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427" r:id="rId2"/>
    <p:sldId id="349" r:id="rId3"/>
    <p:sldId id="351" r:id="rId4"/>
    <p:sldId id="406" r:id="rId5"/>
    <p:sldId id="434" r:id="rId6"/>
    <p:sldId id="407" r:id="rId7"/>
    <p:sldId id="354" r:id="rId8"/>
    <p:sldId id="408" r:id="rId9"/>
    <p:sldId id="409" r:id="rId10"/>
    <p:sldId id="360" r:id="rId11"/>
    <p:sldId id="410" r:id="rId12"/>
    <p:sldId id="411" r:id="rId13"/>
    <p:sldId id="412" r:id="rId14"/>
    <p:sldId id="343" r:id="rId15"/>
    <p:sldId id="413" r:id="rId16"/>
    <p:sldId id="428" r:id="rId17"/>
    <p:sldId id="415" r:id="rId18"/>
    <p:sldId id="355" r:id="rId19"/>
    <p:sldId id="416" r:id="rId20"/>
    <p:sldId id="417" r:id="rId21"/>
    <p:sldId id="429" r:id="rId22"/>
    <p:sldId id="418" r:id="rId23"/>
    <p:sldId id="419" r:id="rId24"/>
    <p:sldId id="430" r:id="rId25"/>
    <p:sldId id="420" r:id="rId26"/>
    <p:sldId id="435" r:id="rId27"/>
    <p:sldId id="421" r:id="rId28"/>
    <p:sldId id="422" r:id="rId29"/>
    <p:sldId id="431" r:id="rId30"/>
    <p:sldId id="423" r:id="rId31"/>
    <p:sldId id="424" r:id="rId32"/>
    <p:sldId id="432" r:id="rId33"/>
    <p:sldId id="425" r:id="rId34"/>
    <p:sldId id="433" r:id="rId35"/>
    <p:sldId id="426" r:id="rId36"/>
    <p:sldId id="436" r:id="rId37"/>
    <p:sldId id="1164" r:id="rId38"/>
    <p:sldId id="1169" r:id="rId39"/>
    <p:sldId id="1167" r:id="rId40"/>
    <p:sldId id="1168"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Figueiredo Belchior" initials="RFB" lastIdx="2" clrIdx="0">
    <p:extLst>
      <p:ext uri="{19B8F6BF-5375-455C-9EA6-DF929625EA0E}">
        <p15:presenceInfo xmlns:p15="http://schemas.microsoft.com/office/powerpoint/2012/main" userId="Ricardo Figueiredo Belchi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680"/>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A69F1-4DD7-4219-A11B-58A79D7A8A01}" v="45" dt="2020-10-12T21:26:57.57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76623" autoAdjust="0"/>
  </p:normalViewPr>
  <p:slideViewPr>
    <p:cSldViewPr>
      <p:cViewPr varScale="1">
        <p:scale>
          <a:sx n="51" d="100"/>
          <a:sy n="51" d="100"/>
        </p:scale>
        <p:origin x="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024"/>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Figueiredo Belchior" userId="35abccac-48e3-47e5-9488-9a93acb05b46" providerId="ADAL" clId="{EAFA69F1-4DD7-4219-A11B-58A79D7A8A01}"/>
    <pc:docChg chg="undo redo custSel addSld delSld modSld sldOrd modShowInfo">
      <pc:chgData name="Ricardo Figueiredo Belchior" userId="35abccac-48e3-47e5-9488-9a93acb05b46" providerId="ADAL" clId="{EAFA69F1-4DD7-4219-A11B-58A79D7A8A01}" dt="2020-10-12T21:59:49.682" v="1883" actId="2744"/>
      <pc:docMkLst>
        <pc:docMk/>
      </pc:docMkLst>
      <pc:sldChg chg="add">
        <pc:chgData name="Ricardo Figueiredo Belchior" userId="35abccac-48e3-47e5-9488-9a93acb05b46" providerId="ADAL" clId="{EAFA69F1-4DD7-4219-A11B-58A79D7A8A01}" dt="2020-10-12T21:24:20.610" v="910"/>
        <pc:sldMkLst>
          <pc:docMk/>
          <pc:sldMk cId="2642287571" sldId="304"/>
        </pc:sldMkLst>
      </pc:sldChg>
      <pc:sldChg chg="addSp delSp modSp mod modNotesTx">
        <pc:chgData name="Ricardo Figueiredo Belchior" userId="35abccac-48e3-47e5-9488-9a93acb05b46" providerId="ADAL" clId="{EAFA69F1-4DD7-4219-A11B-58A79D7A8A01}" dt="2020-10-12T20:45:45.339" v="560" actId="20577"/>
        <pc:sldMkLst>
          <pc:docMk/>
          <pc:sldMk cId="1244180730" sldId="343"/>
        </pc:sldMkLst>
        <pc:spChg chg="mod">
          <ac:chgData name="Ricardo Figueiredo Belchior" userId="35abccac-48e3-47e5-9488-9a93acb05b46" providerId="ADAL" clId="{EAFA69F1-4DD7-4219-A11B-58A79D7A8A01}" dt="2020-10-12T20:44:28.400" v="516" actId="14100"/>
          <ac:spMkLst>
            <pc:docMk/>
            <pc:sldMk cId="1244180730" sldId="343"/>
            <ac:spMk id="2" creationId="{00000000-0000-0000-0000-000000000000}"/>
          </ac:spMkLst>
        </pc:spChg>
        <pc:spChg chg="add del mod">
          <ac:chgData name="Ricardo Figueiredo Belchior" userId="35abccac-48e3-47e5-9488-9a93acb05b46" providerId="ADAL" clId="{EAFA69F1-4DD7-4219-A11B-58A79D7A8A01}" dt="2020-10-12T20:44:53.336" v="546" actId="21"/>
          <ac:spMkLst>
            <pc:docMk/>
            <pc:sldMk cId="1244180730" sldId="343"/>
            <ac:spMk id="3" creationId="{734B93E2-C5DC-4C62-9729-3E4A6C5F2402}"/>
          </ac:spMkLst>
        </pc:spChg>
        <pc:spChg chg="mod">
          <ac:chgData name="Ricardo Figueiredo Belchior" userId="35abccac-48e3-47e5-9488-9a93acb05b46" providerId="ADAL" clId="{EAFA69F1-4DD7-4219-A11B-58A79D7A8A01}" dt="2020-10-12T20:34:47.711" v="491" actId="20577"/>
          <ac:spMkLst>
            <pc:docMk/>
            <pc:sldMk cId="1244180730" sldId="343"/>
            <ac:spMk id="5" creationId="{00000000-0000-0000-0000-000000000000}"/>
          </ac:spMkLst>
        </pc:spChg>
        <pc:spChg chg="add del mod">
          <ac:chgData name="Ricardo Figueiredo Belchior" userId="35abccac-48e3-47e5-9488-9a93acb05b46" providerId="ADAL" clId="{EAFA69F1-4DD7-4219-A11B-58A79D7A8A01}" dt="2020-10-12T20:45:09.310" v="551" actId="478"/>
          <ac:spMkLst>
            <pc:docMk/>
            <pc:sldMk cId="1244180730" sldId="343"/>
            <ac:spMk id="6" creationId="{037B2BE5-A193-497F-AE52-61C7C478994F}"/>
          </ac:spMkLst>
        </pc:spChg>
        <pc:spChg chg="mod">
          <ac:chgData name="Ricardo Figueiredo Belchior" userId="35abccac-48e3-47e5-9488-9a93acb05b46" providerId="ADAL" clId="{EAFA69F1-4DD7-4219-A11B-58A79D7A8A01}" dt="2020-10-12T20:44:25.248" v="515" actId="1076"/>
          <ac:spMkLst>
            <pc:docMk/>
            <pc:sldMk cId="1244180730" sldId="343"/>
            <ac:spMk id="7" creationId="{00000000-0000-0000-0000-000000000000}"/>
          </ac:spMkLst>
        </pc:spChg>
        <pc:spChg chg="mod">
          <ac:chgData name="Ricardo Figueiredo Belchior" userId="35abccac-48e3-47e5-9488-9a93acb05b46" providerId="ADAL" clId="{EAFA69F1-4DD7-4219-A11B-58A79D7A8A01}" dt="2020-10-12T20:44:25.248" v="515" actId="1076"/>
          <ac:spMkLst>
            <pc:docMk/>
            <pc:sldMk cId="1244180730" sldId="343"/>
            <ac:spMk id="8" creationId="{00000000-0000-0000-0000-000000000000}"/>
          </ac:spMkLst>
        </pc:spChg>
        <pc:spChg chg="add del">
          <ac:chgData name="Ricardo Figueiredo Belchior" userId="35abccac-48e3-47e5-9488-9a93acb05b46" providerId="ADAL" clId="{EAFA69F1-4DD7-4219-A11B-58A79D7A8A01}" dt="2020-10-12T20:45:03.787" v="549" actId="478"/>
          <ac:spMkLst>
            <pc:docMk/>
            <pc:sldMk cId="1244180730" sldId="343"/>
            <ac:spMk id="11" creationId="{B7CA68B2-312F-4427-98A9-BE20B85FF6D1}"/>
          </ac:spMkLst>
        </pc:spChg>
      </pc:sldChg>
      <pc:sldChg chg="modSp mod">
        <pc:chgData name="Ricardo Figueiredo Belchior" userId="35abccac-48e3-47e5-9488-9a93acb05b46" providerId="ADAL" clId="{EAFA69F1-4DD7-4219-A11B-58A79D7A8A01}" dt="2020-10-12T19:15:08.864" v="11" actId="14100"/>
        <pc:sldMkLst>
          <pc:docMk/>
          <pc:sldMk cId="6156025" sldId="349"/>
        </pc:sldMkLst>
        <pc:spChg chg="mod">
          <ac:chgData name="Ricardo Figueiredo Belchior" userId="35abccac-48e3-47e5-9488-9a93acb05b46" providerId="ADAL" clId="{EAFA69F1-4DD7-4219-A11B-58A79D7A8A01}" dt="2020-10-12T19:15:08.864" v="11" actId="14100"/>
          <ac:spMkLst>
            <pc:docMk/>
            <pc:sldMk cId="6156025" sldId="349"/>
            <ac:spMk id="2" creationId="{00000000-0000-0000-0000-000000000000}"/>
          </ac:spMkLst>
        </pc:spChg>
        <pc:spChg chg="mod">
          <ac:chgData name="Ricardo Figueiredo Belchior" userId="35abccac-48e3-47e5-9488-9a93acb05b46" providerId="ADAL" clId="{EAFA69F1-4DD7-4219-A11B-58A79D7A8A01}" dt="2020-10-12T19:14:53.817" v="9" actId="20577"/>
          <ac:spMkLst>
            <pc:docMk/>
            <pc:sldMk cId="6156025" sldId="349"/>
            <ac:spMk id="3" creationId="{00000000-0000-0000-0000-000000000000}"/>
          </ac:spMkLst>
        </pc:spChg>
      </pc:sldChg>
      <pc:sldChg chg="addSp modSp add del mod addCm delCm">
        <pc:chgData name="Ricardo Figueiredo Belchior" userId="35abccac-48e3-47e5-9488-9a93acb05b46" providerId="ADAL" clId="{EAFA69F1-4DD7-4219-A11B-58A79D7A8A01}" dt="2020-10-12T20:36:22.506" v="499" actId="108"/>
        <pc:sldMkLst>
          <pc:docMk/>
          <pc:sldMk cId="811449678" sldId="351"/>
        </pc:sldMkLst>
        <pc:spChg chg="mod">
          <ac:chgData name="Ricardo Figueiredo Belchior" userId="35abccac-48e3-47e5-9488-9a93acb05b46" providerId="ADAL" clId="{EAFA69F1-4DD7-4219-A11B-58A79D7A8A01}" dt="2020-10-12T19:46:23.393" v="85" actId="14100"/>
          <ac:spMkLst>
            <pc:docMk/>
            <pc:sldMk cId="811449678" sldId="351"/>
            <ac:spMk id="2" creationId="{00000000-0000-0000-0000-000000000000}"/>
          </ac:spMkLst>
        </pc:spChg>
        <pc:spChg chg="add mod">
          <ac:chgData name="Ricardo Figueiredo Belchior" userId="35abccac-48e3-47e5-9488-9a93acb05b46" providerId="ADAL" clId="{EAFA69F1-4DD7-4219-A11B-58A79D7A8A01}" dt="2020-10-12T19:56:22.036" v="141" actId="1076"/>
          <ac:spMkLst>
            <pc:docMk/>
            <pc:sldMk cId="811449678" sldId="351"/>
            <ac:spMk id="3" creationId="{C2E3E3FA-C59B-4632-9202-71C4697FA701}"/>
          </ac:spMkLst>
        </pc:spChg>
        <pc:spChg chg="add mod">
          <ac:chgData name="Ricardo Figueiredo Belchior" userId="35abccac-48e3-47e5-9488-9a93acb05b46" providerId="ADAL" clId="{EAFA69F1-4DD7-4219-A11B-58A79D7A8A01}" dt="2020-10-12T19:56:32.855" v="144" actId="1076"/>
          <ac:spMkLst>
            <pc:docMk/>
            <pc:sldMk cId="811449678" sldId="351"/>
            <ac:spMk id="4" creationId="{711A8BE3-CB38-466C-B61F-7239408EF57F}"/>
          </ac:spMkLst>
        </pc:spChg>
        <pc:spChg chg="add mod">
          <ac:chgData name="Ricardo Figueiredo Belchior" userId="35abccac-48e3-47e5-9488-9a93acb05b46" providerId="ADAL" clId="{EAFA69F1-4DD7-4219-A11B-58A79D7A8A01}" dt="2020-10-12T19:56:44.044" v="151" actId="1038"/>
          <ac:spMkLst>
            <pc:docMk/>
            <pc:sldMk cId="811449678" sldId="351"/>
            <ac:spMk id="5" creationId="{6396CC06-5EBD-4508-9144-AD36F4B899FD}"/>
          </ac:spMkLst>
        </pc:spChg>
        <pc:spChg chg="mod">
          <ac:chgData name="Ricardo Figueiredo Belchior" userId="35abccac-48e3-47e5-9488-9a93acb05b46" providerId="ADAL" clId="{EAFA69F1-4DD7-4219-A11B-58A79D7A8A01}" dt="2020-10-12T20:36:22.506" v="499" actId="108"/>
          <ac:spMkLst>
            <pc:docMk/>
            <pc:sldMk cId="811449678" sldId="351"/>
            <ac:spMk id="6" creationId="{FCB7D1CF-162B-4C49-912F-9559163C1C52}"/>
          </ac:spMkLst>
        </pc:spChg>
        <pc:picChg chg="mod">
          <ac:chgData name="Ricardo Figueiredo Belchior" userId="35abccac-48e3-47e5-9488-9a93acb05b46" providerId="ADAL" clId="{EAFA69F1-4DD7-4219-A11B-58A79D7A8A01}" dt="2020-10-12T19:52:30.773" v="121" actId="14100"/>
          <ac:picMkLst>
            <pc:docMk/>
            <pc:sldMk cId="811449678" sldId="351"/>
            <ac:picMk id="1026" creationId="{C0BF7DEE-DE45-4FC0-A615-448150D866BB}"/>
          </ac:picMkLst>
        </pc:picChg>
        <pc:picChg chg="mod">
          <ac:chgData name="Ricardo Figueiredo Belchior" userId="35abccac-48e3-47e5-9488-9a93acb05b46" providerId="ADAL" clId="{EAFA69F1-4DD7-4219-A11B-58A79D7A8A01}" dt="2020-10-12T19:52:41.605" v="124" actId="1076"/>
          <ac:picMkLst>
            <pc:docMk/>
            <pc:sldMk cId="811449678" sldId="351"/>
            <ac:picMk id="2050" creationId="{6739D89F-6AB5-4D03-8BFD-E3D30AA48ABD}"/>
          </ac:picMkLst>
        </pc:picChg>
        <pc:picChg chg="mod">
          <ac:chgData name="Ricardo Figueiredo Belchior" userId="35abccac-48e3-47e5-9488-9a93acb05b46" providerId="ADAL" clId="{EAFA69F1-4DD7-4219-A11B-58A79D7A8A01}" dt="2020-10-12T19:52:38.511" v="123" actId="1076"/>
          <ac:picMkLst>
            <pc:docMk/>
            <pc:sldMk cId="811449678" sldId="351"/>
            <ac:picMk id="3074" creationId="{1880A602-8F4B-4E68-88A2-0EA827D1D55B}"/>
          </ac:picMkLst>
        </pc:picChg>
      </pc:sldChg>
      <pc:sldChg chg="addSp">
        <pc:chgData name="Ricardo Figueiredo Belchior" userId="35abccac-48e3-47e5-9488-9a93acb05b46" providerId="ADAL" clId="{EAFA69F1-4DD7-4219-A11B-58A79D7A8A01}" dt="2020-10-12T19:51:31.427" v="106"/>
        <pc:sldMkLst>
          <pc:docMk/>
          <pc:sldMk cId="2297452416" sldId="351"/>
        </pc:sldMkLst>
        <pc:picChg chg="add">
          <ac:chgData name="Ricardo Figueiredo Belchior" userId="35abccac-48e3-47e5-9488-9a93acb05b46" providerId="ADAL" clId="{EAFA69F1-4DD7-4219-A11B-58A79D7A8A01}" dt="2020-10-12T19:51:31.427" v="106"/>
          <ac:picMkLst>
            <pc:docMk/>
            <pc:sldMk cId="2297452416" sldId="351"/>
            <ac:picMk id="3074" creationId="{1880A602-8F4B-4E68-88A2-0EA827D1D55B}"/>
          </ac:picMkLst>
        </pc:picChg>
      </pc:sldChg>
      <pc:sldChg chg="addSp">
        <pc:chgData name="Ricardo Figueiredo Belchior" userId="35abccac-48e3-47e5-9488-9a93acb05b46" providerId="ADAL" clId="{EAFA69F1-4DD7-4219-A11B-58A79D7A8A01}" dt="2020-10-12T19:44:40.639" v="67"/>
        <pc:sldMkLst>
          <pc:docMk/>
          <pc:sldMk cId="2919623005" sldId="351"/>
        </pc:sldMkLst>
        <pc:picChg chg="add">
          <ac:chgData name="Ricardo Figueiredo Belchior" userId="35abccac-48e3-47e5-9488-9a93acb05b46" providerId="ADAL" clId="{EAFA69F1-4DD7-4219-A11B-58A79D7A8A01}" dt="2020-10-12T19:44:40.639" v="67"/>
          <ac:picMkLst>
            <pc:docMk/>
            <pc:sldMk cId="2919623005" sldId="351"/>
            <ac:picMk id="1026" creationId="{C0BF7DEE-DE45-4FC0-A615-448150D866BB}"/>
          </ac:picMkLst>
        </pc:picChg>
      </pc:sldChg>
      <pc:sldChg chg="addSp">
        <pc:chgData name="Ricardo Figueiredo Belchior" userId="35abccac-48e3-47e5-9488-9a93acb05b46" providerId="ADAL" clId="{EAFA69F1-4DD7-4219-A11B-58A79D7A8A01}" dt="2020-10-12T19:48:43.198" v="87"/>
        <pc:sldMkLst>
          <pc:docMk/>
          <pc:sldMk cId="4219731794" sldId="351"/>
        </pc:sldMkLst>
        <pc:picChg chg="add">
          <ac:chgData name="Ricardo Figueiredo Belchior" userId="35abccac-48e3-47e5-9488-9a93acb05b46" providerId="ADAL" clId="{EAFA69F1-4DD7-4219-A11B-58A79D7A8A01}" dt="2020-10-12T19:48:43.198" v="87"/>
          <ac:picMkLst>
            <pc:docMk/>
            <pc:sldMk cId="4219731794" sldId="351"/>
            <ac:picMk id="2050" creationId="{6739D89F-6AB5-4D03-8BFD-E3D30AA48ABD}"/>
          </ac:picMkLst>
        </pc:picChg>
      </pc:sldChg>
      <pc:sldChg chg="addSp delSp modSp mod">
        <pc:chgData name="Ricardo Figueiredo Belchior" userId="35abccac-48e3-47e5-9488-9a93acb05b46" providerId="ADAL" clId="{EAFA69F1-4DD7-4219-A11B-58A79D7A8A01}" dt="2020-10-12T20:00:58.281" v="207" actId="1036"/>
        <pc:sldMkLst>
          <pc:docMk/>
          <pc:sldMk cId="1830057982" sldId="354"/>
        </pc:sldMkLst>
        <pc:spChg chg="mod">
          <ac:chgData name="Ricardo Figueiredo Belchior" userId="35abccac-48e3-47e5-9488-9a93acb05b46" providerId="ADAL" clId="{EAFA69F1-4DD7-4219-A11B-58A79D7A8A01}" dt="2020-10-12T19:57:20.015" v="153" actId="6549"/>
          <ac:spMkLst>
            <pc:docMk/>
            <pc:sldMk cId="1830057982" sldId="354"/>
            <ac:spMk id="2" creationId="{00000000-0000-0000-0000-000000000000}"/>
          </ac:spMkLst>
        </pc:spChg>
        <pc:spChg chg="add mod">
          <ac:chgData name="Ricardo Figueiredo Belchior" userId="35abccac-48e3-47e5-9488-9a93acb05b46" providerId="ADAL" clId="{EAFA69F1-4DD7-4219-A11B-58A79D7A8A01}" dt="2020-10-12T19:59:42.242" v="193" actId="14100"/>
          <ac:spMkLst>
            <pc:docMk/>
            <pc:sldMk cId="1830057982" sldId="354"/>
            <ac:spMk id="3" creationId="{944B4381-4C60-413B-B008-600AB42C3230}"/>
          </ac:spMkLst>
        </pc:spChg>
        <pc:spChg chg="add del mod">
          <ac:chgData name="Ricardo Figueiredo Belchior" userId="35abccac-48e3-47e5-9488-9a93acb05b46" providerId="ADAL" clId="{EAFA69F1-4DD7-4219-A11B-58A79D7A8A01}" dt="2020-10-12T19:59:34.988" v="192"/>
          <ac:spMkLst>
            <pc:docMk/>
            <pc:sldMk cId="1830057982" sldId="354"/>
            <ac:spMk id="4" creationId="{A29DCEB9-CD79-46C9-A909-202899F158D5}"/>
          </ac:spMkLst>
        </pc:spChg>
        <pc:cxnChg chg="add mod">
          <ac:chgData name="Ricardo Figueiredo Belchior" userId="35abccac-48e3-47e5-9488-9a93acb05b46" providerId="ADAL" clId="{EAFA69F1-4DD7-4219-A11B-58A79D7A8A01}" dt="2020-10-12T20:00:20.083" v="200" actId="14100"/>
          <ac:cxnSpMkLst>
            <pc:docMk/>
            <pc:sldMk cId="1830057982" sldId="354"/>
            <ac:cxnSpMk id="7" creationId="{63A15363-E1EB-4A51-8D8A-F29A9C4A2509}"/>
          </ac:cxnSpMkLst>
        </pc:cxnChg>
        <pc:cxnChg chg="add mod">
          <ac:chgData name="Ricardo Figueiredo Belchior" userId="35abccac-48e3-47e5-9488-9a93acb05b46" providerId="ADAL" clId="{EAFA69F1-4DD7-4219-A11B-58A79D7A8A01}" dt="2020-10-12T20:00:58.281" v="207" actId="1036"/>
          <ac:cxnSpMkLst>
            <pc:docMk/>
            <pc:sldMk cId="1830057982" sldId="354"/>
            <ac:cxnSpMk id="10" creationId="{947F666D-7606-4127-9EB7-DB3FD02E269B}"/>
          </ac:cxnSpMkLst>
        </pc:cxnChg>
      </pc:sldChg>
      <pc:sldChg chg="modSp mod">
        <pc:chgData name="Ricardo Figueiredo Belchior" userId="35abccac-48e3-47e5-9488-9a93acb05b46" providerId="ADAL" clId="{EAFA69F1-4DD7-4219-A11B-58A79D7A8A01}" dt="2020-10-12T20:51:42.949" v="606" actId="6549"/>
        <pc:sldMkLst>
          <pc:docMk/>
          <pc:sldMk cId="3005280118" sldId="355"/>
        </pc:sldMkLst>
        <pc:spChg chg="mod">
          <ac:chgData name="Ricardo Figueiredo Belchior" userId="35abccac-48e3-47e5-9488-9a93acb05b46" providerId="ADAL" clId="{EAFA69F1-4DD7-4219-A11B-58A79D7A8A01}" dt="2020-10-12T20:51:27.081" v="605" actId="1076"/>
          <ac:spMkLst>
            <pc:docMk/>
            <pc:sldMk cId="3005280118" sldId="355"/>
            <ac:spMk id="2" creationId="{00000000-0000-0000-0000-000000000000}"/>
          </ac:spMkLst>
        </pc:spChg>
        <pc:spChg chg="mod">
          <ac:chgData name="Ricardo Figueiredo Belchior" userId="35abccac-48e3-47e5-9488-9a93acb05b46" providerId="ADAL" clId="{EAFA69F1-4DD7-4219-A11B-58A79D7A8A01}" dt="2020-10-12T20:51:42.949" v="606" actId="6549"/>
          <ac:spMkLst>
            <pc:docMk/>
            <pc:sldMk cId="3005280118" sldId="355"/>
            <ac:spMk id="5" creationId="{00000000-0000-0000-0000-000000000000}"/>
          </ac:spMkLst>
        </pc:spChg>
      </pc:sldChg>
      <pc:sldChg chg="modSp mod">
        <pc:chgData name="Ricardo Figueiredo Belchior" userId="35abccac-48e3-47e5-9488-9a93acb05b46" providerId="ADAL" clId="{EAFA69F1-4DD7-4219-A11B-58A79D7A8A01}" dt="2020-10-12T20:20:46.555" v="427" actId="6549"/>
        <pc:sldMkLst>
          <pc:docMk/>
          <pc:sldMk cId="815143962" sldId="360"/>
        </pc:sldMkLst>
        <pc:spChg chg="mod">
          <ac:chgData name="Ricardo Figueiredo Belchior" userId="35abccac-48e3-47e5-9488-9a93acb05b46" providerId="ADAL" clId="{EAFA69F1-4DD7-4219-A11B-58A79D7A8A01}" dt="2020-10-12T20:20:46.555" v="427" actId="6549"/>
          <ac:spMkLst>
            <pc:docMk/>
            <pc:sldMk cId="815143962" sldId="360"/>
            <ac:spMk id="2" creationId="{00000000-0000-0000-0000-000000000000}"/>
          </ac:spMkLst>
        </pc:spChg>
      </pc:sldChg>
      <pc:sldChg chg="addSp delSp modSp mod">
        <pc:chgData name="Ricardo Figueiredo Belchior" userId="35abccac-48e3-47e5-9488-9a93acb05b46" providerId="ADAL" clId="{EAFA69F1-4DD7-4219-A11B-58A79D7A8A01}" dt="2020-10-12T19:36:08.815" v="64" actId="14100"/>
        <pc:sldMkLst>
          <pc:docMk/>
          <pc:sldMk cId="784420828" sldId="406"/>
        </pc:sldMkLst>
        <pc:spChg chg="add del mod">
          <ac:chgData name="Ricardo Figueiredo Belchior" userId="35abccac-48e3-47e5-9488-9a93acb05b46" providerId="ADAL" clId="{EAFA69F1-4DD7-4219-A11B-58A79D7A8A01}" dt="2020-10-12T19:34:40.151" v="32"/>
          <ac:spMkLst>
            <pc:docMk/>
            <pc:sldMk cId="784420828" sldId="406"/>
            <ac:spMk id="4" creationId="{4CFDD844-2545-48E4-9B50-7254F3FBD646}"/>
          </ac:spMkLst>
        </pc:spChg>
        <pc:spChg chg="add mod">
          <ac:chgData name="Ricardo Figueiredo Belchior" userId="35abccac-48e3-47e5-9488-9a93acb05b46" providerId="ADAL" clId="{EAFA69F1-4DD7-4219-A11B-58A79D7A8A01}" dt="2020-10-12T19:35:55.386" v="63" actId="1076"/>
          <ac:spMkLst>
            <pc:docMk/>
            <pc:sldMk cId="784420828" sldId="406"/>
            <ac:spMk id="5" creationId="{8F26CFC5-C685-48A6-8D43-18D8AA8B655A}"/>
          </ac:spMkLst>
        </pc:spChg>
        <pc:spChg chg="mod">
          <ac:chgData name="Ricardo Figueiredo Belchior" userId="35abccac-48e3-47e5-9488-9a93acb05b46" providerId="ADAL" clId="{EAFA69F1-4DD7-4219-A11B-58A79D7A8A01}" dt="2020-10-12T19:36:08.815" v="64" actId="14100"/>
          <ac:spMkLst>
            <pc:docMk/>
            <pc:sldMk cId="784420828" sldId="406"/>
            <ac:spMk id="6" creationId="{034CC8E9-B6A0-43A3-908A-037993638F28}"/>
          </ac:spMkLst>
        </pc:spChg>
        <pc:spChg chg="mod">
          <ac:chgData name="Ricardo Figueiredo Belchior" userId="35abccac-48e3-47e5-9488-9a93acb05b46" providerId="ADAL" clId="{EAFA69F1-4DD7-4219-A11B-58A79D7A8A01}" dt="2020-10-12T19:35:42.010" v="59" actId="14100"/>
          <ac:spMkLst>
            <pc:docMk/>
            <pc:sldMk cId="784420828" sldId="406"/>
            <ac:spMk id="9" creationId="{44E706DC-B641-46D7-9178-B76AD55DBE7C}"/>
          </ac:spMkLst>
        </pc:spChg>
        <pc:picChg chg="add mod">
          <ac:chgData name="Ricardo Figueiredo Belchior" userId="35abccac-48e3-47e5-9488-9a93acb05b46" providerId="ADAL" clId="{EAFA69F1-4DD7-4219-A11B-58A79D7A8A01}" dt="2020-10-12T19:35:52.150" v="62" actId="14100"/>
          <ac:picMkLst>
            <pc:docMk/>
            <pc:sldMk cId="784420828" sldId="406"/>
            <ac:picMk id="3" creationId="{BD245977-03B8-44EB-A68A-11DD6C4653F9}"/>
          </ac:picMkLst>
        </pc:picChg>
      </pc:sldChg>
      <pc:sldChg chg="addSp modSp mod">
        <pc:chgData name="Ricardo Figueiredo Belchior" userId="35abccac-48e3-47e5-9488-9a93acb05b46" providerId="ADAL" clId="{EAFA69F1-4DD7-4219-A11B-58A79D7A8A01}" dt="2020-10-12T20:42:57.769" v="514" actId="255"/>
        <pc:sldMkLst>
          <pc:docMk/>
          <pc:sldMk cId="468878587" sldId="407"/>
        </pc:sldMkLst>
        <pc:spChg chg="add mod">
          <ac:chgData name="Ricardo Figueiredo Belchior" userId="35abccac-48e3-47e5-9488-9a93acb05b46" providerId="ADAL" clId="{EAFA69F1-4DD7-4219-A11B-58A79D7A8A01}" dt="2020-10-12T19:29:26.356" v="26" actId="1076"/>
          <ac:spMkLst>
            <pc:docMk/>
            <pc:sldMk cId="468878587" sldId="407"/>
            <ac:spMk id="3" creationId="{9726E2CB-F4CE-4D4B-8035-B56AA06953BF}"/>
          </ac:spMkLst>
        </pc:spChg>
        <pc:spChg chg="mod">
          <ac:chgData name="Ricardo Figueiredo Belchior" userId="35abccac-48e3-47e5-9488-9a93acb05b46" providerId="ADAL" clId="{EAFA69F1-4DD7-4219-A11B-58A79D7A8A01}" dt="2020-10-12T19:28:51.245" v="21" actId="14100"/>
          <ac:spMkLst>
            <pc:docMk/>
            <pc:sldMk cId="468878587" sldId="407"/>
            <ac:spMk id="6" creationId="{B336CBB7-9775-4D6A-97BC-7E8733893BBD}"/>
          </ac:spMkLst>
        </pc:spChg>
        <pc:spChg chg="mod">
          <ac:chgData name="Ricardo Figueiredo Belchior" userId="35abccac-48e3-47e5-9488-9a93acb05b46" providerId="ADAL" clId="{EAFA69F1-4DD7-4219-A11B-58A79D7A8A01}" dt="2020-10-12T20:42:57.769" v="514" actId="255"/>
          <ac:spMkLst>
            <pc:docMk/>
            <pc:sldMk cId="468878587" sldId="407"/>
            <ac:spMk id="9" creationId="{67605235-BFE6-4ED1-BA6F-A7FAF203AE5B}"/>
          </ac:spMkLst>
        </pc:spChg>
        <pc:spChg chg="add mod">
          <ac:chgData name="Ricardo Figueiredo Belchior" userId="35abccac-48e3-47e5-9488-9a93acb05b46" providerId="ADAL" clId="{EAFA69F1-4DD7-4219-A11B-58A79D7A8A01}" dt="2020-10-12T19:29:26.356" v="26" actId="1076"/>
          <ac:spMkLst>
            <pc:docMk/>
            <pc:sldMk cId="468878587" sldId="407"/>
            <ac:spMk id="11" creationId="{4DE88C03-AC01-42B1-A798-E368FF26B670}"/>
          </ac:spMkLst>
        </pc:spChg>
        <pc:spChg chg="add mod">
          <ac:chgData name="Ricardo Figueiredo Belchior" userId="35abccac-48e3-47e5-9488-9a93acb05b46" providerId="ADAL" clId="{EAFA69F1-4DD7-4219-A11B-58A79D7A8A01}" dt="2020-10-12T19:29:13.811" v="24" actId="571"/>
          <ac:spMkLst>
            <pc:docMk/>
            <pc:sldMk cId="468878587" sldId="407"/>
            <ac:spMk id="13" creationId="{D01EDAE1-CD3E-4634-805C-BE10A0DC3FFB}"/>
          </ac:spMkLst>
        </pc:spChg>
        <pc:spChg chg="add mod">
          <ac:chgData name="Ricardo Figueiredo Belchior" userId="35abccac-48e3-47e5-9488-9a93acb05b46" providerId="ADAL" clId="{EAFA69F1-4DD7-4219-A11B-58A79D7A8A01}" dt="2020-10-12T19:29:13.811" v="24" actId="571"/>
          <ac:spMkLst>
            <pc:docMk/>
            <pc:sldMk cId="468878587" sldId="407"/>
            <ac:spMk id="15" creationId="{583A915B-FB9F-4E14-A329-7E044FA4118B}"/>
          </ac:spMkLst>
        </pc:spChg>
        <pc:picChg chg="add mod">
          <ac:chgData name="Ricardo Figueiredo Belchior" userId="35abccac-48e3-47e5-9488-9a93acb05b46" providerId="ADAL" clId="{EAFA69F1-4DD7-4219-A11B-58A79D7A8A01}" dt="2020-10-12T19:29:20.446" v="25" actId="1076"/>
          <ac:picMkLst>
            <pc:docMk/>
            <pc:sldMk cId="468878587" sldId="407"/>
            <ac:picMk id="2" creationId="{2D48C782-8D81-45F2-8D7E-C14FC663A693}"/>
          </ac:picMkLst>
        </pc:picChg>
        <pc:picChg chg="add mod">
          <ac:chgData name="Ricardo Figueiredo Belchior" userId="35abccac-48e3-47e5-9488-9a93acb05b46" providerId="ADAL" clId="{EAFA69F1-4DD7-4219-A11B-58A79D7A8A01}" dt="2020-10-12T19:29:20.446" v="25" actId="1076"/>
          <ac:picMkLst>
            <pc:docMk/>
            <pc:sldMk cId="468878587" sldId="407"/>
            <ac:picMk id="5" creationId="{61594637-EF48-4AB9-96FD-5E04C1E49F6E}"/>
          </ac:picMkLst>
        </pc:picChg>
        <pc:picChg chg="add mod">
          <ac:chgData name="Ricardo Figueiredo Belchior" userId="35abccac-48e3-47e5-9488-9a93acb05b46" providerId="ADAL" clId="{EAFA69F1-4DD7-4219-A11B-58A79D7A8A01}" dt="2020-10-12T19:29:13.811" v="24" actId="571"/>
          <ac:picMkLst>
            <pc:docMk/>
            <pc:sldMk cId="468878587" sldId="407"/>
            <ac:picMk id="12" creationId="{39B29D52-FF69-4534-B478-A8780A6A2087}"/>
          </ac:picMkLst>
        </pc:picChg>
        <pc:picChg chg="add mod">
          <ac:chgData name="Ricardo Figueiredo Belchior" userId="35abccac-48e3-47e5-9488-9a93acb05b46" providerId="ADAL" clId="{EAFA69F1-4DD7-4219-A11B-58A79D7A8A01}" dt="2020-10-12T19:29:13.811" v="24" actId="571"/>
          <ac:picMkLst>
            <pc:docMk/>
            <pc:sldMk cId="468878587" sldId="407"/>
            <ac:picMk id="14" creationId="{6309454F-24DD-4057-9B91-785FC87301F4}"/>
          </ac:picMkLst>
        </pc:picChg>
      </pc:sldChg>
      <pc:sldChg chg="modSp mod">
        <pc:chgData name="Ricardo Figueiredo Belchior" userId="35abccac-48e3-47e5-9488-9a93acb05b46" providerId="ADAL" clId="{EAFA69F1-4DD7-4219-A11B-58A79D7A8A01}" dt="2020-10-12T20:10:06.661" v="211" actId="179"/>
        <pc:sldMkLst>
          <pc:docMk/>
          <pc:sldMk cId="1195229714" sldId="408"/>
        </pc:sldMkLst>
        <pc:spChg chg="mod">
          <ac:chgData name="Ricardo Figueiredo Belchior" userId="35abccac-48e3-47e5-9488-9a93acb05b46" providerId="ADAL" clId="{EAFA69F1-4DD7-4219-A11B-58A79D7A8A01}" dt="2020-10-12T20:10:06.661" v="211" actId="179"/>
          <ac:spMkLst>
            <pc:docMk/>
            <pc:sldMk cId="1195229714" sldId="408"/>
            <ac:spMk id="6" creationId="{CE95C183-4C11-4F3D-8355-31357CC2F7D3}"/>
          </ac:spMkLst>
        </pc:spChg>
      </pc:sldChg>
      <pc:sldChg chg="modSp mod">
        <pc:chgData name="Ricardo Figueiredo Belchior" userId="35abccac-48e3-47e5-9488-9a93acb05b46" providerId="ADAL" clId="{EAFA69F1-4DD7-4219-A11B-58A79D7A8A01}" dt="2020-10-12T20:28:03.882" v="450" actId="14100"/>
        <pc:sldMkLst>
          <pc:docMk/>
          <pc:sldMk cId="631824687" sldId="409"/>
        </pc:sldMkLst>
        <pc:spChg chg="mod">
          <ac:chgData name="Ricardo Figueiredo Belchior" userId="35abccac-48e3-47e5-9488-9a93acb05b46" providerId="ADAL" clId="{EAFA69F1-4DD7-4219-A11B-58A79D7A8A01}" dt="2020-10-12T20:28:03.882" v="450" actId="14100"/>
          <ac:spMkLst>
            <pc:docMk/>
            <pc:sldMk cId="631824687" sldId="409"/>
            <ac:spMk id="6" creationId="{FE3EFC03-D79D-4FEA-B4A0-C782D10A1409}"/>
          </ac:spMkLst>
        </pc:spChg>
      </pc:sldChg>
      <pc:sldChg chg="modSp mod">
        <pc:chgData name="Ricardo Figueiredo Belchior" userId="35abccac-48e3-47e5-9488-9a93acb05b46" providerId="ADAL" clId="{EAFA69F1-4DD7-4219-A11B-58A79D7A8A01}" dt="2020-10-12T20:29:10.691" v="453" actId="1076"/>
        <pc:sldMkLst>
          <pc:docMk/>
          <pc:sldMk cId="2047626673" sldId="410"/>
        </pc:sldMkLst>
        <pc:spChg chg="mod">
          <ac:chgData name="Ricardo Figueiredo Belchior" userId="35abccac-48e3-47e5-9488-9a93acb05b46" providerId="ADAL" clId="{EAFA69F1-4DD7-4219-A11B-58A79D7A8A01}" dt="2020-10-12T20:28:47.458" v="451" actId="14100"/>
          <ac:spMkLst>
            <pc:docMk/>
            <pc:sldMk cId="2047626673" sldId="410"/>
            <ac:spMk id="2" creationId="{00000000-0000-0000-0000-000000000000}"/>
          </ac:spMkLst>
        </pc:spChg>
        <pc:spChg chg="mod">
          <ac:chgData name="Ricardo Figueiredo Belchior" userId="35abccac-48e3-47e5-9488-9a93acb05b46" providerId="ADAL" clId="{EAFA69F1-4DD7-4219-A11B-58A79D7A8A01}" dt="2020-10-12T20:29:10.691" v="453" actId="1076"/>
          <ac:spMkLst>
            <pc:docMk/>
            <pc:sldMk cId="2047626673" sldId="410"/>
            <ac:spMk id="7" creationId="{1604FEAC-82AF-42A2-97FE-3310829E2117}"/>
          </ac:spMkLst>
        </pc:spChg>
      </pc:sldChg>
      <pc:sldChg chg="modSp mod">
        <pc:chgData name="Ricardo Figueiredo Belchior" userId="35abccac-48e3-47e5-9488-9a93acb05b46" providerId="ADAL" clId="{EAFA69F1-4DD7-4219-A11B-58A79D7A8A01}" dt="2020-10-12T20:33:55.700" v="489" actId="20577"/>
        <pc:sldMkLst>
          <pc:docMk/>
          <pc:sldMk cId="1114013315" sldId="411"/>
        </pc:sldMkLst>
        <pc:spChg chg="mod">
          <ac:chgData name="Ricardo Figueiredo Belchior" userId="35abccac-48e3-47e5-9488-9a93acb05b46" providerId="ADAL" clId="{EAFA69F1-4DD7-4219-A11B-58A79D7A8A01}" dt="2020-10-12T20:33:55.700" v="489" actId="20577"/>
          <ac:spMkLst>
            <pc:docMk/>
            <pc:sldMk cId="1114013315" sldId="411"/>
            <ac:spMk id="6" creationId="{480B092C-C475-4D33-B219-CE6529C674DA}"/>
          </ac:spMkLst>
        </pc:spChg>
      </pc:sldChg>
      <pc:sldChg chg="modSp mod">
        <pc:chgData name="Ricardo Figueiredo Belchior" userId="35abccac-48e3-47e5-9488-9a93acb05b46" providerId="ADAL" clId="{EAFA69F1-4DD7-4219-A11B-58A79D7A8A01}" dt="2020-10-12T20:46:25.743" v="561" actId="6549"/>
        <pc:sldMkLst>
          <pc:docMk/>
          <pc:sldMk cId="1629926211" sldId="413"/>
        </pc:sldMkLst>
        <pc:spChg chg="mod">
          <ac:chgData name="Ricardo Figueiredo Belchior" userId="35abccac-48e3-47e5-9488-9a93acb05b46" providerId="ADAL" clId="{EAFA69F1-4DD7-4219-A11B-58A79D7A8A01}" dt="2020-10-12T20:46:25.743" v="561" actId="6549"/>
          <ac:spMkLst>
            <pc:docMk/>
            <pc:sldMk cId="1629926211" sldId="413"/>
            <ac:spMk id="2" creationId="{00000000-0000-0000-0000-000000000000}"/>
          </ac:spMkLst>
        </pc:spChg>
      </pc:sldChg>
      <pc:sldChg chg="modSp mod">
        <pc:chgData name="Ricardo Figueiredo Belchior" userId="35abccac-48e3-47e5-9488-9a93acb05b46" providerId="ADAL" clId="{EAFA69F1-4DD7-4219-A11B-58A79D7A8A01}" dt="2020-10-12T20:55:06.878" v="609" actId="14100"/>
        <pc:sldMkLst>
          <pc:docMk/>
          <pc:sldMk cId="456630266" sldId="416"/>
        </pc:sldMkLst>
        <pc:spChg chg="mod">
          <ac:chgData name="Ricardo Figueiredo Belchior" userId="35abccac-48e3-47e5-9488-9a93acb05b46" providerId="ADAL" clId="{EAFA69F1-4DD7-4219-A11B-58A79D7A8A01}" dt="2020-10-12T20:55:06.878" v="609" actId="14100"/>
          <ac:spMkLst>
            <pc:docMk/>
            <pc:sldMk cId="456630266" sldId="416"/>
            <ac:spMk id="2" creationId="{00000000-0000-0000-0000-000000000000}"/>
          </ac:spMkLst>
        </pc:spChg>
      </pc:sldChg>
      <pc:sldChg chg="modSp mod">
        <pc:chgData name="Ricardo Figueiredo Belchior" userId="35abccac-48e3-47e5-9488-9a93acb05b46" providerId="ADAL" clId="{EAFA69F1-4DD7-4219-A11B-58A79D7A8A01}" dt="2020-10-12T20:55:51.641" v="610" actId="20577"/>
        <pc:sldMkLst>
          <pc:docMk/>
          <pc:sldMk cId="308554899" sldId="417"/>
        </pc:sldMkLst>
        <pc:spChg chg="mod">
          <ac:chgData name="Ricardo Figueiredo Belchior" userId="35abccac-48e3-47e5-9488-9a93acb05b46" providerId="ADAL" clId="{EAFA69F1-4DD7-4219-A11B-58A79D7A8A01}" dt="2020-10-12T20:55:51.641" v="610" actId="20577"/>
          <ac:spMkLst>
            <pc:docMk/>
            <pc:sldMk cId="308554899" sldId="417"/>
            <ac:spMk id="6" creationId="{C077D32B-BE0C-4639-A600-5E21987DAD9C}"/>
          </ac:spMkLst>
        </pc:spChg>
      </pc:sldChg>
      <pc:sldChg chg="addSp modSp mod">
        <pc:chgData name="Ricardo Figueiredo Belchior" userId="35abccac-48e3-47e5-9488-9a93acb05b46" providerId="ADAL" clId="{EAFA69F1-4DD7-4219-A11B-58A79D7A8A01}" dt="2020-10-12T21:06:51.224" v="629" actId="1076"/>
        <pc:sldMkLst>
          <pc:docMk/>
          <pc:sldMk cId="1196034644" sldId="418"/>
        </pc:sldMkLst>
        <pc:spChg chg="mod">
          <ac:chgData name="Ricardo Figueiredo Belchior" userId="35abccac-48e3-47e5-9488-9a93acb05b46" providerId="ADAL" clId="{EAFA69F1-4DD7-4219-A11B-58A79D7A8A01}" dt="2020-10-12T21:06:31.300" v="625" actId="6549"/>
          <ac:spMkLst>
            <pc:docMk/>
            <pc:sldMk cId="1196034644" sldId="418"/>
            <ac:spMk id="2" creationId="{00000000-0000-0000-0000-000000000000}"/>
          </ac:spMkLst>
        </pc:spChg>
        <pc:picChg chg="mod">
          <ac:chgData name="Ricardo Figueiredo Belchior" userId="35abccac-48e3-47e5-9488-9a93acb05b46" providerId="ADAL" clId="{EAFA69F1-4DD7-4219-A11B-58A79D7A8A01}" dt="2020-10-12T21:06:38.045" v="626" actId="14100"/>
          <ac:picMkLst>
            <pc:docMk/>
            <pc:sldMk cId="1196034644" sldId="418"/>
            <ac:picMk id="6" creationId="{00000000-0000-0000-0000-000000000000}"/>
          </ac:picMkLst>
        </pc:picChg>
        <pc:cxnChg chg="add mod">
          <ac:chgData name="Ricardo Figueiredo Belchior" userId="35abccac-48e3-47e5-9488-9a93acb05b46" providerId="ADAL" clId="{EAFA69F1-4DD7-4219-A11B-58A79D7A8A01}" dt="2020-10-12T21:06:21.023" v="623" actId="22"/>
          <ac:cxnSpMkLst>
            <pc:docMk/>
            <pc:sldMk cId="1196034644" sldId="418"/>
            <ac:cxnSpMk id="3" creationId="{A8F1D370-D940-45A1-8D22-2102CC9478DE}"/>
          </ac:cxnSpMkLst>
        </pc:cxnChg>
        <pc:cxnChg chg="add mod">
          <ac:chgData name="Ricardo Figueiredo Belchior" userId="35abccac-48e3-47e5-9488-9a93acb05b46" providerId="ADAL" clId="{EAFA69F1-4DD7-4219-A11B-58A79D7A8A01}" dt="2020-10-12T21:06:21.023" v="623" actId="22"/>
          <ac:cxnSpMkLst>
            <pc:docMk/>
            <pc:sldMk cId="1196034644" sldId="418"/>
            <ac:cxnSpMk id="5" creationId="{EA1E1F40-E559-448A-8529-3BCF35BD9F0C}"/>
          </ac:cxnSpMkLst>
        </pc:cxnChg>
        <pc:cxnChg chg="add mod">
          <ac:chgData name="Ricardo Figueiredo Belchior" userId="35abccac-48e3-47e5-9488-9a93acb05b46" providerId="ADAL" clId="{EAFA69F1-4DD7-4219-A11B-58A79D7A8A01}" dt="2020-10-12T21:06:44.994" v="628" actId="1076"/>
          <ac:cxnSpMkLst>
            <pc:docMk/>
            <pc:sldMk cId="1196034644" sldId="418"/>
            <ac:cxnSpMk id="9" creationId="{742572D6-74FD-4CD5-A4C9-955B03D0ADFE}"/>
          </ac:cxnSpMkLst>
        </pc:cxnChg>
        <pc:cxnChg chg="add mod">
          <ac:chgData name="Ricardo Figueiredo Belchior" userId="35abccac-48e3-47e5-9488-9a93acb05b46" providerId="ADAL" clId="{EAFA69F1-4DD7-4219-A11B-58A79D7A8A01}" dt="2020-10-12T21:06:41.258" v="627" actId="1076"/>
          <ac:cxnSpMkLst>
            <pc:docMk/>
            <pc:sldMk cId="1196034644" sldId="418"/>
            <ac:cxnSpMk id="11" creationId="{EA192B78-991D-4F51-8CD0-5178CA97FC71}"/>
          </ac:cxnSpMkLst>
        </pc:cxnChg>
        <pc:cxnChg chg="add mod">
          <ac:chgData name="Ricardo Figueiredo Belchior" userId="35abccac-48e3-47e5-9488-9a93acb05b46" providerId="ADAL" clId="{EAFA69F1-4DD7-4219-A11B-58A79D7A8A01}" dt="2020-10-12T21:06:51.224" v="629" actId="1076"/>
          <ac:cxnSpMkLst>
            <pc:docMk/>
            <pc:sldMk cId="1196034644" sldId="418"/>
            <ac:cxnSpMk id="13" creationId="{7F87BC14-C569-4743-8E6A-820FAB5E7309}"/>
          </ac:cxnSpMkLst>
        </pc:cxnChg>
      </pc:sldChg>
      <pc:sldChg chg="modSp mod">
        <pc:chgData name="Ricardo Figueiredo Belchior" userId="35abccac-48e3-47e5-9488-9a93acb05b46" providerId="ADAL" clId="{EAFA69F1-4DD7-4219-A11B-58A79D7A8A01}" dt="2020-10-12T21:07:28.812" v="630" actId="255"/>
        <pc:sldMkLst>
          <pc:docMk/>
          <pc:sldMk cId="1946693733" sldId="419"/>
        </pc:sldMkLst>
        <pc:spChg chg="mod">
          <ac:chgData name="Ricardo Figueiredo Belchior" userId="35abccac-48e3-47e5-9488-9a93acb05b46" providerId="ADAL" clId="{EAFA69F1-4DD7-4219-A11B-58A79D7A8A01}" dt="2020-10-12T21:07:28.812" v="630" actId="255"/>
          <ac:spMkLst>
            <pc:docMk/>
            <pc:sldMk cId="1946693733" sldId="419"/>
            <ac:spMk id="6" creationId="{BDFF79C7-7945-4439-9627-7153948EF4FF}"/>
          </ac:spMkLst>
        </pc:spChg>
      </pc:sldChg>
      <pc:sldChg chg="modSp mod">
        <pc:chgData name="Ricardo Figueiredo Belchior" userId="35abccac-48e3-47e5-9488-9a93acb05b46" providerId="ADAL" clId="{EAFA69F1-4DD7-4219-A11B-58A79D7A8A01}" dt="2020-10-12T21:11:22.776" v="724" actId="1076"/>
        <pc:sldMkLst>
          <pc:docMk/>
          <pc:sldMk cId="1962448148" sldId="420"/>
        </pc:sldMkLst>
        <pc:spChg chg="mod">
          <ac:chgData name="Ricardo Figueiredo Belchior" userId="35abccac-48e3-47e5-9488-9a93acb05b46" providerId="ADAL" clId="{EAFA69F1-4DD7-4219-A11B-58A79D7A8A01}" dt="2020-10-12T21:08:57.316" v="632" actId="14100"/>
          <ac:spMkLst>
            <pc:docMk/>
            <pc:sldMk cId="1962448148" sldId="420"/>
            <ac:spMk id="2" creationId="{00000000-0000-0000-0000-000000000000}"/>
          </ac:spMkLst>
        </pc:spChg>
        <pc:spChg chg="mod">
          <ac:chgData name="Ricardo Figueiredo Belchior" userId="35abccac-48e3-47e5-9488-9a93acb05b46" providerId="ADAL" clId="{EAFA69F1-4DD7-4219-A11B-58A79D7A8A01}" dt="2020-10-12T21:11:22.776" v="724" actId="1076"/>
          <ac:spMkLst>
            <pc:docMk/>
            <pc:sldMk cId="1962448148" sldId="420"/>
            <ac:spMk id="6" creationId="{C19113F2-0608-4E99-A4D7-C5FC80335BAA}"/>
          </ac:spMkLst>
        </pc:spChg>
      </pc:sldChg>
      <pc:sldChg chg="addSp modSp mod">
        <pc:chgData name="Ricardo Figueiredo Belchior" userId="35abccac-48e3-47e5-9488-9a93acb05b46" providerId="ADAL" clId="{EAFA69F1-4DD7-4219-A11B-58A79D7A8A01}" dt="2020-10-12T21:12:28.393" v="730" actId="1076"/>
        <pc:sldMkLst>
          <pc:docMk/>
          <pc:sldMk cId="104994534" sldId="421"/>
        </pc:sldMkLst>
        <pc:spChg chg="add mod">
          <ac:chgData name="Ricardo Figueiredo Belchior" userId="35abccac-48e3-47e5-9488-9a93acb05b46" providerId="ADAL" clId="{EAFA69F1-4DD7-4219-A11B-58A79D7A8A01}" dt="2020-10-12T21:12:28.393" v="730" actId="1076"/>
          <ac:spMkLst>
            <pc:docMk/>
            <pc:sldMk cId="104994534" sldId="421"/>
            <ac:spMk id="3" creationId="{F55793F8-8F32-4D04-BCEF-47E6344B5CC0}"/>
          </ac:spMkLst>
        </pc:spChg>
      </pc:sldChg>
      <pc:sldChg chg="addSp modSp mod">
        <pc:chgData name="Ricardo Figueiredo Belchior" userId="35abccac-48e3-47e5-9488-9a93acb05b46" providerId="ADAL" clId="{EAFA69F1-4DD7-4219-A11B-58A79D7A8A01}" dt="2020-10-12T21:16:21.992" v="776" actId="14100"/>
        <pc:sldMkLst>
          <pc:docMk/>
          <pc:sldMk cId="2059416692" sldId="422"/>
        </pc:sldMkLst>
        <pc:spChg chg="mod">
          <ac:chgData name="Ricardo Figueiredo Belchior" userId="35abccac-48e3-47e5-9488-9a93acb05b46" providerId="ADAL" clId="{EAFA69F1-4DD7-4219-A11B-58A79D7A8A01}" dt="2020-10-12T21:12:33.726" v="731" actId="20577"/>
          <ac:spMkLst>
            <pc:docMk/>
            <pc:sldMk cId="2059416692" sldId="422"/>
            <ac:spMk id="2" creationId="{00000000-0000-0000-0000-000000000000}"/>
          </ac:spMkLst>
        </pc:spChg>
        <pc:cxnChg chg="add mod">
          <ac:chgData name="Ricardo Figueiredo Belchior" userId="35abccac-48e3-47e5-9488-9a93acb05b46" providerId="ADAL" clId="{EAFA69F1-4DD7-4219-A11B-58A79D7A8A01}" dt="2020-10-12T21:14:21.976" v="737" actId="1036"/>
          <ac:cxnSpMkLst>
            <pc:docMk/>
            <pc:sldMk cId="2059416692" sldId="422"/>
            <ac:cxnSpMk id="3" creationId="{357B087F-5D51-4AB9-8E2C-D42EC45C52AB}"/>
          </ac:cxnSpMkLst>
        </pc:cxnChg>
        <pc:cxnChg chg="add mod">
          <ac:chgData name="Ricardo Figueiredo Belchior" userId="35abccac-48e3-47e5-9488-9a93acb05b46" providerId="ADAL" clId="{EAFA69F1-4DD7-4219-A11B-58A79D7A8A01}" dt="2020-10-12T21:14:29.052" v="749" actId="1037"/>
          <ac:cxnSpMkLst>
            <pc:docMk/>
            <pc:sldMk cId="2059416692" sldId="422"/>
            <ac:cxnSpMk id="5" creationId="{097FBF1D-C6FA-4068-8D15-FC1257A8A340}"/>
          </ac:cxnSpMkLst>
        </pc:cxnChg>
        <pc:cxnChg chg="add mod">
          <ac:chgData name="Ricardo Figueiredo Belchior" userId="35abccac-48e3-47e5-9488-9a93acb05b46" providerId="ADAL" clId="{EAFA69F1-4DD7-4219-A11B-58A79D7A8A01}" dt="2020-10-12T21:14:43.832" v="750" actId="1076"/>
          <ac:cxnSpMkLst>
            <pc:docMk/>
            <pc:sldMk cId="2059416692" sldId="422"/>
            <ac:cxnSpMk id="9" creationId="{4D242E64-865E-4699-BF26-D5AB939765F1}"/>
          </ac:cxnSpMkLst>
        </pc:cxnChg>
        <pc:cxnChg chg="add mod">
          <ac:chgData name="Ricardo Figueiredo Belchior" userId="35abccac-48e3-47e5-9488-9a93acb05b46" providerId="ADAL" clId="{EAFA69F1-4DD7-4219-A11B-58A79D7A8A01}" dt="2020-10-12T21:15:07.846" v="766" actId="1037"/>
          <ac:cxnSpMkLst>
            <pc:docMk/>
            <pc:sldMk cId="2059416692" sldId="422"/>
            <ac:cxnSpMk id="11" creationId="{1B54ED38-1719-4D1D-B35C-A8F7B0C1170A}"/>
          </ac:cxnSpMkLst>
        </pc:cxnChg>
        <pc:cxnChg chg="add mod">
          <ac:chgData name="Ricardo Figueiredo Belchior" userId="35abccac-48e3-47e5-9488-9a93acb05b46" providerId="ADAL" clId="{EAFA69F1-4DD7-4219-A11B-58A79D7A8A01}" dt="2020-10-12T21:15:24.781" v="768" actId="1076"/>
          <ac:cxnSpMkLst>
            <pc:docMk/>
            <pc:sldMk cId="2059416692" sldId="422"/>
            <ac:cxnSpMk id="13" creationId="{69DC0996-6A4B-4AC8-B756-E03A0BE8E5A8}"/>
          </ac:cxnSpMkLst>
        </pc:cxnChg>
        <pc:cxnChg chg="add mod">
          <ac:chgData name="Ricardo Figueiredo Belchior" userId="35abccac-48e3-47e5-9488-9a93acb05b46" providerId="ADAL" clId="{EAFA69F1-4DD7-4219-A11B-58A79D7A8A01}" dt="2020-10-12T21:15:38.048" v="769" actId="1076"/>
          <ac:cxnSpMkLst>
            <pc:docMk/>
            <pc:sldMk cId="2059416692" sldId="422"/>
            <ac:cxnSpMk id="15" creationId="{54148DC5-AD06-46E8-AF94-F2D6FFDA1111}"/>
          </ac:cxnSpMkLst>
        </pc:cxnChg>
        <pc:cxnChg chg="add mod">
          <ac:chgData name="Ricardo Figueiredo Belchior" userId="35abccac-48e3-47e5-9488-9a93acb05b46" providerId="ADAL" clId="{EAFA69F1-4DD7-4219-A11B-58A79D7A8A01}" dt="2020-10-12T21:16:21.992" v="776" actId="14100"/>
          <ac:cxnSpMkLst>
            <pc:docMk/>
            <pc:sldMk cId="2059416692" sldId="422"/>
            <ac:cxnSpMk id="17" creationId="{CBD43079-5EBC-4E8A-96F3-52A937176B96}"/>
          </ac:cxnSpMkLst>
        </pc:cxnChg>
        <pc:cxnChg chg="add mod">
          <ac:chgData name="Ricardo Figueiredo Belchior" userId="35abccac-48e3-47e5-9488-9a93acb05b46" providerId="ADAL" clId="{EAFA69F1-4DD7-4219-A11B-58A79D7A8A01}" dt="2020-10-12T21:16:09.544" v="774" actId="1035"/>
          <ac:cxnSpMkLst>
            <pc:docMk/>
            <pc:sldMk cId="2059416692" sldId="422"/>
            <ac:cxnSpMk id="19" creationId="{292DADC0-2BB3-4C9E-B991-91B5ED0D60F3}"/>
          </ac:cxnSpMkLst>
        </pc:cxnChg>
        <pc:cxnChg chg="add mod">
          <ac:chgData name="Ricardo Figueiredo Belchior" userId="35abccac-48e3-47e5-9488-9a93acb05b46" providerId="ADAL" clId="{EAFA69F1-4DD7-4219-A11B-58A79D7A8A01}" dt="2020-10-12T21:14:56.470" v="757" actId="1037"/>
          <ac:cxnSpMkLst>
            <pc:docMk/>
            <pc:sldMk cId="2059416692" sldId="422"/>
            <ac:cxnSpMk id="21" creationId="{22B7A7FB-14CC-42B4-8F21-463622F0EBC1}"/>
          </ac:cxnSpMkLst>
        </pc:cxnChg>
      </pc:sldChg>
      <pc:sldChg chg="addSp modSp mod">
        <pc:chgData name="Ricardo Figueiredo Belchior" userId="35abccac-48e3-47e5-9488-9a93acb05b46" providerId="ADAL" clId="{EAFA69F1-4DD7-4219-A11B-58A79D7A8A01}" dt="2020-10-12T21:59:22.404" v="1882" actId="1076"/>
        <pc:sldMkLst>
          <pc:docMk/>
          <pc:sldMk cId="1028932903" sldId="425"/>
        </pc:sldMkLst>
        <pc:spChg chg="add mod">
          <ac:chgData name="Ricardo Figueiredo Belchior" userId="35abccac-48e3-47e5-9488-9a93acb05b46" providerId="ADAL" clId="{EAFA69F1-4DD7-4219-A11B-58A79D7A8A01}" dt="2020-10-12T21:59:22.404" v="1882" actId="1076"/>
          <ac:spMkLst>
            <pc:docMk/>
            <pc:sldMk cId="1028932903" sldId="425"/>
            <ac:spMk id="3" creationId="{8513E751-3AB8-402A-A92C-09EE52BF2EF3}"/>
          </ac:spMkLst>
        </pc:spChg>
      </pc:sldChg>
      <pc:sldChg chg="modSp mod">
        <pc:chgData name="Ricardo Figueiredo Belchior" userId="35abccac-48e3-47e5-9488-9a93acb05b46" providerId="ADAL" clId="{EAFA69F1-4DD7-4219-A11B-58A79D7A8A01}" dt="2020-10-12T21:53:38.958" v="1822" actId="1076"/>
        <pc:sldMkLst>
          <pc:docMk/>
          <pc:sldMk cId="1828170209" sldId="426"/>
        </pc:sldMkLst>
        <pc:spChg chg="mod">
          <ac:chgData name="Ricardo Figueiredo Belchior" userId="35abccac-48e3-47e5-9488-9a93acb05b46" providerId="ADAL" clId="{EAFA69F1-4DD7-4219-A11B-58A79D7A8A01}" dt="2020-10-12T21:53:38.958" v="1822" actId="1076"/>
          <ac:spMkLst>
            <pc:docMk/>
            <pc:sldMk cId="1828170209" sldId="426"/>
            <ac:spMk id="2" creationId="{00000000-0000-0000-0000-000000000000}"/>
          </ac:spMkLst>
        </pc:spChg>
      </pc:sldChg>
      <pc:sldChg chg="modSp mod">
        <pc:chgData name="Ricardo Figueiredo Belchior" userId="35abccac-48e3-47e5-9488-9a93acb05b46" providerId="ADAL" clId="{EAFA69F1-4DD7-4219-A11B-58A79D7A8A01}" dt="2020-10-12T20:47:34.363" v="562" actId="20577"/>
        <pc:sldMkLst>
          <pc:docMk/>
          <pc:sldMk cId="3278170466" sldId="428"/>
        </pc:sldMkLst>
        <pc:spChg chg="mod">
          <ac:chgData name="Ricardo Figueiredo Belchior" userId="35abccac-48e3-47e5-9488-9a93acb05b46" providerId="ADAL" clId="{EAFA69F1-4DD7-4219-A11B-58A79D7A8A01}" dt="2020-10-12T20:47:34.363" v="562" actId="20577"/>
          <ac:spMkLst>
            <pc:docMk/>
            <pc:sldMk cId="3278170466" sldId="428"/>
            <ac:spMk id="7" creationId="{F5D577F6-B7E2-4D93-BC73-F2C818258D1B}"/>
          </ac:spMkLst>
        </pc:spChg>
      </pc:sldChg>
      <pc:sldChg chg="addSp modSp mod">
        <pc:chgData name="Ricardo Figueiredo Belchior" userId="35abccac-48e3-47e5-9488-9a93acb05b46" providerId="ADAL" clId="{EAFA69F1-4DD7-4219-A11B-58A79D7A8A01}" dt="2020-10-12T20:57:35.330" v="622" actId="1076"/>
        <pc:sldMkLst>
          <pc:docMk/>
          <pc:sldMk cId="3078721177" sldId="429"/>
        </pc:sldMkLst>
        <pc:spChg chg="mod">
          <ac:chgData name="Ricardo Figueiredo Belchior" userId="35abccac-48e3-47e5-9488-9a93acb05b46" providerId="ADAL" clId="{EAFA69F1-4DD7-4219-A11B-58A79D7A8A01}" dt="2020-10-12T20:56:20.925" v="611" actId="14100"/>
          <ac:spMkLst>
            <pc:docMk/>
            <pc:sldMk cId="3078721177" sldId="429"/>
            <ac:spMk id="2" creationId="{00000000-0000-0000-0000-000000000000}"/>
          </ac:spMkLst>
        </pc:spChg>
        <pc:spChg chg="mod">
          <ac:chgData name="Ricardo Figueiredo Belchior" userId="35abccac-48e3-47e5-9488-9a93acb05b46" providerId="ADAL" clId="{EAFA69F1-4DD7-4219-A11B-58A79D7A8A01}" dt="2020-10-12T20:56:39.495" v="613" actId="14100"/>
          <ac:spMkLst>
            <pc:docMk/>
            <pc:sldMk cId="3078721177" sldId="429"/>
            <ac:spMk id="4" creationId="{FB564BF7-7A74-4E22-BED8-57947B20F6EE}"/>
          </ac:spMkLst>
        </pc:spChg>
        <pc:picChg chg="add mod">
          <ac:chgData name="Ricardo Figueiredo Belchior" userId="35abccac-48e3-47e5-9488-9a93acb05b46" providerId="ADAL" clId="{EAFA69F1-4DD7-4219-A11B-58A79D7A8A01}" dt="2020-10-12T20:57:05.938" v="620" actId="1036"/>
          <ac:picMkLst>
            <pc:docMk/>
            <pc:sldMk cId="3078721177" sldId="429"/>
            <ac:picMk id="3" creationId="{C12C6C7C-2279-4A2D-8F90-3D60832C0223}"/>
          </ac:picMkLst>
        </pc:picChg>
        <pc:picChg chg="add mod">
          <ac:chgData name="Ricardo Figueiredo Belchior" userId="35abccac-48e3-47e5-9488-9a93acb05b46" providerId="ADAL" clId="{EAFA69F1-4DD7-4219-A11B-58A79D7A8A01}" dt="2020-10-12T20:57:12.252" v="621" actId="14100"/>
          <ac:picMkLst>
            <pc:docMk/>
            <pc:sldMk cId="3078721177" sldId="429"/>
            <ac:picMk id="7" creationId="{E898F087-6C43-4CB4-AFA5-A086673DED0B}"/>
          </ac:picMkLst>
        </pc:picChg>
        <pc:picChg chg="add mod">
          <ac:chgData name="Ricardo Figueiredo Belchior" userId="35abccac-48e3-47e5-9488-9a93acb05b46" providerId="ADAL" clId="{EAFA69F1-4DD7-4219-A11B-58A79D7A8A01}" dt="2020-10-12T20:56:52.762" v="616" actId="1076"/>
          <ac:picMkLst>
            <pc:docMk/>
            <pc:sldMk cId="3078721177" sldId="429"/>
            <ac:picMk id="9" creationId="{1BEEEDF4-1E59-45D0-B460-A2747471B294}"/>
          </ac:picMkLst>
        </pc:picChg>
        <pc:picChg chg="add mod">
          <ac:chgData name="Ricardo Figueiredo Belchior" userId="35abccac-48e3-47e5-9488-9a93acb05b46" providerId="ADAL" clId="{EAFA69F1-4DD7-4219-A11B-58A79D7A8A01}" dt="2020-10-12T20:56:52.762" v="616" actId="1076"/>
          <ac:picMkLst>
            <pc:docMk/>
            <pc:sldMk cId="3078721177" sldId="429"/>
            <ac:picMk id="11" creationId="{88CCB74E-4263-4791-8A6D-593C2C473470}"/>
          </ac:picMkLst>
        </pc:picChg>
        <pc:picChg chg="add mod">
          <ac:chgData name="Ricardo Figueiredo Belchior" userId="35abccac-48e3-47e5-9488-9a93acb05b46" providerId="ADAL" clId="{EAFA69F1-4DD7-4219-A11B-58A79D7A8A01}" dt="2020-10-12T20:57:35.330" v="622" actId="1076"/>
          <ac:picMkLst>
            <pc:docMk/>
            <pc:sldMk cId="3078721177" sldId="429"/>
            <ac:picMk id="13" creationId="{97966BA1-F3B4-4F1D-9B19-EA4415635626}"/>
          </ac:picMkLst>
        </pc:picChg>
      </pc:sldChg>
      <pc:sldChg chg="modSp mod">
        <pc:chgData name="Ricardo Figueiredo Belchior" userId="35abccac-48e3-47e5-9488-9a93acb05b46" providerId="ADAL" clId="{EAFA69F1-4DD7-4219-A11B-58A79D7A8A01}" dt="2020-10-12T21:08:26.891" v="631" actId="14100"/>
        <pc:sldMkLst>
          <pc:docMk/>
          <pc:sldMk cId="1185579925" sldId="430"/>
        </pc:sldMkLst>
        <pc:spChg chg="mod">
          <ac:chgData name="Ricardo Figueiredo Belchior" userId="35abccac-48e3-47e5-9488-9a93acb05b46" providerId="ADAL" clId="{EAFA69F1-4DD7-4219-A11B-58A79D7A8A01}" dt="2020-10-12T21:08:26.891" v="631" actId="14100"/>
          <ac:spMkLst>
            <pc:docMk/>
            <pc:sldMk cId="1185579925" sldId="430"/>
            <ac:spMk id="2" creationId="{00000000-0000-0000-0000-000000000000}"/>
          </ac:spMkLst>
        </pc:spChg>
      </pc:sldChg>
      <pc:sldChg chg="modSp mod">
        <pc:chgData name="Ricardo Figueiredo Belchior" userId="35abccac-48e3-47e5-9488-9a93acb05b46" providerId="ADAL" clId="{EAFA69F1-4DD7-4219-A11B-58A79D7A8A01}" dt="2020-10-12T21:18:37.730" v="844" actId="6549"/>
        <pc:sldMkLst>
          <pc:docMk/>
          <pc:sldMk cId="1563644747" sldId="431"/>
        </pc:sldMkLst>
        <pc:spChg chg="mod">
          <ac:chgData name="Ricardo Figueiredo Belchior" userId="35abccac-48e3-47e5-9488-9a93acb05b46" providerId="ADAL" clId="{EAFA69F1-4DD7-4219-A11B-58A79D7A8A01}" dt="2020-10-12T21:18:37.730" v="844" actId="6549"/>
          <ac:spMkLst>
            <pc:docMk/>
            <pc:sldMk cId="1563644747" sldId="431"/>
            <ac:spMk id="6" creationId="{E146303D-CAB3-4FBF-BD3B-9AD0AD6FD7C2}"/>
          </ac:spMkLst>
        </pc:spChg>
      </pc:sldChg>
      <pc:sldChg chg="modSp mod">
        <pc:chgData name="Ricardo Figueiredo Belchior" userId="35abccac-48e3-47e5-9488-9a93acb05b46" providerId="ADAL" clId="{EAFA69F1-4DD7-4219-A11B-58A79D7A8A01}" dt="2020-10-12T21:54:56.059" v="1830" actId="20577"/>
        <pc:sldMkLst>
          <pc:docMk/>
          <pc:sldMk cId="1222620608" sldId="433"/>
        </pc:sldMkLst>
        <pc:spChg chg="mod">
          <ac:chgData name="Ricardo Figueiredo Belchior" userId="35abccac-48e3-47e5-9488-9a93acb05b46" providerId="ADAL" clId="{EAFA69F1-4DD7-4219-A11B-58A79D7A8A01}" dt="2020-10-12T21:54:56.059" v="1830" actId="20577"/>
          <ac:spMkLst>
            <pc:docMk/>
            <pc:sldMk cId="1222620608" sldId="433"/>
            <ac:spMk id="4" creationId="{F9C1E8A1-2248-4D5A-A3EF-9F2774FE00D2}"/>
          </ac:spMkLst>
        </pc:spChg>
      </pc:sldChg>
      <pc:sldChg chg="addSp delSp modSp add mod">
        <pc:chgData name="Ricardo Figueiredo Belchior" userId="35abccac-48e3-47e5-9488-9a93acb05b46" providerId="ADAL" clId="{EAFA69F1-4DD7-4219-A11B-58A79D7A8A01}" dt="2020-10-12T20:42:21.570" v="510" actId="1076"/>
        <pc:sldMkLst>
          <pc:docMk/>
          <pc:sldMk cId="263059759" sldId="434"/>
        </pc:sldMkLst>
        <pc:spChg chg="add mod">
          <ac:chgData name="Ricardo Figueiredo Belchior" userId="35abccac-48e3-47e5-9488-9a93acb05b46" providerId="ADAL" clId="{EAFA69F1-4DD7-4219-A11B-58A79D7A8A01}" dt="2020-10-12T20:41:58.823" v="509" actId="1076"/>
          <ac:spMkLst>
            <pc:docMk/>
            <pc:sldMk cId="263059759" sldId="434"/>
            <ac:spMk id="2" creationId="{EC5BA115-A4C0-49D5-8EB6-07BF43CE218F}"/>
          </ac:spMkLst>
        </pc:spChg>
        <pc:spChg chg="del mod">
          <ac:chgData name="Ricardo Figueiredo Belchior" userId="35abccac-48e3-47e5-9488-9a93acb05b46" providerId="ADAL" clId="{EAFA69F1-4DD7-4219-A11B-58A79D7A8A01}" dt="2020-10-12T20:41:53.575" v="508" actId="478"/>
          <ac:spMkLst>
            <pc:docMk/>
            <pc:sldMk cId="263059759" sldId="434"/>
            <ac:spMk id="5" creationId="{8F26CFC5-C685-48A6-8D43-18D8AA8B655A}"/>
          </ac:spMkLst>
        </pc:spChg>
        <pc:spChg chg="mod">
          <ac:chgData name="Ricardo Figueiredo Belchior" userId="35abccac-48e3-47e5-9488-9a93acb05b46" providerId="ADAL" clId="{EAFA69F1-4DD7-4219-A11B-58A79D7A8A01}" dt="2020-10-12T20:42:21.570" v="510" actId="1076"/>
          <ac:spMkLst>
            <pc:docMk/>
            <pc:sldMk cId="263059759" sldId="434"/>
            <ac:spMk id="6" creationId="{034CC8E9-B6A0-43A3-908A-037993638F28}"/>
          </ac:spMkLst>
        </pc:spChg>
        <pc:picChg chg="del">
          <ac:chgData name="Ricardo Figueiredo Belchior" userId="35abccac-48e3-47e5-9488-9a93acb05b46" providerId="ADAL" clId="{EAFA69F1-4DD7-4219-A11B-58A79D7A8A01}" dt="2020-10-12T20:41:16.601" v="501" actId="478"/>
          <ac:picMkLst>
            <pc:docMk/>
            <pc:sldMk cId="263059759" sldId="434"/>
            <ac:picMk id="3" creationId="{BD245977-03B8-44EB-A68A-11DD6C4653F9}"/>
          </ac:picMkLst>
        </pc:picChg>
      </pc:sldChg>
      <pc:sldChg chg="modSp add mod">
        <pc:chgData name="Ricardo Figueiredo Belchior" userId="35abccac-48e3-47e5-9488-9a93acb05b46" providerId="ADAL" clId="{EAFA69F1-4DD7-4219-A11B-58A79D7A8A01}" dt="2020-10-12T21:11:37.958" v="728" actId="14100"/>
        <pc:sldMkLst>
          <pc:docMk/>
          <pc:sldMk cId="3504562366" sldId="435"/>
        </pc:sldMkLst>
        <pc:spChg chg="mod">
          <ac:chgData name="Ricardo Figueiredo Belchior" userId="35abccac-48e3-47e5-9488-9a93acb05b46" providerId="ADAL" clId="{EAFA69F1-4DD7-4219-A11B-58A79D7A8A01}" dt="2020-10-12T21:11:37.958" v="728" actId="14100"/>
          <ac:spMkLst>
            <pc:docMk/>
            <pc:sldMk cId="3504562366" sldId="435"/>
            <ac:spMk id="6" creationId="{C19113F2-0608-4E99-A4D7-C5FC80335BAA}"/>
          </ac:spMkLst>
        </pc:spChg>
      </pc:sldChg>
      <pc:sldChg chg="modSp add mod ord modNotesTx">
        <pc:chgData name="Ricardo Figueiredo Belchior" userId="35abccac-48e3-47e5-9488-9a93acb05b46" providerId="ADAL" clId="{EAFA69F1-4DD7-4219-A11B-58A79D7A8A01}" dt="2020-10-12T21:53:16.849" v="1819" actId="1076"/>
        <pc:sldMkLst>
          <pc:docMk/>
          <pc:sldMk cId="783508344" sldId="436"/>
        </pc:sldMkLst>
        <pc:spChg chg="mod">
          <ac:chgData name="Ricardo Figueiredo Belchior" userId="35abccac-48e3-47e5-9488-9a93acb05b46" providerId="ADAL" clId="{EAFA69F1-4DD7-4219-A11B-58A79D7A8A01}" dt="2020-10-12T21:20:18.748" v="852" actId="14100"/>
          <ac:spMkLst>
            <pc:docMk/>
            <pc:sldMk cId="783508344" sldId="436"/>
            <ac:spMk id="2" creationId="{00000000-0000-0000-0000-000000000000}"/>
          </ac:spMkLst>
        </pc:spChg>
        <pc:spChg chg="mod">
          <ac:chgData name="Ricardo Figueiredo Belchior" userId="35abccac-48e3-47e5-9488-9a93acb05b46" providerId="ADAL" clId="{EAFA69F1-4DD7-4219-A11B-58A79D7A8A01}" dt="2020-10-12T21:53:16.849" v="1819" actId="1076"/>
          <ac:spMkLst>
            <pc:docMk/>
            <pc:sldMk cId="783508344" sldId="436"/>
            <ac:spMk id="6" creationId="{0CECAA69-99B4-482F-B12F-41377FDCFF6B}"/>
          </ac:spMkLst>
        </pc:spChg>
      </pc:sldChg>
      <pc:sldChg chg="addSp delSp modSp add mod">
        <pc:chgData name="Ricardo Figueiredo Belchior" userId="35abccac-48e3-47e5-9488-9a93acb05b46" providerId="ADAL" clId="{EAFA69F1-4DD7-4219-A11B-58A79D7A8A01}" dt="2020-10-12T21:56:32.788" v="1839" actId="478"/>
        <pc:sldMkLst>
          <pc:docMk/>
          <pc:sldMk cId="43247102" sldId="1164"/>
        </pc:sldMkLst>
        <pc:spChg chg="del">
          <ac:chgData name="Ricardo Figueiredo Belchior" userId="35abccac-48e3-47e5-9488-9a93acb05b46" providerId="ADAL" clId="{EAFA69F1-4DD7-4219-A11B-58A79D7A8A01}" dt="2020-10-12T21:26:52.951" v="941" actId="478"/>
          <ac:spMkLst>
            <pc:docMk/>
            <pc:sldMk cId="43247102" sldId="1164"/>
            <ac:spMk id="2" creationId="{00000000-0000-0000-0000-000000000000}"/>
          </ac:spMkLst>
        </pc:spChg>
        <pc:spChg chg="del mod">
          <ac:chgData name="Ricardo Figueiredo Belchior" userId="35abccac-48e3-47e5-9488-9a93acb05b46" providerId="ADAL" clId="{EAFA69F1-4DD7-4219-A11B-58A79D7A8A01}" dt="2020-10-12T21:56:04.708" v="1832" actId="478"/>
          <ac:spMkLst>
            <pc:docMk/>
            <pc:sldMk cId="43247102" sldId="1164"/>
            <ac:spMk id="3" creationId="{00000000-0000-0000-0000-000000000000}"/>
          </ac:spMkLst>
        </pc:spChg>
        <pc:spChg chg="del mod">
          <ac:chgData name="Ricardo Figueiredo Belchior" userId="35abccac-48e3-47e5-9488-9a93acb05b46" providerId="ADAL" clId="{EAFA69F1-4DD7-4219-A11B-58A79D7A8A01}" dt="2020-10-12T21:56:32.788" v="1839" actId="478"/>
          <ac:spMkLst>
            <pc:docMk/>
            <pc:sldMk cId="43247102" sldId="1164"/>
            <ac:spMk id="4" creationId="{00000000-0000-0000-0000-000000000000}"/>
          </ac:spMkLst>
        </pc:spChg>
        <pc:spChg chg="add del mod">
          <ac:chgData name="Ricardo Figueiredo Belchior" userId="35abccac-48e3-47e5-9488-9a93acb05b46" providerId="ADAL" clId="{EAFA69F1-4DD7-4219-A11B-58A79D7A8A01}" dt="2020-10-12T21:26:57.036" v="942" actId="478"/>
          <ac:spMkLst>
            <pc:docMk/>
            <pc:sldMk cId="43247102" sldId="1164"/>
            <ac:spMk id="7" creationId="{2A02BE6E-BCA6-42AC-A170-AF15266BD106}"/>
          </ac:spMkLst>
        </pc:spChg>
        <pc:spChg chg="add mod">
          <ac:chgData name="Ricardo Figueiredo Belchior" userId="35abccac-48e3-47e5-9488-9a93acb05b46" providerId="ADAL" clId="{EAFA69F1-4DD7-4219-A11B-58A79D7A8A01}" dt="2020-10-12T21:26:57.575" v="943"/>
          <ac:spMkLst>
            <pc:docMk/>
            <pc:sldMk cId="43247102" sldId="1164"/>
            <ac:spMk id="8" creationId="{5033A648-CBCC-4F98-B790-35772D64AFCE}"/>
          </ac:spMkLst>
        </pc:spChg>
        <pc:spChg chg="add del mod">
          <ac:chgData name="Ricardo Figueiredo Belchior" userId="35abccac-48e3-47e5-9488-9a93acb05b46" providerId="ADAL" clId="{EAFA69F1-4DD7-4219-A11B-58A79D7A8A01}" dt="2020-10-12T21:56:09.025" v="1834" actId="478"/>
          <ac:spMkLst>
            <pc:docMk/>
            <pc:sldMk cId="43247102" sldId="1164"/>
            <ac:spMk id="10" creationId="{52F6AC82-1CAB-42E3-8F5C-C1B521C8F84C}"/>
          </ac:spMkLst>
        </pc:spChg>
        <pc:spChg chg="add mod">
          <ac:chgData name="Ricardo Figueiredo Belchior" userId="35abccac-48e3-47e5-9488-9a93acb05b46" providerId="ADAL" clId="{EAFA69F1-4DD7-4219-A11B-58A79D7A8A01}" dt="2020-10-12T21:56:17.969" v="1836" actId="1076"/>
          <ac:spMkLst>
            <pc:docMk/>
            <pc:sldMk cId="43247102" sldId="1164"/>
            <ac:spMk id="14" creationId="{C182B5C9-3434-4D04-A810-67E846CB1CED}"/>
          </ac:spMkLst>
        </pc:spChg>
        <pc:picChg chg="add mod">
          <ac:chgData name="Ricardo Figueiredo Belchior" userId="35abccac-48e3-47e5-9488-9a93acb05b46" providerId="ADAL" clId="{EAFA69F1-4DD7-4219-A11B-58A79D7A8A01}" dt="2020-10-12T21:56:14.681" v="1835" actId="1076"/>
          <ac:picMkLst>
            <pc:docMk/>
            <pc:sldMk cId="43247102" sldId="1164"/>
            <ac:picMk id="12" creationId="{2654AAD1-2BD8-4537-8C2E-DE583E2801D5}"/>
          </ac:picMkLst>
        </pc:picChg>
      </pc:sldChg>
      <pc:sldChg chg="delSp modSp add mod">
        <pc:chgData name="Ricardo Figueiredo Belchior" userId="35abccac-48e3-47e5-9488-9a93acb05b46" providerId="ADAL" clId="{EAFA69F1-4DD7-4219-A11B-58A79D7A8A01}" dt="2020-10-12T21:26:45.532" v="940" actId="1076"/>
        <pc:sldMkLst>
          <pc:docMk/>
          <pc:sldMk cId="2239349414" sldId="1167"/>
        </pc:sldMkLst>
        <pc:spChg chg="mod">
          <ac:chgData name="Ricardo Figueiredo Belchior" userId="35abccac-48e3-47e5-9488-9a93acb05b46" providerId="ADAL" clId="{EAFA69F1-4DD7-4219-A11B-58A79D7A8A01}" dt="2020-10-12T21:26:45.532" v="940" actId="1076"/>
          <ac:spMkLst>
            <pc:docMk/>
            <pc:sldMk cId="2239349414" sldId="1167"/>
            <ac:spMk id="2" creationId="{00000000-0000-0000-0000-000000000000}"/>
          </ac:spMkLst>
        </pc:spChg>
        <pc:spChg chg="mod">
          <ac:chgData name="Ricardo Figueiredo Belchior" userId="35abccac-48e3-47e5-9488-9a93acb05b46" providerId="ADAL" clId="{EAFA69F1-4DD7-4219-A11B-58A79D7A8A01}" dt="2020-10-12T21:26:07.086" v="933" actId="14100"/>
          <ac:spMkLst>
            <pc:docMk/>
            <pc:sldMk cId="2239349414" sldId="1167"/>
            <ac:spMk id="3" creationId="{00000000-0000-0000-0000-000000000000}"/>
          </ac:spMkLst>
        </pc:spChg>
        <pc:spChg chg="del">
          <ac:chgData name="Ricardo Figueiredo Belchior" userId="35abccac-48e3-47e5-9488-9a93acb05b46" providerId="ADAL" clId="{EAFA69F1-4DD7-4219-A11B-58A79D7A8A01}" dt="2020-10-12T21:26:14.681" v="934" actId="478"/>
          <ac:spMkLst>
            <pc:docMk/>
            <pc:sldMk cId="2239349414" sldId="1167"/>
            <ac:spMk id="4" creationId="{00000000-0000-0000-0000-000000000000}"/>
          </ac:spMkLst>
        </pc:spChg>
        <pc:spChg chg="mod">
          <ac:chgData name="Ricardo Figueiredo Belchior" userId="35abccac-48e3-47e5-9488-9a93acb05b46" providerId="ADAL" clId="{EAFA69F1-4DD7-4219-A11B-58A79D7A8A01}" dt="2020-10-12T21:26:36.497" v="939" actId="1076"/>
          <ac:spMkLst>
            <pc:docMk/>
            <pc:sldMk cId="2239349414" sldId="1167"/>
            <ac:spMk id="7" creationId="{597E6D2E-A4A1-4C39-9F9D-AB7CF9AB7AEA}"/>
          </ac:spMkLst>
        </pc:spChg>
      </pc:sldChg>
      <pc:sldChg chg="delSp modSp add mod">
        <pc:chgData name="Ricardo Figueiredo Belchior" userId="35abccac-48e3-47e5-9488-9a93acb05b46" providerId="ADAL" clId="{EAFA69F1-4DD7-4219-A11B-58A79D7A8A01}" dt="2020-10-12T21:40:06.773" v="1168" actId="1076"/>
        <pc:sldMkLst>
          <pc:docMk/>
          <pc:sldMk cId="2793465794" sldId="1168"/>
        </pc:sldMkLst>
        <pc:spChg chg="mod">
          <ac:chgData name="Ricardo Figueiredo Belchior" userId="35abccac-48e3-47e5-9488-9a93acb05b46" providerId="ADAL" clId="{EAFA69F1-4DD7-4219-A11B-58A79D7A8A01}" dt="2020-10-12T21:27:56.695" v="954" actId="20577"/>
          <ac:spMkLst>
            <pc:docMk/>
            <pc:sldMk cId="2793465794" sldId="1168"/>
            <ac:spMk id="2" creationId="{CED0C802-7722-4580-AC68-E7470D5ECA3A}"/>
          </ac:spMkLst>
        </pc:spChg>
        <pc:spChg chg="mod">
          <ac:chgData name="Ricardo Figueiredo Belchior" userId="35abccac-48e3-47e5-9488-9a93acb05b46" providerId="ADAL" clId="{EAFA69F1-4DD7-4219-A11B-58A79D7A8A01}" dt="2020-10-12T21:40:06.773" v="1168" actId="1076"/>
          <ac:spMkLst>
            <pc:docMk/>
            <pc:sldMk cId="2793465794" sldId="1168"/>
            <ac:spMk id="3" creationId="{D601EC09-9D4E-4E27-8017-0441449A28D4}"/>
          </ac:spMkLst>
        </pc:spChg>
        <pc:spChg chg="del">
          <ac:chgData name="Ricardo Figueiredo Belchior" userId="35abccac-48e3-47e5-9488-9a93acb05b46" providerId="ADAL" clId="{EAFA69F1-4DD7-4219-A11B-58A79D7A8A01}" dt="2020-10-12T21:38:27.505" v="1129" actId="478"/>
          <ac:spMkLst>
            <pc:docMk/>
            <pc:sldMk cId="2793465794" sldId="1168"/>
            <ac:spMk id="5" creationId="{B2A498A8-E555-41DE-BF83-E70ED0CA2775}"/>
          </ac:spMkLst>
        </pc:spChg>
      </pc:sldChg>
      <pc:sldChg chg="add">
        <pc:chgData name="Ricardo Figueiredo Belchior" userId="35abccac-48e3-47e5-9488-9a93acb05b46" providerId="ADAL" clId="{EAFA69F1-4DD7-4219-A11B-58A79D7A8A01}" dt="2020-10-12T21:55:59.440" v="1831" actId="2890"/>
        <pc:sldMkLst>
          <pc:docMk/>
          <pc:sldMk cId="364816498" sldId="11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Taylor’s most prominent followers were Frank and Lillian Gilbreth. Frank and his wife Lillian, a psychologist, studied work to eliminate inefficient hand-and-body motions. The Gilbreths also experimented with the design and use of the proper tools and equipment for optimizing work performance.</a:t>
            </a:r>
          </a:p>
          <a:p>
            <a:pPr eaLnBrk="1" hangingPunct="1"/>
            <a:endParaRPr lang="en-US" dirty="0">
              <a:cs typeface="Arial" charset="0"/>
            </a:endParaRPr>
          </a:p>
          <a:p>
            <a:pPr eaLnBrk="1" hangingPunct="1"/>
            <a:r>
              <a:rPr lang="en-US" dirty="0">
                <a:cs typeface="Arial" charset="0"/>
              </a:rPr>
              <a:t>The Gilbreths also devised a classification scheme to label 17 basic hand motions (such as search, grasp, hold), which they called </a:t>
            </a:r>
            <a:r>
              <a:rPr lang="en-US" b="1" dirty="0">
                <a:cs typeface="Arial" charset="0"/>
              </a:rPr>
              <a:t>therbligs </a:t>
            </a:r>
            <a:r>
              <a:rPr lang="en-US" dirty="0">
                <a:cs typeface="Arial" charset="0"/>
              </a:rPr>
              <a:t>(Gilbreth spelled backward with the </a:t>
            </a:r>
            <a:r>
              <a:rPr lang="en-US" i="1" dirty="0">
                <a:cs typeface="Arial" charset="0"/>
              </a:rPr>
              <a:t>th </a:t>
            </a:r>
            <a:r>
              <a:rPr lang="en-US" dirty="0">
                <a:cs typeface="Arial" charset="0"/>
              </a:rPr>
              <a:t>transposed). This scheme gave the Gilbreths a more precise way of analyzing a worker’s exact hand movements.</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of the guidelines and techniques Taylor and the Gilbreths devised for improving production efficiency are still used in organizations today. Nowadays, adaptive robotics can help boost worker efficiency. By freeing workers from repetitive tasks, one study revealed that workers could complete essential tasks requiring manual dexterity 25 percent faster.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03604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Fayol wrote during the same time period as Taylor. While Taylor was concerned with first-line managers and the scientific method, Fayol’s attention was directed at the activities of </a:t>
            </a:r>
            <a:r>
              <a:rPr lang="en-US" sz="1200" i="1"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managers. He wrote from his personal experience as the managing director of a large French coal-mining firm.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45935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Henri</a:t>
            </a:r>
            <a:r>
              <a:rPr lang="en-US" b="1" dirty="0">
                <a:cs typeface="Arial" charset="0"/>
              </a:rPr>
              <a:t> </a:t>
            </a:r>
            <a:r>
              <a:rPr lang="en-US" dirty="0">
                <a:cs typeface="Arial" charset="0"/>
              </a:rPr>
              <a:t>Fayol described the practice of management as something distinct from accounting, finance, production, distribution, and other typical business functions. His belief that management was an activity common to all business endeavors, government, and even the home, led him to develop 14 </a:t>
            </a:r>
            <a:r>
              <a:rPr lang="en-US" b="1" dirty="0">
                <a:cs typeface="Arial" charset="0"/>
              </a:rPr>
              <a:t>principles of management</a:t>
            </a:r>
            <a:r>
              <a:rPr lang="en-US" dirty="0">
                <a:cs typeface="Arial" charset="0"/>
              </a:rPr>
              <a:t>—fundamental rules of management that could be applied to all organizational situations and taught in schools. These principles are shown in Exhibit MH-3.</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09920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Dica</a:t>
            </a:r>
            <a:r>
              <a:rPr lang="en-US" sz="1200" dirty="0"/>
              <a:t> do Prof., para </a:t>
            </a:r>
            <a:r>
              <a:rPr lang="en-US" sz="1200" dirty="0" err="1"/>
              <a:t>memorizarem</a:t>
            </a:r>
            <a:r>
              <a:rPr lang="en-US" sz="1200" dirty="0"/>
              <a:t>: </a:t>
            </a:r>
            <a:r>
              <a:rPr lang="pt-PT" dirty="0"/>
              <a:t>E Liceu </a:t>
            </a:r>
            <a:r>
              <a:rPr lang="pt-PT" dirty="0" err="1"/>
              <a:t>Eduardos</a:t>
            </a:r>
            <a:endParaRPr lang="en-US" sz="1200"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33828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Henri Fayol’s 1916 Principles of Management, “Administration Industrielle et Générale,” translated by C. Storrs, </a:t>
            </a:r>
            <a:r>
              <a:rPr lang="en-US" sz="1200" i="1" kern="1200" dirty="0">
                <a:solidFill>
                  <a:schemeClr val="tx1"/>
                </a:solidFill>
                <a:effectLst/>
                <a:latin typeface="+mn-lt"/>
                <a:ea typeface="+mn-ea"/>
                <a:cs typeface="+mn-cs"/>
              </a:rPr>
              <a:t>General and Industrial Management </a:t>
            </a:r>
            <a:r>
              <a:rPr lang="en-US" sz="1200" kern="1200" dirty="0">
                <a:solidFill>
                  <a:schemeClr val="tx1"/>
                </a:solidFill>
                <a:effectLst/>
                <a:latin typeface="+mn-lt"/>
                <a:ea typeface="+mn-ea"/>
                <a:cs typeface="+mn-cs"/>
              </a:rPr>
              <a:t>(London: Sir Isaac Pitman &amp; Sons, London, 1949).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86842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Henri Fayol’s 1916 Principles of Management, “Administration </a:t>
            </a:r>
            <a:r>
              <a:rPr lang="en-US" sz="1200" kern="1200" dirty="0" err="1">
                <a:solidFill>
                  <a:schemeClr val="tx1"/>
                </a:solidFill>
                <a:effectLst/>
                <a:latin typeface="+mn-lt"/>
                <a:ea typeface="+mn-ea"/>
                <a:cs typeface="+mn-cs"/>
              </a:rPr>
              <a:t>Industrielle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Générale</a:t>
            </a:r>
            <a:r>
              <a:rPr lang="en-US" sz="1200" kern="1200" dirty="0">
                <a:solidFill>
                  <a:schemeClr val="tx1"/>
                </a:solidFill>
                <a:effectLst/>
                <a:latin typeface="+mn-lt"/>
                <a:ea typeface="+mn-ea"/>
                <a:cs typeface="+mn-cs"/>
              </a:rPr>
              <a:t>,” translated by C. </a:t>
            </a:r>
            <a:r>
              <a:rPr lang="en-US" sz="1200" kern="1200">
                <a:solidFill>
                  <a:schemeClr val="tx1"/>
                </a:solidFill>
                <a:effectLst/>
                <a:latin typeface="+mn-lt"/>
                <a:ea typeface="+mn-ea"/>
                <a:cs typeface="+mn-cs"/>
              </a:rPr>
              <a:t>Storrs, </a:t>
            </a:r>
            <a:r>
              <a:rPr lang="en-US" sz="1200" i="1" kern="1200">
                <a:solidFill>
                  <a:schemeClr val="tx1"/>
                </a:solidFill>
                <a:effectLst/>
                <a:latin typeface="+mn-lt"/>
                <a:ea typeface="+mn-ea"/>
                <a:cs typeface="+mn-cs"/>
              </a:rPr>
              <a:t>General and Industrial Management </a:t>
            </a:r>
            <a:r>
              <a:rPr lang="en-US" sz="1200" kern="1200">
                <a:solidFill>
                  <a:schemeClr val="tx1"/>
                </a:solidFill>
                <a:effectLst/>
                <a:latin typeface="+mn-lt"/>
                <a:ea typeface="+mn-ea"/>
                <a:cs typeface="+mn-cs"/>
              </a:rPr>
              <a:t>(London: Sir Isaac Pitman &amp; Sons, London, 1949). </a:t>
            </a:r>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82805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Max Weber (pronounced VAY-ber) was a German sociologist who studied organizations. Writing in the early 1900s, he developed a theory of authority structures and relations based on an ideal type of organization he called a </a:t>
            </a:r>
            <a:r>
              <a:rPr lang="en-US" b="1" dirty="0">
                <a:cs typeface="Arial" charset="0"/>
              </a:rPr>
              <a:t>bureaucracy</a:t>
            </a:r>
            <a:r>
              <a:rPr lang="en-US" dirty="0">
                <a:cs typeface="Arial" charset="0"/>
              </a:rPr>
              <a:t>—a form of organization characterized by division of labor, a clearly defined hierarchy, detailed rules and regulations, and impersonal relationships (see Exhibit MH-4).</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Weber recognized that this “ideal bureaucracy” didn’t exist in reality. Instead, he intended it as a basis for theorizing about how work could be done in large groups. His theory became the structural design for many of today’s large organizations.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42395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a:t>
            </a:r>
            <a:r>
              <a:rPr lang="en-US" sz="1200" i="1" kern="1200" dirty="0">
                <a:solidFill>
                  <a:schemeClr val="tx1"/>
                </a:solidFill>
                <a:effectLst/>
                <a:latin typeface="+mn-lt"/>
                <a:ea typeface="+mn-ea"/>
                <a:cs typeface="+mn-cs"/>
              </a:rPr>
              <a:t>Essays in Sociology </a:t>
            </a:r>
            <a:r>
              <a:rPr lang="en-US" sz="1200" kern="1200" dirty="0">
                <a:solidFill>
                  <a:schemeClr val="tx1"/>
                </a:solidFill>
                <a:effectLst/>
                <a:latin typeface="+mn-lt"/>
                <a:ea typeface="+mn-ea"/>
                <a:cs typeface="+mn-cs"/>
              </a:rPr>
              <a:t>by Max Weber, translated, edited, and introduced by H. H. </a:t>
            </a:r>
            <a:r>
              <a:rPr lang="en-US" sz="1200" kern="1200" dirty="0" err="1">
                <a:solidFill>
                  <a:schemeClr val="tx1"/>
                </a:solidFill>
                <a:effectLst/>
                <a:latin typeface="+mn-lt"/>
                <a:ea typeface="+mn-ea"/>
                <a:cs typeface="+mn-cs"/>
              </a:rPr>
              <a:t>Gerth</a:t>
            </a:r>
            <a:r>
              <a:rPr lang="en-US" sz="1200" kern="1200" dirty="0">
                <a:solidFill>
                  <a:schemeClr val="tx1"/>
                </a:solidFill>
                <a:effectLst/>
                <a:latin typeface="+mn-lt"/>
                <a:ea typeface="+mn-ea"/>
                <a:cs typeface="+mn-cs"/>
              </a:rPr>
              <a:t> and C. Wright Mills (</a:t>
            </a:r>
            <a:r>
              <a:rPr lang="en-US" sz="1200" kern="1200" dirty="0" err="1">
                <a:solidFill>
                  <a:schemeClr val="tx1"/>
                </a:solidFill>
                <a:effectLst/>
                <a:latin typeface="+mn-lt"/>
                <a:ea typeface="+mn-ea"/>
                <a:cs typeface="+mn-cs"/>
              </a:rPr>
              <a:t>NewYork</a:t>
            </a:r>
            <a:r>
              <a:rPr lang="en-US" sz="1200" kern="1200" dirty="0">
                <a:solidFill>
                  <a:schemeClr val="tx1"/>
                </a:solidFill>
                <a:effectLst/>
                <a:latin typeface="+mn-lt"/>
                <a:ea typeface="+mn-ea"/>
                <a:cs typeface="+mn-cs"/>
              </a:rPr>
              <a:t>: Oxford University Press, 1946).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625809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field of study that researches the actions (behavior) of people at work is called </a:t>
            </a:r>
            <a:r>
              <a:rPr lang="en-US" b="1" dirty="0">
                <a:cs typeface="Arial" charset="0"/>
              </a:rPr>
              <a:t>organizational behavior (OB)</a:t>
            </a:r>
            <a:r>
              <a:rPr lang="en-US" dirty="0">
                <a:cs typeface="Arial" charset="0"/>
              </a:rPr>
              <a:t>. Much of what managers do today when managing people—motivating, leading, building trust, working with a team, managing conflict, and so forth—has come out of OB research.</a:t>
            </a:r>
          </a:p>
          <a:p>
            <a:pPr eaLnBrk="1" hangingPunct="1"/>
            <a:endParaRPr lang="en-US" dirty="0">
              <a:cs typeface="Arial" charset="0"/>
            </a:endParaRPr>
          </a:p>
          <a:p>
            <a:pPr eaLnBrk="1" hangingPunct="1"/>
            <a:r>
              <a:rPr lang="en-US" dirty="0">
                <a:cs typeface="Arial" charset="0"/>
              </a:rPr>
              <a:t>Although a number of individuals in the early twentieth century recognized the importance of people to an organization’s success, four stand out as early advocates of the OB approach: Robert Owen, Hugo Munsterberg, Mary Parker Follett, and Chester Barnard. Their contributions were varied and distinct, yet all believed that people were the most important asset of the organization and should be managed accordingly.</a:t>
            </a: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85666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field of study that researches the actions (behavior) of people at work is called </a:t>
            </a:r>
            <a:r>
              <a:rPr lang="en-US" b="1" dirty="0">
                <a:cs typeface="Arial" charset="0"/>
              </a:rPr>
              <a:t>organizational behavior (OB)</a:t>
            </a:r>
            <a:r>
              <a:rPr lang="en-US" dirty="0">
                <a:cs typeface="Arial" charset="0"/>
              </a:rPr>
              <a:t>. Much of what managers do today when managing people—motivating, leading, building trust, working with a team, managing conflict, and so forth—has come out of OB research.</a:t>
            </a:r>
          </a:p>
          <a:p>
            <a:pPr eaLnBrk="1" hangingPunct="1"/>
            <a:endParaRPr lang="en-US" dirty="0">
              <a:cs typeface="Arial" charset="0"/>
            </a:endParaRPr>
          </a:p>
          <a:p>
            <a:pPr eaLnBrk="1" hangingPunct="1"/>
            <a:r>
              <a:rPr lang="en-US" dirty="0">
                <a:cs typeface="Arial" charset="0"/>
              </a:rPr>
              <a:t>Although a number of individuals in the early twentieth century recognized the importance of people to an organization’s success, four stand out as early advocates of the OB approach: Robert Owen, Hugo Munsterberg, Mary Parker Follett, and Chester Barnard. Their contributions were varied and distinct, yet all believed that people were the most important asset of the organization and should be managed accordingly.</a:t>
            </a: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4567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told each worker what to do? Who ensured there would be enough stones at the site to keep workers busy? The answer is </a:t>
            </a:r>
            <a:r>
              <a:rPr lang="en-US" sz="1200" i="1" kern="1200" dirty="0">
                <a:solidFill>
                  <a:schemeClr val="tx1"/>
                </a:solidFill>
                <a:effectLst/>
                <a:latin typeface="+mn-lt"/>
                <a:ea typeface="+mn-ea"/>
                <a:cs typeface="+mn-cs"/>
              </a:rPr>
              <a:t>managers. </a:t>
            </a:r>
            <a:r>
              <a:rPr lang="en-US" sz="1200" kern="1200" dirty="0">
                <a:solidFill>
                  <a:schemeClr val="tx1"/>
                </a:solidFill>
                <a:effectLst/>
                <a:latin typeface="+mn-lt"/>
                <a:ea typeface="+mn-ea"/>
                <a:cs typeface="+mn-cs"/>
              </a:rPr>
              <a:t>Someone had to plan what was to be done, organize people and materials to do it, make sure those workers got the work done, and impose some controls to ensure that everything was done as planned.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646635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a number of individuals in the early twentieth century recognized the importance of people to an organization’s success, four stand out as early advocates of the OB approach: Robert Owen, Hugo Munsterberg, Mary Parker Follett, and Chester Barnard. Their contributions were varied and distinct, yet all believed that people were the most important asset of the organization and should be managed accordingly. Their ideas provided the foundation for such management practices as employee selection procedures, motivation programs, and work teams. Exhibit MH-5 summarizes each individual’s most important ideas.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30732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Scholars generally agree that the Hawthorne Studies had a game-changing impact on management beliefs about the role of people in organizations. Elton Mayo conducted</a:t>
            </a:r>
            <a:r>
              <a:rPr lang="en-US" baseline="0" dirty="0">
                <a:cs typeface="Arial" charset="0"/>
              </a:rPr>
              <a:t> the</a:t>
            </a:r>
            <a:r>
              <a:rPr lang="en-US" dirty="0">
                <a:cs typeface="Arial" charset="0"/>
              </a:rPr>
              <a:t> </a:t>
            </a:r>
            <a:r>
              <a:rPr lang="en-US" b="1" dirty="0">
                <a:cs typeface="Arial" charset="0"/>
              </a:rPr>
              <a:t>Hawthorne Studies</a:t>
            </a:r>
            <a:r>
              <a:rPr lang="en-US" b="0" dirty="0">
                <a:cs typeface="Arial" charset="0"/>
              </a:rPr>
              <a:t>,</a:t>
            </a:r>
            <a:r>
              <a:rPr lang="en-US" b="1" dirty="0">
                <a:cs typeface="Arial" charset="0"/>
              </a:rPr>
              <a:t> </a:t>
            </a:r>
            <a:r>
              <a:rPr lang="en-US" b="0" dirty="0">
                <a:cs typeface="Arial" charset="0"/>
              </a:rPr>
              <a:t>a</a:t>
            </a:r>
            <a:r>
              <a:rPr lang="en-US" dirty="0">
                <a:cs typeface="Arial" charset="0"/>
              </a:rPr>
              <a:t> series of studies during the 1920s and 1930s that provided new insights into individual and group behavior. The studies concluded that people’s behavior and attitudes are closely related, that group factors significantly</a:t>
            </a:r>
            <a:r>
              <a:rPr lang="en-US" baseline="0" dirty="0">
                <a:cs typeface="Arial" charset="0"/>
              </a:rPr>
              <a:t> </a:t>
            </a:r>
            <a:r>
              <a:rPr lang="en-US" dirty="0">
                <a:cs typeface="Arial" charset="0"/>
              </a:rPr>
              <a:t>affect individual behavior, that group standards establish individual worker output, and that money is less a factor in determining output than group standards, group attitudes, and security. These conclusions led to a new emphasis on the human behavior factor in the management of organizations.</a:t>
            </a:r>
            <a:endParaRPr lang="en-US" b="1"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16820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Scholars generally agree that the Hawthorne Studies had a game-changing impact on management beliefs about the role of people in organizations. Elton Mayo conducted</a:t>
            </a:r>
            <a:r>
              <a:rPr lang="en-US" baseline="0" dirty="0">
                <a:cs typeface="Arial" charset="0"/>
              </a:rPr>
              <a:t> the</a:t>
            </a:r>
            <a:r>
              <a:rPr lang="en-US" dirty="0">
                <a:cs typeface="Arial" charset="0"/>
              </a:rPr>
              <a:t> </a:t>
            </a:r>
            <a:r>
              <a:rPr lang="en-US" b="1" dirty="0">
                <a:cs typeface="Arial" charset="0"/>
              </a:rPr>
              <a:t>Hawthorne Studies</a:t>
            </a:r>
            <a:r>
              <a:rPr lang="en-US" b="0" dirty="0">
                <a:cs typeface="Arial" charset="0"/>
              </a:rPr>
              <a:t>,</a:t>
            </a:r>
            <a:r>
              <a:rPr lang="en-US" b="1" dirty="0">
                <a:cs typeface="Arial" charset="0"/>
              </a:rPr>
              <a:t> </a:t>
            </a:r>
            <a:r>
              <a:rPr lang="en-US" b="0" dirty="0">
                <a:cs typeface="Arial" charset="0"/>
              </a:rPr>
              <a:t>a</a:t>
            </a:r>
            <a:r>
              <a:rPr lang="en-US" dirty="0">
                <a:cs typeface="Arial" charset="0"/>
              </a:rPr>
              <a:t> series of studies during the 1920s and 1930s that provided new insights into individual and group behavior. The studies concluded that people’s behavior and attitudes are closely related, that group factors significantly</a:t>
            </a:r>
            <a:r>
              <a:rPr lang="en-US" baseline="0" dirty="0">
                <a:cs typeface="Arial" charset="0"/>
              </a:rPr>
              <a:t> </a:t>
            </a:r>
            <a:r>
              <a:rPr lang="en-US" dirty="0">
                <a:cs typeface="Arial" charset="0"/>
              </a:rPr>
              <a:t>affect individual behavior, that group standards establish individual worker output, and that money is less a factor in determining output than group standards, group attitudes, and security. These conclusions led to a new emphasis on the human behavior factor in the management of organizations.</a:t>
            </a:r>
            <a:endParaRPr lang="en-US" b="1"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40571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t>
            </a:r>
            <a:r>
              <a:rPr lang="en-US" b="1" dirty="0">
                <a:cs typeface="Arial" charset="0"/>
              </a:rPr>
              <a:t>quantitative approach </a:t>
            </a:r>
            <a:r>
              <a:rPr lang="en-US" dirty="0">
                <a:cs typeface="Arial" charset="0"/>
              </a:rPr>
              <a:t>is the use of quantitative techniques to improve decision making. This approach also is known as </a:t>
            </a:r>
            <a:r>
              <a:rPr lang="en-US" i="1" dirty="0">
                <a:cs typeface="Arial" charset="0"/>
              </a:rPr>
              <a:t>management science. </a:t>
            </a:r>
            <a:r>
              <a:rPr lang="en-US" dirty="0">
                <a:cs typeface="Arial" charset="0"/>
              </a:rPr>
              <a:t>The quantitative approach evolved from mathematical and statistical solutions developed for military problems during World War II. After the war was over, many of these techniques used for military problems were applied to businesses.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812172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t>
            </a:r>
            <a:r>
              <a:rPr lang="en-US" b="1" dirty="0">
                <a:cs typeface="Arial" charset="0"/>
              </a:rPr>
              <a:t>quantitative approach </a:t>
            </a:r>
            <a:r>
              <a:rPr lang="en-US" dirty="0">
                <a:cs typeface="Arial" charset="0"/>
              </a:rPr>
              <a:t>is the use of quantitative techniques to improve decision making. This approach also is known as </a:t>
            </a:r>
            <a:r>
              <a:rPr lang="en-US" i="1" dirty="0">
                <a:cs typeface="Arial" charset="0"/>
              </a:rPr>
              <a:t>management science. </a:t>
            </a:r>
            <a:r>
              <a:rPr lang="en-US" dirty="0">
                <a:cs typeface="Arial" charset="0"/>
              </a:rPr>
              <a:t>The quantitative approach evolved from mathematical and statistical solutions developed for military problems during World War II. After the war was over, many of these techniques used for military problems were applied to businesses.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810930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Another area where quantitative techniques are used frequently is in </a:t>
            </a:r>
            <a:r>
              <a:rPr lang="en-US" b="1" dirty="0">
                <a:cs typeface="Arial" charset="0"/>
              </a:rPr>
              <a:t>total quality management</a:t>
            </a:r>
            <a:r>
              <a:rPr lang="en-US" dirty="0">
                <a:cs typeface="Arial" charset="0"/>
              </a:rPr>
              <a:t>. A quality revolution swept through both the business and public sectors in the 1980s and 1990s. It was inspired by a small group of quality experts; the most famous was W. Edwards Deming (pictured above) and Joseph M. Juran. The ideas and techniques they advocated in the 1950s had few supporters in the United States but were enthusiastically embraced by Japanese organizations. As Japanese manufacturers began beating U.S. competitors in quality comparisons, however, Western managers soon took a more serious look at Deming’s and Juran’s ideas, which became the basis for today’s quality management programs.</a:t>
            </a:r>
          </a:p>
          <a:p>
            <a:pPr eaLnBrk="1" hangingPunct="1"/>
            <a:endParaRPr lang="en-US" dirty="0">
              <a:cs typeface="Arial" charset="0"/>
            </a:endParaRPr>
          </a:p>
          <a:p>
            <a:pPr eaLnBrk="1" hangingPunct="1"/>
            <a:r>
              <a:rPr lang="en-US" b="1" dirty="0">
                <a:cs typeface="Arial" charset="0"/>
              </a:rPr>
              <a:t>Total quality management</a:t>
            </a:r>
            <a:r>
              <a:rPr lang="en-US" dirty="0">
                <a:cs typeface="Arial" charset="0"/>
              </a:rPr>
              <a:t>, or TQM, is a management philosophy devoted to continual improvement and responding to customer needs and expectations (see Exhibit MH-6). The term </a:t>
            </a:r>
            <a:r>
              <a:rPr lang="en-US" i="1" dirty="0">
                <a:cs typeface="Arial" charset="0"/>
              </a:rPr>
              <a:t>customer </a:t>
            </a:r>
            <a:r>
              <a:rPr lang="en-US" dirty="0">
                <a:cs typeface="Arial" charset="0"/>
              </a:rPr>
              <a:t>includes anyone who interacts with the organization’s product</a:t>
            </a:r>
            <a:r>
              <a:rPr lang="en-US" baseline="0" dirty="0">
                <a:cs typeface="Arial" charset="0"/>
              </a:rPr>
              <a:t> </a:t>
            </a:r>
            <a:r>
              <a:rPr lang="en-US" dirty="0">
                <a:cs typeface="Arial" charset="0"/>
              </a:rPr>
              <a:t>or services, internally or externally. It encompasses employees and suppliers as well as the people who purchase the organization’s goods or services.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55905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622403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Most of these earlier approaches focused on managers’ concerns </a:t>
            </a:r>
            <a:r>
              <a:rPr lang="en-US" i="1" dirty="0">
                <a:cs typeface="Arial" charset="0"/>
              </a:rPr>
              <a:t>inside </a:t>
            </a:r>
            <a:r>
              <a:rPr lang="en-US" dirty="0">
                <a:cs typeface="Arial" charset="0"/>
              </a:rPr>
              <a:t>the organization. Starting in the 1960s, management researchers began to look at what was happening in the external environment </a:t>
            </a:r>
            <a:r>
              <a:rPr lang="en-US" i="1" dirty="0">
                <a:cs typeface="Arial" charset="0"/>
              </a:rPr>
              <a:t>outside </a:t>
            </a:r>
            <a:r>
              <a:rPr lang="en-US" dirty="0">
                <a:cs typeface="Arial" charset="0"/>
              </a:rPr>
              <a:t>the boundaries of the organization. Two contemporary management perspectives—systems and contingency—are part of this approach. Systems theory is a basic theory in the physical sciences, but had never been applied to organized human efforts.</a:t>
            </a:r>
          </a:p>
          <a:p>
            <a:pPr eaLnBrk="1" hangingPunct="1"/>
            <a:endParaRPr lang="en-US" dirty="0">
              <a:cs typeface="Arial" charset="0"/>
            </a:endParaRPr>
          </a:p>
          <a:p>
            <a:pPr eaLnBrk="1" hangingPunct="1"/>
            <a:r>
              <a:rPr lang="en-US" dirty="0">
                <a:cs typeface="Arial" charset="0"/>
              </a:rPr>
              <a:t>A </a:t>
            </a:r>
            <a:r>
              <a:rPr lang="en-US" b="1" dirty="0">
                <a:cs typeface="Arial" charset="0"/>
              </a:rPr>
              <a:t>system </a:t>
            </a:r>
            <a:r>
              <a:rPr lang="en-US" dirty="0">
                <a:cs typeface="Arial" charset="0"/>
              </a:rPr>
              <a:t>is a set of interrelated and interdependent parts arranged in a manner that produces a unified whole. The two basic types of systems are closed and open. </a:t>
            </a:r>
            <a:r>
              <a:rPr lang="en-US" b="1" dirty="0">
                <a:cs typeface="Arial" charset="0"/>
              </a:rPr>
              <a:t>Closed systems </a:t>
            </a:r>
            <a:r>
              <a:rPr lang="en-US" dirty="0">
                <a:cs typeface="Arial" charset="0"/>
              </a:rPr>
              <a:t>are not influenced by and do not interact with their environment. In contrast, </a:t>
            </a:r>
            <a:r>
              <a:rPr lang="en-US" b="1" dirty="0">
                <a:cs typeface="Arial" charset="0"/>
              </a:rPr>
              <a:t>open systems </a:t>
            </a:r>
            <a:r>
              <a:rPr lang="en-US" dirty="0">
                <a:cs typeface="Arial" charset="0"/>
              </a:rPr>
              <a:t>are influenced by and do interact with their environment. Today, when we describe organizations as systems, we mean open systems.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828950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Most of these earlier approaches focused on managers’ concerns </a:t>
            </a:r>
            <a:r>
              <a:rPr lang="en-US" i="1" dirty="0">
                <a:cs typeface="Arial" charset="0"/>
              </a:rPr>
              <a:t>inside </a:t>
            </a:r>
            <a:r>
              <a:rPr lang="en-US" dirty="0">
                <a:cs typeface="Arial" charset="0"/>
              </a:rPr>
              <a:t>the organization. Starting in the 1960s, management researchers began to look at what was happening in the external environment </a:t>
            </a:r>
            <a:r>
              <a:rPr lang="en-US" i="1" dirty="0">
                <a:cs typeface="Arial" charset="0"/>
              </a:rPr>
              <a:t>outside </a:t>
            </a:r>
            <a:r>
              <a:rPr lang="en-US" dirty="0">
                <a:cs typeface="Arial" charset="0"/>
              </a:rPr>
              <a:t>the boundaries of the organization. Two contemporary management perspectives—systems and contingency—are part of this approach. Systems theory is a basic theory in the physical sciences, but had never been applied to organized human efforts.</a:t>
            </a:r>
          </a:p>
          <a:p>
            <a:pPr eaLnBrk="1" hangingPunct="1"/>
            <a:endParaRPr lang="en-US" dirty="0">
              <a:cs typeface="Arial" charset="0"/>
            </a:endParaRPr>
          </a:p>
          <a:p>
            <a:pPr eaLnBrk="1" hangingPunct="1"/>
            <a:r>
              <a:rPr lang="en-US" dirty="0">
                <a:cs typeface="Arial" charset="0"/>
              </a:rPr>
              <a:t>A </a:t>
            </a:r>
            <a:r>
              <a:rPr lang="en-US" b="1" dirty="0">
                <a:cs typeface="Arial" charset="0"/>
              </a:rPr>
              <a:t>system </a:t>
            </a:r>
            <a:r>
              <a:rPr lang="en-US" dirty="0">
                <a:cs typeface="Arial" charset="0"/>
              </a:rPr>
              <a:t>is a set of interrelated and interdependent parts arranged in a manner that produces a unified whole. The two basic types of systems are closed and open. </a:t>
            </a:r>
            <a:r>
              <a:rPr lang="en-US" b="1" dirty="0">
                <a:cs typeface="Arial" charset="0"/>
              </a:rPr>
              <a:t>Closed systems </a:t>
            </a:r>
            <a:r>
              <a:rPr lang="en-US" dirty="0">
                <a:cs typeface="Arial" charset="0"/>
              </a:rPr>
              <a:t>are not influenced by and do not interact with their environment. In contrast, </a:t>
            </a:r>
            <a:r>
              <a:rPr lang="en-US" b="1" dirty="0">
                <a:cs typeface="Arial" charset="0"/>
              </a:rPr>
              <a:t>open systems </a:t>
            </a:r>
            <a:r>
              <a:rPr lang="en-US" dirty="0">
                <a:cs typeface="Arial" charset="0"/>
              </a:rPr>
              <a:t>are influenced by and do interact with their environment. Today, when we describe organizations as systems, we mean open systems.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1315752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can see, an organization takes in inputs (resources) from the environment and transforms or processes these resources into outputs that are distributed into the environment. The organization is “open” to and interacts with its environment.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02384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Smith concluded that division of labor increased productivity by increasing each worker’s skill and dexterity, saving time lost in changing tasks and creating labor-saving inventions and machinery.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58747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Most of these earlier approaches focused on managers’ concerns </a:t>
            </a:r>
            <a:r>
              <a:rPr lang="en-US" i="1" dirty="0">
                <a:cs typeface="Arial" charset="0"/>
              </a:rPr>
              <a:t>inside </a:t>
            </a:r>
            <a:r>
              <a:rPr lang="en-US" dirty="0">
                <a:cs typeface="Arial" charset="0"/>
              </a:rPr>
              <a:t>the organization. Starting in the 1960s, management researchers began to look at what was happening in the external environment </a:t>
            </a:r>
            <a:r>
              <a:rPr lang="en-US" i="1" dirty="0">
                <a:cs typeface="Arial" charset="0"/>
              </a:rPr>
              <a:t>outside </a:t>
            </a:r>
            <a:r>
              <a:rPr lang="en-US" dirty="0">
                <a:cs typeface="Arial" charset="0"/>
              </a:rPr>
              <a:t>the boundaries of the organization. Two contemporary management perspectives—systems and contingency—are part of this approach. Systems theory is a basic theory in the physical sciences, but had never been applied to organized human efforts.</a:t>
            </a:r>
          </a:p>
          <a:p>
            <a:pPr eaLnBrk="1" hangingPunct="1"/>
            <a:endParaRPr lang="en-US" dirty="0">
              <a:cs typeface="Arial" charset="0"/>
            </a:endParaRPr>
          </a:p>
          <a:p>
            <a:pPr eaLnBrk="1" hangingPunct="1"/>
            <a:r>
              <a:rPr lang="en-US" dirty="0">
                <a:cs typeface="Arial" charset="0"/>
              </a:rPr>
              <a:t>A </a:t>
            </a:r>
            <a:r>
              <a:rPr lang="en-US" b="1" dirty="0">
                <a:cs typeface="Arial" charset="0"/>
              </a:rPr>
              <a:t>system </a:t>
            </a:r>
            <a:r>
              <a:rPr lang="en-US" dirty="0">
                <a:cs typeface="Arial" charset="0"/>
              </a:rPr>
              <a:t>is a set of interrelated and interdependent parts arranged in a manner that produces a unified whole. The two basic types of systems are closed and open. </a:t>
            </a:r>
            <a:r>
              <a:rPr lang="en-US" b="1" dirty="0">
                <a:cs typeface="Arial" charset="0"/>
              </a:rPr>
              <a:t>Closed systems </a:t>
            </a:r>
            <a:r>
              <a:rPr lang="en-US" dirty="0">
                <a:cs typeface="Arial" charset="0"/>
              </a:rPr>
              <a:t>are not influenced by and do not interact with their environment. In contrast, </a:t>
            </a:r>
            <a:r>
              <a:rPr lang="en-US" b="1" dirty="0">
                <a:cs typeface="Arial" charset="0"/>
              </a:rPr>
              <a:t>open systems </a:t>
            </a:r>
            <a:r>
              <a:rPr lang="en-US" dirty="0">
                <a:cs typeface="Arial" charset="0"/>
              </a:rPr>
              <a:t>are influenced by and do interact with their environment. Today, when we describe organizations as systems, we mean open systems.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4108864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Different and changing situations require managers to use different approaches and techniques. The </a:t>
            </a:r>
            <a:r>
              <a:rPr lang="en-US" b="1" dirty="0">
                <a:cs typeface="Arial" charset="0"/>
              </a:rPr>
              <a:t>contingency approach </a:t>
            </a:r>
            <a:r>
              <a:rPr lang="en-US" dirty="0">
                <a:cs typeface="Arial" charset="0"/>
              </a:rPr>
              <a:t>(sometimes called the </a:t>
            </a:r>
            <a:r>
              <a:rPr lang="en-US" i="1" dirty="0">
                <a:cs typeface="Arial" charset="0"/>
              </a:rPr>
              <a:t>situational approach</a:t>
            </a:r>
            <a:r>
              <a:rPr lang="en-US" dirty="0">
                <a:cs typeface="Arial" charset="0"/>
              </a:rPr>
              <a:t>) says that organizations are different, face different situations (contingencies), and require different ways of managing.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736975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Different and changing situations require managers to use different approaches and techniques. The </a:t>
            </a:r>
            <a:r>
              <a:rPr lang="en-US" b="1" dirty="0">
                <a:cs typeface="Arial" charset="0"/>
              </a:rPr>
              <a:t>contingency approach </a:t>
            </a:r>
            <a:r>
              <a:rPr lang="en-US" dirty="0">
                <a:cs typeface="Arial" charset="0"/>
              </a:rPr>
              <a:t>(sometimes called the </a:t>
            </a:r>
            <a:r>
              <a:rPr lang="en-US" i="1" dirty="0">
                <a:cs typeface="Arial" charset="0"/>
              </a:rPr>
              <a:t>situational approach</a:t>
            </a:r>
            <a:r>
              <a:rPr lang="en-US" dirty="0">
                <a:cs typeface="Arial" charset="0"/>
              </a:rPr>
              <a:t>) says that organizations are different, face different situations (contingencies), and require different ways of managing.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282921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Exhibit MH-8 describes four popular contingency variables. Although the list is by no means comprehensive—more than 100 different variables have been identified—it represents those most widely used and gives you an idea of what we mean by the term </a:t>
            </a:r>
            <a:r>
              <a:rPr lang="en-US" sz="1200" i="1" kern="1200" dirty="0">
                <a:solidFill>
                  <a:schemeClr val="tx1"/>
                </a:solidFill>
                <a:effectLst/>
                <a:latin typeface="+mn-lt"/>
                <a:ea typeface="+mn-ea"/>
                <a:cs typeface="+mn-cs"/>
              </a:rPr>
              <a:t>contingency variable. </a:t>
            </a:r>
            <a:r>
              <a:rPr lang="en-US" sz="1200" kern="1200" dirty="0">
                <a:solidFill>
                  <a:schemeClr val="tx1"/>
                </a:solidFill>
                <a:effectLst/>
                <a:latin typeface="+mn-lt"/>
                <a:ea typeface="+mn-ea"/>
                <a:cs typeface="+mn-cs"/>
              </a:rPr>
              <a:t>The primary value of the contingency approach is that it stresses there are no simplistic or universal rules for managers to follow.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2008165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2587723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9CBA7C-3D35-4EE3-B692-615822FE4DFC}" type="slidenum">
              <a:rPr lang="pt-PT" smtClean="0"/>
              <a:pPr>
                <a:defRPr/>
              </a:pPr>
              <a:t>37</a:t>
            </a:fld>
            <a:endParaRPr lang="pt-PT"/>
          </a:p>
        </p:txBody>
      </p:sp>
    </p:spTree>
    <p:extLst>
      <p:ext uri="{BB962C8B-B14F-4D97-AF65-F5344CB8AC3E}">
        <p14:creationId xmlns:p14="http://schemas.microsoft.com/office/powerpoint/2010/main" val="2200026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9CBA7C-3D35-4EE3-B692-615822FE4DFC}" type="slidenum">
              <a:rPr lang="pt-PT" smtClean="0"/>
              <a:pPr>
                <a:defRPr/>
              </a:pPr>
              <a:t>38</a:t>
            </a:fld>
            <a:endParaRPr lang="pt-PT"/>
          </a:p>
        </p:txBody>
      </p:sp>
    </p:spTree>
    <p:extLst>
      <p:ext uri="{BB962C8B-B14F-4D97-AF65-F5344CB8AC3E}">
        <p14:creationId xmlns:p14="http://schemas.microsoft.com/office/powerpoint/2010/main" val="2219430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9CBA7C-3D35-4EE3-B692-615822FE4DFC}" type="slidenum">
              <a:rPr lang="pt-PT" smtClean="0"/>
              <a:pPr>
                <a:defRPr/>
              </a:pPr>
              <a:t>39</a:t>
            </a:fld>
            <a:endParaRPr lang="pt-PT"/>
          </a:p>
        </p:txBody>
      </p:sp>
    </p:spTree>
    <p:extLst>
      <p:ext uri="{BB962C8B-B14F-4D97-AF65-F5344CB8AC3E}">
        <p14:creationId xmlns:p14="http://schemas.microsoft.com/office/powerpoint/2010/main" val="18305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Smith concluded that division of labor increased productivity by increasing each worker’s skill and dexterity, saving time lost in changing tasks and creating labor-saving inventions and machinery.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57396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Starting in the late eighteenth century when machine power was substituted for human power, a point in history known as the </a:t>
            </a:r>
            <a:r>
              <a:rPr lang="en-US" b="1" dirty="0">
                <a:cs typeface="Arial" charset="0"/>
              </a:rPr>
              <a:t>industrial revolution</a:t>
            </a:r>
            <a:r>
              <a:rPr lang="en-US" dirty="0">
                <a:cs typeface="Arial" charset="0"/>
              </a:rPr>
              <a:t>, it became more economical to manufacture goods in factories rather than at home. These large efficient factories needed someone to forecast demand, ensure that enough material was on hand to make products, assign tasks to people, direct daily activities, and so forth.</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32491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module, we’ll look at four major approaches to management theory: classical, behavioral, quantitative, and contemporary (see Exhibit MH-1). Keep in mind that each approach is concerned with trying to explain management from the perspective of what was important at that time in history and the backgrounds and interests of the researchers. Each of the four approaches contributes to our overall understanding of management, but each is also a limited view of what it is and how to best practice it.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first studies of management, often called the </a:t>
            </a:r>
            <a:r>
              <a:rPr lang="en-US" b="1" dirty="0">
                <a:cs typeface="Arial" charset="0"/>
              </a:rPr>
              <a:t>classical approach</a:t>
            </a:r>
            <a:r>
              <a:rPr lang="en-US" dirty="0">
                <a:cs typeface="Arial" charset="0"/>
              </a:rPr>
              <a:t>, emphasized rationality and making organizations and workers as efficient as possible. Two major theories comprise the classical approach: scientific management and general administrative theory. The two most important contributors to scientific management theory were Frederick W. Taylor and the husband–wife team of Frank and Lillian Gilbreth. The two most important contributors to general administrative theory were Henri Fayol and Max Weber. Let’s take a look at each of these important figures in management history.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66376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If you had to pinpoint when modern management theory was born, 1911 might be a good choice. That was when Frederick Winslow Taylor’s </a:t>
            </a:r>
            <a:r>
              <a:rPr lang="en-US" i="1" dirty="0">
                <a:cs typeface="Arial" charset="0"/>
              </a:rPr>
              <a:t>Principles of Scientific Management </a:t>
            </a:r>
            <a:r>
              <a:rPr lang="en-US" dirty="0">
                <a:cs typeface="Arial" charset="0"/>
              </a:rPr>
              <a:t>was published. Its contents were widely embraced by managers around the world. Taylor’s book described the theory of </a:t>
            </a:r>
            <a:r>
              <a:rPr lang="en-US" b="1" dirty="0">
                <a:cs typeface="Arial" charset="0"/>
              </a:rPr>
              <a:t>scientific management</a:t>
            </a:r>
            <a:r>
              <a:rPr lang="en-US" b="0" baseline="0" dirty="0">
                <a:cs typeface="Arial" charset="0"/>
              </a:rPr>
              <a:t>—</a:t>
            </a:r>
            <a:r>
              <a:rPr lang="en-US" dirty="0">
                <a:cs typeface="Arial" charset="0"/>
              </a:rPr>
              <a:t>the use of scientific methods to define the “one best way” for a job to be done.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91836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Taylor’s experiences at Midvale led him to define clear guidelines for improving production efficiency. He argued that these four principles of management (see Exhibit MH-2) would result in prosperity for both workers and managers.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F. W. Taylor, </a:t>
            </a:r>
            <a:r>
              <a:rPr lang="en-US" sz="1200" i="1" kern="1200" dirty="0">
                <a:solidFill>
                  <a:schemeClr val="tx1"/>
                </a:solidFill>
                <a:effectLst/>
                <a:latin typeface="+mn-lt"/>
                <a:ea typeface="+mn-ea"/>
                <a:cs typeface="+mn-cs"/>
              </a:rPr>
              <a:t>Principles of Scientific Management </a:t>
            </a:r>
            <a:r>
              <a:rPr lang="en-US" sz="1200" kern="1200" dirty="0">
                <a:solidFill>
                  <a:schemeClr val="tx1"/>
                </a:solidFill>
                <a:effectLst/>
                <a:latin typeface="+mn-lt"/>
                <a:ea typeface="+mn-ea"/>
                <a:cs typeface="+mn-cs"/>
              </a:rPr>
              <a:t>(New York: Harper, 1911).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408507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10/13/2020</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10/13/2020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10/13/2020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2" name="TextBox 11"/>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03246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10/13/2020</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10/13/2020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10/13/2020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10/13/2020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10/13/2020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10/13/2020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10/13/2020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10/13/2020</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s://www.inovasyon.gen.tr/images/Haberler/bcgperspectives_Industry40_2015.pdf" TargetMode="External"/><Relationship Id="rId4" Type="http://schemas.openxmlformats.org/officeDocument/2006/relationships/hyperlink" Target="https://www.youtube.com/watch?v=uBZmJOHIN8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15</a:t>
            </a:r>
            <a:r>
              <a:rPr lang="en-US" baseline="30000" dirty="0"/>
              <a:t>th</a:t>
            </a:r>
            <a:r>
              <a:rPr lang="en-US" dirty="0"/>
              <a:t> Edition, Global Edition</a:t>
            </a:r>
          </a:p>
        </p:txBody>
      </p:sp>
      <p:sp>
        <p:nvSpPr>
          <p:cNvPr id="3" name="Text Placeholder 2"/>
          <p:cNvSpPr>
            <a:spLocks noGrp="1"/>
          </p:cNvSpPr>
          <p:nvPr>
            <p:ph type="body" sz="quarter" idx="14"/>
          </p:nvPr>
        </p:nvSpPr>
        <p:spPr/>
        <p:txBody>
          <a:bodyPr/>
          <a:lstStyle/>
          <a:p>
            <a:r>
              <a:rPr lang="en-US" dirty="0" err="1"/>
              <a:t>Capítulo</a:t>
            </a:r>
            <a:r>
              <a:rPr lang="en-US" dirty="0"/>
              <a:t> 1a</a:t>
            </a:r>
          </a:p>
        </p:txBody>
      </p:sp>
      <p:sp>
        <p:nvSpPr>
          <p:cNvPr id="4" name="Text Placeholder 3"/>
          <p:cNvSpPr>
            <a:spLocks noGrp="1"/>
          </p:cNvSpPr>
          <p:nvPr>
            <p:ph type="body" sz="quarter" idx="15"/>
          </p:nvPr>
        </p:nvSpPr>
        <p:spPr/>
        <p:txBody>
          <a:bodyPr/>
          <a:lstStyle/>
          <a:p>
            <a:r>
              <a:rPr lang="en-US" dirty="0"/>
              <a:t>A </a:t>
            </a:r>
            <a:r>
              <a:rPr lang="en-US" dirty="0" err="1"/>
              <a:t>história</a:t>
            </a:r>
            <a:r>
              <a:rPr lang="en-US" dirty="0"/>
              <a:t> da </a:t>
            </a:r>
            <a:r>
              <a:rPr lang="en-US" dirty="0" err="1"/>
              <a:t>gestão</a:t>
            </a:r>
            <a:endParaRPr lang="en-US" dirty="0"/>
          </a:p>
        </p:txBody>
      </p:sp>
      <p:sp>
        <p:nvSpPr>
          <p:cNvPr id="6" name="Text Placeholder 5"/>
          <p:cNvSpPr>
            <a:spLocks noGrp="1"/>
          </p:cNvSpPr>
          <p:nvPr>
            <p:ph type="body" sz="quarter" idx="4294967295"/>
          </p:nvPr>
        </p:nvSpPr>
        <p:spPr>
          <a:xfrm>
            <a:off x="2889504" y="6428232"/>
            <a:ext cx="5873496" cy="277368"/>
          </a:xfrm>
          <a:solidFill>
            <a:schemeClr val="bg1"/>
          </a:solidFill>
        </p:spPr>
        <p:txBody>
          <a:bodyPr/>
          <a:lstStyle/>
          <a:p>
            <a:pPr marL="0" indent="0">
              <a:buNone/>
              <a:defRPr/>
            </a:pPr>
            <a:r>
              <a:rPr lang="en-US" altLang="en-US" sz="1200" dirty="0">
                <a:latin typeface="Verdana" pitchFamily="34" charset="0"/>
                <a:ea typeface="Verdana" pitchFamily="34" charset="0"/>
                <a:cs typeface="Verdana" pitchFamily="34" charset="0"/>
              </a:rPr>
              <a:t>Copyright © 2018 Pearson Education, Ltd. All Rights Reserved</a:t>
            </a:r>
          </a:p>
        </p:txBody>
      </p:sp>
      <p:pic>
        <p:nvPicPr>
          <p:cNvPr id="7" name="Picture 6">
            <a:extLst>
              <a:ext uri="{FF2B5EF4-FFF2-40B4-BE49-F238E27FC236}">
                <a16:creationId xmlns:a16="http://schemas.microsoft.com/office/drawing/2014/main" id="{FB841927-F5BB-4C59-9B46-BE00FE9B2525}"/>
              </a:ext>
            </a:extLst>
          </p:cNvPr>
          <p:cNvPicPr>
            <a:picLocks noChangeAspect="1"/>
          </p:cNvPicPr>
          <p:nvPr/>
        </p:nvPicPr>
        <p:blipFill>
          <a:blip r:embed="rId2"/>
          <a:stretch>
            <a:fillRect/>
          </a:stretch>
        </p:blipFill>
        <p:spPr>
          <a:xfrm>
            <a:off x="685800" y="1295400"/>
            <a:ext cx="3738704" cy="4814997"/>
          </a:xfrm>
          <a:prstGeom prst="rect">
            <a:avLst/>
          </a:prstGeom>
        </p:spPr>
      </p:pic>
    </p:spTree>
    <p:extLst>
      <p:ext uri="{BB962C8B-B14F-4D97-AF65-F5344CB8AC3E}">
        <p14:creationId xmlns:p14="http://schemas.microsoft.com/office/powerpoint/2010/main" val="3012196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z="3600" dirty="0" err="1"/>
              <a:t>Princípios</a:t>
            </a:r>
            <a:r>
              <a:rPr lang="en-US" sz="3600" dirty="0"/>
              <a:t> de Taylor</a:t>
            </a:r>
            <a:endParaRPr lang="en-US" dirty="0"/>
          </a:p>
        </p:txBody>
      </p:sp>
      <p:graphicFrame>
        <p:nvGraphicFramePr>
          <p:cNvPr id="6" name="Table 5" descr="Headers: Principles"/>
          <p:cNvGraphicFramePr>
            <a:graphicFrameLocks noGrp="1"/>
          </p:cNvGraphicFramePr>
          <p:nvPr>
            <p:extLst>
              <p:ext uri="{D42A27DB-BD31-4B8C-83A1-F6EECF244321}">
                <p14:modId xmlns:p14="http://schemas.microsoft.com/office/powerpoint/2010/main" val="2647453177"/>
              </p:ext>
            </p:extLst>
          </p:nvPr>
        </p:nvGraphicFramePr>
        <p:xfrm>
          <a:off x="321072" y="1676400"/>
          <a:ext cx="8501856" cy="3429000"/>
        </p:xfrm>
        <a:graphic>
          <a:graphicData uri="http://schemas.openxmlformats.org/drawingml/2006/table">
            <a:tbl>
              <a:tblPr firstRow="1" bandRow="1">
                <a:tableStyleId>{3B4B98B0-60AC-42C2-AFA5-B58CD77FA1E5}</a:tableStyleId>
              </a:tblPr>
              <a:tblGrid>
                <a:gridCol w="8501856">
                  <a:extLst>
                    <a:ext uri="{9D8B030D-6E8A-4147-A177-3AD203B41FA5}">
                      <a16:colId xmlns:a16="http://schemas.microsoft.com/office/drawing/2014/main" val="20000"/>
                    </a:ext>
                  </a:extLst>
                </a:gridCol>
              </a:tblGrid>
              <a:tr h="428625">
                <a:tc>
                  <a:txBody>
                    <a:bodyPr/>
                    <a:lstStyle/>
                    <a:p>
                      <a:r>
                        <a:rPr lang="en-US" dirty="0"/>
                        <a:t>Principles</a:t>
                      </a:r>
                    </a:p>
                  </a:txBody>
                  <a:tcPr/>
                </a:tc>
                <a:extLst>
                  <a:ext uri="{0D108BD9-81ED-4DB2-BD59-A6C34878D82A}">
                    <a16:rowId xmlns:a16="http://schemas.microsoft.com/office/drawing/2014/main" val="10000"/>
                  </a:ext>
                </a:extLst>
              </a:tr>
              <a:tr h="750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1. </a:t>
                      </a:r>
                      <a:r>
                        <a:rPr lang="en-US" sz="1800" b="0" kern="1200" dirty="0">
                          <a:solidFill>
                            <a:schemeClr val="tx1"/>
                          </a:solidFill>
                          <a:effectLst/>
                          <a:latin typeface="+mn-lt"/>
                          <a:ea typeface="+mn-ea"/>
                          <a:cs typeface="+mn-cs"/>
                        </a:rPr>
                        <a:t>Develop a science for each element of an individual’s work to replace the old rule-of-thumb method.</a:t>
                      </a:r>
                    </a:p>
                  </a:txBody>
                  <a:tcPr/>
                </a:tc>
                <a:extLst>
                  <a:ext uri="{0D108BD9-81ED-4DB2-BD59-A6C34878D82A}">
                    <a16:rowId xmlns:a16="http://schemas.microsoft.com/office/drawing/2014/main" val="10001"/>
                  </a:ext>
                </a:extLst>
              </a:tr>
              <a:tr h="428625">
                <a:tc>
                  <a:txBody>
                    <a:bodyPr/>
                    <a:lstStyle/>
                    <a:p>
                      <a:r>
                        <a:rPr lang="en-US" sz="1800" b="0" kern="1200" dirty="0">
                          <a:solidFill>
                            <a:schemeClr val="tx1"/>
                          </a:solidFill>
                          <a:effectLst/>
                          <a:latin typeface="+mn-lt"/>
                          <a:ea typeface="+mn-ea"/>
                          <a:cs typeface="+mn-cs"/>
                        </a:rPr>
                        <a:t>2. Scientifically select and then train, teach, and develop the worker.</a:t>
                      </a:r>
                    </a:p>
                  </a:txBody>
                  <a:tcPr/>
                </a:tc>
                <a:extLst>
                  <a:ext uri="{0D108BD9-81ED-4DB2-BD59-A6C34878D82A}">
                    <a16:rowId xmlns:a16="http://schemas.microsoft.com/office/drawing/2014/main" val="10002"/>
                  </a:ext>
                </a:extLst>
              </a:tr>
              <a:tr h="750094">
                <a:tc>
                  <a:txBody>
                    <a:bodyPr/>
                    <a:lstStyle/>
                    <a:p>
                      <a:r>
                        <a:rPr lang="en-US" b="0" dirty="0"/>
                        <a:t>3. </a:t>
                      </a:r>
                      <a:r>
                        <a:rPr lang="en-US" sz="1800" b="0" kern="1200" dirty="0">
                          <a:solidFill>
                            <a:schemeClr val="tx1"/>
                          </a:solidFill>
                          <a:effectLst/>
                          <a:latin typeface="+mn-lt"/>
                          <a:ea typeface="+mn-ea"/>
                          <a:cs typeface="+mn-cs"/>
                        </a:rPr>
                        <a:t>Heartily cooperate with the workers to ensure that all work is done in </a:t>
                      </a:r>
                    </a:p>
                    <a:p>
                      <a:r>
                        <a:rPr lang="en-US" sz="1800" b="0" kern="1200" dirty="0">
                          <a:solidFill>
                            <a:schemeClr val="tx1"/>
                          </a:solidFill>
                          <a:effectLst/>
                          <a:latin typeface="+mn-lt"/>
                          <a:ea typeface="+mn-ea"/>
                          <a:cs typeface="+mn-cs"/>
                        </a:rPr>
                        <a:t>accordance with the principles of the science that has been developed.</a:t>
                      </a:r>
                    </a:p>
                  </a:txBody>
                  <a:tcPr/>
                </a:tc>
                <a:extLst>
                  <a:ext uri="{0D108BD9-81ED-4DB2-BD59-A6C34878D82A}">
                    <a16:rowId xmlns:a16="http://schemas.microsoft.com/office/drawing/2014/main" val="10003"/>
                  </a:ext>
                </a:extLst>
              </a:tr>
              <a:tr h="1071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4. </a:t>
                      </a:r>
                      <a:r>
                        <a:rPr lang="en-US" sz="1800" b="0" kern="1200" dirty="0">
                          <a:solidFill>
                            <a:schemeClr val="tx1"/>
                          </a:solidFill>
                          <a:effectLst/>
                          <a:latin typeface="+mn-lt"/>
                          <a:ea typeface="+mn-ea"/>
                          <a:cs typeface="+mn-cs"/>
                        </a:rPr>
                        <a:t>Divide work and responsibility almost equally between management and workers. Management does all work for which it is better suited than the workers.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5143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84885"/>
          </a:xfrm>
        </p:spPr>
        <p:txBody>
          <a:bodyPr/>
          <a:lstStyle/>
          <a:p>
            <a:r>
              <a:rPr lang="en-US" dirty="0"/>
              <a:t>Frank e Lillian Gilbreth</a:t>
            </a:r>
          </a:p>
        </p:txBody>
      </p:sp>
      <p:pic>
        <p:nvPicPr>
          <p:cNvPr id="6" name="Picture 2">
            <a:extLst>
              <a:ext uri="{FF2B5EF4-FFF2-40B4-BE49-F238E27FC236}">
                <a16:creationId xmlns:a16="http://schemas.microsoft.com/office/drawing/2014/main" id="{691B7204-32CE-4018-ADA5-F8CBA55FAEE9}"/>
              </a:ext>
            </a:extLst>
          </p:cNvPr>
          <p:cNvPicPr>
            <a:picLocks noChangeAspect="1" noChangeArrowheads="1"/>
          </p:cNvPicPr>
          <p:nvPr/>
        </p:nvPicPr>
        <p:blipFill>
          <a:blip r:embed="rId3" cstate="print"/>
          <a:srcRect/>
          <a:stretch>
            <a:fillRect/>
          </a:stretch>
        </p:blipFill>
        <p:spPr bwMode="auto">
          <a:xfrm>
            <a:off x="4906917" y="1531242"/>
            <a:ext cx="4010758" cy="2743200"/>
          </a:xfrm>
          <a:prstGeom prst="rect">
            <a:avLst/>
          </a:prstGeom>
          <a:noFill/>
          <a:ln w="9525">
            <a:noFill/>
            <a:miter lim="800000"/>
            <a:headEnd/>
            <a:tailEnd/>
          </a:ln>
        </p:spPr>
      </p:pic>
      <p:sp>
        <p:nvSpPr>
          <p:cNvPr id="7" name="Rectangle 3">
            <a:extLst>
              <a:ext uri="{FF2B5EF4-FFF2-40B4-BE49-F238E27FC236}">
                <a16:creationId xmlns:a16="http://schemas.microsoft.com/office/drawing/2014/main" id="{1604FEAC-82AF-42A2-97FE-3310829E2117}"/>
              </a:ext>
            </a:extLst>
          </p:cNvPr>
          <p:cNvSpPr txBox="1">
            <a:spLocks/>
          </p:cNvSpPr>
          <p:nvPr/>
        </p:nvSpPr>
        <p:spPr bwMode="auto">
          <a:xfrm>
            <a:off x="298704" y="1699200"/>
            <a:ext cx="4267200" cy="2544762"/>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000" dirty="0"/>
              <a:t>Foram os primeiros a utilizar filmes para estudar movimentos das mãos e do corpo.</a:t>
            </a:r>
          </a:p>
          <a:p>
            <a:pPr marL="342900" indent="-342900" algn="just" eaLnBrk="0" hangingPunct="0">
              <a:spcBef>
                <a:spcPct val="20000"/>
              </a:spcBef>
              <a:buFont typeface="Arial" charset="0"/>
              <a:buChar char="•"/>
            </a:pPr>
            <a:endParaRPr lang="pt-PT" sz="1000" dirty="0"/>
          </a:p>
          <a:p>
            <a:pPr marL="342900" indent="-342900" algn="just" eaLnBrk="0" hangingPunct="0">
              <a:spcBef>
                <a:spcPct val="20000"/>
              </a:spcBef>
              <a:buFont typeface="Arial" charset="0"/>
              <a:buChar char="•"/>
            </a:pPr>
            <a:r>
              <a:rPr lang="pt-PT" sz="2000" dirty="0"/>
              <a:t>Conhecidos pela redução do número de movimentos necessários para realizar uma tarefa.</a:t>
            </a:r>
          </a:p>
          <a:p>
            <a:pPr marL="342900" indent="-342900" algn="just" eaLnBrk="0" hangingPunct="0">
              <a:spcBef>
                <a:spcPct val="20000"/>
              </a:spcBef>
              <a:buFont typeface="Arial" charset="0"/>
              <a:buChar char="•"/>
            </a:pPr>
            <a:endParaRPr lang="pt-PT" sz="1000" dirty="0"/>
          </a:p>
        </p:txBody>
      </p:sp>
      <p:sp>
        <p:nvSpPr>
          <p:cNvPr id="8" name="TextBox 1">
            <a:extLst>
              <a:ext uri="{FF2B5EF4-FFF2-40B4-BE49-F238E27FC236}">
                <a16:creationId xmlns:a16="http://schemas.microsoft.com/office/drawing/2014/main" id="{8C3802E6-DDA6-4478-AFBE-3A884FF14E9C}"/>
              </a:ext>
            </a:extLst>
          </p:cNvPr>
          <p:cNvSpPr txBox="1"/>
          <p:nvPr/>
        </p:nvSpPr>
        <p:spPr>
          <a:xfrm>
            <a:off x="0" y="4834315"/>
            <a:ext cx="8917675" cy="984885"/>
          </a:xfrm>
          <a:prstGeom prst="rect">
            <a:avLst/>
          </a:prstGeom>
          <a:noFill/>
        </p:spPr>
        <p:txBody>
          <a:bodyPr wrap="square" rtlCol="0">
            <a:spAutoFit/>
          </a:bodyPr>
          <a:lstStyle/>
          <a:p>
            <a:pPr lvl="1" algn="just"/>
            <a:r>
              <a:rPr lang="pt-PT" sz="2000" b="1" dirty="0" err="1"/>
              <a:t>Therbligs</a:t>
            </a:r>
            <a:r>
              <a:rPr lang="pt-PT" sz="2000" b="1" dirty="0"/>
              <a:t>  </a:t>
            </a:r>
            <a:r>
              <a:rPr lang="pt-PT" sz="2000" dirty="0"/>
              <a:t>- esquema de classificação de 17 movimentos essenciais </a:t>
            </a:r>
          </a:p>
          <a:p>
            <a:pPr algn="just"/>
            <a:r>
              <a:rPr lang="pt-PT" sz="2000" dirty="0"/>
              <a:t>                          (ex.: agarrar, puxar,  empurrar).</a:t>
            </a:r>
          </a:p>
          <a:p>
            <a:endParaRPr lang="en-US" dirty="0"/>
          </a:p>
        </p:txBody>
      </p:sp>
    </p:spTree>
    <p:extLst>
      <p:ext uri="{BB962C8B-B14F-4D97-AF65-F5344CB8AC3E}">
        <p14:creationId xmlns:p14="http://schemas.microsoft.com/office/powerpoint/2010/main" val="204762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Teoria </a:t>
            </a:r>
            <a:r>
              <a:rPr lang="en-US" dirty="0" err="1"/>
              <a:t>Administrativa</a:t>
            </a:r>
            <a:endParaRPr lang="en-US" dirty="0"/>
          </a:p>
        </p:txBody>
      </p:sp>
      <p:sp>
        <p:nvSpPr>
          <p:cNvPr id="6" name="Rectangle 3">
            <a:extLst>
              <a:ext uri="{FF2B5EF4-FFF2-40B4-BE49-F238E27FC236}">
                <a16:creationId xmlns:a16="http://schemas.microsoft.com/office/drawing/2014/main" id="{480B092C-C475-4D33-B219-CE6529C674DA}"/>
              </a:ext>
            </a:extLst>
          </p:cNvPr>
          <p:cNvSpPr txBox="1">
            <a:spLocks/>
          </p:cNvSpPr>
          <p:nvPr/>
        </p:nvSpPr>
        <p:spPr bwMode="auto">
          <a:xfrm>
            <a:off x="647700" y="1600200"/>
            <a:ext cx="8229600" cy="4800600"/>
          </a:xfrm>
          <a:prstGeom prst="rect">
            <a:avLst/>
          </a:prstGeom>
          <a:noFill/>
          <a:ln w="9525">
            <a:noFill/>
            <a:miter lim="800000"/>
            <a:headEnd/>
            <a:tailEnd/>
          </a:ln>
        </p:spPr>
        <p:txBody>
          <a:bodyPr/>
          <a:lstStyle/>
          <a:p>
            <a:pPr algn="just" eaLnBrk="0" hangingPunct="0">
              <a:spcBef>
                <a:spcPts val="0"/>
              </a:spcBef>
            </a:pPr>
            <a:r>
              <a:rPr lang="pt-PT" sz="2400" b="1" dirty="0"/>
              <a:t>Teoria administrativa - </a:t>
            </a:r>
            <a:r>
              <a:rPr lang="pt-PT" sz="2400" dirty="0"/>
              <a:t>Abordagem que se focaliza em identificar as boas práticas de gestão.</a:t>
            </a:r>
          </a:p>
          <a:p>
            <a:pPr indent="-342900" algn="just" eaLnBrk="0" hangingPunct="0">
              <a:spcBef>
                <a:spcPts val="0"/>
              </a:spcBef>
              <a:buFont typeface="Arial" charset="0"/>
              <a:buChar char="•"/>
            </a:pPr>
            <a:endParaRPr lang="pt-PT" sz="2000" dirty="0"/>
          </a:p>
          <a:p>
            <a:pPr indent="-342900" algn="just" eaLnBrk="0" hangingPunct="0">
              <a:spcBef>
                <a:spcPts val="600"/>
              </a:spcBef>
              <a:spcAft>
                <a:spcPts val="600"/>
              </a:spcAft>
              <a:buFont typeface="Arial" panose="020B0604020202020204" pitchFamily="34" charset="0"/>
              <a:buChar char="•"/>
            </a:pPr>
            <a:r>
              <a:rPr lang="pt-PT" sz="2000" b="1" dirty="0"/>
              <a:t>Henri </a:t>
            </a:r>
            <a:r>
              <a:rPr lang="pt-PT" sz="2000" b="1" dirty="0" err="1"/>
              <a:t>Fayol</a:t>
            </a:r>
            <a:endParaRPr lang="pt-PT" sz="2000" b="1" dirty="0"/>
          </a:p>
          <a:p>
            <a:pPr algn="just" eaLnBrk="0" hangingPunct="0">
              <a:spcBef>
                <a:spcPts val="600"/>
              </a:spcBef>
              <a:spcAft>
                <a:spcPts val="600"/>
              </a:spcAft>
              <a:tabLst>
                <a:tab pos="530225" algn="l"/>
              </a:tabLst>
            </a:pPr>
            <a:r>
              <a:rPr lang="pt-PT" sz="2000" dirty="0"/>
              <a:t>	 - Focaliza-se nas atividades dos gestores</a:t>
            </a:r>
          </a:p>
          <a:p>
            <a:pPr algn="just" eaLnBrk="0" hangingPunct="0">
              <a:spcBef>
                <a:spcPts val="600"/>
              </a:spcBef>
              <a:spcAft>
                <a:spcPts val="600"/>
              </a:spcAft>
              <a:tabLst>
                <a:tab pos="530225" algn="l"/>
              </a:tabLst>
            </a:pPr>
            <a:r>
              <a:rPr lang="pt-PT" sz="2000" dirty="0"/>
              <a:t>	 - Identifica 14 princípios de gestão</a:t>
            </a:r>
          </a:p>
          <a:p>
            <a:pPr indent="-342900" algn="just" eaLnBrk="0" hangingPunct="0">
              <a:spcBef>
                <a:spcPts val="600"/>
              </a:spcBef>
              <a:spcAft>
                <a:spcPts val="600"/>
              </a:spcAft>
              <a:buFont typeface="Arial" charset="0"/>
              <a:buChar char="•"/>
            </a:pPr>
            <a:endParaRPr lang="pt-PT" sz="2000" dirty="0"/>
          </a:p>
          <a:p>
            <a:pPr indent="-342900" eaLnBrk="0" hangingPunct="0">
              <a:spcBef>
                <a:spcPts val="600"/>
              </a:spcBef>
              <a:spcAft>
                <a:spcPts val="600"/>
              </a:spcAft>
              <a:buFont typeface="Arial" charset="0"/>
              <a:buChar char="•"/>
            </a:pPr>
            <a:r>
              <a:rPr lang="pt-PT" sz="2000" b="1" dirty="0"/>
              <a:t>Max Weber</a:t>
            </a:r>
          </a:p>
          <a:p>
            <a:pPr marL="622300" indent="-622300" eaLnBrk="0" hangingPunct="0">
              <a:spcBef>
                <a:spcPts val="600"/>
              </a:spcBef>
              <a:spcAft>
                <a:spcPts val="600"/>
              </a:spcAft>
              <a:tabLst>
                <a:tab pos="530225" algn="l"/>
              </a:tabLst>
            </a:pPr>
            <a:r>
              <a:rPr lang="pt-PT" sz="2000" dirty="0"/>
              <a:t>	- Desenvolve a teoria das estruturas </a:t>
            </a:r>
            <a:r>
              <a:rPr lang="pt-PT" sz="2000" dirty="0" smtClean="0"/>
              <a:t>hierárquicas </a:t>
            </a:r>
            <a:r>
              <a:rPr lang="pt-PT" sz="2000" dirty="0"/>
              <a:t>e das relações de autoridade.</a:t>
            </a:r>
          </a:p>
          <a:p>
            <a:pPr algn="just" eaLnBrk="0" hangingPunct="0">
              <a:spcBef>
                <a:spcPts val="600"/>
              </a:spcBef>
              <a:spcAft>
                <a:spcPts val="600"/>
              </a:spcAft>
              <a:tabLst>
                <a:tab pos="530225" algn="l"/>
              </a:tabLst>
            </a:pPr>
            <a:r>
              <a:rPr lang="pt-PT" sz="2000" dirty="0"/>
              <a:t>	- Descreve a organização ideal como uma burocracia.</a:t>
            </a:r>
          </a:p>
          <a:p>
            <a:pPr eaLnBrk="0" hangingPunct="0">
              <a:spcBef>
                <a:spcPct val="20000"/>
              </a:spcBef>
            </a:pPr>
            <a:endParaRPr lang="en-US" sz="2000" dirty="0"/>
          </a:p>
          <a:p>
            <a:pPr eaLnBrk="0" hangingPunct="0">
              <a:spcBef>
                <a:spcPct val="20000"/>
              </a:spcBef>
            </a:pPr>
            <a:r>
              <a:rPr lang="en-US" sz="2400" dirty="0"/>
              <a:t>	</a:t>
            </a:r>
          </a:p>
          <a:p>
            <a:pPr eaLnBrk="0" hangingPunct="0">
              <a:spcBef>
                <a:spcPct val="20000"/>
              </a:spcBef>
            </a:pPr>
            <a:endParaRPr lang="en-US" sz="3200" dirty="0"/>
          </a:p>
          <a:p>
            <a:pPr eaLnBrk="0" hangingPunct="0">
              <a:spcBef>
                <a:spcPct val="20000"/>
              </a:spcBef>
            </a:pPr>
            <a:endParaRPr lang="en-US" sz="3200" dirty="0"/>
          </a:p>
        </p:txBody>
      </p:sp>
    </p:spTree>
    <p:extLst>
      <p:ext uri="{BB962C8B-B14F-4D97-AF65-F5344CB8AC3E}">
        <p14:creationId xmlns:p14="http://schemas.microsoft.com/office/powerpoint/2010/main" val="1114013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Henri Fayol</a:t>
            </a:r>
          </a:p>
        </p:txBody>
      </p:sp>
      <p:sp>
        <p:nvSpPr>
          <p:cNvPr id="6" name="Rectangle 3">
            <a:extLst>
              <a:ext uri="{FF2B5EF4-FFF2-40B4-BE49-F238E27FC236}">
                <a16:creationId xmlns:a16="http://schemas.microsoft.com/office/drawing/2014/main" id="{5C13D21D-F231-4E9D-8FEA-21B1BA8D60A9}"/>
              </a:ext>
            </a:extLst>
          </p:cNvPr>
          <p:cNvSpPr txBox="1">
            <a:spLocks/>
          </p:cNvSpPr>
          <p:nvPr/>
        </p:nvSpPr>
        <p:spPr bwMode="auto">
          <a:xfrm>
            <a:off x="447821" y="1905000"/>
            <a:ext cx="5486400" cy="2514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Princípios de gestão </a:t>
            </a:r>
          </a:p>
          <a:p>
            <a:pPr marL="342900" indent="-342900" algn="just" eaLnBrk="0" hangingPunct="0">
              <a:spcBef>
                <a:spcPct val="20000"/>
              </a:spcBef>
              <a:buFont typeface="Arial" charset="0"/>
              <a:buChar char="•"/>
            </a:pPr>
            <a:endParaRPr lang="pt-PT" sz="800" b="1" dirty="0"/>
          </a:p>
          <a:p>
            <a:pPr marL="365125" algn="just" eaLnBrk="0" hangingPunct="0">
              <a:spcBef>
                <a:spcPct val="20000"/>
              </a:spcBef>
            </a:pPr>
            <a:r>
              <a:rPr lang="pt-PT" sz="2400" dirty="0"/>
              <a:t>Regras fundamentais da gestão, que poderiam ser aplicadas em todas as organizações e ensinadas nas escolas.</a:t>
            </a:r>
          </a:p>
        </p:txBody>
      </p:sp>
      <p:pic>
        <p:nvPicPr>
          <p:cNvPr id="7" name="Picture 2">
            <a:extLst>
              <a:ext uri="{FF2B5EF4-FFF2-40B4-BE49-F238E27FC236}">
                <a16:creationId xmlns:a16="http://schemas.microsoft.com/office/drawing/2014/main" id="{0CC21C1B-E613-4F4F-A60B-1F6112802BC0}"/>
              </a:ext>
            </a:extLst>
          </p:cNvPr>
          <p:cNvPicPr>
            <a:picLocks noChangeAspect="1" noChangeArrowheads="1"/>
          </p:cNvPicPr>
          <p:nvPr/>
        </p:nvPicPr>
        <p:blipFill>
          <a:blip r:embed="rId3" cstate="print"/>
          <a:srcRect/>
          <a:stretch>
            <a:fillRect/>
          </a:stretch>
        </p:blipFill>
        <p:spPr bwMode="auto">
          <a:xfrm>
            <a:off x="6248400" y="1493043"/>
            <a:ext cx="2571750" cy="3338513"/>
          </a:xfrm>
          <a:prstGeom prst="rect">
            <a:avLst/>
          </a:prstGeom>
          <a:noFill/>
          <a:ln w="9525">
            <a:noFill/>
            <a:miter lim="800000"/>
            <a:headEnd/>
            <a:tailEnd/>
          </a:ln>
        </p:spPr>
      </p:pic>
    </p:spTree>
    <p:extLst>
      <p:ext uri="{BB962C8B-B14F-4D97-AF65-F5344CB8AC3E}">
        <p14:creationId xmlns:p14="http://schemas.microsoft.com/office/powerpoint/2010/main" val="1622529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 y="122238"/>
            <a:ext cx="7772400" cy="868362"/>
          </a:xfrm>
        </p:spPr>
        <p:txBody>
          <a:bodyPr/>
          <a:lstStyle/>
          <a:p>
            <a:pPr algn="ctr"/>
            <a:r>
              <a:rPr lang="pt-PT" dirty="0"/>
              <a:t>14 princípios de </a:t>
            </a:r>
            <a:r>
              <a:rPr lang="pt-PT" dirty="0" err="1"/>
              <a:t>Fayol</a:t>
            </a:r>
            <a:endParaRPr lang="pt-PT" dirty="0"/>
          </a:p>
        </p:txBody>
      </p:sp>
      <p:sp>
        <p:nvSpPr>
          <p:cNvPr id="4" name="Footer Placeholder 3"/>
          <p:cNvSpPr>
            <a:spLocks noGrp="1"/>
          </p:cNvSpPr>
          <p:nvPr>
            <p:ph type="ftr" sz="quarter" idx="11"/>
          </p:nvPr>
        </p:nvSpPr>
        <p:spPr/>
        <p:txBody>
          <a:bodyPr/>
          <a:lstStyle/>
          <a:p>
            <a:r>
              <a:rPr lang="en-US"/>
              <a:t>Copyright © 2016 Pearson Education, Inc.</a:t>
            </a:r>
          </a:p>
        </p:txBody>
      </p:sp>
      <p:sp>
        <p:nvSpPr>
          <p:cNvPr id="5" name="Slide Number Placeholder 4"/>
          <p:cNvSpPr>
            <a:spLocks noGrp="1"/>
          </p:cNvSpPr>
          <p:nvPr>
            <p:ph type="sldNum" sz="quarter" idx="12"/>
          </p:nvPr>
        </p:nvSpPr>
        <p:spPr/>
        <p:txBody>
          <a:bodyPr/>
          <a:lstStyle/>
          <a:p>
            <a:endParaRPr lang="en-US" dirty="0"/>
          </a:p>
        </p:txBody>
      </p:sp>
      <p:sp>
        <p:nvSpPr>
          <p:cNvPr id="7" name="Rectangle 3"/>
          <p:cNvSpPr txBox="1">
            <a:spLocks noChangeArrowheads="1"/>
          </p:cNvSpPr>
          <p:nvPr/>
        </p:nvSpPr>
        <p:spPr bwMode="auto">
          <a:xfrm>
            <a:off x="1035801" y="1371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Arial"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Arial" charset="0"/>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Arial" charset="0"/>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lgn="l">
              <a:buFontTx/>
              <a:buAutoNum type="arabicPeriod"/>
            </a:pPr>
            <a:r>
              <a:rPr lang="pt-PT" sz="2400" dirty="0">
                <a:solidFill>
                  <a:schemeClr val="tx1"/>
                </a:solidFill>
              </a:rPr>
              <a:t>Divisão do trabalho</a:t>
            </a:r>
          </a:p>
          <a:p>
            <a:pPr marL="533400" indent="-533400" algn="l">
              <a:buFontTx/>
              <a:buAutoNum type="arabicPeriod"/>
            </a:pPr>
            <a:r>
              <a:rPr lang="pt-PT" sz="2400" dirty="0">
                <a:solidFill>
                  <a:schemeClr val="tx1"/>
                </a:solidFill>
              </a:rPr>
              <a:t>Autoridade</a:t>
            </a:r>
          </a:p>
          <a:p>
            <a:pPr marL="533400" indent="-533400" algn="l">
              <a:buFontTx/>
              <a:buAutoNum type="arabicPeriod"/>
            </a:pPr>
            <a:r>
              <a:rPr lang="pt-PT" sz="2400" dirty="0">
                <a:solidFill>
                  <a:schemeClr val="tx1"/>
                </a:solidFill>
              </a:rPr>
              <a:t>Disciplina</a:t>
            </a:r>
          </a:p>
          <a:p>
            <a:pPr marL="533400" indent="-533400" algn="l">
              <a:buFontTx/>
              <a:buAutoNum type="arabicPeriod"/>
            </a:pPr>
            <a:r>
              <a:rPr lang="pt-PT" sz="2400" dirty="0">
                <a:solidFill>
                  <a:schemeClr val="tx1"/>
                </a:solidFill>
              </a:rPr>
              <a:t>Unidade de Comando</a:t>
            </a:r>
          </a:p>
          <a:p>
            <a:pPr marL="533400" indent="-533400" algn="l">
              <a:buFontTx/>
              <a:buAutoNum type="arabicPeriod"/>
            </a:pPr>
            <a:r>
              <a:rPr lang="pt-PT" sz="2400" dirty="0">
                <a:solidFill>
                  <a:schemeClr val="tx1"/>
                </a:solidFill>
              </a:rPr>
              <a:t>Unidade de Direção</a:t>
            </a:r>
          </a:p>
          <a:p>
            <a:pPr marL="533400" indent="-533400" algn="l">
              <a:buFontTx/>
              <a:buAutoNum type="arabicPeriod" startAt="6"/>
            </a:pPr>
            <a:r>
              <a:rPr lang="pt-PT" sz="2400" dirty="0">
                <a:solidFill>
                  <a:schemeClr val="tx1"/>
                </a:solidFill>
              </a:rPr>
              <a:t>Subordinação dos interesses individuais aos interesses gerais</a:t>
            </a:r>
          </a:p>
          <a:p>
            <a:pPr marL="533400" indent="-533400" algn="l">
              <a:buFontTx/>
              <a:buAutoNum type="arabicPeriod" startAt="6"/>
            </a:pPr>
            <a:r>
              <a:rPr lang="pt-PT" sz="2400" dirty="0">
                <a:solidFill>
                  <a:schemeClr val="tx1"/>
                </a:solidFill>
              </a:rPr>
              <a:t>Remuneração (justa)</a:t>
            </a:r>
          </a:p>
        </p:txBody>
      </p:sp>
      <p:sp>
        <p:nvSpPr>
          <p:cNvPr id="8" name="Rectangle 4"/>
          <p:cNvSpPr txBox="1">
            <a:spLocks noChangeArrowheads="1"/>
          </p:cNvSpPr>
          <p:nvPr/>
        </p:nvSpPr>
        <p:spPr>
          <a:xfrm>
            <a:off x="4922001" y="1371600"/>
            <a:ext cx="3733800" cy="4114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a:buFontTx/>
              <a:buAutoNum type="arabicPeriod" startAt="8"/>
            </a:pPr>
            <a:r>
              <a:rPr lang="pt-PT" sz="2400" dirty="0"/>
              <a:t>Centralização das decisões</a:t>
            </a:r>
          </a:p>
          <a:p>
            <a:pPr marL="533400" indent="-533400">
              <a:buFontTx/>
              <a:buAutoNum type="arabicPeriod" startAt="8"/>
            </a:pPr>
            <a:r>
              <a:rPr lang="pt-PT" sz="2400" dirty="0"/>
              <a:t>Linha de comando (Cadeia escalar)</a:t>
            </a:r>
          </a:p>
          <a:p>
            <a:pPr marL="533400" indent="-533400">
              <a:buFontTx/>
              <a:buAutoNum type="arabicPeriod" startAt="8"/>
            </a:pPr>
            <a:r>
              <a:rPr lang="pt-PT" sz="2400" dirty="0"/>
              <a:t>Ordem</a:t>
            </a:r>
          </a:p>
          <a:p>
            <a:pPr marL="533400" indent="-533400">
              <a:buFontTx/>
              <a:buAutoNum type="arabicPeriod" startAt="8"/>
            </a:pPr>
            <a:r>
              <a:rPr lang="pt-PT" sz="2400" dirty="0"/>
              <a:t>Equidade (Justiça)</a:t>
            </a:r>
          </a:p>
          <a:p>
            <a:pPr marL="533400" indent="-533400">
              <a:buFontTx/>
              <a:buAutoNum type="arabicPeriod" startAt="8"/>
            </a:pPr>
            <a:r>
              <a:rPr lang="pt-PT" sz="2400" dirty="0"/>
              <a:t>Estabilidade do pessoal</a:t>
            </a:r>
          </a:p>
          <a:p>
            <a:pPr marL="533400" indent="-533400">
              <a:buFontTx/>
              <a:buAutoNum type="arabicPeriod" startAt="8"/>
            </a:pPr>
            <a:r>
              <a:rPr lang="pt-PT" sz="2400" dirty="0"/>
              <a:t>Iniciativa</a:t>
            </a:r>
          </a:p>
          <a:p>
            <a:pPr marL="533400" indent="-533400">
              <a:buFontTx/>
              <a:buAutoNum type="arabicPeriod" startAt="8"/>
            </a:pPr>
            <a:r>
              <a:rPr lang="pt-PT" sz="2400" dirty="0"/>
              <a:t>Espírito de equipa</a:t>
            </a:r>
          </a:p>
          <a:p>
            <a:pPr marL="533400" indent="-533400"/>
            <a:endParaRPr lang="pt-PT" sz="2800" dirty="0"/>
          </a:p>
        </p:txBody>
      </p:sp>
    </p:spTree>
    <p:extLst>
      <p:ext uri="{BB962C8B-B14F-4D97-AF65-F5344CB8AC3E}">
        <p14:creationId xmlns:p14="http://schemas.microsoft.com/office/powerpoint/2010/main" val="1244180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14 </a:t>
            </a:r>
            <a:r>
              <a:rPr lang="en-US" sz="2900" dirty="0" err="1"/>
              <a:t>Princípios</a:t>
            </a:r>
            <a:r>
              <a:rPr lang="en-US" sz="2900" dirty="0"/>
              <a:t> de Fayol</a:t>
            </a:r>
            <a:endParaRPr lang="en-US" sz="1800" b="0" dirty="0"/>
          </a:p>
        </p:txBody>
      </p:sp>
      <p:graphicFrame>
        <p:nvGraphicFramePr>
          <p:cNvPr id="6" name="Table 5" descr="Headers: Principles"/>
          <p:cNvGraphicFramePr>
            <a:graphicFrameLocks noGrp="1"/>
          </p:cNvGraphicFramePr>
          <p:nvPr>
            <p:extLst>
              <p:ext uri="{D42A27DB-BD31-4B8C-83A1-F6EECF244321}">
                <p14:modId xmlns:p14="http://schemas.microsoft.com/office/powerpoint/2010/main" val="132075286"/>
              </p:ext>
            </p:extLst>
          </p:nvPr>
        </p:nvGraphicFramePr>
        <p:xfrm>
          <a:off x="152400" y="1295400"/>
          <a:ext cx="8839200" cy="4603619"/>
        </p:xfrm>
        <a:graphic>
          <a:graphicData uri="http://schemas.openxmlformats.org/drawingml/2006/table">
            <a:tbl>
              <a:tblPr firstRow="1" bandRow="1">
                <a:tableStyleId>{3B4B98B0-60AC-42C2-AFA5-B58CD77FA1E5}</a:tableStyleId>
              </a:tblPr>
              <a:tblGrid>
                <a:gridCol w="8839200">
                  <a:extLst>
                    <a:ext uri="{9D8B030D-6E8A-4147-A177-3AD203B41FA5}">
                      <a16:colId xmlns:a16="http://schemas.microsoft.com/office/drawing/2014/main" val="20000"/>
                    </a:ext>
                  </a:extLst>
                </a:gridCol>
              </a:tblGrid>
              <a:tr h="366129">
                <a:tc>
                  <a:txBody>
                    <a:bodyPr/>
                    <a:lstStyle/>
                    <a:p>
                      <a:r>
                        <a:rPr lang="en-US" sz="1800" b="1" dirty="0"/>
                        <a:t>Principles</a:t>
                      </a:r>
                    </a:p>
                  </a:txBody>
                  <a:tcPr/>
                </a:tc>
                <a:extLst>
                  <a:ext uri="{0D108BD9-81ED-4DB2-BD59-A6C34878D82A}">
                    <a16:rowId xmlns:a16="http://schemas.microsoft.com/office/drawing/2014/main" val="10000"/>
                  </a:ext>
                </a:extLst>
              </a:tr>
              <a:tr h="318581">
                <a:tc>
                  <a:txBody>
                    <a:bodyPr/>
                    <a:lstStyle/>
                    <a:p>
                      <a:pPr marL="274320" indent="-274320"/>
                      <a:r>
                        <a:rPr lang="en-US" sz="1800" b="0" dirty="0"/>
                        <a:t>1. </a:t>
                      </a:r>
                      <a:r>
                        <a:rPr lang="en-US" sz="1800" b="1" kern="1200" dirty="0">
                          <a:solidFill>
                            <a:schemeClr val="tx1"/>
                          </a:solidFill>
                          <a:effectLst/>
                          <a:latin typeface="+mn-lt"/>
                          <a:ea typeface="+mn-ea"/>
                          <a:cs typeface="+mn-cs"/>
                        </a:rPr>
                        <a:t>Division of work</a:t>
                      </a:r>
                      <a:r>
                        <a:rPr lang="en-US" sz="1800" b="0" kern="1200" dirty="0">
                          <a:solidFill>
                            <a:schemeClr val="tx1"/>
                          </a:solidFill>
                          <a:effectLst/>
                          <a:latin typeface="+mn-lt"/>
                          <a:ea typeface="+mn-ea"/>
                          <a:cs typeface="+mn-cs"/>
                        </a:rPr>
                        <a:t>. Specialization increases output by making employees more efficient.</a:t>
                      </a:r>
                    </a:p>
                  </a:txBody>
                  <a:tcPr/>
                </a:tc>
                <a:extLst>
                  <a:ext uri="{0D108BD9-81ED-4DB2-BD59-A6C34878D82A}">
                    <a16:rowId xmlns:a16="http://schemas.microsoft.com/office/drawing/2014/main" val="10001"/>
                  </a:ext>
                </a:extLst>
              </a:tr>
              <a:tr h="360408">
                <a:tc>
                  <a:txBody>
                    <a:bodyPr/>
                    <a:lstStyle/>
                    <a:p>
                      <a:pPr marL="274320" indent="-274320"/>
                      <a:r>
                        <a:rPr lang="en-US" sz="1800" b="0" kern="1200" dirty="0">
                          <a:solidFill>
                            <a:schemeClr val="tx1"/>
                          </a:solidFill>
                          <a:effectLst/>
                          <a:latin typeface="+mn-lt"/>
                          <a:ea typeface="+mn-ea"/>
                          <a:cs typeface="+mn-cs"/>
                        </a:rPr>
                        <a:t>2. </a:t>
                      </a:r>
                      <a:r>
                        <a:rPr lang="en-US" sz="1800" b="1" kern="1200" dirty="0">
                          <a:solidFill>
                            <a:schemeClr val="tx1"/>
                          </a:solidFill>
                          <a:effectLst/>
                          <a:latin typeface="+mn-lt"/>
                          <a:ea typeface="+mn-ea"/>
                          <a:cs typeface="+mn-cs"/>
                        </a:rPr>
                        <a:t>Authority</a:t>
                      </a:r>
                      <a:r>
                        <a:rPr lang="en-US" sz="1800" b="0" kern="1200" dirty="0">
                          <a:solidFill>
                            <a:schemeClr val="tx1"/>
                          </a:solidFill>
                          <a:effectLst/>
                          <a:latin typeface="+mn-lt"/>
                          <a:ea typeface="+mn-ea"/>
                          <a:cs typeface="+mn-cs"/>
                        </a:rPr>
                        <a:t>. Managers must be able to give orders, and authority gives them this right.</a:t>
                      </a:r>
                    </a:p>
                  </a:txBody>
                  <a:tcPr/>
                </a:tc>
                <a:extLst>
                  <a:ext uri="{0D108BD9-81ED-4DB2-BD59-A6C34878D82A}">
                    <a16:rowId xmlns:a16="http://schemas.microsoft.com/office/drawing/2014/main" val="10002"/>
                  </a:ext>
                </a:extLst>
              </a:tr>
              <a:tr h="356596">
                <a:tc>
                  <a:txBody>
                    <a:bodyPr/>
                    <a:lstStyle/>
                    <a:p>
                      <a:pPr marL="274320" indent="-274320"/>
                      <a:r>
                        <a:rPr lang="en-US" sz="1800" b="0" dirty="0"/>
                        <a:t>3. </a:t>
                      </a:r>
                      <a:r>
                        <a:rPr lang="en-US" sz="1800" b="1" kern="1200" dirty="0">
                          <a:solidFill>
                            <a:schemeClr val="tx1"/>
                          </a:solidFill>
                          <a:effectLst/>
                          <a:latin typeface="+mn-lt"/>
                          <a:ea typeface="+mn-ea"/>
                          <a:cs typeface="+mn-cs"/>
                        </a:rPr>
                        <a:t>Discipline</a:t>
                      </a:r>
                      <a:r>
                        <a:rPr lang="en-US" sz="1800" b="0" kern="1200" dirty="0">
                          <a:solidFill>
                            <a:schemeClr val="tx1"/>
                          </a:solidFill>
                          <a:effectLst/>
                          <a:latin typeface="+mn-lt"/>
                          <a:ea typeface="+mn-ea"/>
                          <a:cs typeface="+mn-cs"/>
                        </a:rPr>
                        <a:t>. Employees must obey and respect the rules that govern the organization.</a:t>
                      </a:r>
                    </a:p>
                  </a:txBody>
                  <a:tcPr/>
                </a:tc>
                <a:extLst>
                  <a:ext uri="{0D108BD9-81ED-4DB2-BD59-A6C34878D82A}">
                    <a16:rowId xmlns:a16="http://schemas.microsoft.com/office/drawing/2014/main" val="10003"/>
                  </a:ext>
                </a:extLst>
              </a:tr>
              <a:tr h="381385">
                <a:tc>
                  <a:txBody>
                    <a:bodyPr/>
                    <a:lstStyle/>
                    <a:p>
                      <a:pPr marL="274320" indent="-274320"/>
                      <a:r>
                        <a:rPr lang="en-US" sz="1800" b="0" dirty="0"/>
                        <a:t>4. </a:t>
                      </a:r>
                      <a:r>
                        <a:rPr lang="en-US" sz="1800" b="1" kern="1200" dirty="0">
                          <a:solidFill>
                            <a:schemeClr val="tx1"/>
                          </a:solidFill>
                          <a:effectLst/>
                          <a:latin typeface="+mn-lt"/>
                          <a:ea typeface="+mn-ea"/>
                          <a:cs typeface="+mn-cs"/>
                        </a:rPr>
                        <a:t>Unity of command</a:t>
                      </a:r>
                      <a:r>
                        <a:rPr lang="en-US" sz="1800" b="0" kern="1200" dirty="0">
                          <a:solidFill>
                            <a:schemeClr val="tx1"/>
                          </a:solidFill>
                          <a:effectLst/>
                          <a:latin typeface="+mn-lt"/>
                          <a:ea typeface="+mn-ea"/>
                          <a:cs typeface="+mn-cs"/>
                        </a:rPr>
                        <a:t>. Every employee should receive orders from only one superior.</a:t>
                      </a:r>
                    </a:p>
                  </a:txBody>
                  <a:tcPr/>
                </a:tc>
                <a:extLst>
                  <a:ext uri="{0D108BD9-81ED-4DB2-BD59-A6C34878D82A}">
                    <a16:rowId xmlns:a16="http://schemas.microsoft.com/office/drawing/2014/main" val="10004"/>
                  </a:ext>
                </a:extLst>
              </a:tr>
              <a:tr h="517959">
                <a:tc>
                  <a:txBody>
                    <a:bodyPr/>
                    <a:lstStyle/>
                    <a:p>
                      <a:pPr marL="274320" marR="0" indent="-27432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5. </a:t>
                      </a:r>
                      <a:r>
                        <a:rPr lang="en-US" sz="1800" b="1" kern="1200" dirty="0">
                          <a:solidFill>
                            <a:schemeClr val="tx1"/>
                          </a:solidFill>
                          <a:effectLst/>
                          <a:latin typeface="+mn-lt"/>
                          <a:ea typeface="+mn-ea"/>
                          <a:cs typeface="+mn-cs"/>
                        </a:rPr>
                        <a:t>Unity of direction</a:t>
                      </a:r>
                      <a:r>
                        <a:rPr lang="en-US" sz="1800" b="0" kern="1200" dirty="0">
                          <a:solidFill>
                            <a:schemeClr val="tx1"/>
                          </a:solidFill>
                          <a:effectLst/>
                          <a:latin typeface="+mn-lt"/>
                          <a:ea typeface="+mn-ea"/>
                          <a:cs typeface="+mn-cs"/>
                        </a:rPr>
                        <a:t>. The organization should have a single plan of action to guide managers and workers.</a:t>
                      </a:r>
                    </a:p>
                  </a:txBody>
                  <a:tcPr/>
                </a:tc>
                <a:extLst>
                  <a:ext uri="{0D108BD9-81ED-4DB2-BD59-A6C34878D82A}">
                    <a16:rowId xmlns:a16="http://schemas.microsoft.com/office/drawing/2014/main" val="10005"/>
                  </a:ext>
                </a:extLst>
              </a:tr>
              <a:tr h="517959">
                <a:tc>
                  <a:txBody>
                    <a:bodyPr/>
                    <a:lstStyle/>
                    <a:p>
                      <a:pPr marL="274320" marR="0" indent="-27432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6. </a:t>
                      </a:r>
                      <a:r>
                        <a:rPr lang="en-US" sz="1800" b="1" kern="1200" dirty="0">
                          <a:solidFill>
                            <a:schemeClr val="tx1"/>
                          </a:solidFill>
                          <a:effectLst/>
                          <a:latin typeface="+mn-lt"/>
                          <a:ea typeface="+mn-ea"/>
                          <a:cs typeface="+mn-cs"/>
                        </a:rPr>
                        <a:t>Subordination of individual interests to the general interest</a:t>
                      </a:r>
                      <a:r>
                        <a:rPr lang="en-US" sz="1800" b="0" kern="1200" dirty="0">
                          <a:solidFill>
                            <a:schemeClr val="tx1"/>
                          </a:solidFill>
                          <a:effectLst/>
                          <a:latin typeface="+mn-lt"/>
                          <a:ea typeface="+mn-ea"/>
                          <a:cs typeface="+mn-cs"/>
                        </a:rPr>
                        <a:t>. The interests of any one employee or group of employees should not take precedence over the interests of the organization as a whole.</a:t>
                      </a:r>
                    </a:p>
                  </a:txBody>
                  <a:tcPr/>
                </a:tc>
                <a:extLst>
                  <a:ext uri="{0D108BD9-81ED-4DB2-BD59-A6C34878D82A}">
                    <a16:rowId xmlns:a16="http://schemas.microsoft.com/office/drawing/2014/main" val="10006"/>
                  </a:ext>
                </a:extLst>
              </a:tr>
              <a:tr h="381385">
                <a:tc>
                  <a:txBody>
                    <a:bodyPr/>
                    <a:lstStyle/>
                    <a:p>
                      <a:pPr marL="274320" marR="0" indent="-27432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7. </a:t>
                      </a:r>
                      <a:r>
                        <a:rPr lang="en-US" sz="1800" b="1" kern="1200" dirty="0">
                          <a:solidFill>
                            <a:schemeClr val="tx1"/>
                          </a:solidFill>
                          <a:effectLst/>
                          <a:latin typeface="+mn-lt"/>
                          <a:ea typeface="+mn-ea"/>
                          <a:cs typeface="+mn-cs"/>
                        </a:rPr>
                        <a:t>Remuneration</a:t>
                      </a:r>
                      <a:r>
                        <a:rPr lang="en-US" sz="1800" b="0" kern="1200" dirty="0">
                          <a:solidFill>
                            <a:schemeClr val="tx1"/>
                          </a:solidFill>
                          <a:effectLst/>
                          <a:latin typeface="+mn-lt"/>
                          <a:ea typeface="+mn-ea"/>
                          <a:cs typeface="+mn-cs"/>
                        </a:rPr>
                        <a:t>. Workers must be paid a fair wage for their services.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9926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19284531"/>
              </p:ext>
            </p:extLst>
          </p:nvPr>
        </p:nvGraphicFramePr>
        <p:xfrm>
          <a:off x="155448" y="1298448"/>
          <a:ext cx="8378952" cy="4587240"/>
        </p:xfrm>
        <a:graphic>
          <a:graphicData uri="http://schemas.openxmlformats.org/drawingml/2006/table">
            <a:tbl>
              <a:tblPr firstRow="1" bandRow="1">
                <a:tableStyleId>{3B4B98B0-60AC-42C2-AFA5-B58CD77FA1E5}</a:tableStyleId>
              </a:tblPr>
              <a:tblGrid>
                <a:gridCol w="8378952">
                  <a:extLst>
                    <a:ext uri="{9D8B030D-6E8A-4147-A177-3AD203B41FA5}">
                      <a16:colId xmlns:a16="http://schemas.microsoft.com/office/drawing/2014/main" val="20000"/>
                    </a:ext>
                  </a:extLst>
                </a:gridCol>
              </a:tblGrid>
              <a:tr h="370840">
                <a:tc>
                  <a:txBody>
                    <a:bodyPr/>
                    <a:lstStyle/>
                    <a:p>
                      <a:r>
                        <a:rPr lang="en-US" sz="1800" b="1" dirty="0"/>
                        <a:t>Principles</a:t>
                      </a:r>
                      <a:endParaRPr lang="en-US" dirty="0"/>
                    </a:p>
                  </a:txBody>
                  <a:tcPr/>
                </a:tc>
                <a:extLst>
                  <a:ext uri="{0D108BD9-81ED-4DB2-BD59-A6C34878D82A}">
                    <a16:rowId xmlns:a16="http://schemas.microsoft.com/office/drawing/2014/main" val="10000"/>
                  </a:ext>
                </a:extLst>
              </a:tr>
              <a:tr h="370840">
                <a:tc>
                  <a:txBody>
                    <a:bodyPr/>
                    <a:lstStyle/>
                    <a:p>
                      <a:pPr marL="274320" indent="-274320"/>
                      <a:r>
                        <a:rPr lang="en-US" sz="1800" b="0" kern="1200" dirty="0">
                          <a:solidFill>
                            <a:schemeClr val="tx1"/>
                          </a:solidFill>
                          <a:effectLst/>
                          <a:latin typeface="+mn-lt"/>
                          <a:ea typeface="+mn-ea"/>
                          <a:cs typeface="+mn-cs"/>
                        </a:rPr>
                        <a:t>8. </a:t>
                      </a:r>
                      <a:r>
                        <a:rPr lang="en-US" sz="1800" b="1" kern="1200" dirty="0">
                          <a:solidFill>
                            <a:schemeClr val="tx1"/>
                          </a:solidFill>
                          <a:effectLst/>
                          <a:latin typeface="+mn-lt"/>
                          <a:ea typeface="+mn-ea"/>
                          <a:cs typeface="+mn-cs"/>
                        </a:rPr>
                        <a:t>Centralization</a:t>
                      </a:r>
                      <a:r>
                        <a:rPr lang="en-US" sz="1800" b="0" kern="1200" dirty="0">
                          <a:solidFill>
                            <a:schemeClr val="tx1"/>
                          </a:solidFill>
                          <a:effectLst/>
                          <a:latin typeface="+mn-lt"/>
                          <a:ea typeface="+mn-ea"/>
                          <a:cs typeface="+mn-cs"/>
                        </a:rPr>
                        <a:t>. This term refers to the degree to which subordinates are involved in decision making.</a:t>
                      </a:r>
                      <a:endParaRPr lang="en-US" dirty="0"/>
                    </a:p>
                  </a:txBody>
                  <a:tcPr/>
                </a:tc>
                <a:extLst>
                  <a:ext uri="{0D108BD9-81ED-4DB2-BD59-A6C34878D82A}">
                    <a16:rowId xmlns:a16="http://schemas.microsoft.com/office/drawing/2014/main" val="10001"/>
                  </a:ext>
                </a:extLst>
              </a:tr>
              <a:tr h="370840">
                <a:tc>
                  <a:txBody>
                    <a:bodyPr/>
                    <a:lstStyle/>
                    <a:p>
                      <a:pPr marL="274320" indent="-274320"/>
                      <a:r>
                        <a:rPr lang="en-US" sz="1800" b="0" kern="1200" dirty="0">
                          <a:solidFill>
                            <a:schemeClr val="tx1"/>
                          </a:solidFill>
                          <a:effectLst/>
                          <a:latin typeface="+mn-lt"/>
                          <a:ea typeface="+mn-ea"/>
                          <a:cs typeface="+mn-cs"/>
                        </a:rPr>
                        <a:t>9. </a:t>
                      </a:r>
                      <a:r>
                        <a:rPr lang="en-US" sz="1800" b="1" kern="1200" dirty="0">
                          <a:solidFill>
                            <a:schemeClr val="tx1"/>
                          </a:solidFill>
                          <a:effectLst/>
                          <a:latin typeface="+mn-lt"/>
                          <a:ea typeface="+mn-ea"/>
                          <a:cs typeface="+mn-cs"/>
                        </a:rPr>
                        <a:t>Scalar chain</a:t>
                      </a:r>
                      <a:r>
                        <a:rPr lang="en-US" sz="1800" b="0" kern="1200" dirty="0">
                          <a:solidFill>
                            <a:schemeClr val="tx1"/>
                          </a:solidFill>
                          <a:effectLst/>
                          <a:latin typeface="+mn-lt"/>
                          <a:ea typeface="+mn-ea"/>
                          <a:cs typeface="+mn-cs"/>
                        </a:rPr>
                        <a:t>. The line of authority from top management to the lowest ranks is the scalar chain.</a:t>
                      </a:r>
                      <a:endParaRPr lang="en-US" dirty="0"/>
                    </a:p>
                  </a:txBody>
                  <a:tcPr/>
                </a:tc>
                <a:extLst>
                  <a:ext uri="{0D108BD9-81ED-4DB2-BD59-A6C34878D82A}">
                    <a16:rowId xmlns:a16="http://schemas.microsoft.com/office/drawing/2014/main" val="10002"/>
                  </a:ext>
                </a:extLst>
              </a:tr>
              <a:tr h="370840">
                <a:tc>
                  <a:txBody>
                    <a:bodyPr/>
                    <a:lstStyle/>
                    <a:p>
                      <a:pPr marL="274320" indent="-274320"/>
                      <a:r>
                        <a:rPr lang="en-US" sz="1800" b="0" kern="1200" dirty="0">
                          <a:solidFill>
                            <a:schemeClr val="tx1"/>
                          </a:solidFill>
                          <a:effectLst/>
                          <a:latin typeface="+mn-lt"/>
                          <a:ea typeface="+mn-ea"/>
                          <a:cs typeface="+mn-cs"/>
                        </a:rPr>
                        <a:t>10. </a:t>
                      </a:r>
                      <a:r>
                        <a:rPr lang="en-US" sz="1800" b="1" kern="1200" dirty="0">
                          <a:solidFill>
                            <a:schemeClr val="tx1"/>
                          </a:solidFill>
                          <a:effectLst/>
                          <a:latin typeface="+mn-lt"/>
                          <a:ea typeface="+mn-ea"/>
                          <a:cs typeface="+mn-cs"/>
                        </a:rPr>
                        <a:t>Order</a:t>
                      </a:r>
                      <a:r>
                        <a:rPr lang="en-US" sz="1800" b="0" kern="1200" dirty="0">
                          <a:solidFill>
                            <a:schemeClr val="tx1"/>
                          </a:solidFill>
                          <a:effectLst/>
                          <a:latin typeface="+mn-lt"/>
                          <a:ea typeface="+mn-ea"/>
                          <a:cs typeface="+mn-cs"/>
                        </a:rPr>
                        <a:t>. People and materials should be in the right place at the right time.</a:t>
                      </a:r>
                      <a:endParaRPr lang="en-US" dirty="0"/>
                    </a:p>
                  </a:txBody>
                  <a:tcPr/>
                </a:tc>
                <a:extLst>
                  <a:ext uri="{0D108BD9-81ED-4DB2-BD59-A6C34878D82A}">
                    <a16:rowId xmlns:a16="http://schemas.microsoft.com/office/drawing/2014/main" val="10003"/>
                  </a:ext>
                </a:extLst>
              </a:tr>
              <a:tr h="370840">
                <a:tc>
                  <a:txBody>
                    <a:bodyPr/>
                    <a:lstStyle/>
                    <a:p>
                      <a:pPr marL="274320" indent="-274320"/>
                      <a:r>
                        <a:rPr lang="en-US" sz="1800" b="0" kern="1200" dirty="0">
                          <a:solidFill>
                            <a:schemeClr val="tx1"/>
                          </a:solidFill>
                          <a:effectLst/>
                          <a:latin typeface="+mn-lt"/>
                          <a:ea typeface="+mn-ea"/>
                          <a:cs typeface="+mn-cs"/>
                        </a:rPr>
                        <a:t>11. </a:t>
                      </a:r>
                      <a:r>
                        <a:rPr lang="en-US" sz="1800" b="1" kern="1200" dirty="0">
                          <a:solidFill>
                            <a:schemeClr val="tx1"/>
                          </a:solidFill>
                          <a:effectLst/>
                          <a:latin typeface="+mn-lt"/>
                          <a:ea typeface="+mn-ea"/>
                          <a:cs typeface="+mn-cs"/>
                        </a:rPr>
                        <a:t>Equity</a:t>
                      </a:r>
                      <a:r>
                        <a:rPr lang="en-US" sz="1800" b="0" kern="1200" dirty="0">
                          <a:solidFill>
                            <a:schemeClr val="tx1"/>
                          </a:solidFill>
                          <a:effectLst/>
                          <a:latin typeface="+mn-lt"/>
                          <a:ea typeface="+mn-ea"/>
                          <a:cs typeface="+mn-cs"/>
                        </a:rPr>
                        <a:t>. Managers should be kind and fair to their subordinates.</a:t>
                      </a:r>
                      <a:endParaRPr lang="en-US" dirty="0"/>
                    </a:p>
                  </a:txBody>
                  <a:tcPr/>
                </a:tc>
                <a:extLst>
                  <a:ext uri="{0D108BD9-81ED-4DB2-BD59-A6C34878D82A}">
                    <a16:rowId xmlns:a16="http://schemas.microsoft.com/office/drawing/2014/main" val="10004"/>
                  </a:ext>
                </a:extLst>
              </a:tr>
              <a:tr h="370840">
                <a:tc>
                  <a:txBody>
                    <a:bodyPr/>
                    <a:lstStyle/>
                    <a:p>
                      <a:pPr marL="365760" indent="-365760"/>
                      <a:r>
                        <a:rPr lang="en-US" sz="1800" b="0" kern="1200" dirty="0">
                          <a:solidFill>
                            <a:schemeClr val="tx1"/>
                          </a:solidFill>
                          <a:effectLst/>
                          <a:latin typeface="+mn-lt"/>
                          <a:ea typeface="+mn-ea"/>
                          <a:cs typeface="+mn-cs"/>
                        </a:rPr>
                        <a:t>12. </a:t>
                      </a:r>
                      <a:r>
                        <a:rPr lang="en-US" sz="1800" b="1" kern="1200" dirty="0">
                          <a:solidFill>
                            <a:schemeClr val="tx1"/>
                          </a:solidFill>
                          <a:effectLst/>
                          <a:latin typeface="+mn-lt"/>
                          <a:ea typeface="+mn-ea"/>
                          <a:cs typeface="+mn-cs"/>
                        </a:rPr>
                        <a:t>Stability of tenure of personnel</a:t>
                      </a:r>
                      <a:r>
                        <a:rPr lang="en-US" sz="1800" b="0" kern="1200" dirty="0">
                          <a:solidFill>
                            <a:schemeClr val="tx1"/>
                          </a:solidFill>
                          <a:effectLst/>
                          <a:latin typeface="+mn-lt"/>
                          <a:ea typeface="+mn-ea"/>
                          <a:cs typeface="+mn-cs"/>
                        </a:rPr>
                        <a:t>. Management should provide orderly personnel planning and ensure that replacements are available to fill vacancies.</a:t>
                      </a:r>
                      <a:endParaRPr lang="en-US" dirty="0"/>
                    </a:p>
                  </a:txBody>
                  <a:tcPr/>
                </a:tc>
                <a:extLst>
                  <a:ext uri="{0D108BD9-81ED-4DB2-BD59-A6C34878D82A}">
                    <a16:rowId xmlns:a16="http://schemas.microsoft.com/office/drawing/2014/main" val="10005"/>
                  </a:ext>
                </a:extLst>
              </a:tr>
              <a:tr h="370840">
                <a:tc>
                  <a:txBody>
                    <a:bodyPr/>
                    <a:lstStyle/>
                    <a:p>
                      <a:pPr marL="365760" indent="-365760"/>
                      <a:r>
                        <a:rPr lang="en-US" sz="1800" b="0" kern="1200" dirty="0">
                          <a:solidFill>
                            <a:schemeClr val="tx1"/>
                          </a:solidFill>
                          <a:effectLst/>
                          <a:latin typeface="+mn-lt"/>
                          <a:ea typeface="+mn-ea"/>
                          <a:cs typeface="+mn-cs"/>
                        </a:rPr>
                        <a:t>13. </a:t>
                      </a:r>
                      <a:r>
                        <a:rPr lang="en-US" sz="1800" b="1" kern="1200" dirty="0">
                          <a:solidFill>
                            <a:schemeClr val="tx1"/>
                          </a:solidFill>
                          <a:effectLst/>
                          <a:latin typeface="+mn-lt"/>
                          <a:ea typeface="+mn-ea"/>
                          <a:cs typeface="+mn-cs"/>
                        </a:rPr>
                        <a:t>Initiative</a:t>
                      </a:r>
                      <a:r>
                        <a:rPr lang="en-US" sz="1800" b="0" kern="1200" dirty="0">
                          <a:solidFill>
                            <a:schemeClr val="tx1"/>
                          </a:solidFill>
                          <a:effectLst/>
                          <a:latin typeface="+mn-lt"/>
                          <a:ea typeface="+mn-ea"/>
                          <a:cs typeface="+mn-cs"/>
                        </a:rPr>
                        <a:t>. Employees allowed to originate and carry out plans will exert high levels of effort.</a:t>
                      </a:r>
                      <a:endParaRPr lang="en-US" dirty="0"/>
                    </a:p>
                  </a:txBody>
                  <a:tcPr/>
                </a:tc>
                <a:extLst>
                  <a:ext uri="{0D108BD9-81ED-4DB2-BD59-A6C34878D82A}">
                    <a16:rowId xmlns:a16="http://schemas.microsoft.com/office/drawing/2014/main" val="10006"/>
                  </a:ext>
                </a:extLst>
              </a:tr>
              <a:tr h="370840">
                <a:tc>
                  <a:txBody>
                    <a:bodyPr/>
                    <a:lstStyle/>
                    <a:p>
                      <a:pPr marL="365760" indent="-365760"/>
                      <a:r>
                        <a:rPr lang="en-US" sz="1800" b="0" kern="1200" dirty="0">
                          <a:solidFill>
                            <a:schemeClr val="tx1"/>
                          </a:solidFill>
                          <a:effectLst/>
                          <a:latin typeface="+mn-lt"/>
                          <a:ea typeface="+mn-ea"/>
                          <a:cs typeface="+mn-cs"/>
                        </a:rPr>
                        <a:t>14. </a:t>
                      </a:r>
                      <a:r>
                        <a:rPr lang="en-US" sz="1800" b="1" kern="1200" dirty="0">
                          <a:solidFill>
                            <a:schemeClr val="tx1"/>
                          </a:solidFill>
                          <a:effectLst/>
                          <a:latin typeface="+mn-lt"/>
                          <a:ea typeface="+mn-ea"/>
                          <a:cs typeface="+mn-cs"/>
                        </a:rPr>
                        <a:t>Esprit de corps</a:t>
                      </a:r>
                      <a:r>
                        <a:rPr lang="en-US" sz="1800" b="0" kern="1200" dirty="0">
                          <a:solidFill>
                            <a:schemeClr val="tx1"/>
                          </a:solidFill>
                          <a:effectLst/>
                          <a:latin typeface="+mn-lt"/>
                          <a:ea typeface="+mn-ea"/>
                          <a:cs typeface="+mn-cs"/>
                        </a:rPr>
                        <a:t>. Promoting team spirit will build harmony and unity within the organization.</a:t>
                      </a:r>
                      <a:endParaRPr lang="en-US" dirty="0"/>
                    </a:p>
                  </a:txBody>
                  <a:tcPr/>
                </a:tc>
                <a:extLst>
                  <a:ext uri="{0D108BD9-81ED-4DB2-BD59-A6C34878D82A}">
                    <a16:rowId xmlns:a16="http://schemas.microsoft.com/office/drawing/2014/main" val="10007"/>
                  </a:ext>
                </a:extLst>
              </a:tr>
            </a:tbl>
          </a:graphicData>
        </a:graphic>
      </p:graphicFrame>
      <p:sp>
        <p:nvSpPr>
          <p:cNvPr id="7" name="Title 1">
            <a:extLst>
              <a:ext uri="{FF2B5EF4-FFF2-40B4-BE49-F238E27FC236}">
                <a16:creationId xmlns:a16="http://schemas.microsoft.com/office/drawing/2014/main" id="{F5D577F6-B7E2-4D93-BC73-F2C818258D1B}"/>
              </a:ext>
            </a:extLst>
          </p:cNvPr>
          <p:cNvSpPr>
            <a:spLocks noGrp="1"/>
          </p:cNvSpPr>
          <p:nvPr>
            <p:ph type="title"/>
          </p:nvPr>
        </p:nvSpPr>
        <p:spPr>
          <a:xfrm>
            <a:off x="457200" y="228600"/>
            <a:ext cx="8229600" cy="1066800"/>
          </a:xfrm>
        </p:spPr>
        <p:txBody>
          <a:bodyPr/>
          <a:lstStyle/>
          <a:p>
            <a:r>
              <a:rPr lang="en-US" sz="2900" dirty="0"/>
              <a:t>14 </a:t>
            </a:r>
            <a:r>
              <a:rPr lang="en-US" sz="2900" dirty="0" err="1"/>
              <a:t>Princípios</a:t>
            </a:r>
            <a:r>
              <a:rPr lang="en-US" sz="2900" dirty="0"/>
              <a:t> de Fayol</a:t>
            </a:r>
            <a:endParaRPr lang="en-US" sz="1800" b="0" dirty="0"/>
          </a:p>
        </p:txBody>
      </p:sp>
    </p:spTree>
    <p:extLst>
      <p:ext uri="{BB962C8B-B14F-4D97-AF65-F5344CB8AC3E}">
        <p14:creationId xmlns:p14="http://schemas.microsoft.com/office/powerpoint/2010/main" val="3278170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Weber</a:t>
            </a:r>
          </a:p>
        </p:txBody>
      </p:sp>
      <p:sp>
        <p:nvSpPr>
          <p:cNvPr id="6" name="Rectangle 6">
            <a:extLst>
              <a:ext uri="{FF2B5EF4-FFF2-40B4-BE49-F238E27FC236}">
                <a16:creationId xmlns:a16="http://schemas.microsoft.com/office/drawing/2014/main" id="{2DA4DF72-081C-40F3-8A65-4279AC3F0986}"/>
              </a:ext>
            </a:extLst>
          </p:cNvPr>
          <p:cNvSpPr/>
          <p:nvPr/>
        </p:nvSpPr>
        <p:spPr>
          <a:xfrm>
            <a:off x="486508" y="1828800"/>
            <a:ext cx="5410200" cy="2492990"/>
          </a:xfrm>
          <a:prstGeom prst="rect">
            <a:avLst/>
          </a:prstGeom>
        </p:spPr>
        <p:txBody>
          <a:bodyPr wrap="square">
            <a:spAutoFit/>
          </a:bodyPr>
          <a:lstStyle/>
          <a:p>
            <a:pPr marL="457200" indent="-457200">
              <a:buFont typeface="Arial" pitchFamily="34" charset="0"/>
              <a:buChar char="•"/>
              <a:defRPr/>
            </a:pPr>
            <a:r>
              <a:rPr lang="pt-PT" sz="2800" b="1" dirty="0">
                <a:latin typeface="Arial" pitchFamily="34" charset="0"/>
                <a:cs typeface="Arial" pitchFamily="34" charset="0"/>
              </a:rPr>
              <a:t>Burocracia</a:t>
            </a:r>
          </a:p>
          <a:p>
            <a:pPr marL="457200" indent="-457200">
              <a:buFont typeface="Arial" pitchFamily="34" charset="0"/>
              <a:buChar char="•"/>
              <a:defRPr/>
            </a:pPr>
            <a:endParaRPr lang="pt-PT" sz="800" b="1" dirty="0">
              <a:latin typeface="Arial" pitchFamily="34" charset="0"/>
              <a:cs typeface="Arial" pitchFamily="34" charset="0"/>
            </a:endParaRPr>
          </a:p>
          <a:p>
            <a:pPr marL="450850" algn="just">
              <a:defRPr/>
            </a:pPr>
            <a:r>
              <a:rPr lang="pt-PT" sz="2400" dirty="0">
                <a:latin typeface="Arial" pitchFamily="34" charset="0"/>
                <a:cs typeface="Arial" pitchFamily="34" charset="0"/>
              </a:rPr>
              <a:t>Forma de organização caracterizada pela divisão do trabalho, hierarquia bem definida, regras e procedimentos detalhados e relações impessoais</a:t>
            </a:r>
            <a:r>
              <a:rPr lang="en-US" sz="2400" dirty="0">
                <a:latin typeface="Arial" pitchFamily="34" charset="0"/>
                <a:cs typeface="Arial" pitchFamily="34" charset="0"/>
              </a:rPr>
              <a:t>.</a:t>
            </a:r>
          </a:p>
        </p:txBody>
      </p:sp>
      <p:pic>
        <p:nvPicPr>
          <p:cNvPr id="7" name="Picture 2">
            <a:extLst>
              <a:ext uri="{FF2B5EF4-FFF2-40B4-BE49-F238E27FC236}">
                <a16:creationId xmlns:a16="http://schemas.microsoft.com/office/drawing/2014/main" id="{5E141AD9-53D4-403D-8DE3-D2953CC21C04}"/>
              </a:ext>
            </a:extLst>
          </p:cNvPr>
          <p:cNvPicPr>
            <a:picLocks noChangeAspect="1" noChangeArrowheads="1"/>
          </p:cNvPicPr>
          <p:nvPr/>
        </p:nvPicPr>
        <p:blipFill>
          <a:blip r:embed="rId3" cstate="print"/>
          <a:srcRect/>
          <a:stretch>
            <a:fillRect/>
          </a:stretch>
        </p:blipFill>
        <p:spPr bwMode="auto">
          <a:xfrm>
            <a:off x="6324600" y="1581149"/>
            <a:ext cx="2457450" cy="3224425"/>
          </a:xfrm>
          <a:prstGeom prst="rect">
            <a:avLst/>
          </a:prstGeom>
          <a:noFill/>
          <a:ln w="9525">
            <a:noFill/>
            <a:miter lim="800000"/>
            <a:headEnd/>
            <a:tailEnd/>
          </a:ln>
        </p:spPr>
      </p:pic>
    </p:spTree>
    <p:extLst>
      <p:ext uri="{BB962C8B-B14F-4D97-AF65-F5344CB8AC3E}">
        <p14:creationId xmlns:p14="http://schemas.microsoft.com/office/powerpoint/2010/main" val="595124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333746"/>
            <a:ext cx="6896100" cy="990600"/>
          </a:xfrm>
        </p:spPr>
        <p:txBody>
          <a:bodyPr>
            <a:normAutofit/>
          </a:bodyPr>
          <a:lstStyle/>
          <a:p>
            <a:r>
              <a:rPr lang="pt-PT" dirty="0"/>
              <a:t>Mafalda,  A Contestatária </a:t>
            </a:r>
            <a:r>
              <a:rPr lang="pt-PT" sz="1600" dirty="0"/>
              <a:t>(Quino 1932-2020)</a:t>
            </a:r>
          </a:p>
        </p:txBody>
      </p:sp>
      <p:sp>
        <p:nvSpPr>
          <p:cNvPr id="4" name="Footer Placeholder 3"/>
          <p:cNvSpPr>
            <a:spLocks noGrp="1"/>
          </p:cNvSpPr>
          <p:nvPr>
            <p:ph type="ftr" sz="quarter" idx="11"/>
          </p:nvPr>
        </p:nvSpPr>
        <p:spPr/>
        <p:txBody>
          <a:bodyPr/>
          <a:lstStyle/>
          <a:p>
            <a:r>
              <a:rPr lang="en-US"/>
              <a:t>Copyright © 2016 Pearson Education, Inc.</a:t>
            </a:r>
            <a:endParaRPr lang="en-US" dirty="0"/>
          </a:p>
        </p:txBody>
      </p:sp>
      <p:sp>
        <p:nvSpPr>
          <p:cNvPr id="5" name="Slide Number Placeholder 4"/>
          <p:cNvSpPr>
            <a:spLocks noGrp="1"/>
          </p:cNvSpPr>
          <p:nvPr>
            <p:ph type="sldNum" sz="quarter" idx="12"/>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65810"/>
            <a:ext cx="6096000" cy="19145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1940"/>
            <a:ext cx="9144000" cy="2766060"/>
          </a:xfrm>
          <a:prstGeom prst="rect">
            <a:avLst/>
          </a:prstGeom>
        </p:spPr>
      </p:pic>
    </p:spTree>
    <p:extLst>
      <p:ext uri="{BB962C8B-B14F-4D97-AF65-F5344CB8AC3E}">
        <p14:creationId xmlns:p14="http://schemas.microsoft.com/office/powerpoint/2010/main" val="3005280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600" dirty="0" err="1"/>
              <a:t>Caraterísticas</a:t>
            </a:r>
            <a:r>
              <a:rPr lang="en-US" sz="3600" dirty="0"/>
              <a:t> da </a:t>
            </a:r>
            <a:r>
              <a:rPr lang="en-US" sz="3600" dirty="0" err="1"/>
              <a:t>burocracia</a:t>
            </a:r>
            <a:r>
              <a:rPr lang="en-US" sz="3600" dirty="0"/>
              <a:t> de Weber</a:t>
            </a:r>
            <a:endParaRPr lang="en-US" dirty="0"/>
          </a:p>
        </p:txBody>
      </p:sp>
      <p:pic>
        <p:nvPicPr>
          <p:cNvPr id="7" name="Picture 6" descr="At the center of the figure is a box labeled A bureaucracy should have. It is encircled by six rectangles, each of which is connected to it with a line. The boxes are labeled, clockwise from the top, Division of Labor, Authority Hierarchy, Formal Selection, Formal Rules and Regulations, Impersonality, and Career Orientation."/>
          <p:cNvPicPr>
            <a:picLocks noChangeAspect="1"/>
          </p:cNvPicPr>
          <p:nvPr/>
        </p:nvPicPr>
        <p:blipFill>
          <a:blip r:embed="rId3" cstate="print"/>
          <a:stretch>
            <a:fillRect/>
          </a:stretch>
        </p:blipFill>
        <p:spPr>
          <a:xfrm>
            <a:off x="0" y="1524000"/>
            <a:ext cx="8977009" cy="3886200"/>
          </a:xfrm>
          <a:prstGeom prst="rect">
            <a:avLst/>
          </a:prstGeom>
        </p:spPr>
      </p:pic>
      <p:sp>
        <p:nvSpPr>
          <p:cNvPr id="3" name="Text Placeholder 2" descr="At the center of the figure is a box labeled A bureaucracy should have. It is encircled by six rectangles, each of which is connected to it with a line. The boxes are labeled, clockwise from the top, Division of Labor, Authority Hierarchy, Formal Selection, Formal Rules and Regulations, Impersonality, and Career Orientation."/>
          <p:cNvSpPr>
            <a:spLocks noGrp="1"/>
          </p:cNvSpPr>
          <p:nvPr>
            <p:ph type="body" sz="quarter" idx="13"/>
          </p:nvPr>
        </p:nvSpPr>
        <p:spPr/>
        <p:txBody>
          <a:bodyPr/>
          <a:lstStyle/>
          <a:p>
            <a:r>
              <a:rPr lang="en-US" sz="1600" dirty="0"/>
              <a:t>Exhibit MH-4 shows Weber’s ideal bureaucracy.</a:t>
            </a:r>
          </a:p>
        </p:txBody>
      </p:sp>
    </p:spTree>
    <p:extLst>
      <p:ext uri="{BB962C8B-B14F-4D97-AF65-F5344CB8AC3E}">
        <p14:creationId xmlns:p14="http://schemas.microsoft.com/office/powerpoint/2010/main" val="45663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sz="4000" dirty="0" err="1"/>
              <a:t>Objetivos</a:t>
            </a:r>
            <a:endParaRPr lang="en-US" sz="4000" dirty="0"/>
          </a:p>
        </p:txBody>
      </p:sp>
      <p:sp>
        <p:nvSpPr>
          <p:cNvPr id="3" name="Content Placeholder 2"/>
          <p:cNvSpPr>
            <a:spLocks noGrp="1"/>
          </p:cNvSpPr>
          <p:nvPr>
            <p:ph idx="1"/>
          </p:nvPr>
        </p:nvSpPr>
        <p:spPr>
          <a:xfrm>
            <a:off x="457200" y="1600200"/>
            <a:ext cx="7620000" cy="4525963"/>
          </a:xfrm>
        </p:spPr>
        <p:txBody>
          <a:bodyPr/>
          <a:lstStyle/>
          <a:p>
            <a:pPr marL="0" indent="0">
              <a:buNone/>
            </a:pPr>
            <a:r>
              <a:rPr lang="en-US" sz="2400" b="1" dirty="0">
                <a:solidFill>
                  <a:srgbClr val="007FA3"/>
                </a:solidFill>
              </a:rPr>
              <a:t>1a.1  </a:t>
            </a:r>
            <a:r>
              <a:rPr lang="pt-PT" sz="2400" b="1" dirty="0"/>
              <a:t>Descrever </a:t>
            </a:r>
            <a:r>
              <a:rPr lang="pt-PT" sz="2400" dirty="0"/>
              <a:t>alguns dos contributos mais antigos.</a:t>
            </a:r>
          </a:p>
          <a:p>
            <a:pPr marL="977900" indent="-977900">
              <a:buNone/>
            </a:pPr>
            <a:r>
              <a:rPr lang="en-US" sz="2400" b="1" dirty="0">
                <a:solidFill>
                  <a:srgbClr val="007FA3"/>
                </a:solidFill>
              </a:rPr>
              <a:t>1a.2</a:t>
            </a:r>
            <a:r>
              <a:rPr lang="pt-PT" sz="2400" b="1" dirty="0"/>
              <a:t>  Explicar </a:t>
            </a:r>
            <a:r>
              <a:rPr lang="pt-PT" sz="2400" dirty="0"/>
              <a:t>as várias teorias da abordagem clássica</a:t>
            </a:r>
            <a:r>
              <a:rPr lang="en-US" sz="2400" dirty="0"/>
              <a:t>. </a:t>
            </a:r>
          </a:p>
          <a:p>
            <a:pPr marL="803275" indent="-803275" algn="just">
              <a:buNone/>
            </a:pPr>
            <a:r>
              <a:rPr lang="en-US" sz="2400" b="1" dirty="0">
                <a:solidFill>
                  <a:srgbClr val="007FA3"/>
                </a:solidFill>
              </a:rPr>
              <a:t>1a.3</a:t>
            </a:r>
            <a:r>
              <a:rPr lang="pt-PT" sz="2400" b="1" dirty="0"/>
              <a:t>  Descrever </a:t>
            </a:r>
            <a:r>
              <a:rPr lang="pt-PT" sz="2400" dirty="0"/>
              <a:t>o desenvolvimento e as aplicações da abordagem comportamental</a:t>
            </a:r>
            <a:r>
              <a:rPr lang="en-US" sz="2400" dirty="0"/>
              <a:t>. </a:t>
            </a:r>
          </a:p>
          <a:p>
            <a:pPr marL="803275" indent="-803275">
              <a:buNone/>
            </a:pPr>
            <a:r>
              <a:rPr lang="en-US" sz="2400" b="1" dirty="0">
                <a:solidFill>
                  <a:srgbClr val="007FA3"/>
                </a:solidFill>
              </a:rPr>
              <a:t>1a.4   </a:t>
            </a:r>
            <a:r>
              <a:rPr lang="pt-PT" sz="2400" b="1" dirty="0"/>
              <a:t>Descrever </a:t>
            </a:r>
            <a:r>
              <a:rPr lang="pt-PT" sz="2400" dirty="0"/>
              <a:t>a abordagem quantitativa</a:t>
            </a:r>
            <a:r>
              <a:rPr lang="en-US" sz="2400" dirty="0"/>
              <a:t>.</a:t>
            </a:r>
          </a:p>
          <a:p>
            <a:pPr marL="803275" indent="-803275">
              <a:buNone/>
            </a:pPr>
            <a:r>
              <a:rPr lang="en-US" sz="2400" b="1" dirty="0">
                <a:solidFill>
                  <a:srgbClr val="007FA3"/>
                </a:solidFill>
              </a:rPr>
              <a:t>1a.5   </a:t>
            </a:r>
            <a:r>
              <a:rPr lang="pt-PT" sz="2400" b="1" dirty="0"/>
              <a:t>Explicar </a:t>
            </a:r>
            <a:r>
              <a:rPr lang="pt-PT" sz="2400" dirty="0"/>
              <a:t>as várias teorias da abordagem contemporânea</a:t>
            </a:r>
            <a:r>
              <a:rPr lang="en-US" sz="2400" dirty="0"/>
              <a:t>.</a:t>
            </a:r>
          </a:p>
        </p:txBody>
      </p:sp>
    </p:spTree>
    <p:extLst>
      <p:ext uri="{BB962C8B-B14F-4D97-AF65-F5344CB8AC3E}">
        <p14:creationId xmlns:p14="http://schemas.microsoft.com/office/powerpoint/2010/main"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Abordagem</a:t>
            </a:r>
            <a:r>
              <a:rPr lang="en-US" dirty="0"/>
              <a:t> </a:t>
            </a:r>
            <a:r>
              <a:rPr lang="en-US" dirty="0" err="1"/>
              <a:t>comportamental</a:t>
            </a:r>
            <a:endParaRPr lang="en-US" dirty="0"/>
          </a:p>
        </p:txBody>
      </p:sp>
      <p:sp>
        <p:nvSpPr>
          <p:cNvPr id="6" name="Rectangle 3">
            <a:extLst>
              <a:ext uri="{FF2B5EF4-FFF2-40B4-BE49-F238E27FC236}">
                <a16:creationId xmlns:a16="http://schemas.microsoft.com/office/drawing/2014/main" id="{C077D32B-BE0C-4639-A600-5E21987DAD9C}"/>
              </a:ext>
            </a:extLst>
          </p:cNvPr>
          <p:cNvSpPr txBox="1">
            <a:spLocks/>
          </p:cNvSpPr>
          <p:nvPr/>
        </p:nvSpPr>
        <p:spPr bwMode="auto">
          <a:xfrm>
            <a:off x="457200" y="17526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Abordagem comportamental - </a:t>
            </a:r>
            <a:r>
              <a:rPr lang="pt-PT" sz="2400" dirty="0"/>
              <a:t>Decorre de críticas à visão mecanicista do ser humano, das abordagens anteriores. Reconhece as pessoas como o recurso mais importante das organizações.</a:t>
            </a:r>
          </a:p>
          <a:p>
            <a:pPr marL="342900" indent="-342900" algn="just" eaLnBrk="0" hangingPunct="0">
              <a:spcBef>
                <a:spcPct val="20000"/>
              </a:spcBef>
              <a:buFont typeface="Arial" charset="0"/>
              <a:buChar char="•"/>
            </a:pPr>
            <a:endParaRPr lang="pt-PT" sz="800" b="1" dirty="0"/>
          </a:p>
          <a:p>
            <a:pPr marL="342900" indent="-342900" algn="just" eaLnBrk="0" hangingPunct="0">
              <a:spcBef>
                <a:spcPct val="20000"/>
              </a:spcBef>
              <a:buFont typeface="Arial" charset="0"/>
              <a:buChar char="•"/>
            </a:pPr>
            <a:r>
              <a:rPr lang="pt-PT" sz="2400" b="1" dirty="0"/>
              <a:t>Comportamento Organizacional (OB)  </a:t>
            </a:r>
            <a:r>
              <a:rPr lang="pt-PT" sz="2400" dirty="0"/>
              <a:t>- Estudo das ações das pessoas em contexto organizacional / de trabalho.</a:t>
            </a:r>
          </a:p>
          <a:p>
            <a:pPr marL="342900" indent="-342900" eaLnBrk="0" hangingPunct="0">
              <a:spcBef>
                <a:spcPct val="20000"/>
              </a:spcBef>
              <a:buFont typeface="Arial" charset="0"/>
              <a:buChar char="•"/>
            </a:pPr>
            <a:endParaRPr lang="pt-PT" sz="2800" dirty="0"/>
          </a:p>
          <a:p>
            <a:pPr marL="342900" indent="-342900" eaLnBrk="0" hangingPunct="0">
              <a:spcBef>
                <a:spcPct val="20000"/>
              </a:spcBef>
              <a:buFont typeface="Arial" charset="0"/>
              <a:buChar char="•"/>
            </a:pPr>
            <a:endParaRPr lang="en-US" sz="3200" dirty="0"/>
          </a:p>
        </p:txBody>
      </p:sp>
    </p:spTree>
    <p:extLst>
      <p:ext uri="{BB962C8B-B14F-4D97-AF65-F5344CB8AC3E}">
        <p14:creationId xmlns:p14="http://schemas.microsoft.com/office/powerpoint/2010/main" val="308554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75228"/>
          </a:xfrm>
        </p:spPr>
        <p:txBody>
          <a:bodyPr/>
          <a:lstStyle/>
          <a:p>
            <a:r>
              <a:rPr lang="en-US" dirty="0" err="1"/>
              <a:t>Abordagem</a:t>
            </a:r>
            <a:r>
              <a:rPr lang="en-US" dirty="0"/>
              <a:t> </a:t>
            </a:r>
            <a:r>
              <a:rPr lang="en-US" dirty="0" err="1"/>
              <a:t>comportamental</a:t>
            </a:r>
            <a:endParaRPr lang="en-US" dirty="0"/>
          </a:p>
        </p:txBody>
      </p:sp>
      <p:sp>
        <p:nvSpPr>
          <p:cNvPr id="4" name="Rectangle 3">
            <a:extLst>
              <a:ext uri="{FF2B5EF4-FFF2-40B4-BE49-F238E27FC236}">
                <a16:creationId xmlns:a16="http://schemas.microsoft.com/office/drawing/2014/main" id="{FB564BF7-7A74-4E22-BED8-57947B20F6EE}"/>
              </a:ext>
            </a:extLst>
          </p:cNvPr>
          <p:cNvSpPr txBox="1">
            <a:spLocks/>
          </p:cNvSpPr>
          <p:nvPr/>
        </p:nvSpPr>
        <p:spPr bwMode="auto">
          <a:xfrm>
            <a:off x="457200" y="1166019"/>
            <a:ext cx="8229600" cy="3177382"/>
          </a:xfrm>
          <a:prstGeom prst="rect">
            <a:avLst/>
          </a:prstGeom>
          <a:noFill/>
          <a:ln w="9525">
            <a:noFill/>
            <a:miter lim="800000"/>
            <a:headEnd/>
            <a:tailEnd/>
          </a:ln>
        </p:spPr>
        <p:txBody>
          <a:bodyPr/>
          <a:lstStyle/>
          <a:p>
            <a:pPr marL="342900" indent="-342900" eaLnBrk="0" hangingPunct="0">
              <a:spcBef>
                <a:spcPts val="0"/>
              </a:spcBef>
              <a:buFont typeface="Arial" charset="0"/>
              <a:buChar char="•"/>
            </a:pPr>
            <a:r>
              <a:rPr lang="pt-PT" sz="2400" b="1" dirty="0"/>
              <a:t>Percursores desta abordagem</a:t>
            </a:r>
            <a:r>
              <a:rPr lang="pt-PT" sz="2400" dirty="0"/>
              <a:t> (</a:t>
            </a:r>
            <a:r>
              <a:rPr lang="pt-PT" sz="2400" i="1" dirty="0"/>
              <a:t>i.e. </a:t>
            </a:r>
            <a:r>
              <a:rPr lang="pt-PT" sz="2400" dirty="0"/>
              <a:t>OB)</a:t>
            </a:r>
          </a:p>
          <a:p>
            <a:pPr marL="742950" lvl="1" indent="-285750" eaLnBrk="0" hangingPunct="0">
              <a:spcBef>
                <a:spcPts val="0"/>
              </a:spcBef>
              <a:buFont typeface="Arial" charset="0"/>
              <a:buChar char="–"/>
            </a:pPr>
            <a:r>
              <a:rPr lang="pt-PT" sz="2400" dirty="0"/>
              <a:t>Robert Owen</a:t>
            </a:r>
          </a:p>
          <a:p>
            <a:pPr marL="742950" lvl="1" indent="-285750" eaLnBrk="0" hangingPunct="0">
              <a:spcBef>
                <a:spcPts val="0"/>
              </a:spcBef>
              <a:buFont typeface="Arial" charset="0"/>
              <a:buChar char="–"/>
            </a:pPr>
            <a:r>
              <a:rPr lang="pt-PT" sz="2400" dirty="0"/>
              <a:t>Hugo </a:t>
            </a:r>
            <a:r>
              <a:rPr lang="pt-PT" sz="2400" dirty="0" err="1"/>
              <a:t>Munsterberg</a:t>
            </a:r>
            <a:endParaRPr lang="pt-PT" sz="2400" dirty="0"/>
          </a:p>
          <a:p>
            <a:pPr marL="742950" lvl="1" indent="-285750" eaLnBrk="0" hangingPunct="0">
              <a:spcBef>
                <a:spcPts val="0"/>
              </a:spcBef>
              <a:buFont typeface="Arial" charset="0"/>
              <a:buChar char="–"/>
            </a:pPr>
            <a:r>
              <a:rPr lang="pt-PT" sz="2400" dirty="0"/>
              <a:t>Mary </a:t>
            </a:r>
            <a:r>
              <a:rPr lang="pt-PT" sz="2400" dirty="0" err="1"/>
              <a:t>Parker</a:t>
            </a:r>
            <a:r>
              <a:rPr lang="pt-PT" sz="2400" dirty="0"/>
              <a:t> </a:t>
            </a:r>
            <a:r>
              <a:rPr lang="pt-PT" sz="2400" dirty="0" err="1"/>
              <a:t>Follett</a:t>
            </a:r>
            <a:endParaRPr lang="pt-PT" sz="2400" dirty="0"/>
          </a:p>
          <a:p>
            <a:pPr marL="742950" lvl="1" indent="-285750" eaLnBrk="0" hangingPunct="0">
              <a:spcBef>
                <a:spcPts val="0"/>
              </a:spcBef>
              <a:buFont typeface="Arial" charset="0"/>
              <a:buChar char="–"/>
            </a:pPr>
            <a:r>
              <a:rPr lang="pt-PT" sz="2400" dirty="0" err="1"/>
              <a:t>Chester</a:t>
            </a:r>
            <a:r>
              <a:rPr lang="pt-PT" sz="2400" dirty="0"/>
              <a:t> </a:t>
            </a:r>
            <a:r>
              <a:rPr lang="pt-PT" sz="2400" dirty="0" err="1"/>
              <a:t>Barnard</a:t>
            </a:r>
            <a:endParaRPr lang="pt-PT" sz="2400" dirty="0"/>
          </a:p>
          <a:p>
            <a:pPr marL="342900" indent="-342900" eaLnBrk="0" hangingPunct="0">
              <a:spcBef>
                <a:spcPts val="0"/>
              </a:spcBef>
              <a:buFont typeface="Arial" charset="0"/>
              <a:buChar char="•"/>
            </a:pPr>
            <a:endParaRPr lang="pt-PT" sz="2800" dirty="0"/>
          </a:p>
          <a:p>
            <a:pPr marL="342900" indent="-342900" eaLnBrk="0" hangingPunct="0">
              <a:spcBef>
                <a:spcPts val="0"/>
              </a:spcBef>
              <a:buFont typeface="Arial" charset="0"/>
              <a:buChar char="•"/>
            </a:pPr>
            <a:r>
              <a:rPr lang="pt-PT" sz="2400" b="1" dirty="0"/>
              <a:t>Elton </a:t>
            </a:r>
            <a:r>
              <a:rPr lang="pt-PT" sz="2400" b="1" dirty="0" err="1"/>
              <a:t>Mayo</a:t>
            </a:r>
            <a:r>
              <a:rPr lang="pt-PT" sz="2400" dirty="0"/>
              <a:t> contribuiu fortemente para esta abordagem, através dos </a:t>
            </a:r>
            <a:r>
              <a:rPr lang="pt-PT" sz="2400" u="sng" dirty="0"/>
              <a:t>estudos de </a:t>
            </a:r>
            <a:r>
              <a:rPr lang="pt-PT" sz="2400" u="sng" dirty="0" err="1"/>
              <a:t>Hawthorne</a:t>
            </a:r>
            <a:r>
              <a:rPr lang="pt-PT" sz="2800" dirty="0"/>
              <a:t>.</a:t>
            </a:r>
          </a:p>
          <a:p>
            <a:pPr marL="342900" indent="-342900" eaLnBrk="0" hangingPunct="0">
              <a:spcBef>
                <a:spcPts val="0"/>
              </a:spcBef>
              <a:buFont typeface="Arial" charset="0"/>
              <a:buChar char="•"/>
            </a:pPr>
            <a:endParaRPr lang="en-US" sz="3200" dirty="0"/>
          </a:p>
        </p:txBody>
      </p:sp>
      <p:pic>
        <p:nvPicPr>
          <p:cNvPr id="3" name="Picture 2">
            <a:extLst>
              <a:ext uri="{FF2B5EF4-FFF2-40B4-BE49-F238E27FC236}">
                <a16:creationId xmlns:a16="http://schemas.microsoft.com/office/drawing/2014/main" id="{C12C6C7C-2279-4A2D-8F90-3D60832C0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696" y="4513654"/>
            <a:ext cx="16192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898F087-6C43-4CB4-AFA5-A086673DED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5391" y="4512223"/>
            <a:ext cx="1378073" cy="162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1BEEEDF4-1E59-45D0-B460-A2747471B2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7612" y="4512224"/>
            <a:ext cx="1219200" cy="159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id="{88CCB74E-4263-4791-8A6D-593C2C4734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512223"/>
            <a:ext cx="1143000" cy="161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a16="http://schemas.microsoft.com/office/drawing/2014/main" id="{97966BA1-F3B4-4F1D-9B19-EA44156356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4512223"/>
            <a:ext cx="1196460" cy="160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721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Percursores</a:t>
            </a:r>
            <a:r>
              <a:rPr lang="en-US" sz="3600" dirty="0"/>
              <a:t> do </a:t>
            </a:r>
            <a:r>
              <a:rPr lang="en-US" sz="3600" dirty="0" err="1"/>
              <a:t>Comportamento</a:t>
            </a:r>
            <a:r>
              <a:rPr lang="en-US" sz="3600" dirty="0"/>
              <a:t> </a:t>
            </a:r>
            <a:r>
              <a:rPr lang="en-US" sz="3600" dirty="0" err="1"/>
              <a:t>Organizacional</a:t>
            </a:r>
            <a:endParaRPr lang="en-US" dirty="0"/>
          </a:p>
        </p:txBody>
      </p:sp>
      <p:pic>
        <p:nvPicPr>
          <p:cNvPr id="6" name="Picture 5" descr="At the center of the figure is a box labeled Early Advocates of OB. It is encircled by four rectangles, each of which is connected to it by a line. They boxes are labeled, clockwise from the top: Robert Owen Late 1700s; Hugo Munsterberg Early 1900s; Mary Parker Follett Early 1900s; and Chester Bernard 1930s. A thought bubble emerges from each rectangle, and contains some points regarding each advocate."/>
          <p:cNvPicPr>
            <a:picLocks noChangeAspect="1"/>
          </p:cNvPicPr>
          <p:nvPr/>
        </p:nvPicPr>
        <p:blipFill>
          <a:blip r:embed="rId3" cstate="print"/>
          <a:stretch>
            <a:fillRect/>
          </a:stretch>
        </p:blipFill>
        <p:spPr>
          <a:xfrm>
            <a:off x="134462" y="1676400"/>
            <a:ext cx="8875076" cy="4633946"/>
          </a:xfrm>
          <a:prstGeom prst="rect">
            <a:avLst/>
          </a:prstGeom>
        </p:spPr>
      </p:pic>
      <p:cxnSp>
        <p:nvCxnSpPr>
          <p:cNvPr id="3" name="Straight Arrow Connector 2">
            <a:extLst>
              <a:ext uri="{FF2B5EF4-FFF2-40B4-BE49-F238E27FC236}">
                <a16:creationId xmlns:a16="http://schemas.microsoft.com/office/drawing/2014/main" id="{A8F1D370-D940-45A1-8D22-2102CC9478DE}"/>
              </a:ext>
            </a:extLst>
          </p:cNvPr>
          <p:cNvCxnSpPr>
            <a:cxnSpLocks/>
          </p:cNvCxnSpPr>
          <p:nvPr/>
        </p:nvCxnSpPr>
        <p:spPr>
          <a:xfrm>
            <a:off x="3100642" y="1889538"/>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A1E1F40-E559-448A-8529-3BCF35BD9F0C}"/>
              </a:ext>
            </a:extLst>
          </p:cNvPr>
          <p:cNvCxnSpPr>
            <a:cxnSpLocks/>
          </p:cNvCxnSpPr>
          <p:nvPr/>
        </p:nvCxnSpPr>
        <p:spPr>
          <a:xfrm>
            <a:off x="3098294" y="2224822"/>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42572D6-74FD-4CD5-A4C9-955B03D0ADFE}"/>
              </a:ext>
            </a:extLst>
          </p:cNvPr>
          <p:cNvCxnSpPr>
            <a:cxnSpLocks/>
          </p:cNvCxnSpPr>
          <p:nvPr/>
        </p:nvCxnSpPr>
        <p:spPr>
          <a:xfrm>
            <a:off x="228600" y="2971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192B78-991D-4F51-8CD0-5178CA97FC71}"/>
              </a:ext>
            </a:extLst>
          </p:cNvPr>
          <p:cNvCxnSpPr>
            <a:cxnSpLocks/>
          </p:cNvCxnSpPr>
          <p:nvPr/>
        </p:nvCxnSpPr>
        <p:spPr>
          <a:xfrm>
            <a:off x="5715000" y="2667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F87BC14-C569-4743-8E6A-820FAB5E7309}"/>
              </a:ext>
            </a:extLst>
          </p:cNvPr>
          <p:cNvCxnSpPr>
            <a:cxnSpLocks/>
          </p:cNvCxnSpPr>
          <p:nvPr/>
        </p:nvCxnSpPr>
        <p:spPr>
          <a:xfrm>
            <a:off x="3098294" y="5105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034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Estudos</a:t>
            </a:r>
            <a:r>
              <a:rPr lang="en-US" dirty="0"/>
              <a:t> de Hawthorne</a:t>
            </a:r>
          </a:p>
        </p:txBody>
      </p:sp>
      <p:sp>
        <p:nvSpPr>
          <p:cNvPr id="6" name="Rectangle 3">
            <a:extLst>
              <a:ext uri="{FF2B5EF4-FFF2-40B4-BE49-F238E27FC236}">
                <a16:creationId xmlns:a16="http://schemas.microsoft.com/office/drawing/2014/main" id="{BDFF79C7-7945-4439-9627-7153948EF4FF}"/>
              </a:ext>
            </a:extLst>
          </p:cNvPr>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Estudos de </a:t>
            </a:r>
            <a:r>
              <a:rPr lang="pt-PT" sz="2400" b="1" dirty="0" err="1"/>
              <a:t>Hawthorne</a:t>
            </a:r>
            <a:endParaRPr lang="pt-PT" sz="2400" b="1" dirty="0"/>
          </a:p>
          <a:p>
            <a:pPr marL="365125" algn="just" eaLnBrk="0" hangingPunct="0">
              <a:spcBef>
                <a:spcPct val="20000"/>
              </a:spcBef>
            </a:pPr>
            <a:endParaRPr lang="pt-PT" sz="800" dirty="0"/>
          </a:p>
          <a:p>
            <a:pPr marL="365125" algn="just" eaLnBrk="0" hangingPunct="0">
              <a:spcBef>
                <a:spcPct val="20000"/>
              </a:spcBef>
            </a:pPr>
            <a:r>
              <a:rPr lang="pt-PT" sz="2400" dirty="0"/>
              <a:t>Estudos na fábrica da Western </a:t>
            </a:r>
            <a:r>
              <a:rPr lang="pt-PT" sz="2400" dirty="0" err="1"/>
              <a:t>Electric</a:t>
            </a:r>
            <a:r>
              <a:rPr lang="pt-PT" sz="2400" dirty="0"/>
              <a:t> nas décadas de 1920 e 1930, liderados por </a:t>
            </a:r>
            <a:r>
              <a:rPr lang="pt-PT" sz="2400" b="1" dirty="0"/>
              <a:t>Elton </a:t>
            </a:r>
            <a:r>
              <a:rPr lang="pt-PT" sz="2400" b="1" dirty="0" err="1"/>
              <a:t>Mayo</a:t>
            </a:r>
            <a:r>
              <a:rPr lang="pt-PT" sz="2400" dirty="0"/>
              <a:t>. Trazem novas contribuições no que diz respeito ao comportamento individual e em grupo.</a:t>
            </a:r>
          </a:p>
        </p:txBody>
      </p:sp>
    </p:spTree>
    <p:extLst>
      <p:ext uri="{BB962C8B-B14F-4D97-AF65-F5344CB8AC3E}">
        <p14:creationId xmlns:p14="http://schemas.microsoft.com/office/powerpoint/2010/main" val="1946693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21265"/>
          </a:xfrm>
        </p:spPr>
        <p:txBody>
          <a:bodyPr/>
          <a:lstStyle/>
          <a:p>
            <a:r>
              <a:rPr lang="en-US" dirty="0" err="1"/>
              <a:t>Estudos</a:t>
            </a:r>
            <a:r>
              <a:rPr lang="en-US" dirty="0"/>
              <a:t> de Hawthorne</a:t>
            </a:r>
          </a:p>
        </p:txBody>
      </p:sp>
      <p:sp>
        <p:nvSpPr>
          <p:cNvPr id="4" name="Rectangle 3">
            <a:extLst>
              <a:ext uri="{FF2B5EF4-FFF2-40B4-BE49-F238E27FC236}">
                <a16:creationId xmlns:a16="http://schemas.microsoft.com/office/drawing/2014/main" id="{FAA0AFDE-2137-486B-959E-BB60F8844F07}"/>
              </a:ext>
            </a:extLst>
          </p:cNvPr>
          <p:cNvSpPr txBox="1">
            <a:spLocks/>
          </p:cNvSpPr>
          <p:nvPr/>
        </p:nvSpPr>
        <p:spPr bwMode="auto">
          <a:xfrm>
            <a:off x="457200" y="16002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Experiência: </a:t>
            </a:r>
            <a:r>
              <a:rPr lang="pt-PT" sz="2400" dirty="0"/>
              <a:t>Analisar o impacto da iluminação e dos incentivos salariais na produtividade.</a:t>
            </a:r>
          </a:p>
          <a:p>
            <a:pPr marL="342900" indent="-342900" algn="just" eaLnBrk="0" hangingPunct="0">
              <a:spcBef>
                <a:spcPct val="20000"/>
              </a:spcBef>
              <a:buFont typeface="Arial" charset="0"/>
              <a:buChar char="•"/>
            </a:pPr>
            <a:endParaRPr lang="pt-PT" sz="800" b="1" dirty="0"/>
          </a:p>
          <a:p>
            <a:pPr marL="342900" indent="-342900" algn="just" eaLnBrk="0" hangingPunct="0">
              <a:spcBef>
                <a:spcPct val="20000"/>
              </a:spcBef>
              <a:buFont typeface="Arial" charset="0"/>
              <a:buChar char="•"/>
            </a:pPr>
            <a:r>
              <a:rPr lang="pt-PT" sz="2400" b="1" dirty="0"/>
              <a:t>Resultados: </a:t>
            </a:r>
            <a:r>
              <a:rPr lang="pt-PT" sz="2400" dirty="0"/>
              <a:t>A produtividade aumentava quaisquer que fossem as mudanças nas condições de iluminação. Os incentivos remuneratórios não tinham grande impacto nos resultados.</a:t>
            </a:r>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dirty="0"/>
              <a:t>Conclusão: </a:t>
            </a:r>
            <a:r>
              <a:rPr lang="pt-PT" sz="2400" dirty="0"/>
              <a:t>Reconhecimento individual e sentimento de pertença ao grupo aumentam a produtividade.</a:t>
            </a:r>
          </a:p>
          <a:p>
            <a:pPr marL="342900" indent="-342900" algn="just" eaLnBrk="0" hangingPunct="0">
              <a:spcBef>
                <a:spcPct val="20000"/>
              </a:spcBef>
              <a:buFont typeface="Arial" charset="0"/>
              <a:buChar char="•"/>
            </a:pPr>
            <a:endParaRPr lang="pt-PT" sz="3200" dirty="0"/>
          </a:p>
        </p:txBody>
      </p:sp>
    </p:spTree>
    <p:extLst>
      <p:ext uri="{BB962C8B-B14F-4D97-AF65-F5344CB8AC3E}">
        <p14:creationId xmlns:p14="http://schemas.microsoft.com/office/powerpoint/2010/main" val="1185579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27628"/>
          </a:xfrm>
        </p:spPr>
        <p:txBody>
          <a:bodyPr/>
          <a:lstStyle/>
          <a:p>
            <a:r>
              <a:rPr lang="en-US" sz="3200" dirty="0" err="1"/>
              <a:t>Abordagem</a:t>
            </a:r>
            <a:r>
              <a:rPr lang="en-US" sz="3200" dirty="0"/>
              <a:t> </a:t>
            </a:r>
            <a:r>
              <a:rPr lang="en-US" sz="3200" dirty="0" err="1"/>
              <a:t>quantitativa</a:t>
            </a:r>
            <a:r>
              <a:rPr lang="en-US" sz="3200" dirty="0"/>
              <a:t> </a:t>
            </a:r>
            <a:endParaRPr lang="en-US" dirty="0"/>
          </a:p>
        </p:txBody>
      </p:sp>
      <p:sp>
        <p:nvSpPr>
          <p:cNvPr id="6" name="Rectangle 3">
            <a:extLst>
              <a:ext uri="{FF2B5EF4-FFF2-40B4-BE49-F238E27FC236}">
                <a16:creationId xmlns:a16="http://schemas.microsoft.com/office/drawing/2014/main" id="{C19113F2-0608-4E99-A4D7-C5FC80335BAA}"/>
              </a:ext>
            </a:extLst>
          </p:cNvPr>
          <p:cNvSpPr txBox="1">
            <a:spLocks/>
          </p:cNvSpPr>
          <p:nvPr/>
        </p:nvSpPr>
        <p:spPr bwMode="auto">
          <a:xfrm>
            <a:off x="438150" y="1689628"/>
            <a:ext cx="8229600" cy="49530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Utilização de técnicas quantitativas para melhorar a tomada de decisão</a:t>
            </a:r>
            <a:r>
              <a:rPr lang="pt-PT" sz="2400" dirty="0"/>
              <a:t>, também conhecida como investigação operacional.</a:t>
            </a:r>
          </a:p>
          <a:p>
            <a:pPr algn="just"/>
            <a:endParaRPr lang="pt-PT" sz="2400" dirty="0"/>
          </a:p>
          <a:p>
            <a:pPr marL="342900" indent="-342900" algn="just">
              <a:buFont typeface="Arial" panose="020B0604020202020204" pitchFamily="34" charset="0"/>
              <a:buChar char="•"/>
            </a:pPr>
            <a:r>
              <a:rPr lang="pt-PT" sz="2400" dirty="0"/>
              <a:t>Tem origem nos modelos matemáticos e estatísticos desenvolvidos para resolver problemas militares na II Guerra Mundial.</a:t>
            </a:r>
          </a:p>
          <a:p>
            <a:pPr marL="342900" indent="-342900" algn="just" eaLnBrk="0" hangingPunct="0">
              <a:spcBef>
                <a:spcPct val="20000"/>
              </a:spcBef>
              <a:buFont typeface="Arial" charset="0"/>
              <a:buChar char="•"/>
            </a:pPr>
            <a:endParaRPr lang="pt-PT" sz="2800" dirty="0"/>
          </a:p>
        </p:txBody>
      </p:sp>
    </p:spTree>
    <p:extLst>
      <p:ext uri="{BB962C8B-B14F-4D97-AF65-F5344CB8AC3E}">
        <p14:creationId xmlns:p14="http://schemas.microsoft.com/office/powerpoint/2010/main" val="1962448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27628"/>
          </a:xfrm>
        </p:spPr>
        <p:txBody>
          <a:bodyPr/>
          <a:lstStyle/>
          <a:p>
            <a:r>
              <a:rPr lang="en-US" sz="3200" dirty="0" err="1"/>
              <a:t>Abordagem</a:t>
            </a:r>
            <a:r>
              <a:rPr lang="en-US" sz="3200" dirty="0"/>
              <a:t> </a:t>
            </a:r>
            <a:r>
              <a:rPr lang="en-US" sz="3200" dirty="0" err="1"/>
              <a:t>quantitativa</a:t>
            </a:r>
            <a:r>
              <a:rPr lang="en-US" sz="3200" dirty="0"/>
              <a:t> </a:t>
            </a:r>
            <a:endParaRPr lang="en-US" dirty="0"/>
          </a:p>
        </p:txBody>
      </p:sp>
      <p:sp>
        <p:nvSpPr>
          <p:cNvPr id="6" name="Rectangle 3">
            <a:extLst>
              <a:ext uri="{FF2B5EF4-FFF2-40B4-BE49-F238E27FC236}">
                <a16:creationId xmlns:a16="http://schemas.microsoft.com/office/drawing/2014/main" id="{C19113F2-0608-4E99-A4D7-C5FC80335BAA}"/>
              </a:ext>
            </a:extLst>
          </p:cNvPr>
          <p:cNvSpPr txBox="1">
            <a:spLocks/>
          </p:cNvSpPr>
          <p:nvPr/>
        </p:nvSpPr>
        <p:spPr bwMode="auto">
          <a:xfrm>
            <a:off x="438150" y="1524000"/>
            <a:ext cx="8229600" cy="4800600"/>
          </a:xfrm>
          <a:prstGeom prst="rect">
            <a:avLst/>
          </a:prstGeom>
          <a:noFill/>
          <a:ln w="9525">
            <a:noFill/>
            <a:miter lim="800000"/>
            <a:headEnd/>
            <a:tailEnd/>
          </a:ln>
        </p:spPr>
        <p:txBody>
          <a:bodyPr/>
          <a:lstStyle/>
          <a:p>
            <a:pPr marL="365125" indent="-365125" algn="just">
              <a:buFont typeface="Arial" panose="020B0604020202020204" pitchFamily="34" charset="0"/>
              <a:buChar char="•"/>
            </a:pPr>
            <a:r>
              <a:rPr lang="pt-PT" sz="2400" dirty="0"/>
              <a:t>Esses métodos foram posteriormente aplicados na indústria privada (ex.: o grupo militar </a:t>
            </a:r>
            <a:r>
              <a:rPr lang="pt-PT" sz="2400" i="1" dirty="0" err="1"/>
              <a:t>Whiz</a:t>
            </a:r>
            <a:r>
              <a:rPr lang="pt-PT" sz="2400" i="1" dirty="0"/>
              <a:t> </a:t>
            </a:r>
            <a:r>
              <a:rPr lang="pt-PT" sz="2400" i="1" dirty="0" err="1"/>
              <a:t>Kids</a:t>
            </a:r>
            <a:r>
              <a:rPr lang="pt-PT" sz="2400" i="1" dirty="0"/>
              <a:t> </a:t>
            </a:r>
            <a:r>
              <a:rPr lang="pt-PT" sz="2400" dirty="0"/>
              <a:t>usou métodos quantitativos para melhorar a tomada de decisão na Ford nos anos 40).</a:t>
            </a:r>
          </a:p>
          <a:p>
            <a:pPr indent="-342900" algn="just">
              <a:buFont typeface="Arial" panose="020B0604020202020204" pitchFamily="34" charset="0"/>
              <a:buChar char="•"/>
            </a:pPr>
            <a:endParaRPr lang="pt-PT" sz="2400" dirty="0"/>
          </a:p>
          <a:p>
            <a:pPr marL="342900" indent="-342900" algn="just">
              <a:buFont typeface="Arial" panose="020B0604020202020204" pitchFamily="34" charset="0"/>
              <a:buChar char="•"/>
            </a:pPr>
            <a:r>
              <a:rPr lang="pt-PT" sz="2400" dirty="0"/>
              <a:t>Atualmente estes métodos são largamente aplicados sobretudo para o planeamento e controlo e, mais recentemente, como base da inteligência artificial (IA).</a:t>
            </a:r>
          </a:p>
          <a:p>
            <a:pPr marL="342900" indent="-342900" algn="just">
              <a:buFont typeface="Arial" panose="020B0604020202020204" pitchFamily="34" charset="0"/>
              <a:buChar char="•"/>
            </a:pPr>
            <a:endParaRPr lang="pt-PT" sz="2200" dirty="0"/>
          </a:p>
          <a:p>
            <a:pPr marL="342900" indent="-342900" algn="just" eaLnBrk="0" hangingPunct="0">
              <a:spcBef>
                <a:spcPct val="20000"/>
              </a:spcBef>
              <a:buFont typeface="Arial" charset="0"/>
              <a:buChar char="•"/>
            </a:pPr>
            <a:endParaRPr lang="pt-PT" sz="2800" dirty="0"/>
          </a:p>
        </p:txBody>
      </p:sp>
    </p:spTree>
    <p:extLst>
      <p:ext uri="{BB962C8B-B14F-4D97-AF65-F5344CB8AC3E}">
        <p14:creationId xmlns:p14="http://schemas.microsoft.com/office/powerpoint/2010/main" val="3504562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Quality Management</a:t>
            </a:r>
          </a:p>
        </p:txBody>
      </p:sp>
      <p:sp>
        <p:nvSpPr>
          <p:cNvPr id="6" name="Rectangle 3">
            <a:extLst>
              <a:ext uri="{FF2B5EF4-FFF2-40B4-BE49-F238E27FC236}">
                <a16:creationId xmlns:a16="http://schemas.microsoft.com/office/drawing/2014/main" id="{59BB544C-AA86-4944-87D9-070D0A3C5671}"/>
              </a:ext>
            </a:extLst>
          </p:cNvPr>
          <p:cNvSpPr txBox="1">
            <a:spLocks/>
          </p:cNvSpPr>
          <p:nvPr/>
        </p:nvSpPr>
        <p:spPr bwMode="auto">
          <a:xfrm>
            <a:off x="228600" y="1951037"/>
            <a:ext cx="51054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en-US" sz="2400" b="1" dirty="0"/>
              <a:t>Gestão da </a:t>
            </a:r>
            <a:r>
              <a:rPr lang="en-US" sz="2400" b="1" dirty="0" err="1"/>
              <a:t>Qualidade</a:t>
            </a:r>
            <a:r>
              <a:rPr lang="en-US" sz="2400" b="1" dirty="0"/>
              <a:t> Total (TQM)</a:t>
            </a:r>
          </a:p>
          <a:p>
            <a:pPr marL="365125" algn="just" eaLnBrk="0" hangingPunct="0">
              <a:spcBef>
                <a:spcPct val="20000"/>
              </a:spcBef>
            </a:pPr>
            <a:endParaRPr lang="pt-PT" sz="800" dirty="0"/>
          </a:p>
          <a:p>
            <a:pPr marL="365125" algn="just" eaLnBrk="0" hangingPunct="0">
              <a:spcBef>
                <a:spcPct val="20000"/>
              </a:spcBef>
            </a:pPr>
            <a:r>
              <a:rPr lang="pt-PT" sz="2400" dirty="0"/>
              <a:t>Uma filosofia de gestão que se baseia na melhoria contínua e numa pronta resposta às necessidades e expectativas dos clientes.</a:t>
            </a:r>
          </a:p>
        </p:txBody>
      </p:sp>
      <p:pic>
        <p:nvPicPr>
          <p:cNvPr id="7" name="Picture 2">
            <a:extLst>
              <a:ext uri="{FF2B5EF4-FFF2-40B4-BE49-F238E27FC236}">
                <a16:creationId xmlns:a16="http://schemas.microsoft.com/office/drawing/2014/main" id="{FB4A5BD7-09AC-49B9-A1A2-11058F6261D8}"/>
              </a:ext>
            </a:extLst>
          </p:cNvPr>
          <p:cNvPicPr>
            <a:picLocks noChangeAspect="1" noChangeArrowheads="1"/>
          </p:cNvPicPr>
          <p:nvPr/>
        </p:nvPicPr>
        <p:blipFill>
          <a:blip r:embed="rId3" cstate="print"/>
          <a:srcRect/>
          <a:stretch>
            <a:fillRect/>
          </a:stretch>
        </p:blipFill>
        <p:spPr bwMode="auto">
          <a:xfrm>
            <a:off x="5638800" y="1600200"/>
            <a:ext cx="3276600" cy="3733800"/>
          </a:xfrm>
          <a:prstGeom prst="rect">
            <a:avLst/>
          </a:prstGeom>
          <a:noFill/>
          <a:ln w="9525">
            <a:noFill/>
            <a:miter lim="800000"/>
            <a:headEnd/>
            <a:tailEnd/>
          </a:ln>
        </p:spPr>
      </p:pic>
      <p:sp>
        <p:nvSpPr>
          <p:cNvPr id="3" name="TextBox 2">
            <a:extLst>
              <a:ext uri="{FF2B5EF4-FFF2-40B4-BE49-F238E27FC236}">
                <a16:creationId xmlns:a16="http://schemas.microsoft.com/office/drawing/2014/main" id="{F55793F8-8F32-4D04-BCEF-47E6344B5CC0}"/>
              </a:ext>
            </a:extLst>
          </p:cNvPr>
          <p:cNvSpPr txBox="1"/>
          <p:nvPr/>
        </p:nvSpPr>
        <p:spPr>
          <a:xfrm>
            <a:off x="685800" y="5314950"/>
            <a:ext cx="4648200" cy="646331"/>
          </a:xfrm>
          <a:prstGeom prst="rect">
            <a:avLst/>
          </a:prstGeom>
          <a:noFill/>
        </p:spPr>
        <p:txBody>
          <a:bodyPr wrap="square" rtlCol="0">
            <a:spAutoFit/>
          </a:bodyPr>
          <a:lstStyle/>
          <a:p>
            <a:pPr marL="1435100" indent="-1435100"/>
            <a:r>
              <a:rPr lang="pt-PT" b="1" dirty="0"/>
              <a:t>Percursores:</a:t>
            </a:r>
            <a:r>
              <a:rPr lang="pt-PT" dirty="0"/>
              <a:t> </a:t>
            </a:r>
            <a:r>
              <a:rPr lang="pt-PT" dirty="0" err="1"/>
              <a:t>Edwards</a:t>
            </a:r>
            <a:r>
              <a:rPr lang="pt-PT" dirty="0"/>
              <a:t> </a:t>
            </a:r>
            <a:r>
              <a:rPr lang="pt-PT" dirty="0" err="1"/>
              <a:t>Deming</a:t>
            </a:r>
            <a:r>
              <a:rPr lang="pt-PT" dirty="0"/>
              <a:t> (foto) &amp;  Joseph </a:t>
            </a:r>
            <a:r>
              <a:rPr lang="pt-PT" dirty="0" err="1"/>
              <a:t>Juran</a:t>
            </a:r>
            <a:r>
              <a:rPr lang="pt-PT" dirty="0"/>
              <a:t>.</a:t>
            </a:r>
            <a:endParaRPr lang="en-US" dirty="0"/>
          </a:p>
        </p:txBody>
      </p:sp>
    </p:spTree>
    <p:extLst>
      <p:ext uri="{BB962C8B-B14F-4D97-AF65-F5344CB8AC3E}">
        <p14:creationId xmlns:p14="http://schemas.microsoft.com/office/powerpoint/2010/main" val="104994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TQM</a:t>
            </a:r>
          </a:p>
        </p:txBody>
      </p:sp>
      <p:graphicFrame>
        <p:nvGraphicFramePr>
          <p:cNvPr id="6" name="Table 5" descr="Headers: Characteristic"/>
          <p:cNvGraphicFramePr>
            <a:graphicFrameLocks noGrp="1"/>
          </p:cNvGraphicFramePr>
          <p:nvPr>
            <p:extLst>
              <p:ext uri="{D42A27DB-BD31-4B8C-83A1-F6EECF244321}">
                <p14:modId xmlns:p14="http://schemas.microsoft.com/office/powerpoint/2010/main" val="2722007216"/>
              </p:ext>
            </p:extLst>
          </p:nvPr>
        </p:nvGraphicFramePr>
        <p:xfrm>
          <a:off x="266700" y="1151801"/>
          <a:ext cx="8610600" cy="4944199"/>
        </p:xfrm>
        <a:graphic>
          <a:graphicData uri="http://schemas.openxmlformats.org/drawingml/2006/table">
            <a:tbl>
              <a:tblPr firstRow="1" bandRow="1">
                <a:tableStyleId>{3B4B98B0-60AC-42C2-AFA5-B58CD77FA1E5}</a:tableStyleId>
              </a:tblPr>
              <a:tblGrid>
                <a:gridCol w="8610600">
                  <a:extLst>
                    <a:ext uri="{9D8B030D-6E8A-4147-A177-3AD203B41FA5}">
                      <a16:colId xmlns:a16="http://schemas.microsoft.com/office/drawing/2014/main" val="20000"/>
                    </a:ext>
                  </a:extLst>
                </a:gridCol>
              </a:tblGrid>
              <a:tr h="416551">
                <a:tc>
                  <a:txBody>
                    <a:bodyPr/>
                    <a:lstStyle/>
                    <a:p>
                      <a:r>
                        <a:rPr lang="en-US" sz="1600" dirty="0"/>
                        <a:t>Characteristic</a:t>
                      </a:r>
                    </a:p>
                  </a:txBody>
                  <a:tcPr/>
                </a:tc>
                <a:extLst>
                  <a:ext uri="{0D108BD9-81ED-4DB2-BD59-A6C34878D82A}">
                    <a16:rowId xmlns:a16="http://schemas.microsoft.com/office/drawing/2014/main" val="10000"/>
                  </a:ext>
                </a:extLst>
              </a:tr>
              <a:tr h="799778">
                <a:tc>
                  <a:txBody>
                    <a:bodyPr/>
                    <a:lstStyle/>
                    <a:p>
                      <a:r>
                        <a:rPr lang="en-US" sz="1600" b="0" dirty="0"/>
                        <a:t>1. </a:t>
                      </a:r>
                      <a:r>
                        <a:rPr lang="en-US" sz="1600" b="1" kern="1200" dirty="0">
                          <a:solidFill>
                            <a:schemeClr val="tx1"/>
                          </a:solidFill>
                          <a:effectLst/>
                          <a:latin typeface="+mn-lt"/>
                          <a:ea typeface="+mn-ea"/>
                          <a:cs typeface="+mn-cs"/>
                        </a:rPr>
                        <a:t>Intense focus on the customer. </a:t>
                      </a:r>
                      <a:r>
                        <a:rPr lang="en-US" sz="1600" kern="1200" dirty="0">
                          <a:solidFill>
                            <a:schemeClr val="tx1"/>
                          </a:solidFill>
                          <a:effectLst/>
                          <a:latin typeface="+mn-lt"/>
                          <a:ea typeface="+mn-ea"/>
                          <a:cs typeface="+mn-cs"/>
                        </a:rPr>
                        <a:t>The customer includes outsiders who buy the organization’s products or services and internal customers who interact with and serve others in the organization.</a:t>
                      </a:r>
                      <a:endParaRPr lang="en-US" sz="1600" dirty="0"/>
                    </a:p>
                  </a:txBody>
                  <a:tcPr/>
                </a:tc>
                <a:extLst>
                  <a:ext uri="{0D108BD9-81ED-4DB2-BD59-A6C34878D82A}">
                    <a16:rowId xmlns:a16="http://schemas.microsoft.com/office/drawing/2014/main" val="10001"/>
                  </a:ext>
                </a:extLst>
              </a:tr>
              <a:tr h="589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2. </a:t>
                      </a:r>
                      <a:r>
                        <a:rPr lang="en-US" sz="1600" b="1" kern="1200" dirty="0">
                          <a:solidFill>
                            <a:schemeClr val="tx1"/>
                          </a:solidFill>
                          <a:effectLst/>
                          <a:latin typeface="+mn-lt"/>
                          <a:ea typeface="+mn-ea"/>
                          <a:cs typeface="+mn-cs"/>
                        </a:rPr>
                        <a:t>Concern for continual improvement. </a:t>
                      </a:r>
                      <a:r>
                        <a:rPr lang="en-US" sz="1600" kern="1200" dirty="0">
                          <a:solidFill>
                            <a:schemeClr val="tx1"/>
                          </a:solidFill>
                          <a:effectLst/>
                          <a:latin typeface="+mn-lt"/>
                          <a:ea typeface="+mn-ea"/>
                          <a:cs typeface="+mn-cs"/>
                        </a:rPr>
                        <a:t>Quality management is a commitment to never being satisfied. “Very good” is not good enough. Quality can always be improved.</a:t>
                      </a:r>
                      <a:endParaRPr lang="en-US" sz="1600" dirty="0"/>
                    </a:p>
                  </a:txBody>
                  <a:tcPr/>
                </a:tc>
                <a:extLst>
                  <a:ext uri="{0D108BD9-81ED-4DB2-BD59-A6C34878D82A}">
                    <a16:rowId xmlns:a16="http://schemas.microsoft.com/office/drawing/2014/main" val="10002"/>
                  </a:ext>
                </a:extLst>
              </a:tr>
              <a:tr h="575766">
                <a:tc>
                  <a:txBody>
                    <a:bodyPr/>
                    <a:lstStyle/>
                    <a:p>
                      <a:r>
                        <a:rPr lang="en-US" sz="1600" b="0" dirty="0"/>
                        <a:t>3. </a:t>
                      </a:r>
                      <a:r>
                        <a:rPr lang="en-US" sz="1600" b="1" kern="1200" dirty="0">
                          <a:solidFill>
                            <a:schemeClr val="tx1"/>
                          </a:solidFill>
                          <a:effectLst/>
                          <a:latin typeface="+mn-lt"/>
                          <a:ea typeface="+mn-ea"/>
                          <a:cs typeface="+mn-cs"/>
                        </a:rPr>
                        <a:t>Process focused. </a:t>
                      </a:r>
                      <a:r>
                        <a:rPr lang="en-US" sz="1600" kern="1200" dirty="0">
                          <a:solidFill>
                            <a:schemeClr val="tx1"/>
                          </a:solidFill>
                          <a:effectLst/>
                          <a:latin typeface="+mn-lt"/>
                          <a:ea typeface="+mn-ea"/>
                          <a:cs typeface="+mn-cs"/>
                        </a:rPr>
                        <a:t>Quality management focuses on work processes as the quality of goods and services is continually improved.</a:t>
                      </a:r>
                      <a:endParaRPr lang="en-US" sz="1600" dirty="0"/>
                    </a:p>
                  </a:txBody>
                  <a:tcPr/>
                </a:tc>
                <a:extLst>
                  <a:ext uri="{0D108BD9-81ED-4DB2-BD59-A6C34878D82A}">
                    <a16:rowId xmlns:a16="http://schemas.microsoft.com/office/drawing/2014/main" val="10003"/>
                  </a:ext>
                </a:extLst>
              </a:tr>
              <a:tr h="799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4.</a:t>
                      </a:r>
                      <a:r>
                        <a:rPr lang="en-US" sz="1600" b="0" kern="1200" baseline="0" dirty="0">
                          <a:solidFill>
                            <a:schemeClr val="tx1"/>
                          </a:solidFill>
                          <a:effectLst/>
                          <a:latin typeface="+mn-lt"/>
                          <a:ea typeface="+mn-ea"/>
                          <a:cs typeface="+mn-cs"/>
                        </a:rPr>
                        <a:t> </a:t>
                      </a:r>
                      <a:r>
                        <a:rPr lang="en-US" sz="1600" b="1" kern="1200" dirty="0">
                          <a:solidFill>
                            <a:schemeClr val="tx1"/>
                          </a:solidFill>
                          <a:effectLst/>
                          <a:latin typeface="+mn-lt"/>
                          <a:ea typeface="+mn-ea"/>
                          <a:cs typeface="+mn-cs"/>
                        </a:rPr>
                        <a:t>Improvement in the quality of everything the organization does. </a:t>
                      </a:r>
                      <a:r>
                        <a:rPr lang="en-US" sz="1600" kern="1200" dirty="0">
                          <a:solidFill>
                            <a:schemeClr val="tx1"/>
                          </a:solidFill>
                          <a:effectLst/>
                          <a:latin typeface="+mn-lt"/>
                          <a:ea typeface="+mn-ea"/>
                          <a:cs typeface="+mn-cs"/>
                        </a:rPr>
                        <a:t>This relates to the final product, how the organization handles deliveries, how rapidly it responds to complaints, how politely the phones are answered, and the like.</a:t>
                      </a:r>
                      <a:endParaRPr lang="en-US" sz="1600" dirty="0"/>
                    </a:p>
                  </a:txBody>
                  <a:tcPr/>
                </a:tc>
                <a:extLst>
                  <a:ext uri="{0D108BD9-81ED-4DB2-BD59-A6C34878D82A}">
                    <a16:rowId xmlns:a16="http://schemas.microsoft.com/office/drawing/2014/main" val="10004"/>
                  </a:ext>
                </a:extLst>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5. </a:t>
                      </a:r>
                      <a:r>
                        <a:rPr lang="en-US" sz="1600" b="1" kern="1200" dirty="0">
                          <a:solidFill>
                            <a:schemeClr val="tx1"/>
                          </a:solidFill>
                          <a:effectLst/>
                          <a:latin typeface="+mn-lt"/>
                          <a:ea typeface="+mn-ea"/>
                          <a:cs typeface="+mn-cs"/>
                        </a:rPr>
                        <a:t>Accurate measurement. </a:t>
                      </a:r>
                      <a:r>
                        <a:rPr lang="en-US" sz="1600" kern="1200" dirty="0">
                          <a:solidFill>
                            <a:schemeClr val="tx1"/>
                          </a:solidFill>
                          <a:effectLst/>
                          <a:latin typeface="+mn-lt"/>
                          <a:ea typeface="+mn-ea"/>
                          <a:cs typeface="+mn-cs"/>
                        </a:rPr>
                        <a:t>Quality management uses statistical techniques to measure every critical variable in the organization’s operations. These are compared against standards to identify problems, trace them to their roots, and eliminate their causes.</a:t>
                      </a:r>
                      <a:endParaRPr lang="en-US" sz="1600" dirty="0"/>
                    </a:p>
                  </a:txBody>
                  <a:tcPr/>
                </a:tc>
                <a:extLst>
                  <a:ext uri="{0D108BD9-81ED-4DB2-BD59-A6C34878D82A}">
                    <a16:rowId xmlns:a16="http://schemas.microsoft.com/office/drawing/2014/main" val="10005"/>
                  </a:ext>
                </a:extLst>
              </a:tr>
              <a:tr h="829399">
                <a:tc>
                  <a:txBody>
                    <a:bodyPr/>
                    <a:lstStyle/>
                    <a:p>
                      <a:r>
                        <a:rPr lang="en-US" sz="1600" b="0" dirty="0"/>
                        <a:t>6. </a:t>
                      </a:r>
                      <a:r>
                        <a:rPr lang="en-US" sz="1600" b="1" kern="1200" dirty="0">
                          <a:solidFill>
                            <a:schemeClr val="tx1"/>
                          </a:solidFill>
                          <a:effectLst/>
                          <a:latin typeface="+mn-lt"/>
                          <a:ea typeface="+mn-ea"/>
                          <a:cs typeface="+mn-cs"/>
                        </a:rPr>
                        <a:t>Empowerment of employees. </a:t>
                      </a:r>
                      <a:r>
                        <a:rPr lang="en-US" sz="1600" kern="1200" dirty="0">
                          <a:solidFill>
                            <a:schemeClr val="tx1"/>
                          </a:solidFill>
                          <a:effectLst/>
                          <a:latin typeface="+mn-lt"/>
                          <a:ea typeface="+mn-ea"/>
                          <a:cs typeface="+mn-cs"/>
                        </a:rPr>
                        <a:t>Quality management involves the people on the line in the improvement process. Teams are widely used in quality management programs as empowerment vehicles for finding and solving problems.</a:t>
                      </a:r>
                      <a:endParaRPr lang="en-US" sz="1600" dirty="0"/>
                    </a:p>
                  </a:txBody>
                  <a:tcPr/>
                </a:tc>
                <a:extLst>
                  <a:ext uri="{0D108BD9-81ED-4DB2-BD59-A6C34878D82A}">
                    <a16:rowId xmlns:a16="http://schemas.microsoft.com/office/drawing/2014/main" val="10006"/>
                  </a:ext>
                </a:extLst>
              </a:tr>
            </a:tbl>
          </a:graphicData>
        </a:graphic>
      </p:graphicFrame>
      <p:cxnSp>
        <p:nvCxnSpPr>
          <p:cNvPr id="3" name="Straight Connector 2">
            <a:extLst>
              <a:ext uri="{FF2B5EF4-FFF2-40B4-BE49-F238E27FC236}">
                <a16:creationId xmlns:a16="http://schemas.microsoft.com/office/drawing/2014/main" id="{357B087F-5D51-4AB9-8E2C-D42EC45C52AB}"/>
              </a:ext>
            </a:extLst>
          </p:cNvPr>
          <p:cNvCxnSpPr>
            <a:cxnSpLocks/>
          </p:cNvCxnSpPr>
          <p:nvPr/>
        </p:nvCxnSpPr>
        <p:spPr>
          <a:xfrm>
            <a:off x="4038600" y="18669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97FBF1D-C6FA-4068-8D15-FC1257A8A340}"/>
              </a:ext>
            </a:extLst>
          </p:cNvPr>
          <p:cNvCxnSpPr>
            <a:cxnSpLocks/>
          </p:cNvCxnSpPr>
          <p:nvPr/>
        </p:nvCxnSpPr>
        <p:spPr>
          <a:xfrm>
            <a:off x="3790950" y="2118654"/>
            <a:ext cx="21957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242E64-865E-4699-BF26-D5AB939765F1}"/>
              </a:ext>
            </a:extLst>
          </p:cNvPr>
          <p:cNvCxnSpPr>
            <a:cxnSpLocks/>
          </p:cNvCxnSpPr>
          <p:nvPr/>
        </p:nvCxnSpPr>
        <p:spPr>
          <a:xfrm>
            <a:off x="6424832" y="26670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54ED38-1719-4D1D-B35C-A8F7B0C1170A}"/>
              </a:ext>
            </a:extLst>
          </p:cNvPr>
          <p:cNvCxnSpPr>
            <a:cxnSpLocks/>
          </p:cNvCxnSpPr>
          <p:nvPr/>
        </p:nvCxnSpPr>
        <p:spPr>
          <a:xfrm>
            <a:off x="4229100" y="3238500"/>
            <a:ext cx="25386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DC0996-6A4B-4AC8-B756-E03A0BE8E5A8}"/>
              </a:ext>
            </a:extLst>
          </p:cNvPr>
          <p:cNvCxnSpPr>
            <a:cxnSpLocks/>
          </p:cNvCxnSpPr>
          <p:nvPr/>
        </p:nvCxnSpPr>
        <p:spPr>
          <a:xfrm>
            <a:off x="3477065" y="3810000"/>
            <a:ext cx="3152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148DC5-AD06-46E8-AF94-F2D6FFDA1111}"/>
              </a:ext>
            </a:extLst>
          </p:cNvPr>
          <p:cNvCxnSpPr>
            <a:cxnSpLocks/>
          </p:cNvCxnSpPr>
          <p:nvPr/>
        </p:nvCxnSpPr>
        <p:spPr>
          <a:xfrm>
            <a:off x="4038600" y="4648200"/>
            <a:ext cx="4489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D43079-5EBC-4E8A-96F3-52A937176B96}"/>
              </a:ext>
            </a:extLst>
          </p:cNvPr>
          <p:cNvCxnSpPr>
            <a:cxnSpLocks/>
          </p:cNvCxnSpPr>
          <p:nvPr/>
        </p:nvCxnSpPr>
        <p:spPr>
          <a:xfrm>
            <a:off x="2383302" y="5791200"/>
            <a:ext cx="21886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2DADC0-2BB3-4C9E-B991-91B5ED0D60F3}"/>
              </a:ext>
            </a:extLst>
          </p:cNvPr>
          <p:cNvCxnSpPr>
            <a:cxnSpLocks/>
          </p:cNvCxnSpPr>
          <p:nvPr/>
        </p:nvCxnSpPr>
        <p:spPr>
          <a:xfrm>
            <a:off x="5334000" y="5543550"/>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B7A7FB-14CC-42B4-8F21-463622F0EBC1}"/>
              </a:ext>
            </a:extLst>
          </p:cNvPr>
          <p:cNvCxnSpPr>
            <a:cxnSpLocks/>
          </p:cNvCxnSpPr>
          <p:nvPr/>
        </p:nvCxnSpPr>
        <p:spPr>
          <a:xfrm>
            <a:off x="381000" y="2895600"/>
            <a:ext cx="1295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416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Abordagens contemporâneas</a:t>
            </a:r>
            <a:endParaRPr lang="en-US" dirty="0"/>
          </a:p>
        </p:txBody>
      </p:sp>
      <p:sp>
        <p:nvSpPr>
          <p:cNvPr id="6" name="Rectangle 3">
            <a:extLst>
              <a:ext uri="{FF2B5EF4-FFF2-40B4-BE49-F238E27FC236}">
                <a16:creationId xmlns:a16="http://schemas.microsoft.com/office/drawing/2014/main" id="{E146303D-CAB3-4FBF-BD3B-9AD0AD6FD7C2}"/>
              </a:ext>
            </a:extLst>
          </p:cNvPr>
          <p:cNvSpPr txBox="1">
            <a:spLocks/>
          </p:cNvSpPr>
          <p:nvPr/>
        </p:nvSpPr>
        <p:spPr bwMode="auto">
          <a:xfrm>
            <a:off x="494714" y="2057400"/>
            <a:ext cx="8496886" cy="4525963"/>
          </a:xfrm>
          <a:prstGeom prst="rect">
            <a:avLst/>
          </a:prstGeom>
          <a:noFill/>
          <a:ln w="9525">
            <a:noFill/>
            <a:miter lim="800000"/>
            <a:headEnd/>
            <a:tailEnd/>
          </a:ln>
        </p:spPr>
        <p:txBody>
          <a:bodyPr/>
          <a:lstStyle/>
          <a:p>
            <a:pPr marL="342900" indent="-342900" eaLnBrk="0" hangingPunct="0">
              <a:spcBef>
                <a:spcPts val="1200"/>
              </a:spcBef>
              <a:spcAft>
                <a:spcPts val="1200"/>
              </a:spcAft>
              <a:buFont typeface="Arial" charset="0"/>
              <a:buChar char="•"/>
            </a:pPr>
            <a:r>
              <a:rPr lang="pt-PT" sz="2800" dirty="0"/>
              <a:t>Abordagem sistémica</a:t>
            </a:r>
          </a:p>
          <a:p>
            <a:pPr marL="342900" indent="-342900" eaLnBrk="0" hangingPunct="0">
              <a:spcBef>
                <a:spcPts val="1200"/>
              </a:spcBef>
              <a:spcAft>
                <a:spcPts val="1200"/>
              </a:spcAft>
              <a:buFont typeface="Arial" charset="0"/>
              <a:buChar char="•"/>
            </a:pPr>
            <a:r>
              <a:rPr lang="pt-PT" sz="2800" dirty="0"/>
              <a:t>Abordagem contingencial</a:t>
            </a:r>
          </a:p>
          <a:p>
            <a:pPr marL="342900" indent="-342900" eaLnBrk="0" hangingPunct="0">
              <a:spcBef>
                <a:spcPts val="1200"/>
              </a:spcBef>
              <a:spcAft>
                <a:spcPts val="1200"/>
              </a:spcAft>
              <a:buFont typeface="Arial" charset="0"/>
              <a:buChar char="•"/>
            </a:pPr>
            <a:r>
              <a:rPr lang="pt-PT" sz="2800" dirty="0"/>
              <a:t>Abordagem Tecnológica e da Computorização</a:t>
            </a:r>
          </a:p>
        </p:txBody>
      </p:sp>
    </p:spTree>
    <p:extLst>
      <p:ext uri="{BB962C8B-B14F-4D97-AF65-F5344CB8AC3E}">
        <p14:creationId xmlns:p14="http://schemas.microsoft.com/office/powerpoint/2010/main" val="1563644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09542"/>
          </a:xfrm>
        </p:spPr>
        <p:txBody>
          <a:bodyPr/>
          <a:lstStyle/>
          <a:p>
            <a:r>
              <a:rPr lang="en-US" dirty="0" err="1"/>
              <a:t>Contributos</a:t>
            </a:r>
            <a:r>
              <a:rPr lang="en-US" dirty="0"/>
              <a:t> </a:t>
            </a:r>
            <a:r>
              <a:rPr lang="en-US" dirty="0" err="1"/>
              <a:t>mais</a:t>
            </a:r>
            <a:r>
              <a:rPr lang="en-US" dirty="0"/>
              <a:t> </a:t>
            </a:r>
            <a:r>
              <a:rPr lang="en-US" dirty="0" err="1"/>
              <a:t>antigos</a:t>
            </a:r>
            <a:endParaRPr lang="en-US" dirty="0"/>
          </a:p>
        </p:txBody>
      </p:sp>
      <p:sp>
        <p:nvSpPr>
          <p:cNvPr id="6" name="Rectangle 3">
            <a:extLst>
              <a:ext uri="{FF2B5EF4-FFF2-40B4-BE49-F238E27FC236}">
                <a16:creationId xmlns:a16="http://schemas.microsoft.com/office/drawing/2014/main" id="{FCB7D1CF-162B-4C49-912F-9559163C1C52}"/>
              </a:ext>
            </a:extLst>
          </p:cNvPr>
          <p:cNvSpPr txBox="1">
            <a:spLocks/>
          </p:cNvSpPr>
          <p:nvPr/>
        </p:nvSpPr>
        <p:spPr bwMode="auto">
          <a:xfrm>
            <a:off x="457200" y="1166018"/>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a:t>Grandes obras da antiguidade – Pirâmides do Egito </a:t>
            </a:r>
            <a:r>
              <a:rPr lang="pt-PT" sz="1600" dirty="0">
                <a:solidFill>
                  <a:srgbClr val="0070C0"/>
                </a:solidFill>
              </a:rPr>
              <a:t>(2630 AC)</a:t>
            </a:r>
            <a:r>
              <a:rPr lang="pt-PT" sz="1600" dirty="0"/>
              <a:t> </a:t>
            </a:r>
            <a:r>
              <a:rPr lang="pt-PT" sz="2400" dirty="0"/>
              <a:t>e muralha da China </a:t>
            </a:r>
            <a:r>
              <a:rPr lang="pt-PT" sz="1600" dirty="0">
                <a:solidFill>
                  <a:srgbClr val="0070C0"/>
                </a:solidFill>
              </a:rPr>
              <a:t>(220–206 AC) </a:t>
            </a:r>
            <a:r>
              <a:rPr lang="pt-PT" sz="2400" dirty="0"/>
              <a:t>– necessitaram de Planeamento, Organização, Direção e Controlo.</a:t>
            </a:r>
          </a:p>
          <a:p>
            <a:pPr algn="just" eaLnBrk="0" hangingPunct="0">
              <a:spcBef>
                <a:spcPct val="20000"/>
              </a:spcBef>
            </a:pPr>
            <a:endParaRPr lang="pt-PT" sz="2400" dirty="0"/>
          </a:p>
          <a:p>
            <a:pPr marL="342900" indent="-342900" algn="just" eaLnBrk="0" hangingPunct="0">
              <a:spcBef>
                <a:spcPct val="20000"/>
              </a:spcBef>
              <a:buFont typeface="Arial" charset="0"/>
              <a:buChar char="•"/>
            </a:pPr>
            <a:r>
              <a:rPr lang="pt-PT" sz="2400" dirty="0"/>
              <a:t>Estaleiros de Veneza </a:t>
            </a:r>
            <a:r>
              <a:rPr lang="pt-PT" sz="1600" dirty="0">
                <a:solidFill>
                  <a:srgbClr val="0070C0"/>
                </a:solidFill>
              </a:rPr>
              <a:t>(sec. XV) </a:t>
            </a:r>
            <a:r>
              <a:rPr lang="pt-PT" sz="2400" dirty="0"/>
              <a:t>– Utilizaram linhas de montagem, sistemas de contabilidade, e funções de gestão de pessoas.</a:t>
            </a:r>
          </a:p>
        </p:txBody>
      </p:sp>
      <p:pic>
        <p:nvPicPr>
          <p:cNvPr id="1026" name="Picture 2" descr="The Great Pyramid in Egypt was once white, not golden yellow - Insider">
            <a:extLst>
              <a:ext uri="{FF2B5EF4-FFF2-40B4-BE49-F238E27FC236}">
                <a16:creationId xmlns:a16="http://schemas.microsoft.com/office/drawing/2014/main" id="{C0BF7DEE-DE45-4FC0-A615-448150D866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791" y="4341843"/>
            <a:ext cx="2252915" cy="16896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E3E3FA-C59B-4632-9202-71C4697FA701}"/>
              </a:ext>
            </a:extLst>
          </p:cNvPr>
          <p:cNvSpPr txBox="1"/>
          <p:nvPr/>
        </p:nvSpPr>
        <p:spPr>
          <a:xfrm>
            <a:off x="6833506" y="6031527"/>
            <a:ext cx="1981200" cy="338554"/>
          </a:xfrm>
          <a:prstGeom prst="rect">
            <a:avLst/>
          </a:prstGeom>
          <a:noFill/>
        </p:spPr>
        <p:txBody>
          <a:bodyPr wrap="square" rtlCol="0">
            <a:spAutoFit/>
          </a:bodyPr>
          <a:lstStyle/>
          <a:p>
            <a:r>
              <a:rPr lang="en-US" sz="800" dirty="0"/>
              <a:t>Fonte: https://www.insider.com/egypt-great-pyramid-original-colors-2019-7</a:t>
            </a:r>
          </a:p>
        </p:txBody>
      </p:sp>
      <p:pic>
        <p:nvPicPr>
          <p:cNvPr id="2050" name="Picture 2" descr="The Great Wall of China - YourAmazingPlaces.com">
            <a:extLst>
              <a:ext uri="{FF2B5EF4-FFF2-40B4-BE49-F238E27FC236}">
                <a16:creationId xmlns:a16="http://schemas.microsoft.com/office/drawing/2014/main" id="{6739D89F-6AB5-4D03-8BFD-E3D30AA48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047" y="4341842"/>
            <a:ext cx="2338159" cy="1689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1A8BE3-CB38-466C-B61F-7239408EF57F}"/>
              </a:ext>
            </a:extLst>
          </p:cNvPr>
          <p:cNvSpPr txBox="1"/>
          <p:nvPr/>
        </p:nvSpPr>
        <p:spPr>
          <a:xfrm>
            <a:off x="4100068" y="6031527"/>
            <a:ext cx="2325865" cy="338554"/>
          </a:xfrm>
          <a:prstGeom prst="rect">
            <a:avLst/>
          </a:prstGeom>
          <a:noFill/>
        </p:spPr>
        <p:txBody>
          <a:bodyPr wrap="square" rtlCol="0">
            <a:spAutoFit/>
          </a:bodyPr>
          <a:lstStyle/>
          <a:p>
            <a:r>
              <a:rPr lang="en-US" sz="800" dirty="0"/>
              <a:t>Fonte: http://www.youramazingplaces.com/the-great-wall-of-china/</a:t>
            </a:r>
          </a:p>
        </p:txBody>
      </p:sp>
      <p:pic>
        <p:nvPicPr>
          <p:cNvPr id="3074" name="Picture 2" descr="Como os romanos conseguiram construir Veneza sobre lama e água 15 séculos  atrás | Mundo | G1">
            <a:extLst>
              <a:ext uri="{FF2B5EF4-FFF2-40B4-BE49-F238E27FC236}">
                <a16:creationId xmlns:a16="http://schemas.microsoft.com/office/drawing/2014/main" id="{1880A602-8F4B-4E68-88A2-0EA827D1D5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794" y="4341843"/>
            <a:ext cx="3006668" cy="1689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96CC06-5EBD-4508-9144-AD36F4B899FD}"/>
              </a:ext>
            </a:extLst>
          </p:cNvPr>
          <p:cNvSpPr txBox="1"/>
          <p:nvPr/>
        </p:nvSpPr>
        <p:spPr>
          <a:xfrm>
            <a:off x="637826" y="6031527"/>
            <a:ext cx="3733800" cy="338554"/>
          </a:xfrm>
          <a:prstGeom prst="rect">
            <a:avLst/>
          </a:prstGeom>
          <a:noFill/>
        </p:spPr>
        <p:txBody>
          <a:bodyPr wrap="square" rtlCol="0">
            <a:spAutoFit/>
          </a:bodyPr>
          <a:lstStyle/>
          <a:p>
            <a:r>
              <a:rPr lang="en-US" sz="800" dirty="0"/>
              <a:t>Fonte: https://g1.globo.com/mundo/noticia/2020/02/23/como-os-romanos-conseguiram-construir-veneza-sobre-lama-e-agua-15-seculos-atras.ghtml</a:t>
            </a:r>
          </a:p>
        </p:txBody>
      </p:sp>
    </p:spTree>
    <p:extLst>
      <p:ext uri="{BB962C8B-B14F-4D97-AF65-F5344CB8AC3E}">
        <p14:creationId xmlns:p14="http://schemas.microsoft.com/office/powerpoint/2010/main" val="811449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504B576-4CF7-4B73-8778-E48BDE987B34}"/>
              </a:ext>
            </a:extLst>
          </p:cNvPr>
          <p:cNvSpPr>
            <a:spLocks noGrp="1"/>
          </p:cNvSpPr>
          <p:nvPr>
            <p:ph type="title"/>
          </p:nvPr>
        </p:nvSpPr>
        <p:spPr/>
        <p:txBody>
          <a:bodyPr/>
          <a:lstStyle/>
          <a:p>
            <a:r>
              <a:rPr lang="en-US" dirty="0" err="1"/>
              <a:t>Abordagem</a:t>
            </a:r>
            <a:r>
              <a:rPr lang="en-US" dirty="0"/>
              <a:t> </a:t>
            </a:r>
            <a:r>
              <a:rPr lang="en-US" dirty="0" err="1"/>
              <a:t>sistémica</a:t>
            </a:r>
            <a:endParaRPr lang="en-US" dirty="0"/>
          </a:p>
        </p:txBody>
      </p:sp>
      <p:sp>
        <p:nvSpPr>
          <p:cNvPr id="6" name="Rectangle 3">
            <a:extLst>
              <a:ext uri="{FF2B5EF4-FFF2-40B4-BE49-F238E27FC236}">
                <a16:creationId xmlns:a16="http://schemas.microsoft.com/office/drawing/2014/main" id="{57AC33F7-EBC9-4CA7-9B21-FF4E673FC7B7}"/>
              </a:ext>
            </a:extLst>
          </p:cNvPr>
          <p:cNvSpPr txBox="1">
            <a:spLocks/>
          </p:cNvSpPr>
          <p:nvPr/>
        </p:nvSpPr>
        <p:spPr bwMode="auto">
          <a:xfrm>
            <a:off x="457200" y="1676400"/>
            <a:ext cx="8229600" cy="4297363"/>
          </a:xfrm>
          <a:prstGeom prst="rect">
            <a:avLst/>
          </a:prstGeom>
          <a:noFill/>
          <a:ln w="9525">
            <a:noFill/>
            <a:miter lim="800000"/>
            <a:headEnd/>
            <a:tailEnd/>
          </a:ln>
        </p:spPr>
        <p:txBody>
          <a:bodyPr/>
          <a:lstStyle/>
          <a:p>
            <a:pPr marL="342900" indent="-342900" algn="just" eaLnBrk="0" hangingPunct="0">
              <a:spcBef>
                <a:spcPct val="25000"/>
              </a:spcBef>
              <a:buFont typeface="Arial" charset="0"/>
              <a:buChar char="•"/>
            </a:pPr>
            <a:r>
              <a:rPr lang="pt-PT" sz="2400" b="1" dirty="0"/>
              <a:t>Sistema - </a:t>
            </a:r>
            <a:r>
              <a:rPr lang="pt-PT" sz="2400" dirty="0"/>
              <a:t>Conjunto de partes inter-relacionadas e interdependentes que funcionam como um todo.</a:t>
            </a:r>
          </a:p>
          <a:p>
            <a:pPr marL="342900" indent="-342900" algn="just" eaLnBrk="0" hangingPunct="0">
              <a:spcBef>
                <a:spcPct val="25000"/>
              </a:spcBef>
              <a:buFont typeface="Arial" charset="0"/>
              <a:buChar char="•"/>
            </a:pPr>
            <a:endParaRPr lang="pt-PT" sz="2400" dirty="0"/>
          </a:p>
          <a:p>
            <a:pPr marL="342900" indent="-342900" algn="just" eaLnBrk="0" hangingPunct="0">
              <a:spcBef>
                <a:spcPct val="20000"/>
              </a:spcBef>
              <a:buFont typeface="Arial" charset="0"/>
              <a:buChar char="•"/>
            </a:pPr>
            <a:r>
              <a:rPr lang="pt-PT" sz="2400" b="1" dirty="0"/>
              <a:t>Sistema fechado - </a:t>
            </a:r>
            <a:r>
              <a:rPr lang="pt-PT" sz="2400" dirty="0"/>
              <a:t>Sistema que não interage com o ambiente e que não é influenciado por ele.</a:t>
            </a:r>
          </a:p>
          <a:p>
            <a:pPr marL="365125" algn="just" eaLnBrk="0" hangingPunct="0">
              <a:spcBef>
                <a:spcPct val="20000"/>
              </a:spcBef>
            </a:pPr>
            <a:endParaRPr lang="pt-PT" sz="800" dirty="0"/>
          </a:p>
          <a:p>
            <a:pPr marL="342900" indent="-342900" algn="just" eaLnBrk="0" hangingPunct="0">
              <a:spcBef>
                <a:spcPct val="20000"/>
              </a:spcBef>
              <a:buFont typeface="Arial" charset="0"/>
              <a:buChar char="•"/>
            </a:pPr>
            <a:endParaRPr lang="pt-PT" sz="800" dirty="0"/>
          </a:p>
          <a:p>
            <a:pPr marL="342900" indent="-342900" algn="just" eaLnBrk="0" hangingPunct="0">
              <a:spcBef>
                <a:spcPct val="20000"/>
              </a:spcBef>
              <a:buFont typeface="Arial" charset="0"/>
              <a:buChar char="•"/>
            </a:pPr>
            <a:r>
              <a:rPr lang="pt-PT" sz="2400" b="1" dirty="0"/>
              <a:t>Sistema aberto - </a:t>
            </a:r>
            <a:r>
              <a:rPr lang="pt-PT" sz="2400" dirty="0"/>
              <a:t>Sistema que interage com o ambiente</a:t>
            </a:r>
          </a:p>
        </p:txBody>
      </p:sp>
    </p:spTree>
    <p:extLst>
      <p:ext uri="{BB962C8B-B14F-4D97-AF65-F5344CB8AC3E}">
        <p14:creationId xmlns:p14="http://schemas.microsoft.com/office/powerpoint/2010/main" val="813354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Figura</a:t>
            </a:r>
            <a:r>
              <a:rPr lang="en-US" dirty="0"/>
              <a:t> HG-7</a:t>
            </a:r>
            <a:br>
              <a:rPr lang="en-US" dirty="0"/>
            </a:br>
            <a:r>
              <a:rPr lang="en-US" dirty="0"/>
              <a:t>A </a:t>
            </a:r>
            <a:r>
              <a:rPr lang="en-US" sz="3200" dirty="0" err="1"/>
              <a:t>Organização</a:t>
            </a:r>
            <a:r>
              <a:rPr lang="en-US" sz="3200" dirty="0"/>
              <a:t> </a:t>
            </a:r>
            <a:r>
              <a:rPr lang="en-US" sz="3200" dirty="0" err="1"/>
              <a:t>como</a:t>
            </a:r>
            <a:r>
              <a:rPr lang="en-US" sz="3200" dirty="0"/>
              <a:t> um Sistema </a:t>
            </a:r>
            <a:r>
              <a:rPr lang="en-US" sz="3200" dirty="0" err="1"/>
              <a:t>aberto</a:t>
            </a:r>
            <a:endParaRPr lang="en-US" dirty="0"/>
          </a:p>
        </p:txBody>
      </p:sp>
      <p:pic>
        <p:nvPicPr>
          <p:cNvPr id="7" name="Picture 6" descr="Figure shows a row of three boxes in the foreground. This is set in front of a background showing on oval labeled Organization. Two arc arrows surround the oval and are labeled Environment. The first box is labeld Input, the second is labeled Transformation Process, and the third is labeled Outputs. Arrows point from box one to two, and from box two to three. An arrow from the bottom of box three goes down and points back to box 1. Each box contains some examples."/>
          <p:cNvPicPr>
            <a:picLocks noChangeAspect="1"/>
          </p:cNvPicPr>
          <p:nvPr/>
        </p:nvPicPr>
        <p:blipFill>
          <a:blip r:embed="rId3" cstate="print"/>
          <a:stretch>
            <a:fillRect/>
          </a:stretch>
        </p:blipFill>
        <p:spPr>
          <a:xfrm>
            <a:off x="134462" y="1577435"/>
            <a:ext cx="8875076" cy="4225940"/>
          </a:xfrm>
          <a:prstGeom prst="rect">
            <a:avLst/>
          </a:prstGeom>
        </p:spPr>
      </p:pic>
    </p:spTree>
    <p:extLst>
      <p:ext uri="{BB962C8B-B14F-4D97-AF65-F5344CB8AC3E}">
        <p14:creationId xmlns:p14="http://schemas.microsoft.com/office/powerpoint/2010/main" val="2129400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504B576-4CF7-4B73-8778-E48BDE987B34}"/>
              </a:ext>
            </a:extLst>
          </p:cNvPr>
          <p:cNvSpPr>
            <a:spLocks noGrp="1"/>
          </p:cNvSpPr>
          <p:nvPr>
            <p:ph type="title"/>
          </p:nvPr>
        </p:nvSpPr>
        <p:spPr/>
        <p:txBody>
          <a:bodyPr/>
          <a:lstStyle/>
          <a:p>
            <a:r>
              <a:rPr lang="en-US" dirty="0" err="1"/>
              <a:t>Abordagem</a:t>
            </a:r>
            <a:r>
              <a:rPr lang="en-US" dirty="0"/>
              <a:t> </a:t>
            </a:r>
            <a:r>
              <a:rPr lang="en-US" dirty="0" err="1"/>
              <a:t>sistémica</a:t>
            </a:r>
            <a:endParaRPr lang="en-US" dirty="0"/>
          </a:p>
        </p:txBody>
      </p:sp>
      <p:sp>
        <p:nvSpPr>
          <p:cNvPr id="4" name="Rectangle 3">
            <a:extLst>
              <a:ext uri="{FF2B5EF4-FFF2-40B4-BE49-F238E27FC236}">
                <a16:creationId xmlns:a16="http://schemas.microsoft.com/office/drawing/2014/main" id="{A659831A-3AF7-425B-BB19-5C299D8FB2D6}"/>
              </a:ext>
            </a:extLst>
          </p:cNvPr>
          <p:cNvSpPr txBox="1">
            <a:spLocks/>
          </p:cNvSpPr>
          <p:nvPr/>
        </p:nvSpPr>
        <p:spPr bwMode="auto">
          <a:xfrm>
            <a:off x="457200" y="1905000"/>
            <a:ext cx="8229600" cy="4221163"/>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a:t>Os gestores devem ter em conta que as decisões e ações numa parte da organização têm consequências em outra partes.</a:t>
            </a:r>
          </a:p>
          <a:p>
            <a:pPr marL="457200" indent="-457200" algn="just">
              <a:lnSpc>
                <a:spcPct val="90000"/>
              </a:lnSpc>
              <a:buFont typeface="Arial" panose="020B0604020202020204" pitchFamily="34" charset="0"/>
              <a:buChar char="•"/>
            </a:pPr>
            <a:endParaRPr lang="pt-PT" sz="2400" dirty="0"/>
          </a:p>
          <a:p>
            <a:pPr marL="457200" indent="-457200" algn="just">
              <a:lnSpc>
                <a:spcPct val="90000"/>
              </a:lnSpc>
              <a:buFont typeface="Arial" panose="020B0604020202020204" pitchFamily="34" charset="0"/>
              <a:buChar char="•"/>
            </a:pPr>
            <a:r>
              <a:rPr lang="pt-PT" sz="2400" dirty="0"/>
              <a:t>Os gestores devem reconhecer que as organizações necessitam, e são afetadas, por fatores com origem no ambiente externo.</a:t>
            </a:r>
          </a:p>
        </p:txBody>
      </p:sp>
    </p:spTree>
    <p:extLst>
      <p:ext uri="{BB962C8B-B14F-4D97-AF65-F5344CB8AC3E}">
        <p14:creationId xmlns:p14="http://schemas.microsoft.com/office/powerpoint/2010/main" val="3315288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Abordagem</a:t>
            </a:r>
            <a:r>
              <a:rPr lang="en-US" dirty="0"/>
              <a:t> </a:t>
            </a:r>
            <a:r>
              <a:rPr lang="en-US" dirty="0" err="1"/>
              <a:t>contingencial</a:t>
            </a:r>
            <a:endParaRPr lang="en-US" dirty="0"/>
          </a:p>
        </p:txBody>
      </p:sp>
      <p:sp>
        <p:nvSpPr>
          <p:cNvPr id="6" name="Rectangle 3">
            <a:extLst>
              <a:ext uri="{FF2B5EF4-FFF2-40B4-BE49-F238E27FC236}">
                <a16:creationId xmlns:a16="http://schemas.microsoft.com/office/drawing/2014/main" id="{0CECAA69-99B4-482F-B12F-41377FDCFF6B}"/>
              </a:ext>
            </a:extLst>
          </p:cNvPr>
          <p:cNvSpPr txBox="1">
            <a:spLocks/>
          </p:cNvSpPr>
          <p:nvPr/>
        </p:nvSpPr>
        <p:spPr bwMode="auto">
          <a:xfrm>
            <a:off x="457200" y="1828800"/>
            <a:ext cx="8229600" cy="4191000"/>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a:t>Também conhecida como abordagem situacional.</a:t>
            </a:r>
          </a:p>
          <a:p>
            <a:pPr marL="457200" indent="-457200" algn="just">
              <a:lnSpc>
                <a:spcPct val="90000"/>
              </a:lnSpc>
              <a:buFont typeface="Arial" panose="020B0604020202020204" pitchFamily="34" charset="0"/>
              <a:buChar char="•"/>
            </a:pPr>
            <a:endParaRPr lang="pt-PT" sz="2400" dirty="0"/>
          </a:p>
          <a:p>
            <a:pPr marL="457200" indent="-457200" algn="just">
              <a:lnSpc>
                <a:spcPct val="90000"/>
              </a:lnSpc>
              <a:buFont typeface="Arial" panose="020B0604020202020204" pitchFamily="34" charset="0"/>
              <a:buChar char="•"/>
            </a:pPr>
            <a:r>
              <a:rPr lang="pt-PT" sz="2400" dirty="0"/>
              <a:t>Reconhece que diferentes organizações necessitam diferentes modelos de gestão, ou seja, o “</a:t>
            </a:r>
            <a:r>
              <a:rPr lang="pt-PT" sz="2400" dirty="0" err="1"/>
              <a:t>one</a:t>
            </a:r>
            <a:r>
              <a:rPr lang="pt-PT" sz="2400" dirty="0"/>
              <a:t> </a:t>
            </a:r>
            <a:r>
              <a:rPr lang="pt-PT" sz="2400" dirty="0" err="1"/>
              <a:t>best</a:t>
            </a:r>
            <a:r>
              <a:rPr lang="pt-PT" sz="2400" dirty="0"/>
              <a:t> </a:t>
            </a:r>
            <a:r>
              <a:rPr lang="pt-PT" sz="2400" dirty="0" err="1"/>
              <a:t>way</a:t>
            </a:r>
            <a:r>
              <a:rPr lang="pt-PT" sz="2400" dirty="0"/>
              <a:t>” não existe.</a:t>
            </a:r>
          </a:p>
          <a:p>
            <a:pPr eaLnBrk="0" hangingPunct="0">
              <a:spcBef>
                <a:spcPct val="20000"/>
              </a:spcBef>
            </a:pPr>
            <a:endParaRPr lang="en-US" sz="3200" dirty="0"/>
          </a:p>
        </p:txBody>
      </p:sp>
      <p:sp>
        <p:nvSpPr>
          <p:cNvPr id="3" name="TextBox 2">
            <a:extLst>
              <a:ext uri="{FF2B5EF4-FFF2-40B4-BE49-F238E27FC236}">
                <a16:creationId xmlns:a16="http://schemas.microsoft.com/office/drawing/2014/main" id="{8513E751-3AB8-402A-A92C-09EE52BF2EF3}"/>
              </a:ext>
            </a:extLst>
          </p:cNvPr>
          <p:cNvSpPr txBox="1"/>
          <p:nvPr/>
        </p:nvSpPr>
        <p:spPr>
          <a:xfrm>
            <a:off x="1219200" y="4343400"/>
            <a:ext cx="3962400" cy="1077218"/>
          </a:xfrm>
          <a:prstGeom prst="rect">
            <a:avLst/>
          </a:prstGeom>
          <a:noFill/>
        </p:spPr>
        <p:txBody>
          <a:bodyPr wrap="square" rtlCol="0">
            <a:spAutoFit/>
          </a:bodyPr>
          <a:lstStyle/>
          <a:p>
            <a:r>
              <a:rPr lang="pt-PT" sz="3200" i="1" dirty="0">
                <a:latin typeface="Colonna MT" panose="04020805060202030203" pitchFamily="82" charset="0"/>
              </a:rPr>
              <a:t>Questão: …</a:t>
            </a:r>
            <a:br>
              <a:rPr lang="pt-PT" sz="3200" i="1" dirty="0">
                <a:latin typeface="Colonna MT" panose="04020805060202030203" pitchFamily="82" charset="0"/>
              </a:rPr>
            </a:br>
            <a:r>
              <a:rPr lang="pt-PT" sz="3200" i="1" dirty="0">
                <a:latin typeface="Colonna MT" panose="04020805060202030203" pitchFamily="82" charset="0"/>
              </a:rPr>
              <a:t>R: Depende! (…)</a:t>
            </a:r>
            <a:endParaRPr lang="en-US" sz="3200" i="1" dirty="0">
              <a:latin typeface="Colonna MT" panose="04020805060202030203" pitchFamily="82" charset="0"/>
            </a:endParaRPr>
          </a:p>
        </p:txBody>
      </p:sp>
    </p:spTree>
    <p:extLst>
      <p:ext uri="{BB962C8B-B14F-4D97-AF65-F5344CB8AC3E}">
        <p14:creationId xmlns:p14="http://schemas.microsoft.com/office/powerpoint/2010/main" val="1028932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Abordagem</a:t>
            </a:r>
            <a:r>
              <a:rPr lang="en-US" dirty="0"/>
              <a:t> </a:t>
            </a:r>
            <a:r>
              <a:rPr lang="en-US" dirty="0" err="1"/>
              <a:t>contingencial</a:t>
            </a:r>
            <a:endParaRPr lang="en-US" dirty="0"/>
          </a:p>
        </p:txBody>
      </p:sp>
      <p:sp>
        <p:nvSpPr>
          <p:cNvPr id="4" name="Rectangle 3">
            <a:extLst>
              <a:ext uri="{FF2B5EF4-FFF2-40B4-BE49-F238E27FC236}">
                <a16:creationId xmlns:a16="http://schemas.microsoft.com/office/drawing/2014/main" id="{F9C1E8A1-2248-4D5A-A3EF-9F2774FE00D2}"/>
              </a:ext>
            </a:extLst>
          </p:cNvPr>
          <p:cNvSpPr txBox="1">
            <a:spLocks/>
          </p:cNvSpPr>
          <p:nvPr/>
        </p:nvSpPr>
        <p:spPr bwMode="auto">
          <a:xfrm>
            <a:off x="457200" y="1828800"/>
            <a:ext cx="8229600" cy="4191000"/>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a:t>Os gestores devem reconhecer as variáveis situacionais para que, depois, possam identificar as práticas de gestão mais adequadas.</a:t>
            </a:r>
          </a:p>
          <a:p>
            <a:pPr marL="457200" indent="-457200" algn="just">
              <a:lnSpc>
                <a:spcPct val="90000"/>
              </a:lnSpc>
              <a:buFont typeface="Arial" panose="020B0604020202020204" pitchFamily="34" charset="0"/>
              <a:buChar char="•"/>
            </a:pPr>
            <a:endParaRPr lang="pt-PT" sz="2400" dirty="0"/>
          </a:p>
          <a:p>
            <a:pPr marL="457200" indent="-457200" algn="just">
              <a:lnSpc>
                <a:spcPct val="90000"/>
              </a:lnSpc>
              <a:buFont typeface="Arial" panose="020B0604020202020204" pitchFamily="34" charset="0"/>
              <a:buChar char="•"/>
            </a:pPr>
            <a:endParaRPr lang="pt-PT" sz="800" dirty="0"/>
          </a:p>
          <a:p>
            <a:pPr marL="457200" indent="-457200" algn="just">
              <a:lnSpc>
                <a:spcPct val="90000"/>
              </a:lnSpc>
              <a:buFont typeface="Arial" panose="020B0604020202020204" pitchFamily="34" charset="0"/>
              <a:buChar char="•"/>
            </a:pPr>
            <a:r>
              <a:rPr lang="pt-PT" sz="2400" dirty="0"/>
              <a:t>Exemplos de variáveis situacionais: </a:t>
            </a:r>
          </a:p>
          <a:p>
            <a:pPr marL="450850" algn="just">
              <a:lnSpc>
                <a:spcPct val="90000"/>
              </a:lnSpc>
            </a:pPr>
            <a:endParaRPr lang="pt-PT" dirty="0"/>
          </a:p>
          <a:p>
            <a:pPr marL="450850" algn="just">
              <a:lnSpc>
                <a:spcPct val="90000"/>
              </a:lnSpc>
            </a:pPr>
            <a:r>
              <a:rPr lang="pt-PT" dirty="0"/>
              <a:t>Dimensão, tecnologia, grau de incerteza ambiental, diferenças individuais dos trabalhadores (educação, personalidade, etc.).</a:t>
            </a:r>
          </a:p>
          <a:p>
            <a:pPr marL="342900" indent="-342900" eaLnBrk="0" hangingPunct="0">
              <a:spcBef>
                <a:spcPct val="20000"/>
              </a:spcBef>
              <a:buFont typeface="Arial" charset="0"/>
              <a:buChar char="•"/>
            </a:pPr>
            <a:endParaRPr lang="en-US" sz="3200" dirty="0"/>
          </a:p>
        </p:txBody>
      </p:sp>
    </p:spTree>
    <p:extLst>
      <p:ext uri="{BB962C8B-B14F-4D97-AF65-F5344CB8AC3E}">
        <p14:creationId xmlns:p14="http://schemas.microsoft.com/office/powerpoint/2010/main" val="1222620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3200" dirty="0" err="1"/>
              <a:t>Variáveis</a:t>
            </a:r>
            <a:r>
              <a:rPr lang="en-US" sz="3200" dirty="0"/>
              <a:t> </a:t>
            </a:r>
            <a:r>
              <a:rPr lang="en-US" sz="3200" dirty="0" err="1"/>
              <a:t>contingenciais</a:t>
            </a:r>
            <a:endParaRPr lang="en-US" sz="3200" dirty="0"/>
          </a:p>
        </p:txBody>
      </p:sp>
      <p:graphicFrame>
        <p:nvGraphicFramePr>
          <p:cNvPr id="6" name="Table 5" descr="Headers: Variable"/>
          <p:cNvGraphicFramePr>
            <a:graphicFrameLocks noGrp="1"/>
          </p:cNvGraphicFramePr>
          <p:nvPr>
            <p:extLst>
              <p:ext uri="{D42A27DB-BD31-4B8C-83A1-F6EECF244321}">
                <p14:modId xmlns:p14="http://schemas.microsoft.com/office/powerpoint/2010/main" val="1546789793"/>
              </p:ext>
            </p:extLst>
          </p:nvPr>
        </p:nvGraphicFramePr>
        <p:xfrm>
          <a:off x="228600" y="1275089"/>
          <a:ext cx="8686800" cy="4897111"/>
        </p:xfrm>
        <a:graphic>
          <a:graphicData uri="http://schemas.openxmlformats.org/drawingml/2006/table">
            <a:tbl>
              <a:tblPr firstRow="1" bandRow="1">
                <a:tableStyleId>{3B4B98B0-60AC-42C2-AFA5-B58CD77FA1E5}</a:tableStyleId>
              </a:tblPr>
              <a:tblGrid>
                <a:gridCol w="8686800">
                  <a:extLst>
                    <a:ext uri="{9D8B030D-6E8A-4147-A177-3AD203B41FA5}">
                      <a16:colId xmlns:a16="http://schemas.microsoft.com/office/drawing/2014/main" val="20000"/>
                    </a:ext>
                  </a:extLst>
                </a:gridCol>
              </a:tblGrid>
              <a:tr h="416551">
                <a:tc>
                  <a:txBody>
                    <a:bodyPr/>
                    <a:lstStyle/>
                    <a:p>
                      <a:r>
                        <a:rPr lang="en-US" sz="1800" dirty="0"/>
                        <a:t>Variable</a:t>
                      </a:r>
                    </a:p>
                  </a:txBody>
                  <a:tcPr/>
                </a:tc>
                <a:extLst>
                  <a:ext uri="{0D108BD9-81ED-4DB2-BD59-A6C34878D82A}">
                    <a16:rowId xmlns:a16="http://schemas.microsoft.com/office/drawing/2014/main" val="10000"/>
                  </a:ext>
                </a:extLst>
              </a:tr>
              <a:tr h="799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Organization Size. </a:t>
                      </a:r>
                      <a:r>
                        <a:rPr lang="en-US" sz="1800" kern="1200" dirty="0">
                          <a:solidFill>
                            <a:schemeClr val="tx1"/>
                          </a:solidFill>
                          <a:effectLst/>
                          <a:latin typeface="+mn-lt"/>
                          <a:ea typeface="+mn-ea"/>
                          <a:cs typeface="+mn-cs"/>
                        </a:rPr>
                        <a:t>As size increases, so do the problems of coordination. For in- stance, the type of organization structure appropriate for an organization of 50,000 employees is likely to be inefficient for an organization of 50 employees.</a:t>
                      </a:r>
                      <a:endParaRPr lang="en-US" sz="1600" dirty="0"/>
                    </a:p>
                  </a:txBody>
                  <a:tcPr/>
                </a:tc>
                <a:extLst>
                  <a:ext uri="{0D108BD9-81ED-4DB2-BD59-A6C34878D82A}">
                    <a16:rowId xmlns:a16="http://schemas.microsoft.com/office/drawing/2014/main" val="10001"/>
                  </a:ext>
                </a:extLst>
              </a:tr>
              <a:tr h="5892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Routineness of Task Technology. </a:t>
                      </a:r>
                      <a:r>
                        <a:rPr lang="en-US" sz="1800" kern="1200" dirty="0">
                          <a:solidFill>
                            <a:schemeClr val="tx1"/>
                          </a:solidFill>
                          <a:effectLst/>
                          <a:latin typeface="+mn-lt"/>
                          <a:ea typeface="+mn-ea"/>
                          <a:cs typeface="+mn-cs"/>
                        </a:rPr>
                        <a:t>To achieve its purpose, an organization uses technology. Routine technologies require organizational structures, leadership styles, and control systems that differ from those required by customized or nonroutine technologies.</a:t>
                      </a:r>
                      <a:endParaRPr lang="en-US" sz="1600" dirty="0"/>
                    </a:p>
                  </a:txBody>
                  <a:tcPr/>
                </a:tc>
                <a:extLst>
                  <a:ext uri="{0D108BD9-81ED-4DB2-BD59-A6C34878D82A}">
                    <a16:rowId xmlns:a16="http://schemas.microsoft.com/office/drawing/2014/main" val="10002"/>
                  </a:ext>
                </a:extLst>
              </a:tr>
              <a:tr h="575766">
                <a:tc>
                  <a:txBody>
                    <a:bodyPr/>
                    <a:lstStyle/>
                    <a:p>
                      <a:r>
                        <a:rPr lang="en-US" sz="1800" b="1" kern="1200" dirty="0">
                          <a:solidFill>
                            <a:schemeClr val="tx1"/>
                          </a:solidFill>
                          <a:effectLst/>
                          <a:latin typeface="+mn-lt"/>
                          <a:ea typeface="+mn-ea"/>
                          <a:cs typeface="+mn-cs"/>
                        </a:rPr>
                        <a:t>Environmental Uncertainty. </a:t>
                      </a:r>
                      <a:r>
                        <a:rPr lang="en-US" sz="1800" kern="1200" dirty="0">
                          <a:solidFill>
                            <a:schemeClr val="tx1"/>
                          </a:solidFill>
                          <a:effectLst/>
                          <a:latin typeface="+mn-lt"/>
                          <a:ea typeface="+mn-ea"/>
                          <a:cs typeface="+mn-cs"/>
                        </a:rPr>
                        <a:t>The degree of uncertainty caused by environmental changes influences the management process. What works best in a stable and predictable environment may be totally inappropriate in a rapidly changing and unpredictable environment.</a:t>
                      </a:r>
                      <a:endParaRPr lang="en-US" sz="1600" dirty="0"/>
                    </a:p>
                  </a:txBody>
                  <a:tcPr/>
                </a:tc>
                <a:extLst>
                  <a:ext uri="{0D108BD9-81ED-4DB2-BD59-A6C34878D82A}">
                    <a16:rowId xmlns:a16="http://schemas.microsoft.com/office/drawing/2014/main" val="10003"/>
                  </a:ext>
                </a:extLst>
              </a:tr>
              <a:tr h="799778">
                <a:tc>
                  <a:txBody>
                    <a:bodyPr/>
                    <a:lstStyle/>
                    <a:p>
                      <a:r>
                        <a:rPr lang="en-US" sz="1800" b="1" kern="1200" dirty="0">
                          <a:solidFill>
                            <a:schemeClr val="tx1"/>
                          </a:solidFill>
                          <a:effectLst/>
                          <a:latin typeface="+mn-lt"/>
                          <a:ea typeface="+mn-ea"/>
                          <a:cs typeface="+mn-cs"/>
                        </a:rPr>
                        <a:t>Individual Differences. </a:t>
                      </a:r>
                      <a:r>
                        <a:rPr lang="en-US" sz="1800" kern="1200" dirty="0">
                          <a:solidFill>
                            <a:schemeClr val="tx1"/>
                          </a:solidFill>
                          <a:effectLst/>
                          <a:latin typeface="+mn-lt"/>
                          <a:ea typeface="+mn-ea"/>
                          <a:cs typeface="+mn-cs"/>
                        </a:rPr>
                        <a:t>Individuals differ in terms of their desire for growth, autonomy, tolerance of ambiguity, and expectations. These and other individual differences are particularly important when managers select motivation techniques, leadership styles, and job designs.</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28170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9560"/>
            <a:ext cx="8686800" cy="548640"/>
          </a:xfrm>
        </p:spPr>
        <p:txBody>
          <a:bodyPr/>
          <a:lstStyle/>
          <a:p>
            <a:r>
              <a:rPr lang="pt-BR" dirty="0"/>
              <a:t>Abordagem Tecnológica e da Computorização</a:t>
            </a:r>
          </a:p>
        </p:txBody>
      </p:sp>
      <p:sp>
        <p:nvSpPr>
          <p:cNvPr id="6" name="Rectangle 3">
            <a:extLst>
              <a:ext uri="{FF2B5EF4-FFF2-40B4-BE49-F238E27FC236}">
                <a16:creationId xmlns:a16="http://schemas.microsoft.com/office/drawing/2014/main" id="{0CECAA69-99B4-482F-B12F-41377FDCFF6B}"/>
              </a:ext>
            </a:extLst>
          </p:cNvPr>
          <p:cNvSpPr txBox="1">
            <a:spLocks/>
          </p:cNvSpPr>
          <p:nvPr/>
        </p:nvSpPr>
        <p:spPr bwMode="auto">
          <a:xfrm>
            <a:off x="457200" y="1272540"/>
            <a:ext cx="8229600" cy="5334000"/>
          </a:xfrm>
          <a:prstGeom prst="rect">
            <a:avLst/>
          </a:prstGeom>
          <a:noFill/>
          <a:ln w="9525">
            <a:noFill/>
            <a:miter lim="800000"/>
            <a:headEnd/>
            <a:tailEnd/>
          </a:ln>
        </p:spPr>
        <p:txBody>
          <a:bodyPr/>
          <a:lstStyle/>
          <a:p>
            <a:pPr marL="457200" indent="-457200" algn="just">
              <a:lnSpc>
                <a:spcPct val="90000"/>
              </a:lnSpc>
              <a:spcBef>
                <a:spcPts val="600"/>
              </a:spcBef>
              <a:spcAft>
                <a:spcPts val="600"/>
              </a:spcAft>
              <a:buFont typeface="Arial" panose="020B0604020202020204" pitchFamily="34" charset="0"/>
              <a:buChar char="•"/>
            </a:pPr>
            <a:r>
              <a:rPr lang="pt-PT" sz="2200" dirty="0"/>
              <a:t>Reflete a gestão num contexto de 4ª Revolução Industrial (ver slides seguintes, para uma breve introdução).</a:t>
            </a:r>
          </a:p>
          <a:p>
            <a:pPr marL="457200" indent="-457200" algn="just">
              <a:lnSpc>
                <a:spcPct val="90000"/>
              </a:lnSpc>
              <a:spcBef>
                <a:spcPts val="600"/>
              </a:spcBef>
              <a:spcAft>
                <a:spcPts val="600"/>
              </a:spcAft>
              <a:buFont typeface="Arial" panose="020B0604020202020204" pitchFamily="34" charset="0"/>
              <a:buChar char="•"/>
            </a:pPr>
            <a:r>
              <a:rPr lang="pt-PT" sz="2200" dirty="0"/>
              <a:t>Uma gestão de trabalhadores altamente qualificados, de elevada mobilidade profissional e que trabalham com tecnologia de ponta.</a:t>
            </a:r>
          </a:p>
          <a:p>
            <a:pPr marL="457200" indent="-457200" algn="just">
              <a:lnSpc>
                <a:spcPct val="90000"/>
              </a:lnSpc>
              <a:spcBef>
                <a:spcPts val="600"/>
              </a:spcBef>
              <a:spcAft>
                <a:spcPts val="600"/>
              </a:spcAft>
              <a:buFont typeface="Arial" panose="020B0604020202020204" pitchFamily="34" charset="0"/>
              <a:buChar char="•"/>
            </a:pPr>
            <a:r>
              <a:rPr lang="pt-PT" sz="2200" dirty="0"/>
              <a:t>Gestão de equipas virtuais e, possivelmente, geograficamente dispersas.</a:t>
            </a:r>
          </a:p>
          <a:p>
            <a:pPr marL="457200" indent="-457200" algn="just">
              <a:lnSpc>
                <a:spcPct val="90000"/>
              </a:lnSpc>
              <a:spcBef>
                <a:spcPts val="600"/>
              </a:spcBef>
              <a:spcAft>
                <a:spcPts val="600"/>
              </a:spcAft>
              <a:buFont typeface="Arial" panose="020B0604020202020204" pitchFamily="34" charset="0"/>
              <a:buChar char="•"/>
            </a:pPr>
            <a:r>
              <a:rPr lang="pt-PT" sz="2200" dirty="0"/>
              <a:t>Número crescente de empresas (grandes e pequenas) baseiam a sua tomada de decisão na </a:t>
            </a:r>
            <a:r>
              <a:rPr lang="pt-PT" sz="2200" i="1" dirty="0" err="1"/>
              <a:t>Big</a:t>
            </a:r>
            <a:r>
              <a:rPr lang="pt-PT" sz="2200" i="1" dirty="0"/>
              <a:t> Data,</a:t>
            </a:r>
            <a:r>
              <a:rPr lang="pt-PT" sz="2200" dirty="0"/>
              <a:t> que revelam padrões, tendências e comportamentos que não são detetáveis “a olho nu”.</a:t>
            </a:r>
          </a:p>
          <a:p>
            <a:pPr marL="457200" indent="-457200" algn="just">
              <a:lnSpc>
                <a:spcPct val="90000"/>
              </a:lnSpc>
              <a:spcBef>
                <a:spcPts val="600"/>
              </a:spcBef>
              <a:spcAft>
                <a:spcPts val="600"/>
              </a:spcAft>
              <a:buFont typeface="Arial" panose="020B0604020202020204" pitchFamily="34" charset="0"/>
              <a:buChar char="•"/>
            </a:pPr>
            <a:r>
              <a:rPr lang="pt-PT" sz="2200" dirty="0"/>
              <a:t>A velocidade de integração (resposta) à oportunidade (ameaça) de uma inovação disruptiva é crítica.</a:t>
            </a:r>
          </a:p>
          <a:p>
            <a:pPr marL="457200" indent="-457200" algn="just">
              <a:lnSpc>
                <a:spcPct val="90000"/>
              </a:lnSpc>
              <a:spcBef>
                <a:spcPts val="600"/>
              </a:spcBef>
              <a:spcAft>
                <a:spcPts val="600"/>
              </a:spcAft>
              <a:buFont typeface="Arial" panose="020B0604020202020204" pitchFamily="34" charset="0"/>
              <a:buChar char="•"/>
            </a:pPr>
            <a:endParaRPr lang="pt-PT" sz="2400" dirty="0"/>
          </a:p>
          <a:p>
            <a:pPr marL="457200" indent="-457200" algn="just">
              <a:lnSpc>
                <a:spcPct val="90000"/>
              </a:lnSpc>
              <a:buFont typeface="Arial" panose="020B0604020202020204" pitchFamily="34" charset="0"/>
              <a:buChar char="•"/>
            </a:pPr>
            <a:endParaRPr lang="pt-PT" sz="2400" dirty="0"/>
          </a:p>
          <a:p>
            <a:pPr eaLnBrk="0" hangingPunct="0">
              <a:spcBef>
                <a:spcPct val="20000"/>
              </a:spcBef>
            </a:pPr>
            <a:endParaRPr lang="en-US" sz="3200" dirty="0"/>
          </a:p>
        </p:txBody>
      </p:sp>
    </p:spTree>
    <p:extLst>
      <p:ext uri="{BB962C8B-B14F-4D97-AF65-F5344CB8AC3E}">
        <p14:creationId xmlns:p14="http://schemas.microsoft.com/office/powerpoint/2010/main" val="783508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55919" y="6381329"/>
            <a:ext cx="3188082" cy="307777"/>
          </a:xfrm>
          <a:prstGeom prst="rect">
            <a:avLst/>
          </a:prstGeom>
          <a:noFill/>
        </p:spPr>
        <p:txBody>
          <a:bodyPr wrap="square" rtlCol="0">
            <a:spAutoFit/>
          </a:bodyPr>
          <a:lstStyle/>
          <a:p>
            <a:r>
              <a:rPr lang="en-US" sz="1400" dirty="0">
                <a:solidFill>
                  <a:schemeClr val="bg1"/>
                </a:solidFill>
              </a:rPr>
              <a:t>Li Da Xu, Eric L. Xu &amp; Ling Li (2018)</a:t>
            </a:r>
            <a:endParaRPr lang="pt-PT" sz="1400" dirty="0">
              <a:solidFill>
                <a:schemeClr val="bg1"/>
              </a:solidFill>
            </a:endParaRPr>
          </a:p>
        </p:txBody>
      </p:sp>
      <p:sp>
        <p:nvSpPr>
          <p:cNvPr id="8" name="Title 1">
            <a:extLst>
              <a:ext uri="{FF2B5EF4-FFF2-40B4-BE49-F238E27FC236}">
                <a16:creationId xmlns:a16="http://schemas.microsoft.com/office/drawing/2014/main" id="{5033A648-CBCC-4F98-B790-35772D64AFCE}"/>
              </a:ext>
            </a:extLst>
          </p:cNvPr>
          <p:cNvSpPr>
            <a:spLocks noGrp="1"/>
          </p:cNvSpPr>
          <p:nvPr>
            <p:ph type="title"/>
          </p:nvPr>
        </p:nvSpPr>
        <p:spPr>
          <a:xfrm>
            <a:off x="304800" y="250910"/>
            <a:ext cx="8534400" cy="638151"/>
          </a:xfrm>
        </p:spPr>
        <p:txBody>
          <a:bodyPr/>
          <a:lstStyle/>
          <a:p>
            <a:r>
              <a:rPr lang="pt-PT" sz="3200" b="1" dirty="0"/>
              <a:t>4ª Revolução Industrial </a:t>
            </a:r>
            <a:r>
              <a:rPr lang="pt-BR" sz="1800" dirty="0"/>
              <a:t>(século XXI)</a:t>
            </a:r>
            <a:endParaRPr lang="pt-PT" sz="1800" b="1" dirty="0"/>
          </a:p>
        </p:txBody>
      </p:sp>
      <p:pic>
        <p:nvPicPr>
          <p:cNvPr id="12" name="Picture 11">
            <a:extLst>
              <a:ext uri="{FF2B5EF4-FFF2-40B4-BE49-F238E27FC236}">
                <a16:creationId xmlns:a16="http://schemas.microsoft.com/office/drawing/2014/main" id="{2654AAD1-2BD8-4537-8C2E-DE583E2801D5}"/>
              </a:ext>
            </a:extLst>
          </p:cNvPr>
          <p:cNvPicPr>
            <a:picLocks noChangeAspect="1"/>
          </p:cNvPicPr>
          <p:nvPr/>
        </p:nvPicPr>
        <p:blipFill>
          <a:blip r:embed="rId3"/>
          <a:stretch>
            <a:fillRect/>
          </a:stretch>
        </p:blipFill>
        <p:spPr>
          <a:xfrm>
            <a:off x="388547" y="1073517"/>
            <a:ext cx="8447478" cy="3378991"/>
          </a:xfrm>
          <a:prstGeom prst="rect">
            <a:avLst/>
          </a:prstGeom>
        </p:spPr>
      </p:pic>
      <p:sp>
        <p:nvSpPr>
          <p:cNvPr id="14" name="TextBox 13">
            <a:extLst>
              <a:ext uri="{FF2B5EF4-FFF2-40B4-BE49-F238E27FC236}">
                <a16:creationId xmlns:a16="http://schemas.microsoft.com/office/drawing/2014/main" id="{C182B5C9-3434-4D04-A810-67E846CB1CED}"/>
              </a:ext>
            </a:extLst>
          </p:cNvPr>
          <p:cNvSpPr txBox="1"/>
          <p:nvPr/>
        </p:nvSpPr>
        <p:spPr>
          <a:xfrm>
            <a:off x="588751" y="4751034"/>
            <a:ext cx="8119628" cy="1046440"/>
          </a:xfrm>
          <a:prstGeom prst="rect">
            <a:avLst/>
          </a:prstGeom>
          <a:noFill/>
        </p:spPr>
        <p:txBody>
          <a:bodyPr wrap="square" rtlCol="0">
            <a:spAutoFit/>
          </a:bodyPr>
          <a:lstStyle/>
          <a:p>
            <a:r>
              <a:rPr lang="pt-PT" dirty="0"/>
              <a:t>Vídeo (PhD </a:t>
            </a:r>
            <a:r>
              <a:rPr lang="pt-PT" dirty="0" err="1"/>
              <a:t>Markus</a:t>
            </a:r>
            <a:r>
              <a:rPr lang="pt-PT" dirty="0"/>
              <a:t> Lorenz), sobre Indústria 4.0:</a:t>
            </a:r>
          </a:p>
          <a:p>
            <a:r>
              <a:rPr lang="pt-PT" dirty="0">
                <a:hlinkClick r:id="rId4"/>
              </a:rPr>
              <a:t>https://www.youtube.com/watch?v=uBZmJOHIN8E</a:t>
            </a:r>
            <a:r>
              <a:rPr lang="pt-PT" sz="800" dirty="0"/>
              <a:t/>
            </a:r>
            <a:br>
              <a:rPr lang="pt-PT" sz="800" dirty="0"/>
            </a:br>
            <a:r>
              <a:rPr lang="pt-PT" sz="800" dirty="0"/>
              <a:t/>
            </a:r>
            <a:br>
              <a:rPr lang="pt-PT" sz="800" dirty="0"/>
            </a:br>
            <a:r>
              <a:rPr lang="pt-PT" sz="1400" dirty="0"/>
              <a:t>Artigo relacionado</a:t>
            </a:r>
            <a:r>
              <a:rPr lang="pt-PT" dirty="0"/>
              <a:t>: </a:t>
            </a:r>
            <a:r>
              <a:rPr lang="pt-PT" sz="1200" dirty="0">
                <a:hlinkClick r:id="rId5"/>
              </a:rPr>
              <a:t>https://www.inovasyon.gen.tr/images/Haberler/bcgperspectives_Industry40_2015.pdf</a:t>
            </a:r>
            <a:r>
              <a:rPr lang="pt-PT" sz="1200" dirty="0"/>
              <a:t>  </a:t>
            </a:r>
          </a:p>
        </p:txBody>
      </p:sp>
    </p:spTree>
    <p:extLst>
      <p:ext uri="{BB962C8B-B14F-4D97-AF65-F5344CB8AC3E}">
        <p14:creationId xmlns:p14="http://schemas.microsoft.com/office/powerpoint/2010/main" val="43247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500" y="1295400"/>
            <a:ext cx="8001000" cy="3960440"/>
          </a:xfrm>
        </p:spPr>
        <p:txBody>
          <a:bodyPr/>
          <a:lstStyle/>
          <a:p>
            <a:pPr marL="0" indent="0" algn="just">
              <a:spcBef>
                <a:spcPts val="600"/>
              </a:spcBef>
              <a:spcAft>
                <a:spcPts val="1200"/>
              </a:spcAft>
              <a:buNone/>
            </a:pPr>
            <a:r>
              <a:rPr lang="pt-BR" sz="1800" dirty="0"/>
              <a:t>Mais recentemente, a Industria está a entrar na 4ª Revolução Industrial (a.k.a. Indústria 4.0), com a introdução dos sistema ciberfísicos (CPS), a Internet das Coisas (IoT), a computação e manufatura em nuvem, a impressão 3D (aditive manufacturing) e a integração de todas estas tecnologias com uma inteligente gestão de processos de negócios (BPM).</a:t>
            </a:r>
          </a:p>
          <a:p>
            <a:pPr marL="0" indent="0" algn="just">
              <a:spcBef>
                <a:spcPts val="600"/>
              </a:spcBef>
              <a:spcAft>
                <a:spcPts val="1200"/>
              </a:spcAft>
              <a:buNone/>
            </a:pPr>
            <a:r>
              <a:rPr lang="pt-BR" sz="1800" dirty="0"/>
              <a:t>Embora a 3ª Revolução Industrial também se tenha concentrado na automação de máquinas e processos, a Indústria 4.0 concentra-se mais na digitalização de ponta a ponta e na integração de ecossistemas industriais digitais, buscando soluções completamente integradas.</a:t>
            </a:r>
          </a:p>
          <a:p>
            <a:pPr marL="0" indent="0" algn="just">
              <a:spcBef>
                <a:spcPts val="600"/>
              </a:spcBef>
              <a:spcAft>
                <a:spcPts val="1200"/>
              </a:spcAft>
              <a:buNone/>
            </a:pPr>
            <a:r>
              <a:rPr lang="pt-BR" sz="1800" dirty="0"/>
              <a:t>Na Indústria 4.0, espera-se que a IoT ofereça soluções transformacionais promissoras para a operação e função de muitos sistemas industriais existentes nas empresas.</a:t>
            </a:r>
          </a:p>
        </p:txBody>
      </p:sp>
      <p:sp>
        <p:nvSpPr>
          <p:cNvPr id="4" name="Slide Number Placeholder 3"/>
          <p:cNvSpPr>
            <a:spLocks noGrp="1"/>
          </p:cNvSpPr>
          <p:nvPr>
            <p:ph type="sldNum" sz="quarter" idx="11"/>
          </p:nvPr>
        </p:nvSpPr>
        <p:spPr/>
        <p:txBody>
          <a:bodyPr/>
          <a:lstStyle/>
          <a:p>
            <a:pPr>
              <a:defRPr/>
            </a:pPr>
            <a:r>
              <a:rPr lang="pt-PT" dirty="0"/>
              <a:t>31</a:t>
            </a:r>
          </a:p>
        </p:txBody>
      </p:sp>
      <p:sp>
        <p:nvSpPr>
          <p:cNvPr id="5" name="TextBox 4"/>
          <p:cNvSpPr txBox="1"/>
          <p:nvPr/>
        </p:nvSpPr>
        <p:spPr>
          <a:xfrm>
            <a:off x="5955919" y="6381329"/>
            <a:ext cx="3188082" cy="307777"/>
          </a:xfrm>
          <a:prstGeom prst="rect">
            <a:avLst/>
          </a:prstGeom>
          <a:noFill/>
        </p:spPr>
        <p:txBody>
          <a:bodyPr wrap="square" rtlCol="0">
            <a:spAutoFit/>
          </a:bodyPr>
          <a:lstStyle/>
          <a:p>
            <a:r>
              <a:rPr lang="en-US" sz="1400" dirty="0">
                <a:solidFill>
                  <a:schemeClr val="bg1"/>
                </a:solidFill>
              </a:rPr>
              <a:t>Li Da Xu, Eric L. Xu &amp; Ling Li (2018)</a:t>
            </a:r>
            <a:endParaRPr lang="pt-PT" sz="1400" dirty="0">
              <a:solidFill>
                <a:schemeClr val="bg1"/>
              </a:solidFill>
            </a:endParaRPr>
          </a:p>
        </p:txBody>
      </p:sp>
      <p:sp>
        <p:nvSpPr>
          <p:cNvPr id="8" name="Title 1">
            <a:extLst>
              <a:ext uri="{FF2B5EF4-FFF2-40B4-BE49-F238E27FC236}">
                <a16:creationId xmlns:a16="http://schemas.microsoft.com/office/drawing/2014/main" id="{5033A648-CBCC-4F98-B790-35772D64AFCE}"/>
              </a:ext>
            </a:extLst>
          </p:cNvPr>
          <p:cNvSpPr>
            <a:spLocks noGrp="1"/>
          </p:cNvSpPr>
          <p:nvPr>
            <p:ph type="title"/>
          </p:nvPr>
        </p:nvSpPr>
        <p:spPr>
          <a:xfrm>
            <a:off x="304800" y="250910"/>
            <a:ext cx="8534400" cy="638151"/>
          </a:xfrm>
        </p:spPr>
        <p:txBody>
          <a:bodyPr/>
          <a:lstStyle/>
          <a:p>
            <a:r>
              <a:rPr lang="pt-PT" sz="3200" b="1" dirty="0"/>
              <a:t>4ª Revolução Industrial </a:t>
            </a:r>
            <a:r>
              <a:rPr lang="pt-BR" sz="1800" dirty="0"/>
              <a:t>(século XXI)</a:t>
            </a:r>
            <a:endParaRPr lang="pt-PT" sz="1800" b="1" dirty="0"/>
          </a:p>
        </p:txBody>
      </p:sp>
    </p:spTree>
    <p:extLst>
      <p:ext uri="{BB962C8B-B14F-4D97-AF65-F5344CB8AC3E}">
        <p14:creationId xmlns:p14="http://schemas.microsoft.com/office/powerpoint/2010/main" val="364816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0910"/>
            <a:ext cx="8534400" cy="638151"/>
          </a:xfrm>
        </p:spPr>
        <p:txBody>
          <a:bodyPr/>
          <a:lstStyle/>
          <a:p>
            <a:r>
              <a:rPr lang="pt-PT" sz="3200" b="1" dirty="0"/>
              <a:t>4ª Revolução Industrial </a:t>
            </a:r>
            <a:r>
              <a:rPr lang="pt-BR" sz="1800" dirty="0"/>
              <a:t>(século XXI)</a:t>
            </a:r>
            <a:endParaRPr lang="pt-PT" sz="1800" b="1" dirty="0"/>
          </a:p>
        </p:txBody>
      </p:sp>
      <p:sp>
        <p:nvSpPr>
          <p:cNvPr id="3" name="Content Placeholder 2"/>
          <p:cNvSpPr>
            <a:spLocks noGrp="1"/>
          </p:cNvSpPr>
          <p:nvPr>
            <p:ph sz="quarter" idx="1"/>
          </p:nvPr>
        </p:nvSpPr>
        <p:spPr>
          <a:xfrm>
            <a:off x="457200" y="1322451"/>
            <a:ext cx="8232130" cy="4470248"/>
          </a:xfrm>
        </p:spPr>
        <p:txBody>
          <a:bodyPr/>
          <a:lstStyle/>
          <a:p>
            <a:pPr marL="0" indent="0" algn="just">
              <a:spcBef>
                <a:spcPts val="600"/>
              </a:spcBef>
              <a:spcAft>
                <a:spcPts val="1200"/>
              </a:spcAft>
              <a:buNone/>
            </a:pPr>
            <a:r>
              <a:rPr lang="pt-BR" sz="1800" dirty="0"/>
              <a:t>Mais notavelmente, a IoT pode permitir a criação de redes virtuais para dar suporte à fábrica inteligente na Indústria 4.0. </a:t>
            </a:r>
          </a:p>
          <a:p>
            <a:pPr marL="0" indent="0" algn="just">
              <a:spcBef>
                <a:spcPts val="600"/>
              </a:spcBef>
              <a:spcAft>
                <a:spcPts val="1200"/>
              </a:spcAft>
              <a:buNone/>
            </a:pPr>
            <a:r>
              <a:rPr lang="pt-BR" sz="1800" dirty="0"/>
              <a:t>A manufatura em nuvem (semelhante à computação em nuvem), permite uma rede de recursos e capacidades altamente distribuída e acessivel automatica e inteligentemente.</a:t>
            </a:r>
          </a:p>
          <a:p>
            <a:pPr marL="0" indent="0" algn="just">
              <a:spcBef>
                <a:spcPts val="600"/>
              </a:spcBef>
              <a:spcAft>
                <a:spcPts val="1200"/>
              </a:spcAft>
              <a:buNone/>
            </a:pPr>
            <a:r>
              <a:rPr lang="pt-BR" sz="1800" dirty="0"/>
              <a:t>A impressão 3D permite uma flexibilização da produção e uma redução de custos de produção de peças customizadas para níveis nunca antes vistos. Os CPS são os sistemas computacionais em intensa conexão com o mundo físico circundante e os seus processos. </a:t>
            </a:r>
          </a:p>
          <a:p>
            <a:pPr marL="0" indent="0" algn="just">
              <a:spcBef>
                <a:spcPts val="600"/>
              </a:spcBef>
              <a:spcAft>
                <a:spcPts val="1200"/>
              </a:spcAft>
              <a:buNone/>
            </a:pPr>
            <a:r>
              <a:rPr lang="pt-BR" sz="1800" dirty="0"/>
              <a:t>Com a introdução do CPS, as máquinas são capazes de comunicar entre si e os sistemas de controle descentralizados são capazes de otimizar automaticamente a produção.</a:t>
            </a:r>
            <a:endParaRPr lang="pt-PT" sz="1800" dirty="0"/>
          </a:p>
        </p:txBody>
      </p:sp>
      <p:sp>
        <p:nvSpPr>
          <p:cNvPr id="7" name="TextBox 6">
            <a:extLst>
              <a:ext uri="{FF2B5EF4-FFF2-40B4-BE49-F238E27FC236}">
                <a16:creationId xmlns:a16="http://schemas.microsoft.com/office/drawing/2014/main" id="{597E6D2E-A4A1-4C39-9F9D-AB7CF9AB7AEA}"/>
              </a:ext>
            </a:extLst>
          </p:cNvPr>
          <p:cNvSpPr txBox="1"/>
          <p:nvPr/>
        </p:nvSpPr>
        <p:spPr>
          <a:xfrm>
            <a:off x="3810000" y="6056425"/>
            <a:ext cx="5791200" cy="307777"/>
          </a:xfrm>
          <a:prstGeom prst="rect">
            <a:avLst/>
          </a:prstGeom>
          <a:noFill/>
        </p:spPr>
        <p:txBody>
          <a:bodyPr wrap="square" rtlCol="0">
            <a:spAutoFit/>
          </a:bodyPr>
          <a:lstStyle/>
          <a:p>
            <a:r>
              <a:rPr lang="en-US" sz="1400" dirty="0" err="1"/>
              <a:t>Adaptado</a:t>
            </a:r>
            <a:r>
              <a:rPr lang="en-US" sz="1400" dirty="0"/>
              <a:t> de Li Da Xu, Eric L. Xu &amp; Ling Li (2018)</a:t>
            </a:r>
            <a:endParaRPr lang="pt-PT" sz="1400" dirty="0"/>
          </a:p>
        </p:txBody>
      </p:sp>
    </p:spTree>
    <p:extLst>
      <p:ext uri="{BB962C8B-B14F-4D97-AF65-F5344CB8AC3E}">
        <p14:creationId xmlns:p14="http://schemas.microsoft.com/office/powerpoint/2010/main" val="2239349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034CC8E9-B6A0-43A3-908A-037993638F28}"/>
              </a:ext>
            </a:extLst>
          </p:cNvPr>
          <p:cNvSpPr txBox="1">
            <a:spLocks/>
          </p:cNvSpPr>
          <p:nvPr/>
        </p:nvSpPr>
        <p:spPr bwMode="auto">
          <a:xfrm>
            <a:off x="431800" y="1368461"/>
            <a:ext cx="7874000" cy="4082956"/>
          </a:xfrm>
          <a:prstGeom prst="rect">
            <a:avLst/>
          </a:prstGeom>
          <a:noFill/>
          <a:ln w="9525">
            <a:noFill/>
            <a:miter lim="800000"/>
            <a:headEnd/>
            <a:tailEnd/>
          </a:ln>
        </p:spPr>
        <p:txBody>
          <a:bodyPr/>
          <a:lstStyle/>
          <a:p>
            <a:pPr marL="342900" indent="-342900" algn="just" eaLnBrk="0" hangingPunct="0">
              <a:spcBef>
                <a:spcPct val="20000"/>
              </a:spcBef>
              <a:spcAft>
                <a:spcPts val="1200"/>
              </a:spcAft>
              <a:buFont typeface="Arial" charset="0"/>
              <a:buChar char="•"/>
            </a:pPr>
            <a:r>
              <a:rPr lang="pt-PT" sz="2400" dirty="0"/>
              <a:t>Adam Smith (</a:t>
            </a:r>
            <a:r>
              <a:rPr lang="pt-PT" sz="2400" i="1" dirty="0"/>
              <a:t>A Riqueza das Nações</a:t>
            </a:r>
            <a:r>
              <a:rPr lang="pt-PT" sz="2400" dirty="0"/>
              <a:t>, 1776)</a:t>
            </a:r>
          </a:p>
          <a:p>
            <a:pPr marL="742950" lvl="1" indent="-285750" algn="just" eaLnBrk="0" hangingPunct="0">
              <a:spcBef>
                <a:spcPct val="20000"/>
              </a:spcBef>
              <a:buFont typeface="Arial" charset="0"/>
              <a:buChar char="–"/>
            </a:pPr>
            <a:r>
              <a:rPr lang="pt-PT" sz="2400" b="1" dirty="0"/>
              <a:t>Divisão / especialização do trabalho – </a:t>
            </a:r>
            <a:r>
              <a:rPr lang="pt-PT" sz="2400" dirty="0"/>
              <a:t>divisão do trabalho em tarefas simples e repetitivas.</a:t>
            </a:r>
          </a:p>
        </p:txBody>
      </p:sp>
      <p:sp>
        <p:nvSpPr>
          <p:cNvPr id="9" name="Title 1">
            <a:extLst>
              <a:ext uri="{FF2B5EF4-FFF2-40B4-BE49-F238E27FC236}">
                <a16:creationId xmlns:a16="http://schemas.microsoft.com/office/drawing/2014/main" id="{44E706DC-B641-46D7-9178-B76AD55DBE7C}"/>
              </a:ext>
            </a:extLst>
          </p:cNvPr>
          <p:cNvSpPr>
            <a:spLocks noGrp="1"/>
          </p:cNvSpPr>
          <p:nvPr>
            <p:ph type="title"/>
          </p:nvPr>
        </p:nvSpPr>
        <p:spPr>
          <a:xfrm>
            <a:off x="457200" y="215372"/>
            <a:ext cx="8229600" cy="699028"/>
          </a:xfrm>
        </p:spPr>
        <p:txBody>
          <a:bodyPr/>
          <a:lstStyle/>
          <a:p>
            <a:r>
              <a:rPr lang="en-US" dirty="0" err="1"/>
              <a:t>Contributos</a:t>
            </a:r>
            <a:r>
              <a:rPr lang="en-US" dirty="0"/>
              <a:t> </a:t>
            </a:r>
            <a:r>
              <a:rPr lang="en-US" dirty="0" err="1"/>
              <a:t>mais</a:t>
            </a:r>
            <a:r>
              <a:rPr lang="en-US" dirty="0"/>
              <a:t> </a:t>
            </a:r>
            <a:r>
              <a:rPr lang="en-US" dirty="0" err="1"/>
              <a:t>antigos</a:t>
            </a:r>
            <a:endParaRPr lang="en-US" dirty="0"/>
          </a:p>
        </p:txBody>
      </p:sp>
      <p:pic>
        <p:nvPicPr>
          <p:cNvPr id="3" name="Picture 2">
            <a:extLst>
              <a:ext uri="{FF2B5EF4-FFF2-40B4-BE49-F238E27FC236}">
                <a16:creationId xmlns:a16="http://schemas.microsoft.com/office/drawing/2014/main" id="{BD245977-03B8-44EB-A68A-11DD6C4653F9}"/>
              </a:ext>
            </a:extLst>
          </p:cNvPr>
          <p:cNvPicPr>
            <a:picLocks noChangeAspect="1"/>
          </p:cNvPicPr>
          <p:nvPr/>
        </p:nvPicPr>
        <p:blipFill>
          <a:blip r:embed="rId3"/>
          <a:stretch>
            <a:fillRect/>
          </a:stretch>
        </p:blipFill>
        <p:spPr>
          <a:xfrm>
            <a:off x="2355850" y="3057079"/>
            <a:ext cx="4578350" cy="2866445"/>
          </a:xfrm>
          <a:prstGeom prst="rect">
            <a:avLst/>
          </a:prstGeom>
        </p:spPr>
      </p:pic>
      <p:sp>
        <p:nvSpPr>
          <p:cNvPr id="5" name="TextBox 4">
            <a:extLst>
              <a:ext uri="{FF2B5EF4-FFF2-40B4-BE49-F238E27FC236}">
                <a16:creationId xmlns:a16="http://schemas.microsoft.com/office/drawing/2014/main" id="{8F26CFC5-C685-48A6-8D43-18D8AA8B655A}"/>
              </a:ext>
            </a:extLst>
          </p:cNvPr>
          <p:cNvSpPr txBox="1"/>
          <p:nvPr/>
        </p:nvSpPr>
        <p:spPr>
          <a:xfrm>
            <a:off x="2355850" y="5940457"/>
            <a:ext cx="1905000" cy="215444"/>
          </a:xfrm>
          <a:prstGeom prst="rect">
            <a:avLst/>
          </a:prstGeom>
          <a:noFill/>
        </p:spPr>
        <p:txBody>
          <a:bodyPr wrap="square" rtlCol="0">
            <a:spAutoFit/>
          </a:bodyPr>
          <a:lstStyle/>
          <a:p>
            <a:r>
              <a:rPr lang="en-US" sz="800" dirty="0"/>
              <a:t>Fonte: https://www.adamsmith.org/</a:t>
            </a:r>
          </a:p>
        </p:txBody>
      </p:sp>
    </p:spTree>
    <p:extLst>
      <p:ext uri="{BB962C8B-B14F-4D97-AF65-F5344CB8AC3E}">
        <p14:creationId xmlns:p14="http://schemas.microsoft.com/office/powerpoint/2010/main" val="784420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C802-7722-4580-AC68-E7470D5ECA3A}"/>
              </a:ext>
            </a:extLst>
          </p:cNvPr>
          <p:cNvSpPr>
            <a:spLocks noGrp="1"/>
          </p:cNvSpPr>
          <p:nvPr>
            <p:ph type="ctrTitle"/>
          </p:nvPr>
        </p:nvSpPr>
        <p:spPr>
          <a:xfrm>
            <a:off x="533400" y="1066800"/>
            <a:ext cx="7620000" cy="1371600"/>
          </a:xfrm>
        </p:spPr>
        <p:txBody>
          <a:bodyPr/>
          <a:lstStyle/>
          <a:p>
            <a:r>
              <a:rPr lang="en-US" dirty="0" err="1"/>
              <a:t>Questão</a:t>
            </a:r>
            <a:r>
              <a:rPr lang="en-US" dirty="0"/>
              <a:t> 02:</a:t>
            </a:r>
            <a:br>
              <a:rPr lang="en-US" dirty="0"/>
            </a:br>
            <a:r>
              <a:rPr lang="en-US" sz="2800" b="0" dirty="0"/>
              <a:t>(</a:t>
            </a:r>
            <a:r>
              <a:rPr lang="en-US" sz="2800" b="0" dirty="0" err="1"/>
              <a:t>Responda</a:t>
            </a:r>
            <a:r>
              <a:rPr lang="en-US" sz="2800" b="0" dirty="0"/>
              <a:t> </a:t>
            </a:r>
            <a:r>
              <a:rPr lang="en-US" sz="2800" b="0" dirty="0" err="1"/>
              <a:t>p.f</a:t>
            </a:r>
            <a:r>
              <a:rPr lang="en-US" sz="2800" b="0" dirty="0"/>
              <a:t>. </a:t>
            </a:r>
            <a:r>
              <a:rPr lang="en-US" sz="2800" b="0" dirty="0" err="1"/>
              <a:t>através</a:t>
            </a:r>
            <a:r>
              <a:rPr lang="en-US" sz="2800" b="0" dirty="0"/>
              <a:t> do </a:t>
            </a:r>
            <a:r>
              <a:rPr lang="en-US" sz="2800" b="0" dirty="0" err="1"/>
              <a:t>Ms</a:t>
            </a:r>
            <a:r>
              <a:rPr lang="en-US" sz="2800" b="0" dirty="0"/>
              <a:t> Teams)</a:t>
            </a:r>
          </a:p>
        </p:txBody>
      </p:sp>
      <p:sp>
        <p:nvSpPr>
          <p:cNvPr id="3" name="Subtitle 2">
            <a:extLst>
              <a:ext uri="{FF2B5EF4-FFF2-40B4-BE49-F238E27FC236}">
                <a16:creationId xmlns:a16="http://schemas.microsoft.com/office/drawing/2014/main" id="{D601EC09-9D4E-4E27-8017-0441449A28D4}"/>
              </a:ext>
            </a:extLst>
          </p:cNvPr>
          <p:cNvSpPr>
            <a:spLocks noGrp="1"/>
          </p:cNvSpPr>
          <p:nvPr>
            <p:ph type="subTitle" idx="1"/>
          </p:nvPr>
        </p:nvSpPr>
        <p:spPr>
          <a:xfrm>
            <a:off x="457200" y="2895600"/>
            <a:ext cx="8229599" cy="4419600"/>
          </a:xfrm>
        </p:spPr>
        <p:txBody>
          <a:bodyPr/>
          <a:lstStyle/>
          <a:p>
            <a:pPr>
              <a:spcBef>
                <a:spcPts val="600"/>
              </a:spcBef>
              <a:spcAft>
                <a:spcPts val="1800"/>
              </a:spcAft>
            </a:pPr>
            <a:r>
              <a:rPr lang="pt-BR" sz="2800" b="1" dirty="0"/>
              <a:t>Qual das abordagens históricas à Gestão lhe suscitou mais curiosidade e interesse?</a:t>
            </a:r>
            <a:endParaRPr lang="pt-BR" sz="800" b="1" dirty="0"/>
          </a:p>
          <a:p>
            <a:pPr indent="361950">
              <a:spcBef>
                <a:spcPts val="600"/>
              </a:spcBef>
              <a:spcAft>
                <a:spcPts val="600"/>
              </a:spcAft>
            </a:pPr>
            <a:r>
              <a:rPr lang="pt-BR" sz="1600" b="1" dirty="0"/>
              <a:t>1- Clássica</a:t>
            </a:r>
          </a:p>
          <a:p>
            <a:pPr indent="361950">
              <a:spcBef>
                <a:spcPts val="600"/>
              </a:spcBef>
              <a:spcAft>
                <a:spcPts val="600"/>
              </a:spcAft>
            </a:pPr>
            <a:r>
              <a:rPr lang="pt-BR" sz="1600" b="1" dirty="0"/>
              <a:t>2- Comportamental</a:t>
            </a:r>
          </a:p>
          <a:p>
            <a:pPr indent="361950">
              <a:spcBef>
                <a:spcPts val="600"/>
              </a:spcBef>
              <a:spcAft>
                <a:spcPts val="600"/>
              </a:spcAft>
            </a:pPr>
            <a:r>
              <a:rPr lang="pt-BR" sz="1600" b="1" dirty="0"/>
              <a:t>3- Quantitativa</a:t>
            </a:r>
          </a:p>
          <a:p>
            <a:pPr indent="361950">
              <a:spcBef>
                <a:spcPts val="600"/>
              </a:spcBef>
              <a:spcAft>
                <a:spcPts val="600"/>
              </a:spcAft>
            </a:pPr>
            <a:r>
              <a:rPr lang="pt-BR" sz="1600" b="1" dirty="0"/>
              <a:t>4- Contemporânea: Sistémica</a:t>
            </a:r>
          </a:p>
          <a:p>
            <a:pPr indent="361950">
              <a:spcBef>
                <a:spcPts val="600"/>
              </a:spcBef>
              <a:spcAft>
                <a:spcPts val="600"/>
              </a:spcAft>
            </a:pPr>
            <a:r>
              <a:rPr lang="pt-BR" sz="1600" b="1" dirty="0"/>
              <a:t>5- Contemporânea: C</a:t>
            </a:r>
            <a:r>
              <a:rPr lang="pt-PT" sz="1600" b="1" dirty="0" err="1"/>
              <a:t>ontingencial</a:t>
            </a:r>
            <a:endParaRPr lang="pt-PT" sz="1600" b="1" dirty="0"/>
          </a:p>
          <a:p>
            <a:pPr indent="361950">
              <a:spcBef>
                <a:spcPts val="600"/>
              </a:spcBef>
              <a:spcAft>
                <a:spcPts val="600"/>
              </a:spcAft>
            </a:pPr>
            <a:r>
              <a:rPr lang="pt-PT" sz="1600" b="1" dirty="0"/>
              <a:t>6- </a:t>
            </a:r>
            <a:r>
              <a:rPr lang="pt-BR" sz="1600" b="1" dirty="0"/>
              <a:t>Contemporânea: Tecnológica e da Computorização</a:t>
            </a:r>
            <a:endParaRPr lang="en-US" sz="1600" b="1" dirty="0"/>
          </a:p>
          <a:p>
            <a:pPr indent="361950">
              <a:spcBef>
                <a:spcPts val="600"/>
              </a:spcBef>
              <a:spcAft>
                <a:spcPts val="600"/>
              </a:spcAft>
            </a:pPr>
            <a:endParaRPr lang="en-US" b="1" dirty="0"/>
          </a:p>
        </p:txBody>
      </p:sp>
    </p:spTree>
    <p:extLst>
      <p:ext uri="{BB962C8B-B14F-4D97-AF65-F5344CB8AC3E}">
        <p14:creationId xmlns:p14="http://schemas.microsoft.com/office/powerpoint/2010/main" val="2793465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097280"/>
          </a:xfrm>
        </p:spPr>
        <p:txBody>
          <a:bodyPr/>
          <a:lstStyle/>
          <a:p>
            <a:pPr algn="ctr"/>
            <a:r>
              <a:rPr lang="pt-PT" sz="6600" i="1" dirty="0" err="1"/>
              <a:t>The</a:t>
            </a:r>
            <a:r>
              <a:rPr lang="pt-PT" sz="6600" i="1" dirty="0"/>
              <a:t> </a:t>
            </a:r>
            <a:r>
              <a:rPr lang="pt-PT" sz="6600" i="1" dirty="0" err="1"/>
              <a:t>End</a:t>
            </a:r>
            <a:endParaRPr lang="pt-PT" sz="6600" i="1"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41</a:t>
            </a:fld>
            <a:endParaRPr lang="en-US" dirty="0"/>
          </a:p>
        </p:txBody>
      </p:sp>
    </p:spTree>
    <p:extLst>
      <p:ext uri="{BB962C8B-B14F-4D97-AF65-F5344CB8AC3E}">
        <p14:creationId xmlns:p14="http://schemas.microsoft.com/office/powerpoint/2010/main" val="2642287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034CC8E9-B6A0-43A3-908A-037993638F28}"/>
              </a:ext>
            </a:extLst>
          </p:cNvPr>
          <p:cNvSpPr txBox="1">
            <a:spLocks/>
          </p:cNvSpPr>
          <p:nvPr/>
        </p:nvSpPr>
        <p:spPr bwMode="auto">
          <a:xfrm>
            <a:off x="228600" y="1331885"/>
            <a:ext cx="7874000" cy="536539"/>
          </a:xfrm>
          <a:prstGeom prst="rect">
            <a:avLst/>
          </a:prstGeom>
          <a:noFill/>
          <a:ln w="9525">
            <a:noFill/>
            <a:miter lim="800000"/>
            <a:headEnd/>
            <a:tailEnd/>
          </a:ln>
        </p:spPr>
        <p:txBody>
          <a:bodyPr/>
          <a:lstStyle/>
          <a:p>
            <a:pPr marL="342900" indent="-342900" algn="just" eaLnBrk="0" hangingPunct="0">
              <a:spcBef>
                <a:spcPct val="20000"/>
              </a:spcBef>
              <a:spcAft>
                <a:spcPts val="1200"/>
              </a:spcAft>
              <a:buFont typeface="Arial" charset="0"/>
              <a:buChar char="•"/>
            </a:pPr>
            <a:r>
              <a:rPr lang="pt-PT" sz="2400" dirty="0"/>
              <a:t>Adam Smith (</a:t>
            </a:r>
            <a:r>
              <a:rPr lang="pt-PT" sz="2400" i="1" dirty="0"/>
              <a:t>A Riqueza das Nações</a:t>
            </a:r>
            <a:r>
              <a:rPr lang="pt-PT" sz="2400" dirty="0"/>
              <a:t>, 1776)</a:t>
            </a:r>
          </a:p>
        </p:txBody>
      </p:sp>
      <p:sp>
        <p:nvSpPr>
          <p:cNvPr id="9" name="Title 1">
            <a:extLst>
              <a:ext uri="{FF2B5EF4-FFF2-40B4-BE49-F238E27FC236}">
                <a16:creationId xmlns:a16="http://schemas.microsoft.com/office/drawing/2014/main" id="{44E706DC-B641-46D7-9178-B76AD55DBE7C}"/>
              </a:ext>
            </a:extLst>
          </p:cNvPr>
          <p:cNvSpPr>
            <a:spLocks noGrp="1"/>
          </p:cNvSpPr>
          <p:nvPr>
            <p:ph type="title"/>
          </p:nvPr>
        </p:nvSpPr>
        <p:spPr>
          <a:xfrm>
            <a:off x="457200" y="215372"/>
            <a:ext cx="8229600" cy="699028"/>
          </a:xfrm>
        </p:spPr>
        <p:txBody>
          <a:bodyPr/>
          <a:lstStyle/>
          <a:p>
            <a:r>
              <a:rPr lang="en-US" dirty="0" err="1"/>
              <a:t>Contributos</a:t>
            </a:r>
            <a:r>
              <a:rPr lang="en-US" dirty="0"/>
              <a:t> </a:t>
            </a:r>
            <a:r>
              <a:rPr lang="en-US" dirty="0" err="1"/>
              <a:t>mais</a:t>
            </a:r>
            <a:r>
              <a:rPr lang="en-US" dirty="0"/>
              <a:t> </a:t>
            </a:r>
            <a:r>
              <a:rPr lang="en-US" dirty="0" err="1"/>
              <a:t>antigos</a:t>
            </a:r>
            <a:endParaRPr lang="en-US" dirty="0"/>
          </a:p>
        </p:txBody>
      </p:sp>
      <p:sp>
        <p:nvSpPr>
          <p:cNvPr id="2" name="TextBox 1">
            <a:extLst>
              <a:ext uri="{FF2B5EF4-FFF2-40B4-BE49-F238E27FC236}">
                <a16:creationId xmlns:a16="http://schemas.microsoft.com/office/drawing/2014/main" id="{EC5BA115-A4C0-49D5-8EB6-07BF43CE218F}"/>
              </a:ext>
            </a:extLst>
          </p:cNvPr>
          <p:cNvSpPr txBox="1"/>
          <p:nvPr/>
        </p:nvSpPr>
        <p:spPr>
          <a:xfrm>
            <a:off x="484875" y="1905000"/>
            <a:ext cx="8227325" cy="4185761"/>
          </a:xfrm>
          <a:prstGeom prst="rect">
            <a:avLst/>
          </a:prstGeom>
          <a:noFill/>
        </p:spPr>
        <p:txBody>
          <a:bodyPr wrap="square" rtlCol="0">
            <a:spAutoFit/>
          </a:bodyPr>
          <a:lstStyle/>
          <a:p>
            <a:pPr algn="just"/>
            <a:r>
              <a:rPr lang="en-US" dirty="0"/>
              <a:t>“While at its core Smith’s paper focused on answering the question “Why are some nations rich an others poor?” </a:t>
            </a:r>
            <a:r>
              <a:rPr lang="en-US" dirty="0">
                <a:solidFill>
                  <a:srgbClr val="0070C0"/>
                </a:solidFill>
              </a:rPr>
              <a:t>his ideas and conclusions have a broad applicability, and are especially relevant to contemporary management</a:t>
            </a:r>
            <a:r>
              <a:rPr lang="en-US" dirty="0"/>
              <a:t>. (…) </a:t>
            </a:r>
            <a:r>
              <a:rPr lang="en-US" b="1" dirty="0"/>
              <a:t>Adam Smith was the first to realize that specialization and the division of labor were the primary source of productivity</a:t>
            </a:r>
            <a:r>
              <a:rPr lang="en-US" dirty="0"/>
              <a:t>” </a:t>
            </a:r>
            <a:r>
              <a:rPr lang="en-US" sz="1400" dirty="0"/>
              <a:t>p. 504 </a:t>
            </a:r>
          </a:p>
          <a:p>
            <a:pPr algn="just"/>
            <a:endParaRPr lang="en-US" sz="1400" dirty="0"/>
          </a:p>
          <a:p>
            <a:pPr algn="just"/>
            <a:r>
              <a:rPr lang="en-US" sz="1400" dirty="0"/>
              <a:t>“</a:t>
            </a:r>
            <a:r>
              <a:rPr lang="en-US" dirty="0"/>
              <a:t>By observing the workings of a French pin factory, Smith noted that each individual worker, </a:t>
            </a:r>
            <a:r>
              <a:rPr lang="en-US" b="1" dirty="0"/>
              <a:t>if working alone and responsible for making the entire pin, could not make more than 20 pins per day</a:t>
            </a:r>
            <a:r>
              <a:rPr lang="en-US" dirty="0"/>
              <a:t>. </a:t>
            </a:r>
            <a:r>
              <a:rPr lang="en-US" dirty="0">
                <a:solidFill>
                  <a:srgbClr val="0070C0"/>
                </a:solidFill>
              </a:rPr>
              <a:t>But when the process was divided up so that</a:t>
            </a:r>
            <a:r>
              <a:rPr lang="en-US" dirty="0"/>
              <a:t>, for example, one worker draws out the wire, another straightens it, a third cuts it, a fourth points it, a fifth grinds it at the top for receiving the head, and a sixth puts the head on the pin, </a:t>
            </a:r>
            <a:r>
              <a:rPr lang="en-US" dirty="0">
                <a:solidFill>
                  <a:srgbClr val="0070C0"/>
                </a:solidFill>
              </a:rPr>
              <a:t>that the average output per worker jumps to 4,800 pins per worker per day.</a:t>
            </a:r>
            <a:r>
              <a:rPr lang="en-US" dirty="0"/>
              <a:t>” </a:t>
            </a:r>
            <a:r>
              <a:rPr lang="en-US" sz="1400" dirty="0"/>
              <a:t>p. 507 </a:t>
            </a:r>
          </a:p>
          <a:p>
            <a:pPr algn="just"/>
            <a:r>
              <a:rPr lang="en-US" sz="800" dirty="0"/>
              <a:t/>
            </a:r>
            <a:br>
              <a:rPr lang="en-US" sz="800" dirty="0"/>
            </a:br>
            <a:r>
              <a:rPr lang="en-US" sz="1400" dirty="0"/>
              <a:t>Crowley, G. R., &amp; Sobel, R. S. (2010). Adam Smith: managerial insights from the father of economics. Journal of Management History, 16(4), 504-508.</a:t>
            </a:r>
          </a:p>
        </p:txBody>
      </p:sp>
    </p:spTree>
    <p:extLst>
      <p:ext uri="{BB962C8B-B14F-4D97-AF65-F5344CB8AC3E}">
        <p14:creationId xmlns:p14="http://schemas.microsoft.com/office/powerpoint/2010/main" val="263059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36CBB7-9775-4D6A-97BC-7E8733893BBD}"/>
              </a:ext>
            </a:extLst>
          </p:cNvPr>
          <p:cNvSpPr>
            <a:spLocks noGrp="1"/>
          </p:cNvSpPr>
          <p:nvPr>
            <p:ph type="title"/>
          </p:nvPr>
        </p:nvSpPr>
        <p:spPr>
          <a:xfrm>
            <a:off x="457200" y="215372"/>
            <a:ext cx="8229600" cy="535889"/>
          </a:xfrm>
        </p:spPr>
        <p:txBody>
          <a:bodyPr/>
          <a:lstStyle/>
          <a:p>
            <a:r>
              <a:rPr lang="en-US" dirty="0" err="1"/>
              <a:t>Contributos</a:t>
            </a:r>
            <a:r>
              <a:rPr lang="en-US" dirty="0"/>
              <a:t> </a:t>
            </a:r>
            <a:r>
              <a:rPr lang="en-US" dirty="0" err="1"/>
              <a:t>mais</a:t>
            </a:r>
            <a:r>
              <a:rPr lang="en-US" dirty="0"/>
              <a:t> </a:t>
            </a:r>
            <a:r>
              <a:rPr lang="en-US" dirty="0" err="1"/>
              <a:t>antigos</a:t>
            </a:r>
            <a:endParaRPr lang="en-US" dirty="0"/>
          </a:p>
        </p:txBody>
      </p:sp>
      <p:sp>
        <p:nvSpPr>
          <p:cNvPr id="9" name="Rectangle 3">
            <a:extLst>
              <a:ext uri="{FF2B5EF4-FFF2-40B4-BE49-F238E27FC236}">
                <a16:creationId xmlns:a16="http://schemas.microsoft.com/office/drawing/2014/main" id="{67605235-BFE6-4ED1-BA6F-A7FAF203AE5B}"/>
              </a:ext>
            </a:extLst>
          </p:cNvPr>
          <p:cNvSpPr txBox="1">
            <a:spLocks/>
          </p:cNvSpPr>
          <p:nvPr/>
        </p:nvSpPr>
        <p:spPr bwMode="auto">
          <a:xfrm>
            <a:off x="457200" y="990600"/>
            <a:ext cx="8229600" cy="4006756"/>
          </a:xfrm>
          <a:prstGeom prst="rect">
            <a:avLst/>
          </a:prstGeom>
          <a:noFill/>
          <a:ln w="9525">
            <a:noFill/>
            <a:miter lim="800000"/>
            <a:headEnd/>
            <a:tailEnd/>
          </a:ln>
        </p:spPr>
        <p:txBody>
          <a:bodyPr/>
          <a:lstStyle/>
          <a:p>
            <a:pPr marL="342900" indent="-342900" eaLnBrk="0" hangingPunct="0">
              <a:spcBef>
                <a:spcPct val="20000"/>
              </a:spcBef>
              <a:spcAft>
                <a:spcPts val="1200"/>
              </a:spcAft>
              <a:buFont typeface="Arial" charset="0"/>
              <a:buChar char="•"/>
            </a:pPr>
            <a:r>
              <a:rPr lang="pt-PT" sz="2400" dirty="0"/>
              <a:t>Revolução Industrial </a:t>
            </a:r>
            <a:r>
              <a:rPr lang="pt-PT" sz="1400" dirty="0">
                <a:solidFill>
                  <a:srgbClr val="0070C0"/>
                </a:solidFill>
              </a:rPr>
              <a:t>(1760 a 1820/40)</a:t>
            </a:r>
          </a:p>
          <a:p>
            <a:pPr marL="742950" lvl="1" indent="-285750" algn="just" eaLnBrk="0" hangingPunct="0">
              <a:spcBef>
                <a:spcPts val="1200"/>
              </a:spcBef>
              <a:spcAft>
                <a:spcPts val="1200"/>
              </a:spcAft>
              <a:buFont typeface="Arial" charset="0"/>
              <a:buChar char="–"/>
            </a:pPr>
            <a:r>
              <a:rPr lang="pt-PT" sz="2400" dirty="0"/>
              <a:t>Substitui o trabalho humano por máquinas.</a:t>
            </a:r>
          </a:p>
          <a:p>
            <a:pPr marL="742950" lvl="1" indent="-285750" algn="just" eaLnBrk="0" hangingPunct="0">
              <a:spcBef>
                <a:spcPts val="600"/>
              </a:spcBef>
              <a:spcAft>
                <a:spcPts val="1200"/>
              </a:spcAft>
              <a:buFont typeface="Arial" charset="0"/>
              <a:buChar char="–"/>
            </a:pPr>
            <a:r>
              <a:rPr lang="pt-PT" sz="2400" dirty="0"/>
              <a:t>Levou ao aparecimento de grandes fábricas e à necessidade de formalizar a gestão.</a:t>
            </a:r>
          </a:p>
        </p:txBody>
      </p:sp>
      <p:pic>
        <p:nvPicPr>
          <p:cNvPr id="2" name="Picture 1">
            <a:extLst>
              <a:ext uri="{FF2B5EF4-FFF2-40B4-BE49-F238E27FC236}">
                <a16:creationId xmlns:a16="http://schemas.microsoft.com/office/drawing/2014/main" id="{2D48C782-8D81-45F2-8D7E-C14FC663A693}"/>
              </a:ext>
            </a:extLst>
          </p:cNvPr>
          <p:cNvPicPr>
            <a:picLocks noChangeAspect="1"/>
          </p:cNvPicPr>
          <p:nvPr/>
        </p:nvPicPr>
        <p:blipFill>
          <a:blip r:embed="rId3"/>
          <a:stretch>
            <a:fillRect/>
          </a:stretch>
        </p:blipFill>
        <p:spPr>
          <a:xfrm>
            <a:off x="4764058" y="3261481"/>
            <a:ext cx="3754340" cy="2614386"/>
          </a:xfrm>
          <a:prstGeom prst="rect">
            <a:avLst/>
          </a:prstGeom>
        </p:spPr>
      </p:pic>
      <p:sp>
        <p:nvSpPr>
          <p:cNvPr id="3" name="TextBox 2">
            <a:extLst>
              <a:ext uri="{FF2B5EF4-FFF2-40B4-BE49-F238E27FC236}">
                <a16:creationId xmlns:a16="http://schemas.microsoft.com/office/drawing/2014/main" id="{9726E2CB-F4CE-4D4B-8035-B56AA06953BF}"/>
              </a:ext>
            </a:extLst>
          </p:cNvPr>
          <p:cNvSpPr txBox="1"/>
          <p:nvPr/>
        </p:nvSpPr>
        <p:spPr>
          <a:xfrm>
            <a:off x="4706541" y="5875867"/>
            <a:ext cx="3803390" cy="246221"/>
          </a:xfrm>
          <a:prstGeom prst="rect">
            <a:avLst/>
          </a:prstGeom>
          <a:noFill/>
        </p:spPr>
        <p:txBody>
          <a:bodyPr wrap="square" rtlCol="0">
            <a:spAutoFit/>
          </a:bodyPr>
          <a:lstStyle/>
          <a:p>
            <a:r>
              <a:rPr lang="en-US" sz="1000" b="0" i="1" dirty="0">
                <a:solidFill>
                  <a:srgbClr val="4D4D4D"/>
                </a:solidFill>
                <a:effectLst/>
                <a:latin typeface="Open Sans"/>
              </a:rPr>
              <a:t>© Photos.com/</a:t>
            </a:r>
            <a:r>
              <a:rPr lang="en-US" sz="1000" b="0" i="1" dirty="0" err="1">
                <a:solidFill>
                  <a:srgbClr val="4D4D4D"/>
                </a:solidFill>
                <a:effectLst/>
                <a:latin typeface="Open Sans"/>
              </a:rPr>
              <a:t>Jupiterimages</a:t>
            </a:r>
            <a:endParaRPr lang="en-US" sz="1000" dirty="0"/>
          </a:p>
        </p:txBody>
      </p:sp>
      <p:pic>
        <p:nvPicPr>
          <p:cNvPr id="5" name="Picture 4">
            <a:extLst>
              <a:ext uri="{FF2B5EF4-FFF2-40B4-BE49-F238E27FC236}">
                <a16:creationId xmlns:a16="http://schemas.microsoft.com/office/drawing/2014/main" id="{61594637-EF48-4AB9-96FD-5E04C1E49F6E}"/>
              </a:ext>
            </a:extLst>
          </p:cNvPr>
          <p:cNvPicPr>
            <a:picLocks noChangeAspect="1"/>
          </p:cNvPicPr>
          <p:nvPr/>
        </p:nvPicPr>
        <p:blipFill>
          <a:blip r:embed="rId4"/>
          <a:stretch>
            <a:fillRect/>
          </a:stretch>
        </p:blipFill>
        <p:spPr>
          <a:xfrm>
            <a:off x="914560" y="3261481"/>
            <a:ext cx="3743006" cy="2614386"/>
          </a:xfrm>
          <a:prstGeom prst="rect">
            <a:avLst/>
          </a:prstGeom>
        </p:spPr>
      </p:pic>
      <p:sp>
        <p:nvSpPr>
          <p:cNvPr id="11" name="TextBox 10">
            <a:extLst>
              <a:ext uri="{FF2B5EF4-FFF2-40B4-BE49-F238E27FC236}">
                <a16:creationId xmlns:a16="http://schemas.microsoft.com/office/drawing/2014/main" id="{4DE88C03-AC01-42B1-A798-E368FF26B670}"/>
              </a:ext>
            </a:extLst>
          </p:cNvPr>
          <p:cNvSpPr txBox="1"/>
          <p:nvPr/>
        </p:nvSpPr>
        <p:spPr>
          <a:xfrm>
            <a:off x="826851" y="5886914"/>
            <a:ext cx="3803390" cy="246221"/>
          </a:xfrm>
          <a:prstGeom prst="rect">
            <a:avLst/>
          </a:prstGeom>
          <a:noFill/>
        </p:spPr>
        <p:txBody>
          <a:bodyPr wrap="square" rtlCol="0">
            <a:spAutoFit/>
          </a:bodyPr>
          <a:lstStyle/>
          <a:p>
            <a:r>
              <a:rPr lang="en-US" sz="1000" b="0" i="1" dirty="0">
                <a:solidFill>
                  <a:srgbClr val="4D4D4D"/>
                </a:solidFill>
                <a:effectLst/>
                <a:latin typeface="Open Sans"/>
              </a:rPr>
              <a:t>Library of Congress, Washington, D.C. (LC-DIG-nclc-01581)</a:t>
            </a:r>
            <a:endParaRPr lang="en-US" sz="1000" dirty="0"/>
          </a:p>
        </p:txBody>
      </p:sp>
    </p:spTree>
    <p:extLst>
      <p:ext uri="{BB962C8B-B14F-4D97-AF65-F5344CB8AC3E}">
        <p14:creationId xmlns:p14="http://schemas.microsoft.com/office/powerpoint/2010/main" val="468878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600200"/>
          </a:xfrm>
        </p:spPr>
        <p:txBody>
          <a:bodyPr/>
          <a:lstStyle/>
          <a:p>
            <a:r>
              <a:rPr lang="en-US" sz="3600" dirty="0" err="1"/>
              <a:t>Principais</a:t>
            </a:r>
            <a:r>
              <a:rPr lang="en-US" sz="3600" dirty="0"/>
              <a:t> </a:t>
            </a:r>
            <a:r>
              <a:rPr lang="en-US" sz="3600" dirty="0" err="1"/>
              <a:t>abordagens</a:t>
            </a:r>
            <a:r>
              <a:rPr lang="en-US" sz="3600" dirty="0"/>
              <a:t> </a:t>
            </a:r>
            <a:r>
              <a:rPr lang="en-US" sz="3600" dirty="0" err="1"/>
              <a:t>na</a:t>
            </a:r>
            <a:r>
              <a:rPr lang="en-US" sz="3600" dirty="0"/>
              <a:t> </a:t>
            </a:r>
            <a:br>
              <a:rPr lang="en-US" sz="3600" dirty="0"/>
            </a:br>
            <a:r>
              <a:rPr lang="en-US" sz="3600" dirty="0" err="1"/>
              <a:t>História</a:t>
            </a:r>
            <a:r>
              <a:rPr lang="en-US" sz="3600" dirty="0"/>
              <a:t> da </a:t>
            </a:r>
            <a:r>
              <a:rPr lang="en-US" sz="3600" dirty="0" err="1"/>
              <a:t>Gestão</a:t>
            </a:r>
            <a:endParaRPr lang="en-US" dirty="0"/>
          </a:p>
        </p:txBody>
      </p:sp>
      <p:cxnSp>
        <p:nvCxnSpPr>
          <p:cNvPr id="10" name="Straight Connector 9">
            <a:extLst>
              <a:ext uri="{FF2B5EF4-FFF2-40B4-BE49-F238E27FC236}">
                <a16:creationId xmlns:a16="http://schemas.microsoft.com/office/drawing/2014/main" id="{947F666D-7606-4127-9EB7-DB3FD02E269B}"/>
              </a:ext>
            </a:extLst>
          </p:cNvPr>
          <p:cNvCxnSpPr/>
          <p:nvPr/>
        </p:nvCxnSpPr>
        <p:spPr>
          <a:xfrm>
            <a:off x="7128934" y="5715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52400" y="1612106"/>
            <a:ext cx="8811150" cy="4319588"/>
          </a:xfrm>
          <a:prstGeom prst="rect">
            <a:avLst/>
          </a:prstGeom>
        </p:spPr>
      </p:pic>
    </p:spTree>
    <p:extLst>
      <p:ext uri="{BB962C8B-B14F-4D97-AF65-F5344CB8AC3E}">
        <p14:creationId xmlns:p14="http://schemas.microsoft.com/office/powerpoint/2010/main" val="1830057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Abordagem</a:t>
            </a:r>
            <a:r>
              <a:rPr lang="en-US" dirty="0"/>
              <a:t> </a:t>
            </a:r>
            <a:r>
              <a:rPr lang="en-US" dirty="0" err="1"/>
              <a:t>clássica</a:t>
            </a:r>
            <a:endParaRPr lang="en-US" dirty="0"/>
          </a:p>
        </p:txBody>
      </p:sp>
      <p:sp>
        <p:nvSpPr>
          <p:cNvPr id="6" name="Rectangle 3">
            <a:extLst>
              <a:ext uri="{FF2B5EF4-FFF2-40B4-BE49-F238E27FC236}">
                <a16:creationId xmlns:a16="http://schemas.microsoft.com/office/drawing/2014/main" id="{CE95C183-4C11-4F3D-8355-31357CC2F7D3}"/>
              </a:ext>
            </a:extLst>
          </p:cNvPr>
          <p:cNvSpPr txBox="1">
            <a:spLocks/>
          </p:cNvSpPr>
          <p:nvPr/>
        </p:nvSpPr>
        <p:spPr bwMode="auto">
          <a:xfrm>
            <a:off x="457200" y="1524000"/>
            <a:ext cx="8229600" cy="4419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a:t>Abordagem Clássica  - </a:t>
            </a:r>
            <a:r>
              <a:rPr lang="pt-PT" sz="2400" dirty="0"/>
              <a:t>Designa os</a:t>
            </a:r>
            <a:r>
              <a:rPr lang="pt-PT" sz="2400" b="1" dirty="0"/>
              <a:t> </a:t>
            </a:r>
            <a:r>
              <a:rPr lang="pt-PT" sz="2400" dirty="0"/>
              <a:t>primeiros estudos na área da gestão e enfatiza a racionalidade e o tornar as organizações e os trabalhadores o mais eficientes possível.</a:t>
            </a:r>
          </a:p>
          <a:p>
            <a:pPr marL="342900" indent="-342900" algn="just" eaLnBrk="0" hangingPunct="0">
              <a:spcBef>
                <a:spcPct val="20000"/>
              </a:spcBef>
              <a:buFont typeface="Arial" charset="0"/>
              <a:buChar char="•"/>
            </a:pPr>
            <a:endParaRPr lang="pt-PT" sz="2400" dirty="0"/>
          </a:p>
          <a:p>
            <a:pPr indent="355600" algn="just" eaLnBrk="0" hangingPunct="0">
              <a:spcBef>
                <a:spcPts val="1200"/>
              </a:spcBef>
              <a:spcAft>
                <a:spcPts val="1200"/>
              </a:spcAft>
            </a:pPr>
            <a:r>
              <a:rPr lang="pt-PT" sz="2400" dirty="0"/>
              <a:t>Inclui:</a:t>
            </a:r>
          </a:p>
          <a:p>
            <a:pPr marL="800100" lvl="1" indent="-342900" eaLnBrk="0" hangingPunct="0">
              <a:spcBef>
                <a:spcPts val="1200"/>
              </a:spcBef>
              <a:spcAft>
                <a:spcPts val="1200"/>
              </a:spcAft>
              <a:buFont typeface="Arial" charset="0"/>
              <a:buChar char="•"/>
            </a:pPr>
            <a:r>
              <a:rPr lang="pt-PT" sz="2400" dirty="0"/>
              <a:t>A Gestão Científica (Taylor e os </a:t>
            </a:r>
            <a:r>
              <a:rPr lang="pt-PT" sz="2400" dirty="0" err="1"/>
              <a:t>Gilbreth</a:t>
            </a:r>
            <a:r>
              <a:rPr lang="pt-PT" sz="2400" dirty="0"/>
              <a:t>)</a:t>
            </a:r>
          </a:p>
          <a:p>
            <a:pPr marL="800100" lvl="1" indent="-342900" eaLnBrk="0" hangingPunct="0">
              <a:spcBef>
                <a:spcPts val="1200"/>
              </a:spcBef>
              <a:spcAft>
                <a:spcPts val="1200"/>
              </a:spcAft>
              <a:buFont typeface="Arial" charset="0"/>
              <a:buChar char="•"/>
            </a:pPr>
            <a:r>
              <a:rPr lang="pt-PT" sz="2400" dirty="0"/>
              <a:t>A Teoria Administrativa (</a:t>
            </a:r>
            <a:r>
              <a:rPr lang="pt-PT" sz="2400" dirty="0" err="1"/>
              <a:t>Fayol</a:t>
            </a:r>
            <a:r>
              <a:rPr lang="pt-PT" sz="2400" dirty="0"/>
              <a:t> e Weber)</a:t>
            </a:r>
          </a:p>
        </p:txBody>
      </p:sp>
    </p:spTree>
    <p:extLst>
      <p:ext uri="{BB962C8B-B14F-4D97-AF65-F5344CB8AC3E}">
        <p14:creationId xmlns:p14="http://schemas.microsoft.com/office/powerpoint/2010/main" val="119522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Frederick Winslow Taylor</a:t>
            </a:r>
          </a:p>
        </p:txBody>
      </p:sp>
      <p:sp>
        <p:nvSpPr>
          <p:cNvPr id="6" name="Rectangle 3">
            <a:extLst>
              <a:ext uri="{FF2B5EF4-FFF2-40B4-BE49-F238E27FC236}">
                <a16:creationId xmlns:a16="http://schemas.microsoft.com/office/drawing/2014/main" id="{FE3EFC03-D79D-4FEA-B4A0-C782D10A1409}"/>
              </a:ext>
            </a:extLst>
          </p:cNvPr>
          <p:cNvSpPr txBox="1">
            <a:spLocks/>
          </p:cNvSpPr>
          <p:nvPr/>
        </p:nvSpPr>
        <p:spPr bwMode="auto">
          <a:xfrm>
            <a:off x="457200" y="2286000"/>
            <a:ext cx="8001000" cy="3886199"/>
          </a:xfrm>
          <a:prstGeom prst="rect">
            <a:avLst/>
          </a:prstGeom>
          <a:noFill/>
          <a:ln w="9525">
            <a:noFill/>
            <a:miter lim="800000"/>
            <a:headEnd/>
            <a:tailEnd/>
          </a:ln>
        </p:spPr>
        <p:txBody>
          <a:bodyPr/>
          <a:lstStyle/>
          <a:p>
            <a:pPr marL="365125" lvl="1" indent="-280988" algn="just" eaLnBrk="0" hangingPunct="0">
              <a:spcBef>
                <a:spcPct val="40000"/>
              </a:spcBef>
              <a:buFont typeface="Arial" charset="0"/>
              <a:buChar char="–"/>
            </a:pPr>
            <a:r>
              <a:rPr lang="pt-PT" sz="2000" dirty="0"/>
              <a:t>“Pai” da </a:t>
            </a:r>
            <a:r>
              <a:rPr lang="pt-PT" sz="2000" b="1" dirty="0"/>
              <a:t>gestão </a:t>
            </a:r>
            <a:r>
              <a:rPr lang="pt-PT" sz="2000" b="1" dirty="0" smtClean="0"/>
              <a:t>científica (1911) </a:t>
            </a:r>
            <a:r>
              <a:rPr lang="pt-PT" sz="2000" dirty="0"/>
              <a:t>– abordagem baseada na utilização do método científico, para encontrar o “</a:t>
            </a:r>
            <a:r>
              <a:rPr lang="pt-PT" sz="2000" dirty="0" err="1"/>
              <a:t>one</a:t>
            </a:r>
            <a:r>
              <a:rPr lang="pt-PT" sz="2000" dirty="0"/>
              <a:t> </a:t>
            </a:r>
            <a:r>
              <a:rPr lang="pt-PT" sz="2000" dirty="0" err="1"/>
              <a:t>best</a:t>
            </a:r>
            <a:r>
              <a:rPr lang="pt-PT" sz="2000" dirty="0"/>
              <a:t> </a:t>
            </a:r>
            <a:r>
              <a:rPr lang="pt-PT" sz="2000" dirty="0" err="1"/>
              <a:t>way</a:t>
            </a:r>
            <a:r>
              <a:rPr lang="pt-PT" sz="2000" dirty="0"/>
              <a:t>” para realizar cada tarefa (tempos, movimentos, equipamentos).</a:t>
            </a:r>
          </a:p>
          <a:p>
            <a:pPr marL="365125" lvl="1" indent="-280988" algn="just" eaLnBrk="0" hangingPunct="0">
              <a:spcBef>
                <a:spcPct val="40000"/>
              </a:spcBef>
              <a:buFont typeface="Arial" charset="0"/>
              <a:buChar char="–"/>
            </a:pPr>
            <a:endParaRPr lang="pt-PT" sz="800" dirty="0"/>
          </a:p>
          <a:p>
            <a:pPr marL="365125" lvl="1" indent="-280988" algn="just" eaLnBrk="0" hangingPunct="0">
              <a:spcBef>
                <a:spcPct val="40000"/>
              </a:spcBef>
              <a:buFont typeface="Arial" charset="0"/>
              <a:buChar char="–"/>
            </a:pPr>
            <a:r>
              <a:rPr lang="pt-PT" sz="2000" dirty="0"/>
              <a:t>O seu trabalho na </a:t>
            </a:r>
            <a:r>
              <a:rPr lang="pt-PT" sz="2000" dirty="0" err="1"/>
              <a:t>Midvale</a:t>
            </a:r>
            <a:r>
              <a:rPr lang="pt-PT" sz="2000" dirty="0"/>
              <a:t> </a:t>
            </a:r>
            <a:r>
              <a:rPr lang="pt-PT" sz="2000" dirty="0" err="1"/>
              <a:t>Steel</a:t>
            </a:r>
            <a:r>
              <a:rPr lang="pt-PT" sz="2000" dirty="0"/>
              <a:t> e na </a:t>
            </a:r>
            <a:r>
              <a:rPr lang="pt-PT" sz="2000" dirty="0" err="1"/>
              <a:t>Bethlehem</a:t>
            </a:r>
            <a:r>
              <a:rPr lang="pt-PT" sz="2000" dirty="0"/>
              <a:t> </a:t>
            </a:r>
            <a:r>
              <a:rPr lang="pt-PT" sz="2000" dirty="0" err="1"/>
              <a:t>Steel</a:t>
            </a:r>
            <a:r>
              <a:rPr lang="pt-PT" sz="2000" dirty="0"/>
              <a:t> estimulou o seu interesse pelo desenvolvimento da eficiência.</a:t>
            </a:r>
          </a:p>
          <a:p>
            <a:pPr marL="365125" lvl="1" indent="-280988" algn="just" eaLnBrk="0" hangingPunct="0">
              <a:spcBef>
                <a:spcPct val="40000"/>
              </a:spcBef>
              <a:buFont typeface="Arial" charset="0"/>
              <a:buChar char="–"/>
            </a:pPr>
            <a:endParaRPr lang="pt-PT" sz="800" dirty="0"/>
          </a:p>
          <a:p>
            <a:pPr marL="365125" lvl="1" indent="-280988" algn="just" eaLnBrk="0" hangingPunct="0">
              <a:spcBef>
                <a:spcPct val="40000"/>
              </a:spcBef>
              <a:buFont typeface="Arial" charset="0"/>
              <a:buChar char="–"/>
            </a:pPr>
            <a:r>
              <a:rPr lang="pt-PT" sz="2000" dirty="0"/>
              <a:t>A experiência do carregamento do ferro de gusa, ilustra bem a sua preocupação e os métodos utilizados – a produtividade aumentou 200%. </a:t>
            </a:r>
          </a:p>
          <a:p>
            <a:pPr marL="365125" lvl="1" algn="just" eaLnBrk="0" hangingPunct="0">
              <a:spcBef>
                <a:spcPct val="40000"/>
              </a:spcBef>
            </a:pPr>
            <a:r>
              <a:rPr lang="pt-PT" sz="1400" dirty="0"/>
              <a:t>(</a:t>
            </a:r>
            <a:r>
              <a:rPr lang="pt-PT" sz="1400" i="1" dirty="0"/>
              <a:t>e.g., </a:t>
            </a:r>
            <a:r>
              <a:rPr lang="pt-PT" sz="1400" dirty="0"/>
              <a:t>Individuo certo, com as ferramentas e equipamento apropriados, seguindo exatamente os procedimentos definidos, e motivando-o com incentivos económicos.) (vide Taylor p.44-46)</a:t>
            </a:r>
          </a:p>
        </p:txBody>
      </p:sp>
      <p:pic>
        <p:nvPicPr>
          <p:cNvPr id="7" name="Picture 6">
            <a:extLst>
              <a:ext uri="{FF2B5EF4-FFF2-40B4-BE49-F238E27FC236}">
                <a16:creationId xmlns:a16="http://schemas.microsoft.com/office/drawing/2014/main" id="{E17C8FB2-5A3D-40F8-BEB9-5ED70A08C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67304"/>
            <a:ext cx="1431255" cy="1796225"/>
          </a:xfrm>
          <a:prstGeom prst="rect">
            <a:avLst/>
          </a:prstGeom>
        </p:spPr>
      </p:pic>
    </p:spTree>
    <p:extLst>
      <p:ext uri="{BB962C8B-B14F-4D97-AF65-F5344CB8AC3E}">
        <p14:creationId xmlns:p14="http://schemas.microsoft.com/office/powerpoint/2010/main" val="631824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17668</TotalTime>
  <Words>5075</Words>
  <Application>Microsoft Office PowerPoint</Application>
  <PresentationFormat>On-screen Show (4:3)</PresentationFormat>
  <Paragraphs>318</Paragraphs>
  <Slides>41</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Colonna MT</vt:lpstr>
      <vt:lpstr>Open Sans</vt:lpstr>
      <vt:lpstr>Times New Roman</vt:lpstr>
      <vt:lpstr>Verdana</vt:lpstr>
      <vt:lpstr>Wingdings</vt:lpstr>
      <vt:lpstr>508 Lecture</vt:lpstr>
      <vt:lpstr>Management</vt:lpstr>
      <vt:lpstr>Objetivos</vt:lpstr>
      <vt:lpstr>Contributos mais antigos</vt:lpstr>
      <vt:lpstr>Contributos mais antigos</vt:lpstr>
      <vt:lpstr>Contributos mais antigos</vt:lpstr>
      <vt:lpstr>Contributos mais antigos</vt:lpstr>
      <vt:lpstr>Principais abordagens na  História da Gestão</vt:lpstr>
      <vt:lpstr>Abordagem clássica</vt:lpstr>
      <vt:lpstr>Frederick Winslow Taylor</vt:lpstr>
      <vt:lpstr>Princípios de Taylor</vt:lpstr>
      <vt:lpstr>Frank e Lillian Gilbreth</vt:lpstr>
      <vt:lpstr>Teoria Administrativa</vt:lpstr>
      <vt:lpstr>Henri Fayol</vt:lpstr>
      <vt:lpstr>14 princípios de Fayol</vt:lpstr>
      <vt:lpstr>14 Princípios de Fayol</vt:lpstr>
      <vt:lpstr>14 Princípios de Fayol</vt:lpstr>
      <vt:lpstr>Max Weber</vt:lpstr>
      <vt:lpstr>Mafalda,  A Contestatária (Quino 1932-2020)</vt:lpstr>
      <vt:lpstr>Caraterísticas da burocracia de Weber</vt:lpstr>
      <vt:lpstr>Abordagem comportamental</vt:lpstr>
      <vt:lpstr>Abordagem comportamental</vt:lpstr>
      <vt:lpstr>Percursores do Comportamento Organizacional</vt:lpstr>
      <vt:lpstr>Estudos de Hawthorne</vt:lpstr>
      <vt:lpstr>Estudos de Hawthorne</vt:lpstr>
      <vt:lpstr>Abordagem quantitativa </vt:lpstr>
      <vt:lpstr>Abordagem quantitativa </vt:lpstr>
      <vt:lpstr>Total Quality Management</vt:lpstr>
      <vt:lpstr>TQM</vt:lpstr>
      <vt:lpstr>Abordagens contemporâneas</vt:lpstr>
      <vt:lpstr>Abordagem sistémica</vt:lpstr>
      <vt:lpstr>Figura HG-7 A Organização como um Sistema aberto</vt:lpstr>
      <vt:lpstr>Abordagem sistémica</vt:lpstr>
      <vt:lpstr>Abordagem contingencial</vt:lpstr>
      <vt:lpstr>Abordagem contingencial</vt:lpstr>
      <vt:lpstr>Variáveis contingenciais</vt:lpstr>
      <vt:lpstr>Abordagem Tecnológica e da Computorização</vt:lpstr>
      <vt:lpstr>4ª Revolução Industrial (século XXI)</vt:lpstr>
      <vt:lpstr>4ª Revolução Industrial (século XXI)</vt:lpstr>
      <vt:lpstr>4ª Revolução Industrial (século XXI)</vt:lpstr>
      <vt:lpstr>Questão 02: (Responda p.f. através do Ms Teams)</vt:lpstr>
      <vt:lpstr>The End</vt:lpstr>
    </vt:vector>
  </TitlesOfParts>
  <Manager/>
  <Company>Cenveo Publisher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MH-1: Management History Module</dc:subject>
  <dc:creator>Stephen P. Robbins and Mary Coulter</dc:creator>
  <cp:keywords>Management</cp:keywords>
  <dc:description/>
  <cp:lastModifiedBy>ricardobelchior</cp:lastModifiedBy>
  <cp:revision>598</cp:revision>
  <dcterms:created xsi:type="dcterms:W3CDTF">2014-07-14T20:04:21Z</dcterms:created>
  <dcterms:modified xsi:type="dcterms:W3CDTF">2020-10-13T10:01:56Z</dcterms:modified>
  <cp:category/>
</cp:coreProperties>
</file>