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922"/>
  </p:notesMasterIdLst>
  <p:handoutMasterIdLst>
    <p:handoutMasterId r:id="rId923"/>
  </p:handoutMasterIdLst>
  <p:sldIdLst>
    <p:sldId id="872" r:id="rId2"/>
    <p:sldId id="873" r:id="rId3"/>
    <p:sldId id="1135" r:id="rId4"/>
    <p:sldId id="3419" r:id="rId5"/>
    <p:sldId id="1136" r:id="rId6"/>
    <p:sldId id="3402" r:id="rId7"/>
    <p:sldId id="3409" r:id="rId8"/>
    <p:sldId id="3410" r:id="rId9"/>
    <p:sldId id="3411" r:id="rId10"/>
    <p:sldId id="3407" r:id="rId11"/>
    <p:sldId id="3412" r:id="rId12"/>
    <p:sldId id="3413" r:id="rId13"/>
    <p:sldId id="2775" r:id="rId14"/>
    <p:sldId id="2804" r:id="rId15"/>
    <p:sldId id="3375" r:id="rId16"/>
    <p:sldId id="3378" r:id="rId17"/>
    <p:sldId id="3377" r:id="rId18"/>
    <p:sldId id="3379" r:id="rId19"/>
    <p:sldId id="3380" r:id="rId20"/>
    <p:sldId id="3381" r:id="rId21"/>
    <p:sldId id="3382" r:id="rId22"/>
    <p:sldId id="3408" r:id="rId23"/>
    <p:sldId id="3420" r:id="rId24"/>
    <p:sldId id="2774" r:id="rId25"/>
    <p:sldId id="2501" r:id="rId26"/>
    <p:sldId id="3352" r:id="rId27"/>
    <p:sldId id="3351" r:id="rId28"/>
    <p:sldId id="3421" r:id="rId29"/>
    <p:sldId id="2978" r:id="rId30"/>
    <p:sldId id="2979" r:id="rId31"/>
    <p:sldId id="3390" r:id="rId32"/>
    <p:sldId id="3391" r:id="rId33"/>
    <p:sldId id="3392" r:id="rId34"/>
    <p:sldId id="3393" r:id="rId35"/>
    <p:sldId id="3344" r:id="rId36"/>
    <p:sldId id="2983" r:id="rId37"/>
    <p:sldId id="2984" r:id="rId38"/>
    <p:sldId id="2985" r:id="rId39"/>
    <p:sldId id="3010" r:id="rId40"/>
    <p:sldId id="2987" r:id="rId41"/>
    <p:sldId id="2997" r:id="rId42"/>
    <p:sldId id="2989" r:id="rId43"/>
    <p:sldId id="2992" r:id="rId44"/>
    <p:sldId id="2994" r:id="rId45"/>
    <p:sldId id="2995" r:id="rId46"/>
    <p:sldId id="3317" r:id="rId47"/>
    <p:sldId id="3318" r:id="rId48"/>
    <p:sldId id="3319" r:id="rId49"/>
    <p:sldId id="3320" r:id="rId50"/>
    <p:sldId id="3321" r:id="rId51"/>
    <p:sldId id="3015" r:id="rId52"/>
    <p:sldId id="3017" r:id="rId53"/>
    <p:sldId id="3347" r:id="rId54"/>
    <p:sldId id="3349" r:id="rId55"/>
    <p:sldId id="3416" r:id="rId56"/>
    <p:sldId id="3417" r:id="rId57"/>
    <p:sldId id="3418" r:id="rId58"/>
    <p:sldId id="3345" r:id="rId59"/>
    <p:sldId id="3415" r:id="rId60"/>
    <p:sldId id="3332" r:id="rId61"/>
    <p:sldId id="3333" r:id="rId62"/>
    <p:sldId id="3334" r:id="rId63"/>
    <p:sldId id="3335" r:id="rId64"/>
    <p:sldId id="3336" r:id="rId65"/>
    <p:sldId id="3337" r:id="rId66"/>
    <p:sldId id="3338" r:id="rId67"/>
    <p:sldId id="3339" r:id="rId68"/>
    <p:sldId id="3340" r:id="rId69"/>
    <p:sldId id="3341" r:id="rId70"/>
    <p:sldId id="3342" r:id="rId71"/>
    <p:sldId id="3343" r:id="rId72"/>
    <p:sldId id="3315" r:id="rId73"/>
    <p:sldId id="3316" r:id="rId74"/>
    <p:sldId id="3018" r:id="rId75"/>
    <p:sldId id="3019" r:id="rId76"/>
    <p:sldId id="3422" r:id="rId77"/>
    <p:sldId id="2809" r:id="rId78"/>
    <p:sldId id="3011" r:id="rId79"/>
    <p:sldId id="2971" r:id="rId80"/>
    <p:sldId id="2972" r:id="rId81"/>
    <p:sldId id="2973" r:id="rId82"/>
    <p:sldId id="3040" r:id="rId83"/>
    <p:sldId id="2974" r:id="rId84"/>
    <p:sldId id="3430" r:id="rId85"/>
    <p:sldId id="2975" r:id="rId86"/>
    <p:sldId id="2976" r:id="rId87"/>
    <p:sldId id="2999" r:id="rId88"/>
    <p:sldId id="3001" r:id="rId89"/>
    <p:sldId id="3013" r:id="rId90"/>
    <p:sldId id="3002" r:id="rId91"/>
    <p:sldId id="3003" r:id="rId92"/>
    <p:sldId id="3004" r:id="rId93"/>
    <p:sldId id="3423" r:id="rId94"/>
    <p:sldId id="2519" r:id="rId95"/>
    <p:sldId id="3014" r:id="rId96"/>
    <p:sldId id="2425" r:id="rId97"/>
    <p:sldId id="2483" r:id="rId98"/>
    <p:sldId id="2485" r:id="rId99"/>
    <p:sldId id="2486" r:id="rId100"/>
    <p:sldId id="2998" r:id="rId101"/>
    <p:sldId id="2823" r:id="rId102"/>
    <p:sldId id="2487" r:id="rId103"/>
    <p:sldId id="2763" r:id="rId104"/>
    <p:sldId id="2813" r:id="rId105"/>
    <p:sldId id="2820" r:id="rId106"/>
    <p:sldId id="2821" r:id="rId107"/>
    <p:sldId id="2815" r:id="rId108"/>
    <p:sldId id="2977" r:id="rId109"/>
    <p:sldId id="2819" r:id="rId110"/>
    <p:sldId id="2489" r:id="rId111"/>
    <p:sldId id="2490" r:id="rId112"/>
    <p:sldId id="2810" r:id="rId113"/>
    <p:sldId id="2550" r:id="rId114"/>
    <p:sldId id="3399" r:id="rId115"/>
    <p:sldId id="3009" r:id="rId116"/>
    <p:sldId id="3424" r:id="rId117"/>
    <p:sldId id="3005" r:id="rId118"/>
    <p:sldId id="3006" r:id="rId119"/>
    <p:sldId id="3007" r:id="rId120"/>
    <p:sldId id="3008" r:id="rId121"/>
    <p:sldId id="3425" r:id="rId122"/>
    <p:sldId id="1138" r:id="rId123"/>
    <p:sldId id="2905" r:id="rId124"/>
    <p:sldId id="3021" r:id="rId125"/>
    <p:sldId id="2906" r:id="rId126"/>
    <p:sldId id="3426" r:id="rId127"/>
    <p:sldId id="2765" r:id="rId128"/>
    <p:sldId id="2827" r:id="rId129"/>
    <p:sldId id="2899" r:id="rId130"/>
    <p:sldId id="3433" r:id="rId131"/>
    <p:sldId id="3020" r:id="rId132"/>
    <p:sldId id="2902" r:id="rId133"/>
    <p:sldId id="2766" r:id="rId134"/>
    <p:sldId id="2770" r:id="rId135"/>
    <p:sldId id="3427" r:id="rId136"/>
    <p:sldId id="2395" r:id="rId137"/>
    <p:sldId id="3022" r:id="rId138"/>
    <p:sldId id="2903" r:id="rId139"/>
    <p:sldId id="2542" r:id="rId140"/>
    <p:sldId id="3436" r:id="rId141"/>
    <p:sldId id="3435" r:id="rId142"/>
    <p:sldId id="3428" r:id="rId143"/>
    <p:sldId id="2400" r:id="rId144"/>
    <p:sldId id="3437" r:id="rId145"/>
    <p:sldId id="2828" r:id="rId146"/>
    <p:sldId id="2527" r:id="rId147"/>
    <p:sldId id="2528" r:id="rId148"/>
    <p:sldId id="2529" r:id="rId149"/>
    <p:sldId id="2530" r:id="rId150"/>
    <p:sldId id="2531" r:id="rId151"/>
    <p:sldId id="2532" r:id="rId152"/>
    <p:sldId id="2533" r:id="rId153"/>
    <p:sldId id="2534" r:id="rId154"/>
    <p:sldId id="2535" r:id="rId155"/>
    <p:sldId id="2829" r:id="rId156"/>
    <p:sldId id="2537" r:id="rId157"/>
    <p:sldId id="2538" r:id="rId158"/>
    <p:sldId id="2539" r:id="rId159"/>
    <p:sldId id="2540" r:id="rId160"/>
    <p:sldId id="3023" r:id="rId161"/>
    <p:sldId id="2907" r:id="rId162"/>
    <p:sldId id="2541" r:id="rId163"/>
    <p:sldId id="2402" r:id="rId164"/>
    <p:sldId id="2509" r:id="rId165"/>
    <p:sldId id="3024" r:id="rId166"/>
    <p:sldId id="2403" r:id="rId167"/>
    <p:sldId id="3044" r:id="rId168"/>
    <p:sldId id="2404" r:id="rId169"/>
    <p:sldId id="3025" r:id="rId170"/>
    <p:sldId id="3026" r:id="rId171"/>
    <p:sldId id="3346" r:id="rId172"/>
    <p:sldId id="2429" r:id="rId173"/>
    <p:sldId id="3439" r:id="rId174"/>
    <p:sldId id="3405" r:id="rId175"/>
    <p:sldId id="2430" r:id="rId176"/>
    <p:sldId id="2431" r:id="rId177"/>
    <p:sldId id="1144" r:id="rId178"/>
    <p:sldId id="3429" r:id="rId179"/>
    <p:sldId id="3029" r:id="rId180"/>
    <p:sldId id="3031" r:id="rId181"/>
    <p:sldId id="1145" r:id="rId182"/>
    <p:sldId id="2748" r:id="rId183"/>
    <p:sldId id="2545" r:id="rId184"/>
    <p:sldId id="2830" r:id="rId185"/>
    <p:sldId id="2548" r:id="rId186"/>
    <p:sldId id="3353" r:id="rId187"/>
    <p:sldId id="3032" r:id="rId188"/>
    <p:sldId id="2908" r:id="rId189"/>
    <p:sldId id="3036" r:id="rId190"/>
    <p:sldId id="2909" r:id="rId191"/>
    <p:sldId id="1134" r:id="rId192"/>
    <p:sldId id="2089" r:id="rId193"/>
    <p:sldId id="3064" r:id="rId194"/>
    <p:sldId id="2090" r:id="rId195"/>
    <p:sldId id="2091" r:id="rId196"/>
    <p:sldId id="2092" r:id="rId197"/>
    <p:sldId id="2093" r:id="rId198"/>
    <p:sldId id="3440" r:id="rId199"/>
    <p:sldId id="3441" r:id="rId200"/>
    <p:sldId id="3442" r:id="rId201"/>
    <p:sldId id="3443" r:id="rId202"/>
    <p:sldId id="3444" r:id="rId203"/>
    <p:sldId id="3445" r:id="rId204"/>
    <p:sldId id="2094" r:id="rId205"/>
    <p:sldId id="2481" r:id="rId206"/>
    <p:sldId id="2270" r:id="rId207"/>
    <p:sldId id="2636" r:id="rId208"/>
    <p:sldId id="2832" r:id="rId209"/>
    <p:sldId id="2271" r:id="rId210"/>
    <p:sldId id="2637" r:id="rId211"/>
    <p:sldId id="2276" r:id="rId212"/>
    <p:sldId id="3068" r:id="rId213"/>
    <p:sldId id="2640" r:id="rId214"/>
    <p:sldId id="2646" r:id="rId215"/>
    <p:sldId id="2647" r:id="rId216"/>
    <p:sldId id="2644" r:id="rId217"/>
    <p:sldId id="3475" r:id="rId218"/>
    <p:sldId id="3474" r:id="rId219"/>
    <p:sldId id="2649" r:id="rId220"/>
    <p:sldId id="2641" r:id="rId221"/>
    <p:sldId id="3354" r:id="rId222"/>
    <p:sldId id="3355" r:id="rId223"/>
    <p:sldId id="2095" r:id="rId224"/>
    <p:sldId id="2096" r:id="rId225"/>
    <p:sldId id="3356" r:id="rId226"/>
    <p:sldId id="3357" r:id="rId227"/>
    <p:sldId id="2098" r:id="rId228"/>
    <p:sldId id="2265" r:id="rId229"/>
    <p:sldId id="2099" r:id="rId230"/>
    <p:sldId id="3358" r:id="rId231"/>
    <p:sldId id="2100" r:id="rId232"/>
    <p:sldId id="2836" r:id="rId233"/>
    <p:sldId id="1153" r:id="rId234"/>
    <p:sldId id="3156" r:id="rId235"/>
    <p:sldId id="3161" r:id="rId236"/>
    <p:sldId id="3431" r:id="rId237"/>
    <p:sldId id="3386" r:id="rId238"/>
    <p:sldId id="3172" r:id="rId239"/>
    <p:sldId id="3447" r:id="rId240"/>
    <p:sldId id="3448" r:id="rId241"/>
    <p:sldId id="3449" r:id="rId242"/>
    <p:sldId id="3165" r:id="rId243"/>
    <p:sldId id="3166" r:id="rId244"/>
    <p:sldId id="3446" r:id="rId245"/>
    <p:sldId id="3164" r:id="rId246"/>
    <p:sldId id="3077" r:id="rId247"/>
    <p:sldId id="3187" r:id="rId248"/>
    <p:sldId id="3169" r:id="rId249"/>
    <p:sldId id="3122" r:id="rId250"/>
    <p:sldId id="3123" r:id="rId251"/>
    <p:sldId id="3124" r:id="rId252"/>
    <p:sldId id="3125" r:id="rId253"/>
    <p:sldId id="3173" r:id="rId254"/>
    <p:sldId id="3131" r:id="rId255"/>
    <p:sldId id="3132" r:id="rId256"/>
    <p:sldId id="3179" r:id="rId257"/>
    <p:sldId id="3180" r:id="rId258"/>
    <p:sldId id="3135" r:id="rId259"/>
    <p:sldId id="3136" r:id="rId260"/>
    <p:sldId id="3137" r:id="rId261"/>
    <p:sldId id="3138" r:id="rId262"/>
    <p:sldId id="3139" r:id="rId263"/>
    <p:sldId id="3140" r:id="rId264"/>
    <p:sldId id="3192" r:id="rId265"/>
    <p:sldId id="3193" r:id="rId266"/>
    <p:sldId id="3141" r:id="rId267"/>
    <p:sldId id="3142" r:id="rId268"/>
    <p:sldId id="3143" r:id="rId269"/>
    <p:sldId id="3181" r:id="rId270"/>
    <p:sldId id="3182" r:id="rId271"/>
    <p:sldId id="3188" r:id="rId272"/>
    <p:sldId id="3189" r:id="rId273"/>
    <p:sldId id="3174" r:id="rId274"/>
    <p:sldId id="3190" r:id="rId275"/>
    <p:sldId id="3191" r:id="rId276"/>
    <p:sldId id="3144" r:id="rId277"/>
    <p:sldId id="3145" r:id="rId278"/>
    <p:sldId id="3146" r:id="rId279"/>
    <p:sldId id="3147" r:id="rId280"/>
    <p:sldId id="3148" r:id="rId281"/>
    <p:sldId id="3149" r:id="rId282"/>
    <p:sldId id="3150" r:id="rId283"/>
    <p:sldId id="3151" r:id="rId284"/>
    <p:sldId id="3152" r:id="rId285"/>
    <p:sldId id="3153" r:id="rId286"/>
    <p:sldId id="3167" r:id="rId287"/>
    <p:sldId id="3168" r:id="rId288"/>
    <p:sldId id="2585" r:id="rId289"/>
    <p:sldId id="2838" r:id="rId290"/>
    <p:sldId id="3106" r:id="rId291"/>
    <p:sldId id="3107" r:id="rId292"/>
    <p:sldId id="3109" r:id="rId293"/>
    <p:sldId id="3110" r:id="rId294"/>
    <p:sldId id="3370" r:id="rId295"/>
    <p:sldId id="3111" r:id="rId296"/>
    <p:sldId id="3113" r:id="rId297"/>
    <p:sldId id="3114" r:id="rId298"/>
    <p:sldId id="3115" r:id="rId299"/>
    <p:sldId id="3116" r:id="rId300"/>
    <p:sldId id="3117" r:id="rId301"/>
    <p:sldId id="3118" r:id="rId302"/>
    <p:sldId id="3119" r:id="rId303"/>
    <p:sldId id="3120" r:id="rId304"/>
    <p:sldId id="3197" r:id="rId305"/>
    <p:sldId id="3198" r:id="rId306"/>
    <p:sldId id="3199" r:id="rId307"/>
    <p:sldId id="3200" r:id="rId308"/>
    <p:sldId id="3201" r:id="rId309"/>
    <p:sldId id="2759" r:id="rId310"/>
    <p:sldId id="1764" r:id="rId311"/>
    <p:sldId id="2753" r:id="rId312"/>
    <p:sldId id="3082" r:id="rId313"/>
    <p:sldId id="3083" r:id="rId314"/>
    <p:sldId id="3084" r:id="rId315"/>
    <p:sldId id="3085" r:id="rId316"/>
    <p:sldId id="3086" r:id="rId317"/>
    <p:sldId id="3087" r:id="rId318"/>
    <p:sldId id="2573" r:id="rId319"/>
    <p:sldId id="1772" r:id="rId320"/>
    <p:sldId id="1767" r:id="rId321"/>
    <p:sldId id="2590" r:id="rId322"/>
    <p:sldId id="1773" r:id="rId323"/>
    <p:sldId id="1774" r:id="rId324"/>
    <p:sldId id="2587" r:id="rId325"/>
    <p:sldId id="1691" r:id="rId326"/>
    <p:sldId id="3057" r:id="rId327"/>
    <p:sldId id="3058" r:id="rId328"/>
    <p:sldId id="3203" r:id="rId329"/>
    <p:sldId id="3059" r:id="rId330"/>
    <p:sldId id="3056" r:id="rId331"/>
    <p:sldId id="3205" r:id="rId332"/>
    <p:sldId id="3204" r:id="rId333"/>
    <p:sldId id="3217" r:id="rId334"/>
    <p:sldId id="3206" r:id="rId335"/>
    <p:sldId id="3207" r:id="rId336"/>
    <p:sldId id="3208" r:id="rId337"/>
    <p:sldId id="3216" r:id="rId338"/>
    <p:sldId id="3209" r:id="rId339"/>
    <p:sldId id="3210" r:id="rId340"/>
    <p:sldId id="3211" r:id="rId341"/>
    <p:sldId id="3212" r:id="rId342"/>
    <p:sldId id="3214" r:id="rId343"/>
    <p:sldId id="3215" r:id="rId344"/>
    <p:sldId id="2916" r:id="rId345"/>
    <p:sldId id="2913" r:id="rId346"/>
    <p:sldId id="2588" r:id="rId347"/>
    <p:sldId id="2399" r:id="rId348"/>
    <p:sldId id="3220" r:id="rId349"/>
    <p:sldId id="1761" r:id="rId350"/>
    <p:sldId id="1762" r:id="rId351"/>
    <p:sldId id="1763" r:id="rId352"/>
    <p:sldId id="1706" r:id="rId353"/>
    <p:sldId id="1753" r:id="rId354"/>
    <p:sldId id="1708" r:id="rId355"/>
    <p:sldId id="3218" r:id="rId356"/>
    <p:sldId id="3219" r:id="rId357"/>
    <p:sldId id="3450" r:id="rId358"/>
    <p:sldId id="2799" r:id="rId359"/>
    <p:sldId id="2779" r:id="rId360"/>
    <p:sldId id="2871" r:id="rId361"/>
    <p:sldId id="3451" r:id="rId362"/>
    <p:sldId id="3369" r:id="rId363"/>
    <p:sldId id="2963" r:id="rId364"/>
    <p:sldId id="3221" r:id="rId365"/>
    <p:sldId id="2864" r:id="rId366"/>
    <p:sldId id="3222" r:id="rId367"/>
    <p:sldId id="3223" r:id="rId368"/>
    <p:sldId id="2790" r:id="rId369"/>
    <p:sldId id="2867" r:id="rId370"/>
    <p:sldId id="2791" r:id="rId371"/>
    <p:sldId id="2795" r:id="rId372"/>
    <p:sldId id="2873" r:id="rId373"/>
    <p:sldId id="2874" r:id="rId374"/>
    <p:sldId id="2875" r:id="rId375"/>
    <p:sldId id="2877" r:id="rId376"/>
    <p:sldId id="3224" r:id="rId377"/>
    <p:sldId id="2801" r:id="rId378"/>
    <p:sldId id="2800" r:id="rId379"/>
    <p:sldId id="2879" r:id="rId380"/>
    <p:sldId id="2881" r:id="rId381"/>
    <p:sldId id="2878" r:id="rId382"/>
    <p:sldId id="2780" r:id="rId383"/>
    <p:sldId id="2781" r:id="rId384"/>
    <p:sldId id="2915" r:id="rId385"/>
    <p:sldId id="3452" r:id="rId386"/>
    <p:sldId id="2788" r:id="rId387"/>
    <p:sldId id="3286" r:id="rId388"/>
    <p:sldId id="3288" r:id="rId389"/>
    <p:sldId id="3287" r:id="rId390"/>
    <p:sldId id="2917" r:id="rId391"/>
    <p:sldId id="2926" r:id="rId392"/>
    <p:sldId id="2918" r:id="rId393"/>
    <p:sldId id="2920" r:id="rId394"/>
    <p:sldId id="2919" r:id="rId395"/>
    <p:sldId id="3323" r:id="rId396"/>
    <p:sldId id="3324" r:id="rId397"/>
    <p:sldId id="3384" r:id="rId398"/>
    <p:sldId id="3366" r:id="rId399"/>
    <p:sldId id="3373" r:id="rId400"/>
    <p:sldId id="2914" r:id="rId401"/>
    <p:sldId id="3494" r:id="rId402"/>
    <p:sldId id="3492" r:id="rId403"/>
    <p:sldId id="3496" r:id="rId404"/>
    <p:sldId id="3497" r:id="rId405"/>
    <p:sldId id="3476" r:id="rId406"/>
    <p:sldId id="3491" r:id="rId407"/>
    <p:sldId id="3484" r:id="rId408"/>
    <p:sldId id="3485" r:id="rId409"/>
    <p:sldId id="3486" r:id="rId410"/>
    <p:sldId id="1784" r:id="rId411"/>
    <p:sldId id="2583" r:id="rId412"/>
    <p:sldId id="2011" r:id="rId413"/>
    <p:sldId id="3225" r:id="rId414"/>
    <p:sldId id="2012" r:id="rId415"/>
    <p:sldId id="3226" r:id="rId416"/>
    <p:sldId id="2014" r:id="rId417"/>
    <p:sldId id="2015" r:id="rId418"/>
    <p:sldId id="2016" r:id="rId419"/>
    <p:sldId id="3227" r:id="rId420"/>
    <p:sldId id="2017" r:id="rId421"/>
    <p:sldId id="2018" r:id="rId422"/>
    <p:sldId id="2019" r:id="rId423"/>
    <p:sldId id="2306" r:id="rId424"/>
    <p:sldId id="2584" r:id="rId425"/>
    <p:sldId id="2438" r:id="rId426"/>
    <p:sldId id="3493" r:id="rId427"/>
    <p:sldId id="3495" r:id="rId428"/>
    <p:sldId id="2021" r:id="rId429"/>
    <p:sldId id="2022" r:id="rId430"/>
    <p:sldId id="3458" r:id="rId431"/>
    <p:sldId id="3457" r:id="rId432"/>
    <p:sldId id="2615" r:id="rId433"/>
    <p:sldId id="2023" r:id="rId434"/>
    <p:sldId id="2024" r:id="rId435"/>
    <p:sldId id="2164" r:id="rId436"/>
    <p:sldId id="2165" r:id="rId437"/>
    <p:sldId id="2025" r:id="rId438"/>
    <p:sldId id="2155" r:id="rId439"/>
    <p:sldId id="2391" r:id="rId440"/>
    <p:sldId id="2633" r:id="rId441"/>
    <p:sldId id="2885" r:id="rId442"/>
    <p:sldId id="2027" r:id="rId443"/>
    <p:sldId id="2604" r:id="rId444"/>
    <p:sldId id="2859" r:id="rId445"/>
    <p:sldId id="2308" r:id="rId446"/>
    <p:sldId id="2390" r:id="rId447"/>
    <p:sldId id="3293" r:id="rId448"/>
    <p:sldId id="2610" r:id="rId449"/>
    <p:sldId id="2611" r:id="rId450"/>
    <p:sldId id="2612" r:id="rId451"/>
    <p:sldId id="2613" r:id="rId452"/>
    <p:sldId id="3460" r:id="rId453"/>
    <p:sldId id="2030" r:id="rId454"/>
    <p:sldId id="2630" r:id="rId455"/>
    <p:sldId id="2311" r:id="rId456"/>
    <p:sldId id="2310" r:id="rId457"/>
    <p:sldId id="3230" r:id="rId458"/>
    <p:sldId id="3459" r:id="rId459"/>
    <p:sldId id="2932" r:id="rId460"/>
    <p:sldId id="2931" r:id="rId461"/>
    <p:sldId id="2934" r:id="rId462"/>
    <p:sldId id="2939" r:id="rId463"/>
    <p:sldId id="2941" r:id="rId464"/>
    <p:sldId id="2944" r:id="rId465"/>
    <p:sldId id="3360" r:id="rId466"/>
    <p:sldId id="2168" r:id="rId467"/>
    <p:sldId id="3361" r:id="rId468"/>
    <p:sldId id="3362" r:id="rId469"/>
    <p:sldId id="2315" r:id="rId470"/>
    <p:sldId id="2936" r:id="rId471"/>
    <p:sldId id="3233" r:id="rId472"/>
    <p:sldId id="2333" r:id="rId473"/>
    <p:sldId id="3455" r:id="rId474"/>
    <p:sldId id="2620" r:id="rId475"/>
    <p:sldId id="2621" r:id="rId476"/>
    <p:sldId id="2617" r:id="rId477"/>
    <p:sldId id="2950" r:id="rId478"/>
    <p:sldId id="2951" r:id="rId479"/>
    <p:sldId id="2618" r:id="rId480"/>
    <p:sldId id="2622" r:id="rId481"/>
    <p:sldId id="2854" r:id="rId482"/>
    <p:sldId id="2855" r:id="rId483"/>
    <p:sldId id="3456" r:id="rId484"/>
    <p:sldId id="2851" r:id="rId485"/>
    <p:sldId id="3236" r:id="rId486"/>
    <p:sldId id="2041" r:id="rId487"/>
    <p:sldId id="3254" r:id="rId488"/>
    <p:sldId id="3255" r:id="rId489"/>
    <p:sldId id="2778" r:id="rId490"/>
    <p:sldId id="2268" r:id="rId491"/>
    <p:sldId id="3257" r:id="rId492"/>
    <p:sldId id="3256" r:id="rId493"/>
    <p:sldId id="2042" r:id="rId494"/>
    <p:sldId id="3237" r:id="rId495"/>
    <p:sldId id="3248" r:id="rId496"/>
    <p:sldId id="3238" r:id="rId497"/>
    <p:sldId id="3249" r:id="rId498"/>
    <p:sldId id="3240" r:id="rId499"/>
    <p:sldId id="3241" r:id="rId500"/>
    <p:sldId id="3250" r:id="rId501"/>
    <p:sldId id="3242" r:id="rId502"/>
    <p:sldId id="3243" r:id="rId503"/>
    <p:sldId id="3251" r:id="rId504"/>
    <p:sldId id="3244" r:id="rId505"/>
    <p:sldId id="3245" r:id="rId506"/>
    <p:sldId id="3252" r:id="rId507"/>
    <p:sldId id="3246" r:id="rId508"/>
    <p:sldId id="3247" r:id="rId509"/>
    <p:sldId id="2262" r:id="rId510"/>
    <p:sldId id="2258" r:id="rId511"/>
    <p:sldId id="2259" r:id="rId512"/>
    <p:sldId id="2260" r:id="rId513"/>
    <p:sldId id="2046" r:id="rId514"/>
    <p:sldId id="2047" r:id="rId515"/>
    <p:sldId id="3547" r:id="rId516"/>
    <p:sldId id="3551" r:id="rId517"/>
    <p:sldId id="3552" r:id="rId518"/>
    <p:sldId id="3253" r:id="rId519"/>
    <p:sldId id="3550" r:id="rId520"/>
    <p:sldId id="2048" r:id="rId521"/>
    <p:sldId id="2049" r:id="rId522"/>
    <p:sldId id="2625" r:id="rId523"/>
    <p:sldId id="2051" r:id="rId524"/>
    <p:sldId id="2160" r:id="rId525"/>
    <p:sldId id="2266" r:id="rId526"/>
    <p:sldId id="2888" r:id="rId527"/>
    <p:sldId id="2890" r:id="rId528"/>
    <p:sldId id="2889" r:id="rId529"/>
    <p:sldId id="2059" r:id="rId530"/>
    <p:sldId id="2900" r:id="rId531"/>
    <p:sldId id="2901" r:id="rId532"/>
    <p:sldId id="3259" r:id="rId533"/>
    <p:sldId id="3258" r:id="rId534"/>
    <p:sldId id="3432" r:id="rId535"/>
    <p:sldId id="2345" r:id="rId536"/>
    <p:sldId id="2322" r:id="rId537"/>
    <p:sldId id="2323" r:id="rId538"/>
    <p:sldId id="2329" r:id="rId539"/>
    <p:sldId id="3467" r:id="rId540"/>
    <p:sldId id="3473" r:id="rId541"/>
    <p:sldId id="3469" r:id="rId542"/>
    <p:sldId id="2697" r:id="rId543"/>
    <p:sldId id="3260" r:id="rId544"/>
    <p:sldId id="2698" r:id="rId545"/>
    <p:sldId id="2953" r:id="rId546"/>
    <p:sldId id="2064" r:id="rId547"/>
    <p:sldId id="2067" r:id="rId548"/>
    <p:sldId id="2068" r:id="rId549"/>
    <p:sldId id="2069" r:id="rId550"/>
    <p:sldId id="2070" r:id="rId551"/>
    <p:sldId id="3269" r:id="rId552"/>
    <p:sldId id="2073" r:id="rId553"/>
    <p:sldId id="3270" r:id="rId554"/>
    <p:sldId id="2250" r:id="rId555"/>
    <p:sldId id="2256" r:id="rId556"/>
    <p:sldId id="2253" r:id="rId557"/>
    <p:sldId id="2075" r:id="rId558"/>
    <p:sldId id="3363" r:id="rId559"/>
    <p:sldId id="2317" r:id="rId560"/>
    <p:sldId id="2076" r:id="rId561"/>
    <p:sldId id="2860" r:id="rId562"/>
    <p:sldId id="2079" r:id="rId563"/>
    <p:sldId id="3271" r:id="rId564"/>
    <p:sldId id="2856" r:id="rId565"/>
    <p:sldId id="3264" r:id="rId566"/>
    <p:sldId id="2077" r:id="rId567"/>
    <p:sldId id="3261" r:id="rId568"/>
    <p:sldId id="3267" r:id="rId569"/>
    <p:sldId id="3268" r:id="rId570"/>
    <p:sldId id="3272" r:id="rId571"/>
    <p:sldId id="3365" r:id="rId572"/>
    <p:sldId id="3273" r:id="rId573"/>
    <p:sldId id="2603" r:id="rId574"/>
    <p:sldId id="3265" r:id="rId575"/>
    <p:sldId id="2318" r:id="rId576"/>
    <p:sldId id="2958" r:id="rId577"/>
    <p:sldId id="3275" r:id="rId578"/>
    <p:sldId id="2332" r:id="rId579"/>
    <p:sldId id="3461" r:id="rId580"/>
    <p:sldId id="3276" r:id="rId581"/>
    <p:sldId id="2083" r:id="rId582"/>
    <p:sldId id="2084" r:id="rId583"/>
    <p:sldId id="2085" r:id="rId584"/>
    <p:sldId id="3364" r:id="rId585"/>
    <p:sldId id="1910" r:id="rId586"/>
    <p:sldId id="896" r:id="rId587"/>
    <p:sldId id="1404" r:id="rId588"/>
    <p:sldId id="2241" r:id="rId589"/>
    <p:sldId id="3034" r:id="rId590"/>
    <p:sldId id="1407" r:id="rId591"/>
    <p:sldId id="1718" r:id="rId592"/>
    <p:sldId id="1370" r:id="rId593"/>
    <p:sldId id="3465" r:id="rId594"/>
    <p:sldId id="1373" r:id="rId595"/>
    <p:sldId id="1427" r:id="rId596"/>
    <p:sldId id="1405" r:id="rId597"/>
    <p:sldId id="1186" r:id="rId598"/>
    <p:sldId id="3290" r:id="rId599"/>
    <p:sldId id="3519" r:id="rId600"/>
    <p:sldId id="3520" r:id="rId601"/>
    <p:sldId id="3521" r:id="rId602"/>
    <p:sldId id="3522" r:id="rId603"/>
    <p:sldId id="3278" r:id="rId604"/>
    <p:sldId id="3524" r:id="rId605"/>
    <p:sldId id="3525" r:id="rId606"/>
    <p:sldId id="3526" r:id="rId607"/>
    <p:sldId id="3527" r:id="rId608"/>
    <p:sldId id="3528" r:id="rId609"/>
    <p:sldId id="3529" r:id="rId610"/>
    <p:sldId id="3530" r:id="rId611"/>
    <p:sldId id="3531" r:id="rId612"/>
    <p:sldId id="3532" r:id="rId613"/>
    <p:sldId id="3534" r:id="rId614"/>
    <p:sldId id="3523" r:id="rId615"/>
    <p:sldId id="3279" r:id="rId616"/>
    <p:sldId id="1193" r:id="rId617"/>
    <p:sldId id="3504" r:id="rId618"/>
    <p:sldId id="3514" r:id="rId619"/>
    <p:sldId id="3515" r:id="rId620"/>
    <p:sldId id="3517" r:id="rId621"/>
    <p:sldId id="3516" r:id="rId622"/>
    <p:sldId id="3518" r:id="rId623"/>
    <p:sldId id="1196" r:id="rId624"/>
    <p:sldId id="1197" r:id="rId625"/>
    <p:sldId id="1201" r:id="rId626"/>
    <p:sldId id="897" r:id="rId627"/>
    <p:sldId id="3462" r:id="rId628"/>
    <p:sldId id="899" r:id="rId629"/>
    <p:sldId id="3284" r:id="rId630"/>
    <p:sldId id="901" r:id="rId631"/>
    <p:sldId id="902" r:id="rId632"/>
    <p:sldId id="3285" r:id="rId633"/>
    <p:sldId id="3292" r:id="rId634"/>
    <p:sldId id="2334" r:id="rId635"/>
    <p:sldId id="3281" r:id="rId636"/>
    <p:sldId id="3282" r:id="rId637"/>
    <p:sldId id="3283" r:id="rId638"/>
    <p:sldId id="2335" r:id="rId639"/>
    <p:sldId id="2337" r:id="rId640"/>
    <p:sldId id="3470" r:id="rId641"/>
    <p:sldId id="3471" r:id="rId642"/>
    <p:sldId id="3472" r:id="rId643"/>
    <p:sldId id="1406" r:id="rId644"/>
    <p:sldId id="1374" r:id="rId645"/>
    <p:sldId id="2456" r:id="rId646"/>
    <p:sldId id="3463" r:id="rId647"/>
    <p:sldId id="3505" r:id="rId648"/>
    <p:sldId id="1386" r:id="rId649"/>
    <p:sldId id="1745" r:id="rId650"/>
    <p:sldId id="3506" r:id="rId651"/>
    <p:sldId id="1449" r:id="rId652"/>
    <p:sldId id="2428" r:id="rId653"/>
    <p:sldId id="3500" r:id="rId654"/>
    <p:sldId id="3387" r:id="rId655"/>
    <p:sldId id="3035" r:id="rId656"/>
    <p:sldId id="2176" r:id="rId657"/>
    <p:sldId id="2363" r:id="rId658"/>
    <p:sldId id="2364" r:id="rId659"/>
    <p:sldId id="2365" r:id="rId660"/>
    <p:sldId id="2366" r:id="rId661"/>
    <p:sldId id="3374" r:id="rId662"/>
    <p:sldId id="2351" r:id="rId663"/>
    <p:sldId id="3301" r:id="rId664"/>
    <p:sldId id="3498" r:id="rId665"/>
    <p:sldId id="3499" r:id="rId666"/>
    <p:sldId id="3299" r:id="rId667"/>
    <p:sldId id="3300" r:id="rId668"/>
    <p:sldId id="2353" r:id="rId669"/>
    <p:sldId id="2355" r:id="rId670"/>
    <p:sldId id="2354" r:id="rId671"/>
    <p:sldId id="3478" r:id="rId672"/>
    <p:sldId id="2350" r:id="rId673"/>
    <p:sldId id="3542" r:id="rId674"/>
    <p:sldId id="2772" r:id="rId675"/>
    <p:sldId id="2356" r:id="rId676"/>
    <p:sldId id="2357" r:id="rId677"/>
    <p:sldId id="2679" r:id="rId678"/>
    <p:sldId id="3540" r:id="rId679"/>
    <p:sldId id="3539" r:id="rId680"/>
    <p:sldId id="3537" r:id="rId681"/>
    <p:sldId id="3538" r:id="rId682"/>
    <p:sldId id="3480" r:id="rId683"/>
    <p:sldId id="3481" r:id="rId684"/>
    <p:sldId id="3482" r:id="rId685"/>
    <p:sldId id="3479" r:id="rId686"/>
    <p:sldId id="3541" r:id="rId687"/>
    <p:sldId id="2191" r:id="rId688"/>
    <p:sldId id="2379" r:id="rId689"/>
    <p:sldId id="3546" r:id="rId690"/>
    <p:sldId id="3294" r:id="rId691"/>
    <p:sldId id="2210" r:id="rId692"/>
    <p:sldId id="2700" r:id="rId693"/>
    <p:sldId id="2701" r:id="rId694"/>
    <p:sldId id="2702" r:id="rId695"/>
    <p:sldId id="2703" r:id="rId696"/>
    <p:sldId id="2704" r:id="rId697"/>
    <p:sldId id="2710" r:id="rId698"/>
    <p:sldId id="2711" r:id="rId699"/>
    <p:sldId id="2712" r:id="rId700"/>
    <p:sldId id="2714" r:id="rId701"/>
    <p:sldId id="2715" r:id="rId702"/>
    <p:sldId id="3585" r:id="rId703"/>
    <p:sldId id="3586" r:id="rId704"/>
    <p:sldId id="3555" r:id="rId705"/>
    <p:sldId id="3578" r:id="rId706"/>
    <p:sldId id="3579" r:id="rId707"/>
    <p:sldId id="3580" r:id="rId708"/>
    <p:sldId id="3581" r:id="rId709"/>
    <p:sldId id="3582" r:id="rId710"/>
    <p:sldId id="3583" r:id="rId711"/>
    <p:sldId id="3584" r:id="rId712"/>
    <p:sldId id="3556" r:id="rId713"/>
    <p:sldId id="3576" r:id="rId714"/>
    <p:sldId id="3572" r:id="rId715"/>
    <p:sldId id="3571" r:id="rId716"/>
    <p:sldId id="3558" r:id="rId717"/>
    <p:sldId id="3559" r:id="rId718"/>
    <p:sldId id="3560" r:id="rId719"/>
    <p:sldId id="3513" r:id="rId720"/>
    <p:sldId id="3507" r:id="rId721"/>
    <p:sldId id="2211" r:id="rId722"/>
    <p:sldId id="3612" r:id="rId723"/>
    <p:sldId id="2385" r:id="rId724"/>
    <p:sldId id="3302" r:id="rId725"/>
    <p:sldId id="2382" r:id="rId726"/>
    <p:sldId id="3614" r:id="rId727"/>
    <p:sldId id="3613" r:id="rId728"/>
    <p:sldId id="3554" r:id="rId729"/>
    <p:sldId id="3611" r:id="rId730"/>
    <p:sldId id="3553" r:id="rId731"/>
    <p:sldId id="3615" r:id="rId732"/>
    <p:sldId id="2347" r:id="rId733"/>
    <p:sldId id="3508" r:id="rId734"/>
    <p:sldId id="3616" r:id="rId735"/>
    <p:sldId id="3509" r:id="rId736"/>
    <p:sldId id="3510" r:id="rId737"/>
    <p:sldId id="3573" r:id="rId738"/>
    <p:sldId id="3561" r:id="rId739"/>
    <p:sldId id="3562" r:id="rId740"/>
    <p:sldId id="3610" r:id="rId741"/>
    <p:sldId id="3617" r:id="rId742"/>
    <p:sldId id="3618" r:id="rId743"/>
    <p:sldId id="3574" r:id="rId744"/>
    <p:sldId id="3619" r:id="rId745"/>
    <p:sldId id="3575" r:id="rId746"/>
    <p:sldId id="3563" r:id="rId747"/>
    <p:sldId id="3564" r:id="rId748"/>
    <p:sldId id="3565" r:id="rId749"/>
    <p:sldId id="3566" r:id="rId750"/>
    <p:sldId id="3567" r:id="rId751"/>
    <p:sldId id="3568" r:id="rId752"/>
    <p:sldId id="3569" r:id="rId753"/>
    <p:sldId id="2706" r:id="rId754"/>
    <p:sldId id="2708" r:id="rId755"/>
    <p:sldId id="3588" r:id="rId756"/>
    <p:sldId id="3589" r:id="rId757"/>
    <p:sldId id="2892" r:id="rId758"/>
    <p:sldId id="3608" r:id="rId759"/>
    <p:sldId id="2893" r:id="rId760"/>
    <p:sldId id="2894" r:id="rId761"/>
    <p:sldId id="2895" r:id="rId762"/>
    <p:sldId id="2896" r:id="rId763"/>
    <p:sldId id="2897" r:id="rId764"/>
    <p:sldId id="2898" r:id="rId765"/>
    <p:sldId id="3590" r:id="rId766"/>
    <p:sldId id="3591" r:id="rId767"/>
    <p:sldId id="3592" r:id="rId768"/>
    <p:sldId id="3593" r:id="rId769"/>
    <p:sldId id="3594" r:id="rId770"/>
    <p:sldId id="3595" r:id="rId771"/>
    <p:sldId id="3596" r:id="rId772"/>
    <p:sldId id="3597" r:id="rId773"/>
    <p:sldId id="3598" r:id="rId774"/>
    <p:sldId id="3599" r:id="rId775"/>
    <p:sldId id="3600" r:id="rId776"/>
    <p:sldId id="3601" r:id="rId777"/>
    <p:sldId id="3603" r:id="rId778"/>
    <p:sldId id="3604" r:id="rId779"/>
    <p:sldId id="3605" r:id="rId780"/>
    <p:sldId id="3606" r:id="rId781"/>
    <p:sldId id="3607" r:id="rId782"/>
    <p:sldId id="3303" r:id="rId783"/>
    <p:sldId id="3314" r:id="rId784"/>
    <p:sldId id="2696" r:id="rId785"/>
    <p:sldId id="3385" r:id="rId786"/>
    <p:sldId id="3394" r:id="rId787"/>
    <p:sldId id="3395" r:id="rId788"/>
    <p:sldId id="3325" r:id="rId789"/>
    <p:sldId id="3326" r:id="rId790"/>
    <p:sldId id="3327" r:id="rId791"/>
    <p:sldId id="3488" r:id="rId792"/>
    <p:sldId id="3489" r:id="rId793"/>
    <p:sldId id="3490" r:id="rId794"/>
    <p:sldId id="947" r:id="rId795"/>
    <p:sldId id="1860" r:id="rId796"/>
    <p:sldId id="1871" r:id="rId797"/>
    <p:sldId id="1872" r:id="rId798"/>
    <p:sldId id="1873" r:id="rId799"/>
    <p:sldId id="1876" r:id="rId800"/>
    <p:sldId id="1877" r:id="rId801"/>
    <p:sldId id="948" r:id="rId802"/>
    <p:sldId id="950" r:id="rId803"/>
    <p:sldId id="951" r:id="rId804"/>
    <p:sldId id="952" r:id="rId805"/>
    <p:sldId id="956" r:id="rId806"/>
    <p:sldId id="3628" r:id="rId807"/>
    <p:sldId id="1302" r:id="rId808"/>
    <p:sldId id="1303" r:id="rId809"/>
    <p:sldId id="1500" r:id="rId810"/>
    <p:sldId id="1304" r:id="rId811"/>
    <p:sldId id="1307" r:id="rId812"/>
    <p:sldId id="969" r:id="rId813"/>
    <p:sldId id="970" r:id="rId814"/>
    <p:sldId id="971" r:id="rId815"/>
    <p:sldId id="972" r:id="rId816"/>
    <p:sldId id="1112" r:id="rId817"/>
    <p:sldId id="1666" r:id="rId818"/>
    <p:sldId id="1309" r:id="rId819"/>
    <p:sldId id="1342" r:id="rId820"/>
    <p:sldId id="1612" r:id="rId821"/>
    <p:sldId id="1415" r:id="rId822"/>
    <p:sldId id="2242" r:id="rId823"/>
    <p:sldId id="1344" r:id="rId824"/>
    <p:sldId id="1501" r:id="rId825"/>
    <p:sldId id="1314" r:id="rId826"/>
    <p:sldId id="1316" r:id="rId827"/>
    <p:sldId id="636" r:id="rId828"/>
    <p:sldId id="1319" r:id="rId829"/>
    <p:sldId id="1320" r:id="rId830"/>
    <p:sldId id="3630" r:id="rId831"/>
    <p:sldId id="3620" r:id="rId832"/>
    <p:sldId id="3629" r:id="rId833"/>
    <p:sldId id="3621" r:id="rId834"/>
    <p:sldId id="3622" r:id="rId835"/>
    <p:sldId id="3623" r:id="rId836"/>
    <p:sldId id="3625" r:id="rId837"/>
    <p:sldId id="3626" r:id="rId838"/>
    <p:sldId id="1324" r:id="rId839"/>
    <p:sldId id="775" r:id="rId840"/>
    <p:sldId id="991" r:id="rId841"/>
    <p:sldId id="995" r:id="rId842"/>
    <p:sldId id="640" r:id="rId843"/>
    <p:sldId id="641" r:id="rId844"/>
    <p:sldId id="642" r:id="rId845"/>
    <p:sldId id="996" r:id="rId846"/>
    <p:sldId id="644" r:id="rId847"/>
    <p:sldId id="645" r:id="rId848"/>
    <p:sldId id="1331" r:id="rId849"/>
    <p:sldId id="765" r:id="rId850"/>
    <p:sldId id="1002" r:id="rId851"/>
    <p:sldId id="1010" r:id="rId852"/>
    <p:sldId id="853" r:id="rId853"/>
    <p:sldId id="1007" r:id="rId854"/>
    <p:sldId id="1005" r:id="rId855"/>
    <p:sldId id="1003" r:id="rId856"/>
    <p:sldId id="767" r:id="rId857"/>
    <p:sldId id="1015" r:id="rId858"/>
    <p:sldId id="1014" r:id="rId859"/>
    <p:sldId id="1016" r:id="rId860"/>
    <p:sldId id="1017" r:id="rId861"/>
    <p:sldId id="1018" r:id="rId862"/>
    <p:sldId id="1019" r:id="rId863"/>
    <p:sldId id="1020" r:id="rId864"/>
    <p:sldId id="1022" r:id="rId865"/>
    <p:sldId id="1086" r:id="rId866"/>
    <p:sldId id="1026" r:id="rId867"/>
    <p:sldId id="1029" r:id="rId868"/>
    <p:sldId id="1030" r:id="rId869"/>
    <p:sldId id="1031" r:id="rId870"/>
    <p:sldId id="1032" r:id="rId871"/>
    <p:sldId id="1035" r:id="rId872"/>
    <p:sldId id="1037" r:id="rId873"/>
    <p:sldId id="1038" r:id="rId874"/>
    <p:sldId id="1040" r:id="rId875"/>
    <p:sldId id="1044" r:id="rId876"/>
    <p:sldId id="1045" r:id="rId877"/>
    <p:sldId id="1898" r:id="rId878"/>
    <p:sldId id="3359" r:id="rId879"/>
    <p:sldId id="1047" r:id="rId880"/>
    <p:sldId id="1426" r:id="rId881"/>
    <p:sldId id="1054" r:id="rId882"/>
    <p:sldId id="1056" r:id="rId883"/>
    <p:sldId id="1325" r:id="rId884"/>
    <p:sldId id="1063" r:id="rId885"/>
    <p:sldId id="1064" r:id="rId886"/>
    <p:sldId id="1065" r:id="rId887"/>
    <p:sldId id="1066" r:id="rId888"/>
    <p:sldId id="1347" r:id="rId889"/>
    <p:sldId id="1068" r:id="rId890"/>
    <p:sldId id="851" r:id="rId891"/>
    <p:sldId id="1076" r:id="rId892"/>
    <p:sldId id="1120" r:id="rId893"/>
    <p:sldId id="1123" r:id="rId894"/>
    <p:sldId id="1124" r:id="rId895"/>
    <p:sldId id="1671" r:id="rId896"/>
    <p:sldId id="1073" r:id="rId897"/>
    <p:sldId id="1126" r:id="rId898"/>
    <p:sldId id="1078" r:id="rId899"/>
    <p:sldId id="1079" r:id="rId900"/>
    <p:sldId id="1122" r:id="rId901"/>
    <p:sldId id="1416" r:id="rId902"/>
    <p:sldId id="1503" r:id="rId903"/>
    <p:sldId id="1335" r:id="rId904"/>
    <p:sldId id="1336" r:id="rId905"/>
    <p:sldId id="1337" r:id="rId906"/>
    <p:sldId id="870" r:id="rId907"/>
    <p:sldId id="1080" r:id="rId908"/>
    <p:sldId id="1127" r:id="rId909"/>
    <p:sldId id="852" r:id="rId910"/>
    <p:sldId id="829" r:id="rId911"/>
    <p:sldId id="1090" r:id="rId912"/>
    <p:sldId id="1129" r:id="rId913"/>
    <p:sldId id="832" r:id="rId914"/>
    <p:sldId id="834" r:id="rId915"/>
    <p:sldId id="837" r:id="rId916"/>
    <p:sldId id="1082" r:id="rId917"/>
    <p:sldId id="1130" r:id="rId918"/>
    <p:sldId id="1118" r:id="rId919"/>
    <p:sldId id="1132" r:id="rId920"/>
    <p:sldId id="1757" r:id="rId921"/>
  </p:sldIdLst>
  <p:sldSz cx="9906000" cy="6858000" type="A4"/>
  <p:notesSz cx="7099300" cy="10234613"/>
  <p:defaultTextStyle>
    <a:defPPr>
      <a:defRPr lang="en-US"/>
    </a:defPPr>
    <a:lvl1pPr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1pPr>
    <a:lvl2pPr marL="4572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2pPr>
    <a:lvl3pPr marL="9144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3pPr>
    <a:lvl4pPr marL="13716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4pPr>
    <a:lvl5pPr marL="1828800" algn="ctr" rtl="0" eaLnBrk="0" fontAlgn="base" hangingPunct="0">
      <a:spcBef>
        <a:spcPct val="0"/>
      </a:spcBef>
      <a:spcAft>
        <a:spcPct val="0"/>
      </a:spcAft>
      <a:buClr>
        <a:srgbClr val="FF6600"/>
      </a:buClr>
      <a:buFont typeface="Webdings" pitchFamily="18" charset="2"/>
      <a:buChar char="4"/>
      <a:defRPr kumimoji="1" sz="2800" b="1" u="sng" kern="1200">
        <a:solidFill>
          <a:srgbClr val="000099"/>
        </a:solidFill>
        <a:latin typeface="Times New Roman" pitchFamily="18" charset="0"/>
        <a:ea typeface="+mn-ea"/>
        <a:cs typeface="+mn-cs"/>
      </a:defRPr>
    </a:lvl5pPr>
    <a:lvl6pPr marL="2286000" algn="l" defTabSz="914400" rtl="0" eaLnBrk="1" latinLnBrk="0" hangingPunct="1">
      <a:defRPr kumimoji="1" sz="2800" b="1" u="sng" kern="1200">
        <a:solidFill>
          <a:srgbClr val="000099"/>
        </a:solidFill>
        <a:latin typeface="Times New Roman" pitchFamily="18" charset="0"/>
        <a:ea typeface="+mn-ea"/>
        <a:cs typeface="+mn-cs"/>
      </a:defRPr>
    </a:lvl6pPr>
    <a:lvl7pPr marL="2743200" algn="l" defTabSz="914400" rtl="0" eaLnBrk="1" latinLnBrk="0" hangingPunct="1">
      <a:defRPr kumimoji="1" sz="2800" b="1" u="sng" kern="1200">
        <a:solidFill>
          <a:srgbClr val="000099"/>
        </a:solidFill>
        <a:latin typeface="Times New Roman" pitchFamily="18" charset="0"/>
        <a:ea typeface="+mn-ea"/>
        <a:cs typeface="+mn-cs"/>
      </a:defRPr>
    </a:lvl7pPr>
    <a:lvl8pPr marL="3200400" algn="l" defTabSz="914400" rtl="0" eaLnBrk="1" latinLnBrk="0" hangingPunct="1">
      <a:defRPr kumimoji="1" sz="2800" b="1" u="sng" kern="1200">
        <a:solidFill>
          <a:srgbClr val="000099"/>
        </a:solidFill>
        <a:latin typeface="Times New Roman" pitchFamily="18" charset="0"/>
        <a:ea typeface="+mn-ea"/>
        <a:cs typeface="+mn-cs"/>
      </a:defRPr>
    </a:lvl8pPr>
    <a:lvl9pPr marL="3657600" algn="l" defTabSz="914400" rtl="0" eaLnBrk="1" latinLnBrk="0" hangingPunct="1">
      <a:defRPr kumimoji="1" sz="2800" b="1" u="sng" kern="1200">
        <a:solidFill>
          <a:srgbClr val="000099"/>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222">
          <p15:clr>
            <a:srgbClr val="A4A3A4"/>
          </p15:clr>
        </p15:guide>
        <p15:guide id="2" pos="22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FFFF99"/>
    <a:srgbClr val="0000FF"/>
    <a:srgbClr val="3399FF"/>
    <a:srgbClr val="66CCFF"/>
    <a:srgbClr val="00009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96" autoAdjust="0"/>
    <p:restoredTop sz="95864" autoAdjust="0"/>
  </p:normalViewPr>
  <p:slideViewPr>
    <p:cSldViewPr>
      <p:cViewPr varScale="1">
        <p:scale>
          <a:sx n="57" d="100"/>
          <a:sy n="57" d="100"/>
        </p:scale>
        <p:origin x="956" y="36"/>
      </p:cViewPr>
      <p:guideLst>
        <p:guide orient="horz" pos="2160"/>
        <p:guide pos="312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Lst>
  </p:outlineViewPr>
  <p:notesTextViewPr>
    <p:cViewPr>
      <p:scale>
        <a:sx n="3" d="2"/>
        <a:sy n="3" d="2"/>
      </p:scale>
      <p:origin x="0" y="0"/>
    </p:cViewPr>
  </p:notesTextViewPr>
  <p:sorterViewPr>
    <p:cViewPr varScale="1">
      <p:scale>
        <a:sx n="1" d="1"/>
        <a:sy n="1" d="1"/>
      </p:scale>
      <p:origin x="0" y="-276336"/>
    </p:cViewPr>
  </p:sorterViewPr>
  <p:notesViewPr>
    <p:cSldViewPr>
      <p:cViewPr>
        <p:scale>
          <a:sx n="100" d="100"/>
          <a:sy n="100" d="100"/>
        </p:scale>
        <p:origin x="-1614" y="-72"/>
      </p:cViewPr>
      <p:guideLst>
        <p:guide orient="horz" pos="3222"/>
        <p:guide pos="223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836" Type="http://schemas.openxmlformats.org/officeDocument/2006/relationships/slide" Target="slides/slide835.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viewProps" Target="viewProps.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871" Type="http://schemas.openxmlformats.org/officeDocument/2006/relationships/slide" Target="slides/slide870.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78" Type="http://schemas.openxmlformats.org/officeDocument/2006/relationships/slide" Target="slides/slide177.xml"/><Relationship Id="rId301" Type="http://schemas.openxmlformats.org/officeDocument/2006/relationships/slide" Target="slides/slide300.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presProps" Target="presProps.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630" Type="http://schemas.openxmlformats.org/officeDocument/2006/relationships/slide" Target="slides/slide629.xml"/><Relationship Id="rId728" Type="http://schemas.openxmlformats.org/officeDocument/2006/relationships/slide" Target="slides/slide727.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280" Type="http://schemas.openxmlformats.org/officeDocument/2006/relationships/slide" Target="slides/slide279.xml"/><Relationship Id="rId501" Type="http://schemas.openxmlformats.org/officeDocument/2006/relationships/slide" Target="slides/slide50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62" Type="http://schemas.openxmlformats.org/officeDocument/2006/relationships/slide" Target="slides/slide161.xml"/><Relationship Id="rId467" Type="http://schemas.openxmlformats.org/officeDocument/2006/relationships/slide" Target="slides/slide466.xml"/><Relationship Id="rId674" Type="http://schemas.openxmlformats.org/officeDocument/2006/relationships/slide" Target="slides/slide673.xml"/><Relationship Id="rId881" Type="http://schemas.openxmlformats.org/officeDocument/2006/relationships/slide" Target="slides/slide880.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623" Type="http://schemas.openxmlformats.org/officeDocument/2006/relationships/slide" Target="slides/slide622.xml"/><Relationship Id="rId830" Type="http://schemas.openxmlformats.org/officeDocument/2006/relationships/slide" Target="slides/slide829.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22" Type="http://schemas.openxmlformats.org/officeDocument/2006/relationships/slide" Target="slides/slide121.xml"/><Relationship Id="rId774" Type="http://schemas.openxmlformats.org/officeDocument/2006/relationships/slide" Target="slides/slide773.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723" Type="http://schemas.openxmlformats.org/officeDocument/2006/relationships/slide" Target="slides/slide722.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34" Type="http://schemas.openxmlformats.org/officeDocument/2006/relationships/slide" Target="slides/slide733.xml"/><Relationship Id="rId776" Type="http://schemas.openxmlformats.org/officeDocument/2006/relationships/slide" Target="slides/slide775.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801" Type="http://schemas.openxmlformats.org/officeDocument/2006/relationships/slide" Target="slides/slide800.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43" Type="http://schemas.openxmlformats.org/officeDocument/2006/relationships/slide" Target="slides/slide842.xml"/><Relationship Id="rId885" Type="http://schemas.openxmlformats.org/officeDocument/2006/relationships/slide" Target="slides/slide884.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handoutMaster" Target="handoutMasters/handoutMaster1.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299" Type="http://schemas.openxmlformats.org/officeDocument/2006/relationships/slide" Target="slides/slide298.xml"/><Relationship Id="rId727" Type="http://schemas.openxmlformats.org/officeDocument/2006/relationships/slide" Target="slides/slide72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640" Type="http://schemas.openxmlformats.org/officeDocument/2006/relationships/slide" Target="slides/slide639.xml"/><Relationship Id="rId738" Type="http://schemas.openxmlformats.org/officeDocument/2006/relationships/slide" Target="slides/slide73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740" Type="http://schemas.openxmlformats.org/officeDocument/2006/relationships/slide" Target="slides/slide739.xml"/><Relationship Id="rId838" Type="http://schemas.openxmlformats.org/officeDocument/2006/relationships/slide" Target="slides/slide837.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tableStyles" Target="tableStyles.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840" Type="http://schemas.openxmlformats.org/officeDocument/2006/relationships/slide" Target="slides/slide839.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784" Type="http://schemas.openxmlformats.org/officeDocument/2006/relationships/slide" Target="slides/slide783.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733" Type="http://schemas.openxmlformats.org/officeDocument/2006/relationships/slide" Target="slides/slide732.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833" Type="http://schemas.openxmlformats.org/officeDocument/2006/relationships/slide" Target="slides/slide832.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notesMaster" Target="notesMasters/notesMaster1.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58" Type="http://schemas.openxmlformats.org/officeDocument/2006/relationships/slide" Target="slides/slide157.xml"/><Relationship Id="rId726" Type="http://schemas.openxmlformats.org/officeDocument/2006/relationships/slide" Target="slides/slide725.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737" Type="http://schemas.openxmlformats.org/officeDocument/2006/relationships/slide" Target="slides/slide736.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303" Type="http://schemas.openxmlformats.org/officeDocument/2006/relationships/slide" Target="slides/slide302.xml"/><Relationship Id="rId748" Type="http://schemas.openxmlformats.org/officeDocument/2006/relationships/slide" Target="slides/slide747.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171" Type="http://schemas.openxmlformats.org/officeDocument/2006/relationships/slide" Target="slides/slide170.xml"/><Relationship Id="rId837" Type="http://schemas.openxmlformats.org/officeDocument/2006/relationships/slide" Target="slides/slide836.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theme" Target="theme/theme1.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271" Type="http://schemas.openxmlformats.org/officeDocument/2006/relationships/slide" Target="slides/slide270.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850" Type="http://schemas.openxmlformats.org/officeDocument/2006/relationships/slide" Target="slides/slide849.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654" Type="http://schemas.openxmlformats.org/officeDocument/2006/relationships/slide" Target="slides/slide653.xml"/><Relationship Id="rId861" Type="http://schemas.openxmlformats.org/officeDocument/2006/relationships/slide" Target="slides/slide860.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75" Type="http://schemas.openxmlformats.org/officeDocument/2006/relationships/slide" Target="slides/slide174.xml"/><Relationship Id="rId743" Type="http://schemas.openxmlformats.org/officeDocument/2006/relationships/slide" Target="slides/slide742.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s>
</file>

<file path=ppt/_rels/viewProps.xml.rels><?xml version="1.0" encoding="UTF-8" standalone="yes"?>
<Relationships xmlns="http://schemas.openxmlformats.org/package/2006/relationships"><Relationship Id="rId26" Type="http://schemas.openxmlformats.org/officeDocument/2006/relationships/slide" Target="slides/slide542.xml"/><Relationship Id="rId21" Type="http://schemas.openxmlformats.org/officeDocument/2006/relationships/slide" Target="slides/slide537.xml"/><Relationship Id="rId34" Type="http://schemas.openxmlformats.org/officeDocument/2006/relationships/slide" Target="slides/slide649.xml"/><Relationship Id="rId42" Type="http://schemas.openxmlformats.org/officeDocument/2006/relationships/slide" Target="slides/slide772.xml"/><Relationship Id="rId47" Type="http://schemas.openxmlformats.org/officeDocument/2006/relationships/slide" Target="slides/slide777.xml"/><Relationship Id="rId50" Type="http://schemas.openxmlformats.org/officeDocument/2006/relationships/slide" Target="slides/slide780.xml"/><Relationship Id="rId55" Type="http://schemas.openxmlformats.org/officeDocument/2006/relationships/slide" Target="slides/slide787.xml"/><Relationship Id="rId63" Type="http://schemas.openxmlformats.org/officeDocument/2006/relationships/slide" Target="slides/slide899.xml"/><Relationship Id="rId7" Type="http://schemas.openxmlformats.org/officeDocument/2006/relationships/slide" Target="slides/slide523.xml"/><Relationship Id="rId2" Type="http://schemas.openxmlformats.org/officeDocument/2006/relationships/slide" Target="slides/slide208.xml"/><Relationship Id="rId16" Type="http://schemas.openxmlformats.org/officeDocument/2006/relationships/slide" Target="slides/slide532.xml"/><Relationship Id="rId29" Type="http://schemas.openxmlformats.org/officeDocument/2006/relationships/slide" Target="slides/slide545.xml"/><Relationship Id="rId11" Type="http://schemas.openxmlformats.org/officeDocument/2006/relationships/slide" Target="slides/slide527.xml"/><Relationship Id="rId24" Type="http://schemas.openxmlformats.org/officeDocument/2006/relationships/slide" Target="slides/slide540.xml"/><Relationship Id="rId32" Type="http://schemas.openxmlformats.org/officeDocument/2006/relationships/slide" Target="slides/slide647.xml"/><Relationship Id="rId37" Type="http://schemas.openxmlformats.org/officeDocument/2006/relationships/slide" Target="slides/slide767.xml"/><Relationship Id="rId40" Type="http://schemas.openxmlformats.org/officeDocument/2006/relationships/slide" Target="slides/slide770.xml"/><Relationship Id="rId45" Type="http://schemas.openxmlformats.org/officeDocument/2006/relationships/slide" Target="slides/slide775.xml"/><Relationship Id="rId53" Type="http://schemas.openxmlformats.org/officeDocument/2006/relationships/slide" Target="slides/slide785.xml"/><Relationship Id="rId58" Type="http://schemas.openxmlformats.org/officeDocument/2006/relationships/slide" Target="slides/slide791.xml"/><Relationship Id="rId5" Type="http://schemas.openxmlformats.org/officeDocument/2006/relationships/slide" Target="slides/slide521.xml"/><Relationship Id="rId61" Type="http://schemas.openxmlformats.org/officeDocument/2006/relationships/slide" Target="slides/slide799.xml"/><Relationship Id="rId19" Type="http://schemas.openxmlformats.org/officeDocument/2006/relationships/slide" Target="slides/slide535.xml"/><Relationship Id="rId14" Type="http://schemas.openxmlformats.org/officeDocument/2006/relationships/slide" Target="slides/slide530.xml"/><Relationship Id="rId22" Type="http://schemas.openxmlformats.org/officeDocument/2006/relationships/slide" Target="slides/slide538.xml"/><Relationship Id="rId27" Type="http://schemas.openxmlformats.org/officeDocument/2006/relationships/slide" Target="slides/slide543.xml"/><Relationship Id="rId30" Type="http://schemas.openxmlformats.org/officeDocument/2006/relationships/slide" Target="slides/slide595.xml"/><Relationship Id="rId35" Type="http://schemas.openxmlformats.org/officeDocument/2006/relationships/slide" Target="slides/slide650.xml"/><Relationship Id="rId43" Type="http://schemas.openxmlformats.org/officeDocument/2006/relationships/slide" Target="slides/slide773.xml"/><Relationship Id="rId48" Type="http://schemas.openxmlformats.org/officeDocument/2006/relationships/slide" Target="slides/slide778.xml"/><Relationship Id="rId56" Type="http://schemas.openxmlformats.org/officeDocument/2006/relationships/slide" Target="slides/slide789.xml"/><Relationship Id="rId64" Type="http://schemas.openxmlformats.org/officeDocument/2006/relationships/slide" Target="slides/slide903.xml"/><Relationship Id="rId8" Type="http://schemas.openxmlformats.org/officeDocument/2006/relationships/slide" Target="slides/slide524.xml"/><Relationship Id="rId51" Type="http://schemas.openxmlformats.org/officeDocument/2006/relationships/slide" Target="slides/slide781.xml"/><Relationship Id="rId3" Type="http://schemas.openxmlformats.org/officeDocument/2006/relationships/slide" Target="slides/slide513.xml"/><Relationship Id="rId12" Type="http://schemas.openxmlformats.org/officeDocument/2006/relationships/slide" Target="slides/slide528.xml"/><Relationship Id="rId17" Type="http://schemas.openxmlformats.org/officeDocument/2006/relationships/slide" Target="slides/slide533.xml"/><Relationship Id="rId25" Type="http://schemas.openxmlformats.org/officeDocument/2006/relationships/slide" Target="slides/slide541.xml"/><Relationship Id="rId33" Type="http://schemas.openxmlformats.org/officeDocument/2006/relationships/slide" Target="slides/slide648.xml"/><Relationship Id="rId38" Type="http://schemas.openxmlformats.org/officeDocument/2006/relationships/slide" Target="slides/slide768.xml"/><Relationship Id="rId46" Type="http://schemas.openxmlformats.org/officeDocument/2006/relationships/slide" Target="slides/slide776.xml"/><Relationship Id="rId59" Type="http://schemas.openxmlformats.org/officeDocument/2006/relationships/slide" Target="slides/slide792.xml"/><Relationship Id="rId20" Type="http://schemas.openxmlformats.org/officeDocument/2006/relationships/slide" Target="slides/slide536.xml"/><Relationship Id="rId41" Type="http://schemas.openxmlformats.org/officeDocument/2006/relationships/slide" Target="slides/slide771.xml"/><Relationship Id="rId54" Type="http://schemas.openxmlformats.org/officeDocument/2006/relationships/slide" Target="slides/slide786.xml"/><Relationship Id="rId62" Type="http://schemas.openxmlformats.org/officeDocument/2006/relationships/slide" Target="slides/slide888.xml"/><Relationship Id="rId1" Type="http://schemas.openxmlformats.org/officeDocument/2006/relationships/slide" Target="slides/slide196.xml"/><Relationship Id="rId6" Type="http://schemas.openxmlformats.org/officeDocument/2006/relationships/slide" Target="slides/slide522.xml"/><Relationship Id="rId15" Type="http://schemas.openxmlformats.org/officeDocument/2006/relationships/slide" Target="slides/slide531.xml"/><Relationship Id="rId23" Type="http://schemas.openxmlformats.org/officeDocument/2006/relationships/slide" Target="slides/slide539.xml"/><Relationship Id="rId28" Type="http://schemas.openxmlformats.org/officeDocument/2006/relationships/slide" Target="slides/slide544.xml"/><Relationship Id="rId36" Type="http://schemas.openxmlformats.org/officeDocument/2006/relationships/slide" Target="slides/slide766.xml"/><Relationship Id="rId49" Type="http://schemas.openxmlformats.org/officeDocument/2006/relationships/slide" Target="slides/slide779.xml"/><Relationship Id="rId57" Type="http://schemas.openxmlformats.org/officeDocument/2006/relationships/slide" Target="slides/slide790.xml"/><Relationship Id="rId10" Type="http://schemas.openxmlformats.org/officeDocument/2006/relationships/slide" Target="slides/slide526.xml"/><Relationship Id="rId31" Type="http://schemas.openxmlformats.org/officeDocument/2006/relationships/slide" Target="slides/slide646.xml"/><Relationship Id="rId44" Type="http://schemas.openxmlformats.org/officeDocument/2006/relationships/slide" Target="slides/slide774.xml"/><Relationship Id="rId52" Type="http://schemas.openxmlformats.org/officeDocument/2006/relationships/slide" Target="slides/slide784.xml"/><Relationship Id="rId60" Type="http://schemas.openxmlformats.org/officeDocument/2006/relationships/slide" Target="slides/slide793.xml"/><Relationship Id="rId65" Type="http://schemas.openxmlformats.org/officeDocument/2006/relationships/slide" Target="slides/slide912.xml"/><Relationship Id="rId4" Type="http://schemas.openxmlformats.org/officeDocument/2006/relationships/slide" Target="slides/slide520.xml"/><Relationship Id="rId9" Type="http://schemas.openxmlformats.org/officeDocument/2006/relationships/slide" Target="slides/slide525.xml"/><Relationship Id="rId13" Type="http://schemas.openxmlformats.org/officeDocument/2006/relationships/slide" Target="slides/slide529.xml"/><Relationship Id="rId18" Type="http://schemas.openxmlformats.org/officeDocument/2006/relationships/slide" Target="slides/slide534.xml"/><Relationship Id="rId39" Type="http://schemas.openxmlformats.org/officeDocument/2006/relationships/slide" Target="slides/slide76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86175\AppData\Local\Microsoft\Windows\INetCache\IE\LVQRRDI6\DDOI06USA156NWDB.xls"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Weight of top-5 banks in total banking assets in US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pt-PT"/>
        </a:p>
      </c:txPr>
    </c:title>
    <c:autoTitleDeleted val="0"/>
    <c:plotArea>
      <c:layout/>
      <c:lineChart>
        <c:grouping val="standard"/>
        <c:varyColors val="0"/>
        <c:ser>
          <c:idx val="0"/>
          <c:order val="0"/>
          <c:spPr>
            <a:ln w="28575" cap="rnd">
              <a:solidFill>
                <a:schemeClr val="accent1"/>
              </a:solidFill>
              <a:round/>
            </a:ln>
            <a:effectLst/>
          </c:spPr>
          <c:marker>
            <c:symbol val="none"/>
          </c:marker>
          <c:cat>
            <c:numRef>
              <c:f>'[DDOI06USA156NWDB.xls]FRED Graph'!$A$12:$A$31</c:f>
              <c:numCache>
                <c:formatCode>yyyy\-mm\-dd</c:formatCode>
                <c:ptCount val="20"/>
                <c:pt idx="0">
                  <c:v>35065</c:v>
                </c:pt>
                <c:pt idx="1">
                  <c:v>35431</c:v>
                </c:pt>
                <c:pt idx="2">
                  <c:v>35796</c:v>
                </c:pt>
                <c:pt idx="3">
                  <c:v>36161</c:v>
                </c:pt>
                <c:pt idx="4">
                  <c:v>36526</c:v>
                </c:pt>
                <c:pt idx="5">
                  <c:v>36892</c:v>
                </c:pt>
                <c:pt idx="6">
                  <c:v>37257</c:v>
                </c:pt>
                <c:pt idx="7">
                  <c:v>37622</c:v>
                </c:pt>
                <c:pt idx="8">
                  <c:v>37987</c:v>
                </c:pt>
                <c:pt idx="9">
                  <c:v>38353</c:v>
                </c:pt>
                <c:pt idx="10">
                  <c:v>38718</c:v>
                </c:pt>
                <c:pt idx="11">
                  <c:v>39083</c:v>
                </c:pt>
                <c:pt idx="12">
                  <c:v>39448</c:v>
                </c:pt>
                <c:pt idx="13">
                  <c:v>39814</c:v>
                </c:pt>
                <c:pt idx="14">
                  <c:v>40179</c:v>
                </c:pt>
                <c:pt idx="15">
                  <c:v>40544</c:v>
                </c:pt>
                <c:pt idx="16">
                  <c:v>40909</c:v>
                </c:pt>
                <c:pt idx="17">
                  <c:v>41275</c:v>
                </c:pt>
                <c:pt idx="18">
                  <c:v>41640</c:v>
                </c:pt>
                <c:pt idx="19">
                  <c:v>42005</c:v>
                </c:pt>
              </c:numCache>
            </c:numRef>
          </c:cat>
          <c:val>
            <c:numRef>
              <c:f>'[DDOI06USA156NWDB.xls]FRED Graph'!$B$12:$B$31</c:f>
              <c:numCache>
                <c:formatCode>0.00</c:formatCode>
                <c:ptCount val="20"/>
                <c:pt idx="0">
                  <c:v>23.18</c:v>
                </c:pt>
                <c:pt idx="1">
                  <c:v>25.71</c:v>
                </c:pt>
                <c:pt idx="2">
                  <c:v>29.03</c:v>
                </c:pt>
                <c:pt idx="3">
                  <c:v>28.55</c:v>
                </c:pt>
                <c:pt idx="4">
                  <c:v>28.06</c:v>
                </c:pt>
                <c:pt idx="5">
                  <c:v>29.37</c:v>
                </c:pt>
                <c:pt idx="6">
                  <c:v>30.84</c:v>
                </c:pt>
                <c:pt idx="7">
                  <c:v>31.04</c:v>
                </c:pt>
                <c:pt idx="8">
                  <c:v>36.71</c:v>
                </c:pt>
                <c:pt idx="9">
                  <c:v>39.19</c:v>
                </c:pt>
                <c:pt idx="10">
                  <c:v>41.52</c:v>
                </c:pt>
                <c:pt idx="11">
                  <c:v>43.74</c:v>
                </c:pt>
                <c:pt idx="12">
                  <c:v>44.75</c:v>
                </c:pt>
                <c:pt idx="13">
                  <c:v>45.07</c:v>
                </c:pt>
                <c:pt idx="14">
                  <c:v>48.11</c:v>
                </c:pt>
                <c:pt idx="15">
                  <c:v>47.01</c:v>
                </c:pt>
                <c:pt idx="16">
                  <c:v>46.76</c:v>
                </c:pt>
                <c:pt idx="17">
                  <c:v>47.02</c:v>
                </c:pt>
                <c:pt idx="18">
                  <c:v>48.23</c:v>
                </c:pt>
                <c:pt idx="19">
                  <c:v>46.53</c:v>
                </c:pt>
              </c:numCache>
            </c:numRef>
          </c:val>
          <c:smooth val="0"/>
          <c:extLst>
            <c:ext xmlns:c16="http://schemas.microsoft.com/office/drawing/2014/chart" uri="{C3380CC4-5D6E-409C-BE32-E72D297353CC}">
              <c16:uniqueId val="{00000000-4F21-4227-AE16-35C218B18FD9}"/>
            </c:ext>
          </c:extLst>
        </c:ser>
        <c:dLbls>
          <c:showLegendKey val="0"/>
          <c:showVal val="0"/>
          <c:showCatName val="0"/>
          <c:showSerName val="0"/>
          <c:showPercent val="0"/>
          <c:showBubbleSize val="0"/>
        </c:dLbls>
        <c:smooth val="0"/>
        <c:axId val="165816960"/>
        <c:axId val="165817352"/>
      </c:lineChart>
      <c:dateAx>
        <c:axId val="165816960"/>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65817352"/>
        <c:crosses val="autoZero"/>
        <c:auto val="1"/>
        <c:lblOffset val="100"/>
        <c:baseTimeUnit val="years"/>
      </c:dateAx>
      <c:valAx>
        <c:axId val="165817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pt-PT"/>
          </a:p>
        </c:txPr>
        <c:crossAx val="165816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pt-P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6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6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600.wmf"/><Relationship Id="rId1" Type="http://schemas.openxmlformats.org/officeDocument/2006/relationships/image" Target="../media/image59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image" Target="../media/image8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8.wmf"/><Relationship Id="rId1" Type="http://schemas.openxmlformats.org/officeDocument/2006/relationships/image" Target="../media/image8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0.wmf"/><Relationship Id="rId2" Type="http://schemas.openxmlformats.org/officeDocument/2006/relationships/image" Target="../media/image529.wmf"/><Relationship Id="rId1" Type="http://schemas.openxmlformats.org/officeDocument/2006/relationships/image" Target="../media/image528.wmf"/><Relationship Id="rId4" Type="http://schemas.openxmlformats.org/officeDocument/2006/relationships/image" Target="../media/image5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8.wmf"/><Relationship Id="rId1" Type="http://schemas.openxmlformats.org/officeDocument/2006/relationships/image" Target="../media/image54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1.wmf"/><Relationship Id="rId2" Type="http://schemas.openxmlformats.org/officeDocument/2006/relationships/image" Target="../media/image550.wmf"/><Relationship Id="rId1" Type="http://schemas.openxmlformats.org/officeDocument/2006/relationships/image" Target="../media/image54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53.wmf"/><Relationship Id="rId1" Type="http://schemas.openxmlformats.org/officeDocument/2006/relationships/image" Target="../media/image55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49.wmf"/><Relationship Id="rId2" Type="http://schemas.openxmlformats.org/officeDocument/2006/relationships/image" Target="../media/image555.wmf"/><Relationship Id="rId1" Type="http://schemas.openxmlformats.org/officeDocument/2006/relationships/image" Target="../media/image554.wmf"/><Relationship Id="rId4" Type="http://schemas.openxmlformats.org/officeDocument/2006/relationships/image" Target="../media/image556.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559.wmf"/><Relationship Id="rId2" Type="http://schemas.openxmlformats.org/officeDocument/2006/relationships/image" Target="../media/image558.wmf"/><Relationship Id="rId1" Type="http://schemas.openxmlformats.org/officeDocument/2006/relationships/image" Target="../media/image557.wmf"/><Relationship Id="rId5" Type="http://schemas.openxmlformats.org/officeDocument/2006/relationships/image" Target="../media/image561.wmf"/><Relationship Id="rId4" Type="http://schemas.openxmlformats.org/officeDocument/2006/relationships/image" Target="../media/image56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18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22" name="Rectangle 2"/>
          <p:cNvSpPr>
            <a:spLocks noGrp="1" noChangeArrowheads="1"/>
          </p:cNvSpPr>
          <p:nvPr>
            <p:ph type="hdr" sz="quarter"/>
          </p:nvPr>
        </p:nvSpPr>
        <p:spPr bwMode="auto">
          <a:xfrm>
            <a:off x="2" y="125958"/>
            <a:ext cx="348131" cy="282905"/>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lvl1pPr algn="l" defTabSz="920916">
              <a:defRPr sz="1200" b="0" u="none">
                <a:latin typeface="TradeGothic" pitchFamily="34" charset="0"/>
              </a:defRPr>
            </a:lvl1pPr>
          </a:lstStyle>
          <a:p>
            <a:pPr>
              <a:defRPr/>
            </a:pPr>
            <a:endParaRPr lang="en-US"/>
          </a:p>
        </p:txBody>
      </p:sp>
      <p:sp>
        <p:nvSpPr>
          <p:cNvPr id="593923" name="Rectangle 3"/>
          <p:cNvSpPr>
            <a:spLocks noGrp="1" noChangeArrowheads="1"/>
          </p:cNvSpPr>
          <p:nvPr>
            <p:ph type="dt" idx="1"/>
          </p:nvPr>
        </p:nvSpPr>
        <p:spPr bwMode="auto">
          <a:xfrm>
            <a:off x="6727439" y="125958"/>
            <a:ext cx="348131" cy="282905"/>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lvl1pPr algn="r" defTabSz="920916">
              <a:defRPr sz="1200" b="0" u="none">
                <a:latin typeface="TradeGothic" pitchFamily="34" charset="0"/>
              </a:defRPr>
            </a:lvl1pPr>
          </a:lstStyle>
          <a:p>
            <a:pPr>
              <a:defRPr/>
            </a:pPr>
            <a:endParaRPr lang="en-US"/>
          </a:p>
        </p:txBody>
      </p:sp>
      <p:sp>
        <p:nvSpPr>
          <p:cNvPr id="502788" name="Rectangle 4"/>
          <p:cNvSpPr>
            <a:spLocks noGrp="1" noRot="1" noChangeAspect="1" noChangeArrowheads="1" noTextEdit="1"/>
          </p:cNvSpPr>
          <p:nvPr>
            <p:ph type="sldImg" idx="2"/>
          </p:nvPr>
        </p:nvSpPr>
        <p:spPr bwMode="auto">
          <a:xfrm>
            <a:off x="771525" y="766763"/>
            <a:ext cx="5534025" cy="3832225"/>
          </a:xfrm>
          <a:prstGeom prst="rect">
            <a:avLst/>
          </a:prstGeom>
          <a:noFill/>
          <a:ln w="9525">
            <a:solidFill>
              <a:srgbClr val="000000"/>
            </a:solidFill>
            <a:miter lim="800000"/>
            <a:headEnd/>
            <a:tailEnd/>
          </a:ln>
        </p:spPr>
      </p:sp>
      <p:sp>
        <p:nvSpPr>
          <p:cNvPr id="593925" name="Rectangle 5"/>
          <p:cNvSpPr>
            <a:spLocks noGrp="1" noChangeArrowheads="1"/>
          </p:cNvSpPr>
          <p:nvPr>
            <p:ph type="body" sz="quarter" idx="3"/>
          </p:nvPr>
        </p:nvSpPr>
        <p:spPr bwMode="auto">
          <a:xfrm>
            <a:off x="922165" y="6510560"/>
            <a:ext cx="2672229" cy="1237914"/>
          </a:xfrm>
          <a:prstGeom prst="rect">
            <a:avLst/>
          </a:prstGeom>
          <a:noFill/>
          <a:ln w="12700" cap="sq">
            <a:noFill/>
            <a:miter lim="800000"/>
            <a:headEnd/>
            <a:tailEnd/>
          </a:ln>
          <a:effectLst/>
        </p:spPr>
        <p:txBody>
          <a:bodyPr vert="horz" wrap="none" lIns="92086" tIns="46043" rIns="92086" bIns="46043" numCol="1" anchor="ctr" anchorCtr="0" compatLnSpc="1">
            <a:prstTxWarp prst="textNoShape">
              <a:avLst/>
            </a:prstTxWarp>
            <a:sp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93926" name="Rectangle 6"/>
          <p:cNvSpPr>
            <a:spLocks noGrp="1" noChangeArrowheads="1"/>
          </p:cNvSpPr>
          <p:nvPr>
            <p:ph type="ftr" sz="quarter" idx="4"/>
          </p:nvPr>
        </p:nvSpPr>
        <p:spPr bwMode="auto">
          <a:xfrm>
            <a:off x="2" y="9913507"/>
            <a:ext cx="348131" cy="282905"/>
          </a:xfrm>
          <a:prstGeom prst="rect">
            <a:avLst/>
          </a:prstGeom>
          <a:noFill/>
          <a:ln w="12700" cap="sq">
            <a:noFill/>
            <a:miter lim="800000"/>
            <a:headEnd/>
            <a:tailEnd/>
          </a:ln>
          <a:effectLst/>
        </p:spPr>
        <p:txBody>
          <a:bodyPr vert="horz" wrap="none" lIns="92086" tIns="46043" rIns="92086" bIns="46043" numCol="1" anchor="b" anchorCtr="0" compatLnSpc="1">
            <a:prstTxWarp prst="textNoShape">
              <a:avLst/>
            </a:prstTxWarp>
            <a:spAutoFit/>
          </a:bodyPr>
          <a:lstStyle>
            <a:lvl1pPr algn="l" defTabSz="920916">
              <a:defRPr sz="1200" b="0" u="none">
                <a:latin typeface="TradeGothic" pitchFamily="34" charset="0"/>
              </a:defRPr>
            </a:lvl1pPr>
          </a:lstStyle>
          <a:p>
            <a:pPr>
              <a:defRPr/>
            </a:pPr>
            <a:endParaRPr lang="en-US"/>
          </a:p>
        </p:txBody>
      </p:sp>
      <p:sp>
        <p:nvSpPr>
          <p:cNvPr id="593927" name="Rectangle 7"/>
          <p:cNvSpPr>
            <a:spLocks noGrp="1" noChangeArrowheads="1"/>
          </p:cNvSpPr>
          <p:nvPr>
            <p:ph type="sldNum" sz="quarter" idx="5"/>
          </p:nvPr>
        </p:nvSpPr>
        <p:spPr bwMode="auto">
          <a:xfrm>
            <a:off x="6531565" y="9913507"/>
            <a:ext cx="544005" cy="282905"/>
          </a:xfrm>
          <a:prstGeom prst="rect">
            <a:avLst/>
          </a:prstGeom>
          <a:noFill/>
          <a:ln w="12700" cap="sq">
            <a:noFill/>
            <a:miter lim="800000"/>
            <a:headEnd/>
            <a:tailEnd/>
          </a:ln>
          <a:effectLst/>
        </p:spPr>
        <p:txBody>
          <a:bodyPr vert="horz" wrap="none" lIns="92086" tIns="46043" rIns="92086" bIns="46043" numCol="1" anchor="b" anchorCtr="0" compatLnSpc="1">
            <a:prstTxWarp prst="textNoShape">
              <a:avLst/>
            </a:prstTxWarp>
            <a:spAutoFit/>
          </a:bodyPr>
          <a:lstStyle>
            <a:lvl1pPr algn="r" defTabSz="920916">
              <a:defRPr sz="1200" b="0" u="none">
                <a:latin typeface="TradeGothic" pitchFamily="34" charset="0"/>
              </a:defRPr>
            </a:lvl1pPr>
          </a:lstStyle>
          <a:p>
            <a:pPr>
              <a:defRPr/>
            </a:pPr>
            <a:fld id="{261003D3-4B28-4BE0-86D9-9DC06ED13BA0}" type="slidenum">
              <a:rPr lang="en-US"/>
              <a:pPr>
                <a:defRPr/>
              </a:pPr>
              <a:t>‹#›</a:t>
            </a:fld>
            <a:endParaRPr lang="en-US"/>
          </a:p>
        </p:txBody>
      </p:sp>
    </p:spTree>
    <p:extLst>
      <p:ext uri="{BB962C8B-B14F-4D97-AF65-F5344CB8AC3E}">
        <p14:creationId xmlns:p14="http://schemas.microsoft.com/office/powerpoint/2010/main" val="18124055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2164" y="6988086"/>
            <a:ext cx="187486" cy="282862"/>
          </a:xfrm>
        </p:spPr>
        <p:txBody>
          <a:bodyPr/>
          <a:lstStyle/>
          <a:p>
            <a:endParaRPr lang="en-GB" dirty="0"/>
          </a:p>
        </p:txBody>
      </p:sp>
      <p:sp>
        <p:nvSpPr>
          <p:cNvPr id="4" name="Slide Number Placeholder 3"/>
          <p:cNvSpPr>
            <a:spLocks noGrp="1"/>
          </p:cNvSpPr>
          <p:nvPr>
            <p:ph type="sldNum" sz="quarter" idx="10"/>
          </p:nvPr>
        </p:nvSpPr>
        <p:spPr>
          <a:xfrm>
            <a:off x="6638705" y="9913550"/>
            <a:ext cx="436864" cy="282862"/>
          </a:xfrm>
        </p:spPr>
        <p:txBody>
          <a:bodyPr/>
          <a:lstStyle/>
          <a:p>
            <a:pPr>
              <a:defRPr/>
            </a:pPr>
            <a:fld id="{261003D3-4B28-4BE0-86D9-9DC06ED13BA0}" type="slidenum">
              <a:rPr lang="en-US" smtClean="0"/>
              <a:pPr>
                <a:defRPr/>
              </a:pPr>
              <a:t>1</a:t>
            </a:fld>
            <a:endParaRPr lang="en-US" dirty="0"/>
          </a:p>
        </p:txBody>
      </p:sp>
    </p:spTree>
    <p:extLst>
      <p:ext uri="{BB962C8B-B14F-4D97-AF65-F5344CB8AC3E}">
        <p14:creationId xmlns:p14="http://schemas.microsoft.com/office/powerpoint/2010/main" val="4960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326</a:t>
            </a:fld>
            <a:endParaRPr lang="en-US" smtClean="0"/>
          </a:p>
        </p:txBody>
      </p:sp>
    </p:spTree>
    <p:extLst>
      <p:ext uri="{BB962C8B-B14F-4D97-AF65-F5344CB8AC3E}">
        <p14:creationId xmlns:p14="http://schemas.microsoft.com/office/powerpoint/2010/main" val="28088806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307168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9149971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7671460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6129899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51197859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9703401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0451398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4555554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Rot="1" noChangeAspect="1" noChangeArrowheads="1" noTextEdit="1"/>
          </p:cNvSpPr>
          <p:nvPr>
            <p:ph type="sldImg"/>
          </p:nvPr>
        </p:nvSpPr>
        <p:spPr>
          <a:xfrm>
            <a:off x="828675" y="788988"/>
            <a:ext cx="5472113" cy="3787775"/>
          </a:xfrm>
          <a:ln/>
        </p:spPr>
      </p:sp>
      <p:sp>
        <p:nvSpPr>
          <p:cNvPr id="54989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7445470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32679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327</a:t>
            </a:fld>
            <a:endParaRPr lang="en-US" smtClean="0"/>
          </a:p>
        </p:txBody>
      </p:sp>
    </p:spTree>
    <p:extLst>
      <p:ext uri="{BB962C8B-B14F-4D97-AF65-F5344CB8AC3E}">
        <p14:creationId xmlns:p14="http://schemas.microsoft.com/office/powerpoint/2010/main" val="293922269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451981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593387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58150866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409736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20962001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0908800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5231481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64277290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55865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05506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328</a:t>
            </a:fld>
            <a:endParaRPr lang="en-US" smtClean="0"/>
          </a:p>
        </p:txBody>
      </p:sp>
    </p:spTree>
    <p:extLst>
      <p:ext uri="{BB962C8B-B14F-4D97-AF65-F5344CB8AC3E}">
        <p14:creationId xmlns:p14="http://schemas.microsoft.com/office/powerpoint/2010/main" val="121688825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640280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335903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9185648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3679736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9660947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660755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90493186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408310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2809738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70481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329</a:t>
            </a:fld>
            <a:endParaRPr lang="en-US" smtClean="0"/>
          </a:p>
        </p:txBody>
      </p:sp>
    </p:spTree>
    <p:extLst>
      <p:ext uri="{BB962C8B-B14F-4D97-AF65-F5344CB8AC3E}">
        <p14:creationId xmlns:p14="http://schemas.microsoft.com/office/powerpoint/2010/main" val="27145951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81952266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9467221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39233634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5572203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851137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5507240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713237625"/>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22938976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4334551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61910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330</a:t>
            </a:fld>
            <a:endParaRPr lang="en-US" smtClean="0"/>
          </a:p>
        </p:txBody>
      </p:sp>
    </p:spTree>
    <p:extLst>
      <p:ext uri="{BB962C8B-B14F-4D97-AF65-F5344CB8AC3E}">
        <p14:creationId xmlns:p14="http://schemas.microsoft.com/office/powerpoint/2010/main" val="427741556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57806624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9486029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8979993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3930931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87641445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678894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9944574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28391842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93588347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037673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331</a:t>
            </a:fld>
            <a:endParaRPr lang="en-US" smtClean="0"/>
          </a:p>
        </p:txBody>
      </p:sp>
    </p:spTree>
    <p:extLst>
      <p:ext uri="{BB962C8B-B14F-4D97-AF65-F5344CB8AC3E}">
        <p14:creationId xmlns:p14="http://schemas.microsoft.com/office/powerpoint/2010/main" val="212730764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3087130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7572174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77835545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2221948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8523828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7744684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7830446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spect="1" noChangeArrowheads="1" noTextEdit="1"/>
          </p:cNvSpPr>
          <p:nvPr>
            <p:ph type="sldImg"/>
          </p:nvPr>
        </p:nvSpPr>
        <p:spPr>
          <a:xfrm>
            <a:off x="828675" y="788988"/>
            <a:ext cx="5472113" cy="3787775"/>
          </a:xfrm>
          <a:ln/>
        </p:spPr>
      </p:sp>
      <p:sp>
        <p:nvSpPr>
          <p:cNvPr id="54579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3729243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spect="1" noChangeArrowheads="1" noTextEdit="1"/>
          </p:cNvSpPr>
          <p:nvPr>
            <p:ph type="sldImg"/>
          </p:nvPr>
        </p:nvSpPr>
        <p:spPr>
          <a:xfrm>
            <a:off x="828675" y="788988"/>
            <a:ext cx="5472113" cy="3787775"/>
          </a:xfrm>
          <a:ln/>
        </p:spPr>
      </p:sp>
      <p:sp>
        <p:nvSpPr>
          <p:cNvPr id="56525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8131386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12891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332</a:t>
            </a:fld>
            <a:endParaRPr lang="en-US" smtClean="0"/>
          </a:p>
        </p:txBody>
      </p:sp>
    </p:spTree>
    <p:extLst>
      <p:ext uri="{BB962C8B-B14F-4D97-AF65-F5344CB8AC3E}">
        <p14:creationId xmlns:p14="http://schemas.microsoft.com/office/powerpoint/2010/main" val="10831751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8554911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spect="1" noChangeArrowheads="1" noTextEdit="1"/>
          </p:cNvSpPr>
          <p:nvPr>
            <p:ph type="sldImg"/>
          </p:nvPr>
        </p:nvSpPr>
        <p:spPr>
          <a:xfrm>
            <a:off x="828675" y="788988"/>
            <a:ext cx="5472113" cy="3787775"/>
          </a:xfrm>
          <a:ln/>
        </p:spPr>
      </p:sp>
      <p:sp>
        <p:nvSpPr>
          <p:cNvPr id="56320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6770226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2"/>
          <p:cNvSpPr>
            <a:spLocks noGrp="1" noRot="1" noChangeAspect="1" noChangeArrowheads="1" noTextEdit="1"/>
          </p:cNvSpPr>
          <p:nvPr>
            <p:ph type="sldImg"/>
          </p:nvPr>
        </p:nvSpPr>
        <p:spPr>
          <a:xfrm>
            <a:off x="828675" y="788988"/>
            <a:ext cx="5472113" cy="3787775"/>
          </a:xfrm>
          <a:ln/>
        </p:spPr>
      </p:sp>
      <p:sp>
        <p:nvSpPr>
          <p:cNvPr id="5478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5450409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86860571"/>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6590109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849950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93758321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4051468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0554996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09010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333</a:t>
            </a:fld>
            <a:endParaRPr lang="en-US" smtClean="0"/>
          </a:p>
        </p:txBody>
      </p:sp>
    </p:spTree>
    <p:extLst>
      <p:ext uri="{BB962C8B-B14F-4D97-AF65-F5344CB8AC3E}">
        <p14:creationId xmlns:p14="http://schemas.microsoft.com/office/powerpoint/2010/main" val="40608226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3595780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11724644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69000967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Rot="1" noChangeAspect="1" noChangeArrowheads="1" noTextEdit="1"/>
          </p:cNvSpPr>
          <p:nvPr>
            <p:ph type="sldImg"/>
          </p:nvPr>
        </p:nvSpPr>
        <p:spPr>
          <a:xfrm>
            <a:off x="828675" y="788988"/>
            <a:ext cx="5472113" cy="3787775"/>
          </a:xfrm>
          <a:ln/>
        </p:spPr>
      </p:sp>
      <p:sp>
        <p:nvSpPr>
          <p:cNvPr id="55091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2317586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828675" y="788988"/>
            <a:ext cx="5472113" cy="3787775"/>
          </a:xfrm>
          <a:ln/>
        </p:spPr>
      </p:sp>
      <p:sp>
        <p:nvSpPr>
          <p:cNvPr id="514051" name="Rectangle 3"/>
          <p:cNvSpPr>
            <a:spLocks noGrp="1" noChangeArrowheads="1"/>
          </p:cNvSpPr>
          <p:nvPr>
            <p:ph type="body" idx="1"/>
          </p:nvPr>
        </p:nvSpPr>
        <p:spPr>
          <a:xfrm>
            <a:off x="962849" y="4891422"/>
            <a:ext cx="189857" cy="285678"/>
          </a:xfrm>
          <a:noFill/>
          <a:ln w="9525"/>
        </p:spPr>
        <p:txBody>
          <a:bodyPr/>
          <a:lstStyle/>
          <a:p>
            <a:endParaRPr lang="en-GB" smtClean="0"/>
          </a:p>
        </p:txBody>
      </p:sp>
    </p:spTree>
    <p:extLst>
      <p:ext uri="{BB962C8B-B14F-4D97-AF65-F5344CB8AC3E}">
        <p14:creationId xmlns:p14="http://schemas.microsoft.com/office/powerpoint/2010/main" val="231693017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6928598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713241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Rectangle 7"/>
          <p:cNvSpPr>
            <a:spLocks noGrp="1" noChangeArrowheads="1"/>
          </p:cNvSpPr>
          <p:nvPr>
            <p:ph type="sldNum" sz="quarter" idx="5"/>
          </p:nvPr>
        </p:nvSpPr>
        <p:spPr>
          <a:xfrm>
            <a:off x="6461251" y="9913507"/>
            <a:ext cx="614318" cy="282905"/>
          </a:xfrm>
          <a:noFill/>
        </p:spPr>
        <p:txBody>
          <a:bodyPr/>
          <a:lstStyle/>
          <a:p>
            <a:fld id="{29ECDA08-CA3A-46DA-8692-ACAF9C4FF354}" type="slidenum">
              <a:rPr lang="en-US" smtClean="0"/>
              <a:pPr/>
              <a:t>825</a:t>
            </a:fld>
            <a:endParaRPr lang="en-US" smtClean="0"/>
          </a:p>
        </p:txBody>
      </p:sp>
      <p:sp>
        <p:nvSpPr>
          <p:cNvPr id="587779" name="Rectangle 2"/>
          <p:cNvSpPr>
            <a:spLocks noGrp="1" noRot="1" noChangeAspect="1" noChangeArrowheads="1" noTextEdit="1"/>
          </p:cNvSpPr>
          <p:nvPr>
            <p:ph type="sldImg"/>
          </p:nvPr>
        </p:nvSpPr>
        <p:spPr>
          <a:xfrm>
            <a:off x="3538538" y="2684463"/>
            <a:ext cx="0" cy="0"/>
          </a:xfrm>
          <a:solidFill>
            <a:srgbClr val="FFFFFF"/>
          </a:solidFill>
          <a:ln/>
        </p:spPr>
      </p:sp>
      <p:sp>
        <p:nvSpPr>
          <p:cNvPr id="587780" name="Rectangle 3"/>
          <p:cNvSpPr>
            <a:spLocks noGrp="1" noChangeArrowheads="1"/>
          </p:cNvSpPr>
          <p:nvPr>
            <p:ph type="body" idx="1"/>
          </p:nvPr>
        </p:nvSpPr>
        <p:spPr>
          <a:xfrm>
            <a:off x="922165" y="6988065"/>
            <a:ext cx="187481" cy="282905"/>
          </a:xfrm>
          <a:solidFill>
            <a:srgbClr val="FFFFFF"/>
          </a:solidFill>
          <a:ln>
            <a:solidFill>
              <a:srgbClr val="000000"/>
            </a:solidFill>
          </a:ln>
        </p:spPr>
        <p:txBody>
          <a:bodyPr/>
          <a:lstStyle/>
          <a:p>
            <a:endParaRPr lang="en-GB" smtClean="0"/>
          </a:p>
        </p:txBody>
      </p:sp>
    </p:spTree>
    <p:extLst>
      <p:ext uri="{BB962C8B-B14F-4D97-AF65-F5344CB8AC3E}">
        <p14:creationId xmlns:p14="http://schemas.microsoft.com/office/powerpoint/2010/main" val="2488230595"/>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Rot="1" noChangeAspect="1" noChangeArrowheads="1" noTextEdit="1"/>
          </p:cNvSpPr>
          <p:nvPr>
            <p:ph type="sldImg"/>
          </p:nvPr>
        </p:nvSpPr>
        <p:spPr>
          <a:xfrm>
            <a:off x="828675" y="788988"/>
            <a:ext cx="5472113" cy="3787775"/>
          </a:xfrm>
          <a:ln/>
        </p:spPr>
      </p:sp>
      <p:sp>
        <p:nvSpPr>
          <p:cNvPr id="5785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129992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Grp="1" noRot="1" noChangeAspect="1" noChangeArrowheads="1" noTextEdit="1"/>
          </p:cNvSpPr>
          <p:nvPr>
            <p:ph type="sldImg"/>
          </p:nvPr>
        </p:nvSpPr>
        <p:spPr>
          <a:xfrm>
            <a:off x="828675" y="788988"/>
            <a:ext cx="5472113" cy="3787775"/>
          </a:xfrm>
          <a:ln/>
        </p:spPr>
      </p:sp>
      <p:sp>
        <p:nvSpPr>
          <p:cNvPr id="5785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6215539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lide Image Placeholder 1"/>
          <p:cNvSpPr>
            <a:spLocks noGrp="1" noRot="1" noChangeAspect="1" noTextEdit="1"/>
          </p:cNvSpPr>
          <p:nvPr>
            <p:ph type="sldImg"/>
          </p:nvPr>
        </p:nvSpPr>
        <p:spPr>
          <a:ln/>
        </p:spPr>
      </p:sp>
      <p:sp>
        <p:nvSpPr>
          <p:cNvPr id="505859"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5860" name="Slide Number Placeholder 3"/>
          <p:cNvSpPr>
            <a:spLocks noGrp="1"/>
          </p:cNvSpPr>
          <p:nvPr>
            <p:ph type="sldNum" sz="quarter" idx="5"/>
          </p:nvPr>
        </p:nvSpPr>
        <p:spPr>
          <a:xfrm>
            <a:off x="6549977" y="9913550"/>
            <a:ext cx="525593" cy="282862"/>
          </a:xfrm>
          <a:noFill/>
        </p:spPr>
        <p:txBody>
          <a:bodyPr/>
          <a:lstStyle/>
          <a:p>
            <a:fld id="{026D5409-4574-4B2F-A1D1-445508DACEA5}" type="slidenum">
              <a:rPr lang="en-US" smtClean="0"/>
              <a:pPr/>
              <a:t>334</a:t>
            </a:fld>
            <a:endParaRPr lang="en-US" smtClean="0"/>
          </a:p>
        </p:txBody>
      </p:sp>
    </p:spTree>
    <p:extLst>
      <p:ext uri="{BB962C8B-B14F-4D97-AF65-F5344CB8AC3E}">
        <p14:creationId xmlns:p14="http://schemas.microsoft.com/office/powerpoint/2010/main" val="1977400536"/>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Grp="1" noRot="1" noChangeAspect="1" noChangeArrowheads="1" noTextEdit="1"/>
          </p:cNvSpPr>
          <p:nvPr>
            <p:ph type="sldImg"/>
          </p:nvPr>
        </p:nvSpPr>
        <p:spPr>
          <a:xfrm>
            <a:off x="828675" y="788988"/>
            <a:ext cx="5472113" cy="3787775"/>
          </a:xfrm>
          <a:ln/>
        </p:spPr>
      </p:sp>
      <p:sp>
        <p:nvSpPr>
          <p:cNvPr id="58163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99469781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spect="1" noChangeArrowheads="1" noTextEdit="1"/>
          </p:cNvSpPr>
          <p:nvPr>
            <p:ph type="sldImg"/>
          </p:nvPr>
        </p:nvSpPr>
        <p:spPr>
          <a:xfrm>
            <a:off x="828675" y="788988"/>
            <a:ext cx="5472113" cy="3787775"/>
          </a:xfrm>
          <a:ln/>
        </p:spPr>
      </p:sp>
      <p:sp>
        <p:nvSpPr>
          <p:cNvPr id="5836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78214395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Rot="1" noChangeAspect="1" noChangeArrowheads="1" noTextEdit="1"/>
          </p:cNvSpPr>
          <p:nvPr>
            <p:ph type="sldImg"/>
          </p:nvPr>
        </p:nvSpPr>
        <p:spPr>
          <a:xfrm>
            <a:off x="828675" y="788988"/>
            <a:ext cx="5472113" cy="3787775"/>
          </a:xfrm>
          <a:ln/>
        </p:spPr>
      </p:sp>
      <p:sp>
        <p:nvSpPr>
          <p:cNvPr id="5836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51088146"/>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Rot="1" noChangeAspect="1" noChangeArrowheads="1" noTextEdit="1"/>
          </p:cNvSpPr>
          <p:nvPr>
            <p:ph type="sldImg"/>
          </p:nvPr>
        </p:nvSpPr>
        <p:spPr>
          <a:xfrm>
            <a:off x="828675" y="788988"/>
            <a:ext cx="5472113" cy="3787775"/>
          </a:xfrm>
          <a:ln/>
        </p:spPr>
      </p:sp>
      <p:sp>
        <p:nvSpPr>
          <p:cNvPr id="5857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61613728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Grp="1" noRot="1" noChangeAspect="1" noChangeArrowheads="1" noTextEdit="1"/>
          </p:cNvSpPr>
          <p:nvPr>
            <p:ph type="sldImg"/>
          </p:nvPr>
        </p:nvSpPr>
        <p:spPr>
          <a:xfrm>
            <a:off x="828675" y="788988"/>
            <a:ext cx="5472113" cy="3787775"/>
          </a:xfrm>
          <a:ln/>
        </p:spPr>
      </p:sp>
      <p:sp>
        <p:nvSpPr>
          <p:cNvPr id="58675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23726393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7"/>
          <p:cNvSpPr>
            <a:spLocks noGrp="1" noChangeArrowheads="1"/>
          </p:cNvSpPr>
          <p:nvPr>
            <p:ph type="sldNum" sz="quarter" idx="5"/>
          </p:nvPr>
        </p:nvSpPr>
        <p:spPr>
          <a:xfrm>
            <a:off x="6461251" y="9913507"/>
            <a:ext cx="614318" cy="282905"/>
          </a:xfrm>
          <a:noFill/>
        </p:spPr>
        <p:txBody>
          <a:bodyPr/>
          <a:lstStyle/>
          <a:p>
            <a:fld id="{5C12711D-C33F-46E1-8120-F02EB2D0CA23}" type="slidenum">
              <a:rPr lang="en-US" smtClean="0"/>
              <a:pPr/>
              <a:t>882</a:t>
            </a:fld>
            <a:endParaRPr lang="en-US" smtClean="0"/>
          </a:p>
        </p:txBody>
      </p:sp>
      <p:sp>
        <p:nvSpPr>
          <p:cNvPr id="588803" name="Rectangle 2"/>
          <p:cNvSpPr>
            <a:spLocks noGrp="1" noRot="1" noChangeAspect="1" noChangeArrowheads="1" noTextEdit="1"/>
          </p:cNvSpPr>
          <p:nvPr>
            <p:ph type="sldImg"/>
          </p:nvPr>
        </p:nvSpPr>
        <p:spPr>
          <a:xfrm>
            <a:off x="3538538" y="2684463"/>
            <a:ext cx="0" cy="0"/>
          </a:xfrm>
          <a:ln/>
        </p:spPr>
      </p:sp>
      <p:sp>
        <p:nvSpPr>
          <p:cNvPr id="588804"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32917211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7"/>
          <p:cNvSpPr>
            <a:spLocks noGrp="1" noChangeArrowheads="1"/>
          </p:cNvSpPr>
          <p:nvPr>
            <p:ph type="sldNum" sz="quarter" idx="5"/>
          </p:nvPr>
        </p:nvSpPr>
        <p:spPr>
          <a:xfrm>
            <a:off x="6461251" y="9913507"/>
            <a:ext cx="614318" cy="282905"/>
          </a:xfrm>
          <a:noFill/>
        </p:spPr>
        <p:txBody>
          <a:bodyPr/>
          <a:lstStyle/>
          <a:p>
            <a:fld id="{4BEE58CF-7788-457D-B96F-FAB2709B1E18}" type="slidenum">
              <a:rPr lang="en-US" smtClean="0"/>
              <a:pPr/>
              <a:t>890</a:t>
            </a:fld>
            <a:endParaRPr lang="en-US" smtClean="0"/>
          </a:p>
        </p:txBody>
      </p:sp>
      <p:sp>
        <p:nvSpPr>
          <p:cNvPr id="590851" name="Rectangle 2"/>
          <p:cNvSpPr>
            <a:spLocks noGrp="1" noRot="1" noChangeAspect="1" noChangeArrowheads="1" noTextEdit="1"/>
          </p:cNvSpPr>
          <p:nvPr>
            <p:ph type="sldImg"/>
          </p:nvPr>
        </p:nvSpPr>
        <p:spPr>
          <a:xfrm>
            <a:off x="3538538" y="2684463"/>
            <a:ext cx="0" cy="0"/>
          </a:xfrm>
          <a:ln/>
        </p:spPr>
      </p:sp>
      <p:sp>
        <p:nvSpPr>
          <p:cNvPr id="590852"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182974309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p:cNvSpPr>
            <a:spLocks noGrp="1" noChangeArrowheads="1"/>
          </p:cNvSpPr>
          <p:nvPr>
            <p:ph type="sldNum" sz="quarter" idx="5"/>
          </p:nvPr>
        </p:nvSpPr>
        <p:spPr>
          <a:xfrm>
            <a:off x="6461251" y="9913507"/>
            <a:ext cx="614318" cy="282905"/>
          </a:xfrm>
          <a:noFill/>
        </p:spPr>
        <p:txBody>
          <a:bodyPr/>
          <a:lstStyle/>
          <a:p>
            <a:fld id="{94546B67-A269-47F1-83E4-617BD9621816}" type="slidenum">
              <a:rPr lang="en-US" smtClean="0"/>
              <a:pPr/>
              <a:t>906</a:t>
            </a:fld>
            <a:endParaRPr lang="en-US" smtClean="0"/>
          </a:p>
        </p:txBody>
      </p:sp>
      <p:sp>
        <p:nvSpPr>
          <p:cNvPr id="591875" name="Rectangle 2"/>
          <p:cNvSpPr>
            <a:spLocks noGrp="1" noRot="1" noChangeAspect="1" noChangeArrowheads="1" noTextEdit="1"/>
          </p:cNvSpPr>
          <p:nvPr>
            <p:ph type="sldImg"/>
          </p:nvPr>
        </p:nvSpPr>
        <p:spPr>
          <a:xfrm>
            <a:off x="3538538" y="2684463"/>
            <a:ext cx="0" cy="0"/>
          </a:xfrm>
          <a:ln/>
        </p:spPr>
      </p:sp>
      <p:sp>
        <p:nvSpPr>
          <p:cNvPr id="591876"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3517514540"/>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7"/>
          <p:cNvSpPr>
            <a:spLocks noGrp="1" noChangeArrowheads="1"/>
          </p:cNvSpPr>
          <p:nvPr>
            <p:ph type="sldNum" sz="quarter" idx="5"/>
          </p:nvPr>
        </p:nvSpPr>
        <p:spPr>
          <a:xfrm>
            <a:off x="6461251" y="9913507"/>
            <a:ext cx="614318" cy="282905"/>
          </a:xfrm>
          <a:noFill/>
        </p:spPr>
        <p:txBody>
          <a:bodyPr/>
          <a:lstStyle/>
          <a:p>
            <a:fld id="{C2DFFC4B-65CF-40E5-B374-DD4DD191C540}" type="slidenum">
              <a:rPr lang="en-US" smtClean="0"/>
              <a:pPr/>
              <a:t>909</a:t>
            </a:fld>
            <a:endParaRPr lang="en-US" smtClean="0"/>
          </a:p>
        </p:txBody>
      </p:sp>
      <p:sp>
        <p:nvSpPr>
          <p:cNvPr id="592899" name="Rectangle 2"/>
          <p:cNvSpPr>
            <a:spLocks noGrp="1" noRot="1" noChangeAspect="1" noChangeArrowheads="1" noTextEdit="1"/>
          </p:cNvSpPr>
          <p:nvPr>
            <p:ph type="sldImg"/>
          </p:nvPr>
        </p:nvSpPr>
        <p:spPr>
          <a:xfrm>
            <a:off x="3538538" y="2684463"/>
            <a:ext cx="0" cy="0"/>
          </a:xfrm>
          <a:ln/>
        </p:spPr>
      </p:sp>
      <p:sp>
        <p:nvSpPr>
          <p:cNvPr id="592900"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2213581923"/>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7"/>
          <p:cNvSpPr>
            <a:spLocks noGrp="1" noChangeArrowheads="1"/>
          </p:cNvSpPr>
          <p:nvPr>
            <p:ph type="sldNum" sz="quarter" idx="5"/>
          </p:nvPr>
        </p:nvSpPr>
        <p:spPr>
          <a:xfrm>
            <a:off x="6461251" y="9913507"/>
            <a:ext cx="614318" cy="282905"/>
          </a:xfrm>
          <a:noFill/>
        </p:spPr>
        <p:txBody>
          <a:bodyPr/>
          <a:lstStyle/>
          <a:p>
            <a:fld id="{7F1CE1BA-0213-4B2E-A152-B0D191307D10}" type="slidenum">
              <a:rPr lang="en-US" smtClean="0"/>
              <a:pPr/>
              <a:t>910</a:t>
            </a:fld>
            <a:endParaRPr lang="en-US" smtClean="0"/>
          </a:p>
        </p:txBody>
      </p:sp>
      <p:sp>
        <p:nvSpPr>
          <p:cNvPr id="593923" name="Rectangle 2"/>
          <p:cNvSpPr>
            <a:spLocks noGrp="1" noRot="1" noChangeAspect="1" noChangeArrowheads="1" noTextEdit="1"/>
          </p:cNvSpPr>
          <p:nvPr>
            <p:ph type="sldImg"/>
          </p:nvPr>
        </p:nvSpPr>
        <p:spPr>
          <a:xfrm>
            <a:off x="3538538" y="2684463"/>
            <a:ext cx="0" cy="0"/>
          </a:xfrm>
          <a:ln/>
        </p:spPr>
      </p:sp>
      <p:sp>
        <p:nvSpPr>
          <p:cNvPr id="593924"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1159743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Slide Image Placeholder 1"/>
          <p:cNvSpPr>
            <a:spLocks noGrp="1" noRot="1" noChangeAspect="1" noTextEdit="1"/>
          </p:cNvSpPr>
          <p:nvPr>
            <p:ph type="sldImg"/>
          </p:nvPr>
        </p:nvSpPr>
        <p:spPr>
          <a:ln/>
        </p:spPr>
      </p:sp>
      <p:sp>
        <p:nvSpPr>
          <p:cNvPr id="506883"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6884" name="Slide Number Placeholder 3"/>
          <p:cNvSpPr>
            <a:spLocks noGrp="1"/>
          </p:cNvSpPr>
          <p:nvPr>
            <p:ph type="sldNum" sz="quarter" idx="5"/>
          </p:nvPr>
        </p:nvSpPr>
        <p:spPr>
          <a:xfrm>
            <a:off x="6549977" y="9913550"/>
            <a:ext cx="525593" cy="282862"/>
          </a:xfrm>
          <a:noFill/>
        </p:spPr>
        <p:txBody>
          <a:bodyPr/>
          <a:lstStyle/>
          <a:p>
            <a:fld id="{EE0D6985-394E-47DC-BD6E-97B63FF73E22}" type="slidenum">
              <a:rPr lang="en-US" smtClean="0"/>
              <a:pPr/>
              <a:t>335</a:t>
            </a:fld>
            <a:endParaRPr lang="en-US" smtClean="0"/>
          </a:p>
        </p:txBody>
      </p:sp>
    </p:spTree>
    <p:extLst>
      <p:ext uri="{BB962C8B-B14F-4D97-AF65-F5344CB8AC3E}">
        <p14:creationId xmlns:p14="http://schemas.microsoft.com/office/powerpoint/2010/main" val="3060158126"/>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7"/>
          <p:cNvSpPr>
            <a:spLocks noGrp="1" noChangeArrowheads="1"/>
          </p:cNvSpPr>
          <p:nvPr>
            <p:ph type="sldNum" sz="quarter" idx="5"/>
          </p:nvPr>
        </p:nvSpPr>
        <p:spPr>
          <a:xfrm>
            <a:off x="6461251" y="9913507"/>
            <a:ext cx="614318" cy="282905"/>
          </a:xfrm>
          <a:noFill/>
        </p:spPr>
        <p:txBody>
          <a:bodyPr/>
          <a:lstStyle/>
          <a:p>
            <a:fld id="{71F164AF-2749-4E4D-ADB6-6A9DDB69B108}" type="slidenum">
              <a:rPr lang="en-US" smtClean="0"/>
              <a:pPr/>
              <a:t>913</a:t>
            </a:fld>
            <a:endParaRPr lang="en-US" smtClean="0"/>
          </a:p>
        </p:txBody>
      </p:sp>
      <p:sp>
        <p:nvSpPr>
          <p:cNvPr id="596995" name="Rectangle 2"/>
          <p:cNvSpPr>
            <a:spLocks noGrp="1" noRot="1" noChangeAspect="1" noChangeArrowheads="1" noTextEdit="1"/>
          </p:cNvSpPr>
          <p:nvPr>
            <p:ph type="sldImg"/>
          </p:nvPr>
        </p:nvSpPr>
        <p:spPr>
          <a:xfrm>
            <a:off x="3538538" y="2684463"/>
            <a:ext cx="0" cy="0"/>
          </a:xfrm>
          <a:ln/>
        </p:spPr>
      </p:sp>
      <p:sp>
        <p:nvSpPr>
          <p:cNvPr id="596996"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398408993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p:cNvSpPr>
            <a:spLocks noGrp="1" noChangeArrowheads="1"/>
          </p:cNvSpPr>
          <p:nvPr>
            <p:ph type="sldNum" sz="quarter" idx="5"/>
          </p:nvPr>
        </p:nvSpPr>
        <p:spPr>
          <a:xfrm>
            <a:off x="6461251" y="9913507"/>
            <a:ext cx="614318" cy="282905"/>
          </a:xfrm>
          <a:noFill/>
        </p:spPr>
        <p:txBody>
          <a:bodyPr/>
          <a:lstStyle/>
          <a:p>
            <a:fld id="{41FE9290-E822-44C1-9B4B-D73EFEE40215}" type="slidenum">
              <a:rPr lang="en-US" smtClean="0"/>
              <a:pPr/>
              <a:t>914</a:t>
            </a:fld>
            <a:endParaRPr lang="en-US" smtClean="0"/>
          </a:p>
        </p:txBody>
      </p:sp>
      <p:sp>
        <p:nvSpPr>
          <p:cNvPr id="599043" name="Rectangle 2"/>
          <p:cNvSpPr>
            <a:spLocks noGrp="1" noRot="1" noChangeAspect="1" noChangeArrowheads="1" noTextEdit="1"/>
          </p:cNvSpPr>
          <p:nvPr>
            <p:ph type="sldImg"/>
          </p:nvPr>
        </p:nvSpPr>
        <p:spPr>
          <a:xfrm>
            <a:off x="3538538" y="2684463"/>
            <a:ext cx="0" cy="0"/>
          </a:xfrm>
          <a:ln/>
        </p:spPr>
      </p:sp>
      <p:sp>
        <p:nvSpPr>
          <p:cNvPr id="599044" name="Rectangle 3"/>
          <p:cNvSpPr>
            <a:spLocks noGrp="1" noChangeArrowheads="1"/>
          </p:cNvSpPr>
          <p:nvPr>
            <p:ph type="body" idx="1"/>
          </p:nvPr>
        </p:nvSpPr>
        <p:spPr>
          <a:xfrm>
            <a:off x="922165" y="6988065"/>
            <a:ext cx="187481" cy="282905"/>
          </a:xfrm>
          <a:noFill/>
          <a:ln w="9525"/>
        </p:spPr>
        <p:txBody>
          <a:bodyPr/>
          <a:lstStyle/>
          <a:p>
            <a:endParaRPr lang="en-GB" smtClean="0"/>
          </a:p>
        </p:txBody>
      </p:sp>
    </p:spTree>
    <p:extLst>
      <p:ext uri="{BB962C8B-B14F-4D97-AF65-F5344CB8AC3E}">
        <p14:creationId xmlns:p14="http://schemas.microsoft.com/office/powerpoint/2010/main" val="1388587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61003D3-4B28-4BE0-86D9-9DC06ED13BA0}" type="slidenum">
              <a:rPr lang="en-US" smtClean="0"/>
              <a:pPr>
                <a:defRPr/>
              </a:pPr>
              <a:t>42</a:t>
            </a:fld>
            <a:endParaRPr lang="en-US"/>
          </a:p>
        </p:txBody>
      </p:sp>
    </p:spTree>
    <p:extLst>
      <p:ext uri="{BB962C8B-B14F-4D97-AF65-F5344CB8AC3E}">
        <p14:creationId xmlns:p14="http://schemas.microsoft.com/office/powerpoint/2010/main" val="2208442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lide Image Placeholder 1"/>
          <p:cNvSpPr>
            <a:spLocks noGrp="1" noRot="1" noChangeAspect="1" noTextEdit="1"/>
          </p:cNvSpPr>
          <p:nvPr>
            <p:ph type="sldImg"/>
          </p:nvPr>
        </p:nvSpPr>
        <p:spPr>
          <a:ln/>
        </p:spPr>
      </p:sp>
      <p:sp>
        <p:nvSpPr>
          <p:cNvPr id="507907"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7908" name="Slide Number Placeholder 3"/>
          <p:cNvSpPr>
            <a:spLocks noGrp="1"/>
          </p:cNvSpPr>
          <p:nvPr>
            <p:ph type="sldNum" sz="quarter" idx="5"/>
          </p:nvPr>
        </p:nvSpPr>
        <p:spPr>
          <a:xfrm>
            <a:off x="6549977" y="9913550"/>
            <a:ext cx="525593" cy="282862"/>
          </a:xfrm>
          <a:noFill/>
        </p:spPr>
        <p:txBody>
          <a:bodyPr/>
          <a:lstStyle/>
          <a:p>
            <a:fld id="{9D7D8689-B675-4554-B0C0-0B9F02EF95FA}" type="slidenum">
              <a:rPr lang="en-US" smtClean="0"/>
              <a:pPr/>
              <a:t>336</a:t>
            </a:fld>
            <a:endParaRPr lang="en-US" smtClean="0"/>
          </a:p>
        </p:txBody>
      </p:sp>
    </p:spTree>
    <p:extLst>
      <p:ext uri="{BB962C8B-B14F-4D97-AF65-F5344CB8AC3E}">
        <p14:creationId xmlns:p14="http://schemas.microsoft.com/office/powerpoint/2010/main" val="2808291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337</a:t>
            </a:fld>
            <a:endParaRPr lang="en-US" smtClean="0"/>
          </a:p>
        </p:txBody>
      </p:sp>
    </p:spTree>
    <p:extLst>
      <p:ext uri="{BB962C8B-B14F-4D97-AF65-F5344CB8AC3E}">
        <p14:creationId xmlns:p14="http://schemas.microsoft.com/office/powerpoint/2010/main" val="1644090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lide Image Placeholder 1"/>
          <p:cNvSpPr>
            <a:spLocks noGrp="1" noRot="1" noChangeAspect="1" noTextEdit="1"/>
          </p:cNvSpPr>
          <p:nvPr>
            <p:ph type="sldImg"/>
          </p:nvPr>
        </p:nvSpPr>
        <p:spPr>
          <a:ln/>
        </p:spPr>
      </p:sp>
      <p:sp>
        <p:nvSpPr>
          <p:cNvPr id="509955"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9956" name="Slide Number Placeholder 3"/>
          <p:cNvSpPr>
            <a:spLocks noGrp="1"/>
          </p:cNvSpPr>
          <p:nvPr>
            <p:ph type="sldNum" sz="quarter" idx="5"/>
          </p:nvPr>
        </p:nvSpPr>
        <p:spPr>
          <a:xfrm>
            <a:off x="6549977" y="9913550"/>
            <a:ext cx="525593" cy="282862"/>
          </a:xfrm>
          <a:noFill/>
        </p:spPr>
        <p:txBody>
          <a:bodyPr/>
          <a:lstStyle/>
          <a:p>
            <a:fld id="{6332B4FA-9C6F-4C1C-B671-17A9B02668B7}" type="slidenum">
              <a:rPr lang="en-US" smtClean="0"/>
              <a:pPr/>
              <a:t>338</a:t>
            </a:fld>
            <a:endParaRPr lang="en-US" smtClean="0"/>
          </a:p>
        </p:txBody>
      </p:sp>
    </p:spTree>
    <p:extLst>
      <p:ext uri="{BB962C8B-B14F-4D97-AF65-F5344CB8AC3E}">
        <p14:creationId xmlns:p14="http://schemas.microsoft.com/office/powerpoint/2010/main" val="16594597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339</a:t>
            </a:fld>
            <a:endParaRPr lang="en-US" smtClean="0"/>
          </a:p>
        </p:txBody>
      </p:sp>
    </p:spTree>
    <p:extLst>
      <p:ext uri="{BB962C8B-B14F-4D97-AF65-F5344CB8AC3E}">
        <p14:creationId xmlns:p14="http://schemas.microsoft.com/office/powerpoint/2010/main" val="2284654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lide Image Placeholder 1"/>
          <p:cNvSpPr>
            <a:spLocks noGrp="1" noRot="1" noChangeAspect="1" noTextEdit="1"/>
          </p:cNvSpPr>
          <p:nvPr>
            <p:ph type="sldImg"/>
          </p:nvPr>
        </p:nvSpPr>
        <p:spPr>
          <a:ln/>
        </p:spPr>
      </p:sp>
      <p:sp>
        <p:nvSpPr>
          <p:cNvPr id="512003"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2004" name="Slide Number Placeholder 3"/>
          <p:cNvSpPr>
            <a:spLocks noGrp="1"/>
          </p:cNvSpPr>
          <p:nvPr>
            <p:ph type="sldNum" sz="quarter" idx="5"/>
          </p:nvPr>
        </p:nvSpPr>
        <p:spPr>
          <a:xfrm>
            <a:off x="6549977" y="9913550"/>
            <a:ext cx="525593" cy="282862"/>
          </a:xfrm>
          <a:noFill/>
        </p:spPr>
        <p:txBody>
          <a:bodyPr/>
          <a:lstStyle/>
          <a:p>
            <a:fld id="{702FEF2F-FDF4-4A78-9E95-E7BE96D065F5}" type="slidenum">
              <a:rPr lang="en-US" smtClean="0"/>
              <a:pPr/>
              <a:t>340</a:t>
            </a:fld>
            <a:endParaRPr lang="en-US" smtClean="0"/>
          </a:p>
        </p:txBody>
      </p:sp>
    </p:spTree>
    <p:extLst>
      <p:ext uri="{BB962C8B-B14F-4D97-AF65-F5344CB8AC3E}">
        <p14:creationId xmlns:p14="http://schemas.microsoft.com/office/powerpoint/2010/main" val="2020093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lide Image Placeholder 1"/>
          <p:cNvSpPr>
            <a:spLocks noGrp="1" noRot="1" noChangeAspect="1" noTextEdit="1"/>
          </p:cNvSpPr>
          <p:nvPr>
            <p:ph type="sldImg"/>
          </p:nvPr>
        </p:nvSpPr>
        <p:spPr>
          <a:ln/>
        </p:spPr>
      </p:sp>
      <p:sp>
        <p:nvSpPr>
          <p:cNvPr id="510979"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0980" name="Slide Number Placeholder 3"/>
          <p:cNvSpPr>
            <a:spLocks noGrp="1"/>
          </p:cNvSpPr>
          <p:nvPr>
            <p:ph type="sldNum" sz="quarter" idx="5"/>
          </p:nvPr>
        </p:nvSpPr>
        <p:spPr>
          <a:xfrm>
            <a:off x="6549977" y="9913550"/>
            <a:ext cx="525593" cy="282862"/>
          </a:xfrm>
          <a:noFill/>
        </p:spPr>
        <p:txBody>
          <a:bodyPr/>
          <a:lstStyle/>
          <a:p>
            <a:fld id="{1749F286-1E1F-4EEE-B931-3467EED777B0}" type="slidenum">
              <a:rPr lang="en-US" smtClean="0"/>
              <a:pPr/>
              <a:t>341</a:t>
            </a:fld>
            <a:endParaRPr lang="en-US" smtClean="0"/>
          </a:p>
        </p:txBody>
      </p:sp>
    </p:spTree>
    <p:extLst>
      <p:ext uri="{BB962C8B-B14F-4D97-AF65-F5344CB8AC3E}">
        <p14:creationId xmlns:p14="http://schemas.microsoft.com/office/powerpoint/2010/main" val="510859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3028" name="Slide Number Placeholder 3"/>
          <p:cNvSpPr>
            <a:spLocks noGrp="1"/>
          </p:cNvSpPr>
          <p:nvPr>
            <p:ph type="sldNum" sz="quarter" idx="5"/>
          </p:nvPr>
        </p:nvSpPr>
        <p:spPr>
          <a:xfrm>
            <a:off x="6549977" y="9913550"/>
            <a:ext cx="525593" cy="282862"/>
          </a:xfrm>
          <a:noFill/>
        </p:spPr>
        <p:txBody>
          <a:bodyPr/>
          <a:lstStyle/>
          <a:p>
            <a:fld id="{95BC9FCB-4412-404B-BA31-0CDC55E5359B}" type="slidenum">
              <a:rPr lang="en-US" smtClean="0"/>
              <a:pPr/>
              <a:t>342</a:t>
            </a:fld>
            <a:endParaRPr lang="en-US" smtClean="0"/>
          </a:p>
        </p:txBody>
      </p:sp>
    </p:spTree>
    <p:extLst>
      <p:ext uri="{BB962C8B-B14F-4D97-AF65-F5344CB8AC3E}">
        <p14:creationId xmlns:p14="http://schemas.microsoft.com/office/powerpoint/2010/main" val="2623674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Slide Image Placeholder 1"/>
          <p:cNvSpPr>
            <a:spLocks noGrp="1" noRot="1" noChangeAspect="1" noTextEdit="1"/>
          </p:cNvSpPr>
          <p:nvPr>
            <p:ph type="sldImg"/>
          </p:nvPr>
        </p:nvSpPr>
        <p:spPr>
          <a:ln/>
        </p:spPr>
      </p:sp>
      <p:sp>
        <p:nvSpPr>
          <p:cNvPr id="513027"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13028" name="Slide Number Placeholder 3"/>
          <p:cNvSpPr>
            <a:spLocks noGrp="1"/>
          </p:cNvSpPr>
          <p:nvPr>
            <p:ph type="sldNum" sz="quarter" idx="5"/>
          </p:nvPr>
        </p:nvSpPr>
        <p:spPr>
          <a:xfrm>
            <a:off x="6549977" y="9913550"/>
            <a:ext cx="525593" cy="282862"/>
          </a:xfrm>
          <a:noFill/>
        </p:spPr>
        <p:txBody>
          <a:bodyPr/>
          <a:lstStyle/>
          <a:p>
            <a:fld id="{95BC9FCB-4412-404B-BA31-0CDC55E5359B}" type="slidenum">
              <a:rPr lang="en-US" smtClean="0"/>
              <a:pPr/>
              <a:t>343</a:t>
            </a:fld>
            <a:endParaRPr lang="en-US" smtClean="0"/>
          </a:p>
        </p:txBody>
      </p:sp>
    </p:spTree>
    <p:extLst>
      <p:ext uri="{BB962C8B-B14F-4D97-AF65-F5344CB8AC3E}">
        <p14:creationId xmlns:p14="http://schemas.microsoft.com/office/powerpoint/2010/main" val="14357469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344</a:t>
            </a:fld>
            <a:endParaRPr lang="en-US" smtClean="0"/>
          </a:p>
        </p:txBody>
      </p:sp>
    </p:spTree>
    <p:extLst>
      <p:ext uri="{BB962C8B-B14F-4D97-AF65-F5344CB8AC3E}">
        <p14:creationId xmlns:p14="http://schemas.microsoft.com/office/powerpoint/2010/main" val="290802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345</a:t>
            </a:fld>
            <a:endParaRPr lang="en-US" smtClean="0"/>
          </a:p>
        </p:txBody>
      </p:sp>
    </p:spTree>
    <p:extLst>
      <p:ext uri="{BB962C8B-B14F-4D97-AF65-F5344CB8AC3E}">
        <p14:creationId xmlns:p14="http://schemas.microsoft.com/office/powerpoint/2010/main" val="20301748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61003D3-4B28-4BE0-86D9-9DC06ED13BA0}" type="slidenum">
              <a:rPr lang="en-US" smtClean="0"/>
              <a:pPr>
                <a:defRPr/>
              </a:pPr>
              <a:t>150</a:t>
            </a:fld>
            <a:endParaRPr lang="en-US"/>
          </a:p>
        </p:txBody>
      </p:sp>
    </p:spTree>
    <p:extLst>
      <p:ext uri="{BB962C8B-B14F-4D97-AF65-F5344CB8AC3E}">
        <p14:creationId xmlns:p14="http://schemas.microsoft.com/office/powerpoint/2010/main" val="1535422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87415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85498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434878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0671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32350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02830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750016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459853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36274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9007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51341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0669287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2"/>
          <p:cNvSpPr>
            <a:spLocks noGrp="1" noRot="1" noChangeAspect="1" noChangeArrowheads="1" noTextEdit="1"/>
          </p:cNvSpPr>
          <p:nvPr>
            <p:ph type="sldImg"/>
          </p:nvPr>
        </p:nvSpPr>
        <p:spPr>
          <a:xfrm>
            <a:off x="828675" y="788988"/>
            <a:ext cx="5472113" cy="3787775"/>
          </a:xfrm>
          <a:ln/>
        </p:spPr>
      </p:sp>
      <p:sp>
        <p:nvSpPr>
          <p:cNvPr id="53453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428887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138498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507627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653941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176646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8786068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71619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583734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2873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7334507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8378409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94795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43168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07003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99711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198791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6647104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728984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49622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52669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6333015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381307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2"/>
          <p:cNvSpPr>
            <a:spLocks noGrp="1" noRot="1" noChangeAspect="1" noChangeArrowheads="1" noTextEdit="1"/>
          </p:cNvSpPr>
          <p:nvPr>
            <p:ph type="sldImg"/>
          </p:nvPr>
        </p:nvSpPr>
        <p:spPr>
          <a:xfrm>
            <a:off x="828675" y="788988"/>
            <a:ext cx="5472113" cy="3787775"/>
          </a:xfrm>
          <a:ln/>
        </p:spPr>
      </p:sp>
      <p:sp>
        <p:nvSpPr>
          <p:cNvPr id="514051" name="Rectangle 3"/>
          <p:cNvSpPr>
            <a:spLocks noGrp="1" noChangeArrowheads="1"/>
          </p:cNvSpPr>
          <p:nvPr>
            <p:ph type="body" idx="1"/>
          </p:nvPr>
        </p:nvSpPr>
        <p:spPr>
          <a:xfrm>
            <a:off x="962849" y="4891422"/>
            <a:ext cx="189857" cy="285678"/>
          </a:xfrm>
          <a:noFill/>
          <a:ln w="9525"/>
        </p:spPr>
        <p:txBody>
          <a:bodyPr/>
          <a:lstStyle/>
          <a:p>
            <a:endParaRPr lang="en-GB" smtClean="0"/>
          </a:p>
        </p:txBody>
      </p:sp>
    </p:spTree>
    <p:extLst>
      <p:ext uri="{BB962C8B-B14F-4D97-AF65-F5344CB8AC3E}">
        <p14:creationId xmlns:p14="http://schemas.microsoft.com/office/powerpoint/2010/main" val="27228951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8186822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8947304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457722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7079904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2"/>
          <p:cNvSpPr>
            <a:spLocks noGrp="1" noRot="1" noChangeAspect="1" noChangeArrowheads="1" noTextEdit="1"/>
          </p:cNvSpPr>
          <p:nvPr>
            <p:ph type="sldImg"/>
          </p:nvPr>
        </p:nvSpPr>
        <p:spPr>
          <a:xfrm>
            <a:off x="828675" y="788988"/>
            <a:ext cx="5472113" cy="3787775"/>
          </a:xfrm>
          <a:ln/>
        </p:spPr>
      </p:sp>
      <p:sp>
        <p:nvSpPr>
          <p:cNvPr id="52121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7962416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2"/>
          <p:cNvSpPr>
            <a:spLocks noGrp="1" noRot="1" noChangeAspect="1" noChangeArrowheads="1" noTextEdit="1"/>
          </p:cNvSpPr>
          <p:nvPr>
            <p:ph type="sldImg"/>
          </p:nvPr>
        </p:nvSpPr>
        <p:spPr>
          <a:xfrm>
            <a:off x="828675" y="788988"/>
            <a:ext cx="5472113" cy="3787775"/>
          </a:xfrm>
          <a:ln/>
        </p:spPr>
      </p:sp>
      <p:sp>
        <p:nvSpPr>
          <p:cNvPr id="529411"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182273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6247356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03141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587023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5770313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2"/>
          <p:cNvSpPr>
            <a:spLocks noGrp="1" noRot="1" noChangeAspect="1" noChangeArrowheads="1" noTextEdit="1"/>
          </p:cNvSpPr>
          <p:nvPr>
            <p:ph type="sldImg"/>
          </p:nvPr>
        </p:nvSpPr>
        <p:spPr>
          <a:xfrm>
            <a:off x="828675" y="788988"/>
            <a:ext cx="5472113" cy="3787775"/>
          </a:xfrm>
          <a:ln/>
        </p:spPr>
      </p:sp>
      <p:sp>
        <p:nvSpPr>
          <p:cNvPr id="53248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181706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9253962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829884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3614968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57069749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2374821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5335414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4351502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546586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Rot="1" noChangeAspect="1" noChangeArrowheads="1" noTextEdit="1"/>
          </p:cNvSpPr>
          <p:nvPr>
            <p:ph type="sldImg"/>
          </p:nvPr>
        </p:nvSpPr>
        <p:spPr>
          <a:xfrm>
            <a:off x="828675" y="788988"/>
            <a:ext cx="5472113" cy="3787775"/>
          </a:xfrm>
          <a:ln/>
        </p:spPr>
      </p:sp>
      <p:sp>
        <p:nvSpPr>
          <p:cNvPr id="52224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524857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128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3521828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3039238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Rot="1" noChangeAspect="1" noChangeArrowheads="1" noTextEdit="1"/>
          </p:cNvSpPr>
          <p:nvPr>
            <p:ph type="sldImg"/>
          </p:nvPr>
        </p:nvSpPr>
        <p:spPr>
          <a:xfrm>
            <a:off x="828675" y="788988"/>
            <a:ext cx="5472113" cy="3787775"/>
          </a:xfrm>
          <a:ln/>
        </p:spPr>
      </p:sp>
      <p:sp>
        <p:nvSpPr>
          <p:cNvPr id="527363"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1837349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766699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1607748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3047176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9676174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0547415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381676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p:cNvSpPr>
            <a:spLocks noGrp="1" noRot="1" noChangeAspect="1" noTextEdit="1"/>
          </p:cNvSpPr>
          <p:nvPr>
            <p:ph type="sldImg"/>
          </p:nvPr>
        </p:nvSpPr>
        <p:spPr>
          <a:ln/>
        </p:spPr>
      </p:sp>
      <p:sp>
        <p:nvSpPr>
          <p:cNvPr id="503811" name="Notes Placeholder 2"/>
          <p:cNvSpPr>
            <a:spLocks noGrp="1"/>
          </p:cNvSpPr>
          <p:nvPr>
            <p:ph type="body" idx="1"/>
          </p:nvPr>
        </p:nvSpPr>
        <p:spPr>
          <a:xfrm>
            <a:off x="922165" y="6988064"/>
            <a:ext cx="187481" cy="282905"/>
          </a:xfrm>
          <a:noFill/>
          <a:ln w="9525"/>
        </p:spPr>
        <p:txBody>
          <a:bodyPr/>
          <a:lstStyle/>
          <a:p>
            <a:endParaRPr lang="pt-PT" smtClean="0"/>
          </a:p>
        </p:txBody>
      </p:sp>
      <p:sp>
        <p:nvSpPr>
          <p:cNvPr id="503812" name="Slide Number Placeholder 3"/>
          <p:cNvSpPr>
            <a:spLocks noGrp="1"/>
          </p:cNvSpPr>
          <p:nvPr>
            <p:ph type="sldNum" sz="quarter" idx="5"/>
          </p:nvPr>
        </p:nvSpPr>
        <p:spPr>
          <a:xfrm>
            <a:off x="6549977" y="9913550"/>
            <a:ext cx="525593" cy="282862"/>
          </a:xfrm>
          <a:noFill/>
        </p:spPr>
        <p:txBody>
          <a:bodyPr/>
          <a:lstStyle/>
          <a:p>
            <a:fld id="{CF95025F-9B80-4487-B592-AEE6A17E6E0E}" type="slidenum">
              <a:rPr lang="en-US" smtClean="0"/>
              <a:pPr/>
              <a:t>325</a:t>
            </a:fld>
            <a:endParaRPr lang="en-US" smtClean="0"/>
          </a:p>
        </p:txBody>
      </p:sp>
    </p:spTree>
    <p:extLst>
      <p:ext uri="{BB962C8B-B14F-4D97-AF65-F5344CB8AC3E}">
        <p14:creationId xmlns:p14="http://schemas.microsoft.com/office/powerpoint/2010/main" val="303273752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43634062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20330999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81339371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09970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Grp="1" noRot="1" noChangeAspect="1" noChangeArrowheads="1" noTextEdit="1"/>
          </p:cNvSpPr>
          <p:nvPr>
            <p:ph type="sldImg"/>
          </p:nvPr>
        </p:nvSpPr>
        <p:spPr>
          <a:xfrm>
            <a:off x="828675" y="788988"/>
            <a:ext cx="5472113" cy="3787775"/>
          </a:xfrm>
          <a:ln/>
        </p:spPr>
      </p:sp>
      <p:sp>
        <p:nvSpPr>
          <p:cNvPr id="536579"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0675607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2"/>
          <p:cNvSpPr>
            <a:spLocks noGrp="1" noRot="1" noChangeAspect="1" noChangeArrowheads="1" noTextEdit="1"/>
          </p:cNvSpPr>
          <p:nvPr>
            <p:ph type="sldImg"/>
          </p:nvPr>
        </p:nvSpPr>
        <p:spPr>
          <a:xfrm>
            <a:off x="828675" y="788988"/>
            <a:ext cx="5472113" cy="3787775"/>
          </a:xfrm>
          <a:ln/>
        </p:spPr>
      </p:sp>
      <p:sp>
        <p:nvSpPr>
          <p:cNvPr id="53862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34538765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828675" y="788988"/>
            <a:ext cx="5472113" cy="3787775"/>
          </a:xfrm>
          <a:ln/>
        </p:spPr>
      </p:sp>
      <p:sp>
        <p:nvSpPr>
          <p:cNvPr id="540675"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2250429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40738082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156514800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2"/>
          <p:cNvSpPr>
            <a:spLocks noGrp="1" noRot="1" noChangeAspect="1" noChangeArrowheads="1" noTextEdit="1"/>
          </p:cNvSpPr>
          <p:nvPr>
            <p:ph type="sldImg"/>
          </p:nvPr>
        </p:nvSpPr>
        <p:spPr>
          <a:xfrm>
            <a:off x="828675" y="788988"/>
            <a:ext cx="5472113" cy="3787775"/>
          </a:xfrm>
          <a:ln/>
        </p:spPr>
      </p:sp>
      <p:sp>
        <p:nvSpPr>
          <p:cNvPr id="543747" name="Rectangle 3"/>
          <p:cNvSpPr>
            <a:spLocks noGrp="1" noChangeArrowheads="1"/>
          </p:cNvSpPr>
          <p:nvPr>
            <p:ph type="body" idx="1"/>
          </p:nvPr>
        </p:nvSpPr>
        <p:spPr>
          <a:xfrm>
            <a:off x="962849" y="7038996"/>
            <a:ext cx="189857" cy="285678"/>
          </a:xfrm>
          <a:noFill/>
          <a:ln w="9525"/>
        </p:spPr>
        <p:txBody>
          <a:bodyPr/>
          <a:lstStyle/>
          <a:p>
            <a:endParaRPr lang="en-GB" smtClean="0"/>
          </a:p>
        </p:txBody>
      </p:sp>
    </p:spTree>
    <p:extLst>
      <p:ext uri="{BB962C8B-B14F-4D97-AF65-F5344CB8AC3E}">
        <p14:creationId xmlns:p14="http://schemas.microsoft.com/office/powerpoint/2010/main" val="202703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09575" y="1676400"/>
            <a:ext cx="9088438" cy="4421188"/>
            <a:chOff x="238" y="1056"/>
            <a:chExt cx="5285" cy="2785"/>
          </a:xfrm>
        </p:grpSpPr>
        <p:grpSp>
          <p:nvGrpSpPr>
            <p:cNvPr id="5" name="Group 3"/>
            <p:cNvGrpSpPr>
              <a:grpSpLocks/>
            </p:cNvGrpSpPr>
            <p:nvPr/>
          </p:nvGrpSpPr>
          <p:grpSpPr bwMode="auto">
            <a:xfrm>
              <a:off x="238" y="1056"/>
              <a:ext cx="5285" cy="1393"/>
              <a:chOff x="238" y="1056"/>
              <a:chExt cx="5285" cy="1393"/>
            </a:xfrm>
          </p:grpSpPr>
          <p:sp>
            <p:nvSpPr>
              <p:cNvPr id="14" name="Rectangle 4"/>
              <p:cNvSpPr>
                <a:spLocks noChangeArrowheads="1"/>
              </p:cNvSpPr>
              <p:nvPr/>
            </p:nvSpPr>
            <p:spPr bwMode="auto">
              <a:xfrm>
                <a:off x="243" y="1057"/>
                <a:ext cx="5272" cy="1391"/>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15" name="Freeform 5"/>
              <p:cNvSpPr>
                <a:spLocks/>
              </p:cNvSpPr>
              <p:nvPr/>
            </p:nvSpPr>
            <p:spPr bwMode="auto">
              <a:xfrm>
                <a:off x="238" y="1056"/>
                <a:ext cx="5273" cy="1393"/>
              </a:xfrm>
              <a:custGeom>
                <a:avLst/>
                <a:gdLst/>
                <a:ahLst/>
                <a:cxnLst>
                  <a:cxn ang="0">
                    <a:pos x="5272" y="0"/>
                  </a:cxn>
                  <a:cxn ang="0">
                    <a:pos x="0" y="0"/>
                  </a:cxn>
                  <a:cxn ang="0">
                    <a:pos x="0" y="1392"/>
                  </a:cxn>
                </a:cxnLst>
                <a:rect l="0" t="0" r="r" b="b"/>
                <a:pathLst>
                  <a:path w="5273" h="1393">
                    <a:moveTo>
                      <a:pt x="5272" y="0"/>
                    </a:moveTo>
                    <a:lnTo>
                      <a:pt x="0" y="0"/>
                    </a:lnTo>
                    <a:lnTo>
                      <a:pt x="0" y="1392"/>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6" name="Freeform 6"/>
              <p:cNvSpPr>
                <a:spLocks/>
              </p:cNvSpPr>
              <p:nvPr/>
            </p:nvSpPr>
            <p:spPr bwMode="auto">
              <a:xfrm>
                <a:off x="250" y="1056"/>
                <a:ext cx="5273" cy="1393"/>
              </a:xfrm>
              <a:custGeom>
                <a:avLst/>
                <a:gdLst/>
                <a:ahLst/>
                <a:cxnLst>
                  <a:cxn ang="0">
                    <a:pos x="5272" y="0"/>
                  </a:cxn>
                  <a:cxn ang="0">
                    <a:pos x="5272" y="1392"/>
                  </a:cxn>
                  <a:cxn ang="0">
                    <a:pos x="0" y="1392"/>
                  </a:cxn>
                </a:cxnLst>
                <a:rect l="0" t="0" r="r" b="b"/>
                <a:pathLst>
                  <a:path w="5273" h="1393">
                    <a:moveTo>
                      <a:pt x="5272" y="0"/>
                    </a:moveTo>
                    <a:lnTo>
                      <a:pt x="5272" y="1392"/>
                    </a:lnTo>
                    <a:lnTo>
                      <a:pt x="0" y="1392"/>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6" name="Group 7"/>
            <p:cNvGrpSpPr>
              <a:grpSpLocks/>
            </p:cNvGrpSpPr>
            <p:nvPr/>
          </p:nvGrpSpPr>
          <p:grpSpPr bwMode="auto">
            <a:xfrm>
              <a:off x="240" y="3744"/>
              <a:ext cx="5281" cy="97"/>
              <a:chOff x="240" y="3744"/>
              <a:chExt cx="5281" cy="97"/>
            </a:xfrm>
          </p:grpSpPr>
          <p:sp>
            <p:nvSpPr>
              <p:cNvPr id="11" name="Rectangle 8"/>
              <p:cNvSpPr>
                <a:spLocks noChangeArrowheads="1"/>
              </p:cNvSpPr>
              <p:nvPr/>
            </p:nvSpPr>
            <p:spPr bwMode="auto">
              <a:xfrm>
                <a:off x="240" y="3744"/>
                <a:ext cx="5280" cy="96"/>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12" name="Freeform 9"/>
              <p:cNvSpPr>
                <a:spLocks/>
              </p:cNvSpPr>
              <p:nvPr/>
            </p:nvSpPr>
            <p:spPr bwMode="auto">
              <a:xfrm>
                <a:off x="240" y="3744"/>
                <a:ext cx="5281" cy="97"/>
              </a:xfrm>
              <a:custGeom>
                <a:avLst/>
                <a:gdLst/>
                <a:ahLst/>
                <a:cxnLst>
                  <a:cxn ang="0">
                    <a:pos x="5280" y="0"/>
                  </a:cxn>
                  <a:cxn ang="0">
                    <a:pos x="0" y="0"/>
                  </a:cxn>
                  <a:cxn ang="0">
                    <a:pos x="0" y="96"/>
                  </a:cxn>
                </a:cxnLst>
                <a:rect l="0" t="0" r="r" b="b"/>
                <a:pathLst>
                  <a:path w="5281" h="97">
                    <a:moveTo>
                      <a:pt x="5280" y="0"/>
                    </a:moveTo>
                    <a:lnTo>
                      <a:pt x="0" y="0"/>
                    </a:lnTo>
                    <a:lnTo>
                      <a:pt x="0" y="96"/>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3" name="Freeform 10"/>
              <p:cNvSpPr>
                <a:spLocks/>
              </p:cNvSpPr>
              <p:nvPr/>
            </p:nvSpPr>
            <p:spPr bwMode="auto">
              <a:xfrm>
                <a:off x="240" y="3744"/>
                <a:ext cx="5281" cy="97"/>
              </a:xfrm>
              <a:custGeom>
                <a:avLst/>
                <a:gdLst/>
                <a:ahLst/>
                <a:cxnLst>
                  <a:cxn ang="0">
                    <a:pos x="5280" y="0"/>
                  </a:cxn>
                  <a:cxn ang="0">
                    <a:pos x="5280" y="96"/>
                  </a:cxn>
                  <a:cxn ang="0">
                    <a:pos x="0" y="96"/>
                  </a:cxn>
                </a:cxnLst>
                <a:rect l="0" t="0" r="r" b="b"/>
                <a:pathLst>
                  <a:path w="5281" h="97">
                    <a:moveTo>
                      <a:pt x="5280" y="0"/>
                    </a:moveTo>
                    <a:lnTo>
                      <a:pt x="5280" y="96"/>
                    </a:lnTo>
                    <a:lnTo>
                      <a:pt x="0" y="96"/>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7" name="Group 11"/>
            <p:cNvGrpSpPr>
              <a:grpSpLocks/>
            </p:cNvGrpSpPr>
            <p:nvPr/>
          </p:nvGrpSpPr>
          <p:grpSpPr bwMode="auto">
            <a:xfrm>
              <a:off x="338" y="1200"/>
              <a:ext cx="97" cy="1104"/>
              <a:chOff x="338" y="1200"/>
              <a:chExt cx="97" cy="1104"/>
            </a:xfrm>
          </p:grpSpPr>
          <p:sp useBgFill="1">
            <p:nvSpPr>
              <p:cNvPr id="8" name="Rectangle 12"/>
              <p:cNvSpPr>
                <a:spLocks noChangeArrowheads="1"/>
              </p:cNvSpPr>
              <p:nvPr/>
            </p:nvSpPr>
            <p:spPr bwMode="auto">
              <a:xfrm>
                <a:off x="338" y="1201"/>
                <a:ext cx="96" cy="1103"/>
              </a:xfrm>
              <a:prstGeom prst="rect">
                <a:avLst/>
              </a:prstGeom>
              <a:ln w="9525">
                <a:noFill/>
                <a:miter lim="800000"/>
                <a:headEnd/>
                <a:tailEnd/>
              </a:ln>
              <a:effectLst/>
            </p:spPr>
            <p:txBody>
              <a:bodyPr wrap="none" anchor="ctr"/>
              <a:lstStyle/>
              <a:p>
                <a:pPr>
                  <a:defRPr/>
                </a:pPr>
                <a:endParaRPr lang="pt-PT"/>
              </a:p>
            </p:txBody>
          </p:sp>
          <p:sp>
            <p:nvSpPr>
              <p:cNvPr id="9" name="Freeform 13"/>
              <p:cNvSpPr>
                <a:spLocks/>
              </p:cNvSpPr>
              <p:nvPr/>
            </p:nvSpPr>
            <p:spPr bwMode="auto">
              <a:xfrm>
                <a:off x="338" y="1200"/>
                <a:ext cx="97" cy="1104"/>
              </a:xfrm>
              <a:custGeom>
                <a:avLst/>
                <a:gdLst/>
                <a:ahLst/>
                <a:cxnLst>
                  <a:cxn ang="0">
                    <a:pos x="0" y="1103"/>
                  </a:cxn>
                  <a:cxn ang="0">
                    <a:pos x="96" y="1103"/>
                  </a:cxn>
                  <a:cxn ang="0">
                    <a:pos x="96" y="0"/>
                  </a:cxn>
                </a:cxnLst>
                <a:rect l="0" t="0" r="r" b="b"/>
                <a:pathLst>
                  <a:path w="97" h="1104">
                    <a:moveTo>
                      <a:pt x="0" y="1103"/>
                    </a:moveTo>
                    <a:lnTo>
                      <a:pt x="96" y="1103"/>
                    </a:lnTo>
                    <a:lnTo>
                      <a:pt x="96" y="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10" name="Freeform 14"/>
              <p:cNvSpPr>
                <a:spLocks/>
              </p:cNvSpPr>
              <p:nvPr/>
            </p:nvSpPr>
            <p:spPr bwMode="auto">
              <a:xfrm>
                <a:off x="338" y="1200"/>
                <a:ext cx="97" cy="1104"/>
              </a:xfrm>
              <a:custGeom>
                <a:avLst/>
                <a:gdLst/>
                <a:ahLst/>
                <a:cxnLst>
                  <a:cxn ang="0">
                    <a:pos x="0" y="1103"/>
                  </a:cxn>
                  <a:cxn ang="0">
                    <a:pos x="0" y="0"/>
                  </a:cxn>
                  <a:cxn ang="0">
                    <a:pos x="96" y="0"/>
                  </a:cxn>
                </a:cxnLst>
                <a:rect l="0" t="0" r="r" b="b"/>
                <a:pathLst>
                  <a:path w="97" h="1104">
                    <a:moveTo>
                      <a:pt x="0" y="1103"/>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sp>
        <p:nvSpPr>
          <p:cNvPr id="584719" name="Rectangle 15"/>
          <p:cNvSpPr>
            <a:spLocks noGrp="1" noChangeArrowheads="1"/>
          </p:cNvSpPr>
          <p:nvPr>
            <p:ph type="ctrTitle" sz="quarter"/>
          </p:nvPr>
        </p:nvSpPr>
        <p:spPr>
          <a:xfrm>
            <a:off x="906463" y="2133600"/>
            <a:ext cx="8420100" cy="1143000"/>
          </a:xfrm>
        </p:spPr>
        <p:txBody>
          <a:bodyPr/>
          <a:lstStyle>
            <a:lvl1pPr>
              <a:defRPr/>
            </a:lvl1pPr>
          </a:lstStyle>
          <a:p>
            <a:r>
              <a:rPr lang="en-US"/>
              <a:t>Click to edit Master title style</a:t>
            </a:r>
          </a:p>
        </p:txBody>
      </p:sp>
      <p:sp>
        <p:nvSpPr>
          <p:cNvPr id="584720" name="Rectangle 16"/>
          <p:cNvSpPr>
            <a:spLocks noGrp="1" noChangeArrowheads="1"/>
          </p:cNvSpPr>
          <p:nvPr>
            <p:ph type="subTitle" sz="quarter" idx="1"/>
          </p:nvPr>
        </p:nvSpPr>
        <p:spPr>
          <a:xfrm>
            <a:off x="1485900" y="4038600"/>
            <a:ext cx="6934200" cy="1752600"/>
          </a:xfrm>
        </p:spPr>
        <p:txBody>
          <a:bodyPr anchor="ctr"/>
          <a:lstStyle>
            <a:lvl1pPr marL="0" indent="0" algn="ctr">
              <a:buFont typeface="Monotype Sorts" pitchFamily="2" charset="2"/>
              <a:buNone/>
              <a:defRPr/>
            </a:lvl1pPr>
          </a:lstStyle>
          <a:p>
            <a:r>
              <a:rPr lang="en-US"/>
              <a:t>Click to edit Master subtitle style</a:t>
            </a:r>
          </a:p>
        </p:txBody>
      </p:sp>
      <p:sp>
        <p:nvSpPr>
          <p:cNvPr id="17" name="Rectangle 17"/>
          <p:cNvSpPr>
            <a:spLocks noGrp="1" noChangeArrowheads="1"/>
          </p:cNvSpPr>
          <p:nvPr>
            <p:ph type="dt" sz="quarter" idx="10"/>
          </p:nvPr>
        </p:nvSpPr>
        <p:spPr>
          <a:xfrm>
            <a:off x="412750" y="6324600"/>
            <a:ext cx="206375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384550" y="6324600"/>
            <a:ext cx="31369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a:xfrm>
            <a:off x="7429500" y="6324600"/>
            <a:ext cx="2063750" cy="457200"/>
          </a:xfrm>
        </p:spPr>
        <p:txBody>
          <a:bodyPr/>
          <a:lstStyle>
            <a:lvl1pPr>
              <a:defRPr/>
            </a:lvl1pPr>
          </a:lstStyle>
          <a:p>
            <a:pPr>
              <a:defRPr/>
            </a:pPr>
            <a:fld id="{6491FA2E-DB2E-46F7-93E6-B729A9C87902}" type="slidenum">
              <a:rPr lang="en-US"/>
              <a:pPr>
                <a:defRPr/>
              </a:pPr>
              <a:t>‹#›</a:t>
            </a:fld>
            <a:endParaRPr lang="en-US"/>
          </a:p>
        </p:txBody>
      </p:sp>
    </p:spTree>
  </p:cSld>
  <p:clrMapOvr>
    <a:masterClrMapping/>
  </p:clrMapOvr>
  <p:transition spd="slow">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37AFCA5D-157B-4F0E-A732-6E6EFE2CF468}" type="slidenum">
              <a:rPr lang="en-US"/>
              <a:pPr>
                <a:defRPr/>
              </a:pPr>
              <a:t>‹#›</a:t>
            </a:fld>
            <a:endParaRPr lang="en-US"/>
          </a:p>
        </p:txBody>
      </p:sp>
    </p:spTree>
  </p:cSld>
  <p:clrMapOvr>
    <a:masterClrMapping/>
  </p:clrMapOvr>
  <p:transition spd="slow">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23125" y="342900"/>
            <a:ext cx="2105025" cy="5524500"/>
          </a:xfrm>
        </p:spPr>
        <p:txBody>
          <a:bodyPr vert="eaVert"/>
          <a:lstStyle/>
          <a:p>
            <a:r>
              <a:rPr lang="en-US" smtClean="0"/>
              <a:t>Click to edit Master title style</a:t>
            </a:r>
            <a:endParaRPr lang="pt-PT"/>
          </a:p>
        </p:txBody>
      </p:sp>
      <p:sp>
        <p:nvSpPr>
          <p:cNvPr id="3" name="Vertical Text Placeholder 2"/>
          <p:cNvSpPr>
            <a:spLocks noGrp="1"/>
          </p:cNvSpPr>
          <p:nvPr>
            <p:ph type="body" orient="vert" idx="1"/>
          </p:nvPr>
        </p:nvSpPr>
        <p:spPr>
          <a:xfrm>
            <a:off x="908050" y="342900"/>
            <a:ext cx="6162675"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7FDBFB1-2E5A-4AF4-BF96-D3353ADB7574}" type="slidenum">
              <a:rPr lang="en-US"/>
              <a:pPr>
                <a:defRPr/>
              </a:pPr>
              <a:t>‹#›</a:t>
            </a:fld>
            <a:endParaRPr lang="en-US"/>
          </a:p>
        </p:txBody>
      </p:sp>
    </p:spTree>
  </p:cSld>
  <p:clrMapOvr>
    <a:masterClrMapping/>
  </p:clrMapOvr>
  <p:transition spd="slow">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08050" y="342900"/>
            <a:ext cx="8420100" cy="1104900"/>
          </a:xfrm>
        </p:spPr>
        <p:txBody>
          <a:bodyPr/>
          <a:lstStyle/>
          <a:p>
            <a:r>
              <a:rPr lang="en-US" smtClean="0"/>
              <a:t>Click to edit Master title style</a:t>
            </a:r>
            <a:endParaRPr lang="pt-PT"/>
          </a:p>
        </p:txBody>
      </p:sp>
      <p:sp>
        <p:nvSpPr>
          <p:cNvPr id="3" name="Text Placeholder 2"/>
          <p:cNvSpPr>
            <a:spLocks noGrp="1"/>
          </p:cNvSpPr>
          <p:nvPr>
            <p:ph type="body" sz="half" idx="1"/>
          </p:nvPr>
        </p:nvSpPr>
        <p:spPr>
          <a:xfrm>
            <a:off x="908050" y="1752600"/>
            <a:ext cx="41338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5194300" y="1752600"/>
            <a:ext cx="41338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A972E3F-DE94-4D2B-88CB-178DE94ADA11}" type="slidenum">
              <a:rPr lang="en-US"/>
              <a:pPr>
                <a:defRPr/>
              </a:pPr>
              <a:t>‹#›</a:t>
            </a:fld>
            <a:endParaRPr lang="en-US"/>
          </a:p>
        </p:txBody>
      </p:sp>
    </p:spTree>
  </p:cSld>
  <p:clrMapOvr>
    <a:masterClrMapping/>
  </p:clrMapOvr>
  <p:transition spd="slow">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08050" y="342900"/>
            <a:ext cx="8420100" cy="1104900"/>
          </a:xfrm>
        </p:spPr>
        <p:txBody>
          <a:bodyPr/>
          <a:lstStyle/>
          <a:p>
            <a:r>
              <a:rPr lang="en-US" smtClean="0"/>
              <a:t>Click to edit Master title style</a:t>
            </a:r>
            <a:endParaRPr lang="pt-PT"/>
          </a:p>
        </p:txBody>
      </p:sp>
      <p:sp>
        <p:nvSpPr>
          <p:cNvPr id="3" name="Text Placeholder 2"/>
          <p:cNvSpPr>
            <a:spLocks noGrp="1"/>
          </p:cNvSpPr>
          <p:nvPr>
            <p:ph type="body" sz="half" idx="1"/>
          </p:nvPr>
        </p:nvSpPr>
        <p:spPr>
          <a:xfrm>
            <a:off x="908050" y="1752600"/>
            <a:ext cx="413385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quarter" idx="2"/>
          </p:nvPr>
        </p:nvSpPr>
        <p:spPr>
          <a:xfrm>
            <a:off x="5194300" y="1752600"/>
            <a:ext cx="41338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Content Placeholder 4"/>
          <p:cNvSpPr>
            <a:spLocks noGrp="1"/>
          </p:cNvSpPr>
          <p:nvPr>
            <p:ph sz="quarter" idx="3"/>
          </p:nvPr>
        </p:nvSpPr>
        <p:spPr>
          <a:xfrm>
            <a:off x="5194300" y="3886200"/>
            <a:ext cx="413385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2F93B043-D9BC-449F-BB0C-BBDE98B2DF0A}" type="slidenum">
              <a:rPr lang="en-US"/>
              <a:pPr>
                <a:defRPr/>
              </a:pPr>
              <a:t>‹#›</a:t>
            </a:fld>
            <a:endParaRPr lang="en-US"/>
          </a:p>
        </p:txBody>
      </p:sp>
    </p:spTree>
  </p:cSld>
  <p:clrMapOvr>
    <a:masterClrMapping/>
  </p:clrMapOvr>
  <p:transition spd="slow">
    <p:pull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BBB30C83-3217-4D83-86FC-6523521E771D}" type="slidenum">
              <a:rPr lang="en-US"/>
              <a:pPr>
                <a:defRPr/>
              </a:pPr>
              <a:t>‹#›</a:t>
            </a:fld>
            <a:endParaRPr lang="en-US"/>
          </a:p>
        </p:txBody>
      </p:sp>
    </p:spTree>
  </p:cSld>
  <p:clrMapOvr>
    <a:masterClrMapping/>
  </p:clrMapOvr>
  <p:transition spd="slow">
    <p:pull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smtClean="0"/>
              <a:t>Click to edit Master title style</a:t>
            </a:r>
            <a:endParaRPr lang="pt-PT"/>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27945C0B-78C4-4687-8C66-8C4777032F66}" type="slidenum">
              <a:rPr lang="en-US"/>
              <a:pPr>
                <a:defRPr/>
              </a:pPr>
              <a:t>‹#›</a:t>
            </a:fld>
            <a:endParaRPr lang="en-US"/>
          </a:p>
        </p:txBody>
      </p:sp>
    </p:spTree>
  </p:cSld>
  <p:clrMapOvr>
    <a:masterClrMapping/>
  </p:clrMapOvr>
  <p:transition spd="slow">
    <p:pull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Content Placeholder 2"/>
          <p:cNvSpPr>
            <a:spLocks noGrp="1"/>
          </p:cNvSpPr>
          <p:nvPr>
            <p:ph sz="half" idx="1"/>
          </p:nvPr>
        </p:nvSpPr>
        <p:spPr>
          <a:xfrm>
            <a:off x="908050" y="17526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Content Placeholder 3"/>
          <p:cNvSpPr>
            <a:spLocks noGrp="1"/>
          </p:cNvSpPr>
          <p:nvPr>
            <p:ph sz="half" idx="2"/>
          </p:nvPr>
        </p:nvSpPr>
        <p:spPr>
          <a:xfrm>
            <a:off x="5194300" y="1752600"/>
            <a:ext cx="41338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2A44CE2-3F96-4BBA-A688-7E35F6C09222}" type="slidenum">
              <a:rPr lang="en-US"/>
              <a:pPr>
                <a:defRPr/>
              </a:pPr>
              <a:t>‹#›</a:t>
            </a:fld>
            <a:endParaRPr lang="en-US"/>
          </a:p>
        </p:txBody>
      </p:sp>
    </p:spTree>
  </p:cSld>
  <p:clrMapOvr>
    <a:masterClrMapping/>
  </p:clrMapOvr>
  <p:transition spd="slow">
    <p:pull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pt-PT"/>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CE54C341-F0D5-4DF3-97F7-2532088BE2D2}" type="slidenum">
              <a:rPr lang="en-US"/>
              <a:pPr>
                <a:defRPr/>
              </a:pPr>
              <a:t>‹#›</a:t>
            </a:fld>
            <a:endParaRPr lang="en-US"/>
          </a:p>
        </p:txBody>
      </p:sp>
    </p:spTree>
  </p:cSld>
  <p:clrMapOvr>
    <a:masterClrMapping/>
  </p:clrMapOvr>
  <p:transition spd="slow">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pt-PT"/>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23B95B13-B61C-4938-A74A-EBFE88AEF288}" type="slidenum">
              <a:rPr lang="en-US"/>
              <a:pPr>
                <a:defRPr/>
              </a:pPr>
              <a:t>‹#›</a:t>
            </a:fld>
            <a:endParaRPr lang="en-US"/>
          </a:p>
        </p:txBody>
      </p:sp>
    </p:spTree>
  </p:cSld>
  <p:clrMapOvr>
    <a:masterClrMapping/>
  </p:clrMapOvr>
  <p:transition spd="slow">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ABCFD3F2-5642-45AA-A8CF-5FDB05EA0EA7}" type="slidenum">
              <a:rPr lang="en-US"/>
              <a:pPr>
                <a:defRPr/>
              </a:pPr>
              <a:t>‹#›</a:t>
            </a:fld>
            <a:endParaRPr lang="en-US"/>
          </a:p>
        </p:txBody>
      </p:sp>
    </p:spTree>
  </p:cSld>
  <p:clrMapOvr>
    <a:masterClrMapping/>
  </p:clrMapOvr>
  <p:transition spd="slow">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smtClean="0"/>
              <a:t>Click to edit Master title style</a:t>
            </a:r>
            <a:endParaRPr lang="pt-PT"/>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pt-PT"/>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2DA456F1-9EF5-4B12-B8B6-FDACFB580487}" type="slidenum">
              <a:rPr lang="en-US"/>
              <a:pPr>
                <a:defRPr/>
              </a:pPr>
              <a:t>‹#›</a:t>
            </a:fld>
            <a:endParaRPr lang="en-US"/>
          </a:p>
        </p:txBody>
      </p:sp>
    </p:spTree>
  </p:cSld>
  <p:clrMapOvr>
    <a:masterClrMapping/>
  </p:clrMapOvr>
  <p:transition spd="slow">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pt-PT"/>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smtClean="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E91319CB-3EA6-4098-A422-807551572927}" type="slidenum">
              <a:rPr lang="en-US"/>
              <a:pPr>
                <a:defRPr/>
              </a:pPr>
              <a:t>‹#›</a:t>
            </a:fld>
            <a:endParaRPr lang="en-US"/>
          </a:p>
        </p:txBody>
      </p:sp>
    </p:spTree>
  </p:cSld>
  <p:clrMapOvr>
    <a:masterClrMapping/>
  </p:clrMapOvr>
  <p:transition spd="slow">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412750" y="304800"/>
            <a:ext cx="9082088" cy="6022975"/>
            <a:chOff x="240" y="192"/>
            <a:chExt cx="5281" cy="3794"/>
          </a:xfrm>
        </p:grpSpPr>
        <p:grpSp>
          <p:nvGrpSpPr>
            <p:cNvPr id="24584" name="Group 3"/>
            <p:cNvGrpSpPr>
              <a:grpSpLocks/>
            </p:cNvGrpSpPr>
            <p:nvPr/>
          </p:nvGrpSpPr>
          <p:grpSpPr bwMode="auto">
            <a:xfrm>
              <a:off x="240" y="1008"/>
              <a:ext cx="5281" cy="2978"/>
              <a:chOff x="240" y="1008"/>
              <a:chExt cx="5281" cy="2978"/>
            </a:xfrm>
          </p:grpSpPr>
          <p:sp>
            <p:nvSpPr>
              <p:cNvPr id="583684" name="Rectangle 4"/>
              <p:cNvSpPr>
                <a:spLocks noChangeArrowheads="1"/>
              </p:cNvSpPr>
              <p:nvPr/>
            </p:nvSpPr>
            <p:spPr bwMode="auto">
              <a:xfrm>
                <a:off x="245" y="1010"/>
                <a:ext cx="5269" cy="2976"/>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583685" name="Freeform 5"/>
              <p:cNvSpPr>
                <a:spLocks/>
              </p:cNvSpPr>
              <p:nvPr/>
            </p:nvSpPr>
            <p:spPr bwMode="auto">
              <a:xfrm>
                <a:off x="240" y="1008"/>
                <a:ext cx="5269" cy="2977"/>
              </a:xfrm>
              <a:custGeom>
                <a:avLst/>
                <a:gdLst/>
                <a:ahLst/>
                <a:cxnLst>
                  <a:cxn ang="0">
                    <a:pos x="5268" y="0"/>
                  </a:cxn>
                  <a:cxn ang="0">
                    <a:pos x="0" y="0"/>
                  </a:cxn>
                  <a:cxn ang="0">
                    <a:pos x="0" y="2976"/>
                  </a:cxn>
                </a:cxnLst>
                <a:rect l="0" t="0" r="r" b="b"/>
                <a:pathLst>
                  <a:path w="5269" h="2977">
                    <a:moveTo>
                      <a:pt x="5268" y="0"/>
                    </a:moveTo>
                    <a:lnTo>
                      <a:pt x="0" y="0"/>
                    </a:lnTo>
                    <a:lnTo>
                      <a:pt x="0" y="2976"/>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86" name="Freeform 6"/>
              <p:cNvSpPr>
                <a:spLocks/>
              </p:cNvSpPr>
              <p:nvPr/>
            </p:nvSpPr>
            <p:spPr bwMode="auto">
              <a:xfrm>
                <a:off x="252" y="1008"/>
                <a:ext cx="5269" cy="2977"/>
              </a:xfrm>
              <a:custGeom>
                <a:avLst/>
                <a:gdLst/>
                <a:ahLst/>
                <a:cxnLst>
                  <a:cxn ang="0">
                    <a:pos x="5268" y="0"/>
                  </a:cxn>
                  <a:cxn ang="0">
                    <a:pos x="5268" y="2976"/>
                  </a:cxn>
                  <a:cxn ang="0">
                    <a:pos x="0" y="2976"/>
                  </a:cxn>
                </a:cxnLst>
                <a:rect l="0" t="0" r="r" b="b"/>
                <a:pathLst>
                  <a:path w="5269" h="2977">
                    <a:moveTo>
                      <a:pt x="5268" y="0"/>
                    </a:moveTo>
                    <a:lnTo>
                      <a:pt x="5268" y="2976"/>
                    </a:lnTo>
                    <a:lnTo>
                      <a:pt x="0" y="2976"/>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24585" name="Group 7"/>
            <p:cNvGrpSpPr>
              <a:grpSpLocks/>
            </p:cNvGrpSpPr>
            <p:nvPr/>
          </p:nvGrpSpPr>
          <p:grpSpPr bwMode="auto">
            <a:xfrm>
              <a:off x="336" y="1103"/>
              <a:ext cx="97" cy="2785"/>
              <a:chOff x="336" y="1103"/>
              <a:chExt cx="97" cy="2785"/>
            </a:xfrm>
          </p:grpSpPr>
          <p:sp useBgFill="1">
            <p:nvSpPr>
              <p:cNvPr id="583688" name="Rectangle 8"/>
              <p:cNvSpPr>
                <a:spLocks noChangeArrowheads="1"/>
              </p:cNvSpPr>
              <p:nvPr/>
            </p:nvSpPr>
            <p:spPr bwMode="auto">
              <a:xfrm>
                <a:off x="336" y="1104"/>
                <a:ext cx="96" cy="2784"/>
              </a:xfrm>
              <a:prstGeom prst="rect">
                <a:avLst/>
              </a:prstGeom>
              <a:ln w="9525">
                <a:noFill/>
                <a:miter lim="800000"/>
                <a:headEnd/>
                <a:tailEnd/>
              </a:ln>
              <a:effectLst/>
            </p:spPr>
            <p:txBody>
              <a:bodyPr wrap="none" anchor="ctr"/>
              <a:lstStyle/>
              <a:p>
                <a:pPr>
                  <a:defRPr/>
                </a:pPr>
                <a:endParaRPr lang="pt-PT"/>
              </a:p>
            </p:txBody>
          </p:sp>
          <p:sp>
            <p:nvSpPr>
              <p:cNvPr id="583689" name="Freeform 9"/>
              <p:cNvSpPr>
                <a:spLocks/>
              </p:cNvSpPr>
              <p:nvPr/>
            </p:nvSpPr>
            <p:spPr bwMode="auto">
              <a:xfrm>
                <a:off x="336" y="1103"/>
                <a:ext cx="97" cy="2785"/>
              </a:xfrm>
              <a:custGeom>
                <a:avLst/>
                <a:gdLst/>
                <a:ahLst/>
                <a:cxnLst>
                  <a:cxn ang="0">
                    <a:pos x="0" y="2784"/>
                  </a:cxn>
                  <a:cxn ang="0">
                    <a:pos x="96" y="2784"/>
                  </a:cxn>
                  <a:cxn ang="0">
                    <a:pos x="96" y="0"/>
                  </a:cxn>
                </a:cxnLst>
                <a:rect l="0" t="0" r="r" b="b"/>
                <a:pathLst>
                  <a:path w="97" h="2785">
                    <a:moveTo>
                      <a:pt x="0" y="2784"/>
                    </a:moveTo>
                    <a:lnTo>
                      <a:pt x="96" y="2784"/>
                    </a:lnTo>
                    <a:lnTo>
                      <a:pt x="96" y="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90" name="Freeform 10"/>
              <p:cNvSpPr>
                <a:spLocks/>
              </p:cNvSpPr>
              <p:nvPr/>
            </p:nvSpPr>
            <p:spPr bwMode="auto">
              <a:xfrm>
                <a:off x="336" y="1103"/>
                <a:ext cx="97" cy="2785"/>
              </a:xfrm>
              <a:custGeom>
                <a:avLst/>
                <a:gdLst/>
                <a:ahLst/>
                <a:cxnLst>
                  <a:cxn ang="0">
                    <a:pos x="0" y="2784"/>
                  </a:cxn>
                  <a:cxn ang="0">
                    <a:pos x="0" y="0"/>
                  </a:cxn>
                  <a:cxn ang="0">
                    <a:pos x="96" y="0"/>
                  </a:cxn>
                </a:cxnLst>
                <a:rect l="0" t="0" r="r" b="b"/>
                <a:pathLst>
                  <a:path w="97" h="2785">
                    <a:moveTo>
                      <a:pt x="0" y="2784"/>
                    </a:moveTo>
                    <a:lnTo>
                      <a:pt x="0" y="0"/>
                    </a:lnTo>
                    <a:lnTo>
                      <a:pt x="96" y="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nvGrpSpPr>
            <p:cNvPr id="24586" name="Group 11"/>
            <p:cNvGrpSpPr>
              <a:grpSpLocks/>
            </p:cNvGrpSpPr>
            <p:nvPr/>
          </p:nvGrpSpPr>
          <p:grpSpPr bwMode="auto">
            <a:xfrm>
              <a:off x="240" y="192"/>
              <a:ext cx="193" cy="721"/>
              <a:chOff x="240" y="192"/>
              <a:chExt cx="193" cy="721"/>
            </a:xfrm>
          </p:grpSpPr>
          <p:sp>
            <p:nvSpPr>
              <p:cNvPr id="583692" name="Rectangle 12"/>
              <p:cNvSpPr>
                <a:spLocks noChangeArrowheads="1"/>
              </p:cNvSpPr>
              <p:nvPr/>
            </p:nvSpPr>
            <p:spPr bwMode="auto">
              <a:xfrm>
                <a:off x="240" y="192"/>
                <a:ext cx="192" cy="720"/>
              </a:xfrm>
              <a:prstGeom prst="rect">
                <a:avLst/>
              </a:prstGeom>
              <a:solidFill>
                <a:srgbClr val="EAEAEA">
                  <a:alpha val="50000"/>
                </a:srgbClr>
              </a:solidFill>
              <a:ln w="9525">
                <a:noFill/>
                <a:miter lim="800000"/>
                <a:headEnd/>
                <a:tailEnd/>
              </a:ln>
              <a:effectLst/>
            </p:spPr>
            <p:txBody>
              <a:bodyPr wrap="none" anchor="ctr"/>
              <a:lstStyle/>
              <a:p>
                <a:pPr>
                  <a:defRPr/>
                </a:pPr>
                <a:endParaRPr lang="pt-PT"/>
              </a:p>
            </p:txBody>
          </p:sp>
          <p:sp>
            <p:nvSpPr>
              <p:cNvPr id="583693" name="Freeform 13"/>
              <p:cNvSpPr>
                <a:spLocks/>
              </p:cNvSpPr>
              <p:nvPr/>
            </p:nvSpPr>
            <p:spPr bwMode="auto">
              <a:xfrm>
                <a:off x="240" y="192"/>
                <a:ext cx="193" cy="721"/>
              </a:xfrm>
              <a:custGeom>
                <a:avLst/>
                <a:gdLst/>
                <a:ahLst/>
                <a:cxnLst>
                  <a:cxn ang="0">
                    <a:pos x="192" y="0"/>
                  </a:cxn>
                  <a:cxn ang="0">
                    <a:pos x="0" y="0"/>
                  </a:cxn>
                  <a:cxn ang="0">
                    <a:pos x="0" y="720"/>
                  </a:cxn>
                </a:cxnLst>
                <a:rect l="0" t="0" r="r" b="b"/>
                <a:pathLst>
                  <a:path w="193" h="721">
                    <a:moveTo>
                      <a:pt x="192" y="0"/>
                    </a:moveTo>
                    <a:lnTo>
                      <a:pt x="0" y="0"/>
                    </a:lnTo>
                    <a:lnTo>
                      <a:pt x="0" y="720"/>
                    </a:lnTo>
                  </a:path>
                </a:pathLst>
              </a:custGeom>
              <a:noFill/>
              <a:ln w="12700" cap="rnd" cmpd="sng">
                <a:solidFill>
                  <a:srgbClr val="B2B2B2"/>
                </a:solidFill>
                <a:prstDash val="solid"/>
                <a:round/>
                <a:headEnd type="none" w="sm" len="sm"/>
                <a:tailEnd type="none" w="sm" len="sm"/>
              </a:ln>
              <a:effectLst/>
            </p:spPr>
            <p:txBody>
              <a:bodyPr/>
              <a:lstStyle/>
              <a:p>
                <a:pPr>
                  <a:defRPr/>
                </a:pPr>
                <a:endParaRPr lang="pt-PT"/>
              </a:p>
            </p:txBody>
          </p:sp>
          <p:sp>
            <p:nvSpPr>
              <p:cNvPr id="583694" name="Freeform 14"/>
              <p:cNvSpPr>
                <a:spLocks/>
              </p:cNvSpPr>
              <p:nvPr/>
            </p:nvSpPr>
            <p:spPr bwMode="auto">
              <a:xfrm>
                <a:off x="240" y="192"/>
                <a:ext cx="193" cy="721"/>
              </a:xfrm>
              <a:custGeom>
                <a:avLst/>
                <a:gdLst/>
                <a:ahLst/>
                <a:cxnLst>
                  <a:cxn ang="0">
                    <a:pos x="192" y="0"/>
                  </a:cxn>
                  <a:cxn ang="0">
                    <a:pos x="192" y="720"/>
                  </a:cxn>
                  <a:cxn ang="0">
                    <a:pos x="0" y="720"/>
                  </a:cxn>
                </a:cxnLst>
                <a:rect l="0" t="0" r="r" b="b"/>
                <a:pathLst>
                  <a:path w="193" h="721">
                    <a:moveTo>
                      <a:pt x="192" y="0"/>
                    </a:moveTo>
                    <a:lnTo>
                      <a:pt x="192" y="720"/>
                    </a:lnTo>
                    <a:lnTo>
                      <a:pt x="0" y="720"/>
                    </a:lnTo>
                  </a:path>
                </a:pathLst>
              </a:custGeom>
              <a:noFill/>
              <a:ln w="12700" cap="rnd" cmpd="sng">
                <a:solidFill>
                  <a:srgbClr val="FFFFFF"/>
                </a:solidFill>
                <a:prstDash val="solid"/>
                <a:round/>
                <a:headEnd type="none" w="sm" len="sm"/>
                <a:tailEnd type="none" w="sm" len="sm"/>
              </a:ln>
              <a:effectLst/>
            </p:spPr>
            <p:txBody>
              <a:bodyPr/>
              <a:lstStyle/>
              <a:p>
                <a:pPr>
                  <a:defRPr/>
                </a:pPr>
                <a:endParaRPr lang="pt-PT"/>
              </a:p>
            </p:txBody>
          </p:sp>
        </p:grpSp>
      </p:grpSp>
      <p:sp>
        <p:nvSpPr>
          <p:cNvPr id="24579" name="Rectangle 15"/>
          <p:cNvSpPr>
            <a:spLocks noGrp="1" noChangeArrowheads="1"/>
          </p:cNvSpPr>
          <p:nvPr>
            <p:ph type="title"/>
          </p:nvPr>
        </p:nvSpPr>
        <p:spPr bwMode="auto">
          <a:xfrm>
            <a:off x="908050" y="342900"/>
            <a:ext cx="8420100" cy="11049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4580" name="Rectangle 16"/>
          <p:cNvSpPr>
            <a:spLocks noGrp="1" noChangeArrowheads="1"/>
          </p:cNvSpPr>
          <p:nvPr>
            <p:ph type="body" idx="1"/>
          </p:nvPr>
        </p:nvSpPr>
        <p:spPr bwMode="auto">
          <a:xfrm>
            <a:off x="908050" y="1752600"/>
            <a:ext cx="84201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697" name="Rectangle 17"/>
          <p:cNvSpPr>
            <a:spLocks noGrp="1" noChangeArrowheads="1"/>
          </p:cNvSpPr>
          <p:nvPr>
            <p:ph type="dt" sz="half" idx="2"/>
          </p:nvPr>
        </p:nvSpPr>
        <p:spPr bwMode="auto">
          <a:xfrm>
            <a:off x="412750" y="6323013"/>
            <a:ext cx="20637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buClrTx/>
              <a:buFontTx/>
              <a:buNone/>
              <a:defRPr sz="1400" b="0" u="none">
                <a:solidFill>
                  <a:schemeClr val="tx1"/>
                </a:solidFill>
              </a:defRPr>
            </a:lvl1pPr>
          </a:lstStyle>
          <a:p>
            <a:pPr>
              <a:defRPr/>
            </a:pPr>
            <a:endParaRPr lang="en-US"/>
          </a:p>
        </p:txBody>
      </p:sp>
      <p:sp>
        <p:nvSpPr>
          <p:cNvPr id="583698" name="Rectangle 18"/>
          <p:cNvSpPr>
            <a:spLocks noGrp="1" noChangeArrowheads="1"/>
          </p:cNvSpPr>
          <p:nvPr>
            <p:ph type="ftr" sz="quarter" idx="3"/>
          </p:nvPr>
        </p:nvSpPr>
        <p:spPr bwMode="auto">
          <a:xfrm>
            <a:off x="3384550" y="6323013"/>
            <a:ext cx="31369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buClrTx/>
              <a:buFontTx/>
              <a:buNone/>
              <a:defRPr sz="1400" b="0" u="none">
                <a:solidFill>
                  <a:schemeClr val="tx1"/>
                </a:solidFill>
              </a:defRPr>
            </a:lvl1pPr>
          </a:lstStyle>
          <a:p>
            <a:pPr>
              <a:defRPr/>
            </a:pPr>
            <a:endParaRPr lang="en-US"/>
          </a:p>
        </p:txBody>
      </p:sp>
      <p:sp>
        <p:nvSpPr>
          <p:cNvPr id="583699" name="Rectangle 19"/>
          <p:cNvSpPr>
            <a:spLocks noGrp="1" noChangeArrowheads="1"/>
          </p:cNvSpPr>
          <p:nvPr>
            <p:ph type="sldNum" sz="quarter" idx="4"/>
          </p:nvPr>
        </p:nvSpPr>
        <p:spPr bwMode="auto">
          <a:xfrm>
            <a:off x="7429500" y="6323013"/>
            <a:ext cx="20637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buClrTx/>
              <a:buFontTx/>
              <a:buNone/>
              <a:defRPr sz="1400" b="0" u="none">
                <a:solidFill>
                  <a:schemeClr val="tx1"/>
                </a:solidFill>
              </a:defRPr>
            </a:lvl1pPr>
          </a:lstStyle>
          <a:p>
            <a:pPr>
              <a:defRPr/>
            </a:pPr>
            <a:fld id="{5CCE3ECD-7FDA-4532-80DC-D7291E72A3D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1"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Lst>
  <p:transition spd="slow">
    <p:pull dir="r"/>
  </p:transition>
  <p:hf hdr="0" ft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7.emf"/><Relationship Id="rId4" Type="http://schemas.openxmlformats.org/officeDocument/2006/relationships/image" Target="../media/image86.wmf"/></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89.wmf"/><Relationship Id="rId5" Type="http://schemas.openxmlformats.org/officeDocument/2006/relationships/oleObject" Target="../embeddings/oleObject3.bin"/><Relationship Id="rId4" Type="http://schemas.openxmlformats.org/officeDocument/2006/relationships/image" Target="../media/image88.wmf"/></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28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34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8.emf"/></Relationships>
</file>

<file path=ppt/slides/_rels/slide34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35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2.xml"/><Relationship Id="rId4" Type="http://schemas.openxmlformats.org/officeDocument/2006/relationships/image" Target="../media/image185.emf"/></Relationships>
</file>

<file path=ppt/slides/_rels/slide366.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2.xml"/></Relationships>
</file>

<file path=ppt/slides/_rels/slide378.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389.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image" Target="../media/image211.emf"/><Relationship Id="rId1" Type="http://schemas.openxmlformats.org/officeDocument/2006/relationships/slideLayout" Target="../slideLayouts/slideLayout2.xml"/><Relationship Id="rId4" Type="http://schemas.openxmlformats.org/officeDocument/2006/relationships/image" Target="../media/image213.emf"/></Relationships>
</file>

<file path=ppt/slides/_rels/slide391.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399.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0.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404.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emf"/><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409.xml.rels><?xml version="1.0" encoding="UTF-8" standalone="yes"?>
<Relationships xmlns="http://schemas.openxmlformats.org/package/2006/relationships"><Relationship Id="rId2" Type="http://schemas.openxmlformats.org/officeDocument/2006/relationships/image" Target="../media/image233.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1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1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23.xml.rels><?xml version="1.0" encoding="UTF-8" standalone="yes"?>
<Relationships xmlns="http://schemas.openxmlformats.org/package/2006/relationships"><Relationship Id="rId3" Type="http://schemas.openxmlformats.org/officeDocument/2006/relationships/image" Target="../media/image235.emf"/><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2" Type="http://schemas.openxmlformats.org/officeDocument/2006/relationships/image" Target="../media/image236.emf"/><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2" Type="http://schemas.openxmlformats.org/officeDocument/2006/relationships/image" Target="../media/image237.emf"/><Relationship Id="rId1" Type="http://schemas.openxmlformats.org/officeDocument/2006/relationships/slideLayout" Target="../slideLayouts/slideLayout2.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43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435.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437.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3" Type="http://schemas.openxmlformats.org/officeDocument/2006/relationships/image" Target="../media/image251.emf"/><Relationship Id="rId2" Type="http://schemas.openxmlformats.org/officeDocument/2006/relationships/image" Target="../media/image250.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2" Type="http://schemas.openxmlformats.org/officeDocument/2006/relationships/image" Target="../media/image252.emf"/><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image" Target="../media/image253.emf"/><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3" Type="http://schemas.openxmlformats.org/officeDocument/2006/relationships/image" Target="../media/image256.emf"/><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2" Type="http://schemas.openxmlformats.org/officeDocument/2006/relationships/image" Target="../media/image257.emf"/><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446.xml.rels><?xml version="1.0" encoding="UTF-8" standalone="yes"?>
<Relationships xmlns="http://schemas.openxmlformats.org/package/2006/relationships"><Relationship Id="rId2" Type="http://schemas.openxmlformats.org/officeDocument/2006/relationships/image" Target="../media/image260.emf"/><Relationship Id="rId1" Type="http://schemas.openxmlformats.org/officeDocument/2006/relationships/slideLayout" Target="../slideLayouts/slideLayout2.xml"/></Relationships>
</file>

<file path=ppt/slides/_rels/slide447.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448.xml.rels><?xml version="1.0" encoding="UTF-8" standalone="yes"?>
<Relationships xmlns="http://schemas.openxmlformats.org/package/2006/relationships"><Relationship Id="rId2" Type="http://schemas.openxmlformats.org/officeDocument/2006/relationships/image" Target="../media/image263.emf"/><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3" Type="http://schemas.openxmlformats.org/officeDocument/2006/relationships/image" Target="../media/image265.emf"/><Relationship Id="rId2" Type="http://schemas.openxmlformats.org/officeDocument/2006/relationships/image" Target="../media/image264.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0.xml.rels><?xml version="1.0" encoding="UTF-8" standalone="yes"?>
<Relationships xmlns="http://schemas.openxmlformats.org/package/2006/relationships"><Relationship Id="rId3" Type="http://schemas.openxmlformats.org/officeDocument/2006/relationships/image" Target="../media/image267.emf"/><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452.xml.rels><?xml version="1.0" encoding="UTF-8" standalone="yes"?>
<Relationships xmlns="http://schemas.openxmlformats.org/package/2006/relationships"><Relationship Id="rId2" Type="http://schemas.openxmlformats.org/officeDocument/2006/relationships/image" Target="../media/image270.emf"/><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3" Type="http://schemas.openxmlformats.org/officeDocument/2006/relationships/image" Target="../media/image273.emf"/><Relationship Id="rId2" Type="http://schemas.openxmlformats.org/officeDocument/2006/relationships/image" Target="../media/image272.emf"/><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image" Target="../media/image274.emf"/><Relationship Id="rId1" Type="http://schemas.openxmlformats.org/officeDocument/2006/relationships/slideLayout" Target="../slideLayouts/slideLayout2.xml"/><Relationship Id="rId4" Type="http://schemas.openxmlformats.org/officeDocument/2006/relationships/image" Target="../media/image276.emf"/></Relationships>
</file>

<file path=ppt/slides/_rels/slide456.xml.rels><?xml version="1.0" encoding="UTF-8" standalone="yes"?>
<Relationships xmlns="http://schemas.openxmlformats.org/package/2006/relationships"><Relationship Id="rId2" Type="http://schemas.openxmlformats.org/officeDocument/2006/relationships/image" Target="../media/image277.emf"/><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3" Type="http://schemas.openxmlformats.org/officeDocument/2006/relationships/image" Target="../media/image279.emf"/><Relationship Id="rId2" Type="http://schemas.openxmlformats.org/officeDocument/2006/relationships/image" Target="../media/image278.emf"/><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2" Type="http://schemas.openxmlformats.org/officeDocument/2006/relationships/image" Target="../media/image280.emf"/><Relationship Id="rId1" Type="http://schemas.openxmlformats.org/officeDocument/2006/relationships/slideLayout" Target="../slideLayouts/slideLayout2.xml"/></Relationships>
</file>

<file path=ppt/slides/_rels/slide459.xml.rels><?xml version="1.0" encoding="UTF-8" standalone="yes"?>
<Relationships xmlns="http://schemas.openxmlformats.org/package/2006/relationships"><Relationship Id="rId3" Type="http://schemas.openxmlformats.org/officeDocument/2006/relationships/image" Target="../media/image282.emf"/><Relationship Id="rId2" Type="http://schemas.openxmlformats.org/officeDocument/2006/relationships/image" Target="../media/image281.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0.x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image" Target="../media/image283.emf"/><Relationship Id="rId1" Type="http://schemas.openxmlformats.org/officeDocument/2006/relationships/slideLayout" Target="../slideLayouts/slideLayout2.xml"/></Relationships>
</file>

<file path=ppt/slides/_rels/slide461.xml.rels><?xml version="1.0" encoding="UTF-8" standalone="yes"?>
<Relationships xmlns="http://schemas.openxmlformats.org/package/2006/relationships"><Relationship Id="rId2" Type="http://schemas.openxmlformats.org/officeDocument/2006/relationships/image" Target="../media/image285.emf"/><Relationship Id="rId1" Type="http://schemas.openxmlformats.org/officeDocument/2006/relationships/slideLayout" Target="../slideLayouts/slideLayout2.xml"/></Relationships>
</file>

<file path=ppt/slides/_rels/slide462.xml.rels><?xml version="1.0" encoding="UTF-8" standalone="yes"?>
<Relationships xmlns="http://schemas.openxmlformats.org/package/2006/relationships"><Relationship Id="rId2" Type="http://schemas.openxmlformats.org/officeDocument/2006/relationships/image" Target="../media/image286.emf"/><Relationship Id="rId1" Type="http://schemas.openxmlformats.org/officeDocument/2006/relationships/slideLayout" Target="../slideLayouts/slideLayout2.xml"/></Relationships>
</file>

<file path=ppt/slides/_rels/slide463.xml.rels><?xml version="1.0" encoding="UTF-8" standalone="yes"?>
<Relationships xmlns="http://schemas.openxmlformats.org/package/2006/relationships"><Relationship Id="rId2" Type="http://schemas.openxmlformats.org/officeDocument/2006/relationships/image" Target="../media/image287.emf"/><Relationship Id="rId1" Type="http://schemas.openxmlformats.org/officeDocument/2006/relationships/slideLayout" Target="../slideLayouts/slideLayout2.xml"/></Relationships>
</file>

<file path=ppt/slides/_rels/slide464.xml.rels><?xml version="1.0" encoding="UTF-8" standalone="yes"?>
<Relationships xmlns="http://schemas.openxmlformats.org/package/2006/relationships"><Relationship Id="rId2" Type="http://schemas.openxmlformats.org/officeDocument/2006/relationships/image" Target="../media/image288.emf"/><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2" Type="http://schemas.openxmlformats.org/officeDocument/2006/relationships/image" Target="../media/image289.emf"/><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3" Type="http://schemas.openxmlformats.org/officeDocument/2006/relationships/image" Target="../media/image291.emf"/><Relationship Id="rId2" Type="http://schemas.openxmlformats.org/officeDocument/2006/relationships/image" Target="../media/image290.emf"/><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292.emf"/><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2" Type="http://schemas.openxmlformats.org/officeDocument/2006/relationships/image" Target="../media/image293.emf"/><Relationship Id="rId1" Type="http://schemas.openxmlformats.org/officeDocument/2006/relationships/slideLayout" Target="../slideLayouts/slideLayout2.xml"/></Relationships>
</file>

<file path=ppt/slides/_rels/slide469.xml.rels><?xml version="1.0" encoding="UTF-8" standalone="yes"?>
<Relationships xmlns="http://schemas.openxmlformats.org/package/2006/relationships"><Relationship Id="rId2" Type="http://schemas.openxmlformats.org/officeDocument/2006/relationships/image" Target="../media/image294.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0.xml.rels><?xml version="1.0" encoding="UTF-8" standalone="yes"?>
<Relationships xmlns="http://schemas.openxmlformats.org/package/2006/relationships"><Relationship Id="rId2" Type="http://schemas.openxmlformats.org/officeDocument/2006/relationships/image" Target="../media/image295.emf"/><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3" Type="http://schemas.openxmlformats.org/officeDocument/2006/relationships/image" Target="../media/image297.emf"/><Relationship Id="rId2" Type="http://schemas.openxmlformats.org/officeDocument/2006/relationships/image" Target="../media/image296.emf"/><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3" Type="http://schemas.openxmlformats.org/officeDocument/2006/relationships/image" Target="../media/image299.emf"/><Relationship Id="rId2" Type="http://schemas.openxmlformats.org/officeDocument/2006/relationships/image" Target="../media/image298.emf"/><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2" Type="http://schemas.openxmlformats.org/officeDocument/2006/relationships/image" Target="../media/image300.emf"/><Relationship Id="rId1" Type="http://schemas.openxmlformats.org/officeDocument/2006/relationships/slideLayout" Target="../slideLayouts/slideLayout2.xml"/></Relationships>
</file>

<file path=ppt/slides/_rels/slide474.xml.rels><?xml version="1.0" encoding="UTF-8" standalone="yes"?>
<Relationships xmlns="http://schemas.openxmlformats.org/package/2006/relationships"><Relationship Id="rId2" Type="http://schemas.openxmlformats.org/officeDocument/2006/relationships/image" Target="../media/image301.emf"/><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2" Type="http://schemas.openxmlformats.org/officeDocument/2006/relationships/image" Target="../media/image302.emf"/><Relationship Id="rId1" Type="http://schemas.openxmlformats.org/officeDocument/2006/relationships/slideLayout" Target="../slideLayouts/slideLayout2.xml"/></Relationships>
</file>

<file path=ppt/slides/_rels/slide4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3" Type="http://schemas.openxmlformats.org/officeDocument/2006/relationships/image" Target="../media/image304.emf"/><Relationship Id="rId2" Type="http://schemas.openxmlformats.org/officeDocument/2006/relationships/image" Target="../media/image303.emf"/><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2" Type="http://schemas.openxmlformats.org/officeDocument/2006/relationships/image" Target="../media/image305.emf"/><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2" Type="http://schemas.openxmlformats.org/officeDocument/2006/relationships/image" Target="../media/image306.emf"/><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2" Type="http://schemas.openxmlformats.org/officeDocument/2006/relationships/image" Target="../media/image307.emf"/><Relationship Id="rId1" Type="http://schemas.openxmlformats.org/officeDocument/2006/relationships/slideLayout" Target="../slideLayouts/slideLayout2.xml"/></Relationships>
</file>

<file path=ppt/slides/_rels/slide4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2" Type="http://schemas.openxmlformats.org/officeDocument/2006/relationships/image" Target="../media/image308.emf"/><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9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0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09.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3" Type="http://schemas.openxmlformats.org/officeDocument/2006/relationships/image" Target="../media/image313.emf"/><Relationship Id="rId2" Type="http://schemas.openxmlformats.org/officeDocument/2006/relationships/image" Target="../media/image312.emf"/><Relationship Id="rId1" Type="http://schemas.openxmlformats.org/officeDocument/2006/relationships/slideLayout" Target="../slideLayouts/slideLayout2.xml"/></Relationships>
</file>

<file path=ppt/slides/_rels/slide511.xml.rels><?xml version="1.0" encoding="UTF-8" standalone="yes"?>
<Relationships xmlns="http://schemas.openxmlformats.org/package/2006/relationships"><Relationship Id="rId3" Type="http://schemas.openxmlformats.org/officeDocument/2006/relationships/image" Target="../media/image315.emf"/><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513.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image" Target="../media/image321.emf"/><Relationship Id="rId2" Type="http://schemas.openxmlformats.org/officeDocument/2006/relationships/image" Target="../media/image320.emf"/><Relationship Id="rId1" Type="http://schemas.openxmlformats.org/officeDocument/2006/relationships/slideLayout" Target="../slideLayouts/slideLayout2.xml"/><Relationship Id="rId4" Type="http://schemas.openxmlformats.org/officeDocument/2006/relationships/image" Target="../media/image322.emf"/></Relationships>
</file>

<file path=ppt/slides/_rels/slide515.xml.rels><?xml version="1.0" encoding="UTF-8" standalone="yes"?>
<Relationships xmlns="http://schemas.openxmlformats.org/package/2006/relationships"><Relationship Id="rId3" Type="http://schemas.openxmlformats.org/officeDocument/2006/relationships/image" Target="../media/image323.emf"/><Relationship Id="rId2" Type="http://schemas.openxmlformats.org/officeDocument/2006/relationships/notesSlide" Target="../notesSlides/notesSlide57.xml"/><Relationship Id="rId1" Type="http://schemas.openxmlformats.org/officeDocument/2006/relationships/slideLayout" Target="../slideLayouts/slideLayout12.xml"/><Relationship Id="rId4" Type="http://schemas.openxmlformats.org/officeDocument/2006/relationships/image" Target="../media/image324.emf"/></Relationships>
</file>

<file path=ppt/slides/_rels/slide516.xml.rels><?xml version="1.0" encoding="UTF-8" standalone="yes"?>
<Relationships xmlns="http://schemas.openxmlformats.org/package/2006/relationships"><Relationship Id="rId3" Type="http://schemas.openxmlformats.org/officeDocument/2006/relationships/image" Target="../media/image325.emf"/><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326.emf"/></Relationships>
</file>

<file path=ppt/slides/_rels/slide517.x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518.xml.rels><?xml version="1.0" encoding="UTF-8" standalone="yes"?>
<Relationships xmlns="http://schemas.openxmlformats.org/package/2006/relationships"><Relationship Id="rId3" Type="http://schemas.openxmlformats.org/officeDocument/2006/relationships/image" Target="../media/image329.emf"/><Relationship Id="rId2" Type="http://schemas.openxmlformats.org/officeDocument/2006/relationships/image" Target="../media/image328.emf"/><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3" Type="http://schemas.openxmlformats.org/officeDocument/2006/relationships/image" Target="../media/image330.emf"/><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3.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2" Type="http://schemas.openxmlformats.org/officeDocument/2006/relationships/image" Target="../media/image334.emf"/><Relationship Id="rId1" Type="http://schemas.openxmlformats.org/officeDocument/2006/relationships/slideLayout" Target="../slideLayouts/slideLayout2.xml"/></Relationships>
</file>

<file path=ppt/slides/_rels/slide527.xml.rels><?xml version="1.0" encoding="UTF-8" standalone="yes"?>
<Relationships xmlns="http://schemas.openxmlformats.org/package/2006/relationships"><Relationship Id="rId2" Type="http://schemas.openxmlformats.org/officeDocument/2006/relationships/image" Target="../media/image335.emf"/><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2" Type="http://schemas.openxmlformats.org/officeDocument/2006/relationships/image" Target="../media/image336.emf"/><Relationship Id="rId1" Type="http://schemas.openxmlformats.org/officeDocument/2006/relationships/slideLayout" Target="../slideLayouts/slideLayout2.xml"/></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2" Type="http://schemas.openxmlformats.org/officeDocument/2006/relationships/image" Target="../media/image337.emf"/><Relationship Id="rId1" Type="http://schemas.openxmlformats.org/officeDocument/2006/relationships/slideLayout" Target="../slideLayouts/slideLayout2.xml"/></Relationships>
</file>

<file path=ppt/slides/_rels/slide533.xml.rels><?xml version="1.0" encoding="UTF-8" standalone="yes"?>
<Relationships xmlns="http://schemas.openxmlformats.org/package/2006/relationships"><Relationship Id="rId3" Type="http://schemas.openxmlformats.org/officeDocument/2006/relationships/image" Target="../media/image339.emf"/><Relationship Id="rId2" Type="http://schemas.openxmlformats.org/officeDocument/2006/relationships/image" Target="../media/image338.emf"/><Relationship Id="rId1" Type="http://schemas.openxmlformats.org/officeDocument/2006/relationships/slideLayout" Target="../slideLayouts/slideLayout2.xml"/></Relationships>
</file>

<file path=ppt/slides/_rels/slide534.xml.rels><?xml version="1.0" encoding="UTF-8" standalone="yes"?>
<Relationships xmlns="http://schemas.openxmlformats.org/package/2006/relationships"><Relationship Id="rId3" Type="http://schemas.openxmlformats.org/officeDocument/2006/relationships/image" Target="../media/image341.emf"/><Relationship Id="rId2" Type="http://schemas.openxmlformats.org/officeDocument/2006/relationships/image" Target="../media/image340.emf"/><Relationship Id="rId1" Type="http://schemas.openxmlformats.org/officeDocument/2006/relationships/slideLayout" Target="../slideLayouts/slideLayout2.xml"/><Relationship Id="rId5" Type="http://schemas.openxmlformats.org/officeDocument/2006/relationships/image" Target="../media/image343.emf"/><Relationship Id="rId4" Type="http://schemas.openxmlformats.org/officeDocument/2006/relationships/image" Target="../media/image342.emf"/></Relationships>
</file>

<file path=ppt/slides/_rels/slide535.xml.rels><?xml version="1.0" encoding="UTF-8" standalone="yes"?>
<Relationships xmlns="http://schemas.openxmlformats.org/package/2006/relationships"><Relationship Id="rId2" Type="http://schemas.openxmlformats.org/officeDocument/2006/relationships/image" Target="../media/image344.emf"/><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2" Type="http://schemas.openxmlformats.org/officeDocument/2006/relationships/image" Target="../media/image345.emf"/><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2" Type="http://schemas.openxmlformats.org/officeDocument/2006/relationships/image" Target="../media/image346.emf"/><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8.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9.png"/><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3" Type="http://schemas.openxmlformats.org/officeDocument/2006/relationships/image" Target="../media/image352.emf"/><Relationship Id="rId2" Type="http://schemas.openxmlformats.org/officeDocument/2006/relationships/image" Target="../media/image351.emf"/><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3" Type="http://schemas.openxmlformats.org/officeDocument/2006/relationships/image" Target="../media/image354.emf"/><Relationship Id="rId2" Type="http://schemas.openxmlformats.org/officeDocument/2006/relationships/image" Target="../media/image353.emf"/><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2" Type="http://schemas.openxmlformats.org/officeDocument/2006/relationships/image" Target="../media/image355.emf"/><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s>
</file>

<file path=ppt/slides/_rels/slide555.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358.emf"/><Relationship Id="rId1" Type="http://schemas.openxmlformats.org/officeDocument/2006/relationships/slideLayout" Target="../slideLayouts/slideLayout2.xml"/><Relationship Id="rId4" Type="http://schemas.openxmlformats.org/officeDocument/2006/relationships/image" Target="../media/image360.png"/></Relationships>
</file>

<file path=ppt/slides/_rels/slide556.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3" Type="http://schemas.openxmlformats.org/officeDocument/2006/relationships/image" Target="../media/image363.jpeg"/><Relationship Id="rId2" Type="http://schemas.openxmlformats.org/officeDocument/2006/relationships/image" Target="../media/image362.emf"/><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3" Type="http://schemas.openxmlformats.org/officeDocument/2006/relationships/image" Target="../media/image365.emf"/><Relationship Id="rId2" Type="http://schemas.openxmlformats.org/officeDocument/2006/relationships/image" Target="../media/image364.emf"/><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2" Type="http://schemas.openxmlformats.org/officeDocument/2006/relationships/image" Target="../media/image36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0.xml.rels><?xml version="1.0" encoding="UTF-8" standalone="yes"?>
<Relationships xmlns="http://schemas.openxmlformats.org/package/2006/relationships"><Relationship Id="rId3" Type="http://schemas.openxmlformats.org/officeDocument/2006/relationships/image" Target="../media/image368.emf"/><Relationship Id="rId2" Type="http://schemas.openxmlformats.org/officeDocument/2006/relationships/image" Target="../media/image367.png"/><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2" Type="http://schemas.openxmlformats.org/officeDocument/2006/relationships/image" Target="../media/image369.png"/><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2" Type="http://schemas.openxmlformats.org/officeDocument/2006/relationships/image" Target="../media/image370.emf"/><Relationship Id="rId1" Type="http://schemas.openxmlformats.org/officeDocument/2006/relationships/slideLayout" Target="../slideLayouts/slideLayout2.xml"/></Relationships>
</file>

<file path=ppt/slides/_rels/slide563.xml.rels><?xml version="1.0" encoding="UTF-8" standalone="yes"?>
<Relationships xmlns="http://schemas.openxmlformats.org/package/2006/relationships"><Relationship Id="rId2" Type="http://schemas.openxmlformats.org/officeDocument/2006/relationships/image" Target="../media/image371.emf"/><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2" Type="http://schemas.openxmlformats.org/officeDocument/2006/relationships/image" Target="../media/image372.png"/><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3" Type="http://schemas.openxmlformats.org/officeDocument/2006/relationships/image" Target="../media/image374.png"/><Relationship Id="rId2" Type="http://schemas.openxmlformats.org/officeDocument/2006/relationships/image" Target="../media/image373.png"/><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2" Type="http://schemas.openxmlformats.org/officeDocument/2006/relationships/image" Target="../media/image375.emf"/><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2" Type="http://schemas.openxmlformats.org/officeDocument/2006/relationships/image" Target="../media/image376.emf"/><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image" Target="../media/image377.emf"/><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3" Type="http://schemas.openxmlformats.org/officeDocument/2006/relationships/image" Target="../media/image380.emf"/><Relationship Id="rId2" Type="http://schemas.openxmlformats.org/officeDocument/2006/relationships/image" Target="../media/image379.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2" Type="http://schemas.openxmlformats.org/officeDocument/2006/relationships/image" Target="../media/image381.emf"/><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3" Type="http://schemas.openxmlformats.org/officeDocument/2006/relationships/image" Target="../media/image383.emf"/><Relationship Id="rId2" Type="http://schemas.openxmlformats.org/officeDocument/2006/relationships/image" Target="../media/image382.emf"/><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2" Type="http://schemas.openxmlformats.org/officeDocument/2006/relationships/image" Target="../media/image384.emf"/><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3" Type="http://schemas.openxmlformats.org/officeDocument/2006/relationships/image" Target="../media/image386.emf"/><Relationship Id="rId2" Type="http://schemas.openxmlformats.org/officeDocument/2006/relationships/image" Target="../media/image385.emf"/><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2" Type="http://schemas.openxmlformats.org/officeDocument/2006/relationships/image" Target="../media/image387.emf"/><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3" Type="http://schemas.openxmlformats.org/officeDocument/2006/relationships/image" Target="../media/image389.emf"/><Relationship Id="rId2" Type="http://schemas.openxmlformats.org/officeDocument/2006/relationships/image" Target="../media/image388.emf"/><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2" Type="http://schemas.openxmlformats.org/officeDocument/2006/relationships/image" Target="../media/image390.emf"/><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3" Type="http://schemas.openxmlformats.org/officeDocument/2006/relationships/image" Target="../media/image392.emf"/><Relationship Id="rId2" Type="http://schemas.openxmlformats.org/officeDocument/2006/relationships/image" Target="../media/image391.emf"/><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2" Type="http://schemas.openxmlformats.org/officeDocument/2006/relationships/image" Target="../media/image393.emf"/><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2" Type="http://schemas.openxmlformats.org/officeDocument/2006/relationships/image" Target="../media/image394.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0.xml.rels><?xml version="1.0" encoding="UTF-8" standalone="yes"?>
<Relationships xmlns="http://schemas.openxmlformats.org/package/2006/relationships"><Relationship Id="rId2" Type="http://schemas.openxmlformats.org/officeDocument/2006/relationships/image" Target="../media/image395.emf"/><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3" Type="http://schemas.openxmlformats.org/officeDocument/2006/relationships/image" Target="../media/image397.emf"/><Relationship Id="rId2" Type="http://schemas.openxmlformats.org/officeDocument/2006/relationships/image" Target="../media/image396.emf"/><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3" Type="http://schemas.openxmlformats.org/officeDocument/2006/relationships/image" Target="../media/image399.emf"/><Relationship Id="rId2" Type="http://schemas.openxmlformats.org/officeDocument/2006/relationships/image" Target="../media/image398.emf"/><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2" Type="http://schemas.openxmlformats.org/officeDocument/2006/relationships/image" Target="../media/image400.emf"/><Relationship Id="rId1" Type="http://schemas.openxmlformats.org/officeDocument/2006/relationships/slideLayout" Target="../slideLayouts/slideLayout2.xml"/></Relationships>
</file>

<file path=ppt/slides/_rels/slide584.xml.rels><?xml version="1.0" encoding="UTF-8" standalone="yes"?>
<Relationships xmlns="http://schemas.openxmlformats.org/package/2006/relationships"><Relationship Id="rId2" Type="http://schemas.openxmlformats.org/officeDocument/2006/relationships/image" Target="../media/image401.emf"/><Relationship Id="rId1" Type="http://schemas.openxmlformats.org/officeDocument/2006/relationships/slideLayout" Target="../slideLayouts/slideLayout2.xml"/></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12.xml"/></Relationships>
</file>

<file path=ppt/slides/_rels/slide5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3" Type="http://schemas.openxmlformats.org/officeDocument/2006/relationships/image" Target="../media/image404.png"/><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7.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3" Type="http://schemas.openxmlformats.org/officeDocument/2006/relationships/image" Target="../media/image407.emf"/><Relationship Id="rId2" Type="http://schemas.openxmlformats.org/officeDocument/2006/relationships/image" Target="../media/image406.emf"/><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2" Type="http://schemas.openxmlformats.org/officeDocument/2006/relationships/image" Target="../media/image408.emf"/><Relationship Id="rId1" Type="http://schemas.openxmlformats.org/officeDocument/2006/relationships/slideLayout" Target="../slideLayouts/slideLayout2.xml"/></Relationships>
</file>

<file path=ppt/slides/_rels/slide6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3" Type="http://schemas.openxmlformats.org/officeDocument/2006/relationships/image" Target="../media/image410.emf"/><Relationship Id="rId2" Type="http://schemas.openxmlformats.org/officeDocument/2006/relationships/image" Target="../media/image409.emf"/><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3" Type="http://schemas.openxmlformats.org/officeDocument/2006/relationships/image" Target="../media/image412.emf"/><Relationship Id="rId2" Type="http://schemas.openxmlformats.org/officeDocument/2006/relationships/image" Target="../media/image411.emf"/><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2" Type="http://schemas.openxmlformats.org/officeDocument/2006/relationships/image" Target="../media/image413.wmf"/><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2" Type="http://schemas.openxmlformats.org/officeDocument/2006/relationships/image" Target="../media/image414.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620.xml.rels><?xml version="1.0" encoding="UTF-8" standalone="yes"?>
<Relationships xmlns="http://schemas.openxmlformats.org/package/2006/relationships"><Relationship Id="rId2" Type="http://schemas.openxmlformats.org/officeDocument/2006/relationships/image" Target="../media/image415.emf"/><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2" Type="http://schemas.openxmlformats.org/officeDocument/2006/relationships/image" Target="../media/image416.emf"/><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3" Type="http://schemas.openxmlformats.org/officeDocument/2006/relationships/image" Target="../media/image418.emf"/><Relationship Id="rId2" Type="http://schemas.openxmlformats.org/officeDocument/2006/relationships/image" Target="../media/image417.emf"/><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image" Target="../media/image419.emf"/><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2" Type="http://schemas.openxmlformats.org/officeDocument/2006/relationships/image" Target="../media/image421.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630.xml.rels><?xml version="1.0" encoding="UTF-8" standalone="yes"?>
<Relationships xmlns="http://schemas.openxmlformats.org/package/2006/relationships"><Relationship Id="rId3" Type="http://schemas.openxmlformats.org/officeDocument/2006/relationships/image" Target="../media/image423.emf"/><Relationship Id="rId2" Type="http://schemas.openxmlformats.org/officeDocument/2006/relationships/image" Target="../media/image422.jpeg"/><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3" Type="http://schemas.openxmlformats.org/officeDocument/2006/relationships/image" Target="../media/image425.emf"/><Relationship Id="rId2" Type="http://schemas.openxmlformats.org/officeDocument/2006/relationships/image" Target="../media/image424.jpeg"/><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2" Type="http://schemas.openxmlformats.org/officeDocument/2006/relationships/image" Target="../media/image426.emf"/><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3" Type="http://schemas.openxmlformats.org/officeDocument/2006/relationships/image" Target="../media/image428.emf"/><Relationship Id="rId2" Type="http://schemas.openxmlformats.org/officeDocument/2006/relationships/image" Target="../media/image427.emf"/><Relationship Id="rId1" Type="http://schemas.openxmlformats.org/officeDocument/2006/relationships/slideLayout" Target="../slideLayouts/slideLayout2.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3" Type="http://schemas.openxmlformats.org/officeDocument/2006/relationships/image" Target="../media/image430.emf"/><Relationship Id="rId2" Type="http://schemas.openxmlformats.org/officeDocument/2006/relationships/image" Target="../media/image429.emf"/><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3" Type="http://schemas.openxmlformats.org/officeDocument/2006/relationships/image" Target="../media/image432.emf"/><Relationship Id="rId2" Type="http://schemas.openxmlformats.org/officeDocument/2006/relationships/image" Target="../media/image431.emf"/><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2" Type="http://schemas.openxmlformats.org/officeDocument/2006/relationships/image" Target="../media/image433.emf"/><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2" Type="http://schemas.openxmlformats.org/officeDocument/2006/relationships/image" Target="../media/image434.emf"/><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2" Type="http://schemas.openxmlformats.org/officeDocument/2006/relationships/image" Target="../media/image435.emf"/><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9.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5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5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5.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5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57.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58.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notesSlide" Target="../notesSlides/notesSlide68.xml"/><Relationship Id="rId1" Type="http://schemas.openxmlformats.org/officeDocument/2006/relationships/slideLayout" Target="../slideLayouts/slideLayout12.xml"/><Relationship Id="rId4" Type="http://schemas.openxmlformats.org/officeDocument/2006/relationships/image" Target="../media/image441.png"/></Relationships>
</file>

<file path=ppt/slides/_rels/slide659.xml.rels><?xml version="1.0" encoding="UTF-8" standalone="yes"?>
<Relationships xmlns="http://schemas.openxmlformats.org/package/2006/relationships"><Relationship Id="rId3" Type="http://schemas.openxmlformats.org/officeDocument/2006/relationships/image" Target="../media/image442.emf"/><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3" Type="http://schemas.openxmlformats.org/officeDocument/2006/relationships/image" Target="../media/image443.emf"/><Relationship Id="rId2" Type="http://schemas.openxmlformats.org/officeDocument/2006/relationships/notesSlide" Target="../notesSlides/notesSlide70.xml"/><Relationship Id="rId1" Type="http://schemas.openxmlformats.org/officeDocument/2006/relationships/slideLayout" Target="../slideLayouts/slideLayout12.xml"/><Relationship Id="rId4" Type="http://schemas.openxmlformats.org/officeDocument/2006/relationships/image" Target="../media/image444.emf"/></Relationships>
</file>

<file path=ppt/slides/_rels/slide66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66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66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66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66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66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667.xml.rels><?xml version="1.0" encoding="UTF-8" standalone="yes"?>
<Relationships xmlns="http://schemas.openxmlformats.org/package/2006/relationships"><Relationship Id="rId3" Type="http://schemas.openxmlformats.org/officeDocument/2006/relationships/image" Target="../media/image445.emf"/><Relationship Id="rId2" Type="http://schemas.openxmlformats.org/officeDocument/2006/relationships/notesSlide" Target="../notesSlides/notesSlide77.xml"/><Relationship Id="rId1" Type="http://schemas.openxmlformats.org/officeDocument/2006/relationships/slideLayout" Target="../slideLayouts/slideLayout12.xml"/><Relationship Id="rId4" Type="http://schemas.openxmlformats.org/officeDocument/2006/relationships/image" Target="../media/image446.emf"/></Relationships>
</file>

<file path=ppt/slides/_rels/slide66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66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67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671.xml.rels><?xml version="1.0" encoding="UTF-8" standalone="yes"?>
<Relationships xmlns="http://schemas.openxmlformats.org/package/2006/relationships"><Relationship Id="rId3" Type="http://schemas.openxmlformats.org/officeDocument/2006/relationships/image" Target="../media/image447.emf"/><Relationship Id="rId2" Type="http://schemas.openxmlformats.org/officeDocument/2006/relationships/notesSlide" Target="../notesSlides/notesSlide81.xml"/><Relationship Id="rId1" Type="http://schemas.openxmlformats.org/officeDocument/2006/relationships/slideLayout" Target="../slideLayouts/slideLayout12.xml"/><Relationship Id="rId4" Type="http://schemas.openxmlformats.org/officeDocument/2006/relationships/image" Target="../media/image448.emf"/></Relationships>
</file>

<file path=ppt/slides/_rels/slide67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6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675.xml.rels><?xml version="1.0" encoding="UTF-8" standalone="yes"?>
<Relationships xmlns="http://schemas.openxmlformats.org/package/2006/relationships"><Relationship Id="rId3" Type="http://schemas.openxmlformats.org/officeDocument/2006/relationships/image" Target="../media/image449.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67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67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678.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679.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680.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681.xml.rels><?xml version="1.0" encoding="UTF-8" standalone="yes"?>
<Relationships xmlns="http://schemas.openxmlformats.org/package/2006/relationships"><Relationship Id="rId3" Type="http://schemas.openxmlformats.org/officeDocument/2006/relationships/image" Target="../media/image453.emf"/><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682.xml.rels><?xml version="1.0" encoding="UTF-8" standalone="yes"?>
<Relationships xmlns="http://schemas.openxmlformats.org/package/2006/relationships"><Relationship Id="rId3" Type="http://schemas.openxmlformats.org/officeDocument/2006/relationships/image" Target="../media/image454.emf"/><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683.xml.rels><?xml version="1.0" encoding="UTF-8" standalone="yes"?>
<Relationships xmlns="http://schemas.openxmlformats.org/package/2006/relationships"><Relationship Id="rId3" Type="http://schemas.openxmlformats.org/officeDocument/2006/relationships/image" Target="../media/image455.emf"/><Relationship Id="rId2" Type="http://schemas.openxmlformats.org/officeDocument/2006/relationships/notesSlide" Target="../notesSlides/notesSlide92.xml"/><Relationship Id="rId1" Type="http://schemas.openxmlformats.org/officeDocument/2006/relationships/slideLayout" Target="../slideLayouts/slideLayout12.xml"/><Relationship Id="rId5" Type="http://schemas.openxmlformats.org/officeDocument/2006/relationships/image" Target="../media/image457.emf"/><Relationship Id="rId4" Type="http://schemas.openxmlformats.org/officeDocument/2006/relationships/image" Target="../media/image456.emf"/></Relationships>
</file>

<file path=ppt/slides/_rels/slide684.xml.rels><?xml version="1.0" encoding="UTF-8" standalone="yes"?>
<Relationships xmlns="http://schemas.openxmlformats.org/package/2006/relationships"><Relationship Id="rId3" Type="http://schemas.openxmlformats.org/officeDocument/2006/relationships/image" Target="../media/image458.emf"/><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685.xml.rels><?xml version="1.0" encoding="UTF-8" standalone="yes"?>
<Relationships xmlns="http://schemas.openxmlformats.org/package/2006/relationships"><Relationship Id="rId3" Type="http://schemas.openxmlformats.org/officeDocument/2006/relationships/image" Target="../media/image459.emf"/><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460.emf"/></Relationships>
</file>

<file path=ppt/slides/_rels/slide68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687.xml.rels><?xml version="1.0" encoding="UTF-8" standalone="yes"?>
<Relationships xmlns="http://schemas.openxmlformats.org/package/2006/relationships"><Relationship Id="rId3" Type="http://schemas.openxmlformats.org/officeDocument/2006/relationships/image" Target="../media/image461.emf"/><Relationship Id="rId2" Type="http://schemas.openxmlformats.org/officeDocument/2006/relationships/notesSlide" Target="../notesSlides/notesSlide96.xml"/><Relationship Id="rId1" Type="http://schemas.openxmlformats.org/officeDocument/2006/relationships/slideLayout" Target="../slideLayouts/slideLayout12.xml"/><Relationship Id="rId5" Type="http://schemas.openxmlformats.org/officeDocument/2006/relationships/image" Target="../media/image462.emf"/><Relationship Id="rId4" Type="http://schemas.openxmlformats.org/officeDocument/2006/relationships/image" Target="../media/image308.emf"/></Relationships>
</file>

<file path=ppt/slides/_rels/slide688.xml.rels><?xml version="1.0" encoding="UTF-8" standalone="yes"?>
<Relationships xmlns="http://schemas.openxmlformats.org/package/2006/relationships"><Relationship Id="rId3" Type="http://schemas.openxmlformats.org/officeDocument/2006/relationships/image" Target="../media/image463.emf"/><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689.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notesSlide" Target="../notesSlides/notesSlide98.xml"/><Relationship Id="rId1" Type="http://schemas.openxmlformats.org/officeDocument/2006/relationships/slideLayout" Target="../slideLayouts/slideLayout12.xml"/><Relationship Id="rId4" Type="http://schemas.openxmlformats.org/officeDocument/2006/relationships/image" Target="../media/image465.emf"/></Relationships>
</file>

<file path=ppt/slides/_rels/slide6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690.xml.rels><?xml version="1.0" encoding="UTF-8" standalone="yes"?>
<Relationships xmlns="http://schemas.openxmlformats.org/package/2006/relationships"><Relationship Id="rId3" Type="http://schemas.openxmlformats.org/officeDocument/2006/relationships/image" Target="../media/image466.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69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69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69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69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69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69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2.xml"/></Relationships>
</file>

<file path=ppt/slides/_rels/slide69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2.xml"/></Relationships>
</file>

<file path=ppt/slides/_rels/slide69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2.xml"/></Relationships>
</file>

<file path=ppt/slides/_rels/slide69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70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70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xml"/></Relationships>
</file>

<file path=ppt/slides/_rels/slide702.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notesSlide" Target="../notesSlides/notesSlide111.xml"/><Relationship Id="rId1" Type="http://schemas.openxmlformats.org/officeDocument/2006/relationships/slideLayout" Target="../slideLayouts/slideLayout12.xml"/></Relationships>
</file>

<file path=ppt/slides/_rels/slide70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70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70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2.xml"/></Relationships>
</file>

<file path=ppt/slides/_rels/slide70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xml"/></Relationships>
</file>

<file path=ppt/slides/_rels/slide70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2.xml"/></Relationships>
</file>

<file path=ppt/slides/_rels/slide70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2.xml"/></Relationships>
</file>

<file path=ppt/slides/_rels/slide709.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71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711.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notesSlide" Target="../notesSlides/notesSlide120.xml"/><Relationship Id="rId1" Type="http://schemas.openxmlformats.org/officeDocument/2006/relationships/slideLayout" Target="../slideLayouts/slideLayout12.xml"/><Relationship Id="rId5" Type="http://schemas.openxmlformats.org/officeDocument/2006/relationships/image" Target="../media/image471.png"/><Relationship Id="rId4" Type="http://schemas.openxmlformats.org/officeDocument/2006/relationships/image" Target="../media/image470.png"/></Relationships>
</file>

<file path=ppt/slides/_rels/slide71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71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71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2.xml"/></Relationships>
</file>

<file path=ppt/slides/_rels/slide71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2.xml"/></Relationships>
</file>

<file path=ppt/slides/_rels/slide71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2.xml"/></Relationships>
</file>

<file path=ppt/slides/_rels/slide71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2.xml"/></Relationships>
</file>

<file path=ppt/slides/_rels/slide71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2.xml"/></Relationships>
</file>

<file path=ppt/slides/_rels/slide71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720.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721.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notesSlide" Target="../notesSlides/notesSlide130.xml"/><Relationship Id="rId1" Type="http://schemas.openxmlformats.org/officeDocument/2006/relationships/slideLayout" Target="../slideLayouts/slideLayout12.xml"/></Relationships>
</file>

<file path=ppt/slides/_rels/slide72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2.xml"/></Relationships>
</file>

<file path=ppt/slides/_rels/slide723.xml.rels><?xml version="1.0" encoding="UTF-8" standalone="yes"?>
<Relationships xmlns="http://schemas.openxmlformats.org/package/2006/relationships"><Relationship Id="rId3" Type="http://schemas.openxmlformats.org/officeDocument/2006/relationships/image" Target="../media/image472.emf"/><Relationship Id="rId2" Type="http://schemas.openxmlformats.org/officeDocument/2006/relationships/notesSlide" Target="../notesSlides/notesSlide132.xml"/><Relationship Id="rId1" Type="http://schemas.openxmlformats.org/officeDocument/2006/relationships/slideLayout" Target="../slideLayouts/slideLayout12.xml"/></Relationships>
</file>

<file path=ppt/slides/_rels/slide72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2.xml"/></Relationships>
</file>

<file path=ppt/slides/_rels/slide72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2.xml"/></Relationships>
</file>

<file path=ppt/slides/_rels/slide726.xml.rels><?xml version="1.0" encoding="UTF-8" standalone="yes"?>
<Relationships xmlns="http://schemas.openxmlformats.org/package/2006/relationships"><Relationship Id="rId3" Type="http://schemas.openxmlformats.org/officeDocument/2006/relationships/image" Target="../media/image473.emf"/><Relationship Id="rId2" Type="http://schemas.openxmlformats.org/officeDocument/2006/relationships/notesSlide" Target="../notesSlides/notesSlide135.xml"/><Relationship Id="rId1" Type="http://schemas.openxmlformats.org/officeDocument/2006/relationships/slideLayout" Target="../slideLayouts/slideLayout12.xml"/><Relationship Id="rId4" Type="http://schemas.openxmlformats.org/officeDocument/2006/relationships/image" Target="../media/image474.emf"/></Relationships>
</file>

<file path=ppt/slides/_rels/slide727.xml.rels><?xml version="1.0" encoding="UTF-8" standalone="yes"?>
<Relationships xmlns="http://schemas.openxmlformats.org/package/2006/relationships"><Relationship Id="rId3" Type="http://schemas.openxmlformats.org/officeDocument/2006/relationships/image" Target="../media/image475.emf"/><Relationship Id="rId2" Type="http://schemas.openxmlformats.org/officeDocument/2006/relationships/notesSlide" Target="../notesSlides/notesSlide136.xml"/><Relationship Id="rId1" Type="http://schemas.openxmlformats.org/officeDocument/2006/relationships/slideLayout" Target="../slideLayouts/slideLayout12.xml"/></Relationships>
</file>

<file path=ppt/slides/_rels/slide728.xml.rels><?xml version="1.0" encoding="UTF-8" standalone="yes"?>
<Relationships xmlns="http://schemas.openxmlformats.org/package/2006/relationships"><Relationship Id="rId3" Type="http://schemas.openxmlformats.org/officeDocument/2006/relationships/image" Target="../media/image476.emf"/><Relationship Id="rId2" Type="http://schemas.openxmlformats.org/officeDocument/2006/relationships/notesSlide" Target="../notesSlides/notesSlide137.xml"/><Relationship Id="rId1" Type="http://schemas.openxmlformats.org/officeDocument/2006/relationships/slideLayout" Target="../slideLayouts/slideLayout12.xml"/><Relationship Id="rId4" Type="http://schemas.openxmlformats.org/officeDocument/2006/relationships/image" Target="../media/image477.emf"/></Relationships>
</file>

<file path=ppt/slides/_rels/slide72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730.xml.rels><?xml version="1.0" encoding="UTF-8" standalone="yes"?>
<Relationships xmlns="http://schemas.openxmlformats.org/package/2006/relationships"><Relationship Id="rId3" Type="http://schemas.openxmlformats.org/officeDocument/2006/relationships/image" Target="../media/image478.emf"/><Relationship Id="rId2" Type="http://schemas.openxmlformats.org/officeDocument/2006/relationships/notesSlide" Target="../notesSlides/notesSlide139.xml"/><Relationship Id="rId1" Type="http://schemas.openxmlformats.org/officeDocument/2006/relationships/slideLayout" Target="../slideLayouts/slideLayout12.xml"/></Relationships>
</file>

<file path=ppt/slides/_rels/slide73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xml"/></Relationships>
</file>

<file path=ppt/slides/_rels/slide73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xml"/></Relationships>
</file>

<file path=ppt/slides/_rels/slide73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2.xml"/></Relationships>
</file>

<file path=ppt/slides/_rels/slide73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2.xml"/></Relationships>
</file>

<file path=ppt/slides/_rels/slide735.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2.xml"/></Relationships>
</file>

<file path=ppt/slides/_rels/slide73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2.xml"/></Relationships>
</file>

<file path=ppt/slides/_rels/slide73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2.xml"/></Relationships>
</file>

<file path=ppt/slides/_rels/slide738.xml.rels><?xml version="1.0" encoding="UTF-8" standalone="yes"?>
<Relationships xmlns="http://schemas.openxmlformats.org/package/2006/relationships"><Relationship Id="rId3" Type="http://schemas.openxmlformats.org/officeDocument/2006/relationships/image" Target="../media/image479.emf"/><Relationship Id="rId2" Type="http://schemas.openxmlformats.org/officeDocument/2006/relationships/notesSlide" Target="../notesSlides/notesSlide147.xml"/><Relationship Id="rId1" Type="http://schemas.openxmlformats.org/officeDocument/2006/relationships/slideLayout" Target="../slideLayouts/slideLayout12.xml"/></Relationships>
</file>

<file path=ppt/slides/_rels/slide739.xml.rels><?xml version="1.0" encoding="UTF-8" standalone="yes"?>
<Relationships xmlns="http://schemas.openxmlformats.org/package/2006/relationships"><Relationship Id="rId3" Type="http://schemas.openxmlformats.org/officeDocument/2006/relationships/image" Target="../media/image480.emf"/><Relationship Id="rId2" Type="http://schemas.openxmlformats.org/officeDocument/2006/relationships/notesSlide" Target="../notesSlides/notesSlide148.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740.xml.rels><?xml version="1.0" encoding="UTF-8" standalone="yes"?>
<Relationships xmlns="http://schemas.openxmlformats.org/package/2006/relationships"><Relationship Id="rId3" Type="http://schemas.openxmlformats.org/officeDocument/2006/relationships/image" Target="../media/image481.emf"/><Relationship Id="rId2" Type="http://schemas.openxmlformats.org/officeDocument/2006/relationships/notesSlide" Target="../notesSlides/notesSlide149.xml"/><Relationship Id="rId1" Type="http://schemas.openxmlformats.org/officeDocument/2006/relationships/slideLayout" Target="../slideLayouts/slideLayout12.xml"/></Relationships>
</file>

<file path=ppt/slides/_rels/slide74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2.xml"/></Relationships>
</file>

<file path=ppt/slides/_rels/slide74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2.xml"/></Relationships>
</file>

<file path=ppt/slides/_rels/slide74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2.xml"/></Relationships>
</file>

<file path=ppt/slides/_rels/slide74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xml"/></Relationships>
</file>

<file path=ppt/slides/_rels/slide74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2.xml"/></Relationships>
</file>

<file path=ppt/slides/_rels/slide746.xml.rels><?xml version="1.0" encoding="UTF-8" standalone="yes"?>
<Relationships xmlns="http://schemas.openxmlformats.org/package/2006/relationships"><Relationship Id="rId3" Type="http://schemas.openxmlformats.org/officeDocument/2006/relationships/image" Target="../media/image482.emf"/><Relationship Id="rId2" Type="http://schemas.openxmlformats.org/officeDocument/2006/relationships/notesSlide" Target="../notesSlides/notesSlide155.xml"/><Relationship Id="rId1" Type="http://schemas.openxmlformats.org/officeDocument/2006/relationships/slideLayout" Target="../slideLayouts/slideLayout12.xml"/></Relationships>
</file>

<file path=ppt/slides/_rels/slide747.xml.rels><?xml version="1.0" encoding="UTF-8" standalone="yes"?>
<Relationships xmlns="http://schemas.openxmlformats.org/package/2006/relationships"><Relationship Id="rId3" Type="http://schemas.openxmlformats.org/officeDocument/2006/relationships/image" Target="../media/image483.emf"/><Relationship Id="rId2" Type="http://schemas.openxmlformats.org/officeDocument/2006/relationships/notesSlide" Target="../notesSlides/notesSlide156.xml"/><Relationship Id="rId1" Type="http://schemas.openxmlformats.org/officeDocument/2006/relationships/slideLayout" Target="../slideLayouts/slideLayout12.xml"/></Relationships>
</file>

<file path=ppt/slides/_rels/slide748.xml.rels><?xml version="1.0" encoding="UTF-8" standalone="yes"?>
<Relationships xmlns="http://schemas.openxmlformats.org/package/2006/relationships"><Relationship Id="rId3" Type="http://schemas.openxmlformats.org/officeDocument/2006/relationships/image" Target="../media/image484.emf"/><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74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2.xml"/></Relationships>
</file>

<file path=ppt/slides/_rels/slide75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75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2.xml"/></Relationships>
</file>

<file path=ppt/slides/_rels/slide753.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notesSlide" Target="../notesSlides/notesSlide162.xml"/><Relationship Id="rId1" Type="http://schemas.openxmlformats.org/officeDocument/2006/relationships/slideLayout" Target="../slideLayouts/slideLayout12.xml"/></Relationships>
</file>

<file path=ppt/slides/_rels/slide754.xml.rels><?xml version="1.0" encoding="UTF-8" standalone="yes"?>
<Relationships xmlns="http://schemas.openxmlformats.org/package/2006/relationships"><Relationship Id="rId3" Type="http://schemas.openxmlformats.org/officeDocument/2006/relationships/image" Target="../media/image486.png"/><Relationship Id="rId2" Type="http://schemas.openxmlformats.org/officeDocument/2006/relationships/notesSlide" Target="../notesSlides/notesSlide163.xml"/><Relationship Id="rId1" Type="http://schemas.openxmlformats.org/officeDocument/2006/relationships/slideLayout" Target="../slideLayouts/slideLayout12.xml"/></Relationships>
</file>

<file path=ppt/slides/_rels/slide755.xml.rels><?xml version="1.0" encoding="UTF-8" standalone="yes"?>
<Relationships xmlns="http://schemas.openxmlformats.org/package/2006/relationships"><Relationship Id="rId3" Type="http://schemas.openxmlformats.org/officeDocument/2006/relationships/image" Target="../media/image487.emf"/><Relationship Id="rId2" Type="http://schemas.openxmlformats.org/officeDocument/2006/relationships/notesSlide" Target="../notesSlides/notesSlide164.xml"/><Relationship Id="rId1" Type="http://schemas.openxmlformats.org/officeDocument/2006/relationships/slideLayout" Target="../slideLayouts/slideLayout12.xml"/></Relationships>
</file>

<file path=ppt/slides/_rels/slide756.xml.rels><?xml version="1.0" encoding="UTF-8" standalone="yes"?>
<Relationships xmlns="http://schemas.openxmlformats.org/package/2006/relationships"><Relationship Id="rId3" Type="http://schemas.openxmlformats.org/officeDocument/2006/relationships/image" Target="../media/image488.emf"/><Relationship Id="rId2" Type="http://schemas.openxmlformats.org/officeDocument/2006/relationships/notesSlide" Target="../notesSlides/notesSlide165.xml"/><Relationship Id="rId1" Type="http://schemas.openxmlformats.org/officeDocument/2006/relationships/slideLayout" Target="../slideLayouts/slideLayout12.xml"/></Relationships>
</file>

<file path=ppt/slides/_rels/slide75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2.xml"/></Relationships>
</file>

<file path=ppt/slides/_rels/slide75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75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0.xml.rels><?xml version="1.0" encoding="UTF-8" standalone="yes"?>
<Relationships xmlns="http://schemas.openxmlformats.org/package/2006/relationships"><Relationship Id="rId3" Type="http://schemas.openxmlformats.org/officeDocument/2006/relationships/image" Target="../media/image489.emf"/><Relationship Id="rId2" Type="http://schemas.openxmlformats.org/officeDocument/2006/relationships/notesSlide" Target="../notesSlides/notesSlide169.xml"/><Relationship Id="rId1" Type="http://schemas.openxmlformats.org/officeDocument/2006/relationships/slideLayout" Target="../slideLayouts/slideLayout12.xml"/></Relationships>
</file>

<file path=ppt/slides/_rels/slide761.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notesSlide" Target="../notesSlides/notesSlide170.xml"/><Relationship Id="rId1" Type="http://schemas.openxmlformats.org/officeDocument/2006/relationships/slideLayout" Target="../slideLayouts/slideLayout12.xml"/></Relationships>
</file>

<file path=ppt/slides/_rels/slide762.xml.rels><?xml version="1.0" encoding="UTF-8" standalone="yes"?>
<Relationships xmlns="http://schemas.openxmlformats.org/package/2006/relationships"><Relationship Id="rId3" Type="http://schemas.openxmlformats.org/officeDocument/2006/relationships/image" Target="../media/image491.emf"/><Relationship Id="rId2" Type="http://schemas.openxmlformats.org/officeDocument/2006/relationships/notesSlide" Target="../notesSlides/notesSlide171.xml"/><Relationship Id="rId1" Type="http://schemas.openxmlformats.org/officeDocument/2006/relationships/slideLayout" Target="../slideLayouts/slideLayout12.xml"/></Relationships>
</file>

<file path=ppt/slides/_rels/slide763.xml.rels><?xml version="1.0" encoding="UTF-8" standalone="yes"?>
<Relationships xmlns="http://schemas.openxmlformats.org/package/2006/relationships"><Relationship Id="rId3" Type="http://schemas.openxmlformats.org/officeDocument/2006/relationships/image" Target="../media/image492.emf"/><Relationship Id="rId2" Type="http://schemas.openxmlformats.org/officeDocument/2006/relationships/notesSlide" Target="../notesSlides/notesSlide172.xml"/><Relationship Id="rId1" Type="http://schemas.openxmlformats.org/officeDocument/2006/relationships/slideLayout" Target="../slideLayouts/slideLayout12.xml"/></Relationships>
</file>

<file path=ppt/slides/_rels/slide764.xml.rels><?xml version="1.0" encoding="UTF-8" standalone="yes"?>
<Relationships xmlns="http://schemas.openxmlformats.org/package/2006/relationships"><Relationship Id="rId3" Type="http://schemas.openxmlformats.org/officeDocument/2006/relationships/image" Target="../media/image493.emf"/><Relationship Id="rId2" Type="http://schemas.openxmlformats.org/officeDocument/2006/relationships/notesSlide" Target="../notesSlides/notesSlide173.xml"/><Relationship Id="rId1" Type="http://schemas.openxmlformats.org/officeDocument/2006/relationships/slideLayout" Target="../slideLayouts/slideLayout12.xml"/></Relationships>
</file>

<file path=ppt/slides/_rels/slide76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2.xml"/></Relationships>
</file>

<file path=ppt/slides/_rels/slide7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1.xml.rels><?xml version="1.0" encoding="UTF-8" standalone="yes"?>
<Relationships xmlns="http://schemas.openxmlformats.org/package/2006/relationships"><Relationship Id="rId2" Type="http://schemas.openxmlformats.org/officeDocument/2006/relationships/image" Target="../media/image494.emf"/><Relationship Id="rId1" Type="http://schemas.openxmlformats.org/officeDocument/2006/relationships/slideLayout" Target="../slideLayouts/slideLayout2.xml"/></Relationships>
</file>

<file path=ppt/slides/_rels/slide772.xml.rels><?xml version="1.0" encoding="UTF-8" standalone="yes"?>
<Relationships xmlns="http://schemas.openxmlformats.org/package/2006/relationships"><Relationship Id="rId2" Type="http://schemas.openxmlformats.org/officeDocument/2006/relationships/image" Target="../media/image495.emf"/><Relationship Id="rId1" Type="http://schemas.openxmlformats.org/officeDocument/2006/relationships/slideLayout" Target="../slideLayouts/slideLayout2.xml"/></Relationships>
</file>

<file path=ppt/slides/_rels/slide7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2.xml"/></Relationships>
</file>

<file path=ppt/slides/_rels/slide78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2.xml"/></Relationships>
</file>

<file path=ppt/slides/_rels/slide7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0.xml.rels><?xml version="1.0" encoding="UTF-8" standalone="yes"?>
<Relationships xmlns="http://schemas.openxmlformats.org/package/2006/relationships"><Relationship Id="rId2" Type="http://schemas.openxmlformats.org/officeDocument/2006/relationships/image" Target="../media/image496.emf"/><Relationship Id="rId1" Type="http://schemas.openxmlformats.org/officeDocument/2006/relationships/slideLayout" Target="../slideLayouts/slideLayout2.xml"/></Relationships>
</file>

<file path=ppt/slides/_rels/slide7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2.xml.rels><?xml version="1.0" encoding="UTF-8" standalone="yes"?>
<Relationships xmlns="http://schemas.openxmlformats.org/package/2006/relationships"><Relationship Id="rId2" Type="http://schemas.openxmlformats.org/officeDocument/2006/relationships/image" Target="../media/image497.png"/><Relationship Id="rId1" Type="http://schemas.openxmlformats.org/officeDocument/2006/relationships/slideLayout" Target="../slideLayouts/slideLayout2.xml"/></Relationships>
</file>

<file path=ppt/slides/_rels/slide793.xml.rels><?xml version="1.0" encoding="UTF-8" standalone="yes"?>
<Relationships xmlns="http://schemas.openxmlformats.org/package/2006/relationships"><Relationship Id="rId2" Type="http://schemas.openxmlformats.org/officeDocument/2006/relationships/image" Target="../media/image498.emf"/><Relationship Id="rId1" Type="http://schemas.openxmlformats.org/officeDocument/2006/relationships/slideLayout" Target="../slideLayouts/slideLayout2.xml"/></Relationships>
</file>

<file path=ppt/slides/_rels/slide7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8.wmf"/><Relationship Id="rId5" Type="http://schemas.openxmlformats.org/officeDocument/2006/relationships/oleObject" Target="../embeddings/oleObject5.bin"/><Relationship Id="rId4" Type="http://schemas.openxmlformats.org/officeDocument/2006/relationships/image" Target="../media/image89.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2.xml.rels><?xml version="1.0" encoding="UTF-8" standalone="yes"?>
<Relationships xmlns="http://schemas.openxmlformats.org/package/2006/relationships"><Relationship Id="rId2" Type="http://schemas.openxmlformats.org/officeDocument/2006/relationships/image" Target="../media/image499.png"/><Relationship Id="rId1" Type="http://schemas.openxmlformats.org/officeDocument/2006/relationships/slideLayout" Target="../slideLayouts/slideLayout2.xml"/></Relationships>
</file>

<file path=ppt/slides/_rels/slide8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8.xml.rels><?xml version="1.0" encoding="UTF-8" standalone="yes"?>
<Relationships xmlns="http://schemas.openxmlformats.org/package/2006/relationships"><Relationship Id="rId2" Type="http://schemas.openxmlformats.org/officeDocument/2006/relationships/image" Target="../media/image500.emf"/><Relationship Id="rId1" Type="http://schemas.openxmlformats.org/officeDocument/2006/relationships/slideLayout" Target="../slideLayouts/slideLayout12.xml"/></Relationships>
</file>

<file path=ppt/slides/_rels/slide809.xml.rels><?xml version="1.0" encoding="UTF-8" standalone="yes"?>
<Relationships xmlns="http://schemas.openxmlformats.org/package/2006/relationships"><Relationship Id="rId2" Type="http://schemas.openxmlformats.org/officeDocument/2006/relationships/image" Target="../media/image501.emf"/><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0.xml.rels><?xml version="1.0" encoding="UTF-8" standalone="yes"?>
<Relationships xmlns="http://schemas.openxmlformats.org/package/2006/relationships"><Relationship Id="rId3" Type="http://schemas.openxmlformats.org/officeDocument/2006/relationships/image" Target="../media/image503.png"/><Relationship Id="rId2" Type="http://schemas.openxmlformats.org/officeDocument/2006/relationships/image" Target="../media/image502.png"/><Relationship Id="rId1" Type="http://schemas.openxmlformats.org/officeDocument/2006/relationships/slideLayout" Target="../slideLayouts/slideLayout12.xml"/></Relationships>
</file>

<file path=ppt/slides/_rels/slide811.xml.rels><?xml version="1.0" encoding="UTF-8" standalone="yes"?>
<Relationships xmlns="http://schemas.openxmlformats.org/package/2006/relationships"><Relationship Id="rId2" Type="http://schemas.openxmlformats.org/officeDocument/2006/relationships/image" Target="../media/image504.wmf"/><Relationship Id="rId1" Type="http://schemas.openxmlformats.org/officeDocument/2006/relationships/slideLayout" Target="../slideLayouts/slideLayout2.xml"/></Relationships>
</file>

<file path=ppt/slides/_rels/slide812.xml.rels><?xml version="1.0" encoding="UTF-8" standalone="yes"?>
<Relationships xmlns="http://schemas.openxmlformats.org/package/2006/relationships"><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813.xml.rels><?xml version="1.0" encoding="UTF-8" standalone="yes"?>
<Relationships xmlns="http://schemas.openxmlformats.org/package/2006/relationships"><Relationship Id="rId2" Type="http://schemas.openxmlformats.org/officeDocument/2006/relationships/image" Target="../media/image506.png"/><Relationship Id="rId1" Type="http://schemas.openxmlformats.org/officeDocument/2006/relationships/slideLayout" Target="../slideLayouts/slideLayout2.xml"/></Relationships>
</file>

<file path=ppt/slides/_rels/slide814.xml.rels><?xml version="1.0" encoding="UTF-8" standalone="yes"?>
<Relationships xmlns="http://schemas.openxmlformats.org/package/2006/relationships"><Relationship Id="rId2" Type="http://schemas.openxmlformats.org/officeDocument/2006/relationships/image" Target="../media/image507.png"/><Relationship Id="rId1" Type="http://schemas.openxmlformats.org/officeDocument/2006/relationships/slideLayout" Target="../slideLayouts/slideLayout2.xml"/></Relationships>
</file>

<file path=ppt/slides/_rels/slide815.xml.rels><?xml version="1.0" encoding="UTF-8" standalone="yes"?>
<Relationships xmlns="http://schemas.openxmlformats.org/package/2006/relationships"><Relationship Id="rId2" Type="http://schemas.openxmlformats.org/officeDocument/2006/relationships/image" Target="../media/image508.png"/><Relationship Id="rId1" Type="http://schemas.openxmlformats.org/officeDocument/2006/relationships/slideLayout" Target="../slideLayouts/slideLayout2.xml"/></Relationships>
</file>

<file path=ppt/slides/_rels/slide816.xml.rels><?xml version="1.0" encoding="UTF-8" standalone="yes"?>
<Relationships xmlns="http://schemas.openxmlformats.org/package/2006/relationships"><Relationship Id="rId2" Type="http://schemas.openxmlformats.org/officeDocument/2006/relationships/image" Target="../media/image509.emf"/><Relationship Id="rId1" Type="http://schemas.openxmlformats.org/officeDocument/2006/relationships/slideLayout" Target="../slideLayouts/slideLayout2.xml"/></Relationships>
</file>

<file path=ppt/slides/_rels/slide817.xml.rels><?xml version="1.0" encoding="UTF-8" standalone="yes"?>
<Relationships xmlns="http://schemas.openxmlformats.org/package/2006/relationships"><Relationship Id="rId2" Type="http://schemas.openxmlformats.org/officeDocument/2006/relationships/image" Target="../media/image510.emf"/><Relationship Id="rId1" Type="http://schemas.openxmlformats.org/officeDocument/2006/relationships/slideLayout" Target="../slideLayouts/slideLayout2.xml"/></Relationships>
</file>

<file path=ppt/slides/_rels/slide818.xml.rels><?xml version="1.0" encoding="UTF-8" standalone="yes"?>
<Relationships xmlns="http://schemas.openxmlformats.org/package/2006/relationships"><Relationship Id="rId3" Type="http://schemas.openxmlformats.org/officeDocument/2006/relationships/image" Target="../media/image512.png"/><Relationship Id="rId2" Type="http://schemas.openxmlformats.org/officeDocument/2006/relationships/image" Target="../media/image511.png"/><Relationship Id="rId1" Type="http://schemas.openxmlformats.org/officeDocument/2006/relationships/slideLayout" Target="../slideLayouts/slideLayout12.xml"/></Relationships>
</file>

<file path=ppt/slides/_rels/slide819.xml.rels><?xml version="1.0" encoding="UTF-8" standalone="yes"?>
<Relationships xmlns="http://schemas.openxmlformats.org/package/2006/relationships"><Relationship Id="rId2" Type="http://schemas.openxmlformats.org/officeDocument/2006/relationships/image" Target="../media/image513.emf"/><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820.xml.rels><?xml version="1.0" encoding="UTF-8" standalone="yes"?>
<Relationships xmlns="http://schemas.openxmlformats.org/package/2006/relationships"><Relationship Id="rId2" Type="http://schemas.openxmlformats.org/officeDocument/2006/relationships/image" Target="../media/image514.emf"/><Relationship Id="rId1" Type="http://schemas.openxmlformats.org/officeDocument/2006/relationships/slideLayout" Target="../slideLayouts/slideLayout12.xml"/></Relationships>
</file>

<file path=ppt/slides/_rels/slide821.xml.rels><?xml version="1.0" encoding="UTF-8" standalone="yes"?>
<Relationships xmlns="http://schemas.openxmlformats.org/package/2006/relationships"><Relationship Id="rId2" Type="http://schemas.openxmlformats.org/officeDocument/2006/relationships/image" Target="../media/image515.png"/><Relationship Id="rId1" Type="http://schemas.openxmlformats.org/officeDocument/2006/relationships/slideLayout" Target="../slideLayouts/slideLayout12.xml"/></Relationships>
</file>

<file path=ppt/slides/_rels/slide822.xml.rels><?xml version="1.0" encoding="UTF-8" standalone="yes"?>
<Relationships xmlns="http://schemas.openxmlformats.org/package/2006/relationships"><Relationship Id="rId2" Type="http://schemas.openxmlformats.org/officeDocument/2006/relationships/image" Target="../media/image516.png"/><Relationship Id="rId1" Type="http://schemas.openxmlformats.org/officeDocument/2006/relationships/slideLayout" Target="../slideLayouts/slideLayout12.xml"/></Relationships>
</file>

<file path=ppt/slides/_rels/slide823.xml.rels><?xml version="1.0" encoding="UTF-8" standalone="yes"?>
<Relationships xmlns="http://schemas.openxmlformats.org/package/2006/relationships"><Relationship Id="rId3" Type="http://schemas.openxmlformats.org/officeDocument/2006/relationships/image" Target="../media/image518.png"/><Relationship Id="rId2" Type="http://schemas.openxmlformats.org/officeDocument/2006/relationships/image" Target="../media/image517.png"/><Relationship Id="rId1" Type="http://schemas.openxmlformats.org/officeDocument/2006/relationships/slideLayout" Target="../slideLayouts/slideLayout2.xml"/></Relationships>
</file>

<file path=ppt/slides/_rels/slide824.xml.rels><?xml version="1.0" encoding="UTF-8" standalone="yes"?>
<Relationships xmlns="http://schemas.openxmlformats.org/package/2006/relationships"><Relationship Id="rId2" Type="http://schemas.openxmlformats.org/officeDocument/2006/relationships/image" Target="../media/image519.png"/><Relationship Id="rId1" Type="http://schemas.openxmlformats.org/officeDocument/2006/relationships/slideLayout" Target="../slideLayouts/slideLayout12.xml"/></Relationships>
</file>

<file path=ppt/slides/_rels/slide825.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521.png"/></Relationships>
</file>

<file path=ppt/slides/_rels/slide826.xml.rels><?xml version="1.0" encoding="UTF-8" standalone="yes"?>
<Relationships xmlns="http://schemas.openxmlformats.org/package/2006/relationships"><Relationship Id="rId3" Type="http://schemas.openxmlformats.org/officeDocument/2006/relationships/image" Target="../media/image523.wmf"/><Relationship Id="rId2" Type="http://schemas.openxmlformats.org/officeDocument/2006/relationships/image" Target="../media/image522.wmf"/><Relationship Id="rId1" Type="http://schemas.openxmlformats.org/officeDocument/2006/relationships/slideLayout" Target="../slideLayouts/slideLayout13.xml"/></Relationships>
</file>

<file path=ppt/slides/_rels/slide8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1.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2.xml"/></Relationships>
</file>

<file path=ppt/slides/_rels/slide83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2.xml"/></Relationships>
</file>

<file path=ppt/slides/_rels/slide83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2.xml"/></Relationships>
</file>

<file path=ppt/slides/_rels/slide834.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2.xml"/></Relationships>
</file>

<file path=ppt/slides/_rels/slide835.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2.xml"/></Relationships>
</file>

<file path=ppt/slides/_rels/slide836.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2.xml"/></Relationships>
</file>

<file path=ppt/slides/_rels/slide837.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2.xml"/></Relationships>
</file>

<file path=ppt/slides/_rels/slide8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0.xml.rels><?xml version="1.0" encoding="UTF-8" standalone="yes"?>
<Relationships xmlns="http://schemas.openxmlformats.org/package/2006/relationships"><Relationship Id="rId2" Type="http://schemas.openxmlformats.org/officeDocument/2006/relationships/image" Target="../media/image524.png"/><Relationship Id="rId1" Type="http://schemas.openxmlformats.org/officeDocument/2006/relationships/slideLayout" Target="../slideLayouts/slideLayout2.xml"/></Relationships>
</file>

<file path=ppt/slides/_rels/slide8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2.xml.rels><?xml version="1.0" encoding="UTF-8" standalone="yes"?>
<Relationships xmlns="http://schemas.openxmlformats.org/package/2006/relationships"><Relationship Id="rId2" Type="http://schemas.openxmlformats.org/officeDocument/2006/relationships/image" Target="../media/image525.emf"/><Relationship Id="rId1" Type="http://schemas.openxmlformats.org/officeDocument/2006/relationships/slideLayout" Target="../slideLayouts/slideLayout2.xml"/></Relationships>
</file>

<file path=ppt/slides/_rels/slide8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5.xml.rels><?xml version="1.0" encoding="UTF-8" standalone="yes"?>
<Relationships xmlns="http://schemas.openxmlformats.org/package/2006/relationships"><Relationship Id="rId3" Type="http://schemas.openxmlformats.org/officeDocument/2006/relationships/image" Target="../media/image527.png"/><Relationship Id="rId2" Type="http://schemas.openxmlformats.org/officeDocument/2006/relationships/image" Target="../media/image526.png"/><Relationship Id="rId1" Type="http://schemas.openxmlformats.org/officeDocument/2006/relationships/slideLayout" Target="../slideLayouts/slideLayout12.xml"/></Relationships>
</file>

<file path=ppt/slides/_rels/slide846.xml.rels><?xml version="1.0" encoding="UTF-8" standalone="yes"?>
<Relationships xmlns="http://schemas.openxmlformats.org/package/2006/relationships"><Relationship Id="rId8" Type="http://schemas.openxmlformats.org/officeDocument/2006/relationships/image" Target="../media/image530.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529.wmf"/><Relationship Id="rId5" Type="http://schemas.openxmlformats.org/officeDocument/2006/relationships/oleObject" Target="../embeddings/oleObject7.bin"/><Relationship Id="rId10" Type="http://schemas.openxmlformats.org/officeDocument/2006/relationships/image" Target="../media/image531.wmf"/><Relationship Id="rId4" Type="http://schemas.openxmlformats.org/officeDocument/2006/relationships/image" Target="../media/image528.wmf"/><Relationship Id="rId9" Type="http://schemas.openxmlformats.org/officeDocument/2006/relationships/oleObject" Target="../embeddings/oleObject9.bin"/></Relationships>
</file>

<file path=ppt/slides/_rels/slide8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8.xml.rels><?xml version="1.0" encoding="UTF-8" standalone="yes"?>
<Relationships xmlns="http://schemas.openxmlformats.org/package/2006/relationships"><Relationship Id="rId2" Type="http://schemas.openxmlformats.org/officeDocument/2006/relationships/image" Target="../media/image532.png"/><Relationship Id="rId1" Type="http://schemas.openxmlformats.org/officeDocument/2006/relationships/slideLayout" Target="../slideLayouts/slideLayout2.xml"/></Relationships>
</file>

<file path=ppt/slides/_rels/slide849.xml.rels><?xml version="1.0" encoding="UTF-8" standalone="yes"?>
<Relationships xmlns="http://schemas.openxmlformats.org/package/2006/relationships"><Relationship Id="rId2" Type="http://schemas.openxmlformats.org/officeDocument/2006/relationships/image" Target="../media/image533.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1.xml.rels><?xml version="1.0" encoding="UTF-8" standalone="yes"?>
<Relationships xmlns="http://schemas.openxmlformats.org/package/2006/relationships"><Relationship Id="rId3" Type="http://schemas.openxmlformats.org/officeDocument/2006/relationships/image" Target="../media/image535.png"/><Relationship Id="rId2" Type="http://schemas.openxmlformats.org/officeDocument/2006/relationships/image" Target="../media/image534.png"/><Relationship Id="rId1" Type="http://schemas.openxmlformats.org/officeDocument/2006/relationships/slideLayout" Target="../slideLayouts/slideLayout12.xml"/></Relationships>
</file>

<file path=ppt/slides/_rels/slide8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55.xml.rels><?xml version="1.0" encoding="UTF-8" standalone="yes"?>
<Relationships xmlns="http://schemas.openxmlformats.org/package/2006/relationships"><Relationship Id="rId2" Type="http://schemas.openxmlformats.org/officeDocument/2006/relationships/image" Target="../media/image536.png"/><Relationship Id="rId1" Type="http://schemas.openxmlformats.org/officeDocument/2006/relationships/slideLayout" Target="../slideLayouts/slideLayout2.xml"/></Relationships>
</file>

<file path=ppt/slides/_rels/slide8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7.xml.rels><?xml version="1.0" encoding="UTF-8" standalone="yes"?>
<Relationships xmlns="http://schemas.openxmlformats.org/package/2006/relationships"><Relationship Id="rId3" Type="http://schemas.openxmlformats.org/officeDocument/2006/relationships/image" Target="../media/image538.png"/><Relationship Id="rId2" Type="http://schemas.openxmlformats.org/officeDocument/2006/relationships/image" Target="../media/image537.png"/><Relationship Id="rId1" Type="http://schemas.openxmlformats.org/officeDocument/2006/relationships/slideLayout" Target="../slideLayouts/slideLayout13.xml"/></Relationships>
</file>

<file path=ppt/slides/_rels/slide858.xml.rels><?xml version="1.0" encoding="UTF-8" standalone="yes"?>
<Relationships xmlns="http://schemas.openxmlformats.org/package/2006/relationships"><Relationship Id="rId2" Type="http://schemas.openxmlformats.org/officeDocument/2006/relationships/image" Target="../media/image539.png"/><Relationship Id="rId1" Type="http://schemas.openxmlformats.org/officeDocument/2006/relationships/slideLayout" Target="../slideLayouts/slideLayout2.xml"/></Relationships>
</file>

<file path=ppt/slides/_rels/slide859.xml.rels><?xml version="1.0" encoding="UTF-8" standalone="yes"?>
<Relationships xmlns="http://schemas.openxmlformats.org/package/2006/relationships"><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0.xml.rels><?xml version="1.0" encoding="UTF-8" standalone="yes"?>
<Relationships xmlns="http://schemas.openxmlformats.org/package/2006/relationships"><Relationship Id="rId2" Type="http://schemas.openxmlformats.org/officeDocument/2006/relationships/image" Target="../media/image541.png"/><Relationship Id="rId1" Type="http://schemas.openxmlformats.org/officeDocument/2006/relationships/slideLayout" Target="../slideLayouts/slideLayout2.xml"/></Relationships>
</file>

<file path=ppt/slides/_rels/slide861.xml.rels><?xml version="1.0" encoding="UTF-8" standalone="yes"?>
<Relationships xmlns="http://schemas.openxmlformats.org/package/2006/relationships"><Relationship Id="rId2" Type="http://schemas.openxmlformats.org/officeDocument/2006/relationships/image" Target="../media/image542.png"/><Relationship Id="rId1" Type="http://schemas.openxmlformats.org/officeDocument/2006/relationships/slideLayout" Target="../slideLayouts/slideLayout2.xml"/></Relationships>
</file>

<file path=ppt/slides/_rels/slide862.xml.rels><?xml version="1.0" encoding="UTF-8" standalone="yes"?>
<Relationships xmlns="http://schemas.openxmlformats.org/package/2006/relationships"><Relationship Id="rId2" Type="http://schemas.openxmlformats.org/officeDocument/2006/relationships/image" Target="../media/image543.png"/><Relationship Id="rId1" Type="http://schemas.openxmlformats.org/officeDocument/2006/relationships/slideLayout" Target="../slideLayouts/slideLayout2.xml"/></Relationships>
</file>

<file path=ppt/slides/_rels/slide863.xml.rels><?xml version="1.0" encoding="UTF-8" standalone="yes"?>
<Relationships xmlns="http://schemas.openxmlformats.org/package/2006/relationships"><Relationship Id="rId2" Type="http://schemas.openxmlformats.org/officeDocument/2006/relationships/image" Target="../media/image544.png"/><Relationship Id="rId1" Type="http://schemas.openxmlformats.org/officeDocument/2006/relationships/slideLayout" Target="../slideLayouts/slideLayout2.xml"/></Relationships>
</file>

<file path=ppt/slides/_rels/slide8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5.xml.rels><?xml version="1.0" encoding="UTF-8" standalone="yes"?>
<Relationships xmlns="http://schemas.openxmlformats.org/package/2006/relationships"><Relationship Id="rId2" Type="http://schemas.openxmlformats.org/officeDocument/2006/relationships/image" Target="../media/image545.png"/><Relationship Id="rId1" Type="http://schemas.openxmlformats.org/officeDocument/2006/relationships/slideLayout" Target="../slideLayouts/slideLayout2.xml"/></Relationships>
</file>

<file path=ppt/slides/_rels/slide8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9.xml.rels><?xml version="1.0" encoding="UTF-8" standalone="yes"?>
<Relationships xmlns="http://schemas.openxmlformats.org/package/2006/relationships"><Relationship Id="rId2" Type="http://schemas.openxmlformats.org/officeDocument/2006/relationships/image" Target="../media/image546.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48.wmf"/><Relationship Id="rId5" Type="http://schemas.openxmlformats.org/officeDocument/2006/relationships/oleObject" Target="../embeddings/oleObject11.bin"/><Relationship Id="rId4" Type="http://schemas.openxmlformats.org/officeDocument/2006/relationships/image" Target="../media/image547.wmf"/></Relationships>
</file>

<file path=ppt/slides/_rels/slide871.xml.rels><?xml version="1.0" encoding="UTF-8" standalone="yes"?>
<Relationships xmlns="http://schemas.openxmlformats.org/package/2006/relationships"><Relationship Id="rId8" Type="http://schemas.openxmlformats.org/officeDocument/2006/relationships/image" Target="../media/image551.wmf"/><Relationship Id="rId3" Type="http://schemas.openxmlformats.org/officeDocument/2006/relationships/oleObject" Target="../embeddings/oleObject12.bin"/><Relationship Id="rId7"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550.wmf"/><Relationship Id="rId5" Type="http://schemas.openxmlformats.org/officeDocument/2006/relationships/oleObject" Target="../embeddings/oleObject13.bin"/><Relationship Id="rId4" Type="http://schemas.openxmlformats.org/officeDocument/2006/relationships/image" Target="../media/image549.wmf"/></Relationships>
</file>

<file path=ppt/slides/_rels/slide87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553.wmf"/><Relationship Id="rId5" Type="http://schemas.openxmlformats.org/officeDocument/2006/relationships/oleObject" Target="../embeddings/oleObject16.bin"/><Relationship Id="rId4" Type="http://schemas.openxmlformats.org/officeDocument/2006/relationships/image" Target="../media/image552.wmf"/></Relationships>
</file>

<file path=ppt/slides/_rels/slide873.xml.rels><?xml version="1.0" encoding="UTF-8" standalone="yes"?>
<Relationships xmlns="http://schemas.openxmlformats.org/package/2006/relationships"><Relationship Id="rId8" Type="http://schemas.openxmlformats.org/officeDocument/2006/relationships/image" Target="../media/image549.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3.xml"/><Relationship Id="rId1" Type="http://schemas.openxmlformats.org/officeDocument/2006/relationships/vmlDrawing" Target="../drawings/vmlDrawing8.vml"/><Relationship Id="rId6" Type="http://schemas.openxmlformats.org/officeDocument/2006/relationships/image" Target="../media/image555.wmf"/><Relationship Id="rId5" Type="http://schemas.openxmlformats.org/officeDocument/2006/relationships/oleObject" Target="../embeddings/oleObject18.bin"/><Relationship Id="rId10" Type="http://schemas.openxmlformats.org/officeDocument/2006/relationships/image" Target="../media/image556.wmf"/><Relationship Id="rId4" Type="http://schemas.openxmlformats.org/officeDocument/2006/relationships/image" Target="../media/image554.wmf"/><Relationship Id="rId9" Type="http://schemas.openxmlformats.org/officeDocument/2006/relationships/oleObject" Target="../embeddings/oleObject20.bin"/></Relationships>
</file>

<file path=ppt/slides/_rels/slide874.xml.rels><?xml version="1.0" encoding="UTF-8" standalone="yes"?>
<Relationships xmlns="http://schemas.openxmlformats.org/package/2006/relationships"><Relationship Id="rId8" Type="http://schemas.openxmlformats.org/officeDocument/2006/relationships/image" Target="../media/image559.wmf"/><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561.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58.wmf"/><Relationship Id="rId11" Type="http://schemas.openxmlformats.org/officeDocument/2006/relationships/oleObject" Target="../embeddings/oleObject25.bin"/><Relationship Id="rId5" Type="http://schemas.openxmlformats.org/officeDocument/2006/relationships/oleObject" Target="../embeddings/oleObject22.bin"/><Relationship Id="rId10" Type="http://schemas.openxmlformats.org/officeDocument/2006/relationships/image" Target="../media/image560.wmf"/><Relationship Id="rId4" Type="http://schemas.openxmlformats.org/officeDocument/2006/relationships/image" Target="../media/image557.wmf"/><Relationship Id="rId9" Type="http://schemas.openxmlformats.org/officeDocument/2006/relationships/oleObject" Target="../embeddings/oleObject24.bin"/></Relationships>
</file>

<file path=ppt/slides/_rels/slide8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62.wmf"/></Relationships>
</file>

<file path=ppt/slides/_rels/slide877.xml.rels><?xml version="1.0" encoding="UTF-8" standalone="yes"?>
<Relationships xmlns="http://schemas.openxmlformats.org/package/2006/relationships"><Relationship Id="rId2" Type="http://schemas.openxmlformats.org/officeDocument/2006/relationships/image" Target="../media/image563.emf"/><Relationship Id="rId1" Type="http://schemas.openxmlformats.org/officeDocument/2006/relationships/slideLayout" Target="../slideLayouts/slideLayout2.xml"/></Relationships>
</file>

<file path=ppt/slides/_rels/slide8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9.xml.rels><?xml version="1.0" encoding="UTF-8" standalone="yes"?>
<Relationships xmlns="http://schemas.openxmlformats.org/package/2006/relationships"><Relationship Id="rId3" Type="http://schemas.openxmlformats.org/officeDocument/2006/relationships/image" Target="../media/image565.wmf"/><Relationship Id="rId2" Type="http://schemas.openxmlformats.org/officeDocument/2006/relationships/image" Target="../media/image564.w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0.xml.rels><?xml version="1.0" encoding="UTF-8" standalone="yes"?>
<Relationships xmlns="http://schemas.openxmlformats.org/package/2006/relationships"><Relationship Id="rId2" Type="http://schemas.openxmlformats.org/officeDocument/2006/relationships/image" Target="../media/image566.png"/><Relationship Id="rId1" Type="http://schemas.openxmlformats.org/officeDocument/2006/relationships/slideLayout" Target="../slideLayouts/slideLayout2.xml"/></Relationships>
</file>

<file path=ppt/slides/_rels/slide881.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567.wmf"/></Relationships>
</file>

<file path=ppt/slides/_rels/slide882.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8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8.xml.rels><?xml version="1.0" encoding="UTF-8" standalone="yes"?>
<Relationships xmlns="http://schemas.openxmlformats.org/package/2006/relationships"><Relationship Id="rId2" Type="http://schemas.openxmlformats.org/officeDocument/2006/relationships/image" Target="../media/image568.png"/><Relationship Id="rId1" Type="http://schemas.openxmlformats.org/officeDocument/2006/relationships/slideLayout" Target="../slideLayouts/slideLayout2.xml"/></Relationships>
</file>

<file path=ppt/slides/_rels/slide88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569.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xml"/></Relationships>
</file>

<file path=ppt/slides/_rels/slide8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2.xml.rels><?xml version="1.0" encoding="UTF-8" standalone="yes"?>
<Relationships xmlns="http://schemas.openxmlformats.org/package/2006/relationships"><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893.xml.rels><?xml version="1.0" encoding="UTF-8" standalone="yes"?>
<Relationships xmlns="http://schemas.openxmlformats.org/package/2006/relationships"><Relationship Id="rId2" Type="http://schemas.openxmlformats.org/officeDocument/2006/relationships/image" Target="../media/image571.png"/><Relationship Id="rId1" Type="http://schemas.openxmlformats.org/officeDocument/2006/relationships/slideLayout" Target="../slideLayouts/slideLayout12.xml"/></Relationships>
</file>

<file path=ppt/slides/_rels/slide894.xml.rels><?xml version="1.0" encoding="UTF-8" standalone="yes"?>
<Relationships xmlns="http://schemas.openxmlformats.org/package/2006/relationships"><Relationship Id="rId3" Type="http://schemas.openxmlformats.org/officeDocument/2006/relationships/image" Target="../media/image573.png"/><Relationship Id="rId2" Type="http://schemas.openxmlformats.org/officeDocument/2006/relationships/image" Target="../media/image572.png"/><Relationship Id="rId1" Type="http://schemas.openxmlformats.org/officeDocument/2006/relationships/slideLayout" Target="../slideLayouts/slideLayout12.xml"/></Relationships>
</file>

<file path=ppt/slides/_rels/slide895.xml.rels><?xml version="1.0" encoding="UTF-8" standalone="yes"?>
<Relationships xmlns="http://schemas.openxmlformats.org/package/2006/relationships"><Relationship Id="rId3" Type="http://schemas.openxmlformats.org/officeDocument/2006/relationships/image" Target="../media/image575.wmf"/><Relationship Id="rId2" Type="http://schemas.openxmlformats.org/officeDocument/2006/relationships/image" Target="../media/image574.png"/><Relationship Id="rId1" Type="http://schemas.openxmlformats.org/officeDocument/2006/relationships/slideLayout" Target="../slideLayouts/slideLayout2.xml"/></Relationships>
</file>

<file path=ppt/slides/_rels/slide896.xml.rels><?xml version="1.0" encoding="UTF-8" standalone="yes"?>
<Relationships xmlns="http://schemas.openxmlformats.org/package/2006/relationships"><Relationship Id="rId3" Type="http://schemas.openxmlformats.org/officeDocument/2006/relationships/image" Target="../media/image577.png"/><Relationship Id="rId2" Type="http://schemas.openxmlformats.org/officeDocument/2006/relationships/image" Target="../media/image576.png"/><Relationship Id="rId1" Type="http://schemas.openxmlformats.org/officeDocument/2006/relationships/slideLayout" Target="../slideLayouts/slideLayout12.xml"/></Relationships>
</file>

<file path=ppt/slides/_rels/slide897.xml.rels><?xml version="1.0" encoding="UTF-8" standalone="yes"?>
<Relationships xmlns="http://schemas.openxmlformats.org/package/2006/relationships"><Relationship Id="rId2" Type="http://schemas.openxmlformats.org/officeDocument/2006/relationships/image" Target="../media/image578.png"/><Relationship Id="rId1" Type="http://schemas.openxmlformats.org/officeDocument/2006/relationships/slideLayout" Target="../slideLayouts/slideLayout2.xml"/></Relationships>
</file>

<file path=ppt/slides/_rels/slide898.xml.rels><?xml version="1.0" encoding="UTF-8" standalone="yes"?>
<Relationships xmlns="http://schemas.openxmlformats.org/package/2006/relationships"><Relationship Id="rId3" Type="http://schemas.openxmlformats.org/officeDocument/2006/relationships/image" Target="../media/image580.wmf"/><Relationship Id="rId2" Type="http://schemas.openxmlformats.org/officeDocument/2006/relationships/image" Target="../media/image579.png"/><Relationship Id="rId1" Type="http://schemas.openxmlformats.org/officeDocument/2006/relationships/slideLayout" Target="../slideLayouts/slideLayout12.xml"/></Relationships>
</file>

<file path=ppt/slides/_rels/slide899.xml.rels><?xml version="1.0" encoding="UTF-8" standalone="yes"?>
<Relationships xmlns="http://schemas.openxmlformats.org/package/2006/relationships"><Relationship Id="rId2" Type="http://schemas.openxmlformats.org/officeDocument/2006/relationships/image" Target="../media/image581.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900.xml.rels><?xml version="1.0" encoding="UTF-8" standalone="yes"?>
<Relationships xmlns="http://schemas.openxmlformats.org/package/2006/relationships"><Relationship Id="rId3" Type="http://schemas.openxmlformats.org/officeDocument/2006/relationships/image" Target="../media/image583.png"/><Relationship Id="rId2" Type="http://schemas.openxmlformats.org/officeDocument/2006/relationships/image" Target="../media/image582.png"/><Relationship Id="rId1" Type="http://schemas.openxmlformats.org/officeDocument/2006/relationships/slideLayout" Target="../slideLayouts/slideLayout12.xml"/></Relationships>
</file>

<file path=ppt/slides/_rels/slide901.xml.rels><?xml version="1.0" encoding="UTF-8" standalone="yes"?>
<Relationships xmlns="http://schemas.openxmlformats.org/package/2006/relationships"><Relationship Id="rId2" Type="http://schemas.openxmlformats.org/officeDocument/2006/relationships/image" Target="../media/image584.png"/><Relationship Id="rId1" Type="http://schemas.openxmlformats.org/officeDocument/2006/relationships/slideLayout" Target="../slideLayouts/slideLayout2.xml"/></Relationships>
</file>

<file path=ppt/slides/_rels/slide902.xml.rels><?xml version="1.0" encoding="UTF-8" standalone="yes"?>
<Relationships xmlns="http://schemas.openxmlformats.org/package/2006/relationships"><Relationship Id="rId3" Type="http://schemas.openxmlformats.org/officeDocument/2006/relationships/image" Target="../media/image586.png"/><Relationship Id="rId2" Type="http://schemas.openxmlformats.org/officeDocument/2006/relationships/image" Target="../media/image585.png"/><Relationship Id="rId1" Type="http://schemas.openxmlformats.org/officeDocument/2006/relationships/slideLayout" Target="../slideLayouts/slideLayout2.xml"/></Relationships>
</file>

<file path=ppt/slides/_rels/slide903.xml.rels><?xml version="1.0" encoding="UTF-8" standalone="yes"?>
<Relationships xmlns="http://schemas.openxmlformats.org/package/2006/relationships"><Relationship Id="rId2" Type="http://schemas.openxmlformats.org/officeDocument/2006/relationships/image" Target="../media/image587.wmf"/><Relationship Id="rId1" Type="http://schemas.openxmlformats.org/officeDocument/2006/relationships/slideLayout" Target="../slideLayouts/slideLayout2.xml"/></Relationships>
</file>

<file path=ppt/slides/_rels/slide904.xml.rels><?xml version="1.0" encoding="UTF-8" standalone="yes"?>
<Relationships xmlns="http://schemas.openxmlformats.org/package/2006/relationships"><Relationship Id="rId2" Type="http://schemas.openxmlformats.org/officeDocument/2006/relationships/image" Target="../media/image588.wmf"/><Relationship Id="rId1" Type="http://schemas.openxmlformats.org/officeDocument/2006/relationships/slideLayout" Target="../slideLayouts/slideLayout2.xml"/></Relationships>
</file>

<file path=ppt/slides/_rels/slide905.xml.rels><?xml version="1.0" encoding="UTF-8" standalone="yes"?>
<Relationships xmlns="http://schemas.openxmlformats.org/package/2006/relationships"><Relationship Id="rId3" Type="http://schemas.openxmlformats.org/officeDocument/2006/relationships/image" Target="../media/image590.wmf"/><Relationship Id="rId2" Type="http://schemas.openxmlformats.org/officeDocument/2006/relationships/image" Target="../media/image589.wmf"/><Relationship Id="rId1" Type="http://schemas.openxmlformats.org/officeDocument/2006/relationships/slideLayout" Target="../slideLayouts/slideLayout2.xml"/></Relationships>
</file>

<file path=ppt/slides/_rels/slide906.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xml"/></Relationships>
</file>

<file path=ppt/slides/_rels/slide907.xml.rels><?xml version="1.0" encoding="UTF-8" standalone="yes"?>
<Relationships xmlns="http://schemas.openxmlformats.org/package/2006/relationships"><Relationship Id="rId2" Type="http://schemas.openxmlformats.org/officeDocument/2006/relationships/image" Target="../media/image591.png"/><Relationship Id="rId1" Type="http://schemas.openxmlformats.org/officeDocument/2006/relationships/slideLayout" Target="../slideLayouts/slideLayout2.xml"/></Relationships>
</file>

<file path=ppt/slides/_rels/slide9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910.xml.rels><?xml version="1.0" encoding="UTF-8" standalone="yes"?>
<Relationships xmlns="http://schemas.openxmlformats.org/package/2006/relationships"><Relationship Id="rId3" Type="http://schemas.openxmlformats.org/officeDocument/2006/relationships/image" Target="../media/image592.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9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2.xml.rels><?xml version="1.0" encoding="UTF-8" standalone="yes"?>
<Relationships xmlns="http://schemas.openxmlformats.org/package/2006/relationships"><Relationship Id="rId2" Type="http://schemas.openxmlformats.org/officeDocument/2006/relationships/image" Target="../media/image593.jpeg"/><Relationship Id="rId1" Type="http://schemas.openxmlformats.org/officeDocument/2006/relationships/slideLayout" Target="../slideLayouts/slideLayout12.xml"/></Relationships>
</file>

<file path=ppt/slides/_rels/slide913.xml.rels><?xml version="1.0" encoding="UTF-8" standalone="yes"?>
<Relationships xmlns="http://schemas.openxmlformats.org/package/2006/relationships"><Relationship Id="rId3" Type="http://schemas.openxmlformats.org/officeDocument/2006/relationships/image" Target="../media/image594.png"/><Relationship Id="rId2" Type="http://schemas.openxmlformats.org/officeDocument/2006/relationships/notesSlide" Target="../notesSlides/notesSlide190.xml"/><Relationship Id="rId1" Type="http://schemas.openxmlformats.org/officeDocument/2006/relationships/slideLayout" Target="../slideLayouts/slideLayout12.xml"/></Relationships>
</file>

<file path=ppt/slides/_rels/slide914.xml.rels><?xml version="1.0" encoding="UTF-8" standalone="yes"?>
<Relationships xmlns="http://schemas.openxmlformats.org/package/2006/relationships"><Relationship Id="rId3" Type="http://schemas.openxmlformats.org/officeDocument/2006/relationships/image" Target="../media/image595.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915.xml.rels><?xml version="1.0" encoding="UTF-8" standalone="yes"?>
<Relationships xmlns="http://schemas.openxmlformats.org/package/2006/relationships"><Relationship Id="rId2" Type="http://schemas.openxmlformats.org/officeDocument/2006/relationships/image" Target="../media/image596.png"/><Relationship Id="rId1" Type="http://schemas.openxmlformats.org/officeDocument/2006/relationships/slideLayout" Target="../slideLayouts/slideLayout2.xml"/></Relationships>
</file>

<file path=ppt/slides/_rels/slide916.xml.rels><?xml version="1.0" encoding="UTF-8" standalone="yes"?>
<Relationships xmlns="http://schemas.openxmlformats.org/package/2006/relationships"><Relationship Id="rId3" Type="http://schemas.openxmlformats.org/officeDocument/2006/relationships/image" Target="../media/image598.png"/><Relationship Id="rId2" Type="http://schemas.openxmlformats.org/officeDocument/2006/relationships/image" Target="../media/image597.png"/><Relationship Id="rId1" Type="http://schemas.openxmlformats.org/officeDocument/2006/relationships/slideLayout" Target="../slideLayouts/slideLayout4.xml"/></Relationships>
</file>

<file path=ppt/slides/_rels/slide917.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600.wmf"/><Relationship Id="rId5" Type="http://schemas.openxmlformats.org/officeDocument/2006/relationships/oleObject" Target="../embeddings/oleObject30.bin"/><Relationship Id="rId4" Type="http://schemas.openxmlformats.org/officeDocument/2006/relationships/image" Target="../media/image599.wmf"/></Relationships>
</file>

<file path=ppt/slides/_rels/slide9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9.xml.rels><?xml version="1.0" encoding="UTF-8" standalone="yes"?>
<Relationships xmlns="http://schemas.openxmlformats.org/package/2006/relationships"><Relationship Id="rId2" Type="http://schemas.openxmlformats.org/officeDocument/2006/relationships/image" Target="../media/image60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9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97125"/>
            <a:ext cx="8466137" cy="762000"/>
          </a:xfrm>
          <a:noFill/>
        </p:spPr>
        <p:txBody>
          <a:bodyPr lIns="91440" tIns="45720" rIns="91440" bIns="45720">
            <a:spAutoFit/>
          </a:bodyPr>
          <a:lstStyle/>
          <a:p>
            <a:pPr algn="ctr"/>
            <a:r>
              <a:rPr lang="en-US" b="1" dirty="0" smtClean="0"/>
              <a:t>Banking and Insurance</a:t>
            </a:r>
            <a:endParaRPr lang="en-US" sz="3200" dirty="0" smtClean="0"/>
          </a:p>
        </p:txBody>
      </p:sp>
      <p:sp>
        <p:nvSpPr>
          <p:cNvPr id="26627" name="Rectangle 3"/>
          <p:cNvSpPr>
            <a:spLocks noGrp="1" noChangeArrowheads="1"/>
          </p:cNvSpPr>
          <p:nvPr>
            <p:ph type="subTitle" idx="1"/>
          </p:nvPr>
        </p:nvSpPr>
        <p:spPr>
          <a:xfrm>
            <a:off x="1523976" y="5214950"/>
            <a:ext cx="7859713" cy="609600"/>
          </a:xfrm>
        </p:spPr>
        <p:txBody>
          <a:bodyPr/>
          <a:lstStyle/>
          <a:p>
            <a:pPr algn="r">
              <a:lnSpc>
                <a:spcPct val="80000"/>
              </a:lnSpc>
            </a:pPr>
            <a:r>
              <a:rPr lang="en-US" sz="2400" dirty="0" smtClean="0"/>
              <a:t>Jorge Barros Luís ©</a:t>
            </a:r>
          </a:p>
          <a:p>
            <a:pPr algn="r">
              <a:lnSpc>
                <a:spcPct val="80000"/>
              </a:lnSpc>
            </a:pPr>
            <a:r>
              <a:rPr lang="en-US" sz="2400" dirty="0" smtClean="0"/>
              <a:t>Sep.20</a:t>
            </a:r>
          </a:p>
        </p:txBody>
      </p:sp>
      <p:pic>
        <p:nvPicPr>
          <p:cNvPr id="3" name="Picture 2"/>
          <p:cNvPicPr>
            <a:picLocks noChangeAspect="1"/>
          </p:cNvPicPr>
          <p:nvPr/>
        </p:nvPicPr>
        <p:blipFill>
          <a:blip r:embed="rId3"/>
          <a:stretch>
            <a:fillRect/>
          </a:stretch>
        </p:blipFill>
        <p:spPr>
          <a:xfrm>
            <a:off x="6825208" y="239223"/>
            <a:ext cx="2639587" cy="1173553"/>
          </a:xfrm>
          <a:prstGeom prst="rect">
            <a:avLst/>
          </a:prstGeom>
        </p:spPr>
      </p:pic>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a:t>
            </a:fld>
            <a:endParaRPr lang="en-US" dirty="0"/>
          </a:p>
        </p:txBody>
      </p:sp>
    </p:spTree>
  </p:cSld>
  <p:clrMapOvr>
    <a:masterClrMapping/>
  </p:clrMapOvr>
  <p:transition spd="slow"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smtClean="0"/>
              <a:t>Bank Business Models</a:t>
            </a:r>
          </a:p>
        </p:txBody>
      </p:sp>
      <p:sp>
        <p:nvSpPr>
          <p:cNvPr id="1631235" name="Rectangle 3"/>
          <p:cNvSpPr>
            <a:spLocks noGrp="1" noChangeArrowheads="1"/>
          </p:cNvSpPr>
          <p:nvPr>
            <p:ph type="body" idx="1"/>
          </p:nvPr>
        </p:nvSpPr>
        <p:spPr>
          <a:xfrm>
            <a:off x="762000" y="1628800"/>
            <a:ext cx="8655496" cy="4680520"/>
          </a:xfrm>
        </p:spPr>
        <p:txBody>
          <a:bodyPr/>
          <a:lstStyle/>
          <a:p>
            <a:pPr algn="just">
              <a:lnSpc>
                <a:spcPts val="2700"/>
              </a:lnSpc>
              <a:spcBef>
                <a:spcPts val="600"/>
              </a:spcBef>
              <a:spcAft>
                <a:spcPts val="600"/>
              </a:spcAft>
            </a:pPr>
            <a:r>
              <a:rPr lang="en-US" sz="2000" b="1" dirty="0">
                <a:solidFill>
                  <a:srgbClr val="FF0000"/>
                </a:solidFill>
              </a:rPr>
              <a:t>4 </a:t>
            </a:r>
            <a:r>
              <a:rPr lang="en-US" sz="2000" b="1" dirty="0" smtClean="0">
                <a:solidFill>
                  <a:srgbClr val="FF0000"/>
                </a:solidFill>
              </a:rPr>
              <a:t>categories: </a:t>
            </a:r>
          </a:p>
          <a:p>
            <a:pPr algn="just">
              <a:lnSpc>
                <a:spcPts val="2700"/>
              </a:lnSpc>
              <a:spcBef>
                <a:spcPts val="600"/>
              </a:spcBef>
              <a:spcAft>
                <a:spcPts val="600"/>
              </a:spcAft>
            </a:pPr>
            <a:endParaRPr lang="en-US" sz="2000" dirty="0" smtClean="0"/>
          </a:p>
          <a:p>
            <a:pPr marL="514350" indent="-514350" algn="just">
              <a:lnSpc>
                <a:spcPts val="2700"/>
              </a:lnSpc>
              <a:spcBef>
                <a:spcPts val="600"/>
              </a:spcBef>
              <a:spcAft>
                <a:spcPts val="600"/>
              </a:spcAft>
              <a:buAutoNum type="romanLcParenBoth"/>
            </a:pPr>
            <a:r>
              <a:rPr lang="en-US" sz="2000" dirty="0" smtClean="0"/>
              <a:t>2 models </a:t>
            </a:r>
            <a:r>
              <a:rPr lang="en-US" sz="2000" dirty="0"/>
              <a:t>of commercial </a:t>
            </a:r>
            <a:r>
              <a:rPr lang="en-US" sz="2000" dirty="0" smtClean="0"/>
              <a:t>banking;</a:t>
            </a:r>
          </a:p>
          <a:p>
            <a:pPr marL="400050" lvl="1" indent="0" algn="just">
              <a:lnSpc>
                <a:spcPts val="2700"/>
              </a:lnSpc>
              <a:spcBef>
                <a:spcPts val="600"/>
              </a:spcBef>
              <a:spcAft>
                <a:spcPts val="600"/>
              </a:spcAft>
              <a:buNone/>
            </a:pPr>
            <a:r>
              <a:rPr lang="en-US" sz="1600" dirty="0" smtClean="0"/>
              <a:t>	- retail-funded - greater </a:t>
            </a:r>
            <a:r>
              <a:rPr lang="en-US" sz="1600" dirty="0"/>
              <a:t>weight of </a:t>
            </a:r>
            <a:r>
              <a:rPr lang="en-US" sz="1600" dirty="0" smtClean="0"/>
              <a:t>deposits vs debt</a:t>
            </a:r>
          </a:p>
          <a:p>
            <a:pPr marL="400050" lvl="1" indent="0" algn="just">
              <a:lnSpc>
                <a:spcPts val="2700"/>
              </a:lnSpc>
              <a:spcBef>
                <a:spcPts val="600"/>
              </a:spcBef>
              <a:spcAft>
                <a:spcPts val="600"/>
              </a:spcAft>
              <a:buNone/>
            </a:pPr>
            <a:r>
              <a:rPr lang="en-US" sz="1600" dirty="0"/>
              <a:t>	</a:t>
            </a:r>
            <a:r>
              <a:rPr lang="en-US" sz="1600" dirty="0" smtClean="0"/>
              <a:t>- wholesale funded – greater weight of debt vs deposits</a:t>
            </a:r>
          </a:p>
          <a:p>
            <a:pPr marL="514350" indent="-514350" algn="just">
              <a:lnSpc>
                <a:spcPts val="2700"/>
              </a:lnSpc>
              <a:spcBef>
                <a:spcPts val="600"/>
              </a:spcBef>
              <a:spcAft>
                <a:spcPts val="600"/>
              </a:spcAft>
              <a:buAutoNum type="romanLcParenBoth"/>
            </a:pPr>
            <a:r>
              <a:rPr lang="en-US" sz="2000" dirty="0" smtClean="0"/>
              <a:t>1 trading model – small loan book ; </a:t>
            </a:r>
            <a:r>
              <a:rPr lang="en-US" sz="2000" dirty="0"/>
              <a:t>and </a:t>
            </a:r>
            <a:endParaRPr lang="en-US" sz="2000" dirty="0" smtClean="0"/>
          </a:p>
          <a:p>
            <a:pPr marL="514350" indent="-514350" algn="just">
              <a:lnSpc>
                <a:spcPts val="2700"/>
              </a:lnSpc>
              <a:spcBef>
                <a:spcPts val="600"/>
              </a:spcBef>
              <a:spcAft>
                <a:spcPts val="600"/>
              </a:spcAft>
              <a:buAutoNum type="romanLcParenBoth"/>
            </a:pPr>
            <a:r>
              <a:rPr lang="en-US" sz="2000" dirty="0" smtClean="0"/>
              <a:t>1 universal model</a:t>
            </a:r>
            <a:r>
              <a:rPr lang="en-US" sz="2000" dirty="0"/>
              <a:t> </a:t>
            </a:r>
            <a:r>
              <a:rPr lang="en-US" sz="2000" dirty="0" smtClean="0"/>
              <a:t>-  a </a:t>
            </a:r>
            <a:r>
              <a:rPr lang="en-US" sz="2000" dirty="0"/>
              <a:t>hybrid version of the other 3</a:t>
            </a:r>
            <a:r>
              <a:rPr lang="en-US" sz="2000" dirty="0" smtClean="0"/>
              <a:t>, </a:t>
            </a:r>
            <a:r>
              <a:rPr lang="en-US" sz="2000" dirty="0"/>
              <a:t>with a </a:t>
            </a:r>
            <a:r>
              <a:rPr lang="en-US" sz="2000" dirty="0" smtClean="0"/>
              <a:t>loan </a:t>
            </a:r>
            <a:r>
              <a:rPr lang="en-US" sz="2000" dirty="0"/>
              <a:t>book, </a:t>
            </a:r>
            <a:r>
              <a:rPr lang="en-US" sz="2000" dirty="0" smtClean="0"/>
              <a:t>portfolio </a:t>
            </a:r>
            <a:r>
              <a:rPr lang="en-US" sz="2000" dirty="0"/>
              <a:t>activity, a </a:t>
            </a:r>
            <a:r>
              <a:rPr lang="en-US" sz="2000" dirty="0" smtClean="0"/>
              <a:t>deposit </a:t>
            </a:r>
            <a:r>
              <a:rPr lang="en-US" sz="2000" dirty="0"/>
              <a:t>base and an active role in the interbank </a:t>
            </a:r>
            <a:r>
              <a:rPr lang="en-US" sz="2000" dirty="0" smtClean="0"/>
              <a:t>market, as </a:t>
            </a:r>
            <a:r>
              <a:rPr lang="en-US" sz="2000" dirty="0"/>
              <a:t>both borrower and lender.</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a:t>
            </a:fld>
            <a:endParaRPr lang="en-US"/>
          </a:p>
        </p:txBody>
      </p:sp>
    </p:spTree>
    <p:extLst>
      <p:ext uri="{BB962C8B-B14F-4D97-AF65-F5344CB8AC3E}">
        <p14:creationId xmlns:p14="http://schemas.microsoft.com/office/powerpoint/2010/main" val="3085553354"/>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1235">
                                            <p:txEl>
                                              <p:pRg st="0" end="0"/>
                                            </p:txEl>
                                          </p:spTgt>
                                        </p:tgtEl>
                                        <p:attrNameLst>
                                          <p:attrName>style.visibility</p:attrName>
                                        </p:attrNameLst>
                                      </p:cBhvr>
                                      <p:to>
                                        <p:strVal val="visible"/>
                                      </p:to>
                                    </p:set>
                                    <p:animEffect transition="in" filter="wipe(left)">
                                      <p:cBhvr>
                                        <p:cTn id="7" dur="500"/>
                                        <p:tgtEl>
                                          <p:spTgt spid="1631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1235">
                                            <p:txEl>
                                              <p:pRg st="2" end="2"/>
                                            </p:txEl>
                                          </p:spTgt>
                                        </p:tgtEl>
                                        <p:attrNameLst>
                                          <p:attrName>style.visibility</p:attrName>
                                        </p:attrNameLst>
                                      </p:cBhvr>
                                      <p:to>
                                        <p:strVal val="visible"/>
                                      </p:to>
                                    </p:set>
                                    <p:animEffect transition="in" filter="wipe(left)">
                                      <p:cBhvr>
                                        <p:cTn id="12" dur="500"/>
                                        <p:tgtEl>
                                          <p:spTgt spid="1631235">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1235">
                                            <p:txEl>
                                              <p:pRg st="3" end="3"/>
                                            </p:txEl>
                                          </p:spTgt>
                                        </p:tgtEl>
                                        <p:attrNameLst>
                                          <p:attrName>style.visibility</p:attrName>
                                        </p:attrNameLst>
                                      </p:cBhvr>
                                      <p:to>
                                        <p:strVal val="visible"/>
                                      </p:to>
                                    </p:set>
                                    <p:animEffect transition="in" filter="wipe(left)">
                                      <p:cBhvr>
                                        <p:cTn id="15" dur="500"/>
                                        <p:tgtEl>
                                          <p:spTgt spid="1631235">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31235">
                                            <p:txEl>
                                              <p:pRg st="4" end="4"/>
                                            </p:txEl>
                                          </p:spTgt>
                                        </p:tgtEl>
                                        <p:attrNameLst>
                                          <p:attrName>style.visibility</p:attrName>
                                        </p:attrNameLst>
                                      </p:cBhvr>
                                      <p:to>
                                        <p:strVal val="visible"/>
                                      </p:to>
                                    </p:set>
                                    <p:animEffect transition="in" filter="wipe(left)">
                                      <p:cBhvr>
                                        <p:cTn id="18" dur="500"/>
                                        <p:tgtEl>
                                          <p:spTgt spid="163123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31235">
                                            <p:txEl>
                                              <p:pRg st="5" end="5"/>
                                            </p:txEl>
                                          </p:spTgt>
                                        </p:tgtEl>
                                        <p:attrNameLst>
                                          <p:attrName>style.visibility</p:attrName>
                                        </p:attrNameLst>
                                      </p:cBhvr>
                                      <p:to>
                                        <p:strVal val="visible"/>
                                      </p:to>
                                    </p:set>
                                    <p:animEffect transition="in" filter="wipe(left)">
                                      <p:cBhvr>
                                        <p:cTn id="23" dur="500"/>
                                        <p:tgtEl>
                                          <p:spTgt spid="1631235">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31235">
                                            <p:txEl>
                                              <p:pRg st="6" end="6"/>
                                            </p:txEl>
                                          </p:spTgt>
                                        </p:tgtEl>
                                        <p:attrNameLst>
                                          <p:attrName>style.visibility</p:attrName>
                                        </p:attrNameLst>
                                      </p:cBhvr>
                                      <p:to>
                                        <p:strVal val="visible"/>
                                      </p:to>
                                    </p:set>
                                    <p:animEffect transition="in" filter="wipe(left)">
                                      <p:cBhvr>
                                        <p:cTn id="28" dur="500"/>
                                        <p:tgtEl>
                                          <p:spTgt spid="1631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123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5" y="1628800"/>
            <a:ext cx="4680521" cy="4536504"/>
          </a:xfrm>
        </p:spPr>
        <p:txBody>
          <a:bodyPr/>
          <a:lstStyle/>
          <a:p>
            <a:pPr algn="just">
              <a:lnSpc>
                <a:spcPts val="2700"/>
              </a:lnSpc>
              <a:spcBef>
                <a:spcPts val="600"/>
              </a:spcBef>
              <a:spcAft>
                <a:spcPts val="0"/>
              </a:spcAft>
              <a:buAutoNum type="arabicParenBoth"/>
            </a:pPr>
            <a:r>
              <a:rPr lang="en-GB" sz="1800" b="1" u="sng" dirty="0" smtClean="0"/>
              <a:t>increased leverage</a:t>
            </a:r>
          </a:p>
          <a:p>
            <a:pPr marL="263525" indent="-263525" algn="just">
              <a:lnSpc>
                <a:spcPts val="2700"/>
              </a:lnSpc>
              <a:spcBef>
                <a:spcPts val="600"/>
              </a:spcBef>
              <a:spcAft>
                <a:spcPts val="0"/>
              </a:spcAft>
            </a:pPr>
            <a:r>
              <a:rPr lang="en-GB" sz="1800" dirty="0" smtClean="0">
                <a:solidFill>
                  <a:srgbClr val="FF0000"/>
                </a:solidFill>
              </a:rPr>
              <a:t>The leverage ratio of EU banks reached the bottom in 2008, close to 3%.</a:t>
            </a:r>
          </a:p>
          <a:p>
            <a:pPr marL="263525" indent="-263525" algn="just">
              <a:lnSpc>
                <a:spcPts val="2700"/>
              </a:lnSpc>
              <a:spcBef>
                <a:spcPts val="600"/>
              </a:spcBef>
              <a:spcAft>
                <a:spcPts val="0"/>
              </a:spcAft>
            </a:pPr>
            <a:r>
              <a:rPr lang="en-GB" sz="1800" dirty="0" smtClean="0"/>
              <a:t>In </a:t>
            </a:r>
            <a:r>
              <a:rPr lang="en-GB" sz="1800" dirty="0"/>
              <a:t>the late 1990s, only a few of </a:t>
            </a:r>
            <a:r>
              <a:rPr lang="en-GB" sz="1800" dirty="0" smtClean="0"/>
              <a:t>the 20 largest listed </a:t>
            </a:r>
            <a:r>
              <a:rPr lang="en-GB" sz="1800" dirty="0"/>
              <a:t>EU banks </a:t>
            </a:r>
            <a:r>
              <a:rPr lang="en-GB" sz="1800" dirty="0" smtClean="0"/>
              <a:t>leverage </a:t>
            </a:r>
            <a:r>
              <a:rPr lang="en-GB" sz="1800" dirty="0"/>
              <a:t>ratios </a:t>
            </a:r>
            <a:r>
              <a:rPr lang="en-GB" sz="1800" dirty="0" smtClean="0"/>
              <a:t>were &lt; 4%.</a:t>
            </a:r>
          </a:p>
          <a:p>
            <a:pPr marL="263525" indent="-263525" algn="just">
              <a:lnSpc>
                <a:spcPts val="2700"/>
              </a:lnSpc>
              <a:spcBef>
                <a:spcPts val="600"/>
              </a:spcBef>
              <a:spcAft>
                <a:spcPts val="0"/>
              </a:spcAft>
            </a:pPr>
            <a:r>
              <a:rPr lang="en-GB" sz="1800" dirty="0" smtClean="0"/>
              <a:t>10 </a:t>
            </a:r>
            <a:r>
              <a:rPr lang="en-GB" sz="1800" dirty="0"/>
              <a:t>years later, a minority </a:t>
            </a:r>
            <a:r>
              <a:rPr lang="en-GB" sz="1800" dirty="0" smtClean="0"/>
              <a:t>was &gt; 4%.</a:t>
            </a:r>
          </a:p>
          <a:p>
            <a:pPr marL="263525" indent="-263525" algn="just">
              <a:lnSpc>
                <a:spcPts val="2700"/>
              </a:lnSpc>
              <a:spcBef>
                <a:spcPts val="600"/>
              </a:spcBef>
              <a:spcAft>
                <a:spcPts val="0"/>
              </a:spcAft>
            </a:pPr>
            <a:r>
              <a:rPr lang="en-GB" sz="1800" dirty="0"/>
              <a:t>Banks that in 2003 had leverage ratios </a:t>
            </a:r>
            <a:r>
              <a:rPr lang="en-GB" sz="1800" dirty="0" smtClean="0"/>
              <a:t>&gt; 8</a:t>
            </a:r>
            <a:r>
              <a:rPr lang="en-GB" sz="1800" dirty="0"/>
              <a:t>% (as HSBC and BBVA) had reduced their leverage ratios by around half in 2008.</a:t>
            </a:r>
          </a:p>
          <a:p>
            <a:pPr marL="263525" indent="-263525" algn="just">
              <a:lnSpc>
                <a:spcPts val="2700"/>
              </a:lnSpc>
              <a:spcBef>
                <a:spcPts val="600"/>
              </a:spcBef>
              <a:spcAft>
                <a:spcPts val="0"/>
              </a:spcAft>
            </a:pPr>
            <a:r>
              <a:rPr lang="en-GB" sz="1800" dirty="0"/>
              <a:t>The 2 banks that </a:t>
            </a:r>
            <a:r>
              <a:rPr lang="en-GB" sz="1800" dirty="0" smtClean="0"/>
              <a:t>reached leverage </a:t>
            </a:r>
            <a:r>
              <a:rPr lang="en-GB" sz="1800" dirty="0"/>
              <a:t>ratios </a:t>
            </a:r>
            <a:r>
              <a:rPr lang="en-GB" sz="1800" dirty="0" smtClean="0"/>
              <a:t>&lt; 3</a:t>
            </a:r>
            <a:r>
              <a:rPr lang="en-GB" sz="1800" dirty="0"/>
              <a:t>% (Commerzbank and </a:t>
            </a:r>
            <a:r>
              <a:rPr lang="en-GB" sz="1800" dirty="0" err="1"/>
              <a:t>Dexia</a:t>
            </a:r>
            <a:r>
              <a:rPr lang="en-GB" sz="1800" dirty="0"/>
              <a:t>) ended-up being bailed-out by taxpayers</a:t>
            </a:r>
            <a:r>
              <a:rPr lang="en-GB" sz="18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100</a:t>
            </a:fld>
            <a:endParaRPr lang="en-US"/>
          </a:p>
        </p:txBody>
      </p:sp>
      <p:pic>
        <p:nvPicPr>
          <p:cNvPr id="4" name="Picture 3"/>
          <p:cNvPicPr>
            <a:picLocks noChangeAspect="1"/>
          </p:cNvPicPr>
          <p:nvPr/>
        </p:nvPicPr>
        <p:blipFill>
          <a:blip r:embed="rId2"/>
          <a:stretch>
            <a:fillRect/>
          </a:stretch>
        </p:blipFill>
        <p:spPr>
          <a:xfrm>
            <a:off x="5457056" y="1628799"/>
            <a:ext cx="3943102" cy="3911428"/>
          </a:xfrm>
          <a:prstGeom prst="rect">
            <a:avLst/>
          </a:prstGeom>
        </p:spPr>
      </p:pic>
      <p:sp>
        <p:nvSpPr>
          <p:cNvPr id="6" name="Rectangle 3"/>
          <p:cNvSpPr txBox="1">
            <a:spLocks noChangeArrowheads="1"/>
          </p:cNvSpPr>
          <p:nvPr/>
        </p:nvSpPr>
        <p:spPr bwMode="auto">
          <a:xfrm>
            <a:off x="5457056" y="5579068"/>
            <a:ext cx="396044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1436040783"/>
      </p:ext>
    </p:extLst>
  </p:cSld>
  <p:clrMapOvr>
    <a:masterClrMapping/>
  </p:clrMapOvr>
  <p:transition spd="slow">
    <p:pull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5" y="1628800"/>
            <a:ext cx="4464497" cy="4536504"/>
          </a:xfrm>
        </p:spPr>
        <p:txBody>
          <a:bodyPr/>
          <a:lstStyle/>
          <a:p>
            <a:pPr marL="263525" indent="-263525" algn="just">
              <a:lnSpc>
                <a:spcPts val="2700"/>
              </a:lnSpc>
              <a:spcBef>
                <a:spcPts val="600"/>
              </a:spcBef>
              <a:spcAft>
                <a:spcPts val="600"/>
              </a:spcAft>
            </a:pPr>
            <a:r>
              <a:rPr lang="en-US" sz="2000" dirty="0" smtClean="0"/>
              <a:t>The higher leverage (lower leverage ratios) was very much motivated by the </a:t>
            </a:r>
            <a:r>
              <a:rPr lang="en-US" sz="2000" b="1" dirty="0" smtClean="0">
                <a:solidFill>
                  <a:srgbClr val="FF0000"/>
                </a:solidFill>
              </a:rPr>
              <a:t>expansion in mortgage loans</a:t>
            </a:r>
            <a:r>
              <a:rPr lang="en-US" sz="2000" dirty="0" smtClean="0"/>
              <a:t>, whose weight on total loans increased from levels in [30%,50%] to [70%,80%].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101</a:t>
            </a:fld>
            <a:endParaRPr lang="en-US"/>
          </a:p>
        </p:txBody>
      </p:sp>
      <p:pic>
        <p:nvPicPr>
          <p:cNvPr id="3" name="Picture 2"/>
          <p:cNvPicPr>
            <a:picLocks noChangeAspect="1"/>
          </p:cNvPicPr>
          <p:nvPr/>
        </p:nvPicPr>
        <p:blipFill>
          <a:blip r:embed="rId2"/>
          <a:stretch>
            <a:fillRect/>
          </a:stretch>
        </p:blipFill>
        <p:spPr>
          <a:xfrm>
            <a:off x="5457056" y="1643989"/>
            <a:ext cx="4036194" cy="3935080"/>
          </a:xfrm>
          <a:prstGeom prst="rect">
            <a:avLst/>
          </a:prstGeom>
        </p:spPr>
      </p:pic>
      <p:sp>
        <p:nvSpPr>
          <p:cNvPr id="7" name="Rectangle 3"/>
          <p:cNvSpPr txBox="1">
            <a:spLocks noChangeArrowheads="1"/>
          </p:cNvSpPr>
          <p:nvPr/>
        </p:nvSpPr>
        <p:spPr bwMode="auto">
          <a:xfrm>
            <a:off x="5457056" y="5579068"/>
            <a:ext cx="396044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2337016"/>
      </p:ext>
    </p:extLst>
  </p:cSld>
  <p:clrMapOvr>
    <a:masterClrMapping/>
  </p:clrMapOvr>
  <p:transition spd="slow">
    <p:pull dir="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799"/>
            <a:ext cx="8573795" cy="1472967"/>
          </a:xfrm>
        </p:spPr>
        <p:txBody>
          <a:bodyPr/>
          <a:lstStyle/>
          <a:p>
            <a:pPr algn="just">
              <a:lnSpc>
                <a:spcPts val="2700"/>
              </a:lnSpc>
              <a:spcBef>
                <a:spcPts val="600"/>
              </a:spcBef>
              <a:spcAft>
                <a:spcPts val="600"/>
              </a:spcAft>
            </a:pPr>
            <a:r>
              <a:rPr lang="en-GB" sz="2000" u="sng" dirty="0" smtClean="0">
                <a:solidFill>
                  <a:srgbClr val="FF0000"/>
                </a:solidFill>
              </a:rPr>
              <a:t>US - banks</a:t>
            </a:r>
            <a:r>
              <a:rPr lang="en-GB" sz="2000" u="sng" dirty="0">
                <a:solidFill>
                  <a:srgbClr val="FF0000"/>
                </a:solidFill>
              </a:rPr>
              <a:t>‘ assets </a:t>
            </a:r>
            <a:r>
              <a:rPr lang="en-GB" sz="2000" u="sng" dirty="0" smtClean="0">
                <a:solidFill>
                  <a:srgbClr val="FF0000"/>
                </a:solidFill>
              </a:rPr>
              <a:t>increased from around 20</a:t>
            </a:r>
            <a:r>
              <a:rPr lang="en-GB" sz="2000" u="sng" dirty="0">
                <a:solidFill>
                  <a:srgbClr val="FF0000"/>
                </a:solidFill>
              </a:rPr>
              <a:t>% to over 100% of </a:t>
            </a:r>
            <a:r>
              <a:rPr lang="en-GB" sz="2000" u="sng" dirty="0" smtClean="0">
                <a:solidFill>
                  <a:srgbClr val="FF0000"/>
                </a:solidFill>
              </a:rPr>
              <a:t>GDP since the end of the 19</a:t>
            </a:r>
            <a:r>
              <a:rPr lang="en-GB" sz="2000" u="sng" baseline="30000" dirty="0" smtClean="0">
                <a:solidFill>
                  <a:srgbClr val="FF0000"/>
                </a:solidFill>
              </a:rPr>
              <a:t>th</a:t>
            </a:r>
            <a:r>
              <a:rPr lang="en-GB" sz="2000" u="sng" dirty="0" smtClean="0">
                <a:solidFill>
                  <a:srgbClr val="FF0000"/>
                </a:solidFill>
              </a:rPr>
              <a:t> century.</a:t>
            </a:r>
          </a:p>
          <a:p>
            <a:pPr algn="just">
              <a:lnSpc>
                <a:spcPts val="2700"/>
              </a:lnSpc>
              <a:spcBef>
                <a:spcPts val="600"/>
              </a:spcBef>
              <a:spcAft>
                <a:spcPts val="600"/>
              </a:spcAft>
            </a:pPr>
            <a:r>
              <a:rPr lang="en-GB" sz="2000" u="sng" dirty="0" smtClean="0"/>
              <a:t>UK - after a </a:t>
            </a:r>
            <a:r>
              <a:rPr lang="en-GB" sz="2000" u="sng" dirty="0"/>
              <a:t>century </a:t>
            </a:r>
            <a:r>
              <a:rPr lang="en-GB" sz="2000" u="sng" dirty="0" smtClean="0"/>
              <a:t>around </a:t>
            </a:r>
            <a:r>
              <a:rPr lang="en-GB" sz="2000" u="sng" dirty="0"/>
              <a:t>50% of </a:t>
            </a:r>
            <a:r>
              <a:rPr lang="en-GB" sz="2000" u="sng" dirty="0" smtClean="0"/>
              <a:t>GDP, since the </a:t>
            </a:r>
            <a:r>
              <a:rPr lang="en-GB" sz="2000" u="sng" dirty="0"/>
              <a:t>early 1970s, </a:t>
            </a:r>
            <a:r>
              <a:rPr lang="en-GB" sz="2000" u="sng" dirty="0" smtClean="0"/>
              <a:t>banks</a:t>
            </a:r>
            <a:r>
              <a:rPr lang="en-GB" sz="2000" u="sng" dirty="0"/>
              <a:t>‘ </a:t>
            </a:r>
            <a:r>
              <a:rPr lang="en-GB" sz="2000" u="sng" dirty="0" smtClean="0"/>
              <a:t>assets have </a:t>
            </a:r>
            <a:r>
              <a:rPr lang="en-GB" sz="2000" u="sng" dirty="0"/>
              <a:t>risen </a:t>
            </a:r>
            <a:r>
              <a:rPr lang="en-GB" sz="2000" u="sng" dirty="0" smtClean="0"/>
              <a:t>10x to </a:t>
            </a:r>
            <a:r>
              <a:rPr lang="en-GB" sz="2000" u="sng" dirty="0"/>
              <a:t>over 500% of GDP</a:t>
            </a:r>
            <a:r>
              <a:rPr lang="en-GB" sz="2000" dirty="0" smtClean="0"/>
              <a:t>.</a:t>
            </a:r>
          </a:p>
        </p:txBody>
      </p:sp>
      <p:pic>
        <p:nvPicPr>
          <p:cNvPr id="2" name="Picture 1"/>
          <p:cNvPicPr>
            <a:picLocks noChangeAspect="1"/>
          </p:cNvPicPr>
          <p:nvPr/>
        </p:nvPicPr>
        <p:blipFill>
          <a:blip r:embed="rId2"/>
          <a:stretch>
            <a:fillRect/>
          </a:stretch>
        </p:blipFill>
        <p:spPr>
          <a:xfrm>
            <a:off x="923826" y="3281906"/>
            <a:ext cx="2785804" cy="2883398"/>
          </a:xfrm>
          <a:prstGeom prst="rect">
            <a:avLst/>
          </a:prstGeom>
        </p:spPr>
      </p:pic>
      <p:sp>
        <p:nvSpPr>
          <p:cNvPr id="5" name="Text Box 7"/>
          <p:cNvSpPr txBox="1">
            <a:spLocks noChangeArrowheads="1"/>
          </p:cNvSpPr>
          <p:nvPr/>
        </p:nvSpPr>
        <p:spPr bwMode="auto">
          <a:xfrm>
            <a:off x="6807721" y="5529426"/>
            <a:ext cx="2654378" cy="707886"/>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Haldane, Andrew (2010), “</a:t>
            </a:r>
            <a:r>
              <a:rPr lang="en-GB" sz="1000" b="0" u="none" dirty="0">
                <a:solidFill>
                  <a:schemeClr val="tx1"/>
                </a:solidFill>
              </a:rPr>
              <a:t>What is the contribution of </a:t>
            </a:r>
            <a:r>
              <a:rPr lang="en-GB" sz="1000" b="0" u="none" dirty="0" smtClean="0">
                <a:solidFill>
                  <a:schemeClr val="tx1"/>
                </a:solidFill>
              </a:rPr>
              <a:t>the financial </a:t>
            </a:r>
            <a:r>
              <a:rPr lang="en-GB" sz="1000" b="0" u="none" dirty="0">
                <a:solidFill>
                  <a:schemeClr val="tx1"/>
                </a:solidFill>
              </a:rPr>
              <a:t>sector: Miracle or mirage?</a:t>
            </a:r>
            <a:r>
              <a:rPr lang="en-US" sz="1000" b="0" u="none" dirty="0" smtClean="0">
                <a:solidFill>
                  <a:schemeClr val="tx1"/>
                </a:solidFill>
              </a:rPr>
              <a:t>”, in </a:t>
            </a:r>
            <a:r>
              <a:rPr lang="en-GB" sz="1000" b="0" u="none" dirty="0" smtClean="0">
                <a:solidFill>
                  <a:schemeClr val="tx1"/>
                </a:solidFill>
              </a:rPr>
              <a:t>The Future of finance and </a:t>
            </a:r>
            <a:r>
              <a:rPr lang="en-GB" sz="1000" b="0" u="none" dirty="0">
                <a:solidFill>
                  <a:schemeClr val="tx1"/>
                </a:solidFill>
              </a:rPr>
              <a:t>the theory that underpins </a:t>
            </a:r>
            <a:r>
              <a:rPr lang="en-GB" sz="1000" b="0" u="none" dirty="0" smtClean="0">
                <a:solidFill>
                  <a:schemeClr val="tx1"/>
                </a:solidFill>
              </a:rPr>
              <a:t>it, LSE.</a:t>
            </a:r>
            <a:endParaRPr lang="en-US" sz="1000" b="0" u="none" dirty="0">
              <a:solidFill>
                <a:schemeClr val="tx1"/>
              </a:solidFill>
            </a:endParaRPr>
          </a:p>
        </p:txBody>
      </p:sp>
      <p:pic>
        <p:nvPicPr>
          <p:cNvPr id="3" name="Picture 2"/>
          <p:cNvPicPr>
            <a:picLocks noChangeAspect="1"/>
          </p:cNvPicPr>
          <p:nvPr/>
        </p:nvPicPr>
        <p:blipFill>
          <a:blip r:embed="rId3"/>
          <a:stretch>
            <a:fillRect/>
          </a:stretch>
        </p:blipFill>
        <p:spPr>
          <a:xfrm>
            <a:off x="3878752" y="3282764"/>
            <a:ext cx="2759847" cy="2882539"/>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102</a:t>
            </a:fld>
            <a:endParaRPr lang="en-US"/>
          </a:p>
        </p:txBody>
      </p:sp>
    </p:spTree>
    <p:extLst>
      <p:ext uri="{BB962C8B-B14F-4D97-AF65-F5344CB8AC3E}">
        <p14:creationId xmlns:p14="http://schemas.microsoft.com/office/powerpoint/2010/main" val="3130206805"/>
      </p:ext>
    </p:extLst>
  </p:cSld>
  <p:clrMapOvr>
    <a:masterClrMapping/>
  </p:clrMapOvr>
  <p:transition spd="slow">
    <p:pull dir="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908050" y="342900"/>
            <a:ext cx="8585200" cy="1104900"/>
          </a:xfrm>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800"/>
            <a:ext cx="8573795" cy="1080120"/>
          </a:xfrm>
        </p:spPr>
        <p:txBody>
          <a:bodyPr/>
          <a:lstStyle/>
          <a:p>
            <a:pPr algn="just">
              <a:lnSpc>
                <a:spcPts val="2700"/>
              </a:lnSpc>
              <a:spcBef>
                <a:spcPts val="600"/>
              </a:spcBef>
              <a:spcAft>
                <a:spcPts val="600"/>
              </a:spcAft>
            </a:pPr>
            <a:r>
              <a:rPr lang="en-GB" sz="2000" u="sng" dirty="0" smtClean="0">
                <a:solidFill>
                  <a:srgbClr val="FF0000"/>
                </a:solidFill>
              </a:rPr>
              <a:t>This increase in bank assets’ was observed worldwide </a:t>
            </a:r>
            <a:r>
              <a:rPr lang="en-GB" sz="2000" u="sng" dirty="0" smtClean="0"/>
              <a:t>(curiously, less in the US, due to the higher relevance of financial markets in the corporate funding):</a:t>
            </a:r>
            <a:endParaRPr lang="en-GB" sz="2000" dirty="0" smtClean="0"/>
          </a:p>
        </p:txBody>
      </p:sp>
      <p:sp>
        <p:nvSpPr>
          <p:cNvPr id="5" name="Text Box 7"/>
          <p:cNvSpPr txBox="1">
            <a:spLocks noChangeArrowheads="1"/>
          </p:cNvSpPr>
          <p:nvPr/>
        </p:nvSpPr>
        <p:spPr bwMode="auto">
          <a:xfrm>
            <a:off x="5529064" y="5919083"/>
            <a:ext cx="3854326"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Danielsson</a:t>
            </a:r>
            <a:r>
              <a:rPr lang="en-US" sz="1000" b="0" u="none" dirty="0" smtClean="0">
                <a:solidFill>
                  <a:schemeClr val="tx1"/>
                </a:solidFill>
              </a:rPr>
              <a:t>, Jon (2017), “</a:t>
            </a:r>
            <a:r>
              <a:rPr lang="en-GB" sz="1000" b="0" u="none" dirty="0" smtClean="0">
                <a:solidFill>
                  <a:schemeClr val="tx1"/>
                </a:solidFill>
              </a:rPr>
              <a:t>Global Financial Systems</a:t>
            </a:r>
            <a:r>
              <a:rPr lang="en-US" sz="1000" b="0" u="none" dirty="0" smtClean="0">
                <a:solidFill>
                  <a:schemeClr val="tx1"/>
                </a:solidFill>
              </a:rPr>
              <a:t>”</a:t>
            </a:r>
            <a:r>
              <a:rPr lang="en-GB" sz="1000" b="0" u="none" dirty="0" smtClean="0">
                <a:solidFill>
                  <a:schemeClr val="tx1"/>
                </a:solidFill>
              </a:rPr>
              <a:t>.</a:t>
            </a:r>
            <a:endParaRPr lang="en-US" sz="1000" b="0" u="none" dirty="0">
              <a:solidFill>
                <a:schemeClr val="tx1"/>
              </a:solidFill>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103</a:t>
            </a:fld>
            <a:endParaRPr lang="en-US"/>
          </a:p>
        </p:txBody>
      </p:sp>
      <p:pic>
        <p:nvPicPr>
          <p:cNvPr id="6" name="Picture 5"/>
          <p:cNvPicPr>
            <a:picLocks noChangeAspect="1"/>
          </p:cNvPicPr>
          <p:nvPr/>
        </p:nvPicPr>
        <p:blipFill>
          <a:blip r:embed="rId2"/>
          <a:stretch>
            <a:fillRect/>
          </a:stretch>
        </p:blipFill>
        <p:spPr>
          <a:xfrm>
            <a:off x="809595" y="2889920"/>
            <a:ext cx="4581451" cy="3275384"/>
          </a:xfrm>
          <a:prstGeom prst="rect">
            <a:avLst/>
          </a:prstGeom>
        </p:spPr>
      </p:pic>
    </p:spTree>
    <p:extLst>
      <p:ext uri="{BB962C8B-B14F-4D97-AF65-F5344CB8AC3E}">
        <p14:creationId xmlns:p14="http://schemas.microsoft.com/office/powerpoint/2010/main" val="1072421662"/>
      </p:ext>
    </p:extLst>
  </p:cSld>
  <p:clrMapOvr>
    <a:masterClrMapping/>
  </p:clrMapOvr>
  <p:transition spd="slow">
    <p:pull dir="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5756539" y="4221088"/>
            <a:ext cx="3736711" cy="891507"/>
          </a:xfrm>
        </p:spPr>
        <p:txBody>
          <a:bodyPr/>
          <a:lstStyle/>
          <a:p>
            <a:pPr marL="0" indent="0" algn="just">
              <a:lnSpc>
                <a:spcPts val="2100"/>
              </a:lnSpc>
              <a:spcBef>
                <a:spcPts val="0"/>
              </a:spcBef>
              <a:spcAft>
                <a:spcPts val="0"/>
              </a:spcAft>
              <a:buNone/>
            </a:pPr>
            <a:r>
              <a:rPr lang="en-GB" sz="1400" dirty="0" smtClean="0"/>
              <a:t>Source: </a:t>
            </a:r>
            <a:r>
              <a:rPr lang="en-GB" sz="1400" dirty="0" err="1"/>
              <a:t>Langfield</a:t>
            </a:r>
            <a:r>
              <a:rPr lang="en-GB" sz="1400" dirty="0"/>
              <a:t>, S. and M. Pagano (2016</a:t>
            </a:r>
            <a:r>
              <a:rPr lang="en-GB" sz="1400" dirty="0" smtClean="0"/>
              <a:t>), ‘</a:t>
            </a:r>
            <a:r>
              <a:rPr lang="en-GB" sz="1400" dirty="0"/>
              <a:t>Bank bias in Europe: effects on systemic risk and growth’, </a:t>
            </a:r>
            <a:r>
              <a:rPr lang="en-GB" sz="1400" i="1" dirty="0"/>
              <a:t>Economic Policy</a:t>
            </a:r>
            <a:r>
              <a:rPr lang="en-GB" sz="1400" dirty="0"/>
              <a:t>, 31(85): 51-106</a:t>
            </a:r>
            <a:r>
              <a:rPr lang="en-GB" sz="14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104</a:t>
            </a:fld>
            <a:endParaRPr lang="en-US"/>
          </a:p>
        </p:txBody>
      </p:sp>
      <p:pic>
        <p:nvPicPr>
          <p:cNvPr id="3" name="Picture 2"/>
          <p:cNvPicPr>
            <a:picLocks noChangeAspect="1"/>
          </p:cNvPicPr>
          <p:nvPr/>
        </p:nvPicPr>
        <p:blipFill>
          <a:blip r:embed="rId2"/>
          <a:stretch>
            <a:fillRect/>
          </a:stretch>
        </p:blipFill>
        <p:spPr>
          <a:xfrm>
            <a:off x="5889105" y="1644861"/>
            <a:ext cx="3522074" cy="2576228"/>
          </a:xfrm>
          <a:prstGeom prst="rect">
            <a:avLst/>
          </a:prstGeom>
        </p:spPr>
      </p:pic>
      <p:sp>
        <p:nvSpPr>
          <p:cNvPr id="7" name="Rectangle 3"/>
          <p:cNvSpPr txBox="1">
            <a:spLocks noChangeArrowheads="1"/>
          </p:cNvSpPr>
          <p:nvPr/>
        </p:nvSpPr>
        <p:spPr bwMode="auto">
          <a:xfrm>
            <a:off x="776536" y="1623834"/>
            <a:ext cx="4980003"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3525" indent="-263525" algn="just">
              <a:lnSpc>
                <a:spcPts val="2700"/>
              </a:lnSpc>
              <a:spcBef>
                <a:spcPts val="600"/>
              </a:spcBef>
              <a:spcAft>
                <a:spcPts val="600"/>
              </a:spcAft>
            </a:pPr>
            <a:r>
              <a:rPr lang="en-GB" sz="2000" dirty="0">
                <a:solidFill>
                  <a:srgbClr val="FF0000"/>
                </a:solidFill>
              </a:rPr>
              <a:t>Europe </a:t>
            </a:r>
            <a:r>
              <a:rPr lang="en-GB" sz="2000" dirty="0" smtClean="0">
                <a:solidFill>
                  <a:srgbClr val="FF0000"/>
                </a:solidFill>
              </a:rPr>
              <a:t>has the </a:t>
            </a:r>
            <a:r>
              <a:rPr lang="en-GB" sz="2000" dirty="0">
                <a:solidFill>
                  <a:srgbClr val="FF0000"/>
                </a:solidFill>
              </a:rPr>
              <a:t>world’s largest banking </a:t>
            </a:r>
            <a:r>
              <a:rPr lang="en-GB" sz="2000" dirty="0" smtClean="0">
                <a:solidFill>
                  <a:srgbClr val="FF0000"/>
                </a:solidFill>
              </a:rPr>
              <a:t>system comparing to GDP </a:t>
            </a:r>
            <a:r>
              <a:rPr lang="en-GB" sz="2000" dirty="0" smtClean="0"/>
              <a:t>- </a:t>
            </a:r>
            <a:r>
              <a:rPr lang="en-GB" sz="2000" b="0" dirty="0" smtClean="0"/>
              <a:t>total banking assets</a:t>
            </a:r>
            <a:r>
              <a:rPr lang="en-GB" sz="2000" b="0" u="none" dirty="0" smtClean="0"/>
              <a:t> = 334</a:t>
            </a:r>
            <a:r>
              <a:rPr lang="en-GB" sz="2000" b="0" u="none" dirty="0"/>
              <a:t>% of </a:t>
            </a:r>
            <a:r>
              <a:rPr lang="en-GB" sz="2000" b="0" u="none" dirty="0" smtClean="0"/>
              <a:t>GDP </a:t>
            </a:r>
            <a:r>
              <a:rPr lang="en-GB" sz="2000" b="0" u="none" dirty="0"/>
              <a:t>in </a:t>
            </a:r>
            <a:r>
              <a:rPr lang="en-GB" sz="2000" b="0" u="none" dirty="0" smtClean="0"/>
              <a:t>2013 (€42T)</a:t>
            </a:r>
          </a:p>
          <a:p>
            <a:pPr marL="263525" indent="-263525" algn="just">
              <a:lnSpc>
                <a:spcPts val="2700"/>
              </a:lnSpc>
              <a:spcBef>
                <a:spcPts val="600"/>
              </a:spcBef>
              <a:spcAft>
                <a:spcPts val="600"/>
              </a:spcAft>
            </a:pPr>
            <a:r>
              <a:rPr lang="en-GB" sz="2000" b="0" u="none" dirty="0" smtClean="0"/>
              <a:t>Japan - 196</a:t>
            </a:r>
            <a:r>
              <a:rPr lang="en-GB" sz="2000" b="0" u="none" dirty="0"/>
              <a:t>% </a:t>
            </a:r>
            <a:r>
              <a:rPr lang="en-GB" sz="2000" b="0" u="none" dirty="0" smtClean="0"/>
              <a:t>(€8T)</a:t>
            </a:r>
          </a:p>
          <a:p>
            <a:pPr marL="263525" indent="-263525" algn="just">
              <a:lnSpc>
                <a:spcPts val="2700"/>
              </a:lnSpc>
              <a:spcBef>
                <a:spcPts val="600"/>
              </a:spcBef>
              <a:spcAft>
                <a:spcPts val="600"/>
              </a:spcAft>
            </a:pPr>
            <a:r>
              <a:rPr lang="en-GB" sz="2000" b="0" u="none" dirty="0" smtClean="0"/>
              <a:t>US </a:t>
            </a:r>
            <a:r>
              <a:rPr lang="en-GB" sz="2000" b="0" u="none" dirty="0"/>
              <a:t>- 88% </a:t>
            </a:r>
            <a:r>
              <a:rPr lang="en-GB" sz="2000" b="0" u="none" dirty="0" smtClean="0"/>
              <a:t>(€11T)</a:t>
            </a:r>
          </a:p>
          <a:p>
            <a:pPr marL="263525" indent="-263525" algn="just">
              <a:lnSpc>
                <a:spcPts val="2700"/>
              </a:lnSpc>
              <a:spcBef>
                <a:spcPts val="600"/>
              </a:spcBef>
              <a:spcAft>
                <a:spcPts val="600"/>
              </a:spcAft>
            </a:pPr>
            <a:r>
              <a:rPr lang="en-GB" sz="2000" b="0" u="none" dirty="0" smtClean="0">
                <a:solidFill>
                  <a:srgbClr val="FF0000"/>
                </a:solidFill>
              </a:rPr>
              <a:t>Banking assets have fluctuated around 70% of GDP until 1960 in the US and other major western European countries</a:t>
            </a:r>
            <a:r>
              <a:rPr lang="en-GB" sz="2000" b="0" u="none" dirty="0" smtClean="0"/>
              <a:t>, increasing in the late 80s to about 180%.</a:t>
            </a:r>
          </a:p>
          <a:p>
            <a:pPr marL="263525" indent="-263525" algn="just">
              <a:lnSpc>
                <a:spcPts val="2700"/>
              </a:lnSpc>
              <a:spcBef>
                <a:spcPts val="600"/>
              </a:spcBef>
              <a:spcAft>
                <a:spcPts val="600"/>
              </a:spcAft>
            </a:pPr>
            <a:r>
              <a:rPr lang="en-GB" sz="2000" dirty="0" smtClean="0">
                <a:solidFill>
                  <a:srgbClr val="FF0000"/>
                </a:solidFill>
              </a:rPr>
              <a:t>Only </a:t>
            </a:r>
            <a:r>
              <a:rPr lang="en-GB" sz="2000" dirty="0">
                <a:solidFill>
                  <a:srgbClr val="FF0000"/>
                </a:solidFill>
              </a:rPr>
              <a:t>since 1990 has Europe’s banking system grown much larger than its </a:t>
            </a:r>
            <a:r>
              <a:rPr lang="en-GB" sz="2000" dirty="0" smtClean="0">
                <a:solidFill>
                  <a:srgbClr val="FF0000"/>
                </a:solidFill>
              </a:rPr>
              <a:t>peers</a:t>
            </a:r>
            <a:r>
              <a:rPr lang="en-GB" sz="2000" b="0" dirty="0">
                <a:solidFill>
                  <a:srgbClr val="FF0000"/>
                </a:solidFill>
              </a:rPr>
              <a:t>.</a:t>
            </a:r>
          </a:p>
        </p:txBody>
      </p:sp>
    </p:spTree>
    <p:extLst>
      <p:ext uri="{BB962C8B-B14F-4D97-AF65-F5344CB8AC3E}">
        <p14:creationId xmlns:p14="http://schemas.microsoft.com/office/powerpoint/2010/main" val="2052350726"/>
      </p:ext>
    </p:extLst>
  </p:cSld>
  <p:clrMapOvr>
    <a:masterClrMapping/>
  </p:clrMapOvr>
  <p:transition spd="slow">
    <p:pull dir="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800"/>
            <a:ext cx="8679909" cy="4608512"/>
          </a:xfrm>
        </p:spPr>
        <p:txBody>
          <a:bodyPr/>
          <a:lstStyle/>
          <a:p>
            <a:pPr algn="just">
              <a:lnSpc>
                <a:spcPts val="2700"/>
              </a:lnSpc>
              <a:spcBef>
                <a:spcPts val="600"/>
              </a:spcBef>
              <a:spcAft>
                <a:spcPts val="600"/>
              </a:spcAft>
            </a:pPr>
            <a:r>
              <a:rPr lang="en-GB" sz="2000" b="1" dirty="0" smtClean="0">
                <a:solidFill>
                  <a:srgbClr val="FF0000"/>
                </a:solidFill>
              </a:rPr>
              <a:t>21</a:t>
            </a:r>
            <a:r>
              <a:rPr lang="en-GB" sz="2000" b="1" baseline="30000" dirty="0" smtClean="0">
                <a:solidFill>
                  <a:srgbClr val="FF0000"/>
                </a:solidFill>
              </a:rPr>
              <a:t>st</a:t>
            </a:r>
            <a:r>
              <a:rPr lang="en-GB" sz="2000" b="1" dirty="0" smtClean="0">
                <a:solidFill>
                  <a:srgbClr val="FF0000"/>
                </a:solidFill>
              </a:rPr>
              <a:t> century has seen an intensification of this growth </a:t>
            </a:r>
            <a:r>
              <a:rPr lang="en-GB" sz="2000" dirty="0" smtClean="0">
                <a:solidFill>
                  <a:srgbClr val="FF0000"/>
                </a:solidFill>
              </a:rPr>
              <a:t>- the </a:t>
            </a:r>
            <a:r>
              <a:rPr lang="en-GB" sz="2000" dirty="0">
                <a:solidFill>
                  <a:srgbClr val="FF0000"/>
                </a:solidFill>
              </a:rPr>
              <a:t>balance sheets of the world‘s largest 1000 banks increased by </a:t>
            </a:r>
            <a:r>
              <a:rPr lang="en-GB" sz="2000" dirty="0" smtClean="0">
                <a:solidFill>
                  <a:srgbClr val="FF0000"/>
                </a:solidFill>
              </a:rPr>
              <a:t>around 150</a:t>
            </a:r>
            <a:r>
              <a:rPr lang="en-GB" sz="2000" dirty="0">
                <a:solidFill>
                  <a:srgbClr val="FF0000"/>
                </a:solidFill>
              </a:rPr>
              <a:t>% between 2001 and </a:t>
            </a:r>
            <a:r>
              <a:rPr lang="en-GB" sz="2000" dirty="0" smtClean="0">
                <a:solidFill>
                  <a:srgbClr val="FF0000"/>
                </a:solidFill>
              </a:rPr>
              <a:t>2009, </a:t>
            </a:r>
            <a:r>
              <a:rPr lang="en-GB" sz="2000" dirty="0" smtClean="0"/>
              <a:t>dwarfing other </a:t>
            </a:r>
            <a:r>
              <a:rPr lang="en-GB" sz="2000" dirty="0"/>
              <a:t>sectors. </a:t>
            </a:r>
            <a:endParaRPr lang="en-US" sz="2000" dirty="0" smtClean="0"/>
          </a:p>
        </p:txBody>
      </p:sp>
      <p:sp>
        <p:nvSpPr>
          <p:cNvPr id="5" name="Text Box 7"/>
          <p:cNvSpPr txBox="1">
            <a:spLocks noChangeArrowheads="1"/>
          </p:cNvSpPr>
          <p:nvPr/>
        </p:nvSpPr>
        <p:spPr bwMode="auto">
          <a:xfrm>
            <a:off x="6960325" y="5229200"/>
            <a:ext cx="2529179" cy="1015663"/>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Haldane, Andrew (2010), “</a:t>
            </a:r>
            <a:r>
              <a:rPr lang="en-GB" sz="1200" b="0" u="none" dirty="0">
                <a:solidFill>
                  <a:schemeClr val="tx1"/>
                </a:solidFill>
              </a:rPr>
              <a:t>What is the contribution of </a:t>
            </a:r>
            <a:r>
              <a:rPr lang="en-GB" sz="1200" b="0" u="none" dirty="0" smtClean="0">
                <a:solidFill>
                  <a:schemeClr val="tx1"/>
                </a:solidFill>
              </a:rPr>
              <a:t>the financial </a:t>
            </a:r>
            <a:r>
              <a:rPr lang="en-GB" sz="1200" b="0" u="none" dirty="0">
                <a:solidFill>
                  <a:schemeClr val="tx1"/>
                </a:solidFill>
              </a:rPr>
              <a:t>sector: Miracle or mirage?</a:t>
            </a:r>
            <a:r>
              <a:rPr lang="en-US" sz="1200" b="0" u="none" dirty="0" smtClean="0">
                <a:solidFill>
                  <a:schemeClr val="tx1"/>
                </a:solidFill>
              </a:rPr>
              <a:t>”, in </a:t>
            </a:r>
            <a:r>
              <a:rPr lang="en-GB" sz="1200" b="0" u="none" dirty="0" smtClean="0">
                <a:solidFill>
                  <a:schemeClr val="tx1"/>
                </a:solidFill>
              </a:rPr>
              <a:t>The Future of finance and </a:t>
            </a:r>
            <a:r>
              <a:rPr lang="en-GB" sz="1200" b="0" u="none" dirty="0">
                <a:solidFill>
                  <a:schemeClr val="tx1"/>
                </a:solidFill>
              </a:rPr>
              <a:t>the theory that underpins </a:t>
            </a:r>
            <a:r>
              <a:rPr lang="en-GB" sz="1200" b="0" u="none" dirty="0" smtClean="0">
                <a:solidFill>
                  <a:schemeClr val="tx1"/>
                </a:solidFill>
              </a:rPr>
              <a:t>it, LSE.</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825288" y="3019235"/>
            <a:ext cx="3047592" cy="3236940"/>
          </a:xfrm>
          <a:prstGeom prst="rect">
            <a:avLst/>
          </a:prstGeom>
        </p:spPr>
      </p:pic>
      <p:pic>
        <p:nvPicPr>
          <p:cNvPr id="6" name="Picture 5"/>
          <p:cNvPicPr>
            <a:picLocks noChangeAspect="1"/>
          </p:cNvPicPr>
          <p:nvPr/>
        </p:nvPicPr>
        <p:blipFill>
          <a:blip r:embed="rId3"/>
          <a:stretch>
            <a:fillRect/>
          </a:stretch>
        </p:blipFill>
        <p:spPr>
          <a:xfrm>
            <a:off x="3897040" y="3012174"/>
            <a:ext cx="3000176" cy="3228480"/>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105</a:t>
            </a:fld>
            <a:endParaRPr lang="en-US"/>
          </a:p>
        </p:txBody>
      </p:sp>
    </p:spTree>
    <p:extLst>
      <p:ext uri="{BB962C8B-B14F-4D97-AF65-F5344CB8AC3E}">
        <p14:creationId xmlns:p14="http://schemas.microsoft.com/office/powerpoint/2010/main" val="2067703752"/>
      </p:ext>
    </p:extLst>
  </p:cSld>
  <p:clrMapOvr>
    <a:masterClrMapping/>
  </p:clrMapOvr>
  <p:transition spd="slow">
    <p:pull dir="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800"/>
            <a:ext cx="8612589" cy="1030234"/>
          </a:xfrm>
        </p:spPr>
        <p:txBody>
          <a:bodyPr/>
          <a:lstStyle/>
          <a:p>
            <a:pPr algn="just">
              <a:lnSpc>
                <a:spcPts val="2500"/>
              </a:lnSpc>
              <a:spcBef>
                <a:spcPts val="600"/>
              </a:spcBef>
              <a:spcAft>
                <a:spcPts val="600"/>
              </a:spcAft>
            </a:pPr>
            <a:r>
              <a:rPr lang="en-GB" sz="2000" dirty="0" smtClean="0">
                <a:solidFill>
                  <a:srgbClr val="FF0000"/>
                </a:solidFill>
              </a:rPr>
              <a:t>The most important contribution for the growth in banks’ balance sheets was </a:t>
            </a:r>
            <a:r>
              <a:rPr lang="en-GB" sz="2000" b="1" dirty="0" smtClean="0">
                <a:solidFill>
                  <a:srgbClr val="FF0000"/>
                </a:solidFill>
              </a:rPr>
              <a:t>private domestic credit</a:t>
            </a:r>
            <a:r>
              <a:rPr lang="en-GB" sz="2000" dirty="0" smtClean="0">
                <a:solidFill>
                  <a:srgbClr val="FF0000"/>
                </a:solidFill>
              </a:rPr>
              <a:t>: </a:t>
            </a:r>
            <a:r>
              <a:rPr lang="en-GB" sz="2000" dirty="0" smtClean="0"/>
              <a:t>in advanced economies, it increased from around 50% to 160% of the GDP between 1950 and 2011, mostly in Europe.</a:t>
            </a:r>
            <a:endParaRPr lang="en-US" sz="2000" dirty="0" smtClean="0"/>
          </a:p>
        </p:txBody>
      </p:sp>
      <p:sp>
        <p:nvSpPr>
          <p:cNvPr id="8" name="Text Box 7"/>
          <p:cNvSpPr txBox="1">
            <a:spLocks noChangeArrowheads="1"/>
          </p:cNvSpPr>
          <p:nvPr/>
        </p:nvSpPr>
        <p:spPr bwMode="auto">
          <a:xfrm>
            <a:off x="704528" y="5733256"/>
            <a:ext cx="4043352" cy="646331"/>
          </a:xfrm>
          <a:prstGeom prst="rect">
            <a:avLst/>
          </a:prstGeom>
          <a:noFill/>
          <a:ln w="12700" cap="sq">
            <a:noFill/>
            <a:miter lim="800000"/>
            <a:headEnd/>
            <a:tailEnd/>
          </a:ln>
        </p:spPr>
        <p:txBody>
          <a:bodyPr wrap="square">
            <a:spAutoFit/>
          </a:bodyPr>
          <a:lstStyle/>
          <a:p>
            <a:pPr marL="0" lvl="5" algn="just" eaLnBrk="0" fontAlgn="base" hangingPunct="0">
              <a:spcBef>
                <a:spcPct val="0"/>
              </a:spcBef>
              <a:spcAft>
                <a:spcPct val="0"/>
              </a:spcAft>
              <a:buClr>
                <a:srgbClr val="FF6600"/>
              </a:buClr>
            </a:pPr>
            <a:r>
              <a:rPr lang="en-US" sz="1200" b="0" u="none" dirty="0" smtClean="0">
                <a:solidFill>
                  <a:schemeClr val="tx1"/>
                </a:solidFill>
              </a:rPr>
              <a:t>Source: </a:t>
            </a:r>
            <a:r>
              <a:rPr lang="de-DE" sz="1200" b="0" u="none" dirty="0" smtClean="0">
                <a:solidFill>
                  <a:schemeClr val="tx1"/>
                </a:solidFill>
              </a:rPr>
              <a:t>Reinhart, </a:t>
            </a:r>
            <a:r>
              <a:rPr lang="de-DE" sz="1200" b="0" u="none" dirty="0">
                <a:solidFill>
                  <a:schemeClr val="tx1"/>
                </a:solidFill>
              </a:rPr>
              <a:t>Carmen M. and Kenneth S. </a:t>
            </a:r>
            <a:r>
              <a:rPr lang="de-DE" sz="1200" b="0" u="none" dirty="0" smtClean="0">
                <a:solidFill>
                  <a:schemeClr val="tx1"/>
                </a:solidFill>
              </a:rPr>
              <a:t>Rogoff (2013), “F</a:t>
            </a:r>
            <a:r>
              <a:rPr lang="en-GB" sz="1200" b="0" u="none" dirty="0" err="1" smtClean="0">
                <a:solidFill>
                  <a:schemeClr val="tx1"/>
                </a:solidFill>
              </a:rPr>
              <a:t>inancial</a:t>
            </a:r>
            <a:r>
              <a:rPr lang="en-GB" sz="1200" b="0" u="none" dirty="0" smtClean="0">
                <a:solidFill>
                  <a:schemeClr val="tx1"/>
                </a:solidFill>
              </a:rPr>
              <a:t> </a:t>
            </a:r>
            <a:r>
              <a:rPr lang="en-GB" sz="1200" b="0" u="none" dirty="0">
                <a:solidFill>
                  <a:schemeClr val="tx1"/>
                </a:solidFill>
              </a:rPr>
              <a:t>and Sovereign Debt Crises: </a:t>
            </a:r>
            <a:r>
              <a:rPr lang="en-GB" sz="1200" b="0" u="none" dirty="0" smtClean="0">
                <a:solidFill>
                  <a:schemeClr val="tx1"/>
                </a:solidFill>
              </a:rPr>
              <a:t>Some Lessons </a:t>
            </a:r>
            <a:r>
              <a:rPr lang="en-GB" sz="1200" b="0" u="none" dirty="0">
                <a:solidFill>
                  <a:schemeClr val="tx1"/>
                </a:solidFill>
              </a:rPr>
              <a:t>Learned and Those </a:t>
            </a:r>
            <a:r>
              <a:rPr lang="en-GB" sz="1200" b="0" u="none" dirty="0" smtClean="0">
                <a:solidFill>
                  <a:schemeClr val="tx1"/>
                </a:solidFill>
              </a:rPr>
              <a:t>Forgotten”, IMF WP/13/266.</a:t>
            </a:r>
            <a:endParaRPr lang="en-GB" sz="1200" b="0" u="none" dirty="0">
              <a:solidFill>
                <a:schemeClr val="tx1"/>
              </a:solidFill>
            </a:endParaRPr>
          </a:p>
        </p:txBody>
      </p:sp>
      <p:pic>
        <p:nvPicPr>
          <p:cNvPr id="3" name="Picture 2"/>
          <p:cNvPicPr>
            <a:picLocks noChangeAspect="1"/>
          </p:cNvPicPr>
          <p:nvPr/>
        </p:nvPicPr>
        <p:blipFill>
          <a:blip r:embed="rId2"/>
          <a:stretch>
            <a:fillRect/>
          </a:stretch>
        </p:blipFill>
        <p:spPr>
          <a:xfrm>
            <a:off x="790262" y="2780928"/>
            <a:ext cx="3957618" cy="2915142"/>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106</a:t>
            </a:fld>
            <a:endParaRPr lang="en-US"/>
          </a:p>
        </p:txBody>
      </p:sp>
      <p:pic>
        <p:nvPicPr>
          <p:cNvPr id="7" name="Picture 6"/>
          <p:cNvPicPr>
            <a:picLocks noChangeAspect="1"/>
          </p:cNvPicPr>
          <p:nvPr/>
        </p:nvPicPr>
        <p:blipFill>
          <a:blip r:embed="rId3"/>
          <a:stretch>
            <a:fillRect/>
          </a:stretch>
        </p:blipFill>
        <p:spPr>
          <a:xfrm>
            <a:off x="5136188" y="2833881"/>
            <a:ext cx="4353316" cy="2035279"/>
          </a:xfrm>
          <a:prstGeom prst="rect">
            <a:avLst/>
          </a:prstGeom>
        </p:spPr>
      </p:pic>
      <p:sp>
        <p:nvSpPr>
          <p:cNvPr id="9" name="Rectangle 3"/>
          <p:cNvSpPr txBox="1">
            <a:spLocks noChangeArrowheads="1"/>
          </p:cNvSpPr>
          <p:nvPr/>
        </p:nvSpPr>
        <p:spPr bwMode="auto">
          <a:xfrm>
            <a:off x="5136188" y="5044008"/>
            <a:ext cx="4357062" cy="83326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spcBef>
                <a:spcPts val="0"/>
              </a:spcBef>
              <a:spcAft>
                <a:spcPts val="0"/>
              </a:spcAft>
              <a:buFont typeface="Monotype Sorts" pitchFamily="2" charset="2"/>
              <a:buNone/>
            </a:pPr>
            <a:r>
              <a:rPr kumimoji="0" lang="en-GB" sz="1200" b="0" u="none" kern="0" dirty="0" smtClean="0"/>
              <a:t>Source: European Systemic Risk Board (2014), “Is Europe overbanked?”, Reports of the Advisory Scientific Committee, No 4, June 2014.</a:t>
            </a:r>
          </a:p>
        </p:txBody>
      </p:sp>
    </p:spTree>
    <p:extLst>
      <p:ext uri="{BB962C8B-B14F-4D97-AF65-F5344CB8AC3E}">
        <p14:creationId xmlns:p14="http://schemas.microsoft.com/office/powerpoint/2010/main" val="4160177786"/>
      </p:ext>
    </p:extLst>
  </p:cSld>
  <p:clrMapOvr>
    <a:masterClrMapping/>
  </p:clrMapOvr>
  <p:transition spd="slow">
    <p:pull dir="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5" y="1628799"/>
            <a:ext cx="4968553" cy="4694213"/>
          </a:xfrm>
        </p:spPr>
        <p:txBody>
          <a:bodyPr/>
          <a:lstStyle/>
          <a:p>
            <a:pPr marL="265113" indent="-265113" algn="just">
              <a:lnSpc>
                <a:spcPts val="2700"/>
              </a:lnSpc>
              <a:spcBef>
                <a:spcPts val="600"/>
              </a:spcBef>
              <a:spcAft>
                <a:spcPts val="600"/>
              </a:spcAft>
            </a:pPr>
            <a:r>
              <a:rPr lang="en-GB" sz="2000" dirty="0" smtClean="0"/>
              <a:t>According to ESRB (2014), “</a:t>
            </a:r>
            <a:r>
              <a:rPr lang="en-GB" sz="2000" dirty="0" smtClean="0">
                <a:solidFill>
                  <a:srgbClr val="FF0000"/>
                </a:solidFill>
              </a:rPr>
              <a:t>Bank </a:t>
            </a:r>
            <a:r>
              <a:rPr lang="en-GB" sz="2000" dirty="0">
                <a:solidFill>
                  <a:srgbClr val="FF0000"/>
                </a:solidFill>
              </a:rPr>
              <a:t>credit-to-GDP has increased everywhere in Europe, but the extent of the increase </a:t>
            </a:r>
            <a:r>
              <a:rPr lang="en-GB" sz="2000" dirty="0" smtClean="0">
                <a:solidFill>
                  <a:srgbClr val="FF0000"/>
                </a:solidFill>
              </a:rPr>
              <a:t>varies</a:t>
            </a:r>
            <a:r>
              <a:rPr lang="en-GB" sz="2000" dirty="0" smtClean="0"/>
              <a:t> (…). </a:t>
            </a:r>
            <a:r>
              <a:rPr lang="en-GB" sz="2000" dirty="0"/>
              <a:t>Four EU countries (Finland, Germany, France and Austria) experienced only modest increases in credit to GDP over 1991-2011. Elsewhere, bank credit grew very substantially relative to GDP: </a:t>
            </a:r>
            <a:r>
              <a:rPr lang="en-GB" sz="2000" dirty="0">
                <a:solidFill>
                  <a:srgbClr val="FF0000"/>
                </a:solidFill>
              </a:rPr>
              <a:t>in </a:t>
            </a:r>
            <a:r>
              <a:rPr lang="en-GB" sz="2000" dirty="0" smtClean="0">
                <a:solidFill>
                  <a:srgbClr val="FF0000"/>
                </a:solidFill>
              </a:rPr>
              <a:t>9 </a:t>
            </a:r>
            <a:r>
              <a:rPr lang="en-GB" sz="2000" dirty="0">
                <a:solidFill>
                  <a:srgbClr val="FF0000"/>
                </a:solidFill>
              </a:rPr>
              <a:t>countries, the ratio more than doubled.</a:t>
            </a:r>
            <a:r>
              <a:rPr lang="en-GB" sz="2000" dirty="0"/>
              <a:t> Five countries where bank credit grew most substantially – Cyprus, Ireland, Spain, Portugal and Greece – received various forms of EU assistance over 2010-14</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107</a:t>
            </a:fld>
            <a:endParaRPr lang="en-US"/>
          </a:p>
        </p:txBody>
      </p:sp>
      <p:pic>
        <p:nvPicPr>
          <p:cNvPr id="3" name="Picture 2"/>
          <p:cNvPicPr>
            <a:picLocks noChangeAspect="1"/>
          </p:cNvPicPr>
          <p:nvPr/>
        </p:nvPicPr>
        <p:blipFill>
          <a:blip r:embed="rId2"/>
          <a:stretch>
            <a:fillRect/>
          </a:stretch>
        </p:blipFill>
        <p:spPr>
          <a:xfrm>
            <a:off x="5745088" y="1628799"/>
            <a:ext cx="3672408" cy="2602285"/>
          </a:xfrm>
          <a:prstGeom prst="rect">
            <a:avLst/>
          </a:prstGeom>
        </p:spPr>
      </p:pic>
      <p:sp>
        <p:nvSpPr>
          <p:cNvPr id="6" name="Rectangle 3"/>
          <p:cNvSpPr txBox="1">
            <a:spLocks noChangeArrowheads="1"/>
          </p:cNvSpPr>
          <p:nvPr/>
        </p:nvSpPr>
        <p:spPr bwMode="auto">
          <a:xfrm>
            <a:off x="5745088" y="5317973"/>
            <a:ext cx="3748162"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3068385028"/>
      </p:ext>
    </p:extLst>
  </p:cSld>
  <p:clrMapOvr>
    <a:masterClrMapping/>
  </p:clrMapOvr>
  <p:transition spd="slow">
    <p:pull dir="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5" y="1628800"/>
            <a:ext cx="8640961" cy="4536504"/>
          </a:xfrm>
        </p:spPr>
        <p:txBody>
          <a:bodyPr/>
          <a:lstStyle/>
          <a:p>
            <a:pPr marL="263525" indent="-263525" algn="just">
              <a:lnSpc>
                <a:spcPts val="2700"/>
              </a:lnSpc>
              <a:spcBef>
                <a:spcPts val="600"/>
              </a:spcBef>
              <a:spcAft>
                <a:spcPts val="600"/>
              </a:spcAft>
            </a:pPr>
            <a:r>
              <a:rPr lang="en-GB" sz="2000" dirty="0" smtClean="0">
                <a:solidFill>
                  <a:srgbClr val="FF0000"/>
                </a:solidFill>
              </a:rPr>
              <a:t>Economic </a:t>
            </a:r>
            <a:r>
              <a:rPr lang="en-GB" sz="2000" dirty="0">
                <a:solidFill>
                  <a:srgbClr val="FF0000"/>
                </a:solidFill>
              </a:rPr>
              <a:t>factors </a:t>
            </a:r>
            <a:r>
              <a:rPr lang="en-GB" sz="2000" dirty="0" smtClean="0">
                <a:solidFill>
                  <a:srgbClr val="FF0000"/>
                </a:solidFill>
              </a:rPr>
              <a:t>for </a:t>
            </a:r>
            <a:r>
              <a:rPr lang="en-GB" sz="2000" dirty="0">
                <a:solidFill>
                  <a:srgbClr val="FF0000"/>
                </a:solidFill>
              </a:rPr>
              <a:t>the </a:t>
            </a:r>
            <a:r>
              <a:rPr lang="en-GB" sz="2000" dirty="0" smtClean="0">
                <a:solidFill>
                  <a:srgbClr val="FF0000"/>
                </a:solidFill>
              </a:rPr>
              <a:t>growth </a:t>
            </a:r>
            <a:r>
              <a:rPr lang="en-GB" sz="2000" dirty="0">
                <a:solidFill>
                  <a:srgbClr val="FF0000"/>
                </a:solidFill>
              </a:rPr>
              <a:t>of Europe’s banking </a:t>
            </a:r>
            <a:r>
              <a:rPr lang="en-GB" sz="2000" dirty="0" smtClean="0">
                <a:solidFill>
                  <a:srgbClr val="FF0000"/>
                </a:solidFill>
              </a:rPr>
              <a:t>system:</a:t>
            </a:r>
          </a:p>
          <a:p>
            <a:pPr marL="263525" indent="-263525" algn="just">
              <a:lnSpc>
                <a:spcPts val="2700"/>
              </a:lnSpc>
              <a:spcBef>
                <a:spcPts val="600"/>
              </a:spcBef>
              <a:spcAft>
                <a:spcPts val="600"/>
              </a:spcAft>
            </a:pPr>
            <a:endParaRPr lang="en-GB" sz="2000" dirty="0" smtClean="0"/>
          </a:p>
          <a:p>
            <a:pPr algn="just">
              <a:lnSpc>
                <a:spcPts val="2700"/>
              </a:lnSpc>
              <a:spcBef>
                <a:spcPts val="600"/>
              </a:spcBef>
              <a:spcAft>
                <a:spcPts val="600"/>
              </a:spcAft>
              <a:buAutoNum type="arabicParenBoth"/>
            </a:pPr>
            <a:r>
              <a:rPr lang="en-GB" sz="2000" dirty="0" smtClean="0"/>
              <a:t>public </a:t>
            </a:r>
            <a:r>
              <a:rPr lang="en-GB" sz="2000" dirty="0"/>
              <a:t>support for </a:t>
            </a:r>
            <a:r>
              <a:rPr lang="en-GB" sz="2000" dirty="0" smtClean="0"/>
              <a:t>banks;</a:t>
            </a:r>
          </a:p>
          <a:p>
            <a:pPr algn="just">
              <a:lnSpc>
                <a:spcPts val="2700"/>
              </a:lnSpc>
              <a:spcBef>
                <a:spcPts val="600"/>
              </a:spcBef>
              <a:spcAft>
                <a:spcPts val="600"/>
              </a:spcAft>
              <a:buAutoNum type="arabicParenBoth"/>
            </a:pPr>
            <a:r>
              <a:rPr lang="en-GB" sz="2000" dirty="0" smtClean="0"/>
              <a:t>inadequate </a:t>
            </a:r>
            <a:r>
              <a:rPr lang="en-GB" sz="2000" dirty="0"/>
              <a:t>prudential </a:t>
            </a:r>
            <a:r>
              <a:rPr lang="en-GB" sz="2000" dirty="0" smtClean="0"/>
              <a:t>supervision;</a:t>
            </a:r>
          </a:p>
          <a:p>
            <a:pPr algn="just">
              <a:lnSpc>
                <a:spcPts val="2700"/>
              </a:lnSpc>
              <a:spcBef>
                <a:spcPts val="600"/>
              </a:spcBef>
              <a:spcAft>
                <a:spcPts val="600"/>
              </a:spcAft>
              <a:buAutoNum type="arabicParenBoth"/>
            </a:pPr>
            <a:r>
              <a:rPr lang="en-GB" sz="2000" dirty="0" smtClean="0"/>
              <a:t>political </a:t>
            </a:r>
            <a:r>
              <a:rPr lang="en-GB" sz="2000" dirty="0"/>
              <a:t>support for banks, encouraging them to </a:t>
            </a:r>
            <a:r>
              <a:rPr lang="en-GB" sz="2000" dirty="0" smtClean="0"/>
              <a:t>over-expand;</a:t>
            </a:r>
          </a:p>
          <a:p>
            <a:pPr algn="just">
              <a:lnSpc>
                <a:spcPts val="2700"/>
              </a:lnSpc>
              <a:spcBef>
                <a:spcPts val="600"/>
              </a:spcBef>
              <a:spcAft>
                <a:spcPts val="600"/>
              </a:spcAft>
              <a:buAutoNum type="arabicParenBoth"/>
            </a:pPr>
            <a:r>
              <a:rPr lang="en-GB" sz="2000" dirty="0" smtClean="0"/>
              <a:t>technological </a:t>
            </a:r>
            <a:r>
              <a:rPr lang="en-GB" sz="2000" dirty="0"/>
              <a:t>innovations and increased competition in </a:t>
            </a:r>
            <a:r>
              <a:rPr lang="en-GB" sz="2000" dirty="0" smtClean="0"/>
              <a:t>the banking sector;</a:t>
            </a:r>
          </a:p>
          <a:p>
            <a:pPr algn="just">
              <a:lnSpc>
                <a:spcPts val="2700"/>
              </a:lnSpc>
              <a:spcBef>
                <a:spcPts val="600"/>
              </a:spcBef>
              <a:spcAft>
                <a:spcPts val="600"/>
              </a:spcAft>
              <a:buAutoNum type="arabicParenBoth"/>
            </a:pPr>
            <a:r>
              <a:rPr lang="en-US" sz="2000" dirty="0" smtClean="0"/>
              <a:t>rise in wealth</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108</a:t>
            </a:fld>
            <a:endParaRPr lang="en-US"/>
          </a:p>
        </p:txBody>
      </p:sp>
    </p:spTree>
    <p:extLst>
      <p:ext uri="{BB962C8B-B14F-4D97-AF65-F5344CB8AC3E}">
        <p14:creationId xmlns:p14="http://schemas.microsoft.com/office/powerpoint/2010/main" val="3834291545"/>
      </p:ext>
    </p:extLst>
  </p:cSld>
  <p:clrMapOvr>
    <a:masterClrMapping/>
  </p:clrMapOvr>
  <p:transition spd="slow">
    <p:pull dir="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6" y="1628800"/>
            <a:ext cx="8712968" cy="798185"/>
          </a:xfrm>
        </p:spPr>
        <p:txBody>
          <a:bodyPr/>
          <a:lstStyle/>
          <a:p>
            <a:pPr marL="263525" indent="-263525" algn="just">
              <a:lnSpc>
                <a:spcPts val="2700"/>
              </a:lnSpc>
              <a:spcBef>
                <a:spcPts val="600"/>
              </a:spcBef>
              <a:spcAft>
                <a:spcPts val="600"/>
              </a:spcAft>
            </a:pPr>
            <a:r>
              <a:rPr lang="en-GB" sz="2000" dirty="0" smtClean="0">
                <a:solidFill>
                  <a:srgbClr val="FF0000"/>
                </a:solidFill>
              </a:rPr>
              <a:t>The </a:t>
            </a:r>
            <a:r>
              <a:rPr lang="en-GB" sz="2000" dirty="0">
                <a:solidFill>
                  <a:srgbClr val="FF0000"/>
                </a:solidFill>
              </a:rPr>
              <a:t>rise in European banks’ assets has far outpaced the rise in private </a:t>
            </a:r>
            <a:r>
              <a:rPr lang="en-GB" sz="2000" dirty="0" smtClean="0">
                <a:solidFill>
                  <a:srgbClr val="FF0000"/>
                </a:solidFill>
              </a:rPr>
              <a:t>wealth</a:t>
            </a:r>
            <a:r>
              <a:rPr lang="en-GB" sz="2000" dirty="0" smtClean="0"/>
              <a:t>, namely in Norther Europe.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109</a:t>
            </a:fld>
            <a:endParaRPr lang="en-US"/>
          </a:p>
        </p:txBody>
      </p:sp>
      <p:pic>
        <p:nvPicPr>
          <p:cNvPr id="3" name="Picture 2"/>
          <p:cNvPicPr>
            <a:picLocks noChangeAspect="1"/>
          </p:cNvPicPr>
          <p:nvPr/>
        </p:nvPicPr>
        <p:blipFill>
          <a:blip r:embed="rId2"/>
          <a:stretch>
            <a:fillRect/>
          </a:stretch>
        </p:blipFill>
        <p:spPr>
          <a:xfrm>
            <a:off x="877799" y="2426985"/>
            <a:ext cx="4289648" cy="3162255"/>
          </a:xfrm>
          <a:prstGeom prst="rect">
            <a:avLst/>
          </a:prstGeom>
        </p:spPr>
      </p:pic>
      <p:sp>
        <p:nvSpPr>
          <p:cNvPr id="6" name="Rectangle 3"/>
          <p:cNvSpPr txBox="1">
            <a:spLocks noChangeArrowheads="1"/>
          </p:cNvSpPr>
          <p:nvPr/>
        </p:nvSpPr>
        <p:spPr bwMode="auto">
          <a:xfrm>
            <a:off x="800121" y="5530925"/>
            <a:ext cx="4445004" cy="77839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400" b="0" u="none" kern="0" dirty="0" smtClean="0"/>
              <a:t>Source: </a:t>
            </a:r>
            <a:r>
              <a:rPr kumimoji="0" lang="en-GB" sz="1400" b="0" u="none" kern="0" dirty="0" err="1" smtClean="0"/>
              <a:t>Langfield</a:t>
            </a:r>
            <a:r>
              <a:rPr kumimoji="0" lang="en-GB" sz="1400" b="0" u="none" kern="0" dirty="0" smtClean="0"/>
              <a:t>, S. and M. Pagano (2016), ‘Bank bias in Europe: effects on systemic risk and growth’, </a:t>
            </a:r>
            <a:r>
              <a:rPr kumimoji="0" lang="en-GB" sz="1400" b="0" i="1" u="none" kern="0" dirty="0" smtClean="0"/>
              <a:t>Economic Policy</a:t>
            </a:r>
            <a:r>
              <a:rPr kumimoji="0" lang="en-GB" sz="1400" b="0" u="none" kern="0" dirty="0" smtClean="0"/>
              <a:t>, 31(85): 51-106).</a:t>
            </a:r>
          </a:p>
        </p:txBody>
      </p:sp>
      <p:pic>
        <p:nvPicPr>
          <p:cNvPr id="5" name="Picture 4"/>
          <p:cNvPicPr>
            <a:picLocks noChangeAspect="1"/>
          </p:cNvPicPr>
          <p:nvPr/>
        </p:nvPicPr>
        <p:blipFill>
          <a:blip r:embed="rId3"/>
          <a:stretch>
            <a:fillRect/>
          </a:stretch>
        </p:blipFill>
        <p:spPr>
          <a:xfrm>
            <a:off x="5817096" y="2109796"/>
            <a:ext cx="3465383" cy="3522295"/>
          </a:xfrm>
          <a:prstGeom prst="rect">
            <a:avLst/>
          </a:prstGeom>
        </p:spPr>
      </p:pic>
      <p:sp>
        <p:nvSpPr>
          <p:cNvPr id="9" name="Rectangle 3"/>
          <p:cNvSpPr txBox="1">
            <a:spLocks noChangeArrowheads="1"/>
          </p:cNvSpPr>
          <p:nvPr/>
        </p:nvSpPr>
        <p:spPr bwMode="auto">
          <a:xfrm>
            <a:off x="5740588" y="5632091"/>
            <a:ext cx="3587562" cy="68332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1079114081"/>
      </p:ext>
    </p:extLst>
  </p:cSld>
  <p:clrMapOvr>
    <a:masterClrMapping/>
  </p:clrMapOvr>
  <p:transition spd="slow">
    <p:pull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Regulation</a:t>
            </a:r>
          </a:p>
        </p:txBody>
      </p:sp>
      <p:sp>
        <p:nvSpPr>
          <p:cNvPr id="1619971" name="Rectangle 3"/>
          <p:cNvSpPr>
            <a:spLocks noGrp="1" noChangeArrowheads="1"/>
          </p:cNvSpPr>
          <p:nvPr>
            <p:ph type="body" idx="1"/>
          </p:nvPr>
        </p:nvSpPr>
        <p:spPr>
          <a:xfrm>
            <a:off x="809596" y="1628799"/>
            <a:ext cx="8643998" cy="4694213"/>
          </a:xfrm>
        </p:spPr>
        <p:txBody>
          <a:bodyPr/>
          <a:lstStyle/>
          <a:p>
            <a:pPr algn="just">
              <a:lnSpc>
                <a:spcPts val="2700"/>
              </a:lnSpc>
              <a:spcBef>
                <a:spcPts val="600"/>
              </a:spcBef>
              <a:spcAft>
                <a:spcPts val="600"/>
              </a:spcAft>
            </a:pPr>
            <a:r>
              <a:rPr lang="en-US" sz="2000" dirty="0" smtClean="0"/>
              <a:t>Due to their central role in the economy, </a:t>
            </a:r>
            <a:r>
              <a:rPr lang="en-US" sz="2000" u="sng" dirty="0" smtClean="0">
                <a:solidFill>
                  <a:srgbClr val="FF0000"/>
                </a:solidFill>
              </a:rPr>
              <a:t>banks have been subject to </a:t>
            </a:r>
            <a:r>
              <a:rPr lang="en-US" sz="2000" u="sng" dirty="0">
                <a:solidFill>
                  <a:srgbClr val="FF0000"/>
                </a:solidFill>
              </a:rPr>
              <a:t>regulation for a very long time</a:t>
            </a:r>
            <a:r>
              <a:rPr lang="en-US" sz="2000" dirty="0" smtClean="0"/>
              <a:t>.</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a:t>In the US, </a:t>
            </a:r>
            <a:r>
              <a:rPr lang="en-US" sz="2000" dirty="0" smtClean="0"/>
              <a:t>the </a:t>
            </a:r>
            <a:r>
              <a:rPr lang="en-US" sz="2000" dirty="0"/>
              <a:t>National Banking Act of 1864 created the Office </a:t>
            </a:r>
            <a:r>
              <a:rPr lang="en-US" sz="2000" dirty="0" smtClean="0"/>
              <a:t>of the </a:t>
            </a:r>
            <a:r>
              <a:rPr lang="en-US" sz="2000" dirty="0"/>
              <a:t>Comptroller of the Currency, which required reporting and began </a:t>
            </a:r>
            <a:r>
              <a:rPr lang="en-US" sz="2000" dirty="0" smtClean="0"/>
              <a:t>regular examination </a:t>
            </a:r>
            <a:r>
              <a:rPr lang="en-US" sz="2000" dirty="0"/>
              <a:t>of nationally charted </a:t>
            </a:r>
            <a:r>
              <a:rPr lang="en-US" sz="2000" dirty="0" smtClean="0"/>
              <a:t>banks.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Additionally, </a:t>
            </a:r>
            <a:r>
              <a:rPr lang="en-US" sz="2000" dirty="0"/>
              <a:t>banks were required </a:t>
            </a:r>
            <a:r>
              <a:rPr lang="en-US" sz="2000" dirty="0" smtClean="0"/>
              <a:t>to finance </a:t>
            </a:r>
            <a:r>
              <a:rPr lang="en-US" sz="2000" dirty="0"/>
              <a:t>a portion of their assets with capital, with the amount dependent on </a:t>
            </a:r>
            <a:r>
              <a:rPr lang="en-US" sz="2000" dirty="0" smtClean="0"/>
              <a:t>the size </a:t>
            </a:r>
            <a:r>
              <a:rPr lang="en-US" sz="2000" dirty="0"/>
              <a:t>of the city in which they </a:t>
            </a:r>
            <a:r>
              <a:rPr lang="en-US" sz="2000" dirty="0" smtClean="0"/>
              <a:t>operated.</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11</a:t>
            </a:fld>
            <a:endParaRPr lang="en-US" dirty="0"/>
          </a:p>
        </p:txBody>
      </p:sp>
      <p:sp>
        <p:nvSpPr>
          <p:cNvPr id="2" name="Down Arrow 1"/>
          <p:cNvSpPr/>
          <p:nvPr/>
        </p:nvSpPr>
        <p:spPr bwMode="auto">
          <a:xfrm>
            <a:off x="4736976" y="2276872"/>
            <a:ext cx="50405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69165901"/>
      </p:ext>
    </p:extLst>
  </p:cSld>
  <p:clrMapOvr>
    <a:masterClrMapping/>
  </p:clrMapOvr>
  <p:transition spd="slow">
    <p:pull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799"/>
            <a:ext cx="8573795" cy="792089"/>
          </a:xfrm>
        </p:spPr>
        <p:txBody>
          <a:bodyPr/>
          <a:lstStyle/>
          <a:p>
            <a:pPr algn="just">
              <a:lnSpc>
                <a:spcPts val="2700"/>
              </a:lnSpc>
              <a:spcBef>
                <a:spcPts val="0"/>
              </a:spcBef>
              <a:spcAft>
                <a:spcPts val="600"/>
              </a:spcAft>
            </a:pPr>
            <a:r>
              <a:rPr lang="en-GB" sz="2000" dirty="0" smtClean="0"/>
              <a:t>Asset growth was not followed by equity =&gt; </a:t>
            </a:r>
            <a:r>
              <a:rPr lang="en-GB" sz="2000" dirty="0" smtClean="0">
                <a:solidFill>
                  <a:srgbClr val="FF0000"/>
                </a:solidFill>
              </a:rPr>
              <a:t>capital ratios decreased significantly since the end of the 19</a:t>
            </a:r>
            <a:r>
              <a:rPr lang="en-GB" sz="2000" baseline="30000" dirty="0" smtClean="0">
                <a:solidFill>
                  <a:srgbClr val="FF0000"/>
                </a:solidFill>
              </a:rPr>
              <a:t>th</a:t>
            </a:r>
            <a:r>
              <a:rPr lang="en-GB" sz="2000" dirty="0" smtClean="0">
                <a:solidFill>
                  <a:srgbClr val="FF0000"/>
                </a:solidFill>
              </a:rPr>
              <a:t> century</a:t>
            </a:r>
            <a:r>
              <a:rPr lang="en-GB" sz="2000" dirty="0" smtClean="0"/>
              <a:t>: </a:t>
            </a:r>
            <a:endParaRPr lang="en-US" sz="2000" dirty="0" smtClean="0"/>
          </a:p>
        </p:txBody>
      </p:sp>
      <p:sp>
        <p:nvSpPr>
          <p:cNvPr id="5" name="Text Box 7"/>
          <p:cNvSpPr txBox="1">
            <a:spLocks noChangeArrowheads="1"/>
          </p:cNvSpPr>
          <p:nvPr/>
        </p:nvSpPr>
        <p:spPr bwMode="auto">
          <a:xfrm>
            <a:off x="4592960" y="5837202"/>
            <a:ext cx="4824536"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Haldane, Andrew (2010), “</a:t>
            </a:r>
            <a:r>
              <a:rPr lang="en-GB" sz="1000" b="0" u="none" dirty="0">
                <a:solidFill>
                  <a:schemeClr val="tx1"/>
                </a:solidFill>
              </a:rPr>
              <a:t>What is the contribution of </a:t>
            </a:r>
            <a:r>
              <a:rPr lang="en-GB" sz="1000" b="0" u="none" dirty="0" smtClean="0">
                <a:solidFill>
                  <a:schemeClr val="tx1"/>
                </a:solidFill>
              </a:rPr>
              <a:t>the financial </a:t>
            </a:r>
            <a:r>
              <a:rPr lang="en-GB" sz="1000" b="0" u="none" dirty="0">
                <a:solidFill>
                  <a:schemeClr val="tx1"/>
                </a:solidFill>
              </a:rPr>
              <a:t>sector: Miracle or mirage?</a:t>
            </a:r>
            <a:r>
              <a:rPr lang="en-US" sz="1000" b="0" u="none" dirty="0" smtClean="0">
                <a:solidFill>
                  <a:schemeClr val="tx1"/>
                </a:solidFill>
              </a:rPr>
              <a:t>”, in </a:t>
            </a:r>
            <a:r>
              <a:rPr lang="en-GB" sz="1000" b="0" u="none" dirty="0" smtClean="0">
                <a:solidFill>
                  <a:schemeClr val="tx1"/>
                </a:solidFill>
              </a:rPr>
              <a:t>The Future of finance and </a:t>
            </a:r>
            <a:r>
              <a:rPr lang="en-GB" sz="1000" b="0" u="none" dirty="0">
                <a:solidFill>
                  <a:schemeClr val="tx1"/>
                </a:solidFill>
              </a:rPr>
              <a:t>the theory that underpins </a:t>
            </a:r>
            <a:r>
              <a:rPr lang="en-GB" sz="1000" b="0" u="none" dirty="0" smtClean="0">
                <a:solidFill>
                  <a:schemeClr val="tx1"/>
                </a:solidFill>
              </a:rPr>
              <a:t>it, LSE.</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1280592" y="2780928"/>
            <a:ext cx="3227967" cy="3423483"/>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110</a:t>
            </a:fld>
            <a:endParaRPr lang="en-US"/>
          </a:p>
        </p:txBody>
      </p:sp>
    </p:spTree>
    <p:extLst>
      <p:ext uri="{BB962C8B-B14F-4D97-AF65-F5344CB8AC3E}">
        <p14:creationId xmlns:p14="http://schemas.microsoft.com/office/powerpoint/2010/main" val="4181841003"/>
      </p:ext>
    </p:extLst>
  </p:cSld>
  <p:clrMapOvr>
    <a:masterClrMapping/>
  </p:clrMapOvr>
  <p:transition spd="slow">
    <p:pull dir="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776536" y="1628799"/>
            <a:ext cx="4935493" cy="4680521"/>
          </a:xfrm>
        </p:spPr>
        <p:txBody>
          <a:bodyPr/>
          <a:lstStyle/>
          <a:p>
            <a:pPr algn="just">
              <a:lnSpc>
                <a:spcPts val="2500"/>
              </a:lnSpc>
              <a:spcBef>
                <a:spcPts val="0"/>
              </a:spcBef>
              <a:spcAft>
                <a:spcPts val="600"/>
              </a:spcAft>
              <a:buAutoNum type="arabicParenBoth" startAt="2"/>
            </a:pPr>
            <a:r>
              <a:rPr lang="en-GB" sz="1800" b="1" u="sng" dirty="0" smtClean="0"/>
              <a:t>increased </a:t>
            </a:r>
            <a:r>
              <a:rPr lang="en-GB" sz="1800" b="1" u="sng" dirty="0"/>
              <a:t>share of assets held at fair </a:t>
            </a:r>
            <a:r>
              <a:rPr lang="en-GB" sz="1800" b="1" u="sng" dirty="0" smtClean="0"/>
              <a:t>value</a:t>
            </a:r>
          </a:p>
          <a:p>
            <a:pPr marL="271463" indent="-271463" algn="just">
              <a:lnSpc>
                <a:spcPts val="2500"/>
              </a:lnSpc>
              <a:spcBef>
                <a:spcPts val="0"/>
              </a:spcBef>
              <a:spcAft>
                <a:spcPts val="600"/>
              </a:spcAft>
              <a:buAutoNum type="romanLcParenBoth" startAt="2"/>
            </a:pPr>
            <a:endParaRPr lang="en-GB" sz="1800" b="1" u="sng" dirty="0" smtClean="0"/>
          </a:p>
          <a:p>
            <a:pPr marL="271463" indent="-271463" algn="just">
              <a:lnSpc>
                <a:spcPts val="2500"/>
              </a:lnSpc>
              <a:spcBef>
                <a:spcPts val="0"/>
              </a:spcBef>
              <a:spcAft>
                <a:spcPts val="600"/>
              </a:spcAft>
            </a:pPr>
            <a:r>
              <a:rPr lang="en-GB" sz="1800" dirty="0"/>
              <a:t>Among the major global banks, </a:t>
            </a:r>
            <a:r>
              <a:rPr lang="en-GB" sz="1800" dirty="0" smtClean="0"/>
              <a:t>between 2000 and 2007 the </a:t>
            </a:r>
            <a:r>
              <a:rPr lang="en-GB" sz="1800" dirty="0">
                <a:solidFill>
                  <a:srgbClr val="FF0000"/>
                </a:solidFill>
              </a:rPr>
              <a:t>share </a:t>
            </a:r>
            <a:r>
              <a:rPr lang="en-GB" sz="1800" dirty="0" smtClean="0">
                <a:solidFill>
                  <a:srgbClr val="FF0000"/>
                </a:solidFill>
              </a:rPr>
              <a:t>of loans </a:t>
            </a:r>
            <a:r>
              <a:rPr lang="en-GB" sz="1800" dirty="0">
                <a:solidFill>
                  <a:srgbClr val="FF0000"/>
                </a:solidFill>
              </a:rPr>
              <a:t>to customers in total assets fell from around 35% </a:t>
            </a:r>
            <a:r>
              <a:rPr lang="en-GB" sz="1800" dirty="0" smtClean="0">
                <a:solidFill>
                  <a:srgbClr val="FF0000"/>
                </a:solidFill>
              </a:rPr>
              <a:t>to </a:t>
            </a:r>
            <a:r>
              <a:rPr lang="en-GB" sz="1800" dirty="0">
                <a:solidFill>
                  <a:srgbClr val="FF0000"/>
                </a:solidFill>
              </a:rPr>
              <a:t>29% by </a:t>
            </a:r>
            <a:r>
              <a:rPr lang="en-GB" sz="1800" dirty="0" smtClean="0">
                <a:solidFill>
                  <a:srgbClr val="FF0000"/>
                </a:solidFill>
              </a:rPr>
              <a:t>2007, while shares in the </a:t>
            </a:r>
            <a:r>
              <a:rPr lang="en-GB" sz="1800" b="1" dirty="0" smtClean="0">
                <a:solidFill>
                  <a:srgbClr val="FF0000"/>
                </a:solidFill>
              </a:rPr>
              <a:t>trading </a:t>
            </a:r>
            <a:r>
              <a:rPr lang="en-GB" sz="1800" b="1" dirty="0">
                <a:solidFill>
                  <a:srgbClr val="FF0000"/>
                </a:solidFill>
              </a:rPr>
              <a:t>book </a:t>
            </a:r>
            <a:r>
              <a:rPr lang="en-GB" sz="1800" b="1" dirty="0" smtClean="0">
                <a:solidFill>
                  <a:srgbClr val="FF0000"/>
                </a:solidFill>
              </a:rPr>
              <a:t>almost </a:t>
            </a:r>
            <a:r>
              <a:rPr lang="en-GB" sz="1800" b="1" dirty="0">
                <a:solidFill>
                  <a:srgbClr val="FF0000"/>
                </a:solidFill>
              </a:rPr>
              <a:t>doubled from 20% to </a:t>
            </a:r>
            <a:r>
              <a:rPr lang="en-GB" sz="1800" b="1" dirty="0" smtClean="0">
                <a:solidFill>
                  <a:srgbClr val="FF0000"/>
                </a:solidFill>
              </a:rPr>
              <a:t>almost 40%.</a:t>
            </a:r>
          </a:p>
          <a:p>
            <a:pPr marL="271463" indent="-271463" algn="just">
              <a:lnSpc>
                <a:spcPts val="2500"/>
              </a:lnSpc>
              <a:spcBef>
                <a:spcPts val="0"/>
              </a:spcBef>
              <a:spcAft>
                <a:spcPts val="600"/>
              </a:spcAft>
            </a:pPr>
            <a:r>
              <a:rPr lang="en-GB" sz="1800" b="1" dirty="0" smtClean="0">
                <a:solidFill>
                  <a:srgbClr val="FF0000"/>
                </a:solidFill>
              </a:rPr>
              <a:t>Regulatory </a:t>
            </a:r>
            <a:r>
              <a:rPr lang="en-GB" sz="1800" b="1" dirty="0">
                <a:solidFill>
                  <a:srgbClr val="FF0000"/>
                </a:solidFill>
              </a:rPr>
              <a:t>arbitrage </a:t>
            </a:r>
            <a:r>
              <a:rPr lang="en-GB" sz="1800" dirty="0" smtClean="0"/>
              <a:t>may have been </a:t>
            </a:r>
            <a:r>
              <a:rPr lang="en-GB" sz="1800" dirty="0"/>
              <a:t>a significant </a:t>
            </a:r>
            <a:r>
              <a:rPr lang="en-GB" sz="1800" dirty="0" smtClean="0"/>
              <a:t>factor - </a:t>
            </a:r>
            <a:r>
              <a:rPr lang="en-GB" sz="1800" dirty="0" smtClean="0">
                <a:solidFill>
                  <a:srgbClr val="FF0000"/>
                </a:solidFill>
              </a:rPr>
              <a:t>trading </a:t>
            </a:r>
            <a:r>
              <a:rPr lang="en-GB" sz="1800" dirty="0">
                <a:solidFill>
                  <a:srgbClr val="FF0000"/>
                </a:solidFill>
              </a:rPr>
              <a:t>book assets tended to </a:t>
            </a:r>
            <a:r>
              <a:rPr lang="en-GB" sz="1800" dirty="0" smtClean="0">
                <a:solidFill>
                  <a:srgbClr val="FF0000"/>
                </a:solidFill>
              </a:rPr>
              <a:t>have more favourable risk </a:t>
            </a:r>
            <a:r>
              <a:rPr lang="en-GB" sz="1800" dirty="0">
                <a:solidFill>
                  <a:srgbClr val="FF0000"/>
                </a:solidFill>
              </a:rPr>
              <a:t>weights </a:t>
            </a:r>
            <a:r>
              <a:rPr lang="en-GB" sz="1800" dirty="0" smtClean="0"/>
              <a:t>=&gt; it </a:t>
            </a:r>
            <a:r>
              <a:rPr lang="en-GB" sz="1800" dirty="0"/>
              <a:t>was capital-efficient for banks </a:t>
            </a:r>
            <a:r>
              <a:rPr lang="en-GB" sz="1800" dirty="0" smtClean="0"/>
              <a:t>to bundle </a:t>
            </a:r>
            <a:r>
              <a:rPr lang="en-GB" sz="1800" dirty="0"/>
              <a:t>loans into tradable structured credit products for onward sale</a:t>
            </a:r>
            <a:r>
              <a:rPr lang="en-GB" sz="1800" dirty="0" smtClean="0"/>
              <a:t>.</a:t>
            </a:r>
            <a:endParaRPr lang="en-US" sz="1800" dirty="0" smtClean="0"/>
          </a:p>
        </p:txBody>
      </p:sp>
      <p:sp>
        <p:nvSpPr>
          <p:cNvPr id="5" name="Text Box 7"/>
          <p:cNvSpPr txBox="1">
            <a:spLocks noChangeArrowheads="1"/>
          </p:cNvSpPr>
          <p:nvPr/>
        </p:nvSpPr>
        <p:spPr bwMode="auto">
          <a:xfrm>
            <a:off x="5795325" y="5661248"/>
            <a:ext cx="3721150" cy="707886"/>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Haldane, Andrew (2010), “</a:t>
            </a:r>
            <a:r>
              <a:rPr lang="en-GB" sz="1000" b="0" u="none" dirty="0">
                <a:solidFill>
                  <a:schemeClr val="tx1"/>
                </a:solidFill>
              </a:rPr>
              <a:t>What is the contribution of </a:t>
            </a:r>
            <a:r>
              <a:rPr lang="en-GB" sz="1000" b="0" u="none" dirty="0" smtClean="0">
                <a:solidFill>
                  <a:schemeClr val="tx1"/>
                </a:solidFill>
              </a:rPr>
              <a:t>the financial </a:t>
            </a:r>
            <a:r>
              <a:rPr lang="en-GB" sz="1000" b="0" u="none" dirty="0">
                <a:solidFill>
                  <a:schemeClr val="tx1"/>
                </a:solidFill>
              </a:rPr>
              <a:t>sector: Miracle or mirage?</a:t>
            </a:r>
            <a:r>
              <a:rPr lang="en-US" sz="1000" b="0" u="none" dirty="0" smtClean="0">
                <a:solidFill>
                  <a:schemeClr val="tx1"/>
                </a:solidFill>
              </a:rPr>
              <a:t>”, in </a:t>
            </a:r>
            <a:r>
              <a:rPr lang="en-GB" sz="1000" b="0" u="none" dirty="0" smtClean="0">
                <a:solidFill>
                  <a:schemeClr val="tx1"/>
                </a:solidFill>
              </a:rPr>
              <a:t>The Future of finance and </a:t>
            </a:r>
            <a:r>
              <a:rPr lang="en-GB" sz="1000" b="0" u="none" dirty="0">
                <a:solidFill>
                  <a:schemeClr val="tx1"/>
                </a:solidFill>
              </a:rPr>
              <a:t>the theory that underpins </a:t>
            </a:r>
            <a:r>
              <a:rPr lang="en-GB" sz="1000" b="0" u="none" dirty="0" smtClean="0">
                <a:solidFill>
                  <a:schemeClr val="tx1"/>
                </a:solidFill>
              </a:rPr>
              <a:t>it, LSE.</a:t>
            </a:r>
          </a:p>
          <a:p>
            <a:pPr algn="just">
              <a:buNone/>
            </a:pPr>
            <a:r>
              <a:rPr lang="pt-PT" sz="1000" b="0" u="none" dirty="0" smtClean="0">
                <a:solidFill>
                  <a:schemeClr val="tx1"/>
                </a:solidFill>
              </a:rPr>
              <a:t>Note: LCFI – </a:t>
            </a:r>
            <a:r>
              <a:rPr lang="en-US" sz="1000" b="0" u="none" dirty="0" smtClean="0">
                <a:solidFill>
                  <a:schemeClr val="tx1"/>
                </a:solidFill>
              </a:rPr>
              <a:t>Large Complex Financial Institutions.</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5795325" y="1636473"/>
            <a:ext cx="3532825" cy="4024775"/>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111</a:t>
            </a:fld>
            <a:endParaRPr lang="en-US"/>
          </a:p>
        </p:txBody>
      </p:sp>
    </p:spTree>
    <p:extLst>
      <p:ext uri="{BB962C8B-B14F-4D97-AF65-F5344CB8AC3E}">
        <p14:creationId xmlns:p14="http://schemas.microsoft.com/office/powerpoint/2010/main" val="2189354417"/>
      </p:ext>
    </p:extLst>
  </p:cSld>
  <p:clrMapOvr>
    <a:masterClrMapping/>
  </p:clrMapOvr>
  <p:transition spd="slow">
    <p:pull dir="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Riskier Strategies</a:t>
            </a:r>
            <a:endParaRPr lang="en-US" dirty="0" smtClean="0"/>
          </a:p>
        </p:txBody>
      </p:sp>
      <p:sp>
        <p:nvSpPr>
          <p:cNvPr id="1619971" name="Rectangle 3"/>
          <p:cNvSpPr>
            <a:spLocks noGrp="1" noChangeArrowheads="1"/>
          </p:cNvSpPr>
          <p:nvPr>
            <p:ph type="body" idx="1"/>
          </p:nvPr>
        </p:nvSpPr>
        <p:spPr>
          <a:xfrm>
            <a:off x="809595" y="1628799"/>
            <a:ext cx="8607901" cy="4680521"/>
          </a:xfrm>
        </p:spPr>
        <p:txBody>
          <a:bodyPr/>
          <a:lstStyle/>
          <a:p>
            <a:pPr>
              <a:lnSpc>
                <a:spcPts val="2700"/>
              </a:lnSpc>
              <a:spcBef>
                <a:spcPts val="600"/>
              </a:spcBef>
              <a:spcAft>
                <a:spcPts val="600"/>
              </a:spcAft>
              <a:buAutoNum type="arabicParenBoth" startAt="3"/>
            </a:pPr>
            <a:r>
              <a:rPr lang="en-GB" sz="2000" b="1" u="sng" dirty="0" smtClean="0"/>
              <a:t>writing </a:t>
            </a:r>
            <a:r>
              <a:rPr lang="en-GB" sz="2000" b="1" u="sng" dirty="0"/>
              <a:t>deep out-of-the-money options</a:t>
            </a:r>
            <a:r>
              <a:rPr lang="en-GB" sz="2000" b="1" u="sng" dirty="0" smtClean="0"/>
              <a:t>.</a:t>
            </a:r>
          </a:p>
          <a:p>
            <a:pPr marL="400050" indent="-400050">
              <a:lnSpc>
                <a:spcPts val="2700"/>
              </a:lnSpc>
              <a:spcBef>
                <a:spcPts val="600"/>
              </a:spcBef>
              <a:spcAft>
                <a:spcPts val="600"/>
              </a:spcAft>
              <a:buAutoNum type="romanLcParenBoth" startAt="3"/>
            </a:pPr>
            <a:endParaRPr lang="en-GB" sz="2000" b="1" u="sng" dirty="0" smtClean="0"/>
          </a:p>
          <a:p>
            <a:pPr marL="271463" indent="-271463" algn="just">
              <a:lnSpc>
                <a:spcPts val="2700"/>
              </a:lnSpc>
              <a:spcBef>
                <a:spcPts val="600"/>
              </a:spcBef>
              <a:spcAft>
                <a:spcPts val="600"/>
              </a:spcAft>
            </a:pPr>
            <a:r>
              <a:rPr lang="en-GB" sz="2000" dirty="0" smtClean="0"/>
              <a:t>Investing </a:t>
            </a:r>
            <a:r>
              <a:rPr lang="en-GB" sz="2000" dirty="0"/>
              <a:t>in senior tranches of sub-prime loan securitisations </a:t>
            </a:r>
            <a:r>
              <a:rPr lang="en-GB" sz="2000" dirty="0" smtClean="0"/>
              <a:t>or selling CDS is </a:t>
            </a:r>
            <a:r>
              <a:rPr lang="en-GB" sz="2000" dirty="0"/>
              <a:t>equivalent to </a:t>
            </a:r>
            <a:r>
              <a:rPr lang="en-GB" sz="2000" dirty="0" smtClean="0"/>
              <a:t>selling deep-out-of-the-money </a:t>
            </a:r>
            <a:r>
              <a:rPr lang="en-GB" sz="2000" dirty="0"/>
              <a:t>options: </a:t>
            </a:r>
            <a:r>
              <a:rPr lang="en-GB" sz="2000" dirty="0">
                <a:solidFill>
                  <a:srgbClr val="FF0000"/>
                </a:solidFill>
              </a:rPr>
              <a:t>high returns except in those tail states of the world when borrowers default massively</a:t>
            </a:r>
            <a:r>
              <a:rPr lang="en-GB" sz="2000" dirty="0" smtClean="0"/>
              <a:t>.</a:t>
            </a:r>
          </a:p>
          <a:p>
            <a:pPr marL="271463" indent="-271463" algn="just">
              <a:lnSpc>
                <a:spcPts val="2700"/>
              </a:lnSpc>
              <a:spcBef>
                <a:spcPts val="600"/>
              </a:spcBef>
              <a:spcAft>
                <a:spcPts val="600"/>
              </a:spcAft>
            </a:pPr>
            <a:endParaRPr lang="pt-PT" sz="2000" dirty="0"/>
          </a:p>
          <a:p>
            <a:pPr marL="271463" indent="-271463" algn="just">
              <a:lnSpc>
                <a:spcPts val="2700"/>
              </a:lnSpc>
              <a:spcBef>
                <a:spcPts val="600"/>
              </a:spcBef>
              <a:spcAft>
                <a:spcPts val="600"/>
              </a:spcAft>
            </a:pPr>
            <a:r>
              <a:rPr lang="en-US" sz="2000" dirty="0" smtClean="0"/>
              <a:t>Banks have assumed significant exposures to extreme risks, that only materialize under very severe and unlikely circumstances.</a:t>
            </a:r>
            <a:endParaRPr lang="en-US" sz="2000" dirty="0"/>
          </a:p>
          <a:p>
            <a:pPr marL="0" indent="0" algn="just">
              <a:lnSpc>
                <a:spcPts val="2700"/>
              </a:lnSpc>
              <a:spcBef>
                <a:spcPts val="600"/>
              </a:spcBef>
              <a:spcAft>
                <a:spcPts val="600"/>
              </a:spcAft>
              <a:buNone/>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112</a:t>
            </a:fld>
            <a:endParaRPr lang="en-US"/>
          </a:p>
        </p:txBody>
      </p:sp>
      <p:sp>
        <p:nvSpPr>
          <p:cNvPr id="5" name="Down Arrow 4"/>
          <p:cNvSpPr/>
          <p:nvPr/>
        </p:nvSpPr>
        <p:spPr bwMode="auto">
          <a:xfrm>
            <a:off x="5241032" y="371703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94976046"/>
      </p:ext>
    </p:extLst>
  </p:cSld>
  <p:clrMapOvr>
    <a:masterClrMapping/>
  </p:clrMapOvr>
  <p:transition spd="slow">
    <p:pull dir="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Irrelevance for Central Banks</a:t>
            </a:r>
          </a:p>
        </p:txBody>
      </p:sp>
      <p:sp>
        <p:nvSpPr>
          <p:cNvPr id="1619971" name="Rectangle 3"/>
          <p:cNvSpPr>
            <a:spLocks noGrp="1" noChangeArrowheads="1"/>
          </p:cNvSpPr>
          <p:nvPr>
            <p:ph type="body" idx="1"/>
          </p:nvPr>
        </p:nvSpPr>
        <p:spPr>
          <a:xfrm>
            <a:off x="776536" y="1628800"/>
            <a:ext cx="8640960" cy="4729158"/>
          </a:xfrm>
        </p:spPr>
        <p:txBody>
          <a:bodyPr/>
          <a:lstStyle/>
          <a:p>
            <a:pPr marL="268288" indent="-268288" algn="just">
              <a:lnSpc>
                <a:spcPts val="2700"/>
              </a:lnSpc>
              <a:spcBef>
                <a:spcPts val="600"/>
              </a:spcBef>
              <a:spcAft>
                <a:spcPts val="600"/>
              </a:spcAft>
            </a:pPr>
            <a:r>
              <a:rPr lang="en-US" sz="2000" b="1" dirty="0" smtClean="0">
                <a:solidFill>
                  <a:srgbClr val="FF0000"/>
                </a:solidFill>
              </a:rPr>
              <a:t>The increasing weight of the financial system didn’t lead to </a:t>
            </a:r>
            <a:r>
              <a:rPr lang="en-US" sz="2000" b="1" dirty="0">
                <a:solidFill>
                  <a:srgbClr val="FF0000"/>
                </a:solidFill>
              </a:rPr>
              <a:t>a stronger role </a:t>
            </a:r>
            <a:r>
              <a:rPr lang="en-US" sz="2000" b="1" dirty="0" smtClean="0">
                <a:solidFill>
                  <a:srgbClr val="FF0000"/>
                </a:solidFill>
              </a:rPr>
              <a:t>in monetary policy and central bank thinking</a:t>
            </a:r>
            <a:r>
              <a:rPr lang="en-US" sz="2000" dirty="0" smtClean="0"/>
              <a:t>, as stressed in Turner (2015):</a:t>
            </a:r>
          </a:p>
          <a:p>
            <a:pPr marL="0" indent="0" algn="just">
              <a:lnSpc>
                <a:spcPts val="2700"/>
              </a:lnSpc>
              <a:spcBef>
                <a:spcPts val="600"/>
              </a:spcBef>
              <a:spcAft>
                <a:spcPts val="600"/>
              </a:spcAft>
              <a:buNone/>
            </a:pPr>
            <a:endParaRPr lang="en-US" sz="2000" dirty="0" smtClean="0"/>
          </a:p>
          <a:p>
            <a:pPr marL="0" indent="0" algn="just">
              <a:lnSpc>
                <a:spcPts val="2700"/>
              </a:lnSpc>
              <a:spcBef>
                <a:spcPts val="600"/>
              </a:spcBef>
              <a:spcAft>
                <a:spcPts val="600"/>
              </a:spcAft>
              <a:buNone/>
            </a:pPr>
            <a:r>
              <a:rPr lang="en-US" sz="2000" dirty="0" smtClean="0"/>
              <a:t>“Most financial experts and policy makers thus treated more finance as positively beneficial. But in one area of policymaking – </a:t>
            </a:r>
            <a:r>
              <a:rPr lang="en-US" sz="2000" dirty="0" smtClean="0">
                <a:solidFill>
                  <a:srgbClr val="FF0000"/>
                </a:solidFill>
              </a:rPr>
              <a:t>in central banks – financial system developments were primarily viewed as neither positive nor negative, but simply neutral</a:t>
            </a:r>
            <a:r>
              <a:rPr lang="en-US" sz="2000" dirty="0" smtClean="0"/>
              <a:t>”.*</a:t>
            </a:r>
            <a:endParaRPr lang="en-US" sz="2000" dirty="0">
              <a:solidFill>
                <a:srgbClr val="FF0000"/>
              </a:solidFill>
            </a:endParaRPr>
          </a:p>
          <a:p>
            <a:pPr algn="just">
              <a:lnSpc>
                <a:spcPts val="2700"/>
              </a:lnSpc>
              <a:spcBef>
                <a:spcPts val="600"/>
              </a:spcBef>
              <a:spcAft>
                <a:spcPts val="600"/>
              </a:spcAft>
              <a:buFont typeface="Arial" panose="020B0604020202020204" pitchFamily="34" charset="0"/>
              <a:buChar char="•"/>
            </a:pPr>
            <a:r>
              <a:rPr lang="en-US" sz="1400" dirty="0" smtClean="0">
                <a:cs typeface="Times New Roman" pitchFamily="18" charset="0"/>
              </a:rPr>
              <a:t>in </a:t>
            </a:r>
            <a:r>
              <a:rPr lang="en-GB" sz="1400" dirty="0"/>
              <a:t>Turner, Adair (2015), Between Debt and the Devil: Money, Credit, and Fixing Global Finance, October, Princeton University Press</a:t>
            </a:r>
            <a:r>
              <a:rPr lang="en-GB" sz="1400" dirty="0" smtClean="0"/>
              <a:t>.</a:t>
            </a: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113</a:t>
            </a:fld>
            <a:endParaRPr lang="en-US"/>
          </a:p>
        </p:txBody>
      </p:sp>
    </p:spTree>
    <p:extLst>
      <p:ext uri="{BB962C8B-B14F-4D97-AF65-F5344CB8AC3E}">
        <p14:creationId xmlns:p14="http://schemas.microsoft.com/office/powerpoint/2010/main" val="1341687182"/>
      </p:ext>
    </p:extLst>
  </p:cSld>
  <p:clrMapOvr>
    <a:masterClrMapping/>
  </p:clrMapOvr>
  <p:transition spd="slow">
    <p:pull dir="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Irrelevance for Central Banks</a:t>
            </a:r>
            <a:endParaRPr lang="en-US" dirty="0" smtClean="0"/>
          </a:p>
        </p:txBody>
      </p:sp>
      <p:sp>
        <p:nvSpPr>
          <p:cNvPr id="1619971" name="Rectangle 3"/>
          <p:cNvSpPr>
            <a:spLocks noGrp="1" noChangeArrowheads="1"/>
          </p:cNvSpPr>
          <p:nvPr>
            <p:ph type="body" idx="1"/>
          </p:nvPr>
        </p:nvSpPr>
        <p:spPr>
          <a:xfrm>
            <a:off x="776536" y="1628800"/>
            <a:ext cx="8640960" cy="4729158"/>
          </a:xfrm>
        </p:spPr>
        <p:txBody>
          <a:bodyPr/>
          <a:lstStyle/>
          <a:p>
            <a:pPr marL="268288" indent="-268288" algn="just">
              <a:lnSpc>
                <a:spcPts val="2700"/>
              </a:lnSpc>
              <a:spcBef>
                <a:spcPts val="600"/>
              </a:spcBef>
              <a:spcAft>
                <a:spcPts val="600"/>
              </a:spcAft>
            </a:pPr>
            <a:r>
              <a:rPr lang="en-US" sz="2000" b="1" dirty="0" smtClean="0">
                <a:solidFill>
                  <a:srgbClr val="FF0000"/>
                </a:solidFill>
              </a:rPr>
              <a:t>Central </a:t>
            </a:r>
            <a:r>
              <a:rPr lang="en-US" sz="2000" b="1" dirty="0">
                <a:solidFill>
                  <a:srgbClr val="FF0000"/>
                </a:solidFill>
              </a:rPr>
              <a:t>banks historically </a:t>
            </a:r>
            <a:r>
              <a:rPr lang="en-US" sz="2000" b="1" dirty="0" smtClean="0">
                <a:solidFill>
                  <a:srgbClr val="FF0000"/>
                </a:solidFill>
              </a:rPr>
              <a:t>started their </a:t>
            </a:r>
            <a:r>
              <a:rPr lang="en-US" sz="2000" b="1" dirty="0">
                <a:solidFill>
                  <a:srgbClr val="FF0000"/>
                </a:solidFill>
              </a:rPr>
              <a:t>mandate with the preservation of financial stability as a central </a:t>
            </a:r>
            <a:r>
              <a:rPr lang="en-US" sz="2000" b="1" dirty="0" smtClean="0">
                <a:solidFill>
                  <a:srgbClr val="FF0000"/>
                </a:solidFill>
              </a:rPr>
              <a:t>concern.</a:t>
            </a:r>
          </a:p>
          <a:p>
            <a:pPr marL="268288" indent="-268288" algn="just">
              <a:lnSpc>
                <a:spcPts val="2700"/>
              </a:lnSpc>
              <a:spcBef>
                <a:spcPts val="600"/>
              </a:spcBef>
              <a:spcAft>
                <a:spcPts val="600"/>
              </a:spcAft>
            </a:pPr>
            <a:r>
              <a:rPr lang="en-US" sz="2000" dirty="0" smtClean="0"/>
              <a:t>This </a:t>
            </a:r>
            <a:r>
              <a:rPr lang="en-US" sz="2000" dirty="0"/>
              <a:t>was the case with the establishment of the Federal Reserve in 1913 as </a:t>
            </a:r>
            <a:r>
              <a:rPr lang="en-US" sz="2000" dirty="0" smtClean="0"/>
              <a:t>a response </a:t>
            </a:r>
            <a:r>
              <a:rPr lang="en-US" sz="2000" dirty="0"/>
              <a:t>to the instability of banking in the 19th century and, in particular, </a:t>
            </a:r>
            <a:r>
              <a:rPr lang="en-US" sz="2000" dirty="0" smtClean="0"/>
              <a:t>the panic </a:t>
            </a:r>
            <a:r>
              <a:rPr lang="en-US" sz="2000" dirty="0"/>
              <a:t>of </a:t>
            </a:r>
            <a:r>
              <a:rPr lang="en-US" sz="2000" dirty="0" smtClean="0"/>
              <a:t>1907.</a:t>
            </a:r>
          </a:p>
          <a:p>
            <a:pPr marL="268288" indent="-268288" algn="just">
              <a:lnSpc>
                <a:spcPts val="2700"/>
              </a:lnSpc>
              <a:spcBef>
                <a:spcPts val="600"/>
              </a:spcBef>
              <a:spcAft>
                <a:spcPts val="600"/>
              </a:spcAft>
            </a:pPr>
            <a:r>
              <a:rPr lang="en-US" sz="2000" dirty="0" smtClean="0"/>
              <a:t>This </a:t>
            </a:r>
            <a:r>
              <a:rPr lang="en-US" sz="2000" dirty="0"/>
              <a:t>central concern gave way </a:t>
            </a:r>
            <a:r>
              <a:rPr lang="en-US" sz="2000" dirty="0" smtClean="0"/>
              <a:t>the narrow </a:t>
            </a:r>
            <a:r>
              <a:rPr lang="en-US" sz="2000" dirty="0"/>
              <a:t>mandate </a:t>
            </a:r>
            <a:r>
              <a:rPr lang="en-US" sz="2000" dirty="0" smtClean="0"/>
              <a:t>of controlling </a:t>
            </a:r>
            <a:r>
              <a:rPr lang="en-US" sz="2000" dirty="0"/>
              <a:t>inflation, which was supposedly validated by the period of the </a:t>
            </a:r>
            <a:r>
              <a:rPr lang="en-US" sz="2000" dirty="0" smtClean="0"/>
              <a:t>Great Moderation.</a:t>
            </a:r>
          </a:p>
          <a:p>
            <a:pPr marL="268288" indent="-268288" algn="just">
              <a:lnSpc>
                <a:spcPts val="2700"/>
              </a:lnSpc>
              <a:spcBef>
                <a:spcPts val="600"/>
              </a:spcBef>
              <a:spcAft>
                <a:spcPts val="600"/>
              </a:spcAft>
            </a:pPr>
            <a:r>
              <a:rPr lang="en-US" sz="2000" dirty="0" smtClean="0"/>
              <a:t>This </a:t>
            </a:r>
            <a:r>
              <a:rPr lang="en-US" sz="2000" dirty="0"/>
              <a:t>period ended abruptly with the financial crisis in </a:t>
            </a:r>
            <a:r>
              <a:rPr lang="en-US" sz="2000" dirty="0" smtClean="0"/>
              <a:t>2007 </a:t>
            </a:r>
            <a:r>
              <a:rPr lang="en-US" sz="2000" dirty="0"/>
              <a:t>and </a:t>
            </a:r>
            <a:r>
              <a:rPr lang="en-US" sz="2000" dirty="0" smtClean="0">
                <a:solidFill>
                  <a:srgbClr val="FF0000"/>
                </a:solidFill>
              </a:rPr>
              <a:t>the general </a:t>
            </a:r>
            <a:r>
              <a:rPr lang="en-US" sz="2000" dirty="0">
                <a:solidFill>
                  <a:srgbClr val="FF0000"/>
                </a:solidFill>
              </a:rPr>
              <a:t>perception now is that central banks should also worry </a:t>
            </a:r>
            <a:r>
              <a:rPr lang="en-US" sz="2000" dirty="0" smtClean="0">
                <a:solidFill>
                  <a:srgbClr val="FF0000"/>
                </a:solidFill>
              </a:rPr>
              <a:t>again about financial stability.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114</a:t>
            </a:fld>
            <a:endParaRPr lang="en-US"/>
          </a:p>
        </p:txBody>
      </p:sp>
    </p:spTree>
    <p:extLst>
      <p:ext uri="{BB962C8B-B14F-4D97-AF65-F5344CB8AC3E}">
        <p14:creationId xmlns:p14="http://schemas.microsoft.com/office/powerpoint/2010/main" val="4244687201"/>
      </p:ext>
    </p:extLst>
  </p:cSld>
  <p:clrMapOvr>
    <a:masterClrMapping/>
  </p:clrMapOvr>
  <p:transition spd="slow">
    <p:pull dir="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Irrelevance for Central Banks</a:t>
            </a:r>
            <a:endParaRPr lang="en-US" dirty="0" smtClean="0"/>
          </a:p>
        </p:txBody>
      </p:sp>
      <p:sp>
        <p:nvSpPr>
          <p:cNvPr id="1619971" name="Rectangle 3"/>
          <p:cNvSpPr>
            <a:spLocks noGrp="1" noChangeArrowheads="1"/>
          </p:cNvSpPr>
          <p:nvPr>
            <p:ph type="body" idx="1"/>
          </p:nvPr>
        </p:nvSpPr>
        <p:spPr>
          <a:xfrm>
            <a:off x="776536" y="1628800"/>
            <a:ext cx="8640960" cy="4729158"/>
          </a:xfrm>
        </p:spPr>
        <p:txBody>
          <a:bodyPr/>
          <a:lstStyle/>
          <a:p>
            <a:pPr marL="0" indent="0" algn="just">
              <a:lnSpc>
                <a:spcPts val="2700"/>
              </a:lnSpc>
              <a:spcBef>
                <a:spcPts val="600"/>
              </a:spcBef>
              <a:spcAft>
                <a:spcPts val="600"/>
              </a:spcAft>
              <a:buNone/>
            </a:pPr>
            <a:r>
              <a:rPr lang="en-US" sz="2000" u="sng" dirty="0"/>
              <a:t>“Earlier economists who experienced the financial and economic upheavals of the 1920s and 1930s – such as Friedrich </a:t>
            </a:r>
            <a:r>
              <a:rPr lang="en-US" sz="2000" u="sng" dirty="0" smtClean="0"/>
              <a:t>Hayek, </a:t>
            </a:r>
            <a:r>
              <a:rPr lang="en-US" sz="2000" u="sng" dirty="0"/>
              <a:t>Irving Fisher or John Maynard Keynes – believed that the operation of the financial system, and in particular of the banking system, carried vital implications for overall macroeconomic stability. But increasingly from the 1970s on, their insights were rejected or ignored”.</a:t>
            </a:r>
            <a:endParaRPr lang="en-GB" sz="2000" u="sng" dirty="0"/>
          </a:p>
          <a:p>
            <a:pPr marL="0" indent="0" algn="just">
              <a:lnSpc>
                <a:spcPts val="2700"/>
              </a:lnSpc>
              <a:spcBef>
                <a:spcPts val="600"/>
              </a:spcBef>
              <a:spcAft>
                <a:spcPts val="600"/>
              </a:spcAft>
              <a:buNone/>
            </a:pPr>
            <a:endParaRPr lang="en-US" sz="2000" dirty="0" smtClean="0">
              <a:solidFill>
                <a:srgbClr val="FF0000"/>
              </a:solidFill>
            </a:endParaRPr>
          </a:p>
          <a:p>
            <a:pPr marL="0" indent="0" algn="just">
              <a:lnSpc>
                <a:spcPts val="2700"/>
              </a:lnSpc>
              <a:spcBef>
                <a:spcPts val="600"/>
              </a:spcBef>
              <a:spcAft>
                <a:spcPts val="600"/>
              </a:spcAft>
              <a:buNone/>
            </a:pPr>
            <a:r>
              <a:rPr lang="en-US" sz="2000" dirty="0" smtClean="0">
                <a:solidFill>
                  <a:srgbClr val="FF0000"/>
                </a:solidFill>
              </a:rPr>
              <a:t>“Instead modern macroeconomics and central bank practice gravitated to the assumption that the monetary workings of the economy could be captured by models from which the banking system was entirely absent</a:t>
            </a:r>
            <a:r>
              <a:rPr lang="en-US" sz="2000" dirty="0" smtClean="0"/>
              <a:t>, and that provided central banks manipulated interest rates successfully to achieve low and stable inflation, stable macroeconomic performance would follow. Finance was described as a mere “veil””.</a:t>
            </a:r>
            <a:endParaRPr lang="en-GB" sz="16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115</a:t>
            </a:fld>
            <a:endParaRPr lang="en-US"/>
          </a:p>
        </p:txBody>
      </p:sp>
    </p:spTree>
    <p:extLst>
      <p:ext uri="{BB962C8B-B14F-4D97-AF65-F5344CB8AC3E}">
        <p14:creationId xmlns:p14="http://schemas.microsoft.com/office/powerpoint/2010/main" val="612296219"/>
      </p:ext>
    </p:extLst>
  </p:cSld>
  <p:clrMapOvr>
    <a:masterClrMapping/>
  </p:clrMapOvr>
  <p:transition spd="slow">
    <p:pull dir="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r>
              <a:rPr lang="en-US" sz="3600" b="1" dirty="0" smtClean="0"/>
              <a:t>1.1.6.	Concentration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116</a:t>
            </a:fld>
            <a:endParaRPr lang="en-US" dirty="0"/>
          </a:p>
        </p:txBody>
      </p:sp>
    </p:spTree>
    <p:extLst>
      <p:ext uri="{BB962C8B-B14F-4D97-AF65-F5344CB8AC3E}">
        <p14:creationId xmlns:p14="http://schemas.microsoft.com/office/powerpoint/2010/main" val="380539714"/>
      </p:ext>
    </p:extLst>
  </p:cSld>
  <p:clrMapOvr>
    <a:masterClrMapping/>
  </p:clrMapOvr>
  <p:transition spd="slow">
    <p:pull dir="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Concentration</a:t>
            </a:r>
          </a:p>
        </p:txBody>
      </p:sp>
      <p:sp>
        <p:nvSpPr>
          <p:cNvPr id="1619971" name="Rectangle 3"/>
          <p:cNvSpPr>
            <a:spLocks noGrp="1" noChangeArrowheads="1"/>
          </p:cNvSpPr>
          <p:nvPr>
            <p:ph type="body" idx="1"/>
          </p:nvPr>
        </p:nvSpPr>
        <p:spPr>
          <a:xfrm>
            <a:off x="776535" y="1628800"/>
            <a:ext cx="8640961" cy="1080120"/>
          </a:xfrm>
        </p:spPr>
        <p:txBody>
          <a:bodyPr/>
          <a:lstStyle/>
          <a:p>
            <a:pPr marL="263525" indent="-263525" algn="just">
              <a:lnSpc>
                <a:spcPts val="2700"/>
              </a:lnSpc>
              <a:spcBef>
                <a:spcPts val="600"/>
              </a:spcBef>
              <a:spcAft>
                <a:spcPts val="600"/>
              </a:spcAft>
            </a:pPr>
            <a:r>
              <a:rPr lang="en-GB" sz="2000" dirty="0" smtClean="0">
                <a:solidFill>
                  <a:srgbClr val="FF0000"/>
                </a:solidFill>
              </a:rPr>
              <a:t>The </a:t>
            </a:r>
            <a:r>
              <a:rPr lang="en-GB" sz="2000" dirty="0">
                <a:solidFill>
                  <a:srgbClr val="FF0000"/>
                </a:solidFill>
              </a:rPr>
              <a:t>European banking system became not only larger, </a:t>
            </a:r>
            <a:r>
              <a:rPr lang="en-GB" sz="2000" dirty="0" smtClean="0">
                <a:solidFill>
                  <a:srgbClr val="FF0000"/>
                </a:solidFill>
              </a:rPr>
              <a:t>but also more concentrated, </a:t>
            </a:r>
            <a:r>
              <a:rPr lang="en-GB" sz="2000" dirty="0" smtClean="0"/>
              <a:t>even though systemic risk triggered by too-big-to-fail (TBTF) banks was one of the GFC drivers.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117</a:t>
            </a:fld>
            <a:endParaRPr lang="en-US"/>
          </a:p>
        </p:txBody>
      </p:sp>
      <p:pic>
        <p:nvPicPr>
          <p:cNvPr id="3" name="Picture 2"/>
          <p:cNvPicPr>
            <a:picLocks noChangeAspect="1"/>
          </p:cNvPicPr>
          <p:nvPr/>
        </p:nvPicPr>
        <p:blipFill>
          <a:blip r:embed="rId2"/>
          <a:stretch>
            <a:fillRect/>
          </a:stretch>
        </p:blipFill>
        <p:spPr>
          <a:xfrm>
            <a:off x="5601072" y="2482535"/>
            <a:ext cx="3881555" cy="3689943"/>
          </a:xfrm>
          <a:prstGeom prst="rect">
            <a:avLst/>
          </a:prstGeom>
        </p:spPr>
      </p:pic>
      <p:sp>
        <p:nvSpPr>
          <p:cNvPr id="9" name="Rectangle 3"/>
          <p:cNvSpPr txBox="1">
            <a:spLocks noChangeArrowheads="1"/>
          </p:cNvSpPr>
          <p:nvPr/>
        </p:nvSpPr>
        <p:spPr bwMode="auto">
          <a:xfrm>
            <a:off x="925758" y="5445223"/>
            <a:ext cx="4675313" cy="7989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2049980425"/>
      </p:ext>
    </p:extLst>
  </p:cSld>
  <p:clrMapOvr>
    <a:masterClrMapping/>
  </p:clrMapOvr>
  <p:transition spd="slow">
    <p:pull dir="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Concentration</a:t>
            </a:r>
          </a:p>
        </p:txBody>
      </p:sp>
      <p:sp>
        <p:nvSpPr>
          <p:cNvPr id="1619971" name="Rectangle 3"/>
          <p:cNvSpPr>
            <a:spLocks noGrp="1" noChangeArrowheads="1"/>
          </p:cNvSpPr>
          <p:nvPr>
            <p:ph type="body" idx="1"/>
          </p:nvPr>
        </p:nvSpPr>
        <p:spPr>
          <a:xfrm>
            <a:off x="776535" y="1628800"/>
            <a:ext cx="8640961" cy="720080"/>
          </a:xfrm>
        </p:spPr>
        <p:txBody>
          <a:bodyPr/>
          <a:lstStyle/>
          <a:p>
            <a:pPr marL="263525" indent="-263525" algn="just">
              <a:lnSpc>
                <a:spcPts val="2700"/>
              </a:lnSpc>
              <a:spcBef>
                <a:spcPts val="600"/>
              </a:spcBef>
              <a:spcAft>
                <a:spcPts val="600"/>
              </a:spcAft>
            </a:pPr>
            <a:r>
              <a:rPr lang="en-GB" sz="2000" dirty="0" smtClean="0">
                <a:solidFill>
                  <a:srgbClr val="FF0000"/>
                </a:solidFill>
              </a:rPr>
              <a:t>Beyond </a:t>
            </a:r>
            <a:r>
              <a:rPr lang="en-GB" sz="2000" dirty="0">
                <a:solidFill>
                  <a:srgbClr val="FF0000"/>
                </a:solidFill>
              </a:rPr>
              <a:t>the largest </a:t>
            </a:r>
            <a:r>
              <a:rPr lang="en-GB" sz="2000" dirty="0" smtClean="0">
                <a:solidFill>
                  <a:srgbClr val="FF0000"/>
                </a:solidFill>
              </a:rPr>
              <a:t>banks</a:t>
            </a:r>
            <a:r>
              <a:rPr lang="en-GB" sz="2000" dirty="0">
                <a:solidFill>
                  <a:srgbClr val="FF0000"/>
                </a:solidFill>
              </a:rPr>
              <a:t>, </a:t>
            </a:r>
            <a:r>
              <a:rPr lang="en-GB" sz="2000" dirty="0" smtClean="0">
                <a:solidFill>
                  <a:srgbClr val="FF0000"/>
                </a:solidFill>
              </a:rPr>
              <a:t>the </a:t>
            </a:r>
            <a:r>
              <a:rPr lang="en-GB" sz="2000" dirty="0">
                <a:solidFill>
                  <a:srgbClr val="FF0000"/>
                </a:solidFill>
              </a:rPr>
              <a:t>gap between </a:t>
            </a:r>
            <a:r>
              <a:rPr lang="en-GB" sz="2000" dirty="0" smtClean="0">
                <a:solidFill>
                  <a:srgbClr val="FF0000"/>
                </a:solidFill>
              </a:rPr>
              <a:t>the level of concentration in the </a:t>
            </a:r>
            <a:r>
              <a:rPr lang="en-GB" sz="2000" dirty="0">
                <a:solidFill>
                  <a:srgbClr val="FF0000"/>
                </a:solidFill>
              </a:rPr>
              <a:t>EU and US </a:t>
            </a:r>
            <a:r>
              <a:rPr lang="en-GB" sz="2000" dirty="0" smtClean="0">
                <a:solidFill>
                  <a:srgbClr val="FF0000"/>
                </a:solidFill>
              </a:rPr>
              <a:t>widened substantially in the recent past</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118</a:t>
            </a:fld>
            <a:endParaRPr lang="en-US"/>
          </a:p>
        </p:txBody>
      </p:sp>
      <p:pic>
        <p:nvPicPr>
          <p:cNvPr id="3" name="Picture 2"/>
          <p:cNvPicPr>
            <a:picLocks noChangeAspect="1"/>
          </p:cNvPicPr>
          <p:nvPr/>
        </p:nvPicPr>
        <p:blipFill>
          <a:blip r:embed="rId2"/>
          <a:stretch>
            <a:fillRect/>
          </a:stretch>
        </p:blipFill>
        <p:spPr>
          <a:xfrm>
            <a:off x="908050" y="2483204"/>
            <a:ext cx="4016403" cy="3791092"/>
          </a:xfrm>
          <a:prstGeom prst="rect">
            <a:avLst/>
          </a:prstGeom>
        </p:spPr>
      </p:pic>
      <p:sp>
        <p:nvSpPr>
          <p:cNvPr id="6" name="Rectangle 3"/>
          <p:cNvSpPr txBox="1">
            <a:spLocks noChangeArrowheads="1"/>
          </p:cNvSpPr>
          <p:nvPr/>
        </p:nvSpPr>
        <p:spPr bwMode="auto">
          <a:xfrm>
            <a:off x="5097016" y="5445224"/>
            <a:ext cx="4320480" cy="8290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887556062"/>
      </p:ext>
    </p:extLst>
  </p:cSld>
  <p:clrMapOvr>
    <a:masterClrMapping/>
  </p:clrMapOvr>
  <p:transition spd="slow">
    <p:pull dir="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Mergers</a:t>
            </a:r>
          </a:p>
        </p:txBody>
      </p:sp>
      <p:sp>
        <p:nvSpPr>
          <p:cNvPr id="1619971" name="Rectangle 3"/>
          <p:cNvSpPr>
            <a:spLocks noGrp="1" noChangeArrowheads="1"/>
          </p:cNvSpPr>
          <p:nvPr>
            <p:ph type="body" idx="1"/>
          </p:nvPr>
        </p:nvSpPr>
        <p:spPr>
          <a:xfrm>
            <a:off x="776535" y="1628800"/>
            <a:ext cx="8640961" cy="4536504"/>
          </a:xfrm>
        </p:spPr>
        <p:txBody>
          <a:bodyPr/>
          <a:lstStyle/>
          <a:p>
            <a:pPr marL="263525" indent="-263525" algn="just">
              <a:lnSpc>
                <a:spcPts val="2700"/>
              </a:lnSpc>
              <a:spcBef>
                <a:spcPts val="600"/>
              </a:spcBef>
              <a:spcAft>
                <a:spcPts val="600"/>
              </a:spcAft>
            </a:pPr>
            <a:r>
              <a:rPr lang="en-GB" sz="2000" dirty="0" smtClean="0">
                <a:solidFill>
                  <a:srgbClr val="FF0000"/>
                </a:solidFill>
              </a:rPr>
              <a:t>Stricter regulation, higher capital requirements and the impact of the pandemic may motivate a </a:t>
            </a:r>
            <a:r>
              <a:rPr lang="en-GB" sz="2000" b="1" dirty="0" smtClean="0">
                <a:solidFill>
                  <a:srgbClr val="FF0000"/>
                </a:solidFill>
              </a:rPr>
              <a:t>new surge of mergers</a:t>
            </a:r>
            <a:r>
              <a:rPr lang="en-GB" sz="2000" dirty="0" smtClean="0"/>
              <a:t>.</a:t>
            </a:r>
          </a:p>
          <a:p>
            <a:pPr marL="263525" indent="-263525" algn="just">
              <a:lnSpc>
                <a:spcPts val="2700"/>
              </a:lnSpc>
              <a:spcBef>
                <a:spcPts val="600"/>
              </a:spcBef>
              <a:spcAft>
                <a:spcPts val="600"/>
              </a:spcAft>
            </a:pPr>
            <a:endParaRPr lang="en-GB" sz="2000" dirty="0" smtClean="0"/>
          </a:p>
          <a:p>
            <a:pPr marL="263525" indent="-263525" algn="just">
              <a:lnSpc>
                <a:spcPts val="2700"/>
              </a:lnSpc>
              <a:spcBef>
                <a:spcPts val="600"/>
              </a:spcBef>
              <a:spcAft>
                <a:spcPts val="600"/>
              </a:spcAft>
            </a:pPr>
            <a:r>
              <a:rPr lang="en-US" sz="2000" dirty="0" smtClean="0"/>
              <a:t>Nonetheless, mergers usually face difficulties and uncertainties, specially cross-borders</a:t>
            </a:r>
            <a:r>
              <a:rPr lang="pt-PT" sz="2000" dirty="0" smtClean="0"/>
              <a:t>.</a:t>
            </a:r>
          </a:p>
          <a:p>
            <a:pPr marL="263525" indent="-263525" algn="just">
              <a:lnSpc>
                <a:spcPts val="2700"/>
              </a:lnSpc>
              <a:spcBef>
                <a:spcPts val="600"/>
              </a:spcBef>
              <a:spcAft>
                <a:spcPts val="600"/>
              </a:spcAft>
            </a:pPr>
            <a:endParaRPr lang="pt-PT" sz="2000" dirty="0" smtClean="0"/>
          </a:p>
          <a:p>
            <a:pPr marL="263525" indent="-263525" algn="just">
              <a:lnSpc>
                <a:spcPts val="2700"/>
              </a:lnSpc>
              <a:spcBef>
                <a:spcPts val="600"/>
              </a:spcBef>
              <a:spcAft>
                <a:spcPts val="600"/>
              </a:spcAft>
            </a:pPr>
            <a:r>
              <a:rPr lang="en-GB" sz="2000" dirty="0" smtClean="0"/>
              <a:t>Actually, according to </a:t>
            </a:r>
            <a:r>
              <a:rPr lang="en-GB" sz="2000" dirty="0" err="1" smtClean="0"/>
              <a:t>Raposo</a:t>
            </a:r>
            <a:r>
              <a:rPr lang="en-GB" sz="2000" dirty="0" smtClean="0"/>
              <a:t> and Wolff (2017) (“How has banking union changed mergers and acquisitions?”, Blog post, Brueghel), “little </a:t>
            </a:r>
            <a:r>
              <a:rPr lang="en-GB" sz="2000" dirty="0"/>
              <a:t>has changed in M&amp;A activity since the banking union was launched. In fact, </a:t>
            </a:r>
            <a:r>
              <a:rPr lang="en-GB" sz="2000" dirty="0">
                <a:solidFill>
                  <a:srgbClr val="FF0000"/>
                </a:solidFill>
              </a:rPr>
              <a:t>we seem to be witnessing a slight </a:t>
            </a:r>
            <a:r>
              <a:rPr lang="en-GB" sz="2000" dirty="0" smtClean="0">
                <a:solidFill>
                  <a:srgbClr val="FF0000"/>
                </a:solidFill>
              </a:rPr>
              <a:t>re-nationalisation </a:t>
            </a:r>
            <a:r>
              <a:rPr lang="en-GB" sz="2000" dirty="0">
                <a:solidFill>
                  <a:srgbClr val="FF0000"/>
                </a:solidFill>
              </a:rPr>
              <a:t>of banking </a:t>
            </a:r>
            <a:r>
              <a:rPr lang="en-GB" sz="2000" dirty="0" smtClean="0">
                <a:solidFill>
                  <a:srgbClr val="FF0000"/>
                </a:solidFill>
              </a:rPr>
              <a:t>consolidation</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119</a:t>
            </a:fld>
            <a:endParaRPr lang="en-US"/>
          </a:p>
        </p:txBody>
      </p:sp>
    </p:spTree>
    <p:extLst>
      <p:ext uri="{BB962C8B-B14F-4D97-AF65-F5344CB8AC3E}">
        <p14:creationId xmlns:p14="http://schemas.microsoft.com/office/powerpoint/2010/main" val="2613481657"/>
      </p:ext>
    </p:extLst>
  </p:cSld>
  <p:clrMapOvr>
    <a:masterClrMapping/>
  </p:clrMapOvr>
  <p:transition spd="slow">
    <p:pull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Regulation</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a:t>Moreover, until the early 1930s, bank owners faced double liability, i.e. they could be liable not only for their paid-in capital, but for an additional equal amount.</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Following </a:t>
            </a:r>
            <a:r>
              <a:rPr lang="en-US" sz="2000" dirty="0"/>
              <a:t>the dramatic financial collapse during the Great Depression </a:t>
            </a:r>
            <a:r>
              <a:rPr lang="en-US" sz="2000" dirty="0" smtClean="0"/>
              <a:t>in the </a:t>
            </a:r>
            <a:r>
              <a:rPr lang="en-US" sz="2000" dirty="0"/>
              <a:t>early 1930s, </a:t>
            </a:r>
            <a:r>
              <a:rPr lang="en-US" sz="2000" b="1" dirty="0"/>
              <a:t>US authorities </a:t>
            </a:r>
            <a:r>
              <a:rPr lang="en-US" sz="2000" b="1" dirty="0" smtClean="0"/>
              <a:t>introduced a safety net </a:t>
            </a:r>
            <a:r>
              <a:rPr lang="en-US" sz="2000" dirty="0" smtClean="0"/>
              <a:t>composed by the </a:t>
            </a:r>
            <a:r>
              <a:rPr lang="en-US" sz="2000" dirty="0"/>
              <a:t>central bank as lender of last </a:t>
            </a:r>
            <a:r>
              <a:rPr lang="en-US" sz="2000" dirty="0" smtClean="0"/>
              <a:t>resort and deposit insurance.</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b="1" dirty="0" smtClean="0"/>
              <a:t>The </a:t>
            </a:r>
            <a:r>
              <a:rPr lang="en-US" sz="2000" b="1" dirty="0"/>
              <a:t>safety net creates </a:t>
            </a:r>
            <a:r>
              <a:rPr lang="en-US" sz="2000" b="1" dirty="0" smtClean="0"/>
              <a:t>moral hazard</a:t>
            </a:r>
            <a:r>
              <a:rPr lang="en-US" sz="2000" dirty="0"/>
              <a:t>, encouraging </a:t>
            </a:r>
            <a:r>
              <a:rPr lang="en-US" sz="2000" dirty="0" smtClean="0"/>
              <a:t>bank </a:t>
            </a:r>
            <a:r>
              <a:rPr lang="en-US" sz="2000" dirty="0"/>
              <a:t>managers to take </a:t>
            </a:r>
            <a:r>
              <a:rPr lang="en-US" sz="2000" dirty="0" smtClean="0"/>
              <a:t>risk =&gt; </a:t>
            </a:r>
            <a:r>
              <a:rPr lang="en-US" sz="2000" dirty="0" smtClean="0">
                <a:solidFill>
                  <a:srgbClr val="FF0000"/>
                </a:solidFill>
              </a:rPr>
              <a:t>regulation and supervision</a:t>
            </a:r>
            <a:r>
              <a:rPr lang="en-US" sz="2000" dirty="0" smtClean="0"/>
              <a:t>.</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a:t>
            </a:fld>
            <a:endParaRPr lang="en-US" dirty="0"/>
          </a:p>
        </p:txBody>
      </p:sp>
    </p:spTree>
    <p:extLst>
      <p:ext uri="{BB962C8B-B14F-4D97-AF65-F5344CB8AC3E}">
        <p14:creationId xmlns:p14="http://schemas.microsoft.com/office/powerpoint/2010/main" val="4103946723"/>
      </p:ext>
    </p:extLst>
  </p:cSld>
  <p:clrMapOvr>
    <a:masterClrMapping/>
  </p:clrMapOvr>
  <p:transition spd="slow">
    <p:pull dir="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Mergers</a:t>
            </a:r>
          </a:p>
        </p:txBody>
      </p:sp>
      <p:sp>
        <p:nvSpPr>
          <p:cNvPr id="1619971" name="Rectangle 3"/>
          <p:cNvSpPr>
            <a:spLocks noGrp="1" noChangeArrowheads="1"/>
          </p:cNvSpPr>
          <p:nvPr>
            <p:ph type="body" idx="1"/>
          </p:nvPr>
        </p:nvSpPr>
        <p:spPr>
          <a:xfrm>
            <a:off x="776535" y="1628800"/>
            <a:ext cx="4176465" cy="1584176"/>
          </a:xfrm>
        </p:spPr>
        <p:txBody>
          <a:bodyPr/>
          <a:lstStyle/>
          <a:p>
            <a:pPr marL="263525" indent="-263525" algn="just">
              <a:lnSpc>
                <a:spcPts val="2700"/>
              </a:lnSpc>
              <a:spcBef>
                <a:spcPts val="600"/>
              </a:spcBef>
              <a:spcAft>
                <a:spcPts val="600"/>
              </a:spcAft>
            </a:pPr>
            <a:r>
              <a:rPr lang="en-GB" sz="2000" dirty="0" smtClean="0"/>
              <a:t>Therefore, </a:t>
            </a:r>
            <a:r>
              <a:rPr lang="en-GB" sz="2000" dirty="0" smtClean="0">
                <a:solidFill>
                  <a:srgbClr val="FF0000"/>
                </a:solidFill>
              </a:rPr>
              <a:t>the </a:t>
            </a:r>
            <a:r>
              <a:rPr lang="en-GB" sz="2000" dirty="0">
                <a:solidFill>
                  <a:srgbClr val="FF0000"/>
                </a:solidFill>
              </a:rPr>
              <a:t>great majority of M&amp;A over the past decade have been domestic</a:t>
            </a:r>
            <a:r>
              <a:rPr lang="en-GB" sz="2000" dirty="0"/>
              <a:t>, and there is no clear evidence of a trend over time. </a:t>
            </a: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120</a:t>
            </a:fld>
            <a:endParaRPr lang="en-US"/>
          </a:p>
        </p:txBody>
      </p:sp>
      <p:pic>
        <p:nvPicPr>
          <p:cNvPr id="3" name="Picture 2"/>
          <p:cNvPicPr>
            <a:picLocks noChangeAspect="1"/>
          </p:cNvPicPr>
          <p:nvPr/>
        </p:nvPicPr>
        <p:blipFill>
          <a:blip r:embed="rId2"/>
          <a:stretch>
            <a:fillRect/>
          </a:stretch>
        </p:blipFill>
        <p:spPr>
          <a:xfrm>
            <a:off x="4986909" y="1655277"/>
            <a:ext cx="4502595" cy="4588881"/>
          </a:xfrm>
          <a:prstGeom prst="rect">
            <a:avLst/>
          </a:prstGeom>
        </p:spPr>
      </p:pic>
      <p:sp>
        <p:nvSpPr>
          <p:cNvPr id="4" name="Rectangle 3"/>
          <p:cNvSpPr/>
          <p:nvPr/>
        </p:nvSpPr>
        <p:spPr>
          <a:xfrm>
            <a:off x="787579" y="5597827"/>
            <a:ext cx="4276701" cy="646331"/>
          </a:xfrm>
          <a:prstGeom prst="rect">
            <a:avLst/>
          </a:prstGeom>
        </p:spPr>
        <p:txBody>
          <a:bodyPr wrap="square">
            <a:spAutoFit/>
          </a:bodyPr>
          <a:lstStyle/>
          <a:p>
            <a:pPr algn="just">
              <a:buNone/>
            </a:pPr>
            <a:r>
              <a:rPr lang="en-GB" sz="1200" b="0" u="none" dirty="0" smtClean="0">
                <a:solidFill>
                  <a:schemeClr val="tx1"/>
                </a:solidFill>
              </a:rPr>
              <a:t>Source: </a:t>
            </a:r>
            <a:r>
              <a:rPr lang="en-GB" sz="1200" b="0" u="none" dirty="0" err="1" smtClean="0">
                <a:solidFill>
                  <a:schemeClr val="tx1"/>
                </a:solidFill>
              </a:rPr>
              <a:t>Raposo</a:t>
            </a:r>
            <a:r>
              <a:rPr lang="en-GB" sz="1200" b="0" u="none" dirty="0" smtClean="0">
                <a:solidFill>
                  <a:schemeClr val="tx1"/>
                </a:solidFill>
              </a:rPr>
              <a:t>, Inês </a:t>
            </a:r>
            <a:r>
              <a:rPr lang="en-GB" sz="1200" b="0" u="none" dirty="0">
                <a:solidFill>
                  <a:schemeClr val="tx1"/>
                </a:solidFill>
              </a:rPr>
              <a:t>and </a:t>
            </a:r>
            <a:r>
              <a:rPr lang="en-GB" sz="1200" b="0" u="none" dirty="0" smtClean="0">
                <a:solidFill>
                  <a:schemeClr val="tx1"/>
                </a:solidFill>
              </a:rPr>
              <a:t>Wolff, </a:t>
            </a:r>
            <a:r>
              <a:rPr lang="en-GB" sz="1200" b="0" u="none" dirty="0" err="1" smtClean="0">
                <a:solidFill>
                  <a:schemeClr val="tx1"/>
                </a:solidFill>
              </a:rPr>
              <a:t>Guntram</a:t>
            </a:r>
            <a:r>
              <a:rPr lang="en-GB" sz="1200" b="0" u="none" dirty="0" smtClean="0">
                <a:solidFill>
                  <a:schemeClr val="tx1"/>
                </a:solidFill>
              </a:rPr>
              <a:t> </a:t>
            </a:r>
            <a:r>
              <a:rPr lang="en-GB" sz="1200" b="0" u="none" dirty="0">
                <a:solidFill>
                  <a:schemeClr val="tx1"/>
                </a:solidFill>
              </a:rPr>
              <a:t>(2017</a:t>
            </a:r>
            <a:r>
              <a:rPr lang="en-GB" sz="1200" b="0" u="none" dirty="0" smtClean="0">
                <a:solidFill>
                  <a:schemeClr val="tx1"/>
                </a:solidFill>
              </a:rPr>
              <a:t>),  “</a:t>
            </a:r>
            <a:r>
              <a:rPr lang="en-GB" sz="1200" b="0" u="none" dirty="0">
                <a:solidFill>
                  <a:schemeClr val="tx1"/>
                </a:solidFill>
              </a:rPr>
              <a:t>How has banking union changed mergers and </a:t>
            </a:r>
            <a:r>
              <a:rPr lang="en-GB" sz="1200" b="0" u="none" dirty="0" err="1">
                <a:solidFill>
                  <a:schemeClr val="tx1"/>
                </a:solidFill>
              </a:rPr>
              <a:t>acquistions</a:t>
            </a:r>
            <a:r>
              <a:rPr lang="en-GB" sz="1200" b="0" u="none" dirty="0">
                <a:solidFill>
                  <a:schemeClr val="tx1"/>
                </a:solidFill>
              </a:rPr>
              <a:t>?”, Blog post, </a:t>
            </a:r>
            <a:r>
              <a:rPr lang="en-GB" sz="1200" b="0" u="none" dirty="0" smtClean="0">
                <a:solidFill>
                  <a:schemeClr val="tx1"/>
                </a:solidFill>
              </a:rPr>
              <a:t>Brueghel.</a:t>
            </a:r>
            <a:endParaRPr lang="en-GB" sz="1200" b="0" u="none" dirty="0">
              <a:solidFill>
                <a:schemeClr val="tx1"/>
              </a:solidFill>
            </a:endParaRPr>
          </a:p>
        </p:txBody>
      </p:sp>
    </p:spTree>
    <p:extLst>
      <p:ext uri="{BB962C8B-B14F-4D97-AF65-F5344CB8AC3E}">
        <p14:creationId xmlns:p14="http://schemas.microsoft.com/office/powerpoint/2010/main" val="2838633240"/>
      </p:ext>
    </p:extLst>
  </p:cSld>
  <p:clrMapOvr>
    <a:masterClrMapping/>
  </p:clrMapOvr>
  <p:transition spd="slow">
    <p:pull dir="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r>
              <a:rPr lang="en-US" sz="3600" b="1" dirty="0" smtClean="0"/>
              <a:t>1.1.7.	Relevance of Debt</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121</a:t>
            </a:fld>
            <a:endParaRPr lang="en-US" dirty="0"/>
          </a:p>
        </p:txBody>
      </p:sp>
    </p:spTree>
    <p:extLst>
      <p:ext uri="{BB962C8B-B14F-4D97-AF65-F5344CB8AC3E}">
        <p14:creationId xmlns:p14="http://schemas.microsoft.com/office/powerpoint/2010/main" val="835544757"/>
      </p:ext>
    </p:extLst>
  </p:cSld>
  <p:clrMapOvr>
    <a:masterClrMapping/>
  </p:clrMapOvr>
  <p:transition spd="slow">
    <p:pull dir="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Debt vs Equity</a:t>
            </a:r>
          </a:p>
        </p:txBody>
      </p:sp>
      <p:sp>
        <p:nvSpPr>
          <p:cNvPr id="1622019" name="Rectangle 3"/>
          <p:cNvSpPr>
            <a:spLocks noGrp="1" noChangeArrowheads="1"/>
          </p:cNvSpPr>
          <p:nvPr>
            <p:ph type="body" idx="1"/>
          </p:nvPr>
        </p:nvSpPr>
        <p:spPr>
          <a:xfrm>
            <a:off x="776536" y="1643050"/>
            <a:ext cx="8716714" cy="4679963"/>
          </a:xfrm>
        </p:spPr>
        <p:txBody>
          <a:bodyPr/>
          <a:lstStyle/>
          <a:p>
            <a:pPr marL="265113" indent="-265113" algn="just">
              <a:lnSpc>
                <a:spcPts val="2700"/>
              </a:lnSpc>
              <a:spcBef>
                <a:spcPts val="600"/>
              </a:spcBef>
              <a:spcAft>
                <a:spcPts val="600"/>
              </a:spcAft>
            </a:pPr>
            <a:r>
              <a:rPr lang="en-US" sz="2000" dirty="0" smtClean="0">
                <a:solidFill>
                  <a:srgbClr val="FF0000"/>
                </a:solidFill>
              </a:rPr>
              <a:t>The relevance of FIs is in a large extent related to the importance of debt in the economy</a:t>
            </a:r>
            <a:r>
              <a:rPr lang="en-US" sz="2000" dirty="0" smtClean="0"/>
              <a:t>.</a:t>
            </a:r>
          </a:p>
          <a:p>
            <a:pPr marL="265113" indent="-265113" algn="just">
              <a:lnSpc>
                <a:spcPts val="2700"/>
              </a:lnSpc>
              <a:spcBef>
                <a:spcPts val="600"/>
              </a:spcBef>
              <a:spcAft>
                <a:spcPts val="600"/>
              </a:spcAft>
            </a:pPr>
            <a:r>
              <a:rPr lang="en-US" sz="2000" dirty="0" smtClean="0"/>
              <a:t>In a “perfect” economy, </a:t>
            </a:r>
            <a:r>
              <a:rPr lang="en-US" sz="2000" b="1" dirty="0" smtClean="0"/>
              <a:t>economic agents should be indifferent in the choice between capital and debt </a:t>
            </a:r>
            <a:r>
              <a:rPr lang="en-US" sz="2000" dirty="0" smtClean="0"/>
              <a:t>(</a:t>
            </a:r>
            <a:r>
              <a:rPr lang="en-US" sz="2000" dirty="0" smtClean="0">
                <a:solidFill>
                  <a:srgbClr val="FF0000"/>
                </a:solidFill>
              </a:rPr>
              <a:t>Modigliani and Miller theorem </a:t>
            </a:r>
            <a:r>
              <a:rPr lang="en-US" sz="2000" dirty="0" smtClean="0"/>
              <a:t>(1958)).</a:t>
            </a:r>
          </a:p>
          <a:p>
            <a:pPr marL="265113" indent="-265113" algn="just">
              <a:lnSpc>
                <a:spcPts val="2700"/>
              </a:lnSpc>
              <a:spcBef>
                <a:spcPts val="600"/>
              </a:spcBef>
              <a:spcAft>
                <a:spcPts val="600"/>
              </a:spcAft>
            </a:pPr>
            <a:r>
              <a:rPr lang="en-US" sz="2000" dirty="0" smtClean="0">
                <a:solidFill>
                  <a:srgbClr val="FF0000"/>
                </a:solidFill>
              </a:rPr>
              <a:t>Debt stems from markets’ and contracts’ imperfections, as well as from taxation</a:t>
            </a:r>
            <a:r>
              <a:rPr lang="en-US" sz="2000" dirty="0" smtClean="0"/>
              <a:t>.</a:t>
            </a:r>
          </a:p>
          <a:p>
            <a:pPr marL="0" indent="0" algn="just">
              <a:lnSpc>
                <a:spcPts val="2700"/>
              </a:lnSpc>
              <a:spcBef>
                <a:spcPts val="600"/>
              </a:spcBef>
              <a:spcAft>
                <a:spcPts val="600"/>
              </a:spcAft>
              <a:buNone/>
            </a:pPr>
            <a:endParaRPr lang="en-US" sz="2000" dirty="0"/>
          </a:p>
          <a:p>
            <a:pPr marL="265113" indent="-265113" algn="just">
              <a:lnSpc>
                <a:spcPts val="2700"/>
              </a:lnSpc>
              <a:spcBef>
                <a:spcPts val="600"/>
              </a:spcBef>
              <a:spcAft>
                <a:spcPts val="600"/>
              </a:spcAft>
            </a:pPr>
            <a:r>
              <a:rPr lang="en-US" sz="2000" dirty="0" smtClean="0"/>
              <a:t>There are incentives to issue debt instead of raising capital.</a:t>
            </a:r>
          </a:p>
          <a:p>
            <a:pPr marL="265113" indent="-265113" algn="just">
              <a:lnSpc>
                <a:spcPts val="2700"/>
              </a:lnSpc>
              <a:spcBef>
                <a:spcPts val="600"/>
              </a:spcBef>
              <a:spcAft>
                <a:spcPts val="600"/>
              </a:spcAft>
            </a:pPr>
            <a:r>
              <a:rPr lang="en-US" sz="2000" dirty="0" smtClean="0">
                <a:solidFill>
                  <a:srgbClr val="FF0000"/>
                </a:solidFill>
              </a:rPr>
              <a:t>Debt issuance can be considered as transferring the company’s control from the shareholders to the debtholders</a:t>
            </a:r>
            <a:r>
              <a:rPr lang="en-US" sz="2000" dirty="0" smtClean="0"/>
              <a:t>, with the former keeping a call-option on the market value of the company’s assets, being the nominal value of the debt the strike price (</a:t>
            </a:r>
            <a:r>
              <a:rPr lang="en-US" sz="2000" dirty="0" smtClean="0">
                <a:solidFill>
                  <a:srgbClr val="FF0000"/>
                </a:solidFill>
              </a:rPr>
              <a:t>Merton(1974)</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122</a:t>
            </a:fld>
            <a:endParaRPr lang="en-US"/>
          </a:p>
        </p:txBody>
      </p:sp>
      <p:sp>
        <p:nvSpPr>
          <p:cNvPr id="3" name="Down Arrow 2"/>
          <p:cNvSpPr/>
          <p:nvPr/>
        </p:nvSpPr>
        <p:spPr bwMode="auto">
          <a:xfrm>
            <a:off x="5169024" y="378904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solidFill>
                  <a:schemeClr val="tx1"/>
                </a:solidFill>
              </a:rPr>
              <a:t>Excessive Debt</a:t>
            </a:r>
          </a:p>
        </p:txBody>
      </p:sp>
      <p:sp>
        <p:nvSpPr>
          <p:cNvPr id="1622019" name="Rectangle 3"/>
          <p:cNvSpPr>
            <a:spLocks noGrp="1" noChangeArrowheads="1"/>
          </p:cNvSpPr>
          <p:nvPr>
            <p:ph type="body" idx="1"/>
          </p:nvPr>
        </p:nvSpPr>
        <p:spPr>
          <a:xfrm>
            <a:off x="908050" y="1643050"/>
            <a:ext cx="8420100" cy="403548"/>
          </a:xfrm>
        </p:spPr>
        <p:txBody>
          <a:bodyPr/>
          <a:lstStyle/>
          <a:p>
            <a:pPr algn="just"/>
            <a:r>
              <a:rPr lang="en-US" sz="2400" dirty="0" smtClean="0">
                <a:solidFill>
                  <a:srgbClr val="FF0000"/>
                </a:solidFill>
              </a:rPr>
              <a:t>Debt is socially useful =&gt; excessive debt is economic pollution</a:t>
            </a:r>
            <a:endParaRPr lang="en-US" sz="2400" dirty="0" smtClean="0"/>
          </a:p>
        </p:txBody>
      </p:sp>
      <p:sp>
        <p:nvSpPr>
          <p:cNvPr id="2" name="Down Arrow 1"/>
          <p:cNvSpPr/>
          <p:nvPr/>
        </p:nvSpPr>
        <p:spPr bwMode="auto">
          <a:xfrm>
            <a:off x="4953000" y="2132856"/>
            <a:ext cx="288032" cy="570919"/>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5" name="Rectangle 3"/>
          <p:cNvSpPr txBox="1">
            <a:spLocks noChangeArrowheads="1"/>
          </p:cNvSpPr>
          <p:nvPr/>
        </p:nvSpPr>
        <p:spPr bwMode="auto">
          <a:xfrm>
            <a:off x="902789" y="2657307"/>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smtClean="0">
                <a:solidFill>
                  <a:srgbClr val="FF0000"/>
                </a:solidFill>
              </a:rPr>
              <a:t>More financial activity is not always beneficial</a:t>
            </a:r>
            <a:endParaRPr kumimoji="0" lang="en-US" sz="2400" b="0" u="none" kern="0" dirty="0" smtClean="0"/>
          </a:p>
        </p:txBody>
      </p:sp>
      <p:sp>
        <p:nvSpPr>
          <p:cNvPr id="6" name="Down Arrow 5"/>
          <p:cNvSpPr/>
          <p:nvPr/>
        </p:nvSpPr>
        <p:spPr bwMode="auto">
          <a:xfrm>
            <a:off x="4968823" y="3132473"/>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Rectangle 3"/>
          <p:cNvSpPr txBox="1">
            <a:spLocks noChangeArrowheads="1"/>
          </p:cNvSpPr>
          <p:nvPr/>
        </p:nvSpPr>
        <p:spPr bwMode="auto">
          <a:xfrm>
            <a:off x="886966" y="3757822"/>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smtClean="0">
                <a:solidFill>
                  <a:srgbClr val="FF0000"/>
                </a:solidFill>
              </a:rPr>
              <a:t>Debt pollution must be constrained by public policy</a:t>
            </a:r>
            <a:endParaRPr kumimoji="0" lang="en-US" sz="2400" b="0" u="none" kern="0" dirty="0" smtClean="0"/>
          </a:p>
        </p:txBody>
      </p:sp>
      <p:sp>
        <p:nvSpPr>
          <p:cNvPr id="8" name="Down Arrow 7"/>
          <p:cNvSpPr/>
          <p:nvPr/>
        </p:nvSpPr>
        <p:spPr bwMode="auto">
          <a:xfrm>
            <a:off x="4953000" y="4247629"/>
            <a:ext cx="303855" cy="54952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9" name="Rectangle 3"/>
          <p:cNvSpPr txBox="1">
            <a:spLocks noChangeArrowheads="1"/>
          </p:cNvSpPr>
          <p:nvPr/>
        </p:nvSpPr>
        <p:spPr bwMode="auto">
          <a:xfrm>
            <a:off x="874473" y="4814835"/>
            <a:ext cx="8420100" cy="48980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kumimoji="0" lang="en-US" sz="2400" b="0" u="none" kern="0" dirty="0" smtClean="0">
                <a:solidFill>
                  <a:srgbClr val="FF0000"/>
                </a:solidFill>
              </a:rPr>
              <a:t>Build a less credit-intensive economy, to reduce systemic risk</a:t>
            </a:r>
            <a:endParaRPr kumimoji="0" lang="en-US" sz="2400" b="0" u="none" kern="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123</a:t>
            </a:fld>
            <a:endParaRPr lang="en-US"/>
          </a:p>
        </p:txBody>
      </p:sp>
    </p:spTree>
    <p:extLst>
      <p:ext uri="{BB962C8B-B14F-4D97-AF65-F5344CB8AC3E}">
        <p14:creationId xmlns:p14="http://schemas.microsoft.com/office/powerpoint/2010/main" val="1327213201"/>
      </p:ext>
    </p:extLst>
  </p:cSld>
  <p:clrMapOvr>
    <a:masterClrMapping/>
  </p:clrMapOvr>
  <p:transition spd="slow">
    <p:pull dir="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4706" cy="1104900"/>
          </a:xfrm>
        </p:spPr>
        <p:txBody>
          <a:bodyPr/>
          <a:lstStyle/>
          <a:p>
            <a:r>
              <a:rPr lang="en-US" dirty="0">
                <a:solidFill>
                  <a:schemeClr val="tx1"/>
                </a:solidFill>
              </a:rPr>
              <a:t>Excessive </a:t>
            </a:r>
            <a:r>
              <a:rPr lang="en-US" dirty="0" smtClean="0"/>
              <a:t>Debt</a:t>
            </a:r>
          </a:p>
        </p:txBody>
      </p:sp>
      <p:sp>
        <p:nvSpPr>
          <p:cNvPr id="1622019" name="Rectangle 3"/>
          <p:cNvSpPr>
            <a:spLocks noGrp="1" noChangeArrowheads="1"/>
          </p:cNvSpPr>
          <p:nvPr>
            <p:ph type="body" idx="1"/>
          </p:nvPr>
        </p:nvSpPr>
        <p:spPr>
          <a:xfrm>
            <a:off x="776536" y="1643049"/>
            <a:ext cx="8716714" cy="4679963"/>
          </a:xfrm>
        </p:spPr>
        <p:txBody>
          <a:bodyPr/>
          <a:lstStyle/>
          <a:p>
            <a:pPr algn="just">
              <a:lnSpc>
                <a:spcPts val="2700"/>
              </a:lnSpc>
              <a:spcBef>
                <a:spcPts val="600"/>
              </a:spcBef>
              <a:spcAft>
                <a:spcPts val="600"/>
              </a:spcAft>
            </a:pPr>
            <a:r>
              <a:rPr lang="en-US" sz="2000" b="1" u="sng" dirty="0" smtClean="0">
                <a:solidFill>
                  <a:srgbClr val="FF0000"/>
                </a:solidFill>
              </a:rPr>
              <a:t>Drivers of increasing debt:</a:t>
            </a:r>
          </a:p>
          <a:p>
            <a:pPr algn="just">
              <a:lnSpc>
                <a:spcPts val="2700"/>
              </a:lnSpc>
              <a:spcBef>
                <a:spcPts val="600"/>
              </a:spcBef>
              <a:spcAft>
                <a:spcPts val="600"/>
              </a:spcAft>
            </a:pPr>
            <a:endParaRPr lang="en-US" sz="2000" b="1" u="sng" dirty="0"/>
          </a:p>
          <a:p>
            <a:pPr marL="355600" indent="-355600" algn="just">
              <a:lnSpc>
                <a:spcPts val="2700"/>
              </a:lnSpc>
              <a:spcBef>
                <a:spcPts val="600"/>
              </a:spcBef>
              <a:spcAft>
                <a:spcPts val="600"/>
              </a:spcAft>
              <a:buAutoNum type="romanLcParenBoth"/>
            </a:pPr>
            <a:r>
              <a:rPr lang="en-US" sz="2000" dirty="0" smtClean="0">
                <a:solidFill>
                  <a:srgbClr val="FF0000"/>
                </a:solidFill>
              </a:rPr>
              <a:t>Increasing importance of real estate in modern economies</a:t>
            </a:r>
          </a:p>
          <a:p>
            <a:pPr marL="355600" indent="-355600" algn="just">
              <a:lnSpc>
                <a:spcPts val="2700"/>
              </a:lnSpc>
              <a:spcBef>
                <a:spcPts val="600"/>
              </a:spcBef>
              <a:spcAft>
                <a:spcPts val="600"/>
              </a:spcAft>
              <a:buFontTx/>
              <a:buChar char="-"/>
            </a:pPr>
            <a:r>
              <a:rPr lang="en-US" sz="2000" dirty="0" smtClean="0"/>
              <a:t>real </a:t>
            </a:r>
            <a:r>
              <a:rPr lang="en-US" sz="2000" dirty="0"/>
              <a:t>estate accounts for more than 50% of all </a:t>
            </a:r>
            <a:r>
              <a:rPr lang="en-US" sz="2000" dirty="0" smtClean="0"/>
              <a:t>wealth and the vast majority of lending in advanced economies.</a:t>
            </a:r>
          </a:p>
          <a:p>
            <a:pPr marL="355600" indent="-355600" algn="just">
              <a:lnSpc>
                <a:spcPts val="2700"/>
              </a:lnSpc>
              <a:spcBef>
                <a:spcPts val="600"/>
              </a:spcBef>
              <a:spcAft>
                <a:spcPts val="600"/>
              </a:spcAft>
              <a:buAutoNum type="romanLcParenBoth" startAt="2"/>
            </a:pPr>
            <a:r>
              <a:rPr lang="en-US" sz="2000" dirty="0" smtClean="0">
                <a:solidFill>
                  <a:srgbClr val="FF0000"/>
                </a:solidFill>
              </a:rPr>
              <a:t>Increasing inequality</a:t>
            </a:r>
          </a:p>
          <a:p>
            <a:pPr marL="355600" indent="-355600" algn="just">
              <a:lnSpc>
                <a:spcPts val="2700"/>
              </a:lnSpc>
              <a:spcBef>
                <a:spcPts val="600"/>
              </a:spcBef>
              <a:spcAft>
                <a:spcPts val="600"/>
              </a:spcAft>
              <a:buFontTx/>
              <a:buChar char="-"/>
            </a:pPr>
            <a:r>
              <a:rPr lang="en-US" sz="2000" dirty="0" smtClean="0"/>
              <a:t>poorer people tend to spend a higher proportion of their income and to borrow relatively more (e.g. subprime crisis).</a:t>
            </a:r>
          </a:p>
          <a:p>
            <a:pPr marL="355600" indent="-355600" algn="just">
              <a:lnSpc>
                <a:spcPts val="2700"/>
              </a:lnSpc>
              <a:spcBef>
                <a:spcPts val="600"/>
              </a:spcBef>
              <a:spcAft>
                <a:spcPts val="600"/>
              </a:spcAft>
              <a:buAutoNum type="romanLcParenBoth" startAt="3"/>
            </a:pPr>
            <a:r>
              <a:rPr lang="en-US" sz="2000" dirty="0" smtClean="0">
                <a:solidFill>
                  <a:srgbClr val="FF0000"/>
                </a:solidFill>
              </a:rPr>
              <a:t>Current-account imbalances</a:t>
            </a:r>
          </a:p>
          <a:p>
            <a:pPr marL="355600" indent="-355600" algn="just">
              <a:lnSpc>
                <a:spcPts val="2700"/>
              </a:lnSpc>
              <a:spcBef>
                <a:spcPts val="600"/>
              </a:spcBef>
              <a:spcAft>
                <a:spcPts val="600"/>
              </a:spcAft>
              <a:buFontTx/>
              <a:buChar char="-"/>
            </a:pPr>
            <a:r>
              <a:rPr lang="en-US" sz="2000" dirty="0" smtClean="0"/>
              <a:t>have to be matched by the accumulation of debt.</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124</a:t>
            </a:fld>
            <a:endParaRPr lang="en-US"/>
          </a:p>
        </p:txBody>
      </p:sp>
    </p:spTree>
    <p:extLst>
      <p:ext uri="{BB962C8B-B14F-4D97-AF65-F5344CB8AC3E}">
        <p14:creationId xmlns:p14="http://schemas.microsoft.com/office/powerpoint/2010/main" val="305125409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2019">
                                            <p:txEl>
                                              <p:pRg st="0" end="0"/>
                                            </p:txEl>
                                          </p:spTgt>
                                        </p:tgtEl>
                                        <p:attrNameLst>
                                          <p:attrName>style.visibility</p:attrName>
                                        </p:attrNameLst>
                                      </p:cBhvr>
                                      <p:to>
                                        <p:strVal val="visible"/>
                                      </p:to>
                                    </p:set>
                                    <p:animEffect transition="in" filter="wipe(left)">
                                      <p:cBhvr>
                                        <p:cTn id="7" dur="500"/>
                                        <p:tgtEl>
                                          <p:spTgt spid="16220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2019">
                                            <p:txEl>
                                              <p:pRg st="2" end="2"/>
                                            </p:txEl>
                                          </p:spTgt>
                                        </p:tgtEl>
                                        <p:attrNameLst>
                                          <p:attrName>style.visibility</p:attrName>
                                        </p:attrNameLst>
                                      </p:cBhvr>
                                      <p:to>
                                        <p:strVal val="visible"/>
                                      </p:to>
                                    </p:set>
                                    <p:animEffect transition="in" filter="wipe(left)">
                                      <p:cBhvr>
                                        <p:cTn id="12" dur="500"/>
                                        <p:tgtEl>
                                          <p:spTgt spid="16220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2019">
                                            <p:txEl>
                                              <p:pRg st="3" end="3"/>
                                            </p:txEl>
                                          </p:spTgt>
                                        </p:tgtEl>
                                        <p:attrNameLst>
                                          <p:attrName>style.visibility</p:attrName>
                                        </p:attrNameLst>
                                      </p:cBhvr>
                                      <p:to>
                                        <p:strVal val="visible"/>
                                      </p:to>
                                    </p:set>
                                    <p:animEffect transition="in" filter="wipe(left)">
                                      <p:cBhvr>
                                        <p:cTn id="17" dur="500"/>
                                        <p:tgtEl>
                                          <p:spTgt spid="16220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22019">
                                            <p:txEl>
                                              <p:pRg st="4" end="4"/>
                                            </p:txEl>
                                          </p:spTgt>
                                        </p:tgtEl>
                                        <p:attrNameLst>
                                          <p:attrName>style.visibility</p:attrName>
                                        </p:attrNameLst>
                                      </p:cBhvr>
                                      <p:to>
                                        <p:strVal val="visible"/>
                                      </p:to>
                                    </p:set>
                                    <p:animEffect transition="in" filter="wipe(left)">
                                      <p:cBhvr>
                                        <p:cTn id="22" dur="500"/>
                                        <p:tgtEl>
                                          <p:spTgt spid="16220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22019">
                                            <p:txEl>
                                              <p:pRg st="5" end="5"/>
                                            </p:txEl>
                                          </p:spTgt>
                                        </p:tgtEl>
                                        <p:attrNameLst>
                                          <p:attrName>style.visibility</p:attrName>
                                        </p:attrNameLst>
                                      </p:cBhvr>
                                      <p:to>
                                        <p:strVal val="visible"/>
                                      </p:to>
                                    </p:set>
                                    <p:animEffect transition="in" filter="wipe(left)">
                                      <p:cBhvr>
                                        <p:cTn id="27" dur="500"/>
                                        <p:tgtEl>
                                          <p:spTgt spid="16220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22019">
                                            <p:txEl>
                                              <p:pRg st="6" end="6"/>
                                            </p:txEl>
                                          </p:spTgt>
                                        </p:tgtEl>
                                        <p:attrNameLst>
                                          <p:attrName>style.visibility</p:attrName>
                                        </p:attrNameLst>
                                      </p:cBhvr>
                                      <p:to>
                                        <p:strVal val="visible"/>
                                      </p:to>
                                    </p:set>
                                    <p:animEffect transition="in" filter="wipe(left)">
                                      <p:cBhvr>
                                        <p:cTn id="32" dur="500"/>
                                        <p:tgtEl>
                                          <p:spTgt spid="16220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22019">
                                            <p:txEl>
                                              <p:pRg st="7" end="7"/>
                                            </p:txEl>
                                          </p:spTgt>
                                        </p:tgtEl>
                                        <p:attrNameLst>
                                          <p:attrName>style.visibility</p:attrName>
                                        </p:attrNameLst>
                                      </p:cBhvr>
                                      <p:to>
                                        <p:strVal val="visible"/>
                                      </p:to>
                                    </p:set>
                                    <p:animEffect transition="in" filter="wipe(left)">
                                      <p:cBhvr>
                                        <p:cTn id="37" dur="500"/>
                                        <p:tgtEl>
                                          <p:spTgt spid="16220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2019"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solidFill>
                  <a:schemeClr val="tx1"/>
                </a:solidFill>
              </a:rPr>
              <a:t>Excessive </a:t>
            </a:r>
            <a:r>
              <a:rPr lang="en-US" dirty="0" smtClean="0"/>
              <a:t>Debt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125</a:t>
            </a:fld>
            <a:endParaRPr lang="en-US"/>
          </a:p>
        </p:txBody>
      </p:sp>
      <p:sp>
        <p:nvSpPr>
          <p:cNvPr id="12" name="Rectangle 3"/>
          <p:cNvSpPr txBox="1">
            <a:spLocks noChangeArrowheads="1"/>
          </p:cNvSpPr>
          <p:nvPr/>
        </p:nvSpPr>
        <p:spPr bwMode="auto">
          <a:xfrm>
            <a:off x="776536" y="1700808"/>
            <a:ext cx="8716714" cy="39604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400" b="0" u="none" kern="0" dirty="0" smtClean="0">
                <a:solidFill>
                  <a:srgbClr val="FF0000"/>
                </a:solidFill>
              </a:rPr>
              <a:t>We need to understand:</a:t>
            </a:r>
          </a:p>
          <a:p>
            <a:pPr algn="just">
              <a:lnSpc>
                <a:spcPts val="2700"/>
              </a:lnSpc>
              <a:spcBef>
                <a:spcPts val="600"/>
              </a:spcBef>
              <a:spcAft>
                <a:spcPts val="600"/>
              </a:spcAft>
            </a:pPr>
            <a:endParaRPr kumimoji="0" lang="en-US" sz="2400" b="0" u="none" kern="0" dirty="0" smtClean="0">
              <a:solidFill>
                <a:srgbClr val="FF0000"/>
              </a:solidFill>
            </a:endParaRPr>
          </a:p>
          <a:p>
            <a:pPr marL="514350" indent="-514350" algn="just">
              <a:lnSpc>
                <a:spcPts val="2700"/>
              </a:lnSpc>
              <a:spcBef>
                <a:spcPts val="600"/>
              </a:spcBef>
              <a:spcAft>
                <a:spcPts val="600"/>
              </a:spcAft>
              <a:buAutoNum type="romanLcParenBoth"/>
            </a:pPr>
            <a:r>
              <a:rPr kumimoji="0" lang="en-US" sz="2000" b="0" u="none" kern="0" dirty="0" smtClean="0"/>
              <a:t>what is systemic risk</a:t>
            </a:r>
          </a:p>
          <a:p>
            <a:pPr marL="514350" indent="-514350" algn="just">
              <a:lnSpc>
                <a:spcPts val="2700"/>
              </a:lnSpc>
              <a:spcBef>
                <a:spcPts val="600"/>
              </a:spcBef>
              <a:spcAft>
                <a:spcPts val="600"/>
              </a:spcAft>
              <a:buAutoNum type="romanLcParenBoth"/>
            </a:pPr>
            <a:endParaRPr kumimoji="0" lang="en-US" sz="2000" b="0" u="none" kern="0" dirty="0" smtClean="0"/>
          </a:p>
          <a:p>
            <a:pPr marL="514350" indent="-514350" algn="just">
              <a:lnSpc>
                <a:spcPts val="2700"/>
              </a:lnSpc>
              <a:spcBef>
                <a:spcPts val="600"/>
              </a:spcBef>
              <a:spcAft>
                <a:spcPts val="600"/>
              </a:spcAft>
              <a:buAutoNum type="romanLcParenBoth"/>
            </a:pPr>
            <a:r>
              <a:rPr kumimoji="0" lang="en-US" sz="2000" b="0" u="none" kern="0" dirty="0" smtClean="0"/>
              <a:t>how to build a less credit-intensive economy; and </a:t>
            </a:r>
          </a:p>
          <a:p>
            <a:pPr marL="514350" indent="-514350" algn="just">
              <a:lnSpc>
                <a:spcPts val="2700"/>
              </a:lnSpc>
              <a:spcBef>
                <a:spcPts val="600"/>
              </a:spcBef>
              <a:spcAft>
                <a:spcPts val="600"/>
              </a:spcAft>
              <a:buAutoNum type="romanLcParenBoth"/>
            </a:pPr>
            <a:endParaRPr kumimoji="0" lang="en-US" sz="2000" b="0" u="none" kern="0" dirty="0" smtClean="0"/>
          </a:p>
          <a:p>
            <a:pPr marL="514350" indent="-514350" algn="just">
              <a:lnSpc>
                <a:spcPts val="2700"/>
              </a:lnSpc>
              <a:spcBef>
                <a:spcPts val="600"/>
              </a:spcBef>
              <a:spcAft>
                <a:spcPts val="600"/>
              </a:spcAft>
              <a:buAutoNum type="romanLcParenBoth"/>
            </a:pPr>
            <a:r>
              <a:rPr kumimoji="0" lang="en-US" sz="2000" b="0" u="none" kern="0" dirty="0" smtClean="0"/>
              <a:t>how can excessive credit be understood as pollution.</a:t>
            </a:r>
          </a:p>
        </p:txBody>
      </p:sp>
    </p:spTree>
    <p:extLst>
      <p:ext uri="{BB962C8B-B14F-4D97-AF65-F5344CB8AC3E}">
        <p14:creationId xmlns:p14="http://schemas.microsoft.com/office/powerpoint/2010/main" val="3095659519"/>
      </p:ext>
    </p:extLst>
  </p:cSld>
  <p:clrMapOvr>
    <a:masterClrMapping/>
  </p:clrMapOvr>
  <p:transition spd="slow">
    <p:pull dir="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r>
              <a:rPr lang="en-US" sz="3600" b="1" dirty="0" smtClean="0"/>
              <a:t>1.1.8.	Systemic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126</a:t>
            </a:fld>
            <a:endParaRPr lang="en-US" dirty="0"/>
          </a:p>
        </p:txBody>
      </p:sp>
    </p:spTree>
    <p:extLst>
      <p:ext uri="{BB962C8B-B14F-4D97-AF65-F5344CB8AC3E}">
        <p14:creationId xmlns:p14="http://schemas.microsoft.com/office/powerpoint/2010/main" val="3085095945"/>
      </p:ext>
    </p:extLst>
  </p:cSld>
  <p:clrMapOvr>
    <a:masterClrMapping/>
  </p:clrMapOvr>
  <p:transition spd="slow">
    <p:pull dir="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1800" b="1" dirty="0" smtClean="0">
                <a:solidFill>
                  <a:srgbClr val="FF0000"/>
                </a:solidFill>
              </a:rPr>
              <a:t>Systemic </a:t>
            </a:r>
            <a:r>
              <a:rPr lang="en-GB" sz="1800" b="1" dirty="0">
                <a:solidFill>
                  <a:srgbClr val="FF0000"/>
                </a:solidFill>
              </a:rPr>
              <a:t>risk </a:t>
            </a:r>
            <a:r>
              <a:rPr lang="en-GB" sz="1800" b="1" dirty="0" smtClean="0">
                <a:solidFill>
                  <a:srgbClr val="FF0000"/>
                </a:solidFill>
              </a:rPr>
              <a:t>- </a:t>
            </a:r>
            <a:r>
              <a:rPr lang="en-US" sz="1800" b="1" dirty="0">
                <a:solidFill>
                  <a:srgbClr val="FF0000"/>
                </a:solidFill>
              </a:rPr>
              <a:t>risk of collapse of the entire financial system</a:t>
            </a:r>
            <a:r>
              <a:rPr lang="en-US" sz="1800" b="1" dirty="0"/>
              <a:t>, </a:t>
            </a:r>
            <a:r>
              <a:rPr lang="en-US" sz="1800" dirty="0"/>
              <a:t>i.e. the disruption to the flow of financial services, with potentially severe consequences for the economy</a:t>
            </a:r>
            <a:r>
              <a:rPr lang="en-US" sz="1800" dirty="0" smtClean="0"/>
              <a:t>.</a:t>
            </a:r>
          </a:p>
          <a:p>
            <a:pPr marL="671513" lvl="1" indent="-271463" algn="just">
              <a:lnSpc>
                <a:spcPts val="2700"/>
              </a:lnSpc>
              <a:spcBef>
                <a:spcPts val="600"/>
              </a:spcBef>
              <a:spcAft>
                <a:spcPts val="600"/>
              </a:spcAft>
            </a:pPr>
            <a:r>
              <a:rPr lang="en-US" sz="1400" dirty="0" smtClean="0"/>
              <a:t>originated </a:t>
            </a:r>
            <a:r>
              <a:rPr lang="en-US" sz="1400" dirty="0"/>
              <a:t>by the links between FIs and </a:t>
            </a:r>
            <a:r>
              <a:rPr lang="en-US" sz="1400" dirty="0" smtClean="0"/>
              <a:t>markets; and</a:t>
            </a:r>
          </a:p>
          <a:p>
            <a:pPr marL="671513" lvl="1" indent="-271463" algn="just">
              <a:lnSpc>
                <a:spcPts val="2700"/>
              </a:lnSpc>
              <a:spcBef>
                <a:spcPts val="600"/>
              </a:spcBef>
              <a:spcAft>
                <a:spcPts val="600"/>
              </a:spcAft>
            </a:pPr>
            <a:r>
              <a:rPr lang="en-US" sz="1400" dirty="0" smtClean="0"/>
              <a:t>amplified </a:t>
            </a:r>
            <a:r>
              <a:rPr lang="en-US" sz="1400" dirty="0"/>
              <a:t>by the </a:t>
            </a:r>
            <a:r>
              <a:rPr lang="en-US" sz="1400" b="1" dirty="0" err="1" smtClean="0">
                <a:solidFill>
                  <a:srgbClr val="FF0000"/>
                </a:solidFill>
              </a:rPr>
              <a:t>procyclicality</a:t>
            </a:r>
            <a:r>
              <a:rPr lang="en-US" sz="1400" b="1" dirty="0" smtClean="0">
                <a:solidFill>
                  <a:srgbClr val="FF0000"/>
                </a:solidFill>
              </a:rPr>
              <a:t> of </a:t>
            </a:r>
            <a:r>
              <a:rPr lang="en-US" sz="1400" b="1" dirty="0">
                <a:solidFill>
                  <a:srgbClr val="FF0000"/>
                </a:solidFill>
              </a:rPr>
              <a:t>banking activity and regulation</a:t>
            </a:r>
            <a:r>
              <a:rPr lang="en-US" sz="1400" dirty="0"/>
              <a:t> </a:t>
            </a:r>
            <a:r>
              <a:rPr lang="en-GB" sz="1400" dirty="0"/>
              <a:t>(see e.g. </a:t>
            </a:r>
            <a:r>
              <a:rPr lang="en-GB" sz="1400" dirty="0" err="1"/>
              <a:t>Deghi</a:t>
            </a:r>
            <a:r>
              <a:rPr lang="en-GB" sz="1400" dirty="0"/>
              <a:t>, Andrea, Peter </a:t>
            </a:r>
            <a:r>
              <a:rPr lang="en-GB" sz="1400" dirty="0" err="1"/>
              <a:t>Welz</a:t>
            </a:r>
            <a:r>
              <a:rPr lang="en-GB" sz="1400" dirty="0"/>
              <a:t> and </a:t>
            </a:r>
            <a:r>
              <a:rPr lang="en-GB" sz="1400" dirty="0" err="1"/>
              <a:t>Dawid</a:t>
            </a:r>
            <a:r>
              <a:rPr lang="en-GB" sz="1400" dirty="0"/>
              <a:t> </a:t>
            </a:r>
            <a:r>
              <a:rPr lang="en-GB" sz="1400" dirty="0" err="1"/>
              <a:t>Żochowski</a:t>
            </a:r>
            <a:r>
              <a:rPr lang="en-GB" sz="1400" dirty="0"/>
              <a:t> (2018), ”A new Financial Stability Risk Index (FSRI) to predict near term risks of recessions”, in ECB (2018), Financial Stability Review, May):</a:t>
            </a:r>
          </a:p>
          <a:p>
            <a:pPr marL="271463" indent="-271463" algn="just">
              <a:lnSpc>
                <a:spcPts val="2700"/>
              </a:lnSpc>
              <a:spcBef>
                <a:spcPts val="600"/>
              </a:spcBef>
              <a:spcAft>
                <a:spcPts val="600"/>
              </a:spcAft>
            </a:pPr>
            <a:r>
              <a:rPr lang="en-GB" sz="1800" b="1" dirty="0" smtClean="0">
                <a:solidFill>
                  <a:srgbClr val="FF0000"/>
                </a:solidFill>
              </a:rPr>
              <a:t>2 </a:t>
            </a:r>
            <a:r>
              <a:rPr lang="en-GB" sz="1800" b="1" dirty="0">
                <a:solidFill>
                  <a:srgbClr val="FF0000"/>
                </a:solidFill>
              </a:rPr>
              <a:t>broad </a:t>
            </a:r>
            <a:r>
              <a:rPr lang="en-GB" sz="1800" b="1" dirty="0" smtClean="0">
                <a:solidFill>
                  <a:srgbClr val="FF0000"/>
                </a:solidFill>
              </a:rPr>
              <a:t>phases:</a:t>
            </a:r>
          </a:p>
          <a:p>
            <a:pPr marL="271463" indent="-271463" algn="just">
              <a:lnSpc>
                <a:spcPts val="2700"/>
              </a:lnSpc>
              <a:spcBef>
                <a:spcPts val="600"/>
              </a:spcBef>
              <a:spcAft>
                <a:spcPts val="600"/>
              </a:spcAft>
              <a:buAutoNum type="romanLcParenBoth"/>
            </a:pPr>
            <a:r>
              <a:rPr lang="en-GB" sz="1600" b="1" dirty="0" smtClean="0">
                <a:solidFill>
                  <a:srgbClr val="FF0000"/>
                </a:solidFill>
              </a:rPr>
              <a:t>build-up </a:t>
            </a:r>
            <a:r>
              <a:rPr lang="en-GB" sz="1600" dirty="0" smtClean="0"/>
              <a:t>- increasing </a:t>
            </a:r>
            <a:r>
              <a:rPr lang="en-GB" sz="1600" dirty="0"/>
              <a:t>financial imbalances, leverage and exuberance, </a:t>
            </a:r>
            <a:r>
              <a:rPr lang="en-GB" sz="1600" dirty="0" smtClean="0"/>
              <a:t>with asset </a:t>
            </a:r>
            <a:r>
              <a:rPr lang="en-GB" sz="1600" dirty="0"/>
              <a:t>price </a:t>
            </a:r>
            <a:r>
              <a:rPr lang="en-GB" sz="1600" dirty="0" smtClean="0"/>
              <a:t>misalignments, </a:t>
            </a:r>
            <a:r>
              <a:rPr lang="en-US" sz="1600" dirty="0">
                <a:solidFill>
                  <a:srgbClr val="FF0000"/>
                </a:solidFill>
              </a:rPr>
              <a:t>during periods when the economy is growing and stability seems to be </a:t>
            </a:r>
            <a:r>
              <a:rPr lang="en-US" sz="1600" dirty="0" smtClean="0">
                <a:solidFill>
                  <a:srgbClr val="FF0000"/>
                </a:solidFill>
              </a:rPr>
              <a:t>ensured</a:t>
            </a:r>
            <a:r>
              <a:rPr lang="en-GB" sz="1600" dirty="0" smtClean="0"/>
              <a:t>.</a:t>
            </a:r>
          </a:p>
          <a:p>
            <a:pPr marL="271463" indent="-271463" algn="just">
              <a:lnSpc>
                <a:spcPts val="2700"/>
              </a:lnSpc>
              <a:spcBef>
                <a:spcPts val="600"/>
              </a:spcBef>
              <a:spcAft>
                <a:spcPts val="600"/>
              </a:spcAft>
              <a:buAutoNum type="romanLcParenBoth"/>
            </a:pPr>
            <a:r>
              <a:rPr lang="en-GB" sz="1600" b="1" dirty="0" smtClean="0">
                <a:solidFill>
                  <a:srgbClr val="FF0000"/>
                </a:solidFill>
              </a:rPr>
              <a:t>materialisation </a:t>
            </a:r>
            <a:r>
              <a:rPr lang="en-GB" sz="1600" dirty="0" smtClean="0"/>
              <a:t>- shock transmitted due to the connections between FIs (e.g. fire </a:t>
            </a:r>
            <a:r>
              <a:rPr lang="en-GB" sz="1600" dirty="0"/>
              <a:t>sales and liquidity </a:t>
            </a:r>
            <a:r>
              <a:rPr lang="en-GB" sz="1600" dirty="0" smtClean="0"/>
              <a:t>spirals - </a:t>
            </a:r>
            <a:r>
              <a:rPr lang="en-GB" sz="1600" dirty="0" err="1" smtClean="0"/>
              <a:t>Brunnermeier</a:t>
            </a:r>
            <a:r>
              <a:rPr lang="en-GB" sz="1600" dirty="0" smtClean="0"/>
              <a:t> </a:t>
            </a:r>
            <a:r>
              <a:rPr lang="en-GB" sz="1600" dirty="0"/>
              <a:t>2009; </a:t>
            </a:r>
            <a:r>
              <a:rPr lang="en-GB" sz="1600" dirty="0" err="1"/>
              <a:t>Brunnermeier</a:t>
            </a:r>
            <a:r>
              <a:rPr lang="en-GB" sz="1600" dirty="0"/>
              <a:t> and Pedersen 2009; Krishnamurthy 2010</a:t>
            </a:r>
            <a:r>
              <a:rPr lang="en-GB" sz="1600" dirty="0" smtClean="0"/>
              <a:t>).</a:t>
            </a:r>
            <a:endParaRPr lang="en-US" sz="16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127</a:t>
            </a:fld>
            <a:endParaRPr lang="en-US"/>
          </a:p>
        </p:txBody>
      </p:sp>
    </p:spTree>
    <p:extLst>
      <p:ext uri="{BB962C8B-B14F-4D97-AF65-F5344CB8AC3E}">
        <p14:creationId xmlns:p14="http://schemas.microsoft.com/office/powerpoint/2010/main" val="1021428847"/>
      </p:ext>
    </p:extLst>
  </p:cSld>
  <p:clrMapOvr>
    <a:masterClrMapping/>
  </p:clrMapOvr>
  <p:transition spd="slow">
    <p:pull dir="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US" sz="2000" dirty="0" err="1">
                <a:solidFill>
                  <a:srgbClr val="FF0000"/>
                </a:solidFill>
              </a:rPr>
              <a:t>Procyclicality</a:t>
            </a:r>
            <a:r>
              <a:rPr lang="en-US" sz="2000" dirty="0">
                <a:solidFill>
                  <a:srgbClr val="FF0000"/>
                </a:solidFill>
              </a:rPr>
              <a:t> of banking activity:</a:t>
            </a:r>
          </a:p>
          <a:p>
            <a:pPr marL="514350" indent="-514350" algn="just">
              <a:lnSpc>
                <a:spcPts val="2700"/>
              </a:lnSpc>
              <a:spcBef>
                <a:spcPts val="600"/>
              </a:spcBef>
              <a:spcAft>
                <a:spcPts val="600"/>
              </a:spcAft>
              <a:buAutoNum type="romanLcParenBoth"/>
            </a:pPr>
            <a:r>
              <a:rPr lang="en-US" sz="2000" dirty="0"/>
              <a:t>economic expansions: banks have capital surpluses =&gt; higher lending</a:t>
            </a:r>
          </a:p>
          <a:p>
            <a:pPr marL="514350" indent="-514350" algn="just">
              <a:lnSpc>
                <a:spcPts val="2700"/>
              </a:lnSpc>
              <a:spcBef>
                <a:spcPts val="600"/>
              </a:spcBef>
              <a:spcAft>
                <a:spcPts val="600"/>
              </a:spcAft>
              <a:buFont typeface="Monotype Sorts" pitchFamily="2" charset="2"/>
              <a:buAutoNum type="romanLcParenBoth"/>
            </a:pPr>
            <a:r>
              <a:rPr lang="en-US" sz="2000" dirty="0"/>
              <a:t>economic recessions: capital becomes scarce =&gt; lower lending</a:t>
            </a:r>
          </a:p>
          <a:p>
            <a:pPr marL="271463" indent="-271463" algn="just">
              <a:lnSpc>
                <a:spcPts val="2700"/>
              </a:lnSpc>
              <a:spcBef>
                <a:spcPts val="600"/>
              </a:spcBef>
              <a:spcAft>
                <a:spcPts val="600"/>
              </a:spcAft>
            </a:pPr>
            <a:r>
              <a:rPr lang="en-US" sz="2000" dirty="0" smtClean="0">
                <a:solidFill>
                  <a:srgbClr val="FF0000"/>
                </a:solidFill>
              </a:rPr>
              <a:t>Systemic </a:t>
            </a:r>
            <a:r>
              <a:rPr lang="en-US" sz="2000" dirty="0">
                <a:solidFill>
                  <a:srgbClr val="FF0000"/>
                </a:solidFill>
              </a:rPr>
              <a:t>crises tend to happen once in a lifetime </a:t>
            </a:r>
            <a:r>
              <a:rPr lang="en-US" sz="2000" dirty="0"/>
              <a:t>(1929 crash, the subprime crisis in 2007/2008</a:t>
            </a:r>
            <a:r>
              <a:rPr lang="en-US" sz="2000" dirty="0" smtClean="0"/>
              <a:t>) =&gt; </a:t>
            </a:r>
            <a:r>
              <a:rPr lang="en-US" sz="2000" dirty="0" smtClean="0">
                <a:solidFill>
                  <a:srgbClr val="FF0000"/>
                </a:solidFill>
              </a:rPr>
              <a:t>they use to be understated</a:t>
            </a:r>
            <a:r>
              <a:rPr lang="en-US" sz="2000" dirty="0" smtClean="0"/>
              <a:t>.</a:t>
            </a:r>
            <a:endParaRPr lang="en-US" sz="2000" dirty="0"/>
          </a:p>
          <a:p>
            <a:pPr marL="271463" indent="-271463" algn="just">
              <a:lnSpc>
                <a:spcPts val="2700"/>
              </a:lnSpc>
              <a:spcBef>
                <a:spcPts val="600"/>
              </a:spcBef>
              <a:spcAft>
                <a:spcPts val="600"/>
              </a:spcAft>
            </a:pPr>
            <a:r>
              <a:rPr lang="en-US" sz="2000" dirty="0" smtClean="0">
                <a:solidFill>
                  <a:srgbClr val="FF0000"/>
                </a:solidFill>
              </a:rPr>
              <a:t>Governments and regulators often play a role behind increases in systemic risk:</a:t>
            </a:r>
          </a:p>
          <a:p>
            <a:pPr marL="514350" indent="-514350" algn="just">
              <a:lnSpc>
                <a:spcPts val="2700"/>
              </a:lnSpc>
              <a:spcBef>
                <a:spcPts val="600"/>
              </a:spcBef>
              <a:spcAft>
                <a:spcPts val="600"/>
              </a:spcAft>
              <a:buAutoNum type="romanLcParenBoth"/>
            </a:pPr>
            <a:r>
              <a:rPr lang="en-US" sz="2000" dirty="0" smtClean="0"/>
              <a:t>US banks were encouraged since mid-70s to increase mortgage loans, benefiting from lower capital requirements.</a:t>
            </a:r>
          </a:p>
          <a:p>
            <a:pPr marL="514350" indent="-514350" algn="just">
              <a:lnSpc>
                <a:spcPts val="2700"/>
              </a:lnSpc>
              <a:spcBef>
                <a:spcPts val="600"/>
              </a:spcBef>
              <a:spcAft>
                <a:spcPts val="600"/>
              </a:spcAft>
              <a:buAutoNum type="romanLcParenBoth"/>
            </a:pPr>
            <a:r>
              <a:rPr lang="en-US" sz="2000" dirty="0" smtClean="0"/>
              <a:t>Governments often support national champions (SIFIs) and policies to increase (riskier) loans to SMEs.</a:t>
            </a:r>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128</a:t>
            </a:fld>
            <a:endParaRPr lang="en-US"/>
          </a:p>
        </p:txBody>
      </p:sp>
    </p:spTree>
    <p:extLst>
      <p:ext uri="{BB962C8B-B14F-4D97-AF65-F5344CB8AC3E}">
        <p14:creationId xmlns:p14="http://schemas.microsoft.com/office/powerpoint/2010/main" val="63727589"/>
      </p:ext>
    </p:extLst>
  </p:cSld>
  <p:clrMapOvr>
    <a:masterClrMapping/>
  </p:clrMapOvr>
  <p:transition spd="slow">
    <p:pull dir="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2000" b="1" dirty="0">
                <a:solidFill>
                  <a:srgbClr val="FF0000"/>
                </a:solidFill>
              </a:rPr>
              <a:t>Key features of financial stress under crisis conditions</a:t>
            </a:r>
            <a:r>
              <a:rPr lang="en-GB" sz="2000" b="1" dirty="0" smtClean="0">
                <a:solidFill>
                  <a:srgbClr val="FF0000"/>
                </a:solidFill>
              </a:rPr>
              <a:t>:</a:t>
            </a:r>
          </a:p>
          <a:p>
            <a:pPr marL="271463" indent="-271463" algn="just">
              <a:lnSpc>
                <a:spcPts val="2700"/>
              </a:lnSpc>
              <a:spcBef>
                <a:spcPts val="600"/>
              </a:spcBef>
              <a:spcAft>
                <a:spcPts val="600"/>
              </a:spcAft>
            </a:pPr>
            <a:endParaRPr lang="en-GB" sz="1800" dirty="0">
              <a:solidFill>
                <a:srgbClr val="FF0000"/>
              </a:solidFill>
            </a:endParaRPr>
          </a:p>
          <a:p>
            <a:pPr marL="265113" indent="-265113" algn="just">
              <a:lnSpc>
                <a:spcPts val="2700"/>
              </a:lnSpc>
              <a:spcBef>
                <a:spcPts val="600"/>
              </a:spcBef>
              <a:spcAft>
                <a:spcPts val="600"/>
              </a:spcAft>
              <a:buAutoNum type="romanLcParenBoth"/>
            </a:pPr>
            <a:r>
              <a:rPr lang="en-GB" sz="1800" dirty="0"/>
              <a:t>increase in </a:t>
            </a:r>
            <a:r>
              <a:rPr lang="en-GB" sz="1800" u="sng" dirty="0"/>
              <a:t>uncertainty</a:t>
            </a:r>
            <a:r>
              <a:rPr lang="en-GB" sz="1800" dirty="0"/>
              <a:t> (e.g., concerning asset valuations and the behaviour of other investors);</a:t>
            </a:r>
          </a:p>
          <a:p>
            <a:pPr marL="265113" indent="-265113" algn="just">
              <a:lnSpc>
                <a:spcPts val="2700"/>
              </a:lnSpc>
              <a:spcBef>
                <a:spcPts val="600"/>
              </a:spcBef>
              <a:spcAft>
                <a:spcPts val="600"/>
              </a:spcAft>
              <a:buAutoNum type="romanLcParenBoth"/>
            </a:pPr>
            <a:r>
              <a:rPr lang="en-GB" sz="1800" dirty="0"/>
              <a:t>increase in </a:t>
            </a:r>
            <a:r>
              <a:rPr lang="en-GB" sz="1800" u="sng" dirty="0"/>
              <a:t>disagreement</a:t>
            </a:r>
            <a:r>
              <a:rPr lang="en-GB" sz="1800" dirty="0"/>
              <a:t> (differences of opinion) among investors;</a:t>
            </a:r>
          </a:p>
          <a:p>
            <a:pPr marL="265113" indent="-265113" algn="just">
              <a:lnSpc>
                <a:spcPts val="2700"/>
              </a:lnSpc>
              <a:spcBef>
                <a:spcPts val="600"/>
              </a:spcBef>
              <a:spcAft>
                <a:spcPts val="600"/>
              </a:spcAft>
              <a:buAutoNum type="romanLcParenBoth"/>
            </a:pPr>
            <a:r>
              <a:rPr lang="en-GB" sz="1800" dirty="0"/>
              <a:t>increase in the </a:t>
            </a:r>
            <a:r>
              <a:rPr lang="en-GB" sz="1800" u="sng" dirty="0"/>
              <a:t>asymmetry of information </a:t>
            </a:r>
            <a:r>
              <a:rPr lang="en-GB" sz="1800" dirty="0"/>
              <a:t>between borrowers and lenders (intensifying problems of adverse selection and moral hazard);</a:t>
            </a:r>
          </a:p>
          <a:p>
            <a:pPr marL="265113" indent="-265113" algn="just">
              <a:lnSpc>
                <a:spcPts val="2700"/>
              </a:lnSpc>
              <a:spcBef>
                <a:spcPts val="600"/>
              </a:spcBef>
              <a:spcAft>
                <a:spcPts val="600"/>
              </a:spcAft>
              <a:buAutoNum type="romanLcParenBoth"/>
            </a:pPr>
            <a:r>
              <a:rPr lang="en-GB" sz="1800" dirty="0"/>
              <a:t>reduced preference for holding risky assets (</a:t>
            </a:r>
            <a:r>
              <a:rPr lang="en-GB" sz="1800" u="sng" dirty="0"/>
              <a:t>flight-to-quality</a:t>
            </a:r>
            <a:r>
              <a:rPr lang="en-GB" sz="1800" dirty="0"/>
              <a:t>) and/or illiquid assets (</a:t>
            </a:r>
            <a:r>
              <a:rPr lang="en-GB" sz="1800" u="sng" dirty="0"/>
              <a:t>flight-to-liquidity</a:t>
            </a:r>
            <a:r>
              <a:rPr lang="en-GB" sz="1800" dirty="0"/>
              <a:t>), which may result from stronger risk </a:t>
            </a:r>
            <a:r>
              <a:rPr lang="en-GB" sz="1800" dirty="0" smtClean="0"/>
              <a:t>aversion </a:t>
            </a:r>
            <a:r>
              <a:rPr lang="en-GB" sz="1800" dirty="0"/>
              <a:t>(Caballero and </a:t>
            </a:r>
            <a:r>
              <a:rPr lang="en-GB" sz="1800" dirty="0" smtClean="0"/>
              <a:t>Krishnamurthy, </a:t>
            </a:r>
            <a:r>
              <a:rPr lang="en-GB" sz="1800" dirty="0"/>
              <a:t>2008</a:t>
            </a:r>
            <a:r>
              <a:rPr lang="en-GB" sz="1800" dirty="0" smtClean="0"/>
              <a: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129</a:t>
            </a:fld>
            <a:endParaRPr lang="en-US"/>
          </a:p>
        </p:txBody>
      </p:sp>
    </p:spTree>
    <p:extLst>
      <p:ext uri="{BB962C8B-B14F-4D97-AF65-F5344CB8AC3E}">
        <p14:creationId xmlns:p14="http://schemas.microsoft.com/office/powerpoint/2010/main" val="4182273388"/>
      </p:ext>
    </p:extLst>
  </p:cSld>
  <p:clrMapOvr>
    <a:masterClrMapping/>
  </p:clrMapOvr>
  <p:transition spd="slow">
    <p:pull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Non-regulated players</a:t>
            </a:r>
          </a:p>
        </p:txBody>
      </p:sp>
      <p:sp>
        <p:nvSpPr>
          <p:cNvPr id="1619971" name="Rectangle 3"/>
          <p:cNvSpPr>
            <a:spLocks noGrp="1" noChangeArrowheads="1"/>
          </p:cNvSpPr>
          <p:nvPr>
            <p:ph type="body" idx="1"/>
          </p:nvPr>
        </p:nvSpPr>
        <p:spPr>
          <a:xfrm>
            <a:off x="809596" y="1628800"/>
            <a:ext cx="8643998" cy="4608512"/>
          </a:xfrm>
        </p:spPr>
        <p:txBody>
          <a:bodyPr/>
          <a:lstStyle/>
          <a:p>
            <a:pPr marL="271463" indent="-271463" algn="just">
              <a:lnSpc>
                <a:spcPts val="2700"/>
              </a:lnSpc>
              <a:spcBef>
                <a:spcPts val="600"/>
              </a:spcBef>
              <a:spcAft>
                <a:spcPts val="600"/>
              </a:spcAft>
            </a:pPr>
            <a:r>
              <a:rPr lang="en-US" sz="2000" dirty="0" smtClean="0">
                <a:solidFill>
                  <a:srgbClr val="FF0000"/>
                </a:solidFill>
              </a:rPr>
              <a:t>Service providers include regulated and </a:t>
            </a:r>
            <a:r>
              <a:rPr lang="en-US" sz="2000" b="1" dirty="0" smtClean="0">
                <a:solidFill>
                  <a:srgbClr val="FF0000"/>
                </a:solidFill>
              </a:rPr>
              <a:t>non-regulated players </a:t>
            </a:r>
            <a:r>
              <a:rPr lang="en-US" sz="2000" dirty="0" smtClean="0"/>
              <a:t>(e.g. shadow banking, </a:t>
            </a:r>
            <a:r>
              <a:rPr lang="en-US" sz="2000" dirty="0" err="1" smtClean="0"/>
              <a:t>fintechs</a:t>
            </a:r>
            <a:r>
              <a:rPr lang="en-US" sz="2000" dirty="0" smtClean="0"/>
              <a:t>).</a:t>
            </a:r>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r>
              <a:rPr lang="en-US" sz="2000" dirty="0" smtClean="0"/>
              <a:t>Usually, regulated FIs are able to perform a set of different financial activities and services, with banks being usually the players with the broadest scope of activities and the most relevant and largest financial intermediaries.</a:t>
            </a:r>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r>
              <a:rPr lang="en-US" sz="2000" dirty="0" smtClean="0"/>
              <a:t>Conversely, </a:t>
            </a:r>
            <a:r>
              <a:rPr lang="en-US" sz="2000" dirty="0" smtClean="0">
                <a:solidFill>
                  <a:srgbClr val="FF0000"/>
                </a:solidFill>
              </a:rPr>
              <a:t>non-regulated entities are focused on specific niches of the financial industry</a:t>
            </a:r>
            <a:r>
              <a:rPr lang="en-US" sz="2000" dirty="0" smtClean="0"/>
              <a:t> and are not able to receive deposits.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a:t>
            </a:fld>
            <a:endParaRPr lang="en-US" dirty="0"/>
          </a:p>
        </p:txBody>
      </p:sp>
    </p:spTree>
    <p:extLst>
      <p:ext uri="{BB962C8B-B14F-4D97-AF65-F5344CB8AC3E}">
        <p14:creationId xmlns:p14="http://schemas.microsoft.com/office/powerpoint/2010/main" val="425528946"/>
      </p:ext>
    </p:extLst>
  </p:cSld>
  <p:clrMapOvr>
    <a:masterClrMapping/>
  </p:clrMapOvr>
  <p:transition spd="slow">
    <p:pull dir="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a:t>Systemic Risk</a:t>
            </a:r>
            <a:endParaRPr lang="en-US" dirty="0" smtClean="0"/>
          </a:p>
        </p:txBody>
      </p:sp>
      <p:sp>
        <p:nvSpPr>
          <p:cNvPr id="1622019" name="Rectangle 3"/>
          <p:cNvSpPr>
            <a:spLocks noGrp="1" noChangeArrowheads="1"/>
          </p:cNvSpPr>
          <p:nvPr>
            <p:ph type="body" idx="1"/>
          </p:nvPr>
        </p:nvSpPr>
        <p:spPr>
          <a:xfrm>
            <a:off x="776536" y="1643050"/>
            <a:ext cx="8716714" cy="4450246"/>
          </a:xfrm>
        </p:spPr>
        <p:txBody>
          <a:bodyPr/>
          <a:lstStyle/>
          <a:p>
            <a:pPr algn="just">
              <a:lnSpc>
                <a:spcPts val="2700"/>
              </a:lnSpc>
              <a:spcBef>
                <a:spcPts val="600"/>
              </a:spcBef>
              <a:spcAft>
                <a:spcPts val="600"/>
              </a:spcAft>
            </a:pPr>
            <a:r>
              <a:rPr lang="en-US" sz="2000" b="1" dirty="0" smtClean="0">
                <a:solidFill>
                  <a:srgbClr val="FF0000"/>
                </a:solidFill>
              </a:rPr>
              <a:t>One of the major reasons for systemic risk are the sudden stops in credit supply</a:t>
            </a:r>
            <a:r>
              <a:rPr lang="en-US" sz="2000" dirty="0" smtClean="0">
                <a:solidFill>
                  <a:srgbClr val="FF0000"/>
                </a:solidFill>
              </a:rPr>
              <a:t>, hampering </a:t>
            </a:r>
            <a:r>
              <a:rPr lang="en-US" sz="2000" dirty="0">
                <a:solidFill>
                  <a:srgbClr val="FF0000"/>
                </a:solidFill>
              </a:rPr>
              <a:t>the debt rollover and the funding of new projects</a:t>
            </a:r>
            <a:r>
              <a:rPr lang="en-US" sz="2000" dirty="0" smtClean="0">
                <a:solidFill>
                  <a:srgbClr val="FF0000"/>
                </a:solidFill>
              </a:rPr>
              <a:t>.</a:t>
            </a: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dirty="0" smtClean="0"/>
              <a:t>Debt markets may suddenly move from risk appetite to risk-aversion.</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solidFill>
                  <a:srgbClr val="FF0000"/>
                </a:solidFill>
              </a:rPr>
              <a:t>Depressed confidence leads to asset price falls</a:t>
            </a:r>
            <a:r>
              <a:rPr lang="en-US" sz="2000" dirty="0" smtClean="0"/>
              <a:t>, due to the pressure to sell assets in order to reduce leverage.</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130</a:t>
            </a:fld>
            <a:endParaRPr lang="en-US"/>
          </a:p>
        </p:txBody>
      </p:sp>
      <p:sp>
        <p:nvSpPr>
          <p:cNvPr id="11" name="Down Arrow 10"/>
          <p:cNvSpPr/>
          <p:nvPr/>
        </p:nvSpPr>
        <p:spPr bwMode="auto">
          <a:xfrm>
            <a:off x="4953000" y="3604546"/>
            <a:ext cx="432048" cy="629483"/>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6580140"/>
      </p:ext>
    </p:extLst>
  </p:cSld>
  <p:clrMapOvr>
    <a:masterClrMapping/>
  </p:clrMapOvr>
  <p:transition spd="slow">
    <p:pull dir="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800"/>
            <a:ext cx="8716714" cy="4608512"/>
          </a:xfrm>
        </p:spPr>
        <p:txBody>
          <a:bodyPr/>
          <a:lstStyle/>
          <a:p>
            <a:pPr marL="271463" indent="-271463" algn="just">
              <a:lnSpc>
                <a:spcPts val="2700"/>
              </a:lnSpc>
              <a:spcBef>
                <a:spcPts val="600"/>
              </a:spcBef>
              <a:spcAft>
                <a:spcPts val="600"/>
              </a:spcAft>
            </a:pPr>
            <a:r>
              <a:rPr lang="en-GB" sz="2000" b="1" dirty="0" smtClean="0">
                <a:solidFill>
                  <a:srgbClr val="FF0000"/>
                </a:solidFill>
              </a:rPr>
              <a:t>Observable </a:t>
            </a:r>
            <a:r>
              <a:rPr lang="en-GB" sz="2000" b="1" dirty="0">
                <a:solidFill>
                  <a:srgbClr val="FF0000"/>
                </a:solidFill>
              </a:rPr>
              <a:t>symptoms of financial stress</a:t>
            </a:r>
            <a:r>
              <a:rPr lang="en-GB" sz="2000" b="1" dirty="0" smtClean="0"/>
              <a:t>:</a:t>
            </a:r>
          </a:p>
          <a:p>
            <a:pPr marL="271463" indent="-271463" algn="just">
              <a:lnSpc>
                <a:spcPts val="2700"/>
              </a:lnSpc>
              <a:spcBef>
                <a:spcPts val="600"/>
              </a:spcBef>
              <a:spcAft>
                <a:spcPts val="600"/>
              </a:spcAft>
            </a:pPr>
            <a:endParaRPr lang="en-GB" sz="2000" dirty="0"/>
          </a:p>
          <a:p>
            <a:pPr marL="514350" indent="-514350" algn="just">
              <a:lnSpc>
                <a:spcPts val="2700"/>
              </a:lnSpc>
              <a:spcBef>
                <a:spcPts val="600"/>
              </a:spcBef>
              <a:spcAft>
                <a:spcPts val="600"/>
              </a:spcAft>
              <a:buAutoNum type="romanLcParenBoth"/>
            </a:pPr>
            <a:r>
              <a:rPr lang="en-GB" sz="1800" dirty="0"/>
              <a:t>higher asset price volatility</a:t>
            </a:r>
          </a:p>
          <a:p>
            <a:pPr marL="514350" indent="-514350" algn="just">
              <a:lnSpc>
                <a:spcPts val="2700"/>
              </a:lnSpc>
              <a:spcBef>
                <a:spcPts val="600"/>
              </a:spcBef>
              <a:spcAft>
                <a:spcPts val="600"/>
              </a:spcAft>
              <a:buAutoNum type="romanLcParenBoth"/>
            </a:pPr>
            <a:r>
              <a:rPr lang="en-GB" sz="1800" dirty="0"/>
              <a:t>large asset valuation losses</a:t>
            </a:r>
          </a:p>
          <a:p>
            <a:pPr marL="514350" indent="-514350" algn="just">
              <a:lnSpc>
                <a:spcPts val="2700"/>
              </a:lnSpc>
              <a:spcBef>
                <a:spcPts val="600"/>
              </a:spcBef>
              <a:spcAft>
                <a:spcPts val="600"/>
              </a:spcAft>
              <a:buAutoNum type="romanLcParenBoth"/>
            </a:pPr>
            <a:r>
              <a:rPr lang="en-GB" sz="1800" dirty="0"/>
              <a:t>wider default and liquidity risk </a:t>
            </a:r>
            <a:r>
              <a:rPr lang="en-GB" sz="1800" dirty="0" err="1"/>
              <a:t>premia</a:t>
            </a:r>
            <a:r>
              <a:rPr lang="en-GB" sz="1800" dirty="0"/>
              <a:t>. </a:t>
            </a:r>
            <a:endParaRPr lang="en-GB" sz="1800" dirty="0" smtClean="0"/>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r>
              <a:rPr lang="en-US" sz="2000" dirty="0" smtClean="0"/>
              <a:t>Systemic </a:t>
            </a:r>
            <a:r>
              <a:rPr lang="en-US" sz="2000" dirty="0"/>
              <a:t>risk is </a:t>
            </a:r>
            <a:r>
              <a:rPr lang="en-US" sz="2000" u="sng" dirty="0"/>
              <a:t>very difficult to measure and to forecast</a:t>
            </a:r>
            <a:r>
              <a:rPr lang="en-US" sz="2000" dirty="0"/>
              <a:t>, having been the focus of abundant recent literature </a:t>
            </a:r>
            <a:r>
              <a:rPr lang="en-US" sz="2000" dirty="0" smtClean="0"/>
              <a:t>and </a:t>
            </a:r>
            <a:r>
              <a:rPr lang="en-US" sz="2000" dirty="0"/>
              <a:t>being currently one of the priorities of regulators and </a:t>
            </a:r>
            <a:r>
              <a:rPr lang="en-US" sz="2000" dirty="0" smtClean="0"/>
              <a:t>supervisors, </a:t>
            </a:r>
            <a:r>
              <a:rPr lang="en-US" sz="2000" dirty="0"/>
              <a:t>to reduce the frequency and severity of systemic crises.</a:t>
            </a:r>
          </a:p>
          <a:p>
            <a:pPr marL="0" indent="0" algn="just">
              <a:lnSpc>
                <a:spcPts val="2700"/>
              </a:lnSpc>
              <a:spcBef>
                <a:spcPts val="600"/>
              </a:spcBef>
              <a:spcAft>
                <a:spcPts val="600"/>
              </a:spcAft>
              <a:buNone/>
            </a:pPr>
            <a:endParaRPr lang="en-GB"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131</a:t>
            </a:fld>
            <a:endParaRPr lang="en-US"/>
          </a:p>
        </p:txBody>
      </p:sp>
    </p:spTree>
    <p:extLst>
      <p:ext uri="{BB962C8B-B14F-4D97-AF65-F5344CB8AC3E}">
        <p14:creationId xmlns:p14="http://schemas.microsoft.com/office/powerpoint/2010/main" val="108770439"/>
      </p:ext>
    </p:extLst>
  </p:cSld>
  <p:clrMapOvr>
    <a:masterClrMapping/>
  </p:clrMapOvr>
  <p:transition spd="slow">
    <p:pull dir="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800"/>
            <a:ext cx="3960440" cy="4608512"/>
          </a:xfrm>
        </p:spPr>
        <p:txBody>
          <a:bodyPr/>
          <a:lstStyle/>
          <a:p>
            <a:pPr marL="271463" indent="-271463" algn="just">
              <a:lnSpc>
                <a:spcPts val="2700"/>
              </a:lnSpc>
              <a:spcBef>
                <a:spcPts val="600"/>
              </a:spcBef>
              <a:spcAft>
                <a:spcPts val="600"/>
              </a:spcAft>
            </a:pPr>
            <a:r>
              <a:rPr lang="en-US" sz="2000" u="sng" dirty="0" smtClean="0">
                <a:solidFill>
                  <a:srgbClr val="FF0000"/>
                </a:solidFill>
              </a:rPr>
              <a:t>The measurement of systemic risk typically involves a large set of financial and macroeconomic indicators</a:t>
            </a:r>
            <a:r>
              <a:rPr lang="en-US" sz="2000" dirty="0" smtClean="0"/>
              <a:t>, even though some indicators alone already provide very relevant information.</a:t>
            </a:r>
          </a:p>
          <a:p>
            <a:pPr marL="271463" indent="-271463" algn="just">
              <a:lnSpc>
                <a:spcPts val="2700"/>
              </a:lnSpc>
              <a:spcBef>
                <a:spcPts val="600"/>
              </a:spcBef>
              <a:spcAft>
                <a:spcPts val="600"/>
              </a:spcAft>
            </a:pPr>
            <a:r>
              <a:rPr lang="en-US" sz="2000" dirty="0" smtClean="0"/>
              <a:t>For instance, ESRB identified more than 2 dozen variables (as in UK and US), including:</a:t>
            </a:r>
          </a:p>
          <a:p>
            <a:pPr marL="268288" indent="-268288" algn="just">
              <a:lnSpc>
                <a:spcPts val="2500"/>
              </a:lnSpc>
              <a:spcBef>
                <a:spcPts val="0"/>
              </a:spcBef>
              <a:spcAft>
                <a:spcPts val="0"/>
              </a:spcAft>
              <a:buAutoNum type="romanLcParenBoth"/>
            </a:pPr>
            <a:r>
              <a:rPr lang="en-US" sz="1600" dirty="0" smtClean="0"/>
              <a:t>Deviations in credit-to-GDP ratios</a:t>
            </a:r>
          </a:p>
          <a:p>
            <a:pPr marL="268288" indent="-268288" algn="just">
              <a:lnSpc>
                <a:spcPts val="2500"/>
              </a:lnSpc>
              <a:spcBef>
                <a:spcPts val="0"/>
              </a:spcBef>
              <a:spcAft>
                <a:spcPts val="0"/>
              </a:spcAft>
              <a:buAutoNum type="romanLcParenBoth"/>
            </a:pPr>
            <a:r>
              <a:rPr lang="en-US" sz="1600" dirty="0" smtClean="0"/>
              <a:t>Change in price trends</a:t>
            </a:r>
          </a:p>
          <a:p>
            <a:pPr marL="268288" indent="-268288" algn="just">
              <a:lnSpc>
                <a:spcPts val="2500"/>
              </a:lnSpc>
              <a:spcBef>
                <a:spcPts val="0"/>
              </a:spcBef>
              <a:spcAft>
                <a:spcPts val="0"/>
              </a:spcAft>
              <a:buFont typeface="Monotype Sorts" pitchFamily="2" charset="2"/>
              <a:buAutoNum type="romanLcParenBoth"/>
            </a:pPr>
            <a:r>
              <a:rPr lang="en-US" sz="1600" dirty="0"/>
              <a:t>Change in </a:t>
            </a:r>
            <a:r>
              <a:rPr lang="en-US" sz="1600" dirty="0" smtClean="0"/>
              <a:t>credit spreads</a:t>
            </a:r>
          </a:p>
          <a:p>
            <a:pPr marL="268288" indent="-268288" algn="just">
              <a:lnSpc>
                <a:spcPts val="2500"/>
              </a:lnSpc>
              <a:spcBef>
                <a:spcPts val="0"/>
              </a:spcBef>
              <a:spcAft>
                <a:spcPts val="0"/>
              </a:spcAft>
              <a:buFont typeface="Monotype Sorts" pitchFamily="2" charset="2"/>
              <a:buAutoNum type="romanLcParenBoth"/>
            </a:pPr>
            <a:r>
              <a:rPr lang="en-US" sz="1600" dirty="0" smtClean="0"/>
              <a:t>Credit risk</a:t>
            </a:r>
            <a:endParaRPr lang="en-US" sz="1600" dirty="0"/>
          </a:p>
          <a:p>
            <a:pPr marL="514350" indent="-514350" algn="just">
              <a:lnSpc>
                <a:spcPts val="2700"/>
              </a:lnSpc>
              <a:spcBef>
                <a:spcPts val="600"/>
              </a:spcBef>
              <a:spcAft>
                <a:spcPts val="600"/>
              </a:spcAft>
              <a:buAutoNum type="romanLcParenBoth"/>
            </a:pPr>
            <a:endParaRPr lang="en-US" sz="2000" dirty="0" smtClean="0"/>
          </a:p>
          <a:p>
            <a:pPr marL="271463" indent="-271463" algn="just">
              <a:lnSpc>
                <a:spcPts val="2700"/>
              </a:lnSpc>
              <a:spcBef>
                <a:spcPts val="600"/>
              </a:spcBef>
              <a:spcAft>
                <a:spcPts val="600"/>
              </a:spcAft>
            </a:pPr>
            <a:endParaRPr lang="en-US" sz="2000" dirty="0" smtClean="0"/>
          </a:p>
          <a:p>
            <a:pPr marL="271463" indent="-271463" algn="just">
              <a:lnSpc>
                <a:spcPts val="2700"/>
              </a:lnSpc>
              <a:spcBef>
                <a:spcPts val="600"/>
              </a:spcBef>
              <a:spcAft>
                <a:spcPts val="600"/>
              </a:spcAft>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132</a:t>
            </a:fld>
            <a:endParaRPr lang="en-US"/>
          </a:p>
        </p:txBody>
      </p:sp>
      <p:pic>
        <p:nvPicPr>
          <p:cNvPr id="2" name="Picture 1"/>
          <p:cNvPicPr>
            <a:picLocks noChangeAspect="1"/>
          </p:cNvPicPr>
          <p:nvPr/>
        </p:nvPicPr>
        <p:blipFill>
          <a:blip r:embed="rId2"/>
          <a:stretch>
            <a:fillRect/>
          </a:stretch>
        </p:blipFill>
        <p:spPr>
          <a:xfrm>
            <a:off x="4736976" y="1628800"/>
            <a:ext cx="4689762" cy="3948485"/>
          </a:xfrm>
          <a:prstGeom prst="rect">
            <a:avLst/>
          </a:prstGeom>
        </p:spPr>
      </p:pic>
      <p:sp>
        <p:nvSpPr>
          <p:cNvPr id="6" name="Rectangle 5"/>
          <p:cNvSpPr/>
          <p:nvPr/>
        </p:nvSpPr>
        <p:spPr>
          <a:xfrm>
            <a:off x="4708178" y="5929535"/>
            <a:ext cx="4752528" cy="307777"/>
          </a:xfrm>
          <a:prstGeom prst="rect">
            <a:avLst/>
          </a:prstGeom>
        </p:spPr>
        <p:txBody>
          <a:bodyPr wrap="square">
            <a:spAutoFit/>
          </a:bodyPr>
          <a:lstStyle/>
          <a:p>
            <a:pPr algn="l">
              <a:buNone/>
            </a:pPr>
            <a:r>
              <a:rPr lang="en-US" sz="1400" b="0" u="none" dirty="0" smtClean="0">
                <a:solidFill>
                  <a:schemeClr val="tx1"/>
                </a:solidFill>
              </a:rPr>
              <a:t>Source: ECB (2018), “Financial Stability Review”, May.</a:t>
            </a:r>
            <a:endParaRPr lang="en-GB" sz="1400" b="0" u="none" dirty="0">
              <a:solidFill>
                <a:schemeClr val="tx1"/>
              </a:solidFill>
            </a:endParaRPr>
          </a:p>
        </p:txBody>
      </p:sp>
    </p:spTree>
    <p:extLst>
      <p:ext uri="{BB962C8B-B14F-4D97-AF65-F5344CB8AC3E}">
        <p14:creationId xmlns:p14="http://schemas.microsoft.com/office/powerpoint/2010/main" val="1701498573"/>
      </p:ext>
    </p:extLst>
  </p:cSld>
  <p:clrMapOvr>
    <a:masterClrMapping/>
  </p:clrMapOvr>
  <p:transition spd="slow">
    <p:pull dir="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799"/>
            <a:ext cx="8716714" cy="4694213"/>
          </a:xfrm>
        </p:spPr>
        <p:txBody>
          <a:bodyPr/>
          <a:lstStyle/>
          <a:p>
            <a:pPr marL="271463" indent="-271463" algn="just">
              <a:lnSpc>
                <a:spcPts val="2700"/>
              </a:lnSpc>
              <a:spcBef>
                <a:spcPts val="600"/>
              </a:spcBef>
              <a:spcAft>
                <a:spcPts val="600"/>
              </a:spcAft>
            </a:pPr>
            <a:r>
              <a:rPr lang="en-GB" sz="1800" b="1" dirty="0" smtClean="0">
                <a:solidFill>
                  <a:srgbClr val="FF0000"/>
                </a:solidFill>
              </a:rPr>
              <a:t>One of the indicators </a:t>
            </a:r>
            <a:r>
              <a:rPr lang="en-GB" sz="1800" b="1" dirty="0">
                <a:solidFill>
                  <a:srgbClr val="FF0000"/>
                </a:solidFill>
              </a:rPr>
              <a:t>of systemic risk </a:t>
            </a:r>
            <a:r>
              <a:rPr lang="en-GB" sz="1800" b="1" dirty="0" smtClean="0">
                <a:solidFill>
                  <a:srgbClr val="FF0000"/>
                </a:solidFill>
              </a:rPr>
              <a:t>developed by the ECB is CISS</a:t>
            </a:r>
            <a:r>
              <a:rPr lang="en-US" sz="1800" b="1" dirty="0" smtClean="0"/>
              <a:t> </a:t>
            </a:r>
            <a:r>
              <a:rPr lang="en-US" sz="1800" dirty="0" smtClean="0"/>
              <a:t>– Composite Index of Systemic Stress </a:t>
            </a:r>
            <a:r>
              <a:rPr lang="en-GB" sz="1800" dirty="0"/>
              <a:t>(see </a:t>
            </a:r>
            <a:r>
              <a:rPr lang="en-GB" sz="1800" dirty="0" err="1"/>
              <a:t>Holló</a:t>
            </a:r>
            <a:r>
              <a:rPr lang="en-GB" sz="1800" dirty="0"/>
              <a:t>, </a:t>
            </a:r>
            <a:r>
              <a:rPr lang="en-GB" sz="1800" dirty="0" err="1"/>
              <a:t>Dániel</a:t>
            </a:r>
            <a:r>
              <a:rPr lang="en-GB" sz="1800" dirty="0"/>
              <a:t>, Manfred Kremer and Marco Lo </a:t>
            </a:r>
            <a:r>
              <a:rPr lang="en-GB" sz="1800" dirty="0" err="1"/>
              <a:t>Duca</a:t>
            </a:r>
            <a:r>
              <a:rPr lang="en-GB" sz="1800" dirty="0"/>
              <a:t> (2012), “CISS – A Composite Indicator of Systemic Stress in the Financial System”, WP No. 1426, </a:t>
            </a:r>
            <a:r>
              <a:rPr lang="en-GB" sz="1800" dirty="0" smtClean="0"/>
              <a:t>March)</a:t>
            </a:r>
            <a:r>
              <a:rPr lang="en-US" sz="1800" dirty="0" smtClean="0"/>
              <a:t>.</a:t>
            </a:r>
          </a:p>
          <a:p>
            <a:pPr marL="271463" indent="-271463" algn="just">
              <a:lnSpc>
                <a:spcPts val="2700"/>
              </a:lnSpc>
              <a:spcBef>
                <a:spcPts val="600"/>
              </a:spcBef>
              <a:spcAft>
                <a:spcPts val="600"/>
              </a:spcAft>
            </a:pPr>
            <a:r>
              <a:rPr lang="en-US" sz="1800" dirty="0" smtClean="0"/>
              <a:t>It is </a:t>
            </a:r>
            <a:r>
              <a:rPr lang="en-US" sz="1800" u="sng" dirty="0" smtClean="0"/>
              <a:t>based on the aggregation of </a:t>
            </a:r>
            <a:r>
              <a:rPr lang="en-GB" sz="1800" u="sng" dirty="0"/>
              <a:t>15 mostly market-based financial stress measures </a:t>
            </a:r>
            <a:r>
              <a:rPr lang="en-GB" sz="1800" dirty="0" smtClean="0"/>
              <a:t>(</a:t>
            </a:r>
            <a:r>
              <a:rPr lang="en-GB" sz="1800" dirty="0"/>
              <a:t>standard financial market </a:t>
            </a:r>
            <a:r>
              <a:rPr lang="en-GB" sz="1800" dirty="0" smtClean="0"/>
              <a:t>indicators, e.g</a:t>
            </a:r>
            <a:r>
              <a:rPr lang="en-GB" sz="1800" dirty="0"/>
              <a:t>. volatilities, risk spreads and cumulative valuation </a:t>
            </a:r>
            <a:r>
              <a:rPr lang="en-GB" sz="1800" dirty="0" smtClean="0"/>
              <a:t>losses) equally </a:t>
            </a:r>
            <a:r>
              <a:rPr lang="en-GB" sz="1800" dirty="0"/>
              <a:t>split into </a:t>
            </a:r>
            <a:r>
              <a:rPr lang="en-GB" sz="1800" dirty="0" smtClean="0"/>
              <a:t>the 5 most </a:t>
            </a:r>
            <a:r>
              <a:rPr lang="en-GB" sz="1800" dirty="0"/>
              <a:t>important segments of an economy’s financial </a:t>
            </a:r>
            <a:r>
              <a:rPr lang="en-GB" sz="1800" dirty="0" smtClean="0"/>
              <a:t>system:</a:t>
            </a:r>
          </a:p>
          <a:p>
            <a:pPr marL="360363" indent="-360363" algn="just">
              <a:lnSpc>
                <a:spcPts val="2400"/>
              </a:lnSpc>
              <a:spcBef>
                <a:spcPts val="0"/>
              </a:spcBef>
              <a:spcAft>
                <a:spcPts val="0"/>
              </a:spcAft>
              <a:buAutoNum type="romanLcParenBoth"/>
            </a:pPr>
            <a:r>
              <a:rPr lang="en-GB" sz="1600" dirty="0" smtClean="0"/>
              <a:t>Banks</a:t>
            </a:r>
          </a:p>
          <a:p>
            <a:pPr marL="360363" indent="-360363" algn="just">
              <a:lnSpc>
                <a:spcPts val="2400"/>
              </a:lnSpc>
              <a:spcBef>
                <a:spcPts val="0"/>
              </a:spcBef>
              <a:spcAft>
                <a:spcPts val="0"/>
              </a:spcAft>
              <a:buAutoNum type="romanLcParenBoth"/>
            </a:pPr>
            <a:r>
              <a:rPr lang="en-GB" sz="1600" dirty="0" smtClean="0"/>
              <a:t>Non-bank </a:t>
            </a:r>
            <a:r>
              <a:rPr lang="en-GB" sz="1600" dirty="0"/>
              <a:t>financial </a:t>
            </a:r>
            <a:r>
              <a:rPr lang="en-GB" sz="1600" dirty="0" smtClean="0"/>
              <a:t>intermediaries</a:t>
            </a:r>
          </a:p>
          <a:p>
            <a:pPr marL="360363" indent="-360363" algn="just">
              <a:lnSpc>
                <a:spcPts val="2400"/>
              </a:lnSpc>
              <a:spcBef>
                <a:spcPts val="0"/>
              </a:spcBef>
              <a:spcAft>
                <a:spcPts val="0"/>
              </a:spcAft>
              <a:buAutoNum type="romanLcParenBoth"/>
            </a:pPr>
            <a:r>
              <a:rPr lang="en-GB" sz="1600" dirty="0" smtClean="0"/>
              <a:t>Money markets</a:t>
            </a:r>
          </a:p>
          <a:p>
            <a:pPr marL="360363" indent="-360363" algn="just">
              <a:lnSpc>
                <a:spcPts val="2400"/>
              </a:lnSpc>
              <a:spcBef>
                <a:spcPts val="0"/>
              </a:spcBef>
              <a:spcAft>
                <a:spcPts val="0"/>
              </a:spcAft>
              <a:buAutoNum type="romanLcParenBoth"/>
            </a:pPr>
            <a:r>
              <a:rPr lang="en-GB" sz="1600" dirty="0" smtClean="0"/>
              <a:t>Securities </a:t>
            </a:r>
            <a:r>
              <a:rPr lang="en-GB" sz="1600" dirty="0"/>
              <a:t>(equities and bonds) markets </a:t>
            </a:r>
            <a:endParaRPr lang="en-GB" sz="1600" dirty="0" smtClean="0"/>
          </a:p>
          <a:p>
            <a:pPr marL="360363" indent="-360363" algn="just">
              <a:lnSpc>
                <a:spcPts val="2400"/>
              </a:lnSpc>
              <a:spcBef>
                <a:spcPts val="0"/>
              </a:spcBef>
              <a:spcAft>
                <a:spcPts val="0"/>
              </a:spcAft>
              <a:buAutoNum type="romanLcParenBoth"/>
            </a:pPr>
            <a:r>
              <a:rPr lang="en-GB" sz="1600" dirty="0" smtClean="0"/>
              <a:t>Foreign </a:t>
            </a:r>
            <a:r>
              <a:rPr lang="en-GB" sz="1600" dirty="0"/>
              <a:t>exchange markets</a:t>
            </a:r>
            <a:r>
              <a:rPr lang="en-GB" sz="1600" dirty="0" smtClean="0"/>
              <a: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133</a:t>
            </a:fld>
            <a:endParaRPr lang="en-US"/>
          </a:p>
        </p:txBody>
      </p:sp>
    </p:spTree>
    <p:extLst>
      <p:ext uri="{BB962C8B-B14F-4D97-AF65-F5344CB8AC3E}">
        <p14:creationId xmlns:p14="http://schemas.microsoft.com/office/powerpoint/2010/main" val="1762147481"/>
      </p:ext>
    </p:extLst>
  </p:cSld>
  <p:clrMapOvr>
    <a:masterClrMapping/>
  </p:clrMapOvr>
  <p:transition spd="slow">
    <p:pull dir="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dirty="0" smtClean="0"/>
              <a:t>Systemic Risk</a:t>
            </a:r>
          </a:p>
        </p:txBody>
      </p:sp>
      <p:sp>
        <p:nvSpPr>
          <p:cNvPr id="1622019" name="Rectangle 3"/>
          <p:cNvSpPr>
            <a:spLocks noGrp="1" noChangeArrowheads="1"/>
          </p:cNvSpPr>
          <p:nvPr>
            <p:ph type="body" idx="1"/>
          </p:nvPr>
        </p:nvSpPr>
        <p:spPr>
          <a:xfrm>
            <a:off x="776536" y="1628799"/>
            <a:ext cx="8716714" cy="1902869"/>
          </a:xfrm>
        </p:spPr>
        <p:txBody>
          <a:bodyPr/>
          <a:lstStyle/>
          <a:p>
            <a:pPr marL="271463" indent="-271463" algn="just">
              <a:lnSpc>
                <a:spcPts val="2700"/>
              </a:lnSpc>
              <a:spcBef>
                <a:spcPts val="0"/>
              </a:spcBef>
              <a:spcAft>
                <a:spcPts val="600"/>
              </a:spcAft>
            </a:pPr>
            <a:r>
              <a:rPr lang="en-GB" sz="2000" dirty="0"/>
              <a:t>These indicators are readily available for many countries at a daily frequency in general and with relatively long data histories, allowing the indicator update in real time and its calculation for a relatively broad set of countries.</a:t>
            </a:r>
            <a:endParaRPr lang="en-US" sz="2000" dirty="0"/>
          </a:p>
          <a:p>
            <a:pPr marL="271463" indent="-271463" algn="just">
              <a:lnSpc>
                <a:spcPts val="2700"/>
              </a:lnSpc>
              <a:spcBef>
                <a:spcPts val="0"/>
              </a:spcBef>
              <a:spcAft>
                <a:spcPts val="600"/>
              </a:spcAft>
            </a:pPr>
            <a:r>
              <a:rPr lang="en-US" sz="2000" b="1" dirty="0" smtClean="0">
                <a:solidFill>
                  <a:srgbClr val="FF0000"/>
                </a:solidFill>
              </a:rPr>
              <a:t>Problem: ability to anticipate events</a:t>
            </a:r>
            <a:r>
              <a:rPr lang="en-US" sz="2000" b="1" dirty="0" smtClean="0"/>
              <a:t>,</a:t>
            </a:r>
            <a:r>
              <a:rPr lang="en-US" sz="2000" dirty="0" smtClean="0"/>
              <a:t> as they mostly react to financial stress events.</a:t>
            </a:r>
          </a:p>
          <a:p>
            <a:pPr marL="271463" indent="-271463" algn="just">
              <a:lnSpc>
                <a:spcPts val="2700"/>
              </a:lnSpc>
              <a:spcBef>
                <a:spcPts val="0"/>
              </a:spcBef>
              <a:spcAft>
                <a:spcPts val="600"/>
              </a:spcAft>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134</a:t>
            </a:fld>
            <a:endParaRPr lang="en-US"/>
          </a:p>
        </p:txBody>
      </p:sp>
      <p:pic>
        <p:nvPicPr>
          <p:cNvPr id="2" name="Picture 1"/>
          <p:cNvPicPr>
            <a:picLocks noChangeAspect="1"/>
          </p:cNvPicPr>
          <p:nvPr/>
        </p:nvPicPr>
        <p:blipFill>
          <a:blip r:embed="rId2"/>
          <a:stretch>
            <a:fillRect/>
          </a:stretch>
        </p:blipFill>
        <p:spPr>
          <a:xfrm>
            <a:off x="848544" y="3478951"/>
            <a:ext cx="6052797" cy="2758361"/>
          </a:xfrm>
          <a:prstGeom prst="rect">
            <a:avLst/>
          </a:prstGeom>
        </p:spPr>
      </p:pic>
      <p:sp>
        <p:nvSpPr>
          <p:cNvPr id="4" name="Rectangle 3"/>
          <p:cNvSpPr/>
          <p:nvPr/>
        </p:nvSpPr>
        <p:spPr>
          <a:xfrm>
            <a:off x="6977602" y="5826750"/>
            <a:ext cx="2511902" cy="338554"/>
          </a:xfrm>
          <a:prstGeom prst="rect">
            <a:avLst/>
          </a:prstGeom>
        </p:spPr>
        <p:txBody>
          <a:bodyPr wrap="square">
            <a:spAutoFit/>
          </a:bodyPr>
          <a:lstStyle/>
          <a:p>
            <a:pPr algn="l">
              <a:buNone/>
            </a:pPr>
            <a:r>
              <a:rPr lang="en-US" sz="1600" b="0" u="none" dirty="0" smtClean="0">
                <a:solidFill>
                  <a:schemeClr val="tx1"/>
                </a:solidFill>
              </a:rPr>
              <a:t>Source: </a:t>
            </a:r>
            <a:r>
              <a:rPr lang="en-US" sz="1600" b="0" u="none" dirty="0" err="1" smtClean="0">
                <a:solidFill>
                  <a:schemeClr val="tx1"/>
                </a:solidFill>
              </a:rPr>
              <a:t>Holló</a:t>
            </a:r>
            <a:r>
              <a:rPr lang="en-US" sz="1600" b="0" u="none" dirty="0" smtClean="0">
                <a:solidFill>
                  <a:schemeClr val="tx1"/>
                </a:solidFill>
              </a:rPr>
              <a:t> </a:t>
            </a:r>
            <a:r>
              <a:rPr lang="en-US" sz="1600" b="0" i="1" u="none" dirty="0">
                <a:solidFill>
                  <a:schemeClr val="tx1"/>
                </a:solidFill>
              </a:rPr>
              <a:t>et al. </a:t>
            </a:r>
            <a:r>
              <a:rPr lang="en-US" sz="1600" b="0" u="none" dirty="0">
                <a:solidFill>
                  <a:schemeClr val="tx1"/>
                </a:solidFill>
              </a:rPr>
              <a:t>(2012</a:t>
            </a:r>
            <a:r>
              <a:rPr lang="en-US" sz="1600" b="0" u="none" dirty="0" smtClean="0">
                <a:solidFill>
                  <a:schemeClr val="tx1"/>
                </a:solidFill>
              </a:rPr>
              <a:t>). </a:t>
            </a:r>
            <a:endParaRPr lang="en-GB" sz="1600" b="0" u="none" dirty="0">
              <a:solidFill>
                <a:schemeClr val="tx1"/>
              </a:solidFill>
            </a:endParaRPr>
          </a:p>
        </p:txBody>
      </p:sp>
    </p:spTree>
    <p:extLst>
      <p:ext uri="{BB962C8B-B14F-4D97-AF65-F5344CB8AC3E}">
        <p14:creationId xmlns:p14="http://schemas.microsoft.com/office/powerpoint/2010/main" val="1976869445"/>
      </p:ext>
    </p:extLst>
  </p:cSld>
  <p:clrMapOvr>
    <a:masterClrMapping/>
  </p:clrMapOvr>
  <p:transition spd="slow">
    <p:pull dir="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179549"/>
            <a:ext cx="8731250" cy="1200329"/>
          </a:xfrm>
          <a:noFill/>
        </p:spPr>
        <p:txBody>
          <a:bodyPr wrap="square" lIns="91440" tIns="45720" rIns="91440" bIns="45720">
            <a:spAutoFit/>
          </a:bodyPr>
          <a:lstStyle/>
          <a:p>
            <a:r>
              <a:rPr lang="en-US" sz="3600" b="1" dirty="0" smtClean="0"/>
              <a:t>1.1.9.	Building a less credit-intensive 			economy</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135</a:t>
            </a:fld>
            <a:endParaRPr lang="en-US" dirty="0"/>
          </a:p>
        </p:txBody>
      </p:sp>
    </p:spTree>
    <p:extLst>
      <p:ext uri="{BB962C8B-B14F-4D97-AF65-F5344CB8AC3E}">
        <p14:creationId xmlns:p14="http://schemas.microsoft.com/office/powerpoint/2010/main" val="3148804260"/>
      </p:ext>
    </p:extLst>
  </p:cSld>
  <p:clrMapOvr>
    <a:masterClrMapping/>
  </p:clrMapOvr>
  <p:transition spd="slow">
    <p:pull dir="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smtClean="0"/>
              <a:t>Main tools</a:t>
            </a:r>
          </a:p>
        </p:txBody>
      </p:sp>
      <p:sp>
        <p:nvSpPr>
          <p:cNvPr id="1622019" name="Rectangle 3"/>
          <p:cNvSpPr>
            <a:spLocks noGrp="1" noChangeArrowheads="1"/>
          </p:cNvSpPr>
          <p:nvPr>
            <p:ph type="body" idx="1"/>
          </p:nvPr>
        </p:nvSpPr>
        <p:spPr>
          <a:xfrm>
            <a:off x="776536" y="1628800"/>
            <a:ext cx="8712968" cy="4680520"/>
          </a:xfrm>
        </p:spPr>
        <p:txBody>
          <a:bodyPr/>
          <a:lstStyle/>
          <a:p>
            <a:pPr marL="514350" indent="-514350" algn="just">
              <a:lnSpc>
                <a:spcPts val="2700"/>
              </a:lnSpc>
              <a:spcBef>
                <a:spcPts val="600"/>
              </a:spcBef>
              <a:spcAft>
                <a:spcPts val="600"/>
              </a:spcAft>
              <a:buAutoNum type="romanLcParenBoth"/>
            </a:pPr>
            <a:r>
              <a:rPr lang="en-US" sz="2000" dirty="0" smtClean="0"/>
              <a:t>Monetary policy</a:t>
            </a:r>
          </a:p>
          <a:p>
            <a:pPr marL="514350" indent="-514350" algn="just">
              <a:lnSpc>
                <a:spcPts val="2700"/>
              </a:lnSpc>
              <a:spcBef>
                <a:spcPts val="600"/>
              </a:spcBef>
              <a:spcAft>
                <a:spcPts val="600"/>
              </a:spcAft>
              <a:buAutoNum type="romanLcParenBoth"/>
            </a:pPr>
            <a:endParaRPr lang="en-US" sz="2000" dirty="0" smtClean="0"/>
          </a:p>
          <a:p>
            <a:pPr marL="514350" indent="-514350" algn="just">
              <a:lnSpc>
                <a:spcPts val="2700"/>
              </a:lnSpc>
              <a:spcBef>
                <a:spcPts val="600"/>
              </a:spcBef>
              <a:spcAft>
                <a:spcPts val="600"/>
              </a:spcAft>
              <a:buAutoNum type="romanLcParenBoth"/>
            </a:pPr>
            <a:r>
              <a:rPr lang="en-US" sz="2000" dirty="0" err="1" smtClean="0"/>
              <a:t>Microprudential</a:t>
            </a:r>
            <a:r>
              <a:rPr lang="en-US" sz="2000" dirty="0" smtClean="0"/>
              <a:t> rules</a:t>
            </a:r>
          </a:p>
          <a:p>
            <a:pPr marL="514350" indent="-514350" algn="just">
              <a:lnSpc>
                <a:spcPts val="2700"/>
              </a:lnSpc>
              <a:spcBef>
                <a:spcPts val="600"/>
              </a:spcBef>
              <a:spcAft>
                <a:spcPts val="600"/>
              </a:spcAft>
              <a:buFont typeface="Monotype Sorts" pitchFamily="2" charset="2"/>
              <a:buAutoNum type="romanLcParenBoth"/>
            </a:pPr>
            <a:endParaRPr lang="en-US" sz="2000" dirty="0" smtClean="0"/>
          </a:p>
          <a:p>
            <a:pPr marL="514350" indent="-514350" algn="just">
              <a:lnSpc>
                <a:spcPts val="2700"/>
              </a:lnSpc>
              <a:spcBef>
                <a:spcPts val="600"/>
              </a:spcBef>
              <a:spcAft>
                <a:spcPts val="600"/>
              </a:spcAft>
              <a:buFont typeface="Monotype Sorts" pitchFamily="2" charset="2"/>
              <a:buAutoNum type="romanLcParenBoth"/>
            </a:pPr>
            <a:r>
              <a:rPr lang="en-US" sz="2000" dirty="0" err="1" smtClean="0"/>
              <a:t>Macroprudential</a:t>
            </a:r>
            <a:r>
              <a:rPr lang="en-US" sz="2000" dirty="0" smtClean="0"/>
              <a:t> </a:t>
            </a:r>
            <a:r>
              <a:rPr lang="en-US" sz="2000" dirty="0"/>
              <a:t>policies</a:t>
            </a:r>
          </a:p>
          <a:p>
            <a:pPr marL="514350" indent="-514350" algn="just">
              <a:lnSpc>
                <a:spcPts val="2700"/>
              </a:lnSpc>
              <a:spcBef>
                <a:spcPts val="600"/>
              </a:spcBef>
              <a:spcAft>
                <a:spcPts val="600"/>
              </a:spcAft>
              <a:buAutoNum type="romanLcParenBoth"/>
            </a:pPr>
            <a:endParaRPr lang="en-US" sz="2000" dirty="0" smtClean="0"/>
          </a:p>
          <a:p>
            <a:pPr marL="514350" indent="-514350" algn="just">
              <a:lnSpc>
                <a:spcPts val="2700"/>
              </a:lnSpc>
              <a:spcBef>
                <a:spcPts val="600"/>
              </a:spcBef>
              <a:spcAft>
                <a:spcPts val="600"/>
              </a:spcAft>
              <a:buAutoNum type="romanLcParenBoth"/>
            </a:pPr>
            <a:r>
              <a:rPr lang="en-US" sz="2000" dirty="0" smtClean="0"/>
              <a:t>Holistic policies</a:t>
            </a:r>
          </a:p>
          <a:p>
            <a:pPr marL="514350" indent="-514350" algn="just">
              <a:lnSpc>
                <a:spcPts val="2700"/>
              </a:lnSpc>
              <a:spcBef>
                <a:spcPts val="600"/>
              </a:spcBef>
              <a:spcAft>
                <a:spcPts val="600"/>
              </a:spcAft>
              <a:buAutoNum type="romanLcParenBoth"/>
            </a:pPr>
            <a:endParaRPr lang="en-US" sz="2000" dirty="0" smtClean="0"/>
          </a:p>
          <a:p>
            <a:pPr marL="514350" indent="-514350" algn="just">
              <a:lnSpc>
                <a:spcPts val="2700"/>
              </a:lnSpc>
              <a:spcBef>
                <a:spcPts val="600"/>
              </a:spcBef>
              <a:spcAft>
                <a:spcPts val="600"/>
              </a:spcAft>
              <a:buAutoNum type="romanLcParenBoth"/>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136</a:t>
            </a:fld>
            <a:endParaRPr lang="en-US"/>
          </a:p>
        </p:txBody>
      </p:sp>
    </p:spTree>
    <p:extLst>
      <p:ext uri="{BB962C8B-B14F-4D97-AF65-F5344CB8AC3E}">
        <p14:creationId xmlns:p14="http://schemas.microsoft.com/office/powerpoint/2010/main" val="2788000820"/>
      </p:ext>
    </p:extLst>
  </p:cSld>
  <p:clrMapOvr>
    <a:masterClrMapping/>
  </p:clrMapOvr>
  <p:transition spd="slow">
    <p:pull dir="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smtClean="0"/>
              <a:t>Monetary Policy</a:t>
            </a:r>
          </a:p>
        </p:txBody>
      </p:sp>
      <p:sp>
        <p:nvSpPr>
          <p:cNvPr id="1622019" name="Rectangle 3"/>
          <p:cNvSpPr>
            <a:spLocks noGrp="1" noChangeArrowheads="1"/>
          </p:cNvSpPr>
          <p:nvPr>
            <p:ph type="body" idx="1"/>
          </p:nvPr>
        </p:nvSpPr>
        <p:spPr>
          <a:xfrm>
            <a:off x="776536" y="1628800"/>
            <a:ext cx="8712968" cy="4680520"/>
          </a:xfrm>
        </p:spPr>
        <p:txBody>
          <a:bodyPr/>
          <a:lstStyle/>
          <a:p>
            <a:pPr marL="268288" indent="-268288" algn="just">
              <a:lnSpc>
                <a:spcPts val="2700"/>
              </a:lnSpc>
              <a:spcBef>
                <a:spcPts val="600"/>
              </a:spcBef>
              <a:spcAft>
                <a:spcPts val="600"/>
              </a:spcAft>
              <a:buAutoNum type="romanLcParenBoth"/>
            </a:pPr>
            <a:r>
              <a:rPr lang="en-US" sz="2000" dirty="0" smtClean="0">
                <a:solidFill>
                  <a:srgbClr val="FF0000"/>
                </a:solidFill>
              </a:rPr>
              <a:t>Monetary policy:</a:t>
            </a:r>
          </a:p>
          <a:p>
            <a:pPr marL="444500" lvl="1" indent="-176213" algn="just">
              <a:lnSpc>
                <a:spcPts val="2700"/>
              </a:lnSpc>
              <a:spcBef>
                <a:spcPts val="600"/>
              </a:spcBef>
              <a:spcAft>
                <a:spcPts val="600"/>
              </a:spcAft>
              <a:buFontTx/>
              <a:buChar char="-"/>
            </a:pPr>
            <a:r>
              <a:rPr lang="en-US" sz="1600" dirty="0" smtClean="0">
                <a:solidFill>
                  <a:srgbClr val="FF0000"/>
                </a:solidFill>
              </a:rPr>
              <a:t>interest rate increases by central banks to tackle excessive credit growth, </a:t>
            </a:r>
            <a:r>
              <a:rPr lang="en-US" sz="1600" dirty="0" smtClean="0"/>
              <a:t>even before inflation is increasing – inflation measures only consider consumer prices and bubbles usually develop in real estate or stock markets, whose effects on consumer prices are not immediate;</a:t>
            </a:r>
          </a:p>
          <a:p>
            <a:pPr marL="444500" lvl="1" indent="-176213" algn="just">
              <a:lnSpc>
                <a:spcPts val="2700"/>
              </a:lnSpc>
              <a:spcBef>
                <a:spcPts val="600"/>
              </a:spcBef>
              <a:spcAft>
                <a:spcPts val="600"/>
              </a:spcAft>
              <a:buFontTx/>
              <a:buChar char="-"/>
            </a:pPr>
            <a:r>
              <a:rPr lang="en-US" sz="1600" dirty="0" smtClean="0">
                <a:solidFill>
                  <a:srgbClr val="FF0000"/>
                </a:solidFill>
              </a:rPr>
              <a:t>reserve </a:t>
            </a:r>
            <a:r>
              <a:rPr lang="en-US" sz="1600" dirty="0">
                <a:solidFill>
                  <a:srgbClr val="FF0000"/>
                </a:solidFill>
              </a:rPr>
              <a:t>requirements to limit banks’ money creation </a:t>
            </a:r>
            <a:r>
              <a:rPr lang="en-US" sz="1600" dirty="0" smtClean="0">
                <a:solidFill>
                  <a:srgbClr val="FF0000"/>
                </a:solidFill>
              </a:rPr>
              <a:t>ability;</a:t>
            </a:r>
          </a:p>
          <a:p>
            <a:pPr marL="444500" lvl="1" indent="-176213" algn="just">
              <a:lnSpc>
                <a:spcPts val="2700"/>
              </a:lnSpc>
              <a:spcBef>
                <a:spcPts val="600"/>
              </a:spcBef>
              <a:spcAft>
                <a:spcPts val="600"/>
              </a:spcAft>
              <a:buFontTx/>
              <a:buChar char="-"/>
            </a:pPr>
            <a:r>
              <a:rPr lang="en-US" sz="1600" b="1" dirty="0" smtClean="0">
                <a:solidFill>
                  <a:srgbClr val="FF0000"/>
                </a:solidFill>
              </a:rPr>
              <a:t>revision </a:t>
            </a:r>
            <a:r>
              <a:rPr lang="en-US" sz="1600" b="1" dirty="0">
                <a:solidFill>
                  <a:srgbClr val="FF0000"/>
                </a:solidFill>
              </a:rPr>
              <a:t>of the role of monetary policy and credit in money </a:t>
            </a:r>
            <a:r>
              <a:rPr lang="en-US" sz="1600" b="1" dirty="0" smtClean="0">
                <a:solidFill>
                  <a:srgbClr val="FF0000"/>
                </a:solidFill>
              </a:rPr>
              <a:t>creation:</a:t>
            </a:r>
            <a:endParaRPr lang="en-US" sz="1600" b="1" dirty="0">
              <a:solidFill>
                <a:srgbClr val="FF0000"/>
              </a:solidFill>
            </a:endParaRPr>
          </a:p>
          <a:p>
            <a:pPr marL="631825" lvl="4" indent="-187325" algn="just">
              <a:lnSpc>
                <a:spcPts val="2400"/>
              </a:lnSpc>
              <a:spcBef>
                <a:spcPts val="600"/>
              </a:spcBef>
              <a:spcAft>
                <a:spcPts val="600"/>
              </a:spcAft>
            </a:pPr>
            <a:r>
              <a:rPr lang="en-US" sz="1400" dirty="0"/>
              <a:t>Reinforced </a:t>
            </a:r>
            <a:r>
              <a:rPr lang="en-US" sz="1400" b="1" dirty="0"/>
              <a:t>mechanisms to channel liquidity to targeted economic activities </a:t>
            </a:r>
            <a:r>
              <a:rPr lang="en-US" sz="1400" dirty="0"/>
              <a:t>(e.g. targeted liquidity injections as in UK during the current decade).</a:t>
            </a:r>
          </a:p>
          <a:p>
            <a:pPr marL="631825" lvl="4" indent="-187325" algn="just">
              <a:lnSpc>
                <a:spcPts val="2400"/>
              </a:lnSpc>
              <a:spcBef>
                <a:spcPts val="600"/>
              </a:spcBef>
              <a:spcAft>
                <a:spcPts val="600"/>
              </a:spcAft>
            </a:pPr>
            <a:r>
              <a:rPr lang="en-US" sz="1400" dirty="0" smtClean="0"/>
              <a:t>Better </a:t>
            </a:r>
            <a:r>
              <a:rPr lang="en-US" sz="1400" dirty="0"/>
              <a:t>balance between public and private money creation – </a:t>
            </a:r>
            <a:r>
              <a:rPr lang="en-US" sz="1400" b="1" dirty="0"/>
              <a:t>printing more money (public money creation), under strict rules, may be </a:t>
            </a:r>
            <a:r>
              <a:rPr lang="en-US" sz="1400" b="1" dirty="0" smtClean="0"/>
              <a:t>better than excessive </a:t>
            </a:r>
            <a:r>
              <a:rPr lang="en-US" sz="1400" b="1" dirty="0"/>
              <a:t>credit growth (private money </a:t>
            </a:r>
            <a:r>
              <a:rPr lang="en-US" sz="1400" b="1" dirty="0" smtClean="0"/>
              <a:t>creation)</a:t>
            </a:r>
            <a:r>
              <a:rPr lang="en-US" sz="1400" dirty="0" smtClean="0"/>
              <a:t>.</a:t>
            </a:r>
          </a:p>
          <a:p>
            <a:pPr marL="998538" lvl="4" indent="-185738" algn="just">
              <a:lnSpc>
                <a:spcPts val="2100"/>
              </a:lnSpc>
              <a:spcBef>
                <a:spcPts val="0"/>
              </a:spcBef>
              <a:spcAft>
                <a:spcPts val="0"/>
              </a:spcAft>
            </a:pPr>
            <a:endParaRPr lang="en-US" sz="1800" dirty="0" smtClean="0">
              <a:solidFill>
                <a:srgbClr val="FF00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137</a:t>
            </a:fld>
            <a:endParaRPr lang="en-US"/>
          </a:p>
        </p:txBody>
      </p:sp>
      <p:sp>
        <p:nvSpPr>
          <p:cNvPr id="7" name="Down Arrow 6"/>
          <p:cNvSpPr/>
          <p:nvPr/>
        </p:nvSpPr>
        <p:spPr bwMode="auto">
          <a:xfrm>
            <a:off x="4916996" y="5733256"/>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407318886"/>
      </p:ext>
    </p:extLst>
  </p:cSld>
  <p:clrMapOvr>
    <a:masterClrMapping/>
  </p:clrMapOvr>
  <p:transition spd="slow">
    <p:pull dir="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848544" y="342900"/>
            <a:ext cx="8640960" cy="1104900"/>
          </a:xfrm>
        </p:spPr>
        <p:txBody>
          <a:bodyPr/>
          <a:lstStyle/>
          <a:p>
            <a:r>
              <a:rPr lang="en-US" sz="4000" dirty="0" smtClean="0"/>
              <a:t>Monetary Policy</a:t>
            </a:r>
          </a:p>
        </p:txBody>
      </p:sp>
      <p:sp>
        <p:nvSpPr>
          <p:cNvPr id="1622019" name="Rectangle 3"/>
          <p:cNvSpPr>
            <a:spLocks noGrp="1" noChangeArrowheads="1"/>
          </p:cNvSpPr>
          <p:nvPr>
            <p:ph type="body" idx="1"/>
          </p:nvPr>
        </p:nvSpPr>
        <p:spPr>
          <a:xfrm>
            <a:off x="776536" y="1628800"/>
            <a:ext cx="8712968" cy="4680520"/>
          </a:xfrm>
        </p:spPr>
        <p:txBody>
          <a:bodyPr/>
          <a:lstStyle/>
          <a:p>
            <a:pPr marL="355600" indent="-355600" algn="just">
              <a:lnSpc>
                <a:spcPts val="2700"/>
              </a:lnSpc>
              <a:spcBef>
                <a:spcPts val="600"/>
              </a:spcBef>
              <a:spcAft>
                <a:spcPts val="600"/>
              </a:spcAft>
              <a:buAutoNum type="romanLcParenBoth"/>
            </a:pPr>
            <a:endParaRPr lang="en-US" sz="2000" dirty="0" smtClean="0">
              <a:solidFill>
                <a:srgbClr val="FF0000"/>
              </a:solidFill>
            </a:endParaRPr>
          </a:p>
          <a:p>
            <a:pPr marL="998538" lvl="4" indent="-185738" algn="just">
              <a:lnSpc>
                <a:spcPts val="2100"/>
              </a:lnSpc>
              <a:spcBef>
                <a:spcPts val="0"/>
              </a:spcBef>
              <a:spcAft>
                <a:spcPts val="0"/>
              </a:spcAft>
            </a:pPr>
            <a:endParaRPr lang="en-US" dirty="0" smtClean="0">
              <a:solidFill>
                <a:srgbClr val="FF0000"/>
              </a:solidFill>
            </a:endParaRPr>
          </a:p>
          <a:p>
            <a:pPr marL="0" lvl="4" indent="0" algn="just">
              <a:lnSpc>
                <a:spcPts val="2500"/>
              </a:lnSpc>
              <a:spcBef>
                <a:spcPts val="0"/>
              </a:spcBef>
              <a:spcAft>
                <a:spcPts val="600"/>
              </a:spcAft>
              <a:buNone/>
            </a:pPr>
            <a:r>
              <a:rPr lang="en-US" dirty="0" smtClean="0">
                <a:solidFill>
                  <a:srgbClr val="FF0000"/>
                </a:solidFill>
              </a:rPr>
              <a:t>Successes </a:t>
            </a:r>
            <a:r>
              <a:rPr lang="en-US" dirty="0">
                <a:solidFill>
                  <a:srgbClr val="FF0000"/>
                </a:solidFill>
              </a:rPr>
              <a:t>in stimulating economic growth through money printing</a:t>
            </a:r>
            <a:r>
              <a:rPr lang="en-US" dirty="0" smtClean="0">
                <a:solidFill>
                  <a:srgbClr val="FF0000"/>
                </a:solidFill>
              </a:rPr>
              <a:t>:</a:t>
            </a:r>
          </a:p>
          <a:p>
            <a:pPr marL="0" lvl="4" indent="0" algn="just">
              <a:lnSpc>
                <a:spcPts val="2500"/>
              </a:lnSpc>
              <a:spcBef>
                <a:spcPts val="0"/>
              </a:spcBef>
              <a:spcAft>
                <a:spcPts val="600"/>
              </a:spcAft>
              <a:buNone/>
            </a:pPr>
            <a:endParaRPr lang="en-US" dirty="0">
              <a:solidFill>
                <a:srgbClr val="FF0000"/>
              </a:solidFill>
            </a:endParaRPr>
          </a:p>
          <a:p>
            <a:pPr marL="361950" lvl="2" indent="-361950" algn="just">
              <a:lnSpc>
                <a:spcPts val="2500"/>
              </a:lnSpc>
              <a:spcBef>
                <a:spcPts val="0"/>
              </a:spcBef>
              <a:spcAft>
                <a:spcPts val="600"/>
              </a:spcAft>
              <a:buAutoNum type="romanLcParenBoth"/>
            </a:pPr>
            <a:r>
              <a:rPr lang="en-US" sz="2000" dirty="0"/>
              <a:t>US Union Government in the American Civil </a:t>
            </a:r>
            <a:r>
              <a:rPr lang="en-US" sz="2000" dirty="0" smtClean="0"/>
              <a:t>War</a:t>
            </a:r>
          </a:p>
          <a:p>
            <a:pPr marL="361950" lvl="2" indent="-361950" algn="just">
              <a:lnSpc>
                <a:spcPts val="2500"/>
              </a:lnSpc>
              <a:spcBef>
                <a:spcPts val="0"/>
              </a:spcBef>
              <a:spcAft>
                <a:spcPts val="600"/>
              </a:spcAft>
              <a:buAutoNum type="romanLcParenBoth"/>
            </a:pPr>
            <a:r>
              <a:rPr lang="en-US" sz="2000" dirty="0" smtClean="0"/>
              <a:t>Japan </a:t>
            </a:r>
            <a:r>
              <a:rPr lang="en-US" sz="2000" dirty="0"/>
              <a:t>in the 30’s</a:t>
            </a:r>
          </a:p>
          <a:p>
            <a:pPr marL="361950" indent="-361950" algn="just">
              <a:lnSpc>
                <a:spcPts val="2600"/>
              </a:lnSpc>
              <a:spcBef>
                <a:spcPts val="0"/>
              </a:spcBef>
              <a:spcAft>
                <a:spcPts val="600"/>
              </a:spcAft>
              <a:buNone/>
            </a:pPr>
            <a:r>
              <a:rPr lang="en-US" sz="2000" dirty="0" smtClean="0">
                <a:solidFill>
                  <a:srgbClr val="FF0000"/>
                </a:solidFill>
              </a:rPr>
              <a:t>	</a:t>
            </a:r>
          </a:p>
          <a:p>
            <a:pPr marL="361950" indent="-361950" algn="just">
              <a:lnSpc>
                <a:spcPts val="2600"/>
              </a:lnSpc>
              <a:spcBef>
                <a:spcPts val="0"/>
              </a:spcBef>
              <a:spcAft>
                <a:spcPts val="600"/>
              </a:spcAft>
              <a:buNone/>
            </a:pPr>
            <a:r>
              <a:rPr lang="en-US" sz="2000" dirty="0" smtClean="0">
                <a:solidFill>
                  <a:srgbClr val="FF0000"/>
                </a:solidFill>
              </a:rPr>
              <a:t>Failures </a:t>
            </a:r>
            <a:r>
              <a:rPr lang="en-US" sz="2000" dirty="0">
                <a:solidFill>
                  <a:srgbClr val="FF0000"/>
                </a:solidFill>
              </a:rPr>
              <a:t>in stimulating economic growth through money printing</a:t>
            </a:r>
            <a:r>
              <a:rPr lang="en-US" sz="2000" dirty="0" smtClean="0">
                <a:solidFill>
                  <a:srgbClr val="FF0000"/>
                </a:solidFill>
              </a:rPr>
              <a:t>:</a:t>
            </a:r>
          </a:p>
          <a:p>
            <a:pPr marL="361950" indent="-361950" algn="just">
              <a:lnSpc>
                <a:spcPts val="2600"/>
              </a:lnSpc>
              <a:spcBef>
                <a:spcPts val="0"/>
              </a:spcBef>
              <a:spcAft>
                <a:spcPts val="600"/>
              </a:spcAft>
              <a:buNone/>
            </a:pPr>
            <a:endParaRPr lang="en-US" sz="2000" dirty="0">
              <a:solidFill>
                <a:srgbClr val="FF0000"/>
              </a:solidFill>
            </a:endParaRPr>
          </a:p>
          <a:p>
            <a:pPr marL="361950" lvl="2" indent="-361950" algn="just">
              <a:lnSpc>
                <a:spcPts val="2500"/>
              </a:lnSpc>
              <a:spcBef>
                <a:spcPts val="0"/>
              </a:spcBef>
              <a:spcAft>
                <a:spcPts val="600"/>
              </a:spcAft>
              <a:buAutoNum type="romanLcParenBoth"/>
            </a:pPr>
            <a:r>
              <a:rPr lang="en-US" sz="2000" dirty="0"/>
              <a:t>US Confederate States in the American Civil </a:t>
            </a:r>
            <a:r>
              <a:rPr lang="en-US" sz="2000" dirty="0" smtClean="0"/>
              <a:t>War</a:t>
            </a:r>
          </a:p>
          <a:p>
            <a:pPr marL="361950" lvl="2" indent="-361950" algn="just">
              <a:lnSpc>
                <a:spcPts val="2500"/>
              </a:lnSpc>
              <a:spcBef>
                <a:spcPts val="0"/>
              </a:spcBef>
              <a:spcAft>
                <a:spcPts val="600"/>
              </a:spcAft>
              <a:buAutoNum type="romanLcParenBoth"/>
            </a:pPr>
            <a:r>
              <a:rPr lang="en-US" sz="2000" dirty="0" smtClean="0"/>
              <a:t>Weimar Germany</a:t>
            </a:r>
          </a:p>
          <a:p>
            <a:pPr marL="361950" lvl="2" indent="-361950" algn="just">
              <a:lnSpc>
                <a:spcPts val="2500"/>
              </a:lnSpc>
              <a:spcBef>
                <a:spcPts val="0"/>
              </a:spcBef>
              <a:spcAft>
                <a:spcPts val="600"/>
              </a:spcAft>
              <a:buAutoNum type="romanLcParenBoth"/>
            </a:pPr>
            <a:r>
              <a:rPr lang="en-US" sz="2000" dirty="0" smtClean="0"/>
              <a:t>Zimbabwe</a:t>
            </a:r>
            <a:endParaRPr lang="en-US" sz="2000" dirty="0">
              <a:solidFill>
                <a:srgbClr val="FF00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138</a:t>
            </a:fld>
            <a:endParaRPr lang="en-US"/>
          </a:p>
        </p:txBody>
      </p:sp>
      <p:sp>
        <p:nvSpPr>
          <p:cNvPr id="5" name="Down Arrow 4"/>
          <p:cNvSpPr/>
          <p:nvPr/>
        </p:nvSpPr>
        <p:spPr bwMode="auto">
          <a:xfrm>
            <a:off x="4881240" y="1628800"/>
            <a:ext cx="35979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273561424"/>
      </p:ext>
    </p:extLst>
  </p:cSld>
  <p:clrMapOvr>
    <a:masterClrMapping/>
  </p:clrMapOvr>
  <p:transition spd="slow">
    <p:pull dir="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Prudential rules</a:t>
            </a:r>
          </a:p>
        </p:txBody>
      </p:sp>
      <p:sp>
        <p:nvSpPr>
          <p:cNvPr id="1622019" name="Rectangle 3"/>
          <p:cNvSpPr>
            <a:spLocks noGrp="1" noChangeArrowheads="1"/>
          </p:cNvSpPr>
          <p:nvPr>
            <p:ph type="body" idx="1"/>
          </p:nvPr>
        </p:nvSpPr>
        <p:spPr>
          <a:xfrm>
            <a:off x="776536" y="1628800"/>
            <a:ext cx="8712968" cy="4680520"/>
          </a:xfrm>
        </p:spPr>
        <p:txBody>
          <a:bodyPr/>
          <a:lstStyle/>
          <a:p>
            <a:pPr marL="355600" indent="-355600" algn="just">
              <a:lnSpc>
                <a:spcPts val="2500"/>
              </a:lnSpc>
              <a:spcBef>
                <a:spcPts val="0"/>
              </a:spcBef>
              <a:spcAft>
                <a:spcPts val="600"/>
              </a:spcAft>
              <a:buAutoNum type="romanLcParenBoth" startAt="2"/>
            </a:pPr>
            <a:r>
              <a:rPr lang="en-US" sz="2000" dirty="0" err="1" smtClean="0">
                <a:solidFill>
                  <a:srgbClr val="FF0000"/>
                </a:solidFill>
              </a:rPr>
              <a:t>Microprudential</a:t>
            </a:r>
            <a:r>
              <a:rPr lang="en-US" sz="2000" dirty="0" smtClean="0">
                <a:solidFill>
                  <a:srgbClr val="FF0000"/>
                </a:solidFill>
              </a:rPr>
              <a:t> rules:</a:t>
            </a:r>
          </a:p>
          <a:p>
            <a:pPr marL="0" indent="0" algn="just">
              <a:lnSpc>
                <a:spcPts val="2500"/>
              </a:lnSpc>
              <a:spcBef>
                <a:spcPts val="0"/>
              </a:spcBef>
              <a:spcAft>
                <a:spcPts val="600"/>
              </a:spcAft>
              <a:buNone/>
            </a:pPr>
            <a:endParaRPr lang="en-US" sz="2000" dirty="0">
              <a:solidFill>
                <a:srgbClr val="FF0000"/>
              </a:solidFill>
            </a:endParaRPr>
          </a:p>
          <a:p>
            <a:pPr algn="just">
              <a:lnSpc>
                <a:spcPts val="2500"/>
              </a:lnSpc>
              <a:spcBef>
                <a:spcPts val="0"/>
              </a:spcBef>
              <a:spcAft>
                <a:spcPts val="600"/>
              </a:spcAft>
              <a:buFontTx/>
              <a:buChar char="-"/>
            </a:pPr>
            <a:r>
              <a:rPr lang="en-US" sz="2000" dirty="0" smtClean="0"/>
              <a:t>Higher </a:t>
            </a:r>
            <a:r>
              <a:rPr lang="en-US" sz="2000" dirty="0"/>
              <a:t>capital requirements for </a:t>
            </a:r>
            <a:r>
              <a:rPr lang="en-US" sz="2000" dirty="0" smtClean="0"/>
              <a:t>banks, namely during economic growth stages;</a:t>
            </a:r>
          </a:p>
          <a:p>
            <a:pPr algn="just">
              <a:lnSpc>
                <a:spcPts val="2500"/>
              </a:lnSpc>
              <a:spcBef>
                <a:spcPts val="0"/>
              </a:spcBef>
              <a:spcAft>
                <a:spcPts val="600"/>
              </a:spcAft>
              <a:buFontTx/>
              <a:buChar char="-"/>
            </a:pPr>
            <a:endParaRPr lang="en-US" sz="2000" dirty="0"/>
          </a:p>
          <a:p>
            <a:pPr marL="355600" indent="-355600" algn="just">
              <a:lnSpc>
                <a:spcPts val="2700"/>
              </a:lnSpc>
              <a:spcBef>
                <a:spcPts val="600"/>
              </a:spcBef>
              <a:spcAft>
                <a:spcPts val="600"/>
              </a:spcAft>
              <a:buAutoNum type="romanLcParenBoth" startAt="3"/>
            </a:pPr>
            <a:r>
              <a:rPr lang="en-US" sz="2000" dirty="0" err="1">
                <a:solidFill>
                  <a:srgbClr val="FF0000"/>
                </a:solidFill>
              </a:rPr>
              <a:t>Macroprudential</a:t>
            </a:r>
            <a:r>
              <a:rPr lang="en-US" sz="2000" dirty="0">
                <a:solidFill>
                  <a:srgbClr val="FF0000"/>
                </a:solidFill>
              </a:rPr>
              <a:t> policies</a:t>
            </a:r>
            <a:r>
              <a:rPr lang="en-US" sz="2000" dirty="0" smtClean="0">
                <a:solidFill>
                  <a:srgbClr val="FF0000"/>
                </a:solidFill>
              </a:rPr>
              <a:t>:</a:t>
            </a:r>
          </a:p>
          <a:p>
            <a:pPr marL="355600" indent="-355600" algn="just">
              <a:lnSpc>
                <a:spcPts val="2700"/>
              </a:lnSpc>
              <a:spcBef>
                <a:spcPts val="600"/>
              </a:spcBef>
              <a:spcAft>
                <a:spcPts val="600"/>
              </a:spcAft>
              <a:buAutoNum type="romanLcParenBoth" startAt="3"/>
            </a:pPr>
            <a:endParaRPr lang="en-US" sz="2000" dirty="0">
              <a:solidFill>
                <a:srgbClr val="FF0000"/>
              </a:solidFill>
            </a:endParaRPr>
          </a:p>
          <a:p>
            <a:pPr marL="355600" lvl="1" indent="-355600" algn="just">
              <a:lnSpc>
                <a:spcPts val="2700"/>
              </a:lnSpc>
              <a:spcBef>
                <a:spcPts val="600"/>
              </a:spcBef>
              <a:spcAft>
                <a:spcPts val="600"/>
              </a:spcAft>
            </a:pPr>
            <a:r>
              <a:rPr lang="en-US" sz="1800" u="sng" dirty="0"/>
              <a:t>limits on LTV or DTI</a:t>
            </a:r>
            <a:r>
              <a:rPr lang="en-US" sz="1800" dirty="0"/>
              <a:t>:</a:t>
            </a:r>
          </a:p>
          <a:p>
            <a:pPr marL="355600" lvl="2" indent="-355600" algn="just">
              <a:lnSpc>
                <a:spcPts val="2700"/>
              </a:lnSpc>
              <a:spcBef>
                <a:spcPts val="0"/>
              </a:spcBef>
              <a:spcAft>
                <a:spcPts val="0"/>
              </a:spcAft>
            </a:pPr>
            <a:r>
              <a:rPr lang="en-US" sz="1400" dirty="0"/>
              <a:t>LTV = Loan-to-Value = Loan/Value of the property used as collateral: LTV+ =&gt; PD+ and LGD+</a:t>
            </a:r>
          </a:p>
          <a:p>
            <a:pPr marL="355600" lvl="2" indent="-355600" algn="just">
              <a:lnSpc>
                <a:spcPts val="2700"/>
              </a:lnSpc>
              <a:spcBef>
                <a:spcPts val="0"/>
              </a:spcBef>
              <a:spcAft>
                <a:spcPts val="0"/>
              </a:spcAft>
            </a:pPr>
            <a:r>
              <a:rPr lang="en-US" sz="1400" dirty="0"/>
              <a:t>DTI = Debt-to-Income = Debt (or Installments) / </a:t>
            </a:r>
            <a:r>
              <a:rPr lang="en-US" sz="1400" dirty="0" smtClean="0"/>
              <a:t>Income</a:t>
            </a: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139</a:t>
            </a:fld>
            <a:endParaRPr lang="en-US"/>
          </a:p>
        </p:txBody>
      </p:sp>
    </p:spTree>
    <p:extLst>
      <p:ext uri="{BB962C8B-B14F-4D97-AF65-F5344CB8AC3E}">
        <p14:creationId xmlns:p14="http://schemas.microsoft.com/office/powerpoint/2010/main" val="860990907"/>
      </p:ext>
    </p:extLst>
  </p:cSld>
  <p:clrMapOvr>
    <a:masterClrMapping/>
  </p:clrMapOvr>
  <p:transition spd="slow">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800"/>
            <a:ext cx="8643998" cy="4608512"/>
          </a:xfrm>
        </p:spPr>
        <p:txBody>
          <a:bodyPr/>
          <a:lstStyle/>
          <a:p>
            <a:pPr marL="271463" indent="-271463" algn="just">
              <a:lnSpc>
                <a:spcPts val="2700"/>
              </a:lnSpc>
              <a:spcBef>
                <a:spcPts val="600"/>
              </a:spcBef>
              <a:spcAft>
                <a:spcPts val="600"/>
              </a:spcAft>
            </a:pPr>
            <a:r>
              <a:rPr lang="en-US" sz="2000" b="1" dirty="0" smtClean="0"/>
              <a:t>Main types</a:t>
            </a:r>
            <a:r>
              <a:rPr lang="en-US" sz="2000" dirty="0" smtClean="0"/>
              <a:t>:</a:t>
            </a:r>
          </a:p>
          <a:p>
            <a:pPr marL="627063" indent="-355600" algn="just">
              <a:lnSpc>
                <a:spcPts val="2700"/>
              </a:lnSpc>
              <a:spcBef>
                <a:spcPts val="600"/>
              </a:spcBef>
              <a:spcAft>
                <a:spcPts val="600"/>
              </a:spcAft>
              <a:buAutoNum type="romanLcParenBoth"/>
            </a:pPr>
            <a:r>
              <a:rPr lang="en-US" sz="2000" u="sng" dirty="0" smtClean="0"/>
              <a:t>Investment </a:t>
            </a:r>
            <a:r>
              <a:rPr lang="en-US" sz="2000" u="sng" dirty="0"/>
              <a:t>banking “boutiques” </a:t>
            </a:r>
            <a:r>
              <a:rPr lang="en-US" sz="2000" dirty="0"/>
              <a:t>– focused on credit structuring and financial market deals, not involving funding</a:t>
            </a:r>
            <a:r>
              <a:rPr lang="en-US" sz="2000" dirty="0" smtClean="0"/>
              <a:t>;</a:t>
            </a:r>
          </a:p>
          <a:p>
            <a:pPr marL="627063" indent="-355600" algn="just">
              <a:lnSpc>
                <a:spcPts val="2700"/>
              </a:lnSpc>
              <a:spcBef>
                <a:spcPts val="600"/>
              </a:spcBef>
              <a:spcAft>
                <a:spcPts val="600"/>
              </a:spcAft>
              <a:buAutoNum type="romanLcParenBoth"/>
            </a:pPr>
            <a:r>
              <a:rPr lang="en-US" sz="2000" u="sng" dirty="0" err="1" smtClean="0"/>
              <a:t>Fintechs</a:t>
            </a:r>
            <a:r>
              <a:rPr lang="en-US" sz="2000" dirty="0" smtClean="0"/>
              <a:t>:</a:t>
            </a:r>
            <a:endParaRPr lang="en-US" sz="2000" dirty="0"/>
          </a:p>
          <a:p>
            <a:pPr marL="982663" indent="-355600" algn="just">
              <a:lnSpc>
                <a:spcPts val="2700"/>
              </a:lnSpc>
              <a:spcBef>
                <a:spcPts val="0"/>
              </a:spcBef>
              <a:spcAft>
                <a:spcPts val="600"/>
              </a:spcAft>
              <a:buAutoNum type="arabicParenBoth"/>
            </a:pPr>
            <a:r>
              <a:rPr lang="en-US" sz="2000" dirty="0"/>
              <a:t>Credit/Investment platforms</a:t>
            </a:r>
          </a:p>
          <a:p>
            <a:pPr marL="982663" indent="-355600" algn="just">
              <a:lnSpc>
                <a:spcPts val="2700"/>
              </a:lnSpc>
              <a:spcBef>
                <a:spcPts val="0"/>
              </a:spcBef>
              <a:spcAft>
                <a:spcPts val="600"/>
              </a:spcAft>
              <a:buAutoNum type="arabicParenBoth"/>
            </a:pPr>
            <a:r>
              <a:rPr lang="en-US" sz="2000" dirty="0"/>
              <a:t>Payment Services</a:t>
            </a:r>
          </a:p>
          <a:p>
            <a:pPr marL="982663" indent="-355600" algn="just">
              <a:lnSpc>
                <a:spcPts val="2700"/>
              </a:lnSpc>
              <a:spcBef>
                <a:spcPts val="0"/>
              </a:spcBef>
              <a:spcAft>
                <a:spcPts val="600"/>
              </a:spcAft>
              <a:buAutoNum type="arabicParenBoth"/>
            </a:pPr>
            <a:r>
              <a:rPr lang="en-US" sz="2000" dirty="0"/>
              <a:t>Comparison services</a:t>
            </a:r>
          </a:p>
          <a:p>
            <a:pPr marL="982663" indent="-355600" algn="just">
              <a:lnSpc>
                <a:spcPts val="2700"/>
              </a:lnSpc>
              <a:spcBef>
                <a:spcPts val="0"/>
              </a:spcBef>
              <a:spcAft>
                <a:spcPts val="600"/>
              </a:spcAft>
              <a:buAutoNum type="arabicParenBoth"/>
            </a:pPr>
            <a:r>
              <a:rPr lang="en-US" sz="2000" dirty="0" err="1" smtClean="0"/>
              <a:t>RegTechs</a:t>
            </a:r>
            <a:endParaRPr lang="en-US" sz="2000" dirty="0"/>
          </a:p>
          <a:p>
            <a:pPr marL="631825" indent="-368300" algn="just">
              <a:lnSpc>
                <a:spcPts val="2700"/>
              </a:lnSpc>
              <a:spcBef>
                <a:spcPts val="600"/>
              </a:spcBef>
              <a:spcAft>
                <a:spcPts val="600"/>
              </a:spcAft>
              <a:buAutoNum type="romanLcParenBoth" startAt="3"/>
            </a:pPr>
            <a:r>
              <a:rPr lang="en-US" sz="2000" u="sng" dirty="0" err="1" smtClean="0"/>
              <a:t>BigTechs</a:t>
            </a:r>
            <a:r>
              <a:rPr lang="en-US" sz="2000" dirty="0" smtClean="0"/>
              <a:t> – companies offering digital financial services, along with other digital services, usually related to large e-commerce trading platforms or social networks.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a:t>
            </a:fld>
            <a:endParaRPr lang="en-US" dirty="0"/>
          </a:p>
        </p:txBody>
      </p:sp>
    </p:spTree>
    <p:extLst>
      <p:ext uri="{BB962C8B-B14F-4D97-AF65-F5344CB8AC3E}">
        <p14:creationId xmlns:p14="http://schemas.microsoft.com/office/powerpoint/2010/main" val="2117384440"/>
      </p:ext>
    </p:extLst>
  </p:cSld>
  <p:clrMapOvr>
    <a:masterClrMapping/>
  </p:clrMapOvr>
  <p:transition spd="slow">
    <p:pull dir="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Prudential rules</a:t>
            </a:r>
            <a:endParaRPr lang="en-US" sz="4000" dirty="0" smtClean="0"/>
          </a:p>
        </p:txBody>
      </p:sp>
      <p:sp>
        <p:nvSpPr>
          <p:cNvPr id="1622019" name="Rectangle 3"/>
          <p:cNvSpPr>
            <a:spLocks noGrp="1" noChangeArrowheads="1"/>
          </p:cNvSpPr>
          <p:nvPr>
            <p:ph type="body" idx="1"/>
          </p:nvPr>
        </p:nvSpPr>
        <p:spPr>
          <a:xfrm>
            <a:off x="776536" y="1628800"/>
            <a:ext cx="8712968" cy="4680520"/>
          </a:xfrm>
        </p:spPr>
        <p:txBody>
          <a:bodyPr/>
          <a:lstStyle/>
          <a:p>
            <a:pPr marL="355600" lvl="1" indent="-355600" algn="just">
              <a:lnSpc>
                <a:spcPts val="2700"/>
              </a:lnSpc>
              <a:spcBef>
                <a:spcPts val="600"/>
              </a:spcBef>
              <a:spcAft>
                <a:spcPts val="600"/>
              </a:spcAft>
            </a:pPr>
            <a:r>
              <a:rPr lang="en-US" sz="1800" u="sng" dirty="0" smtClean="0"/>
              <a:t>improvements </a:t>
            </a:r>
            <a:r>
              <a:rPr lang="en-US" sz="1800" u="sng" dirty="0"/>
              <a:t>on LTV and DTI definitions</a:t>
            </a:r>
            <a:r>
              <a:rPr lang="en-US" sz="1800" dirty="0" smtClean="0"/>
              <a:t>:</a:t>
            </a:r>
          </a:p>
          <a:p>
            <a:pPr marL="355600" lvl="1" indent="-355600" algn="just">
              <a:lnSpc>
                <a:spcPts val="2700"/>
              </a:lnSpc>
              <a:spcBef>
                <a:spcPts val="600"/>
              </a:spcBef>
              <a:spcAft>
                <a:spcPts val="600"/>
              </a:spcAft>
            </a:pPr>
            <a:endParaRPr lang="en-US" sz="1800" dirty="0"/>
          </a:p>
          <a:p>
            <a:pPr marL="355600" lvl="2" indent="-355600" algn="just" defTabSz="541338">
              <a:lnSpc>
                <a:spcPts val="2400"/>
              </a:lnSpc>
              <a:spcBef>
                <a:spcPts val="0"/>
              </a:spcBef>
              <a:spcAft>
                <a:spcPts val="600"/>
              </a:spcAft>
              <a:buAutoNum type="romanLcParenBoth"/>
            </a:pPr>
            <a:r>
              <a:rPr lang="en-US" sz="1600" u="sng" dirty="0"/>
              <a:t>Installments </a:t>
            </a:r>
            <a:r>
              <a:rPr lang="en-US" sz="1600" u="sng" dirty="0" smtClean="0"/>
              <a:t>amount to be redefined</a:t>
            </a:r>
            <a:r>
              <a:rPr lang="en-US" sz="1600" dirty="0" smtClean="0"/>
              <a:t> - </a:t>
            </a:r>
            <a:r>
              <a:rPr lang="en-US" sz="1600" dirty="0"/>
              <a:t>stressed and steady-state debt service definitions required (instead of the initial installment);</a:t>
            </a:r>
          </a:p>
          <a:p>
            <a:pPr marL="355600" lvl="2" indent="-355600" algn="just" defTabSz="541338">
              <a:lnSpc>
                <a:spcPts val="2400"/>
              </a:lnSpc>
              <a:spcBef>
                <a:spcPts val="0"/>
              </a:spcBef>
              <a:spcAft>
                <a:spcPts val="600"/>
              </a:spcAft>
              <a:buAutoNum type="romanLcParenBoth"/>
            </a:pPr>
            <a:r>
              <a:rPr lang="en-US" sz="1600" u="sng" dirty="0"/>
              <a:t>Income </a:t>
            </a:r>
            <a:r>
              <a:rPr lang="en-US" sz="1600" u="sng" dirty="0" smtClean="0"/>
              <a:t>definition</a:t>
            </a:r>
            <a:r>
              <a:rPr lang="en-US" sz="1600" dirty="0" smtClean="0"/>
              <a:t> - </a:t>
            </a:r>
            <a:r>
              <a:rPr lang="en-US" sz="1600" dirty="0"/>
              <a:t>more comprehensive and harmonized definitions are required, considering the expected permanent income (also after retirement, if the maturity exceeds the expected retirement date) and </a:t>
            </a:r>
            <a:r>
              <a:rPr lang="en-GB" sz="1600" dirty="0"/>
              <a:t>all debt obligations, living expenses, taxes and any anticipated expenditures (e.g. tuition for education</a:t>
            </a:r>
            <a:r>
              <a:rPr lang="en-GB" sz="1600" dirty="0" smtClean="0"/>
              <a:t>);</a:t>
            </a:r>
          </a:p>
          <a:p>
            <a:pPr marL="0" lvl="2" indent="0" algn="just" defTabSz="541338">
              <a:lnSpc>
                <a:spcPts val="2400"/>
              </a:lnSpc>
              <a:spcBef>
                <a:spcPts val="0"/>
              </a:spcBef>
              <a:spcAft>
                <a:spcPts val="600"/>
              </a:spcAft>
              <a:buNone/>
            </a:pPr>
            <a:endParaRPr lang="en-GB" sz="1600" dirty="0"/>
          </a:p>
          <a:p>
            <a:pPr marL="285750" lvl="2" indent="-285750" algn="just" defTabSz="541338">
              <a:lnSpc>
                <a:spcPts val="2400"/>
              </a:lnSpc>
              <a:spcBef>
                <a:spcPts val="0"/>
              </a:spcBef>
              <a:spcAft>
                <a:spcPts val="600"/>
              </a:spcAft>
              <a:buFontTx/>
              <a:buChar char="-"/>
            </a:pPr>
            <a:r>
              <a:rPr lang="en-US" sz="1800" u="sng" dirty="0" smtClean="0"/>
              <a:t>publication </a:t>
            </a:r>
            <a:r>
              <a:rPr lang="en-US" sz="1800" u="sng" dirty="0"/>
              <a:t>of financial stability reports</a:t>
            </a:r>
            <a:r>
              <a:rPr lang="en-US" sz="1800" dirty="0" smtClean="0"/>
              <a:t>.</a:t>
            </a:r>
          </a:p>
          <a:p>
            <a:pPr marL="285750" lvl="2" indent="-285750" algn="just" defTabSz="541338">
              <a:lnSpc>
                <a:spcPts val="2400"/>
              </a:lnSpc>
              <a:spcBef>
                <a:spcPts val="0"/>
              </a:spcBef>
              <a:spcAft>
                <a:spcPts val="600"/>
              </a:spcAft>
              <a:buFontTx/>
              <a:buChar char="-"/>
            </a:pPr>
            <a:endParaRPr lang="en-US" sz="1800" dirty="0"/>
          </a:p>
          <a:p>
            <a:pPr marL="355600" indent="-355600" algn="just">
              <a:lnSpc>
                <a:spcPts val="2500"/>
              </a:lnSpc>
              <a:spcBef>
                <a:spcPts val="0"/>
              </a:spcBef>
              <a:spcAft>
                <a:spcPts val="600"/>
              </a:spcAft>
              <a:buFontTx/>
              <a:buChar char="-"/>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140</a:t>
            </a:fld>
            <a:endParaRPr lang="en-US"/>
          </a:p>
        </p:txBody>
      </p:sp>
    </p:spTree>
    <p:extLst>
      <p:ext uri="{BB962C8B-B14F-4D97-AF65-F5344CB8AC3E}">
        <p14:creationId xmlns:p14="http://schemas.microsoft.com/office/powerpoint/2010/main" val="1192930567"/>
      </p:ext>
    </p:extLst>
  </p:cSld>
  <p:clrMapOvr>
    <a:masterClrMapping/>
  </p:clrMapOvr>
  <p:transition spd="slow">
    <p:pull dir="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Holistic Policies</a:t>
            </a:r>
          </a:p>
        </p:txBody>
      </p:sp>
      <p:sp>
        <p:nvSpPr>
          <p:cNvPr id="1622019" name="Rectangle 3"/>
          <p:cNvSpPr>
            <a:spLocks noGrp="1" noChangeArrowheads="1"/>
          </p:cNvSpPr>
          <p:nvPr>
            <p:ph type="body" idx="1"/>
          </p:nvPr>
        </p:nvSpPr>
        <p:spPr>
          <a:xfrm>
            <a:off x="776536" y="1628800"/>
            <a:ext cx="8712968" cy="4680520"/>
          </a:xfrm>
        </p:spPr>
        <p:txBody>
          <a:bodyPr/>
          <a:lstStyle/>
          <a:p>
            <a:pPr marL="400050" indent="-400050" algn="just">
              <a:lnSpc>
                <a:spcPts val="2700"/>
              </a:lnSpc>
              <a:spcBef>
                <a:spcPts val="600"/>
              </a:spcBef>
              <a:spcAft>
                <a:spcPts val="600"/>
              </a:spcAft>
              <a:buAutoNum type="romanLcParenBoth" startAt="4"/>
            </a:pPr>
            <a:r>
              <a:rPr lang="en-US" sz="2000" dirty="0" smtClean="0">
                <a:solidFill>
                  <a:srgbClr val="FF0000"/>
                </a:solidFill>
              </a:rPr>
              <a:t>Develop </a:t>
            </a:r>
            <a:r>
              <a:rPr lang="en-US" sz="2000" dirty="0">
                <a:solidFill>
                  <a:srgbClr val="FF0000"/>
                </a:solidFill>
              </a:rPr>
              <a:t>more holistic </a:t>
            </a:r>
            <a:r>
              <a:rPr lang="en-US" sz="2000" dirty="0" smtClean="0">
                <a:solidFill>
                  <a:srgbClr val="FF0000"/>
                </a:solidFill>
              </a:rPr>
              <a:t>policies:</a:t>
            </a:r>
          </a:p>
          <a:p>
            <a:pPr marL="400050" lvl="1" indent="-317500" algn="just">
              <a:lnSpc>
                <a:spcPts val="2700"/>
              </a:lnSpc>
              <a:spcBef>
                <a:spcPts val="600"/>
              </a:spcBef>
              <a:spcAft>
                <a:spcPts val="600"/>
              </a:spcAft>
              <a:buNone/>
            </a:pPr>
            <a:endParaRPr lang="en-US" sz="2000" dirty="0" smtClean="0">
              <a:solidFill>
                <a:srgbClr val="FF0000"/>
              </a:solidFill>
            </a:endParaRPr>
          </a:p>
          <a:p>
            <a:pPr marL="400050" lvl="1" indent="-400050" algn="just">
              <a:lnSpc>
                <a:spcPts val="2700"/>
              </a:lnSpc>
              <a:spcBef>
                <a:spcPts val="600"/>
              </a:spcBef>
              <a:spcAft>
                <a:spcPts val="600"/>
              </a:spcAft>
              <a:buFontTx/>
              <a:buChar char="-"/>
            </a:pPr>
            <a:r>
              <a:rPr lang="en-US" sz="1800" dirty="0" smtClean="0"/>
              <a:t>Better rules on urban development - to mitigate excessive growth of real estate;</a:t>
            </a:r>
          </a:p>
          <a:p>
            <a:pPr marL="400050" lvl="1" indent="-400050" algn="just">
              <a:lnSpc>
                <a:spcPts val="2700"/>
              </a:lnSpc>
              <a:spcBef>
                <a:spcPts val="600"/>
              </a:spcBef>
              <a:spcAft>
                <a:spcPts val="600"/>
              </a:spcAft>
              <a:buFontTx/>
              <a:buChar char="-"/>
            </a:pPr>
            <a:r>
              <a:rPr lang="en-US" sz="1800" dirty="0" smtClean="0"/>
              <a:t>Policies to reduce inequality;</a:t>
            </a:r>
          </a:p>
          <a:p>
            <a:pPr marL="400050" lvl="1" indent="-400050" algn="just">
              <a:lnSpc>
                <a:spcPts val="2700"/>
              </a:lnSpc>
              <a:spcBef>
                <a:spcPts val="600"/>
              </a:spcBef>
              <a:spcAft>
                <a:spcPts val="600"/>
              </a:spcAft>
              <a:buFontTx/>
              <a:buChar char="-"/>
            </a:pPr>
            <a:r>
              <a:rPr lang="en-US" sz="1800" dirty="0" smtClean="0"/>
              <a:t>Taxation </a:t>
            </a:r>
            <a:r>
              <a:rPr lang="en-US" sz="1800" dirty="0"/>
              <a:t>-</a:t>
            </a:r>
            <a:r>
              <a:rPr lang="en-US" sz="1800" dirty="0" smtClean="0"/>
              <a:t> to </a:t>
            </a:r>
            <a:r>
              <a:rPr lang="en-US" sz="1800" dirty="0"/>
              <a:t>reduce the bias in favor of debt and against </a:t>
            </a:r>
            <a:r>
              <a:rPr lang="en-US" sz="1800" dirty="0" smtClean="0"/>
              <a:t>equity.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141</a:t>
            </a:fld>
            <a:endParaRPr lang="en-US"/>
          </a:p>
        </p:txBody>
      </p:sp>
    </p:spTree>
    <p:extLst>
      <p:ext uri="{BB962C8B-B14F-4D97-AF65-F5344CB8AC3E}">
        <p14:creationId xmlns:p14="http://schemas.microsoft.com/office/powerpoint/2010/main" val="2490478801"/>
      </p:ext>
    </p:extLst>
  </p:cSld>
  <p:clrMapOvr>
    <a:masterClrMapping/>
  </p:clrMapOvr>
  <p:transition spd="slow">
    <p:pull dir="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6548"/>
            <a:ext cx="8731250" cy="646331"/>
          </a:xfrm>
          <a:noFill/>
        </p:spPr>
        <p:txBody>
          <a:bodyPr wrap="square" lIns="91440" tIns="45720" rIns="91440" bIns="45720">
            <a:spAutoFit/>
          </a:bodyPr>
          <a:lstStyle/>
          <a:p>
            <a:r>
              <a:rPr lang="en-US" sz="3600" b="1" dirty="0" smtClean="0"/>
              <a:t>1.1.10.	Pollution Control</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142</a:t>
            </a:fld>
            <a:endParaRPr lang="en-US" dirty="0"/>
          </a:p>
        </p:txBody>
      </p:sp>
    </p:spTree>
    <p:extLst>
      <p:ext uri="{BB962C8B-B14F-4D97-AF65-F5344CB8AC3E}">
        <p14:creationId xmlns:p14="http://schemas.microsoft.com/office/powerpoint/2010/main" val="3540682375"/>
      </p:ext>
    </p:extLst>
  </p:cSld>
  <p:clrMapOvr>
    <a:masterClrMapping/>
  </p:clrMapOvr>
  <p:transition spd="slow">
    <p:pull dir="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Optimal amount of pollution</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smtClean="0">
                <a:solidFill>
                  <a:srgbClr val="FF0000"/>
                </a:solidFill>
              </a:rPr>
              <a:t>Debt may be seen as pollution.</a:t>
            </a:r>
          </a:p>
          <a:p>
            <a:pPr algn="just">
              <a:lnSpc>
                <a:spcPts val="2700"/>
              </a:lnSpc>
              <a:spcBef>
                <a:spcPts val="600"/>
              </a:spcBef>
              <a:spcAft>
                <a:spcPts val="600"/>
              </a:spcAft>
            </a:pPr>
            <a:endParaRPr lang="en-GB" sz="2000" dirty="0" smtClean="0">
              <a:solidFill>
                <a:srgbClr val="FF0000"/>
              </a:solidFill>
            </a:endParaRPr>
          </a:p>
          <a:p>
            <a:pPr algn="just">
              <a:lnSpc>
                <a:spcPts val="2700"/>
              </a:lnSpc>
              <a:spcBef>
                <a:spcPts val="600"/>
              </a:spcBef>
              <a:spcAft>
                <a:spcPts val="600"/>
              </a:spcAft>
            </a:pPr>
            <a:r>
              <a:rPr lang="en-GB" sz="2000" dirty="0" smtClean="0">
                <a:solidFill>
                  <a:srgbClr val="FF0000"/>
                </a:solidFill>
              </a:rPr>
              <a:t>Debt and pollution are unavoidable for the economy.</a:t>
            </a:r>
          </a:p>
          <a:p>
            <a:pPr algn="just">
              <a:lnSpc>
                <a:spcPts val="2700"/>
              </a:lnSpc>
              <a:spcBef>
                <a:spcPts val="600"/>
              </a:spcBef>
              <a:spcAft>
                <a:spcPts val="600"/>
              </a:spcAft>
            </a:pPr>
            <a:endParaRPr lang="en-GB" sz="2000" dirty="0">
              <a:solidFill>
                <a:srgbClr val="FF0000"/>
              </a:solidFill>
            </a:endParaRPr>
          </a:p>
          <a:p>
            <a:pPr algn="just">
              <a:lnSpc>
                <a:spcPts val="2700"/>
              </a:lnSpc>
              <a:spcBef>
                <a:spcPts val="600"/>
              </a:spcBef>
              <a:spcAft>
                <a:spcPts val="600"/>
              </a:spcAft>
            </a:pPr>
            <a:r>
              <a:rPr lang="en-GB" sz="2000" b="1" dirty="0" smtClean="0">
                <a:solidFill>
                  <a:srgbClr val="FF0000"/>
                </a:solidFill>
              </a:rPr>
              <a:t>The problem is excess debt.</a:t>
            </a: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r>
              <a:rPr lang="en-GB" sz="2000" b="1" dirty="0" smtClean="0">
                <a:solidFill>
                  <a:srgbClr val="FF0000"/>
                </a:solidFill>
              </a:rPr>
              <a:t>We need to identify the optimal amount of debt:</a:t>
            </a:r>
          </a:p>
          <a:p>
            <a:pPr algn="just">
              <a:lnSpc>
                <a:spcPts val="2700"/>
              </a:lnSpc>
              <a:spcBef>
                <a:spcPts val="600"/>
              </a:spcBef>
              <a:spcAft>
                <a:spcPts val="600"/>
              </a:spcAft>
            </a:pPr>
            <a:endParaRPr lang="en-GB" sz="2000" b="1" dirty="0">
              <a:solidFill>
                <a:srgbClr val="FF0000"/>
              </a:solidFill>
            </a:endParaRPr>
          </a:p>
          <a:p>
            <a:pPr algn="just">
              <a:lnSpc>
                <a:spcPts val="2700"/>
              </a:lnSpc>
              <a:spcBef>
                <a:spcPts val="600"/>
              </a:spcBef>
              <a:spcAft>
                <a:spcPts val="600"/>
              </a:spcAft>
            </a:pPr>
            <a:r>
              <a:rPr lang="en-GB" sz="2000" b="1" dirty="0" smtClean="0"/>
              <a:t>Marginal </a:t>
            </a:r>
            <a:r>
              <a:rPr lang="en-GB" sz="2000" b="1" dirty="0"/>
              <a:t>social benefits of pollution-control = marginal private costs of control.</a:t>
            </a:r>
          </a:p>
          <a:p>
            <a:pPr algn="just">
              <a:lnSpc>
                <a:spcPts val="2700"/>
              </a:lnSpc>
              <a:spcBef>
                <a:spcPts val="600"/>
              </a:spcBef>
              <a:spcAft>
                <a:spcPts val="600"/>
              </a:spcAft>
            </a:pPr>
            <a:r>
              <a:rPr lang="en-GB" sz="2000" b="1" dirty="0" smtClean="0">
                <a:solidFill>
                  <a:srgbClr val="FF0000"/>
                </a:solidFill>
              </a:rPr>
              <a:t> </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143</a:t>
            </a:fld>
            <a:endParaRPr lang="en-US"/>
          </a:p>
        </p:txBody>
      </p:sp>
      <p:sp>
        <p:nvSpPr>
          <p:cNvPr id="4" name="Down Arrow 3"/>
          <p:cNvSpPr/>
          <p:nvPr/>
        </p:nvSpPr>
        <p:spPr bwMode="auto">
          <a:xfrm>
            <a:off x="3080792" y="306896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9" name="Down Arrow 8"/>
          <p:cNvSpPr/>
          <p:nvPr/>
        </p:nvSpPr>
        <p:spPr bwMode="auto">
          <a:xfrm>
            <a:off x="3073465" y="4077072"/>
            <a:ext cx="367367"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11" name="Down Arrow 10"/>
          <p:cNvSpPr/>
          <p:nvPr/>
        </p:nvSpPr>
        <p:spPr bwMode="auto">
          <a:xfrm>
            <a:off x="3080792" y="5013176"/>
            <a:ext cx="367367"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68380420"/>
      </p:ext>
    </p:extLst>
  </p:cSld>
  <p:clrMapOvr>
    <a:masterClrMapping/>
  </p:clrMapOvr>
  <p:transition spd="slow">
    <p:pull dir="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Optimal amount of pollution</a:t>
            </a:r>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smtClean="0"/>
              <a:t>With no </a:t>
            </a:r>
            <a:r>
              <a:rPr lang="en-GB" sz="2000" dirty="0"/>
              <a:t>uncertainty about </a:t>
            </a:r>
            <a:r>
              <a:rPr lang="en-GB" sz="2000" dirty="0" smtClean="0"/>
              <a:t>costs </a:t>
            </a:r>
            <a:r>
              <a:rPr lang="en-GB" sz="2000" dirty="0"/>
              <a:t>or </a:t>
            </a:r>
            <a:r>
              <a:rPr lang="en-GB" sz="2000" dirty="0" smtClean="0"/>
              <a:t>benefits, </a:t>
            </a:r>
            <a:r>
              <a:rPr lang="en-GB" sz="2000" dirty="0" smtClean="0">
                <a:solidFill>
                  <a:srgbClr val="FF0000"/>
                </a:solidFill>
              </a:rPr>
              <a:t>policymakers should be indifferent </a:t>
            </a:r>
            <a:r>
              <a:rPr lang="en-GB" sz="2000" dirty="0">
                <a:solidFill>
                  <a:srgbClr val="FF0000"/>
                </a:solidFill>
              </a:rPr>
              <a:t>between taxation and </a:t>
            </a:r>
            <a:r>
              <a:rPr lang="en-GB" sz="2000" dirty="0" smtClean="0">
                <a:solidFill>
                  <a:srgbClr val="FF0000"/>
                </a:solidFill>
              </a:rPr>
              <a:t>restrictions/prohibitions (e.g. on scope of activities, scale of credit growth)</a:t>
            </a:r>
            <a:r>
              <a:rPr lang="en-GB" sz="2000" dirty="0" smtClean="0"/>
              <a:t>.</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GB" sz="2000" dirty="0" smtClean="0">
                <a:solidFill>
                  <a:srgbClr val="FF0000"/>
                </a:solidFill>
              </a:rPr>
              <a:t>However, in the </a:t>
            </a:r>
            <a:r>
              <a:rPr lang="en-GB" sz="2000" dirty="0">
                <a:solidFill>
                  <a:srgbClr val="FF0000"/>
                </a:solidFill>
              </a:rPr>
              <a:t>r</a:t>
            </a:r>
            <a:r>
              <a:rPr lang="en-GB" sz="2000" dirty="0" smtClean="0">
                <a:solidFill>
                  <a:srgbClr val="FF0000"/>
                </a:solidFill>
              </a:rPr>
              <a:t>eal world, there is uncertainty </a:t>
            </a:r>
            <a:r>
              <a:rPr lang="en-GB" sz="2000" dirty="0">
                <a:solidFill>
                  <a:srgbClr val="FF0000"/>
                </a:solidFill>
              </a:rPr>
              <a:t>about both costs and benefits</a:t>
            </a:r>
            <a:r>
              <a:rPr lang="en-GB" sz="2000" dirty="0" smtClean="0"/>
              <a:t>.</a:t>
            </a:r>
          </a:p>
          <a:p>
            <a:pPr algn="just">
              <a:lnSpc>
                <a:spcPts val="2700"/>
              </a:lnSpc>
              <a:spcBef>
                <a:spcPts val="600"/>
              </a:spcBef>
              <a:spcAft>
                <a:spcPts val="600"/>
              </a:spcAft>
            </a:pPr>
            <a:endParaRPr lang="en-GB" sz="2000" b="1" dirty="0" smtClean="0">
              <a:solidFill>
                <a:srgbClr val="FF0000"/>
              </a:solidFill>
            </a:endParaRPr>
          </a:p>
          <a:p>
            <a:pPr algn="just">
              <a:lnSpc>
                <a:spcPts val="2700"/>
              </a:lnSpc>
              <a:spcBef>
                <a:spcPts val="600"/>
              </a:spcBef>
              <a:spcAft>
                <a:spcPts val="600"/>
              </a:spcAft>
            </a:pPr>
            <a:endParaRPr lang="en-GB" sz="2000" b="1" dirty="0" smtClean="0">
              <a:solidFill>
                <a:srgbClr val="FF0000"/>
              </a:solidFill>
            </a:endParaRPr>
          </a:p>
          <a:p>
            <a:pPr algn="just">
              <a:lnSpc>
                <a:spcPts val="2700"/>
              </a:lnSpc>
              <a:spcBef>
                <a:spcPts val="600"/>
              </a:spcBef>
              <a:spcAft>
                <a:spcPts val="600"/>
              </a:spcAft>
            </a:pPr>
            <a:r>
              <a:rPr lang="en-GB" sz="2000" b="1" dirty="0" smtClean="0">
                <a:solidFill>
                  <a:srgbClr val="FF0000"/>
                </a:solidFill>
              </a:rPr>
              <a:t>There is usually a preference for restrictions/prohibitions</a:t>
            </a:r>
            <a:endParaRPr lang="pt-PT" sz="2000" dirty="0"/>
          </a:p>
        </p:txBody>
      </p:sp>
      <p:sp>
        <p:nvSpPr>
          <p:cNvPr id="2" name="Down Arrow 1"/>
          <p:cNvSpPr/>
          <p:nvPr/>
        </p:nvSpPr>
        <p:spPr bwMode="auto">
          <a:xfrm>
            <a:off x="4910744" y="2564904"/>
            <a:ext cx="40229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144</a:t>
            </a:fld>
            <a:endParaRPr lang="en-US"/>
          </a:p>
        </p:txBody>
      </p:sp>
      <p:sp>
        <p:nvSpPr>
          <p:cNvPr id="7" name="Down Arrow 6"/>
          <p:cNvSpPr/>
          <p:nvPr/>
        </p:nvSpPr>
        <p:spPr bwMode="auto">
          <a:xfrm>
            <a:off x="4910744" y="3933056"/>
            <a:ext cx="40229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230078580"/>
      </p:ext>
    </p:extLst>
  </p:cSld>
  <p:clrMapOvr>
    <a:masterClrMapping/>
  </p:clrMapOvr>
  <p:transition spd="slow">
    <p:pull dir="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Restrictions on Quantities</a:t>
            </a:r>
          </a:p>
        </p:txBody>
      </p:sp>
      <p:sp>
        <p:nvSpPr>
          <p:cNvPr id="1622019" name="Rectangle 3"/>
          <p:cNvSpPr>
            <a:spLocks noGrp="1" noChangeArrowheads="1"/>
          </p:cNvSpPr>
          <p:nvPr>
            <p:ph type="body" idx="1"/>
          </p:nvPr>
        </p:nvSpPr>
        <p:spPr>
          <a:xfrm>
            <a:off x="776536" y="1643050"/>
            <a:ext cx="8712968" cy="4666270"/>
          </a:xfrm>
        </p:spPr>
        <p:txBody>
          <a:bodyPr/>
          <a:lstStyle/>
          <a:p>
            <a:pPr marL="355600" indent="-355600" algn="just">
              <a:lnSpc>
                <a:spcPts val="2400"/>
              </a:lnSpc>
              <a:spcBef>
                <a:spcPts val="0"/>
              </a:spcBef>
              <a:spcAft>
                <a:spcPts val="0"/>
              </a:spcAft>
              <a:buAutoNum type="romanLcParenBoth"/>
            </a:pPr>
            <a:r>
              <a:rPr lang="en-US" sz="2000" dirty="0" smtClean="0"/>
              <a:t>Size</a:t>
            </a:r>
          </a:p>
          <a:p>
            <a:pPr marL="627063" lvl="1" indent="-271463" algn="just">
              <a:lnSpc>
                <a:spcPts val="2400"/>
              </a:lnSpc>
              <a:spcBef>
                <a:spcPts val="0"/>
              </a:spcBef>
              <a:spcAft>
                <a:spcPts val="0"/>
              </a:spcAft>
              <a:buFontTx/>
              <a:buChar char="-"/>
            </a:pPr>
            <a:r>
              <a:rPr lang="en-US" sz="1600" dirty="0" smtClean="0"/>
              <a:t>Quantitative </a:t>
            </a:r>
            <a:r>
              <a:rPr lang="en-US" sz="1600" dirty="0"/>
              <a:t>Limits on </a:t>
            </a:r>
            <a:r>
              <a:rPr lang="en-US" sz="1600" dirty="0" smtClean="0"/>
              <a:t>credit?</a:t>
            </a:r>
          </a:p>
          <a:p>
            <a:pPr marL="627063" lvl="1" indent="-271463" algn="just">
              <a:lnSpc>
                <a:spcPts val="2400"/>
              </a:lnSpc>
              <a:spcBef>
                <a:spcPts val="0"/>
              </a:spcBef>
              <a:spcAft>
                <a:spcPts val="0"/>
              </a:spcAft>
              <a:buFontTx/>
              <a:buChar char="-"/>
            </a:pPr>
            <a:r>
              <a:rPr lang="en-US" sz="1600" dirty="0" smtClean="0"/>
              <a:t>Higher minimum capital requirements to operate?</a:t>
            </a:r>
          </a:p>
          <a:p>
            <a:pPr marL="627063" lvl="1" indent="-271463" algn="just">
              <a:lnSpc>
                <a:spcPts val="2400"/>
              </a:lnSpc>
              <a:spcBef>
                <a:spcPts val="0"/>
              </a:spcBef>
              <a:spcAft>
                <a:spcPts val="0"/>
              </a:spcAft>
              <a:buFontTx/>
              <a:buChar char="-"/>
            </a:pPr>
            <a:r>
              <a:rPr lang="en-US" sz="1600" dirty="0" smtClean="0"/>
              <a:t>Higher capital requirements on certain classes of assets?</a:t>
            </a:r>
          </a:p>
          <a:p>
            <a:pPr marL="627063" lvl="1" indent="-271463" algn="just">
              <a:lnSpc>
                <a:spcPts val="2400"/>
              </a:lnSpc>
              <a:spcBef>
                <a:spcPts val="0"/>
              </a:spcBef>
              <a:spcAft>
                <a:spcPts val="0"/>
              </a:spcAft>
              <a:buFontTx/>
              <a:buChar char="-"/>
            </a:pPr>
            <a:endParaRPr lang="en-US" sz="1600" dirty="0"/>
          </a:p>
          <a:p>
            <a:pPr marL="355600" indent="-355600" algn="just">
              <a:lnSpc>
                <a:spcPts val="2400"/>
              </a:lnSpc>
              <a:spcBef>
                <a:spcPts val="0"/>
              </a:spcBef>
              <a:spcAft>
                <a:spcPts val="0"/>
              </a:spcAft>
              <a:buAutoNum type="romanLcParenBoth"/>
            </a:pPr>
            <a:r>
              <a:rPr lang="en-US" sz="2000" dirty="0" smtClean="0"/>
              <a:t>Scope</a:t>
            </a:r>
          </a:p>
          <a:p>
            <a:pPr marL="627063" indent="-271463" algn="just">
              <a:lnSpc>
                <a:spcPts val="2400"/>
              </a:lnSpc>
              <a:spcBef>
                <a:spcPts val="0"/>
              </a:spcBef>
              <a:spcAft>
                <a:spcPts val="0"/>
              </a:spcAft>
              <a:buFontTx/>
              <a:buChar char="-"/>
            </a:pPr>
            <a:r>
              <a:rPr lang="en-US" sz="1600" dirty="0"/>
              <a:t>F</a:t>
            </a:r>
            <a:r>
              <a:rPr lang="en-US" sz="1600" dirty="0" smtClean="0"/>
              <a:t>orbid retail banks to get involved in investment banking activities (Glass-Steagall Act, Dodd-Frank Act)?</a:t>
            </a:r>
          </a:p>
          <a:p>
            <a:pPr marL="627063" indent="-271463" algn="just">
              <a:lnSpc>
                <a:spcPts val="2400"/>
              </a:lnSpc>
              <a:spcBef>
                <a:spcPts val="0"/>
              </a:spcBef>
              <a:spcAft>
                <a:spcPts val="0"/>
              </a:spcAft>
              <a:buFontTx/>
              <a:buChar char="-"/>
            </a:pPr>
            <a:r>
              <a:rPr lang="en-US" sz="1600" dirty="0" smtClean="0"/>
              <a:t>Segmented financial intermediation, instead of universal banking?</a:t>
            </a:r>
            <a:endParaRPr lang="en-US" sz="2000" dirty="0" smtClean="0"/>
          </a:p>
          <a:p>
            <a:pPr marL="627063" indent="-271463" algn="just">
              <a:lnSpc>
                <a:spcPts val="2400"/>
              </a:lnSpc>
              <a:spcBef>
                <a:spcPts val="0"/>
              </a:spcBef>
              <a:spcAft>
                <a:spcPts val="0"/>
              </a:spcAft>
              <a:buFontTx/>
              <a:buChar char="-"/>
            </a:pPr>
            <a:endParaRPr lang="en-US" sz="2000" dirty="0" smtClean="0"/>
          </a:p>
          <a:p>
            <a:pPr marL="514350" indent="-514350" algn="just">
              <a:lnSpc>
                <a:spcPts val="2700"/>
              </a:lnSpc>
              <a:spcBef>
                <a:spcPts val="0"/>
              </a:spcBef>
              <a:spcAft>
                <a:spcPts val="600"/>
              </a:spcAft>
              <a:buAutoNum type="romanLcParenBoth" startAt="3"/>
            </a:pPr>
            <a:r>
              <a:rPr lang="en-US" sz="2000" dirty="0" err="1" smtClean="0"/>
              <a:t>Macroprudential</a:t>
            </a:r>
            <a:r>
              <a:rPr lang="en-US" sz="2000" dirty="0" smtClean="0"/>
              <a:t> policies</a:t>
            </a:r>
          </a:p>
          <a:p>
            <a:pPr marL="631825" indent="-268288" algn="just">
              <a:lnSpc>
                <a:spcPts val="2700"/>
              </a:lnSpc>
              <a:spcBef>
                <a:spcPts val="0"/>
              </a:spcBef>
              <a:spcAft>
                <a:spcPts val="600"/>
              </a:spcAft>
              <a:buFontTx/>
              <a:buChar char="-"/>
            </a:pPr>
            <a:r>
              <a:rPr lang="en-US" sz="1600" dirty="0" smtClean="0"/>
              <a:t>Impose limits to control quantities and risk – LTV, DTI, maximum maturities.</a:t>
            </a:r>
          </a:p>
          <a:p>
            <a:pPr algn="just">
              <a:lnSpc>
                <a:spcPts val="2700"/>
              </a:lnSpc>
              <a:spcBef>
                <a:spcPts val="0"/>
              </a:spcBef>
              <a:spcAft>
                <a:spcPts val="600"/>
              </a:spcAft>
              <a:buFontTx/>
              <a:buChar char="-"/>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145</a:t>
            </a:fld>
            <a:endParaRPr lang="en-US"/>
          </a:p>
        </p:txBody>
      </p:sp>
    </p:spTree>
    <p:extLst>
      <p:ext uri="{BB962C8B-B14F-4D97-AF65-F5344CB8AC3E}">
        <p14:creationId xmlns:p14="http://schemas.microsoft.com/office/powerpoint/2010/main" val="162735845"/>
      </p:ext>
    </p:extLst>
  </p:cSld>
  <p:clrMapOvr>
    <a:masterClrMapping/>
  </p:clrMapOvr>
  <p:transition spd="slow">
    <p:pull dir="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Measures to reduce systemic risk</a:t>
            </a:r>
            <a:endParaRPr lang="en-US" sz="4000" dirty="0" smtClean="0">
              <a:solidFill>
                <a:schemeClr val="tx1"/>
              </a:solidFill>
            </a:endParaRPr>
          </a:p>
        </p:txBody>
      </p:sp>
      <p:sp>
        <p:nvSpPr>
          <p:cNvPr id="1622019" name="Rectangle 3"/>
          <p:cNvSpPr>
            <a:spLocks noGrp="1" noChangeArrowheads="1"/>
          </p:cNvSpPr>
          <p:nvPr>
            <p:ph type="body" idx="1"/>
          </p:nvPr>
        </p:nvSpPr>
        <p:spPr>
          <a:xfrm>
            <a:off x="704528" y="1643050"/>
            <a:ext cx="8784976" cy="4666270"/>
          </a:xfrm>
        </p:spPr>
        <p:txBody>
          <a:bodyPr/>
          <a:lstStyle/>
          <a:p>
            <a:pPr marL="457200" indent="-457200" algn="just">
              <a:lnSpc>
                <a:spcPts val="2700"/>
              </a:lnSpc>
              <a:spcBef>
                <a:spcPts val="600"/>
              </a:spcBef>
              <a:spcAft>
                <a:spcPts val="600"/>
              </a:spcAft>
              <a:buAutoNum type="arabicParenBoth"/>
            </a:pPr>
            <a:r>
              <a:rPr lang="en-GB" sz="2000" dirty="0" smtClean="0"/>
              <a:t>Modularity</a:t>
            </a:r>
          </a:p>
          <a:p>
            <a:pPr marL="457200" indent="-457200" algn="just">
              <a:lnSpc>
                <a:spcPts val="2700"/>
              </a:lnSpc>
              <a:spcBef>
                <a:spcPts val="600"/>
              </a:spcBef>
              <a:spcAft>
                <a:spcPts val="600"/>
              </a:spcAft>
              <a:buAutoNum type="arabicParenBoth"/>
            </a:pPr>
            <a:endParaRPr lang="en-GB" sz="2000" dirty="0" smtClean="0"/>
          </a:p>
          <a:p>
            <a:pPr marL="457200" indent="-457200" algn="just">
              <a:lnSpc>
                <a:spcPts val="2700"/>
              </a:lnSpc>
              <a:spcBef>
                <a:spcPts val="600"/>
              </a:spcBef>
              <a:spcAft>
                <a:spcPts val="600"/>
              </a:spcAft>
              <a:buAutoNum type="arabicParenBoth"/>
            </a:pPr>
            <a:r>
              <a:rPr lang="en-GB" sz="2000" dirty="0" smtClean="0"/>
              <a:t>Robustness</a:t>
            </a:r>
          </a:p>
          <a:p>
            <a:pPr marL="457200" indent="-457200" algn="just">
              <a:lnSpc>
                <a:spcPts val="2700"/>
              </a:lnSpc>
              <a:spcBef>
                <a:spcPts val="600"/>
              </a:spcBef>
              <a:spcAft>
                <a:spcPts val="600"/>
              </a:spcAft>
              <a:buAutoNum type="arabicParenBoth"/>
            </a:pPr>
            <a:endParaRPr lang="en-GB" sz="2000" dirty="0" smtClean="0"/>
          </a:p>
          <a:p>
            <a:pPr marL="457200" indent="-457200" algn="just">
              <a:lnSpc>
                <a:spcPts val="2700"/>
              </a:lnSpc>
              <a:spcBef>
                <a:spcPts val="600"/>
              </a:spcBef>
              <a:spcAft>
                <a:spcPts val="600"/>
              </a:spcAft>
              <a:buAutoNum type="arabicParenBoth"/>
            </a:pPr>
            <a:r>
              <a:rPr lang="en-GB" sz="2000" dirty="0"/>
              <a:t>I</a:t>
            </a:r>
            <a:r>
              <a:rPr lang="en-GB" sz="2000" dirty="0" smtClean="0"/>
              <a:t>ncentives.</a:t>
            </a:r>
          </a:p>
          <a:p>
            <a:pPr algn="just">
              <a:lnSpc>
                <a:spcPts val="2700"/>
              </a:lnSpc>
              <a:spcBef>
                <a:spcPts val="600"/>
              </a:spcBef>
              <a:spcAft>
                <a:spcPts val="600"/>
              </a:spcAft>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146</a:t>
            </a:fld>
            <a:endParaRPr lang="en-US"/>
          </a:p>
        </p:txBody>
      </p:sp>
    </p:spTree>
    <p:extLst>
      <p:ext uri="{BB962C8B-B14F-4D97-AF65-F5344CB8AC3E}">
        <p14:creationId xmlns:p14="http://schemas.microsoft.com/office/powerpoint/2010/main" val="21056725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smtClean="0">
                <a:solidFill>
                  <a:schemeClr val="tx1"/>
                </a:solidFill>
              </a:rPr>
              <a:t>Modularity</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smtClean="0"/>
              <a:t>(1)	</a:t>
            </a:r>
            <a:r>
              <a:rPr lang="en-GB" sz="2000" b="1" u="sng" dirty="0" smtClean="0"/>
              <a:t>Modularity</a:t>
            </a:r>
          </a:p>
          <a:p>
            <a:pPr algn="just">
              <a:lnSpc>
                <a:spcPts val="2700"/>
              </a:lnSpc>
              <a:spcBef>
                <a:spcPts val="600"/>
              </a:spcBef>
              <a:spcAft>
                <a:spcPts val="600"/>
              </a:spcAft>
            </a:pPr>
            <a:endParaRPr lang="en-GB" sz="2000" dirty="0" smtClean="0"/>
          </a:p>
          <a:p>
            <a:pPr marL="263525" indent="-263525" algn="just">
              <a:lnSpc>
                <a:spcPts val="2700"/>
              </a:lnSpc>
              <a:spcBef>
                <a:spcPts val="600"/>
              </a:spcBef>
              <a:spcAft>
                <a:spcPts val="600"/>
              </a:spcAft>
            </a:pPr>
            <a:r>
              <a:rPr lang="en-GB" sz="2000" dirty="0" smtClean="0"/>
              <a:t>Modularity </a:t>
            </a:r>
            <a:r>
              <a:rPr lang="en-GB" sz="2000" dirty="0"/>
              <a:t>in organisational </a:t>
            </a:r>
            <a:r>
              <a:rPr lang="en-GB" sz="2000" dirty="0" smtClean="0"/>
              <a:t>structures - </a:t>
            </a:r>
            <a:r>
              <a:rPr lang="en-GB" sz="2000" dirty="0"/>
              <a:t>highly decentralised </a:t>
            </a:r>
            <a:r>
              <a:rPr lang="en-GB" sz="2000" dirty="0" smtClean="0"/>
              <a:t>networks are less exposed to the TBTF problem.</a:t>
            </a:r>
          </a:p>
          <a:p>
            <a:pPr marL="263525" indent="-263525" algn="just">
              <a:lnSpc>
                <a:spcPts val="2700"/>
              </a:lnSpc>
              <a:spcBef>
                <a:spcPts val="600"/>
              </a:spcBef>
              <a:spcAft>
                <a:spcPts val="600"/>
              </a:spcAft>
            </a:pPr>
            <a:endParaRPr lang="en-GB" sz="2000" dirty="0" smtClean="0"/>
          </a:p>
          <a:p>
            <a:pPr marL="263525" indent="-263525" algn="just">
              <a:lnSpc>
                <a:spcPts val="2700"/>
              </a:lnSpc>
              <a:spcBef>
                <a:spcPts val="600"/>
              </a:spcBef>
              <a:spcAft>
                <a:spcPts val="600"/>
              </a:spcAft>
            </a:pPr>
            <a:endParaRPr lang="en-GB" sz="2000" dirty="0" smtClean="0"/>
          </a:p>
          <a:p>
            <a:pPr marL="0" indent="0" algn="just">
              <a:lnSpc>
                <a:spcPts val="2700"/>
              </a:lnSpc>
              <a:spcBef>
                <a:spcPts val="600"/>
              </a:spcBef>
              <a:spcAft>
                <a:spcPts val="600"/>
              </a:spcAft>
              <a:buNone/>
            </a:pPr>
            <a:r>
              <a:rPr lang="en-GB" sz="2000" dirty="0" smtClean="0">
                <a:solidFill>
                  <a:srgbClr val="FF0000"/>
                </a:solidFill>
              </a:rPr>
              <a:t>if </a:t>
            </a:r>
            <a:r>
              <a:rPr lang="en-GB" sz="2000" dirty="0">
                <a:solidFill>
                  <a:srgbClr val="FF0000"/>
                </a:solidFill>
              </a:rPr>
              <a:t>any </a:t>
            </a:r>
            <a:r>
              <a:rPr lang="en-GB" sz="2000" dirty="0" smtClean="0">
                <a:solidFill>
                  <a:srgbClr val="FF0000"/>
                </a:solidFill>
              </a:rPr>
              <a:t>cell is incapacitated</a:t>
            </a:r>
            <a:r>
              <a:rPr lang="en-GB" sz="2000" dirty="0">
                <a:solidFill>
                  <a:srgbClr val="FF0000"/>
                </a:solidFill>
              </a:rPr>
              <a:t>, the likelihood of </a:t>
            </a:r>
            <a:r>
              <a:rPr lang="en-GB" sz="2000" dirty="0" smtClean="0">
                <a:solidFill>
                  <a:srgbClr val="FF0000"/>
                </a:solidFill>
              </a:rPr>
              <a:t>undermining </a:t>
            </a:r>
            <a:r>
              <a:rPr lang="en-GB" sz="2000" dirty="0">
                <a:solidFill>
                  <a:srgbClr val="FF0000"/>
                </a:solidFill>
              </a:rPr>
              <a:t>the </a:t>
            </a:r>
            <a:r>
              <a:rPr lang="en-GB" sz="2000" dirty="0" smtClean="0">
                <a:solidFill>
                  <a:srgbClr val="FF0000"/>
                </a:solidFill>
              </a:rPr>
              <a:t>system is </a:t>
            </a:r>
            <a:r>
              <a:rPr lang="en-GB" sz="2000" dirty="0">
                <a:solidFill>
                  <a:srgbClr val="FF0000"/>
                </a:solidFill>
              </a:rPr>
              <a:t>severely reduced</a:t>
            </a:r>
            <a:r>
              <a:rPr lang="en-GB" sz="2000" dirty="0" smtClean="0"/>
              <a:t>.</a:t>
            </a:r>
          </a:p>
          <a:p>
            <a:pPr marL="0" indent="0" algn="just">
              <a:lnSpc>
                <a:spcPts val="2700"/>
              </a:lnSpc>
              <a:spcBef>
                <a:spcPts val="600"/>
              </a:spcBef>
              <a:spcAft>
                <a:spcPts val="600"/>
              </a:spcAft>
              <a:buNone/>
            </a:pPr>
            <a:endParaRPr lang="en-GB" sz="2000" dirty="0" smtClean="0"/>
          </a:p>
        </p:txBody>
      </p:sp>
      <p:sp>
        <p:nvSpPr>
          <p:cNvPr id="2" name="Down Arrow 1"/>
          <p:cNvSpPr/>
          <p:nvPr/>
        </p:nvSpPr>
        <p:spPr bwMode="auto">
          <a:xfrm>
            <a:off x="5097016" y="357301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147</a:t>
            </a:fld>
            <a:endParaRPr lang="en-US"/>
          </a:p>
        </p:txBody>
      </p:sp>
    </p:spTree>
    <p:extLst>
      <p:ext uri="{BB962C8B-B14F-4D97-AF65-F5344CB8AC3E}">
        <p14:creationId xmlns:p14="http://schemas.microsoft.com/office/powerpoint/2010/main" val="1154486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Modularity</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355600" indent="-355600" algn="just">
              <a:lnSpc>
                <a:spcPts val="2700"/>
              </a:lnSpc>
              <a:spcBef>
                <a:spcPts val="600"/>
              </a:spcBef>
              <a:spcAft>
                <a:spcPts val="600"/>
              </a:spcAft>
            </a:pPr>
            <a:r>
              <a:rPr lang="en-GB" sz="2000" dirty="0" smtClean="0">
                <a:solidFill>
                  <a:srgbClr val="FF0000"/>
                </a:solidFill>
              </a:rPr>
              <a:t>Several examples of modular structures that enhanced </a:t>
            </a:r>
            <a:r>
              <a:rPr lang="en-GB" sz="2000" dirty="0">
                <a:solidFill>
                  <a:srgbClr val="FF0000"/>
                </a:solidFill>
              </a:rPr>
              <a:t>systemic </a:t>
            </a:r>
            <a:r>
              <a:rPr lang="en-GB" sz="2000" dirty="0" smtClean="0">
                <a:solidFill>
                  <a:srgbClr val="FF0000"/>
                </a:solidFill>
              </a:rPr>
              <a:t>resilience</a:t>
            </a:r>
            <a:r>
              <a:rPr lang="en-GB" sz="2000" dirty="0" smtClean="0"/>
              <a:t>:</a:t>
            </a:r>
          </a:p>
          <a:p>
            <a:pPr marL="263525" indent="-263525" algn="just">
              <a:lnSpc>
                <a:spcPts val="2700"/>
              </a:lnSpc>
              <a:spcBef>
                <a:spcPts val="600"/>
              </a:spcBef>
              <a:spcAft>
                <a:spcPts val="600"/>
              </a:spcAft>
            </a:pPr>
            <a:endParaRPr lang="en-GB" sz="2000" dirty="0" smtClean="0"/>
          </a:p>
          <a:p>
            <a:pPr marL="360363" indent="-360363" algn="just">
              <a:lnSpc>
                <a:spcPts val="2700"/>
              </a:lnSpc>
              <a:spcBef>
                <a:spcPts val="600"/>
              </a:spcBef>
              <a:spcAft>
                <a:spcPts val="600"/>
              </a:spcAft>
              <a:buAutoNum type="romanLcParenBoth"/>
            </a:pPr>
            <a:r>
              <a:rPr lang="en-US" sz="1800" dirty="0" smtClean="0"/>
              <a:t>Terrorism - </a:t>
            </a:r>
            <a:r>
              <a:rPr lang="en-GB" sz="1800" dirty="0" err="1" smtClean="0"/>
              <a:t>Al’Qaeda</a:t>
            </a:r>
            <a:endParaRPr lang="en-GB" sz="1800" dirty="0"/>
          </a:p>
          <a:p>
            <a:pPr marL="360363" indent="-360363" algn="just">
              <a:lnSpc>
                <a:spcPts val="2700"/>
              </a:lnSpc>
              <a:spcBef>
                <a:spcPts val="600"/>
              </a:spcBef>
              <a:spcAft>
                <a:spcPts val="600"/>
              </a:spcAft>
              <a:buAutoNum type="romanLcParenBoth"/>
            </a:pPr>
            <a:r>
              <a:rPr lang="en-GB" sz="1800" dirty="0" smtClean="0"/>
              <a:t>Computer manufacturing - computers </a:t>
            </a:r>
            <a:r>
              <a:rPr lang="en-GB" sz="1800" dirty="0"/>
              <a:t>were highly integrated </a:t>
            </a:r>
            <a:r>
              <a:rPr lang="en-GB" sz="1800" dirty="0" smtClean="0"/>
              <a:t>systems in the 1960s</a:t>
            </a:r>
            <a:r>
              <a:rPr lang="en-GB" sz="1800" dirty="0"/>
              <a:t>, </a:t>
            </a:r>
            <a:r>
              <a:rPr lang="en-GB" sz="1800" dirty="0" smtClean="0"/>
              <a:t>having evolved </a:t>
            </a:r>
            <a:r>
              <a:rPr lang="en-GB" sz="1800" dirty="0"/>
              <a:t>into the </a:t>
            </a:r>
            <a:r>
              <a:rPr lang="en-GB" sz="1800" dirty="0" smtClean="0"/>
              <a:t>modular </a:t>
            </a:r>
            <a:r>
              <a:rPr lang="en-GB" sz="1800" dirty="0"/>
              <a:t>system of today, with distinct modules (CPU, hard disk, </a:t>
            </a:r>
            <a:r>
              <a:rPr lang="en-GB" sz="1800" dirty="0" smtClean="0"/>
              <a:t>keyboard), replaceable </a:t>
            </a:r>
            <a:r>
              <a:rPr lang="en-GB" sz="1800" dirty="0"/>
              <a:t>if they failed without endangering </a:t>
            </a:r>
            <a:r>
              <a:rPr lang="en-GB" sz="1800" dirty="0" smtClean="0"/>
              <a:t>the </a:t>
            </a:r>
            <a:r>
              <a:rPr lang="en-GB" sz="1800" dirty="0"/>
              <a:t>system as a whole</a:t>
            </a:r>
            <a:r>
              <a:rPr lang="en-GB" sz="1800" dirty="0" smtClean="0"/>
              <a:t>.</a:t>
            </a:r>
          </a:p>
          <a:p>
            <a:pPr marL="360363" indent="-360363" algn="just">
              <a:lnSpc>
                <a:spcPts val="2700"/>
              </a:lnSpc>
              <a:spcBef>
                <a:spcPts val="600"/>
              </a:spcBef>
              <a:spcAft>
                <a:spcPts val="600"/>
              </a:spcAft>
              <a:buAutoNum type="romanLcParenBoth"/>
            </a:pPr>
            <a:r>
              <a:rPr lang="en-GB" sz="1800" dirty="0" smtClean="0"/>
              <a:t>Computer industry structure - in </a:t>
            </a:r>
            <a:r>
              <a:rPr lang="en-GB" sz="1800" dirty="0"/>
              <a:t>1969, IBM had a market share of over 70%. </a:t>
            </a:r>
            <a:r>
              <a:rPr lang="en-GB" sz="1800" dirty="0" smtClean="0"/>
              <a:t>In 2000, the </a:t>
            </a:r>
            <a:r>
              <a:rPr lang="en-GB" sz="1800" dirty="0"/>
              <a:t>market share of the largest hardware firm was </a:t>
            </a:r>
            <a:r>
              <a:rPr lang="en-GB" sz="1800" dirty="0" smtClean="0"/>
              <a:t>below 25%;</a:t>
            </a:r>
          </a:p>
          <a:p>
            <a:pPr marL="355600" indent="-355600" algn="just">
              <a:lnSpc>
                <a:spcPts val="2700"/>
              </a:lnSpc>
              <a:spcBef>
                <a:spcPts val="600"/>
              </a:spcBef>
              <a:spcAft>
                <a:spcPts val="600"/>
              </a:spcAft>
              <a:buAutoNum type="romanLcParenBoth"/>
            </a:pPr>
            <a:r>
              <a:rPr lang="en-GB" sz="1800" dirty="0" smtClean="0"/>
              <a:t>Management </a:t>
            </a:r>
            <a:r>
              <a:rPr lang="en-GB" sz="1800" dirty="0"/>
              <a:t>of forest </a:t>
            </a:r>
            <a:r>
              <a:rPr lang="en-GB" sz="1800" dirty="0" smtClean="0"/>
              <a:t>fires - introduction </a:t>
            </a:r>
            <a:r>
              <a:rPr lang="en-GB" sz="1800" dirty="0"/>
              <a:t>of firebreaks </a:t>
            </a:r>
            <a:r>
              <a:rPr lang="en-GB" sz="1800" dirty="0" smtClean="0"/>
              <a:t>to control </a:t>
            </a:r>
            <a:r>
              <a:rPr lang="en-GB" sz="1800" dirty="0"/>
              <a:t>the spread of </a:t>
            </a:r>
            <a:r>
              <a:rPr lang="en-GB" sz="1800" dirty="0" smtClean="0"/>
              <a:t>fire;</a:t>
            </a: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148</a:t>
            </a:fld>
            <a:endParaRPr lang="en-US"/>
          </a:p>
        </p:txBody>
      </p:sp>
    </p:spTree>
    <p:extLst>
      <p:ext uri="{BB962C8B-B14F-4D97-AF65-F5344CB8AC3E}">
        <p14:creationId xmlns:p14="http://schemas.microsoft.com/office/powerpoint/2010/main" val="4276884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Modularity</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400050" indent="-400050" algn="just">
              <a:lnSpc>
                <a:spcPts val="2700"/>
              </a:lnSpc>
              <a:spcBef>
                <a:spcPts val="600"/>
              </a:spcBef>
              <a:spcAft>
                <a:spcPts val="600"/>
              </a:spcAft>
              <a:buAutoNum type="romanLcParenBoth" startAt="5"/>
            </a:pPr>
            <a:r>
              <a:rPr lang="en-GB" sz="1800" dirty="0" smtClean="0"/>
              <a:t>Management </a:t>
            </a:r>
            <a:r>
              <a:rPr lang="en-GB" sz="1800" dirty="0"/>
              <a:t>of utility </a:t>
            </a:r>
            <a:r>
              <a:rPr lang="en-GB" sz="1800" dirty="0" smtClean="0"/>
              <a:t>services (e.g. water</a:t>
            </a:r>
            <a:r>
              <a:rPr lang="en-GB" sz="1800" dirty="0"/>
              <a:t>, gas and </a:t>
            </a:r>
            <a:r>
              <a:rPr lang="en-GB" sz="1800" dirty="0" smtClean="0"/>
              <a:t>electricity) - latencies </a:t>
            </a:r>
            <a:r>
              <a:rPr lang="en-GB" sz="1800" dirty="0"/>
              <a:t>and restrictions </a:t>
            </a:r>
            <a:r>
              <a:rPr lang="en-GB" sz="1800" dirty="0" smtClean="0"/>
              <a:t>built in the network to </a:t>
            </a:r>
            <a:r>
              <a:rPr lang="en-GB" sz="1800" dirty="0"/>
              <a:t>avoid overload and </a:t>
            </a:r>
            <a:r>
              <a:rPr lang="en-GB" sz="1800" dirty="0" smtClean="0"/>
              <a:t>contagion</a:t>
            </a:r>
          </a:p>
          <a:p>
            <a:pPr marL="400050" indent="-400050" algn="just">
              <a:lnSpc>
                <a:spcPts val="2700"/>
              </a:lnSpc>
              <a:spcBef>
                <a:spcPts val="600"/>
              </a:spcBef>
              <a:spcAft>
                <a:spcPts val="600"/>
              </a:spcAft>
              <a:buAutoNum type="romanLcParenBoth" startAt="5"/>
            </a:pPr>
            <a:endParaRPr lang="en-GB" sz="1800" dirty="0" smtClean="0"/>
          </a:p>
          <a:p>
            <a:pPr marL="400050" indent="-400050" algn="just">
              <a:lnSpc>
                <a:spcPts val="2700"/>
              </a:lnSpc>
              <a:spcBef>
                <a:spcPts val="600"/>
              </a:spcBef>
              <a:spcAft>
                <a:spcPts val="600"/>
              </a:spcAft>
              <a:buAutoNum type="romanLcParenBoth" startAt="5"/>
            </a:pPr>
            <a:r>
              <a:rPr lang="en-GB" sz="1800" dirty="0" smtClean="0"/>
              <a:t>Management </a:t>
            </a:r>
            <a:r>
              <a:rPr lang="en-GB" sz="1800" dirty="0"/>
              <a:t>of infectious diseases </a:t>
            </a:r>
            <a:r>
              <a:rPr lang="en-GB" sz="1800" dirty="0" smtClean="0"/>
              <a:t>- restrictions </a:t>
            </a:r>
            <a:r>
              <a:rPr lang="en-GB" sz="1800" dirty="0"/>
              <a:t>on </a:t>
            </a:r>
            <a:r>
              <a:rPr lang="en-GB" sz="1800" dirty="0" smtClean="0"/>
              <a:t>travel</a:t>
            </a:r>
          </a:p>
          <a:p>
            <a:pPr marL="400050" indent="-400050" algn="just">
              <a:lnSpc>
                <a:spcPts val="2700"/>
              </a:lnSpc>
              <a:spcBef>
                <a:spcPts val="600"/>
              </a:spcBef>
              <a:spcAft>
                <a:spcPts val="600"/>
              </a:spcAft>
              <a:buAutoNum type="romanLcParenBoth" startAt="5"/>
            </a:pPr>
            <a:endParaRPr lang="en-GB" sz="1800" dirty="0" smtClean="0"/>
          </a:p>
          <a:p>
            <a:pPr marL="400050" indent="-400050" algn="just">
              <a:lnSpc>
                <a:spcPts val="2700"/>
              </a:lnSpc>
              <a:spcBef>
                <a:spcPts val="600"/>
              </a:spcBef>
              <a:spcAft>
                <a:spcPts val="600"/>
              </a:spcAft>
              <a:buAutoNum type="romanLcParenBoth" startAt="5"/>
            </a:pPr>
            <a:r>
              <a:rPr lang="en-GB" sz="1800" dirty="0" smtClean="0"/>
              <a:t>Control </a:t>
            </a:r>
            <a:r>
              <a:rPr lang="en-GB" sz="1800" dirty="0"/>
              <a:t>of computer viruses across the </a:t>
            </a:r>
            <a:r>
              <a:rPr lang="en-GB" sz="1800" dirty="0" smtClean="0"/>
              <a:t>internet - firewalls restricting </a:t>
            </a:r>
            <a:r>
              <a:rPr lang="en-GB" sz="1800" dirty="0"/>
              <a:t>access to </a:t>
            </a:r>
            <a:r>
              <a:rPr lang="en-GB" sz="1800" dirty="0" smtClean="0"/>
              <a:t>domains;</a:t>
            </a:r>
          </a:p>
          <a:p>
            <a:pPr marL="400050" indent="-400050" algn="just">
              <a:lnSpc>
                <a:spcPts val="2700"/>
              </a:lnSpc>
              <a:spcBef>
                <a:spcPts val="600"/>
              </a:spcBef>
              <a:spcAft>
                <a:spcPts val="600"/>
              </a:spcAft>
              <a:buAutoNum type="romanLcParenBoth" startAt="5"/>
            </a:pPr>
            <a:endParaRPr lang="en-GB" sz="1800" dirty="0" smtClean="0"/>
          </a:p>
          <a:p>
            <a:pPr marL="400050" indent="-400050" algn="just">
              <a:lnSpc>
                <a:spcPts val="2700"/>
              </a:lnSpc>
              <a:spcBef>
                <a:spcPts val="600"/>
              </a:spcBef>
              <a:spcAft>
                <a:spcPts val="600"/>
              </a:spcAft>
              <a:buAutoNum type="romanLcParenBoth" startAt="5"/>
            </a:pPr>
            <a:r>
              <a:rPr lang="en-GB" sz="1800" dirty="0" smtClean="0"/>
              <a:t>Attempts </a:t>
            </a:r>
            <a:r>
              <a:rPr lang="en-GB" sz="1800" dirty="0"/>
              <a:t>on the world domino toppling </a:t>
            </a:r>
            <a:r>
              <a:rPr lang="en-GB" sz="1800" dirty="0" smtClean="0"/>
              <a:t>record - involve </a:t>
            </a:r>
            <a:r>
              <a:rPr lang="en-GB" sz="1800" dirty="0"/>
              <a:t>arranging the dominos </a:t>
            </a:r>
            <a:r>
              <a:rPr lang="en-GB" sz="1800" dirty="0" smtClean="0"/>
              <a:t>in discrete </a:t>
            </a:r>
            <a:r>
              <a:rPr lang="en-GB" sz="1800" dirty="0"/>
              <a:t>blocks to minimise the risk of premature cascades</a:t>
            </a:r>
            <a:r>
              <a:rPr lang="en-GB" sz="18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149</a:t>
            </a:fld>
            <a:endParaRPr lang="en-US"/>
          </a:p>
        </p:txBody>
      </p:sp>
    </p:spTree>
    <p:extLst>
      <p:ext uri="{BB962C8B-B14F-4D97-AF65-F5344CB8AC3E}">
        <p14:creationId xmlns:p14="http://schemas.microsoft.com/office/powerpoint/2010/main" val="3147948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800"/>
            <a:ext cx="8643998" cy="4608512"/>
          </a:xfrm>
        </p:spPr>
        <p:txBody>
          <a:bodyPr/>
          <a:lstStyle/>
          <a:p>
            <a:pPr marL="271463" indent="-271463" algn="just">
              <a:lnSpc>
                <a:spcPts val="2700"/>
              </a:lnSpc>
              <a:spcBef>
                <a:spcPts val="600"/>
              </a:spcBef>
              <a:spcAft>
                <a:spcPts val="600"/>
              </a:spcAft>
            </a:pPr>
            <a:r>
              <a:rPr lang="en-US" sz="2000" u="sng" dirty="0" err="1" smtClean="0"/>
              <a:t>FinTech</a:t>
            </a:r>
            <a:r>
              <a:rPr lang="en-US" sz="2000" u="sng" dirty="0" smtClean="0"/>
              <a:t> activity has gained </a:t>
            </a:r>
            <a:r>
              <a:rPr lang="en-US" sz="2000" u="sng" dirty="0"/>
              <a:t>a significant share in specific market </a:t>
            </a:r>
            <a:r>
              <a:rPr lang="en-US" sz="2000" u="sng" dirty="0" smtClean="0"/>
              <a:t>segments</a:t>
            </a:r>
            <a:r>
              <a:rPr lang="en-US" sz="2000" dirty="0" smtClean="0"/>
              <a:t>:</a:t>
            </a:r>
          </a:p>
          <a:p>
            <a:pPr marL="271463" indent="-271463" algn="just">
              <a:lnSpc>
                <a:spcPts val="2700"/>
              </a:lnSpc>
              <a:spcBef>
                <a:spcPts val="600"/>
              </a:spcBef>
              <a:spcAft>
                <a:spcPts val="600"/>
              </a:spcAft>
            </a:pPr>
            <a:endParaRPr lang="en-US" sz="2000" dirty="0" smtClean="0"/>
          </a:p>
          <a:p>
            <a:pPr algn="just">
              <a:lnSpc>
                <a:spcPts val="2700"/>
              </a:lnSpc>
              <a:spcBef>
                <a:spcPts val="600"/>
              </a:spcBef>
              <a:spcAft>
                <a:spcPts val="600"/>
              </a:spcAft>
              <a:buFontTx/>
              <a:buChar char="-"/>
            </a:pPr>
            <a:r>
              <a:rPr lang="en-US" sz="2000" dirty="0" smtClean="0"/>
              <a:t>online </a:t>
            </a:r>
            <a:r>
              <a:rPr lang="en-US" sz="2000" dirty="0"/>
              <a:t>lenders </a:t>
            </a:r>
            <a:r>
              <a:rPr lang="en-US" sz="2000" dirty="0" smtClean="0"/>
              <a:t>(e.g. Quicken Loans) - now represent 8-12</a:t>
            </a:r>
            <a:r>
              <a:rPr lang="en-US" sz="2000" dirty="0"/>
              <a:t>% of new mortgage loan originations in the </a:t>
            </a:r>
            <a:r>
              <a:rPr lang="en-US" sz="2000" dirty="0" smtClean="0"/>
              <a:t>US </a:t>
            </a:r>
          </a:p>
          <a:p>
            <a:pPr algn="just">
              <a:lnSpc>
                <a:spcPts val="2700"/>
              </a:lnSpc>
              <a:spcBef>
                <a:spcPts val="600"/>
              </a:spcBef>
              <a:spcAft>
                <a:spcPts val="600"/>
              </a:spcAft>
              <a:buFontTx/>
              <a:buChar char="-"/>
            </a:pPr>
            <a:r>
              <a:rPr lang="en-US" sz="2000" dirty="0" err="1" smtClean="0"/>
              <a:t>FinTech</a:t>
            </a:r>
            <a:r>
              <a:rPr lang="en-US" sz="2000" dirty="0" smtClean="0"/>
              <a:t> </a:t>
            </a:r>
            <a:r>
              <a:rPr lang="en-US" sz="2000" dirty="0"/>
              <a:t>credit platforms </a:t>
            </a:r>
            <a:r>
              <a:rPr lang="en-US" sz="2000" dirty="0" smtClean="0"/>
              <a:t>- accounted </a:t>
            </a:r>
            <a:r>
              <a:rPr lang="en-US" sz="2000" dirty="0"/>
              <a:t>for 36% of the flow </a:t>
            </a:r>
            <a:r>
              <a:rPr lang="en-US" sz="2000" dirty="0" smtClean="0"/>
              <a:t>of personal </a:t>
            </a:r>
            <a:r>
              <a:rPr lang="en-US" sz="2000" dirty="0"/>
              <a:t>unsecured loans in the US in </a:t>
            </a:r>
            <a:r>
              <a:rPr lang="en-US" sz="2000" dirty="0" smtClean="0"/>
              <a:t>2017</a:t>
            </a:r>
          </a:p>
          <a:p>
            <a:pPr algn="just">
              <a:lnSpc>
                <a:spcPts val="2700"/>
              </a:lnSpc>
              <a:spcBef>
                <a:spcPts val="600"/>
              </a:spcBef>
              <a:spcAft>
                <a:spcPts val="600"/>
              </a:spcAft>
              <a:buFontTx/>
              <a:buChar char="-"/>
            </a:pPr>
            <a:endParaRPr lang="en-US" sz="2000" dirty="0"/>
          </a:p>
          <a:p>
            <a:pPr algn="just">
              <a:lnSpc>
                <a:spcPts val="2700"/>
              </a:lnSpc>
              <a:spcBef>
                <a:spcPts val="600"/>
              </a:spcBef>
              <a:spcAft>
                <a:spcPts val="600"/>
              </a:spcAft>
            </a:pPr>
            <a:r>
              <a:rPr lang="en-US" sz="2000" b="1" dirty="0" err="1" smtClean="0"/>
              <a:t>Bigtech</a:t>
            </a:r>
            <a:r>
              <a:rPr lang="en-US" sz="2000" b="1" dirty="0" smtClean="0"/>
              <a:t> usually start by providing payment services</a:t>
            </a:r>
            <a:r>
              <a:rPr lang="en-US" sz="2000" dirty="0" smtClean="0"/>
              <a:t>, but are already moving to other financial services.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15</a:t>
            </a:fld>
            <a:endParaRPr lang="en-US" dirty="0"/>
          </a:p>
        </p:txBody>
      </p:sp>
    </p:spTree>
    <p:extLst>
      <p:ext uri="{BB962C8B-B14F-4D97-AF65-F5344CB8AC3E}">
        <p14:creationId xmlns:p14="http://schemas.microsoft.com/office/powerpoint/2010/main" val="4253074832"/>
      </p:ext>
    </p:extLst>
  </p:cSld>
  <p:clrMapOvr>
    <a:masterClrMapping/>
  </p:clrMapOvr>
  <p:transition spd="slow">
    <p:pull dir="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Modularity</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r>
              <a:rPr lang="en-GB" sz="2000" b="1" u="sng" dirty="0" smtClean="0"/>
              <a:t>Banking</a:t>
            </a:r>
            <a:r>
              <a:rPr lang="en-GB" sz="2000" dirty="0" smtClean="0"/>
              <a:t> – </a:t>
            </a:r>
            <a:r>
              <a:rPr lang="en-GB" sz="2000" dirty="0" smtClean="0">
                <a:solidFill>
                  <a:srgbClr val="FF0000"/>
                </a:solidFill>
              </a:rPr>
              <a:t>larger</a:t>
            </a:r>
            <a:r>
              <a:rPr lang="en-GB" sz="2000" dirty="0" smtClean="0"/>
              <a:t> </a:t>
            </a:r>
            <a:r>
              <a:rPr lang="en-GB" sz="2000" dirty="0" smtClean="0">
                <a:solidFill>
                  <a:srgbClr val="FF0000"/>
                </a:solidFill>
              </a:rPr>
              <a:t>size </a:t>
            </a:r>
            <a:r>
              <a:rPr lang="en-GB" sz="2000" dirty="0">
                <a:solidFill>
                  <a:srgbClr val="FF0000"/>
                </a:solidFill>
              </a:rPr>
              <a:t>and scope </a:t>
            </a:r>
            <a:r>
              <a:rPr lang="en-GB" sz="2000" dirty="0" smtClean="0">
                <a:solidFill>
                  <a:srgbClr val="FF0000"/>
                </a:solidFill>
              </a:rPr>
              <a:t>may increase systemic risks, but also tend to increase </a:t>
            </a:r>
            <a:r>
              <a:rPr lang="en-GB" sz="2000" dirty="0">
                <a:solidFill>
                  <a:srgbClr val="FF0000"/>
                </a:solidFill>
              </a:rPr>
              <a:t>the diversification benefits. </a:t>
            </a:r>
            <a:endParaRPr lang="en-GB" sz="2000" dirty="0" smtClean="0">
              <a:solidFill>
                <a:srgbClr val="FF0000"/>
              </a:solidFill>
            </a:endParaRP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pt-PT" sz="2000" dirty="0" smtClean="0"/>
              <a:t>A </a:t>
            </a:r>
            <a:r>
              <a:rPr lang="en-US" sz="2000" dirty="0" smtClean="0"/>
              <a:t>very diversified bank may mitigate idiosyncratic</a:t>
            </a:r>
            <a:r>
              <a:rPr lang="en-GB" sz="2000" dirty="0" smtClean="0"/>
              <a:t> risk, retaining basically the systematic </a:t>
            </a:r>
            <a:r>
              <a:rPr lang="en-GB" sz="2000" dirty="0"/>
              <a:t>risk.</a:t>
            </a:r>
          </a:p>
          <a:p>
            <a:pPr algn="just">
              <a:lnSpc>
                <a:spcPts val="2700"/>
              </a:lnSpc>
              <a:spcBef>
                <a:spcPts val="600"/>
              </a:spcBef>
              <a:spcAft>
                <a:spcPts val="600"/>
              </a:spcAft>
            </a:pPr>
            <a:r>
              <a:rPr lang="en-GB" sz="2000" dirty="0">
                <a:solidFill>
                  <a:srgbClr val="FF0000"/>
                </a:solidFill>
              </a:rPr>
              <a:t>But if all banks are fully diversified and hold the market </a:t>
            </a:r>
            <a:r>
              <a:rPr lang="en-GB" sz="2000" dirty="0" smtClean="0">
                <a:solidFill>
                  <a:srgbClr val="FF0000"/>
                </a:solidFill>
              </a:rPr>
              <a:t>portfolio =&gt; they </a:t>
            </a:r>
            <a:r>
              <a:rPr lang="en-GB" sz="2000" dirty="0">
                <a:solidFill>
                  <a:srgbClr val="FF0000"/>
                </a:solidFill>
              </a:rPr>
              <a:t>are </a:t>
            </a:r>
            <a:r>
              <a:rPr lang="en-GB" sz="2000" dirty="0" smtClean="0">
                <a:solidFill>
                  <a:srgbClr val="FF0000"/>
                </a:solidFill>
              </a:rPr>
              <a:t>all holding </a:t>
            </a:r>
            <a:r>
              <a:rPr lang="en-GB" sz="2000" dirty="0">
                <a:solidFill>
                  <a:srgbClr val="FF0000"/>
                </a:solidFill>
              </a:rPr>
              <a:t>the same </a:t>
            </a:r>
            <a:r>
              <a:rPr lang="en-GB" sz="2000" dirty="0" smtClean="0">
                <a:solidFill>
                  <a:srgbClr val="FF0000"/>
                </a:solidFill>
              </a:rPr>
              <a:t>portfolio =&gt; All </a:t>
            </a:r>
            <a:r>
              <a:rPr lang="en-GB" sz="2000" dirty="0">
                <a:solidFill>
                  <a:srgbClr val="FF0000"/>
                </a:solidFill>
              </a:rPr>
              <a:t>are subject to the same systematic risk </a:t>
            </a:r>
            <a:r>
              <a:rPr lang="en-GB" sz="2000" dirty="0" smtClean="0">
                <a:solidFill>
                  <a:srgbClr val="FF0000"/>
                </a:solidFill>
              </a:rPr>
              <a:t>factors </a:t>
            </a:r>
            <a:r>
              <a:rPr lang="en-GB" sz="2000" dirty="0" smtClean="0"/>
              <a:t>=&gt; the </a:t>
            </a:r>
            <a:r>
              <a:rPr lang="en-GB" sz="2000" dirty="0"/>
              <a:t>system as a whole lacks </a:t>
            </a:r>
            <a:r>
              <a:rPr lang="en-GB" sz="2000" dirty="0" smtClean="0"/>
              <a:t>diversity =&gt; </a:t>
            </a:r>
            <a:r>
              <a:rPr lang="en-GB" sz="2000" b="1" dirty="0" smtClean="0">
                <a:solidFill>
                  <a:srgbClr val="FF0000"/>
                </a:solidFill>
              </a:rPr>
              <a:t>Homogeneity </a:t>
            </a:r>
            <a:r>
              <a:rPr lang="en-GB" sz="2000" b="1" dirty="0">
                <a:solidFill>
                  <a:srgbClr val="FF0000"/>
                </a:solidFill>
              </a:rPr>
              <a:t>breeds fragility</a:t>
            </a:r>
            <a:r>
              <a:rPr lang="en-GB" sz="2000" dirty="0" smtClean="0"/>
              <a:t>.</a:t>
            </a:r>
          </a:p>
          <a:p>
            <a:pPr algn="just">
              <a:lnSpc>
                <a:spcPts val="2700"/>
              </a:lnSpc>
              <a:spcBef>
                <a:spcPts val="600"/>
              </a:spcBef>
              <a:spcAft>
                <a:spcPts val="600"/>
              </a:spcAft>
            </a:pPr>
            <a:endParaRPr lang="pt-PT" sz="2000" dirty="0"/>
          </a:p>
          <a:p>
            <a:pPr algn="just">
              <a:lnSpc>
                <a:spcPts val="2700"/>
              </a:lnSpc>
              <a:spcBef>
                <a:spcPts val="600"/>
              </a:spcBef>
              <a:spcAft>
                <a:spcPts val="600"/>
              </a:spcAft>
            </a:pPr>
            <a:r>
              <a:rPr lang="en-US" sz="2000" b="1" u="sng" dirty="0" smtClean="0">
                <a:solidFill>
                  <a:srgbClr val="FF0000"/>
                </a:solidFill>
              </a:rPr>
              <a:t>Conclusion:</a:t>
            </a:r>
            <a:r>
              <a:rPr lang="en-US" sz="2000" b="1" dirty="0" smtClean="0">
                <a:solidFill>
                  <a:srgbClr val="FF0000"/>
                </a:solidFill>
              </a:rPr>
              <a:t> </a:t>
            </a:r>
            <a:r>
              <a:rPr lang="en-US" sz="2000" dirty="0" smtClean="0">
                <a:solidFill>
                  <a:srgbClr val="FF0000"/>
                </a:solidFill>
              </a:rPr>
              <a:t>Building larger or more diversified banks do not necessarily smooth income volatility.</a:t>
            </a:r>
          </a:p>
        </p:txBody>
      </p:sp>
      <p:sp>
        <p:nvSpPr>
          <p:cNvPr id="2" name="Down Arrow 1"/>
          <p:cNvSpPr/>
          <p:nvPr/>
        </p:nvSpPr>
        <p:spPr bwMode="auto">
          <a:xfrm>
            <a:off x="4888039" y="2348880"/>
            <a:ext cx="417954"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Down Arrow 2"/>
          <p:cNvSpPr/>
          <p:nvPr/>
        </p:nvSpPr>
        <p:spPr bwMode="auto">
          <a:xfrm>
            <a:off x="4823078" y="4961942"/>
            <a:ext cx="417954"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4" name="Down Arrow 3"/>
          <p:cNvSpPr/>
          <p:nvPr/>
        </p:nvSpPr>
        <p:spPr bwMode="auto">
          <a:xfrm>
            <a:off x="4823078" y="5877272"/>
            <a:ext cx="417954" cy="445741"/>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150</a:t>
            </a:fld>
            <a:endParaRPr lang="en-US" dirty="0"/>
          </a:p>
        </p:txBody>
      </p:sp>
    </p:spTree>
    <p:extLst>
      <p:ext uri="{BB962C8B-B14F-4D97-AF65-F5344CB8AC3E}">
        <p14:creationId xmlns:p14="http://schemas.microsoft.com/office/powerpoint/2010/main" val="779363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Modularity</a:t>
            </a:r>
            <a:endParaRPr lang="en-US" sz="4000" dirty="0" smtClean="0"/>
          </a:p>
        </p:txBody>
      </p:sp>
      <p:sp>
        <p:nvSpPr>
          <p:cNvPr id="1622019" name="Rectangle 3"/>
          <p:cNvSpPr>
            <a:spLocks noGrp="1" noChangeArrowheads="1"/>
          </p:cNvSpPr>
          <p:nvPr>
            <p:ph type="body" idx="1"/>
          </p:nvPr>
        </p:nvSpPr>
        <p:spPr>
          <a:xfrm>
            <a:off x="704528" y="2251560"/>
            <a:ext cx="8640960" cy="3769728"/>
          </a:xfrm>
        </p:spPr>
        <p:txBody>
          <a:bodyPr/>
          <a:lstStyle/>
          <a:p>
            <a:pPr algn="just">
              <a:lnSpc>
                <a:spcPts val="2700"/>
              </a:lnSpc>
              <a:spcBef>
                <a:spcPts val="600"/>
              </a:spcBef>
              <a:spcAft>
                <a:spcPts val="600"/>
              </a:spcAft>
            </a:pPr>
            <a:r>
              <a:rPr lang="en-GB" sz="2000" b="1" dirty="0" smtClean="0"/>
              <a:t>There </a:t>
            </a:r>
            <a:r>
              <a:rPr lang="en-GB" sz="2000" b="1" dirty="0"/>
              <a:t>is no strong relationship between </a:t>
            </a:r>
            <a:r>
              <a:rPr lang="en-GB" sz="2000" b="1" dirty="0" smtClean="0"/>
              <a:t>size </a:t>
            </a:r>
            <a:r>
              <a:rPr lang="en-GB" sz="2000" b="1" dirty="0"/>
              <a:t>or diversity </a:t>
            </a:r>
            <a:r>
              <a:rPr lang="en-GB" sz="2000" b="1" dirty="0" smtClean="0"/>
              <a:t>on one hand and </a:t>
            </a:r>
            <a:r>
              <a:rPr lang="en-GB" sz="2000" b="1" dirty="0"/>
              <a:t>income </a:t>
            </a:r>
            <a:r>
              <a:rPr lang="en-GB" sz="2000" b="1" dirty="0" smtClean="0"/>
              <a:t>volatility in banking on the other hand.</a:t>
            </a:r>
          </a:p>
          <a:p>
            <a:pPr algn="just">
              <a:lnSpc>
                <a:spcPts val="2700"/>
              </a:lnSpc>
              <a:spcBef>
                <a:spcPts val="600"/>
              </a:spcBef>
              <a:spcAft>
                <a:spcPts val="600"/>
              </a:spcAft>
            </a:pPr>
            <a:endParaRPr lang="en-GB" sz="2000" b="1" dirty="0" smtClean="0"/>
          </a:p>
          <a:p>
            <a:pPr algn="just">
              <a:lnSpc>
                <a:spcPts val="2700"/>
              </a:lnSpc>
              <a:spcBef>
                <a:spcPts val="600"/>
              </a:spcBef>
              <a:spcAft>
                <a:spcPts val="600"/>
              </a:spcAft>
            </a:pPr>
            <a:r>
              <a:rPr lang="en-GB" sz="2000" dirty="0" smtClean="0">
                <a:solidFill>
                  <a:srgbClr val="FF0000"/>
                </a:solidFill>
              </a:rPr>
              <a:t>There is even evidence from </a:t>
            </a:r>
            <a:r>
              <a:rPr lang="en-GB" sz="2000" dirty="0">
                <a:solidFill>
                  <a:srgbClr val="FF0000"/>
                </a:solidFill>
              </a:rPr>
              <a:t>econometric studies of banking </a:t>
            </a:r>
            <a:r>
              <a:rPr lang="en-GB" sz="2000" dirty="0" smtClean="0">
                <a:solidFill>
                  <a:srgbClr val="FF0000"/>
                </a:solidFill>
              </a:rPr>
              <a:t>conglomerates that </a:t>
            </a:r>
            <a:r>
              <a:rPr lang="en-GB" sz="2000" dirty="0">
                <a:solidFill>
                  <a:srgbClr val="FF0000"/>
                </a:solidFill>
              </a:rPr>
              <a:t>larger </a:t>
            </a:r>
            <a:r>
              <a:rPr lang="en-GB" sz="2000" dirty="0" smtClean="0">
                <a:solidFill>
                  <a:srgbClr val="FF0000"/>
                </a:solidFill>
              </a:rPr>
              <a:t>banks exhibit </a:t>
            </a:r>
            <a:r>
              <a:rPr lang="en-GB" sz="2000" dirty="0">
                <a:solidFill>
                  <a:srgbClr val="FF0000"/>
                </a:solidFill>
              </a:rPr>
              <a:t>greater risk due to higher volatility assets and </a:t>
            </a:r>
            <a:r>
              <a:rPr lang="en-GB" sz="2000" dirty="0" smtClean="0">
                <a:solidFill>
                  <a:srgbClr val="FF0000"/>
                </a:solidFill>
              </a:rPr>
              <a:t>activities.</a:t>
            </a:r>
          </a:p>
          <a:p>
            <a:pPr marL="0" indent="0" algn="just">
              <a:lnSpc>
                <a:spcPts val="2700"/>
              </a:lnSpc>
              <a:spcBef>
                <a:spcPts val="600"/>
              </a:spcBef>
              <a:spcAft>
                <a:spcPts val="600"/>
              </a:spcAft>
              <a:buNone/>
            </a:pPr>
            <a:endParaRPr lang="en-GB" sz="2000" dirty="0" smtClean="0">
              <a:solidFill>
                <a:srgbClr val="FF0000"/>
              </a:solidFill>
            </a:endParaRPr>
          </a:p>
        </p:txBody>
      </p:sp>
      <p:sp>
        <p:nvSpPr>
          <p:cNvPr id="2" name="Down Arrow 1"/>
          <p:cNvSpPr/>
          <p:nvPr/>
        </p:nvSpPr>
        <p:spPr bwMode="auto">
          <a:xfrm>
            <a:off x="4880992" y="1745524"/>
            <a:ext cx="360040" cy="50603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151</a:t>
            </a:fld>
            <a:endParaRPr lang="en-US"/>
          </a:p>
        </p:txBody>
      </p:sp>
      <p:sp>
        <p:nvSpPr>
          <p:cNvPr id="7" name="Down Arrow 6"/>
          <p:cNvSpPr/>
          <p:nvPr/>
        </p:nvSpPr>
        <p:spPr bwMode="auto">
          <a:xfrm>
            <a:off x="4880992" y="4507140"/>
            <a:ext cx="360040" cy="50603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736076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GB" sz="4000" dirty="0">
                <a:solidFill>
                  <a:schemeClr val="tx1"/>
                </a:solidFill>
              </a:rPr>
              <a:t>Modularity</a:t>
            </a:r>
            <a:endParaRPr lang="en-US" sz="4000" dirty="0" smtClean="0"/>
          </a:p>
        </p:txBody>
      </p:sp>
      <p:pic>
        <p:nvPicPr>
          <p:cNvPr id="4" name="Picture 3"/>
          <p:cNvPicPr>
            <a:picLocks noChangeAspect="1"/>
          </p:cNvPicPr>
          <p:nvPr/>
        </p:nvPicPr>
        <p:blipFill>
          <a:blip r:embed="rId2"/>
          <a:stretch>
            <a:fillRect/>
          </a:stretch>
        </p:blipFill>
        <p:spPr>
          <a:xfrm>
            <a:off x="776537" y="2668697"/>
            <a:ext cx="4445608" cy="2704519"/>
          </a:xfrm>
          <a:prstGeom prst="rect">
            <a:avLst/>
          </a:prstGeom>
        </p:spPr>
      </p:pic>
      <p:sp>
        <p:nvSpPr>
          <p:cNvPr id="7" name="Rectangle 6"/>
          <p:cNvSpPr/>
          <p:nvPr/>
        </p:nvSpPr>
        <p:spPr>
          <a:xfrm>
            <a:off x="848544" y="5353471"/>
            <a:ext cx="8648396" cy="246221"/>
          </a:xfrm>
          <a:prstGeom prst="rect">
            <a:avLst/>
          </a:prstGeom>
        </p:spPr>
        <p:txBody>
          <a:bodyPr wrap="square">
            <a:spAutoFit/>
          </a:bodyPr>
          <a:lstStyle/>
          <a:p>
            <a:pPr algn="just">
              <a:buNone/>
            </a:pPr>
            <a:r>
              <a:rPr lang="en-US" sz="1000" b="0" u="none" dirty="0" smtClean="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a:t>
            </a:r>
            <a:r>
              <a:rPr lang="en-US" sz="1000" b="0" u="none" dirty="0" smtClean="0">
                <a:solidFill>
                  <a:schemeClr val="tx1"/>
                </a:solidFill>
              </a:rPr>
              <a:t>LSE</a:t>
            </a:r>
            <a:endParaRPr lang="en-GB" sz="1000" b="0" u="none" dirty="0">
              <a:solidFill>
                <a:schemeClr val="tx1"/>
              </a:solidFill>
            </a:endParaRPr>
          </a:p>
        </p:txBody>
      </p:sp>
      <p:sp>
        <p:nvSpPr>
          <p:cNvPr id="8" name="Rectangle 7"/>
          <p:cNvSpPr/>
          <p:nvPr/>
        </p:nvSpPr>
        <p:spPr>
          <a:xfrm>
            <a:off x="776536" y="5662989"/>
            <a:ext cx="8667875" cy="646331"/>
          </a:xfrm>
          <a:prstGeom prst="rect">
            <a:avLst/>
          </a:prstGeom>
        </p:spPr>
        <p:txBody>
          <a:bodyPr wrap="square">
            <a:spAutoFit/>
          </a:bodyPr>
          <a:lstStyle/>
          <a:p>
            <a:pPr algn="just">
              <a:buNone/>
            </a:pPr>
            <a:r>
              <a:rPr lang="en-US" sz="1200" b="0" u="none" dirty="0" smtClean="0">
                <a:solidFill>
                  <a:schemeClr val="tx1"/>
                </a:solidFill>
              </a:rPr>
              <a:t>Note: Diversification </a:t>
            </a:r>
            <a:r>
              <a:rPr lang="en-GB" sz="1200" b="0" u="none" dirty="0" smtClean="0">
                <a:solidFill>
                  <a:schemeClr val="tx1"/>
                </a:solidFill>
              </a:rPr>
              <a:t>is measured by the </a:t>
            </a:r>
            <a:r>
              <a:rPr lang="en-GB" sz="1200" b="0" u="none" dirty="0" err="1" smtClean="0">
                <a:solidFill>
                  <a:schemeClr val="tx1"/>
                </a:solidFill>
              </a:rPr>
              <a:t>Herfindahl</a:t>
            </a:r>
            <a:r>
              <a:rPr lang="en-GB" sz="1200" b="0" u="none" dirty="0" smtClean="0">
                <a:solidFill>
                  <a:schemeClr val="tx1"/>
                </a:solidFill>
              </a:rPr>
              <a:t>-Hirschman (HH) index </a:t>
            </a:r>
            <a:r>
              <a:rPr lang="en-GB" sz="1200" b="0" u="none" dirty="0">
                <a:solidFill>
                  <a:schemeClr val="tx1"/>
                </a:solidFill>
              </a:rPr>
              <a:t>of revenue </a:t>
            </a:r>
            <a:r>
              <a:rPr lang="en-GB" sz="1200" b="0" u="none" dirty="0" smtClean="0">
                <a:solidFill>
                  <a:schemeClr val="tx1"/>
                </a:solidFill>
              </a:rPr>
              <a:t>concentration (HH = 1 </a:t>
            </a:r>
            <a:r>
              <a:rPr lang="en-GB" sz="1200" b="0" u="none" dirty="0" smtClean="0">
                <a:solidFill>
                  <a:schemeClr val="tx1"/>
                </a:solidFill>
                <a:sym typeface="Wingdings" panose="05000000000000000000" pitchFamily="2" charset="2"/>
              </a:rPr>
              <a:t> </a:t>
            </a:r>
            <a:r>
              <a:rPr lang="en-GB" sz="1200" b="0" u="none" dirty="0" smtClean="0">
                <a:solidFill>
                  <a:schemeClr val="tx1"/>
                </a:solidFill>
              </a:rPr>
              <a:t>revenue concentrated </a:t>
            </a:r>
            <a:r>
              <a:rPr lang="en-GB" sz="1200" b="0" u="none" dirty="0">
                <a:solidFill>
                  <a:schemeClr val="tx1"/>
                </a:solidFill>
              </a:rPr>
              <a:t>solely on one </a:t>
            </a:r>
            <a:r>
              <a:rPr lang="en-GB" sz="1200" b="0" u="none" dirty="0" smtClean="0">
                <a:solidFill>
                  <a:schemeClr val="tx1"/>
                </a:solidFill>
              </a:rPr>
              <a:t>activity). </a:t>
            </a:r>
            <a:r>
              <a:rPr lang="en-GB" sz="1200" b="0" u="none" dirty="0">
                <a:solidFill>
                  <a:schemeClr val="tx1"/>
                </a:solidFill>
              </a:rPr>
              <a:t>Revenue concentration </a:t>
            </a:r>
            <a:r>
              <a:rPr lang="en-GB" sz="1200" b="0" u="none" dirty="0" smtClean="0">
                <a:solidFill>
                  <a:schemeClr val="tx1"/>
                </a:solidFill>
              </a:rPr>
              <a:t>is calculated </a:t>
            </a:r>
            <a:r>
              <a:rPr lang="en-GB" sz="1200" b="0" u="none" dirty="0">
                <a:solidFill>
                  <a:schemeClr val="tx1"/>
                </a:solidFill>
              </a:rPr>
              <a:t>across </a:t>
            </a:r>
            <a:r>
              <a:rPr lang="en-GB" sz="1200" b="0" u="none" dirty="0" smtClean="0">
                <a:solidFill>
                  <a:schemeClr val="tx1"/>
                </a:solidFill>
              </a:rPr>
              <a:t>3 buckets </a:t>
            </a:r>
            <a:r>
              <a:rPr lang="en-GB" sz="1200" b="0" u="none" dirty="0">
                <a:solidFill>
                  <a:schemeClr val="tx1"/>
                </a:solidFill>
              </a:rPr>
              <a:t>for the last pre crisis year (2006) - Retail and commercial banking; Corporate </a:t>
            </a:r>
            <a:r>
              <a:rPr lang="en-GB" sz="1200" b="0" u="none" dirty="0" smtClean="0">
                <a:solidFill>
                  <a:schemeClr val="tx1"/>
                </a:solidFill>
              </a:rPr>
              <a:t>and investment </a:t>
            </a:r>
            <a:r>
              <a:rPr lang="en-GB" sz="1200" b="0" u="none" dirty="0">
                <a:solidFill>
                  <a:schemeClr val="tx1"/>
                </a:solidFill>
              </a:rPr>
              <a:t>banking; Asset and wealth </a:t>
            </a:r>
            <a:r>
              <a:rPr lang="en-GB" sz="1200" b="0" u="none" dirty="0" smtClean="0">
                <a:solidFill>
                  <a:schemeClr val="tx1"/>
                </a:solidFill>
              </a:rPr>
              <a:t>management.</a:t>
            </a:r>
            <a:endParaRPr lang="en-GB" sz="1200" b="0" u="none" dirty="0">
              <a:solidFill>
                <a:schemeClr val="tx1"/>
              </a:solidFill>
            </a:endParaRPr>
          </a:p>
        </p:txBody>
      </p:sp>
      <p:sp>
        <p:nvSpPr>
          <p:cNvPr id="10" name="Rectangle 9"/>
          <p:cNvSpPr/>
          <p:nvPr/>
        </p:nvSpPr>
        <p:spPr>
          <a:xfrm>
            <a:off x="908050" y="2341759"/>
            <a:ext cx="4314095" cy="400110"/>
          </a:xfrm>
          <a:prstGeom prst="rect">
            <a:avLst/>
          </a:prstGeom>
        </p:spPr>
        <p:txBody>
          <a:bodyPr wrap="square">
            <a:spAutoFit/>
          </a:bodyPr>
          <a:lstStyle/>
          <a:p>
            <a:pPr>
              <a:buNone/>
            </a:pPr>
            <a:r>
              <a:rPr lang="en-US" sz="2000" u="none" dirty="0" smtClean="0">
                <a:solidFill>
                  <a:schemeClr val="tx1"/>
                </a:solidFill>
                <a:ea typeface="Times New Roman" panose="02020603050405020304" pitchFamily="18" charset="0"/>
              </a:rPr>
              <a:t>Pre-crisis</a:t>
            </a:r>
            <a:endParaRPr lang="en-GB" sz="2000" u="none" dirty="0">
              <a:solidFill>
                <a:schemeClr val="tx1"/>
              </a:solidFill>
            </a:endParaRPr>
          </a:p>
        </p:txBody>
      </p:sp>
      <p:pic>
        <p:nvPicPr>
          <p:cNvPr id="11" name="Picture 10"/>
          <p:cNvPicPr>
            <a:picLocks noChangeAspect="1"/>
          </p:cNvPicPr>
          <p:nvPr/>
        </p:nvPicPr>
        <p:blipFill>
          <a:blip r:embed="rId3"/>
          <a:stretch>
            <a:fillRect/>
          </a:stretch>
        </p:blipFill>
        <p:spPr>
          <a:xfrm>
            <a:off x="5241032" y="2636912"/>
            <a:ext cx="4229268" cy="2747952"/>
          </a:xfrm>
          <a:prstGeom prst="rect">
            <a:avLst/>
          </a:prstGeom>
        </p:spPr>
      </p:pic>
      <p:sp>
        <p:nvSpPr>
          <p:cNvPr id="12" name="Rectangle 11"/>
          <p:cNvSpPr/>
          <p:nvPr/>
        </p:nvSpPr>
        <p:spPr>
          <a:xfrm>
            <a:off x="5312765" y="2325418"/>
            <a:ext cx="4184175" cy="400110"/>
          </a:xfrm>
          <a:prstGeom prst="rect">
            <a:avLst/>
          </a:prstGeom>
        </p:spPr>
        <p:txBody>
          <a:bodyPr wrap="square">
            <a:spAutoFit/>
          </a:bodyPr>
          <a:lstStyle/>
          <a:p>
            <a:pPr>
              <a:buNone/>
            </a:pPr>
            <a:r>
              <a:rPr lang="en-US" sz="2000" u="none" dirty="0">
                <a:solidFill>
                  <a:schemeClr val="tx1"/>
                </a:solidFill>
                <a:ea typeface="Times New Roman" panose="02020603050405020304" pitchFamily="18" charset="0"/>
              </a:rPr>
              <a:t>During the crisis</a:t>
            </a:r>
            <a:endParaRPr lang="en-GB" sz="200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152</a:t>
            </a:fld>
            <a:endParaRPr lang="en-US"/>
          </a:p>
        </p:txBody>
      </p:sp>
      <p:sp>
        <p:nvSpPr>
          <p:cNvPr id="13" name="Rectangle 3"/>
          <p:cNvSpPr txBox="1">
            <a:spLocks noChangeArrowheads="1"/>
          </p:cNvSpPr>
          <p:nvPr/>
        </p:nvSpPr>
        <p:spPr bwMode="auto">
          <a:xfrm>
            <a:off x="803451" y="1628799"/>
            <a:ext cx="8640960" cy="7571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GB" sz="2000" b="0" u="none" kern="0" dirty="0" smtClean="0"/>
              <a:t>Actually, </a:t>
            </a:r>
            <a:r>
              <a:rPr kumimoji="0" lang="en-GB" sz="2000" b="0" u="none" kern="0" dirty="0" smtClean="0">
                <a:solidFill>
                  <a:srgbClr val="FF0000"/>
                </a:solidFill>
              </a:rPr>
              <a:t>the relationship between size and diversity, on one hand, and income variability, on the other, is positively sloped.</a:t>
            </a:r>
            <a:endParaRPr kumimoji="0" lang="en-US" sz="2000" b="0" u="none" kern="0" dirty="0" smtClean="0">
              <a:solidFill>
                <a:srgbClr val="FF0000"/>
              </a:solidFill>
            </a:endParaRPr>
          </a:p>
        </p:txBody>
      </p:sp>
    </p:spTree>
    <p:extLst>
      <p:ext uri="{BB962C8B-B14F-4D97-AF65-F5344CB8AC3E}">
        <p14:creationId xmlns:p14="http://schemas.microsoft.com/office/powerpoint/2010/main" val="7945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Robustness</a:t>
            </a:r>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smtClean="0"/>
              <a:t>(2)	</a:t>
            </a:r>
            <a:r>
              <a:rPr lang="en-GB" sz="2000" b="1" u="sng" dirty="0" smtClean="0"/>
              <a:t>Robustness</a:t>
            </a:r>
          </a:p>
          <a:p>
            <a:pPr algn="just">
              <a:lnSpc>
                <a:spcPts val="2700"/>
              </a:lnSpc>
              <a:spcBef>
                <a:spcPts val="600"/>
              </a:spcBef>
              <a:spcAft>
                <a:spcPts val="600"/>
              </a:spcAft>
            </a:pPr>
            <a:r>
              <a:rPr lang="en-GB" sz="2000" dirty="0" smtClean="0"/>
              <a:t>In </a:t>
            </a:r>
            <a:r>
              <a:rPr lang="en-GB" sz="2000" dirty="0"/>
              <a:t>complex dynamic systems, </a:t>
            </a:r>
            <a:r>
              <a:rPr lang="en-GB" sz="2000" dirty="0" smtClean="0"/>
              <a:t>such as the banking system, the </a:t>
            </a:r>
            <a:r>
              <a:rPr lang="en-GB" sz="2000" dirty="0"/>
              <a:t>distribution of risk may be </a:t>
            </a:r>
            <a:r>
              <a:rPr lang="en-GB" sz="2000" dirty="0" smtClean="0"/>
              <a:t>irregular and subject </a:t>
            </a:r>
            <a:r>
              <a:rPr lang="en-GB" sz="2000" dirty="0"/>
              <a:t>to </a:t>
            </a:r>
            <a:r>
              <a:rPr lang="en-GB" sz="2000" dirty="0" smtClean="0"/>
              <a:t>discontinuities =&gt; </a:t>
            </a:r>
            <a:r>
              <a:rPr lang="en-GB" sz="2000" dirty="0" smtClean="0">
                <a:solidFill>
                  <a:srgbClr val="FF0000"/>
                </a:solidFill>
              </a:rPr>
              <a:t>the </a:t>
            </a:r>
            <a:r>
              <a:rPr lang="en-GB" sz="2000" dirty="0">
                <a:solidFill>
                  <a:srgbClr val="FF0000"/>
                </a:solidFill>
              </a:rPr>
              <a:t>distribution </a:t>
            </a:r>
            <a:r>
              <a:rPr lang="en-GB" sz="2000" dirty="0" smtClean="0">
                <a:solidFill>
                  <a:srgbClr val="FF0000"/>
                </a:solidFill>
              </a:rPr>
              <a:t>of outcomes </a:t>
            </a:r>
            <a:r>
              <a:rPr lang="en-GB" sz="2000" dirty="0">
                <a:solidFill>
                  <a:srgbClr val="FF0000"/>
                </a:solidFill>
              </a:rPr>
              <a:t>for the financial system as a whole may </a:t>
            </a:r>
            <a:r>
              <a:rPr lang="en-GB" sz="2000" dirty="0" smtClean="0">
                <a:solidFill>
                  <a:srgbClr val="FF0000"/>
                </a:solidFill>
              </a:rPr>
              <a:t>be </a:t>
            </a:r>
            <a:r>
              <a:rPr lang="en-GB" sz="2000" dirty="0">
                <a:solidFill>
                  <a:srgbClr val="FF0000"/>
                </a:solidFill>
              </a:rPr>
              <a:t>incalculable</a:t>
            </a:r>
            <a:r>
              <a:rPr lang="en-GB" sz="2000" dirty="0" smtClean="0"/>
              <a:t>.</a:t>
            </a:r>
          </a:p>
          <a:p>
            <a:pPr algn="just">
              <a:lnSpc>
                <a:spcPts val="2700"/>
              </a:lnSpc>
              <a:spcBef>
                <a:spcPts val="600"/>
              </a:spcBef>
              <a:spcAft>
                <a:spcPts val="600"/>
              </a:spcAft>
            </a:pPr>
            <a:r>
              <a:rPr lang="en-GB" sz="2000" dirty="0"/>
              <a:t>Frank Knight (1921</a:t>
            </a:r>
            <a:r>
              <a:rPr lang="en-GB" sz="2000" dirty="0" smtClean="0"/>
              <a:t>) – risk vs uncertainty:</a:t>
            </a:r>
          </a:p>
          <a:p>
            <a:pPr marL="514350" indent="-514350" algn="just">
              <a:lnSpc>
                <a:spcPts val="2700"/>
              </a:lnSpc>
              <a:spcBef>
                <a:spcPts val="600"/>
              </a:spcBef>
              <a:spcAft>
                <a:spcPts val="600"/>
              </a:spcAft>
              <a:buAutoNum type="romanLcParenBoth"/>
            </a:pPr>
            <a:r>
              <a:rPr lang="en-GB" sz="2000" dirty="0" smtClean="0"/>
              <a:t>risk - frequencies can be </a:t>
            </a:r>
            <a:r>
              <a:rPr lang="en-GB" sz="2000" dirty="0"/>
              <a:t>used to calculate </a:t>
            </a:r>
            <a:r>
              <a:rPr lang="en-GB" sz="2000" dirty="0" smtClean="0"/>
              <a:t>probabilities;</a:t>
            </a:r>
          </a:p>
          <a:p>
            <a:pPr marL="514350" indent="-514350" algn="just">
              <a:lnSpc>
                <a:spcPts val="2700"/>
              </a:lnSpc>
              <a:spcBef>
                <a:spcPts val="600"/>
              </a:spcBef>
              <a:spcAft>
                <a:spcPts val="600"/>
              </a:spcAft>
              <a:buAutoNum type="romanLcParenBoth"/>
            </a:pPr>
            <a:r>
              <a:rPr lang="en-GB" sz="2000" b="1" dirty="0" smtClean="0"/>
              <a:t>uncertainty - there is no objective </a:t>
            </a:r>
            <a:r>
              <a:rPr lang="en-GB" sz="2000" b="1" dirty="0"/>
              <a:t>basis on which to derive </a:t>
            </a:r>
            <a:r>
              <a:rPr lang="en-GB" sz="2000" b="1" dirty="0" smtClean="0"/>
              <a:t>probabilities.</a:t>
            </a:r>
          </a:p>
          <a:p>
            <a:pPr marL="514350" indent="-514350" algn="just">
              <a:lnSpc>
                <a:spcPts val="2700"/>
              </a:lnSpc>
              <a:spcBef>
                <a:spcPts val="600"/>
              </a:spcBef>
              <a:spcAft>
                <a:spcPts val="600"/>
              </a:spcAft>
              <a:buAutoNum type="romanLcParenBoth"/>
            </a:pPr>
            <a:endParaRPr lang="en-GB" sz="2000" dirty="0" smtClean="0"/>
          </a:p>
          <a:p>
            <a:pPr algn="just">
              <a:lnSpc>
                <a:spcPts val="2700"/>
              </a:lnSpc>
              <a:spcBef>
                <a:spcPts val="600"/>
              </a:spcBef>
              <a:spcAft>
                <a:spcPts val="600"/>
              </a:spcAft>
            </a:pPr>
            <a:r>
              <a:rPr lang="en-GB" sz="2000" dirty="0">
                <a:solidFill>
                  <a:srgbClr val="FF0000"/>
                </a:solidFill>
              </a:rPr>
              <a:t>The financial system </a:t>
            </a:r>
            <a:r>
              <a:rPr lang="en-GB" sz="2000" dirty="0" smtClean="0">
                <a:solidFill>
                  <a:srgbClr val="FF0000"/>
                </a:solidFill>
              </a:rPr>
              <a:t>operates </a:t>
            </a:r>
            <a:r>
              <a:rPr lang="en-GB" sz="2000" dirty="0">
                <a:solidFill>
                  <a:srgbClr val="FF0000"/>
                </a:solidFill>
              </a:rPr>
              <a:t>in an environment of uncertainty, in the </a:t>
            </a:r>
            <a:r>
              <a:rPr lang="en-GB" sz="2000" dirty="0" err="1">
                <a:solidFill>
                  <a:srgbClr val="FF0000"/>
                </a:solidFill>
              </a:rPr>
              <a:t>Knightian</a:t>
            </a:r>
            <a:r>
              <a:rPr lang="en-GB" sz="2000" dirty="0">
                <a:solidFill>
                  <a:srgbClr val="FF0000"/>
                </a:solidFill>
              </a:rPr>
              <a:t> </a:t>
            </a:r>
            <a:r>
              <a:rPr lang="en-GB" sz="2000" dirty="0" smtClean="0">
                <a:solidFill>
                  <a:srgbClr val="FF0000"/>
                </a:solidFill>
              </a:rPr>
              <a:t>sense</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153</a:t>
            </a:fld>
            <a:endParaRPr lang="en-US"/>
          </a:p>
        </p:txBody>
      </p:sp>
      <p:sp>
        <p:nvSpPr>
          <p:cNvPr id="3" name="Down Arrow 2"/>
          <p:cNvSpPr/>
          <p:nvPr/>
        </p:nvSpPr>
        <p:spPr bwMode="auto">
          <a:xfrm>
            <a:off x="5097016" y="472514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22684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Robustness</a:t>
            </a:r>
            <a:endParaRPr lang="en-US" sz="4000" dirty="0" smtClean="0"/>
          </a:p>
        </p:txBody>
      </p:sp>
      <p:sp>
        <p:nvSpPr>
          <p:cNvPr id="1622019" name="Rectangle 3"/>
          <p:cNvSpPr>
            <a:spLocks noGrp="1" noChangeArrowheads="1"/>
          </p:cNvSpPr>
          <p:nvPr>
            <p:ph type="body" idx="1"/>
          </p:nvPr>
        </p:nvSpPr>
        <p:spPr>
          <a:xfrm>
            <a:off x="776536" y="1643050"/>
            <a:ext cx="8712968" cy="4666270"/>
          </a:xfrm>
        </p:spPr>
        <p:txBody>
          <a:bodyPr/>
          <a:lstStyle/>
          <a:p>
            <a:pPr marL="271463" indent="-271463" algn="just">
              <a:lnSpc>
                <a:spcPts val="2700"/>
              </a:lnSpc>
              <a:spcBef>
                <a:spcPts val="600"/>
              </a:spcBef>
              <a:spcAft>
                <a:spcPts val="600"/>
              </a:spcAft>
            </a:pPr>
            <a:r>
              <a:rPr lang="en-GB" sz="2000" dirty="0" smtClean="0"/>
              <a:t>How to </a:t>
            </a:r>
            <a:r>
              <a:rPr lang="en-GB" sz="2000" dirty="0" smtClean="0">
                <a:solidFill>
                  <a:srgbClr val="FF0000"/>
                </a:solidFill>
              </a:rPr>
              <a:t>regulate financial systems to ensure robustness and stability:</a:t>
            </a:r>
          </a:p>
          <a:p>
            <a:pPr marL="271463" indent="-271463" algn="just">
              <a:lnSpc>
                <a:spcPts val="2700"/>
              </a:lnSpc>
              <a:spcBef>
                <a:spcPts val="600"/>
              </a:spcBef>
              <a:spcAft>
                <a:spcPts val="600"/>
              </a:spcAft>
            </a:pPr>
            <a:endParaRPr lang="en-GB" sz="2000" dirty="0" smtClean="0"/>
          </a:p>
          <a:p>
            <a:pPr marL="271463" indent="-271463" algn="just">
              <a:lnSpc>
                <a:spcPts val="2700"/>
              </a:lnSpc>
              <a:spcBef>
                <a:spcPts val="600"/>
              </a:spcBef>
              <a:spcAft>
                <a:spcPts val="600"/>
              </a:spcAft>
              <a:buAutoNum type="romanLcParenBoth"/>
            </a:pPr>
            <a:r>
              <a:rPr lang="en-GB" sz="2000" b="1" u="sng" dirty="0" smtClean="0">
                <a:solidFill>
                  <a:srgbClr val="FF0000"/>
                </a:solidFill>
              </a:rPr>
              <a:t>keep </a:t>
            </a:r>
            <a:r>
              <a:rPr lang="en-GB" sz="2000" b="1" u="sng" dirty="0">
                <a:solidFill>
                  <a:srgbClr val="FF0000"/>
                </a:solidFill>
              </a:rPr>
              <a:t>it </a:t>
            </a:r>
            <a:r>
              <a:rPr lang="en-GB" sz="2000" b="1" u="sng" dirty="0" smtClean="0">
                <a:solidFill>
                  <a:srgbClr val="FF0000"/>
                </a:solidFill>
              </a:rPr>
              <a:t>simple </a:t>
            </a:r>
            <a:r>
              <a:rPr lang="en-GB" sz="2000" dirty="0" smtClean="0"/>
              <a:t>- </a:t>
            </a:r>
            <a:r>
              <a:rPr lang="en-GB" sz="2000" b="1" dirty="0" smtClean="0"/>
              <a:t>Complex control </a:t>
            </a:r>
            <a:r>
              <a:rPr lang="en-GB" sz="2000" b="1" dirty="0"/>
              <a:t>of a complex system is a recipe for confusion at best, catastrophe at </a:t>
            </a:r>
            <a:r>
              <a:rPr lang="en-GB" sz="2000" b="1" dirty="0" smtClean="0"/>
              <a:t>worst</a:t>
            </a:r>
            <a:r>
              <a:rPr lang="en-GB" sz="2000" dirty="0"/>
              <a:t>:</a:t>
            </a:r>
            <a:endParaRPr lang="en-GB" sz="2000" dirty="0" smtClean="0"/>
          </a:p>
          <a:p>
            <a:pPr lvl="1" algn="just">
              <a:lnSpc>
                <a:spcPts val="2700"/>
              </a:lnSpc>
              <a:spcBef>
                <a:spcPts val="600"/>
              </a:spcBef>
              <a:spcAft>
                <a:spcPts val="600"/>
              </a:spcAft>
              <a:buFontTx/>
              <a:buChar char="-"/>
            </a:pPr>
            <a:r>
              <a:rPr lang="en-GB" sz="2000" dirty="0" smtClean="0"/>
              <a:t>The </a:t>
            </a:r>
            <a:r>
              <a:rPr lang="en-GB" sz="2000" dirty="0"/>
              <a:t>US constitution is </a:t>
            </a:r>
            <a:r>
              <a:rPr lang="en-GB" sz="2000" dirty="0" smtClean="0"/>
              <a:t>4 pages </a:t>
            </a:r>
            <a:r>
              <a:rPr lang="en-GB" sz="2000" dirty="0"/>
              <a:t>long. </a:t>
            </a:r>
            <a:endParaRPr lang="en-GB" sz="2000" dirty="0" smtClean="0"/>
          </a:p>
          <a:p>
            <a:pPr lvl="1" algn="just">
              <a:lnSpc>
                <a:spcPts val="2700"/>
              </a:lnSpc>
              <a:spcBef>
                <a:spcPts val="600"/>
              </a:spcBef>
              <a:spcAft>
                <a:spcPts val="600"/>
              </a:spcAft>
              <a:buFontTx/>
              <a:buChar char="-"/>
            </a:pPr>
            <a:r>
              <a:rPr lang="en-GB" sz="2000" dirty="0" smtClean="0"/>
              <a:t>Dodd-Frank Act (on </a:t>
            </a:r>
            <a:r>
              <a:rPr lang="en-GB" sz="2000" dirty="0"/>
              <a:t>US financial sector reform </a:t>
            </a:r>
            <a:r>
              <a:rPr lang="en-GB" sz="2000" dirty="0" smtClean="0"/>
              <a:t>after the subprime crisis) is </a:t>
            </a:r>
            <a:r>
              <a:rPr lang="en-GB" sz="2000" dirty="0"/>
              <a:t>1,336 pages long</a:t>
            </a:r>
            <a:r>
              <a:rPr lang="en-GB" sz="2000" dirty="0" smtClean="0"/>
              <a:t>.</a:t>
            </a:r>
            <a:endParaRPr lang="en-GB" sz="2000" dirty="0"/>
          </a:p>
        </p:txBody>
      </p:sp>
      <p:sp>
        <p:nvSpPr>
          <p:cNvPr id="2" name="Down Arrow 1"/>
          <p:cNvSpPr/>
          <p:nvPr/>
        </p:nvSpPr>
        <p:spPr bwMode="auto">
          <a:xfrm>
            <a:off x="5025008" y="5013176"/>
            <a:ext cx="432048"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154</a:t>
            </a:fld>
            <a:endParaRPr lang="en-US"/>
          </a:p>
        </p:txBody>
      </p:sp>
    </p:spTree>
    <p:extLst>
      <p:ext uri="{BB962C8B-B14F-4D97-AF65-F5344CB8AC3E}">
        <p14:creationId xmlns:p14="http://schemas.microsoft.com/office/powerpoint/2010/main" val="572001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Robustness</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smtClean="0"/>
              <a:t>(2)	</a:t>
            </a:r>
            <a:r>
              <a:rPr lang="en-GB" sz="2000" b="1" u="sng" dirty="0" smtClean="0"/>
              <a:t>Robustness</a:t>
            </a:r>
          </a:p>
          <a:p>
            <a:pPr algn="just">
              <a:lnSpc>
                <a:spcPts val="2700"/>
              </a:lnSpc>
              <a:spcBef>
                <a:spcPts val="600"/>
              </a:spcBef>
              <a:spcAft>
                <a:spcPts val="600"/>
              </a:spcAft>
            </a:pPr>
            <a:endParaRPr lang="en-GB" sz="2000" dirty="0" smtClean="0"/>
          </a:p>
          <a:p>
            <a:pPr marL="514350" indent="-514350" algn="just">
              <a:lnSpc>
                <a:spcPts val="2700"/>
              </a:lnSpc>
              <a:spcBef>
                <a:spcPts val="600"/>
              </a:spcBef>
              <a:spcAft>
                <a:spcPts val="600"/>
              </a:spcAft>
              <a:buAutoNum type="romanLcParenBoth" startAt="2"/>
            </a:pPr>
            <a:r>
              <a:rPr lang="en-GB" sz="2000" b="1" dirty="0" smtClean="0">
                <a:solidFill>
                  <a:srgbClr val="FF0000"/>
                </a:solidFill>
              </a:rPr>
              <a:t>choose the “minimax</a:t>
            </a:r>
            <a:r>
              <a:rPr lang="en-GB" sz="2000" b="1" dirty="0">
                <a:solidFill>
                  <a:srgbClr val="FF0000"/>
                </a:solidFill>
              </a:rPr>
              <a:t>” strategy </a:t>
            </a:r>
            <a:r>
              <a:rPr lang="en-GB" sz="2000" dirty="0" smtClean="0"/>
              <a:t>- a </a:t>
            </a:r>
            <a:r>
              <a:rPr lang="en-GB" sz="2000" dirty="0"/>
              <a:t>strategy which avoids </a:t>
            </a:r>
            <a:r>
              <a:rPr lang="en-GB" sz="2000" dirty="0" smtClean="0"/>
              <a:t>the extreme </a:t>
            </a:r>
            <a:r>
              <a:rPr lang="en-GB" sz="2000" dirty="0"/>
              <a:t>tails of the </a:t>
            </a:r>
            <a:r>
              <a:rPr lang="en-GB" sz="2000" dirty="0" smtClean="0"/>
              <a:t>distribution, minimising </a:t>
            </a:r>
            <a:r>
              <a:rPr lang="en-GB" sz="2000" dirty="0"/>
              <a:t>the likelihood of the worst outcome</a:t>
            </a:r>
            <a:r>
              <a:rPr lang="en-GB" sz="2000" dirty="0" smtClean="0"/>
              <a:t>.</a:t>
            </a:r>
          </a:p>
          <a:p>
            <a:pPr marL="514350" indent="-514350" algn="just">
              <a:lnSpc>
                <a:spcPts val="2700"/>
              </a:lnSpc>
              <a:spcBef>
                <a:spcPts val="600"/>
              </a:spcBef>
              <a:spcAft>
                <a:spcPts val="600"/>
              </a:spcAft>
              <a:buAutoNum type="romanLcParenBoth" startAt="2"/>
            </a:pPr>
            <a:endParaRPr lang="en-GB" sz="2000" dirty="0" smtClean="0"/>
          </a:p>
          <a:p>
            <a:pPr marL="514350" indent="-514350" algn="just">
              <a:lnSpc>
                <a:spcPts val="2700"/>
              </a:lnSpc>
              <a:spcBef>
                <a:spcPts val="600"/>
              </a:spcBef>
              <a:spcAft>
                <a:spcPts val="600"/>
              </a:spcAft>
              <a:buAutoNum type="romanLcParenBoth" startAt="2"/>
            </a:pPr>
            <a:endParaRPr lang="en-GB" sz="2000" dirty="0"/>
          </a:p>
          <a:p>
            <a:pPr algn="just">
              <a:lnSpc>
                <a:spcPts val="2700"/>
              </a:lnSpc>
              <a:spcBef>
                <a:spcPts val="600"/>
              </a:spcBef>
              <a:spcAft>
                <a:spcPts val="600"/>
              </a:spcAft>
              <a:buFontTx/>
              <a:buChar char="-"/>
            </a:pPr>
            <a:r>
              <a:rPr lang="en-GB" sz="2000" u="sng" dirty="0" smtClean="0">
                <a:solidFill>
                  <a:srgbClr val="FF0000"/>
                </a:solidFill>
              </a:rPr>
              <a:t>mechanism design</a:t>
            </a:r>
            <a:r>
              <a:rPr lang="en-GB" sz="2000" dirty="0" smtClean="0"/>
              <a:t> - </a:t>
            </a:r>
            <a:r>
              <a:rPr lang="en-GB" sz="2000" b="1" dirty="0" smtClean="0"/>
              <a:t>acting </a:t>
            </a:r>
            <a:r>
              <a:rPr lang="en-GB" sz="2000" b="1" dirty="0"/>
              <a:t>on the </a:t>
            </a:r>
            <a:r>
              <a:rPr lang="en-GB" sz="2000" b="1" dirty="0" smtClean="0"/>
              <a:t>organisational </a:t>
            </a:r>
            <a:r>
              <a:rPr lang="en-GB" sz="2000" b="1" dirty="0"/>
              <a:t>form of the system, rather than through the </a:t>
            </a:r>
            <a:r>
              <a:rPr lang="en-GB" sz="2000" b="1" dirty="0" smtClean="0"/>
              <a:t>participants </a:t>
            </a:r>
            <a:r>
              <a:rPr lang="en-GB" sz="2000" dirty="0" smtClean="0"/>
              <a:t>=&gt; </a:t>
            </a:r>
            <a:r>
              <a:rPr lang="en-GB" sz="2000" b="1" dirty="0" smtClean="0">
                <a:solidFill>
                  <a:srgbClr val="FF0000"/>
                </a:solidFill>
              </a:rPr>
              <a:t>regulate the structure, more than the behaviour of individual market participants </a:t>
            </a:r>
            <a:r>
              <a:rPr lang="en-GB" sz="2000" dirty="0" smtClean="0"/>
              <a:t>=&gt; </a:t>
            </a:r>
            <a:r>
              <a:rPr lang="en-GB" sz="2000" b="1" dirty="0" err="1" smtClean="0">
                <a:solidFill>
                  <a:srgbClr val="FF0000"/>
                </a:solidFill>
              </a:rPr>
              <a:t>macroprudential</a:t>
            </a:r>
            <a:r>
              <a:rPr lang="en-GB" sz="2000" b="1" dirty="0" smtClean="0">
                <a:solidFill>
                  <a:srgbClr val="FF0000"/>
                </a:solidFill>
              </a:rPr>
              <a:t> above </a:t>
            </a:r>
            <a:r>
              <a:rPr lang="en-GB" sz="2000" b="1" dirty="0" err="1" smtClean="0">
                <a:solidFill>
                  <a:srgbClr val="FF0000"/>
                </a:solidFill>
              </a:rPr>
              <a:t>microprudential</a:t>
            </a:r>
            <a:r>
              <a:rPr lang="en-GB" sz="2000" b="1" dirty="0" smtClean="0">
                <a:solidFill>
                  <a:srgbClr val="FF0000"/>
                </a:solidFill>
              </a:rPr>
              <a:t> supervision.</a:t>
            </a:r>
          </a:p>
          <a:p>
            <a:pPr>
              <a:lnSpc>
                <a:spcPts val="2700"/>
              </a:lnSpc>
              <a:spcBef>
                <a:spcPts val="600"/>
              </a:spcBef>
              <a:spcAft>
                <a:spcPts val="600"/>
              </a:spcAft>
              <a:buFontTx/>
              <a:buChar char="-"/>
            </a:pP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155</a:t>
            </a:fld>
            <a:endParaRPr lang="en-US"/>
          </a:p>
        </p:txBody>
      </p:sp>
      <p:sp>
        <p:nvSpPr>
          <p:cNvPr id="6" name="Down Arrow 5"/>
          <p:cNvSpPr/>
          <p:nvPr/>
        </p:nvSpPr>
        <p:spPr bwMode="auto">
          <a:xfrm>
            <a:off x="4982753" y="3573016"/>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311899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Robustness</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700"/>
              </a:lnSpc>
              <a:spcBef>
                <a:spcPts val="600"/>
              </a:spcBef>
              <a:spcAft>
                <a:spcPts val="600"/>
              </a:spcAft>
            </a:pPr>
            <a:r>
              <a:rPr lang="en-GB" sz="2000" dirty="0" smtClean="0">
                <a:solidFill>
                  <a:srgbClr val="FF0000"/>
                </a:solidFill>
              </a:rPr>
              <a:t>Glass-</a:t>
            </a:r>
            <a:r>
              <a:rPr lang="en-GB" sz="2000" dirty="0" err="1" smtClean="0">
                <a:solidFill>
                  <a:srgbClr val="FF0000"/>
                </a:solidFill>
              </a:rPr>
              <a:t>Steagall</a:t>
            </a:r>
            <a:r>
              <a:rPr lang="en-GB" sz="2000" dirty="0" smtClean="0">
                <a:solidFill>
                  <a:srgbClr val="FF0000"/>
                </a:solidFill>
              </a:rPr>
              <a:t> Act vs Basel II:</a:t>
            </a:r>
          </a:p>
          <a:p>
            <a:pPr algn="just">
              <a:lnSpc>
                <a:spcPts val="2700"/>
              </a:lnSpc>
              <a:spcBef>
                <a:spcPts val="600"/>
              </a:spcBef>
              <a:spcAft>
                <a:spcPts val="600"/>
              </a:spcAft>
            </a:pPr>
            <a:endParaRPr lang="en-GB" sz="2000" dirty="0" smtClean="0">
              <a:solidFill>
                <a:srgbClr val="FF0000"/>
              </a:solidFill>
            </a:endParaRPr>
          </a:p>
          <a:p>
            <a:pPr marL="0" indent="0" algn="just">
              <a:lnSpc>
                <a:spcPts val="2700"/>
              </a:lnSpc>
              <a:spcBef>
                <a:spcPts val="600"/>
              </a:spcBef>
              <a:spcAft>
                <a:spcPts val="600"/>
              </a:spcAft>
              <a:buNone/>
            </a:pPr>
            <a:r>
              <a:rPr lang="en-GB" sz="2000" dirty="0" smtClean="0"/>
              <a:t>(</a:t>
            </a:r>
            <a:r>
              <a:rPr lang="en-GB" sz="2000" dirty="0" err="1" smtClean="0"/>
              <a:t>i</a:t>
            </a:r>
            <a:r>
              <a:rPr lang="en-GB" sz="2000" dirty="0" smtClean="0"/>
              <a:t>) GS was </a:t>
            </a:r>
            <a:r>
              <a:rPr lang="en-GB" sz="2000" dirty="0"/>
              <a:t>simple in its objectives and </a:t>
            </a:r>
            <a:r>
              <a:rPr lang="en-GB" sz="2000" dirty="0" smtClean="0"/>
              <a:t>execution:</a:t>
            </a:r>
          </a:p>
          <a:p>
            <a:pPr algn="just">
              <a:lnSpc>
                <a:spcPts val="2700"/>
              </a:lnSpc>
              <a:spcBef>
                <a:spcPts val="600"/>
              </a:spcBef>
              <a:spcAft>
                <a:spcPts val="600"/>
              </a:spcAft>
              <a:buFontTx/>
              <a:buChar char="-"/>
            </a:pPr>
            <a:r>
              <a:rPr lang="en-GB" sz="2000" dirty="0" smtClean="0"/>
              <a:t>only </a:t>
            </a:r>
            <a:r>
              <a:rPr lang="en-GB" sz="2000" dirty="0"/>
              <a:t>17 pages </a:t>
            </a:r>
            <a:r>
              <a:rPr lang="en-GB" sz="2000" dirty="0" smtClean="0"/>
              <a:t>long</a:t>
            </a:r>
          </a:p>
          <a:p>
            <a:pPr algn="just">
              <a:lnSpc>
                <a:spcPts val="2700"/>
              </a:lnSpc>
              <a:spcBef>
                <a:spcPts val="600"/>
              </a:spcBef>
              <a:spcAft>
                <a:spcPts val="600"/>
              </a:spcAft>
              <a:buFontTx/>
              <a:buChar char="-"/>
            </a:pPr>
            <a:r>
              <a:rPr lang="en-GB" sz="2000" dirty="0" smtClean="0"/>
              <a:t>goals shaped </a:t>
            </a:r>
            <a:r>
              <a:rPr lang="en-GB" sz="2000" dirty="0"/>
              <a:t>by an extreme tail event (the Great Depression) and </a:t>
            </a:r>
            <a:r>
              <a:rPr lang="en-GB" sz="2000" dirty="0" smtClean="0"/>
              <a:t>explicitly minimax (</a:t>
            </a:r>
            <a:r>
              <a:rPr lang="en-GB" sz="2000" dirty="0"/>
              <a:t>to avoid a </a:t>
            </a:r>
            <a:r>
              <a:rPr lang="en-GB" sz="2000" dirty="0" smtClean="0"/>
              <a:t>repetition).</a:t>
            </a:r>
          </a:p>
          <a:p>
            <a:pPr algn="just">
              <a:lnSpc>
                <a:spcPts val="2700"/>
              </a:lnSpc>
              <a:spcBef>
                <a:spcPts val="600"/>
              </a:spcBef>
              <a:spcAft>
                <a:spcPts val="600"/>
              </a:spcAft>
              <a:buFontTx/>
              <a:buChar char="-"/>
            </a:pPr>
            <a:r>
              <a:rPr lang="en-GB" sz="2000" dirty="0" smtClean="0">
                <a:solidFill>
                  <a:srgbClr val="FF0000"/>
                </a:solidFill>
              </a:rPr>
              <a:t>acted </a:t>
            </a:r>
            <a:r>
              <a:rPr lang="en-GB" sz="2000" dirty="0">
                <a:solidFill>
                  <a:srgbClr val="FF0000"/>
                </a:solidFill>
              </a:rPr>
              <a:t>directly on the structure of the </a:t>
            </a:r>
            <a:r>
              <a:rPr lang="en-GB" sz="2000" dirty="0" smtClean="0">
                <a:solidFill>
                  <a:srgbClr val="FF0000"/>
                </a:solidFill>
              </a:rPr>
              <a:t>financial system</a:t>
            </a:r>
            <a:r>
              <a:rPr lang="en-GB" sz="2000" dirty="0">
                <a:solidFill>
                  <a:srgbClr val="FF0000"/>
                </a:solidFill>
              </a:rPr>
              <a:t>, </a:t>
            </a:r>
            <a:r>
              <a:rPr lang="en-GB" sz="2000" dirty="0" smtClean="0">
                <a:solidFill>
                  <a:srgbClr val="FF0000"/>
                </a:solidFill>
              </a:rPr>
              <a:t>separating commercial </a:t>
            </a:r>
            <a:r>
              <a:rPr lang="en-GB" sz="2000" dirty="0">
                <a:solidFill>
                  <a:srgbClr val="FF0000"/>
                </a:solidFill>
              </a:rPr>
              <a:t>bank and brokering activities </a:t>
            </a:r>
            <a:r>
              <a:rPr lang="en-GB" sz="2000" dirty="0"/>
              <a:t>through red-line regulation. </a:t>
            </a:r>
            <a:endParaRPr lang="en-GB" sz="2000" dirty="0" smtClean="0"/>
          </a:p>
          <a:p>
            <a:pPr algn="just">
              <a:lnSpc>
                <a:spcPts val="2700"/>
              </a:lnSpc>
              <a:spcBef>
                <a:spcPts val="600"/>
              </a:spcBef>
              <a:spcAft>
                <a:spcPts val="600"/>
              </a:spcAft>
              <a:buFontTx/>
              <a:buChar char="-"/>
            </a:pPr>
            <a:r>
              <a:rPr lang="en-GB" sz="2000" b="1" u="sng" dirty="0" smtClean="0">
                <a:solidFill>
                  <a:srgbClr val="FF0000"/>
                </a:solidFill>
              </a:rPr>
              <a:t>Conclusion: GS satisfied </a:t>
            </a:r>
            <a:r>
              <a:rPr lang="en-GB" sz="2000" b="1" u="sng" dirty="0">
                <a:solidFill>
                  <a:srgbClr val="FF0000"/>
                </a:solidFill>
              </a:rPr>
              <a:t>all </a:t>
            </a:r>
            <a:r>
              <a:rPr lang="en-GB" sz="2000" b="1" u="sng" dirty="0" smtClean="0">
                <a:solidFill>
                  <a:srgbClr val="FF0000"/>
                </a:solidFill>
              </a:rPr>
              <a:t>robustness criteria </a:t>
            </a:r>
            <a:r>
              <a:rPr lang="en-GB" sz="2000" dirty="0" smtClean="0"/>
              <a:t>=&gt; lasted more than half </a:t>
            </a:r>
            <a:r>
              <a:rPr lang="en-GB" sz="2000" dirty="0"/>
              <a:t>a century without a significant systemic event in the US</a:t>
            </a:r>
            <a:r>
              <a:rPr lang="en-GB" sz="2000" dirty="0" smtClean="0"/>
              <a:t>.</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156</a:t>
            </a:fld>
            <a:endParaRPr lang="en-US"/>
          </a:p>
        </p:txBody>
      </p:sp>
    </p:spTree>
    <p:extLst>
      <p:ext uri="{BB962C8B-B14F-4D97-AF65-F5344CB8AC3E}">
        <p14:creationId xmlns:p14="http://schemas.microsoft.com/office/powerpoint/2010/main" val="19289671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Robustness</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dirty="0" smtClean="0"/>
              <a:t>(ii) </a:t>
            </a:r>
            <a:r>
              <a:rPr lang="en-GB" sz="2000" dirty="0" smtClean="0">
                <a:solidFill>
                  <a:srgbClr val="FF0000"/>
                </a:solidFill>
              </a:rPr>
              <a:t>Basel </a:t>
            </a:r>
            <a:r>
              <a:rPr lang="en-GB" sz="2000" dirty="0">
                <a:solidFill>
                  <a:srgbClr val="FF0000"/>
                </a:solidFill>
              </a:rPr>
              <a:t>II </a:t>
            </a:r>
            <a:r>
              <a:rPr lang="en-GB" sz="2000" dirty="0" smtClean="0">
                <a:solidFill>
                  <a:srgbClr val="FF0000"/>
                </a:solidFill>
              </a:rPr>
              <a:t>:</a:t>
            </a:r>
          </a:p>
          <a:p>
            <a:pPr marL="0" indent="0" algn="just">
              <a:lnSpc>
                <a:spcPts val="2700"/>
              </a:lnSpc>
              <a:spcBef>
                <a:spcPts val="600"/>
              </a:spcBef>
              <a:spcAft>
                <a:spcPts val="600"/>
              </a:spcAft>
              <a:buNone/>
            </a:pPr>
            <a:endParaRPr lang="en-GB" sz="2000" dirty="0" smtClean="0">
              <a:solidFill>
                <a:srgbClr val="FF0000"/>
              </a:solidFill>
            </a:endParaRPr>
          </a:p>
          <a:p>
            <a:pPr algn="just">
              <a:lnSpc>
                <a:spcPts val="2700"/>
              </a:lnSpc>
              <a:spcBef>
                <a:spcPts val="600"/>
              </a:spcBef>
              <a:spcAft>
                <a:spcPts val="600"/>
              </a:spcAft>
              <a:buFontTx/>
              <a:buChar char="-"/>
            </a:pPr>
            <a:r>
              <a:rPr lang="en-GB" sz="2000" dirty="0" smtClean="0"/>
              <a:t>thousands of pages, taking </a:t>
            </a:r>
            <a:r>
              <a:rPr lang="en-GB" sz="2000" dirty="0"/>
              <a:t>15 years to </a:t>
            </a:r>
            <a:r>
              <a:rPr lang="en-GB" sz="2000" dirty="0" smtClean="0"/>
              <a:t>deliver.</a:t>
            </a:r>
          </a:p>
          <a:p>
            <a:pPr algn="just">
              <a:lnSpc>
                <a:spcPts val="2700"/>
              </a:lnSpc>
              <a:spcBef>
                <a:spcPts val="600"/>
              </a:spcBef>
              <a:spcAft>
                <a:spcPts val="600"/>
              </a:spcAft>
              <a:buFontTx/>
              <a:buChar char="-"/>
            </a:pPr>
            <a:r>
              <a:rPr lang="en-GB" sz="2000" dirty="0"/>
              <a:t>c</a:t>
            </a:r>
            <a:r>
              <a:rPr lang="en-GB" sz="2000" dirty="0" smtClean="0"/>
              <a:t>alibrated </a:t>
            </a:r>
            <a:r>
              <a:rPr lang="en-GB" sz="2000" dirty="0"/>
              <a:t>largely to data </a:t>
            </a:r>
            <a:r>
              <a:rPr lang="en-GB" sz="2000" dirty="0" smtClean="0"/>
              <a:t>from </a:t>
            </a:r>
            <a:r>
              <a:rPr lang="en-GB" sz="2000" dirty="0"/>
              <a:t>the </a:t>
            </a:r>
            <a:r>
              <a:rPr lang="en-GB" sz="2000" dirty="0" smtClean="0"/>
              <a:t>Great Moderation</a:t>
            </a:r>
            <a:r>
              <a:rPr lang="en-GB" sz="2000" dirty="0"/>
              <a:t>, a period </a:t>
            </a:r>
            <a:r>
              <a:rPr lang="en-GB" sz="2000" dirty="0" smtClean="0"/>
              <a:t>where tail </a:t>
            </a:r>
            <a:r>
              <a:rPr lang="en-GB" sz="2000" dirty="0"/>
              <a:t>events </a:t>
            </a:r>
            <a:r>
              <a:rPr lang="en-GB" sz="2000" dirty="0" smtClean="0"/>
              <a:t>were absent;</a:t>
            </a:r>
          </a:p>
          <a:p>
            <a:pPr algn="just">
              <a:lnSpc>
                <a:spcPts val="2700"/>
              </a:lnSpc>
              <a:spcBef>
                <a:spcPts val="600"/>
              </a:spcBef>
              <a:spcAft>
                <a:spcPts val="600"/>
              </a:spcAft>
              <a:buFontTx/>
              <a:buChar char="-"/>
            </a:pPr>
            <a:r>
              <a:rPr lang="en-GB" sz="2000" dirty="0" smtClean="0"/>
              <a:t>complex </a:t>
            </a:r>
            <a:r>
              <a:rPr lang="en-GB" sz="2000" dirty="0"/>
              <a:t>menu of capital risk weights. </a:t>
            </a:r>
            <a:endParaRPr lang="en-GB" sz="2000" dirty="0" smtClean="0"/>
          </a:p>
          <a:p>
            <a:pPr algn="just">
              <a:lnSpc>
                <a:spcPts val="2700"/>
              </a:lnSpc>
              <a:spcBef>
                <a:spcPts val="600"/>
              </a:spcBef>
              <a:spcAft>
                <a:spcPts val="600"/>
              </a:spcAft>
              <a:buFontTx/>
              <a:buChar char="-"/>
            </a:pPr>
            <a:r>
              <a:rPr lang="en-GB" sz="2000" b="1" u="sng" dirty="0" smtClean="0">
                <a:solidFill>
                  <a:srgbClr val="FF0000"/>
                </a:solidFill>
              </a:rPr>
              <a:t>Conclusion: Basel </a:t>
            </a:r>
            <a:r>
              <a:rPr lang="en-GB" sz="2000" b="1" u="sng" dirty="0">
                <a:solidFill>
                  <a:srgbClr val="FF0000"/>
                </a:solidFill>
              </a:rPr>
              <a:t>II satisfied few of the robustness </a:t>
            </a:r>
            <a:r>
              <a:rPr lang="en-GB" sz="2000" b="1" u="sng" dirty="0" smtClean="0">
                <a:solidFill>
                  <a:srgbClr val="FF0000"/>
                </a:solidFill>
              </a:rPr>
              <a:t>criteria =&gt; it was overwhelmed </a:t>
            </a:r>
            <a:r>
              <a:rPr lang="en-GB" sz="2000" b="1" u="sng" dirty="0">
                <a:solidFill>
                  <a:srgbClr val="FF0000"/>
                </a:solidFill>
              </a:rPr>
              <a:t>by the recent crisis scarcely after </a:t>
            </a:r>
            <a:r>
              <a:rPr lang="en-GB" sz="2000" b="1" u="sng" dirty="0" smtClean="0">
                <a:solidFill>
                  <a:srgbClr val="FF0000"/>
                </a:solidFill>
              </a:rPr>
              <a:t>its introduction</a:t>
            </a:r>
            <a:r>
              <a:rPr lang="en-GB" sz="2000" dirty="0" smtClean="0">
                <a:solidFill>
                  <a:srgbClr val="FF0000"/>
                </a:solidFill>
              </a:rPr>
              <a:t>.</a:t>
            </a:r>
            <a:endParaRPr lang="en-GB"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157</a:t>
            </a:fld>
            <a:endParaRPr lang="en-US"/>
          </a:p>
        </p:txBody>
      </p:sp>
    </p:spTree>
    <p:extLst>
      <p:ext uri="{BB962C8B-B14F-4D97-AF65-F5344CB8AC3E}">
        <p14:creationId xmlns:p14="http://schemas.microsoft.com/office/powerpoint/2010/main" val="566646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Incentives</a:t>
            </a:r>
          </a:p>
        </p:txBody>
      </p:sp>
      <p:sp>
        <p:nvSpPr>
          <p:cNvPr id="1622019" name="Rectangle 3"/>
          <p:cNvSpPr>
            <a:spLocks noGrp="1" noChangeArrowheads="1"/>
          </p:cNvSpPr>
          <p:nvPr>
            <p:ph type="body" idx="1"/>
          </p:nvPr>
        </p:nvSpPr>
        <p:spPr>
          <a:xfrm>
            <a:off x="704528" y="1643050"/>
            <a:ext cx="8784976" cy="4666270"/>
          </a:xfrm>
        </p:spPr>
        <p:txBody>
          <a:bodyPr/>
          <a:lstStyle/>
          <a:p>
            <a:pPr marL="0" indent="0" algn="just">
              <a:lnSpc>
                <a:spcPts val="2700"/>
              </a:lnSpc>
              <a:spcBef>
                <a:spcPts val="600"/>
              </a:spcBef>
              <a:spcAft>
                <a:spcPts val="600"/>
              </a:spcAft>
              <a:buNone/>
            </a:pPr>
            <a:r>
              <a:rPr lang="en-GB" sz="2000" b="1" dirty="0" smtClean="0"/>
              <a:t>(3)</a:t>
            </a:r>
            <a:r>
              <a:rPr lang="en-GB" sz="2000" b="1" dirty="0"/>
              <a:t> </a:t>
            </a:r>
            <a:r>
              <a:rPr lang="en-GB" sz="2000" b="1" u="sng" dirty="0" smtClean="0"/>
              <a:t>Incentives</a:t>
            </a:r>
          </a:p>
          <a:p>
            <a:pPr algn="just">
              <a:lnSpc>
                <a:spcPts val="2700"/>
              </a:lnSpc>
              <a:spcBef>
                <a:spcPts val="600"/>
              </a:spcBef>
              <a:spcAft>
                <a:spcPts val="600"/>
              </a:spcAft>
            </a:pPr>
            <a:r>
              <a:rPr lang="en-US" sz="1800" dirty="0" smtClean="0">
                <a:solidFill>
                  <a:srgbClr val="FF0000"/>
                </a:solidFill>
              </a:rPr>
              <a:t>More important than setting the right figure for a given regulatory restriction, </a:t>
            </a:r>
            <a:r>
              <a:rPr lang="en-US" sz="1800" b="1" dirty="0" smtClean="0">
                <a:solidFill>
                  <a:srgbClr val="FF0000"/>
                </a:solidFill>
              </a:rPr>
              <a:t>regulation can change behaviors</a:t>
            </a:r>
            <a:r>
              <a:rPr lang="en-US" sz="1800" dirty="0" smtClean="0">
                <a:solidFill>
                  <a:srgbClr val="FF0000"/>
                </a:solidFill>
              </a:rPr>
              <a:t>.</a:t>
            </a:r>
          </a:p>
          <a:p>
            <a:pPr algn="just">
              <a:lnSpc>
                <a:spcPts val="2700"/>
              </a:lnSpc>
              <a:spcBef>
                <a:spcPts val="600"/>
              </a:spcBef>
              <a:spcAft>
                <a:spcPts val="600"/>
              </a:spcAft>
            </a:pPr>
            <a:r>
              <a:rPr lang="en-US" sz="1800" dirty="0" smtClean="0"/>
              <a:t>Restrictions may provide the right incentives for banks to enhance financial stability</a:t>
            </a:r>
            <a:r>
              <a:rPr lang="pt-PT" sz="1800" dirty="0" smtClean="0"/>
              <a:t>.</a:t>
            </a:r>
            <a:endParaRPr lang="en-GB" sz="1800" dirty="0" smtClean="0"/>
          </a:p>
          <a:p>
            <a:pPr algn="just">
              <a:lnSpc>
                <a:spcPts val="2700"/>
              </a:lnSpc>
              <a:spcBef>
                <a:spcPts val="600"/>
              </a:spcBef>
              <a:spcAft>
                <a:spcPts val="600"/>
              </a:spcAft>
            </a:pPr>
            <a:r>
              <a:rPr lang="en-GB" sz="1800" dirty="0" smtClean="0"/>
              <a:t>There </a:t>
            </a:r>
            <a:r>
              <a:rPr lang="en-GB" sz="1800" dirty="0"/>
              <a:t>is </a:t>
            </a:r>
            <a:r>
              <a:rPr lang="en-GB" sz="1800" dirty="0" smtClean="0"/>
              <a:t>no magic </a:t>
            </a:r>
            <a:r>
              <a:rPr lang="en-GB" sz="1800" dirty="0"/>
              <a:t>number for </a:t>
            </a:r>
            <a:r>
              <a:rPr lang="en-GB" sz="1800" dirty="0" smtClean="0"/>
              <a:t>regulatory ratios sufficient </a:t>
            </a:r>
            <a:r>
              <a:rPr lang="en-GB" sz="1800" dirty="0"/>
              <a:t>to insure against tail risk in all states of the world</a:t>
            </a:r>
            <a:r>
              <a:rPr lang="en-GB" sz="1800" dirty="0" smtClean="0"/>
              <a:t>.</a:t>
            </a:r>
          </a:p>
          <a:p>
            <a:pPr algn="just">
              <a:lnSpc>
                <a:spcPts val="2700"/>
              </a:lnSpc>
              <a:spcBef>
                <a:spcPts val="600"/>
              </a:spcBef>
              <a:spcAft>
                <a:spcPts val="600"/>
              </a:spcAft>
            </a:pPr>
            <a:r>
              <a:rPr lang="en-GB" sz="1800" dirty="0" smtClean="0"/>
              <a:t>Calibrating </a:t>
            </a:r>
            <a:r>
              <a:rPr lang="en-GB" sz="1800" dirty="0"/>
              <a:t>a capital ratio for all seasons </a:t>
            </a:r>
            <a:r>
              <a:rPr lang="en-GB" sz="1800" dirty="0" smtClean="0"/>
              <a:t>is pointless – whatever </a:t>
            </a:r>
            <a:r>
              <a:rPr lang="en-GB" sz="1800" dirty="0"/>
              <a:t>today’s optimal regulatory point, risk incentives mean that </a:t>
            </a:r>
            <a:r>
              <a:rPr lang="en-GB" sz="1800" dirty="0" smtClean="0"/>
              <a:t>tomorrow will surely be different.</a:t>
            </a:r>
          </a:p>
          <a:p>
            <a:pPr algn="just">
              <a:lnSpc>
                <a:spcPts val="2700"/>
              </a:lnSpc>
              <a:spcBef>
                <a:spcPts val="600"/>
              </a:spcBef>
              <a:spcAft>
                <a:spcPts val="600"/>
              </a:spcAft>
            </a:pPr>
            <a:r>
              <a:rPr lang="en-GB" sz="1800" dirty="0" smtClean="0">
                <a:solidFill>
                  <a:srgbClr val="FF0000"/>
                </a:solidFill>
              </a:rPr>
              <a:t>However, </a:t>
            </a:r>
            <a:r>
              <a:rPr lang="en-GB" sz="1800" b="1" dirty="0" smtClean="0">
                <a:solidFill>
                  <a:srgbClr val="FF0000"/>
                </a:solidFill>
              </a:rPr>
              <a:t>by imposing minimum capital requirements </a:t>
            </a:r>
            <a:r>
              <a:rPr lang="en-GB" sz="1800" dirty="0" smtClean="0">
                <a:solidFill>
                  <a:srgbClr val="FF0000"/>
                </a:solidFill>
              </a:rPr>
              <a:t>(and prohibiting banks to operate below these), banks have to increase their capital </a:t>
            </a:r>
            <a:r>
              <a:rPr lang="en-GB" sz="1800" dirty="0">
                <a:solidFill>
                  <a:srgbClr val="FF0000"/>
                </a:solidFill>
              </a:rPr>
              <a:t>ratios </a:t>
            </a:r>
            <a:r>
              <a:rPr lang="en-GB" sz="1800" b="1" dirty="0" smtClean="0">
                <a:solidFill>
                  <a:srgbClr val="FF0000"/>
                </a:solidFill>
              </a:rPr>
              <a:t>=&gt; banks are safer </a:t>
            </a:r>
            <a:r>
              <a:rPr lang="en-GB" sz="1800" dirty="0" smtClean="0">
                <a:solidFill>
                  <a:srgbClr val="FF0000"/>
                </a:solidFill>
              </a:rPr>
              <a:t>=&gt; cost </a:t>
            </a:r>
            <a:r>
              <a:rPr lang="en-GB" sz="1800" dirty="0">
                <a:solidFill>
                  <a:srgbClr val="FF0000"/>
                </a:solidFill>
              </a:rPr>
              <a:t>of </a:t>
            </a:r>
            <a:r>
              <a:rPr lang="en-GB" sz="1800" dirty="0" smtClean="0">
                <a:solidFill>
                  <a:srgbClr val="FF0000"/>
                </a:solidFill>
              </a:rPr>
              <a:t>capital and funding may be reduced.</a:t>
            </a:r>
            <a:endParaRPr lang="en-GB"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158</a:t>
            </a:fld>
            <a:endParaRPr lang="en-US"/>
          </a:p>
        </p:txBody>
      </p:sp>
      <p:sp>
        <p:nvSpPr>
          <p:cNvPr id="3" name="Down Arrow 2"/>
          <p:cNvSpPr/>
          <p:nvPr/>
        </p:nvSpPr>
        <p:spPr bwMode="auto">
          <a:xfrm>
            <a:off x="4953000" y="3933056"/>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1721862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Costs of Controls</a:t>
            </a:r>
          </a:p>
        </p:txBody>
      </p:sp>
      <p:sp>
        <p:nvSpPr>
          <p:cNvPr id="1622019" name="Rectangle 3"/>
          <p:cNvSpPr>
            <a:spLocks noGrp="1" noChangeArrowheads="1"/>
          </p:cNvSpPr>
          <p:nvPr>
            <p:ph type="body" idx="1"/>
          </p:nvPr>
        </p:nvSpPr>
        <p:spPr>
          <a:xfrm>
            <a:off x="704528" y="1643050"/>
            <a:ext cx="8784976" cy="4666270"/>
          </a:xfrm>
        </p:spPr>
        <p:txBody>
          <a:bodyPr/>
          <a:lstStyle/>
          <a:p>
            <a:pPr algn="just">
              <a:lnSpc>
                <a:spcPts val="2600"/>
              </a:lnSpc>
              <a:spcBef>
                <a:spcPts val="0"/>
              </a:spcBef>
              <a:spcAft>
                <a:spcPts val="600"/>
              </a:spcAft>
            </a:pPr>
            <a:r>
              <a:rPr lang="en-US" sz="2000" u="sng" dirty="0" smtClean="0">
                <a:solidFill>
                  <a:srgbClr val="FF0000"/>
                </a:solidFill>
              </a:rPr>
              <a:t>Imposing controls may also have costs:</a:t>
            </a:r>
            <a:endParaRPr lang="en-US" sz="2000" dirty="0" smtClean="0">
              <a:solidFill>
                <a:srgbClr val="FF0000"/>
              </a:solidFill>
            </a:endParaRPr>
          </a:p>
          <a:p>
            <a:pPr marL="457200" indent="-457200" algn="just">
              <a:lnSpc>
                <a:spcPts val="2600"/>
              </a:lnSpc>
              <a:spcBef>
                <a:spcPts val="0"/>
              </a:spcBef>
              <a:spcAft>
                <a:spcPts val="600"/>
              </a:spcAft>
              <a:buAutoNum type="arabicParenBoth"/>
            </a:pPr>
            <a:endParaRPr lang="en-GB" sz="2000" dirty="0">
              <a:solidFill>
                <a:srgbClr val="FF0000"/>
              </a:solidFill>
            </a:endParaRPr>
          </a:p>
          <a:p>
            <a:pPr marL="457200" indent="-457200" algn="just">
              <a:lnSpc>
                <a:spcPts val="2600"/>
              </a:lnSpc>
              <a:spcBef>
                <a:spcPts val="0"/>
              </a:spcBef>
              <a:spcAft>
                <a:spcPts val="600"/>
              </a:spcAft>
              <a:buAutoNum type="arabicParenBoth"/>
            </a:pPr>
            <a:r>
              <a:rPr lang="en-GB" sz="2000" dirty="0" smtClean="0"/>
              <a:t>Economies of scale</a:t>
            </a:r>
          </a:p>
          <a:p>
            <a:pPr marL="457200" indent="-457200" algn="just">
              <a:lnSpc>
                <a:spcPts val="2600"/>
              </a:lnSpc>
              <a:spcBef>
                <a:spcPts val="0"/>
              </a:spcBef>
              <a:spcAft>
                <a:spcPts val="600"/>
              </a:spcAft>
              <a:buAutoNum type="arabicParenBoth"/>
            </a:pPr>
            <a:endParaRPr lang="en-GB" sz="2000" dirty="0" smtClean="0"/>
          </a:p>
          <a:p>
            <a:pPr marL="457200" indent="-457200" algn="just">
              <a:lnSpc>
                <a:spcPts val="2600"/>
              </a:lnSpc>
              <a:spcBef>
                <a:spcPts val="0"/>
              </a:spcBef>
              <a:spcAft>
                <a:spcPts val="600"/>
              </a:spcAft>
              <a:buFont typeface="Monotype Sorts" pitchFamily="2" charset="2"/>
              <a:buAutoNum type="arabicParenBoth"/>
            </a:pPr>
            <a:r>
              <a:rPr lang="en-GB" sz="2000" dirty="0"/>
              <a:t>Economies of </a:t>
            </a:r>
            <a:r>
              <a:rPr lang="en-GB" sz="2000" dirty="0" smtClean="0"/>
              <a:t>scope</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159</a:t>
            </a:fld>
            <a:endParaRPr lang="en-US"/>
          </a:p>
        </p:txBody>
      </p:sp>
    </p:spTree>
    <p:extLst>
      <p:ext uri="{BB962C8B-B14F-4D97-AF65-F5344CB8AC3E}">
        <p14:creationId xmlns:p14="http://schemas.microsoft.com/office/powerpoint/2010/main" val="2983487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err="1" smtClean="0">
                <a:solidFill>
                  <a:schemeClr val="tx1"/>
                </a:solidFill>
              </a:rPr>
              <a:t>BigTechs</a:t>
            </a:r>
            <a:r>
              <a:rPr lang="en-US" sz="2000" b="0" u="none" dirty="0" smtClean="0">
                <a:solidFill>
                  <a:schemeClr val="tx1"/>
                </a:solidFill>
              </a:rPr>
              <a:t> are already much larger than banks.</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smtClean="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smtClean="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pic>
        <p:nvPicPr>
          <p:cNvPr id="5" name="Picture 4"/>
          <p:cNvPicPr>
            <a:picLocks noChangeAspect="1"/>
          </p:cNvPicPr>
          <p:nvPr/>
        </p:nvPicPr>
        <p:blipFill>
          <a:blip r:embed="rId2"/>
          <a:stretch>
            <a:fillRect/>
          </a:stretch>
        </p:blipFill>
        <p:spPr>
          <a:xfrm>
            <a:off x="809623" y="2489419"/>
            <a:ext cx="6489948" cy="3249244"/>
          </a:xfrm>
          <a:prstGeom prst="rect">
            <a:avLst/>
          </a:prstGeom>
        </p:spPr>
      </p:pic>
      <p:sp>
        <p:nvSpPr>
          <p:cNvPr id="6" name="Rectangle 5"/>
          <p:cNvSpPr/>
          <p:nvPr/>
        </p:nvSpPr>
        <p:spPr>
          <a:xfrm>
            <a:off x="762000" y="5919663"/>
            <a:ext cx="8731250" cy="461665"/>
          </a:xfrm>
          <a:prstGeom prst="rect">
            <a:avLst/>
          </a:prstGeom>
        </p:spPr>
        <p:txBody>
          <a:bodyPr wrap="square">
            <a:spAutoFit/>
          </a:bodyPr>
          <a:lstStyle/>
          <a:p>
            <a:pPr algn="just">
              <a:buNone/>
            </a:pPr>
            <a:r>
              <a:rPr lang="pt-PT" sz="1200" b="0" u="none" dirty="0" err="1" smtClean="0">
                <a:solidFill>
                  <a:schemeClr val="tx1"/>
                </a:solidFill>
              </a:rPr>
              <a:t>Source</a:t>
            </a:r>
            <a:r>
              <a:rPr lang="pt-PT" sz="1200" b="0" u="none" dirty="0" smtClean="0">
                <a:solidFill>
                  <a:schemeClr val="tx1"/>
                </a:solidFill>
              </a:rPr>
              <a:t>: </a:t>
            </a:r>
            <a:r>
              <a:rPr lang="pt-PT" sz="1200" b="0" u="none" dirty="0" err="1" smtClean="0">
                <a:solidFill>
                  <a:schemeClr val="tx1"/>
                </a:solidFill>
              </a:rPr>
              <a:t>Frost</a:t>
            </a:r>
            <a:r>
              <a:rPr lang="pt-PT" sz="1200" b="0" u="none" dirty="0">
                <a:solidFill>
                  <a:schemeClr val="tx1"/>
                </a:solidFill>
              </a:rPr>
              <a:t>, J., L. </a:t>
            </a:r>
            <a:r>
              <a:rPr lang="pt-PT" sz="1200" b="0" u="none" dirty="0" err="1">
                <a:solidFill>
                  <a:schemeClr val="tx1"/>
                </a:solidFill>
              </a:rPr>
              <a:t>Gambacorta</a:t>
            </a:r>
            <a:r>
              <a:rPr lang="pt-PT" sz="1200" b="0" u="none" dirty="0">
                <a:solidFill>
                  <a:schemeClr val="tx1"/>
                </a:solidFill>
              </a:rPr>
              <a:t>, Y. Huang, H. S. </a:t>
            </a:r>
            <a:r>
              <a:rPr lang="pt-PT" sz="1200" b="0" u="none" dirty="0" err="1">
                <a:solidFill>
                  <a:schemeClr val="tx1"/>
                </a:solidFill>
              </a:rPr>
              <a:t>Shin</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P. </a:t>
            </a:r>
            <a:r>
              <a:rPr lang="pt-PT" sz="1200" b="0" u="none" dirty="0" err="1">
                <a:solidFill>
                  <a:schemeClr val="tx1"/>
                </a:solidFill>
              </a:rPr>
              <a:t>Zbinden</a:t>
            </a:r>
            <a:r>
              <a:rPr lang="pt-PT" sz="1200" b="0" u="none" dirty="0">
                <a:solidFill>
                  <a:schemeClr val="tx1"/>
                </a:solidFill>
              </a:rPr>
              <a:t> (2019), “</a:t>
            </a:r>
            <a:r>
              <a:rPr lang="pt-PT" sz="1200" b="0" u="none" dirty="0" err="1">
                <a:solidFill>
                  <a:schemeClr val="tx1"/>
                </a:solidFill>
              </a:rPr>
              <a:t>BigTech</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changing</a:t>
            </a:r>
            <a:r>
              <a:rPr lang="pt-PT" sz="1200" b="0" u="none" dirty="0">
                <a:solidFill>
                  <a:schemeClr val="tx1"/>
                </a:solidFill>
              </a:rPr>
              <a:t> </a:t>
            </a:r>
            <a:r>
              <a:rPr lang="pt-PT" sz="1200" b="0" u="none" dirty="0" err="1">
                <a:solidFill>
                  <a:schemeClr val="tx1"/>
                </a:solidFill>
              </a:rPr>
              <a:t>structure</a:t>
            </a:r>
            <a:r>
              <a:rPr lang="pt-PT" sz="1200" b="0" u="none" dirty="0">
                <a:solidFill>
                  <a:schemeClr val="tx1"/>
                </a:solidFill>
              </a:rPr>
              <a:t> </a:t>
            </a:r>
            <a:r>
              <a:rPr lang="pt-PT" sz="1200" b="0" u="none" dirty="0" err="1">
                <a:solidFill>
                  <a:schemeClr val="tx1"/>
                </a:solidFill>
              </a:rPr>
              <a:t>of</a:t>
            </a:r>
            <a:r>
              <a:rPr lang="pt-PT" sz="1200" b="0" u="none" dirty="0">
                <a:solidFill>
                  <a:schemeClr val="tx1"/>
                </a:solidFill>
              </a:rPr>
              <a:t> financial </a:t>
            </a:r>
            <a:r>
              <a:rPr lang="pt-PT" sz="1200" b="0" u="none" dirty="0" err="1">
                <a:solidFill>
                  <a:schemeClr val="tx1"/>
                </a:solidFill>
              </a:rPr>
              <a:t>intermediation</a:t>
            </a:r>
            <a:r>
              <a:rPr lang="pt-PT" sz="1200" b="0" u="none" dirty="0">
                <a:solidFill>
                  <a:schemeClr val="tx1"/>
                </a:solidFill>
              </a:rPr>
              <a:t>”,</a:t>
            </a:r>
          </a:p>
        </p:txBody>
      </p:sp>
    </p:spTree>
    <p:extLst>
      <p:ext uri="{BB962C8B-B14F-4D97-AF65-F5344CB8AC3E}">
        <p14:creationId xmlns:p14="http://schemas.microsoft.com/office/powerpoint/2010/main" val="2870474765"/>
      </p:ext>
    </p:extLst>
  </p:cSld>
  <p:clrMapOvr>
    <a:masterClrMapping/>
  </p:clrMapOvr>
  <p:transition spd="slow">
    <p:pull dir="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Economies of Scale</a:t>
            </a:r>
          </a:p>
        </p:txBody>
      </p:sp>
      <p:sp>
        <p:nvSpPr>
          <p:cNvPr id="1622019" name="Rectangle 3"/>
          <p:cNvSpPr>
            <a:spLocks noGrp="1" noChangeArrowheads="1"/>
          </p:cNvSpPr>
          <p:nvPr>
            <p:ph type="body" idx="1"/>
          </p:nvPr>
        </p:nvSpPr>
        <p:spPr>
          <a:xfrm>
            <a:off x="704528" y="1643050"/>
            <a:ext cx="8784976" cy="4666270"/>
          </a:xfrm>
        </p:spPr>
        <p:txBody>
          <a:bodyPr/>
          <a:lstStyle/>
          <a:p>
            <a:pPr marL="457200" indent="-457200" algn="just">
              <a:lnSpc>
                <a:spcPts val="2600"/>
              </a:lnSpc>
              <a:spcBef>
                <a:spcPts val="0"/>
              </a:spcBef>
              <a:spcAft>
                <a:spcPts val="600"/>
              </a:spcAft>
              <a:buAutoNum type="arabicParenBoth"/>
            </a:pPr>
            <a:r>
              <a:rPr lang="en-GB" sz="2000" dirty="0" smtClean="0">
                <a:solidFill>
                  <a:srgbClr val="FF0000"/>
                </a:solidFill>
              </a:rPr>
              <a:t>Economies of scale</a:t>
            </a:r>
          </a:p>
          <a:p>
            <a:pPr marL="457200" indent="-457200" algn="just">
              <a:lnSpc>
                <a:spcPts val="2600"/>
              </a:lnSpc>
              <a:spcBef>
                <a:spcPts val="0"/>
              </a:spcBef>
              <a:spcAft>
                <a:spcPts val="600"/>
              </a:spcAft>
              <a:buAutoNum type="arabicParenBoth"/>
            </a:pPr>
            <a:endParaRPr lang="en-GB" sz="2000" dirty="0" smtClean="0">
              <a:solidFill>
                <a:srgbClr val="FF0000"/>
              </a:solidFill>
            </a:endParaRPr>
          </a:p>
          <a:p>
            <a:pPr algn="just">
              <a:lnSpc>
                <a:spcPts val="2600"/>
              </a:lnSpc>
              <a:spcBef>
                <a:spcPts val="0"/>
              </a:spcBef>
              <a:spcAft>
                <a:spcPts val="600"/>
              </a:spcAft>
            </a:pPr>
            <a:r>
              <a:rPr lang="en-US" sz="2000" u="sng" dirty="0" smtClean="0"/>
              <a:t>Imposing restrictions on the excessive growth of banks may impact on the ability of banks to reach a minimum optimal size.</a:t>
            </a:r>
          </a:p>
          <a:p>
            <a:pPr algn="just">
              <a:lnSpc>
                <a:spcPts val="2600"/>
              </a:lnSpc>
              <a:spcBef>
                <a:spcPts val="0"/>
              </a:spcBef>
              <a:spcAft>
                <a:spcPts val="600"/>
              </a:spcAft>
            </a:pPr>
            <a:endParaRPr lang="en-US" sz="2000" u="sng" dirty="0" smtClean="0"/>
          </a:p>
          <a:p>
            <a:pPr algn="just">
              <a:lnSpc>
                <a:spcPts val="2600"/>
              </a:lnSpc>
              <a:spcBef>
                <a:spcPts val="0"/>
              </a:spcBef>
              <a:spcAft>
                <a:spcPts val="600"/>
              </a:spcAft>
            </a:pPr>
            <a:endParaRPr lang="en-US" sz="2000" dirty="0" smtClean="0"/>
          </a:p>
          <a:p>
            <a:pPr algn="just">
              <a:lnSpc>
                <a:spcPts val="2600"/>
              </a:lnSpc>
              <a:spcBef>
                <a:spcPts val="0"/>
              </a:spcBef>
              <a:spcAft>
                <a:spcPts val="600"/>
              </a:spcAft>
            </a:pPr>
            <a:r>
              <a:rPr lang="en-US" sz="2000" dirty="0" smtClean="0"/>
              <a:t>However, </a:t>
            </a:r>
            <a:r>
              <a:rPr lang="en-US" sz="2000" u="sng" dirty="0" smtClean="0"/>
              <a:t>that doesn’t seem to be a big issue, as economies </a:t>
            </a:r>
            <a:r>
              <a:rPr lang="en-GB" sz="2000" u="sng" dirty="0" smtClean="0"/>
              <a:t>of </a:t>
            </a:r>
            <a:r>
              <a:rPr lang="en-GB" sz="2000" u="sng" dirty="0"/>
              <a:t>scale appear to </a:t>
            </a:r>
            <a:r>
              <a:rPr lang="en-GB" sz="2000" u="sng" dirty="0" smtClean="0"/>
              <a:t>exist in banks with relatively small size (assets much lower </a:t>
            </a:r>
            <a:r>
              <a:rPr lang="en-GB" sz="2000" u="sng" dirty="0"/>
              <a:t>than </a:t>
            </a:r>
            <a:r>
              <a:rPr lang="en-GB" sz="2000" u="sng" dirty="0" smtClean="0"/>
              <a:t>100 B$).</a:t>
            </a:r>
          </a:p>
          <a:p>
            <a:pPr algn="just">
              <a:lnSpc>
                <a:spcPts val="2600"/>
              </a:lnSpc>
              <a:spcBef>
                <a:spcPts val="0"/>
              </a:spcBef>
              <a:spcAft>
                <a:spcPts val="600"/>
              </a:spcAft>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160</a:t>
            </a:fld>
            <a:endParaRPr lang="en-US"/>
          </a:p>
        </p:txBody>
      </p:sp>
      <p:sp>
        <p:nvSpPr>
          <p:cNvPr id="3" name="Down Arrow 2"/>
          <p:cNvSpPr/>
          <p:nvPr/>
        </p:nvSpPr>
        <p:spPr bwMode="auto">
          <a:xfrm>
            <a:off x="5169024" y="328498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4" name="Down Arrow 3"/>
          <p:cNvSpPr/>
          <p:nvPr/>
        </p:nvSpPr>
        <p:spPr bwMode="auto">
          <a:xfrm>
            <a:off x="5169024" y="508518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18951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Economies of Scale</a:t>
            </a:r>
            <a:endParaRPr lang="en-US" sz="4000" dirty="0" smtClean="0"/>
          </a:p>
        </p:txBody>
      </p:sp>
      <p:sp>
        <p:nvSpPr>
          <p:cNvPr id="1622019" name="Rectangle 3"/>
          <p:cNvSpPr>
            <a:spLocks noGrp="1" noChangeArrowheads="1"/>
          </p:cNvSpPr>
          <p:nvPr>
            <p:ph type="body" idx="1"/>
          </p:nvPr>
        </p:nvSpPr>
        <p:spPr>
          <a:xfrm>
            <a:off x="704528" y="1643050"/>
            <a:ext cx="8784976" cy="4666270"/>
          </a:xfrm>
        </p:spPr>
        <p:txBody>
          <a:bodyPr/>
          <a:lstStyle/>
          <a:p>
            <a:pPr marL="457200" indent="-457200" algn="just">
              <a:lnSpc>
                <a:spcPts val="2600"/>
              </a:lnSpc>
              <a:spcBef>
                <a:spcPts val="0"/>
              </a:spcBef>
              <a:spcAft>
                <a:spcPts val="600"/>
              </a:spcAft>
              <a:buAutoNum type="arabicParenBoth"/>
            </a:pPr>
            <a:r>
              <a:rPr lang="en-GB" sz="2000" dirty="0" smtClean="0">
                <a:solidFill>
                  <a:srgbClr val="FF0000"/>
                </a:solidFill>
              </a:rPr>
              <a:t>Economies of scale</a:t>
            </a:r>
          </a:p>
          <a:p>
            <a:pPr algn="just">
              <a:lnSpc>
                <a:spcPts val="2600"/>
              </a:lnSpc>
              <a:spcBef>
                <a:spcPts val="0"/>
              </a:spcBef>
              <a:spcAft>
                <a:spcPts val="600"/>
              </a:spcAft>
            </a:pPr>
            <a:r>
              <a:rPr lang="en-GB" sz="1800" dirty="0" smtClean="0"/>
              <a:t>According </a:t>
            </a:r>
            <a:r>
              <a:rPr lang="en-GB" sz="1800" dirty="0"/>
              <a:t>to </a:t>
            </a:r>
            <a:r>
              <a:rPr lang="en-GB" sz="1800" dirty="0" smtClean="0"/>
              <a:t>studies </a:t>
            </a:r>
            <a:r>
              <a:rPr lang="en-GB" sz="1800" dirty="0"/>
              <a:t>in the mid-1990s, </a:t>
            </a:r>
            <a:r>
              <a:rPr lang="en-GB" sz="1800" b="1" dirty="0"/>
              <a:t>economies of scale in banking are exhausted at relatively modest levels of assets, between 5-10 B$</a:t>
            </a:r>
            <a:r>
              <a:rPr lang="en-GB" sz="1800" dirty="0"/>
              <a:t>.*</a:t>
            </a:r>
          </a:p>
          <a:p>
            <a:pPr algn="just">
              <a:lnSpc>
                <a:spcPts val="2600"/>
              </a:lnSpc>
              <a:spcBef>
                <a:spcPts val="0"/>
              </a:spcBef>
              <a:spcAft>
                <a:spcPts val="600"/>
              </a:spcAft>
            </a:pPr>
            <a:r>
              <a:rPr lang="en-GB" sz="1800" dirty="0"/>
              <a:t>A more recent 2004 survey of studies in both the US and Europe finds evidence of a similar asset threshold.**</a:t>
            </a:r>
          </a:p>
          <a:p>
            <a:pPr algn="just">
              <a:lnSpc>
                <a:spcPts val="2600"/>
              </a:lnSpc>
              <a:spcBef>
                <a:spcPts val="0"/>
              </a:spcBef>
              <a:spcAft>
                <a:spcPts val="600"/>
              </a:spcAft>
            </a:pPr>
            <a:r>
              <a:rPr lang="en-GB" sz="1800" dirty="0" smtClean="0"/>
              <a:t>Besides, above </a:t>
            </a:r>
            <a:r>
              <a:rPr lang="en-GB" sz="1800" dirty="0"/>
              <a:t>that </a:t>
            </a:r>
            <a:r>
              <a:rPr lang="en-GB" sz="1800" dirty="0" smtClean="0"/>
              <a:t>threshold, literature suggests that there are diseconomies </a:t>
            </a:r>
            <a:r>
              <a:rPr lang="en-GB" sz="1800" dirty="0"/>
              <a:t>of scale</a:t>
            </a:r>
            <a:r>
              <a:rPr lang="en-GB" sz="1800" dirty="0" smtClean="0"/>
              <a:t>.</a:t>
            </a:r>
          </a:p>
          <a:p>
            <a:pPr algn="just">
              <a:lnSpc>
                <a:spcPts val="2600"/>
              </a:lnSpc>
              <a:spcBef>
                <a:spcPts val="0"/>
              </a:spcBef>
              <a:spcAft>
                <a:spcPts val="600"/>
              </a:spcAft>
            </a:pPr>
            <a:r>
              <a:rPr lang="en-GB" sz="1800" b="1" dirty="0" smtClean="0"/>
              <a:t>Bank mergers - no </a:t>
            </a:r>
            <a:r>
              <a:rPr lang="en-GB" sz="1800" b="1" dirty="0"/>
              <a:t>strong evidence </a:t>
            </a:r>
            <a:r>
              <a:rPr lang="en-GB" sz="1800" b="1" dirty="0" smtClean="0"/>
              <a:t>of increased </a:t>
            </a:r>
            <a:r>
              <a:rPr lang="en-GB" sz="1800" b="1" dirty="0"/>
              <a:t>bank efficiency after a merger or </a:t>
            </a:r>
            <a:r>
              <a:rPr lang="en-GB" sz="1800" b="1" dirty="0" smtClean="0"/>
              <a:t>acquisition.</a:t>
            </a:r>
          </a:p>
          <a:p>
            <a:pPr marL="0" indent="0" algn="just">
              <a:lnSpc>
                <a:spcPts val="2100"/>
              </a:lnSpc>
              <a:spcBef>
                <a:spcPts val="600"/>
              </a:spcBef>
              <a:spcAft>
                <a:spcPts val="0"/>
              </a:spcAft>
              <a:buNone/>
            </a:pPr>
            <a:r>
              <a:rPr lang="pt-PT" sz="1200" dirty="0" smtClean="0"/>
              <a:t>* </a:t>
            </a:r>
            <a:r>
              <a:rPr lang="en-GB" sz="1200" dirty="0" smtClean="0"/>
              <a:t>Saunders</a:t>
            </a:r>
            <a:r>
              <a:rPr lang="en-GB" sz="1200" dirty="0"/>
              <a:t>, A (1996), </a:t>
            </a:r>
            <a:r>
              <a:rPr lang="en-GB" sz="1200" dirty="0" smtClean="0"/>
              <a:t>“Financial </a:t>
            </a:r>
            <a:r>
              <a:rPr lang="en-GB" sz="1200" dirty="0"/>
              <a:t>Institutions Management: A Modern </a:t>
            </a:r>
            <a:r>
              <a:rPr lang="en-GB" sz="1200" dirty="0" smtClean="0"/>
              <a:t>Perspective”, Irwin Professional </a:t>
            </a:r>
            <a:r>
              <a:rPr lang="en-GB" sz="1200" dirty="0"/>
              <a:t>Publishing and Berger, A N and L J </a:t>
            </a:r>
            <a:r>
              <a:rPr lang="en-GB" sz="1200" dirty="0" err="1"/>
              <a:t>Mester</a:t>
            </a:r>
            <a:r>
              <a:rPr lang="en-GB" sz="1200" dirty="0"/>
              <a:t> (1997), “Inside the Black Box: What Explains Differences in </a:t>
            </a:r>
            <a:r>
              <a:rPr lang="en-GB" sz="1200" dirty="0" smtClean="0"/>
              <a:t>the Efficiencies </a:t>
            </a:r>
            <a:r>
              <a:rPr lang="en-GB" sz="1200" dirty="0"/>
              <a:t>of Financial Institutions?”, Journal of Banking &amp; Finance, vol. 21(7), p.895-947</a:t>
            </a:r>
            <a:r>
              <a:rPr lang="en-GB" sz="1200" dirty="0" smtClean="0"/>
              <a:t>.</a:t>
            </a:r>
          </a:p>
          <a:p>
            <a:pPr marL="0" indent="0" algn="just">
              <a:lnSpc>
                <a:spcPts val="2100"/>
              </a:lnSpc>
              <a:spcBef>
                <a:spcPts val="0"/>
              </a:spcBef>
              <a:spcAft>
                <a:spcPts val="0"/>
              </a:spcAft>
              <a:buNone/>
            </a:pPr>
            <a:r>
              <a:rPr lang="pt-PT" sz="1200" dirty="0" smtClean="0"/>
              <a:t>** </a:t>
            </a:r>
            <a:r>
              <a:rPr lang="en-GB" sz="1200" dirty="0" err="1"/>
              <a:t>Amel</a:t>
            </a:r>
            <a:r>
              <a:rPr lang="en-GB" sz="1200" dirty="0"/>
              <a:t>, D, Barnes, C, Panetta, F and C </a:t>
            </a:r>
            <a:r>
              <a:rPr lang="en-GB" sz="1200" dirty="0" err="1"/>
              <a:t>Salleo</a:t>
            </a:r>
            <a:r>
              <a:rPr lang="en-GB" sz="1200" dirty="0"/>
              <a:t> (2004), “Consolidation and Efficiency in </a:t>
            </a:r>
            <a:r>
              <a:rPr lang="en-GB" sz="1200" dirty="0" smtClean="0"/>
              <a:t>the Financial </a:t>
            </a:r>
            <a:r>
              <a:rPr lang="en-GB" sz="1200" dirty="0"/>
              <a:t>Sector: A Review of the International Evidence”, </a:t>
            </a:r>
            <a:r>
              <a:rPr lang="en-GB" sz="1200" i="1" dirty="0"/>
              <a:t>Journal of Banking &amp; Finance, </a:t>
            </a:r>
            <a:r>
              <a:rPr lang="en-GB" sz="1200" i="1" dirty="0" smtClean="0"/>
              <a:t>vol. 28(10</a:t>
            </a:r>
            <a:r>
              <a:rPr lang="en-GB" sz="1200" i="1" dirty="0"/>
              <a:t>).</a:t>
            </a:r>
            <a:endParaRPr lang="en-GB" sz="12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161</a:t>
            </a:fld>
            <a:endParaRPr lang="en-US"/>
          </a:p>
        </p:txBody>
      </p:sp>
    </p:spTree>
    <p:extLst>
      <p:ext uri="{BB962C8B-B14F-4D97-AF65-F5344CB8AC3E}">
        <p14:creationId xmlns:p14="http://schemas.microsoft.com/office/powerpoint/2010/main" val="2798668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Economies of Scope</a:t>
            </a:r>
          </a:p>
        </p:txBody>
      </p:sp>
      <p:sp>
        <p:nvSpPr>
          <p:cNvPr id="1622019" name="Rectangle 3"/>
          <p:cNvSpPr>
            <a:spLocks noGrp="1" noChangeArrowheads="1"/>
          </p:cNvSpPr>
          <p:nvPr>
            <p:ph type="body" idx="1"/>
          </p:nvPr>
        </p:nvSpPr>
        <p:spPr>
          <a:xfrm>
            <a:off x="704528" y="1643050"/>
            <a:ext cx="8784976" cy="4666270"/>
          </a:xfrm>
        </p:spPr>
        <p:txBody>
          <a:bodyPr/>
          <a:lstStyle/>
          <a:p>
            <a:pPr marL="457200" indent="-457200" algn="just">
              <a:lnSpc>
                <a:spcPts val="2600"/>
              </a:lnSpc>
              <a:spcBef>
                <a:spcPts val="600"/>
              </a:spcBef>
              <a:spcAft>
                <a:spcPts val="600"/>
              </a:spcAft>
              <a:buAutoNum type="arabicParenBoth" startAt="2"/>
            </a:pPr>
            <a:r>
              <a:rPr lang="en-GB" sz="2000" dirty="0" smtClean="0">
                <a:solidFill>
                  <a:srgbClr val="FF0000"/>
                </a:solidFill>
              </a:rPr>
              <a:t>Economies of scope</a:t>
            </a:r>
          </a:p>
          <a:p>
            <a:pPr marL="0" indent="0" algn="just">
              <a:lnSpc>
                <a:spcPts val="2600"/>
              </a:lnSpc>
              <a:spcBef>
                <a:spcPts val="600"/>
              </a:spcBef>
              <a:spcAft>
                <a:spcPts val="600"/>
              </a:spcAft>
              <a:buNone/>
            </a:pPr>
            <a:endParaRPr lang="en-GB" sz="2000" dirty="0" smtClean="0">
              <a:solidFill>
                <a:srgbClr val="FF0000"/>
              </a:solidFill>
            </a:endParaRPr>
          </a:p>
          <a:p>
            <a:pPr algn="just">
              <a:lnSpc>
                <a:spcPts val="2700"/>
              </a:lnSpc>
              <a:spcBef>
                <a:spcPts val="600"/>
              </a:spcBef>
              <a:spcAft>
                <a:spcPts val="600"/>
              </a:spcAft>
            </a:pPr>
            <a:r>
              <a:rPr lang="en-GB" sz="2000" dirty="0" smtClean="0"/>
              <a:t>Evidence </a:t>
            </a:r>
            <a:r>
              <a:rPr lang="en-GB" sz="2000" dirty="0"/>
              <a:t>from US bank holding companies suggests that </a:t>
            </a:r>
            <a:r>
              <a:rPr lang="en-GB" sz="2000" b="1" dirty="0">
                <a:solidFill>
                  <a:srgbClr val="FF0000"/>
                </a:solidFill>
              </a:rPr>
              <a:t>diversification gains from </a:t>
            </a:r>
            <a:r>
              <a:rPr lang="en-GB" sz="2000" b="1" dirty="0" smtClean="0">
                <a:solidFill>
                  <a:srgbClr val="FF0000"/>
                </a:solidFill>
              </a:rPr>
              <a:t>multiple business </a:t>
            </a:r>
            <a:r>
              <a:rPr lang="en-GB" sz="2000" b="1" dirty="0">
                <a:solidFill>
                  <a:srgbClr val="FF0000"/>
                </a:solidFill>
              </a:rPr>
              <a:t>lines may be more than counter-balanced by heightened exposures to volatile </a:t>
            </a:r>
            <a:r>
              <a:rPr lang="en-GB" sz="2000" b="1" dirty="0" smtClean="0">
                <a:solidFill>
                  <a:srgbClr val="FF0000"/>
                </a:solidFill>
              </a:rPr>
              <a:t>income </a:t>
            </a:r>
            <a:r>
              <a:rPr lang="en-GB" sz="2000" b="1" dirty="0">
                <a:solidFill>
                  <a:srgbClr val="FF0000"/>
                </a:solidFill>
              </a:rPr>
              <a:t>generating activities</a:t>
            </a:r>
            <a:r>
              <a:rPr lang="en-GB" sz="2000" b="1" dirty="0"/>
              <a:t>, such as </a:t>
            </a:r>
            <a:r>
              <a:rPr lang="en-GB" sz="2000" b="1" dirty="0" smtClean="0"/>
              <a:t>trading</a:t>
            </a:r>
            <a:r>
              <a:rPr lang="en-GB" sz="2000" dirty="0" smtClean="0"/>
              <a:t>.*</a:t>
            </a:r>
          </a:p>
          <a:p>
            <a:pPr algn="just">
              <a:lnSpc>
                <a:spcPts val="2700"/>
              </a:lnSpc>
              <a:spcBef>
                <a:spcPts val="600"/>
              </a:spcBef>
              <a:spcAft>
                <a:spcPts val="600"/>
              </a:spcAft>
            </a:pPr>
            <a:endParaRPr lang="en-GB" sz="2000" dirty="0" smtClean="0"/>
          </a:p>
          <a:p>
            <a:pPr marL="0" indent="0" algn="just">
              <a:buNone/>
            </a:pPr>
            <a:r>
              <a:rPr lang="pt-PT" sz="1400" dirty="0" smtClean="0"/>
              <a:t>* </a:t>
            </a:r>
            <a:r>
              <a:rPr lang="en-GB" sz="1400" dirty="0" err="1"/>
              <a:t>Stiroh</a:t>
            </a:r>
            <a:r>
              <a:rPr lang="en-GB" sz="1400" dirty="0"/>
              <a:t>, K and A Rumble (2006), “The Dark Side of Diversification: the Case of US </a:t>
            </a:r>
            <a:r>
              <a:rPr lang="en-GB" sz="1400" dirty="0" smtClean="0"/>
              <a:t>Financial Holding </a:t>
            </a:r>
            <a:r>
              <a:rPr lang="en-GB" sz="1400" dirty="0"/>
              <a:t>Companies”, </a:t>
            </a:r>
            <a:r>
              <a:rPr lang="en-GB" sz="1400" i="1" dirty="0"/>
              <a:t>Journal of Banking and Finance</a:t>
            </a:r>
            <a:r>
              <a:rPr lang="en-GB" sz="1400" dirty="0"/>
              <a:t>, </a:t>
            </a:r>
            <a:r>
              <a:rPr lang="en-GB" sz="1400" i="1" dirty="0"/>
              <a:t>Vol.80, p.2131-2161.</a:t>
            </a:r>
            <a:endParaRPr lang="en-GB" sz="14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162</a:t>
            </a:fld>
            <a:endParaRPr lang="en-US"/>
          </a:p>
        </p:txBody>
      </p:sp>
    </p:spTree>
    <p:extLst>
      <p:ext uri="{BB962C8B-B14F-4D97-AF65-F5344CB8AC3E}">
        <p14:creationId xmlns:p14="http://schemas.microsoft.com/office/powerpoint/2010/main" val="32497526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Fractional vs Reserve Banks</a:t>
            </a:r>
          </a:p>
        </p:txBody>
      </p:sp>
      <p:sp>
        <p:nvSpPr>
          <p:cNvPr id="1622019" name="Rectangle 3"/>
          <p:cNvSpPr>
            <a:spLocks noGrp="1" noChangeArrowheads="1"/>
          </p:cNvSpPr>
          <p:nvPr>
            <p:ph type="body" idx="1"/>
          </p:nvPr>
        </p:nvSpPr>
        <p:spPr>
          <a:xfrm>
            <a:off x="776536" y="1628800"/>
            <a:ext cx="8712968" cy="4680520"/>
          </a:xfrm>
        </p:spPr>
        <p:txBody>
          <a:bodyPr/>
          <a:lstStyle/>
          <a:p>
            <a:pPr marL="265113" indent="-265113" algn="just">
              <a:lnSpc>
                <a:spcPts val="2700"/>
              </a:lnSpc>
              <a:spcBef>
                <a:spcPts val="600"/>
              </a:spcBef>
              <a:spcAft>
                <a:spcPts val="600"/>
              </a:spcAft>
            </a:pPr>
            <a:r>
              <a:rPr lang="en-US" sz="2000" b="1" u="sng" dirty="0" smtClean="0">
                <a:solidFill>
                  <a:srgbClr val="FF0000"/>
                </a:solidFill>
              </a:rPr>
              <a:t>Deep-rooted discussion about fractional vs reserve banks.</a:t>
            </a:r>
          </a:p>
          <a:p>
            <a:pPr marL="265113" indent="-265113" algn="just">
              <a:lnSpc>
                <a:spcPts val="2700"/>
              </a:lnSpc>
              <a:spcBef>
                <a:spcPts val="600"/>
              </a:spcBef>
              <a:spcAft>
                <a:spcPts val="600"/>
              </a:spcAft>
            </a:pPr>
            <a:endParaRPr lang="en-US" sz="2000" dirty="0" smtClean="0"/>
          </a:p>
          <a:p>
            <a:pPr marL="265113" indent="-265113" algn="just">
              <a:lnSpc>
                <a:spcPts val="2700"/>
              </a:lnSpc>
              <a:spcBef>
                <a:spcPts val="600"/>
              </a:spcBef>
              <a:spcAft>
                <a:spcPts val="600"/>
              </a:spcAft>
            </a:pPr>
            <a:r>
              <a:rPr lang="en-US" sz="2000" dirty="0" smtClean="0"/>
              <a:t>Fractional reserve banks </a:t>
            </a:r>
            <a:r>
              <a:rPr lang="en-GB" sz="2000" dirty="0" smtClean="0"/>
              <a:t>(</a:t>
            </a:r>
            <a:r>
              <a:rPr lang="en-GB" sz="2000" dirty="0"/>
              <a:t>vs reserve </a:t>
            </a:r>
            <a:r>
              <a:rPr lang="en-GB" sz="2000" dirty="0" smtClean="0"/>
              <a:t>banks) </a:t>
            </a:r>
            <a:r>
              <a:rPr lang="pt-PT" sz="2000" dirty="0" smtClean="0"/>
              <a:t>- </a:t>
            </a:r>
            <a:r>
              <a:rPr lang="en-GB" sz="2000" dirty="0" smtClean="0">
                <a:solidFill>
                  <a:srgbClr val="FF0000"/>
                </a:solidFill>
              </a:rPr>
              <a:t>banks </a:t>
            </a:r>
            <a:r>
              <a:rPr lang="en-GB" sz="2000" dirty="0">
                <a:solidFill>
                  <a:srgbClr val="FF0000"/>
                </a:solidFill>
              </a:rPr>
              <a:t>that keep only a small fraction of their liabilities in central bank </a:t>
            </a:r>
            <a:r>
              <a:rPr lang="en-GB" sz="2000" dirty="0" smtClean="0">
                <a:solidFill>
                  <a:srgbClr val="FF0000"/>
                </a:solidFill>
              </a:rPr>
              <a:t>reserves.</a:t>
            </a:r>
            <a:endParaRPr lang="en-GB" sz="2000" dirty="0" smtClean="0"/>
          </a:p>
          <a:p>
            <a:pPr marL="265113" indent="-265113" algn="just">
              <a:lnSpc>
                <a:spcPts val="2700"/>
              </a:lnSpc>
              <a:spcBef>
                <a:spcPts val="600"/>
              </a:spcBef>
              <a:spcAft>
                <a:spcPts val="600"/>
              </a:spcAft>
            </a:pPr>
            <a:r>
              <a:rPr lang="en-GB" sz="2000" dirty="0" smtClean="0"/>
              <a:t>After the great recession in the 20’s and 30’s, even very strong free-market supporter economists like Irving Fisher and </a:t>
            </a:r>
            <a:r>
              <a:rPr lang="pt-PT" sz="2000" dirty="0"/>
              <a:t>Milton </a:t>
            </a:r>
            <a:r>
              <a:rPr lang="pt-PT" sz="2000" dirty="0" err="1" smtClean="0"/>
              <a:t>Friedman</a:t>
            </a:r>
            <a:r>
              <a:rPr lang="pt-PT" sz="2000" dirty="0" smtClean="0"/>
              <a:t> </a:t>
            </a:r>
            <a:r>
              <a:rPr lang="en-GB" sz="2000" dirty="0" smtClean="0"/>
              <a:t>concluded that </a:t>
            </a:r>
            <a:r>
              <a:rPr lang="en-GB" sz="2000" dirty="0" smtClean="0">
                <a:solidFill>
                  <a:srgbClr val="FF0000"/>
                </a:solidFill>
              </a:rPr>
              <a:t>fractional reserve banks were so dangerous that they should be abolished</a:t>
            </a:r>
            <a:r>
              <a:rPr lang="en-GB" sz="2000" dirty="0" smtClean="0"/>
              <a:t>.</a:t>
            </a:r>
            <a:endParaRPr lang="pt-PT" sz="2000" dirty="0"/>
          </a:p>
          <a:p>
            <a:pPr marL="265113" indent="-265113" algn="just">
              <a:lnSpc>
                <a:spcPts val="2700"/>
              </a:lnSpc>
              <a:spcBef>
                <a:spcPts val="600"/>
              </a:spcBef>
              <a:spcAft>
                <a:spcPts val="600"/>
              </a:spcAft>
            </a:pPr>
            <a:endParaRPr lang="pt-PT" sz="2000" dirty="0" smtClean="0"/>
          </a:p>
          <a:p>
            <a:pPr marL="265113" indent="-265113" algn="just">
              <a:lnSpc>
                <a:spcPts val="2700"/>
              </a:lnSpc>
              <a:spcBef>
                <a:spcPts val="600"/>
              </a:spcBef>
              <a:spcAft>
                <a:spcPts val="600"/>
              </a:spcAft>
            </a:pPr>
            <a:r>
              <a:rPr lang="en-US" sz="2000" dirty="0" smtClean="0">
                <a:solidFill>
                  <a:srgbClr val="FF0000"/>
                </a:solidFill>
              </a:rPr>
              <a:t>Banks should hold reserves = 100% of their deposits and play no role in credit, being simply custodians of savings and providers of payment services. </a:t>
            </a:r>
            <a:r>
              <a:rPr lang="en-US" sz="1200" dirty="0" smtClean="0"/>
              <a:t>(Friedman, M. (1948), “A Monetary and Fiscal Framework for Economic Stability”, American Economic Review, 38 (3), pp. 245-264).</a:t>
            </a:r>
          </a:p>
        </p:txBody>
      </p:sp>
      <p:sp>
        <p:nvSpPr>
          <p:cNvPr id="2" name="Down Arrow 1"/>
          <p:cNvSpPr/>
          <p:nvPr/>
        </p:nvSpPr>
        <p:spPr bwMode="auto">
          <a:xfrm>
            <a:off x="5169024" y="450912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163</a:t>
            </a:fld>
            <a:endParaRPr lang="en-US"/>
          </a:p>
        </p:txBody>
      </p:sp>
      <p:sp>
        <p:nvSpPr>
          <p:cNvPr id="6" name="Down Arrow 5"/>
          <p:cNvSpPr/>
          <p:nvPr/>
        </p:nvSpPr>
        <p:spPr bwMode="auto">
          <a:xfrm>
            <a:off x="5171157" y="206084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032772841"/>
      </p:ext>
    </p:extLst>
  </p:cSld>
  <p:clrMapOvr>
    <a:masterClrMapping/>
  </p:clrMapOvr>
  <p:transition spd="slow">
    <p:pull dir="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Fractional vs Reserve Banks</a:t>
            </a:r>
            <a:endParaRPr lang="en-US" sz="4000" dirty="0" smtClean="0"/>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dirty="0" smtClean="0"/>
              <a:t>As after previous crises, in 2010, </a:t>
            </a:r>
            <a:r>
              <a:rPr lang="en-GB" sz="2000" dirty="0"/>
              <a:t>John Kay in UK and Laurence Kotlikoff in the US have produced narrow bank‘ or limited purpose bank‘ proposals</a:t>
            </a:r>
            <a:r>
              <a:rPr lang="en-GB" sz="2000" dirty="0" smtClean="0"/>
              <a:t>.* </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GB" sz="2000" dirty="0" smtClean="0"/>
              <a:t>However this is not an answer, as </a:t>
            </a:r>
            <a:r>
              <a:rPr lang="en-GB" sz="2000" b="1" dirty="0" smtClean="0">
                <a:solidFill>
                  <a:srgbClr val="FF0000"/>
                </a:solidFill>
              </a:rPr>
              <a:t>banking activity is inherently fragile and a narrower scope for banks would always move this fragility somewhere else, impeding banks to be profitable.</a:t>
            </a:r>
          </a:p>
          <a:p>
            <a:pPr algn="just">
              <a:lnSpc>
                <a:spcPts val="2700"/>
              </a:lnSpc>
              <a:spcBef>
                <a:spcPts val="600"/>
              </a:spcBef>
              <a:spcAft>
                <a:spcPts val="600"/>
              </a:spcAft>
            </a:pPr>
            <a:endParaRPr lang="en-GB" sz="2000" dirty="0" smtClean="0"/>
          </a:p>
          <a:p>
            <a:pPr marL="0" indent="0" algn="just">
              <a:lnSpc>
                <a:spcPts val="2300"/>
              </a:lnSpc>
              <a:spcBef>
                <a:spcPts val="0"/>
              </a:spcBef>
              <a:spcAft>
                <a:spcPts val="0"/>
              </a:spcAft>
              <a:buNone/>
            </a:pPr>
            <a:r>
              <a:rPr lang="en-GB" sz="1200" dirty="0" smtClean="0"/>
              <a:t>* Kotlikoff, L (2010), “</a:t>
            </a:r>
            <a:r>
              <a:rPr lang="en-GB" sz="1200" i="1" dirty="0" smtClean="0"/>
              <a:t>Jimmy Stewart is Dead: Ending the World’s Ongoing Financial Plague with Limited Purpose Banking”</a:t>
            </a:r>
            <a:r>
              <a:rPr lang="en-GB" sz="1200" dirty="0" smtClean="0"/>
              <a:t>, Wiley;  Kay, J. (2009), “</a:t>
            </a:r>
            <a:r>
              <a:rPr lang="en-GB" sz="1200" i="1" dirty="0" smtClean="0"/>
              <a:t>Narrow Banking, The Reform of Banking Regulation”, </a:t>
            </a:r>
            <a:r>
              <a:rPr lang="en-GB" sz="1200" dirty="0" smtClean="0"/>
              <a:t>Centre for the Study of Financial Innovation.</a:t>
            </a:r>
            <a:endParaRPr lang="en-US" sz="12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164</a:t>
            </a:fld>
            <a:endParaRPr lang="en-US"/>
          </a:p>
        </p:txBody>
      </p:sp>
    </p:spTree>
    <p:extLst>
      <p:ext uri="{BB962C8B-B14F-4D97-AF65-F5344CB8AC3E}">
        <p14:creationId xmlns:p14="http://schemas.microsoft.com/office/powerpoint/2010/main" val="1468416602"/>
      </p:ext>
    </p:extLst>
  </p:cSld>
  <p:clrMapOvr>
    <a:masterClrMapping/>
  </p:clrMapOvr>
  <p:transition spd="slow">
    <p:pull dir="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smtClean="0"/>
              <a:t>Restrictions in US</a:t>
            </a:r>
          </a:p>
        </p:txBody>
      </p:sp>
      <p:sp>
        <p:nvSpPr>
          <p:cNvPr id="1622019" name="Rectangle 3"/>
          <p:cNvSpPr>
            <a:spLocks noGrp="1" noChangeArrowheads="1"/>
          </p:cNvSpPr>
          <p:nvPr>
            <p:ph type="body" idx="1"/>
          </p:nvPr>
        </p:nvSpPr>
        <p:spPr>
          <a:xfrm>
            <a:off x="776536" y="1643050"/>
            <a:ext cx="8712968" cy="4666270"/>
          </a:xfrm>
        </p:spPr>
        <p:txBody>
          <a:bodyPr/>
          <a:lstStyle/>
          <a:p>
            <a:pPr marL="360363" indent="-360363" algn="just">
              <a:lnSpc>
                <a:spcPts val="2700"/>
              </a:lnSpc>
              <a:spcBef>
                <a:spcPts val="600"/>
              </a:spcBef>
              <a:spcAft>
                <a:spcPts val="600"/>
              </a:spcAft>
            </a:pPr>
            <a:r>
              <a:rPr lang="en-GB" sz="2000" b="1" u="sng" dirty="0" smtClean="0">
                <a:solidFill>
                  <a:srgbClr val="FF0000"/>
                </a:solidFill>
              </a:rPr>
              <a:t>Restrictions imposed in US after the great recession in the 20’s and 30’s:</a:t>
            </a:r>
          </a:p>
          <a:p>
            <a:pPr marL="360363" indent="-360363" algn="just">
              <a:lnSpc>
                <a:spcPts val="2700"/>
              </a:lnSpc>
              <a:spcBef>
                <a:spcPts val="600"/>
              </a:spcBef>
              <a:spcAft>
                <a:spcPts val="0"/>
              </a:spcAft>
              <a:buAutoNum type="romanLcParenBoth"/>
            </a:pPr>
            <a:endParaRPr lang="en-GB" sz="2000" dirty="0" smtClean="0">
              <a:solidFill>
                <a:srgbClr val="FF0000"/>
              </a:solidFill>
            </a:endParaRPr>
          </a:p>
          <a:p>
            <a:pPr marL="360363" indent="-360363" algn="just">
              <a:lnSpc>
                <a:spcPts val="2700"/>
              </a:lnSpc>
              <a:spcBef>
                <a:spcPts val="600"/>
              </a:spcBef>
              <a:spcAft>
                <a:spcPts val="0"/>
              </a:spcAft>
              <a:buAutoNum type="romanLcParenBoth"/>
            </a:pPr>
            <a:r>
              <a:rPr lang="en-GB" sz="2000" dirty="0" smtClean="0">
                <a:solidFill>
                  <a:srgbClr val="FF0000"/>
                </a:solidFill>
              </a:rPr>
              <a:t>Bank </a:t>
            </a:r>
            <a:r>
              <a:rPr lang="en-GB" sz="2000" dirty="0">
                <a:solidFill>
                  <a:srgbClr val="FF0000"/>
                </a:solidFill>
              </a:rPr>
              <a:t>size </a:t>
            </a:r>
            <a:r>
              <a:rPr lang="en-GB" sz="2000" dirty="0" smtClean="0"/>
              <a:t>- </a:t>
            </a:r>
            <a:r>
              <a:rPr lang="en-GB" sz="2000" dirty="0"/>
              <a:t>McFadden (</a:t>
            </a:r>
            <a:r>
              <a:rPr lang="en-GB" sz="2000" dirty="0" smtClean="0"/>
              <a:t>1927)</a:t>
            </a:r>
          </a:p>
          <a:p>
            <a:pPr marL="360363" indent="-360363" algn="just">
              <a:lnSpc>
                <a:spcPts val="2700"/>
              </a:lnSpc>
              <a:spcBef>
                <a:spcPts val="0"/>
              </a:spcBef>
              <a:spcAft>
                <a:spcPts val="0"/>
              </a:spcAft>
              <a:buFontTx/>
              <a:buChar char="-"/>
            </a:pPr>
            <a:r>
              <a:rPr lang="en-US" sz="1600" dirty="0" smtClean="0"/>
              <a:t>allowed a national bank to operate branches, but only to the extent permitted by state governments for state banks in each state (though different states had different rules about branch banking), as most States only allowed “</a:t>
            </a:r>
            <a:r>
              <a:rPr lang="en-US" sz="1600" dirty="0" smtClean="0">
                <a:solidFill>
                  <a:srgbClr val="FF0000"/>
                </a:solidFill>
              </a:rPr>
              <a:t>unit banks</a:t>
            </a:r>
            <a:r>
              <a:rPr lang="en-US" sz="1600" dirty="0" smtClean="0"/>
              <a:t>” (banks with no branches) =&gt; thousands of small banks in segmented markets.</a:t>
            </a:r>
          </a:p>
          <a:p>
            <a:pPr marL="360363" indent="-360363" algn="just">
              <a:lnSpc>
                <a:spcPts val="2700"/>
              </a:lnSpc>
              <a:spcBef>
                <a:spcPts val="0"/>
              </a:spcBef>
              <a:spcAft>
                <a:spcPts val="0"/>
              </a:spcAft>
              <a:buFontTx/>
              <a:buChar char="-"/>
            </a:pPr>
            <a:r>
              <a:rPr lang="en-GB" sz="1600" dirty="0" smtClean="0"/>
              <a:t>motivated </a:t>
            </a:r>
            <a:r>
              <a:rPr lang="en-GB" sz="1600" dirty="0"/>
              <a:t>by the lobbying of small banks under threat from larger competitors, but also by an economic goal of avoiding excessive concentration (TBTF). </a:t>
            </a:r>
          </a:p>
          <a:p>
            <a:pPr marL="360363" indent="-360363" algn="just">
              <a:lnSpc>
                <a:spcPts val="2700"/>
              </a:lnSpc>
              <a:spcBef>
                <a:spcPts val="0"/>
              </a:spcBef>
              <a:spcAft>
                <a:spcPts val="600"/>
              </a:spcAft>
              <a:buFontTx/>
              <a:buChar char="-"/>
            </a:pPr>
            <a:r>
              <a:rPr lang="en-GB" sz="1600" dirty="0" smtClean="0"/>
              <a:t>prohibition </a:t>
            </a:r>
            <a:r>
              <a:rPr lang="en-GB" sz="1600" dirty="0"/>
              <a:t>on </a:t>
            </a:r>
            <a:r>
              <a:rPr lang="en-GB" sz="1600" dirty="0" smtClean="0"/>
              <a:t>national banks </a:t>
            </a:r>
            <a:r>
              <a:rPr lang="en-GB" sz="1600" dirty="0"/>
              <a:t>opening new branches across state </a:t>
            </a:r>
            <a:r>
              <a:rPr lang="en-GB" sz="1600" dirty="0" smtClean="0"/>
              <a:t>lines.</a:t>
            </a:r>
          </a:p>
          <a:p>
            <a:pPr marL="360363" indent="-360363" algn="just">
              <a:lnSpc>
                <a:spcPts val="2700"/>
              </a:lnSpc>
              <a:spcBef>
                <a:spcPts val="600"/>
              </a:spcBef>
              <a:spcAft>
                <a:spcPts val="0"/>
              </a:spcAft>
              <a:buAutoNum type="romanLcParenBoth" startAt="2"/>
            </a:pPr>
            <a:r>
              <a:rPr lang="en-GB" sz="1800" dirty="0" smtClean="0">
                <a:solidFill>
                  <a:srgbClr val="FF0000"/>
                </a:solidFill>
              </a:rPr>
              <a:t>Bank scope </a:t>
            </a:r>
            <a:r>
              <a:rPr lang="en-GB" sz="1800" dirty="0" smtClean="0"/>
              <a:t>- Glass-Steagall </a:t>
            </a:r>
            <a:r>
              <a:rPr lang="en-GB" sz="1800" dirty="0"/>
              <a:t>(1933) </a:t>
            </a:r>
            <a:r>
              <a:rPr lang="en-GB" sz="1800" dirty="0" smtClean="0"/>
              <a:t>Act.</a:t>
            </a:r>
          </a:p>
          <a:p>
            <a:pPr marL="360363" indent="-360363" algn="just">
              <a:lnSpc>
                <a:spcPts val="2700"/>
              </a:lnSpc>
              <a:spcBef>
                <a:spcPts val="0"/>
              </a:spcBef>
              <a:spcAft>
                <a:spcPts val="0"/>
              </a:spcAft>
              <a:buNone/>
            </a:pPr>
            <a:r>
              <a:rPr lang="pt-PT" sz="1600" dirty="0" smtClean="0"/>
              <a:t>-	</a:t>
            </a:r>
            <a:r>
              <a:rPr lang="en-US" sz="1600" dirty="0" smtClean="0"/>
              <a:t>separation between retail and investment banking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165</a:t>
            </a:fld>
            <a:endParaRPr lang="en-US"/>
          </a:p>
        </p:txBody>
      </p:sp>
    </p:spTree>
    <p:extLst>
      <p:ext uri="{BB962C8B-B14F-4D97-AF65-F5344CB8AC3E}">
        <p14:creationId xmlns:p14="http://schemas.microsoft.com/office/powerpoint/2010/main" val="2765089716"/>
      </p:ext>
    </p:extLst>
  </p:cSld>
  <p:clrMapOvr>
    <a:masterClrMapping/>
  </p:clrMapOvr>
  <p:transition spd="slow">
    <p:pull dir="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88582" y="1628800"/>
            <a:ext cx="4173270" cy="4752528"/>
          </a:xfrm>
        </p:spPr>
        <p:txBody>
          <a:bodyPr/>
          <a:lstStyle/>
          <a:p>
            <a:pPr marL="263525" indent="-263525" algn="just">
              <a:lnSpc>
                <a:spcPts val="2600"/>
              </a:lnSpc>
              <a:spcBef>
                <a:spcPts val="600"/>
              </a:spcBef>
              <a:spcAft>
                <a:spcPts val="0"/>
              </a:spcAft>
            </a:pPr>
            <a:r>
              <a:rPr lang="en-GB" sz="2000" b="1" u="sng" dirty="0">
                <a:solidFill>
                  <a:srgbClr val="FF0000"/>
                </a:solidFill>
              </a:rPr>
              <a:t>McFadden </a:t>
            </a:r>
            <a:r>
              <a:rPr lang="en-GB" sz="2000" b="1" u="sng" dirty="0" smtClean="0">
                <a:solidFill>
                  <a:srgbClr val="FF0000"/>
                </a:solidFill>
              </a:rPr>
              <a:t>Act:</a:t>
            </a:r>
          </a:p>
          <a:p>
            <a:pPr marL="263525" indent="-263525" algn="just">
              <a:lnSpc>
                <a:spcPts val="2600"/>
              </a:lnSpc>
              <a:spcBef>
                <a:spcPts val="600"/>
              </a:spcBef>
              <a:spcAft>
                <a:spcPts val="0"/>
              </a:spcAft>
            </a:pPr>
            <a:endParaRPr lang="en-GB" sz="2000" b="1" u="sng" dirty="0" smtClean="0">
              <a:solidFill>
                <a:srgbClr val="FF0000"/>
              </a:solidFill>
            </a:endParaRPr>
          </a:p>
          <a:p>
            <a:pPr marL="268288" indent="-268288" algn="just">
              <a:lnSpc>
                <a:spcPts val="2600"/>
              </a:lnSpc>
              <a:spcBef>
                <a:spcPts val="600"/>
              </a:spcBef>
              <a:spcAft>
                <a:spcPts val="0"/>
              </a:spcAft>
              <a:buAutoNum type="romanLcParenBoth"/>
            </a:pPr>
            <a:r>
              <a:rPr lang="en-GB" sz="1800" b="1" dirty="0" smtClean="0">
                <a:solidFill>
                  <a:srgbClr val="FF0000"/>
                </a:solidFill>
              </a:rPr>
              <a:t>very </a:t>
            </a:r>
            <a:r>
              <a:rPr lang="en-GB" sz="1800" b="1" dirty="0">
                <a:solidFill>
                  <a:srgbClr val="FF0000"/>
                </a:solidFill>
              </a:rPr>
              <a:t>effective in limiting the size of US banks </a:t>
            </a:r>
            <a:r>
              <a:rPr lang="en-GB" sz="1800" dirty="0" smtClean="0">
                <a:solidFill>
                  <a:srgbClr val="FF0000"/>
                </a:solidFill>
              </a:rPr>
              <a:t>between the </a:t>
            </a:r>
            <a:r>
              <a:rPr lang="en-GB" sz="1800" dirty="0">
                <a:solidFill>
                  <a:srgbClr val="FF0000"/>
                </a:solidFill>
              </a:rPr>
              <a:t>1930s </a:t>
            </a:r>
            <a:r>
              <a:rPr lang="en-GB" sz="1800" dirty="0" smtClean="0">
                <a:solidFill>
                  <a:srgbClr val="FF0000"/>
                </a:solidFill>
              </a:rPr>
              <a:t>and mid-1970s </a:t>
            </a:r>
            <a:r>
              <a:rPr lang="en-GB" sz="1800" dirty="0" smtClean="0">
                <a:sym typeface="Wingdings" panose="05000000000000000000" pitchFamily="2" charset="2"/>
              </a:rPr>
              <a:t> </a:t>
            </a:r>
            <a:r>
              <a:rPr lang="en-GB" sz="1800" u="sng" dirty="0" smtClean="0"/>
              <a:t>average </a:t>
            </a:r>
            <a:r>
              <a:rPr lang="en-GB" sz="1800" u="sng" dirty="0"/>
              <a:t>asset </a:t>
            </a:r>
            <a:r>
              <a:rPr lang="en-GB" sz="2000" u="sng" dirty="0"/>
              <a:t>size</a:t>
            </a:r>
            <a:r>
              <a:rPr lang="en-GB" sz="1800" u="sng" dirty="0"/>
              <a:t> of US </a:t>
            </a:r>
            <a:r>
              <a:rPr lang="en-GB" sz="1800" u="sng" dirty="0" smtClean="0"/>
              <a:t>banks/nominal </a:t>
            </a:r>
            <a:r>
              <a:rPr lang="en-GB" sz="1800" u="sng" dirty="0"/>
              <a:t>GDP </a:t>
            </a:r>
            <a:r>
              <a:rPr lang="en-GB" sz="1800" u="sng" dirty="0" smtClean="0"/>
              <a:t>roughly flat</a:t>
            </a:r>
            <a:r>
              <a:rPr lang="en-GB" sz="1800" dirty="0" smtClean="0"/>
              <a:t>.</a:t>
            </a:r>
            <a:endParaRPr lang="en-GB" sz="1600" dirty="0" smtClean="0"/>
          </a:p>
        </p:txBody>
      </p:sp>
      <p:pic>
        <p:nvPicPr>
          <p:cNvPr id="3" name="Picture 2"/>
          <p:cNvPicPr>
            <a:picLocks noChangeAspect="1"/>
          </p:cNvPicPr>
          <p:nvPr/>
        </p:nvPicPr>
        <p:blipFill>
          <a:blip r:embed="rId2"/>
          <a:stretch>
            <a:fillRect/>
          </a:stretch>
        </p:blipFill>
        <p:spPr>
          <a:xfrm>
            <a:off x="5021814" y="1700808"/>
            <a:ext cx="4467690" cy="4095000"/>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166</a:t>
            </a:fld>
            <a:endParaRPr lang="en-US"/>
          </a:p>
        </p:txBody>
      </p:sp>
      <p:sp>
        <p:nvSpPr>
          <p:cNvPr id="7" name="Rectangle 6"/>
          <p:cNvSpPr/>
          <p:nvPr/>
        </p:nvSpPr>
        <p:spPr>
          <a:xfrm>
            <a:off x="5025008" y="5867815"/>
            <a:ext cx="4464496" cy="400110"/>
          </a:xfrm>
          <a:prstGeom prst="rect">
            <a:avLst/>
          </a:prstGeom>
        </p:spPr>
        <p:txBody>
          <a:bodyPr wrap="square">
            <a:spAutoFit/>
          </a:bodyPr>
          <a:lstStyle/>
          <a:p>
            <a:pPr algn="just">
              <a:buNone/>
            </a:pPr>
            <a:r>
              <a:rPr lang="en-US" sz="1000" b="0" u="none" dirty="0" smtClean="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a:t>
            </a:r>
            <a:r>
              <a:rPr lang="en-US" sz="1000" b="0" u="none" dirty="0" smtClean="0">
                <a:solidFill>
                  <a:schemeClr val="tx1"/>
                </a:solidFill>
              </a:rPr>
              <a:t>LSE</a:t>
            </a:r>
            <a:endParaRPr lang="en-GB" sz="1000" b="0" u="none" dirty="0">
              <a:solidFill>
                <a:schemeClr val="tx1"/>
              </a:solidFill>
            </a:endParaRPr>
          </a:p>
        </p:txBody>
      </p:sp>
    </p:spTree>
    <p:extLst>
      <p:ext uri="{BB962C8B-B14F-4D97-AF65-F5344CB8AC3E}">
        <p14:creationId xmlns:p14="http://schemas.microsoft.com/office/powerpoint/2010/main" val="3626577010"/>
      </p:ext>
    </p:extLst>
  </p:cSld>
  <p:clrMapOvr>
    <a:masterClrMapping/>
  </p:clrMapOvr>
  <p:transition spd="slow">
    <p:pull dir="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88582" y="1628800"/>
            <a:ext cx="8700922" cy="4752528"/>
          </a:xfrm>
        </p:spPr>
        <p:txBody>
          <a:bodyPr/>
          <a:lstStyle/>
          <a:p>
            <a:pPr marL="263525" indent="-263525" algn="just">
              <a:lnSpc>
                <a:spcPts val="2700"/>
              </a:lnSpc>
              <a:spcBef>
                <a:spcPts val="600"/>
              </a:spcBef>
              <a:spcAft>
                <a:spcPts val="600"/>
              </a:spcAft>
            </a:pPr>
            <a:r>
              <a:rPr lang="en-GB" sz="2000" b="1" dirty="0" smtClean="0">
                <a:solidFill>
                  <a:srgbClr val="FF0000"/>
                </a:solidFill>
              </a:rPr>
              <a:t>In </a:t>
            </a:r>
            <a:r>
              <a:rPr lang="en-GB" sz="2000" b="1" dirty="0">
                <a:solidFill>
                  <a:srgbClr val="FF0000"/>
                </a:solidFill>
              </a:rPr>
              <a:t>the 1980s, interstate branching restrictions were progressively lifted</a:t>
            </a:r>
            <a:r>
              <a:rPr lang="en-GB" sz="2000" b="1" dirty="0" smtClean="0"/>
              <a:t>:</a:t>
            </a:r>
          </a:p>
          <a:p>
            <a:pPr algn="just">
              <a:lnSpc>
                <a:spcPts val="2700"/>
              </a:lnSpc>
              <a:spcBef>
                <a:spcPts val="600"/>
              </a:spcBef>
              <a:spcAft>
                <a:spcPts val="600"/>
              </a:spcAft>
              <a:buAutoNum type="alphaLcParenBoth"/>
            </a:pPr>
            <a:r>
              <a:rPr lang="en-GB" sz="1600" dirty="0" smtClean="0"/>
              <a:t>States </a:t>
            </a:r>
            <a:r>
              <a:rPr lang="en-GB" sz="1600" dirty="0"/>
              <a:t>began to open their borders to out-of-state Bank Holding Companies (BHCs</a:t>
            </a:r>
            <a:r>
              <a:rPr lang="en-GB" sz="1600" dirty="0" smtClean="0"/>
              <a:t>).</a:t>
            </a:r>
          </a:p>
          <a:p>
            <a:pPr algn="just">
              <a:lnSpc>
                <a:spcPts val="2700"/>
              </a:lnSpc>
              <a:spcBef>
                <a:spcPts val="600"/>
              </a:spcBef>
              <a:spcAft>
                <a:spcPts val="600"/>
              </a:spcAft>
              <a:buAutoNum type="alphaLcParenBoth"/>
            </a:pPr>
            <a:r>
              <a:rPr lang="en-GB" sz="1600" dirty="0" smtClean="0"/>
              <a:t>Garn-St </a:t>
            </a:r>
            <a:r>
              <a:rPr lang="en-GB" sz="1600" dirty="0" err="1"/>
              <a:t>Germain</a:t>
            </a:r>
            <a:r>
              <a:rPr lang="en-GB" sz="1600" dirty="0"/>
              <a:t> Act </a:t>
            </a:r>
            <a:r>
              <a:rPr lang="en-GB" sz="1600" dirty="0" smtClean="0"/>
              <a:t>(1982) - allowed </a:t>
            </a:r>
            <a:r>
              <a:rPr lang="en-GB" sz="1600" dirty="0"/>
              <a:t>any BHC to acquire failed banks and thrifts, regardless of the state </a:t>
            </a:r>
            <a:r>
              <a:rPr lang="en-GB" sz="1600" dirty="0" smtClean="0"/>
              <a:t>law.</a:t>
            </a:r>
          </a:p>
          <a:p>
            <a:pPr algn="just">
              <a:lnSpc>
                <a:spcPts val="2700"/>
              </a:lnSpc>
              <a:spcBef>
                <a:spcPts val="600"/>
              </a:spcBef>
              <a:spcAft>
                <a:spcPts val="600"/>
              </a:spcAft>
              <a:buAutoNum type="alphaLcParenBoth"/>
            </a:pPr>
            <a:r>
              <a:rPr lang="en-GB" sz="1600" dirty="0" err="1" smtClean="0"/>
              <a:t>Riegle</a:t>
            </a:r>
            <a:r>
              <a:rPr lang="en-GB" sz="1600" dirty="0" smtClean="0"/>
              <a:t>-Neal </a:t>
            </a:r>
            <a:r>
              <a:rPr lang="en-GB" sz="1600" dirty="0"/>
              <a:t>Act </a:t>
            </a:r>
            <a:r>
              <a:rPr lang="en-GB" sz="1600" dirty="0" smtClean="0"/>
              <a:t>(1994), implemented in </a:t>
            </a:r>
            <a:r>
              <a:rPr lang="en-GB" sz="1600" dirty="0"/>
              <a:t>1997, </a:t>
            </a:r>
            <a:r>
              <a:rPr lang="en-GB" sz="1600" dirty="0" smtClean="0"/>
              <a:t>lifted most restrictions </a:t>
            </a:r>
            <a:r>
              <a:rPr lang="en-GB" sz="1600" dirty="0"/>
              <a:t>on interstate branching for </a:t>
            </a:r>
            <a:r>
              <a:rPr lang="en-GB" sz="1600" dirty="0" smtClean="0"/>
              <a:t>domestic and </a:t>
            </a:r>
            <a:r>
              <a:rPr lang="en-GB" sz="1600" dirty="0"/>
              <a:t>foreign </a:t>
            </a:r>
            <a:r>
              <a:rPr lang="en-GB" sz="1600" dirty="0" smtClean="0"/>
              <a:t>banks, leading to an intense period of consolidation in US.</a:t>
            </a:r>
          </a:p>
          <a:p>
            <a:pPr algn="just">
              <a:lnSpc>
                <a:spcPts val="2700"/>
              </a:lnSpc>
              <a:spcBef>
                <a:spcPts val="600"/>
              </a:spcBef>
              <a:spcAft>
                <a:spcPts val="600"/>
              </a:spcAft>
              <a:buAutoNum type="alphaLcParenBoth"/>
            </a:pPr>
            <a:endParaRPr lang="pt-PT" sz="1600" dirty="0"/>
          </a:p>
          <a:p>
            <a:pPr marL="263525" indent="-263525" algn="just">
              <a:lnSpc>
                <a:spcPts val="2700"/>
              </a:lnSpc>
              <a:spcBef>
                <a:spcPts val="600"/>
              </a:spcBef>
              <a:spcAft>
                <a:spcPts val="600"/>
              </a:spcAft>
            </a:pPr>
            <a:r>
              <a:rPr lang="en-GB" sz="1600" b="1" dirty="0">
                <a:solidFill>
                  <a:srgbClr val="FF0000"/>
                </a:solidFill>
              </a:rPr>
              <a:t>J</a:t>
            </a:r>
            <a:r>
              <a:rPr lang="en-GB" sz="1600" b="1" dirty="0" smtClean="0">
                <a:solidFill>
                  <a:srgbClr val="FF0000"/>
                </a:solidFill>
              </a:rPr>
              <a:t>PMorgan Chase was </a:t>
            </a:r>
            <a:r>
              <a:rPr lang="en-GB" sz="1600" b="1" dirty="0">
                <a:solidFill>
                  <a:srgbClr val="FF0000"/>
                </a:solidFill>
              </a:rPr>
              <a:t>created </a:t>
            </a:r>
            <a:r>
              <a:rPr lang="en-GB" sz="1600" b="1" dirty="0" smtClean="0">
                <a:solidFill>
                  <a:srgbClr val="FF0000"/>
                </a:solidFill>
              </a:rPr>
              <a:t>from the </a:t>
            </a:r>
            <a:r>
              <a:rPr lang="en-GB" sz="1600" b="1" dirty="0">
                <a:solidFill>
                  <a:srgbClr val="FF0000"/>
                </a:solidFill>
              </a:rPr>
              <a:t>merger of </a:t>
            </a:r>
            <a:r>
              <a:rPr lang="en-GB" sz="1600" b="1" dirty="0" smtClean="0">
                <a:solidFill>
                  <a:srgbClr val="FF0000"/>
                </a:solidFill>
              </a:rPr>
              <a:t>37 </a:t>
            </a:r>
            <a:r>
              <a:rPr lang="en-GB" sz="1600" b="1" dirty="0">
                <a:solidFill>
                  <a:srgbClr val="FF0000"/>
                </a:solidFill>
              </a:rPr>
              <a:t>banks, </a:t>
            </a:r>
            <a:r>
              <a:rPr lang="en-GB" sz="1600" b="1" dirty="0" smtClean="0">
                <a:solidFill>
                  <a:srgbClr val="FF0000"/>
                </a:solidFill>
              </a:rPr>
              <a:t>becoming a </a:t>
            </a:r>
            <a:r>
              <a:rPr lang="en-GB" sz="1600" b="1" dirty="0">
                <a:solidFill>
                  <a:srgbClr val="FF0000"/>
                </a:solidFill>
              </a:rPr>
              <a:t>megabank with more than 220,000 </a:t>
            </a:r>
            <a:r>
              <a:rPr lang="en-GB" sz="1600" b="1" dirty="0" smtClean="0">
                <a:solidFill>
                  <a:srgbClr val="FF0000"/>
                </a:solidFill>
              </a:rPr>
              <a:t>employees </a:t>
            </a:r>
            <a:r>
              <a:rPr lang="en-GB" sz="1600" b="1" dirty="0">
                <a:solidFill>
                  <a:srgbClr val="FF0000"/>
                </a:solidFill>
              </a:rPr>
              <a:t>and $2 </a:t>
            </a:r>
            <a:r>
              <a:rPr lang="en-GB" sz="1600" b="1" dirty="0" smtClean="0">
                <a:solidFill>
                  <a:srgbClr val="FF0000"/>
                </a:solidFill>
              </a:rPr>
              <a:t>T of </a:t>
            </a:r>
            <a:r>
              <a:rPr lang="en-GB" sz="1600" b="1" dirty="0">
                <a:solidFill>
                  <a:srgbClr val="FF0000"/>
                </a:solidFill>
              </a:rPr>
              <a:t>assets </a:t>
            </a:r>
            <a:r>
              <a:rPr lang="en-GB" sz="1600" b="1" dirty="0" smtClean="0">
                <a:solidFill>
                  <a:srgbClr val="FF0000"/>
                </a:solidFill>
              </a:rPr>
              <a:t>in 2011</a:t>
            </a:r>
            <a:r>
              <a:rPr lang="en-GB" sz="1600" b="1" dirty="0">
                <a:solidFill>
                  <a:srgbClr val="FF0000"/>
                </a:solidFill>
              </a:rPr>
              <a:t>. </a:t>
            </a:r>
            <a:endParaRPr lang="en-GB" sz="1600" b="1" dirty="0" smtClean="0">
              <a:solidFill>
                <a:srgbClr val="FF0000"/>
              </a:solidFill>
            </a:endParaRPr>
          </a:p>
          <a:p>
            <a:pPr marL="263525" indent="-263525" algn="just">
              <a:lnSpc>
                <a:spcPts val="2700"/>
              </a:lnSpc>
              <a:spcBef>
                <a:spcPts val="600"/>
              </a:spcBef>
              <a:spcAft>
                <a:spcPts val="600"/>
              </a:spcAft>
            </a:pPr>
            <a:r>
              <a:rPr lang="en-GB" sz="1600" b="1" dirty="0" smtClean="0">
                <a:solidFill>
                  <a:srgbClr val="FF0000"/>
                </a:solidFill>
              </a:rPr>
              <a:t>The </a:t>
            </a:r>
            <a:r>
              <a:rPr lang="en-GB" sz="1600" b="1" dirty="0">
                <a:solidFill>
                  <a:srgbClr val="FF0000"/>
                </a:solidFill>
              </a:rPr>
              <a:t>Bank of America, which was originally a California bank, merged with or acquired more than 50 other </a:t>
            </a:r>
            <a:r>
              <a:rPr lang="en-GB" sz="1600" b="1" dirty="0" smtClean="0">
                <a:solidFill>
                  <a:srgbClr val="FF0000"/>
                </a:solidFill>
              </a:rPr>
              <a:t>banks.</a:t>
            </a:r>
            <a:endParaRPr lang="en-GB" sz="1600" dirty="0" smtClean="0"/>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167</a:t>
            </a:fld>
            <a:endParaRPr lang="en-US"/>
          </a:p>
        </p:txBody>
      </p:sp>
      <p:sp>
        <p:nvSpPr>
          <p:cNvPr id="5" name="Down Arrow 4"/>
          <p:cNvSpPr/>
          <p:nvPr/>
        </p:nvSpPr>
        <p:spPr bwMode="auto">
          <a:xfrm>
            <a:off x="5097016" y="429309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15404386"/>
      </p:ext>
    </p:extLst>
  </p:cSld>
  <p:clrMapOvr>
    <a:masterClrMapping/>
  </p:clrMapOvr>
  <p:transition spd="slow">
    <p:pull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76536" y="1643050"/>
            <a:ext cx="8712968" cy="4666270"/>
          </a:xfrm>
        </p:spPr>
        <p:txBody>
          <a:bodyPr/>
          <a:lstStyle/>
          <a:p>
            <a:pPr marL="271463" indent="-271463" algn="just">
              <a:lnSpc>
                <a:spcPts val="2700"/>
              </a:lnSpc>
              <a:spcBef>
                <a:spcPts val="600"/>
              </a:spcBef>
              <a:spcAft>
                <a:spcPts val="600"/>
              </a:spcAft>
            </a:pPr>
            <a:r>
              <a:rPr lang="en-GB" sz="2000" b="1" dirty="0" smtClean="0">
                <a:solidFill>
                  <a:srgbClr val="FF0000"/>
                </a:solidFill>
              </a:rPr>
              <a:t>The </a:t>
            </a:r>
            <a:r>
              <a:rPr lang="en-GB" sz="2000" b="1" dirty="0">
                <a:solidFill>
                  <a:srgbClr val="FF0000"/>
                </a:solidFill>
              </a:rPr>
              <a:t>rationale for this change </a:t>
            </a:r>
            <a:r>
              <a:rPr lang="en-GB" sz="2000" b="1" dirty="0" smtClean="0">
                <a:solidFill>
                  <a:srgbClr val="FF0000"/>
                </a:solidFill>
              </a:rPr>
              <a:t>was </a:t>
            </a:r>
            <a:r>
              <a:rPr lang="en-GB" sz="2000" b="1" dirty="0">
                <a:solidFill>
                  <a:srgbClr val="FF0000"/>
                </a:solidFill>
              </a:rPr>
              <a:t>a mirror-image of the </a:t>
            </a:r>
            <a:r>
              <a:rPr lang="en-GB" sz="2000" b="1" dirty="0" smtClean="0">
                <a:solidFill>
                  <a:srgbClr val="FF0000"/>
                </a:solidFill>
              </a:rPr>
              <a:t>1920s</a:t>
            </a:r>
            <a:r>
              <a:rPr lang="en-GB" sz="2000" b="1" dirty="0" smtClean="0"/>
              <a:t>:</a:t>
            </a:r>
          </a:p>
          <a:p>
            <a:pPr marL="271463" indent="-271463" algn="just">
              <a:lnSpc>
                <a:spcPts val="2700"/>
              </a:lnSpc>
              <a:spcBef>
                <a:spcPts val="600"/>
              </a:spcBef>
              <a:spcAft>
                <a:spcPts val="600"/>
              </a:spcAft>
            </a:pPr>
            <a:endParaRPr lang="en-GB" sz="2000" dirty="0" smtClean="0"/>
          </a:p>
          <a:p>
            <a:pPr marL="271463" indent="-271463" algn="just">
              <a:lnSpc>
                <a:spcPts val="2700"/>
              </a:lnSpc>
              <a:spcBef>
                <a:spcPts val="600"/>
              </a:spcBef>
              <a:spcAft>
                <a:spcPts val="600"/>
              </a:spcAft>
            </a:pPr>
            <a:r>
              <a:rPr lang="en-GB" sz="2000" dirty="0" smtClean="0">
                <a:solidFill>
                  <a:srgbClr val="FF0000"/>
                </a:solidFill>
              </a:rPr>
              <a:t>Large </a:t>
            </a:r>
            <a:r>
              <a:rPr lang="en-GB" sz="2000" dirty="0">
                <a:solidFill>
                  <a:srgbClr val="FF0000"/>
                </a:solidFill>
              </a:rPr>
              <a:t>banks </a:t>
            </a:r>
            <a:r>
              <a:rPr lang="en-GB" sz="2000" dirty="0" smtClean="0">
                <a:solidFill>
                  <a:srgbClr val="FF0000"/>
                </a:solidFill>
              </a:rPr>
              <a:t>convinced politicians </a:t>
            </a:r>
            <a:r>
              <a:rPr lang="en-GB" sz="2000" dirty="0">
                <a:solidFill>
                  <a:srgbClr val="FF0000"/>
                </a:solidFill>
              </a:rPr>
              <a:t>of the high private costs of restrictions, which inhibited the efficiency of their </a:t>
            </a:r>
            <a:r>
              <a:rPr lang="en-GB" sz="2000" dirty="0" smtClean="0">
                <a:solidFill>
                  <a:srgbClr val="FF0000"/>
                </a:solidFill>
              </a:rPr>
              <a:t>offering to </a:t>
            </a:r>
            <a:r>
              <a:rPr lang="en-GB" sz="2000" dirty="0">
                <a:solidFill>
                  <a:srgbClr val="FF0000"/>
                </a:solidFill>
              </a:rPr>
              <a:t>the </a:t>
            </a:r>
            <a:r>
              <a:rPr lang="en-GB" sz="2000" dirty="0" smtClean="0">
                <a:solidFill>
                  <a:srgbClr val="FF0000"/>
                </a:solidFill>
              </a:rPr>
              <a:t>public</a:t>
            </a:r>
            <a:r>
              <a:rPr lang="en-GB" sz="2000" dirty="0" smtClean="0"/>
              <a:t> </a:t>
            </a:r>
            <a:r>
              <a:rPr lang="en-GB" sz="2000" dirty="0" smtClean="0">
                <a:sym typeface="Wingdings" panose="05000000000000000000" pitchFamily="2" charset="2"/>
              </a:rPr>
              <a:t> </a:t>
            </a:r>
            <a:r>
              <a:rPr lang="en-GB" sz="2000" dirty="0" smtClean="0"/>
              <a:t>private </a:t>
            </a:r>
            <a:r>
              <a:rPr lang="en-GB" sz="2000" dirty="0"/>
              <a:t>costs </a:t>
            </a:r>
            <a:r>
              <a:rPr lang="en-GB" sz="2000" dirty="0" smtClean="0"/>
              <a:t>overcome social </a:t>
            </a:r>
            <a:r>
              <a:rPr lang="en-GB" sz="2000" dirty="0"/>
              <a:t>benefits</a:t>
            </a:r>
            <a:r>
              <a:rPr lang="en-GB" sz="2000" dirty="0" smtClean="0"/>
              <a:t>.</a:t>
            </a:r>
          </a:p>
          <a:p>
            <a:pPr marL="271463" indent="-271463" algn="just">
              <a:lnSpc>
                <a:spcPts val="2700"/>
              </a:lnSpc>
              <a:spcBef>
                <a:spcPts val="600"/>
              </a:spcBef>
              <a:spcAft>
                <a:spcPts val="600"/>
              </a:spcAft>
            </a:pPr>
            <a:endParaRPr lang="en-GB" sz="2000" dirty="0" smtClean="0"/>
          </a:p>
          <a:p>
            <a:pPr marL="271463" indent="-271463" algn="just">
              <a:lnSpc>
                <a:spcPts val="2700"/>
              </a:lnSpc>
              <a:spcBef>
                <a:spcPts val="600"/>
              </a:spcBef>
              <a:spcAft>
                <a:spcPts val="600"/>
              </a:spcAft>
            </a:pPr>
            <a:r>
              <a:rPr lang="en-GB" sz="2000" dirty="0" smtClean="0"/>
              <a:t>Dramatic effects </a:t>
            </a:r>
            <a:r>
              <a:rPr lang="en-GB" sz="2000" dirty="0"/>
              <a:t>of </a:t>
            </a:r>
            <a:r>
              <a:rPr lang="en-GB" sz="2000" dirty="0" smtClean="0"/>
              <a:t>the removal </a:t>
            </a:r>
            <a:r>
              <a:rPr lang="en-GB" sz="2000" dirty="0"/>
              <a:t>of interstate restrictions </a:t>
            </a:r>
            <a:r>
              <a:rPr lang="en-GB" sz="2000" b="1" dirty="0" smtClean="0">
                <a:solidFill>
                  <a:srgbClr val="FF0000"/>
                </a:solidFill>
              </a:rPr>
              <a:t>=&gt; average </a:t>
            </a:r>
            <a:r>
              <a:rPr lang="en-GB" sz="2000" b="1" dirty="0">
                <a:solidFill>
                  <a:srgbClr val="FF0000"/>
                </a:solidFill>
              </a:rPr>
              <a:t>size of US </a:t>
            </a:r>
            <a:r>
              <a:rPr lang="en-GB" sz="2000" b="1" dirty="0" smtClean="0">
                <a:solidFill>
                  <a:srgbClr val="FF0000"/>
                </a:solidFill>
              </a:rPr>
              <a:t>banks </a:t>
            </a:r>
            <a:r>
              <a:rPr lang="en-GB" sz="2000" b="1" dirty="0">
                <a:solidFill>
                  <a:srgbClr val="FF0000"/>
                </a:solidFill>
              </a:rPr>
              <a:t>relative to </a:t>
            </a:r>
            <a:r>
              <a:rPr lang="en-GB" sz="2000" b="1" dirty="0" smtClean="0">
                <a:solidFill>
                  <a:srgbClr val="FF0000"/>
                </a:solidFill>
              </a:rPr>
              <a:t>GDP has </a:t>
            </a:r>
            <a:r>
              <a:rPr lang="en-GB" sz="2000" b="1" dirty="0">
                <a:solidFill>
                  <a:srgbClr val="FF0000"/>
                </a:solidFill>
              </a:rPr>
              <a:t>risen roughly </a:t>
            </a:r>
            <a:r>
              <a:rPr lang="en-GB" sz="2000" b="1" dirty="0" smtClean="0">
                <a:solidFill>
                  <a:srgbClr val="FF0000"/>
                </a:solidFill>
              </a:rPr>
              <a:t>3x over </a:t>
            </a:r>
            <a:r>
              <a:rPr lang="en-GB" sz="2000" b="1" dirty="0">
                <a:solidFill>
                  <a:srgbClr val="FF0000"/>
                </a:solidFill>
              </a:rPr>
              <a:t>the past 20 years</a:t>
            </a:r>
            <a:r>
              <a:rPr lang="en-GB" sz="2000" dirty="0"/>
              <a:t> </a:t>
            </a:r>
            <a:r>
              <a:rPr lang="en-GB" sz="2000" dirty="0" smtClean="0"/>
              <a:t>=&gt; the rebirth of too-big-to-fail banks.</a:t>
            </a:r>
          </a:p>
        </p:txBody>
      </p:sp>
      <p:sp>
        <p:nvSpPr>
          <p:cNvPr id="2" name="Down Arrow 1"/>
          <p:cNvSpPr/>
          <p:nvPr/>
        </p:nvSpPr>
        <p:spPr bwMode="auto">
          <a:xfrm>
            <a:off x="5385048" y="213285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168</a:t>
            </a:fld>
            <a:endParaRPr lang="en-US"/>
          </a:p>
        </p:txBody>
      </p:sp>
    </p:spTree>
    <p:extLst>
      <p:ext uri="{BB962C8B-B14F-4D97-AF65-F5344CB8AC3E}">
        <p14:creationId xmlns:p14="http://schemas.microsoft.com/office/powerpoint/2010/main" val="1631506086"/>
      </p:ext>
    </p:extLst>
  </p:cSld>
  <p:clrMapOvr>
    <a:masterClrMapping/>
  </p:clrMapOvr>
  <p:transition spd="slow">
    <p:pull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76536" y="1643050"/>
            <a:ext cx="8712968" cy="4666270"/>
          </a:xfrm>
        </p:spPr>
        <p:txBody>
          <a:bodyPr/>
          <a:lstStyle/>
          <a:p>
            <a:pPr algn="just">
              <a:lnSpc>
                <a:spcPts val="2700"/>
              </a:lnSpc>
              <a:spcBef>
                <a:spcPts val="600"/>
              </a:spcBef>
              <a:spcAft>
                <a:spcPts val="600"/>
              </a:spcAft>
            </a:pPr>
            <a:r>
              <a:rPr lang="en-GB" sz="2000" b="1" u="sng" dirty="0" smtClean="0">
                <a:solidFill>
                  <a:srgbClr val="FF0000"/>
                </a:solidFill>
              </a:rPr>
              <a:t>Glass-Steagall Act</a:t>
            </a:r>
            <a:r>
              <a:rPr lang="en-GB" sz="2000" dirty="0" smtClean="0">
                <a:solidFill>
                  <a:srgbClr val="FF0000"/>
                </a:solidFill>
              </a:rPr>
              <a:t>:</a:t>
            </a:r>
          </a:p>
          <a:p>
            <a:pPr marL="0" indent="0" algn="just">
              <a:lnSpc>
                <a:spcPts val="2700"/>
              </a:lnSpc>
              <a:spcBef>
                <a:spcPts val="600"/>
              </a:spcBef>
              <a:spcAft>
                <a:spcPts val="600"/>
              </a:spcAft>
              <a:buNone/>
            </a:pPr>
            <a:r>
              <a:rPr lang="en-GB" sz="2000" dirty="0" smtClean="0"/>
              <a:t>(</a:t>
            </a:r>
            <a:r>
              <a:rPr lang="en-GB" sz="2000" dirty="0" err="1" smtClean="0"/>
              <a:t>i</a:t>
            </a:r>
            <a:r>
              <a:rPr lang="en-GB" sz="2000" dirty="0" smtClean="0"/>
              <a:t>) </a:t>
            </a:r>
            <a:r>
              <a:rPr lang="en-GB" sz="2000" dirty="0">
                <a:solidFill>
                  <a:srgbClr val="FF0000"/>
                </a:solidFill>
              </a:rPr>
              <a:t>key functions of commercial and </a:t>
            </a:r>
            <a:r>
              <a:rPr lang="en-GB" sz="2000" dirty="0" smtClean="0">
                <a:solidFill>
                  <a:srgbClr val="FF0000"/>
                </a:solidFill>
              </a:rPr>
              <a:t>investment banks were </a:t>
            </a:r>
            <a:r>
              <a:rPr lang="en-GB" sz="2000" dirty="0">
                <a:solidFill>
                  <a:srgbClr val="FF0000"/>
                </a:solidFill>
              </a:rPr>
              <a:t>effectively </a:t>
            </a:r>
            <a:r>
              <a:rPr lang="en-GB" sz="2000" dirty="0" smtClean="0">
                <a:solidFill>
                  <a:srgbClr val="FF0000"/>
                </a:solidFill>
              </a:rPr>
              <a:t>separated:</a:t>
            </a:r>
            <a:endParaRPr lang="en-GB" sz="2000" dirty="0">
              <a:solidFill>
                <a:srgbClr val="FF0000"/>
              </a:solidFill>
            </a:endParaRPr>
          </a:p>
          <a:p>
            <a:pPr algn="just">
              <a:lnSpc>
                <a:spcPts val="2700"/>
              </a:lnSpc>
              <a:spcBef>
                <a:spcPts val="600"/>
              </a:spcBef>
              <a:spcAft>
                <a:spcPts val="600"/>
              </a:spcAft>
              <a:buFontTx/>
              <a:buChar char="-"/>
            </a:pPr>
            <a:r>
              <a:rPr lang="en-GB" sz="2000" dirty="0" smtClean="0"/>
              <a:t>commercial </a:t>
            </a:r>
            <a:r>
              <a:rPr lang="en-GB" sz="2000" dirty="0"/>
              <a:t>banks </a:t>
            </a:r>
            <a:r>
              <a:rPr lang="en-GB" sz="2000" dirty="0" smtClean="0"/>
              <a:t>were </a:t>
            </a:r>
            <a:r>
              <a:rPr lang="en-GB" sz="2000" dirty="0"/>
              <a:t>prevented </a:t>
            </a:r>
            <a:r>
              <a:rPr lang="en-GB" sz="2000" dirty="0" smtClean="0"/>
              <a:t>from </a:t>
            </a:r>
            <a:r>
              <a:rPr lang="en-GB" sz="2000" dirty="0"/>
              <a:t>conducting most types </a:t>
            </a:r>
            <a:r>
              <a:rPr lang="en-GB" sz="2000" dirty="0" smtClean="0"/>
              <a:t>of securities </a:t>
            </a:r>
            <a:r>
              <a:rPr lang="en-GB" sz="2000" dirty="0"/>
              <a:t>business, including principal trading, underwriting and securities </a:t>
            </a:r>
            <a:r>
              <a:rPr lang="en-GB" sz="2000" dirty="0" smtClean="0"/>
              <a:t>lending.</a:t>
            </a:r>
          </a:p>
          <a:p>
            <a:pPr algn="just">
              <a:lnSpc>
                <a:spcPts val="2700"/>
              </a:lnSpc>
              <a:spcBef>
                <a:spcPts val="600"/>
              </a:spcBef>
              <a:spcAft>
                <a:spcPts val="600"/>
              </a:spcAft>
              <a:buFontTx/>
              <a:buChar char="-"/>
            </a:pPr>
            <a:r>
              <a:rPr lang="en-GB" sz="2000" dirty="0" smtClean="0"/>
              <a:t>investment </a:t>
            </a:r>
            <a:r>
              <a:rPr lang="en-GB" sz="2000" dirty="0"/>
              <a:t>banks </a:t>
            </a:r>
            <a:r>
              <a:rPr lang="en-GB" sz="2000" dirty="0" smtClean="0"/>
              <a:t>were banned from </a:t>
            </a:r>
            <a:r>
              <a:rPr lang="en-GB" sz="2000" dirty="0"/>
              <a:t>taking deposits</a:t>
            </a:r>
            <a:r>
              <a:rPr lang="en-GB" sz="2000" dirty="0" smtClean="0"/>
              <a:t>.</a:t>
            </a:r>
          </a:p>
          <a:p>
            <a:pPr marL="0" indent="0" algn="just">
              <a:lnSpc>
                <a:spcPts val="2700"/>
              </a:lnSpc>
              <a:spcBef>
                <a:spcPts val="600"/>
              </a:spcBef>
              <a:spcAft>
                <a:spcPts val="600"/>
              </a:spcAft>
              <a:buNone/>
            </a:pPr>
            <a:r>
              <a:rPr lang="pt-PT" sz="2000" dirty="0" smtClean="0"/>
              <a:t>(</a:t>
            </a:r>
            <a:r>
              <a:rPr lang="pt-PT" sz="2000" dirty="0" err="1" smtClean="0"/>
              <a:t>ii</a:t>
            </a:r>
            <a:r>
              <a:rPr lang="pt-PT" sz="2000" dirty="0" smtClean="0"/>
              <a:t>) </a:t>
            </a:r>
            <a:r>
              <a:rPr lang="en-GB" sz="2000" dirty="0" smtClean="0">
                <a:solidFill>
                  <a:srgbClr val="FF0000"/>
                </a:solidFill>
              </a:rPr>
              <a:t>motivated </a:t>
            </a:r>
            <a:r>
              <a:rPr lang="en-GB" sz="2000" dirty="0">
                <a:solidFill>
                  <a:srgbClr val="FF0000"/>
                </a:solidFill>
              </a:rPr>
              <a:t>by stability concerns </a:t>
            </a:r>
            <a:r>
              <a:rPr lang="en-GB" sz="2000" dirty="0" smtClean="0">
                <a:solidFill>
                  <a:srgbClr val="FF0000"/>
                </a:solidFill>
              </a:rPr>
              <a:t>following the </a:t>
            </a:r>
            <a:r>
              <a:rPr lang="en-GB" sz="2000" dirty="0">
                <a:solidFill>
                  <a:srgbClr val="FF0000"/>
                </a:solidFill>
              </a:rPr>
              <a:t>Great </a:t>
            </a:r>
            <a:r>
              <a:rPr lang="en-GB" sz="2000" dirty="0" smtClean="0">
                <a:solidFill>
                  <a:srgbClr val="FF0000"/>
                </a:solidFill>
              </a:rPr>
              <a:t>Depression:</a:t>
            </a:r>
          </a:p>
          <a:p>
            <a:pPr algn="just">
              <a:lnSpc>
                <a:spcPts val="2700"/>
              </a:lnSpc>
              <a:spcBef>
                <a:spcPts val="600"/>
              </a:spcBef>
              <a:spcAft>
                <a:spcPts val="600"/>
              </a:spcAft>
              <a:buFontTx/>
              <a:buChar char="-"/>
            </a:pPr>
            <a:r>
              <a:rPr lang="en-GB" sz="2000" dirty="0" smtClean="0"/>
              <a:t>stock market </a:t>
            </a:r>
            <a:r>
              <a:rPr lang="en-GB" sz="2000" dirty="0"/>
              <a:t>boom of the 1920s </a:t>
            </a:r>
            <a:r>
              <a:rPr lang="en-GB" sz="2000" dirty="0" smtClean="0"/>
              <a:t>fuelled </a:t>
            </a:r>
            <a:r>
              <a:rPr lang="en-GB" sz="2000" dirty="0"/>
              <a:t>by cheap credit from </a:t>
            </a:r>
            <a:r>
              <a:rPr lang="en-GB" sz="2000" dirty="0" smtClean="0"/>
              <a:t>banks =&gt; </a:t>
            </a:r>
          </a:p>
          <a:p>
            <a:pPr algn="just">
              <a:lnSpc>
                <a:spcPts val="2700"/>
              </a:lnSpc>
              <a:spcBef>
                <a:spcPts val="600"/>
              </a:spcBef>
              <a:spcAft>
                <a:spcPts val="600"/>
              </a:spcAft>
              <a:buFont typeface="Symbol" panose="05050102010706020507" pitchFamily="18" charset="2"/>
              <a:buChar char="Þ"/>
            </a:pPr>
            <a:r>
              <a:rPr lang="en-GB" sz="2000" dirty="0" smtClean="0"/>
              <a:t>1929 crash brought massive losses on securities and also loans =&gt;</a:t>
            </a:r>
          </a:p>
          <a:p>
            <a:pPr algn="just">
              <a:lnSpc>
                <a:spcPts val="2700"/>
              </a:lnSpc>
              <a:spcBef>
                <a:spcPts val="600"/>
              </a:spcBef>
              <a:spcAft>
                <a:spcPts val="600"/>
              </a:spcAft>
              <a:buFont typeface="Symbol" panose="05050102010706020507" pitchFamily="18" charset="2"/>
              <a:buChar char="Þ"/>
            </a:pPr>
            <a:r>
              <a:rPr lang="en-GB" sz="2000" dirty="0"/>
              <a:t>i</a:t>
            </a:r>
            <a:r>
              <a:rPr lang="en-GB" sz="2000" dirty="0" smtClean="0"/>
              <a:t>mpact on the real </a:t>
            </a:r>
            <a:r>
              <a:rPr lang="en-GB" sz="2000" dirty="0"/>
              <a:t>economy through a collapse in </a:t>
            </a:r>
            <a:r>
              <a:rPr lang="en-GB" sz="2000" dirty="0" smtClean="0"/>
              <a:t>lending (whose </a:t>
            </a:r>
            <a:r>
              <a:rPr lang="en-GB" sz="2000" dirty="0"/>
              <a:t>stock halved between 1929 and </a:t>
            </a:r>
            <a:r>
              <a:rPr lang="en-GB" sz="2000" dirty="0" smtClean="0"/>
              <a:t>1933).</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169</a:t>
            </a:fld>
            <a:endParaRPr lang="en-US"/>
          </a:p>
        </p:txBody>
      </p:sp>
    </p:spTree>
    <p:extLst>
      <p:ext uri="{BB962C8B-B14F-4D97-AF65-F5344CB8AC3E}">
        <p14:creationId xmlns:p14="http://schemas.microsoft.com/office/powerpoint/2010/main" val="2370168530"/>
      </p:ext>
    </p:extLst>
  </p:cSld>
  <p:clrMapOvr>
    <a:masterClrMapping/>
  </p:clrMapOvr>
  <p:transition spd="slow">
    <p:pull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u="sng" dirty="0" smtClean="0"/>
              <a:t>China is the largest market for digital payments offered by </a:t>
            </a:r>
            <a:r>
              <a:rPr lang="en-US" sz="2000" u="sng" dirty="0" err="1" smtClean="0"/>
              <a:t>BigTech</a:t>
            </a:r>
            <a:r>
              <a:rPr lang="en-US" sz="2000" u="sng" dirty="0" smtClean="0"/>
              <a:t> companies</a:t>
            </a:r>
            <a:r>
              <a:rPr lang="en-US" sz="2000" dirty="0" smtClean="0"/>
              <a:t>, </a:t>
            </a:r>
            <a:r>
              <a:rPr lang="en-US" sz="2000" dirty="0"/>
              <a:t>with </a:t>
            </a:r>
            <a:r>
              <a:rPr lang="en-US" sz="2000" dirty="0" err="1"/>
              <a:t>BigTech</a:t>
            </a:r>
            <a:r>
              <a:rPr lang="en-US" sz="2000" dirty="0"/>
              <a:t> </a:t>
            </a:r>
            <a:r>
              <a:rPr lang="en-US" sz="2000" dirty="0" smtClean="0"/>
              <a:t>mobile payments </a:t>
            </a:r>
            <a:r>
              <a:rPr lang="en-US" sz="2000" dirty="0"/>
              <a:t>for consumption reaching 16% of GDP </a:t>
            </a:r>
            <a:r>
              <a:rPr lang="en-US" sz="2000" dirty="0" smtClean="0"/>
              <a:t>(RMB </a:t>
            </a:r>
            <a:r>
              <a:rPr lang="en-US" sz="2000" dirty="0"/>
              <a:t>14.5 </a:t>
            </a:r>
            <a:r>
              <a:rPr lang="en-US" sz="2000" dirty="0" smtClean="0"/>
              <a:t>T) </a:t>
            </a:r>
            <a:r>
              <a:rPr lang="en-US" sz="2000" dirty="0"/>
              <a:t>in </a:t>
            </a:r>
            <a:r>
              <a:rPr lang="en-US" sz="2000" dirty="0" smtClean="0"/>
              <a:t>2017, while US, India</a:t>
            </a:r>
            <a:r>
              <a:rPr lang="en-US" sz="2000" dirty="0"/>
              <a:t>, and Brazil </a:t>
            </a:r>
            <a:r>
              <a:rPr lang="en-US" sz="2000" dirty="0" smtClean="0"/>
              <a:t>represent only 0.3-0.6%.</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17</a:t>
            </a:fld>
            <a:endParaRPr lang="en-US" dirty="0"/>
          </a:p>
        </p:txBody>
      </p:sp>
      <p:pic>
        <p:nvPicPr>
          <p:cNvPr id="2" name="Picture 1"/>
          <p:cNvPicPr>
            <a:picLocks noChangeAspect="1"/>
          </p:cNvPicPr>
          <p:nvPr/>
        </p:nvPicPr>
        <p:blipFill>
          <a:blip r:embed="rId2"/>
          <a:stretch>
            <a:fillRect/>
          </a:stretch>
        </p:blipFill>
        <p:spPr>
          <a:xfrm>
            <a:off x="1280592" y="2996952"/>
            <a:ext cx="6948164" cy="2763726"/>
          </a:xfrm>
          <a:prstGeom prst="rect">
            <a:avLst/>
          </a:prstGeom>
        </p:spPr>
      </p:pic>
      <p:sp>
        <p:nvSpPr>
          <p:cNvPr id="6" name="Rectangle 5"/>
          <p:cNvSpPr/>
          <p:nvPr/>
        </p:nvSpPr>
        <p:spPr>
          <a:xfrm>
            <a:off x="762000" y="5877272"/>
            <a:ext cx="8731250" cy="461665"/>
          </a:xfrm>
          <a:prstGeom prst="rect">
            <a:avLst/>
          </a:prstGeom>
        </p:spPr>
        <p:txBody>
          <a:bodyPr wrap="square">
            <a:spAutoFit/>
          </a:bodyPr>
          <a:lstStyle/>
          <a:p>
            <a:pPr algn="just">
              <a:buNone/>
            </a:pPr>
            <a:r>
              <a:rPr lang="pt-PT" sz="1200" b="0" u="none" dirty="0" err="1" smtClean="0">
                <a:solidFill>
                  <a:schemeClr val="tx1"/>
                </a:solidFill>
              </a:rPr>
              <a:t>Source</a:t>
            </a:r>
            <a:r>
              <a:rPr lang="pt-PT" sz="1200" b="0" u="none" dirty="0" smtClean="0">
                <a:solidFill>
                  <a:schemeClr val="tx1"/>
                </a:solidFill>
              </a:rPr>
              <a:t>: </a:t>
            </a:r>
            <a:r>
              <a:rPr lang="pt-PT" sz="1200" b="0" u="none" dirty="0" err="1" smtClean="0">
                <a:solidFill>
                  <a:schemeClr val="tx1"/>
                </a:solidFill>
              </a:rPr>
              <a:t>Frost</a:t>
            </a:r>
            <a:r>
              <a:rPr lang="pt-PT" sz="1200" b="0" u="none" dirty="0">
                <a:solidFill>
                  <a:schemeClr val="tx1"/>
                </a:solidFill>
              </a:rPr>
              <a:t>, J., L. </a:t>
            </a:r>
            <a:r>
              <a:rPr lang="pt-PT" sz="1200" b="0" u="none" dirty="0" err="1">
                <a:solidFill>
                  <a:schemeClr val="tx1"/>
                </a:solidFill>
              </a:rPr>
              <a:t>Gambacorta</a:t>
            </a:r>
            <a:r>
              <a:rPr lang="pt-PT" sz="1200" b="0" u="none" dirty="0">
                <a:solidFill>
                  <a:schemeClr val="tx1"/>
                </a:solidFill>
              </a:rPr>
              <a:t>, Y. Huang, H. S. </a:t>
            </a:r>
            <a:r>
              <a:rPr lang="pt-PT" sz="1200" b="0" u="none" dirty="0" err="1">
                <a:solidFill>
                  <a:schemeClr val="tx1"/>
                </a:solidFill>
              </a:rPr>
              <a:t>Shin</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P. </a:t>
            </a:r>
            <a:r>
              <a:rPr lang="pt-PT" sz="1200" b="0" u="none" dirty="0" err="1">
                <a:solidFill>
                  <a:schemeClr val="tx1"/>
                </a:solidFill>
              </a:rPr>
              <a:t>Zbinden</a:t>
            </a:r>
            <a:r>
              <a:rPr lang="pt-PT" sz="1200" b="0" u="none" dirty="0">
                <a:solidFill>
                  <a:schemeClr val="tx1"/>
                </a:solidFill>
              </a:rPr>
              <a:t> (2019), “</a:t>
            </a:r>
            <a:r>
              <a:rPr lang="pt-PT" sz="1200" b="0" u="none" dirty="0" err="1">
                <a:solidFill>
                  <a:schemeClr val="tx1"/>
                </a:solidFill>
              </a:rPr>
              <a:t>BigTech</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changing</a:t>
            </a:r>
            <a:r>
              <a:rPr lang="pt-PT" sz="1200" b="0" u="none" dirty="0">
                <a:solidFill>
                  <a:schemeClr val="tx1"/>
                </a:solidFill>
              </a:rPr>
              <a:t> </a:t>
            </a:r>
            <a:r>
              <a:rPr lang="pt-PT" sz="1200" b="0" u="none" dirty="0" err="1">
                <a:solidFill>
                  <a:schemeClr val="tx1"/>
                </a:solidFill>
              </a:rPr>
              <a:t>structure</a:t>
            </a:r>
            <a:r>
              <a:rPr lang="pt-PT" sz="1200" b="0" u="none" dirty="0">
                <a:solidFill>
                  <a:schemeClr val="tx1"/>
                </a:solidFill>
              </a:rPr>
              <a:t> </a:t>
            </a:r>
            <a:r>
              <a:rPr lang="pt-PT" sz="1200" b="0" u="none" dirty="0" err="1">
                <a:solidFill>
                  <a:schemeClr val="tx1"/>
                </a:solidFill>
              </a:rPr>
              <a:t>of</a:t>
            </a:r>
            <a:r>
              <a:rPr lang="pt-PT" sz="1200" b="0" u="none" dirty="0">
                <a:solidFill>
                  <a:schemeClr val="tx1"/>
                </a:solidFill>
              </a:rPr>
              <a:t> financial </a:t>
            </a:r>
            <a:r>
              <a:rPr lang="pt-PT" sz="1200" b="0" u="none" dirty="0" err="1">
                <a:solidFill>
                  <a:schemeClr val="tx1"/>
                </a:solidFill>
              </a:rPr>
              <a:t>intermediation</a:t>
            </a:r>
            <a:r>
              <a:rPr lang="pt-PT" sz="1200" b="0" u="none" dirty="0">
                <a:solidFill>
                  <a:schemeClr val="tx1"/>
                </a:solidFill>
              </a:rPr>
              <a:t>”,</a:t>
            </a:r>
          </a:p>
        </p:txBody>
      </p:sp>
    </p:spTree>
    <p:extLst>
      <p:ext uri="{BB962C8B-B14F-4D97-AF65-F5344CB8AC3E}">
        <p14:creationId xmlns:p14="http://schemas.microsoft.com/office/powerpoint/2010/main" val="1008920276"/>
      </p:ext>
    </p:extLst>
  </p:cSld>
  <p:clrMapOvr>
    <a:masterClrMapping/>
  </p:clrMapOvr>
  <p:transition spd="slow">
    <p:pull dir="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04528" y="1643050"/>
            <a:ext cx="4176464" cy="3724857"/>
          </a:xfrm>
        </p:spPr>
        <p:txBody>
          <a:bodyPr/>
          <a:lstStyle/>
          <a:p>
            <a:pPr marL="182563" indent="-182563" algn="just">
              <a:lnSpc>
                <a:spcPts val="2500"/>
              </a:lnSpc>
              <a:spcBef>
                <a:spcPts val="400"/>
              </a:spcBef>
              <a:spcAft>
                <a:spcPts val="600"/>
              </a:spcAft>
            </a:pPr>
            <a:r>
              <a:rPr lang="en-GB" sz="1800" dirty="0">
                <a:solidFill>
                  <a:srgbClr val="FF0000"/>
                </a:solidFill>
              </a:rPr>
              <a:t>Glass-Steagall </a:t>
            </a:r>
            <a:r>
              <a:rPr lang="en-GB" sz="1800" dirty="0" smtClean="0">
                <a:solidFill>
                  <a:srgbClr val="FF0000"/>
                </a:solidFill>
              </a:rPr>
              <a:t>was effective </a:t>
            </a:r>
            <a:r>
              <a:rPr lang="en-GB" sz="1800" dirty="0">
                <a:solidFill>
                  <a:srgbClr val="FF0000"/>
                </a:solidFill>
              </a:rPr>
              <a:t>from the 1930s </a:t>
            </a:r>
            <a:r>
              <a:rPr lang="en-GB" sz="1800" dirty="0" smtClean="0">
                <a:solidFill>
                  <a:srgbClr val="FF0000"/>
                </a:solidFill>
              </a:rPr>
              <a:t>until</a:t>
            </a:r>
            <a:r>
              <a:rPr lang="en-GB" sz="1800" dirty="0">
                <a:solidFill>
                  <a:srgbClr val="FF0000"/>
                </a:solidFill>
              </a:rPr>
              <a:t> </a:t>
            </a:r>
            <a:r>
              <a:rPr lang="en-GB" sz="1800" dirty="0" smtClean="0">
                <a:solidFill>
                  <a:srgbClr val="FF0000"/>
                </a:solidFill>
              </a:rPr>
              <a:t>the end-1980s </a:t>
            </a:r>
            <a:r>
              <a:rPr lang="en-GB" sz="1800" dirty="0" smtClean="0"/>
              <a:t>=&gt;</a:t>
            </a:r>
          </a:p>
          <a:p>
            <a:pPr marL="0" indent="0" algn="just">
              <a:lnSpc>
                <a:spcPts val="2500"/>
              </a:lnSpc>
              <a:spcBef>
                <a:spcPts val="400"/>
              </a:spcBef>
              <a:spcAft>
                <a:spcPts val="600"/>
              </a:spcAft>
              <a:buNone/>
            </a:pPr>
            <a:r>
              <a:rPr lang="en-GB" sz="1800" dirty="0" smtClean="0"/>
              <a:t>=&gt; Measures </a:t>
            </a:r>
            <a:r>
              <a:rPr lang="en-GB" sz="1800" dirty="0"/>
              <a:t>of concentration in the US banking system </a:t>
            </a:r>
            <a:r>
              <a:rPr lang="en-GB" sz="1800" dirty="0" smtClean="0"/>
              <a:t>remained broadly </a:t>
            </a:r>
            <a:r>
              <a:rPr lang="en-GB" sz="1800" dirty="0"/>
              <a:t>flat </a:t>
            </a:r>
            <a:r>
              <a:rPr lang="en-GB" sz="1800" dirty="0" smtClean="0"/>
              <a:t>during that period.</a:t>
            </a:r>
          </a:p>
          <a:p>
            <a:pPr marL="182563" indent="-182563" algn="just">
              <a:lnSpc>
                <a:spcPts val="2500"/>
              </a:lnSpc>
              <a:spcBef>
                <a:spcPts val="400"/>
              </a:spcBef>
            </a:pPr>
            <a:r>
              <a:rPr lang="en-GB" sz="1800" dirty="0"/>
              <a:t>But competitive pressures </a:t>
            </a:r>
            <a:r>
              <a:rPr lang="en-GB" sz="1800" dirty="0" smtClean="0"/>
              <a:t>building since the </a:t>
            </a:r>
            <a:r>
              <a:rPr lang="en-GB" sz="1800" dirty="0"/>
              <a:t>late 1970s </a:t>
            </a:r>
            <a:r>
              <a:rPr lang="en-GB" sz="1800" dirty="0" smtClean="0"/>
              <a:t>from alternative </a:t>
            </a:r>
            <a:r>
              <a:rPr lang="en-GB" sz="1800" dirty="0"/>
              <a:t>lending vehicles </a:t>
            </a:r>
            <a:r>
              <a:rPr lang="en-GB" sz="1800" dirty="0" smtClean="0"/>
              <a:t>(e.g. mutual </a:t>
            </a:r>
            <a:r>
              <a:rPr lang="en-GB" sz="1800" dirty="0"/>
              <a:t>funds and commercial paper markets) </a:t>
            </a:r>
            <a:r>
              <a:rPr lang="en-GB" sz="1800" dirty="0" smtClean="0"/>
              <a:t>and overseas banks =&gt; </a:t>
            </a:r>
            <a:r>
              <a:rPr lang="en-GB" sz="1800" u="sng" dirty="0" smtClean="0"/>
              <a:t>the private costs of restrictions were rising</a:t>
            </a:r>
            <a:r>
              <a:rPr lang="en-GB" sz="1800" dirty="0" smtClean="0"/>
              <a:t>. =&gt;</a:t>
            </a:r>
          </a:p>
        </p:txBody>
      </p:sp>
      <p:pic>
        <p:nvPicPr>
          <p:cNvPr id="2" name="Picture 1"/>
          <p:cNvPicPr>
            <a:picLocks noChangeAspect="1"/>
          </p:cNvPicPr>
          <p:nvPr/>
        </p:nvPicPr>
        <p:blipFill>
          <a:blip r:embed="rId2"/>
          <a:stretch>
            <a:fillRect/>
          </a:stretch>
        </p:blipFill>
        <p:spPr>
          <a:xfrm>
            <a:off x="4987110" y="1643051"/>
            <a:ext cx="4529054" cy="3226110"/>
          </a:xfrm>
          <a:prstGeom prst="rect">
            <a:avLst/>
          </a:prstGeom>
        </p:spPr>
      </p:pic>
      <p:sp>
        <p:nvSpPr>
          <p:cNvPr id="6" name="Rectangle 3"/>
          <p:cNvSpPr txBox="1">
            <a:spLocks noChangeArrowheads="1"/>
          </p:cNvSpPr>
          <p:nvPr/>
        </p:nvSpPr>
        <p:spPr bwMode="auto">
          <a:xfrm>
            <a:off x="704528" y="5373216"/>
            <a:ext cx="8784976" cy="9444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500"/>
              </a:lnSpc>
              <a:spcBef>
                <a:spcPts val="400"/>
              </a:spcBef>
              <a:buNone/>
            </a:pPr>
            <a:r>
              <a:rPr kumimoji="0" lang="en-GB" sz="1800" b="0" u="none" kern="0" dirty="0" smtClean="0"/>
              <a:t>=&gt; </a:t>
            </a:r>
            <a:r>
              <a:rPr kumimoji="0" lang="en-GB" sz="1800" b="0" u="none" kern="0" dirty="0" smtClean="0">
                <a:solidFill>
                  <a:srgbClr val="FF0000"/>
                </a:solidFill>
              </a:rPr>
              <a:t>in 1999, the Gramm-Leach-Bliley Act revoked Glass-Steagall =&gt;</a:t>
            </a:r>
            <a:r>
              <a:rPr kumimoji="0" lang="en-GB" sz="1800" b="0" u="none" kern="0" dirty="0">
                <a:solidFill>
                  <a:srgbClr val="FF0000"/>
                </a:solidFill>
              </a:rPr>
              <a:t> </a:t>
            </a:r>
            <a:r>
              <a:rPr kumimoji="0" lang="en-GB" sz="1800" b="0" u="none" kern="0" dirty="0" smtClean="0"/>
              <a:t>share of the top 3 largest US banks in total assets rose 4x, from 10% to 40%.</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170</a:t>
            </a:fld>
            <a:endParaRPr lang="en-US"/>
          </a:p>
        </p:txBody>
      </p:sp>
      <p:sp>
        <p:nvSpPr>
          <p:cNvPr id="8" name="Rectangle 7"/>
          <p:cNvSpPr/>
          <p:nvPr/>
        </p:nvSpPr>
        <p:spPr>
          <a:xfrm>
            <a:off x="4987110" y="4869161"/>
            <a:ext cx="4509830" cy="400110"/>
          </a:xfrm>
          <a:prstGeom prst="rect">
            <a:avLst/>
          </a:prstGeom>
        </p:spPr>
        <p:txBody>
          <a:bodyPr wrap="square">
            <a:spAutoFit/>
          </a:bodyPr>
          <a:lstStyle/>
          <a:p>
            <a:pPr algn="just">
              <a:buNone/>
            </a:pPr>
            <a:r>
              <a:rPr lang="en-US" sz="1000" b="0" u="none" dirty="0" smtClean="0">
                <a:solidFill>
                  <a:schemeClr val="tx1"/>
                </a:solidFill>
                <a:ea typeface="Times New Roman" panose="02020603050405020304" pitchFamily="18" charset="0"/>
              </a:rPr>
              <a:t>Source: Haldane, A. (2010), “</a:t>
            </a:r>
            <a:r>
              <a:rPr lang="en-US" sz="1000" b="0" u="none" dirty="0">
                <a:solidFill>
                  <a:schemeClr val="tx1"/>
                </a:solidFill>
              </a:rPr>
              <a:t>“</a:t>
            </a:r>
            <a:r>
              <a:rPr lang="en-GB" sz="1000" b="0" u="none" dirty="0">
                <a:solidFill>
                  <a:schemeClr val="tx1"/>
                </a:solidFill>
              </a:rPr>
              <a:t>What is the contribution of the financial sector: Miracle or mirage?</a:t>
            </a:r>
            <a:r>
              <a:rPr lang="en-US" sz="1000" b="0" u="none" dirty="0">
                <a:solidFill>
                  <a:schemeClr val="tx1"/>
                </a:solidFill>
              </a:rPr>
              <a:t>”, </a:t>
            </a:r>
            <a:r>
              <a:rPr lang="en-US" sz="1000" b="0" u="none" dirty="0" smtClean="0">
                <a:solidFill>
                  <a:schemeClr val="tx1"/>
                </a:solidFill>
              </a:rPr>
              <a:t>LSE</a:t>
            </a:r>
            <a:endParaRPr lang="en-GB" sz="1000" b="0" u="none" dirty="0">
              <a:solidFill>
                <a:schemeClr val="tx1"/>
              </a:solidFill>
            </a:endParaRPr>
          </a:p>
        </p:txBody>
      </p:sp>
    </p:spTree>
    <p:extLst>
      <p:ext uri="{BB962C8B-B14F-4D97-AF65-F5344CB8AC3E}">
        <p14:creationId xmlns:p14="http://schemas.microsoft.com/office/powerpoint/2010/main" val="2070337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908050" y="342900"/>
            <a:ext cx="8581454" cy="1104900"/>
          </a:xfrm>
        </p:spPr>
        <p:txBody>
          <a:bodyPr/>
          <a:lstStyle/>
          <a:p>
            <a:r>
              <a:rPr lang="en-US" sz="4000" dirty="0"/>
              <a:t>Restrictions in US</a:t>
            </a:r>
            <a:endParaRPr lang="en-US" sz="4000" dirty="0" smtClean="0"/>
          </a:p>
        </p:txBody>
      </p:sp>
      <p:sp>
        <p:nvSpPr>
          <p:cNvPr id="1622019" name="Rectangle 3"/>
          <p:cNvSpPr>
            <a:spLocks noGrp="1" noChangeArrowheads="1"/>
          </p:cNvSpPr>
          <p:nvPr>
            <p:ph type="body" idx="1"/>
          </p:nvPr>
        </p:nvSpPr>
        <p:spPr>
          <a:xfrm>
            <a:off x="704528" y="1643050"/>
            <a:ext cx="8784976" cy="523525"/>
          </a:xfrm>
        </p:spPr>
        <p:txBody>
          <a:bodyPr/>
          <a:lstStyle/>
          <a:p>
            <a:pPr marL="268288" indent="-268288" algn="just">
              <a:lnSpc>
                <a:spcPts val="2500"/>
              </a:lnSpc>
              <a:spcBef>
                <a:spcPts val="400"/>
              </a:spcBef>
              <a:spcAft>
                <a:spcPts val="600"/>
              </a:spcAft>
            </a:pPr>
            <a:r>
              <a:rPr lang="en-GB" sz="2000" dirty="0" smtClean="0">
                <a:solidFill>
                  <a:srgbClr val="FF0000"/>
                </a:solidFill>
              </a:rPr>
              <a:t>After the revocation of Glass-</a:t>
            </a:r>
            <a:r>
              <a:rPr lang="en-GB" sz="2000" dirty="0" err="1" smtClean="0">
                <a:solidFill>
                  <a:srgbClr val="FF0000"/>
                </a:solidFill>
              </a:rPr>
              <a:t>Steagall</a:t>
            </a:r>
            <a:r>
              <a:rPr lang="en-GB" sz="2000" dirty="0" smtClean="0">
                <a:solidFill>
                  <a:srgbClr val="FF0000"/>
                </a:solidFill>
              </a:rPr>
              <a:t> Act, most banks became universal FIs: </a:t>
            </a:r>
            <a:endParaRPr lang="en-GB" sz="2000" dirty="0" smtClean="0"/>
          </a:p>
        </p:txBody>
      </p:sp>
      <p:sp>
        <p:nvSpPr>
          <p:cNvPr id="5" name="Rectangle 4"/>
          <p:cNvSpPr/>
          <p:nvPr/>
        </p:nvSpPr>
        <p:spPr>
          <a:xfrm>
            <a:off x="908009" y="5733256"/>
            <a:ext cx="8581495" cy="523220"/>
          </a:xfrm>
          <a:prstGeom prst="rect">
            <a:avLst/>
          </a:prstGeom>
        </p:spPr>
        <p:txBody>
          <a:bodyPr wrap="square">
            <a:spAutoFit/>
          </a:bodyPr>
          <a:lstStyle/>
          <a:p>
            <a:pPr algn="just">
              <a:buNone/>
            </a:pPr>
            <a:r>
              <a:rPr lang="en-US" sz="1400" b="0" i="1" u="none" dirty="0" smtClean="0">
                <a:solidFill>
                  <a:schemeClr val="tx1"/>
                </a:solidFill>
                <a:ea typeface="Times New Roman" panose="02020603050405020304" pitchFamily="18" charset="0"/>
              </a:rPr>
              <a:t>Source: </a:t>
            </a:r>
            <a:r>
              <a:rPr lang="en-US" sz="1400" b="0" u="none" dirty="0">
                <a:solidFill>
                  <a:schemeClr val="tx1"/>
                </a:solidFill>
              </a:rPr>
              <a:t>Saunders, Anthony and Marcia </a:t>
            </a:r>
            <a:r>
              <a:rPr lang="en-US" sz="1400" b="0" u="none" dirty="0" err="1">
                <a:solidFill>
                  <a:schemeClr val="tx1"/>
                </a:solidFill>
              </a:rPr>
              <a:t>Millon</a:t>
            </a:r>
            <a:r>
              <a:rPr lang="en-US" sz="1400" b="0" u="none" dirty="0">
                <a:solidFill>
                  <a:schemeClr val="tx1"/>
                </a:solidFill>
              </a:rPr>
              <a:t> Cornett (2006), “Financial Institutions Management – A Risk Management Approach”, 5th Edition, McGraw-Hill International</a:t>
            </a:r>
            <a:r>
              <a:rPr lang="en-US" sz="1400" b="0" u="none" dirty="0" smtClean="0">
                <a:solidFill>
                  <a:schemeClr val="tx1"/>
                </a:solidFill>
              </a:rPr>
              <a:t>.</a:t>
            </a:r>
            <a:endParaRPr lang="en-GB" sz="14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171</a:t>
            </a:fld>
            <a:endParaRPr lang="en-US"/>
          </a:p>
        </p:txBody>
      </p:sp>
      <p:pic>
        <p:nvPicPr>
          <p:cNvPr id="4" name="Picture 3"/>
          <p:cNvPicPr>
            <a:picLocks noChangeAspect="1"/>
          </p:cNvPicPr>
          <p:nvPr/>
        </p:nvPicPr>
        <p:blipFill>
          <a:blip r:embed="rId2"/>
          <a:stretch>
            <a:fillRect/>
          </a:stretch>
        </p:blipFill>
        <p:spPr>
          <a:xfrm>
            <a:off x="920552" y="2132856"/>
            <a:ext cx="5600216" cy="1833919"/>
          </a:xfrm>
          <a:prstGeom prst="rect">
            <a:avLst/>
          </a:prstGeom>
        </p:spPr>
      </p:pic>
      <p:pic>
        <p:nvPicPr>
          <p:cNvPr id="7" name="Picture 6"/>
          <p:cNvPicPr>
            <a:picLocks noChangeAspect="1"/>
          </p:cNvPicPr>
          <p:nvPr/>
        </p:nvPicPr>
        <p:blipFill>
          <a:blip r:embed="rId3"/>
          <a:stretch>
            <a:fillRect/>
          </a:stretch>
        </p:blipFill>
        <p:spPr>
          <a:xfrm>
            <a:off x="931301" y="3933056"/>
            <a:ext cx="5605875" cy="1804120"/>
          </a:xfrm>
          <a:prstGeom prst="rect">
            <a:avLst/>
          </a:prstGeom>
        </p:spPr>
      </p:pic>
    </p:spTree>
    <p:extLst>
      <p:ext uri="{BB962C8B-B14F-4D97-AF65-F5344CB8AC3E}">
        <p14:creationId xmlns:p14="http://schemas.microsoft.com/office/powerpoint/2010/main" val="51105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4643470"/>
          </a:xfrm>
          <a:noFill/>
        </p:spPr>
        <p:txBody>
          <a:bodyPr anchor="ctr"/>
          <a:lstStyle/>
          <a:p>
            <a:pPr marL="271463" indent="-271463" algn="just">
              <a:lnSpc>
                <a:spcPts val="2700"/>
              </a:lnSpc>
              <a:spcBef>
                <a:spcPts val="600"/>
              </a:spcBef>
              <a:spcAft>
                <a:spcPts val="600"/>
              </a:spcAft>
            </a:pPr>
            <a:r>
              <a:rPr lang="en-US" sz="2000" b="1" dirty="0" smtClean="0"/>
              <a:t>Higher capital requirements may be considered as beneficial, as they improve the prospects of financial stability, limiting credit expansion.</a:t>
            </a:r>
          </a:p>
          <a:p>
            <a:pPr marL="271463" indent="-271463" algn="just">
              <a:lnSpc>
                <a:spcPts val="2700"/>
              </a:lnSpc>
              <a:spcBef>
                <a:spcPts val="600"/>
              </a:spcBef>
              <a:spcAft>
                <a:spcPts val="600"/>
              </a:spcAft>
            </a:pPr>
            <a:endParaRPr lang="en-US" sz="2000" b="1" dirty="0" smtClean="0"/>
          </a:p>
          <a:p>
            <a:pPr marL="271463" indent="-271463" algn="just">
              <a:lnSpc>
                <a:spcPts val="2700"/>
              </a:lnSpc>
              <a:spcBef>
                <a:spcPts val="600"/>
              </a:spcBef>
              <a:spcAft>
                <a:spcPts val="600"/>
              </a:spcAft>
            </a:pPr>
            <a:r>
              <a:rPr lang="en-GB" sz="2000" dirty="0" smtClean="0"/>
              <a:t>Capital requirements are set to keep the system safe, by </a:t>
            </a:r>
            <a:r>
              <a:rPr lang="en-GB" sz="2000" dirty="0"/>
              <a:t>simply trying to make sure that individual banks are safe. </a:t>
            </a:r>
            <a:endParaRPr lang="en-GB" sz="2000" dirty="0" smtClean="0"/>
          </a:p>
          <a:p>
            <a:pPr marL="271463" indent="-271463" algn="just">
              <a:lnSpc>
                <a:spcPts val="2700"/>
              </a:lnSpc>
              <a:spcBef>
                <a:spcPts val="600"/>
              </a:spcBef>
              <a:spcAft>
                <a:spcPts val="600"/>
              </a:spcAft>
            </a:pPr>
            <a:endParaRPr lang="en-US" sz="2000" b="1" dirty="0" smtClean="0"/>
          </a:p>
          <a:p>
            <a:pPr marL="271463" indent="-271463" algn="just">
              <a:lnSpc>
                <a:spcPts val="2700"/>
              </a:lnSpc>
              <a:spcBef>
                <a:spcPts val="600"/>
              </a:spcBef>
              <a:spcAft>
                <a:spcPts val="600"/>
              </a:spcAft>
            </a:pPr>
            <a:r>
              <a:rPr lang="en-US" sz="2000" b="1" dirty="0" smtClean="0">
                <a:solidFill>
                  <a:srgbClr val="FF0000"/>
                </a:solidFill>
              </a:rPr>
              <a:t>But they can also impact adversely on the access to funding by debtors and consequently on the overall economic performance</a:t>
            </a:r>
            <a:r>
              <a:rPr lang="en-US" sz="2000" dirty="0" smtClean="0"/>
              <a:t>, as higher capital requirements for banks increase the cost of equity =&gt; higher cost of bank loans.</a:t>
            </a:r>
          </a:p>
          <a:p>
            <a:pPr marL="271463" indent="-271463" algn="just">
              <a:lnSpc>
                <a:spcPts val="2700"/>
              </a:lnSpc>
              <a:spcBef>
                <a:spcPts val="600"/>
              </a:spcBef>
              <a:spcAft>
                <a:spcPts val="600"/>
              </a:spcAft>
            </a:pPr>
            <a:endParaRPr lang="en-US" sz="2000" dirty="0" smtClean="0"/>
          </a:p>
        </p:txBody>
      </p:sp>
      <p:sp>
        <p:nvSpPr>
          <p:cNvPr id="4" name="Rectangle 2"/>
          <p:cNvSpPr>
            <a:spLocks noGrp="1" noChangeArrowheads="1"/>
          </p:cNvSpPr>
          <p:nvPr>
            <p:ph type="title"/>
          </p:nvPr>
        </p:nvSpPr>
        <p:spPr>
          <a:xfrm>
            <a:off x="908050" y="342900"/>
            <a:ext cx="8581454" cy="1104900"/>
          </a:xfrm>
        </p:spPr>
        <p:txBody>
          <a:bodyPr/>
          <a:lstStyle/>
          <a:p>
            <a:r>
              <a:rPr lang="en-US" sz="4000" dirty="0" smtClean="0"/>
              <a:t>Higher Capital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172</a:t>
            </a:fld>
            <a:endParaRPr lang="en-US"/>
          </a:p>
        </p:txBody>
      </p:sp>
    </p:spTree>
    <p:extLst>
      <p:ext uri="{BB962C8B-B14F-4D97-AF65-F5344CB8AC3E}">
        <p14:creationId xmlns:p14="http://schemas.microsoft.com/office/powerpoint/2010/main" val="2375797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4643470"/>
          </a:xfrm>
          <a:noFill/>
        </p:spPr>
        <p:txBody>
          <a:bodyPr anchor="ctr"/>
          <a:lstStyle/>
          <a:p>
            <a:pPr marL="271463" indent="-271463" algn="just">
              <a:lnSpc>
                <a:spcPts val="2700"/>
              </a:lnSpc>
              <a:spcBef>
                <a:spcPts val="600"/>
              </a:spcBef>
              <a:spcAft>
                <a:spcPts val="600"/>
              </a:spcAft>
            </a:pPr>
            <a:r>
              <a:rPr lang="en-US" sz="2000" dirty="0" smtClean="0"/>
              <a:t>Additionally, </a:t>
            </a:r>
            <a:r>
              <a:rPr lang="en-GB" sz="2000" dirty="0" smtClean="0">
                <a:solidFill>
                  <a:srgbClr val="FF0000"/>
                </a:solidFill>
              </a:rPr>
              <a:t>banks </a:t>
            </a:r>
            <a:r>
              <a:rPr lang="en-GB" sz="2000" dirty="0">
                <a:solidFill>
                  <a:srgbClr val="FF0000"/>
                </a:solidFill>
              </a:rPr>
              <a:t>can behave in a way that collectively undermines the system</a:t>
            </a:r>
            <a:r>
              <a:rPr lang="en-GB" sz="2000" dirty="0" smtClean="0">
                <a:solidFill>
                  <a:srgbClr val="FF0000"/>
                </a:solidFill>
              </a:rPr>
              <a:t>.</a:t>
            </a:r>
          </a:p>
          <a:p>
            <a:pPr marL="271463" indent="-271463" algn="just">
              <a:lnSpc>
                <a:spcPts val="2700"/>
              </a:lnSpc>
              <a:spcBef>
                <a:spcPts val="600"/>
              </a:spcBef>
              <a:spcAft>
                <a:spcPts val="600"/>
              </a:spcAft>
            </a:pPr>
            <a:endParaRPr lang="en-GB" sz="2000" dirty="0"/>
          </a:p>
          <a:p>
            <a:pPr marL="0" lvl="1" indent="0" algn="just">
              <a:lnSpc>
                <a:spcPts val="2600"/>
              </a:lnSpc>
              <a:spcBef>
                <a:spcPts val="0"/>
              </a:spcBef>
              <a:spcAft>
                <a:spcPts val="600"/>
              </a:spcAft>
              <a:buNone/>
            </a:pPr>
            <a:r>
              <a:rPr lang="en-GB" sz="1600" dirty="0"/>
              <a:t>e.g., selling an asset when risks increase is a prudent response from the perspective of a single bank. But if many banks act in this way, the asset price will collapse, forcing institutions to take yet further steps to rectify the situation. Such responses by banks lead to generalised declines in asset prices</a:t>
            </a:r>
            <a:r>
              <a:rPr lang="en-GB" sz="1600" dirty="0" smtClean="0"/>
              <a:t>.</a:t>
            </a:r>
          </a:p>
          <a:p>
            <a:pPr marL="0" lvl="1" indent="0" algn="just">
              <a:lnSpc>
                <a:spcPts val="2600"/>
              </a:lnSpc>
              <a:spcBef>
                <a:spcPts val="0"/>
              </a:spcBef>
              <a:spcAft>
                <a:spcPts val="600"/>
              </a:spcAft>
              <a:buNone/>
            </a:pPr>
            <a:endParaRPr lang="en-US" sz="1600" dirty="0"/>
          </a:p>
          <a:p>
            <a:pPr marL="265113" indent="-265113" algn="just">
              <a:lnSpc>
                <a:spcPts val="2700"/>
              </a:lnSpc>
              <a:spcBef>
                <a:spcPts val="600"/>
              </a:spcBef>
              <a:spcAft>
                <a:spcPts val="600"/>
              </a:spcAft>
            </a:pPr>
            <a:r>
              <a:rPr lang="en-US" sz="2000" dirty="0"/>
              <a:t>Constrains on mortgage loans e.g. caps on loan-to-value (LTV) and Debt-to-Income (DTI) ratios play an important role =&gt; </a:t>
            </a:r>
            <a:r>
              <a:rPr lang="en-US" sz="2000" dirty="0" err="1">
                <a:solidFill>
                  <a:srgbClr val="FF0000"/>
                </a:solidFill>
              </a:rPr>
              <a:t>macroprudential</a:t>
            </a:r>
            <a:r>
              <a:rPr lang="en-US" sz="2000" dirty="0">
                <a:solidFill>
                  <a:srgbClr val="FF0000"/>
                </a:solidFill>
              </a:rPr>
              <a:t> above </a:t>
            </a:r>
            <a:r>
              <a:rPr lang="en-US" sz="2000" dirty="0" err="1">
                <a:solidFill>
                  <a:srgbClr val="FF0000"/>
                </a:solidFill>
              </a:rPr>
              <a:t>microprudential</a:t>
            </a:r>
            <a:r>
              <a:rPr lang="en-US" sz="2000" dirty="0">
                <a:solidFill>
                  <a:srgbClr val="FF0000"/>
                </a:solidFill>
              </a:rPr>
              <a:t> concerns</a:t>
            </a:r>
            <a:r>
              <a:rPr lang="en-US" sz="2000" dirty="0" smtClean="0">
                <a:solidFill>
                  <a:srgbClr val="FF0000"/>
                </a:solidFill>
              </a:rPr>
              <a:t>.</a:t>
            </a:r>
            <a:endParaRPr lang="en-US" sz="2000" dirty="0" smtClean="0"/>
          </a:p>
          <a:p>
            <a:pPr marL="271463" indent="-271463" algn="just">
              <a:lnSpc>
                <a:spcPts val="2700"/>
              </a:lnSpc>
              <a:spcBef>
                <a:spcPts val="600"/>
              </a:spcBef>
              <a:spcAft>
                <a:spcPts val="600"/>
              </a:spcAft>
            </a:pPr>
            <a:endParaRPr lang="en-US" sz="2000" dirty="0" smtClean="0"/>
          </a:p>
        </p:txBody>
      </p:sp>
      <p:sp>
        <p:nvSpPr>
          <p:cNvPr id="4" name="Rectangle 2"/>
          <p:cNvSpPr>
            <a:spLocks noGrp="1" noChangeArrowheads="1"/>
          </p:cNvSpPr>
          <p:nvPr>
            <p:ph type="title"/>
          </p:nvPr>
        </p:nvSpPr>
        <p:spPr>
          <a:xfrm>
            <a:off x="908050" y="342900"/>
            <a:ext cx="8581454" cy="1104900"/>
          </a:xfrm>
        </p:spPr>
        <p:txBody>
          <a:bodyPr/>
          <a:lstStyle/>
          <a:p>
            <a:r>
              <a:rPr lang="en-US" sz="4000" dirty="0" smtClean="0"/>
              <a:t>Higher Capital Requirements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173</a:t>
            </a:fld>
            <a:endParaRPr lang="en-US"/>
          </a:p>
        </p:txBody>
      </p:sp>
      <p:cxnSp>
        <p:nvCxnSpPr>
          <p:cNvPr id="5" name="Straight Arrow Connector 4"/>
          <p:cNvCxnSpPr/>
          <p:nvPr/>
        </p:nvCxnSpPr>
        <p:spPr bwMode="auto">
          <a:xfrm>
            <a:off x="1568624" y="2492896"/>
            <a:ext cx="0" cy="576064"/>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0510937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7027" cy="4643470"/>
          </a:xfrm>
          <a:noFill/>
        </p:spPr>
        <p:txBody>
          <a:bodyPr anchor="ctr"/>
          <a:lstStyle/>
          <a:p>
            <a:pPr marL="355600" indent="-355600" algn="just">
              <a:lnSpc>
                <a:spcPts val="2700"/>
              </a:lnSpc>
              <a:spcBef>
                <a:spcPts val="600"/>
              </a:spcBef>
              <a:spcAft>
                <a:spcPts val="600"/>
              </a:spcAft>
            </a:pPr>
            <a:r>
              <a:rPr lang="en-US" sz="2000" dirty="0">
                <a:solidFill>
                  <a:srgbClr val="FF0000"/>
                </a:solidFill>
              </a:rPr>
              <a:t>However, according to Miles </a:t>
            </a:r>
            <a:r>
              <a:rPr lang="en-US" sz="2000" i="1" dirty="0">
                <a:solidFill>
                  <a:srgbClr val="FF0000"/>
                </a:solidFill>
              </a:rPr>
              <a:t>et al</a:t>
            </a:r>
            <a:r>
              <a:rPr lang="en-US" sz="2000" dirty="0">
                <a:solidFill>
                  <a:srgbClr val="FF0000"/>
                </a:solidFill>
              </a:rPr>
              <a:t>. (2012), </a:t>
            </a:r>
            <a:r>
              <a:rPr lang="en-GB" sz="2000" dirty="0">
                <a:solidFill>
                  <a:srgbClr val="FF0000"/>
                </a:solidFill>
              </a:rPr>
              <a:t>even large increases in bank capital are likely to result in a small long-run impact on the borrowing costs faced by bank customers:</a:t>
            </a:r>
            <a:r>
              <a:rPr lang="en-GB" sz="2000" dirty="0"/>
              <a:t> e.g., if the amount of bank capital doubles, the average cost of bank funding will increase by only around 10–40 basis points (bps).</a:t>
            </a:r>
            <a:endParaRPr lang="en-US" sz="2000" dirty="0"/>
          </a:p>
          <a:p>
            <a:pPr marL="355600" indent="-355600" algn="just">
              <a:lnSpc>
                <a:spcPts val="2700"/>
              </a:lnSpc>
              <a:spcBef>
                <a:spcPts val="600"/>
              </a:spcBef>
              <a:spcAft>
                <a:spcPts val="600"/>
              </a:spcAft>
            </a:pPr>
            <a:r>
              <a:rPr lang="en-GB" sz="2000" dirty="0" smtClean="0"/>
              <a:t>Moreover</a:t>
            </a:r>
            <a:r>
              <a:rPr lang="en-GB" sz="2000" b="1" dirty="0" smtClean="0">
                <a:solidFill>
                  <a:srgbClr val="FF0000"/>
                </a:solidFill>
              </a:rPr>
              <a:t>, there are severe shortcomings of a shortage of banks’ capital:</a:t>
            </a:r>
            <a:endParaRPr lang="en-GB" sz="2000" dirty="0" smtClean="0"/>
          </a:p>
          <a:p>
            <a:pPr marL="355600" indent="-355600" algn="just">
              <a:lnSpc>
                <a:spcPts val="2700"/>
              </a:lnSpc>
              <a:spcBef>
                <a:spcPts val="600"/>
              </a:spcBef>
              <a:spcAft>
                <a:spcPts val="600"/>
              </a:spcAft>
              <a:buAutoNum type="romanLcParenBoth"/>
            </a:pPr>
            <a:r>
              <a:rPr lang="en-US" sz="2000" dirty="0" smtClean="0"/>
              <a:t>undercapitalized banks are less </a:t>
            </a:r>
            <a:r>
              <a:rPr lang="en-US" sz="2000" dirty="0"/>
              <a:t>able to supply </a:t>
            </a:r>
            <a:r>
              <a:rPr lang="en-US" sz="2000" dirty="0" smtClean="0"/>
              <a:t>credit to </a:t>
            </a:r>
            <a:r>
              <a:rPr lang="en-US" sz="2000" dirty="0"/>
              <a:t>healthy </a:t>
            </a:r>
            <a:r>
              <a:rPr lang="en-US" sz="2000" dirty="0" smtClean="0"/>
              <a:t>borrowers;</a:t>
            </a:r>
          </a:p>
          <a:p>
            <a:pPr marL="355600" indent="-355600" algn="just">
              <a:lnSpc>
                <a:spcPts val="2700"/>
              </a:lnSpc>
              <a:spcBef>
                <a:spcPts val="600"/>
              </a:spcBef>
              <a:spcAft>
                <a:spcPts val="600"/>
              </a:spcAft>
              <a:buAutoNum type="romanLcParenBoth"/>
            </a:pPr>
            <a:r>
              <a:rPr lang="en-US" sz="2000" dirty="0" smtClean="0"/>
              <a:t>weak </a:t>
            </a:r>
            <a:r>
              <a:rPr lang="en-US" sz="2000" dirty="0"/>
              <a:t>banks are prone to evergreen loans to </a:t>
            </a:r>
            <a:r>
              <a:rPr lang="en-US" sz="2000" dirty="0" smtClean="0"/>
              <a:t>zombie firms</a:t>
            </a:r>
            <a:r>
              <a:rPr lang="en-US" sz="2000" dirty="0"/>
              <a:t>, adding unpaid interest to a loan’s principal and further undermining </a:t>
            </a:r>
            <a:r>
              <a:rPr lang="en-US" sz="2000" dirty="0" smtClean="0"/>
              <a:t>their already </a:t>
            </a:r>
            <a:r>
              <a:rPr lang="en-US" sz="2000" dirty="0"/>
              <a:t>weak capital position to avoid the </a:t>
            </a:r>
            <a:r>
              <a:rPr lang="en-US" sz="2000" dirty="0" smtClean="0"/>
              <a:t>realization of </a:t>
            </a:r>
            <a:r>
              <a:rPr lang="en-US" sz="2000" dirty="0"/>
              <a:t>losses</a:t>
            </a:r>
            <a:r>
              <a:rPr lang="en-US" sz="2000" dirty="0" smtClean="0"/>
              <a:t>.</a:t>
            </a:r>
          </a:p>
          <a:p>
            <a:pPr marL="355600" indent="-355600" algn="just">
              <a:lnSpc>
                <a:spcPts val="2700"/>
              </a:lnSpc>
              <a:spcBef>
                <a:spcPts val="600"/>
              </a:spcBef>
              <a:spcAft>
                <a:spcPts val="600"/>
              </a:spcAft>
              <a:buAutoNum type="romanLcParenBoth"/>
            </a:pPr>
            <a:r>
              <a:rPr lang="en-US" sz="2000" dirty="0" smtClean="0"/>
              <a:t>the </a:t>
            </a:r>
            <a:r>
              <a:rPr lang="en-US" sz="2000" dirty="0"/>
              <a:t>system as </a:t>
            </a:r>
            <a:r>
              <a:rPr lang="en-US" sz="2000" dirty="0" smtClean="0"/>
              <a:t>a whole becomes more </a:t>
            </a:r>
            <a:r>
              <a:rPr lang="en-US" sz="2000" dirty="0"/>
              <a:t>vulnerable to contagion and </a:t>
            </a:r>
            <a:r>
              <a:rPr lang="en-US" sz="2000" dirty="0" smtClean="0"/>
              <a:t>panic.</a:t>
            </a:r>
          </a:p>
          <a:p>
            <a:pPr marL="0" indent="0" algn="just">
              <a:lnSpc>
                <a:spcPts val="2700"/>
              </a:lnSpc>
              <a:spcBef>
                <a:spcPts val="600"/>
              </a:spcBef>
              <a:spcAft>
                <a:spcPts val="600"/>
              </a:spcAft>
              <a:buNone/>
            </a:pPr>
            <a:endParaRPr lang="en-US" sz="2000" dirty="0" smtClean="0"/>
          </a:p>
        </p:txBody>
      </p:sp>
      <p:sp>
        <p:nvSpPr>
          <p:cNvPr id="4" name="Rectangle 2"/>
          <p:cNvSpPr>
            <a:spLocks noGrp="1" noChangeArrowheads="1"/>
          </p:cNvSpPr>
          <p:nvPr>
            <p:ph type="title"/>
          </p:nvPr>
        </p:nvSpPr>
        <p:spPr>
          <a:xfrm>
            <a:off x="908050" y="342900"/>
            <a:ext cx="8581454" cy="1104900"/>
          </a:xfrm>
        </p:spPr>
        <p:txBody>
          <a:bodyPr/>
          <a:lstStyle/>
          <a:p>
            <a:r>
              <a:rPr lang="en-US" sz="4000" dirty="0"/>
              <a:t>Higher Capital Requirements</a:t>
            </a:r>
            <a:endParaRPr lang="en-US"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174</a:t>
            </a:fld>
            <a:endParaRPr lang="en-US"/>
          </a:p>
        </p:txBody>
      </p:sp>
    </p:spTree>
    <p:extLst>
      <p:ext uri="{BB962C8B-B14F-4D97-AF65-F5344CB8AC3E}">
        <p14:creationId xmlns:p14="http://schemas.microsoft.com/office/powerpoint/2010/main" val="1640369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38048" cy="2316948"/>
          </a:xfrm>
          <a:noFill/>
        </p:spPr>
        <p:txBody>
          <a:bodyPr anchor="ctr"/>
          <a:lstStyle/>
          <a:p>
            <a:pPr marL="265113" indent="-265113" algn="just">
              <a:lnSpc>
                <a:spcPts val="2700"/>
              </a:lnSpc>
              <a:spcBef>
                <a:spcPts val="600"/>
              </a:spcBef>
              <a:spcAft>
                <a:spcPts val="600"/>
              </a:spcAft>
            </a:pPr>
            <a:r>
              <a:rPr lang="en-US" sz="2000" dirty="0" smtClean="0">
                <a:solidFill>
                  <a:srgbClr val="FF0000"/>
                </a:solidFill>
              </a:rPr>
              <a:t>Small negative impact </a:t>
            </a:r>
            <a:r>
              <a:rPr lang="en-US" sz="2000" dirty="0">
                <a:solidFill>
                  <a:srgbClr val="FF0000"/>
                </a:solidFill>
              </a:rPr>
              <a:t>of higher capital </a:t>
            </a:r>
            <a:r>
              <a:rPr lang="en-US" sz="2000" dirty="0" smtClean="0">
                <a:solidFill>
                  <a:srgbClr val="FF0000"/>
                </a:solidFill>
              </a:rPr>
              <a:t>requirements on economic activity</a:t>
            </a:r>
            <a:r>
              <a:rPr lang="en-US" sz="2000" dirty="0"/>
              <a:t> </a:t>
            </a:r>
            <a:r>
              <a:rPr lang="en-US" sz="2000" dirty="0" smtClean="0"/>
              <a:t>- </a:t>
            </a:r>
            <a:r>
              <a:rPr lang="en-US" sz="2000" u="sng" dirty="0" smtClean="0"/>
              <a:t>In </a:t>
            </a:r>
            <a:r>
              <a:rPr lang="en-US" sz="2000" u="sng" dirty="0"/>
              <a:t>the UK and </a:t>
            </a:r>
            <a:r>
              <a:rPr lang="en-US" sz="2000" u="sng" dirty="0" smtClean="0"/>
              <a:t>US </a:t>
            </a:r>
            <a:r>
              <a:rPr lang="en-US" sz="2000" u="sng" dirty="0"/>
              <a:t>economic performance was not worse</a:t>
            </a:r>
            <a:r>
              <a:rPr lang="en-US" sz="2000" dirty="0"/>
              <a:t>, and spreads between reference rates of interest and the rates charged on bank loans were not significantly higher, </a:t>
            </a:r>
            <a:r>
              <a:rPr lang="en-US" sz="2000" u="sng" dirty="0"/>
              <a:t>when banks </a:t>
            </a:r>
            <a:r>
              <a:rPr lang="en-US" sz="2000" u="sng" dirty="0" smtClean="0"/>
              <a:t>increased equity funding</a:t>
            </a:r>
            <a:r>
              <a:rPr lang="en-US" sz="2000" dirty="0"/>
              <a:t>:</a:t>
            </a:r>
            <a:endParaRPr lang="en-US" sz="2000" dirty="0" smtClean="0"/>
          </a:p>
          <a:p>
            <a:pPr marL="268288" indent="-268288" algn="just">
              <a:lnSpc>
                <a:spcPts val="2700"/>
              </a:lnSpc>
              <a:spcBef>
                <a:spcPts val="600"/>
              </a:spcBef>
              <a:spcAft>
                <a:spcPts val="600"/>
              </a:spcAft>
              <a:buAutoNum type="romanLcParenBoth"/>
            </a:pPr>
            <a:r>
              <a:rPr lang="en-GB" sz="2000" dirty="0" smtClean="0"/>
              <a:t>T</a:t>
            </a:r>
            <a:r>
              <a:rPr lang="en-GB" sz="2000" u="sng" dirty="0" smtClean="0"/>
              <a:t>here </a:t>
            </a:r>
            <a:r>
              <a:rPr lang="en-GB" sz="2000" u="sng" dirty="0"/>
              <a:t>is little evidence that investment or the </a:t>
            </a:r>
            <a:r>
              <a:rPr lang="en-GB" sz="2000" u="sng" dirty="0" smtClean="0"/>
              <a:t>average/potential growth </a:t>
            </a:r>
            <a:r>
              <a:rPr lang="en-GB" sz="2000" u="sng" dirty="0"/>
              <a:t>rate of the economy picked up as leverage moved sharply higher </a:t>
            </a:r>
            <a:r>
              <a:rPr lang="en-GB" sz="2000" dirty="0" smtClean="0"/>
              <a:t>in recent decades</a:t>
            </a:r>
            <a:r>
              <a:rPr lang="en-GB" sz="2000" dirty="0"/>
              <a:t>.</a:t>
            </a:r>
            <a:endParaRPr lang="en-GB" sz="2000" dirty="0" smtClean="0"/>
          </a:p>
        </p:txBody>
      </p:sp>
      <p:pic>
        <p:nvPicPr>
          <p:cNvPr id="2" name="Picture 1"/>
          <p:cNvPicPr>
            <a:picLocks noChangeAspect="1"/>
          </p:cNvPicPr>
          <p:nvPr/>
        </p:nvPicPr>
        <p:blipFill>
          <a:blip r:embed="rId3"/>
          <a:stretch>
            <a:fillRect/>
          </a:stretch>
        </p:blipFill>
        <p:spPr>
          <a:xfrm>
            <a:off x="1064568" y="3945748"/>
            <a:ext cx="3609083" cy="2344437"/>
          </a:xfrm>
          <a:prstGeom prst="rect">
            <a:avLst/>
          </a:prstGeom>
        </p:spPr>
      </p:pic>
      <p:sp>
        <p:nvSpPr>
          <p:cNvPr id="3" name="Rectangle 2"/>
          <p:cNvSpPr/>
          <p:nvPr/>
        </p:nvSpPr>
        <p:spPr>
          <a:xfrm>
            <a:off x="4680325" y="5877272"/>
            <a:ext cx="4767348" cy="461665"/>
          </a:xfrm>
          <a:prstGeom prst="rect">
            <a:avLst/>
          </a:prstGeom>
        </p:spPr>
        <p:txBody>
          <a:bodyPr wrap="square">
            <a:spAutoFit/>
          </a:bodyPr>
          <a:lstStyle/>
          <a:p>
            <a:pPr algn="just">
              <a:buNone/>
            </a:pPr>
            <a:r>
              <a:rPr lang="en-GB" sz="1200" b="0" u="none" dirty="0">
                <a:solidFill>
                  <a:schemeClr val="tx1"/>
                </a:solidFill>
                <a:latin typeface="+mn-lt"/>
              </a:rPr>
              <a:t>Miles, David, Jing Yang and Gilberto </a:t>
            </a:r>
            <a:r>
              <a:rPr lang="en-GB" sz="1200" b="0" u="none" dirty="0" err="1" smtClean="0">
                <a:solidFill>
                  <a:schemeClr val="tx1"/>
                </a:solidFill>
                <a:latin typeface="+mn-lt"/>
              </a:rPr>
              <a:t>Marcheggiano</a:t>
            </a:r>
            <a:r>
              <a:rPr lang="en-GB" sz="1200" b="0" u="none" dirty="0" smtClean="0">
                <a:solidFill>
                  <a:schemeClr val="tx1"/>
                </a:solidFill>
                <a:latin typeface="+mn-lt"/>
              </a:rPr>
              <a:t> (2012), “Optimal </a:t>
            </a:r>
            <a:r>
              <a:rPr lang="en-GB" sz="1200" b="0" u="none" dirty="0">
                <a:solidFill>
                  <a:schemeClr val="tx1"/>
                </a:solidFill>
                <a:latin typeface="+mn-lt"/>
              </a:rPr>
              <a:t>bank </a:t>
            </a:r>
            <a:r>
              <a:rPr lang="en-GB" sz="1200" b="0" u="none" dirty="0" smtClean="0">
                <a:solidFill>
                  <a:schemeClr val="tx1"/>
                </a:solidFill>
                <a:latin typeface="+mn-lt"/>
              </a:rPr>
              <a:t>capital”, </a:t>
            </a:r>
            <a:r>
              <a:rPr lang="en-GB" sz="1200" b="0" i="1" u="none" dirty="0">
                <a:solidFill>
                  <a:schemeClr val="tx1"/>
                </a:solidFill>
                <a:latin typeface="+mn-lt"/>
              </a:rPr>
              <a:t>The Economic </a:t>
            </a:r>
            <a:r>
              <a:rPr lang="en-GB" sz="1200" b="0" i="1" u="none" dirty="0" smtClean="0">
                <a:solidFill>
                  <a:schemeClr val="tx1"/>
                </a:solidFill>
                <a:latin typeface="+mn-lt"/>
              </a:rPr>
              <a:t>Journal</a:t>
            </a:r>
            <a:r>
              <a:rPr lang="en-GB" sz="1200" b="0" u="none" dirty="0" smtClean="0">
                <a:solidFill>
                  <a:schemeClr val="tx1"/>
                </a:solidFill>
                <a:latin typeface="+mn-lt"/>
              </a:rPr>
              <a:t>.</a:t>
            </a:r>
            <a:endParaRPr lang="en-GB" sz="1200" b="0" dirty="0">
              <a:solidFill>
                <a:schemeClr val="tx1"/>
              </a:solidFill>
              <a:latin typeface="+mn-lt"/>
            </a:endParaRPr>
          </a:p>
        </p:txBody>
      </p:sp>
      <p:sp>
        <p:nvSpPr>
          <p:cNvPr id="6" name="Rectangle 2"/>
          <p:cNvSpPr>
            <a:spLocks noGrp="1" noChangeArrowheads="1"/>
          </p:cNvSpPr>
          <p:nvPr>
            <p:ph type="title"/>
          </p:nvPr>
        </p:nvSpPr>
        <p:spPr>
          <a:xfrm>
            <a:off x="908050" y="342900"/>
            <a:ext cx="8581454" cy="1104900"/>
          </a:xfrm>
        </p:spPr>
        <p:txBody>
          <a:bodyPr/>
          <a:lstStyle/>
          <a:p>
            <a:r>
              <a:rPr lang="en-US" sz="4000" dirty="0"/>
              <a:t>Higher Capital Requirements</a:t>
            </a:r>
            <a:endParaRPr lang="en-US" sz="4000" dirty="0" smtClean="0"/>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175</a:t>
            </a:fld>
            <a:endParaRPr lang="en-US"/>
          </a:p>
        </p:txBody>
      </p:sp>
    </p:spTree>
    <p:extLst>
      <p:ext uri="{BB962C8B-B14F-4D97-AF65-F5344CB8AC3E}">
        <p14:creationId xmlns:p14="http://schemas.microsoft.com/office/powerpoint/2010/main" val="1885899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712968" cy="2794062"/>
          </a:xfrm>
          <a:noFill/>
        </p:spPr>
        <p:txBody>
          <a:bodyPr anchor="ctr"/>
          <a:lstStyle/>
          <a:p>
            <a:pPr marL="400050" indent="-400050" algn="just">
              <a:lnSpc>
                <a:spcPts val="2500"/>
              </a:lnSpc>
              <a:spcBef>
                <a:spcPts val="600"/>
              </a:spcBef>
              <a:spcAft>
                <a:spcPts val="600"/>
              </a:spcAft>
              <a:buAutoNum type="romanLcParenBoth" startAt="2"/>
            </a:pPr>
            <a:r>
              <a:rPr lang="en-GB" sz="1800" u="sng" dirty="0" smtClean="0"/>
              <a:t>spreads </a:t>
            </a:r>
            <a:r>
              <a:rPr lang="en-GB" sz="1800" u="sng" dirty="0"/>
              <a:t>on bank lending </a:t>
            </a:r>
            <a:r>
              <a:rPr lang="en-GB" sz="1800" u="sng" dirty="0" smtClean="0"/>
              <a:t>are not necessarily higher </a:t>
            </a:r>
            <a:r>
              <a:rPr lang="en-GB" sz="1800" u="sng" dirty="0"/>
              <a:t>when banks </a:t>
            </a:r>
            <a:r>
              <a:rPr lang="en-GB" sz="1800" u="sng" dirty="0" smtClean="0"/>
              <a:t>have </a:t>
            </a:r>
            <a:r>
              <a:rPr lang="en-GB" sz="1800" u="sng" dirty="0"/>
              <a:t>higher capital </a:t>
            </a:r>
            <a:r>
              <a:rPr lang="en-GB" sz="1800" u="sng" dirty="0" smtClean="0"/>
              <a:t>levels </a:t>
            </a:r>
            <a:r>
              <a:rPr lang="en-GB" sz="1800" dirty="0" smtClean="0"/>
              <a:t>(see e.g. Hanson </a:t>
            </a:r>
            <a:r>
              <a:rPr lang="en-GB" sz="1800" i="1" dirty="0" smtClean="0"/>
              <a:t>et al</a:t>
            </a:r>
            <a:r>
              <a:rPr lang="en-GB" sz="1800" dirty="0" smtClean="0"/>
              <a:t>. (2011):</a:t>
            </a:r>
          </a:p>
          <a:p>
            <a:pPr marL="93663" indent="-93663" algn="just">
              <a:lnSpc>
                <a:spcPts val="2400"/>
              </a:lnSpc>
              <a:spcBef>
                <a:spcPts val="0"/>
              </a:spcBef>
              <a:spcAft>
                <a:spcPts val="0"/>
              </a:spcAft>
              <a:buFontTx/>
              <a:buChar char="-"/>
            </a:pPr>
            <a:r>
              <a:rPr lang="en-GB" sz="1600" dirty="0" smtClean="0">
                <a:solidFill>
                  <a:srgbClr val="FF0000"/>
                </a:solidFill>
              </a:rPr>
              <a:t>Modigliani–Miller (1958) </a:t>
            </a:r>
            <a:r>
              <a:rPr lang="en-GB" sz="1600" dirty="0" smtClean="0"/>
              <a:t>– more </a:t>
            </a:r>
            <a:r>
              <a:rPr lang="en-GB" sz="1600" dirty="0"/>
              <a:t>equity capital </a:t>
            </a:r>
            <a:r>
              <a:rPr lang="en-GB" sz="1600" dirty="0" smtClean="0"/>
              <a:t>=&gt; volatility </a:t>
            </a:r>
            <a:r>
              <a:rPr lang="en-GB" sz="1600" dirty="0"/>
              <a:t>of the return on </a:t>
            </a:r>
            <a:r>
              <a:rPr lang="en-GB" sz="1600" dirty="0" smtClean="0"/>
              <a:t>equity </a:t>
            </a:r>
            <a:r>
              <a:rPr lang="en-GB" sz="1600" dirty="0"/>
              <a:t>falls and </a:t>
            </a:r>
            <a:r>
              <a:rPr lang="en-GB" sz="1600" dirty="0" smtClean="0">
                <a:solidFill>
                  <a:srgbClr val="FF0000"/>
                </a:solidFill>
              </a:rPr>
              <a:t>safety </a:t>
            </a:r>
            <a:r>
              <a:rPr lang="en-GB" sz="1600" dirty="0">
                <a:solidFill>
                  <a:srgbClr val="FF0000"/>
                </a:solidFill>
              </a:rPr>
              <a:t>of </a:t>
            </a:r>
            <a:r>
              <a:rPr lang="en-GB" sz="1600" dirty="0" smtClean="0">
                <a:solidFill>
                  <a:srgbClr val="FF0000"/>
                </a:solidFill>
              </a:rPr>
              <a:t>debt rises</a:t>
            </a:r>
            <a:r>
              <a:rPr lang="en-GB" sz="1600" dirty="0" smtClean="0"/>
              <a:t> =&gt; required </a:t>
            </a:r>
            <a:r>
              <a:rPr lang="en-GB" sz="1600" dirty="0"/>
              <a:t>rate of return on both sources of </a:t>
            </a:r>
            <a:r>
              <a:rPr lang="en-GB" sz="1600" dirty="0" smtClean="0"/>
              <a:t>funding falls =&gt; </a:t>
            </a:r>
            <a:r>
              <a:rPr lang="en-GB" sz="1600" dirty="0" smtClean="0">
                <a:solidFill>
                  <a:srgbClr val="FF0000"/>
                </a:solidFill>
              </a:rPr>
              <a:t>weighted </a:t>
            </a:r>
            <a:r>
              <a:rPr lang="en-GB" sz="1600" dirty="0">
                <a:solidFill>
                  <a:srgbClr val="FF0000"/>
                </a:solidFill>
              </a:rPr>
              <a:t>average cost of finance is </a:t>
            </a:r>
            <a:r>
              <a:rPr lang="en-GB" sz="1600" dirty="0" smtClean="0">
                <a:solidFill>
                  <a:srgbClr val="FF0000"/>
                </a:solidFill>
              </a:rPr>
              <a:t>unchanged</a:t>
            </a:r>
            <a:r>
              <a:rPr lang="en-GB" sz="1600" b="1" dirty="0"/>
              <a:t>,</a:t>
            </a:r>
            <a:r>
              <a:rPr lang="en-GB" sz="1600" b="1" dirty="0" smtClean="0"/>
              <a:t> </a:t>
            </a:r>
            <a:r>
              <a:rPr lang="en-GB" sz="1600" dirty="0" smtClean="0"/>
              <a:t>contrary to the common wisdom that higher capital increases the cost of funding, because capital is more expensive.</a:t>
            </a:r>
          </a:p>
          <a:p>
            <a:pPr marL="93663" indent="-93663" algn="just">
              <a:lnSpc>
                <a:spcPts val="2400"/>
              </a:lnSpc>
              <a:spcBef>
                <a:spcPts val="0"/>
              </a:spcBef>
              <a:spcAft>
                <a:spcPts val="0"/>
              </a:spcAft>
              <a:buFontTx/>
              <a:buChar char="-"/>
            </a:pPr>
            <a:r>
              <a:rPr lang="en-GB" sz="1600" dirty="0" err="1">
                <a:solidFill>
                  <a:srgbClr val="FF0000"/>
                </a:solidFill>
              </a:rPr>
              <a:t>Kashyap</a:t>
            </a:r>
            <a:r>
              <a:rPr lang="en-GB" sz="1600" dirty="0">
                <a:solidFill>
                  <a:srgbClr val="FF0000"/>
                </a:solidFill>
              </a:rPr>
              <a:t> et al. (2010) – modest long-run steady-state impact on bank loan rates from increases in external equity finance </a:t>
            </a:r>
            <a:r>
              <a:rPr lang="en-GB" sz="1600" dirty="0"/>
              <a:t>(</a:t>
            </a:r>
            <a:r>
              <a:rPr lang="en-GB" sz="1600" u="sng" dirty="0"/>
              <a:t>25–45 </a:t>
            </a:r>
            <a:r>
              <a:rPr lang="en-GB" sz="1600" u="sng" dirty="0" err="1"/>
              <a:t>bp</a:t>
            </a:r>
            <a:r>
              <a:rPr lang="en-GB" sz="1600" u="sng" dirty="0"/>
              <a:t> for a 10 </a:t>
            </a:r>
            <a:r>
              <a:rPr lang="en-GB" sz="1600" u="sng" dirty="0" smtClean="0"/>
              <a:t>pp </a:t>
            </a:r>
            <a:r>
              <a:rPr lang="en-GB" sz="1600" u="sng" dirty="0"/>
              <a:t>increase in the ratio of capital to bank assets, which would roughly halve leverage</a:t>
            </a:r>
            <a:r>
              <a:rPr lang="en-GB" sz="1600" dirty="0" smtClean="0"/>
              <a:t>).</a:t>
            </a:r>
          </a:p>
        </p:txBody>
      </p:sp>
      <p:sp>
        <p:nvSpPr>
          <p:cNvPr id="3" name="Rectangle 2"/>
          <p:cNvSpPr/>
          <p:nvPr/>
        </p:nvSpPr>
        <p:spPr>
          <a:xfrm>
            <a:off x="4932254" y="5885216"/>
            <a:ext cx="3888432" cy="461665"/>
          </a:xfrm>
          <a:prstGeom prst="rect">
            <a:avLst/>
          </a:prstGeom>
        </p:spPr>
        <p:txBody>
          <a:bodyPr wrap="square">
            <a:spAutoFit/>
          </a:bodyPr>
          <a:lstStyle/>
          <a:p>
            <a:pPr algn="just">
              <a:buNone/>
            </a:pPr>
            <a:r>
              <a:rPr lang="en-GB" sz="1200" b="0" u="none" dirty="0">
                <a:solidFill>
                  <a:schemeClr val="tx1"/>
                </a:solidFill>
                <a:latin typeface="+mn-lt"/>
              </a:rPr>
              <a:t>Miles, David, Jing Yang and Gilberto </a:t>
            </a:r>
            <a:r>
              <a:rPr lang="en-GB" sz="1200" b="0" u="none" dirty="0" err="1" smtClean="0">
                <a:solidFill>
                  <a:schemeClr val="tx1"/>
                </a:solidFill>
                <a:latin typeface="+mn-lt"/>
              </a:rPr>
              <a:t>Marcheggiano</a:t>
            </a:r>
            <a:r>
              <a:rPr lang="en-GB" sz="1200" b="0" u="none" dirty="0" smtClean="0">
                <a:solidFill>
                  <a:schemeClr val="tx1"/>
                </a:solidFill>
                <a:latin typeface="+mn-lt"/>
              </a:rPr>
              <a:t> (2011), “Optimal </a:t>
            </a:r>
            <a:r>
              <a:rPr lang="en-GB" sz="1200" b="0" u="none" dirty="0">
                <a:solidFill>
                  <a:schemeClr val="tx1"/>
                </a:solidFill>
                <a:latin typeface="+mn-lt"/>
              </a:rPr>
              <a:t>bank </a:t>
            </a:r>
            <a:r>
              <a:rPr lang="en-GB" sz="1200" b="0" u="none" dirty="0" smtClean="0">
                <a:solidFill>
                  <a:schemeClr val="tx1"/>
                </a:solidFill>
                <a:latin typeface="+mn-lt"/>
              </a:rPr>
              <a:t>capital”, </a:t>
            </a:r>
            <a:r>
              <a:rPr lang="en-GB" sz="1200" b="0" i="1" u="none" dirty="0">
                <a:solidFill>
                  <a:schemeClr val="tx1"/>
                </a:solidFill>
                <a:latin typeface="+mn-lt"/>
              </a:rPr>
              <a:t>The Economic </a:t>
            </a:r>
            <a:r>
              <a:rPr lang="en-GB" sz="1200" b="0" i="1" u="none" dirty="0" smtClean="0">
                <a:solidFill>
                  <a:schemeClr val="tx1"/>
                </a:solidFill>
                <a:latin typeface="+mn-lt"/>
              </a:rPr>
              <a:t>Journal</a:t>
            </a:r>
            <a:r>
              <a:rPr lang="en-GB" sz="1200" b="0" u="none" dirty="0" smtClean="0">
                <a:solidFill>
                  <a:schemeClr val="tx1"/>
                </a:solidFill>
                <a:latin typeface="+mn-lt"/>
              </a:rPr>
              <a:t>.</a:t>
            </a:r>
            <a:endParaRPr lang="en-GB" sz="1200" b="0" dirty="0">
              <a:solidFill>
                <a:schemeClr val="tx1"/>
              </a:solidFill>
              <a:latin typeface="+mn-lt"/>
            </a:endParaRPr>
          </a:p>
        </p:txBody>
      </p:sp>
      <p:sp>
        <p:nvSpPr>
          <p:cNvPr id="6" name="Rectangle 2"/>
          <p:cNvSpPr>
            <a:spLocks noGrp="1" noChangeArrowheads="1"/>
          </p:cNvSpPr>
          <p:nvPr>
            <p:ph type="title"/>
          </p:nvPr>
        </p:nvSpPr>
        <p:spPr>
          <a:xfrm>
            <a:off x="908050" y="342900"/>
            <a:ext cx="8581454" cy="1104900"/>
          </a:xfrm>
        </p:spPr>
        <p:txBody>
          <a:bodyPr/>
          <a:lstStyle/>
          <a:p>
            <a:r>
              <a:rPr lang="en-US" sz="4000" dirty="0"/>
              <a:t>Higher Capital Requirements</a:t>
            </a:r>
            <a:endParaRPr lang="en-US" sz="4000" dirty="0" smtClean="0"/>
          </a:p>
        </p:txBody>
      </p:sp>
      <p:pic>
        <p:nvPicPr>
          <p:cNvPr id="4" name="Picture 3"/>
          <p:cNvPicPr>
            <a:picLocks noChangeAspect="1"/>
          </p:cNvPicPr>
          <p:nvPr/>
        </p:nvPicPr>
        <p:blipFill>
          <a:blip r:embed="rId3"/>
          <a:stretch>
            <a:fillRect/>
          </a:stretch>
        </p:blipFill>
        <p:spPr>
          <a:xfrm>
            <a:off x="992560" y="4549639"/>
            <a:ext cx="3928661" cy="2001974"/>
          </a:xfrm>
          <a:prstGeom prst="rect">
            <a:avLst/>
          </a:prstGeom>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176</a:t>
            </a:fld>
            <a:endParaRPr lang="en-US"/>
          </a:p>
        </p:txBody>
      </p:sp>
      <p:cxnSp>
        <p:nvCxnSpPr>
          <p:cNvPr id="7" name="Straight Arrow Connector 6"/>
          <p:cNvCxnSpPr/>
          <p:nvPr/>
        </p:nvCxnSpPr>
        <p:spPr bwMode="auto">
          <a:xfrm>
            <a:off x="4664968" y="5013176"/>
            <a:ext cx="668818" cy="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9" name="Rectangle 8"/>
          <p:cNvSpPr/>
          <p:nvPr/>
        </p:nvSpPr>
        <p:spPr>
          <a:xfrm>
            <a:off x="5385048" y="4890793"/>
            <a:ext cx="3888432" cy="523220"/>
          </a:xfrm>
          <a:prstGeom prst="rect">
            <a:avLst/>
          </a:prstGeom>
        </p:spPr>
        <p:txBody>
          <a:bodyPr wrap="square">
            <a:spAutoFit/>
          </a:bodyPr>
          <a:lstStyle/>
          <a:p>
            <a:pPr algn="just">
              <a:buNone/>
            </a:pPr>
            <a:r>
              <a:rPr lang="en-GB" sz="1400" u="none" dirty="0" smtClean="0">
                <a:solidFill>
                  <a:srgbClr val="FF0000"/>
                </a:solidFill>
                <a:latin typeface="+mn-lt"/>
              </a:rPr>
              <a:t> No clear relationship between leverage and credit spreads</a:t>
            </a:r>
            <a:endParaRPr lang="en-GB" sz="1400" dirty="0">
              <a:solidFill>
                <a:srgbClr val="FF0000"/>
              </a:solidFill>
              <a:latin typeface="+mn-lt"/>
            </a:endParaRPr>
          </a:p>
        </p:txBody>
      </p:sp>
    </p:spTree>
    <p:extLst>
      <p:ext uri="{BB962C8B-B14F-4D97-AF65-F5344CB8AC3E}">
        <p14:creationId xmlns:p14="http://schemas.microsoft.com/office/powerpoint/2010/main" val="145180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762000" y="342900"/>
            <a:ext cx="8566150" cy="1104900"/>
          </a:xfrm>
        </p:spPr>
        <p:txBody>
          <a:bodyPr/>
          <a:lstStyle/>
          <a:p>
            <a:r>
              <a:rPr lang="en-US" dirty="0" smtClean="0"/>
              <a:t>Entry Barriers</a:t>
            </a:r>
            <a:endParaRPr lang="en-US" dirty="0" smtClean="0">
              <a:solidFill>
                <a:schemeClr val="tx1"/>
              </a:solidFill>
            </a:endParaRPr>
          </a:p>
        </p:txBody>
      </p:sp>
      <p:sp>
        <p:nvSpPr>
          <p:cNvPr id="1628163" name="Rectangle 3"/>
          <p:cNvSpPr>
            <a:spLocks noGrp="1" noChangeArrowheads="1"/>
          </p:cNvSpPr>
          <p:nvPr>
            <p:ph type="body" idx="1"/>
          </p:nvPr>
        </p:nvSpPr>
        <p:spPr>
          <a:xfrm>
            <a:off x="762000" y="1700808"/>
            <a:ext cx="8731250" cy="4471392"/>
          </a:xfrm>
          <a:solidFill>
            <a:schemeClr val="bg1"/>
          </a:solidFill>
        </p:spPr>
        <p:txBody>
          <a:bodyPr/>
          <a:lstStyle/>
          <a:p>
            <a:pPr algn="just">
              <a:lnSpc>
                <a:spcPts val="2700"/>
              </a:lnSpc>
              <a:spcBef>
                <a:spcPts val="600"/>
              </a:spcBef>
              <a:spcAft>
                <a:spcPts val="600"/>
              </a:spcAft>
            </a:pPr>
            <a:r>
              <a:rPr lang="en-US" sz="2000" dirty="0" smtClean="0">
                <a:solidFill>
                  <a:srgbClr val="FF0000"/>
                </a:solidFill>
              </a:rPr>
              <a:t>Entry barriers impose constrains on debt growth.</a:t>
            </a:r>
          </a:p>
          <a:p>
            <a:pPr algn="just">
              <a:lnSpc>
                <a:spcPts val="2700"/>
              </a:lnSpc>
              <a:spcBef>
                <a:spcPts val="600"/>
              </a:spcBef>
              <a:spcAft>
                <a:spcPts val="600"/>
              </a:spcAft>
            </a:pPr>
            <a:r>
              <a:rPr lang="en-US" sz="2000" dirty="0" smtClean="0">
                <a:solidFill>
                  <a:srgbClr val="FF0000"/>
                </a:solidFill>
              </a:rPr>
              <a:t>2 types:</a:t>
            </a:r>
          </a:p>
          <a:p>
            <a:pPr marL="360363" indent="-360363" algn="just">
              <a:lnSpc>
                <a:spcPts val="2700"/>
              </a:lnSpc>
              <a:spcBef>
                <a:spcPts val="600"/>
              </a:spcBef>
              <a:spcAft>
                <a:spcPts val="600"/>
              </a:spcAft>
              <a:buAutoNum type="romanLcParenBoth"/>
            </a:pPr>
            <a:r>
              <a:rPr lang="en-US" sz="2000" dirty="0" smtClean="0">
                <a:solidFill>
                  <a:srgbClr val="FF0000"/>
                </a:solidFill>
              </a:rPr>
              <a:t>Legal - key role performed by banking activity in the economy has motivated special concerns from the authorities</a:t>
            </a:r>
          </a:p>
          <a:p>
            <a:pPr marL="514350" indent="-514350" algn="just">
              <a:lnSpc>
                <a:spcPts val="2700"/>
              </a:lnSpc>
              <a:spcBef>
                <a:spcPts val="600"/>
              </a:spcBef>
              <a:spcAft>
                <a:spcPts val="600"/>
              </a:spcAft>
              <a:buAutoNum type="romanLcParenBoth"/>
            </a:pPr>
            <a:endParaRPr lang="en-US" sz="2000" dirty="0" smtClean="0"/>
          </a:p>
          <a:p>
            <a:pPr marL="0" indent="0" algn="just">
              <a:lnSpc>
                <a:spcPts val="2700"/>
              </a:lnSpc>
              <a:spcBef>
                <a:spcPts val="600"/>
              </a:spcBef>
              <a:spcAft>
                <a:spcPts val="600"/>
              </a:spcAft>
              <a:buNone/>
            </a:pPr>
            <a:r>
              <a:rPr lang="en-US" sz="2000" dirty="0" smtClean="0"/>
              <a:t>Legal entry barriers have been imposed, e.g. by </a:t>
            </a:r>
            <a:r>
              <a:rPr lang="en-US" sz="2000" u="sng" dirty="0" smtClean="0"/>
              <a:t>higher minimum capital levels </a:t>
            </a:r>
            <a:r>
              <a:rPr lang="en-US" sz="2000" dirty="0" smtClean="0"/>
              <a:t>or by a more acting and costly supervision</a:t>
            </a:r>
          </a:p>
          <a:p>
            <a:pPr marL="0" indent="0" algn="just">
              <a:lnSpc>
                <a:spcPts val="2700"/>
              </a:lnSpc>
              <a:spcBef>
                <a:spcPts val="600"/>
              </a:spcBef>
              <a:spcAft>
                <a:spcPts val="600"/>
              </a:spcAft>
              <a:buNone/>
            </a:pPr>
            <a:endParaRPr lang="en-US" sz="2000" dirty="0" smtClean="0"/>
          </a:p>
          <a:p>
            <a:pPr marL="360363" indent="-360363" algn="just">
              <a:lnSpc>
                <a:spcPts val="2700"/>
              </a:lnSpc>
              <a:spcBef>
                <a:spcPts val="600"/>
              </a:spcBef>
              <a:spcAft>
                <a:spcPts val="600"/>
              </a:spcAft>
              <a:buAutoNum type="romanLcParenBoth" startAt="2"/>
            </a:pPr>
            <a:r>
              <a:rPr lang="en-US" sz="2000" dirty="0" smtClean="0">
                <a:solidFill>
                  <a:srgbClr val="FF0000"/>
                </a:solidFill>
              </a:rPr>
              <a:t>Economic - </a:t>
            </a:r>
            <a:r>
              <a:rPr lang="en-US" sz="2000" dirty="0" smtClean="0"/>
              <a:t>e.g. minimum optimal size.</a:t>
            </a:r>
          </a:p>
          <a:p>
            <a:pPr marL="0" indent="0" algn="just">
              <a:lnSpc>
                <a:spcPts val="2700"/>
              </a:lnSpc>
              <a:spcBef>
                <a:spcPts val="600"/>
              </a:spcBef>
              <a:spcAft>
                <a:spcPts val="600"/>
              </a:spcAft>
              <a:buNone/>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177</a:t>
            </a:fld>
            <a:endParaRPr lang="en-US"/>
          </a:p>
        </p:txBody>
      </p:sp>
      <p:sp>
        <p:nvSpPr>
          <p:cNvPr id="3" name="Down Arrow 2"/>
          <p:cNvSpPr/>
          <p:nvPr/>
        </p:nvSpPr>
        <p:spPr bwMode="auto">
          <a:xfrm>
            <a:off x="5025008" y="3356992"/>
            <a:ext cx="504056"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6548"/>
            <a:ext cx="8731250" cy="646331"/>
          </a:xfrm>
          <a:noFill/>
        </p:spPr>
        <p:txBody>
          <a:bodyPr wrap="square" lIns="91440" tIns="45720" rIns="91440" bIns="45720">
            <a:spAutoFit/>
          </a:bodyPr>
          <a:lstStyle/>
          <a:p>
            <a:r>
              <a:rPr lang="en-US" sz="3600" b="1" dirty="0" smtClean="0"/>
              <a:t>1.1.11.	Supervision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178</a:t>
            </a:fld>
            <a:endParaRPr lang="en-US" dirty="0"/>
          </a:p>
        </p:txBody>
      </p:sp>
    </p:spTree>
    <p:extLst>
      <p:ext uri="{BB962C8B-B14F-4D97-AF65-F5344CB8AC3E}">
        <p14:creationId xmlns:p14="http://schemas.microsoft.com/office/powerpoint/2010/main" val="3322286832"/>
      </p:ext>
    </p:extLst>
  </p:cSld>
  <p:clrMapOvr>
    <a:masterClrMapping/>
  </p:clrMapOvr>
  <p:transition spd="slow">
    <p:pull dir="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smtClean="0"/>
              <a:t>Purposes</a:t>
            </a:r>
          </a:p>
        </p:txBody>
      </p:sp>
      <p:sp>
        <p:nvSpPr>
          <p:cNvPr id="1629187" name="Rectangle 1027"/>
          <p:cNvSpPr>
            <a:spLocks noGrp="1" noChangeArrowheads="1"/>
          </p:cNvSpPr>
          <p:nvPr>
            <p:ph type="body" idx="1"/>
          </p:nvPr>
        </p:nvSpPr>
        <p:spPr>
          <a:xfrm>
            <a:off x="762000" y="1628800"/>
            <a:ext cx="8655496" cy="4680520"/>
          </a:xfrm>
        </p:spPr>
        <p:txBody>
          <a:bodyPr/>
          <a:lstStyle/>
          <a:p>
            <a:pPr algn="just">
              <a:lnSpc>
                <a:spcPts val="2700"/>
              </a:lnSpc>
              <a:spcBef>
                <a:spcPts val="600"/>
              </a:spcBef>
              <a:spcAft>
                <a:spcPts val="600"/>
              </a:spcAft>
            </a:pPr>
            <a:r>
              <a:rPr lang="en-US" sz="2000" dirty="0" smtClean="0">
                <a:solidFill>
                  <a:srgbClr val="FF0000"/>
                </a:solidFill>
              </a:rPr>
              <a:t>Definition: enforcement of the legal environment - </a:t>
            </a:r>
            <a:r>
              <a:rPr lang="en-US" sz="2000" b="1" dirty="0" smtClean="0">
                <a:solidFill>
                  <a:srgbClr val="FF0000"/>
                </a:solidFill>
              </a:rPr>
              <a:t>the regulation</a:t>
            </a:r>
          </a:p>
          <a:p>
            <a:pPr algn="just">
              <a:lnSpc>
                <a:spcPts val="2700"/>
              </a:lnSpc>
              <a:spcBef>
                <a:spcPts val="600"/>
              </a:spcBef>
              <a:spcAft>
                <a:spcPts val="600"/>
              </a:spcAft>
            </a:pPr>
            <a:endParaRPr lang="en-US" sz="2000" b="1" dirty="0" smtClean="0">
              <a:solidFill>
                <a:srgbClr val="FF0000"/>
              </a:solidFill>
            </a:endParaRPr>
          </a:p>
          <a:p>
            <a:pPr algn="just">
              <a:lnSpc>
                <a:spcPts val="2700"/>
              </a:lnSpc>
              <a:spcBef>
                <a:spcPts val="600"/>
              </a:spcBef>
              <a:spcAft>
                <a:spcPts val="600"/>
              </a:spcAft>
            </a:pPr>
            <a:r>
              <a:rPr lang="en-GB" sz="2000" dirty="0" smtClean="0">
                <a:solidFill>
                  <a:srgbClr val="FF0000"/>
                </a:solidFill>
              </a:rPr>
              <a:t>3 </a:t>
            </a:r>
            <a:r>
              <a:rPr lang="en-GB" sz="2000" dirty="0">
                <a:solidFill>
                  <a:srgbClr val="FF0000"/>
                </a:solidFill>
              </a:rPr>
              <a:t>main </a:t>
            </a:r>
            <a:r>
              <a:rPr lang="en-GB" sz="2000" dirty="0" smtClean="0">
                <a:solidFill>
                  <a:srgbClr val="FF0000"/>
                </a:solidFill>
              </a:rPr>
              <a:t>purposes:*</a:t>
            </a:r>
          </a:p>
          <a:p>
            <a:pPr algn="just">
              <a:lnSpc>
                <a:spcPts val="2700"/>
              </a:lnSpc>
              <a:spcBef>
                <a:spcPts val="600"/>
              </a:spcBef>
              <a:spcAft>
                <a:spcPts val="600"/>
              </a:spcAft>
              <a:buAutoNum type="arabicPeriod"/>
            </a:pPr>
            <a:r>
              <a:rPr lang="en-GB" sz="2000" u="sng" dirty="0" smtClean="0"/>
              <a:t>Competition</a:t>
            </a:r>
            <a:r>
              <a:rPr lang="en-GB" sz="2000" dirty="0" smtClean="0"/>
              <a:t> - to </a:t>
            </a:r>
            <a:r>
              <a:rPr lang="en-GB" sz="2000" dirty="0"/>
              <a:t>constrain the use of monopoly power and the prevention of </a:t>
            </a:r>
            <a:r>
              <a:rPr lang="en-GB" sz="2000" dirty="0" smtClean="0"/>
              <a:t>serious distortions </a:t>
            </a:r>
            <a:r>
              <a:rPr lang="en-GB" sz="2000" dirty="0"/>
              <a:t>to competition and the maintenance of market </a:t>
            </a:r>
            <a:r>
              <a:rPr lang="en-GB" sz="2000" dirty="0" smtClean="0"/>
              <a:t>integrity;</a:t>
            </a:r>
          </a:p>
          <a:p>
            <a:pPr algn="just">
              <a:lnSpc>
                <a:spcPts val="2700"/>
              </a:lnSpc>
              <a:spcBef>
                <a:spcPts val="600"/>
              </a:spcBef>
              <a:spcAft>
                <a:spcPts val="600"/>
              </a:spcAft>
              <a:buAutoNum type="arabicPeriod"/>
            </a:pPr>
            <a:r>
              <a:rPr lang="en-GB" sz="2000" u="sng" dirty="0" smtClean="0"/>
              <a:t>Micro/Macro prudential </a:t>
            </a:r>
            <a:r>
              <a:rPr lang="en-GB" sz="2000" dirty="0" smtClean="0"/>
              <a:t>- to prevent situations where the social costs of </a:t>
            </a:r>
            <a:r>
              <a:rPr lang="en-GB" sz="2000" dirty="0"/>
              <a:t>market failure exceed both the private costs of failure and the </a:t>
            </a:r>
            <a:r>
              <a:rPr lang="en-GB" sz="2000" dirty="0" smtClean="0"/>
              <a:t>extra costs </a:t>
            </a:r>
            <a:r>
              <a:rPr lang="en-GB" sz="2000" dirty="0"/>
              <a:t>of regulation</a:t>
            </a:r>
            <a:r>
              <a:rPr lang="en-GB" sz="2000" dirty="0" smtClean="0"/>
              <a:t>.</a:t>
            </a:r>
          </a:p>
          <a:p>
            <a:pPr algn="just">
              <a:lnSpc>
                <a:spcPts val="2700"/>
              </a:lnSpc>
              <a:spcBef>
                <a:spcPts val="600"/>
              </a:spcBef>
              <a:spcAft>
                <a:spcPts val="600"/>
              </a:spcAft>
              <a:buFont typeface="Monotype Sorts" pitchFamily="2" charset="2"/>
              <a:buAutoNum type="arabicPeriod"/>
            </a:pPr>
            <a:r>
              <a:rPr lang="en-GB" sz="2000" u="sng" dirty="0" smtClean="0"/>
              <a:t>Behavioural supervision </a:t>
            </a:r>
            <a:r>
              <a:rPr lang="en-GB" sz="2000" dirty="0" smtClean="0"/>
              <a:t>- to </a:t>
            </a:r>
            <a:r>
              <a:rPr lang="en-GB" sz="2000" dirty="0"/>
              <a:t>protect the essential needs of </a:t>
            </a:r>
            <a:r>
              <a:rPr lang="en-GB" sz="2000" dirty="0" smtClean="0"/>
              <a:t>consumers when information </a:t>
            </a:r>
            <a:r>
              <a:rPr lang="en-GB" sz="2000" dirty="0"/>
              <a:t>is hard or costly to obtain and mistakes could devastate </a:t>
            </a:r>
            <a:r>
              <a:rPr lang="en-GB" sz="2000" dirty="0" smtClean="0"/>
              <a:t>welfare.</a:t>
            </a:r>
          </a:p>
          <a:p>
            <a:pPr marL="0" indent="0" algn="just">
              <a:lnSpc>
                <a:spcPts val="2500"/>
              </a:lnSpc>
              <a:spcBef>
                <a:spcPts val="0"/>
              </a:spcBef>
              <a:spcAft>
                <a:spcPts val="600"/>
              </a:spcAft>
              <a:buNone/>
            </a:pPr>
            <a:r>
              <a:rPr lang="pt-PT" sz="2000" dirty="0" smtClean="0"/>
              <a:t>*</a:t>
            </a:r>
            <a:r>
              <a:rPr lang="en-GB" sz="2000" dirty="0" smtClean="0">
                <a:solidFill>
                  <a:srgbClr val="FF0000"/>
                </a:solidFill>
              </a:rPr>
              <a:t> </a:t>
            </a:r>
            <a:r>
              <a:rPr lang="en-GB" sz="1200" dirty="0" smtClean="0"/>
              <a:t>See </a:t>
            </a:r>
            <a:r>
              <a:rPr lang="en-GB" sz="1200" dirty="0" err="1"/>
              <a:t>Brunnermeier</a:t>
            </a:r>
            <a:r>
              <a:rPr lang="en-GB" sz="1200" dirty="0"/>
              <a:t>, Markus, Andrew Crocket, Charles </a:t>
            </a:r>
            <a:r>
              <a:rPr lang="en-GB" sz="1200" dirty="0" err="1"/>
              <a:t>Goodhart</a:t>
            </a:r>
            <a:r>
              <a:rPr lang="en-GB" sz="1200" dirty="0"/>
              <a:t>, </a:t>
            </a:r>
            <a:r>
              <a:rPr lang="en-GB" sz="1200" dirty="0" err="1"/>
              <a:t>Avinash</a:t>
            </a:r>
            <a:r>
              <a:rPr lang="en-GB" sz="1200" dirty="0"/>
              <a:t> D. </a:t>
            </a:r>
            <a:r>
              <a:rPr lang="en-GB" sz="1200" dirty="0" err="1"/>
              <a:t>Persaud</a:t>
            </a:r>
            <a:r>
              <a:rPr lang="en-GB" sz="1200" dirty="0"/>
              <a:t> and Hyun Shin (2009), “The Fundamental Principles of Financial Regulation</a:t>
            </a:r>
            <a:r>
              <a:rPr lang="en-GB" sz="12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179</a:t>
            </a:fld>
            <a:endParaRPr lang="en-US"/>
          </a:p>
        </p:txBody>
      </p:sp>
    </p:spTree>
    <p:extLst>
      <p:ext uri="{BB962C8B-B14F-4D97-AF65-F5344CB8AC3E}">
        <p14:creationId xmlns:p14="http://schemas.microsoft.com/office/powerpoint/2010/main" val="2769174538"/>
      </p:ext>
    </p:extLst>
  </p:cSld>
  <p:clrMapOvr>
    <a:masterClrMapping/>
  </p:clrMapOvr>
  <p:transition spd="slow">
    <p:pull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smtClean="0"/>
              <a:t>In countries where </a:t>
            </a:r>
            <a:r>
              <a:rPr lang="en-US" sz="2000" dirty="0"/>
              <a:t>the incumbent bank-based payment infrastructure is </a:t>
            </a:r>
            <a:r>
              <a:rPr lang="en-US" sz="2000" dirty="0" smtClean="0"/>
              <a:t>dominant (e.g. US, Europe</a:t>
            </a:r>
            <a:r>
              <a:rPr lang="en-US" sz="2000" dirty="0"/>
              <a:t>, and </a:t>
            </a:r>
            <a:r>
              <a:rPr lang="en-US" sz="2000" dirty="0" smtClean="0"/>
              <a:t>Korea), the </a:t>
            </a:r>
            <a:r>
              <a:rPr lang="en-US" sz="2000" dirty="0"/>
              <a:t>use of existing payments </a:t>
            </a:r>
            <a:r>
              <a:rPr lang="en-US" sz="2000" dirty="0" smtClean="0"/>
              <a:t>infrastructure (e.g., credit or </a:t>
            </a:r>
            <a:r>
              <a:rPr lang="en-US" sz="2000" dirty="0"/>
              <a:t>debit </a:t>
            </a:r>
            <a:r>
              <a:rPr lang="en-US" sz="2000" dirty="0" smtClean="0"/>
              <a:t>cards) prevails over building </a:t>
            </a:r>
            <a:r>
              <a:rPr lang="en-US" sz="2000" dirty="0"/>
              <a:t>a separate payments infrastructure. </a:t>
            </a: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b="1" dirty="0" smtClean="0"/>
              <a:t>Innovations </a:t>
            </a:r>
            <a:r>
              <a:rPr lang="en-US" sz="2000" b="1" dirty="0"/>
              <a:t>in payment services like Google Pay, Amazon Pay, Apple </a:t>
            </a:r>
            <a:r>
              <a:rPr lang="en-US" sz="2000" b="1" dirty="0" smtClean="0"/>
              <a:t>Pay, Samsung </a:t>
            </a:r>
            <a:r>
              <a:rPr lang="en-US" sz="2000" b="1" dirty="0"/>
              <a:t>Pay, and payments on Facebook messenger all rely on existing payment </a:t>
            </a:r>
            <a:r>
              <a:rPr lang="en-US" sz="2000" b="1" dirty="0" smtClean="0"/>
              <a:t>systems</a:t>
            </a:r>
            <a:r>
              <a:rPr lang="en-US" sz="2000" dirty="0" smtClean="0"/>
              <a:t>.</a:t>
            </a:r>
          </a:p>
          <a:p>
            <a:pPr algn="just">
              <a:lnSpc>
                <a:spcPts val="2700"/>
              </a:lnSpc>
              <a:spcBef>
                <a:spcPts val="600"/>
              </a:spcBef>
              <a:spcAft>
                <a:spcPts val="600"/>
              </a:spcAft>
            </a:pPr>
            <a:r>
              <a:rPr lang="en-US" sz="2000" dirty="0" smtClean="0"/>
              <a:t>By </a:t>
            </a:r>
            <a:r>
              <a:rPr lang="en-US" sz="2000" dirty="0"/>
              <a:t>contrast, </a:t>
            </a:r>
            <a:r>
              <a:rPr lang="pt-PT" sz="2000" u="sng" dirty="0" smtClean="0"/>
              <a:t>in countries </a:t>
            </a:r>
            <a:r>
              <a:rPr lang="en-US" sz="2000" u="sng" dirty="0" smtClean="0"/>
              <a:t>like China or Argentina</a:t>
            </a:r>
            <a:r>
              <a:rPr lang="pt-PT" sz="2000" u="sng" dirty="0" smtClean="0"/>
              <a:t>, </a:t>
            </a:r>
            <a:r>
              <a:rPr lang="en-US" sz="2000" u="sng" dirty="0" smtClean="0"/>
              <a:t>separate </a:t>
            </a:r>
            <a:r>
              <a:rPr lang="en-US" sz="2000" u="sng" dirty="0"/>
              <a:t>payments </a:t>
            </a:r>
            <a:r>
              <a:rPr lang="en-US" sz="2000" u="sng" dirty="0" smtClean="0"/>
              <a:t>infrastructures were developed, with </a:t>
            </a:r>
            <a:r>
              <a:rPr lang="en-US" sz="2000" u="sng" dirty="0" err="1" smtClean="0"/>
              <a:t>BigTechs</a:t>
            </a:r>
            <a:r>
              <a:rPr lang="en-US" sz="2000" u="sng" dirty="0" smtClean="0"/>
              <a:t> benefiting from lower </a:t>
            </a:r>
            <a:r>
              <a:rPr lang="en-US" sz="2000" u="sng" dirty="0"/>
              <a:t>fees </a:t>
            </a:r>
            <a:r>
              <a:rPr lang="en-US" sz="2000" u="sng" dirty="0" smtClean="0"/>
              <a:t>offered</a:t>
            </a:r>
            <a:r>
              <a:rPr lang="en-US" sz="2000" dirty="0" smtClean="0"/>
              <a:t>, as they manage to operate with lower </a:t>
            </a:r>
            <a:r>
              <a:rPr lang="en-US" sz="2000" dirty="0"/>
              <a:t>margins</a:t>
            </a:r>
            <a:r>
              <a:rPr lang="en-US" sz="2000" dirty="0" smtClean="0"/>
              <a: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18</a:t>
            </a:fld>
            <a:endParaRPr lang="en-US" dirty="0"/>
          </a:p>
        </p:txBody>
      </p:sp>
      <p:sp>
        <p:nvSpPr>
          <p:cNvPr id="2" name="Down Arrow 1"/>
          <p:cNvSpPr/>
          <p:nvPr/>
        </p:nvSpPr>
        <p:spPr bwMode="auto">
          <a:xfrm>
            <a:off x="4953000" y="2924944"/>
            <a:ext cx="504056"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85242032"/>
      </p:ext>
    </p:extLst>
  </p:cSld>
  <p:clrMapOvr>
    <a:masterClrMapping/>
  </p:clrMapOvr>
  <p:transition spd="slow">
    <p:pull dir="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smtClean="0"/>
              <a:t>Competition</a:t>
            </a:r>
          </a:p>
        </p:txBody>
      </p:sp>
      <p:sp>
        <p:nvSpPr>
          <p:cNvPr id="1629187" name="Rectangle 1027"/>
          <p:cNvSpPr>
            <a:spLocks noGrp="1" noChangeArrowheads="1"/>
          </p:cNvSpPr>
          <p:nvPr>
            <p:ph type="body" idx="1"/>
          </p:nvPr>
        </p:nvSpPr>
        <p:spPr>
          <a:xfrm>
            <a:off x="848544" y="1628800"/>
            <a:ext cx="8568952" cy="4680520"/>
          </a:xfrm>
        </p:spPr>
        <p:txBody>
          <a:bodyPr/>
          <a:lstStyle/>
          <a:p>
            <a:pPr algn="just">
              <a:lnSpc>
                <a:spcPts val="2700"/>
              </a:lnSpc>
              <a:spcBef>
                <a:spcPts val="600"/>
              </a:spcBef>
              <a:spcAft>
                <a:spcPts val="600"/>
              </a:spcAft>
            </a:pPr>
            <a:r>
              <a:rPr lang="en-GB" sz="2000" dirty="0" smtClean="0">
                <a:solidFill>
                  <a:srgbClr val="FF0000"/>
                </a:solidFill>
              </a:rPr>
              <a:t>The effect of the recent crisis has been to reduce </a:t>
            </a:r>
            <a:r>
              <a:rPr lang="en-GB" sz="2000" b="1" dirty="0" smtClean="0">
                <a:solidFill>
                  <a:srgbClr val="FF0000"/>
                </a:solidFill>
              </a:rPr>
              <a:t>competition in the banking industry</a:t>
            </a:r>
            <a:r>
              <a:rPr lang="en-GB" sz="2000" dirty="0" smtClean="0">
                <a:solidFill>
                  <a:srgbClr val="FF0000"/>
                </a:solidFill>
              </a:rPr>
              <a:t>.</a:t>
            </a:r>
          </a:p>
          <a:p>
            <a:pPr algn="just">
              <a:lnSpc>
                <a:spcPts val="2700"/>
              </a:lnSpc>
              <a:spcBef>
                <a:spcPts val="600"/>
              </a:spcBef>
              <a:spcAft>
                <a:spcPts val="600"/>
              </a:spcAft>
            </a:pPr>
            <a:endParaRPr lang="en-GB" sz="2000" dirty="0" smtClean="0">
              <a:solidFill>
                <a:srgbClr val="FF0000"/>
              </a:solidFill>
            </a:endParaRPr>
          </a:p>
          <a:p>
            <a:pPr marL="0" indent="0" algn="just">
              <a:lnSpc>
                <a:spcPts val="2700"/>
              </a:lnSpc>
              <a:spcBef>
                <a:spcPts val="600"/>
              </a:spcBef>
              <a:spcAft>
                <a:spcPts val="600"/>
              </a:spcAft>
              <a:buNone/>
            </a:pPr>
            <a:r>
              <a:rPr lang="en-GB" sz="2000" dirty="0" smtClean="0"/>
              <a:t>Concerns about reductions in competition are marginalized, in the rush to shore up the system.</a:t>
            </a:r>
          </a:p>
          <a:p>
            <a:pPr algn="just">
              <a:lnSpc>
                <a:spcPts val="2700"/>
              </a:lnSpc>
              <a:spcBef>
                <a:spcPts val="600"/>
              </a:spcBef>
              <a:spcAft>
                <a:spcPts val="600"/>
              </a:spcAft>
            </a:pPr>
            <a:endParaRPr lang="pt-PT" sz="2000" dirty="0" smtClean="0">
              <a:solidFill>
                <a:srgbClr val="FF0000"/>
              </a:solidFill>
            </a:endParaRPr>
          </a:p>
          <a:p>
            <a:pPr marL="0" indent="0" algn="just">
              <a:lnSpc>
                <a:spcPts val="2700"/>
              </a:lnSpc>
              <a:spcBef>
                <a:spcPts val="600"/>
              </a:spcBef>
              <a:spcAft>
                <a:spcPts val="600"/>
              </a:spcAft>
              <a:buNone/>
            </a:pPr>
            <a:r>
              <a:rPr lang="en-GB" sz="2000" dirty="0" smtClean="0"/>
              <a:t>The result is an oligopolistic system, dominated by TBTF (and, in smaller countries, too large to save) banks, wielding great influence and power.</a:t>
            </a:r>
          </a:p>
          <a:p>
            <a:pPr algn="just">
              <a:lnSpc>
                <a:spcPts val="2700"/>
              </a:lnSpc>
              <a:spcBef>
                <a:spcPts val="600"/>
              </a:spcBef>
              <a:spcAft>
                <a:spcPts val="600"/>
              </a:spcAft>
            </a:pPr>
            <a:endParaRPr lang="pt-PT" sz="2000" dirty="0" smtClean="0">
              <a:solidFill>
                <a:srgbClr val="FF0000"/>
              </a:solidFill>
            </a:endParaRPr>
          </a:p>
          <a:p>
            <a:pPr marL="0" indent="0" algn="just">
              <a:lnSpc>
                <a:spcPts val="2700"/>
              </a:lnSpc>
              <a:spcBef>
                <a:spcPts val="600"/>
              </a:spcBef>
              <a:spcAft>
                <a:spcPts val="600"/>
              </a:spcAft>
              <a:buNone/>
            </a:pPr>
            <a:r>
              <a:rPr lang="en-GB" sz="2000" dirty="0" smtClean="0"/>
              <a:t>Competition authorities must reinforce their surveillance on potential anti-competitive practices and prudential failures by the larger banks.</a:t>
            </a:r>
            <a:endParaRPr lang="en-GB"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180</a:t>
            </a:fld>
            <a:endParaRPr lang="en-US"/>
          </a:p>
        </p:txBody>
      </p:sp>
      <p:sp>
        <p:nvSpPr>
          <p:cNvPr id="3" name="Down Arrow 2"/>
          <p:cNvSpPr/>
          <p:nvPr/>
        </p:nvSpPr>
        <p:spPr bwMode="auto">
          <a:xfrm>
            <a:off x="5169024" y="3501008"/>
            <a:ext cx="360040"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5169024" y="2132856"/>
            <a:ext cx="360040" cy="79208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Down Arrow 6"/>
          <p:cNvSpPr/>
          <p:nvPr/>
        </p:nvSpPr>
        <p:spPr bwMode="auto">
          <a:xfrm>
            <a:off x="5169024" y="508518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56718191"/>
      </p:ext>
    </p:extLst>
  </p:cSld>
  <p:clrMapOvr>
    <a:masterClrMapping/>
  </p:clrMapOvr>
  <p:transition spd="slow">
    <p:pull dir="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smtClean="0"/>
              <a:t>Prudential Regulation</a:t>
            </a:r>
          </a:p>
        </p:txBody>
      </p:sp>
      <p:sp>
        <p:nvSpPr>
          <p:cNvPr id="1629187" name="Rectangle 1027"/>
          <p:cNvSpPr>
            <a:spLocks noGrp="1" noChangeArrowheads="1"/>
          </p:cNvSpPr>
          <p:nvPr>
            <p:ph type="body" idx="1"/>
          </p:nvPr>
        </p:nvSpPr>
        <p:spPr>
          <a:xfrm>
            <a:off x="762000" y="1628800"/>
            <a:ext cx="8655496" cy="4680520"/>
          </a:xfrm>
        </p:spPr>
        <p:txBody>
          <a:bodyPr/>
          <a:lstStyle/>
          <a:p>
            <a:pPr marL="268288" indent="-268288" algn="just">
              <a:lnSpc>
                <a:spcPts val="2700"/>
              </a:lnSpc>
              <a:spcBef>
                <a:spcPts val="600"/>
              </a:spcBef>
              <a:spcAft>
                <a:spcPts val="600"/>
              </a:spcAft>
            </a:pPr>
            <a:r>
              <a:rPr lang="en-US" sz="2000" dirty="0" smtClean="0"/>
              <a:t>Historically, </a:t>
            </a:r>
            <a:r>
              <a:rPr lang="en-US" sz="2000" dirty="0" smtClean="0">
                <a:solidFill>
                  <a:srgbClr val="FF0000"/>
                </a:solidFill>
              </a:rPr>
              <a:t>financial systems with unregulated markets and FI </a:t>
            </a:r>
            <a:r>
              <a:rPr lang="en-US" sz="2000" dirty="0" smtClean="0"/>
              <a:t>(e.g. US in late XIX century) </a:t>
            </a:r>
            <a:r>
              <a:rPr lang="en-US" sz="2000" dirty="0" smtClean="0">
                <a:solidFill>
                  <a:srgbClr val="FF0000"/>
                </a:solidFill>
              </a:rPr>
              <a:t>often experienced financial crises </a:t>
            </a:r>
            <a:r>
              <a:rPr lang="en-US" sz="2000" dirty="0" smtClean="0"/>
              <a:t>=&gt; regulators and supervisors created to reduce the </a:t>
            </a:r>
            <a:r>
              <a:rPr lang="en-US" sz="2000" dirty="0"/>
              <a:t>frequency of </a:t>
            </a:r>
            <a:r>
              <a:rPr lang="en-US" sz="2000" dirty="0" smtClean="0"/>
              <a:t>crises </a:t>
            </a:r>
            <a:r>
              <a:rPr lang="en-US" sz="2000" dirty="0"/>
              <a:t>and to mitigate </a:t>
            </a:r>
            <a:r>
              <a:rPr lang="en-US" sz="2000" dirty="0" smtClean="0"/>
              <a:t>their consequences.</a:t>
            </a:r>
          </a:p>
          <a:p>
            <a:pPr marL="268288" indent="-268288" algn="just">
              <a:lnSpc>
                <a:spcPts val="2700"/>
              </a:lnSpc>
              <a:spcBef>
                <a:spcPts val="600"/>
              </a:spcBef>
              <a:spcAft>
                <a:spcPts val="600"/>
              </a:spcAft>
            </a:pPr>
            <a:r>
              <a:rPr lang="en-US" sz="2000" dirty="0"/>
              <a:t>Conversely, </a:t>
            </a:r>
            <a:r>
              <a:rPr lang="en-US" sz="2000" b="1" dirty="0">
                <a:solidFill>
                  <a:srgbClr val="FF0000"/>
                </a:solidFill>
              </a:rPr>
              <a:t>the Bank of England played an especially important role in </a:t>
            </a:r>
            <a:r>
              <a:rPr lang="en-US" sz="2000" b="1" dirty="0" smtClean="0">
                <a:solidFill>
                  <a:srgbClr val="FF0000"/>
                </a:solidFill>
              </a:rPr>
              <a:t>financial stability in </a:t>
            </a:r>
            <a:r>
              <a:rPr lang="en-US" sz="2000" b="1" dirty="0">
                <a:solidFill>
                  <a:srgbClr val="FF0000"/>
                </a:solidFill>
              </a:rPr>
              <a:t>the XVIII and XIX </a:t>
            </a:r>
            <a:r>
              <a:rPr lang="en-US" sz="2000" b="1" dirty="0" smtClean="0">
                <a:solidFill>
                  <a:srgbClr val="FF0000"/>
                </a:solidFill>
              </a:rPr>
              <a:t>centuries in UK.</a:t>
            </a:r>
            <a:endParaRPr lang="en-US" sz="2000" b="1" dirty="0">
              <a:solidFill>
                <a:srgbClr val="FF0000"/>
              </a:solidFill>
            </a:endParaRPr>
          </a:p>
          <a:p>
            <a:pPr marL="268288" indent="-268288" algn="just">
              <a:lnSpc>
                <a:spcPts val="2700"/>
              </a:lnSpc>
              <a:spcBef>
                <a:spcPts val="600"/>
              </a:spcBef>
              <a:spcAft>
                <a:spcPts val="600"/>
              </a:spcAft>
            </a:pPr>
            <a:r>
              <a:rPr lang="en-US" sz="2000" dirty="0" smtClean="0"/>
              <a:t>Even though Alexander Hamilton had been impressed by the example of the Bank of England and created the First Bank of the US and subsequently the Second Bank of the US, the renewal of the Second Bank’s charter was vetoed and the </a:t>
            </a:r>
            <a:r>
              <a:rPr lang="en-US" sz="2000" dirty="0" smtClean="0">
                <a:solidFill>
                  <a:srgbClr val="FF0000"/>
                </a:solidFill>
              </a:rPr>
              <a:t>US ceased to have any form of central bank in 1836</a:t>
            </a:r>
            <a:r>
              <a:rPr lang="en-US" sz="2000" dirty="0" smtClean="0"/>
              <a:t>.</a:t>
            </a:r>
          </a:p>
          <a:p>
            <a:pPr marL="268288" indent="-268288" algn="just">
              <a:lnSpc>
                <a:spcPts val="2700"/>
              </a:lnSpc>
              <a:spcBef>
                <a:spcPts val="600"/>
              </a:spcBef>
              <a:spcAft>
                <a:spcPts val="600"/>
              </a:spcAft>
            </a:pPr>
            <a:endParaRPr lang="en-US" sz="2000" dirty="0" smtClean="0"/>
          </a:p>
          <a:p>
            <a:pPr marL="268288" indent="-268288" algn="just">
              <a:lnSpc>
                <a:spcPts val="2700"/>
              </a:lnSpc>
              <a:spcBef>
                <a:spcPts val="600"/>
              </a:spcBef>
              <a:spcAft>
                <a:spcPts val="600"/>
              </a:spcAft>
            </a:pPr>
            <a:r>
              <a:rPr lang="en-US" sz="2000" dirty="0" smtClean="0"/>
              <a:t>Only after </a:t>
            </a:r>
            <a:r>
              <a:rPr lang="en-US" sz="2000" dirty="0"/>
              <a:t>several financial crises </a:t>
            </a:r>
            <a:r>
              <a:rPr lang="en-US" sz="2000" dirty="0" smtClean="0"/>
              <a:t>the Federal Reserve System was eventually established in 1914</a:t>
            </a:r>
            <a:r>
              <a:rPr lang="en-US" sz="2000" dirty="0"/>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181</a:t>
            </a:fld>
            <a:endParaRPr lang="en-US"/>
          </a:p>
        </p:txBody>
      </p:sp>
      <p:sp>
        <p:nvSpPr>
          <p:cNvPr id="3" name="Down Arrow 2"/>
          <p:cNvSpPr/>
          <p:nvPr/>
        </p:nvSpPr>
        <p:spPr bwMode="auto">
          <a:xfrm>
            <a:off x="4953000" y="515719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Prudential Regulation</a:t>
            </a:r>
            <a:endParaRPr lang="en-US" dirty="0" smtClean="0"/>
          </a:p>
        </p:txBody>
      </p:sp>
      <p:sp>
        <p:nvSpPr>
          <p:cNvPr id="1629187" name="Rectangle 1027"/>
          <p:cNvSpPr>
            <a:spLocks noGrp="1" noChangeArrowheads="1"/>
          </p:cNvSpPr>
          <p:nvPr>
            <p:ph type="body" idx="1"/>
          </p:nvPr>
        </p:nvSpPr>
        <p:spPr>
          <a:xfrm>
            <a:off x="762000" y="1628800"/>
            <a:ext cx="8731250" cy="4680520"/>
          </a:xfrm>
        </p:spPr>
        <p:txBody>
          <a:bodyPr/>
          <a:lstStyle/>
          <a:p>
            <a:pPr marL="268288" indent="-268288" algn="just">
              <a:lnSpc>
                <a:spcPts val="2700"/>
              </a:lnSpc>
              <a:spcBef>
                <a:spcPts val="600"/>
              </a:spcBef>
              <a:spcAft>
                <a:spcPts val="600"/>
              </a:spcAft>
            </a:pPr>
            <a:r>
              <a:rPr lang="en-US" sz="2000" dirty="0" smtClean="0">
                <a:solidFill>
                  <a:srgbClr val="FF0000"/>
                </a:solidFill>
              </a:rPr>
              <a:t>Banks differ from other companies due to the dependence between their activity and the sector’s credibility and reputation</a:t>
            </a:r>
            <a:r>
              <a:rPr lang="en-US" sz="2000" dirty="0" smtClean="0"/>
              <a:t>.</a:t>
            </a:r>
          </a:p>
          <a:p>
            <a:pPr marL="714375" indent="0" algn="just">
              <a:lnSpc>
                <a:spcPts val="2700"/>
              </a:lnSpc>
              <a:spcBef>
                <a:spcPts val="600"/>
              </a:spcBef>
              <a:spcAft>
                <a:spcPts val="600"/>
              </a:spcAft>
              <a:buNone/>
            </a:pPr>
            <a:r>
              <a:rPr lang="en-US" sz="1600" dirty="0" smtClean="0"/>
              <a:t>illustrated by the several bank runs in several countries along time (amplification mechanisms).</a:t>
            </a:r>
          </a:p>
          <a:p>
            <a:pPr marL="268288" indent="-268288" algn="just">
              <a:lnSpc>
                <a:spcPts val="2700"/>
              </a:lnSpc>
              <a:spcBef>
                <a:spcPts val="600"/>
              </a:spcBef>
              <a:spcAft>
                <a:spcPts val="600"/>
              </a:spcAft>
              <a:buNone/>
            </a:pPr>
            <a:endParaRPr lang="en-US" sz="2000" dirty="0" smtClean="0"/>
          </a:p>
          <a:p>
            <a:pPr marL="268288" indent="-268288" algn="just">
              <a:lnSpc>
                <a:spcPts val="2600"/>
              </a:lnSpc>
              <a:spcBef>
                <a:spcPts val="600"/>
              </a:spcBef>
              <a:spcAft>
                <a:spcPts val="0"/>
              </a:spcAft>
            </a:pPr>
            <a:r>
              <a:rPr lang="en-US" sz="2000" b="1" dirty="0" smtClean="0"/>
              <a:t>Banks are significantly exposed to systemic and contagion risks</a:t>
            </a:r>
            <a:r>
              <a:rPr lang="en-US" sz="2000" dirty="0" smtClean="0"/>
              <a:t>.</a:t>
            </a:r>
          </a:p>
          <a:p>
            <a:pPr marL="268288" indent="-268288" algn="just">
              <a:lnSpc>
                <a:spcPts val="2600"/>
              </a:lnSpc>
              <a:spcBef>
                <a:spcPts val="600"/>
              </a:spcBef>
              <a:spcAft>
                <a:spcPts val="0"/>
              </a:spcAft>
            </a:pPr>
            <a:endParaRPr lang="en-US" sz="2000" dirty="0" smtClean="0"/>
          </a:p>
          <a:p>
            <a:pPr marL="268288" indent="-268288" algn="just">
              <a:lnSpc>
                <a:spcPts val="2600"/>
              </a:lnSpc>
              <a:spcBef>
                <a:spcPts val="600"/>
              </a:spcBef>
              <a:spcAft>
                <a:spcPts val="0"/>
              </a:spcAft>
            </a:pPr>
            <a:r>
              <a:rPr lang="en-US" sz="2000" dirty="0" smtClean="0"/>
              <a:t>While </a:t>
            </a:r>
            <a:r>
              <a:rPr lang="en-GB" sz="2000" dirty="0" smtClean="0"/>
              <a:t>a bank failure weakens </a:t>
            </a:r>
            <a:r>
              <a:rPr lang="en-GB" sz="2000" dirty="0"/>
              <a:t>the other banks and financial </a:t>
            </a:r>
            <a:r>
              <a:rPr lang="en-GB" sz="2000" dirty="0" smtClean="0"/>
              <a:t>markets, the </a:t>
            </a:r>
            <a:r>
              <a:rPr lang="en-GB" sz="2000" dirty="0"/>
              <a:t>failure </a:t>
            </a:r>
            <a:r>
              <a:rPr lang="en-GB" sz="2000" dirty="0" smtClean="0"/>
              <a:t>of a non-financial company tends </a:t>
            </a:r>
            <a:r>
              <a:rPr lang="en-GB" sz="2000" dirty="0"/>
              <a:t>to strengthen </a:t>
            </a:r>
            <a:r>
              <a:rPr lang="en-GB" sz="2000" dirty="0" smtClean="0"/>
              <a:t>the remaining </a:t>
            </a:r>
            <a:r>
              <a:rPr lang="en-GB" sz="2000" dirty="0"/>
              <a:t>companies in the same sector, by removing a competitor</a:t>
            </a:r>
            <a:r>
              <a:rPr lang="en-GB" sz="2000" dirty="0" smtClean="0"/>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182</a:t>
            </a:fld>
            <a:endParaRPr lang="en-US"/>
          </a:p>
        </p:txBody>
      </p:sp>
      <p:cxnSp>
        <p:nvCxnSpPr>
          <p:cNvPr id="6" name="Elbow Connector 5"/>
          <p:cNvCxnSpPr/>
          <p:nvPr/>
        </p:nvCxnSpPr>
        <p:spPr bwMode="auto">
          <a:xfrm>
            <a:off x="1064568" y="2276872"/>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7" name="Down Arrow 6"/>
          <p:cNvSpPr/>
          <p:nvPr/>
        </p:nvSpPr>
        <p:spPr bwMode="auto">
          <a:xfrm>
            <a:off x="4778251" y="2852936"/>
            <a:ext cx="432048"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891937532"/>
      </p:ext>
    </p:extLst>
  </p:cSld>
  <p:clrMapOvr>
    <a:masterClrMapping/>
  </p:clrMapOvr>
  <p:transition spd="slow">
    <p:pull dir="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smtClean="0"/>
              <a:t>Negative Externalities</a:t>
            </a:r>
          </a:p>
        </p:txBody>
      </p:sp>
      <p:sp>
        <p:nvSpPr>
          <p:cNvPr id="1629187" name="Rectangle 1027"/>
          <p:cNvSpPr>
            <a:spLocks noGrp="1" noChangeArrowheads="1"/>
          </p:cNvSpPr>
          <p:nvPr>
            <p:ph type="body" idx="1"/>
          </p:nvPr>
        </p:nvSpPr>
        <p:spPr>
          <a:xfrm>
            <a:off x="762000" y="2276872"/>
            <a:ext cx="8655496" cy="4032448"/>
          </a:xfrm>
        </p:spPr>
        <p:txBody>
          <a:bodyPr/>
          <a:lstStyle/>
          <a:p>
            <a:pPr algn="just">
              <a:lnSpc>
                <a:spcPts val="2700"/>
              </a:lnSpc>
              <a:spcBef>
                <a:spcPts val="600"/>
              </a:spcBef>
              <a:spcAft>
                <a:spcPts val="600"/>
              </a:spcAft>
            </a:pPr>
            <a:r>
              <a:rPr lang="en-GB" sz="1800" dirty="0" smtClean="0"/>
              <a:t>There </a:t>
            </a:r>
            <a:r>
              <a:rPr lang="en-GB" sz="1800" dirty="0"/>
              <a:t>are, at least, </a:t>
            </a:r>
            <a:r>
              <a:rPr lang="en-GB" sz="1800" b="1" dirty="0" smtClean="0">
                <a:solidFill>
                  <a:srgbClr val="FF0000"/>
                </a:solidFill>
              </a:rPr>
              <a:t>4 </a:t>
            </a:r>
            <a:r>
              <a:rPr lang="en-GB" sz="1800" b="1" dirty="0">
                <a:solidFill>
                  <a:srgbClr val="FF0000"/>
                </a:solidFill>
              </a:rPr>
              <a:t>reasons for </a:t>
            </a:r>
            <a:r>
              <a:rPr lang="en-GB" sz="1800" b="1" dirty="0" smtClean="0">
                <a:solidFill>
                  <a:srgbClr val="FF0000"/>
                </a:solidFill>
              </a:rPr>
              <a:t>negative externalities</a:t>
            </a:r>
            <a:r>
              <a:rPr lang="en-GB" sz="1800" b="1" dirty="0" smtClean="0"/>
              <a:t>:</a:t>
            </a:r>
          </a:p>
          <a:p>
            <a:pPr marL="400050" indent="-400050" algn="just">
              <a:lnSpc>
                <a:spcPts val="2700"/>
              </a:lnSpc>
              <a:spcBef>
                <a:spcPts val="600"/>
              </a:spcBef>
              <a:spcAft>
                <a:spcPts val="600"/>
              </a:spcAft>
              <a:buAutoNum type="romanLcParenBoth"/>
            </a:pPr>
            <a:r>
              <a:rPr lang="en-GB" sz="1800" dirty="0" smtClean="0">
                <a:solidFill>
                  <a:srgbClr val="FF0000"/>
                </a:solidFill>
              </a:rPr>
              <a:t>informational contagion</a:t>
            </a:r>
          </a:p>
          <a:p>
            <a:pPr algn="just">
              <a:lnSpc>
                <a:spcPts val="2700"/>
              </a:lnSpc>
              <a:spcBef>
                <a:spcPts val="600"/>
              </a:spcBef>
              <a:spcAft>
                <a:spcPts val="600"/>
              </a:spcAft>
              <a:buFontTx/>
              <a:buChar char="-"/>
            </a:pPr>
            <a:r>
              <a:rPr lang="en-GB" sz="1800" u="sng" dirty="0" smtClean="0"/>
              <a:t>Bank </a:t>
            </a:r>
            <a:r>
              <a:rPr lang="en-GB" sz="1800" u="sng" dirty="0"/>
              <a:t>A </a:t>
            </a:r>
            <a:r>
              <a:rPr lang="en-GB" sz="1800" u="sng" dirty="0" smtClean="0"/>
              <a:t>fails =&gt; more doubts </a:t>
            </a:r>
            <a:r>
              <a:rPr lang="en-GB" sz="1800" u="sng" dirty="0"/>
              <a:t>on the </a:t>
            </a:r>
            <a:r>
              <a:rPr lang="en-GB" sz="1800" u="sng" dirty="0" smtClean="0"/>
              <a:t>solvency </a:t>
            </a:r>
            <a:r>
              <a:rPr lang="en-GB" sz="1800" u="sng" dirty="0"/>
              <a:t>of bank B, </a:t>
            </a:r>
            <a:r>
              <a:rPr lang="en-GB" sz="1800" dirty="0" smtClean="0"/>
              <a:t>if B </a:t>
            </a:r>
            <a:r>
              <a:rPr lang="en-GB" sz="1800" dirty="0"/>
              <a:t>is </a:t>
            </a:r>
            <a:r>
              <a:rPr lang="en-GB" sz="1800" dirty="0" smtClean="0"/>
              <a:t>perceived as </a:t>
            </a:r>
            <a:r>
              <a:rPr lang="en-GB" sz="1800" dirty="0"/>
              <a:t>being of the same type as </a:t>
            </a:r>
            <a:r>
              <a:rPr lang="en-GB" sz="1800" dirty="0" smtClean="0"/>
              <a:t>A =&gt; loss of confidence of bank B’s depositors </a:t>
            </a:r>
            <a:r>
              <a:rPr lang="en-GB" sz="1800" dirty="0"/>
              <a:t>and lenders </a:t>
            </a:r>
            <a:r>
              <a:rPr lang="en-GB" sz="1800" dirty="0" smtClean="0"/>
              <a:t>=&gt; liquidity withdraw =&gt; sudden </a:t>
            </a:r>
            <a:r>
              <a:rPr lang="en-GB" sz="1800" dirty="0"/>
              <a:t>liquidity problem for </a:t>
            </a:r>
            <a:r>
              <a:rPr lang="en-GB" sz="1800" dirty="0" smtClean="0"/>
              <a:t>B =&gt; higher interest rates for B =&gt; higher solvency difficulties for B.</a:t>
            </a:r>
          </a:p>
          <a:p>
            <a:pPr algn="just">
              <a:lnSpc>
                <a:spcPts val="2700"/>
              </a:lnSpc>
              <a:spcBef>
                <a:spcPts val="600"/>
              </a:spcBef>
              <a:spcAft>
                <a:spcPts val="600"/>
              </a:spcAft>
              <a:buFontTx/>
              <a:buChar char="-"/>
            </a:pPr>
            <a:r>
              <a:rPr lang="en-GB" sz="1800" u="sng" dirty="0"/>
              <a:t>Lower risk of direct contagion </a:t>
            </a:r>
            <a:r>
              <a:rPr lang="en-GB" sz="1800" u="sng" dirty="0" smtClean="0"/>
              <a:t> </a:t>
            </a:r>
            <a:r>
              <a:rPr lang="en-GB" sz="1800" dirty="0" smtClean="0"/>
              <a:t>- if a problem is </a:t>
            </a:r>
            <a:r>
              <a:rPr lang="en-GB" sz="1800" dirty="0"/>
              <a:t>perceived </a:t>
            </a:r>
            <a:r>
              <a:rPr lang="en-GB" sz="1800" dirty="0" smtClean="0"/>
              <a:t>as being an outlier </a:t>
            </a:r>
            <a:r>
              <a:rPr lang="en-GB" sz="1800" dirty="0"/>
              <a:t>(e.g. </a:t>
            </a:r>
            <a:r>
              <a:rPr lang="en-GB" sz="1800" dirty="0" smtClean="0"/>
              <a:t>BCCI in UK) </a:t>
            </a:r>
            <a:r>
              <a:rPr lang="en-GB" sz="1800" dirty="0"/>
              <a:t>or if the cause of loss is particular to that </a:t>
            </a:r>
            <a:r>
              <a:rPr lang="en-GB" sz="1800" dirty="0" smtClean="0"/>
              <a:t>bank and </a:t>
            </a:r>
            <a:r>
              <a:rPr lang="en-GB" sz="1800" dirty="0"/>
              <a:t>not applicable to its close </a:t>
            </a:r>
            <a:r>
              <a:rPr lang="en-GB" sz="1800" dirty="0" smtClean="0"/>
              <a:t>competitors (e.g. frauds in Barings </a:t>
            </a:r>
            <a:r>
              <a:rPr lang="en-GB" sz="1800" dirty="0"/>
              <a:t>and </a:t>
            </a:r>
            <a:r>
              <a:rPr lang="en-GB" sz="1800" dirty="0" err="1" smtClean="0"/>
              <a:t>Soc.Gen</a:t>
            </a:r>
            <a:r>
              <a:rPr lang="en-GB" sz="1800" dirty="0" smtClean="0"/>
              <a:t>, involving Nick Leeson and </a:t>
            </a:r>
            <a:r>
              <a:rPr lang="en-GB" sz="1800" dirty="0"/>
              <a:t>Jerome </a:t>
            </a:r>
            <a:r>
              <a:rPr lang="en-GB" sz="1800" dirty="0" err="1" smtClean="0"/>
              <a:t>Kerviel</a:t>
            </a:r>
            <a:r>
              <a:rPr lang="en-GB" sz="1800" dirty="0" smtClean="0"/>
              <a:t>, respectively).</a:t>
            </a: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183</a:t>
            </a:fld>
            <a:endParaRPr lang="en-US"/>
          </a:p>
        </p:txBody>
      </p:sp>
      <p:sp>
        <p:nvSpPr>
          <p:cNvPr id="5" name="Down Arrow 4"/>
          <p:cNvSpPr/>
          <p:nvPr/>
        </p:nvSpPr>
        <p:spPr bwMode="auto">
          <a:xfrm>
            <a:off x="4865055" y="1759123"/>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528087898"/>
      </p:ext>
    </p:extLst>
  </p:cSld>
  <p:clrMapOvr>
    <a:masterClrMapping/>
  </p:clrMapOvr>
  <p:transition spd="slow">
    <p:pull dir="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Negative Externalities</a:t>
            </a:r>
            <a:endParaRPr lang="en-US" dirty="0" smtClean="0"/>
          </a:p>
        </p:txBody>
      </p:sp>
      <p:sp>
        <p:nvSpPr>
          <p:cNvPr id="1629187" name="Rectangle 1027"/>
          <p:cNvSpPr>
            <a:spLocks noGrp="1" noChangeArrowheads="1"/>
          </p:cNvSpPr>
          <p:nvPr>
            <p:ph type="body" idx="1"/>
          </p:nvPr>
        </p:nvSpPr>
        <p:spPr>
          <a:xfrm>
            <a:off x="762000" y="1628800"/>
            <a:ext cx="8655496" cy="4680520"/>
          </a:xfrm>
        </p:spPr>
        <p:txBody>
          <a:bodyPr/>
          <a:lstStyle/>
          <a:p>
            <a:pPr marL="400050" indent="-400050" algn="just">
              <a:lnSpc>
                <a:spcPts val="2700"/>
              </a:lnSpc>
              <a:spcBef>
                <a:spcPts val="600"/>
              </a:spcBef>
              <a:spcAft>
                <a:spcPts val="600"/>
              </a:spcAft>
              <a:buAutoNum type="romanLcParenBoth" startAt="2"/>
            </a:pPr>
            <a:r>
              <a:rPr lang="en-GB" sz="1800" dirty="0" smtClean="0">
                <a:solidFill>
                  <a:srgbClr val="FF0000"/>
                </a:solidFill>
              </a:rPr>
              <a:t>loss </a:t>
            </a:r>
            <a:r>
              <a:rPr lang="en-GB" sz="1800" dirty="0">
                <a:solidFill>
                  <a:srgbClr val="FF0000"/>
                </a:solidFill>
              </a:rPr>
              <a:t>of access to future funding for the failed bank’s </a:t>
            </a:r>
            <a:r>
              <a:rPr lang="en-GB" sz="1800" dirty="0" smtClean="0">
                <a:solidFill>
                  <a:srgbClr val="FF0000"/>
                </a:solidFill>
              </a:rPr>
              <a:t>customers:</a:t>
            </a:r>
          </a:p>
          <a:p>
            <a:pPr algn="just">
              <a:lnSpc>
                <a:spcPts val="2700"/>
              </a:lnSpc>
              <a:spcBef>
                <a:spcPts val="600"/>
              </a:spcBef>
              <a:spcAft>
                <a:spcPts val="600"/>
              </a:spcAft>
              <a:buFontTx/>
              <a:buChar char="-"/>
            </a:pPr>
            <a:endParaRPr lang="en-GB" sz="1800" dirty="0" smtClean="0"/>
          </a:p>
          <a:p>
            <a:pPr algn="just">
              <a:lnSpc>
                <a:spcPts val="2700"/>
              </a:lnSpc>
              <a:spcBef>
                <a:spcPts val="600"/>
              </a:spcBef>
              <a:spcAft>
                <a:spcPts val="600"/>
              </a:spcAft>
              <a:buFontTx/>
              <a:buChar char="-"/>
            </a:pPr>
            <a:r>
              <a:rPr lang="en-GB" sz="1800" dirty="0" smtClean="0"/>
              <a:t>a </a:t>
            </a:r>
            <a:r>
              <a:rPr lang="en-GB" sz="1800" dirty="0"/>
              <a:t>client of failed bank A can try to </a:t>
            </a:r>
            <a:r>
              <a:rPr lang="en-GB" sz="1800" dirty="0" smtClean="0"/>
              <a:t>transfer its funding to </a:t>
            </a:r>
            <a:r>
              <a:rPr lang="en-GB" sz="1800" dirty="0"/>
              <a:t>surviving </a:t>
            </a:r>
            <a:r>
              <a:rPr lang="en-GB" sz="1800" dirty="0" smtClean="0"/>
              <a:t>bank B</a:t>
            </a:r>
            <a:r>
              <a:rPr lang="en-GB" sz="1800" dirty="0"/>
              <a:t>, but </a:t>
            </a:r>
            <a:r>
              <a:rPr lang="en-GB" sz="1800" u="sng" dirty="0"/>
              <a:t>bank B will have less direct information on this </a:t>
            </a:r>
            <a:r>
              <a:rPr lang="en-GB" sz="1800" u="sng" dirty="0" smtClean="0"/>
              <a:t>client</a:t>
            </a:r>
            <a:r>
              <a:rPr lang="en-GB" sz="1800" dirty="0" smtClean="0"/>
              <a:t> </a:t>
            </a:r>
            <a:r>
              <a:rPr lang="en-GB" sz="1800" dirty="0"/>
              <a:t>and is likely, </a:t>
            </a:r>
            <a:r>
              <a:rPr lang="en-GB" sz="1800" dirty="0" smtClean="0"/>
              <a:t>especially under fear </a:t>
            </a:r>
            <a:r>
              <a:rPr lang="en-GB" sz="1800" dirty="0"/>
              <a:t>and </a:t>
            </a:r>
            <a:r>
              <a:rPr lang="en-GB" sz="1800" dirty="0" smtClean="0"/>
              <a:t>panic, to </a:t>
            </a:r>
            <a:r>
              <a:rPr lang="en-GB" sz="1800" dirty="0"/>
              <a:t>provide replacement credit facilities </a:t>
            </a:r>
            <a:r>
              <a:rPr lang="en-GB" sz="1800" dirty="0" smtClean="0"/>
              <a:t>only on </a:t>
            </a:r>
            <a:r>
              <a:rPr lang="en-GB" sz="1800" dirty="0"/>
              <a:t>much tougher </a:t>
            </a:r>
            <a:r>
              <a:rPr lang="en-GB" sz="1800" dirty="0" smtClean="0"/>
              <a:t>terms.</a:t>
            </a:r>
          </a:p>
          <a:p>
            <a:pPr algn="just">
              <a:lnSpc>
                <a:spcPts val="2700"/>
              </a:lnSpc>
              <a:spcBef>
                <a:spcPts val="600"/>
              </a:spcBef>
              <a:spcAft>
                <a:spcPts val="600"/>
              </a:spcAft>
              <a:buFontTx/>
              <a:buChar char="-"/>
            </a:pPr>
            <a:endParaRPr lang="en-GB" sz="1800" dirty="0"/>
          </a:p>
          <a:p>
            <a:pPr algn="just">
              <a:lnSpc>
                <a:spcPts val="2700"/>
              </a:lnSpc>
              <a:spcBef>
                <a:spcPts val="600"/>
              </a:spcBef>
              <a:spcAft>
                <a:spcPts val="600"/>
              </a:spcAft>
              <a:buFontTx/>
              <a:buChar char="-"/>
            </a:pPr>
            <a:r>
              <a:rPr lang="en-GB" sz="1800" b="1" dirty="0" smtClean="0">
                <a:solidFill>
                  <a:srgbClr val="FF0000"/>
                </a:solidFill>
              </a:rPr>
              <a:t>a </a:t>
            </a:r>
            <a:r>
              <a:rPr lang="en-GB" sz="1800" b="1" dirty="0">
                <a:solidFill>
                  <a:srgbClr val="FF0000"/>
                </a:solidFill>
              </a:rPr>
              <a:t>bank failure causes an externality </a:t>
            </a:r>
            <a:r>
              <a:rPr lang="en-GB" sz="1800" b="1" dirty="0" smtClean="0">
                <a:solidFill>
                  <a:srgbClr val="FF0000"/>
                </a:solidFill>
              </a:rPr>
              <a:t>due to the </a:t>
            </a:r>
            <a:r>
              <a:rPr lang="en-GB" sz="1800" b="1" dirty="0">
                <a:solidFill>
                  <a:srgbClr val="FF0000"/>
                </a:solidFill>
              </a:rPr>
              <a:t>loss of specific </a:t>
            </a:r>
            <a:r>
              <a:rPr lang="en-GB" sz="1800" b="1" dirty="0" smtClean="0">
                <a:solidFill>
                  <a:srgbClr val="FF0000"/>
                </a:solidFill>
              </a:rPr>
              <a:t>information</a:t>
            </a:r>
            <a:r>
              <a:rPr lang="en-GB" sz="1800" dirty="0" smtClean="0"/>
              <a:t>.</a:t>
            </a:r>
          </a:p>
          <a:p>
            <a:pPr marL="0" indent="0" algn="just">
              <a:lnSpc>
                <a:spcPts val="2700"/>
              </a:lnSpc>
              <a:spcBef>
                <a:spcPts val="600"/>
              </a:spcBef>
              <a:spcAft>
                <a:spcPts val="600"/>
              </a:spcAft>
              <a:buNone/>
            </a:pPr>
            <a:endParaRPr lang="en-GB" sz="1800" dirty="0" smtClean="0"/>
          </a:p>
          <a:p>
            <a:pPr marL="0" indent="0" algn="just">
              <a:lnSpc>
                <a:spcPts val="2700"/>
              </a:lnSpc>
              <a:spcBef>
                <a:spcPts val="600"/>
              </a:spcBef>
              <a:spcAft>
                <a:spcPts val="600"/>
              </a:spcAft>
              <a:buNone/>
            </a:pPr>
            <a:endParaRPr lang="en-GB"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184</a:t>
            </a:fld>
            <a:endParaRPr lang="en-US"/>
          </a:p>
        </p:txBody>
      </p:sp>
      <p:sp>
        <p:nvSpPr>
          <p:cNvPr id="3" name="Down Arrow 2"/>
          <p:cNvSpPr/>
          <p:nvPr/>
        </p:nvSpPr>
        <p:spPr bwMode="auto">
          <a:xfrm>
            <a:off x="5097016" y="371703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310278774"/>
      </p:ext>
    </p:extLst>
  </p:cSld>
  <p:clrMapOvr>
    <a:masterClrMapping/>
  </p:clrMapOvr>
  <p:transition spd="slow">
    <p:pull dir="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a:xfrm>
            <a:off x="762000" y="342900"/>
            <a:ext cx="8566150" cy="1104900"/>
          </a:xfrm>
        </p:spPr>
        <p:txBody>
          <a:bodyPr/>
          <a:lstStyle/>
          <a:p>
            <a:r>
              <a:rPr lang="en-US" dirty="0"/>
              <a:t>Negative Externalities</a:t>
            </a:r>
            <a:endParaRPr lang="en-US" dirty="0" smtClean="0"/>
          </a:p>
        </p:txBody>
      </p:sp>
      <p:sp>
        <p:nvSpPr>
          <p:cNvPr id="1629187" name="Rectangle 1027"/>
          <p:cNvSpPr>
            <a:spLocks noGrp="1" noChangeArrowheads="1"/>
          </p:cNvSpPr>
          <p:nvPr>
            <p:ph type="body" idx="1"/>
          </p:nvPr>
        </p:nvSpPr>
        <p:spPr>
          <a:xfrm>
            <a:off x="762000" y="1628800"/>
            <a:ext cx="8655496" cy="4680520"/>
          </a:xfrm>
        </p:spPr>
        <p:txBody>
          <a:bodyPr/>
          <a:lstStyle/>
          <a:p>
            <a:pPr marL="400050" indent="-400050" algn="just">
              <a:lnSpc>
                <a:spcPts val="2700"/>
              </a:lnSpc>
              <a:spcBef>
                <a:spcPts val="600"/>
              </a:spcBef>
              <a:spcAft>
                <a:spcPts val="600"/>
              </a:spcAft>
              <a:buAutoNum type="romanLcParenBoth" startAt="3"/>
            </a:pPr>
            <a:r>
              <a:rPr lang="en-GB" sz="2000" dirty="0" smtClean="0">
                <a:solidFill>
                  <a:srgbClr val="FF0000"/>
                </a:solidFill>
              </a:rPr>
              <a:t>Solvency </a:t>
            </a:r>
            <a:r>
              <a:rPr lang="en-GB" sz="2000" dirty="0">
                <a:solidFill>
                  <a:srgbClr val="FF0000"/>
                </a:solidFill>
              </a:rPr>
              <a:t>is not exogenous to </a:t>
            </a:r>
            <a:r>
              <a:rPr lang="en-GB" sz="2000" dirty="0" smtClean="0">
                <a:solidFill>
                  <a:srgbClr val="FF0000"/>
                </a:solidFill>
              </a:rPr>
              <a:t>liquidity </a:t>
            </a:r>
            <a:r>
              <a:rPr lang="en-GB" sz="2000" dirty="0" smtClean="0"/>
              <a:t>- generalised </a:t>
            </a:r>
            <a:r>
              <a:rPr lang="en-GB" sz="2000" dirty="0"/>
              <a:t>liquidity </a:t>
            </a:r>
            <a:r>
              <a:rPr lang="en-GB" sz="2000" dirty="0" smtClean="0"/>
              <a:t>problems =&gt; declines </a:t>
            </a:r>
            <a:r>
              <a:rPr lang="en-GB" sz="2000" dirty="0"/>
              <a:t>in asset </a:t>
            </a:r>
            <a:r>
              <a:rPr lang="en-GB" sz="2000" dirty="0" smtClean="0"/>
              <a:t>values =&gt; </a:t>
            </a:r>
            <a:r>
              <a:rPr lang="en-GB" sz="2000" b="1" dirty="0" smtClean="0">
                <a:solidFill>
                  <a:srgbClr val="FF0000"/>
                </a:solidFill>
              </a:rPr>
              <a:t>solvency </a:t>
            </a:r>
            <a:r>
              <a:rPr lang="en-GB" sz="2000" b="1" dirty="0">
                <a:solidFill>
                  <a:srgbClr val="FF0000"/>
                </a:solidFill>
              </a:rPr>
              <a:t>problem</a:t>
            </a:r>
            <a:r>
              <a:rPr lang="en-GB" sz="2000" dirty="0"/>
              <a:t>, even </a:t>
            </a:r>
            <a:r>
              <a:rPr lang="en-GB" sz="2000" dirty="0" smtClean="0"/>
              <a:t>when none existed before =&gt; </a:t>
            </a:r>
            <a:r>
              <a:rPr lang="en-GB" sz="2000" dirty="0" smtClean="0">
                <a:solidFill>
                  <a:srgbClr val="FF0000"/>
                </a:solidFill>
              </a:rPr>
              <a:t>liquidity spirals</a:t>
            </a:r>
            <a:r>
              <a:rPr lang="en-GB" sz="2000" dirty="0" smtClean="0"/>
              <a:t>.</a:t>
            </a:r>
          </a:p>
          <a:p>
            <a:pPr marL="400050" indent="-400050" algn="just">
              <a:lnSpc>
                <a:spcPts val="2700"/>
              </a:lnSpc>
              <a:spcBef>
                <a:spcPts val="600"/>
              </a:spcBef>
              <a:spcAft>
                <a:spcPts val="600"/>
              </a:spcAft>
              <a:buAutoNum type="romanLcParenBoth" startAt="3"/>
            </a:pPr>
            <a:endParaRPr lang="en-GB" sz="2000" dirty="0" smtClean="0"/>
          </a:p>
          <a:p>
            <a:pPr marL="400050" indent="-400050" algn="just">
              <a:lnSpc>
                <a:spcPts val="2700"/>
              </a:lnSpc>
              <a:spcBef>
                <a:spcPts val="600"/>
              </a:spcBef>
              <a:spcAft>
                <a:spcPts val="600"/>
              </a:spcAft>
              <a:buAutoNum type="romanLcParenBoth" startAt="4"/>
            </a:pPr>
            <a:r>
              <a:rPr lang="en-GB" sz="2000" dirty="0" smtClean="0"/>
              <a:t>Instead </a:t>
            </a:r>
            <a:r>
              <a:rPr lang="en-GB" sz="2000" dirty="0"/>
              <a:t>of selling financial assets to regain liquidity and improve capital ratios, a FI may seek to </a:t>
            </a:r>
            <a:r>
              <a:rPr lang="en-GB" sz="2000" dirty="0">
                <a:solidFill>
                  <a:srgbClr val="FF0000"/>
                </a:solidFill>
              </a:rPr>
              <a:t>restrict new credit extension</a:t>
            </a:r>
            <a:r>
              <a:rPr lang="en-GB" sz="2000" dirty="0"/>
              <a:t>, e.g. by rationing via higher margins/haircuts or by raising interest rates =&gt; deceleration of the economy =&gt; increase PD of other borrowers</a:t>
            </a:r>
            <a:r>
              <a:rPr lang="en-GB" sz="2000" dirty="0" smtClean="0"/>
              <a:t>.</a:t>
            </a:r>
            <a:endParaRPr lang="en-GB" sz="2000" dirty="0"/>
          </a:p>
          <a:p>
            <a:pPr algn="just">
              <a:lnSpc>
                <a:spcPts val="2700"/>
              </a:lnSpc>
              <a:spcBef>
                <a:spcPts val="600"/>
              </a:spcBef>
              <a:spcAft>
                <a:spcPts val="600"/>
              </a:spcAft>
              <a:buFontTx/>
              <a:buChar char="-"/>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185</a:t>
            </a:fld>
            <a:endParaRPr lang="en-US"/>
          </a:p>
        </p:txBody>
      </p:sp>
    </p:spTree>
    <p:extLst>
      <p:ext uri="{BB962C8B-B14F-4D97-AF65-F5344CB8AC3E}">
        <p14:creationId xmlns:p14="http://schemas.microsoft.com/office/powerpoint/2010/main" val="483398344"/>
      </p:ext>
    </p:extLst>
  </p:cSld>
  <p:clrMapOvr>
    <a:masterClrMapping/>
  </p:clrMapOvr>
  <p:transition spd="slow">
    <p:pull dir="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Regulation vs Growth</a:t>
            </a:r>
          </a:p>
        </p:txBody>
      </p:sp>
      <p:sp>
        <p:nvSpPr>
          <p:cNvPr id="1629187" name="Rectangle 1027"/>
          <p:cNvSpPr>
            <a:spLocks noGrp="1" noChangeArrowheads="1"/>
          </p:cNvSpPr>
          <p:nvPr>
            <p:ph type="body" idx="1"/>
          </p:nvPr>
        </p:nvSpPr>
        <p:spPr>
          <a:xfrm>
            <a:off x="762000" y="1628801"/>
            <a:ext cx="8691563" cy="792088"/>
          </a:xfrm>
        </p:spPr>
        <p:txBody>
          <a:bodyPr/>
          <a:lstStyle/>
          <a:p>
            <a:pPr algn="just">
              <a:lnSpc>
                <a:spcPts val="2700"/>
              </a:lnSpc>
              <a:spcBef>
                <a:spcPts val="600"/>
              </a:spcBef>
              <a:spcAft>
                <a:spcPts val="600"/>
              </a:spcAft>
              <a:defRPr/>
            </a:pPr>
            <a:r>
              <a:rPr lang="en-US" sz="2000" dirty="0" smtClean="0">
                <a:solidFill>
                  <a:srgbClr val="FF0000"/>
                </a:solidFill>
              </a:rPr>
              <a:t>In the short-run, a trade-off  between the level of regulation and economic growth may be observed:</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186</a:t>
            </a:fld>
            <a:endParaRPr lang="en-US"/>
          </a:p>
        </p:txBody>
      </p:sp>
      <p:pic>
        <p:nvPicPr>
          <p:cNvPr id="5" name="Picture 4"/>
          <p:cNvPicPr>
            <a:picLocks noChangeAspect="1"/>
          </p:cNvPicPr>
          <p:nvPr/>
        </p:nvPicPr>
        <p:blipFill>
          <a:blip r:embed="rId2"/>
          <a:stretch>
            <a:fillRect/>
          </a:stretch>
        </p:blipFill>
        <p:spPr>
          <a:xfrm>
            <a:off x="2553002" y="2636912"/>
            <a:ext cx="4876498" cy="3290625"/>
          </a:xfrm>
          <a:prstGeom prst="rect">
            <a:avLst/>
          </a:prstGeom>
        </p:spPr>
      </p:pic>
      <p:sp>
        <p:nvSpPr>
          <p:cNvPr id="6" name="Text Box 7"/>
          <p:cNvSpPr txBox="1">
            <a:spLocks noChangeArrowheads="1"/>
          </p:cNvSpPr>
          <p:nvPr/>
        </p:nvSpPr>
        <p:spPr bwMode="auto">
          <a:xfrm>
            <a:off x="3117912" y="6022869"/>
            <a:ext cx="3854326"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Danielsson</a:t>
            </a:r>
            <a:r>
              <a:rPr lang="en-US" sz="1000" b="0" u="none" dirty="0" smtClean="0">
                <a:solidFill>
                  <a:schemeClr val="tx1"/>
                </a:solidFill>
              </a:rPr>
              <a:t>, Jon (2017), “</a:t>
            </a:r>
            <a:r>
              <a:rPr lang="en-GB" sz="1000" b="0" u="none" dirty="0" smtClean="0">
                <a:solidFill>
                  <a:schemeClr val="tx1"/>
                </a:solidFill>
              </a:rPr>
              <a:t>Global Financial Systems</a:t>
            </a:r>
            <a:r>
              <a:rPr lang="en-US" sz="1000" b="0" u="none" dirty="0" smtClean="0">
                <a:solidFill>
                  <a:schemeClr val="tx1"/>
                </a:solidFill>
              </a:rPr>
              <a:t>”</a:t>
            </a:r>
            <a:r>
              <a:rPr lang="en-GB" sz="1000" b="0" u="none" dirty="0" smtClean="0">
                <a:solidFill>
                  <a:schemeClr val="tx1"/>
                </a:solidFill>
              </a:rPr>
              <a:t>.</a:t>
            </a:r>
            <a:endParaRPr lang="en-US" sz="1000" b="0" u="none" dirty="0">
              <a:solidFill>
                <a:schemeClr val="tx1"/>
              </a:solidFill>
            </a:endParaRPr>
          </a:p>
        </p:txBody>
      </p:sp>
    </p:spTree>
    <p:extLst>
      <p:ext uri="{BB962C8B-B14F-4D97-AF65-F5344CB8AC3E}">
        <p14:creationId xmlns:p14="http://schemas.microsoft.com/office/powerpoint/2010/main" val="2612320450"/>
      </p:ext>
    </p:extLst>
  </p:cSld>
  <p:clrMapOvr>
    <a:masterClrMapping/>
  </p:clrMapOvr>
  <p:transition spd="slow">
    <p:pull dir="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Supervision Domains</a:t>
            </a:r>
          </a:p>
        </p:txBody>
      </p:sp>
      <p:sp>
        <p:nvSpPr>
          <p:cNvPr id="1629187" name="Rectangle 1027"/>
          <p:cNvSpPr>
            <a:spLocks noGrp="1" noChangeArrowheads="1"/>
          </p:cNvSpPr>
          <p:nvPr>
            <p:ph type="body" idx="1"/>
          </p:nvPr>
        </p:nvSpPr>
        <p:spPr>
          <a:xfrm>
            <a:off x="762000" y="1628800"/>
            <a:ext cx="8691563" cy="4608513"/>
          </a:xfrm>
        </p:spPr>
        <p:txBody>
          <a:bodyPr/>
          <a:lstStyle/>
          <a:p>
            <a:pPr marL="360363" indent="-360363" algn="just">
              <a:lnSpc>
                <a:spcPts val="2700"/>
              </a:lnSpc>
              <a:spcBef>
                <a:spcPts val="600"/>
              </a:spcBef>
              <a:spcAft>
                <a:spcPts val="600"/>
              </a:spcAft>
              <a:buFont typeface="Monotype Sorts" pitchFamily="2" charset="2"/>
              <a:buAutoNum type="romanLcParenBoth"/>
              <a:defRPr/>
            </a:pPr>
            <a:r>
              <a:rPr lang="en-US" sz="2000" dirty="0" smtClean="0">
                <a:solidFill>
                  <a:srgbClr val="FF0000"/>
                </a:solidFill>
              </a:rPr>
              <a:t>Behavioral </a:t>
            </a:r>
            <a:r>
              <a:rPr lang="en-US" sz="2000" dirty="0" smtClean="0"/>
              <a:t>– focus on eliminating information asymmetries between banks and its customers, in order to protect the customers;</a:t>
            </a:r>
          </a:p>
          <a:p>
            <a:pPr marL="360363" indent="-360363" algn="just">
              <a:lnSpc>
                <a:spcPts val="2700"/>
              </a:lnSpc>
              <a:spcBef>
                <a:spcPts val="600"/>
              </a:spcBef>
              <a:spcAft>
                <a:spcPts val="600"/>
              </a:spcAft>
              <a:buFont typeface="Monotype Sorts" pitchFamily="2" charset="2"/>
              <a:buAutoNum type="romanLcParenBoth"/>
              <a:defRPr/>
            </a:pPr>
            <a:endParaRPr lang="en-US" sz="2000" dirty="0" smtClean="0"/>
          </a:p>
          <a:p>
            <a:pPr marL="360363" indent="-360363" algn="just">
              <a:lnSpc>
                <a:spcPts val="2700"/>
              </a:lnSpc>
              <a:spcBef>
                <a:spcPts val="600"/>
              </a:spcBef>
              <a:spcAft>
                <a:spcPts val="600"/>
              </a:spcAft>
              <a:buFont typeface="Monotype Sorts" pitchFamily="2" charset="2"/>
              <a:buAutoNum type="romanLcParenBoth"/>
              <a:defRPr/>
            </a:pPr>
            <a:r>
              <a:rPr lang="en-US" sz="2000" dirty="0" err="1" smtClean="0">
                <a:solidFill>
                  <a:srgbClr val="FF0000"/>
                </a:solidFill>
              </a:rPr>
              <a:t>Microprudential</a:t>
            </a:r>
            <a:r>
              <a:rPr lang="en-US" sz="2000" dirty="0" smtClean="0"/>
              <a:t> – aims at ensuring the solvency of FIs by rules on the main activity risks (e.g. large exposures, liquidity and market risks) and on capital adequacy, considering the set of main risks faced (namely credit, market and operational risks);</a:t>
            </a:r>
          </a:p>
          <a:p>
            <a:pPr marL="360363" indent="-360363" algn="just">
              <a:lnSpc>
                <a:spcPts val="2700"/>
              </a:lnSpc>
              <a:spcBef>
                <a:spcPts val="600"/>
              </a:spcBef>
              <a:spcAft>
                <a:spcPts val="600"/>
              </a:spcAft>
              <a:buFont typeface="Monotype Sorts" pitchFamily="2" charset="2"/>
              <a:buAutoNum type="romanLcParenBoth"/>
              <a:defRPr/>
            </a:pPr>
            <a:endParaRPr lang="en-US" sz="2000" dirty="0" smtClean="0">
              <a:solidFill>
                <a:srgbClr val="FF0000"/>
              </a:solidFill>
            </a:endParaRPr>
          </a:p>
          <a:p>
            <a:pPr marL="360363" indent="-360363" algn="just">
              <a:lnSpc>
                <a:spcPts val="2700"/>
              </a:lnSpc>
              <a:spcBef>
                <a:spcPts val="600"/>
              </a:spcBef>
              <a:spcAft>
                <a:spcPts val="600"/>
              </a:spcAft>
              <a:buFont typeface="Monotype Sorts" pitchFamily="2" charset="2"/>
              <a:buAutoNum type="romanLcParenBoth"/>
              <a:defRPr/>
            </a:pPr>
            <a:r>
              <a:rPr lang="en-US" sz="2000" dirty="0" err="1" smtClean="0">
                <a:solidFill>
                  <a:srgbClr val="FF0000"/>
                </a:solidFill>
              </a:rPr>
              <a:t>Macroprudential</a:t>
            </a:r>
            <a:r>
              <a:rPr lang="en-US" sz="2000" dirty="0" smtClean="0"/>
              <a:t> – focus on the stability of the whole financial </a:t>
            </a:r>
            <a:r>
              <a:rPr lang="en-US" sz="2000" dirty="0"/>
              <a:t>system, </a:t>
            </a:r>
            <a:r>
              <a:rPr lang="en-US" sz="2000" dirty="0" smtClean="0"/>
              <a:t>avoiding </a:t>
            </a:r>
            <a:r>
              <a:rPr lang="en-GB" sz="2000" dirty="0"/>
              <a:t>generalized asset shrinkage: credit-crunch and fire-sale</a:t>
            </a:r>
            <a:r>
              <a:rPr lang="en-GB" sz="2000" dirty="0" smtClean="0"/>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187</a:t>
            </a:fld>
            <a:endParaRPr lang="en-US"/>
          </a:p>
        </p:txBody>
      </p:sp>
    </p:spTree>
    <p:extLst>
      <p:ext uri="{BB962C8B-B14F-4D97-AF65-F5344CB8AC3E}">
        <p14:creationId xmlns:p14="http://schemas.microsoft.com/office/powerpoint/2010/main" val="209956580"/>
      </p:ext>
    </p:extLst>
  </p:cSld>
  <p:clrMapOvr>
    <a:masterClrMapping/>
  </p:clrMapOvr>
  <p:transition spd="slow">
    <p:pull dir="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Supervision in Portugal</a:t>
            </a:r>
          </a:p>
        </p:txBody>
      </p:sp>
      <p:sp>
        <p:nvSpPr>
          <p:cNvPr id="1629187" name="Rectangle 1027"/>
          <p:cNvSpPr>
            <a:spLocks noGrp="1" noChangeArrowheads="1"/>
          </p:cNvSpPr>
          <p:nvPr>
            <p:ph type="body" idx="1"/>
          </p:nvPr>
        </p:nvSpPr>
        <p:spPr>
          <a:xfrm>
            <a:off x="762000" y="1628800"/>
            <a:ext cx="8691563" cy="4608513"/>
          </a:xfrm>
        </p:spPr>
        <p:txBody>
          <a:bodyPr/>
          <a:lstStyle/>
          <a:p>
            <a:pPr marL="268288" indent="-268288" algn="just">
              <a:lnSpc>
                <a:spcPts val="2700"/>
              </a:lnSpc>
              <a:spcBef>
                <a:spcPts val="600"/>
              </a:spcBef>
              <a:spcAft>
                <a:spcPts val="600"/>
              </a:spcAft>
            </a:pPr>
            <a:r>
              <a:rPr lang="en-US" sz="2000" dirty="0" smtClean="0"/>
              <a:t>In Portugal, </a:t>
            </a:r>
            <a:r>
              <a:rPr lang="en-US" sz="2000" dirty="0" err="1" smtClean="0"/>
              <a:t>macroprudential</a:t>
            </a:r>
            <a:r>
              <a:rPr lang="en-US" sz="2000" dirty="0" smtClean="0"/>
              <a:t> supervision is performed by the Bank of Portugal, as in most EU countries, due to the central bank role in liquidity provision.</a:t>
            </a:r>
          </a:p>
          <a:p>
            <a:pPr marL="0" indent="0" algn="just">
              <a:lnSpc>
                <a:spcPts val="2700"/>
              </a:lnSpc>
              <a:spcBef>
                <a:spcPts val="600"/>
              </a:spcBef>
              <a:spcAft>
                <a:spcPts val="600"/>
              </a:spcAft>
              <a:buNone/>
            </a:pPr>
            <a:endParaRPr lang="en-US" sz="2000" dirty="0" smtClean="0"/>
          </a:p>
          <a:p>
            <a:pPr marL="268288" indent="-268288" algn="just">
              <a:lnSpc>
                <a:spcPts val="2700"/>
              </a:lnSpc>
              <a:spcBef>
                <a:spcPts val="600"/>
              </a:spcBef>
              <a:spcAft>
                <a:spcPts val="600"/>
              </a:spcAft>
            </a:pPr>
            <a:r>
              <a:rPr lang="en-US" sz="2000" dirty="0" smtClean="0"/>
              <a:t>Conversely, behavioral and </a:t>
            </a:r>
            <a:r>
              <a:rPr lang="en-US" sz="2000" dirty="0" err="1" smtClean="0"/>
              <a:t>microprudential</a:t>
            </a:r>
            <a:r>
              <a:rPr lang="en-US" sz="2000" dirty="0" smtClean="0"/>
              <a:t> supervision is performed on a sector basis, by:</a:t>
            </a:r>
          </a:p>
          <a:p>
            <a:pPr marL="268288" indent="-268288" algn="just">
              <a:lnSpc>
                <a:spcPts val="2700"/>
              </a:lnSpc>
              <a:spcBef>
                <a:spcPts val="600"/>
              </a:spcBef>
              <a:spcAft>
                <a:spcPts val="600"/>
              </a:spcAft>
            </a:pPr>
            <a:endParaRPr lang="en-US" sz="2000" dirty="0" smtClean="0"/>
          </a:p>
          <a:p>
            <a:pPr marL="268288" indent="-268288" algn="just">
              <a:lnSpc>
                <a:spcPts val="2700"/>
              </a:lnSpc>
              <a:spcBef>
                <a:spcPts val="600"/>
              </a:spcBef>
              <a:spcAft>
                <a:spcPts val="600"/>
              </a:spcAft>
              <a:buAutoNum type="romanLcParenBoth"/>
            </a:pPr>
            <a:r>
              <a:rPr lang="en-US" sz="1800" dirty="0" smtClean="0"/>
              <a:t>the Bank of Portugal – credit institutions and financial companies</a:t>
            </a:r>
          </a:p>
          <a:p>
            <a:pPr marL="268288" indent="-268288" algn="just">
              <a:lnSpc>
                <a:spcPts val="2700"/>
              </a:lnSpc>
              <a:spcBef>
                <a:spcPts val="600"/>
              </a:spcBef>
              <a:spcAft>
                <a:spcPts val="600"/>
              </a:spcAft>
              <a:buAutoNum type="romanLcParenBoth"/>
            </a:pPr>
            <a:r>
              <a:rPr lang="en-US" sz="1800" dirty="0" smtClean="0"/>
              <a:t>the Pension Funds and Insurance Authority (ASF) – insurance sector</a:t>
            </a:r>
          </a:p>
          <a:p>
            <a:pPr marL="268288" indent="-268288" algn="just">
              <a:lnSpc>
                <a:spcPts val="2700"/>
              </a:lnSpc>
              <a:spcBef>
                <a:spcPts val="600"/>
              </a:spcBef>
              <a:spcAft>
                <a:spcPts val="600"/>
              </a:spcAft>
              <a:buAutoNum type="romanLcParenBoth"/>
            </a:pPr>
            <a:r>
              <a:rPr lang="en-US" sz="1800" dirty="0" smtClean="0"/>
              <a:t>the Securities and Exchange Commission (CMVM) – securities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188</a:t>
            </a:fld>
            <a:endParaRPr lang="en-US" dirty="0"/>
          </a:p>
        </p:txBody>
      </p:sp>
    </p:spTree>
    <p:extLst>
      <p:ext uri="{BB962C8B-B14F-4D97-AF65-F5344CB8AC3E}">
        <p14:creationId xmlns:p14="http://schemas.microsoft.com/office/powerpoint/2010/main" val="1132633385"/>
      </p:ext>
    </p:extLst>
  </p:cSld>
  <p:clrMapOvr>
    <a:masterClrMapping/>
  </p:clrMapOvr>
  <p:transition spd="slow">
    <p:pull dir="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Supervision </a:t>
            </a:r>
            <a:r>
              <a:rPr lang="en-US" dirty="0" smtClean="0"/>
              <a:t>in the Euro Area</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dirty="0" smtClean="0"/>
              <a:t>The Bank of Portugal integrates the </a:t>
            </a:r>
            <a:r>
              <a:rPr lang="en-US" sz="2000" dirty="0" smtClean="0">
                <a:solidFill>
                  <a:srgbClr val="FF0000"/>
                </a:solidFill>
              </a:rPr>
              <a:t>Single Supervisory Mechanism (SSM)</a:t>
            </a:r>
            <a:r>
              <a:rPr lang="en-US" sz="2000" dirty="0" smtClean="0"/>
              <a:t>, since its inception in Nov2014.</a:t>
            </a:r>
          </a:p>
          <a:p>
            <a:pPr algn="just">
              <a:lnSpc>
                <a:spcPts val="2700"/>
              </a:lnSpc>
              <a:spcBef>
                <a:spcPts val="600"/>
              </a:spcBef>
              <a:spcAft>
                <a:spcPts val="600"/>
              </a:spcAft>
            </a:pPr>
            <a:r>
              <a:rPr lang="en-US" sz="2000" dirty="0" smtClean="0"/>
              <a:t>In EU, the SSM is headed by the ECB, which is directly in charge of the supervision of the largest FIs in Euro Area.</a:t>
            </a:r>
          </a:p>
          <a:p>
            <a:pPr algn="just">
              <a:lnSpc>
                <a:spcPts val="2700"/>
              </a:lnSpc>
              <a:spcBef>
                <a:spcPts val="600"/>
              </a:spcBef>
              <a:spcAft>
                <a:spcPts val="600"/>
              </a:spcAft>
            </a:pPr>
            <a:r>
              <a:rPr lang="en-US" sz="2000" dirty="0" smtClean="0"/>
              <a:t>The </a:t>
            </a:r>
            <a:r>
              <a:rPr lang="en-US" sz="2000" dirty="0" smtClean="0">
                <a:solidFill>
                  <a:srgbClr val="FF0000"/>
                </a:solidFill>
              </a:rPr>
              <a:t>European Systemic Risk Board (ESRB) </a:t>
            </a:r>
            <a:r>
              <a:rPr lang="en-US" sz="2000" dirty="0" smtClean="0"/>
              <a:t>oversights </a:t>
            </a:r>
            <a:r>
              <a:rPr lang="en-US" sz="2000" dirty="0" err="1" smtClean="0"/>
              <a:t>macroprudential</a:t>
            </a:r>
            <a:r>
              <a:rPr lang="en-US" sz="2000" dirty="0" smtClean="0"/>
              <a:t> policies in EU </a:t>
            </a:r>
            <a:r>
              <a:rPr lang="en-GB" sz="2000" dirty="0" smtClean="0"/>
              <a:t>and </a:t>
            </a:r>
            <a:r>
              <a:rPr lang="en-GB" sz="2000" dirty="0"/>
              <a:t>the prevention and mitigation of systemic risk, monitoring these risks </a:t>
            </a:r>
            <a:r>
              <a:rPr lang="en-GB" sz="2000" dirty="0" smtClean="0"/>
              <a:t>and </a:t>
            </a:r>
            <a:r>
              <a:rPr lang="en-GB" sz="2000" dirty="0"/>
              <a:t>issuing warnings and recommendations, if </a:t>
            </a:r>
            <a:r>
              <a:rPr lang="en-GB" sz="2000" dirty="0" smtClean="0"/>
              <a:t>necessary.</a:t>
            </a:r>
          </a:p>
          <a:p>
            <a:pPr algn="just">
              <a:lnSpc>
                <a:spcPts val="2700"/>
              </a:lnSpc>
              <a:spcBef>
                <a:spcPts val="600"/>
              </a:spcBef>
              <a:spcAft>
                <a:spcPts val="600"/>
              </a:spcAft>
            </a:pPr>
            <a:r>
              <a:rPr lang="en-GB" sz="2000" dirty="0" smtClean="0"/>
              <a:t>ESRB </a:t>
            </a:r>
            <a:r>
              <a:rPr lang="en-GB" sz="2000" dirty="0"/>
              <a:t>covers a large set of FIs and markets - banks, insurers, asset managers, shadow banks, financial market infrastructures and other financial institutions and markets.</a:t>
            </a:r>
            <a:endParaRPr lang="en-US" sz="2000" dirty="0"/>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189</a:t>
            </a:fld>
            <a:endParaRPr lang="en-US" dirty="0"/>
          </a:p>
        </p:txBody>
      </p:sp>
    </p:spTree>
    <p:extLst>
      <p:ext uri="{BB962C8B-B14F-4D97-AF65-F5344CB8AC3E}">
        <p14:creationId xmlns:p14="http://schemas.microsoft.com/office/powerpoint/2010/main" val="318612109"/>
      </p:ext>
    </p:extLst>
  </p:cSld>
  <p:clrMapOvr>
    <a:masterClrMapping/>
  </p:clrMapOvr>
  <p:transition spd="slow">
    <p:pull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800"/>
            <a:ext cx="8643998" cy="1152128"/>
          </a:xfrm>
        </p:spPr>
        <p:txBody>
          <a:bodyPr/>
          <a:lstStyle/>
          <a:p>
            <a:pPr algn="just">
              <a:lnSpc>
                <a:spcPts val="2700"/>
              </a:lnSpc>
              <a:spcBef>
                <a:spcPts val="600"/>
              </a:spcBef>
              <a:spcAft>
                <a:spcPts val="600"/>
              </a:spcAft>
            </a:pPr>
            <a:r>
              <a:rPr lang="en-US" sz="2000" dirty="0" smtClean="0"/>
              <a:t>Even though </a:t>
            </a:r>
            <a:r>
              <a:rPr lang="en-US" sz="2000" b="1" dirty="0" smtClean="0"/>
              <a:t>credit granted by </a:t>
            </a:r>
            <a:r>
              <a:rPr lang="en-US" sz="2000" b="1" dirty="0" err="1" smtClean="0"/>
              <a:t>Fintechs</a:t>
            </a:r>
            <a:r>
              <a:rPr lang="en-US" sz="2000" b="1" dirty="0" smtClean="0"/>
              <a:t> </a:t>
            </a:r>
            <a:r>
              <a:rPr lang="en-US" sz="2000" dirty="0" smtClean="0"/>
              <a:t>is </a:t>
            </a:r>
            <a:r>
              <a:rPr lang="en-US" sz="2000" dirty="0"/>
              <a:t>rapidly growing, at the global level </a:t>
            </a:r>
            <a:r>
              <a:rPr lang="en-US" sz="2000" b="1" dirty="0"/>
              <a:t>it </a:t>
            </a:r>
            <a:r>
              <a:rPr lang="en-US" sz="2000" b="1" dirty="0" smtClean="0"/>
              <a:t>remains very limited</a:t>
            </a:r>
            <a:r>
              <a:rPr lang="en-US" sz="2000" dirty="0" smtClean="0"/>
              <a:t>, representing only 0.5</a:t>
            </a:r>
            <a:r>
              <a:rPr lang="en-US" sz="2000" dirty="0"/>
              <a:t>% of total stock of private sector credit at the global </a:t>
            </a:r>
            <a:r>
              <a:rPr lang="en-US" sz="2000" dirty="0" smtClean="0"/>
              <a:t>level.</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19</a:t>
            </a:fld>
            <a:endParaRPr lang="en-US" dirty="0"/>
          </a:p>
        </p:txBody>
      </p:sp>
      <p:pic>
        <p:nvPicPr>
          <p:cNvPr id="4" name="Picture 3"/>
          <p:cNvPicPr>
            <a:picLocks noChangeAspect="1"/>
          </p:cNvPicPr>
          <p:nvPr/>
        </p:nvPicPr>
        <p:blipFill>
          <a:blip r:embed="rId2"/>
          <a:stretch>
            <a:fillRect/>
          </a:stretch>
        </p:blipFill>
        <p:spPr>
          <a:xfrm>
            <a:off x="1208584" y="2780928"/>
            <a:ext cx="7140842" cy="2988259"/>
          </a:xfrm>
          <a:prstGeom prst="rect">
            <a:avLst/>
          </a:prstGeom>
        </p:spPr>
      </p:pic>
      <p:sp>
        <p:nvSpPr>
          <p:cNvPr id="7" name="Rectangle 6"/>
          <p:cNvSpPr/>
          <p:nvPr/>
        </p:nvSpPr>
        <p:spPr>
          <a:xfrm>
            <a:off x="762000" y="5877272"/>
            <a:ext cx="8731250" cy="461665"/>
          </a:xfrm>
          <a:prstGeom prst="rect">
            <a:avLst/>
          </a:prstGeom>
        </p:spPr>
        <p:txBody>
          <a:bodyPr wrap="square">
            <a:spAutoFit/>
          </a:bodyPr>
          <a:lstStyle/>
          <a:p>
            <a:pPr algn="just">
              <a:buNone/>
            </a:pPr>
            <a:r>
              <a:rPr lang="pt-PT" sz="1200" b="0" u="none" dirty="0" err="1" smtClean="0">
                <a:solidFill>
                  <a:schemeClr val="tx1"/>
                </a:solidFill>
              </a:rPr>
              <a:t>Source</a:t>
            </a:r>
            <a:r>
              <a:rPr lang="pt-PT" sz="1200" b="0" u="none" dirty="0" smtClean="0">
                <a:solidFill>
                  <a:schemeClr val="tx1"/>
                </a:solidFill>
              </a:rPr>
              <a:t>: </a:t>
            </a:r>
            <a:r>
              <a:rPr lang="pt-PT" sz="1200" b="0" u="none" dirty="0" err="1" smtClean="0">
                <a:solidFill>
                  <a:schemeClr val="tx1"/>
                </a:solidFill>
              </a:rPr>
              <a:t>Frost</a:t>
            </a:r>
            <a:r>
              <a:rPr lang="pt-PT" sz="1200" b="0" u="none" dirty="0">
                <a:solidFill>
                  <a:schemeClr val="tx1"/>
                </a:solidFill>
              </a:rPr>
              <a:t>, J., L. </a:t>
            </a:r>
            <a:r>
              <a:rPr lang="pt-PT" sz="1200" b="0" u="none" dirty="0" err="1">
                <a:solidFill>
                  <a:schemeClr val="tx1"/>
                </a:solidFill>
              </a:rPr>
              <a:t>Gambacorta</a:t>
            </a:r>
            <a:r>
              <a:rPr lang="pt-PT" sz="1200" b="0" u="none" dirty="0">
                <a:solidFill>
                  <a:schemeClr val="tx1"/>
                </a:solidFill>
              </a:rPr>
              <a:t>, Y. Huang, H. S. </a:t>
            </a:r>
            <a:r>
              <a:rPr lang="pt-PT" sz="1200" b="0" u="none" dirty="0" err="1">
                <a:solidFill>
                  <a:schemeClr val="tx1"/>
                </a:solidFill>
              </a:rPr>
              <a:t>Shin</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P. </a:t>
            </a:r>
            <a:r>
              <a:rPr lang="pt-PT" sz="1200" b="0" u="none" dirty="0" err="1">
                <a:solidFill>
                  <a:schemeClr val="tx1"/>
                </a:solidFill>
              </a:rPr>
              <a:t>Zbinden</a:t>
            </a:r>
            <a:r>
              <a:rPr lang="pt-PT" sz="1200" b="0" u="none" dirty="0">
                <a:solidFill>
                  <a:schemeClr val="tx1"/>
                </a:solidFill>
              </a:rPr>
              <a:t> (2019), “</a:t>
            </a:r>
            <a:r>
              <a:rPr lang="pt-PT" sz="1200" b="0" u="none" dirty="0" err="1">
                <a:solidFill>
                  <a:schemeClr val="tx1"/>
                </a:solidFill>
              </a:rPr>
              <a:t>BigTech</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changing</a:t>
            </a:r>
            <a:r>
              <a:rPr lang="pt-PT" sz="1200" b="0" u="none" dirty="0">
                <a:solidFill>
                  <a:schemeClr val="tx1"/>
                </a:solidFill>
              </a:rPr>
              <a:t> </a:t>
            </a:r>
            <a:r>
              <a:rPr lang="pt-PT" sz="1200" b="0" u="none" dirty="0" err="1">
                <a:solidFill>
                  <a:schemeClr val="tx1"/>
                </a:solidFill>
              </a:rPr>
              <a:t>structure</a:t>
            </a:r>
            <a:r>
              <a:rPr lang="pt-PT" sz="1200" b="0" u="none" dirty="0">
                <a:solidFill>
                  <a:schemeClr val="tx1"/>
                </a:solidFill>
              </a:rPr>
              <a:t> </a:t>
            </a:r>
            <a:r>
              <a:rPr lang="pt-PT" sz="1200" b="0" u="none" dirty="0" err="1">
                <a:solidFill>
                  <a:schemeClr val="tx1"/>
                </a:solidFill>
              </a:rPr>
              <a:t>of</a:t>
            </a:r>
            <a:r>
              <a:rPr lang="pt-PT" sz="1200" b="0" u="none" dirty="0">
                <a:solidFill>
                  <a:schemeClr val="tx1"/>
                </a:solidFill>
              </a:rPr>
              <a:t> financial </a:t>
            </a:r>
            <a:r>
              <a:rPr lang="pt-PT" sz="1200" b="0" u="none" dirty="0" err="1">
                <a:solidFill>
                  <a:schemeClr val="tx1"/>
                </a:solidFill>
              </a:rPr>
              <a:t>intermediation</a:t>
            </a:r>
            <a:r>
              <a:rPr lang="pt-PT" sz="1200" b="0" u="none" dirty="0">
                <a:solidFill>
                  <a:schemeClr val="tx1"/>
                </a:solidFill>
              </a:rPr>
              <a:t>”,</a:t>
            </a:r>
          </a:p>
        </p:txBody>
      </p:sp>
    </p:spTree>
    <p:extLst>
      <p:ext uri="{BB962C8B-B14F-4D97-AF65-F5344CB8AC3E}">
        <p14:creationId xmlns:p14="http://schemas.microsoft.com/office/powerpoint/2010/main" val="4267087120"/>
      </p:ext>
    </p:extLst>
  </p:cSld>
  <p:clrMapOvr>
    <a:masterClrMapping/>
  </p:clrMapOvr>
  <p:transition spd="slow">
    <p:pull dir="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Prudential Authorities in EU</a:t>
            </a:r>
          </a:p>
        </p:txBody>
      </p:sp>
      <p:sp>
        <p:nvSpPr>
          <p:cNvPr id="1629187" name="Rectangle 1027"/>
          <p:cNvSpPr>
            <a:spLocks noGrp="1" noChangeArrowheads="1"/>
          </p:cNvSpPr>
          <p:nvPr>
            <p:ph type="body" idx="1"/>
          </p:nvPr>
        </p:nvSpPr>
        <p:spPr>
          <a:xfrm>
            <a:off x="762000" y="1628800"/>
            <a:ext cx="8691563" cy="4694213"/>
          </a:xfrm>
        </p:spPr>
        <p:txBody>
          <a:bodyPr/>
          <a:lstStyle/>
          <a:p>
            <a:pPr marL="0" indent="0" algn="just">
              <a:lnSpc>
                <a:spcPts val="2700"/>
              </a:lnSpc>
              <a:spcBef>
                <a:spcPts val="600"/>
              </a:spcBef>
              <a:spcAft>
                <a:spcPts val="600"/>
              </a:spcAft>
              <a:buNone/>
            </a:pPr>
            <a:r>
              <a:rPr lang="en-US" sz="2000" dirty="0" smtClean="0">
                <a:solidFill>
                  <a:srgbClr val="FF0000"/>
                </a:solidFill>
              </a:rPr>
              <a:t>1. </a:t>
            </a:r>
            <a:r>
              <a:rPr lang="en-US" sz="2000" dirty="0" err="1" smtClean="0">
                <a:solidFill>
                  <a:srgbClr val="FF0000"/>
                </a:solidFill>
              </a:rPr>
              <a:t>Microprudential</a:t>
            </a:r>
            <a:r>
              <a:rPr lang="en-US" sz="2000" dirty="0" smtClean="0">
                <a:solidFill>
                  <a:srgbClr val="FF0000"/>
                </a:solidFill>
              </a:rPr>
              <a:t> Authorities</a:t>
            </a:r>
          </a:p>
          <a:p>
            <a:pPr algn="just">
              <a:lnSpc>
                <a:spcPts val="2700"/>
              </a:lnSpc>
              <a:spcBef>
                <a:spcPts val="0"/>
              </a:spcBef>
              <a:spcAft>
                <a:spcPts val="600"/>
              </a:spcAft>
            </a:pPr>
            <a:r>
              <a:rPr lang="en-US" sz="1800" b="1" dirty="0" smtClean="0"/>
              <a:t>European Banking Authority (EBA) </a:t>
            </a:r>
            <a:r>
              <a:rPr lang="en-US" sz="1800" dirty="0" smtClean="0"/>
              <a:t>- responsible for </a:t>
            </a:r>
            <a:r>
              <a:rPr lang="en-GB" sz="1800" dirty="0" smtClean="0"/>
              <a:t>ensuring harmonised </a:t>
            </a:r>
            <a:r>
              <a:rPr lang="en-GB" sz="1800" dirty="0"/>
              <a:t>prudential rules for </a:t>
            </a:r>
            <a:r>
              <a:rPr lang="en-GB" sz="1800" dirty="0" smtClean="0"/>
              <a:t>FIs in EU (Single Rulebook) and the convergence </a:t>
            </a:r>
            <a:r>
              <a:rPr lang="en-GB" sz="1800" dirty="0"/>
              <a:t>of supervisory </a:t>
            </a:r>
            <a:r>
              <a:rPr lang="en-GB" sz="1800" dirty="0" smtClean="0"/>
              <a:t>practices, as well as </a:t>
            </a:r>
            <a:r>
              <a:rPr lang="en-US" sz="1800" dirty="0" smtClean="0"/>
              <a:t>the </a:t>
            </a:r>
            <a:r>
              <a:rPr lang="en-GB" sz="1800" dirty="0" smtClean="0"/>
              <a:t>assessment  of risks </a:t>
            </a:r>
            <a:r>
              <a:rPr lang="en-GB" sz="1800" dirty="0"/>
              <a:t>and vulnerabilities in the EU banking sector through regular risk assessment reports and pan-European stress </a:t>
            </a:r>
            <a:r>
              <a:rPr lang="en-GB" sz="1800" dirty="0" smtClean="0"/>
              <a:t>tests.</a:t>
            </a:r>
          </a:p>
          <a:p>
            <a:pPr algn="just">
              <a:lnSpc>
                <a:spcPts val="2700"/>
              </a:lnSpc>
              <a:spcBef>
                <a:spcPts val="0"/>
              </a:spcBef>
              <a:spcAft>
                <a:spcPts val="600"/>
              </a:spcAft>
            </a:pPr>
            <a:r>
              <a:rPr lang="en-US" sz="1800" b="1" dirty="0" smtClean="0"/>
              <a:t>European Insurance and Occupational Pensions Authority (EIOPA) </a:t>
            </a:r>
            <a:r>
              <a:rPr lang="en-US" sz="1800" dirty="0" smtClean="0"/>
              <a:t>– similar to EBA, for the insurance sector, including the </a:t>
            </a:r>
            <a:r>
              <a:rPr lang="en-GB" sz="1800" dirty="0" smtClean="0"/>
              <a:t>protection </a:t>
            </a:r>
            <a:r>
              <a:rPr lang="en-GB" sz="1800" dirty="0"/>
              <a:t>of policyholders, pension scheme members and beneficiaries</a:t>
            </a:r>
            <a:r>
              <a:rPr lang="en-GB" sz="1800" dirty="0" smtClean="0"/>
              <a:t>.</a:t>
            </a:r>
            <a:endParaRPr lang="en-US" sz="1800" dirty="0" smtClean="0"/>
          </a:p>
          <a:p>
            <a:pPr algn="just">
              <a:lnSpc>
                <a:spcPts val="2700"/>
              </a:lnSpc>
              <a:spcBef>
                <a:spcPts val="0"/>
              </a:spcBef>
              <a:spcAft>
                <a:spcPts val="600"/>
              </a:spcAft>
            </a:pPr>
            <a:r>
              <a:rPr lang="en-US" sz="1800" b="1" dirty="0" smtClean="0"/>
              <a:t>European Securities and Markets Authority (ESMA)</a:t>
            </a:r>
            <a:r>
              <a:rPr lang="en-US" sz="1800" dirty="0" smtClean="0"/>
              <a:t> – focused on the </a:t>
            </a:r>
            <a:r>
              <a:rPr lang="en-GB" sz="1800" dirty="0" smtClean="0"/>
              <a:t>protection </a:t>
            </a:r>
            <a:r>
              <a:rPr lang="en-GB" sz="1800" dirty="0"/>
              <a:t>of investors and promoting stable and orderly financial markets</a:t>
            </a:r>
            <a:r>
              <a:rPr lang="en-GB" sz="1800" dirty="0" smtClean="0"/>
              <a:t>.</a:t>
            </a:r>
          </a:p>
          <a:p>
            <a:pPr marL="0" indent="0" algn="just">
              <a:lnSpc>
                <a:spcPts val="2700"/>
              </a:lnSpc>
              <a:spcBef>
                <a:spcPts val="600"/>
              </a:spcBef>
              <a:spcAft>
                <a:spcPts val="600"/>
              </a:spcAft>
              <a:buNone/>
            </a:pPr>
            <a:r>
              <a:rPr lang="en-US" sz="2000" dirty="0" smtClean="0">
                <a:solidFill>
                  <a:srgbClr val="FF0000"/>
                </a:solidFill>
              </a:rPr>
              <a:t>2. </a:t>
            </a:r>
            <a:r>
              <a:rPr lang="en-US" sz="2000" dirty="0" err="1" smtClean="0">
                <a:solidFill>
                  <a:srgbClr val="FF0000"/>
                </a:solidFill>
              </a:rPr>
              <a:t>Macroprudential</a:t>
            </a:r>
            <a:r>
              <a:rPr lang="en-US" sz="2000" dirty="0" smtClean="0">
                <a:solidFill>
                  <a:srgbClr val="FF0000"/>
                </a:solidFill>
              </a:rPr>
              <a:t> Authority</a:t>
            </a:r>
            <a:endParaRPr lang="en-GB" sz="1800" dirty="0" smtClean="0">
              <a:solidFill>
                <a:srgbClr val="FF0000"/>
              </a:solidFill>
            </a:endParaRPr>
          </a:p>
          <a:p>
            <a:pPr algn="just">
              <a:lnSpc>
                <a:spcPts val="2700"/>
              </a:lnSpc>
              <a:spcBef>
                <a:spcPts val="0"/>
              </a:spcBef>
              <a:spcAft>
                <a:spcPts val="600"/>
              </a:spcAft>
            </a:pPr>
            <a:r>
              <a:rPr lang="en-US" sz="1800" b="1" dirty="0" smtClean="0">
                <a:solidFill>
                  <a:schemeClr val="tx2">
                    <a:lumMod val="75000"/>
                  </a:schemeClr>
                </a:solidFill>
              </a:rPr>
              <a:t>European Systemic Risk Board (ESBR)</a:t>
            </a:r>
            <a:endParaRPr lang="en-US" sz="18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190</a:t>
            </a:fld>
            <a:endParaRPr lang="en-US" dirty="0"/>
          </a:p>
        </p:txBody>
      </p:sp>
    </p:spTree>
    <p:extLst>
      <p:ext uri="{BB962C8B-B14F-4D97-AF65-F5344CB8AC3E}">
        <p14:creationId xmlns:p14="http://schemas.microsoft.com/office/powerpoint/2010/main" val="249701326"/>
      </p:ext>
    </p:extLst>
  </p:cSld>
  <p:clrMapOvr>
    <a:masterClrMapping/>
  </p:clrMapOvr>
  <p:transition spd="slow">
    <p:pull dir="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906463" y="2147977"/>
            <a:ext cx="8466137" cy="1261884"/>
          </a:xfrm>
          <a:noFill/>
        </p:spPr>
        <p:txBody>
          <a:bodyPr lIns="91440" tIns="45720" rIns="91440" bIns="45720">
            <a:spAutoFit/>
          </a:bodyPr>
          <a:lstStyle/>
          <a:p>
            <a:r>
              <a:rPr lang="en-US" sz="3800" b="1" dirty="0" smtClean="0"/>
              <a:t>1.2.	Financial Sector Structure, Indicators and Rules </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191</a:t>
            </a:fld>
            <a:endParaRPr lang="en-US"/>
          </a:p>
        </p:txBody>
      </p:sp>
    </p:spTree>
  </p:cSld>
  <p:clrMapOvr>
    <a:masterClrMapping/>
  </p:clrMapOvr>
  <p:transition spd="slow">
    <p:pull dir="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smtClean="0"/>
              <a:t>Universal Banking</a:t>
            </a:r>
          </a:p>
        </p:txBody>
      </p:sp>
      <p:sp>
        <p:nvSpPr>
          <p:cNvPr id="1631235" name="Rectangle 3"/>
          <p:cNvSpPr>
            <a:spLocks noGrp="1" noChangeArrowheads="1"/>
          </p:cNvSpPr>
          <p:nvPr>
            <p:ph type="body" idx="1"/>
          </p:nvPr>
        </p:nvSpPr>
        <p:spPr>
          <a:xfrm>
            <a:off x="762000" y="1628800"/>
            <a:ext cx="8655496" cy="4680520"/>
          </a:xfrm>
        </p:spPr>
        <p:txBody>
          <a:bodyPr/>
          <a:lstStyle/>
          <a:p>
            <a:pPr marL="360363" indent="-360363" algn="just">
              <a:lnSpc>
                <a:spcPts val="2700"/>
              </a:lnSpc>
              <a:spcBef>
                <a:spcPts val="600"/>
              </a:spcBef>
              <a:spcAft>
                <a:spcPts val="600"/>
              </a:spcAft>
            </a:pPr>
            <a:r>
              <a:rPr lang="en-US" sz="2000" dirty="0" smtClean="0"/>
              <a:t>In line with most EU financial systems, the Portuguese financial system is based on the </a:t>
            </a:r>
            <a:r>
              <a:rPr lang="en-US" sz="2000" dirty="0" smtClean="0">
                <a:solidFill>
                  <a:srgbClr val="FF0000"/>
                </a:solidFill>
              </a:rPr>
              <a:t>principle of universal banking</a:t>
            </a:r>
            <a:r>
              <a:rPr lang="en-US" sz="2000" dirty="0" smtClean="0"/>
              <a:t>, which has </a:t>
            </a:r>
            <a:r>
              <a:rPr lang="en-US" sz="2000" dirty="0"/>
              <a:t>been adopted worldwide </a:t>
            </a:r>
            <a:r>
              <a:rPr lang="en-US" sz="2000" dirty="0" smtClean="0"/>
              <a:t> - around </a:t>
            </a:r>
            <a:r>
              <a:rPr lang="en-US" sz="2000" dirty="0"/>
              <a:t>half (by assets) of the 30 Global Systemically Important Banks (GSIBs) are also universal</a:t>
            </a:r>
            <a:r>
              <a:rPr lang="en-US" sz="2000" dirty="0" smtClean="0"/>
              <a:t>.</a:t>
            </a:r>
          </a:p>
          <a:p>
            <a:pPr marL="360363" indent="-360363" algn="just">
              <a:lnSpc>
                <a:spcPts val="2700"/>
              </a:lnSpc>
              <a:spcBef>
                <a:spcPts val="600"/>
              </a:spcBef>
              <a:spcAft>
                <a:spcPts val="600"/>
              </a:spcAft>
            </a:pPr>
            <a:endParaRPr lang="en-US" sz="2000" dirty="0" smtClean="0"/>
          </a:p>
          <a:p>
            <a:pPr marL="360363" indent="-360363" algn="just">
              <a:lnSpc>
                <a:spcPts val="2700"/>
              </a:lnSpc>
              <a:spcBef>
                <a:spcPts val="600"/>
              </a:spcBef>
              <a:spcAft>
                <a:spcPts val="600"/>
              </a:spcAft>
            </a:pPr>
            <a:r>
              <a:rPr lang="en-US" sz="2000" dirty="0" smtClean="0"/>
              <a:t>In Portugal, this principle was adopted in 1992, when the </a:t>
            </a:r>
            <a:r>
              <a:rPr lang="en-US" sz="2000" dirty="0" smtClean="0">
                <a:solidFill>
                  <a:srgbClr val="FF0000"/>
                </a:solidFill>
              </a:rPr>
              <a:t>Banking Act </a:t>
            </a:r>
            <a:r>
              <a:rPr lang="en-US" sz="2000" dirty="0" smtClean="0"/>
              <a:t>(RGICSF, DL No.298/92, 31</a:t>
            </a:r>
            <a:r>
              <a:rPr lang="en-US" sz="2000" baseline="30000" dirty="0" smtClean="0"/>
              <a:t>st</a:t>
            </a:r>
            <a:r>
              <a:rPr lang="en-US" sz="2000" dirty="0" smtClean="0"/>
              <a:t> Dec.) adopted the recommendation of the White Book on the Portuguese Financial System.</a:t>
            </a:r>
          </a:p>
          <a:p>
            <a:pPr marL="360363" indent="-360363"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192</a:t>
            </a:fld>
            <a:endParaRPr lang="en-US"/>
          </a:p>
        </p:txBody>
      </p:sp>
    </p:spTree>
    <p:extLst>
      <p:ext uri="{BB962C8B-B14F-4D97-AF65-F5344CB8AC3E}">
        <p14:creationId xmlns:p14="http://schemas.microsoft.com/office/powerpoint/2010/main" val="1847469704"/>
      </p:ext>
    </p:extLst>
  </p:cSld>
  <p:clrMapOvr>
    <a:masterClrMapping/>
  </p:clrMapOvr>
  <p:transition spd="slow">
    <p:pull dir="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762000" y="342900"/>
            <a:ext cx="8566150" cy="1104900"/>
          </a:xfrm>
        </p:spPr>
        <p:txBody>
          <a:bodyPr/>
          <a:lstStyle/>
          <a:p>
            <a:r>
              <a:rPr lang="en-US" dirty="0" smtClean="0"/>
              <a:t>Types of FI</a:t>
            </a:r>
          </a:p>
        </p:txBody>
      </p:sp>
      <p:sp>
        <p:nvSpPr>
          <p:cNvPr id="1631235" name="Rectangle 3"/>
          <p:cNvSpPr>
            <a:spLocks noGrp="1" noChangeArrowheads="1"/>
          </p:cNvSpPr>
          <p:nvPr>
            <p:ph type="body" idx="1"/>
          </p:nvPr>
        </p:nvSpPr>
        <p:spPr>
          <a:xfrm>
            <a:off x="762000" y="1628800"/>
            <a:ext cx="8655496" cy="4680520"/>
          </a:xfrm>
        </p:spPr>
        <p:txBody>
          <a:bodyPr/>
          <a:lstStyle/>
          <a:p>
            <a:pPr marL="360363" indent="-360363" algn="just">
              <a:lnSpc>
                <a:spcPts val="2700"/>
              </a:lnSpc>
              <a:spcBef>
                <a:spcPts val="600"/>
              </a:spcBef>
              <a:spcAft>
                <a:spcPts val="600"/>
              </a:spcAft>
            </a:pPr>
            <a:r>
              <a:rPr lang="en-US" sz="2000" b="1" dirty="0" smtClean="0">
                <a:solidFill>
                  <a:srgbClr val="FF0000"/>
                </a:solidFill>
              </a:rPr>
              <a:t>2 major types of FIs </a:t>
            </a:r>
            <a:r>
              <a:rPr lang="en-US" sz="2000" dirty="0" smtClean="0"/>
              <a:t>(according to the Banking Act):</a:t>
            </a:r>
          </a:p>
          <a:p>
            <a:pPr marL="360363" indent="-360363" algn="just">
              <a:lnSpc>
                <a:spcPts val="2700"/>
              </a:lnSpc>
              <a:spcBef>
                <a:spcPts val="600"/>
              </a:spcBef>
              <a:spcAft>
                <a:spcPts val="600"/>
              </a:spcAft>
            </a:pPr>
            <a:endParaRPr lang="en-US" sz="2000" dirty="0" smtClean="0"/>
          </a:p>
          <a:p>
            <a:pPr marL="360363" indent="-360363" algn="just">
              <a:lnSpc>
                <a:spcPts val="2700"/>
              </a:lnSpc>
              <a:spcBef>
                <a:spcPts val="600"/>
              </a:spcBef>
              <a:spcAft>
                <a:spcPts val="600"/>
              </a:spcAft>
              <a:buFont typeface="Monotype Sorts" pitchFamily="2" charset="2"/>
              <a:buAutoNum type="romanLcParenBoth"/>
            </a:pPr>
            <a:r>
              <a:rPr lang="en-US" sz="2000" dirty="0" smtClean="0">
                <a:solidFill>
                  <a:srgbClr val="FF0000"/>
                </a:solidFill>
              </a:rPr>
              <a:t>Credit Institutions - </a:t>
            </a:r>
            <a:r>
              <a:rPr lang="en-US" sz="2000" dirty="0"/>
              <a:t>banks </a:t>
            </a:r>
            <a:r>
              <a:rPr lang="en-US" sz="2000" dirty="0" smtClean="0"/>
              <a:t>and </a:t>
            </a:r>
            <a:r>
              <a:rPr lang="en-US" sz="2000" dirty="0"/>
              <a:t>specialized </a:t>
            </a:r>
            <a:r>
              <a:rPr lang="en-US" sz="2000" dirty="0" smtClean="0"/>
              <a:t>CIs:</a:t>
            </a:r>
            <a:endParaRPr lang="en-US" sz="2000" dirty="0" smtClean="0">
              <a:solidFill>
                <a:srgbClr val="FF0000"/>
              </a:solidFill>
            </a:endParaRPr>
          </a:p>
          <a:p>
            <a:pPr marL="760413" lvl="1" indent="-360363" algn="just">
              <a:lnSpc>
                <a:spcPts val="2700"/>
              </a:lnSpc>
              <a:spcBef>
                <a:spcPts val="600"/>
              </a:spcBef>
              <a:spcAft>
                <a:spcPts val="600"/>
              </a:spcAft>
              <a:buFont typeface="Monotype Sorts" pitchFamily="2" charset="2"/>
              <a:buAutoNum type="romanLcParenBoth"/>
            </a:pPr>
            <a:r>
              <a:rPr lang="en-US" sz="1600" dirty="0" smtClean="0"/>
              <a:t>grant </a:t>
            </a:r>
            <a:r>
              <a:rPr lang="en-US" sz="1600" dirty="0"/>
              <a:t>loans </a:t>
            </a:r>
            <a:endParaRPr lang="en-US" sz="1600" dirty="0" smtClean="0"/>
          </a:p>
          <a:p>
            <a:pPr marL="760413" lvl="1" indent="-360363" algn="just">
              <a:lnSpc>
                <a:spcPts val="2700"/>
              </a:lnSpc>
              <a:spcBef>
                <a:spcPts val="600"/>
              </a:spcBef>
              <a:spcAft>
                <a:spcPts val="600"/>
              </a:spcAft>
              <a:buFont typeface="Monotype Sorts" pitchFamily="2" charset="2"/>
              <a:buAutoNum type="romanLcParenBoth"/>
            </a:pPr>
            <a:r>
              <a:rPr lang="en-US" sz="1600" dirty="0" smtClean="0"/>
              <a:t>receive </a:t>
            </a:r>
            <a:r>
              <a:rPr lang="en-US" sz="1600" dirty="0"/>
              <a:t>redeemable funds from the </a:t>
            </a:r>
            <a:r>
              <a:rPr lang="en-US" sz="1600" dirty="0" smtClean="0"/>
              <a:t>public: deposits and/or bonds </a:t>
            </a:r>
            <a:r>
              <a:rPr lang="en-US" sz="1600" dirty="0"/>
              <a:t>issued above the limit generally established to non-financial </a:t>
            </a:r>
            <a:r>
              <a:rPr lang="en-US" sz="1600" dirty="0" smtClean="0"/>
              <a:t>companies</a:t>
            </a:r>
          </a:p>
          <a:p>
            <a:pPr marL="360363" indent="-360363" algn="just">
              <a:lnSpc>
                <a:spcPts val="2700"/>
              </a:lnSpc>
              <a:spcBef>
                <a:spcPts val="600"/>
              </a:spcBef>
              <a:spcAft>
                <a:spcPts val="600"/>
              </a:spcAft>
              <a:buFont typeface="Monotype Sorts" pitchFamily="2" charset="2"/>
              <a:buAutoNum type="romanLcParenBoth"/>
            </a:pPr>
            <a:endParaRPr lang="en-US" sz="2000" dirty="0"/>
          </a:p>
          <a:p>
            <a:pPr marL="360363" indent="-360363" algn="just">
              <a:lnSpc>
                <a:spcPts val="2700"/>
              </a:lnSpc>
              <a:spcBef>
                <a:spcPts val="600"/>
              </a:spcBef>
              <a:spcAft>
                <a:spcPts val="600"/>
              </a:spcAft>
              <a:buFont typeface="Monotype Sorts" pitchFamily="2" charset="2"/>
              <a:buAutoNum type="romanLcParenBoth"/>
            </a:pPr>
            <a:r>
              <a:rPr lang="en-US" sz="2000" dirty="0" smtClean="0">
                <a:solidFill>
                  <a:srgbClr val="FF0000"/>
                </a:solidFill>
              </a:rPr>
              <a:t>Financial Companies – include </a:t>
            </a:r>
            <a:r>
              <a:rPr lang="en-US" sz="2000" dirty="0">
                <a:solidFill>
                  <a:srgbClr val="FF0000"/>
                </a:solidFill>
              </a:rPr>
              <a:t>Investment </a:t>
            </a:r>
            <a:r>
              <a:rPr lang="en-US" sz="2000" dirty="0" smtClean="0">
                <a:solidFill>
                  <a:srgbClr val="FF0000"/>
                </a:solidFill>
              </a:rPr>
              <a:t>Companies </a:t>
            </a:r>
            <a:r>
              <a:rPr lang="en-US" sz="2000" dirty="0" smtClean="0"/>
              <a:t>(except </a:t>
            </a:r>
            <a:r>
              <a:rPr lang="en-US" sz="2000" dirty="0">
                <a:cs typeface="Times New Roman" pitchFamily="18" charset="0"/>
              </a:rPr>
              <a:t>Multilateral Trading Systems Management </a:t>
            </a:r>
            <a:r>
              <a:rPr lang="en-US" sz="2000" dirty="0" smtClean="0">
                <a:cs typeface="Times New Roman" pitchFamily="18" charset="0"/>
              </a:rPr>
              <a:t>Companies)</a:t>
            </a:r>
            <a:endParaRPr lang="en-US" sz="2000" dirty="0">
              <a:cs typeface="Times New Roman" pitchFamily="18" charset="0"/>
            </a:endParaRPr>
          </a:p>
          <a:p>
            <a:pPr marL="360363" indent="-360363" algn="just">
              <a:lnSpc>
                <a:spcPts val="2700"/>
              </a:lnSpc>
              <a:spcBef>
                <a:spcPts val="600"/>
              </a:spcBef>
              <a:spcAft>
                <a:spcPts val="600"/>
              </a:spcAft>
              <a:buFont typeface="Monotype Sorts" pitchFamily="2" charset="2"/>
              <a:buAutoNum type="romanLcParenBoth"/>
            </a:pPr>
            <a:endParaRPr lang="en-US" sz="2000" dirty="0">
              <a:solidFill>
                <a:srgbClr val="FF0000"/>
              </a:solidFill>
            </a:endParaRPr>
          </a:p>
          <a:p>
            <a:pPr marL="360363" indent="-360363" algn="just">
              <a:lnSpc>
                <a:spcPts val="2700"/>
              </a:lnSpc>
              <a:spcBef>
                <a:spcPts val="600"/>
              </a:spcBef>
              <a:spcAft>
                <a:spcPts val="600"/>
              </a:spcAft>
              <a:buFont typeface="Monotype Sorts" pitchFamily="2" charset="2"/>
              <a:buAutoNum type="romanLcParenBoth"/>
            </a:pPr>
            <a:endParaRPr lang="en-US" sz="2000" dirty="0">
              <a:solidFill>
                <a:srgbClr val="FF0000"/>
              </a:solidFill>
            </a:endParaRPr>
          </a:p>
          <a:p>
            <a:pPr marL="360363" indent="-360363" algn="just">
              <a:lnSpc>
                <a:spcPts val="2700"/>
              </a:lnSpc>
              <a:spcBef>
                <a:spcPts val="600"/>
              </a:spcBef>
              <a:spcAft>
                <a:spcPts val="600"/>
              </a:spcAft>
              <a:buAutoNum type="romanLcParenBoth"/>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193</a:t>
            </a:fld>
            <a:endParaRPr lang="en-US"/>
          </a:p>
        </p:txBody>
      </p:sp>
    </p:spTree>
    <p:extLst>
      <p:ext uri="{BB962C8B-B14F-4D97-AF65-F5344CB8AC3E}">
        <p14:creationId xmlns:p14="http://schemas.microsoft.com/office/powerpoint/2010/main" val="4113009606"/>
      </p:ext>
    </p:extLst>
  </p:cSld>
  <p:clrMapOvr>
    <a:masterClrMapping/>
  </p:clrMapOvr>
  <p:transition spd="slow">
    <p:pull dir="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050"/>
          <p:cNvSpPr>
            <a:spLocks noGrp="1" noChangeArrowheads="1"/>
          </p:cNvSpPr>
          <p:nvPr>
            <p:ph type="title"/>
          </p:nvPr>
        </p:nvSpPr>
        <p:spPr>
          <a:xfrm>
            <a:off x="762000" y="342900"/>
            <a:ext cx="8566150" cy="1104900"/>
          </a:xfrm>
        </p:spPr>
        <p:txBody>
          <a:bodyPr/>
          <a:lstStyle/>
          <a:p>
            <a:r>
              <a:rPr lang="en-US" dirty="0" smtClean="0"/>
              <a:t>Specialized Credit Institutions</a:t>
            </a:r>
          </a:p>
        </p:txBody>
      </p:sp>
      <p:sp>
        <p:nvSpPr>
          <p:cNvPr id="1634307" name="Rectangle 2051"/>
          <p:cNvSpPr>
            <a:spLocks noGrp="1" noChangeArrowheads="1"/>
          </p:cNvSpPr>
          <p:nvPr>
            <p:ph type="body" idx="1"/>
          </p:nvPr>
        </p:nvSpPr>
        <p:spPr>
          <a:xfrm>
            <a:off x="762000" y="1628800"/>
            <a:ext cx="8731250" cy="4619600"/>
          </a:xfrm>
        </p:spPr>
        <p:txBody>
          <a:bodyPr/>
          <a:lstStyle/>
          <a:p>
            <a:pPr marL="360363" indent="-360363" algn="just">
              <a:lnSpc>
                <a:spcPts val="2700"/>
              </a:lnSpc>
              <a:spcBef>
                <a:spcPts val="600"/>
              </a:spcBef>
              <a:spcAft>
                <a:spcPts val="600"/>
              </a:spcAft>
            </a:pPr>
            <a:endParaRPr lang="en-US" sz="2000" dirty="0"/>
          </a:p>
          <a:p>
            <a:pPr marL="514350" indent="-514350" algn="just">
              <a:lnSpc>
                <a:spcPts val="2700"/>
              </a:lnSpc>
              <a:spcBef>
                <a:spcPts val="600"/>
              </a:spcBef>
              <a:spcAft>
                <a:spcPts val="600"/>
              </a:spcAft>
              <a:buAutoNum type="romanLcParenBoth"/>
            </a:pPr>
            <a:r>
              <a:rPr lang="en-US" sz="2000" dirty="0" smtClean="0">
                <a:cs typeface="Times New Roman" pitchFamily="18" charset="0"/>
              </a:rPr>
              <a:t>Credit Financial Firms - e.g. consumer finance + leasing (</a:t>
            </a:r>
            <a:r>
              <a:rPr lang="en-GB" sz="2000" dirty="0" smtClean="0"/>
              <a:t>Decree-Law </a:t>
            </a:r>
            <a:r>
              <a:rPr lang="en-GB" sz="2000" dirty="0"/>
              <a:t>No </a:t>
            </a:r>
            <a:r>
              <a:rPr lang="en-GB" sz="2000" dirty="0" smtClean="0"/>
              <a:t>100/2015, 2 Jun.)</a:t>
            </a:r>
            <a:r>
              <a:rPr lang="en-US" sz="2000" dirty="0" smtClean="0">
                <a:cs typeface="Times New Roman" pitchFamily="18" charset="0"/>
              </a:rPr>
              <a:t>;</a:t>
            </a:r>
          </a:p>
          <a:p>
            <a:pPr marL="514350" indent="-514350" algn="just">
              <a:lnSpc>
                <a:spcPts val="2700"/>
              </a:lnSpc>
              <a:spcBef>
                <a:spcPts val="600"/>
              </a:spcBef>
              <a:spcAft>
                <a:spcPts val="600"/>
              </a:spcAft>
              <a:buAutoNum type="romanLcParenBoth"/>
            </a:pPr>
            <a:endParaRPr lang="en-US" sz="2000" dirty="0" smtClean="0">
              <a:cs typeface="Times New Roman" pitchFamily="18" charset="0"/>
            </a:endParaRPr>
          </a:p>
          <a:p>
            <a:pPr marL="514350" indent="-514350" algn="just">
              <a:lnSpc>
                <a:spcPts val="2700"/>
              </a:lnSpc>
              <a:spcBef>
                <a:spcPts val="600"/>
              </a:spcBef>
              <a:spcAft>
                <a:spcPts val="600"/>
              </a:spcAft>
              <a:buAutoNum type="romanLcParenBoth"/>
            </a:pPr>
            <a:r>
              <a:rPr lang="en-US" sz="2000" dirty="0" smtClean="0">
                <a:cs typeface="Times New Roman" pitchFamily="18" charset="0"/>
              </a:rPr>
              <a:t>Mortgage </a:t>
            </a:r>
            <a:r>
              <a:rPr lang="en-US" sz="2000" dirty="0">
                <a:cs typeface="Times New Roman" pitchFamily="18" charset="0"/>
              </a:rPr>
              <a:t>Credit Institutions (</a:t>
            </a:r>
            <a:r>
              <a:rPr lang="en-GB" sz="2000" dirty="0"/>
              <a:t>Decree-Law No </a:t>
            </a:r>
            <a:r>
              <a:rPr lang="en-GB" sz="2000" dirty="0" smtClean="0"/>
              <a:t>357-A/2007, 31 Oct.)</a:t>
            </a:r>
            <a:r>
              <a:rPr lang="en-US" sz="2000" dirty="0" smtClean="0">
                <a:cs typeface="Times New Roman" pitchFamily="18" charset="0"/>
              </a:rPr>
              <a:t>;</a:t>
            </a:r>
          </a:p>
          <a:p>
            <a:pPr marL="514350" indent="-514350" algn="just">
              <a:lnSpc>
                <a:spcPts val="2700"/>
              </a:lnSpc>
              <a:spcBef>
                <a:spcPts val="600"/>
              </a:spcBef>
              <a:spcAft>
                <a:spcPts val="600"/>
              </a:spcAft>
              <a:buAutoNum type="romanLcParenBoth"/>
            </a:pP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194</a:t>
            </a:fld>
            <a:endParaRPr lang="en-US"/>
          </a:p>
        </p:txBody>
      </p:sp>
    </p:spTree>
    <p:extLst>
      <p:ext uri="{BB962C8B-B14F-4D97-AF65-F5344CB8AC3E}">
        <p14:creationId xmlns:p14="http://schemas.microsoft.com/office/powerpoint/2010/main" val="825049984"/>
      </p:ext>
    </p:extLst>
  </p:cSld>
  <p:clrMapOvr>
    <a:masterClrMapping/>
  </p:clrMapOvr>
  <p:transition spd="slow">
    <p:pull dir="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762000" y="342900"/>
            <a:ext cx="8566150" cy="1104900"/>
          </a:xfrm>
        </p:spPr>
        <p:txBody>
          <a:bodyPr/>
          <a:lstStyle/>
          <a:p>
            <a:r>
              <a:rPr lang="en-US" dirty="0" smtClean="0"/>
              <a:t>Investment Companies</a:t>
            </a:r>
          </a:p>
        </p:txBody>
      </p:sp>
      <p:sp>
        <p:nvSpPr>
          <p:cNvPr id="1636355" name="Rectangle 3"/>
          <p:cNvSpPr>
            <a:spLocks noGrp="1" noChangeArrowheads="1"/>
          </p:cNvSpPr>
          <p:nvPr>
            <p:ph type="body" idx="1"/>
          </p:nvPr>
        </p:nvSpPr>
        <p:spPr>
          <a:xfrm>
            <a:off x="762000" y="1628800"/>
            <a:ext cx="8566150" cy="4680520"/>
          </a:xfrm>
        </p:spPr>
        <p:txBody>
          <a:bodyPr/>
          <a:lstStyle/>
          <a:p>
            <a:pPr marL="400050" indent="-400050" algn="just">
              <a:lnSpc>
                <a:spcPts val="2600"/>
              </a:lnSpc>
              <a:spcBef>
                <a:spcPts val="0"/>
              </a:spcBef>
              <a:spcAft>
                <a:spcPts val="400"/>
              </a:spcAft>
              <a:buAutoNum type="romanLcParenBoth"/>
            </a:pPr>
            <a:r>
              <a:rPr lang="en-US" sz="1800" dirty="0" smtClean="0">
                <a:cs typeface="Times New Roman" pitchFamily="18" charset="0"/>
              </a:rPr>
              <a:t>Brokerage in Capital Markets</a:t>
            </a:r>
          </a:p>
          <a:p>
            <a:pPr algn="just">
              <a:lnSpc>
                <a:spcPts val="2600"/>
              </a:lnSpc>
              <a:spcBef>
                <a:spcPts val="0"/>
              </a:spcBef>
              <a:spcAft>
                <a:spcPts val="400"/>
              </a:spcAft>
            </a:pPr>
            <a:r>
              <a:rPr lang="en-US" sz="1600" dirty="0" smtClean="0">
                <a:cs typeface="Times New Roman" pitchFamily="18" charset="0"/>
              </a:rPr>
              <a:t>Dealers – may grant loans to their customers to buy securities;</a:t>
            </a:r>
          </a:p>
          <a:p>
            <a:pPr algn="just">
              <a:lnSpc>
                <a:spcPts val="2600"/>
              </a:lnSpc>
              <a:spcBef>
                <a:spcPts val="0"/>
              </a:spcBef>
              <a:spcAft>
                <a:spcPts val="400"/>
              </a:spcAft>
            </a:pPr>
            <a:r>
              <a:rPr lang="en-US" sz="1600" dirty="0" smtClean="0">
                <a:cs typeface="Times New Roman" pitchFamily="18" charset="0"/>
              </a:rPr>
              <a:t>Brokers – can only buy and sell securities for their customers;</a:t>
            </a:r>
          </a:p>
          <a:p>
            <a:pPr algn="just">
              <a:lnSpc>
                <a:spcPts val="2600"/>
              </a:lnSpc>
              <a:spcBef>
                <a:spcPts val="0"/>
              </a:spcBef>
              <a:spcAft>
                <a:spcPts val="400"/>
              </a:spcAft>
            </a:pPr>
            <a:endParaRPr lang="en-US" sz="1600" dirty="0" smtClean="0">
              <a:cs typeface="Times New Roman" pitchFamily="18" charset="0"/>
            </a:endParaRPr>
          </a:p>
          <a:p>
            <a:pPr marL="400050" indent="-400050" algn="just">
              <a:lnSpc>
                <a:spcPts val="2600"/>
              </a:lnSpc>
              <a:spcBef>
                <a:spcPts val="0"/>
              </a:spcBef>
              <a:spcAft>
                <a:spcPts val="400"/>
              </a:spcAft>
              <a:buAutoNum type="romanLcParenBoth" startAt="2"/>
            </a:pPr>
            <a:r>
              <a:rPr lang="en-US" sz="1800" dirty="0" smtClean="0">
                <a:cs typeface="Times New Roman" pitchFamily="18" charset="0"/>
              </a:rPr>
              <a:t>Asset Management</a:t>
            </a:r>
          </a:p>
          <a:p>
            <a:pPr algn="just">
              <a:lnSpc>
                <a:spcPts val="2600"/>
              </a:lnSpc>
              <a:spcBef>
                <a:spcPts val="0"/>
              </a:spcBef>
              <a:spcAft>
                <a:spcPts val="400"/>
              </a:spcAft>
            </a:pPr>
            <a:r>
              <a:rPr lang="en-US" sz="1600" dirty="0" smtClean="0">
                <a:cs typeface="Times New Roman" pitchFamily="18" charset="0"/>
              </a:rPr>
              <a:t>Portfolio management companies – related to wealth management, private banking;</a:t>
            </a:r>
          </a:p>
          <a:p>
            <a:pPr algn="just">
              <a:lnSpc>
                <a:spcPts val="2600"/>
              </a:lnSpc>
              <a:spcBef>
                <a:spcPts val="0"/>
              </a:spcBef>
              <a:spcAft>
                <a:spcPts val="400"/>
              </a:spcAft>
            </a:pPr>
            <a:endParaRPr lang="en-US" sz="1600" dirty="0" smtClean="0">
              <a:cs typeface="Times New Roman" pitchFamily="18" charset="0"/>
            </a:endParaRPr>
          </a:p>
          <a:p>
            <a:pPr marL="400050" indent="-400050" algn="just">
              <a:lnSpc>
                <a:spcPts val="2600"/>
              </a:lnSpc>
              <a:spcBef>
                <a:spcPts val="0"/>
              </a:spcBef>
              <a:spcAft>
                <a:spcPts val="400"/>
              </a:spcAft>
              <a:buAutoNum type="romanLcParenBoth" startAt="3"/>
            </a:pPr>
            <a:r>
              <a:rPr lang="en-US" sz="1800" dirty="0" smtClean="0">
                <a:cs typeface="Times New Roman" pitchFamily="18" charset="0"/>
              </a:rPr>
              <a:t>Money and FX brokerage</a:t>
            </a:r>
          </a:p>
          <a:p>
            <a:pPr algn="just">
              <a:lnSpc>
                <a:spcPts val="2600"/>
              </a:lnSpc>
              <a:spcBef>
                <a:spcPts val="0"/>
              </a:spcBef>
              <a:spcAft>
                <a:spcPts val="400"/>
              </a:spcAft>
            </a:pPr>
            <a:r>
              <a:rPr lang="en-US" sz="1600" dirty="0" smtClean="0">
                <a:cs typeface="Times New Roman" pitchFamily="18" charset="0"/>
              </a:rPr>
              <a:t>Money and currency market brokers - wholesale;</a:t>
            </a:r>
          </a:p>
          <a:p>
            <a:pPr marL="0" indent="0" algn="just">
              <a:lnSpc>
                <a:spcPts val="2600"/>
              </a:lnSpc>
              <a:spcBef>
                <a:spcPts val="0"/>
              </a:spcBef>
              <a:spcAft>
                <a:spcPts val="400"/>
              </a:spcAft>
              <a:buNone/>
            </a:pPr>
            <a:endParaRPr lang="en-US" sz="1600" dirty="0">
              <a:cs typeface="Times New Roman" pitchFamily="18" charset="0"/>
            </a:endParaRPr>
          </a:p>
          <a:p>
            <a:pPr marL="400050" indent="-400050" algn="just">
              <a:lnSpc>
                <a:spcPts val="2600"/>
              </a:lnSpc>
              <a:spcBef>
                <a:spcPts val="0"/>
              </a:spcBef>
              <a:spcAft>
                <a:spcPts val="400"/>
              </a:spcAft>
              <a:buAutoNum type="romanLcParenBoth" startAt="4"/>
            </a:pPr>
            <a:r>
              <a:rPr lang="en-US" sz="1600" dirty="0" smtClean="0">
                <a:cs typeface="Times New Roman" pitchFamily="18" charset="0"/>
              </a:rPr>
              <a:t>Investment Consulting Companies</a:t>
            </a:r>
          </a:p>
          <a:p>
            <a:pPr marL="400050" indent="-400050" algn="just">
              <a:lnSpc>
                <a:spcPts val="2600"/>
              </a:lnSpc>
              <a:spcBef>
                <a:spcPts val="0"/>
              </a:spcBef>
              <a:spcAft>
                <a:spcPts val="400"/>
              </a:spcAft>
              <a:buAutoNum type="romanLcParenBoth" startAt="4"/>
            </a:pPr>
            <a:r>
              <a:rPr lang="en-US" sz="1600" dirty="0" smtClean="0">
                <a:cs typeface="Times New Roman" pitchFamily="18" charset="0"/>
              </a:rPr>
              <a:t>Multilateral Trading Systems Management Companies</a:t>
            </a:r>
          </a:p>
          <a:p>
            <a:pPr marL="400050" indent="-400050" algn="just">
              <a:lnSpc>
                <a:spcPts val="2600"/>
              </a:lnSpc>
              <a:spcBef>
                <a:spcPts val="0"/>
              </a:spcBef>
              <a:spcAft>
                <a:spcPts val="400"/>
              </a:spcAft>
              <a:buAutoNum type="romanLcParenBoth" startAt="4"/>
            </a:pPr>
            <a:endParaRPr lang="en-US" sz="16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195</a:t>
            </a:fld>
            <a:endParaRPr lang="en-US"/>
          </a:p>
        </p:txBody>
      </p:sp>
    </p:spTree>
    <p:extLst>
      <p:ext uri="{BB962C8B-B14F-4D97-AF65-F5344CB8AC3E}">
        <p14:creationId xmlns:p14="http://schemas.microsoft.com/office/powerpoint/2010/main" val="3732857034"/>
      </p:ext>
    </p:extLst>
  </p:cSld>
  <p:clrMapOvr>
    <a:masterClrMapping/>
  </p:clrMapOvr>
  <p:transition spd="slow">
    <p:pull dir="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0" y="342900"/>
            <a:ext cx="8566150" cy="1104900"/>
          </a:xfrm>
        </p:spPr>
        <p:txBody>
          <a:bodyPr/>
          <a:lstStyle/>
          <a:p>
            <a:r>
              <a:rPr lang="en-US" dirty="0" smtClean="0"/>
              <a:t>Banking System’s Balance Sheet</a:t>
            </a:r>
          </a:p>
        </p:txBody>
      </p:sp>
      <p:sp>
        <p:nvSpPr>
          <p:cNvPr id="59395" name="Text Box 7"/>
          <p:cNvSpPr txBox="1">
            <a:spLocks noChangeArrowheads="1"/>
          </p:cNvSpPr>
          <p:nvPr/>
        </p:nvSpPr>
        <p:spPr bwMode="auto">
          <a:xfrm>
            <a:off x="3958470" y="6035610"/>
            <a:ext cx="5353630"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Bank of Portugal (2018), “Portuguese Banking System: latest developments – Dec.2017”.</a:t>
            </a:r>
            <a:endParaRPr lang="en-US" sz="1000" b="0" u="none" dirty="0">
              <a:solidFill>
                <a:schemeClr val="tx1"/>
              </a:solidFill>
            </a:endParaRPr>
          </a:p>
        </p:txBody>
      </p:sp>
      <p:sp>
        <p:nvSpPr>
          <p:cNvPr id="6" name="Rectangle 2051"/>
          <p:cNvSpPr txBox="1">
            <a:spLocks noChangeArrowheads="1"/>
          </p:cNvSpPr>
          <p:nvPr/>
        </p:nvSpPr>
        <p:spPr bwMode="auto">
          <a:xfrm>
            <a:off x="762001" y="1643049"/>
            <a:ext cx="3196470" cy="463878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pPr>
            <a:r>
              <a:rPr lang="en-US" sz="2000" u="none" dirty="0" smtClean="0">
                <a:solidFill>
                  <a:srgbClr val="FF0000"/>
                </a:solidFill>
                <a:cs typeface="Times New Roman" pitchFamily="18" charset="0"/>
              </a:rPr>
              <a:t>Main Assets:</a:t>
            </a:r>
          </a:p>
          <a:p>
            <a:pPr marL="265113" indent="-265113" algn="just">
              <a:lnSpc>
                <a:spcPts val="2700"/>
              </a:lnSpc>
              <a:spcBef>
                <a:spcPts val="600"/>
              </a:spcBef>
              <a:buFontTx/>
              <a:buChar char="-"/>
            </a:pPr>
            <a:r>
              <a:rPr lang="en-US" sz="1600" b="0" u="none" dirty="0" smtClean="0">
                <a:cs typeface="Times New Roman" pitchFamily="18" charset="0"/>
              </a:rPr>
              <a:t>loans to customers</a:t>
            </a:r>
          </a:p>
          <a:p>
            <a:pPr marL="265113" indent="-265113" algn="just">
              <a:lnSpc>
                <a:spcPts val="2700"/>
              </a:lnSpc>
              <a:spcBef>
                <a:spcPts val="600"/>
              </a:spcBef>
              <a:buFontTx/>
              <a:buChar char="-"/>
            </a:pPr>
            <a:r>
              <a:rPr lang="en-US" sz="1600" b="0" u="none" dirty="0" smtClean="0">
                <a:cs typeface="Times New Roman" pitchFamily="18" charset="0"/>
              </a:rPr>
              <a:t>debt securities</a:t>
            </a:r>
          </a:p>
          <a:p>
            <a:pPr marL="265113" indent="-265113" algn="just">
              <a:lnSpc>
                <a:spcPts val="2700"/>
              </a:lnSpc>
              <a:spcBef>
                <a:spcPts val="600"/>
              </a:spcBef>
              <a:buFontTx/>
              <a:buChar char="-"/>
            </a:pPr>
            <a:r>
              <a:rPr lang="en-US" sz="1600" b="0" u="none" dirty="0">
                <a:cs typeface="Times New Roman" pitchFamily="18" charset="0"/>
              </a:rPr>
              <a:t>r</a:t>
            </a:r>
            <a:r>
              <a:rPr lang="en-US" sz="1600" b="0" u="none" dirty="0" smtClean="0">
                <a:cs typeface="Times New Roman" pitchFamily="18" charset="0"/>
              </a:rPr>
              <a:t>eal estate assets (other assets)</a:t>
            </a:r>
          </a:p>
          <a:p>
            <a:pPr marL="265113" indent="-265113" algn="just">
              <a:lnSpc>
                <a:spcPts val="2700"/>
              </a:lnSpc>
              <a:spcBef>
                <a:spcPts val="600"/>
              </a:spcBef>
              <a:buNone/>
            </a:pPr>
            <a:endParaRPr lang="en-US" sz="1800" b="0" u="none" dirty="0" smtClean="0">
              <a:cs typeface="Times New Roman" pitchFamily="18" charset="0"/>
            </a:endParaRPr>
          </a:p>
          <a:p>
            <a:pPr marL="265113" indent="-265113" algn="just">
              <a:lnSpc>
                <a:spcPts val="2700"/>
              </a:lnSpc>
              <a:spcBef>
                <a:spcPts val="600"/>
              </a:spcBef>
            </a:pPr>
            <a:r>
              <a:rPr lang="en-US" sz="2000" u="none" dirty="0" smtClean="0">
                <a:solidFill>
                  <a:srgbClr val="FF0000"/>
                </a:solidFill>
                <a:cs typeface="Times New Roman" pitchFamily="18" charset="0"/>
              </a:rPr>
              <a:t>Main funding sources:</a:t>
            </a:r>
          </a:p>
          <a:p>
            <a:pPr marL="265113" indent="-265113" algn="just">
              <a:lnSpc>
                <a:spcPts val="2700"/>
              </a:lnSpc>
              <a:spcBef>
                <a:spcPts val="600"/>
              </a:spcBef>
              <a:buFontTx/>
              <a:buChar char="-"/>
            </a:pPr>
            <a:r>
              <a:rPr lang="en-US" sz="1600" b="0" u="none" dirty="0" smtClean="0">
                <a:cs typeface="Times New Roman" pitchFamily="18" charset="0"/>
              </a:rPr>
              <a:t>deposits from customers</a:t>
            </a:r>
          </a:p>
          <a:p>
            <a:pPr marL="265113" indent="-265113" algn="just">
              <a:lnSpc>
                <a:spcPts val="2700"/>
              </a:lnSpc>
              <a:spcBef>
                <a:spcPts val="600"/>
              </a:spcBef>
              <a:buFontTx/>
              <a:buChar char="-"/>
            </a:pPr>
            <a:r>
              <a:rPr lang="en-US" sz="1600" b="0" u="none" dirty="0" smtClean="0">
                <a:cs typeface="Times New Roman" pitchFamily="18" charset="0"/>
              </a:rPr>
              <a:t>bonds issued</a:t>
            </a:r>
          </a:p>
          <a:p>
            <a:pPr marL="265113" indent="-265113" algn="just">
              <a:lnSpc>
                <a:spcPts val="2700"/>
              </a:lnSpc>
              <a:spcBef>
                <a:spcPts val="600"/>
              </a:spcBef>
              <a:buFontTx/>
              <a:buChar char="-"/>
            </a:pPr>
            <a:r>
              <a:rPr lang="en-US" sz="1600" b="0" u="none" dirty="0" smtClean="0">
                <a:cs typeface="Times New Roman" pitchFamily="18" charset="0"/>
              </a:rPr>
              <a:t>resources from central banks</a:t>
            </a:r>
          </a:p>
          <a:p>
            <a:pPr marL="265113" indent="-265113" algn="just">
              <a:lnSpc>
                <a:spcPts val="2700"/>
              </a:lnSpc>
              <a:spcBef>
                <a:spcPts val="600"/>
              </a:spcBef>
              <a:buFontTx/>
              <a:buChar char="-"/>
            </a:pPr>
            <a:r>
              <a:rPr lang="en-US" sz="1600" b="0" u="none" dirty="0">
                <a:cs typeface="Times New Roman" pitchFamily="18" charset="0"/>
              </a:rPr>
              <a:t>resources from </a:t>
            </a:r>
            <a:r>
              <a:rPr lang="en-US" sz="1600" b="0" u="none" dirty="0" smtClean="0">
                <a:cs typeface="Times New Roman" pitchFamily="18" charset="0"/>
              </a:rPr>
              <a:t>other FI</a:t>
            </a:r>
          </a:p>
          <a:p>
            <a:pPr marL="265113" indent="-265113" algn="just">
              <a:lnSpc>
                <a:spcPts val="2700"/>
              </a:lnSpc>
              <a:spcBef>
                <a:spcPts val="600"/>
              </a:spcBef>
              <a:buFontTx/>
              <a:buChar char="-"/>
            </a:pPr>
            <a:r>
              <a:rPr lang="en-US" sz="1600" b="0" u="none" dirty="0" smtClean="0">
                <a:cs typeface="Times New Roman" pitchFamily="18" charset="0"/>
              </a:rPr>
              <a:t>capital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196</a:t>
            </a:fld>
            <a:endParaRPr lang="en-US"/>
          </a:p>
        </p:txBody>
      </p:sp>
      <p:pic>
        <p:nvPicPr>
          <p:cNvPr id="5" name="Picture 4"/>
          <p:cNvPicPr>
            <a:picLocks noChangeAspect="1"/>
          </p:cNvPicPr>
          <p:nvPr/>
        </p:nvPicPr>
        <p:blipFill>
          <a:blip r:embed="rId2"/>
          <a:stretch>
            <a:fillRect/>
          </a:stretch>
        </p:blipFill>
        <p:spPr>
          <a:xfrm>
            <a:off x="4030478" y="1628800"/>
            <a:ext cx="5459026" cy="2202200"/>
          </a:xfrm>
          <a:prstGeom prst="rect">
            <a:avLst/>
          </a:prstGeom>
        </p:spPr>
      </p:pic>
      <p:pic>
        <p:nvPicPr>
          <p:cNvPr id="7" name="Picture 6"/>
          <p:cNvPicPr>
            <a:picLocks noChangeAspect="1"/>
          </p:cNvPicPr>
          <p:nvPr/>
        </p:nvPicPr>
        <p:blipFill>
          <a:blip r:embed="rId3"/>
          <a:stretch>
            <a:fillRect/>
          </a:stretch>
        </p:blipFill>
        <p:spPr>
          <a:xfrm>
            <a:off x="4030478" y="3861048"/>
            <a:ext cx="5459026" cy="2202200"/>
          </a:xfrm>
          <a:prstGeom prst="rect">
            <a:avLst/>
          </a:prstGeom>
        </p:spPr>
      </p:pic>
    </p:spTree>
    <p:extLst>
      <p:ext uri="{BB962C8B-B14F-4D97-AF65-F5344CB8AC3E}">
        <p14:creationId xmlns:p14="http://schemas.microsoft.com/office/powerpoint/2010/main" val="1643258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Banking System’s Income Statement</a:t>
            </a:r>
          </a:p>
        </p:txBody>
      </p:sp>
      <p:sp>
        <p:nvSpPr>
          <p:cNvPr id="6" name="Rectangle 2051"/>
          <p:cNvSpPr txBox="1">
            <a:spLocks noChangeArrowheads="1"/>
          </p:cNvSpPr>
          <p:nvPr/>
        </p:nvSpPr>
        <p:spPr bwMode="auto">
          <a:xfrm>
            <a:off x="762001" y="1643050"/>
            <a:ext cx="3614935"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0"/>
              </a:spcBef>
            </a:pPr>
            <a:r>
              <a:rPr lang="en-US" sz="1800" u="none" dirty="0" smtClean="0">
                <a:solidFill>
                  <a:srgbClr val="FF0000"/>
                </a:solidFill>
                <a:cs typeface="Times New Roman" pitchFamily="18" charset="0"/>
              </a:rPr>
              <a:t>Gross Income (+):</a:t>
            </a:r>
          </a:p>
          <a:p>
            <a:pPr algn="just">
              <a:lnSpc>
                <a:spcPts val="2700"/>
              </a:lnSpc>
              <a:spcBef>
                <a:spcPts val="0"/>
              </a:spcBef>
              <a:buFontTx/>
              <a:buChar char="-"/>
            </a:pPr>
            <a:r>
              <a:rPr lang="en-US" sz="1600" b="0" u="none" dirty="0" smtClean="0">
                <a:cs typeface="Times New Roman" pitchFamily="18" charset="0"/>
              </a:rPr>
              <a:t>NII = Interest charged – paid (the most important and permanent source of revenue)</a:t>
            </a:r>
          </a:p>
          <a:p>
            <a:pPr algn="just">
              <a:lnSpc>
                <a:spcPts val="2700"/>
              </a:lnSpc>
              <a:spcBef>
                <a:spcPts val="0"/>
              </a:spcBef>
              <a:buFontTx/>
              <a:buChar char="-"/>
            </a:pPr>
            <a:r>
              <a:rPr lang="en-US" sz="1600" b="0" u="none" dirty="0" smtClean="0">
                <a:cs typeface="Times New Roman" pitchFamily="18" charset="0"/>
              </a:rPr>
              <a:t>Fees </a:t>
            </a:r>
          </a:p>
          <a:p>
            <a:pPr algn="just">
              <a:lnSpc>
                <a:spcPts val="2700"/>
              </a:lnSpc>
              <a:spcBef>
                <a:spcPts val="0"/>
              </a:spcBef>
              <a:buFontTx/>
              <a:buChar char="-"/>
            </a:pPr>
            <a:r>
              <a:rPr lang="en-US" sz="1600" b="0" u="none" dirty="0" smtClean="0">
                <a:cs typeface="Times New Roman" pitchFamily="18" charset="0"/>
              </a:rPr>
              <a:t>Financial Operations </a:t>
            </a:r>
          </a:p>
          <a:p>
            <a:pPr marL="261938" indent="-261938" algn="just">
              <a:lnSpc>
                <a:spcPts val="2700"/>
              </a:lnSpc>
              <a:spcBef>
                <a:spcPts val="0"/>
              </a:spcBef>
            </a:pPr>
            <a:endParaRPr lang="en-US" sz="1800" b="0" u="none" dirty="0" smtClean="0">
              <a:cs typeface="Times New Roman" pitchFamily="18" charset="0"/>
            </a:endParaRPr>
          </a:p>
          <a:p>
            <a:pPr marL="261938" indent="-261938" algn="just">
              <a:lnSpc>
                <a:spcPts val="2700"/>
              </a:lnSpc>
              <a:spcBef>
                <a:spcPts val="0"/>
              </a:spcBef>
            </a:pPr>
            <a:r>
              <a:rPr lang="en-US" sz="1800" u="none" dirty="0" smtClean="0">
                <a:solidFill>
                  <a:srgbClr val="FF0000"/>
                </a:solidFill>
                <a:cs typeface="Times New Roman" pitchFamily="18" charset="0"/>
              </a:rPr>
              <a:t>Main costs:</a:t>
            </a:r>
          </a:p>
          <a:p>
            <a:pPr algn="just">
              <a:lnSpc>
                <a:spcPts val="2700"/>
              </a:lnSpc>
              <a:spcBef>
                <a:spcPts val="0"/>
              </a:spcBef>
              <a:buFontTx/>
              <a:buChar char="-"/>
            </a:pPr>
            <a:r>
              <a:rPr lang="en-US" sz="1600" b="0" u="none" dirty="0" smtClean="0">
                <a:cs typeface="Times New Roman" pitchFamily="18" charset="0"/>
              </a:rPr>
              <a:t>Provisions/Impairments</a:t>
            </a:r>
          </a:p>
          <a:p>
            <a:pPr algn="just">
              <a:lnSpc>
                <a:spcPts val="2700"/>
              </a:lnSpc>
              <a:spcBef>
                <a:spcPts val="0"/>
              </a:spcBef>
              <a:buFontTx/>
              <a:buChar char="-"/>
            </a:pPr>
            <a:r>
              <a:rPr lang="en-US" sz="1600" b="0" u="none" dirty="0" smtClean="0">
                <a:cs typeface="Times New Roman" pitchFamily="18" charset="0"/>
              </a:rPr>
              <a:t>Operational</a:t>
            </a:r>
          </a:p>
          <a:p>
            <a:pPr algn="just">
              <a:lnSpc>
                <a:spcPts val="2700"/>
              </a:lnSpc>
              <a:spcBef>
                <a:spcPts val="0"/>
              </a:spcBef>
              <a:buFontTx/>
              <a:buChar char="-"/>
            </a:pPr>
            <a:endParaRPr lang="en-US" sz="1600" b="0" u="none" dirty="0" smtClean="0">
              <a:cs typeface="Times New Roman" pitchFamily="18" charset="0"/>
            </a:endParaRPr>
          </a:p>
          <a:p>
            <a:pPr marL="261938" indent="-261938" algn="just">
              <a:lnSpc>
                <a:spcPts val="2700"/>
              </a:lnSpc>
              <a:spcBef>
                <a:spcPts val="0"/>
              </a:spcBef>
            </a:pPr>
            <a:r>
              <a:rPr lang="en-US" sz="1800" u="none" dirty="0" smtClean="0">
                <a:solidFill>
                  <a:srgbClr val="FF0000"/>
                </a:solidFill>
                <a:cs typeface="Times New Roman" pitchFamily="18" charset="0"/>
              </a:rPr>
              <a:t>NI = Gross Income – (Main Costs + Taxes)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197</a:t>
            </a:fld>
            <a:endParaRPr lang="en-US"/>
          </a:p>
        </p:txBody>
      </p:sp>
      <p:pic>
        <p:nvPicPr>
          <p:cNvPr id="4" name="Picture 3"/>
          <p:cNvPicPr>
            <a:picLocks noChangeAspect="1"/>
          </p:cNvPicPr>
          <p:nvPr/>
        </p:nvPicPr>
        <p:blipFill>
          <a:blip r:embed="rId2"/>
          <a:stretch>
            <a:fillRect/>
          </a:stretch>
        </p:blipFill>
        <p:spPr>
          <a:xfrm>
            <a:off x="4448944" y="1628800"/>
            <a:ext cx="4608760" cy="1923701"/>
          </a:xfrm>
          <a:prstGeom prst="rect">
            <a:avLst/>
          </a:prstGeom>
        </p:spPr>
      </p:pic>
      <p:sp>
        <p:nvSpPr>
          <p:cNvPr id="9" name="Text Box 7"/>
          <p:cNvSpPr txBox="1">
            <a:spLocks noChangeArrowheads="1"/>
          </p:cNvSpPr>
          <p:nvPr/>
        </p:nvSpPr>
        <p:spPr bwMode="auto">
          <a:xfrm>
            <a:off x="4362581" y="3573016"/>
            <a:ext cx="5353630"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Bank of Portugal (2018), “Portuguese Banking System: latest developments – Dec.2017”.</a:t>
            </a:r>
            <a:endParaRPr lang="en-US" sz="1000" b="0" u="none" dirty="0">
              <a:solidFill>
                <a:schemeClr val="tx1"/>
              </a:solidFill>
            </a:endParaRPr>
          </a:p>
        </p:txBody>
      </p:sp>
      <p:pic>
        <p:nvPicPr>
          <p:cNvPr id="7" name="Picture 6"/>
          <p:cNvPicPr>
            <a:picLocks noChangeAspect="1"/>
          </p:cNvPicPr>
          <p:nvPr/>
        </p:nvPicPr>
        <p:blipFill>
          <a:blip r:embed="rId3"/>
          <a:stretch>
            <a:fillRect/>
          </a:stretch>
        </p:blipFill>
        <p:spPr>
          <a:xfrm>
            <a:off x="4520952" y="3851571"/>
            <a:ext cx="2693344" cy="2482960"/>
          </a:xfrm>
          <a:prstGeom prst="rect">
            <a:avLst/>
          </a:prstGeom>
        </p:spPr>
      </p:pic>
      <p:sp>
        <p:nvSpPr>
          <p:cNvPr id="8" name="Text Box 7"/>
          <p:cNvSpPr txBox="1">
            <a:spLocks noChangeArrowheads="1"/>
          </p:cNvSpPr>
          <p:nvPr/>
        </p:nvSpPr>
        <p:spPr bwMode="auto">
          <a:xfrm>
            <a:off x="7214296" y="5775647"/>
            <a:ext cx="2278954"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ECB (2016), “Financial Stability Review”, May.</a:t>
            </a:r>
            <a:endParaRPr lang="en-US" sz="1200" b="0" u="none" dirty="0">
              <a:solidFill>
                <a:schemeClr val="tx1"/>
              </a:solidFill>
            </a:endParaRPr>
          </a:p>
        </p:txBody>
      </p:sp>
    </p:spTree>
    <p:extLst>
      <p:ext uri="{BB962C8B-B14F-4D97-AF65-F5344CB8AC3E}">
        <p14:creationId xmlns:p14="http://schemas.microsoft.com/office/powerpoint/2010/main" val="40703213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Impairments</a:t>
            </a:r>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Definition:</a:t>
            </a:r>
            <a:r>
              <a:rPr lang="en-US" sz="2000" b="0" u="none" dirty="0" smtClean="0">
                <a:cs typeface="Times New Roman" pitchFamily="18" charset="0"/>
              </a:rPr>
              <a:t> Provisions conceptually corresponding to expected losses in loans and other assets not at fair value (valued according to market prices), e.g. real estate properties, bonds in held-to-maturity portfolios or financial participations).</a:t>
            </a:r>
          </a:p>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Purpose:</a:t>
            </a:r>
            <a:r>
              <a:rPr lang="en-US" sz="2000" b="0" u="none" dirty="0" smtClean="0">
                <a:cs typeface="Times New Roman" pitchFamily="18" charset="0"/>
              </a:rPr>
              <a:t> Anticipate the recognition of losses as promptly as possible, smoothing the impact of negative events along time.</a:t>
            </a:r>
          </a:p>
          <a:p>
            <a:pPr marL="261938" indent="-261938" algn="just">
              <a:lnSpc>
                <a:spcPts val="2700"/>
              </a:lnSpc>
              <a:spcBef>
                <a:spcPts val="600"/>
              </a:spcBef>
              <a:spcAft>
                <a:spcPts val="600"/>
              </a:spcAft>
            </a:pPr>
            <a:r>
              <a:rPr lang="en-US" sz="2000" u="none" dirty="0">
                <a:solidFill>
                  <a:srgbClr val="FF0000"/>
                </a:solidFill>
                <a:cs typeface="Times New Roman" pitchFamily="18" charset="0"/>
              </a:rPr>
              <a:t>Loans:</a:t>
            </a:r>
          </a:p>
          <a:p>
            <a:pPr marL="514350" indent="-514350" algn="just">
              <a:lnSpc>
                <a:spcPts val="2700"/>
              </a:lnSpc>
              <a:spcBef>
                <a:spcPts val="600"/>
              </a:spcBef>
              <a:spcAft>
                <a:spcPts val="600"/>
              </a:spcAft>
              <a:buAutoNum type="romanLcParenBoth"/>
            </a:pPr>
            <a:r>
              <a:rPr lang="en-US" sz="2000" b="0" u="none" dirty="0">
                <a:cs typeface="Times New Roman" pitchFamily="18" charset="0"/>
              </a:rPr>
              <a:t>Individual – exposures above a given threshold set by the bank, with impairments calculated by credit analysts, based on an individual assessment of expected cash-flows.</a:t>
            </a:r>
          </a:p>
          <a:p>
            <a:pPr marL="514350" indent="-514350" algn="just">
              <a:lnSpc>
                <a:spcPts val="2700"/>
              </a:lnSpc>
              <a:spcBef>
                <a:spcPts val="600"/>
              </a:spcBef>
              <a:spcAft>
                <a:spcPts val="600"/>
              </a:spcAft>
              <a:buAutoNum type="romanLcParenBoth"/>
            </a:pPr>
            <a:r>
              <a:rPr lang="en-US" sz="2000" b="0" u="none" dirty="0">
                <a:cs typeface="Times New Roman" pitchFamily="18" charset="0"/>
              </a:rPr>
              <a:t>Collective – exposures below a given threshold set by the bank, with impairments calculated by using internal estimates of PDs and LGDs.</a:t>
            </a:r>
          </a:p>
          <a:p>
            <a:pPr marL="261938" indent="-261938" algn="just">
              <a:lnSpc>
                <a:spcPts val="2700"/>
              </a:lnSpc>
              <a:spcBef>
                <a:spcPts val="600"/>
              </a:spcBef>
              <a:spcAft>
                <a:spcPts val="600"/>
              </a:spcAft>
            </a:pPr>
            <a:endParaRPr lang="en-US" sz="2000" u="none"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198</a:t>
            </a:fld>
            <a:endParaRPr lang="en-US"/>
          </a:p>
        </p:txBody>
      </p:sp>
    </p:spTree>
    <p:extLst>
      <p:ext uri="{BB962C8B-B14F-4D97-AF65-F5344CB8AC3E}">
        <p14:creationId xmlns:p14="http://schemas.microsoft.com/office/powerpoint/2010/main" val="411230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endParaRPr lang="en-US" dirty="0" smtClean="0"/>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Rules: </a:t>
            </a:r>
            <a:r>
              <a:rPr lang="en-US" sz="2000" b="0" u="none" dirty="0" smtClean="0">
                <a:cs typeface="Times New Roman" pitchFamily="18" charset="0"/>
              </a:rPr>
              <a:t>IFRS 9 </a:t>
            </a:r>
            <a:r>
              <a:rPr lang="en-US" sz="2000" b="0" u="none" dirty="0">
                <a:cs typeface="Times New Roman" pitchFamily="18" charset="0"/>
              </a:rPr>
              <a:t>(replaced </a:t>
            </a:r>
            <a:r>
              <a:rPr lang="en-US" sz="2000" b="0" u="none" dirty="0" smtClean="0">
                <a:cs typeface="Times New Roman" pitchFamily="18" charset="0"/>
              </a:rPr>
              <a:t>IFRS39 since 1.1.2018; IFRS: </a:t>
            </a:r>
            <a:r>
              <a:rPr lang="en-US" sz="2000" b="0" u="none" dirty="0" smtClean="0"/>
              <a:t>International Financial Reporting </a:t>
            </a:r>
            <a:r>
              <a:rPr lang="pt-PT" sz="2000" b="0" u="none" dirty="0" smtClean="0"/>
              <a:t>Standards</a:t>
            </a:r>
            <a:r>
              <a:rPr lang="en-US" sz="2000" b="0" u="none" dirty="0" smtClean="0">
                <a:cs typeface="Times New Roman" pitchFamily="18" charset="0"/>
              </a:rPr>
              <a:t>), introducing the Expected Credit Loss (ECL) framework.</a:t>
            </a:r>
          </a:p>
          <a:p>
            <a:pPr marL="261938" indent="-261938" algn="just">
              <a:lnSpc>
                <a:spcPts val="2700"/>
              </a:lnSpc>
              <a:spcBef>
                <a:spcPts val="600"/>
              </a:spcBef>
              <a:spcAft>
                <a:spcPts val="600"/>
              </a:spcAft>
            </a:pPr>
            <a:endParaRPr lang="en-US" sz="2000" b="0" u="none" dirty="0" smtClean="0">
              <a:cs typeface="Times New Roman" pitchFamily="18" charset="0"/>
            </a:endParaRPr>
          </a:p>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Recognition of Loan Impairments – 3 stages:</a:t>
            </a:r>
          </a:p>
          <a:p>
            <a:pPr marL="514350" indent="-514350" algn="just">
              <a:lnSpc>
                <a:spcPts val="2700"/>
              </a:lnSpc>
              <a:spcBef>
                <a:spcPts val="600"/>
              </a:spcBef>
              <a:spcAft>
                <a:spcPts val="600"/>
              </a:spcAft>
              <a:buAutoNum type="romanLcParenBoth"/>
            </a:pPr>
            <a:r>
              <a:rPr lang="en-US" sz="2000" u="none" dirty="0" smtClean="0">
                <a:solidFill>
                  <a:srgbClr val="FF0000"/>
                </a:solidFill>
                <a:cs typeface="Times New Roman" pitchFamily="18" charset="0"/>
              </a:rPr>
              <a:t>Stage 1 - </a:t>
            </a:r>
            <a:r>
              <a:rPr lang="en-US" sz="2000" b="0" u="none" dirty="0" smtClean="0">
                <a:cs typeface="Times New Roman" pitchFamily="18" charset="0"/>
              </a:rPr>
              <a:t>when a loan is originated or purchased =&gt; 1y ECL</a:t>
            </a:r>
            <a:endParaRPr lang="en-US" sz="2000" b="0" u="none" dirty="0">
              <a:cs typeface="Times New Roman" pitchFamily="18" charset="0"/>
            </a:endParaRPr>
          </a:p>
          <a:p>
            <a:pPr marL="514350" indent="-514350" algn="just">
              <a:lnSpc>
                <a:spcPts val="2700"/>
              </a:lnSpc>
              <a:spcBef>
                <a:spcPts val="600"/>
              </a:spcBef>
              <a:spcAft>
                <a:spcPts val="600"/>
              </a:spcAft>
              <a:buFont typeface="Monotype Sorts" pitchFamily="2" charset="2"/>
              <a:buAutoNum type="romanLcParenBoth"/>
            </a:pPr>
            <a:r>
              <a:rPr lang="en-US" sz="2000" u="none" dirty="0">
                <a:solidFill>
                  <a:srgbClr val="FF0000"/>
                </a:solidFill>
                <a:cs typeface="Times New Roman" pitchFamily="18" charset="0"/>
              </a:rPr>
              <a:t>Stage </a:t>
            </a:r>
            <a:r>
              <a:rPr lang="en-US" sz="2000" u="none" dirty="0" smtClean="0">
                <a:solidFill>
                  <a:srgbClr val="FF0000"/>
                </a:solidFill>
                <a:cs typeface="Times New Roman" pitchFamily="18" charset="0"/>
              </a:rPr>
              <a:t>2 - </a:t>
            </a:r>
            <a:r>
              <a:rPr lang="en-US" sz="2000" b="0" u="none" dirty="0" smtClean="0">
                <a:cs typeface="Times New Roman" pitchFamily="18" charset="0"/>
              </a:rPr>
              <a:t>significant increase in credit risk (SICR) =&gt; Lifetime ECL</a:t>
            </a:r>
          </a:p>
          <a:p>
            <a:pPr marL="514350" indent="-514350" algn="just">
              <a:lnSpc>
                <a:spcPts val="2700"/>
              </a:lnSpc>
              <a:spcBef>
                <a:spcPts val="600"/>
              </a:spcBef>
              <a:spcAft>
                <a:spcPts val="600"/>
              </a:spcAft>
              <a:buFont typeface="Monotype Sorts" pitchFamily="2" charset="2"/>
              <a:buAutoNum type="romanLcParenBoth"/>
            </a:pPr>
            <a:r>
              <a:rPr lang="en-US" sz="2000" u="none" dirty="0" smtClean="0">
                <a:solidFill>
                  <a:srgbClr val="FF0000"/>
                </a:solidFill>
                <a:cs typeface="Times New Roman" pitchFamily="18" charset="0"/>
              </a:rPr>
              <a:t>Stage 3 - </a:t>
            </a:r>
            <a:r>
              <a:rPr lang="en-US" sz="2000" b="0" u="none" dirty="0" smtClean="0"/>
              <a:t>the </a:t>
            </a:r>
            <a:r>
              <a:rPr lang="en-US" sz="2000" b="0" u="none" dirty="0"/>
              <a:t>loan’s credit risk increases to the point where it is considered credit-impaired </a:t>
            </a:r>
            <a:r>
              <a:rPr lang="en-US" sz="2000" b="0" u="none" dirty="0" smtClean="0">
                <a:cs typeface="Times New Roman" pitchFamily="18" charset="0"/>
              </a:rPr>
              <a:t>=&gt; </a:t>
            </a:r>
            <a:r>
              <a:rPr lang="en-US" sz="2000" b="0" u="none" dirty="0">
                <a:cs typeface="Times New Roman" pitchFamily="18" charset="0"/>
              </a:rPr>
              <a:t>Lifetime </a:t>
            </a:r>
            <a:r>
              <a:rPr lang="en-US" sz="2000" b="0" u="none" dirty="0" smtClean="0">
                <a:cs typeface="Times New Roman" pitchFamily="18" charset="0"/>
              </a:rPr>
              <a:t>ECL (with </a:t>
            </a:r>
            <a:r>
              <a:rPr lang="en-US" sz="2000" b="0" u="none" dirty="0" smtClean="0"/>
              <a:t>PD </a:t>
            </a:r>
            <a:r>
              <a:rPr lang="en-US" sz="2000" b="0" u="none" dirty="0"/>
              <a:t>= 100</a:t>
            </a:r>
            <a:r>
              <a:rPr lang="en-US" sz="2000" b="0" u="none" dirty="0" smtClean="0"/>
              <a:t>% in the case of default) </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199</a:t>
            </a:fld>
            <a:endParaRPr lang="en-US"/>
          </a:p>
        </p:txBody>
      </p:sp>
    </p:spTree>
    <p:extLst>
      <p:ext uri="{BB962C8B-B14F-4D97-AF65-F5344CB8AC3E}">
        <p14:creationId xmlns:p14="http://schemas.microsoft.com/office/powerpoint/2010/main" val="8017844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smtClean="0"/>
              <a:t>1.	Financial Sector Framework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a:t>
            </a:fld>
            <a:endParaRPr lang="en-US" dirty="0"/>
          </a:p>
        </p:txBody>
      </p:sp>
    </p:spTree>
  </p:cSld>
  <p:clrMapOvr>
    <a:masterClrMapping/>
  </p:clrMapOvr>
  <p:transition spd="slow">
    <p:pull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799"/>
            <a:ext cx="3973688" cy="3384377"/>
          </a:xfrm>
        </p:spPr>
        <p:txBody>
          <a:bodyPr/>
          <a:lstStyle/>
          <a:p>
            <a:pPr algn="just">
              <a:lnSpc>
                <a:spcPts val="2700"/>
              </a:lnSpc>
              <a:spcBef>
                <a:spcPts val="600"/>
              </a:spcBef>
              <a:spcAft>
                <a:spcPts val="600"/>
              </a:spcAft>
            </a:pPr>
            <a:r>
              <a:rPr lang="en-US" sz="2000" b="1" dirty="0" smtClean="0"/>
              <a:t>Drivers of </a:t>
            </a:r>
            <a:r>
              <a:rPr lang="en-US" sz="2000" b="1" dirty="0" err="1" smtClean="0"/>
              <a:t>BigTech</a:t>
            </a:r>
            <a:r>
              <a:rPr lang="en-US" sz="2000" b="1" dirty="0" smtClean="0"/>
              <a:t> in finance:</a:t>
            </a:r>
          </a:p>
          <a:p>
            <a:pPr algn="just">
              <a:lnSpc>
                <a:spcPts val="2700"/>
              </a:lnSpc>
              <a:spcBef>
                <a:spcPts val="600"/>
              </a:spcBef>
              <a:spcAft>
                <a:spcPts val="600"/>
              </a:spcAft>
            </a:pPr>
            <a:endParaRPr lang="en-US" sz="2000" dirty="0" smtClean="0"/>
          </a:p>
          <a:p>
            <a:pPr>
              <a:lnSpc>
                <a:spcPts val="2700"/>
              </a:lnSpc>
              <a:spcBef>
                <a:spcPts val="600"/>
              </a:spcBef>
              <a:spcAft>
                <a:spcPts val="600"/>
              </a:spcAft>
              <a:buFontTx/>
              <a:buChar char="-"/>
            </a:pPr>
            <a:r>
              <a:rPr lang="en-US" sz="2000" u="sng" dirty="0" smtClean="0"/>
              <a:t>demand side</a:t>
            </a:r>
            <a:r>
              <a:rPr lang="en-US" sz="2000" dirty="0" smtClean="0"/>
              <a:t>:</a:t>
            </a:r>
          </a:p>
          <a:p>
            <a:pPr marL="514350" indent="-514350">
              <a:lnSpc>
                <a:spcPts val="2700"/>
              </a:lnSpc>
              <a:spcBef>
                <a:spcPts val="600"/>
              </a:spcBef>
              <a:spcAft>
                <a:spcPts val="600"/>
              </a:spcAft>
              <a:buAutoNum type="arabicParenBoth"/>
            </a:pPr>
            <a:r>
              <a:rPr lang="en-US" sz="2000" dirty="0" smtClean="0"/>
              <a:t>Unmet customer demand</a:t>
            </a:r>
          </a:p>
          <a:p>
            <a:pPr marL="457200" indent="-457200">
              <a:lnSpc>
                <a:spcPts val="2700"/>
              </a:lnSpc>
              <a:spcBef>
                <a:spcPts val="600"/>
              </a:spcBef>
              <a:spcAft>
                <a:spcPts val="600"/>
              </a:spcAft>
              <a:buAutoNum type="arabicParenBoth"/>
            </a:pPr>
            <a:r>
              <a:rPr lang="en-US" sz="2000" dirty="0" smtClean="0"/>
              <a:t>Consumer preferences – even in banking the preference for digital channels has been increasing dramatically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20</a:t>
            </a:fld>
            <a:endParaRPr lang="en-US" dirty="0"/>
          </a:p>
        </p:txBody>
      </p:sp>
      <p:pic>
        <p:nvPicPr>
          <p:cNvPr id="2" name="Picture 1"/>
          <p:cNvPicPr>
            <a:picLocks noChangeAspect="1"/>
          </p:cNvPicPr>
          <p:nvPr/>
        </p:nvPicPr>
        <p:blipFill>
          <a:blip r:embed="rId2"/>
          <a:stretch>
            <a:fillRect/>
          </a:stretch>
        </p:blipFill>
        <p:spPr>
          <a:xfrm>
            <a:off x="4798472" y="1647264"/>
            <a:ext cx="4655122" cy="4230008"/>
          </a:xfrm>
          <a:prstGeom prst="rect">
            <a:avLst/>
          </a:prstGeom>
        </p:spPr>
      </p:pic>
      <p:sp>
        <p:nvSpPr>
          <p:cNvPr id="8" name="Rectangle 7"/>
          <p:cNvSpPr/>
          <p:nvPr/>
        </p:nvSpPr>
        <p:spPr>
          <a:xfrm>
            <a:off x="808308" y="5302949"/>
            <a:ext cx="3974976" cy="646331"/>
          </a:xfrm>
          <a:prstGeom prst="rect">
            <a:avLst/>
          </a:prstGeom>
        </p:spPr>
        <p:txBody>
          <a:bodyPr wrap="square">
            <a:spAutoFit/>
          </a:bodyPr>
          <a:lstStyle/>
          <a:p>
            <a:pPr algn="just">
              <a:buNone/>
            </a:pPr>
            <a:r>
              <a:rPr lang="pt-PT" sz="1200" b="0" u="none" dirty="0" err="1" smtClean="0">
                <a:solidFill>
                  <a:schemeClr val="tx1"/>
                </a:solidFill>
              </a:rPr>
              <a:t>Source</a:t>
            </a:r>
            <a:r>
              <a:rPr lang="pt-PT" sz="1200" b="0" u="none" dirty="0" smtClean="0">
                <a:solidFill>
                  <a:schemeClr val="tx1"/>
                </a:solidFill>
              </a:rPr>
              <a:t>: </a:t>
            </a:r>
            <a:r>
              <a:rPr lang="pt-PT" sz="1200" b="0" u="none" dirty="0" err="1" smtClean="0">
                <a:solidFill>
                  <a:schemeClr val="tx1"/>
                </a:solidFill>
              </a:rPr>
              <a:t>McKinsey</a:t>
            </a:r>
            <a:r>
              <a:rPr lang="pt-PT" sz="1200" b="0" u="none" dirty="0" smtClean="0">
                <a:solidFill>
                  <a:schemeClr val="tx1"/>
                </a:solidFill>
              </a:rPr>
              <a:t> (2019), “</a:t>
            </a:r>
            <a:r>
              <a:rPr lang="en-US" sz="1200" b="0" u="none" dirty="0" smtClean="0">
                <a:solidFill>
                  <a:schemeClr val="tx1"/>
                </a:solidFill>
              </a:rPr>
              <a:t>The </a:t>
            </a:r>
            <a:r>
              <a:rPr lang="en-US" sz="1200" b="0" u="none" dirty="0">
                <a:solidFill>
                  <a:schemeClr val="tx1"/>
                </a:solidFill>
              </a:rPr>
              <a:t>last pit stop? Time for bold late-cycle </a:t>
            </a:r>
            <a:r>
              <a:rPr lang="en-US" sz="1200" b="0" u="none" dirty="0" smtClean="0">
                <a:solidFill>
                  <a:schemeClr val="tx1"/>
                </a:solidFill>
              </a:rPr>
              <a:t>moves”, McKinsey </a:t>
            </a:r>
            <a:r>
              <a:rPr lang="en-US" sz="1200" b="0" u="none" dirty="0">
                <a:solidFill>
                  <a:schemeClr val="tx1"/>
                </a:solidFill>
              </a:rPr>
              <a:t>Global Banking Annual Review 2019 </a:t>
            </a:r>
            <a:endParaRPr lang="pt-PT" sz="1200" b="0" u="none" dirty="0">
              <a:solidFill>
                <a:schemeClr val="tx1"/>
              </a:solidFill>
            </a:endParaRPr>
          </a:p>
        </p:txBody>
      </p:sp>
    </p:spTree>
    <p:extLst>
      <p:ext uri="{BB962C8B-B14F-4D97-AF65-F5344CB8AC3E}">
        <p14:creationId xmlns:p14="http://schemas.microsoft.com/office/powerpoint/2010/main" val="949073656"/>
      </p:ext>
    </p:extLst>
  </p:cSld>
  <p:clrMapOvr>
    <a:masterClrMapping/>
  </p:clrMapOvr>
  <p:transition spd="slow">
    <p:pull dir="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endParaRPr lang="en-US" dirty="0" smtClean="0"/>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SICR: </a:t>
            </a:r>
            <a:r>
              <a:rPr lang="en-US" sz="2000" b="0" u="none" dirty="0" smtClean="0">
                <a:cs typeface="Times New Roman" pitchFamily="18" charset="0"/>
              </a:rPr>
              <a:t>banks have to identify </a:t>
            </a:r>
            <a:r>
              <a:rPr lang="en-US" sz="2000" b="0" u="none" dirty="0" smtClean="0"/>
              <a:t>relevant </a:t>
            </a:r>
            <a:r>
              <a:rPr lang="en-US" sz="2000" b="0" u="none" dirty="0"/>
              <a:t>factors that indicate a significant increase in credit risk </a:t>
            </a:r>
            <a:r>
              <a:rPr lang="en-US" sz="2000" b="0" u="none" dirty="0" smtClean="0"/>
              <a:t>(impairment signs), based on 3 elements:</a:t>
            </a:r>
          </a:p>
          <a:p>
            <a:pPr marL="261938" indent="-261938" algn="just">
              <a:lnSpc>
                <a:spcPts val="2700"/>
              </a:lnSpc>
              <a:spcBef>
                <a:spcPts val="600"/>
              </a:spcBef>
              <a:spcAft>
                <a:spcPts val="600"/>
              </a:spcAft>
            </a:pPr>
            <a:endParaRPr lang="en-US" sz="2000" b="0" u="none" dirty="0"/>
          </a:p>
          <a:p>
            <a:pPr marL="514350" indent="-514350" algn="just">
              <a:lnSpc>
                <a:spcPts val="2700"/>
              </a:lnSpc>
              <a:spcBef>
                <a:spcPts val="600"/>
              </a:spcBef>
              <a:spcAft>
                <a:spcPts val="600"/>
              </a:spcAft>
              <a:buAutoNum type="romanLcParenBoth"/>
            </a:pPr>
            <a:r>
              <a:rPr lang="en-US" sz="2000" b="0" u="none" dirty="0" smtClean="0"/>
              <a:t>quantitative;</a:t>
            </a:r>
          </a:p>
          <a:p>
            <a:pPr marL="514350" indent="-514350" algn="just">
              <a:lnSpc>
                <a:spcPts val="2700"/>
              </a:lnSpc>
              <a:spcBef>
                <a:spcPts val="600"/>
              </a:spcBef>
              <a:spcAft>
                <a:spcPts val="600"/>
              </a:spcAft>
              <a:buAutoNum type="romanLcParenBoth"/>
            </a:pPr>
            <a:r>
              <a:rPr lang="en-US" sz="2000" b="0" u="none" dirty="0" smtClean="0"/>
              <a:t>qualitative; </a:t>
            </a:r>
          </a:p>
          <a:p>
            <a:pPr marL="514350" indent="-514350" algn="just">
              <a:lnSpc>
                <a:spcPts val="2700"/>
              </a:lnSpc>
              <a:spcBef>
                <a:spcPts val="600"/>
              </a:spcBef>
              <a:spcAft>
                <a:spcPts val="600"/>
              </a:spcAft>
              <a:buAutoNum type="romanLcParenBoth"/>
            </a:pPr>
            <a:r>
              <a:rPr lang="en-US" sz="2000" b="0" u="none" dirty="0" smtClean="0"/>
              <a:t>30 </a:t>
            </a:r>
            <a:r>
              <a:rPr lang="en-US" sz="2000" b="0" u="none" dirty="0"/>
              <a:t>days past </a:t>
            </a:r>
            <a:r>
              <a:rPr lang="en-US" sz="2000" b="0" u="none" dirty="0" smtClean="0"/>
              <a:t>due.</a:t>
            </a:r>
          </a:p>
          <a:p>
            <a:pPr marL="514350" indent="-514350" algn="just">
              <a:lnSpc>
                <a:spcPts val="2700"/>
              </a:lnSpc>
              <a:spcBef>
                <a:spcPts val="600"/>
              </a:spcBef>
              <a:spcAft>
                <a:spcPts val="600"/>
              </a:spcAft>
              <a:buAutoNum type="romanLcParenBoth"/>
            </a:pPr>
            <a:endParaRPr lang="en-US" sz="2000" b="0" u="none" dirty="0" smtClean="0"/>
          </a:p>
          <a:p>
            <a:pPr marL="261938" indent="-261938" algn="just">
              <a:lnSpc>
                <a:spcPts val="2700"/>
              </a:lnSpc>
              <a:spcBef>
                <a:spcPts val="600"/>
              </a:spcBef>
              <a:spcAft>
                <a:spcPts val="600"/>
              </a:spcAft>
            </a:pPr>
            <a:r>
              <a:rPr lang="en-US" sz="2000" b="0" dirty="0" smtClean="0">
                <a:cs typeface="Times New Roman" pitchFamily="18" charset="0"/>
              </a:rPr>
              <a:t>This assessment has to be forward looking, considering different scenarios</a:t>
            </a:r>
            <a:r>
              <a:rPr lang="en-US" sz="2000" b="0" u="none" dirty="0" smtClean="0">
                <a:cs typeface="Times New Roman" pitchFamily="18" charset="0"/>
              </a:rPr>
              <a:t>.</a:t>
            </a:r>
            <a:endParaRPr lang="en-US" sz="2000" b="0" u="none" dirty="0"/>
          </a:p>
          <a:p>
            <a:pPr marL="261938" indent="-261938" algn="just">
              <a:lnSpc>
                <a:spcPts val="2700"/>
              </a:lnSpc>
              <a:spcBef>
                <a:spcPts val="600"/>
              </a:spcBef>
              <a:spcAft>
                <a:spcPts val="600"/>
              </a:spcAft>
            </a:pPr>
            <a:endParaRPr lang="en-US" sz="2000" b="0" u="none" dirty="0"/>
          </a:p>
          <a:p>
            <a:pPr marL="514350" indent="-514350" algn="just">
              <a:lnSpc>
                <a:spcPts val="2700"/>
              </a:lnSpc>
              <a:spcBef>
                <a:spcPts val="600"/>
              </a:spcBef>
              <a:spcAft>
                <a:spcPts val="600"/>
              </a:spcAft>
              <a:buAutoNum type="romanLcParenBoth"/>
            </a:pPr>
            <a:endParaRPr lang="en-US" sz="2000" b="0" u="none"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200</a:t>
            </a:fld>
            <a:endParaRPr lang="en-US"/>
          </a:p>
        </p:txBody>
      </p:sp>
    </p:spTree>
    <p:extLst>
      <p:ext uri="{BB962C8B-B14F-4D97-AF65-F5344CB8AC3E}">
        <p14:creationId xmlns:p14="http://schemas.microsoft.com/office/powerpoint/2010/main" val="162848173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endParaRPr lang="en-US" dirty="0" smtClean="0"/>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u="none" dirty="0">
                <a:solidFill>
                  <a:srgbClr val="FF0000"/>
                </a:solidFill>
                <a:cs typeface="Times New Roman" pitchFamily="18" charset="0"/>
              </a:rPr>
              <a:t>Qualitative </a:t>
            </a:r>
            <a:r>
              <a:rPr lang="en-US" sz="2000" u="none" dirty="0" smtClean="0">
                <a:solidFill>
                  <a:srgbClr val="FF0000"/>
                </a:solidFill>
              </a:rPr>
              <a:t>factors: </a:t>
            </a:r>
          </a:p>
          <a:p>
            <a:pPr marL="273050" indent="-273050" algn="just">
              <a:lnSpc>
                <a:spcPts val="2700"/>
              </a:lnSpc>
              <a:spcBef>
                <a:spcPts val="600"/>
              </a:spcBef>
              <a:spcAft>
                <a:spcPts val="600"/>
              </a:spcAft>
              <a:buFontTx/>
              <a:buChar char="-"/>
            </a:pPr>
            <a:r>
              <a:rPr lang="en-US" sz="2000" b="0" u="none" dirty="0" smtClean="0"/>
              <a:t>PD increase (i.e. internal rating downgrade) above a given internal threshold.</a:t>
            </a:r>
          </a:p>
          <a:p>
            <a:pPr marL="261938" indent="-261938" algn="just">
              <a:lnSpc>
                <a:spcPts val="2700"/>
              </a:lnSpc>
              <a:spcBef>
                <a:spcPts val="600"/>
              </a:spcBef>
              <a:spcAft>
                <a:spcPts val="600"/>
              </a:spcAft>
            </a:pPr>
            <a:r>
              <a:rPr lang="en-US" sz="2000" u="none" dirty="0" smtClean="0">
                <a:solidFill>
                  <a:srgbClr val="FF0000"/>
                </a:solidFill>
                <a:cs typeface="Times New Roman" pitchFamily="18" charset="0"/>
              </a:rPr>
              <a:t>Qualitative </a:t>
            </a:r>
            <a:r>
              <a:rPr lang="en-US" sz="2000" u="none" dirty="0" smtClean="0">
                <a:solidFill>
                  <a:srgbClr val="FF0000"/>
                </a:solidFill>
              </a:rPr>
              <a:t>factors</a:t>
            </a:r>
            <a:r>
              <a:rPr lang="en-US" sz="2000" b="0" u="none" dirty="0" smtClean="0"/>
              <a:t> </a:t>
            </a:r>
            <a:r>
              <a:rPr lang="en-US" sz="2000" u="none" dirty="0" smtClean="0">
                <a:solidFill>
                  <a:srgbClr val="FF0000"/>
                </a:solidFill>
              </a:rPr>
              <a:t>(according to IFRS9):</a:t>
            </a:r>
          </a:p>
          <a:p>
            <a:pPr marL="273050" indent="-273050">
              <a:buFontTx/>
              <a:buChar char="-"/>
            </a:pPr>
            <a:r>
              <a:rPr lang="en-US" sz="2000" b="0" u="none" dirty="0" smtClean="0"/>
              <a:t>General </a:t>
            </a:r>
            <a:r>
              <a:rPr lang="en-US" sz="2000" b="0" u="none" dirty="0"/>
              <a:t>economic and/or market </a:t>
            </a:r>
            <a:r>
              <a:rPr lang="en-US" sz="2000" b="0" u="none" dirty="0" smtClean="0"/>
              <a:t>conditions</a:t>
            </a:r>
          </a:p>
          <a:p>
            <a:pPr marL="273050" indent="-273050">
              <a:buFontTx/>
              <a:buChar char="-"/>
            </a:pPr>
            <a:r>
              <a:rPr lang="en-US" sz="2000" b="0" u="none" dirty="0" smtClean="0"/>
              <a:t>Operating </a:t>
            </a:r>
            <a:r>
              <a:rPr lang="en-US" sz="2000" b="0" u="none" dirty="0"/>
              <a:t>performance of the </a:t>
            </a:r>
            <a:r>
              <a:rPr lang="en-US" sz="2000" b="0" u="none" dirty="0" smtClean="0"/>
              <a:t>borrower</a:t>
            </a:r>
          </a:p>
          <a:p>
            <a:pPr marL="273050" indent="-273050">
              <a:buFontTx/>
              <a:buChar char="-"/>
            </a:pPr>
            <a:r>
              <a:rPr lang="en-US" sz="2000" b="0" u="none" dirty="0" smtClean="0"/>
              <a:t>Significant change in collateral value which is expected to increase PD</a:t>
            </a:r>
          </a:p>
          <a:p>
            <a:pPr marL="273050" indent="-273050">
              <a:buFontTx/>
              <a:buChar char="-"/>
            </a:pPr>
            <a:r>
              <a:rPr lang="en-US" sz="2000" b="0" u="none" dirty="0" smtClean="0"/>
              <a:t>Changes </a:t>
            </a:r>
            <a:r>
              <a:rPr lang="en-US" sz="2000" b="0" u="none" dirty="0"/>
              <a:t>to contractual terms e.g. </a:t>
            </a:r>
            <a:r>
              <a:rPr lang="en-US" sz="2000" b="0" u="none" dirty="0" smtClean="0"/>
              <a:t>interest waivers / forbearance</a:t>
            </a:r>
          </a:p>
          <a:p>
            <a:pPr marL="273050" indent="-273050">
              <a:buFontTx/>
              <a:buChar char="-"/>
            </a:pPr>
            <a:r>
              <a:rPr lang="en-US" sz="2000" b="0" u="none" dirty="0" smtClean="0"/>
              <a:t>Cash </a:t>
            </a:r>
            <a:r>
              <a:rPr lang="en-US" sz="2000" b="0" u="none" dirty="0"/>
              <a:t>flow or liquidity </a:t>
            </a:r>
            <a:r>
              <a:rPr lang="en-US" sz="2000" b="0" u="none" dirty="0" smtClean="0"/>
              <a:t>issues, e.g. delay in servicing of trade creditors</a:t>
            </a:r>
          </a:p>
          <a:p>
            <a:pPr marL="273050" indent="-273050">
              <a:buFontTx/>
              <a:buChar char="-"/>
            </a:pPr>
            <a:r>
              <a:rPr lang="en-US" sz="2000" b="0" u="none" dirty="0" smtClean="0"/>
              <a:t>Significant increase in credit spread</a:t>
            </a:r>
          </a:p>
          <a:p>
            <a:pPr marL="273050" indent="-273050">
              <a:buFontTx/>
              <a:buChar char="-"/>
            </a:pPr>
            <a:r>
              <a:rPr lang="en-US" sz="2000" b="0" u="none" dirty="0" smtClean="0"/>
              <a:t>Credit rating</a:t>
            </a:r>
          </a:p>
          <a:p>
            <a:pPr marL="273050" indent="-273050">
              <a:buFontTx/>
              <a:buChar char="-"/>
            </a:pPr>
            <a:r>
              <a:rPr lang="en-US" sz="2000" b="0" u="none" dirty="0" smtClean="0"/>
              <a:t>Payment </a:t>
            </a:r>
            <a:r>
              <a:rPr lang="en-US" sz="2000" b="0" u="none" dirty="0"/>
              <a:t>delays and past due </a:t>
            </a:r>
            <a:r>
              <a:rPr lang="en-US" sz="2000" b="0" u="none" dirty="0" smtClean="0"/>
              <a:t>information</a:t>
            </a:r>
          </a:p>
          <a:p>
            <a:pPr marL="273050" indent="-273050">
              <a:buFontTx/>
              <a:buChar char="-"/>
            </a:pPr>
            <a:r>
              <a:rPr lang="en-US" sz="2000" b="0" u="none" dirty="0" smtClean="0"/>
              <a:t>Previous arrears in the last 12 months</a:t>
            </a:r>
            <a:endParaRPr lang="en-US" sz="2000" b="0" u="none" dirty="0"/>
          </a:p>
          <a:p>
            <a:pPr marL="273050" indent="-273050" algn="just">
              <a:lnSpc>
                <a:spcPts val="2700"/>
              </a:lnSpc>
              <a:spcBef>
                <a:spcPts val="600"/>
              </a:spcBef>
              <a:spcAft>
                <a:spcPts val="600"/>
              </a:spcAft>
              <a:buAutoNum type="romanLcParenBoth"/>
            </a:pPr>
            <a:endParaRPr lang="en-US" sz="2000" u="none"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201</a:t>
            </a:fld>
            <a:endParaRPr lang="en-US"/>
          </a:p>
        </p:txBody>
      </p:sp>
    </p:spTree>
    <p:extLst>
      <p:ext uri="{BB962C8B-B14F-4D97-AF65-F5344CB8AC3E}">
        <p14:creationId xmlns:p14="http://schemas.microsoft.com/office/powerpoint/2010/main" val="32612627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Impairments</a:t>
            </a:r>
            <a:endParaRPr lang="en-US" dirty="0" smtClean="0"/>
          </a:p>
        </p:txBody>
      </p:sp>
      <p:sp>
        <p:nvSpPr>
          <p:cNvPr id="6" name="Rectangle 2051"/>
          <p:cNvSpPr txBox="1">
            <a:spLocks noChangeArrowheads="1"/>
          </p:cNvSpPr>
          <p:nvPr/>
        </p:nvSpPr>
        <p:spPr bwMode="auto">
          <a:xfrm>
            <a:off x="762001" y="1643050"/>
            <a:ext cx="8731249" cy="46053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GB" sz="2000" dirty="0" smtClean="0">
                <a:solidFill>
                  <a:srgbClr val="FF0000"/>
                </a:solidFill>
              </a:rPr>
              <a:t>Forbearance</a:t>
            </a:r>
            <a:r>
              <a:rPr lang="en-GB" sz="2000" b="0" u="none" dirty="0" smtClean="0"/>
              <a:t> </a:t>
            </a:r>
            <a:r>
              <a:rPr lang="en-GB" sz="2000" b="0" u="none" dirty="0"/>
              <a:t>- when the debtor is in financial difficulties and:</a:t>
            </a:r>
          </a:p>
          <a:p>
            <a:pPr marL="541338" lvl="1" indent="-276225" algn="just">
              <a:lnSpc>
                <a:spcPts val="2700"/>
              </a:lnSpc>
              <a:spcBef>
                <a:spcPts val="600"/>
              </a:spcBef>
              <a:spcAft>
                <a:spcPts val="600"/>
              </a:spcAft>
              <a:buAutoNum type="alphaLcParenBoth"/>
            </a:pPr>
            <a:r>
              <a:rPr lang="en-GB" sz="2000" b="0" u="none" dirty="0"/>
              <a:t>a modified contract </a:t>
            </a:r>
            <a:r>
              <a:rPr lang="en-GB" sz="2000" b="0" u="none" dirty="0" smtClean="0"/>
              <a:t>is classified </a:t>
            </a:r>
            <a:r>
              <a:rPr lang="en-GB" sz="2000" b="0" u="none" dirty="0"/>
              <a:t>as NPE or would be classified as non-performing in the absence of </a:t>
            </a:r>
            <a:r>
              <a:rPr lang="en-GB" sz="2000" b="0" u="none" dirty="0" smtClean="0"/>
              <a:t>modification/restructuring;</a:t>
            </a:r>
            <a:endParaRPr lang="en-GB" sz="2000" b="0" u="none" dirty="0"/>
          </a:p>
          <a:p>
            <a:pPr marL="541338" lvl="1" indent="-276225" algn="just">
              <a:lnSpc>
                <a:spcPts val="2700"/>
              </a:lnSpc>
              <a:spcBef>
                <a:spcPts val="600"/>
              </a:spcBef>
              <a:spcAft>
                <a:spcPts val="600"/>
              </a:spcAft>
              <a:buAutoNum type="alphaLcParenBoth"/>
            </a:pPr>
            <a:r>
              <a:rPr lang="en-GB" sz="2000" b="0" u="none" dirty="0"/>
              <a:t>the modification made to a contract involves a total or partial cancellation by write-offs of the debt.</a:t>
            </a:r>
          </a:p>
          <a:p>
            <a:pPr marL="261938" indent="-261938" algn="just">
              <a:lnSpc>
                <a:spcPts val="2700"/>
              </a:lnSpc>
              <a:spcBef>
                <a:spcPts val="600"/>
              </a:spcBef>
              <a:spcAft>
                <a:spcPts val="600"/>
              </a:spcAft>
            </a:pPr>
            <a:endParaRPr lang="en-US" sz="2000" u="none" dirty="0" smtClean="0">
              <a:solidFill>
                <a:srgbClr val="FF0000"/>
              </a:solidFill>
            </a:endParaRPr>
          </a:p>
          <a:p>
            <a:pPr marL="261938" indent="-261938" algn="just">
              <a:lnSpc>
                <a:spcPts val="2700"/>
              </a:lnSpc>
              <a:spcBef>
                <a:spcPts val="600"/>
              </a:spcBef>
              <a:spcAft>
                <a:spcPts val="600"/>
              </a:spcAft>
            </a:pPr>
            <a:r>
              <a:rPr lang="en-US" sz="2000" u="none" dirty="0" smtClean="0">
                <a:solidFill>
                  <a:srgbClr val="FF0000"/>
                </a:solidFill>
              </a:rPr>
              <a:t>Credit-impaired indicators:</a:t>
            </a:r>
          </a:p>
          <a:p>
            <a:pPr marL="273050" indent="-273050">
              <a:buFontTx/>
              <a:buChar char="-"/>
            </a:pPr>
            <a:r>
              <a:rPr lang="en-US" sz="2000" b="0" u="none" dirty="0" smtClean="0"/>
              <a:t>Long term forbearance</a:t>
            </a:r>
          </a:p>
          <a:p>
            <a:pPr marL="273050" indent="-273050">
              <a:buFontTx/>
              <a:buChar char="-"/>
            </a:pPr>
            <a:r>
              <a:rPr lang="en-US" sz="2000" b="0" u="none" dirty="0" smtClean="0"/>
              <a:t>Borrower insolvency</a:t>
            </a:r>
          </a:p>
          <a:p>
            <a:pPr marL="273050" indent="-273050">
              <a:buFontTx/>
              <a:buChar char="-"/>
            </a:pPr>
            <a:r>
              <a:rPr lang="en-US" sz="2000" b="0" u="none" dirty="0" smtClean="0"/>
              <a:t>Likely borrower bankruptcy</a:t>
            </a:r>
          </a:p>
          <a:p>
            <a:pPr marL="273050" indent="-273050">
              <a:buFontTx/>
              <a:buChar char="-"/>
            </a:pPr>
            <a:r>
              <a:rPr lang="en-US" sz="2000" b="0" u="none" dirty="0" smtClean="0"/>
              <a:t>&gt;90 days past due</a:t>
            </a:r>
            <a:endParaRPr lang="en-US" sz="2000" u="none"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202</a:t>
            </a:fld>
            <a:endParaRPr lang="en-US"/>
          </a:p>
        </p:txBody>
      </p:sp>
    </p:spTree>
    <p:extLst>
      <p:ext uri="{BB962C8B-B14F-4D97-AF65-F5344CB8AC3E}">
        <p14:creationId xmlns:p14="http://schemas.microsoft.com/office/powerpoint/2010/main" val="263711261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848544" y="1700808"/>
            <a:ext cx="8568952" cy="45222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57200" indent="-457200" algn="just">
              <a:lnSpc>
                <a:spcPts val="2800"/>
              </a:lnSpc>
              <a:spcBef>
                <a:spcPts val="600"/>
              </a:spcBef>
              <a:spcAft>
                <a:spcPts val="600"/>
              </a:spcAft>
              <a:buAutoNum type="arabicParenR"/>
            </a:pPr>
            <a:r>
              <a:rPr lang="en-US" sz="2000" b="0" u="none" dirty="0" smtClean="0">
                <a:solidFill>
                  <a:srgbClr val="FF0000"/>
                </a:solidFill>
                <a:cs typeface="Times New Roman" pitchFamily="18" charset="0"/>
              </a:rPr>
              <a:t>Profitability</a:t>
            </a:r>
          </a:p>
          <a:p>
            <a:pPr marL="457200" indent="-457200" algn="just">
              <a:lnSpc>
                <a:spcPts val="2800"/>
              </a:lnSpc>
              <a:spcBef>
                <a:spcPts val="600"/>
              </a:spcBef>
              <a:spcAft>
                <a:spcPts val="600"/>
              </a:spcAft>
              <a:buAutoNum type="arabicParenR"/>
            </a:pPr>
            <a:endParaRPr lang="en-US" sz="2000" b="0" u="none" dirty="0" smtClean="0">
              <a:solidFill>
                <a:srgbClr val="FF0000"/>
              </a:solidFill>
              <a:cs typeface="Times New Roman" pitchFamily="18" charset="0"/>
            </a:endParaRPr>
          </a:p>
          <a:p>
            <a:pPr marL="457200" indent="-457200" algn="just">
              <a:lnSpc>
                <a:spcPts val="2800"/>
              </a:lnSpc>
              <a:spcBef>
                <a:spcPts val="600"/>
              </a:spcBef>
              <a:spcAft>
                <a:spcPts val="600"/>
              </a:spcAft>
              <a:buAutoNum type="arabicParenR"/>
            </a:pPr>
            <a:r>
              <a:rPr lang="en-US" sz="2000" b="0" u="none" dirty="0" smtClean="0">
                <a:solidFill>
                  <a:srgbClr val="FF0000"/>
                </a:solidFill>
                <a:cs typeface="Times New Roman" pitchFamily="18" charset="0"/>
              </a:rPr>
              <a:t>Efficiency</a:t>
            </a:r>
          </a:p>
          <a:p>
            <a:pPr marL="457200" indent="-457200" algn="just">
              <a:lnSpc>
                <a:spcPts val="2800"/>
              </a:lnSpc>
              <a:spcBef>
                <a:spcPts val="600"/>
              </a:spcBef>
              <a:spcAft>
                <a:spcPts val="600"/>
              </a:spcAft>
              <a:buAutoNum type="arabicParenR"/>
            </a:pPr>
            <a:endParaRPr lang="en-US" sz="2000" b="0" u="none" dirty="0">
              <a:solidFill>
                <a:srgbClr val="FF0000"/>
              </a:solidFill>
              <a:cs typeface="Times New Roman" pitchFamily="18" charset="0"/>
            </a:endParaRPr>
          </a:p>
          <a:p>
            <a:pPr marL="457200" indent="-457200" algn="just">
              <a:lnSpc>
                <a:spcPts val="2800"/>
              </a:lnSpc>
              <a:spcBef>
                <a:spcPts val="600"/>
              </a:spcBef>
              <a:spcAft>
                <a:spcPts val="600"/>
              </a:spcAft>
              <a:buAutoNum type="arabicParenR"/>
            </a:pPr>
            <a:r>
              <a:rPr lang="en-US" sz="2000" b="0" u="none" dirty="0" smtClean="0">
                <a:solidFill>
                  <a:srgbClr val="FF0000"/>
                </a:solidFill>
                <a:cs typeface="Times New Roman" pitchFamily="18" charset="0"/>
              </a:rPr>
              <a:t>Credit Risk</a:t>
            </a:r>
            <a:endParaRPr lang="en-US" sz="2000" b="0" u="none"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203</a:t>
            </a:fld>
            <a:endParaRPr lang="en-US"/>
          </a:p>
        </p:txBody>
      </p:sp>
    </p:spTree>
    <p:extLst>
      <p:ext uri="{BB962C8B-B14F-4D97-AF65-F5344CB8AC3E}">
        <p14:creationId xmlns:p14="http://schemas.microsoft.com/office/powerpoint/2010/main" val="1379339345"/>
      </p:ext>
    </p:extLst>
  </p:cSld>
  <p:clrMapOvr>
    <a:masterClrMapping/>
  </p:clrMapOvr>
  <p:transition spd="slow">
    <p:pull dir="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848544" y="1700808"/>
            <a:ext cx="8568952" cy="45222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800"/>
              </a:lnSpc>
              <a:spcBef>
                <a:spcPts val="600"/>
              </a:spcBef>
              <a:spcAft>
                <a:spcPts val="600"/>
              </a:spcAft>
              <a:buNone/>
            </a:pPr>
            <a:r>
              <a:rPr lang="en-US" sz="2000" b="0" u="none" dirty="0" smtClean="0">
                <a:solidFill>
                  <a:srgbClr val="FF0000"/>
                </a:solidFill>
                <a:cs typeface="Times New Roman" pitchFamily="18" charset="0"/>
              </a:rPr>
              <a:t>1) Profitability</a:t>
            </a:r>
          </a:p>
          <a:p>
            <a:pPr marL="0" indent="0" algn="just">
              <a:lnSpc>
                <a:spcPts val="2800"/>
              </a:lnSpc>
              <a:spcBef>
                <a:spcPts val="600"/>
              </a:spcBef>
              <a:spcAft>
                <a:spcPts val="600"/>
              </a:spcAft>
              <a:buNone/>
            </a:pPr>
            <a:endParaRPr lang="en-US" sz="2000" b="0" u="none" dirty="0" smtClean="0">
              <a:cs typeface="Times New Roman" pitchFamily="18" charset="0"/>
            </a:endParaRPr>
          </a:p>
          <a:p>
            <a:pPr algn="just">
              <a:lnSpc>
                <a:spcPts val="2800"/>
              </a:lnSpc>
              <a:spcBef>
                <a:spcPts val="600"/>
              </a:spcBef>
              <a:spcAft>
                <a:spcPts val="600"/>
              </a:spcAft>
            </a:pPr>
            <a:r>
              <a:rPr lang="en-US" sz="2000" b="0" u="none" dirty="0" smtClean="0">
                <a:cs typeface="Times New Roman" pitchFamily="18" charset="0"/>
              </a:rPr>
              <a:t>Return on Equity:	ROE= Net Income/Total Capital</a:t>
            </a:r>
          </a:p>
          <a:p>
            <a:pPr marL="360363" indent="-360363" algn="just">
              <a:lnSpc>
                <a:spcPts val="2800"/>
              </a:lnSpc>
              <a:spcBef>
                <a:spcPts val="600"/>
              </a:spcBef>
              <a:spcAft>
                <a:spcPts val="600"/>
              </a:spcAft>
              <a:buNone/>
            </a:pPr>
            <a:endParaRPr lang="en-US" sz="2000" b="0" u="none" dirty="0" smtClean="0">
              <a:cs typeface="Times New Roman" pitchFamily="18" charset="0"/>
            </a:endParaRPr>
          </a:p>
          <a:p>
            <a:pPr algn="just">
              <a:lnSpc>
                <a:spcPts val="2800"/>
              </a:lnSpc>
              <a:spcBef>
                <a:spcPts val="600"/>
              </a:spcBef>
              <a:spcAft>
                <a:spcPts val="600"/>
              </a:spcAft>
            </a:pPr>
            <a:r>
              <a:rPr lang="en-US" sz="2000" b="0" u="none" dirty="0" smtClean="0">
                <a:cs typeface="Times New Roman" pitchFamily="18" charset="0"/>
              </a:rPr>
              <a:t>Return on Assets: </a:t>
            </a:r>
            <a:r>
              <a:rPr lang="en-US" sz="2000" b="0" u="none" dirty="0">
                <a:cs typeface="Times New Roman" pitchFamily="18" charset="0"/>
              </a:rPr>
              <a:t>	</a:t>
            </a:r>
            <a:r>
              <a:rPr lang="en-US" sz="2000" b="0" u="none" dirty="0" smtClean="0">
                <a:cs typeface="Times New Roman" pitchFamily="18" charset="0"/>
              </a:rPr>
              <a:t>ROA = Net Income/Total Assets</a:t>
            </a:r>
          </a:p>
          <a:p>
            <a:pPr algn="just">
              <a:lnSpc>
                <a:spcPts val="2800"/>
              </a:lnSpc>
              <a:spcBef>
                <a:spcPts val="600"/>
              </a:spcBef>
              <a:spcAft>
                <a:spcPts val="600"/>
              </a:spcAft>
            </a:pPr>
            <a:endParaRPr lang="en-US" sz="2000" b="0" u="none" dirty="0" smtClean="0">
              <a:cs typeface="Times New Roman" pitchFamily="18" charset="0"/>
            </a:endParaRPr>
          </a:p>
          <a:p>
            <a:pPr algn="just">
              <a:lnSpc>
                <a:spcPts val="2800"/>
              </a:lnSpc>
              <a:spcBef>
                <a:spcPts val="600"/>
              </a:spcBef>
              <a:spcAft>
                <a:spcPts val="600"/>
              </a:spcAft>
            </a:pPr>
            <a:r>
              <a:rPr lang="en-US" sz="2000" b="0" u="none" dirty="0" smtClean="0">
                <a:cs typeface="Times New Roman" pitchFamily="18" charset="0"/>
              </a:rPr>
              <a:t>Net Interest Margin = Net Interest Income/Total Assets </a:t>
            </a:r>
          </a:p>
          <a:p>
            <a:pPr algn="just">
              <a:lnSpc>
                <a:spcPts val="2800"/>
              </a:lnSpc>
              <a:spcBef>
                <a:spcPts val="600"/>
              </a:spcBef>
              <a:spcAft>
                <a:spcPts val="600"/>
              </a:spcAft>
            </a:pPr>
            <a:endParaRPr lang="en-US" sz="2000" b="0" u="none" dirty="0">
              <a:cs typeface="Times New Roman" pitchFamily="18" charset="0"/>
            </a:endParaRPr>
          </a:p>
          <a:p>
            <a:pPr marL="0" indent="0" algn="just">
              <a:lnSpc>
                <a:spcPts val="2800"/>
              </a:lnSpc>
              <a:spcBef>
                <a:spcPts val="600"/>
              </a:spcBef>
              <a:spcAft>
                <a:spcPts val="600"/>
              </a:spcAft>
              <a:buNone/>
            </a:pPr>
            <a:r>
              <a:rPr lang="en-US" sz="2000" b="0" u="none" dirty="0" smtClean="0">
                <a:cs typeface="Times New Roman" pitchFamily="18" charset="0"/>
              </a:rPr>
              <a:t>also provides a perspective on assets profitability, but only considering net interest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204</a:t>
            </a:fld>
            <a:endParaRPr lang="en-US"/>
          </a:p>
        </p:txBody>
      </p:sp>
      <p:cxnSp>
        <p:nvCxnSpPr>
          <p:cNvPr id="4" name="Straight Arrow Connector 3"/>
          <p:cNvCxnSpPr/>
          <p:nvPr/>
        </p:nvCxnSpPr>
        <p:spPr bwMode="auto">
          <a:xfrm>
            <a:off x="3800872" y="5229200"/>
            <a:ext cx="0" cy="576064"/>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112707900"/>
      </p:ext>
    </p:extLst>
  </p:cSld>
  <p:clrMapOvr>
    <a:masterClrMapping/>
  </p:clrMapOvr>
  <p:transition spd="slow">
    <p:pull dir="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cs typeface="Times New Roman" pitchFamily="18" charset="0"/>
              </a:rPr>
              <a:t>ROE may also be seen as the product between ROA and leverage:</a:t>
            </a: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ROE can be decomposed even further:</a:t>
            </a: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endParaRPr lang="en-US" sz="2000" b="0" u="none" dirty="0">
              <a:cs typeface="Times New Roman" pitchFamily="18" charset="0"/>
            </a:endParaRP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endParaRPr lang="en-US" sz="2000" b="0" u="none" dirty="0" smtClean="0">
              <a:solidFill>
                <a:srgbClr val="FF0000"/>
              </a:solidFill>
              <a:cs typeface="Times New Roman" pitchFamily="18" charset="0"/>
            </a:endParaRPr>
          </a:p>
          <a:p>
            <a:pPr algn="just">
              <a:lnSpc>
                <a:spcPts val="2700"/>
              </a:lnSpc>
              <a:spcBef>
                <a:spcPts val="600"/>
              </a:spcBef>
              <a:spcAft>
                <a:spcPts val="600"/>
              </a:spcAft>
            </a:pPr>
            <a:r>
              <a:rPr lang="en-US" sz="2000" b="0" u="none" dirty="0" smtClean="0">
                <a:solidFill>
                  <a:srgbClr val="FF0000"/>
                </a:solidFill>
                <a:cs typeface="Times New Roman" pitchFamily="18" charset="0"/>
              </a:rPr>
              <a:t>Profitability may be determined by the profitability of assets, or just by the increase in leverage</a:t>
            </a:r>
            <a:r>
              <a:rPr lang="en-US" sz="2000" b="0" u="none" dirty="0" smtClean="0">
                <a:cs typeface="Times New Roman" pitchFamily="18" charset="0"/>
              </a:rPr>
              <a:t>.</a:t>
            </a:r>
          </a:p>
        </p:txBody>
      </p:sp>
      <p:graphicFrame>
        <p:nvGraphicFramePr>
          <p:cNvPr id="9" name="Object 4"/>
          <p:cNvGraphicFramePr>
            <a:graphicFrameLocks noChangeAspect="1"/>
          </p:cNvGraphicFramePr>
          <p:nvPr>
            <p:extLst>
              <p:ext uri="{D42A27DB-BD31-4B8C-83A1-F6EECF244321}">
                <p14:modId xmlns:p14="http://schemas.microsoft.com/office/powerpoint/2010/main" val="2954268704"/>
              </p:ext>
            </p:extLst>
          </p:nvPr>
        </p:nvGraphicFramePr>
        <p:xfrm>
          <a:off x="1136576" y="2263767"/>
          <a:ext cx="3386138" cy="377825"/>
        </p:xfrm>
        <a:graphic>
          <a:graphicData uri="http://schemas.openxmlformats.org/presentationml/2006/ole">
            <mc:AlternateContent xmlns:mc="http://schemas.openxmlformats.org/markup-compatibility/2006">
              <mc:Choice xmlns:v="urn:schemas-microsoft-com:vml" Requires="v">
                <p:oleObj spid="_x0000_s48522" name="Equation" r:id="rId3" imgW="1828800" imgH="203040" progId="Equation.3">
                  <p:embed/>
                </p:oleObj>
              </mc:Choice>
              <mc:Fallback>
                <p:oleObj name="Equation" r:id="rId3" imgW="1828800" imgH="203040" progId="Equation.3">
                  <p:embed/>
                  <p:pic>
                    <p:nvPicPr>
                      <p:cNvPr id="0" name=""/>
                      <p:cNvPicPr>
                        <a:picLocks noChangeAspect="1" noChangeArrowheads="1"/>
                      </p:cNvPicPr>
                      <p:nvPr/>
                    </p:nvPicPr>
                    <p:blipFill>
                      <a:blip r:embed="rId4"/>
                      <a:srcRect/>
                      <a:stretch>
                        <a:fillRect/>
                      </a:stretch>
                    </p:blipFill>
                    <p:spPr bwMode="auto">
                      <a:xfrm>
                        <a:off x="1136576" y="2263767"/>
                        <a:ext cx="3386138" cy="377825"/>
                      </a:xfrm>
                      <a:prstGeom prst="rect">
                        <a:avLst/>
                      </a:prstGeom>
                      <a:noFill/>
                      <a:ln>
                        <a:noFill/>
                      </a:ln>
                      <a:effectLst/>
                      <a:extLst/>
                    </p:spPr>
                  </p:pic>
                </p:oleObj>
              </mc:Fallback>
            </mc:AlternateContent>
          </a:graphicData>
        </a:graphic>
      </p:graphicFrame>
      <p:sp>
        <p:nvSpPr>
          <p:cNvPr id="3" name="Down Arrow 2"/>
          <p:cNvSpPr/>
          <p:nvPr/>
        </p:nvSpPr>
        <p:spPr bwMode="auto">
          <a:xfrm>
            <a:off x="4740675" y="4797152"/>
            <a:ext cx="504056" cy="725633"/>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pic>
        <p:nvPicPr>
          <p:cNvPr id="10" name="Picture 9"/>
          <p:cNvPicPr>
            <a:picLocks noChangeAspect="1"/>
          </p:cNvPicPr>
          <p:nvPr/>
        </p:nvPicPr>
        <p:blipFill>
          <a:blip r:embed="rId5"/>
          <a:stretch>
            <a:fillRect/>
          </a:stretch>
        </p:blipFill>
        <p:spPr>
          <a:xfrm>
            <a:off x="1064568" y="3717032"/>
            <a:ext cx="7992888" cy="1029921"/>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205</a:t>
            </a:fld>
            <a:endParaRPr lang="en-US"/>
          </a:p>
        </p:txBody>
      </p:sp>
    </p:spTree>
    <p:extLst>
      <p:ext uri="{BB962C8B-B14F-4D97-AF65-F5344CB8AC3E}">
        <p14:creationId xmlns:p14="http://schemas.microsoft.com/office/powerpoint/2010/main" val="3453815185"/>
      </p:ext>
    </p:extLst>
  </p:cSld>
  <p:clrMapOvr>
    <a:masterClrMapping/>
  </p:clrMapOvr>
  <p:transition spd="slow">
    <p:pull dir="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a:cs typeface="Times New Roman" pitchFamily="18" charset="0"/>
              </a:rPr>
              <a:t>As impairments are expected to reflect expected </a:t>
            </a:r>
            <a:r>
              <a:rPr lang="en-US" sz="2000" b="0" u="none" dirty="0" smtClean="0">
                <a:cs typeface="Times New Roman" pitchFamily="18" charset="0"/>
              </a:rPr>
              <a:t>losses, </a:t>
            </a:r>
            <a:r>
              <a:rPr lang="en-US" sz="2000" b="0" u="none" dirty="0" smtClean="0">
                <a:solidFill>
                  <a:srgbClr val="FF0000"/>
                </a:solidFill>
                <a:cs typeface="Times New Roman" pitchFamily="18" charset="0"/>
              </a:rPr>
              <a:t>ROE and ROA may already be considered as forward-looking measures of profitability</a:t>
            </a:r>
            <a:r>
              <a:rPr lang="en-US" sz="2000" b="0" u="none" dirty="0" smtClean="0">
                <a:cs typeface="Times New Roman" pitchFamily="18" charset="0"/>
              </a:rPr>
              <a:t>.</a:t>
            </a:r>
          </a:p>
          <a:p>
            <a:pPr algn="just">
              <a:lnSpc>
                <a:spcPts val="2700"/>
              </a:lnSpc>
              <a:spcBef>
                <a:spcPts val="600"/>
              </a:spcBef>
              <a:spcAft>
                <a:spcPts val="600"/>
              </a:spcAft>
            </a:pPr>
            <a:r>
              <a:rPr lang="en-US" sz="2000" b="0" u="none" dirty="0" smtClean="0">
                <a:cs typeface="Times New Roman" pitchFamily="18" charset="0"/>
              </a:rPr>
              <a:t>However, if a bank adopts a riskier strategy than in the past, this past behavior of the bank will not be adequate to estimate its expected losses =&gt; impairments will be higher than anticipated.</a:t>
            </a: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r>
              <a:rPr lang="en-US" sz="2000" u="none" dirty="0" smtClean="0">
                <a:solidFill>
                  <a:srgbClr val="FF3300"/>
                </a:solidFill>
                <a:cs typeface="Times New Roman" pitchFamily="18" charset="0"/>
              </a:rPr>
              <a:t>A bank may opt for having different EL estimates for different purposes:</a:t>
            </a:r>
          </a:p>
          <a:p>
            <a:pPr marL="360363" lvl="1" indent="-360363" algn="just">
              <a:lnSpc>
                <a:spcPts val="2600"/>
              </a:lnSpc>
              <a:spcBef>
                <a:spcPts val="0"/>
              </a:spcBef>
              <a:spcAft>
                <a:spcPts val="600"/>
              </a:spcAft>
              <a:buFontTx/>
              <a:buChar char="-"/>
            </a:pPr>
            <a:r>
              <a:rPr lang="en-US" sz="1600" b="0" u="none" dirty="0" smtClean="0">
                <a:cs typeface="Times New Roman" pitchFamily="18" charset="0"/>
              </a:rPr>
              <a:t>IFRS 9 </a:t>
            </a:r>
            <a:r>
              <a:rPr lang="pt-PT" sz="1600" b="0" u="none" dirty="0" smtClean="0">
                <a:cs typeface="Times New Roman" pitchFamily="18" charset="0"/>
              </a:rPr>
              <a:t>– </a:t>
            </a:r>
            <a:r>
              <a:rPr lang="en-US" sz="1600" b="0" u="none" dirty="0" smtClean="0">
                <a:cs typeface="Times New Roman" pitchFamily="18" charset="0"/>
              </a:rPr>
              <a:t>point-in-time</a:t>
            </a:r>
            <a:r>
              <a:rPr lang="pt-PT" sz="1600" b="0" u="none" dirty="0" smtClean="0">
                <a:cs typeface="Times New Roman" pitchFamily="18" charset="0"/>
              </a:rPr>
              <a:t> (PIT)</a:t>
            </a:r>
            <a:endParaRPr lang="en-GB" sz="1600" b="0" dirty="0" smtClean="0">
              <a:solidFill>
                <a:srgbClr val="FF0000"/>
              </a:solidFill>
            </a:endParaRPr>
          </a:p>
          <a:p>
            <a:pPr marL="360363" lvl="1" indent="-360363" algn="just">
              <a:lnSpc>
                <a:spcPts val="2600"/>
              </a:lnSpc>
              <a:spcBef>
                <a:spcPts val="0"/>
              </a:spcBef>
              <a:spcAft>
                <a:spcPts val="600"/>
              </a:spcAft>
              <a:buFontTx/>
              <a:buChar char="-"/>
            </a:pPr>
            <a:r>
              <a:rPr lang="en-US" sz="1600" b="0" u="none" dirty="0" smtClean="0">
                <a:cs typeface="Times New Roman" pitchFamily="18" charset="0"/>
              </a:rPr>
              <a:t>Pricing and risk-adjusted returns – PIT for short term loans and through-the-cycle (TTC) for longer maturities</a:t>
            </a:r>
          </a:p>
          <a:p>
            <a:pPr marL="360363" lvl="1" indent="-360363" algn="just">
              <a:lnSpc>
                <a:spcPts val="2600"/>
              </a:lnSpc>
              <a:spcBef>
                <a:spcPts val="0"/>
              </a:spcBef>
              <a:spcAft>
                <a:spcPts val="600"/>
              </a:spcAft>
              <a:buFontTx/>
              <a:buChar char="-"/>
            </a:pPr>
            <a:r>
              <a:rPr lang="en-US" sz="1600" b="0" u="none" dirty="0" smtClean="0">
                <a:cs typeface="Times New Roman" pitchFamily="18" charset="0"/>
              </a:rPr>
              <a:t>Capital requirements (IRB approach) – TTC</a:t>
            </a: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206</a:t>
            </a:fld>
            <a:endParaRPr lang="en-US"/>
          </a:p>
        </p:txBody>
      </p:sp>
    </p:spTree>
    <p:extLst>
      <p:ext uri="{BB962C8B-B14F-4D97-AF65-F5344CB8AC3E}">
        <p14:creationId xmlns:p14="http://schemas.microsoft.com/office/powerpoint/2010/main" val="2308363644"/>
      </p:ext>
    </p:extLst>
  </p:cSld>
  <p:clrMapOvr>
    <a:masterClrMapping/>
  </p:clrMapOvr>
  <p:transition spd="slow">
    <p:pull dir="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43050"/>
            <a:ext cx="8566150" cy="46696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800"/>
              </a:lnSpc>
              <a:spcBef>
                <a:spcPts val="600"/>
              </a:spcBef>
              <a:spcAft>
                <a:spcPts val="600"/>
              </a:spcAft>
            </a:pPr>
            <a:r>
              <a:rPr lang="en-US" sz="2000" b="0" u="none" dirty="0" smtClean="0">
                <a:cs typeface="Times New Roman" pitchFamily="18" charset="0"/>
              </a:rPr>
              <a:t>Risk-adjusted profitability of loans is usually measured by the RAROC: </a:t>
            </a:r>
          </a:p>
          <a:p>
            <a:pPr algn="just">
              <a:lnSpc>
                <a:spcPts val="2800"/>
              </a:lnSpc>
              <a:spcBef>
                <a:spcPts val="600"/>
              </a:spcBef>
              <a:spcAft>
                <a:spcPts val="600"/>
              </a:spcAft>
            </a:pPr>
            <a:endParaRPr lang="en-US" sz="2000" b="0" u="none" dirty="0" smtClean="0">
              <a:cs typeface="Times New Roman" pitchFamily="18" charset="0"/>
            </a:endParaRPr>
          </a:p>
        </p:txBody>
      </p:sp>
      <p:graphicFrame>
        <p:nvGraphicFramePr>
          <p:cNvPr id="4" name="Object 6"/>
          <p:cNvGraphicFramePr>
            <a:graphicFrameLocks noChangeAspect="1"/>
          </p:cNvGraphicFramePr>
          <p:nvPr>
            <p:extLst/>
          </p:nvPr>
        </p:nvGraphicFramePr>
        <p:xfrm>
          <a:off x="1208585" y="2276872"/>
          <a:ext cx="2952328" cy="635710"/>
        </p:xfrm>
        <a:graphic>
          <a:graphicData uri="http://schemas.openxmlformats.org/presentationml/2006/ole">
            <mc:AlternateContent xmlns:mc="http://schemas.openxmlformats.org/markup-compatibility/2006">
              <mc:Choice xmlns:v="urn:schemas-microsoft-com:vml" Requires="v">
                <p:oleObj spid="_x0000_s50834" name="Equation" r:id="rId3" imgW="1828800" imgH="393480" progId="Equation.3">
                  <p:embed/>
                </p:oleObj>
              </mc:Choice>
              <mc:Fallback>
                <p:oleObj name="Equation" r:id="rId3" imgW="18288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585" y="2276872"/>
                        <a:ext cx="2952328" cy="635710"/>
                      </a:xfrm>
                      <a:prstGeom prst="rect">
                        <a:avLst/>
                      </a:prstGeom>
                      <a:noFill/>
                      <a:ln>
                        <a:noFill/>
                      </a:ln>
                      <a:effectLst/>
                      <a:extLst/>
                    </p:spPr>
                  </p:pic>
                </p:oleObj>
              </mc:Fallback>
            </mc:AlternateContent>
          </a:graphicData>
        </a:graphic>
      </p:graphicFrame>
      <p:sp>
        <p:nvSpPr>
          <p:cNvPr id="5" name="Rectangle 5"/>
          <p:cNvSpPr>
            <a:spLocks noChangeArrowheads="1"/>
          </p:cNvSpPr>
          <p:nvPr/>
        </p:nvSpPr>
        <p:spPr bwMode="auto">
          <a:xfrm>
            <a:off x="1173973" y="3061262"/>
            <a:ext cx="4248472" cy="1792585"/>
          </a:xfrm>
          <a:prstGeom prst="rect">
            <a:avLst/>
          </a:prstGeom>
          <a:noFill/>
          <a:ln w="9525">
            <a:noFill/>
            <a:miter lim="800000"/>
            <a:headEnd/>
            <a:tailEnd/>
          </a:ln>
        </p:spPr>
        <p:txBody>
          <a:bodyPr/>
          <a:lstStyle/>
          <a:p>
            <a:pPr algn="just">
              <a:spcBef>
                <a:spcPct val="20000"/>
              </a:spcBef>
              <a:buClr>
                <a:schemeClr val="bg2"/>
              </a:buClr>
              <a:buSzPct val="75000"/>
              <a:buNone/>
            </a:pPr>
            <a:r>
              <a:rPr kumimoji="0" lang="en-US" sz="1600" b="0" u="none" dirty="0" smtClean="0">
                <a:solidFill>
                  <a:schemeClr val="tx1"/>
                </a:solidFill>
              </a:rPr>
              <a:t>s = minimum spread (e.g. over the </a:t>
            </a:r>
            <a:r>
              <a:rPr kumimoji="0" lang="en-US" sz="1600" b="0" u="none" dirty="0" err="1" smtClean="0">
                <a:solidFill>
                  <a:schemeClr val="tx1"/>
                </a:solidFill>
              </a:rPr>
              <a:t>Euribor</a:t>
            </a:r>
            <a:r>
              <a:rPr kumimoji="0" lang="en-US" sz="1600" b="0" u="none" dirty="0" smtClean="0">
                <a:solidFill>
                  <a:schemeClr val="tx1"/>
                </a:solidFill>
              </a:rPr>
              <a:t>)</a:t>
            </a:r>
          </a:p>
          <a:p>
            <a:pPr algn="just">
              <a:spcBef>
                <a:spcPct val="20000"/>
              </a:spcBef>
              <a:buClr>
                <a:schemeClr val="bg2"/>
              </a:buClr>
              <a:buSzPct val="75000"/>
              <a:buNone/>
            </a:pPr>
            <a:r>
              <a:rPr kumimoji="0" lang="en-US" sz="1600" b="0" u="none" dirty="0" smtClean="0">
                <a:solidFill>
                  <a:schemeClr val="tx1"/>
                </a:solidFill>
              </a:rPr>
              <a:t>Ca = administrative costs (% total credit)</a:t>
            </a:r>
          </a:p>
          <a:p>
            <a:pPr algn="just">
              <a:spcBef>
                <a:spcPct val="20000"/>
              </a:spcBef>
              <a:buClr>
                <a:schemeClr val="bg2"/>
              </a:buClr>
              <a:buSzPct val="75000"/>
              <a:buNone/>
            </a:pPr>
            <a:r>
              <a:rPr kumimoji="0" lang="en-US" sz="1600" b="0" u="none" dirty="0" smtClean="0">
                <a:solidFill>
                  <a:schemeClr val="tx1"/>
                </a:solidFill>
              </a:rPr>
              <a:t>ROE = return on equity (long-term goal)</a:t>
            </a:r>
          </a:p>
          <a:p>
            <a:pPr algn="just">
              <a:spcBef>
                <a:spcPct val="20000"/>
              </a:spcBef>
              <a:buClr>
                <a:schemeClr val="bg2"/>
              </a:buClr>
              <a:buSzPct val="75000"/>
              <a:buNone/>
            </a:pPr>
            <a:r>
              <a:rPr kumimoji="0" lang="en-US" sz="1600" b="0" u="none" dirty="0" smtClean="0">
                <a:solidFill>
                  <a:schemeClr val="tx1"/>
                </a:solidFill>
              </a:rPr>
              <a:t>K = capital requirement for the loan</a:t>
            </a:r>
          </a:p>
          <a:p>
            <a:pPr algn="just">
              <a:spcBef>
                <a:spcPct val="20000"/>
              </a:spcBef>
              <a:buClr>
                <a:schemeClr val="bg2"/>
              </a:buClr>
              <a:buSzPct val="75000"/>
              <a:buNone/>
            </a:pPr>
            <a:r>
              <a:rPr kumimoji="0" lang="en-US" sz="1600" b="0" u="none" dirty="0" err="1" smtClean="0">
                <a:solidFill>
                  <a:schemeClr val="tx1"/>
                </a:solidFill>
              </a:rPr>
              <a:t>Cf</a:t>
            </a:r>
            <a:r>
              <a:rPr kumimoji="0" lang="en-US" sz="1600" b="0" u="none" dirty="0" smtClean="0">
                <a:solidFill>
                  <a:schemeClr val="tx1"/>
                </a:solidFill>
              </a:rPr>
              <a:t> = funding cost (spread over the </a:t>
            </a:r>
            <a:r>
              <a:rPr kumimoji="0" lang="en-US" sz="1600" b="0" u="none" dirty="0" err="1" smtClean="0">
                <a:solidFill>
                  <a:schemeClr val="tx1"/>
                </a:solidFill>
              </a:rPr>
              <a:t>Euribor</a:t>
            </a:r>
            <a:r>
              <a:rPr kumimoji="0" lang="en-US" sz="1600" b="0" u="none" dirty="0" smtClean="0">
                <a:solidFill>
                  <a:schemeClr val="tx1"/>
                </a:solidFill>
              </a:rPr>
              <a:t>)</a:t>
            </a:r>
          </a:p>
          <a:p>
            <a:pPr algn="just">
              <a:spcBef>
                <a:spcPct val="20000"/>
              </a:spcBef>
              <a:buClr>
                <a:schemeClr val="bg2"/>
              </a:buClr>
              <a:buSzPct val="75000"/>
              <a:buNone/>
            </a:pPr>
            <a:r>
              <a:rPr kumimoji="0" lang="en-US" sz="1600" b="0" u="none" dirty="0" smtClean="0">
                <a:solidFill>
                  <a:schemeClr val="tx1"/>
                </a:solidFill>
              </a:rPr>
              <a:t>EL = Expected Loss (PD x LGD x EAD)</a:t>
            </a:r>
            <a:endParaRPr kumimoji="0" lang="en-US" sz="1600" b="0" dirty="0">
              <a:solidFill>
                <a:schemeClr val="tx1"/>
              </a:solidFill>
            </a:endParaRPr>
          </a:p>
        </p:txBody>
      </p:sp>
      <p:sp>
        <p:nvSpPr>
          <p:cNvPr id="7" name="Rectangle 2051"/>
          <p:cNvSpPr txBox="1">
            <a:spLocks noChangeArrowheads="1"/>
          </p:cNvSpPr>
          <p:nvPr/>
        </p:nvSpPr>
        <p:spPr bwMode="auto">
          <a:xfrm>
            <a:off x="848544" y="5157192"/>
            <a:ext cx="8566150" cy="46696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800"/>
              </a:lnSpc>
              <a:spcBef>
                <a:spcPts val="600"/>
              </a:spcBef>
              <a:spcAft>
                <a:spcPts val="600"/>
              </a:spcAft>
            </a:pPr>
            <a:r>
              <a:rPr lang="en-US" sz="2000" b="0" u="none" dirty="0" smtClean="0">
                <a:cs typeface="Times New Roman" pitchFamily="18" charset="0"/>
              </a:rPr>
              <a:t>RAROC is associated to the minimum spread to be charged in a loan:</a:t>
            </a:r>
          </a:p>
          <a:p>
            <a:pPr algn="just">
              <a:lnSpc>
                <a:spcPts val="2800"/>
              </a:lnSpc>
              <a:spcBef>
                <a:spcPts val="600"/>
              </a:spcBef>
              <a:spcAft>
                <a:spcPts val="600"/>
              </a:spcAft>
            </a:pPr>
            <a:endParaRPr lang="en-US" sz="2000" b="0" u="none" dirty="0" smtClean="0">
              <a:cs typeface="Times New Roman" pitchFamily="18" charset="0"/>
            </a:endParaRPr>
          </a:p>
        </p:txBody>
      </p:sp>
      <p:graphicFrame>
        <p:nvGraphicFramePr>
          <p:cNvPr id="8" name="Object 4"/>
          <p:cNvGraphicFramePr>
            <a:graphicFrameLocks noChangeAspect="1"/>
          </p:cNvGraphicFramePr>
          <p:nvPr>
            <p:extLst/>
          </p:nvPr>
        </p:nvGraphicFramePr>
        <p:xfrm>
          <a:off x="1182192" y="5767676"/>
          <a:ext cx="3338760" cy="330057"/>
        </p:xfrm>
        <a:graphic>
          <a:graphicData uri="http://schemas.openxmlformats.org/presentationml/2006/ole">
            <mc:AlternateContent xmlns:mc="http://schemas.openxmlformats.org/markup-compatibility/2006">
              <mc:Choice xmlns:v="urn:schemas-microsoft-com:vml" Requires="v">
                <p:oleObj spid="_x0000_s50835" name="Equation" r:id="rId5" imgW="1803240" imgH="177480" progId="Equation.3">
                  <p:embed/>
                </p:oleObj>
              </mc:Choice>
              <mc:Fallback>
                <p:oleObj name="Equation" r:id="rId5" imgW="180324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2192" y="5767676"/>
                        <a:ext cx="3338760" cy="330057"/>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207</a:t>
            </a:fld>
            <a:endParaRPr lang="en-US"/>
          </a:p>
        </p:txBody>
      </p:sp>
    </p:spTree>
    <p:extLst>
      <p:ext uri="{BB962C8B-B14F-4D97-AF65-F5344CB8AC3E}">
        <p14:creationId xmlns:p14="http://schemas.microsoft.com/office/powerpoint/2010/main" val="1466854292"/>
      </p:ext>
    </p:extLst>
  </p:cSld>
  <p:clrMapOvr>
    <a:masterClrMapping/>
  </p:clrMapOvr>
  <p:transition spd="slow">
    <p:pull dir="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a:t>Key Indicators</a:t>
            </a:r>
            <a:endParaRPr lang="en-US" dirty="0" smtClean="0"/>
          </a:p>
        </p:txBody>
      </p:sp>
      <p:sp>
        <p:nvSpPr>
          <p:cNvPr id="8" name="Rectangle 3"/>
          <p:cNvSpPr txBox="1">
            <a:spLocks noChangeArrowheads="1"/>
          </p:cNvSpPr>
          <p:nvPr/>
        </p:nvSpPr>
        <p:spPr bwMode="auto">
          <a:xfrm>
            <a:off x="776536" y="1628800"/>
            <a:ext cx="8716714"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solidFill>
                  <a:srgbClr val="FF0000"/>
                </a:solidFill>
              </a:rPr>
              <a:t>Conceptually, all loans can be accepted, as long as the spread charged to the performing customers is high enough </a:t>
            </a:r>
            <a:r>
              <a:rPr lang="en-US" sz="2000" b="0" u="none" dirty="0" smtClean="0"/>
              <a:t>to compensate for the losses with the remaining customers.</a:t>
            </a:r>
          </a:p>
          <a:p>
            <a:pPr marL="261938" indent="-261938" algn="just">
              <a:lnSpc>
                <a:spcPts val="2700"/>
              </a:lnSpc>
              <a:spcBef>
                <a:spcPts val="600"/>
              </a:spcBef>
              <a:spcAft>
                <a:spcPts val="600"/>
              </a:spcAft>
            </a:pPr>
            <a:r>
              <a:rPr lang="en-US" sz="2000" b="0" u="none" dirty="0" smtClean="0"/>
              <a:t>However, if these minimum </a:t>
            </a:r>
            <a:r>
              <a:rPr lang="en-US" sz="2000" b="0" u="none" dirty="0"/>
              <a:t>spreads </a:t>
            </a:r>
            <a:r>
              <a:rPr lang="en-US" sz="2000" b="0" u="none" dirty="0" smtClean="0"/>
              <a:t>become too </a:t>
            </a:r>
            <a:r>
              <a:rPr lang="en-US" sz="2000" b="0" u="none" dirty="0"/>
              <a:t>high, given market </a:t>
            </a:r>
            <a:r>
              <a:rPr lang="en-US" sz="2000" b="0" u="none" dirty="0" smtClean="0"/>
              <a:t>conditions, they may lead to </a:t>
            </a:r>
            <a:r>
              <a:rPr lang="en-US" sz="2000" b="0" u="none" dirty="0" smtClean="0">
                <a:solidFill>
                  <a:srgbClr val="FF0000"/>
                </a:solidFill>
              </a:rPr>
              <a:t>adverse selection</a:t>
            </a:r>
            <a:r>
              <a:rPr lang="en-US" sz="2000" b="0" u="none" dirty="0" smtClean="0"/>
              <a:t>, i.e. to grant loans charging very high spreads to customers who are willing to accept those loans because they know that they will not redeem those loans.</a:t>
            </a:r>
          </a:p>
          <a:p>
            <a:pPr marL="261938" indent="-261938" algn="just">
              <a:lnSpc>
                <a:spcPts val="2700"/>
              </a:lnSpc>
              <a:spcBef>
                <a:spcPts val="600"/>
              </a:spcBef>
              <a:spcAft>
                <a:spcPts val="600"/>
              </a:spcAft>
            </a:pPr>
            <a:endParaRPr lang="en-US" sz="2000" b="0" u="none" dirty="0" smtClean="0"/>
          </a:p>
          <a:p>
            <a:pPr marL="261938" indent="-261938" algn="just">
              <a:lnSpc>
                <a:spcPts val="2700"/>
              </a:lnSpc>
              <a:spcBef>
                <a:spcPts val="600"/>
              </a:spcBef>
              <a:spcAft>
                <a:spcPts val="600"/>
              </a:spcAft>
            </a:pPr>
            <a:r>
              <a:rPr lang="en-US" sz="2000" b="0" u="none" dirty="0" smtClean="0">
                <a:solidFill>
                  <a:srgbClr val="FF0000"/>
                </a:solidFill>
              </a:rPr>
              <a:t>A </a:t>
            </a:r>
            <a:r>
              <a:rPr lang="en-US" sz="2000" b="0" u="none" dirty="0">
                <a:solidFill>
                  <a:srgbClr val="FF0000"/>
                </a:solidFill>
              </a:rPr>
              <a:t>maximum </a:t>
            </a:r>
            <a:r>
              <a:rPr lang="en-US" sz="2000" b="0" u="none" dirty="0" smtClean="0">
                <a:solidFill>
                  <a:srgbClr val="FF0000"/>
                </a:solidFill>
              </a:rPr>
              <a:t>EL (risk classification) </a:t>
            </a:r>
            <a:r>
              <a:rPr lang="en-US" sz="2000" b="0" u="none" dirty="0">
                <a:solidFill>
                  <a:srgbClr val="FF0000"/>
                </a:solidFill>
              </a:rPr>
              <a:t>must be </a:t>
            </a:r>
            <a:r>
              <a:rPr lang="en-US" sz="2000" b="0" u="none" dirty="0" smtClean="0">
                <a:solidFill>
                  <a:srgbClr val="FF0000"/>
                </a:solidFill>
              </a:rPr>
              <a:t>defined as a cut-off level</a:t>
            </a:r>
            <a:r>
              <a:rPr lang="en-US" sz="2000" b="0" u="none" dirty="0" smtClean="0"/>
              <a:t>, </a:t>
            </a:r>
            <a:r>
              <a:rPr lang="en-US" sz="2000" b="0" u="none" dirty="0"/>
              <a:t>in order </a:t>
            </a:r>
            <a:r>
              <a:rPr lang="en-US" sz="2000" b="0" u="none" dirty="0" smtClean="0"/>
              <a:t>to mitigate adverse selection risk, avoid </a:t>
            </a:r>
            <a:r>
              <a:rPr lang="en-US" sz="2000" b="0" u="none" dirty="0"/>
              <a:t>the adoption of a less conservative credit </a:t>
            </a:r>
            <a:r>
              <a:rPr lang="en-US" sz="2000" b="0" u="none" dirty="0" smtClean="0"/>
              <a:t>policy than in the past, leading to a disruption of the PD estimates.</a:t>
            </a:r>
            <a:endParaRPr lang="en-US" sz="2000" b="0" u="none" dirty="0"/>
          </a:p>
          <a:p>
            <a:pPr marL="261938" indent="-261938" algn="just">
              <a:lnSpc>
                <a:spcPts val="2700"/>
              </a:lnSpc>
              <a:spcBef>
                <a:spcPts val="600"/>
              </a:spcBef>
              <a:spcAft>
                <a:spcPts val="600"/>
              </a:spcAft>
            </a:pPr>
            <a:endParaRPr lang="en-US" sz="2000" b="0" u="none"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208</a:t>
            </a:fld>
            <a:endParaRPr lang="en-US"/>
          </a:p>
        </p:txBody>
      </p:sp>
      <p:sp>
        <p:nvSpPr>
          <p:cNvPr id="3" name="Down Arrow 2"/>
          <p:cNvSpPr/>
          <p:nvPr/>
        </p:nvSpPr>
        <p:spPr bwMode="auto">
          <a:xfrm>
            <a:off x="5097016" y="4221088"/>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11897840"/>
      </p:ext>
    </p:extLst>
  </p:cSld>
  <p:clrMapOvr>
    <a:masterClrMapping/>
  </p:clrMapOvr>
  <p:transition spd="slow">
    <p:pull dir="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799"/>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b="0" u="none" dirty="0" smtClean="0">
                <a:solidFill>
                  <a:srgbClr val="FF0000"/>
                </a:solidFill>
                <a:cs typeface="Times New Roman" pitchFamily="18" charset="0"/>
              </a:rPr>
              <a:t>2) Efficiency</a:t>
            </a:r>
          </a:p>
          <a:p>
            <a:pPr marL="0" indent="0" algn="just">
              <a:lnSpc>
                <a:spcPts val="2700"/>
              </a:lnSpc>
              <a:spcBef>
                <a:spcPts val="600"/>
              </a:spcBef>
              <a:spcAft>
                <a:spcPts val="600"/>
              </a:spcAft>
              <a:buNone/>
            </a:pPr>
            <a:endParaRPr lang="en-US" sz="2000" b="0" u="none" dirty="0" smtClean="0">
              <a:solidFill>
                <a:srgbClr val="FF0000"/>
              </a:solidFill>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Cost-to-Income = Operating Expenses (e.g. personnel and other administrative expenses) / (Gross Income)</a:t>
            </a:r>
          </a:p>
          <a:p>
            <a:pPr algn="just">
              <a:lnSpc>
                <a:spcPts val="2700"/>
              </a:lnSpc>
              <a:spcBef>
                <a:spcPts val="600"/>
              </a:spcBef>
              <a:spcAft>
                <a:spcPts val="600"/>
              </a:spcAft>
            </a:pPr>
            <a:endParaRPr lang="en-US" sz="2000" b="0" u="none" dirty="0" smtClean="0">
              <a:cs typeface="Times New Roman" pitchFamily="18" charset="0"/>
            </a:endParaRPr>
          </a:p>
          <a:p>
            <a:pPr marL="0" indent="0" algn="just">
              <a:lnSpc>
                <a:spcPts val="2700"/>
              </a:lnSpc>
              <a:spcBef>
                <a:spcPts val="600"/>
              </a:spcBef>
              <a:spcAft>
                <a:spcPts val="600"/>
              </a:spcAft>
              <a:buNone/>
            </a:pPr>
            <a:r>
              <a:rPr lang="en-US" sz="2000" b="0" u="none" dirty="0" smtClean="0">
                <a:solidFill>
                  <a:srgbClr val="FF0000"/>
                </a:solidFill>
                <a:cs typeface="Times New Roman" pitchFamily="18" charset="0"/>
              </a:rPr>
              <a:t>3) Credit Risk</a:t>
            </a:r>
          </a:p>
          <a:p>
            <a:pPr marL="0" indent="0" algn="just">
              <a:lnSpc>
                <a:spcPts val="2700"/>
              </a:lnSpc>
              <a:spcBef>
                <a:spcPts val="600"/>
              </a:spcBef>
              <a:spcAft>
                <a:spcPts val="600"/>
              </a:spcAft>
              <a:buNone/>
            </a:pPr>
            <a:endParaRPr lang="en-US" sz="2000" b="0" u="none" dirty="0" smtClean="0">
              <a:solidFill>
                <a:srgbClr val="FF0000"/>
              </a:solidFill>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2 different dimensions:</a:t>
            </a:r>
          </a:p>
          <a:p>
            <a:pPr marL="400050" indent="-400050" algn="just">
              <a:lnSpc>
                <a:spcPts val="2700"/>
              </a:lnSpc>
              <a:spcBef>
                <a:spcPts val="600"/>
              </a:spcBef>
              <a:spcAft>
                <a:spcPts val="600"/>
              </a:spcAft>
              <a:buAutoNum type="romanLcParenBoth"/>
            </a:pPr>
            <a:r>
              <a:rPr lang="en-US" sz="1800" b="0" u="none" dirty="0" smtClean="0">
                <a:cs typeface="Times New Roman" pitchFamily="18" charset="0"/>
              </a:rPr>
              <a:t>level of problem loans – asset quality indicators</a:t>
            </a:r>
          </a:p>
          <a:p>
            <a:pPr marL="400050" indent="-400050" algn="just">
              <a:lnSpc>
                <a:spcPts val="2700"/>
              </a:lnSpc>
              <a:spcBef>
                <a:spcPts val="600"/>
              </a:spcBef>
              <a:spcAft>
                <a:spcPts val="600"/>
              </a:spcAft>
              <a:buAutoNum type="romanLcParenBoth"/>
            </a:pPr>
            <a:r>
              <a:rPr lang="en-US" sz="1800" b="0" u="none" dirty="0" smtClean="0">
                <a:cs typeface="Times New Roman" pitchFamily="18" charset="0"/>
              </a:rPr>
              <a:t>level of coverage of problem loans by provisions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209</a:t>
            </a:fld>
            <a:endParaRPr lang="en-US"/>
          </a:p>
        </p:txBody>
      </p:sp>
      <p:cxnSp>
        <p:nvCxnSpPr>
          <p:cNvPr id="4" name="Elbow Connector 3"/>
          <p:cNvCxnSpPr/>
          <p:nvPr/>
        </p:nvCxnSpPr>
        <p:spPr bwMode="auto">
          <a:xfrm>
            <a:off x="3080792" y="3356992"/>
            <a:ext cx="1152128" cy="432048"/>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5" name="Rectangle 4"/>
          <p:cNvSpPr/>
          <p:nvPr/>
        </p:nvSpPr>
        <p:spPr>
          <a:xfrm>
            <a:off x="4075212" y="3606573"/>
            <a:ext cx="4953000" cy="369332"/>
          </a:xfrm>
          <a:prstGeom prst="rect">
            <a:avLst/>
          </a:prstGeom>
        </p:spPr>
        <p:txBody>
          <a:bodyPr>
            <a:spAutoFit/>
          </a:bodyPr>
          <a:lstStyle/>
          <a:p>
            <a:pPr>
              <a:buNone/>
            </a:pPr>
            <a:r>
              <a:rPr lang="en-US" sz="1800" b="0" u="none" dirty="0">
                <a:solidFill>
                  <a:schemeClr val="tx1"/>
                </a:solidFill>
                <a:cs typeface="Times New Roman" pitchFamily="18" charset="0"/>
              </a:rPr>
              <a:t>NII + Fees + </a:t>
            </a:r>
            <a:r>
              <a:rPr lang="en-US" sz="1800" b="0" u="none" dirty="0" smtClean="0">
                <a:solidFill>
                  <a:schemeClr val="tx1"/>
                </a:solidFill>
                <a:cs typeface="Times New Roman" pitchFamily="18" charset="0"/>
              </a:rPr>
              <a:t>Results from Financial </a:t>
            </a:r>
            <a:r>
              <a:rPr lang="en-US" sz="1800" b="0" u="none" dirty="0">
                <a:solidFill>
                  <a:schemeClr val="tx1"/>
                </a:solidFill>
                <a:cs typeface="Times New Roman" pitchFamily="18" charset="0"/>
              </a:rPr>
              <a:t>Operations</a:t>
            </a:r>
            <a:endParaRPr lang="pt-PT" sz="1800" b="0" dirty="0">
              <a:solidFill>
                <a:schemeClr val="tx1"/>
              </a:solidFill>
            </a:endParaRPr>
          </a:p>
        </p:txBody>
      </p:sp>
    </p:spTree>
    <p:extLst>
      <p:ext uri="{BB962C8B-B14F-4D97-AF65-F5344CB8AC3E}">
        <p14:creationId xmlns:p14="http://schemas.microsoft.com/office/powerpoint/2010/main" val="2036411752"/>
      </p:ext>
    </p:extLst>
  </p:cSld>
  <p:clrMapOvr>
    <a:masterClrMapping/>
  </p:clrMapOvr>
  <p:transition spd="slow">
    <p:pull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Non-regulated players</a:t>
            </a:r>
            <a:endParaRPr lang="en-US" dirty="0" smtClean="0"/>
          </a:p>
        </p:txBody>
      </p:sp>
      <p:sp>
        <p:nvSpPr>
          <p:cNvPr id="1619971" name="Rectangle 3"/>
          <p:cNvSpPr>
            <a:spLocks noGrp="1" noChangeArrowheads="1"/>
          </p:cNvSpPr>
          <p:nvPr>
            <p:ph type="body" idx="1"/>
          </p:nvPr>
        </p:nvSpPr>
        <p:spPr>
          <a:xfrm>
            <a:off x="809596" y="1628799"/>
            <a:ext cx="8643998" cy="4694213"/>
          </a:xfrm>
        </p:spPr>
        <p:txBody>
          <a:bodyPr/>
          <a:lstStyle/>
          <a:p>
            <a:pPr>
              <a:lnSpc>
                <a:spcPts val="2700"/>
              </a:lnSpc>
              <a:spcBef>
                <a:spcPts val="600"/>
              </a:spcBef>
              <a:spcAft>
                <a:spcPts val="600"/>
              </a:spcAft>
              <a:buFontTx/>
              <a:buChar char="-"/>
            </a:pPr>
            <a:r>
              <a:rPr lang="en-US" sz="2000" u="sng" dirty="0" smtClean="0"/>
              <a:t>supply side</a:t>
            </a:r>
            <a:r>
              <a:rPr lang="en-US" sz="2000" dirty="0" smtClean="0"/>
              <a:t>:</a:t>
            </a:r>
          </a:p>
          <a:p>
            <a:pPr>
              <a:lnSpc>
                <a:spcPts val="2700"/>
              </a:lnSpc>
              <a:spcBef>
                <a:spcPts val="600"/>
              </a:spcBef>
              <a:spcAft>
                <a:spcPts val="600"/>
              </a:spcAft>
              <a:buFontTx/>
              <a:buChar char="-"/>
            </a:pPr>
            <a:endParaRPr lang="en-US" sz="2000" dirty="0" smtClean="0"/>
          </a:p>
          <a:p>
            <a:pPr marL="514350" indent="-514350">
              <a:lnSpc>
                <a:spcPts val="2700"/>
              </a:lnSpc>
              <a:spcBef>
                <a:spcPts val="600"/>
              </a:spcBef>
              <a:spcAft>
                <a:spcPts val="600"/>
              </a:spcAft>
              <a:buAutoNum type="arabicParenBoth"/>
            </a:pPr>
            <a:r>
              <a:rPr lang="en-US" sz="2000" dirty="0" smtClean="0"/>
              <a:t>Access to data</a:t>
            </a:r>
          </a:p>
          <a:p>
            <a:pPr marL="457200" indent="-457200">
              <a:lnSpc>
                <a:spcPts val="2700"/>
              </a:lnSpc>
              <a:spcBef>
                <a:spcPts val="600"/>
              </a:spcBef>
              <a:spcAft>
                <a:spcPts val="600"/>
              </a:spcAft>
              <a:buAutoNum type="arabicParenBoth"/>
            </a:pPr>
            <a:r>
              <a:rPr lang="en-US" sz="2000" dirty="0" smtClean="0"/>
              <a:t>Technological advantage</a:t>
            </a:r>
          </a:p>
          <a:p>
            <a:pPr marL="457200" indent="-457200">
              <a:lnSpc>
                <a:spcPts val="2700"/>
              </a:lnSpc>
              <a:spcBef>
                <a:spcPts val="600"/>
              </a:spcBef>
              <a:spcAft>
                <a:spcPts val="600"/>
              </a:spcAft>
              <a:buAutoNum type="arabicParenBoth"/>
            </a:pPr>
            <a:r>
              <a:rPr lang="en-US" sz="2000" dirty="0" smtClean="0"/>
              <a:t>Access to funding</a:t>
            </a:r>
          </a:p>
          <a:p>
            <a:pPr marL="457200" indent="-457200">
              <a:lnSpc>
                <a:spcPts val="2700"/>
              </a:lnSpc>
              <a:spcBef>
                <a:spcPts val="600"/>
              </a:spcBef>
              <a:spcAft>
                <a:spcPts val="600"/>
              </a:spcAft>
              <a:buAutoNum type="arabicParenBoth"/>
            </a:pPr>
            <a:r>
              <a:rPr lang="en-US" sz="2000" dirty="0" smtClean="0"/>
              <a:t>Lack of regulation</a:t>
            </a:r>
          </a:p>
          <a:p>
            <a:pPr marL="457200" indent="-457200">
              <a:lnSpc>
                <a:spcPts val="2700"/>
              </a:lnSpc>
              <a:spcBef>
                <a:spcPts val="600"/>
              </a:spcBef>
              <a:spcAft>
                <a:spcPts val="600"/>
              </a:spcAft>
              <a:buAutoNum type="arabicParenBoth"/>
            </a:pPr>
            <a:r>
              <a:rPr lang="en-US" sz="2000" dirty="0" smtClean="0"/>
              <a:t>Lack of competition</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21</a:t>
            </a:fld>
            <a:endParaRPr lang="en-US" dirty="0"/>
          </a:p>
        </p:txBody>
      </p:sp>
    </p:spTree>
    <p:extLst>
      <p:ext uri="{BB962C8B-B14F-4D97-AF65-F5344CB8AC3E}">
        <p14:creationId xmlns:p14="http://schemas.microsoft.com/office/powerpoint/2010/main" val="1949825876"/>
      </p:ext>
    </p:extLst>
  </p:cSld>
  <p:clrMapOvr>
    <a:masterClrMapping/>
  </p:clrMapOvr>
  <p:transition spd="slow">
    <p:pull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799"/>
            <a:ext cx="873125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a:pPr>
            <a:r>
              <a:rPr lang="en-US" sz="2000" u="none" dirty="0" smtClean="0">
                <a:solidFill>
                  <a:srgbClr val="FF3300"/>
                </a:solidFill>
                <a:cs typeface="Times New Roman" pitchFamily="18" charset="0"/>
              </a:rPr>
              <a:t>level of problem loans</a:t>
            </a:r>
          </a:p>
          <a:p>
            <a:pPr marL="271463" indent="-271463" algn="just">
              <a:lnSpc>
                <a:spcPts val="2700"/>
              </a:lnSpc>
              <a:spcBef>
                <a:spcPts val="600"/>
              </a:spcBef>
              <a:spcAft>
                <a:spcPts val="600"/>
              </a:spcAft>
            </a:pPr>
            <a:r>
              <a:rPr lang="en-US" sz="2000" b="0" dirty="0" smtClean="0">
                <a:cs typeface="Times New Roman" pitchFamily="18" charset="0"/>
              </a:rPr>
              <a:t>Definition </a:t>
            </a:r>
            <a:r>
              <a:rPr lang="en-US" sz="2000" b="0" dirty="0">
                <a:cs typeface="Times New Roman" pitchFamily="18" charset="0"/>
              </a:rPr>
              <a:t>of credit risk indicators has faced harmonization and transparency problems in EU and worldwide</a:t>
            </a:r>
            <a:r>
              <a:rPr lang="en-US" sz="2000" b="0" u="none" dirty="0">
                <a:cs typeface="Times New Roman" pitchFamily="18" charset="0"/>
              </a:rPr>
              <a:t> </a:t>
            </a:r>
            <a:r>
              <a:rPr lang="en-US" sz="2000" b="0" u="none" dirty="0" smtClean="0">
                <a:cs typeface="Times New Roman" pitchFamily="18" charset="0"/>
              </a:rPr>
              <a:t>=&gt; 3 major issues:</a:t>
            </a:r>
          </a:p>
          <a:p>
            <a:pPr marL="271463" indent="-271463" algn="just">
              <a:lnSpc>
                <a:spcPts val="2700"/>
              </a:lnSpc>
              <a:spcBef>
                <a:spcPts val="600"/>
              </a:spcBef>
              <a:spcAft>
                <a:spcPts val="600"/>
              </a:spcAft>
              <a:buAutoNum type="alphaLcParenBoth"/>
            </a:pPr>
            <a:r>
              <a:rPr lang="en-US" sz="2000" b="0" u="none" dirty="0" smtClean="0">
                <a:cs typeface="Times New Roman" pitchFamily="18" charset="0"/>
              </a:rPr>
              <a:t>Installments past-due vs EAD</a:t>
            </a:r>
          </a:p>
          <a:p>
            <a:pPr marL="271463" indent="-271463" algn="just">
              <a:lnSpc>
                <a:spcPts val="2700"/>
              </a:lnSpc>
              <a:spcBef>
                <a:spcPts val="600"/>
              </a:spcBef>
              <a:spcAft>
                <a:spcPts val="600"/>
              </a:spcAft>
              <a:buAutoNum type="alphaLcParenBoth"/>
            </a:pPr>
            <a:r>
              <a:rPr lang="en-US" sz="2000" b="0" u="none" dirty="0" smtClean="0">
                <a:cs typeface="Times New Roman" pitchFamily="18" charset="0"/>
              </a:rPr>
              <a:t>Default definition – past-due time to be considered? 30 days? 60? 90?</a:t>
            </a:r>
          </a:p>
          <a:p>
            <a:pPr marL="271463" indent="-271463" algn="just">
              <a:lnSpc>
                <a:spcPts val="2700"/>
              </a:lnSpc>
              <a:spcBef>
                <a:spcPts val="600"/>
              </a:spcBef>
              <a:spcAft>
                <a:spcPts val="600"/>
              </a:spcAft>
              <a:buAutoNum type="alphaLcParenBoth"/>
            </a:pPr>
            <a:r>
              <a:rPr lang="en-US" sz="2000" b="0" u="none" dirty="0" smtClean="0">
                <a:cs typeface="Times New Roman" pitchFamily="18" charset="0"/>
              </a:rPr>
              <a:t>Restructured loans</a:t>
            </a:r>
          </a:p>
          <a:p>
            <a:pPr marL="268288" indent="-268288" algn="just">
              <a:lnSpc>
                <a:spcPts val="2700"/>
              </a:lnSpc>
              <a:spcBef>
                <a:spcPts val="600"/>
              </a:spcBef>
              <a:spcAft>
                <a:spcPts val="600"/>
              </a:spcAft>
            </a:pPr>
            <a:r>
              <a:rPr lang="en-US" sz="2000" b="0" dirty="0"/>
              <a:t>Following EBA decisions, for capital requirements, exposures are either performing or non-performing (NPE).</a:t>
            </a:r>
          </a:p>
          <a:p>
            <a:pPr marL="268288" indent="-268288" algn="just">
              <a:lnSpc>
                <a:spcPts val="2700"/>
              </a:lnSpc>
              <a:spcBef>
                <a:spcPts val="600"/>
              </a:spcBef>
              <a:spcAft>
                <a:spcPts val="600"/>
              </a:spcAft>
            </a:pPr>
            <a:r>
              <a:rPr lang="en-US" sz="2000" b="0" u="none" dirty="0" smtClean="0"/>
              <a:t>Restructured </a:t>
            </a:r>
            <a:r>
              <a:rPr lang="en-US" sz="2000" b="0" u="none" dirty="0"/>
              <a:t>loans demand higher provisions/impairments and may impact on capital requirements and NPL ratios, if they are considered as NPE.</a:t>
            </a:r>
          </a:p>
          <a:p>
            <a:pPr marL="271463" indent="-271463" algn="just">
              <a:lnSpc>
                <a:spcPts val="2700"/>
              </a:lnSpc>
              <a:spcBef>
                <a:spcPts val="600"/>
              </a:spcBef>
              <a:spcAft>
                <a:spcPts val="600"/>
              </a:spcAft>
              <a:buAutoNum type="alphaLcParenBoth"/>
            </a:pP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210</a:t>
            </a:fld>
            <a:endParaRPr lang="en-US" dirty="0"/>
          </a:p>
        </p:txBody>
      </p:sp>
    </p:spTree>
    <p:extLst>
      <p:ext uri="{BB962C8B-B14F-4D97-AF65-F5344CB8AC3E}">
        <p14:creationId xmlns:p14="http://schemas.microsoft.com/office/powerpoint/2010/main" val="4192755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US" sz="2000" b="0" u="none" dirty="0" smtClean="0">
                <a:solidFill>
                  <a:srgbClr val="FF0000"/>
                </a:solidFill>
                <a:cs typeface="Times New Roman" pitchFamily="18" charset="0"/>
              </a:rPr>
              <a:t>In the past, simpler </a:t>
            </a:r>
            <a:r>
              <a:rPr lang="en-US" sz="2000" b="0" u="none" dirty="0">
                <a:solidFill>
                  <a:srgbClr val="FF0000"/>
                </a:solidFill>
                <a:cs typeface="Times New Roman" pitchFamily="18" charset="0"/>
              </a:rPr>
              <a:t>measures only </a:t>
            </a:r>
            <a:r>
              <a:rPr lang="en-US" sz="2000" b="0" u="none" dirty="0" smtClean="0">
                <a:solidFill>
                  <a:srgbClr val="FF0000"/>
                </a:solidFill>
                <a:cs typeface="Times New Roman" pitchFamily="18" charset="0"/>
              </a:rPr>
              <a:t>considered </a:t>
            </a:r>
            <a:r>
              <a:rPr lang="en-US" sz="2000" b="0" u="none" dirty="0">
                <a:solidFill>
                  <a:srgbClr val="FF0000"/>
                </a:solidFill>
                <a:cs typeface="Times New Roman" pitchFamily="18" charset="0"/>
              </a:rPr>
              <a:t>installments past-due</a:t>
            </a:r>
            <a:r>
              <a:rPr lang="en-US" sz="2000" b="0" u="none" dirty="0">
                <a:cs typeface="Times New Roman" pitchFamily="18" charset="0"/>
              </a:rPr>
              <a:t>, excluding the remaining EAD and the restructured loans: </a:t>
            </a:r>
            <a:endParaRPr lang="en-US" sz="2000" b="0" u="none" dirty="0" smtClean="0">
              <a:cs typeface="Times New Roman" pitchFamily="18" charset="0"/>
            </a:endParaRPr>
          </a:p>
          <a:p>
            <a:pPr marL="271463" indent="-271463" algn="just">
              <a:lnSpc>
                <a:spcPts val="2700"/>
              </a:lnSpc>
              <a:spcBef>
                <a:spcPts val="600"/>
              </a:spcBef>
              <a:spcAft>
                <a:spcPts val="600"/>
              </a:spcAft>
            </a:pPr>
            <a:endParaRPr lang="en-US" sz="1800" b="0" u="none" dirty="0">
              <a:cs typeface="Times New Roman" pitchFamily="18" charset="0"/>
            </a:endParaRPr>
          </a:p>
          <a:p>
            <a:pPr marL="271463" indent="-271463" algn="just">
              <a:lnSpc>
                <a:spcPts val="2700"/>
              </a:lnSpc>
              <a:spcBef>
                <a:spcPts val="600"/>
              </a:spcBef>
              <a:spcAft>
                <a:spcPts val="600"/>
              </a:spcAft>
            </a:pPr>
            <a:r>
              <a:rPr lang="en-US" sz="2000" b="0" u="none" dirty="0" smtClean="0">
                <a:cs typeface="Times New Roman" pitchFamily="18" charset="0"/>
              </a:rPr>
              <a:t>30/60/90 </a:t>
            </a:r>
            <a:r>
              <a:rPr lang="en-US" sz="2000" b="0" u="none" dirty="0">
                <a:cs typeface="Times New Roman" pitchFamily="18" charset="0"/>
              </a:rPr>
              <a:t>days past due </a:t>
            </a:r>
            <a:r>
              <a:rPr lang="en-US" sz="2000" b="0" u="none" dirty="0" smtClean="0">
                <a:cs typeface="Times New Roman" pitchFamily="18" charset="0"/>
              </a:rPr>
              <a:t>(DPD) capital </a:t>
            </a:r>
            <a:r>
              <a:rPr lang="en-US" sz="2000" b="0" u="none" dirty="0">
                <a:cs typeface="Times New Roman" pitchFamily="18" charset="0"/>
              </a:rPr>
              <a:t>and interest (as % of total credit) =&gt; </a:t>
            </a:r>
          </a:p>
          <a:p>
            <a:pPr marL="685800" lvl="1" algn="just">
              <a:lnSpc>
                <a:spcPts val="2700"/>
              </a:lnSpc>
              <a:spcBef>
                <a:spcPts val="600"/>
              </a:spcBef>
              <a:spcAft>
                <a:spcPts val="600"/>
              </a:spcAft>
              <a:buFont typeface="Symbol" panose="05050102010706020507" pitchFamily="18" charset="2"/>
              <a:buChar char="Þ"/>
            </a:pPr>
            <a:r>
              <a:rPr lang="en-US" sz="1600" b="0" u="none" dirty="0">
                <a:cs typeface="Times New Roman" pitchFamily="18" charset="0"/>
              </a:rPr>
              <a:t>30 days past-due was the credit risk ratio usually focused and used in Portugal.</a:t>
            </a:r>
          </a:p>
          <a:p>
            <a:pPr marL="685800" lvl="1" algn="just">
              <a:lnSpc>
                <a:spcPts val="2700"/>
              </a:lnSpc>
              <a:spcBef>
                <a:spcPts val="600"/>
              </a:spcBef>
              <a:spcAft>
                <a:spcPts val="600"/>
              </a:spcAft>
              <a:buFont typeface="Symbol" panose="05050102010706020507" pitchFamily="18" charset="2"/>
              <a:buChar char="Þ"/>
            </a:pPr>
            <a:r>
              <a:rPr lang="en-US" sz="1600" b="0" u="none" dirty="0">
                <a:cs typeface="Times New Roman" pitchFamily="18" charset="0"/>
              </a:rPr>
              <a:t>Some countries opted for less strict ratios – 60 or 90 </a:t>
            </a:r>
            <a:r>
              <a:rPr lang="en-US" sz="1600" b="0" u="none" dirty="0" smtClean="0">
                <a:cs typeface="Times New Roman" pitchFamily="18" charset="0"/>
              </a:rPr>
              <a:t>DPD.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211</a:t>
            </a:fld>
            <a:endParaRPr lang="en-US" dirty="0"/>
          </a:p>
        </p:txBody>
      </p:sp>
      <p:sp>
        <p:nvSpPr>
          <p:cNvPr id="3" name="Down Arrow 2"/>
          <p:cNvSpPr/>
          <p:nvPr/>
        </p:nvSpPr>
        <p:spPr bwMode="auto">
          <a:xfrm>
            <a:off x="4953000" y="2348880"/>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76543621"/>
      </p:ext>
    </p:extLst>
  </p:cSld>
  <p:clrMapOvr>
    <a:masterClrMapping/>
  </p:clrMapOvr>
  <p:transition spd="slow">
    <p:pull dir="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US" sz="2000" b="0" u="none" dirty="0" smtClean="0">
                <a:solidFill>
                  <a:srgbClr val="FF0000"/>
                </a:solidFill>
                <a:cs typeface="Times New Roman" pitchFamily="18" charset="0"/>
              </a:rPr>
              <a:t>1</a:t>
            </a:r>
            <a:r>
              <a:rPr lang="en-US" sz="2000" b="0" u="none" baseline="30000" dirty="0" smtClean="0">
                <a:solidFill>
                  <a:srgbClr val="FF0000"/>
                </a:solidFill>
                <a:cs typeface="Times New Roman" pitchFamily="18" charset="0"/>
              </a:rPr>
              <a:t>st</a:t>
            </a:r>
            <a:r>
              <a:rPr lang="en-US" sz="2000" b="0" u="none" dirty="0" smtClean="0">
                <a:solidFill>
                  <a:srgbClr val="FF0000"/>
                </a:solidFill>
                <a:cs typeface="Times New Roman" pitchFamily="18" charset="0"/>
              </a:rPr>
              <a:t> measure in Portugal including restructured loans: Credit </a:t>
            </a:r>
            <a:r>
              <a:rPr lang="en-US" sz="2000" b="0" u="none" dirty="0">
                <a:solidFill>
                  <a:srgbClr val="FF0000"/>
                </a:solidFill>
                <a:cs typeface="Times New Roman" pitchFamily="18" charset="0"/>
              </a:rPr>
              <a:t>at </a:t>
            </a:r>
            <a:r>
              <a:rPr lang="en-US" sz="2000" b="0" u="none" dirty="0" smtClean="0">
                <a:solidFill>
                  <a:srgbClr val="FF0000"/>
                </a:solidFill>
                <a:cs typeface="Times New Roman" pitchFamily="18" charset="0"/>
              </a:rPr>
              <a:t>Risk </a:t>
            </a:r>
            <a:r>
              <a:rPr lang="en-US" sz="2000" b="0" u="none" dirty="0" smtClean="0">
                <a:cs typeface="Times New Roman" pitchFamily="18" charset="0"/>
              </a:rPr>
              <a:t>(</a:t>
            </a:r>
            <a:r>
              <a:rPr lang="en-US" sz="2000" b="0" u="none" dirty="0">
                <a:cs typeface="Times New Roman" pitchFamily="18" charset="0"/>
              </a:rPr>
              <a:t>Instruction </a:t>
            </a:r>
            <a:r>
              <a:rPr lang="en-US" sz="2000" b="0" u="none" dirty="0" smtClean="0">
                <a:cs typeface="Times New Roman" pitchFamily="18" charset="0"/>
              </a:rPr>
              <a:t>No.16/2004, 16 Oct</a:t>
            </a:r>
            <a:r>
              <a:rPr lang="en-US" sz="2000" b="0" u="none" dirty="0">
                <a:cs typeface="Times New Roman" pitchFamily="18" charset="0"/>
              </a:rPr>
              <a:t>., changed by Instruction </a:t>
            </a:r>
            <a:r>
              <a:rPr lang="en-US" sz="2000" b="0" u="none" dirty="0" smtClean="0">
                <a:cs typeface="Times New Roman" pitchFamily="18" charset="0"/>
              </a:rPr>
              <a:t>No.23/2012, 16 Aug. and by Instruction 6/2018, 12 Mar.) =&gt; Banks had to </a:t>
            </a:r>
            <a:r>
              <a:rPr lang="en-US" sz="2000" u="none" dirty="0" smtClean="0">
                <a:cs typeface="Times New Roman" pitchFamily="18" charset="0"/>
              </a:rPr>
              <a:t>disclose this indicator in public information on credit risk</a:t>
            </a:r>
            <a:r>
              <a:rPr lang="en-US" sz="2000" b="0" u="none" dirty="0" smtClean="0">
                <a:cs typeface="Times New Roman" pitchFamily="18" charset="0"/>
              </a:rPr>
              <a:t>, that included:</a:t>
            </a:r>
          </a:p>
          <a:p>
            <a:pPr marL="271463" indent="-271463" algn="just">
              <a:lnSpc>
                <a:spcPts val="2700"/>
              </a:lnSpc>
              <a:spcBef>
                <a:spcPts val="600"/>
              </a:spcBef>
              <a:spcAft>
                <a:spcPts val="600"/>
              </a:spcAft>
            </a:pPr>
            <a:endParaRPr lang="en-US" sz="1800" b="0" u="none" dirty="0">
              <a:cs typeface="Times New Roman" pitchFamily="18" charset="0"/>
            </a:endParaRPr>
          </a:p>
          <a:p>
            <a:pPr marL="671513" lvl="1" indent="-271463" algn="just">
              <a:lnSpc>
                <a:spcPts val="2700"/>
              </a:lnSpc>
              <a:spcBef>
                <a:spcPts val="600"/>
              </a:spcBef>
              <a:spcAft>
                <a:spcPts val="600"/>
              </a:spcAft>
            </a:pPr>
            <a:r>
              <a:rPr lang="en-US" sz="1600" b="0" u="none" dirty="0" smtClean="0">
                <a:cs typeface="Times New Roman" pitchFamily="18" charset="0"/>
              </a:rPr>
              <a:t>Past </a:t>
            </a:r>
            <a:r>
              <a:rPr lang="en-US" sz="1600" b="0" u="none" dirty="0">
                <a:cs typeface="Times New Roman" pitchFamily="18" charset="0"/>
              </a:rPr>
              <a:t>due loans over 90 </a:t>
            </a:r>
            <a:r>
              <a:rPr lang="en-US" sz="1600" b="0" u="none" dirty="0" smtClean="0">
                <a:cs typeface="Times New Roman" pitchFamily="18" charset="0"/>
              </a:rPr>
              <a:t>DPD;</a:t>
            </a:r>
            <a:endParaRPr lang="en-US" sz="1600" b="0" u="none" dirty="0">
              <a:cs typeface="Times New Roman" pitchFamily="18" charset="0"/>
            </a:endParaRPr>
          </a:p>
          <a:p>
            <a:pPr marL="671513" lvl="1" indent="-271463" algn="just">
              <a:lnSpc>
                <a:spcPts val="2700"/>
              </a:lnSpc>
              <a:spcBef>
                <a:spcPts val="600"/>
              </a:spcBef>
              <a:spcAft>
                <a:spcPts val="600"/>
              </a:spcAft>
            </a:pPr>
            <a:r>
              <a:rPr lang="en-US" sz="1600" b="0" u="none" dirty="0">
                <a:cs typeface="Times New Roman" pitchFamily="18" charset="0"/>
              </a:rPr>
              <a:t>Restructured credit, when restructuring </a:t>
            </a:r>
            <a:r>
              <a:rPr lang="en-US" sz="1600" b="0" u="none" dirty="0" smtClean="0">
                <a:cs typeface="Times New Roman" pitchFamily="18" charset="0"/>
              </a:rPr>
              <a:t>occurred </a:t>
            </a:r>
            <a:r>
              <a:rPr lang="en-US" sz="1600" b="0" u="none" dirty="0">
                <a:cs typeface="Times New Roman" pitchFamily="18" charset="0"/>
              </a:rPr>
              <a:t>after </a:t>
            </a:r>
            <a:r>
              <a:rPr lang="en-US" sz="1600" b="0" u="none" dirty="0" smtClean="0">
                <a:cs typeface="Times New Roman" pitchFamily="18" charset="0"/>
              </a:rPr>
              <a:t>90 DPD and didn’t </a:t>
            </a:r>
            <a:r>
              <a:rPr lang="en-US" sz="1600" b="0" u="none" dirty="0">
                <a:cs typeface="Times New Roman" pitchFamily="18" charset="0"/>
              </a:rPr>
              <a:t>involve neither the payment of any past due capital or interest, nor additional guarantees</a:t>
            </a:r>
            <a:r>
              <a:rPr lang="en-US" sz="1600" b="0" u="none" dirty="0" smtClean="0">
                <a:cs typeface="Times New Roman" pitchFamily="18" charset="0"/>
              </a:rPr>
              <a:t>.</a:t>
            </a:r>
          </a:p>
          <a:p>
            <a:pPr marL="671513" lvl="1" indent="-271463" algn="just">
              <a:lnSpc>
                <a:spcPts val="2700"/>
              </a:lnSpc>
              <a:spcBef>
                <a:spcPts val="600"/>
              </a:spcBef>
              <a:spcAft>
                <a:spcPts val="600"/>
              </a:spcAft>
            </a:pPr>
            <a:endParaRPr lang="en-US" sz="1600" b="0" u="none" dirty="0" smtClean="0">
              <a:cs typeface="Times New Roman" pitchFamily="18" charset="0"/>
            </a:endParaRPr>
          </a:p>
          <a:p>
            <a:pPr marL="271463" indent="-271463" algn="just">
              <a:lnSpc>
                <a:spcPts val="2700"/>
              </a:lnSpc>
              <a:spcBef>
                <a:spcPts val="600"/>
              </a:spcBef>
              <a:spcAft>
                <a:spcPts val="600"/>
              </a:spcAft>
            </a:pPr>
            <a:r>
              <a:rPr lang="en-US" sz="2000" b="0" u="none" dirty="0" smtClean="0">
                <a:solidFill>
                  <a:srgbClr val="FF0000"/>
                </a:solidFill>
                <a:cs typeface="Times New Roman" pitchFamily="18" charset="0"/>
              </a:rPr>
              <a:t>Instruction </a:t>
            </a:r>
            <a:r>
              <a:rPr lang="en-US" sz="2000" b="0" u="none" dirty="0">
                <a:solidFill>
                  <a:srgbClr val="FF0000"/>
                </a:solidFill>
                <a:cs typeface="Times New Roman" pitchFamily="18" charset="0"/>
              </a:rPr>
              <a:t>No. 22/2011, 17 Out</a:t>
            </a:r>
            <a:r>
              <a:rPr lang="en-US" sz="2000" b="0" u="none" dirty="0" smtClean="0">
                <a:solidFill>
                  <a:srgbClr val="FF0000"/>
                </a:solidFill>
                <a:cs typeface="Times New Roman" pitchFamily="18" charset="0"/>
              </a:rPr>
              <a:t>. </a:t>
            </a:r>
            <a:r>
              <a:rPr lang="en-US" sz="2000" b="0" u="none" dirty="0" smtClean="0">
                <a:cs typeface="Times New Roman" pitchFamily="18" charset="0"/>
              </a:rPr>
              <a:t>(r</a:t>
            </a:r>
            <a:r>
              <a:rPr lang="en-US" sz="2000" b="0" u="none" dirty="0" smtClean="0"/>
              <a:t>evoked </a:t>
            </a:r>
            <a:r>
              <a:rPr lang="en-US" sz="2000" b="0" u="none" dirty="0"/>
              <a:t>by Instruction No. </a:t>
            </a:r>
            <a:r>
              <a:rPr lang="en-US" sz="2000" b="0" u="none" dirty="0" smtClean="0"/>
              <a:t>4/2018, 12 Mar.) </a:t>
            </a:r>
            <a:r>
              <a:rPr lang="en-US" sz="2000" b="0" u="none" dirty="0" smtClean="0">
                <a:cs typeface="Times New Roman" pitchFamily="18" charset="0"/>
              </a:rPr>
              <a:t>– </a:t>
            </a:r>
            <a:r>
              <a:rPr lang="en-US" sz="2000" b="0" u="none" dirty="0">
                <a:cs typeface="Times New Roman" pitchFamily="18" charset="0"/>
              </a:rPr>
              <a:t>prudential report on credit at risk, detailing the several components of the ratio</a:t>
            </a:r>
            <a:r>
              <a:rPr lang="en-US" sz="2000" b="0" u="none" dirty="0" smtClean="0">
                <a:cs typeface="Times New Roman" pitchFamily="18" charset="0"/>
              </a:rPr>
              <a:t>.</a:t>
            </a:r>
            <a:endParaRPr lang="en-US" sz="2000" b="0" u="none"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212</a:t>
            </a:fld>
            <a:endParaRPr lang="en-US" dirty="0"/>
          </a:p>
        </p:txBody>
      </p:sp>
    </p:spTree>
    <p:extLst>
      <p:ext uri="{BB962C8B-B14F-4D97-AF65-F5344CB8AC3E}">
        <p14:creationId xmlns:p14="http://schemas.microsoft.com/office/powerpoint/2010/main" val="3437321700"/>
      </p:ext>
    </p:extLst>
  </p:cSld>
  <p:clrMapOvr>
    <a:masterClrMapping/>
  </p:clrMapOvr>
  <p:transition spd="slow">
    <p:pull dir="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US" sz="2000" b="0" u="none" dirty="0" smtClean="0">
                <a:solidFill>
                  <a:srgbClr val="FF0000"/>
                </a:solidFill>
              </a:rPr>
              <a:t>Instruction </a:t>
            </a:r>
            <a:r>
              <a:rPr lang="en-US" sz="2000" b="0" u="none" dirty="0">
                <a:solidFill>
                  <a:srgbClr val="FF0000"/>
                </a:solidFill>
              </a:rPr>
              <a:t>No. 18/2012, 15 </a:t>
            </a:r>
            <a:r>
              <a:rPr lang="en-US" sz="2000" b="0" u="none" dirty="0" smtClean="0">
                <a:solidFill>
                  <a:srgbClr val="FF0000"/>
                </a:solidFill>
              </a:rPr>
              <a:t>May </a:t>
            </a:r>
            <a:r>
              <a:rPr lang="en-US" sz="2000" b="0" u="none" dirty="0" smtClean="0"/>
              <a:t>(replaced </a:t>
            </a:r>
            <a:r>
              <a:rPr lang="en-US" sz="2000" b="0" u="none" dirty="0"/>
              <a:t>by Instruction No. 32/2013, </a:t>
            </a:r>
            <a:r>
              <a:rPr lang="en-US" sz="2000" b="0" u="none" dirty="0" smtClean="0"/>
              <a:t>15.01.2014 and revoked by Instruction No. 4/2018) - rules on identification of restructured loans.</a:t>
            </a:r>
          </a:p>
          <a:p>
            <a:pPr marL="268288" indent="-268288" algn="just">
              <a:lnSpc>
                <a:spcPts val="2700"/>
              </a:lnSpc>
              <a:spcBef>
                <a:spcPts val="600"/>
              </a:spcBef>
              <a:spcAft>
                <a:spcPts val="600"/>
              </a:spcAft>
            </a:pPr>
            <a:endParaRPr lang="en-US" sz="2000" b="0" u="none" dirty="0" smtClean="0"/>
          </a:p>
          <a:p>
            <a:pPr marL="268288" indent="-268288" algn="just">
              <a:lnSpc>
                <a:spcPts val="2700"/>
              </a:lnSpc>
              <a:spcBef>
                <a:spcPts val="600"/>
              </a:spcBef>
              <a:spcAft>
                <a:spcPts val="600"/>
              </a:spcAft>
            </a:pPr>
            <a:r>
              <a:rPr lang="en-US" sz="2000" b="0" u="none" dirty="0">
                <a:solidFill>
                  <a:srgbClr val="FF0000"/>
                </a:solidFill>
              </a:rPr>
              <a:t>EBA released a common definition for NPLs in EU, distinguishing between </a:t>
            </a:r>
            <a:r>
              <a:rPr lang="en-US" sz="2000" b="0" u="none" dirty="0" smtClean="0">
                <a:solidFill>
                  <a:srgbClr val="FF0000"/>
                </a:solidFill>
              </a:rPr>
              <a:t>restructured/forborne </a:t>
            </a:r>
            <a:r>
              <a:rPr lang="en-US" sz="2000" b="0" u="none" dirty="0">
                <a:solidFill>
                  <a:srgbClr val="FF0000"/>
                </a:solidFill>
              </a:rPr>
              <a:t>loans that must be considered performing or </a:t>
            </a:r>
            <a:r>
              <a:rPr lang="en-US" sz="2000" b="0" u="none" dirty="0" smtClean="0">
                <a:solidFill>
                  <a:srgbClr val="FF0000"/>
                </a:solidFill>
              </a:rPr>
              <a:t>NPE: </a:t>
            </a:r>
          </a:p>
          <a:p>
            <a:pPr marL="268288" indent="-268288" algn="just">
              <a:lnSpc>
                <a:spcPts val="2700"/>
              </a:lnSpc>
              <a:spcBef>
                <a:spcPts val="600"/>
              </a:spcBef>
              <a:spcAft>
                <a:spcPts val="600"/>
              </a:spcAft>
            </a:pPr>
            <a:endParaRPr lang="en-US" sz="2000" b="0" u="none" dirty="0">
              <a:solidFill>
                <a:srgbClr val="FF0000"/>
              </a:solidFill>
            </a:endParaRPr>
          </a:p>
          <a:p>
            <a:pPr marL="0" indent="0" algn="just">
              <a:lnSpc>
                <a:spcPts val="2700"/>
              </a:lnSpc>
              <a:spcBef>
                <a:spcPts val="600"/>
              </a:spcBef>
              <a:spcAft>
                <a:spcPts val="600"/>
              </a:spcAft>
              <a:buNone/>
            </a:pPr>
            <a:r>
              <a:rPr lang="en-US" sz="2000" b="0" u="none" dirty="0" smtClean="0"/>
              <a:t>Final Draft </a:t>
            </a:r>
            <a:r>
              <a:rPr lang="en-US" sz="2000" b="0" u="none" dirty="0"/>
              <a:t>Implementing Technical Standards on Supervisory </a:t>
            </a:r>
            <a:r>
              <a:rPr lang="en-US" sz="2000" b="0" u="none" dirty="0" smtClean="0"/>
              <a:t>Reporting </a:t>
            </a:r>
            <a:r>
              <a:rPr lang="en-US" sz="2000" b="0" u="none" dirty="0"/>
              <a:t>on </a:t>
            </a:r>
            <a:r>
              <a:rPr lang="en-US" sz="2000" b="0" u="none" dirty="0" smtClean="0"/>
              <a:t>Forbearance </a:t>
            </a:r>
            <a:r>
              <a:rPr lang="en-US" sz="2000" b="0" u="none" dirty="0"/>
              <a:t>and </a:t>
            </a:r>
            <a:r>
              <a:rPr lang="en-US" sz="2000" b="0" u="none" dirty="0" smtClean="0"/>
              <a:t>Non-Performing Exposures </a:t>
            </a:r>
            <a:r>
              <a:rPr lang="en-US" sz="2000" b="0" u="none" dirty="0"/>
              <a:t>under Article 99(4) of Regulation (EU) No 575/2013, 24 </a:t>
            </a:r>
            <a:r>
              <a:rPr lang="en-US" sz="2000" b="0" u="none" dirty="0" smtClean="0"/>
              <a:t>Jul.</a:t>
            </a:r>
            <a:r>
              <a:rPr lang="en-US" sz="2000" b="0" u="none" dirty="0" smtClean="0">
                <a:solidFill>
                  <a:srgbClr val="FF0000"/>
                </a:solidFill>
              </a:rPr>
              <a:t>2014</a:t>
            </a:r>
            <a:r>
              <a:rPr lang="en-US" sz="2000" b="0" u="none"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213</a:t>
            </a:fld>
            <a:endParaRPr lang="en-US" dirty="0"/>
          </a:p>
        </p:txBody>
      </p:sp>
      <p:cxnSp>
        <p:nvCxnSpPr>
          <p:cNvPr id="4" name="Straight Arrow Connector 3"/>
          <p:cNvCxnSpPr/>
          <p:nvPr/>
        </p:nvCxnSpPr>
        <p:spPr bwMode="auto">
          <a:xfrm>
            <a:off x="5529064" y="4077072"/>
            <a:ext cx="0"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88229693"/>
      </p:ext>
    </p:extLst>
  </p:cSld>
  <p:clrMapOvr>
    <a:masterClrMapping/>
  </p:clrMapOvr>
  <p:transition spd="slow">
    <p:pull dir="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655496" cy="46805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r>
              <a:rPr lang="en-US" sz="2000" u="none" dirty="0" smtClean="0">
                <a:solidFill>
                  <a:srgbClr val="FF3300"/>
                </a:solidFill>
              </a:rPr>
              <a:t>NPE </a:t>
            </a:r>
            <a:r>
              <a:rPr lang="en-US" sz="2000" b="0" u="none" dirty="0" smtClean="0"/>
              <a:t>(Art. 178 of CRR, Reg. 575/2013 and </a:t>
            </a:r>
            <a:r>
              <a:rPr lang="pt-PT" sz="2000" b="0" u="none" dirty="0" smtClean="0"/>
              <a:t>EBA/GL/2016/07, 28/09/2016</a:t>
            </a:r>
            <a:r>
              <a:rPr lang="en-US" sz="2000" b="0" u="none" dirty="0" smtClean="0"/>
              <a:t>):</a:t>
            </a:r>
          </a:p>
          <a:p>
            <a:pPr marL="357188" indent="-357188" algn="just">
              <a:lnSpc>
                <a:spcPts val="2700"/>
              </a:lnSpc>
              <a:spcBef>
                <a:spcPts val="600"/>
              </a:spcBef>
              <a:spcAft>
                <a:spcPts val="600"/>
              </a:spcAft>
            </a:pPr>
            <a:endParaRPr lang="en-US" sz="2000" b="0" u="none" dirty="0" smtClean="0"/>
          </a:p>
          <a:p>
            <a:pPr marL="0" indent="0" algn="just">
              <a:lnSpc>
                <a:spcPts val="2700"/>
              </a:lnSpc>
              <a:spcBef>
                <a:spcPts val="600"/>
              </a:spcBef>
              <a:spcAft>
                <a:spcPts val="600"/>
              </a:spcAft>
              <a:buNone/>
            </a:pPr>
            <a:r>
              <a:rPr lang="en-US" sz="2000" b="0" u="none" dirty="0" smtClean="0"/>
              <a:t>(</a:t>
            </a:r>
            <a:r>
              <a:rPr lang="en-US" sz="2000" b="0" u="none" dirty="0" err="1" smtClean="0"/>
              <a:t>i</a:t>
            </a:r>
            <a:r>
              <a:rPr lang="en-US" sz="2000" b="0" u="none" dirty="0" smtClean="0"/>
              <a:t>) &gt; 90 DPD (national authorities may replace for 180 days when exposures are guaranteed by residential mortgages and, in loans to SMEs, by commercial mortgages, as well as Public sector entities).</a:t>
            </a:r>
          </a:p>
          <a:p>
            <a:pPr marL="0" indent="0" algn="just">
              <a:lnSpc>
                <a:spcPts val="2700"/>
              </a:lnSpc>
              <a:spcBef>
                <a:spcPts val="600"/>
              </a:spcBef>
              <a:spcAft>
                <a:spcPts val="600"/>
              </a:spcAft>
              <a:buNone/>
            </a:pPr>
            <a:r>
              <a:rPr lang="en-US" sz="2000" b="0" u="none" dirty="0" smtClean="0"/>
              <a:t>(ii) </a:t>
            </a:r>
            <a:r>
              <a:rPr lang="en-US" sz="2000" b="0" dirty="0" smtClean="0"/>
              <a:t>the debtor is considered as </a:t>
            </a:r>
            <a:r>
              <a:rPr lang="en-US" sz="2000" b="0" dirty="0" smtClean="0">
                <a:solidFill>
                  <a:srgbClr val="FF0000"/>
                </a:solidFill>
              </a:rPr>
              <a:t>unlikely to be able to redeem the loan</a:t>
            </a:r>
            <a:r>
              <a:rPr lang="en-US" sz="2000" b="0" u="none" dirty="0" smtClean="0"/>
              <a:t>, with no recourse to additional bank decisions, e.g.:</a:t>
            </a:r>
          </a:p>
          <a:p>
            <a:pPr marL="363538" indent="0" algn="just">
              <a:lnSpc>
                <a:spcPts val="2700"/>
              </a:lnSpc>
              <a:spcBef>
                <a:spcPts val="600"/>
              </a:spcBef>
              <a:spcAft>
                <a:spcPts val="600"/>
              </a:spcAft>
              <a:buNone/>
            </a:pPr>
            <a:r>
              <a:rPr lang="en-US" sz="2000" b="0" u="none" dirty="0" smtClean="0"/>
              <a:t>(a) suspension of interest payments; </a:t>
            </a:r>
          </a:p>
          <a:p>
            <a:pPr marL="363538" indent="0" algn="just">
              <a:lnSpc>
                <a:spcPts val="2700"/>
              </a:lnSpc>
              <a:spcBef>
                <a:spcPts val="600"/>
              </a:spcBef>
              <a:spcAft>
                <a:spcPts val="600"/>
              </a:spcAft>
              <a:buNone/>
            </a:pPr>
            <a:r>
              <a:rPr lang="en-US" sz="2000" b="0" u="none" dirty="0" smtClean="0"/>
              <a:t>(b) loan restructuring, including the forgiveness or the postponement of capital redemption or the payment of interest or fees;</a:t>
            </a:r>
          </a:p>
          <a:p>
            <a:pPr marL="363538" indent="0">
              <a:lnSpc>
                <a:spcPts val="2700"/>
              </a:lnSpc>
              <a:spcBef>
                <a:spcPts val="600"/>
              </a:spcBef>
              <a:spcAft>
                <a:spcPts val="600"/>
              </a:spcAft>
              <a:buNone/>
            </a:pPr>
            <a:r>
              <a:rPr lang="en-US" sz="2000" b="0" u="none" dirty="0" smtClean="0"/>
              <a:t>(c) request the debtor insolvency.</a:t>
            </a: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214</a:t>
            </a:fld>
            <a:endParaRPr lang="en-US"/>
          </a:p>
        </p:txBody>
      </p:sp>
    </p:spTree>
    <p:extLst>
      <p:ext uri="{BB962C8B-B14F-4D97-AF65-F5344CB8AC3E}">
        <p14:creationId xmlns:p14="http://schemas.microsoft.com/office/powerpoint/2010/main" val="1099513508"/>
      </p:ext>
    </p:extLst>
  </p:cSld>
  <p:clrMapOvr>
    <a:masterClrMapping/>
  </p:clrMapOvr>
  <p:transition spd="slow">
    <p:pull dir="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6805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71463" indent="-271463" algn="just">
              <a:lnSpc>
                <a:spcPts val="2700"/>
              </a:lnSpc>
              <a:spcBef>
                <a:spcPts val="600"/>
              </a:spcBef>
              <a:spcAft>
                <a:spcPts val="600"/>
              </a:spcAft>
            </a:pPr>
            <a:r>
              <a:rPr lang="en-GB" sz="2000" b="0" u="none" dirty="0" smtClean="0"/>
              <a:t>“Unlikely to pay” (UTP) definition gives some leeway </a:t>
            </a:r>
            <a:r>
              <a:rPr lang="en-GB" sz="2000" b="0" u="none" dirty="0"/>
              <a:t>for </a:t>
            </a:r>
            <a:r>
              <a:rPr lang="en-GB" sz="2000" b="0" u="none" dirty="0" smtClean="0"/>
              <a:t>interpretation =&gt; </a:t>
            </a:r>
            <a:r>
              <a:rPr lang="en-GB" sz="2000" b="0" u="none" dirty="0" smtClean="0">
                <a:solidFill>
                  <a:srgbClr val="FF0000"/>
                </a:solidFill>
              </a:rPr>
              <a:t>banks are required to </a:t>
            </a:r>
            <a:r>
              <a:rPr lang="en-GB" sz="2000" b="0" u="none" dirty="0">
                <a:solidFill>
                  <a:srgbClr val="FF0000"/>
                </a:solidFill>
              </a:rPr>
              <a:t>have clearly defined </a:t>
            </a:r>
            <a:r>
              <a:rPr lang="en-GB" sz="2000" b="0" u="none" dirty="0" smtClean="0">
                <a:solidFill>
                  <a:srgbClr val="FF0000"/>
                </a:solidFill>
              </a:rPr>
              <a:t>internal criteria </a:t>
            </a:r>
            <a:r>
              <a:rPr lang="en-GB" sz="2000" b="0" u="none" dirty="0">
                <a:solidFill>
                  <a:srgbClr val="FF0000"/>
                </a:solidFill>
              </a:rPr>
              <a:t>to identify </a:t>
            </a:r>
            <a:r>
              <a:rPr lang="en-GB" sz="2000" b="0" u="none" dirty="0" smtClean="0">
                <a:solidFill>
                  <a:srgbClr val="FF0000"/>
                </a:solidFill>
              </a:rPr>
              <a:t>UTP indicators/events</a:t>
            </a:r>
            <a:r>
              <a:rPr lang="en-GB" sz="2000" b="0" u="none" dirty="0" smtClean="0"/>
              <a:t>, implemented homogeneously </a:t>
            </a:r>
            <a:r>
              <a:rPr lang="en-GB" sz="2000" b="0" u="none" dirty="0"/>
              <a:t>in all parts of the group</a:t>
            </a:r>
            <a:r>
              <a:rPr lang="en-GB" sz="2000" b="0" u="none" dirty="0" smtClean="0"/>
              <a:t>.</a:t>
            </a:r>
          </a:p>
          <a:p>
            <a:pPr marL="271463" indent="-271463" algn="just">
              <a:lnSpc>
                <a:spcPts val="2700"/>
              </a:lnSpc>
              <a:spcBef>
                <a:spcPts val="600"/>
              </a:spcBef>
              <a:spcAft>
                <a:spcPts val="600"/>
              </a:spcAft>
            </a:pPr>
            <a:r>
              <a:rPr lang="en-US" sz="2000" u="none" dirty="0" smtClean="0"/>
              <a:t>Cross-default</a:t>
            </a:r>
          </a:p>
          <a:p>
            <a:pPr algn="just">
              <a:lnSpc>
                <a:spcPts val="2700"/>
              </a:lnSpc>
              <a:spcBef>
                <a:spcPts val="600"/>
              </a:spcBef>
              <a:spcAft>
                <a:spcPts val="600"/>
              </a:spcAft>
              <a:buFontTx/>
              <a:buChar char="-"/>
            </a:pPr>
            <a:r>
              <a:rPr lang="en-US" sz="2000" b="0" u="none" dirty="0" smtClean="0"/>
              <a:t>for reporting purposes:	NPLs &gt; 20% of the exposure to the customer, except for retail loans.</a:t>
            </a:r>
          </a:p>
          <a:p>
            <a:pPr algn="just">
              <a:lnSpc>
                <a:spcPts val="2700"/>
              </a:lnSpc>
              <a:spcBef>
                <a:spcPts val="600"/>
              </a:spcBef>
              <a:spcAft>
                <a:spcPts val="600"/>
              </a:spcAft>
              <a:buFontTx/>
              <a:buChar char="-"/>
            </a:pPr>
            <a:r>
              <a:rPr lang="en-US" sz="2000" b="0" u="none" dirty="0" smtClean="0"/>
              <a:t>For UTP assessment: banks are expected to set a threshold</a:t>
            </a:r>
          </a:p>
          <a:p>
            <a:pPr marL="271463" indent="-271463" algn="just">
              <a:lnSpc>
                <a:spcPts val="2700"/>
              </a:lnSpc>
              <a:spcBef>
                <a:spcPts val="600"/>
              </a:spcBef>
              <a:spcAft>
                <a:spcPts val="600"/>
              </a:spcAft>
            </a:pPr>
            <a:r>
              <a:rPr lang="en-US" sz="2000" u="none" dirty="0" smtClean="0"/>
              <a:t>Economic Groups </a:t>
            </a:r>
            <a:r>
              <a:rPr lang="en-US" sz="2000" b="0" u="none" dirty="0" smtClean="0"/>
              <a:t>– when a debtor belongs to a given group, the need to consider exposures to other group entities also as non-performing must be assessed</a:t>
            </a:r>
            <a:r>
              <a:rPr lang="en-US" sz="2000" b="0" u="none" dirty="0" smtClean="0">
                <a:cs typeface="Times New Roman" pitchFamily="18" charset="0"/>
              </a:rPr>
              <a:t>.</a:t>
            </a:r>
          </a:p>
          <a:p>
            <a:pPr marL="271463" indent="-271463" algn="just">
              <a:lnSpc>
                <a:spcPts val="2700"/>
              </a:lnSpc>
              <a:spcBef>
                <a:spcPts val="600"/>
              </a:spcBef>
              <a:spcAft>
                <a:spcPts val="600"/>
              </a:spcAft>
            </a:pPr>
            <a:r>
              <a:rPr lang="en-US" sz="2000" u="none" dirty="0" smtClean="0">
                <a:cs typeface="Times New Roman" pitchFamily="18" charset="0"/>
              </a:rPr>
              <a:t>Cure Period </a:t>
            </a:r>
            <a:r>
              <a:rPr lang="en-US" sz="2000" b="0" u="none" dirty="0" smtClean="0">
                <a:cs typeface="Times New Roman" pitchFamily="18" charset="0"/>
              </a:rPr>
              <a:t>– at least 3 months</a:t>
            </a:r>
            <a:endParaRPr lang="en-US" sz="2000" b="0" u="none"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215</a:t>
            </a:fld>
            <a:endParaRPr lang="en-US"/>
          </a:p>
        </p:txBody>
      </p:sp>
    </p:spTree>
    <p:extLst>
      <p:ext uri="{BB962C8B-B14F-4D97-AF65-F5344CB8AC3E}">
        <p14:creationId xmlns:p14="http://schemas.microsoft.com/office/powerpoint/2010/main" val="2373383090"/>
      </p:ext>
    </p:extLst>
  </p:cSld>
  <p:clrMapOvr>
    <a:masterClrMapping/>
  </p:clrMapOvr>
  <p:transition spd="slow">
    <p:pull dir="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7525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300"/>
              </a:spcAft>
            </a:pPr>
            <a:r>
              <a:rPr lang="en-GB" sz="2000" b="0" u="none" dirty="0" smtClean="0">
                <a:solidFill>
                  <a:srgbClr val="FF0000"/>
                </a:solidFill>
              </a:rPr>
              <a:t>NPE include </a:t>
            </a:r>
            <a:r>
              <a:rPr lang="en-GB" sz="2000" b="0" u="none" dirty="0">
                <a:solidFill>
                  <a:srgbClr val="FF0000"/>
                </a:solidFill>
              </a:rPr>
              <a:t>the defaulted and impaired </a:t>
            </a:r>
            <a:r>
              <a:rPr lang="en-GB" sz="2000" b="0" u="none" dirty="0" smtClean="0">
                <a:solidFill>
                  <a:srgbClr val="FF0000"/>
                </a:solidFill>
              </a:rPr>
              <a:t>exposures</a:t>
            </a:r>
            <a:r>
              <a:rPr lang="en-GB" sz="2000" b="0" u="none" dirty="0" smtClean="0"/>
              <a:t>, as well forborne exposures where the customer is considered UTP.</a:t>
            </a:r>
          </a:p>
          <a:p>
            <a:pPr marL="268288" indent="-268288" algn="just">
              <a:lnSpc>
                <a:spcPts val="2700"/>
              </a:lnSpc>
              <a:spcBef>
                <a:spcPts val="600"/>
              </a:spcBef>
              <a:spcAft>
                <a:spcPts val="300"/>
              </a:spcAft>
            </a:pPr>
            <a:r>
              <a:rPr lang="en-US" sz="2000" b="0" u="none" dirty="0" smtClean="0">
                <a:solidFill>
                  <a:srgbClr val="FF0000"/>
                </a:solidFill>
              </a:rPr>
              <a:t>A distressed </a:t>
            </a:r>
            <a:r>
              <a:rPr lang="en-US" sz="2000" b="0" u="none" dirty="0">
                <a:solidFill>
                  <a:srgbClr val="FF0000"/>
                </a:solidFill>
              </a:rPr>
              <a:t>restructuring is an indication of </a:t>
            </a:r>
            <a:r>
              <a:rPr lang="en-US" sz="2000" b="0" u="none" dirty="0" smtClean="0">
                <a:solidFill>
                  <a:srgbClr val="FF0000"/>
                </a:solidFill>
              </a:rPr>
              <a:t>UTP when it is </a:t>
            </a:r>
            <a:r>
              <a:rPr lang="en-US" sz="2000" b="0" u="none" dirty="0">
                <a:solidFill>
                  <a:srgbClr val="FF0000"/>
                </a:solidFill>
              </a:rPr>
              <a:t>likely to result in a diminished financial obligation </a:t>
            </a:r>
            <a:r>
              <a:rPr lang="en-US" sz="2000" b="0" u="none" dirty="0"/>
              <a:t>caused by the material forgiveness, or postponement, of principal, interest or, where </a:t>
            </a:r>
            <a:r>
              <a:rPr lang="en-US" sz="2000" b="0" u="none" dirty="0" smtClean="0"/>
              <a:t>relevant, fees.</a:t>
            </a:r>
          </a:p>
          <a:p>
            <a:pPr marL="268288" indent="-268288" algn="just">
              <a:lnSpc>
                <a:spcPts val="2700"/>
              </a:lnSpc>
              <a:spcBef>
                <a:spcPts val="600"/>
              </a:spcBef>
              <a:spcAft>
                <a:spcPts val="300"/>
              </a:spcAft>
            </a:pPr>
            <a:r>
              <a:rPr lang="en-US" sz="2000" b="0" u="none" dirty="0" smtClean="0">
                <a:solidFill>
                  <a:srgbClr val="FF0000"/>
                </a:solidFill>
              </a:rPr>
              <a:t>Diminished financial </a:t>
            </a:r>
            <a:r>
              <a:rPr lang="en-US" sz="2000" b="0" u="none" dirty="0">
                <a:solidFill>
                  <a:srgbClr val="FF0000"/>
                </a:solidFill>
              </a:rPr>
              <a:t>obligation </a:t>
            </a:r>
            <a:r>
              <a:rPr lang="en-US" sz="2000" b="0" u="none" dirty="0" smtClean="0"/>
              <a:t>– assessment based </a:t>
            </a:r>
            <a:r>
              <a:rPr lang="en-US" sz="2000" b="0" u="none" dirty="0"/>
              <a:t>on a comparison between the </a:t>
            </a:r>
            <a:r>
              <a:rPr lang="en-US" sz="2000" b="0" u="none" dirty="0" smtClean="0"/>
              <a:t>NPV of </a:t>
            </a:r>
            <a:r>
              <a:rPr lang="en-US" sz="2000" b="0" u="none" dirty="0"/>
              <a:t>expected cash flows before </a:t>
            </a:r>
            <a:r>
              <a:rPr lang="en-US" sz="2000" b="0" u="none" dirty="0" smtClean="0"/>
              <a:t>and after the </a:t>
            </a:r>
            <a:r>
              <a:rPr lang="en-US" sz="2000" b="0" u="none" dirty="0"/>
              <a:t>changes in the </a:t>
            </a:r>
            <a:r>
              <a:rPr lang="en-US" sz="2000" b="0" u="none" dirty="0" smtClean="0"/>
              <a:t>terms of </a:t>
            </a:r>
            <a:r>
              <a:rPr lang="en-US" sz="2000" b="0" u="none" dirty="0"/>
              <a:t>the </a:t>
            </a:r>
            <a:r>
              <a:rPr lang="en-US" sz="2000" b="0" u="none" dirty="0" smtClean="0"/>
              <a:t>contract</a:t>
            </a:r>
            <a:r>
              <a:rPr lang="pt-PT" sz="2000" b="0" u="none" dirty="0"/>
              <a:t> </a:t>
            </a:r>
            <a:r>
              <a:rPr lang="pt-PT" sz="2000" b="0" u="none" dirty="0" smtClean="0"/>
              <a:t>(</a:t>
            </a:r>
            <a:r>
              <a:rPr lang="en-US" sz="2000" b="0" u="none" dirty="0"/>
              <a:t>both discounted using the original effective interest </a:t>
            </a:r>
            <a:r>
              <a:rPr lang="en-US" sz="2000" b="0" u="none" dirty="0" smtClean="0"/>
              <a:t>rate).</a:t>
            </a:r>
          </a:p>
          <a:p>
            <a:pPr marL="268288" indent="-268288" algn="just">
              <a:lnSpc>
                <a:spcPts val="2700"/>
              </a:lnSpc>
              <a:spcBef>
                <a:spcPts val="600"/>
              </a:spcBef>
              <a:spcAft>
                <a:spcPts val="300"/>
              </a:spcAft>
            </a:pPr>
            <a:endParaRPr lang="en-US" sz="2000" b="0" u="none" dirty="0"/>
          </a:p>
          <a:p>
            <a:pPr marL="268288" indent="-268288" algn="just">
              <a:lnSpc>
                <a:spcPts val="2700"/>
              </a:lnSpc>
              <a:spcBef>
                <a:spcPts val="600"/>
              </a:spcBef>
              <a:spcAft>
                <a:spcPts val="300"/>
              </a:spcAft>
            </a:pPr>
            <a:r>
              <a:rPr lang="en-US" sz="2000" b="0" u="none" dirty="0">
                <a:solidFill>
                  <a:srgbClr val="FF0000"/>
                </a:solidFill>
              </a:rPr>
              <a:t>If </a:t>
            </a:r>
            <a:r>
              <a:rPr lang="en-US" sz="2000" b="0" u="none" dirty="0" smtClean="0">
                <a:solidFill>
                  <a:srgbClr val="FF0000"/>
                </a:solidFill>
              </a:rPr>
              <a:t>this </a:t>
            </a:r>
            <a:r>
              <a:rPr lang="en-US" sz="2000" b="0" u="none" dirty="0">
                <a:solidFill>
                  <a:srgbClr val="FF0000"/>
                </a:solidFill>
              </a:rPr>
              <a:t>difference </a:t>
            </a:r>
            <a:r>
              <a:rPr lang="en-US" sz="2000" b="0" u="none" dirty="0" smtClean="0">
                <a:solidFill>
                  <a:srgbClr val="FF0000"/>
                </a:solidFill>
              </a:rPr>
              <a:t>&gt; a given threshold (set by EBA as 1%) =&gt; exposure must be </a:t>
            </a:r>
            <a:r>
              <a:rPr lang="en-US" sz="2000" b="0" u="none" dirty="0">
                <a:solidFill>
                  <a:srgbClr val="FF0000"/>
                </a:solidFill>
              </a:rPr>
              <a:t>classified as defaulted</a:t>
            </a:r>
            <a:r>
              <a:rPr lang="en-US" sz="2000" b="0" u="none" dirty="0" smtClean="0">
                <a:solidFill>
                  <a:srgbClr val="FF0000"/>
                </a:solidFill>
              </a:rPr>
              <a:t>.</a:t>
            </a:r>
          </a:p>
          <a:p>
            <a:pPr marL="268288" indent="-268288" algn="just">
              <a:lnSpc>
                <a:spcPts val="2700"/>
              </a:lnSpc>
              <a:spcBef>
                <a:spcPts val="600"/>
              </a:spcBef>
              <a:spcAft>
                <a:spcPts val="300"/>
              </a:spcAft>
            </a:pPr>
            <a:r>
              <a:rPr lang="en-US" sz="2000" b="0" u="none" dirty="0" smtClean="0"/>
              <a:t>The </a:t>
            </a:r>
            <a:r>
              <a:rPr lang="en-US" sz="2000" b="0" u="none" dirty="0"/>
              <a:t>threshold should be set by </a:t>
            </a:r>
            <a:r>
              <a:rPr lang="en-US" sz="2000" b="0" u="none" dirty="0" smtClean="0"/>
              <a:t>banks.</a:t>
            </a:r>
            <a:endParaRPr lang="en-GB" sz="2000" b="0" u="none"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216</a:t>
            </a:fld>
            <a:endParaRPr lang="en-US" dirty="0"/>
          </a:p>
        </p:txBody>
      </p:sp>
      <p:sp>
        <p:nvSpPr>
          <p:cNvPr id="5" name="Down Arrow 4"/>
          <p:cNvSpPr/>
          <p:nvPr/>
        </p:nvSpPr>
        <p:spPr bwMode="auto">
          <a:xfrm>
            <a:off x="5025008" y="4653136"/>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80859577"/>
      </p:ext>
    </p:extLst>
  </p:cSld>
  <p:clrMapOvr>
    <a:masterClrMapping/>
  </p:clrMapOvr>
  <p:transition spd="slow">
    <p:pull dir="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7525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US" sz="2000" b="0" u="none" dirty="0" smtClean="0"/>
              <a:t>Banks still have to assess exposures </a:t>
            </a:r>
            <a:r>
              <a:rPr lang="en-US" sz="2000" b="0" u="none" dirty="0"/>
              <a:t>for possible </a:t>
            </a:r>
            <a:r>
              <a:rPr lang="en-US" sz="2000" b="0" u="none" dirty="0">
                <a:solidFill>
                  <a:srgbClr val="FF0000"/>
                </a:solidFill>
              </a:rPr>
              <a:t>other indications of </a:t>
            </a:r>
            <a:r>
              <a:rPr lang="en-US" sz="2000" b="0" u="none" dirty="0" smtClean="0">
                <a:solidFill>
                  <a:srgbClr val="FF0000"/>
                </a:solidFill>
              </a:rPr>
              <a:t>UTP </a:t>
            </a:r>
            <a:r>
              <a:rPr lang="en-US" sz="2000" b="0" u="none" dirty="0" smtClean="0"/>
              <a:t>=&gt; if there are reasonable </a:t>
            </a:r>
            <a:r>
              <a:rPr lang="en-US" sz="2000" b="0" u="none" dirty="0"/>
              <a:t>doubts </a:t>
            </a:r>
            <a:r>
              <a:rPr lang="en-US" sz="2000" b="0" u="none" dirty="0" smtClean="0"/>
              <a:t>regarding the </a:t>
            </a:r>
            <a:r>
              <a:rPr lang="en-US" sz="2000" b="0" u="none" dirty="0"/>
              <a:t>likeliness of repayment of the obligation according to the new arrangement in full in a timely manner, the obligor should be considered defaulted. </a:t>
            </a:r>
            <a:endParaRPr lang="en-US" sz="2000" b="0" u="none" dirty="0" smtClean="0"/>
          </a:p>
          <a:p>
            <a:pPr marL="268288" indent="-268288" algn="just">
              <a:lnSpc>
                <a:spcPts val="2700"/>
              </a:lnSpc>
              <a:spcBef>
                <a:spcPts val="600"/>
              </a:spcBef>
              <a:spcAft>
                <a:spcPts val="600"/>
              </a:spcAft>
            </a:pPr>
            <a:endParaRPr lang="en-US" sz="2000" b="0" u="none" dirty="0" smtClean="0"/>
          </a:p>
          <a:p>
            <a:pPr marL="268288" indent="-268288" algn="just">
              <a:lnSpc>
                <a:spcPts val="2700"/>
              </a:lnSpc>
              <a:spcBef>
                <a:spcPts val="600"/>
              </a:spcBef>
              <a:spcAft>
                <a:spcPts val="600"/>
              </a:spcAft>
            </a:pPr>
            <a:r>
              <a:rPr lang="en-US" sz="2000" b="0" u="none" dirty="0" smtClean="0">
                <a:solidFill>
                  <a:srgbClr val="FF0000"/>
                </a:solidFill>
              </a:rPr>
              <a:t>Indicators to be used</a:t>
            </a:r>
            <a:r>
              <a:rPr lang="en-US" sz="2000" b="0" u="none" dirty="0" smtClean="0"/>
              <a:t>:</a:t>
            </a:r>
          </a:p>
          <a:p>
            <a:pPr marL="514350" indent="-514350" algn="just">
              <a:lnSpc>
                <a:spcPts val="2700"/>
              </a:lnSpc>
              <a:spcBef>
                <a:spcPts val="600"/>
              </a:spcBef>
              <a:spcAft>
                <a:spcPts val="600"/>
              </a:spcAft>
              <a:buAutoNum type="romanLcParenBoth"/>
            </a:pPr>
            <a:r>
              <a:rPr lang="en-US" sz="2000" b="0" u="none" dirty="0" smtClean="0"/>
              <a:t>large </a:t>
            </a:r>
            <a:r>
              <a:rPr lang="en-US" sz="2000" b="0" u="none" dirty="0"/>
              <a:t>balloon </a:t>
            </a:r>
            <a:r>
              <a:rPr lang="en-US" sz="2000" b="0" u="none" dirty="0" smtClean="0"/>
              <a:t>payments</a:t>
            </a:r>
          </a:p>
          <a:p>
            <a:pPr marL="514350" indent="-514350" algn="just">
              <a:lnSpc>
                <a:spcPts val="2700"/>
              </a:lnSpc>
              <a:spcBef>
                <a:spcPts val="600"/>
              </a:spcBef>
              <a:spcAft>
                <a:spcPts val="600"/>
              </a:spcAft>
              <a:buAutoNum type="romanLcParenBoth"/>
            </a:pPr>
            <a:r>
              <a:rPr lang="en-US" sz="2000" b="0" u="none" dirty="0" smtClean="0"/>
              <a:t>a </a:t>
            </a:r>
            <a:r>
              <a:rPr lang="en-US" sz="2000" b="0" u="none" dirty="0"/>
              <a:t>significant grace </a:t>
            </a:r>
            <a:r>
              <a:rPr lang="en-US" sz="2000" b="0" u="none" dirty="0" smtClean="0"/>
              <a:t>period</a:t>
            </a:r>
          </a:p>
          <a:p>
            <a:pPr marL="514350" indent="-514350" algn="just">
              <a:lnSpc>
                <a:spcPts val="2700"/>
              </a:lnSpc>
              <a:spcBef>
                <a:spcPts val="600"/>
              </a:spcBef>
              <a:spcAft>
                <a:spcPts val="600"/>
              </a:spcAft>
              <a:buAutoNum type="romanLcParenBoth" startAt="2"/>
            </a:pPr>
            <a:r>
              <a:rPr lang="en-US" sz="2000" b="0" u="none" dirty="0" smtClean="0"/>
              <a:t>the </a:t>
            </a:r>
            <a:r>
              <a:rPr lang="en-US" sz="2000" b="0" u="none" dirty="0"/>
              <a:t>exposure has been restructured multiple times </a:t>
            </a:r>
            <a:endParaRPr lang="en-GB" sz="2000" b="0" u="none"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217</a:t>
            </a:fld>
            <a:endParaRPr lang="en-US" dirty="0"/>
          </a:p>
        </p:txBody>
      </p:sp>
    </p:spTree>
    <p:extLst>
      <p:ext uri="{BB962C8B-B14F-4D97-AF65-F5344CB8AC3E}">
        <p14:creationId xmlns:p14="http://schemas.microsoft.com/office/powerpoint/2010/main" val="3675015961"/>
      </p:ext>
    </p:extLst>
  </p:cSld>
  <p:clrMapOvr>
    <a:masterClrMapping/>
  </p:clrMapOvr>
  <p:transition spd="slow">
    <p:pull dir="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1"/>
            <a:ext cx="8731250" cy="6236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b="0" u="none" dirty="0" smtClean="0"/>
              <a:t>Forborne exposures can be either in performing or non-performing portfolios.</a:t>
            </a:r>
          </a:p>
          <a:p>
            <a:pPr>
              <a:lnSpc>
                <a:spcPts val="2700"/>
              </a:lnSpc>
              <a:spcBef>
                <a:spcPts val="600"/>
              </a:spcBef>
              <a:spcAft>
                <a:spcPts val="600"/>
              </a:spcAft>
            </a:pPr>
            <a:endParaRPr lang="en-GB" sz="2000" b="0" u="none" dirty="0" smtClean="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smtClean="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smtClean="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smtClean="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smtClean="0"/>
          </a:p>
          <a:p>
            <a:pPr>
              <a:lnSpc>
                <a:spcPts val="2500"/>
              </a:lnSpc>
              <a:spcBef>
                <a:spcPts val="0"/>
              </a:spcBef>
              <a:spcAft>
                <a:spcPts val="0"/>
              </a:spcAft>
            </a:pPr>
            <a:endParaRPr lang="en-GB" sz="2000" b="0" u="none" dirty="0"/>
          </a:p>
          <a:p>
            <a:pPr>
              <a:lnSpc>
                <a:spcPts val="2500"/>
              </a:lnSpc>
              <a:spcBef>
                <a:spcPts val="0"/>
              </a:spcBef>
              <a:spcAft>
                <a:spcPts val="0"/>
              </a:spcAft>
            </a:pPr>
            <a:endParaRPr lang="en-GB" sz="2000" b="0" u="none"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218</a:t>
            </a:fld>
            <a:endParaRPr lang="en-US" dirty="0"/>
          </a:p>
        </p:txBody>
      </p:sp>
      <p:pic>
        <p:nvPicPr>
          <p:cNvPr id="3" name="Picture 2"/>
          <p:cNvPicPr>
            <a:picLocks noChangeAspect="1"/>
          </p:cNvPicPr>
          <p:nvPr/>
        </p:nvPicPr>
        <p:blipFill>
          <a:blip r:embed="rId2"/>
          <a:stretch>
            <a:fillRect/>
          </a:stretch>
        </p:blipFill>
        <p:spPr>
          <a:xfrm>
            <a:off x="829185" y="2263882"/>
            <a:ext cx="7220159" cy="3479519"/>
          </a:xfrm>
          <a:prstGeom prst="rect">
            <a:avLst/>
          </a:prstGeom>
        </p:spPr>
      </p:pic>
      <p:sp>
        <p:nvSpPr>
          <p:cNvPr id="4" name="Rectangle 3"/>
          <p:cNvSpPr/>
          <p:nvPr/>
        </p:nvSpPr>
        <p:spPr>
          <a:xfrm>
            <a:off x="845711" y="5849920"/>
            <a:ext cx="7131626" cy="461665"/>
          </a:xfrm>
          <a:prstGeom prst="rect">
            <a:avLst/>
          </a:prstGeom>
        </p:spPr>
        <p:txBody>
          <a:bodyPr wrap="square">
            <a:spAutoFit/>
          </a:bodyPr>
          <a:lstStyle/>
          <a:p>
            <a:pPr algn="just">
              <a:buNone/>
            </a:pPr>
            <a:r>
              <a:rPr lang="en-US" sz="1200" b="0" u="none" dirty="0" smtClean="0">
                <a:solidFill>
                  <a:schemeClr val="tx1"/>
                </a:solidFill>
              </a:rPr>
              <a:t>Source: EBA (2014), “Final </a:t>
            </a:r>
            <a:r>
              <a:rPr lang="en-US" sz="1200" b="0" u="none" dirty="0">
                <a:solidFill>
                  <a:schemeClr val="tx1"/>
                </a:solidFill>
              </a:rPr>
              <a:t>draft Implementing Technical Standards on Supervisory reporting on forbearance and non-performing exposures under Article 99(4) of Regulation (EU) No </a:t>
            </a:r>
            <a:r>
              <a:rPr lang="en-US" sz="1200" b="0" u="none" dirty="0" smtClean="0">
                <a:solidFill>
                  <a:schemeClr val="tx1"/>
                </a:solidFill>
              </a:rPr>
              <a:t>575/2013”, </a:t>
            </a:r>
            <a:r>
              <a:rPr lang="en-US" sz="1200" b="0" u="none" dirty="0">
                <a:solidFill>
                  <a:schemeClr val="tx1"/>
                </a:solidFill>
              </a:rPr>
              <a:t>24 </a:t>
            </a:r>
            <a:r>
              <a:rPr lang="en-US" sz="1200" b="0" u="none" dirty="0" smtClean="0">
                <a:solidFill>
                  <a:schemeClr val="tx1"/>
                </a:solidFill>
              </a:rPr>
              <a:t>July.</a:t>
            </a:r>
            <a:endParaRPr lang="en-GB" sz="1200" dirty="0">
              <a:solidFill>
                <a:schemeClr val="tx1"/>
              </a:solidFill>
            </a:endParaRPr>
          </a:p>
        </p:txBody>
      </p:sp>
    </p:spTree>
    <p:extLst>
      <p:ext uri="{BB962C8B-B14F-4D97-AF65-F5344CB8AC3E}">
        <p14:creationId xmlns:p14="http://schemas.microsoft.com/office/powerpoint/2010/main" val="3966705711"/>
      </p:ext>
    </p:extLst>
  </p:cSld>
  <p:clrMapOvr>
    <a:masterClrMapping/>
  </p:clrMapOvr>
  <p:transition spd="slow">
    <p:pull dir="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731250"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GB" sz="2000" u="none" dirty="0" smtClean="0">
                <a:solidFill>
                  <a:srgbClr val="FF0000"/>
                </a:solidFill>
              </a:rPr>
              <a:t>Cure period</a:t>
            </a:r>
            <a:r>
              <a:rPr lang="en-GB" sz="2000" b="0" u="none" dirty="0" smtClean="0">
                <a:solidFill>
                  <a:srgbClr val="FF0000"/>
                </a:solidFill>
              </a:rPr>
              <a:t> -</a:t>
            </a:r>
            <a:r>
              <a:rPr lang="en-GB" sz="2000" b="0" u="none" dirty="0" smtClean="0"/>
              <a:t> The forbearance classification shall be discontinued when all the following conditions </a:t>
            </a:r>
            <a:r>
              <a:rPr lang="en-GB" sz="2000" b="0" u="none" dirty="0"/>
              <a:t>are </a:t>
            </a:r>
            <a:r>
              <a:rPr lang="en-GB" sz="2000" b="0" u="none" dirty="0" smtClean="0"/>
              <a:t>met (to be </a:t>
            </a:r>
            <a:r>
              <a:rPr lang="en-GB" sz="2000" b="0" u="none" dirty="0"/>
              <a:t>assessed at least on a quarterly </a:t>
            </a:r>
            <a:r>
              <a:rPr lang="en-GB" sz="2000" b="0" u="none" dirty="0" smtClean="0"/>
              <a:t>basis):</a:t>
            </a:r>
          </a:p>
          <a:p>
            <a:pPr algn="just">
              <a:lnSpc>
                <a:spcPts val="2700"/>
              </a:lnSpc>
              <a:spcBef>
                <a:spcPts val="600"/>
              </a:spcBef>
              <a:spcAft>
                <a:spcPts val="600"/>
              </a:spcAft>
            </a:pPr>
            <a:endParaRPr lang="en-GB" sz="2000" b="0" u="none" dirty="0" smtClean="0"/>
          </a:p>
          <a:p>
            <a:pPr algn="just">
              <a:lnSpc>
                <a:spcPts val="2700"/>
              </a:lnSpc>
              <a:spcBef>
                <a:spcPts val="600"/>
              </a:spcBef>
              <a:spcAft>
                <a:spcPts val="600"/>
              </a:spcAft>
              <a:buAutoNum type="alphaLcParenBoth"/>
            </a:pPr>
            <a:r>
              <a:rPr lang="en-GB" sz="2000" b="0" u="none" dirty="0" smtClean="0"/>
              <a:t>the </a:t>
            </a:r>
            <a:r>
              <a:rPr lang="en-GB" sz="2000" b="0" u="none" dirty="0"/>
              <a:t>contract is considered as </a:t>
            </a:r>
            <a:r>
              <a:rPr lang="en-GB" sz="2000" b="0" u="none" dirty="0" smtClean="0"/>
              <a:t>performing;</a:t>
            </a:r>
          </a:p>
          <a:p>
            <a:pPr algn="just">
              <a:lnSpc>
                <a:spcPts val="2700"/>
              </a:lnSpc>
              <a:spcBef>
                <a:spcPts val="600"/>
              </a:spcBef>
              <a:spcAft>
                <a:spcPts val="600"/>
              </a:spcAft>
              <a:buAutoNum type="alphaLcParenBoth"/>
            </a:pPr>
            <a:r>
              <a:rPr lang="en-GB" sz="2000" b="0" u="none" dirty="0" smtClean="0"/>
              <a:t>a </a:t>
            </a:r>
            <a:r>
              <a:rPr lang="en-GB" sz="2000" b="0" u="none" dirty="0"/>
              <a:t>minimum 2 year probation period has passed from the date the </a:t>
            </a:r>
            <a:r>
              <a:rPr lang="en-GB" sz="2000" b="0" u="none" dirty="0" smtClean="0"/>
              <a:t>forborne exposure </a:t>
            </a:r>
            <a:r>
              <a:rPr lang="en-GB" sz="2000" b="0" u="none" dirty="0"/>
              <a:t>was considered as performing</a:t>
            </a:r>
            <a:r>
              <a:rPr lang="en-GB" sz="2000" b="0" u="none" dirty="0" smtClean="0"/>
              <a:t>;</a:t>
            </a:r>
          </a:p>
          <a:p>
            <a:pPr algn="just">
              <a:lnSpc>
                <a:spcPts val="2700"/>
              </a:lnSpc>
              <a:spcBef>
                <a:spcPts val="600"/>
              </a:spcBef>
              <a:spcAft>
                <a:spcPts val="600"/>
              </a:spcAft>
              <a:buAutoNum type="alphaLcParenBoth"/>
            </a:pPr>
            <a:r>
              <a:rPr lang="en-GB" sz="2000" b="0" u="none" dirty="0" smtClean="0"/>
              <a:t>regular </a:t>
            </a:r>
            <a:r>
              <a:rPr lang="en-GB" sz="2000" b="0" u="none" dirty="0"/>
              <a:t>payments of more than an insignificant aggregate amount of </a:t>
            </a:r>
            <a:r>
              <a:rPr lang="en-GB" sz="2000" b="0" u="none" dirty="0" smtClean="0"/>
              <a:t>principal or </a:t>
            </a:r>
            <a:r>
              <a:rPr lang="en-GB" sz="2000" b="0" u="none" dirty="0"/>
              <a:t>interest have been made during at least half of the probation period</a:t>
            </a:r>
            <a:r>
              <a:rPr lang="en-GB" sz="2000" b="0" u="none" dirty="0" smtClean="0"/>
              <a:t>;</a:t>
            </a:r>
          </a:p>
          <a:p>
            <a:pPr algn="just">
              <a:lnSpc>
                <a:spcPts val="2700"/>
              </a:lnSpc>
              <a:spcBef>
                <a:spcPts val="600"/>
              </a:spcBef>
              <a:spcAft>
                <a:spcPts val="600"/>
              </a:spcAft>
              <a:buAutoNum type="alphaLcParenBoth"/>
            </a:pPr>
            <a:r>
              <a:rPr lang="en-GB" sz="2000" b="0" u="none" dirty="0" smtClean="0"/>
              <a:t>none </a:t>
            </a:r>
            <a:r>
              <a:rPr lang="en-GB" sz="2000" b="0" u="none" dirty="0"/>
              <a:t>of the exposures to the debtor is more than 30 days past-due at the end </a:t>
            </a:r>
            <a:r>
              <a:rPr lang="en-GB" sz="2000" b="0" u="none" dirty="0" smtClean="0"/>
              <a:t>of the </a:t>
            </a:r>
            <a:r>
              <a:rPr lang="en-GB" sz="2000" b="0" u="none" dirty="0"/>
              <a:t>probation period</a:t>
            </a:r>
            <a:r>
              <a:rPr lang="en-GB" sz="2000" b="0" u="none" dirty="0" smtClean="0"/>
              <a:t>.</a:t>
            </a:r>
            <a:endParaRPr lang="en-US" sz="2000" b="0" u="none"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219</a:t>
            </a:fld>
            <a:endParaRPr lang="en-US" dirty="0"/>
          </a:p>
        </p:txBody>
      </p:sp>
    </p:spTree>
    <p:extLst>
      <p:ext uri="{BB962C8B-B14F-4D97-AF65-F5344CB8AC3E}">
        <p14:creationId xmlns:p14="http://schemas.microsoft.com/office/powerpoint/2010/main" val="989511219"/>
      </p:ext>
    </p:extLst>
  </p:cSld>
  <p:clrMapOvr>
    <a:masterClrMapping/>
  </p:clrMapOvr>
  <p:transition spd="slow">
    <p:pull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Non-regulated players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a:t>
            </a:fld>
            <a:endParaRPr lang="en-US"/>
          </a:p>
        </p:txBody>
      </p:sp>
      <p:sp>
        <p:nvSpPr>
          <p:cNvPr id="8" name="Rectangle 3"/>
          <p:cNvSpPr txBox="1">
            <a:spLocks noChangeArrowheads="1"/>
          </p:cNvSpPr>
          <p:nvPr/>
        </p:nvSpPr>
        <p:spPr bwMode="auto">
          <a:xfrm>
            <a:off x="809624" y="1628801"/>
            <a:ext cx="8683626" cy="46173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smtClean="0">
                <a:solidFill>
                  <a:schemeClr val="tx1"/>
                </a:solidFill>
              </a:rPr>
              <a:t>There are </a:t>
            </a:r>
            <a:r>
              <a:rPr lang="en-US" sz="2000" u="none" dirty="0" smtClean="0">
                <a:solidFill>
                  <a:schemeClr val="tx1"/>
                </a:solidFill>
              </a:rPr>
              <a:t>pros and cons for incumbent banks</a:t>
            </a:r>
            <a:r>
              <a:rPr lang="en-US" sz="2000" b="0" u="none" dirty="0" smtClean="0">
                <a:solidFill>
                  <a:schemeClr val="tx1"/>
                </a:solidFill>
              </a:rPr>
              <a:t>:</a:t>
            </a: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smtClean="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smtClean="0">
              <a:solidFill>
                <a:schemeClr val="tx1"/>
              </a:solidFill>
            </a:endParaRPr>
          </a:p>
          <a:p>
            <a:pPr marL="265113" indent="-265113" algn="just">
              <a:lnSpc>
                <a:spcPts val="2700"/>
              </a:lnSpc>
              <a:spcBef>
                <a:spcPts val="600"/>
              </a:spcBef>
              <a:buClr>
                <a:schemeClr val="bg2"/>
              </a:buClr>
              <a:buSzPct val="75000"/>
              <a:buFont typeface="Monotype Sorts" pitchFamily="2" charset="2"/>
              <a:buChar char="n"/>
              <a:defRPr/>
            </a:pPr>
            <a:endParaRPr lang="en-US" sz="2000" b="0" u="none" dirty="0">
              <a:solidFill>
                <a:schemeClr val="tx1"/>
              </a:solidFill>
            </a:endParaRPr>
          </a:p>
        </p:txBody>
      </p:sp>
      <p:sp>
        <p:nvSpPr>
          <p:cNvPr id="6" name="Rectangle 5"/>
          <p:cNvSpPr/>
          <p:nvPr/>
        </p:nvSpPr>
        <p:spPr>
          <a:xfrm>
            <a:off x="5755240" y="5775647"/>
            <a:ext cx="3666002" cy="461665"/>
          </a:xfrm>
          <a:prstGeom prst="rect">
            <a:avLst/>
          </a:prstGeom>
        </p:spPr>
        <p:txBody>
          <a:bodyPr wrap="square">
            <a:spAutoFit/>
          </a:bodyPr>
          <a:lstStyle/>
          <a:p>
            <a:pPr algn="just">
              <a:buNone/>
            </a:pPr>
            <a:r>
              <a:rPr lang="pt-PT" sz="1200" b="0" u="none" dirty="0" err="1" smtClean="0">
                <a:solidFill>
                  <a:schemeClr val="tx1"/>
                </a:solidFill>
              </a:rPr>
              <a:t>Source</a:t>
            </a:r>
            <a:r>
              <a:rPr lang="pt-PT" sz="1200" b="0" u="none" dirty="0" smtClean="0">
                <a:solidFill>
                  <a:schemeClr val="tx1"/>
                </a:solidFill>
              </a:rPr>
              <a:t>: </a:t>
            </a:r>
            <a:r>
              <a:rPr lang="en-US" sz="1200" b="0" u="none" dirty="0" smtClean="0">
                <a:solidFill>
                  <a:schemeClr val="tx1"/>
                </a:solidFill>
              </a:rPr>
              <a:t>(2019a</a:t>
            </a:r>
            <a:r>
              <a:rPr lang="en-US" sz="1200" b="0" u="none" dirty="0">
                <a:solidFill>
                  <a:schemeClr val="tx1"/>
                </a:solidFill>
              </a:rPr>
              <a:t>), “</a:t>
            </a:r>
            <a:r>
              <a:rPr lang="en-US" sz="1200" b="0" u="none" dirty="0" err="1">
                <a:solidFill>
                  <a:schemeClr val="tx1"/>
                </a:solidFill>
              </a:rPr>
              <a:t>BigTech</a:t>
            </a:r>
            <a:r>
              <a:rPr lang="en-US" sz="1200" b="0" u="none" dirty="0">
                <a:solidFill>
                  <a:schemeClr val="tx1"/>
                </a:solidFill>
              </a:rPr>
              <a:t> in finance: opportunities and risks”, </a:t>
            </a:r>
            <a:r>
              <a:rPr lang="en-US" sz="1200" b="0" i="1" u="none" dirty="0">
                <a:solidFill>
                  <a:schemeClr val="tx1"/>
                </a:solidFill>
              </a:rPr>
              <a:t>Annual </a:t>
            </a:r>
            <a:r>
              <a:rPr lang="en-US" sz="1200" b="0" i="1" u="none" dirty="0" smtClean="0">
                <a:solidFill>
                  <a:schemeClr val="tx1"/>
                </a:solidFill>
              </a:rPr>
              <a:t>Economic </a:t>
            </a:r>
            <a:r>
              <a:rPr lang="pt-PT" sz="1200" b="0" i="1" u="none" dirty="0" err="1" smtClean="0">
                <a:solidFill>
                  <a:schemeClr val="tx1"/>
                </a:solidFill>
              </a:rPr>
              <a:t>Report</a:t>
            </a:r>
            <a:r>
              <a:rPr lang="pt-PT" sz="1200" b="0" u="none" dirty="0">
                <a:solidFill>
                  <a:schemeClr val="tx1"/>
                </a:solidFill>
              </a:rPr>
              <a:t>, </a:t>
            </a:r>
            <a:r>
              <a:rPr lang="pt-PT" sz="1200" b="0" u="none" dirty="0" err="1">
                <a:solidFill>
                  <a:schemeClr val="tx1"/>
                </a:solidFill>
              </a:rPr>
              <a:t>Chapter</a:t>
            </a:r>
            <a:r>
              <a:rPr lang="pt-PT" sz="1200" b="0" u="none" dirty="0">
                <a:solidFill>
                  <a:schemeClr val="tx1"/>
                </a:solidFill>
              </a:rPr>
              <a:t> III, </a:t>
            </a:r>
            <a:r>
              <a:rPr lang="pt-PT" sz="1200" b="0" u="none" dirty="0" err="1">
                <a:solidFill>
                  <a:schemeClr val="tx1"/>
                </a:solidFill>
              </a:rPr>
              <a:t>June</a:t>
            </a:r>
            <a:r>
              <a:rPr lang="pt-PT" sz="1200" b="0" u="none" dirty="0">
                <a:solidFill>
                  <a:schemeClr val="tx1"/>
                </a:solidFill>
              </a:rPr>
              <a:t>.</a:t>
            </a:r>
          </a:p>
        </p:txBody>
      </p:sp>
      <p:pic>
        <p:nvPicPr>
          <p:cNvPr id="4" name="Picture 3"/>
          <p:cNvPicPr>
            <a:picLocks noChangeAspect="1"/>
          </p:cNvPicPr>
          <p:nvPr/>
        </p:nvPicPr>
        <p:blipFill>
          <a:blip r:embed="rId2"/>
          <a:stretch>
            <a:fillRect/>
          </a:stretch>
        </p:blipFill>
        <p:spPr>
          <a:xfrm>
            <a:off x="830947" y="2090534"/>
            <a:ext cx="4924293" cy="4146777"/>
          </a:xfrm>
          <a:prstGeom prst="rect">
            <a:avLst/>
          </a:prstGeom>
        </p:spPr>
      </p:pic>
    </p:spTree>
    <p:extLst>
      <p:ext uri="{BB962C8B-B14F-4D97-AF65-F5344CB8AC3E}">
        <p14:creationId xmlns:p14="http://schemas.microsoft.com/office/powerpoint/2010/main" val="3737525560"/>
      </p:ext>
    </p:extLst>
  </p:cSld>
  <p:clrMapOvr>
    <a:masterClrMapping/>
  </p:clrMapOvr>
  <p:transition spd="slow">
    <p:pull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smtClean="0"/>
              <a:t>Key Indicators</a:t>
            </a:r>
          </a:p>
        </p:txBody>
      </p:sp>
      <p:sp>
        <p:nvSpPr>
          <p:cNvPr id="6" name="Rectangle 2051"/>
          <p:cNvSpPr txBox="1">
            <a:spLocks noChangeArrowheads="1"/>
          </p:cNvSpPr>
          <p:nvPr/>
        </p:nvSpPr>
        <p:spPr bwMode="auto">
          <a:xfrm>
            <a:off x="762000" y="1628800"/>
            <a:ext cx="8655496" cy="453650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514350" indent="-514350" algn="just">
              <a:lnSpc>
                <a:spcPts val="2700"/>
              </a:lnSpc>
              <a:spcBef>
                <a:spcPts val="600"/>
              </a:spcBef>
              <a:spcAft>
                <a:spcPts val="600"/>
              </a:spcAft>
              <a:buAutoNum type="romanLcParenBoth" startAt="2"/>
            </a:pPr>
            <a:r>
              <a:rPr lang="en-US" sz="2000" u="none" dirty="0" smtClean="0">
                <a:solidFill>
                  <a:srgbClr val="FF3300"/>
                </a:solidFill>
                <a:cs typeface="Times New Roman" pitchFamily="18" charset="0"/>
              </a:rPr>
              <a:t>level </a:t>
            </a:r>
            <a:r>
              <a:rPr lang="en-US" sz="2000" u="none" dirty="0">
                <a:solidFill>
                  <a:srgbClr val="FF3300"/>
                </a:solidFill>
                <a:cs typeface="Times New Roman" pitchFamily="18" charset="0"/>
              </a:rPr>
              <a:t>of coverage of problem loans by </a:t>
            </a:r>
            <a:r>
              <a:rPr lang="en-US" sz="2000" u="none" dirty="0" smtClean="0">
                <a:solidFill>
                  <a:srgbClr val="FF3300"/>
                </a:solidFill>
                <a:cs typeface="Times New Roman" pitchFamily="18" charset="0"/>
              </a:rPr>
              <a:t>provisions</a:t>
            </a: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Coverage ratio of Past Due Loans = Provisions (Impairments)/Past Due Loans</a:t>
            </a: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r>
              <a:rPr lang="en-GB" sz="2000" b="0" u="none" dirty="0"/>
              <a:t>Texas ratio </a:t>
            </a:r>
            <a:r>
              <a:rPr lang="en-GB" sz="2000" b="0" u="none" dirty="0" smtClean="0"/>
              <a:t>=</a:t>
            </a:r>
            <a:r>
              <a:rPr lang="en-GB" sz="2000" b="0" u="none" dirty="0"/>
              <a:t> </a:t>
            </a:r>
            <a:r>
              <a:rPr lang="en-GB" sz="2000" b="0" u="none" dirty="0" smtClean="0"/>
              <a:t>NPLs/(tangible </a:t>
            </a:r>
            <a:r>
              <a:rPr lang="en-GB" sz="2000" b="0" u="none" dirty="0"/>
              <a:t>equity </a:t>
            </a:r>
            <a:r>
              <a:rPr lang="en-GB" sz="2000" b="0" u="none" dirty="0" smtClean="0"/>
              <a:t>+ </a:t>
            </a:r>
            <a:r>
              <a:rPr lang="en-GB" sz="2000" b="0" u="none" dirty="0"/>
              <a:t>loan loss </a:t>
            </a:r>
            <a:r>
              <a:rPr lang="en-GB" sz="2000" b="0" u="none" dirty="0" smtClean="0"/>
              <a:t>reserves): compares </a:t>
            </a:r>
            <a:r>
              <a:rPr lang="en-GB" sz="2000" b="0" u="none" dirty="0"/>
              <a:t>problem loans with the financial resources a bank has to absorb </a:t>
            </a:r>
            <a:r>
              <a:rPr lang="en-GB" sz="2000" b="0" u="none" dirty="0" smtClean="0"/>
              <a:t>further </a:t>
            </a:r>
            <a:r>
              <a:rPr lang="en-GB" sz="2000" b="0" u="none" dirty="0"/>
              <a:t>losses from its troubled </a:t>
            </a:r>
            <a:r>
              <a:rPr lang="en-GB" sz="2000" b="0" u="none" dirty="0" smtClean="0"/>
              <a:t>assets.</a:t>
            </a:r>
          </a:p>
          <a:p>
            <a:pPr algn="just">
              <a:lnSpc>
                <a:spcPts val="2700"/>
              </a:lnSpc>
              <a:spcBef>
                <a:spcPts val="600"/>
              </a:spcBef>
              <a:spcAft>
                <a:spcPts val="600"/>
              </a:spcAft>
            </a:pPr>
            <a:endParaRPr lang="en-GB" sz="2000" b="0" u="none" dirty="0">
              <a:cs typeface="Times New Roman" pitchFamily="18" charset="0"/>
            </a:endParaRPr>
          </a:p>
          <a:p>
            <a:pPr marL="0" indent="0" algn="just">
              <a:lnSpc>
                <a:spcPts val="2700"/>
              </a:lnSpc>
              <a:spcBef>
                <a:spcPts val="600"/>
              </a:spcBef>
              <a:spcAft>
                <a:spcPts val="600"/>
              </a:spcAft>
              <a:buNone/>
            </a:pPr>
            <a:r>
              <a:rPr lang="en-GB" sz="2000" b="0" u="none" dirty="0" smtClean="0">
                <a:cs typeface="Times New Roman" pitchFamily="18" charset="0"/>
              </a:rPr>
              <a:t>		Lower Texas ratio </a:t>
            </a:r>
            <a:r>
              <a:rPr lang="en-GB" sz="2000" b="0" u="none" dirty="0" smtClean="0">
                <a:cs typeface="Times New Roman" pitchFamily="18" charset="0"/>
                <a:sym typeface="Wingdings" panose="05000000000000000000" pitchFamily="2" charset="2"/>
              </a:rPr>
              <a:t> more robust position</a:t>
            </a: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220</a:t>
            </a:fld>
            <a:endParaRPr lang="en-US"/>
          </a:p>
        </p:txBody>
      </p:sp>
      <p:cxnSp>
        <p:nvCxnSpPr>
          <p:cNvPr id="4" name="Straight Arrow Connector 3"/>
          <p:cNvCxnSpPr/>
          <p:nvPr/>
        </p:nvCxnSpPr>
        <p:spPr bwMode="auto">
          <a:xfrm>
            <a:off x="4953000" y="4653136"/>
            <a:ext cx="0"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7090038"/>
      </p:ext>
    </p:extLst>
  </p:cSld>
  <p:clrMapOvr>
    <a:masterClrMapping/>
  </p:clrMapOvr>
  <p:transition spd="slow">
    <p:pull dir="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Regulation</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dirty="0" smtClean="0">
                <a:solidFill>
                  <a:srgbClr val="FF3300"/>
                </a:solidFill>
              </a:rPr>
              <a:t>6 </a:t>
            </a:r>
            <a:r>
              <a:rPr lang="en-US" sz="2000" dirty="0">
                <a:solidFill>
                  <a:srgbClr val="FF3300"/>
                </a:solidFill>
              </a:rPr>
              <a:t>types of regulation </a:t>
            </a:r>
            <a:r>
              <a:rPr lang="en-US" sz="2000" dirty="0" smtClean="0">
                <a:solidFill>
                  <a:srgbClr val="FF3300"/>
                </a:solidFill>
              </a:rPr>
              <a:t>to ensure the stability of FIs </a:t>
            </a:r>
            <a:r>
              <a:rPr lang="en-US" sz="2000" dirty="0">
                <a:solidFill>
                  <a:srgbClr val="FF3300"/>
                </a:solidFill>
              </a:rPr>
              <a:t>and </a:t>
            </a:r>
            <a:r>
              <a:rPr lang="en-US" sz="2000" dirty="0" smtClean="0">
                <a:solidFill>
                  <a:srgbClr val="FF3300"/>
                </a:solidFill>
              </a:rPr>
              <a:t>consumer protection:</a:t>
            </a:r>
          </a:p>
          <a:p>
            <a:pPr algn="just">
              <a:lnSpc>
                <a:spcPts val="2700"/>
              </a:lnSpc>
              <a:spcBef>
                <a:spcPts val="600"/>
              </a:spcBef>
              <a:spcAft>
                <a:spcPts val="600"/>
              </a:spcAft>
            </a:pPr>
            <a:endParaRPr lang="en-US" sz="2000" dirty="0" smtClean="0"/>
          </a:p>
          <a:p>
            <a:pPr marL="457200" indent="-457200" algn="just">
              <a:lnSpc>
                <a:spcPts val="2700"/>
              </a:lnSpc>
              <a:spcBef>
                <a:spcPts val="600"/>
              </a:spcBef>
              <a:spcAft>
                <a:spcPts val="600"/>
              </a:spcAft>
              <a:buAutoNum type="arabicParenBoth"/>
            </a:pPr>
            <a:r>
              <a:rPr lang="en-US" sz="2000" dirty="0" smtClean="0"/>
              <a:t>safety </a:t>
            </a:r>
            <a:r>
              <a:rPr lang="en-US" sz="2000" dirty="0"/>
              <a:t>and soundness </a:t>
            </a:r>
            <a:r>
              <a:rPr lang="en-US" sz="2000" dirty="0" smtClean="0"/>
              <a:t>regulation;</a:t>
            </a:r>
          </a:p>
          <a:p>
            <a:pPr marL="457200" indent="-457200" algn="just">
              <a:lnSpc>
                <a:spcPts val="2700"/>
              </a:lnSpc>
              <a:spcBef>
                <a:spcPts val="600"/>
              </a:spcBef>
              <a:spcAft>
                <a:spcPts val="600"/>
              </a:spcAft>
              <a:buAutoNum type="arabicParenBoth"/>
            </a:pPr>
            <a:r>
              <a:rPr lang="en-US" sz="2000" dirty="0" smtClean="0"/>
              <a:t>monetary policy regulation;</a:t>
            </a:r>
          </a:p>
          <a:p>
            <a:pPr marL="457200" indent="-457200" algn="just">
              <a:lnSpc>
                <a:spcPts val="2700"/>
              </a:lnSpc>
              <a:spcBef>
                <a:spcPts val="600"/>
              </a:spcBef>
              <a:spcAft>
                <a:spcPts val="600"/>
              </a:spcAft>
              <a:buAutoNum type="arabicParenBoth"/>
            </a:pPr>
            <a:r>
              <a:rPr lang="en-US" sz="2000" dirty="0" smtClean="0"/>
              <a:t>credit </a:t>
            </a:r>
            <a:r>
              <a:rPr lang="en-US" sz="2000" dirty="0"/>
              <a:t>allocation </a:t>
            </a:r>
            <a:r>
              <a:rPr lang="en-US" sz="2000" dirty="0" smtClean="0"/>
              <a:t>regulation;</a:t>
            </a:r>
          </a:p>
          <a:p>
            <a:pPr marL="457200" indent="-457200" algn="just">
              <a:lnSpc>
                <a:spcPts val="2700"/>
              </a:lnSpc>
              <a:spcBef>
                <a:spcPts val="600"/>
              </a:spcBef>
              <a:spcAft>
                <a:spcPts val="600"/>
              </a:spcAft>
              <a:buAutoNum type="arabicParenBoth"/>
            </a:pPr>
            <a:r>
              <a:rPr lang="en-US" sz="2000" dirty="0" smtClean="0"/>
              <a:t>consumer </a:t>
            </a:r>
            <a:r>
              <a:rPr lang="en-US" sz="2000" dirty="0"/>
              <a:t>protection </a:t>
            </a:r>
            <a:r>
              <a:rPr lang="en-US" sz="2000" dirty="0" smtClean="0"/>
              <a:t>regulation;</a:t>
            </a:r>
          </a:p>
          <a:p>
            <a:pPr marL="457200" indent="-457200" algn="just">
              <a:lnSpc>
                <a:spcPts val="2700"/>
              </a:lnSpc>
              <a:spcBef>
                <a:spcPts val="600"/>
              </a:spcBef>
              <a:spcAft>
                <a:spcPts val="600"/>
              </a:spcAft>
              <a:buAutoNum type="arabicParenBoth"/>
            </a:pPr>
            <a:r>
              <a:rPr lang="en-US" sz="2000" dirty="0" smtClean="0"/>
              <a:t>investor </a:t>
            </a:r>
            <a:r>
              <a:rPr lang="en-US" sz="2000" dirty="0"/>
              <a:t>protection </a:t>
            </a:r>
            <a:r>
              <a:rPr lang="en-US" sz="2000" dirty="0" smtClean="0"/>
              <a:t>regulation; and</a:t>
            </a:r>
          </a:p>
          <a:p>
            <a:pPr marL="457200" indent="-457200" algn="just">
              <a:lnSpc>
                <a:spcPts val="2700"/>
              </a:lnSpc>
              <a:spcBef>
                <a:spcPts val="600"/>
              </a:spcBef>
              <a:spcAft>
                <a:spcPts val="600"/>
              </a:spcAft>
              <a:buAutoNum type="arabicParenBoth"/>
            </a:pPr>
            <a:r>
              <a:rPr lang="en-US" sz="2000" dirty="0" smtClean="0"/>
              <a:t>entry </a:t>
            </a:r>
            <a:r>
              <a:rPr lang="en-US" sz="2000" dirty="0"/>
              <a:t>and chartering regulation</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221</a:t>
            </a:fld>
            <a:endParaRPr lang="en-US"/>
          </a:p>
        </p:txBody>
      </p:sp>
    </p:spTree>
    <p:extLst>
      <p:ext uri="{BB962C8B-B14F-4D97-AF65-F5344CB8AC3E}">
        <p14:creationId xmlns:p14="http://schemas.microsoft.com/office/powerpoint/2010/main" val="2640280565"/>
      </p:ext>
    </p:extLst>
  </p:cSld>
  <p:clrMapOvr>
    <a:masterClrMapping/>
  </p:clrMapOvr>
  <p:transition spd="slow">
    <p:pull dir="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Safety and Soundness Regulation</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dirty="0" smtClean="0">
                <a:solidFill>
                  <a:srgbClr val="FF0000"/>
                </a:solidFill>
              </a:rPr>
              <a:t>2 main purposes:</a:t>
            </a:r>
          </a:p>
          <a:p>
            <a:pPr marL="357188" indent="-357188" algn="just">
              <a:lnSpc>
                <a:spcPts val="2700"/>
              </a:lnSpc>
              <a:spcBef>
                <a:spcPts val="600"/>
              </a:spcBef>
              <a:spcAft>
                <a:spcPts val="600"/>
              </a:spcAft>
              <a:buAutoNum type="romanLcParenBoth"/>
            </a:pPr>
            <a:r>
              <a:rPr lang="en-US" sz="2000" u="sng" dirty="0" smtClean="0"/>
              <a:t>to mitigate the risk of failure – </a:t>
            </a:r>
            <a:r>
              <a:rPr lang="en-US" sz="2000" b="1" u="sng" dirty="0" smtClean="0"/>
              <a:t>prudential regulation</a:t>
            </a:r>
            <a:r>
              <a:rPr lang="en-US" sz="2000" dirty="0" smtClean="0"/>
              <a:t>:</a:t>
            </a:r>
          </a:p>
          <a:p>
            <a:pPr algn="just">
              <a:lnSpc>
                <a:spcPts val="2700"/>
              </a:lnSpc>
              <a:spcBef>
                <a:spcPts val="600"/>
              </a:spcBef>
              <a:spcAft>
                <a:spcPts val="600"/>
              </a:spcAft>
              <a:buFontTx/>
              <a:buChar char="-"/>
            </a:pPr>
            <a:r>
              <a:rPr lang="en-US" sz="2000" dirty="0" smtClean="0"/>
              <a:t>protect </a:t>
            </a:r>
            <a:r>
              <a:rPr lang="en-US" sz="2000" dirty="0"/>
              <a:t>depositors and borrowers against the risk of FI failure due, for example, to a lack of diversification in asset portfolios =&gt; regulation on large risks and credit to shareholders;</a:t>
            </a:r>
          </a:p>
          <a:p>
            <a:pPr algn="just">
              <a:lnSpc>
                <a:spcPts val="2700"/>
              </a:lnSpc>
              <a:spcBef>
                <a:spcPts val="600"/>
              </a:spcBef>
              <a:spcAft>
                <a:spcPts val="600"/>
              </a:spcAft>
              <a:buFontTx/>
              <a:buChar char="-"/>
            </a:pPr>
            <a:r>
              <a:rPr lang="en-US" sz="2000" dirty="0"/>
              <a:t>minimum level of capital or equity that the shareholders of a FI need to contribute to the funding of its operations, to mitigate the risk of failure and provide protection against insolvency;</a:t>
            </a:r>
          </a:p>
          <a:p>
            <a:pPr marL="357188" indent="-357188" algn="just">
              <a:lnSpc>
                <a:spcPts val="2700"/>
              </a:lnSpc>
              <a:spcBef>
                <a:spcPts val="600"/>
              </a:spcBef>
              <a:spcAft>
                <a:spcPts val="600"/>
              </a:spcAft>
              <a:buAutoNum type="romanLcParenBoth" startAt="2"/>
            </a:pPr>
            <a:r>
              <a:rPr lang="en-US" sz="2000" u="sng" dirty="0" smtClean="0"/>
              <a:t>to improve protection against failure</a:t>
            </a:r>
            <a:r>
              <a:rPr lang="en-US" sz="2000" dirty="0" smtClean="0"/>
              <a:t>:</a:t>
            </a:r>
          </a:p>
          <a:p>
            <a:pPr algn="just">
              <a:lnSpc>
                <a:spcPts val="2700"/>
              </a:lnSpc>
              <a:spcBef>
                <a:spcPts val="600"/>
              </a:spcBef>
              <a:spcAft>
                <a:spcPts val="600"/>
              </a:spcAft>
              <a:buFontTx/>
              <a:buChar char="-"/>
            </a:pPr>
            <a:r>
              <a:rPr lang="en-US" sz="2000" dirty="0" smtClean="0"/>
              <a:t>provision </a:t>
            </a:r>
            <a:r>
              <a:rPr lang="en-US" sz="2000" dirty="0"/>
              <a:t>of guaranty funds such as Deposit Guarantee Funds for depository institutions and Security Investors </a:t>
            </a:r>
            <a:r>
              <a:rPr lang="en-US" sz="2000" dirty="0" smtClean="0"/>
              <a:t>Protection Funds for securities firms</a:t>
            </a:r>
            <a:r>
              <a:rPr lang="pt-PT" sz="2000" dirty="0" smtClean="0"/>
              <a:t>.</a:t>
            </a:r>
            <a:endParaRPr lang="pt-PT" sz="2000" dirty="0"/>
          </a:p>
          <a:p>
            <a:pPr marL="0" indent="0" algn="just">
              <a:lnSpc>
                <a:spcPts val="2700"/>
              </a:lnSpc>
              <a:spcBef>
                <a:spcPts val="600"/>
              </a:spcBef>
              <a:spcAft>
                <a:spcPts val="600"/>
              </a:spcAft>
              <a:buNone/>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222</a:t>
            </a:fld>
            <a:endParaRPr lang="en-US"/>
          </a:p>
        </p:txBody>
      </p:sp>
    </p:spTree>
    <p:extLst>
      <p:ext uri="{BB962C8B-B14F-4D97-AF65-F5344CB8AC3E}">
        <p14:creationId xmlns:p14="http://schemas.microsoft.com/office/powerpoint/2010/main" val="1601738965"/>
      </p:ext>
    </p:extLst>
  </p:cSld>
  <p:clrMapOvr>
    <a:masterClrMapping/>
  </p:clrMapOvr>
  <p:transition spd="slow">
    <p:pull dir="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smtClean="0"/>
              <a:t>Prudential Regulation</a:t>
            </a:r>
          </a:p>
        </p:txBody>
      </p:sp>
      <p:sp>
        <p:nvSpPr>
          <p:cNvPr id="6" name="Rectangle 2051"/>
          <p:cNvSpPr txBox="1">
            <a:spLocks noChangeArrowheads="1"/>
          </p:cNvSpPr>
          <p:nvPr/>
        </p:nvSpPr>
        <p:spPr bwMode="auto">
          <a:xfrm>
            <a:off x="750157" y="1643050"/>
            <a:ext cx="5066939" cy="466627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58775" indent="-358775" algn="just">
              <a:lnSpc>
                <a:spcPts val="2500"/>
              </a:lnSpc>
              <a:spcBef>
                <a:spcPts val="600"/>
              </a:spcBef>
              <a:spcAft>
                <a:spcPts val="0"/>
              </a:spcAft>
            </a:pPr>
            <a:r>
              <a:rPr lang="en-US" sz="1800" b="0" u="none" dirty="0" smtClean="0">
                <a:cs typeface="Times New Roman" pitchFamily="18" charset="0"/>
              </a:rPr>
              <a:t>Rationale:</a:t>
            </a:r>
          </a:p>
          <a:p>
            <a:pPr marL="358775" indent="-358775" algn="just">
              <a:lnSpc>
                <a:spcPts val="2500"/>
              </a:lnSpc>
              <a:spcBef>
                <a:spcPts val="600"/>
              </a:spcBef>
              <a:spcAft>
                <a:spcPts val="0"/>
              </a:spcAft>
              <a:buAutoNum type="romanLcParenBoth"/>
            </a:pPr>
            <a:r>
              <a:rPr lang="en-US" sz="1800" b="0" u="none" dirty="0" smtClean="0">
                <a:cs typeface="Times New Roman" pitchFamily="18" charset="0"/>
              </a:rPr>
              <a:t>Loan </a:t>
            </a:r>
            <a:r>
              <a:rPr lang="en-US" sz="1800" b="0" u="none" dirty="0">
                <a:cs typeface="Times New Roman" pitchFamily="18" charset="0"/>
              </a:rPr>
              <a:t>portfolios must avoid significant concentrations and minimize exposures to main </a:t>
            </a:r>
            <a:r>
              <a:rPr lang="en-US" sz="1800" b="0" u="none" dirty="0" smtClean="0">
                <a:cs typeface="Times New Roman" pitchFamily="18" charset="0"/>
              </a:rPr>
              <a:t>shareholders.</a:t>
            </a:r>
          </a:p>
          <a:p>
            <a:pPr marL="358775" indent="-358775" algn="just">
              <a:lnSpc>
                <a:spcPts val="2500"/>
              </a:lnSpc>
              <a:spcBef>
                <a:spcPts val="600"/>
              </a:spcBef>
              <a:spcAft>
                <a:spcPts val="0"/>
              </a:spcAft>
              <a:buAutoNum type="romanLcParenBoth"/>
            </a:pPr>
            <a:r>
              <a:rPr lang="en-US" sz="1800" b="0" u="none" dirty="0" smtClean="0">
                <a:cs typeface="Times New Roman" pitchFamily="18" charset="0"/>
              </a:rPr>
              <a:t>Banks </a:t>
            </a:r>
            <a:r>
              <a:rPr lang="en-US" sz="1800" b="0" u="none" dirty="0">
                <a:cs typeface="Times New Roman" pitchFamily="18" charset="0"/>
              </a:rPr>
              <a:t>have to be focused on banking business, minimizing financial participations and exposure to real estate </a:t>
            </a:r>
            <a:r>
              <a:rPr lang="en-US" sz="1800" b="0" u="none" dirty="0" smtClean="0">
                <a:cs typeface="Times New Roman" pitchFamily="18" charset="0"/>
              </a:rPr>
              <a:t>assets;</a:t>
            </a:r>
          </a:p>
          <a:p>
            <a:pPr marL="358775" indent="-358775" algn="just">
              <a:lnSpc>
                <a:spcPts val="2500"/>
              </a:lnSpc>
              <a:spcBef>
                <a:spcPts val="600"/>
              </a:spcBef>
              <a:spcAft>
                <a:spcPts val="0"/>
              </a:spcAft>
              <a:buAutoNum type="romanLcParenBoth"/>
            </a:pPr>
            <a:r>
              <a:rPr lang="en-US" sz="1800" b="0" u="none" dirty="0" smtClean="0">
                <a:cs typeface="Times New Roman" pitchFamily="18" charset="0"/>
              </a:rPr>
              <a:t>Banks have to keep enough capital to:</a:t>
            </a:r>
          </a:p>
          <a:p>
            <a:pPr marL="631825" indent="-273050" algn="just">
              <a:lnSpc>
                <a:spcPts val="2500"/>
              </a:lnSpc>
              <a:spcBef>
                <a:spcPts val="600"/>
              </a:spcBef>
              <a:spcAft>
                <a:spcPts val="0"/>
              </a:spcAft>
              <a:buNone/>
            </a:pPr>
            <a:r>
              <a:rPr lang="en-US" sz="1800" b="0" u="none" dirty="0" smtClean="0">
                <a:cs typeface="Times New Roman" pitchFamily="18" charset="0"/>
              </a:rPr>
              <a:t>- face unexpected losses</a:t>
            </a:r>
          </a:p>
          <a:p>
            <a:pPr marL="631825" indent="-273050" algn="just">
              <a:lnSpc>
                <a:spcPts val="2500"/>
              </a:lnSpc>
              <a:spcBef>
                <a:spcPts val="600"/>
              </a:spcBef>
              <a:spcAft>
                <a:spcPts val="0"/>
              </a:spcAft>
              <a:buNone/>
            </a:pPr>
            <a:r>
              <a:rPr lang="en-US" sz="1800" b="0" u="none" dirty="0" smtClean="0">
                <a:cs typeface="Times New Roman" pitchFamily="18" charset="0"/>
              </a:rPr>
              <a:t>- p</a:t>
            </a:r>
            <a:r>
              <a:rPr lang="en-US" sz="1800" b="0" u="none" dirty="0" smtClean="0"/>
              <a:t>rotect </a:t>
            </a:r>
            <a:r>
              <a:rPr lang="en-US" sz="1800" b="0" u="none" dirty="0"/>
              <a:t>depositors, bondholders and other creditors in case of insolvency or </a:t>
            </a:r>
            <a:r>
              <a:rPr lang="en-US" sz="1800" b="0" u="none" dirty="0" smtClean="0"/>
              <a:t>resolution.</a:t>
            </a:r>
          </a:p>
          <a:p>
            <a:pPr marL="631825" indent="-273050" algn="just">
              <a:lnSpc>
                <a:spcPts val="2500"/>
              </a:lnSpc>
              <a:spcBef>
                <a:spcPts val="600"/>
              </a:spcBef>
              <a:spcAft>
                <a:spcPts val="0"/>
              </a:spcAft>
              <a:buNone/>
            </a:pPr>
            <a:r>
              <a:rPr lang="en-US" sz="1800" b="0" u="none" dirty="0" smtClean="0"/>
              <a:t>- protect </a:t>
            </a:r>
            <a:r>
              <a:rPr lang="en-US" sz="1800" b="0" u="none" dirty="0"/>
              <a:t>public resources and </a:t>
            </a:r>
            <a:r>
              <a:rPr lang="en-US" sz="1800" b="0" u="none" dirty="0" smtClean="0"/>
              <a:t>taxpayers</a:t>
            </a:r>
          </a:p>
          <a:p>
            <a:pPr marL="631825" indent="-273050" algn="just">
              <a:lnSpc>
                <a:spcPts val="2500"/>
              </a:lnSpc>
              <a:spcBef>
                <a:spcPts val="600"/>
              </a:spcBef>
              <a:spcAft>
                <a:spcPts val="0"/>
              </a:spcAft>
              <a:buNone/>
            </a:pPr>
            <a:r>
              <a:rPr lang="en-US" sz="1800" b="0" u="none" dirty="0" smtClean="0"/>
              <a:t>- finance </a:t>
            </a:r>
            <a:r>
              <a:rPr lang="en-US" sz="1800" b="0" u="none" dirty="0"/>
              <a:t>banks’ investments</a:t>
            </a:r>
            <a:r>
              <a:rPr lang="en-US" sz="1800" b="0" u="none" dirty="0" smtClean="0"/>
              <a:t>.</a:t>
            </a:r>
            <a:endParaRPr lang="en-US" sz="1800" b="0" u="none" dirty="0" smtClean="0">
              <a:cs typeface="Times New Roman" pitchFamily="18" charset="0"/>
            </a:endParaRPr>
          </a:p>
        </p:txBody>
      </p:sp>
      <p:pic>
        <p:nvPicPr>
          <p:cNvPr id="5" name="Picture 4"/>
          <p:cNvPicPr>
            <a:picLocks noChangeAspect="1" noChangeArrowheads="1"/>
          </p:cNvPicPr>
          <p:nvPr/>
        </p:nvPicPr>
        <p:blipFill>
          <a:blip r:embed="rId2" cstate="print"/>
          <a:srcRect/>
          <a:stretch>
            <a:fillRect/>
          </a:stretch>
        </p:blipFill>
        <p:spPr>
          <a:xfrm>
            <a:off x="5828938" y="2204864"/>
            <a:ext cx="3516550" cy="2827335"/>
          </a:xfrm>
          <a:prstGeom prst="rect">
            <a:avLst/>
          </a:prstGeom>
          <a:noFill/>
        </p:spPr>
      </p:pic>
      <p:sp>
        <p:nvSpPr>
          <p:cNvPr id="7" name="Rectangle 5"/>
          <p:cNvSpPr>
            <a:spLocks noChangeArrowheads="1"/>
          </p:cNvSpPr>
          <p:nvPr/>
        </p:nvSpPr>
        <p:spPr bwMode="auto">
          <a:xfrm>
            <a:off x="5889104" y="5157192"/>
            <a:ext cx="3246432" cy="32700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smtClean="0">
                <a:solidFill>
                  <a:schemeClr val="tx1"/>
                </a:solidFill>
              </a:rPr>
              <a:t>Source: Jones and Mingo (1998).</a:t>
            </a:r>
            <a:endParaRPr kumimoji="0"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223</a:t>
            </a:fld>
            <a:endParaRPr lang="en-US"/>
          </a:p>
        </p:txBody>
      </p:sp>
    </p:spTree>
    <p:extLst>
      <p:ext uri="{BB962C8B-B14F-4D97-AF65-F5344CB8AC3E}">
        <p14:creationId xmlns:p14="http://schemas.microsoft.com/office/powerpoint/2010/main" val="3794794615"/>
      </p:ext>
    </p:extLst>
  </p:cSld>
  <p:clrMapOvr>
    <a:masterClrMapping/>
  </p:clrMapOvr>
  <p:transition spd="slow">
    <p:pull dir="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smtClean="0">
                <a:solidFill>
                  <a:schemeClr val="tx1"/>
                </a:solidFill>
              </a:rPr>
              <a:t>Prudential Regulation</a:t>
            </a:r>
          </a:p>
        </p:txBody>
      </p:sp>
      <p:sp>
        <p:nvSpPr>
          <p:cNvPr id="6" name="Rectangle 2051"/>
          <p:cNvSpPr txBox="1">
            <a:spLocks noChangeArrowheads="1"/>
          </p:cNvSpPr>
          <p:nvPr/>
        </p:nvSpPr>
        <p:spPr bwMode="auto">
          <a:xfrm>
            <a:off x="762000" y="1643050"/>
            <a:ext cx="8731250" cy="452225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800"/>
              </a:lnSpc>
              <a:spcBef>
                <a:spcPts val="600"/>
              </a:spcBef>
              <a:spcAft>
                <a:spcPts val="600"/>
              </a:spcAft>
              <a:buNone/>
            </a:pPr>
            <a:r>
              <a:rPr lang="en-US" sz="2400" b="0" u="none" dirty="0" smtClean="0">
                <a:cs typeface="Times New Roman" pitchFamily="18" charset="0"/>
              </a:rPr>
              <a:t>(1) </a:t>
            </a:r>
            <a:r>
              <a:rPr lang="en-US" sz="2400" b="0" u="none" dirty="0">
                <a:cs typeface="Times New Roman" pitchFamily="18" charset="0"/>
              </a:rPr>
              <a:t>Large </a:t>
            </a:r>
            <a:r>
              <a:rPr lang="en-US" sz="2400" b="0" u="none" dirty="0" smtClean="0">
                <a:cs typeface="Times New Roman" pitchFamily="18" charset="0"/>
              </a:rPr>
              <a:t>exposures</a:t>
            </a:r>
          </a:p>
          <a:p>
            <a:pPr marL="0" indent="0" algn="just">
              <a:lnSpc>
                <a:spcPts val="2800"/>
              </a:lnSpc>
              <a:spcBef>
                <a:spcPts val="600"/>
              </a:spcBef>
              <a:spcAft>
                <a:spcPts val="600"/>
              </a:spcAft>
              <a:buNone/>
            </a:pPr>
            <a:endParaRPr lang="en-US" sz="2400" b="0" u="none" dirty="0">
              <a:cs typeface="Times New Roman" pitchFamily="18" charset="0"/>
            </a:endParaRPr>
          </a:p>
          <a:p>
            <a:pPr marL="0" indent="0" algn="just">
              <a:lnSpc>
                <a:spcPts val="2800"/>
              </a:lnSpc>
              <a:spcBef>
                <a:spcPts val="600"/>
              </a:spcBef>
              <a:spcAft>
                <a:spcPts val="600"/>
              </a:spcAft>
              <a:buNone/>
            </a:pPr>
            <a:r>
              <a:rPr lang="en-US" sz="2400" b="0" u="none" dirty="0" smtClean="0">
                <a:cs typeface="Times New Roman" pitchFamily="18" charset="0"/>
              </a:rPr>
              <a:t>(2) </a:t>
            </a:r>
            <a:r>
              <a:rPr lang="en-US" sz="2400" b="0" u="none" dirty="0">
                <a:cs typeface="Times New Roman" pitchFamily="18" charset="0"/>
              </a:rPr>
              <a:t>Credit to shareholders</a:t>
            </a:r>
          </a:p>
          <a:p>
            <a:pPr marL="0" indent="0" algn="just">
              <a:lnSpc>
                <a:spcPts val="2800"/>
              </a:lnSpc>
              <a:spcBef>
                <a:spcPts val="600"/>
              </a:spcBef>
              <a:spcAft>
                <a:spcPts val="600"/>
              </a:spcAft>
              <a:buNone/>
            </a:pPr>
            <a:endParaRPr lang="en-US" sz="2400" b="0" u="none" dirty="0" smtClean="0">
              <a:cs typeface="Times New Roman" pitchFamily="18" charset="0"/>
            </a:endParaRPr>
          </a:p>
          <a:p>
            <a:pPr marL="0" indent="0" algn="just">
              <a:lnSpc>
                <a:spcPts val="2800"/>
              </a:lnSpc>
              <a:spcBef>
                <a:spcPts val="600"/>
              </a:spcBef>
              <a:spcAft>
                <a:spcPts val="600"/>
              </a:spcAft>
              <a:buNone/>
            </a:pPr>
            <a:r>
              <a:rPr lang="en-US" sz="2400" b="0" u="none" dirty="0" smtClean="0">
                <a:cs typeface="Times New Roman" pitchFamily="18" charset="0"/>
              </a:rPr>
              <a:t>(3) </a:t>
            </a:r>
            <a:r>
              <a:rPr lang="en-US" sz="2400" b="0" u="none" dirty="0">
                <a:cs typeface="Times New Roman" pitchFamily="18" charset="0"/>
              </a:rPr>
              <a:t>Financial </a:t>
            </a:r>
            <a:r>
              <a:rPr lang="en-US" sz="2400" b="0" u="none" dirty="0" smtClean="0">
                <a:cs typeface="Times New Roman" pitchFamily="18" charset="0"/>
              </a:rPr>
              <a:t>Participations</a:t>
            </a:r>
          </a:p>
          <a:p>
            <a:pPr marL="0" indent="0" algn="just">
              <a:lnSpc>
                <a:spcPts val="2800"/>
              </a:lnSpc>
              <a:spcBef>
                <a:spcPts val="600"/>
              </a:spcBef>
              <a:spcAft>
                <a:spcPts val="600"/>
              </a:spcAft>
              <a:buNone/>
            </a:pPr>
            <a:endParaRPr lang="en-US" sz="2400" b="0" u="none" dirty="0">
              <a:cs typeface="Times New Roman" pitchFamily="18" charset="0"/>
            </a:endParaRPr>
          </a:p>
          <a:p>
            <a:pPr marL="0" indent="0" algn="just">
              <a:lnSpc>
                <a:spcPts val="2800"/>
              </a:lnSpc>
              <a:spcBef>
                <a:spcPts val="600"/>
              </a:spcBef>
              <a:spcAft>
                <a:spcPts val="600"/>
              </a:spcAft>
              <a:buNone/>
            </a:pPr>
            <a:r>
              <a:rPr lang="en-US" sz="2400" b="0" u="none" dirty="0" smtClean="0">
                <a:cs typeface="Times New Roman" pitchFamily="18" charset="0"/>
              </a:rPr>
              <a:t>(4) </a:t>
            </a:r>
            <a:r>
              <a:rPr lang="en-US" sz="2400" b="0" u="none" dirty="0">
                <a:cs typeface="Times New Roman" pitchFamily="18" charset="0"/>
              </a:rPr>
              <a:t>Tangible and Intangible Assets</a:t>
            </a:r>
          </a:p>
          <a:p>
            <a:pPr marL="0" indent="0" algn="just">
              <a:lnSpc>
                <a:spcPts val="2800"/>
              </a:lnSpc>
              <a:spcBef>
                <a:spcPts val="600"/>
              </a:spcBef>
              <a:spcAft>
                <a:spcPts val="600"/>
              </a:spcAft>
              <a:buNone/>
            </a:pPr>
            <a:endParaRPr lang="en-US" sz="2400" b="0" u="none" dirty="0">
              <a:cs typeface="Times New Roman" pitchFamily="18" charset="0"/>
            </a:endParaRPr>
          </a:p>
          <a:p>
            <a:pPr marL="0" indent="0" algn="just">
              <a:lnSpc>
                <a:spcPts val="2800"/>
              </a:lnSpc>
              <a:spcBef>
                <a:spcPts val="600"/>
              </a:spcBef>
              <a:spcAft>
                <a:spcPts val="600"/>
              </a:spcAft>
              <a:buNone/>
            </a:pPr>
            <a:r>
              <a:rPr lang="en-US" sz="2400" b="0" u="none" dirty="0" smtClean="0">
                <a:cs typeface="Times New Roman" pitchFamily="18" charset="0"/>
              </a:rPr>
              <a:t>(5) Capital</a:t>
            </a:r>
          </a:p>
          <a:p>
            <a:pPr marL="0" indent="0" algn="just">
              <a:lnSpc>
                <a:spcPts val="2800"/>
              </a:lnSpc>
              <a:spcBef>
                <a:spcPts val="600"/>
              </a:spcBef>
              <a:spcAft>
                <a:spcPts val="600"/>
              </a:spcAft>
              <a:buNone/>
            </a:pPr>
            <a:endParaRPr lang="en-US" sz="2400" b="0" u="none" dirty="0" smtClean="0">
              <a:cs typeface="Times New Roman" pitchFamily="18" charset="0"/>
            </a:endParaRPr>
          </a:p>
          <a:p>
            <a:pPr marL="0" indent="0" algn="just">
              <a:lnSpc>
                <a:spcPts val="2800"/>
              </a:lnSpc>
              <a:spcBef>
                <a:spcPts val="600"/>
              </a:spcBef>
              <a:spcAft>
                <a:spcPts val="600"/>
              </a:spcAft>
              <a:buNone/>
            </a:pPr>
            <a:endParaRPr lang="en-US" sz="2400" b="0" u="none" dirty="0" smtClean="0">
              <a:cs typeface="Times New Roman" pitchFamily="18" charset="0"/>
            </a:endParaRPr>
          </a:p>
          <a:p>
            <a:pPr marL="0" indent="0" algn="just">
              <a:lnSpc>
                <a:spcPts val="2800"/>
              </a:lnSpc>
              <a:spcBef>
                <a:spcPts val="600"/>
              </a:spcBef>
              <a:spcAft>
                <a:spcPts val="600"/>
              </a:spcAft>
              <a:buNone/>
            </a:pPr>
            <a:endParaRPr lang="en-US" sz="24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224</a:t>
            </a:fld>
            <a:endParaRPr lang="en-US"/>
          </a:p>
        </p:txBody>
      </p:sp>
    </p:spTree>
    <p:extLst>
      <p:ext uri="{BB962C8B-B14F-4D97-AF65-F5344CB8AC3E}">
        <p14:creationId xmlns:p14="http://schemas.microsoft.com/office/powerpoint/2010/main" val="3633074582"/>
      </p:ext>
    </p:extLst>
  </p:cSld>
  <p:clrMapOvr>
    <a:masterClrMapping/>
  </p:clrMapOvr>
  <p:transition spd="slow">
    <p:pull dir="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a:solidFill>
                  <a:schemeClr val="tx1"/>
                </a:solidFill>
              </a:rPr>
              <a:t>Prudential Regulation</a:t>
            </a:r>
            <a:endParaRPr lang="en-US" sz="3800" dirty="0" smtClean="0"/>
          </a:p>
        </p:txBody>
      </p:sp>
      <p:sp>
        <p:nvSpPr>
          <p:cNvPr id="6" name="Rectangle 2051"/>
          <p:cNvSpPr txBox="1">
            <a:spLocks noChangeArrowheads="1"/>
          </p:cNvSpPr>
          <p:nvPr/>
        </p:nvSpPr>
        <p:spPr bwMode="auto">
          <a:xfrm>
            <a:off x="762000" y="1643049"/>
            <a:ext cx="8655496"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b="0" u="none" dirty="0" smtClean="0">
                <a:cs typeface="Times New Roman" pitchFamily="18" charset="0"/>
              </a:rPr>
              <a:t>(1) </a:t>
            </a:r>
            <a:r>
              <a:rPr lang="en-US" sz="2000" b="0" u="none" dirty="0" smtClean="0">
                <a:solidFill>
                  <a:srgbClr val="FF0000"/>
                </a:solidFill>
                <a:cs typeface="Times New Roman" pitchFamily="18" charset="0"/>
              </a:rPr>
              <a:t>Large exposures:</a:t>
            </a:r>
            <a:endParaRPr lang="en-US" sz="2000" b="0" u="none" dirty="0">
              <a:solidFill>
                <a:srgbClr val="FF0000"/>
              </a:solidFill>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Definition: </a:t>
            </a:r>
            <a:r>
              <a:rPr lang="en-US" sz="2000" b="0" dirty="0" smtClean="0">
                <a:cs typeface="Times New Roman" pitchFamily="18" charset="0"/>
              </a:rPr>
              <a:t>risks to a group of interconnected entities corresponding to &gt;=10% </a:t>
            </a:r>
            <a:r>
              <a:rPr lang="en-US" sz="2000" b="0" u="none" dirty="0" smtClean="0">
                <a:cs typeface="Times New Roman" pitchFamily="18" charset="0"/>
              </a:rPr>
              <a:t>of the FI’s own funds</a:t>
            </a:r>
            <a:endParaRPr lang="en-US" sz="2000" b="0" u="none" dirty="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Report of large exposures to the supervisor</a:t>
            </a:r>
          </a:p>
          <a:p>
            <a:pPr algn="just">
              <a:lnSpc>
                <a:spcPts val="2700"/>
              </a:lnSpc>
              <a:spcBef>
                <a:spcPts val="600"/>
              </a:spcBef>
              <a:spcAft>
                <a:spcPts val="600"/>
              </a:spcAft>
            </a:pPr>
            <a:r>
              <a:rPr lang="en-US" sz="2000" b="0" u="none" dirty="0" smtClean="0">
                <a:cs typeface="Times New Roman" pitchFamily="18" charset="0"/>
              </a:rPr>
              <a:t>Risks to a given group of customers &lt;= 25% of FI’s own funds (Notice 9/2014)</a:t>
            </a:r>
          </a:p>
          <a:p>
            <a:pPr algn="just">
              <a:lnSpc>
                <a:spcPts val="2700"/>
              </a:lnSpc>
              <a:spcBef>
                <a:spcPts val="600"/>
              </a:spcBef>
              <a:spcAft>
                <a:spcPts val="600"/>
              </a:spcAft>
            </a:pPr>
            <a:r>
              <a:rPr lang="en-US" sz="2000" b="0" u="none" dirty="0" smtClean="0">
                <a:cs typeface="Times New Roman" pitchFamily="18" charset="0"/>
              </a:rPr>
              <a:t>Sum of large exposures &lt;= 8 x FI’s Own Funds</a:t>
            </a:r>
          </a:p>
          <a:p>
            <a:pPr marL="0" indent="0" algn="just">
              <a:lnSpc>
                <a:spcPts val="2700"/>
              </a:lnSpc>
              <a:spcBef>
                <a:spcPts val="600"/>
              </a:spcBef>
              <a:spcAft>
                <a:spcPts val="600"/>
              </a:spcAft>
              <a:buNone/>
            </a:pPr>
            <a:endParaRPr lang="en-US" sz="2000" b="0" u="none" dirty="0">
              <a:cs typeface="Times New Roman" pitchFamily="18" charset="0"/>
            </a:endParaRPr>
          </a:p>
          <a:p>
            <a:pPr marL="0" indent="0" algn="just">
              <a:lnSpc>
                <a:spcPts val="2700"/>
              </a:lnSpc>
              <a:spcBef>
                <a:spcPts val="600"/>
              </a:spcBef>
              <a:spcAft>
                <a:spcPts val="600"/>
              </a:spcAft>
              <a:buNone/>
            </a:pPr>
            <a:r>
              <a:rPr lang="en-US" sz="2000" b="0" u="none" dirty="0" smtClean="0">
                <a:cs typeface="Times New Roman" pitchFamily="18" charset="0"/>
              </a:rPr>
              <a:t>(2) </a:t>
            </a:r>
            <a:r>
              <a:rPr lang="en-US" sz="2000" b="0" u="none" dirty="0">
                <a:solidFill>
                  <a:srgbClr val="FF0000"/>
                </a:solidFill>
                <a:cs typeface="Times New Roman" pitchFamily="18" charset="0"/>
              </a:rPr>
              <a:t>Credit to shareholders (art.109, Banking Act):</a:t>
            </a:r>
          </a:p>
          <a:p>
            <a:pPr algn="just">
              <a:lnSpc>
                <a:spcPts val="2700"/>
              </a:lnSpc>
              <a:spcBef>
                <a:spcPts val="600"/>
              </a:spcBef>
              <a:spcAft>
                <a:spcPts val="600"/>
              </a:spcAft>
            </a:pPr>
            <a:r>
              <a:rPr lang="en-US" sz="2000" b="0" u="none" dirty="0">
                <a:cs typeface="Times New Roman" pitchFamily="18" charset="0"/>
              </a:rPr>
              <a:t>Loans to a given qualified shareholder &lt;= 10% of the FI’s own funds</a:t>
            </a:r>
          </a:p>
          <a:p>
            <a:pPr algn="just">
              <a:lnSpc>
                <a:spcPts val="2700"/>
              </a:lnSpc>
              <a:spcBef>
                <a:spcPts val="600"/>
              </a:spcBef>
              <a:spcAft>
                <a:spcPts val="600"/>
              </a:spcAft>
            </a:pPr>
            <a:r>
              <a:rPr lang="en-US" sz="2000" b="0" u="none" dirty="0">
                <a:cs typeface="Times New Roman" pitchFamily="18" charset="0"/>
              </a:rPr>
              <a:t>Sum of loans to all qualified shareholders &lt;= 30% of the FI’s own funds</a:t>
            </a:r>
          </a:p>
          <a:p>
            <a:pPr marL="0" indent="0" algn="just">
              <a:lnSpc>
                <a:spcPts val="2700"/>
              </a:lnSpc>
              <a:spcBef>
                <a:spcPts val="600"/>
              </a:spcBef>
              <a:spcAft>
                <a:spcPts val="600"/>
              </a:spcAft>
              <a:buNone/>
            </a:pP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225</a:t>
            </a:fld>
            <a:endParaRPr lang="en-US"/>
          </a:p>
        </p:txBody>
      </p:sp>
    </p:spTree>
    <p:extLst>
      <p:ext uri="{BB962C8B-B14F-4D97-AF65-F5344CB8AC3E}">
        <p14:creationId xmlns:p14="http://schemas.microsoft.com/office/powerpoint/2010/main" val="525016117"/>
      </p:ext>
    </p:extLst>
  </p:cSld>
  <p:clrMapOvr>
    <a:masterClrMapping/>
  </p:clrMapOvr>
  <p:transition spd="slow">
    <p:pull dir="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smtClean="0">
                <a:solidFill>
                  <a:schemeClr val="tx1"/>
                </a:solidFill>
              </a:rPr>
              <a:t>Main Prudential Restrictions</a:t>
            </a:r>
          </a:p>
        </p:txBody>
      </p:sp>
      <p:sp>
        <p:nvSpPr>
          <p:cNvPr id="6" name="Rectangle 2051"/>
          <p:cNvSpPr txBox="1">
            <a:spLocks noChangeArrowheads="1"/>
          </p:cNvSpPr>
          <p:nvPr/>
        </p:nvSpPr>
        <p:spPr bwMode="auto">
          <a:xfrm>
            <a:off x="762000" y="1643050"/>
            <a:ext cx="8655496" cy="45942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b="0" u="none" dirty="0" smtClean="0">
                <a:cs typeface="Times New Roman" pitchFamily="18" charset="0"/>
              </a:rPr>
              <a:t>(3) </a:t>
            </a:r>
            <a:r>
              <a:rPr lang="en-US" sz="2000" b="0" u="none" dirty="0" smtClean="0">
                <a:solidFill>
                  <a:srgbClr val="FF0000"/>
                </a:solidFill>
                <a:cs typeface="Times New Roman" pitchFamily="18" charset="0"/>
              </a:rPr>
              <a:t>Financial Participations:</a:t>
            </a:r>
          </a:p>
          <a:p>
            <a:pPr marL="0" indent="0" algn="just">
              <a:lnSpc>
                <a:spcPts val="2700"/>
              </a:lnSpc>
              <a:spcBef>
                <a:spcPts val="600"/>
              </a:spcBef>
              <a:spcAft>
                <a:spcPts val="600"/>
              </a:spcAft>
              <a:buNone/>
            </a:pPr>
            <a:endParaRPr lang="en-US" sz="2000" b="0" u="none" dirty="0" smtClean="0">
              <a:solidFill>
                <a:srgbClr val="FF0000"/>
              </a:solidFill>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Individual qualified stakes &lt; 15% of the own funds of the participant</a:t>
            </a:r>
          </a:p>
          <a:p>
            <a:pPr algn="just">
              <a:lnSpc>
                <a:spcPts val="2700"/>
              </a:lnSpc>
              <a:spcBef>
                <a:spcPts val="600"/>
              </a:spcBef>
              <a:spcAft>
                <a:spcPts val="600"/>
              </a:spcAft>
            </a:pPr>
            <a:endParaRPr lang="en-US" sz="20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Total </a:t>
            </a:r>
            <a:r>
              <a:rPr lang="en-US" sz="2000" b="0" dirty="0" smtClean="0">
                <a:cs typeface="Times New Roman" pitchFamily="18" charset="0"/>
              </a:rPr>
              <a:t>qualified stakes </a:t>
            </a:r>
            <a:r>
              <a:rPr lang="en-US" sz="2000" b="0" u="none" dirty="0" smtClean="0">
                <a:cs typeface="Times New Roman" pitchFamily="18" charset="0"/>
              </a:rPr>
              <a:t>&lt; 60% </a:t>
            </a:r>
            <a:r>
              <a:rPr lang="en-US" sz="2000" b="0" u="none" dirty="0">
                <a:cs typeface="Times New Roman" pitchFamily="18" charset="0"/>
              </a:rPr>
              <a:t>of the own funds of the </a:t>
            </a:r>
            <a:r>
              <a:rPr lang="en-US" sz="2000" b="0" u="none" dirty="0" smtClean="0">
                <a:cs typeface="Times New Roman" pitchFamily="18" charset="0"/>
              </a:rPr>
              <a:t>participant</a:t>
            </a:r>
          </a:p>
          <a:p>
            <a:pPr marL="1528763" lvl="1" indent="0" algn="just">
              <a:lnSpc>
                <a:spcPts val="2700"/>
              </a:lnSpc>
              <a:spcBef>
                <a:spcPts val="600"/>
              </a:spcBef>
              <a:spcAft>
                <a:spcPts val="600"/>
              </a:spcAft>
              <a:buNone/>
            </a:pPr>
            <a:r>
              <a:rPr lang="en-US" sz="1600" b="0" u="none" dirty="0" smtClean="0">
                <a:cs typeface="Times New Roman" pitchFamily="18" charset="0"/>
              </a:rPr>
              <a:t>direct/indirect financial participation &gt;10% of capital/voting rights of the participated or allowing a significant influence in the participated management.</a:t>
            </a:r>
          </a:p>
          <a:p>
            <a:pPr marL="1528763" lvl="1" indent="0" algn="just">
              <a:lnSpc>
                <a:spcPts val="2700"/>
              </a:lnSpc>
              <a:spcBef>
                <a:spcPts val="600"/>
              </a:spcBef>
              <a:spcAft>
                <a:spcPts val="600"/>
              </a:spcAft>
              <a:buNone/>
            </a:pPr>
            <a:endParaRPr lang="en-US" sz="16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Stakes &gt; 25% of the voting rights of the non-financial participated company cannot be held for more than 3 years (consecutive or not)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226</a:t>
            </a:fld>
            <a:endParaRPr lang="en-US"/>
          </a:p>
        </p:txBody>
      </p:sp>
      <p:cxnSp>
        <p:nvCxnSpPr>
          <p:cNvPr id="7" name="Elbow Connector 6"/>
          <p:cNvCxnSpPr/>
          <p:nvPr/>
        </p:nvCxnSpPr>
        <p:spPr bwMode="auto">
          <a:xfrm>
            <a:off x="1928664" y="4077072"/>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769330828"/>
      </p:ext>
    </p:extLst>
  </p:cSld>
  <p:clrMapOvr>
    <a:masterClrMapping/>
  </p:clrMapOvr>
  <p:transition spd="slow">
    <p:pull dir="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smtClean="0"/>
              <a:t>Main Prudential Restrictions</a:t>
            </a:r>
          </a:p>
        </p:txBody>
      </p:sp>
      <p:sp>
        <p:nvSpPr>
          <p:cNvPr id="6" name="Rectangle 2051"/>
          <p:cNvSpPr txBox="1">
            <a:spLocks noChangeArrowheads="1"/>
          </p:cNvSpPr>
          <p:nvPr/>
        </p:nvSpPr>
        <p:spPr bwMode="auto">
          <a:xfrm>
            <a:off x="762000" y="1628800"/>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b="0" u="none" dirty="0" smtClean="0">
                <a:cs typeface="Times New Roman" pitchFamily="18" charset="0"/>
              </a:rPr>
              <a:t>(4) </a:t>
            </a:r>
            <a:r>
              <a:rPr lang="en-US" sz="2000" b="0" u="none" dirty="0" smtClean="0">
                <a:solidFill>
                  <a:srgbClr val="FF0000"/>
                </a:solidFill>
                <a:cs typeface="Times New Roman" pitchFamily="18" charset="0"/>
              </a:rPr>
              <a:t>Tangible and Intangible Assets (Notice 5/2003):</a:t>
            </a:r>
          </a:p>
          <a:p>
            <a:pPr algn="just">
              <a:lnSpc>
                <a:spcPts val="2700"/>
              </a:lnSpc>
              <a:spcBef>
                <a:spcPts val="600"/>
              </a:spcBef>
              <a:spcAft>
                <a:spcPts val="600"/>
              </a:spcAft>
            </a:pPr>
            <a:r>
              <a:rPr lang="en-US" sz="2000" b="0" dirty="0" smtClean="0">
                <a:cs typeface="Times New Roman" pitchFamily="18" charset="0"/>
              </a:rPr>
              <a:t>Exposure &lt;= FI’s own funds </a:t>
            </a:r>
            <a:r>
              <a:rPr lang="en-US" sz="2000" b="0" u="none" dirty="0" smtClean="0">
                <a:cs typeface="Times New Roman" pitchFamily="18" charset="0"/>
              </a:rPr>
              <a:t>(excess must be deducted to own funds).</a:t>
            </a:r>
          </a:p>
          <a:p>
            <a:pPr algn="just">
              <a:lnSpc>
                <a:spcPts val="2700"/>
              </a:lnSpc>
              <a:spcBef>
                <a:spcPts val="600"/>
              </a:spcBef>
              <a:spcAft>
                <a:spcPts val="600"/>
              </a:spcAft>
            </a:pPr>
            <a:r>
              <a:rPr lang="en-US" sz="2000" b="0" dirty="0" smtClean="0">
                <a:cs typeface="Times New Roman" pitchFamily="18" charset="0"/>
              </a:rPr>
              <a:t>Total financial participations &lt;= 40% of</a:t>
            </a:r>
            <a:r>
              <a:rPr lang="en-US" sz="2000" b="0" dirty="0">
                <a:cs typeface="Times New Roman" pitchFamily="18" charset="0"/>
              </a:rPr>
              <a:t> FI’s own </a:t>
            </a:r>
            <a:r>
              <a:rPr lang="en-US" sz="2000" b="0" dirty="0" smtClean="0">
                <a:cs typeface="Times New Roman" pitchFamily="18" charset="0"/>
              </a:rPr>
              <a:t>funds.</a:t>
            </a:r>
          </a:p>
          <a:p>
            <a:pPr algn="just">
              <a:lnSpc>
                <a:spcPts val="2700"/>
              </a:lnSpc>
              <a:spcBef>
                <a:spcPts val="600"/>
              </a:spcBef>
              <a:spcAft>
                <a:spcPts val="600"/>
              </a:spcAft>
            </a:pPr>
            <a:r>
              <a:rPr lang="en-US" sz="2000" b="0" u="none" dirty="0" smtClean="0">
                <a:cs typeface="Times New Roman" pitchFamily="18" charset="0"/>
              </a:rPr>
              <a:t>Limits can be exceeded due to foreclosures, for 2 years (or higher, if authorized by the </a:t>
            </a:r>
            <a:r>
              <a:rPr lang="en-US" sz="2000" b="0" u="none" dirty="0" err="1" smtClean="0">
                <a:cs typeface="Times New Roman" pitchFamily="18" charset="0"/>
              </a:rPr>
              <a:t>BoP</a:t>
            </a:r>
            <a:r>
              <a:rPr lang="en-US" sz="2000" b="0" u="none" dirty="0" smtClean="0">
                <a:cs typeface="Times New Roman" pitchFamily="18" charset="0"/>
              </a:rPr>
              <a:t> or if considered as negative elements of own funds).</a:t>
            </a:r>
          </a:p>
          <a:p>
            <a:pPr algn="just">
              <a:lnSpc>
                <a:spcPts val="2700"/>
              </a:lnSpc>
              <a:spcBef>
                <a:spcPts val="600"/>
              </a:spcBef>
              <a:spcAft>
                <a:spcPts val="600"/>
              </a:spcAft>
            </a:pPr>
            <a:r>
              <a:rPr lang="en-US" sz="2000" b="0" u="none" dirty="0" smtClean="0">
                <a:cs typeface="Times New Roman" pitchFamily="18" charset="0"/>
              </a:rPr>
              <a:t>CIs can’t buy real estate properties, except their premises or authorized by the </a:t>
            </a:r>
            <a:r>
              <a:rPr lang="en-US" sz="2000" b="0" u="none" dirty="0" err="1" smtClean="0">
                <a:cs typeface="Times New Roman" pitchFamily="18" charset="0"/>
              </a:rPr>
              <a:t>BoP</a:t>
            </a:r>
            <a:r>
              <a:rPr lang="en-US" sz="2000" b="0" u="none" dirty="0" smtClean="0">
                <a:cs typeface="Times New Roman" pitchFamily="18" charset="0"/>
              </a:rPr>
              <a:t> or </a:t>
            </a:r>
            <a:r>
              <a:rPr lang="en-US" sz="2000" b="0" u="none" dirty="0">
                <a:cs typeface="Times New Roman" pitchFamily="18" charset="0"/>
              </a:rPr>
              <a:t>in case of </a:t>
            </a:r>
            <a:r>
              <a:rPr lang="en-US" sz="2000" b="0" u="none" dirty="0" smtClean="0">
                <a:cs typeface="Times New Roman" pitchFamily="18" charset="0"/>
              </a:rPr>
              <a:t>foreclosure (for 2y, +1y, by FIs request until 2 months before the end of the 2 initial years</a:t>
            </a:r>
            <a:r>
              <a:rPr lang="pt-PT" sz="2000" b="0" u="none" dirty="0" smtClean="0">
                <a:solidFill>
                  <a:srgbClr val="002060"/>
                </a:solidFill>
                <a:cs typeface="Times New Roman" pitchFamily="18" charset="0"/>
              </a:rPr>
              <a:t>) - </a:t>
            </a:r>
            <a:r>
              <a:rPr lang="en-US" sz="2000" b="0" u="none" dirty="0" smtClean="0">
                <a:cs typeface="Times New Roman" pitchFamily="18" charset="0"/>
              </a:rPr>
              <a:t>art.112 </a:t>
            </a:r>
            <a:r>
              <a:rPr lang="en-US" sz="2000" b="0" u="none" dirty="0">
                <a:cs typeface="Times New Roman" pitchFamily="18" charset="0"/>
              </a:rPr>
              <a:t>of the Banking </a:t>
            </a:r>
            <a:r>
              <a:rPr lang="en-US" sz="2000" b="0" u="none" dirty="0" smtClean="0">
                <a:cs typeface="Times New Roman" pitchFamily="18" charset="0"/>
              </a:rPr>
              <a:t>Law</a:t>
            </a:r>
            <a:r>
              <a:rPr lang="pt-PT" sz="2000" b="0" u="none" dirty="0" smtClean="0">
                <a:solidFill>
                  <a:srgbClr val="002060"/>
                </a:solidFill>
                <a:cs typeface="Times New Roman" pitchFamily="18" charset="0"/>
              </a:rPr>
              <a:t>.</a:t>
            </a:r>
            <a:endParaRPr lang="en-US" sz="20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Real </a:t>
            </a:r>
            <a:r>
              <a:rPr lang="en-US" sz="2000" b="0" u="none" dirty="0">
                <a:cs typeface="Times New Roman" pitchFamily="18" charset="0"/>
              </a:rPr>
              <a:t>estate property </a:t>
            </a:r>
            <a:r>
              <a:rPr lang="en-US" sz="2000" b="0" u="none" dirty="0" smtClean="0">
                <a:cs typeface="Times New Roman" pitchFamily="18" charset="0"/>
              </a:rPr>
              <a:t>amortized </a:t>
            </a:r>
            <a:r>
              <a:rPr lang="en-US" sz="2000" b="0" u="none" dirty="0">
                <a:cs typeface="Times New Roman" pitchFamily="18" charset="0"/>
              </a:rPr>
              <a:t>proportionally (i.e. 16,6%/year), impacting on the total own funds (but not on the CET1</a:t>
            </a:r>
            <a:r>
              <a:rPr lang="en-US" sz="2000" b="0" u="none" dirty="0" smtClean="0">
                <a:cs typeface="Times New Roman" pitchFamily="18" charset="0"/>
              </a:rPr>
              <a:t>), after the 4</a:t>
            </a:r>
            <a:r>
              <a:rPr lang="en-US" sz="2000" b="0" u="none" baseline="30000" dirty="0" smtClean="0">
                <a:cs typeface="Times New Roman" pitchFamily="18" charset="0"/>
              </a:rPr>
              <a:t>th</a:t>
            </a:r>
            <a:r>
              <a:rPr lang="en-US" sz="2000" b="0" u="none" dirty="0" smtClean="0">
                <a:cs typeface="Times New Roman" pitchFamily="18" charset="0"/>
              </a:rPr>
              <a:t> year in the balance sheet.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227</a:t>
            </a:fld>
            <a:endParaRPr lang="en-US"/>
          </a:p>
        </p:txBody>
      </p:sp>
    </p:spTree>
    <p:extLst>
      <p:ext uri="{BB962C8B-B14F-4D97-AF65-F5344CB8AC3E}">
        <p14:creationId xmlns:p14="http://schemas.microsoft.com/office/powerpoint/2010/main" val="718101722"/>
      </p:ext>
    </p:extLst>
  </p:cSld>
  <p:clrMapOvr>
    <a:masterClrMapping/>
  </p:clrMapOvr>
  <p:transition spd="slow">
    <p:pull dir="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800" dirty="0" smtClean="0">
                <a:solidFill>
                  <a:schemeClr val="tx1"/>
                </a:solidFill>
              </a:rPr>
              <a:t>Main Prudential Restrictions</a:t>
            </a:r>
          </a:p>
        </p:txBody>
      </p:sp>
      <p:sp>
        <p:nvSpPr>
          <p:cNvPr id="6" name="Rectangle 2051"/>
          <p:cNvSpPr txBox="1">
            <a:spLocks noChangeArrowheads="1"/>
          </p:cNvSpPr>
          <p:nvPr/>
        </p:nvSpPr>
        <p:spPr bwMode="auto">
          <a:xfrm>
            <a:off x="762000" y="1643049"/>
            <a:ext cx="419100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57188" indent="-357188" algn="just">
              <a:lnSpc>
                <a:spcPts val="2800"/>
              </a:lnSpc>
              <a:spcBef>
                <a:spcPts val="600"/>
              </a:spcBef>
              <a:buNone/>
            </a:pPr>
            <a:r>
              <a:rPr lang="en-US" sz="2000" b="0" u="none" dirty="0" smtClean="0">
                <a:solidFill>
                  <a:srgbClr val="FF0000"/>
                </a:solidFill>
                <a:cs typeface="Times New Roman" pitchFamily="18" charset="0"/>
              </a:rPr>
              <a:t>(5)	Capital:</a:t>
            </a:r>
          </a:p>
          <a:p>
            <a:pPr algn="just">
              <a:lnSpc>
                <a:spcPts val="2800"/>
              </a:lnSpc>
              <a:spcBef>
                <a:spcPts val="600"/>
              </a:spcBef>
            </a:pPr>
            <a:r>
              <a:rPr lang="en-US" sz="2000" b="0" u="none" dirty="0" smtClean="0">
                <a:cs typeface="Times New Roman" pitchFamily="18" charset="0"/>
              </a:rPr>
              <a:t>Own </a:t>
            </a:r>
            <a:r>
              <a:rPr lang="en-US" sz="2000" b="0" u="none" dirty="0">
                <a:cs typeface="Times New Roman" pitchFamily="18" charset="0"/>
              </a:rPr>
              <a:t>Funds include 2 tiers, with CT1/Common Equity being more subordinated</a:t>
            </a:r>
            <a:r>
              <a:rPr lang="en-US" sz="2000" b="0" u="none" dirty="0" smtClean="0">
                <a:cs typeface="Times New Roman" pitchFamily="18" charset="0"/>
              </a:rPr>
              <a:t>.</a:t>
            </a:r>
          </a:p>
          <a:p>
            <a:pPr algn="just">
              <a:lnSpc>
                <a:spcPts val="2800"/>
              </a:lnSpc>
              <a:spcBef>
                <a:spcPts val="600"/>
              </a:spcBef>
            </a:pPr>
            <a:r>
              <a:rPr lang="en-US" sz="2000" b="0" u="none" dirty="0" smtClean="0">
                <a:cs typeface="Times New Roman" pitchFamily="18" charset="0"/>
              </a:rPr>
              <a:t>Common Equity core tier 1 &gt; 8%</a:t>
            </a:r>
          </a:p>
          <a:p>
            <a:pPr algn="just">
              <a:lnSpc>
                <a:spcPts val="2800"/>
              </a:lnSpc>
              <a:spcBef>
                <a:spcPts val="600"/>
              </a:spcBef>
            </a:pPr>
            <a:r>
              <a:rPr lang="en-US" sz="2000" b="0" u="none" dirty="0" smtClean="0">
                <a:cs typeface="Times New Roman" pitchFamily="18" charset="0"/>
              </a:rPr>
              <a:t>Common Equity tier 1 &gt; 9,5%</a:t>
            </a:r>
          </a:p>
          <a:p>
            <a:pPr algn="just">
              <a:lnSpc>
                <a:spcPts val="2800"/>
              </a:lnSpc>
              <a:spcBef>
                <a:spcPts val="600"/>
              </a:spcBef>
            </a:pPr>
            <a:r>
              <a:rPr lang="en-US" sz="2000" b="0" u="none" dirty="0" smtClean="0">
                <a:cs typeface="Times New Roman" pitchFamily="18" charset="0"/>
              </a:rPr>
              <a:t>Solvency Ratio &gt; 11,5% (for planning purposes)</a:t>
            </a:r>
          </a:p>
          <a:p>
            <a:pPr algn="just">
              <a:lnSpc>
                <a:spcPts val="2800"/>
              </a:lnSpc>
              <a:spcBef>
                <a:spcPts val="600"/>
              </a:spcBef>
            </a:pPr>
            <a:r>
              <a:rPr lang="en-US" sz="2000" b="0" u="none" dirty="0" smtClean="0">
                <a:cs typeface="Times New Roman" pitchFamily="18" charset="0"/>
              </a:rPr>
              <a:t>Additionally, supervisors have the power to impose pillar 2 capital requirements, following their assessment of banks’ risks.</a:t>
            </a:r>
          </a:p>
          <a:p>
            <a:pPr algn="just">
              <a:lnSpc>
                <a:spcPts val="2800"/>
              </a:lnSpc>
              <a:spcBef>
                <a:spcPts val="600"/>
              </a:spcBef>
            </a:pP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83683195"/>
              </p:ext>
            </p:extLst>
          </p:nvPr>
        </p:nvGraphicFramePr>
        <p:xfrm>
          <a:off x="5095875" y="1603406"/>
          <a:ext cx="4321622" cy="3627120"/>
        </p:xfrm>
        <a:graphic>
          <a:graphicData uri="http://schemas.openxmlformats.org/drawingml/2006/table">
            <a:tbl>
              <a:tblPr>
                <a:tableStyleId>{5C22544A-7EE6-4342-B048-85BDC9FD1C3A}</a:tableStyleId>
              </a:tblPr>
              <a:tblGrid>
                <a:gridCol w="4321622">
                  <a:extLst>
                    <a:ext uri="{9D8B030D-6E8A-4147-A177-3AD203B41FA5}">
                      <a16:colId xmlns:a16="http://schemas.microsoft.com/office/drawing/2014/main" val="20000"/>
                    </a:ext>
                  </a:extLst>
                </a:gridCol>
              </a:tblGrid>
              <a:tr h="197433">
                <a:tc>
                  <a:txBody>
                    <a:bodyPr/>
                    <a:lstStyle/>
                    <a:p>
                      <a:pPr algn="ctr" fontAlgn="ctr"/>
                      <a:r>
                        <a:rPr lang="en-US" sz="1400" b="1" i="0" u="none" strike="noStrike" noProof="0" dirty="0" smtClean="0">
                          <a:solidFill>
                            <a:srgbClr val="FF0000"/>
                          </a:solidFill>
                          <a:latin typeface="Calibri" pitchFamily="34" charset="0"/>
                        </a:rPr>
                        <a:t>Own Funds – Main Items</a:t>
                      </a:r>
                      <a:endParaRPr lang="en-US" sz="1400" b="1" i="0" u="none" strike="noStrike" noProof="0" dirty="0">
                        <a:solidFill>
                          <a:srgbClr val="FF0000"/>
                        </a:solidFill>
                        <a:latin typeface="Calibri" pitchFamily="34" charset="0"/>
                      </a:endParaRPr>
                    </a:p>
                  </a:txBody>
                  <a:tcPr marL="0" marR="0" marT="0" marB="0" anchor="ctr"/>
                </a:tc>
                <a:extLst>
                  <a:ext uri="{0D108BD9-81ED-4DB2-BD59-A6C34878D82A}">
                    <a16:rowId xmlns:a16="http://schemas.microsoft.com/office/drawing/2014/main" val="10000"/>
                  </a:ext>
                </a:extLst>
              </a:tr>
              <a:tr h="197433">
                <a:tc>
                  <a:txBody>
                    <a:bodyPr/>
                    <a:lstStyle/>
                    <a:p>
                      <a:pPr algn="l" fontAlgn="b"/>
                      <a:r>
                        <a:rPr lang="en-US" sz="1400" b="1" i="0" u="none" strike="noStrike" noProof="0" dirty="0" smtClean="0">
                          <a:solidFill>
                            <a:srgbClr val="000000"/>
                          </a:solidFill>
                          <a:latin typeface="Calibri" pitchFamily="34" charset="0"/>
                        </a:rPr>
                        <a:t>Tier I</a:t>
                      </a:r>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1"/>
                  </a:ext>
                </a:extLst>
              </a:tr>
              <a:tr h="19743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b="1" i="0" u="none" strike="noStrike" noProof="0" dirty="0" smtClean="0">
                          <a:solidFill>
                            <a:srgbClr val="000000"/>
                          </a:solidFill>
                          <a:latin typeface="Calibri" pitchFamily="34" charset="0"/>
                        </a:rPr>
                        <a:t>Common Equity Tier 1</a:t>
                      </a:r>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2"/>
                  </a:ext>
                </a:extLst>
              </a:tr>
              <a:tr h="394865">
                <a:tc>
                  <a:txBody>
                    <a:bodyPr/>
                    <a:lstStyle/>
                    <a:p>
                      <a:pPr algn="l" fontAlgn="b"/>
                      <a:r>
                        <a:rPr lang="en-US" sz="1400" b="0" i="0" u="none" strike="noStrike" noProof="0" dirty="0" smtClean="0">
                          <a:solidFill>
                            <a:srgbClr val="000000"/>
                          </a:solidFill>
                          <a:latin typeface="Calibri" pitchFamily="34" charset="0"/>
                        </a:rPr>
                        <a:t>Capital</a:t>
                      </a:r>
                    </a:p>
                    <a:p>
                      <a:pPr algn="l" fontAlgn="b"/>
                      <a:r>
                        <a:rPr lang="en-US" sz="1400" b="0" i="0" u="none" strike="noStrike" noProof="0" dirty="0" smtClean="0">
                          <a:solidFill>
                            <a:srgbClr val="000000"/>
                          </a:solidFill>
                          <a:latin typeface="Calibri" pitchFamily="34" charset="0"/>
                        </a:rPr>
                        <a:t>Minority Interests</a:t>
                      </a:r>
                      <a:endParaRPr lang="en-US" sz="1400" b="0"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3"/>
                  </a:ext>
                </a:extLst>
              </a:tr>
              <a:tr h="987163">
                <a:tc>
                  <a:txBody>
                    <a:bodyPr/>
                    <a:lstStyle/>
                    <a:p>
                      <a:pPr algn="l" fontAlgn="b"/>
                      <a:r>
                        <a:rPr lang="en-US" sz="1400" b="0" i="0" u="none" strike="noStrike" noProof="0" dirty="0" smtClean="0">
                          <a:solidFill>
                            <a:srgbClr val="000000"/>
                          </a:solidFill>
                          <a:latin typeface="Calibri" pitchFamily="34" charset="0"/>
                        </a:rPr>
                        <a:t>Reserves</a:t>
                      </a:r>
                    </a:p>
                    <a:p>
                      <a:pPr algn="l" fontAlgn="b"/>
                      <a:r>
                        <a:rPr lang="en-US" sz="1400" b="1" i="0" u="none" strike="noStrike" noProof="0" dirty="0" smtClean="0">
                          <a:solidFill>
                            <a:srgbClr val="000000"/>
                          </a:solidFill>
                          <a:latin typeface="Calibri" pitchFamily="34" charset="0"/>
                        </a:rPr>
                        <a:t>Negative elements of Common Equity Tier I</a:t>
                      </a:r>
                    </a:p>
                    <a:p>
                      <a:pPr algn="l" fontAlgn="b"/>
                      <a:r>
                        <a:rPr lang="en-US" sz="1400" b="0" i="0" u="none" strike="noStrike" noProof="0" dirty="0" smtClean="0">
                          <a:solidFill>
                            <a:srgbClr val="000000"/>
                          </a:solidFill>
                          <a:latin typeface="Calibri" pitchFamily="34" charset="0"/>
                        </a:rPr>
                        <a:t>Losses for the current financial year</a:t>
                      </a:r>
                    </a:p>
                    <a:p>
                      <a:pPr algn="l" fontAlgn="b"/>
                      <a:r>
                        <a:rPr lang="en-US" sz="1400" b="0" i="0" u="none" strike="noStrike" noProof="0" dirty="0" smtClean="0">
                          <a:solidFill>
                            <a:srgbClr val="000000"/>
                          </a:solidFill>
                          <a:latin typeface="Calibri" pitchFamily="34" charset="0"/>
                        </a:rPr>
                        <a:t>Intangible assets (e.g. goodwill)</a:t>
                      </a:r>
                    </a:p>
                    <a:p>
                      <a:pPr algn="l" fontAlgn="b"/>
                      <a:r>
                        <a:rPr lang="en-US" sz="1400" b="0" i="0" u="none" strike="noStrike" noProof="0" dirty="0" smtClean="0">
                          <a:solidFill>
                            <a:srgbClr val="000000"/>
                          </a:solidFill>
                          <a:latin typeface="Calibri" pitchFamily="34" charset="0"/>
                        </a:rPr>
                        <a:t>Deferred tax assets relying on</a:t>
                      </a:r>
                      <a:r>
                        <a:rPr lang="en-US" sz="1400" b="0" i="0" u="none" strike="noStrike" baseline="0" noProof="0" dirty="0" smtClean="0">
                          <a:solidFill>
                            <a:srgbClr val="000000"/>
                          </a:solidFill>
                          <a:latin typeface="Calibri" pitchFamily="34" charset="0"/>
                        </a:rPr>
                        <a:t> future profitability</a:t>
                      </a:r>
                      <a:endParaRPr lang="en-US" sz="1400" b="0"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4"/>
                  </a:ext>
                </a:extLst>
              </a:tr>
              <a:tr h="196050">
                <a:tc>
                  <a:txBody>
                    <a:bodyPr/>
                    <a:lstStyle/>
                    <a:p>
                      <a:pPr algn="l" fontAlgn="b"/>
                      <a:endParaRPr lang="en-US" sz="1400" b="1" i="0" u="none" strike="noStrike" noProof="0" dirty="0" smtClean="0">
                        <a:solidFill>
                          <a:srgbClr val="000000"/>
                        </a:solidFill>
                        <a:latin typeface="Calibri" pitchFamily="34" charset="0"/>
                      </a:endParaRPr>
                    </a:p>
                  </a:txBody>
                  <a:tcPr marL="0" marR="0" marT="0" marB="0" anchor="b"/>
                </a:tc>
                <a:extLst>
                  <a:ext uri="{0D108BD9-81ED-4DB2-BD59-A6C34878D82A}">
                    <a16:rowId xmlns:a16="http://schemas.microsoft.com/office/drawing/2014/main" val="10005"/>
                  </a:ext>
                </a:extLst>
              </a:tr>
              <a:tr h="197433">
                <a:tc>
                  <a:txBody>
                    <a:bodyPr/>
                    <a:lstStyle/>
                    <a:p>
                      <a:pPr algn="l" fontAlgn="b"/>
                      <a:r>
                        <a:rPr lang="en-US" sz="1400" b="1" i="0" u="none" strike="noStrike" noProof="0" dirty="0" smtClean="0">
                          <a:solidFill>
                            <a:srgbClr val="000000"/>
                          </a:solidFill>
                          <a:latin typeface="Calibri" pitchFamily="34" charset="0"/>
                        </a:rPr>
                        <a:t>Tier II</a:t>
                      </a:r>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6"/>
                  </a:ext>
                </a:extLst>
              </a:tr>
              <a:tr h="592298">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400" b="0" i="0" u="none" strike="noStrike" noProof="0" dirty="0" smtClean="0">
                          <a:solidFill>
                            <a:srgbClr val="000000"/>
                          </a:solidFill>
                          <a:latin typeface="Calibri" pitchFamily="34" charset="0"/>
                        </a:rPr>
                        <a:t>Subordinated Debt with an original maturity</a:t>
                      </a:r>
                      <a:r>
                        <a:rPr lang="en-US" sz="1400" b="0" i="0" u="none" strike="noStrike" baseline="0" noProof="0" dirty="0" smtClean="0">
                          <a:solidFill>
                            <a:srgbClr val="000000"/>
                          </a:solidFill>
                          <a:latin typeface="Calibri" pitchFamily="34" charset="0"/>
                        </a:rPr>
                        <a:t> not below 5y and no put-options (to be amortized proportionally in the final 5 years of maturity)</a:t>
                      </a:r>
                      <a:endParaRPr lang="en-US" sz="1400" b="1" i="0" u="none" strike="noStrike" noProof="0" dirty="0" smtClean="0">
                        <a:solidFill>
                          <a:srgbClr val="000000"/>
                        </a:solidFill>
                        <a:latin typeface="Calibri" pitchFamily="34" charset="0"/>
                      </a:endParaRPr>
                    </a:p>
                  </a:txBody>
                  <a:tcPr marL="0" marR="0" marT="0" marB="0" anchor="b"/>
                </a:tc>
                <a:extLst>
                  <a:ext uri="{0D108BD9-81ED-4DB2-BD59-A6C34878D82A}">
                    <a16:rowId xmlns:a16="http://schemas.microsoft.com/office/drawing/2014/main" val="10007"/>
                  </a:ext>
                </a:extLst>
              </a:tr>
              <a:tr h="197433">
                <a:tc>
                  <a:txBody>
                    <a:bodyPr/>
                    <a:lstStyle/>
                    <a:p>
                      <a:pPr algn="l" fontAlgn="b"/>
                      <a:endParaRPr lang="en-US" sz="1400" b="1" i="0" u="none" strike="noStrike" noProof="0" dirty="0">
                        <a:solidFill>
                          <a:srgbClr val="000000"/>
                        </a:solidFill>
                        <a:latin typeface="Calibri" pitchFamily="34" charset="0"/>
                      </a:endParaRPr>
                    </a:p>
                  </a:txBody>
                  <a:tcPr marL="0" marR="0" marT="0" marB="0" anchor="b"/>
                </a:tc>
                <a:extLst>
                  <a:ext uri="{0D108BD9-81ED-4DB2-BD59-A6C34878D82A}">
                    <a16:rowId xmlns:a16="http://schemas.microsoft.com/office/drawing/2014/main" val="10008"/>
                  </a:ext>
                </a:extLst>
              </a:tr>
              <a:tr h="197433">
                <a:tc>
                  <a:txBody>
                    <a:bodyPr/>
                    <a:lstStyle/>
                    <a:p>
                      <a:pPr algn="ctr" fontAlgn="ctr"/>
                      <a:endParaRPr lang="en-US" sz="1400" b="1" i="0" u="none" strike="noStrike" noProof="0" dirty="0">
                        <a:solidFill>
                          <a:srgbClr val="FF0000"/>
                        </a:solidFill>
                        <a:latin typeface="Calibri" pitchFamily="34" charset="0"/>
                      </a:endParaRPr>
                    </a:p>
                  </a:txBody>
                  <a:tcPr marL="0" marR="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137223553"/>
      </p:ext>
    </p:extLst>
  </p:cSld>
  <p:clrMapOvr>
    <a:masterClrMapping/>
  </p:clrMapOvr>
  <p:transition spd="slow">
    <p:pull dir="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smtClean="0"/>
              <a:t>Rules on Appraisals of Real Estate Properties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solidFill>
                  <a:srgbClr val="FF3300"/>
                </a:solidFill>
                <a:cs typeface="Times New Roman" pitchFamily="18" charset="0"/>
              </a:rPr>
              <a:t>Market risk in real estate assets is usually very relevant for banks</a:t>
            </a:r>
            <a:r>
              <a:rPr lang="en-US" sz="2000" b="0" u="none" dirty="0" smtClean="0">
                <a:cs typeface="Times New Roman" pitchFamily="18" charset="0"/>
              </a:rPr>
              <a:t>, as a significant volume of loans have real estate properties as collaterals =&gt; the level of collateralization depends on the real estate price.</a:t>
            </a:r>
          </a:p>
          <a:p>
            <a:pPr algn="just">
              <a:lnSpc>
                <a:spcPts val="2700"/>
              </a:lnSpc>
              <a:spcBef>
                <a:spcPts val="600"/>
              </a:spcBef>
              <a:spcAft>
                <a:spcPts val="600"/>
              </a:spcAft>
            </a:pPr>
            <a:r>
              <a:rPr lang="en-US" sz="2000" b="0" u="none" dirty="0" smtClean="0">
                <a:cs typeface="Times New Roman" pitchFamily="18" charset="0"/>
              </a:rPr>
              <a:t>Moreover, banks also own real estate prices, as their own premises, or as a consequence of foreclosures.</a:t>
            </a:r>
          </a:p>
          <a:p>
            <a:pPr algn="just">
              <a:lnSpc>
                <a:spcPts val="2700"/>
              </a:lnSpc>
              <a:spcBef>
                <a:spcPts val="600"/>
              </a:spcBef>
              <a:spcAft>
                <a:spcPts val="600"/>
              </a:spcAft>
            </a:pPr>
            <a:r>
              <a:rPr lang="en-US" sz="2000" b="0" u="none" dirty="0" smtClean="0">
                <a:cs typeface="Times New Roman" pitchFamily="18" charset="0"/>
              </a:rPr>
              <a:t>Finally, banks can also be exposed to market risk in real estate assets through investment funds.</a:t>
            </a:r>
          </a:p>
          <a:p>
            <a:pPr marL="0" indent="0" algn="just">
              <a:lnSpc>
                <a:spcPts val="2700"/>
              </a:lnSpc>
              <a:spcBef>
                <a:spcPts val="600"/>
              </a:spcBef>
              <a:spcAft>
                <a:spcPts val="600"/>
              </a:spcAft>
              <a:buNone/>
            </a:pPr>
            <a:endParaRPr lang="en-US" sz="2000" b="0" u="none" dirty="0" smtClean="0">
              <a:cs typeface="Times New Roman" pitchFamily="18" charset="0"/>
            </a:endParaRPr>
          </a:p>
          <a:p>
            <a:pPr algn="just">
              <a:lnSpc>
                <a:spcPts val="2700"/>
              </a:lnSpc>
              <a:spcBef>
                <a:spcPts val="600"/>
              </a:spcBef>
              <a:spcAft>
                <a:spcPts val="600"/>
              </a:spcAft>
            </a:pPr>
            <a:r>
              <a:rPr lang="en-US" sz="2000" b="0" u="none" dirty="0" smtClean="0">
                <a:cs typeface="Times New Roman" pitchFamily="18" charset="0"/>
              </a:rPr>
              <a:t>As the real estate market is not sufficiently liquid to provide transparent and robust prices, it is relevant to set rules about how to evaluate real estate prices.</a:t>
            </a:r>
            <a:endParaRPr lang="en-US" sz="16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229</a:t>
            </a:fld>
            <a:endParaRPr lang="en-US"/>
          </a:p>
        </p:txBody>
      </p:sp>
      <p:sp>
        <p:nvSpPr>
          <p:cNvPr id="3" name="Down Arrow 2"/>
          <p:cNvSpPr/>
          <p:nvPr/>
        </p:nvSpPr>
        <p:spPr bwMode="auto">
          <a:xfrm>
            <a:off x="5025008" y="4365104"/>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463230287"/>
      </p:ext>
    </p:extLst>
  </p:cSld>
  <p:clrMapOvr>
    <a:masterClrMapping/>
  </p:clrMapOvr>
  <p:transition spd="slow">
    <p:pull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r>
              <a:rPr lang="en-US" sz="3600" b="1" dirty="0" smtClean="0"/>
              <a:t>1.1.2.</a:t>
            </a:r>
            <a:r>
              <a:rPr lang="en-US" sz="3600" b="1" dirty="0"/>
              <a:t>	</a:t>
            </a:r>
            <a:r>
              <a:rPr lang="en-US" sz="3600" b="1" dirty="0" smtClean="0"/>
              <a:t>Reasons for Intermediation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23</a:t>
            </a:fld>
            <a:endParaRPr lang="en-US" dirty="0"/>
          </a:p>
        </p:txBody>
      </p:sp>
    </p:spTree>
    <p:extLst>
      <p:ext uri="{BB962C8B-B14F-4D97-AF65-F5344CB8AC3E}">
        <p14:creationId xmlns:p14="http://schemas.microsoft.com/office/powerpoint/2010/main" val="623167522"/>
      </p:ext>
    </p:extLst>
  </p:cSld>
  <p:clrMapOvr>
    <a:masterClrMapping/>
  </p:clrMapOvr>
  <p:transition spd="slow">
    <p:pull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smtClean="0"/>
              <a:t>Rules on Appraisals of Real Estate Properties</a:t>
            </a:r>
          </a:p>
        </p:txBody>
      </p:sp>
      <p:sp>
        <p:nvSpPr>
          <p:cNvPr id="6" name="Rectangle 2051"/>
          <p:cNvSpPr txBox="1">
            <a:spLocks noChangeArrowheads="1"/>
          </p:cNvSpPr>
          <p:nvPr/>
        </p:nvSpPr>
        <p:spPr bwMode="auto">
          <a:xfrm>
            <a:off x="762000" y="1643049"/>
            <a:ext cx="8731250" cy="46799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smtClean="0">
                <a:solidFill>
                  <a:srgbClr val="FF0000"/>
                </a:solidFill>
                <a:cs typeface="Times New Roman" pitchFamily="18" charset="0"/>
              </a:rPr>
              <a:t>(1) As collateral</a:t>
            </a:r>
          </a:p>
          <a:p>
            <a:pPr algn="just">
              <a:lnSpc>
                <a:spcPts val="2700"/>
              </a:lnSpc>
              <a:spcBef>
                <a:spcPts val="600"/>
              </a:spcBef>
              <a:spcAft>
                <a:spcPts val="600"/>
              </a:spcAft>
              <a:buFontTx/>
              <a:buChar char="-"/>
            </a:pPr>
            <a:r>
              <a:rPr lang="en-US" sz="2000" b="0" u="none" dirty="0" smtClean="0">
                <a:cs typeface="Times New Roman" pitchFamily="18" charset="0"/>
              </a:rPr>
              <a:t>Appraisals by </a:t>
            </a:r>
            <a:r>
              <a:rPr lang="en-US" sz="2000" b="0" u="none" dirty="0">
                <a:cs typeface="Times New Roman" pitchFamily="18" charset="0"/>
              </a:rPr>
              <a:t>an independent expert or internal independent unit </a:t>
            </a:r>
            <a:r>
              <a:rPr lang="en-US" sz="2000" b="0" u="none" dirty="0" smtClean="0">
                <a:cs typeface="Times New Roman" pitchFamily="18" charset="0"/>
              </a:rPr>
              <a:t>(Notices </a:t>
            </a:r>
            <a:r>
              <a:rPr lang="en-US" sz="2000" b="0" u="none" dirty="0">
                <a:cs typeface="Times New Roman" pitchFamily="18" charset="0"/>
              </a:rPr>
              <a:t>5/2007 and 5/2006</a:t>
            </a:r>
            <a:r>
              <a:rPr lang="en-US" sz="2000" b="0" u="none" dirty="0" smtClean="0">
                <a:cs typeface="Times New Roman" pitchFamily="18" charset="0"/>
              </a:rPr>
              <a:t>):</a:t>
            </a:r>
          </a:p>
          <a:p>
            <a:pPr marL="360363" lvl="2" indent="-174625" algn="just">
              <a:lnSpc>
                <a:spcPts val="2700"/>
              </a:lnSpc>
              <a:spcBef>
                <a:spcPts val="600"/>
              </a:spcBef>
              <a:spcAft>
                <a:spcPts val="600"/>
              </a:spcAft>
              <a:buFont typeface="Arial" pitchFamily="34" charset="0"/>
              <a:buChar char="•"/>
            </a:pPr>
            <a:r>
              <a:rPr lang="en-US" sz="1600" b="0" u="none" dirty="0" smtClean="0">
                <a:cs typeface="Times New Roman" pitchFamily="18" charset="0"/>
              </a:rPr>
              <a:t>every 3 years - residential properties</a:t>
            </a:r>
          </a:p>
          <a:p>
            <a:pPr marL="360363" lvl="2" indent="-174625" algn="just">
              <a:lnSpc>
                <a:spcPts val="2700"/>
              </a:lnSpc>
              <a:spcBef>
                <a:spcPts val="600"/>
              </a:spcBef>
              <a:spcAft>
                <a:spcPts val="600"/>
              </a:spcAft>
              <a:buFont typeface="Arial" pitchFamily="34" charset="0"/>
              <a:buChar char="•"/>
            </a:pPr>
            <a:r>
              <a:rPr lang="en-US" sz="1600" b="0" u="none" dirty="0" smtClean="0">
                <a:cs typeface="Times New Roman" pitchFamily="18" charset="0"/>
              </a:rPr>
              <a:t>yearly - </a:t>
            </a:r>
            <a:r>
              <a:rPr lang="en-US" sz="1600" b="0" u="none" dirty="0">
                <a:cs typeface="Times New Roman" pitchFamily="18" charset="0"/>
              </a:rPr>
              <a:t>commercial properties and </a:t>
            </a:r>
            <a:r>
              <a:rPr lang="en-US" sz="1600" b="0" u="none" dirty="0" smtClean="0">
                <a:cs typeface="Times New Roman" pitchFamily="18" charset="0"/>
              </a:rPr>
              <a:t>loans </a:t>
            </a:r>
            <a:r>
              <a:rPr lang="en-US" sz="1600" b="0" u="none" dirty="0">
                <a:cs typeface="Times New Roman" pitchFamily="18" charset="0"/>
              </a:rPr>
              <a:t>&gt; 5% of own funds or properties &gt; 500 k and 1M€ (residential and commercial, respectively</a:t>
            </a:r>
            <a:r>
              <a:rPr lang="pt-PT" sz="1600" b="0" u="none" dirty="0">
                <a:cs typeface="Times New Roman" pitchFamily="18" charset="0"/>
              </a:rPr>
              <a:t>)</a:t>
            </a:r>
            <a:r>
              <a:rPr lang="en-US" sz="1600" b="0" u="none" dirty="0">
                <a:cs typeface="Times New Roman" pitchFamily="18" charset="0"/>
              </a:rPr>
              <a:t> </a:t>
            </a:r>
          </a:p>
          <a:p>
            <a:pPr marL="360363" lvl="2" indent="-174625" algn="just">
              <a:lnSpc>
                <a:spcPts val="2700"/>
              </a:lnSpc>
              <a:spcBef>
                <a:spcPts val="600"/>
              </a:spcBef>
              <a:spcAft>
                <a:spcPts val="600"/>
              </a:spcAft>
              <a:buFont typeface="Arial" pitchFamily="34" charset="0"/>
              <a:buChar char="•"/>
            </a:pPr>
            <a:r>
              <a:rPr lang="en-US" sz="1600" b="0" u="none" dirty="0" smtClean="0">
                <a:cs typeface="Times New Roman" pitchFamily="18" charset="0"/>
              </a:rPr>
              <a:t>NPLs - 3 </a:t>
            </a:r>
            <a:r>
              <a:rPr lang="en-US" sz="1600" b="0" u="none" dirty="0">
                <a:cs typeface="Times New Roman" pitchFamily="18" charset="0"/>
              </a:rPr>
              <a:t>months after the 1</a:t>
            </a:r>
            <a:r>
              <a:rPr lang="en-US" sz="1600" b="0" u="none" baseline="30000" dirty="0">
                <a:cs typeface="Times New Roman" pitchFamily="18" charset="0"/>
              </a:rPr>
              <a:t>st</a:t>
            </a:r>
            <a:r>
              <a:rPr lang="en-US" sz="1600" b="0" u="none" dirty="0">
                <a:cs typeface="Times New Roman" pitchFamily="18" charset="0"/>
              </a:rPr>
              <a:t> </a:t>
            </a:r>
            <a:r>
              <a:rPr lang="en-US" sz="1600" b="0" u="none" dirty="0" smtClean="0">
                <a:cs typeface="Times New Roman" pitchFamily="18" charset="0"/>
              </a:rPr>
              <a:t>default </a:t>
            </a:r>
            <a:r>
              <a:rPr lang="en-US" sz="1600" b="0" u="none" dirty="0">
                <a:cs typeface="Times New Roman" pitchFamily="18" charset="0"/>
              </a:rPr>
              <a:t>if the initial appraisal is more than 1 year old and LTV&gt;75%; </a:t>
            </a:r>
          </a:p>
          <a:p>
            <a:pPr algn="just">
              <a:lnSpc>
                <a:spcPts val="2700"/>
              </a:lnSpc>
              <a:spcBef>
                <a:spcPts val="600"/>
              </a:spcBef>
              <a:spcAft>
                <a:spcPts val="600"/>
              </a:spcAft>
              <a:buFontTx/>
              <a:buChar char="-"/>
            </a:pPr>
            <a:r>
              <a:rPr lang="en-US" sz="2000" b="0" u="none" dirty="0" smtClean="0">
                <a:solidFill>
                  <a:srgbClr val="FF3300"/>
                </a:solidFill>
                <a:cs typeface="Times New Roman" pitchFamily="18" charset="0"/>
              </a:rPr>
              <a:t>Impacts: </a:t>
            </a:r>
          </a:p>
          <a:p>
            <a:pPr marL="360363" lvl="1" indent="-179388" algn="just">
              <a:lnSpc>
                <a:spcPts val="2700"/>
              </a:lnSpc>
              <a:spcBef>
                <a:spcPts val="600"/>
              </a:spcBef>
              <a:spcAft>
                <a:spcPts val="600"/>
              </a:spcAft>
              <a:buFont typeface="Arial" pitchFamily="34" charset="0"/>
              <a:buChar char="•"/>
            </a:pPr>
            <a:r>
              <a:rPr lang="en-US" sz="1600" b="0" dirty="0" smtClean="0">
                <a:cs typeface="Times New Roman" pitchFamily="18" charset="0"/>
              </a:rPr>
              <a:t>Downward revisions </a:t>
            </a:r>
            <a:r>
              <a:rPr lang="en-US" sz="1600" b="0" u="none" dirty="0" smtClean="0">
                <a:cs typeface="Times New Roman" pitchFamily="18" charset="0"/>
              </a:rPr>
              <a:t>=&gt; increase in LTVs =&gt; higher capital charges (risk weight of 35% for residential loan amounts up to LTV of 75% and 50% for commercial real estate loan amounts up to LTV of 50%; 75% and 100% for amounts above, respectively).</a:t>
            </a:r>
            <a:endParaRPr lang="en-US" sz="16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230</a:t>
            </a:fld>
            <a:endParaRPr lang="en-US"/>
          </a:p>
        </p:txBody>
      </p:sp>
    </p:spTree>
    <p:extLst>
      <p:ext uri="{BB962C8B-B14F-4D97-AF65-F5344CB8AC3E}">
        <p14:creationId xmlns:p14="http://schemas.microsoft.com/office/powerpoint/2010/main" val="276132069"/>
      </p:ext>
    </p:extLst>
  </p:cSld>
  <p:clrMapOvr>
    <a:masterClrMapping/>
  </p:clrMapOvr>
  <p:transition spd="slow">
    <p:pull dir="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endParaRPr lang="en-US" sz="3600" dirty="0" smtClean="0"/>
          </a:p>
        </p:txBody>
      </p:sp>
      <p:sp>
        <p:nvSpPr>
          <p:cNvPr id="6" name="Rectangle 2051"/>
          <p:cNvSpPr txBox="1">
            <a:spLocks noChangeArrowheads="1"/>
          </p:cNvSpPr>
          <p:nvPr/>
        </p:nvSpPr>
        <p:spPr bwMode="auto">
          <a:xfrm>
            <a:off x="762000" y="1628799"/>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smtClean="0">
                <a:solidFill>
                  <a:srgbClr val="FF0000"/>
                </a:solidFill>
                <a:cs typeface="Times New Roman" pitchFamily="18" charset="0"/>
              </a:rPr>
              <a:t>(2) Foreclosures</a:t>
            </a:r>
          </a:p>
          <a:p>
            <a:pPr marL="0" indent="0" algn="just">
              <a:lnSpc>
                <a:spcPts val="2700"/>
              </a:lnSpc>
              <a:spcBef>
                <a:spcPts val="600"/>
              </a:spcBef>
              <a:spcAft>
                <a:spcPts val="600"/>
              </a:spcAft>
              <a:buNone/>
            </a:pPr>
            <a:endParaRPr lang="en-US" sz="1800" b="0" u="none" dirty="0" smtClean="0">
              <a:solidFill>
                <a:srgbClr val="FF0000"/>
              </a:solidFill>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1800" b="0" u="none" dirty="0" smtClean="0">
                <a:cs typeface="Times New Roman" pitchFamily="18" charset="0"/>
              </a:rPr>
              <a:t>Appraisals: </a:t>
            </a:r>
          </a:p>
          <a:p>
            <a:pPr marL="571500" lvl="1" indent="-171450" algn="just">
              <a:lnSpc>
                <a:spcPts val="2700"/>
              </a:lnSpc>
              <a:spcBef>
                <a:spcPts val="600"/>
              </a:spcBef>
              <a:spcAft>
                <a:spcPts val="600"/>
              </a:spcAft>
              <a:buFont typeface="Arial" pitchFamily="34" charset="0"/>
              <a:buChar char="•"/>
            </a:pPr>
            <a:r>
              <a:rPr lang="en-US" sz="1800" b="0" dirty="0" smtClean="0">
                <a:cs typeface="Times New Roman" pitchFamily="18" charset="0"/>
              </a:rPr>
              <a:t>At the time of foreclosure and every 3y afterwards </a:t>
            </a:r>
            <a:r>
              <a:rPr lang="en-US" sz="1800" b="0" u="none" dirty="0" smtClean="0">
                <a:cs typeface="Times New Roman" pitchFamily="18" charset="0"/>
              </a:rPr>
              <a:t>(or more frequently, if requested by the supervisor or a significant price fall is anticipated)</a:t>
            </a:r>
          </a:p>
          <a:p>
            <a:pPr marL="571500" lvl="1" indent="-171450" algn="just">
              <a:lnSpc>
                <a:spcPts val="2700"/>
              </a:lnSpc>
              <a:spcBef>
                <a:spcPts val="600"/>
              </a:spcBef>
              <a:spcAft>
                <a:spcPts val="600"/>
              </a:spcAft>
              <a:buFont typeface="Arial" pitchFamily="34" charset="0"/>
              <a:buChar char="•"/>
            </a:pPr>
            <a:endParaRPr lang="en-US" sz="1800" b="0" u="none" dirty="0" smtClean="0">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1800" b="0" u="none" dirty="0" smtClean="0">
                <a:solidFill>
                  <a:srgbClr val="FF3300"/>
                </a:solidFill>
                <a:cs typeface="Times New Roman" pitchFamily="18" charset="0"/>
              </a:rPr>
              <a:t>Impacts:</a:t>
            </a:r>
          </a:p>
          <a:p>
            <a:pPr marL="571500" lvl="1" indent="-171450" algn="just">
              <a:lnSpc>
                <a:spcPts val="2700"/>
              </a:lnSpc>
              <a:spcBef>
                <a:spcPts val="600"/>
              </a:spcBef>
              <a:spcAft>
                <a:spcPts val="600"/>
              </a:spcAft>
              <a:buFont typeface="Arial" pitchFamily="34" charset="0"/>
              <a:buChar char="•"/>
            </a:pPr>
            <a:r>
              <a:rPr lang="en-US" sz="1800" b="0" u="none" dirty="0" smtClean="0">
                <a:cs typeface="Times New Roman" pitchFamily="18" charset="0"/>
              </a:rPr>
              <a:t>Downward revisions =&gt; impairments =&gt; impact on P&amp;L</a:t>
            </a:r>
          </a:p>
          <a:p>
            <a:pPr marL="571500" lvl="1" indent="-171450" algn="just">
              <a:lnSpc>
                <a:spcPts val="2700"/>
              </a:lnSpc>
              <a:spcBef>
                <a:spcPts val="600"/>
              </a:spcBef>
              <a:spcAft>
                <a:spcPts val="600"/>
              </a:spcAft>
              <a:buFont typeface="Arial" pitchFamily="34" charset="0"/>
              <a:buChar char="•"/>
            </a:pPr>
            <a:r>
              <a:rPr lang="en-US" sz="1800" b="0" u="none" dirty="0" smtClean="0">
                <a:cs typeface="Times New Roman" pitchFamily="18" charset="0"/>
              </a:rPr>
              <a:t>Upward revisions =&gt; the balance sheet value is kept, as potential gains are not recognized.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231</a:t>
            </a:fld>
            <a:endParaRPr lang="en-US"/>
          </a:p>
        </p:txBody>
      </p:sp>
    </p:spTree>
    <p:extLst>
      <p:ext uri="{BB962C8B-B14F-4D97-AF65-F5344CB8AC3E}">
        <p14:creationId xmlns:p14="http://schemas.microsoft.com/office/powerpoint/2010/main" val="4249968228"/>
      </p:ext>
    </p:extLst>
  </p:cSld>
  <p:clrMapOvr>
    <a:masterClrMapping/>
  </p:clrMapOvr>
  <p:transition spd="slow">
    <p:pull dir="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sz="3600" dirty="0"/>
              <a:t>Rules on Appraisals of Real Estate Properties</a:t>
            </a:r>
            <a:endParaRPr lang="en-US" sz="3600" dirty="0" smtClean="0"/>
          </a:p>
        </p:txBody>
      </p:sp>
      <p:sp>
        <p:nvSpPr>
          <p:cNvPr id="6" name="Rectangle 2051"/>
          <p:cNvSpPr txBox="1">
            <a:spLocks noChangeArrowheads="1"/>
          </p:cNvSpPr>
          <p:nvPr/>
        </p:nvSpPr>
        <p:spPr bwMode="auto">
          <a:xfrm>
            <a:off x="762000" y="1628800"/>
            <a:ext cx="8655496"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lang="en-US" sz="2000" u="none" dirty="0" smtClean="0">
                <a:solidFill>
                  <a:srgbClr val="FF0000"/>
                </a:solidFill>
                <a:cs typeface="Times New Roman" pitchFamily="18" charset="0"/>
              </a:rPr>
              <a:t>(</a:t>
            </a:r>
            <a:r>
              <a:rPr lang="en-US" sz="2000" u="none" dirty="0">
                <a:solidFill>
                  <a:srgbClr val="FF0000"/>
                </a:solidFill>
                <a:cs typeface="Times New Roman" pitchFamily="18" charset="0"/>
              </a:rPr>
              <a:t>3) </a:t>
            </a:r>
            <a:r>
              <a:rPr lang="en-US" sz="2000" u="none" dirty="0" smtClean="0">
                <a:solidFill>
                  <a:srgbClr val="FF0000"/>
                </a:solidFill>
                <a:cs typeface="Times New Roman" pitchFamily="18" charset="0"/>
              </a:rPr>
              <a:t>Real </a:t>
            </a:r>
            <a:r>
              <a:rPr lang="en-US" sz="2000" u="none" dirty="0">
                <a:solidFill>
                  <a:srgbClr val="FF0000"/>
                </a:solidFill>
                <a:cs typeface="Times New Roman" pitchFamily="18" charset="0"/>
              </a:rPr>
              <a:t>Estate Investment Funds (CMVM Regulation 2/2015</a:t>
            </a:r>
            <a:r>
              <a:rPr lang="en-US" sz="2000" u="none" dirty="0" smtClean="0">
                <a:solidFill>
                  <a:srgbClr val="FF0000"/>
                </a:solidFill>
                <a:cs typeface="Times New Roman" pitchFamily="18" charset="0"/>
              </a:rPr>
              <a:t>)</a:t>
            </a:r>
          </a:p>
          <a:p>
            <a:pPr marL="171450" indent="-171450" algn="just">
              <a:lnSpc>
                <a:spcPts val="2700"/>
              </a:lnSpc>
              <a:spcBef>
                <a:spcPts val="600"/>
              </a:spcBef>
              <a:spcAft>
                <a:spcPts val="600"/>
              </a:spcAft>
              <a:buFont typeface="Arial" pitchFamily="34" charset="0"/>
              <a:buChar char="•"/>
            </a:pPr>
            <a:r>
              <a:rPr lang="en-US" sz="2000" b="0" u="none" dirty="0" smtClean="0">
                <a:cs typeface="Times New Roman" pitchFamily="18" charset="0"/>
              </a:rPr>
              <a:t>Banks usually own participation units of these funds, due to the liquidity support provided to funds managed by their own fund management companies and when their units were sold by the bank.</a:t>
            </a:r>
          </a:p>
          <a:p>
            <a:pPr marL="571500" lvl="1" indent="-171450" algn="just">
              <a:lnSpc>
                <a:spcPts val="2700"/>
              </a:lnSpc>
              <a:spcBef>
                <a:spcPts val="600"/>
              </a:spcBef>
              <a:spcAft>
                <a:spcPts val="600"/>
              </a:spcAft>
              <a:buFont typeface="Arial" pitchFamily="34" charset="0"/>
              <a:buChar char="•"/>
            </a:pPr>
            <a:r>
              <a:rPr lang="en-US" sz="1400" b="0" u="none" dirty="0" smtClean="0">
                <a:cs typeface="Times New Roman" pitchFamily="18" charset="0"/>
              </a:rPr>
              <a:t>   Support provided to avoid a fire sale of the properties invested, including loans granted to the funds.</a:t>
            </a:r>
          </a:p>
          <a:p>
            <a:pPr marL="171450" indent="-171450" algn="just">
              <a:lnSpc>
                <a:spcPts val="2700"/>
              </a:lnSpc>
              <a:spcBef>
                <a:spcPts val="600"/>
              </a:spcBef>
              <a:spcAft>
                <a:spcPts val="600"/>
              </a:spcAft>
              <a:buFont typeface="Arial" pitchFamily="34" charset="0"/>
              <a:buChar char="•"/>
            </a:pPr>
            <a:r>
              <a:rPr lang="en-US" sz="2000" b="0" u="none" dirty="0" smtClean="0">
                <a:cs typeface="Times New Roman" pitchFamily="18" charset="0"/>
              </a:rPr>
              <a:t>Financial adjustment program in Portugal =&gt; banks became the owners of more than 50% of REIF units =&gt; consolidation of the total amount of the funds for accounting and prudential purposes.</a:t>
            </a:r>
          </a:p>
          <a:p>
            <a:pPr marL="171450" indent="-171450" algn="just">
              <a:lnSpc>
                <a:spcPts val="2700"/>
              </a:lnSpc>
              <a:spcBef>
                <a:spcPts val="600"/>
              </a:spcBef>
              <a:spcAft>
                <a:spcPts val="600"/>
              </a:spcAft>
              <a:buFont typeface="Arial" pitchFamily="34" charset="0"/>
              <a:buChar char="•"/>
            </a:pPr>
            <a:endParaRPr lang="en-US" sz="2000" b="0" u="none" dirty="0" smtClean="0">
              <a:cs typeface="Times New Roman" pitchFamily="18" charset="0"/>
            </a:endParaRPr>
          </a:p>
          <a:p>
            <a:pPr marL="171450" indent="-171450" algn="just">
              <a:lnSpc>
                <a:spcPts val="2700"/>
              </a:lnSpc>
              <a:spcBef>
                <a:spcPts val="600"/>
              </a:spcBef>
              <a:spcAft>
                <a:spcPts val="600"/>
              </a:spcAft>
              <a:buFont typeface="Arial" pitchFamily="34" charset="0"/>
              <a:buChar char="•"/>
            </a:pPr>
            <a:r>
              <a:rPr lang="en-US" sz="2000" b="0" u="none" dirty="0" smtClean="0">
                <a:solidFill>
                  <a:srgbClr val="FF3300"/>
                </a:solidFill>
                <a:cs typeface="Times New Roman" pitchFamily="18" charset="0"/>
              </a:rPr>
              <a:t>Impacts: </a:t>
            </a:r>
            <a:r>
              <a:rPr lang="en-US" sz="2000" b="0" u="none" dirty="0" smtClean="0">
                <a:cs typeface="Times New Roman" pitchFamily="18" charset="0"/>
              </a:rPr>
              <a:t>Price devaluations =&gt; impact on P&amp;L, through real estate prices (if funds are consolidated) or through the participation units.</a:t>
            </a:r>
            <a:endParaRPr lang="en-US" sz="20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232</a:t>
            </a:fld>
            <a:endParaRPr lang="en-US"/>
          </a:p>
        </p:txBody>
      </p:sp>
      <p:cxnSp>
        <p:nvCxnSpPr>
          <p:cNvPr id="4" name="Elbow Connector 3"/>
          <p:cNvCxnSpPr/>
          <p:nvPr/>
        </p:nvCxnSpPr>
        <p:spPr bwMode="auto">
          <a:xfrm>
            <a:off x="1064568" y="3284984"/>
            <a:ext cx="360040" cy="216024"/>
          </a:xfrm>
          <a:prstGeom prst="bentConnector3">
            <a:avLst/>
          </a:prstGeom>
          <a:solidFill>
            <a:schemeClr val="accent1"/>
          </a:solidFill>
          <a:ln w="12700" cap="sq" cmpd="sng" algn="ctr">
            <a:solidFill>
              <a:schemeClr val="tx1"/>
            </a:solidFill>
            <a:prstDash val="solid"/>
            <a:round/>
            <a:headEnd type="none" w="med" len="med"/>
            <a:tailEnd type="triangle"/>
          </a:ln>
          <a:effectLst/>
        </p:spPr>
      </p:cxnSp>
      <p:sp>
        <p:nvSpPr>
          <p:cNvPr id="5" name="Down Arrow 4"/>
          <p:cNvSpPr/>
          <p:nvPr/>
        </p:nvSpPr>
        <p:spPr bwMode="auto">
          <a:xfrm>
            <a:off x="5169024" y="479715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77311260"/>
      </p:ext>
    </p:extLst>
  </p:cSld>
  <p:clrMapOvr>
    <a:masterClrMapping/>
  </p:clrMapOvr>
  <p:transition spd="slow">
    <p:pull dir="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1855589"/>
            <a:ext cx="8466137" cy="1846659"/>
          </a:xfrm>
          <a:noFill/>
        </p:spPr>
        <p:txBody>
          <a:bodyPr lIns="91440" tIns="45720" rIns="91440" bIns="45720">
            <a:spAutoFit/>
          </a:bodyPr>
          <a:lstStyle/>
          <a:p>
            <a:r>
              <a:rPr lang="en-US" sz="3800" b="1" dirty="0" smtClean="0"/>
              <a:t>2.	The Subprime Crisis and </a:t>
            </a:r>
            <a:r>
              <a:rPr lang="en-US" sz="3800" b="1" dirty="0"/>
              <a:t>the Main Prospects for the Banking Activity</a:t>
            </a:r>
            <a:r>
              <a:rPr lang="pt-PT" sz="3800" b="1" dirty="0"/>
              <a:t/>
            </a:r>
            <a:br>
              <a:rPr lang="pt-PT" sz="3800" b="1" dirty="0"/>
            </a:br>
            <a:endParaRPr lang="en-US" sz="3800" b="1" dirty="0" smtClean="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233</a:t>
            </a:fld>
            <a:endParaRPr lang="en-US"/>
          </a:p>
        </p:txBody>
      </p:sp>
    </p:spTree>
  </p:cSld>
  <p:clrMapOvr>
    <a:masterClrMapping/>
  </p:clrMapOvr>
  <p:transition spd="slow">
    <p:pull dir="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2.1. General Characterization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234</a:t>
            </a:fld>
            <a:endParaRPr lang="en-US"/>
          </a:p>
        </p:txBody>
      </p:sp>
    </p:spTree>
    <p:extLst>
      <p:ext uri="{BB962C8B-B14F-4D97-AF65-F5344CB8AC3E}">
        <p14:creationId xmlns:p14="http://schemas.microsoft.com/office/powerpoint/2010/main" val="4266213711"/>
      </p:ext>
    </p:extLst>
  </p:cSld>
  <p:clrMapOvr>
    <a:masterClrMapping/>
  </p:clrMapOvr>
  <p:transition spd="slow">
    <p:pull dir="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Financial Crises</a:t>
            </a:r>
          </a:p>
        </p:txBody>
      </p:sp>
      <p:sp>
        <p:nvSpPr>
          <p:cNvPr id="5" name="Rectangle 3"/>
          <p:cNvSpPr txBox="1">
            <a:spLocks noChangeArrowheads="1"/>
          </p:cNvSpPr>
          <p:nvPr/>
        </p:nvSpPr>
        <p:spPr bwMode="auto">
          <a:xfrm>
            <a:off x="762000" y="1628799"/>
            <a:ext cx="876300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1800" u="none" kern="0" dirty="0" smtClean="0">
                <a:solidFill>
                  <a:srgbClr val="FF3300"/>
                </a:solidFill>
                <a:latin typeface="+mn-lt"/>
                <a:cs typeface="Times New Roman" pitchFamily="18" charset="0"/>
              </a:rPr>
              <a:t>Definition:</a:t>
            </a:r>
            <a:r>
              <a:rPr kumimoji="0" lang="en-US" sz="1800" b="0" u="none" kern="0" dirty="0" smtClean="0">
                <a:solidFill>
                  <a:schemeClr val="tx1"/>
                </a:solidFill>
                <a:latin typeface="+mn-lt"/>
                <a:cs typeface="Times New Roman" pitchFamily="18" charset="0"/>
              </a:rPr>
              <a:t> </a:t>
            </a:r>
            <a:r>
              <a:rPr lang="pt-PT" sz="1800" b="0" u="none" dirty="0" smtClean="0">
                <a:solidFill>
                  <a:schemeClr val="tx1"/>
                </a:solidFill>
                <a:latin typeface="+mn-lt"/>
              </a:rPr>
              <a:t>major</a:t>
            </a:r>
            <a:r>
              <a:rPr lang="pt-PT" sz="1800" b="0" u="none" dirty="0">
                <a:solidFill>
                  <a:schemeClr val="tx1"/>
                </a:solidFill>
                <a:latin typeface="+mn-lt"/>
              </a:rPr>
              <a:t> </a:t>
            </a:r>
            <a:r>
              <a:rPr lang="en-US" sz="1800" b="0" u="none" dirty="0" smtClean="0">
                <a:solidFill>
                  <a:schemeClr val="tx1"/>
                </a:solidFill>
                <a:latin typeface="+mn-lt"/>
              </a:rPr>
              <a:t>disruptions </a:t>
            </a:r>
            <a:r>
              <a:rPr lang="en-US" sz="1800" b="0" u="none" dirty="0">
                <a:solidFill>
                  <a:schemeClr val="tx1"/>
                </a:solidFill>
                <a:latin typeface="+mn-lt"/>
              </a:rPr>
              <a:t>in financial markets </a:t>
            </a:r>
            <a:r>
              <a:rPr lang="en-US" sz="1800" b="0" u="none" dirty="0" smtClean="0">
                <a:solidFill>
                  <a:schemeClr val="tx1"/>
                </a:solidFill>
              </a:rPr>
              <a:t>leading </a:t>
            </a:r>
            <a:r>
              <a:rPr lang="en-US" sz="1800" b="0" u="none" dirty="0">
                <a:solidFill>
                  <a:schemeClr val="tx1"/>
                </a:solidFill>
              </a:rPr>
              <a:t>to severe </a:t>
            </a:r>
            <a:r>
              <a:rPr lang="en-US" sz="1800" b="0" u="none" dirty="0" smtClean="0">
                <a:solidFill>
                  <a:schemeClr val="tx1"/>
                </a:solidFill>
              </a:rPr>
              <a:t>business </a:t>
            </a:r>
            <a:r>
              <a:rPr lang="en-US" sz="1800" b="0" u="none" dirty="0">
                <a:solidFill>
                  <a:schemeClr val="tx1"/>
                </a:solidFill>
              </a:rPr>
              <a:t>cycle downturns </a:t>
            </a:r>
            <a:r>
              <a:rPr lang="en-US" sz="1800" b="0" u="none" dirty="0" smtClean="0">
                <a:solidFill>
                  <a:schemeClr val="tx1"/>
                </a:solidFill>
              </a:rPr>
              <a:t>and </a:t>
            </a:r>
            <a:r>
              <a:rPr lang="en-US" sz="1800" b="0" u="none" dirty="0" smtClean="0">
                <a:solidFill>
                  <a:schemeClr val="tx1"/>
                </a:solidFill>
                <a:latin typeface="+mn-lt"/>
              </a:rPr>
              <a:t>characterized by:</a:t>
            </a:r>
          </a:p>
          <a:p>
            <a:pPr marL="722313" lvl="1" indent="-265113" algn="just">
              <a:lnSpc>
                <a:spcPts val="2700"/>
              </a:lnSpc>
              <a:spcBef>
                <a:spcPts val="0"/>
              </a:spcBef>
              <a:spcAft>
                <a:spcPts val="0"/>
              </a:spcAft>
              <a:buClr>
                <a:schemeClr val="bg2"/>
              </a:buClr>
              <a:buSzPct val="75000"/>
              <a:buFont typeface="Monotype Sorts" pitchFamily="2" charset="2"/>
              <a:buChar char="n"/>
              <a:defRPr/>
            </a:pPr>
            <a:r>
              <a:rPr lang="en-US" sz="1800" b="0" u="none" dirty="0" smtClean="0">
                <a:solidFill>
                  <a:schemeClr val="tx1"/>
                </a:solidFill>
                <a:latin typeface="+mn-lt"/>
              </a:rPr>
              <a:t>sharp </a:t>
            </a:r>
            <a:r>
              <a:rPr lang="en-US" sz="1800" b="0" u="none" dirty="0">
                <a:solidFill>
                  <a:schemeClr val="tx1"/>
                </a:solidFill>
                <a:latin typeface="+mn-lt"/>
              </a:rPr>
              <a:t>declines in asset </a:t>
            </a:r>
            <a:r>
              <a:rPr lang="en-US" sz="1800" b="0" u="none" dirty="0" smtClean="0">
                <a:solidFill>
                  <a:schemeClr val="tx1"/>
                </a:solidFill>
                <a:latin typeface="+mn-lt"/>
              </a:rPr>
              <a:t>prices;</a:t>
            </a:r>
          </a:p>
          <a:p>
            <a:pPr marL="722313" lvl="1" indent="-265113" algn="just">
              <a:lnSpc>
                <a:spcPts val="2700"/>
              </a:lnSpc>
              <a:spcBef>
                <a:spcPts val="0"/>
              </a:spcBef>
              <a:spcAft>
                <a:spcPts val="0"/>
              </a:spcAft>
              <a:buClr>
                <a:schemeClr val="bg2"/>
              </a:buClr>
              <a:buSzPct val="75000"/>
              <a:buFont typeface="Monotype Sorts" pitchFamily="2" charset="2"/>
              <a:buChar char="n"/>
              <a:defRPr/>
            </a:pPr>
            <a:r>
              <a:rPr lang="en-US" sz="1800" b="0" u="none" dirty="0" smtClean="0">
                <a:solidFill>
                  <a:schemeClr val="tx1"/>
                </a:solidFill>
                <a:latin typeface="+mn-lt"/>
              </a:rPr>
              <a:t>failures </a:t>
            </a:r>
            <a:r>
              <a:rPr lang="en-US" sz="1800" b="0" u="none" dirty="0">
                <a:solidFill>
                  <a:schemeClr val="tx1"/>
                </a:solidFill>
                <a:latin typeface="+mn-lt"/>
              </a:rPr>
              <a:t>of many financial and nonfinancial </a:t>
            </a:r>
            <a:r>
              <a:rPr lang="en-US" sz="1800" b="0" u="none" dirty="0" smtClean="0">
                <a:solidFill>
                  <a:schemeClr val="tx1"/>
                </a:solidFill>
                <a:latin typeface="+mn-lt"/>
              </a:rPr>
              <a:t>firms</a:t>
            </a:r>
            <a:r>
              <a:rPr lang="en-US" sz="1800" b="0" u="none" dirty="0">
                <a:solidFill>
                  <a:schemeClr val="tx1"/>
                </a:solidFill>
                <a:latin typeface="+mn-lt"/>
              </a:rPr>
              <a:t>.</a:t>
            </a:r>
          </a:p>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rgbClr val="FF0000"/>
                </a:solidFill>
                <a:latin typeface="+mn-lt"/>
                <a:cs typeface="Times New Roman" pitchFamily="18" charset="0"/>
              </a:rPr>
              <a:t>Financial crises keep occurring </a:t>
            </a:r>
            <a:r>
              <a:rPr kumimoji="0" lang="en-US" sz="1800" b="0" u="none" kern="0" dirty="0" smtClean="0">
                <a:solidFill>
                  <a:schemeClr val="tx1"/>
                </a:solidFill>
                <a:latin typeface="+mn-lt"/>
                <a:cs typeface="Times New Roman" pitchFamily="18" charset="0"/>
              </a:rPr>
              <a:t>as:</a:t>
            </a:r>
          </a:p>
          <a:p>
            <a:pPr marL="265113" indent="-265113" algn="just">
              <a:lnSpc>
                <a:spcPts val="2700"/>
              </a:lnSpc>
              <a:spcBef>
                <a:spcPts val="600"/>
              </a:spcBef>
              <a:spcAft>
                <a:spcPts val="600"/>
              </a:spcAft>
              <a:buClr>
                <a:schemeClr val="bg2"/>
              </a:buClr>
              <a:buSzPct val="75000"/>
              <a:buAutoNum type="arabicParenBoth"/>
              <a:defRPr/>
            </a:pPr>
            <a:r>
              <a:rPr lang="en-US" sz="1800" b="0" dirty="0" smtClean="0">
                <a:solidFill>
                  <a:schemeClr val="tx1"/>
                </a:solidFill>
                <a:latin typeface="+mn-lt"/>
              </a:rPr>
              <a:t>all potential </a:t>
            </a:r>
            <a:r>
              <a:rPr lang="en-US" sz="1800" b="0" dirty="0">
                <a:solidFill>
                  <a:schemeClr val="tx1"/>
                </a:solidFill>
                <a:latin typeface="+mn-lt"/>
              </a:rPr>
              <a:t>sources of market failures are present in </a:t>
            </a:r>
            <a:r>
              <a:rPr lang="en-US" sz="1800" b="0" dirty="0" smtClean="0">
                <a:solidFill>
                  <a:schemeClr val="tx1"/>
                </a:solidFill>
                <a:latin typeface="+mn-lt"/>
              </a:rPr>
              <a:t>banking </a:t>
            </a:r>
            <a:r>
              <a:rPr lang="en-US" sz="1800" b="0" u="none" dirty="0" smtClean="0">
                <a:solidFill>
                  <a:schemeClr val="tx1"/>
                </a:solidFill>
                <a:latin typeface="+mn-lt"/>
              </a:rPr>
              <a:t>(externalities</a:t>
            </a:r>
            <a:r>
              <a:rPr lang="en-US" sz="1800" b="0" u="none" dirty="0">
                <a:solidFill>
                  <a:schemeClr val="tx1"/>
                </a:solidFill>
                <a:latin typeface="+mn-lt"/>
              </a:rPr>
              <a:t>, asymmetric information and market </a:t>
            </a:r>
            <a:r>
              <a:rPr lang="en-US" sz="1800" b="0" u="none" dirty="0" smtClean="0">
                <a:solidFill>
                  <a:schemeClr val="tx1"/>
                </a:solidFill>
                <a:latin typeface="+mn-lt"/>
              </a:rPr>
              <a:t>power), being magnified </a:t>
            </a:r>
            <a:r>
              <a:rPr lang="en-US" sz="1800" b="0" u="none" dirty="0">
                <a:solidFill>
                  <a:schemeClr val="tx1"/>
                </a:solidFill>
                <a:latin typeface="+mn-lt"/>
              </a:rPr>
              <a:t>in banking due to the </a:t>
            </a:r>
            <a:r>
              <a:rPr lang="en-US" sz="1800" b="0" u="none" dirty="0" smtClean="0">
                <a:solidFill>
                  <a:schemeClr val="tx1"/>
                </a:solidFill>
                <a:latin typeface="+mn-lt"/>
              </a:rPr>
              <a:t>fragility </a:t>
            </a:r>
            <a:r>
              <a:rPr lang="en-US" sz="1800" b="0" u="none" dirty="0">
                <a:solidFill>
                  <a:schemeClr val="tx1"/>
                </a:solidFill>
                <a:latin typeface="+mn-lt"/>
              </a:rPr>
              <a:t>of the bank </a:t>
            </a:r>
            <a:r>
              <a:rPr lang="en-US" sz="1800" b="0" u="none" dirty="0" smtClean="0">
                <a:solidFill>
                  <a:schemeClr val="tx1"/>
                </a:solidFill>
                <a:latin typeface="+mn-lt"/>
              </a:rPr>
              <a:t>business model, </a:t>
            </a:r>
            <a:r>
              <a:rPr lang="en-US" sz="1800" b="0" u="none" dirty="0">
                <a:solidFill>
                  <a:schemeClr val="tx1"/>
                </a:solidFill>
                <a:latin typeface="+mn-lt"/>
              </a:rPr>
              <a:t>based on maturity </a:t>
            </a:r>
            <a:r>
              <a:rPr lang="en-US" sz="1800" b="0" u="none" dirty="0" smtClean="0">
                <a:solidFill>
                  <a:schemeClr val="tx1"/>
                </a:solidFill>
                <a:latin typeface="+mn-lt"/>
              </a:rPr>
              <a:t>transformation.</a:t>
            </a:r>
          </a:p>
          <a:p>
            <a:pPr marL="265113" indent="-265113" algn="just">
              <a:lnSpc>
                <a:spcPts val="2700"/>
              </a:lnSpc>
              <a:spcBef>
                <a:spcPts val="600"/>
              </a:spcBef>
              <a:spcAft>
                <a:spcPts val="600"/>
              </a:spcAft>
              <a:buClr>
                <a:schemeClr val="bg2"/>
              </a:buClr>
              <a:buSzPct val="75000"/>
              <a:buAutoNum type="arabicParenBoth"/>
              <a:defRPr/>
            </a:pPr>
            <a:r>
              <a:rPr lang="en-US" sz="1800" b="0" dirty="0" smtClean="0">
                <a:solidFill>
                  <a:schemeClr val="tx1"/>
                </a:solidFill>
                <a:latin typeface="+mn-lt"/>
              </a:rPr>
              <a:t>regulation </a:t>
            </a:r>
            <a:r>
              <a:rPr lang="en-US" sz="1800" b="0" dirty="0">
                <a:solidFill>
                  <a:schemeClr val="tx1"/>
                </a:solidFill>
                <a:latin typeface="+mn-lt"/>
              </a:rPr>
              <a:t>tends to lag behind financial </a:t>
            </a:r>
            <a:r>
              <a:rPr lang="en-US" sz="1800" b="0" dirty="0" smtClean="0">
                <a:solidFill>
                  <a:schemeClr val="tx1"/>
                </a:solidFill>
                <a:latin typeface="+mn-lt"/>
              </a:rPr>
              <a:t>innovation </a:t>
            </a:r>
            <a:r>
              <a:rPr lang="en-US" sz="1800" b="0" u="none" dirty="0" smtClean="0">
                <a:solidFill>
                  <a:schemeClr val="tx1"/>
                </a:solidFill>
                <a:latin typeface="+mn-lt"/>
              </a:rPr>
              <a:t>(e.g. securitization and credit derivatives in </a:t>
            </a:r>
            <a:r>
              <a:rPr lang="en-US" sz="1800" b="0" u="none" dirty="0">
                <a:solidFill>
                  <a:schemeClr val="tx1"/>
                </a:solidFill>
                <a:latin typeface="+mn-lt"/>
              </a:rPr>
              <a:t>the recent </a:t>
            </a:r>
            <a:r>
              <a:rPr lang="en-US" sz="1800" b="0" u="none" dirty="0" smtClean="0">
                <a:solidFill>
                  <a:schemeClr val="tx1"/>
                </a:solidFill>
                <a:latin typeface="+mn-lt"/>
              </a:rPr>
              <a:t>crisis).</a:t>
            </a:r>
          </a:p>
          <a:p>
            <a:pPr marL="265113" indent="-265113" algn="just">
              <a:lnSpc>
                <a:spcPts val="2700"/>
              </a:lnSpc>
              <a:spcBef>
                <a:spcPts val="600"/>
              </a:spcBef>
              <a:spcAft>
                <a:spcPts val="600"/>
              </a:spcAft>
              <a:buClr>
                <a:schemeClr val="bg2"/>
              </a:buClr>
              <a:buSzPct val="75000"/>
              <a:buAutoNum type="arabicParenBoth"/>
              <a:defRPr/>
            </a:pPr>
            <a:r>
              <a:rPr lang="en-US" sz="1800" b="0" dirty="0" smtClean="0">
                <a:solidFill>
                  <a:schemeClr val="tx1"/>
                </a:solidFill>
                <a:latin typeface="+mn-lt"/>
              </a:rPr>
              <a:t>banks </a:t>
            </a:r>
            <a:r>
              <a:rPr lang="en-US" sz="1800" b="0" dirty="0">
                <a:solidFill>
                  <a:schemeClr val="tx1"/>
                </a:solidFill>
                <a:latin typeface="+mn-lt"/>
              </a:rPr>
              <a:t>and governments are deeply intertwined </a:t>
            </a:r>
            <a:r>
              <a:rPr lang="en-US" sz="1800" b="0" dirty="0" smtClean="0">
                <a:solidFill>
                  <a:schemeClr val="tx1"/>
                </a:solidFill>
                <a:latin typeface="+mn-lt"/>
              </a:rPr>
              <a:t>due to the money </a:t>
            </a:r>
            <a:r>
              <a:rPr lang="en-US" sz="1800" b="0" dirty="0">
                <a:solidFill>
                  <a:schemeClr val="tx1"/>
                </a:solidFill>
                <a:latin typeface="+mn-lt"/>
              </a:rPr>
              <a:t>creation role of </a:t>
            </a:r>
            <a:r>
              <a:rPr lang="en-US" sz="1800" b="0" dirty="0" smtClean="0">
                <a:solidFill>
                  <a:schemeClr val="tx1"/>
                </a:solidFill>
                <a:latin typeface="+mn-lt"/>
              </a:rPr>
              <a:t>banks </a:t>
            </a:r>
            <a:r>
              <a:rPr lang="en-US" sz="1800" b="0" u="none" dirty="0" smtClean="0">
                <a:solidFill>
                  <a:schemeClr val="tx1"/>
                </a:solidFill>
                <a:latin typeface="+mn-lt"/>
              </a:rPr>
              <a:t>=&gt; complex </a:t>
            </a:r>
            <a:r>
              <a:rPr lang="en-US" sz="1800" b="0" u="none" dirty="0">
                <a:solidFill>
                  <a:schemeClr val="tx1"/>
                </a:solidFill>
                <a:latin typeface="+mn-lt"/>
              </a:rPr>
              <a:t>political </a:t>
            </a:r>
            <a:r>
              <a:rPr lang="en-US" sz="1800" b="0" u="none" dirty="0" smtClean="0">
                <a:solidFill>
                  <a:schemeClr val="tx1"/>
                </a:solidFill>
                <a:latin typeface="+mn-lt"/>
              </a:rPr>
              <a:t>links </a:t>
            </a:r>
            <a:r>
              <a:rPr lang="en-US" sz="1800" b="0" u="none" dirty="0">
                <a:solidFill>
                  <a:schemeClr val="tx1"/>
                </a:solidFill>
                <a:latin typeface="+mn-lt"/>
              </a:rPr>
              <a:t>between </a:t>
            </a:r>
            <a:r>
              <a:rPr lang="en-US" sz="1800" b="0" u="none" dirty="0" smtClean="0">
                <a:solidFill>
                  <a:schemeClr val="tx1"/>
                </a:solidFill>
                <a:latin typeface="+mn-lt"/>
              </a:rPr>
              <a:t>sovereign </a:t>
            </a:r>
            <a:r>
              <a:rPr lang="en-US" sz="1800" b="0" u="none" dirty="0">
                <a:solidFill>
                  <a:schemeClr val="tx1"/>
                </a:solidFill>
                <a:latin typeface="+mn-lt"/>
              </a:rPr>
              <a:t>and bank solvency.</a:t>
            </a:r>
            <a:endParaRPr kumimoji="0" lang="en-US" sz="18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235</a:t>
            </a:fld>
            <a:endParaRPr lang="en-US"/>
          </a:p>
        </p:txBody>
      </p:sp>
    </p:spTree>
    <p:extLst>
      <p:ext uri="{BB962C8B-B14F-4D97-AF65-F5344CB8AC3E}">
        <p14:creationId xmlns:p14="http://schemas.microsoft.com/office/powerpoint/2010/main" val="1172712922"/>
      </p:ext>
    </p:extLst>
  </p:cSld>
  <p:clrMapOvr>
    <a:masterClrMapping/>
  </p:clrMapOvr>
  <p:transition spd="slow">
    <p:pull dir="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Costs of Financial Crises</a:t>
            </a:r>
          </a:p>
        </p:txBody>
      </p:sp>
      <p:sp>
        <p:nvSpPr>
          <p:cNvPr id="1619971" name="Rectangle 3"/>
          <p:cNvSpPr>
            <a:spLocks noGrp="1" noChangeArrowheads="1"/>
          </p:cNvSpPr>
          <p:nvPr>
            <p:ph type="body" idx="1"/>
          </p:nvPr>
        </p:nvSpPr>
        <p:spPr>
          <a:xfrm>
            <a:off x="776536" y="1628800"/>
            <a:ext cx="8712968" cy="4608512"/>
          </a:xfrm>
        </p:spPr>
        <p:txBody>
          <a:bodyPr/>
          <a:lstStyle/>
          <a:p>
            <a:pPr marL="268288" indent="-268288" algn="just">
              <a:lnSpc>
                <a:spcPts val="2700"/>
              </a:lnSpc>
              <a:spcBef>
                <a:spcPts val="600"/>
              </a:spcBef>
              <a:spcAft>
                <a:spcPts val="600"/>
              </a:spcAft>
              <a:defRPr/>
            </a:pPr>
            <a:r>
              <a:rPr lang="en-GB" sz="2000" dirty="0" smtClean="0">
                <a:solidFill>
                  <a:srgbClr val="FF0000"/>
                </a:solidFill>
              </a:rPr>
              <a:t>Fiscal costs of Financial Crisis often equal to at least 10% of the GDP:</a:t>
            </a:r>
          </a:p>
          <a:p>
            <a:pPr marL="268288" indent="-268288" algn="just">
              <a:lnSpc>
                <a:spcPts val="2700"/>
              </a:lnSpc>
              <a:spcBef>
                <a:spcPts val="600"/>
              </a:spcBef>
              <a:spcAft>
                <a:spcPts val="600"/>
              </a:spcAft>
              <a:defRPr/>
            </a:pPr>
            <a:endParaRPr lang="en-GB" sz="2000" dirty="0">
              <a:solidFill>
                <a:srgbClr val="FF0000"/>
              </a:solidFill>
            </a:endParaRPr>
          </a:p>
          <a:p>
            <a:pPr marL="514350" indent="-514350" algn="just">
              <a:lnSpc>
                <a:spcPts val="2700"/>
              </a:lnSpc>
              <a:spcBef>
                <a:spcPts val="600"/>
              </a:spcBef>
              <a:spcAft>
                <a:spcPts val="600"/>
              </a:spcAft>
              <a:buAutoNum type="romanLcParenBoth"/>
              <a:defRPr/>
            </a:pPr>
            <a:r>
              <a:rPr lang="en-GB" sz="2000" dirty="0" err="1" smtClean="0">
                <a:solidFill>
                  <a:srgbClr val="FF0000"/>
                </a:solidFill>
              </a:rPr>
              <a:t>Laeven</a:t>
            </a:r>
            <a:r>
              <a:rPr lang="en-GB" sz="2000" dirty="0" smtClean="0">
                <a:solidFill>
                  <a:srgbClr val="FF0000"/>
                </a:solidFill>
              </a:rPr>
              <a:t> </a:t>
            </a:r>
            <a:r>
              <a:rPr lang="en-GB" sz="2000" dirty="0">
                <a:solidFill>
                  <a:srgbClr val="FF0000"/>
                </a:solidFill>
              </a:rPr>
              <a:t>and Valencia (2008) - 42 crisis episodes, with an </a:t>
            </a:r>
            <a:r>
              <a:rPr lang="en-GB" sz="2000" b="1" dirty="0">
                <a:solidFill>
                  <a:srgbClr val="FF0000"/>
                </a:solidFill>
              </a:rPr>
              <a:t>average net fiscal cost of 13% of </a:t>
            </a:r>
            <a:r>
              <a:rPr lang="en-GB" sz="2000" b="1" dirty="0" smtClean="0">
                <a:solidFill>
                  <a:srgbClr val="FF0000"/>
                </a:solidFill>
              </a:rPr>
              <a:t>GDP</a:t>
            </a:r>
            <a:r>
              <a:rPr lang="en-GB" sz="2000" dirty="0" smtClean="0">
                <a:solidFill>
                  <a:srgbClr val="FF0000"/>
                </a:solidFill>
              </a:rPr>
              <a:t>.</a:t>
            </a:r>
          </a:p>
          <a:p>
            <a:pPr marL="514350" indent="-514350" algn="just">
              <a:lnSpc>
                <a:spcPts val="2700"/>
              </a:lnSpc>
              <a:spcBef>
                <a:spcPts val="600"/>
              </a:spcBef>
              <a:spcAft>
                <a:spcPts val="600"/>
              </a:spcAft>
              <a:buAutoNum type="romanLcParenBoth"/>
              <a:defRPr/>
            </a:pPr>
            <a:endParaRPr lang="pt-PT" sz="2000" dirty="0" smtClean="0">
              <a:solidFill>
                <a:srgbClr val="FF0000"/>
              </a:solidFill>
            </a:endParaRPr>
          </a:p>
          <a:p>
            <a:pPr marL="514350" indent="-514350" algn="just">
              <a:lnSpc>
                <a:spcPts val="2700"/>
              </a:lnSpc>
              <a:spcBef>
                <a:spcPts val="600"/>
              </a:spcBef>
              <a:spcAft>
                <a:spcPts val="600"/>
              </a:spcAft>
              <a:buAutoNum type="romanLcParenBoth"/>
              <a:defRPr/>
            </a:pPr>
            <a:r>
              <a:rPr lang="pt-PT" sz="2000" dirty="0" err="1" smtClean="0">
                <a:solidFill>
                  <a:srgbClr val="FF0000"/>
                </a:solidFill>
              </a:rPr>
              <a:t>Haldane</a:t>
            </a:r>
            <a:r>
              <a:rPr lang="pt-PT" sz="2000" dirty="0" smtClean="0">
                <a:solidFill>
                  <a:srgbClr val="FF0000"/>
                </a:solidFill>
              </a:rPr>
              <a:t> </a:t>
            </a:r>
            <a:r>
              <a:rPr lang="pt-PT" sz="2000" dirty="0">
                <a:solidFill>
                  <a:srgbClr val="FF0000"/>
                </a:solidFill>
              </a:rPr>
              <a:t>(2010) - </a:t>
            </a:r>
            <a:r>
              <a:rPr lang="en-GB" sz="2000" dirty="0">
                <a:solidFill>
                  <a:srgbClr val="FF0000"/>
                </a:solidFill>
              </a:rPr>
              <a:t>costs of past financial crises often in excess of 10% of pre-crisis </a:t>
            </a:r>
            <a:r>
              <a:rPr lang="en-GB" sz="2000" dirty="0" smtClean="0">
                <a:solidFill>
                  <a:srgbClr val="FF0000"/>
                </a:solidFill>
              </a:rPr>
              <a:t>GDP</a:t>
            </a:r>
            <a:r>
              <a:rPr lang="en-GB" sz="2000" dirty="0" smtClean="0"/>
              <a:t>.</a:t>
            </a:r>
          </a:p>
          <a:p>
            <a:pPr marL="514350" indent="-514350" algn="just">
              <a:lnSpc>
                <a:spcPts val="2700"/>
              </a:lnSpc>
              <a:spcBef>
                <a:spcPts val="600"/>
              </a:spcBef>
              <a:spcAft>
                <a:spcPts val="600"/>
              </a:spcAft>
              <a:buAutoNum type="romanLcParenBoth"/>
              <a:defRPr/>
            </a:pPr>
            <a:endParaRPr lang="en-GB" sz="2000" dirty="0" smtClean="0">
              <a:solidFill>
                <a:srgbClr val="FF3300"/>
              </a:solidFill>
            </a:endParaRPr>
          </a:p>
          <a:p>
            <a:pPr marL="514350" indent="-514350" algn="just">
              <a:lnSpc>
                <a:spcPts val="2700"/>
              </a:lnSpc>
              <a:spcBef>
                <a:spcPts val="600"/>
              </a:spcBef>
              <a:spcAft>
                <a:spcPts val="600"/>
              </a:spcAft>
              <a:buAutoNum type="romanLcParenBoth"/>
              <a:defRPr/>
            </a:pPr>
            <a:r>
              <a:rPr lang="en-GB" sz="2000" dirty="0" smtClean="0">
                <a:solidFill>
                  <a:srgbClr val="FF3300"/>
                </a:solidFill>
              </a:rPr>
              <a:t>Curry </a:t>
            </a:r>
            <a:r>
              <a:rPr lang="en-GB" sz="2000" dirty="0">
                <a:solidFill>
                  <a:srgbClr val="FF3300"/>
                </a:solidFill>
              </a:rPr>
              <a:t>and </a:t>
            </a:r>
            <a:r>
              <a:rPr lang="en-GB" sz="2000" dirty="0" err="1">
                <a:solidFill>
                  <a:srgbClr val="FF3300"/>
                </a:solidFill>
              </a:rPr>
              <a:t>Shibut</a:t>
            </a:r>
            <a:r>
              <a:rPr lang="en-GB" sz="2000" dirty="0">
                <a:solidFill>
                  <a:srgbClr val="FF3300"/>
                </a:solidFill>
              </a:rPr>
              <a:t> (2000</a:t>
            </a:r>
            <a:r>
              <a:rPr lang="en-GB" sz="2000" dirty="0" smtClean="0">
                <a:solidFill>
                  <a:srgbClr val="FF3300"/>
                </a:solidFill>
              </a:rPr>
              <a:t>)</a:t>
            </a:r>
            <a:r>
              <a:rPr lang="en-GB" sz="2000" dirty="0" smtClean="0"/>
              <a:t> </a:t>
            </a:r>
            <a:r>
              <a:rPr lang="en-GB" sz="2000" dirty="0" smtClean="0">
                <a:solidFill>
                  <a:srgbClr val="FF3300"/>
                </a:solidFill>
              </a:rPr>
              <a:t>- </a:t>
            </a:r>
            <a:r>
              <a:rPr lang="en-GB" sz="2000" dirty="0" smtClean="0">
                <a:solidFill>
                  <a:srgbClr val="FF0000"/>
                </a:solidFill>
              </a:rPr>
              <a:t>Fiscal </a:t>
            </a:r>
            <a:r>
              <a:rPr lang="en-GB" sz="2000" dirty="0">
                <a:solidFill>
                  <a:srgbClr val="FF0000"/>
                </a:solidFill>
              </a:rPr>
              <a:t>cost (net of recoveries) of the 1980s US Savings and Loan Crisis = 124 B$ (3% of </a:t>
            </a:r>
            <a:r>
              <a:rPr lang="en-GB" sz="2000" dirty="0" smtClean="0">
                <a:solidFill>
                  <a:srgbClr val="FF0000"/>
                </a:solidFill>
              </a:rPr>
              <a:t>GDP)</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236</a:t>
            </a:fld>
            <a:endParaRPr lang="en-US"/>
          </a:p>
        </p:txBody>
      </p:sp>
    </p:spTree>
    <p:extLst>
      <p:ext uri="{BB962C8B-B14F-4D97-AF65-F5344CB8AC3E}">
        <p14:creationId xmlns:p14="http://schemas.microsoft.com/office/powerpoint/2010/main" val="2605702185"/>
      </p:ext>
    </p:extLst>
  </p:cSld>
  <p:clrMapOvr>
    <a:masterClrMapping/>
  </p:clrMapOvr>
  <p:transition spd="slow">
    <p:pull dir="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Global impact</a:t>
            </a:r>
          </a:p>
        </p:txBody>
      </p:sp>
      <p:sp>
        <p:nvSpPr>
          <p:cNvPr id="5" name="Rectangle 3"/>
          <p:cNvSpPr txBox="1">
            <a:spLocks noChangeArrowheads="1"/>
          </p:cNvSpPr>
          <p:nvPr/>
        </p:nvSpPr>
        <p:spPr bwMode="auto">
          <a:xfrm>
            <a:off x="762000" y="1628800"/>
            <a:ext cx="8763000" cy="4608512"/>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The Subprime Crisis was a </a:t>
            </a:r>
            <a:r>
              <a:rPr kumimoji="0" lang="en-US" sz="2000" b="0" kern="0" dirty="0" smtClean="0">
                <a:solidFill>
                  <a:schemeClr val="tx1"/>
                </a:solidFill>
                <a:latin typeface="+mn-lt"/>
                <a:cs typeface="Times New Roman" pitchFamily="18" charset="0"/>
              </a:rPr>
              <a:t>major international financial crisis started in the US residential mortgage market and spread worldwide</a:t>
            </a:r>
            <a:r>
              <a:rPr kumimoji="0" lang="en-US" sz="2000" b="0" u="none" kern="0" dirty="0" smtClean="0">
                <a:solidFill>
                  <a:schemeClr val="tx1"/>
                </a:solidFill>
                <a:latin typeface="+mn-lt"/>
                <a:cs typeface="Times New Roman" pitchFamily="18" charset="0"/>
              </a:rPr>
              <a:t>, leading to:</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514350" indent="-5143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extreme volatility in major financial markets;</a:t>
            </a:r>
          </a:p>
          <a:p>
            <a:pPr marL="514350" indent="-5143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a global liquidity crisis;</a:t>
            </a:r>
          </a:p>
          <a:p>
            <a:pPr marL="514350" indent="-5143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bank failures;</a:t>
            </a:r>
          </a:p>
          <a:p>
            <a:pPr marL="514350" indent="-5143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recessions in major economies;</a:t>
            </a:r>
          </a:p>
          <a:p>
            <a:pPr marL="514350" indent="-5143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Government Debt crises, namely in the Euro Area.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237</a:t>
            </a:fld>
            <a:endParaRPr lang="en-US"/>
          </a:p>
        </p:txBody>
      </p:sp>
    </p:spTree>
    <p:extLst>
      <p:ext uri="{BB962C8B-B14F-4D97-AF65-F5344CB8AC3E}">
        <p14:creationId xmlns:p14="http://schemas.microsoft.com/office/powerpoint/2010/main" val="3092163507"/>
      </p:ext>
    </p:extLst>
  </p:cSld>
  <p:clrMapOvr>
    <a:masterClrMapping/>
  </p:clrMapOvr>
  <p:transition spd="slow">
    <p:pull dir="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Global impact</a:t>
            </a:r>
            <a:endParaRPr lang="en-US" dirty="0" smtClean="0"/>
          </a:p>
        </p:txBody>
      </p:sp>
      <p:sp>
        <p:nvSpPr>
          <p:cNvPr id="5" name="Rectangle 3"/>
          <p:cNvSpPr txBox="1">
            <a:spLocks noChangeArrowheads="1"/>
          </p:cNvSpPr>
          <p:nvPr/>
        </p:nvSpPr>
        <p:spPr bwMode="auto">
          <a:xfrm>
            <a:off x="762000" y="1628800"/>
            <a:ext cx="8763000" cy="4608512"/>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24 countries experienced a banking crisis between 2007 and 2008 </a:t>
            </a:r>
            <a:r>
              <a:rPr kumimoji="0" lang="en-US" sz="2000" b="0" u="none" kern="0" dirty="0" smtClean="0">
                <a:solidFill>
                  <a:schemeClr val="tx1"/>
                </a:solidFill>
                <a:latin typeface="+mn-lt"/>
                <a:cs typeface="Times New Roman" pitchFamily="18" charset="0"/>
              </a:rPr>
              <a:t>(including bank runs and liquidations) and significant </a:t>
            </a:r>
            <a:r>
              <a:rPr kumimoji="0" lang="en-US" sz="2000" b="0" kern="0" dirty="0" smtClean="0">
                <a:solidFill>
                  <a:schemeClr val="tx1"/>
                </a:solidFill>
                <a:latin typeface="+mn-lt"/>
                <a:cs typeface="Times New Roman" pitchFamily="18" charset="0"/>
              </a:rPr>
              <a:t>Government intervention</a:t>
            </a:r>
            <a:r>
              <a:rPr kumimoji="0" lang="en-US" sz="2000" b="0" u="none" kern="0" dirty="0" smtClean="0">
                <a:solidFill>
                  <a:schemeClr val="tx1"/>
                </a:solidFill>
                <a:latin typeface="+mn-lt"/>
                <a:cs typeface="Times New Roman" pitchFamily="18" charset="0"/>
              </a:rPr>
              <a:t> (including recapitalizations, funding guarantees and nationalizations).</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cs typeface="Times New Roman" pitchFamily="18" charset="0"/>
              </a:rPr>
              <a:t>The subprime crisis </a:t>
            </a:r>
            <a:r>
              <a:rPr lang="en-US" sz="2000" b="0" u="none" dirty="0" smtClean="0">
                <a:solidFill>
                  <a:schemeClr val="tx1"/>
                </a:solidFill>
                <a:cs typeface="Times New Roman" pitchFamily="18" charset="0"/>
              </a:rPr>
              <a:t>had </a:t>
            </a:r>
            <a:r>
              <a:rPr lang="en-US" sz="2000" b="0" u="none" dirty="0">
                <a:solidFill>
                  <a:schemeClr val="tx1"/>
                </a:solidFill>
                <a:cs typeface="Times New Roman" pitchFamily="18" charset="0"/>
              </a:rPr>
              <a:t>a </a:t>
            </a:r>
            <a:r>
              <a:rPr lang="en-US" sz="2000" b="0" u="none" dirty="0">
                <a:solidFill>
                  <a:srgbClr val="FF3300"/>
                </a:solidFill>
                <a:cs typeface="Times New Roman" pitchFamily="18" charset="0"/>
              </a:rPr>
              <a:t>worldwide impact, with 91 economies</a:t>
            </a:r>
            <a:r>
              <a:rPr lang="en-US" sz="2000" b="0" u="none" dirty="0">
                <a:solidFill>
                  <a:schemeClr val="tx1"/>
                </a:solidFill>
                <a:cs typeface="Times New Roman" pitchFamily="18" charset="0"/>
              </a:rPr>
              <a:t>, representing </a:t>
            </a:r>
            <a:r>
              <a:rPr lang="en-US" sz="2000" b="0" u="none" dirty="0" smtClean="0">
                <a:solidFill>
                  <a:srgbClr val="FF0000"/>
                </a:solidFill>
                <a:cs typeface="Times New Roman" pitchFamily="18" charset="0"/>
              </a:rPr>
              <a:t>2/3 of </a:t>
            </a:r>
            <a:r>
              <a:rPr lang="en-US" sz="2000" b="0" u="none" dirty="0">
                <a:solidFill>
                  <a:srgbClr val="FF0000"/>
                </a:solidFill>
                <a:cs typeface="Times New Roman" pitchFamily="18" charset="0"/>
              </a:rPr>
              <a:t>the global GDP </a:t>
            </a:r>
            <a:r>
              <a:rPr lang="en-US" sz="2000" b="0" u="none" dirty="0">
                <a:solidFill>
                  <a:schemeClr val="tx1"/>
                </a:solidFill>
                <a:cs typeface="Times New Roman" pitchFamily="18" charset="0"/>
              </a:rPr>
              <a:t>(PPP-adjusted), </a:t>
            </a:r>
            <a:r>
              <a:rPr lang="en-US" sz="2000" b="0" u="none" dirty="0">
                <a:solidFill>
                  <a:srgbClr val="FF0000"/>
                </a:solidFill>
                <a:cs typeface="Times New Roman" pitchFamily="18" charset="0"/>
              </a:rPr>
              <a:t>observing a decline in output in </a:t>
            </a:r>
            <a:r>
              <a:rPr lang="en-US" sz="2000" b="0" u="none" dirty="0" smtClean="0">
                <a:solidFill>
                  <a:srgbClr val="FF0000"/>
                </a:solidFill>
                <a:cs typeface="Times New Roman" pitchFamily="18" charset="0"/>
              </a:rPr>
              <a:t>2009</a:t>
            </a:r>
            <a:r>
              <a:rPr lang="en-US" sz="2000" b="0" u="none" dirty="0" smtClean="0">
                <a:solidFill>
                  <a:schemeClr val="tx1"/>
                </a:solidFill>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238</a:t>
            </a:fld>
            <a:endParaRPr lang="en-US"/>
          </a:p>
        </p:txBody>
      </p:sp>
      <p:pic>
        <p:nvPicPr>
          <p:cNvPr id="3" name="Picture 2"/>
          <p:cNvPicPr>
            <a:picLocks noChangeAspect="1"/>
          </p:cNvPicPr>
          <p:nvPr/>
        </p:nvPicPr>
        <p:blipFill>
          <a:blip r:embed="rId2"/>
          <a:stretch>
            <a:fillRect/>
          </a:stretch>
        </p:blipFill>
        <p:spPr>
          <a:xfrm>
            <a:off x="1208584" y="2780928"/>
            <a:ext cx="2890858" cy="351000"/>
          </a:xfrm>
          <a:prstGeom prst="rect">
            <a:avLst/>
          </a:prstGeom>
        </p:spPr>
      </p:pic>
    </p:spTree>
    <p:extLst>
      <p:ext uri="{BB962C8B-B14F-4D97-AF65-F5344CB8AC3E}">
        <p14:creationId xmlns:p14="http://schemas.microsoft.com/office/powerpoint/2010/main" val="345082379"/>
      </p:ext>
    </p:extLst>
  </p:cSld>
  <p:clrMapOvr>
    <a:masterClrMapping/>
  </p:clrMapOvr>
  <p:transition spd="slow">
    <p:pull dir="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smtClean="0"/>
              <a:t>Previous Crises</a:t>
            </a:r>
          </a:p>
        </p:txBody>
      </p:sp>
      <p:sp>
        <p:nvSpPr>
          <p:cNvPr id="65542" name="Text Box 6"/>
          <p:cNvSpPr txBox="1">
            <a:spLocks noChangeArrowheads="1"/>
          </p:cNvSpPr>
          <p:nvPr/>
        </p:nvSpPr>
        <p:spPr bwMode="auto">
          <a:xfrm>
            <a:off x="1208584" y="5877272"/>
            <a:ext cx="7992888" cy="461665"/>
          </a:xfrm>
          <a:prstGeom prst="rect">
            <a:avLst/>
          </a:prstGeom>
          <a:noFill/>
          <a:ln w="12700" cap="sq">
            <a:noFill/>
            <a:miter lim="800000"/>
            <a:headEnd/>
            <a:tailEnd/>
          </a:ln>
        </p:spPr>
        <p:txBody>
          <a:bodyPr wrap="square">
            <a:spAutoFit/>
          </a:bodyPr>
          <a:lstStyle/>
          <a:p>
            <a:pPr algn="l">
              <a:spcBef>
                <a:spcPct val="50000"/>
              </a:spcBef>
              <a:buNone/>
            </a:pPr>
            <a:r>
              <a:rPr lang="en-US" sz="1200" b="0" u="none" dirty="0" smtClean="0">
                <a:solidFill>
                  <a:schemeClr val="tx1"/>
                </a:solidFill>
              </a:rPr>
              <a:t>Source: </a:t>
            </a:r>
            <a:r>
              <a:rPr lang="en-US" sz="1200" b="0" u="none" dirty="0">
                <a:solidFill>
                  <a:schemeClr val="tx1"/>
                </a:solidFill>
              </a:rPr>
              <a:t>Reinhart, Carmen M. and Vincent R. Reinhart (2010</a:t>
            </a:r>
            <a:r>
              <a:rPr lang="en-US" sz="1200" b="0" u="none" dirty="0" smtClean="0">
                <a:solidFill>
                  <a:schemeClr val="tx1"/>
                </a:solidFill>
              </a:rPr>
              <a:t>), “</a:t>
            </a:r>
            <a:r>
              <a:rPr lang="en-US" sz="1200" b="0" u="none" dirty="0">
                <a:solidFill>
                  <a:schemeClr val="tx1"/>
                </a:solidFill>
              </a:rPr>
              <a:t>After the fall”, FRBKC Jackson Hole Symposium Proceedings, August</a:t>
            </a:r>
            <a:r>
              <a:rPr lang="en-US" sz="1200" b="0" u="none" dirty="0" smtClean="0">
                <a:solidFill>
                  <a:schemeClr val="tx1"/>
                </a:solidFill>
              </a:rPr>
              <a:t>.</a:t>
            </a:r>
            <a:endParaRPr lang="en-GB" sz="1200" b="0" u="none" dirty="0">
              <a:solidFill>
                <a:schemeClr val="tx1"/>
              </a:solidFill>
            </a:endParaRPr>
          </a:p>
        </p:txBody>
      </p:sp>
      <p:sp>
        <p:nvSpPr>
          <p:cNvPr id="8" name="Rectangle 3"/>
          <p:cNvSpPr txBox="1">
            <a:spLocks noChangeArrowheads="1"/>
          </p:cNvSpPr>
          <p:nvPr/>
        </p:nvSpPr>
        <p:spPr bwMode="auto">
          <a:xfrm>
            <a:off x="762000" y="1643632"/>
            <a:ext cx="8686800" cy="7972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cs typeface="Times New Roman" pitchFamily="18" charset="0"/>
              </a:rPr>
              <a:t>Nonetheless, </a:t>
            </a:r>
            <a:r>
              <a:rPr lang="en-US" sz="2000" b="0" u="none" dirty="0" smtClean="0">
                <a:solidFill>
                  <a:srgbClr val="FF0000"/>
                </a:solidFill>
                <a:cs typeface="Times New Roman" pitchFamily="18" charset="0"/>
              </a:rPr>
              <a:t>Subprime crisis didn’t overcome the percentage of countries affected in several previous crises</a:t>
            </a:r>
            <a:r>
              <a:rPr lang="en-US" sz="2000" b="0" u="none" dirty="0" smtClean="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239</a:t>
            </a:fld>
            <a:endParaRPr lang="en-US"/>
          </a:p>
        </p:txBody>
      </p:sp>
      <p:pic>
        <p:nvPicPr>
          <p:cNvPr id="3" name="Picture 2"/>
          <p:cNvPicPr>
            <a:picLocks noChangeAspect="1"/>
          </p:cNvPicPr>
          <p:nvPr/>
        </p:nvPicPr>
        <p:blipFill>
          <a:blip r:embed="rId2"/>
          <a:stretch>
            <a:fillRect/>
          </a:stretch>
        </p:blipFill>
        <p:spPr>
          <a:xfrm>
            <a:off x="1208584" y="2463264"/>
            <a:ext cx="5979226" cy="3391640"/>
          </a:xfrm>
          <a:prstGeom prst="rect">
            <a:avLst/>
          </a:prstGeom>
        </p:spPr>
      </p:pic>
    </p:spTree>
    <p:extLst>
      <p:ext uri="{BB962C8B-B14F-4D97-AF65-F5344CB8AC3E}">
        <p14:creationId xmlns:p14="http://schemas.microsoft.com/office/powerpoint/2010/main" val="1749370823"/>
      </p:ext>
    </p:extLst>
  </p:cSld>
  <p:clrMapOvr>
    <a:masterClrMapping/>
  </p:clrMapOvr>
  <p:transition spd="slow">
    <p:pull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Reasons for Intermediation</a:t>
            </a:r>
          </a:p>
        </p:txBody>
      </p:sp>
      <p:sp>
        <p:nvSpPr>
          <p:cNvPr id="1619971" name="Rectangle 3"/>
          <p:cNvSpPr>
            <a:spLocks noGrp="1" noChangeArrowheads="1"/>
          </p:cNvSpPr>
          <p:nvPr>
            <p:ph type="body" idx="1"/>
          </p:nvPr>
        </p:nvSpPr>
        <p:spPr>
          <a:xfrm>
            <a:off x="809596" y="1628800"/>
            <a:ext cx="8643998" cy="4694213"/>
          </a:xfrm>
        </p:spPr>
        <p:txBody>
          <a:bodyPr/>
          <a:lstStyle/>
          <a:p>
            <a:pPr marL="355600" indent="-355600" algn="just">
              <a:buAutoNum type="romanLcParenBoth"/>
            </a:pPr>
            <a:r>
              <a:rPr lang="en-US" sz="2000" dirty="0" smtClean="0">
                <a:solidFill>
                  <a:srgbClr val="FF0000"/>
                </a:solidFill>
              </a:rPr>
              <a:t>Asymmetric information on investment projects</a:t>
            </a:r>
            <a:r>
              <a:rPr lang="en-US" sz="2000" dirty="0"/>
              <a:t> </a:t>
            </a:r>
            <a:r>
              <a:rPr lang="en-US" sz="2000" dirty="0" smtClean="0"/>
              <a:t>=&gt; Information intermediation</a:t>
            </a:r>
          </a:p>
          <a:p>
            <a:pPr marL="355600" indent="-355600" algn="just"/>
            <a:endParaRPr lang="en-US" sz="2000" dirty="0" smtClean="0"/>
          </a:p>
          <a:p>
            <a:pPr marL="355600" indent="-355600" algn="just">
              <a:buAutoNum type="romanLcParenBoth" startAt="2"/>
            </a:pPr>
            <a:r>
              <a:rPr lang="en-US" sz="2000" dirty="0" smtClean="0">
                <a:solidFill>
                  <a:srgbClr val="FF0000"/>
                </a:solidFill>
              </a:rPr>
              <a:t>Incomplete markets and contracts =&gt; FIs are required to intermediate between parties with conflicting interest, as specialized and large-scale operators:</a:t>
            </a:r>
          </a:p>
          <a:p>
            <a:pPr marL="355600" indent="-355600" algn="just">
              <a:buAutoNum type="romanLcParenBoth" startAt="2"/>
            </a:pPr>
            <a:endParaRPr lang="en-US" sz="2000" dirty="0" smtClean="0"/>
          </a:p>
          <a:p>
            <a:pPr marL="355600" lvl="1" indent="-355600" algn="just"/>
            <a:r>
              <a:rPr lang="en-GB" sz="1600" dirty="0" smtClean="0">
                <a:solidFill>
                  <a:srgbClr val="FF0000"/>
                </a:solidFill>
              </a:rPr>
              <a:t>external </a:t>
            </a:r>
            <a:r>
              <a:rPr lang="en-GB" sz="1600" dirty="0">
                <a:solidFill>
                  <a:srgbClr val="FF0000"/>
                </a:solidFill>
              </a:rPr>
              <a:t>incompleteness </a:t>
            </a:r>
            <a:r>
              <a:rPr lang="en-GB" sz="1600" dirty="0" smtClean="0"/>
              <a:t>– when it </a:t>
            </a:r>
            <a:r>
              <a:rPr lang="en-GB" sz="1600" dirty="0"/>
              <a:t>is </a:t>
            </a:r>
            <a:r>
              <a:rPr lang="en-GB" sz="1600" u="sng" dirty="0"/>
              <a:t>too costly to use the legal system </a:t>
            </a:r>
            <a:r>
              <a:rPr lang="en-GB" sz="1600" dirty="0"/>
              <a:t>to </a:t>
            </a:r>
            <a:r>
              <a:rPr lang="en-GB" sz="1600" dirty="0" smtClean="0"/>
              <a:t>ensure the outcome of the contracts</a:t>
            </a:r>
            <a:r>
              <a:rPr lang="en-GB" sz="1600" dirty="0"/>
              <a:t>;</a:t>
            </a:r>
            <a:endParaRPr lang="en-GB" sz="1600" dirty="0" smtClean="0"/>
          </a:p>
          <a:p>
            <a:pPr marL="355600" lvl="1" indent="-355600" algn="just"/>
            <a:r>
              <a:rPr lang="en-GB" sz="1600" dirty="0" smtClean="0">
                <a:solidFill>
                  <a:srgbClr val="FF0000"/>
                </a:solidFill>
              </a:rPr>
              <a:t>intrinsic incompleteness </a:t>
            </a:r>
            <a:r>
              <a:rPr lang="en-GB" sz="1600" dirty="0" smtClean="0"/>
              <a:t>– as it </a:t>
            </a:r>
            <a:r>
              <a:rPr lang="en-GB" sz="1600" dirty="0"/>
              <a:t>is also very hard to anticipate all the factors that will </a:t>
            </a:r>
            <a:r>
              <a:rPr lang="en-GB" sz="1600" dirty="0" smtClean="0"/>
              <a:t>affect </a:t>
            </a:r>
            <a:r>
              <a:rPr lang="en-GB" sz="1600" dirty="0"/>
              <a:t>a </a:t>
            </a:r>
            <a:r>
              <a:rPr lang="en-GB" sz="1600" dirty="0" smtClean="0"/>
              <a:t>borrower's credit worthiness, </a:t>
            </a:r>
            <a:r>
              <a:rPr lang="en-GB" sz="1600" u="sng" dirty="0" smtClean="0"/>
              <a:t>it </a:t>
            </a:r>
            <a:r>
              <a:rPr lang="en-GB" sz="1600" u="sng" dirty="0"/>
              <a:t>may </a:t>
            </a:r>
            <a:r>
              <a:rPr lang="en-GB" sz="1600" u="sng" dirty="0" smtClean="0"/>
              <a:t>be </a:t>
            </a:r>
            <a:r>
              <a:rPr lang="en-GB" sz="1600" u="sng" dirty="0"/>
              <a:t>very hard for a lender and borrower to contract on </a:t>
            </a:r>
            <a:r>
              <a:rPr lang="en-GB" sz="1600" u="sng" dirty="0" smtClean="0"/>
              <a:t>all eventualities </a:t>
            </a:r>
            <a:r>
              <a:rPr lang="en-GB" sz="1600" dirty="0" smtClean="0"/>
              <a:t>=&gt; </a:t>
            </a:r>
            <a:r>
              <a:rPr lang="en-US" sz="1600" dirty="0" smtClean="0"/>
              <a:t>contracts may not anticipate all the states of the nature (e.g. consequences of loan defaults);</a:t>
            </a:r>
          </a:p>
          <a:p>
            <a:pPr marL="355600" lvl="1" indent="-355600" algn="just"/>
            <a:r>
              <a:rPr lang="en-GB" sz="1600" dirty="0" smtClean="0">
                <a:solidFill>
                  <a:srgbClr val="FF0000"/>
                </a:solidFill>
              </a:rPr>
              <a:t>deliberate incompleteness </a:t>
            </a:r>
            <a:r>
              <a:rPr lang="en-GB" sz="1600" dirty="0" smtClean="0"/>
              <a:t>– contracts are not written in </a:t>
            </a:r>
            <a:r>
              <a:rPr lang="en-GB" sz="1600" dirty="0"/>
              <a:t>all the detail possible simply because doing so would lead to worse outcomes than leaving contracts </a:t>
            </a:r>
            <a:r>
              <a:rPr lang="en-GB" sz="1600" dirty="0" smtClean="0"/>
              <a:t>incomplete.</a:t>
            </a:r>
            <a:endParaRPr lang="en-US" sz="16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24</a:t>
            </a:fld>
            <a:endParaRPr lang="en-US" dirty="0"/>
          </a:p>
        </p:txBody>
      </p:sp>
    </p:spTree>
    <p:extLst>
      <p:ext uri="{BB962C8B-B14F-4D97-AF65-F5344CB8AC3E}">
        <p14:creationId xmlns:p14="http://schemas.microsoft.com/office/powerpoint/2010/main" val="2738571652"/>
      </p:ext>
    </p:extLst>
  </p:cSld>
  <p:clrMapOvr>
    <a:masterClrMapping/>
  </p:clrMapOvr>
  <p:transition spd="slow">
    <p:pull dir="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a:t>Previous Crises</a:t>
            </a:r>
            <a:endParaRPr lang="en-US" dirty="0" smtClean="0"/>
          </a:p>
        </p:txBody>
      </p:sp>
      <p:sp>
        <p:nvSpPr>
          <p:cNvPr id="8" name="Rectangle 3"/>
          <p:cNvSpPr txBox="1">
            <a:spLocks noChangeArrowheads="1"/>
          </p:cNvSpPr>
          <p:nvPr/>
        </p:nvSpPr>
        <p:spPr bwMode="auto">
          <a:xfrm>
            <a:off x="762000" y="1643633"/>
            <a:ext cx="8686800" cy="45936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solidFill>
                  <a:srgbClr val="FF0000"/>
                </a:solidFill>
                <a:cs typeface="Times New Roman" pitchFamily="18" charset="0"/>
              </a:rPr>
              <a:t>Parallels between the subprime and the 1929 crises:</a:t>
            </a:r>
          </a:p>
          <a:p>
            <a:pPr algn="just">
              <a:lnSpc>
                <a:spcPts val="2700"/>
              </a:lnSpc>
              <a:spcBef>
                <a:spcPts val="600"/>
              </a:spcBef>
              <a:spcAft>
                <a:spcPts val="600"/>
              </a:spcAft>
            </a:pPr>
            <a:endParaRPr lang="en-US" sz="2000" b="0" u="none" dirty="0" smtClean="0">
              <a:solidFill>
                <a:srgbClr val="FF0000"/>
              </a:solidFill>
              <a:cs typeface="Times New Roman" pitchFamily="18" charset="0"/>
            </a:endParaRPr>
          </a:p>
          <a:p>
            <a:pPr marL="514350" indent="-514350" algn="just">
              <a:lnSpc>
                <a:spcPts val="2700"/>
              </a:lnSpc>
              <a:spcBef>
                <a:spcPts val="600"/>
              </a:spcBef>
              <a:spcAft>
                <a:spcPts val="600"/>
              </a:spcAft>
              <a:buAutoNum type="romanLcParenBoth"/>
            </a:pPr>
            <a:r>
              <a:rPr lang="en-US" sz="2000" u="none" dirty="0" smtClean="0">
                <a:cs typeface="Times New Roman" pitchFamily="18" charset="0"/>
              </a:rPr>
              <a:t>Credit expansion before crisis in both cases </a:t>
            </a:r>
            <a:r>
              <a:rPr lang="en-US" sz="2000" b="0" u="none" dirty="0" smtClean="0">
                <a:cs typeface="Times New Roman" pitchFamily="18" charset="0"/>
              </a:rPr>
              <a:t>(roaring twenties and great moderation);</a:t>
            </a: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a:p>
            <a:pPr marL="514350" indent="-514350" algn="just">
              <a:lnSpc>
                <a:spcPts val="2700"/>
              </a:lnSpc>
              <a:spcBef>
                <a:spcPts val="600"/>
              </a:spcBef>
              <a:spcAft>
                <a:spcPts val="600"/>
              </a:spcAft>
              <a:buAutoNum type="romanLcParenBoth"/>
            </a:pPr>
            <a:r>
              <a:rPr lang="en-US" sz="2000" u="none" dirty="0" smtClean="0">
                <a:cs typeface="Times New Roman" pitchFamily="18" charset="0"/>
              </a:rPr>
              <a:t>Rapid financial developments</a:t>
            </a:r>
            <a:r>
              <a:rPr lang="en-US" sz="2000" b="0" u="none" dirty="0" smtClean="0">
                <a:cs typeface="Times New Roman" pitchFamily="18" charset="0"/>
              </a:rPr>
              <a:t>, with increasing role of the financial sector to the economy:</a:t>
            </a:r>
          </a:p>
          <a:p>
            <a:pPr marL="685800" lvl="1" algn="just">
              <a:lnSpc>
                <a:spcPts val="2700"/>
              </a:lnSpc>
              <a:spcBef>
                <a:spcPts val="600"/>
              </a:spcBef>
              <a:spcAft>
                <a:spcPts val="600"/>
              </a:spcAft>
              <a:buFontTx/>
              <a:buChar char="-"/>
            </a:pPr>
            <a:r>
              <a:rPr lang="en-US" sz="1600" b="0" u="none" dirty="0" smtClean="0">
                <a:cs typeface="Times New Roman" pitchFamily="18" charset="0"/>
              </a:rPr>
              <a:t>Roaring 20’s – widespread access to the stock market to investors and companies;</a:t>
            </a:r>
          </a:p>
          <a:p>
            <a:pPr marL="685800" lvl="1" algn="just">
              <a:lnSpc>
                <a:spcPts val="2700"/>
              </a:lnSpc>
              <a:spcBef>
                <a:spcPts val="600"/>
              </a:spcBef>
              <a:spcAft>
                <a:spcPts val="600"/>
              </a:spcAft>
              <a:buFontTx/>
              <a:buChar char="-"/>
            </a:pPr>
            <a:r>
              <a:rPr lang="en-US" sz="1600" b="0" u="none" dirty="0" smtClean="0">
                <a:cs typeface="Times New Roman" pitchFamily="18" charset="0"/>
              </a:rPr>
              <a:t>Great moderation – increase of securitizations and mortgage loans.</a:t>
            </a: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240</a:t>
            </a:fld>
            <a:endParaRPr lang="en-US"/>
          </a:p>
        </p:txBody>
      </p:sp>
    </p:spTree>
    <p:extLst>
      <p:ext uri="{BB962C8B-B14F-4D97-AF65-F5344CB8AC3E}">
        <p14:creationId xmlns:p14="http://schemas.microsoft.com/office/powerpoint/2010/main" val="3607888983"/>
      </p:ext>
    </p:extLst>
  </p:cSld>
  <p:clrMapOvr>
    <a:masterClrMapping/>
  </p:clrMapOvr>
  <p:transition spd="slow">
    <p:pull dir="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42900"/>
            <a:ext cx="8566150" cy="1104900"/>
          </a:xfrm>
        </p:spPr>
        <p:txBody>
          <a:bodyPr/>
          <a:lstStyle/>
          <a:p>
            <a:r>
              <a:rPr lang="en-US" dirty="0"/>
              <a:t>Previous Crises</a:t>
            </a:r>
            <a:endParaRPr lang="en-US" dirty="0" smtClean="0"/>
          </a:p>
        </p:txBody>
      </p:sp>
      <p:sp>
        <p:nvSpPr>
          <p:cNvPr id="7" name="Rectangle 3"/>
          <p:cNvSpPr txBox="1">
            <a:spLocks noChangeArrowheads="1"/>
          </p:cNvSpPr>
          <p:nvPr/>
        </p:nvSpPr>
        <p:spPr bwMode="auto">
          <a:xfrm>
            <a:off x="792157" y="1628799"/>
            <a:ext cx="8643969" cy="2952329"/>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chemeClr val="tx1"/>
                </a:solidFill>
                <a:latin typeface="+mn-lt"/>
                <a:cs typeface="Times New Roman" pitchFamily="18" charset="0"/>
              </a:rPr>
              <a:t>El-</a:t>
            </a:r>
            <a:r>
              <a:rPr kumimoji="0" lang="en-GB" sz="2000" b="0" u="none" kern="0" dirty="0" err="1" smtClean="0">
                <a:solidFill>
                  <a:schemeClr val="tx1"/>
                </a:solidFill>
                <a:latin typeface="+mn-lt"/>
                <a:cs typeface="Times New Roman" pitchFamily="18" charset="0"/>
              </a:rPr>
              <a:t>Erian</a:t>
            </a:r>
            <a:r>
              <a:rPr kumimoji="0" lang="en-GB" sz="2000" b="0" u="none" kern="0" dirty="0" smtClean="0">
                <a:solidFill>
                  <a:schemeClr val="tx1"/>
                </a:solidFill>
                <a:latin typeface="+mn-lt"/>
                <a:cs typeface="Times New Roman" pitchFamily="18" charset="0"/>
              </a:rPr>
              <a:t>, Mohamed A. (2017), “</a:t>
            </a:r>
            <a:r>
              <a:rPr kumimoji="0" lang="en-GB" sz="2000" b="0" u="none" kern="0" dirty="0" smtClean="0">
                <a:solidFill>
                  <a:srgbClr val="FF0000"/>
                </a:solidFill>
                <a:latin typeface="+mn-lt"/>
                <a:cs typeface="Times New Roman" pitchFamily="18" charset="0"/>
              </a:rPr>
              <a:t>The </a:t>
            </a:r>
            <a:r>
              <a:rPr kumimoji="0" lang="en-GB" sz="2000" b="0" u="none" kern="0" dirty="0">
                <a:solidFill>
                  <a:srgbClr val="FF0000"/>
                </a:solidFill>
                <a:latin typeface="+mn-lt"/>
                <a:cs typeface="Times New Roman" pitchFamily="18" charset="0"/>
              </a:rPr>
              <a:t>Lost Lesson of the Financial </a:t>
            </a:r>
            <a:r>
              <a:rPr kumimoji="0" lang="en-GB" sz="2000" b="0" u="none" kern="0" dirty="0" smtClean="0">
                <a:solidFill>
                  <a:srgbClr val="FF0000"/>
                </a:solidFill>
                <a:latin typeface="+mn-lt"/>
                <a:cs typeface="Times New Roman" pitchFamily="18" charset="0"/>
              </a:rPr>
              <a:t>Crisis</a:t>
            </a:r>
            <a:r>
              <a:rPr kumimoji="0" lang="en-GB" sz="2000" b="0" u="none" kern="0" dirty="0" smtClean="0">
                <a:solidFill>
                  <a:schemeClr val="tx1"/>
                </a:solidFill>
                <a:latin typeface="+mn-lt"/>
                <a:cs typeface="Times New Roman" pitchFamily="18" charset="0"/>
              </a:rPr>
              <a:t>”, Project Syndicate, Aug 17:</a:t>
            </a:r>
          </a:p>
          <a:p>
            <a:pPr marL="342900" indent="-342900" algn="just">
              <a:lnSpc>
                <a:spcPts val="2700"/>
              </a:lnSpc>
              <a:spcBef>
                <a:spcPts val="600"/>
              </a:spcBef>
              <a:spcAft>
                <a:spcPts val="600"/>
              </a:spcAft>
              <a:buClr>
                <a:schemeClr val="bg2"/>
              </a:buClr>
              <a:buSzPct val="75000"/>
              <a:buFont typeface="Monotype Sorts" pitchFamily="2" charset="2"/>
              <a:buChar char="n"/>
              <a:defRPr/>
            </a:pPr>
            <a:endParaRPr kumimoji="0" lang="en-GB" sz="2000" b="0" u="none" kern="0" dirty="0" smtClean="0">
              <a:solidFill>
                <a:schemeClr val="tx1"/>
              </a:solidFill>
              <a:latin typeface="+mn-lt"/>
              <a:cs typeface="Times New Roman" pitchFamily="18" charset="0"/>
            </a:endParaRPr>
          </a:p>
          <a:p>
            <a:pPr marL="285750" indent="-285750" algn="just">
              <a:lnSpc>
                <a:spcPts val="2700"/>
              </a:lnSpc>
              <a:spcBef>
                <a:spcPts val="600"/>
              </a:spcBef>
              <a:spcAft>
                <a:spcPts val="600"/>
              </a:spcAft>
              <a:buClr>
                <a:schemeClr val="bg2"/>
              </a:buClr>
              <a:buSzPct val="75000"/>
              <a:buFontTx/>
              <a:buChar char="-"/>
              <a:defRPr/>
            </a:pPr>
            <a:r>
              <a:rPr kumimoji="0" lang="en-GB" sz="2000" b="0" u="none" kern="0" dirty="0" smtClean="0">
                <a:solidFill>
                  <a:schemeClr val="tx1"/>
                </a:solidFill>
                <a:latin typeface="+mn-lt"/>
                <a:cs typeface="Times New Roman" pitchFamily="18" charset="0"/>
              </a:rPr>
              <a:t>“</a:t>
            </a:r>
            <a:r>
              <a:rPr kumimoji="0" lang="en-GB" sz="2000" b="0" kern="0" dirty="0" smtClean="0">
                <a:solidFill>
                  <a:schemeClr val="tx1"/>
                </a:solidFill>
                <a:latin typeface="+mn-lt"/>
                <a:cs typeface="Times New Roman" pitchFamily="18" charset="0"/>
              </a:rPr>
              <a:t>Can </a:t>
            </a:r>
            <a:r>
              <a:rPr kumimoji="0" lang="en-GB" sz="2000" b="0" kern="0" dirty="0">
                <a:solidFill>
                  <a:schemeClr val="tx1"/>
                </a:solidFill>
                <a:latin typeface="+mn-lt"/>
                <a:cs typeface="Times New Roman" pitchFamily="18" charset="0"/>
              </a:rPr>
              <a:t>take a long time to develop, but once they erupt, they tend to spread rapidly</a:t>
            </a:r>
            <a:r>
              <a:rPr kumimoji="0" lang="en-GB" sz="2000" b="0" u="none" kern="0" dirty="0">
                <a:solidFill>
                  <a:schemeClr val="tx1"/>
                </a:solidFill>
                <a:latin typeface="+mn-lt"/>
                <a:cs typeface="Times New Roman" pitchFamily="18" charset="0"/>
              </a:rPr>
              <a:t>, widely, violently, and (seemingly) </a:t>
            </a:r>
            <a:r>
              <a:rPr kumimoji="0" lang="en-GB" sz="2000" b="0" u="none" kern="0" dirty="0" smtClean="0">
                <a:solidFill>
                  <a:schemeClr val="tx1"/>
                </a:solidFill>
                <a:latin typeface="+mn-lt"/>
                <a:cs typeface="Times New Roman" pitchFamily="18" charset="0"/>
              </a:rPr>
              <a:t>indiscriminately”. </a:t>
            </a:r>
          </a:p>
          <a:p>
            <a:pPr marL="285750" indent="-285750" algn="just">
              <a:lnSpc>
                <a:spcPts val="2700"/>
              </a:lnSpc>
              <a:spcBef>
                <a:spcPts val="600"/>
              </a:spcBef>
              <a:spcAft>
                <a:spcPts val="600"/>
              </a:spcAft>
              <a:buClr>
                <a:schemeClr val="bg2"/>
              </a:buClr>
              <a:buSzPct val="75000"/>
              <a:buFontTx/>
              <a:buChar char="-"/>
              <a:defRPr/>
            </a:pPr>
            <a:r>
              <a:rPr kumimoji="0" lang="en-GB" sz="2000" b="0" u="none" kern="0" dirty="0" smtClean="0">
                <a:solidFill>
                  <a:schemeClr val="tx1"/>
                </a:solidFill>
                <a:latin typeface="+mn-lt"/>
                <a:cs typeface="Times New Roman" pitchFamily="18" charset="0"/>
              </a:rPr>
              <a:t>“Policymakers </a:t>
            </a:r>
            <a:r>
              <a:rPr kumimoji="0" lang="en-GB" sz="2000" b="0" u="none" kern="0" dirty="0">
                <a:solidFill>
                  <a:schemeClr val="tx1"/>
                </a:solidFill>
                <a:latin typeface="+mn-lt"/>
                <a:cs typeface="Times New Roman" pitchFamily="18" charset="0"/>
              </a:rPr>
              <a:t>also have to account for the risk of a “sudden stop” to economic activity, which can devastate employment, trade, and investment. </a:t>
            </a: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241</a:t>
            </a:fld>
            <a:endParaRPr lang="en-US"/>
          </a:p>
        </p:txBody>
      </p:sp>
    </p:spTree>
    <p:extLst>
      <p:ext uri="{BB962C8B-B14F-4D97-AF65-F5344CB8AC3E}">
        <p14:creationId xmlns:p14="http://schemas.microsoft.com/office/powerpoint/2010/main" val="1251334848"/>
      </p:ext>
    </p:extLst>
  </p:cSld>
  <p:clrMapOvr>
    <a:masterClrMapping/>
  </p:clrMapOvr>
  <p:transition spd="slow">
    <p:pull dir="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pPr algn="just"/>
            <a:r>
              <a:rPr lang="en-US" dirty="0" smtClean="0"/>
              <a:t>The Great Moderation</a:t>
            </a:r>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6700" indent="-266700" algn="just">
              <a:lnSpc>
                <a:spcPts val="2700"/>
              </a:lnSpc>
              <a:spcBef>
                <a:spcPts val="600"/>
              </a:spcBef>
              <a:spcAft>
                <a:spcPts val="600"/>
              </a:spcAft>
              <a:defRPr/>
            </a:pPr>
            <a:r>
              <a:rPr lang="en-US" sz="2000" b="0" u="none" dirty="0">
                <a:cs typeface="Times New Roman" pitchFamily="18" charset="0"/>
              </a:rPr>
              <a:t>The subprime crisis was the end of the Great Moderation period of the 1</a:t>
            </a:r>
            <a:r>
              <a:rPr lang="en-US" sz="2000" b="0" u="none" baseline="30000" dirty="0">
                <a:cs typeface="Times New Roman" pitchFamily="18" charset="0"/>
              </a:rPr>
              <a:t>st</a:t>
            </a:r>
            <a:r>
              <a:rPr lang="en-US" sz="2000" b="0" u="none" dirty="0">
                <a:cs typeface="Times New Roman" pitchFamily="18" charset="0"/>
              </a:rPr>
              <a:t> decade of the century, with low interest rates, inflation and asset price volatility:</a:t>
            </a:r>
          </a:p>
          <a:p>
            <a:pPr marL="266700" indent="-266700" algn="just">
              <a:lnSpc>
                <a:spcPts val="2400"/>
              </a:lnSpc>
              <a:spcBef>
                <a:spcPts val="0"/>
              </a:spcBef>
              <a:spcAft>
                <a:spcPts val="0"/>
              </a:spcAft>
              <a:buNone/>
            </a:pPr>
            <a:r>
              <a:rPr lang="en-US" sz="1400" b="0" u="none" dirty="0" smtClean="0">
                <a:cs typeface="Times New Roman" pitchFamily="18" charset="0"/>
              </a:rPr>
              <a:t>	“</a:t>
            </a:r>
            <a:r>
              <a:rPr lang="en-US" sz="1400" u="none" dirty="0">
                <a:cs typeface="Times New Roman" pitchFamily="18" charset="0"/>
              </a:rPr>
              <a:t>The Great Moderation ended in the crisis of 2007-2008 and in a severe post-crisis Great Recession</a:t>
            </a:r>
            <a:r>
              <a:rPr lang="en-US" sz="1400" b="0" u="none" dirty="0">
                <a:cs typeface="Times New Roman" pitchFamily="18" charset="0"/>
              </a:rPr>
              <a:t>”, in </a:t>
            </a:r>
            <a:r>
              <a:rPr lang="en-GB" sz="1400" b="0" u="none" dirty="0"/>
              <a:t>Turner, Adair (2015), </a:t>
            </a:r>
            <a:r>
              <a:rPr lang="en-GB" sz="1400" b="0" dirty="0"/>
              <a:t>Between Debt and the Devil: Money, Credit, and Fixing Global Finance</a:t>
            </a:r>
            <a:r>
              <a:rPr lang="en-GB" sz="1400" b="0" u="none" dirty="0"/>
              <a:t>, October, Princeton University Press</a:t>
            </a:r>
            <a:r>
              <a:rPr lang="en-GB" sz="1400" b="0" u="none" dirty="0" smtClean="0"/>
              <a:t>.</a:t>
            </a:r>
          </a:p>
          <a:p>
            <a:pPr marL="266700" indent="-266700" algn="just">
              <a:lnSpc>
                <a:spcPts val="2400"/>
              </a:lnSpc>
              <a:spcBef>
                <a:spcPts val="0"/>
              </a:spcBef>
              <a:spcAft>
                <a:spcPts val="0"/>
              </a:spcAft>
              <a:buNone/>
            </a:pPr>
            <a:endParaRPr lang="en-GB" sz="1400" b="0" u="none" dirty="0"/>
          </a:p>
          <a:p>
            <a:pPr marL="266700" indent="-266700" algn="just">
              <a:lnSpc>
                <a:spcPts val="2700"/>
              </a:lnSpc>
              <a:spcBef>
                <a:spcPts val="600"/>
              </a:spcBef>
              <a:spcAft>
                <a:spcPts val="600"/>
              </a:spcAft>
            </a:pPr>
            <a:r>
              <a:rPr lang="en-GB" sz="2000" b="0" u="none" dirty="0" smtClean="0">
                <a:solidFill>
                  <a:srgbClr val="FF0000"/>
                </a:solidFill>
              </a:rPr>
              <a:t>During the Great Moderation, investors accepted lower returns</a:t>
            </a:r>
            <a:r>
              <a:rPr lang="en-GB" sz="2000" b="0" u="none" dirty="0" smtClean="0"/>
              <a:t>, due to:</a:t>
            </a:r>
          </a:p>
          <a:p>
            <a:pPr marL="266700" indent="-266700" algn="just">
              <a:lnSpc>
                <a:spcPts val="2700"/>
              </a:lnSpc>
              <a:spcBef>
                <a:spcPts val="600"/>
              </a:spcBef>
              <a:spcAft>
                <a:spcPts val="600"/>
              </a:spcAft>
              <a:buFont typeface="Monotype Sorts" pitchFamily="2" charset="2"/>
              <a:buAutoNum type="romanLcParenBoth"/>
            </a:pPr>
            <a:r>
              <a:rPr lang="en-US" sz="2000" b="0" dirty="0" smtClean="0"/>
              <a:t>higher savings in emerging markets</a:t>
            </a:r>
            <a:r>
              <a:rPr lang="en-US" sz="2000" b="0" u="none" dirty="0" smtClean="0"/>
              <a:t>, </a:t>
            </a:r>
            <a:r>
              <a:rPr lang="en-GB" sz="2000" b="0" u="none" dirty="0" smtClean="0"/>
              <a:t>driven </a:t>
            </a:r>
            <a:r>
              <a:rPr lang="en-GB" sz="2000" b="0" u="none" dirty="0"/>
              <a:t>by a combination of </a:t>
            </a:r>
            <a:r>
              <a:rPr lang="en-GB" sz="2000" b="0" u="none" dirty="0" smtClean="0"/>
              <a:t>demographics and rapid </a:t>
            </a:r>
            <a:r>
              <a:rPr lang="en-GB" sz="2000" b="0" u="none" dirty="0"/>
              <a:t>economic </a:t>
            </a:r>
            <a:r>
              <a:rPr lang="en-GB" sz="2000" b="0" u="none" dirty="0" smtClean="0"/>
              <a:t>growth, boosted by current account surpluses and predominantly invested </a:t>
            </a:r>
            <a:r>
              <a:rPr lang="en-GB" sz="2000" b="0" u="none" dirty="0"/>
              <a:t>in developed markets, </a:t>
            </a:r>
            <a:r>
              <a:rPr lang="en-GB" sz="2000" b="0" u="none" dirty="0" smtClean="0"/>
              <a:t>following the </a:t>
            </a:r>
            <a:r>
              <a:rPr lang="en-GB" sz="2000" b="0" u="none" dirty="0"/>
              <a:t>desire to accumulate foreign reserves in the aftermath of the Asian crisis of </a:t>
            </a:r>
            <a:r>
              <a:rPr lang="en-GB" sz="2000" b="0" u="none" dirty="0" smtClean="0"/>
              <a:t>1997–98;</a:t>
            </a:r>
          </a:p>
          <a:p>
            <a:pPr marL="266700" indent="-266700" algn="just">
              <a:lnSpc>
                <a:spcPts val="2700"/>
              </a:lnSpc>
              <a:spcBef>
                <a:spcPts val="600"/>
              </a:spcBef>
              <a:spcAft>
                <a:spcPts val="600"/>
              </a:spcAft>
              <a:buAutoNum type="romanLcParenBoth"/>
            </a:pPr>
            <a:r>
              <a:rPr lang="en-GB" sz="2000" b="0" dirty="0"/>
              <a:t>low risk </a:t>
            </a:r>
            <a:r>
              <a:rPr lang="en-GB" sz="2000" b="0" dirty="0" smtClean="0"/>
              <a:t>premium</a:t>
            </a:r>
            <a:r>
              <a:rPr lang="en-GB" sz="2000" b="0" u="none" dirty="0" smtClean="0"/>
              <a:t>, resulting from low volatility between 2003 and 2006.</a:t>
            </a: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242</a:t>
            </a:fld>
            <a:endParaRPr lang="en-US"/>
          </a:p>
        </p:txBody>
      </p:sp>
    </p:spTree>
    <p:extLst>
      <p:ext uri="{BB962C8B-B14F-4D97-AF65-F5344CB8AC3E}">
        <p14:creationId xmlns:p14="http://schemas.microsoft.com/office/powerpoint/2010/main" val="3566853503"/>
      </p:ext>
    </p:extLst>
  </p:cSld>
  <p:clrMapOvr>
    <a:masterClrMapping/>
  </p:clrMapOvr>
  <p:transition spd="slow">
    <p:pull dir="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Stages</a:t>
            </a:r>
          </a:p>
        </p:txBody>
      </p:sp>
      <p:sp>
        <p:nvSpPr>
          <p:cNvPr id="5" name="Rectangle 3"/>
          <p:cNvSpPr txBox="1">
            <a:spLocks noChangeArrowheads="1"/>
          </p:cNvSpPr>
          <p:nvPr/>
        </p:nvSpPr>
        <p:spPr bwMode="auto">
          <a:xfrm>
            <a:off x="666750" y="1643633"/>
            <a:ext cx="8858250" cy="849263"/>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The subprime crisis started in US residential real estate market and morphed afterwards into a banking, sovereign and political crisis.</a:t>
            </a: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243</a:t>
            </a:fld>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862" y="3009221"/>
            <a:ext cx="3898071" cy="322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5185341" y="5960313"/>
            <a:ext cx="4142809"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pt-PT" sz="1200" b="0" u="none" dirty="0" err="1" smtClean="0">
                <a:solidFill>
                  <a:schemeClr val="tx1"/>
                </a:solidFill>
              </a:rPr>
              <a:t>Source</a:t>
            </a:r>
            <a:r>
              <a:rPr lang="pt-PT" sz="1200" b="0" u="none" dirty="0">
                <a:solidFill>
                  <a:schemeClr val="tx1"/>
                </a:solidFill>
              </a:rPr>
              <a:t>: </a:t>
            </a:r>
            <a:r>
              <a:rPr lang="pt-PT" sz="1200" b="0" u="none" dirty="0" smtClean="0">
                <a:solidFill>
                  <a:schemeClr val="tx1"/>
                </a:solidFill>
              </a:rPr>
              <a:t>IMF (2011), “Global Financial </a:t>
            </a:r>
            <a:r>
              <a:rPr lang="pt-PT" sz="1200" b="0" u="none" dirty="0" err="1" smtClean="0">
                <a:solidFill>
                  <a:schemeClr val="tx1"/>
                </a:solidFill>
              </a:rPr>
              <a:t>Stability</a:t>
            </a:r>
            <a:r>
              <a:rPr lang="pt-PT" sz="1200" b="0" u="none" dirty="0" smtClean="0">
                <a:solidFill>
                  <a:schemeClr val="tx1"/>
                </a:solidFill>
              </a:rPr>
              <a:t> </a:t>
            </a:r>
            <a:r>
              <a:rPr lang="pt-PT" sz="1200" b="0" u="none" dirty="0" err="1" smtClean="0">
                <a:solidFill>
                  <a:schemeClr val="tx1"/>
                </a:solidFill>
              </a:rPr>
              <a:t>Report</a:t>
            </a:r>
            <a:r>
              <a:rPr lang="pt-PT" sz="1200" b="0" u="none" dirty="0" smtClean="0">
                <a:solidFill>
                  <a:schemeClr val="tx1"/>
                </a:solidFill>
              </a:rPr>
              <a:t>”, </a:t>
            </a:r>
            <a:r>
              <a:rPr lang="pt-PT" sz="1200" b="0" u="none" dirty="0" err="1" smtClean="0">
                <a:solidFill>
                  <a:schemeClr val="tx1"/>
                </a:solidFill>
              </a:rPr>
              <a:t>Sep</a:t>
            </a:r>
            <a:r>
              <a:rPr lang="pt-PT" sz="1200" b="0" u="none" dirty="0" smtClean="0">
                <a:solidFill>
                  <a:schemeClr val="tx1"/>
                </a:solidFill>
              </a:rPr>
              <a:t>.</a:t>
            </a:r>
            <a:endParaRPr lang="en-GB" sz="1200" b="0" u="none" dirty="0">
              <a:solidFill>
                <a:schemeClr val="tx1"/>
              </a:solidFill>
            </a:endParaRPr>
          </a:p>
        </p:txBody>
      </p:sp>
    </p:spTree>
    <p:extLst>
      <p:ext uri="{BB962C8B-B14F-4D97-AF65-F5344CB8AC3E}">
        <p14:creationId xmlns:p14="http://schemas.microsoft.com/office/powerpoint/2010/main" val="952232510"/>
      </p:ext>
    </p:extLst>
  </p:cSld>
  <p:clrMapOvr>
    <a:masterClrMapping/>
  </p:clrMapOvr>
  <p:transition spd="slow">
    <p:pull dir="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a:t>Stages</a:t>
            </a:r>
            <a:endParaRPr lang="en-US" dirty="0" smtClean="0"/>
          </a:p>
        </p:txBody>
      </p:sp>
      <p:sp>
        <p:nvSpPr>
          <p:cNvPr id="5" name="Rectangle 3"/>
          <p:cNvSpPr txBox="1">
            <a:spLocks noChangeArrowheads="1"/>
          </p:cNvSpPr>
          <p:nvPr/>
        </p:nvSpPr>
        <p:spPr bwMode="auto">
          <a:xfrm>
            <a:off x="666750" y="1643633"/>
            <a:ext cx="8858250" cy="4593679"/>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b="0" kern="0" dirty="0" smtClean="0">
                <a:solidFill>
                  <a:schemeClr val="tx1"/>
                </a:solidFill>
                <a:latin typeface="+mn-lt"/>
                <a:cs typeface="Times New Roman" pitchFamily="18" charset="0"/>
              </a:rPr>
              <a:t>But the first signal occurred in Europe</a:t>
            </a:r>
            <a:r>
              <a:rPr kumimoji="0" lang="en-US" sz="2000" b="0" u="none" kern="0" dirty="0" smtClean="0">
                <a:solidFill>
                  <a:schemeClr val="tx1"/>
                </a:solidFill>
                <a:latin typeface="+mn-lt"/>
                <a:cs typeface="Times New Roman" pitchFamily="18" charset="0"/>
              </a:rPr>
              <a:t>: the decision by </a:t>
            </a:r>
            <a:r>
              <a:rPr kumimoji="0" lang="en-GB" sz="2000" b="0" u="none" kern="0" dirty="0" smtClean="0">
                <a:solidFill>
                  <a:schemeClr val="tx1"/>
                </a:solidFill>
                <a:latin typeface="+mn-lt"/>
                <a:cs typeface="Times New Roman" pitchFamily="18" charset="0"/>
              </a:rPr>
              <a:t>BNP </a:t>
            </a:r>
            <a:r>
              <a:rPr kumimoji="0" lang="en-GB" sz="2000" b="0" u="none" kern="0" dirty="0">
                <a:solidFill>
                  <a:schemeClr val="tx1"/>
                </a:solidFill>
                <a:latin typeface="+mn-lt"/>
                <a:cs typeface="Times New Roman" pitchFamily="18" charset="0"/>
              </a:rPr>
              <a:t>Paribas </a:t>
            </a:r>
            <a:r>
              <a:rPr kumimoji="0" lang="en-GB" sz="2000" b="0" u="none" kern="0" dirty="0">
                <a:solidFill>
                  <a:schemeClr val="tx1"/>
                </a:solidFill>
                <a:cs typeface="Times New Roman" pitchFamily="18" charset="0"/>
              </a:rPr>
              <a:t>on </a:t>
            </a:r>
            <a:r>
              <a:rPr kumimoji="0" lang="en-GB" sz="2000" b="0" u="none" kern="0" dirty="0" smtClean="0">
                <a:solidFill>
                  <a:schemeClr val="tx1"/>
                </a:solidFill>
                <a:cs typeface="Times New Roman" pitchFamily="18" charset="0"/>
              </a:rPr>
              <a:t>9 Aug.2007 </a:t>
            </a:r>
            <a:r>
              <a:rPr kumimoji="0" lang="en-GB" sz="2000" b="0" u="none" kern="0" dirty="0" smtClean="0">
                <a:solidFill>
                  <a:schemeClr val="tx1"/>
                </a:solidFill>
                <a:latin typeface="+mn-lt"/>
                <a:cs typeface="Times New Roman" pitchFamily="18" charset="0"/>
              </a:rPr>
              <a:t>to limit </a:t>
            </a:r>
            <a:r>
              <a:rPr kumimoji="0" lang="en-GB" sz="2000" b="0" u="none" kern="0" dirty="0">
                <a:solidFill>
                  <a:schemeClr val="tx1"/>
                </a:solidFill>
                <a:latin typeface="+mn-lt"/>
                <a:cs typeface="Times New Roman" pitchFamily="18" charset="0"/>
              </a:rPr>
              <a:t>investors’ access to the </a:t>
            </a:r>
            <a:r>
              <a:rPr kumimoji="0" lang="en-GB" sz="2000" b="0" u="none" kern="0" dirty="0" smtClean="0">
                <a:solidFill>
                  <a:schemeClr val="tx1"/>
                </a:solidFill>
                <a:latin typeface="+mn-lt"/>
                <a:cs typeface="Times New Roman" pitchFamily="18" charset="0"/>
              </a:rPr>
              <a:t>$2.2B they </a:t>
            </a:r>
            <a:r>
              <a:rPr kumimoji="0" lang="en-GB" sz="2000" b="0" u="none" kern="0" dirty="0">
                <a:solidFill>
                  <a:schemeClr val="tx1"/>
                </a:solidFill>
                <a:latin typeface="+mn-lt"/>
                <a:cs typeface="Times New Roman" pitchFamily="18" charset="0"/>
              </a:rPr>
              <a:t>had deposited in </a:t>
            </a:r>
            <a:r>
              <a:rPr kumimoji="0" lang="en-GB" sz="2000" b="0" u="none" kern="0" dirty="0" smtClean="0">
                <a:solidFill>
                  <a:schemeClr val="tx1"/>
                </a:solidFill>
                <a:latin typeface="+mn-lt"/>
                <a:cs typeface="Times New Roman" pitchFamily="18" charset="0"/>
              </a:rPr>
              <a:t>3 funds.</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u="none" dirty="0" err="1" smtClean="0">
                <a:solidFill>
                  <a:schemeClr val="tx1"/>
                </a:solidFill>
                <a:cs typeface="Times New Roman" pitchFamily="18" charset="0"/>
              </a:rPr>
              <a:t>Tett</a:t>
            </a:r>
            <a:r>
              <a:rPr lang="en-GB" sz="2000" b="0" u="none" dirty="0">
                <a:solidFill>
                  <a:schemeClr val="tx1"/>
                </a:solidFill>
                <a:cs typeface="Times New Roman" pitchFamily="18" charset="0"/>
              </a:rPr>
              <a:t>, Gillian (2018), “Have we learnt the lessons of the financial crisis?”, Financial Times, 31 Aug.:</a:t>
            </a:r>
          </a:p>
          <a:p>
            <a:pPr algn="just">
              <a:buNone/>
            </a:pPr>
            <a:endParaRPr lang="en-GB" sz="2000" b="0" u="none" dirty="0">
              <a:solidFill>
                <a:schemeClr val="tx1"/>
              </a:solidFill>
              <a:cs typeface="Times New Roman" pitchFamily="18" charset="0"/>
            </a:endParaRPr>
          </a:p>
          <a:p>
            <a:pPr algn="just">
              <a:lnSpc>
                <a:spcPts val="2400"/>
              </a:lnSpc>
              <a:buNone/>
            </a:pPr>
            <a:r>
              <a:rPr lang="en-GB" sz="1600" b="0" u="none" dirty="0">
                <a:solidFill>
                  <a:schemeClr val="tx1"/>
                </a:solidFill>
              </a:rPr>
              <a:t>When trust in the system finally did start to crack, (…)</a:t>
            </a:r>
            <a:r>
              <a:rPr lang="en-GB" sz="1600" b="0" u="none" dirty="0">
                <a:solidFill>
                  <a:srgbClr val="FF0000"/>
                </a:solidFill>
              </a:rPr>
              <a:t> the first signs came not in America but in Europe: BNP Paribas in France and IKB bank in Germany each announced problems with their holdings of US mortgage bonds.</a:t>
            </a:r>
            <a:r>
              <a:rPr lang="en-GB" sz="1600" b="0" u="none" dirty="0">
                <a:solidFill>
                  <a:schemeClr val="tx1"/>
                </a:solidFill>
              </a:rPr>
              <a:t> The technical reasons were complex. But essentially the problem was akin to a food-poisoning scare. </a:t>
            </a:r>
            <a:r>
              <a:rPr lang="en-GB" sz="1600" b="0" u="none" dirty="0">
                <a:solidFill>
                  <a:srgbClr val="FF0000"/>
                </a:solidFill>
              </a:rPr>
              <a:t>As 2007 wore on, it became clear that significant numbers of American borrowers were defaulting on their mortgages; but because debt had been sliced and diced into new products, nobody knew where the poisonous risks sat in the financial food chain</a:t>
            </a:r>
            <a:r>
              <a:rPr lang="en-GB" sz="1600" b="0" u="none" dirty="0">
                <a:solidFill>
                  <a:schemeClr val="tx1"/>
                </a:solidFill>
              </a:rPr>
              <a:t>. So investors simply shunned all sliced-and-diced products. That caused the markets to seize up.</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244</a:t>
            </a:fld>
            <a:endParaRPr lang="en-US"/>
          </a:p>
        </p:txBody>
      </p:sp>
    </p:spTree>
    <p:extLst>
      <p:ext uri="{BB962C8B-B14F-4D97-AF65-F5344CB8AC3E}">
        <p14:creationId xmlns:p14="http://schemas.microsoft.com/office/powerpoint/2010/main" val="3276506392"/>
      </p:ext>
    </p:extLst>
  </p:cSld>
  <p:clrMapOvr>
    <a:masterClrMapping/>
  </p:clrMapOvr>
  <p:transition spd="slow">
    <p:pull dir="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2.2. Origins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245</a:t>
            </a:fld>
            <a:endParaRPr lang="en-US"/>
          </a:p>
        </p:txBody>
      </p:sp>
    </p:spTree>
    <p:extLst>
      <p:ext uri="{BB962C8B-B14F-4D97-AF65-F5344CB8AC3E}">
        <p14:creationId xmlns:p14="http://schemas.microsoft.com/office/powerpoint/2010/main" val="2168089869"/>
      </p:ext>
    </p:extLst>
  </p:cSld>
  <p:clrMapOvr>
    <a:masterClrMapping/>
  </p:clrMapOvr>
  <p:transition spd="slow">
    <p:pull dir="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Summary</a:t>
            </a:r>
          </a:p>
        </p:txBody>
      </p:sp>
      <p:sp>
        <p:nvSpPr>
          <p:cNvPr id="5" name="Rectangle 3"/>
          <p:cNvSpPr txBox="1">
            <a:spLocks noChangeArrowheads="1"/>
          </p:cNvSpPr>
          <p:nvPr/>
        </p:nvSpPr>
        <p:spPr bwMode="auto">
          <a:xfrm>
            <a:off x="776536" y="1628801"/>
            <a:ext cx="8716714" cy="4694211"/>
          </a:xfrm>
          <a:prstGeom prst="rect">
            <a:avLst/>
          </a:prstGeom>
          <a:noFill/>
          <a:ln w="9525">
            <a:noFill/>
            <a:miter lim="800000"/>
            <a:headEnd/>
            <a:tailEnd/>
          </a:ln>
        </p:spPr>
        <p:txBody>
          <a:bodyPr lIns="92075" tIns="46038" rIns="92075" bIns="46038"/>
          <a:lstStyle/>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lang="en-US" sz="2000" b="0" u="none" dirty="0" smtClean="0">
                <a:solidFill>
                  <a:schemeClr val="tx1"/>
                </a:solidFill>
                <a:cs typeface="Times New Roman" pitchFamily="18" charset="0"/>
              </a:rPr>
              <a:t>Anatomy of the crisis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lang="en-US" sz="2000" b="0" u="none" dirty="0" smtClean="0">
              <a:solidFill>
                <a:schemeClr val="tx1"/>
              </a:solidFill>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Macroeconomic problems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kumimoji="0" lang="en-US" sz="2000" b="0" u="none" kern="0" dirty="0" smtClean="0">
              <a:solidFill>
                <a:schemeClr val="tx1"/>
              </a:solidFill>
              <a:latin typeface="+mn-lt"/>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Financial system structural problems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kumimoji="0" lang="en-US" sz="2000" b="0" u="none" kern="0" dirty="0">
              <a:solidFill>
                <a:schemeClr val="tx1"/>
              </a:solidFill>
              <a:latin typeface="+mn-lt"/>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Central banking and supervision problems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kumimoji="0" lang="en-US" sz="2000" b="0" u="none" kern="0" dirty="0" smtClean="0">
              <a:solidFill>
                <a:schemeClr val="tx1"/>
              </a:solidFill>
              <a:latin typeface="+mn-lt"/>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Risk Management problems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kumimoji="0" lang="en-US" sz="2000" b="0" u="none" kern="0" dirty="0" smtClean="0">
              <a:solidFill>
                <a:schemeClr val="tx1"/>
              </a:solidFill>
              <a:latin typeface="+mn-lt"/>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Real Estate Market problems</a:t>
            </a:r>
          </a:p>
          <a:p>
            <a:pPr marL="363538" indent="-363538" algn="just">
              <a:lnSpc>
                <a:spcPts val="2500"/>
              </a:lnSpc>
              <a:spcBef>
                <a:spcPts val="0"/>
              </a:spcBef>
              <a:spcAft>
                <a:spcPts val="0"/>
              </a:spcAft>
              <a:buClr>
                <a:schemeClr val="bg2"/>
              </a:buClr>
              <a:buSzPct val="75000"/>
              <a:buFont typeface="Webdings" pitchFamily="18" charset="2"/>
              <a:buAutoNum type="romanLcParenBoth"/>
              <a:defRPr/>
            </a:pPr>
            <a:endParaRPr kumimoji="0" lang="en-US" sz="2000" b="0" u="none" kern="0" dirty="0" smtClean="0">
              <a:solidFill>
                <a:schemeClr val="tx1"/>
              </a:solidFill>
              <a:latin typeface="+mn-lt"/>
              <a:cs typeface="Times New Roman" pitchFamily="18" charset="0"/>
            </a:endParaRPr>
          </a:p>
          <a:p>
            <a:pPr marL="363538" indent="-363538" algn="just">
              <a:lnSpc>
                <a:spcPts val="2500"/>
              </a:lnSpc>
              <a:spcBef>
                <a:spcPts val="0"/>
              </a:spcBef>
              <a:spcAft>
                <a:spcPts val="0"/>
              </a:spcAft>
              <a:buClr>
                <a:schemeClr val="bg2"/>
              </a:buClr>
              <a:buSzPct val="75000"/>
              <a:buFont typeface="Webdings" pitchFamily="18" charset="2"/>
              <a:buAutoNum type="romanLcParenBoth"/>
              <a:defRPr/>
            </a:pPr>
            <a:r>
              <a:rPr kumimoji="0" lang="en-US" sz="2000" b="0" u="none" kern="0" dirty="0" smtClean="0">
                <a:solidFill>
                  <a:schemeClr val="tx1"/>
                </a:solidFill>
                <a:latin typeface="+mn-lt"/>
                <a:cs typeface="Times New Roman" pitchFamily="18" charset="0"/>
              </a:rPr>
              <a:t>Contagion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246</a:t>
            </a:fld>
            <a:endParaRPr lang="en-US"/>
          </a:p>
        </p:txBody>
      </p:sp>
    </p:spTree>
    <p:extLst>
      <p:ext uri="{BB962C8B-B14F-4D97-AF65-F5344CB8AC3E}">
        <p14:creationId xmlns:p14="http://schemas.microsoft.com/office/powerpoint/2010/main" val="2891004037"/>
      </p:ext>
    </p:extLst>
  </p:cSld>
  <p:clrMapOvr>
    <a:masterClrMapping/>
  </p:clrMapOvr>
  <p:transition spd="slow">
    <p:pull dir="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Anatomy of the crisis</a:t>
            </a:r>
          </a:p>
        </p:txBody>
      </p:sp>
      <p:sp>
        <p:nvSpPr>
          <p:cNvPr id="5" name="Rectangle 3"/>
          <p:cNvSpPr txBox="1">
            <a:spLocks noChangeArrowheads="1"/>
          </p:cNvSpPr>
          <p:nvPr/>
        </p:nvSpPr>
        <p:spPr bwMode="auto">
          <a:xfrm>
            <a:off x="776536" y="1628801"/>
            <a:ext cx="8716714" cy="4694211"/>
          </a:xfrm>
          <a:prstGeom prst="rect">
            <a:avLst/>
          </a:prstGeom>
          <a:noFill/>
          <a:ln w="9525">
            <a:noFill/>
            <a:miter lim="800000"/>
            <a:headEnd/>
            <a:tailEnd/>
          </a:ln>
        </p:spPr>
        <p:txBody>
          <a:bodyPr lIns="92075" tIns="46038" rIns="92075" bIns="46038"/>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kumimoji="0" lang="en-US" sz="2000" u="none" kern="0" dirty="0" smtClean="0">
                <a:solidFill>
                  <a:srgbClr val="FF0000"/>
                </a:solidFill>
                <a:latin typeface="+mn-lt"/>
                <a:cs typeface="Times New Roman" pitchFamily="18" charset="0"/>
              </a:rPr>
              <a:t>3 </a:t>
            </a:r>
            <a:r>
              <a:rPr lang="pt-PT" sz="2000" u="none" dirty="0" smtClean="0">
                <a:solidFill>
                  <a:srgbClr val="FF0000"/>
                </a:solidFill>
                <a:latin typeface="+mn-lt"/>
              </a:rPr>
              <a:t>central financial </a:t>
            </a:r>
            <a:r>
              <a:rPr lang="en-US" sz="2000" u="none" dirty="0" smtClean="0">
                <a:solidFill>
                  <a:srgbClr val="FF0000"/>
                </a:solidFill>
                <a:latin typeface="+mn-lt"/>
              </a:rPr>
              <a:t>factors</a:t>
            </a:r>
            <a:r>
              <a:rPr lang="pt-PT" sz="2000" u="none" dirty="0" smtClean="0">
                <a:solidFill>
                  <a:srgbClr val="FF0000"/>
                </a:solidFill>
                <a:latin typeface="+mn-lt"/>
              </a:rPr>
              <a:t>:</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pt-PT" sz="2000" b="0" u="none" dirty="0">
              <a:solidFill>
                <a:schemeClr val="tx1"/>
              </a:solidFill>
              <a:latin typeface="+mn-lt"/>
            </a:endParaRPr>
          </a:p>
          <a:p>
            <a:pPr marL="452438" indent="-452438" algn="just">
              <a:lnSpc>
                <a:spcPts val="2700"/>
              </a:lnSpc>
              <a:spcBef>
                <a:spcPts val="600"/>
              </a:spcBef>
              <a:spcAft>
                <a:spcPts val="600"/>
              </a:spcAft>
              <a:buAutoNum type="romanLcParenBoth"/>
            </a:pPr>
            <a:r>
              <a:rPr lang="en-US" sz="2000" b="0" u="none" dirty="0" smtClean="0">
                <a:solidFill>
                  <a:schemeClr val="tx1"/>
                </a:solidFill>
                <a:latin typeface="+mn-lt"/>
              </a:rPr>
              <a:t>financial </a:t>
            </a:r>
            <a:r>
              <a:rPr lang="en-US" sz="2000" b="0" u="none" dirty="0">
                <a:solidFill>
                  <a:schemeClr val="tx1"/>
                </a:solidFill>
                <a:latin typeface="+mn-lt"/>
              </a:rPr>
              <a:t>innovation in mortgage </a:t>
            </a:r>
            <a:r>
              <a:rPr lang="en-US" sz="2000" b="0" u="none" dirty="0" smtClean="0">
                <a:solidFill>
                  <a:schemeClr val="tx1"/>
                </a:solidFill>
                <a:latin typeface="+mn-lt"/>
              </a:rPr>
              <a:t>markets – development of structured credit products concealing the true risks;</a:t>
            </a:r>
          </a:p>
          <a:p>
            <a:pPr marL="452438" indent="-452438" algn="just">
              <a:lnSpc>
                <a:spcPts val="2700"/>
              </a:lnSpc>
              <a:spcBef>
                <a:spcPts val="600"/>
              </a:spcBef>
              <a:spcAft>
                <a:spcPts val="600"/>
              </a:spcAft>
              <a:buAutoNum type="romanLcParenBoth" startAt="2"/>
            </a:pPr>
            <a:r>
              <a:rPr lang="en-US" sz="2000" b="0" u="none" dirty="0" smtClean="0">
                <a:solidFill>
                  <a:schemeClr val="tx1"/>
                </a:solidFill>
                <a:latin typeface="+mn-lt"/>
              </a:rPr>
              <a:t>agency </a:t>
            </a:r>
            <a:r>
              <a:rPr lang="en-US" sz="2000" b="0" u="none" dirty="0">
                <a:solidFill>
                  <a:schemeClr val="tx1"/>
                </a:solidFill>
                <a:latin typeface="+mn-lt"/>
              </a:rPr>
              <a:t>problems in mortgage </a:t>
            </a:r>
            <a:r>
              <a:rPr lang="en-US" sz="2000" b="0" u="none" dirty="0" smtClean="0">
                <a:solidFill>
                  <a:schemeClr val="tx1"/>
                </a:solidFill>
                <a:latin typeface="+mn-lt"/>
              </a:rPr>
              <a:t>markets – brokers had incentives to originate new loans regardless their risk;</a:t>
            </a:r>
          </a:p>
          <a:p>
            <a:pPr marL="452438" indent="-452438" algn="just">
              <a:lnSpc>
                <a:spcPts val="2700"/>
              </a:lnSpc>
              <a:spcBef>
                <a:spcPts val="600"/>
              </a:spcBef>
              <a:spcAft>
                <a:spcPts val="600"/>
              </a:spcAft>
              <a:buAutoNum type="romanLcParenBoth" startAt="2"/>
            </a:pPr>
            <a:r>
              <a:rPr lang="en-US" sz="2000" b="0" u="none" dirty="0" smtClean="0">
                <a:solidFill>
                  <a:schemeClr val="tx1"/>
                </a:solidFill>
                <a:latin typeface="+mn-lt"/>
              </a:rPr>
              <a:t>the </a:t>
            </a:r>
            <a:r>
              <a:rPr lang="en-US" sz="2000" b="0" u="none" dirty="0">
                <a:solidFill>
                  <a:schemeClr val="tx1"/>
                </a:solidFill>
                <a:latin typeface="+mn-lt"/>
              </a:rPr>
              <a:t>role of asymmetric information in the credit-rating </a:t>
            </a:r>
            <a:r>
              <a:rPr lang="en-US" sz="2000" b="0" u="none" dirty="0" smtClean="0">
                <a:solidFill>
                  <a:schemeClr val="tx1"/>
                </a:solidFill>
                <a:latin typeface="+mn-lt"/>
              </a:rPr>
              <a:t>process – rating agencies faced conflicts of interest, as they rated the structured products and were also involved in the setting-up of these products.</a:t>
            </a:r>
            <a:endParaRPr kumimoji="0" lang="en-US" sz="20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247</a:t>
            </a:fld>
            <a:endParaRPr lang="en-US"/>
          </a:p>
        </p:txBody>
      </p:sp>
    </p:spTree>
    <p:extLst>
      <p:ext uri="{BB962C8B-B14F-4D97-AF65-F5344CB8AC3E}">
        <p14:creationId xmlns:p14="http://schemas.microsoft.com/office/powerpoint/2010/main" val="3827187582"/>
      </p:ext>
    </p:extLst>
  </p:cSld>
  <p:clrMapOvr>
    <a:masterClrMapping/>
  </p:clrMapOvr>
  <p:transition spd="slow">
    <p:pull dir="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566150" cy="1104900"/>
          </a:xfrm>
        </p:spPr>
        <p:txBody>
          <a:bodyPr/>
          <a:lstStyle/>
          <a:p>
            <a:r>
              <a:rPr lang="en-US" dirty="0" smtClean="0"/>
              <a:t>Anatomy of the crisis</a:t>
            </a:r>
          </a:p>
        </p:txBody>
      </p:sp>
      <p:sp>
        <p:nvSpPr>
          <p:cNvPr id="5" name="Rectangle 3"/>
          <p:cNvSpPr txBox="1">
            <a:spLocks noChangeArrowheads="1"/>
          </p:cNvSpPr>
          <p:nvPr/>
        </p:nvSpPr>
        <p:spPr bwMode="auto">
          <a:xfrm>
            <a:off x="776536" y="1628802"/>
            <a:ext cx="8716714" cy="432046"/>
          </a:xfrm>
          <a:prstGeom prst="rect">
            <a:avLst/>
          </a:prstGeom>
          <a:noFill/>
          <a:ln w="9525">
            <a:noFill/>
            <a:miter lim="800000"/>
            <a:headEnd/>
            <a:tailEnd/>
          </a:ln>
        </p:spPr>
        <p:txBody>
          <a:bodyPr lIns="92075" tIns="46038" rIns="92075" bIns="46038"/>
          <a:lstStyle/>
          <a:p>
            <a:pPr marL="268288" indent="-268288" algn="just">
              <a:lnSpc>
                <a:spcPts val="2600"/>
              </a:lnSpc>
              <a:spcBef>
                <a:spcPts val="600"/>
              </a:spcBef>
              <a:spcAft>
                <a:spcPts val="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But </a:t>
            </a:r>
            <a:r>
              <a:rPr kumimoji="0" lang="en-US" sz="2000" b="0" kern="0" dirty="0" smtClean="0">
                <a:solidFill>
                  <a:srgbClr val="FF0000"/>
                </a:solidFill>
                <a:latin typeface="+mn-lt"/>
                <a:cs typeface="Times New Roman" pitchFamily="18" charset="0"/>
              </a:rPr>
              <a:t>many other factors</a:t>
            </a:r>
            <a:r>
              <a:rPr kumimoji="0" lang="en-US" sz="2000" b="0" kern="0" dirty="0">
                <a:solidFill>
                  <a:srgbClr val="FF0000"/>
                </a:solidFill>
                <a:latin typeface="+mn-lt"/>
                <a:cs typeface="Times New Roman" pitchFamily="18" charset="0"/>
              </a:rPr>
              <a:t> </a:t>
            </a:r>
            <a:r>
              <a:rPr kumimoji="0" lang="en-US" sz="2000" b="0" kern="0" dirty="0" smtClean="0">
                <a:solidFill>
                  <a:srgbClr val="FF0000"/>
                </a:solidFill>
                <a:latin typeface="+mn-lt"/>
                <a:cs typeface="Times New Roman" pitchFamily="18" charset="0"/>
              </a:rPr>
              <a:t>were key</a:t>
            </a:r>
            <a:r>
              <a:rPr kumimoji="0" lang="en-US" sz="2000" b="0" kern="0" dirty="0" smtClean="0">
                <a:solidFill>
                  <a:schemeClr val="tx1"/>
                </a:solidFill>
                <a:latin typeface="+mn-lt"/>
                <a:cs typeface="Times New Roman" pitchFamily="18" charset="0"/>
              </a:rPr>
              <a:t>:</a:t>
            </a:r>
            <a:endParaRPr lang="en-US" sz="2000" b="0" u="none"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248</a:t>
            </a:fld>
            <a:endParaRPr lang="en-US"/>
          </a:p>
        </p:txBody>
      </p:sp>
      <p:pic>
        <p:nvPicPr>
          <p:cNvPr id="61" name="Picture 60"/>
          <p:cNvPicPr>
            <a:picLocks noChangeAspect="1"/>
          </p:cNvPicPr>
          <p:nvPr/>
        </p:nvPicPr>
        <p:blipFill>
          <a:blip r:embed="rId2"/>
          <a:stretch>
            <a:fillRect/>
          </a:stretch>
        </p:blipFill>
        <p:spPr>
          <a:xfrm>
            <a:off x="1568624" y="2241850"/>
            <a:ext cx="7053800" cy="3985197"/>
          </a:xfrm>
          <a:prstGeom prst="rect">
            <a:avLst/>
          </a:prstGeom>
        </p:spPr>
      </p:pic>
    </p:spTree>
    <p:extLst>
      <p:ext uri="{BB962C8B-B14F-4D97-AF65-F5344CB8AC3E}">
        <p14:creationId xmlns:p14="http://schemas.microsoft.com/office/powerpoint/2010/main" val="1913605289"/>
      </p:ext>
    </p:extLst>
  </p:cSld>
  <p:clrMapOvr>
    <a:masterClrMapping/>
  </p:clrMapOvr>
  <p:transition spd="slow">
    <p:pull dir="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342900"/>
            <a:ext cx="8566150" cy="1104900"/>
          </a:xfrm>
        </p:spPr>
        <p:txBody>
          <a:bodyPr/>
          <a:lstStyle/>
          <a:p>
            <a:r>
              <a:rPr lang="en-US" dirty="0" smtClean="0"/>
              <a:t>Macroeconomic Problems</a:t>
            </a:r>
          </a:p>
        </p:txBody>
      </p:sp>
      <p:sp>
        <p:nvSpPr>
          <p:cNvPr id="83971" name="Rectangle 3"/>
          <p:cNvSpPr>
            <a:spLocks noGrp="1" noChangeArrowheads="1"/>
          </p:cNvSpPr>
          <p:nvPr>
            <p:ph type="body" idx="1"/>
          </p:nvPr>
        </p:nvSpPr>
        <p:spPr>
          <a:xfrm>
            <a:off x="809625" y="1628799"/>
            <a:ext cx="8643938" cy="4694214"/>
          </a:xfrm>
        </p:spPr>
        <p:txBody>
          <a:bodyPr/>
          <a:lstStyle/>
          <a:p>
            <a:pPr marL="268288" indent="-268288" algn="just">
              <a:lnSpc>
                <a:spcPts val="2700"/>
              </a:lnSpc>
              <a:spcBef>
                <a:spcPts val="600"/>
              </a:spcBef>
              <a:spcAft>
                <a:spcPts val="600"/>
              </a:spcAft>
              <a:defRPr/>
            </a:pPr>
            <a:r>
              <a:rPr lang="en-US" sz="2000" b="1" dirty="0" smtClean="0">
                <a:cs typeface="Times New Roman" pitchFamily="18" charset="0"/>
              </a:rPr>
              <a:t>Accommodative </a:t>
            </a:r>
            <a:r>
              <a:rPr lang="en-US" sz="2000" b="1" dirty="0">
                <a:cs typeface="Times New Roman" pitchFamily="18" charset="0"/>
              </a:rPr>
              <a:t>monetary </a:t>
            </a:r>
            <a:r>
              <a:rPr lang="en-US" sz="2000" b="1" dirty="0" smtClean="0">
                <a:cs typeface="Times New Roman" pitchFamily="18" charset="0"/>
              </a:rPr>
              <a:t>policy </a:t>
            </a:r>
            <a:r>
              <a:rPr lang="en-US" sz="2000" dirty="0" smtClean="0">
                <a:cs typeface="Times New Roman" pitchFamily="18" charset="0"/>
              </a:rPr>
              <a:t>=&gt; </a:t>
            </a:r>
            <a:r>
              <a:rPr lang="en-US" sz="2000" dirty="0">
                <a:cs typeface="Times New Roman" pitchFamily="18" charset="0"/>
              </a:rPr>
              <a:t>low interest rates fed the credit growth</a:t>
            </a:r>
            <a:r>
              <a:rPr lang="en-US" sz="2000" dirty="0" smtClean="0">
                <a:cs typeface="Times New Roman" pitchFamily="18" charset="0"/>
              </a:rPr>
              <a:t>.</a:t>
            </a:r>
          </a:p>
          <a:p>
            <a:pPr marL="268288" indent="-268288" algn="just">
              <a:lnSpc>
                <a:spcPts val="2700"/>
              </a:lnSpc>
              <a:spcBef>
                <a:spcPts val="600"/>
              </a:spcBef>
              <a:spcAft>
                <a:spcPts val="600"/>
              </a:spcAft>
              <a:defRPr/>
            </a:pPr>
            <a:endParaRPr lang="en-US" sz="2000" dirty="0">
              <a:cs typeface="Times New Roman" pitchFamily="18" charset="0"/>
            </a:endParaRPr>
          </a:p>
          <a:p>
            <a:pPr marL="268288" indent="-268288" algn="just">
              <a:lnSpc>
                <a:spcPts val="2700"/>
              </a:lnSpc>
              <a:spcBef>
                <a:spcPts val="600"/>
              </a:spcBef>
              <a:spcAft>
                <a:spcPts val="600"/>
              </a:spcAft>
              <a:defRPr/>
            </a:pPr>
            <a:r>
              <a:rPr lang="en-US" sz="2000" dirty="0">
                <a:cs typeface="Times New Roman" pitchFamily="18" charset="0"/>
              </a:rPr>
              <a:t>The</a:t>
            </a:r>
            <a:r>
              <a:rPr lang="en-GB" sz="2000" dirty="0"/>
              <a:t> history of </a:t>
            </a:r>
            <a:r>
              <a:rPr lang="en-GB" sz="2000" dirty="0" err="1"/>
              <a:t>postwar</a:t>
            </a:r>
            <a:r>
              <a:rPr lang="en-GB" sz="2000" dirty="0"/>
              <a:t> had seen only 2 episodes of real fed funds rate remaining negative for several consecutive years: the high-inflation episode of 1975-1978 and in 2002-2005</a:t>
            </a:r>
            <a:r>
              <a:rPr lang="en-US" sz="2000" dirty="0" smtClean="0">
                <a:cs typeface="Times New Roman" pitchFamily="18" charset="0"/>
              </a:rPr>
              <a:t>.</a:t>
            </a:r>
          </a:p>
          <a:p>
            <a:pPr marL="268288" indent="-268288" algn="just">
              <a:lnSpc>
                <a:spcPts val="2700"/>
              </a:lnSpc>
              <a:spcBef>
                <a:spcPts val="600"/>
              </a:spcBef>
              <a:spcAft>
                <a:spcPts val="600"/>
              </a:spcAft>
              <a:defRPr/>
            </a:pPr>
            <a:r>
              <a:rPr lang="en-US" sz="2000" dirty="0" smtClean="0">
                <a:cs typeface="Times New Roman" pitchFamily="18" charset="0"/>
              </a:rPr>
              <a:t>The low interest rate in 2002-2005 resulted from the Fed response to the dotcom crash in 2000-2001.</a:t>
            </a:r>
          </a:p>
          <a:p>
            <a:pPr marL="268288" indent="-268288" algn="just">
              <a:lnSpc>
                <a:spcPts val="2700"/>
              </a:lnSpc>
              <a:spcBef>
                <a:spcPts val="600"/>
              </a:spcBef>
              <a:spcAft>
                <a:spcPts val="600"/>
              </a:spcAft>
              <a:defRPr/>
            </a:pPr>
            <a:r>
              <a:rPr lang="en-US" sz="2000" dirty="0" smtClean="0">
                <a:solidFill>
                  <a:srgbClr val="FF0000"/>
                </a:solidFill>
                <a:cs typeface="Times New Roman" pitchFamily="18" charset="0"/>
              </a:rPr>
              <a:t>Low interest rates triggered the accumulation of several macroeconomic </a:t>
            </a:r>
            <a:r>
              <a:rPr lang="en-US" sz="2000" dirty="0">
                <a:solidFill>
                  <a:srgbClr val="FF0000"/>
                </a:solidFill>
                <a:cs typeface="Times New Roman" pitchFamily="18" charset="0"/>
              </a:rPr>
              <a:t>disequilibria, namely current account deficits in developed countries (e.g. US).</a:t>
            </a:r>
          </a:p>
          <a:p>
            <a:pPr marL="268288" indent="-268288" algn="just">
              <a:lnSpc>
                <a:spcPts val="2700"/>
              </a:lnSpc>
              <a:spcBef>
                <a:spcPts val="600"/>
              </a:spcBef>
              <a:spcAft>
                <a:spcPts val="600"/>
              </a:spcAft>
              <a:defRPr/>
            </a:pPr>
            <a:endParaRPr lang="en-US" sz="2000"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249</a:t>
            </a:fld>
            <a:endParaRPr lang="en-US"/>
          </a:p>
        </p:txBody>
      </p:sp>
      <p:sp>
        <p:nvSpPr>
          <p:cNvPr id="3" name="Down Arrow 2"/>
          <p:cNvSpPr/>
          <p:nvPr/>
        </p:nvSpPr>
        <p:spPr bwMode="auto">
          <a:xfrm>
            <a:off x="4953000" y="206084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4934370" y="544522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473383771"/>
      </p:ext>
    </p:extLst>
  </p:cSld>
  <p:clrMapOvr>
    <a:masterClrMapping/>
  </p:clrMapOvr>
  <p:transition spd="slow">
    <p:pull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Reasons for Intermediation</a:t>
            </a:r>
          </a:p>
        </p:txBody>
      </p:sp>
      <p:sp>
        <p:nvSpPr>
          <p:cNvPr id="1619971" name="Rectangle 3"/>
          <p:cNvSpPr>
            <a:spLocks noGrp="1" noChangeArrowheads="1"/>
          </p:cNvSpPr>
          <p:nvPr>
            <p:ph type="body" idx="1"/>
          </p:nvPr>
        </p:nvSpPr>
        <p:spPr>
          <a:xfrm>
            <a:off x="776536" y="1628800"/>
            <a:ext cx="8677058" cy="4694213"/>
          </a:xfrm>
        </p:spPr>
        <p:txBody>
          <a:bodyPr/>
          <a:lstStyle/>
          <a:p>
            <a:pPr algn="just">
              <a:lnSpc>
                <a:spcPts val="2700"/>
              </a:lnSpc>
              <a:spcBef>
                <a:spcPts val="600"/>
              </a:spcBef>
            </a:pPr>
            <a:r>
              <a:rPr lang="en-GB" sz="2000" dirty="0" smtClean="0">
                <a:solidFill>
                  <a:srgbClr val="FF0000"/>
                </a:solidFill>
              </a:rPr>
              <a:t>“Incomplete-contract</a:t>
            </a:r>
            <a:r>
              <a:rPr lang="en-GB" sz="2000" dirty="0">
                <a:solidFill>
                  <a:srgbClr val="FF0000"/>
                </a:solidFill>
              </a:rPr>
              <a:t>“ approach </a:t>
            </a:r>
            <a:r>
              <a:rPr lang="en-GB" sz="2000" dirty="0"/>
              <a:t>to banking: Boot, </a:t>
            </a:r>
            <a:r>
              <a:rPr lang="en-GB" sz="2000" dirty="0" err="1"/>
              <a:t>Greenbaum</a:t>
            </a:r>
            <a:r>
              <a:rPr lang="en-GB" sz="2000" dirty="0"/>
              <a:t>, and </a:t>
            </a:r>
            <a:r>
              <a:rPr lang="en-GB" sz="2000" dirty="0" err="1"/>
              <a:t>Thakor</a:t>
            </a:r>
            <a:r>
              <a:rPr lang="en-GB" sz="2000" dirty="0"/>
              <a:t> (1993); Diamond and </a:t>
            </a:r>
            <a:r>
              <a:rPr lang="en-GB" sz="2000" dirty="0" err="1"/>
              <a:t>Rajan</a:t>
            </a:r>
            <a:r>
              <a:rPr lang="en-GB" sz="2000" dirty="0"/>
              <a:t> (1997); </a:t>
            </a:r>
            <a:r>
              <a:rPr lang="en-GB" sz="2000" dirty="0" err="1"/>
              <a:t>Kiyotaki</a:t>
            </a:r>
            <a:r>
              <a:rPr lang="en-GB" sz="2000" dirty="0"/>
              <a:t> and Moore (1996); and Myers and </a:t>
            </a:r>
            <a:r>
              <a:rPr lang="en-GB" sz="2000" dirty="0" err="1"/>
              <a:t>Rajan</a:t>
            </a:r>
            <a:r>
              <a:rPr lang="en-GB" sz="2000" dirty="0"/>
              <a:t> (1997) - </a:t>
            </a:r>
            <a:r>
              <a:rPr lang="en-GB" sz="2000" u="sng" dirty="0"/>
              <a:t>commercial banks emerged at a time when contracts were very incomplete and property rights insecure</a:t>
            </a:r>
            <a:r>
              <a:rPr lang="en-GB" sz="2000" dirty="0" smtClean="0"/>
              <a:t>.</a:t>
            </a:r>
          </a:p>
          <a:p>
            <a:pPr marL="541338" lvl="1" indent="-363538" algn="just">
              <a:lnSpc>
                <a:spcPts val="2700"/>
              </a:lnSpc>
              <a:spcBef>
                <a:spcPts val="600"/>
              </a:spcBef>
            </a:pPr>
            <a:endParaRPr lang="en-US" sz="2000" dirty="0"/>
          </a:p>
          <a:p>
            <a:pPr marL="271463" indent="-271463" algn="just">
              <a:lnSpc>
                <a:spcPts val="2700"/>
              </a:lnSpc>
              <a:spcBef>
                <a:spcPts val="600"/>
              </a:spcBef>
            </a:pPr>
            <a:r>
              <a:rPr lang="en-US" sz="2000" dirty="0" smtClean="0">
                <a:solidFill>
                  <a:srgbClr val="FF0000"/>
                </a:solidFill>
              </a:rPr>
              <a:t>Alternative approach: </a:t>
            </a:r>
            <a:r>
              <a:rPr lang="en-GB" sz="2000" dirty="0" smtClean="0"/>
              <a:t>the </a:t>
            </a:r>
            <a:r>
              <a:rPr lang="en-GB" sz="2000" dirty="0">
                <a:solidFill>
                  <a:srgbClr val="FF0000"/>
                </a:solidFill>
              </a:rPr>
              <a:t>distinguishing feature of the bank </a:t>
            </a:r>
            <a:r>
              <a:rPr lang="en-GB" sz="2000" dirty="0"/>
              <a:t>may </a:t>
            </a:r>
            <a:r>
              <a:rPr lang="en-GB" sz="2000" dirty="0" smtClean="0"/>
              <a:t>be not just the </a:t>
            </a:r>
            <a:r>
              <a:rPr lang="en-GB" sz="2000" dirty="0"/>
              <a:t>contracts </a:t>
            </a:r>
            <a:r>
              <a:rPr lang="en-GB" sz="2000" dirty="0" smtClean="0"/>
              <a:t>written </a:t>
            </a:r>
            <a:r>
              <a:rPr lang="en-GB" sz="2000" dirty="0"/>
              <a:t>with depositors and </a:t>
            </a:r>
            <a:r>
              <a:rPr lang="en-GB" sz="2000" dirty="0" smtClean="0"/>
              <a:t>borrowers, but instead its </a:t>
            </a:r>
            <a:r>
              <a:rPr lang="en-GB" sz="2000" dirty="0"/>
              <a:t>investment </a:t>
            </a:r>
            <a:r>
              <a:rPr lang="en-GB" sz="2000" dirty="0" smtClean="0"/>
              <a:t>in:</a:t>
            </a:r>
          </a:p>
          <a:p>
            <a:pPr marL="896938" lvl="2" indent="-355600" algn="just">
              <a:lnSpc>
                <a:spcPts val="2700"/>
              </a:lnSpc>
              <a:spcBef>
                <a:spcPts val="600"/>
              </a:spcBef>
            </a:pPr>
            <a:r>
              <a:rPr lang="en-GB" sz="1800" b="1" dirty="0" smtClean="0">
                <a:solidFill>
                  <a:srgbClr val="FF0000"/>
                </a:solidFill>
              </a:rPr>
              <a:t>reputation</a:t>
            </a:r>
            <a:r>
              <a:rPr lang="en-GB" sz="1800" dirty="0" smtClean="0"/>
              <a:t> – Book</a:t>
            </a:r>
            <a:r>
              <a:rPr lang="en-GB" sz="1800" dirty="0"/>
              <a:t>, </a:t>
            </a:r>
            <a:r>
              <a:rPr lang="en-GB" sz="1800" dirty="0" err="1"/>
              <a:t>Greenbaum</a:t>
            </a:r>
            <a:r>
              <a:rPr lang="en-GB" sz="1800" dirty="0"/>
              <a:t>, and </a:t>
            </a:r>
            <a:r>
              <a:rPr lang="en-GB" sz="1800" dirty="0" err="1"/>
              <a:t>Thakor</a:t>
            </a:r>
            <a:r>
              <a:rPr lang="en-GB" sz="1800" dirty="0"/>
              <a:t> </a:t>
            </a:r>
            <a:r>
              <a:rPr lang="en-GB" sz="1800" dirty="0" smtClean="0"/>
              <a:t>(1993)</a:t>
            </a:r>
          </a:p>
          <a:p>
            <a:pPr marL="896938" lvl="2" indent="-355600" algn="just">
              <a:lnSpc>
                <a:spcPts val="2700"/>
              </a:lnSpc>
              <a:spcBef>
                <a:spcPts val="600"/>
              </a:spcBef>
            </a:pPr>
            <a:r>
              <a:rPr lang="en-GB" sz="1800" b="1" dirty="0" smtClean="0">
                <a:solidFill>
                  <a:srgbClr val="FF0000"/>
                </a:solidFill>
              </a:rPr>
              <a:t>relationships </a:t>
            </a:r>
            <a:r>
              <a:rPr lang="en-GB" sz="1800" b="1" dirty="0">
                <a:solidFill>
                  <a:srgbClr val="FF0000"/>
                </a:solidFill>
              </a:rPr>
              <a:t>with clients </a:t>
            </a:r>
            <a:r>
              <a:rPr lang="en-GB" sz="1800" dirty="0" smtClean="0"/>
              <a:t>- Diamond </a:t>
            </a:r>
            <a:r>
              <a:rPr lang="en-GB" sz="1800" dirty="0"/>
              <a:t>and </a:t>
            </a:r>
            <a:r>
              <a:rPr lang="en-GB" sz="1800" dirty="0" err="1"/>
              <a:t>Rajan</a:t>
            </a:r>
            <a:r>
              <a:rPr lang="en-GB" sz="1800" dirty="0"/>
              <a:t> </a:t>
            </a:r>
            <a:r>
              <a:rPr lang="en-GB" sz="1800" dirty="0" smtClean="0"/>
              <a:t>(1997)</a:t>
            </a:r>
            <a:endParaRPr lang="pt-PT" sz="1800" dirty="0" smtClean="0"/>
          </a:p>
          <a:p>
            <a:pPr algn="just">
              <a:lnSpc>
                <a:spcPts val="2700"/>
              </a:lnSpc>
              <a:spcBef>
                <a:spcPts val="600"/>
              </a:spcBef>
            </a:pPr>
            <a:endParaRPr lang="en-GB" sz="2000" dirty="0"/>
          </a:p>
          <a:p>
            <a:pPr marL="271463" indent="-271463" algn="just">
              <a:lnSpc>
                <a:spcPts val="2700"/>
              </a:lnSpc>
              <a:spcBef>
                <a:spcPts val="600"/>
              </a:spcBef>
            </a:pPr>
            <a:r>
              <a:rPr lang="en-US" sz="2000" dirty="0" smtClean="0">
                <a:solidFill>
                  <a:srgbClr val="FF0000"/>
                </a:solidFill>
              </a:rPr>
              <a:t>These</a:t>
            </a:r>
            <a:r>
              <a:rPr lang="en-GB" sz="2000" dirty="0" smtClean="0">
                <a:solidFill>
                  <a:srgbClr val="FF0000"/>
                </a:solidFill>
              </a:rPr>
              <a:t> </a:t>
            </a:r>
            <a:r>
              <a:rPr lang="en-GB" sz="2000" dirty="0">
                <a:solidFill>
                  <a:srgbClr val="FF0000"/>
                </a:solidFill>
              </a:rPr>
              <a:t>institutional abilities cannot be replicated instantaneously in the </a:t>
            </a:r>
            <a:r>
              <a:rPr lang="en-GB" sz="2000" dirty="0" smtClean="0">
                <a:solidFill>
                  <a:srgbClr val="FF0000"/>
                </a:solidFill>
              </a:rPr>
              <a:t>market.</a:t>
            </a:r>
            <a:endParaRPr lang="en-US" sz="2000" dirty="0" smtClean="0">
              <a:solidFill>
                <a:srgbClr val="FF0000"/>
              </a:solidFill>
            </a:endParaRPr>
          </a:p>
        </p:txBody>
      </p:sp>
      <p:sp>
        <p:nvSpPr>
          <p:cNvPr id="4" name="Down Arrow 3"/>
          <p:cNvSpPr/>
          <p:nvPr/>
        </p:nvSpPr>
        <p:spPr bwMode="auto">
          <a:xfrm>
            <a:off x="5181987" y="3032956"/>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5" name="Down Arrow 4"/>
          <p:cNvSpPr/>
          <p:nvPr/>
        </p:nvSpPr>
        <p:spPr bwMode="auto">
          <a:xfrm>
            <a:off x="5181987" y="508518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a:t>
            </a:fld>
            <a:endParaRPr lang="en-US"/>
          </a:p>
        </p:txBody>
      </p:sp>
    </p:spTree>
    <p:extLst>
      <p:ext uri="{BB962C8B-B14F-4D97-AF65-F5344CB8AC3E}">
        <p14:creationId xmlns:p14="http://schemas.microsoft.com/office/powerpoint/2010/main" val="3349043127"/>
      </p:ext>
    </p:extLst>
  </p:cSld>
  <p:clrMapOvr>
    <a:masterClrMapping/>
  </p:clrMapOvr>
  <p:transition spd="slow">
    <p:pull dir="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762000" y="342900"/>
            <a:ext cx="8566150" cy="1104900"/>
          </a:xfrm>
        </p:spPr>
        <p:txBody>
          <a:bodyPr/>
          <a:lstStyle/>
          <a:p>
            <a:r>
              <a:rPr lang="en-US" dirty="0"/>
              <a:t>Macroeconomic Problems</a:t>
            </a:r>
            <a:endParaRPr lang="en-US" dirty="0" smtClean="0"/>
          </a:p>
        </p:txBody>
      </p:sp>
      <p:sp>
        <p:nvSpPr>
          <p:cNvPr id="83971" name="Rectangle 3"/>
          <p:cNvSpPr>
            <a:spLocks noGrp="1" noChangeArrowheads="1"/>
          </p:cNvSpPr>
          <p:nvPr>
            <p:ph type="body" idx="1"/>
          </p:nvPr>
        </p:nvSpPr>
        <p:spPr>
          <a:xfrm>
            <a:off x="762000" y="1628799"/>
            <a:ext cx="8691563" cy="1800201"/>
          </a:xfrm>
        </p:spPr>
        <p:txBody>
          <a:bodyPr/>
          <a:lstStyle/>
          <a:p>
            <a:pPr marL="268288" indent="-268288" algn="just">
              <a:lnSpc>
                <a:spcPts val="2700"/>
              </a:lnSpc>
              <a:spcBef>
                <a:spcPts val="600"/>
              </a:spcBef>
              <a:spcAft>
                <a:spcPts val="600"/>
              </a:spcAft>
            </a:pPr>
            <a:endParaRPr lang="en-US" sz="2000" dirty="0" smtClean="0">
              <a:solidFill>
                <a:srgbClr val="FF0000"/>
              </a:solidFill>
              <a:cs typeface="Times New Roman" pitchFamily="18" charset="0"/>
            </a:endParaRPr>
          </a:p>
          <a:p>
            <a:pPr marL="268288" indent="-268288" algn="just">
              <a:lnSpc>
                <a:spcPts val="2700"/>
              </a:lnSpc>
              <a:spcBef>
                <a:spcPts val="600"/>
              </a:spcBef>
              <a:spcAft>
                <a:spcPts val="600"/>
              </a:spcAft>
            </a:pPr>
            <a:r>
              <a:rPr lang="en-US" sz="2000" dirty="0" smtClean="0">
                <a:cs typeface="Times New Roman" pitchFamily="18" charset="0"/>
              </a:rPr>
              <a:t>Nonetheless, </a:t>
            </a:r>
            <a:r>
              <a:rPr lang="en-US" sz="2000" u="sng" dirty="0" smtClean="0">
                <a:cs typeface="Times New Roman" pitchFamily="18" charset="0"/>
              </a:rPr>
              <a:t>some authors raise doubts about the link between current account deficits and credit growth </a:t>
            </a:r>
            <a:r>
              <a:rPr lang="en-US" sz="2000" dirty="0" smtClean="0">
                <a:cs typeface="Times New Roman" pitchFamily="18" charset="0"/>
              </a:rPr>
              <a:t>(e.g. </a:t>
            </a:r>
            <a:r>
              <a:rPr lang="en-US" sz="2000" dirty="0" err="1" smtClean="0">
                <a:cs typeface="Times New Roman" pitchFamily="18" charset="0"/>
              </a:rPr>
              <a:t>Borio</a:t>
            </a:r>
            <a:r>
              <a:rPr lang="en-US" sz="2000" dirty="0" smtClean="0">
                <a:cs typeface="Times New Roman" pitchFamily="18" charset="0"/>
              </a:rPr>
              <a:t> and </a:t>
            </a:r>
            <a:r>
              <a:rPr lang="en-US" sz="2000" dirty="0" err="1" smtClean="0">
                <a:cs typeface="Times New Roman" pitchFamily="18" charset="0"/>
              </a:rPr>
              <a:t>Disyatat</a:t>
            </a:r>
            <a:r>
              <a:rPr lang="en-US" sz="2000" dirty="0" smtClean="0">
                <a:cs typeface="Times New Roman" pitchFamily="18" charset="0"/>
              </a:rPr>
              <a:t> (2011), as credit also grew significantly in countries with large current account surpluses (e.g. China).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250</a:t>
            </a:fld>
            <a:endParaRPr lang="en-US"/>
          </a:p>
        </p:txBody>
      </p:sp>
      <p:pic>
        <p:nvPicPr>
          <p:cNvPr id="3" name="Picture 2"/>
          <p:cNvPicPr>
            <a:picLocks noChangeAspect="1"/>
          </p:cNvPicPr>
          <p:nvPr/>
        </p:nvPicPr>
        <p:blipFill>
          <a:blip r:embed="rId2"/>
          <a:stretch>
            <a:fillRect/>
          </a:stretch>
        </p:blipFill>
        <p:spPr>
          <a:xfrm>
            <a:off x="1071379" y="3356992"/>
            <a:ext cx="7218543" cy="2499629"/>
          </a:xfrm>
          <a:prstGeom prst="rect">
            <a:avLst/>
          </a:prstGeom>
        </p:spPr>
      </p:pic>
      <p:sp>
        <p:nvSpPr>
          <p:cNvPr id="8" name="Text Box 6"/>
          <p:cNvSpPr txBox="1">
            <a:spLocks noChangeArrowheads="1"/>
          </p:cNvSpPr>
          <p:nvPr/>
        </p:nvSpPr>
        <p:spPr bwMode="auto">
          <a:xfrm>
            <a:off x="1071379" y="5897604"/>
            <a:ext cx="6709559"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GB" sz="1200" b="0" u="none" dirty="0" err="1" smtClean="0">
                <a:solidFill>
                  <a:schemeClr val="tx1"/>
                </a:solidFill>
              </a:rPr>
              <a:t>Borio</a:t>
            </a:r>
            <a:r>
              <a:rPr lang="en-GB" sz="1200" b="0" u="none" dirty="0" smtClean="0">
                <a:solidFill>
                  <a:schemeClr val="tx1"/>
                </a:solidFill>
              </a:rPr>
              <a:t>, </a:t>
            </a:r>
            <a:r>
              <a:rPr lang="en-GB" sz="1200" b="0" u="none" dirty="0">
                <a:solidFill>
                  <a:schemeClr val="tx1"/>
                </a:solidFill>
              </a:rPr>
              <a:t>Claudio</a:t>
            </a:r>
            <a:r>
              <a:rPr lang="en-GB" sz="1200" b="0" u="none" dirty="0" smtClean="0">
                <a:solidFill>
                  <a:schemeClr val="tx1"/>
                </a:solidFill>
              </a:rPr>
              <a:t> </a:t>
            </a:r>
            <a:r>
              <a:rPr lang="en-GB" sz="1200" b="0" u="none" dirty="0">
                <a:solidFill>
                  <a:schemeClr val="tx1"/>
                </a:solidFill>
              </a:rPr>
              <a:t>and </a:t>
            </a:r>
            <a:r>
              <a:rPr lang="en-GB" sz="1200" b="0" u="none" dirty="0" err="1">
                <a:solidFill>
                  <a:schemeClr val="tx1"/>
                </a:solidFill>
              </a:rPr>
              <a:t>Piti</a:t>
            </a:r>
            <a:r>
              <a:rPr lang="en-GB" sz="1200" b="0" u="none" dirty="0">
                <a:solidFill>
                  <a:schemeClr val="tx1"/>
                </a:solidFill>
              </a:rPr>
              <a:t> </a:t>
            </a:r>
            <a:r>
              <a:rPr lang="en-GB" sz="1200" b="0" u="none" dirty="0" err="1" smtClean="0">
                <a:solidFill>
                  <a:schemeClr val="tx1"/>
                </a:solidFill>
              </a:rPr>
              <a:t>Disyatat</a:t>
            </a:r>
            <a:r>
              <a:rPr lang="en-GB" sz="1200" b="0" u="none" dirty="0" smtClean="0">
                <a:solidFill>
                  <a:schemeClr val="tx1"/>
                </a:solidFill>
              </a:rPr>
              <a:t> (2011), “Global </a:t>
            </a:r>
            <a:r>
              <a:rPr lang="en-GB" sz="1200" b="0" u="none" dirty="0">
                <a:solidFill>
                  <a:schemeClr val="tx1"/>
                </a:solidFill>
              </a:rPr>
              <a:t>imbalances and the financial crisis: Link or no link</a:t>
            </a:r>
            <a:r>
              <a:rPr lang="en-GB" sz="1200" b="0" u="none" dirty="0" smtClean="0">
                <a:solidFill>
                  <a:schemeClr val="tx1"/>
                </a:solidFill>
              </a:rPr>
              <a:t>?”,</a:t>
            </a:r>
            <a:r>
              <a:rPr lang="en-GB" sz="1200" b="0" u="none" dirty="0">
                <a:solidFill>
                  <a:schemeClr val="tx1"/>
                </a:solidFill>
              </a:rPr>
              <a:t> BIS Working Papers No </a:t>
            </a:r>
            <a:r>
              <a:rPr lang="en-GB" sz="1200" b="0" u="none" dirty="0" smtClean="0">
                <a:solidFill>
                  <a:schemeClr val="tx1"/>
                </a:solidFill>
              </a:rPr>
              <a:t>346, May.</a:t>
            </a:r>
            <a:endParaRPr lang="en-US" sz="1200" b="0" u="none" dirty="0">
              <a:solidFill>
                <a:schemeClr val="tx1"/>
              </a:solidFill>
            </a:endParaRPr>
          </a:p>
        </p:txBody>
      </p:sp>
      <p:sp>
        <p:nvSpPr>
          <p:cNvPr id="7" name="Down Arrow 6"/>
          <p:cNvSpPr/>
          <p:nvPr/>
        </p:nvSpPr>
        <p:spPr bwMode="auto">
          <a:xfrm>
            <a:off x="4880992" y="162880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38676900"/>
      </p:ext>
    </p:extLst>
  </p:cSld>
  <p:clrMapOvr>
    <a:masterClrMapping/>
  </p:clrMapOvr>
  <p:transition spd="slow">
    <p:pull dir="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342900"/>
            <a:ext cx="8566150" cy="1104900"/>
          </a:xfrm>
        </p:spPr>
        <p:txBody>
          <a:bodyPr/>
          <a:lstStyle/>
          <a:p>
            <a:r>
              <a:rPr lang="en-US" dirty="0"/>
              <a:t>Macroeconomic Problems</a:t>
            </a:r>
            <a:endParaRPr lang="en-US" dirty="0" smtClean="0"/>
          </a:p>
        </p:txBody>
      </p:sp>
      <p:sp>
        <p:nvSpPr>
          <p:cNvPr id="84995" name="Rectangle 3"/>
          <p:cNvSpPr>
            <a:spLocks noGrp="1" noChangeArrowheads="1"/>
          </p:cNvSpPr>
          <p:nvPr>
            <p:ph type="body" idx="1"/>
          </p:nvPr>
        </p:nvSpPr>
        <p:spPr>
          <a:xfrm>
            <a:off x="809625" y="1628800"/>
            <a:ext cx="8607871" cy="1881400"/>
          </a:xfrm>
        </p:spPr>
        <p:txBody>
          <a:bodyPr/>
          <a:lstStyle/>
          <a:p>
            <a:pPr marL="268288" indent="-268288" algn="just">
              <a:lnSpc>
                <a:spcPts val="2700"/>
              </a:lnSpc>
              <a:spcBef>
                <a:spcPts val="600"/>
              </a:spcBef>
              <a:spcAft>
                <a:spcPts val="600"/>
              </a:spcAft>
            </a:pPr>
            <a:r>
              <a:rPr lang="en-US" sz="2000" dirty="0" smtClean="0">
                <a:solidFill>
                  <a:srgbClr val="FF0000"/>
                </a:solidFill>
              </a:rPr>
              <a:t>Savings </a:t>
            </a:r>
            <a:r>
              <a:rPr lang="en-US" sz="2000" dirty="0">
                <a:solidFill>
                  <a:srgbClr val="FF0000"/>
                </a:solidFill>
              </a:rPr>
              <a:t>were increasingly channeled to </a:t>
            </a:r>
            <a:r>
              <a:rPr lang="en-US" sz="2000" dirty="0" smtClean="0">
                <a:solidFill>
                  <a:srgbClr val="FF0000"/>
                </a:solidFill>
              </a:rPr>
              <a:t>US, </a:t>
            </a:r>
            <a:r>
              <a:rPr lang="en-US" sz="2000" dirty="0" smtClean="0"/>
              <a:t>due to its g</a:t>
            </a:r>
            <a:r>
              <a:rPr lang="en-US" sz="2000" dirty="0" smtClean="0">
                <a:cs typeface="Times New Roman" pitchFamily="18" charset="0"/>
              </a:rPr>
              <a:t>rowing indebtedness (both Government and households).</a:t>
            </a:r>
          </a:p>
          <a:p>
            <a:pPr marL="268288" indent="-268288" algn="just">
              <a:lnSpc>
                <a:spcPts val="2700"/>
              </a:lnSpc>
              <a:spcBef>
                <a:spcPts val="600"/>
              </a:spcBef>
              <a:spcAft>
                <a:spcPts val="600"/>
              </a:spcAft>
            </a:pPr>
            <a:r>
              <a:rPr lang="en-US" sz="2000" dirty="0" smtClean="0">
                <a:cs typeface="Times New Roman" pitchFamily="18" charset="0"/>
              </a:rPr>
              <a:t>According to Niall Ferguson, we were living in a world with a big economy – </a:t>
            </a:r>
            <a:r>
              <a:rPr lang="en-US" sz="2000" dirty="0" err="1" smtClean="0">
                <a:solidFill>
                  <a:srgbClr val="FF0000"/>
                </a:solidFill>
                <a:cs typeface="Times New Roman" pitchFamily="18" charset="0"/>
              </a:rPr>
              <a:t>Chimerica</a:t>
            </a:r>
            <a:r>
              <a:rPr lang="en-US" sz="2000" dirty="0" smtClean="0">
                <a:cs typeface="Times New Roman" pitchFamily="18" charset="0"/>
              </a:rPr>
              <a:t>: China sold goods to US and the US current account and government deficit were financed by China.</a:t>
            </a:r>
          </a:p>
        </p:txBody>
      </p:sp>
      <p:sp>
        <p:nvSpPr>
          <p:cNvPr id="84996" name="Text Box 6"/>
          <p:cNvSpPr txBox="1">
            <a:spLocks noChangeArrowheads="1"/>
          </p:cNvSpPr>
          <p:nvPr/>
        </p:nvSpPr>
        <p:spPr bwMode="auto">
          <a:xfrm>
            <a:off x="762000" y="6032321"/>
            <a:ext cx="8643938" cy="276999"/>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200" b="0" u="none" dirty="0" smtClean="0">
                <a:solidFill>
                  <a:schemeClr val="tx1"/>
                </a:solidFill>
              </a:rPr>
              <a:t>Source: Financial Services Authority (2009), “A regulatory response to the global banking crisis”, DP 09/2 (Turner Report)</a:t>
            </a:r>
            <a:endParaRPr lang="en-US" sz="1200" b="0" u="none" dirty="0">
              <a:solidFill>
                <a:schemeClr val="tx1"/>
              </a:solidFill>
            </a:endParaRPr>
          </a:p>
        </p:txBody>
      </p:sp>
      <p:pic>
        <p:nvPicPr>
          <p:cNvPr id="84997" name="Picture 2"/>
          <p:cNvPicPr>
            <a:picLocks noChangeAspect="1" noChangeArrowheads="1"/>
          </p:cNvPicPr>
          <p:nvPr/>
        </p:nvPicPr>
        <p:blipFill>
          <a:blip r:embed="rId2" cstate="print"/>
          <a:srcRect/>
          <a:stretch>
            <a:fillRect/>
          </a:stretch>
        </p:blipFill>
        <p:spPr bwMode="auto">
          <a:xfrm>
            <a:off x="738189" y="3523893"/>
            <a:ext cx="4286820" cy="2497395"/>
          </a:xfrm>
          <a:prstGeom prst="rect">
            <a:avLst/>
          </a:prstGeom>
          <a:noFill/>
          <a:ln w="12700" cap="sq">
            <a:noFill/>
            <a:miter lim="800000"/>
            <a:headEnd/>
            <a:tailEnd/>
          </a:ln>
        </p:spPr>
      </p:pic>
      <p:pic>
        <p:nvPicPr>
          <p:cNvPr id="84998" name="Picture 3"/>
          <p:cNvPicPr>
            <a:picLocks noChangeAspect="1" noChangeArrowheads="1"/>
          </p:cNvPicPr>
          <p:nvPr/>
        </p:nvPicPr>
        <p:blipFill>
          <a:blip r:embed="rId3" cstate="print"/>
          <a:srcRect/>
          <a:stretch>
            <a:fillRect/>
          </a:stretch>
        </p:blipFill>
        <p:spPr bwMode="auto">
          <a:xfrm>
            <a:off x="5238750" y="3523893"/>
            <a:ext cx="4097828" cy="2497395"/>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251</a:t>
            </a:fld>
            <a:endParaRPr lang="en-US"/>
          </a:p>
        </p:txBody>
      </p:sp>
    </p:spTree>
    <p:extLst>
      <p:ext uri="{BB962C8B-B14F-4D97-AF65-F5344CB8AC3E}">
        <p14:creationId xmlns:p14="http://schemas.microsoft.com/office/powerpoint/2010/main" val="2090917267"/>
      </p:ext>
    </p:extLst>
  </p:cSld>
  <p:clrMapOvr>
    <a:masterClrMapping/>
  </p:clrMapOvr>
  <p:transition spd="slow">
    <p:pull dir="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762000" y="342900"/>
            <a:ext cx="8566150" cy="1104900"/>
          </a:xfrm>
        </p:spPr>
        <p:txBody>
          <a:bodyPr/>
          <a:lstStyle/>
          <a:p>
            <a:r>
              <a:rPr lang="en-US" dirty="0"/>
              <a:t>Macroeconomic Problems</a:t>
            </a:r>
            <a:endParaRPr lang="en-US" dirty="0" smtClean="0"/>
          </a:p>
        </p:txBody>
      </p:sp>
      <p:sp>
        <p:nvSpPr>
          <p:cNvPr id="84995" name="Rectangle 3"/>
          <p:cNvSpPr>
            <a:spLocks noGrp="1" noChangeArrowheads="1"/>
          </p:cNvSpPr>
          <p:nvPr>
            <p:ph type="body" idx="1"/>
          </p:nvPr>
        </p:nvSpPr>
        <p:spPr>
          <a:xfrm>
            <a:off x="809625" y="1628800"/>
            <a:ext cx="8607871" cy="704478"/>
          </a:xfrm>
        </p:spPr>
        <p:txBody>
          <a:bodyPr/>
          <a:lstStyle/>
          <a:p>
            <a:pPr marL="268288" indent="-268288" algn="just">
              <a:lnSpc>
                <a:spcPts val="2700"/>
              </a:lnSpc>
              <a:spcBef>
                <a:spcPts val="600"/>
              </a:spcBef>
              <a:spcAft>
                <a:spcPts val="600"/>
              </a:spcAft>
            </a:pPr>
            <a:r>
              <a:rPr lang="en-US" sz="2000" dirty="0" smtClean="0">
                <a:solidFill>
                  <a:srgbClr val="FF0000"/>
                </a:solidFill>
              </a:rPr>
              <a:t>Capital flows reached record levels in the years before the subprime crisis, above 30% of the GDP, mostly between advanced economies:</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252</a:t>
            </a:fld>
            <a:endParaRPr lang="en-US"/>
          </a:p>
        </p:txBody>
      </p:sp>
      <p:sp>
        <p:nvSpPr>
          <p:cNvPr id="8" name="Text Box 6"/>
          <p:cNvSpPr txBox="1">
            <a:spLocks noChangeArrowheads="1"/>
          </p:cNvSpPr>
          <p:nvPr/>
        </p:nvSpPr>
        <p:spPr bwMode="auto">
          <a:xfrm>
            <a:off x="762412" y="5861348"/>
            <a:ext cx="8667899"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GB" sz="1200" b="0" u="none" dirty="0" err="1" smtClean="0">
                <a:solidFill>
                  <a:schemeClr val="tx1"/>
                </a:solidFill>
              </a:rPr>
              <a:t>Borio</a:t>
            </a:r>
            <a:r>
              <a:rPr lang="en-GB" sz="1200" b="0" u="none" dirty="0" smtClean="0">
                <a:solidFill>
                  <a:schemeClr val="tx1"/>
                </a:solidFill>
              </a:rPr>
              <a:t>, </a:t>
            </a:r>
            <a:r>
              <a:rPr lang="en-GB" sz="1200" b="0" u="none" dirty="0">
                <a:solidFill>
                  <a:schemeClr val="tx1"/>
                </a:solidFill>
              </a:rPr>
              <a:t>Claudio</a:t>
            </a:r>
            <a:r>
              <a:rPr lang="en-GB" sz="1200" b="0" u="none" dirty="0" smtClean="0">
                <a:solidFill>
                  <a:schemeClr val="tx1"/>
                </a:solidFill>
              </a:rPr>
              <a:t> </a:t>
            </a:r>
            <a:r>
              <a:rPr lang="en-GB" sz="1200" b="0" u="none" dirty="0">
                <a:solidFill>
                  <a:schemeClr val="tx1"/>
                </a:solidFill>
              </a:rPr>
              <a:t>and </a:t>
            </a:r>
            <a:r>
              <a:rPr lang="en-GB" sz="1200" b="0" u="none" dirty="0" err="1">
                <a:solidFill>
                  <a:schemeClr val="tx1"/>
                </a:solidFill>
              </a:rPr>
              <a:t>Piti</a:t>
            </a:r>
            <a:r>
              <a:rPr lang="en-GB" sz="1200" b="0" u="none" dirty="0">
                <a:solidFill>
                  <a:schemeClr val="tx1"/>
                </a:solidFill>
              </a:rPr>
              <a:t> </a:t>
            </a:r>
            <a:r>
              <a:rPr lang="en-GB" sz="1200" b="0" u="none" dirty="0" err="1" smtClean="0">
                <a:solidFill>
                  <a:schemeClr val="tx1"/>
                </a:solidFill>
              </a:rPr>
              <a:t>Disyatat</a:t>
            </a:r>
            <a:r>
              <a:rPr lang="en-GB" sz="1200" b="0" u="none" dirty="0" smtClean="0">
                <a:solidFill>
                  <a:schemeClr val="tx1"/>
                </a:solidFill>
              </a:rPr>
              <a:t> (2011), “Global </a:t>
            </a:r>
            <a:r>
              <a:rPr lang="en-GB" sz="1200" b="0" u="none" dirty="0">
                <a:solidFill>
                  <a:schemeClr val="tx1"/>
                </a:solidFill>
              </a:rPr>
              <a:t>imbalances and the financial crisis: Link or no link</a:t>
            </a:r>
            <a:r>
              <a:rPr lang="en-GB" sz="1200" b="0" u="none" dirty="0" smtClean="0">
                <a:solidFill>
                  <a:schemeClr val="tx1"/>
                </a:solidFill>
              </a:rPr>
              <a:t>?”,</a:t>
            </a:r>
            <a:r>
              <a:rPr lang="en-GB" sz="1200" b="0" u="none" dirty="0">
                <a:solidFill>
                  <a:schemeClr val="tx1"/>
                </a:solidFill>
              </a:rPr>
              <a:t> BIS Working Papers No </a:t>
            </a:r>
            <a:r>
              <a:rPr lang="en-GB" sz="1200" b="0" u="none" dirty="0" smtClean="0">
                <a:solidFill>
                  <a:schemeClr val="tx1"/>
                </a:solidFill>
              </a:rPr>
              <a:t>346, May.</a:t>
            </a:r>
            <a:endParaRPr lang="en-US" sz="1200" b="0" u="none" dirty="0">
              <a:solidFill>
                <a:schemeClr val="tx1"/>
              </a:solidFill>
            </a:endParaRPr>
          </a:p>
        </p:txBody>
      </p:sp>
      <p:pic>
        <p:nvPicPr>
          <p:cNvPr id="3" name="Picture 2"/>
          <p:cNvPicPr>
            <a:picLocks noChangeAspect="1"/>
          </p:cNvPicPr>
          <p:nvPr/>
        </p:nvPicPr>
        <p:blipFill>
          <a:blip r:embed="rId2"/>
          <a:stretch>
            <a:fillRect/>
          </a:stretch>
        </p:blipFill>
        <p:spPr>
          <a:xfrm>
            <a:off x="920552" y="2621310"/>
            <a:ext cx="8482870" cy="2967930"/>
          </a:xfrm>
          <a:prstGeom prst="rect">
            <a:avLst/>
          </a:prstGeom>
        </p:spPr>
      </p:pic>
    </p:spTree>
    <p:extLst>
      <p:ext uri="{BB962C8B-B14F-4D97-AF65-F5344CB8AC3E}">
        <p14:creationId xmlns:p14="http://schemas.microsoft.com/office/powerpoint/2010/main" val="1555015352"/>
      </p:ext>
    </p:extLst>
  </p:cSld>
  <p:clrMapOvr>
    <a:masterClrMapping/>
  </p:clrMapOvr>
  <p:transition spd="slow">
    <p:pull dir="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smtClean="0"/>
          </a:p>
        </p:txBody>
      </p:sp>
      <p:sp>
        <p:nvSpPr>
          <p:cNvPr id="99331" name="Rectangle 3"/>
          <p:cNvSpPr>
            <a:spLocks noGrp="1" noChangeArrowheads="1"/>
          </p:cNvSpPr>
          <p:nvPr>
            <p:ph type="body" idx="1"/>
          </p:nvPr>
        </p:nvSpPr>
        <p:spPr>
          <a:xfrm>
            <a:off x="762000" y="1628800"/>
            <a:ext cx="8731250" cy="2232248"/>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Higher risk + lower capital </a:t>
            </a:r>
            <a:r>
              <a:rPr lang="en-US" sz="2000" dirty="0" smtClean="0">
                <a:solidFill>
                  <a:srgbClr val="FF0000"/>
                </a:solidFill>
                <a:cs typeface="Times New Roman" pitchFamily="18" charset="0"/>
                <a:sym typeface="Wingdings" panose="05000000000000000000" pitchFamily="2" charset="2"/>
              </a:rPr>
              <a:t> Higher leverage</a:t>
            </a:r>
          </a:p>
          <a:p>
            <a:pPr marL="268288" indent="-268288" algn="just">
              <a:lnSpc>
                <a:spcPts val="2700"/>
              </a:lnSpc>
              <a:spcBef>
                <a:spcPts val="600"/>
              </a:spcBef>
              <a:spcAft>
                <a:spcPts val="600"/>
              </a:spcAft>
            </a:pPr>
            <a:r>
              <a:rPr lang="en-US" sz="2000" dirty="0" smtClean="0">
                <a:solidFill>
                  <a:srgbClr val="FF0000"/>
                </a:solidFill>
                <a:cs typeface="Times New Roman" pitchFamily="18" charset="0"/>
                <a:sym typeface="Wingdings" panose="05000000000000000000" pitchFamily="2" charset="2"/>
              </a:rPr>
              <a:t>Governance</a:t>
            </a:r>
          </a:p>
          <a:p>
            <a:pPr marL="268288" indent="-268288" algn="just">
              <a:lnSpc>
                <a:spcPts val="2700"/>
              </a:lnSpc>
              <a:spcBef>
                <a:spcPts val="600"/>
              </a:spcBef>
              <a:spcAft>
                <a:spcPts val="600"/>
              </a:spcAft>
            </a:pPr>
            <a:r>
              <a:rPr lang="en-US" sz="2000" dirty="0" smtClean="0">
                <a:solidFill>
                  <a:srgbClr val="FF0000"/>
                </a:solidFill>
                <a:cs typeface="Times New Roman" pitchFamily="18" charset="0"/>
                <a:sym typeface="Wingdings" panose="05000000000000000000" pitchFamily="2" charset="2"/>
              </a:rPr>
              <a:t>Regulation/Supervision</a:t>
            </a:r>
          </a:p>
          <a:p>
            <a:pPr marL="268288" indent="-268288" algn="just">
              <a:lnSpc>
                <a:spcPts val="2700"/>
              </a:lnSpc>
              <a:spcBef>
                <a:spcPts val="600"/>
              </a:spcBef>
              <a:spcAft>
                <a:spcPts val="600"/>
              </a:spcAft>
            </a:pPr>
            <a:r>
              <a:rPr lang="en-US" sz="2000" dirty="0" smtClean="0">
                <a:cs typeface="Times New Roman" pitchFamily="18" charset="0"/>
              </a:rPr>
              <a:t>Much of the profitability generated in the 20 years before the subprime crisis resulted from the increase in leverage.</a:t>
            </a:r>
          </a:p>
        </p:txBody>
      </p:sp>
      <p:sp>
        <p:nvSpPr>
          <p:cNvPr id="9" name="Text Box 6"/>
          <p:cNvSpPr txBox="1">
            <a:spLocks noChangeArrowheads="1"/>
          </p:cNvSpPr>
          <p:nvPr/>
        </p:nvSpPr>
        <p:spPr bwMode="auto">
          <a:xfrm>
            <a:off x="4093003" y="6001543"/>
            <a:ext cx="5396501"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smtClean="0">
                <a:solidFill>
                  <a:schemeClr val="tx1"/>
                </a:solidFill>
              </a:rPr>
              <a:t>Source: Haldane (2009), “Small Lessons from a Big Crisis”, BoE.</a:t>
            </a:r>
            <a:endParaRPr lang="en-US" sz="1400" b="0" u="none" dirty="0">
              <a:solidFill>
                <a:schemeClr val="tx1"/>
              </a:solidFill>
            </a:endParaRPr>
          </a:p>
        </p:txBody>
      </p:sp>
      <p:pic>
        <p:nvPicPr>
          <p:cNvPr id="3" name="Picture 2"/>
          <p:cNvPicPr>
            <a:picLocks noChangeAspect="1"/>
          </p:cNvPicPr>
          <p:nvPr/>
        </p:nvPicPr>
        <p:blipFill>
          <a:blip r:embed="rId2"/>
          <a:stretch>
            <a:fillRect/>
          </a:stretch>
        </p:blipFill>
        <p:spPr>
          <a:xfrm>
            <a:off x="1087167" y="3861048"/>
            <a:ext cx="2940781" cy="2461965"/>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253</a:t>
            </a:fld>
            <a:endParaRPr lang="en-US"/>
          </a:p>
        </p:txBody>
      </p:sp>
    </p:spTree>
    <p:extLst>
      <p:ext uri="{BB962C8B-B14F-4D97-AF65-F5344CB8AC3E}">
        <p14:creationId xmlns:p14="http://schemas.microsoft.com/office/powerpoint/2010/main" val="3144569988"/>
      </p:ext>
    </p:extLst>
  </p:cSld>
  <p:clrMapOvr>
    <a:masterClrMapping/>
  </p:clrMapOvr>
  <p:transition spd="slow">
    <p:pull dir="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731250" cy="1104900"/>
          </a:xfrm>
        </p:spPr>
        <p:txBody>
          <a:bodyPr/>
          <a:lstStyle/>
          <a:p>
            <a:r>
              <a:rPr lang="en-GB" dirty="0" smtClean="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cs typeface="Times New Roman" pitchFamily="18" charset="0"/>
              </a:rPr>
              <a:t>According to the Squam Lake Report, the subprime crisis revealed </a:t>
            </a:r>
            <a:r>
              <a:rPr lang="en-US" sz="2000" u="none" dirty="0" smtClean="0">
                <a:solidFill>
                  <a:srgbClr val="FF0000"/>
                </a:solidFill>
                <a:cs typeface="Times New Roman" pitchFamily="18" charset="0"/>
              </a:rPr>
              <a:t>4 categories </a:t>
            </a:r>
            <a:r>
              <a:rPr lang="en-GB" sz="2000" u="none" dirty="0" smtClean="0">
                <a:solidFill>
                  <a:srgbClr val="FF0000"/>
                </a:solidFill>
              </a:rPr>
              <a:t>of </a:t>
            </a:r>
            <a:r>
              <a:rPr lang="en-GB" sz="2000" u="none" dirty="0">
                <a:solidFill>
                  <a:srgbClr val="FF0000"/>
                </a:solidFill>
              </a:rPr>
              <a:t>serious problems </a:t>
            </a:r>
            <a:r>
              <a:rPr lang="en-GB" sz="2000" u="none" dirty="0" smtClean="0">
                <a:solidFill>
                  <a:srgbClr val="FF0000"/>
                </a:solidFill>
              </a:rPr>
              <a:t>in the financial system</a:t>
            </a:r>
            <a:r>
              <a:rPr lang="en-GB" sz="2000" b="0" u="none" dirty="0" smtClean="0"/>
              <a:t>:</a:t>
            </a:r>
          </a:p>
          <a:p>
            <a:pPr marL="0" indent="0" algn="just">
              <a:lnSpc>
                <a:spcPts val="2700"/>
              </a:lnSpc>
              <a:spcBef>
                <a:spcPts val="600"/>
              </a:spcBef>
              <a:spcAft>
                <a:spcPts val="600"/>
              </a:spcAft>
              <a:buNone/>
            </a:pPr>
            <a:endParaRPr lang="en-GB" sz="2000" b="0" u="none" dirty="0"/>
          </a:p>
          <a:p>
            <a:pPr marL="400050" indent="-400050" algn="just">
              <a:lnSpc>
                <a:spcPts val="2700"/>
              </a:lnSpc>
              <a:spcBef>
                <a:spcPts val="600"/>
              </a:spcBef>
              <a:spcAft>
                <a:spcPts val="600"/>
              </a:spcAft>
              <a:buAutoNum type="romanLcParenBoth"/>
            </a:pPr>
            <a:r>
              <a:rPr lang="en-GB" sz="2000" b="0" u="none" dirty="0" smtClean="0">
                <a:solidFill>
                  <a:srgbClr val="FF3300"/>
                </a:solidFill>
              </a:rPr>
              <a:t>conflicts </a:t>
            </a:r>
            <a:r>
              <a:rPr lang="en-GB" sz="2000" b="0" u="none" dirty="0">
                <a:solidFill>
                  <a:srgbClr val="FF3300"/>
                </a:solidFill>
              </a:rPr>
              <a:t>of </a:t>
            </a:r>
            <a:r>
              <a:rPr lang="en-GB" sz="2000" b="0" u="none" dirty="0" smtClean="0">
                <a:solidFill>
                  <a:srgbClr val="FF3300"/>
                </a:solidFill>
              </a:rPr>
              <a:t>interest/agency and governance problems</a:t>
            </a:r>
            <a:r>
              <a:rPr lang="en-GB" sz="2000" b="0" u="none" dirty="0" smtClean="0"/>
              <a:t>;</a:t>
            </a:r>
          </a:p>
          <a:p>
            <a:pPr marL="400050" indent="-400050" algn="just">
              <a:lnSpc>
                <a:spcPts val="2700"/>
              </a:lnSpc>
              <a:spcBef>
                <a:spcPts val="600"/>
              </a:spcBef>
              <a:spcAft>
                <a:spcPts val="600"/>
              </a:spcAft>
              <a:buAutoNum type="romanLcParenBoth"/>
            </a:pPr>
            <a:r>
              <a:rPr lang="en-GB" sz="2000" b="0" u="none" dirty="0" smtClean="0">
                <a:solidFill>
                  <a:srgbClr val="FF3300"/>
                </a:solidFill>
              </a:rPr>
              <a:t>difficulty in </a:t>
            </a:r>
            <a:r>
              <a:rPr lang="en-GB" sz="2000" b="0" u="none" dirty="0">
                <a:solidFill>
                  <a:srgbClr val="FF3300"/>
                </a:solidFill>
              </a:rPr>
              <a:t>applying standard bankruptcy procedures </a:t>
            </a:r>
            <a:r>
              <a:rPr lang="en-GB" sz="2000" b="0" u="none" dirty="0"/>
              <a:t>to </a:t>
            </a:r>
            <a:r>
              <a:rPr lang="en-GB" sz="2000" b="0" u="none" dirty="0" smtClean="0"/>
              <a:t>FIs;</a:t>
            </a:r>
          </a:p>
          <a:p>
            <a:pPr marL="400050" indent="-400050" algn="just">
              <a:lnSpc>
                <a:spcPts val="2700"/>
              </a:lnSpc>
              <a:spcBef>
                <a:spcPts val="600"/>
              </a:spcBef>
              <a:spcAft>
                <a:spcPts val="600"/>
              </a:spcAft>
              <a:buAutoNum type="romanLcParenBoth"/>
            </a:pPr>
            <a:r>
              <a:rPr lang="en-GB" sz="2000" b="0" u="none" dirty="0" smtClean="0"/>
              <a:t>emergence </a:t>
            </a:r>
            <a:r>
              <a:rPr lang="en-GB" sz="2000" b="0" u="none" dirty="0"/>
              <a:t>of a </a:t>
            </a:r>
            <a:r>
              <a:rPr lang="en-GB" sz="2000" b="0" u="none" dirty="0">
                <a:solidFill>
                  <a:srgbClr val="FF3300"/>
                </a:solidFill>
              </a:rPr>
              <a:t>modern form of bank </a:t>
            </a:r>
            <a:r>
              <a:rPr lang="en-GB" sz="2000" b="0" u="none" dirty="0" smtClean="0">
                <a:solidFill>
                  <a:srgbClr val="FF3300"/>
                </a:solidFill>
              </a:rPr>
              <a:t>runs</a:t>
            </a:r>
            <a:r>
              <a:rPr lang="en-GB" sz="2000" b="0" u="none" dirty="0" smtClean="0"/>
              <a:t>; and</a:t>
            </a:r>
          </a:p>
          <a:p>
            <a:pPr marL="400050" indent="-400050" algn="just">
              <a:lnSpc>
                <a:spcPts val="2700"/>
              </a:lnSpc>
              <a:spcBef>
                <a:spcPts val="600"/>
              </a:spcBef>
              <a:spcAft>
                <a:spcPts val="600"/>
              </a:spcAft>
              <a:buAutoNum type="romanLcParenBoth"/>
            </a:pPr>
            <a:r>
              <a:rPr lang="en-GB" sz="2000" b="0" u="none" dirty="0" smtClean="0">
                <a:solidFill>
                  <a:srgbClr val="FF3300"/>
                </a:solidFill>
              </a:rPr>
              <a:t>inadequacy </a:t>
            </a:r>
            <a:r>
              <a:rPr lang="en-GB" sz="2000" b="0" u="none" dirty="0">
                <a:solidFill>
                  <a:srgbClr val="FF3300"/>
                </a:solidFill>
              </a:rPr>
              <a:t>of the regulatory structure</a:t>
            </a:r>
            <a:r>
              <a:rPr lang="en-GB" sz="2000" b="0" u="none" dirty="0"/>
              <a:t>, </a:t>
            </a:r>
            <a:r>
              <a:rPr lang="en-GB" sz="2000" b="0" u="none" dirty="0" smtClean="0"/>
              <a:t>not </a:t>
            </a:r>
            <a:r>
              <a:rPr lang="en-GB" sz="2000" b="0" u="none" dirty="0"/>
              <a:t>kept up with recent financial </a:t>
            </a:r>
            <a:r>
              <a:rPr lang="en-GB" sz="2000" b="0" u="none" dirty="0" smtClean="0"/>
              <a:t>innovation (in </a:t>
            </a:r>
            <a:r>
              <a:rPr lang="en-GB" sz="2000" b="0" u="none" dirty="0"/>
              <a:t>fact, much innovation served to escape </a:t>
            </a:r>
            <a:r>
              <a:rPr lang="en-GB" sz="2000" b="0" u="none" dirty="0" smtClean="0"/>
              <a:t>regulations).</a:t>
            </a:r>
            <a:endParaRPr lang="pt-PT"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254</a:t>
            </a:fld>
            <a:endParaRPr lang="en-US"/>
          </a:p>
        </p:txBody>
      </p:sp>
    </p:spTree>
    <p:extLst>
      <p:ext uri="{BB962C8B-B14F-4D97-AF65-F5344CB8AC3E}">
        <p14:creationId xmlns:p14="http://schemas.microsoft.com/office/powerpoint/2010/main" val="3822950502"/>
      </p:ext>
    </p:extLst>
  </p:cSld>
  <p:clrMapOvr>
    <a:masterClrMapping/>
  </p:clrMapOvr>
  <p:transition spd="slow">
    <p:pull dir="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55496" cy="459367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a:pPr>
            <a:r>
              <a:rPr lang="en-GB" sz="2000" b="0" u="none" dirty="0" smtClean="0">
                <a:solidFill>
                  <a:srgbClr val="FF0000"/>
                </a:solidFill>
              </a:rPr>
              <a:t>conflicts </a:t>
            </a:r>
            <a:r>
              <a:rPr lang="en-GB" sz="2000" b="0" u="none" dirty="0">
                <a:solidFill>
                  <a:srgbClr val="FF0000"/>
                </a:solidFill>
              </a:rPr>
              <a:t>of </a:t>
            </a:r>
            <a:r>
              <a:rPr lang="en-GB" sz="2000" b="0" u="none" dirty="0" smtClean="0">
                <a:solidFill>
                  <a:srgbClr val="FF0000"/>
                </a:solidFill>
              </a:rPr>
              <a:t>interest:</a:t>
            </a:r>
          </a:p>
          <a:p>
            <a:pPr algn="just">
              <a:lnSpc>
                <a:spcPts val="2700"/>
              </a:lnSpc>
              <a:spcBef>
                <a:spcPts val="600"/>
              </a:spcBef>
              <a:spcAft>
                <a:spcPts val="600"/>
              </a:spcAft>
              <a:buFontTx/>
              <a:buChar char="-"/>
            </a:pPr>
            <a:r>
              <a:rPr lang="en-US" sz="2000" b="0" u="none" dirty="0" smtClean="0"/>
              <a:t>agency </a:t>
            </a:r>
            <a:r>
              <a:rPr lang="en-US" sz="2000" b="0" u="none" dirty="0"/>
              <a:t>problems between shareholders (outsiders) and </a:t>
            </a:r>
            <a:r>
              <a:rPr lang="pt-PT" sz="2000" b="0" u="none" dirty="0"/>
              <a:t>managers (insiders</a:t>
            </a:r>
            <a:r>
              <a:rPr lang="pt-PT" sz="2000" b="0" u="none" dirty="0" smtClean="0"/>
              <a:t>) - </a:t>
            </a:r>
            <a:r>
              <a:rPr lang="en-GB" sz="2000" b="0" dirty="0"/>
              <a:t>asymmetric returns of traders and managers</a:t>
            </a:r>
            <a:r>
              <a:rPr lang="en-GB" sz="2000" b="0" u="none" dirty="0" smtClean="0"/>
              <a:t>;</a:t>
            </a:r>
          </a:p>
          <a:p>
            <a:pPr algn="just">
              <a:lnSpc>
                <a:spcPts val="2700"/>
              </a:lnSpc>
              <a:spcBef>
                <a:spcPts val="600"/>
              </a:spcBef>
              <a:spcAft>
                <a:spcPts val="600"/>
              </a:spcAft>
              <a:buFontTx/>
              <a:buChar char="-"/>
            </a:pPr>
            <a:endParaRPr lang="en-GB" sz="2000" b="0" u="none" dirty="0"/>
          </a:p>
          <a:p>
            <a:pPr algn="just">
              <a:lnSpc>
                <a:spcPts val="2700"/>
              </a:lnSpc>
              <a:spcBef>
                <a:spcPts val="600"/>
              </a:spcBef>
              <a:spcAft>
                <a:spcPts val="600"/>
              </a:spcAft>
              <a:buFontTx/>
              <a:buChar char="-"/>
            </a:pPr>
            <a:r>
              <a:rPr lang="en-GB" sz="2000" b="0" dirty="0" smtClean="0"/>
              <a:t>shareholders have </a:t>
            </a:r>
            <a:r>
              <a:rPr lang="en-GB" sz="2000" b="0" dirty="0"/>
              <a:t>an incentive to authorize excessively risky </a:t>
            </a:r>
            <a:r>
              <a:rPr lang="en-GB" sz="2000" b="0" dirty="0" smtClean="0"/>
              <a:t>investments</a:t>
            </a:r>
            <a:r>
              <a:rPr lang="en-GB" sz="2000" b="0" u="none" dirty="0" smtClean="0"/>
              <a:t> - the </a:t>
            </a:r>
            <a:r>
              <a:rPr lang="en-GB" sz="2000" b="0" u="none" dirty="0"/>
              <a:t>gains </a:t>
            </a:r>
            <a:r>
              <a:rPr lang="en-GB" sz="2000" b="0" u="none" dirty="0" smtClean="0"/>
              <a:t>from risky </a:t>
            </a:r>
            <a:r>
              <a:rPr lang="en-GB" sz="2000" b="0" u="none" dirty="0"/>
              <a:t>investments will accrue largely to shareholders, while the losses will mostly be borne by </a:t>
            </a:r>
            <a:r>
              <a:rPr lang="en-GB" sz="2000" b="0" u="none" dirty="0" smtClean="0"/>
              <a:t>creditors;</a:t>
            </a:r>
          </a:p>
          <a:p>
            <a:pPr algn="just">
              <a:lnSpc>
                <a:spcPts val="2700"/>
              </a:lnSpc>
              <a:spcBef>
                <a:spcPts val="600"/>
              </a:spcBef>
              <a:spcAft>
                <a:spcPts val="600"/>
              </a:spcAft>
              <a:buFontTx/>
              <a:buChar char="-"/>
            </a:pPr>
            <a:endParaRPr lang="en-GB" sz="2000" b="0" u="none" dirty="0" smtClean="0"/>
          </a:p>
          <a:p>
            <a:pPr algn="just">
              <a:lnSpc>
                <a:spcPts val="2700"/>
              </a:lnSpc>
              <a:spcBef>
                <a:spcPts val="600"/>
              </a:spcBef>
              <a:spcAft>
                <a:spcPts val="600"/>
              </a:spcAft>
              <a:buFontTx/>
              <a:buChar char="-"/>
            </a:pPr>
            <a:r>
              <a:rPr lang="en-GB" sz="2000" u="none" dirty="0" smtClean="0"/>
              <a:t>conflict </a:t>
            </a:r>
            <a:r>
              <a:rPr lang="en-GB" sz="2000" u="none" dirty="0"/>
              <a:t>of interest between society as a whole and the private owners of </a:t>
            </a:r>
            <a:r>
              <a:rPr lang="en-GB" sz="2000" u="none" dirty="0" smtClean="0"/>
              <a:t>FIs </a:t>
            </a:r>
            <a:r>
              <a:rPr lang="en-GB" sz="2000" b="0" u="none" dirty="0" smtClean="0"/>
              <a:t>=&gt; governments </a:t>
            </a:r>
            <a:r>
              <a:rPr lang="en-GB" sz="2000" b="0" u="none" dirty="0"/>
              <a:t>often rescue troubled </a:t>
            </a:r>
            <a:r>
              <a:rPr lang="en-GB" sz="2000" b="0" u="none" dirty="0" smtClean="0"/>
              <a:t>FIs perceived </a:t>
            </a:r>
            <a:r>
              <a:rPr lang="en-GB" sz="2000" b="0" u="none" dirty="0"/>
              <a:t>to be systemically </a:t>
            </a:r>
            <a:r>
              <a:rPr lang="en-GB" sz="2000" b="0" u="none" dirty="0" smtClean="0"/>
              <a:t>important (too big to fail) =&gt; privatized </a:t>
            </a:r>
            <a:r>
              <a:rPr lang="en-GB" sz="2000" b="0" u="none" dirty="0"/>
              <a:t>gains and socialized </a:t>
            </a:r>
            <a:r>
              <a:rPr lang="en-GB" sz="2000" b="0" u="none" dirty="0" smtClean="0"/>
              <a:t>losses.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255</a:t>
            </a:fld>
            <a:endParaRPr lang="en-US"/>
          </a:p>
        </p:txBody>
      </p:sp>
      <p:sp>
        <p:nvSpPr>
          <p:cNvPr id="2" name="Down Arrow 1"/>
          <p:cNvSpPr/>
          <p:nvPr/>
        </p:nvSpPr>
        <p:spPr bwMode="auto">
          <a:xfrm>
            <a:off x="5169024" y="292494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5131006" y="456855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140182126"/>
      </p:ext>
    </p:extLst>
  </p:cSld>
  <p:clrMapOvr>
    <a:masterClrMapping/>
  </p:clrMapOvr>
  <p:transition spd="slow">
    <p:pull dir="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smtClean="0">
              <a:solidFill>
                <a:schemeClr val="tx1"/>
              </a:solidFill>
            </a:endParaRPr>
          </a:p>
        </p:txBody>
      </p:sp>
      <p:sp>
        <p:nvSpPr>
          <p:cNvPr id="5" name="Rectangle 3"/>
          <p:cNvSpPr txBox="1">
            <a:spLocks noChangeArrowheads="1"/>
          </p:cNvSpPr>
          <p:nvPr/>
        </p:nvSpPr>
        <p:spPr bwMode="auto">
          <a:xfrm>
            <a:off x="666750" y="1628800"/>
            <a:ext cx="8858250" cy="4657700"/>
          </a:xfrm>
          <a:prstGeom prst="rect">
            <a:avLst/>
          </a:prstGeom>
          <a:noFill/>
          <a:ln w="9525">
            <a:noFill/>
            <a:miter lim="800000"/>
            <a:headEnd/>
            <a:tailEnd/>
          </a:ln>
        </p:spPr>
        <p:txBody>
          <a:bodyPr lIns="92075" tIns="46038" rIns="92075" bIns="46038"/>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S</a:t>
            </a:r>
            <a:r>
              <a:rPr lang="en-US" sz="2000" b="0" u="none" dirty="0" smtClean="0">
                <a:solidFill>
                  <a:srgbClr val="FF0000"/>
                </a:solidFill>
                <a:latin typeface="+mn-lt"/>
              </a:rPr>
              <a:t>enior Supervisors Group (2009), “Risk Management Lessons from the Global Banking Crisis of 2008”, October 21:</a:t>
            </a:r>
          </a:p>
          <a:p>
            <a:pPr marL="271463" indent="-271463" algn="just">
              <a:lnSpc>
                <a:spcPts val="2700"/>
              </a:lnSpc>
              <a:spcBef>
                <a:spcPts val="600"/>
              </a:spcBef>
              <a:spcAft>
                <a:spcPts val="600"/>
              </a:spcAft>
              <a:buClr>
                <a:schemeClr val="bg2"/>
              </a:buClr>
              <a:buSzPct val="75000"/>
              <a:buFontTx/>
              <a:buChar char="-"/>
              <a:defRPr/>
            </a:pPr>
            <a:r>
              <a:rPr kumimoji="0" lang="en-US" sz="2000" b="0" u="none" kern="0" dirty="0" smtClean="0">
                <a:solidFill>
                  <a:schemeClr val="tx1"/>
                </a:solidFill>
                <a:latin typeface="+mn-lt"/>
                <a:cs typeface="Times New Roman" pitchFamily="18" charset="0"/>
              </a:rPr>
              <a:t>”</a:t>
            </a:r>
            <a:r>
              <a:rPr lang="en-US" sz="2000" dirty="0" smtClean="0">
                <a:solidFill>
                  <a:srgbClr val="FF0000"/>
                </a:solidFill>
                <a:latin typeface="+mn-lt"/>
              </a:rPr>
              <a:t>weaknesses in governance</a:t>
            </a:r>
            <a:r>
              <a:rPr lang="en-US" sz="2000" b="0" u="none" dirty="0" smtClean="0">
                <a:solidFill>
                  <a:schemeClr val="tx1"/>
                </a:solidFill>
                <a:latin typeface="+mn-lt"/>
              </a:rPr>
              <a:t>, incentives, and infrastructure undermined the effectiveness of risk controls and contributed to last year’s systemic vulnerability, (…) reflecting </a:t>
            </a:r>
            <a:r>
              <a:rPr lang="en-US" sz="2000" dirty="0" smtClean="0">
                <a:solidFill>
                  <a:srgbClr val="FF0000"/>
                </a:solidFill>
                <a:latin typeface="+mn-lt"/>
              </a:rPr>
              <a:t>four challenges in governance</a:t>
            </a:r>
            <a:r>
              <a:rPr lang="en-US" sz="2000" b="0" u="none" dirty="0" smtClean="0">
                <a:solidFill>
                  <a:schemeClr val="tx1"/>
                </a:solidFill>
                <a:latin typeface="+mn-lt"/>
              </a:rPr>
              <a:t>:</a:t>
            </a:r>
          </a:p>
          <a:p>
            <a:pPr marL="271463" indent="-271463" algn="just">
              <a:lnSpc>
                <a:spcPts val="2700"/>
              </a:lnSpc>
              <a:spcBef>
                <a:spcPts val="600"/>
              </a:spcBef>
              <a:spcAft>
                <a:spcPts val="600"/>
              </a:spcAft>
              <a:buClr>
                <a:schemeClr val="bg2"/>
              </a:buClr>
              <a:buSzPct val="75000"/>
              <a:buFontTx/>
              <a:buChar char="-"/>
              <a:defRPr/>
            </a:pPr>
            <a:endParaRPr lang="en-US" sz="2000" b="0" u="none" dirty="0" smtClean="0">
              <a:solidFill>
                <a:schemeClr val="tx1"/>
              </a:solidFill>
              <a:latin typeface="+mn-lt"/>
            </a:endParaRPr>
          </a:p>
          <a:p>
            <a:pPr marL="457200" indent="-457200" algn="just">
              <a:lnSpc>
                <a:spcPts val="2700"/>
              </a:lnSpc>
              <a:spcBef>
                <a:spcPts val="600"/>
              </a:spcBef>
              <a:spcAft>
                <a:spcPts val="600"/>
              </a:spcAft>
              <a:buClr>
                <a:schemeClr val="bg2"/>
              </a:buClr>
              <a:buSzPct val="75000"/>
              <a:buAutoNum type="arabicParenBoth"/>
              <a:defRPr/>
            </a:pPr>
            <a:r>
              <a:rPr lang="en-US" sz="2000" b="0" u="none" dirty="0" smtClean="0">
                <a:solidFill>
                  <a:srgbClr val="FF0000"/>
                </a:solidFill>
                <a:latin typeface="+mn-lt"/>
              </a:rPr>
              <a:t>Lack of risk limits – </a:t>
            </a:r>
            <a:r>
              <a:rPr lang="en-US" sz="2000" b="0" u="none" dirty="0" smtClean="0">
                <a:solidFill>
                  <a:schemeClr val="tx1"/>
                </a:solidFill>
                <a:latin typeface="+mn-lt"/>
              </a:rPr>
              <a:t>unwillingness/inability of boards and senior managers to articulate, measure, and adhere to a level of risk acceptable to the firm;</a:t>
            </a:r>
          </a:p>
          <a:p>
            <a:pPr marL="457200" indent="-457200" algn="just">
              <a:lnSpc>
                <a:spcPts val="2700"/>
              </a:lnSpc>
              <a:spcBef>
                <a:spcPts val="600"/>
              </a:spcBef>
              <a:spcAft>
                <a:spcPts val="600"/>
              </a:spcAft>
              <a:buClr>
                <a:schemeClr val="bg2"/>
              </a:buClr>
              <a:buSzPct val="75000"/>
              <a:buAutoNum type="arabicParenBoth"/>
              <a:defRPr/>
            </a:pPr>
            <a:r>
              <a:rPr lang="en-US" sz="2000" dirty="0" smtClean="0">
                <a:solidFill>
                  <a:srgbClr val="FF0000"/>
                </a:solidFill>
                <a:latin typeface="+mn-lt"/>
              </a:rPr>
              <a:t>Low status </a:t>
            </a:r>
            <a:r>
              <a:rPr lang="en-US" sz="2000" dirty="0">
                <a:solidFill>
                  <a:srgbClr val="FF0000"/>
                </a:solidFill>
                <a:latin typeface="+mn-lt"/>
              </a:rPr>
              <a:t>and influence of risk management and control </a:t>
            </a:r>
            <a:r>
              <a:rPr lang="en-US" sz="2000" dirty="0" smtClean="0">
                <a:solidFill>
                  <a:srgbClr val="FF0000"/>
                </a:solidFill>
                <a:latin typeface="+mn-lt"/>
              </a:rPr>
              <a:t>functions vis-à-via revenue </a:t>
            </a:r>
            <a:r>
              <a:rPr lang="en-US" sz="2000" dirty="0">
                <a:solidFill>
                  <a:srgbClr val="FF0000"/>
                </a:solidFill>
                <a:latin typeface="+mn-lt"/>
              </a:rPr>
              <a:t>producers </a:t>
            </a:r>
            <a:r>
              <a:rPr lang="en-US" sz="2000" b="0" u="none" dirty="0" smtClean="0">
                <a:solidFill>
                  <a:srgbClr val="FF0000"/>
                </a:solidFill>
                <a:latin typeface="+mn-lt"/>
              </a:rPr>
              <a:t>- </a:t>
            </a:r>
            <a:r>
              <a:rPr lang="en-US" sz="2000" b="0" u="none" dirty="0" smtClean="0">
                <a:solidFill>
                  <a:schemeClr val="tx1"/>
                </a:solidFill>
                <a:latin typeface="+mn-lt"/>
              </a:rPr>
              <a:t>arrangements that favored risk takers at the expense of independent risk managers and control personnel, e.g. remuneration;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256</a:t>
            </a:fld>
            <a:endParaRPr lang="en-US"/>
          </a:p>
        </p:txBody>
      </p:sp>
    </p:spTree>
    <p:extLst>
      <p:ext uri="{BB962C8B-B14F-4D97-AF65-F5344CB8AC3E}">
        <p14:creationId xmlns:p14="http://schemas.microsoft.com/office/powerpoint/2010/main" val="225859610"/>
      </p:ext>
    </p:extLst>
  </p:cSld>
  <p:clrMapOvr>
    <a:masterClrMapping/>
  </p:clrMapOvr>
  <p:transition spd="slow">
    <p:pull dir="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smtClean="0">
              <a:solidFill>
                <a:schemeClr val="tx1"/>
              </a:solidFill>
            </a:endParaRPr>
          </a:p>
        </p:txBody>
      </p:sp>
      <p:sp>
        <p:nvSpPr>
          <p:cNvPr id="5" name="Rectangle 3"/>
          <p:cNvSpPr txBox="1">
            <a:spLocks noChangeArrowheads="1"/>
          </p:cNvSpPr>
          <p:nvPr/>
        </p:nvSpPr>
        <p:spPr bwMode="auto">
          <a:xfrm>
            <a:off x="666750" y="1628800"/>
            <a:ext cx="8858250" cy="4657700"/>
          </a:xfrm>
          <a:prstGeom prst="rect">
            <a:avLst/>
          </a:prstGeom>
          <a:noFill/>
          <a:ln w="9525">
            <a:noFill/>
            <a:miter lim="800000"/>
            <a:headEnd/>
            <a:tailEnd/>
          </a:ln>
        </p:spPr>
        <p:txBody>
          <a:bodyPr lIns="92075" tIns="46038" rIns="92075" bIns="46038"/>
          <a:lstStyle/>
          <a:p>
            <a:pPr marL="457200" indent="-457200" algn="just">
              <a:lnSpc>
                <a:spcPts val="2700"/>
              </a:lnSpc>
              <a:spcBef>
                <a:spcPts val="600"/>
              </a:spcBef>
              <a:spcAft>
                <a:spcPts val="600"/>
              </a:spcAft>
              <a:buClr>
                <a:schemeClr val="bg2"/>
              </a:buClr>
              <a:buSzPct val="75000"/>
              <a:buAutoNum type="arabicParenBoth" startAt="3"/>
              <a:defRPr/>
            </a:pPr>
            <a:r>
              <a:rPr lang="en-US" sz="2000" b="0" u="none" dirty="0" smtClean="0">
                <a:solidFill>
                  <a:schemeClr val="tx1"/>
                </a:solidFill>
                <a:latin typeface="+mn-lt"/>
              </a:rPr>
              <a:t>Perverse incentives from compensation plans - </a:t>
            </a:r>
            <a:r>
              <a:rPr lang="en-US" sz="2000" b="0" u="none" dirty="0" smtClean="0">
                <a:solidFill>
                  <a:srgbClr val="FF0000"/>
                </a:solidFill>
                <a:latin typeface="+mn-lt"/>
              </a:rPr>
              <a:t>insensitivity of remuneration to risk, with skewed </a:t>
            </a:r>
            <a:r>
              <a:rPr lang="en-US" sz="2000" b="0" u="none" dirty="0">
                <a:solidFill>
                  <a:srgbClr val="FF0000"/>
                </a:solidFill>
                <a:latin typeface="+mn-lt"/>
              </a:rPr>
              <a:t>incentives to maximize </a:t>
            </a:r>
            <a:r>
              <a:rPr lang="en-US" sz="2000" b="0" u="none" dirty="0" smtClean="0">
                <a:solidFill>
                  <a:srgbClr val="FF0000"/>
                </a:solidFill>
                <a:latin typeface="+mn-lt"/>
              </a:rPr>
              <a:t>revenues </a:t>
            </a:r>
            <a:r>
              <a:rPr lang="en-US" sz="2000" b="0" u="none" dirty="0" smtClean="0">
                <a:solidFill>
                  <a:schemeClr val="tx1"/>
                </a:solidFill>
                <a:latin typeface="+mn-lt"/>
              </a:rPr>
              <a:t>and conflicting </a:t>
            </a:r>
            <a:r>
              <a:rPr lang="en-US" sz="2000" b="0" u="none" dirty="0">
                <a:solidFill>
                  <a:schemeClr val="tx1"/>
                </a:solidFill>
                <a:latin typeface="+mn-lt"/>
              </a:rPr>
              <a:t>with the control </a:t>
            </a:r>
            <a:r>
              <a:rPr lang="en-US" sz="2000" b="0" u="none" dirty="0" smtClean="0">
                <a:solidFill>
                  <a:schemeClr val="tx1"/>
                </a:solidFill>
                <a:latin typeface="+mn-lt"/>
              </a:rPr>
              <a:t>objectives;</a:t>
            </a:r>
          </a:p>
          <a:p>
            <a:pPr marL="457200" indent="-457200" algn="just">
              <a:lnSpc>
                <a:spcPts val="2700"/>
              </a:lnSpc>
              <a:spcBef>
                <a:spcPts val="600"/>
              </a:spcBef>
              <a:spcAft>
                <a:spcPts val="600"/>
              </a:spcAft>
              <a:buClr>
                <a:schemeClr val="bg2"/>
              </a:buClr>
              <a:buSzPct val="75000"/>
              <a:buAutoNum type="arabicParenBoth" startAt="3"/>
              <a:defRPr/>
            </a:pPr>
            <a:endParaRPr lang="en-US" sz="2000" b="0" u="none" dirty="0" smtClean="0">
              <a:solidFill>
                <a:schemeClr val="tx1"/>
              </a:solidFill>
              <a:latin typeface="+mn-lt"/>
            </a:endParaRPr>
          </a:p>
          <a:p>
            <a:pPr marL="457200" indent="-457200" algn="just">
              <a:lnSpc>
                <a:spcPts val="2700"/>
              </a:lnSpc>
              <a:spcBef>
                <a:spcPts val="600"/>
              </a:spcBef>
              <a:spcAft>
                <a:spcPts val="600"/>
              </a:spcAft>
              <a:buClr>
                <a:schemeClr val="bg2"/>
              </a:buClr>
              <a:buSzPct val="75000"/>
              <a:buAutoNum type="arabicParenBoth" startAt="3"/>
              <a:defRPr/>
            </a:pPr>
            <a:r>
              <a:rPr lang="en-US" sz="2000" dirty="0" smtClean="0">
                <a:solidFill>
                  <a:srgbClr val="FF0000"/>
                </a:solidFill>
                <a:latin typeface="+mn-lt"/>
              </a:rPr>
              <a:t>Inadequate/fragmented infrastructure </a:t>
            </a:r>
            <a:r>
              <a:rPr lang="en-US" sz="2000" b="0" u="none" dirty="0" smtClean="0">
                <a:solidFill>
                  <a:schemeClr val="tx1"/>
                </a:solidFill>
                <a:latin typeface="+mn-lt"/>
              </a:rPr>
              <a:t>- hindered effective risk identification and measurement” – related to the low status of risk management function.</a:t>
            </a:r>
            <a:endParaRPr kumimoji="0" lang="en-US" sz="2000" b="0" u="none" kern="0" dirty="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257</a:t>
            </a:fld>
            <a:endParaRPr lang="en-US"/>
          </a:p>
        </p:txBody>
      </p:sp>
    </p:spTree>
    <p:extLst>
      <p:ext uri="{BB962C8B-B14F-4D97-AF65-F5344CB8AC3E}">
        <p14:creationId xmlns:p14="http://schemas.microsoft.com/office/powerpoint/2010/main" val="1349775520"/>
      </p:ext>
    </p:extLst>
  </p:cSld>
  <p:clrMapOvr>
    <a:masterClrMapping/>
  </p:clrMapOvr>
  <p:transition spd="slow">
    <p:pull dir="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startAt="2"/>
            </a:pPr>
            <a:r>
              <a:rPr lang="en-GB" sz="2000" b="0" u="none" dirty="0" smtClean="0">
                <a:solidFill>
                  <a:srgbClr val="FF0000"/>
                </a:solidFill>
              </a:rPr>
              <a:t>difficulty in </a:t>
            </a:r>
            <a:r>
              <a:rPr lang="en-GB" sz="2000" b="0" u="none" dirty="0">
                <a:solidFill>
                  <a:srgbClr val="FF0000"/>
                </a:solidFill>
              </a:rPr>
              <a:t>applying standard bankruptcy procedures to </a:t>
            </a:r>
            <a:r>
              <a:rPr lang="en-GB" sz="2000" b="0" u="none" dirty="0" smtClean="0">
                <a:solidFill>
                  <a:srgbClr val="FF0000"/>
                </a:solidFill>
              </a:rPr>
              <a:t>FIs – </a:t>
            </a:r>
            <a:r>
              <a:rPr lang="en-GB" sz="2000" u="none" dirty="0" smtClean="0">
                <a:solidFill>
                  <a:srgbClr val="FF0000"/>
                </a:solidFill>
              </a:rPr>
              <a:t>costs of disorderly </a:t>
            </a:r>
            <a:r>
              <a:rPr lang="en-GB" sz="2000" u="none" dirty="0">
                <a:solidFill>
                  <a:srgbClr val="FF0000"/>
                </a:solidFill>
              </a:rPr>
              <a:t>liquidation of </a:t>
            </a:r>
            <a:r>
              <a:rPr lang="en-GB" sz="2000" u="none" dirty="0" smtClean="0">
                <a:solidFill>
                  <a:srgbClr val="FF0000"/>
                </a:solidFill>
              </a:rPr>
              <a:t>FIs:</a:t>
            </a:r>
          </a:p>
          <a:p>
            <a:pPr marL="400050" indent="-400050" algn="just">
              <a:lnSpc>
                <a:spcPts val="2700"/>
              </a:lnSpc>
              <a:spcBef>
                <a:spcPts val="600"/>
              </a:spcBef>
              <a:spcAft>
                <a:spcPts val="600"/>
              </a:spcAft>
              <a:buAutoNum type="romanLcParenBoth" startAt="2"/>
            </a:pPr>
            <a:endParaRPr lang="en-GB" sz="2000" b="0" u="none" dirty="0" smtClean="0"/>
          </a:p>
          <a:p>
            <a:pPr algn="just">
              <a:lnSpc>
                <a:spcPts val="2700"/>
              </a:lnSpc>
              <a:spcBef>
                <a:spcPts val="600"/>
              </a:spcBef>
              <a:spcAft>
                <a:spcPts val="600"/>
              </a:spcAft>
              <a:buFontTx/>
              <a:buChar char="-"/>
            </a:pPr>
            <a:r>
              <a:rPr lang="en-GB" sz="2000" b="0" dirty="0" smtClean="0"/>
              <a:t>valuable </a:t>
            </a:r>
            <a:r>
              <a:rPr lang="en-GB" sz="2000" b="0" dirty="0"/>
              <a:t>knowledge accumulated </a:t>
            </a:r>
            <a:r>
              <a:rPr lang="en-GB" sz="2000" b="0" dirty="0" smtClean="0"/>
              <a:t>by the </a:t>
            </a:r>
            <a:r>
              <a:rPr lang="en-GB" sz="2000" b="0" dirty="0"/>
              <a:t>institution about its </a:t>
            </a:r>
            <a:r>
              <a:rPr lang="en-GB" sz="2000" b="0" dirty="0" smtClean="0"/>
              <a:t>counterparties </a:t>
            </a:r>
            <a:r>
              <a:rPr lang="en-GB" sz="2000" b="0" u="none" dirty="0" smtClean="0"/>
              <a:t>(borrowers</a:t>
            </a:r>
            <a:r>
              <a:rPr lang="en-GB" sz="2000" b="0" u="none" dirty="0"/>
              <a:t>, trading partners, </a:t>
            </a:r>
            <a:r>
              <a:rPr lang="en-GB" sz="2000" b="0" u="none" dirty="0" smtClean="0"/>
              <a:t>…) can </a:t>
            </a:r>
            <a:r>
              <a:rPr lang="en-GB" sz="2000" b="0" u="none" dirty="0"/>
              <a:t>disappear as the institution loses employees and ceases to operate </a:t>
            </a:r>
            <a:r>
              <a:rPr lang="en-GB" sz="2000" b="0" u="none" dirty="0" smtClean="0"/>
              <a:t>normally;</a:t>
            </a:r>
          </a:p>
          <a:p>
            <a:pPr algn="just">
              <a:lnSpc>
                <a:spcPts val="2700"/>
              </a:lnSpc>
              <a:spcBef>
                <a:spcPts val="600"/>
              </a:spcBef>
              <a:spcAft>
                <a:spcPts val="600"/>
              </a:spcAft>
              <a:buFontTx/>
              <a:buChar char="-"/>
            </a:pPr>
            <a:endParaRPr lang="en-GB" sz="2000" b="0" u="none" dirty="0" smtClean="0"/>
          </a:p>
          <a:p>
            <a:pPr algn="just">
              <a:lnSpc>
                <a:spcPts val="2700"/>
              </a:lnSpc>
              <a:spcBef>
                <a:spcPts val="600"/>
              </a:spcBef>
              <a:spcAft>
                <a:spcPts val="600"/>
              </a:spcAft>
              <a:buFontTx/>
              <a:buChar char="-"/>
            </a:pPr>
            <a:r>
              <a:rPr lang="en-GB" sz="2000" b="0" dirty="0" smtClean="0"/>
              <a:t>prospect </a:t>
            </a:r>
            <a:r>
              <a:rPr lang="en-GB" sz="2000" b="0" dirty="0"/>
              <a:t>of a disorderly liquidation </a:t>
            </a:r>
            <a:r>
              <a:rPr lang="en-GB" sz="2000" b="0" dirty="0" smtClean="0"/>
              <a:t>=&gt; creditors claim their money today</a:t>
            </a:r>
            <a:r>
              <a:rPr lang="en-GB" sz="2000" b="0" dirty="0"/>
              <a:t>, </a:t>
            </a:r>
            <a:r>
              <a:rPr lang="en-GB" sz="2000" b="0" dirty="0" smtClean="0"/>
              <a:t>to avoid protracted </a:t>
            </a:r>
            <a:r>
              <a:rPr lang="en-GB" sz="2000" b="0" dirty="0"/>
              <a:t>liquidation </a:t>
            </a:r>
            <a:r>
              <a:rPr lang="en-GB" sz="2000" b="0" dirty="0" smtClean="0"/>
              <a:t>proceedings =&gt; higher probability of bank runs</a:t>
            </a:r>
            <a:r>
              <a:rPr lang="en-GB" sz="2000" b="0" u="none"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258</a:t>
            </a:fld>
            <a:endParaRPr lang="en-US"/>
          </a:p>
        </p:txBody>
      </p:sp>
    </p:spTree>
    <p:extLst>
      <p:ext uri="{BB962C8B-B14F-4D97-AF65-F5344CB8AC3E}">
        <p14:creationId xmlns:p14="http://schemas.microsoft.com/office/powerpoint/2010/main" val="1593292066"/>
      </p:ext>
    </p:extLst>
  </p:cSld>
  <p:clrMapOvr>
    <a:masterClrMapping/>
  </p:clrMapOvr>
  <p:transition spd="slow">
    <p:pull dir="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buFontTx/>
              <a:buChar char="-"/>
            </a:pPr>
            <a:r>
              <a:rPr lang="en-GB" sz="2000" b="0" dirty="0" smtClean="0"/>
              <a:t>“</a:t>
            </a:r>
            <a:r>
              <a:rPr lang="en-GB" sz="2000" b="0" dirty="0"/>
              <a:t>fire sales” of specialized assets </a:t>
            </a:r>
            <a:r>
              <a:rPr lang="en-GB" sz="2000" b="0" dirty="0" smtClean="0"/>
              <a:t>=&gt; depress </a:t>
            </a:r>
            <a:r>
              <a:rPr lang="en-GB" sz="2000" b="0" dirty="0"/>
              <a:t>prices and </a:t>
            </a:r>
            <a:r>
              <a:rPr lang="en-GB" sz="2000" b="0" dirty="0" smtClean="0"/>
              <a:t>spread </a:t>
            </a:r>
            <a:r>
              <a:rPr lang="en-GB" sz="2000" b="0" dirty="0"/>
              <a:t>problems to other holders of the asset </a:t>
            </a:r>
            <a:r>
              <a:rPr lang="en-GB" sz="2000" b="0" dirty="0" smtClean="0"/>
              <a:t>class</a:t>
            </a:r>
            <a:r>
              <a:rPr lang="en-GB" sz="2000" b="0" u="none" dirty="0" smtClean="0"/>
              <a:t>;</a:t>
            </a:r>
          </a:p>
          <a:p>
            <a:pPr algn="just">
              <a:lnSpc>
                <a:spcPts val="2700"/>
              </a:lnSpc>
              <a:spcBef>
                <a:spcPts val="600"/>
              </a:spcBef>
              <a:spcAft>
                <a:spcPts val="600"/>
              </a:spcAft>
              <a:buFontTx/>
              <a:buChar char="-"/>
            </a:pPr>
            <a:endParaRPr lang="en-GB" sz="2000" b="0" dirty="0" smtClean="0"/>
          </a:p>
          <a:p>
            <a:pPr algn="just">
              <a:lnSpc>
                <a:spcPts val="2700"/>
              </a:lnSpc>
              <a:spcBef>
                <a:spcPts val="600"/>
              </a:spcBef>
              <a:spcAft>
                <a:spcPts val="600"/>
              </a:spcAft>
              <a:buFontTx/>
              <a:buChar char="-"/>
            </a:pPr>
            <a:r>
              <a:rPr lang="en-GB" sz="2000" b="0" dirty="0" smtClean="0"/>
              <a:t>increases </a:t>
            </a:r>
            <a:r>
              <a:rPr lang="en-GB" sz="2000" b="0" dirty="0"/>
              <a:t>the uncertainty about the impact of a </a:t>
            </a:r>
            <a:r>
              <a:rPr lang="en-GB" sz="2000" b="0" dirty="0" smtClean="0"/>
              <a:t>FI’s </a:t>
            </a:r>
            <a:r>
              <a:rPr lang="en-GB" sz="2000" b="0" dirty="0"/>
              <a:t>failure on its counterparties and other </a:t>
            </a:r>
            <a:r>
              <a:rPr lang="en-GB" sz="2000" b="0" dirty="0" smtClean="0"/>
              <a:t>claimholders =&gt; </a:t>
            </a:r>
            <a:r>
              <a:rPr lang="en-GB" sz="2000" dirty="0" smtClean="0"/>
              <a:t>as financial </a:t>
            </a:r>
            <a:r>
              <a:rPr lang="en-GB" sz="2000" dirty="0"/>
              <a:t>firms are tightly interconnected, this uncertainty can precipitate or intensify a financial </a:t>
            </a:r>
            <a:r>
              <a:rPr lang="en-GB" sz="2000" dirty="0" smtClean="0"/>
              <a:t>crisis</a:t>
            </a:r>
            <a:r>
              <a:rPr lang="en-GB" sz="2000" b="0" u="none"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259</a:t>
            </a:fld>
            <a:endParaRPr lang="en-US"/>
          </a:p>
        </p:txBody>
      </p:sp>
    </p:spTree>
    <p:extLst>
      <p:ext uri="{BB962C8B-B14F-4D97-AF65-F5344CB8AC3E}">
        <p14:creationId xmlns:p14="http://schemas.microsoft.com/office/powerpoint/2010/main" val="1563605892"/>
      </p:ext>
    </p:extLst>
  </p:cSld>
  <p:clrMapOvr>
    <a:masterClrMapping/>
  </p:clrMapOvr>
  <p:transition spd="slow">
    <p:pull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t>Reasons for Intermediation</a:t>
            </a:r>
            <a:endParaRPr lang="en-US" dirty="0" smtClean="0"/>
          </a:p>
        </p:txBody>
      </p:sp>
      <p:sp>
        <p:nvSpPr>
          <p:cNvPr id="1625091" name="Rectangle 3"/>
          <p:cNvSpPr>
            <a:spLocks noGrp="1" noChangeArrowheads="1"/>
          </p:cNvSpPr>
          <p:nvPr>
            <p:ph type="body" idx="1"/>
          </p:nvPr>
        </p:nvSpPr>
        <p:spPr>
          <a:xfrm>
            <a:off x="786943" y="1628800"/>
            <a:ext cx="8716714" cy="4694213"/>
          </a:xfrm>
        </p:spPr>
        <p:txBody>
          <a:bodyPr/>
          <a:lstStyle/>
          <a:p>
            <a:pPr algn="just">
              <a:lnSpc>
                <a:spcPts val="2700"/>
              </a:lnSpc>
              <a:spcBef>
                <a:spcPts val="600"/>
              </a:spcBef>
              <a:spcAft>
                <a:spcPts val="600"/>
              </a:spcAft>
            </a:pPr>
            <a:r>
              <a:rPr lang="en-US" sz="2000" dirty="0" smtClean="0">
                <a:solidFill>
                  <a:srgbClr val="FF0000"/>
                </a:solidFill>
              </a:rPr>
              <a:t>World with no banks: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u="sng" dirty="0" smtClean="0"/>
              <a:t>Households would have to monitor the behavior of companies, which is very costly</a:t>
            </a:r>
            <a:r>
              <a:rPr lang="en-US" sz="2000" dirty="0" smtClean="0"/>
              <a:t>, probably ending up in little or no monitoring and a low flow of funds.</a:t>
            </a:r>
          </a:p>
          <a:p>
            <a:pPr algn="just">
              <a:lnSpc>
                <a:spcPts val="2700"/>
              </a:lnSpc>
              <a:spcBef>
                <a:spcPts val="600"/>
              </a:spcBef>
              <a:spcAft>
                <a:spcPts val="600"/>
              </a:spcAft>
            </a:pPr>
            <a:r>
              <a:rPr lang="en-US" sz="2000" dirty="0" smtClean="0"/>
              <a:t>Even with financial markets in place, to ensure liquidity to these securities, </a:t>
            </a:r>
            <a:r>
              <a:rPr lang="en-US" sz="2000" u="sng" dirty="0" smtClean="0"/>
              <a:t>transaction costs would be very large without financial intermediaries</a:t>
            </a:r>
            <a:r>
              <a:rPr lang="en-US" sz="2000" dirty="0" smtClean="0"/>
              <a:t>.</a:t>
            </a:r>
          </a:p>
          <a:p>
            <a:pPr algn="just">
              <a:lnSpc>
                <a:spcPts val="2700"/>
              </a:lnSpc>
              <a:spcBef>
                <a:spcPts val="600"/>
              </a:spcBef>
              <a:spcAft>
                <a:spcPts val="600"/>
              </a:spcAft>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a:t>
            </a:fld>
            <a:endParaRPr lang="en-US"/>
          </a:p>
        </p:txBody>
      </p:sp>
      <p:pic>
        <p:nvPicPr>
          <p:cNvPr id="3" name="Picture 2"/>
          <p:cNvPicPr>
            <a:picLocks noChangeAspect="1"/>
          </p:cNvPicPr>
          <p:nvPr/>
        </p:nvPicPr>
        <p:blipFill>
          <a:blip r:embed="rId2"/>
          <a:stretch>
            <a:fillRect/>
          </a:stretch>
        </p:blipFill>
        <p:spPr>
          <a:xfrm>
            <a:off x="1208584" y="2276872"/>
            <a:ext cx="3447615" cy="806101"/>
          </a:xfrm>
          <a:prstGeom prst="rect">
            <a:avLst/>
          </a:prstGeom>
        </p:spPr>
      </p:pic>
      <p:sp>
        <p:nvSpPr>
          <p:cNvPr id="4" name="Down Arrow 3"/>
          <p:cNvSpPr/>
          <p:nvPr/>
        </p:nvSpPr>
        <p:spPr bwMode="auto">
          <a:xfrm>
            <a:off x="2932391" y="3356992"/>
            <a:ext cx="436433"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9" name="Down Arrow 8"/>
          <p:cNvSpPr/>
          <p:nvPr/>
        </p:nvSpPr>
        <p:spPr bwMode="auto">
          <a:xfrm>
            <a:off x="3080792" y="5661248"/>
            <a:ext cx="432048" cy="589757"/>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8" name="Rectangle 3"/>
          <p:cNvSpPr txBox="1">
            <a:spLocks noChangeArrowheads="1"/>
          </p:cNvSpPr>
          <p:nvPr/>
        </p:nvSpPr>
        <p:spPr bwMode="auto">
          <a:xfrm>
            <a:off x="4759027" y="2679922"/>
            <a:ext cx="4744630" cy="4260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3008808363"/>
      </p:ext>
    </p:extLst>
  </p:cSld>
  <p:clrMapOvr>
    <a:masterClrMapping/>
  </p:clrMapOvr>
  <p:transition spd="slow">
    <p:pull dir="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buFontTx/>
              <a:buChar char="-"/>
            </a:pPr>
            <a:r>
              <a:rPr lang="en-GB" sz="1800" u="none" dirty="0" smtClean="0">
                <a:solidFill>
                  <a:srgbClr val="FF0000"/>
                </a:solidFill>
              </a:rPr>
              <a:t>Chapter 11 in US:</a:t>
            </a:r>
          </a:p>
          <a:p>
            <a:pPr algn="just">
              <a:lnSpc>
                <a:spcPts val="2700"/>
              </a:lnSpc>
              <a:spcBef>
                <a:spcPts val="600"/>
              </a:spcBef>
              <a:spcAft>
                <a:spcPts val="600"/>
              </a:spcAft>
              <a:buFontTx/>
              <a:buChar char="-"/>
            </a:pPr>
            <a:endParaRPr lang="en-GB" sz="1800" b="0" u="none" dirty="0" smtClean="0"/>
          </a:p>
          <a:p>
            <a:pPr lvl="1" algn="just">
              <a:lnSpc>
                <a:spcPts val="2700"/>
              </a:lnSpc>
              <a:spcBef>
                <a:spcPts val="600"/>
              </a:spcBef>
              <a:spcAft>
                <a:spcPts val="600"/>
              </a:spcAft>
              <a:buFontTx/>
              <a:buChar char="-"/>
            </a:pPr>
            <a:r>
              <a:rPr lang="en-GB" sz="1800" b="0" dirty="0" smtClean="0"/>
              <a:t>allows </a:t>
            </a:r>
            <a:r>
              <a:rPr lang="en-GB" sz="1800" b="0" dirty="0"/>
              <a:t>both for liquidation of a firm and the sale of its </a:t>
            </a:r>
            <a:r>
              <a:rPr lang="en-GB" sz="1800" b="0" dirty="0" smtClean="0"/>
              <a:t>assets </a:t>
            </a:r>
            <a:r>
              <a:rPr lang="en-GB" sz="1800" b="0" dirty="0"/>
              <a:t>and for continued operation of a firm under the supervision of a bankruptcy judge </a:t>
            </a:r>
            <a:r>
              <a:rPr lang="en-GB" sz="1800" b="0" u="none" dirty="0"/>
              <a:t>who protects the firm from creditors’ claims while a reorganization plan is </a:t>
            </a:r>
            <a:r>
              <a:rPr lang="en-GB" sz="1800" b="0" u="none" dirty="0" smtClean="0"/>
              <a:t>approved.</a:t>
            </a:r>
          </a:p>
          <a:p>
            <a:pPr lvl="1" algn="just">
              <a:lnSpc>
                <a:spcPts val="2700"/>
              </a:lnSpc>
              <a:spcBef>
                <a:spcPts val="600"/>
              </a:spcBef>
              <a:spcAft>
                <a:spcPts val="600"/>
              </a:spcAft>
              <a:buFontTx/>
              <a:buChar char="-"/>
            </a:pPr>
            <a:r>
              <a:rPr lang="en-GB" sz="1800" b="0" dirty="0" smtClean="0"/>
              <a:t>these </a:t>
            </a:r>
            <a:r>
              <a:rPr lang="en-GB" sz="1800" b="0" dirty="0"/>
              <a:t>procedures appear to work well for nonfinancial </a:t>
            </a:r>
            <a:r>
              <a:rPr lang="en-GB" sz="1800" b="0" dirty="0" smtClean="0"/>
              <a:t>corporations, </a:t>
            </a:r>
            <a:r>
              <a:rPr lang="en-GB" sz="1800" b="0" dirty="0"/>
              <a:t>but not so well for </a:t>
            </a:r>
            <a:r>
              <a:rPr lang="en-GB" sz="1800" b="0" dirty="0" smtClean="0"/>
              <a:t>FI</a:t>
            </a:r>
            <a:r>
              <a:rPr lang="en-GB" sz="1800" b="0" u="none" dirty="0" smtClean="0"/>
              <a:t>, as the approach </a:t>
            </a:r>
            <a:r>
              <a:rPr lang="en-GB" sz="1800" b="0" u="none" dirty="0"/>
              <a:t>of separating a firm’s financial affairs from its nonfinancial business activities is infeasible when the business of the firm is financial transactions. </a:t>
            </a:r>
            <a:endParaRPr lang="en-GB" sz="1800" b="0" u="none" dirty="0" smtClean="0"/>
          </a:p>
          <a:p>
            <a:pPr lvl="1" algn="just">
              <a:lnSpc>
                <a:spcPts val="2700"/>
              </a:lnSpc>
              <a:spcBef>
                <a:spcPts val="600"/>
              </a:spcBef>
              <a:spcAft>
                <a:spcPts val="600"/>
              </a:spcAft>
              <a:buFontTx/>
              <a:buChar char="-"/>
            </a:pPr>
            <a:r>
              <a:rPr lang="en-GB" sz="1800" b="0" dirty="0" smtClean="0"/>
              <a:t>many FI rely </a:t>
            </a:r>
            <a:r>
              <a:rPr lang="en-GB" sz="1800" b="0" dirty="0"/>
              <a:t>heavily on </a:t>
            </a:r>
            <a:r>
              <a:rPr lang="en-GB" sz="1800" b="0" dirty="0" smtClean="0"/>
              <a:t>short-term debt </a:t>
            </a:r>
            <a:r>
              <a:rPr lang="en-GB" sz="1800" b="0" u="none" dirty="0" smtClean="0"/>
              <a:t>=&gt; FI vulnerable </a:t>
            </a:r>
            <a:r>
              <a:rPr lang="en-GB" sz="1800" b="0" u="none" dirty="0"/>
              <a:t>to a rapid withdrawal of </a:t>
            </a:r>
            <a:r>
              <a:rPr lang="en-GB" sz="1800" b="0" u="none" dirty="0" smtClean="0"/>
              <a:t>short-term </a:t>
            </a:r>
            <a:r>
              <a:rPr lang="en-GB" sz="1800" b="0" u="none" dirty="0"/>
              <a:t>credit </a:t>
            </a:r>
            <a:r>
              <a:rPr lang="en-GB" sz="1800" b="0" u="none" dirty="0" smtClean="0"/>
              <a:t>before </a:t>
            </a:r>
            <a:r>
              <a:rPr lang="en-GB" sz="1800" b="0" u="none" dirty="0"/>
              <a:t>any event </a:t>
            </a:r>
            <a:r>
              <a:rPr lang="en-GB" sz="1800" b="0" u="none" dirty="0" smtClean="0"/>
              <a:t>triggering bankruptcy.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260</a:t>
            </a:fld>
            <a:endParaRPr lang="en-US" dirty="0"/>
          </a:p>
        </p:txBody>
      </p:sp>
      <p:sp>
        <p:nvSpPr>
          <p:cNvPr id="6"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Tree>
    <p:extLst>
      <p:ext uri="{BB962C8B-B14F-4D97-AF65-F5344CB8AC3E}">
        <p14:creationId xmlns:p14="http://schemas.microsoft.com/office/powerpoint/2010/main" val="753152639"/>
      </p:ext>
    </p:extLst>
  </p:cSld>
  <p:clrMapOvr>
    <a:masterClrMapping/>
  </p:clrMapOvr>
  <p:transition spd="slow">
    <p:pull dir="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731250"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400050" indent="-400050" algn="just">
              <a:lnSpc>
                <a:spcPts val="2700"/>
              </a:lnSpc>
              <a:spcBef>
                <a:spcPts val="600"/>
              </a:spcBef>
              <a:spcAft>
                <a:spcPts val="600"/>
              </a:spcAft>
              <a:buAutoNum type="romanLcParenBoth" startAt="3"/>
            </a:pPr>
            <a:r>
              <a:rPr lang="en-GB" sz="2000" b="0" u="none" dirty="0" smtClean="0">
                <a:solidFill>
                  <a:srgbClr val="FF0000"/>
                </a:solidFill>
              </a:rPr>
              <a:t>emergence </a:t>
            </a:r>
            <a:r>
              <a:rPr lang="en-GB" sz="2000" b="0" u="none" dirty="0">
                <a:solidFill>
                  <a:srgbClr val="FF0000"/>
                </a:solidFill>
              </a:rPr>
              <a:t>of a modern form of bank </a:t>
            </a:r>
            <a:r>
              <a:rPr lang="en-GB" sz="2000" b="0" u="none" dirty="0" smtClean="0">
                <a:solidFill>
                  <a:srgbClr val="FF0000"/>
                </a:solidFill>
              </a:rPr>
              <a:t>runs:</a:t>
            </a:r>
          </a:p>
          <a:p>
            <a:pPr marL="400050" indent="-400050" algn="just">
              <a:lnSpc>
                <a:spcPts val="2700"/>
              </a:lnSpc>
              <a:spcBef>
                <a:spcPts val="600"/>
              </a:spcBef>
              <a:spcAft>
                <a:spcPts val="600"/>
              </a:spcAft>
              <a:buAutoNum type="romanLcParenBoth" startAt="3"/>
            </a:pPr>
            <a:endParaRPr lang="en-GB" sz="2000" b="0" u="none" dirty="0" smtClean="0">
              <a:solidFill>
                <a:srgbClr val="FF0000"/>
              </a:solidFill>
            </a:endParaRPr>
          </a:p>
          <a:p>
            <a:pPr algn="just">
              <a:lnSpc>
                <a:spcPts val="2700"/>
              </a:lnSpc>
              <a:spcBef>
                <a:spcPts val="600"/>
              </a:spcBef>
              <a:spcAft>
                <a:spcPts val="600"/>
              </a:spcAft>
              <a:buFontTx/>
              <a:buChar char="-"/>
            </a:pPr>
            <a:r>
              <a:rPr lang="en-GB" sz="2000" b="0" u="none" dirty="0" smtClean="0"/>
              <a:t>banks typically </a:t>
            </a:r>
            <a:r>
              <a:rPr lang="en-GB" sz="2000" b="0" u="none" dirty="0"/>
              <a:t>finance a significant fraction of their business with </a:t>
            </a:r>
            <a:r>
              <a:rPr lang="en-GB" sz="2000" b="0" dirty="0" smtClean="0"/>
              <a:t>short-term debt, that is rolled </a:t>
            </a:r>
            <a:r>
              <a:rPr lang="en-GB" sz="2000" b="0" dirty="0"/>
              <a:t>over </a:t>
            </a:r>
            <a:r>
              <a:rPr lang="en-GB" sz="2000" b="0" dirty="0" smtClean="0"/>
              <a:t>in normal times when it </a:t>
            </a:r>
            <a:r>
              <a:rPr lang="en-GB" sz="2000" b="0" dirty="0"/>
              <a:t>matures, </a:t>
            </a:r>
            <a:r>
              <a:rPr lang="en-GB" sz="2000" b="0" dirty="0" smtClean="0"/>
              <a:t>but not under a crisis </a:t>
            </a:r>
            <a:r>
              <a:rPr lang="en-GB" sz="2000" b="0" u="none" dirty="0" smtClean="0"/>
              <a:t>=&gt; </a:t>
            </a:r>
            <a:r>
              <a:rPr lang="en-GB" sz="2000" u="none" dirty="0" smtClean="0"/>
              <a:t>run on corporate funding</a:t>
            </a:r>
            <a:r>
              <a:rPr lang="en-GB" sz="2000" b="0" u="none" dirty="0" smtClean="0"/>
              <a:t> similar </a:t>
            </a:r>
            <a:r>
              <a:rPr lang="en-GB" sz="2000" b="0" u="none" dirty="0"/>
              <a:t>to a classic run on deposits</a:t>
            </a:r>
            <a:r>
              <a:rPr lang="en-GB" sz="2000" b="0" u="none" dirty="0" smtClean="0"/>
              <a:t>.</a:t>
            </a:r>
          </a:p>
          <a:p>
            <a:pPr marL="400050" indent="-400050" algn="just">
              <a:lnSpc>
                <a:spcPts val="2700"/>
              </a:lnSpc>
              <a:spcBef>
                <a:spcPts val="600"/>
              </a:spcBef>
              <a:spcAft>
                <a:spcPts val="600"/>
              </a:spcAft>
              <a:buAutoNum type="romanLcParenBoth" startAt="3"/>
            </a:pPr>
            <a:endParaRPr lang="en-GB" sz="2000" b="0" u="none" dirty="0" smtClean="0"/>
          </a:p>
          <a:p>
            <a:pPr marL="400050" indent="-400050" algn="just">
              <a:lnSpc>
                <a:spcPts val="2700"/>
              </a:lnSpc>
              <a:spcBef>
                <a:spcPts val="600"/>
              </a:spcBef>
              <a:spcAft>
                <a:spcPts val="600"/>
              </a:spcAft>
              <a:buAutoNum type="romanLcParenBoth" startAt="4"/>
            </a:pPr>
            <a:r>
              <a:rPr lang="en-GB" sz="2000" b="0" u="none" dirty="0" smtClean="0">
                <a:solidFill>
                  <a:srgbClr val="FF0000"/>
                </a:solidFill>
              </a:rPr>
              <a:t>inadequacy </a:t>
            </a:r>
            <a:r>
              <a:rPr lang="en-GB" sz="2000" b="0" u="none" dirty="0">
                <a:solidFill>
                  <a:srgbClr val="FF0000"/>
                </a:solidFill>
              </a:rPr>
              <a:t>of the regulatory </a:t>
            </a:r>
            <a:r>
              <a:rPr lang="en-GB" sz="2000" b="0" u="none" dirty="0" smtClean="0">
                <a:solidFill>
                  <a:srgbClr val="FF0000"/>
                </a:solidFill>
              </a:rPr>
              <a:t>structure</a:t>
            </a:r>
          </a:p>
          <a:p>
            <a:pPr marL="400050" indent="-400050" algn="just">
              <a:lnSpc>
                <a:spcPts val="2700"/>
              </a:lnSpc>
              <a:spcBef>
                <a:spcPts val="600"/>
              </a:spcBef>
              <a:spcAft>
                <a:spcPts val="600"/>
              </a:spcAft>
              <a:buAutoNum type="romanLcParenBoth" startAt="4"/>
            </a:pPr>
            <a:endParaRPr lang="en-GB" sz="2000" b="0" u="none" dirty="0" smtClean="0"/>
          </a:p>
          <a:p>
            <a:pPr algn="just">
              <a:lnSpc>
                <a:spcPts val="2700"/>
              </a:lnSpc>
              <a:spcBef>
                <a:spcPts val="600"/>
              </a:spcBef>
              <a:spcAft>
                <a:spcPts val="600"/>
              </a:spcAft>
              <a:buFontTx/>
              <a:buChar char="-"/>
            </a:pPr>
            <a:r>
              <a:rPr lang="en-GB" sz="2000" b="0" u="none" dirty="0" smtClean="0"/>
              <a:t>financial </a:t>
            </a:r>
            <a:r>
              <a:rPr lang="en-GB" sz="2000" b="0" u="none" dirty="0"/>
              <a:t>regulations are typically designed to ensure the health of individual </a:t>
            </a:r>
            <a:r>
              <a:rPr lang="en-GB" sz="2000" b="0" u="none" dirty="0" smtClean="0"/>
              <a:t>FIs, rather </a:t>
            </a:r>
            <a:r>
              <a:rPr lang="en-GB" sz="2000" b="0" u="none" dirty="0"/>
              <a:t>than the financial system as a </a:t>
            </a:r>
            <a:r>
              <a:rPr lang="en-GB" sz="2000" b="0" u="none" dirty="0" smtClean="0"/>
              <a:t>whole - </a:t>
            </a:r>
            <a:r>
              <a:rPr lang="en-GB" sz="2000" u="none" dirty="0" err="1" smtClean="0"/>
              <a:t>macroprudential</a:t>
            </a:r>
            <a:r>
              <a:rPr lang="en-GB" sz="2000" u="none" dirty="0" smtClean="0"/>
              <a:t> supervision understated vis-à-vis </a:t>
            </a:r>
            <a:r>
              <a:rPr lang="en-GB" sz="2000" u="none" dirty="0" err="1" smtClean="0"/>
              <a:t>microprudential</a:t>
            </a:r>
            <a:r>
              <a:rPr lang="en-GB" sz="2000" b="0" u="none"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261</a:t>
            </a:fld>
            <a:endParaRPr lang="en-US"/>
          </a:p>
        </p:txBody>
      </p:sp>
      <p:sp>
        <p:nvSpPr>
          <p:cNvPr id="5" name="Down Arrow 4"/>
          <p:cNvSpPr/>
          <p:nvPr/>
        </p:nvSpPr>
        <p:spPr bwMode="auto">
          <a:xfrm>
            <a:off x="5055201" y="479715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Tree>
    <p:extLst>
      <p:ext uri="{BB962C8B-B14F-4D97-AF65-F5344CB8AC3E}">
        <p14:creationId xmlns:p14="http://schemas.microsoft.com/office/powerpoint/2010/main" val="2220357201"/>
      </p:ext>
    </p:extLst>
  </p:cSld>
  <p:clrMapOvr>
    <a:masterClrMapping/>
  </p:clrMapOvr>
  <p:transition spd="slow">
    <p:pull dir="r"/>
  </p:transition>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endParaRPr lang="pt-PT" sz="2000" b="0" u="none" dirty="0" smtClean="0">
              <a:solidFill>
                <a:srgbClr val="FF0000"/>
              </a:solidFill>
              <a:cs typeface="Times New Roman" pitchFamily="18" charset="0"/>
            </a:endParaRPr>
          </a:p>
          <a:p>
            <a:pPr marL="268288" indent="-268288" algn="just">
              <a:lnSpc>
                <a:spcPts val="2700"/>
              </a:lnSpc>
              <a:spcBef>
                <a:spcPts val="600"/>
              </a:spcBef>
              <a:spcAft>
                <a:spcPts val="0"/>
              </a:spcAft>
            </a:pPr>
            <a:r>
              <a:rPr lang="pt-PT" sz="2000" b="0" u="none" dirty="0" smtClean="0">
                <a:solidFill>
                  <a:srgbClr val="FF0000"/>
                </a:solidFill>
                <a:cs typeface="Times New Roman" pitchFamily="18" charset="0"/>
              </a:rPr>
              <a:t>T</a:t>
            </a:r>
            <a:r>
              <a:rPr lang="en-US" sz="2000" b="0" u="none" dirty="0" smtClean="0">
                <a:solidFill>
                  <a:srgbClr val="FF0000"/>
                </a:solidFill>
                <a:cs typeface="Times New Roman" pitchFamily="18" charset="0"/>
              </a:rPr>
              <a:t>he building-up of risks was not understood </a:t>
            </a:r>
            <a:r>
              <a:rPr lang="en-US" sz="2000" b="0" u="none" dirty="0">
                <a:cs typeface="Times New Roman" pitchFamily="18" charset="0"/>
              </a:rPr>
              <a:t>by market </a:t>
            </a:r>
            <a:r>
              <a:rPr lang="en-US" sz="2000" b="0" u="none" dirty="0" smtClean="0">
                <a:cs typeface="Times New Roman" pitchFamily="18" charset="0"/>
              </a:rPr>
              <a:t>participants, major international entities and regulators.</a:t>
            </a:r>
          </a:p>
          <a:p>
            <a:pPr marL="268288" indent="-268288" algn="just">
              <a:lnSpc>
                <a:spcPts val="2700"/>
              </a:lnSpc>
              <a:spcBef>
                <a:spcPts val="600"/>
              </a:spcBef>
              <a:spcAft>
                <a:spcPts val="600"/>
              </a:spcAft>
            </a:pPr>
            <a:endParaRPr lang="en-US" sz="2000" b="0" u="none" dirty="0" smtClean="0">
              <a:cs typeface="Times New Roman" pitchFamily="18" charset="0"/>
            </a:endParaRPr>
          </a:p>
          <a:p>
            <a:pPr marL="0" indent="0" algn="just">
              <a:lnSpc>
                <a:spcPts val="2700"/>
              </a:lnSpc>
              <a:spcBef>
                <a:spcPts val="0"/>
              </a:spcBef>
              <a:spcAft>
                <a:spcPts val="600"/>
              </a:spcAft>
              <a:buNone/>
            </a:pPr>
            <a:r>
              <a:rPr lang="en-US" sz="2000" b="0" u="none" dirty="0" smtClean="0">
                <a:solidFill>
                  <a:srgbClr val="FF0000"/>
                </a:solidFill>
                <a:cs typeface="Times New Roman" pitchFamily="18" charset="0"/>
              </a:rPr>
              <a:t>“A reasonably well supervised financial system would have been much more resilient to this and other types of severe shocks”.</a:t>
            </a:r>
          </a:p>
          <a:p>
            <a:pPr marL="901700" indent="-901700" algn="just">
              <a:lnSpc>
                <a:spcPts val="2500"/>
              </a:lnSpc>
              <a:spcBef>
                <a:spcPts val="0"/>
              </a:spcBef>
              <a:spcAft>
                <a:spcPts val="0"/>
              </a:spcAft>
              <a:buNone/>
            </a:pPr>
            <a:r>
              <a:rPr lang="en-US" sz="2000" b="0" u="none" dirty="0" smtClean="0">
                <a:solidFill>
                  <a:srgbClr val="FF0000"/>
                </a:solidFill>
                <a:cs typeface="Times New Roman" pitchFamily="18" charset="0"/>
              </a:rPr>
              <a:t>	</a:t>
            </a:r>
            <a:r>
              <a:rPr lang="en-US" sz="1400" b="0" u="none" dirty="0" smtClean="0">
                <a:cs typeface="Times New Roman" pitchFamily="18" charset="0"/>
              </a:rPr>
              <a:t>in </a:t>
            </a:r>
            <a:r>
              <a:rPr lang="en-US" sz="1400" b="0" u="none" dirty="0" err="1"/>
              <a:t>Duffie</a:t>
            </a:r>
            <a:r>
              <a:rPr lang="en-US" sz="1400" b="0" u="none" dirty="0"/>
              <a:t>, Darrell, “Prone to Fail: The Pre-Crisis Financial System”, Journal of Economic Perspectives—Volume 33, Number 1, Winter 2019, Pages 81–106.</a:t>
            </a:r>
            <a:endParaRPr lang="en-GB" sz="1400" b="0" u="none" dirty="0"/>
          </a:p>
          <a:p>
            <a:pPr marL="0" indent="0" algn="just">
              <a:lnSpc>
                <a:spcPts val="2700"/>
              </a:lnSpc>
              <a:spcBef>
                <a:spcPts val="600"/>
              </a:spcBef>
              <a:spcAft>
                <a:spcPts val="600"/>
              </a:spcAft>
              <a:buNone/>
            </a:pPr>
            <a:endParaRPr lang="en-US" sz="2000" b="0" u="none" dirty="0" smtClean="0">
              <a:solidFill>
                <a:srgbClr val="FF0000"/>
              </a:solidFill>
              <a:cs typeface="Times New Roman" pitchFamily="18" charset="0"/>
            </a:endParaRPr>
          </a:p>
          <a:p>
            <a:pPr marL="268288" indent="-268288" algn="just">
              <a:lnSpc>
                <a:spcPts val="2700"/>
              </a:lnSpc>
              <a:spcBef>
                <a:spcPts val="600"/>
              </a:spcBef>
              <a:spcAft>
                <a:spcPts val="600"/>
              </a:spcAft>
            </a:pPr>
            <a:r>
              <a:rPr lang="en-US" sz="2000" b="0" u="none" dirty="0" smtClean="0">
                <a:solidFill>
                  <a:srgbClr val="FF0000"/>
                </a:solidFill>
                <a:cs typeface="Times New Roman" pitchFamily="18" charset="0"/>
              </a:rPr>
              <a:t>Financial market developments were perceived as financial innovation </a:t>
            </a:r>
            <a:r>
              <a:rPr lang="en-US" sz="2000" b="0" u="none" dirty="0" smtClean="0">
                <a:cs typeface="Times New Roman" pitchFamily="18" charset="0"/>
              </a:rPr>
              <a:t>and helpful for the resilience of the financial system, being instrumental to preserve the </a:t>
            </a:r>
            <a:r>
              <a:rPr lang="en-US" sz="2000" b="0" u="none" dirty="0" smtClean="0">
                <a:solidFill>
                  <a:srgbClr val="FF0000"/>
                </a:solidFill>
                <a:cs typeface="Times New Roman" pitchFamily="18" charset="0"/>
              </a:rPr>
              <a:t>Great Moderation</a:t>
            </a:r>
            <a:r>
              <a:rPr lang="en-US" sz="2000" b="0" u="none" dirty="0" smtClean="0">
                <a:cs typeface="Times New Roman" pitchFamily="18" charset="0"/>
              </a:rPr>
              <a:t>, a period of stable growth and inflation.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262</a:t>
            </a:fld>
            <a:endParaRPr lang="en-US"/>
          </a:p>
        </p:txBody>
      </p:sp>
      <p:sp>
        <p:nvSpPr>
          <p:cNvPr id="3" name="Down Arrow 2"/>
          <p:cNvSpPr/>
          <p:nvPr/>
        </p:nvSpPr>
        <p:spPr bwMode="auto">
          <a:xfrm>
            <a:off x="5025007" y="2852936"/>
            <a:ext cx="36726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4" name="Down Arrow 3"/>
          <p:cNvSpPr/>
          <p:nvPr/>
        </p:nvSpPr>
        <p:spPr bwMode="auto">
          <a:xfrm>
            <a:off x="5017786" y="4869160"/>
            <a:ext cx="36726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Down Arrow 6"/>
          <p:cNvSpPr/>
          <p:nvPr/>
        </p:nvSpPr>
        <p:spPr bwMode="auto">
          <a:xfrm>
            <a:off x="5025008" y="162880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9"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Tree>
    <p:extLst>
      <p:ext uri="{BB962C8B-B14F-4D97-AF65-F5344CB8AC3E}">
        <p14:creationId xmlns:p14="http://schemas.microsoft.com/office/powerpoint/2010/main" val="2290613741"/>
      </p:ext>
    </p:extLst>
  </p:cSld>
  <p:clrMapOvr>
    <a:masterClrMapping/>
  </p:clrMapOvr>
  <p:transition spd="slow">
    <p:pull dir="r"/>
  </p:transition>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762000" y="1643633"/>
            <a:ext cx="8655496" cy="46656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endParaRPr lang="en-US" sz="1800" b="0" u="none" dirty="0">
              <a:cs typeface="Times New Roman" pitchFamily="18" charset="0"/>
            </a:endParaRPr>
          </a:p>
          <a:p>
            <a:pPr marL="268288" indent="-268288" algn="just">
              <a:lnSpc>
                <a:spcPts val="2700"/>
              </a:lnSpc>
              <a:spcBef>
                <a:spcPts val="600"/>
              </a:spcBef>
              <a:spcAft>
                <a:spcPts val="600"/>
              </a:spcAft>
            </a:pPr>
            <a:r>
              <a:rPr lang="en-GB" sz="2000" b="0" u="none" dirty="0" smtClean="0"/>
              <a:t>Turner</a:t>
            </a:r>
            <a:r>
              <a:rPr lang="en-GB" sz="2000" b="0" u="none" dirty="0"/>
              <a:t>, Adair (2015), </a:t>
            </a:r>
            <a:r>
              <a:rPr lang="en-GB" sz="2000" b="0" dirty="0"/>
              <a:t>Between Debt and the Devil: Money, Credit, and Fixing Global Finance</a:t>
            </a:r>
            <a:r>
              <a:rPr lang="en-GB" sz="2000" b="0" u="none" dirty="0"/>
              <a:t>, October, Princeton University </a:t>
            </a:r>
            <a:r>
              <a:rPr lang="en-GB" sz="2000" b="0" u="none" dirty="0" smtClean="0"/>
              <a:t>Press:</a:t>
            </a:r>
          </a:p>
          <a:p>
            <a:pPr marL="268288" indent="-268288" algn="just">
              <a:lnSpc>
                <a:spcPts val="2700"/>
              </a:lnSpc>
              <a:spcBef>
                <a:spcPts val="600"/>
              </a:spcBef>
              <a:spcAft>
                <a:spcPts val="600"/>
              </a:spcAft>
            </a:pPr>
            <a:endParaRPr lang="en-US" sz="2000" b="0" u="none" dirty="0">
              <a:cs typeface="Times New Roman" pitchFamily="18" charset="0"/>
            </a:endParaRPr>
          </a:p>
          <a:p>
            <a:pPr marL="268288" indent="-268288" algn="just">
              <a:lnSpc>
                <a:spcPts val="2700"/>
              </a:lnSpc>
              <a:spcBef>
                <a:spcPts val="0"/>
              </a:spcBef>
              <a:spcAft>
                <a:spcPts val="600"/>
              </a:spcAft>
              <a:buFontTx/>
              <a:buChar char="-"/>
            </a:pPr>
            <a:r>
              <a:rPr lang="en-US" sz="1600" b="0" u="none" dirty="0" smtClean="0">
                <a:cs typeface="Times New Roman" pitchFamily="18" charset="0"/>
              </a:rPr>
              <a:t>“In </a:t>
            </a:r>
            <a:r>
              <a:rPr lang="en-US" sz="1600" u="none" dirty="0" smtClean="0">
                <a:cs typeface="Times New Roman" pitchFamily="18" charset="0"/>
              </a:rPr>
              <a:t>April 2006</a:t>
            </a:r>
            <a:r>
              <a:rPr lang="en-US" sz="1600" b="0" u="none" dirty="0" smtClean="0">
                <a:cs typeface="Times New Roman" pitchFamily="18" charset="0"/>
              </a:rPr>
              <a:t>, only 15 months before the onset of the financial crisis, the </a:t>
            </a:r>
            <a:r>
              <a:rPr lang="en-US" sz="1600" u="none" dirty="0" smtClean="0">
                <a:cs typeface="Times New Roman" pitchFamily="18" charset="0"/>
              </a:rPr>
              <a:t>IMF’s GFSR </a:t>
            </a:r>
            <a:r>
              <a:rPr lang="en-US" sz="1600" b="0" u="none" dirty="0" smtClean="0">
                <a:cs typeface="Times New Roman" pitchFamily="18" charset="0"/>
              </a:rPr>
              <a:t>noted with approval the “growing recognition that the dispersal of credit risk by banks to a broader and more diverse group of investors … has helped make the banking and overall financial system more resilient”. </a:t>
            </a:r>
            <a:r>
              <a:rPr lang="en-US" sz="1600" dirty="0" smtClean="0">
                <a:cs typeface="Times New Roman" pitchFamily="18" charset="0"/>
              </a:rPr>
              <a:t>“</a:t>
            </a:r>
            <a:r>
              <a:rPr lang="en-US" sz="1600" dirty="0">
                <a:cs typeface="Times New Roman" pitchFamily="18" charset="0"/>
              </a:rPr>
              <a:t>Consequently, the commercial banks may be less vulnerable today to credit or economic shocks</a:t>
            </a:r>
            <a:r>
              <a:rPr lang="en-US" sz="1600" dirty="0" smtClean="0">
                <a:cs typeface="Times New Roman" pitchFamily="18" charset="0"/>
              </a:rPr>
              <a:t>”.</a:t>
            </a:r>
          </a:p>
          <a:p>
            <a:pPr marL="268288" indent="-268288" algn="just">
              <a:lnSpc>
                <a:spcPts val="2700"/>
              </a:lnSpc>
              <a:spcBef>
                <a:spcPts val="600"/>
              </a:spcBef>
              <a:spcAft>
                <a:spcPts val="600"/>
              </a:spcAft>
              <a:buFontTx/>
              <a:buChar char="-"/>
            </a:pPr>
            <a:r>
              <a:rPr lang="en-US" sz="1600" b="0" u="none" dirty="0" err="1" smtClean="0">
                <a:cs typeface="Times New Roman" pitchFamily="18" charset="0"/>
              </a:rPr>
              <a:t>Rajan</a:t>
            </a:r>
            <a:r>
              <a:rPr lang="en-US" sz="1600" b="0" u="none" dirty="0" smtClean="0">
                <a:cs typeface="Times New Roman" pitchFamily="18" charset="0"/>
              </a:rPr>
              <a:t> </a:t>
            </a:r>
            <a:r>
              <a:rPr lang="en-US" sz="1600" b="0" u="none" dirty="0">
                <a:cs typeface="Times New Roman" pitchFamily="18" charset="0"/>
              </a:rPr>
              <a:t>and </a:t>
            </a:r>
            <a:r>
              <a:rPr lang="en-US" sz="1600" b="0" u="none" dirty="0" err="1">
                <a:cs typeface="Times New Roman" pitchFamily="18" charset="0"/>
              </a:rPr>
              <a:t>Zingales</a:t>
            </a:r>
            <a:r>
              <a:rPr lang="en-US" sz="1600" b="0" u="none" dirty="0">
                <a:cs typeface="Times New Roman" pitchFamily="18" charset="0"/>
              </a:rPr>
              <a:t> (2004</a:t>
            </a:r>
            <a:r>
              <a:rPr lang="en-US" sz="1600" b="0" u="none" dirty="0" smtClean="0">
                <a:cs typeface="Times New Roman" pitchFamily="18" charset="0"/>
              </a:rPr>
              <a:t>): </a:t>
            </a:r>
            <a:r>
              <a:rPr lang="pt-PT" sz="1600" b="0" u="none" dirty="0" smtClean="0">
                <a:cs typeface="Times New Roman" pitchFamily="18" charset="0"/>
              </a:rPr>
              <a:t>“</a:t>
            </a:r>
            <a:r>
              <a:rPr lang="en-US" sz="1600" b="0" u="none" dirty="0" smtClean="0">
                <a:cs typeface="Times New Roman" pitchFamily="18" charset="0"/>
              </a:rPr>
              <a:t>In the last 30 years, </a:t>
            </a:r>
            <a:r>
              <a:rPr lang="en-US" sz="1600" b="0" dirty="0" smtClean="0">
                <a:cs typeface="Times New Roman" pitchFamily="18" charset="0"/>
              </a:rPr>
              <a:t>dramatic changes in financial systems around the world amounting, de facto, to a revolution have brought many … advances </a:t>
            </a:r>
            <a:r>
              <a:rPr lang="en-US" sz="1600" b="0" u="none" dirty="0" smtClean="0">
                <a:cs typeface="Times New Roman" pitchFamily="18" charset="0"/>
              </a:rPr>
              <a:t>… We have come closer to the utopia of finance for all</a:t>
            </a:r>
            <a:r>
              <a:rPr lang="pt-PT" sz="1600" b="0" u="none" dirty="0" smtClean="0">
                <a:cs typeface="Times New Roman" pitchFamily="18" charset="0"/>
              </a:rPr>
              <a:t>”.</a:t>
            </a:r>
            <a:endParaRPr lang="en-US" sz="1600" b="0" u="none"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263</a:t>
            </a:fld>
            <a:endParaRPr lang="en-US"/>
          </a:p>
        </p:txBody>
      </p:sp>
      <p:sp>
        <p:nvSpPr>
          <p:cNvPr id="3" name="Down Arrow 2"/>
          <p:cNvSpPr/>
          <p:nvPr/>
        </p:nvSpPr>
        <p:spPr bwMode="auto">
          <a:xfrm>
            <a:off x="5097016" y="1700808"/>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dirty="0">
                <a:cs typeface="Times New Roman" pitchFamily="18" charset="0"/>
              </a:rPr>
              <a:t>Financial System Structural Problems</a:t>
            </a:r>
            <a:endParaRPr lang="en-US" dirty="0" smtClean="0"/>
          </a:p>
        </p:txBody>
      </p:sp>
    </p:spTree>
    <p:extLst>
      <p:ext uri="{BB962C8B-B14F-4D97-AF65-F5344CB8AC3E}">
        <p14:creationId xmlns:p14="http://schemas.microsoft.com/office/powerpoint/2010/main" val="3621654855"/>
      </p:ext>
    </p:extLst>
  </p:cSld>
  <p:clrMapOvr>
    <a:masterClrMapping/>
  </p:clrMapOvr>
  <p:transition spd="slow">
    <p:pull dir="r"/>
  </p:transition>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686800" cy="1104900"/>
          </a:xfrm>
        </p:spPr>
        <p:txBody>
          <a:bodyPr/>
          <a:lstStyle/>
          <a:p>
            <a:r>
              <a:rPr lang="en-GB" dirty="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86800" cy="46793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cs typeface="Times New Roman" pitchFamily="18" charset="0"/>
              </a:rPr>
              <a:t>Due to the role of the financial system in the subprime crisis and its increasing weight in the economy, </a:t>
            </a:r>
            <a:r>
              <a:rPr lang="en-US" sz="2000" u="none" dirty="0" smtClean="0">
                <a:cs typeface="Times New Roman" pitchFamily="18" charset="0"/>
              </a:rPr>
              <a:t>the impact was much more severe in developed economies</a:t>
            </a:r>
            <a:r>
              <a:rPr lang="en-US" sz="2000" b="0" u="none" dirty="0" smtClean="0">
                <a:cs typeface="Times New Roman" pitchFamily="18" charset="0"/>
              </a:rPr>
              <a:t>, while emerging markets weathered the crisis well.</a:t>
            </a: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a:p>
            <a:pPr marL="514350" indent="-514350" algn="just">
              <a:lnSpc>
                <a:spcPts val="2700"/>
              </a:lnSpc>
              <a:spcBef>
                <a:spcPts val="600"/>
              </a:spcBef>
              <a:spcAft>
                <a:spcPts val="600"/>
              </a:spcAft>
              <a:buAutoNum type="romanLcParenBoth"/>
            </a:pPr>
            <a:r>
              <a:rPr lang="en-US" sz="2000" b="0" u="none" dirty="0" smtClean="0">
                <a:solidFill>
                  <a:srgbClr val="FF0000"/>
                </a:solidFill>
                <a:cs typeface="Times New Roman" pitchFamily="18" charset="0"/>
              </a:rPr>
              <a:t>Developing economies </a:t>
            </a:r>
            <a:r>
              <a:rPr lang="en-US" sz="2000" b="0" u="none" dirty="0" smtClean="0">
                <a:cs typeface="Times New Roman" pitchFamily="18" charset="0"/>
              </a:rPr>
              <a:t>- learned the lessons of the Asian crisis and implemented sound macroeconomic policies, along with </a:t>
            </a:r>
            <a:r>
              <a:rPr lang="en-US" sz="2000" b="0" u="none" dirty="0" err="1" smtClean="0">
                <a:cs typeface="Times New Roman" pitchFamily="18" charset="0"/>
              </a:rPr>
              <a:t>macroprudential</a:t>
            </a:r>
            <a:r>
              <a:rPr lang="en-US" sz="2000" b="0" u="none" dirty="0" smtClean="0">
                <a:cs typeface="Times New Roman" pitchFamily="18" charset="0"/>
              </a:rPr>
              <a:t> </a:t>
            </a:r>
            <a:r>
              <a:rPr lang="en-US" sz="2000" b="0" u="none" dirty="0">
                <a:cs typeface="Times New Roman" pitchFamily="18" charset="0"/>
              </a:rPr>
              <a:t>measures </a:t>
            </a:r>
            <a:r>
              <a:rPr lang="en-US" sz="2000" b="0" u="none" dirty="0" smtClean="0">
                <a:cs typeface="Times New Roman" pitchFamily="18" charset="0"/>
              </a:rPr>
              <a:t>(</a:t>
            </a:r>
            <a:r>
              <a:rPr lang="en-US" sz="2000" b="0" u="none" dirty="0" err="1" smtClean="0">
                <a:cs typeface="Times New Roman" pitchFamily="18" charset="0"/>
              </a:rPr>
              <a:t>v.g</a:t>
            </a:r>
            <a:r>
              <a:rPr lang="en-US" sz="2000" b="0" u="none" dirty="0" smtClean="0">
                <a:cs typeface="Times New Roman" pitchFamily="18" charset="0"/>
              </a:rPr>
              <a:t>. IMF </a:t>
            </a:r>
            <a:r>
              <a:rPr lang="en-US" sz="2000" b="0" u="none" dirty="0">
                <a:cs typeface="Times New Roman" pitchFamily="18" charset="0"/>
              </a:rPr>
              <a:t>WEO </a:t>
            </a:r>
            <a:r>
              <a:rPr lang="en-US" sz="2000" b="0" u="none" dirty="0" smtClean="0">
                <a:cs typeface="Times New Roman" pitchFamily="18" charset="0"/>
              </a:rPr>
              <a:t>Oct18).</a:t>
            </a: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a:p>
            <a:pPr marL="514350" indent="-514350" algn="just">
              <a:lnSpc>
                <a:spcPts val="2700"/>
              </a:lnSpc>
              <a:spcBef>
                <a:spcPts val="600"/>
              </a:spcBef>
              <a:spcAft>
                <a:spcPts val="600"/>
              </a:spcAft>
              <a:buAutoNum type="romanLcParenBoth"/>
            </a:pPr>
            <a:r>
              <a:rPr lang="en-US" sz="2000" b="0" u="none" dirty="0" smtClean="0">
                <a:solidFill>
                  <a:srgbClr val="FF0000"/>
                </a:solidFill>
                <a:cs typeface="Times New Roman" pitchFamily="18" charset="0"/>
              </a:rPr>
              <a:t>Developed economies </a:t>
            </a:r>
            <a:r>
              <a:rPr lang="en-US" sz="2000" b="0" u="none" dirty="0" smtClean="0">
                <a:cs typeface="Times New Roman" pitchFamily="18" charset="0"/>
              </a:rPr>
              <a:t>- were more complacent, often assuming that mostly developing economies were subject to severe financial crises (notwithstanding the  contradictory evidence of the LTCM failure in 1998).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264</a:t>
            </a:fld>
            <a:endParaRPr lang="en-US"/>
          </a:p>
        </p:txBody>
      </p:sp>
      <p:sp>
        <p:nvSpPr>
          <p:cNvPr id="3" name="Down Arrow 2"/>
          <p:cNvSpPr/>
          <p:nvPr/>
        </p:nvSpPr>
        <p:spPr bwMode="auto">
          <a:xfrm>
            <a:off x="4953000" y="27089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38919036"/>
      </p:ext>
    </p:extLst>
  </p:cSld>
  <p:clrMapOvr>
    <a:masterClrMapping/>
  </p:clrMapOvr>
  <p:transition spd="slow">
    <p:pull dir="r"/>
  </p:transition>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731250" cy="1104900"/>
          </a:xfrm>
        </p:spPr>
        <p:txBody>
          <a:bodyPr/>
          <a:lstStyle/>
          <a:p>
            <a:r>
              <a:rPr lang="en-GB" dirty="0">
                <a:cs typeface="Times New Roman" pitchFamily="18" charset="0"/>
              </a:rPr>
              <a:t>Financial System Structural Problems</a:t>
            </a:r>
            <a:endParaRPr lang="en-US" dirty="0" smtClean="0"/>
          </a:p>
        </p:txBody>
      </p:sp>
      <p:sp>
        <p:nvSpPr>
          <p:cNvPr id="8" name="Rectangle 3"/>
          <p:cNvSpPr txBox="1">
            <a:spLocks noChangeArrowheads="1"/>
          </p:cNvSpPr>
          <p:nvPr/>
        </p:nvSpPr>
        <p:spPr bwMode="auto">
          <a:xfrm>
            <a:off x="762000" y="1643633"/>
            <a:ext cx="8686800" cy="7052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lang="en-US" sz="2000" b="0" u="none" dirty="0" smtClean="0">
                <a:cs typeface="Times New Roman" pitchFamily="18" charset="0"/>
              </a:rPr>
              <a:t>Therefore, economic growth in emerging markets stayed higher than in developed economies.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265</a:t>
            </a:fld>
            <a:endParaRPr lang="en-US"/>
          </a:p>
        </p:txBody>
      </p:sp>
      <p:pic>
        <p:nvPicPr>
          <p:cNvPr id="3" name="Picture 2"/>
          <p:cNvPicPr>
            <a:picLocks noChangeAspect="1"/>
          </p:cNvPicPr>
          <p:nvPr/>
        </p:nvPicPr>
        <p:blipFill>
          <a:blip r:embed="rId2"/>
          <a:stretch>
            <a:fillRect/>
          </a:stretch>
        </p:blipFill>
        <p:spPr>
          <a:xfrm>
            <a:off x="1208584" y="2564257"/>
            <a:ext cx="3960440" cy="3654662"/>
          </a:xfrm>
          <a:prstGeom prst="rect">
            <a:avLst/>
          </a:prstGeom>
        </p:spPr>
      </p:pic>
      <p:sp>
        <p:nvSpPr>
          <p:cNvPr id="6" name="Text Box 6"/>
          <p:cNvSpPr txBox="1">
            <a:spLocks noChangeArrowheads="1"/>
          </p:cNvSpPr>
          <p:nvPr/>
        </p:nvSpPr>
        <p:spPr bwMode="auto">
          <a:xfrm>
            <a:off x="5241032" y="5929535"/>
            <a:ext cx="4207767"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smtClean="0">
                <a:solidFill>
                  <a:schemeClr val="tx1"/>
                </a:solidFill>
              </a:rPr>
              <a:t>Source: IMF (2018), “World Economic Outlook”, 2018.</a:t>
            </a:r>
            <a:endParaRPr lang="en-US" sz="1400" b="0" u="none" dirty="0">
              <a:solidFill>
                <a:schemeClr val="tx1"/>
              </a:solidFill>
            </a:endParaRPr>
          </a:p>
        </p:txBody>
      </p:sp>
    </p:spTree>
    <p:extLst>
      <p:ext uri="{BB962C8B-B14F-4D97-AF65-F5344CB8AC3E}">
        <p14:creationId xmlns:p14="http://schemas.microsoft.com/office/powerpoint/2010/main" val="1023868990"/>
      </p:ext>
    </p:extLst>
  </p:cSld>
  <p:clrMapOvr>
    <a:masterClrMapping/>
  </p:clrMapOvr>
  <p:transition spd="slow">
    <p:pull dir="r"/>
  </p:transition>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ct val="15000"/>
              </a:spcBef>
              <a:spcAft>
                <a:spcPts val="600"/>
              </a:spcAft>
            </a:pPr>
            <a:r>
              <a:rPr lang="en-US" sz="2000" dirty="0" smtClean="0">
                <a:solidFill>
                  <a:srgbClr val="FF0000"/>
                </a:solidFill>
              </a:rPr>
              <a:t>Irrelevance of the financial system in macroeconomic models and central banking:</a:t>
            </a:r>
          </a:p>
          <a:p>
            <a:pPr marL="268288" indent="-268288" algn="just">
              <a:lnSpc>
                <a:spcPts val="2700"/>
              </a:lnSpc>
              <a:spcBef>
                <a:spcPct val="15000"/>
              </a:spcBef>
              <a:spcAft>
                <a:spcPts val="600"/>
              </a:spcAft>
              <a:buFontTx/>
              <a:buChar char="-"/>
            </a:pPr>
            <a:r>
              <a:rPr lang="en-US" sz="2000" u="sng" dirty="0" smtClean="0"/>
              <a:t>In central banks, financial system developments were seen as neutral.</a:t>
            </a:r>
          </a:p>
          <a:p>
            <a:pPr marL="268288" indent="-268288" algn="just">
              <a:lnSpc>
                <a:spcPts val="2700"/>
              </a:lnSpc>
              <a:spcBef>
                <a:spcPct val="15000"/>
              </a:spcBef>
              <a:spcAft>
                <a:spcPts val="600"/>
              </a:spcAft>
              <a:buFontTx/>
              <a:buChar char="-"/>
            </a:pPr>
            <a:endParaRPr lang="en-US" sz="2000" dirty="0" smtClean="0"/>
          </a:p>
          <a:p>
            <a:pPr marL="268288" indent="-268288" algn="just">
              <a:lnSpc>
                <a:spcPts val="2700"/>
              </a:lnSpc>
              <a:spcBef>
                <a:spcPts val="600"/>
              </a:spcBef>
              <a:spcAft>
                <a:spcPts val="600"/>
              </a:spcAft>
              <a:buFontTx/>
              <a:buChar char="-"/>
            </a:pPr>
            <a:r>
              <a:rPr lang="en-US" sz="2000" dirty="0" smtClean="0"/>
              <a:t>Economists from the 1920s and 30s, e.g. Friedrich Hayek, Irving Fisher or John M. Keynes recognized that </a:t>
            </a:r>
            <a:r>
              <a:rPr lang="en-US" sz="2000" dirty="0" smtClean="0">
                <a:solidFill>
                  <a:srgbClr val="FF0000"/>
                </a:solidFill>
              </a:rPr>
              <a:t>the banking system had vital implications for macroeconomic stability</a:t>
            </a:r>
            <a:r>
              <a:rPr lang="en-US" sz="2000" dirty="0" smtClean="0"/>
              <a:t>, but these views were increasingly rejected since the 70s.</a:t>
            </a:r>
          </a:p>
          <a:p>
            <a:pPr marL="268288" indent="-268288" algn="just">
              <a:lnSpc>
                <a:spcPts val="2700"/>
              </a:lnSpc>
              <a:spcBef>
                <a:spcPts val="600"/>
              </a:spcBef>
              <a:spcAft>
                <a:spcPts val="600"/>
              </a:spcAft>
              <a:buFontTx/>
              <a:buChar char="-"/>
            </a:pPr>
            <a:r>
              <a:rPr lang="en-US" sz="2000" dirty="0" smtClean="0"/>
              <a:t>Mervin King (2012) on the </a:t>
            </a:r>
            <a:r>
              <a:rPr lang="en-US" sz="2000" dirty="0" smtClean="0">
                <a:solidFill>
                  <a:srgbClr val="FF0000"/>
                </a:solidFill>
              </a:rPr>
              <a:t>theoretical foundations of modern monetary economics</a:t>
            </a:r>
            <a:r>
              <a:rPr lang="en-US" sz="2000" dirty="0" smtClean="0"/>
              <a:t>: “</a:t>
            </a:r>
            <a:r>
              <a:rPr lang="en-US" sz="2000" b="1" dirty="0" smtClean="0"/>
              <a:t>lacks an account of financial intermediation</a:t>
            </a:r>
            <a:r>
              <a:rPr lang="en-US" sz="2000" dirty="0" smtClean="0"/>
              <a:t>, so money, credit and banking play no meaningful role” (from Turner (2015)).</a:t>
            </a:r>
            <a:endParaRPr lang="en-US" sz="2000" dirty="0" smtClean="0">
              <a:cs typeface="Times New Roman" pitchFamily="18" charset="0"/>
            </a:endParaRPr>
          </a:p>
        </p:txBody>
      </p:sp>
      <p:sp>
        <p:nvSpPr>
          <p:cNvPr id="2" name="Down Arrow 1"/>
          <p:cNvSpPr/>
          <p:nvPr/>
        </p:nvSpPr>
        <p:spPr bwMode="auto">
          <a:xfrm>
            <a:off x="4943432" y="2924944"/>
            <a:ext cx="34349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Down Arrow 2"/>
          <p:cNvSpPr/>
          <p:nvPr/>
        </p:nvSpPr>
        <p:spPr bwMode="auto">
          <a:xfrm>
            <a:off x="4953001" y="4437112"/>
            <a:ext cx="33392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266</a:t>
            </a:fld>
            <a:endParaRPr lang="en-US"/>
          </a:p>
        </p:txBody>
      </p:sp>
      <p:sp>
        <p:nvSpPr>
          <p:cNvPr id="8" name="Rectangle 2"/>
          <p:cNvSpPr>
            <a:spLocks noGrp="1" noChangeArrowheads="1"/>
          </p:cNvSpPr>
          <p:nvPr>
            <p:ph type="title"/>
          </p:nvPr>
        </p:nvSpPr>
        <p:spPr>
          <a:xfrm>
            <a:off x="761999" y="342900"/>
            <a:ext cx="8727505" cy="1104900"/>
          </a:xfrm>
        </p:spPr>
        <p:txBody>
          <a:bodyPr/>
          <a:lstStyle/>
          <a:p>
            <a:r>
              <a:rPr lang="en-GB" sz="3800" dirty="0" smtClean="0">
                <a:cs typeface="Times New Roman" pitchFamily="18" charset="0"/>
              </a:rPr>
              <a:t>Central Banking and Supervision Problems</a:t>
            </a:r>
            <a:endParaRPr lang="en-US" sz="3800" dirty="0" smtClean="0"/>
          </a:p>
        </p:txBody>
      </p:sp>
    </p:spTree>
    <p:extLst>
      <p:ext uri="{BB962C8B-B14F-4D97-AF65-F5344CB8AC3E}">
        <p14:creationId xmlns:p14="http://schemas.microsoft.com/office/powerpoint/2010/main" val="3284150694"/>
      </p:ext>
    </p:extLst>
  </p:cSld>
  <p:clrMapOvr>
    <a:masterClrMapping/>
  </p:clrMapOvr>
  <p:transition spd="slow">
    <p:pull dir="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ts val="600"/>
              </a:spcBef>
              <a:spcAft>
                <a:spcPts val="600"/>
              </a:spcAft>
            </a:pPr>
            <a:r>
              <a:rPr lang="en-US" sz="2000" dirty="0" smtClean="0">
                <a:cs typeface="Times New Roman" pitchFamily="18" charset="0"/>
              </a:rPr>
              <a:t>Reasons for this </a:t>
            </a:r>
            <a:r>
              <a:rPr lang="en-US" sz="2000" b="1" dirty="0" smtClean="0">
                <a:solidFill>
                  <a:srgbClr val="FF0000"/>
                </a:solidFill>
                <a:cs typeface="Times New Roman" pitchFamily="18" charset="0"/>
              </a:rPr>
              <a:t>benign view</a:t>
            </a:r>
            <a:r>
              <a:rPr lang="en-US" sz="2000" dirty="0" smtClean="0">
                <a:cs typeface="Times New Roman" pitchFamily="18" charset="0"/>
              </a:rPr>
              <a:t>:</a:t>
            </a:r>
          </a:p>
          <a:p>
            <a:pPr marL="457200" indent="-457200" algn="just">
              <a:lnSpc>
                <a:spcPts val="2700"/>
              </a:lnSpc>
              <a:spcBef>
                <a:spcPts val="600"/>
              </a:spcBef>
              <a:spcAft>
                <a:spcPts val="600"/>
              </a:spcAft>
              <a:buAutoNum type="arabicParenBoth"/>
            </a:pPr>
            <a:r>
              <a:rPr lang="en-US" sz="2000" u="sng" dirty="0" smtClean="0">
                <a:cs typeface="Times New Roman" pitchFamily="18" charset="0"/>
              </a:rPr>
              <a:t>Economic history</a:t>
            </a:r>
            <a:r>
              <a:rPr lang="en-US" sz="2000" dirty="0" smtClean="0">
                <a:cs typeface="Times New Roman" pitchFamily="18" charset="0"/>
              </a:rPr>
              <a:t> - suggests that (at least) early stages of economic development require modern financial systems:</a:t>
            </a:r>
          </a:p>
          <a:p>
            <a:pPr algn="just">
              <a:lnSpc>
                <a:spcPts val="2700"/>
              </a:lnSpc>
              <a:spcBef>
                <a:spcPts val="600"/>
              </a:spcBef>
              <a:spcAft>
                <a:spcPts val="600"/>
              </a:spcAft>
              <a:buFontTx/>
              <a:buChar char="-"/>
            </a:pPr>
            <a:r>
              <a:rPr lang="en-US" sz="1800" dirty="0" smtClean="0">
                <a:cs typeface="Times New Roman" pitchFamily="18" charset="0"/>
              </a:rPr>
              <a:t>the growth of financial markets enabled canal and railway investments in the XIX century, as well as the German and the British industrialization.</a:t>
            </a:r>
          </a:p>
          <a:p>
            <a:pPr marL="457200" indent="-457200" algn="just">
              <a:lnSpc>
                <a:spcPts val="2700"/>
              </a:lnSpc>
              <a:spcBef>
                <a:spcPts val="600"/>
              </a:spcBef>
              <a:spcAft>
                <a:spcPts val="600"/>
              </a:spcAft>
              <a:buAutoNum type="arabicParenBoth" startAt="2"/>
            </a:pPr>
            <a:r>
              <a:rPr lang="en-US" sz="2000" u="sng" dirty="0" smtClean="0">
                <a:cs typeface="Times New Roman" pitchFamily="18" charset="0"/>
              </a:rPr>
              <a:t>Empirical evidence</a:t>
            </a:r>
            <a:r>
              <a:rPr lang="en-US" sz="2000" dirty="0" smtClean="0">
                <a:cs typeface="Times New Roman" pitchFamily="18" charset="0"/>
              </a:rPr>
              <a:t>:</a:t>
            </a:r>
          </a:p>
          <a:p>
            <a:pPr algn="just">
              <a:lnSpc>
                <a:spcPts val="2700"/>
              </a:lnSpc>
              <a:spcBef>
                <a:spcPts val="600"/>
              </a:spcBef>
              <a:spcAft>
                <a:spcPts val="600"/>
              </a:spcAft>
              <a:buFontTx/>
              <a:buChar char="-"/>
            </a:pPr>
            <a:r>
              <a:rPr lang="en-US" sz="1800" dirty="0" smtClean="0">
                <a:cs typeface="Times New Roman" pitchFamily="18" charset="0"/>
              </a:rPr>
              <a:t>According to Levine (2005), </a:t>
            </a:r>
            <a:r>
              <a:rPr lang="en-US" sz="1800" u="sng" dirty="0" smtClean="0">
                <a:cs typeface="Times New Roman" pitchFamily="18" charset="0"/>
              </a:rPr>
              <a:t>“financial deepening” is beneficial</a:t>
            </a:r>
            <a:r>
              <a:rPr lang="en-US" sz="1800" dirty="0" smtClean="0">
                <a:cs typeface="Times New Roman" pitchFamily="18" charset="0"/>
              </a:rPr>
              <a:t>, with positive correlations between private sector credit and stock market turnover, on one hand, and economic growth, on the other hand: “</a:t>
            </a:r>
            <a:r>
              <a:rPr lang="en-GB" sz="1800" dirty="0" smtClean="0">
                <a:solidFill>
                  <a:srgbClr val="FF0000"/>
                </a:solidFill>
              </a:rPr>
              <a:t>better </a:t>
            </a:r>
            <a:r>
              <a:rPr lang="en-GB" sz="1800" dirty="0">
                <a:solidFill>
                  <a:srgbClr val="FF0000"/>
                </a:solidFill>
              </a:rPr>
              <a:t>developed financial </a:t>
            </a:r>
            <a:r>
              <a:rPr lang="en-GB" sz="1800" dirty="0" smtClean="0">
                <a:solidFill>
                  <a:srgbClr val="FF0000"/>
                </a:solidFill>
              </a:rPr>
              <a:t> systems </a:t>
            </a:r>
            <a:r>
              <a:rPr lang="en-GB" sz="1800" dirty="0">
                <a:solidFill>
                  <a:srgbClr val="FF0000"/>
                </a:solidFill>
              </a:rPr>
              <a:t>ease external financing constraints </a:t>
            </a:r>
            <a:r>
              <a:rPr lang="en-GB" sz="1800" dirty="0" smtClean="0">
                <a:solidFill>
                  <a:srgbClr val="FF0000"/>
                </a:solidFill>
              </a:rPr>
              <a:t>facing firms</a:t>
            </a:r>
            <a:r>
              <a:rPr lang="en-GB" sz="1800" dirty="0">
                <a:solidFill>
                  <a:srgbClr val="FF0000"/>
                </a:solidFill>
              </a:rPr>
              <a:t>, which illuminates one mechanism through which financial development </a:t>
            </a:r>
            <a:r>
              <a:rPr lang="en-GB" sz="1800" dirty="0" smtClean="0">
                <a:solidFill>
                  <a:srgbClr val="FF0000"/>
                </a:solidFill>
              </a:rPr>
              <a:t>influences economic growth</a:t>
            </a:r>
            <a:r>
              <a:rPr lang="en-GB" sz="1800" dirty="0" smtClean="0"/>
              <a:t>” </a:t>
            </a:r>
            <a:r>
              <a:rPr lang="en-US" sz="1800" dirty="0">
                <a:cs typeface="Times New Roman" pitchFamily="18" charset="0"/>
              </a:rPr>
              <a:t>(in Turner (2015))</a:t>
            </a:r>
            <a:r>
              <a:rPr lang="en-GB" sz="18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267</a:t>
            </a:fld>
            <a:endParaRPr lang="en-US"/>
          </a:p>
        </p:txBody>
      </p:sp>
      <p:sp>
        <p:nvSpPr>
          <p:cNvPr id="3" name="Down Arrow 2"/>
          <p:cNvSpPr/>
          <p:nvPr/>
        </p:nvSpPr>
        <p:spPr bwMode="auto">
          <a:xfrm>
            <a:off x="5145425" y="5999449"/>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Rectangle 2"/>
          <p:cNvSpPr>
            <a:spLocks noGrp="1" noChangeArrowheads="1"/>
          </p:cNvSpPr>
          <p:nvPr>
            <p:ph type="title"/>
          </p:nvPr>
        </p:nvSpPr>
        <p:spPr>
          <a:xfrm>
            <a:off x="762000" y="342900"/>
            <a:ext cx="8655496" cy="1104900"/>
          </a:xfrm>
        </p:spPr>
        <p:txBody>
          <a:bodyPr/>
          <a:lstStyle/>
          <a:p>
            <a:r>
              <a:rPr lang="en-GB" sz="3800" dirty="0">
                <a:cs typeface="Times New Roman" pitchFamily="18" charset="0"/>
              </a:rPr>
              <a:t>Central Banking and Supervision Problems</a:t>
            </a:r>
            <a:endParaRPr lang="en-US" sz="3800" dirty="0" smtClean="0"/>
          </a:p>
        </p:txBody>
      </p:sp>
    </p:spTree>
    <p:extLst>
      <p:ext uri="{BB962C8B-B14F-4D97-AF65-F5344CB8AC3E}">
        <p14:creationId xmlns:p14="http://schemas.microsoft.com/office/powerpoint/2010/main" val="3677121573"/>
      </p:ext>
    </p:extLst>
  </p:cSld>
  <p:clrMapOvr>
    <a:masterClrMapping/>
  </p:clrMapOvr>
  <p:transition spd="slow">
    <p:pull dir="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5" name="Rectangle 3"/>
          <p:cNvSpPr>
            <a:spLocks noGrp="1" noChangeArrowheads="1"/>
          </p:cNvSpPr>
          <p:nvPr>
            <p:ph type="body" idx="1"/>
          </p:nvPr>
        </p:nvSpPr>
        <p:spPr>
          <a:xfrm>
            <a:off x="762001" y="1628800"/>
            <a:ext cx="8727504" cy="4680520"/>
          </a:xfrm>
        </p:spPr>
        <p:txBody>
          <a:bodyPr/>
          <a:lstStyle/>
          <a:p>
            <a:pPr marL="271463" indent="-271463"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r>
              <a:rPr lang="en-US" sz="2000" dirty="0" smtClean="0"/>
              <a:t>Therefore,</a:t>
            </a:r>
            <a:r>
              <a:rPr lang="en-US" sz="2000" dirty="0" smtClean="0">
                <a:solidFill>
                  <a:srgbClr val="FF0000"/>
                </a:solidFill>
              </a:rPr>
              <a:t> increasing leverage was not a concern, being even beneficial</a:t>
            </a:r>
            <a:r>
              <a:rPr lang="en-US" sz="2000" dirty="0" smtClean="0"/>
              <a:t>.</a:t>
            </a:r>
          </a:p>
          <a:p>
            <a:pPr marL="271463" indent="-271463" algn="just">
              <a:lnSpc>
                <a:spcPts val="2700"/>
              </a:lnSpc>
              <a:spcBef>
                <a:spcPts val="600"/>
              </a:spcBef>
              <a:spcAft>
                <a:spcPts val="600"/>
              </a:spcAft>
            </a:pPr>
            <a:endParaRPr lang="en-US" sz="2000" dirty="0" smtClean="0">
              <a:cs typeface="Times New Roman" pitchFamily="18" charset="0"/>
            </a:endParaRPr>
          </a:p>
          <a:p>
            <a:pPr marL="268288" indent="-268288" algn="just">
              <a:lnSpc>
                <a:spcPts val="2700"/>
              </a:lnSpc>
              <a:spcBef>
                <a:spcPts val="600"/>
              </a:spcBef>
              <a:spcAft>
                <a:spcPts val="600"/>
              </a:spcAft>
              <a:buAutoNum type="romanLcParenBoth"/>
            </a:pPr>
            <a:r>
              <a:rPr lang="en-US" sz="1800" dirty="0" smtClean="0">
                <a:solidFill>
                  <a:srgbClr val="FF0000"/>
                </a:solidFill>
                <a:cs typeface="Times New Roman" pitchFamily="18" charset="0"/>
              </a:rPr>
              <a:t>Central banks were focused on controlling inflation</a:t>
            </a:r>
            <a:r>
              <a:rPr lang="en-US" sz="1800" dirty="0" smtClean="0">
                <a:cs typeface="Times New Roman" pitchFamily="18" charset="0"/>
              </a:rPr>
              <a:t>, which ensured by The Great Moderation, with low and stable inflation  + macroeconomic stability.</a:t>
            </a:r>
          </a:p>
          <a:p>
            <a:pPr marL="268288" indent="-268288" algn="just">
              <a:lnSpc>
                <a:spcPts val="2700"/>
              </a:lnSpc>
              <a:spcBef>
                <a:spcPts val="600"/>
              </a:spcBef>
              <a:spcAft>
                <a:spcPts val="600"/>
              </a:spcAft>
              <a:buAutoNum type="romanLcParenBoth"/>
            </a:pPr>
            <a:r>
              <a:rPr lang="en-US" sz="1800" dirty="0" smtClean="0">
                <a:solidFill>
                  <a:srgbClr val="FF0000"/>
                </a:solidFill>
                <a:cs typeface="Times New Roman" pitchFamily="18" charset="0"/>
              </a:rPr>
              <a:t>Financial system issues were left to financial regulators and supervisors</a:t>
            </a:r>
            <a:r>
              <a:rPr lang="en-US" sz="1800" dirty="0" smtClean="0">
                <a:cs typeface="Times New Roman" pitchFamily="18" charset="0"/>
              </a:rPr>
              <a:t>.</a:t>
            </a:r>
          </a:p>
          <a:p>
            <a:pPr marL="400050" indent="-400050" algn="just">
              <a:lnSpc>
                <a:spcPts val="2700"/>
              </a:lnSpc>
              <a:spcBef>
                <a:spcPts val="600"/>
              </a:spcBef>
              <a:spcAft>
                <a:spcPts val="600"/>
              </a:spcAft>
              <a:buAutoNum type="romanLcParenBoth"/>
            </a:pPr>
            <a:endParaRPr lang="en-US" sz="2000" dirty="0">
              <a:cs typeface="Times New Roman" pitchFamily="18" charset="0"/>
            </a:endParaRPr>
          </a:p>
          <a:p>
            <a:pPr marL="271463" indent="-271463" algn="just">
              <a:lnSpc>
                <a:spcPts val="2700"/>
              </a:lnSpc>
              <a:spcBef>
                <a:spcPts val="600"/>
              </a:spcBef>
              <a:spcAft>
                <a:spcPts val="600"/>
              </a:spcAft>
            </a:pPr>
            <a:r>
              <a:rPr lang="en-US" sz="2000" b="1" dirty="0" smtClean="0">
                <a:solidFill>
                  <a:srgbClr val="FF0000"/>
                </a:solidFill>
              </a:rPr>
              <a:t>Main error behind the failure in identifying timely the subprime crisis</a:t>
            </a:r>
            <a:r>
              <a:rPr lang="en-US" sz="2000" dirty="0" smtClean="0"/>
              <a:t>:</a:t>
            </a:r>
          </a:p>
          <a:p>
            <a:pPr marL="0" indent="0" algn="just">
              <a:lnSpc>
                <a:spcPts val="2700"/>
              </a:lnSpc>
              <a:spcBef>
                <a:spcPts val="600"/>
              </a:spcBef>
              <a:spcAft>
                <a:spcPts val="600"/>
              </a:spcAft>
              <a:buNone/>
            </a:pPr>
            <a:r>
              <a:rPr lang="en-US" sz="1800" u="sng" dirty="0" smtClean="0"/>
              <a:t>Financial markets are different from other markets and the case behind market liberalization is weaker, namely due to the macroeconomic impact of </a:t>
            </a:r>
            <a:r>
              <a:rPr lang="en-US" sz="1800" u="sng" dirty="0"/>
              <a:t>excessive credit </a:t>
            </a:r>
            <a:r>
              <a:rPr lang="en-US" sz="1800" u="sng" dirty="0" smtClean="0"/>
              <a:t>growth.</a:t>
            </a:r>
            <a:endParaRPr lang="en-US" sz="1800" u="sng" dirty="0" smtClean="0">
              <a:cs typeface="Times New Roman" pitchFamily="18" charset="0"/>
            </a:endParaRPr>
          </a:p>
        </p:txBody>
      </p:sp>
      <p:sp>
        <p:nvSpPr>
          <p:cNvPr id="4" name="Down Arrow 3"/>
          <p:cNvSpPr/>
          <p:nvPr/>
        </p:nvSpPr>
        <p:spPr bwMode="auto">
          <a:xfrm>
            <a:off x="5045075" y="2564904"/>
            <a:ext cx="33997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268</a:t>
            </a:fld>
            <a:endParaRPr lang="en-US" dirty="0"/>
          </a:p>
        </p:txBody>
      </p:sp>
      <p:sp>
        <p:nvSpPr>
          <p:cNvPr id="6" name="Down Arrow 5"/>
          <p:cNvSpPr/>
          <p:nvPr/>
        </p:nvSpPr>
        <p:spPr bwMode="auto">
          <a:xfrm>
            <a:off x="5025009" y="1628800"/>
            <a:ext cx="33997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8" name="Rectangle 2"/>
          <p:cNvSpPr>
            <a:spLocks noGrp="1" noChangeArrowheads="1"/>
          </p:cNvSpPr>
          <p:nvPr>
            <p:ph type="title"/>
          </p:nvPr>
        </p:nvSpPr>
        <p:spPr>
          <a:xfrm>
            <a:off x="762000" y="342900"/>
            <a:ext cx="8655496" cy="1104900"/>
          </a:xfrm>
        </p:spPr>
        <p:txBody>
          <a:bodyPr/>
          <a:lstStyle/>
          <a:p>
            <a:r>
              <a:rPr lang="en-GB" sz="3800" dirty="0">
                <a:cs typeface="Times New Roman" pitchFamily="18" charset="0"/>
              </a:rPr>
              <a:t>Central Banking and Supervision Problems</a:t>
            </a:r>
            <a:endParaRPr lang="en-US" sz="3800" dirty="0" smtClean="0"/>
          </a:p>
        </p:txBody>
      </p:sp>
    </p:spTree>
    <p:extLst>
      <p:ext uri="{BB962C8B-B14F-4D97-AF65-F5344CB8AC3E}">
        <p14:creationId xmlns:p14="http://schemas.microsoft.com/office/powerpoint/2010/main" val="3061786157"/>
      </p:ext>
    </p:extLst>
  </p:cSld>
  <p:clrMapOvr>
    <a:masterClrMapping/>
  </p:clrMapOvr>
  <p:transition spd="slow">
    <p:pull dir="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551614" cy="1104900"/>
          </a:xfrm>
        </p:spPr>
        <p:txBody>
          <a:bodyPr/>
          <a:lstStyle/>
          <a:p>
            <a:r>
              <a:rPr lang="en-US" dirty="0" smtClean="0"/>
              <a:t>Risk Management Problems</a:t>
            </a:r>
            <a:endParaRPr lang="en-US" altLang="pt-PT" dirty="0" smtClean="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smtClean="0">
                <a:solidFill>
                  <a:srgbClr val="FF0000"/>
                </a:solidFill>
              </a:rPr>
              <a:t>Credit securitization was thought to reduce risk as it involved portfolio diversification</a:t>
            </a:r>
            <a:r>
              <a:rPr lang="en-US" altLang="pt-PT" sz="2000" dirty="0" smtClean="0"/>
              <a:t>, given that the behavior of the different mortgage loans involved was expected to be largely independent.</a:t>
            </a:r>
          </a:p>
          <a:p>
            <a:pPr algn="just">
              <a:lnSpc>
                <a:spcPts val="2700"/>
              </a:lnSpc>
              <a:spcBef>
                <a:spcPts val="600"/>
              </a:spcBef>
              <a:spcAft>
                <a:spcPts val="600"/>
              </a:spcAft>
            </a:pPr>
            <a:r>
              <a:rPr lang="en-US" altLang="pt-PT" sz="2000" dirty="0" smtClean="0">
                <a:solidFill>
                  <a:srgbClr val="FF0000"/>
                </a:solidFill>
              </a:rPr>
              <a:t>However, these loans became highly correlated </a:t>
            </a:r>
            <a:r>
              <a:rPr lang="en-US" altLang="pt-PT" sz="2000" dirty="0" smtClean="0"/>
              <a:t>as their behavior depended jointly on the performance of the economy, namely the unemployment rate and the interest rates.</a:t>
            </a:r>
          </a:p>
          <a:p>
            <a:pPr algn="just">
              <a:lnSpc>
                <a:spcPts val="2700"/>
              </a:lnSpc>
              <a:spcBef>
                <a:spcPts val="600"/>
              </a:spcBef>
              <a:spcAft>
                <a:spcPts val="600"/>
              </a:spcAft>
            </a:pPr>
            <a:r>
              <a:rPr lang="en-US" altLang="pt-PT" sz="2000" dirty="0" smtClean="0"/>
              <a:t>When monetary policy moved interest rates sufficiently high, the economy decelerated and unemployment rates started to increase.</a:t>
            </a:r>
          </a:p>
          <a:p>
            <a:pPr algn="just">
              <a:lnSpc>
                <a:spcPts val="2700"/>
              </a:lnSpc>
              <a:spcBef>
                <a:spcPts val="600"/>
              </a:spcBef>
              <a:spcAft>
                <a:spcPts val="600"/>
              </a:spcAft>
            </a:pPr>
            <a:endParaRPr lang="en-US" altLang="pt-PT" sz="2000" dirty="0"/>
          </a:p>
          <a:p>
            <a:pPr algn="just">
              <a:lnSpc>
                <a:spcPts val="2700"/>
              </a:lnSpc>
              <a:spcBef>
                <a:spcPts val="600"/>
              </a:spcBef>
              <a:spcAft>
                <a:spcPts val="600"/>
              </a:spcAft>
            </a:pPr>
            <a:r>
              <a:rPr lang="en-US" altLang="pt-PT" sz="2000" dirty="0" smtClean="0"/>
              <a:t>House prices decreased and defaults started to increase, generating a </a:t>
            </a:r>
            <a:r>
              <a:rPr lang="en-US" altLang="pt-PT" sz="2000" b="1" dirty="0" smtClean="0">
                <a:solidFill>
                  <a:srgbClr val="FF0000"/>
                </a:solidFill>
              </a:rPr>
              <a:t>systemic shock whose probability had been assumed to be extremely low</a:t>
            </a:r>
            <a:r>
              <a:rPr lang="en-US" altLang="pt-PT" sz="2000" dirty="0" smtClean="0"/>
              <a:t>.</a:t>
            </a:r>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marL="0" indent="0" algn="just">
              <a:lnSpc>
                <a:spcPts val="2700"/>
              </a:lnSpc>
              <a:spcBef>
                <a:spcPts val="600"/>
              </a:spcBef>
              <a:spcAft>
                <a:spcPts val="600"/>
              </a:spcAft>
              <a:buNone/>
            </a:pPr>
            <a:endParaRPr lang="en-US" altLang="pt-PT" sz="2000" dirty="0" smtClean="0"/>
          </a:p>
        </p:txBody>
      </p:sp>
      <p:sp>
        <p:nvSpPr>
          <p:cNvPr id="2" name="Down Arrow 1"/>
          <p:cNvSpPr/>
          <p:nvPr/>
        </p:nvSpPr>
        <p:spPr bwMode="auto">
          <a:xfrm>
            <a:off x="4880992" y="472514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40504203"/>
      </p:ext>
    </p:extLst>
  </p:cSld>
  <p:clrMapOvr>
    <a:masterClrMapping/>
  </p:clrMapOvr>
  <p:transition spd="slow">
    <p:pull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Reasons for Intermediation</a:t>
            </a:r>
            <a:endParaRPr lang="en-US" dirty="0" smtClean="0"/>
          </a:p>
        </p:txBody>
      </p:sp>
      <p:sp>
        <p:nvSpPr>
          <p:cNvPr id="1625091" name="Rectangle 3"/>
          <p:cNvSpPr>
            <a:spLocks noGrp="1" noChangeArrowheads="1"/>
          </p:cNvSpPr>
          <p:nvPr>
            <p:ph type="body" idx="1"/>
          </p:nvPr>
        </p:nvSpPr>
        <p:spPr>
          <a:xfrm>
            <a:off x="786943" y="1628800"/>
            <a:ext cx="8716714" cy="4694213"/>
          </a:xfrm>
        </p:spPr>
        <p:txBody>
          <a:bodyPr/>
          <a:lstStyle/>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dirty="0" smtClean="0">
                <a:solidFill>
                  <a:srgbClr val="FF0000"/>
                </a:solidFill>
              </a:rPr>
              <a:t>World with banks, allowing for economies of scale and scope:</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endParaRPr lang="en-US" sz="2000" dirty="0">
              <a:solidFill>
                <a:srgbClr val="FF0000"/>
              </a:solidFill>
            </a:endParaRPr>
          </a:p>
          <a:p>
            <a:pPr marL="0" indent="0" algn="just">
              <a:lnSpc>
                <a:spcPts val="2700"/>
              </a:lnSpc>
              <a:spcBef>
                <a:spcPts val="600"/>
              </a:spcBef>
              <a:spcAft>
                <a:spcPts val="600"/>
              </a:spcAft>
              <a:buNone/>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a:t>
            </a:fld>
            <a:endParaRPr lang="en-US"/>
          </a:p>
        </p:txBody>
      </p:sp>
      <p:sp>
        <p:nvSpPr>
          <p:cNvPr id="4" name="Down Arrow 3"/>
          <p:cNvSpPr/>
          <p:nvPr/>
        </p:nvSpPr>
        <p:spPr bwMode="auto">
          <a:xfrm>
            <a:off x="3482155" y="1628800"/>
            <a:ext cx="436433"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1208584" y="2780928"/>
            <a:ext cx="6840760" cy="3010954"/>
          </a:xfrm>
          <a:prstGeom prst="rect">
            <a:avLst/>
          </a:prstGeom>
        </p:spPr>
      </p:pic>
      <p:sp>
        <p:nvSpPr>
          <p:cNvPr id="8" name="Rectangle 3"/>
          <p:cNvSpPr txBox="1">
            <a:spLocks noChangeArrowheads="1"/>
          </p:cNvSpPr>
          <p:nvPr/>
        </p:nvSpPr>
        <p:spPr bwMode="auto">
          <a:xfrm>
            <a:off x="1208584" y="5877272"/>
            <a:ext cx="6840760" cy="4260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2814878226"/>
      </p:ext>
    </p:extLst>
  </p:cSld>
  <p:clrMapOvr>
    <a:masterClrMapping/>
  </p:clrMapOvr>
  <p:transition spd="slow">
    <p:pull dir="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712968" cy="1104900"/>
          </a:xfrm>
        </p:spPr>
        <p:txBody>
          <a:bodyPr/>
          <a:lstStyle/>
          <a:p>
            <a:r>
              <a:rPr lang="en-US" dirty="0"/>
              <a:t>Risk Management Problems</a:t>
            </a:r>
            <a:endParaRPr lang="en-US" altLang="pt-PT" dirty="0" smtClean="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smtClean="0"/>
              <a:t>Therefore, </a:t>
            </a:r>
            <a:r>
              <a:rPr lang="en-US" altLang="pt-PT" sz="2000" b="1" dirty="0" smtClean="0">
                <a:solidFill>
                  <a:srgbClr val="FF0000"/>
                </a:solidFill>
              </a:rPr>
              <a:t>2 issues have not been properly factored-in in risk models</a:t>
            </a:r>
            <a:r>
              <a:rPr lang="en-US" altLang="pt-PT" sz="2000" dirty="0" smtClean="0"/>
              <a:t>:</a:t>
            </a:r>
          </a:p>
          <a:p>
            <a:pPr algn="just">
              <a:lnSpc>
                <a:spcPts val="2700"/>
              </a:lnSpc>
              <a:spcBef>
                <a:spcPts val="600"/>
              </a:spcBef>
              <a:spcAft>
                <a:spcPts val="600"/>
              </a:spcAft>
            </a:pPr>
            <a:endParaRPr lang="en-US" altLang="pt-PT" sz="2000" dirty="0" smtClean="0"/>
          </a:p>
          <a:p>
            <a:pPr marL="514350" indent="-514350" algn="just">
              <a:lnSpc>
                <a:spcPts val="2700"/>
              </a:lnSpc>
              <a:spcBef>
                <a:spcPts val="600"/>
              </a:spcBef>
              <a:spcAft>
                <a:spcPts val="600"/>
              </a:spcAft>
              <a:buAutoNum type="romanLcParenBoth"/>
            </a:pPr>
            <a:r>
              <a:rPr lang="en-US" altLang="pt-PT" sz="2000" dirty="0" smtClean="0"/>
              <a:t>The change in the correlation between mortgage loans</a:t>
            </a:r>
          </a:p>
          <a:p>
            <a:pPr marL="514350" indent="-514350" algn="just">
              <a:lnSpc>
                <a:spcPts val="2700"/>
              </a:lnSpc>
              <a:spcBef>
                <a:spcPts val="600"/>
              </a:spcBef>
              <a:spcAft>
                <a:spcPts val="600"/>
              </a:spcAft>
              <a:buAutoNum type="romanLcParenBoth"/>
            </a:pPr>
            <a:endParaRPr lang="en-US" altLang="pt-PT" sz="2000" dirty="0" smtClean="0"/>
          </a:p>
          <a:p>
            <a:pPr marL="514350" indent="-514350" algn="just">
              <a:lnSpc>
                <a:spcPts val="2700"/>
              </a:lnSpc>
              <a:spcBef>
                <a:spcPts val="600"/>
              </a:spcBef>
              <a:spcAft>
                <a:spcPts val="600"/>
              </a:spcAft>
              <a:buAutoNum type="romanLcParenBoth"/>
            </a:pPr>
            <a:r>
              <a:rPr lang="en-US" altLang="pt-PT" sz="2000" dirty="0" smtClean="0"/>
              <a:t>The probability of real estate price decreases.</a:t>
            </a:r>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marL="0" indent="0" algn="just">
              <a:lnSpc>
                <a:spcPts val="2700"/>
              </a:lnSpc>
              <a:spcBef>
                <a:spcPts val="600"/>
              </a:spcBef>
              <a:spcAft>
                <a:spcPts val="600"/>
              </a:spcAft>
              <a:buNone/>
            </a:pPr>
            <a:endParaRPr lang="en-US" altLang="pt-PT" sz="2000" dirty="0" smtClean="0"/>
          </a:p>
        </p:txBody>
      </p:sp>
    </p:spTree>
    <p:extLst>
      <p:ext uri="{BB962C8B-B14F-4D97-AF65-F5344CB8AC3E}">
        <p14:creationId xmlns:p14="http://schemas.microsoft.com/office/powerpoint/2010/main" val="2800436055"/>
      </p:ext>
    </p:extLst>
  </p:cSld>
  <p:clrMapOvr>
    <a:masterClrMapping/>
  </p:clrMapOvr>
  <p:transition spd="slow">
    <p:pull dir="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342900"/>
            <a:ext cx="8566150" cy="1104900"/>
          </a:xfrm>
        </p:spPr>
        <p:txBody>
          <a:bodyPr/>
          <a:lstStyle/>
          <a:p>
            <a:r>
              <a:rPr lang="en-US" dirty="0" smtClean="0"/>
              <a:t>Real </a:t>
            </a:r>
            <a:r>
              <a:rPr lang="en-US" dirty="0"/>
              <a:t>Estate Market</a:t>
            </a:r>
            <a:endParaRPr lang="en-US" dirty="0" smtClean="0"/>
          </a:p>
        </p:txBody>
      </p:sp>
      <p:sp>
        <p:nvSpPr>
          <p:cNvPr id="79875" name="Rectangle 3"/>
          <p:cNvSpPr>
            <a:spLocks noGrp="1" noChangeArrowheads="1"/>
          </p:cNvSpPr>
          <p:nvPr>
            <p:ph type="body" idx="1"/>
          </p:nvPr>
        </p:nvSpPr>
        <p:spPr>
          <a:xfrm>
            <a:off x="762000" y="1628800"/>
            <a:ext cx="8691563" cy="792088"/>
          </a:xfrm>
        </p:spPr>
        <p:txBody>
          <a:bodyPr/>
          <a:lstStyle/>
          <a:p>
            <a:pPr marL="361950" indent="-361950" algn="just">
              <a:lnSpc>
                <a:spcPts val="2700"/>
              </a:lnSpc>
              <a:spcBef>
                <a:spcPts val="600"/>
              </a:spcBef>
              <a:spcAft>
                <a:spcPts val="600"/>
              </a:spcAft>
            </a:pPr>
            <a:r>
              <a:rPr lang="en-US" sz="2000" dirty="0" smtClean="0">
                <a:solidFill>
                  <a:srgbClr val="FF0000"/>
                </a:solidFill>
                <a:cs typeface="Times New Roman" pitchFamily="18" charset="0"/>
              </a:rPr>
              <a:t>Bubble fueled by more permissive loan granting criteria – higher LTVs and less conservative requirements regarding customers’ income:</a:t>
            </a:r>
            <a:endParaRPr lang="pt-PT" sz="2000" dirty="0" smtClean="0">
              <a:solidFill>
                <a:srgbClr val="FF0000"/>
              </a:solidFill>
              <a:cs typeface="Times New Roman" pitchFamily="18" charset="0"/>
            </a:endParaRPr>
          </a:p>
        </p:txBody>
      </p:sp>
      <p:pic>
        <p:nvPicPr>
          <p:cNvPr id="79876" name="Picture 2"/>
          <p:cNvPicPr>
            <a:picLocks noChangeAspect="1" noChangeArrowheads="1"/>
          </p:cNvPicPr>
          <p:nvPr/>
        </p:nvPicPr>
        <p:blipFill>
          <a:blip r:embed="rId2" cstate="print"/>
          <a:srcRect/>
          <a:stretch>
            <a:fillRect/>
          </a:stretch>
        </p:blipFill>
        <p:spPr bwMode="auto">
          <a:xfrm>
            <a:off x="881063" y="2500313"/>
            <a:ext cx="5300662" cy="3786187"/>
          </a:xfrm>
          <a:prstGeom prst="rect">
            <a:avLst/>
          </a:prstGeom>
          <a:noFill/>
          <a:ln w="12700" cap="sq">
            <a:noFill/>
            <a:miter lim="800000"/>
            <a:headEnd/>
            <a:tailEnd/>
          </a:ln>
        </p:spPr>
      </p:pic>
      <p:sp>
        <p:nvSpPr>
          <p:cNvPr id="79877" name="Text Box 5"/>
          <p:cNvSpPr txBox="1">
            <a:spLocks noChangeArrowheads="1"/>
          </p:cNvSpPr>
          <p:nvPr/>
        </p:nvSpPr>
        <p:spPr bwMode="auto">
          <a:xfrm>
            <a:off x="6238875" y="4393406"/>
            <a:ext cx="3214688" cy="1938992"/>
          </a:xfrm>
          <a:prstGeom prst="rect">
            <a:avLst/>
          </a:prstGeom>
          <a:noFill/>
          <a:ln w="12700" cap="sq">
            <a:noFill/>
            <a:miter lim="800000"/>
            <a:headEnd/>
            <a:tailEnd/>
          </a:ln>
        </p:spPr>
        <p:txBody>
          <a:bodyPr>
            <a:spAutoFit/>
          </a:bodyPr>
          <a:lstStyle/>
          <a:p>
            <a:pPr algn="just">
              <a:buNone/>
            </a:pPr>
            <a:r>
              <a:rPr lang="en-US" sz="1200" b="0" u="none" dirty="0">
                <a:solidFill>
                  <a:schemeClr val="tx1"/>
                </a:solidFill>
                <a:cs typeface="Times New Roman" pitchFamily="18" charset="0"/>
              </a:rPr>
              <a:t>Source: </a:t>
            </a:r>
            <a:r>
              <a:rPr lang="en-US" sz="1200" b="0" u="none" dirty="0">
                <a:solidFill>
                  <a:schemeClr val="tx1"/>
                </a:solidFill>
              </a:rPr>
              <a:t>Acharya, Viral, Thomas </a:t>
            </a:r>
            <a:r>
              <a:rPr lang="en-US" sz="1200" b="0" u="none" dirty="0" err="1">
                <a:solidFill>
                  <a:schemeClr val="tx1"/>
                </a:solidFill>
              </a:rPr>
              <a:t>Philippon</a:t>
            </a:r>
            <a:r>
              <a:rPr lang="en-US" sz="1200" b="0" u="none" dirty="0">
                <a:solidFill>
                  <a:schemeClr val="tx1"/>
                </a:solidFill>
              </a:rPr>
              <a:t>, Matthew Richardson and </a:t>
            </a:r>
            <a:r>
              <a:rPr lang="en-US" sz="1200" b="0" u="none" dirty="0" err="1">
                <a:solidFill>
                  <a:schemeClr val="tx1"/>
                </a:solidFill>
              </a:rPr>
              <a:t>Nouriel</a:t>
            </a:r>
            <a:r>
              <a:rPr lang="en-US" sz="1200" b="0" u="none" dirty="0">
                <a:solidFill>
                  <a:schemeClr val="tx1"/>
                </a:solidFill>
              </a:rPr>
              <a:t> </a:t>
            </a:r>
            <a:r>
              <a:rPr lang="en-US" sz="1200" b="0" u="none" dirty="0" err="1">
                <a:solidFill>
                  <a:schemeClr val="tx1"/>
                </a:solidFill>
              </a:rPr>
              <a:t>Roubini</a:t>
            </a:r>
            <a:r>
              <a:rPr lang="en-US" sz="1200" b="0" u="none" dirty="0">
                <a:solidFill>
                  <a:schemeClr val="tx1"/>
                </a:solidFill>
              </a:rPr>
              <a:t> (2009), “The Financial Crisis of 2007-2009: Causes and Remedies”, in </a:t>
            </a:r>
            <a:r>
              <a:rPr lang="en-GB" sz="1200" b="0" u="none" dirty="0">
                <a:solidFill>
                  <a:schemeClr val="tx1"/>
                </a:solidFill>
              </a:rPr>
              <a:t>Financial Markets, Institutions &amp; Instruments, New York University Salomon </a:t>
            </a:r>
            <a:r>
              <a:rPr lang="en-GB" sz="1200" b="0" u="none" dirty="0" err="1">
                <a:solidFill>
                  <a:schemeClr val="tx1"/>
                </a:solidFill>
              </a:rPr>
              <a:t>Center</a:t>
            </a:r>
            <a:r>
              <a:rPr lang="en-GB" sz="1200" b="0" u="none" dirty="0">
                <a:solidFill>
                  <a:schemeClr val="tx1"/>
                </a:solidFill>
              </a:rPr>
              <a:t> and Wiley Periodicals, Volume 18, Issue 2, May</a:t>
            </a:r>
            <a:r>
              <a:rPr lang="en-US" sz="1200" b="0" u="none" dirty="0">
                <a:solidFill>
                  <a:schemeClr val="tx1"/>
                </a:solidFill>
              </a:rPr>
              <a:t>.</a:t>
            </a:r>
          </a:p>
          <a:p>
            <a:pPr algn="just">
              <a:buFont typeface="Webdings" pitchFamily="18" charset="2"/>
              <a:buNone/>
            </a:pPr>
            <a:r>
              <a:rPr lang="en-US" sz="1200" b="0" dirty="0" smtClean="0">
                <a:solidFill>
                  <a:schemeClr val="tx1"/>
                </a:solidFill>
              </a:rPr>
              <a:t>Note: piggyback loans correspond to the additional loans granted with the residential mortgage.</a:t>
            </a:r>
            <a:endParaRPr lang="en-US" sz="1200" b="0"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271</a:t>
            </a:fld>
            <a:endParaRPr lang="en-US"/>
          </a:p>
        </p:txBody>
      </p:sp>
    </p:spTree>
    <p:extLst>
      <p:ext uri="{BB962C8B-B14F-4D97-AF65-F5344CB8AC3E}">
        <p14:creationId xmlns:p14="http://schemas.microsoft.com/office/powerpoint/2010/main" val="3198465228"/>
      </p:ext>
    </p:extLst>
  </p:cSld>
  <p:clrMapOvr>
    <a:masterClrMapping/>
  </p:clrMapOvr>
  <p:transition spd="slow">
    <p:pull dir="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342900"/>
            <a:ext cx="8566150" cy="1104900"/>
          </a:xfrm>
        </p:spPr>
        <p:txBody>
          <a:bodyPr/>
          <a:lstStyle/>
          <a:p>
            <a:r>
              <a:rPr lang="en-US" dirty="0" smtClean="0"/>
              <a:t>Real </a:t>
            </a:r>
            <a:r>
              <a:rPr lang="en-US" dirty="0"/>
              <a:t>Estate Market</a:t>
            </a:r>
            <a:endParaRPr lang="en-US" dirty="0" smtClean="0"/>
          </a:p>
        </p:txBody>
      </p:sp>
      <p:sp>
        <p:nvSpPr>
          <p:cNvPr id="79875" name="Rectangle 3"/>
          <p:cNvSpPr>
            <a:spLocks noGrp="1" noChangeArrowheads="1"/>
          </p:cNvSpPr>
          <p:nvPr>
            <p:ph type="body" idx="1"/>
          </p:nvPr>
        </p:nvSpPr>
        <p:spPr>
          <a:xfrm>
            <a:off x="762000" y="1628800"/>
            <a:ext cx="8691563" cy="864096"/>
          </a:xfrm>
        </p:spPr>
        <p:txBody>
          <a:bodyPr/>
          <a:lstStyle/>
          <a:p>
            <a:pPr marL="268288" indent="-268288" algn="just">
              <a:lnSpc>
                <a:spcPts val="2700"/>
              </a:lnSpc>
              <a:spcBef>
                <a:spcPts val="600"/>
              </a:spcBef>
              <a:spcAft>
                <a:spcPts val="600"/>
              </a:spcAft>
            </a:pPr>
            <a:r>
              <a:rPr lang="en-GB" sz="2000" b="1" dirty="0" smtClean="0">
                <a:solidFill>
                  <a:srgbClr val="FF0000"/>
                </a:solidFill>
                <a:cs typeface="Times New Roman" pitchFamily="18" charset="0"/>
              </a:rPr>
              <a:t>More than 40% of home purchases in US had a down payment not above 3%</a:t>
            </a:r>
            <a:r>
              <a:rPr lang="en-GB" sz="2000" dirty="0" smtClean="0">
                <a:cs typeface="Times New Roman" pitchFamily="18" charset="0"/>
              </a:rPr>
              <a:t> in 2007 (only 10% at the end of the previous decade).</a:t>
            </a:r>
            <a:endParaRPr lang="pt-PT"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272</a:t>
            </a:fld>
            <a:endParaRPr lang="en-US"/>
          </a:p>
        </p:txBody>
      </p:sp>
      <p:pic>
        <p:nvPicPr>
          <p:cNvPr id="4" name="Picture 3"/>
          <p:cNvPicPr>
            <a:picLocks noChangeAspect="1"/>
          </p:cNvPicPr>
          <p:nvPr/>
        </p:nvPicPr>
        <p:blipFill>
          <a:blip r:embed="rId2"/>
          <a:stretch>
            <a:fillRect/>
          </a:stretch>
        </p:blipFill>
        <p:spPr>
          <a:xfrm>
            <a:off x="1136576" y="2636912"/>
            <a:ext cx="5296804" cy="3579288"/>
          </a:xfrm>
          <a:prstGeom prst="rect">
            <a:avLst/>
          </a:prstGeom>
        </p:spPr>
      </p:pic>
      <p:sp>
        <p:nvSpPr>
          <p:cNvPr id="9" name="Rectangle 3"/>
          <p:cNvSpPr txBox="1">
            <a:spLocks noChangeArrowheads="1"/>
          </p:cNvSpPr>
          <p:nvPr/>
        </p:nvSpPr>
        <p:spPr bwMode="auto">
          <a:xfrm>
            <a:off x="6433380" y="5254053"/>
            <a:ext cx="3059870" cy="9621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None/>
            </a:pPr>
            <a:r>
              <a:rPr lang="en-US" sz="1200" b="0" u="none" dirty="0" err="1"/>
              <a:t>Calomiris</a:t>
            </a:r>
            <a:r>
              <a:rPr lang="en-US" sz="1200" b="0" u="none" dirty="0"/>
              <a:t>, Charles W. and Stephen H. Haber (2014), </a:t>
            </a:r>
            <a:r>
              <a:rPr lang="en-US" sz="1200" b="0" u="none" dirty="0" smtClean="0"/>
              <a:t>“Fragile </a:t>
            </a:r>
            <a:r>
              <a:rPr lang="en-US" sz="1200" b="0" u="none" dirty="0"/>
              <a:t>by Design – The Political Origins of Banking Crisis &amp; Scarce </a:t>
            </a:r>
            <a:r>
              <a:rPr lang="en-US" sz="1200" b="0" u="none" dirty="0" smtClean="0"/>
              <a:t>Credit”, </a:t>
            </a:r>
            <a:r>
              <a:rPr lang="en-US" sz="1200" b="0" u="none" dirty="0"/>
              <a:t>Princeton University </a:t>
            </a:r>
            <a:r>
              <a:rPr lang="en-US" sz="1200" b="0" u="none" dirty="0" smtClean="0"/>
              <a:t>Press.</a:t>
            </a:r>
            <a:endParaRPr kumimoji="0" lang="en-GB" sz="1200" b="0" u="none" kern="0" dirty="0" smtClean="0"/>
          </a:p>
        </p:txBody>
      </p:sp>
    </p:spTree>
    <p:extLst>
      <p:ext uri="{BB962C8B-B14F-4D97-AF65-F5344CB8AC3E}">
        <p14:creationId xmlns:p14="http://schemas.microsoft.com/office/powerpoint/2010/main" val="3597670292"/>
      </p:ext>
    </p:extLst>
  </p:cSld>
  <p:clrMapOvr>
    <a:masterClrMapping/>
  </p:clrMapOvr>
  <p:transition spd="slow">
    <p:pull dir="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762000" y="342900"/>
            <a:ext cx="8566150" cy="1104900"/>
          </a:xfrm>
        </p:spPr>
        <p:txBody>
          <a:bodyPr/>
          <a:lstStyle/>
          <a:p>
            <a:r>
              <a:rPr lang="en-US" dirty="0" smtClean="0"/>
              <a:t>Real Estate Market</a:t>
            </a:r>
          </a:p>
        </p:txBody>
      </p:sp>
      <p:sp>
        <p:nvSpPr>
          <p:cNvPr id="5" name="Rectangle 3"/>
          <p:cNvSpPr txBox="1">
            <a:spLocks noChangeArrowheads="1"/>
          </p:cNvSpPr>
          <p:nvPr/>
        </p:nvSpPr>
        <p:spPr bwMode="auto">
          <a:xfrm>
            <a:off x="666750" y="1595015"/>
            <a:ext cx="8782050" cy="4786313"/>
          </a:xfrm>
          <a:prstGeom prst="rect">
            <a:avLst/>
          </a:prstGeom>
          <a:noFill/>
          <a:ln w="9525">
            <a:noFill/>
            <a:miter lim="800000"/>
            <a:headEnd/>
            <a:tailEnd/>
          </a:ln>
        </p:spPr>
        <p:txBody>
          <a:bodyPr lIns="92075" tIns="46038" rIns="92075" bIns="46038"/>
          <a:lstStyle/>
          <a:p>
            <a:pPr marL="363538" indent="-363538" algn="just">
              <a:spcBef>
                <a:spcPts val="0"/>
              </a:spcBef>
              <a:buClr>
                <a:schemeClr val="bg2"/>
              </a:buClr>
              <a:buSzPct val="75000"/>
              <a:buFont typeface="Webdings" pitchFamily="18" charset="2"/>
              <a:buNone/>
              <a:defRPr/>
            </a:pPr>
            <a:endParaRPr kumimoji="0" lang="pt-PT" sz="2200" b="0" u="none" kern="0" dirty="0">
              <a:solidFill>
                <a:schemeClr val="tx1"/>
              </a:solidFill>
              <a:latin typeface="+mn-lt"/>
              <a:cs typeface="Times New Roman" pitchFamily="18" charset="0"/>
            </a:endParaRPr>
          </a:p>
        </p:txBody>
      </p:sp>
      <p:sp>
        <p:nvSpPr>
          <p:cNvPr id="4" name="Rectangle 3"/>
          <p:cNvSpPr txBox="1">
            <a:spLocks noChangeArrowheads="1"/>
          </p:cNvSpPr>
          <p:nvPr/>
        </p:nvSpPr>
        <p:spPr bwMode="auto">
          <a:xfrm>
            <a:off x="738188" y="1604963"/>
            <a:ext cx="8686800" cy="1388986"/>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lang="en-US" sz="1800" b="0" u="none" dirty="0" smtClean="0">
                <a:solidFill>
                  <a:srgbClr val="FF0000"/>
                </a:solidFill>
              </a:rPr>
              <a:t>Too much credit </a:t>
            </a:r>
            <a:r>
              <a:rPr lang="en-US" sz="1800" b="0" u="none" dirty="0" smtClean="0">
                <a:solidFill>
                  <a:schemeClr val="tx1"/>
                </a:solidFill>
              </a:rPr>
              <a:t>=&gt; heated domestic demand =&gt; higher real estate prices and higher interest  rates =&gt; deceleration of economic </a:t>
            </a:r>
            <a:r>
              <a:rPr lang="en-US" sz="1800" b="0" u="none" dirty="0">
                <a:solidFill>
                  <a:schemeClr val="tx1"/>
                </a:solidFill>
              </a:rPr>
              <a:t>activity and lower affordability =&gt; </a:t>
            </a:r>
            <a:r>
              <a:rPr lang="en-US" sz="1800" b="0" u="none" dirty="0" smtClean="0">
                <a:solidFill>
                  <a:schemeClr val="tx1"/>
                </a:solidFill>
              </a:rPr>
              <a:t>lower housing demand and higher unemployment =&gt; higher defaults=&gt; lower prices =&gt; even higher defaults.</a:t>
            </a:r>
            <a:endParaRPr kumimoji="0" lang="en-US" sz="1800" b="0" u="none" kern="0" dirty="0">
              <a:solidFill>
                <a:schemeClr val="tx1"/>
              </a:solidFill>
              <a:latin typeface="+mn-lt"/>
              <a:cs typeface="Times New Roman" pitchFamily="18" charset="0"/>
            </a:endParaRPr>
          </a:p>
        </p:txBody>
      </p:sp>
      <p:sp>
        <p:nvSpPr>
          <p:cNvPr id="70661" name="Text Box 6"/>
          <p:cNvSpPr txBox="1">
            <a:spLocks noChangeArrowheads="1"/>
          </p:cNvSpPr>
          <p:nvPr/>
        </p:nvSpPr>
        <p:spPr bwMode="auto">
          <a:xfrm>
            <a:off x="717671" y="6049306"/>
            <a:ext cx="6019800" cy="246221"/>
          </a:xfrm>
          <a:prstGeom prst="rect">
            <a:avLst/>
          </a:prstGeom>
          <a:noFill/>
          <a:ln w="12700" cap="sq">
            <a:noFill/>
            <a:miter lim="800000"/>
            <a:headEnd/>
            <a:tailEnd/>
          </a:ln>
        </p:spPr>
        <p:txBody>
          <a:bodyPr>
            <a:spAutoFit/>
          </a:bodyPr>
          <a:lstStyle/>
          <a:p>
            <a:pPr algn="l">
              <a:spcBef>
                <a:spcPct val="50000"/>
              </a:spcBef>
              <a:buFont typeface="Webdings" pitchFamily="18" charset="2"/>
              <a:buNone/>
            </a:pPr>
            <a:r>
              <a:rPr lang="en-US" sz="1000" b="0" u="none" dirty="0" smtClean="0">
                <a:solidFill>
                  <a:schemeClr val="tx1"/>
                </a:solidFill>
              </a:rPr>
              <a:t>Source: European Central Bank (2010), “Financial Stability Review 2009”.</a:t>
            </a:r>
            <a:endParaRPr lang="en-US" sz="1000" b="0" u="none" dirty="0">
              <a:solidFill>
                <a:schemeClr val="tx1"/>
              </a:solidFill>
            </a:endParaRPr>
          </a:p>
        </p:txBody>
      </p:sp>
      <p:sp>
        <p:nvSpPr>
          <p:cNvPr id="8" name="Text Box 5"/>
          <p:cNvSpPr txBox="1">
            <a:spLocks noChangeArrowheads="1"/>
          </p:cNvSpPr>
          <p:nvPr/>
        </p:nvSpPr>
        <p:spPr bwMode="auto">
          <a:xfrm>
            <a:off x="5448912" y="5387632"/>
            <a:ext cx="4000528" cy="861774"/>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cs typeface="Times New Roman" pitchFamily="18" charset="0"/>
              </a:rPr>
              <a:t>Source: </a:t>
            </a:r>
            <a:r>
              <a:rPr lang="en-US" sz="1000" b="0" u="none" dirty="0" smtClean="0">
                <a:solidFill>
                  <a:schemeClr val="tx1"/>
                </a:solidFill>
              </a:rPr>
              <a:t>Acharya, Viral, Thomas </a:t>
            </a:r>
            <a:r>
              <a:rPr lang="en-US" sz="1000" b="0" u="none" dirty="0" err="1" smtClean="0">
                <a:solidFill>
                  <a:schemeClr val="tx1"/>
                </a:solidFill>
              </a:rPr>
              <a:t>Philippon</a:t>
            </a:r>
            <a:r>
              <a:rPr lang="en-US" sz="1000" b="0" u="none" dirty="0" smtClean="0">
                <a:solidFill>
                  <a:schemeClr val="tx1"/>
                </a:solidFill>
              </a:rPr>
              <a:t>, Matthew Richardson and </a:t>
            </a:r>
            <a:r>
              <a:rPr lang="en-US" sz="1000" b="0" u="none" dirty="0" err="1" smtClean="0">
                <a:solidFill>
                  <a:schemeClr val="tx1"/>
                </a:solidFill>
              </a:rPr>
              <a:t>Nouriel</a:t>
            </a:r>
            <a:r>
              <a:rPr lang="en-US" sz="1000" b="0" u="none" dirty="0" smtClean="0">
                <a:solidFill>
                  <a:schemeClr val="tx1"/>
                </a:solidFill>
              </a:rPr>
              <a:t> </a:t>
            </a:r>
            <a:r>
              <a:rPr lang="en-US" sz="1000" b="0" u="none" dirty="0" err="1" smtClean="0">
                <a:solidFill>
                  <a:schemeClr val="tx1"/>
                </a:solidFill>
              </a:rPr>
              <a:t>Roubini</a:t>
            </a:r>
            <a:r>
              <a:rPr lang="en-US" sz="1000" b="0" u="none" dirty="0" smtClean="0">
                <a:solidFill>
                  <a:schemeClr val="tx1"/>
                </a:solidFill>
              </a:rPr>
              <a:t> (2009), “The Financial Crisis of 2007-2009: Causes and Remedies”, </a:t>
            </a:r>
            <a:r>
              <a:rPr lang="en-US" sz="1000" b="0" u="none" dirty="0">
                <a:solidFill>
                  <a:schemeClr val="tx1"/>
                </a:solidFill>
              </a:rPr>
              <a:t>in </a:t>
            </a:r>
            <a:r>
              <a:rPr lang="en-GB" sz="1000" b="0" u="none" dirty="0">
                <a:solidFill>
                  <a:schemeClr val="tx1"/>
                </a:solidFill>
              </a:rPr>
              <a:t>Financial Markets, Institutions &amp; Instruments, New York University Salomon </a:t>
            </a:r>
            <a:r>
              <a:rPr lang="en-GB" sz="1000" b="0" u="none" dirty="0" err="1">
                <a:solidFill>
                  <a:schemeClr val="tx1"/>
                </a:solidFill>
              </a:rPr>
              <a:t>Center</a:t>
            </a:r>
            <a:r>
              <a:rPr lang="en-GB" sz="1000" b="0" u="none" dirty="0">
                <a:solidFill>
                  <a:schemeClr val="tx1"/>
                </a:solidFill>
              </a:rPr>
              <a:t> and Wiley Periodicals, Volume 18, Issue 2, May</a:t>
            </a:r>
            <a:r>
              <a:rPr lang="en-US" sz="1000" b="0" u="none" dirty="0" smtClean="0">
                <a:solidFill>
                  <a:schemeClr val="tx1"/>
                </a:solidFill>
              </a:rPr>
              <a:t>.</a:t>
            </a:r>
            <a:endParaRPr lang="en-US" sz="1000" b="0" u="none" dirty="0">
              <a:solidFill>
                <a:schemeClr val="tx1"/>
              </a:solidFill>
            </a:endParaRPr>
          </a:p>
        </p:txBody>
      </p:sp>
      <p:pic>
        <p:nvPicPr>
          <p:cNvPr id="9" name="Picture 5"/>
          <p:cNvPicPr>
            <a:picLocks noChangeAspect="1" noChangeArrowheads="1"/>
          </p:cNvPicPr>
          <p:nvPr/>
        </p:nvPicPr>
        <p:blipFill>
          <a:blip r:embed="rId2" cstate="print"/>
          <a:srcRect/>
          <a:stretch>
            <a:fillRect/>
          </a:stretch>
        </p:blipFill>
        <p:spPr bwMode="auto">
          <a:xfrm>
            <a:off x="5427213" y="3040070"/>
            <a:ext cx="3414220" cy="2204827"/>
          </a:xfrm>
          <a:prstGeom prst="rect">
            <a:avLst/>
          </a:prstGeom>
          <a:noFill/>
          <a:ln w="12700" cap="sq">
            <a:noFill/>
            <a:miter lim="800000"/>
            <a:headEnd/>
            <a:tailEnd/>
          </a:ln>
        </p:spPr>
      </p:pic>
      <p:pic>
        <p:nvPicPr>
          <p:cNvPr id="10" name="Picture 8"/>
          <p:cNvPicPr>
            <a:picLocks noChangeAspect="1" noChangeArrowheads="1"/>
          </p:cNvPicPr>
          <p:nvPr/>
        </p:nvPicPr>
        <p:blipFill>
          <a:blip r:embed="rId3" cstate="print"/>
          <a:srcRect/>
          <a:stretch>
            <a:fillRect/>
          </a:stretch>
        </p:blipFill>
        <p:spPr bwMode="auto">
          <a:xfrm>
            <a:off x="778525" y="3029026"/>
            <a:ext cx="3958451" cy="301757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273</a:t>
            </a:fld>
            <a:endParaRPr lang="en-US"/>
          </a:p>
        </p:txBody>
      </p:sp>
    </p:spTree>
    <p:extLst>
      <p:ext uri="{BB962C8B-B14F-4D97-AF65-F5344CB8AC3E}">
        <p14:creationId xmlns:p14="http://schemas.microsoft.com/office/powerpoint/2010/main" val="3209171054"/>
      </p:ext>
    </p:extLst>
  </p:cSld>
  <p:clrMapOvr>
    <a:masterClrMapping/>
  </p:clrMapOvr>
  <p:transition spd="slow">
    <p:pull dir="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62000" y="342900"/>
            <a:ext cx="8566150" cy="1104900"/>
          </a:xfrm>
        </p:spPr>
        <p:txBody>
          <a:bodyPr/>
          <a:lstStyle/>
          <a:p>
            <a:r>
              <a:rPr lang="en-US" dirty="0" smtClean="0"/>
              <a:t>Real </a:t>
            </a:r>
            <a:r>
              <a:rPr lang="en-US" dirty="0"/>
              <a:t>Estate Market</a:t>
            </a:r>
            <a:endParaRPr lang="en-US" dirty="0" smtClean="0"/>
          </a:p>
        </p:txBody>
      </p:sp>
      <p:pic>
        <p:nvPicPr>
          <p:cNvPr id="71683" name="Picture 2"/>
          <p:cNvPicPr>
            <a:picLocks noChangeAspect="1" noChangeArrowheads="1"/>
          </p:cNvPicPr>
          <p:nvPr/>
        </p:nvPicPr>
        <p:blipFill>
          <a:blip r:embed="rId2" cstate="print"/>
          <a:srcRect/>
          <a:stretch>
            <a:fillRect/>
          </a:stretch>
        </p:blipFill>
        <p:spPr bwMode="auto">
          <a:xfrm>
            <a:off x="738187" y="2071678"/>
            <a:ext cx="5902591" cy="4229110"/>
          </a:xfrm>
          <a:prstGeom prst="rect">
            <a:avLst/>
          </a:prstGeom>
          <a:noFill/>
          <a:ln w="12700" cap="sq">
            <a:noFill/>
            <a:miter lim="800000"/>
            <a:headEnd/>
            <a:tailEnd/>
          </a:ln>
        </p:spPr>
      </p:pic>
      <p:sp>
        <p:nvSpPr>
          <p:cNvPr id="71684" name="Text Box 5"/>
          <p:cNvSpPr txBox="1">
            <a:spLocks noChangeArrowheads="1"/>
          </p:cNvSpPr>
          <p:nvPr/>
        </p:nvSpPr>
        <p:spPr bwMode="auto">
          <a:xfrm>
            <a:off x="6626491" y="5839123"/>
            <a:ext cx="2812785" cy="461665"/>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cs typeface="Times New Roman" pitchFamily="18" charset="0"/>
              </a:rPr>
              <a:t>Source: </a:t>
            </a:r>
            <a:r>
              <a:rPr lang="en-US" sz="1200" b="0" u="none" dirty="0" smtClean="0">
                <a:solidFill>
                  <a:schemeClr val="tx1"/>
                </a:solidFill>
              </a:rPr>
              <a:t>McKinsey (2009), “Global capital markets: Entering a new era”.</a:t>
            </a:r>
            <a:endParaRPr lang="en-US" sz="1200" b="0" u="none" dirty="0">
              <a:solidFill>
                <a:schemeClr val="tx1"/>
              </a:solidFill>
              <a:cs typeface="Times New Roman" pitchFamily="18" charset="0"/>
            </a:endParaRPr>
          </a:p>
        </p:txBody>
      </p:sp>
      <p:sp>
        <p:nvSpPr>
          <p:cNvPr id="5" name="Rectangle 3"/>
          <p:cNvSpPr txBox="1">
            <a:spLocks noChangeArrowheads="1"/>
          </p:cNvSpPr>
          <p:nvPr/>
        </p:nvSpPr>
        <p:spPr bwMode="auto">
          <a:xfrm>
            <a:off x="738188" y="1604963"/>
            <a:ext cx="8686800" cy="466715"/>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Wingdings" panose="05000000000000000000" pitchFamily="2" charset="2"/>
              <a:buChar char="§"/>
              <a:defRPr/>
            </a:pPr>
            <a:r>
              <a:rPr lang="en-US" sz="2000" b="0" u="none" dirty="0" smtClean="0">
                <a:solidFill>
                  <a:srgbClr val="FF0000"/>
                </a:solidFill>
              </a:rPr>
              <a:t>Real Estate prices </a:t>
            </a:r>
            <a:r>
              <a:rPr lang="en-US" sz="2000" b="0" u="none" dirty="0">
                <a:solidFill>
                  <a:srgbClr val="FF0000"/>
                </a:solidFill>
              </a:rPr>
              <a:t>also fell in </a:t>
            </a:r>
            <a:r>
              <a:rPr lang="en-US" sz="2000" b="0" u="none" dirty="0" smtClean="0">
                <a:solidFill>
                  <a:srgbClr val="FF0000"/>
                </a:solidFill>
              </a:rPr>
              <a:t>EU:</a:t>
            </a:r>
            <a:endParaRPr kumimoji="0" lang="en-US" sz="2000" b="0" u="none" kern="0" dirty="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274</a:t>
            </a:fld>
            <a:endParaRPr lang="en-US"/>
          </a:p>
        </p:txBody>
      </p:sp>
    </p:spTree>
    <p:extLst>
      <p:ext uri="{BB962C8B-B14F-4D97-AF65-F5344CB8AC3E}">
        <p14:creationId xmlns:p14="http://schemas.microsoft.com/office/powerpoint/2010/main" val="1890218151"/>
      </p:ext>
    </p:extLst>
  </p:cSld>
  <p:clrMapOvr>
    <a:masterClrMapping/>
  </p:clrMapOvr>
  <p:transition spd="slow">
    <p:pull dir="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762000" y="342900"/>
            <a:ext cx="8566150" cy="1104900"/>
          </a:xfrm>
        </p:spPr>
        <p:txBody>
          <a:bodyPr/>
          <a:lstStyle/>
          <a:p>
            <a:r>
              <a:rPr lang="en-US" dirty="0" smtClean="0"/>
              <a:t>Real </a:t>
            </a:r>
            <a:r>
              <a:rPr lang="en-US" dirty="0"/>
              <a:t>Estate Market</a:t>
            </a:r>
            <a:endParaRPr lang="en-US" dirty="0" smtClean="0"/>
          </a:p>
        </p:txBody>
      </p:sp>
      <p:sp>
        <p:nvSpPr>
          <p:cNvPr id="71684" name="Text Box 5"/>
          <p:cNvSpPr txBox="1">
            <a:spLocks noChangeArrowheads="1"/>
          </p:cNvSpPr>
          <p:nvPr/>
        </p:nvSpPr>
        <p:spPr bwMode="auto">
          <a:xfrm>
            <a:off x="762000" y="5775647"/>
            <a:ext cx="4839072" cy="461665"/>
          </a:xfrm>
          <a:prstGeom prst="rect">
            <a:avLst/>
          </a:prstGeom>
          <a:noFill/>
          <a:ln w="12700" cap="sq">
            <a:noFill/>
            <a:miter lim="800000"/>
            <a:headEnd/>
            <a:tailEnd/>
          </a:ln>
        </p:spPr>
        <p:txBody>
          <a:bodyPr wrap="square">
            <a:spAutoFit/>
          </a:bodyPr>
          <a:lstStyle/>
          <a:p>
            <a:pPr algn="l">
              <a:spcBef>
                <a:spcPct val="50000"/>
              </a:spcBef>
              <a:buNone/>
            </a:pPr>
            <a:r>
              <a:rPr lang="en-US" sz="1200" b="0" u="none" dirty="0">
                <a:solidFill>
                  <a:schemeClr val="tx1"/>
                </a:solidFill>
              </a:rPr>
              <a:t>Source: Reinhart, Carmen M. and Vincent R. Reinhart (2010), “After the fall”, FRBKC Jackson Hole Symposium Proceedings, August.</a:t>
            </a:r>
            <a:endParaRPr lang="en-GB"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275</a:t>
            </a:fld>
            <a:endParaRPr lang="en-US"/>
          </a:p>
        </p:txBody>
      </p:sp>
      <p:pic>
        <p:nvPicPr>
          <p:cNvPr id="7" name="Picture 6"/>
          <p:cNvPicPr>
            <a:picLocks noChangeAspect="1"/>
          </p:cNvPicPr>
          <p:nvPr/>
        </p:nvPicPr>
        <p:blipFill>
          <a:blip r:embed="rId2"/>
          <a:stretch>
            <a:fillRect/>
          </a:stretch>
        </p:blipFill>
        <p:spPr>
          <a:xfrm>
            <a:off x="5601072" y="1653085"/>
            <a:ext cx="3801833" cy="4584227"/>
          </a:xfrm>
          <a:prstGeom prst="rect">
            <a:avLst/>
          </a:prstGeom>
        </p:spPr>
      </p:pic>
      <p:sp>
        <p:nvSpPr>
          <p:cNvPr id="8" name="Rectangle 3"/>
          <p:cNvSpPr txBox="1">
            <a:spLocks noChangeArrowheads="1"/>
          </p:cNvSpPr>
          <p:nvPr/>
        </p:nvSpPr>
        <p:spPr bwMode="auto">
          <a:xfrm>
            <a:off x="762000" y="1653085"/>
            <a:ext cx="4695056" cy="170390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US" sz="2000" b="0" u="none" kern="0" dirty="0" smtClean="0">
                <a:cs typeface="Times New Roman" pitchFamily="18" charset="0"/>
              </a:rPr>
              <a:t>Even though significant price increases in the real estate market were observed in many countries, </a:t>
            </a:r>
            <a:r>
              <a:rPr kumimoji="0" lang="en-US" sz="2000" b="0" u="none" kern="0" dirty="0" smtClean="0">
                <a:solidFill>
                  <a:srgbClr val="FF0000"/>
                </a:solidFill>
                <a:cs typeface="Times New Roman" pitchFamily="18" charset="0"/>
              </a:rPr>
              <a:t>financial crisis didn’t afflict all of them, namely emerging markets.</a:t>
            </a:r>
            <a:endParaRPr kumimoji="0" lang="pt-PT" sz="2000" b="0" u="none" kern="0" dirty="0" smtClean="0">
              <a:solidFill>
                <a:srgbClr val="FF0000"/>
              </a:solidFill>
              <a:cs typeface="Times New Roman" pitchFamily="18" charset="0"/>
            </a:endParaRPr>
          </a:p>
        </p:txBody>
      </p:sp>
      <p:sp>
        <p:nvSpPr>
          <p:cNvPr id="3" name="Rectangle 2"/>
          <p:cNvSpPr/>
          <p:nvPr/>
        </p:nvSpPr>
        <p:spPr bwMode="auto">
          <a:xfrm>
            <a:off x="7473280" y="4437112"/>
            <a:ext cx="360040" cy="288032"/>
          </a:xfrm>
          <a:prstGeom prst="rect">
            <a:avLst/>
          </a:prstGeom>
          <a:solidFill>
            <a:schemeClr val="bg1"/>
          </a:solid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4" name="Rectangle 3"/>
          <p:cNvSpPr/>
          <p:nvPr/>
        </p:nvSpPr>
        <p:spPr bwMode="auto">
          <a:xfrm>
            <a:off x="7429500" y="4437112"/>
            <a:ext cx="619844" cy="288032"/>
          </a:xfrm>
          <a:prstGeom prst="rect">
            <a:avLst/>
          </a:prstGeom>
          <a:no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73458784"/>
      </p:ext>
    </p:extLst>
  </p:cSld>
  <p:clrMapOvr>
    <a:masterClrMapping/>
  </p:clrMapOvr>
  <p:transition spd="slow">
    <p:pull dir="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762000" y="342900"/>
            <a:ext cx="8566150" cy="1104900"/>
          </a:xfrm>
        </p:spPr>
        <p:txBody>
          <a:bodyPr/>
          <a:lstStyle/>
          <a:p>
            <a:r>
              <a:rPr lang="en-US" dirty="0" smtClean="0"/>
              <a:t>Contagion</a:t>
            </a:r>
          </a:p>
        </p:txBody>
      </p:sp>
      <p:sp>
        <p:nvSpPr>
          <p:cNvPr id="4" name="Rectangle 3"/>
          <p:cNvSpPr txBox="1">
            <a:spLocks noChangeArrowheads="1"/>
          </p:cNvSpPr>
          <p:nvPr/>
        </p:nvSpPr>
        <p:spPr bwMode="auto">
          <a:xfrm>
            <a:off x="738188" y="1604963"/>
            <a:ext cx="8686800" cy="671910"/>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The contagion among countries occurred through FIs, given the </a:t>
            </a:r>
            <a:r>
              <a:rPr lang="en-US" sz="2000" b="0" u="none" dirty="0" smtClean="0">
                <a:solidFill>
                  <a:srgbClr val="FF0000"/>
                </a:solidFill>
              </a:rPr>
              <a:t>increasing international connectedness </a:t>
            </a:r>
            <a:r>
              <a:rPr lang="en-US" sz="2000" b="0" u="none" dirty="0" smtClean="0">
                <a:solidFill>
                  <a:schemeClr val="tx1"/>
                </a:solidFill>
              </a:rPr>
              <a:t>…</a:t>
            </a:r>
            <a:endParaRPr kumimoji="0" lang="en-US" sz="2000" b="0" u="none" kern="0" dirty="0">
              <a:solidFill>
                <a:schemeClr val="tx1"/>
              </a:solidFill>
              <a:latin typeface="+mn-lt"/>
              <a:cs typeface="Times New Roman" pitchFamily="18" charset="0"/>
            </a:endParaRPr>
          </a:p>
        </p:txBody>
      </p:sp>
      <p:pic>
        <p:nvPicPr>
          <p:cNvPr id="73733" name="Picture 2"/>
          <p:cNvPicPr>
            <a:picLocks noChangeAspect="1" noChangeArrowheads="1"/>
          </p:cNvPicPr>
          <p:nvPr/>
        </p:nvPicPr>
        <p:blipFill>
          <a:blip r:embed="rId2" cstate="print"/>
          <a:srcRect/>
          <a:stretch>
            <a:fillRect/>
          </a:stretch>
        </p:blipFill>
        <p:spPr bwMode="auto">
          <a:xfrm>
            <a:off x="1166813" y="2400698"/>
            <a:ext cx="4470722" cy="3412727"/>
          </a:xfrm>
          <a:prstGeom prst="rect">
            <a:avLst/>
          </a:prstGeom>
          <a:noFill/>
          <a:ln w="12700" cap="sq">
            <a:noFill/>
            <a:miter lim="800000"/>
            <a:headEnd/>
            <a:tailEnd/>
          </a:ln>
        </p:spPr>
      </p:pic>
      <p:sp>
        <p:nvSpPr>
          <p:cNvPr id="73734" name="Text Box 6"/>
          <p:cNvSpPr txBox="1">
            <a:spLocks noChangeArrowheads="1"/>
          </p:cNvSpPr>
          <p:nvPr/>
        </p:nvSpPr>
        <p:spPr bwMode="auto">
          <a:xfrm>
            <a:off x="809625" y="5907088"/>
            <a:ext cx="8643938" cy="307975"/>
          </a:xfrm>
          <a:prstGeom prst="rect">
            <a:avLst/>
          </a:prstGeom>
          <a:noFill/>
          <a:ln w="12700" cap="sq">
            <a:noFill/>
            <a:miter lim="800000"/>
            <a:headEnd/>
            <a:tailEnd/>
          </a:ln>
        </p:spPr>
        <p:txBody>
          <a:bodyPr>
            <a:spAutoFit/>
          </a:bodyPr>
          <a:lstStyle/>
          <a:p>
            <a:pPr algn="just">
              <a:buFont typeface="Webdings" pitchFamily="18" charset="2"/>
              <a:buNone/>
            </a:pPr>
            <a:r>
              <a:rPr lang="en-US" sz="1400" b="0" u="none" smtClean="0">
                <a:solidFill>
                  <a:schemeClr val="tx1"/>
                </a:solidFill>
              </a:rPr>
              <a:t>Source: Blanchard, Olivier (2009), “The Crisis: Basic Mechanisms and  Appropriate Policies”, WP/09/80.</a:t>
            </a:r>
            <a:endParaRPr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276</a:t>
            </a:fld>
            <a:endParaRPr lang="en-US"/>
          </a:p>
        </p:txBody>
      </p:sp>
    </p:spTree>
    <p:extLst>
      <p:ext uri="{BB962C8B-B14F-4D97-AF65-F5344CB8AC3E}">
        <p14:creationId xmlns:p14="http://schemas.microsoft.com/office/powerpoint/2010/main" val="3837732924"/>
      </p:ext>
    </p:extLst>
  </p:cSld>
  <p:clrMapOvr>
    <a:masterClrMapping/>
  </p:clrMapOvr>
  <p:transition spd="slow">
    <p:pull dir="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4755" name="Rectangle 3"/>
          <p:cNvSpPr>
            <a:spLocks noGrp="1" noChangeArrowheads="1"/>
          </p:cNvSpPr>
          <p:nvPr>
            <p:ph type="body" idx="1"/>
          </p:nvPr>
        </p:nvSpPr>
        <p:spPr>
          <a:xfrm>
            <a:off x="776536" y="1604393"/>
            <a:ext cx="8678738" cy="816495"/>
          </a:xfrm>
        </p:spPr>
        <p:txBody>
          <a:bodyPr/>
          <a:lstStyle/>
          <a:p>
            <a:pPr algn="just">
              <a:lnSpc>
                <a:spcPts val="2700"/>
              </a:lnSpc>
              <a:spcBef>
                <a:spcPts val="600"/>
              </a:spcBef>
              <a:spcAft>
                <a:spcPts val="600"/>
              </a:spcAft>
            </a:pPr>
            <a:r>
              <a:rPr lang="en-US" sz="2000" dirty="0" smtClean="0">
                <a:cs typeface="Times New Roman" pitchFamily="18" charset="0"/>
              </a:rPr>
              <a:t>…, namely through the </a:t>
            </a:r>
            <a:r>
              <a:rPr lang="en-US" sz="2000" dirty="0" smtClean="0">
                <a:solidFill>
                  <a:srgbClr val="FF0000"/>
                </a:solidFill>
                <a:cs typeface="Times New Roman" pitchFamily="18" charset="0"/>
              </a:rPr>
              <a:t>securitization of mortgage loans</a:t>
            </a:r>
            <a:r>
              <a:rPr lang="en-US" sz="2000" dirty="0" smtClean="0">
                <a:cs typeface="Times New Roman" pitchFamily="18" charset="0"/>
              </a:rPr>
              <a:t>, being the securities issued by the SPVs purchased by international investors:</a:t>
            </a:r>
          </a:p>
        </p:txBody>
      </p:sp>
      <p:sp>
        <p:nvSpPr>
          <p:cNvPr id="74757" name="Text Box 6"/>
          <p:cNvSpPr txBox="1">
            <a:spLocks noChangeArrowheads="1"/>
          </p:cNvSpPr>
          <p:nvPr/>
        </p:nvSpPr>
        <p:spPr bwMode="auto">
          <a:xfrm>
            <a:off x="848544" y="5877272"/>
            <a:ext cx="8606730" cy="451406"/>
          </a:xfrm>
          <a:prstGeom prst="rect">
            <a:avLst/>
          </a:prstGeom>
          <a:noFill/>
          <a:ln w="12700" cap="sq">
            <a:noFill/>
            <a:miter lim="800000"/>
            <a:headEnd/>
            <a:tailEnd/>
          </a:ln>
        </p:spPr>
        <p:txBody>
          <a:bodyPr wrap="square">
            <a:spAutoFit/>
          </a:bodyPr>
          <a:lstStyle/>
          <a:p>
            <a:pPr algn="just">
              <a:lnSpc>
                <a:spcPts val="1400"/>
              </a:lnSpc>
              <a:buFont typeface="Webdings" pitchFamily="18" charset="2"/>
              <a:buNone/>
            </a:pPr>
            <a:r>
              <a:rPr lang="en-US" sz="1200" b="0" u="none" dirty="0" smtClean="0">
                <a:solidFill>
                  <a:schemeClr val="tx1"/>
                </a:solidFill>
              </a:rPr>
              <a:t>Source: Hull (2009), “The Credit Crunch of 2007: What Went Wrong? Why? What Lessons Can Be Learned?”, The Journal of Credit Risk, Volume 5/Number 2, Summer.</a:t>
            </a:r>
            <a:endParaRPr lang="en-US" sz="1200" b="0" u="none" dirty="0">
              <a:solidFill>
                <a:schemeClr val="tx1"/>
              </a:solidFill>
            </a:endParaRP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438623"/>
            <a:ext cx="5616624" cy="3366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277</a:t>
            </a:fld>
            <a:endParaRPr lang="en-US"/>
          </a:p>
        </p:txBody>
      </p:sp>
    </p:spTree>
    <p:extLst>
      <p:ext uri="{BB962C8B-B14F-4D97-AF65-F5344CB8AC3E}">
        <p14:creationId xmlns:p14="http://schemas.microsoft.com/office/powerpoint/2010/main" val="2406403073"/>
      </p:ext>
    </p:extLst>
  </p:cSld>
  <p:clrMapOvr>
    <a:masterClrMapping/>
  </p:clrMapOvr>
  <p:transition spd="slow">
    <p:pull dir="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5779" name="Rectangle 3"/>
          <p:cNvSpPr>
            <a:spLocks noGrp="1" noChangeArrowheads="1"/>
          </p:cNvSpPr>
          <p:nvPr>
            <p:ph type="body" idx="1"/>
          </p:nvPr>
        </p:nvSpPr>
        <p:spPr>
          <a:xfrm>
            <a:off x="761999" y="1628800"/>
            <a:ext cx="8658225" cy="384349"/>
          </a:xfrm>
        </p:spPr>
        <p:txBody>
          <a:bodyPr/>
          <a:lstStyle/>
          <a:p>
            <a:pPr marL="261938" indent="-261938" algn="just">
              <a:spcBef>
                <a:spcPct val="15000"/>
              </a:spcBef>
            </a:pPr>
            <a:r>
              <a:rPr lang="en-US" sz="2000" dirty="0" smtClean="0">
                <a:cs typeface="Times New Roman" pitchFamily="18" charset="0"/>
              </a:rPr>
              <a:t>Afterwards these ABS could originate other structures, e.g. ABS CDO…</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204864"/>
            <a:ext cx="7792844" cy="34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6"/>
          <p:cNvSpPr txBox="1">
            <a:spLocks noChangeArrowheads="1"/>
          </p:cNvSpPr>
          <p:nvPr/>
        </p:nvSpPr>
        <p:spPr bwMode="auto">
          <a:xfrm>
            <a:off x="992560" y="5805264"/>
            <a:ext cx="8352928" cy="451406"/>
          </a:xfrm>
          <a:prstGeom prst="rect">
            <a:avLst/>
          </a:prstGeom>
          <a:noFill/>
          <a:ln w="12700" cap="sq">
            <a:noFill/>
            <a:miter lim="800000"/>
            <a:headEnd/>
            <a:tailEnd/>
          </a:ln>
        </p:spPr>
        <p:txBody>
          <a:bodyPr wrap="square">
            <a:spAutoFit/>
          </a:bodyPr>
          <a:lstStyle/>
          <a:p>
            <a:pPr algn="just">
              <a:lnSpc>
                <a:spcPts val="1400"/>
              </a:lnSpc>
              <a:buFont typeface="Webdings" pitchFamily="18" charset="2"/>
              <a:buNone/>
            </a:pPr>
            <a:r>
              <a:rPr lang="en-US" sz="1400" b="0" u="none" dirty="0" smtClean="0">
                <a:solidFill>
                  <a:schemeClr val="tx1"/>
                </a:solidFill>
              </a:rPr>
              <a:t>Source: Hull (2009), “The Credit Crunch of 2007: What Went Wrong? Why? What Lessons Can Be Learned?”, The Journal of Credit Risk, Volume 5/Number 2, Summer.</a:t>
            </a:r>
            <a:endParaRPr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278</a:t>
            </a:fld>
            <a:endParaRPr lang="en-US"/>
          </a:p>
        </p:txBody>
      </p:sp>
    </p:spTree>
    <p:extLst>
      <p:ext uri="{BB962C8B-B14F-4D97-AF65-F5344CB8AC3E}">
        <p14:creationId xmlns:p14="http://schemas.microsoft.com/office/powerpoint/2010/main" val="223338866"/>
      </p:ext>
    </p:extLst>
  </p:cSld>
  <p:clrMapOvr>
    <a:masterClrMapping/>
  </p:clrMapOvr>
  <p:transition spd="slow">
    <p:pull dir="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7827" name="Text Box 6"/>
          <p:cNvSpPr txBox="1">
            <a:spLocks noChangeArrowheads="1"/>
          </p:cNvSpPr>
          <p:nvPr/>
        </p:nvSpPr>
        <p:spPr bwMode="auto">
          <a:xfrm>
            <a:off x="5909049" y="5888305"/>
            <a:ext cx="3508770"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BIS (2010), “BIS Quarterly Review”, Sep.</a:t>
            </a:r>
            <a:endParaRPr lang="en-US" sz="1200" b="0" u="none" dirty="0">
              <a:solidFill>
                <a:schemeClr val="tx1"/>
              </a:solidFill>
            </a:endParaRPr>
          </a:p>
        </p:txBody>
      </p:sp>
      <p:pic>
        <p:nvPicPr>
          <p:cNvPr id="77828" name="Picture 5"/>
          <p:cNvPicPr>
            <a:picLocks noChangeAspect="1" noChangeArrowheads="1"/>
          </p:cNvPicPr>
          <p:nvPr/>
        </p:nvPicPr>
        <p:blipFill>
          <a:blip r:embed="rId2" cstate="print"/>
          <a:srcRect/>
          <a:stretch>
            <a:fillRect/>
          </a:stretch>
        </p:blipFill>
        <p:spPr bwMode="auto">
          <a:xfrm>
            <a:off x="762000" y="2098427"/>
            <a:ext cx="5168607" cy="406687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279</a:t>
            </a:fld>
            <a:endParaRPr lang="en-US"/>
          </a:p>
        </p:txBody>
      </p:sp>
      <p:sp>
        <p:nvSpPr>
          <p:cNvPr id="6" name="Rectangle 3"/>
          <p:cNvSpPr txBox="1">
            <a:spLocks noChangeArrowheads="1"/>
          </p:cNvSpPr>
          <p:nvPr/>
        </p:nvSpPr>
        <p:spPr bwMode="auto">
          <a:xfrm>
            <a:off x="666750" y="1666504"/>
            <a:ext cx="8786813" cy="43192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spcBef>
                <a:spcPct val="15000"/>
              </a:spcBef>
            </a:pPr>
            <a:r>
              <a:rPr lang="en-US" sz="2000" b="0" dirty="0" smtClean="0">
                <a:cs typeface="Times New Roman" pitchFamily="18" charset="0"/>
              </a:rPr>
              <a:t>…, with a complex set of institutions involved.</a:t>
            </a:r>
          </a:p>
        </p:txBody>
      </p:sp>
    </p:spTree>
    <p:extLst>
      <p:ext uri="{BB962C8B-B14F-4D97-AF65-F5344CB8AC3E}">
        <p14:creationId xmlns:p14="http://schemas.microsoft.com/office/powerpoint/2010/main" val="1416144409"/>
      </p:ext>
    </p:extLst>
  </p:cSld>
  <p:clrMapOvr>
    <a:masterClrMapping/>
  </p:clrMapOvr>
  <p:transition spd="slow">
    <p:pull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r>
              <a:rPr lang="en-US" sz="3600" b="1" dirty="0" smtClean="0"/>
              <a:t>1.1.3.</a:t>
            </a:r>
            <a:r>
              <a:rPr lang="en-US" sz="3600" b="1" dirty="0"/>
              <a:t>	</a:t>
            </a:r>
            <a:r>
              <a:rPr lang="en-US" sz="3600" b="1" dirty="0" smtClean="0"/>
              <a:t>Financial Roles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28</a:t>
            </a:fld>
            <a:endParaRPr lang="en-US" dirty="0"/>
          </a:p>
        </p:txBody>
      </p:sp>
    </p:spTree>
    <p:extLst>
      <p:ext uri="{BB962C8B-B14F-4D97-AF65-F5344CB8AC3E}">
        <p14:creationId xmlns:p14="http://schemas.microsoft.com/office/powerpoint/2010/main" val="123538105"/>
      </p:ext>
    </p:extLst>
  </p:cSld>
  <p:clrMapOvr>
    <a:masterClrMapping/>
  </p:clrMapOvr>
  <p:transition spd="slow">
    <p:pull dir="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8851" name="Rectangle 3"/>
          <p:cNvSpPr>
            <a:spLocks noGrp="1" noChangeArrowheads="1"/>
          </p:cNvSpPr>
          <p:nvPr>
            <p:ph type="body" idx="1"/>
          </p:nvPr>
        </p:nvSpPr>
        <p:spPr>
          <a:xfrm>
            <a:off x="762000" y="1676400"/>
            <a:ext cx="8691563" cy="754188"/>
          </a:xfrm>
        </p:spPr>
        <p:txBody>
          <a:bodyPr/>
          <a:lstStyle/>
          <a:p>
            <a:pPr marL="174625" indent="-174625" algn="just">
              <a:lnSpc>
                <a:spcPts val="2700"/>
              </a:lnSpc>
              <a:spcBef>
                <a:spcPts val="600"/>
              </a:spcBef>
              <a:spcAft>
                <a:spcPts val="600"/>
              </a:spcAft>
            </a:pPr>
            <a:r>
              <a:rPr lang="en-US" sz="2000" dirty="0" smtClean="0">
                <a:solidFill>
                  <a:srgbClr val="FF0000"/>
                </a:solidFill>
                <a:cs typeface="Times New Roman" pitchFamily="18" charset="0"/>
              </a:rPr>
              <a:t> Securitizations increased by 5 to 10 times in 10 years, until 2007, falling to very low levels right after…</a:t>
            </a: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a:p>
            <a:pPr marL="174625" indent="-174625" algn="just">
              <a:lnSpc>
                <a:spcPts val="2700"/>
              </a:lnSpc>
              <a:spcBef>
                <a:spcPts val="600"/>
              </a:spcBef>
              <a:spcAft>
                <a:spcPts val="600"/>
              </a:spcAft>
            </a:pPr>
            <a:endParaRPr lang="en-US" sz="2000" dirty="0" smtClean="0">
              <a:solidFill>
                <a:srgbClr val="FF0000"/>
              </a:solidFill>
              <a:cs typeface="Times New Roman" pitchFamily="18" charset="0"/>
            </a:endParaRPr>
          </a:p>
        </p:txBody>
      </p:sp>
      <p:pic>
        <p:nvPicPr>
          <p:cNvPr id="78852" name="Picture 2"/>
          <p:cNvPicPr>
            <a:picLocks noChangeAspect="1" noChangeArrowheads="1"/>
          </p:cNvPicPr>
          <p:nvPr/>
        </p:nvPicPr>
        <p:blipFill>
          <a:blip r:embed="rId2" cstate="print"/>
          <a:srcRect/>
          <a:stretch>
            <a:fillRect/>
          </a:stretch>
        </p:blipFill>
        <p:spPr bwMode="auto">
          <a:xfrm>
            <a:off x="776536" y="2718619"/>
            <a:ext cx="5412484" cy="2870621"/>
          </a:xfrm>
          <a:prstGeom prst="rect">
            <a:avLst/>
          </a:prstGeom>
          <a:noFill/>
          <a:ln w="12700" cap="sq">
            <a:noFill/>
            <a:miter lim="800000"/>
            <a:headEnd/>
            <a:tailEnd/>
          </a:ln>
        </p:spPr>
      </p:pic>
      <p:sp>
        <p:nvSpPr>
          <p:cNvPr id="78853" name="Text Box 6"/>
          <p:cNvSpPr txBox="1">
            <a:spLocks noChangeArrowheads="1"/>
          </p:cNvSpPr>
          <p:nvPr/>
        </p:nvSpPr>
        <p:spPr bwMode="auto">
          <a:xfrm>
            <a:off x="762000" y="5621178"/>
            <a:ext cx="5427020" cy="400110"/>
          </a:xfrm>
          <a:prstGeom prst="rect">
            <a:avLst/>
          </a:prstGeom>
          <a:noFill/>
          <a:ln w="12700" cap="sq">
            <a:noFill/>
            <a:miter lim="800000"/>
            <a:headEnd/>
            <a:tailEnd/>
          </a:ln>
        </p:spPr>
        <p:txBody>
          <a:bodyPr wrap="square">
            <a:spAutoFit/>
          </a:bodyPr>
          <a:lstStyle/>
          <a:p>
            <a:pPr marL="449263" indent="-449263" algn="just">
              <a:buFont typeface="Webdings" pitchFamily="18" charset="2"/>
              <a:buNone/>
            </a:pPr>
            <a:r>
              <a:rPr lang="en-US" sz="1000" b="0" u="none" dirty="0" smtClean="0">
                <a:solidFill>
                  <a:schemeClr val="tx1"/>
                </a:solidFill>
              </a:rPr>
              <a:t>Source: Financial Services Authority (2009), “A regulatory response to the global banking crisis”, DP 09/2 (Turner Report).</a:t>
            </a:r>
            <a:endParaRPr lang="en-US" sz="1000" b="0" u="none" dirty="0">
              <a:solidFill>
                <a:schemeClr val="tx1"/>
              </a:solidFill>
            </a:endParaRPr>
          </a:p>
        </p:txBody>
      </p:sp>
      <p:pic>
        <p:nvPicPr>
          <p:cNvPr id="2" name="Picture 1"/>
          <p:cNvPicPr>
            <a:picLocks noChangeAspect="1"/>
          </p:cNvPicPr>
          <p:nvPr/>
        </p:nvPicPr>
        <p:blipFill>
          <a:blip r:embed="rId3"/>
          <a:stretch>
            <a:fillRect/>
          </a:stretch>
        </p:blipFill>
        <p:spPr>
          <a:xfrm>
            <a:off x="6177136" y="2734946"/>
            <a:ext cx="3260648" cy="2278230"/>
          </a:xfrm>
          <a:prstGeom prst="rect">
            <a:avLst/>
          </a:prstGeom>
        </p:spPr>
      </p:pic>
      <p:sp>
        <p:nvSpPr>
          <p:cNvPr id="7" name="Text Box 6"/>
          <p:cNvSpPr txBox="1">
            <a:spLocks noChangeArrowheads="1"/>
          </p:cNvSpPr>
          <p:nvPr/>
        </p:nvSpPr>
        <p:spPr bwMode="auto">
          <a:xfrm>
            <a:off x="6189020" y="5179258"/>
            <a:ext cx="3264543" cy="553998"/>
          </a:xfrm>
          <a:prstGeom prst="rect">
            <a:avLst/>
          </a:prstGeom>
          <a:noFill/>
          <a:ln w="12700" cap="sq">
            <a:noFill/>
            <a:miter lim="800000"/>
            <a:headEnd/>
            <a:tailEnd/>
          </a:ln>
        </p:spPr>
        <p:txBody>
          <a:bodyPr wrap="square">
            <a:spAutoFit/>
          </a:bodyPr>
          <a:lstStyle/>
          <a:p>
            <a:pPr marL="449263" indent="-449263" algn="just">
              <a:buNone/>
            </a:pPr>
            <a:r>
              <a:rPr lang="en-US" sz="1000" b="0" u="none" dirty="0" smtClean="0">
                <a:solidFill>
                  <a:schemeClr val="tx1"/>
                </a:solidFill>
              </a:rPr>
              <a:t>Source: French et al (2010), “</a:t>
            </a:r>
            <a:r>
              <a:rPr lang="en-GB" sz="1000" b="0" u="none" dirty="0">
                <a:solidFill>
                  <a:schemeClr val="tx1"/>
                </a:solidFill>
              </a:rPr>
              <a:t>The </a:t>
            </a:r>
            <a:r>
              <a:rPr lang="en-GB" sz="1000" b="0" u="none" dirty="0" err="1">
                <a:solidFill>
                  <a:schemeClr val="tx1"/>
                </a:solidFill>
              </a:rPr>
              <a:t>Squam</a:t>
            </a:r>
            <a:r>
              <a:rPr lang="en-GB" sz="1000" b="0" u="none" dirty="0">
                <a:solidFill>
                  <a:schemeClr val="tx1"/>
                </a:solidFill>
              </a:rPr>
              <a:t> Lake Report:</a:t>
            </a:r>
            <a:br>
              <a:rPr lang="en-GB" sz="1000" b="0" u="none" dirty="0">
                <a:solidFill>
                  <a:schemeClr val="tx1"/>
                </a:solidFill>
              </a:rPr>
            </a:br>
            <a:r>
              <a:rPr lang="en-GB" sz="1000" b="0" u="none" dirty="0">
                <a:solidFill>
                  <a:schemeClr val="tx1"/>
                </a:solidFill>
              </a:rPr>
              <a:t>Fixing the Financial </a:t>
            </a:r>
            <a:r>
              <a:rPr lang="en-GB" sz="1000" b="0" u="none" dirty="0" smtClean="0">
                <a:solidFill>
                  <a:schemeClr val="tx1"/>
                </a:solidFill>
              </a:rPr>
              <a:t>System, Princeton University Press</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280</a:t>
            </a:fld>
            <a:endParaRPr lang="en-US" dirty="0"/>
          </a:p>
        </p:txBody>
      </p:sp>
    </p:spTree>
    <p:extLst>
      <p:ext uri="{BB962C8B-B14F-4D97-AF65-F5344CB8AC3E}">
        <p14:creationId xmlns:p14="http://schemas.microsoft.com/office/powerpoint/2010/main" val="650895358"/>
      </p:ext>
    </p:extLst>
  </p:cSld>
  <p:clrMapOvr>
    <a:masterClrMapping/>
  </p:clrMapOvr>
  <p:transition spd="slow">
    <p:pull dir="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8851" name="Rectangle 3"/>
          <p:cNvSpPr>
            <a:spLocks noGrp="1" noChangeArrowheads="1"/>
          </p:cNvSpPr>
          <p:nvPr>
            <p:ph type="body" idx="1"/>
          </p:nvPr>
        </p:nvSpPr>
        <p:spPr>
          <a:xfrm>
            <a:off x="762000" y="1615108"/>
            <a:ext cx="8691563" cy="4694212"/>
          </a:xfrm>
        </p:spPr>
        <p:txBody>
          <a:bodyPr/>
          <a:lstStyle/>
          <a:p>
            <a:pPr marL="357188" indent="-357188" algn="just">
              <a:lnSpc>
                <a:spcPts val="2700"/>
              </a:lnSpc>
              <a:spcBef>
                <a:spcPts val="600"/>
              </a:spcBef>
              <a:spcAft>
                <a:spcPts val="600"/>
              </a:spcAft>
            </a:pPr>
            <a:r>
              <a:rPr lang="en-US" sz="2000" dirty="0" smtClean="0">
                <a:cs typeface="Times New Roman" pitchFamily="18" charset="0"/>
              </a:rPr>
              <a:t>The volume of securitizations increased as most securities benefited from good ratings, even though most of these rating didn’t match the true credit risk, as the </a:t>
            </a:r>
            <a:r>
              <a:rPr lang="en-US" sz="2000" dirty="0" smtClean="0">
                <a:solidFill>
                  <a:srgbClr val="FF0000"/>
                </a:solidFill>
                <a:cs typeface="Times New Roman" pitchFamily="18" charset="0"/>
              </a:rPr>
              <a:t>risk models were flawed, underestimating the correlation between the assets</a:t>
            </a:r>
            <a:r>
              <a:rPr lang="en-US" sz="2000" dirty="0" smtClean="0">
                <a:cs typeface="Times New Roman" pitchFamily="18" charset="0"/>
              </a:rPr>
              <a:t>.</a:t>
            </a:r>
          </a:p>
          <a:p>
            <a:pPr marL="357188" indent="-357188" algn="just">
              <a:lnSpc>
                <a:spcPts val="2700"/>
              </a:lnSpc>
              <a:spcBef>
                <a:spcPts val="600"/>
              </a:spcBef>
              <a:spcAft>
                <a:spcPts val="600"/>
              </a:spcAft>
            </a:pPr>
            <a:endParaRPr lang="en-US" sz="2000" dirty="0" smtClean="0">
              <a:cs typeface="Times New Roman" pitchFamily="18" charset="0"/>
            </a:endParaRPr>
          </a:p>
          <a:p>
            <a:pPr marL="357188" indent="-357188" algn="just">
              <a:lnSpc>
                <a:spcPts val="2700"/>
              </a:lnSpc>
              <a:spcBef>
                <a:spcPts val="600"/>
              </a:spcBef>
              <a:spcAft>
                <a:spcPts val="600"/>
              </a:spcAft>
            </a:pPr>
            <a:r>
              <a:rPr lang="en-US" sz="2000" dirty="0" smtClean="0">
                <a:solidFill>
                  <a:srgbClr val="FF0000"/>
                </a:solidFill>
                <a:cs typeface="Times New Roman" pitchFamily="18" charset="0"/>
              </a:rPr>
              <a:t>Rating agencies had evidence of these flaws </a:t>
            </a:r>
            <a:r>
              <a:rPr lang="en-US" sz="2000" dirty="0" smtClean="0">
                <a:cs typeface="Times New Roman" pitchFamily="18" charset="0"/>
              </a:rPr>
              <a:t>– </a:t>
            </a:r>
            <a:r>
              <a:rPr lang="pt-PT" sz="2000" dirty="0" smtClean="0">
                <a:cs typeface="Times New Roman" pitchFamily="18" charset="0"/>
              </a:rPr>
              <a:t>in </a:t>
            </a:r>
            <a:r>
              <a:rPr lang="en-GB" sz="2000" dirty="0" smtClean="0">
                <a:cs typeface="Times New Roman" pitchFamily="18" charset="0"/>
              </a:rPr>
              <a:t>Dec2005</a:t>
            </a:r>
            <a:r>
              <a:rPr lang="en-GB" sz="2000" dirty="0">
                <a:cs typeface="Times New Roman" pitchFamily="18" charset="0"/>
              </a:rPr>
              <a:t>, data published by Moody’s on Baa-rated CDOs </a:t>
            </a:r>
            <a:r>
              <a:rPr lang="en-GB" sz="2000" dirty="0" smtClean="0">
                <a:cs typeface="Times New Roman" pitchFamily="18" charset="0"/>
              </a:rPr>
              <a:t>showed </a:t>
            </a:r>
            <a:r>
              <a:rPr lang="en-GB" sz="2000" dirty="0">
                <a:cs typeface="Times New Roman" pitchFamily="18" charset="0"/>
              </a:rPr>
              <a:t>that that these debts had a </a:t>
            </a:r>
            <a:r>
              <a:rPr lang="en-GB" sz="2000" dirty="0" smtClean="0">
                <a:cs typeface="Times New Roman" pitchFamily="18" charset="0"/>
              </a:rPr>
              <a:t>5y frequency of default of 20</a:t>
            </a:r>
            <a:r>
              <a:rPr lang="pt-PT" sz="2000" dirty="0" smtClean="0">
                <a:cs typeface="Times New Roman" pitchFamily="18" charset="0"/>
              </a:rPr>
              <a:t>%, </a:t>
            </a:r>
            <a:r>
              <a:rPr lang="en-US" sz="2000" dirty="0" smtClean="0">
                <a:cs typeface="Times New Roman" pitchFamily="18" charset="0"/>
              </a:rPr>
              <a:t>while the same frequency of default </a:t>
            </a:r>
            <a:r>
              <a:rPr lang="pt-PT" sz="2000" dirty="0" smtClean="0">
                <a:cs typeface="Times New Roman" pitchFamily="18" charset="0"/>
              </a:rPr>
              <a:t>for </a:t>
            </a:r>
            <a:r>
              <a:rPr lang="en-GB" sz="2000" dirty="0" smtClean="0">
                <a:cs typeface="Times New Roman" pitchFamily="18" charset="0"/>
              </a:rPr>
              <a:t>Baa-rated </a:t>
            </a:r>
            <a:r>
              <a:rPr lang="en-GB" sz="2000" dirty="0">
                <a:cs typeface="Times New Roman" pitchFamily="18" charset="0"/>
              </a:rPr>
              <a:t>corporate </a:t>
            </a:r>
            <a:r>
              <a:rPr lang="en-GB" sz="2000" dirty="0" smtClean="0">
                <a:cs typeface="Times New Roman" pitchFamily="18" charset="0"/>
              </a:rPr>
              <a:t>securities was only 2</a:t>
            </a:r>
            <a:r>
              <a:rPr lang="pt-PT" sz="2000" dirty="0" smtClean="0">
                <a:cs typeface="Times New Roman" pitchFamily="18" charset="0"/>
              </a:rPr>
              <a:t>%.</a:t>
            </a:r>
            <a:endParaRPr lang="en-US" sz="2000" dirty="0" smtClean="0">
              <a:cs typeface="Times New Roman" pitchFamily="18" charset="0"/>
            </a:endParaRPr>
          </a:p>
          <a:p>
            <a:pPr marL="174625" indent="-174625" algn="just">
              <a:lnSpc>
                <a:spcPts val="2700"/>
              </a:lnSpc>
              <a:spcBef>
                <a:spcPts val="600"/>
              </a:spcBef>
              <a:spcAft>
                <a:spcPts val="600"/>
              </a:spcAft>
            </a:pPr>
            <a:endParaRPr lang="en-US" sz="2000" dirty="0" smtClean="0">
              <a:cs typeface="Times New Roman" pitchFamily="18" charset="0"/>
            </a:endParaRPr>
          </a:p>
          <a:p>
            <a:pPr marL="174625" indent="-174625" algn="just">
              <a:lnSpc>
                <a:spcPts val="2700"/>
              </a:lnSpc>
              <a:spcBef>
                <a:spcPts val="600"/>
              </a:spcBef>
              <a:spcAft>
                <a:spcPts val="600"/>
              </a:spcAft>
            </a:pPr>
            <a:endParaRPr lang="en-US" sz="2000"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281</a:t>
            </a:fld>
            <a:endParaRPr lang="en-US" dirty="0"/>
          </a:p>
        </p:txBody>
      </p:sp>
    </p:spTree>
    <p:extLst>
      <p:ext uri="{BB962C8B-B14F-4D97-AF65-F5344CB8AC3E}">
        <p14:creationId xmlns:p14="http://schemas.microsoft.com/office/powerpoint/2010/main" val="2617687594"/>
      </p:ext>
    </p:extLst>
  </p:cSld>
  <p:clrMapOvr>
    <a:masterClrMapping/>
  </p:clrMapOvr>
  <p:transition spd="slow">
    <p:pull dir="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8851" name="Rectangle 3"/>
          <p:cNvSpPr>
            <a:spLocks noGrp="1" noChangeArrowheads="1"/>
          </p:cNvSpPr>
          <p:nvPr>
            <p:ph type="body" idx="1"/>
          </p:nvPr>
        </p:nvSpPr>
        <p:spPr>
          <a:xfrm>
            <a:off x="762000" y="1676400"/>
            <a:ext cx="8691563" cy="4560912"/>
          </a:xfrm>
        </p:spPr>
        <p:txBody>
          <a:bodyPr/>
          <a:lstStyle/>
          <a:p>
            <a:pPr marL="0" indent="0" algn="just">
              <a:spcBef>
                <a:spcPct val="15000"/>
              </a:spcBef>
              <a:buNone/>
            </a:pPr>
            <a:r>
              <a:rPr lang="en-GB" sz="2000" dirty="0" err="1" smtClean="0">
                <a:cs typeface="Times New Roman" pitchFamily="18" charset="0"/>
              </a:rPr>
              <a:t>Tett</a:t>
            </a:r>
            <a:r>
              <a:rPr lang="en-GB" sz="2000" dirty="0">
                <a:cs typeface="Times New Roman" pitchFamily="18" charset="0"/>
              </a:rPr>
              <a:t>, Gillian (2018), “Have we learnt the lessons of the financial crisis</a:t>
            </a:r>
            <a:r>
              <a:rPr lang="en-GB" sz="2000" dirty="0" smtClean="0">
                <a:cs typeface="Times New Roman" pitchFamily="18" charset="0"/>
              </a:rPr>
              <a:t>?”, Financial Times, 31 Aug.</a:t>
            </a:r>
          </a:p>
          <a:p>
            <a:pPr marL="0" indent="0" algn="just">
              <a:spcBef>
                <a:spcPct val="15000"/>
              </a:spcBef>
              <a:buNone/>
            </a:pPr>
            <a:endParaRPr lang="en-GB" sz="2000" dirty="0" smtClean="0">
              <a:cs typeface="Times New Roman" pitchFamily="18" charset="0"/>
            </a:endParaRPr>
          </a:p>
          <a:p>
            <a:pPr marL="0" indent="0" algn="just">
              <a:lnSpc>
                <a:spcPts val="2500"/>
              </a:lnSpc>
              <a:spcBef>
                <a:spcPts val="600"/>
              </a:spcBef>
              <a:buNone/>
            </a:pPr>
            <a:r>
              <a:rPr lang="en-GB" sz="1600" dirty="0" smtClean="0">
                <a:cs typeface="Times New Roman" pitchFamily="18" charset="0"/>
              </a:rPr>
              <a:t>“</a:t>
            </a:r>
            <a:r>
              <a:rPr lang="en-GB" sz="1600" dirty="0">
                <a:cs typeface="Times New Roman" pitchFamily="18" charset="0"/>
              </a:rPr>
              <a:t>But </a:t>
            </a:r>
            <a:r>
              <a:rPr lang="en-GB" sz="1600" dirty="0" smtClean="0">
                <a:cs typeface="Times New Roman" pitchFamily="18" charset="0"/>
              </a:rPr>
              <a:t>while previous generations of bankers had hung on to their loans, like farmers tending a crop, </a:t>
            </a:r>
            <a:r>
              <a:rPr lang="en-GB" sz="1600" dirty="0" smtClean="0">
                <a:solidFill>
                  <a:srgbClr val="FF0000"/>
                </a:solidFill>
                <a:cs typeface="Times New Roman" pitchFamily="18" charset="0"/>
              </a:rPr>
              <a:t>in the late 20th century financiers became more like butchers making sausages</a:t>
            </a:r>
            <a:r>
              <a:rPr lang="en-GB" sz="1600" dirty="0" smtClean="0">
                <a:cs typeface="Times New Roman" pitchFamily="18" charset="0"/>
              </a:rPr>
              <a:t>. They started to buy loans from anywhere they could (including each other), chop these up, and then repackage them into new instruments that could be sold to investors with fancy names such as “collateralised debt obligations” (CDOs)”.</a:t>
            </a:r>
          </a:p>
          <a:p>
            <a:pPr marL="0" indent="0" algn="just">
              <a:lnSpc>
                <a:spcPts val="2500"/>
              </a:lnSpc>
              <a:spcBef>
                <a:spcPts val="600"/>
              </a:spcBef>
              <a:buNone/>
            </a:pPr>
            <a:endParaRPr lang="pt-PT" sz="1600" dirty="0">
              <a:cs typeface="Times New Roman" pitchFamily="18" charset="0"/>
            </a:endParaRPr>
          </a:p>
          <a:p>
            <a:pPr marL="0" indent="0" algn="just">
              <a:lnSpc>
                <a:spcPts val="2500"/>
              </a:lnSpc>
              <a:spcBef>
                <a:spcPts val="600"/>
              </a:spcBef>
              <a:buNone/>
            </a:pPr>
            <a:endParaRPr lang="pt-PT" sz="1600" dirty="0" smtClean="0">
              <a:cs typeface="Times New Roman" pitchFamily="18" charset="0"/>
            </a:endParaRPr>
          </a:p>
          <a:p>
            <a:pPr marL="0" indent="0" algn="ctr">
              <a:lnSpc>
                <a:spcPts val="2500"/>
              </a:lnSpc>
              <a:spcBef>
                <a:spcPts val="600"/>
              </a:spcBef>
              <a:buNone/>
            </a:pPr>
            <a:r>
              <a:rPr lang="en-US" sz="2000" dirty="0" err="1" smtClean="0">
                <a:solidFill>
                  <a:srgbClr val="FF0000"/>
                </a:solidFill>
                <a:cs typeface="Times New Roman" pitchFamily="18" charset="0"/>
              </a:rPr>
              <a:t>Securitisations</a:t>
            </a:r>
            <a:r>
              <a:rPr lang="en-US" sz="2000" dirty="0" smtClean="0">
                <a:solidFill>
                  <a:srgbClr val="FF0000"/>
                </a:solidFill>
                <a:cs typeface="Times New Roman" pitchFamily="18" charset="0"/>
              </a:rPr>
              <a:t> and CDOs were “sausages of risk”</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282</a:t>
            </a:fld>
            <a:endParaRPr lang="en-US" dirty="0"/>
          </a:p>
        </p:txBody>
      </p:sp>
      <p:sp>
        <p:nvSpPr>
          <p:cNvPr id="4" name="Down Arrow 3"/>
          <p:cNvSpPr/>
          <p:nvPr/>
        </p:nvSpPr>
        <p:spPr bwMode="auto">
          <a:xfrm>
            <a:off x="5097016" y="436510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943368625"/>
      </p:ext>
    </p:extLst>
  </p:cSld>
  <p:clrMapOvr>
    <a:masterClrMapping/>
  </p:clrMapOvr>
  <p:transition spd="slow">
    <p:pull dir="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78851" name="Rectangle 3"/>
          <p:cNvSpPr>
            <a:spLocks noGrp="1" noChangeArrowheads="1"/>
          </p:cNvSpPr>
          <p:nvPr>
            <p:ph type="body" idx="1"/>
          </p:nvPr>
        </p:nvSpPr>
        <p:spPr>
          <a:xfrm>
            <a:off x="762000" y="1628800"/>
            <a:ext cx="8691563" cy="4608512"/>
          </a:xfrm>
        </p:spPr>
        <p:txBody>
          <a:bodyPr/>
          <a:lstStyle/>
          <a:p>
            <a:pPr marL="0" indent="0" algn="just">
              <a:lnSpc>
                <a:spcPts val="2700"/>
              </a:lnSpc>
              <a:spcBef>
                <a:spcPts val="600"/>
              </a:spcBef>
              <a:spcAft>
                <a:spcPts val="600"/>
              </a:spcAft>
              <a:buNone/>
            </a:pPr>
            <a:r>
              <a:rPr lang="en-GB" sz="2000" dirty="0" err="1" smtClean="0">
                <a:cs typeface="Times New Roman" pitchFamily="18" charset="0"/>
              </a:rPr>
              <a:t>Tett</a:t>
            </a:r>
            <a:r>
              <a:rPr lang="en-GB" sz="2000" dirty="0">
                <a:cs typeface="Times New Roman" pitchFamily="18" charset="0"/>
              </a:rPr>
              <a:t>, Gillian (2018), “Have we learnt the lessons of the financial crisis</a:t>
            </a:r>
            <a:r>
              <a:rPr lang="en-GB" sz="2000" dirty="0" smtClean="0">
                <a:cs typeface="Times New Roman" pitchFamily="18" charset="0"/>
              </a:rPr>
              <a:t>?”, Financial Times, 31 Aug.</a:t>
            </a:r>
          </a:p>
          <a:p>
            <a:pPr marL="0" indent="0" algn="just">
              <a:lnSpc>
                <a:spcPts val="2500"/>
              </a:lnSpc>
              <a:spcBef>
                <a:spcPts val="600"/>
              </a:spcBef>
              <a:buNone/>
            </a:pPr>
            <a:endParaRPr lang="en-GB" sz="2000" dirty="0" smtClean="0">
              <a:cs typeface="Times New Roman" pitchFamily="18" charset="0"/>
            </a:endParaRPr>
          </a:p>
          <a:p>
            <a:pPr marL="0" indent="0" algn="just">
              <a:lnSpc>
                <a:spcPts val="2500"/>
              </a:lnSpc>
              <a:spcBef>
                <a:spcPts val="600"/>
              </a:spcBef>
              <a:buNone/>
            </a:pPr>
            <a:r>
              <a:rPr lang="en-US" sz="1600" dirty="0" smtClean="0">
                <a:cs typeface="Times New Roman" pitchFamily="18" charset="0"/>
              </a:rPr>
              <a:t>“</a:t>
            </a:r>
            <a:r>
              <a:rPr lang="en-GB" sz="1600" dirty="0">
                <a:cs typeface="Times New Roman" pitchFamily="18" charset="0"/>
              </a:rPr>
              <a:t>Every innovation revolution needs a sales patter, and this was no exception: </a:t>
            </a:r>
            <a:r>
              <a:rPr lang="en-GB" sz="1600" u="sng" dirty="0">
                <a:cs typeface="Times New Roman" pitchFamily="18" charset="0"/>
              </a:rPr>
              <a:t>the bankers told themselves that this slicing and dicing would make the financial system much safer</a:t>
            </a:r>
            <a:r>
              <a:rPr lang="en-GB" sz="1600" dirty="0">
                <a:cs typeface="Times New Roman" pitchFamily="18" charset="0"/>
              </a:rPr>
              <a:t>. The idea was a modern twist on the old adage, “a problem shared is a problem halved”. </a:t>
            </a:r>
            <a:r>
              <a:rPr lang="en-GB" sz="1600" u="sng" dirty="0">
                <a:cs typeface="Times New Roman" pitchFamily="18" charset="0"/>
              </a:rPr>
              <a:t>In the past, banks had gone bust when borrowers defaulted because the pain was concentrated in one place; </a:t>
            </a:r>
            <a:r>
              <a:rPr lang="en-GB" sz="1600" u="sng" dirty="0">
                <a:solidFill>
                  <a:srgbClr val="FF0000"/>
                </a:solidFill>
                <a:cs typeface="Times New Roman" pitchFamily="18" charset="0"/>
              </a:rPr>
              <a:t>slicing and dicing spread the pain among so many investors that it would be easier to absorb. </a:t>
            </a:r>
            <a:r>
              <a:rPr lang="en-GB" sz="1600" u="sng" dirty="0">
                <a:cs typeface="Times New Roman" pitchFamily="18" charset="0"/>
              </a:rPr>
              <a:t>Or so the theory went</a:t>
            </a:r>
            <a:r>
              <a:rPr lang="en-GB" sz="1600" dirty="0">
                <a:cs typeface="Times New Roman" pitchFamily="18" charset="0"/>
              </a:rPr>
              <a:t>. But there was a catch. Since the techniques that bankers were using to slice and dice the loans were desperately opaque, it was hard for anyone to know who held the risks. Worse still, because bankers were so excited about repackaging debt, they were stimulating a new mania for making loans, seemingly with government blessing</a:t>
            </a:r>
            <a:r>
              <a:rPr lang="en-GB" sz="1600" u="sng" dirty="0">
                <a:cs typeface="Times New Roman" pitchFamily="18" charset="0"/>
              </a:rPr>
              <a:t>. What all this financial innovation concealed was an old-fashioned credit boom, particularly in American subprime </a:t>
            </a:r>
            <a:r>
              <a:rPr lang="en-GB" sz="1600" u="sng" dirty="0" smtClean="0">
                <a:cs typeface="Times New Roman" pitchFamily="18" charset="0"/>
              </a:rPr>
              <a:t>mortgages</a:t>
            </a:r>
            <a:r>
              <a:rPr lang="en-GB" sz="1600" dirty="0" smtClean="0">
                <a:cs typeface="Times New Roman" pitchFamily="18" charset="0"/>
              </a:rPr>
              <a:t>.</a:t>
            </a:r>
            <a:endParaRPr lang="en-US" sz="1600"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283</a:t>
            </a:fld>
            <a:endParaRPr lang="en-US" dirty="0"/>
          </a:p>
        </p:txBody>
      </p:sp>
    </p:spTree>
    <p:extLst>
      <p:ext uri="{BB962C8B-B14F-4D97-AF65-F5344CB8AC3E}">
        <p14:creationId xmlns:p14="http://schemas.microsoft.com/office/powerpoint/2010/main" val="149416976"/>
      </p:ext>
    </p:extLst>
  </p:cSld>
  <p:clrMapOvr>
    <a:masterClrMapping/>
  </p:clrMapOvr>
  <p:transition spd="slow">
    <p:pull dir="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80899" name="Rectangle 3"/>
          <p:cNvSpPr>
            <a:spLocks noGrp="1" noChangeArrowheads="1"/>
          </p:cNvSpPr>
          <p:nvPr>
            <p:ph type="body" idx="1"/>
          </p:nvPr>
        </p:nvSpPr>
        <p:spPr>
          <a:xfrm>
            <a:off x="762000" y="1676400"/>
            <a:ext cx="8691563" cy="672479"/>
          </a:xfrm>
        </p:spPr>
        <p:txBody>
          <a:bodyPr/>
          <a:lstStyle/>
          <a:p>
            <a:pPr marL="174625" indent="-174625" algn="just">
              <a:lnSpc>
                <a:spcPts val="2700"/>
              </a:lnSpc>
              <a:spcBef>
                <a:spcPts val="600"/>
              </a:spcBef>
              <a:spcAft>
                <a:spcPts val="600"/>
              </a:spcAft>
            </a:pPr>
            <a:r>
              <a:rPr lang="en-US" sz="2000" dirty="0" smtClean="0">
                <a:solidFill>
                  <a:srgbClr val="FF0000"/>
                </a:solidFill>
                <a:cs typeface="Times New Roman" pitchFamily="18" charset="0"/>
              </a:rPr>
              <a:t> CDS also increased significantly the contagion effect at an international level, allowing more credit risk to be assumed by non-banking entities</a:t>
            </a:r>
            <a:r>
              <a:rPr lang="pt-PT" sz="2000" dirty="0" smtClean="0">
                <a:solidFill>
                  <a:srgbClr val="FF0000"/>
                </a:solidFill>
                <a:cs typeface="Times New Roman" pitchFamily="18" charset="0"/>
              </a:rPr>
              <a:t>.</a:t>
            </a:r>
          </a:p>
        </p:txBody>
      </p:sp>
      <p:sp>
        <p:nvSpPr>
          <p:cNvPr id="80900" name="Text Box 6"/>
          <p:cNvSpPr txBox="1">
            <a:spLocks noChangeArrowheads="1"/>
          </p:cNvSpPr>
          <p:nvPr/>
        </p:nvSpPr>
        <p:spPr bwMode="auto">
          <a:xfrm>
            <a:off x="809625" y="5960313"/>
            <a:ext cx="8643938" cy="276999"/>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200" b="0" u="none" dirty="0" smtClean="0">
                <a:solidFill>
                  <a:schemeClr val="tx1"/>
                </a:solidFill>
              </a:rPr>
              <a:t>Source: Financial Services Authority (2009), “A regulatory response to the global banking crisis”, DP 09/2 (Turner Report)</a:t>
            </a:r>
            <a:endParaRPr lang="en-US" sz="1200" b="0" u="none" dirty="0">
              <a:solidFill>
                <a:schemeClr val="tx1"/>
              </a:solidFill>
            </a:endParaRPr>
          </a:p>
        </p:txBody>
      </p:sp>
      <p:pic>
        <p:nvPicPr>
          <p:cNvPr id="80901" name="Picture 2"/>
          <p:cNvPicPr>
            <a:picLocks noChangeAspect="1" noChangeArrowheads="1"/>
          </p:cNvPicPr>
          <p:nvPr/>
        </p:nvPicPr>
        <p:blipFill>
          <a:blip r:embed="rId2" cstate="print"/>
          <a:srcRect/>
          <a:stretch>
            <a:fillRect/>
          </a:stretch>
        </p:blipFill>
        <p:spPr bwMode="auto">
          <a:xfrm>
            <a:off x="920552" y="2582589"/>
            <a:ext cx="5744063" cy="3294683"/>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284</a:t>
            </a:fld>
            <a:endParaRPr lang="en-US"/>
          </a:p>
        </p:txBody>
      </p:sp>
    </p:spTree>
    <p:extLst>
      <p:ext uri="{BB962C8B-B14F-4D97-AF65-F5344CB8AC3E}">
        <p14:creationId xmlns:p14="http://schemas.microsoft.com/office/powerpoint/2010/main" val="4246860362"/>
      </p:ext>
    </p:extLst>
  </p:cSld>
  <p:clrMapOvr>
    <a:masterClrMapping/>
  </p:clrMapOvr>
  <p:transition spd="slow">
    <p:pull dir="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776536" y="342900"/>
            <a:ext cx="8551614" cy="1104900"/>
          </a:xfrm>
        </p:spPr>
        <p:txBody>
          <a:bodyPr/>
          <a:lstStyle/>
          <a:p>
            <a:r>
              <a:rPr lang="en-US" dirty="0"/>
              <a:t>Contagion</a:t>
            </a:r>
            <a:endParaRPr lang="en-US" altLang="pt-PT" dirty="0" smtClean="0"/>
          </a:p>
        </p:txBody>
      </p:sp>
      <p:sp>
        <p:nvSpPr>
          <p:cNvPr id="225283" name="Rectangle 3"/>
          <p:cNvSpPr>
            <a:spLocks noGrp="1" noChangeArrowheads="1"/>
          </p:cNvSpPr>
          <p:nvPr>
            <p:ph type="body" idx="1"/>
          </p:nvPr>
        </p:nvSpPr>
        <p:spPr>
          <a:xfrm>
            <a:off x="776536" y="1628800"/>
            <a:ext cx="8712968" cy="4619600"/>
          </a:xfrm>
        </p:spPr>
        <p:txBody>
          <a:bodyPr/>
          <a:lstStyle/>
          <a:p>
            <a:pPr algn="just">
              <a:lnSpc>
                <a:spcPts val="2700"/>
              </a:lnSpc>
              <a:spcBef>
                <a:spcPts val="600"/>
              </a:spcBef>
              <a:spcAft>
                <a:spcPts val="600"/>
              </a:spcAft>
            </a:pPr>
            <a:r>
              <a:rPr lang="en-US" altLang="pt-PT" sz="2000" dirty="0" smtClean="0"/>
              <a:t>CDS:</a:t>
            </a:r>
          </a:p>
          <a:p>
            <a:pPr algn="just">
              <a:lnSpc>
                <a:spcPts val="2700"/>
              </a:lnSpc>
              <a:spcBef>
                <a:spcPts val="600"/>
              </a:spcBef>
              <a:spcAft>
                <a:spcPts val="600"/>
              </a:spcAft>
              <a:buFontTx/>
              <a:buChar char="-"/>
            </a:pPr>
            <a:r>
              <a:rPr lang="en-US" altLang="pt-PT" sz="2000" dirty="0" smtClean="0"/>
              <a:t>the protection buyer pays a regular fee in exchange for a reimbursement if the reference entity defaults.</a:t>
            </a:r>
          </a:p>
          <a:p>
            <a:pPr algn="just">
              <a:lnSpc>
                <a:spcPts val="2700"/>
              </a:lnSpc>
              <a:spcBef>
                <a:spcPts val="600"/>
              </a:spcBef>
              <a:spcAft>
                <a:spcPts val="600"/>
              </a:spcAft>
              <a:buFontTx/>
              <a:buChar char="-"/>
            </a:pPr>
            <a:r>
              <a:rPr lang="en-US" altLang="pt-PT" sz="2000" dirty="0" smtClean="0"/>
              <a:t>the protection seller assumes the default risk of the reference entity (like when buying a bond).</a:t>
            </a:r>
          </a:p>
          <a:p>
            <a:pPr algn="just">
              <a:lnSpc>
                <a:spcPts val="2700"/>
              </a:lnSpc>
              <a:spcBef>
                <a:spcPts val="600"/>
              </a:spcBef>
              <a:spcAft>
                <a:spcPts val="600"/>
              </a:spcAft>
              <a:buFontTx/>
              <a:buChar char="-"/>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algn="just">
              <a:lnSpc>
                <a:spcPts val="2700"/>
              </a:lnSpc>
              <a:spcBef>
                <a:spcPts val="600"/>
              </a:spcBef>
              <a:spcAft>
                <a:spcPts val="600"/>
              </a:spcAft>
            </a:pPr>
            <a:endParaRPr lang="en-US" altLang="pt-PT" sz="2000" dirty="0" smtClean="0"/>
          </a:p>
          <a:p>
            <a:pPr marL="0" indent="0" algn="just">
              <a:lnSpc>
                <a:spcPts val="2700"/>
              </a:lnSpc>
              <a:spcBef>
                <a:spcPts val="600"/>
              </a:spcBef>
              <a:spcAft>
                <a:spcPts val="600"/>
              </a:spcAft>
              <a:buNone/>
            </a:pPr>
            <a:endParaRPr lang="en-US" altLang="pt-PT" sz="2000" dirty="0" smtClean="0"/>
          </a:p>
        </p:txBody>
      </p:sp>
      <p:pic>
        <p:nvPicPr>
          <p:cNvPr id="2" name="Picture 1"/>
          <p:cNvPicPr>
            <a:picLocks noChangeAspect="1"/>
          </p:cNvPicPr>
          <p:nvPr/>
        </p:nvPicPr>
        <p:blipFill>
          <a:blip r:embed="rId2"/>
          <a:stretch>
            <a:fillRect/>
          </a:stretch>
        </p:blipFill>
        <p:spPr>
          <a:xfrm>
            <a:off x="1208584" y="3933541"/>
            <a:ext cx="6165522" cy="1151643"/>
          </a:xfrm>
          <a:prstGeom prst="rect">
            <a:avLst/>
          </a:prstGeom>
        </p:spPr>
      </p:pic>
      <p:sp>
        <p:nvSpPr>
          <p:cNvPr id="96" name="Text Box 8"/>
          <p:cNvSpPr txBox="1">
            <a:spLocks noChangeArrowheads="1"/>
          </p:cNvSpPr>
          <p:nvPr/>
        </p:nvSpPr>
        <p:spPr bwMode="auto">
          <a:xfrm>
            <a:off x="1182478" y="5425479"/>
            <a:ext cx="7514938" cy="307777"/>
          </a:xfrm>
          <a:prstGeom prst="rect">
            <a:avLst/>
          </a:prstGeom>
          <a:noFill/>
          <a:ln w="9525">
            <a:noFill/>
            <a:miter lim="800000"/>
            <a:headEnd/>
            <a:tailEnd/>
          </a:ln>
          <a:effectLst/>
        </p:spPr>
        <p:txBody>
          <a:bodyPr wrap="square">
            <a:spAutoFit/>
          </a:bodyPr>
          <a:lstStyle/>
          <a:p>
            <a:pPr algn="l">
              <a:spcBef>
                <a:spcPct val="50000"/>
              </a:spcBef>
              <a:buNone/>
            </a:pPr>
            <a:r>
              <a:rPr lang="en-US" sz="1400" b="0" u="none" dirty="0" smtClean="0">
                <a:solidFill>
                  <a:schemeClr val="tx1"/>
                </a:solidFill>
                <a:latin typeface="+mn-lt"/>
              </a:rPr>
              <a:t>Source: Hull, John (2018), “Options, futures and other derivatives”, 10</a:t>
            </a:r>
            <a:r>
              <a:rPr lang="en-US" sz="1400" b="0" u="none" baseline="30000" dirty="0" smtClean="0">
                <a:solidFill>
                  <a:schemeClr val="tx1"/>
                </a:solidFill>
                <a:latin typeface="+mn-lt"/>
              </a:rPr>
              <a:t>th</a:t>
            </a:r>
            <a:r>
              <a:rPr lang="en-US" sz="1400" b="0" u="none" dirty="0" smtClean="0">
                <a:solidFill>
                  <a:schemeClr val="tx1"/>
                </a:solidFill>
                <a:latin typeface="+mn-lt"/>
              </a:rPr>
              <a:t> Edition, Pearson.</a:t>
            </a:r>
            <a:endParaRPr lang="en-US" sz="1400" b="0" u="none" dirty="0">
              <a:solidFill>
                <a:schemeClr val="tx1"/>
              </a:solidFill>
              <a:latin typeface="+mn-lt"/>
            </a:endParaRPr>
          </a:p>
        </p:txBody>
      </p:sp>
    </p:spTree>
    <p:extLst>
      <p:ext uri="{BB962C8B-B14F-4D97-AF65-F5344CB8AC3E}">
        <p14:creationId xmlns:p14="http://schemas.microsoft.com/office/powerpoint/2010/main" val="1160796149"/>
      </p:ext>
    </p:extLst>
  </p:cSld>
  <p:clrMapOvr>
    <a:masterClrMapping/>
  </p:clrMapOvr>
  <p:transition spd="slow">
    <p:pull dir="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pic>
        <p:nvPicPr>
          <p:cNvPr id="65541" name="Picture 2"/>
          <p:cNvPicPr>
            <a:picLocks noChangeAspect="1" noChangeArrowheads="1"/>
          </p:cNvPicPr>
          <p:nvPr/>
        </p:nvPicPr>
        <p:blipFill>
          <a:blip r:embed="rId2" cstate="print"/>
          <a:srcRect/>
          <a:stretch>
            <a:fillRect/>
          </a:stretch>
        </p:blipFill>
        <p:spPr bwMode="auto">
          <a:xfrm>
            <a:off x="6774120" y="2444279"/>
            <a:ext cx="2626584" cy="3072953"/>
          </a:xfrm>
          <a:prstGeom prst="rect">
            <a:avLst/>
          </a:prstGeom>
          <a:noFill/>
          <a:ln w="12700" cap="sq">
            <a:noFill/>
            <a:miter lim="800000"/>
            <a:headEnd/>
            <a:tailEnd/>
          </a:ln>
        </p:spPr>
      </p:pic>
      <p:sp>
        <p:nvSpPr>
          <p:cNvPr id="65542" name="Text Box 6"/>
          <p:cNvSpPr txBox="1">
            <a:spLocks noChangeArrowheads="1"/>
          </p:cNvSpPr>
          <p:nvPr/>
        </p:nvSpPr>
        <p:spPr bwMode="auto">
          <a:xfrm>
            <a:off x="4160912" y="5661248"/>
            <a:ext cx="4999856"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ECB (2010 and 2009), Financial Stability Review.</a:t>
            </a:r>
            <a:endParaRPr lang="en-US" sz="1200" b="0" u="none" dirty="0">
              <a:solidFill>
                <a:schemeClr val="tx1"/>
              </a:solidFill>
            </a:endParaRPr>
          </a:p>
        </p:txBody>
      </p:sp>
      <p:pic>
        <p:nvPicPr>
          <p:cNvPr id="65543" name="Picture 8"/>
          <p:cNvPicPr>
            <a:picLocks noChangeAspect="1" noChangeArrowheads="1"/>
          </p:cNvPicPr>
          <p:nvPr/>
        </p:nvPicPr>
        <p:blipFill>
          <a:blip r:embed="rId3" cstate="print"/>
          <a:srcRect/>
          <a:stretch>
            <a:fillRect/>
          </a:stretch>
        </p:blipFill>
        <p:spPr bwMode="auto">
          <a:xfrm>
            <a:off x="4160912" y="2404997"/>
            <a:ext cx="2573461" cy="3256251"/>
          </a:xfrm>
          <a:prstGeom prst="rect">
            <a:avLst/>
          </a:prstGeom>
          <a:noFill/>
          <a:ln w="12700" cap="sq">
            <a:noFill/>
            <a:miter lim="800000"/>
            <a:headEnd/>
            <a:tailEnd/>
          </a:ln>
        </p:spPr>
      </p:pic>
      <p:sp>
        <p:nvSpPr>
          <p:cNvPr id="8" name="Rectangle 3"/>
          <p:cNvSpPr txBox="1">
            <a:spLocks noChangeArrowheads="1"/>
          </p:cNvSpPr>
          <p:nvPr/>
        </p:nvSpPr>
        <p:spPr bwMode="auto">
          <a:xfrm>
            <a:off x="762000" y="1643633"/>
            <a:ext cx="8686800" cy="65663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500"/>
              </a:lnSpc>
              <a:spcBef>
                <a:spcPts val="600"/>
              </a:spcBef>
              <a:spcAft>
                <a:spcPts val="600"/>
              </a:spcAft>
            </a:pPr>
            <a:r>
              <a:rPr lang="en-US" sz="2200" b="0" u="none" dirty="0" smtClean="0">
                <a:cs typeface="Times New Roman" pitchFamily="18" charset="0"/>
              </a:rPr>
              <a:t>The subprime crisis </a:t>
            </a:r>
            <a:r>
              <a:rPr lang="en-US" sz="2200" b="0" u="none" dirty="0" smtClean="0">
                <a:solidFill>
                  <a:srgbClr val="FF0000"/>
                </a:solidFill>
                <a:cs typeface="Times New Roman" pitchFamily="18" charset="0"/>
              </a:rPr>
              <a:t>impacted several financial markets, from money markets to stock exchanges</a:t>
            </a:r>
            <a:r>
              <a:rPr lang="en-US" sz="2200" b="0" u="none" dirty="0" smtClean="0">
                <a:cs typeface="Times New Roman" pitchFamily="18" charset="0"/>
              </a:rPr>
              <a:t>.</a:t>
            </a:r>
          </a:p>
        </p:txBody>
      </p:sp>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410701"/>
            <a:ext cx="3405324"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286</a:t>
            </a:fld>
            <a:endParaRPr lang="en-US"/>
          </a:p>
        </p:txBody>
      </p:sp>
    </p:spTree>
    <p:extLst>
      <p:ext uri="{BB962C8B-B14F-4D97-AF65-F5344CB8AC3E}">
        <p14:creationId xmlns:p14="http://schemas.microsoft.com/office/powerpoint/2010/main" val="462391016"/>
      </p:ext>
    </p:extLst>
  </p:cSld>
  <p:clrMapOvr>
    <a:masterClrMapping/>
  </p:clrMapOvr>
  <p:transition spd="slow">
    <p:pull dir="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762000" y="342900"/>
            <a:ext cx="8566150" cy="1104900"/>
          </a:xfrm>
        </p:spPr>
        <p:txBody>
          <a:bodyPr/>
          <a:lstStyle/>
          <a:p>
            <a:r>
              <a:rPr lang="en-US" dirty="0"/>
              <a:t>Contagion</a:t>
            </a:r>
            <a:endParaRPr lang="en-US" dirty="0" smtClean="0"/>
          </a:p>
        </p:txBody>
      </p:sp>
      <p:sp>
        <p:nvSpPr>
          <p:cNvPr id="99331" name="Rectangle 3"/>
          <p:cNvSpPr>
            <a:spLocks noGrp="1" noChangeArrowheads="1"/>
          </p:cNvSpPr>
          <p:nvPr>
            <p:ph type="body" idx="1"/>
          </p:nvPr>
        </p:nvSpPr>
        <p:spPr>
          <a:xfrm>
            <a:off x="761999" y="1628800"/>
            <a:ext cx="8691563" cy="695301"/>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Contagion between FIs =&gt; funding conditions more aggravated for FIs than for non-financial companies, namely those with higher credit risk.</a:t>
            </a:r>
          </a:p>
        </p:txBody>
      </p:sp>
      <p:pic>
        <p:nvPicPr>
          <p:cNvPr id="99332" name="Picture 2"/>
          <p:cNvPicPr>
            <a:picLocks noChangeAspect="1" noChangeArrowheads="1"/>
          </p:cNvPicPr>
          <p:nvPr/>
        </p:nvPicPr>
        <p:blipFill>
          <a:blip r:embed="rId2" cstate="print"/>
          <a:srcRect/>
          <a:stretch>
            <a:fillRect/>
          </a:stretch>
        </p:blipFill>
        <p:spPr bwMode="auto">
          <a:xfrm>
            <a:off x="809625" y="2357438"/>
            <a:ext cx="5802313" cy="3286125"/>
          </a:xfrm>
          <a:prstGeom prst="rect">
            <a:avLst/>
          </a:prstGeom>
          <a:noFill/>
          <a:ln w="12700" cap="sq">
            <a:noFill/>
            <a:miter lim="800000"/>
            <a:headEnd/>
            <a:tailEnd/>
          </a:ln>
        </p:spPr>
      </p:pic>
      <p:sp>
        <p:nvSpPr>
          <p:cNvPr id="99333" name="Text Box 6"/>
          <p:cNvSpPr txBox="1">
            <a:spLocks noChangeArrowheads="1"/>
          </p:cNvSpPr>
          <p:nvPr/>
        </p:nvSpPr>
        <p:spPr bwMode="auto">
          <a:xfrm>
            <a:off x="881063" y="5715000"/>
            <a:ext cx="5715000"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European Central Bank (2008), “Financial Stability Review””.</a:t>
            </a:r>
            <a:endParaRPr lang="en-US" sz="1200" b="0" u="none" dirty="0">
              <a:solidFill>
                <a:schemeClr val="tx1"/>
              </a:solidFill>
            </a:endParaRPr>
          </a:p>
        </p:txBody>
      </p:sp>
      <p:pic>
        <p:nvPicPr>
          <p:cNvPr id="99334" name="Picture 6"/>
          <p:cNvPicPr>
            <a:picLocks noChangeAspect="1" noChangeArrowheads="1"/>
          </p:cNvPicPr>
          <p:nvPr/>
        </p:nvPicPr>
        <p:blipFill>
          <a:blip r:embed="rId3" cstate="print"/>
          <a:srcRect/>
          <a:stretch>
            <a:fillRect/>
          </a:stretch>
        </p:blipFill>
        <p:spPr bwMode="auto">
          <a:xfrm>
            <a:off x="6596063" y="2357438"/>
            <a:ext cx="2914650" cy="3181350"/>
          </a:xfrm>
          <a:prstGeom prst="rect">
            <a:avLst/>
          </a:prstGeom>
          <a:noFill/>
          <a:ln w="12700" cap="sq">
            <a:noFill/>
            <a:miter lim="800000"/>
            <a:headEnd/>
            <a:tailEnd/>
          </a:ln>
        </p:spPr>
      </p:pic>
      <p:sp>
        <p:nvSpPr>
          <p:cNvPr id="99335" name="Text Box 6"/>
          <p:cNvSpPr txBox="1">
            <a:spLocks noChangeArrowheads="1"/>
          </p:cNvSpPr>
          <p:nvPr/>
        </p:nvSpPr>
        <p:spPr bwMode="auto">
          <a:xfrm>
            <a:off x="6605588" y="5572125"/>
            <a:ext cx="2847975" cy="461665"/>
          </a:xfrm>
          <a:prstGeom prst="rect">
            <a:avLst/>
          </a:prstGeom>
          <a:noFill/>
          <a:ln w="12700" cap="sq">
            <a:noFill/>
            <a:miter lim="800000"/>
            <a:headEnd/>
            <a:tailEnd/>
          </a:ln>
        </p:spPr>
        <p:txBody>
          <a:bodyPr>
            <a:spAutoFit/>
          </a:bodyPr>
          <a:lstStyle/>
          <a:p>
            <a:pPr algn="just">
              <a:spcBef>
                <a:spcPct val="50000"/>
              </a:spcBef>
              <a:buFont typeface="Webdings" pitchFamily="18" charset="2"/>
              <a:buNone/>
            </a:pPr>
            <a:r>
              <a:rPr lang="en-US" sz="1200" b="0" u="none" dirty="0" smtClean="0">
                <a:solidFill>
                  <a:schemeClr val="tx1"/>
                </a:solidFill>
              </a:rPr>
              <a:t>Source: European Central Bank (2009), “Financial Stability Review”.</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287</a:t>
            </a:fld>
            <a:endParaRPr lang="en-US"/>
          </a:p>
        </p:txBody>
      </p:sp>
    </p:spTree>
    <p:extLst>
      <p:ext uri="{BB962C8B-B14F-4D97-AF65-F5344CB8AC3E}">
        <p14:creationId xmlns:p14="http://schemas.microsoft.com/office/powerpoint/2010/main" val="728480921"/>
      </p:ext>
    </p:extLst>
  </p:cSld>
  <p:clrMapOvr>
    <a:masterClrMapping/>
  </p:clrMapOvr>
  <p:transition spd="slow">
    <p:pull dir="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2.3. Historical Context</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288</a:t>
            </a:fld>
            <a:endParaRPr lang="en-US"/>
          </a:p>
        </p:txBody>
      </p:sp>
    </p:spTree>
    <p:extLst>
      <p:ext uri="{BB962C8B-B14F-4D97-AF65-F5344CB8AC3E}">
        <p14:creationId xmlns:p14="http://schemas.microsoft.com/office/powerpoint/2010/main" val="3294549601"/>
      </p:ext>
    </p:extLst>
  </p:cSld>
  <p:clrMapOvr>
    <a:masterClrMapping/>
  </p:clrMapOvr>
  <p:transition spd="slow">
    <p:pull dir="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762000" y="342900"/>
            <a:ext cx="8566150" cy="1104900"/>
          </a:xfrm>
        </p:spPr>
        <p:txBody>
          <a:bodyPr/>
          <a:lstStyle/>
          <a:p>
            <a:r>
              <a:rPr lang="en-US" dirty="0" smtClean="0"/>
              <a:t>Summary</a:t>
            </a:r>
          </a:p>
        </p:txBody>
      </p:sp>
      <p:sp>
        <p:nvSpPr>
          <p:cNvPr id="8" name="Rectangle 3"/>
          <p:cNvSpPr txBox="1">
            <a:spLocks noChangeArrowheads="1"/>
          </p:cNvSpPr>
          <p:nvPr/>
        </p:nvSpPr>
        <p:spPr bwMode="auto">
          <a:xfrm>
            <a:off x="762000" y="1643632"/>
            <a:ext cx="8686800" cy="45216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363538" indent="-363538" algn="just">
              <a:lnSpc>
                <a:spcPts val="2700"/>
              </a:lnSpc>
              <a:spcBef>
                <a:spcPts val="600"/>
              </a:spcBef>
              <a:spcAft>
                <a:spcPts val="600"/>
              </a:spcAft>
              <a:buAutoNum type="romanLcParenBoth"/>
            </a:pPr>
            <a:r>
              <a:rPr lang="en-US" sz="2000" b="0" u="none" dirty="0" smtClean="0">
                <a:cs typeface="Times New Roman" pitchFamily="18" charset="0"/>
              </a:rPr>
              <a:t>Banking crises</a:t>
            </a:r>
          </a:p>
          <a:p>
            <a:pPr marL="363538" indent="-363538" algn="just">
              <a:lnSpc>
                <a:spcPts val="2700"/>
              </a:lnSpc>
              <a:spcBef>
                <a:spcPts val="600"/>
              </a:spcBef>
              <a:spcAft>
                <a:spcPts val="600"/>
              </a:spcAft>
              <a:buAutoNum type="romanLcParenBoth"/>
            </a:pPr>
            <a:endParaRPr lang="en-US" sz="2000" b="0" u="none" dirty="0" smtClean="0">
              <a:cs typeface="Times New Roman" pitchFamily="18" charset="0"/>
            </a:endParaRPr>
          </a:p>
          <a:p>
            <a:pPr marL="363538" indent="-363538" algn="just">
              <a:lnSpc>
                <a:spcPts val="2700"/>
              </a:lnSpc>
              <a:spcBef>
                <a:spcPts val="600"/>
              </a:spcBef>
              <a:spcAft>
                <a:spcPts val="600"/>
              </a:spcAft>
              <a:buAutoNum type="romanLcParenBoth"/>
            </a:pPr>
            <a:r>
              <a:rPr lang="en-US" sz="2000" b="0" u="none" dirty="0" smtClean="0">
                <a:cs typeface="Times New Roman" pitchFamily="18" charset="0"/>
              </a:rPr>
              <a:t>Twin Crises</a:t>
            </a:r>
          </a:p>
          <a:p>
            <a:pPr marL="363538" indent="-363538" algn="just">
              <a:lnSpc>
                <a:spcPts val="2700"/>
              </a:lnSpc>
              <a:spcBef>
                <a:spcPts val="600"/>
              </a:spcBef>
              <a:spcAft>
                <a:spcPts val="600"/>
              </a:spcAft>
              <a:buAutoNum type="romanLcParenBoth"/>
            </a:pPr>
            <a:endParaRPr lang="en-US" sz="2000" b="0" u="none" dirty="0" smtClean="0">
              <a:cs typeface="Times New Roman" pitchFamily="18" charset="0"/>
            </a:endParaRPr>
          </a:p>
          <a:p>
            <a:pPr marL="363538" indent="-363538" algn="just">
              <a:lnSpc>
                <a:spcPts val="2700"/>
              </a:lnSpc>
              <a:spcBef>
                <a:spcPts val="600"/>
              </a:spcBef>
              <a:spcAft>
                <a:spcPts val="600"/>
              </a:spcAft>
              <a:buAutoNum type="romanLcParenBoth"/>
            </a:pPr>
            <a:r>
              <a:rPr lang="en-US" sz="2000" b="0" u="none" dirty="0" smtClean="0">
                <a:cs typeface="Times New Roman" pitchFamily="18" charset="0"/>
              </a:rPr>
              <a:t>Macro impacts</a:t>
            </a:r>
          </a:p>
          <a:p>
            <a:pPr marL="538163" indent="-174625" algn="just">
              <a:lnSpc>
                <a:spcPts val="2700"/>
              </a:lnSpc>
              <a:spcBef>
                <a:spcPts val="600"/>
              </a:spcBef>
              <a:spcAft>
                <a:spcPts val="600"/>
              </a:spcAft>
              <a:buFontTx/>
              <a:buChar char="-"/>
            </a:pPr>
            <a:r>
              <a:rPr lang="en-US" sz="2000" b="0" u="none" dirty="0" smtClean="0">
                <a:cs typeface="Times New Roman" pitchFamily="18" charset="0"/>
              </a:rPr>
              <a:t>GDP </a:t>
            </a:r>
            <a:r>
              <a:rPr lang="en-US" sz="2000" b="0" u="none" dirty="0">
                <a:cs typeface="Times New Roman" pitchFamily="18" charset="0"/>
              </a:rPr>
              <a:t>deviation from trend due to r</a:t>
            </a:r>
            <a:r>
              <a:rPr lang="en-US" sz="2000" b="0" u="none" dirty="0" smtClean="0">
                <a:cs typeface="Times New Roman" pitchFamily="18" charset="0"/>
              </a:rPr>
              <a:t>ecession</a:t>
            </a:r>
            <a:endParaRPr lang="en-US" sz="2000" b="0" u="none" dirty="0">
              <a:cs typeface="Times New Roman" pitchFamily="18" charset="0"/>
            </a:endParaRPr>
          </a:p>
          <a:p>
            <a:pPr marL="538163" indent="-174625" algn="just">
              <a:lnSpc>
                <a:spcPts val="2700"/>
              </a:lnSpc>
              <a:spcBef>
                <a:spcPts val="600"/>
              </a:spcBef>
              <a:spcAft>
                <a:spcPts val="600"/>
              </a:spcAft>
              <a:buFontTx/>
              <a:buChar char="-"/>
            </a:pPr>
            <a:r>
              <a:rPr lang="en-US" sz="2000" b="0" u="none" dirty="0">
                <a:cs typeface="Times New Roman" pitchFamily="18" charset="0"/>
              </a:rPr>
              <a:t>Fiscal costs</a:t>
            </a:r>
          </a:p>
          <a:p>
            <a:pPr marL="514350" indent="-514350" algn="just">
              <a:lnSpc>
                <a:spcPts val="2700"/>
              </a:lnSpc>
              <a:spcBef>
                <a:spcPts val="600"/>
              </a:spcBef>
              <a:spcAft>
                <a:spcPts val="600"/>
              </a:spcAft>
              <a:buAutoNum type="romanLcParenBoth" startAt="4"/>
            </a:pPr>
            <a:endParaRPr lang="en-US" sz="2000" b="0" u="none" dirty="0" smtClean="0">
              <a:cs typeface="Times New Roman" pitchFamily="18" charset="0"/>
            </a:endParaRPr>
          </a:p>
          <a:p>
            <a:pPr marL="514350" indent="-514350" algn="just">
              <a:lnSpc>
                <a:spcPts val="2700"/>
              </a:lnSpc>
              <a:spcBef>
                <a:spcPts val="600"/>
              </a:spcBef>
              <a:spcAft>
                <a:spcPts val="600"/>
              </a:spcAft>
              <a:buAutoNum type="romanLcParenBoth" startAt="4"/>
            </a:pPr>
            <a:r>
              <a:rPr lang="en-US" sz="2000" b="0" u="none" dirty="0" smtClean="0">
                <a:cs typeface="Times New Roman" pitchFamily="18" charset="0"/>
              </a:rPr>
              <a:t>Markets</a:t>
            </a:r>
          </a:p>
          <a:p>
            <a:pPr marL="514350" indent="-514350" algn="just">
              <a:lnSpc>
                <a:spcPts val="2700"/>
              </a:lnSpc>
              <a:spcBef>
                <a:spcPts val="600"/>
              </a:spcBef>
              <a:spcAft>
                <a:spcPts val="600"/>
              </a:spcAft>
              <a:buAutoNum type="romanLcParenBoth"/>
            </a:pPr>
            <a:endParaRPr lang="en-US" sz="2000" b="0" u="none"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289</a:t>
            </a:fld>
            <a:endParaRPr lang="en-US"/>
          </a:p>
        </p:txBody>
      </p:sp>
    </p:spTree>
    <p:extLst>
      <p:ext uri="{BB962C8B-B14F-4D97-AF65-F5344CB8AC3E}">
        <p14:creationId xmlns:p14="http://schemas.microsoft.com/office/powerpoint/2010/main" val="2114241632"/>
      </p:ext>
    </p:extLst>
  </p:cSld>
  <p:clrMapOvr>
    <a:masterClrMapping/>
  </p:clrMapOvr>
  <p:transition spd="slow">
    <p:pull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smtClean="0"/>
              <a:t>Financial Roles</a:t>
            </a:r>
          </a:p>
        </p:txBody>
      </p:sp>
      <p:sp>
        <p:nvSpPr>
          <p:cNvPr id="1620995" name="Rectangle 3"/>
          <p:cNvSpPr>
            <a:spLocks noGrp="1" noChangeArrowheads="1"/>
          </p:cNvSpPr>
          <p:nvPr>
            <p:ph type="body" idx="1"/>
          </p:nvPr>
        </p:nvSpPr>
        <p:spPr>
          <a:xfrm>
            <a:off x="776536" y="1628800"/>
            <a:ext cx="8712968" cy="4657700"/>
          </a:xfrm>
        </p:spPr>
        <p:txBody>
          <a:bodyPr/>
          <a:lstStyle/>
          <a:p>
            <a:pPr marL="400050" indent="-400050" algn="just">
              <a:lnSpc>
                <a:spcPts val="2700"/>
              </a:lnSpc>
              <a:spcBef>
                <a:spcPts val="600"/>
              </a:spcBef>
              <a:spcAft>
                <a:spcPts val="600"/>
              </a:spcAft>
              <a:buAutoNum type="romanLcParenBoth"/>
            </a:pPr>
            <a:r>
              <a:rPr lang="en-US" sz="1800" dirty="0" smtClean="0">
                <a:solidFill>
                  <a:srgbClr val="FF0000"/>
                </a:solidFill>
              </a:rPr>
              <a:t>Liquidity Intermediation </a:t>
            </a:r>
            <a:r>
              <a:rPr lang="en-US" sz="1800" dirty="0" smtClean="0"/>
              <a:t>– channeling savings to investment projects, by maturity transformation.</a:t>
            </a:r>
          </a:p>
          <a:p>
            <a:pPr marL="400050" indent="-400050" algn="just">
              <a:lnSpc>
                <a:spcPts val="2700"/>
              </a:lnSpc>
              <a:spcBef>
                <a:spcPts val="600"/>
              </a:spcBef>
              <a:spcAft>
                <a:spcPts val="600"/>
              </a:spcAft>
              <a:buAutoNum type="romanLcParenBoth"/>
            </a:pPr>
            <a:r>
              <a:rPr lang="en-US" sz="1800" dirty="0" smtClean="0">
                <a:solidFill>
                  <a:srgbClr val="FF0000"/>
                </a:solidFill>
              </a:rPr>
              <a:t>Risk Intermediation </a:t>
            </a:r>
            <a:r>
              <a:rPr lang="en-US" sz="1800" dirty="0" smtClean="0"/>
              <a:t>– risk taking (e.g. credit, interest rate, currency) and reselling to final investors/savers.</a:t>
            </a:r>
          </a:p>
          <a:p>
            <a:pPr marL="400050" indent="-400050" algn="just">
              <a:lnSpc>
                <a:spcPts val="2700"/>
              </a:lnSpc>
              <a:spcBef>
                <a:spcPts val="600"/>
              </a:spcBef>
              <a:spcAft>
                <a:spcPts val="600"/>
              </a:spcAft>
              <a:buAutoNum type="romanLcParenBoth"/>
            </a:pPr>
            <a:r>
              <a:rPr lang="en-US" sz="1800" dirty="0" smtClean="0">
                <a:solidFill>
                  <a:srgbClr val="FF0000"/>
                </a:solidFill>
              </a:rPr>
              <a:t>Information Intermediation </a:t>
            </a:r>
            <a:r>
              <a:rPr lang="en-US" sz="1800" dirty="0" smtClean="0"/>
              <a:t>– FIs are </a:t>
            </a:r>
            <a:r>
              <a:rPr lang="en-US" sz="1800" b="1" dirty="0" smtClean="0"/>
              <a:t>delegated monitors (Diamond (1984)) </a:t>
            </a:r>
            <a:r>
              <a:rPr lang="en-US" sz="1800" dirty="0" smtClean="0"/>
              <a:t>of economic agents, optimally processing the information available. FI average </a:t>
            </a:r>
            <a:r>
              <a:rPr lang="en-US" sz="1800" dirty="0"/>
              <a:t>size </a:t>
            </a:r>
            <a:r>
              <a:rPr lang="en-US" sz="1800" dirty="0" smtClean="0"/>
              <a:t>allows </a:t>
            </a:r>
            <a:r>
              <a:rPr lang="en-US" sz="1800" dirty="0"/>
              <a:t>the collection </a:t>
            </a:r>
            <a:r>
              <a:rPr lang="en-US" sz="1800" dirty="0" smtClean="0"/>
              <a:t>of information at a lower average cost (economies of scale).</a:t>
            </a:r>
          </a:p>
          <a:p>
            <a:pPr marL="400050" indent="-400050" algn="just">
              <a:lnSpc>
                <a:spcPts val="2700"/>
              </a:lnSpc>
              <a:spcBef>
                <a:spcPts val="600"/>
              </a:spcBef>
              <a:spcAft>
                <a:spcPts val="600"/>
              </a:spcAft>
              <a:buAutoNum type="romanLcParenBoth"/>
            </a:pPr>
            <a:r>
              <a:rPr lang="en-US" sz="1800" dirty="0" smtClean="0">
                <a:solidFill>
                  <a:srgbClr val="FF0000"/>
                </a:solidFill>
              </a:rPr>
              <a:t>Transmission of monetary policy effects </a:t>
            </a:r>
            <a:r>
              <a:rPr lang="en-US" sz="1800" dirty="0" smtClean="0"/>
              <a:t>– monetary aggregates are linked to macroeconomic variables (namely prices) and correspond to banks’ liabilities.</a:t>
            </a:r>
          </a:p>
          <a:p>
            <a:pPr marL="400050" indent="-400050" algn="just">
              <a:lnSpc>
                <a:spcPts val="2700"/>
              </a:lnSpc>
              <a:spcBef>
                <a:spcPts val="600"/>
              </a:spcBef>
              <a:spcAft>
                <a:spcPts val="600"/>
              </a:spcAft>
              <a:buAutoNum type="romanLcParenBoth"/>
            </a:pPr>
            <a:r>
              <a:rPr lang="en-US" sz="1800" dirty="0" smtClean="0">
                <a:solidFill>
                  <a:srgbClr val="FF0000"/>
                </a:solidFill>
              </a:rPr>
              <a:t>Intergenerational wealth transfer</a:t>
            </a:r>
          </a:p>
          <a:p>
            <a:pPr marL="400050" indent="-400050" algn="just">
              <a:lnSpc>
                <a:spcPts val="2700"/>
              </a:lnSpc>
              <a:spcBef>
                <a:spcPts val="600"/>
              </a:spcBef>
              <a:spcAft>
                <a:spcPts val="600"/>
              </a:spcAft>
              <a:buAutoNum type="romanLcParenBoth"/>
            </a:pPr>
            <a:r>
              <a:rPr lang="en-US" sz="1800" dirty="0" smtClean="0">
                <a:solidFill>
                  <a:srgbClr val="FF0000"/>
                </a:solidFill>
              </a:rPr>
              <a:t>Payment system</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29</a:t>
            </a:fld>
            <a:endParaRPr lang="en-US"/>
          </a:p>
        </p:txBody>
      </p:sp>
    </p:spTree>
    <p:extLst>
      <p:ext uri="{BB962C8B-B14F-4D97-AF65-F5344CB8AC3E}">
        <p14:creationId xmlns:p14="http://schemas.microsoft.com/office/powerpoint/2010/main" val="29720182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0995">
                                            <p:txEl>
                                              <p:pRg st="0" end="0"/>
                                            </p:txEl>
                                          </p:spTgt>
                                        </p:tgtEl>
                                        <p:attrNameLst>
                                          <p:attrName>style.visibility</p:attrName>
                                        </p:attrNameLst>
                                      </p:cBhvr>
                                      <p:to>
                                        <p:strVal val="visible"/>
                                      </p:to>
                                    </p:set>
                                    <p:animEffect transition="in" filter="wipe(left)">
                                      <p:cBhvr>
                                        <p:cTn id="7" dur="500"/>
                                        <p:tgtEl>
                                          <p:spTgt spid="1620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0995">
                                            <p:txEl>
                                              <p:pRg st="1" end="1"/>
                                            </p:txEl>
                                          </p:spTgt>
                                        </p:tgtEl>
                                        <p:attrNameLst>
                                          <p:attrName>style.visibility</p:attrName>
                                        </p:attrNameLst>
                                      </p:cBhvr>
                                      <p:to>
                                        <p:strVal val="visible"/>
                                      </p:to>
                                    </p:set>
                                    <p:animEffect transition="in" filter="wipe(left)">
                                      <p:cBhvr>
                                        <p:cTn id="12" dur="500"/>
                                        <p:tgtEl>
                                          <p:spTgt spid="1620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0995">
                                            <p:txEl>
                                              <p:pRg st="2" end="2"/>
                                            </p:txEl>
                                          </p:spTgt>
                                        </p:tgtEl>
                                        <p:attrNameLst>
                                          <p:attrName>style.visibility</p:attrName>
                                        </p:attrNameLst>
                                      </p:cBhvr>
                                      <p:to>
                                        <p:strVal val="visible"/>
                                      </p:to>
                                    </p:set>
                                    <p:animEffect transition="in" filter="wipe(left)">
                                      <p:cBhvr>
                                        <p:cTn id="17" dur="500"/>
                                        <p:tgtEl>
                                          <p:spTgt spid="1620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20995">
                                            <p:txEl>
                                              <p:pRg st="3" end="3"/>
                                            </p:txEl>
                                          </p:spTgt>
                                        </p:tgtEl>
                                        <p:attrNameLst>
                                          <p:attrName>style.visibility</p:attrName>
                                        </p:attrNameLst>
                                      </p:cBhvr>
                                      <p:to>
                                        <p:strVal val="visible"/>
                                      </p:to>
                                    </p:set>
                                    <p:animEffect transition="in" filter="wipe(left)">
                                      <p:cBhvr>
                                        <p:cTn id="22" dur="500"/>
                                        <p:tgtEl>
                                          <p:spTgt spid="1620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20995">
                                            <p:txEl>
                                              <p:pRg st="4" end="4"/>
                                            </p:txEl>
                                          </p:spTgt>
                                        </p:tgtEl>
                                        <p:attrNameLst>
                                          <p:attrName>style.visibility</p:attrName>
                                        </p:attrNameLst>
                                      </p:cBhvr>
                                      <p:to>
                                        <p:strVal val="visible"/>
                                      </p:to>
                                    </p:set>
                                    <p:animEffect transition="in" filter="wipe(left)">
                                      <p:cBhvr>
                                        <p:cTn id="27" dur="500"/>
                                        <p:tgtEl>
                                          <p:spTgt spid="1620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20995">
                                            <p:txEl>
                                              <p:pRg st="5" end="5"/>
                                            </p:txEl>
                                          </p:spTgt>
                                        </p:tgtEl>
                                        <p:attrNameLst>
                                          <p:attrName>style.visibility</p:attrName>
                                        </p:attrNameLst>
                                      </p:cBhvr>
                                      <p:to>
                                        <p:strVal val="visible"/>
                                      </p:to>
                                    </p:set>
                                    <p:animEffect transition="in" filter="wipe(left)">
                                      <p:cBhvr>
                                        <p:cTn id="32" dur="500"/>
                                        <p:tgtEl>
                                          <p:spTgt spid="16209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995" grpId="0" build="p" autoUpdateAnimBg="0"/>
    </p:bldLst>
  </p:timing>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smtClean="0">
                <a:solidFill>
                  <a:srgbClr val="FF0000"/>
                </a:solidFill>
              </a:rPr>
              <a:t>Definition – 2 conditions </a:t>
            </a:r>
            <a:r>
              <a:rPr lang="en-US" sz="2000" dirty="0" smtClean="0"/>
              <a:t>(following </a:t>
            </a:r>
            <a:r>
              <a:rPr lang="en-US" sz="2000" dirty="0" err="1"/>
              <a:t>Laeven</a:t>
            </a:r>
            <a:r>
              <a:rPr lang="en-US" sz="2000" dirty="0"/>
              <a:t>, Luc and Fabian Valencia (2018), “Systemic Banking Crises Revisited”, IMF </a:t>
            </a:r>
            <a:r>
              <a:rPr lang="en-US" sz="2000" dirty="0" smtClean="0"/>
              <a:t>WP/18/206):</a:t>
            </a:r>
            <a:endParaRPr lang="en-US" sz="2000" b="1" dirty="0" smtClean="0">
              <a:solidFill>
                <a:srgbClr val="FF0000"/>
              </a:solidFill>
            </a:endParaRPr>
          </a:p>
          <a:p>
            <a:pPr marL="363538" indent="-363538" algn="just">
              <a:lnSpc>
                <a:spcPts val="2700"/>
              </a:lnSpc>
              <a:spcBef>
                <a:spcPts val="600"/>
              </a:spcBef>
              <a:spcAft>
                <a:spcPts val="600"/>
              </a:spcAft>
              <a:buAutoNum type="romanLcParenBoth"/>
            </a:pPr>
            <a:endParaRPr lang="en-GB" sz="2000" dirty="0" smtClean="0">
              <a:solidFill>
                <a:srgbClr val="FF0000"/>
              </a:solidFill>
            </a:endParaRPr>
          </a:p>
          <a:p>
            <a:pPr marL="363538" indent="-363538" algn="just">
              <a:lnSpc>
                <a:spcPts val="2700"/>
              </a:lnSpc>
              <a:spcBef>
                <a:spcPts val="600"/>
              </a:spcBef>
              <a:spcAft>
                <a:spcPts val="600"/>
              </a:spcAft>
              <a:buAutoNum type="romanLcParenBoth"/>
            </a:pPr>
            <a:r>
              <a:rPr lang="en-GB" sz="2000" dirty="0" smtClean="0"/>
              <a:t>Significant </a:t>
            </a:r>
            <a:r>
              <a:rPr lang="en-GB" sz="2000" dirty="0"/>
              <a:t>signs of </a:t>
            </a:r>
            <a:r>
              <a:rPr lang="en-GB" sz="2000" b="1" dirty="0">
                <a:solidFill>
                  <a:srgbClr val="FF0000"/>
                </a:solidFill>
              </a:rPr>
              <a:t>financial distress </a:t>
            </a:r>
            <a:r>
              <a:rPr lang="en-GB" sz="2000" dirty="0"/>
              <a:t>in the banking system (as indicated by significant bank runs, </a:t>
            </a:r>
            <a:r>
              <a:rPr lang="en-GB" sz="2000" b="1" dirty="0" smtClean="0">
                <a:solidFill>
                  <a:srgbClr val="FF0000"/>
                </a:solidFill>
              </a:rPr>
              <a:t>severe losses </a:t>
            </a:r>
            <a:r>
              <a:rPr lang="en-GB" sz="2000" b="1" dirty="0">
                <a:solidFill>
                  <a:srgbClr val="FF0000"/>
                </a:solidFill>
              </a:rPr>
              <a:t>in the banking system</a:t>
            </a:r>
            <a:r>
              <a:rPr lang="en-GB" sz="2000" dirty="0"/>
              <a:t>, and/or bank liquidations</a:t>
            </a:r>
            <a:r>
              <a:rPr lang="en-GB" sz="2000" dirty="0" smtClean="0"/>
              <a:t>).</a:t>
            </a:r>
          </a:p>
          <a:p>
            <a:pPr marL="363538" indent="-363538" algn="just">
              <a:lnSpc>
                <a:spcPts val="2700"/>
              </a:lnSpc>
              <a:spcBef>
                <a:spcPts val="600"/>
              </a:spcBef>
              <a:spcAft>
                <a:spcPts val="600"/>
              </a:spcAft>
              <a:buAutoNum type="romanLcParenBoth"/>
            </a:pPr>
            <a:endParaRPr lang="en-GB" sz="2000" dirty="0">
              <a:solidFill>
                <a:srgbClr val="FF0000"/>
              </a:solidFill>
            </a:endParaRPr>
          </a:p>
          <a:p>
            <a:pPr marL="363538" indent="-363538" algn="just">
              <a:lnSpc>
                <a:spcPts val="2700"/>
              </a:lnSpc>
              <a:spcBef>
                <a:spcPts val="600"/>
              </a:spcBef>
              <a:spcAft>
                <a:spcPts val="600"/>
              </a:spcAft>
              <a:buAutoNum type="romanLcParenBoth"/>
            </a:pPr>
            <a:r>
              <a:rPr lang="en-GB" sz="2000" b="1" dirty="0" smtClean="0">
                <a:solidFill>
                  <a:srgbClr val="FF3300"/>
                </a:solidFill>
              </a:rPr>
              <a:t>Significant </a:t>
            </a:r>
            <a:r>
              <a:rPr lang="en-GB" sz="2000" b="1" dirty="0">
                <a:solidFill>
                  <a:srgbClr val="FF3300"/>
                </a:solidFill>
              </a:rPr>
              <a:t>banking </a:t>
            </a:r>
            <a:r>
              <a:rPr lang="en-GB" sz="2000" b="1" dirty="0">
                <a:solidFill>
                  <a:srgbClr val="FF0000"/>
                </a:solidFill>
              </a:rPr>
              <a:t>policy intervention measures </a:t>
            </a:r>
            <a:r>
              <a:rPr lang="en-GB" sz="2000" dirty="0"/>
              <a:t>in response to significant losses in the banking </a:t>
            </a:r>
            <a:r>
              <a:rPr lang="en-GB" sz="2000" dirty="0" smtClean="0"/>
              <a:t>system.</a:t>
            </a: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290</a:t>
            </a:fld>
            <a:endParaRPr lang="en-US"/>
          </a:p>
        </p:txBody>
      </p:sp>
    </p:spTree>
    <p:extLst>
      <p:ext uri="{BB962C8B-B14F-4D97-AF65-F5344CB8AC3E}">
        <p14:creationId xmlns:p14="http://schemas.microsoft.com/office/powerpoint/2010/main" val="2258376723"/>
      </p:ext>
    </p:extLst>
  </p:cSld>
  <p:clrMapOvr>
    <a:masterClrMapping/>
  </p:clrMapOvr>
  <p:transition spd="slow">
    <p:pull dir="r"/>
  </p:transition>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marL="268288" indent="-268288" algn="just">
              <a:lnSpc>
                <a:spcPts val="2700"/>
              </a:lnSpc>
              <a:spcBef>
                <a:spcPts val="600"/>
              </a:spcBef>
              <a:spcAft>
                <a:spcPts val="600"/>
              </a:spcAft>
            </a:pPr>
            <a:r>
              <a:rPr lang="en-GB" sz="2000" b="1" dirty="0" smtClean="0">
                <a:solidFill>
                  <a:srgbClr val="FF0000"/>
                </a:solidFill>
              </a:rPr>
              <a:t>Financial Distress </a:t>
            </a:r>
            <a:r>
              <a:rPr lang="en-GB" sz="2000" dirty="0" smtClean="0"/>
              <a:t>– increases in cost of credit intermediation, including monitoring and servicing loans.*</a:t>
            </a:r>
          </a:p>
          <a:p>
            <a:pPr marL="266700" indent="-266700" algn="just">
              <a:lnSpc>
                <a:spcPts val="2700"/>
              </a:lnSpc>
              <a:spcBef>
                <a:spcPts val="600"/>
              </a:spcBef>
              <a:spcAft>
                <a:spcPts val="600"/>
              </a:spcAft>
            </a:pPr>
            <a:r>
              <a:rPr lang="en-GB" sz="2000" b="1" dirty="0">
                <a:solidFill>
                  <a:srgbClr val="FF0000"/>
                </a:solidFill>
              </a:rPr>
              <a:t>Severe </a:t>
            </a:r>
            <a:r>
              <a:rPr lang="en-GB" sz="2000" b="1" dirty="0" smtClean="0">
                <a:solidFill>
                  <a:srgbClr val="FF0000"/>
                </a:solidFill>
              </a:rPr>
              <a:t>losses:</a:t>
            </a:r>
          </a:p>
          <a:p>
            <a:pPr marL="266700" indent="-266700" algn="just">
              <a:lnSpc>
                <a:spcPts val="2700"/>
              </a:lnSpc>
              <a:spcBef>
                <a:spcPts val="600"/>
              </a:spcBef>
              <a:spcAft>
                <a:spcPts val="600"/>
              </a:spcAft>
              <a:buFontTx/>
              <a:buChar char="-"/>
            </a:pPr>
            <a:r>
              <a:rPr lang="en-GB" sz="2000" dirty="0" smtClean="0"/>
              <a:t>a </a:t>
            </a:r>
            <a:r>
              <a:rPr lang="en-GB" sz="2000" dirty="0"/>
              <a:t>country’s banking system exhibits significant losses resulting in </a:t>
            </a:r>
            <a:r>
              <a:rPr lang="en-GB" sz="2000" b="1" dirty="0" smtClean="0"/>
              <a:t>NPL ratios &gt; 20% or </a:t>
            </a:r>
            <a:r>
              <a:rPr lang="en-GB" sz="2000" b="1" dirty="0"/>
              <a:t>bank closures of at least </a:t>
            </a:r>
            <a:r>
              <a:rPr lang="en-GB" sz="2000" b="1" dirty="0" smtClean="0"/>
              <a:t>20% of </a:t>
            </a:r>
            <a:r>
              <a:rPr lang="en-GB" sz="2000" b="1" dirty="0"/>
              <a:t>banking system </a:t>
            </a:r>
            <a:r>
              <a:rPr lang="en-GB" sz="2000" b="1" dirty="0" smtClean="0"/>
              <a:t>assets; </a:t>
            </a:r>
            <a:r>
              <a:rPr lang="en-GB" sz="2000" dirty="0" smtClean="0"/>
              <a:t>or</a:t>
            </a:r>
          </a:p>
          <a:p>
            <a:pPr marL="266700" indent="-266700" algn="just">
              <a:lnSpc>
                <a:spcPts val="2700"/>
              </a:lnSpc>
              <a:spcBef>
                <a:spcPts val="600"/>
              </a:spcBef>
              <a:spcAft>
                <a:spcPts val="600"/>
              </a:spcAft>
              <a:buFontTx/>
              <a:buChar char="-"/>
            </a:pPr>
            <a:r>
              <a:rPr lang="en-GB" sz="2000" b="1" dirty="0" smtClean="0"/>
              <a:t>fiscal </a:t>
            </a:r>
            <a:r>
              <a:rPr lang="en-GB" sz="2000" b="1" dirty="0"/>
              <a:t>restructuring costs of the banking sector are sufficiently high, exceeding </a:t>
            </a:r>
            <a:r>
              <a:rPr lang="en-GB" sz="2000" b="1" dirty="0" smtClean="0"/>
              <a:t>5% of </a:t>
            </a:r>
            <a:r>
              <a:rPr lang="en-GB" sz="2000" b="1" dirty="0"/>
              <a:t>GDP</a:t>
            </a:r>
            <a:r>
              <a:rPr lang="en-GB" sz="2000" dirty="0" smtClean="0"/>
              <a:t>”.**</a:t>
            </a:r>
          </a:p>
          <a:p>
            <a:pPr marL="266700" indent="-266700" algn="just">
              <a:lnSpc>
                <a:spcPts val="2700"/>
              </a:lnSpc>
              <a:spcBef>
                <a:spcPts val="600"/>
              </a:spcBef>
              <a:spcAft>
                <a:spcPts val="600"/>
              </a:spcAft>
              <a:buFontTx/>
              <a:buChar char="-"/>
            </a:pPr>
            <a:endParaRPr lang="en-GB" sz="2000" dirty="0" smtClean="0"/>
          </a:p>
          <a:p>
            <a:pPr marL="0" indent="0" algn="just">
              <a:lnSpc>
                <a:spcPts val="2000"/>
              </a:lnSpc>
              <a:spcBef>
                <a:spcPts val="0"/>
              </a:spcBef>
              <a:spcAft>
                <a:spcPts val="0"/>
              </a:spcAft>
              <a:buNone/>
            </a:pPr>
            <a:r>
              <a:rPr lang="pt-PT" sz="1400" dirty="0" smtClean="0"/>
              <a:t>*</a:t>
            </a:r>
            <a:r>
              <a:rPr lang="en-GB" sz="1400" dirty="0" smtClean="0"/>
              <a:t> </a:t>
            </a:r>
            <a:r>
              <a:rPr lang="en-GB" sz="1400" dirty="0" err="1" smtClean="0"/>
              <a:t>Romer</a:t>
            </a:r>
            <a:r>
              <a:rPr lang="en-GB" sz="1400" dirty="0" smtClean="0"/>
              <a:t>, </a:t>
            </a:r>
            <a:r>
              <a:rPr lang="en-GB" sz="1400" dirty="0"/>
              <a:t>Christina D.</a:t>
            </a:r>
            <a:r>
              <a:rPr lang="en-GB" sz="1400" dirty="0" smtClean="0"/>
              <a:t> </a:t>
            </a:r>
            <a:r>
              <a:rPr lang="en-GB" sz="1400" dirty="0"/>
              <a:t>and David H. </a:t>
            </a:r>
            <a:r>
              <a:rPr lang="en-GB" sz="1400" dirty="0" err="1"/>
              <a:t>Romer</a:t>
            </a:r>
            <a:r>
              <a:rPr lang="pt-PT" sz="1400" dirty="0" smtClean="0"/>
              <a:t> (2017), “N</a:t>
            </a:r>
            <a:r>
              <a:rPr lang="en-GB" sz="1400" dirty="0" err="1" smtClean="0"/>
              <a:t>ew</a:t>
            </a:r>
            <a:r>
              <a:rPr lang="en-GB" sz="1400" dirty="0" smtClean="0"/>
              <a:t> </a:t>
            </a:r>
            <a:r>
              <a:rPr lang="en-GB" sz="1400" dirty="0"/>
              <a:t>Evidence on the Aftermath of Financial Crises in Advanced </a:t>
            </a:r>
            <a:r>
              <a:rPr lang="en-GB" sz="1400" dirty="0" smtClean="0"/>
              <a:t>Countries”, American </a:t>
            </a:r>
            <a:r>
              <a:rPr lang="en-GB" sz="1400" dirty="0"/>
              <a:t>Economic </a:t>
            </a:r>
            <a:r>
              <a:rPr lang="en-GB" sz="1400" dirty="0" smtClean="0"/>
              <a:t>Review, Vol.107(10), pp. 3072–3118.</a:t>
            </a:r>
          </a:p>
          <a:p>
            <a:pPr marL="0" indent="0" algn="just">
              <a:lnSpc>
                <a:spcPts val="2000"/>
              </a:lnSpc>
              <a:spcBef>
                <a:spcPts val="0"/>
              </a:spcBef>
              <a:spcAft>
                <a:spcPts val="0"/>
              </a:spcAft>
              <a:buNone/>
            </a:pPr>
            <a:r>
              <a:rPr lang="en-GB" sz="1400" dirty="0" smtClean="0"/>
              <a:t>Bernanke</a:t>
            </a:r>
            <a:r>
              <a:rPr lang="en-GB" sz="1400" dirty="0"/>
              <a:t>, Ben S. </a:t>
            </a:r>
            <a:r>
              <a:rPr lang="en-GB" sz="1400" dirty="0" smtClean="0"/>
              <a:t>(1983), </a:t>
            </a:r>
            <a:r>
              <a:rPr lang="en-GB" sz="1400" dirty="0"/>
              <a:t>“Nonmonetary Effects of the Financial Crisis in the Propagation of the Great Depression.” American Economic </a:t>
            </a:r>
            <a:r>
              <a:rPr lang="en-GB" sz="1400" dirty="0" smtClean="0"/>
              <a:t>Review, Vol.73(3), pp.  </a:t>
            </a:r>
            <a:r>
              <a:rPr lang="en-GB" sz="1400" dirty="0"/>
              <a:t>257–76</a:t>
            </a:r>
            <a:r>
              <a:rPr lang="en-GB" sz="1400" dirty="0" smtClean="0"/>
              <a:t>.</a:t>
            </a:r>
          </a:p>
          <a:p>
            <a:pPr marL="0" indent="0" algn="just">
              <a:lnSpc>
                <a:spcPts val="2000"/>
              </a:lnSpc>
              <a:spcBef>
                <a:spcPts val="0"/>
              </a:spcBef>
              <a:spcAft>
                <a:spcPts val="0"/>
              </a:spcAft>
              <a:buNone/>
            </a:pPr>
            <a:r>
              <a:rPr lang="en-GB" sz="1400" dirty="0" smtClean="0"/>
              <a:t>** </a:t>
            </a:r>
            <a:r>
              <a:rPr lang="en-GB" sz="1400" dirty="0" err="1" smtClean="0"/>
              <a:t>Laeven</a:t>
            </a:r>
            <a:r>
              <a:rPr lang="en-GB" sz="1400" dirty="0" smtClean="0"/>
              <a:t> </a:t>
            </a:r>
            <a:r>
              <a:rPr lang="en-GB" sz="1400" dirty="0"/>
              <a:t>and Valencia (2018)) </a:t>
            </a:r>
            <a:endParaRPr lang="en-US" sz="14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291</a:t>
            </a:fld>
            <a:endParaRPr lang="en-US" dirty="0"/>
          </a:p>
        </p:txBody>
      </p:sp>
    </p:spTree>
    <p:extLst>
      <p:ext uri="{BB962C8B-B14F-4D97-AF65-F5344CB8AC3E}">
        <p14:creationId xmlns:p14="http://schemas.microsoft.com/office/powerpoint/2010/main" val="1419197315"/>
      </p:ext>
    </p:extLst>
  </p:cSld>
  <p:clrMapOvr>
    <a:masterClrMapping/>
  </p:clrMapOvr>
  <p:transition spd="slow">
    <p:pull dir="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GB" sz="2000" b="1" dirty="0" smtClean="0">
                <a:solidFill>
                  <a:srgbClr val="FF3300"/>
                </a:solidFill>
              </a:rPr>
              <a:t>Significant policy </a:t>
            </a:r>
            <a:r>
              <a:rPr lang="en-GB" sz="2000" b="1" dirty="0">
                <a:solidFill>
                  <a:srgbClr val="FF3300"/>
                </a:solidFill>
              </a:rPr>
              <a:t>interventions </a:t>
            </a:r>
            <a:r>
              <a:rPr lang="en-GB" sz="2000" dirty="0" smtClean="0"/>
              <a:t>- if </a:t>
            </a:r>
            <a:r>
              <a:rPr lang="en-GB" sz="2000" dirty="0"/>
              <a:t>at least </a:t>
            </a:r>
            <a:r>
              <a:rPr lang="en-GB" sz="2000" dirty="0" smtClean="0"/>
              <a:t>3 out </a:t>
            </a:r>
            <a:r>
              <a:rPr lang="en-GB" sz="2000" dirty="0"/>
              <a:t>of the following </a:t>
            </a:r>
            <a:r>
              <a:rPr lang="en-GB" sz="2000" dirty="0" smtClean="0"/>
              <a:t>6 measures </a:t>
            </a:r>
            <a:r>
              <a:rPr lang="en-GB" sz="2000" dirty="0"/>
              <a:t>have been used</a:t>
            </a:r>
            <a:r>
              <a:rPr lang="en-GB" sz="2000" dirty="0" smtClean="0"/>
              <a:t>:*</a:t>
            </a:r>
          </a:p>
          <a:p>
            <a:pPr marL="360363" indent="-360363" algn="just">
              <a:lnSpc>
                <a:spcPts val="2700"/>
              </a:lnSpc>
              <a:spcBef>
                <a:spcPts val="600"/>
              </a:spcBef>
              <a:spcAft>
                <a:spcPts val="600"/>
              </a:spcAft>
              <a:buAutoNum type="arabicParenR"/>
            </a:pPr>
            <a:r>
              <a:rPr lang="en-GB" sz="2000" dirty="0" smtClean="0"/>
              <a:t>deposit </a:t>
            </a:r>
            <a:r>
              <a:rPr lang="en-GB" sz="2000" dirty="0"/>
              <a:t>freezes and/or bank </a:t>
            </a:r>
            <a:r>
              <a:rPr lang="en-GB" sz="2000" dirty="0" smtClean="0"/>
              <a:t>holidays;</a:t>
            </a:r>
          </a:p>
          <a:p>
            <a:pPr marL="360363" indent="-360363" algn="just">
              <a:lnSpc>
                <a:spcPts val="2700"/>
              </a:lnSpc>
              <a:spcBef>
                <a:spcPts val="600"/>
              </a:spcBef>
              <a:spcAft>
                <a:spcPts val="600"/>
              </a:spcAft>
              <a:buAutoNum type="arabicParenR"/>
            </a:pPr>
            <a:r>
              <a:rPr lang="en-GB" sz="2000" dirty="0" smtClean="0"/>
              <a:t>significant </a:t>
            </a:r>
            <a:r>
              <a:rPr lang="en-GB" sz="2000" dirty="0"/>
              <a:t>bank </a:t>
            </a:r>
            <a:r>
              <a:rPr lang="en-GB" sz="2000" dirty="0" smtClean="0"/>
              <a:t>nationalizations;</a:t>
            </a:r>
          </a:p>
          <a:p>
            <a:pPr marL="360363" indent="-360363" algn="just">
              <a:lnSpc>
                <a:spcPts val="2700"/>
              </a:lnSpc>
              <a:spcBef>
                <a:spcPts val="600"/>
              </a:spcBef>
              <a:spcAft>
                <a:spcPts val="600"/>
              </a:spcAft>
              <a:buAutoNum type="arabicParenR"/>
            </a:pPr>
            <a:r>
              <a:rPr lang="en-GB" sz="2000" dirty="0" smtClean="0"/>
              <a:t>bank </a:t>
            </a:r>
            <a:r>
              <a:rPr lang="en-GB" sz="2000" dirty="0"/>
              <a:t>restructuring fiscal costs (at least </a:t>
            </a:r>
            <a:r>
              <a:rPr lang="en-GB" sz="2000" dirty="0" smtClean="0"/>
              <a:t>3% of GDP</a:t>
            </a:r>
            <a:r>
              <a:rPr lang="en-GB" sz="2000" dirty="0"/>
              <a:t>); </a:t>
            </a:r>
            <a:endParaRPr lang="en-GB" sz="2000" dirty="0" smtClean="0"/>
          </a:p>
          <a:p>
            <a:pPr marL="360363" indent="-360363" algn="just">
              <a:lnSpc>
                <a:spcPts val="2700"/>
              </a:lnSpc>
              <a:spcBef>
                <a:spcPts val="600"/>
              </a:spcBef>
              <a:spcAft>
                <a:spcPts val="600"/>
              </a:spcAft>
              <a:buAutoNum type="arabicParenR"/>
            </a:pPr>
            <a:r>
              <a:rPr lang="en-GB" sz="2000" dirty="0" smtClean="0"/>
              <a:t>extensive </a:t>
            </a:r>
            <a:r>
              <a:rPr lang="en-GB" sz="2000" dirty="0"/>
              <a:t>liquidity support (at least </a:t>
            </a:r>
            <a:r>
              <a:rPr lang="en-GB" sz="2000" dirty="0" smtClean="0"/>
              <a:t>5% of deposits); </a:t>
            </a:r>
          </a:p>
          <a:p>
            <a:pPr marL="360363" indent="-360363" algn="just">
              <a:lnSpc>
                <a:spcPts val="2700"/>
              </a:lnSpc>
              <a:spcBef>
                <a:spcPts val="600"/>
              </a:spcBef>
              <a:spcAft>
                <a:spcPts val="600"/>
              </a:spcAft>
              <a:buAutoNum type="arabicParenR"/>
            </a:pPr>
            <a:r>
              <a:rPr lang="en-GB" sz="2000" dirty="0" smtClean="0"/>
              <a:t>significant </a:t>
            </a:r>
            <a:r>
              <a:rPr lang="en-GB" sz="2000" dirty="0"/>
              <a:t>guarantees put in place; and </a:t>
            </a:r>
            <a:endParaRPr lang="en-GB" sz="2000" dirty="0" smtClean="0"/>
          </a:p>
          <a:p>
            <a:pPr marL="360363" indent="-360363" algn="just">
              <a:lnSpc>
                <a:spcPts val="2700"/>
              </a:lnSpc>
              <a:spcBef>
                <a:spcPts val="600"/>
              </a:spcBef>
              <a:spcAft>
                <a:spcPts val="600"/>
              </a:spcAft>
              <a:buAutoNum type="arabicParenR"/>
            </a:pPr>
            <a:r>
              <a:rPr lang="en-GB" sz="2000" dirty="0" smtClean="0"/>
              <a:t>significant </a:t>
            </a:r>
            <a:r>
              <a:rPr lang="en-GB" sz="2000" dirty="0"/>
              <a:t>asset purchases (at least </a:t>
            </a:r>
            <a:r>
              <a:rPr lang="en-GB" sz="2000" dirty="0" smtClean="0"/>
              <a:t>5% of GDP)”.</a:t>
            </a:r>
          </a:p>
          <a:p>
            <a:pPr marL="360363" indent="-360363" algn="just">
              <a:lnSpc>
                <a:spcPts val="2700"/>
              </a:lnSpc>
              <a:spcBef>
                <a:spcPts val="600"/>
              </a:spcBef>
              <a:spcAft>
                <a:spcPts val="600"/>
              </a:spcAft>
              <a:buAutoNum type="arabicParenR"/>
            </a:pPr>
            <a:endParaRPr lang="en-GB" sz="2000" dirty="0" smtClean="0"/>
          </a:p>
          <a:p>
            <a:pPr marL="0" indent="0" algn="just">
              <a:lnSpc>
                <a:spcPts val="2700"/>
              </a:lnSpc>
              <a:spcBef>
                <a:spcPts val="600"/>
              </a:spcBef>
              <a:spcAft>
                <a:spcPts val="600"/>
              </a:spcAft>
              <a:buNone/>
            </a:pPr>
            <a:r>
              <a:rPr lang="en-GB" sz="1400" dirty="0" smtClean="0"/>
              <a:t>* </a:t>
            </a:r>
            <a:r>
              <a:rPr lang="en-GB" sz="1400" dirty="0" err="1" smtClean="0"/>
              <a:t>Laeven</a:t>
            </a:r>
            <a:r>
              <a:rPr lang="en-GB" sz="1400" dirty="0" smtClean="0"/>
              <a:t> </a:t>
            </a:r>
            <a:r>
              <a:rPr lang="en-GB" sz="1400" dirty="0"/>
              <a:t>and Valencia (2018</a:t>
            </a:r>
            <a:r>
              <a:rPr lang="en-GB" sz="1400" dirty="0" smtClean="0"/>
              <a:t>)</a:t>
            </a:r>
            <a:endParaRPr lang="en-US" sz="14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292</a:t>
            </a:fld>
            <a:endParaRPr lang="en-US"/>
          </a:p>
        </p:txBody>
      </p:sp>
    </p:spTree>
    <p:extLst>
      <p:ext uri="{BB962C8B-B14F-4D97-AF65-F5344CB8AC3E}">
        <p14:creationId xmlns:p14="http://schemas.microsoft.com/office/powerpoint/2010/main" val="3758325305"/>
      </p:ext>
    </p:extLst>
  </p:cSld>
  <p:clrMapOvr>
    <a:masterClrMapping/>
  </p:clrMapOvr>
  <p:transition spd="slow">
    <p:pull dir="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dirty="0" smtClean="0"/>
              <a:t>The </a:t>
            </a:r>
            <a:r>
              <a:rPr lang="en-US" sz="2000" dirty="0"/>
              <a:t>historical frequency of banking crises is quite similar in high- and </a:t>
            </a:r>
            <a:r>
              <a:rPr lang="en-US" sz="2000" dirty="0" smtClean="0"/>
              <a:t>middle-to-low income countries</a:t>
            </a:r>
            <a:r>
              <a:rPr lang="en-US" sz="2000" dirty="0"/>
              <a:t>, with </a:t>
            </a:r>
            <a:r>
              <a:rPr lang="en-US" sz="2000" dirty="0" smtClean="0"/>
              <a:t>severe fiscal impacts:</a:t>
            </a:r>
          </a:p>
          <a:p>
            <a:pPr marL="893763" indent="-893763" algn="just">
              <a:lnSpc>
                <a:spcPts val="2700"/>
              </a:lnSpc>
              <a:spcBef>
                <a:spcPts val="600"/>
              </a:spcBef>
              <a:spcAft>
                <a:spcPts val="0"/>
              </a:spcAft>
              <a:buNone/>
            </a:pPr>
            <a:r>
              <a:rPr lang="en-US" sz="2000" dirty="0" smtClean="0"/>
              <a:t>	</a:t>
            </a:r>
            <a:r>
              <a:rPr lang="en-US" sz="2000" dirty="0" smtClean="0">
                <a:solidFill>
                  <a:srgbClr val="FF0000"/>
                </a:solidFill>
              </a:rPr>
              <a:t>3 years after </a:t>
            </a:r>
            <a:r>
              <a:rPr lang="en-US" sz="2000" dirty="0">
                <a:solidFill>
                  <a:srgbClr val="FF0000"/>
                </a:solidFill>
              </a:rPr>
              <a:t>a financial </a:t>
            </a:r>
            <a:r>
              <a:rPr lang="en-US" sz="2000" dirty="0" smtClean="0">
                <a:solidFill>
                  <a:srgbClr val="FF0000"/>
                </a:solidFill>
              </a:rPr>
              <a:t>crisis, </a:t>
            </a:r>
            <a:r>
              <a:rPr lang="en-US" sz="2000" dirty="0">
                <a:solidFill>
                  <a:srgbClr val="FF0000"/>
                </a:solidFill>
              </a:rPr>
              <a:t>central government debt increases, on average, by about </a:t>
            </a:r>
            <a:r>
              <a:rPr lang="en-US" sz="2000" dirty="0" smtClean="0">
                <a:solidFill>
                  <a:srgbClr val="FF0000"/>
                </a:solidFill>
              </a:rPr>
              <a:t>86%.</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0"/>
              </a:spcBef>
              <a:spcAft>
                <a:spcPts val="600"/>
              </a:spcAft>
            </a:pPr>
            <a:r>
              <a:rPr lang="en-US" sz="2000" dirty="0" smtClean="0">
                <a:solidFill>
                  <a:srgbClr val="FF0000"/>
                </a:solidFill>
              </a:rPr>
              <a:t>The driving forces behind banking </a:t>
            </a:r>
            <a:r>
              <a:rPr lang="en-US" sz="2000" dirty="0">
                <a:solidFill>
                  <a:srgbClr val="FF0000"/>
                </a:solidFill>
              </a:rPr>
              <a:t>crises are </a:t>
            </a:r>
            <a:r>
              <a:rPr lang="en-US" sz="2000" dirty="0" smtClean="0">
                <a:solidFill>
                  <a:srgbClr val="FF0000"/>
                </a:solidFill>
              </a:rPr>
              <a:t>also similar in the different groups of countries </a:t>
            </a:r>
            <a:r>
              <a:rPr lang="en-US" sz="2000" dirty="0" smtClean="0"/>
              <a:t>- asset </a:t>
            </a:r>
            <a:r>
              <a:rPr lang="en-US" sz="2000" dirty="0"/>
              <a:t>price bubbles, large </a:t>
            </a:r>
            <a:r>
              <a:rPr lang="en-US" sz="2000" dirty="0" smtClean="0"/>
              <a:t>capital inflows </a:t>
            </a:r>
            <a:r>
              <a:rPr lang="en-US" sz="2000" dirty="0"/>
              <a:t>and credit </a:t>
            </a:r>
            <a:r>
              <a:rPr lang="en-US" sz="2000" dirty="0" smtClean="0"/>
              <a:t>booms.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293</a:t>
            </a:fld>
            <a:endParaRPr lang="en-US"/>
          </a:p>
        </p:txBody>
      </p:sp>
      <p:cxnSp>
        <p:nvCxnSpPr>
          <p:cNvPr id="4" name="Elbow Connector 3"/>
          <p:cNvCxnSpPr/>
          <p:nvPr/>
        </p:nvCxnSpPr>
        <p:spPr bwMode="auto">
          <a:xfrm>
            <a:off x="1208584" y="2287112"/>
            <a:ext cx="432048" cy="349800"/>
          </a:xfrm>
          <a:prstGeom prst="bentConnector3">
            <a:avLst>
              <a:gd name="adj1" fmla="val 50000"/>
            </a:avLst>
          </a:prstGeom>
          <a:solidFill>
            <a:schemeClr val="accent1"/>
          </a:solidFill>
          <a:ln w="12700" cap="sq" cmpd="sng" algn="ctr">
            <a:solidFill>
              <a:schemeClr val="tx1"/>
            </a:solidFill>
            <a:prstDash val="solid"/>
            <a:round/>
            <a:headEnd type="none" w="med" len="med"/>
            <a:tailEnd type="triangle"/>
          </a:ln>
          <a:effectLst/>
        </p:spPr>
      </p:cxnSp>
      <p:pic>
        <p:nvPicPr>
          <p:cNvPr id="11" name="Picture 10"/>
          <p:cNvPicPr>
            <a:picLocks noChangeAspect="1"/>
          </p:cNvPicPr>
          <p:nvPr/>
        </p:nvPicPr>
        <p:blipFill>
          <a:blip r:embed="rId2"/>
          <a:stretch>
            <a:fillRect/>
          </a:stretch>
        </p:blipFill>
        <p:spPr>
          <a:xfrm>
            <a:off x="1280592" y="3284984"/>
            <a:ext cx="3756455" cy="2386563"/>
          </a:xfrm>
          <a:prstGeom prst="rect">
            <a:avLst/>
          </a:prstGeom>
        </p:spPr>
      </p:pic>
      <p:sp>
        <p:nvSpPr>
          <p:cNvPr id="15" name="Text Box 6"/>
          <p:cNvSpPr txBox="1">
            <a:spLocks noChangeArrowheads="1"/>
          </p:cNvSpPr>
          <p:nvPr/>
        </p:nvSpPr>
        <p:spPr bwMode="auto">
          <a:xfrm>
            <a:off x="5037168" y="5208622"/>
            <a:ext cx="4392488"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a:t>
            </a:r>
            <a:r>
              <a:rPr lang="en-US" sz="1200" b="0" u="none" dirty="0">
                <a:solidFill>
                  <a:schemeClr val="tx1"/>
                </a:solidFill>
              </a:rPr>
              <a:t>Reinhart, Carmen M. and </a:t>
            </a:r>
            <a:r>
              <a:rPr lang="en-US" sz="1200" b="0" u="none" dirty="0" smtClean="0">
                <a:solidFill>
                  <a:schemeClr val="tx1"/>
                </a:solidFill>
              </a:rPr>
              <a:t>Kenneth </a:t>
            </a:r>
            <a:r>
              <a:rPr lang="en-US" sz="1200" b="0" u="none" dirty="0" err="1" smtClean="0">
                <a:solidFill>
                  <a:schemeClr val="tx1"/>
                </a:solidFill>
              </a:rPr>
              <a:t>Rogoff</a:t>
            </a:r>
            <a:r>
              <a:rPr lang="en-US" sz="1200" b="0" u="none" dirty="0" smtClean="0">
                <a:solidFill>
                  <a:schemeClr val="tx1"/>
                </a:solidFill>
              </a:rPr>
              <a:t> (2008), “</a:t>
            </a:r>
            <a:r>
              <a:rPr lang="en-US" sz="1200" b="0" u="none" dirty="0">
                <a:solidFill>
                  <a:schemeClr val="tx1"/>
                </a:solidFill>
              </a:rPr>
              <a:t>Banking Crises: An Equal Opportunity </a:t>
            </a:r>
            <a:r>
              <a:rPr lang="en-US" sz="1200" b="0" u="none" dirty="0" smtClean="0">
                <a:solidFill>
                  <a:schemeClr val="tx1"/>
                </a:solidFill>
              </a:rPr>
              <a:t>Menace”, NBER </a:t>
            </a:r>
            <a:r>
              <a:rPr lang="en-US" sz="1200" b="0" u="none" dirty="0" err="1" smtClean="0">
                <a:solidFill>
                  <a:schemeClr val="tx1"/>
                </a:solidFill>
              </a:rPr>
              <a:t>wp</a:t>
            </a:r>
            <a:r>
              <a:rPr lang="en-US" sz="1200" b="0" u="none" dirty="0" smtClean="0">
                <a:solidFill>
                  <a:schemeClr val="tx1"/>
                </a:solidFill>
              </a:rPr>
              <a:t> 14587.</a:t>
            </a:r>
            <a:endParaRPr lang="en-GB" sz="1200" b="0" u="none" dirty="0">
              <a:solidFill>
                <a:schemeClr val="tx1"/>
              </a:solidFill>
            </a:endParaRPr>
          </a:p>
        </p:txBody>
      </p:sp>
    </p:spTree>
    <p:extLst>
      <p:ext uri="{BB962C8B-B14F-4D97-AF65-F5344CB8AC3E}">
        <p14:creationId xmlns:p14="http://schemas.microsoft.com/office/powerpoint/2010/main" val="2473266059"/>
      </p:ext>
    </p:extLst>
  </p:cSld>
  <p:clrMapOvr>
    <a:masterClrMapping/>
  </p:clrMapOvr>
  <p:transition spd="slow">
    <p:pull dir="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smtClean="0">
                <a:solidFill>
                  <a:srgbClr val="FF0000"/>
                </a:solidFill>
              </a:rPr>
              <a:t>Major reasons - 3 views:</a:t>
            </a:r>
          </a:p>
          <a:p>
            <a:pPr algn="just">
              <a:lnSpc>
                <a:spcPts val="2700"/>
              </a:lnSpc>
              <a:spcBef>
                <a:spcPts val="600"/>
              </a:spcBef>
              <a:spcAft>
                <a:spcPts val="600"/>
              </a:spcAft>
            </a:pPr>
            <a:endParaRPr lang="en-US" sz="2000" b="1" dirty="0" smtClean="0">
              <a:solidFill>
                <a:srgbClr val="FF0000"/>
              </a:solidFill>
            </a:endParaRPr>
          </a:p>
          <a:p>
            <a:pPr marL="363538" indent="-363538" algn="just">
              <a:lnSpc>
                <a:spcPts val="2700"/>
              </a:lnSpc>
              <a:spcBef>
                <a:spcPts val="600"/>
              </a:spcBef>
              <a:spcAft>
                <a:spcPts val="600"/>
              </a:spcAft>
              <a:buAutoNum type="romanLcParenBoth"/>
            </a:pPr>
            <a:r>
              <a:rPr lang="en-US" sz="2000" dirty="0" smtClean="0">
                <a:solidFill>
                  <a:srgbClr val="FF0000"/>
                </a:solidFill>
              </a:rPr>
              <a:t>Random events, unrelated to changes in the real economy =&gt; </a:t>
            </a:r>
            <a:r>
              <a:rPr lang="en-US" sz="2000" dirty="0" smtClean="0"/>
              <a:t>panics are the result of “</a:t>
            </a:r>
            <a:r>
              <a:rPr lang="en-US" sz="2000" dirty="0" err="1" smtClean="0"/>
              <a:t>mobpsychology</a:t>
            </a:r>
            <a:r>
              <a:rPr lang="en-US" sz="2000" dirty="0" smtClean="0"/>
              <a:t>” or “</a:t>
            </a:r>
            <a:r>
              <a:rPr lang="en-US" sz="2000" dirty="0" err="1" smtClean="0"/>
              <a:t>masshysteria</a:t>
            </a:r>
            <a:r>
              <a:rPr lang="en-US" sz="2000" dirty="0" smtClean="0"/>
              <a:t>” (e.g. </a:t>
            </a:r>
            <a:r>
              <a:rPr lang="en-US" sz="2000" dirty="0" err="1" smtClean="0"/>
              <a:t>Kindleberger</a:t>
            </a:r>
            <a:r>
              <a:rPr lang="en-US" sz="2000" dirty="0" smtClean="0"/>
              <a:t> (1978</a:t>
            </a:r>
            <a:r>
              <a:rPr lang="en-US" sz="2000" dirty="0"/>
              <a:t>)), or </a:t>
            </a:r>
            <a:r>
              <a:rPr lang="en-US" sz="2000" dirty="0" smtClean="0"/>
              <a:t>self-</a:t>
            </a:r>
            <a:r>
              <a:rPr lang="en-US" sz="2000" dirty="0"/>
              <a:t>f</a:t>
            </a:r>
            <a:r>
              <a:rPr lang="en-US" sz="2000" dirty="0" smtClean="0"/>
              <a:t>ulfilling prophecies (Diamond and </a:t>
            </a:r>
            <a:r>
              <a:rPr lang="en-US" sz="2000" dirty="0" err="1" smtClean="0"/>
              <a:t>Dybvig</a:t>
            </a:r>
            <a:r>
              <a:rPr lang="en-US" sz="2000" dirty="0" smtClean="0"/>
              <a:t> (1983)).</a:t>
            </a:r>
          </a:p>
          <a:p>
            <a:pPr marL="800100" lvl="2" indent="0" algn="just">
              <a:lnSpc>
                <a:spcPts val="2700"/>
              </a:lnSpc>
              <a:spcBef>
                <a:spcPts val="600"/>
              </a:spcBef>
              <a:spcAft>
                <a:spcPts val="600"/>
              </a:spcAft>
              <a:buNone/>
            </a:pPr>
            <a:r>
              <a:rPr lang="en-US" sz="2000" dirty="0" smtClean="0"/>
              <a:t>	</a:t>
            </a:r>
            <a:r>
              <a:rPr lang="en-US" sz="1800" dirty="0" smtClean="0"/>
              <a:t>Like Tolstoy’s unhappy families, banking crises are all unhappy in their own ways.</a:t>
            </a:r>
          </a:p>
          <a:p>
            <a:pPr marL="363538" indent="-363538" algn="just">
              <a:lnSpc>
                <a:spcPts val="2700"/>
              </a:lnSpc>
              <a:spcBef>
                <a:spcPts val="600"/>
              </a:spcBef>
              <a:spcAft>
                <a:spcPts val="600"/>
              </a:spcAft>
              <a:buAutoNum type="romanLcParenBoth"/>
            </a:pPr>
            <a:r>
              <a:rPr lang="en-US" sz="2000" dirty="0" smtClean="0">
                <a:solidFill>
                  <a:srgbClr val="FF0000"/>
                </a:solidFill>
              </a:rPr>
              <a:t>Events motivated by the business cycle</a:t>
            </a:r>
            <a:r>
              <a:rPr lang="en-US" sz="2000" dirty="0" smtClean="0"/>
              <a:t> =&gt; economic downturns reduce the value of bank assets =&gt; higher chance of banks being unable to meet their commitments =&gt; depositors anticipate it and withdraw their funds (e.g. Kaminsky and Reinhart (1999)).</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294</a:t>
            </a:fld>
            <a:endParaRPr lang="en-US"/>
          </a:p>
        </p:txBody>
      </p:sp>
      <p:cxnSp>
        <p:nvCxnSpPr>
          <p:cNvPr id="4" name="Elbow Connector 3"/>
          <p:cNvCxnSpPr/>
          <p:nvPr/>
        </p:nvCxnSpPr>
        <p:spPr bwMode="auto">
          <a:xfrm>
            <a:off x="1280592" y="3717032"/>
            <a:ext cx="432048"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818044262"/>
      </p:ext>
    </p:extLst>
  </p:cSld>
  <p:clrMapOvr>
    <a:masterClrMapping/>
  </p:clrMapOvr>
  <p:transition spd="slow">
    <p:pull dir="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57188" indent="-357188" algn="just">
              <a:lnSpc>
                <a:spcPts val="2700"/>
              </a:lnSpc>
              <a:spcBef>
                <a:spcPts val="600"/>
              </a:spcBef>
              <a:spcAft>
                <a:spcPts val="600"/>
              </a:spcAft>
              <a:buAutoNum type="romanLcParenBoth" startAt="3"/>
            </a:pPr>
            <a:r>
              <a:rPr lang="en-US" sz="2000" dirty="0" smtClean="0"/>
              <a:t>Politics or the institutional framework may facilitate or hinder banking crises – Argentina or USA (repeated crises) vs Canada (no crises):*</a:t>
            </a:r>
          </a:p>
          <a:p>
            <a:pPr marL="363538" indent="-363538" algn="just">
              <a:lnSpc>
                <a:spcPts val="2700"/>
              </a:lnSpc>
              <a:spcBef>
                <a:spcPts val="600"/>
              </a:spcBef>
              <a:spcAft>
                <a:spcPts val="600"/>
              </a:spcAft>
              <a:buFontTx/>
              <a:buChar char="-"/>
            </a:pPr>
            <a:r>
              <a:rPr lang="en-GB" sz="1600" dirty="0" smtClean="0"/>
              <a:t>“</a:t>
            </a:r>
            <a:r>
              <a:rPr lang="en-GB" sz="1600" b="1" dirty="0" smtClean="0">
                <a:solidFill>
                  <a:srgbClr val="FF0000"/>
                </a:solidFill>
              </a:rPr>
              <a:t>Since </a:t>
            </a:r>
            <a:r>
              <a:rPr lang="en-GB" sz="1600" b="1" dirty="0">
                <a:solidFill>
                  <a:srgbClr val="FF0000"/>
                </a:solidFill>
              </a:rPr>
              <a:t>the 1920s, the United States has suffered three systemic banking </a:t>
            </a:r>
            <a:r>
              <a:rPr lang="en-GB" sz="1600" b="1" dirty="0" smtClean="0">
                <a:solidFill>
                  <a:srgbClr val="FF0000"/>
                </a:solidFill>
              </a:rPr>
              <a:t>crises </a:t>
            </a:r>
            <a:r>
              <a:rPr lang="en-GB" sz="1600" b="1" dirty="0" smtClean="0"/>
              <a:t>- </a:t>
            </a:r>
            <a:r>
              <a:rPr lang="en-GB" sz="1600" dirty="0" smtClean="0"/>
              <a:t>the widespread </a:t>
            </a:r>
            <a:r>
              <a:rPr lang="en-GB" sz="1600" dirty="0"/>
              <a:t>bank failures of the Great Depression, the savings and loan crisis of the 1980s, and the subprime crisis of </a:t>
            </a:r>
            <a:r>
              <a:rPr lang="en-GB" sz="1600" dirty="0" smtClean="0"/>
              <a:t>2007–09 - while </a:t>
            </a:r>
            <a:r>
              <a:rPr lang="en-GB" sz="1600" dirty="0">
                <a:solidFill>
                  <a:srgbClr val="FF0000"/>
                </a:solidFill>
              </a:rPr>
              <a:t>Canada has </a:t>
            </a:r>
            <a:r>
              <a:rPr lang="en-GB" sz="1600" dirty="0" smtClean="0">
                <a:solidFill>
                  <a:srgbClr val="FF0000"/>
                </a:solidFill>
              </a:rPr>
              <a:t>suffered none</a:t>
            </a:r>
            <a:r>
              <a:rPr lang="en-GB" sz="1600" dirty="0" smtClean="0"/>
              <a:t>”.</a:t>
            </a:r>
          </a:p>
          <a:p>
            <a:pPr marL="363538" indent="-363538" algn="just">
              <a:lnSpc>
                <a:spcPts val="2700"/>
              </a:lnSpc>
              <a:spcBef>
                <a:spcPts val="600"/>
              </a:spcBef>
              <a:spcAft>
                <a:spcPts val="600"/>
              </a:spcAft>
              <a:buFontTx/>
              <a:buChar char="-"/>
            </a:pPr>
            <a:r>
              <a:rPr lang="pt-PT" sz="1600" dirty="0"/>
              <a:t>“</a:t>
            </a:r>
            <a:r>
              <a:rPr lang="en-GB" sz="1600" dirty="0"/>
              <a:t>The extraordinary stability of the Canadian banking system has been one of its most visible and oft-noted characteristics for nearly two centuries. </a:t>
            </a:r>
            <a:r>
              <a:rPr lang="en-GB" sz="1600" b="1" dirty="0">
                <a:solidFill>
                  <a:srgbClr val="FF0000"/>
                </a:solidFill>
              </a:rPr>
              <a:t>Since 1840 the United States has had 12 major banking crises, while Canada has had none </a:t>
            </a:r>
            <a:r>
              <a:rPr lang="en-GB" sz="1600" b="1" dirty="0"/>
              <a:t>- not even during the Great Depression</a:t>
            </a:r>
            <a:r>
              <a:rPr lang="en-GB" sz="1600" dirty="0"/>
              <a:t>. In fact, the last Canadian banking crisis occurred in 1839, and that was the result of contagion from the United States. Even that crisis, which forced Canada’s banks to suspend convertibility of their notes and deposits, produced no bank failures—while hundreds of U.S. banks failed”.</a:t>
            </a:r>
          </a:p>
          <a:p>
            <a:pPr marL="0" indent="0" algn="just">
              <a:lnSpc>
                <a:spcPts val="1800"/>
              </a:lnSpc>
              <a:spcBef>
                <a:spcPts val="600"/>
              </a:spcBef>
              <a:spcAft>
                <a:spcPts val="0"/>
              </a:spcAft>
              <a:buNone/>
            </a:pPr>
            <a:r>
              <a:rPr lang="pt-PT" sz="1600" b="1" dirty="0" smtClean="0"/>
              <a:t>*</a:t>
            </a:r>
            <a:r>
              <a:rPr lang="en-US" sz="1200" dirty="0" smtClean="0"/>
              <a:t>according</a:t>
            </a:r>
            <a:r>
              <a:rPr lang="pt-PT" sz="1200" dirty="0" smtClean="0"/>
              <a:t> to </a:t>
            </a:r>
            <a:r>
              <a:rPr lang="en-US" sz="1200" dirty="0" err="1" smtClean="0"/>
              <a:t>Calomiris</a:t>
            </a:r>
            <a:r>
              <a:rPr lang="en-US" sz="1200" dirty="0"/>
              <a:t>, Charles W. and Stephen H. Haber (2014), “</a:t>
            </a:r>
            <a:r>
              <a:rPr lang="en-US" sz="1200" u="sng" dirty="0"/>
              <a:t>Fragile by Design – The Political Origins of Banking Crisis &amp; Scarce Credit</a:t>
            </a:r>
            <a:r>
              <a:rPr lang="en-US" sz="1200" dirty="0"/>
              <a:t>”, Princeton University Press. </a:t>
            </a:r>
            <a:endParaRPr lang="en-GB" sz="1200" dirty="0"/>
          </a:p>
          <a:p>
            <a:pPr marL="363538" indent="-363538" algn="just">
              <a:lnSpc>
                <a:spcPts val="2300"/>
              </a:lnSpc>
              <a:spcBef>
                <a:spcPts val="600"/>
              </a:spcBef>
              <a:spcAft>
                <a:spcPts val="0"/>
              </a:spcAft>
              <a:buFontTx/>
              <a:buChar char="-"/>
            </a:pPr>
            <a:endParaRPr lang="en-GB" sz="12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295</a:t>
            </a:fld>
            <a:endParaRPr lang="en-US" dirty="0"/>
          </a:p>
        </p:txBody>
      </p:sp>
    </p:spTree>
    <p:extLst>
      <p:ext uri="{BB962C8B-B14F-4D97-AF65-F5344CB8AC3E}">
        <p14:creationId xmlns:p14="http://schemas.microsoft.com/office/powerpoint/2010/main" val="1337111945"/>
      </p:ext>
    </p:extLst>
  </p:cSld>
  <p:clrMapOvr>
    <a:masterClrMapping/>
  </p:clrMapOvr>
  <p:transition spd="slow">
    <p:pull dir="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algn="just">
              <a:lnSpc>
                <a:spcPts val="2700"/>
              </a:lnSpc>
              <a:spcBef>
                <a:spcPts val="600"/>
              </a:spcBef>
              <a:spcAft>
                <a:spcPts val="600"/>
              </a:spcAft>
              <a:buFontTx/>
              <a:buChar char="-"/>
            </a:pPr>
            <a:r>
              <a:rPr lang="en-GB" sz="1600" dirty="0" smtClean="0"/>
              <a:t>“This Canadian </a:t>
            </a:r>
            <a:r>
              <a:rPr lang="en-GB" sz="1600" dirty="0"/>
              <a:t>achievement is especially remarkable in light of the fact that Canada is a staples-based economy, heavily reliant on exports, and thus largely at the mercy of international variations in its terms of trade. </a:t>
            </a:r>
            <a:r>
              <a:rPr lang="en-GB" sz="1600" b="1" dirty="0">
                <a:solidFill>
                  <a:srgbClr val="FF0000"/>
                </a:solidFill>
              </a:rPr>
              <a:t>Canada </a:t>
            </a:r>
            <a:r>
              <a:rPr lang="en-GB" sz="1600" b="1" dirty="0" smtClean="0">
                <a:solidFill>
                  <a:srgbClr val="FF0000"/>
                </a:solidFill>
              </a:rPr>
              <a:t>therefore has tended to have dramatic fluctuations in its business cycles, but these </a:t>
            </a:r>
            <a:r>
              <a:rPr lang="en-GB" sz="1600" b="1" dirty="0">
                <a:solidFill>
                  <a:srgbClr val="FF0000"/>
                </a:solidFill>
              </a:rPr>
              <a:t>have not translated into banking </a:t>
            </a:r>
            <a:r>
              <a:rPr lang="en-GB" sz="1600" b="1" dirty="0" smtClean="0">
                <a:solidFill>
                  <a:srgbClr val="FF0000"/>
                </a:solidFill>
              </a:rPr>
              <a:t>crises</a:t>
            </a:r>
            <a:r>
              <a:rPr lang="en-GB" sz="1600" dirty="0" smtClean="0"/>
              <a:t>”.</a:t>
            </a:r>
          </a:p>
          <a:p>
            <a:pPr algn="just">
              <a:lnSpc>
                <a:spcPts val="2700"/>
              </a:lnSpc>
              <a:spcBef>
                <a:spcPts val="600"/>
              </a:spcBef>
              <a:spcAft>
                <a:spcPts val="600"/>
              </a:spcAft>
              <a:buFontTx/>
              <a:buChar char="-"/>
            </a:pPr>
            <a:endParaRPr lang="en-GB" sz="1600" dirty="0" smtClean="0"/>
          </a:p>
          <a:p>
            <a:pPr algn="just">
              <a:lnSpc>
                <a:spcPts val="2700"/>
              </a:lnSpc>
              <a:spcBef>
                <a:spcPts val="600"/>
              </a:spcBef>
              <a:spcAft>
                <a:spcPts val="600"/>
              </a:spcAft>
              <a:buFontTx/>
              <a:buChar char="-"/>
            </a:pPr>
            <a:r>
              <a:rPr lang="en-GB" sz="1600" dirty="0" smtClean="0"/>
              <a:t>“More </a:t>
            </a:r>
            <a:r>
              <a:rPr lang="en-GB" sz="1600" dirty="0"/>
              <a:t>remarkable still, </a:t>
            </a:r>
            <a:r>
              <a:rPr lang="en-GB" sz="1600" b="1" dirty="0">
                <a:solidFill>
                  <a:srgbClr val="FF0000"/>
                </a:solidFill>
              </a:rPr>
              <a:t>the stability of Canada’s banks was accomplished with little government intervention to protect bank liabilities or shore up failing banks</a:t>
            </a:r>
            <a:r>
              <a:rPr lang="en-GB" sz="1600" dirty="0"/>
              <a:t>. Indeed, Canada did not found a central bank until 1935, and that was done primarily because farmers in the Canadian </a:t>
            </a:r>
            <a:r>
              <a:rPr lang="en-GB" sz="1600" dirty="0" smtClean="0"/>
              <a:t>West – displaying the understandable inflationist advocacy of commodity-producing </a:t>
            </a:r>
            <a:r>
              <a:rPr lang="en-GB" sz="1600" dirty="0"/>
              <a:t>debtors—demanded that the government pursue an activist monetary policy during the Great </a:t>
            </a:r>
            <a:r>
              <a:rPr lang="en-GB" sz="1600" dirty="0" smtClean="0"/>
              <a:t>Depression”.</a:t>
            </a:r>
            <a:endParaRPr lang="en-US" sz="16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296</a:t>
            </a:fld>
            <a:endParaRPr lang="en-US" dirty="0"/>
          </a:p>
        </p:txBody>
      </p:sp>
    </p:spTree>
    <p:extLst>
      <p:ext uri="{BB962C8B-B14F-4D97-AF65-F5344CB8AC3E}">
        <p14:creationId xmlns:p14="http://schemas.microsoft.com/office/powerpoint/2010/main" val="3263900663"/>
      </p:ext>
    </p:extLst>
  </p:cSld>
  <p:clrMapOvr>
    <a:masterClrMapping/>
  </p:clrMapOvr>
  <p:transition spd="slow">
    <p:pull dir="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174625" indent="-174625" algn="just">
              <a:lnSpc>
                <a:spcPts val="2700"/>
              </a:lnSpc>
              <a:spcBef>
                <a:spcPts val="600"/>
              </a:spcBef>
              <a:spcAft>
                <a:spcPts val="600"/>
              </a:spcAft>
              <a:buFontTx/>
              <a:buChar char="-"/>
            </a:pPr>
            <a:r>
              <a:rPr lang="en-GB" sz="1600" dirty="0" smtClean="0"/>
              <a:t>“</a:t>
            </a:r>
            <a:r>
              <a:rPr lang="en-GB" sz="1600" dirty="0">
                <a:solidFill>
                  <a:srgbClr val="FF0000"/>
                </a:solidFill>
              </a:rPr>
              <a:t>Canada</a:t>
            </a:r>
            <a:r>
              <a:rPr lang="en-GB" sz="1600" dirty="0"/>
              <a:t>, which shares not only a 2,000-mile border with the United States but also a common culture and language, </a:t>
            </a:r>
            <a:r>
              <a:rPr lang="en-GB" sz="1600" dirty="0">
                <a:solidFill>
                  <a:srgbClr val="FF0000"/>
                </a:solidFill>
              </a:rPr>
              <a:t>had only two brief and mild bank illiquidity crises during the same period, in 1837 and 1839</a:t>
            </a:r>
            <a:r>
              <a:rPr lang="en-GB" sz="1600" dirty="0"/>
              <a:t>, neither of which involved significant bank failures. Since that time, some Canadian banks have failed, but the country has experienced no systemic banking crises. </a:t>
            </a:r>
            <a:r>
              <a:rPr lang="en-GB" sz="1600" b="1" dirty="0"/>
              <a:t>The Canadian banking system has been extraordinarily stable</a:t>
            </a:r>
            <a:r>
              <a:rPr lang="en-GB" sz="1600" dirty="0"/>
              <a:t>—so stable, in fact, that there has been little need for government intervention in support of the banks since Canada became an independent country in 1867</a:t>
            </a:r>
            <a:r>
              <a:rPr lang="en-GB" sz="1600" dirty="0" smtClean="0"/>
              <a:t>”.</a:t>
            </a:r>
          </a:p>
          <a:p>
            <a:pPr marL="174625" indent="-174625" algn="just">
              <a:lnSpc>
                <a:spcPts val="2700"/>
              </a:lnSpc>
              <a:spcBef>
                <a:spcPts val="600"/>
              </a:spcBef>
              <a:spcAft>
                <a:spcPts val="600"/>
              </a:spcAft>
              <a:buFontTx/>
              <a:buChar char="-"/>
            </a:pPr>
            <a:r>
              <a:rPr lang="en-GB" sz="1600" dirty="0"/>
              <a:t>How did Canada do it? Part of the answer is that </a:t>
            </a:r>
            <a:r>
              <a:rPr lang="en-GB" sz="1600" b="1" dirty="0"/>
              <a:t>the </a:t>
            </a:r>
            <a:r>
              <a:rPr lang="en-GB" sz="1600" b="1" dirty="0">
                <a:solidFill>
                  <a:srgbClr val="FF0000"/>
                </a:solidFill>
              </a:rPr>
              <a:t>Canadian </a:t>
            </a:r>
            <a:r>
              <a:rPr lang="en-GB" sz="1600" b="1" dirty="0" smtClean="0">
                <a:solidFill>
                  <a:srgbClr val="FF0000"/>
                </a:solidFill>
              </a:rPr>
              <a:t>banking </a:t>
            </a:r>
            <a:r>
              <a:rPr lang="en-GB" sz="1600" b="1" dirty="0">
                <a:solidFill>
                  <a:srgbClr val="FF0000"/>
                </a:solidFill>
              </a:rPr>
              <a:t>system </a:t>
            </a:r>
            <a:r>
              <a:rPr lang="en-GB" sz="1600" b="1" dirty="0"/>
              <a:t>has a very different structure from that of the United States; it is composed of a </a:t>
            </a:r>
            <a:r>
              <a:rPr lang="en-GB" sz="1600" b="1" dirty="0">
                <a:solidFill>
                  <a:srgbClr val="FF0000"/>
                </a:solidFill>
              </a:rPr>
              <a:t>small number of very large banks with nationwide branches</a:t>
            </a:r>
            <a:r>
              <a:rPr lang="en-GB" sz="1600" dirty="0"/>
              <a:t>. This structure has not only allowed Canadian banks to </a:t>
            </a:r>
            <a:r>
              <a:rPr lang="en-GB" sz="1600" dirty="0" smtClean="0"/>
              <a:t>diversify </a:t>
            </a:r>
            <a:r>
              <a:rPr lang="en-GB" sz="1600" dirty="0"/>
              <a:t>their loan portfolios across regions, it has also allowed them to </a:t>
            </a:r>
            <a:r>
              <a:rPr lang="en-GB" sz="1600" dirty="0" smtClean="0"/>
              <a:t>transfer </a:t>
            </a:r>
            <a:r>
              <a:rPr lang="en-GB" sz="1600" dirty="0"/>
              <a:t>funds in order to shore up banks in regions affected by an adverse economic shock. Nationwide branch banking has also allowed Canada’s banks to capture scale economies in administration while competing among themselves for business in local markets</a:t>
            </a:r>
            <a:r>
              <a:rPr lang="en-GB" sz="1600" dirty="0" smtClean="0"/>
              <a:t>.</a:t>
            </a:r>
            <a:endParaRPr lang="en-US" sz="16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297</a:t>
            </a:fld>
            <a:endParaRPr lang="en-US" dirty="0"/>
          </a:p>
        </p:txBody>
      </p:sp>
    </p:spTree>
    <p:extLst>
      <p:ext uri="{BB962C8B-B14F-4D97-AF65-F5344CB8AC3E}">
        <p14:creationId xmlns:p14="http://schemas.microsoft.com/office/powerpoint/2010/main" val="2584950691"/>
      </p:ext>
    </p:extLst>
  </p:cSld>
  <p:clrMapOvr>
    <a:masterClrMapping/>
  </p:clrMapOvr>
  <p:transition spd="slow">
    <p:pull dir="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smtClean="0"/>
              <a:t>“</a:t>
            </a:r>
            <a:r>
              <a:rPr lang="en-GB" sz="1600" dirty="0">
                <a:solidFill>
                  <a:srgbClr val="FF0000"/>
                </a:solidFill>
              </a:rPr>
              <a:t>Systemic bank insolvency crises (…) do not happen without warning, like earthquakes or mountain lion attacks. Rather, they occur when banking systems are made vulnerable by construction, as the result of political choices</a:t>
            </a:r>
            <a:r>
              <a:rPr lang="en-GB" sz="1600" dirty="0" smtClean="0"/>
              <a:t>”.</a:t>
            </a:r>
          </a:p>
          <a:p>
            <a:pPr marL="363538" indent="-363538" algn="just">
              <a:lnSpc>
                <a:spcPts val="2700"/>
              </a:lnSpc>
              <a:spcBef>
                <a:spcPts val="600"/>
              </a:spcBef>
              <a:spcAft>
                <a:spcPts val="600"/>
              </a:spcAft>
              <a:buFontTx/>
              <a:buChar char="-"/>
            </a:pPr>
            <a:endParaRPr lang="en-GB" sz="1200" dirty="0"/>
          </a:p>
          <a:p>
            <a:pPr marL="363538" indent="-363538" algn="just">
              <a:lnSpc>
                <a:spcPts val="2700"/>
              </a:lnSpc>
              <a:spcBef>
                <a:spcPts val="600"/>
              </a:spcBef>
              <a:spcAft>
                <a:spcPts val="600"/>
              </a:spcAft>
              <a:buFontTx/>
              <a:buChar char="-"/>
            </a:pPr>
            <a:r>
              <a:rPr lang="en-GB" sz="1600" dirty="0" smtClean="0"/>
              <a:t>“If </a:t>
            </a:r>
            <a:r>
              <a:rPr lang="en-GB" sz="1600" dirty="0"/>
              <a:t>such catastrophes were random events, all countries would suffer them with equal frequency. The fact is, however, that some countries have had many, whereas others have few or none. The United States, for </a:t>
            </a:r>
            <a:r>
              <a:rPr lang="en-GB" sz="1600" dirty="0" smtClean="0"/>
              <a:t>example</a:t>
            </a:r>
            <a:r>
              <a:rPr lang="en-GB" sz="1600" dirty="0"/>
              <a:t>, is highly crisis prone. It had major banking crises in 1837, 1839, 1857, 1861, 1873, 1884, 1890, 1893, 1896, 1907, the 1920s, 1930–33, the 1980s, and 2007–09.1 That is to say, </a:t>
            </a:r>
            <a:r>
              <a:rPr lang="en-GB" sz="1600" b="1" dirty="0"/>
              <a:t>the United States has had 14 banking crises over the past 180 years</a:t>
            </a:r>
            <a:r>
              <a:rPr lang="en-GB" sz="1600" dirty="0" smtClean="0"/>
              <a:t>!”</a:t>
            </a:r>
          </a:p>
          <a:p>
            <a:pPr marL="363538" indent="-363538" algn="just">
              <a:lnSpc>
                <a:spcPts val="2700"/>
              </a:lnSpc>
              <a:spcBef>
                <a:spcPts val="600"/>
              </a:spcBef>
              <a:spcAft>
                <a:spcPts val="600"/>
              </a:spcAft>
              <a:buFontTx/>
              <a:buChar char="-"/>
            </a:pPr>
            <a:endParaRPr lang="en-GB" sz="12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298</a:t>
            </a:fld>
            <a:endParaRPr lang="en-US"/>
          </a:p>
        </p:txBody>
      </p:sp>
    </p:spTree>
    <p:extLst>
      <p:ext uri="{BB962C8B-B14F-4D97-AF65-F5344CB8AC3E}">
        <p14:creationId xmlns:p14="http://schemas.microsoft.com/office/powerpoint/2010/main" val="1887973143"/>
      </p:ext>
    </p:extLst>
  </p:cSld>
  <p:clrMapOvr>
    <a:masterClrMapping/>
  </p:clrMapOvr>
  <p:transition spd="slow">
    <p:pull dir="r"/>
  </p:transition>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smtClean="0"/>
              <a:t>“</a:t>
            </a:r>
            <a:r>
              <a:rPr lang="en-GB" sz="1600" b="1" dirty="0" smtClean="0"/>
              <a:t>Only </a:t>
            </a:r>
            <a:r>
              <a:rPr lang="en-GB" sz="1600" b="1" dirty="0"/>
              <a:t>34 of those 117 countries (29 percent) were crisis free from 1970 to 2010</a:t>
            </a:r>
            <a:r>
              <a:rPr lang="en-GB" sz="1600" dirty="0"/>
              <a:t>. Sixty-two countries had one crisis. Nineteen countries experienced two crises. One country underwent three crises, and another weathered no less than four. That is to say, </a:t>
            </a:r>
            <a:r>
              <a:rPr lang="en-GB" sz="1600" b="1" dirty="0">
                <a:solidFill>
                  <a:srgbClr val="FF0000"/>
                </a:solidFill>
              </a:rPr>
              <a:t>countries that underwent banking crises outnumbered countries with stable </a:t>
            </a:r>
            <a:r>
              <a:rPr lang="en-GB" sz="1600" b="1" dirty="0" smtClean="0">
                <a:solidFill>
                  <a:srgbClr val="FF0000"/>
                </a:solidFill>
              </a:rPr>
              <a:t>banking </a:t>
            </a:r>
            <a:r>
              <a:rPr lang="en-GB" sz="1600" b="1" dirty="0">
                <a:solidFill>
                  <a:srgbClr val="FF0000"/>
                </a:solidFill>
              </a:rPr>
              <a:t>systems by more than two to one</a:t>
            </a:r>
            <a:r>
              <a:rPr lang="en-GB" sz="1600" dirty="0"/>
              <a:t>, and 18 percent of the countries in the world appear to have been </a:t>
            </a:r>
            <a:r>
              <a:rPr lang="en-GB" sz="1600" dirty="0" smtClean="0"/>
              <a:t>naturally </a:t>
            </a:r>
            <a:r>
              <a:rPr lang="en-GB" sz="1600" dirty="0"/>
              <a:t>crisis </a:t>
            </a:r>
            <a:r>
              <a:rPr lang="en-GB" sz="1600" dirty="0" smtClean="0"/>
              <a:t>prone”.*</a:t>
            </a:r>
          </a:p>
          <a:p>
            <a:pPr marL="363538" indent="-363538" algn="just">
              <a:lnSpc>
                <a:spcPts val="2700"/>
              </a:lnSpc>
              <a:spcBef>
                <a:spcPts val="600"/>
              </a:spcBef>
              <a:spcAft>
                <a:spcPts val="600"/>
              </a:spcAft>
              <a:buFontTx/>
              <a:buChar char="-"/>
            </a:pPr>
            <a:r>
              <a:rPr lang="pt-PT" sz="1600" dirty="0" smtClean="0"/>
              <a:t>* </a:t>
            </a:r>
            <a:r>
              <a:rPr lang="en-US" sz="1400" dirty="0" smtClean="0"/>
              <a:t>Considering</a:t>
            </a:r>
            <a:r>
              <a:rPr lang="pt-PT" sz="1400" dirty="0" smtClean="0"/>
              <a:t> “</a:t>
            </a:r>
            <a:r>
              <a:rPr lang="en-GB" sz="1400" dirty="0" smtClean="0"/>
              <a:t>117 </a:t>
            </a:r>
            <a:r>
              <a:rPr lang="en-GB" sz="1400" dirty="0"/>
              <a:t>nations of the world that have populations in excess of 250,000, are not current or former communist countries, and have banking </a:t>
            </a:r>
            <a:r>
              <a:rPr lang="en-GB" sz="1400" dirty="0" smtClean="0"/>
              <a:t>systems </a:t>
            </a:r>
            <a:r>
              <a:rPr lang="en-GB" sz="1400" dirty="0"/>
              <a:t>large enough to report data on private credit from commercial banks for at least 14 years between 1990 and 2010 in the World Bank’s </a:t>
            </a:r>
            <a:r>
              <a:rPr lang="en-GB" sz="1400" dirty="0" smtClean="0"/>
              <a:t>Financial </a:t>
            </a:r>
            <a:r>
              <a:rPr lang="en-GB" sz="1400" dirty="0"/>
              <a:t>Structure </a:t>
            </a:r>
            <a:r>
              <a:rPr lang="en-GB" sz="1400" dirty="0" smtClean="0"/>
              <a:t>Database”.</a:t>
            </a:r>
          </a:p>
          <a:p>
            <a:pPr marL="363538" indent="-363538" algn="just">
              <a:lnSpc>
                <a:spcPts val="2700"/>
              </a:lnSpc>
              <a:spcBef>
                <a:spcPts val="600"/>
              </a:spcBef>
              <a:spcAft>
                <a:spcPts val="600"/>
              </a:spcAft>
              <a:buFontTx/>
              <a:buChar char="-"/>
            </a:pPr>
            <a:endParaRPr lang="en-GB" sz="1400" dirty="0" smtClean="0"/>
          </a:p>
          <a:p>
            <a:pPr marL="363538" indent="-363538" algn="just">
              <a:lnSpc>
                <a:spcPts val="2700"/>
              </a:lnSpc>
              <a:spcBef>
                <a:spcPts val="600"/>
              </a:spcBef>
              <a:spcAft>
                <a:spcPts val="600"/>
              </a:spcAft>
              <a:buFontTx/>
              <a:buChar char="-"/>
            </a:pPr>
            <a:r>
              <a:rPr lang="en-US" sz="1600" dirty="0"/>
              <a:t>“</a:t>
            </a:r>
            <a:r>
              <a:rPr lang="en-GB" sz="1600" b="1" dirty="0"/>
              <a:t>A country does not “choose” its banking system: rather it gets a banking system that is consistent with the institutions that govern its distribution of political power</a:t>
            </a:r>
            <a:r>
              <a:rPr lang="en-GB" sz="1600" dirty="0"/>
              <a:t>”.</a:t>
            </a:r>
          </a:p>
          <a:p>
            <a:pPr marL="363538" indent="-363538" algn="just">
              <a:lnSpc>
                <a:spcPts val="2700"/>
              </a:lnSpc>
              <a:spcBef>
                <a:spcPts val="600"/>
              </a:spcBef>
              <a:spcAft>
                <a:spcPts val="600"/>
              </a:spcAft>
              <a:buFontTx/>
              <a:buChar char="-"/>
            </a:pPr>
            <a:endParaRPr lang="en-GB" sz="14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299</a:t>
            </a:fld>
            <a:endParaRPr lang="en-US"/>
          </a:p>
        </p:txBody>
      </p:sp>
    </p:spTree>
    <p:extLst>
      <p:ext uri="{BB962C8B-B14F-4D97-AF65-F5344CB8AC3E}">
        <p14:creationId xmlns:p14="http://schemas.microsoft.com/office/powerpoint/2010/main" val="3767755464"/>
      </p:ext>
    </p:extLst>
  </p:cSld>
  <p:clrMapOvr>
    <a:masterClrMapping/>
  </p:clrMapOvr>
  <p:transition spd="slow">
    <p:pull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smtClean="0"/>
              <a:t>1.1.	Financial Intermediation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a:t>
            </a:fld>
            <a:endParaRPr lang="en-US" dirty="0"/>
          </a:p>
        </p:txBody>
      </p:sp>
    </p:spTree>
  </p:cSld>
  <p:clrMapOvr>
    <a:masterClrMapping/>
  </p:clrMapOvr>
  <p:transition spd="slow">
    <p:pull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b="1" dirty="0" smtClean="0">
                <a:solidFill>
                  <a:srgbClr val="FF0000"/>
                </a:solidFill>
              </a:rPr>
              <a:t>Banking activity conciliates opponent goals of consumers and investors:</a:t>
            </a:r>
          </a:p>
          <a:p>
            <a:pPr algn="just">
              <a:lnSpc>
                <a:spcPts val="2700"/>
              </a:lnSpc>
              <a:spcBef>
                <a:spcPts val="600"/>
              </a:spcBef>
              <a:spcAft>
                <a:spcPts val="600"/>
              </a:spcAft>
            </a:pPr>
            <a:endParaRPr lang="en-US" sz="2000" b="1" dirty="0" smtClean="0">
              <a:solidFill>
                <a:srgbClr val="FF0000"/>
              </a:solidFill>
            </a:endParaRPr>
          </a:p>
          <a:p>
            <a:pPr marL="541338" lvl="1" indent="-185738" algn="just">
              <a:lnSpc>
                <a:spcPts val="2700"/>
              </a:lnSpc>
              <a:spcBef>
                <a:spcPts val="600"/>
              </a:spcBef>
              <a:spcAft>
                <a:spcPts val="600"/>
              </a:spcAft>
            </a:pPr>
            <a:r>
              <a:rPr lang="en-US" sz="1600" dirty="0" smtClean="0">
                <a:solidFill>
                  <a:srgbClr val="FF0000"/>
                </a:solidFill>
              </a:rPr>
              <a:t>Consumers</a:t>
            </a:r>
            <a:r>
              <a:rPr lang="en-US" sz="1600" dirty="0" smtClean="0"/>
              <a:t> – maximize their utility in a short term horizon. They are averse to volatility, preferring stable consumption patterns along time. Consequently, they opt for short term banking investments. The liquidity insurance is reflected on the lower interest rates paid.</a:t>
            </a:r>
          </a:p>
          <a:p>
            <a:pPr marL="541338" lvl="1" indent="-185738" algn="just">
              <a:lnSpc>
                <a:spcPts val="2700"/>
              </a:lnSpc>
              <a:spcBef>
                <a:spcPts val="600"/>
              </a:spcBef>
              <a:spcAft>
                <a:spcPts val="600"/>
              </a:spcAft>
            </a:pPr>
            <a:endParaRPr lang="en-US" sz="1600" dirty="0" smtClean="0"/>
          </a:p>
          <a:p>
            <a:pPr marL="541338" lvl="1" indent="-185738" algn="just">
              <a:lnSpc>
                <a:spcPts val="2700"/>
              </a:lnSpc>
              <a:spcBef>
                <a:spcPts val="600"/>
              </a:spcBef>
              <a:spcAft>
                <a:spcPts val="600"/>
              </a:spcAft>
            </a:pPr>
            <a:r>
              <a:rPr lang="en-US" sz="1600" dirty="0" smtClean="0">
                <a:solidFill>
                  <a:srgbClr val="FF0000"/>
                </a:solidFill>
              </a:rPr>
              <a:t>Entrepreneurs </a:t>
            </a:r>
            <a:r>
              <a:rPr lang="en-US" sz="1600" dirty="0" smtClean="0"/>
              <a:t>– evidence a higher risk appetite, looking for long term investments: “The banker authorizes the entrepreneur in the name of society to innovate” (Schumpeter (1912)).</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30</a:t>
            </a:fld>
            <a:endParaRPr lang="en-US"/>
          </a:p>
        </p:txBody>
      </p:sp>
    </p:spTree>
    <p:extLst>
      <p:ext uri="{BB962C8B-B14F-4D97-AF65-F5344CB8AC3E}">
        <p14:creationId xmlns:p14="http://schemas.microsoft.com/office/powerpoint/2010/main" val="1345399413"/>
      </p:ext>
    </p:extLst>
  </p:cSld>
  <p:clrMapOvr>
    <a:masterClrMapping/>
  </p:clrMapOvr>
  <p:transition spd="slow">
    <p:pull dir="r"/>
  </p:transition>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smtClean="0"/>
              <a:t>Banking crises</a:t>
            </a:r>
          </a:p>
        </p:txBody>
      </p:sp>
      <p:sp>
        <p:nvSpPr>
          <p:cNvPr id="1629187" name="Rectangle 1027"/>
          <p:cNvSpPr>
            <a:spLocks noGrp="1" noChangeArrowheads="1"/>
          </p:cNvSpPr>
          <p:nvPr>
            <p:ph type="body" idx="1"/>
          </p:nvPr>
        </p:nvSpPr>
        <p:spPr>
          <a:xfrm>
            <a:off x="762000" y="1628800"/>
            <a:ext cx="8691563" cy="4694213"/>
          </a:xfrm>
        </p:spPr>
        <p:txBody>
          <a:bodyPr/>
          <a:lstStyle/>
          <a:p>
            <a:pPr marL="363538" indent="-363538" algn="just">
              <a:lnSpc>
                <a:spcPts val="2700"/>
              </a:lnSpc>
              <a:spcBef>
                <a:spcPts val="600"/>
              </a:spcBef>
              <a:spcAft>
                <a:spcPts val="600"/>
              </a:spcAft>
              <a:buFontTx/>
              <a:buChar char="-"/>
            </a:pPr>
            <a:r>
              <a:rPr lang="en-GB" sz="1600" dirty="0"/>
              <a:t>“</a:t>
            </a:r>
            <a:r>
              <a:rPr lang="en-GB" sz="1600" b="1" dirty="0">
                <a:solidFill>
                  <a:srgbClr val="FF0000"/>
                </a:solidFill>
              </a:rPr>
              <a:t>The country that experienced the most crises was </a:t>
            </a:r>
            <a:r>
              <a:rPr lang="en-GB" sz="1600" b="1" dirty="0" smtClean="0">
                <a:solidFill>
                  <a:srgbClr val="FF0000"/>
                </a:solidFill>
              </a:rPr>
              <a:t>Argentina </a:t>
            </a:r>
            <a:r>
              <a:rPr lang="en-GB" sz="1600" dirty="0" smtClean="0"/>
              <a:t>(…). </a:t>
            </a:r>
            <a:r>
              <a:rPr lang="en-GB" sz="1600" dirty="0"/>
              <a:t>The close runner-up (with three crises since 1970) was the Democratic Republic of the </a:t>
            </a:r>
            <a:r>
              <a:rPr lang="en-GB" sz="1600" dirty="0" smtClean="0"/>
              <a:t>Congo (…). The </a:t>
            </a:r>
            <a:r>
              <a:rPr lang="en-GB" sz="1600" dirty="0"/>
              <a:t>19 countries that had two banking crises are also far from a random draw. The list includes Chad, the Central African Republic, Cameroon, Kenya, Nigeria, the Philippines, Thailand, Turkey, Bolivia, Ecuador, Brazil, Mexico, Colombia, Costa Rica, Chile, Uruguay, Spain, Sweden and . . </a:t>
            </a:r>
            <a:r>
              <a:rPr lang="en-GB" sz="1600" dirty="0">
                <a:solidFill>
                  <a:srgbClr val="FF3300"/>
                </a:solidFill>
              </a:rPr>
              <a:t>. </a:t>
            </a:r>
            <a:r>
              <a:rPr lang="en-GB" sz="1600" b="1" dirty="0">
                <a:solidFill>
                  <a:srgbClr val="FF3300"/>
                </a:solidFill>
              </a:rPr>
              <a:t>the United States. One of the striking features of this list is the paucity of high-income, well-governed countries on it</a:t>
            </a:r>
            <a:r>
              <a:rPr lang="en-GB" sz="1600" dirty="0">
                <a:solidFill>
                  <a:srgbClr val="FF3300"/>
                </a:solidFill>
              </a:rPr>
              <a:t>. </a:t>
            </a:r>
            <a:r>
              <a:rPr lang="en-GB" sz="1600" dirty="0"/>
              <a:t>Of the 117 </a:t>
            </a:r>
            <a:r>
              <a:rPr lang="en-GB" sz="1600" dirty="0" smtClean="0"/>
              <a:t>countries </a:t>
            </a:r>
            <a:r>
              <a:rPr lang="en-GB" sz="1600" dirty="0"/>
              <a:t>in our data set, roughly one-third are categorized by the World Bank as high-income nations. But </a:t>
            </a:r>
            <a:r>
              <a:rPr lang="en-GB" sz="1600" dirty="0">
                <a:solidFill>
                  <a:srgbClr val="FF3300"/>
                </a:solidFill>
              </a:rPr>
              <a:t>only three of the 21 crisis-prone countries, 14 percent, are in this group</a:t>
            </a:r>
            <a:r>
              <a:rPr lang="en-GB" sz="1600" dirty="0"/>
              <a:t>. This suggests that, for the most part, being crisis prone is connected to other undesirable traits and outcomes. But that raises another troubling question. </a:t>
            </a:r>
            <a:r>
              <a:rPr lang="en-GB" sz="1600" b="1" u="sng" dirty="0">
                <a:solidFill>
                  <a:srgbClr val="FF3300"/>
                </a:solidFill>
              </a:rPr>
              <a:t>Why is the United States on this list</a:t>
            </a:r>
            <a:r>
              <a:rPr lang="en-GB" sz="1600" b="1" u="sng" dirty="0" smtClean="0">
                <a:solidFill>
                  <a:srgbClr val="FF3300"/>
                </a:solidFill>
              </a:rPr>
              <a:t>?</a:t>
            </a:r>
            <a:r>
              <a:rPr lang="en-GB" sz="1600" u="sng" dirty="0" smtClean="0"/>
              <a:t>”</a:t>
            </a:r>
            <a:endParaRPr lang="en-GB" sz="1400" b="1" u="sng" dirty="0" smtClean="0">
              <a:solidFill>
                <a:srgbClr val="FF3300"/>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300</a:t>
            </a:fld>
            <a:endParaRPr lang="en-US"/>
          </a:p>
        </p:txBody>
      </p:sp>
    </p:spTree>
    <p:extLst>
      <p:ext uri="{BB962C8B-B14F-4D97-AF65-F5344CB8AC3E}">
        <p14:creationId xmlns:p14="http://schemas.microsoft.com/office/powerpoint/2010/main" val="208100315"/>
      </p:ext>
    </p:extLst>
  </p:cSld>
  <p:clrMapOvr>
    <a:masterClrMapping/>
  </p:clrMapOvr>
  <p:transition spd="slow">
    <p:pull dir="r"/>
  </p:transition>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endParaRPr lang="en-US"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301</a:t>
            </a:fld>
            <a:endParaRPr lang="en-US"/>
          </a:p>
        </p:txBody>
      </p:sp>
      <p:pic>
        <p:nvPicPr>
          <p:cNvPr id="4" name="Picture 3"/>
          <p:cNvPicPr>
            <a:picLocks noChangeAspect="1"/>
          </p:cNvPicPr>
          <p:nvPr/>
        </p:nvPicPr>
        <p:blipFill>
          <a:blip r:embed="rId2"/>
          <a:stretch>
            <a:fillRect/>
          </a:stretch>
        </p:blipFill>
        <p:spPr>
          <a:xfrm>
            <a:off x="790727" y="1700809"/>
            <a:ext cx="8122978" cy="4248472"/>
          </a:xfrm>
          <a:prstGeom prst="rect">
            <a:avLst/>
          </a:prstGeom>
        </p:spPr>
      </p:pic>
      <p:sp>
        <p:nvSpPr>
          <p:cNvPr id="2" name="Rectangle 1"/>
          <p:cNvSpPr/>
          <p:nvPr/>
        </p:nvSpPr>
        <p:spPr>
          <a:xfrm>
            <a:off x="776064" y="5939988"/>
            <a:ext cx="8552086"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089909349"/>
      </p:ext>
    </p:extLst>
  </p:cSld>
  <p:clrMapOvr>
    <a:masterClrMapping/>
  </p:clrMapOvr>
  <p:transition spd="slow">
    <p:pull dir="r"/>
  </p:transition>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endParaRPr lang="en-US" dirty="0" smtClean="0"/>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smtClean="0">
                <a:solidFill>
                  <a:srgbClr val="FF0000"/>
                </a:solidFill>
              </a:rPr>
              <a:t>One of the reasons for the US to be in this list is the weight of local banks</a:t>
            </a:r>
            <a:r>
              <a:rPr lang="en-US" sz="2000" dirty="0" smtClean="0">
                <a:solidFill>
                  <a:srgbClr val="FF0000"/>
                </a:solidFill>
              </a:rPr>
              <a:t>, </a:t>
            </a:r>
            <a:r>
              <a:rPr lang="en-US" sz="2000" dirty="0" smtClean="0"/>
              <a:t>that can neither spread risks across regions nor move funds easily from one location to another to manage liquidity problems.</a:t>
            </a: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u="sng" dirty="0" smtClean="0">
                <a:cs typeface="Times New Roman" pitchFamily="18" charset="0"/>
              </a:rPr>
              <a:t>This weight was facilitated by the fact that banking issues were decided at a State, not at a Federal, level.</a:t>
            </a:r>
          </a:p>
          <a:p>
            <a:pPr algn="just">
              <a:lnSpc>
                <a:spcPts val="2700"/>
              </a:lnSpc>
              <a:spcBef>
                <a:spcPts val="600"/>
              </a:spcBef>
              <a:spcAft>
                <a:spcPts val="600"/>
              </a:spcAft>
            </a:pPr>
            <a:endParaRPr lang="en-US" sz="2000" dirty="0">
              <a:solidFill>
                <a:srgbClr val="FF0000"/>
              </a:solidFill>
              <a:cs typeface="Times New Roman" pitchFamily="18" charset="0"/>
            </a:endParaRPr>
          </a:p>
          <a:p>
            <a:pPr algn="just">
              <a:lnSpc>
                <a:spcPts val="2700"/>
              </a:lnSpc>
              <a:spcBef>
                <a:spcPts val="600"/>
              </a:spcBef>
              <a:spcAft>
                <a:spcPts val="600"/>
              </a:spcAft>
            </a:pPr>
            <a:r>
              <a:rPr lang="en-GB" sz="2000" dirty="0" smtClean="0">
                <a:cs typeface="Times New Roman" pitchFamily="18" charset="0"/>
              </a:rPr>
              <a:t>“The </a:t>
            </a:r>
            <a:r>
              <a:rPr lang="en-GB" sz="2000" b="1" dirty="0">
                <a:solidFill>
                  <a:srgbClr val="FF0000"/>
                </a:solidFill>
                <a:cs typeface="Times New Roman" pitchFamily="18" charset="0"/>
              </a:rPr>
              <a:t>structure of the Canadian banking system was therefore strikingly different</a:t>
            </a:r>
            <a:r>
              <a:rPr lang="en-GB" sz="2000" dirty="0">
                <a:cs typeface="Times New Roman" pitchFamily="18" charset="0"/>
              </a:rPr>
              <a:t>: from its beginnings, it was </a:t>
            </a:r>
            <a:r>
              <a:rPr lang="en-GB" sz="2000" dirty="0" smtClean="0">
                <a:cs typeface="Times New Roman" pitchFamily="18" charset="0"/>
              </a:rPr>
              <a:t>characterized </a:t>
            </a:r>
            <a:r>
              <a:rPr lang="en-GB" sz="2000" dirty="0">
                <a:cs typeface="Times New Roman" pitchFamily="18" charset="0"/>
              </a:rPr>
              <a:t>by a </a:t>
            </a:r>
            <a:r>
              <a:rPr lang="en-GB" sz="2000" dirty="0">
                <a:solidFill>
                  <a:srgbClr val="FF0000"/>
                </a:solidFill>
                <a:cs typeface="Times New Roman" pitchFamily="18" charset="0"/>
              </a:rPr>
              <a:t>small number of very large banks </a:t>
            </a:r>
            <a:r>
              <a:rPr lang="en-GB" sz="2000" dirty="0">
                <a:cs typeface="Times New Roman" pitchFamily="18" charset="0"/>
              </a:rPr>
              <a:t>with extensive national networks of </a:t>
            </a:r>
            <a:r>
              <a:rPr lang="en-GB" sz="2000" dirty="0" smtClean="0">
                <a:cs typeface="Times New Roman" pitchFamily="18" charset="0"/>
              </a:rPr>
              <a:t>branches”.</a:t>
            </a:r>
            <a:endParaRPr lang="en-US" sz="2000"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302</a:t>
            </a:fld>
            <a:endParaRPr lang="en-US"/>
          </a:p>
        </p:txBody>
      </p:sp>
      <p:sp>
        <p:nvSpPr>
          <p:cNvPr id="2" name="Down Arrow 1"/>
          <p:cNvSpPr/>
          <p:nvPr/>
        </p:nvSpPr>
        <p:spPr bwMode="auto">
          <a:xfrm>
            <a:off x="5097016" y="407707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641621122"/>
      </p:ext>
    </p:extLst>
  </p:cSld>
  <p:clrMapOvr>
    <a:masterClrMapping/>
  </p:clrMapOvr>
  <p:transition spd="slow">
    <p:pull dir="r"/>
  </p:transition>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Banking crises</a:t>
            </a:r>
            <a:endParaRPr lang="en-US" dirty="0" smtClean="0"/>
          </a:p>
        </p:txBody>
      </p:sp>
      <p:sp>
        <p:nvSpPr>
          <p:cNvPr id="1629187" name="Rectangle 1027"/>
          <p:cNvSpPr>
            <a:spLocks noGrp="1" noChangeArrowheads="1"/>
          </p:cNvSpPr>
          <p:nvPr>
            <p:ph type="body" idx="1"/>
          </p:nvPr>
        </p:nvSpPr>
        <p:spPr>
          <a:xfrm>
            <a:off x="762000" y="1628800"/>
            <a:ext cx="8691563" cy="2448272"/>
          </a:xfrm>
        </p:spPr>
        <p:txBody>
          <a:bodyPr/>
          <a:lstStyle/>
          <a:p>
            <a:pPr marL="268288" indent="-268288" algn="just">
              <a:lnSpc>
                <a:spcPts val="2700"/>
              </a:lnSpc>
              <a:spcBef>
                <a:spcPts val="600"/>
              </a:spcBef>
              <a:spcAft>
                <a:spcPts val="600"/>
              </a:spcAft>
            </a:pPr>
            <a:r>
              <a:rPr lang="en-GB" sz="2000" dirty="0" smtClean="0"/>
              <a:t>As illustrated by </a:t>
            </a:r>
            <a:r>
              <a:rPr lang="en-GB" sz="2000" dirty="0" err="1" smtClean="0"/>
              <a:t>Laeven</a:t>
            </a:r>
            <a:r>
              <a:rPr lang="en-GB" sz="2000" dirty="0" smtClean="0"/>
              <a:t> and Valencia (2018), “</a:t>
            </a:r>
            <a:r>
              <a:rPr lang="en-GB" sz="2000" b="1" dirty="0" smtClean="0">
                <a:solidFill>
                  <a:srgbClr val="FF0000"/>
                </a:solidFill>
              </a:rPr>
              <a:t>systemic </a:t>
            </a:r>
            <a:r>
              <a:rPr lang="en-GB" sz="2000" b="1" dirty="0">
                <a:solidFill>
                  <a:srgbClr val="FF0000"/>
                </a:solidFill>
              </a:rPr>
              <a:t>banking crises are rarely single-country events</a:t>
            </a:r>
            <a:r>
              <a:rPr lang="en-GB" sz="2000" dirty="0"/>
              <a:t>, with waves of crises clearly visible in the figure, starting with the episodes in Latin America in the early 1980s, the crises in the aftermath of the breakup of the Soviet Union, the Tequila Crisis, the Asian crisis, and more recently the global financial crisis. The period around the mid-2000s was unusual in terms of the low incidence of crises, which was disrupted by the global financial </a:t>
            </a:r>
            <a:r>
              <a:rPr lang="en-GB" sz="2000" dirty="0" smtClean="0"/>
              <a:t>crisis”.</a:t>
            </a:r>
            <a:endParaRPr lang="en-GB" sz="2000"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303</a:t>
            </a:fld>
            <a:endParaRPr lang="en-US"/>
          </a:p>
        </p:txBody>
      </p:sp>
      <p:pic>
        <p:nvPicPr>
          <p:cNvPr id="5" name="Picture 4"/>
          <p:cNvPicPr>
            <a:picLocks noChangeAspect="1"/>
          </p:cNvPicPr>
          <p:nvPr/>
        </p:nvPicPr>
        <p:blipFill>
          <a:blip r:embed="rId2"/>
          <a:stretch>
            <a:fillRect/>
          </a:stretch>
        </p:blipFill>
        <p:spPr>
          <a:xfrm>
            <a:off x="5724780" y="3779829"/>
            <a:ext cx="3768470" cy="2557956"/>
          </a:xfrm>
          <a:prstGeom prst="rect">
            <a:avLst/>
          </a:prstGeom>
        </p:spPr>
      </p:pic>
      <p:sp>
        <p:nvSpPr>
          <p:cNvPr id="6" name="Rectangle 5"/>
          <p:cNvSpPr/>
          <p:nvPr/>
        </p:nvSpPr>
        <p:spPr>
          <a:xfrm>
            <a:off x="933128" y="5676682"/>
            <a:ext cx="4620525" cy="646331"/>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2024562228"/>
      </p:ext>
    </p:extLst>
  </p:cSld>
  <p:clrMapOvr>
    <a:masterClrMapping/>
  </p:clrMapOvr>
  <p:transition spd="slow">
    <p:pull dir="r"/>
  </p:transition>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smtClean="0"/>
              <a:t>Twin Crises</a:t>
            </a:r>
          </a:p>
        </p:txBody>
      </p:sp>
      <p:sp>
        <p:nvSpPr>
          <p:cNvPr id="63491" name="Rectangle 3"/>
          <p:cNvSpPr>
            <a:spLocks noGrp="1" noChangeArrowheads="1"/>
          </p:cNvSpPr>
          <p:nvPr>
            <p:ph type="body" idx="1"/>
          </p:nvPr>
        </p:nvSpPr>
        <p:spPr>
          <a:xfrm>
            <a:off x="762000" y="1628798"/>
            <a:ext cx="4226536" cy="4694215"/>
          </a:xfrm>
        </p:spPr>
        <p:txBody>
          <a:bodyPr/>
          <a:lstStyle/>
          <a:p>
            <a:pPr marL="265113" indent="-265113" algn="just">
              <a:lnSpc>
                <a:spcPts val="2700"/>
              </a:lnSpc>
              <a:spcBef>
                <a:spcPts val="600"/>
              </a:spcBef>
              <a:spcAft>
                <a:spcPts val="600"/>
              </a:spcAft>
            </a:pPr>
            <a:r>
              <a:rPr lang="en-US" sz="2000" dirty="0" smtClean="0">
                <a:cs typeface="Times New Roman" pitchFamily="18" charset="0"/>
              </a:rPr>
              <a:t>Many banking crises are simultaneously currency crises – </a:t>
            </a:r>
            <a:r>
              <a:rPr lang="en-US" sz="2000" b="1" dirty="0" smtClean="0">
                <a:solidFill>
                  <a:srgbClr val="FF0000"/>
                </a:solidFill>
                <a:cs typeface="Times New Roman" pitchFamily="18" charset="0"/>
              </a:rPr>
              <a:t>twin crises</a:t>
            </a:r>
            <a:r>
              <a:rPr lang="en-US" sz="2000" dirty="0" smtClean="0">
                <a:cs typeface="Times New Roman" pitchFamily="18" charset="0"/>
              </a:rPr>
              <a:t>. </a:t>
            </a:r>
          </a:p>
          <a:p>
            <a:pPr marL="265113" indent="-265113" algn="just">
              <a:lnSpc>
                <a:spcPts val="2700"/>
              </a:lnSpc>
              <a:spcBef>
                <a:spcPts val="600"/>
              </a:spcBef>
              <a:spcAft>
                <a:spcPts val="600"/>
              </a:spcAft>
            </a:pPr>
            <a:r>
              <a:rPr lang="en-GB" sz="2000" dirty="0" smtClean="0">
                <a:solidFill>
                  <a:srgbClr val="FF0000"/>
                </a:solidFill>
                <a:cs typeface="Times New Roman" pitchFamily="18" charset="0"/>
              </a:rPr>
              <a:t>The </a:t>
            </a:r>
            <a:r>
              <a:rPr lang="en-GB" sz="2000" dirty="0">
                <a:solidFill>
                  <a:srgbClr val="FF0000"/>
                </a:solidFill>
                <a:cs typeface="Times New Roman" pitchFamily="18" charset="0"/>
              </a:rPr>
              <a:t>average resolution cost for a twin crisis is 23% of annual </a:t>
            </a:r>
            <a:r>
              <a:rPr lang="en-GB" sz="2000" dirty="0" smtClean="0">
                <a:solidFill>
                  <a:srgbClr val="FF0000"/>
                </a:solidFill>
                <a:cs typeface="Times New Roman" pitchFamily="18" charset="0"/>
              </a:rPr>
              <a:t>GDP, vs. 4,5</a:t>
            </a:r>
            <a:r>
              <a:rPr lang="en-GB" sz="2000" dirty="0">
                <a:solidFill>
                  <a:srgbClr val="FF0000"/>
                </a:solidFill>
                <a:cs typeface="Times New Roman" pitchFamily="18" charset="0"/>
              </a:rPr>
              <a:t>% for a banking crisis </a:t>
            </a:r>
            <a:r>
              <a:rPr lang="en-GB" sz="2000" dirty="0" smtClean="0">
                <a:solidFill>
                  <a:srgbClr val="FF0000"/>
                </a:solidFill>
                <a:cs typeface="Times New Roman" pitchFamily="18" charset="0"/>
              </a:rPr>
              <a:t>alone</a:t>
            </a:r>
            <a:r>
              <a:rPr lang="en-GB" sz="2000" dirty="0" smtClean="0">
                <a:cs typeface="Times New Roman" pitchFamily="18" charset="0"/>
              </a:rPr>
              <a:t>.</a:t>
            </a:r>
            <a:endParaRPr lang="en-GB" sz="2000" dirty="0">
              <a:cs typeface="Times New Roman" pitchFamily="18" charset="0"/>
            </a:endParaRPr>
          </a:p>
          <a:p>
            <a:pPr marL="265113" indent="-265113" algn="just">
              <a:lnSpc>
                <a:spcPts val="2700"/>
              </a:lnSpc>
              <a:spcBef>
                <a:spcPts val="600"/>
              </a:spcBef>
              <a:spcAft>
                <a:spcPts val="600"/>
              </a:spcAft>
            </a:pPr>
            <a:endParaRPr lang="en-GB"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r>
              <a:rPr lang="en-US" dirty="0" smtClean="0"/>
              <a:t> </a:t>
            </a:r>
            <a:fld id="{BBB30C83-3217-4D83-86FC-6523521E771D}" type="slidenum">
              <a:rPr lang="en-US" smtClean="0"/>
              <a:pPr>
                <a:defRPr/>
              </a:pPr>
              <a:t>304</a:t>
            </a:fld>
            <a:endParaRPr lang="en-US" dirty="0"/>
          </a:p>
        </p:txBody>
      </p:sp>
      <p:pic>
        <p:nvPicPr>
          <p:cNvPr id="5" name="Picture 4"/>
          <p:cNvPicPr>
            <a:picLocks noChangeAspect="1"/>
          </p:cNvPicPr>
          <p:nvPr/>
        </p:nvPicPr>
        <p:blipFill>
          <a:blip r:embed="rId2"/>
          <a:stretch>
            <a:fillRect/>
          </a:stretch>
        </p:blipFill>
        <p:spPr>
          <a:xfrm>
            <a:off x="5023823" y="1640806"/>
            <a:ext cx="4398854" cy="3876426"/>
          </a:xfrm>
          <a:prstGeom prst="rect">
            <a:avLst/>
          </a:prstGeom>
        </p:spPr>
      </p:pic>
      <p:sp>
        <p:nvSpPr>
          <p:cNvPr id="6" name="Text Box 6"/>
          <p:cNvSpPr txBox="1">
            <a:spLocks noChangeArrowheads="1"/>
          </p:cNvSpPr>
          <p:nvPr/>
        </p:nvSpPr>
        <p:spPr bwMode="auto">
          <a:xfrm>
            <a:off x="4988536" y="5620464"/>
            <a:ext cx="4469427" cy="553998"/>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GB" sz="1000" b="0" u="none" dirty="0" err="1" smtClean="0">
                <a:solidFill>
                  <a:schemeClr val="tx1"/>
                </a:solidFill>
              </a:rPr>
              <a:t>Hoggarth</a:t>
            </a:r>
            <a:r>
              <a:rPr lang="en-GB" sz="1000" b="0" u="none" dirty="0" smtClean="0">
                <a:solidFill>
                  <a:schemeClr val="tx1"/>
                </a:solidFill>
              </a:rPr>
              <a:t>, Glenn, Ricardo Reis and Victoria </a:t>
            </a:r>
            <a:r>
              <a:rPr lang="en-GB" sz="1000" b="0" u="none" dirty="0" err="1" smtClean="0">
                <a:solidFill>
                  <a:schemeClr val="tx1"/>
                </a:solidFill>
              </a:rPr>
              <a:t>Saporta</a:t>
            </a:r>
            <a:r>
              <a:rPr lang="en-GB" sz="1000" b="0" u="none" dirty="0" smtClean="0">
                <a:solidFill>
                  <a:schemeClr val="tx1"/>
                </a:solidFill>
              </a:rPr>
              <a:t> (2001), “Costs </a:t>
            </a:r>
            <a:r>
              <a:rPr lang="en-GB" sz="1000" b="0" u="none" dirty="0">
                <a:solidFill>
                  <a:schemeClr val="tx1"/>
                </a:solidFill>
              </a:rPr>
              <a:t>of banking system instability:  some empirical </a:t>
            </a:r>
            <a:r>
              <a:rPr lang="en-GB" sz="1000" b="0" u="none" dirty="0" smtClean="0">
                <a:solidFill>
                  <a:schemeClr val="tx1"/>
                </a:solidFill>
              </a:rPr>
              <a:t>evidence”, Bank of England working paper.</a:t>
            </a:r>
            <a:endParaRPr lang="en-US" sz="1000" b="0" u="none" dirty="0">
              <a:solidFill>
                <a:schemeClr val="tx1"/>
              </a:solidFill>
            </a:endParaRPr>
          </a:p>
        </p:txBody>
      </p:sp>
    </p:spTree>
    <p:extLst>
      <p:ext uri="{BB962C8B-B14F-4D97-AF65-F5344CB8AC3E}">
        <p14:creationId xmlns:p14="http://schemas.microsoft.com/office/powerpoint/2010/main" val="2218618583"/>
      </p:ext>
    </p:extLst>
  </p:cSld>
  <p:clrMapOvr>
    <a:masterClrMapping/>
  </p:clrMapOvr>
  <p:transition spd="slow">
    <p:pull dir="r"/>
  </p:transition>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endParaRPr lang="en-US" dirty="0" smtClean="0"/>
          </a:p>
        </p:txBody>
      </p:sp>
      <p:sp>
        <p:nvSpPr>
          <p:cNvPr id="1629187" name="Rectangle 1027"/>
          <p:cNvSpPr>
            <a:spLocks noGrp="1" noChangeArrowheads="1"/>
          </p:cNvSpPr>
          <p:nvPr>
            <p:ph type="body" idx="1"/>
          </p:nvPr>
        </p:nvSpPr>
        <p:spPr>
          <a:xfrm>
            <a:off x="762000" y="1628800"/>
            <a:ext cx="8691563" cy="4608513"/>
          </a:xfrm>
        </p:spPr>
        <p:txBody>
          <a:bodyPr/>
          <a:lstStyle/>
          <a:p>
            <a:pPr algn="just">
              <a:lnSpc>
                <a:spcPts val="2700"/>
              </a:lnSpc>
              <a:spcBef>
                <a:spcPts val="600"/>
              </a:spcBef>
              <a:spcAft>
                <a:spcPts val="600"/>
              </a:spcAft>
            </a:pPr>
            <a:r>
              <a:rPr lang="en-US" sz="2000" b="1" dirty="0" smtClean="0">
                <a:solidFill>
                  <a:srgbClr val="FF0000"/>
                </a:solidFill>
              </a:rPr>
              <a:t>Banking and Currency crises:</a:t>
            </a:r>
          </a:p>
          <a:p>
            <a:pPr marL="363538" indent="-363538" algn="just">
              <a:lnSpc>
                <a:spcPts val="2700"/>
              </a:lnSpc>
              <a:spcBef>
                <a:spcPts val="600"/>
              </a:spcBef>
              <a:spcAft>
                <a:spcPts val="600"/>
              </a:spcAft>
              <a:buAutoNum type="romanLcParenBoth"/>
            </a:pPr>
            <a:endParaRPr lang="en-US" sz="2000" dirty="0" smtClean="0"/>
          </a:p>
          <a:p>
            <a:pPr marL="363538" indent="-363538" algn="just">
              <a:lnSpc>
                <a:spcPts val="2700"/>
              </a:lnSpc>
              <a:spcBef>
                <a:spcPts val="600"/>
              </a:spcBef>
              <a:spcAft>
                <a:spcPts val="600"/>
              </a:spcAft>
              <a:buAutoNum type="romanLcParenBoth"/>
            </a:pPr>
            <a:r>
              <a:rPr lang="en-US" sz="2000" dirty="0" smtClean="0"/>
              <a:t>In the 1970’s, when financial systems were highly regulated in many countries, currency crises were not accompanied by banking crises.</a:t>
            </a:r>
          </a:p>
          <a:p>
            <a:pPr marL="363538" indent="-363538" algn="just">
              <a:lnSpc>
                <a:spcPts val="2700"/>
              </a:lnSpc>
              <a:spcBef>
                <a:spcPts val="600"/>
              </a:spcBef>
              <a:spcAft>
                <a:spcPts val="600"/>
              </a:spcAft>
              <a:buAutoNum type="romanLcParenBoth"/>
            </a:pPr>
            <a:r>
              <a:rPr lang="en-US" sz="2000" dirty="0" smtClean="0"/>
              <a:t>However, </a:t>
            </a:r>
            <a:r>
              <a:rPr lang="en-US" sz="2000" b="1" dirty="0" smtClean="0"/>
              <a:t>after the financial liberalization in the 1980’s, currency crises and banking crises became intertwined.</a:t>
            </a:r>
          </a:p>
          <a:p>
            <a:pPr marL="363538" indent="-363538" algn="just">
              <a:lnSpc>
                <a:spcPts val="2700"/>
              </a:lnSpc>
              <a:spcBef>
                <a:spcPts val="600"/>
              </a:spcBef>
              <a:spcAft>
                <a:spcPts val="600"/>
              </a:spcAft>
              <a:buFont typeface="Monotype Sorts" pitchFamily="2" charset="2"/>
              <a:buAutoNum type="romanLcParenBoth"/>
            </a:pPr>
            <a:r>
              <a:rPr lang="en-GB" sz="2000" dirty="0" smtClean="0">
                <a:cs typeface="Times New Roman" pitchFamily="18" charset="0"/>
              </a:rPr>
              <a:t>According to </a:t>
            </a:r>
            <a:r>
              <a:rPr lang="en-GB" sz="2000" dirty="0" err="1" smtClean="0"/>
              <a:t>Laeven</a:t>
            </a:r>
            <a:r>
              <a:rPr lang="en-GB" sz="2000" dirty="0" smtClean="0"/>
              <a:t> </a:t>
            </a:r>
            <a:r>
              <a:rPr lang="en-GB" sz="2000" dirty="0"/>
              <a:t>and Valencia (2018), </a:t>
            </a:r>
            <a:r>
              <a:rPr lang="en-GB" sz="2000" dirty="0">
                <a:cs typeface="Times New Roman" pitchFamily="18" charset="0"/>
              </a:rPr>
              <a:t> “</a:t>
            </a:r>
            <a:r>
              <a:rPr lang="en-GB" sz="2000" b="1" dirty="0">
                <a:solidFill>
                  <a:srgbClr val="FF0000"/>
                </a:solidFill>
                <a:cs typeface="Times New Roman" pitchFamily="18" charset="0"/>
              </a:rPr>
              <a:t>currency crises are a rare phenomenon among high-income countries</a:t>
            </a:r>
            <a:r>
              <a:rPr lang="en-GB" sz="2000" dirty="0">
                <a:cs typeface="Times New Roman" pitchFamily="18" charset="0"/>
              </a:rPr>
              <a:t>, including during the global financial crisis, in part due to the reserve currency status of some of these economies”.</a:t>
            </a:r>
          </a:p>
          <a:p>
            <a:pPr marL="363538" indent="-363538" algn="just">
              <a:lnSpc>
                <a:spcPts val="2700"/>
              </a:lnSpc>
              <a:spcBef>
                <a:spcPts val="600"/>
              </a:spcBef>
              <a:spcAft>
                <a:spcPts val="600"/>
              </a:spcAft>
              <a:buAutoNum type="romanLcParenBoth"/>
            </a:pPr>
            <a:endParaRPr lang="en-GB" sz="2000" b="1" dirty="0" smtClean="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305</a:t>
            </a:fld>
            <a:endParaRPr lang="en-US"/>
          </a:p>
        </p:txBody>
      </p:sp>
    </p:spTree>
    <p:extLst>
      <p:ext uri="{BB962C8B-B14F-4D97-AF65-F5344CB8AC3E}">
        <p14:creationId xmlns:p14="http://schemas.microsoft.com/office/powerpoint/2010/main" val="3279150634"/>
      </p:ext>
    </p:extLst>
  </p:cSld>
  <p:clrMapOvr>
    <a:masterClrMapping/>
  </p:clrMapOvr>
  <p:transition spd="slow">
    <p:pull dir="r"/>
  </p:transition>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endParaRPr lang="en-US" dirty="0" smtClean="0"/>
          </a:p>
        </p:txBody>
      </p:sp>
      <p:sp>
        <p:nvSpPr>
          <p:cNvPr id="1629187" name="Rectangle 1027"/>
          <p:cNvSpPr>
            <a:spLocks noGrp="1" noChangeArrowheads="1"/>
          </p:cNvSpPr>
          <p:nvPr>
            <p:ph type="body" idx="1"/>
          </p:nvPr>
        </p:nvSpPr>
        <p:spPr>
          <a:xfrm>
            <a:off x="762000" y="1628800"/>
            <a:ext cx="8691563" cy="4608513"/>
          </a:xfrm>
        </p:spPr>
        <p:txBody>
          <a:bodyPr/>
          <a:lstStyle/>
          <a:p>
            <a:pPr marL="400050" indent="-400050" algn="just">
              <a:lnSpc>
                <a:spcPts val="2700"/>
              </a:lnSpc>
              <a:spcBef>
                <a:spcPts val="600"/>
              </a:spcBef>
              <a:spcAft>
                <a:spcPts val="600"/>
              </a:spcAft>
              <a:buAutoNum type="romanLcParenBoth" startAt="4"/>
            </a:pPr>
            <a:r>
              <a:rPr lang="en-US" sz="2000" dirty="0" smtClean="0">
                <a:cs typeface="Times New Roman" pitchFamily="18" charset="0"/>
              </a:rPr>
              <a:t>“</a:t>
            </a:r>
            <a:r>
              <a:rPr lang="en-US" sz="2000" dirty="0">
                <a:cs typeface="Times New Roman" pitchFamily="18" charset="0"/>
              </a:rPr>
              <a:t>sovereign </a:t>
            </a:r>
            <a:r>
              <a:rPr lang="en-GB" sz="2000" dirty="0">
                <a:cs typeface="Times New Roman" pitchFamily="18" charset="0"/>
              </a:rPr>
              <a:t>debt and currency crises tend to coincide or follow banking crises</a:t>
            </a:r>
            <a:r>
              <a:rPr lang="en-GB" sz="2000" dirty="0" smtClean="0">
                <a:cs typeface="Times New Roman" pitchFamily="18" charset="0"/>
              </a:rPr>
              <a:t>”.</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306</a:t>
            </a:fld>
            <a:endParaRPr lang="en-US"/>
          </a:p>
        </p:txBody>
      </p:sp>
      <p:pic>
        <p:nvPicPr>
          <p:cNvPr id="6" name="Picture 5"/>
          <p:cNvPicPr>
            <a:picLocks noChangeAspect="1"/>
          </p:cNvPicPr>
          <p:nvPr/>
        </p:nvPicPr>
        <p:blipFill>
          <a:blip r:embed="rId2"/>
          <a:stretch>
            <a:fillRect/>
          </a:stretch>
        </p:blipFill>
        <p:spPr>
          <a:xfrm>
            <a:off x="768244" y="2419923"/>
            <a:ext cx="5840940" cy="3468388"/>
          </a:xfrm>
          <a:prstGeom prst="rect">
            <a:avLst/>
          </a:prstGeom>
        </p:spPr>
      </p:pic>
      <p:sp>
        <p:nvSpPr>
          <p:cNvPr id="7" name="Rectangle 6"/>
          <p:cNvSpPr/>
          <p:nvPr/>
        </p:nvSpPr>
        <p:spPr>
          <a:xfrm>
            <a:off x="848544" y="5939988"/>
            <a:ext cx="8461002"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398410443"/>
      </p:ext>
    </p:extLst>
  </p:cSld>
  <p:clrMapOvr>
    <a:masterClrMapping/>
  </p:clrMapOvr>
  <p:transition spd="slow">
    <p:pull dir="r"/>
  </p:transition>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762000" y="342900"/>
            <a:ext cx="8566150" cy="1104900"/>
          </a:xfrm>
        </p:spPr>
        <p:txBody>
          <a:bodyPr/>
          <a:lstStyle/>
          <a:p>
            <a:r>
              <a:rPr lang="en-US" dirty="0"/>
              <a:t>Twin Crises</a:t>
            </a:r>
            <a:endParaRPr lang="en-US" dirty="0" smtClean="0"/>
          </a:p>
        </p:txBody>
      </p:sp>
      <p:sp>
        <p:nvSpPr>
          <p:cNvPr id="1629187" name="Rectangle 1027"/>
          <p:cNvSpPr>
            <a:spLocks noGrp="1" noChangeArrowheads="1"/>
          </p:cNvSpPr>
          <p:nvPr>
            <p:ph type="body" idx="1"/>
          </p:nvPr>
        </p:nvSpPr>
        <p:spPr>
          <a:xfrm>
            <a:off x="762000" y="1628801"/>
            <a:ext cx="8691563" cy="788708"/>
          </a:xfrm>
        </p:spPr>
        <p:txBody>
          <a:bodyPr/>
          <a:lstStyle/>
          <a:p>
            <a:pPr marL="268288" indent="-268288" algn="just">
              <a:lnSpc>
                <a:spcPts val="2700"/>
              </a:lnSpc>
              <a:spcBef>
                <a:spcPts val="600"/>
              </a:spcBef>
              <a:spcAft>
                <a:spcPts val="600"/>
              </a:spcAft>
            </a:pPr>
            <a:r>
              <a:rPr lang="en-US" sz="2000" dirty="0" smtClean="0">
                <a:cs typeface="Times New Roman" pitchFamily="18" charset="0"/>
              </a:rPr>
              <a:t>Among the crises occurred since the 70’s, </a:t>
            </a:r>
            <a:r>
              <a:rPr lang="en-US" sz="2000" b="1" dirty="0" smtClean="0">
                <a:solidFill>
                  <a:srgbClr val="FF0000"/>
                </a:solidFill>
                <a:cs typeface="Times New Roman" pitchFamily="18" charset="0"/>
              </a:rPr>
              <a:t>the subprime crisis was the most severe banking, currency and debt crisis simultaneously</a:t>
            </a:r>
            <a:r>
              <a:rPr lang="en-US" sz="2000" dirty="0" smtClean="0">
                <a:cs typeface="Times New Roman" pitchFamily="18" charset="0"/>
              </a:rPr>
              <a:t>.</a:t>
            </a:r>
            <a:endParaRPr lang="en-US" sz="20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307</a:t>
            </a:fld>
            <a:endParaRPr lang="en-US"/>
          </a:p>
        </p:txBody>
      </p:sp>
      <p:sp>
        <p:nvSpPr>
          <p:cNvPr id="7" name="Rectangle 6"/>
          <p:cNvSpPr/>
          <p:nvPr/>
        </p:nvSpPr>
        <p:spPr>
          <a:xfrm>
            <a:off x="992561" y="5870876"/>
            <a:ext cx="8461002"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992560" y="2492208"/>
            <a:ext cx="6768751" cy="3313056"/>
          </a:xfrm>
          <a:prstGeom prst="rect">
            <a:avLst/>
          </a:prstGeom>
        </p:spPr>
      </p:pic>
    </p:spTree>
    <p:extLst>
      <p:ext uri="{BB962C8B-B14F-4D97-AF65-F5344CB8AC3E}">
        <p14:creationId xmlns:p14="http://schemas.microsoft.com/office/powerpoint/2010/main" val="2712508399"/>
      </p:ext>
    </p:extLst>
  </p:cSld>
  <p:clrMapOvr>
    <a:masterClrMapping/>
  </p:clrMapOvr>
  <p:transition spd="slow">
    <p:pull dir="r"/>
  </p:transition>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Twin Crises</a:t>
            </a:r>
            <a:endParaRPr lang="en-US" dirty="0" smtClean="0"/>
          </a:p>
        </p:txBody>
      </p:sp>
      <p:sp>
        <p:nvSpPr>
          <p:cNvPr id="63491" name="Rectangle 3"/>
          <p:cNvSpPr>
            <a:spLocks noGrp="1" noChangeArrowheads="1"/>
          </p:cNvSpPr>
          <p:nvPr>
            <p:ph type="body" idx="1"/>
          </p:nvPr>
        </p:nvSpPr>
        <p:spPr>
          <a:xfrm>
            <a:off x="761999" y="1628799"/>
            <a:ext cx="8731251" cy="4694214"/>
          </a:xfrm>
        </p:spPr>
        <p:txBody>
          <a:bodyPr/>
          <a:lstStyle/>
          <a:p>
            <a:pPr marL="274638" indent="-274638" algn="just">
              <a:lnSpc>
                <a:spcPts val="2700"/>
              </a:lnSpc>
              <a:spcBef>
                <a:spcPts val="600"/>
              </a:spcBef>
              <a:spcAft>
                <a:spcPts val="600"/>
              </a:spcAft>
            </a:pPr>
            <a:r>
              <a:rPr lang="en-GB" sz="2000" b="1" dirty="0">
                <a:solidFill>
                  <a:srgbClr val="FF0000"/>
                </a:solidFill>
                <a:cs typeface="Times New Roman" pitchFamily="18" charset="0"/>
              </a:rPr>
              <a:t>Asian crisis </a:t>
            </a:r>
            <a:r>
              <a:rPr lang="en-GB" sz="2000" b="1" dirty="0" smtClean="0">
                <a:solidFill>
                  <a:srgbClr val="FF0000"/>
                </a:solidFill>
                <a:cs typeface="Times New Roman" pitchFamily="18" charset="0"/>
              </a:rPr>
              <a:t>(end of 90’s):</a:t>
            </a:r>
          </a:p>
          <a:p>
            <a:pPr marL="400050" indent="-400050" algn="just">
              <a:lnSpc>
                <a:spcPts val="2700"/>
              </a:lnSpc>
              <a:spcBef>
                <a:spcPts val="600"/>
              </a:spcBef>
              <a:spcAft>
                <a:spcPts val="600"/>
              </a:spcAft>
              <a:buAutoNum type="romanLcParenBoth"/>
            </a:pPr>
            <a:r>
              <a:rPr lang="en-GB" sz="2000" dirty="0" smtClean="0">
                <a:solidFill>
                  <a:srgbClr val="FF0000"/>
                </a:solidFill>
                <a:cs typeface="Times New Roman" pitchFamily="18" charset="0"/>
              </a:rPr>
              <a:t>much </a:t>
            </a:r>
            <a:r>
              <a:rPr lang="en-GB" sz="2000" dirty="0">
                <a:solidFill>
                  <a:srgbClr val="FF0000"/>
                </a:solidFill>
                <a:cs typeface="Times New Roman" pitchFamily="18" charset="0"/>
              </a:rPr>
              <a:t>higher </a:t>
            </a:r>
            <a:r>
              <a:rPr lang="en-GB" sz="2000" dirty="0" smtClean="0">
                <a:solidFill>
                  <a:srgbClr val="FF0000"/>
                </a:solidFill>
                <a:cs typeface="Times New Roman" pitchFamily="18" charset="0"/>
              </a:rPr>
              <a:t>resolution costs -</a:t>
            </a:r>
            <a:r>
              <a:rPr lang="en-GB" sz="2000" dirty="0" smtClean="0">
                <a:cs typeface="Times New Roman" pitchFamily="18" charset="0"/>
              </a:rPr>
              <a:t> between 40</a:t>
            </a:r>
            <a:r>
              <a:rPr lang="en-GB" sz="2000" dirty="0">
                <a:cs typeface="Times New Roman" pitchFamily="18" charset="0"/>
              </a:rPr>
              <a:t>% </a:t>
            </a:r>
            <a:r>
              <a:rPr lang="en-GB" sz="2000" dirty="0" smtClean="0">
                <a:cs typeface="Times New Roman" pitchFamily="18" charset="0"/>
              </a:rPr>
              <a:t>and 50</a:t>
            </a:r>
            <a:r>
              <a:rPr lang="en-GB" sz="2000" dirty="0">
                <a:cs typeface="Times New Roman" pitchFamily="18" charset="0"/>
              </a:rPr>
              <a:t>% </a:t>
            </a:r>
            <a:r>
              <a:rPr lang="en-GB" sz="2000" dirty="0" smtClean="0">
                <a:cs typeface="Times New Roman" pitchFamily="18" charset="0"/>
              </a:rPr>
              <a:t>of </a:t>
            </a:r>
            <a:r>
              <a:rPr lang="en-GB" sz="2000" dirty="0">
                <a:cs typeface="Times New Roman" pitchFamily="18" charset="0"/>
              </a:rPr>
              <a:t>annual GDP ((e.g. </a:t>
            </a:r>
            <a:r>
              <a:rPr lang="en-GB" sz="2000" dirty="0" smtClean="0">
                <a:cs typeface="Times New Roman" pitchFamily="18" charset="0"/>
              </a:rPr>
              <a:t>in Indonesia </a:t>
            </a:r>
            <a:r>
              <a:rPr lang="en-GB" sz="2000" dirty="0">
                <a:cs typeface="Times New Roman" pitchFamily="18" charset="0"/>
              </a:rPr>
              <a:t>and Thailand</a:t>
            </a:r>
            <a:r>
              <a:rPr lang="en-GB" sz="2000" dirty="0" smtClean="0">
                <a:cs typeface="Times New Roman" pitchFamily="18" charset="0"/>
              </a:rPr>
              <a:t>)</a:t>
            </a:r>
          </a:p>
          <a:p>
            <a:pPr marL="400050" indent="-400050" algn="just">
              <a:lnSpc>
                <a:spcPts val="2700"/>
              </a:lnSpc>
              <a:spcBef>
                <a:spcPts val="600"/>
              </a:spcBef>
              <a:spcAft>
                <a:spcPts val="600"/>
              </a:spcAft>
              <a:buAutoNum type="romanLcParenBoth"/>
            </a:pPr>
            <a:endParaRPr lang="en-GB" sz="2000" dirty="0" smtClean="0">
              <a:cs typeface="Times New Roman" pitchFamily="18" charset="0"/>
            </a:endParaRPr>
          </a:p>
          <a:p>
            <a:pPr marL="400050" indent="-400050" algn="just">
              <a:lnSpc>
                <a:spcPts val="2700"/>
              </a:lnSpc>
              <a:spcBef>
                <a:spcPts val="600"/>
              </a:spcBef>
              <a:spcAft>
                <a:spcPts val="600"/>
              </a:spcAft>
              <a:buFont typeface="Monotype Sorts" pitchFamily="2" charset="2"/>
              <a:buAutoNum type="romanLcParenBoth"/>
            </a:pPr>
            <a:r>
              <a:rPr lang="en-GB" sz="2000" dirty="0">
                <a:solidFill>
                  <a:srgbClr val="FF0000"/>
                </a:solidFill>
                <a:cs typeface="Times New Roman" pitchFamily="18" charset="0"/>
              </a:rPr>
              <a:t>much larger </a:t>
            </a:r>
            <a:r>
              <a:rPr lang="en-GB" sz="2000" dirty="0" smtClean="0">
                <a:solidFill>
                  <a:srgbClr val="FF0000"/>
                </a:solidFill>
                <a:cs typeface="Times New Roman" pitchFamily="18" charset="0"/>
              </a:rPr>
              <a:t>NPLs - </a:t>
            </a:r>
            <a:r>
              <a:rPr lang="en-GB" sz="2000" dirty="0" smtClean="0">
                <a:cs typeface="Times New Roman" pitchFamily="18" charset="0"/>
              </a:rPr>
              <a:t>between </a:t>
            </a:r>
            <a:r>
              <a:rPr lang="en-GB" sz="2000" dirty="0">
                <a:cs typeface="Times New Roman" pitchFamily="18" charset="0"/>
              </a:rPr>
              <a:t>45% and 75</a:t>
            </a:r>
            <a:r>
              <a:rPr lang="en-GB" sz="2000" dirty="0" smtClean="0">
                <a:cs typeface="Times New Roman" pitchFamily="18" charset="0"/>
              </a:rPr>
              <a:t>%.</a:t>
            </a:r>
            <a:endParaRPr lang="en-GB" sz="2000" dirty="0">
              <a:cs typeface="Times New Roman" pitchFamily="18" charset="0"/>
            </a:endParaRPr>
          </a:p>
          <a:p>
            <a:pPr marL="0" indent="0" algn="just">
              <a:lnSpc>
                <a:spcPts val="2700"/>
              </a:lnSpc>
              <a:spcBef>
                <a:spcPts val="600"/>
              </a:spcBef>
              <a:spcAft>
                <a:spcPts val="600"/>
              </a:spcAft>
              <a:buNone/>
            </a:pPr>
            <a:endParaRPr lang="en-GB" sz="2000" dirty="0" smtClean="0">
              <a:cs typeface="Times New Roman" pitchFamily="18" charset="0"/>
            </a:endParaRPr>
          </a:p>
          <a:p>
            <a:pPr marL="274638" indent="-274638" algn="just">
              <a:lnSpc>
                <a:spcPts val="2700"/>
              </a:lnSpc>
              <a:spcBef>
                <a:spcPts val="600"/>
              </a:spcBef>
              <a:spcAft>
                <a:spcPts val="600"/>
              </a:spcAft>
            </a:pPr>
            <a:r>
              <a:rPr lang="en-GB" sz="2000" b="1" dirty="0" smtClean="0">
                <a:solidFill>
                  <a:srgbClr val="FF0000"/>
                </a:solidFill>
                <a:cs typeface="Times New Roman" pitchFamily="18" charset="0"/>
              </a:rPr>
              <a:t>Nordic crisis (early 90’s):</a:t>
            </a:r>
          </a:p>
          <a:p>
            <a:pPr algn="just">
              <a:lnSpc>
                <a:spcPts val="2700"/>
              </a:lnSpc>
              <a:spcBef>
                <a:spcPts val="600"/>
              </a:spcBef>
              <a:spcAft>
                <a:spcPts val="600"/>
              </a:spcAft>
              <a:buFontTx/>
              <a:buChar char="-"/>
            </a:pPr>
            <a:r>
              <a:rPr lang="en-GB" sz="2000" dirty="0" smtClean="0">
                <a:solidFill>
                  <a:srgbClr val="FF0000"/>
                </a:solidFill>
                <a:cs typeface="Times New Roman" pitchFamily="18" charset="0"/>
              </a:rPr>
              <a:t>cumulative </a:t>
            </a:r>
            <a:r>
              <a:rPr lang="en-GB" sz="2000" dirty="0">
                <a:solidFill>
                  <a:srgbClr val="FF0000"/>
                </a:solidFill>
                <a:cs typeface="Times New Roman" pitchFamily="18" charset="0"/>
              </a:rPr>
              <a:t>fiscal costs </a:t>
            </a:r>
            <a:r>
              <a:rPr lang="en-GB" sz="2000" dirty="0" smtClean="0">
                <a:solidFill>
                  <a:srgbClr val="FF0000"/>
                </a:solidFill>
                <a:cs typeface="Times New Roman" pitchFamily="18" charset="0"/>
              </a:rPr>
              <a:t>&lt;= 10</a:t>
            </a:r>
            <a:r>
              <a:rPr lang="en-GB" sz="2000" dirty="0">
                <a:solidFill>
                  <a:srgbClr val="FF0000"/>
                </a:solidFill>
                <a:cs typeface="Times New Roman" pitchFamily="18" charset="0"/>
              </a:rPr>
              <a:t>% </a:t>
            </a:r>
            <a:r>
              <a:rPr lang="en-GB" sz="2000" dirty="0" smtClean="0">
                <a:solidFill>
                  <a:srgbClr val="FF0000"/>
                </a:solidFill>
                <a:cs typeface="Times New Roman" pitchFamily="18" charset="0"/>
              </a:rPr>
              <a:t>of annual </a:t>
            </a:r>
            <a:r>
              <a:rPr lang="en-GB" sz="2000" dirty="0">
                <a:solidFill>
                  <a:srgbClr val="FF0000"/>
                </a:solidFill>
                <a:cs typeface="Times New Roman" pitchFamily="18" charset="0"/>
              </a:rPr>
              <a:t>GDP</a:t>
            </a:r>
            <a:r>
              <a:rPr lang="en-GB" sz="2000" dirty="0">
                <a:cs typeface="Times New Roman" pitchFamily="18" charset="0"/>
              </a:rPr>
              <a:t>, notwithstanding widespread bank </a:t>
            </a:r>
            <a:r>
              <a:rPr lang="en-GB" sz="2000" dirty="0" smtClean="0">
                <a:cs typeface="Times New Roman" pitchFamily="18" charset="0"/>
              </a:rPr>
              <a:t>failures.</a:t>
            </a:r>
          </a:p>
        </p:txBody>
      </p:sp>
      <p:sp>
        <p:nvSpPr>
          <p:cNvPr id="2" name="Slide Number Placeholder 1"/>
          <p:cNvSpPr>
            <a:spLocks noGrp="1"/>
          </p:cNvSpPr>
          <p:nvPr>
            <p:ph type="sldNum" sz="quarter" idx="12"/>
          </p:nvPr>
        </p:nvSpPr>
        <p:spPr/>
        <p:txBody>
          <a:bodyPr/>
          <a:lstStyle/>
          <a:p>
            <a:pPr>
              <a:defRPr/>
            </a:pPr>
            <a:r>
              <a:rPr lang="en-US" dirty="0" smtClean="0"/>
              <a:t> </a:t>
            </a:r>
            <a:fld id="{BBB30C83-3217-4D83-86FC-6523521E771D}" type="slidenum">
              <a:rPr lang="en-US" smtClean="0"/>
              <a:pPr>
                <a:defRPr/>
              </a:pPr>
              <a:t>308</a:t>
            </a:fld>
            <a:endParaRPr lang="en-US" dirty="0"/>
          </a:p>
        </p:txBody>
      </p:sp>
      <p:sp>
        <p:nvSpPr>
          <p:cNvPr id="3" name="Down Arrow 2"/>
          <p:cNvSpPr/>
          <p:nvPr/>
        </p:nvSpPr>
        <p:spPr bwMode="auto">
          <a:xfrm>
            <a:off x="4953001" y="2780928"/>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4947604" y="551723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792977732"/>
      </p:ext>
    </p:extLst>
  </p:cSld>
  <p:clrMapOvr>
    <a:masterClrMapping/>
  </p:clrMapOvr>
  <p:transition spd="slow">
    <p:pull dir="r"/>
  </p:transition>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smtClean="0"/>
              <a:t>Macro impacts</a:t>
            </a:r>
          </a:p>
        </p:txBody>
      </p:sp>
      <p:sp>
        <p:nvSpPr>
          <p:cNvPr id="63491" name="Rectangle 3"/>
          <p:cNvSpPr>
            <a:spLocks noGrp="1" noChangeArrowheads="1"/>
          </p:cNvSpPr>
          <p:nvPr>
            <p:ph type="body" idx="1"/>
          </p:nvPr>
        </p:nvSpPr>
        <p:spPr>
          <a:xfrm>
            <a:off x="779975" y="1628800"/>
            <a:ext cx="8686800" cy="360040"/>
          </a:xfrm>
        </p:spPr>
        <p:txBody>
          <a:bodyPr/>
          <a:lstStyle/>
          <a:p>
            <a:pPr marL="265113" indent="-265113" algn="just">
              <a:lnSpc>
                <a:spcPts val="2400"/>
              </a:lnSpc>
              <a:spcBef>
                <a:spcPts val="0"/>
              </a:spcBef>
              <a:spcAft>
                <a:spcPts val="600"/>
              </a:spcAft>
            </a:pPr>
            <a:r>
              <a:rPr lang="en-US" sz="2000" dirty="0" smtClean="0">
                <a:cs typeface="Times New Roman" pitchFamily="18" charset="0"/>
              </a:rPr>
              <a:t>Historically</a:t>
            </a:r>
            <a:r>
              <a:rPr lang="en-US" sz="2000" dirty="0">
                <a:cs typeface="Times New Roman" pitchFamily="18" charset="0"/>
              </a:rPr>
              <a:t>, financial crisis =&gt; </a:t>
            </a:r>
            <a:r>
              <a:rPr lang="en-US" sz="2000" dirty="0">
                <a:solidFill>
                  <a:srgbClr val="FF0000"/>
                </a:solidFill>
                <a:cs typeface="Times New Roman" pitchFamily="18" charset="0"/>
              </a:rPr>
              <a:t>severe and protracted output losses</a:t>
            </a:r>
            <a:r>
              <a:rPr lang="en-US" sz="2000" dirty="0" smtClean="0">
                <a:cs typeface="Times New Roman" pitchFamily="18" charset="0"/>
              </a:rPr>
              <a:t>.</a:t>
            </a:r>
          </a:p>
        </p:txBody>
      </p:sp>
      <p:sp>
        <p:nvSpPr>
          <p:cNvPr id="11" name="Text Box 6"/>
          <p:cNvSpPr txBox="1">
            <a:spLocks noChangeArrowheads="1"/>
          </p:cNvSpPr>
          <p:nvPr/>
        </p:nvSpPr>
        <p:spPr bwMode="auto">
          <a:xfrm>
            <a:off x="816416" y="5808852"/>
            <a:ext cx="594018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ESRB (2017), “Resolving Non Performing Loans in Europe”.</a:t>
            </a:r>
            <a:endParaRPr lang="en-US" sz="1200" b="0" u="none" dirty="0">
              <a:solidFill>
                <a:schemeClr val="tx1"/>
              </a:solidFill>
            </a:endParaRPr>
          </a:p>
        </p:txBody>
      </p:sp>
      <p:pic>
        <p:nvPicPr>
          <p:cNvPr id="2" name="Picture 1"/>
          <p:cNvPicPr>
            <a:picLocks noChangeAspect="1"/>
          </p:cNvPicPr>
          <p:nvPr/>
        </p:nvPicPr>
        <p:blipFill>
          <a:blip r:embed="rId2"/>
          <a:stretch>
            <a:fillRect/>
          </a:stretch>
        </p:blipFill>
        <p:spPr>
          <a:xfrm>
            <a:off x="920552" y="2451512"/>
            <a:ext cx="7924776" cy="2502254"/>
          </a:xfrm>
          <a:prstGeom prst="rect">
            <a:avLst/>
          </a:prstGeom>
        </p:spPr>
      </p:pic>
      <p:pic>
        <p:nvPicPr>
          <p:cNvPr id="3" name="Picture 2"/>
          <p:cNvPicPr>
            <a:picLocks noChangeAspect="1"/>
          </p:cNvPicPr>
          <p:nvPr/>
        </p:nvPicPr>
        <p:blipFill>
          <a:blip r:embed="rId3"/>
          <a:stretch>
            <a:fillRect/>
          </a:stretch>
        </p:blipFill>
        <p:spPr>
          <a:xfrm>
            <a:off x="816416" y="5126011"/>
            <a:ext cx="8511734" cy="445680"/>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309</a:t>
            </a:fld>
            <a:endParaRPr lang="en-US"/>
          </a:p>
        </p:txBody>
      </p:sp>
    </p:spTree>
    <p:extLst>
      <p:ext uri="{BB962C8B-B14F-4D97-AF65-F5344CB8AC3E}">
        <p14:creationId xmlns:p14="http://schemas.microsoft.com/office/powerpoint/2010/main" val="4101312634"/>
      </p:ext>
    </p:extLst>
  </p:cSld>
  <p:clrMapOvr>
    <a:masterClrMapping/>
  </p:clrMapOvr>
  <p:transition spd="slow">
    <p:pull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smtClean="0"/>
              <a:t>On </a:t>
            </a:r>
            <a:r>
              <a:rPr lang="en-US" sz="2000" dirty="0"/>
              <a:t>the asset side of their </a:t>
            </a:r>
            <a:r>
              <a:rPr lang="en-US" sz="2000" dirty="0" smtClean="0"/>
              <a:t>balance sheet</a:t>
            </a:r>
            <a:r>
              <a:rPr lang="en-US" sz="2000" dirty="0"/>
              <a:t>, banks make long-term illiquid investments, </a:t>
            </a:r>
            <a:r>
              <a:rPr lang="en-US" sz="2000" dirty="0" smtClean="0"/>
              <a:t>while on </a:t>
            </a:r>
            <a:r>
              <a:rPr lang="en-US" sz="2000" dirty="0"/>
              <a:t>the liability side </a:t>
            </a:r>
            <a:r>
              <a:rPr lang="en-US" sz="2000" dirty="0" smtClean="0"/>
              <a:t>they issue </a:t>
            </a:r>
            <a:r>
              <a:rPr lang="en-US" sz="2000" dirty="0"/>
              <a:t>short-term liabilities, demand deposit accounts and money-like </a:t>
            </a:r>
            <a:r>
              <a:rPr lang="en-US" sz="2000" dirty="0" smtClean="0"/>
              <a:t>short-term securities.</a:t>
            </a:r>
          </a:p>
          <a:p>
            <a:pPr algn="just">
              <a:lnSpc>
                <a:spcPts val="2700"/>
              </a:lnSpc>
              <a:spcBef>
                <a:spcPts val="600"/>
              </a:spcBef>
              <a:spcAft>
                <a:spcPts val="600"/>
              </a:spcAft>
            </a:pPr>
            <a:endParaRPr lang="en-US" sz="2000" dirty="0"/>
          </a:p>
          <a:p>
            <a:pPr>
              <a:lnSpc>
                <a:spcPts val="2700"/>
              </a:lnSpc>
              <a:spcBef>
                <a:spcPts val="600"/>
              </a:spcBef>
              <a:spcAft>
                <a:spcPts val="600"/>
              </a:spcAft>
            </a:pPr>
            <a:r>
              <a:rPr lang="en-US" sz="2000" b="1" dirty="0">
                <a:solidFill>
                  <a:srgbClr val="FF0000"/>
                </a:solidFill>
              </a:rPr>
              <a:t>Value is created </a:t>
            </a:r>
            <a:r>
              <a:rPr lang="en-US" sz="2000" b="1" dirty="0" smtClean="0">
                <a:solidFill>
                  <a:srgbClr val="FF0000"/>
                </a:solidFill>
              </a:rPr>
              <a:t>in 2 ways</a:t>
            </a:r>
            <a:r>
              <a:rPr lang="en-US" sz="2000" dirty="0" smtClean="0"/>
              <a:t>:</a:t>
            </a:r>
          </a:p>
          <a:p>
            <a:pPr marL="360363" indent="-360363" algn="just">
              <a:lnSpc>
                <a:spcPts val="2700"/>
              </a:lnSpc>
              <a:spcBef>
                <a:spcPts val="600"/>
              </a:spcBef>
              <a:spcAft>
                <a:spcPts val="600"/>
              </a:spcAft>
              <a:buAutoNum type="romanLcParenBoth"/>
            </a:pPr>
            <a:r>
              <a:rPr lang="en-US" sz="2000" u="sng" dirty="0" smtClean="0"/>
              <a:t>By mutualizing the liquidity risks of individual investors and borrowers</a:t>
            </a:r>
            <a:r>
              <a:rPr lang="en-US" sz="2000" dirty="0" smtClean="0"/>
              <a:t>, banks are able to manage liquidity reserves more efficiently than individual investors and borrowers on a standalone basis;</a:t>
            </a:r>
          </a:p>
          <a:p>
            <a:pPr marL="360363" indent="-360363" algn="just">
              <a:lnSpc>
                <a:spcPts val="2700"/>
              </a:lnSpc>
              <a:spcBef>
                <a:spcPts val="600"/>
              </a:spcBef>
              <a:spcAft>
                <a:spcPts val="600"/>
              </a:spcAft>
              <a:buAutoNum type="romanLcParenBoth"/>
            </a:pPr>
            <a:r>
              <a:rPr lang="en-US" sz="2000" u="sng" dirty="0" smtClean="0"/>
              <a:t>By collecting information, monitoring borrowers</a:t>
            </a:r>
            <a:r>
              <a:rPr lang="en-US" sz="2000" dirty="0" smtClean="0"/>
              <a:t>, and being continuously present in financial markets, FIs are able to make better and more informed investments. </a:t>
            </a: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a:t>
            </a:fld>
            <a:endParaRPr lang="en-US"/>
          </a:p>
        </p:txBody>
      </p:sp>
      <p:sp>
        <p:nvSpPr>
          <p:cNvPr id="3" name="Down Arrow 2"/>
          <p:cNvSpPr/>
          <p:nvPr/>
        </p:nvSpPr>
        <p:spPr bwMode="auto">
          <a:xfrm>
            <a:off x="5097016" y="2708920"/>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5" name="Down Arrow 4"/>
          <p:cNvSpPr/>
          <p:nvPr/>
        </p:nvSpPr>
        <p:spPr bwMode="auto">
          <a:xfrm>
            <a:off x="5241032" y="5733256"/>
            <a:ext cx="432048" cy="5897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587769874"/>
      </p:ext>
    </p:extLst>
  </p:cSld>
  <p:clrMapOvr>
    <a:masterClrMapping/>
  </p:clrMapOvr>
  <p:transition spd="slow">
    <p:pull dir="r"/>
  </p:transition>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63491" name="Rectangle 3"/>
          <p:cNvSpPr>
            <a:spLocks noGrp="1" noChangeArrowheads="1"/>
          </p:cNvSpPr>
          <p:nvPr>
            <p:ph type="body" idx="1"/>
          </p:nvPr>
        </p:nvSpPr>
        <p:spPr>
          <a:xfrm>
            <a:off x="762000" y="1628800"/>
            <a:ext cx="8686800" cy="744418"/>
          </a:xfrm>
        </p:spPr>
        <p:txBody>
          <a:bodyPr/>
          <a:lstStyle/>
          <a:p>
            <a:pPr marL="265113" indent="-265113" algn="just">
              <a:lnSpc>
                <a:spcPts val="2700"/>
              </a:lnSpc>
              <a:spcBef>
                <a:spcPts val="600"/>
              </a:spcBef>
              <a:spcAft>
                <a:spcPts val="600"/>
              </a:spcAft>
            </a:pPr>
            <a:r>
              <a:rPr lang="en-US" sz="2000" dirty="0" smtClean="0">
                <a:cs typeface="Times New Roman" pitchFamily="18" charset="0"/>
              </a:rPr>
              <a:t>According to Reinhart et al. (2012), </a:t>
            </a:r>
            <a:r>
              <a:rPr lang="en-GB" sz="2000" dirty="0" smtClean="0"/>
              <a:t>banking crises </a:t>
            </a:r>
            <a:r>
              <a:rPr lang="en-GB" sz="2000" dirty="0"/>
              <a:t>are associated with </a:t>
            </a:r>
            <a:r>
              <a:rPr lang="en-GB" sz="2000" dirty="0">
                <a:solidFill>
                  <a:srgbClr val="FF0000"/>
                </a:solidFill>
              </a:rPr>
              <a:t>lower </a:t>
            </a:r>
            <a:r>
              <a:rPr lang="en-GB" sz="2000" dirty="0" smtClean="0">
                <a:solidFill>
                  <a:srgbClr val="FF0000"/>
                </a:solidFill>
              </a:rPr>
              <a:t>growth - around -10</a:t>
            </a:r>
            <a:r>
              <a:rPr lang="en-GB" sz="2000" dirty="0">
                <a:solidFill>
                  <a:srgbClr val="FF0000"/>
                </a:solidFill>
              </a:rPr>
              <a:t>% on </a:t>
            </a:r>
            <a:r>
              <a:rPr lang="en-GB" sz="2000" dirty="0" smtClean="0">
                <a:solidFill>
                  <a:srgbClr val="FF0000"/>
                </a:solidFill>
              </a:rPr>
              <a:t>average</a:t>
            </a:r>
            <a:r>
              <a:rPr lang="en-GB" sz="2000" dirty="0"/>
              <a:t> </a:t>
            </a:r>
            <a:r>
              <a:rPr lang="en-GB" sz="2000" dirty="0" smtClean="0"/>
              <a:t>(-6% according to </a:t>
            </a:r>
            <a:r>
              <a:rPr lang="en-GB" sz="2000" dirty="0" err="1" smtClean="0"/>
              <a:t>Romer</a:t>
            </a:r>
            <a:r>
              <a:rPr lang="en-GB" sz="2000" dirty="0" smtClean="0"/>
              <a:t> and </a:t>
            </a:r>
            <a:r>
              <a:rPr lang="en-GB" sz="2000" dirty="0" err="1" smtClean="0"/>
              <a:t>Romer</a:t>
            </a:r>
            <a:r>
              <a:rPr lang="en-GB" sz="2000" dirty="0" smtClean="0"/>
              <a:t> (2017)).</a:t>
            </a:r>
            <a:endParaRPr lang="en-US" sz="2000" dirty="0" smtClean="0">
              <a:cs typeface="Times New Roman" pitchFamily="18" charset="0"/>
            </a:endParaRPr>
          </a:p>
        </p:txBody>
      </p:sp>
      <p:pic>
        <p:nvPicPr>
          <p:cNvPr id="9" name="Picture 2"/>
          <p:cNvPicPr>
            <a:picLocks noChangeAspect="1" noChangeArrowheads="1"/>
          </p:cNvPicPr>
          <p:nvPr/>
        </p:nvPicPr>
        <p:blipFill>
          <a:blip r:embed="rId2" cstate="print"/>
          <a:srcRect/>
          <a:stretch>
            <a:fillRect/>
          </a:stretch>
        </p:blipFill>
        <p:spPr bwMode="auto">
          <a:xfrm>
            <a:off x="6177136" y="2734601"/>
            <a:ext cx="2664296" cy="3214679"/>
          </a:xfrm>
          <a:prstGeom prst="rect">
            <a:avLst/>
          </a:prstGeom>
          <a:noFill/>
          <a:ln w="12700" cap="sq">
            <a:noFill/>
            <a:miter lim="800000"/>
            <a:headEnd/>
            <a:tailEnd/>
          </a:ln>
        </p:spPr>
      </p:pic>
      <p:sp>
        <p:nvSpPr>
          <p:cNvPr id="11" name="Text Box 6"/>
          <p:cNvSpPr txBox="1">
            <a:spLocks noChangeArrowheads="1"/>
          </p:cNvSpPr>
          <p:nvPr/>
        </p:nvSpPr>
        <p:spPr bwMode="auto">
          <a:xfrm>
            <a:off x="6180366" y="5986154"/>
            <a:ext cx="2952328" cy="246221"/>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smtClean="0">
                <a:solidFill>
                  <a:schemeClr val="tx1"/>
                </a:solidFill>
              </a:rPr>
              <a:t>Source: IMF (2009), “World Economic Outlook”.</a:t>
            </a:r>
            <a:endParaRPr lang="en-US" sz="1000" b="0" u="none" dirty="0">
              <a:solidFill>
                <a:schemeClr val="tx1"/>
              </a:solidFill>
            </a:endParaRPr>
          </a:p>
        </p:txBody>
      </p:sp>
      <p:pic>
        <p:nvPicPr>
          <p:cNvPr id="8" name="Picture 3"/>
          <p:cNvPicPr>
            <a:picLocks noChangeAspect="1" noChangeArrowheads="1"/>
          </p:cNvPicPr>
          <p:nvPr/>
        </p:nvPicPr>
        <p:blipFill>
          <a:blip r:embed="rId3" cstate="print"/>
          <a:srcRect/>
          <a:stretch>
            <a:fillRect/>
          </a:stretch>
        </p:blipFill>
        <p:spPr bwMode="auto">
          <a:xfrm>
            <a:off x="833021" y="2750807"/>
            <a:ext cx="4408011" cy="3180923"/>
          </a:xfrm>
          <a:prstGeom prst="rect">
            <a:avLst/>
          </a:prstGeom>
          <a:noFill/>
          <a:ln w="12700" cap="sq">
            <a:noFill/>
            <a:miter lim="800000"/>
            <a:headEnd/>
            <a:tailEnd/>
          </a:ln>
        </p:spPr>
      </p:pic>
      <p:sp>
        <p:nvSpPr>
          <p:cNvPr id="10" name="Text Box 6"/>
          <p:cNvSpPr txBox="1">
            <a:spLocks noChangeArrowheads="1"/>
          </p:cNvSpPr>
          <p:nvPr/>
        </p:nvSpPr>
        <p:spPr bwMode="auto">
          <a:xfrm>
            <a:off x="809026" y="5909210"/>
            <a:ext cx="5008070" cy="400110"/>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Reinhart, Carmen M.  and Kenneth S. </a:t>
            </a:r>
            <a:r>
              <a:rPr lang="en-US" sz="1000" b="0" u="none" dirty="0" err="1">
                <a:solidFill>
                  <a:schemeClr val="tx1"/>
                </a:solidFill>
              </a:rPr>
              <a:t>Rogoff</a:t>
            </a:r>
            <a:r>
              <a:rPr lang="en-US" sz="1000" b="0" u="none" dirty="0">
                <a:solidFill>
                  <a:schemeClr val="tx1"/>
                </a:solidFill>
              </a:rPr>
              <a:t> (2009), ”The Aftermath of Financial Crises”, American Economic Review, Vol. 99, No.2, May.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310</a:t>
            </a:fld>
            <a:endParaRPr lang="en-US"/>
          </a:p>
        </p:txBody>
      </p:sp>
    </p:spTree>
    <p:extLst>
      <p:ext uri="{BB962C8B-B14F-4D97-AF65-F5344CB8AC3E}">
        <p14:creationId xmlns:p14="http://schemas.microsoft.com/office/powerpoint/2010/main" val="2246235064"/>
      </p:ext>
    </p:extLst>
  </p:cSld>
  <p:clrMapOvr>
    <a:masterClrMapping/>
  </p:clrMapOvr>
  <p:transition spd="slow">
    <p:pull dir="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63491" name="Rectangle 3"/>
          <p:cNvSpPr>
            <a:spLocks noGrp="1" noChangeArrowheads="1"/>
          </p:cNvSpPr>
          <p:nvPr>
            <p:ph type="body" idx="1"/>
          </p:nvPr>
        </p:nvSpPr>
        <p:spPr>
          <a:xfrm>
            <a:off x="762000" y="1628799"/>
            <a:ext cx="8686800" cy="4694214"/>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Allen and Gale (2004) reached an even higher estimate for output loss – </a:t>
            </a:r>
            <a:r>
              <a:rPr lang="en-US" sz="2000" b="1" dirty="0" smtClean="0">
                <a:solidFill>
                  <a:srgbClr val="FF0000"/>
                </a:solidFill>
                <a:cs typeface="Times New Roman" pitchFamily="18" charset="0"/>
              </a:rPr>
              <a:t>around 17%</a:t>
            </a:r>
            <a:r>
              <a:rPr lang="en-US" sz="2000" dirty="0" smtClean="0">
                <a:solidFill>
                  <a:srgbClr val="FF0000"/>
                </a:solidFill>
                <a:cs typeface="Times New Roman" pitchFamily="18" charset="0"/>
              </a:rPr>
              <a:t> </a:t>
            </a:r>
            <a:r>
              <a:rPr lang="en-US" sz="2000" dirty="0" smtClean="0">
                <a:cs typeface="Times New Roman" pitchFamily="18" charset="0"/>
              </a:rPr>
              <a:t>- from the assessment of 43 banking crisis between 1977 and 1998:</a:t>
            </a: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smtClean="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177800" indent="-177800" algn="just">
              <a:lnSpc>
                <a:spcPts val="2700"/>
              </a:lnSpc>
              <a:spcBef>
                <a:spcPts val="600"/>
              </a:spcBef>
              <a:spcAft>
                <a:spcPts val="600"/>
              </a:spcAft>
            </a:pPr>
            <a:endParaRPr lang="en-US" sz="2000" dirty="0" smtClean="0">
              <a:cs typeface="Times New Roman" pitchFamily="18" charset="0"/>
            </a:endParaRPr>
          </a:p>
          <a:p>
            <a:pPr marL="177800" indent="-177800" algn="just">
              <a:lnSpc>
                <a:spcPts val="2700"/>
              </a:lnSpc>
              <a:spcBef>
                <a:spcPts val="600"/>
              </a:spcBef>
              <a:spcAft>
                <a:spcPts val="600"/>
              </a:spcAft>
            </a:pPr>
            <a:endParaRPr lang="en-US" sz="2000" dirty="0">
              <a:cs typeface="Times New Roman" pitchFamily="18" charset="0"/>
            </a:endParaRPr>
          </a:p>
          <a:p>
            <a:pPr marL="271463" indent="-271463" algn="just">
              <a:lnSpc>
                <a:spcPts val="2700"/>
              </a:lnSpc>
              <a:spcBef>
                <a:spcPts val="600"/>
              </a:spcBef>
              <a:spcAft>
                <a:spcPts val="600"/>
              </a:spcAft>
            </a:pPr>
            <a:r>
              <a:rPr lang="en-GB" sz="2000" dirty="0" smtClean="0">
                <a:solidFill>
                  <a:srgbClr val="FF0000"/>
                </a:solidFill>
                <a:cs typeface="Times New Roman" pitchFamily="18" charset="0"/>
              </a:rPr>
              <a:t>Similar results were obtained in </a:t>
            </a:r>
            <a:r>
              <a:rPr lang="en-GB" sz="2000" dirty="0" err="1" smtClean="0">
                <a:solidFill>
                  <a:srgbClr val="FF0000"/>
                </a:solidFill>
                <a:cs typeface="Times New Roman" pitchFamily="18" charset="0"/>
              </a:rPr>
              <a:t>Hoggarth</a:t>
            </a:r>
            <a:r>
              <a:rPr lang="en-GB" sz="2000" dirty="0" smtClean="0">
                <a:solidFill>
                  <a:srgbClr val="FF0000"/>
                </a:solidFill>
                <a:cs typeface="Times New Roman" pitchFamily="18" charset="0"/>
              </a:rPr>
              <a:t> et al. (2001), </a:t>
            </a:r>
            <a:r>
              <a:rPr lang="en-GB" sz="2000" dirty="0" smtClean="0">
                <a:cs typeface="Times New Roman" pitchFamily="18" charset="0"/>
              </a:rPr>
              <a:t>where cumulative </a:t>
            </a:r>
            <a:r>
              <a:rPr lang="en-GB" sz="2000" dirty="0">
                <a:cs typeface="Times New Roman" pitchFamily="18" charset="0"/>
              </a:rPr>
              <a:t>output losses (relative to trend) incurred in a sample of 47 banking crises </a:t>
            </a:r>
            <a:r>
              <a:rPr lang="en-GB" sz="2000" dirty="0" smtClean="0">
                <a:cs typeface="Times New Roman" pitchFamily="18" charset="0"/>
              </a:rPr>
              <a:t>were estimated, </a:t>
            </a:r>
            <a:r>
              <a:rPr lang="en-GB" sz="2000" dirty="0">
                <a:cs typeface="Times New Roman" pitchFamily="18" charset="0"/>
              </a:rPr>
              <a:t>on average, </a:t>
            </a:r>
            <a:r>
              <a:rPr lang="en-GB" sz="2000" dirty="0" smtClean="0">
                <a:solidFill>
                  <a:srgbClr val="FF0000"/>
                </a:solidFill>
                <a:cs typeface="Times New Roman" pitchFamily="18" charset="0"/>
              </a:rPr>
              <a:t>between 15</a:t>
            </a:r>
            <a:r>
              <a:rPr lang="en-GB" sz="2000" dirty="0">
                <a:solidFill>
                  <a:srgbClr val="FF0000"/>
                </a:solidFill>
                <a:cs typeface="Times New Roman" pitchFamily="18" charset="0"/>
              </a:rPr>
              <a:t>%-20% </a:t>
            </a:r>
            <a:r>
              <a:rPr lang="en-GB" sz="2000" dirty="0" smtClean="0">
                <a:solidFill>
                  <a:srgbClr val="FF0000"/>
                </a:solidFill>
                <a:cs typeface="Times New Roman" pitchFamily="18" charset="0"/>
              </a:rPr>
              <a:t>of annual </a:t>
            </a:r>
            <a:r>
              <a:rPr lang="en-GB" sz="2000" dirty="0">
                <a:solidFill>
                  <a:srgbClr val="FF0000"/>
                </a:solidFill>
                <a:cs typeface="Times New Roman" pitchFamily="18" charset="0"/>
              </a:rPr>
              <a:t>GDP</a:t>
            </a:r>
            <a:r>
              <a:rPr lang="en-GB" sz="2000" dirty="0" smtClean="0">
                <a:cs typeface="Times New Roman" pitchFamily="18" charset="0"/>
              </a:rPr>
              <a:t>.</a:t>
            </a:r>
            <a:endParaRPr lang="en-US" sz="2000" dirty="0">
              <a:cs typeface="Times New Roman" pitchFamily="18" charset="0"/>
            </a:endParaRPr>
          </a:p>
        </p:txBody>
      </p:sp>
      <p:sp>
        <p:nvSpPr>
          <p:cNvPr id="10" name="Text Box 6"/>
          <p:cNvSpPr txBox="1">
            <a:spLocks noChangeArrowheads="1"/>
          </p:cNvSpPr>
          <p:nvPr/>
        </p:nvSpPr>
        <p:spPr bwMode="auto">
          <a:xfrm>
            <a:off x="929676" y="4622939"/>
            <a:ext cx="8519124" cy="246221"/>
          </a:xfrm>
          <a:prstGeom prst="rect">
            <a:avLst/>
          </a:prstGeom>
          <a:noFill/>
          <a:ln w="12700" cap="sq">
            <a:noFill/>
            <a:miter lim="800000"/>
            <a:headEnd/>
            <a:tailEnd/>
          </a:ln>
        </p:spPr>
        <p:txBody>
          <a:bodyPr wrap="square">
            <a:spAutoFit/>
          </a:bodyPr>
          <a:lstStyle/>
          <a:p>
            <a:pPr algn="just">
              <a:buNone/>
            </a:pPr>
            <a:r>
              <a:rPr lang="en-US" sz="1000" b="0" u="none" dirty="0">
                <a:solidFill>
                  <a:schemeClr val="tx1"/>
                </a:solidFill>
              </a:rPr>
              <a:t>Source: </a:t>
            </a:r>
            <a:r>
              <a:rPr lang="en-US" sz="1000" b="0" u="none" dirty="0" smtClean="0">
                <a:solidFill>
                  <a:schemeClr val="tx1"/>
                </a:solidFill>
                <a:cs typeface="Times New Roman" pitchFamily="18" charset="0"/>
              </a:rPr>
              <a:t>Allen, Franklin </a:t>
            </a:r>
            <a:r>
              <a:rPr lang="en-US" sz="1000" b="0" u="none" dirty="0">
                <a:solidFill>
                  <a:schemeClr val="tx1"/>
                </a:solidFill>
                <a:cs typeface="Times New Roman" pitchFamily="18" charset="0"/>
              </a:rPr>
              <a:t>and </a:t>
            </a:r>
            <a:r>
              <a:rPr lang="en-US" sz="1000" b="0" u="none" dirty="0" smtClean="0">
                <a:solidFill>
                  <a:schemeClr val="tx1"/>
                </a:solidFill>
                <a:cs typeface="Times New Roman" pitchFamily="18" charset="0"/>
              </a:rPr>
              <a:t>Douglas Gale </a:t>
            </a:r>
            <a:r>
              <a:rPr lang="en-US" sz="1000" b="0" u="none" dirty="0">
                <a:solidFill>
                  <a:schemeClr val="tx1"/>
                </a:solidFill>
                <a:cs typeface="Times New Roman" pitchFamily="18" charset="0"/>
              </a:rPr>
              <a:t>(2003</a:t>
            </a:r>
            <a:r>
              <a:rPr lang="en-US" sz="1000" b="0" u="none" dirty="0" smtClean="0">
                <a:solidFill>
                  <a:schemeClr val="tx1"/>
                </a:solidFill>
                <a:cs typeface="Times New Roman" pitchFamily="18" charset="0"/>
              </a:rPr>
              <a:t>), “</a:t>
            </a:r>
            <a:r>
              <a:rPr lang="en-US" sz="1000" b="0" u="none" dirty="0" smtClean="0">
                <a:solidFill>
                  <a:schemeClr val="tx1"/>
                </a:solidFill>
              </a:rPr>
              <a:t>Competition and Financial Stability</a:t>
            </a:r>
            <a:r>
              <a:rPr lang="en-US" sz="1000" b="0" u="none" dirty="0">
                <a:solidFill>
                  <a:schemeClr val="tx1"/>
                </a:solidFill>
              </a:rPr>
              <a:t>”, </a:t>
            </a:r>
            <a:r>
              <a:rPr lang="en-US" sz="1000" b="0" u="none" dirty="0" smtClean="0">
                <a:solidFill>
                  <a:schemeClr val="tx1"/>
                </a:solidFill>
              </a:rPr>
              <a:t>Journal of Money, Credit and Banking,Vol.36, No.3 (June 2004, Part2</a:t>
            </a:r>
            <a:r>
              <a:rPr lang="en-US" sz="1000" b="0" u="none" dirty="0">
                <a:solidFill>
                  <a:schemeClr val="tx1"/>
                </a:solidFill>
              </a:rPr>
              <a:t>)</a:t>
            </a:r>
          </a:p>
        </p:txBody>
      </p:sp>
      <p:sp>
        <p:nvSpPr>
          <p:cNvPr id="2" name="Slide Number Placeholder 1"/>
          <p:cNvSpPr>
            <a:spLocks noGrp="1"/>
          </p:cNvSpPr>
          <p:nvPr>
            <p:ph type="sldNum" sz="quarter" idx="12"/>
          </p:nvPr>
        </p:nvSpPr>
        <p:spPr/>
        <p:txBody>
          <a:bodyPr/>
          <a:lstStyle/>
          <a:p>
            <a:pPr>
              <a:defRPr/>
            </a:pPr>
            <a:r>
              <a:rPr lang="en-US" dirty="0" smtClean="0"/>
              <a:t> </a:t>
            </a:r>
            <a:fld id="{BBB30C83-3217-4D83-86FC-6523521E771D}" type="slidenum">
              <a:rPr lang="en-US" smtClean="0"/>
              <a:pPr>
                <a:defRPr/>
              </a:pPr>
              <a:t>311</a:t>
            </a:fld>
            <a:endParaRPr lang="en-US" dirty="0"/>
          </a:p>
        </p:txBody>
      </p:sp>
      <p:pic>
        <p:nvPicPr>
          <p:cNvPr id="3" name="Picture 2"/>
          <p:cNvPicPr>
            <a:picLocks noChangeAspect="1"/>
          </p:cNvPicPr>
          <p:nvPr/>
        </p:nvPicPr>
        <p:blipFill>
          <a:blip r:embed="rId2"/>
          <a:stretch>
            <a:fillRect/>
          </a:stretch>
        </p:blipFill>
        <p:spPr>
          <a:xfrm>
            <a:off x="985164" y="2420888"/>
            <a:ext cx="8119822" cy="2210207"/>
          </a:xfrm>
          <a:prstGeom prst="rect">
            <a:avLst/>
          </a:prstGeom>
        </p:spPr>
      </p:pic>
    </p:spTree>
    <p:extLst>
      <p:ext uri="{BB962C8B-B14F-4D97-AF65-F5344CB8AC3E}">
        <p14:creationId xmlns:p14="http://schemas.microsoft.com/office/powerpoint/2010/main" val="2278438693"/>
      </p:ext>
    </p:extLst>
  </p:cSld>
  <p:clrMapOvr>
    <a:masterClrMapping/>
  </p:clrMapOvr>
  <p:transition spd="slow">
    <p:pull dir="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63491" name="Rectangle 3"/>
          <p:cNvSpPr>
            <a:spLocks noGrp="1" noChangeArrowheads="1"/>
          </p:cNvSpPr>
          <p:nvPr>
            <p:ph type="body" idx="1"/>
          </p:nvPr>
        </p:nvSpPr>
        <p:spPr>
          <a:xfrm>
            <a:off x="761999" y="1628799"/>
            <a:ext cx="8731251" cy="4694214"/>
          </a:xfrm>
        </p:spPr>
        <p:txBody>
          <a:bodyPr/>
          <a:lstStyle/>
          <a:p>
            <a:pPr marL="274638" indent="-274638" algn="just">
              <a:lnSpc>
                <a:spcPts val="2700"/>
              </a:lnSpc>
              <a:spcBef>
                <a:spcPts val="600"/>
              </a:spcBef>
              <a:spcAft>
                <a:spcPts val="600"/>
              </a:spcAft>
            </a:pPr>
            <a:r>
              <a:rPr lang="en-GB" sz="2000" dirty="0" smtClean="0">
                <a:solidFill>
                  <a:srgbClr val="FF0000"/>
                </a:solidFill>
                <a:cs typeface="Times New Roman" pitchFamily="18" charset="0"/>
              </a:rPr>
              <a:t>Fiscal </a:t>
            </a:r>
            <a:r>
              <a:rPr lang="en-GB" sz="2000" dirty="0">
                <a:solidFill>
                  <a:srgbClr val="FF0000"/>
                </a:solidFill>
                <a:cs typeface="Times New Roman" pitchFamily="18" charset="0"/>
              </a:rPr>
              <a:t>costs </a:t>
            </a:r>
            <a:r>
              <a:rPr lang="en-GB" sz="2000" dirty="0" smtClean="0">
                <a:solidFill>
                  <a:srgbClr val="FF0000"/>
                </a:solidFill>
                <a:cs typeface="Times New Roman" pitchFamily="18" charset="0"/>
              </a:rPr>
              <a:t>typically larger in countries with higher bank </a:t>
            </a:r>
            <a:r>
              <a:rPr lang="en-GB" sz="2000" dirty="0">
                <a:solidFill>
                  <a:srgbClr val="FF0000"/>
                </a:solidFill>
                <a:cs typeface="Times New Roman" pitchFamily="18" charset="0"/>
              </a:rPr>
              <a:t>intermediation </a:t>
            </a:r>
            <a:r>
              <a:rPr lang="en-GB" sz="2000" dirty="0" smtClean="0">
                <a:solidFill>
                  <a:srgbClr val="FF0000"/>
                </a:solidFill>
                <a:cs typeface="Times New Roman" pitchFamily="18" charset="0"/>
              </a:rPr>
              <a:t>(credit/GDP)</a:t>
            </a:r>
            <a:r>
              <a:rPr lang="en-GB" sz="2000" dirty="0" smtClean="0">
                <a:cs typeface="Times New Roman" pitchFamily="18" charset="0"/>
              </a:rPr>
              <a:t>.</a:t>
            </a:r>
          </a:p>
          <a:p>
            <a:pPr marL="274638" indent="-274638" algn="just">
              <a:lnSpc>
                <a:spcPts val="2700"/>
              </a:lnSpc>
              <a:spcBef>
                <a:spcPts val="600"/>
              </a:spcBef>
              <a:spcAft>
                <a:spcPts val="600"/>
              </a:spcAft>
            </a:pPr>
            <a:endParaRPr lang="en-GB" sz="2000" dirty="0" smtClean="0">
              <a:cs typeface="Times New Roman" pitchFamily="18" charset="0"/>
            </a:endParaRPr>
          </a:p>
          <a:p>
            <a:pPr marL="274638" indent="-274638" algn="just">
              <a:lnSpc>
                <a:spcPts val="2700"/>
              </a:lnSpc>
              <a:spcBef>
                <a:spcPts val="600"/>
              </a:spcBef>
              <a:spcAft>
                <a:spcPts val="600"/>
              </a:spcAft>
            </a:pPr>
            <a:r>
              <a:rPr lang="en-GB" sz="2000" dirty="0" smtClean="0">
                <a:solidFill>
                  <a:srgbClr val="FF0000"/>
                </a:solidFill>
                <a:cs typeface="Times New Roman" pitchFamily="18" charset="0"/>
              </a:rPr>
              <a:t>1980’s S&amp;L crisis </a:t>
            </a:r>
            <a:r>
              <a:rPr lang="en-GB" sz="2000" dirty="0">
                <a:solidFill>
                  <a:srgbClr val="FF0000"/>
                </a:solidFill>
                <a:cs typeface="Times New Roman" pitchFamily="18" charset="0"/>
              </a:rPr>
              <a:t>in the </a:t>
            </a:r>
            <a:r>
              <a:rPr lang="en-GB" sz="2000" dirty="0" smtClean="0">
                <a:solidFill>
                  <a:srgbClr val="FF0000"/>
                </a:solidFill>
                <a:cs typeface="Times New Roman" pitchFamily="18" charset="0"/>
              </a:rPr>
              <a:t>US in </a:t>
            </a:r>
            <a:r>
              <a:rPr lang="en-GB" sz="2000" dirty="0">
                <a:solidFill>
                  <a:srgbClr val="FF0000"/>
                </a:solidFill>
                <a:cs typeface="Times New Roman" pitchFamily="18" charset="0"/>
              </a:rPr>
              <a:t>the 1980s - fiscal costs were estimated at only 3% of annual </a:t>
            </a:r>
            <a:r>
              <a:rPr lang="en-GB" sz="2000" dirty="0" smtClean="0">
                <a:solidFill>
                  <a:srgbClr val="FF0000"/>
                </a:solidFill>
                <a:cs typeface="Times New Roman" pitchFamily="18" charset="0"/>
              </a:rPr>
              <a:t>GDP</a:t>
            </a:r>
            <a:r>
              <a:rPr lang="en-GB" sz="2000" dirty="0" smtClean="0">
                <a:cs typeface="Times New Roman" pitchFamily="18" charset="0"/>
              </a:rPr>
              <a:t>, as intermediation </a:t>
            </a:r>
            <a:r>
              <a:rPr lang="en-GB" sz="2000" dirty="0">
                <a:cs typeface="Times New Roman" pitchFamily="18" charset="0"/>
              </a:rPr>
              <a:t>by </a:t>
            </a:r>
            <a:r>
              <a:rPr lang="en-GB" sz="2000" dirty="0" smtClean="0">
                <a:cs typeface="Times New Roman" pitchFamily="18" charset="0"/>
              </a:rPr>
              <a:t>financial institutions </a:t>
            </a:r>
            <a:r>
              <a:rPr lang="en-GB" sz="2000" dirty="0">
                <a:cs typeface="Times New Roman" pitchFamily="18" charset="0"/>
              </a:rPr>
              <a:t>is relatively low by the standards of developed </a:t>
            </a:r>
            <a:r>
              <a:rPr lang="en-GB" sz="2000" dirty="0" smtClean="0">
                <a:cs typeface="Times New Roman" pitchFamily="18" charset="0"/>
              </a:rPr>
              <a:t>countries.</a:t>
            </a:r>
          </a:p>
          <a:p>
            <a:pPr marL="274638" indent="-274638" algn="just">
              <a:lnSpc>
                <a:spcPts val="2700"/>
              </a:lnSpc>
              <a:spcBef>
                <a:spcPts val="600"/>
              </a:spcBef>
              <a:spcAft>
                <a:spcPts val="600"/>
              </a:spcAft>
            </a:pPr>
            <a:r>
              <a:rPr lang="en-GB" sz="2000" b="1" dirty="0">
                <a:solidFill>
                  <a:srgbClr val="FF0000"/>
                </a:solidFill>
                <a:cs typeface="Times New Roman" pitchFamily="18" charset="0"/>
              </a:rPr>
              <a:t>Crises have also typically lasted longer in developed countries than in emerging markets</a:t>
            </a:r>
            <a:r>
              <a:rPr lang="en-GB" sz="2000" dirty="0">
                <a:cs typeface="Times New Roman" pitchFamily="18" charset="0"/>
              </a:rPr>
              <a:t> (5,5 vs 3,7 years</a:t>
            </a:r>
            <a:r>
              <a:rPr lang="en-GB" sz="2000" dirty="0" smtClean="0">
                <a:cs typeface="Times New Roman" pitchFamily="18" charset="0"/>
              </a:rPr>
              <a:t>), due to the higher bank intermediation.</a:t>
            </a:r>
          </a:p>
          <a:p>
            <a:pPr marL="274638" indent="-274638" algn="just">
              <a:lnSpc>
                <a:spcPts val="2700"/>
              </a:lnSpc>
              <a:spcBef>
                <a:spcPts val="600"/>
              </a:spcBef>
              <a:spcAft>
                <a:spcPts val="600"/>
              </a:spcAft>
            </a:pPr>
            <a:r>
              <a:rPr lang="en-GB" sz="2000" b="1" dirty="0">
                <a:cs typeface="Times New Roman" pitchFamily="18" charset="0"/>
              </a:rPr>
              <a:t>Fiscal costs of banking crisis also depend on how crises are overcome</a:t>
            </a:r>
            <a:r>
              <a:rPr lang="en-GB" sz="2000" dirty="0">
                <a:cs typeface="Times New Roman" pitchFamily="18" charset="0"/>
              </a:rPr>
              <a:t> (see </a:t>
            </a:r>
            <a:r>
              <a:rPr lang="en-GB" sz="2000" dirty="0" err="1">
                <a:cs typeface="Times New Roman" pitchFamily="18" charset="0"/>
              </a:rPr>
              <a:t>Dziobek</a:t>
            </a:r>
            <a:r>
              <a:rPr lang="en-GB" sz="2000" dirty="0">
                <a:cs typeface="Times New Roman" pitchFamily="18" charset="0"/>
              </a:rPr>
              <a:t> </a:t>
            </a:r>
            <a:r>
              <a:rPr lang="en-GB" sz="2000" dirty="0" smtClean="0">
                <a:cs typeface="Times New Roman" pitchFamily="18" charset="0"/>
              </a:rPr>
              <a:t>and </a:t>
            </a:r>
            <a:r>
              <a:rPr lang="en-GB" sz="2000" dirty="0" err="1" smtClean="0">
                <a:cs typeface="Times New Roman" pitchFamily="18" charset="0"/>
              </a:rPr>
              <a:t>Pazarbasioglu</a:t>
            </a:r>
            <a:r>
              <a:rPr lang="en-GB" sz="2000" dirty="0" smtClean="0">
                <a:cs typeface="Times New Roman" pitchFamily="18" charset="0"/>
              </a:rPr>
              <a:t> </a:t>
            </a:r>
            <a:r>
              <a:rPr lang="en-GB" sz="2000" dirty="0">
                <a:cs typeface="Times New Roman" pitchFamily="18" charset="0"/>
              </a:rPr>
              <a:t>(1997)) </a:t>
            </a:r>
            <a:r>
              <a:rPr lang="en-GB" sz="2000" dirty="0" smtClean="0">
                <a:cs typeface="Times New Roman" pitchFamily="18" charset="0"/>
              </a:rPr>
              <a:t>- </a:t>
            </a:r>
            <a:r>
              <a:rPr lang="en-GB" sz="2000" b="1" dirty="0" smtClean="0">
                <a:solidFill>
                  <a:srgbClr val="FF0000"/>
                </a:solidFill>
                <a:cs typeface="Times New Roman" pitchFamily="18" charset="0"/>
              </a:rPr>
              <a:t>bad or protracted solutions =&gt; longer </a:t>
            </a:r>
            <a:r>
              <a:rPr lang="en-GB" sz="2000" b="1" dirty="0">
                <a:solidFill>
                  <a:srgbClr val="FF0000"/>
                </a:solidFill>
                <a:cs typeface="Times New Roman" pitchFamily="18" charset="0"/>
              </a:rPr>
              <a:t>and more severe crises</a:t>
            </a:r>
            <a:r>
              <a:rPr lang="en-GB" sz="2000" b="1" dirty="0" smtClean="0">
                <a:solidFill>
                  <a:srgbClr val="FF0000"/>
                </a:solidFill>
                <a:cs typeface="Times New Roman" pitchFamily="18" charset="0"/>
              </a:rPr>
              <a:t>.</a:t>
            </a:r>
            <a:endParaRPr lang="en-US" sz="2000" b="1"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r>
              <a:rPr lang="en-US" dirty="0" smtClean="0"/>
              <a:t> </a:t>
            </a:r>
            <a:fld id="{BBB30C83-3217-4D83-86FC-6523521E771D}" type="slidenum">
              <a:rPr lang="en-US" smtClean="0"/>
              <a:pPr>
                <a:defRPr/>
              </a:pPr>
              <a:t>312</a:t>
            </a:fld>
            <a:endParaRPr lang="en-US" dirty="0"/>
          </a:p>
        </p:txBody>
      </p:sp>
      <p:sp>
        <p:nvSpPr>
          <p:cNvPr id="7" name="Down Arrow 6"/>
          <p:cNvSpPr/>
          <p:nvPr/>
        </p:nvSpPr>
        <p:spPr bwMode="auto">
          <a:xfrm>
            <a:off x="4947604" y="2276872"/>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2363784"/>
      </p:ext>
    </p:extLst>
  </p:cSld>
  <p:clrMapOvr>
    <a:masterClrMapping/>
  </p:clrMapOvr>
  <p:transition spd="slow">
    <p:pull dir="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91139" name="Text Box 6"/>
          <p:cNvSpPr txBox="1">
            <a:spLocks noChangeArrowheads="1"/>
          </p:cNvSpPr>
          <p:nvPr/>
        </p:nvSpPr>
        <p:spPr bwMode="auto">
          <a:xfrm>
            <a:off x="762000" y="5739425"/>
            <a:ext cx="8429625" cy="523220"/>
          </a:xfrm>
          <a:prstGeom prst="rect">
            <a:avLst/>
          </a:prstGeom>
          <a:noFill/>
          <a:ln w="12700" cap="sq">
            <a:noFill/>
            <a:miter lim="800000"/>
            <a:headEnd/>
            <a:tailEnd/>
          </a:ln>
        </p:spPr>
        <p:txBody>
          <a:bodyPr>
            <a:spAutoFit/>
          </a:bodyPr>
          <a:lstStyle/>
          <a:p>
            <a:pPr algn="just">
              <a:buNone/>
            </a:pPr>
            <a:r>
              <a:rPr lang="en-US" sz="1400" b="0" u="none" dirty="0">
                <a:solidFill>
                  <a:schemeClr val="tx1"/>
                </a:solidFill>
              </a:rPr>
              <a:t>Source: Reinhart, Carmen M.  and Kenneth S. </a:t>
            </a:r>
            <a:r>
              <a:rPr lang="en-US" sz="1400" b="0" u="none" dirty="0" err="1">
                <a:solidFill>
                  <a:schemeClr val="tx1"/>
                </a:solidFill>
              </a:rPr>
              <a:t>Rogoff</a:t>
            </a:r>
            <a:r>
              <a:rPr lang="en-US" sz="1400" b="0" u="none" dirty="0">
                <a:solidFill>
                  <a:schemeClr val="tx1"/>
                </a:solidFill>
              </a:rPr>
              <a:t> (2009), ”The Aftermath of Financial Crises”, American Economic Review, Vol. 99, No.2, May.</a:t>
            </a:r>
          </a:p>
        </p:txBody>
      </p:sp>
      <p:sp>
        <p:nvSpPr>
          <p:cNvPr id="6" name="Rectangle 3"/>
          <p:cNvSpPr txBox="1">
            <a:spLocks noChangeArrowheads="1"/>
          </p:cNvSpPr>
          <p:nvPr/>
        </p:nvSpPr>
        <p:spPr bwMode="auto">
          <a:xfrm>
            <a:off x="809625" y="1628799"/>
            <a:ext cx="8607871" cy="504057"/>
          </a:xfrm>
          <a:prstGeom prst="rect">
            <a:avLst/>
          </a:prstGeom>
          <a:noFill/>
          <a:ln w="9525">
            <a:noFill/>
            <a:miter lim="800000"/>
            <a:headEnd/>
            <a:tailEnd/>
          </a:ln>
        </p:spPr>
        <p:txBody>
          <a:bodyPr lIns="92075" tIns="46038" rIns="92075" bIns="46038"/>
          <a:lstStyle/>
          <a:p>
            <a:pPr marL="342900" indent="-342900" algn="just">
              <a:spcBef>
                <a:spcPct val="150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Therefore, </a:t>
            </a:r>
            <a:r>
              <a:rPr kumimoji="0" lang="en-US" sz="2000" b="0" u="none" kern="0" dirty="0" smtClean="0">
                <a:solidFill>
                  <a:schemeClr val="tx1"/>
                </a:solidFill>
                <a:cs typeface="Times New Roman" pitchFamily="18" charset="0"/>
              </a:rPr>
              <a:t>financial </a:t>
            </a:r>
            <a:r>
              <a:rPr kumimoji="0" lang="en-US" sz="2000" b="0" u="none" kern="0" dirty="0">
                <a:solidFill>
                  <a:schemeClr val="tx1"/>
                </a:solidFill>
                <a:cs typeface="Times New Roman" pitchFamily="18" charset="0"/>
              </a:rPr>
              <a:t>crises </a:t>
            </a:r>
            <a:r>
              <a:rPr kumimoji="0" lang="en-US" sz="2000" b="0" u="none" kern="0" dirty="0" smtClean="0">
                <a:solidFill>
                  <a:schemeClr val="tx1"/>
                </a:solidFill>
                <a:cs typeface="Times New Roman" pitchFamily="18" charset="0"/>
              </a:rPr>
              <a:t>impact </a:t>
            </a:r>
            <a:r>
              <a:rPr kumimoji="0" lang="en-US" sz="2000" b="0" u="none" kern="0" dirty="0">
                <a:solidFill>
                  <a:schemeClr val="tx1"/>
                </a:solidFill>
                <a:cs typeface="Times New Roman" pitchFamily="18" charset="0"/>
              </a:rPr>
              <a:t>very significantly on </a:t>
            </a:r>
            <a:r>
              <a:rPr kumimoji="0" lang="en-US" sz="2000" b="0" u="none" kern="0" dirty="0" smtClean="0">
                <a:solidFill>
                  <a:srgbClr val="FF0000"/>
                </a:solidFill>
                <a:latin typeface="+mn-lt"/>
                <a:cs typeface="Times New Roman" pitchFamily="18" charset="0"/>
              </a:rPr>
              <a:t>public debt - almost 2x</a:t>
            </a:r>
            <a:r>
              <a:rPr kumimoji="0" lang="en-US" sz="2000" b="0" u="none" kern="0" dirty="0" smtClean="0">
                <a:solidFill>
                  <a:schemeClr val="tx1"/>
                </a:solidFill>
                <a:latin typeface="+mn-lt"/>
                <a:cs typeface="Times New Roman" pitchFamily="18" charset="0"/>
              </a:rPr>
              <a:t>.</a:t>
            </a:r>
            <a:endParaRPr kumimoji="0" lang="en-US" sz="2000" b="0" u="none" kern="0" dirty="0">
              <a:solidFill>
                <a:schemeClr val="tx1"/>
              </a:solidFill>
              <a:latin typeface="+mn-lt"/>
              <a:cs typeface="Times New Roman" pitchFamily="18" charset="0"/>
            </a:endParaRPr>
          </a:p>
        </p:txBody>
      </p:sp>
      <p:pic>
        <p:nvPicPr>
          <p:cNvPr id="7" name="Picture 4"/>
          <p:cNvPicPr>
            <a:picLocks noChangeAspect="1" noChangeArrowheads="1"/>
          </p:cNvPicPr>
          <p:nvPr/>
        </p:nvPicPr>
        <p:blipFill>
          <a:blip r:embed="rId2" cstate="print"/>
          <a:srcRect/>
          <a:stretch>
            <a:fillRect/>
          </a:stretch>
        </p:blipFill>
        <p:spPr bwMode="auto">
          <a:xfrm>
            <a:off x="836513" y="2305107"/>
            <a:ext cx="5196607" cy="3428149"/>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313</a:t>
            </a:fld>
            <a:endParaRPr lang="en-US"/>
          </a:p>
        </p:txBody>
      </p:sp>
    </p:spTree>
    <p:extLst>
      <p:ext uri="{BB962C8B-B14F-4D97-AF65-F5344CB8AC3E}">
        <p14:creationId xmlns:p14="http://schemas.microsoft.com/office/powerpoint/2010/main" val="3317336645"/>
      </p:ext>
    </p:extLst>
  </p:cSld>
  <p:clrMapOvr>
    <a:masterClrMapping/>
  </p:clrMapOvr>
  <p:transition spd="slow">
    <p:pull dir="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110595" name="Rectangle 3"/>
          <p:cNvSpPr>
            <a:spLocks noGrp="1" noChangeArrowheads="1"/>
          </p:cNvSpPr>
          <p:nvPr>
            <p:ph type="body" idx="1"/>
          </p:nvPr>
        </p:nvSpPr>
        <p:spPr>
          <a:xfrm>
            <a:off x="776536" y="1672208"/>
            <a:ext cx="8654776" cy="676672"/>
          </a:xfrm>
        </p:spPr>
        <p:txBody>
          <a:bodyPr/>
          <a:lstStyle/>
          <a:p>
            <a:pPr algn="just">
              <a:lnSpc>
                <a:spcPts val="2600"/>
              </a:lnSpc>
              <a:spcBef>
                <a:spcPts val="600"/>
              </a:spcBef>
              <a:spcAft>
                <a:spcPts val="600"/>
              </a:spcAft>
            </a:pPr>
            <a:r>
              <a:rPr lang="en-US" sz="2000" dirty="0" smtClean="0">
                <a:cs typeface="Times New Roman" pitchFamily="18" charset="0"/>
              </a:rPr>
              <a:t>The upward behavior of total debt in the subprime crisis was in line with previous financial crises.</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403240"/>
            <a:ext cx="8561513" cy="323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4"/>
          <p:cNvSpPr txBox="1">
            <a:spLocks noChangeArrowheads="1"/>
          </p:cNvSpPr>
          <p:nvPr/>
        </p:nvSpPr>
        <p:spPr bwMode="auto">
          <a:xfrm>
            <a:off x="920552" y="5877272"/>
            <a:ext cx="8489505"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IMF (2013), “Macro-Financial Implications of Corporate (De)Leveraging in the Euro Area Periphery, WP 13/154.</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314</a:t>
            </a:fld>
            <a:endParaRPr lang="en-US"/>
          </a:p>
        </p:txBody>
      </p:sp>
    </p:spTree>
    <p:extLst>
      <p:ext uri="{BB962C8B-B14F-4D97-AF65-F5344CB8AC3E}">
        <p14:creationId xmlns:p14="http://schemas.microsoft.com/office/powerpoint/2010/main" val="763493872"/>
      </p:ext>
    </p:extLst>
  </p:cSld>
  <p:clrMapOvr>
    <a:masterClrMapping/>
  </p:clrMapOvr>
  <p:transition spd="slow">
    <p:pull dir="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117763" name="Rectangle 3"/>
          <p:cNvSpPr>
            <a:spLocks noGrp="1" noChangeArrowheads="1"/>
          </p:cNvSpPr>
          <p:nvPr>
            <p:ph type="body" idx="1"/>
          </p:nvPr>
        </p:nvSpPr>
        <p:spPr>
          <a:xfrm>
            <a:off x="772859" y="1628799"/>
            <a:ext cx="8716645" cy="821218"/>
          </a:xfrm>
          <a:noFill/>
        </p:spPr>
        <p:txBody>
          <a:bodyPr/>
          <a:lstStyle/>
          <a:p>
            <a:pPr marL="174625" indent="-174625" algn="just">
              <a:lnSpc>
                <a:spcPts val="2700"/>
              </a:lnSpc>
              <a:spcBef>
                <a:spcPts val="600"/>
              </a:spcBef>
              <a:spcAft>
                <a:spcPts val="600"/>
              </a:spcAft>
            </a:pPr>
            <a:r>
              <a:rPr lang="en-US" sz="2000" u="sng" dirty="0" smtClean="0">
                <a:cs typeface="Times New Roman" pitchFamily="18" charset="0"/>
              </a:rPr>
              <a:t>Typically, </a:t>
            </a:r>
            <a:r>
              <a:rPr lang="en-US" sz="2000" b="1" u="sng" dirty="0" smtClean="0">
                <a:solidFill>
                  <a:srgbClr val="FF0000"/>
                </a:solidFill>
                <a:cs typeface="Times New Roman" pitchFamily="18" charset="0"/>
              </a:rPr>
              <a:t>deleveraging processes after financial crises are long, around 10 years</a:t>
            </a:r>
            <a:r>
              <a:rPr lang="en-US" sz="2000" u="sng" dirty="0" smtClean="0">
                <a:cs typeface="Times New Roman" pitchFamily="18" charset="0"/>
              </a:rPr>
              <a:t>, namely for public debt, …</a:t>
            </a:r>
            <a:endParaRPr lang="en-US" sz="2000" dirty="0" smtClean="0">
              <a:cs typeface="Times New Roman" pitchFamily="18" charset="0"/>
            </a:endParaRPr>
          </a:p>
        </p:txBody>
      </p:sp>
      <p:sp>
        <p:nvSpPr>
          <p:cNvPr id="16" name="Text Box 4"/>
          <p:cNvSpPr txBox="1">
            <a:spLocks noChangeArrowheads="1"/>
          </p:cNvSpPr>
          <p:nvPr/>
        </p:nvSpPr>
        <p:spPr bwMode="auto">
          <a:xfrm>
            <a:off x="6537176" y="5662989"/>
            <a:ext cx="2880320" cy="646331"/>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McKinsey (2012), “Debt and deleveraging: Uneven progress on the path to growth”, Jan.</a:t>
            </a:r>
            <a:endParaRPr lang="en-US" sz="1200" b="0" u="none" dirty="0">
              <a:solidFill>
                <a:schemeClr val="tx1"/>
              </a:solidFill>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463710"/>
            <a:ext cx="5688632" cy="3845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315</a:t>
            </a:fld>
            <a:endParaRPr lang="en-US"/>
          </a:p>
        </p:txBody>
      </p:sp>
    </p:spTree>
    <p:extLst>
      <p:ext uri="{BB962C8B-B14F-4D97-AF65-F5344CB8AC3E}">
        <p14:creationId xmlns:p14="http://schemas.microsoft.com/office/powerpoint/2010/main" val="2616341383"/>
      </p:ext>
    </p:extLst>
  </p:cSld>
  <p:clrMapOvr>
    <a:masterClrMapping/>
  </p:clrMapOvr>
  <p:transition spd="slow">
    <p:pull dir="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117763" name="Rectangle 3"/>
          <p:cNvSpPr>
            <a:spLocks noGrp="1" noChangeArrowheads="1"/>
          </p:cNvSpPr>
          <p:nvPr>
            <p:ph type="body" idx="1"/>
          </p:nvPr>
        </p:nvSpPr>
        <p:spPr>
          <a:xfrm>
            <a:off x="772859" y="1628799"/>
            <a:ext cx="8716645" cy="1024279"/>
          </a:xfrm>
          <a:noFill/>
        </p:spPr>
        <p:txBody>
          <a:bodyPr/>
          <a:lstStyle/>
          <a:p>
            <a:pPr marL="174625" indent="-174625" algn="just">
              <a:lnSpc>
                <a:spcPts val="2700"/>
              </a:lnSpc>
              <a:spcBef>
                <a:spcPts val="600"/>
              </a:spcBef>
              <a:spcAft>
                <a:spcPts val="600"/>
              </a:spcAft>
            </a:pPr>
            <a:r>
              <a:rPr lang="en-US" sz="2000" u="sng" dirty="0" smtClean="0">
                <a:cs typeface="Times New Roman" pitchFamily="18" charset="0"/>
              </a:rPr>
              <a:t>… and </a:t>
            </a:r>
            <a:r>
              <a:rPr lang="en-US" sz="2000" u="sng" dirty="0">
                <a:cs typeface="Times New Roman" pitchFamily="18" charset="0"/>
              </a:rPr>
              <a:t>involving </a:t>
            </a:r>
            <a:r>
              <a:rPr lang="en-US" sz="2000" u="sng" dirty="0">
                <a:solidFill>
                  <a:srgbClr val="FF0000"/>
                </a:solidFill>
                <a:cs typeface="Times New Roman" pitchFamily="18" charset="0"/>
              </a:rPr>
              <a:t>severe decreases in bank credit</a:t>
            </a:r>
            <a:r>
              <a:rPr lang="en-US" sz="2000" u="sng" dirty="0">
                <a:cs typeface="Times New Roman" pitchFamily="18" charset="0"/>
              </a:rPr>
              <a:t>, after huge credit increases – </a:t>
            </a:r>
            <a:r>
              <a:rPr lang="en-US" sz="2000" b="1" u="sng" dirty="0">
                <a:cs typeface="Times New Roman" pitchFamily="18" charset="0"/>
              </a:rPr>
              <a:t>Boom and Bust</a:t>
            </a:r>
            <a:r>
              <a:rPr lang="en-US" sz="2000" u="sng" dirty="0">
                <a:cs typeface="Times New Roman" pitchFamily="18" charset="0"/>
              </a:rPr>
              <a:t>.</a:t>
            </a:r>
          </a:p>
          <a:p>
            <a:pPr marL="174625" indent="-174625" algn="just">
              <a:lnSpc>
                <a:spcPts val="2700"/>
              </a:lnSpc>
              <a:spcBef>
                <a:spcPts val="600"/>
              </a:spcBef>
              <a:spcAft>
                <a:spcPts val="600"/>
              </a:spcAft>
            </a:pPr>
            <a:endParaRPr lang="en-US" sz="2000" dirty="0" smtClean="0">
              <a:cs typeface="Times New Roman" pitchFamily="18" charset="0"/>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904" y="2708920"/>
            <a:ext cx="4188104" cy="3097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4"/>
          <p:cNvSpPr txBox="1">
            <a:spLocks noChangeArrowheads="1"/>
          </p:cNvSpPr>
          <p:nvPr/>
        </p:nvSpPr>
        <p:spPr bwMode="auto">
          <a:xfrm>
            <a:off x="762000" y="5890768"/>
            <a:ext cx="8655496"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Reinhart, Carmen M. and Vincent R. Reinhart (2010), “After the fall”, FRBKC Jackson Hole Symposium Proceedings, August.</a:t>
            </a:r>
            <a:endParaRPr lang="en-US" sz="1200" b="0" u="none" dirty="0">
              <a:solidFill>
                <a:schemeClr val="tx1"/>
              </a:solidFill>
            </a:endParaRPr>
          </a:p>
        </p:txBody>
      </p:sp>
      <p:sp>
        <p:nvSpPr>
          <p:cNvPr id="2" name="Slide Number Placeholder 1"/>
          <p:cNvSpPr>
            <a:spLocks noGrp="1"/>
          </p:cNvSpPr>
          <p:nvPr>
            <p:ph type="sldNum" sz="quarter" idx="12"/>
          </p:nvPr>
        </p:nvSpPr>
        <p:spPr>
          <a:xfrm>
            <a:off x="9057456" y="6323013"/>
            <a:ext cx="435794" cy="457200"/>
          </a:xfrm>
        </p:spPr>
        <p:txBody>
          <a:bodyPr/>
          <a:lstStyle/>
          <a:p>
            <a:pPr>
              <a:defRPr/>
            </a:pPr>
            <a:fld id="{BBB30C83-3217-4D83-86FC-6523521E771D}" type="slidenum">
              <a:rPr lang="en-US" smtClean="0"/>
              <a:pPr>
                <a:defRPr/>
              </a:pPr>
              <a:t>316</a:t>
            </a:fld>
            <a:endParaRPr lang="en-US"/>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16" y="2708920"/>
            <a:ext cx="4320480" cy="307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066637"/>
      </p:ext>
    </p:extLst>
  </p:cSld>
  <p:clrMapOvr>
    <a:masterClrMapping/>
  </p:clrMapOvr>
  <p:transition spd="slow">
    <p:pull dir="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342900"/>
            <a:ext cx="8566150" cy="1104900"/>
          </a:xfrm>
        </p:spPr>
        <p:txBody>
          <a:bodyPr/>
          <a:lstStyle/>
          <a:p>
            <a:r>
              <a:rPr lang="en-US" dirty="0"/>
              <a:t>Macro impacts</a:t>
            </a:r>
            <a:endParaRPr lang="en-US" dirty="0" smtClean="0"/>
          </a:p>
        </p:txBody>
      </p:sp>
      <p:sp>
        <p:nvSpPr>
          <p:cNvPr id="91139" name="Text Box 6"/>
          <p:cNvSpPr txBox="1">
            <a:spLocks noChangeArrowheads="1"/>
          </p:cNvSpPr>
          <p:nvPr/>
        </p:nvSpPr>
        <p:spPr bwMode="auto">
          <a:xfrm>
            <a:off x="5780118" y="5590981"/>
            <a:ext cx="3637377" cy="646331"/>
          </a:xfrm>
          <a:prstGeom prst="rect">
            <a:avLst/>
          </a:prstGeom>
          <a:noFill/>
          <a:ln w="12700" cap="sq">
            <a:noFill/>
            <a:miter lim="800000"/>
            <a:headEnd/>
            <a:tailEnd/>
          </a:ln>
        </p:spPr>
        <p:txBody>
          <a:bodyPr wrap="square">
            <a:spAutoFit/>
          </a:bodyPr>
          <a:lstStyle/>
          <a:p>
            <a:pPr algn="just">
              <a:buNone/>
            </a:pPr>
            <a:r>
              <a:rPr lang="en-US" sz="1200" b="0" u="none" dirty="0">
                <a:solidFill>
                  <a:schemeClr val="tx1"/>
                </a:solidFill>
              </a:rPr>
              <a:t>Source: Reinhart, Carmen M. </a:t>
            </a:r>
            <a:r>
              <a:rPr lang="en-US" sz="1200" b="0" u="none" dirty="0" smtClean="0">
                <a:solidFill>
                  <a:schemeClr val="tx1"/>
                </a:solidFill>
              </a:rPr>
              <a:t>and </a:t>
            </a:r>
            <a:r>
              <a:rPr lang="en-US" sz="1200" b="0" u="none" dirty="0">
                <a:solidFill>
                  <a:schemeClr val="tx1"/>
                </a:solidFill>
              </a:rPr>
              <a:t>Kenneth S. </a:t>
            </a:r>
            <a:r>
              <a:rPr lang="en-US" sz="1200" b="0" u="none" dirty="0" err="1">
                <a:solidFill>
                  <a:schemeClr val="tx1"/>
                </a:solidFill>
              </a:rPr>
              <a:t>Rogoff</a:t>
            </a:r>
            <a:r>
              <a:rPr lang="en-US" sz="1200" b="0" u="none" dirty="0">
                <a:solidFill>
                  <a:schemeClr val="tx1"/>
                </a:solidFill>
              </a:rPr>
              <a:t> (2009), ”The Aftermath of Financial Crises”, American Economic Review, Vol. 99, No.2, May.</a:t>
            </a:r>
          </a:p>
        </p:txBody>
      </p:sp>
      <p:pic>
        <p:nvPicPr>
          <p:cNvPr id="91140" name="Picture 2"/>
          <p:cNvPicPr>
            <a:picLocks noChangeAspect="1" noChangeArrowheads="1"/>
          </p:cNvPicPr>
          <p:nvPr/>
        </p:nvPicPr>
        <p:blipFill>
          <a:blip r:embed="rId2" cstate="print"/>
          <a:srcRect/>
          <a:stretch>
            <a:fillRect/>
          </a:stretch>
        </p:blipFill>
        <p:spPr bwMode="auto">
          <a:xfrm>
            <a:off x="809625" y="2348880"/>
            <a:ext cx="4970493" cy="3816424"/>
          </a:xfrm>
          <a:prstGeom prst="rect">
            <a:avLst/>
          </a:prstGeom>
          <a:noFill/>
          <a:ln w="12700" cap="sq">
            <a:noFill/>
            <a:miter lim="800000"/>
            <a:headEnd/>
            <a:tailEnd/>
          </a:ln>
        </p:spPr>
      </p:pic>
      <p:sp>
        <p:nvSpPr>
          <p:cNvPr id="6" name="Rectangle 3"/>
          <p:cNvSpPr txBox="1">
            <a:spLocks noChangeArrowheads="1"/>
          </p:cNvSpPr>
          <p:nvPr/>
        </p:nvSpPr>
        <p:spPr bwMode="auto">
          <a:xfrm>
            <a:off x="809625" y="1628800"/>
            <a:ext cx="8607871" cy="648072"/>
          </a:xfrm>
          <a:prstGeom prst="rect">
            <a:avLst/>
          </a:prstGeom>
          <a:noFill/>
          <a:ln w="9525">
            <a:noFill/>
            <a:miter lim="800000"/>
            <a:headEnd/>
            <a:tailEnd/>
          </a:ln>
        </p:spPr>
        <p:txBody>
          <a:bodyPr lIns="92075" tIns="46038" rIns="92075" bIns="46038"/>
          <a:lstStyle/>
          <a:p>
            <a:pPr marL="266700" indent="-266700" algn="just">
              <a:lnSpc>
                <a:spcPts val="26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Financial crises also impact very significantly on </a:t>
            </a:r>
            <a:r>
              <a:rPr kumimoji="0" lang="en-US" sz="1800" b="0" u="none" kern="0" dirty="0" smtClean="0">
                <a:solidFill>
                  <a:srgbClr val="FF0000"/>
                </a:solidFill>
                <a:latin typeface="+mn-lt"/>
                <a:cs typeface="Times New Roman" pitchFamily="18" charset="0"/>
              </a:rPr>
              <a:t>unemployment</a:t>
            </a:r>
            <a:r>
              <a:rPr kumimoji="0" lang="en-US" sz="1800" b="0" u="none" kern="0" dirty="0" smtClean="0">
                <a:solidFill>
                  <a:schemeClr val="tx1"/>
                </a:solidFill>
                <a:latin typeface="+mn-lt"/>
                <a:cs typeface="Times New Roman" pitchFamily="18" charset="0"/>
              </a:rPr>
              <a:t>, with average increases in unemployment rates of 7 p.p., with these increases lasting</a:t>
            </a:r>
            <a:r>
              <a:rPr kumimoji="0" lang="en-US" sz="1800" b="0" u="none" kern="0" dirty="0">
                <a:solidFill>
                  <a:schemeClr val="tx1"/>
                </a:solidFill>
                <a:latin typeface="+mn-lt"/>
                <a:cs typeface="Times New Roman" pitchFamily="18" charset="0"/>
              </a:rPr>
              <a:t> </a:t>
            </a:r>
            <a:r>
              <a:rPr kumimoji="0" lang="en-US" sz="1800" b="0" u="none" kern="0" dirty="0" smtClean="0">
                <a:solidFill>
                  <a:schemeClr val="tx1"/>
                </a:solidFill>
                <a:latin typeface="+mn-lt"/>
                <a:cs typeface="Times New Roman" pitchFamily="18" charset="0"/>
              </a:rPr>
              <a:t>around 5 years</a:t>
            </a:r>
            <a:r>
              <a:rPr kumimoji="0" lang="en-US" sz="1800" b="0" u="none" kern="0" dirty="0">
                <a:solidFill>
                  <a:schemeClr val="tx1"/>
                </a:solidFill>
                <a:latin typeface="+mn-lt"/>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317</a:t>
            </a:fld>
            <a:endParaRPr lang="en-US"/>
          </a:p>
        </p:txBody>
      </p:sp>
    </p:spTree>
    <p:extLst>
      <p:ext uri="{BB962C8B-B14F-4D97-AF65-F5344CB8AC3E}">
        <p14:creationId xmlns:p14="http://schemas.microsoft.com/office/powerpoint/2010/main" val="3754834082"/>
      </p:ext>
    </p:extLst>
  </p:cSld>
  <p:clrMapOvr>
    <a:masterClrMapping/>
  </p:clrMapOvr>
  <p:transition spd="slow">
    <p:pull dir="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342900"/>
            <a:ext cx="8566150" cy="1104900"/>
          </a:xfrm>
        </p:spPr>
        <p:txBody>
          <a:bodyPr/>
          <a:lstStyle/>
          <a:p>
            <a:r>
              <a:rPr lang="en-US" dirty="0" smtClean="0"/>
              <a:t>Markets</a:t>
            </a:r>
          </a:p>
        </p:txBody>
      </p:sp>
      <p:sp>
        <p:nvSpPr>
          <p:cNvPr id="82947" name="Rectangle 3"/>
          <p:cNvSpPr>
            <a:spLocks noGrp="1" noChangeArrowheads="1"/>
          </p:cNvSpPr>
          <p:nvPr>
            <p:ph type="body" idx="1"/>
          </p:nvPr>
        </p:nvSpPr>
        <p:spPr>
          <a:xfrm>
            <a:off x="809596" y="1628800"/>
            <a:ext cx="8643998" cy="720080"/>
          </a:xfrm>
        </p:spPr>
        <p:txBody>
          <a:bodyPr/>
          <a:lstStyle/>
          <a:p>
            <a:pPr marL="266700" indent="-266700" algn="just">
              <a:lnSpc>
                <a:spcPts val="2700"/>
              </a:lnSpc>
              <a:spcBef>
                <a:spcPts val="600"/>
              </a:spcBef>
            </a:pPr>
            <a:r>
              <a:rPr lang="en-US" sz="1800" dirty="0" smtClean="0">
                <a:solidFill>
                  <a:srgbClr val="FF0000"/>
                </a:solidFill>
                <a:cs typeface="Times New Roman" pitchFamily="18" charset="0"/>
              </a:rPr>
              <a:t>Several previous financial</a:t>
            </a:r>
            <a:r>
              <a:rPr lang="pt-PT" sz="1800" dirty="0" smtClean="0">
                <a:solidFill>
                  <a:srgbClr val="FF0000"/>
                </a:solidFill>
                <a:cs typeface="Times New Roman" pitchFamily="18" charset="0"/>
              </a:rPr>
              <a:t> </a:t>
            </a:r>
            <a:r>
              <a:rPr lang="en-US" sz="1800" dirty="0" smtClean="0">
                <a:solidFill>
                  <a:srgbClr val="FF0000"/>
                </a:solidFill>
                <a:cs typeface="Times New Roman" pitchFamily="18" charset="0"/>
              </a:rPr>
              <a:t>crisis were triggered by bubbles in the real estate market</a:t>
            </a:r>
            <a:r>
              <a:rPr lang="en-US" sz="1800" dirty="0" smtClean="0">
                <a:cs typeface="Times New Roman" pitchFamily="18" charset="0"/>
              </a:rPr>
              <a:t>, that led to severe price falls afterwards, e.g. Japan and the Nordic countries:</a:t>
            </a:r>
          </a:p>
        </p:txBody>
      </p:sp>
      <p:sp>
        <p:nvSpPr>
          <p:cNvPr id="6" name="Text Box 6"/>
          <p:cNvSpPr txBox="1">
            <a:spLocks noChangeArrowheads="1"/>
          </p:cNvSpPr>
          <p:nvPr/>
        </p:nvSpPr>
        <p:spPr bwMode="auto">
          <a:xfrm>
            <a:off x="5097016" y="5590981"/>
            <a:ext cx="4356578" cy="646331"/>
          </a:xfrm>
          <a:prstGeom prst="rect">
            <a:avLst/>
          </a:prstGeom>
          <a:noFill/>
          <a:ln w="12700" cap="sq">
            <a:noFill/>
            <a:miter lim="800000"/>
            <a:headEnd/>
            <a:tailEnd/>
          </a:ln>
        </p:spPr>
        <p:txBody>
          <a:bodyPr wrap="square">
            <a:spAutoFit/>
          </a:bodyPr>
          <a:lstStyle/>
          <a:p>
            <a:pPr algn="just" fontAlgn="auto" hangingPunct="1">
              <a:buNone/>
            </a:pPr>
            <a:r>
              <a:rPr lang="en-US" sz="1200" b="0" u="none" dirty="0" smtClean="0">
                <a:solidFill>
                  <a:schemeClr val="tx1"/>
                </a:solidFill>
              </a:rPr>
              <a:t>Source: Crowe, Christopher, Giovanni </a:t>
            </a:r>
            <a:r>
              <a:rPr lang="en-US" sz="1200" b="0" u="none" dirty="0" err="1" smtClean="0">
                <a:solidFill>
                  <a:schemeClr val="tx1"/>
                </a:solidFill>
              </a:rPr>
              <a:t>Dell’Ariccia</a:t>
            </a:r>
            <a:r>
              <a:rPr lang="en-US" sz="1200" b="0" u="none" dirty="0" smtClean="0">
                <a:solidFill>
                  <a:schemeClr val="tx1"/>
                </a:solidFill>
              </a:rPr>
              <a:t>, </a:t>
            </a:r>
            <a:r>
              <a:rPr lang="en-US" sz="1200" b="0" u="none" dirty="0" err="1" smtClean="0">
                <a:solidFill>
                  <a:schemeClr val="tx1"/>
                </a:solidFill>
              </a:rPr>
              <a:t>Deniz</a:t>
            </a:r>
            <a:r>
              <a:rPr lang="en-US" sz="1200" b="0" u="none" dirty="0" smtClean="0">
                <a:solidFill>
                  <a:schemeClr val="tx1"/>
                </a:solidFill>
              </a:rPr>
              <a:t> </a:t>
            </a:r>
            <a:r>
              <a:rPr lang="en-US" sz="1200" b="0" u="none" dirty="0" err="1" smtClean="0">
                <a:solidFill>
                  <a:schemeClr val="tx1"/>
                </a:solidFill>
              </a:rPr>
              <a:t>Igan</a:t>
            </a:r>
            <a:r>
              <a:rPr lang="en-US" sz="1200" b="0" u="none" dirty="0" smtClean="0">
                <a:solidFill>
                  <a:schemeClr val="tx1"/>
                </a:solidFill>
              </a:rPr>
              <a:t>, and Pau </a:t>
            </a:r>
            <a:r>
              <a:rPr lang="en-US" sz="1200" b="0" u="none" dirty="0" err="1" smtClean="0">
                <a:solidFill>
                  <a:schemeClr val="tx1"/>
                </a:solidFill>
              </a:rPr>
              <a:t>Rabanal</a:t>
            </a:r>
            <a:r>
              <a:rPr lang="en-US" sz="1200" b="0" u="none" dirty="0" smtClean="0">
                <a:solidFill>
                  <a:schemeClr val="tx1"/>
                </a:solidFill>
              </a:rPr>
              <a:t> (2011), “How to Deal with Real Estate Booms: Lessons from Country Experiences”, IMF WP 11/91, April.</a:t>
            </a:r>
            <a:endParaRPr lang="pt-PT" sz="1200" b="0" u="none" dirty="0">
              <a:solidFill>
                <a:schemeClr val="tx1"/>
              </a:solidFill>
            </a:endParaRPr>
          </a:p>
        </p:txBody>
      </p:sp>
      <p:pic>
        <p:nvPicPr>
          <p:cNvPr id="553986" name="Picture 2"/>
          <p:cNvPicPr>
            <a:picLocks noChangeAspect="1" noChangeArrowheads="1"/>
          </p:cNvPicPr>
          <p:nvPr/>
        </p:nvPicPr>
        <p:blipFill>
          <a:blip r:embed="rId2" cstate="print"/>
          <a:srcRect/>
          <a:stretch>
            <a:fillRect/>
          </a:stretch>
        </p:blipFill>
        <p:spPr bwMode="auto">
          <a:xfrm>
            <a:off x="881034" y="2484462"/>
            <a:ext cx="4191000" cy="3752850"/>
          </a:xfrm>
          <a:prstGeom prst="rect">
            <a:avLst/>
          </a:prstGeom>
          <a:noFill/>
          <a:ln w="9525">
            <a:noFill/>
            <a:miter lim="800000"/>
            <a:headEnd/>
            <a:tailEnd/>
          </a:ln>
        </p:spPr>
      </p:pic>
      <p:pic>
        <p:nvPicPr>
          <p:cNvPr id="553987" name="Picture 3"/>
          <p:cNvPicPr>
            <a:picLocks noChangeAspect="1" noChangeArrowheads="1"/>
          </p:cNvPicPr>
          <p:nvPr/>
        </p:nvPicPr>
        <p:blipFill>
          <a:blip r:embed="rId3" cstate="print"/>
          <a:srcRect/>
          <a:stretch>
            <a:fillRect/>
          </a:stretch>
        </p:blipFill>
        <p:spPr bwMode="auto">
          <a:xfrm>
            <a:off x="5088216" y="2492896"/>
            <a:ext cx="4341536" cy="17859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318</a:t>
            </a:fld>
            <a:endParaRPr lang="en-US"/>
          </a:p>
        </p:txBody>
      </p:sp>
    </p:spTree>
    <p:extLst>
      <p:ext uri="{BB962C8B-B14F-4D97-AF65-F5344CB8AC3E}">
        <p14:creationId xmlns:p14="http://schemas.microsoft.com/office/powerpoint/2010/main" val="3004649372"/>
      </p:ext>
    </p:extLst>
  </p:cSld>
  <p:clrMapOvr>
    <a:masterClrMapping/>
  </p:clrMapOvr>
  <p:transition spd="slow">
    <p:pull dir="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762000" y="342900"/>
            <a:ext cx="8731250" cy="1104900"/>
          </a:xfrm>
        </p:spPr>
        <p:txBody>
          <a:bodyPr/>
          <a:lstStyle/>
          <a:p>
            <a:r>
              <a:rPr lang="en-US" dirty="0"/>
              <a:t>Markets</a:t>
            </a:r>
            <a:endParaRPr lang="en-US" dirty="0" smtClean="0"/>
          </a:p>
        </p:txBody>
      </p:sp>
      <p:pic>
        <p:nvPicPr>
          <p:cNvPr id="89091" name="Picture 3"/>
          <p:cNvPicPr>
            <a:picLocks noChangeAspect="1" noChangeArrowheads="1"/>
          </p:cNvPicPr>
          <p:nvPr/>
        </p:nvPicPr>
        <p:blipFill>
          <a:blip r:embed="rId2" cstate="print"/>
          <a:srcRect/>
          <a:stretch>
            <a:fillRect/>
          </a:stretch>
        </p:blipFill>
        <p:spPr bwMode="auto">
          <a:xfrm>
            <a:off x="793374" y="2440841"/>
            <a:ext cx="3204450" cy="2318095"/>
          </a:xfrm>
          <a:prstGeom prst="rect">
            <a:avLst/>
          </a:prstGeom>
          <a:noFill/>
          <a:ln w="12700" cap="sq">
            <a:noFill/>
            <a:miter lim="800000"/>
            <a:headEnd/>
            <a:tailEnd/>
          </a:ln>
        </p:spPr>
      </p:pic>
      <p:sp>
        <p:nvSpPr>
          <p:cNvPr id="89092" name="Text Box 6"/>
          <p:cNvSpPr txBox="1">
            <a:spLocks noChangeArrowheads="1"/>
          </p:cNvSpPr>
          <p:nvPr/>
        </p:nvSpPr>
        <p:spPr bwMode="auto">
          <a:xfrm>
            <a:off x="752539" y="4806519"/>
            <a:ext cx="3286119" cy="553998"/>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Reinhart, Carmen M.  and Kenneth S. </a:t>
            </a:r>
            <a:r>
              <a:rPr lang="en-US" sz="1000" b="0" u="none" dirty="0" err="1" smtClean="0">
                <a:solidFill>
                  <a:schemeClr val="tx1"/>
                </a:solidFill>
              </a:rPr>
              <a:t>Rogoff</a:t>
            </a:r>
            <a:r>
              <a:rPr lang="en-US" sz="1000" b="0" u="none" dirty="0" smtClean="0">
                <a:solidFill>
                  <a:schemeClr val="tx1"/>
                </a:solidFill>
              </a:rPr>
              <a:t> (2009), ”The Aftermath of Financial Crises”, American Economic Review, Vol. 99, No.2, May.</a:t>
            </a:r>
            <a:endParaRPr lang="en-US" sz="1000" b="0" u="none" dirty="0">
              <a:solidFill>
                <a:schemeClr val="tx1"/>
              </a:solidFill>
            </a:endParaRPr>
          </a:p>
        </p:txBody>
      </p:sp>
      <p:sp>
        <p:nvSpPr>
          <p:cNvPr id="5" name="Rectangle 3"/>
          <p:cNvSpPr txBox="1">
            <a:spLocks noChangeArrowheads="1"/>
          </p:cNvSpPr>
          <p:nvPr/>
        </p:nvSpPr>
        <p:spPr bwMode="auto">
          <a:xfrm>
            <a:off x="809625" y="1643085"/>
            <a:ext cx="8607871" cy="730460"/>
          </a:xfrm>
          <a:prstGeom prst="rect">
            <a:avLst/>
          </a:prstGeom>
          <a:noFill/>
          <a:ln w="9525">
            <a:noFill/>
            <a:miter lim="800000"/>
            <a:headEnd/>
            <a:tailEnd/>
          </a:ln>
        </p:spPr>
        <p:txBody>
          <a:bodyPr lIns="92075" tIns="46038" rIns="92075" bIns="46038"/>
          <a:lstStyle/>
          <a:p>
            <a:pPr marL="261938" indent="-26193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On average, </a:t>
            </a:r>
            <a:r>
              <a:rPr kumimoji="0" lang="en-US" sz="2000" b="0" u="none" kern="0" dirty="0" smtClean="0">
                <a:solidFill>
                  <a:srgbClr val="FF0000"/>
                </a:solidFill>
                <a:latin typeface="+mn-lt"/>
                <a:cs typeface="Times New Roman" pitchFamily="18" charset="0"/>
              </a:rPr>
              <a:t>real estate prices fell by roughly 35% </a:t>
            </a:r>
            <a:r>
              <a:rPr kumimoji="0" lang="en-US" sz="2000" b="0" u="none" kern="0" dirty="0">
                <a:solidFill>
                  <a:srgbClr val="FF0000"/>
                </a:solidFill>
                <a:latin typeface="+mn-lt"/>
                <a:cs typeface="Times New Roman" pitchFamily="18" charset="0"/>
              </a:rPr>
              <a:t>after financial </a:t>
            </a:r>
            <a:r>
              <a:rPr kumimoji="0" lang="en-US" sz="2000" b="0" u="none" kern="0" dirty="0" smtClean="0">
                <a:solidFill>
                  <a:srgbClr val="FF0000"/>
                </a:solidFill>
                <a:latin typeface="+mn-lt"/>
                <a:cs typeface="Times New Roman" pitchFamily="18" charset="0"/>
              </a:rPr>
              <a:t>crises, for a period of 6 years</a:t>
            </a:r>
            <a:r>
              <a:rPr kumimoji="0" lang="en-US" sz="2000" b="0" u="none" kern="0" dirty="0" smtClean="0">
                <a:solidFill>
                  <a:schemeClr val="tx1"/>
                </a:solidFill>
                <a:latin typeface="+mn-lt"/>
                <a:cs typeface="Times New Roman" pitchFamily="18" charset="0"/>
              </a:rPr>
              <a:t>.</a:t>
            </a:r>
            <a:endParaRPr kumimoji="0" lang="en-US" sz="2000" b="0" u="none" kern="0" dirty="0">
              <a:solidFill>
                <a:schemeClr val="tx1"/>
              </a:solidFill>
              <a:latin typeface="+mn-lt"/>
              <a:cs typeface="Times New Roman" pitchFamily="18" charset="0"/>
            </a:endParaRPr>
          </a:p>
        </p:txBody>
      </p:sp>
      <p:pic>
        <p:nvPicPr>
          <p:cNvPr id="6" name="Picture 1"/>
          <p:cNvPicPr>
            <a:picLocks noChangeAspect="1" noChangeArrowheads="1"/>
          </p:cNvPicPr>
          <p:nvPr/>
        </p:nvPicPr>
        <p:blipFill>
          <a:blip r:embed="rId3" cstate="print"/>
          <a:srcRect/>
          <a:stretch>
            <a:fillRect/>
          </a:stretch>
        </p:blipFill>
        <p:spPr bwMode="auto">
          <a:xfrm>
            <a:off x="3997824" y="2393258"/>
            <a:ext cx="2581813" cy="3301522"/>
          </a:xfrm>
          <a:prstGeom prst="rect">
            <a:avLst/>
          </a:prstGeom>
          <a:noFill/>
          <a:ln w="9525">
            <a:noFill/>
            <a:miter lim="800000"/>
            <a:headEnd/>
            <a:tailEnd/>
          </a:ln>
        </p:spPr>
      </p:pic>
      <p:sp>
        <p:nvSpPr>
          <p:cNvPr id="7" name="Rectangle 6"/>
          <p:cNvSpPr/>
          <p:nvPr/>
        </p:nvSpPr>
        <p:spPr>
          <a:xfrm>
            <a:off x="3997824" y="5761351"/>
            <a:ext cx="3238488" cy="400110"/>
          </a:xfrm>
          <a:prstGeom prst="rect">
            <a:avLst/>
          </a:prstGeom>
        </p:spPr>
        <p:txBody>
          <a:bodyPr wrap="square">
            <a:spAutoFit/>
          </a:bodyPr>
          <a:lstStyle/>
          <a:p>
            <a:pPr algn="just">
              <a:spcBef>
                <a:spcPct val="50000"/>
              </a:spcBef>
              <a:buNone/>
            </a:pPr>
            <a:r>
              <a:rPr lang="en-US" sz="1000" b="0" u="none" dirty="0" smtClean="0">
                <a:solidFill>
                  <a:schemeClr val="tx1"/>
                </a:solidFill>
              </a:rPr>
              <a:t>Source: European Central Bank (2011), “Financial Stability Review”, June.</a:t>
            </a:r>
            <a:endParaRPr lang="en-US" sz="1000" b="0" u="none" dirty="0">
              <a:solidFill>
                <a:schemeClr val="tx1"/>
              </a:solidFill>
            </a:endParaRPr>
          </a:p>
        </p:txBody>
      </p:sp>
      <p:pic>
        <p:nvPicPr>
          <p:cNvPr id="14" name="Picture 1"/>
          <p:cNvPicPr>
            <a:picLocks noChangeAspect="1" noChangeArrowheads="1"/>
          </p:cNvPicPr>
          <p:nvPr/>
        </p:nvPicPr>
        <p:blipFill>
          <a:blip r:embed="rId4" cstate="print"/>
          <a:srcRect/>
          <a:stretch>
            <a:fillRect/>
          </a:stretch>
        </p:blipFill>
        <p:spPr bwMode="auto">
          <a:xfrm>
            <a:off x="6579637" y="2421128"/>
            <a:ext cx="2837859" cy="2556419"/>
          </a:xfrm>
          <a:prstGeom prst="rect">
            <a:avLst/>
          </a:prstGeom>
          <a:noFill/>
          <a:ln w="9525">
            <a:noFill/>
            <a:miter lim="800000"/>
            <a:headEnd/>
            <a:tailEnd/>
          </a:ln>
        </p:spPr>
      </p:pic>
      <p:sp>
        <p:nvSpPr>
          <p:cNvPr id="15" name="Text Box 5"/>
          <p:cNvSpPr txBox="1">
            <a:spLocks noChangeArrowheads="1"/>
          </p:cNvSpPr>
          <p:nvPr/>
        </p:nvSpPr>
        <p:spPr bwMode="auto">
          <a:xfrm>
            <a:off x="6557191" y="4992855"/>
            <a:ext cx="2619428"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IMF (2011), “Global Financial Stability Report”, Abril.</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319</a:t>
            </a:fld>
            <a:endParaRPr lang="en-US"/>
          </a:p>
        </p:txBody>
      </p:sp>
      <p:sp>
        <p:nvSpPr>
          <p:cNvPr id="3" name="Oval 2"/>
          <p:cNvSpPr/>
          <p:nvPr/>
        </p:nvSpPr>
        <p:spPr bwMode="auto">
          <a:xfrm>
            <a:off x="8816579" y="2987820"/>
            <a:ext cx="720080" cy="1224136"/>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697792067"/>
      </p:ext>
    </p:extLst>
  </p:cSld>
  <p:clrMapOvr>
    <a:masterClrMapping/>
  </p:clrMapOvr>
  <p:transition spd="slow">
    <p:pull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smtClean="0"/>
              <a:t>According to </a:t>
            </a:r>
            <a:r>
              <a:rPr lang="en-GB" sz="2000" dirty="0" smtClean="0"/>
              <a:t>Diamond and </a:t>
            </a:r>
            <a:r>
              <a:rPr lang="en-GB" sz="2000" dirty="0" err="1" smtClean="0"/>
              <a:t>Dybvig</a:t>
            </a:r>
            <a:r>
              <a:rPr lang="en-GB" sz="2000" dirty="0" smtClean="0"/>
              <a:t> (1983), </a:t>
            </a:r>
            <a:r>
              <a:rPr lang="en-GB" sz="2000" dirty="0" smtClean="0">
                <a:solidFill>
                  <a:srgbClr val="FF0000"/>
                </a:solidFill>
              </a:rPr>
              <a:t>a bank is essentially an ex-ante insurance contract providing liquidity to customers</a:t>
            </a:r>
            <a:r>
              <a:rPr lang="en-GB" sz="2000" dirty="0" smtClean="0"/>
              <a:t>. </a:t>
            </a:r>
          </a:p>
          <a:p>
            <a:pPr lvl="1" algn="just">
              <a:lnSpc>
                <a:spcPts val="2700"/>
              </a:lnSpc>
              <a:spcBef>
                <a:spcPts val="600"/>
              </a:spcBef>
              <a:spcAft>
                <a:spcPts val="600"/>
              </a:spcAft>
            </a:pPr>
            <a:r>
              <a:rPr lang="en-GB" sz="1600" dirty="0" smtClean="0">
                <a:solidFill>
                  <a:srgbClr val="FF0000"/>
                </a:solidFill>
              </a:rPr>
              <a:t>FI provide claims with higher liquidity than most securities issued by investors</a:t>
            </a:r>
            <a:r>
              <a:rPr lang="en-GB" sz="1600" dirty="0" smtClean="0"/>
              <a:t>, e.g. deposits than can be immediately fully redeemed.</a:t>
            </a:r>
          </a:p>
          <a:p>
            <a:pPr algn="just">
              <a:lnSpc>
                <a:spcPts val="2700"/>
              </a:lnSpc>
              <a:spcBef>
                <a:spcPts val="600"/>
              </a:spcBef>
              <a:spcAft>
                <a:spcPts val="600"/>
              </a:spcAft>
            </a:pPr>
            <a:endParaRPr lang="en-GB" sz="2000" dirty="0"/>
          </a:p>
          <a:p>
            <a:pPr algn="just">
              <a:lnSpc>
                <a:spcPts val="2700"/>
              </a:lnSpc>
              <a:spcBef>
                <a:spcPts val="600"/>
              </a:spcBef>
              <a:spcAft>
                <a:spcPts val="600"/>
              </a:spcAft>
            </a:pPr>
            <a:r>
              <a:rPr lang="en-GB" sz="2000" dirty="0" smtClean="0">
                <a:solidFill>
                  <a:srgbClr val="FF0000"/>
                </a:solidFill>
              </a:rPr>
              <a:t>But </a:t>
            </a:r>
            <a:r>
              <a:rPr lang="en-GB" sz="2000" b="1" dirty="0" smtClean="0">
                <a:solidFill>
                  <a:srgbClr val="FF0000"/>
                </a:solidFill>
              </a:rPr>
              <a:t>liquidity is created at the cost of financial fragility</a:t>
            </a:r>
            <a:r>
              <a:rPr lang="en-GB" sz="2000" dirty="0" smtClean="0"/>
              <a:t>, as </a:t>
            </a:r>
            <a:r>
              <a:rPr lang="en-GB" sz="2000" b="1" dirty="0" smtClean="0"/>
              <a:t>banks hold less than 100% of deposits in reserves</a:t>
            </a:r>
            <a:r>
              <a:rPr lang="en-GB" sz="2000" dirty="0" smtClean="0"/>
              <a:t> =&gt; risk of bank run =&gt; fire sales of assets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a:t>
            </a:fld>
            <a:endParaRPr lang="en-US"/>
          </a:p>
        </p:txBody>
      </p:sp>
      <p:sp>
        <p:nvSpPr>
          <p:cNvPr id="3" name="Down Arrow 2"/>
          <p:cNvSpPr/>
          <p:nvPr/>
        </p:nvSpPr>
        <p:spPr bwMode="auto">
          <a:xfrm>
            <a:off x="5025008" y="1916832"/>
            <a:ext cx="432048"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194980155"/>
      </p:ext>
    </p:extLst>
  </p:cSld>
  <p:clrMapOvr>
    <a:masterClrMapping/>
  </p:clrMapOvr>
  <p:transition spd="slow">
    <p:pull dir="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762000" y="342900"/>
            <a:ext cx="8566150" cy="1104900"/>
          </a:xfrm>
        </p:spPr>
        <p:txBody>
          <a:bodyPr/>
          <a:lstStyle/>
          <a:p>
            <a:r>
              <a:rPr lang="en-US" dirty="0"/>
              <a:t>Markets</a:t>
            </a:r>
            <a:endParaRPr lang="en-US" dirty="0" smtClean="0"/>
          </a:p>
        </p:txBody>
      </p:sp>
      <p:sp>
        <p:nvSpPr>
          <p:cNvPr id="82947" name="Rectangle 3"/>
          <p:cNvSpPr>
            <a:spLocks noGrp="1" noChangeArrowheads="1"/>
          </p:cNvSpPr>
          <p:nvPr>
            <p:ph type="body" idx="1"/>
          </p:nvPr>
        </p:nvSpPr>
        <p:spPr>
          <a:xfrm>
            <a:off x="4738688" y="1642492"/>
            <a:ext cx="4714876" cy="1642492"/>
          </a:xfrm>
        </p:spPr>
        <p:txBody>
          <a:bodyPr/>
          <a:lstStyle/>
          <a:p>
            <a:pPr marL="266700" indent="-266700" algn="just">
              <a:lnSpc>
                <a:spcPts val="2700"/>
              </a:lnSpc>
              <a:spcBef>
                <a:spcPts val="600"/>
              </a:spcBef>
              <a:spcAft>
                <a:spcPts val="600"/>
              </a:spcAft>
            </a:pPr>
            <a:r>
              <a:rPr lang="en-US" sz="2000" dirty="0" smtClean="0">
                <a:cs typeface="Times New Roman" pitchFamily="18" charset="0"/>
              </a:rPr>
              <a:t>Some of the previous </a:t>
            </a:r>
            <a:r>
              <a:rPr lang="en-US" sz="2000" dirty="0">
                <a:cs typeface="Times New Roman" pitchFamily="18" charset="0"/>
              </a:rPr>
              <a:t>financial</a:t>
            </a:r>
            <a:r>
              <a:rPr lang="pt-PT" sz="2000" dirty="0">
                <a:cs typeface="Times New Roman" pitchFamily="18" charset="0"/>
              </a:rPr>
              <a:t> </a:t>
            </a:r>
            <a:r>
              <a:rPr lang="en-US" sz="2000" dirty="0" smtClean="0">
                <a:cs typeface="Times New Roman" pitchFamily="18" charset="0"/>
              </a:rPr>
              <a:t>crises, as well as the subprime crisis, </a:t>
            </a:r>
            <a:r>
              <a:rPr lang="en-US" sz="2000" dirty="0">
                <a:cs typeface="Times New Roman" pitchFamily="18" charset="0"/>
              </a:rPr>
              <a:t>were </a:t>
            </a:r>
            <a:r>
              <a:rPr lang="en-US" sz="2000" dirty="0" smtClean="0">
                <a:cs typeface="Times New Roman" pitchFamily="18" charset="0"/>
              </a:rPr>
              <a:t>even triggered by </a:t>
            </a:r>
            <a:r>
              <a:rPr lang="en-US" sz="2000" dirty="0" smtClean="0">
                <a:solidFill>
                  <a:srgbClr val="FF0000"/>
                </a:solidFill>
                <a:cs typeface="Times New Roman" pitchFamily="18" charset="0"/>
              </a:rPr>
              <a:t>simultaneous bubbles in the real estate and in the equity markets</a:t>
            </a:r>
            <a:r>
              <a:rPr lang="en-US" sz="2000" dirty="0" smtClean="0">
                <a:cs typeface="Times New Roman" pitchFamily="18" charset="0"/>
              </a:rPr>
              <a:t>.</a:t>
            </a:r>
          </a:p>
        </p:txBody>
      </p:sp>
      <p:sp>
        <p:nvSpPr>
          <p:cNvPr id="82948" name="Text Box 6"/>
          <p:cNvSpPr txBox="1">
            <a:spLocks noChangeArrowheads="1"/>
          </p:cNvSpPr>
          <p:nvPr/>
        </p:nvSpPr>
        <p:spPr bwMode="auto">
          <a:xfrm>
            <a:off x="4881563" y="5929337"/>
            <a:ext cx="4572000" cy="307975"/>
          </a:xfrm>
          <a:prstGeom prst="rect">
            <a:avLst/>
          </a:prstGeom>
          <a:noFill/>
          <a:ln w="12700" cap="sq">
            <a:noFill/>
            <a:miter lim="800000"/>
            <a:headEnd/>
            <a:tailEnd/>
          </a:ln>
        </p:spPr>
        <p:txBody>
          <a:bodyPr>
            <a:spAutoFit/>
          </a:bodyPr>
          <a:lstStyle/>
          <a:p>
            <a:pPr marL="536575" indent="-536575" algn="just">
              <a:buFont typeface="Webdings" pitchFamily="18" charset="2"/>
              <a:buNone/>
            </a:pPr>
            <a:r>
              <a:rPr lang="en-US" sz="1400" b="0" u="none" dirty="0" smtClean="0">
                <a:solidFill>
                  <a:schemeClr val="tx1"/>
                </a:solidFill>
              </a:rPr>
              <a:t>Source: IMF (2009), “World Economic Outlook”, October.</a:t>
            </a:r>
            <a:endParaRPr lang="en-US" sz="1400" b="0" u="none" dirty="0">
              <a:solidFill>
                <a:schemeClr val="tx1"/>
              </a:solidFill>
            </a:endParaRPr>
          </a:p>
        </p:txBody>
      </p:sp>
      <p:pic>
        <p:nvPicPr>
          <p:cNvPr id="82949" name="Picture 7"/>
          <p:cNvPicPr>
            <a:picLocks noChangeAspect="1" noChangeArrowheads="1"/>
          </p:cNvPicPr>
          <p:nvPr/>
        </p:nvPicPr>
        <p:blipFill>
          <a:blip r:embed="rId2" cstate="print"/>
          <a:srcRect/>
          <a:stretch>
            <a:fillRect/>
          </a:stretch>
        </p:blipFill>
        <p:spPr bwMode="auto">
          <a:xfrm>
            <a:off x="809625" y="1714500"/>
            <a:ext cx="3929063" cy="4530725"/>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320</a:t>
            </a:fld>
            <a:endParaRPr lang="en-US"/>
          </a:p>
        </p:txBody>
      </p:sp>
    </p:spTree>
    <p:extLst>
      <p:ext uri="{BB962C8B-B14F-4D97-AF65-F5344CB8AC3E}">
        <p14:creationId xmlns:p14="http://schemas.microsoft.com/office/powerpoint/2010/main" val="981668289"/>
      </p:ext>
    </p:extLst>
  </p:cSld>
  <p:clrMapOvr>
    <a:masterClrMapping/>
  </p:clrMapOvr>
  <p:transition spd="slow">
    <p:pull dir="r"/>
  </p:transition>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762000" y="342900"/>
            <a:ext cx="8566150" cy="1104900"/>
          </a:xfrm>
        </p:spPr>
        <p:txBody>
          <a:bodyPr/>
          <a:lstStyle/>
          <a:p>
            <a:r>
              <a:rPr lang="en-US" dirty="0"/>
              <a:t>Markets</a:t>
            </a:r>
            <a:endParaRPr lang="en-US" dirty="0" smtClean="0"/>
          </a:p>
        </p:txBody>
      </p:sp>
      <p:sp>
        <p:nvSpPr>
          <p:cNvPr id="87043" name="Text Box 6"/>
          <p:cNvSpPr txBox="1">
            <a:spLocks noChangeArrowheads="1"/>
          </p:cNvSpPr>
          <p:nvPr/>
        </p:nvSpPr>
        <p:spPr bwMode="auto">
          <a:xfrm>
            <a:off x="5404069" y="5406315"/>
            <a:ext cx="4049525" cy="830997"/>
          </a:xfrm>
          <a:prstGeom prst="rect">
            <a:avLst/>
          </a:prstGeom>
          <a:noFill/>
          <a:ln w="12700" cap="sq">
            <a:noFill/>
            <a:miter lim="800000"/>
            <a:headEnd/>
            <a:tailEnd/>
          </a:ln>
        </p:spPr>
        <p:txBody>
          <a:bodyPr wrap="square">
            <a:spAutoFit/>
          </a:bodyPr>
          <a:lstStyle/>
          <a:p>
            <a:pPr algn="just" fontAlgn="auto" hangingPunct="1">
              <a:buNone/>
            </a:pPr>
            <a:r>
              <a:rPr lang="en-US" sz="1200" b="0" u="none" dirty="0" smtClean="0">
                <a:solidFill>
                  <a:schemeClr val="tx1"/>
                </a:solidFill>
              </a:rPr>
              <a:t>Source: Crowe, Christopher, Giovanni </a:t>
            </a:r>
            <a:r>
              <a:rPr lang="en-US" sz="1200" b="0" u="none" dirty="0" err="1" smtClean="0">
                <a:solidFill>
                  <a:schemeClr val="tx1"/>
                </a:solidFill>
              </a:rPr>
              <a:t>Dell’Ariccia</a:t>
            </a:r>
            <a:r>
              <a:rPr lang="en-US" sz="1200" b="0" u="none" dirty="0" smtClean="0">
                <a:solidFill>
                  <a:schemeClr val="tx1"/>
                </a:solidFill>
              </a:rPr>
              <a:t>, </a:t>
            </a:r>
            <a:r>
              <a:rPr lang="en-US" sz="1200" b="0" u="none" dirty="0" err="1" smtClean="0">
                <a:solidFill>
                  <a:schemeClr val="tx1"/>
                </a:solidFill>
              </a:rPr>
              <a:t>Deniz</a:t>
            </a:r>
            <a:r>
              <a:rPr lang="en-US" sz="1200" b="0" u="none" dirty="0" smtClean="0">
                <a:solidFill>
                  <a:schemeClr val="tx1"/>
                </a:solidFill>
              </a:rPr>
              <a:t> </a:t>
            </a:r>
            <a:r>
              <a:rPr lang="en-US" sz="1200" b="0" u="none" dirty="0" err="1" smtClean="0">
                <a:solidFill>
                  <a:schemeClr val="tx1"/>
                </a:solidFill>
              </a:rPr>
              <a:t>Igan</a:t>
            </a:r>
            <a:r>
              <a:rPr lang="en-US" sz="1200" b="0" u="none" dirty="0" smtClean="0">
                <a:solidFill>
                  <a:schemeClr val="tx1"/>
                </a:solidFill>
              </a:rPr>
              <a:t>, and Pau </a:t>
            </a:r>
            <a:r>
              <a:rPr lang="en-US" sz="1200" b="0" u="none" dirty="0" err="1" smtClean="0">
                <a:solidFill>
                  <a:schemeClr val="tx1"/>
                </a:solidFill>
              </a:rPr>
              <a:t>Rabanal</a:t>
            </a:r>
            <a:r>
              <a:rPr lang="en-US" sz="1200" b="0" u="none" dirty="0" smtClean="0">
                <a:solidFill>
                  <a:schemeClr val="tx1"/>
                </a:solidFill>
              </a:rPr>
              <a:t> (2011), “How to Deal with Real Estate Booms: Lessons from Country Experiences”, IMF WP 11/91, April.</a:t>
            </a:r>
            <a:endParaRPr lang="en-US" sz="1200" b="0" u="none" dirty="0">
              <a:solidFill>
                <a:schemeClr val="tx1"/>
              </a:solidFill>
            </a:endParaRPr>
          </a:p>
        </p:txBody>
      </p:sp>
      <p:sp>
        <p:nvSpPr>
          <p:cNvPr id="6" name="Rectangle 3"/>
          <p:cNvSpPr txBox="1">
            <a:spLocks noChangeArrowheads="1"/>
          </p:cNvSpPr>
          <p:nvPr/>
        </p:nvSpPr>
        <p:spPr bwMode="auto">
          <a:xfrm>
            <a:off x="762001" y="1643632"/>
            <a:ext cx="8691594" cy="1585237"/>
          </a:xfrm>
          <a:prstGeom prst="rect">
            <a:avLst/>
          </a:prstGeom>
          <a:noFill/>
          <a:ln w="9525">
            <a:noFill/>
            <a:miter lim="800000"/>
            <a:headEnd/>
            <a:tailEnd/>
          </a:ln>
        </p:spPr>
        <p:txBody>
          <a:bodyPr lIns="92075" tIns="46038" rIns="92075" bIns="46038"/>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Bubbles in real estate are usually fed by </a:t>
            </a:r>
            <a:r>
              <a:rPr kumimoji="0" lang="en-US" sz="1800" b="0" u="none" kern="0" dirty="0" smtClean="0">
                <a:solidFill>
                  <a:srgbClr val="FF0000"/>
                </a:solidFill>
                <a:latin typeface="+mn-lt"/>
                <a:cs typeface="Times New Roman" pitchFamily="18" charset="0"/>
              </a:rPr>
              <a:t>excessive credit growth</a:t>
            </a:r>
            <a:r>
              <a:rPr kumimoji="0" lang="en-US" sz="1800" b="0" u="none" kern="0" dirty="0" smtClean="0">
                <a:solidFill>
                  <a:schemeClr val="tx1"/>
                </a:solidFill>
                <a:latin typeface="+mn-lt"/>
                <a:cs typeface="Times New Roman" pitchFamily="18" charset="0"/>
              </a:rPr>
              <a:t>, increasing the impact of the financial crisis.</a:t>
            </a:r>
          </a:p>
          <a:p>
            <a:pPr marL="271463" indent="-271463"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In the subprime crisis, </a:t>
            </a:r>
            <a:r>
              <a:rPr kumimoji="0" lang="en-US" sz="1800" b="0" u="none" kern="0" dirty="0" smtClean="0">
                <a:solidFill>
                  <a:srgbClr val="FF0000"/>
                </a:solidFill>
                <a:latin typeface="+mn-lt"/>
                <a:cs typeface="Times New Roman" pitchFamily="18" charset="0"/>
              </a:rPr>
              <a:t>larger declines in GDP occurred in countries with larger house price increases before</a:t>
            </a:r>
            <a:r>
              <a:rPr kumimoji="0" lang="en-US" sz="1800" b="0" u="none" kern="0" dirty="0" smtClean="0">
                <a:solidFill>
                  <a:schemeClr val="tx1"/>
                </a:solidFill>
                <a:latin typeface="+mn-lt"/>
                <a:cs typeface="Times New Roman" pitchFamily="18" charset="0"/>
              </a:rPr>
              <a:t>, with many of these also having observed larger credit growth.</a:t>
            </a:r>
          </a:p>
        </p:txBody>
      </p:sp>
      <p:pic>
        <p:nvPicPr>
          <p:cNvPr id="552962" name="Picture 2"/>
          <p:cNvPicPr>
            <a:picLocks noChangeAspect="1" noChangeArrowheads="1"/>
          </p:cNvPicPr>
          <p:nvPr/>
        </p:nvPicPr>
        <p:blipFill>
          <a:blip r:embed="rId2" cstate="print"/>
          <a:srcRect/>
          <a:stretch>
            <a:fillRect/>
          </a:stretch>
        </p:blipFill>
        <p:spPr bwMode="auto">
          <a:xfrm>
            <a:off x="813615" y="3228870"/>
            <a:ext cx="4459195" cy="298621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321</a:t>
            </a:fld>
            <a:endParaRPr lang="en-US"/>
          </a:p>
        </p:txBody>
      </p:sp>
    </p:spTree>
    <p:extLst>
      <p:ext uri="{BB962C8B-B14F-4D97-AF65-F5344CB8AC3E}">
        <p14:creationId xmlns:p14="http://schemas.microsoft.com/office/powerpoint/2010/main" val="957596389"/>
      </p:ext>
    </p:extLst>
  </p:cSld>
  <p:clrMapOvr>
    <a:masterClrMapping/>
  </p:clrMapOvr>
  <p:transition spd="slow">
    <p:pull dir="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42900"/>
            <a:ext cx="8566150" cy="1104900"/>
          </a:xfrm>
        </p:spPr>
        <p:txBody>
          <a:bodyPr/>
          <a:lstStyle/>
          <a:p>
            <a:r>
              <a:rPr lang="en-US" dirty="0" smtClean="0"/>
              <a:t>Markets</a:t>
            </a:r>
          </a:p>
        </p:txBody>
      </p:sp>
      <p:sp>
        <p:nvSpPr>
          <p:cNvPr id="90115" name="Text Box 6"/>
          <p:cNvSpPr txBox="1">
            <a:spLocks noChangeArrowheads="1"/>
          </p:cNvSpPr>
          <p:nvPr/>
        </p:nvSpPr>
        <p:spPr bwMode="auto">
          <a:xfrm>
            <a:off x="776536" y="5662989"/>
            <a:ext cx="4500562" cy="646331"/>
          </a:xfrm>
          <a:prstGeom prst="rect">
            <a:avLst/>
          </a:prstGeom>
          <a:noFill/>
          <a:ln w="12700" cap="sq">
            <a:noFill/>
            <a:miter lim="800000"/>
            <a:headEnd/>
            <a:tailEnd/>
          </a:ln>
        </p:spPr>
        <p:txBody>
          <a:bodyPr>
            <a:spAutoFit/>
          </a:bodyPr>
          <a:lstStyle/>
          <a:p>
            <a:pPr algn="just">
              <a:buNone/>
            </a:pPr>
            <a:r>
              <a:rPr lang="en-US" sz="1200" b="0" u="none" dirty="0">
                <a:solidFill>
                  <a:schemeClr val="tx1"/>
                </a:solidFill>
              </a:rPr>
              <a:t>Source: Reinhart, Carmen M. </a:t>
            </a:r>
            <a:r>
              <a:rPr lang="en-US" sz="1200" b="0" u="none" dirty="0" smtClean="0">
                <a:solidFill>
                  <a:schemeClr val="tx1"/>
                </a:solidFill>
              </a:rPr>
              <a:t>and </a:t>
            </a:r>
            <a:r>
              <a:rPr lang="en-US" sz="1200" b="0" u="none" dirty="0">
                <a:solidFill>
                  <a:schemeClr val="tx1"/>
                </a:solidFill>
              </a:rPr>
              <a:t>Kenneth S. </a:t>
            </a:r>
            <a:r>
              <a:rPr lang="en-US" sz="1200" b="0" u="none" dirty="0" err="1">
                <a:solidFill>
                  <a:schemeClr val="tx1"/>
                </a:solidFill>
              </a:rPr>
              <a:t>Rogoff</a:t>
            </a:r>
            <a:r>
              <a:rPr lang="en-US" sz="1200" b="0" u="none" dirty="0">
                <a:solidFill>
                  <a:schemeClr val="tx1"/>
                </a:solidFill>
              </a:rPr>
              <a:t> (2009), ”The Aftermath of Financial Crises”, American Economic Review, Vol. 99, No.2, May.</a:t>
            </a:r>
          </a:p>
        </p:txBody>
      </p:sp>
      <p:pic>
        <p:nvPicPr>
          <p:cNvPr id="90116" name="Picture 2"/>
          <p:cNvPicPr>
            <a:picLocks noChangeAspect="1" noChangeArrowheads="1"/>
          </p:cNvPicPr>
          <p:nvPr/>
        </p:nvPicPr>
        <p:blipFill>
          <a:blip r:embed="rId2" cstate="print"/>
          <a:srcRect/>
          <a:stretch>
            <a:fillRect/>
          </a:stretch>
        </p:blipFill>
        <p:spPr bwMode="auto">
          <a:xfrm>
            <a:off x="839703" y="2407695"/>
            <a:ext cx="4041289" cy="3271716"/>
          </a:xfrm>
          <a:prstGeom prst="rect">
            <a:avLst/>
          </a:prstGeom>
          <a:noFill/>
          <a:ln w="12700" cap="sq">
            <a:noFill/>
            <a:miter lim="800000"/>
            <a:headEnd/>
            <a:tailEnd/>
          </a:ln>
        </p:spPr>
      </p:pic>
      <p:sp>
        <p:nvSpPr>
          <p:cNvPr id="90118" name="Text Box 6"/>
          <p:cNvSpPr txBox="1">
            <a:spLocks noChangeArrowheads="1"/>
          </p:cNvSpPr>
          <p:nvPr/>
        </p:nvSpPr>
        <p:spPr bwMode="auto">
          <a:xfrm>
            <a:off x="5524500" y="5715000"/>
            <a:ext cx="3857625" cy="461665"/>
          </a:xfrm>
          <a:prstGeom prst="rect">
            <a:avLst/>
          </a:prstGeom>
          <a:noFill/>
          <a:ln w="12700" cap="sq">
            <a:noFill/>
            <a:miter lim="800000"/>
            <a:headEnd/>
            <a:tailEnd/>
          </a:ln>
        </p:spPr>
        <p:txBody>
          <a:bodyPr>
            <a:spAutoFit/>
          </a:bodyPr>
          <a:lstStyle/>
          <a:p>
            <a:pPr algn="just">
              <a:buFont typeface="Webdings" pitchFamily="18" charset="2"/>
              <a:buNone/>
            </a:pPr>
            <a:r>
              <a:rPr lang="en-US" sz="1200" b="0" u="none" dirty="0" smtClean="0">
                <a:solidFill>
                  <a:schemeClr val="tx1"/>
                </a:solidFill>
              </a:rPr>
              <a:t>Source: Banco de Portugal (2010), ”Financial Stability Report”, Nov..</a:t>
            </a:r>
            <a:endParaRPr lang="en-US" sz="1200" b="0" u="none" dirty="0">
              <a:solidFill>
                <a:schemeClr val="tx1"/>
              </a:solidFill>
            </a:endParaRPr>
          </a:p>
        </p:txBody>
      </p:sp>
      <p:sp>
        <p:nvSpPr>
          <p:cNvPr id="7" name="Rectangle 3"/>
          <p:cNvSpPr txBox="1">
            <a:spLocks noChangeArrowheads="1"/>
          </p:cNvSpPr>
          <p:nvPr/>
        </p:nvSpPr>
        <p:spPr bwMode="auto">
          <a:xfrm>
            <a:off x="809625" y="1571625"/>
            <a:ext cx="8679879" cy="777255"/>
          </a:xfrm>
          <a:prstGeom prst="rect">
            <a:avLst/>
          </a:prstGeom>
          <a:noFill/>
          <a:ln w="9525">
            <a:noFill/>
            <a:miter lim="800000"/>
            <a:headEnd/>
            <a:tailEnd/>
          </a:ln>
        </p:spPr>
        <p:txBody>
          <a:bodyPr lIns="92075" tIns="46038" rIns="92075" bIns="46038"/>
          <a:lstStyle/>
          <a:p>
            <a:pPr marL="273050" indent="-27305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Historically, banking crises also impact very severely on </a:t>
            </a:r>
            <a:r>
              <a:rPr kumimoji="0" lang="en-US" sz="2000" b="0" u="none" kern="0" dirty="0" smtClean="0">
                <a:solidFill>
                  <a:srgbClr val="FF0000"/>
                </a:solidFill>
                <a:latin typeface="+mn-lt"/>
                <a:cs typeface="Times New Roman" pitchFamily="18" charset="0"/>
              </a:rPr>
              <a:t>equity prices </a:t>
            </a:r>
            <a:r>
              <a:rPr kumimoji="0" lang="en-US" sz="2000" b="0" u="none" kern="0" dirty="0" smtClean="0">
                <a:solidFill>
                  <a:schemeClr val="tx1"/>
                </a:solidFill>
                <a:latin typeface="+mn-lt"/>
                <a:cs typeface="Times New Roman" pitchFamily="18" charset="0"/>
              </a:rPr>
              <a:t>(56% on average, during 3,4 years).</a:t>
            </a:r>
            <a:endParaRPr kumimoji="0" lang="en-US" sz="2000" b="0" u="none" kern="0" dirty="0">
              <a:solidFill>
                <a:schemeClr val="tx1"/>
              </a:solidFill>
              <a:latin typeface="+mn-lt"/>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080" y="2429918"/>
            <a:ext cx="3432374" cy="330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322</a:t>
            </a:fld>
            <a:endParaRPr lang="en-US"/>
          </a:p>
        </p:txBody>
      </p:sp>
    </p:spTree>
    <p:extLst>
      <p:ext uri="{BB962C8B-B14F-4D97-AF65-F5344CB8AC3E}">
        <p14:creationId xmlns:p14="http://schemas.microsoft.com/office/powerpoint/2010/main" val="3839456194"/>
      </p:ext>
    </p:extLst>
  </p:cSld>
  <p:clrMapOvr>
    <a:masterClrMapping/>
  </p:clrMapOvr>
  <p:transition spd="slow">
    <p:pull dir="r"/>
  </p:transition>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762000" y="342900"/>
            <a:ext cx="8566150" cy="1104900"/>
          </a:xfrm>
        </p:spPr>
        <p:txBody>
          <a:bodyPr/>
          <a:lstStyle/>
          <a:p>
            <a:r>
              <a:rPr lang="en-US" dirty="0" smtClean="0"/>
              <a:t>Markets</a:t>
            </a:r>
          </a:p>
        </p:txBody>
      </p:sp>
      <p:sp>
        <p:nvSpPr>
          <p:cNvPr id="90118" name="Text Box 6"/>
          <p:cNvSpPr txBox="1">
            <a:spLocks noChangeArrowheads="1"/>
          </p:cNvSpPr>
          <p:nvPr/>
        </p:nvSpPr>
        <p:spPr bwMode="auto">
          <a:xfrm>
            <a:off x="809625" y="5877272"/>
            <a:ext cx="1643074" cy="307777"/>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smtClean="0">
                <a:solidFill>
                  <a:schemeClr val="tx1"/>
                </a:solidFill>
              </a:rPr>
              <a:t>Source: Reuters</a:t>
            </a:r>
            <a:endParaRPr lang="en-US" sz="1400" b="0" u="none">
              <a:solidFill>
                <a:schemeClr val="tx1"/>
              </a:solidFill>
            </a:endParaRPr>
          </a:p>
        </p:txBody>
      </p:sp>
      <p:sp>
        <p:nvSpPr>
          <p:cNvPr id="7" name="Rectangle 3"/>
          <p:cNvSpPr txBox="1">
            <a:spLocks noChangeArrowheads="1"/>
          </p:cNvSpPr>
          <p:nvPr/>
        </p:nvSpPr>
        <p:spPr bwMode="auto">
          <a:xfrm>
            <a:off x="792157" y="1628799"/>
            <a:ext cx="8643969" cy="1068281"/>
          </a:xfrm>
          <a:prstGeom prst="rect">
            <a:avLst/>
          </a:prstGeom>
          <a:noFill/>
          <a:ln w="9525">
            <a:noFill/>
            <a:miter lim="800000"/>
            <a:headEnd/>
            <a:tailEnd/>
          </a:ln>
        </p:spPr>
        <p:txBody>
          <a:bodyPr lIns="92075" tIns="46038" rIns="92075" bIns="46038"/>
          <a:lstStyle/>
          <a:p>
            <a:pPr marL="342900" indent="-342900"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The </a:t>
            </a:r>
            <a:r>
              <a:rPr kumimoji="0" lang="en-US" sz="1800" b="0" u="none" kern="0" dirty="0" smtClean="0">
                <a:solidFill>
                  <a:srgbClr val="FF0000"/>
                </a:solidFill>
                <a:latin typeface="+mn-lt"/>
                <a:cs typeface="Times New Roman" pitchFamily="18" charset="0"/>
              </a:rPr>
              <a:t>impact of the subprime crisis on US stock prices </a:t>
            </a:r>
            <a:r>
              <a:rPr kumimoji="0" lang="en-US" sz="1800" b="0" u="none" kern="0" dirty="0" smtClean="0">
                <a:solidFill>
                  <a:schemeClr val="tx1"/>
                </a:solidFill>
                <a:cs typeface="Times New Roman" pitchFamily="18" charset="0"/>
              </a:rPr>
              <a:t>during its </a:t>
            </a:r>
            <a:r>
              <a:rPr kumimoji="0" lang="en-US" sz="1800" b="0" u="none" kern="0" dirty="0">
                <a:solidFill>
                  <a:schemeClr val="tx1"/>
                </a:solidFill>
                <a:cs typeface="Times New Roman" pitchFamily="18" charset="0"/>
              </a:rPr>
              <a:t>initial year </a:t>
            </a:r>
            <a:r>
              <a:rPr kumimoji="0" lang="en-US" sz="1800" b="0" u="none" kern="0" dirty="0" smtClean="0">
                <a:solidFill>
                  <a:srgbClr val="FF0000"/>
                </a:solidFill>
                <a:latin typeface="+mn-lt"/>
                <a:cs typeface="Times New Roman" pitchFamily="18" charset="0"/>
              </a:rPr>
              <a:t>was similar to the one in the Great Depression</a:t>
            </a:r>
            <a:r>
              <a:rPr kumimoji="0" lang="en-US" sz="1800" b="0" u="none" kern="0" dirty="0" smtClean="0">
                <a:solidFill>
                  <a:schemeClr val="tx1"/>
                </a:solidFill>
                <a:latin typeface="+mn-lt"/>
                <a:cs typeface="Times New Roman" pitchFamily="18" charset="0"/>
              </a:rPr>
              <a:t>, but its peak-to-through variation reached only -56%, in line with the historical average and substantially less severe than in 1929 (-85%).</a:t>
            </a:r>
            <a:endParaRPr kumimoji="0" lang="en-US" sz="1800" b="0" u="none" kern="0" dirty="0">
              <a:solidFill>
                <a:schemeClr val="tx1"/>
              </a:solidFill>
              <a:latin typeface="+mn-lt"/>
              <a:cs typeface="Times New Roman" pitchFamily="18" charset="0"/>
            </a:endParaRPr>
          </a:p>
        </p:txBody>
      </p:sp>
      <p:pic>
        <p:nvPicPr>
          <p:cNvPr id="551938" name="Picture 2"/>
          <p:cNvPicPr>
            <a:picLocks noChangeAspect="1" noChangeArrowheads="1"/>
          </p:cNvPicPr>
          <p:nvPr/>
        </p:nvPicPr>
        <p:blipFill>
          <a:blip r:embed="rId2" cstate="print"/>
          <a:srcRect/>
          <a:stretch>
            <a:fillRect/>
          </a:stretch>
        </p:blipFill>
        <p:spPr bwMode="auto">
          <a:xfrm>
            <a:off x="809626" y="2802948"/>
            <a:ext cx="4332444" cy="2930308"/>
          </a:xfrm>
          <a:prstGeom prst="rect">
            <a:avLst/>
          </a:prstGeom>
          <a:noFill/>
          <a:ln w="9525">
            <a:noFill/>
            <a:miter lim="800000"/>
            <a:headEnd/>
            <a:tailEnd/>
          </a:ln>
        </p:spPr>
      </p:pic>
      <p:pic>
        <p:nvPicPr>
          <p:cNvPr id="6" name="Picture 8"/>
          <p:cNvPicPr>
            <a:picLocks noChangeAspect="1" noChangeArrowheads="1"/>
          </p:cNvPicPr>
          <p:nvPr/>
        </p:nvPicPr>
        <p:blipFill>
          <a:blip r:embed="rId3" cstate="print"/>
          <a:srcRect/>
          <a:stretch>
            <a:fillRect/>
          </a:stretch>
        </p:blipFill>
        <p:spPr bwMode="auto">
          <a:xfrm>
            <a:off x="5144259" y="2780928"/>
            <a:ext cx="4459306" cy="3036175"/>
          </a:xfrm>
          <a:prstGeom prst="rect">
            <a:avLst/>
          </a:prstGeom>
          <a:noFill/>
          <a:ln w="12700" cap="sq">
            <a:noFill/>
            <a:miter lim="800000"/>
            <a:headEnd/>
            <a:tailEnd/>
          </a:ln>
        </p:spPr>
      </p:pic>
      <p:sp>
        <p:nvSpPr>
          <p:cNvPr id="8" name="Text Box 5"/>
          <p:cNvSpPr txBox="1">
            <a:spLocks noChangeArrowheads="1"/>
          </p:cNvSpPr>
          <p:nvPr/>
        </p:nvSpPr>
        <p:spPr bwMode="auto">
          <a:xfrm>
            <a:off x="5148716" y="5805264"/>
            <a:ext cx="4304878" cy="523220"/>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dirty="0" smtClean="0">
                <a:solidFill>
                  <a:schemeClr val="tx1"/>
                </a:solidFill>
                <a:cs typeface="Times New Roman" pitchFamily="18" charset="0"/>
              </a:rPr>
              <a:t>Source: </a:t>
            </a:r>
            <a:r>
              <a:rPr lang="en-US" sz="1400" b="0" u="none" dirty="0" smtClean="0">
                <a:solidFill>
                  <a:schemeClr val="tx1"/>
                </a:solidFill>
              </a:rPr>
              <a:t>McKinsey (2009), “Global capital markets: Entering a new era”.</a:t>
            </a:r>
            <a:endParaRPr lang="en-US" sz="1400" b="0" u="none" dirty="0">
              <a:solidFill>
                <a:schemeClr val="tx1"/>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323</a:t>
            </a:fld>
            <a:endParaRPr lang="en-US"/>
          </a:p>
        </p:txBody>
      </p:sp>
    </p:spTree>
    <p:extLst>
      <p:ext uri="{BB962C8B-B14F-4D97-AF65-F5344CB8AC3E}">
        <p14:creationId xmlns:p14="http://schemas.microsoft.com/office/powerpoint/2010/main" val="206697277"/>
      </p:ext>
    </p:extLst>
  </p:cSld>
  <p:clrMapOvr>
    <a:masterClrMapping/>
  </p:clrMapOvr>
  <p:transition spd="slow">
    <p:pull dir="r"/>
  </p:transition>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2.4. Policy Reactions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324</a:t>
            </a:fld>
            <a:endParaRPr lang="en-US"/>
          </a:p>
        </p:txBody>
      </p:sp>
    </p:spTree>
    <p:extLst>
      <p:ext uri="{BB962C8B-B14F-4D97-AF65-F5344CB8AC3E}">
        <p14:creationId xmlns:p14="http://schemas.microsoft.com/office/powerpoint/2010/main" val="932895594"/>
      </p:ext>
    </p:extLst>
  </p:cSld>
  <p:clrMapOvr>
    <a:masterClrMapping/>
  </p:clrMapOvr>
  <p:transition spd="slow">
    <p:pull dir="r"/>
  </p:transition>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Summary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0"/>
              </a:spcBef>
              <a:spcAft>
                <a:spcPts val="600"/>
              </a:spcAft>
            </a:pPr>
            <a:r>
              <a:rPr lang="en-US" sz="2000" b="1" dirty="0" smtClean="0">
                <a:solidFill>
                  <a:srgbClr val="FF0000"/>
                </a:solidFill>
              </a:rPr>
              <a:t>Historical context - Main types of public intervention measures:</a:t>
            </a:r>
          </a:p>
          <a:p>
            <a:pPr marL="400050" indent="-400050" algn="just">
              <a:lnSpc>
                <a:spcPts val="2700"/>
              </a:lnSpc>
              <a:spcBef>
                <a:spcPts val="0"/>
              </a:spcBef>
              <a:spcAft>
                <a:spcPts val="600"/>
              </a:spcAft>
              <a:buAutoNum type="romanLcParenBoth"/>
            </a:pPr>
            <a:r>
              <a:rPr lang="en-US" sz="1800" dirty="0" smtClean="0"/>
              <a:t>Financial sector measures</a:t>
            </a:r>
          </a:p>
          <a:p>
            <a:pPr marL="715963" lvl="1" indent="-315913" algn="just">
              <a:lnSpc>
                <a:spcPts val="2500"/>
              </a:lnSpc>
              <a:spcBef>
                <a:spcPts val="0"/>
              </a:spcBef>
              <a:spcAft>
                <a:spcPts val="0"/>
              </a:spcAft>
              <a:buFontTx/>
              <a:buChar char="-"/>
            </a:pPr>
            <a:r>
              <a:rPr lang="en-US" sz="1600" dirty="0" smtClean="0"/>
              <a:t>Liquidity</a:t>
            </a:r>
          </a:p>
          <a:p>
            <a:pPr marL="715963" lvl="1" indent="-315913" algn="just">
              <a:lnSpc>
                <a:spcPts val="2500"/>
              </a:lnSpc>
              <a:spcBef>
                <a:spcPts val="0"/>
              </a:spcBef>
              <a:spcAft>
                <a:spcPts val="0"/>
              </a:spcAft>
              <a:buFontTx/>
              <a:buChar char="-"/>
            </a:pPr>
            <a:r>
              <a:rPr lang="en-US" sz="1600" dirty="0" smtClean="0"/>
              <a:t>Capital</a:t>
            </a:r>
            <a:endParaRPr lang="en-US" sz="1800" dirty="0"/>
          </a:p>
          <a:p>
            <a:pPr marL="400050" indent="-400050" algn="just">
              <a:lnSpc>
                <a:spcPts val="2700"/>
              </a:lnSpc>
              <a:spcBef>
                <a:spcPts val="0"/>
              </a:spcBef>
              <a:spcAft>
                <a:spcPts val="600"/>
              </a:spcAft>
              <a:buFont typeface="Monotype Sorts" pitchFamily="2" charset="2"/>
              <a:buAutoNum type="romanLcParenBoth"/>
            </a:pPr>
            <a:r>
              <a:rPr lang="en-US" sz="1800" dirty="0" smtClean="0"/>
              <a:t>Macroeconomic </a:t>
            </a:r>
            <a:r>
              <a:rPr lang="en-US" sz="1800" dirty="0"/>
              <a:t>policies</a:t>
            </a:r>
          </a:p>
          <a:p>
            <a:pPr lvl="1" indent="-342900" algn="just">
              <a:lnSpc>
                <a:spcPts val="2500"/>
              </a:lnSpc>
              <a:spcBef>
                <a:spcPts val="0"/>
              </a:spcBef>
              <a:spcAft>
                <a:spcPts val="0"/>
              </a:spcAft>
              <a:buFontTx/>
              <a:buChar char="-"/>
            </a:pPr>
            <a:r>
              <a:rPr lang="en-US" sz="1600" dirty="0" smtClean="0"/>
              <a:t>Fiscal</a:t>
            </a:r>
          </a:p>
          <a:p>
            <a:pPr lvl="1" indent="-342900" algn="just">
              <a:lnSpc>
                <a:spcPts val="2500"/>
              </a:lnSpc>
              <a:spcBef>
                <a:spcPts val="0"/>
              </a:spcBef>
              <a:spcAft>
                <a:spcPts val="0"/>
              </a:spcAft>
              <a:buFontTx/>
              <a:buChar char="-"/>
            </a:pPr>
            <a:r>
              <a:rPr lang="en-US" sz="1600" dirty="0" smtClean="0"/>
              <a:t>Monetary</a:t>
            </a:r>
          </a:p>
          <a:p>
            <a:pPr lvl="1" indent="-342900" algn="just">
              <a:lnSpc>
                <a:spcPts val="2500"/>
              </a:lnSpc>
              <a:spcBef>
                <a:spcPts val="0"/>
              </a:spcBef>
              <a:spcAft>
                <a:spcPts val="0"/>
              </a:spcAft>
              <a:buFontTx/>
              <a:buChar char="-"/>
            </a:pPr>
            <a:endParaRPr lang="en-US" sz="1600" dirty="0" smtClean="0"/>
          </a:p>
          <a:p>
            <a:pPr marL="261938" indent="-261938" algn="just">
              <a:lnSpc>
                <a:spcPts val="2700"/>
              </a:lnSpc>
              <a:spcBef>
                <a:spcPts val="0"/>
              </a:spcBef>
              <a:spcAft>
                <a:spcPts val="600"/>
              </a:spcAft>
            </a:pPr>
            <a:r>
              <a:rPr lang="en-US" sz="2000" b="1" dirty="0" smtClean="0">
                <a:solidFill>
                  <a:srgbClr val="FF0000"/>
                </a:solidFill>
              </a:rPr>
              <a:t>Public </a:t>
            </a:r>
            <a:r>
              <a:rPr lang="en-US" sz="2000" b="1" dirty="0">
                <a:solidFill>
                  <a:srgbClr val="FF0000"/>
                </a:solidFill>
              </a:rPr>
              <a:t>intervention measures </a:t>
            </a:r>
            <a:r>
              <a:rPr lang="en-US" sz="2000" b="1" dirty="0" smtClean="0">
                <a:solidFill>
                  <a:srgbClr val="FF0000"/>
                </a:solidFill>
              </a:rPr>
              <a:t>in the subprime crisis:</a:t>
            </a:r>
          </a:p>
          <a:p>
            <a:pPr marL="444500" indent="-444500" algn="just">
              <a:lnSpc>
                <a:spcPts val="2700"/>
              </a:lnSpc>
              <a:spcBef>
                <a:spcPts val="0"/>
              </a:spcBef>
              <a:spcAft>
                <a:spcPts val="600"/>
              </a:spcAft>
              <a:buAutoNum type="romanLcParenBoth"/>
            </a:pPr>
            <a:r>
              <a:rPr lang="en-US" sz="1800" dirty="0" smtClean="0"/>
              <a:t>Financial aid programs – Capital and Liquidity</a:t>
            </a:r>
          </a:p>
          <a:p>
            <a:pPr marL="444500" indent="-444500" algn="just">
              <a:lnSpc>
                <a:spcPts val="2700"/>
              </a:lnSpc>
              <a:spcBef>
                <a:spcPts val="0"/>
              </a:spcBef>
              <a:spcAft>
                <a:spcPts val="600"/>
              </a:spcAft>
              <a:buAutoNum type="romanLcParenBoth"/>
            </a:pPr>
            <a:r>
              <a:rPr lang="en-US" sz="1800" dirty="0" smtClean="0"/>
              <a:t>Monetary policy</a:t>
            </a:r>
          </a:p>
          <a:p>
            <a:pPr marL="444500" indent="-444500" algn="just">
              <a:lnSpc>
                <a:spcPts val="2700"/>
              </a:lnSpc>
              <a:spcBef>
                <a:spcPts val="0"/>
              </a:spcBef>
              <a:spcAft>
                <a:spcPts val="600"/>
              </a:spcAft>
              <a:buAutoNum type="romanLcParenBoth"/>
            </a:pPr>
            <a:r>
              <a:rPr lang="en-US" sz="1800" dirty="0" smtClean="0"/>
              <a:t>Regulation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325</a:t>
            </a:fld>
            <a:endParaRPr lang="en-US"/>
          </a:p>
        </p:txBody>
      </p:sp>
    </p:spTree>
  </p:cSld>
  <p:clrMapOvr>
    <a:masterClrMapping/>
  </p:clrMapOvr>
  <p:transition spd="slow">
    <p:pull dir="r"/>
  </p:transition>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Liquidity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US" sz="2000" b="1" dirty="0" smtClean="0">
                <a:solidFill>
                  <a:srgbClr val="FF0000"/>
                </a:solidFill>
              </a:rPr>
              <a:t>Main features of liquidity measures reacting to banking crises (</a:t>
            </a:r>
            <a:r>
              <a:rPr lang="en-GB" sz="2000" b="1" dirty="0" err="1" smtClean="0">
                <a:solidFill>
                  <a:srgbClr val="FF0000"/>
                </a:solidFill>
              </a:rPr>
              <a:t>Laeven</a:t>
            </a:r>
            <a:r>
              <a:rPr lang="en-GB" sz="2000" b="1" dirty="0" smtClean="0">
                <a:solidFill>
                  <a:srgbClr val="FF0000"/>
                </a:solidFill>
              </a:rPr>
              <a:t> </a:t>
            </a:r>
            <a:r>
              <a:rPr lang="en-GB" sz="2000" b="1" dirty="0">
                <a:solidFill>
                  <a:srgbClr val="FF0000"/>
                </a:solidFill>
              </a:rPr>
              <a:t>and Valencia (2018</a:t>
            </a:r>
            <a:r>
              <a:rPr lang="en-GB" sz="2000" b="1" dirty="0" smtClean="0">
                <a:solidFill>
                  <a:srgbClr val="FF0000"/>
                </a:solidFill>
              </a:rPr>
              <a:t>)</a:t>
            </a:r>
            <a:r>
              <a:rPr lang="en-US" sz="2000" b="1" dirty="0" smtClean="0">
                <a:solidFill>
                  <a:srgbClr val="FF0000"/>
                </a:solidFill>
              </a:rPr>
              <a:t>:</a:t>
            </a:r>
          </a:p>
          <a:p>
            <a:pPr marL="400050" indent="-400050" algn="just">
              <a:lnSpc>
                <a:spcPts val="2700"/>
              </a:lnSpc>
              <a:spcBef>
                <a:spcPts val="0"/>
              </a:spcBef>
              <a:spcAft>
                <a:spcPts val="600"/>
              </a:spcAft>
              <a:buAutoNum type="romanLcParenBoth"/>
            </a:pPr>
            <a:r>
              <a:rPr lang="en-US" sz="1800" dirty="0" smtClean="0"/>
              <a:t>banking crises are initially tackled by </a:t>
            </a:r>
            <a:r>
              <a:rPr lang="en-GB" sz="1800" b="1" dirty="0" smtClean="0"/>
              <a:t>liquidity </a:t>
            </a:r>
            <a:r>
              <a:rPr lang="en-GB" sz="1800" b="1" dirty="0"/>
              <a:t>support to </a:t>
            </a:r>
            <a:r>
              <a:rPr lang="en-GB" sz="1800" b="1" dirty="0" smtClean="0"/>
              <a:t>banks</a:t>
            </a:r>
            <a:r>
              <a:rPr lang="en-GB" sz="1800" dirty="0" smtClean="0"/>
              <a:t>.</a:t>
            </a:r>
          </a:p>
          <a:p>
            <a:pPr marL="625475" lvl="1" indent="-225425" algn="just">
              <a:lnSpc>
                <a:spcPts val="2700"/>
              </a:lnSpc>
              <a:spcBef>
                <a:spcPts val="0"/>
              </a:spcBef>
              <a:spcAft>
                <a:spcPts val="600"/>
              </a:spcAft>
              <a:buFontTx/>
              <a:buChar char="-"/>
            </a:pPr>
            <a:r>
              <a:rPr lang="en-GB" sz="1600" dirty="0" smtClean="0"/>
              <a:t>“During </a:t>
            </a:r>
            <a:r>
              <a:rPr lang="en-GB" sz="1600" dirty="0"/>
              <a:t>the early stages of banking crises, and often in combination with liquidity support, governments have also </a:t>
            </a:r>
            <a:r>
              <a:rPr lang="en-GB" sz="1600" b="1" dirty="0"/>
              <a:t>resorted to limited or full guarantees on some or most bank liabilities</a:t>
            </a:r>
            <a:r>
              <a:rPr lang="en-GB" sz="1600" dirty="0"/>
              <a:t>, to help stem bank runs and alleviate liquidity pressures on these entities. They typically buy policymakers time to develop more comprehensive resolution and restructuring </a:t>
            </a:r>
            <a:r>
              <a:rPr lang="en-GB" sz="1600" dirty="0" smtClean="0"/>
              <a:t>plans”.</a:t>
            </a:r>
          </a:p>
          <a:p>
            <a:pPr marL="625475" lvl="1" indent="-225425" algn="just">
              <a:lnSpc>
                <a:spcPts val="2700"/>
              </a:lnSpc>
              <a:spcBef>
                <a:spcPts val="0"/>
              </a:spcBef>
              <a:spcAft>
                <a:spcPts val="600"/>
              </a:spcAft>
              <a:buFontTx/>
              <a:buChar char="-"/>
            </a:pPr>
            <a:r>
              <a:rPr lang="en-GB" sz="1600" dirty="0" smtClean="0"/>
              <a:t>“In </a:t>
            </a:r>
            <a:r>
              <a:rPr lang="en-GB" sz="1600" dirty="0"/>
              <a:t>cases where liquidity pressures have been significant, countries have in some cases resorted to </a:t>
            </a:r>
            <a:r>
              <a:rPr lang="en-GB" sz="1600" b="1" dirty="0"/>
              <a:t>administrative measures, suspending the convertibility of deposits into cash </a:t>
            </a:r>
            <a:r>
              <a:rPr lang="en-GB" sz="1600" dirty="0"/>
              <a:t>and restricting foreign payments. These “deposit freezes” have often been preceded by bank holidays—the temporary closure of </a:t>
            </a:r>
            <a:r>
              <a:rPr lang="en-GB" sz="1600" dirty="0" smtClean="0"/>
              <a:t>banks”.</a:t>
            </a:r>
            <a:endParaRPr lang="en-US" sz="16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326</a:t>
            </a:fld>
            <a:endParaRPr lang="en-US"/>
          </a:p>
        </p:txBody>
      </p:sp>
    </p:spTree>
    <p:extLst>
      <p:ext uri="{BB962C8B-B14F-4D97-AF65-F5344CB8AC3E}">
        <p14:creationId xmlns:p14="http://schemas.microsoft.com/office/powerpoint/2010/main" val="3956271624"/>
      </p:ext>
    </p:extLst>
  </p:cSld>
  <p:clrMapOvr>
    <a:masterClrMapping/>
  </p:clrMapOvr>
  <p:transition spd="slow">
    <p:pull dir="r"/>
  </p:transition>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Liquidity</a:t>
            </a:r>
          </a:p>
        </p:txBody>
      </p:sp>
      <p:sp>
        <p:nvSpPr>
          <p:cNvPr id="1848323" name="Rectangle 3"/>
          <p:cNvSpPr>
            <a:spLocks noGrp="1" noChangeArrowheads="1"/>
          </p:cNvSpPr>
          <p:nvPr>
            <p:ph type="body" idx="1"/>
          </p:nvPr>
        </p:nvSpPr>
        <p:spPr>
          <a:xfrm>
            <a:off x="776536" y="1628801"/>
            <a:ext cx="8716714" cy="4608512"/>
          </a:xfrm>
        </p:spPr>
        <p:txBody>
          <a:bodyPr/>
          <a:lstStyle/>
          <a:p>
            <a:pPr marL="273050" indent="-273050" algn="just">
              <a:lnSpc>
                <a:spcPts val="2700"/>
              </a:lnSpc>
              <a:spcBef>
                <a:spcPts val="600"/>
              </a:spcBef>
              <a:spcAft>
                <a:spcPts val="600"/>
              </a:spcAft>
              <a:buAutoNum type="romanLcParenBoth" startAt="2"/>
            </a:pPr>
            <a:r>
              <a:rPr lang="en-US" sz="1800" b="1" dirty="0" smtClean="0">
                <a:solidFill>
                  <a:srgbClr val="FF0000"/>
                </a:solidFill>
              </a:rPr>
              <a:t>After liquidity support, measures on capital are usually necessary:</a:t>
            </a:r>
          </a:p>
          <a:p>
            <a:pPr marL="546100" indent="-273050" algn="just">
              <a:lnSpc>
                <a:spcPts val="2700"/>
              </a:lnSpc>
              <a:spcBef>
                <a:spcPts val="600"/>
              </a:spcBef>
              <a:spcAft>
                <a:spcPts val="600"/>
              </a:spcAft>
              <a:buFontTx/>
              <a:buChar char="-"/>
            </a:pPr>
            <a:r>
              <a:rPr lang="en-GB" sz="1800" dirty="0" smtClean="0"/>
              <a:t>recapitalization </a:t>
            </a:r>
            <a:r>
              <a:rPr lang="en-GB" sz="1800" dirty="0"/>
              <a:t>of viable </a:t>
            </a:r>
            <a:r>
              <a:rPr lang="en-GB" sz="1800" dirty="0" smtClean="0"/>
              <a:t>institutions;</a:t>
            </a:r>
          </a:p>
          <a:p>
            <a:pPr marL="546100" indent="-273050" algn="just">
              <a:lnSpc>
                <a:spcPts val="2700"/>
              </a:lnSpc>
              <a:spcBef>
                <a:spcPts val="600"/>
              </a:spcBef>
              <a:spcAft>
                <a:spcPts val="600"/>
              </a:spcAft>
              <a:buFontTx/>
              <a:buChar char="-"/>
            </a:pPr>
            <a:r>
              <a:rPr lang="en-GB" sz="1800" dirty="0" smtClean="0"/>
              <a:t>resolution </a:t>
            </a:r>
            <a:r>
              <a:rPr lang="en-GB" sz="1800" dirty="0"/>
              <a:t>of insolvent </a:t>
            </a:r>
            <a:r>
              <a:rPr lang="en-GB" sz="1800" dirty="0" smtClean="0"/>
              <a:t>ones;</a:t>
            </a:r>
          </a:p>
          <a:p>
            <a:pPr marL="546100" indent="-273050" algn="just">
              <a:lnSpc>
                <a:spcPts val="2700"/>
              </a:lnSpc>
              <a:spcBef>
                <a:spcPts val="600"/>
              </a:spcBef>
              <a:spcAft>
                <a:spcPts val="600"/>
              </a:spcAft>
              <a:buFontTx/>
              <a:buChar char="-"/>
            </a:pPr>
            <a:r>
              <a:rPr lang="en-GB" sz="1800" dirty="0" smtClean="0"/>
              <a:t>outright </a:t>
            </a:r>
            <a:r>
              <a:rPr lang="en-GB" sz="1800" dirty="0"/>
              <a:t>nationalization</a:t>
            </a:r>
            <a:r>
              <a:rPr lang="en-GB" sz="1800" dirty="0" smtClean="0"/>
              <a:t>.</a:t>
            </a:r>
          </a:p>
          <a:p>
            <a:pPr marL="400050" indent="-400050" algn="just">
              <a:lnSpc>
                <a:spcPts val="2700"/>
              </a:lnSpc>
              <a:spcBef>
                <a:spcPts val="600"/>
              </a:spcBef>
              <a:spcAft>
                <a:spcPts val="600"/>
              </a:spcAft>
              <a:buAutoNum type="romanLcParenBoth"/>
            </a:pPr>
            <a:endParaRPr lang="pt-PT" sz="1800" dirty="0"/>
          </a:p>
          <a:p>
            <a:pPr marL="261938" indent="-261938" algn="just">
              <a:lnSpc>
                <a:spcPts val="2700"/>
              </a:lnSpc>
              <a:spcBef>
                <a:spcPts val="600"/>
              </a:spcBef>
              <a:spcAft>
                <a:spcPts val="600"/>
              </a:spcAft>
            </a:pPr>
            <a:r>
              <a:rPr lang="en-GB" sz="2000" dirty="0">
                <a:solidFill>
                  <a:srgbClr val="FF0000"/>
                </a:solidFill>
              </a:rPr>
              <a:t>Deterioration in banks’ capital position after liquidity drains due to:</a:t>
            </a:r>
          </a:p>
          <a:p>
            <a:pPr marL="514350" indent="-514350" algn="just">
              <a:lnSpc>
                <a:spcPts val="2700"/>
              </a:lnSpc>
              <a:spcBef>
                <a:spcPts val="600"/>
              </a:spcBef>
              <a:spcAft>
                <a:spcPts val="600"/>
              </a:spcAft>
              <a:buAutoNum type="romanLcParenBoth"/>
            </a:pPr>
            <a:r>
              <a:rPr lang="en-GB" sz="1800" dirty="0"/>
              <a:t>fire sale prices to meet liquidity needs;</a:t>
            </a:r>
          </a:p>
          <a:p>
            <a:pPr marL="514350" indent="-514350" algn="just">
              <a:lnSpc>
                <a:spcPts val="2700"/>
              </a:lnSpc>
              <a:spcBef>
                <a:spcPts val="600"/>
              </a:spcBef>
              <a:spcAft>
                <a:spcPts val="600"/>
              </a:spcAft>
              <a:buAutoNum type="romanLcParenBoth"/>
            </a:pPr>
            <a:r>
              <a:rPr lang="en-GB" sz="1800" dirty="0"/>
              <a:t>deterioration in asset quality as a consequence of increasing NPLs.</a:t>
            </a:r>
            <a:endParaRPr lang="en-US" sz="1800" dirty="0"/>
          </a:p>
          <a:p>
            <a:pPr marL="400050" indent="-400050" algn="just">
              <a:lnSpc>
                <a:spcPts val="2700"/>
              </a:lnSpc>
              <a:spcBef>
                <a:spcPts val="600"/>
              </a:spcBef>
              <a:spcAft>
                <a:spcPts val="600"/>
              </a:spcAft>
              <a:buAutoNum type="romanLcParenBoth"/>
            </a:pP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327</a:t>
            </a:fld>
            <a:endParaRPr lang="en-US"/>
          </a:p>
        </p:txBody>
      </p:sp>
    </p:spTree>
    <p:extLst>
      <p:ext uri="{BB962C8B-B14F-4D97-AF65-F5344CB8AC3E}">
        <p14:creationId xmlns:p14="http://schemas.microsoft.com/office/powerpoint/2010/main" val="55704883"/>
      </p:ext>
    </p:extLst>
  </p:cSld>
  <p:clrMapOvr>
    <a:masterClrMapping/>
  </p:clrMapOvr>
  <p:transition spd="slow">
    <p:pull dir="r"/>
  </p:transition>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smtClean="0"/>
              <a:t>Capital</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2000" dirty="0" smtClean="0">
                <a:solidFill>
                  <a:srgbClr val="FF0000"/>
                </a:solidFill>
              </a:rPr>
              <a:t>Bail-outs have been an important tool </a:t>
            </a:r>
            <a:r>
              <a:rPr lang="en-GB" sz="2000" dirty="0" smtClean="0"/>
              <a:t>to provide support to banks until the subprime crisis.</a:t>
            </a:r>
          </a:p>
          <a:p>
            <a:pPr marL="261938" indent="-261938" algn="just">
              <a:lnSpc>
                <a:spcPts val="2700"/>
              </a:lnSpc>
              <a:spcBef>
                <a:spcPts val="600"/>
              </a:spcBef>
              <a:spcAft>
                <a:spcPts val="600"/>
              </a:spcAft>
            </a:pPr>
            <a:endParaRPr lang="en-GB" sz="2000" dirty="0" smtClean="0"/>
          </a:p>
          <a:p>
            <a:pPr marL="261938" indent="-261938" algn="just">
              <a:lnSpc>
                <a:spcPts val="2700"/>
              </a:lnSpc>
              <a:spcBef>
                <a:spcPts val="600"/>
              </a:spcBef>
              <a:spcAft>
                <a:spcPts val="600"/>
              </a:spcAft>
            </a:pPr>
            <a:r>
              <a:rPr lang="en-GB" sz="2000" dirty="0" smtClean="0"/>
              <a:t>According to </a:t>
            </a:r>
            <a:r>
              <a:rPr lang="en-GB" sz="2000" dirty="0" err="1" smtClean="0"/>
              <a:t>Calomiris</a:t>
            </a:r>
            <a:r>
              <a:rPr lang="en-GB" sz="2000" dirty="0" smtClean="0"/>
              <a:t> and Haber (2014), </a:t>
            </a:r>
            <a:r>
              <a:rPr lang="en-GB" sz="2000" dirty="0" smtClean="0">
                <a:solidFill>
                  <a:srgbClr val="FF0000"/>
                </a:solidFill>
              </a:rPr>
              <a:t>this happened since the mid-XIX century:</a:t>
            </a:r>
          </a:p>
          <a:p>
            <a:pPr marL="661988" lvl="1" indent="-261938" algn="just">
              <a:lnSpc>
                <a:spcPts val="2700"/>
              </a:lnSpc>
              <a:spcBef>
                <a:spcPts val="600"/>
              </a:spcBef>
              <a:spcAft>
                <a:spcPts val="600"/>
              </a:spcAft>
            </a:pPr>
            <a:r>
              <a:rPr lang="pt-PT" sz="1600" dirty="0" smtClean="0"/>
              <a:t>“t</a:t>
            </a:r>
            <a:r>
              <a:rPr lang="en-GB" sz="1600" dirty="0" err="1" smtClean="0"/>
              <a:t>axpayer</a:t>
            </a:r>
            <a:r>
              <a:rPr lang="en-GB" sz="1600" dirty="0" smtClean="0"/>
              <a:t>-funded </a:t>
            </a:r>
            <a:r>
              <a:rPr lang="en-GB" sz="1600" dirty="0"/>
              <a:t>bail-outs of banks are a recent phenomenon. Until the mid-twentieth century, the costs of failure tended to be borne by the bankers themselves, along with bank shareholders and depositors. Since then, however, the costs have been progressively shifted to </a:t>
            </a:r>
            <a:r>
              <a:rPr lang="en-GB" sz="1600" dirty="0" smtClean="0"/>
              <a:t>taxpayers”.</a:t>
            </a:r>
          </a:p>
          <a:p>
            <a:pPr marL="261938" indent="-261938" algn="just">
              <a:lnSpc>
                <a:spcPts val="2700"/>
              </a:lnSpc>
              <a:spcBef>
                <a:spcPts val="600"/>
              </a:spcBef>
              <a:spcAft>
                <a:spcPts val="600"/>
              </a:spcAft>
            </a:pPr>
            <a:endParaRPr lang="en-GB" sz="2000" dirty="0" smtClean="0"/>
          </a:p>
          <a:p>
            <a:pPr marL="261938" indent="-261938" algn="just">
              <a:lnSpc>
                <a:spcPts val="2700"/>
              </a:lnSpc>
              <a:spcBef>
                <a:spcPts val="600"/>
              </a:spcBef>
              <a:spcAft>
                <a:spcPts val="600"/>
              </a:spcAft>
            </a:pPr>
            <a:r>
              <a:rPr lang="en-GB" sz="2000" dirty="0">
                <a:solidFill>
                  <a:srgbClr val="FF0000"/>
                </a:solidFill>
              </a:rPr>
              <a:t>This </a:t>
            </a:r>
            <a:r>
              <a:rPr lang="en-GB" sz="2000" dirty="0" smtClean="0">
                <a:solidFill>
                  <a:srgbClr val="FF0000"/>
                </a:solidFill>
              </a:rPr>
              <a:t>is </a:t>
            </a:r>
            <a:r>
              <a:rPr lang="en-GB" sz="2000" dirty="0">
                <a:solidFill>
                  <a:srgbClr val="FF0000"/>
                </a:solidFill>
              </a:rPr>
              <a:t>especially </a:t>
            </a:r>
            <a:r>
              <a:rPr lang="en-GB" sz="2000" dirty="0" smtClean="0">
                <a:solidFill>
                  <a:srgbClr val="FF0000"/>
                </a:solidFill>
              </a:rPr>
              <a:t>surprising as according to the literature public bail-outs tend </a:t>
            </a:r>
            <a:r>
              <a:rPr lang="en-GB" sz="2000" dirty="0">
                <a:solidFill>
                  <a:srgbClr val="FF0000"/>
                </a:solidFill>
              </a:rPr>
              <a:t>to produce much larger losses and deeper </a:t>
            </a:r>
            <a:r>
              <a:rPr lang="en-GB" sz="2000" dirty="0" smtClean="0">
                <a:solidFill>
                  <a:srgbClr val="FF0000"/>
                </a:solidFill>
              </a:rPr>
              <a:t>recessions.</a:t>
            </a: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328</a:t>
            </a:fld>
            <a:endParaRPr lang="en-US"/>
          </a:p>
        </p:txBody>
      </p:sp>
    </p:spTree>
    <p:extLst>
      <p:ext uri="{BB962C8B-B14F-4D97-AF65-F5344CB8AC3E}">
        <p14:creationId xmlns:p14="http://schemas.microsoft.com/office/powerpoint/2010/main" val="1125532988"/>
      </p:ext>
    </p:extLst>
  </p:cSld>
  <p:clrMapOvr>
    <a:masterClrMapping/>
  </p:clrMapOvr>
  <p:transition spd="slow">
    <p:pull dir="r"/>
  </p:transition>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Macroeconomic policies</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1800" dirty="0" smtClean="0"/>
              <a:t>High-income countries have more room to react to financial crises, via fiscal and monetary policies, </a:t>
            </a:r>
            <a:r>
              <a:rPr lang="en-US" sz="1800" dirty="0" smtClean="0"/>
              <a:t>employing </a:t>
            </a:r>
            <a:r>
              <a:rPr lang="en-US" sz="1800" dirty="0"/>
              <a:t>a </a:t>
            </a:r>
            <a:r>
              <a:rPr lang="en-US" sz="1800" b="1" dirty="0"/>
              <a:t>wider range of instruments</a:t>
            </a:r>
            <a:r>
              <a:rPr lang="en-GB" sz="1800" dirty="0"/>
              <a:t>.</a:t>
            </a:r>
          </a:p>
          <a:p>
            <a:pPr marL="261938" indent="-261938" algn="just">
              <a:lnSpc>
                <a:spcPts val="2700"/>
              </a:lnSpc>
              <a:spcBef>
                <a:spcPts val="600"/>
              </a:spcBef>
              <a:spcAft>
                <a:spcPts val="600"/>
              </a:spcAft>
            </a:pP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329</a:t>
            </a:fld>
            <a:endParaRPr lang="en-US"/>
          </a:p>
        </p:txBody>
      </p:sp>
      <p:pic>
        <p:nvPicPr>
          <p:cNvPr id="4" name="Picture 3"/>
          <p:cNvPicPr>
            <a:picLocks noChangeAspect="1"/>
          </p:cNvPicPr>
          <p:nvPr/>
        </p:nvPicPr>
        <p:blipFill>
          <a:blip r:embed="rId3"/>
          <a:stretch>
            <a:fillRect/>
          </a:stretch>
        </p:blipFill>
        <p:spPr>
          <a:xfrm>
            <a:off x="1064568" y="2462697"/>
            <a:ext cx="6966584" cy="3299774"/>
          </a:xfrm>
          <a:prstGeom prst="rect">
            <a:avLst/>
          </a:prstGeom>
        </p:spPr>
      </p:pic>
      <p:sp>
        <p:nvSpPr>
          <p:cNvPr id="7" name="Rectangle 6"/>
          <p:cNvSpPr/>
          <p:nvPr/>
        </p:nvSpPr>
        <p:spPr>
          <a:xfrm>
            <a:off x="1037873" y="5867981"/>
            <a:ext cx="8290277" cy="369332"/>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1281174806"/>
      </p:ext>
    </p:extLst>
  </p:cSld>
  <p:clrMapOvr>
    <a:masterClrMapping/>
  </p:clrMapOvr>
  <p:transition spd="slow">
    <p:pull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64504" y="1628799"/>
            <a:ext cx="8716714" cy="4694213"/>
          </a:xfrm>
        </p:spPr>
        <p:txBody>
          <a:bodyPr/>
          <a:lstStyle/>
          <a:p>
            <a:pPr algn="just">
              <a:lnSpc>
                <a:spcPts val="2700"/>
              </a:lnSpc>
              <a:spcBef>
                <a:spcPts val="600"/>
              </a:spcBef>
              <a:spcAft>
                <a:spcPts val="600"/>
              </a:spcAft>
            </a:pPr>
            <a:r>
              <a:rPr lang="en-US" sz="2000" b="1" dirty="0" smtClean="0"/>
              <a:t>Regulators </a:t>
            </a:r>
            <a:r>
              <a:rPr lang="en-US" sz="2000" b="1" dirty="0"/>
              <a:t>can require banks to hold a higher fraction of reserves </a:t>
            </a:r>
            <a:r>
              <a:rPr lang="en-US" sz="2000" dirty="0"/>
              <a:t>or </a:t>
            </a:r>
            <a:r>
              <a:rPr lang="en-US" sz="2000" dirty="0" smtClean="0"/>
              <a:t>can limit </a:t>
            </a:r>
            <a:r>
              <a:rPr lang="en-US" sz="2000" dirty="0"/>
              <a:t>their short-term liabilities by raising the required fraction of equity </a:t>
            </a:r>
            <a:r>
              <a:rPr lang="en-US" sz="2000" dirty="0" smtClean="0"/>
              <a:t>capital and </a:t>
            </a:r>
            <a:r>
              <a:rPr lang="en-US" sz="2000" dirty="0"/>
              <a:t>long-term debt. </a:t>
            </a: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smtClean="0"/>
              <a:t>This </a:t>
            </a:r>
            <a:r>
              <a:rPr lang="en-US" sz="2000" dirty="0"/>
              <a:t>would provide a ‘bigger cushion’ to absorb losses </a:t>
            </a:r>
            <a:r>
              <a:rPr lang="en-US" sz="2000" dirty="0" smtClean="0"/>
              <a:t>and postpone </a:t>
            </a:r>
            <a:r>
              <a:rPr lang="en-US" sz="2000" dirty="0"/>
              <a:t>the moment when the bank must engage in fire sales, but </a:t>
            </a:r>
            <a:r>
              <a:rPr lang="en-US" sz="2000" b="1" dirty="0"/>
              <a:t>it would </a:t>
            </a:r>
            <a:r>
              <a:rPr lang="en-US" sz="2000" b="1" dirty="0" smtClean="0"/>
              <a:t>not completely </a:t>
            </a:r>
            <a:r>
              <a:rPr lang="en-US" sz="2000" b="1" dirty="0"/>
              <a:t>eliminate the risk of a run. </a:t>
            </a:r>
            <a:endParaRPr lang="en-US" sz="2000" b="1"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b="1" dirty="0" smtClean="0"/>
              <a:t>Only </a:t>
            </a:r>
            <a:r>
              <a:rPr lang="en-US" sz="2000" b="1" dirty="0"/>
              <a:t>a narrow bank with 100% </a:t>
            </a:r>
            <a:r>
              <a:rPr lang="en-US" sz="2000" b="1" dirty="0" smtClean="0"/>
              <a:t>reserves could </a:t>
            </a:r>
            <a:r>
              <a:rPr lang="en-US" sz="2000" b="1" dirty="0"/>
              <a:t>perfectly </a:t>
            </a:r>
            <a:r>
              <a:rPr lang="en-US" sz="2000" b="1" dirty="0" smtClean="0"/>
              <a:t>avoid a run</a:t>
            </a:r>
            <a:r>
              <a:rPr lang="en-US" sz="2000" dirty="0" smtClean="0"/>
              <a:t>, but this solution would force all </a:t>
            </a:r>
            <a:r>
              <a:rPr lang="en-US" sz="2000" dirty="0"/>
              <a:t>the liquidity transformation </a:t>
            </a:r>
            <a:r>
              <a:rPr lang="en-US" sz="2000" dirty="0" smtClean="0"/>
              <a:t>to migrate </a:t>
            </a:r>
            <a:r>
              <a:rPr lang="en-US" sz="2000" dirty="0"/>
              <a:t>outside the regulated banking </a:t>
            </a:r>
            <a:r>
              <a:rPr lang="en-US" sz="2000" dirty="0" smtClean="0"/>
              <a:t>sector and would make almost impossible to get profits.</a:t>
            </a: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a:t>
            </a:fld>
            <a:endParaRPr lang="en-US" dirty="0"/>
          </a:p>
        </p:txBody>
      </p:sp>
      <p:sp>
        <p:nvSpPr>
          <p:cNvPr id="4" name="Down Arrow 3"/>
          <p:cNvSpPr/>
          <p:nvPr/>
        </p:nvSpPr>
        <p:spPr bwMode="auto">
          <a:xfrm>
            <a:off x="5313040" y="256490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dirty="0" smtClean="0">
              <a:ln>
                <a:noFill/>
              </a:ln>
              <a:solidFill>
                <a:srgbClr val="000099"/>
              </a:solidFill>
              <a:effectLst/>
              <a:latin typeface="Times New Roman" pitchFamily="18" charset="0"/>
            </a:endParaRPr>
          </a:p>
        </p:txBody>
      </p:sp>
      <p:sp>
        <p:nvSpPr>
          <p:cNvPr id="7" name="Down Arrow 6"/>
          <p:cNvSpPr/>
          <p:nvPr/>
        </p:nvSpPr>
        <p:spPr bwMode="auto">
          <a:xfrm>
            <a:off x="5313040" y="4119922"/>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dirty="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048948278"/>
      </p:ext>
    </p:extLst>
  </p:cSld>
  <p:clrMapOvr>
    <a:masterClrMapping/>
  </p:clrMapOvr>
  <p:transition spd="slow">
    <p:pull dir="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smtClean="0"/>
              <a:t>Public intervention measures in the subprime crisis</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GB" sz="2000" b="1" dirty="0" smtClean="0">
                <a:solidFill>
                  <a:srgbClr val="FF0000"/>
                </a:solidFill>
              </a:rPr>
              <a:t>Policymakers took some time to understand the origins of the financial </a:t>
            </a:r>
            <a:r>
              <a:rPr lang="en-GB" sz="2000" b="1" dirty="0">
                <a:solidFill>
                  <a:srgbClr val="FF0000"/>
                </a:solidFill>
              </a:rPr>
              <a:t>system’s latent </a:t>
            </a:r>
            <a:r>
              <a:rPr lang="en-GB" sz="2000" b="1" dirty="0" smtClean="0">
                <a:solidFill>
                  <a:srgbClr val="FF0000"/>
                </a:solidFill>
              </a:rPr>
              <a:t>instability and the crisis was initially tackled as a cyclical event</a:t>
            </a:r>
            <a:r>
              <a:rPr lang="en-GB" sz="2000" dirty="0" smtClean="0"/>
              <a:t>, that had to be targeted with focused and temporary measures.</a:t>
            </a:r>
          </a:p>
          <a:p>
            <a:pPr marL="261938" indent="-261938" algn="just">
              <a:lnSpc>
                <a:spcPts val="2700"/>
              </a:lnSpc>
              <a:spcBef>
                <a:spcPts val="600"/>
              </a:spcBef>
              <a:spcAft>
                <a:spcPts val="600"/>
              </a:spcAft>
            </a:pPr>
            <a:endParaRPr lang="en-GB" sz="2000" dirty="0"/>
          </a:p>
          <a:p>
            <a:pPr marL="261938" indent="-261938" algn="just">
              <a:lnSpc>
                <a:spcPts val="2700"/>
              </a:lnSpc>
              <a:spcBef>
                <a:spcPts val="600"/>
              </a:spcBef>
              <a:spcAft>
                <a:spcPts val="600"/>
              </a:spcAft>
            </a:pPr>
            <a:r>
              <a:rPr lang="en-US" sz="2000" dirty="0"/>
              <a:t>Reactions started mostly after the Lehman failure and learning from the lessons of 1929 crisis, </a:t>
            </a:r>
            <a:r>
              <a:rPr lang="en-US" sz="2000" dirty="0">
                <a:solidFill>
                  <a:srgbClr val="FF0000"/>
                </a:solidFill>
              </a:rPr>
              <a:t>the initial intervention of prudential authorities, central banks and Governments, under international coordination, was focused on</a:t>
            </a:r>
            <a:r>
              <a:rPr lang="en-US" sz="2000" dirty="0"/>
              <a:t>:</a:t>
            </a:r>
          </a:p>
          <a:p>
            <a:pPr marL="439738" lvl="1" indent="-176213" algn="just">
              <a:lnSpc>
                <a:spcPts val="2500"/>
              </a:lnSpc>
              <a:spcBef>
                <a:spcPts val="0"/>
              </a:spcBef>
              <a:spcAft>
                <a:spcPts val="0"/>
              </a:spcAft>
            </a:pPr>
            <a:r>
              <a:rPr lang="en-US" sz="1600" dirty="0"/>
              <a:t>Massive liquidity provision by central banks, reducing short-term interest rates to </a:t>
            </a:r>
            <a:r>
              <a:rPr lang="en-US" sz="1600" dirty="0" smtClean="0"/>
              <a:t>0;</a:t>
            </a:r>
            <a:endParaRPr lang="en-US" sz="1600" dirty="0"/>
          </a:p>
          <a:p>
            <a:pPr marL="439738" lvl="1" indent="-176213" algn="just">
              <a:lnSpc>
                <a:spcPts val="2500"/>
              </a:lnSpc>
              <a:spcBef>
                <a:spcPts val="0"/>
              </a:spcBef>
              <a:spcAft>
                <a:spcPts val="0"/>
              </a:spcAft>
            </a:pPr>
            <a:r>
              <a:rPr lang="en-US" sz="1600" dirty="0"/>
              <a:t>Takeovers/bailouts;</a:t>
            </a:r>
          </a:p>
          <a:p>
            <a:pPr marL="439738" lvl="1" indent="-176213" algn="just">
              <a:lnSpc>
                <a:spcPts val="2500"/>
              </a:lnSpc>
              <a:spcBef>
                <a:spcPts val="0"/>
              </a:spcBef>
              <a:spcAft>
                <a:spcPts val="0"/>
              </a:spcAft>
            </a:pPr>
            <a:r>
              <a:rPr lang="en-US" sz="1600" dirty="0"/>
              <a:t>Financial operations, including purchases of toxic assets, funding guarantees and capital injections;</a:t>
            </a:r>
          </a:p>
          <a:p>
            <a:pPr marL="439738" lvl="1" indent="-176213" algn="just">
              <a:lnSpc>
                <a:spcPts val="2500"/>
              </a:lnSpc>
              <a:spcBef>
                <a:spcPts val="0"/>
              </a:spcBef>
              <a:spcAft>
                <a:spcPts val="0"/>
              </a:spcAft>
            </a:pPr>
            <a:r>
              <a:rPr lang="en-US" sz="1600" dirty="0"/>
              <a:t>Fiscal stimulus;</a:t>
            </a:r>
          </a:p>
          <a:p>
            <a:pPr marL="439738" lvl="1" indent="-176213" algn="just">
              <a:lnSpc>
                <a:spcPts val="2500"/>
              </a:lnSpc>
              <a:spcBef>
                <a:spcPts val="0"/>
              </a:spcBef>
              <a:spcAft>
                <a:spcPts val="0"/>
              </a:spcAft>
            </a:pPr>
            <a:r>
              <a:rPr lang="en-US" sz="1600" dirty="0"/>
              <a:t>Regulation.</a:t>
            </a:r>
          </a:p>
          <a:p>
            <a:pPr marL="261938" indent="-261938" algn="just">
              <a:lnSpc>
                <a:spcPts val="2700"/>
              </a:lnSpc>
              <a:spcBef>
                <a:spcPts val="600"/>
              </a:spcBef>
              <a:spcAft>
                <a:spcPts val="600"/>
              </a:spcAft>
            </a:pPr>
            <a:endParaRPr lang="en-GB" sz="2000" dirty="0" smtClean="0"/>
          </a:p>
          <a:p>
            <a:pPr marL="261938" indent="-261938" algn="just">
              <a:lnSpc>
                <a:spcPts val="2700"/>
              </a:lnSpc>
              <a:spcBef>
                <a:spcPts val="600"/>
              </a:spcBef>
              <a:spcAft>
                <a:spcPts val="600"/>
              </a:spcAft>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330</a:t>
            </a:fld>
            <a:endParaRPr lang="en-US"/>
          </a:p>
        </p:txBody>
      </p:sp>
      <p:sp>
        <p:nvSpPr>
          <p:cNvPr id="3" name="Down Arrow 2"/>
          <p:cNvSpPr/>
          <p:nvPr/>
        </p:nvSpPr>
        <p:spPr bwMode="auto">
          <a:xfrm>
            <a:off x="4953000" y="278092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050042079"/>
      </p:ext>
    </p:extLst>
  </p:cSld>
  <p:clrMapOvr>
    <a:masterClrMapping/>
  </p:clrMapOvr>
  <p:transition spd="slow">
    <p:pull dir="r"/>
  </p:transition>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a:t>Public intervention measures in </a:t>
            </a:r>
            <a:r>
              <a:rPr lang="en-US" dirty="0" smtClean="0"/>
              <a:t>the subprime crisis</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endParaRPr lang="en-GB" sz="2000" dirty="0" smtClean="0"/>
          </a:p>
          <a:p>
            <a:pPr marL="261938" indent="-261938" algn="just">
              <a:lnSpc>
                <a:spcPts val="2700"/>
              </a:lnSpc>
              <a:spcBef>
                <a:spcPts val="600"/>
              </a:spcBef>
              <a:spcAft>
                <a:spcPts val="600"/>
              </a:spcAft>
            </a:pPr>
            <a:r>
              <a:rPr lang="en-US" sz="2000" dirty="0" smtClean="0"/>
              <a:t>Reactions started mostly after the Lehman failure and learning </a:t>
            </a:r>
            <a:r>
              <a:rPr lang="en-US" sz="2000" dirty="0"/>
              <a:t>from the lessons </a:t>
            </a:r>
            <a:r>
              <a:rPr lang="en-US" sz="2000" dirty="0" smtClean="0"/>
              <a:t>of </a:t>
            </a:r>
            <a:r>
              <a:rPr lang="en-US" sz="2000" dirty="0"/>
              <a:t>1929 crisis, </a:t>
            </a:r>
            <a:r>
              <a:rPr lang="en-US" sz="2000" dirty="0" smtClean="0">
                <a:solidFill>
                  <a:srgbClr val="FF0000"/>
                </a:solidFill>
              </a:rPr>
              <a:t>the initial intervention of prudential authorities, central banks and Governments, under international coordination, was focused on</a:t>
            </a:r>
            <a:r>
              <a:rPr lang="en-US" sz="2000" dirty="0" smtClean="0"/>
              <a:t>:</a:t>
            </a:r>
          </a:p>
          <a:p>
            <a:pPr marL="439738" lvl="1" indent="-176213" algn="just">
              <a:lnSpc>
                <a:spcPts val="2700"/>
              </a:lnSpc>
              <a:spcBef>
                <a:spcPts val="600"/>
              </a:spcBef>
              <a:spcAft>
                <a:spcPts val="600"/>
              </a:spcAft>
            </a:pPr>
            <a:r>
              <a:rPr lang="en-US" sz="1600" dirty="0" smtClean="0"/>
              <a:t>Massive liquidity provision by central banks, reducing short-term interest rates to close to or even below zero;</a:t>
            </a:r>
          </a:p>
          <a:p>
            <a:pPr marL="439738" lvl="1" indent="-176213" algn="just">
              <a:lnSpc>
                <a:spcPts val="2700"/>
              </a:lnSpc>
              <a:spcBef>
                <a:spcPts val="600"/>
              </a:spcBef>
              <a:spcAft>
                <a:spcPts val="600"/>
              </a:spcAft>
            </a:pPr>
            <a:r>
              <a:rPr lang="en-US" sz="1600" dirty="0" smtClean="0"/>
              <a:t>Takeovers/bailouts;</a:t>
            </a:r>
          </a:p>
          <a:p>
            <a:pPr marL="439738" lvl="1" indent="-176213" algn="just">
              <a:lnSpc>
                <a:spcPts val="2700"/>
              </a:lnSpc>
              <a:spcBef>
                <a:spcPts val="600"/>
              </a:spcBef>
              <a:spcAft>
                <a:spcPts val="600"/>
              </a:spcAft>
            </a:pPr>
            <a:r>
              <a:rPr lang="en-US" sz="1600" dirty="0" smtClean="0"/>
              <a:t>Financial operations, including purchases of toxic assets, funding guarantees and capital injections</a:t>
            </a:r>
            <a:r>
              <a:rPr lang="en-US" sz="1600" dirty="0"/>
              <a:t>;</a:t>
            </a:r>
            <a:endParaRPr lang="en-US" sz="1600" dirty="0" smtClean="0"/>
          </a:p>
          <a:p>
            <a:pPr marL="439738" lvl="1" indent="-176213" algn="just">
              <a:lnSpc>
                <a:spcPts val="2700"/>
              </a:lnSpc>
              <a:spcBef>
                <a:spcPts val="600"/>
              </a:spcBef>
              <a:spcAft>
                <a:spcPts val="600"/>
              </a:spcAft>
            </a:pPr>
            <a:r>
              <a:rPr lang="en-US" sz="1600" dirty="0"/>
              <a:t>Fiscal </a:t>
            </a:r>
            <a:r>
              <a:rPr lang="en-US" sz="1600" dirty="0" smtClean="0"/>
              <a:t>stimulus;</a:t>
            </a:r>
          </a:p>
          <a:p>
            <a:pPr marL="439738" lvl="1" indent="-176213" algn="just">
              <a:lnSpc>
                <a:spcPts val="2700"/>
              </a:lnSpc>
              <a:spcBef>
                <a:spcPts val="600"/>
              </a:spcBef>
              <a:spcAft>
                <a:spcPts val="600"/>
              </a:spcAft>
            </a:pPr>
            <a:r>
              <a:rPr lang="en-US" sz="1600" dirty="0" smtClean="0"/>
              <a:t>Regulation.</a:t>
            </a:r>
            <a:endParaRPr 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331</a:t>
            </a:fld>
            <a:endParaRPr lang="en-US"/>
          </a:p>
        </p:txBody>
      </p:sp>
      <p:sp>
        <p:nvSpPr>
          <p:cNvPr id="3" name="Down Arrow 2"/>
          <p:cNvSpPr/>
          <p:nvPr/>
        </p:nvSpPr>
        <p:spPr bwMode="auto">
          <a:xfrm>
            <a:off x="4954873" y="170080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943373702"/>
      </p:ext>
    </p:extLst>
  </p:cSld>
  <p:clrMapOvr>
    <a:masterClrMapping/>
  </p:clrMapOvr>
  <p:transition spd="slow">
    <p:pull dir="r"/>
  </p:transition>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731250" cy="1104900"/>
          </a:xfrm>
        </p:spPr>
        <p:txBody>
          <a:bodyPr/>
          <a:lstStyle/>
          <a:p>
            <a:r>
              <a:rPr lang="en-US" dirty="0"/>
              <a:t>Public intervention measures </a:t>
            </a:r>
            <a:r>
              <a:rPr lang="en-US" dirty="0" smtClean="0"/>
              <a:t>in </a:t>
            </a:r>
            <a:r>
              <a:rPr lang="en-US" dirty="0"/>
              <a:t>the subprime crisis</a:t>
            </a:r>
            <a:endParaRPr lang="en-US" dirty="0" smtClean="0"/>
          </a:p>
        </p:txBody>
      </p:sp>
      <p:sp>
        <p:nvSpPr>
          <p:cNvPr id="1848323" name="Rectangle 3"/>
          <p:cNvSpPr>
            <a:spLocks noGrp="1" noChangeArrowheads="1"/>
          </p:cNvSpPr>
          <p:nvPr>
            <p:ph type="body" idx="1"/>
          </p:nvPr>
        </p:nvSpPr>
        <p:spPr>
          <a:xfrm>
            <a:off x="776536" y="1628801"/>
            <a:ext cx="8716714" cy="4694212"/>
          </a:xfrm>
        </p:spPr>
        <p:txBody>
          <a:bodyPr/>
          <a:lstStyle/>
          <a:p>
            <a:pPr marL="261938" indent="-261938" algn="just">
              <a:lnSpc>
                <a:spcPts val="2700"/>
              </a:lnSpc>
              <a:spcBef>
                <a:spcPts val="600"/>
              </a:spcBef>
              <a:spcAft>
                <a:spcPts val="600"/>
              </a:spcAft>
            </a:pPr>
            <a:r>
              <a:rPr lang="en-US" sz="2000" dirty="0" smtClean="0"/>
              <a:t>The stages of public interventions during the subprime crisis are well synthetized by Martin Wolf: “</a:t>
            </a:r>
            <a:r>
              <a:rPr lang="en-GB" sz="2000" dirty="0" smtClean="0"/>
              <a:t>Why </a:t>
            </a:r>
            <a:r>
              <a:rPr lang="en-GB" sz="2000" dirty="0"/>
              <a:t>so little has changed since the financial </a:t>
            </a:r>
            <a:r>
              <a:rPr lang="en-GB" sz="2000" dirty="0" smtClean="0"/>
              <a:t>crash”, 4 Sept. 2018, Financial Times:</a:t>
            </a:r>
          </a:p>
          <a:p>
            <a:pPr marL="0" indent="0" algn="just">
              <a:lnSpc>
                <a:spcPts val="2400"/>
              </a:lnSpc>
              <a:spcBef>
                <a:spcPts val="600"/>
              </a:spcBef>
              <a:spcAft>
                <a:spcPts val="600"/>
              </a:spcAft>
              <a:buNone/>
            </a:pPr>
            <a:r>
              <a:rPr lang="en-GB" sz="1600" dirty="0" smtClean="0"/>
              <a:t>“</a:t>
            </a:r>
            <a:r>
              <a:rPr lang="en-GB" sz="1600" b="1" dirty="0" smtClean="0">
                <a:solidFill>
                  <a:srgbClr val="FF0000"/>
                </a:solidFill>
              </a:rPr>
              <a:t>The </a:t>
            </a:r>
            <a:r>
              <a:rPr lang="en-GB" sz="1600" b="1" dirty="0">
                <a:solidFill>
                  <a:srgbClr val="FF0000"/>
                </a:solidFill>
              </a:rPr>
              <a:t>chief aim of post-crisis policymaking was rescue</a:t>
            </a:r>
            <a:r>
              <a:rPr lang="en-GB" sz="1600" dirty="0">
                <a:solidFill>
                  <a:srgbClr val="FF0000"/>
                </a:solidFill>
              </a:rPr>
              <a:t>: stabilise the financial system and restore demand. This was delivered by putting sovereign balance sheets behind the collapsing financial system, cutting interest rates, allowing fiscal deficits to soar in the short </a:t>
            </a:r>
            <a:r>
              <a:rPr lang="en-GB" sz="1600" dirty="0"/>
              <a:t>run while limiting discretionary fiscal expansion, and introducing complex new financial regulations. This prevented economic collapse, unlike in the 1930s, and brought a (weak) </a:t>
            </a:r>
            <a:r>
              <a:rPr lang="en-GB" sz="1600" dirty="0" smtClean="0"/>
              <a:t>recovery”. </a:t>
            </a:r>
          </a:p>
          <a:p>
            <a:pPr marL="0" indent="0" algn="just">
              <a:lnSpc>
                <a:spcPts val="2400"/>
              </a:lnSpc>
              <a:spcBef>
                <a:spcPts val="600"/>
              </a:spcBef>
              <a:spcAft>
                <a:spcPts val="600"/>
              </a:spcAft>
              <a:buNone/>
            </a:pPr>
            <a:r>
              <a:rPr lang="pt-PT" sz="1600" dirty="0" smtClean="0">
                <a:solidFill>
                  <a:srgbClr val="FF0000"/>
                </a:solidFill>
              </a:rPr>
              <a:t>“</a:t>
            </a:r>
            <a:r>
              <a:rPr lang="en-GB" sz="1600" dirty="0" smtClean="0">
                <a:solidFill>
                  <a:srgbClr val="FF0000"/>
                </a:solidFill>
              </a:rPr>
              <a:t>Shortly </a:t>
            </a:r>
            <a:r>
              <a:rPr lang="en-GB" sz="1600" dirty="0">
                <a:solidFill>
                  <a:srgbClr val="FF0000"/>
                </a:solidFill>
              </a:rPr>
              <a:t>after the worst of the crisis had passed, fiscal policy turned towards austerity</a:t>
            </a:r>
            <a:r>
              <a:rPr lang="en-GB" sz="1600" dirty="0"/>
              <a:t>. The financial system is much as before, albeit with somewhat lower leverage, higher liquidity requirements and tighter </a:t>
            </a:r>
            <a:r>
              <a:rPr lang="en-GB" sz="1600" dirty="0" smtClean="0"/>
              <a:t>regulation”.</a:t>
            </a:r>
          </a:p>
          <a:p>
            <a:pPr marL="261938" indent="-261938" algn="just">
              <a:lnSpc>
                <a:spcPts val="2700"/>
              </a:lnSpc>
              <a:spcBef>
                <a:spcPts val="600"/>
              </a:spcBef>
              <a:spcAft>
                <a:spcPts val="600"/>
              </a:spcAft>
            </a:pPr>
            <a:r>
              <a:rPr lang="en-US" sz="2000" dirty="0" smtClean="0">
                <a:solidFill>
                  <a:srgbClr val="FF0000"/>
                </a:solidFill>
              </a:rPr>
              <a:t>Government </a:t>
            </a:r>
            <a:r>
              <a:rPr lang="en-US" sz="2000" dirty="0">
                <a:solidFill>
                  <a:srgbClr val="FF0000"/>
                </a:solidFill>
              </a:rPr>
              <a:t>support packages</a:t>
            </a:r>
            <a:r>
              <a:rPr lang="en-US" sz="2000" dirty="0"/>
              <a:t> </a:t>
            </a:r>
            <a:r>
              <a:rPr lang="en-US" sz="2000" dirty="0">
                <a:solidFill>
                  <a:srgbClr val="FF0000"/>
                </a:solidFill>
              </a:rPr>
              <a:t>were very diversified</a:t>
            </a:r>
            <a:r>
              <a:rPr lang="en-US" sz="2000" dirty="0"/>
              <a:t>, including liquidity and capital injections, debt guarantees, deposit insurance and asset purchase.</a:t>
            </a:r>
          </a:p>
          <a:p>
            <a:pPr marL="0" indent="0" algn="just">
              <a:lnSpc>
                <a:spcPts val="2400"/>
              </a:lnSpc>
              <a:spcBef>
                <a:spcPts val="600"/>
              </a:spcBef>
              <a:spcAft>
                <a:spcPts val="600"/>
              </a:spcAft>
              <a:buNone/>
            </a:pPr>
            <a:endParaRPr lang="en-US" sz="16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332</a:t>
            </a:fld>
            <a:endParaRPr lang="en-US"/>
          </a:p>
        </p:txBody>
      </p:sp>
    </p:spTree>
    <p:extLst>
      <p:ext uri="{BB962C8B-B14F-4D97-AF65-F5344CB8AC3E}">
        <p14:creationId xmlns:p14="http://schemas.microsoft.com/office/powerpoint/2010/main" val="3393040494"/>
      </p:ext>
    </p:extLst>
  </p:cSld>
  <p:clrMapOvr>
    <a:masterClrMapping/>
  </p:clrMapOvr>
  <p:transition spd="slow">
    <p:pull dir="r"/>
  </p:transition>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a:t>Financial aid programs</a:t>
            </a:r>
            <a:endParaRPr lang="en-US" dirty="0" smtClean="0"/>
          </a:p>
        </p:txBody>
      </p:sp>
      <p:sp>
        <p:nvSpPr>
          <p:cNvPr id="1848323" name="Rectangle 3"/>
          <p:cNvSpPr>
            <a:spLocks noGrp="1" noChangeArrowheads="1"/>
          </p:cNvSpPr>
          <p:nvPr>
            <p:ph type="body" idx="1"/>
          </p:nvPr>
        </p:nvSpPr>
        <p:spPr>
          <a:xfrm>
            <a:off x="776536" y="1628801"/>
            <a:ext cx="8716714" cy="4694212"/>
          </a:xfrm>
        </p:spPr>
        <p:txBody>
          <a:bodyPr/>
          <a:lstStyle/>
          <a:p>
            <a:pPr marL="261938" indent="-261938" algn="just">
              <a:lnSpc>
                <a:spcPts val="2600"/>
              </a:lnSpc>
              <a:spcBef>
                <a:spcPts val="600"/>
              </a:spcBef>
              <a:spcAft>
                <a:spcPts val="600"/>
              </a:spcAft>
            </a:pPr>
            <a:r>
              <a:rPr lang="en-US" sz="2000" dirty="0">
                <a:solidFill>
                  <a:srgbClr val="FF0000"/>
                </a:solidFill>
              </a:rPr>
              <a:t>Before the Lehman failure, some initial</a:t>
            </a:r>
            <a:r>
              <a:rPr lang="pt-PT" sz="2000" dirty="0">
                <a:solidFill>
                  <a:srgbClr val="FF0000"/>
                </a:solidFill>
              </a:rPr>
              <a:t> </a:t>
            </a:r>
            <a:r>
              <a:rPr lang="en-US" sz="2000" dirty="0" smtClean="0">
                <a:solidFill>
                  <a:srgbClr val="FF0000"/>
                </a:solidFill>
              </a:rPr>
              <a:t>bail-outs occurred </a:t>
            </a:r>
            <a:r>
              <a:rPr lang="pt-PT" sz="2000" dirty="0" smtClean="0">
                <a:solidFill>
                  <a:srgbClr val="FF0000"/>
                </a:solidFill>
              </a:rPr>
              <a:t>in </a:t>
            </a:r>
            <a:r>
              <a:rPr lang="pt-PT" sz="2000" dirty="0">
                <a:solidFill>
                  <a:srgbClr val="FF0000"/>
                </a:solidFill>
              </a:rPr>
              <a:t>EU</a:t>
            </a:r>
            <a:r>
              <a:rPr lang="en-GB" sz="2000" dirty="0">
                <a:solidFill>
                  <a:srgbClr val="FF0000"/>
                </a:solidFill>
              </a:rPr>
              <a:t>:</a:t>
            </a:r>
            <a:endParaRPr lang="en-US" sz="2000" dirty="0">
              <a:solidFill>
                <a:srgbClr val="FF0000"/>
              </a:solidFill>
            </a:endParaRPr>
          </a:p>
          <a:p>
            <a:pPr marL="271463" indent="-271463" algn="just">
              <a:lnSpc>
                <a:spcPts val="2600"/>
              </a:lnSpc>
              <a:spcBef>
                <a:spcPts val="600"/>
              </a:spcBef>
              <a:spcAft>
                <a:spcPts val="600"/>
              </a:spcAft>
              <a:buFontTx/>
              <a:buChar char="-"/>
            </a:pPr>
            <a:r>
              <a:rPr lang="en-US" sz="1800" dirty="0"/>
              <a:t>UK - takeover of Northern Rock in 2007 (after the 1</a:t>
            </a:r>
            <a:r>
              <a:rPr lang="en-US" sz="1800" baseline="30000" dirty="0"/>
              <a:t>st</a:t>
            </a:r>
            <a:r>
              <a:rPr lang="en-US" sz="1800" dirty="0"/>
              <a:t> bank run in UK in 150 years, following an initial refusal by the Bank of England to </a:t>
            </a:r>
            <a:r>
              <a:rPr lang="en-GB" sz="1800" dirty="0"/>
              <a:t>provide liquidity to struggling banks in its jurisdiction, due to concerns about moral hazard</a:t>
            </a:r>
            <a:r>
              <a:rPr lang="en-US" sz="1800" dirty="0"/>
              <a:t>). </a:t>
            </a:r>
            <a:endParaRPr lang="en-US" sz="1800" dirty="0" smtClean="0"/>
          </a:p>
          <a:p>
            <a:pPr marL="261938" indent="-261938" algn="just">
              <a:lnSpc>
                <a:spcPts val="2600"/>
              </a:lnSpc>
              <a:spcBef>
                <a:spcPts val="600"/>
              </a:spcBef>
              <a:spcAft>
                <a:spcPts val="600"/>
              </a:spcAft>
            </a:pPr>
            <a:r>
              <a:rPr lang="en-US" sz="2000" dirty="0" smtClean="0">
                <a:solidFill>
                  <a:srgbClr val="FF0000"/>
                </a:solidFill>
              </a:rPr>
              <a:t>In US, the most relevant bail-outs occurred after the Lehman failure:</a:t>
            </a:r>
            <a:endParaRPr lang="en-US" sz="2000" dirty="0" smtClean="0"/>
          </a:p>
          <a:p>
            <a:pPr marL="541338" lvl="1" indent="-269875" algn="just">
              <a:lnSpc>
                <a:spcPts val="2300"/>
              </a:lnSpc>
              <a:spcBef>
                <a:spcPts val="600"/>
              </a:spcBef>
              <a:spcAft>
                <a:spcPts val="0"/>
              </a:spcAft>
              <a:buFontTx/>
              <a:buChar char="-"/>
            </a:pPr>
            <a:r>
              <a:rPr lang="en-US" sz="1600" dirty="0" smtClean="0"/>
              <a:t>In 2008, Bear Sterns and </a:t>
            </a:r>
            <a:r>
              <a:rPr lang="en-US" sz="1600" dirty="0" err="1" smtClean="0"/>
              <a:t>WaMu</a:t>
            </a:r>
            <a:r>
              <a:rPr lang="en-US" sz="1600" dirty="0" smtClean="0"/>
              <a:t> were bought by JP Morgan, while Wachovia was bought by Wells Fargo, after the involvement of the Fed, and Treasury </a:t>
            </a:r>
            <a:r>
              <a:rPr lang="en-US" sz="1600" dirty="0"/>
              <a:t>supported </a:t>
            </a:r>
            <a:r>
              <a:rPr lang="en-US" sz="1600" dirty="0" smtClean="0"/>
              <a:t>AIG.</a:t>
            </a:r>
          </a:p>
          <a:p>
            <a:pPr marL="541338" lvl="1" indent="-269875" algn="just">
              <a:lnSpc>
                <a:spcPts val="2300"/>
              </a:lnSpc>
              <a:spcBef>
                <a:spcPts val="600"/>
              </a:spcBef>
              <a:spcAft>
                <a:spcPts val="0"/>
              </a:spcAft>
              <a:buFontTx/>
              <a:buChar char="-"/>
            </a:pPr>
            <a:r>
              <a:rPr lang="en-US" sz="1600" dirty="0">
                <a:solidFill>
                  <a:srgbClr val="FF0000"/>
                </a:solidFill>
              </a:rPr>
              <a:t>TARP </a:t>
            </a:r>
            <a:r>
              <a:rPr lang="en-US" sz="1600" dirty="0"/>
              <a:t>(Troubled Asset Relief Program</a:t>
            </a:r>
            <a:r>
              <a:rPr lang="en-US" sz="1600" dirty="0" smtClean="0"/>
              <a:t>) - launched in Oct.2008 to purchase up to 700B$ of illiquid mortgage related securities from FIs.</a:t>
            </a:r>
          </a:p>
          <a:p>
            <a:pPr marL="541338" lvl="1" indent="-269875" algn="just">
              <a:lnSpc>
                <a:spcPts val="2300"/>
              </a:lnSpc>
              <a:spcBef>
                <a:spcPts val="600"/>
              </a:spcBef>
              <a:spcAft>
                <a:spcPts val="0"/>
              </a:spcAft>
              <a:buFontTx/>
              <a:buChar char="-"/>
            </a:pPr>
            <a:r>
              <a:rPr lang="en-US" sz="1600" dirty="0" smtClean="0"/>
              <a:t>Afterwards, TARP was orientated to inject capital directly into the banks and to provide financial support to several economic sectors, namely carmakers.</a:t>
            </a:r>
          </a:p>
          <a:p>
            <a:pPr marL="541338" lvl="1" indent="-269875" algn="just">
              <a:lnSpc>
                <a:spcPts val="2300"/>
              </a:lnSpc>
              <a:spcBef>
                <a:spcPts val="600"/>
              </a:spcBef>
              <a:spcAft>
                <a:spcPts val="0"/>
              </a:spcAft>
              <a:buFontTx/>
              <a:buChar char="-"/>
            </a:pPr>
            <a:r>
              <a:rPr lang="en-US" sz="1600" dirty="0">
                <a:solidFill>
                  <a:srgbClr val="FF0000"/>
                </a:solidFill>
              </a:rPr>
              <a:t>TALF</a:t>
            </a:r>
            <a:r>
              <a:rPr lang="en-US" sz="1600" dirty="0"/>
              <a:t> (Term Asset-Backed Securities Lending Facility</a:t>
            </a:r>
            <a:r>
              <a:rPr lang="en-US" sz="1600" dirty="0" smtClean="0"/>
              <a:t>) – launched in Nov.2008</a:t>
            </a:r>
            <a:r>
              <a:rPr lang="en-US" sz="1600" dirty="0"/>
              <a:t>, </a:t>
            </a:r>
            <a:r>
              <a:rPr lang="en-US" sz="1600" dirty="0" smtClean="0"/>
              <a:t>to restart the flow of funds in the consumer credit market.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333</a:t>
            </a:fld>
            <a:endParaRPr lang="en-US"/>
          </a:p>
        </p:txBody>
      </p:sp>
    </p:spTree>
    <p:extLst>
      <p:ext uri="{BB962C8B-B14F-4D97-AF65-F5344CB8AC3E}">
        <p14:creationId xmlns:p14="http://schemas.microsoft.com/office/powerpoint/2010/main" val="3740265547"/>
      </p:ext>
    </p:extLst>
  </p:cSld>
  <p:clrMapOvr>
    <a:masterClrMapping/>
  </p:clrMapOvr>
  <p:transition spd="slow">
    <p:pull dir="r"/>
  </p:transition>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762000" y="342900"/>
            <a:ext cx="8731250" cy="1104900"/>
          </a:xfrm>
        </p:spPr>
        <p:txBody>
          <a:bodyPr/>
          <a:lstStyle/>
          <a:p>
            <a:r>
              <a:rPr lang="en-US" dirty="0" smtClean="0"/>
              <a:t>Financial aid programs</a:t>
            </a:r>
          </a:p>
        </p:txBody>
      </p:sp>
      <p:pic>
        <p:nvPicPr>
          <p:cNvPr id="47107" name="Picture 4"/>
          <p:cNvPicPr>
            <a:picLocks noChangeAspect="1" noChangeArrowheads="1"/>
          </p:cNvPicPr>
          <p:nvPr/>
        </p:nvPicPr>
        <p:blipFill>
          <a:blip r:embed="rId3" cstate="print"/>
          <a:srcRect/>
          <a:stretch>
            <a:fillRect/>
          </a:stretch>
        </p:blipFill>
        <p:spPr bwMode="auto">
          <a:xfrm>
            <a:off x="4817815" y="1628800"/>
            <a:ext cx="4636407" cy="4608512"/>
          </a:xfrm>
          <a:prstGeom prst="rect">
            <a:avLst/>
          </a:prstGeom>
          <a:noFill/>
          <a:ln w="12700" cap="sq">
            <a:noFill/>
            <a:miter lim="800000"/>
            <a:headEnd/>
            <a:tailEnd/>
          </a:ln>
        </p:spPr>
      </p:pic>
      <p:sp>
        <p:nvSpPr>
          <p:cNvPr id="47108" name="Text Box 5"/>
          <p:cNvSpPr txBox="1">
            <a:spLocks noChangeArrowheads="1"/>
          </p:cNvSpPr>
          <p:nvPr/>
        </p:nvSpPr>
        <p:spPr bwMode="auto">
          <a:xfrm>
            <a:off x="4729914" y="6295550"/>
            <a:ext cx="4724307"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cs typeface="Times New Roman" pitchFamily="18" charset="0"/>
              </a:rPr>
              <a:t>Source: BIS (2009), “</a:t>
            </a:r>
            <a:r>
              <a:rPr lang="en-US" sz="1200" b="0" dirty="0" smtClean="0">
                <a:solidFill>
                  <a:schemeClr val="tx1"/>
                </a:solidFill>
                <a:cs typeface="Times New Roman" pitchFamily="18" charset="0"/>
              </a:rPr>
              <a:t>An assessment of financial sector rescue </a:t>
            </a:r>
            <a:r>
              <a:rPr lang="en-US" sz="1200" b="0" dirty="0" err="1" smtClean="0">
                <a:solidFill>
                  <a:schemeClr val="tx1"/>
                </a:solidFill>
                <a:cs typeface="Times New Roman" pitchFamily="18" charset="0"/>
              </a:rPr>
              <a:t>programmes</a:t>
            </a:r>
            <a:r>
              <a:rPr lang="en-US" sz="1200" b="0" dirty="0" smtClean="0">
                <a:solidFill>
                  <a:schemeClr val="tx1"/>
                </a:solidFill>
                <a:cs typeface="Times New Roman" pitchFamily="18" charset="0"/>
              </a:rPr>
              <a:t>”, BIS Papers, No.48, July.</a:t>
            </a:r>
            <a:endParaRPr lang="en-US" sz="1200" b="0" dirty="0">
              <a:solidFill>
                <a:schemeClr val="tx1"/>
              </a:solidFill>
              <a:cs typeface="Times New Roman" pitchFamily="18" charset="0"/>
            </a:endParaRPr>
          </a:p>
        </p:txBody>
      </p:sp>
      <p:sp>
        <p:nvSpPr>
          <p:cNvPr id="5" name="Content Placeholder 3"/>
          <p:cNvSpPr>
            <a:spLocks noGrp="1"/>
          </p:cNvSpPr>
          <p:nvPr>
            <p:ph idx="1"/>
          </p:nvPr>
        </p:nvSpPr>
        <p:spPr>
          <a:xfrm>
            <a:off x="704528" y="1635246"/>
            <a:ext cx="4113287" cy="4637306"/>
          </a:xfrm>
        </p:spPr>
        <p:txBody>
          <a:bodyPr/>
          <a:lstStyle/>
          <a:p>
            <a:pPr marL="266700" indent="-266700" algn="just">
              <a:lnSpc>
                <a:spcPts val="2700"/>
              </a:lnSpc>
              <a:spcBef>
                <a:spcPts val="600"/>
              </a:spcBef>
              <a:defRPr/>
            </a:pPr>
            <a:r>
              <a:rPr lang="en-US" sz="1800" dirty="0" smtClean="0">
                <a:solidFill>
                  <a:srgbClr val="FF0000"/>
                </a:solidFill>
              </a:rPr>
              <a:t>The </a:t>
            </a:r>
            <a:r>
              <a:rPr lang="en-US" sz="1800" dirty="0">
                <a:solidFill>
                  <a:srgbClr val="FF0000"/>
                </a:solidFill>
              </a:rPr>
              <a:t>financial aid programs to support FIs broadly followed 5 stages</a:t>
            </a:r>
            <a:r>
              <a:rPr lang="en-US" sz="1800" dirty="0"/>
              <a:t>:</a:t>
            </a:r>
          </a:p>
          <a:p>
            <a:pPr marL="266700" indent="-266700" algn="just">
              <a:lnSpc>
                <a:spcPts val="2700"/>
              </a:lnSpc>
              <a:spcBef>
                <a:spcPts val="600"/>
              </a:spcBef>
              <a:buFont typeface="Monotype Sorts" pitchFamily="2" charset="2"/>
              <a:buAutoNum type="romanLcParenBoth"/>
              <a:defRPr/>
            </a:pPr>
            <a:r>
              <a:rPr lang="en-US" sz="1600" dirty="0"/>
              <a:t>Sep.08 – Isolated actions to support large </a:t>
            </a:r>
            <a:r>
              <a:rPr lang="en-US" sz="1600" dirty="0" smtClean="0"/>
              <a:t>FIs (e.g. AIG, Fortis, </a:t>
            </a:r>
            <a:r>
              <a:rPr lang="en-US" sz="1600" dirty="0" err="1" smtClean="0"/>
              <a:t>Dexia</a:t>
            </a:r>
            <a:r>
              <a:rPr lang="en-US" sz="1600" dirty="0" smtClean="0"/>
              <a:t>)</a:t>
            </a:r>
            <a:endParaRPr lang="en-US" sz="1600" dirty="0"/>
          </a:p>
          <a:p>
            <a:pPr marL="266700" indent="-266700" algn="just">
              <a:lnSpc>
                <a:spcPts val="2700"/>
              </a:lnSpc>
              <a:spcBef>
                <a:spcPts val="600"/>
              </a:spcBef>
              <a:buFont typeface="Monotype Sorts" pitchFamily="2" charset="2"/>
              <a:buAutoNum type="romanLcParenBoth"/>
              <a:defRPr/>
            </a:pPr>
            <a:r>
              <a:rPr lang="en-US" sz="1600" dirty="0"/>
              <a:t>Oct.08 – Comprehensive support packages </a:t>
            </a:r>
            <a:r>
              <a:rPr lang="en-US" sz="1600" dirty="0" smtClean="0"/>
              <a:t>implemented (e.g. US, UK, Italy, Netherlands, Canada, Australia)</a:t>
            </a:r>
            <a:endParaRPr lang="en-US" sz="1600" dirty="0"/>
          </a:p>
          <a:p>
            <a:pPr marL="266700" indent="-266700" algn="just">
              <a:lnSpc>
                <a:spcPts val="2700"/>
              </a:lnSpc>
              <a:spcBef>
                <a:spcPts val="600"/>
              </a:spcBef>
              <a:buFont typeface="Monotype Sorts" pitchFamily="2" charset="2"/>
              <a:buAutoNum type="romanLcParenBoth"/>
              <a:defRPr/>
            </a:pPr>
            <a:r>
              <a:rPr lang="en-US" sz="1600" dirty="0" smtClean="0"/>
              <a:t>Nov.08-Jan.09 </a:t>
            </a:r>
            <a:r>
              <a:rPr lang="en-US" sz="1600" dirty="0"/>
              <a:t>– Additional isolated </a:t>
            </a:r>
            <a:r>
              <a:rPr lang="en-US" sz="1600" dirty="0" smtClean="0"/>
              <a:t>actions (e.g. Citigroup, Bank of America)</a:t>
            </a:r>
            <a:endParaRPr lang="en-US" sz="1600" dirty="0"/>
          </a:p>
          <a:p>
            <a:pPr marL="266700" indent="-266700" algn="just">
              <a:lnSpc>
                <a:spcPts val="2700"/>
              </a:lnSpc>
              <a:spcBef>
                <a:spcPts val="600"/>
              </a:spcBef>
              <a:buFont typeface="Monotype Sorts" pitchFamily="2" charset="2"/>
              <a:buAutoNum type="romanLcParenBoth"/>
              <a:defRPr/>
            </a:pPr>
            <a:r>
              <a:rPr lang="en-US" sz="1600" dirty="0"/>
              <a:t>Jan.-Abr.09 – New support </a:t>
            </a:r>
            <a:r>
              <a:rPr lang="en-US" sz="1600" dirty="0" smtClean="0"/>
              <a:t>packages (e.g. UK, US, Japan)</a:t>
            </a:r>
            <a:endParaRPr lang="en-US" sz="1600" dirty="0"/>
          </a:p>
          <a:p>
            <a:pPr marL="266700" indent="-266700" algn="just">
              <a:lnSpc>
                <a:spcPts val="2700"/>
              </a:lnSpc>
              <a:spcBef>
                <a:spcPts val="600"/>
              </a:spcBef>
              <a:buFont typeface="Monotype Sorts" pitchFamily="2" charset="2"/>
              <a:buAutoNum type="romanLcParenBoth"/>
              <a:defRPr/>
            </a:pPr>
            <a:r>
              <a:rPr lang="en-US" sz="1600" dirty="0" smtClean="0"/>
              <a:t>Jun.09–Start </a:t>
            </a:r>
            <a:r>
              <a:rPr lang="en-US" sz="1600" dirty="0"/>
              <a:t>of </a:t>
            </a:r>
            <a:r>
              <a:rPr lang="en-US" sz="1600" dirty="0" smtClean="0"/>
              <a:t>program’ closing in US.</a:t>
            </a:r>
            <a:endParaRPr lang="en-US" sz="1600" dirty="0"/>
          </a:p>
          <a:p>
            <a:pPr marL="261938" indent="-261938" algn="just">
              <a:defRPr/>
            </a:pPr>
            <a:endParaRPr lang="en-US" sz="16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334</a:t>
            </a:fld>
            <a:endParaRPr lang="en-US"/>
          </a:p>
        </p:txBody>
      </p:sp>
    </p:spTree>
    <p:extLst>
      <p:ext uri="{BB962C8B-B14F-4D97-AF65-F5344CB8AC3E}">
        <p14:creationId xmlns:p14="http://schemas.microsoft.com/office/powerpoint/2010/main" val="3156040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761999" y="342900"/>
            <a:ext cx="8691563" cy="1104900"/>
          </a:xfrm>
        </p:spPr>
        <p:txBody>
          <a:bodyPr/>
          <a:lstStyle/>
          <a:p>
            <a:r>
              <a:rPr lang="en-US" dirty="0"/>
              <a:t>Financial aid programs</a:t>
            </a:r>
            <a:endParaRPr lang="en-US" dirty="0" smtClean="0"/>
          </a:p>
        </p:txBody>
      </p:sp>
      <p:pic>
        <p:nvPicPr>
          <p:cNvPr id="48131" name="Picture 2"/>
          <p:cNvPicPr>
            <a:picLocks noChangeAspect="1" noChangeArrowheads="1"/>
          </p:cNvPicPr>
          <p:nvPr/>
        </p:nvPicPr>
        <p:blipFill>
          <a:blip r:embed="rId3" cstate="print"/>
          <a:srcRect/>
          <a:stretch>
            <a:fillRect/>
          </a:stretch>
        </p:blipFill>
        <p:spPr bwMode="auto">
          <a:xfrm>
            <a:off x="809625" y="1643063"/>
            <a:ext cx="6743700" cy="4632325"/>
          </a:xfrm>
          <a:prstGeom prst="rect">
            <a:avLst/>
          </a:prstGeom>
          <a:noFill/>
          <a:ln w="12700" cap="sq">
            <a:noFill/>
            <a:miter lim="800000"/>
            <a:headEnd/>
            <a:tailEnd/>
          </a:ln>
        </p:spPr>
      </p:pic>
      <p:sp>
        <p:nvSpPr>
          <p:cNvPr id="48132" name="Text Box 5"/>
          <p:cNvSpPr txBox="1">
            <a:spLocks noChangeArrowheads="1"/>
          </p:cNvSpPr>
          <p:nvPr/>
        </p:nvSpPr>
        <p:spPr bwMode="auto">
          <a:xfrm>
            <a:off x="7596188" y="5072063"/>
            <a:ext cx="1857375" cy="1214437"/>
          </a:xfrm>
          <a:prstGeom prst="rect">
            <a:avLst/>
          </a:prstGeom>
          <a:noFill/>
          <a:ln w="12700" cap="sq">
            <a:noFill/>
            <a:miter lim="800000"/>
            <a:headEnd/>
            <a:tailEnd/>
          </a:ln>
        </p:spPr>
        <p:txBody>
          <a:bodyPr>
            <a:spAutoFit/>
          </a:bodyPr>
          <a:lstStyle/>
          <a:p>
            <a:pPr algn="just">
              <a:spcBef>
                <a:spcPct val="50000"/>
              </a:spcBef>
              <a:buFont typeface="Webdings" pitchFamily="18" charset="2"/>
              <a:buNone/>
            </a:pPr>
            <a:r>
              <a:rPr lang="en-US" sz="1400" b="0" u="none" dirty="0" smtClean="0">
                <a:solidFill>
                  <a:schemeClr val="tx1"/>
                </a:solidFill>
                <a:cs typeface="Times New Roman" pitchFamily="18" charset="0"/>
              </a:rPr>
              <a:t>Source: BIS (2009), “</a:t>
            </a:r>
            <a:r>
              <a:rPr lang="en-US" sz="1400" b="0" dirty="0" smtClean="0">
                <a:solidFill>
                  <a:schemeClr val="tx1"/>
                </a:solidFill>
                <a:cs typeface="Times New Roman" pitchFamily="18" charset="0"/>
              </a:rPr>
              <a:t>An assessment of financial sector rescue </a:t>
            </a:r>
            <a:r>
              <a:rPr lang="en-US" sz="1400" b="0" dirty="0" err="1" smtClean="0">
                <a:solidFill>
                  <a:schemeClr val="tx1"/>
                </a:solidFill>
                <a:cs typeface="Times New Roman" pitchFamily="18" charset="0"/>
              </a:rPr>
              <a:t>programmes</a:t>
            </a:r>
            <a:r>
              <a:rPr lang="en-US" sz="1400" b="0" dirty="0" smtClean="0">
                <a:solidFill>
                  <a:schemeClr val="tx1"/>
                </a:solidFill>
                <a:cs typeface="Times New Roman" pitchFamily="18" charset="0"/>
              </a:rPr>
              <a:t>”, BIS Papers, No.48, July.</a:t>
            </a:r>
            <a:endParaRPr lang="en-US" sz="1400" b="0" dirty="0">
              <a:solidFill>
                <a:schemeClr val="tx1"/>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335</a:t>
            </a:fld>
            <a:endParaRPr lang="en-US"/>
          </a:p>
        </p:txBody>
      </p:sp>
    </p:spTree>
    <p:extLst>
      <p:ext uri="{BB962C8B-B14F-4D97-AF65-F5344CB8AC3E}">
        <p14:creationId xmlns:p14="http://schemas.microsoft.com/office/powerpoint/2010/main" val="1376824081"/>
      </p:ext>
    </p:extLst>
  </p:cSld>
  <p:clrMapOvr>
    <a:masterClrMapping/>
  </p:clrMapOvr>
  <p:transition spd="slow">
    <p:pull dir="r"/>
  </p:transition>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sp>
        <p:nvSpPr>
          <p:cNvPr id="5" name="Content Placeholder 3"/>
          <p:cNvSpPr>
            <a:spLocks noGrp="1"/>
          </p:cNvSpPr>
          <p:nvPr>
            <p:ph idx="1"/>
          </p:nvPr>
        </p:nvSpPr>
        <p:spPr>
          <a:xfrm>
            <a:off x="762001" y="1628800"/>
            <a:ext cx="8731250" cy="4608512"/>
          </a:xfrm>
        </p:spPr>
        <p:txBody>
          <a:bodyPr/>
          <a:lstStyle/>
          <a:p>
            <a:pPr marL="268288" indent="-268288" algn="just">
              <a:lnSpc>
                <a:spcPts val="2700"/>
              </a:lnSpc>
              <a:spcBef>
                <a:spcPts val="600"/>
              </a:spcBef>
              <a:spcAft>
                <a:spcPts val="600"/>
              </a:spcAft>
            </a:pPr>
            <a:r>
              <a:rPr lang="en-US" sz="2000" dirty="0" smtClean="0"/>
              <a:t>According to </a:t>
            </a:r>
            <a:r>
              <a:rPr lang="en-US" sz="2000" dirty="0" err="1" smtClean="0"/>
              <a:t>Alessandri</a:t>
            </a:r>
            <a:r>
              <a:rPr lang="en-US" sz="2000" dirty="0" smtClean="0"/>
              <a:t> and Haldane (2009), </a:t>
            </a:r>
            <a:r>
              <a:rPr lang="en-US" sz="2000" dirty="0" smtClean="0">
                <a:solidFill>
                  <a:srgbClr val="FF0000"/>
                </a:solidFill>
              </a:rPr>
              <a:t>the Government support to banks in the UK, US and the euro-area during the crisis reached around 25% of GDP</a:t>
            </a:r>
            <a:r>
              <a:rPr lang="en-US" sz="2000" dirty="0" smtClean="0"/>
              <a:t>, dwarfing any previous state support of the banking system.</a:t>
            </a:r>
          </a:p>
          <a:p>
            <a:pPr marL="268288" indent="-268288" algn="just">
              <a:lnSpc>
                <a:spcPts val="2700"/>
              </a:lnSpc>
              <a:spcBef>
                <a:spcPts val="600"/>
              </a:spcBef>
              <a:spcAft>
                <a:spcPts val="600"/>
              </a:spcAft>
            </a:pPr>
            <a:endParaRPr lang="en-US" sz="2000" dirty="0" smtClean="0"/>
          </a:p>
          <a:p>
            <a:pPr marL="268288" indent="-268288" algn="just">
              <a:lnSpc>
                <a:spcPts val="2700"/>
              </a:lnSpc>
              <a:spcBef>
                <a:spcPts val="600"/>
              </a:spcBef>
              <a:spcAft>
                <a:spcPts val="600"/>
              </a:spcAft>
            </a:pPr>
            <a:r>
              <a:rPr lang="en-US" sz="2000" dirty="0" smtClean="0"/>
              <a:t>The subprime crisis, like the Great Depression of the 1930’s, marked a shift in the state support to the banking system: </a:t>
            </a:r>
            <a:r>
              <a:rPr lang="en-US" sz="2000" dirty="0" smtClean="0">
                <a:solidFill>
                  <a:srgbClr val="FF0000"/>
                </a:solidFill>
              </a:rPr>
              <a:t>in the Middle Ages, the biggest risk to banks were the sovereigns – now the biggest risk to sovereigns are banks: </a:t>
            </a:r>
            <a:r>
              <a:rPr lang="en-US" sz="2000" b="1" dirty="0" smtClean="0">
                <a:solidFill>
                  <a:srgbClr val="FF0000"/>
                </a:solidFill>
              </a:rPr>
              <a:t>Causality has reversed</a:t>
            </a:r>
            <a:r>
              <a:rPr lang="en-US" sz="2000" dirty="0" smtClean="0"/>
              <a:t>.</a:t>
            </a:r>
          </a:p>
          <a:p>
            <a:pPr marL="173038" indent="-173038" algn="just">
              <a:lnSpc>
                <a:spcPts val="2700"/>
              </a:lnSpc>
              <a:spcBef>
                <a:spcPts val="600"/>
              </a:spcBef>
              <a:spcAft>
                <a:spcPts val="600"/>
              </a:spcAft>
              <a:defRPr/>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336</a:t>
            </a:fld>
            <a:endParaRPr lang="en-US"/>
          </a:p>
        </p:txBody>
      </p:sp>
    </p:spTree>
    <p:extLst>
      <p:ext uri="{BB962C8B-B14F-4D97-AF65-F5344CB8AC3E}">
        <p14:creationId xmlns:p14="http://schemas.microsoft.com/office/powerpoint/2010/main" val="3973251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sp>
        <p:nvSpPr>
          <p:cNvPr id="7" name="Content Placeholder 3"/>
          <p:cNvSpPr>
            <a:spLocks noGrp="1"/>
          </p:cNvSpPr>
          <p:nvPr>
            <p:ph idx="1"/>
          </p:nvPr>
        </p:nvSpPr>
        <p:spPr>
          <a:xfrm>
            <a:off x="848544" y="1628800"/>
            <a:ext cx="8644706" cy="1048581"/>
          </a:xfrm>
        </p:spPr>
        <p:txBody>
          <a:bodyPr/>
          <a:lstStyle/>
          <a:p>
            <a:pPr marL="273050" indent="-273050" algn="just">
              <a:lnSpc>
                <a:spcPts val="2700"/>
              </a:lnSpc>
              <a:spcBef>
                <a:spcPts val="600"/>
              </a:spcBef>
              <a:spcAft>
                <a:spcPts val="600"/>
              </a:spcAft>
              <a:defRPr/>
            </a:pPr>
            <a:r>
              <a:rPr lang="en-US" sz="2000" dirty="0" smtClean="0">
                <a:solidFill>
                  <a:srgbClr val="FF0000"/>
                </a:solidFill>
              </a:rPr>
              <a:t>The relevance of the support provided to the financial sector was much more significant among advanced economies, where it reached almost 50% of the GDP in early 2009.</a:t>
            </a: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337</a:t>
            </a:fld>
            <a:endParaRPr lang="en-US"/>
          </a:p>
        </p:txBody>
      </p:sp>
      <p:pic>
        <p:nvPicPr>
          <p:cNvPr id="4" name="Picture 3"/>
          <p:cNvPicPr>
            <a:picLocks noChangeAspect="1"/>
          </p:cNvPicPr>
          <p:nvPr/>
        </p:nvPicPr>
        <p:blipFill>
          <a:blip r:embed="rId3"/>
          <a:stretch>
            <a:fillRect/>
          </a:stretch>
        </p:blipFill>
        <p:spPr>
          <a:xfrm>
            <a:off x="992560" y="2851697"/>
            <a:ext cx="8202892" cy="3385615"/>
          </a:xfrm>
          <a:prstGeom prst="rect">
            <a:avLst/>
          </a:prstGeom>
        </p:spPr>
      </p:pic>
      <p:cxnSp>
        <p:nvCxnSpPr>
          <p:cNvPr id="5" name="Straight Arrow Connector 4"/>
          <p:cNvCxnSpPr/>
          <p:nvPr/>
        </p:nvCxnSpPr>
        <p:spPr bwMode="auto">
          <a:xfrm flipH="1">
            <a:off x="8769424" y="4293096"/>
            <a:ext cx="648072"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8" name="Text Box 5"/>
          <p:cNvSpPr txBox="1">
            <a:spLocks noChangeArrowheads="1"/>
          </p:cNvSpPr>
          <p:nvPr/>
        </p:nvSpPr>
        <p:spPr bwMode="auto">
          <a:xfrm flipH="1">
            <a:off x="985438" y="6307277"/>
            <a:ext cx="1275036"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smtClean="0">
                <a:solidFill>
                  <a:schemeClr val="tx1"/>
                </a:solidFill>
                <a:cs typeface="Times New Roman" pitchFamily="18" charset="0"/>
              </a:rPr>
              <a:t>Source: IMF</a:t>
            </a:r>
            <a:endParaRPr lang="en-US" sz="1400" b="0" dirty="0">
              <a:solidFill>
                <a:schemeClr val="tx1"/>
              </a:solidFill>
              <a:cs typeface="Times New Roman" pitchFamily="18" charset="0"/>
            </a:endParaRPr>
          </a:p>
        </p:txBody>
      </p:sp>
    </p:spTree>
    <p:extLst>
      <p:ext uri="{BB962C8B-B14F-4D97-AF65-F5344CB8AC3E}">
        <p14:creationId xmlns:p14="http://schemas.microsoft.com/office/powerpoint/2010/main" val="2373595"/>
      </p:ext>
    </p:extLst>
  </p:cSld>
  <p:clrMapOvr>
    <a:masterClrMapping/>
  </p:clrMapOvr>
  <p:transition spd="slow">
    <p:pull dir="r"/>
  </p:transition>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pic>
        <p:nvPicPr>
          <p:cNvPr id="51203" name="Picture 2"/>
          <p:cNvPicPr>
            <a:picLocks noChangeAspect="1" noChangeArrowheads="1"/>
          </p:cNvPicPr>
          <p:nvPr/>
        </p:nvPicPr>
        <p:blipFill>
          <a:blip r:embed="rId3" cstate="print"/>
          <a:srcRect/>
          <a:stretch>
            <a:fillRect/>
          </a:stretch>
        </p:blipFill>
        <p:spPr bwMode="auto">
          <a:xfrm>
            <a:off x="1136576" y="2492896"/>
            <a:ext cx="8079432" cy="3604552"/>
          </a:xfrm>
          <a:prstGeom prst="rect">
            <a:avLst/>
          </a:prstGeom>
          <a:noFill/>
          <a:ln w="12700" cap="sq">
            <a:noFill/>
            <a:miter lim="800000"/>
            <a:headEnd/>
            <a:tailEnd/>
          </a:ln>
        </p:spPr>
      </p:pic>
      <p:sp>
        <p:nvSpPr>
          <p:cNvPr id="51204" name="Text Box 5"/>
          <p:cNvSpPr txBox="1">
            <a:spLocks noChangeArrowheads="1"/>
          </p:cNvSpPr>
          <p:nvPr/>
        </p:nvSpPr>
        <p:spPr bwMode="auto">
          <a:xfrm>
            <a:off x="1136576" y="6073551"/>
            <a:ext cx="8284666" cy="307777"/>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400" b="0" u="none" dirty="0" smtClean="0">
                <a:solidFill>
                  <a:schemeClr val="tx1"/>
                </a:solidFill>
                <a:cs typeface="Times New Roman" pitchFamily="18" charset="0"/>
              </a:rPr>
              <a:t>Source: BIS (2009), “An assessment of financial sector rescue </a:t>
            </a:r>
            <a:r>
              <a:rPr lang="en-US" sz="1400" b="0" u="none" dirty="0" err="1" smtClean="0">
                <a:solidFill>
                  <a:schemeClr val="tx1"/>
                </a:solidFill>
                <a:cs typeface="Times New Roman" pitchFamily="18" charset="0"/>
              </a:rPr>
              <a:t>programmes</a:t>
            </a:r>
            <a:r>
              <a:rPr lang="en-US" sz="1400" b="0" u="none" dirty="0" smtClean="0">
                <a:solidFill>
                  <a:schemeClr val="tx1"/>
                </a:solidFill>
                <a:cs typeface="Times New Roman" pitchFamily="18" charset="0"/>
              </a:rPr>
              <a:t>”, BIS Papers, No.48, July.</a:t>
            </a:r>
            <a:endParaRPr lang="en-US" sz="1400" b="0" u="none" dirty="0">
              <a:solidFill>
                <a:schemeClr val="tx1"/>
              </a:solidFill>
              <a:cs typeface="Times New Roman" pitchFamily="18" charset="0"/>
            </a:endParaRPr>
          </a:p>
        </p:txBody>
      </p:sp>
      <p:sp>
        <p:nvSpPr>
          <p:cNvPr id="5" name="Content Placeholder 3"/>
          <p:cNvSpPr>
            <a:spLocks noGrp="1"/>
          </p:cNvSpPr>
          <p:nvPr>
            <p:ph idx="1"/>
          </p:nvPr>
        </p:nvSpPr>
        <p:spPr>
          <a:xfrm>
            <a:off x="762000" y="1628800"/>
            <a:ext cx="8731250" cy="751743"/>
          </a:xfrm>
        </p:spPr>
        <p:txBody>
          <a:bodyPr/>
          <a:lstStyle/>
          <a:p>
            <a:pPr marL="273050" indent="-273050" algn="just">
              <a:lnSpc>
                <a:spcPts val="2700"/>
              </a:lnSpc>
              <a:spcBef>
                <a:spcPts val="600"/>
              </a:spcBef>
              <a:spcAft>
                <a:spcPts val="600"/>
              </a:spcAft>
              <a:defRPr/>
            </a:pPr>
            <a:r>
              <a:rPr lang="en-US" sz="2000" dirty="0" smtClean="0"/>
              <a:t>As a percentage of the banking assets and GDP, </a:t>
            </a:r>
            <a:r>
              <a:rPr lang="en-US" sz="2000" dirty="0" smtClean="0">
                <a:solidFill>
                  <a:srgbClr val="FF0000"/>
                </a:solidFill>
              </a:rPr>
              <a:t>Government interventions assumed a higher weight in UK, with commitments over 50% of the GDP.</a:t>
            </a:r>
            <a:endParaRPr lang="en-US" sz="2000" i="1"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338</a:t>
            </a:fld>
            <a:endParaRPr lang="en-US"/>
          </a:p>
        </p:txBody>
      </p:sp>
    </p:spTree>
    <p:extLst>
      <p:ext uri="{BB962C8B-B14F-4D97-AF65-F5344CB8AC3E}">
        <p14:creationId xmlns:p14="http://schemas.microsoft.com/office/powerpoint/2010/main" val="2999223969"/>
      </p:ext>
    </p:extLst>
  </p:cSld>
  <p:clrMapOvr>
    <a:masterClrMapping/>
  </p:clrMapOvr>
  <p:transition spd="slow">
    <p:pull dir="r"/>
  </p:transition>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sp>
        <p:nvSpPr>
          <p:cNvPr id="52227" name="Text Box 5"/>
          <p:cNvSpPr txBox="1">
            <a:spLocks noChangeArrowheads="1"/>
          </p:cNvSpPr>
          <p:nvPr/>
        </p:nvSpPr>
        <p:spPr bwMode="auto">
          <a:xfrm>
            <a:off x="1220593" y="6001543"/>
            <a:ext cx="7548831"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smtClean="0">
                <a:solidFill>
                  <a:schemeClr val="tx1"/>
                </a:solidFill>
                <a:cs typeface="Times New Roman" pitchFamily="18" charset="0"/>
              </a:rPr>
              <a:t>Source: BIS (2009), “An assessment of financial sector rescue programmes”, BIS Papers, No.48, July.</a:t>
            </a:r>
            <a:endParaRPr lang="en-US" sz="1400" b="0" u="none">
              <a:solidFill>
                <a:schemeClr val="tx1"/>
              </a:solidFill>
              <a:cs typeface="Times New Roman" pitchFamily="18" charset="0"/>
            </a:endParaRPr>
          </a:p>
        </p:txBody>
      </p:sp>
      <p:pic>
        <p:nvPicPr>
          <p:cNvPr id="52228" name="Picture 2"/>
          <p:cNvPicPr>
            <a:picLocks noChangeAspect="1" noChangeArrowheads="1"/>
          </p:cNvPicPr>
          <p:nvPr/>
        </p:nvPicPr>
        <p:blipFill>
          <a:blip r:embed="rId3" cstate="print"/>
          <a:srcRect/>
          <a:stretch>
            <a:fillRect/>
          </a:stretch>
        </p:blipFill>
        <p:spPr bwMode="auto">
          <a:xfrm>
            <a:off x="1241363" y="2509360"/>
            <a:ext cx="6375933" cy="3380211"/>
          </a:xfrm>
          <a:prstGeom prst="rect">
            <a:avLst/>
          </a:prstGeom>
          <a:noFill/>
          <a:ln w="12700" cap="sq">
            <a:noFill/>
            <a:miter lim="800000"/>
            <a:headEnd/>
            <a:tailEnd/>
          </a:ln>
        </p:spPr>
      </p:pic>
      <p:sp>
        <p:nvSpPr>
          <p:cNvPr id="7" name="Content Placeholder 3"/>
          <p:cNvSpPr>
            <a:spLocks noGrp="1"/>
          </p:cNvSpPr>
          <p:nvPr>
            <p:ph idx="1"/>
          </p:nvPr>
        </p:nvSpPr>
        <p:spPr>
          <a:xfrm>
            <a:off x="762000" y="1628801"/>
            <a:ext cx="8731250" cy="720080"/>
          </a:xfrm>
        </p:spPr>
        <p:txBody>
          <a:bodyPr/>
          <a:lstStyle/>
          <a:p>
            <a:pPr marL="273050" indent="-273050" algn="just">
              <a:lnSpc>
                <a:spcPts val="2700"/>
              </a:lnSpc>
              <a:spcBef>
                <a:spcPts val="600"/>
              </a:spcBef>
              <a:spcAft>
                <a:spcPts val="600"/>
              </a:spcAft>
              <a:defRPr/>
            </a:pPr>
            <a:r>
              <a:rPr lang="en-US" sz="1800" dirty="0" smtClean="0">
                <a:solidFill>
                  <a:srgbClr val="FF0000"/>
                </a:solidFill>
              </a:rPr>
              <a:t>The level of utilization of the Government commitments was also higher in UK, </a:t>
            </a:r>
            <a:r>
              <a:rPr lang="en-US" sz="1800" dirty="0" smtClean="0"/>
              <a:t>mostly concerning the recapitalization programs (US in 2009 was already at a repayment stage).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339</a:t>
            </a:fld>
            <a:endParaRPr lang="en-US"/>
          </a:p>
        </p:txBody>
      </p:sp>
    </p:spTree>
    <p:extLst>
      <p:ext uri="{BB962C8B-B14F-4D97-AF65-F5344CB8AC3E}">
        <p14:creationId xmlns:p14="http://schemas.microsoft.com/office/powerpoint/2010/main" val="4004391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64504" y="1628799"/>
            <a:ext cx="8716714" cy="4694213"/>
          </a:xfrm>
        </p:spPr>
        <p:txBody>
          <a:bodyPr/>
          <a:lstStyle/>
          <a:p>
            <a:pPr algn="just">
              <a:lnSpc>
                <a:spcPts val="2700"/>
              </a:lnSpc>
              <a:spcBef>
                <a:spcPts val="600"/>
              </a:spcBef>
              <a:spcAft>
                <a:spcPts val="600"/>
              </a:spcAft>
            </a:pPr>
            <a:r>
              <a:rPr lang="en-US" sz="2000" b="1" dirty="0" smtClean="0"/>
              <a:t>A usual solution is the implementation of Deposit Insurances</a:t>
            </a:r>
            <a:r>
              <a:rPr lang="en-US" sz="2000" dirty="0" smtClean="0"/>
              <a:t>, with a limit set to avoid moral hazard (informed economic agents taking more risk, while being aware of a bank’s difficulties), but high enough to disincentive most people to withdraw their balances.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smtClean="0"/>
              <a:t>Additionally, </a:t>
            </a:r>
            <a:r>
              <a:rPr lang="en-US" sz="2000" b="1" dirty="0" smtClean="0"/>
              <a:t>the implementation of the Lender of Last Resort role avoids </a:t>
            </a:r>
            <a:r>
              <a:rPr lang="en-US" sz="2000" b="1" dirty="0"/>
              <a:t>a solvent institution </a:t>
            </a:r>
            <a:r>
              <a:rPr lang="en-US" sz="2000" b="1" dirty="0" smtClean="0"/>
              <a:t>to turn illiquid</a:t>
            </a:r>
            <a:r>
              <a:rPr lang="en-US" sz="2000" dirty="0" smtClean="0"/>
              <a:t>, as the interbank </a:t>
            </a:r>
            <a:r>
              <a:rPr lang="en-US" sz="2000" dirty="0"/>
              <a:t>market </a:t>
            </a:r>
            <a:r>
              <a:rPr lang="en-US" sz="2000" dirty="0" smtClean="0"/>
              <a:t>is unable to resolve </a:t>
            </a:r>
            <a:r>
              <a:rPr lang="en-US" sz="2000" dirty="0"/>
              <a:t>the </a:t>
            </a:r>
            <a:r>
              <a:rPr lang="en-US" sz="2000" dirty="0" smtClean="0"/>
              <a:t>issue under dire circumstances.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b="1" dirty="0" smtClean="0"/>
              <a:t>Walter Bagehot’s </a:t>
            </a:r>
            <a:r>
              <a:rPr lang="en-US" sz="2000" b="1" dirty="0"/>
              <a:t>(1873) </a:t>
            </a:r>
            <a:r>
              <a:rPr lang="en-US" sz="2000" b="1" dirty="0" smtClean="0"/>
              <a:t>rule: central bank must lend without </a:t>
            </a:r>
            <a:r>
              <a:rPr lang="en-US" sz="2000" b="1" dirty="0"/>
              <a:t>limit to solvent banks</a:t>
            </a:r>
            <a:r>
              <a:rPr lang="en-US" sz="2000" dirty="0"/>
              <a:t>, against good collateral (valued at </a:t>
            </a:r>
            <a:r>
              <a:rPr lang="en-US" sz="2000" dirty="0" smtClean="0"/>
              <a:t>pre-crisis levels</a:t>
            </a:r>
            <a:r>
              <a:rPr lang="en-US" sz="2000" dirty="0"/>
              <a:t>), and at penalty rates </a:t>
            </a:r>
            <a:r>
              <a:rPr lang="en-US" sz="2000" dirty="0" smtClean="0"/>
              <a:t>(i.e. higher </a:t>
            </a:r>
            <a:r>
              <a:rPr lang="en-US" sz="2000" dirty="0"/>
              <a:t>than those prevailing </a:t>
            </a:r>
            <a:r>
              <a:rPr lang="en-US" sz="2000" dirty="0" smtClean="0"/>
              <a:t>under </a:t>
            </a:r>
            <a:r>
              <a:rPr lang="pt-PT" sz="2000" dirty="0" smtClean="0"/>
              <a:t>normal </a:t>
            </a:r>
            <a:r>
              <a:rPr lang="en-US" sz="2000" dirty="0" smtClean="0"/>
              <a:t>market conditions</a:t>
            </a:r>
            <a:r>
              <a:rPr lang="pt-PT" sz="2000" dirty="0" smtClean="0"/>
              <a:t>).</a:t>
            </a:r>
            <a:endParaRPr lang="en-US" sz="2000" dirty="0" smtClean="0"/>
          </a:p>
          <a:p>
            <a:pPr algn="just">
              <a:lnSpc>
                <a:spcPts val="2700"/>
              </a:lnSpc>
              <a:spcBef>
                <a:spcPts val="600"/>
              </a:spcBef>
              <a:spcAft>
                <a:spcPts val="600"/>
              </a:spcAft>
            </a:pP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a:t>
            </a:fld>
            <a:endParaRPr lang="en-US" dirty="0"/>
          </a:p>
        </p:txBody>
      </p:sp>
      <p:cxnSp>
        <p:nvCxnSpPr>
          <p:cNvPr id="5" name="Straight Arrow Connector 4"/>
          <p:cNvCxnSpPr/>
          <p:nvPr/>
        </p:nvCxnSpPr>
        <p:spPr bwMode="auto">
          <a:xfrm>
            <a:off x="2360712" y="4725144"/>
            <a:ext cx="0" cy="72008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665732868"/>
      </p:ext>
    </p:extLst>
  </p:cSld>
  <p:clrMapOvr>
    <a:masterClrMapping/>
  </p:clrMapOvr>
  <p:transition spd="slow">
    <p:pull dir="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pic>
        <p:nvPicPr>
          <p:cNvPr id="53251" name="Picture 2"/>
          <p:cNvPicPr>
            <a:picLocks noChangeAspect="1" noChangeArrowheads="1"/>
          </p:cNvPicPr>
          <p:nvPr/>
        </p:nvPicPr>
        <p:blipFill>
          <a:blip r:embed="rId3" cstate="print"/>
          <a:srcRect/>
          <a:stretch>
            <a:fillRect/>
          </a:stretch>
        </p:blipFill>
        <p:spPr bwMode="auto">
          <a:xfrm>
            <a:off x="809625" y="2564904"/>
            <a:ext cx="5500688" cy="2000250"/>
          </a:xfrm>
          <a:prstGeom prst="rect">
            <a:avLst/>
          </a:prstGeom>
          <a:noFill/>
          <a:ln w="12700" cap="sq">
            <a:noFill/>
            <a:miter lim="800000"/>
            <a:headEnd/>
            <a:tailEnd/>
          </a:ln>
        </p:spPr>
      </p:pic>
      <p:sp>
        <p:nvSpPr>
          <p:cNvPr id="53252" name="Text Box 6"/>
          <p:cNvSpPr txBox="1">
            <a:spLocks noChangeArrowheads="1"/>
          </p:cNvSpPr>
          <p:nvPr/>
        </p:nvSpPr>
        <p:spPr bwMode="auto">
          <a:xfrm>
            <a:off x="848544" y="5949280"/>
            <a:ext cx="8143903"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smtClean="0">
                <a:solidFill>
                  <a:schemeClr val="tx1"/>
                </a:solidFill>
              </a:rPr>
              <a:t>Source: European Central Bank (2009 and 2010), “Financial Stability Review 2008 and 2009”.</a:t>
            </a:r>
            <a:endParaRPr lang="en-US" sz="1400" b="0" u="none" dirty="0">
              <a:solidFill>
                <a:schemeClr val="tx1"/>
              </a:solidFill>
            </a:endParaRPr>
          </a:p>
        </p:txBody>
      </p:sp>
      <p:pic>
        <p:nvPicPr>
          <p:cNvPr id="6" name="Picture 6"/>
          <p:cNvPicPr>
            <a:picLocks noChangeAspect="1" noChangeArrowheads="1"/>
          </p:cNvPicPr>
          <p:nvPr/>
        </p:nvPicPr>
        <p:blipFill>
          <a:blip r:embed="rId4" cstate="print"/>
          <a:srcRect/>
          <a:stretch>
            <a:fillRect/>
          </a:stretch>
        </p:blipFill>
        <p:spPr bwMode="auto">
          <a:xfrm>
            <a:off x="6459983" y="2592040"/>
            <a:ext cx="2957513" cy="2997200"/>
          </a:xfrm>
          <a:prstGeom prst="rect">
            <a:avLst/>
          </a:prstGeom>
          <a:noFill/>
          <a:ln w="12700" cap="sq">
            <a:noFill/>
            <a:miter lim="800000"/>
            <a:headEnd/>
            <a:tailEnd/>
          </a:ln>
        </p:spPr>
      </p:pic>
      <p:sp>
        <p:nvSpPr>
          <p:cNvPr id="7" name="Content Placeholder 3"/>
          <p:cNvSpPr>
            <a:spLocks noGrp="1"/>
          </p:cNvSpPr>
          <p:nvPr>
            <p:ph idx="1"/>
          </p:nvPr>
        </p:nvSpPr>
        <p:spPr>
          <a:xfrm>
            <a:off x="848544" y="1628801"/>
            <a:ext cx="8545513" cy="751742"/>
          </a:xfrm>
        </p:spPr>
        <p:txBody>
          <a:bodyPr/>
          <a:lstStyle/>
          <a:p>
            <a:pPr marL="273050" indent="-273050" algn="just">
              <a:lnSpc>
                <a:spcPts val="2700"/>
              </a:lnSpc>
              <a:spcBef>
                <a:spcPts val="600"/>
              </a:spcBef>
              <a:spcAft>
                <a:spcPts val="600"/>
              </a:spcAft>
              <a:defRPr/>
            </a:pPr>
            <a:r>
              <a:rPr lang="en-US" sz="2000" dirty="0" smtClean="0">
                <a:solidFill>
                  <a:srgbClr val="FF0000"/>
                </a:solidFill>
              </a:rPr>
              <a:t>In Euro area countries, total commitments reached 24% of the GDP, mostly through liability guarantees</a:t>
            </a:r>
            <a:r>
              <a:rPr lang="en-US" sz="2000" dirty="0">
                <a:solidFill>
                  <a:srgbClr val="FF0000"/>
                </a:solidFill>
              </a:rPr>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340</a:t>
            </a:fld>
            <a:endParaRPr lang="en-US"/>
          </a:p>
        </p:txBody>
      </p:sp>
      <p:cxnSp>
        <p:nvCxnSpPr>
          <p:cNvPr id="4" name="Straight Arrow Connector 3"/>
          <p:cNvCxnSpPr/>
          <p:nvPr/>
        </p:nvCxnSpPr>
        <p:spPr bwMode="auto">
          <a:xfrm flipV="1">
            <a:off x="5745088" y="4437112"/>
            <a:ext cx="216024"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8" name="Straight Arrow Connector 7"/>
          <p:cNvCxnSpPr/>
          <p:nvPr/>
        </p:nvCxnSpPr>
        <p:spPr bwMode="auto">
          <a:xfrm flipV="1">
            <a:off x="2720752" y="4437112"/>
            <a:ext cx="216024"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9555109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762000" y="342900"/>
            <a:ext cx="8731250" cy="1104900"/>
          </a:xfrm>
        </p:spPr>
        <p:txBody>
          <a:bodyPr/>
          <a:lstStyle/>
          <a:p>
            <a:r>
              <a:rPr lang="en-US" dirty="0"/>
              <a:t>Financial aid programs</a:t>
            </a:r>
            <a:endParaRPr lang="en-US" dirty="0" smtClean="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19" y="3047278"/>
            <a:ext cx="5217801" cy="2829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5"/>
          <p:cNvSpPr txBox="1">
            <a:spLocks noChangeArrowheads="1"/>
          </p:cNvSpPr>
          <p:nvPr/>
        </p:nvSpPr>
        <p:spPr bwMode="auto">
          <a:xfrm>
            <a:off x="848544" y="5960313"/>
            <a:ext cx="4752528" cy="276999"/>
          </a:xfrm>
          <a:prstGeom prst="rect">
            <a:avLst/>
          </a:prstGeom>
          <a:noFill/>
          <a:ln w="12700" cap="sq">
            <a:noFill/>
            <a:miter lim="800000"/>
            <a:headEnd/>
            <a:tailEnd/>
          </a:ln>
        </p:spPr>
        <p:txBody>
          <a:bodyPr wrap="square">
            <a:spAutoFit/>
          </a:bodyPr>
          <a:lstStyle/>
          <a:p>
            <a:pPr algn="l">
              <a:spcBef>
                <a:spcPct val="50000"/>
              </a:spcBef>
              <a:buNone/>
            </a:pPr>
            <a:r>
              <a:rPr lang="pt-PT" sz="1200" b="0" u="none" dirty="0" err="1" smtClean="0">
                <a:solidFill>
                  <a:schemeClr val="tx1"/>
                </a:solidFill>
                <a:cs typeface="Times New Roman" pitchFamily="18" charset="0"/>
              </a:rPr>
              <a:t>Source</a:t>
            </a:r>
            <a:r>
              <a:rPr lang="pt-PT" sz="1200" b="0" u="none" dirty="0" smtClean="0">
                <a:solidFill>
                  <a:schemeClr val="tx1"/>
                </a:solidFill>
                <a:cs typeface="Times New Roman" pitchFamily="18" charset="0"/>
              </a:rPr>
              <a:t>: IMF (2012), “</a:t>
            </a:r>
            <a:r>
              <a:rPr lang="en-GB" sz="1200" b="0" u="none" dirty="0">
                <a:solidFill>
                  <a:schemeClr val="tx1"/>
                </a:solidFill>
                <a:cs typeface="Times New Roman" pitchFamily="18" charset="0"/>
              </a:rPr>
              <a:t>Fiscal Transparency, </a:t>
            </a:r>
            <a:r>
              <a:rPr lang="en-GB" sz="1200" b="0" u="none" dirty="0" smtClean="0">
                <a:solidFill>
                  <a:schemeClr val="tx1"/>
                </a:solidFill>
                <a:cs typeface="Times New Roman" pitchFamily="18" charset="0"/>
              </a:rPr>
              <a:t>Accountability and Risk”.</a:t>
            </a:r>
            <a:endParaRPr lang="pt-PT" sz="1200" b="0" u="none" dirty="0">
              <a:solidFill>
                <a:schemeClr val="tx1"/>
              </a:solidFill>
              <a:cs typeface="Times New Roman" pitchFamily="18" charset="0"/>
            </a:endParaRPr>
          </a:p>
        </p:txBody>
      </p:sp>
      <p:sp>
        <p:nvSpPr>
          <p:cNvPr id="7" name="Content Placeholder 3"/>
          <p:cNvSpPr>
            <a:spLocks noGrp="1"/>
          </p:cNvSpPr>
          <p:nvPr>
            <p:ph idx="1"/>
          </p:nvPr>
        </p:nvSpPr>
        <p:spPr>
          <a:xfrm>
            <a:off x="848544" y="1628800"/>
            <a:ext cx="8644706" cy="1573143"/>
          </a:xfrm>
        </p:spPr>
        <p:txBody>
          <a:bodyPr/>
          <a:lstStyle/>
          <a:p>
            <a:pPr marL="273050" indent="-273050" algn="just">
              <a:lnSpc>
                <a:spcPts val="2700"/>
              </a:lnSpc>
              <a:spcBef>
                <a:spcPts val="600"/>
              </a:spcBef>
              <a:spcAft>
                <a:spcPts val="600"/>
              </a:spcAft>
              <a:defRPr/>
            </a:pPr>
            <a:r>
              <a:rPr lang="en-US" sz="2000" dirty="0" smtClean="0">
                <a:solidFill>
                  <a:srgbClr val="FF0000"/>
                </a:solidFill>
              </a:rPr>
              <a:t>The stock of outstanding government-guaranteed bonds reached around 1.4T€ in early 2010, half of this figure from the US.</a:t>
            </a:r>
          </a:p>
          <a:p>
            <a:pPr marL="273050" indent="-273050" algn="just">
              <a:lnSpc>
                <a:spcPts val="2700"/>
              </a:lnSpc>
              <a:spcBef>
                <a:spcPts val="600"/>
              </a:spcBef>
              <a:spcAft>
                <a:spcPts val="600"/>
              </a:spcAft>
              <a:defRPr/>
            </a:pPr>
            <a:r>
              <a:rPr lang="en-GB" sz="2000" dirty="0" smtClean="0"/>
              <a:t>Fiscal costs of financial assistance also increased significantly until 2010.</a:t>
            </a:r>
            <a:endParaRPr lang="en-US" sz="2000" dirty="0" smtClean="0"/>
          </a:p>
        </p:txBody>
      </p:sp>
      <p:pic>
        <p:nvPicPr>
          <p:cNvPr id="2" name="Picture 1"/>
          <p:cNvPicPr>
            <a:picLocks noChangeAspect="1"/>
          </p:cNvPicPr>
          <p:nvPr/>
        </p:nvPicPr>
        <p:blipFill>
          <a:blip r:embed="rId4"/>
          <a:stretch>
            <a:fillRect/>
          </a:stretch>
        </p:blipFill>
        <p:spPr>
          <a:xfrm>
            <a:off x="6105128" y="3047278"/>
            <a:ext cx="3168352" cy="2921439"/>
          </a:xfrm>
          <a:prstGeom prst="rect">
            <a:avLst/>
          </a:prstGeom>
        </p:spPr>
      </p:pic>
      <p:sp>
        <p:nvSpPr>
          <p:cNvPr id="8" name="Text Box 4"/>
          <p:cNvSpPr txBox="1">
            <a:spLocks noChangeArrowheads="1"/>
          </p:cNvSpPr>
          <p:nvPr/>
        </p:nvSpPr>
        <p:spPr bwMode="auto">
          <a:xfrm>
            <a:off x="6105128" y="5919663"/>
            <a:ext cx="3301024"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ECB </a:t>
            </a:r>
            <a:r>
              <a:rPr lang="en-US" sz="1200" b="0" u="none" dirty="0">
                <a:solidFill>
                  <a:schemeClr val="tx1"/>
                </a:solidFill>
              </a:rPr>
              <a:t>(</a:t>
            </a:r>
            <a:r>
              <a:rPr lang="en-US" sz="1200" b="0" u="none" dirty="0" smtClean="0">
                <a:solidFill>
                  <a:schemeClr val="tx1"/>
                </a:solidFill>
              </a:rPr>
              <a:t>2016), </a:t>
            </a:r>
            <a:r>
              <a:rPr lang="en-US" sz="1200" b="0" u="none" dirty="0">
                <a:solidFill>
                  <a:schemeClr val="tx1"/>
                </a:solidFill>
              </a:rPr>
              <a:t>“ECB Financial Stability </a:t>
            </a:r>
            <a:r>
              <a:rPr lang="en-US" sz="1200" b="0" u="none" dirty="0" smtClean="0">
                <a:solidFill>
                  <a:schemeClr val="tx1"/>
                </a:solidFill>
              </a:rPr>
              <a:t>Review”, May.</a:t>
            </a:r>
            <a:endParaRPr lang="en-US" sz="12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341</a:t>
            </a:fld>
            <a:endParaRPr lang="en-US"/>
          </a:p>
        </p:txBody>
      </p:sp>
    </p:spTree>
    <p:extLst>
      <p:ext uri="{BB962C8B-B14F-4D97-AF65-F5344CB8AC3E}">
        <p14:creationId xmlns:p14="http://schemas.microsoft.com/office/powerpoint/2010/main" val="2197679817"/>
      </p:ext>
    </p:extLst>
  </p:cSld>
  <p:clrMapOvr>
    <a:masterClrMapping/>
  </p:clrMapOvr>
  <p:transition spd="slow">
    <p:pull dir="r"/>
  </p:transition>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342900"/>
            <a:ext cx="8566150" cy="1104900"/>
          </a:xfrm>
        </p:spPr>
        <p:txBody>
          <a:bodyPr/>
          <a:lstStyle/>
          <a:p>
            <a:r>
              <a:rPr lang="en-US" dirty="0"/>
              <a:t>Financial aid programs</a:t>
            </a:r>
            <a:endParaRPr lang="en-US" dirty="0" smtClean="0"/>
          </a:p>
        </p:txBody>
      </p:sp>
      <p:sp>
        <p:nvSpPr>
          <p:cNvPr id="54275" name="Text Box 6"/>
          <p:cNvSpPr txBox="1">
            <a:spLocks noChangeArrowheads="1"/>
          </p:cNvSpPr>
          <p:nvPr/>
        </p:nvSpPr>
        <p:spPr bwMode="auto">
          <a:xfrm>
            <a:off x="5891763" y="5978525"/>
            <a:ext cx="1653525"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IMF (2010).</a:t>
            </a:r>
            <a:endParaRPr lang="en-US" sz="1200" b="0" u="none" dirty="0">
              <a:solidFill>
                <a:schemeClr val="tx1"/>
              </a:solidFill>
            </a:endParaRPr>
          </a:p>
        </p:txBody>
      </p:sp>
      <p:sp>
        <p:nvSpPr>
          <p:cNvPr id="7" name="Content Placeholder 3"/>
          <p:cNvSpPr>
            <a:spLocks noGrp="1"/>
          </p:cNvSpPr>
          <p:nvPr>
            <p:ph idx="1"/>
          </p:nvPr>
        </p:nvSpPr>
        <p:spPr>
          <a:xfrm>
            <a:off x="762000" y="1643062"/>
            <a:ext cx="8731250" cy="1121622"/>
          </a:xfrm>
        </p:spPr>
        <p:txBody>
          <a:bodyPr/>
          <a:lstStyle/>
          <a:p>
            <a:pPr marL="261938" indent="-261938" algn="just">
              <a:lnSpc>
                <a:spcPts val="2700"/>
              </a:lnSpc>
              <a:spcBef>
                <a:spcPts val="600"/>
              </a:spcBef>
              <a:spcAft>
                <a:spcPts val="600"/>
              </a:spcAft>
              <a:defRPr/>
            </a:pPr>
            <a:r>
              <a:rPr lang="en-US" sz="2000" dirty="0" smtClean="0">
                <a:solidFill>
                  <a:srgbClr val="FF0000"/>
                </a:solidFill>
              </a:rPr>
              <a:t>Government interventions in banks’ capital were essential to strengthen their own funds</a:t>
            </a:r>
            <a:r>
              <a:rPr lang="en-US" sz="2000" dirty="0" smtClean="0"/>
              <a:t>, namely in EU, as in the US the ability to raise capital from the market was stronger.</a:t>
            </a:r>
          </a:p>
          <a:p>
            <a:pPr marL="571500" indent="-571500" algn="just">
              <a:lnSpc>
                <a:spcPts val="2700"/>
              </a:lnSpc>
              <a:spcBef>
                <a:spcPts val="600"/>
              </a:spcBef>
              <a:spcAft>
                <a:spcPts val="600"/>
              </a:spcAft>
              <a:buFont typeface="Monotype Sorts" pitchFamily="2" charset="2"/>
              <a:buAutoNum type="romanLcParenBoth"/>
              <a:defRPr/>
            </a:pPr>
            <a:endParaRPr lang="pt-PT" sz="2000" b="1" dirty="0" smtClean="0"/>
          </a:p>
          <a:p>
            <a:pPr marL="571500" indent="-571500" algn="just">
              <a:lnSpc>
                <a:spcPts val="2700"/>
              </a:lnSpc>
              <a:spcBef>
                <a:spcPts val="600"/>
              </a:spcBef>
              <a:spcAft>
                <a:spcPts val="600"/>
              </a:spcAft>
              <a:buFont typeface="Monotype Sorts" pitchFamily="2" charset="2"/>
              <a:buAutoNum type="romanLcParenBoth"/>
              <a:defRPr/>
            </a:pPr>
            <a:endParaRPr lang="pt-PT" sz="2000" dirty="0"/>
          </a:p>
        </p:txBody>
      </p:sp>
      <p:pic>
        <p:nvPicPr>
          <p:cNvPr id="6" name="Picture 2"/>
          <p:cNvPicPr>
            <a:picLocks noChangeAspect="1" noChangeArrowheads="1"/>
          </p:cNvPicPr>
          <p:nvPr/>
        </p:nvPicPr>
        <p:blipFill>
          <a:blip r:embed="rId3" cstate="print"/>
          <a:srcRect/>
          <a:stretch>
            <a:fillRect/>
          </a:stretch>
        </p:blipFill>
        <p:spPr bwMode="auto">
          <a:xfrm>
            <a:off x="1309689" y="2832173"/>
            <a:ext cx="4582074" cy="3444802"/>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342</a:t>
            </a:fld>
            <a:endParaRPr lang="en-US"/>
          </a:p>
        </p:txBody>
      </p:sp>
    </p:spTree>
    <p:extLst>
      <p:ext uri="{BB962C8B-B14F-4D97-AF65-F5344CB8AC3E}">
        <p14:creationId xmlns:p14="http://schemas.microsoft.com/office/powerpoint/2010/main" val="3169500983"/>
      </p:ext>
    </p:extLst>
  </p:cSld>
  <p:clrMapOvr>
    <a:masterClrMapping/>
  </p:clrMapOvr>
  <p:transition spd="slow">
    <p:pull dir="r"/>
  </p:transition>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762000" y="342900"/>
            <a:ext cx="8566150" cy="1104900"/>
          </a:xfrm>
        </p:spPr>
        <p:txBody>
          <a:bodyPr/>
          <a:lstStyle/>
          <a:p>
            <a:r>
              <a:rPr lang="en-US" dirty="0"/>
              <a:t>Financial aid programs</a:t>
            </a:r>
            <a:endParaRPr lang="en-US" dirty="0" smtClean="0"/>
          </a:p>
        </p:txBody>
      </p:sp>
      <p:sp>
        <p:nvSpPr>
          <p:cNvPr id="54275" name="Text Box 6"/>
          <p:cNvSpPr txBox="1">
            <a:spLocks noChangeArrowheads="1"/>
          </p:cNvSpPr>
          <p:nvPr/>
        </p:nvSpPr>
        <p:spPr bwMode="auto">
          <a:xfrm>
            <a:off x="1064568" y="5991679"/>
            <a:ext cx="7312298"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smtClean="0">
                <a:solidFill>
                  <a:schemeClr val="tx1"/>
                </a:solidFill>
              </a:rPr>
              <a:t>Source: IMF (2014), “Global Financial Stability Review”, October.</a:t>
            </a:r>
            <a:endParaRPr lang="en-US" sz="1400" b="0" u="none" dirty="0">
              <a:solidFill>
                <a:schemeClr val="tx1"/>
              </a:solidFill>
            </a:endParaRPr>
          </a:p>
        </p:txBody>
      </p:sp>
      <p:sp>
        <p:nvSpPr>
          <p:cNvPr id="7" name="Content Placeholder 3"/>
          <p:cNvSpPr>
            <a:spLocks noGrp="1"/>
          </p:cNvSpPr>
          <p:nvPr>
            <p:ph idx="1"/>
          </p:nvPr>
        </p:nvSpPr>
        <p:spPr>
          <a:xfrm>
            <a:off x="908050" y="1643062"/>
            <a:ext cx="8474075" cy="1065857"/>
          </a:xfrm>
        </p:spPr>
        <p:txBody>
          <a:bodyPr/>
          <a:lstStyle/>
          <a:p>
            <a:pPr marL="261938" indent="-261938" algn="just">
              <a:lnSpc>
                <a:spcPts val="2700"/>
              </a:lnSpc>
              <a:spcBef>
                <a:spcPts val="600"/>
              </a:spcBef>
              <a:spcAft>
                <a:spcPts val="600"/>
              </a:spcAft>
              <a:defRPr/>
            </a:pPr>
            <a:r>
              <a:rPr lang="en-US" sz="2000" dirty="0" smtClean="0"/>
              <a:t>As a consequence of these capital injections, </a:t>
            </a:r>
            <a:r>
              <a:rPr lang="en-US" sz="2000" b="1" dirty="0" smtClean="0">
                <a:solidFill>
                  <a:srgbClr val="FF0000"/>
                </a:solidFill>
              </a:rPr>
              <a:t>significant </a:t>
            </a:r>
            <a:r>
              <a:rPr lang="en-US" sz="2000" b="1" dirty="0">
                <a:solidFill>
                  <a:srgbClr val="FF0000"/>
                </a:solidFill>
              </a:rPr>
              <a:t>increases in capital </a:t>
            </a:r>
            <a:r>
              <a:rPr lang="en-US" sz="2000" b="1" dirty="0" smtClean="0">
                <a:solidFill>
                  <a:srgbClr val="FF0000"/>
                </a:solidFill>
              </a:rPr>
              <a:t>ratios occurred in several jurisdictions, </a:t>
            </a:r>
            <a:r>
              <a:rPr lang="en-US" sz="2000" dirty="0" smtClean="0"/>
              <a:t>with almost all banks exhibiting Tier 1 ratios &gt; 8%.</a:t>
            </a:r>
          </a:p>
          <a:p>
            <a:pPr marL="571500" indent="-571500" algn="just">
              <a:lnSpc>
                <a:spcPts val="2700"/>
              </a:lnSpc>
              <a:spcBef>
                <a:spcPts val="600"/>
              </a:spcBef>
              <a:spcAft>
                <a:spcPts val="600"/>
              </a:spcAft>
              <a:buFont typeface="Monotype Sorts" pitchFamily="2" charset="2"/>
              <a:buAutoNum type="romanLcParenBoth"/>
              <a:defRPr/>
            </a:pPr>
            <a:endParaRPr lang="pt-PT" sz="2000" dirty="0"/>
          </a:p>
        </p:txBody>
      </p:sp>
      <p:pic>
        <p:nvPicPr>
          <p:cNvPr id="675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2852936"/>
            <a:ext cx="8242532"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343</a:t>
            </a:fld>
            <a:endParaRPr lang="en-US"/>
          </a:p>
        </p:txBody>
      </p:sp>
    </p:spTree>
    <p:extLst>
      <p:ext uri="{BB962C8B-B14F-4D97-AF65-F5344CB8AC3E}">
        <p14:creationId xmlns:p14="http://schemas.microsoft.com/office/powerpoint/2010/main" val="3070596463"/>
      </p:ext>
    </p:extLst>
  </p:cSld>
  <p:clrMapOvr>
    <a:masterClrMapping/>
  </p:clrMapOvr>
  <p:transition spd="slow">
    <p:pull dir="r"/>
  </p:transition>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Monetary policy</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US" sz="2000" dirty="0" smtClean="0"/>
              <a:t>Short-term interest rates were cut much more substantially than in previous crises.</a:t>
            </a:r>
          </a:p>
          <a:p>
            <a:pPr marL="261938" indent="-261938" algn="just">
              <a:lnSpc>
                <a:spcPts val="2700"/>
              </a:lnSpc>
              <a:spcBef>
                <a:spcPts val="600"/>
              </a:spcBef>
              <a:spcAft>
                <a:spcPts val="600"/>
              </a:spcAft>
            </a:pPr>
            <a:r>
              <a:rPr lang="en-GB" sz="2000" dirty="0" smtClean="0"/>
              <a:t>For instance, until Jan2009</a:t>
            </a:r>
            <a:r>
              <a:rPr lang="en-GB" sz="2000" dirty="0"/>
              <a:t>, the </a:t>
            </a:r>
            <a:r>
              <a:rPr lang="en-GB" sz="2000" dirty="0" smtClean="0"/>
              <a:t>BoE had </a:t>
            </a:r>
            <a:r>
              <a:rPr lang="en-GB" sz="2000" dirty="0"/>
              <a:t>never lowered its lending rate below </a:t>
            </a:r>
            <a:r>
              <a:rPr lang="en-GB" sz="2000" dirty="0" smtClean="0"/>
              <a:t>2%. Then it lowered </a:t>
            </a:r>
            <a:r>
              <a:rPr lang="en-GB" sz="2000" dirty="0"/>
              <a:t>to </a:t>
            </a:r>
            <a:r>
              <a:rPr lang="en-GB" sz="2000" dirty="0" smtClean="0"/>
              <a:t>1.5%, 0.5% in Mar2009 </a:t>
            </a:r>
            <a:r>
              <a:rPr lang="en-GB" sz="2000" dirty="0"/>
              <a:t>and </a:t>
            </a:r>
            <a:r>
              <a:rPr lang="en-GB" sz="2000" dirty="0" smtClean="0"/>
              <a:t>0.25% in Aug2016.</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344</a:t>
            </a:fld>
            <a:endParaRPr lang="en-US"/>
          </a:p>
        </p:txBody>
      </p:sp>
      <p:sp>
        <p:nvSpPr>
          <p:cNvPr id="3" name="Down Arrow 2"/>
          <p:cNvSpPr/>
          <p:nvPr/>
        </p:nvSpPr>
        <p:spPr bwMode="auto">
          <a:xfrm>
            <a:off x="5134893" y="2014681"/>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pic>
        <p:nvPicPr>
          <p:cNvPr id="4" name="Picture 3"/>
          <p:cNvPicPr>
            <a:picLocks noChangeAspect="1"/>
          </p:cNvPicPr>
          <p:nvPr/>
        </p:nvPicPr>
        <p:blipFill>
          <a:blip r:embed="rId3"/>
          <a:stretch>
            <a:fillRect/>
          </a:stretch>
        </p:blipFill>
        <p:spPr>
          <a:xfrm>
            <a:off x="1101696" y="3417520"/>
            <a:ext cx="4956117" cy="2905493"/>
          </a:xfrm>
          <a:prstGeom prst="rect">
            <a:avLst/>
          </a:prstGeom>
        </p:spPr>
      </p:pic>
      <p:sp>
        <p:nvSpPr>
          <p:cNvPr id="7" name="Text Box 5"/>
          <p:cNvSpPr txBox="1">
            <a:spLocks noChangeArrowheads="1"/>
          </p:cNvSpPr>
          <p:nvPr/>
        </p:nvSpPr>
        <p:spPr bwMode="auto">
          <a:xfrm>
            <a:off x="6057813" y="5847655"/>
            <a:ext cx="3435437" cy="461665"/>
          </a:xfrm>
          <a:prstGeom prst="rect">
            <a:avLst/>
          </a:prstGeom>
          <a:noFill/>
          <a:ln w="12700" cap="sq">
            <a:noFill/>
            <a:miter lim="800000"/>
            <a:headEnd/>
            <a:tailEnd/>
          </a:ln>
        </p:spPr>
        <p:txBody>
          <a:bodyPr wrap="square">
            <a:spAutoFit/>
          </a:bodyPr>
          <a:lstStyle/>
          <a:p>
            <a:pPr algn="l">
              <a:spcBef>
                <a:spcPct val="50000"/>
              </a:spcBef>
              <a:buNone/>
            </a:pPr>
            <a:r>
              <a:rPr lang="en-US" sz="1200" b="0" u="none" dirty="0" smtClean="0">
                <a:solidFill>
                  <a:schemeClr val="tx1"/>
                </a:solidFill>
                <a:cs typeface="Times New Roman" pitchFamily="18" charset="0"/>
              </a:rPr>
              <a:t>Source: Wolf, </a:t>
            </a:r>
            <a:r>
              <a:rPr lang="en-GB" sz="1200" b="0" u="none" dirty="0" smtClean="0">
                <a:solidFill>
                  <a:schemeClr val="tx1"/>
                </a:solidFill>
                <a:cs typeface="Times New Roman" pitchFamily="18" charset="0"/>
              </a:rPr>
              <a:t>Martin (2018), “Nothing </a:t>
            </a:r>
            <a:r>
              <a:rPr lang="en-GB" sz="1200" b="0" u="none" dirty="0">
                <a:solidFill>
                  <a:schemeClr val="tx1"/>
                </a:solidFill>
                <a:cs typeface="Times New Roman" pitchFamily="18" charset="0"/>
              </a:rPr>
              <a:t>like this has happened in 323 </a:t>
            </a:r>
            <a:r>
              <a:rPr lang="en-GB" sz="1200" b="0" u="none" dirty="0" smtClean="0">
                <a:solidFill>
                  <a:schemeClr val="tx1"/>
                </a:solidFill>
                <a:cs typeface="Times New Roman" pitchFamily="18" charset="0"/>
              </a:rPr>
              <a:t>years”, 16 August, FT.</a:t>
            </a:r>
            <a:endParaRPr lang="en-US" sz="1200" b="0" dirty="0">
              <a:solidFill>
                <a:schemeClr val="tx1"/>
              </a:solidFill>
              <a:cs typeface="Times New Roman" pitchFamily="18" charset="0"/>
            </a:endParaRPr>
          </a:p>
        </p:txBody>
      </p:sp>
    </p:spTree>
    <p:extLst>
      <p:ext uri="{BB962C8B-B14F-4D97-AF65-F5344CB8AC3E}">
        <p14:creationId xmlns:p14="http://schemas.microsoft.com/office/powerpoint/2010/main" val="919209777"/>
      </p:ext>
    </p:extLst>
  </p:cSld>
  <p:clrMapOvr>
    <a:masterClrMapping/>
  </p:clrMapOvr>
  <p:transition spd="slow">
    <p:pull dir="r"/>
  </p:transition>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762000" y="342900"/>
            <a:ext cx="8566150" cy="1104900"/>
          </a:xfrm>
        </p:spPr>
        <p:txBody>
          <a:bodyPr/>
          <a:lstStyle/>
          <a:p>
            <a:r>
              <a:rPr lang="en-US" dirty="0" smtClean="0"/>
              <a:t>Regulation</a:t>
            </a:r>
          </a:p>
        </p:txBody>
      </p:sp>
      <p:sp>
        <p:nvSpPr>
          <p:cNvPr id="1848323" name="Rectangle 3"/>
          <p:cNvSpPr>
            <a:spLocks noGrp="1" noChangeArrowheads="1"/>
          </p:cNvSpPr>
          <p:nvPr>
            <p:ph type="body" idx="1"/>
          </p:nvPr>
        </p:nvSpPr>
        <p:spPr>
          <a:xfrm>
            <a:off x="776536" y="1628801"/>
            <a:ext cx="8716714" cy="4608512"/>
          </a:xfrm>
        </p:spPr>
        <p:txBody>
          <a:bodyPr/>
          <a:lstStyle/>
          <a:p>
            <a:pPr marL="261938" indent="-261938" algn="just">
              <a:lnSpc>
                <a:spcPts val="2700"/>
              </a:lnSpc>
              <a:spcBef>
                <a:spcPts val="600"/>
              </a:spcBef>
              <a:spcAft>
                <a:spcPts val="600"/>
              </a:spcAft>
            </a:pPr>
            <a:r>
              <a:rPr lang="en-US" sz="2000" dirty="0" smtClean="0"/>
              <a:t>New regulations to mitigate the probability and impact of future crises was an afterthought, when Governments realized </a:t>
            </a:r>
            <a:r>
              <a:rPr lang="en-GB" sz="2000" dirty="0" smtClean="0">
                <a:solidFill>
                  <a:srgbClr val="FF0000"/>
                </a:solidFill>
              </a:rPr>
              <a:t>that </a:t>
            </a:r>
            <a:r>
              <a:rPr lang="en-GB" sz="2000" dirty="0">
                <a:solidFill>
                  <a:srgbClr val="FF0000"/>
                </a:solidFill>
              </a:rPr>
              <a:t>the problem required a much broader, longer-term structural solution</a:t>
            </a:r>
            <a:r>
              <a:rPr lang="en-GB" sz="2000" dirty="0" smtClean="0">
                <a:solidFill>
                  <a:srgbClr val="FF0000"/>
                </a:solidFill>
              </a:rPr>
              <a:t>.</a:t>
            </a:r>
          </a:p>
          <a:p>
            <a:pPr marL="261938" indent="-261938" algn="just">
              <a:lnSpc>
                <a:spcPts val="2700"/>
              </a:lnSpc>
              <a:spcBef>
                <a:spcPts val="600"/>
              </a:spcBef>
              <a:spcAft>
                <a:spcPts val="600"/>
              </a:spcAft>
            </a:pPr>
            <a:endParaRPr lang="en-GB" sz="2000" dirty="0" smtClean="0">
              <a:solidFill>
                <a:srgbClr val="FF0000"/>
              </a:solidFill>
            </a:endParaRPr>
          </a:p>
          <a:p>
            <a:pPr marL="261938" indent="-261938" algn="just">
              <a:lnSpc>
                <a:spcPts val="2700"/>
              </a:lnSpc>
              <a:spcBef>
                <a:spcPts val="600"/>
              </a:spcBef>
              <a:spcAft>
                <a:spcPts val="600"/>
              </a:spcAft>
            </a:pPr>
            <a:r>
              <a:rPr lang="en-US" sz="2000" b="1" dirty="0" smtClean="0">
                <a:solidFill>
                  <a:srgbClr val="FF0000"/>
                </a:solidFill>
              </a:rPr>
              <a:t>European-wide </a:t>
            </a:r>
            <a:r>
              <a:rPr lang="en-US" sz="2000" b="1" dirty="0">
                <a:solidFill>
                  <a:srgbClr val="FF0000"/>
                </a:solidFill>
              </a:rPr>
              <a:t>initiatives occurred only after the subprime crisis mutated into the Government debt crisis</a:t>
            </a:r>
            <a:r>
              <a:rPr lang="en-US" sz="2000" b="1" dirty="0" smtClean="0"/>
              <a:t>.</a:t>
            </a:r>
          </a:p>
          <a:p>
            <a:pPr marL="261938" indent="-261938" algn="just">
              <a:lnSpc>
                <a:spcPts val="2700"/>
              </a:lnSpc>
              <a:spcBef>
                <a:spcPts val="600"/>
              </a:spcBef>
              <a:spcAft>
                <a:spcPts val="600"/>
              </a:spcAft>
            </a:pPr>
            <a:endParaRPr lang="en-US" sz="2000" b="1" dirty="0" smtClean="0"/>
          </a:p>
          <a:p>
            <a:pPr marL="261938" indent="-261938" algn="just">
              <a:lnSpc>
                <a:spcPts val="2700"/>
              </a:lnSpc>
              <a:spcBef>
                <a:spcPts val="600"/>
              </a:spcBef>
              <a:spcAft>
                <a:spcPts val="600"/>
              </a:spcAft>
            </a:pPr>
            <a:r>
              <a:rPr lang="en-US" sz="2000" dirty="0" smtClean="0"/>
              <a:t>Worldwide initiatives were also developed, contributing to Basel III.</a:t>
            </a:r>
          </a:p>
          <a:p>
            <a:pPr marL="261938" indent="-261938"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345</a:t>
            </a:fld>
            <a:endParaRPr lang="en-US"/>
          </a:p>
        </p:txBody>
      </p:sp>
      <p:sp>
        <p:nvSpPr>
          <p:cNvPr id="3" name="Down Arrow 2"/>
          <p:cNvSpPr/>
          <p:nvPr/>
        </p:nvSpPr>
        <p:spPr bwMode="auto">
          <a:xfrm>
            <a:off x="4953000" y="27089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422769655"/>
      </p:ext>
    </p:extLst>
  </p:cSld>
  <p:clrMapOvr>
    <a:masterClrMapping/>
  </p:clrMapOvr>
  <p:transition spd="slow">
    <p:pull dir="r"/>
  </p:transition>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2.5. Aftermath</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346</a:t>
            </a:fld>
            <a:endParaRPr lang="en-US"/>
          </a:p>
        </p:txBody>
      </p:sp>
    </p:spTree>
    <p:extLst>
      <p:ext uri="{BB962C8B-B14F-4D97-AF65-F5344CB8AC3E}">
        <p14:creationId xmlns:p14="http://schemas.microsoft.com/office/powerpoint/2010/main" val="716794366"/>
      </p:ext>
    </p:extLst>
  </p:cSld>
  <p:clrMapOvr>
    <a:masterClrMapping/>
  </p:clrMapOvr>
  <p:transition spd="slow">
    <p:pull dir="r"/>
  </p:transition>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smtClean="0"/>
              <a:t>Summary</a:t>
            </a:r>
          </a:p>
        </p:txBody>
      </p:sp>
      <p:sp>
        <p:nvSpPr>
          <p:cNvPr id="9" name="Rectangle 3"/>
          <p:cNvSpPr txBox="1">
            <a:spLocks noChangeArrowheads="1"/>
          </p:cNvSpPr>
          <p:nvPr/>
        </p:nvSpPr>
        <p:spPr bwMode="auto">
          <a:xfrm>
            <a:off x="762000" y="1628799"/>
            <a:ext cx="8686800"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dirty="0" smtClean="0">
                <a:solidFill>
                  <a:schemeClr val="tx1"/>
                </a:solidFill>
                <a:latin typeface="+mn-lt"/>
                <a:cs typeface="Times New Roman" pitchFamily="18" charset="0"/>
              </a:rPr>
              <a:t>Normalization</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u="none" kern="0" dirty="0" smtClean="0">
              <a:solidFill>
                <a:schemeClr val="tx1"/>
              </a:solidFill>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rPr>
              <a:t>Sovereign</a:t>
            </a:r>
            <a:r>
              <a:rPr kumimoji="0" lang="en-US" sz="2000" b="0" i="0" u="none" strike="noStrike" kern="0" cap="none" spc="0" normalizeH="0" noProof="0" dirty="0" smtClean="0">
                <a:ln>
                  <a:noFill/>
                </a:ln>
                <a:solidFill>
                  <a:schemeClr val="tx1"/>
                </a:solidFill>
                <a:effectLst/>
                <a:uLnTx/>
                <a:uFillTx/>
                <a:latin typeface="+mn-lt"/>
                <a:cs typeface="Times New Roman" pitchFamily="18" charset="0"/>
              </a:rPr>
              <a:t> Debt Crisis</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u="none" kern="0" baseline="0" dirty="0" smtClean="0">
              <a:solidFill>
                <a:schemeClr val="tx1"/>
              </a:solidFill>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baseline="0" dirty="0" smtClean="0">
                <a:solidFill>
                  <a:schemeClr val="tx1"/>
                </a:solidFill>
                <a:latin typeface="+mn-lt"/>
                <a:cs typeface="Times New Roman" pitchFamily="18" charset="0"/>
              </a:rPr>
              <a:t>Costs</a:t>
            </a: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i="0" u="none" strike="noStrike" kern="0" cap="none" spc="0" normalizeH="0" noProof="0" dirty="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u="none" kern="0" baseline="0" dirty="0" smtClean="0">
                <a:solidFill>
                  <a:schemeClr val="tx1"/>
                </a:solidFill>
                <a:latin typeface="+mn-lt"/>
                <a:cs typeface="Times New Roman" pitchFamily="18" charset="0"/>
              </a:rPr>
              <a:t>Regulation</a:t>
            </a: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ts val="2700"/>
              </a:lnSpc>
              <a:spcBef>
                <a:spcPts val="600"/>
              </a:spcBef>
              <a:spcAft>
                <a:spcPts val="600"/>
              </a:spcAft>
              <a:buClr>
                <a:schemeClr val="bg2"/>
              </a:buClr>
              <a:buSzPct val="75000"/>
              <a:buFont typeface="Monotype Sort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347</a:t>
            </a:fld>
            <a:endParaRPr lang="en-US"/>
          </a:p>
        </p:txBody>
      </p:sp>
    </p:spTree>
    <p:extLst>
      <p:ext uri="{BB962C8B-B14F-4D97-AF65-F5344CB8AC3E}">
        <p14:creationId xmlns:p14="http://schemas.microsoft.com/office/powerpoint/2010/main" val="51213164"/>
      </p:ext>
    </p:extLst>
  </p:cSld>
  <p:clrMapOvr>
    <a:masterClrMapping/>
  </p:clrMapOvr>
  <p:transition spd="slow">
    <p:pull dir="r"/>
  </p:transition>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smtClean="0"/>
              <a:t>Normalization</a:t>
            </a:r>
          </a:p>
        </p:txBody>
      </p:sp>
      <p:sp>
        <p:nvSpPr>
          <p:cNvPr id="6" name="Text Box 5"/>
          <p:cNvSpPr txBox="1">
            <a:spLocks noChangeArrowheads="1"/>
          </p:cNvSpPr>
          <p:nvPr/>
        </p:nvSpPr>
        <p:spPr bwMode="auto">
          <a:xfrm>
            <a:off x="881034" y="6286520"/>
            <a:ext cx="7286676"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cs typeface="Times New Roman" pitchFamily="18" charset="0"/>
              </a:rPr>
              <a:t>Source: </a:t>
            </a:r>
            <a:r>
              <a:rPr lang="en-US" sz="1200" b="0" u="none" dirty="0" smtClean="0">
                <a:solidFill>
                  <a:schemeClr val="tx1"/>
                </a:solidFill>
              </a:rPr>
              <a:t>Moody’s (2011), “Corporate Default and Recovery Rates, 1920-2010”.</a:t>
            </a:r>
            <a:endParaRPr lang="en-US" sz="1200" b="0" u="none" dirty="0">
              <a:solidFill>
                <a:schemeClr val="tx1"/>
              </a:solidFill>
            </a:endParaRPr>
          </a:p>
        </p:txBody>
      </p:sp>
      <p:sp>
        <p:nvSpPr>
          <p:cNvPr id="9" name="Rectangle 3"/>
          <p:cNvSpPr txBox="1">
            <a:spLocks noChangeArrowheads="1"/>
          </p:cNvSpPr>
          <p:nvPr/>
        </p:nvSpPr>
        <p:spPr bwMode="auto">
          <a:xfrm>
            <a:off x="762000" y="1628800"/>
            <a:ext cx="8686800" cy="7286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ct val="100000"/>
              </a:lnSpc>
              <a:spcBef>
                <a:spcPts val="0"/>
              </a:spcBef>
              <a:spcAft>
                <a:spcPct val="0"/>
              </a:spcAft>
              <a:buClr>
                <a:schemeClr val="bg2"/>
              </a:buClr>
              <a:buSzPct val="75000"/>
              <a:buFont typeface="Monotype Sorts" pitchFamily="2" charset="2"/>
              <a:buChar char="n"/>
              <a:tabLst/>
              <a:defRPr/>
            </a:pPr>
            <a:r>
              <a:rPr kumimoji="0" lang="en-US" sz="2200" b="0" u="none" kern="0" dirty="0" smtClean="0">
                <a:solidFill>
                  <a:schemeClr val="tx1"/>
                </a:solidFill>
                <a:latin typeface="+mn-lt"/>
                <a:cs typeface="Times New Roman" pitchFamily="18" charset="0"/>
              </a:rPr>
              <a:t>In 2010 some normalization of market conditions was already observed, with the decrease in the number of defaults and downgrades …</a:t>
            </a:r>
            <a:endParaRPr kumimoji="0" lang="en-US" sz="2200" b="0" i="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200" b="0" i="0" u="none" strike="noStrike" kern="0" cap="none" spc="0" normalizeH="0" baseline="0" noProof="0" dirty="0" smtClean="0">
              <a:ln>
                <a:noFill/>
              </a:ln>
              <a:solidFill>
                <a:schemeClr val="tx1"/>
              </a:solidFill>
              <a:effectLst/>
              <a:uLnTx/>
              <a:uFillTx/>
              <a:latin typeface="+mn-lt"/>
              <a:cs typeface="Times New Roman" pitchFamily="18" charset="0"/>
            </a:endParaRPr>
          </a:p>
        </p:txBody>
      </p:sp>
      <p:pic>
        <p:nvPicPr>
          <p:cNvPr id="66567" name="Picture 7"/>
          <p:cNvPicPr>
            <a:picLocks noChangeAspect="1" noChangeArrowheads="1"/>
          </p:cNvPicPr>
          <p:nvPr/>
        </p:nvPicPr>
        <p:blipFill>
          <a:blip r:embed="rId2" cstate="print"/>
          <a:srcRect/>
          <a:stretch>
            <a:fillRect/>
          </a:stretch>
        </p:blipFill>
        <p:spPr bwMode="auto">
          <a:xfrm>
            <a:off x="809596" y="2357429"/>
            <a:ext cx="4833293" cy="2062991"/>
          </a:xfrm>
          <a:prstGeom prst="rect">
            <a:avLst/>
          </a:prstGeom>
          <a:noFill/>
          <a:ln w="12700" cap="sq" cmpd="sng">
            <a:noFill/>
            <a:prstDash val="solid"/>
            <a:miter lim="800000"/>
            <a:headEnd/>
            <a:tailEnd/>
          </a:ln>
        </p:spPr>
      </p:pic>
      <p:pic>
        <p:nvPicPr>
          <p:cNvPr id="18" name="Picture 5"/>
          <p:cNvPicPr>
            <a:picLocks noChangeAspect="1" noChangeArrowheads="1"/>
          </p:cNvPicPr>
          <p:nvPr/>
        </p:nvPicPr>
        <p:blipFill>
          <a:blip r:embed="rId3" cstate="print"/>
          <a:srcRect/>
          <a:stretch>
            <a:fillRect/>
          </a:stretch>
        </p:blipFill>
        <p:spPr bwMode="auto">
          <a:xfrm>
            <a:off x="809596" y="4395373"/>
            <a:ext cx="6500858" cy="1891146"/>
          </a:xfrm>
          <a:prstGeom prst="rect">
            <a:avLst/>
          </a:prstGeom>
          <a:noFill/>
          <a:ln w="12700" cap="sq" cmpd="sng">
            <a:noFill/>
            <a:prstDash val="solid"/>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348</a:t>
            </a:fld>
            <a:endParaRPr lang="en-US"/>
          </a:p>
        </p:txBody>
      </p:sp>
    </p:spTree>
    <p:extLst>
      <p:ext uri="{BB962C8B-B14F-4D97-AF65-F5344CB8AC3E}">
        <p14:creationId xmlns:p14="http://schemas.microsoft.com/office/powerpoint/2010/main" val="2211092336"/>
      </p:ext>
    </p:extLst>
  </p:cSld>
  <p:clrMapOvr>
    <a:masterClrMapping/>
  </p:clrMapOvr>
  <p:transition spd="slow">
    <p:pull dir="r"/>
  </p:transition>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endParaRPr lang="en-US" dirty="0" smtClean="0"/>
          </a:p>
        </p:txBody>
      </p:sp>
      <p:sp>
        <p:nvSpPr>
          <p:cNvPr id="9" name="Rectangle 3"/>
          <p:cNvSpPr txBox="1">
            <a:spLocks noChangeArrowheads="1"/>
          </p:cNvSpPr>
          <p:nvPr/>
        </p:nvSpPr>
        <p:spPr bwMode="auto">
          <a:xfrm>
            <a:off x="738158" y="1632220"/>
            <a:ext cx="8686800" cy="4286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Char char="n"/>
              <a:tabLst/>
              <a:defRPr/>
            </a:pPr>
            <a:r>
              <a:rPr kumimoji="0" lang="en-US" sz="2000" b="0" u="none" kern="0" dirty="0" smtClean="0">
                <a:solidFill>
                  <a:schemeClr val="tx1"/>
                </a:solidFill>
                <a:latin typeface="+mn-lt"/>
                <a:cs typeface="Times New Roman" pitchFamily="18" charset="0"/>
              </a:rPr>
              <a:t>… as well as in the number of extreme corporate rating changes … </a:t>
            </a: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19" name="Rectangle 4"/>
          <p:cNvSpPr>
            <a:spLocks noChangeArrowheads="1"/>
          </p:cNvSpPr>
          <p:nvPr/>
        </p:nvSpPr>
        <p:spPr bwMode="auto">
          <a:xfrm>
            <a:off x="5512502" y="5721856"/>
            <a:ext cx="3912456" cy="564664"/>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S&amp;P (2014), “Default, Transition and Recovery: 2013 Annual Global Corporate Default Study and Rating Transitions”.</a:t>
            </a:r>
            <a:endParaRPr kumimoji="0" lang="en-US" sz="1200" b="0" u="none" dirty="0">
              <a:solidFill>
                <a:schemeClr val="tx1"/>
              </a:solidFill>
            </a:endParaRPr>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505" y="2348880"/>
            <a:ext cx="4648551" cy="3825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349</a:t>
            </a:fld>
            <a:endParaRPr lang="en-US"/>
          </a:p>
        </p:txBody>
      </p:sp>
    </p:spTree>
    <p:extLst>
      <p:ext uri="{BB962C8B-B14F-4D97-AF65-F5344CB8AC3E}">
        <p14:creationId xmlns:p14="http://schemas.microsoft.com/office/powerpoint/2010/main" val="1829397135"/>
      </p:ext>
    </p:extLst>
  </p:cSld>
  <p:clrMapOvr>
    <a:masterClrMapping/>
  </p:clrMapOvr>
  <p:transition spd="slow">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76536" y="1628799"/>
            <a:ext cx="8716714" cy="1584177"/>
          </a:xfrm>
        </p:spPr>
        <p:txBody>
          <a:bodyPr/>
          <a:lstStyle/>
          <a:p>
            <a:pPr algn="just">
              <a:lnSpc>
                <a:spcPts val="2700"/>
              </a:lnSpc>
              <a:spcBef>
                <a:spcPts val="600"/>
              </a:spcBef>
              <a:spcAft>
                <a:spcPts val="600"/>
              </a:spcAft>
            </a:pPr>
            <a:r>
              <a:rPr lang="en-US" sz="2000" dirty="0" smtClean="0"/>
              <a:t>Banks charge a spread in the liquidity intermediation provided, due to its costs and the risk of loans.</a:t>
            </a:r>
          </a:p>
          <a:p>
            <a:pPr algn="just">
              <a:lnSpc>
                <a:spcPts val="2700"/>
              </a:lnSpc>
              <a:spcBef>
                <a:spcPts val="600"/>
              </a:spcBef>
              <a:spcAft>
                <a:spcPts val="600"/>
              </a:spcAft>
            </a:pPr>
            <a:r>
              <a:rPr lang="en-US" sz="2000" dirty="0" smtClean="0">
                <a:solidFill>
                  <a:srgbClr val="FF0000"/>
                </a:solidFill>
              </a:rPr>
              <a:t>Due to adverse selection risk, banks may decide to stop granting loans for too high interest rates, making the loan supply curve discontinuous.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a:t>
            </a:fld>
            <a:endParaRPr lang="en-US"/>
          </a:p>
        </p:txBody>
      </p:sp>
      <p:pic>
        <p:nvPicPr>
          <p:cNvPr id="3" name="Picture 2"/>
          <p:cNvPicPr>
            <a:picLocks noChangeAspect="1"/>
          </p:cNvPicPr>
          <p:nvPr/>
        </p:nvPicPr>
        <p:blipFill>
          <a:blip r:embed="rId2"/>
          <a:stretch>
            <a:fillRect/>
          </a:stretch>
        </p:blipFill>
        <p:spPr>
          <a:xfrm>
            <a:off x="1208584" y="3346301"/>
            <a:ext cx="2952327" cy="2819003"/>
          </a:xfrm>
          <a:prstGeom prst="rect">
            <a:avLst/>
          </a:prstGeom>
        </p:spPr>
      </p:pic>
      <p:pic>
        <p:nvPicPr>
          <p:cNvPr id="4" name="Picture 3"/>
          <p:cNvPicPr>
            <a:picLocks noChangeAspect="1"/>
          </p:cNvPicPr>
          <p:nvPr/>
        </p:nvPicPr>
        <p:blipFill>
          <a:blip r:embed="rId3"/>
          <a:stretch>
            <a:fillRect/>
          </a:stretch>
        </p:blipFill>
        <p:spPr>
          <a:xfrm>
            <a:off x="5025008" y="3348077"/>
            <a:ext cx="4373381" cy="1953131"/>
          </a:xfrm>
          <a:prstGeom prst="rect">
            <a:avLst/>
          </a:prstGeom>
        </p:spPr>
      </p:pic>
      <p:sp>
        <p:nvSpPr>
          <p:cNvPr id="7" name="Rectangle 3"/>
          <p:cNvSpPr txBox="1">
            <a:spLocks noChangeArrowheads="1"/>
          </p:cNvSpPr>
          <p:nvPr/>
        </p:nvSpPr>
        <p:spPr bwMode="auto">
          <a:xfrm>
            <a:off x="4232920" y="5949280"/>
            <a:ext cx="5184576" cy="39702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lang="pt-PT" sz="1200" b="0" u="none" dirty="0" err="1" smtClean="0"/>
              <a:t>Source</a:t>
            </a:r>
            <a:r>
              <a:rPr lang="pt-PT" sz="1200" b="0" u="none" dirty="0" smtClean="0"/>
              <a:t>: </a:t>
            </a:r>
            <a:r>
              <a:rPr lang="pt-PT" sz="1200" b="0" u="none" dirty="0" err="1" smtClean="0"/>
              <a:t>Heffernan</a:t>
            </a:r>
            <a:r>
              <a:rPr lang="pt-PT" sz="1200" b="0" u="none" dirty="0" smtClean="0"/>
              <a:t>, </a:t>
            </a:r>
            <a:r>
              <a:rPr lang="pt-PT" sz="1200" b="0" u="none" dirty="0" err="1"/>
              <a:t>Shelagh</a:t>
            </a:r>
            <a:r>
              <a:rPr lang="pt-PT" sz="1200" b="0" u="none" dirty="0"/>
              <a:t> </a:t>
            </a:r>
            <a:r>
              <a:rPr lang="pt-PT" sz="1200" b="0" u="none" dirty="0" smtClean="0"/>
              <a:t>(2005), “</a:t>
            </a:r>
            <a:r>
              <a:rPr lang="pt-PT" sz="1200" b="0" u="none" dirty="0" err="1" smtClean="0"/>
              <a:t>Modern</a:t>
            </a:r>
            <a:r>
              <a:rPr lang="pt-PT" sz="1200" b="0" u="none" dirty="0" smtClean="0"/>
              <a:t> </a:t>
            </a:r>
            <a:r>
              <a:rPr lang="pt-PT" sz="1200" b="0" u="none" dirty="0" err="1" smtClean="0"/>
              <a:t>Banking</a:t>
            </a:r>
            <a:r>
              <a:rPr lang="pt-PT" sz="1200" b="0" u="none" dirty="0" smtClean="0"/>
              <a:t>”, </a:t>
            </a:r>
            <a:r>
              <a:rPr lang="pt-PT" sz="1200" b="0" u="none" dirty="0" err="1" smtClean="0"/>
              <a:t>Wiley</a:t>
            </a:r>
            <a:r>
              <a:rPr lang="pt-PT" sz="1200" b="0" u="none" dirty="0" smtClean="0"/>
              <a:t>.</a:t>
            </a:r>
            <a:endParaRPr lang="pt-PT" sz="1200" b="0" u="none" dirty="0"/>
          </a:p>
        </p:txBody>
      </p:sp>
    </p:spTree>
    <p:extLst>
      <p:ext uri="{BB962C8B-B14F-4D97-AF65-F5344CB8AC3E}">
        <p14:creationId xmlns:p14="http://schemas.microsoft.com/office/powerpoint/2010/main" val="2775333635"/>
      </p:ext>
    </p:extLst>
  </p:cSld>
  <p:clrMapOvr>
    <a:masterClrMapping/>
  </p:clrMapOvr>
  <p:transition spd="slow">
    <p:pull dir="r"/>
  </p:transition>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endParaRPr lang="en-US" dirty="0" smtClean="0"/>
          </a:p>
        </p:txBody>
      </p:sp>
      <p:sp>
        <p:nvSpPr>
          <p:cNvPr id="9" name="Rectangle 3"/>
          <p:cNvSpPr txBox="1">
            <a:spLocks noChangeArrowheads="1"/>
          </p:cNvSpPr>
          <p:nvPr/>
        </p:nvSpPr>
        <p:spPr bwMode="auto">
          <a:xfrm>
            <a:off x="762000" y="1571612"/>
            <a:ext cx="8686800" cy="114300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lgn="just">
              <a:spcBef>
                <a:spcPct val="15000"/>
              </a:spcBef>
              <a:buClr>
                <a:schemeClr val="bg2"/>
              </a:buClr>
              <a:buSzPct val="75000"/>
              <a:buFont typeface="Monotype Sorts" pitchFamily="2" charset="2"/>
              <a:buChar char="n"/>
            </a:pPr>
            <a:r>
              <a:rPr kumimoji="0" lang="en-US" sz="2200" b="0" u="none" kern="0" dirty="0" smtClean="0">
                <a:solidFill>
                  <a:schemeClr val="tx1"/>
                </a:solidFill>
                <a:latin typeface="+mn-lt"/>
                <a:cs typeface="Times New Roman" pitchFamily="18" charset="0"/>
              </a:rPr>
              <a:t>… and in the sovereign market, where the upgrades and positive outlooks exceeded the downgrades and the negative outlooks, </a:t>
            </a:r>
            <a:r>
              <a:rPr kumimoji="0" lang="en-US" sz="2200" b="0" u="none" kern="0" dirty="0" smtClean="0">
                <a:solidFill>
                  <a:schemeClr val="tx1"/>
                </a:solidFill>
                <a:cs typeface="Times New Roman" pitchFamily="18" charset="0"/>
              </a:rPr>
              <a:t>notwithstanding the sovereign debt crisis in the Euro area</a:t>
            </a:r>
            <a:r>
              <a:rPr kumimoji="0" lang="en-US" sz="2200" b="0" u="none" kern="0" dirty="0" smtClean="0">
                <a:solidFill>
                  <a:schemeClr val="tx1"/>
                </a:solidFill>
                <a:latin typeface="+mn-lt"/>
                <a:cs typeface="Times New Roman" pitchFamily="18" charset="0"/>
              </a:rPr>
              <a:t>. …</a:t>
            </a:r>
            <a:endParaRPr kumimoji="0" lang="en-US" sz="2200" b="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200" b="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16" name="Text Box 5"/>
          <p:cNvSpPr txBox="1">
            <a:spLocks noChangeArrowheads="1"/>
          </p:cNvSpPr>
          <p:nvPr/>
        </p:nvSpPr>
        <p:spPr bwMode="auto">
          <a:xfrm>
            <a:off x="738158" y="5847655"/>
            <a:ext cx="7572428"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cs typeface="Times New Roman" pitchFamily="18" charset="0"/>
              </a:rPr>
              <a:t>Source: </a:t>
            </a:r>
            <a:r>
              <a:rPr lang="en-US" sz="1200" b="0" u="none" dirty="0">
                <a:solidFill>
                  <a:schemeClr val="tx1"/>
                </a:solidFill>
              </a:rPr>
              <a:t>Fitch Ratings (</a:t>
            </a:r>
            <a:r>
              <a:rPr lang="en-US" sz="1200" b="0" u="none" dirty="0" smtClean="0">
                <a:solidFill>
                  <a:schemeClr val="tx1"/>
                </a:solidFill>
              </a:rPr>
              <a:t>2014), </a:t>
            </a:r>
            <a:r>
              <a:rPr lang="en-US" sz="1200" b="0" u="none" dirty="0">
                <a:solidFill>
                  <a:schemeClr val="tx1"/>
                </a:solidFill>
              </a:rPr>
              <a:t>“Fitch Ratings Sovereign </a:t>
            </a:r>
            <a:r>
              <a:rPr lang="en-US" sz="1200" b="0" u="none" dirty="0" smtClean="0">
                <a:solidFill>
                  <a:schemeClr val="tx1"/>
                </a:solidFill>
              </a:rPr>
              <a:t>2014- </a:t>
            </a:r>
            <a:r>
              <a:rPr lang="en-US" sz="1200" b="0" u="none" dirty="0">
                <a:solidFill>
                  <a:schemeClr val="tx1"/>
                </a:solidFill>
              </a:rPr>
              <a:t>Transition and Default </a:t>
            </a:r>
            <a:r>
              <a:rPr lang="en-US" sz="1200" b="0" u="none" dirty="0" smtClean="0">
                <a:solidFill>
                  <a:schemeClr val="tx1"/>
                </a:solidFill>
              </a:rPr>
              <a:t>Study”, 14 </a:t>
            </a:r>
            <a:r>
              <a:rPr lang="en-US" sz="1200" b="0" u="none" dirty="0">
                <a:solidFill>
                  <a:schemeClr val="tx1"/>
                </a:solidFill>
              </a:rPr>
              <a:t>Mar</a:t>
            </a:r>
            <a:r>
              <a:rPr lang="en-US" sz="1200" b="0" u="none" dirty="0" smtClean="0">
                <a:solidFill>
                  <a:schemeClr val="tx1"/>
                </a:solidFill>
              </a:rPr>
              <a:t>.</a:t>
            </a:r>
            <a:endParaRPr lang="en-US" sz="1200" b="0" u="none" dirty="0" smtClean="0">
              <a:solidFill>
                <a:schemeClr val="tx1"/>
              </a:solidFill>
              <a:cs typeface="Times New Roman" pitchFamily="18" charset="0"/>
            </a:endParaRPr>
          </a:p>
          <a:p>
            <a:pPr algn="just">
              <a:buNone/>
            </a:pPr>
            <a:r>
              <a:rPr lang="en-US" sz="1200" b="0" u="none" dirty="0" smtClean="0">
                <a:solidFill>
                  <a:schemeClr val="tx1"/>
                </a:solidFill>
              </a:rPr>
              <a:t>Fitch Ratings (2011), “Fitch Ratings Sovereign 2010 - Transition and Default Study”, 23 Mar.</a:t>
            </a:r>
            <a:endParaRPr lang="en-US" sz="1200" b="0" u="none" dirty="0">
              <a:solidFill>
                <a:schemeClr val="tx1"/>
              </a:solidFill>
            </a:endParaRPr>
          </a:p>
        </p:txBody>
      </p:sp>
      <p:pic>
        <p:nvPicPr>
          <p:cNvPr id="66571" name="Picture 11"/>
          <p:cNvPicPr>
            <a:picLocks noChangeAspect="1" noChangeArrowheads="1"/>
          </p:cNvPicPr>
          <p:nvPr/>
        </p:nvPicPr>
        <p:blipFill>
          <a:blip r:embed="rId2" cstate="print"/>
          <a:srcRect/>
          <a:stretch>
            <a:fillRect/>
          </a:stretch>
        </p:blipFill>
        <p:spPr bwMode="auto">
          <a:xfrm>
            <a:off x="6238884" y="2802157"/>
            <a:ext cx="3219451" cy="2769983"/>
          </a:xfrm>
          <a:prstGeom prst="rect">
            <a:avLst/>
          </a:prstGeom>
          <a:noFill/>
          <a:ln w="12700" cap="sq" cmpd="sng">
            <a:noFill/>
            <a:prstDash val="solid"/>
            <a:miter lim="800000"/>
            <a:headEnd/>
            <a:tailEnd/>
          </a:ln>
        </p:spPr>
      </p:pic>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36" y="2835416"/>
            <a:ext cx="5369226" cy="1889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350</a:t>
            </a:fld>
            <a:endParaRPr lang="en-US"/>
          </a:p>
        </p:txBody>
      </p:sp>
    </p:spTree>
    <p:extLst>
      <p:ext uri="{BB962C8B-B14F-4D97-AF65-F5344CB8AC3E}">
        <p14:creationId xmlns:p14="http://schemas.microsoft.com/office/powerpoint/2010/main" val="4048941248"/>
      </p:ext>
    </p:extLst>
  </p:cSld>
  <p:clrMapOvr>
    <a:masterClrMapping/>
  </p:clrMapOvr>
  <p:transition spd="slow">
    <p:pull dir="r"/>
  </p:transition>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a:t>Normalization</a:t>
            </a:r>
            <a:endParaRPr lang="en-US" dirty="0" smtClean="0"/>
          </a:p>
        </p:txBody>
      </p:sp>
      <p:sp>
        <p:nvSpPr>
          <p:cNvPr id="9" name="Rectangle 3"/>
          <p:cNvSpPr txBox="1">
            <a:spLocks noChangeArrowheads="1"/>
          </p:cNvSpPr>
          <p:nvPr/>
        </p:nvSpPr>
        <p:spPr bwMode="auto">
          <a:xfrm>
            <a:off x="762000" y="1571612"/>
            <a:ext cx="8686800" cy="57150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lvl="0" indent="-342900" algn="just">
              <a:spcBef>
                <a:spcPct val="15000"/>
              </a:spcBef>
              <a:buClr>
                <a:schemeClr val="bg2"/>
              </a:buClr>
              <a:buSzPct val="75000"/>
              <a:buFont typeface="Monotype Sorts" pitchFamily="2" charset="2"/>
              <a:buChar char="n"/>
            </a:pPr>
            <a:r>
              <a:rPr kumimoji="0" lang="en-US" sz="2000" b="0" u="none" kern="0" dirty="0" smtClean="0">
                <a:solidFill>
                  <a:schemeClr val="tx1"/>
                </a:solidFill>
                <a:latin typeface="+mn-lt"/>
                <a:cs typeface="Times New Roman" pitchFamily="18" charset="0"/>
              </a:rPr>
              <a:t>… which essentially originated downgrades among developed economies.</a:t>
            </a: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a:p>
            <a:pPr marL="342900" marR="0" lvl="0" indent="-342900" algn="just" defTabSz="914400" rtl="0" eaLnBrk="0" fontAlgn="base" latinLnBrk="0" hangingPunct="0">
              <a:lnSpc>
                <a:spcPct val="100000"/>
              </a:lnSpc>
              <a:spcBef>
                <a:spcPct val="15000"/>
              </a:spcBef>
              <a:spcAft>
                <a:spcPct val="0"/>
              </a:spcAft>
              <a:buClr>
                <a:schemeClr val="bg2"/>
              </a:buClr>
              <a:buSzPct val="75000"/>
              <a:buFont typeface="Monotype Sorts" pitchFamily="2" charset="2"/>
              <a:buNone/>
              <a:tabLst/>
              <a:defRPr/>
            </a:pP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219" y="2387841"/>
            <a:ext cx="8386261" cy="2553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908964" y="5960313"/>
            <a:ext cx="7572428"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cs typeface="Times New Roman" pitchFamily="18" charset="0"/>
              </a:rPr>
              <a:t>Source: </a:t>
            </a:r>
            <a:r>
              <a:rPr lang="en-US" sz="1200" b="0" u="none" dirty="0">
                <a:solidFill>
                  <a:schemeClr val="tx1"/>
                </a:solidFill>
              </a:rPr>
              <a:t>Fitch Ratings (</a:t>
            </a:r>
            <a:r>
              <a:rPr lang="en-US" sz="1200" b="0" u="none" dirty="0" smtClean="0">
                <a:solidFill>
                  <a:schemeClr val="tx1"/>
                </a:solidFill>
              </a:rPr>
              <a:t>2014), </a:t>
            </a:r>
            <a:r>
              <a:rPr lang="en-US" sz="1200" b="0" u="none" dirty="0">
                <a:solidFill>
                  <a:schemeClr val="tx1"/>
                </a:solidFill>
              </a:rPr>
              <a:t>“Fitch Ratings Sovereign </a:t>
            </a:r>
            <a:r>
              <a:rPr lang="en-US" sz="1200" b="0" u="none" dirty="0" smtClean="0">
                <a:solidFill>
                  <a:schemeClr val="tx1"/>
                </a:solidFill>
              </a:rPr>
              <a:t>2014- </a:t>
            </a:r>
            <a:r>
              <a:rPr lang="en-US" sz="1200" b="0" u="none" dirty="0">
                <a:solidFill>
                  <a:schemeClr val="tx1"/>
                </a:solidFill>
              </a:rPr>
              <a:t>Transition and Default </a:t>
            </a:r>
            <a:r>
              <a:rPr lang="en-US" sz="1200" b="0" u="none" dirty="0" smtClean="0">
                <a:solidFill>
                  <a:schemeClr val="tx1"/>
                </a:solidFill>
              </a:rPr>
              <a:t>Study”, 14 </a:t>
            </a:r>
            <a:r>
              <a:rPr lang="en-US" sz="1200" b="0" u="none" dirty="0">
                <a:solidFill>
                  <a:schemeClr val="tx1"/>
                </a:solidFill>
              </a:rPr>
              <a:t>Mar</a:t>
            </a:r>
            <a:r>
              <a:rPr lang="en-US" sz="1200" b="0" u="none" dirty="0" smtClean="0">
                <a:solidFill>
                  <a:schemeClr val="tx1"/>
                </a:solidFill>
              </a:rPr>
              <a:t>.</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351</a:t>
            </a:fld>
            <a:endParaRPr lang="en-US"/>
          </a:p>
        </p:txBody>
      </p:sp>
      <p:cxnSp>
        <p:nvCxnSpPr>
          <p:cNvPr id="4" name="Straight Arrow Connector 3"/>
          <p:cNvCxnSpPr/>
          <p:nvPr/>
        </p:nvCxnSpPr>
        <p:spPr bwMode="auto">
          <a:xfrm flipH="1">
            <a:off x="7617296" y="3356992"/>
            <a:ext cx="216024"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6" name="Straight Arrow Connector 5"/>
          <p:cNvCxnSpPr/>
          <p:nvPr/>
        </p:nvCxnSpPr>
        <p:spPr bwMode="auto">
          <a:xfrm flipH="1">
            <a:off x="3296816" y="3429000"/>
            <a:ext cx="144016" cy="504056"/>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900480208"/>
      </p:ext>
    </p:extLst>
  </p:cSld>
  <p:clrMapOvr>
    <a:masterClrMapping/>
  </p:clrMapOvr>
  <p:transition spd="slow">
    <p:pull dir="r"/>
  </p:transition>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62000" y="342900"/>
            <a:ext cx="8566150" cy="1104900"/>
          </a:xfrm>
        </p:spPr>
        <p:txBody>
          <a:bodyPr/>
          <a:lstStyle/>
          <a:p>
            <a:r>
              <a:rPr lang="en-US" dirty="0" smtClean="0"/>
              <a:t>Sovereign debt crisis</a:t>
            </a:r>
          </a:p>
        </p:txBody>
      </p:sp>
      <p:sp>
        <p:nvSpPr>
          <p:cNvPr id="6" name="Rectangle 3"/>
          <p:cNvSpPr txBox="1">
            <a:spLocks noChangeArrowheads="1"/>
          </p:cNvSpPr>
          <p:nvPr/>
        </p:nvSpPr>
        <p:spPr bwMode="auto">
          <a:xfrm>
            <a:off x="762001" y="1628799"/>
            <a:ext cx="8655496" cy="1497227"/>
          </a:xfrm>
          <a:prstGeom prst="rect">
            <a:avLst/>
          </a:prstGeom>
          <a:noFill/>
          <a:ln w="9525">
            <a:noFill/>
            <a:miter lim="800000"/>
            <a:headEnd/>
            <a:tailEnd/>
          </a:ln>
        </p:spPr>
        <p:txBody>
          <a:bodyPr lIns="92075" tIns="46038" rIns="92075" bIns="46038"/>
          <a:lstStyle/>
          <a:p>
            <a:pPr marL="261938" indent="-261938" algn="just">
              <a:lnSpc>
                <a:spcPts val="2700"/>
              </a:lnSpc>
              <a:spcBef>
                <a:spcPts val="0"/>
              </a:spcBef>
              <a:spcAft>
                <a:spcPts val="600"/>
              </a:spcAft>
              <a:buClr>
                <a:schemeClr val="bg2"/>
              </a:buClr>
              <a:buSzPct val="75000"/>
              <a:buFont typeface="Monotype Sorts" pitchFamily="2" charset="2"/>
              <a:buChar char="n"/>
              <a:defRPr/>
            </a:pPr>
            <a:r>
              <a:rPr kumimoji="0" lang="en-US" sz="2000" u="none" kern="0" dirty="0" smtClean="0">
                <a:solidFill>
                  <a:srgbClr val="FF0000"/>
                </a:solidFill>
                <a:latin typeface="+mn-lt"/>
                <a:cs typeface="Times New Roman" pitchFamily="18" charset="0"/>
              </a:rPr>
              <a:t>The subprime crisis led to a significant revision of risk-aversion levels by investors.</a:t>
            </a:r>
          </a:p>
          <a:p>
            <a:pPr marL="261938" indent="-261938" algn="just">
              <a:lnSpc>
                <a:spcPts val="2700"/>
              </a:lnSpc>
              <a:spcBef>
                <a:spcPts val="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Therefore, in 2010 sovereign spreads widen and sovereign ratings fell further in the Euro Area.</a:t>
            </a:r>
            <a:endParaRPr kumimoji="0" lang="en-US" sz="2000" b="0" u="none" kern="0" dirty="0">
              <a:solidFill>
                <a:schemeClr val="tx1"/>
              </a:solidFill>
              <a:latin typeface="+mn-lt"/>
              <a:cs typeface="Times New Roman" pitchFamily="18" charset="0"/>
            </a:endParaRPr>
          </a:p>
        </p:txBody>
      </p:sp>
      <p:sp>
        <p:nvSpPr>
          <p:cNvPr id="8" name="Text Box 6"/>
          <p:cNvSpPr txBox="1">
            <a:spLocks noChangeArrowheads="1"/>
          </p:cNvSpPr>
          <p:nvPr/>
        </p:nvSpPr>
        <p:spPr bwMode="auto">
          <a:xfrm>
            <a:off x="1238224" y="5979410"/>
            <a:ext cx="4578872"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Banco de Portugal (2011; 2010), ”Financial Stability Report”.</a:t>
            </a:r>
            <a:endParaRPr lang="en-US" sz="1200" b="0" u="none" dirty="0">
              <a:solidFill>
                <a:schemeClr val="tx1"/>
              </a:solidFill>
            </a:endParaRPr>
          </a:p>
        </p:txBody>
      </p:sp>
      <p:pic>
        <p:nvPicPr>
          <p:cNvPr id="10" name="Picture 1"/>
          <p:cNvPicPr>
            <a:picLocks noChangeAspect="1" noChangeArrowheads="1"/>
          </p:cNvPicPr>
          <p:nvPr/>
        </p:nvPicPr>
        <p:blipFill>
          <a:blip r:embed="rId2" cstate="print"/>
          <a:srcRect/>
          <a:stretch>
            <a:fillRect/>
          </a:stretch>
        </p:blipFill>
        <p:spPr bwMode="auto">
          <a:xfrm>
            <a:off x="6761096" y="3177404"/>
            <a:ext cx="2263870" cy="2873373"/>
          </a:xfrm>
          <a:prstGeom prst="rect">
            <a:avLst/>
          </a:prstGeom>
          <a:noFill/>
          <a:ln w="9525">
            <a:noFill/>
            <a:miter lim="800000"/>
            <a:headEnd/>
            <a:tailEnd/>
          </a:ln>
        </p:spPr>
      </p:pic>
      <p:sp>
        <p:nvSpPr>
          <p:cNvPr id="11" name="Text Box 6"/>
          <p:cNvSpPr txBox="1">
            <a:spLocks noChangeArrowheads="1"/>
          </p:cNvSpPr>
          <p:nvPr/>
        </p:nvSpPr>
        <p:spPr bwMode="auto">
          <a:xfrm>
            <a:off x="6825208" y="6032321"/>
            <a:ext cx="1714484" cy="276999"/>
          </a:xfrm>
          <a:prstGeom prst="rect">
            <a:avLst/>
          </a:prstGeom>
          <a:noFill/>
          <a:ln w="12700" cap="sq">
            <a:noFill/>
            <a:miter lim="800000"/>
            <a:headEnd/>
            <a:tailEnd/>
          </a:ln>
        </p:spPr>
        <p:txBody>
          <a:bodyPr wrap="square">
            <a:spAutoFit/>
          </a:bodyPr>
          <a:lstStyle/>
          <a:p>
            <a:pPr algn="just">
              <a:buFont typeface="Webdings" pitchFamily="18" charset="2"/>
              <a:buNone/>
            </a:pPr>
            <a:r>
              <a:rPr lang="pt-PT" sz="1200" b="0" u="none" dirty="0" err="1" smtClean="0">
                <a:solidFill>
                  <a:schemeClr val="tx1"/>
                </a:solidFill>
              </a:rPr>
              <a:t>Source</a:t>
            </a:r>
            <a:r>
              <a:rPr lang="pt-PT" sz="1200" b="0" u="none" dirty="0" smtClean="0">
                <a:solidFill>
                  <a:schemeClr val="tx1"/>
                </a:solidFill>
              </a:rPr>
              <a:t>: BIS (2011).</a:t>
            </a:r>
            <a:endParaRPr lang="pt-PT" sz="1200" b="0" u="none" dirty="0">
              <a:solidFill>
                <a:schemeClr val="tx1"/>
              </a:solidFill>
            </a:endParaRPr>
          </a:p>
        </p:txBody>
      </p:sp>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25" y="3177404"/>
            <a:ext cx="2624101" cy="2802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352</a:t>
            </a:fld>
            <a:endParaRPr lang="en-US"/>
          </a:p>
        </p:txBody>
      </p:sp>
    </p:spTree>
  </p:cSld>
  <p:clrMapOvr>
    <a:masterClrMapping/>
  </p:clrMapOvr>
  <p:transition spd="slow">
    <p:pull dir="r"/>
  </p:transition>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62000" y="342900"/>
            <a:ext cx="8566150" cy="1104900"/>
          </a:xfrm>
        </p:spPr>
        <p:txBody>
          <a:bodyPr/>
          <a:lstStyle/>
          <a:p>
            <a:r>
              <a:rPr lang="en-US" dirty="0"/>
              <a:t>Sovereign debt crisis</a:t>
            </a:r>
            <a:endParaRPr lang="en-US" dirty="0" smtClean="0"/>
          </a:p>
        </p:txBody>
      </p:sp>
      <p:pic>
        <p:nvPicPr>
          <p:cNvPr id="566274" name="Picture 2"/>
          <p:cNvPicPr>
            <a:picLocks noChangeAspect="1" noChangeArrowheads="1"/>
          </p:cNvPicPr>
          <p:nvPr/>
        </p:nvPicPr>
        <p:blipFill>
          <a:blip r:embed="rId2" cstate="print"/>
          <a:srcRect/>
          <a:stretch>
            <a:fillRect/>
          </a:stretch>
        </p:blipFill>
        <p:spPr bwMode="auto">
          <a:xfrm>
            <a:off x="809596" y="2286561"/>
            <a:ext cx="2656215" cy="1934527"/>
          </a:xfrm>
          <a:prstGeom prst="rect">
            <a:avLst/>
          </a:prstGeom>
          <a:noFill/>
          <a:ln w="9525">
            <a:noFill/>
            <a:miter lim="800000"/>
            <a:headEnd/>
            <a:tailEnd/>
          </a:ln>
        </p:spPr>
      </p:pic>
      <p:sp>
        <p:nvSpPr>
          <p:cNvPr id="12" name="Text Box 6"/>
          <p:cNvSpPr txBox="1">
            <a:spLocks noChangeArrowheads="1"/>
          </p:cNvSpPr>
          <p:nvPr/>
        </p:nvSpPr>
        <p:spPr bwMode="auto">
          <a:xfrm>
            <a:off x="809625" y="4088105"/>
            <a:ext cx="1714484" cy="276999"/>
          </a:xfrm>
          <a:prstGeom prst="rect">
            <a:avLst/>
          </a:prstGeom>
          <a:noFill/>
          <a:ln w="12700" cap="sq">
            <a:noFill/>
            <a:miter lim="800000"/>
            <a:headEnd/>
            <a:tailEnd/>
          </a:ln>
        </p:spPr>
        <p:txBody>
          <a:bodyPr wrap="square">
            <a:spAutoFit/>
          </a:bodyPr>
          <a:lstStyle/>
          <a:p>
            <a:pPr algn="just">
              <a:buFont typeface="Webdings" pitchFamily="18" charset="2"/>
              <a:buNone/>
            </a:pPr>
            <a:r>
              <a:rPr lang="pt-PT" sz="1200" b="0" u="none" dirty="0" err="1" smtClean="0">
                <a:solidFill>
                  <a:schemeClr val="tx1"/>
                </a:solidFill>
              </a:rPr>
              <a:t>Source</a:t>
            </a:r>
            <a:r>
              <a:rPr lang="pt-PT" sz="1200" b="0" u="none" dirty="0" smtClean="0">
                <a:solidFill>
                  <a:schemeClr val="tx1"/>
                </a:solidFill>
              </a:rPr>
              <a:t>: BIS (2011).</a:t>
            </a:r>
            <a:endParaRPr lang="pt-PT" sz="1200" b="0" u="none" dirty="0">
              <a:solidFill>
                <a:schemeClr val="tx1"/>
              </a:solidFill>
            </a:endParaRPr>
          </a:p>
        </p:txBody>
      </p:sp>
      <p:sp>
        <p:nvSpPr>
          <p:cNvPr id="13" name="Text Box 5"/>
          <p:cNvSpPr txBox="1">
            <a:spLocks noChangeArrowheads="1"/>
          </p:cNvSpPr>
          <p:nvPr/>
        </p:nvSpPr>
        <p:spPr bwMode="auto">
          <a:xfrm>
            <a:off x="3952868" y="5099864"/>
            <a:ext cx="5500726" cy="307777"/>
          </a:xfrm>
          <a:prstGeom prst="rect">
            <a:avLst/>
          </a:prstGeom>
          <a:noFill/>
          <a:ln w="12700" cap="sq">
            <a:noFill/>
            <a:miter lim="800000"/>
            <a:headEnd/>
            <a:tailEnd/>
          </a:ln>
        </p:spPr>
        <p:txBody>
          <a:bodyPr wrap="square">
            <a:spAutoFit/>
          </a:bodyPr>
          <a:lstStyle/>
          <a:p>
            <a:pPr algn="l">
              <a:spcBef>
                <a:spcPct val="50000"/>
              </a:spcBef>
              <a:buNone/>
            </a:pPr>
            <a:r>
              <a:rPr lang="en-US" sz="1400" b="0" u="none" dirty="0" smtClean="0">
                <a:solidFill>
                  <a:schemeClr val="tx1"/>
                </a:solidFill>
              </a:rPr>
              <a:t>Source: Banco de Portugal (2011), “Financial Stability Report”, Nov.</a:t>
            </a:r>
            <a:endParaRPr lang="en-US" sz="1400" b="0" u="none" dirty="0">
              <a:solidFill>
                <a:schemeClr val="tx1"/>
              </a:solidFill>
            </a:endParaRPr>
          </a:p>
        </p:txBody>
      </p:sp>
      <p:sp>
        <p:nvSpPr>
          <p:cNvPr id="9" name="Rectangle 3"/>
          <p:cNvSpPr txBox="1">
            <a:spLocks noChangeArrowheads="1"/>
          </p:cNvSpPr>
          <p:nvPr/>
        </p:nvSpPr>
        <p:spPr bwMode="auto">
          <a:xfrm>
            <a:off x="809596" y="1556792"/>
            <a:ext cx="8643998" cy="674369"/>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cs typeface="Times New Roman" pitchFamily="18" charset="0"/>
              </a:rPr>
              <a:t>Given </a:t>
            </a:r>
            <a:r>
              <a:rPr kumimoji="0" lang="en-US" sz="2000" b="0" u="none" kern="0" dirty="0">
                <a:solidFill>
                  <a:schemeClr val="tx1"/>
                </a:solidFill>
                <a:cs typeface="Times New Roman" pitchFamily="18" charset="0"/>
              </a:rPr>
              <a:t>the weight of sovereign debt in banks’ balance sheets, </a:t>
            </a:r>
            <a:r>
              <a:rPr kumimoji="0" lang="en-US" sz="2000" u="none" kern="0" dirty="0">
                <a:solidFill>
                  <a:srgbClr val="FF0000"/>
                </a:solidFill>
                <a:cs typeface="Times New Roman" pitchFamily="18" charset="0"/>
              </a:rPr>
              <a:t>second order effects </a:t>
            </a:r>
            <a:r>
              <a:rPr kumimoji="0" lang="en-US" sz="2000" u="none" kern="0" dirty="0" smtClean="0">
                <a:solidFill>
                  <a:srgbClr val="FF0000"/>
                </a:solidFill>
                <a:cs typeface="Times New Roman" pitchFamily="18" charset="0"/>
              </a:rPr>
              <a:t>on banks’ liquidity</a:t>
            </a:r>
            <a:r>
              <a:rPr kumimoji="0" lang="en-US" sz="2000" u="none" kern="0" dirty="0">
                <a:solidFill>
                  <a:srgbClr val="FF0000"/>
                </a:solidFill>
                <a:cs typeface="Times New Roman" pitchFamily="18" charset="0"/>
              </a:rPr>
              <a:t>, profits and solvency </a:t>
            </a:r>
            <a:r>
              <a:rPr kumimoji="0" lang="en-US" sz="2000" u="none" kern="0" dirty="0" smtClean="0">
                <a:solidFill>
                  <a:srgbClr val="FF0000"/>
                </a:solidFill>
                <a:cs typeface="Times New Roman" pitchFamily="18" charset="0"/>
              </a:rPr>
              <a:t>were observed.</a:t>
            </a:r>
            <a:endParaRPr kumimoji="0" lang="en-US" sz="2000" u="none" kern="0" dirty="0">
              <a:solidFill>
                <a:srgbClr val="FF0000"/>
              </a:solidFill>
              <a:latin typeface="+mn-lt"/>
              <a:cs typeface="Times New Roman" pitchFamily="18" charset="0"/>
            </a:endParaRPr>
          </a:p>
        </p:txBody>
      </p:sp>
      <p:pic>
        <p:nvPicPr>
          <p:cNvPr id="10" name="Picture 2"/>
          <p:cNvPicPr>
            <a:picLocks noChangeAspect="1" noChangeArrowheads="1"/>
          </p:cNvPicPr>
          <p:nvPr/>
        </p:nvPicPr>
        <p:blipFill>
          <a:blip r:embed="rId3" cstate="print"/>
          <a:srcRect/>
          <a:stretch>
            <a:fillRect/>
          </a:stretch>
        </p:blipFill>
        <p:spPr bwMode="auto">
          <a:xfrm>
            <a:off x="840531" y="4305247"/>
            <a:ext cx="3040899" cy="2076081"/>
          </a:xfrm>
          <a:prstGeom prst="rect">
            <a:avLst/>
          </a:prstGeom>
          <a:noFill/>
          <a:ln w="9525">
            <a:noFill/>
            <a:miter lim="800000"/>
            <a:headEnd/>
            <a:tailEnd/>
          </a:ln>
        </p:spPr>
      </p:pic>
      <p:sp>
        <p:nvSpPr>
          <p:cNvPr id="11" name="Text Box 6"/>
          <p:cNvSpPr txBox="1">
            <a:spLocks noChangeArrowheads="1"/>
          </p:cNvSpPr>
          <p:nvPr/>
        </p:nvSpPr>
        <p:spPr bwMode="auto">
          <a:xfrm>
            <a:off x="3845725" y="6029250"/>
            <a:ext cx="2571740" cy="307777"/>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smtClean="0">
                <a:solidFill>
                  <a:schemeClr val="tx1"/>
                </a:solidFill>
              </a:rPr>
              <a:t>Source: IMF (2011).</a:t>
            </a:r>
            <a:endParaRPr lang="en-US" sz="1400" b="0" u="none">
              <a:solidFill>
                <a:schemeClr val="tx1"/>
              </a:solidFill>
            </a:endParaRPr>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564" y="2348880"/>
            <a:ext cx="2506259" cy="263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1070" y="2709720"/>
            <a:ext cx="2587080" cy="2290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623" y="2336340"/>
            <a:ext cx="2587080" cy="37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353</a:t>
            </a:fld>
            <a:endParaRPr lang="en-US"/>
          </a:p>
        </p:txBody>
      </p:sp>
    </p:spTree>
  </p:cSld>
  <p:clrMapOvr>
    <a:masterClrMapping/>
  </p:clrMapOvr>
  <p:transition spd="slow">
    <p:pull dir="r"/>
  </p:transition>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Sovereign debt crisis</a:t>
            </a:r>
            <a:endParaRPr lang="en-US" dirty="0" smtClean="0"/>
          </a:p>
        </p:txBody>
      </p:sp>
      <p:sp>
        <p:nvSpPr>
          <p:cNvPr id="6" name="Rectangle 3"/>
          <p:cNvSpPr txBox="1">
            <a:spLocks noChangeArrowheads="1"/>
          </p:cNvSpPr>
          <p:nvPr/>
        </p:nvSpPr>
        <p:spPr bwMode="auto">
          <a:xfrm>
            <a:off x="762000" y="1647756"/>
            <a:ext cx="6607347" cy="4517548"/>
          </a:xfrm>
          <a:prstGeom prst="rect">
            <a:avLst/>
          </a:prstGeom>
          <a:noFill/>
          <a:ln w="9525">
            <a:noFill/>
            <a:miter lim="800000"/>
            <a:headEnd/>
            <a:tailEnd/>
          </a:ln>
        </p:spPr>
        <p:txBody>
          <a:bodyPr lIns="92075" tIns="46038" rIns="92075" bIns="46038"/>
          <a:lstStyle/>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Additionally, </a:t>
            </a:r>
            <a:r>
              <a:rPr kumimoji="0" lang="en-US" sz="2000" b="0" u="none" kern="0" dirty="0">
                <a:solidFill>
                  <a:srgbClr val="FF0000"/>
                </a:solidFill>
                <a:latin typeface="+mn-lt"/>
                <a:cs typeface="Times New Roman" pitchFamily="18" charset="0"/>
              </a:rPr>
              <a:t>G</a:t>
            </a:r>
            <a:r>
              <a:rPr kumimoji="0" lang="en-US" sz="2000" b="0" u="none" kern="0" dirty="0" smtClean="0">
                <a:solidFill>
                  <a:srgbClr val="FF0000"/>
                </a:solidFill>
                <a:latin typeface="+mn-lt"/>
                <a:cs typeface="Times New Roman" pitchFamily="18" charset="0"/>
              </a:rPr>
              <a:t>reek Debt restructuring in 2011 </a:t>
            </a:r>
            <a:r>
              <a:rPr kumimoji="0" lang="en-US" sz="2000" b="0" u="none" kern="0" dirty="0" smtClean="0">
                <a:solidFill>
                  <a:schemeClr val="tx1"/>
                </a:solidFill>
                <a:latin typeface="+mn-lt"/>
                <a:cs typeface="Times New Roman" pitchFamily="18" charset="0"/>
              </a:rPr>
              <a:t>impacted on banks’ profits via impairments.</a:t>
            </a:r>
          </a:p>
          <a:p>
            <a:pPr marL="266700" indent="-266700" algn="just">
              <a:lnSpc>
                <a:spcPts val="2700"/>
              </a:lnSpc>
              <a:spcBef>
                <a:spcPts val="60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Moreover, potential losses in other Euro area sovereign debts led EBA to impose, on the 8</a:t>
            </a:r>
            <a:r>
              <a:rPr kumimoji="0" lang="en-US" sz="2000" b="0" u="none" kern="0" baseline="30000" dirty="0" smtClean="0">
                <a:solidFill>
                  <a:schemeClr val="tx1"/>
                </a:solidFill>
                <a:latin typeface="+mn-lt"/>
                <a:cs typeface="Times New Roman" pitchFamily="18" charset="0"/>
              </a:rPr>
              <a:t>th</a:t>
            </a:r>
            <a:r>
              <a:rPr kumimoji="0" lang="en-US" sz="2000" b="0" u="none" kern="0" dirty="0" smtClean="0">
                <a:solidFill>
                  <a:schemeClr val="tx1"/>
                </a:solidFill>
                <a:latin typeface="+mn-lt"/>
                <a:cs typeface="Times New Roman" pitchFamily="18" charset="0"/>
              </a:rPr>
              <a:t> Dec.2011, a </a:t>
            </a:r>
            <a:r>
              <a:rPr kumimoji="0" lang="en-US" sz="2000" b="0" u="none" kern="0" dirty="0" smtClean="0">
                <a:solidFill>
                  <a:srgbClr val="FF0000"/>
                </a:solidFill>
                <a:latin typeface="+mn-lt"/>
                <a:cs typeface="Times New Roman" pitchFamily="18" charset="0"/>
              </a:rPr>
              <a:t>prudential filter </a:t>
            </a:r>
            <a:r>
              <a:rPr kumimoji="0" lang="en-US" sz="2000" b="0" u="none" kern="0" dirty="0" smtClean="0">
                <a:solidFill>
                  <a:schemeClr val="tx1"/>
                </a:solidFill>
                <a:latin typeface="+mn-lt"/>
                <a:cs typeface="Times New Roman" pitchFamily="18" charset="0"/>
              </a:rPr>
              <a:t>to 71 European banks considered as SIFI =&gt; all potential losses in AFS portfolios impacted banks’ capital =&gt; capital shortfall of around 115 B€.</a:t>
            </a:r>
          </a:p>
          <a:p>
            <a:pPr marL="266700" indent="-266700" algn="just">
              <a:lnSpc>
                <a:spcPts val="2700"/>
              </a:lnSpc>
              <a:spcBef>
                <a:spcPts val="60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6700" indent="-266700"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This filter was updated by EBA on 22 Jul.13, considering debt prices as of end-Jun.12 =&gt; banks were required to submit new capital plans until 29.11.13.</a:t>
            </a:r>
          </a:p>
        </p:txBody>
      </p:sp>
      <p:pic>
        <p:nvPicPr>
          <p:cNvPr id="245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2302" y="1628800"/>
            <a:ext cx="2048148" cy="4297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6"/>
          <p:cNvSpPr txBox="1">
            <a:spLocks noChangeArrowheads="1"/>
          </p:cNvSpPr>
          <p:nvPr/>
        </p:nvSpPr>
        <p:spPr bwMode="auto">
          <a:xfrm>
            <a:off x="4844655" y="6007468"/>
            <a:ext cx="4648595"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European Banking Authority (2011), Press Release, 8th Dec.</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354</a:t>
            </a:fld>
            <a:endParaRPr lang="en-US"/>
          </a:p>
        </p:txBody>
      </p:sp>
      <p:sp>
        <p:nvSpPr>
          <p:cNvPr id="3" name="Down Arrow 2"/>
          <p:cNvSpPr/>
          <p:nvPr/>
        </p:nvSpPr>
        <p:spPr bwMode="auto">
          <a:xfrm>
            <a:off x="3921657" y="2420888"/>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smtClean="0"/>
              <a:t>Costs</a:t>
            </a:r>
          </a:p>
        </p:txBody>
      </p:sp>
      <p:sp>
        <p:nvSpPr>
          <p:cNvPr id="9" name="Rectangle 3"/>
          <p:cNvSpPr txBox="1">
            <a:spLocks noChangeArrowheads="1"/>
          </p:cNvSpPr>
          <p:nvPr/>
        </p:nvSpPr>
        <p:spPr bwMode="auto">
          <a:xfrm>
            <a:off x="762000" y="1628799"/>
            <a:ext cx="4191000" cy="46577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600"/>
              </a:lnSpc>
              <a:spcBef>
                <a:spcPts val="600"/>
              </a:spcBef>
              <a:spcAft>
                <a:spcPts val="0"/>
              </a:spcAft>
              <a:buClr>
                <a:schemeClr val="bg2"/>
              </a:buClr>
              <a:buSzPct val="75000"/>
              <a:buFont typeface="Monotype Sorts" pitchFamily="2" charset="2"/>
              <a:buChar char="n"/>
              <a:defRPr/>
            </a:pPr>
            <a:r>
              <a:rPr kumimoji="0" lang="en-US" sz="1800" b="0" u="none" kern="0" dirty="0" smtClean="0">
                <a:solidFill>
                  <a:srgbClr val="FF0000"/>
                </a:solidFill>
                <a:cs typeface="Times New Roman" pitchFamily="18" charset="0"/>
              </a:rPr>
              <a:t>Direct </a:t>
            </a:r>
            <a:r>
              <a:rPr kumimoji="0" lang="en-US" sz="1800" b="0" u="none" kern="0" dirty="0">
                <a:solidFill>
                  <a:srgbClr val="FF0000"/>
                </a:solidFill>
                <a:cs typeface="Times New Roman" pitchFamily="18" charset="0"/>
              </a:rPr>
              <a:t>costs of Government support to the banking systems</a:t>
            </a:r>
            <a:r>
              <a:rPr kumimoji="0" lang="en-US" sz="1800" b="0" u="none" kern="0" dirty="0">
                <a:solidFill>
                  <a:schemeClr val="tx1"/>
                </a:solidFill>
                <a:cs typeface="Times New Roman" pitchFamily="18" charset="0"/>
              </a:rPr>
              <a:t>:</a:t>
            </a:r>
          </a:p>
          <a:p>
            <a:pPr marL="627063" lvl="1" indent="-169863" algn="just">
              <a:lnSpc>
                <a:spcPts val="2600"/>
              </a:lnSpc>
              <a:spcBef>
                <a:spcPts val="600"/>
              </a:spcBef>
              <a:spcAft>
                <a:spcPts val="0"/>
              </a:spcAft>
              <a:buClr>
                <a:schemeClr val="bg2"/>
              </a:buClr>
              <a:buSzPct val="75000"/>
              <a:buFontTx/>
              <a:buChar char="-"/>
              <a:defRPr/>
            </a:pPr>
            <a:r>
              <a:rPr kumimoji="0" lang="en-US" sz="1800" b="0" u="none" kern="0" dirty="0">
                <a:solidFill>
                  <a:schemeClr val="tx1"/>
                </a:solidFill>
                <a:cs typeface="Times New Roman" pitchFamily="18" charset="0"/>
              </a:rPr>
              <a:t>USA: negative (profits)</a:t>
            </a:r>
          </a:p>
          <a:p>
            <a:pPr marL="627063" lvl="1" indent="-169863" algn="just">
              <a:lnSpc>
                <a:spcPts val="2600"/>
              </a:lnSpc>
              <a:spcBef>
                <a:spcPts val="600"/>
              </a:spcBef>
              <a:spcAft>
                <a:spcPts val="0"/>
              </a:spcAft>
              <a:buClr>
                <a:schemeClr val="bg2"/>
              </a:buClr>
              <a:buSzPct val="75000"/>
              <a:buFontTx/>
              <a:buChar char="-"/>
              <a:defRPr/>
            </a:pPr>
            <a:r>
              <a:rPr kumimoji="0" lang="en-US" sz="1800" b="0" u="none" kern="0" dirty="0">
                <a:solidFill>
                  <a:schemeClr val="tx1"/>
                </a:solidFill>
                <a:cs typeface="Times New Roman" pitchFamily="18" charset="0"/>
              </a:rPr>
              <a:t>Remaining advanced economies – 3% of the GDP (maximum)</a:t>
            </a:r>
          </a:p>
          <a:p>
            <a:pPr marL="355600" indent="-355600" algn="just">
              <a:lnSpc>
                <a:spcPts val="2600"/>
              </a:lnSpc>
              <a:spcBef>
                <a:spcPts val="600"/>
              </a:spcBef>
              <a:spcAft>
                <a:spcPts val="0"/>
              </a:spcAft>
              <a:buClr>
                <a:schemeClr val="bg2"/>
              </a:buClr>
              <a:buSzPct val="75000"/>
              <a:buFont typeface="Monotype Sorts" pitchFamily="2" charset="2"/>
              <a:buChar char="n"/>
              <a:defRPr/>
            </a:pPr>
            <a:r>
              <a:rPr kumimoji="0" lang="en-US" sz="1800" b="0" u="none" kern="0" dirty="0" smtClean="0">
                <a:solidFill>
                  <a:srgbClr val="FF0000"/>
                </a:solidFill>
                <a:cs typeface="Times New Roman" pitchFamily="18" charset="0"/>
              </a:rPr>
              <a:t>Full </a:t>
            </a:r>
            <a:r>
              <a:rPr kumimoji="0" lang="en-US" sz="1800" b="0" u="none" kern="0" dirty="0">
                <a:solidFill>
                  <a:srgbClr val="FF0000"/>
                </a:solidFill>
                <a:cs typeface="Times New Roman" pitchFamily="18" charset="0"/>
              </a:rPr>
              <a:t>economic cost of the crash and post-crisis recession in advanced economies</a:t>
            </a:r>
            <a:r>
              <a:rPr kumimoji="0" lang="en-US" sz="1800" b="0" u="none" kern="0" dirty="0">
                <a:solidFill>
                  <a:schemeClr val="tx1"/>
                </a:solidFill>
                <a:cs typeface="Times New Roman" pitchFamily="18" charset="0"/>
              </a:rPr>
              <a:t>:</a:t>
            </a:r>
          </a:p>
          <a:p>
            <a:pPr marL="627063" lvl="1" indent="-169863" algn="just">
              <a:lnSpc>
                <a:spcPts val="2600"/>
              </a:lnSpc>
              <a:spcBef>
                <a:spcPts val="600"/>
              </a:spcBef>
              <a:spcAft>
                <a:spcPts val="0"/>
              </a:spcAft>
              <a:buClr>
                <a:schemeClr val="bg2"/>
              </a:buClr>
              <a:buSzPct val="75000"/>
              <a:buFontTx/>
              <a:buChar char="-"/>
              <a:defRPr/>
            </a:pPr>
            <a:r>
              <a:rPr kumimoji="0" lang="en-US" sz="1800" b="0" kern="0" dirty="0">
                <a:solidFill>
                  <a:schemeClr val="tx1"/>
                </a:solidFill>
                <a:cs typeface="Times New Roman" pitchFamily="18" charset="0"/>
              </a:rPr>
              <a:t>Government debt/GDP</a:t>
            </a:r>
            <a:r>
              <a:rPr kumimoji="0" lang="en-US" sz="1800" b="0" u="none" kern="0" dirty="0">
                <a:solidFill>
                  <a:schemeClr val="tx1"/>
                </a:solidFill>
                <a:cs typeface="Times New Roman" pitchFamily="18" charset="0"/>
              </a:rPr>
              <a:t>: + 34</a:t>
            </a:r>
            <a:r>
              <a:rPr kumimoji="0" lang="en-US" sz="1800" b="0" u="none" kern="0" dirty="0" smtClean="0">
                <a:solidFill>
                  <a:schemeClr val="tx1"/>
                </a:solidFill>
                <a:cs typeface="Times New Roman" pitchFamily="18" charset="0"/>
              </a:rPr>
              <a:t>% (2007-2014), much above the median increase in previous crises for high-income countries (around 20pp).</a:t>
            </a:r>
            <a:endParaRPr kumimoji="0" lang="en-US" sz="1800" b="0" i="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355</a:t>
            </a:fld>
            <a:endParaRPr lang="en-US"/>
          </a:p>
        </p:txBody>
      </p:sp>
      <p:pic>
        <p:nvPicPr>
          <p:cNvPr id="2" name="Picture 1"/>
          <p:cNvPicPr>
            <a:picLocks noChangeAspect="1"/>
          </p:cNvPicPr>
          <p:nvPr/>
        </p:nvPicPr>
        <p:blipFill>
          <a:blip r:embed="rId2"/>
          <a:stretch>
            <a:fillRect/>
          </a:stretch>
        </p:blipFill>
        <p:spPr>
          <a:xfrm>
            <a:off x="5045075" y="1700808"/>
            <a:ext cx="4467690" cy="3166313"/>
          </a:xfrm>
          <a:prstGeom prst="rect">
            <a:avLst/>
          </a:prstGeom>
        </p:spPr>
      </p:pic>
      <p:sp>
        <p:nvSpPr>
          <p:cNvPr id="6" name="Rectangle 5"/>
          <p:cNvSpPr/>
          <p:nvPr/>
        </p:nvSpPr>
        <p:spPr>
          <a:xfrm>
            <a:off x="5045075" y="4867121"/>
            <a:ext cx="4448175" cy="646331"/>
          </a:xfrm>
          <a:prstGeom prst="rect">
            <a:avLst/>
          </a:prstGeom>
        </p:spPr>
        <p:txBody>
          <a:bodyPr wrap="square">
            <a:spAutoFit/>
          </a:bodyPr>
          <a:lstStyle/>
          <a:p>
            <a:pPr algn="just">
              <a:lnSpc>
                <a:spcPct val="150000"/>
              </a:lnSpc>
              <a:spcAft>
                <a:spcPts val="0"/>
              </a:spcAft>
              <a:buNone/>
            </a:pPr>
            <a:r>
              <a:rPr lang="en-US" sz="1200" b="0" u="none" dirty="0" err="1">
                <a:solidFill>
                  <a:schemeClr val="tx1"/>
                </a:solidFill>
                <a:latin typeface="+mn-lt"/>
                <a:ea typeface="Times New Roman" panose="02020603050405020304" pitchFamily="18" charset="0"/>
              </a:rPr>
              <a:t>Laeven</a:t>
            </a:r>
            <a:r>
              <a:rPr lang="en-US" sz="1200" b="0" u="none" dirty="0">
                <a:solidFill>
                  <a:schemeClr val="tx1"/>
                </a:solidFill>
                <a:latin typeface="+mn-lt"/>
                <a:ea typeface="Times New Roman" panose="02020603050405020304" pitchFamily="18" charset="0"/>
              </a:rPr>
              <a:t>, Luc and Fabian Valencia (2018), “Systemic Banking Crises Revisited”, IMF WP/18/206.</a:t>
            </a:r>
            <a:endParaRPr lang="en-GB" sz="1200" b="0" u="none" dirty="0">
              <a:solidFill>
                <a:schemeClr val="tx1"/>
              </a:solidFill>
              <a:latin typeface="+mn-lt"/>
              <a:ea typeface="Times New Roman" panose="02020603050405020304" pitchFamily="18" charset="0"/>
            </a:endParaRPr>
          </a:p>
        </p:txBody>
      </p:sp>
    </p:spTree>
    <p:extLst>
      <p:ext uri="{BB962C8B-B14F-4D97-AF65-F5344CB8AC3E}">
        <p14:creationId xmlns:p14="http://schemas.microsoft.com/office/powerpoint/2010/main" val="69191648"/>
      </p:ext>
    </p:extLst>
  </p:cSld>
  <p:clrMapOvr>
    <a:masterClrMapping/>
  </p:clrMapOvr>
  <p:transition spd="slow">
    <p:pull dir="r"/>
  </p:transition>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smtClean="0"/>
              <a:t>Costs</a:t>
            </a:r>
          </a:p>
        </p:txBody>
      </p:sp>
      <p:sp>
        <p:nvSpPr>
          <p:cNvPr id="9" name="Rectangle 3"/>
          <p:cNvSpPr txBox="1">
            <a:spLocks noChangeArrowheads="1"/>
          </p:cNvSpPr>
          <p:nvPr/>
        </p:nvSpPr>
        <p:spPr bwMode="auto">
          <a:xfrm>
            <a:off x="762000" y="1628799"/>
            <a:ext cx="5991200" cy="79208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cs typeface="Times New Roman" pitchFamily="18" charset="0"/>
              </a:rPr>
              <a:t>Much higher GDP post-crisis negative deviation in Euro Area, close to 10%</a:t>
            </a:r>
            <a:r>
              <a:rPr kumimoji="0" lang="pt-PT" sz="2000" b="0" u="none" kern="0" dirty="0" smtClean="0">
                <a:solidFill>
                  <a:srgbClr val="FF0000"/>
                </a:solidFill>
                <a:cs typeface="Times New Roman" pitchFamily="18" charset="0"/>
              </a:rPr>
              <a:t>:</a:t>
            </a:r>
            <a:endParaRPr lang="en-GB" sz="1800" b="0" u="none" dirty="0">
              <a:solidFill>
                <a:schemeClr val="tx1"/>
              </a:solidFill>
            </a:endParaRPr>
          </a:p>
          <a:p>
            <a:pPr marL="800100" lvl="1" indent="-342900" algn="just">
              <a:lnSpc>
                <a:spcPts val="2700"/>
              </a:lnSpc>
              <a:spcBef>
                <a:spcPts val="600"/>
              </a:spcBef>
              <a:spcAft>
                <a:spcPts val="600"/>
              </a:spcAft>
              <a:buClr>
                <a:schemeClr val="bg2"/>
              </a:buClr>
              <a:buSzPct val="75000"/>
              <a:buFontTx/>
              <a:buChar char="-"/>
              <a:defRPr/>
            </a:pPr>
            <a:endParaRPr kumimoji="0" lang="en-US" sz="2000" b="0" i="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356</a:t>
            </a:fld>
            <a:endParaRPr lang="en-US"/>
          </a:p>
        </p:txBody>
      </p:sp>
      <p:pic>
        <p:nvPicPr>
          <p:cNvPr id="2" name="Picture 1"/>
          <p:cNvPicPr>
            <a:picLocks noChangeAspect="1"/>
          </p:cNvPicPr>
          <p:nvPr/>
        </p:nvPicPr>
        <p:blipFill>
          <a:blip r:embed="rId2"/>
          <a:stretch>
            <a:fillRect/>
          </a:stretch>
        </p:blipFill>
        <p:spPr>
          <a:xfrm>
            <a:off x="6753200" y="1632701"/>
            <a:ext cx="2719173" cy="4570717"/>
          </a:xfrm>
          <a:prstGeom prst="rect">
            <a:avLst/>
          </a:prstGeom>
        </p:spPr>
      </p:pic>
      <p:sp>
        <p:nvSpPr>
          <p:cNvPr id="6" name="Rectangle 4"/>
          <p:cNvSpPr>
            <a:spLocks noChangeArrowheads="1"/>
          </p:cNvSpPr>
          <p:nvPr/>
        </p:nvSpPr>
        <p:spPr bwMode="auto">
          <a:xfrm>
            <a:off x="3008784" y="5918823"/>
            <a:ext cx="3528392" cy="326146"/>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IMF (2018), “World Economic Outlook”, Oct.</a:t>
            </a:r>
            <a:endParaRPr kumimoji="0" lang="en-US" sz="1200" b="0" u="none" dirty="0">
              <a:solidFill>
                <a:schemeClr val="tx1"/>
              </a:solidFill>
            </a:endParaRPr>
          </a:p>
        </p:txBody>
      </p:sp>
    </p:spTree>
    <p:extLst>
      <p:ext uri="{BB962C8B-B14F-4D97-AF65-F5344CB8AC3E}">
        <p14:creationId xmlns:p14="http://schemas.microsoft.com/office/powerpoint/2010/main" val="3387358667"/>
      </p:ext>
    </p:extLst>
  </p:cSld>
  <p:clrMapOvr>
    <a:masterClrMapping/>
  </p:clrMapOvr>
  <p:transition spd="slow">
    <p:pull dir="r"/>
  </p:transition>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762000" y="342900"/>
            <a:ext cx="8566150" cy="1104900"/>
          </a:xfrm>
        </p:spPr>
        <p:txBody>
          <a:bodyPr/>
          <a:lstStyle/>
          <a:p>
            <a:r>
              <a:rPr lang="en-US" dirty="0" smtClean="0"/>
              <a:t>Regulation</a:t>
            </a:r>
          </a:p>
        </p:txBody>
      </p:sp>
      <p:sp>
        <p:nvSpPr>
          <p:cNvPr id="9" name="Rectangle 3"/>
          <p:cNvSpPr txBox="1">
            <a:spLocks noChangeArrowheads="1"/>
          </p:cNvSpPr>
          <p:nvPr/>
        </p:nvSpPr>
        <p:spPr bwMode="auto">
          <a:xfrm>
            <a:off x="762000" y="1628799"/>
            <a:ext cx="8731250" cy="469421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5600" indent="-355600" algn="just">
              <a:lnSpc>
                <a:spcPts val="2700"/>
              </a:lnSpc>
              <a:spcBef>
                <a:spcPts val="0"/>
              </a:spcBef>
              <a:spcAft>
                <a:spcPts val="600"/>
              </a:spcAft>
              <a:buClr>
                <a:schemeClr val="bg2"/>
              </a:buClr>
              <a:buSzPct val="75000"/>
              <a:buFont typeface="Monotype Sorts" pitchFamily="2" charset="2"/>
              <a:buChar char="n"/>
              <a:defRPr/>
            </a:pPr>
            <a:r>
              <a:rPr kumimoji="0" lang="pt-PT" sz="1800" b="0" u="none" kern="0" dirty="0" smtClean="0">
                <a:solidFill>
                  <a:schemeClr val="tx1"/>
                </a:solidFill>
                <a:cs typeface="Times New Roman" pitchFamily="18" charset="0"/>
              </a:rPr>
              <a:t>In </a:t>
            </a:r>
            <a:r>
              <a:rPr kumimoji="0" lang="en-US" sz="1800" b="0" u="none" kern="0" dirty="0" smtClean="0">
                <a:solidFill>
                  <a:schemeClr val="tx1"/>
                </a:solidFill>
                <a:cs typeface="Times New Roman" pitchFamily="18" charset="0"/>
              </a:rPr>
              <a:t>order to decrease the likelihood and the severity of the impact of banking crises, several regulatory initiatives were developed:</a:t>
            </a:r>
          </a:p>
          <a:p>
            <a:pPr marL="360363" indent="-360363" algn="just">
              <a:lnSpc>
                <a:spcPts val="2700"/>
              </a:lnSpc>
              <a:spcBef>
                <a:spcPts val="0"/>
              </a:spcBef>
              <a:spcAft>
                <a:spcPts val="600"/>
              </a:spcAft>
              <a:buClr>
                <a:schemeClr val="bg2"/>
              </a:buClr>
              <a:buSzPct val="75000"/>
              <a:buAutoNum type="romanLcParenBoth"/>
              <a:defRPr/>
            </a:pPr>
            <a:r>
              <a:rPr kumimoji="0" lang="en-US" sz="1800" u="none" kern="0" dirty="0" smtClean="0">
                <a:solidFill>
                  <a:srgbClr val="FF0000"/>
                </a:solidFill>
                <a:cs typeface="Times New Roman" pitchFamily="18" charset="0"/>
              </a:rPr>
              <a:t>Basel III</a:t>
            </a:r>
          </a:p>
          <a:p>
            <a:pPr marL="342900"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New capital requirements framework, including:</a:t>
            </a:r>
          </a:p>
          <a:p>
            <a:pPr marL="800100" lvl="1"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new capital buffers</a:t>
            </a:r>
          </a:p>
          <a:p>
            <a:pPr marL="800100" lvl="1"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higher minimum capital levels</a:t>
            </a:r>
          </a:p>
          <a:p>
            <a:pPr marL="800100" lvl="1"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additional requirements for SIFIs</a:t>
            </a:r>
          </a:p>
          <a:p>
            <a:pPr marL="342900"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International rules on liquidity </a:t>
            </a:r>
          </a:p>
          <a:p>
            <a:pPr marL="514350" indent="-514350" algn="just">
              <a:lnSpc>
                <a:spcPts val="2700"/>
              </a:lnSpc>
              <a:spcBef>
                <a:spcPts val="0"/>
              </a:spcBef>
              <a:spcAft>
                <a:spcPts val="600"/>
              </a:spcAft>
              <a:buClr>
                <a:schemeClr val="bg2"/>
              </a:buClr>
              <a:buSzPct val="75000"/>
              <a:buAutoNum type="romanLcParenBoth" startAt="2"/>
              <a:defRPr/>
            </a:pPr>
            <a:r>
              <a:rPr kumimoji="0" lang="en-US" sz="1800" u="none" kern="0" dirty="0" smtClean="0">
                <a:solidFill>
                  <a:srgbClr val="FF0000"/>
                </a:solidFill>
                <a:cs typeface="Times New Roman" pitchFamily="18" charset="0"/>
              </a:rPr>
              <a:t>New supervisory architecture in the Euro Area:</a:t>
            </a:r>
          </a:p>
          <a:p>
            <a:pPr marL="800100" lvl="1"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Single Supervisory Mechanism</a:t>
            </a:r>
          </a:p>
          <a:p>
            <a:pPr marL="800100" lvl="1" indent="-342900" algn="just">
              <a:lnSpc>
                <a:spcPts val="2700"/>
              </a:lnSpc>
              <a:spcBef>
                <a:spcPts val="0"/>
              </a:spcBef>
              <a:spcAft>
                <a:spcPts val="600"/>
              </a:spcAft>
              <a:buClr>
                <a:schemeClr val="bg2"/>
              </a:buClr>
              <a:buSzPct val="75000"/>
              <a:buFontTx/>
              <a:buChar char="-"/>
              <a:defRPr/>
            </a:pPr>
            <a:r>
              <a:rPr kumimoji="0" lang="en-US" sz="1800" b="0" u="none" kern="0" dirty="0" smtClean="0">
                <a:solidFill>
                  <a:schemeClr val="tx1"/>
                </a:solidFill>
                <a:cs typeface="Times New Roman" pitchFamily="18" charset="0"/>
              </a:rPr>
              <a:t>Stronger role of </a:t>
            </a:r>
            <a:r>
              <a:rPr kumimoji="0" lang="en-US" sz="1800" b="0" u="none" kern="0" dirty="0" err="1" smtClean="0">
                <a:solidFill>
                  <a:schemeClr val="tx1"/>
                </a:solidFill>
                <a:cs typeface="Times New Roman" pitchFamily="18" charset="0"/>
              </a:rPr>
              <a:t>macroprudential</a:t>
            </a:r>
            <a:r>
              <a:rPr kumimoji="0" lang="en-US" sz="1800" b="0" u="none" kern="0" dirty="0" smtClean="0">
                <a:solidFill>
                  <a:schemeClr val="tx1"/>
                </a:solidFill>
                <a:cs typeface="Times New Roman" pitchFamily="18" charset="0"/>
              </a:rPr>
              <a:t> supervision</a:t>
            </a:r>
          </a:p>
          <a:p>
            <a:pPr marL="355600" indent="-355600" algn="just">
              <a:lnSpc>
                <a:spcPts val="2700"/>
              </a:lnSpc>
              <a:spcBef>
                <a:spcPts val="0"/>
              </a:spcBef>
              <a:spcAft>
                <a:spcPts val="600"/>
              </a:spcAft>
              <a:buClr>
                <a:schemeClr val="bg2"/>
              </a:buClr>
              <a:buSzPct val="75000"/>
              <a:buFont typeface="Monotype Sorts" pitchFamily="2" charset="2"/>
              <a:buChar char="n"/>
              <a:defRPr/>
            </a:pPr>
            <a:endParaRPr lang="en-US" sz="1800" b="0" u="none" dirty="0" smtClean="0">
              <a:solidFill>
                <a:schemeClr val="tx1"/>
              </a:solidFill>
            </a:endParaRPr>
          </a:p>
          <a:p>
            <a:pPr marL="800100" lvl="1" indent="-342900" algn="just">
              <a:lnSpc>
                <a:spcPts val="2700"/>
              </a:lnSpc>
              <a:spcBef>
                <a:spcPts val="0"/>
              </a:spcBef>
              <a:spcAft>
                <a:spcPts val="600"/>
              </a:spcAft>
              <a:buClr>
                <a:schemeClr val="bg2"/>
              </a:buClr>
              <a:buSzPct val="75000"/>
              <a:buFontTx/>
              <a:buChar char="-"/>
              <a:defRPr/>
            </a:pPr>
            <a:endParaRPr kumimoji="0" lang="en-US" sz="1800" b="0" i="0" u="none" strike="noStrike" kern="0" cap="none" spc="0" normalizeH="0" baseline="0" noProof="0" dirty="0" smtClean="0">
              <a:ln>
                <a:noFill/>
              </a:ln>
              <a:solidFill>
                <a:schemeClr val="tx1"/>
              </a:solidFill>
              <a:effectLst/>
              <a:uLnTx/>
              <a:uFillTx/>
              <a:latin typeface="+mn-lt"/>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357</a:t>
            </a:fld>
            <a:endParaRPr lang="en-US"/>
          </a:p>
        </p:txBody>
      </p:sp>
    </p:spTree>
    <p:extLst>
      <p:ext uri="{BB962C8B-B14F-4D97-AF65-F5344CB8AC3E}">
        <p14:creationId xmlns:p14="http://schemas.microsoft.com/office/powerpoint/2010/main" val="1462162031"/>
      </p:ext>
    </p:extLst>
  </p:cSld>
  <p:clrMapOvr>
    <a:masterClrMapping/>
  </p:clrMapOvr>
  <p:transition spd="slow">
    <p:pull dir="r"/>
  </p:transition>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40364"/>
            <a:ext cx="8466137" cy="677108"/>
          </a:xfrm>
          <a:noFill/>
        </p:spPr>
        <p:txBody>
          <a:bodyPr lIns="91440" tIns="45720" rIns="91440" bIns="45720">
            <a:spAutoFit/>
          </a:bodyPr>
          <a:lstStyle/>
          <a:p>
            <a:r>
              <a:rPr lang="en-US" sz="3800" b="1" dirty="0" smtClean="0"/>
              <a:t>2.6. Where are we today?</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358</a:t>
            </a:fld>
            <a:endParaRPr lang="en-US"/>
          </a:p>
        </p:txBody>
      </p:sp>
    </p:spTree>
    <p:extLst>
      <p:ext uri="{BB962C8B-B14F-4D97-AF65-F5344CB8AC3E}">
        <p14:creationId xmlns:p14="http://schemas.microsoft.com/office/powerpoint/2010/main" val="1931514555"/>
      </p:ext>
    </p:extLst>
  </p:cSld>
  <p:clrMapOvr>
    <a:masterClrMapping/>
  </p:clrMapOvr>
  <p:transition spd="slow">
    <p:pull dir="r"/>
  </p:transition>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Main topics</a:t>
            </a:r>
          </a:p>
        </p:txBody>
      </p:sp>
      <p:sp>
        <p:nvSpPr>
          <p:cNvPr id="6" name="Rectangle 3"/>
          <p:cNvSpPr txBox="1">
            <a:spLocks noChangeArrowheads="1"/>
          </p:cNvSpPr>
          <p:nvPr/>
        </p:nvSpPr>
        <p:spPr bwMode="auto">
          <a:xfrm>
            <a:off x="762000" y="1628798"/>
            <a:ext cx="8731250" cy="4536506"/>
          </a:xfrm>
          <a:prstGeom prst="rect">
            <a:avLst/>
          </a:prstGeom>
          <a:noFill/>
          <a:ln w="9525">
            <a:noFill/>
            <a:miter lim="800000"/>
            <a:headEnd/>
            <a:tailEnd/>
          </a:ln>
        </p:spPr>
        <p:txBody>
          <a:bodyPr lIns="92075" tIns="46038" rIns="92075" bIns="46038"/>
          <a:lstStyle/>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Introduction</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Challenged Business Model</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High Debt levels</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Increasing Credit Risk</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Larger Systemic Risk</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Increasing Shadow Banking</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Macroeconomic performance</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Financial markets</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Profitability</a:t>
            </a:r>
          </a:p>
          <a:p>
            <a:pPr marL="268288" indent="-268288" algn="just">
              <a:lnSpc>
                <a:spcPts val="2700"/>
              </a:lnSpc>
              <a:spcBef>
                <a:spcPts val="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359</a:t>
            </a:fld>
            <a:endParaRPr lang="en-US"/>
          </a:p>
        </p:txBody>
      </p:sp>
    </p:spTree>
    <p:extLst>
      <p:ext uri="{BB962C8B-B14F-4D97-AF65-F5344CB8AC3E}">
        <p14:creationId xmlns:p14="http://schemas.microsoft.com/office/powerpoint/2010/main" val="1764876754"/>
      </p:ext>
    </p:extLst>
  </p:cSld>
  <p:clrMapOvr>
    <a:masterClrMapping/>
  </p:clrMapOvr>
  <p:transition spd="slow">
    <p:pull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Liquidity Intermediation</a:t>
            </a:r>
          </a:p>
        </p:txBody>
      </p:sp>
      <p:sp>
        <p:nvSpPr>
          <p:cNvPr id="1625091" name="Rectangle 3"/>
          <p:cNvSpPr>
            <a:spLocks noGrp="1" noChangeArrowheads="1"/>
          </p:cNvSpPr>
          <p:nvPr>
            <p:ph type="body" idx="1"/>
          </p:nvPr>
        </p:nvSpPr>
        <p:spPr>
          <a:xfrm>
            <a:off x="776536" y="1628800"/>
            <a:ext cx="8716714" cy="1944216"/>
          </a:xfrm>
        </p:spPr>
        <p:txBody>
          <a:bodyPr/>
          <a:lstStyle/>
          <a:p>
            <a:pPr algn="just">
              <a:lnSpc>
                <a:spcPts val="2600"/>
              </a:lnSpc>
              <a:spcBef>
                <a:spcPts val="600"/>
              </a:spcBef>
              <a:spcAft>
                <a:spcPts val="600"/>
              </a:spcAft>
            </a:pPr>
            <a:r>
              <a:rPr lang="en-GB" sz="2000" dirty="0" smtClean="0"/>
              <a:t>Several studies show that </a:t>
            </a:r>
            <a:r>
              <a:rPr lang="en-GB" sz="2000" dirty="0" smtClean="0">
                <a:solidFill>
                  <a:srgbClr val="FF0000"/>
                </a:solidFill>
              </a:rPr>
              <a:t>internal finance (i.e. liquidity generated by companies themselves) is the most important source of funding for non-financial companies globally</a:t>
            </a:r>
            <a:r>
              <a:rPr lang="en-GB" sz="2000" dirty="0" smtClean="0"/>
              <a:t>. </a:t>
            </a:r>
          </a:p>
          <a:p>
            <a:pPr algn="just">
              <a:lnSpc>
                <a:spcPts val="2600"/>
              </a:lnSpc>
              <a:spcBef>
                <a:spcPts val="600"/>
              </a:spcBef>
              <a:spcAft>
                <a:spcPts val="600"/>
              </a:spcAft>
            </a:pPr>
            <a:r>
              <a:rPr lang="en-GB" sz="2000" dirty="0" smtClean="0"/>
              <a:t>Among external sources of funding, bank finance tends to be more relevant, with the major exception of US, where bonds markets take this leading role.</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a:t>
            </a:fld>
            <a:endParaRPr lang="en-US"/>
          </a:p>
        </p:txBody>
      </p:sp>
      <p:pic>
        <p:nvPicPr>
          <p:cNvPr id="3" name="Picture 2"/>
          <p:cNvPicPr>
            <a:picLocks noChangeAspect="1"/>
          </p:cNvPicPr>
          <p:nvPr/>
        </p:nvPicPr>
        <p:blipFill>
          <a:blip r:embed="rId2"/>
          <a:stretch>
            <a:fillRect/>
          </a:stretch>
        </p:blipFill>
        <p:spPr>
          <a:xfrm>
            <a:off x="1208584" y="3573016"/>
            <a:ext cx="7056784" cy="2322842"/>
          </a:xfrm>
          <a:prstGeom prst="rect">
            <a:avLst/>
          </a:prstGeom>
        </p:spPr>
      </p:pic>
      <p:sp>
        <p:nvSpPr>
          <p:cNvPr id="8" name="Rectangle 3"/>
          <p:cNvSpPr txBox="1">
            <a:spLocks noChangeArrowheads="1"/>
          </p:cNvSpPr>
          <p:nvPr/>
        </p:nvSpPr>
        <p:spPr bwMode="auto">
          <a:xfrm>
            <a:off x="1208584" y="5949280"/>
            <a:ext cx="8208912" cy="39702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200" b="0" u="none" kern="0" dirty="0" smtClean="0"/>
              <a:t>Allen, Franklin and Douglas Gale (2001), “Comparative Financial Systems: A Survey”.</a:t>
            </a:r>
          </a:p>
        </p:txBody>
      </p:sp>
    </p:spTree>
    <p:extLst>
      <p:ext uri="{BB962C8B-B14F-4D97-AF65-F5344CB8AC3E}">
        <p14:creationId xmlns:p14="http://schemas.microsoft.com/office/powerpoint/2010/main" val="1738725615"/>
      </p:ext>
    </p:extLst>
  </p:cSld>
  <p:clrMapOvr>
    <a:masterClrMapping/>
  </p:clrMapOvr>
  <p:transition spd="slow">
    <p:pull dir="r"/>
  </p:transition>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Introduction</a:t>
            </a:r>
          </a:p>
        </p:txBody>
      </p:sp>
      <p:sp>
        <p:nvSpPr>
          <p:cNvPr id="6" name="Rectangle 3"/>
          <p:cNvSpPr txBox="1">
            <a:spLocks noChangeArrowheads="1"/>
          </p:cNvSpPr>
          <p:nvPr/>
        </p:nvSpPr>
        <p:spPr bwMode="auto">
          <a:xfrm>
            <a:off x="762000" y="1628798"/>
            <a:ext cx="4983088" cy="4536506"/>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rgbClr val="FF0000"/>
                </a:solidFill>
                <a:latin typeface="+mn-lt"/>
                <a:cs typeface="Times New Roman" pitchFamily="18" charset="0"/>
              </a:rPr>
              <a:t>The Financial Sector became much more resilient, </a:t>
            </a:r>
            <a:r>
              <a:rPr kumimoji="0" lang="en-US" sz="1800" b="0" u="none" kern="0" dirty="0" smtClean="0">
                <a:solidFill>
                  <a:schemeClr val="tx1"/>
                </a:solidFill>
                <a:latin typeface="+mn-lt"/>
                <a:cs typeface="Times New Roman" pitchFamily="18" charset="0"/>
              </a:rPr>
              <a:t>benefitting from the implementation of the regulatory reform, exhibiting much stronger capital and liquidity levels.</a:t>
            </a:r>
          </a:p>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1800" b="0" u="none" dirty="0">
                <a:solidFill>
                  <a:schemeClr val="tx1"/>
                </a:solidFill>
              </a:rPr>
              <a:t>According to Barth, </a:t>
            </a:r>
            <a:r>
              <a:rPr lang="en-US" sz="1800" b="0" u="none" dirty="0" err="1">
                <a:solidFill>
                  <a:schemeClr val="tx1"/>
                </a:solidFill>
              </a:rPr>
              <a:t>Caprio</a:t>
            </a:r>
            <a:r>
              <a:rPr lang="en-US" sz="1800" b="0" u="none" dirty="0">
                <a:solidFill>
                  <a:schemeClr val="tx1"/>
                </a:solidFill>
              </a:rPr>
              <a:t> and Levine (2013</a:t>
            </a:r>
            <a:r>
              <a:rPr lang="en-US" sz="1800" b="0" u="none" dirty="0" smtClean="0">
                <a:solidFill>
                  <a:schemeClr val="tx1"/>
                </a:solidFill>
              </a:rPr>
              <a:t>), </a:t>
            </a:r>
            <a:r>
              <a:rPr lang="en-US" sz="1800" b="0" u="none" dirty="0">
                <a:solidFill>
                  <a:schemeClr val="tx1"/>
                </a:solidFill>
              </a:rPr>
              <a:t>stronger regulatory restrictions decreased the probability of banking crisis</a:t>
            </a:r>
            <a:r>
              <a:rPr lang="en-US" sz="1800" b="0" u="none" dirty="0" smtClean="0">
                <a:solidFill>
                  <a:schemeClr val="tx1"/>
                </a:solidFill>
              </a:rPr>
              <a:t>.</a:t>
            </a:r>
          </a:p>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1800" b="0" u="none" kern="0" dirty="0">
                <a:solidFill>
                  <a:schemeClr val="tx1"/>
                </a:solidFill>
                <a:cs typeface="Times New Roman" pitchFamily="18" charset="0"/>
              </a:rPr>
              <a:t>Furthermore, the new financial architecture led to the adoption of supervisory stress testing and the development of </a:t>
            </a:r>
            <a:r>
              <a:rPr kumimoji="0" lang="en-US" sz="1800" b="0" u="none" kern="0" dirty="0" err="1">
                <a:solidFill>
                  <a:schemeClr val="tx1"/>
                </a:solidFill>
                <a:cs typeface="Times New Roman" pitchFamily="18" charset="0"/>
              </a:rPr>
              <a:t>macroprudential</a:t>
            </a:r>
            <a:r>
              <a:rPr kumimoji="0" lang="en-US" sz="1800" b="0" u="none" kern="0" dirty="0">
                <a:solidFill>
                  <a:schemeClr val="tx1"/>
                </a:solidFill>
                <a:cs typeface="Times New Roman" pitchFamily="18" charset="0"/>
              </a:rPr>
              <a:t> regulation, enhancing the assessment of systemic risks</a:t>
            </a:r>
            <a:r>
              <a:rPr kumimoji="0" lang="en-US" sz="1800" b="0" u="none" kern="0" dirty="0" smtClean="0">
                <a:solidFill>
                  <a:schemeClr val="tx1"/>
                </a:solidFill>
                <a:cs typeface="Times New Roman" pitchFamily="18" charset="0"/>
              </a:rPr>
              <a:t>.</a:t>
            </a:r>
          </a:p>
          <a:p>
            <a:pPr algn="just">
              <a:lnSpc>
                <a:spcPts val="2700"/>
              </a:lnSpc>
              <a:spcBef>
                <a:spcPts val="600"/>
              </a:spcBef>
              <a:spcAft>
                <a:spcPts val="600"/>
              </a:spcAft>
              <a:buClr>
                <a:schemeClr val="bg2"/>
              </a:buClr>
              <a:buSzPct val="75000"/>
              <a:buNone/>
              <a:defRPr/>
            </a:pPr>
            <a:r>
              <a:rPr kumimoji="0" lang="en-US" sz="1800" b="0" u="none" kern="0" dirty="0" smtClean="0">
                <a:solidFill>
                  <a:schemeClr val="tx1"/>
                </a:solidFill>
                <a:cs typeface="Times New Roman" pitchFamily="18" charset="0"/>
              </a:rPr>
              <a:t>*</a:t>
            </a:r>
            <a:endParaRPr lang="en-US" sz="1800" b="0" u="none" dirty="0" smtClean="0">
              <a:solidFill>
                <a:schemeClr val="tx1"/>
              </a:solidFill>
            </a:endParaRPr>
          </a:p>
          <a:p>
            <a:pPr algn="just">
              <a:lnSpc>
                <a:spcPts val="2700"/>
              </a:lnSpc>
              <a:spcBef>
                <a:spcPts val="600"/>
              </a:spcBef>
              <a:spcAft>
                <a:spcPts val="600"/>
              </a:spcAft>
              <a:buClr>
                <a:schemeClr val="bg2"/>
              </a:buClr>
              <a:buSzPct val="75000"/>
              <a:buNone/>
              <a:defRPr/>
            </a:pPr>
            <a:endParaRPr lang="en-US" sz="1800" b="0" u="none" dirty="0">
              <a:solidFill>
                <a:schemeClr val="tx1"/>
              </a:solidFill>
            </a:endParaRPr>
          </a:p>
          <a:p>
            <a:pPr algn="just">
              <a:lnSpc>
                <a:spcPts val="2700"/>
              </a:lnSpc>
              <a:spcBef>
                <a:spcPts val="600"/>
              </a:spcBef>
              <a:spcAft>
                <a:spcPts val="600"/>
              </a:spcAft>
              <a:buClr>
                <a:schemeClr val="bg2"/>
              </a:buClr>
              <a:buSzPct val="75000"/>
              <a:buNone/>
              <a:defRPr/>
            </a:pPr>
            <a:r>
              <a:rPr lang="en-US" sz="1800" u="none" dirty="0">
                <a:solidFill>
                  <a:schemeClr val="tx1"/>
                </a:solidFill>
                <a:cs typeface="Times New Roman" pitchFamily="18" charset="0"/>
              </a:rPr>
              <a:t>*</a:t>
            </a:r>
          </a:p>
          <a:p>
            <a:pPr algn="just">
              <a:lnSpc>
                <a:spcPts val="2700"/>
              </a:lnSpc>
              <a:spcBef>
                <a:spcPts val="600"/>
              </a:spcBef>
              <a:spcAft>
                <a:spcPts val="600"/>
              </a:spcAft>
              <a:buClr>
                <a:schemeClr val="bg2"/>
              </a:buClr>
              <a:buSzPct val="75000"/>
              <a:buNone/>
              <a:defRPr/>
            </a:pPr>
            <a:endParaRPr lang="en-US" sz="1800" b="0" u="none" dirty="0">
              <a:solidFill>
                <a:schemeClr val="tx1"/>
              </a:solidFill>
            </a:endParaRPr>
          </a:p>
          <a:p>
            <a:pPr marL="268288" indent="-268288" algn="just">
              <a:lnSpc>
                <a:spcPts val="2700"/>
              </a:lnSpc>
              <a:spcBef>
                <a:spcPts val="600"/>
              </a:spcBef>
              <a:spcAft>
                <a:spcPts val="600"/>
              </a:spcAft>
              <a:buClr>
                <a:schemeClr val="bg2"/>
              </a:buClr>
              <a:buSzPct val="75000"/>
              <a:buFont typeface="Monotype Sorts" pitchFamily="2" charset="2"/>
              <a:buChar char="n"/>
              <a:defRPr/>
            </a:pPr>
            <a:endParaRPr kumimoji="0" lang="en-US" sz="18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360</a:t>
            </a:fld>
            <a:endParaRPr lang="en-US"/>
          </a:p>
        </p:txBody>
      </p:sp>
      <p:pic>
        <p:nvPicPr>
          <p:cNvPr id="5" name="Picture 4"/>
          <p:cNvPicPr>
            <a:picLocks noChangeAspect="1"/>
          </p:cNvPicPr>
          <p:nvPr/>
        </p:nvPicPr>
        <p:blipFill>
          <a:blip r:embed="rId2"/>
          <a:stretch>
            <a:fillRect/>
          </a:stretch>
        </p:blipFill>
        <p:spPr>
          <a:xfrm>
            <a:off x="5874330" y="1628800"/>
            <a:ext cx="3615174" cy="4680519"/>
          </a:xfrm>
          <a:prstGeom prst="rect">
            <a:avLst/>
          </a:prstGeom>
        </p:spPr>
      </p:pic>
      <p:pic>
        <p:nvPicPr>
          <p:cNvPr id="7" name="Picture 6"/>
          <p:cNvPicPr>
            <a:picLocks noChangeAspect="1"/>
          </p:cNvPicPr>
          <p:nvPr/>
        </p:nvPicPr>
        <p:blipFill>
          <a:blip r:embed="rId3"/>
          <a:stretch>
            <a:fillRect/>
          </a:stretch>
        </p:blipFill>
        <p:spPr>
          <a:xfrm>
            <a:off x="1136575" y="5805264"/>
            <a:ext cx="2235133" cy="517749"/>
          </a:xfrm>
          <a:prstGeom prst="rect">
            <a:avLst/>
          </a:prstGeom>
        </p:spPr>
      </p:pic>
    </p:spTree>
    <p:extLst>
      <p:ext uri="{BB962C8B-B14F-4D97-AF65-F5344CB8AC3E}">
        <p14:creationId xmlns:p14="http://schemas.microsoft.com/office/powerpoint/2010/main" val="1553494331"/>
      </p:ext>
    </p:extLst>
  </p:cSld>
  <p:clrMapOvr>
    <a:masterClrMapping/>
  </p:clrMapOvr>
  <p:transition spd="slow">
    <p:pull dir="r"/>
  </p:transition>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Introduction</a:t>
            </a:r>
          </a:p>
        </p:txBody>
      </p:sp>
      <p:sp>
        <p:nvSpPr>
          <p:cNvPr id="6" name="Rectangle 3"/>
          <p:cNvSpPr txBox="1">
            <a:spLocks noChangeArrowheads="1"/>
          </p:cNvSpPr>
          <p:nvPr/>
        </p:nvSpPr>
        <p:spPr bwMode="auto">
          <a:xfrm>
            <a:off x="762000" y="1628798"/>
            <a:ext cx="8731250" cy="4536506"/>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However, fragilities remain and some were even strengthened:</a:t>
            </a:r>
          </a:p>
          <a:p>
            <a:pPr marL="268288" indent="-26828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smtClean="0">
              <a:solidFill>
                <a:srgbClr val="FF0000"/>
              </a:solidFill>
              <a:latin typeface="+mn-lt"/>
              <a:cs typeface="Times New Roman" pitchFamily="18" charset="0"/>
            </a:endParaRPr>
          </a:p>
          <a:p>
            <a:pPr marL="400050" indent="-4000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GDP growth was still incipient in most western economies before the pandemic, with prospects of returning to pre-pandemic levels not before 2022;</a:t>
            </a:r>
          </a:p>
          <a:p>
            <a:pPr marL="400050" indent="-4000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Weak profitability of banks in several countries, with significant challenges to the business model;</a:t>
            </a:r>
          </a:p>
          <a:p>
            <a:pPr marL="400050" indent="-4000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The level of debt increased worldwide;</a:t>
            </a:r>
          </a:p>
          <a:p>
            <a:pPr marL="400050" indent="-400050" algn="just">
              <a:lnSpc>
                <a:spcPts val="2700"/>
              </a:lnSpc>
              <a:spcBef>
                <a:spcPts val="600"/>
              </a:spcBef>
              <a:spcAft>
                <a:spcPts val="600"/>
              </a:spcAft>
              <a:buClr>
                <a:schemeClr val="bg2"/>
              </a:buClr>
              <a:buSzPct val="75000"/>
              <a:buAutoNum type="romanLcParenBoth"/>
              <a:defRPr/>
            </a:pPr>
            <a:r>
              <a:rPr kumimoji="0" lang="en-US" sz="2000" b="0" u="none" kern="0" dirty="0" smtClean="0">
                <a:solidFill>
                  <a:schemeClr val="tx1"/>
                </a:solidFill>
                <a:latin typeface="+mn-lt"/>
                <a:cs typeface="Times New Roman" pitchFamily="18" charset="0"/>
              </a:rPr>
              <a:t>Risk to financial stability increased due to the very accommodative financial conditions, motivated by the expansionary monetary policies pursued.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361</a:t>
            </a:fld>
            <a:endParaRPr lang="en-US"/>
          </a:p>
        </p:txBody>
      </p:sp>
    </p:spTree>
    <p:extLst>
      <p:ext uri="{BB962C8B-B14F-4D97-AF65-F5344CB8AC3E}">
        <p14:creationId xmlns:p14="http://schemas.microsoft.com/office/powerpoint/2010/main" val="1412717009"/>
      </p:ext>
    </p:extLst>
  </p:cSld>
  <p:clrMapOvr>
    <a:masterClrMapping/>
  </p:clrMapOvr>
  <p:transition spd="slow">
    <p:pull dir="r"/>
  </p:transition>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Challenged Business Model</a:t>
            </a:r>
          </a:p>
        </p:txBody>
      </p:sp>
      <p:sp>
        <p:nvSpPr>
          <p:cNvPr id="6" name="Rectangle 3"/>
          <p:cNvSpPr txBox="1">
            <a:spLocks noChangeArrowheads="1"/>
          </p:cNvSpPr>
          <p:nvPr/>
        </p:nvSpPr>
        <p:spPr bwMode="auto">
          <a:xfrm>
            <a:off x="762000" y="1628797"/>
            <a:ext cx="8731250" cy="4694215"/>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u="none" dirty="0" smtClean="0">
                <a:solidFill>
                  <a:srgbClr val="FF0000"/>
                </a:solidFill>
              </a:rPr>
              <a:t>The business model of </a:t>
            </a:r>
            <a:r>
              <a:rPr lang="en-US" sz="2000" u="none" dirty="0">
                <a:solidFill>
                  <a:srgbClr val="FF0000"/>
                </a:solidFill>
              </a:rPr>
              <a:t>banking has been challenged by </a:t>
            </a:r>
            <a:r>
              <a:rPr lang="en-US" sz="2000" u="none" dirty="0" smtClean="0">
                <a:solidFill>
                  <a:srgbClr val="FF0000"/>
                </a:solidFill>
              </a:rPr>
              <a:t>3 developments:</a:t>
            </a:r>
          </a:p>
          <a:p>
            <a:pPr marL="571500" indent="-571500" algn="just">
              <a:lnSpc>
                <a:spcPts val="2700"/>
              </a:lnSpc>
              <a:spcBef>
                <a:spcPts val="600"/>
              </a:spcBef>
              <a:spcAft>
                <a:spcPts val="600"/>
              </a:spcAft>
              <a:buClr>
                <a:schemeClr val="bg2"/>
              </a:buClr>
              <a:buSzPct val="75000"/>
              <a:buAutoNum type="romanLcParenBoth"/>
              <a:defRPr/>
            </a:pPr>
            <a:r>
              <a:rPr lang="en-US" sz="2000" b="0" dirty="0" smtClean="0">
                <a:solidFill>
                  <a:srgbClr val="FF0000"/>
                </a:solidFill>
              </a:rPr>
              <a:t>low interest rates</a:t>
            </a:r>
            <a:r>
              <a:rPr lang="en-US" sz="2000" b="0" u="none" dirty="0">
                <a:solidFill>
                  <a:schemeClr val="tx1"/>
                </a:solidFill>
              </a:rPr>
              <a:t>, with nominal rates becoming negative in a few countries in recent </a:t>
            </a:r>
            <a:r>
              <a:rPr lang="en-US" sz="2000" b="0" u="none" dirty="0" smtClean="0">
                <a:solidFill>
                  <a:schemeClr val="tx1"/>
                </a:solidFill>
              </a:rPr>
              <a:t>years =&gt; negative impact on profitability </a:t>
            </a:r>
            <a:r>
              <a:rPr lang="en-US" sz="2000" b="0" u="none" dirty="0">
                <a:solidFill>
                  <a:schemeClr val="tx1"/>
                </a:solidFill>
              </a:rPr>
              <a:t>of </a:t>
            </a:r>
            <a:r>
              <a:rPr lang="en-US" sz="2000" b="0" u="none" dirty="0" smtClean="0">
                <a:solidFill>
                  <a:schemeClr val="tx1"/>
                </a:solidFill>
              </a:rPr>
              <a:t>banks, </a:t>
            </a:r>
            <a:r>
              <a:rPr lang="en-US" sz="2000" b="0" u="none" dirty="0">
                <a:solidFill>
                  <a:schemeClr val="tx1"/>
                </a:solidFill>
              </a:rPr>
              <a:t>in </a:t>
            </a:r>
            <a:r>
              <a:rPr lang="en-US" sz="2000" b="0" u="none" dirty="0" smtClean="0">
                <a:solidFill>
                  <a:schemeClr val="tx1"/>
                </a:solidFill>
              </a:rPr>
              <a:t>particular those more </a:t>
            </a:r>
            <a:r>
              <a:rPr lang="en-US" sz="2000" b="0" u="none" dirty="0">
                <a:solidFill>
                  <a:schemeClr val="tx1"/>
                </a:solidFill>
              </a:rPr>
              <a:t>reliant on maturity transformation and net interest </a:t>
            </a:r>
            <a:r>
              <a:rPr lang="en-US" sz="2000" b="0" u="none" dirty="0" smtClean="0">
                <a:solidFill>
                  <a:schemeClr val="tx1"/>
                </a:solidFill>
              </a:rPr>
              <a:t>income.</a:t>
            </a:r>
          </a:p>
          <a:p>
            <a:pPr marL="571500" indent="-571500" algn="just">
              <a:lnSpc>
                <a:spcPts val="2700"/>
              </a:lnSpc>
              <a:spcBef>
                <a:spcPts val="600"/>
              </a:spcBef>
              <a:spcAft>
                <a:spcPts val="600"/>
              </a:spcAft>
              <a:buClr>
                <a:schemeClr val="bg2"/>
              </a:buClr>
              <a:buSzPct val="75000"/>
              <a:buAutoNum type="romanLcParenBoth"/>
              <a:defRPr/>
            </a:pPr>
            <a:r>
              <a:rPr lang="en-US" sz="2000" b="0" dirty="0" smtClean="0">
                <a:solidFill>
                  <a:srgbClr val="FF0000"/>
                </a:solidFill>
              </a:rPr>
              <a:t>increased prudential requirements</a:t>
            </a:r>
            <a:r>
              <a:rPr lang="en-US" sz="2000" b="0" u="none" dirty="0" smtClean="0">
                <a:solidFill>
                  <a:schemeClr val="tx1"/>
                </a:solidFill>
              </a:rPr>
              <a:t>, regulatory scrutiny and heavy compliance costs in the wake of the 2007-2009 financial crisis. These rules have contributed significantly to enhance the stability of the financial sector, </a:t>
            </a:r>
            <a:r>
              <a:rPr lang="en-US" sz="2000" b="0" u="none" dirty="0">
                <a:solidFill>
                  <a:schemeClr val="tx1"/>
                </a:solidFill>
              </a:rPr>
              <a:t>but </a:t>
            </a:r>
            <a:r>
              <a:rPr lang="en-US" sz="2000" b="0" u="none" dirty="0" smtClean="0">
                <a:solidFill>
                  <a:schemeClr val="tx1"/>
                </a:solidFill>
              </a:rPr>
              <a:t>simultaneously they </a:t>
            </a:r>
            <a:r>
              <a:rPr lang="en-US" sz="2000" b="0" u="none" dirty="0">
                <a:solidFill>
                  <a:schemeClr val="tx1"/>
                </a:solidFill>
              </a:rPr>
              <a:t>have put pressure on banks’ profitability and lessened their </a:t>
            </a:r>
            <a:r>
              <a:rPr lang="en-US" sz="2000" b="0" u="none" dirty="0" smtClean="0">
                <a:solidFill>
                  <a:schemeClr val="tx1"/>
                </a:solidFill>
              </a:rPr>
              <a:t>competitiveness relative </a:t>
            </a:r>
            <a:r>
              <a:rPr lang="en-US" sz="2000" b="0" u="none" dirty="0">
                <a:solidFill>
                  <a:schemeClr val="tx1"/>
                </a:solidFill>
              </a:rPr>
              <a:t>to shadow </a:t>
            </a:r>
            <a:r>
              <a:rPr lang="en-US" sz="2000" b="0" u="none" dirty="0" smtClean="0">
                <a:solidFill>
                  <a:schemeClr val="tx1"/>
                </a:solidFill>
              </a:rPr>
              <a:t>banks.</a:t>
            </a:r>
          </a:p>
          <a:p>
            <a:pPr marL="571500" indent="-571500" algn="just">
              <a:lnSpc>
                <a:spcPts val="2700"/>
              </a:lnSpc>
              <a:spcBef>
                <a:spcPts val="600"/>
              </a:spcBef>
              <a:spcAft>
                <a:spcPts val="600"/>
              </a:spcAft>
              <a:buClr>
                <a:schemeClr val="bg2"/>
              </a:buClr>
              <a:buSzPct val="75000"/>
              <a:buAutoNum type="romanLcParenBoth"/>
              <a:defRPr/>
            </a:pPr>
            <a:r>
              <a:rPr lang="en-US" sz="2000" b="0" dirty="0" smtClean="0">
                <a:solidFill>
                  <a:srgbClr val="FF0000"/>
                </a:solidFill>
              </a:rPr>
              <a:t>massive </a:t>
            </a:r>
            <a:r>
              <a:rPr lang="en-US" sz="2000" b="0" dirty="0">
                <a:solidFill>
                  <a:srgbClr val="FF0000"/>
                </a:solidFill>
              </a:rPr>
              <a:t>application </a:t>
            </a:r>
            <a:r>
              <a:rPr lang="en-US" sz="2000" b="0" dirty="0" smtClean="0">
                <a:solidFill>
                  <a:srgbClr val="FF0000"/>
                </a:solidFill>
              </a:rPr>
              <a:t>of digital technologies</a:t>
            </a:r>
            <a:r>
              <a:rPr lang="en-US" sz="2000" b="0" u="none" dirty="0" smtClean="0">
                <a:solidFill>
                  <a:schemeClr val="tx1"/>
                </a:solidFill>
              </a:rPr>
              <a:t>, improving </a:t>
            </a:r>
            <a:r>
              <a:rPr lang="en-US" sz="2000" b="0" u="none" dirty="0">
                <a:solidFill>
                  <a:schemeClr val="tx1"/>
                </a:solidFill>
              </a:rPr>
              <a:t>the efficiency of incumbent banks and </a:t>
            </a:r>
            <a:r>
              <a:rPr lang="en-US" sz="2000" b="0" u="none" dirty="0" smtClean="0">
                <a:solidFill>
                  <a:schemeClr val="tx1"/>
                </a:solidFill>
              </a:rPr>
              <a:t>allowing </a:t>
            </a:r>
            <a:r>
              <a:rPr lang="en-US" sz="2000" b="0" u="none" dirty="0">
                <a:solidFill>
                  <a:schemeClr val="tx1"/>
                </a:solidFill>
              </a:rPr>
              <a:t>new </a:t>
            </a:r>
            <a:r>
              <a:rPr lang="en-US" sz="2000" b="0" u="none" dirty="0" smtClean="0">
                <a:solidFill>
                  <a:schemeClr val="tx1"/>
                </a:solidFill>
              </a:rPr>
              <a:t>products, but also favoring </a:t>
            </a:r>
            <a:r>
              <a:rPr lang="en-US" sz="2000" b="0" u="none" dirty="0">
                <a:solidFill>
                  <a:schemeClr val="tx1"/>
                </a:solidFill>
              </a:rPr>
              <a:t>the entry of new </a:t>
            </a:r>
            <a:r>
              <a:rPr lang="en-US" sz="2000" b="0" u="none" dirty="0" err="1">
                <a:solidFill>
                  <a:schemeClr val="tx1"/>
                </a:solidFill>
              </a:rPr>
              <a:t>FinTech</a:t>
            </a:r>
            <a:r>
              <a:rPr lang="en-US" sz="2000" b="0" u="none" dirty="0">
                <a:solidFill>
                  <a:schemeClr val="tx1"/>
                </a:solidFill>
              </a:rPr>
              <a:t> firms, </a:t>
            </a:r>
            <a:r>
              <a:rPr lang="en-US" sz="2000" b="0" u="none" dirty="0" smtClean="0">
                <a:solidFill>
                  <a:schemeClr val="tx1"/>
                </a:solidFill>
              </a:rPr>
              <a:t>in </a:t>
            </a:r>
            <a:r>
              <a:rPr lang="en-US" sz="2000" b="0" u="none" dirty="0">
                <a:solidFill>
                  <a:schemeClr val="tx1"/>
                </a:solidFill>
              </a:rPr>
              <a:t>particular in the area of </a:t>
            </a:r>
            <a:r>
              <a:rPr lang="en-US" sz="2000" b="0" u="none" dirty="0" smtClean="0">
                <a:solidFill>
                  <a:schemeClr val="tx1"/>
                </a:solidFill>
              </a:rPr>
              <a:t>payment systems.</a:t>
            </a:r>
            <a:endParaRPr kumimoji="0" lang="en-US" sz="20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362</a:t>
            </a:fld>
            <a:endParaRPr lang="en-US"/>
          </a:p>
        </p:txBody>
      </p:sp>
    </p:spTree>
    <p:extLst>
      <p:ext uri="{BB962C8B-B14F-4D97-AF65-F5344CB8AC3E}">
        <p14:creationId xmlns:p14="http://schemas.microsoft.com/office/powerpoint/2010/main" val="2668146510"/>
      </p:ext>
    </p:extLst>
  </p:cSld>
  <p:clrMapOvr>
    <a:masterClrMapping/>
  </p:clrMapOvr>
  <p:transition spd="slow">
    <p:pull dir="r"/>
  </p:transition>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High debt levels</a:t>
            </a:r>
          </a:p>
        </p:txBody>
      </p:sp>
      <p:sp>
        <p:nvSpPr>
          <p:cNvPr id="6" name="Rectangle 3"/>
          <p:cNvSpPr txBox="1">
            <a:spLocks noChangeArrowheads="1"/>
          </p:cNvSpPr>
          <p:nvPr/>
        </p:nvSpPr>
        <p:spPr bwMode="auto">
          <a:xfrm>
            <a:off x="762000" y="1628798"/>
            <a:ext cx="8731250" cy="2244297"/>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buClr>
                <a:schemeClr val="bg2"/>
              </a:buClr>
              <a:buSzPct val="75000"/>
              <a:buFont typeface="Monotype Sorts" pitchFamily="2" charset="2"/>
              <a:buChar char="n"/>
              <a:defRPr/>
            </a:pPr>
            <a:r>
              <a:rPr kumimoji="0" lang="en-US" sz="1800" b="0" u="none" kern="0" dirty="0" smtClean="0">
                <a:solidFill>
                  <a:srgbClr val="FF0000"/>
                </a:solidFill>
                <a:latin typeface="+mn-lt"/>
                <a:cs typeface="Times New Roman" pitchFamily="18" charset="0"/>
              </a:rPr>
              <a:t>The </a:t>
            </a:r>
            <a:r>
              <a:rPr kumimoji="0" lang="en-US" sz="1800" b="0" u="none" kern="0" dirty="0">
                <a:solidFill>
                  <a:srgbClr val="FF0000"/>
                </a:solidFill>
                <a:latin typeface="+mn-lt"/>
                <a:cs typeface="Times New Roman" pitchFamily="18" charset="0"/>
              </a:rPr>
              <a:t>deleveraging </a:t>
            </a:r>
            <a:r>
              <a:rPr kumimoji="0" lang="en-US" sz="1800" b="0" u="none" kern="0" dirty="0" smtClean="0">
                <a:solidFill>
                  <a:srgbClr val="FF0000"/>
                </a:solidFill>
                <a:latin typeface="+mn-lt"/>
                <a:cs typeface="Times New Roman" pitchFamily="18" charset="0"/>
              </a:rPr>
              <a:t>was modest </a:t>
            </a:r>
            <a:r>
              <a:rPr kumimoji="0" lang="en-US" sz="1800" b="0" u="none" kern="0" dirty="0">
                <a:solidFill>
                  <a:srgbClr val="FF0000"/>
                </a:solidFill>
                <a:latin typeface="+mn-lt"/>
                <a:cs typeface="Times New Roman" pitchFamily="18" charset="0"/>
              </a:rPr>
              <a:t>worldwide</a:t>
            </a:r>
            <a:r>
              <a:rPr kumimoji="0" lang="en-US" sz="1800" b="0" u="none" kern="0" dirty="0">
                <a:solidFill>
                  <a:schemeClr val="tx1"/>
                </a:solidFill>
                <a:latin typeface="+mn-lt"/>
                <a:cs typeface="Times New Roman" pitchFamily="18" charset="0"/>
              </a:rPr>
              <a:t>, namely in developed </a:t>
            </a:r>
            <a:r>
              <a:rPr kumimoji="0" lang="en-US" sz="1800" b="0" u="none" kern="0" dirty="0" smtClean="0">
                <a:solidFill>
                  <a:schemeClr val="tx1"/>
                </a:solidFill>
                <a:latin typeface="+mn-lt"/>
                <a:cs typeface="Times New Roman" pitchFamily="18" charset="0"/>
              </a:rPr>
              <a:t>economies.</a:t>
            </a:r>
          </a:p>
          <a:p>
            <a:pPr marL="268288" indent="-268288" algn="just">
              <a:lnSpc>
                <a:spcPts val="2700"/>
              </a:lnSpc>
              <a:spcBef>
                <a:spcPts val="600"/>
              </a:spcBef>
              <a:buClr>
                <a:schemeClr val="bg2"/>
              </a:buClr>
              <a:buSzPct val="75000"/>
              <a:buFont typeface="Monotype Sorts" pitchFamily="2" charset="2"/>
              <a:buChar char="n"/>
              <a:defRPr/>
            </a:pPr>
            <a:endParaRPr kumimoji="0" lang="en-US" sz="1800" b="0" u="none" kern="0" dirty="0">
              <a:solidFill>
                <a:srgbClr val="FF0000"/>
              </a:solidFill>
              <a:latin typeface="+mn-lt"/>
              <a:cs typeface="Times New Roman" pitchFamily="18" charset="0"/>
            </a:endParaRPr>
          </a:p>
          <a:p>
            <a:pPr marL="268288" indent="-268288" algn="just">
              <a:lnSpc>
                <a:spcPts val="2700"/>
              </a:lnSpc>
              <a:spcBef>
                <a:spcPts val="600"/>
              </a:spcBef>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Notwithstanding the role of excessive debt in the subprime crisis, </a:t>
            </a:r>
            <a:r>
              <a:rPr kumimoji="0" lang="en-US" sz="1800" b="0" u="none" kern="0" dirty="0" smtClean="0">
                <a:solidFill>
                  <a:srgbClr val="FF0000"/>
                </a:solidFill>
                <a:latin typeface="+mn-lt"/>
                <a:cs typeface="Times New Roman" pitchFamily="18" charset="0"/>
              </a:rPr>
              <a:t>10 years after there was even more debt globally (227% of GDP, vs 179% in 2007), </a:t>
            </a:r>
            <a:r>
              <a:rPr kumimoji="0" lang="en-US" sz="1800" b="0" u="none" kern="0" dirty="0" smtClean="0">
                <a:solidFill>
                  <a:schemeClr val="tx1"/>
                </a:solidFill>
                <a:latin typeface="+mn-lt"/>
                <a:cs typeface="Times New Roman" pitchFamily="18" charset="0"/>
              </a:rPr>
              <a:t>mostly due to governments in advanced and emerging economies, as well as non-financial companies and households debt </a:t>
            </a:r>
            <a:r>
              <a:rPr kumimoji="0" lang="en-US" sz="1800" b="0" u="none" kern="0" dirty="0">
                <a:solidFill>
                  <a:schemeClr val="tx1"/>
                </a:solidFill>
                <a:latin typeface="+mn-lt"/>
                <a:cs typeface="Times New Roman" pitchFamily="18" charset="0"/>
              </a:rPr>
              <a:t>in </a:t>
            </a:r>
            <a:r>
              <a:rPr kumimoji="0" lang="en-US" sz="1800" b="0" u="none" kern="0" dirty="0" smtClean="0">
                <a:solidFill>
                  <a:schemeClr val="tx1"/>
                </a:solidFill>
                <a:latin typeface="+mn-lt"/>
                <a:cs typeface="Times New Roman" pitchFamily="18" charset="0"/>
              </a:rPr>
              <a:t>a few emerging and small-advanced economies:</a:t>
            </a:r>
            <a:endParaRPr kumimoji="0" lang="en-US" sz="1800" b="0" u="none" kern="0" dirty="0">
              <a:solidFill>
                <a:schemeClr val="tx1"/>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18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363</a:t>
            </a:fld>
            <a:endParaRPr lang="en-US"/>
          </a:p>
        </p:txBody>
      </p:sp>
      <p:pic>
        <p:nvPicPr>
          <p:cNvPr id="5" name="Picture 4"/>
          <p:cNvPicPr>
            <a:picLocks noChangeAspect="1"/>
          </p:cNvPicPr>
          <p:nvPr/>
        </p:nvPicPr>
        <p:blipFill>
          <a:blip r:embed="rId2"/>
          <a:stretch>
            <a:fillRect/>
          </a:stretch>
        </p:blipFill>
        <p:spPr>
          <a:xfrm>
            <a:off x="3666018" y="3923080"/>
            <a:ext cx="5751478" cy="2242223"/>
          </a:xfrm>
          <a:prstGeom prst="rect">
            <a:avLst/>
          </a:prstGeom>
        </p:spPr>
      </p:pic>
      <p:sp>
        <p:nvSpPr>
          <p:cNvPr id="8" name="Rectangle 7"/>
          <p:cNvSpPr/>
          <p:nvPr/>
        </p:nvSpPr>
        <p:spPr>
          <a:xfrm>
            <a:off x="920552" y="5877272"/>
            <a:ext cx="2673458" cy="276999"/>
          </a:xfrm>
          <a:prstGeom prst="rect">
            <a:avLst/>
          </a:prstGeom>
        </p:spPr>
        <p:txBody>
          <a:bodyPr wrap="square">
            <a:spAutoFit/>
          </a:bodyPr>
          <a:lstStyle/>
          <a:p>
            <a:pPr algn="just">
              <a:buNone/>
            </a:pPr>
            <a:r>
              <a:rPr lang="en-US" sz="1200" b="0" u="none" dirty="0" smtClean="0">
                <a:solidFill>
                  <a:schemeClr val="tx1"/>
                </a:solidFill>
                <a:latin typeface="+mn-lt"/>
              </a:rPr>
              <a:t>Source: BIS (2018), “Annual Report”.</a:t>
            </a:r>
            <a:endParaRPr lang="en-US" sz="1200" b="0" dirty="0">
              <a:solidFill>
                <a:schemeClr val="tx1"/>
              </a:solidFill>
              <a:latin typeface="+mn-lt"/>
            </a:endParaRPr>
          </a:p>
        </p:txBody>
      </p:sp>
      <p:sp>
        <p:nvSpPr>
          <p:cNvPr id="9" name="Down Arrow 8"/>
          <p:cNvSpPr/>
          <p:nvPr/>
        </p:nvSpPr>
        <p:spPr bwMode="auto">
          <a:xfrm>
            <a:off x="5097016" y="1988840"/>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711096315"/>
      </p:ext>
    </p:extLst>
  </p:cSld>
  <p:clrMapOvr>
    <a:masterClrMapping/>
  </p:clrMapOvr>
  <p:transition spd="slow">
    <p:pull dir="r"/>
  </p:transition>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364</a:t>
            </a:fld>
            <a:endParaRPr lang="en-US"/>
          </a:p>
        </p:txBody>
      </p:sp>
      <p:pic>
        <p:nvPicPr>
          <p:cNvPr id="3" name="Picture 2"/>
          <p:cNvPicPr>
            <a:picLocks noChangeAspect="1"/>
          </p:cNvPicPr>
          <p:nvPr/>
        </p:nvPicPr>
        <p:blipFill>
          <a:blip r:embed="rId2"/>
          <a:stretch>
            <a:fillRect/>
          </a:stretch>
        </p:blipFill>
        <p:spPr>
          <a:xfrm>
            <a:off x="762000" y="2151213"/>
            <a:ext cx="5112568" cy="3806885"/>
          </a:xfrm>
          <a:prstGeom prst="rect">
            <a:avLst/>
          </a:prstGeom>
        </p:spPr>
      </p:pic>
      <p:sp>
        <p:nvSpPr>
          <p:cNvPr id="4" name="Rectangle 3"/>
          <p:cNvSpPr/>
          <p:nvPr/>
        </p:nvSpPr>
        <p:spPr>
          <a:xfrm>
            <a:off x="762000" y="5925554"/>
            <a:ext cx="6207224" cy="461665"/>
          </a:xfrm>
          <a:prstGeom prst="rect">
            <a:avLst/>
          </a:prstGeom>
        </p:spPr>
        <p:txBody>
          <a:bodyPr wrap="square">
            <a:spAutoFit/>
          </a:bodyPr>
          <a:lstStyle/>
          <a:p>
            <a:pPr algn="just">
              <a:buNone/>
            </a:pPr>
            <a:r>
              <a:rPr lang="it-IT" sz="1200" b="0" u="none" dirty="0" smtClean="0">
                <a:solidFill>
                  <a:schemeClr val="tx1"/>
                </a:solidFill>
                <a:latin typeface="+mn-lt"/>
              </a:rPr>
              <a:t>Source: Buttiglione</a:t>
            </a:r>
            <a:r>
              <a:rPr lang="it-IT" sz="1200" b="0" u="none" dirty="0">
                <a:solidFill>
                  <a:schemeClr val="tx1"/>
                </a:solidFill>
                <a:latin typeface="+mn-lt"/>
              </a:rPr>
              <a:t>, </a:t>
            </a:r>
            <a:r>
              <a:rPr lang="it-IT" sz="1200" b="0" u="none" dirty="0" smtClean="0">
                <a:solidFill>
                  <a:schemeClr val="tx1"/>
                </a:solidFill>
                <a:latin typeface="+mn-lt"/>
              </a:rPr>
              <a:t>Luigi, Philip </a:t>
            </a:r>
            <a:r>
              <a:rPr lang="it-IT" sz="1200" b="0" u="none" dirty="0">
                <a:solidFill>
                  <a:schemeClr val="tx1"/>
                </a:solidFill>
                <a:latin typeface="+mn-lt"/>
              </a:rPr>
              <a:t>R. Lane</a:t>
            </a:r>
            <a:r>
              <a:rPr lang="it-IT" sz="1200" b="0" u="none" dirty="0" smtClean="0">
                <a:solidFill>
                  <a:schemeClr val="tx1"/>
                </a:solidFill>
                <a:latin typeface="+mn-lt"/>
              </a:rPr>
              <a:t>, </a:t>
            </a:r>
            <a:r>
              <a:rPr lang="en-GB" sz="1200" b="0" u="none" dirty="0" err="1" smtClean="0">
                <a:solidFill>
                  <a:schemeClr val="tx1"/>
                </a:solidFill>
                <a:latin typeface="+mn-lt"/>
              </a:rPr>
              <a:t>Lucrezia</a:t>
            </a:r>
            <a:r>
              <a:rPr lang="en-GB" sz="1200" b="0" u="none" dirty="0" smtClean="0">
                <a:solidFill>
                  <a:schemeClr val="tx1"/>
                </a:solidFill>
                <a:latin typeface="+mn-lt"/>
              </a:rPr>
              <a:t> </a:t>
            </a:r>
            <a:r>
              <a:rPr lang="en-GB" sz="1200" b="0" u="none" dirty="0" err="1">
                <a:solidFill>
                  <a:schemeClr val="tx1"/>
                </a:solidFill>
                <a:latin typeface="+mn-lt"/>
              </a:rPr>
              <a:t>Reichlin</a:t>
            </a:r>
            <a:r>
              <a:rPr lang="en-GB" sz="1200" b="0" u="none" dirty="0">
                <a:solidFill>
                  <a:schemeClr val="tx1"/>
                </a:solidFill>
                <a:latin typeface="+mn-lt"/>
              </a:rPr>
              <a:t> and Vincent </a:t>
            </a:r>
            <a:r>
              <a:rPr lang="en-GB" sz="1200" b="0" u="none" dirty="0" smtClean="0">
                <a:solidFill>
                  <a:schemeClr val="tx1"/>
                </a:solidFill>
                <a:latin typeface="+mn-lt"/>
              </a:rPr>
              <a:t>Reinhart (2014), “Deleveraging</a:t>
            </a:r>
            <a:r>
              <a:rPr lang="en-GB" sz="1200" b="0" u="none" dirty="0">
                <a:solidFill>
                  <a:schemeClr val="tx1"/>
                </a:solidFill>
                <a:latin typeface="+mn-lt"/>
              </a:rPr>
              <a:t>? What Deleveraging</a:t>
            </a:r>
            <a:r>
              <a:rPr lang="en-GB" sz="1200" b="0" u="none" dirty="0" smtClean="0">
                <a:solidFill>
                  <a:schemeClr val="tx1"/>
                </a:solidFill>
                <a:latin typeface="+mn-lt"/>
              </a:rPr>
              <a:t>?”, </a:t>
            </a:r>
            <a:r>
              <a:rPr lang="en-GB" sz="1200" b="0" u="none" dirty="0">
                <a:solidFill>
                  <a:schemeClr val="tx1"/>
                </a:solidFill>
                <a:latin typeface="+mn-lt"/>
              </a:rPr>
              <a:t>Geneva Reports on the World Economy </a:t>
            </a:r>
            <a:r>
              <a:rPr lang="en-GB" sz="1200" b="0" u="none" dirty="0" smtClean="0">
                <a:solidFill>
                  <a:schemeClr val="tx1"/>
                </a:solidFill>
                <a:latin typeface="+mn-lt"/>
              </a:rPr>
              <a:t>16, September.</a:t>
            </a:r>
            <a:endParaRPr lang="en-GB" sz="1200" b="0" dirty="0">
              <a:solidFill>
                <a:schemeClr val="tx1"/>
              </a:solidFill>
              <a:latin typeface="+mn-lt"/>
            </a:endParaRPr>
          </a:p>
        </p:txBody>
      </p:sp>
      <p:pic>
        <p:nvPicPr>
          <p:cNvPr id="5" name="Picture 4"/>
          <p:cNvPicPr>
            <a:picLocks noChangeAspect="1"/>
          </p:cNvPicPr>
          <p:nvPr/>
        </p:nvPicPr>
        <p:blipFill>
          <a:blip r:embed="rId3"/>
          <a:stretch>
            <a:fillRect/>
          </a:stretch>
        </p:blipFill>
        <p:spPr>
          <a:xfrm>
            <a:off x="5878521" y="2139133"/>
            <a:ext cx="3645726" cy="2208976"/>
          </a:xfrm>
          <a:prstGeom prst="rect">
            <a:avLst/>
          </a:prstGeom>
        </p:spPr>
      </p:pic>
      <p:sp>
        <p:nvSpPr>
          <p:cNvPr id="8" name="Rectangle 7"/>
          <p:cNvSpPr/>
          <p:nvPr/>
        </p:nvSpPr>
        <p:spPr>
          <a:xfrm>
            <a:off x="5874568" y="4391144"/>
            <a:ext cx="3618682" cy="646331"/>
          </a:xfrm>
          <a:prstGeom prst="rect">
            <a:avLst/>
          </a:prstGeom>
        </p:spPr>
        <p:txBody>
          <a:bodyPr wrap="square">
            <a:spAutoFit/>
          </a:bodyPr>
          <a:lstStyle/>
          <a:p>
            <a:pPr algn="just">
              <a:buNone/>
            </a:pPr>
            <a:r>
              <a:rPr lang="it-IT" sz="1200" b="0" u="none" dirty="0" smtClean="0">
                <a:solidFill>
                  <a:schemeClr val="tx1"/>
                </a:solidFill>
                <a:latin typeface="+mn-lt"/>
              </a:rPr>
              <a:t>Source: </a:t>
            </a:r>
            <a:r>
              <a:rPr lang="en-US" sz="1200" b="0" u="none" dirty="0" smtClean="0">
                <a:solidFill>
                  <a:schemeClr val="tx1"/>
                </a:solidFill>
              </a:rPr>
              <a:t>Wolf</a:t>
            </a:r>
            <a:r>
              <a:rPr lang="en-US" sz="1200" b="0" u="none" dirty="0">
                <a:solidFill>
                  <a:schemeClr val="tx1"/>
                </a:solidFill>
              </a:rPr>
              <a:t>, Martin (2018), “</a:t>
            </a:r>
            <a:r>
              <a:rPr lang="en-GB" sz="1200" b="0" u="none" dirty="0">
                <a:solidFill>
                  <a:schemeClr val="tx1"/>
                </a:solidFill>
              </a:rPr>
              <a:t>Why so little has </a:t>
            </a:r>
            <a:r>
              <a:rPr lang="en-GB" sz="1200" b="0" u="none" dirty="0" smtClean="0">
                <a:solidFill>
                  <a:schemeClr val="tx1"/>
                </a:solidFill>
              </a:rPr>
              <a:t>changed since </a:t>
            </a:r>
            <a:r>
              <a:rPr lang="en-GB" sz="1200" b="0" u="none" dirty="0">
                <a:solidFill>
                  <a:schemeClr val="tx1"/>
                </a:solidFill>
              </a:rPr>
              <a:t>the financial crash”, 4 Sept., Financial </a:t>
            </a:r>
            <a:r>
              <a:rPr lang="en-GB" sz="1200" b="0" u="none" dirty="0" smtClean="0">
                <a:solidFill>
                  <a:schemeClr val="tx1"/>
                </a:solidFill>
              </a:rPr>
              <a:t>Times.</a:t>
            </a:r>
            <a:endParaRPr lang="en-GB" sz="1200" b="0" u="none" dirty="0">
              <a:solidFill>
                <a:schemeClr val="tx1"/>
              </a:solidFill>
              <a:latin typeface="+mn-lt"/>
            </a:endParaRPr>
          </a:p>
        </p:txBody>
      </p:sp>
    </p:spTree>
    <p:extLst>
      <p:ext uri="{BB962C8B-B14F-4D97-AF65-F5344CB8AC3E}">
        <p14:creationId xmlns:p14="http://schemas.microsoft.com/office/powerpoint/2010/main" val="3848373914"/>
      </p:ext>
    </p:extLst>
  </p:cSld>
  <p:clrMapOvr>
    <a:masterClrMapping/>
  </p:clrMapOvr>
  <p:transition spd="slow">
    <p:pull dir="r"/>
  </p:transition>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809624" y="1628800"/>
            <a:ext cx="8683626" cy="1544982"/>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Government Debt increased in many European countries, namely in the periphery, having stabilized and decreased slightly since 2015.</a:t>
            </a:r>
          </a:p>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u="none" kern="0" dirty="0" smtClean="0">
                <a:solidFill>
                  <a:srgbClr val="FF0000"/>
                </a:solidFill>
                <a:latin typeface="+mn-lt"/>
                <a:cs typeface="Times New Roman" pitchFamily="18" charset="0"/>
              </a:rPr>
              <a:t>Private deleverage was offset by Government leveraging.</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365</a:t>
            </a:fld>
            <a:endParaRPr lang="en-US"/>
          </a:p>
        </p:txBody>
      </p:sp>
      <p:sp>
        <p:nvSpPr>
          <p:cNvPr id="4" name="Rectangle 3"/>
          <p:cNvSpPr/>
          <p:nvPr/>
        </p:nvSpPr>
        <p:spPr>
          <a:xfrm>
            <a:off x="804275" y="5673442"/>
            <a:ext cx="3045000" cy="707886"/>
          </a:xfrm>
          <a:prstGeom prst="rect">
            <a:avLst/>
          </a:prstGeom>
        </p:spPr>
        <p:txBody>
          <a:bodyPr wrap="square">
            <a:spAutoFit/>
          </a:bodyPr>
          <a:lstStyle/>
          <a:p>
            <a:pPr algn="just">
              <a:buNone/>
            </a:pPr>
            <a:r>
              <a:rPr lang="it-IT" sz="1000" b="0" u="none" dirty="0" smtClean="0">
                <a:solidFill>
                  <a:schemeClr val="tx1"/>
                </a:solidFill>
                <a:latin typeface="+mn-lt"/>
              </a:rPr>
              <a:t>Source: Buttiglione</a:t>
            </a:r>
            <a:r>
              <a:rPr lang="it-IT" sz="1000" b="0" u="none" dirty="0">
                <a:solidFill>
                  <a:schemeClr val="tx1"/>
                </a:solidFill>
                <a:latin typeface="+mn-lt"/>
              </a:rPr>
              <a:t>, </a:t>
            </a:r>
            <a:r>
              <a:rPr lang="it-IT" sz="1000" b="0" u="none" dirty="0" smtClean="0">
                <a:solidFill>
                  <a:schemeClr val="tx1"/>
                </a:solidFill>
                <a:latin typeface="+mn-lt"/>
              </a:rPr>
              <a:t>Luigi, Philip </a:t>
            </a:r>
            <a:r>
              <a:rPr lang="it-IT" sz="1000" b="0" u="none" dirty="0">
                <a:solidFill>
                  <a:schemeClr val="tx1"/>
                </a:solidFill>
                <a:latin typeface="+mn-lt"/>
              </a:rPr>
              <a:t>R. Lane</a:t>
            </a:r>
            <a:r>
              <a:rPr lang="it-IT" sz="1000" b="0" u="none" dirty="0" smtClean="0">
                <a:solidFill>
                  <a:schemeClr val="tx1"/>
                </a:solidFill>
                <a:latin typeface="+mn-lt"/>
              </a:rPr>
              <a:t>, </a:t>
            </a:r>
            <a:r>
              <a:rPr lang="en-GB" sz="1000" b="0" u="none" dirty="0" err="1" smtClean="0">
                <a:solidFill>
                  <a:schemeClr val="tx1"/>
                </a:solidFill>
                <a:latin typeface="+mn-lt"/>
              </a:rPr>
              <a:t>Lucrezia</a:t>
            </a:r>
            <a:r>
              <a:rPr lang="en-GB" sz="1000" b="0" u="none" dirty="0" smtClean="0">
                <a:solidFill>
                  <a:schemeClr val="tx1"/>
                </a:solidFill>
                <a:latin typeface="+mn-lt"/>
              </a:rPr>
              <a:t> </a:t>
            </a:r>
            <a:r>
              <a:rPr lang="en-GB" sz="1000" b="0" u="none" dirty="0" err="1">
                <a:solidFill>
                  <a:schemeClr val="tx1"/>
                </a:solidFill>
                <a:latin typeface="+mn-lt"/>
              </a:rPr>
              <a:t>Reichlin</a:t>
            </a:r>
            <a:r>
              <a:rPr lang="en-GB" sz="1000" b="0" u="none" dirty="0">
                <a:solidFill>
                  <a:schemeClr val="tx1"/>
                </a:solidFill>
                <a:latin typeface="+mn-lt"/>
              </a:rPr>
              <a:t> and Vincent </a:t>
            </a:r>
            <a:r>
              <a:rPr lang="en-GB" sz="1000" b="0" u="none" dirty="0" smtClean="0">
                <a:solidFill>
                  <a:schemeClr val="tx1"/>
                </a:solidFill>
                <a:latin typeface="+mn-lt"/>
              </a:rPr>
              <a:t>Reinhart, “Deleveraging</a:t>
            </a:r>
            <a:r>
              <a:rPr lang="en-GB" sz="1000" b="0" u="none" dirty="0">
                <a:solidFill>
                  <a:schemeClr val="tx1"/>
                </a:solidFill>
                <a:latin typeface="+mn-lt"/>
              </a:rPr>
              <a:t>? What Deleveraging</a:t>
            </a:r>
            <a:r>
              <a:rPr lang="en-GB" sz="1000" b="0" u="none" dirty="0" smtClean="0">
                <a:solidFill>
                  <a:schemeClr val="tx1"/>
                </a:solidFill>
                <a:latin typeface="+mn-lt"/>
              </a:rPr>
              <a:t>?”, </a:t>
            </a:r>
            <a:r>
              <a:rPr lang="en-GB" sz="1000" b="0" u="none" dirty="0">
                <a:solidFill>
                  <a:schemeClr val="tx1"/>
                </a:solidFill>
                <a:latin typeface="+mn-lt"/>
              </a:rPr>
              <a:t>Geneva Reports on the World Economy 16</a:t>
            </a:r>
            <a:endParaRPr lang="en-GB" sz="10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776536" y="3373882"/>
            <a:ext cx="3093998" cy="2287366"/>
          </a:xfrm>
          <a:prstGeom prst="rect">
            <a:avLst/>
          </a:prstGeom>
        </p:spPr>
      </p:pic>
      <p:pic>
        <p:nvPicPr>
          <p:cNvPr id="5" name="Picture 4"/>
          <p:cNvPicPr>
            <a:picLocks noChangeAspect="1"/>
          </p:cNvPicPr>
          <p:nvPr/>
        </p:nvPicPr>
        <p:blipFill>
          <a:blip r:embed="rId3"/>
          <a:stretch>
            <a:fillRect/>
          </a:stretch>
        </p:blipFill>
        <p:spPr>
          <a:xfrm>
            <a:off x="3849275" y="3381655"/>
            <a:ext cx="3747347" cy="2135577"/>
          </a:xfrm>
          <a:prstGeom prst="rect">
            <a:avLst/>
          </a:prstGeom>
        </p:spPr>
      </p:pic>
      <p:sp>
        <p:nvSpPr>
          <p:cNvPr id="8" name="Rectangle 7"/>
          <p:cNvSpPr/>
          <p:nvPr/>
        </p:nvSpPr>
        <p:spPr>
          <a:xfrm>
            <a:off x="3800872" y="5590981"/>
            <a:ext cx="3353636" cy="646331"/>
          </a:xfrm>
          <a:prstGeom prst="rect">
            <a:avLst/>
          </a:prstGeom>
        </p:spPr>
        <p:txBody>
          <a:bodyPr wrap="square">
            <a:spAutoFit/>
          </a:bodyPr>
          <a:lstStyle/>
          <a:p>
            <a:pPr algn="just">
              <a:buNone/>
            </a:pPr>
            <a:r>
              <a:rPr lang="it-IT" sz="1200" b="0" u="none" dirty="0" smtClean="0">
                <a:solidFill>
                  <a:schemeClr val="tx1"/>
                </a:solidFill>
                <a:latin typeface="+mn-lt"/>
              </a:rPr>
              <a:t>Source: </a:t>
            </a:r>
            <a:r>
              <a:rPr lang="en-US" sz="1200" b="0" u="none" dirty="0" smtClean="0">
                <a:solidFill>
                  <a:schemeClr val="tx1"/>
                </a:solidFill>
              </a:rPr>
              <a:t>Wolf</a:t>
            </a:r>
            <a:r>
              <a:rPr lang="en-US" sz="1200" b="0" u="none" dirty="0">
                <a:solidFill>
                  <a:schemeClr val="tx1"/>
                </a:solidFill>
              </a:rPr>
              <a:t>, Martin (2018), “</a:t>
            </a:r>
            <a:r>
              <a:rPr lang="en-GB" sz="1200" b="0" u="none" dirty="0">
                <a:solidFill>
                  <a:schemeClr val="tx1"/>
                </a:solidFill>
              </a:rPr>
              <a:t>Why so little has </a:t>
            </a:r>
            <a:r>
              <a:rPr lang="en-GB" sz="1200" b="0" u="none" dirty="0" smtClean="0">
                <a:solidFill>
                  <a:schemeClr val="tx1"/>
                </a:solidFill>
              </a:rPr>
              <a:t>changed since </a:t>
            </a:r>
            <a:r>
              <a:rPr lang="en-GB" sz="1200" b="0" u="none" dirty="0">
                <a:solidFill>
                  <a:schemeClr val="tx1"/>
                </a:solidFill>
              </a:rPr>
              <a:t>the financial crash”, 4 Sept., Financial </a:t>
            </a:r>
            <a:r>
              <a:rPr lang="en-GB" sz="1200" b="0" u="none" dirty="0" smtClean="0">
                <a:solidFill>
                  <a:schemeClr val="tx1"/>
                </a:solidFill>
              </a:rPr>
              <a:t>Times.</a:t>
            </a:r>
            <a:endParaRPr lang="en-GB" sz="1200" b="0" u="none" dirty="0">
              <a:solidFill>
                <a:schemeClr val="tx1"/>
              </a:solidFill>
              <a:latin typeface="+mn-lt"/>
            </a:endParaRPr>
          </a:p>
        </p:txBody>
      </p:sp>
      <p:pic>
        <p:nvPicPr>
          <p:cNvPr id="9" name="Picture 8"/>
          <p:cNvPicPr>
            <a:picLocks noChangeAspect="1"/>
          </p:cNvPicPr>
          <p:nvPr/>
        </p:nvPicPr>
        <p:blipFill>
          <a:blip r:embed="rId4"/>
          <a:stretch>
            <a:fillRect/>
          </a:stretch>
        </p:blipFill>
        <p:spPr>
          <a:xfrm>
            <a:off x="7596622" y="3324110"/>
            <a:ext cx="1896627" cy="2337138"/>
          </a:xfrm>
          <a:prstGeom prst="rect">
            <a:avLst/>
          </a:prstGeom>
        </p:spPr>
      </p:pic>
      <p:sp>
        <p:nvSpPr>
          <p:cNvPr id="10" name="Rectangle 9"/>
          <p:cNvSpPr/>
          <p:nvPr/>
        </p:nvSpPr>
        <p:spPr>
          <a:xfrm>
            <a:off x="7545288" y="5661248"/>
            <a:ext cx="1947961" cy="461665"/>
          </a:xfrm>
          <a:prstGeom prst="rect">
            <a:avLst/>
          </a:prstGeom>
        </p:spPr>
        <p:txBody>
          <a:bodyPr wrap="square">
            <a:spAutoFit/>
          </a:bodyPr>
          <a:lstStyle/>
          <a:p>
            <a:pPr algn="just">
              <a:buNone/>
            </a:pPr>
            <a:r>
              <a:rPr lang="en-US" sz="1200" b="0" u="none" dirty="0" smtClean="0">
                <a:solidFill>
                  <a:schemeClr val="tx1"/>
                </a:solidFill>
                <a:latin typeface="+mn-lt"/>
              </a:rPr>
              <a:t>Source: BIS (2018), “Annual Report”.</a:t>
            </a:r>
            <a:endParaRPr lang="en-US" sz="1200" b="0" dirty="0">
              <a:solidFill>
                <a:schemeClr val="tx1"/>
              </a:solidFill>
              <a:latin typeface="+mn-lt"/>
            </a:endParaRPr>
          </a:p>
        </p:txBody>
      </p:sp>
    </p:spTree>
    <p:extLst>
      <p:ext uri="{BB962C8B-B14F-4D97-AF65-F5344CB8AC3E}">
        <p14:creationId xmlns:p14="http://schemas.microsoft.com/office/powerpoint/2010/main" val="2111079309"/>
      </p:ext>
    </p:extLst>
  </p:cSld>
  <p:clrMapOvr>
    <a:masterClrMapping/>
  </p:clrMapOvr>
  <p:transition spd="slow">
    <p:pull dir="r"/>
  </p:transition>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809624" y="1628800"/>
            <a:ext cx="8683626" cy="792088"/>
          </a:xfrm>
          <a:prstGeom prst="rect">
            <a:avLst/>
          </a:prstGeom>
          <a:noFill/>
          <a:ln w="9525">
            <a:noFill/>
            <a:miter lim="800000"/>
            <a:headEnd/>
            <a:tailEnd/>
          </a:ln>
        </p:spPr>
        <p:txBody>
          <a:bodyPr lIns="92075" tIns="46038" rIns="92075" bIns="46038"/>
          <a:lstStyle/>
          <a:p>
            <a:pPr marL="268288" indent="-268288" algn="just">
              <a:lnSpc>
                <a:spcPts val="2700"/>
              </a:lnSpc>
              <a:spcBef>
                <a:spcPts val="0"/>
              </a:spcBef>
              <a:spcAft>
                <a:spcPts val="0"/>
              </a:spcAft>
              <a:buClr>
                <a:schemeClr val="bg2"/>
              </a:buClr>
              <a:buSzPct val="75000"/>
              <a:buFont typeface="Monotype Sorts" pitchFamily="2" charset="2"/>
              <a:buChar char="n"/>
              <a:defRPr/>
            </a:pPr>
            <a:r>
              <a:rPr kumimoji="0" lang="en-GB" sz="2000" b="0" u="none" kern="0" dirty="0" smtClean="0">
                <a:solidFill>
                  <a:srgbClr val="FF0000"/>
                </a:solidFill>
                <a:latin typeface="+mn-lt"/>
                <a:cs typeface="Times New Roman" pitchFamily="18" charset="0"/>
              </a:rPr>
              <a:t>In </a:t>
            </a:r>
            <a:r>
              <a:rPr kumimoji="0" lang="en-GB" sz="2000" b="0" u="none" kern="0" dirty="0">
                <a:solidFill>
                  <a:srgbClr val="FF0000"/>
                </a:solidFill>
                <a:latin typeface="+mn-lt"/>
                <a:cs typeface="Times New Roman" pitchFamily="18" charset="0"/>
              </a:rPr>
              <a:t>China, gross public and private debt </a:t>
            </a:r>
            <a:r>
              <a:rPr kumimoji="0" lang="en-GB" sz="2000" b="0" u="none" kern="0" dirty="0" smtClean="0">
                <a:solidFill>
                  <a:srgbClr val="FF0000"/>
                </a:solidFill>
                <a:latin typeface="+mn-lt"/>
                <a:cs typeface="Times New Roman" pitchFamily="18" charset="0"/>
              </a:rPr>
              <a:t>almost doubled </a:t>
            </a:r>
            <a:r>
              <a:rPr kumimoji="0" lang="en-GB" sz="2000" b="0" u="none" kern="0" dirty="0">
                <a:solidFill>
                  <a:srgbClr val="FF0000"/>
                </a:solidFill>
                <a:latin typeface="+mn-lt"/>
                <a:cs typeface="Times New Roman" pitchFamily="18" charset="0"/>
              </a:rPr>
              <a:t>in the past decade to </a:t>
            </a:r>
            <a:r>
              <a:rPr kumimoji="0" lang="en-GB" sz="2000" b="0" u="none" kern="0" dirty="0" smtClean="0">
                <a:solidFill>
                  <a:srgbClr val="FF0000"/>
                </a:solidFill>
                <a:latin typeface="+mn-lt"/>
                <a:cs typeface="Times New Roman" pitchFamily="18" charset="0"/>
              </a:rPr>
              <a:t>over 250% of GDP (even above Japan in the 1980s).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366</a:t>
            </a:fld>
            <a:endParaRPr lang="en-US" dirty="0"/>
          </a:p>
        </p:txBody>
      </p:sp>
      <p:sp>
        <p:nvSpPr>
          <p:cNvPr id="8" name="Rectangle 7"/>
          <p:cNvSpPr/>
          <p:nvPr/>
        </p:nvSpPr>
        <p:spPr>
          <a:xfrm>
            <a:off x="6139614" y="5722143"/>
            <a:ext cx="3353636" cy="461665"/>
          </a:xfrm>
          <a:prstGeom prst="rect">
            <a:avLst/>
          </a:prstGeom>
        </p:spPr>
        <p:txBody>
          <a:bodyPr wrap="square">
            <a:spAutoFit/>
          </a:bodyPr>
          <a:lstStyle/>
          <a:p>
            <a:pPr algn="just">
              <a:buNone/>
            </a:pPr>
            <a:r>
              <a:rPr lang="it-IT" sz="1200" b="0" u="none" dirty="0" smtClean="0">
                <a:solidFill>
                  <a:schemeClr val="tx1"/>
                </a:solidFill>
                <a:latin typeface="+mn-lt"/>
              </a:rPr>
              <a:t>Source: </a:t>
            </a:r>
            <a:r>
              <a:rPr lang="en-US" sz="1200" b="0" u="none" dirty="0" err="1" smtClean="0">
                <a:solidFill>
                  <a:schemeClr val="tx1"/>
                </a:solidFill>
              </a:rPr>
              <a:t>Anderlini</a:t>
            </a:r>
            <a:r>
              <a:rPr lang="en-US" sz="1200" b="0" u="none" dirty="0" smtClean="0">
                <a:solidFill>
                  <a:schemeClr val="tx1"/>
                </a:solidFill>
              </a:rPr>
              <a:t>, </a:t>
            </a:r>
            <a:r>
              <a:rPr lang="en-US" sz="1200" b="0" u="none" dirty="0">
                <a:solidFill>
                  <a:schemeClr val="tx1"/>
                </a:solidFill>
              </a:rPr>
              <a:t>Jamil</a:t>
            </a:r>
            <a:r>
              <a:rPr lang="en-US" sz="1200" b="0" u="none" dirty="0" smtClean="0">
                <a:solidFill>
                  <a:schemeClr val="tx1"/>
                </a:solidFill>
              </a:rPr>
              <a:t> </a:t>
            </a:r>
            <a:r>
              <a:rPr lang="en-US" sz="1200" b="0" u="none" dirty="0">
                <a:solidFill>
                  <a:schemeClr val="tx1"/>
                </a:solidFill>
              </a:rPr>
              <a:t>(</a:t>
            </a:r>
            <a:r>
              <a:rPr lang="en-US" sz="1200" b="0" u="none" dirty="0" smtClean="0">
                <a:solidFill>
                  <a:schemeClr val="tx1"/>
                </a:solidFill>
              </a:rPr>
              <a:t>2017), “</a:t>
            </a:r>
            <a:r>
              <a:rPr lang="en-GB" sz="1200" b="0" u="none" dirty="0">
                <a:solidFill>
                  <a:schemeClr val="tx1"/>
                </a:solidFill>
              </a:rPr>
              <a:t>China’s economy is addicted to debt”, </a:t>
            </a:r>
            <a:r>
              <a:rPr lang="en-GB" sz="1200" b="0" u="none" dirty="0" smtClean="0">
                <a:solidFill>
                  <a:schemeClr val="tx1"/>
                </a:solidFill>
              </a:rPr>
              <a:t>15 Aug., </a:t>
            </a:r>
            <a:r>
              <a:rPr lang="en-GB" sz="1200" b="0" u="none" dirty="0">
                <a:solidFill>
                  <a:schemeClr val="tx1"/>
                </a:solidFill>
              </a:rPr>
              <a:t>Financial </a:t>
            </a:r>
            <a:r>
              <a:rPr lang="en-GB" sz="1200" b="0" u="none" dirty="0" smtClean="0">
                <a:solidFill>
                  <a:schemeClr val="tx1"/>
                </a:solidFill>
              </a:rPr>
              <a:t>Times.</a:t>
            </a:r>
            <a:endParaRPr lang="en-GB" sz="1200" b="0" u="none" dirty="0">
              <a:solidFill>
                <a:schemeClr val="tx1"/>
              </a:solidFill>
              <a:latin typeface="+mn-lt"/>
            </a:endParaRPr>
          </a:p>
        </p:txBody>
      </p:sp>
      <p:pic>
        <p:nvPicPr>
          <p:cNvPr id="11" name="Picture 10"/>
          <p:cNvPicPr>
            <a:picLocks noChangeAspect="1"/>
          </p:cNvPicPr>
          <p:nvPr/>
        </p:nvPicPr>
        <p:blipFill>
          <a:blip r:embed="rId2"/>
          <a:stretch>
            <a:fillRect/>
          </a:stretch>
        </p:blipFill>
        <p:spPr>
          <a:xfrm>
            <a:off x="809624" y="2780928"/>
            <a:ext cx="5321700" cy="3384376"/>
          </a:xfrm>
          <a:prstGeom prst="rect">
            <a:avLst/>
          </a:prstGeom>
        </p:spPr>
      </p:pic>
    </p:spTree>
    <p:extLst>
      <p:ext uri="{BB962C8B-B14F-4D97-AF65-F5344CB8AC3E}">
        <p14:creationId xmlns:p14="http://schemas.microsoft.com/office/powerpoint/2010/main" val="2382125431"/>
      </p:ext>
    </p:extLst>
  </p:cSld>
  <p:clrMapOvr>
    <a:masterClrMapping/>
  </p:clrMapOvr>
  <p:transition spd="slow">
    <p:pull dir="r"/>
  </p:transition>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High debt levels</a:t>
            </a:r>
          </a:p>
        </p:txBody>
      </p:sp>
      <p:sp>
        <p:nvSpPr>
          <p:cNvPr id="6" name="Rectangle 3"/>
          <p:cNvSpPr txBox="1">
            <a:spLocks noChangeArrowheads="1"/>
          </p:cNvSpPr>
          <p:nvPr/>
        </p:nvSpPr>
        <p:spPr bwMode="auto">
          <a:xfrm>
            <a:off x="762000" y="1628799"/>
            <a:ext cx="8731250" cy="432049"/>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cs typeface="Times New Roman" pitchFamily="18" charset="0"/>
              </a:rPr>
              <a:t>China had one of the highest growth rates in household debt.</a:t>
            </a:r>
            <a:endParaRPr kumimoji="0" lang="en-US" sz="20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367</a:t>
            </a:fld>
            <a:endParaRPr lang="en-US"/>
          </a:p>
        </p:txBody>
      </p:sp>
      <p:sp>
        <p:nvSpPr>
          <p:cNvPr id="8" name="Rectangle 7"/>
          <p:cNvSpPr/>
          <p:nvPr/>
        </p:nvSpPr>
        <p:spPr>
          <a:xfrm>
            <a:off x="1064568" y="6032321"/>
            <a:ext cx="5040560" cy="276999"/>
          </a:xfrm>
          <a:prstGeom prst="rect">
            <a:avLst/>
          </a:prstGeom>
        </p:spPr>
        <p:txBody>
          <a:bodyPr wrap="square">
            <a:spAutoFit/>
          </a:bodyPr>
          <a:lstStyle/>
          <a:p>
            <a:pPr algn="just">
              <a:buNone/>
            </a:pPr>
            <a:r>
              <a:rPr lang="en-US" sz="1200" b="0" u="none" dirty="0" smtClean="0">
                <a:solidFill>
                  <a:schemeClr val="tx1"/>
                </a:solidFill>
                <a:latin typeface="+mn-lt"/>
              </a:rPr>
              <a:t>Source: IMF (2018), “Global Financial Stability Review”, October.</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1064568" y="2241847"/>
            <a:ext cx="6118446" cy="3713638"/>
          </a:xfrm>
          <a:prstGeom prst="rect">
            <a:avLst/>
          </a:prstGeom>
        </p:spPr>
      </p:pic>
    </p:spTree>
    <p:extLst>
      <p:ext uri="{BB962C8B-B14F-4D97-AF65-F5344CB8AC3E}">
        <p14:creationId xmlns:p14="http://schemas.microsoft.com/office/powerpoint/2010/main" val="3237380543"/>
      </p:ext>
    </p:extLst>
  </p:cSld>
  <p:clrMapOvr>
    <a:masterClrMapping/>
  </p:clrMapOvr>
  <p:transition spd="slow">
    <p:pull dir="r"/>
  </p:transition>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368</a:t>
            </a:fld>
            <a:endParaRPr lang="en-US"/>
          </a:p>
        </p:txBody>
      </p:sp>
      <p:sp>
        <p:nvSpPr>
          <p:cNvPr id="8" name="Rectangle 7"/>
          <p:cNvSpPr/>
          <p:nvPr/>
        </p:nvSpPr>
        <p:spPr>
          <a:xfrm>
            <a:off x="762000" y="5861348"/>
            <a:ext cx="4911080" cy="461665"/>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5673080" y="1628798"/>
            <a:ext cx="3820171" cy="4707785"/>
          </a:xfrm>
          <a:prstGeom prst="rect">
            <a:avLst/>
          </a:prstGeom>
        </p:spPr>
      </p:pic>
      <p:sp>
        <p:nvSpPr>
          <p:cNvPr id="10" name="Rectangle 3"/>
          <p:cNvSpPr txBox="1">
            <a:spLocks noChangeArrowheads="1"/>
          </p:cNvSpPr>
          <p:nvPr/>
        </p:nvSpPr>
        <p:spPr bwMode="auto">
          <a:xfrm>
            <a:off x="762000" y="1628799"/>
            <a:ext cx="4839072" cy="2088233"/>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chemeClr val="tx1"/>
                </a:solidFill>
                <a:latin typeface="+mn-lt"/>
                <a:cs typeface="Times New Roman" pitchFamily="18" charset="0"/>
              </a:rPr>
              <a:t>Regarding non-financial companies in advanced economies, </a:t>
            </a:r>
            <a:r>
              <a:rPr kumimoji="0" lang="en-GB" sz="2000" b="0" u="none" kern="0" dirty="0" smtClean="0">
                <a:solidFill>
                  <a:srgbClr val="FF0000"/>
                </a:solidFill>
                <a:latin typeface="+mn-lt"/>
                <a:cs typeface="Times New Roman" pitchFamily="18" charset="0"/>
              </a:rPr>
              <a:t>total corporate debt (as % GDP) has increased by 11 p.p. </a:t>
            </a:r>
            <a:r>
              <a:rPr kumimoji="0" lang="en-GB" sz="2000" b="0" u="none" kern="0" dirty="0">
                <a:solidFill>
                  <a:srgbClr val="FF0000"/>
                </a:solidFill>
                <a:cs typeface="Times New Roman" pitchFamily="18" charset="0"/>
              </a:rPr>
              <a:t>between 2008 and </a:t>
            </a:r>
            <a:r>
              <a:rPr kumimoji="0" lang="en-GB" sz="2000" b="0" u="none" kern="0" dirty="0" smtClean="0">
                <a:solidFill>
                  <a:srgbClr val="FF0000"/>
                </a:solidFill>
                <a:cs typeface="Times New Roman" pitchFamily="18" charset="0"/>
              </a:rPr>
              <a:t>2017</a:t>
            </a:r>
            <a:r>
              <a:rPr kumimoji="0" lang="en-GB" sz="2000" b="0" u="none" kern="0" dirty="0" smtClean="0">
                <a:solidFill>
                  <a:srgbClr val="FF0000"/>
                </a:solidFill>
                <a:latin typeface="+mn-lt"/>
                <a:cs typeface="Times New Roman" pitchFamily="18" charset="0"/>
              </a:rPr>
              <a:t>, </a:t>
            </a:r>
            <a:r>
              <a:rPr kumimoji="0" lang="en-GB" sz="2000" b="0" u="none" kern="0" dirty="0" smtClean="0">
                <a:solidFill>
                  <a:schemeClr val="tx1"/>
                </a:solidFill>
                <a:latin typeface="+mn-lt"/>
                <a:cs typeface="Times New Roman" pitchFamily="18" charset="0"/>
              </a:rPr>
              <a:t>namely in Ireland (+42 pp), Singapore (+34 pp), Canada (+28 pp) and France (+25).</a:t>
            </a:r>
            <a:endParaRPr kumimoji="0" lang="en-US" sz="2000" b="0" u="none" kern="0" dirty="0" smtClean="0">
              <a:solidFill>
                <a:schemeClr val="tx1"/>
              </a:solidFill>
              <a:latin typeface="+mn-lt"/>
              <a:cs typeface="Times New Roman" pitchFamily="18" charset="0"/>
            </a:endParaRPr>
          </a:p>
        </p:txBody>
      </p:sp>
    </p:spTree>
    <p:extLst>
      <p:ext uri="{BB962C8B-B14F-4D97-AF65-F5344CB8AC3E}">
        <p14:creationId xmlns:p14="http://schemas.microsoft.com/office/powerpoint/2010/main" val="2328203226"/>
      </p:ext>
    </p:extLst>
  </p:cSld>
  <p:clrMapOvr>
    <a:masterClrMapping/>
  </p:clrMapOvr>
  <p:transition spd="slow">
    <p:pull dir="r"/>
  </p:transition>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369</a:t>
            </a:fld>
            <a:endParaRPr lang="en-US"/>
          </a:p>
        </p:txBody>
      </p:sp>
      <p:sp>
        <p:nvSpPr>
          <p:cNvPr id="8" name="Rectangle 7"/>
          <p:cNvSpPr/>
          <p:nvPr/>
        </p:nvSpPr>
        <p:spPr>
          <a:xfrm>
            <a:off x="762000" y="5805264"/>
            <a:ext cx="5202858" cy="461665"/>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5964858" y="1652053"/>
            <a:ext cx="3528392" cy="4688672"/>
          </a:xfrm>
          <a:prstGeom prst="rect">
            <a:avLst/>
          </a:prstGeom>
        </p:spPr>
      </p:pic>
      <p:sp>
        <p:nvSpPr>
          <p:cNvPr id="10" name="Rectangle 3"/>
          <p:cNvSpPr txBox="1">
            <a:spLocks noChangeArrowheads="1"/>
          </p:cNvSpPr>
          <p:nvPr/>
        </p:nvSpPr>
        <p:spPr bwMode="auto">
          <a:xfrm>
            <a:off x="762000" y="1628799"/>
            <a:ext cx="5055096" cy="1512169"/>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chemeClr val="tx1"/>
                </a:solidFill>
                <a:latin typeface="+mn-lt"/>
                <a:cs typeface="Times New Roman" pitchFamily="18" charset="0"/>
              </a:rPr>
              <a:t>Among emerging economies, the average growth was slightly lower (+8 pp), but </a:t>
            </a:r>
            <a:r>
              <a:rPr kumimoji="0" lang="en-GB" sz="2000" b="0" u="none" kern="0" dirty="0" smtClean="0">
                <a:solidFill>
                  <a:srgbClr val="FF0000"/>
                </a:solidFill>
                <a:latin typeface="+mn-lt"/>
                <a:cs typeface="Times New Roman" pitchFamily="18" charset="0"/>
              </a:rPr>
              <a:t>growth in some countries has been very impressive, e.g. China (+67 pp).</a:t>
            </a:r>
            <a:endParaRPr kumimoji="0" lang="en-US" sz="2000" b="0" u="none" kern="0" dirty="0" smtClean="0">
              <a:solidFill>
                <a:srgbClr val="FF0000"/>
              </a:solidFill>
              <a:latin typeface="+mn-lt"/>
              <a:cs typeface="Times New Roman" pitchFamily="18" charset="0"/>
            </a:endParaRPr>
          </a:p>
        </p:txBody>
      </p:sp>
    </p:spTree>
    <p:extLst>
      <p:ext uri="{BB962C8B-B14F-4D97-AF65-F5344CB8AC3E}">
        <p14:creationId xmlns:p14="http://schemas.microsoft.com/office/powerpoint/2010/main" val="1643377927"/>
      </p:ext>
    </p:extLst>
  </p:cSld>
  <p:clrMapOvr>
    <a:masterClrMapping/>
  </p:clrMapOvr>
  <p:transition spd="slow">
    <p:pull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p:txBody>
          <a:bodyPr/>
          <a:lstStyle/>
          <a:p>
            <a:r>
              <a:rPr lang="en-US" dirty="0" smtClean="0"/>
              <a:t>Risk Intermediation</a:t>
            </a:r>
          </a:p>
        </p:txBody>
      </p:sp>
      <p:sp>
        <p:nvSpPr>
          <p:cNvPr id="1626115" name="Rectangle 1027"/>
          <p:cNvSpPr>
            <a:spLocks noGrp="1" noChangeArrowheads="1"/>
          </p:cNvSpPr>
          <p:nvPr>
            <p:ph type="body" idx="1"/>
          </p:nvPr>
        </p:nvSpPr>
        <p:spPr>
          <a:xfrm>
            <a:off x="776536" y="1628800"/>
            <a:ext cx="8716714" cy="4619600"/>
          </a:xfrm>
        </p:spPr>
        <p:txBody>
          <a:bodyPr/>
          <a:lstStyle/>
          <a:p>
            <a:pPr algn="just">
              <a:lnSpc>
                <a:spcPts val="2700"/>
              </a:lnSpc>
              <a:spcBef>
                <a:spcPts val="600"/>
              </a:spcBef>
              <a:spcAft>
                <a:spcPts val="600"/>
              </a:spcAft>
            </a:pPr>
            <a:r>
              <a:rPr lang="en-US" sz="2000" dirty="0" smtClean="0">
                <a:solidFill>
                  <a:srgbClr val="FF0000"/>
                </a:solidFill>
              </a:rPr>
              <a:t>Risk intermediation is performed not only by financial entities, but also </a:t>
            </a:r>
            <a:r>
              <a:rPr lang="en-US" sz="2000" dirty="0">
                <a:solidFill>
                  <a:srgbClr val="FF0000"/>
                </a:solidFill>
              </a:rPr>
              <a:t>by markets and even </a:t>
            </a:r>
            <a:r>
              <a:rPr lang="en-US" sz="2000" dirty="0" smtClean="0">
                <a:solidFill>
                  <a:srgbClr val="FF0000"/>
                </a:solidFill>
              </a:rPr>
              <a:t>by governments, </a:t>
            </a:r>
            <a:r>
              <a:rPr lang="en-US" sz="2000" dirty="0" smtClean="0"/>
              <a:t>e.g. in the provision of unemployment and disability insurances, healthcare and education, being taxes also a risk sharing vehicle.</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solidFill>
                  <a:srgbClr val="FF0000"/>
                </a:solidFill>
              </a:rPr>
              <a:t>Interest rate and currency risk management </a:t>
            </a:r>
            <a:r>
              <a:rPr lang="en-US" sz="2000" dirty="0" smtClean="0"/>
              <a:t>has been developed through the derivatives market, with banks offering these services to their customers, but also allowing economic agents to use capital markets.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By intermediating risk, banks originate claims on companies and issue liabilities to savers, performing also a role as </a:t>
            </a:r>
            <a:r>
              <a:rPr lang="en-US" sz="2000" dirty="0" smtClean="0">
                <a:solidFill>
                  <a:srgbClr val="FF0000"/>
                </a:solidFill>
              </a:rPr>
              <a:t>asset transformers</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a:t>
            </a:fld>
            <a:endParaRPr lang="en-US"/>
          </a:p>
        </p:txBody>
      </p:sp>
    </p:spTree>
    <p:extLst>
      <p:ext uri="{BB962C8B-B14F-4D97-AF65-F5344CB8AC3E}">
        <p14:creationId xmlns:p14="http://schemas.microsoft.com/office/powerpoint/2010/main" val="172925744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6115">
                                            <p:txEl>
                                              <p:pRg st="0" end="0"/>
                                            </p:txEl>
                                          </p:spTgt>
                                        </p:tgtEl>
                                        <p:attrNameLst>
                                          <p:attrName>style.visibility</p:attrName>
                                        </p:attrNameLst>
                                      </p:cBhvr>
                                      <p:to>
                                        <p:strVal val="visible"/>
                                      </p:to>
                                    </p:set>
                                    <p:animEffect transition="in" filter="wipe(left)">
                                      <p:cBhvr>
                                        <p:cTn id="7" dur="500"/>
                                        <p:tgtEl>
                                          <p:spTgt spid="1626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6115">
                                            <p:txEl>
                                              <p:pRg st="2" end="2"/>
                                            </p:txEl>
                                          </p:spTgt>
                                        </p:tgtEl>
                                        <p:attrNameLst>
                                          <p:attrName>style.visibility</p:attrName>
                                        </p:attrNameLst>
                                      </p:cBhvr>
                                      <p:to>
                                        <p:strVal val="visible"/>
                                      </p:to>
                                    </p:set>
                                    <p:animEffect transition="in" filter="wipe(left)">
                                      <p:cBhvr>
                                        <p:cTn id="12" dur="500"/>
                                        <p:tgtEl>
                                          <p:spTgt spid="16261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6115">
                                            <p:txEl>
                                              <p:pRg st="4" end="4"/>
                                            </p:txEl>
                                          </p:spTgt>
                                        </p:tgtEl>
                                        <p:attrNameLst>
                                          <p:attrName>style.visibility</p:attrName>
                                        </p:attrNameLst>
                                      </p:cBhvr>
                                      <p:to>
                                        <p:strVal val="visible"/>
                                      </p:to>
                                    </p:set>
                                    <p:animEffect transition="in" filter="wipe(left)">
                                      <p:cBhvr>
                                        <p:cTn id="17" dur="500"/>
                                        <p:tgtEl>
                                          <p:spTgt spid="1626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6115" grpId="0" build="p" autoUpdateAnimBg="0"/>
    </p:bldLst>
  </p:timing>
</p:sld>
</file>

<file path=ppt/slides/slide3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762000" y="1628799"/>
            <a:ext cx="8731250" cy="792089"/>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rgbClr val="FF0000"/>
                </a:solidFill>
                <a:latin typeface="+mn-lt"/>
                <a:cs typeface="Times New Roman" pitchFamily="18" charset="0"/>
              </a:rPr>
              <a:t>Nonfinancial </a:t>
            </a:r>
            <a:r>
              <a:rPr kumimoji="0" lang="en-GB" sz="2000" b="0" u="none" kern="0" dirty="0">
                <a:solidFill>
                  <a:srgbClr val="FF0000"/>
                </a:solidFill>
                <a:latin typeface="+mn-lt"/>
                <a:cs typeface="Times New Roman" pitchFamily="18" charset="0"/>
              </a:rPr>
              <a:t>corporate bonds outstanding have </a:t>
            </a:r>
            <a:r>
              <a:rPr kumimoji="0" lang="en-GB" sz="2000" b="0" u="none" kern="0" dirty="0" smtClean="0">
                <a:solidFill>
                  <a:srgbClr val="FF0000"/>
                </a:solidFill>
                <a:latin typeface="+mn-lt"/>
                <a:cs typeface="Times New Roman" pitchFamily="18" charset="0"/>
              </a:rPr>
              <a:t>almost tripled in the </a:t>
            </a:r>
            <a:r>
              <a:rPr kumimoji="0" lang="en-GB" sz="2000" b="0" u="none" kern="0" dirty="0">
                <a:solidFill>
                  <a:srgbClr val="FF0000"/>
                </a:solidFill>
                <a:latin typeface="+mn-lt"/>
                <a:cs typeface="Times New Roman" pitchFamily="18" charset="0"/>
              </a:rPr>
              <a:t>past </a:t>
            </a:r>
            <a:r>
              <a:rPr kumimoji="0" lang="en-GB" sz="2000" b="0" u="none" kern="0" dirty="0" smtClean="0">
                <a:solidFill>
                  <a:srgbClr val="FF0000"/>
                </a:solidFill>
                <a:latin typeface="+mn-lt"/>
                <a:cs typeface="Times New Roman" pitchFamily="18" charset="0"/>
              </a:rPr>
              <a:t>decade, </a:t>
            </a:r>
            <a:r>
              <a:rPr kumimoji="0" lang="en-GB" sz="2000" b="0" u="none" kern="0" dirty="0" smtClean="0">
                <a:solidFill>
                  <a:schemeClr val="tx1"/>
                </a:solidFill>
                <a:latin typeface="+mn-lt"/>
                <a:cs typeface="Times New Roman" pitchFamily="18" charset="0"/>
              </a:rPr>
              <a:t>with increasing average maturities.</a:t>
            </a:r>
            <a:endParaRPr kumimoji="0" lang="en-US" sz="20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370</a:t>
            </a:fld>
            <a:endParaRPr lang="en-US" dirty="0"/>
          </a:p>
        </p:txBody>
      </p:sp>
      <p:sp>
        <p:nvSpPr>
          <p:cNvPr id="9" name="Rectangle 8"/>
          <p:cNvSpPr/>
          <p:nvPr/>
        </p:nvSpPr>
        <p:spPr>
          <a:xfrm>
            <a:off x="5241033" y="5847655"/>
            <a:ext cx="4252218" cy="461665"/>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794958" y="2499043"/>
            <a:ext cx="4446074" cy="3750877"/>
          </a:xfrm>
          <a:prstGeom prst="rect">
            <a:avLst/>
          </a:prstGeom>
        </p:spPr>
      </p:pic>
    </p:spTree>
    <p:extLst>
      <p:ext uri="{BB962C8B-B14F-4D97-AF65-F5344CB8AC3E}">
        <p14:creationId xmlns:p14="http://schemas.microsoft.com/office/powerpoint/2010/main" val="2438160374"/>
      </p:ext>
    </p:extLst>
  </p:cSld>
  <p:clrMapOvr>
    <a:masterClrMapping/>
  </p:clrMapOvr>
  <p:transition spd="slow">
    <p:pull dir="r"/>
  </p:transition>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762000" y="1628799"/>
            <a:ext cx="4065199" cy="4536504"/>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GB" sz="2000" b="0" u="none" kern="0" dirty="0" smtClean="0">
                <a:solidFill>
                  <a:srgbClr val="FF0000"/>
                </a:solidFill>
                <a:latin typeface="+mn-lt"/>
                <a:cs typeface="Times New Roman" pitchFamily="18" charset="0"/>
              </a:rPr>
              <a:t>Corporate bonds outstanding soared in developing economies:</a:t>
            </a:r>
            <a:endParaRPr kumimoji="0" lang="en-GB" sz="2000" b="0" u="none" kern="0" dirty="0" smtClean="0">
              <a:solidFill>
                <a:schemeClr val="tx1"/>
              </a:solidFill>
              <a:latin typeface="+mn-lt"/>
              <a:cs typeface="Times New Roman" pitchFamily="18" charset="0"/>
            </a:endParaRPr>
          </a:p>
          <a:p>
            <a:pPr marL="174625" indent="-174625" algn="just">
              <a:lnSpc>
                <a:spcPts val="2700"/>
              </a:lnSpc>
              <a:spcBef>
                <a:spcPts val="600"/>
              </a:spcBef>
              <a:buClr>
                <a:schemeClr val="bg2"/>
              </a:buClr>
              <a:buSzPct val="75000"/>
              <a:buFontTx/>
              <a:buChar char="-"/>
              <a:defRPr/>
            </a:pPr>
            <a:r>
              <a:rPr kumimoji="0" lang="en-GB" sz="1600" b="0" u="none" kern="0" dirty="0" smtClean="0">
                <a:solidFill>
                  <a:schemeClr val="tx1"/>
                </a:solidFill>
                <a:latin typeface="+mn-lt"/>
                <a:cs typeface="Times New Roman" pitchFamily="18" charset="0"/>
              </a:rPr>
              <a:t>China –from 70B$ in </a:t>
            </a:r>
            <a:r>
              <a:rPr kumimoji="0" lang="en-GB" sz="1600" b="0" u="none" kern="0" dirty="0">
                <a:solidFill>
                  <a:schemeClr val="tx1"/>
                </a:solidFill>
                <a:latin typeface="+mn-lt"/>
                <a:cs typeface="Times New Roman" pitchFamily="18" charset="0"/>
              </a:rPr>
              <a:t>2007 to </a:t>
            </a:r>
            <a:r>
              <a:rPr kumimoji="0" lang="en-GB" sz="1600" b="0" u="none" kern="0" dirty="0" smtClean="0">
                <a:solidFill>
                  <a:schemeClr val="tx1"/>
                </a:solidFill>
                <a:latin typeface="+mn-lt"/>
                <a:cs typeface="Times New Roman" pitchFamily="18" charset="0"/>
              </a:rPr>
              <a:t>2</a:t>
            </a:r>
            <a:r>
              <a:rPr kumimoji="0" lang="en-GB" sz="1600" b="0" u="none" kern="0" dirty="0">
                <a:solidFill>
                  <a:schemeClr val="tx1"/>
                </a:solidFill>
                <a:latin typeface="+mn-lt"/>
                <a:cs typeface="Times New Roman" pitchFamily="18" charset="0"/>
              </a:rPr>
              <a:t> </a:t>
            </a:r>
            <a:r>
              <a:rPr kumimoji="0" lang="en-GB" sz="1600" b="0" u="none" kern="0" dirty="0" smtClean="0">
                <a:solidFill>
                  <a:schemeClr val="tx1"/>
                </a:solidFill>
                <a:latin typeface="+mn-lt"/>
                <a:cs typeface="Times New Roman" pitchFamily="18" charset="0"/>
              </a:rPr>
              <a:t>T$ in 2017.</a:t>
            </a:r>
          </a:p>
          <a:p>
            <a:pPr marL="174625" indent="-174625" algn="just">
              <a:lnSpc>
                <a:spcPts val="2700"/>
              </a:lnSpc>
              <a:spcBef>
                <a:spcPts val="600"/>
              </a:spcBef>
              <a:buClr>
                <a:schemeClr val="bg2"/>
              </a:buClr>
              <a:buSzPct val="75000"/>
              <a:buFontTx/>
              <a:buChar char="-"/>
              <a:defRPr/>
            </a:pPr>
            <a:r>
              <a:rPr kumimoji="0" lang="en-GB" sz="1600" b="0" u="none" kern="0" dirty="0" smtClean="0">
                <a:solidFill>
                  <a:schemeClr val="tx1"/>
                </a:solidFill>
                <a:latin typeface="+mn-lt"/>
                <a:cs typeface="Times New Roman" pitchFamily="18" charset="0"/>
              </a:rPr>
              <a:t>Other developing </a:t>
            </a:r>
            <a:r>
              <a:rPr kumimoji="0" lang="en-GB" sz="1600" b="0" u="none" kern="0" dirty="0">
                <a:solidFill>
                  <a:schemeClr val="tx1"/>
                </a:solidFill>
                <a:latin typeface="+mn-lt"/>
                <a:cs typeface="Times New Roman" pitchFamily="18" charset="0"/>
              </a:rPr>
              <a:t>countries </a:t>
            </a:r>
            <a:r>
              <a:rPr kumimoji="0" lang="en-GB" sz="1600" b="0" u="none" kern="0" dirty="0" smtClean="0">
                <a:solidFill>
                  <a:schemeClr val="tx1"/>
                </a:solidFill>
                <a:latin typeface="+mn-lt"/>
                <a:cs typeface="Times New Roman" pitchFamily="18" charset="0"/>
              </a:rPr>
              <a:t>- increased 14%/year, </a:t>
            </a:r>
            <a:r>
              <a:rPr kumimoji="0" lang="en-GB" sz="1600" b="0" u="none" kern="0" dirty="0">
                <a:solidFill>
                  <a:schemeClr val="tx1"/>
                </a:solidFill>
                <a:latin typeface="+mn-lt"/>
                <a:cs typeface="Times New Roman" pitchFamily="18" charset="0"/>
              </a:rPr>
              <a:t>from </a:t>
            </a:r>
            <a:r>
              <a:rPr kumimoji="0" lang="en-GB" sz="1600" b="0" u="none" kern="0" dirty="0" smtClean="0">
                <a:solidFill>
                  <a:schemeClr val="tx1"/>
                </a:solidFill>
                <a:latin typeface="+mn-lt"/>
                <a:cs typeface="Times New Roman" pitchFamily="18" charset="0"/>
              </a:rPr>
              <a:t>313</a:t>
            </a:r>
            <a:r>
              <a:rPr kumimoji="0" lang="en-GB" sz="1600" b="0" u="none" kern="0" dirty="0">
                <a:solidFill>
                  <a:schemeClr val="tx1"/>
                </a:solidFill>
                <a:latin typeface="+mn-lt"/>
                <a:cs typeface="Times New Roman" pitchFamily="18" charset="0"/>
              </a:rPr>
              <a:t> </a:t>
            </a:r>
            <a:r>
              <a:rPr kumimoji="0" lang="en-GB" sz="1600" b="0" u="none" kern="0" dirty="0" smtClean="0">
                <a:solidFill>
                  <a:schemeClr val="tx1"/>
                </a:solidFill>
                <a:latin typeface="+mn-lt"/>
                <a:cs typeface="Times New Roman" pitchFamily="18" charset="0"/>
              </a:rPr>
              <a:t>B$ in </a:t>
            </a:r>
            <a:r>
              <a:rPr kumimoji="0" lang="en-GB" sz="1600" b="0" u="none" kern="0" dirty="0">
                <a:solidFill>
                  <a:schemeClr val="tx1"/>
                </a:solidFill>
                <a:latin typeface="+mn-lt"/>
                <a:cs typeface="Times New Roman" pitchFamily="18" charset="0"/>
              </a:rPr>
              <a:t>2007 to </a:t>
            </a:r>
            <a:r>
              <a:rPr kumimoji="0" lang="en-GB" sz="1600" b="0" u="none" kern="0" dirty="0" smtClean="0">
                <a:solidFill>
                  <a:schemeClr val="tx1"/>
                </a:solidFill>
                <a:latin typeface="+mn-lt"/>
                <a:cs typeface="Times New Roman" pitchFamily="18" charset="0"/>
              </a:rPr>
              <a:t>1.2</a:t>
            </a:r>
            <a:r>
              <a:rPr kumimoji="0" lang="en-GB" sz="1600" b="0" u="none" kern="0" dirty="0">
                <a:solidFill>
                  <a:schemeClr val="tx1"/>
                </a:solidFill>
                <a:latin typeface="+mn-lt"/>
                <a:cs typeface="Times New Roman" pitchFamily="18" charset="0"/>
              </a:rPr>
              <a:t> </a:t>
            </a:r>
            <a:r>
              <a:rPr kumimoji="0" lang="en-GB" sz="1600" b="0" u="none" kern="0" dirty="0" smtClean="0">
                <a:solidFill>
                  <a:schemeClr val="tx1"/>
                </a:solidFill>
                <a:latin typeface="+mn-lt"/>
                <a:cs typeface="Times New Roman" pitchFamily="18" charset="0"/>
              </a:rPr>
              <a:t>T$ in 2017, namely in </a:t>
            </a:r>
            <a:r>
              <a:rPr kumimoji="0" lang="en-GB" sz="1600" b="0" u="none" kern="0" dirty="0">
                <a:solidFill>
                  <a:schemeClr val="tx1"/>
                </a:solidFill>
                <a:latin typeface="+mn-lt"/>
                <a:cs typeface="Times New Roman" pitchFamily="18" charset="0"/>
              </a:rPr>
              <a:t>Brazil, Chile, Mexico, and </a:t>
            </a:r>
            <a:r>
              <a:rPr kumimoji="0" lang="en-GB" sz="1600" b="0" u="none" kern="0" dirty="0" smtClean="0">
                <a:solidFill>
                  <a:schemeClr val="tx1"/>
                </a:solidFill>
                <a:latin typeface="+mn-lt"/>
                <a:cs typeface="Times New Roman" pitchFamily="18" charset="0"/>
              </a:rPr>
              <a:t>Russia.</a:t>
            </a:r>
          </a:p>
          <a:p>
            <a:pPr marL="174625" indent="-174625" algn="just">
              <a:lnSpc>
                <a:spcPts val="2700"/>
              </a:lnSpc>
              <a:spcBef>
                <a:spcPts val="600"/>
              </a:spcBef>
              <a:buClr>
                <a:schemeClr val="bg2"/>
              </a:buClr>
              <a:buSzPct val="75000"/>
              <a:buFontTx/>
              <a:buChar char="-"/>
              <a:defRPr/>
            </a:pPr>
            <a:r>
              <a:rPr kumimoji="0" lang="en-US" sz="1600" b="0" u="none" kern="0" dirty="0" smtClean="0">
                <a:solidFill>
                  <a:schemeClr val="tx1"/>
                </a:solidFill>
                <a:latin typeface="+mn-lt"/>
                <a:cs typeface="Times New Roman" pitchFamily="18" charset="0"/>
              </a:rPr>
              <a:t>High currency risks are being faced in many emerging economies, with very high shares of debt denominated in foreign currencies (e.g. China, Mexico, Chile, Brazil, Peru, Russia).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371</a:t>
            </a:fld>
            <a:endParaRPr lang="en-US" dirty="0"/>
          </a:p>
        </p:txBody>
      </p:sp>
      <p:pic>
        <p:nvPicPr>
          <p:cNvPr id="3" name="Picture 2"/>
          <p:cNvPicPr>
            <a:picLocks noChangeAspect="1"/>
          </p:cNvPicPr>
          <p:nvPr/>
        </p:nvPicPr>
        <p:blipFill>
          <a:blip r:embed="rId2"/>
          <a:stretch>
            <a:fillRect/>
          </a:stretch>
        </p:blipFill>
        <p:spPr>
          <a:xfrm>
            <a:off x="4930017" y="1628799"/>
            <a:ext cx="4542146" cy="4436088"/>
          </a:xfrm>
          <a:prstGeom prst="rect">
            <a:avLst/>
          </a:prstGeom>
        </p:spPr>
      </p:pic>
      <p:sp>
        <p:nvSpPr>
          <p:cNvPr id="7" name="Rectangle 6"/>
          <p:cNvSpPr/>
          <p:nvPr/>
        </p:nvSpPr>
        <p:spPr>
          <a:xfrm>
            <a:off x="4049378" y="6069303"/>
            <a:ext cx="5443872" cy="276999"/>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spTree>
    <p:extLst>
      <p:ext uri="{BB962C8B-B14F-4D97-AF65-F5344CB8AC3E}">
        <p14:creationId xmlns:p14="http://schemas.microsoft.com/office/powerpoint/2010/main" val="4280252914"/>
      </p:ext>
    </p:extLst>
  </p:cSld>
  <p:clrMapOvr>
    <a:masterClrMapping/>
  </p:clrMapOvr>
  <p:transition spd="slow">
    <p:pull dir="r"/>
  </p:transition>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762000" y="1628799"/>
            <a:ext cx="8731250" cy="1584177"/>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rgbClr val="FF0000"/>
                </a:solidFill>
                <a:latin typeface="+mn-lt"/>
                <a:cs typeface="Times New Roman" pitchFamily="18" charset="0"/>
              </a:rPr>
              <a:t>Deleveraging </a:t>
            </a:r>
            <a:r>
              <a:rPr kumimoji="0" lang="en-GB" sz="2000" b="0" u="none" kern="0" dirty="0">
                <a:solidFill>
                  <a:srgbClr val="FF0000"/>
                </a:solidFill>
                <a:latin typeface="+mn-lt"/>
                <a:cs typeface="Times New Roman" pitchFamily="18" charset="0"/>
              </a:rPr>
              <a:t>in the sovereign and non-financial private sectors </a:t>
            </a:r>
            <a:r>
              <a:rPr kumimoji="0" lang="en-GB" sz="2000" b="0" u="none" kern="0" dirty="0" smtClean="0">
                <a:solidFill>
                  <a:srgbClr val="FF0000"/>
                </a:solidFill>
                <a:latin typeface="+mn-lt"/>
                <a:cs typeface="Times New Roman" pitchFamily="18" charset="0"/>
              </a:rPr>
              <a:t>in EU has also been </a:t>
            </a:r>
            <a:r>
              <a:rPr kumimoji="0" lang="en-GB" sz="2000" b="0" u="none" kern="0" dirty="0">
                <a:solidFill>
                  <a:srgbClr val="FF0000"/>
                </a:solidFill>
                <a:latin typeface="+mn-lt"/>
                <a:cs typeface="Times New Roman" pitchFamily="18" charset="0"/>
              </a:rPr>
              <a:t>relatively </a:t>
            </a:r>
            <a:r>
              <a:rPr kumimoji="0" lang="en-GB" sz="2000" b="0" u="none" kern="0" dirty="0" smtClean="0">
                <a:solidFill>
                  <a:srgbClr val="FF0000"/>
                </a:solidFill>
                <a:latin typeface="+mn-lt"/>
                <a:cs typeface="Times New Roman" pitchFamily="18" charset="0"/>
              </a:rPr>
              <a:t>slow.</a:t>
            </a:r>
          </a:p>
          <a:p>
            <a:pPr marL="174625" indent="-174625" algn="just">
              <a:lnSpc>
                <a:spcPts val="2700"/>
              </a:lnSpc>
              <a:spcBef>
                <a:spcPts val="600"/>
              </a:spcBef>
              <a:spcAft>
                <a:spcPts val="600"/>
              </a:spcAft>
              <a:buClr>
                <a:schemeClr val="bg2"/>
              </a:buClr>
              <a:buSzPct val="75000"/>
              <a:buFont typeface="Monotype Sorts" pitchFamily="2" charset="2"/>
              <a:buChar char="n"/>
              <a:defRPr/>
            </a:pPr>
            <a:r>
              <a:rPr kumimoji="0" lang="en-GB" sz="2000" b="0" u="none" kern="0" dirty="0" smtClean="0">
                <a:solidFill>
                  <a:srgbClr val="FF0000"/>
                </a:solidFill>
                <a:latin typeface="+mn-lt"/>
                <a:cs typeface="Times New Roman" pitchFamily="18" charset="0"/>
              </a:rPr>
              <a:t>Debt-to-GDP </a:t>
            </a:r>
            <a:r>
              <a:rPr kumimoji="0" lang="en-GB" sz="2000" b="0" u="none" kern="0" dirty="0">
                <a:solidFill>
                  <a:srgbClr val="FF0000"/>
                </a:solidFill>
                <a:latin typeface="+mn-lt"/>
                <a:cs typeface="Times New Roman" pitchFamily="18" charset="0"/>
              </a:rPr>
              <a:t>ratios across sectors remain high </a:t>
            </a:r>
            <a:r>
              <a:rPr kumimoji="0" lang="en-GB" sz="2000" b="0" u="none" kern="0" dirty="0" smtClean="0">
                <a:solidFill>
                  <a:srgbClr val="FF0000"/>
                </a:solidFill>
                <a:latin typeface="+mn-lt"/>
                <a:cs typeface="Times New Roman" pitchFamily="18" charset="0"/>
              </a:rPr>
              <a:t>in several countries, </a:t>
            </a:r>
            <a:r>
              <a:rPr kumimoji="0" lang="en-GB" sz="2000" b="0" u="none" kern="0" dirty="0" smtClean="0">
                <a:solidFill>
                  <a:schemeClr val="tx1"/>
                </a:solidFill>
                <a:latin typeface="+mn-lt"/>
                <a:cs typeface="Times New Roman" pitchFamily="18" charset="0"/>
              </a:rPr>
              <a:t>namely in the corporate and the government sectors.</a:t>
            </a:r>
            <a:endParaRPr kumimoji="0" lang="en-US" sz="2000" b="0" u="none" kern="0" dirty="0" smtClean="0">
              <a:solidFill>
                <a:schemeClr val="tx1"/>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372</a:t>
            </a:fld>
            <a:endParaRPr lang="en-US" dirty="0"/>
          </a:p>
        </p:txBody>
      </p:sp>
      <p:sp>
        <p:nvSpPr>
          <p:cNvPr id="7" name="Rectangle 6"/>
          <p:cNvSpPr/>
          <p:nvPr/>
        </p:nvSpPr>
        <p:spPr>
          <a:xfrm>
            <a:off x="5154664" y="5913851"/>
            <a:ext cx="4362141" cy="276999"/>
          </a:xfrm>
          <a:prstGeom prst="rect">
            <a:avLst/>
          </a:prstGeom>
        </p:spPr>
        <p:txBody>
          <a:bodyPr wrap="square">
            <a:spAutoFit/>
          </a:bodyPr>
          <a:lstStyle/>
          <a:p>
            <a:pPr algn="just">
              <a:buNone/>
            </a:pPr>
            <a:r>
              <a:rPr lang="en-US" sz="1200" b="0" u="none" dirty="0" smtClean="0">
                <a:solidFill>
                  <a:schemeClr val="tx1"/>
                </a:solidFill>
                <a:latin typeface="+mn-lt"/>
              </a:rPr>
              <a:t>Source: ECB (2018), </a:t>
            </a:r>
            <a:r>
              <a:rPr lang="pt-PT" sz="1200" b="0" u="none" dirty="0" smtClean="0">
                <a:solidFill>
                  <a:schemeClr val="tx1"/>
                </a:solidFill>
                <a:latin typeface="+mn-lt"/>
              </a:rPr>
              <a:t>“Financial </a:t>
            </a:r>
            <a:r>
              <a:rPr lang="pt-PT" sz="1200" b="0" u="none" dirty="0" err="1" smtClean="0">
                <a:solidFill>
                  <a:schemeClr val="tx1"/>
                </a:solidFill>
                <a:latin typeface="+mn-lt"/>
              </a:rPr>
              <a:t>Stability</a:t>
            </a:r>
            <a:r>
              <a:rPr lang="pt-PT" sz="1200" b="0" u="none" dirty="0" smtClean="0">
                <a:solidFill>
                  <a:schemeClr val="tx1"/>
                </a:solidFill>
                <a:latin typeface="+mn-lt"/>
              </a:rPr>
              <a:t> </a:t>
            </a:r>
            <a:r>
              <a:rPr lang="pt-PT" sz="1200" b="0" u="none" dirty="0" err="1" smtClean="0">
                <a:solidFill>
                  <a:schemeClr val="tx1"/>
                </a:solidFill>
                <a:latin typeface="+mn-lt"/>
              </a:rPr>
              <a:t>Review</a:t>
            </a:r>
            <a:r>
              <a:rPr lang="pt-PT" sz="1200" b="0" u="none" dirty="0" smtClean="0">
                <a:solidFill>
                  <a:schemeClr val="tx1"/>
                </a:solidFill>
                <a:latin typeface="+mn-lt"/>
              </a:rPr>
              <a:t>”, </a:t>
            </a:r>
            <a:r>
              <a:rPr lang="pt-PT" sz="1200" b="0" u="none" dirty="0" err="1" smtClean="0">
                <a:solidFill>
                  <a:schemeClr val="tx1"/>
                </a:solidFill>
                <a:latin typeface="+mn-lt"/>
              </a:rPr>
              <a:t>May</a:t>
            </a:r>
            <a:r>
              <a:rPr lang="pt-PT" sz="1200" b="0" u="none" dirty="0" smtClean="0">
                <a:solidFill>
                  <a:schemeClr val="tx1"/>
                </a:solidFill>
                <a:latin typeface="+mn-lt"/>
              </a:rPr>
              <a:t>.</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765727" y="3315139"/>
            <a:ext cx="4361898" cy="2875711"/>
          </a:xfrm>
          <a:prstGeom prst="rect">
            <a:avLst/>
          </a:prstGeom>
        </p:spPr>
      </p:pic>
      <p:sp>
        <p:nvSpPr>
          <p:cNvPr id="5" name="Down Arrow 4"/>
          <p:cNvSpPr/>
          <p:nvPr/>
        </p:nvSpPr>
        <p:spPr bwMode="auto">
          <a:xfrm>
            <a:off x="5313040" y="2060848"/>
            <a:ext cx="288032"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39185952"/>
      </p:ext>
    </p:extLst>
  </p:cSld>
  <p:clrMapOvr>
    <a:masterClrMapping/>
  </p:clrMapOvr>
  <p:transition spd="slow">
    <p:pull dir="r"/>
  </p:transition>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809624" y="1628798"/>
            <a:ext cx="8607872" cy="792089"/>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The decrease in bank lending to the private sector in Euro Area periphery, …</a:t>
            </a:r>
            <a:endParaRPr kumimoji="0" lang="en-US" sz="2000" b="0" u="none" kern="0" dirty="0">
              <a:solidFill>
                <a:srgbClr val="FF0000"/>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373</a:t>
            </a:fld>
            <a:endParaRPr lang="en-US"/>
          </a:p>
        </p:txBody>
      </p:sp>
      <p:sp>
        <p:nvSpPr>
          <p:cNvPr id="4" name="Rectangle 3"/>
          <p:cNvSpPr/>
          <p:nvPr/>
        </p:nvSpPr>
        <p:spPr>
          <a:xfrm>
            <a:off x="6033120" y="5301557"/>
            <a:ext cx="3384376" cy="830997"/>
          </a:xfrm>
          <a:prstGeom prst="rect">
            <a:avLst/>
          </a:prstGeom>
        </p:spPr>
        <p:txBody>
          <a:bodyPr wrap="square">
            <a:spAutoFit/>
          </a:bodyPr>
          <a:lstStyle/>
          <a:p>
            <a:pPr algn="just">
              <a:buNone/>
            </a:pPr>
            <a:r>
              <a:rPr lang="it-IT" sz="1200" b="0" u="none" dirty="0" smtClean="0">
                <a:solidFill>
                  <a:schemeClr val="tx1"/>
                </a:solidFill>
                <a:latin typeface="+mn-lt"/>
              </a:rPr>
              <a:t>Source: Buttiglione</a:t>
            </a:r>
            <a:r>
              <a:rPr lang="it-IT" sz="1200" b="0" u="none" dirty="0">
                <a:solidFill>
                  <a:schemeClr val="tx1"/>
                </a:solidFill>
                <a:latin typeface="+mn-lt"/>
              </a:rPr>
              <a:t>, </a:t>
            </a:r>
            <a:r>
              <a:rPr lang="it-IT" sz="1200" b="0" u="none" dirty="0" smtClean="0">
                <a:solidFill>
                  <a:schemeClr val="tx1"/>
                </a:solidFill>
                <a:latin typeface="+mn-lt"/>
              </a:rPr>
              <a:t>Luigi, Philip </a:t>
            </a:r>
            <a:r>
              <a:rPr lang="it-IT" sz="1200" b="0" u="none" dirty="0">
                <a:solidFill>
                  <a:schemeClr val="tx1"/>
                </a:solidFill>
                <a:latin typeface="+mn-lt"/>
              </a:rPr>
              <a:t>R. Lane</a:t>
            </a:r>
            <a:r>
              <a:rPr lang="it-IT" sz="1200" b="0" u="none" dirty="0" smtClean="0">
                <a:solidFill>
                  <a:schemeClr val="tx1"/>
                </a:solidFill>
                <a:latin typeface="+mn-lt"/>
              </a:rPr>
              <a:t>, </a:t>
            </a:r>
            <a:r>
              <a:rPr lang="en-GB" sz="1200" b="0" u="none" dirty="0" err="1" smtClean="0">
                <a:solidFill>
                  <a:schemeClr val="tx1"/>
                </a:solidFill>
                <a:latin typeface="+mn-lt"/>
              </a:rPr>
              <a:t>Lucrezia</a:t>
            </a:r>
            <a:r>
              <a:rPr lang="en-GB" sz="1200" b="0" u="none" dirty="0" smtClean="0">
                <a:solidFill>
                  <a:schemeClr val="tx1"/>
                </a:solidFill>
                <a:latin typeface="+mn-lt"/>
              </a:rPr>
              <a:t> </a:t>
            </a:r>
            <a:r>
              <a:rPr lang="en-GB" sz="1200" b="0" u="none" dirty="0" err="1">
                <a:solidFill>
                  <a:schemeClr val="tx1"/>
                </a:solidFill>
                <a:latin typeface="+mn-lt"/>
              </a:rPr>
              <a:t>Reichlin</a:t>
            </a:r>
            <a:r>
              <a:rPr lang="en-GB" sz="1200" b="0" u="none" dirty="0">
                <a:solidFill>
                  <a:schemeClr val="tx1"/>
                </a:solidFill>
                <a:latin typeface="+mn-lt"/>
              </a:rPr>
              <a:t> and Vincent </a:t>
            </a:r>
            <a:r>
              <a:rPr lang="en-GB" sz="1200" b="0" u="none" dirty="0" smtClean="0">
                <a:solidFill>
                  <a:schemeClr val="tx1"/>
                </a:solidFill>
                <a:latin typeface="+mn-lt"/>
              </a:rPr>
              <a:t>Reinhart, “Deleveraging</a:t>
            </a:r>
            <a:r>
              <a:rPr lang="en-GB" sz="1200" b="0" u="none" dirty="0">
                <a:solidFill>
                  <a:schemeClr val="tx1"/>
                </a:solidFill>
                <a:latin typeface="+mn-lt"/>
              </a:rPr>
              <a:t>? What Deleveraging</a:t>
            </a:r>
            <a:r>
              <a:rPr lang="en-GB" sz="1200" b="0" u="none" dirty="0" smtClean="0">
                <a:solidFill>
                  <a:schemeClr val="tx1"/>
                </a:solidFill>
                <a:latin typeface="+mn-lt"/>
              </a:rPr>
              <a:t>?”, </a:t>
            </a:r>
            <a:r>
              <a:rPr lang="en-GB" sz="1200" b="0" u="none" dirty="0">
                <a:solidFill>
                  <a:schemeClr val="tx1"/>
                </a:solidFill>
                <a:latin typeface="+mn-lt"/>
              </a:rPr>
              <a:t>Geneva Reports on the World Economy 16</a:t>
            </a:r>
            <a:endParaRPr lang="en-GB" sz="1200" b="0" dirty="0">
              <a:solidFill>
                <a:schemeClr val="tx1"/>
              </a:solidFill>
              <a:latin typeface="+mn-lt"/>
            </a:endParaRPr>
          </a:p>
        </p:txBody>
      </p:sp>
      <p:pic>
        <p:nvPicPr>
          <p:cNvPr id="5" name="Picture 4"/>
          <p:cNvPicPr>
            <a:picLocks noChangeAspect="1"/>
          </p:cNvPicPr>
          <p:nvPr/>
        </p:nvPicPr>
        <p:blipFill>
          <a:blip r:embed="rId2"/>
          <a:stretch>
            <a:fillRect/>
          </a:stretch>
        </p:blipFill>
        <p:spPr>
          <a:xfrm>
            <a:off x="920552" y="2500288"/>
            <a:ext cx="4896544" cy="3592834"/>
          </a:xfrm>
          <a:prstGeom prst="rect">
            <a:avLst/>
          </a:prstGeom>
        </p:spPr>
      </p:pic>
    </p:spTree>
    <p:extLst>
      <p:ext uri="{BB962C8B-B14F-4D97-AF65-F5344CB8AC3E}">
        <p14:creationId xmlns:p14="http://schemas.microsoft.com/office/powerpoint/2010/main" val="1770600435"/>
      </p:ext>
    </p:extLst>
  </p:cSld>
  <p:clrMapOvr>
    <a:masterClrMapping/>
  </p:clrMapOvr>
  <p:transition spd="slow">
    <p:pull dir="r"/>
  </p:transition>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809624" y="1628800"/>
            <a:ext cx="8683626" cy="677912"/>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allowed for a modest deleveraging of the private sector.</a:t>
            </a:r>
            <a:endParaRPr kumimoji="0" lang="en-US" sz="2000" b="0" u="none" kern="0" dirty="0">
              <a:solidFill>
                <a:srgbClr val="FF0000"/>
              </a:solidFill>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374</a:t>
            </a:fld>
            <a:endParaRPr lang="en-US"/>
          </a:p>
        </p:txBody>
      </p:sp>
      <p:sp>
        <p:nvSpPr>
          <p:cNvPr id="4" name="Rectangle 3"/>
          <p:cNvSpPr/>
          <p:nvPr/>
        </p:nvSpPr>
        <p:spPr>
          <a:xfrm>
            <a:off x="809624" y="5740897"/>
            <a:ext cx="8518526" cy="461665"/>
          </a:xfrm>
          <a:prstGeom prst="rect">
            <a:avLst/>
          </a:prstGeom>
        </p:spPr>
        <p:txBody>
          <a:bodyPr wrap="square">
            <a:spAutoFit/>
          </a:bodyPr>
          <a:lstStyle/>
          <a:p>
            <a:pPr algn="just">
              <a:buNone/>
            </a:pPr>
            <a:r>
              <a:rPr lang="it-IT" sz="1200" b="0" u="none" dirty="0" smtClean="0">
                <a:solidFill>
                  <a:schemeClr val="tx1"/>
                </a:solidFill>
                <a:latin typeface="+mn-lt"/>
              </a:rPr>
              <a:t>Source: Buttiglione</a:t>
            </a:r>
            <a:r>
              <a:rPr lang="it-IT" sz="1200" b="0" u="none" dirty="0">
                <a:solidFill>
                  <a:schemeClr val="tx1"/>
                </a:solidFill>
                <a:latin typeface="+mn-lt"/>
              </a:rPr>
              <a:t>, </a:t>
            </a:r>
            <a:r>
              <a:rPr lang="it-IT" sz="1200" b="0" u="none" dirty="0" smtClean="0">
                <a:solidFill>
                  <a:schemeClr val="tx1"/>
                </a:solidFill>
                <a:latin typeface="+mn-lt"/>
              </a:rPr>
              <a:t>Luigi, Philip </a:t>
            </a:r>
            <a:r>
              <a:rPr lang="it-IT" sz="1200" b="0" u="none" dirty="0">
                <a:solidFill>
                  <a:schemeClr val="tx1"/>
                </a:solidFill>
                <a:latin typeface="+mn-lt"/>
              </a:rPr>
              <a:t>R. Lane</a:t>
            </a:r>
            <a:r>
              <a:rPr lang="it-IT" sz="1200" b="0" u="none" dirty="0" smtClean="0">
                <a:solidFill>
                  <a:schemeClr val="tx1"/>
                </a:solidFill>
                <a:latin typeface="+mn-lt"/>
              </a:rPr>
              <a:t>, </a:t>
            </a:r>
            <a:r>
              <a:rPr lang="en-GB" sz="1200" b="0" u="none" dirty="0" err="1" smtClean="0">
                <a:solidFill>
                  <a:schemeClr val="tx1"/>
                </a:solidFill>
                <a:latin typeface="+mn-lt"/>
              </a:rPr>
              <a:t>Lucrezia</a:t>
            </a:r>
            <a:r>
              <a:rPr lang="en-GB" sz="1200" b="0" u="none" dirty="0" smtClean="0">
                <a:solidFill>
                  <a:schemeClr val="tx1"/>
                </a:solidFill>
                <a:latin typeface="+mn-lt"/>
              </a:rPr>
              <a:t> </a:t>
            </a:r>
            <a:r>
              <a:rPr lang="en-GB" sz="1200" b="0" u="none" dirty="0" err="1">
                <a:solidFill>
                  <a:schemeClr val="tx1"/>
                </a:solidFill>
                <a:latin typeface="+mn-lt"/>
              </a:rPr>
              <a:t>Reichlin</a:t>
            </a:r>
            <a:r>
              <a:rPr lang="en-GB" sz="1200" b="0" u="none" dirty="0">
                <a:solidFill>
                  <a:schemeClr val="tx1"/>
                </a:solidFill>
                <a:latin typeface="+mn-lt"/>
              </a:rPr>
              <a:t> and Vincent </a:t>
            </a:r>
            <a:r>
              <a:rPr lang="en-GB" sz="1200" b="0" u="none" dirty="0" smtClean="0">
                <a:solidFill>
                  <a:schemeClr val="tx1"/>
                </a:solidFill>
                <a:latin typeface="+mn-lt"/>
              </a:rPr>
              <a:t>Reinhart, “Deleveraging</a:t>
            </a:r>
            <a:r>
              <a:rPr lang="en-GB" sz="1200" b="0" u="none" dirty="0">
                <a:solidFill>
                  <a:schemeClr val="tx1"/>
                </a:solidFill>
                <a:latin typeface="+mn-lt"/>
              </a:rPr>
              <a:t>? What Deleveraging</a:t>
            </a:r>
            <a:r>
              <a:rPr lang="en-GB" sz="1200" b="0" u="none" dirty="0" smtClean="0">
                <a:solidFill>
                  <a:schemeClr val="tx1"/>
                </a:solidFill>
                <a:latin typeface="+mn-lt"/>
              </a:rPr>
              <a:t>?”, </a:t>
            </a:r>
            <a:r>
              <a:rPr lang="en-GB" sz="1200" b="0" u="none" dirty="0">
                <a:solidFill>
                  <a:schemeClr val="tx1"/>
                </a:solidFill>
                <a:latin typeface="+mn-lt"/>
              </a:rPr>
              <a:t>Geneva Reports on the World Economy 16</a:t>
            </a:r>
            <a:endParaRPr lang="en-GB"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809624" y="2315096"/>
            <a:ext cx="4215384" cy="3235404"/>
          </a:xfrm>
          <a:prstGeom prst="rect">
            <a:avLst/>
          </a:prstGeom>
        </p:spPr>
      </p:pic>
      <p:pic>
        <p:nvPicPr>
          <p:cNvPr id="7" name="Picture 6"/>
          <p:cNvPicPr>
            <a:picLocks noChangeAspect="1"/>
          </p:cNvPicPr>
          <p:nvPr/>
        </p:nvPicPr>
        <p:blipFill>
          <a:blip r:embed="rId3"/>
          <a:stretch>
            <a:fillRect/>
          </a:stretch>
        </p:blipFill>
        <p:spPr>
          <a:xfrm>
            <a:off x="5090926" y="2315096"/>
            <a:ext cx="4310558" cy="3235404"/>
          </a:xfrm>
          <a:prstGeom prst="rect">
            <a:avLst/>
          </a:prstGeom>
        </p:spPr>
      </p:pic>
    </p:spTree>
    <p:extLst>
      <p:ext uri="{BB962C8B-B14F-4D97-AF65-F5344CB8AC3E}">
        <p14:creationId xmlns:p14="http://schemas.microsoft.com/office/powerpoint/2010/main" val="1872787430"/>
      </p:ext>
    </p:extLst>
  </p:cSld>
  <p:clrMapOvr>
    <a:masterClrMapping/>
  </p:clrMapOvr>
  <p:transition spd="slow">
    <p:pull dir="r"/>
  </p:transition>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809624" y="1628800"/>
            <a:ext cx="8683626" cy="677912"/>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Government debt/GDP ratios decreased, benefitting from improved macroeconomic performance.</a:t>
            </a:r>
            <a:endParaRPr kumimoji="0" lang="en-US" sz="2000" b="0" u="none" kern="0" dirty="0">
              <a:solidFill>
                <a:srgbClr val="FF0000"/>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375</a:t>
            </a:fld>
            <a:endParaRPr lang="en-US"/>
          </a:p>
        </p:txBody>
      </p:sp>
      <p:sp>
        <p:nvSpPr>
          <p:cNvPr id="4" name="Rectangle 3"/>
          <p:cNvSpPr/>
          <p:nvPr/>
        </p:nvSpPr>
        <p:spPr>
          <a:xfrm>
            <a:off x="992560" y="6016070"/>
            <a:ext cx="8160224" cy="288032"/>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smtClean="0">
                <a:solidFill>
                  <a:schemeClr val="tx1"/>
                </a:solidFill>
                <a:latin typeface="+mn-lt"/>
              </a:rPr>
              <a:t>ECB (2018), “</a:t>
            </a:r>
            <a:r>
              <a:rPr lang="en-US" sz="1200" b="0" u="none" dirty="0" smtClean="0">
                <a:solidFill>
                  <a:schemeClr val="tx1"/>
                </a:solidFill>
                <a:latin typeface="+mn-lt"/>
              </a:rPr>
              <a:t>Financial Stability Review”, May.</a:t>
            </a:r>
            <a:endParaRPr lang="en-US" sz="1200" b="0" dirty="0">
              <a:solidFill>
                <a:schemeClr val="tx1"/>
              </a:solidFill>
              <a:latin typeface="+mn-lt"/>
            </a:endParaRPr>
          </a:p>
        </p:txBody>
      </p:sp>
      <p:pic>
        <p:nvPicPr>
          <p:cNvPr id="5" name="Picture 4"/>
          <p:cNvPicPr>
            <a:picLocks noChangeAspect="1"/>
          </p:cNvPicPr>
          <p:nvPr/>
        </p:nvPicPr>
        <p:blipFill>
          <a:blip r:embed="rId2"/>
          <a:stretch>
            <a:fillRect/>
          </a:stretch>
        </p:blipFill>
        <p:spPr>
          <a:xfrm>
            <a:off x="1064567" y="2470236"/>
            <a:ext cx="6437131" cy="3382310"/>
          </a:xfrm>
          <a:prstGeom prst="rect">
            <a:avLst/>
          </a:prstGeom>
        </p:spPr>
      </p:pic>
    </p:spTree>
    <p:extLst>
      <p:ext uri="{BB962C8B-B14F-4D97-AF65-F5344CB8AC3E}">
        <p14:creationId xmlns:p14="http://schemas.microsoft.com/office/powerpoint/2010/main" val="4255516282"/>
      </p:ext>
    </p:extLst>
  </p:cSld>
  <p:clrMapOvr>
    <a:masterClrMapping/>
  </p:clrMapOvr>
  <p:transition spd="slow">
    <p:pull dir="r"/>
  </p:transition>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High debt levels</a:t>
            </a:r>
            <a:endParaRPr lang="en-US" dirty="0" smtClean="0"/>
          </a:p>
        </p:txBody>
      </p:sp>
      <p:sp>
        <p:nvSpPr>
          <p:cNvPr id="6" name="Rectangle 3"/>
          <p:cNvSpPr txBox="1">
            <a:spLocks noChangeArrowheads="1"/>
          </p:cNvSpPr>
          <p:nvPr/>
        </p:nvSpPr>
        <p:spPr bwMode="auto">
          <a:xfrm>
            <a:off x="762000" y="1628799"/>
            <a:ext cx="8731250" cy="792089"/>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Banks assets kept increasing </a:t>
            </a:r>
            <a:r>
              <a:rPr kumimoji="0" lang="en-US" sz="2000" b="0" u="none" kern="0" dirty="0" smtClean="0">
                <a:solidFill>
                  <a:schemeClr val="tx1"/>
                </a:solidFill>
                <a:latin typeface="+mn-lt"/>
                <a:cs typeface="Times New Roman" pitchFamily="18" charset="0"/>
              </a:rPr>
              <a:t>since the crisis (weight on total financial assets around 40%), largely as a result of the increase in US and China bank assets.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376</a:t>
            </a:fld>
            <a:endParaRPr lang="en-US" dirty="0"/>
          </a:p>
        </p:txBody>
      </p:sp>
      <p:sp>
        <p:nvSpPr>
          <p:cNvPr id="8" name="Rectangle 7"/>
          <p:cNvSpPr/>
          <p:nvPr/>
        </p:nvSpPr>
        <p:spPr>
          <a:xfrm>
            <a:off x="992560" y="5949280"/>
            <a:ext cx="6988522" cy="276999"/>
          </a:xfrm>
          <a:prstGeom prst="rect">
            <a:avLst/>
          </a:prstGeom>
        </p:spPr>
        <p:txBody>
          <a:bodyPr wrap="square">
            <a:spAutoFit/>
          </a:bodyPr>
          <a:lstStyle/>
          <a:p>
            <a:pPr algn="just">
              <a:buNone/>
            </a:pPr>
            <a:r>
              <a:rPr lang="en-US" sz="1200" b="0" u="none" dirty="0" smtClean="0">
                <a:solidFill>
                  <a:schemeClr val="tx1"/>
                </a:solidFill>
                <a:latin typeface="+mn-lt"/>
              </a:rPr>
              <a:t>Source: FSB (2018), “</a:t>
            </a:r>
            <a:r>
              <a:rPr lang="en-GB" sz="1200" b="0" u="none" dirty="0">
                <a:solidFill>
                  <a:schemeClr val="tx1"/>
                </a:solidFill>
                <a:latin typeface="+mn-lt"/>
              </a:rPr>
              <a:t>Global Shadow Banking Monitoring Report </a:t>
            </a:r>
            <a:r>
              <a:rPr lang="en-GB" sz="1200" b="0" u="none" dirty="0" smtClean="0">
                <a:solidFill>
                  <a:schemeClr val="tx1"/>
                </a:solidFill>
                <a:latin typeface="+mn-lt"/>
              </a:rPr>
              <a:t>2017”, </a:t>
            </a:r>
            <a:r>
              <a:rPr lang="en-GB" sz="1200" b="0" u="none" dirty="0">
                <a:solidFill>
                  <a:schemeClr val="tx1"/>
                </a:solidFill>
                <a:latin typeface="+mn-lt"/>
              </a:rPr>
              <a:t>5 </a:t>
            </a:r>
            <a:r>
              <a:rPr lang="en-GB" sz="1200" b="0" u="none" dirty="0" smtClean="0">
                <a:solidFill>
                  <a:schemeClr val="tx1"/>
                </a:solidFill>
                <a:latin typeface="+mn-lt"/>
              </a:rPr>
              <a:t>March</a:t>
            </a:r>
            <a:r>
              <a:rPr lang="en-US" sz="1200" b="0" u="none" dirty="0" smtClean="0">
                <a:solidFill>
                  <a:schemeClr val="tx1"/>
                </a:solidFill>
                <a:latin typeface="+mn-lt"/>
              </a:rPr>
              <a:t>.</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992560" y="2445676"/>
            <a:ext cx="5865115" cy="3406869"/>
          </a:xfrm>
          <a:prstGeom prst="rect">
            <a:avLst/>
          </a:prstGeom>
        </p:spPr>
      </p:pic>
    </p:spTree>
    <p:extLst>
      <p:ext uri="{BB962C8B-B14F-4D97-AF65-F5344CB8AC3E}">
        <p14:creationId xmlns:p14="http://schemas.microsoft.com/office/powerpoint/2010/main" val="3126263947"/>
      </p:ext>
    </p:extLst>
  </p:cSld>
  <p:clrMapOvr>
    <a:masterClrMapping/>
  </p:clrMapOvr>
  <p:transition spd="slow">
    <p:pull dir="r"/>
  </p:transition>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Increasing </a:t>
            </a:r>
            <a:r>
              <a:rPr lang="en-US" dirty="0" smtClean="0"/>
              <a:t>Credit Risk</a:t>
            </a:r>
          </a:p>
        </p:txBody>
      </p:sp>
      <p:sp>
        <p:nvSpPr>
          <p:cNvPr id="6" name="Rectangle 3"/>
          <p:cNvSpPr txBox="1">
            <a:spLocks noChangeArrowheads="1"/>
          </p:cNvSpPr>
          <p:nvPr/>
        </p:nvSpPr>
        <p:spPr bwMode="auto">
          <a:xfrm>
            <a:off x="762000" y="1628799"/>
            <a:ext cx="8731250" cy="1512169"/>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a:t>
            </a:r>
            <a:r>
              <a:rPr kumimoji="0" lang="en-GB" sz="2000" b="0" u="none" kern="0" dirty="0">
                <a:solidFill>
                  <a:srgbClr val="FF0000"/>
                </a:solidFill>
                <a:latin typeface="+mn-lt"/>
                <a:cs typeface="Times New Roman" pitchFamily="18" charset="0"/>
              </a:rPr>
              <a:t>Average credit risk has also been </a:t>
            </a:r>
            <a:r>
              <a:rPr kumimoji="0" lang="en-GB" sz="2000" b="0" u="none" kern="0" dirty="0" smtClean="0">
                <a:solidFill>
                  <a:srgbClr val="FF0000"/>
                </a:solidFill>
                <a:latin typeface="+mn-lt"/>
                <a:cs typeface="Times New Roman" pitchFamily="18" charset="0"/>
              </a:rPr>
              <a:t>increasing in advanced economies, </a:t>
            </a:r>
            <a:r>
              <a:rPr kumimoji="0" lang="en-GB" sz="2000" b="0" u="none" kern="0" dirty="0" smtClean="0">
                <a:solidFill>
                  <a:schemeClr val="tx1"/>
                </a:solidFill>
                <a:latin typeface="+mn-lt"/>
                <a:cs typeface="Times New Roman" pitchFamily="18" charset="0"/>
              </a:rPr>
              <a:t>benefitting from historically low interest rates, </a:t>
            </a:r>
            <a:r>
              <a:rPr kumimoji="0" lang="en-GB" sz="2000" b="0" u="none" kern="0" dirty="0" smtClean="0">
                <a:solidFill>
                  <a:srgbClr val="FF0000"/>
                </a:solidFill>
                <a:latin typeface="+mn-lt"/>
                <a:cs typeface="Times New Roman" pitchFamily="18" charset="0"/>
              </a:rPr>
              <a:t>with the outstanding volume of speculative grade bonds increasing 14%/year </a:t>
            </a:r>
            <a:r>
              <a:rPr kumimoji="0" lang="en-GB" sz="2000" b="0" u="none" kern="0" dirty="0">
                <a:solidFill>
                  <a:srgbClr val="FF0000"/>
                </a:solidFill>
                <a:latin typeface="+mn-lt"/>
                <a:cs typeface="Times New Roman" pitchFamily="18" charset="0"/>
              </a:rPr>
              <a:t>between 2007 and </a:t>
            </a:r>
            <a:r>
              <a:rPr kumimoji="0" lang="en-GB" sz="2000" b="0" u="none" kern="0" dirty="0" smtClean="0">
                <a:solidFill>
                  <a:srgbClr val="FF0000"/>
                </a:solidFill>
                <a:latin typeface="+mn-lt"/>
                <a:cs typeface="Times New Roman" pitchFamily="18" charset="0"/>
              </a:rPr>
              <a:t>2017 </a:t>
            </a:r>
            <a:r>
              <a:rPr kumimoji="0" lang="en-GB" sz="2000" b="0" u="none" kern="0" dirty="0" smtClean="0">
                <a:solidFill>
                  <a:schemeClr val="tx1"/>
                </a:solidFill>
                <a:latin typeface="+mn-lt"/>
                <a:cs typeface="Times New Roman" pitchFamily="18" charset="0"/>
              </a:rPr>
              <a:t>(from 500 B$ to 1700 B$, representing 16% of total outstanding volume globally).</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377</a:t>
            </a:fld>
            <a:endParaRPr lang="en-US" dirty="0"/>
          </a:p>
        </p:txBody>
      </p:sp>
      <p:sp>
        <p:nvSpPr>
          <p:cNvPr id="9" name="Rectangle 8"/>
          <p:cNvSpPr/>
          <p:nvPr/>
        </p:nvSpPr>
        <p:spPr>
          <a:xfrm>
            <a:off x="6580540" y="5847655"/>
            <a:ext cx="2908964" cy="461665"/>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848544" y="3212976"/>
            <a:ext cx="5731996" cy="3105112"/>
          </a:xfrm>
          <a:prstGeom prst="rect">
            <a:avLst/>
          </a:prstGeom>
        </p:spPr>
      </p:pic>
    </p:spTree>
    <p:extLst>
      <p:ext uri="{BB962C8B-B14F-4D97-AF65-F5344CB8AC3E}">
        <p14:creationId xmlns:p14="http://schemas.microsoft.com/office/powerpoint/2010/main" val="4099302432"/>
      </p:ext>
    </p:extLst>
  </p:cSld>
  <p:clrMapOvr>
    <a:masterClrMapping/>
  </p:clrMapOvr>
  <p:transition spd="slow">
    <p:pull dir="r"/>
  </p:transition>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Increasing Credit Risk</a:t>
            </a:r>
          </a:p>
        </p:txBody>
      </p:sp>
      <p:sp>
        <p:nvSpPr>
          <p:cNvPr id="6" name="Rectangle 3"/>
          <p:cNvSpPr txBox="1">
            <a:spLocks noChangeArrowheads="1"/>
          </p:cNvSpPr>
          <p:nvPr/>
        </p:nvSpPr>
        <p:spPr bwMode="auto">
          <a:xfrm>
            <a:off x="762000" y="1628799"/>
            <a:ext cx="8731250" cy="792089"/>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In US, </a:t>
            </a:r>
            <a:r>
              <a:rPr kumimoji="0" lang="en-GB" sz="2000" b="0" u="none" kern="0" dirty="0" smtClean="0">
                <a:solidFill>
                  <a:srgbClr val="FF0000"/>
                </a:solidFill>
                <a:latin typeface="+mn-lt"/>
                <a:cs typeface="Times New Roman" pitchFamily="18" charset="0"/>
              </a:rPr>
              <a:t>average credit risk has also increased, with BBB bonds reaching almost 40% of total volumes issued (10 pp above 2007).</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378</a:t>
            </a:fld>
            <a:endParaRPr lang="en-US" dirty="0"/>
          </a:p>
        </p:txBody>
      </p:sp>
      <p:sp>
        <p:nvSpPr>
          <p:cNvPr id="9" name="Rectangle 8"/>
          <p:cNvSpPr/>
          <p:nvPr/>
        </p:nvSpPr>
        <p:spPr>
          <a:xfrm>
            <a:off x="5673803" y="5847655"/>
            <a:ext cx="3819447" cy="461665"/>
          </a:xfrm>
          <a:prstGeom prst="rect">
            <a:avLst/>
          </a:prstGeom>
        </p:spPr>
        <p:txBody>
          <a:bodyPr wrap="square">
            <a:spAutoFit/>
          </a:bodyPr>
          <a:lstStyle/>
          <a:p>
            <a:pPr algn="just">
              <a:buNone/>
            </a:pPr>
            <a:r>
              <a:rPr lang="en-US" sz="1200" b="0" u="none" dirty="0" smtClean="0">
                <a:solidFill>
                  <a:schemeClr val="tx1"/>
                </a:solidFill>
                <a:latin typeface="+mn-lt"/>
              </a:rPr>
              <a:t>Source: McKinsey Global Institute (2018), </a:t>
            </a:r>
            <a:r>
              <a:rPr lang="en-GB" sz="1200" b="0" u="none" dirty="0" smtClean="0">
                <a:solidFill>
                  <a:schemeClr val="tx1"/>
                </a:solidFill>
                <a:latin typeface="+mn-lt"/>
              </a:rPr>
              <a:t>Rising Corporate</a:t>
            </a:r>
            <a:r>
              <a:rPr lang="en-GB" sz="1200" b="0" u="none" dirty="0">
                <a:solidFill>
                  <a:schemeClr val="tx1"/>
                </a:solidFill>
                <a:latin typeface="+mn-lt"/>
              </a:rPr>
              <a:t> </a:t>
            </a:r>
            <a:r>
              <a:rPr lang="en-GB" sz="1200" b="0" u="none" dirty="0" smtClean="0">
                <a:solidFill>
                  <a:schemeClr val="tx1"/>
                </a:solidFill>
                <a:latin typeface="+mn-lt"/>
              </a:rPr>
              <a:t>Debt: Peril or Promise?</a:t>
            </a:r>
            <a:r>
              <a:rPr lang="en-US" sz="1200" b="0" u="none" dirty="0" smtClean="0">
                <a:solidFill>
                  <a:schemeClr val="tx1"/>
                </a:solidFill>
                <a:latin typeface="+mn-lt"/>
              </a:rPr>
              <a:t>”</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848544" y="2708920"/>
            <a:ext cx="4744250" cy="3475722"/>
          </a:xfrm>
          <a:prstGeom prst="rect">
            <a:avLst/>
          </a:prstGeom>
        </p:spPr>
      </p:pic>
    </p:spTree>
    <p:extLst>
      <p:ext uri="{BB962C8B-B14F-4D97-AF65-F5344CB8AC3E}">
        <p14:creationId xmlns:p14="http://schemas.microsoft.com/office/powerpoint/2010/main" val="742387368"/>
      </p:ext>
    </p:extLst>
  </p:cSld>
  <p:clrMapOvr>
    <a:masterClrMapping/>
  </p:clrMapOvr>
  <p:transition spd="slow">
    <p:pull dir="r"/>
  </p:transition>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Increasing Credit Risk</a:t>
            </a:r>
          </a:p>
        </p:txBody>
      </p:sp>
      <p:sp>
        <p:nvSpPr>
          <p:cNvPr id="6" name="Rectangle 3"/>
          <p:cNvSpPr txBox="1">
            <a:spLocks noChangeArrowheads="1"/>
          </p:cNvSpPr>
          <p:nvPr/>
        </p:nvSpPr>
        <p:spPr bwMode="auto">
          <a:xfrm>
            <a:off x="762000" y="1628799"/>
            <a:ext cx="8731250" cy="648073"/>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In EU, bonds issued by higher credit risk corporate bonds have also increased, though less than investment grade bonds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379</a:t>
            </a:fld>
            <a:endParaRPr lang="en-US" dirty="0"/>
          </a:p>
        </p:txBody>
      </p:sp>
      <p:sp>
        <p:nvSpPr>
          <p:cNvPr id="8" name="Rectangle 7"/>
          <p:cNvSpPr/>
          <p:nvPr/>
        </p:nvSpPr>
        <p:spPr>
          <a:xfrm>
            <a:off x="810736" y="6046014"/>
            <a:ext cx="5040560" cy="276999"/>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smtClean="0">
                <a:solidFill>
                  <a:schemeClr val="tx1"/>
                </a:solidFill>
                <a:latin typeface="+mn-lt"/>
              </a:rPr>
              <a:t>ECB (2018), “</a:t>
            </a:r>
            <a:r>
              <a:rPr lang="en-US" sz="1200" b="0" u="none" dirty="0" smtClean="0">
                <a:solidFill>
                  <a:schemeClr val="tx1"/>
                </a:solidFill>
                <a:latin typeface="+mn-lt"/>
              </a:rPr>
              <a:t>Financial Stability Review”, May.</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797818" y="2437367"/>
            <a:ext cx="5883374" cy="3583921"/>
          </a:xfrm>
          <a:prstGeom prst="rect">
            <a:avLst/>
          </a:prstGeom>
        </p:spPr>
      </p:pic>
    </p:spTree>
    <p:extLst>
      <p:ext uri="{BB962C8B-B14F-4D97-AF65-F5344CB8AC3E}">
        <p14:creationId xmlns:p14="http://schemas.microsoft.com/office/powerpoint/2010/main" val="3341736637"/>
      </p:ext>
    </p:extLst>
  </p:cSld>
  <p:clrMapOvr>
    <a:masterClrMapping/>
  </p:clrMapOvr>
  <p:transition spd="slow">
    <p:pull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712968" cy="4619600"/>
          </a:xfrm>
        </p:spPr>
        <p:txBody>
          <a:bodyPr/>
          <a:lstStyle/>
          <a:p>
            <a:pPr marL="271463" indent="-271463" algn="just">
              <a:lnSpc>
                <a:spcPts val="2700"/>
              </a:lnSpc>
              <a:spcBef>
                <a:spcPts val="600"/>
              </a:spcBef>
              <a:spcAft>
                <a:spcPts val="600"/>
              </a:spcAft>
            </a:pPr>
            <a:r>
              <a:rPr lang="en-US" sz="2000" b="1" dirty="0" smtClean="0">
                <a:solidFill>
                  <a:srgbClr val="FF0000"/>
                </a:solidFill>
              </a:rPr>
              <a:t>Main topics:</a:t>
            </a:r>
          </a:p>
          <a:p>
            <a:pPr marL="271463" indent="-271463" algn="just">
              <a:lnSpc>
                <a:spcPts val="2700"/>
              </a:lnSpc>
              <a:spcBef>
                <a:spcPts val="600"/>
              </a:spcBef>
              <a:spcAft>
                <a:spcPts val="600"/>
              </a:spcAft>
            </a:pPr>
            <a:endParaRPr lang="en-US" sz="2000" b="1" dirty="0" smtClean="0">
              <a:solidFill>
                <a:srgbClr val="FF0000"/>
              </a:solidFill>
            </a:endParaRPr>
          </a:p>
          <a:p>
            <a:pPr marL="514350" indent="-514350" algn="just">
              <a:lnSpc>
                <a:spcPts val="2700"/>
              </a:lnSpc>
              <a:spcBef>
                <a:spcPts val="600"/>
              </a:spcBef>
              <a:spcAft>
                <a:spcPts val="600"/>
              </a:spcAft>
              <a:buAutoNum type="romanLcParenBoth"/>
            </a:pPr>
            <a:r>
              <a:rPr lang="en-US" sz="2000" b="1" dirty="0" smtClean="0">
                <a:solidFill>
                  <a:srgbClr val="FF0000"/>
                </a:solidFill>
              </a:rPr>
              <a:t>Minimizing information costs</a:t>
            </a:r>
          </a:p>
          <a:p>
            <a:pPr marL="514350" indent="-514350" algn="just">
              <a:lnSpc>
                <a:spcPts val="2700"/>
              </a:lnSpc>
              <a:spcBef>
                <a:spcPts val="600"/>
              </a:spcBef>
              <a:spcAft>
                <a:spcPts val="600"/>
              </a:spcAft>
              <a:buAutoNum type="romanLcParenBoth"/>
            </a:pPr>
            <a:endParaRPr lang="en-US" sz="2000" b="1" dirty="0" smtClean="0">
              <a:solidFill>
                <a:srgbClr val="FF0000"/>
              </a:solidFill>
            </a:endParaRPr>
          </a:p>
          <a:p>
            <a:pPr marL="514350" indent="-514350" algn="just">
              <a:lnSpc>
                <a:spcPts val="2700"/>
              </a:lnSpc>
              <a:spcBef>
                <a:spcPts val="600"/>
              </a:spcBef>
              <a:spcAft>
                <a:spcPts val="600"/>
              </a:spcAft>
              <a:buAutoNum type="romanLcParenBoth"/>
            </a:pPr>
            <a:r>
              <a:rPr lang="en-US" sz="2000" b="1" dirty="0" smtClean="0">
                <a:solidFill>
                  <a:srgbClr val="FF0000"/>
                </a:solidFill>
              </a:rPr>
              <a:t>Improving corporate governance</a:t>
            </a:r>
          </a:p>
          <a:p>
            <a:pPr marL="514350" indent="-514350" algn="just">
              <a:lnSpc>
                <a:spcPts val="2700"/>
              </a:lnSpc>
              <a:spcBef>
                <a:spcPts val="600"/>
              </a:spcBef>
              <a:spcAft>
                <a:spcPts val="600"/>
              </a:spcAft>
              <a:buAutoNum type="romanLcParenBoth"/>
            </a:pPr>
            <a:endParaRPr lang="en-US" sz="2000" b="1" dirty="0" smtClean="0">
              <a:solidFill>
                <a:srgbClr val="FF0000"/>
              </a:solidFill>
            </a:endParaRPr>
          </a:p>
          <a:p>
            <a:pPr marL="514350" indent="-514350" algn="just">
              <a:lnSpc>
                <a:spcPts val="2700"/>
              </a:lnSpc>
              <a:spcBef>
                <a:spcPts val="600"/>
              </a:spcBef>
              <a:spcAft>
                <a:spcPts val="600"/>
              </a:spcAft>
              <a:buAutoNum type="romanLcParenBoth"/>
            </a:pPr>
            <a:r>
              <a:rPr lang="en-US" sz="2000" b="1" dirty="0" smtClean="0">
                <a:solidFill>
                  <a:srgbClr val="FF0000"/>
                </a:solidFill>
              </a:rPr>
              <a:t>Asymmetric information (agency theory)</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38</a:t>
            </a:fld>
            <a:endParaRPr lang="en-US" dirty="0"/>
          </a:p>
        </p:txBody>
      </p:sp>
    </p:spTree>
    <p:extLst>
      <p:ext uri="{BB962C8B-B14F-4D97-AF65-F5344CB8AC3E}">
        <p14:creationId xmlns:p14="http://schemas.microsoft.com/office/powerpoint/2010/main" val="2540617608"/>
      </p:ext>
    </p:extLst>
  </p:cSld>
  <p:clrMapOvr>
    <a:masterClrMapping/>
  </p:clrMapOvr>
  <p:transition spd="slow">
    <p:pull dir="r"/>
  </p:transition>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Increasing Credit Risk</a:t>
            </a:r>
          </a:p>
        </p:txBody>
      </p:sp>
      <p:sp>
        <p:nvSpPr>
          <p:cNvPr id="6" name="Rectangle 3"/>
          <p:cNvSpPr txBox="1">
            <a:spLocks noChangeArrowheads="1"/>
          </p:cNvSpPr>
          <p:nvPr/>
        </p:nvSpPr>
        <p:spPr bwMode="auto">
          <a:xfrm>
            <a:off x="762000" y="1628799"/>
            <a:ext cx="8731250" cy="1930524"/>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 mostly invested by non-banking entities outside the banking sector, e.g. investment and pension funds, as well as insurance companies.</a:t>
            </a:r>
          </a:p>
          <a:p>
            <a:pPr marL="174625" indent="-174625"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For the first time in the 38-year history of the S&amp;P Annual Corporate Default Study, speculative-grade issuers represented the majority of global ratings at the end of 2018.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380</a:t>
            </a:fld>
            <a:endParaRPr lang="en-US" dirty="0"/>
          </a:p>
        </p:txBody>
      </p:sp>
      <p:pic>
        <p:nvPicPr>
          <p:cNvPr id="5" name="Picture 4"/>
          <p:cNvPicPr>
            <a:picLocks noChangeAspect="1"/>
          </p:cNvPicPr>
          <p:nvPr/>
        </p:nvPicPr>
        <p:blipFill>
          <a:blip r:embed="rId2"/>
          <a:stretch>
            <a:fillRect/>
          </a:stretch>
        </p:blipFill>
        <p:spPr>
          <a:xfrm>
            <a:off x="870924" y="3645024"/>
            <a:ext cx="4514123" cy="2575746"/>
          </a:xfrm>
          <a:prstGeom prst="rect">
            <a:avLst/>
          </a:prstGeom>
        </p:spPr>
      </p:pic>
      <p:sp>
        <p:nvSpPr>
          <p:cNvPr id="8" name="Rectangle 7"/>
          <p:cNvSpPr/>
          <p:nvPr/>
        </p:nvSpPr>
        <p:spPr>
          <a:xfrm>
            <a:off x="5673081" y="5960313"/>
            <a:ext cx="3744416" cy="276999"/>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smtClean="0">
                <a:solidFill>
                  <a:schemeClr val="tx1"/>
                </a:solidFill>
                <a:latin typeface="+mn-lt"/>
              </a:rPr>
              <a:t>ECB (2018), “</a:t>
            </a:r>
            <a:r>
              <a:rPr lang="en-US" sz="1200" b="0" u="none" dirty="0" smtClean="0">
                <a:solidFill>
                  <a:schemeClr val="tx1"/>
                </a:solidFill>
                <a:latin typeface="+mn-lt"/>
              </a:rPr>
              <a:t>Financial Stability Review”, May.</a:t>
            </a:r>
            <a:endParaRPr lang="en-US" sz="1200" b="0" dirty="0">
              <a:solidFill>
                <a:schemeClr val="tx1"/>
              </a:solidFill>
              <a:latin typeface="+mn-lt"/>
            </a:endParaRPr>
          </a:p>
        </p:txBody>
      </p:sp>
    </p:spTree>
    <p:extLst>
      <p:ext uri="{BB962C8B-B14F-4D97-AF65-F5344CB8AC3E}">
        <p14:creationId xmlns:p14="http://schemas.microsoft.com/office/powerpoint/2010/main" val="30946443"/>
      </p:ext>
    </p:extLst>
  </p:cSld>
  <p:clrMapOvr>
    <a:masterClrMapping/>
  </p:clrMapOvr>
  <p:transition spd="slow">
    <p:pull dir="r"/>
  </p:transition>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Increasing Credit Risk</a:t>
            </a:r>
          </a:p>
        </p:txBody>
      </p:sp>
      <p:sp>
        <p:nvSpPr>
          <p:cNvPr id="6" name="Rectangle 3"/>
          <p:cNvSpPr txBox="1">
            <a:spLocks noChangeArrowheads="1"/>
          </p:cNvSpPr>
          <p:nvPr/>
        </p:nvSpPr>
        <p:spPr bwMode="auto">
          <a:xfrm>
            <a:off x="762000" y="1628799"/>
            <a:ext cx="8731250" cy="792089"/>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a:t>
            </a:r>
            <a:r>
              <a:rPr kumimoji="0" lang="en-GB" sz="2000" b="0" u="none" kern="0" dirty="0" smtClean="0">
                <a:solidFill>
                  <a:srgbClr val="FF0000"/>
                </a:solidFill>
                <a:latin typeface="+mn-lt"/>
                <a:cs typeface="Times New Roman" pitchFamily="18" charset="0"/>
              </a:rPr>
              <a:t>Speculative-grade </a:t>
            </a:r>
            <a:r>
              <a:rPr kumimoji="0" lang="en-GB" sz="2000" b="0" u="none" kern="0" dirty="0">
                <a:solidFill>
                  <a:srgbClr val="FF0000"/>
                </a:solidFill>
                <a:latin typeface="+mn-lt"/>
                <a:cs typeface="Times New Roman" pitchFamily="18" charset="0"/>
              </a:rPr>
              <a:t>corporate bond spreads in advanced economies </a:t>
            </a:r>
            <a:r>
              <a:rPr kumimoji="0" lang="en-GB" sz="2000" b="0" u="none" kern="0" dirty="0" smtClean="0">
                <a:solidFill>
                  <a:srgbClr val="FF0000"/>
                </a:solidFill>
                <a:latin typeface="+mn-lt"/>
                <a:cs typeface="Times New Roman" pitchFamily="18" charset="0"/>
              </a:rPr>
              <a:t>stayed significantly below </a:t>
            </a:r>
            <a:r>
              <a:rPr kumimoji="0" lang="en-GB" sz="2000" b="0" u="none" kern="0" dirty="0">
                <a:solidFill>
                  <a:srgbClr val="FF0000"/>
                </a:solidFill>
                <a:latin typeface="+mn-lt"/>
                <a:cs typeface="Times New Roman" pitchFamily="18" charset="0"/>
              </a:rPr>
              <a:t>historical </a:t>
            </a:r>
            <a:r>
              <a:rPr kumimoji="0" lang="en-GB" sz="2000" b="0" u="none" kern="0" dirty="0" smtClean="0">
                <a:solidFill>
                  <a:srgbClr val="FF0000"/>
                </a:solidFill>
                <a:latin typeface="+mn-lt"/>
                <a:cs typeface="Times New Roman" pitchFamily="18" charset="0"/>
              </a:rPr>
              <a:t>averages in EA and US.</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381</a:t>
            </a:fld>
            <a:endParaRPr lang="en-US" dirty="0"/>
          </a:p>
        </p:txBody>
      </p:sp>
      <p:pic>
        <p:nvPicPr>
          <p:cNvPr id="3" name="Picture 2"/>
          <p:cNvPicPr>
            <a:picLocks noChangeAspect="1"/>
          </p:cNvPicPr>
          <p:nvPr/>
        </p:nvPicPr>
        <p:blipFill>
          <a:blip r:embed="rId2"/>
          <a:stretch>
            <a:fillRect/>
          </a:stretch>
        </p:blipFill>
        <p:spPr>
          <a:xfrm>
            <a:off x="776536" y="2458192"/>
            <a:ext cx="2336767" cy="3491088"/>
          </a:xfrm>
          <a:prstGeom prst="rect">
            <a:avLst/>
          </a:prstGeom>
        </p:spPr>
      </p:pic>
      <p:sp>
        <p:nvSpPr>
          <p:cNvPr id="8" name="Rectangle 7"/>
          <p:cNvSpPr/>
          <p:nvPr/>
        </p:nvSpPr>
        <p:spPr>
          <a:xfrm>
            <a:off x="762000" y="5993826"/>
            <a:ext cx="4159126" cy="284640"/>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smtClean="0">
                <a:solidFill>
                  <a:schemeClr val="tx1"/>
                </a:solidFill>
                <a:latin typeface="+mn-lt"/>
              </a:rPr>
              <a:t>ECB (2018), “</a:t>
            </a:r>
            <a:r>
              <a:rPr lang="en-US" sz="1200" b="0" u="none" dirty="0" smtClean="0">
                <a:solidFill>
                  <a:schemeClr val="tx1"/>
                </a:solidFill>
                <a:latin typeface="+mn-lt"/>
              </a:rPr>
              <a:t>Financial Stability Review”, May.</a:t>
            </a:r>
            <a:endParaRPr lang="en-US" sz="1200" b="0" dirty="0">
              <a:solidFill>
                <a:schemeClr val="tx1"/>
              </a:solidFill>
              <a:latin typeface="+mn-lt"/>
            </a:endParaRPr>
          </a:p>
        </p:txBody>
      </p:sp>
      <p:pic>
        <p:nvPicPr>
          <p:cNvPr id="5" name="Picture 4"/>
          <p:cNvPicPr>
            <a:picLocks noChangeAspect="1"/>
          </p:cNvPicPr>
          <p:nvPr/>
        </p:nvPicPr>
        <p:blipFill>
          <a:blip r:embed="rId3"/>
          <a:stretch>
            <a:fillRect/>
          </a:stretch>
        </p:blipFill>
        <p:spPr>
          <a:xfrm>
            <a:off x="3152800" y="2420888"/>
            <a:ext cx="6126104" cy="3528392"/>
          </a:xfrm>
          <a:prstGeom prst="rect">
            <a:avLst/>
          </a:prstGeom>
        </p:spPr>
      </p:pic>
    </p:spTree>
    <p:extLst>
      <p:ext uri="{BB962C8B-B14F-4D97-AF65-F5344CB8AC3E}">
        <p14:creationId xmlns:p14="http://schemas.microsoft.com/office/powerpoint/2010/main" val="4185322243"/>
      </p:ext>
    </p:extLst>
  </p:cSld>
  <p:clrMapOvr>
    <a:masterClrMapping/>
  </p:clrMapOvr>
  <p:transition spd="slow">
    <p:pull dir="r"/>
  </p:transition>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Larger Systemic Risk</a:t>
            </a:r>
          </a:p>
        </p:txBody>
      </p:sp>
      <p:sp>
        <p:nvSpPr>
          <p:cNvPr id="6" name="Rectangle 3"/>
          <p:cNvSpPr txBox="1">
            <a:spLocks noChangeArrowheads="1"/>
          </p:cNvSpPr>
          <p:nvPr/>
        </p:nvSpPr>
        <p:spPr bwMode="auto">
          <a:xfrm>
            <a:off x="809624" y="1628799"/>
            <a:ext cx="8683626" cy="1440161"/>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 After SIFIs have been considered one of the major risks for financial markets, after the failure of Lehman Brothers, </a:t>
            </a:r>
            <a:r>
              <a:rPr kumimoji="0" lang="en-US" sz="2000" b="0" u="none" kern="0" dirty="0" smtClean="0">
                <a:solidFill>
                  <a:srgbClr val="FF0000"/>
                </a:solidFill>
                <a:latin typeface="+mn-lt"/>
                <a:cs typeface="Times New Roman" pitchFamily="18" charset="0"/>
              </a:rPr>
              <a:t>the weight of SIFIs kept increasing, e.g. in the US</a:t>
            </a:r>
            <a:r>
              <a:rPr kumimoji="0" lang="en-US" sz="2000" b="0" u="none" kern="0" dirty="0" smtClean="0">
                <a:solidFill>
                  <a:schemeClr val="tx1"/>
                </a:solidFill>
                <a:latin typeface="+mn-lt"/>
                <a:cs typeface="Times New Roman" pitchFamily="18" charset="0"/>
              </a:rPr>
              <a:t>, where the top-5 banks approached 50% of banking assets (44% in 2007).</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382</a:t>
            </a:fld>
            <a:endParaRPr lang="en-US" dirty="0"/>
          </a:p>
        </p:txBody>
      </p:sp>
      <p:sp>
        <p:nvSpPr>
          <p:cNvPr id="8" name="Rectangle 7"/>
          <p:cNvSpPr/>
          <p:nvPr/>
        </p:nvSpPr>
        <p:spPr>
          <a:xfrm>
            <a:off x="6601408" y="6015770"/>
            <a:ext cx="1656184" cy="276999"/>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smtClean="0">
                <a:solidFill>
                  <a:schemeClr val="tx1"/>
                </a:solidFill>
                <a:latin typeface="+mn-lt"/>
              </a:rPr>
              <a:t>St. Louis </a:t>
            </a:r>
            <a:r>
              <a:rPr lang="pt-PT" sz="1200" b="0" u="none" dirty="0" err="1" smtClean="0">
                <a:solidFill>
                  <a:schemeClr val="tx1"/>
                </a:solidFill>
                <a:latin typeface="+mn-lt"/>
              </a:rPr>
              <a:t>Fed</a:t>
            </a:r>
            <a:endParaRPr lang="en-GB" sz="1200" b="0" dirty="0">
              <a:solidFill>
                <a:schemeClr val="tx1"/>
              </a:solidFill>
              <a:latin typeface="+mn-lt"/>
            </a:endParaRPr>
          </a:p>
        </p:txBody>
      </p:sp>
      <p:graphicFrame>
        <p:nvGraphicFramePr>
          <p:cNvPr id="7" name="Chart 6"/>
          <p:cNvGraphicFramePr>
            <a:graphicFrameLocks/>
          </p:cNvGraphicFramePr>
          <p:nvPr>
            <p:extLst>
              <p:ext uri="{D42A27DB-BD31-4B8C-83A1-F6EECF244321}">
                <p14:modId xmlns:p14="http://schemas.microsoft.com/office/powerpoint/2010/main" val="2851088686"/>
              </p:ext>
            </p:extLst>
          </p:nvPr>
        </p:nvGraphicFramePr>
        <p:xfrm>
          <a:off x="997004" y="3260719"/>
          <a:ext cx="5108124" cy="28935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3372893"/>
      </p:ext>
    </p:extLst>
  </p:cSld>
  <p:clrMapOvr>
    <a:masterClrMapping/>
  </p:clrMapOvr>
  <p:transition spd="slow">
    <p:pull dir="r"/>
  </p:transition>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Larger </a:t>
            </a:r>
            <a:r>
              <a:rPr lang="en-US" dirty="0"/>
              <a:t>Systemic Risk</a:t>
            </a:r>
            <a:endParaRPr lang="en-US" dirty="0" smtClean="0"/>
          </a:p>
        </p:txBody>
      </p:sp>
      <p:sp>
        <p:nvSpPr>
          <p:cNvPr id="6" name="Rectangle 3"/>
          <p:cNvSpPr txBox="1">
            <a:spLocks noChangeArrowheads="1"/>
          </p:cNvSpPr>
          <p:nvPr/>
        </p:nvSpPr>
        <p:spPr bwMode="auto">
          <a:xfrm>
            <a:off x="762000" y="1628799"/>
            <a:ext cx="4695056" cy="4694213"/>
          </a:xfrm>
          <a:prstGeom prst="rect">
            <a:avLst/>
          </a:prstGeom>
          <a:noFill/>
          <a:ln w="9525">
            <a:noFill/>
            <a:miter lim="800000"/>
            <a:headEnd/>
            <a:tailEnd/>
          </a:ln>
        </p:spPr>
        <p:txBody>
          <a:bodyPr lIns="92075" tIns="46038" rIns="92075" bIns="46038"/>
          <a:lstStyle/>
          <a:p>
            <a:pPr marL="174625" indent="-174625" algn="just">
              <a:lnSpc>
                <a:spcPts val="25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rgbClr val="FF0000"/>
                </a:solidFill>
                <a:latin typeface="+mn-lt"/>
                <a:cs typeface="Times New Roman" pitchFamily="18" charset="0"/>
              </a:rPr>
              <a:t>Although the subprime crisis was originated in US investment banks, these banks have increased their weight vs European banks.</a:t>
            </a:r>
          </a:p>
          <a:p>
            <a:pPr marL="174625" indent="-174625" algn="just">
              <a:lnSpc>
                <a:spcPts val="25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US banks benefited from an improved business environment and from the restructurings motivated by M&amp;As occurred (e.g. JPMorgan acquisition of Washington Mutual and the Bank of America / Merrill Lynch deal).</a:t>
            </a:r>
          </a:p>
          <a:p>
            <a:pPr marL="174625" indent="-174625" algn="just">
              <a:lnSpc>
                <a:spcPts val="2500"/>
              </a:lnSpc>
              <a:spcBef>
                <a:spcPts val="600"/>
              </a:spcBef>
              <a:spcAft>
                <a:spcPts val="600"/>
              </a:spcAft>
              <a:buClr>
                <a:schemeClr val="bg2"/>
              </a:buClr>
              <a:buSzPct val="75000"/>
              <a:buFont typeface="Monotype Sorts" pitchFamily="2" charset="2"/>
              <a:buChar char="n"/>
              <a:defRPr/>
            </a:pPr>
            <a:r>
              <a:rPr kumimoji="0" lang="en-US" sz="1800" b="0" u="none" kern="0" dirty="0" smtClean="0">
                <a:solidFill>
                  <a:schemeClr val="tx1"/>
                </a:solidFill>
                <a:latin typeface="+mn-lt"/>
                <a:cs typeface="Times New Roman" pitchFamily="18" charset="0"/>
              </a:rPr>
              <a:t>Conversely, </a:t>
            </a:r>
            <a:r>
              <a:rPr kumimoji="0" lang="en-US" sz="1800" b="0" u="none" kern="0" dirty="0" smtClean="0">
                <a:solidFill>
                  <a:srgbClr val="FF0000"/>
                </a:solidFill>
                <a:latin typeface="+mn-lt"/>
                <a:cs typeface="Times New Roman" pitchFamily="18" charset="0"/>
              </a:rPr>
              <a:t>European banks left the top-5 of the world investment banks ranking</a:t>
            </a:r>
            <a:r>
              <a:rPr kumimoji="0" lang="en-US" sz="1800" b="0" u="none" kern="0" dirty="0" smtClean="0">
                <a:solidFill>
                  <a:schemeClr val="tx1"/>
                </a:solidFill>
                <a:latin typeface="+mn-lt"/>
                <a:cs typeface="Times New Roman" pitchFamily="18" charset="0"/>
              </a:rPr>
              <a:t>, after being bailed-out (e.g. RBS and UBS) or hugely capitalized by their shareholders (e.g. Deutsche Bank, Credit Suisse and Barclays) and forced to shrink their footprint.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383</a:t>
            </a:fld>
            <a:endParaRPr lang="en-US"/>
          </a:p>
        </p:txBody>
      </p:sp>
      <p:pic>
        <p:nvPicPr>
          <p:cNvPr id="10" name="Picture 9"/>
          <p:cNvPicPr>
            <a:picLocks noChangeAspect="1"/>
          </p:cNvPicPr>
          <p:nvPr/>
        </p:nvPicPr>
        <p:blipFill>
          <a:blip r:embed="rId2"/>
          <a:stretch>
            <a:fillRect/>
          </a:stretch>
        </p:blipFill>
        <p:spPr>
          <a:xfrm>
            <a:off x="5496296" y="1772816"/>
            <a:ext cx="3866407" cy="2617580"/>
          </a:xfrm>
          <a:prstGeom prst="rect">
            <a:avLst/>
          </a:prstGeom>
        </p:spPr>
      </p:pic>
      <p:sp>
        <p:nvSpPr>
          <p:cNvPr id="12" name="Rectangle 11"/>
          <p:cNvSpPr/>
          <p:nvPr/>
        </p:nvSpPr>
        <p:spPr>
          <a:xfrm>
            <a:off x="5477893" y="4514038"/>
            <a:ext cx="3884810" cy="646331"/>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err="1" smtClean="0">
                <a:solidFill>
                  <a:schemeClr val="tx1"/>
                </a:solidFill>
                <a:latin typeface="+mn-lt"/>
              </a:rPr>
              <a:t>Nonan</a:t>
            </a:r>
            <a:r>
              <a:rPr lang="pt-PT" sz="1200" b="0" u="none" dirty="0" smtClean="0">
                <a:solidFill>
                  <a:schemeClr val="tx1"/>
                </a:solidFill>
                <a:latin typeface="+mn-lt"/>
              </a:rPr>
              <a:t>, Laura (2018)</a:t>
            </a:r>
            <a:r>
              <a:rPr lang="en-GB" sz="1200" b="0" u="none" dirty="0" smtClean="0">
                <a:solidFill>
                  <a:schemeClr val="tx1"/>
                </a:solidFill>
                <a:latin typeface="+mn-lt"/>
              </a:rPr>
              <a:t>, </a:t>
            </a:r>
            <a:r>
              <a:rPr lang="en-GB" sz="1200" b="0" dirty="0" smtClean="0">
                <a:solidFill>
                  <a:schemeClr val="tx1"/>
                </a:solidFill>
                <a:latin typeface="+mn-lt"/>
              </a:rPr>
              <a:t>“Investment banking: stronger franchises emerge 10 years after crisis”, Financial Times</a:t>
            </a:r>
            <a:endParaRPr lang="pt-PT" sz="1200" b="0" u="none" dirty="0" smtClean="0">
              <a:solidFill>
                <a:schemeClr val="tx1"/>
              </a:solidFill>
              <a:latin typeface="+mn-lt"/>
            </a:endParaRPr>
          </a:p>
        </p:txBody>
      </p:sp>
    </p:spTree>
    <p:extLst>
      <p:ext uri="{BB962C8B-B14F-4D97-AF65-F5344CB8AC3E}">
        <p14:creationId xmlns:p14="http://schemas.microsoft.com/office/powerpoint/2010/main" val="4081744377"/>
      </p:ext>
    </p:extLst>
  </p:cSld>
  <p:clrMapOvr>
    <a:masterClrMapping/>
  </p:clrMapOvr>
  <p:transition spd="slow">
    <p:pull dir="r"/>
  </p:transition>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Larger Systemic Risk</a:t>
            </a:r>
            <a:endParaRPr lang="en-US" dirty="0" smtClean="0"/>
          </a:p>
        </p:txBody>
      </p:sp>
      <p:sp>
        <p:nvSpPr>
          <p:cNvPr id="6" name="Rectangle 3"/>
          <p:cNvSpPr txBox="1">
            <a:spLocks noChangeArrowheads="1"/>
          </p:cNvSpPr>
          <p:nvPr/>
        </p:nvSpPr>
        <p:spPr bwMode="auto">
          <a:xfrm>
            <a:off x="762000" y="1628800"/>
            <a:ext cx="8731250" cy="753115"/>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a:solidFill>
                  <a:schemeClr val="tx1"/>
                </a:solidFill>
                <a:cs typeface="Times New Roman" pitchFamily="18" charset="0"/>
              </a:rPr>
              <a:t>In 2007-2017, </a:t>
            </a:r>
            <a:r>
              <a:rPr kumimoji="0" lang="en-GB" sz="2000" b="0" u="none" kern="0" dirty="0">
                <a:solidFill>
                  <a:schemeClr val="tx1"/>
                </a:solidFill>
                <a:cs typeface="Times New Roman" pitchFamily="18" charset="0"/>
              </a:rPr>
              <a:t>4 of the top 5 US players enjoyed a 33% rise in sales and trading revenues and a 75% increase in group net </a:t>
            </a:r>
            <a:r>
              <a:rPr kumimoji="0" lang="en-GB" sz="2000" b="0" u="none" kern="0" dirty="0" smtClean="0">
                <a:solidFill>
                  <a:schemeClr val="tx1"/>
                </a:solidFill>
                <a:cs typeface="Times New Roman" pitchFamily="18" charset="0"/>
              </a:rPr>
              <a:t>income</a:t>
            </a:r>
            <a:r>
              <a:rPr kumimoji="0" lang="en-GB" sz="2000" b="0" u="none" kern="0" dirty="0">
                <a:solidFill>
                  <a:schemeClr val="tx1"/>
                </a:solidFill>
                <a:cs typeface="Times New Roman" pitchFamily="18" charset="0"/>
              </a:rPr>
              <a:t>.</a:t>
            </a:r>
            <a:endParaRPr kumimoji="0" lang="en-US" sz="2000" b="0" u="none" kern="0" dirty="0">
              <a:solidFill>
                <a:schemeClr val="tx1"/>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384</a:t>
            </a:fld>
            <a:endParaRPr lang="en-US"/>
          </a:p>
        </p:txBody>
      </p:sp>
      <p:pic>
        <p:nvPicPr>
          <p:cNvPr id="5" name="Picture 4"/>
          <p:cNvPicPr>
            <a:picLocks noChangeAspect="1"/>
          </p:cNvPicPr>
          <p:nvPr/>
        </p:nvPicPr>
        <p:blipFill>
          <a:blip r:embed="rId2"/>
          <a:stretch>
            <a:fillRect/>
          </a:stretch>
        </p:blipFill>
        <p:spPr>
          <a:xfrm>
            <a:off x="1064568" y="2633480"/>
            <a:ext cx="5217672" cy="3027768"/>
          </a:xfrm>
          <a:prstGeom prst="rect">
            <a:avLst/>
          </a:prstGeom>
        </p:spPr>
      </p:pic>
      <p:sp>
        <p:nvSpPr>
          <p:cNvPr id="11" name="Rectangle 10"/>
          <p:cNvSpPr/>
          <p:nvPr/>
        </p:nvSpPr>
        <p:spPr>
          <a:xfrm>
            <a:off x="1028522" y="5877272"/>
            <a:ext cx="5253718" cy="461665"/>
          </a:xfrm>
          <a:prstGeom prst="rect">
            <a:avLst/>
          </a:prstGeom>
        </p:spPr>
        <p:txBody>
          <a:bodyPr wrap="square">
            <a:spAutoFit/>
          </a:bodyPr>
          <a:lstStyle/>
          <a:p>
            <a:pPr algn="just">
              <a:buNone/>
            </a:pPr>
            <a:r>
              <a:rPr lang="it-IT" sz="1200" b="0" u="none" dirty="0" smtClean="0">
                <a:solidFill>
                  <a:schemeClr val="tx1"/>
                </a:solidFill>
                <a:latin typeface="+mn-lt"/>
              </a:rPr>
              <a:t>Source: </a:t>
            </a:r>
            <a:r>
              <a:rPr lang="pt-PT" sz="1200" b="0" u="none" dirty="0" err="1" smtClean="0">
                <a:solidFill>
                  <a:schemeClr val="tx1"/>
                </a:solidFill>
                <a:latin typeface="+mn-lt"/>
              </a:rPr>
              <a:t>Nonan</a:t>
            </a:r>
            <a:r>
              <a:rPr lang="pt-PT" sz="1200" b="0" u="none" dirty="0" smtClean="0">
                <a:solidFill>
                  <a:schemeClr val="tx1"/>
                </a:solidFill>
                <a:latin typeface="+mn-lt"/>
              </a:rPr>
              <a:t>, Laura (2018)</a:t>
            </a:r>
            <a:r>
              <a:rPr lang="en-GB" sz="1200" b="0" dirty="0" smtClean="0">
                <a:solidFill>
                  <a:schemeClr val="tx1"/>
                </a:solidFill>
                <a:latin typeface="+mn-lt"/>
              </a:rPr>
              <a:t>, “Easy transatlantic pickings come to end for US banks”, Financial Times</a:t>
            </a:r>
            <a:endParaRPr lang="pt-PT" sz="1200" b="0" u="none" dirty="0" smtClean="0">
              <a:solidFill>
                <a:schemeClr val="tx1"/>
              </a:solidFill>
              <a:latin typeface="+mn-lt"/>
            </a:endParaRPr>
          </a:p>
        </p:txBody>
      </p:sp>
    </p:spTree>
    <p:extLst>
      <p:ext uri="{BB962C8B-B14F-4D97-AF65-F5344CB8AC3E}">
        <p14:creationId xmlns:p14="http://schemas.microsoft.com/office/powerpoint/2010/main" val="67491940"/>
      </p:ext>
    </p:extLst>
  </p:cSld>
  <p:clrMapOvr>
    <a:masterClrMapping/>
  </p:clrMapOvr>
  <p:transition spd="slow">
    <p:pull dir="r"/>
  </p:transition>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Larger Systemic </a:t>
            </a:r>
            <a:r>
              <a:rPr lang="en-US" dirty="0" smtClean="0"/>
              <a:t>Risk</a:t>
            </a:r>
          </a:p>
        </p:txBody>
      </p:sp>
      <p:sp>
        <p:nvSpPr>
          <p:cNvPr id="6" name="Rectangle 3"/>
          <p:cNvSpPr txBox="1">
            <a:spLocks noChangeArrowheads="1"/>
          </p:cNvSpPr>
          <p:nvPr/>
        </p:nvSpPr>
        <p:spPr bwMode="auto">
          <a:xfrm>
            <a:off x="809624" y="1628799"/>
            <a:ext cx="8683626" cy="576065"/>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The world banking system became even more interconnected.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385</a:t>
            </a:fld>
            <a:endParaRPr lang="en-US"/>
          </a:p>
        </p:txBody>
      </p:sp>
      <p:pic>
        <p:nvPicPr>
          <p:cNvPr id="3" name="Picture 2"/>
          <p:cNvPicPr>
            <a:picLocks noChangeAspect="1"/>
          </p:cNvPicPr>
          <p:nvPr/>
        </p:nvPicPr>
        <p:blipFill>
          <a:blip r:embed="rId2"/>
          <a:stretch>
            <a:fillRect/>
          </a:stretch>
        </p:blipFill>
        <p:spPr>
          <a:xfrm>
            <a:off x="1136576" y="2276872"/>
            <a:ext cx="5112568" cy="3408914"/>
          </a:xfrm>
          <a:prstGeom prst="rect">
            <a:avLst/>
          </a:prstGeom>
        </p:spPr>
      </p:pic>
      <p:sp>
        <p:nvSpPr>
          <p:cNvPr id="9" name="Rectangle 8"/>
          <p:cNvSpPr/>
          <p:nvPr/>
        </p:nvSpPr>
        <p:spPr>
          <a:xfrm>
            <a:off x="1059524" y="5861348"/>
            <a:ext cx="5760640" cy="461665"/>
          </a:xfrm>
          <a:prstGeom prst="rect">
            <a:avLst/>
          </a:prstGeom>
        </p:spPr>
        <p:txBody>
          <a:bodyPr wrap="square">
            <a:spAutoFit/>
          </a:bodyPr>
          <a:lstStyle/>
          <a:p>
            <a:pPr algn="just">
              <a:buNone/>
            </a:pPr>
            <a:r>
              <a:rPr lang="it-IT" sz="1200" b="0" u="none" dirty="0" smtClean="0">
                <a:solidFill>
                  <a:schemeClr val="tx1"/>
                </a:solidFill>
                <a:latin typeface="+mn-lt"/>
              </a:rPr>
              <a:t>Source: </a:t>
            </a:r>
            <a:r>
              <a:rPr lang="en-US" sz="1200" b="0" u="none" dirty="0" smtClean="0">
                <a:solidFill>
                  <a:schemeClr val="tx1"/>
                </a:solidFill>
                <a:latin typeface="+mn-lt"/>
              </a:rPr>
              <a:t>Wolf</a:t>
            </a:r>
            <a:r>
              <a:rPr lang="en-US" sz="1200" b="0" u="none" dirty="0">
                <a:solidFill>
                  <a:schemeClr val="tx1"/>
                </a:solidFill>
                <a:latin typeface="+mn-lt"/>
              </a:rPr>
              <a:t>, Martin (2018), “</a:t>
            </a:r>
            <a:r>
              <a:rPr lang="en-GB" sz="1200" b="0" u="none" dirty="0">
                <a:solidFill>
                  <a:schemeClr val="tx1"/>
                </a:solidFill>
                <a:latin typeface="+mn-lt"/>
              </a:rPr>
              <a:t>Why so little has </a:t>
            </a:r>
            <a:r>
              <a:rPr lang="en-GB" sz="1200" b="0" u="none" dirty="0" smtClean="0">
                <a:solidFill>
                  <a:schemeClr val="tx1"/>
                </a:solidFill>
                <a:latin typeface="+mn-lt"/>
              </a:rPr>
              <a:t>changed since </a:t>
            </a:r>
            <a:r>
              <a:rPr lang="en-GB" sz="1200" b="0" u="none" dirty="0">
                <a:solidFill>
                  <a:schemeClr val="tx1"/>
                </a:solidFill>
                <a:latin typeface="+mn-lt"/>
              </a:rPr>
              <a:t>the financial crash”, 4 Sept., Financial </a:t>
            </a:r>
            <a:r>
              <a:rPr lang="en-GB" sz="1200" b="0" u="none" dirty="0" smtClean="0">
                <a:solidFill>
                  <a:schemeClr val="tx1"/>
                </a:solidFill>
                <a:latin typeface="+mn-lt"/>
              </a:rPr>
              <a:t>Times.</a:t>
            </a:r>
            <a:endParaRPr lang="en-GB" sz="1200" b="0" u="none" dirty="0">
              <a:solidFill>
                <a:schemeClr val="tx1"/>
              </a:solidFill>
              <a:latin typeface="+mn-lt"/>
            </a:endParaRPr>
          </a:p>
        </p:txBody>
      </p:sp>
    </p:spTree>
    <p:extLst>
      <p:ext uri="{BB962C8B-B14F-4D97-AF65-F5344CB8AC3E}">
        <p14:creationId xmlns:p14="http://schemas.microsoft.com/office/powerpoint/2010/main" val="671908594"/>
      </p:ext>
    </p:extLst>
  </p:cSld>
  <p:clrMapOvr>
    <a:masterClrMapping/>
  </p:clrMapOvr>
  <p:transition spd="slow">
    <p:pull dir="r"/>
  </p:transition>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Increasing Shadow Banking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386</a:t>
            </a:fld>
            <a:endParaRPr lang="en-US"/>
          </a:p>
        </p:txBody>
      </p:sp>
      <p:sp>
        <p:nvSpPr>
          <p:cNvPr id="8" name="Rectangle 3"/>
          <p:cNvSpPr txBox="1">
            <a:spLocks noChangeArrowheads="1"/>
          </p:cNvSpPr>
          <p:nvPr/>
        </p:nvSpPr>
        <p:spPr bwMode="auto">
          <a:xfrm>
            <a:off x="809624" y="1628801"/>
            <a:ext cx="8683626" cy="792088"/>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Shadow banking increased its size</a:t>
            </a:r>
            <a:r>
              <a:rPr kumimoji="0" lang="en-US" sz="2000" b="0" u="none" kern="0" dirty="0" smtClean="0">
                <a:solidFill>
                  <a:schemeClr val="tx1"/>
                </a:solidFill>
                <a:latin typeface="+mn-lt"/>
                <a:cs typeface="Times New Roman" pitchFamily="18" charset="0"/>
              </a:rPr>
              <a:t>: from </a:t>
            </a:r>
            <a:r>
              <a:rPr lang="en-GB" sz="2000" b="0" u="none" dirty="0" smtClean="0">
                <a:solidFill>
                  <a:schemeClr val="tx1"/>
                </a:solidFill>
                <a:latin typeface="+mn-lt"/>
              </a:rPr>
              <a:t>$29T </a:t>
            </a:r>
            <a:r>
              <a:rPr lang="en-GB" sz="2000" b="0" u="none" dirty="0">
                <a:solidFill>
                  <a:schemeClr val="tx1"/>
                </a:solidFill>
                <a:latin typeface="+mn-lt"/>
              </a:rPr>
              <a:t>in </a:t>
            </a:r>
            <a:r>
              <a:rPr lang="en-GB" sz="2000" b="0" u="none" dirty="0" smtClean="0">
                <a:solidFill>
                  <a:schemeClr val="tx1"/>
                </a:solidFill>
                <a:latin typeface="+mn-lt"/>
              </a:rPr>
              <a:t>2010 to $45T in 2016 (total assets), as a response to a larger regulatory burden on FIs.</a:t>
            </a:r>
            <a:endParaRPr kumimoji="0" lang="en-US" sz="2000" b="0" u="none" kern="0" dirty="0">
              <a:solidFill>
                <a:schemeClr val="tx1"/>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chemeClr val="tx1"/>
              </a:solidFill>
              <a:latin typeface="+mn-lt"/>
              <a:cs typeface="Times New Roman" pitchFamily="18" charset="0"/>
            </a:endParaRPr>
          </a:p>
        </p:txBody>
      </p:sp>
      <p:pic>
        <p:nvPicPr>
          <p:cNvPr id="4" name="Picture 3"/>
          <p:cNvPicPr>
            <a:picLocks noChangeAspect="1"/>
          </p:cNvPicPr>
          <p:nvPr/>
        </p:nvPicPr>
        <p:blipFill>
          <a:blip r:embed="rId2"/>
          <a:stretch>
            <a:fillRect/>
          </a:stretch>
        </p:blipFill>
        <p:spPr>
          <a:xfrm>
            <a:off x="890743" y="2492896"/>
            <a:ext cx="4473377" cy="3617705"/>
          </a:xfrm>
          <a:prstGeom prst="rect">
            <a:avLst/>
          </a:prstGeom>
        </p:spPr>
      </p:pic>
      <p:sp>
        <p:nvSpPr>
          <p:cNvPr id="9" name="Rectangle 8"/>
          <p:cNvSpPr/>
          <p:nvPr/>
        </p:nvSpPr>
        <p:spPr>
          <a:xfrm>
            <a:off x="5364120" y="5709179"/>
            <a:ext cx="4053376"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GB" sz="1200" b="0" u="none" dirty="0">
                <a:solidFill>
                  <a:schemeClr val="tx1"/>
                </a:solidFill>
              </a:rPr>
              <a:t>Financial Stability Board (2018), “Global Shadow Banking Monitoring Report 2017”, 5 </a:t>
            </a:r>
            <a:r>
              <a:rPr lang="en-GB" sz="1200" b="0" u="none" dirty="0" smtClean="0">
                <a:solidFill>
                  <a:schemeClr val="tx1"/>
                </a:solidFill>
              </a:rPr>
              <a:t>Mar.</a:t>
            </a:r>
            <a:endParaRPr lang="en-US" sz="1200" b="0" dirty="0">
              <a:solidFill>
                <a:schemeClr val="tx1"/>
              </a:solidFill>
              <a:latin typeface="+mn-lt"/>
            </a:endParaRPr>
          </a:p>
        </p:txBody>
      </p:sp>
    </p:spTree>
    <p:extLst>
      <p:ext uri="{BB962C8B-B14F-4D97-AF65-F5344CB8AC3E}">
        <p14:creationId xmlns:p14="http://schemas.microsoft.com/office/powerpoint/2010/main" val="3914641361"/>
      </p:ext>
    </p:extLst>
  </p:cSld>
  <p:clrMapOvr>
    <a:masterClrMapping/>
  </p:clrMapOvr>
  <p:transition spd="slow">
    <p:pull dir="r"/>
  </p:transition>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Macroeconomic performance</a:t>
            </a:r>
            <a:endParaRPr lang="en-US" dirty="0" smtClean="0"/>
          </a:p>
        </p:txBody>
      </p:sp>
      <p:sp>
        <p:nvSpPr>
          <p:cNvPr id="6" name="Rectangle 3"/>
          <p:cNvSpPr txBox="1">
            <a:spLocks noChangeArrowheads="1"/>
          </p:cNvSpPr>
          <p:nvPr/>
        </p:nvSpPr>
        <p:spPr bwMode="auto">
          <a:xfrm>
            <a:off x="762000" y="1628798"/>
            <a:ext cx="4623048" cy="4536506"/>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Among the 24 economies that suffered a banking crisis in 2008, 85% still exhibited in 2017 a GDP level below the pre-crisis trend, </a:t>
            </a:r>
            <a:r>
              <a:rPr kumimoji="0" lang="en-US" sz="2000" b="0" u="none" kern="0" dirty="0" smtClean="0">
                <a:solidFill>
                  <a:schemeClr val="tx1"/>
                </a:solidFill>
                <a:latin typeface="+mn-lt"/>
                <a:cs typeface="Times New Roman" pitchFamily="18" charset="0"/>
              </a:rPr>
              <a:t>most of them 10% below that trend.</a:t>
            </a:r>
          </a:p>
          <a:p>
            <a:pPr marL="268288" indent="-268288" algn="just">
              <a:lnSpc>
                <a:spcPts val="2700"/>
              </a:lnSpc>
              <a:spcBef>
                <a:spcPts val="600"/>
              </a:spcBef>
              <a:spcAft>
                <a:spcPts val="600"/>
              </a:spcAft>
              <a:buClr>
                <a:schemeClr val="bg2"/>
              </a:buClr>
              <a:buSzPct val="75000"/>
              <a:buFont typeface="Monotype Sorts" pitchFamily="2" charset="2"/>
              <a:buChar char="n"/>
              <a:defRPr/>
            </a:pPr>
            <a:endParaRPr kumimoji="0" lang="en-US" sz="2000" b="0" u="none" kern="0" dirty="0" smtClean="0">
              <a:solidFill>
                <a:srgbClr val="FF0000"/>
              </a:solidFill>
              <a:latin typeface="+mn-lt"/>
              <a:cs typeface="Times New Roman" pitchFamily="18" charset="0"/>
            </a:endParaRPr>
          </a:p>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Even 60% of the economies that haven’t faced a banking crisis were still below the referred trend, namely due to weaker external demand from the countries that suffered banking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387</a:t>
            </a:fld>
            <a:endParaRPr lang="en-US"/>
          </a:p>
        </p:txBody>
      </p:sp>
      <p:pic>
        <p:nvPicPr>
          <p:cNvPr id="3" name="Picture 2"/>
          <p:cNvPicPr>
            <a:picLocks noChangeAspect="1"/>
          </p:cNvPicPr>
          <p:nvPr/>
        </p:nvPicPr>
        <p:blipFill>
          <a:blip r:embed="rId2"/>
          <a:stretch>
            <a:fillRect/>
          </a:stretch>
        </p:blipFill>
        <p:spPr>
          <a:xfrm>
            <a:off x="5529063" y="1700808"/>
            <a:ext cx="3817887" cy="4345849"/>
          </a:xfrm>
          <a:prstGeom prst="rect">
            <a:avLst/>
          </a:prstGeom>
        </p:spPr>
      </p:pic>
      <p:sp>
        <p:nvSpPr>
          <p:cNvPr id="10" name="Rectangle 9"/>
          <p:cNvSpPr/>
          <p:nvPr/>
        </p:nvSpPr>
        <p:spPr>
          <a:xfrm>
            <a:off x="5529063" y="6022666"/>
            <a:ext cx="3528392" cy="276999"/>
          </a:xfrm>
          <a:prstGeom prst="rect">
            <a:avLst/>
          </a:prstGeom>
        </p:spPr>
        <p:txBody>
          <a:bodyPr wrap="square">
            <a:spAutoFit/>
          </a:bodyPr>
          <a:lstStyle/>
          <a:p>
            <a:pPr algn="just">
              <a:buNone/>
            </a:pPr>
            <a:r>
              <a:rPr lang="en-US" sz="1200" b="0" u="none" dirty="0" smtClean="0">
                <a:solidFill>
                  <a:schemeClr val="tx1"/>
                </a:solidFill>
                <a:latin typeface="+mn-lt"/>
              </a:rPr>
              <a:t>Source: IMF (2018), “World Economic Outlook”, Oct.</a:t>
            </a:r>
            <a:endParaRPr lang="en-US" sz="1200" b="0" dirty="0">
              <a:solidFill>
                <a:schemeClr val="tx1"/>
              </a:solidFill>
              <a:latin typeface="+mn-lt"/>
            </a:endParaRPr>
          </a:p>
        </p:txBody>
      </p:sp>
    </p:spTree>
    <p:extLst>
      <p:ext uri="{BB962C8B-B14F-4D97-AF65-F5344CB8AC3E}">
        <p14:creationId xmlns:p14="http://schemas.microsoft.com/office/powerpoint/2010/main" val="3319990906"/>
      </p:ext>
    </p:extLst>
  </p:cSld>
  <p:clrMapOvr>
    <a:masterClrMapping/>
  </p:clrMapOvr>
  <p:transition spd="slow">
    <p:pull dir="r"/>
  </p:transition>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Macroeconomic performance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388</a:t>
            </a:fld>
            <a:endParaRPr lang="en-US"/>
          </a:p>
        </p:txBody>
      </p:sp>
      <p:sp>
        <p:nvSpPr>
          <p:cNvPr id="8" name="Rectangle 3"/>
          <p:cNvSpPr txBox="1">
            <a:spLocks noChangeArrowheads="1"/>
          </p:cNvSpPr>
          <p:nvPr/>
        </p:nvSpPr>
        <p:spPr bwMode="auto">
          <a:xfrm>
            <a:off x="762000" y="1628801"/>
            <a:ext cx="8731250" cy="524583"/>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a:t>
            </a:r>
            <a:r>
              <a:rPr kumimoji="0" lang="en-US" sz="2000" u="none" kern="0" dirty="0" smtClean="0">
                <a:solidFill>
                  <a:srgbClr val="FF0000"/>
                </a:solidFill>
                <a:latin typeface="+mn-lt"/>
                <a:cs typeface="Times New Roman" pitchFamily="18" charset="0"/>
              </a:rPr>
              <a:t>Higher deviations in Eurozone:</a:t>
            </a:r>
          </a:p>
        </p:txBody>
      </p:sp>
      <p:sp>
        <p:nvSpPr>
          <p:cNvPr id="11" name="Rectangle 10"/>
          <p:cNvSpPr/>
          <p:nvPr/>
        </p:nvSpPr>
        <p:spPr>
          <a:xfrm>
            <a:off x="778356" y="5507413"/>
            <a:ext cx="8690404" cy="276999"/>
          </a:xfrm>
          <a:prstGeom prst="rect">
            <a:avLst/>
          </a:prstGeom>
        </p:spPr>
        <p:txBody>
          <a:bodyPr wrap="square">
            <a:spAutoFit/>
          </a:bodyPr>
          <a:lstStyle/>
          <a:p>
            <a:pPr algn="just">
              <a:buNone/>
            </a:pPr>
            <a:r>
              <a:rPr lang="it-IT" sz="1200" b="0" u="none" dirty="0" smtClean="0">
                <a:solidFill>
                  <a:schemeClr val="tx1"/>
                </a:solidFill>
                <a:latin typeface="+mn-lt"/>
              </a:rPr>
              <a:t>Source: </a:t>
            </a:r>
            <a:r>
              <a:rPr lang="en-US" sz="1200" b="0" u="none" dirty="0" smtClean="0">
                <a:solidFill>
                  <a:schemeClr val="tx1"/>
                </a:solidFill>
                <a:latin typeface="+mn-lt"/>
              </a:rPr>
              <a:t>Wolf</a:t>
            </a:r>
            <a:r>
              <a:rPr lang="en-US" sz="1200" b="0" u="none" dirty="0">
                <a:solidFill>
                  <a:schemeClr val="tx1"/>
                </a:solidFill>
                <a:latin typeface="+mn-lt"/>
              </a:rPr>
              <a:t>, Martin (2018), </a:t>
            </a:r>
            <a:r>
              <a:rPr lang="en-US" sz="1200" b="0" u="none" dirty="0" smtClean="0">
                <a:solidFill>
                  <a:schemeClr val="tx1"/>
                </a:solidFill>
                <a:latin typeface="+mn-lt"/>
              </a:rPr>
              <a:t>“</a:t>
            </a:r>
            <a:r>
              <a:rPr lang="en-GB" sz="1200" b="0" u="none" dirty="0">
                <a:solidFill>
                  <a:schemeClr val="tx1"/>
                </a:solidFill>
                <a:latin typeface="+mn-lt"/>
              </a:rPr>
              <a:t>How to avoid the next financial crisis”, </a:t>
            </a:r>
            <a:r>
              <a:rPr lang="en-GB" sz="1200" b="0" u="none" dirty="0" smtClean="0">
                <a:solidFill>
                  <a:schemeClr val="tx1"/>
                </a:solidFill>
                <a:latin typeface="+mn-lt"/>
              </a:rPr>
              <a:t>9 Oct., </a:t>
            </a:r>
            <a:r>
              <a:rPr lang="en-GB" sz="1200" b="0" u="none" dirty="0">
                <a:solidFill>
                  <a:schemeClr val="tx1"/>
                </a:solidFill>
                <a:latin typeface="+mn-lt"/>
              </a:rPr>
              <a:t>Financial </a:t>
            </a:r>
            <a:r>
              <a:rPr lang="en-GB" sz="1200" b="0" u="none" dirty="0" smtClean="0">
                <a:solidFill>
                  <a:schemeClr val="tx1"/>
                </a:solidFill>
                <a:latin typeface="+mn-lt"/>
              </a:rPr>
              <a:t>Times.</a:t>
            </a:r>
            <a:endParaRPr lang="en-GB" sz="1200" b="0" u="none" dirty="0">
              <a:solidFill>
                <a:schemeClr val="tx1"/>
              </a:solidFill>
              <a:latin typeface="+mn-lt"/>
            </a:endParaRPr>
          </a:p>
        </p:txBody>
      </p:sp>
      <p:pic>
        <p:nvPicPr>
          <p:cNvPr id="4" name="Picture 3"/>
          <p:cNvPicPr>
            <a:picLocks noChangeAspect="1"/>
          </p:cNvPicPr>
          <p:nvPr/>
        </p:nvPicPr>
        <p:blipFill>
          <a:blip r:embed="rId2"/>
          <a:stretch>
            <a:fillRect/>
          </a:stretch>
        </p:blipFill>
        <p:spPr>
          <a:xfrm>
            <a:off x="920552" y="2448532"/>
            <a:ext cx="4414055" cy="2520280"/>
          </a:xfrm>
          <a:prstGeom prst="rect">
            <a:avLst/>
          </a:prstGeom>
        </p:spPr>
      </p:pic>
    </p:spTree>
    <p:extLst>
      <p:ext uri="{BB962C8B-B14F-4D97-AF65-F5344CB8AC3E}">
        <p14:creationId xmlns:p14="http://schemas.microsoft.com/office/powerpoint/2010/main" val="3229718910"/>
      </p:ext>
    </p:extLst>
  </p:cSld>
  <p:clrMapOvr>
    <a:masterClrMapping/>
  </p:clrMapOvr>
  <p:transition spd="slow">
    <p:pull dir="r"/>
  </p:transition>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a:t>Macroeconomic performance</a:t>
            </a:r>
            <a:endParaRPr lang="en-US" dirty="0" smtClean="0"/>
          </a:p>
        </p:txBody>
      </p:sp>
      <p:sp>
        <p:nvSpPr>
          <p:cNvPr id="6" name="Rectangle 3"/>
          <p:cNvSpPr txBox="1">
            <a:spLocks noChangeArrowheads="1"/>
          </p:cNvSpPr>
          <p:nvPr/>
        </p:nvSpPr>
        <p:spPr bwMode="auto">
          <a:xfrm>
            <a:off x="762000" y="1628798"/>
            <a:ext cx="5415136" cy="1656186"/>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kumimoji="0" lang="en-US" sz="2000" b="0" u="none" kern="0" dirty="0" smtClean="0">
                <a:solidFill>
                  <a:schemeClr val="tx1"/>
                </a:solidFill>
                <a:cs typeface="Times New Roman" pitchFamily="18" charset="0"/>
              </a:rPr>
              <a:t>Even though the financial crisis impacted much more severely on developed countries, </a:t>
            </a:r>
            <a:r>
              <a:rPr kumimoji="0" lang="en-US" sz="2000" b="0" u="none" kern="0" dirty="0" smtClean="0">
                <a:solidFill>
                  <a:srgbClr val="FF0000"/>
                </a:solidFill>
                <a:cs typeface="Times New Roman" pitchFamily="18" charset="0"/>
              </a:rPr>
              <a:t>output negative variations were observed in all groups of countries.</a:t>
            </a:r>
            <a:endParaRPr kumimoji="0" lang="en-US" sz="2000" b="0" u="none" kern="0" dirty="0" smtClean="0">
              <a:solidFill>
                <a:srgbClr val="FF0000"/>
              </a:solidFill>
              <a:latin typeface="+mn-lt"/>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389</a:t>
            </a:fld>
            <a:endParaRPr lang="en-US"/>
          </a:p>
        </p:txBody>
      </p:sp>
      <p:sp>
        <p:nvSpPr>
          <p:cNvPr id="10" name="Rectangle 9"/>
          <p:cNvSpPr/>
          <p:nvPr/>
        </p:nvSpPr>
        <p:spPr>
          <a:xfrm>
            <a:off x="2725808" y="5942111"/>
            <a:ext cx="3528392" cy="276999"/>
          </a:xfrm>
          <a:prstGeom prst="rect">
            <a:avLst/>
          </a:prstGeom>
        </p:spPr>
        <p:txBody>
          <a:bodyPr wrap="square">
            <a:spAutoFit/>
          </a:bodyPr>
          <a:lstStyle/>
          <a:p>
            <a:pPr algn="just">
              <a:buNone/>
            </a:pPr>
            <a:r>
              <a:rPr lang="en-US" sz="1200" b="0" u="none" dirty="0" smtClean="0">
                <a:solidFill>
                  <a:schemeClr val="tx1"/>
                </a:solidFill>
                <a:latin typeface="+mn-lt"/>
              </a:rPr>
              <a:t>Source: IMF (2018), “World Economic Outlook”, Oct.</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6326208" y="1729618"/>
            <a:ext cx="3091288" cy="4507694"/>
          </a:xfrm>
          <a:prstGeom prst="rect">
            <a:avLst/>
          </a:prstGeom>
        </p:spPr>
      </p:pic>
    </p:spTree>
    <p:extLst>
      <p:ext uri="{BB962C8B-B14F-4D97-AF65-F5344CB8AC3E}">
        <p14:creationId xmlns:p14="http://schemas.microsoft.com/office/powerpoint/2010/main" val="1524840249"/>
      </p:ext>
    </p:extLst>
  </p:cSld>
  <p:clrMapOvr>
    <a:masterClrMapping/>
  </p:clrMapOvr>
  <p:transition spd="slow">
    <p:pull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712968" cy="4619600"/>
          </a:xfrm>
        </p:spPr>
        <p:txBody>
          <a:bodyPr/>
          <a:lstStyle/>
          <a:p>
            <a:pPr marL="0" indent="0" algn="just">
              <a:lnSpc>
                <a:spcPts val="2700"/>
              </a:lnSpc>
              <a:spcBef>
                <a:spcPts val="600"/>
              </a:spcBef>
              <a:spcAft>
                <a:spcPts val="600"/>
              </a:spcAft>
              <a:buNone/>
            </a:pPr>
            <a:r>
              <a:rPr lang="en-US" sz="2000" b="1" dirty="0" smtClean="0">
                <a:solidFill>
                  <a:srgbClr val="FF0000"/>
                </a:solidFill>
              </a:rPr>
              <a:t>(</a:t>
            </a:r>
            <a:r>
              <a:rPr lang="en-US" sz="2000" b="1" dirty="0" err="1" smtClean="0">
                <a:solidFill>
                  <a:srgbClr val="FF0000"/>
                </a:solidFill>
              </a:rPr>
              <a:t>i</a:t>
            </a:r>
            <a:r>
              <a:rPr lang="en-US" sz="2000" b="1" dirty="0" smtClean="0">
                <a:solidFill>
                  <a:srgbClr val="FF0000"/>
                </a:solidFill>
              </a:rPr>
              <a:t>) </a:t>
            </a:r>
            <a:r>
              <a:rPr lang="en-US" sz="2000" b="1" u="sng" dirty="0" smtClean="0">
                <a:solidFill>
                  <a:srgbClr val="FF0000"/>
                </a:solidFill>
              </a:rPr>
              <a:t>Minimizing </a:t>
            </a:r>
            <a:r>
              <a:rPr lang="en-US" sz="2000" b="1" u="sng" dirty="0">
                <a:solidFill>
                  <a:srgbClr val="FF0000"/>
                </a:solidFill>
              </a:rPr>
              <a:t>information </a:t>
            </a:r>
            <a:r>
              <a:rPr lang="en-US" sz="2000" b="1" u="sng" dirty="0" smtClean="0">
                <a:solidFill>
                  <a:srgbClr val="FF0000"/>
                </a:solidFill>
              </a:rPr>
              <a:t>costs</a:t>
            </a:r>
            <a:endParaRPr lang="en-US" sz="2000" b="1" u="sng" dirty="0">
              <a:solidFill>
                <a:srgbClr val="FF0000"/>
              </a:solidFill>
            </a:endParaRPr>
          </a:p>
          <a:p>
            <a:pPr marL="271463" indent="-271463" algn="just">
              <a:lnSpc>
                <a:spcPts val="2700"/>
              </a:lnSpc>
              <a:spcBef>
                <a:spcPts val="600"/>
              </a:spcBef>
              <a:spcAft>
                <a:spcPts val="600"/>
              </a:spcAft>
            </a:pPr>
            <a:r>
              <a:rPr lang="en-US" sz="2000" b="1" dirty="0" smtClean="0">
                <a:solidFill>
                  <a:srgbClr val="FF0000"/>
                </a:solidFill>
              </a:rPr>
              <a:t>Even with very liquid and efficient capital markets, there </a:t>
            </a:r>
            <a:r>
              <a:rPr lang="en-US" sz="2000" b="1" dirty="0">
                <a:solidFill>
                  <a:srgbClr val="FF0000"/>
                </a:solidFill>
              </a:rPr>
              <a:t>is </a:t>
            </a:r>
            <a:r>
              <a:rPr lang="en-US" sz="2000" b="1" dirty="0" smtClean="0">
                <a:solidFill>
                  <a:srgbClr val="FF0000"/>
                </a:solidFill>
              </a:rPr>
              <a:t>a </a:t>
            </a:r>
            <a:r>
              <a:rPr lang="en-US" sz="2000" b="1" dirty="0">
                <a:solidFill>
                  <a:srgbClr val="FF0000"/>
                </a:solidFill>
              </a:rPr>
              <a:t>minimum optimal size to perform </a:t>
            </a:r>
            <a:r>
              <a:rPr lang="en-US" sz="2000" b="1" dirty="0" smtClean="0">
                <a:solidFill>
                  <a:srgbClr val="FF0000"/>
                </a:solidFill>
              </a:rPr>
              <a:t>information intermediation</a:t>
            </a:r>
            <a:r>
              <a:rPr lang="en-US" sz="2000" dirty="0" smtClean="0"/>
              <a:t>, </a:t>
            </a:r>
            <a:r>
              <a:rPr lang="en-US" sz="2000" dirty="0"/>
              <a:t>in order to minimize the costs of information management</a:t>
            </a:r>
            <a:r>
              <a:rPr lang="en-US" sz="2000" dirty="0" smtClean="0"/>
              <a:t>.</a:t>
            </a:r>
          </a:p>
          <a:p>
            <a:pPr marL="271463" indent="-271463" algn="just">
              <a:lnSpc>
                <a:spcPts val="2700"/>
              </a:lnSpc>
              <a:spcBef>
                <a:spcPts val="600"/>
              </a:spcBef>
              <a:spcAft>
                <a:spcPts val="600"/>
              </a:spcAft>
            </a:pPr>
            <a:r>
              <a:rPr lang="en-US" sz="2000" dirty="0" smtClean="0">
                <a:solidFill>
                  <a:srgbClr val="FF0000"/>
                </a:solidFill>
              </a:rPr>
              <a:t>Banks are generally in a better position to assess the credit risk of economic agents</a:t>
            </a:r>
            <a:r>
              <a:rPr lang="en-US" sz="2000" dirty="0" smtClean="0"/>
              <a:t>, namely those with lower size, for whom the information available is more limited and less robust.</a:t>
            </a:r>
          </a:p>
          <a:p>
            <a:pPr marL="271463" indent="-271463" algn="just">
              <a:lnSpc>
                <a:spcPts val="2700"/>
              </a:lnSpc>
              <a:spcBef>
                <a:spcPts val="600"/>
              </a:spcBef>
              <a:spcAft>
                <a:spcPts val="600"/>
              </a:spcAft>
            </a:pPr>
            <a:r>
              <a:rPr lang="en-GB" sz="2000" dirty="0">
                <a:solidFill>
                  <a:srgbClr val="FF0000"/>
                </a:solidFill>
              </a:rPr>
              <a:t>FI intermediaries may reduce the costs of acquiring and processing </a:t>
            </a:r>
            <a:r>
              <a:rPr lang="en-GB" sz="2000" dirty="0" smtClean="0">
                <a:solidFill>
                  <a:srgbClr val="FF0000"/>
                </a:solidFill>
              </a:rPr>
              <a:t>information (</a:t>
            </a:r>
            <a:r>
              <a:rPr lang="en-GB" sz="2000" b="1" dirty="0" smtClean="0">
                <a:solidFill>
                  <a:srgbClr val="FF0000"/>
                </a:solidFill>
              </a:rPr>
              <a:t>agency costs</a:t>
            </a:r>
            <a:r>
              <a:rPr lang="en-GB" sz="2000" dirty="0" smtClean="0">
                <a:solidFill>
                  <a:srgbClr val="FF0000"/>
                </a:solidFill>
              </a:rPr>
              <a:t>), </a:t>
            </a:r>
            <a:r>
              <a:rPr lang="en-GB" sz="2000" dirty="0">
                <a:solidFill>
                  <a:srgbClr val="FF0000"/>
                </a:solidFill>
              </a:rPr>
              <a:t>consequently improving resource allocation </a:t>
            </a:r>
            <a:r>
              <a:rPr lang="en-GB" sz="2000" dirty="0"/>
              <a:t>[Boyd and Prescott (1986)].</a:t>
            </a:r>
          </a:p>
          <a:p>
            <a:pPr marL="271463" indent="-271463" algn="just">
              <a:lnSpc>
                <a:spcPts val="2700"/>
              </a:lnSpc>
              <a:spcBef>
                <a:spcPts val="600"/>
              </a:spcBef>
              <a:spcAft>
                <a:spcPts val="600"/>
              </a:spcAft>
            </a:pPr>
            <a:r>
              <a:rPr lang="en-GB" sz="2000" dirty="0" smtClean="0"/>
              <a:t>As </a:t>
            </a:r>
            <a:r>
              <a:rPr lang="en-GB" sz="2000" dirty="0"/>
              <a:t>financial intermediaries and firms develop long-run relationships, this can further </a:t>
            </a:r>
            <a:r>
              <a:rPr lang="en-GB" sz="2000" dirty="0" smtClean="0"/>
              <a:t>reduce information </a:t>
            </a:r>
            <a:r>
              <a:rPr lang="en-GB" sz="2000" dirty="0"/>
              <a:t>acquisition costs</a:t>
            </a:r>
            <a:r>
              <a:rPr lang="en-GB" sz="2000" dirty="0" smtClean="0"/>
              <a:t>.</a:t>
            </a:r>
            <a:endParaRPr lang="en-US"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39</a:t>
            </a:fld>
            <a:endParaRPr lang="en-US"/>
          </a:p>
        </p:txBody>
      </p:sp>
      <p:sp>
        <p:nvSpPr>
          <p:cNvPr id="6" name="Down Arrow 5"/>
          <p:cNvSpPr/>
          <p:nvPr/>
        </p:nvSpPr>
        <p:spPr bwMode="auto">
          <a:xfrm>
            <a:off x="5139578" y="28529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45145217"/>
      </p:ext>
    </p:extLst>
  </p:cSld>
  <p:clrMapOvr>
    <a:masterClrMapping/>
  </p:clrMapOvr>
  <p:transition spd="slow">
    <p:pull dir="r"/>
  </p:transition>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Macroeconomic performance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390</a:t>
            </a:fld>
            <a:endParaRPr lang="en-US"/>
          </a:p>
        </p:txBody>
      </p:sp>
      <p:sp>
        <p:nvSpPr>
          <p:cNvPr id="8" name="Rectangle 3"/>
          <p:cNvSpPr txBox="1">
            <a:spLocks noChangeArrowheads="1"/>
          </p:cNvSpPr>
          <p:nvPr/>
        </p:nvSpPr>
        <p:spPr bwMode="auto">
          <a:xfrm>
            <a:off x="782515" y="1628801"/>
            <a:ext cx="8710735" cy="744936"/>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China kept growing, while GDP in largest economies recovered</a:t>
            </a:r>
            <a:r>
              <a:rPr kumimoji="0" lang="en-US" sz="2000" b="0" u="none" kern="0" dirty="0">
                <a:solidFill>
                  <a:srgbClr val="FF0000"/>
                </a:solidFill>
                <a:latin typeface="+mn-lt"/>
                <a:cs typeface="Times New Roman" pitchFamily="18" charset="0"/>
              </a:rPr>
              <a:t> </a:t>
            </a:r>
            <a:r>
              <a:rPr kumimoji="0" lang="en-US" sz="2000" b="0" u="none" kern="0" dirty="0" smtClean="0">
                <a:solidFill>
                  <a:srgbClr val="FF0000"/>
                </a:solidFill>
                <a:latin typeface="+mn-lt"/>
                <a:cs typeface="Times New Roman" pitchFamily="18" charset="0"/>
              </a:rPr>
              <a:t>until the pandemic.</a:t>
            </a:r>
          </a:p>
        </p:txBody>
      </p:sp>
      <p:pic>
        <p:nvPicPr>
          <p:cNvPr id="4" name="Picture 3"/>
          <p:cNvPicPr>
            <a:picLocks noChangeAspect="1"/>
          </p:cNvPicPr>
          <p:nvPr/>
        </p:nvPicPr>
        <p:blipFill>
          <a:blip r:embed="rId2"/>
          <a:stretch>
            <a:fillRect/>
          </a:stretch>
        </p:blipFill>
        <p:spPr>
          <a:xfrm>
            <a:off x="5137882" y="3305701"/>
            <a:ext cx="4263286" cy="2091375"/>
          </a:xfrm>
          <a:prstGeom prst="rect">
            <a:avLst/>
          </a:prstGeom>
        </p:spPr>
      </p:pic>
      <p:pic>
        <p:nvPicPr>
          <p:cNvPr id="6" name="Picture 5"/>
          <p:cNvPicPr>
            <a:picLocks noChangeAspect="1"/>
          </p:cNvPicPr>
          <p:nvPr/>
        </p:nvPicPr>
        <p:blipFill>
          <a:blip r:embed="rId3"/>
          <a:stretch>
            <a:fillRect/>
          </a:stretch>
        </p:blipFill>
        <p:spPr>
          <a:xfrm>
            <a:off x="824350" y="3305701"/>
            <a:ext cx="4263286" cy="855563"/>
          </a:xfrm>
          <a:prstGeom prst="rect">
            <a:avLst/>
          </a:prstGeom>
        </p:spPr>
      </p:pic>
      <p:pic>
        <p:nvPicPr>
          <p:cNvPr id="7" name="Picture 6"/>
          <p:cNvPicPr>
            <a:picLocks noChangeAspect="1"/>
          </p:cNvPicPr>
          <p:nvPr/>
        </p:nvPicPr>
        <p:blipFill>
          <a:blip r:embed="rId4"/>
          <a:stretch>
            <a:fillRect/>
          </a:stretch>
        </p:blipFill>
        <p:spPr>
          <a:xfrm>
            <a:off x="809624" y="4161264"/>
            <a:ext cx="4146483" cy="994500"/>
          </a:xfrm>
          <a:prstGeom prst="rect">
            <a:avLst/>
          </a:prstGeom>
        </p:spPr>
      </p:pic>
      <p:sp>
        <p:nvSpPr>
          <p:cNvPr id="12" name="Rectangle 11"/>
          <p:cNvSpPr/>
          <p:nvPr/>
        </p:nvSpPr>
        <p:spPr>
          <a:xfrm>
            <a:off x="738537" y="5217848"/>
            <a:ext cx="4288655"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err="1">
                <a:solidFill>
                  <a:schemeClr val="tx1"/>
                </a:solidFill>
              </a:rPr>
              <a:t>Manibog</a:t>
            </a:r>
            <a:r>
              <a:rPr lang="en-US" sz="1200" b="0" u="none" dirty="0">
                <a:solidFill>
                  <a:schemeClr val="tx1"/>
                </a:solidFill>
              </a:rPr>
              <a:t> </a:t>
            </a:r>
            <a:r>
              <a:rPr lang="en-US" sz="1200" b="0" u="none" dirty="0" smtClean="0">
                <a:solidFill>
                  <a:schemeClr val="tx1"/>
                </a:solidFill>
              </a:rPr>
              <a:t>, </a:t>
            </a:r>
            <a:r>
              <a:rPr lang="en-US" sz="1200" b="0" u="none" dirty="0" smtClean="0">
                <a:solidFill>
                  <a:schemeClr val="tx1"/>
                </a:solidFill>
                <a:latin typeface="+mn-lt"/>
              </a:rPr>
              <a:t>Claire and </a:t>
            </a:r>
            <a:r>
              <a:rPr lang="en-US" sz="1200" b="0" u="none" dirty="0">
                <a:solidFill>
                  <a:schemeClr val="tx1"/>
                </a:solidFill>
                <a:latin typeface="+mn-lt"/>
              </a:rPr>
              <a:t>Stephen </a:t>
            </a:r>
            <a:r>
              <a:rPr lang="en-US" sz="1200" b="0" u="none" dirty="0" smtClean="0">
                <a:solidFill>
                  <a:schemeClr val="tx1"/>
                </a:solidFill>
                <a:latin typeface="+mn-lt"/>
              </a:rPr>
              <a:t>Foley (2017), “</a:t>
            </a:r>
            <a:r>
              <a:rPr lang="en-GB" sz="1200" b="0" u="none" dirty="0">
                <a:solidFill>
                  <a:schemeClr val="tx1"/>
                </a:solidFill>
                <a:latin typeface="+mn-lt"/>
              </a:rPr>
              <a:t>The long and winding road to economic </a:t>
            </a:r>
            <a:r>
              <a:rPr lang="en-GB" sz="1200" b="0" u="none" dirty="0" smtClean="0">
                <a:solidFill>
                  <a:schemeClr val="tx1"/>
                </a:solidFill>
                <a:latin typeface="+mn-lt"/>
              </a:rPr>
              <a:t>recovery”, 10 Aug., FT. </a:t>
            </a:r>
            <a:endParaRPr lang="en-US" sz="1200" b="0" dirty="0">
              <a:solidFill>
                <a:schemeClr val="tx1"/>
              </a:solidFill>
              <a:latin typeface="+mn-lt"/>
            </a:endParaRPr>
          </a:p>
        </p:txBody>
      </p:sp>
    </p:spTree>
    <p:extLst>
      <p:ext uri="{BB962C8B-B14F-4D97-AF65-F5344CB8AC3E}">
        <p14:creationId xmlns:p14="http://schemas.microsoft.com/office/powerpoint/2010/main" val="828624466"/>
      </p:ext>
    </p:extLst>
  </p:cSld>
  <p:clrMapOvr>
    <a:masterClrMapping/>
  </p:clrMapOvr>
  <p:transition spd="slow">
    <p:pull dir="r"/>
  </p:transition>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Macroeconomic performance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391</a:t>
            </a:fld>
            <a:endParaRPr lang="en-US"/>
          </a:p>
        </p:txBody>
      </p:sp>
      <p:sp>
        <p:nvSpPr>
          <p:cNvPr id="8" name="Rectangle 3"/>
          <p:cNvSpPr txBox="1">
            <a:spLocks noChangeArrowheads="1"/>
          </p:cNvSpPr>
          <p:nvPr/>
        </p:nvSpPr>
        <p:spPr bwMode="auto">
          <a:xfrm>
            <a:off x="782515" y="1628801"/>
            <a:ext cx="8710735" cy="759588"/>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In 2017, some Eurozone countries afflicted by the crisis were still below 2007 levels, namely Greece (-24%), …</a:t>
            </a:r>
          </a:p>
        </p:txBody>
      </p:sp>
      <p:pic>
        <p:nvPicPr>
          <p:cNvPr id="5" name="Picture 4"/>
          <p:cNvPicPr>
            <a:picLocks noChangeAspect="1"/>
          </p:cNvPicPr>
          <p:nvPr/>
        </p:nvPicPr>
        <p:blipFill>
          <a:blip r:embed="rId2"/>
          <a:stretch>
            <a:fillRect/>
          </a:stretch>
        </p:blipFill>
        <p:spPr>
          <a:xfrm>
            <a:off x="852111" y="2447550"/>
            <a:ext cx="5325025" cy="3392737"/>
          </a:xfrm>
          <a:prstGeom prst="rect">
            <a:avLst/>
          </a:prstGeom>
        </p:spPr>
      </p:pic>
      <p:sp>
        <p:nvSpPr>
          <p:cNvPr id="12" name="Rectangle 11"/>
          <p:cNvSpPr/>
          <p:nvPr/>
        </p:nvSpPr>
        <p:spPr>
          <a:xfrm>
            <a:off x="825725" y="5899448"/>
            <a:ext cx="4288655"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err="1">
                <a:solidFill>
                  <a:schemeClr val="tx1"/>
                </a:solidFill>
              </a:rPr>
              <a:t>Manibog</a:t>
            </a:r>
            <a:r>
              <a:rPr lang="en-US" sz="1200" b="0" u="none" dirty="0">
                <a:solidFill>
                  <a:schemeClr val="tx1"/>
                </a:solidFill>
              </a:rPr>
              <a:t> </a:t>
            </a:r>
            <a:r>
              <a:rPr lang="en-US" sz="1200" b="0" u="none" dirty="0" smtClean="0">
                <a:solidFill>
                  <a:schemeClr val="tx1"/>
                </a:solidFill>
              </a:rPr>
              <a:t>, </a:t>
            </a:r>
            <a:r>
              <a:rPr lang="en-US" sz="1200" b="0" u="none" dirty="0" smtClean="0">
                <a:solidFill>
                  <a:schemeClr val="tx1"/>
                </a:solidFill>
                <a:latin typeface="+mn-lt"/>
              </a:rPr>
              <a:t>Claire and </a:t>
            </a:r>
            <a:r>
              <a:rPr lang="en-US" sz="1200" b="0" u="none" dirty="0">
                <a:solidFill>
                  <a:schemeClr val="tx1"/>
                </a:solidFill>
                <a:latin typeface="+mn-lt"/>
              </a:rPr>
              <a:t>Stephen </a:t>
            </a:r>
            <a:r>
              <a:rPr lang="en-US" sz="1200" b="0" u="none" dirty="0" smtClean="0">
                <a:solidFill>
                  <a:schemeClr val="tx1"/>
                </a:solidFill>
                <a:latin typeface="+mn-lt"/>
              </a:rPr>
              <a:t>Foley (2017), “</a:t>
            </a:r>
            <a:r>
              <a:rPr lang="en-GB" sz="1200" b="0" u="none" dirty="0">
                <a:solidFill>
                  <a:schemeClr val="tx1"/>
                </a:solidFill>
                <a:latin typeface="+mn-lt"/>
              </a:rPr>
              <a:t>The long and winding road to economic </a:t>
            </a:r>
            <a:r>
              <a:rPr lang="en-GB" sz="1200" b="0" u="none" dirty="0" smtClean="0">
                <a:solidFill>
                  <a:schemeClr val="tx1"/>
                </a:solidFill>
                <a:latin typeface="+mn-lt"/>
              </a:rPr>
              <a:t>recovery”, 10 Aug., FT. </a:t>
            </a:r>
            <a:endParaRPr lang="en-US" sz="1200" b="0" dirty="0">
              <a:solidFill>
                <a:schemeClr val="tx1"/>
              </a:solidFill>
              <a:latin typeface="+mn-lt"/>
            </a:endParaRPr>
          </a:p>
        </p:txBody>
      </p:sp>
    </p:spTree>
    <p:extLst>
      <p:ext uri="{BB962C8B-B14F-4D97-AF65-F5344CB8AC3E}">
        <p14:creationId xmlns:p14="http://schemas.microsoft.com/office/powerpoint/2010/main" val="2341297659"/>
      </p:ext>
    </p:extLst>
  </p:cSld>
  <p:clrMapOvr>
    <a:masterClrMapping/>
  </p:clrMapOvr>
  <p:transition spd="slow">
    <p:pull dir="r"/>
  </p:transition>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Macroeconomic performance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392</a:t>
            </a:fld>
            <a:endParaRPr lang="en-US"/>
          </a:p>
        </p:txBody>
      </p:sp>
      <p:sp>
        <p:nvSpPr>
          <p:cNvPr id="8" name="Rectangle 3"/>
          <p:cNvSpPr txBox="1">
            <a:spLocks noChangeArrowheads="1"/>
          </p:cNvSpPr>
          <p:nvPr/>
        </p:nvSpPr>
        <p:spPr bwMode="auto">
          <a:xfrm>
            <a:off x="809623" y="1628801"/>
            <a:ext cx="5871569" cy="504055"/>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 , .. keeping much higher unemployment rates.</a:t>
            </a:r>
            <a:endParaRPr kumimoji="0" lang="en-US" sz="2000" b="0" u="none" kern="0" dirty="0">
              <a:solidFill>
                <a:srgbClr val="FF0000"/>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rgbClr val="FF0000"/>
              </a:solidFill>
              <a:latin typeface="+mn-lt"/>
              <a:cs typeface="Times New Roman" pitchFamily="18" charset="0"/>
            </a:endParaRPr>
          </a:p>
        </p:txBody>
      </p:sp>
      <p:sp>
        <p:nvSpPr>
          <p:cNvPr id="12" name="Rectangle 11"/>
          <p:cNvSpPr/>
          <p:nvPr/>
        </p:nvSpPr>
        <p:spPr>
          <a:xfrm>
            <a:off x="809624" y="5797380"/>
            <a:ext cx="5767736"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err="1">
                <a:solidFill>
                  <a:schemeClr val="tx1"/>
                </a:solidFill>
              </a:rPr>
              <a:t>Manibog</a:t>
            </a:r>
            <a:r>
              <a:rPr lang="en-US" sz="1200" b="0" u="none" dirty="0">
                <a:solidFill>
                  <a:schemeClr val="tx1"/>
                </a:solidFill>
              </a:rPr>
              <a:t> </a:t>
            </a:r>
            <a:r>
              <a:rPr lang="en-US" sz="1200" b="0" u="none" dirty="0" smtClean="0">
                <a:solidFill>
                  <a:schemeClr val="tx1"/>
                </a:solidFill>
              </a:rPr>
              <a:t>, </a:t>
            </a:r>
            <a:r>
              <a:rPr lang="en-US" sz="1200" b="0" u="none" dirty="0" smtClean="0">
                <a:solidFill>
                  <a:schemeClr val="tx1"/>
                </a:solidFill>
                <a:latin typeface="+mn-lt"/>
              </a:rPr>
              <a:t>Claire and </a:t>
            </a:r>
            <a:r>
              <a:rPr lang="en-US" sz="1200" b="0" u="none" dirty="0">
                <a:solidFill>
                  <a:schemeClr val="tx1"/>
                </a:solidFill>
                <a:latin typeface="+mn-lt"/>
              </a:rPr>
              <a:t>Stephen </a:t>
            </a:r>
            <a:r>
              <a:rPr lang="en-US" sz="1200" b="0" u="none" dirty="0" smtClean="0">
                <a:solidFill>
                  <a:schemeClr val="tx1"/>
                </a:solidFill>
                <a:latin typeface="+mn-lt"/>
              </a:rPr>
              <a:t>Foley (2017), “</a:t>
            </a:r>
            <a:r>
              <a:rPr lang="en-GB" sz="1200" b="0" u="none" dirty="0">
                <a:solidFill>
                  <a:schemeClr val="tx1"/>
                </a:solidFill>
                <a:latin typeface="+mn-lt"/>
              </a:rPr>
              <a:t>The long and winding road to economic </a:t>
            </a:r>
            <a:r>
              <a:rPr lang="en-GB" sz="1200" b="0" u="none" dirty="0" smtClean="0">
                <a:solidFill>
                  <a:schemeClr val="tx1"/>
                </a:solidFill>
                <a:latin typeface="+mn-lt"/>
              </a:rPr>
              <a:t>recovery”, 10 Aug., FT. </a:t>
            </a:r>
            <a:endParaRPr lang="en-US" sz="1200" b="0" dirty="0">
              <a:solidFill>
                <a:schemeClr val="tx1"/>
              </a:solidFill>
              <a:latin typeface="+mn-lt"/>
            </a:endParaRPr>
          </a:p>
        </p:txBody>
      </p:sp>
      <p:pic>
        <p:nvPicPr>
          <p:cNvPr id="9" name="Picture 8"/>
          <p:cNvPicPr>
            <a:picLocks noChangeAspect="1"/>
          </p:cNvPicPr>
          <p:nvPr/>
        </p:nvPicPr>
        <p:blipFill>
          <a:blip r:embed="rId2"/>
          <a:stretch>
            <a:fillRect/>
          </a:stretch>
        </p:blipFill>
        <p:spPr>
          <a:xfrm>
            <a:off x="6681193" y="1700985"/>
            <a:ext cx="2779282" cy="4569765"/>
          </a:xfrm>
          <a:prstGeom prst="rect">
            <a:avLst/>
          </a:prstGeom>
        </p:spPr>
      </p:pic>
    </p:spTree>
    <p:extLst>
      <p:ext uri="{BB962C8B-B14F-4D97-AF65-F5344CB8AC3E}">
        <p14:creationId xmlns:p14="http://schemas.microsoft.com/office/powerpoint/2010/main" val="1665203992"/>
      </p:ext>
    </p:extLst>
  </p:cSld>
  <p:clrMapOvr>
    <a:masterClrMapping/>
  </p:clrMapOvr>
  <p:transition spd="slow">
    <p:pull dir="r"/>
  </p:transition>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Macroeconomic performance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393</a:t>
            </a:fld>
            <a:endParaRPr lang="en-US"/>
          </a:p>
        </p:txBody>
      </p:sp>
      <p:sp>
        <p:nvSpPr>
          <p:cNvPr id="8" name="Rectangle 3"/>
          <p:cNvSpPr txBox="1">
            <a:spLocks noChangeArrowheads="1"/>
          </p:cNvSpPr>
          <p:nvPr/>
        </p:nvSpPr>
        <p:spPr bwMode="auto">
          <a:xfrm>
            <a:off x="809623" y="1628800"/>
            <a:ext cx="8683627" cy="792087"/>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UK and US current account deficits and China surplus narrowed since the crisis, while European peripheral countries moved from deficit to surplus.</a:t>
            </a:r>
            <a:endParaRPr kumimoji="0" lang="en-US" sz="2000" b="0" u="none" kern="0" dirty="0">
              <a:solidFill>
                <a:schemeClr val="tx1"/>
              </a:solidFill>
              <a:latin typeface="+mn-lt"/>
              <a:cs typeface="Times New Roman" pitchFamily="18" charset="0"/>
            </a:endParaRPr>
          </a:p>
          <a:p>
            <a:pPr lvl="1" algn="just">
              <a:lnSpc>
                <a:spcPts val="2700"/>
              </a:lnSpc>
              <a:spcBef>
                <a:spcPts val="600"/>
              </a:spcBef>
              <a:buClr>
                <a:schemeClr val="bg2"/>
              </a:buClr>
              <a:buSzPct val="75000"/>
              <a:buNone/>
              <a:defRPr/>
            </a:pPr>
            <a:endParaRPr kumimoji="0" lang="en-US" sz="2000" b="0" u="none" kern="0" dirty="0" smtClean="0">
              <a:solidFill>
                <a:schemeClr val="tx1"/>
              </a:solidFill>
              <a:latin typeface="+mn-lt"/>
              <a:cs typeface="Times New Roman" pitchFamily="18" charset="0"/>
            </a:endParaRPr>
          </a:p>
        </p:txBody>
      </p:sp>
      <p:sp>
        <p:nvSpPr>
          <p:cNvPr id="12" name="Rectangle 11"/>
          <p:cNvSpPr/>
          <p:nvPr/>
        </p:nvSpPr>
        <p:spPr>
          <a:xfrm>
            <a:off x="6157933" y="5861348"/>
            <a:ext cx="3335317"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smtClean="0">
                <a:solidFill>
                  <a:schemeClr val="tx1"/>
                </a:solidFill>
              </a:rPr>
              <a:t>Armstrong, Robert (2017)</a:t>
            </a:r>
            <a:r>
              <a:rPr lang="en-US" sz="1200" b="0" u="none" dirty="0" smtClean="0">
                <a:solidFill>
                  <a:schemeClr val="tx1"/>
                </a:solidFill>
                <a:latin typeface="+mn-lt"/>
              </a:rPr>
              <a:t>, “</a:t>
            </a:r>
            <a:r>
              <a:rPr lang="en-GB" sz="1200" b="0" u="none" dirty="0" smtClean="0">
                <a:solidFill>
                  <a:schemeClr val="tx1"/>
                </a:solidFill>
                <a:latin typeface="+mn-lt"/>
              </a:rPr>
              <a:t>Whatever happened to the global savings glut?”, 14 Aug., FT. </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809623" y="2578596"/>
            <a:ext cx="5348310" cy="3744417"/>
          </a:xfrm>
          <a:prstGeom prst="rect">
            <a:avLst/>
          </a:prstGeom>
        </p:spPr>
      </p:pic>
    </p:spTree>
    <p:extLst>
      <p:ext uri="{BB962C8B-B14F-4D97-AF65-F5344CB8AC3E}">
        <p14:creationId xmlns:p14="http://schemas.microsoft.com/office/powerpoint/2010/main" val="893830993"/>
      </p:ext>
    </p:extLst>
  </p:cSld>
  <p:clrMapOvr>
    <a:masterClrMapping/>
  </p:clrMapOvr>
  <p:transition spd="slow">
    <p:pull dir="r"/>
  </p:transition>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Financial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394</a:t>
            </a:fld>
            <a:endParaRPr lang="en-US" dirty="0"/>
          </a:p>
        </p:txBody>
      </p:sp>
      <p:sp>
        <p:nvSpPr>
          <p:cNvPr id="8" name="Rectangle 3"/>
          <p:cNvSpPr txBox="1">
            <a:spLocks noChangeArrowheads="1"/>
          </p:cNvSpPr>
          <p:nvPr/>
        </p:nvSpPr>
        <p:spPr bwMode="auto">
          <a:xfrm>
            <a:off x="809623" y="1628801"/>
            <a:ext cx="6159601" cy="1152128"/>
          </a:xfrm>
          <a:prstGeom prst="rect">
            <a:avLst/>
          </a:prstGeom>
          <a:noFill/>
          <a:ln w="9525">
            <a:noFill/>
            <a:miter lim="800000"/>
            <a:headEnd/>
            <a:tailEnd/>
          </a:ln>
        </p:spPr>
        <p:txBody>
          <a:bodyPr lIns="92075" tIns="46038" rIns="92075" bIns="46038"/>
          <a:lstStyle/>
          <a:p>
            <a:pPr marL="174625" indent="-174625" algn="just">
              <a:lnSpc>
                <a:spcPts val="2700"/>
              </a:lnSpc>
              <a:spcBef>
                <a:spcPts val="600"/>
              </a:spcBef>
              <a:buClr>
                <a:schemeClr val="bg2"/>
              </a:buClr>
              <a:buSzPct val="75000"/>
              <a:buFont typeface="Monotype Sorts" pitchFamily="2" charset="2"/>
              <a:buChar char="n"/>
              <a:defRPr/>
            </a:pPr>
            <a:r>
              <a:rPr kumimoji="0" lang="en-US" sz="2000" b="0" u="none" kern="0" dirty="0" smtClean="0">
                <a:solidFill>
                  <a:srgbClr val="FF0000"/>
                </a:solidFill>
                <a:latin typeface="+mn-lt"/>
                <a:cs typeface="Times New Roman" pitchFamily="18" charset="0"/>
              </a:rPr>
              <a:t>Stock markets recovered fast in the US, but neither in emerging markets, nor in other Euro Area countries most afflicted by the Government debt crisis.</a:t>
            </a:r>
          </a:p>
        </p:txBody>
      </p:sp>
      <p:sp>
        <p:nvSpPr>
          <p:cNvPr id="12" name="Rectangle 11"/>
          <p:cNvSpPr/>
          <p:nvPr/>
        </p:nvSpPr>
        <p:spPr>
          <a:xfrm>
            <a:off x="1991696" y="5825816"/>
            <a:ext cx="5049535"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err="1" smtClean="0">
                <a:solidFill>
                  <a:schemeClr val="tx1"/>
                </a:solidFill>
              </a:rPr>
              <a:t>Manibog</a:t>
            </a:r>
            <a:r>
              <a:rPr lang="en-US" sz="1200" b="0" u="none" dirty="0" smtClean="0">
                <a:solidFill>
                  <a:schemeClr val="tx1"/>
                </a:solidFill>
              </a:rPr>
              <a:t>, </a:t>
            </a:r>
            <a:r>
              <a:rPr lang="en-US" sz="1200" b="0" u="none" dirty="0" smtClean="0">
                <a:solidFill>
                  <a:schemeClr val="tx1"/>
                </a:solidFill>
                <a:latin typeface="+mn-lt"/>
              </a:rPr>
              <a:t>Claire and </a:t>
            </a:r>
            <a:r>
              <a:rPr lang="en-US" sz="1200" b="0" u="none" dirty="0">
                <a:solidFill>
                  <a:schemeClr val="tx1"/>
                </a:solidFill>
                <a:latin typeface="+mn-lt"/>
              </a:rPr>
              <a:t>Stephen </a:t>
            </a:r>
            <a:r>
              <a:rPr lang="en-US" sz="1200" b="0" u="none" dirty="0" smtClean="0">
                <a:solidFill>
                  <a:schemeClr val="tx1"/>
                </a:solidFill>
                <a:latin typeface="+mn-lt"/>
              </a:rPr>
              <a:t>Foley (2017), “</a:t>
            </a:r>
            <a:r>
              <a:rPr lang="en-GB" sz="1200" b="0" u="none" dirty="0">
                <a:solidFill>
                  <a:schemeClr val="tx1"/>
                </a:solidFill>
                <a:latin typeface="+mn-lt"/>
              </a:rPr>
              <a:t>The long and winding road to economic </a:t>
            </a:r>
            <a:r>
              <a:rPr lang="en-GB" sz="1200" b="0" u="none" dirty="0" smtClean="0">
                <a:solidFill>
                  <a:schemeClr val="tx1"/>
                </a:solidFill>
                <a:latin typeface="+mn-lt"/>
              </a:rPr>
              <a:t>recovery”, 10 Aug., FT. </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7113240" y="1643118"/>
            <a:ext cx="2380010" cy="4511333"/>
          </a:xfrm>
          <a:prstGeom prst="rect">
            <a:avLst/>
          </a:prstGeom>
        </p:spPr>
      </p:pic>
    </p:spTree>
    <p:extLst>
      <p:ext uri="{BB962C8B-B14F-4D97-AF65-F5344CB8AC3E}">
        <p14:creationId xmlns:p14="http://schemas.microsoft.com/office/powerpoint/2010/main" val="3066009816"/>
      </p:ext>
    </p:extLst>
  </p:cSld>
  <p:clrMapOvr>
    <a:masterClrMapping/>
  </p:clrMapOvr>
  <p:transition spd="slow">
    <p:pull dir="r"/>
  </p:transition>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Financial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395</a:t>
            </a:fld>
            <a:endParaRPr lang="en-US" dirty="0"/>
          </a:p>
        </p:txBody>
      </p:sp>
      <p:sp>
        <p:nvSpPr>
          <p:cNvPr id="8" name="Rectangle 3"/>
          <p:cNvSpPr txBox="1">
            <a:spLocks noChangeArrowheads="1"/>
          </p:cNvSpPr>
          <p:nvPr/>
        </p:nvSpPr>
        <p:spPr bwMode="auto">
          <a:xfrm>
            <a:off x="786187" y="1628800"/>
            <a:ext cx="8707063" cy="4536504"/>
          </a:xfrm>
          <a:prstGeom prst="rect">
            <a:avLst/>
          </a:prstGeom>
          <a:noFill/>
          <a:ln w="9525">
            <a:noFill/>
            <a:miter lim="800000"/>
            <a:headEnd/>
            <a:tailEnd/>
          </a:ln>
        </p:spPr>
        <p:txBody>
          <a:bodyPr lIns="92075" tIns="46038" rIns="92075" bIns="46038"/>
          <a:lstStyle/>
          <a:p>
            <a:pPr marL="263525" indent="-263525" algn="just">
              <a:lnSpc>
                <a:spcPts val="2400"/>
              </a:lnSpc>
              <a:spcBef>
                <a:spcPts val="0"/>
              </a:spcBef>
              <a:buClr>
                <a:schemeClr val="bg2"/>
              </a:buClr>
              <a:buSzPct val="75000"/>
              <a:buFont typeface="Monotype Sorts" pitchFamily="2" charset="2"/>
              <a:buChar char="n"/>
              <a:defRPr/>
            </a:pPr>
            <a:r>
              <a:rPr lang="en-US" sz="1600" b="0" u="none" dirty="0" smtClean="0">
                <a:solidFill>
                  <a:schemeClr val="tx1"/>
                </a:solidFill>
              </a:rPr>
              <a:t>While </a:t>
            </a:r>
            <a:r>
              <a:rPr lang="en-US" sz="1600" b="0" u="none" dirty="0">
                <a:solidFill>
                  <a:schemeClr val="tx1"/>
                </a:solidFill>
              </a:rPr>
              <a:t>markets were generally stable during the first </a:t>
            </a:r>
            <a:r>
              <a:rPr lang="en-US" sz="1600" b="0" u="none" dirty="0" smtClean="0">
                <a:solidFill>
                  <a:schemeClr val="tx1"/>
                </a:solidFill>
              </a:rPr>
              <a:t>7 weeks </a:t>
            </a:r>
            <a:r>
              <a:rPr lang="en-US" sz="1600" b="0" u="none" dirty="0">
                <a:solidFill>
                  <a:schemeClr val="tx1"/>
                </a:solidFill>
              </a:rPr>
              <a:t>of the year, things changed </a:t>
            </a:r>
            <a:r>
              <a:rPr lang="en-US" sz="1600" b="0" u="none" dirty="0" smtClean="0">
                <a:solidFill>
                  <a:schemeClr val="tx1"/>
                </a:solidFill>
              </a:rPr>
              <a:t>quickly after 19 Feb., with concerns about the spread of the pandemics and its macroeconomic impacts.</a:t>
            </a:r>
          </a:p>
          <a:p>
            <a:pPr marL="263525" indent="-263525" algn="just">
              <a:lnSpc>
                <a:spcPts val="2400"/>
              </a:lnSpc>
              <a:spcBef>
                <a:spcPts val="0"/>
              </a:spcBef>
              <a:buClr>
                <a:schemeClr val="bg2"/>
              </a:buClr>
              <a:buSzPct val="75000"/>
              <a:buFont typeface="Monotype Sorts" pitchFamily="2" charset="2"/>
              <a:buChar char="n"/>
              <a:defRPr/>
            </a:pPr>
            <a:r>
              <a:rPr lang="en-US" sz="1600" b="0" u="none" dirty="0" smtClean="0">
                <a:solidFill>
                  <a:schemeClr val="tx1"/>
                </a:solidFill>
              </a:rPr>
              <a:t>Bank </a:t>
            </a:r>
            <a:r>
              <a:rPr lang="en-US" sz="1600" b="0" u="none" dirty="0">
                <a:solidFill>
                  <a:schemeClr val="tx1"/>
                </a:solidFill>
              </a:rPr>
              <a:t>stock prices </a:t>
            </a:r>
            <a:r>
              <a:rPr lang="en-US" sz="1600" b="0" u="none" dirty="0" smtClean="0">
                <a:solidFill>
                  <a:schemeClr val="tx1"/>
                </a:solidFill>
              </a:rPr>
              <a:t>initially fell </a:t>
            </a:r>
            <a:r>
              <a:rPr lang="en-US" sz="1600" b="0" u="none" dirty="0">
                <a:solidFill>
                  <a:schemeClr val="tx1"/>
                </a:solidFill>
              </a:rPr>
              <a:t>in </a:t>
            </a:r>
            <a:r>
              <a:rPr lang="en-US" sz="1600" b="0" u="none" dirty="0" smtClean="0">
                <a:solidFill>
                  <a:schemeClr val="tx1"/>
                </a:solidFill>
              </a:rPr>
              <a:t>line with </a:t>
            </a:r>
            <a:r>
              <a:rPr lang="en-US" sz="1600" b="0" u="none" dirty="0">
                <a:solidFill>
                  <a:schemeClr val="tx1"/>
                </a:solidFill>
              </a:rPr>
              <a:t>the </a:t>
            </a:r>
            <a:r>
              <a:rPr lang="en-US" sz="1600" b="0" u="none" dirty="0" smtClean="0">
                <a:solidFill>
                  <a:schemeClr val="tx1"/>
                </a:solidFill>
              </a:rPr>
              <a:t>overall market, but after the </a:t>
            </a:r>
            <a:r>
              <a:rPr lang="en-US" sz="1600" b="0" u="none" dirty="0">
                <a:solidFill>
                  <a:schemeClr val="tx1"/>
                </a:solidFill>
              </a:rPr>
              <a:t>onset of a </a:t>
            </a:r>
            <a:r>
              <a:rPr lang="en-US" sz="1600" b="0" u="none" dirty="0" smtClean="0">
                <a:solidFill>
                  <a:schemeClr val="tx1"/>
                </a:solidFill>
              </a:rPr>
              <a:t>generalized </a:t>
            </a:r>
            <a:r>
              <a:rPr lang="en-US" sz="1600" b="0" u="none" dirty="0">
                <a:solidFill>
                  <a:schemeClr val="tx1"/>
                </a:solidFill>
              </a:rPr>
              <a:t>and severe stock market sell-off on 5 March, banks joined </a:t>
            </a:r>
            <a:r>
              <a:rPr lang="en-US" sz="1600" b="0" u="none" dirty="0" smtClean="0">
                <a:solidFill>
                  <a:schemeClr val="tx1"/>
                </a:solidFill>
              </a:rPr>
              <a:t>the worst performers.</a:t>
            </a:r>
          </a:p>
          <a:p>
            <a:pPr marL="263525" indent="-263525" algn="just">
              <a:lnSpc>
                <a:spcPts val="2400"/>
              </a:lnSpc>
              <a:spcBef>
                <a:spcPts val="0"/>
              </a:spcBef>
              <a:buClr>
                <a:schemeClr val="bg2"/>
              </a:buClr>
              <a:buSzPct val="75000"/>
              <a:buFont typeface="Monotype Sorts" pitchFamily="2" charset="2"/>
              <a:buChar char="n"/>
              <a:defRPr/>
            </a:pPr>
            <a:r>
              <a:rPr lang="en-US" sz="1600" u="none" dirty="0">
                <a:solidFill>
                  <a:srgbClr val="FF0000"/>
                </a:solidFill>
              </a:rPr>
              <a:t>T</a:t>
            </a:r>
            <a:r>
              <a:rPr lang="en-US" sz="1600" u="none" dirty="0" smtClean="0">
                <a:solidFill>
                  <a:srgbClr val="FF0000"/>
                </a:solidFill>
              </a:rPr>
              <a:t>he </a:t>
            </a:r>
            <a:r>
              <a:rPr lang="en-US" sz="1600" u="none" dirty="0">
                <a:solidFill>
                  <a:srgbClr val="FF0000"/>
                </a:solidFill>
              </a:rPr>
              <a:t>decline of bank stock prices </a:t>
            </a:r>
            <a:r>
              <a:rPr lang="en-US" sz="1600" u="none" dirty="0" smtClean="0">
                <a:solidFill>
                  <a:srgbClr val="FF0000"/>
                </a:solidFill>
              </a:rPr>
              <a:t>and the CDS spread increases reached similar levels to those observed following </a:t>
            </a:r>
            <a:r>
              <a:rPr lang="en-US" sz="1600" u="none" dirty="0">
                <a:solidFill>
                  <a:srgbClr val="FF0000"/>
                </a:solidFill>
              </a:rPr>
              <a:t>the collapse of Lehman Brothers in </a:t>
            </a:r>
            <a:r>
              <a:rPr lang="en-US" sz="1600" u="none" dirty="0" smtClean="0">
                <a:solidFill>
                  <a:srgbClr val="FF0000"/>
                </a:solidFill>
              </a:rPr>
              <a:t>2008.</a:t>
            </a:r>
          </a:p>
          <a:p>
            <a:pPr marL="263525" indent="-263525" algn="just">
              <a:lnSpc>
                <a:spcPts val="2400"/>
              </a:lnSpc>
              <a:spcBef>
                <a:spcPts val="0"/>
              </a:spcBef>
              <a:buClr>
                <a:schemeClr val="bg2"/>
              </a:buClr>
              <a:buSzPct val="75000"/>
              <a:buFont typeface="Monotype Sorts" pitchFamily="2" charset="2"/>
              <a:buChar char="n"/>
              <a:defRPr/>
            </a:pPr>
            <a:r>
              <a:rPr lang="en-US" sz="1600" b="0" u="none" dirty="0" smtClean="0">
                <a:solidFill>
                  <a:schemeClr val="tx1"/>
                </a:solidFill>
              </a:rPr>
              <a:t>Accordingly, banks</a:t>
            </a:r>
            <a:r>
              <a:rPr lang="en-US" sz="1600" b="0" u="none" dirty="0">
                <a:solidFill>
                  <a:schemeClr val="tx1"/>
                </a:solidFill>
              </a:rPr>
              <a:t>’ </a:t>
            </a:r>
            <a:r>
              <a:rPr lang="en-US" sz="1600" b="0" u="none" dirty="0" smtClean="0">
                <a:solidFill>
                  <a:schemeClr val="tx1"/>
                </a:solidFill>
              </a:rPr>
              <a:t>long-term rating </a:t>
            </a:r>
            <a:r>
              <a:rPr lang="en-US" sz="1600" b="0" u="none" dirty="0">
                <a:solidFill>
                  <a:schemeClr val="tx1"/>
                </a:solidFill>
              </a:rPr>
              <a:t>outlooks </a:t>
            </a:r>
            <a:r>
              <a:rPr lang="en-US" sz="1600" b="0" u="none" dirty="0" smtClean="0">
                <a:solidFill>
                  <a:schemeClr val="tx1"/>
                </a:solidFill>
              </a:rPr>
              <a:t>deteriorated, </a:t>
            </a:r>
            <a:r>
              <a:rPr lang="en-US" sz="1600" b="0" u="none" dirty="0">
                <a:solidFill>
                  <a:schemeClr val="tx1"/>
                </a:solidFill>
              </a:rPr>
              <a:t>reflecting concerns over the impact of Covid-19 on </a:t>
            </a:r>
            <a:r>
              <a:rPr lang="en-US" sz="1600" b="0" u="none" dirty="0" smtClean="0">
                <a:solidFill>
                  <a:schemeClr val="tx1"/>
                </a:solidFill>
              </a:rPr>
              <a:t>bank </a:t>
            </a:r>
            <a:r>
              <a:rPr lang="pt-PT" sz="1600" b="0" u="none" dirty="0" err="1" smtClean="0">
                <a:solidFill>
                  <a:schemeClr val="tx1"/>
                </a:solidFill>
              </a:rPr>
              <a:t>earnings</a:t>
            </a:r>
            <a:r>
              <a:rPr lang="pt-PT" sz="1600" b="0" u="none" dirty="0" smtClean="0">
                <a:solidFill>
                  <a:schemeClr val="tx1"/>
                </a:solidFill>
              </a:rPr>
              <a:t>.</a:t>
            </a:r>
            <a:endParaRPr kumimoji="0" lang="en-US" sz="1600" b="0" u="none" kern="0" dirty="0" smtClean="0">
              <a:solidFill>
                <a:schemeClr val="tx1"/>
              </a:solidFill>
              <a:latin typeface="+mn-lt"/>
              <a:cs typeface="Times New Roman" pitchFamily="18" charset="0"/>
            </a:endParaRPr>
          </a:p>
        </p:txBody>
      </p:sp>
      <p:sp>
        <p:nvSpPr>
          <p:cNvPr id="12" name="Rectangle 11"/>
          <p:cNvSpPr/>
          <p:nvPr/>
        </p:nvSpPr>
        <p:spPr>
          <a:xfrm>
            <a:off x="767246" y="5597828"/>
            <a:ext cx="4076998" cy="646331"/>
          </a:xfrm>
          <a:prstGeom prst="rect">
            <a:avLst/>
          </a:prstGeom>
        </p:spPr>
        <p:txBody>
          <a:bodyPr wrap="square">
            <a:spAutoFit/>
          </a:bodyPr>
          <a:lstStyle/>
          <a:p>
            <a:pPr algn="just">
              <a:buNone/>
            </a:pPr>
            <a:r>
              <a:rPr lang="en-US" sz="1200" b="0" u="none" dirty="0" smtClean="0">
                <a:solidFill>
                  <a:schemeClr val="tx1"/>
                </a:solidFill>
                <a:latin typeface="+mn-lt"/>
              </a:rPr>
              <a:t>Source: </a:t>
            </a:r>
            <a:r>
              <a:rPr lang="pt-PT" sz="1200" b="0" u="none" dirty="0" err="1" smtClean="0">
                <a:solidFill>
                  <a:schemeClr val="tx1"/>
                </a:solidFill>
              </a:rPr>
              <a:t>Aldasoro</a:t>
            </a:r>
            <a:r>
              <a:rPr lang="pt-PT" sz="1200" b="0" u="none" dirty="0">
                <a:solidFill>
                  <a:schemeClr val="tx1"/>
                </a:solidFill>
              </a:rPr>
              <a:t>, </a:t>
            </a:r>
            <a:r>
              <a:rPr lang="pt-PT" sz="1200" b="0" u="none" dirty="0" err="1" smtClean="0">
                <a:solidFill>
                  <a:schemeClr val="tx1"/>
                </a:solidFill>
              </a:rPr>
              <a:t>Iñaki</a:t>
            </a:r>
            <a:r>
              <a:rPr lang="pt-PT" sz="1200" b="0" u="none" dirty="0" smtClean="0">
                <a:solidFill>
                  <a:schemeClr val="tx1"/>
                </a:solidFill>
              </a:rPr>
              <a:t>, Ingo </a:t>
            </a:r>
            <a:r>
              <a:rPr lang="pt-PT" sz="1200" b="0" u="none" dirty="0">
                <a:solidFill>
                  <a:schemeClr val="tx1"/>
                </a:solidFill>
              </a:rPr>
              <a:t>Fender, </a:t>
            </a:r>
            <a:r>
              <a:rPr lang="pt-PT" sz="1200" b="0" u="none" dirty="0" err="1">
                <a:solidFill>
                  <a:schemeClr val="tx1"/>
                </a:solidFill>
              </a:rPr>
              <a:t>Bryan</a:t>
            </a:r>
            <a:r>
              <a:rPr lang="pt-PT" sz="1200" b="0" u="none" dirty="0">
                <a:solidFill>
                  <a:schemeClr val="tx1"/>
                </a:solidFill>
              </a:rPr>
              <a:t> </a:t>
            </a:r>
            <a:r>
              <a:rPr lang="pt-PT" sz="1200" b="0" u="none" dirty="0" err="1">
                <a:solidFill>
                  <a:schemeClr val="tx1"/>
                </a:solidFill>
              </a:rPr>
              <a:t>Hardy</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Nikola</a:t>
            </a:r>
            <a:r>
              <a:rPr lang="pt-PT" sz="1200" b="0" u="none" dirty="0">
                <a:solidFill>
                  <a:schemeClr val="tx1"/>
                </a:solidFill>
              </a:rPr>
              <a:t> </a:t>
            </a:r>
            <a:r>
              <a:rPr lang="pt-PT" sz="1200" b="0" u="none" dirty="0" err="1" smtClean="0">
                <a:solidFill>
                  <a:schemeClr val="tx1"/>
                </a:solidFill>
              </a:rPr>
              <a:t>Tarashev</a:t>
            </a:r>
            <a:r>
              <a:rPr lang="pt-PT" sz="1200" b="0" u="none" dirty="0">
                <a:solidFill>
                  <a:schemeClr val="tx1"/>
                </a:solidFill>
              </a:rPr>
              <a:t> </a:t>
            </a:r>
            <a:r>
              <a:rPr lang="pt-PT" sz="1200" b="0" u="none" dirty="0" smtClean="0">
                <a:solidFill>
                  <a:schemeClr val="tx1"/>
                </a:solidFill>
              </a:rPr>
              <a:t>(2020), “</a:t>
            </a:r>
            <a:r>
              <a:rPr lang="en-US" sz="1200" b="0" u="none" dirty="0" smtClean="0">
                <a:solidFill>
                  <a:schemeClr val="tx1"/>
                </a:solidFill>
              </a:rPr>
              <a:t>Effects </a:t>
            </a:r>
            <a:r>
              <a:rPr lang="en-US" sz="1200" b="0" u="none" dirty="0">
                <a:solidFill>
                  <a:schemeClr val="tx1"/>
                </a:solidFill>
              </a:rPr>
              <a:t>of Covid-19 on the </a:t>
            </a:r>
            <a:r>
              <a:rPr lang="en-US" sz="1200" b="0" u="none" dirty="0" smtClean="0">
                <a:solidFill>
                  <a:schemeClr val="tx1"/>
                </a:solidFill>
              </a:rPr>
              <a:t>banking </a:t>
            </a:r>
            <a:r>
              <a:rPr lang="pt-PT" sz="1200" b="0" u="none" dirty="0" smtClean="0">
                <a:solidFill>
                  <a:schemeClr val="tx1"/>
                </a:solidFill>
              </a:rPr>
              <a:t>sector</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market’s</a:t>
            </a:r>
            <a:r>
              <a:rPr lang="pt-PT" sz="1200" b="0" u="none" dirty="0">
                <a:solidFill>
                  <a:schemeClr val="tx1"/>
                </a:solidFill>
              </a:rPr>
              <a:t> </a:t>
            </a:r>
            <a:r>
              <a:rPr lang="pt-PT" sz="1200" b="0" u="none" dirty="0" err="1" smtClean="0">
                <a:solidFill>
                  <a:schemeClr val="tx1"/>
                </a:solidFill>
              </a:rPr>
              <a:t>assessment</a:t>
            </a:r>
            <a:r>
              <a:rPr lang="pt-PT" sz="1200" b="0" u="none" dirty="0" smtClean="0">
                <a:solidFill>
                  <a:schemeClr val="tx1"/>
                </a:solidFill>
              </a:rPr>
              <a:t> “, BIS </a:t>
            </a:r>
            <a:r>
              <a:rPr lang="pt-PT" sz="1200" b="0" u="none" dirty="0" err="1" smtClean="0">
                <a:solidFill>
                  <a:schemeClr val="tx1"/>
                </a:solidFill>
              </a:rPr>
              <a:t>Bulletin</a:t>
            </a:r>
            <a:r>
              <a:rPr lang="pt-PT" sz="1200" b="0" u="none" dirty="0" smtClean="0">
                <a:solidFill>
                  <a:schemeClr val="tx1"/>
                </a:solidFill>
              </a:rPr>
              <a:t> No. 12, 7 </a:t>
            </a:r>
            <a:r>
              <a:rPr lang="pt-PT" sz="1200" b="0" u="none" dirty="0" err="1" smtClean="0">
                <a:solidFill>
                  <a:schemeClr val="tx1"/>
                </a:solidFill>
              </a:rPr>
              <a:t>May</a:t>
            </a:r>
            <a:r>
              <a:rPr lang="pt-PT" sz="1200" b="0" u="none" dirty="0" smtClean="0">
                <a:solidFill>
                  <a:schemeClr val="tx1"/>
                </a:solidFill>
              </a:rPr>
              <a:t>.</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4933589" y="3871292"/>
            <a:ext cx="4483907" cy="2438028"/>
          </a:xfrm>
          <a:prstGeom prst="rect">
            <a:avLst/>
          </a:prstGeom>
        </p:spPr>
      </p:pic>
    </p:spTree>
    <p:extLst>
      <p:ext uri="{BB962C8B-B14F-4D97-AF65-F5344CB8AC3E}">
        <p14:creationId xmlns:p14="http://schemas.microsoft.com/office/powerpoint/2010/main" val="3682503259"/>
      </p:ext>
    </p:extLst>
  </p:cSld>
  <p:clrMapOvr>
    <a:masterClrMapping/>
  </p:clrMapOvr>
  <p:transition spd="slow">
    <p:pull dir="r"/>
  </p:transition>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Financial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396</a:t>
            </a:fld>
            <a:endParaRPr lang="en-US" dirty="0"/>
          </a:p>
        </p:txBody>
      </p:sp>
      <p:sp>
        <p:nvSpPr>
          <p:cNvPr id="8" name="Rectangle 3"/>
          <p:cNvSpPr txBox="1">
            <a:spLocks noChangeArrowheads="1"/>
          </p:cNvSpPr>
          <p:nvPr/>
        </p:nvSpPr>
        <p:spPr bwMode="auto">
          <a:xfrm>
            <a:off x="786187" y="1628800"/>
            <a:ext cx="8707063" cy="720080"/>
          </a:xfrm>
          <a:prstGeom prst="rect">
            <a:avLst/>
          </a:prstGeom>
          <a:noFill/>
          <a:ln w="9525">
            <a:noFill/>
            <a:miter lim="800000"/>
            <a:headEnd/>
            <a:tailEnd/>
          </a:ln>
        </p:spPr>
        <p:txBody>
          <a:bodyPr lIns="92075" tIns="46038" rIns="92075" bIns="46038"/>
          <a:lstStyle/>
          <a:p>
            <a:pPr marL="263525" indent="-263525"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Most downgrades occurred among European banks, due to their lower profitability, …</a:t>
            </a:r>
            <a:endParaRPr kumimoji="0" lang="en-US" sz="2000" b="0" u="none" kern="0" dirty="0" smtClean="0">
              <a:solidFill>
                <a:srgbClr val="FF0000"/>
              </a:solidFill>
              <a:latin typeface="+mn-lt"/>
              <a:cs typeface="Times New Roman" pitchFamily="18" charset="0"/>
            </a:endParaRPr>
          </a:p>
        </p:txBody>
      </p:sp>
      <p:sp>
        <p:nvSpPr>
          <p:cNvPr id="12" name="Rectangle 11"/>
          <p:cNvSpPr/>
          <p:nvPr/>
        </p:nvSpPr>
        <p:spPr>
          <a:xfrm>
            <a:off x="761999" y="5861348"/>
            <a:ext cx="7000153" cy="461665"/>
          </a:xfrm>
          <a:prstGeom prst="rect">
            <a:avLst/>
          </a:prstGeom>
        </p:spPr>
        <p:txBody>
          <a:bodyPr wrap="square">
            <a:spAutoFit/>
          </a:bodyPr>
          <a:lstStyle/>
          <a:p>
            <a:pPr algn="just">
              <a:buNone/>
            </a:pPr>
            <a:r>
              <a:rPr lang="en-US" sz="1200" b="0" u="none" dirty="0" smtClean="0">
                <a:solidFill>
                  <a:schemeClr val="tx1"/>
                </a:solidFill>
                <a:latin typeface="+mn-lt"/>
              </a:rPr>
              <a:t>Source: </a:t>
            </a:r>
            <a:r>
              <a:rPr lang="pt-PT" sz="1200" b="0" u="none" dirty="0" err="1" smtClean="0">
                <a:solidFill>
                  <a:schemeClr val="tx1"/>
                </a:solidFill>
              </a:rPr>
              <a:t>Aldasoro</a:t>
            </a:r>
            <a:r>
              <a:rPr lang="pt-PT" sz="1200" b="0" u="none" dirty="0">
                <a:solidFill>
                  <a:schemeClr val="tx1"/>
                </a:solidFill>
              </a:rPr>
              <a:t>, </a:t>
            </a:r>
            <a:r>
              <a:rPr lang="pt-PT" sz="1200" b="0" u="none" dirty="0" err="1" smtClean="0">
                <a:solidFill>
                  <a:schemeClr val="tx1"/>
                </a:solidFill>
              </a:rPr>
              <a:t>Iñaki</a:t>
            </a:r>
            <a:r>
              <a:rPr lang="pt-PT" sz="1200" b="0" u="none" dirty="0" smtClean="0">
                <a:solidFill>
                  <a:schemeClr val="tx1"/>
                </a:solidFill>
              </a:rPr>
              <a:t>, Ingo </a:t>
            </a:r>
            <a:r>
              <a:rPr lang="pt-PT" sz="1200" b="0" u="none" dirty="0">
                <a:solidFill>
                  <a:schemeClr val="tx1"/>
                </a:solidFill>
              </a:rPr>
              <a:t>Fender, </a:t>
            </a:r>
            <a:r>
              <a:rPr lang="pt-PT" sz="1200" b="0" u="none" dirty="0" err="1">
                <a:solidFill>
                  <a:schemeClr val="tx1"/>
                </a:solidFill>
              </a:rPr>
              <a:t>Bryan</a:t>
            </a:r>
            <a:r>
              <a:rPr lang="pt-PT" sz="1200" b="0" u="none" dirty="0">
                <a:solidFill>
                  <a:schemeClr val="tx1"/>
                </a:solidFill>
              </a:rPr>
              <a:t> </a:t>
            </a:r>
            <a:r>
              <a:rPr lang="pt-PT" sz="1200" b="0" u="none" dirty="0" err="1">
                <a:solidFill>
                  <a:schemeClr val="tx1"/>
                </a:solidFill>
              </a:rPr>
              <a:t>Hardy</a:t>
            </a:r>
            <a:r>
              <a:rPr lang="pt-PT" sz="1200" b="0" u="none" dirty="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Nikola</a:t>
            </a:r>
            <a:r>
              <a:rPr lang="pt-PT" sz="1200" b="0" u="none" dirty="0">
                <a:solidFill>
                  <a:schemeClr val="tx1"/>
                </a:solidFill>
              </a:rPr>
              <a:t> </a:t>
            </a:r>
            <a:r>
              <a:rPr lang="pt-PT" sz="1200" b="0" u="none" dirty="0" err="1" smtClean="0">
                <a:solidFill>
                  <a:schemeClr val="tx1"/>
                </a:solidFill>
              </a:rPr>
              <a:t>Tarashev</a:t>
            </a:r>
            <a:r>
              <a:rPr lang="pt-PT" sz="1200" b="0" u="none" dirty="0">
                <a:solidFill>
                  <a:schemeClr val="tx1"/>
                </a:solidFill>
              </a:rPr>
              <a:t> </a:t>
            </a:r>
            <a:r>
              <a:rPr lang="pt-PT" sz="1200" b="0" u="none" dirty="0" smtClean="0">
                <a:solidFill>
                  <a:schemeClr val="tx1"/>
                </a:solidFill>
              </a:rPr>
              <a:t>(2020), “</a:t>
            </a:r>
            <a:r>
              <a:rPr lang="en-US" sz="1200" b="0" u="none" dirty="0" smtClean="0">
                <a:solidFill>
                  <a:schemeClr val="tx1"/>
                </a:solidFill>
              </a:rPr>
              <a:t>Effects </a:t>
            </a:r>
            <a:r>
              <a:rPr lang="en-US" sz="1200" b="0" u="none" dirty="0">
                <a:solidFill>
                  <a:schemeClr val="tx1"/>
                </a:solidFill>
              </a:rPr>
              <a:t>of Covid-19 on the </a:t>
            </a:r>
            <a:r>
              <a:rPr lang="en-US" sz="1200" b="0" u="none" dirty="0" smtClean="0">
                <a:solidFill>
                  <a:schemeClr val="tx1"/>
                </a:solidFill>
              </a:rPr>
              <a:t>banking </a:t>
            </a:r>
            <a:r>
              <a:rPr lang="pt-PT" sz="1200" b="0" u="none" dirty="0" smtClean="0">
                <a:solidFill>
                  <a:schemeClr val="tx1"/>
                </a:solidFill>
              </a:rPr>
              <a:t>sector</a:t>
            </a:r>
            <a:r>
              <a:rPr lang="pt-PT" sz="1200" b="0" u="none" dirty="0">
                <a:solidFill>
                  <a:schemeClr val="tx1"/>
                </a:solidFill>
              </a:rPr>
              <a:t>: </a:t>
            </a:r>
            <a:r>
              <a:rPr lang="pt-PT" sz="1200" b="0" u="none" dirty="0" err="1">
                <a:solidFill>
                  <a:schemeClr val="tx1"/>
                </a:solidFill>
              </a:rPr>
              <a:t>the</a:t>
            </a:r>
            <a:r>
              <a:rPr lang="pt-PT" sz="1200" b="0" u="none" dirty="0">
                <a:solidFill>
                  <a:schemeClr val="tx1"/>
                </a:solidFill>
              </a:rPr>
              <a:t> </a:t>
            </a:r>
            <a:r>
              <a:rPr lang="pt-PT" sz="1200" b="0" u="none" dirty="0" err="1">
                <a:solidFill>
                  <a:schemeClr val="tx1"/>
                </a:solidFill>
              </a:rPr>
              <a:t>market’s</a:t>
            </a:r>
            <a:r>
              <a:rPr lang="pt-PT" sz="1200" b="0" u="none" dirty="0">
                <a:solidFill>
                  <a:schemeClr val="tx1"/>
                </a:solidFill>
              </a:rPr>
              <a:t> </a:t>
            </a:r>
            <a:r>
              <a:rPr lang="pt-PT" sz="1200" b="0" u="none" dirty="0" err="1" smtClean="0">
                <a:solidFill>
                  <a:schemeClr val="tx1"/>
                </a:solidFill>
              </a:rPr>
              <a:t>assessment</a:t>
            </a:r>
            <a:r>
              <a:rPr lang="pt-PT" sz="1200" b="0" u="none" dirty="0" smtClean="0">
                <a:solidFill>
                  <a:schemeClr val="tx1"/>
                </a:solidFill>
              </a:rPr>
              <a:t> , BIS </a:t>
            </a:r>
            <a:r>
              <a:rPr lang="pt-PT" sz="1200" b="0" u="none" dirty="0" err="1" smtClean="0">
                <a:solidFill>
                  <a:schemeClr val="tx1"/>
                </a:solidFill>
              </a:rPr>
              <a:t>Bulletin</a:t>
            </a:r>
            <a:r>
              <a:rPr lang="pt-PT" sz="1200" b="0" u="none" dirty="0" smtClean="0">
                <a:solidFill>
                  <a:schemeClr val="tx1"/>
                </a:solidFill>
              </a:rPr>
              <a:t> No. 12, 7 </a:t>
            </a:r>
            <a:r>
              <a:rPr lang="pt-PT" sz="1200" b="0" u="none" dirty="0" err="1" smtClean="0">
                <a:solidFill>
                  <a:schemeClr val="tx1"/>
                </a:solidFill>
              </a:rPr>
              <a:t>May</a:t>
            </a:r>
            <a:r>
              <a:rPr lang="pt-PT" sz="1200" b="0" u="none" dirty="0" smtClean="0">
                <a:solidFill>
                  <a:schemeClr val="tx1"/>
                </a:solidFill>
              </a:rPr>
              <a:t>.</a:t>
            </a:r>
            <a:endParaRPr lang="en-US" sz="12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800580" y="2581312"/>
            <a:ext cx="6961573" cy="3223951"/>
          </a:xfrm>
          <a:prstGeom prst="rect">
            <a:avLst/>
          </a:prstGeom>
        </p:spPr>
      </p:pic>
    </p:spTree>
    <p:extLst>
      <p:ext uri="{BB962C8B-B14F-4D97-AF65-F5344CB8AC3E}">
        <p14:creationId xmlns:p14="http://schemas.microsoft.com/office/powerpoint/2010/main" val="1657977937"/>
      </p:ext>
    </p:extLst>
  </p:cSld>
  <p:clrMapOvr>
    <a:masterClrMapping/>
  </p:clrMapOvr>
  <p:transition spd="slow">
    <p:pull dir="r"/>
  </p:transition>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Financial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397</a:t>
            </a:fld>
            <a:endParaRPr lang="en-US" dirty="0"/>
          </a:p>
        </p:txBody>
      </p:sp>
      <p:sp>
        <p:nvSpPr>
          <p:cNvPr id="8" name="Rectangle 3"/>
          <p:cNvSpPr txBox="1">
            <a:spLocks noChangeArrowheads="1"/>
          </p:cNvSpPr>
          <p:nvPr/>
        </p:nvSpPr>
        <p:spPr bwMode="auto">
          <a:xfrm>
            <a:off x="786187" y="1628800"/>
            <a:ext cx="8707063" cy="720080"/>
          </a:xfrm>
          <a:prstGeom prst="rect">
            <a:avLst/>
          </a:prstGeom>
          <a:noFill/>
          <a:ln w="9525">
            <a:noFill/>
            <a:miter lim="800000"/>
            <a:headEnd/>
            <a:tailEnd/>
          </a:ln>
        </p:spPr>
        <p:txBody>
          <a:bodyPr lIns="92075" tIns="46038" rIns="92075" bIns="46038"/>
          <a:lstStyle/>
          <a:p>
            <a:pPr marL="174625" indent="-174625" algn="just">
              <a:lnSpc>
                <a:spcPts val="2400"/>
              </a:lnSpc>
              <a:spcBef>
                <a:spcPts val="0"/>
              </a:spcBef>
              <a:buClr>
                <a:schemeClr val="bg2"/>
              </a:buClr>
              <a:buSzPct val="75000"/>
              <a:buFont typeface="Monotype Sorts" pitchFamily="2" charset="2"/>
              <a:buChar char="n"/>
              <a:defRPr/>
            </a:pPr>
            <a:r>
              <a:rPr lang="en-US" sz="2000" b="0" u="none" dirty="0" smtClean="0">
                <a:solidFill>
                  <a:srgbClr val="FF0000"/>
                </a:solidFill>
              </a:rPr>
              <a:t>… comparing to other jurisdictions worldwide.</a:t>
            </a:r>
            <a:endParaRPr kumimoji="0" lang="en-US" sz="2000" b="0" u="none" kern="0" dirty="0" smtClean="0">
              <a:solidFill>
                <a:srgbClr val="FF0000"/>
              </a:solidFill>
              <a:latin typeface="+mn-lt"/>
              <a:cs typeface="Times New Roman" pitchFamily="18" charset="0"/>
            </a:endParaRPr>
          </a:p>
        </p:txBody>
      </p:sp>
      <p:sp>
        <p:nvSpPr>
          <p:cNvPr id="12" name="Rectangle 11"/>
          <p:cNvSpPr/>
          <p:nvPr/>
        </p:nvSpPr>
        <p:spPr>
          <a:xfrm>
            <a:off x="4520952" y="5661248"/>
            <a:ext cx="4807198" cy="460903"/>
          </a:xfrm>
          <a:prstGeom prst="rect">
            <a:avLst/>
          </a:prstGeom>
        </p:spPr>
        <p:txBody>
          <a:bodyPr wrap="square">
            <a:spAutoFit/>
          </a:bodyPr>
          <a:lstStyle/>
          <a:p>
            <a:pPr algn="just">
              <a:buNone/>
            </a:pPr>
            <a:r>
              <a:rPr lang="en-US" sz="1200" b="0" u="none" dirty="0" smtClean="0">
                <a:solidFill>
                  <a:schemeClr val="tx1"/>
                </a:solidFill>
                <a:latin typeface="+mn-lt"/>
              </a:rPr>
              <a:t>Source: </a:t>
            </a:r>
            <a:r>
              <a:rPr lang="en-US" sz="1200" b="0" u="none" dirty="0" err="1" smtClean="0">
                <a:solidFill>
                  <a:schemeClr val="tx1"/>
                </a:solidFill>
                <a:latin typeface="+mn-lt"/>
              </a:rPr>
              <a:t>Caplen</a:t>
            </a:r>
            <a:r>
              <a:rPr lang="en-US" sz="1200" b="0" u="none" dirty="0" smtClean="0">
                <a:solidFill>
                  <a:schemeClr val="tx1"/>
                </a:solidFill>
                <a:latin typeface="+mn-lt"/>
              </a:rPr>
              <a:t>, Brian (2020), “Is </a:t>
            </a:r>
            <a:r>
              <a:rPr lang="en-US" sz="1200" b="0" u="none" dirty="0">
                <a:solidFill>
                  <a:schemeClr val="tx1"/>
                </a:solidFill>
                <a:latin typeface="+mn-lt"/>
              </a:rPr>
              <a:t>M&amp;A the way out for Europe’s </a:t>
            </a:r>
            <a:r>
              <a:rPr lang="en-US" sz="1200" b="0" u="none" dirty="0" smtClean="0">
                <a:solidFill>
                  <a:schemeClr val="tx1"/>
                </a:solidFill>
                <a:latin typeface="+mn-lt"/>
              </a:rPr>
              <a:t>banks?”, </a:t>
            </a:r>
            <a:r>
              <a:rPr lang="pt-PT" sz="1200" b="0" u="none" dirty="0" smtClean="0">
                <a:solidFill>
                  <a:schemeClr val="tx1"/>
                </a:solidFill>
                <a:latin typeface="+mn-lt"/>
              </a:rPr>
              <a:t>Brian </a:t>
            </a:r>
            <a:r>
              <a:rPr lang="pt-PT" sz="1200" b="0" u="none" dirty="0" err="1" smtClean="0">
                <a:solidFill>
                  <a:schemeClr val="tx1"/>
                </a:solidFill>
                <a:latin typeface="+mn-lt"/>
              </a:rPr>
              <a:t>Caplen</a:t>
            </a:r>
            <a:r>
              <a:rPr lang="pt-PT" sz="1200" b="0" u="none" dirty="0" smtClean="0">
                <a:solidFill>
                  <a:schemeClr val="tx1"/>
                </a:solidFill>
                <a:latin typeface="+mn-lt"/>
              </a:rPr>
              <a:t>, </a:t>
            </a:r>
            <a:r>
              <a:rPr lang="pt-PT" sz="1200" b="0" u="none" dirty="0" err="1" smtClean="0">
                <a:solidFill>
                  <a:schemeClr val="tx1"/>
                </a:solidFill>
                <a:latin typeface="+mn-lt"/>
              </a:rPr>
              <a:t>Sept</a:t>
            </a:r>
            <a:r>
              <a:rPr lang="pt-PT" sz="1200" b="0" u="none" dirty="0" smtClean="0">
                <a:solidFill>
                  <a:schemeClr val="tx1"/>
                </a:solidFill>
                <a:latin typeface="+mn-lt"/>
              </a:rPr>
              <a:t> 8</a:t>
            </a:r>
            <a:endParaRPr lang="en-US" sz="12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920553" y="2210381"/>
            <a:ext cx="3312368" cy="3931556"/>
          </a:xfrm>
          <a:prstGeom prst="rect">
            <a:avLst/>
          </a:prstGeom>
        </p:spPr>
      </p:pic>
    </p:spTree>
    <p:extLst>
      <p:ext uri="{BB962C8B-B14F-4D97-AF65-F5344CB8AC3E}">
        <p14:creationId xmlns:p14="http://schemas.microsoft.com/office/powerpoint/2010/main" val="2901483891"/>
      </p:ext>
    </p:extLst>
  </p:cSld>
  <p:clrMapOvr>
    <a:masterClrMapping/>
  </p:clrMapOvr>
  <p:transition spd="slow">
    <p:pull dir="r"/>
  </p:transition>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Financial Markets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398</a:t>
            </a:fld>
            <a:endParaRPr lang="en-US" dirty="0"/>
          </a:p>
        </p:txBody>
      </p:sp>
      <p:sp>
        <p:nvSpPr>
          <p:cNvPr id="8" name="Rectangle 3"/>
          <p:cNvSpPr txBox="1">
            <a:spLocks noChangeArrowheads="1"/>
          </p:cNvSpPr>
          <p:nvPr/>
        </p:nvSpPr>
        <p:spPr bwMode="auto">
          <a:xfrm>
            <a:off x="786187" y="1628800"/>
            <a:ext cx="8707063" cy="720080"/>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Accordingly, stock prices in Euro area fell by a larger extent than in other jurisdictions.</a:t>
            </a:r>
            <a:endParaRPr kumimoji="0" lang="en-US" sz="2000" b="0" u="none" kern="0" dirty="0" smtClean="0">
              <a:solidFill>
                <a:srgbClr val="FF0000"/>
              </a:solidFill>
              <a:latin typeface="+mn-lt"/>
              <a:cs typeface="Times New Roman" pitchFamily="18" charset="0"/>
            </a:endParaRPr>
          </a:p>
        </p:txBody>
      </p:sp>
      <p:sp>
        <p:nvSpPr>
          <p:cNvPr id="12" name="Rectangle 11"/>
          <p:cNvSpPr/>
          <p:nvPr/>
        </p:nvSpPr>
        <p:spPr>
          <a:xfrm>
            <a:off x="4414390" y="6032321"/>
            <a:ext cx="4046985" cy="276999"/>
          </a:xfrm>
          <a:prstGeom prst="rect">
            <a:avLst/>
          </a:prstGeom>
        </p:spPr>
        <p:txBody>
          <a:bodyPr wrap="square">
            <a:spAutoFit/>
          </a:bodyPr>
          <a:lstStyle/>
          <a:p>
            <a:pPr algn="just">
              <a:buNone/>
            </a:pPr>
            <a:r>
              <a:rPr lang="en-US" sz="1200" b="0" u="none" dirty="0" smtClean="0">
                <a:solidFill>
                  <a:schemeClr val="tx1"/>
                </a:solidFill>
                <a:latin typeface="+mn-lt"/>
              </a:rPr>
              <a:t>Source: </a:t>
            </a:r>
            <a:r>
              <a:rPr lang="pt-PT" sz="1200" b="0" u="none" dirty="0" smtClean="0">
                <a:solidFill>
                  <a:schemeClr val="tx1"/>
                </a:solidFill>
              </a:rPr>
              <a:t>IMF (2020), “Global Financial </a:t>
            </a:r>
            <a:r>
              <a:rPr lang="en-US" sz="1200" b="0" u="none" dirty="0" smtClean="0">
                <a:solidFill>
                  <a:schemeClr val="tx1"/>
                </a:solidFill>
              </a:rPr>
              <a:t>Stability Report”, Apr</a:t>
            </a:r>
            <a:r>
              <a:rPr lang="pt-PT" sz="1200" b="0" u="none" dirty="0" smtClean="0">
                <a:solidFill>
                  <a:schemeClr val="tx1"/>
                </a:solidFill>
              </a:rPr>
              <a:t>.</a:t>
            </a:r>
            <a:endParaRPr lang="en-US" sz="1200" b="0" dirty="0">
              <a:solidFill>
                <a:schemeClr val="tx1"/>
              </a:solidFill>
              <a:latin typeface="+mn-lt"/>
            </a:endParaRPr>
          </a:p>
        </p:txBody>
      </p:sp>
      <p:pic>
        <p:nvPicPr>
          <p:cNvPr id="7" name="Picture 6"/>
          <p:cNvPicPr>
            <a:picLocks noChangeAspect="1"/>
          </p:cNvPicPr>
          <p:nvPr/>
        </p:nvPicPr>
        <p:blipFill>
          <a:blip r:embed="rId2"/>
          <a:stretch>
            <a:fillRect/>
          </a:stretch>
        </p:blipFill>
        <p:spPr>
          <a:xfrm>
            <a:off x="1136576" y="2529879"/>
            <a:ext cx="3096344" cy="3725211"/>
          </a:xfrm>
          <a:prstGeom prst="rect">
            <a:avLst/>
          </a:prstGeom>
        </p:spPr>
      </p:pic>
    </p:spTree>
    <p:extLst>
      <p:ext uri="{BB962C8B-B14F-4D97-AF65-F5344CB8AC3E}">
        <p14:creationId xmlns:p14="http://schemas.microsoft.com/office/powerpoint/2010/main" val="1491765901"/>
      </p:ext>
    </p:extLst>
  </p:cSld>
  <p:clrMapOvr>
    <a:masterClrMapping/>
  </p:clrMapOvr>
  <p:transition spd="slow">
    <p:pull dir="r"/>
  </p:transition>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399</a:t>
            </a:fld>
            <a:endParaRPr lang="en-US" dirty="0"/>
          </a:p>
        </p:txBody>
      </p:sp>
      <p:sp>
        <p:nvSpPr>
          <p:cNvPr id="8" name="Rectangle 3"/>
          <p:cNvSpPr txBox="1">
            <a:spLocks noChangeArrowheads="1"/>
          </p:cNvSpPr>
          <p:nvPr/>
        </p:nvSpPr>
        <p:spPr bwMode="auto">
          <a:xfrm>
            <a:off x="786187" y="1628800"/>
            <a:ext cx="8707063" cy="504056"/>
          </a:xfrm>
          <a:prstGeom prst="rect">
            <a:avLst/>
          </a:prstGeom>
          <a:noFill/>
          <a:ln w="9525">
            <a:noFill/>
            <a:miter lim="800000"/>
            <a:headEnd/>
            <a:tailEnd/>
          </a:ln>
        </p:spPr>
        <p:txBody>
          <a:bodyPr lIns="92075" tIns="46038" rIns="92075" bIns="46038"/>
          <a:lstStyle/>
          <a:p>
            <a:pPr marL="268288" indent="-268288" algn="just">
              <a:lnSpc>
                <a:spcPts val="2400"/>
              </a:lnSpc>
              <a:spcBef>
                <a:spcPts val="0"/>
              </a:spcBef>
              <a:buClr>
                <a:schemeClr val="bg2"/>
              </a:buClr>
              <a:buSzPct val="75000"/>
              <a:buFont typeface="Monotype Sorts" pitchFamily="2" charset="2"/>
              <a:buChar char="n"/>
              <a:defRPr/>
            </a:pPr>
            <a:r>
              <a:rPr lang="en-US" sz="2000" b="0" u="none" dirty="0" smtClean="0">
                <a:solidFill>
                  <a:srgbClr val="FF0000"/>
                </a:solidFill>
              </a:rPr>
              <a:t>Aggregate profits improved by a much larger extent in US than in the Euro Area:</a:t>
            </a: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smtClean="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endParaRPr kumimoji="0" lang="en-US" sz="2000" b="0" u="none" kern="0" dirty="0">
              <a:solidFill>
                <a:schemeClr val="tx1"/>
              </a:solidFill>
              <a:latin typeface="+mn-lt"/>
              <a:cs typeface="Times New Roman" pitchFamily="18" charset="0"/>
            </a:endParaRPr>
          </a:p>
          <a:p>
            <a:pPr marL="268288" indent="-268288" algn="just">
              <a:lnSpc>
                <a:spcPts val="2400"/>
              </a:lnSpc>
              <a:spcBef>
                <a:spcPts val="0"/>
              </a:spcBef>
              <a:buClr>
                <a:schemeClr val="bg2"/>
              </a:buClr>
              <a:buSzPct val="75000"/>
              <a:buFont typeface="Monotype Sorts" pitchFamily="2" charset="2"/>
              <a:buChar char="n"/>
              <a:defRPr/>
            </a:pPr>
            <a:r>
              <a:rPr kumimoji="0" lang="en-US" sz="2000" b="0" u="none" kern="0" dirty="0" smtClean="0">
                <a:solidFill>
                  <a:schemeClr val="tx1"/>
                </a:solidFill>
                <a:latin typeface="+mn-lt"/>
                <a:cs typeface="Times New Roman" pitchFamily="18" charset="0"/>
              </a:rPr>
              <a:t>The </a:t>
            </a:r>
            <a:r>
              <a:rPr lang="en-US" sz="2000" b="0" u="none" dirty="0" smtClean="0">
                <a:solidFill>
                  <a:schemeClr val="tx1"/>
                </a:solidFill>
              </a:rPr>
              <a:t>improvement can be </a:t>
            </a:r>
            <a:r>
              <a:rPr lang="en-US" sz="2000" b="0" u="none" dirty="0">
                <a:solidFill>
                  <a:schemeClr val="tx1"/>
                </a:solidFill>
              </a:rPr>
              <a:t>at least partly explained by an expansion of </a:t>
            </a:r>
            <a:r>
              <a:rPr lang="en-US" sz="2000" b="0" u="none" dirty="0" smtClean="0">
                <a:solidFill>
                  <a:schemeClr val="tx1"/>
                </a:solidFill>
              </a:rPr>
              <a:t>fee-generating businesses</a:t>
            </a:r>
            <a:r>
              <a:rPr lang="en-US" sz="2000" b="0" u="none" dirty="0">
                <a:solidFill>
                  <a:schemeClr val="tx1"/>
                </a:solidFill>
              </a:rPr>
              <a:t>, a reduction in the level of NPLs in weaker banks and a strong focus </a:t>
            </a:r>
            <a:r>
              <a:rPr lang="en-US" sz="2000" b="0" u="none" dirty="0" smtClean="0">
                <a:solidFill>
                  <a:schemeClr val="tx1"/>
                </a:solidFill>
              </a:rPr>
              <a:t>on growth </a:t>
            </a:r>
            <a:r>
              <a:rPr lang="en-US" sz="2000" b="0" u="none" dirty="0">
                <a:solidFill>
                  <a:schemeClr val="tx1"/>
                </a:solidFill>
              </a:rPr>
              <a:t>in stronger </a:t>
            </a:r>
            <a:r>
              <a:rPr lang="en-US" sz="2000" b="0" u="none" dirty="0" smtClean="0">
                <a:solidFill>
                  <a:schemeClr val="tx1"/>
                </a:solidFill>
              </a:rPr>
              <a:t>banks.</a:t>
            </a:r>
            <a:endParaRPr kumimoji="0" lang="en-US" sz="2000" b="0" u="none" kern="0" dirty="0" smtClean="0">
              <a:solidFill>
                <a:schemeClr val="tx1"/>
              </a:solidFill>
              <a:latin typeface="+mn-lt"/>
              <a:cs typeface="Times New Roman" pitchFamily="18" charset="0"/>
            </a:endParaRPr>
          </a:p>
        </p:txBody>
      </p:sp>
      <p:sp>
        <p:nvSpPr>
          <p:cNvPr id="12" name="Rectangle 11"/>
          <p:cNvSpPr/>
          <p:nvPr/>
        </p:nvSpPr>
        <p:spPr>
          <a:xfrm>
            <a:off x="6370680" y="4398203"/>
            <a:ext cx="3097184" cy="830997"/>
          </a:xfrm>
          <a:prstGeom prst="rect">
            <a:avLst/>
          </a:prstGeom>
        </p:spPr>
        <p:txBody>
          <a:bodyPr wrap="square">
            <a:spAutoFit/>
          </a:bodyPr>
          <a:lstStyle/>
          <a:p>
            <a:pPr algn="just" fontAlgn="auto" hangingPunct="1">
              <a:buNone/>
            </a:pPr>
            <a:r>
              <a:rPr lang="en-US" sz="1200" b="0" u="none" dirty="0" smtClean="0">
                <a:solidFill>
                  <a:schemeClr val="tx1"/>
                </a:solidFill>
                <a:latin typeface="+mn-lt"/>
              </a:rPr>
              <a:t>Source: </a:t>
            </a:r>
            <a:r>
              <a:rPr lang="en-US" sz="1200" b="0" u="none" dirty="0" err="1">
                <a:solidFill>
                  <a:schemeClr val="tx1"/>
                </a:solidFill>
                <a:latin typeface="+mn-lt"/>
              </a:rPr>
              <a:t>Carletti</a:t>
            </a:r>
            <a:r>
              <a:rPr lang="en-US" sz="1200" b="0" u="none" dirty="0">
                <a:solidFill>
                  <a:schemeClr val="tx1"/>
                </a:solidFill>
                <a:latin typeface="+mn-lt"/>
              </a:rPr>
              <a:t>, Elena, </a:t>
            </a:r>
            <a:r>
              <a:rPr lang="en-US" sz="1200" b="0" u="none" dirty="0" err="1">
                <a:solidFill>
                  <a:schemeClr val="tx1"/>
                </a:solidFill>
                <a:latin typeface="+mn-lt"/>
              </a:rPr>
              <a:t>Stijn</a:t>
            </a:r>
            <a:r>
              <a:rPr lang="en-US" sz="1200" b="0" u="none" dirty="0">
                <a:solidFill>
                  <a:schemeClr val="tx1"/>
                </a:solidFill>
                <a:latin typeface="+mn-lt"/>
              </a:rPr>
              <a:t> </a:t>
            </a:r>
            <a:r>
              <a:rPr lang="en-US" sz="1200" b="0" u="none" dirty="0" err="1">
                <a:solidFill>
                  <a:schemeClr val="tx1"/>
                </a:solidFill>
                <a:latin typeface="+mn-lt"/>
              </a:rPr>
              <a:t>Claessens</a:t>
            </a:r>
            <a:r>
              <a:rPr lang="en-US" sz="1200" b="0" u="none" dirty="0">
                <a:solidFill>
                  <a:schemeClr val="tx1"/>
                </a:solidFill>
                <a:latin typeface="+mn-lt"/>
              </a:rPr>
              <a:t>, Antonio </a:t>
            </a:r>
            <a:r>
              <a:rPr lang="en-US" sz="1200" b="0" u="none" dirty="0" err="1">
                <a:solidFill>
                  <a:schemeClr val="tx1"/>
                </a:solidFill>
                <a:latin typeface="+mn-lt"/>
              </a:rPr>
              <a:t>Fatas</a:t>
            </a:r>
            <a:r>
              <a:rPr lang="en-US" sz="1200" b="0" u="none" dirty="0">
                <a:solidFill>
                  <a:schemeClr val="tx1"/>
                </a:solidFill>
                <a:latin typeface="+mn-lt"/>
              </a:rPr>
              <a:t> and Xavier </a:t>
            </a:r>
            <a:r>
              <a:rPr lang="en-US" sz="1200" b="0" u="none" dirty="0" err="1">
                <a:solidFill>
                  <a:schemeClr val="tx1"/>
                </a:solidFill>
                <a:latin typeface="+mn-lt"/>
              </a:rPr>
              <a:t>Vives</a:t>
            </a:r>
            <a:r>
              <a:rPr lang="en-US" sz="1200" b="0" u="none" dirty="0">
                <a:solidFill>
                  <a:schemeClr val="tx1"/>
                </a:solidFill>
                <a:latin typeface="+mn-lt"/>
              </a:rPr>
              <a:t> (2020), The Bank Business Model in the Post‑Covid-19 World, The Future of Banking 2, CEPR.</a:t>
            </a:r>
            <a:endParaRPr lang="pt-PT" sz="1200" b="0" u="none" dirty="0">
              <a:solidFill>
                <a:schemeClr val="tx1"/>
              </a:solidFill>
              <a:latin typeface="+mn-lt"/>
            </a:endParaRPr>
          </a:p>
        </p:txBody>
      </p:sp>
      <p:pic>
        <p:nvPicPr>
          <p:cNvPr id="3" name="Picture 2"/>
          <p:cNvPicPr>
            <a:picLocks noChangeAspect="1"/>
          </p:cNvPicPr>
          <p:nvPr/>
        </p:nvPicPr>
        <p:blipFill>
          <a:blip r:embed="rId2"/>
          <a:stretch>
            <a:fillRect/>
          </a:stretch>
        </p:blipFill>
        <p:spPr>
          <a:xfrm>
            <a:off x="858195" y="2276872"/>
            <a:ext cx="5512485" cy="2952328"/>
          </a:xfrm>
          <a:prstGeom prst="rect">
            <a:avLst/>
          </a:prstGeom>
        </p:spPr>
      </p:pic>
    </p:spTree>
    <p:extLst>
      <p:ext uri="{BB962C8B-B14F-4D97-AF65-F5344CB8AC3E}">
        <p14:creationId xmlns:p14="http://schemas.microsoft.com/office/powerpoint/2010/main" val="3636191585"/>
      </p:ext>
    </p:extLst>
  </p:cSld>
  <p:clrMapOvr>
    <a:masterClrMapping/>
  </p:clrMapOvr>
  <p:transition spd="slow">
    <p:pull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63000" cy="641350"/>
          </a:xfrm>
          <a:noFill/>
        </p:spPr>
        <p:txBody>
          <a:bodyPr lIns="91440" tIns="45720" rIns="91440" bIns="45720">
            <a:spAutoFit/>
          </a:bodyPr>
          <a:lstStyle/>
          <a:p>
            <a:r>
              <a:rPr lang="en-US" sz="3600" b="1" dirty="0" smtClean="0"/>
              <a:t>1.1.1.	Players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a:t>
            </a:fld>
            <a:endParaRPr lang="en-US" dirty="0"/>
          </a:p>
        </p:txBody>
      </p:sp>
    </p:spTree>
    <p:extLst>
      <p:ext uri="{BB962C8B-B14F-4D97-AF65-F5344CB8AC3E}">
        <p14:creationId xmlns:p14="http://schemas.microsoft.com/office/powerpoint/2010/main" val="2246546071"/>
      </p:ext>
    </p:extLst>
  </p:cSld>
  <p:clrMapOvr>
    <a:masterClrMapping/>
  </p:clrMapOvr>
  <p:transition spd="slow">
    <p:pull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716714" cy="4619600"/>
          </a:xfrm>
        </p:spPr>
        <p:txBody>
          <a:bodyPr/>
          <a:lstStyle/>
          <a:p>
            <a:pPr marL="0" indent="0" algn="just">
              <a:lnSpc>
                <a:spcPts val="2700"/>
              </a:lnSpc>
              <a:spcBef>
                <a:spcPts val="600"/>
              </a:spcBef>
              <a:spcAft>
                <a:spcPts val="600"/>
              </a:spcAft>
              <a:buNone/>
            </a:pPr>
            <a:r>
              <a:rPr lang="en-US" sz="2000" b="1" dirty="0" smtClean="0">
                <a:solidFill>
                  <a:srgbClr val="FF0000"/>
                </a:solidFill>
              </a:rPr>
              <a:t>(ii) </a:t>
            </a:r>
            <a:r>
              <a:rPr lang="en-US" sz="2000" b="1" u="sng" dirty="0" smtClean="0">
                <a:solidFill>
                  <a:srgbClr val="FF0000"/>
                </a:solidFill>
              </a:rPr>
              <a:t>Improving </a:t>
            </a:r>
            <a:r>
              <a:rPr lang="en-US" sz="2000" b="1" u="sng" dirty="0">
                <a:solidFill>
                  <a:srgbClr val="FF0000"/>
                </a:solidFill>
              </a:rPr>
              <a:t>corporate </a:t>
            </a:r>
            <a:r>
              <a:rPr lang="en-US" sz="2000" b="1" u="sng" dirty="0" smtClean="0">
                <a:solidFill>
                  <a:srgbClr val="FF0000"/>
                </a:solidFill>
              </a:rPr>
              <a:t>governance</a:t>
            </a:r>
          </a:p>
          <a:p>
            <a:pPr marL="0" indent="0" algn="just">
              <a:lnSpc>
                <a:spcPts val="2700"/>
              </a:lnSpc>
              <a:spcBef>
                <a:spcPts val="600"/>
              </a:spcBef>
              <a:spcAft>
                <a:spcPts val="600"/>
              </a:spcAft>
              <a:buNone/>
            </a:pPr>
            <a:endParaRPr lang="en-US" sz="2000" b="1" u="sng" dirty="0">
              <a:solidFill>
                <a:srgbClr val="FF0000"/>
              </a:solidFill>
            </a:endParaRPr>
          </a:p>
          <a:p>
            <a:pPr marL="268288" indent="-268288" algn="just">
              <a:lnSpc>
                <a:spcPts val="2700"/>
              </a:lnSpc>
              <a:spcBef>
                <a:spcPts val="600"/>
              </a:spcBef>
              <a:spcAft>
                <a:spcPts val="600"/>
              </a:spcAft>
            </a:pPr>
            <a:r>
              <a:rPr lang="en-GB" sz="2000" dirty="0" smtClean="0"/>
              <a:t>By </a:t>
            </a:r>
            <a:r>
              <a:rPr lang="en-GB" sz="2000" dirty="0"/>
              <a:t>being a “delegated monitor”, </a:t>
            </a:r>
            <a:r>
              <a:rPr lang="en-GB" sz="2000" dirty="0">
                <a:solidFill>
                  <a:srgbClr val="FF0000"/>
                </a:solidFill>
              </a:rPr>
              <a:t>FIs </a:t>
            </a:r>
            <a:r>
              <a:rPr lang="en-GB" sz="2000" dirty="0" smtClean="0"/>
              <a:t>monitor risks for </a:t>
            </a:r>
            <a:r>
              <a:rPr lang="en-GB" sz="2000" dirty="0"/>
              <a:t>all </a:t>
            </a:r>
            <a:r>
              <a:rPr lang="en-GB" sz="2000" dirty="0" smtClean="0"/>
              <a:t>investors, </a:t>
            </a:r>
            <a:r>
              <a:rPr lang="en-GB" sz="2000" dirty="0" smtClean="0">
                <a:solidFill>
                  <a:srgbClr val="FF0000"/>
                </a:solidFill>
              </a:rPr>
              <a:t>eliminating </a:t>
            </a:r>
            <a:r>
              <a:rPr lang="en-GB" sz="2000" dirty="0">
                <a:solidFill>
                  <a:srgbClr val="FF0000"/>
                </a:solidFill>
              </a:rPr>
              <a:t>the free-rider problem among the several </a:t>
            </a:r>
            <a:r>
              <a:rPr lang="en-GB" sz="2000" dirty="0" smtClean="0">
                <a:solidFill>
                  <a:srgbClr val="FF0000"/>
                </a:solidFill>
              </a:rPr>
              <a:t>shareholders</a:t>
            </a:r>
            <a:r>
              <a:rPr lang="en-GB" sz="2000" dirty="0" smtClean="0"/>
              <a:t> </a:t>
            </a:r>
            <a:r>
              <a:rPr lang="en-GB" sz="2000" dirty="0"/>
              <a:t>(e.g. </a:t>
            </a:r>
            <a:r>
              <a:rPr lang="en-GB" sz="2000" dirty="0" err="1" smtClean="0"/>
              <a:t>Bencivenga</a:t>
            </a:r>
            <a:r>
              <a:rPr lang="en-GB" sz="2000" dirty="0" smtClean="0"/>
              <a:t> </a:t>
            </a:r>
            <a:r>
              <a:rPr lang="en-GB" sz="2000" dirty="0"/>
              <a:t>and Smith (1993), </a:t>
            </a:r>
            <a:r>
              <a:rPr lang="en-GB" sz="2000" dirty="0" err="1"/>
              <a:t>Sussman</a:t>
            </a:r>
            <a:r>
              <a:rPr lang="en-GB" sz="2000" dirty="0"/>
              <a:t> (1993),  Harrison, </a:t>
            </a:r>
            <a:r>
              <a:rPr lang="en-GB" sz="2000" dirty="0" err="1"/>
              <a:t>Sussman</a:t>
            </a:r>
            <a:r>
              <a:rPr lang="en-GB" sz="2000" dirty="0"/>
              <a:t> and </a:t>
            </a:r>
            <a:r>
              <a:rPr lang="en-GB" sz="2000" dirty="0" err="1"/>
              <a:t>Zeira</a:t>
            </a:r>
            <a:r>
              <a:rPr lang="en-GB" sz="2000" dirty="0"/>
              <a:t> (1999) and De la Fuente and Marin (1996),</a:t>
            </a:r>
          </a:p>
          <a:p>
            <a:pPr marL="268288" indent="-268288" algn="just">
              <a:lnSpc>
                <a:spcPts val="2700"/>
              </a:lnSpc>
              <a:spcBef>
                <a:spcPts val="600"/>
              </a:spcBef>
              <a:spcAft>
                <a:spcPts val="600"/>
              </a:spcAft>
            </a:pPr>
            <a:endParaRPr lang="en-GB" sz="2000" dirty="0" smtClean="0"/>
          </a:p>
          <a:p>
            <a:pPr marL="268288" indent="-268288" algn="just">
              <a:lnSpc>
                <a:spcPts val="2700"/>
              </a:lnSpc>
              <a:spcBef>
                <a:spcPts val="600"/>
              </a:spcBef>
              <a:spcAft>
                <a:spcPts val="600"/>
              </a:spcAft>
            </a:pPr>
            <a:r>
              <a:rPr lang="en-GB" sz="2000" dirty="0" smtClean="0"/>
              <a:t>Some literature concludes that </a:t>
            </a:r>
            <a:r>
              <a:rPr lang="en-GB" sz="2000" dirty="0">
                <a:solidFill>
                  <a:srgbClr val="FF0000"/>
                </a:solidFill>
              </a:rPr>
              <a:t>debt contracts may </a:t>
            </a:r>
            <a:r>
              <a:rPr lang="en-GB" sz="2000" dirty="0" smtClean="0">
                <a:solidFill>
                  <a:srgbClr val="FF0000"/>
                </a:solidFill>
              </a:rPr>
              <a:t>also improve corporate governance and economic growth, reducing the costs </a:t>
            </a:r>
            <a:r>
              <a:rPr lang="en-GB" sz="2000" dirty="0">
                <a:solidFill>
                  <a:srgbClr val="FF0000"/>
                </a:solidFill>
              </a:rPr>
              <a:t>of </a:t>
            </a:r>
            <a:r>
              <a:rPr lang="en-GB" sz="2000" dirty="0" smtClean="0">
                <a:solidFill>
                  <a:srgbClr val="FF0000"/>
                </a:solidFill>
              </a:rPr>
              <a:t>monitoring firm insiders </a:t>
            </a:r>
            <a:r>
              <a:rPr lang="en-GB" sz="2000" dirty="0" smtClean="0"/>
              <a:t>[e.g</a:t>
            </a:r>
            <a:r>
              <a:rPr lang="en-GB" sz="2000" dirty="0"/>
              <a:t>., Townsend (1979), Gale and </a:t>
            </a:r>
            <a:r>
              <a:rPr lang="en-GB" sz="2000" dirty="0" err="1"/>
              <a:t>Hellwig</a:t>
            </a:r>
            <a:r>
              <a:rPr lang="en-GB" sz="2000" dirty="0"/>
              <a:t> (1985), Boyd and </a:t>
            </a:r>
            <a:r>
              <a:rPr lang="en-GB" sz="2000" dirty="0" smtClean="0"/>
              <a:t>Smith (1994), quoted in Levine (2005)].</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a:t>
            </a:fld>
            <a:endParaRPr lang="en-US"/>
          </a:p>
        </p:txBody>
      </p:sp>
    </p:spTree>
    <p:extLst>
      <p:ext uri="{BB962C8B-B14F-4D97-AF65-F5344CB8AC3E}">
        <p14:creationId xmlns:p14="http://schemas.microsoft.com/office/powerpoint/2010/main" val="4041527616"/>
      </p:ext>
    </p:extLst>
  </p:cSld>
  <p:clrMapOvr>
    <a:masterClrMapping/>
  </p:clrMapOvr>
  <p:transition spd="slow">
    <p:pull dir="r"/>
  </p:transition>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400</a:t>
            </a:fld>
            <a:endParaRPr lang="en-US"/>
          </a:p>
        </p:txBody>
      </p:sp>
      <p:sp>
        <p:nvSpPr>
          <p:cNvPr id="8" name="Rectangle 3"/>
          <p:cNvSpPr txBox="1">
            <a:spLocks noChangeArrowheads="1"/>
          </p:cNvSpPr>
          <p:nvPr/>
        </p:nvSpPr>
        <p:spPr bwMode="auto">
          <a:xfrm>
            <a:off x="809624" y="1628800"/>
            <a:ext cx="8683626"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smtClean="0">
                <a:solidFill>
                  <a:schemeClr val="tx1"/>
                </a:solidFill>
              </a:rPr>
              <a:t>The Covid-19 induced </a:t>
            </a:r>
            <a:r>
              <a:rPr lang="en-US" sz="2000" b="0" u="none" dirty="0">
                <a:solidFill>
                  <a:schemeClr val="tx1"/>
                </a:solidFill>
              </a:rPr>
              <a:t>crisis may affect the financial system </a:t>
            </a:r>
            <a:r>
              <a:rPr lang="en-US" sz="2000" b="0" u="none" dirty="0" smtClean="0">
                <a:solidFill>
                  <a:schemeClr val="tx1"/>
                </a:solidFill>
              </a:rPr>
              <a:t>by:</a:t>
            </a:r>
          </a:p>
          <a:p>
            <a:pPr marL="514350" indent="-514350" algn="just">
              <a:lnSpc>
                <a:spcPts val="2700"/>
              </a:lnSpc>
              <a:spcBef>
                <a:spcPts val="600"/>
              </a:spcBef>
              <a:buClr>
                <a:schemeClr val="bg2"/>
              </a:buClr>
              <a:buSzPct val="75000"/>
              <a:buAutoNum type="romanLcParenBoth"/>
              <a:defRPr/>
            </a:pPr>
            <a:r>
              <a:rPr lang="en-US" sz="2000" b="0" u="none" dirty="0" smtClean="0">
                <a:solidFill>
                  <a:schemeClr val="tx1"/>
                </a:solidFill>
              </a:rPr>
              <a:t>increasing </a:t>
            </a:r>
            <a:r>
              <a:rPr lang="en-US" sz="2000" b="0" u="none" dirty="0">
                <a:solidFill>
                  <a:schemeClr val="tx1"/>
                </a:solidFill>
              </a:rPr>
              <a:t>bad </a:t>
            </a:r>
            <a:r>
              <a:rPr lang="en-US" sz="2000" b="0" u="none" dirty="0" smtClean="0">
                <a:solidFill>
                  <a:schemeClr val="tx1"/>
                </a:solidFill>
              </a:rPr>
              <a:t>loans =&gt; increasing impairments;</a:t>
            </a:r>
          </a:p>
          <a:p>
            <a:pPr marL="514350" indent="-514350" algn="just">
              <a:lnSpc>
                <a:spcPts val="2700"/>
              </a:lnSpc>
              <a:spcBef>
                <a:spcPts val="600"/>
              </a:spcBef>
              <a:buClr>
                <a:schemeClr val="bg2"/>
              </a:buClr>
              <a:buSzPct val="75000"/>
              <a:buAutoNum type="romanLcParenBoth"/>
              <a:defRPr/>
            </a:pPr>
            <a:r>
              <a:rPr lang="en-US" sz="2000" b="0" u="none" dirty="0" smtClean="0">
                <a:solidFill>
                  <a:schemeClr val="tx1"/>
                </a:solidFill>
              </a:rPr>
              <a:t>keeping interest </a:t>
            </a:r>
            <a:r>
              <a:rPr lang="en-US" sz="2000" b="0" u="none" dirty="0">
                <a:solidFill>
                  <a:schemeClr val="tx1"/>
                </a:solidFill>
              </a:rPr>
              <a:t>rates low for a </a:t>
            </a:r>
            <a:r>
              <a:rPr lang="en-US" sz="2000" b="0" u="none" dirty="0" smtClean="0">
                <a:solidFill>
                  <a:schemeClr val="tx1"/>
                </a:solidFill>
              </a:rPr>
              <a:t>longer period; </a:t>
            </a:r>
            <a:r>
              <a:rPr lang="en-US" sz="2000" b="0" u="none" dirty="0">
                <a:solidFill>
                  <a:schemeClr val="tx1"/>
                </a:solidFill>
              </a:rPr>
              <a:t>and </a:t>
            </a:r>
            <a:endParaRPr lang="en-US" sz="2000" b="0" u="none" dirty="0" smtClean="0">
              <a:solidFill>
                <a:schemeClr val="tx1"/>
              </a:solidFill>
            </a:endParaRPr>
          </a:p>
          <a:p>
            <a:pPr marL="514350" indent="-514350" algn="just">
              <a:lnSpc>
                <a:spcPts val="2700"/>
              </a:lnSpc>
              <a:spcBef>
                <a:spcPts val="600"/>
              </a:spcBef>
              <a:buClr>
                <a:schemeClr val="bg2"/>
              </a:buClr>
              <a:buSzPct val="75000"/>
              <a:buAutoNum type="romanLcParenBoth"/>
              <a:defRPr/>
            </a:pPr>
            <a:r>
              <a:rPr lang="en-US" sz="2000" b="0" u="none" dirty="0" smtClean="0">
                <a:solidFill>
                  <a:schemeClr val="tx1"/>
                </a:solidFill>
              </a:rPr>
              <a:t>accelerating </a:t>
            </a:r>
            <a:r>
              <a:rPr lang="en-US" sz="2000" b="0" u="none" dirty="0">
                <a:solidFill>
                  <a:schemeClr val="tx1"/>
                </a:solidFill>
              </a:rPr>
              <a:t>previous tendencies such </a:t>
            </a:r>
            <a:r>
              <a:rPr lang="en-US" sz="2000" b="0" u="none" dirty="0" smtClean="0">
                <a:solidFill>
                  <a:schemeClr val="tx1"/>
                </a:solidFill>
              </a:rPr>
              <a:t>as </a:t>
            </a:r>
            <a:r>
              <a:rPr lang="pt-PT" sz="2000" b="0" u="none" dirty="0" err="1" smtClean="0">
                <a:solidFill>
                  <a:schemeClr val="tx1"/>
                </a:solidFill>
              </a:rPr>
              <a:t>digitalization</a:t>
            </a:r>
            <a:r>
              <a:rPr lang="pt-PT" sz="2000" b="0" u="none" dirty="0" smtClean="0">
                <a:solidFill>
                  <a:schemeClr val="tx1"/>
                </a:solidFill>
              </a:rPr>
              <a:t>.</a:t>
            </a:r>
          </a:p>
          <a:p>
            <a:pPr marL="514350" indent="-514350" algn="just">
              <a:lnSpc>
                <a:spcPts val="2700"/>
              </a:lnSpc>
              <a:spcBef>
                <a:spcPts val="600"/>
              </a:spcBef>
              <a:buClr>
                <a:schemeClr val="bg2"/>
              </a:buClr>
              <a:buSzPct val="75000"/>
              <a:buAutoNum type="romanLcParenBoth"/>
              <a:defRPr/>
            </a:pPr>
            <a:endParaRPr lang="pt-PT" sz="2000" b="0" u="none" dirty="0" smtClean="0">
              <a:solidFill>
                <a:schemeClr val="tx1"/>
              </a:solidFill>
            </a:endParaRPr>
          </a:p>
        </p:txBody>
      </p:sp>
      <p:pic>
        <p:nvPicPr>
          <p:cNvPr id="5" name="Picture 4"/>
          <p:cNvPicPr>
            <a:picLocks noChangeAspect="1"/>
          </p:cNvPicPr>
          <p:nvPr/>
        </p:nvPicPr>
        <p:blipFill>
          <a:blip r:embed="rId2"/>
          <a:stretch>
            <a:fillRect/>
          </a:stretch>
        </p:blipFill>
        <p:spPr>
          <a:xfrm>
            <a:off x="920441" y="3410398"/>
            <a:ext cx="5328703" cy="2826914"/>
          </a:xfrm>
          <a:prstGeom prst="rect">
            <a:avLst/>
          </a:prstGeom>
        </p:spPr>
      </p:pic>
      <p:sp>
        <p:nvSpPr>
          <p:cNvPr id="9" name="Rectangle 8"/>
          <p:cNvSpPr/>
          <p:nvPr/>
        </p:nvSpPr>
        <p:spPr>
          <a:xfrm>
            <a:off x="6254994" y="5676682"/>
            <a:ext cx="3238255" cy="646331"/>
          </a:xfrm>
          <a:prstGeom prst="rect">
            <a:avLst/>
          </a:prstGeom>
        </p:spPr>
        <p:txBody>
          <a:bodyPr wrap="square">
            <a:spAutoFit/>
          </a:bodyPr>
          <a:lstStyle/>
          <a:p>
            <a:pPr algn="just">
              <a:buNone/>
            </a:pPr>
            <a:r>
              <a:rPr lang="en-US" sz="1200" b="0" u="none" dirty="0" smtClean="0">
                <a:solidFill>
                  <a:schemeClr val="tx1"/>
                </a:solidFill>
                <a:latin typeface="+mn-lt"/>
              </a:rPr>
              <a:t>Source: S&amp;P (2020), “Managing Through The Crisis, Europe’s Banks Look To The Future”, 28 Sep</a:t>
            </a:r>
            <a:r>
              <a:rPr lang="pt-PT" sz="1200" b="0" u="none" dirty="0" smtClean="0">
                <a:solidFill>
                  <a:schemeClr val="tx1"/>
                </a:solidFill>
                <a:latin typeface="+mn-lt"/>
              </a:rPr>
              <a:t>.</a:t>
            </a:r>
            <a:endParaRPr lang="pt-PT" sz="1200" b="0" u="none" dirty="0">
              <a:solidFill>
                <a:schemeClr val="tx1"/>
              </a:solidFill>
              <a:latin typeface="+mn-lt"/>
            </a:endParaRPr>
          </a:p>
        </p:txBody>
      </p:sp>
    </p:spTree>
    <p:extLst>
      <p:ext uri="{BB962C8B-B14F-4D97-AF65-F5344CB8AC3E}">
        <p14:creationId xmlns:p14="http://schemas.microsoft.com/office/powerpoint/2010/main" val="3004974453"/>
      </p:ext>
    </p:extLst>
  </p:cSld>
  <p:clrMapOvr>
    <a:masterClrMapping/>
  </p:clrMapOvr>
  <p:transition spd="slow">
    <p:pull dir="r"/>
  </p:transition>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401</a:t>
            </a:fld>
            <a:endParaRPr lang="en-US"/>
          </a:p>
        </p:txBody>
      </p:sp>
      <p:sp>
        <p:nvSpPr>
          <p:cNvPr id="8" name="Rectangle 3"/>
          <p:cNvSpPr txBox="1">
            <a:spLocks noChangeArrowheads="1"/>
          </p:cNvSpPr>
          <p:nvPr/>
        </p:nvSpPr>
        <p:spPr bwMode="auto">
          <a:xfrm>
            <a:off x="809624" y="1628800"/>
            <a:ext cx="8683626" cy="736275"/>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buClr>
                <a:schemeClr val="bg2"/>
              </a:buClr>
              <a:buSzPct val="75000"/>
              <a:buFont typeface="Monotype Sorts" pitchFamily="2" charset="2"/>
              <a:buChar char="n"/>
              <a:defRPr/>
            </a:pPr>
            <a:r>
              <a:rPr lang="en-US" sz="2000" b="0" u="none" dirty="0" smtClean="0">
                <a:solidFill>
                  <a:schemeClr val="tx1"/>
                </a:solidFill>
              </a:rPr>
              <a:t>The cost of risk (impairment flow/total loans) in Portugal is above the EU average</a:t>
            </a:r>
            <a:r>
              <a:rPr lang="pt-PT" sz="2000" b="0" u="none" dirty="0" smtClean="0">
                <a:solidFill>
                  <a:schemeClr val="tx1"/>
                </a:solidFill>
              </a:rPr>
              <a:t>.</a:t>
            </a:r>
          </a:p>
        </p:txBody>
      </p:sp>
      <p:sp>
        <p:nvSpPr>
          <p:cNvPr id="9" name="Rectangle 8"/>
          <p:cNvSpPr/>
          <p:nvPr/>
        </p:nvSpPr>
        <p:spPr>
          <a:xfrm>
            <a:off x="6048770" y="5804114"/>
            <a:ext cx="3460129" cy="461665"/>
          </a:xfrm>
          <a:prstGeom prst="rect">
            <a:avLst/>
          </a:prstGeom>
        </p:spPr>
        <p:txBody>
          <a:bodyPr wrap="square">
            <a:spAutoFit/>
          </a:bodyPr>
          <a:lstStyle/>
          <a:p>
            <a:pPr algn="just">
              <a:buNone/>
            </a:pPr>
            <a:r>
              <a:rPr lang="en-US" sz="1200" b="0" u="none" dirty="0" smtClean="0">
                <a:solidFill>
                  <a:schemeClr val="tx1"/>
                </a:solidFill>
                <a:latin typeface="+mn-lt"/>
              </a:rPr>
              <a:t>Source: EBA (2020), “Risk Dashboard – As of 2Q 2020”, Oct</a:t>
            </a:r>
            <a:r>
              <a:rPr lang="pt-PT" sz="1200" b="0" u="none" dirty="0" smtClean="0">
                <a:solidFill>
                  <a:schemeClr val="tx1"/>
                </a:solidFill>
                <a:latin typeface="+mn-lt"/>
              </a:rPr>
              <a:t>.</a:t>
            </a:r>
            <a:endParaRPr lang="pt-PT" sz="1200" b="0" u="none" dirty="0">
              <a:solidFill>
                <a:schemeClr val="tx1"/>
              </a:solidFill>
              <a:latin typeface="+mn-lt"/>
            </a:endParaRPr>
          </a:p>
        </p:txBody>
      </p:sp>
      <p:pic>
        <p:nvPicPr>
          <p:cNvPr id="3" name="Picture 2"/>
          <p:cNvPicPr>
            <a:picLocks noChangeAspect="1"/>
          </p:cNvPicPr>
          <p:nvPr/>
        </p:nvPicPr>
        <p:blipFill>
          <a:blip r:embed="rId2"/>
          <a:stretch>
            <a:fillRect/>
          </a:stretch>
        </p:blipFill>
        <p:spPr>
          <a:xfrm>
            <a:off x="1136576" y="2852936"/>
            <a:ext cx="4752528" cy="3412843"/>
          </a:xfrm>
          <a:prstGeom prst="rect">
            <a:avLst/>
          </a:prstGeom>
        </p:spPr>
      </p:pic>
      <p:sp>
        <p:nvSpPr>
          <p:cNvPr id="10" name="Rectangle 9"/>
          <p:cNvSpPr/>
          <p:nvPr/>
        </p:nvSpPr>
        <p:spPr>
          <a:xfrm>
            <a:off x="1782775" y="2415527"/>
            <a:ext cx="3460129" cy="369332"/>
          </a:xfrm>
          <a:prstGeom prst="rect">
            <a:avLst/>
          </a:prstGeom>
        </p:spPr>
        <p:txBody>
          <a:bodyPr wrap="square">
            <a:spAutoFit/>
          </a:bodyPr>
          <a:lstStyle/>
          <a:p>
            <a:pPr>
              <a:buNone/>
            </a:pPr>
            <a:r>
              <a:rPr lang="en-US" sz="1800" u="none" dirty="0" smtClean="0">
                <a:solidFill>
                  <a:srgbClr val="FF0000"/>
                </a:solidFill>
                <a:latin typeface="+mn-lt"/>
              </a:rPr>
              <a:t>Cost of Risk</a:t>
            </a:r>
            <a:endParaRPr lang="en-US" sz="1800" u="none" dirty="0">
              <a:solidFill>
                <a:srgbClr val="FF0000"/>
              </a:solidFill>
              <a:latin typeface="+mn-lt"/>
            </a:endParaRPr>
          </a:p>
        </p:txBody>
      </p:sp>
    </p:spTree>
    <p:extLst>
      <p:ext uri="{BB962C8B-B14F-4D97-AF65-F5344CB8AC3E}">
        <p14:creationId xmlns:p14="http://schemas.microsoft.com/office/powerpoint/2010/main" val="3023646807"/>
      </p:ext>
    </p:extLst>
  </p:cSld>
  <p:clrMapOvr>
    <a:masterClrMapping/>
  </p:clrMapOvr>
  <p:transition spd="slow">
    <p:pull dir="r"/>
  </p:transition>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402</a:t>
            </a:fld>
            <a:endParaRPr lang="en-US"/>
          </a:p>
        </p:txBody>
      </p:sp>
      <p:sp>
        <p:nvSpPr>
          <p:cNvPr id="8" name="Rectangle 3"/>
          <p:cNvSpPr txBox="1">
            <a:spLocks noChangeArrowheads="1"/>
          </p:cNvSpPr>
          <p:nvPr/>
        </p:nvSpPr>
        <p:spPr bwMode="auto">
          <a:xfrm>
            <a:off x="809624" y="1628800"/>
            <a:ext cx="8683626"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Pandemic impacts severely on different sectors, facing substantial refinancing needs in the next future.</a:t>
            </a:r>
          </a:p>
          <a:p>
            <a:pPr marL="514350" indent="-514350" algn="just">
              <a:lnSpc>
                <a:spcPts val="2700"/>
              </a:lnSpc>
              <a:spcBef>
                <a:spcPts val="600"/>
              </a:spcBef>
              <a:buClr>
                <a:schemeClr val="bg2"/>
              </a:buClr>
              <a:buSzPct val="75000"/>
              <a:buAutoNum type="romanLcParenBoth"/>
              <a:defRPr/>
            </a:pPr>
            <a:endParaRPr lang="pt-PT" sz="2000" b="0" u="none" dirty="0" smtClean="0">
              <a:solidFill>
                <a:schemeClr val="tx1"/>
              </a:solidFill>
            </a:endParaRPr>
          </a:p>
        </p:txBody>
      </p:sp>
      <p:pic>
        <p:nvPicPr>
          <p:cNvPr id="7" name="Picture 6">
            <a:extLst>
              <a:ext uri="{FF2B5EF4-FFF2-40B4-BE49-F238E27FC236}">
                <a16:creationId xmlns:a16="http://schemas.microsoft.com/office/drawing/2014/main" id="{37433FE8-75C9-4DEA-A5F0-E202D67A737A}"/>
              </a:ext>
            </a:extLst>
          </p:cNvPr>
          <p:cNvPicPr>
            <a:picLocks noChangeAspect="1"/>
          </p:cNvPicPr>
          <p:nvPr/>
        </p:nvPicPr>
        <p:blipFill>
          <a:blip r:embed="rId2"/>
          <a:stretch>
            <a:fillRect/>
          </a:stretch>
        </p:blipFill>
        <p:spPr>
          <a:xfrm>
            <a:off x="1128305" y="2492799"/>
            <a:ext cx="5336863" cy="3725491"/>
          </a:xfrm>
          <a:prstGeom prst="rect">
            <a:avLst/>
          </a:prstGeom>
        </p:spPr>
      </p:pic>
      <p:sp>
        <p:nvSpPr>
          <p:cNvPr id="10" name="TextBox 9">
            <a:extLst>
              <a:ext uri="{FF2B5EF4-FFF2-40B4-BE49-F238E27FC236}">
                <a16:creationId xmlns:a16="http://schemas.microsoft.com/office/drawing/2014/main" id="{6152C8AC-36B1-4647-8ADD-B3B7B69838A8}"/>
              </a:ext>
            </a:extLst>
          </p:cNvPr>
          <p:cNvSpPr txBox="1"/>
          <p:nvPr/>
        </p:nvSpPr>
        <p:spPr>
          <a:xfrm>
            <a:off x="6463983" y="5865813"/>
            <a:ext cx="3025521" cy="400110"/>
          </a:xfrm>
          <a:prstGeom prst="rect">
            <a:avLst/>
          </a:prstGeom>
          <a:noFill/>
        </p:spPr>
        <p:txBody>
          <a:bodyPr wrap="square">
            <a:spAutoFit/>
          </a:bodyPr>
          <a:lstStyle/>
          <a:p>
            <a:pPr algn="just">
              <a:buNone/>
            </a:pPr>
            <a:r>
              <a:rPr lang="en-US" sz="1000" b="0" u="none" dirty="0" smtClean="0">
                <a:solidFill>
                  <a:schemeClr val="tx1"/>
                </a:solidFill>
                <a:latin typeface="+mn-lt"/>
              </a:rPr>
              <a:t>Source: Financial Stability Review, May 2020, European Central Bank.</a:t>
            </a:r>
            <a:endParaRPr lang="en-US" sz="1000" b="0" u="none" dirty="0">
              <a:solidFill>
                <a:schemeClr val="tx1"/>
              </a:solidFill>
              <a:latin typeface="+mn-lt"/>
            </a:endParaRPr>
          </a:p>
        </p:txBody>
      </p:sp>
    </p:spTree>
    <p:extLst>
      <p:ext uri="{BB962C8B-B14F-4D97-AF65-F5344CB8AC3E}">
        <p14:creationId xmlns:p14="http://schemas.microsoft.com/office/powerpoint/2010/main" val="1200613732"/>
      </p:ext>
    </p:extLst>
  </p:cSld>
  <p:clrMapOvr>
    <a:masterClrMapping/>
  </p:clrMapOvr>
  <p:transition spd="slow">
    <p:pull dir="r"/>
  </p:transition>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403</a:t>
            </a:fld>
            <a:endParaRPr lang="en-US"/>
          </a:p>
        </p:txBody>
      </p:sp>
      <p:sp>
        <p:nvSpPr>
          <p:cNvPr id="8" name="Rectangle 3"/>
          <p:cNvSpPr txBox="1">
            <a:spLocks noChangeArrowheads="1"/>
          </p:cNvSpPr>
          <p:nvPr/>
        </p:nvSpPr>
        <p:spPr bwMode="auto">
          <a:xfrm>
            <a:off x="809624" y="1628800"/>
            <a:ext cx="8683626"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Compared </a:t>
            </a:r>
            <a:r>
              <a:rPr lang="en-US" sz="2000" b="0" u="none" dirty="0">
                <a:solidFill>
                  <a:schemeClr val="tx1"/>
                </a:solidFill>
              </a:rPr>
              <a:t>to the EBA </a:t>
            </a:r>
            <a:r>
              <a:rPr lang="en-US" sz="2000" b="0" u="none" dirty="0" smtClean="0">
                <a:solidFill>
                  <a:schemeClr val="tx1"/>
                </a:solidFill>
              </a:rPr>
              <a:t>Stress Test adverse </a:t>
            </a:r>
            <a:r>
              <a:rPr lang="en-US" sz="2000" b="0" u="none" dirty="0">
                <a:solidFill>
                  <a:schemeClr val="tx1"/>
                </a:solidFill>
              </a:rPr>
              <a:t>scenarios, the COVID-19 scenarios </a:t>
            </a:r>
            <a:r>
              <a:rPr lang="en-US" sz="2000" b="0" u="none" dirty="0" smtClean="0">
                <a:solidFill>
                  <a:schemeClr val="tx1"/>
                </a:solidFill>
              </a:rPr>
              <a:t>considered by the ECB assume </a:t>
            </a:r>
            <a:r>
              <a:rPr lang="en-US" sz="2000" b="0" u="none" dirty="0">
                <a:solidFill>
                  <a:schemeClr val="tx1"/>
                </a:solidFill>
              </a:rPr>
              <a:t>a harsher </a:t>
            </a:r>
            <a:r>
              <a:rPr lang="en-US" sz="2000" b="0" u="none" dirty="0" smtClean="0">
                <a:solidFill>
                  <a:schemeClr val="tx1"/>
                </a:solidFill>
              </a:rPr>
              <a:t>recession. </a:t>
            </a:r>
            <a:endParaRPr lang="en-US" sz="2000" b="0" u="none" dirty="0">
              <a:solidFill>
                <a:schemeClr val="tx1"/>
              </a:solidFill>
            </a:endParaRPr>
          </a:p>
          <a:p>
            <a:pPr marL="265113" indent="-265113" algn="just">
              <a:lnSpc>
                <a:spcPts val="27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endParaRPr>
          </a:p>
          <a:p>
            <a:pPr marL="514350" indent="-514350" algn="just">
              <a:lnSpc>
                <a:spcPts val="2700"/>
              </a:lnSpc>
              <a:spcBef>
                <a:spcPts val="600"/>
              </a:spcBef>
              <a:buClr>
                <a:schemeClr val="bg2"/>
              </a:buClr>
              <a:buSzPct val="75000"/>
              <a:buAutoNum type="romanLcParenBoth"/>
              <a:defRPr/>
            </a:pPr>
            <a:endParaRPr lang="pt-PT" sz="2000" b="0" u="none" dirty="0" smtClean="0">
              <a:solidFill>
                <a:schemeClr val="tx1"/>
              </a:solidFill>
            </a:endParaRPr>
          </a:p>
        </p:txBody>
      </p:sp>
      <p:sp>
        <p:nvSpPr>
          <p:cNvPr id="10" name="TextBox 9">
            <a:extLst>
              <a:ext uri="{FF2B5EF4-FFF2-40B4-BE49-F238E27FC236}">
                <a16:creationId xmlns:a16="http://schemas.microsoft.com/office/drawing/2014/main" id="{6152C8AC-36B1-4647-8ADD-B3B7B69838A8}"/>
              </a:ext>
            </a:extLst>
          </p:cNvPr>
          <p:cNvSpPr txBox="1"/>
          <p:nvPr/>
        </p:nvSpPr>
        <p:spPr>
          <a:xfrm>
            <a:off x="920553" y="5986975"/>
            <a:ext cx="8407597" cy="281116"/>
          </a:xfrm>
          <a:prstGeom prst="rect">
            <a:avLst/>
          </a:prstGeom>
          <a:noFill/>
        </p:spPr>
        <p:txBody>
          <a:bodyPr wrap="square">
            <a:spAutoFit/>
          </a:bodyPr>
          <a:lstStyle/>
          <a:p>
            <a:pPr algn="just">
              <a:buNone/>
            </a:pPr>
            <a:r>
              <a:rPr lang="en-US" sz="1200" b="0" u="none" dirty="0" smtClean="0">
                <a:solidFill>
                  <a:schemeClr val="tx1"/>
                </a:solidFill>
                <a:latin typeface="+mn-lt"/>
              </a:rPr>
              <a:t>Source: ECB (2020), “ </a:t>
            </a:r>
            <a:r>
              <a:rPr lang="en-US" sz="1200" b="0" u="none" dirty="0">
                <a:solidFill>
                  <a:schemeClr val="tx1"/>
                </a:solidFill>
                <a:latin typeface="+mn-lt"/>
              </a:rPr>
              <a:t>COVID-19 Vulnerability Analysis Results </a:t>
            </a:r>
            <a:r>
              <a:rPr lang="en-US" sz="1200" b="0" u="none" dirty="0" smtClean="0">
                <a:solidFill>
                  <a:schemeClr val="tx1"/>
                </a:solidFill>
                <a:latin typeface="+mn-lt"/>
              </a:rPr>
              <a:t>overview”, </a:t>
            </a:r>
            <a:r>
              <a:rPr lang="en-US" sz="1200" b="0" u="none" dirty="0">
                <a:solidFill>
                  <a:schemeClr val="tx1"/>
                </a:solidFill>
                <a:latin typeface="+mn-lt"/>
              </a:rPr>
              <a:t>28 </a:t>
            </a:r>
            <a:r>
              <a:rPr lang="en-US" sz="1200" b="0" u="none" dirty="0" smtClean="0">
                <a:solidFill>
                  <a:schemeClr val="tx1"/>
                </a:solidFill>
                <a:latin typeface="+mn-lt"/>
              </a:rPr>
              <a:t>July.</a:t>
            </a:r>
            <a:endParaRPr lang="en-US" sz="1200" b="0" u="none" dirty="0">
              <a:solidFill>
                <a:schemeClr val="tx1"/>
              </a:solidFill>
              <a:latin typeface="+mn-lt"/>
            </a:endParaRPr>
          </a:p>
        </p:txBody>
      </p:sp>
      <p:pic>
        <p:nvPicPr>
          <p:cNvPr id="3" name="Picture 2"/>
          <p:cNvPicPr>
            <a:picLocks noChangeAspect="1"/>
          </p:cNvPicPr>
          <p:nvPr/>
        </p:nvPicPr>
        <p:blipFill>
          <a:blip r:embed="rId2"/>
          <a:stretch>
            <a:fillRect/>
          </a:stretch>
        </p:blipFill>
        <p:spPr>
          <a:xfrm>
            <a:off x="920552" y="2492896"/>
            <a:ext cx="8407598" cy="3313078"/>
          </a:xfrm>
          <a:prstGeom prst="rect">
            <a:avLst/>
          </a:prstGeom>
        </p:spPr>
      </p:pic>
    </p:spTree>
    <p:extLst>
      <p:ext uri="{BB962C8B-B14F-4D97-AF65-F5344CB8AC3E}">
        <p14:creationId xmlns:p14="http://schemas.microsoft.com/office/powerpoint/2010/main" val="3743502177"/>
      </p:ext>
    </p:extLst>
  </p:cSld>
  <p:clrMapOvr>
    <a:masterClrMapping/>
  </p:clrMapOvr>
  <p:transition spd="slow">
    <p:pull dir="r"/>
  </p:transition>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404</a:t>
            </a:fld>
            <a:endParaRPr lang="en-US"/>
          </a:p>
        </p:txBody>
      </p:sp>
      <p:sp>
        <p:nvSpPr>
          <p:cNvPr id="8" name="Rectangle 3"/>
          <p:cNvSpPr txBox="1">
            <a:spLocks noChangeArrowheads="1"/>
          </p:cNvSpPr>
          <p:nvPr/>
        </p:nvSpPr>
        <p:spPr bwMode="auto">
          <a:xfrm>
            <a:off x="809624" y="1628800"/>
            <a:ext cx="8683626"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Therefore, CET1 depletion levels are expected to be very significant, between 1.9 and 5.7 p.p. (central and severe scenarios, respectively).</a:t>
            </a:r>
            <a:endParaRPr lang="en-US" sz="2000" b="0" u="none" dirty="0">
              <a:solidFill>
                <a:schemeClr val="tx1"/>
              </a:solidFill>
            </a:endParaRPr>
          </a:p>
          <a:p>
            <a:pPr marL="265113" indent="-265113" algn="just">
              <a:lnSpc>
                <a:spcPts val="27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endParaRPr>
          </a:p>
          <a:p>
            <a:pPr marL="514350" indent="-514350" algn="just">
              <a:lnSpc>
                <a:spcPts val="2700"/>
              </a:lnSpc>
              <a:spcBef>
                <a:spcPts val="600"/>
              </a:spcBef>
              <a:buClr>
                <a:schemeClr val="bg2"/>
              </a:buClr>
              <a:buSzPct val="75000"/>
              <a:buAutoNum type="romanLcParenBoth"/>
              <a:defRPr/>
            </a:pPr>
            <a:endParaRPr lang="pt-PT" sz="2000" b="0" u="none" dirty="0" smtClean="0">
              <a:solidFill>
                <a:schemeClr val="tx1"/>
              </a:solidFill>
            </a:endParaRPr>
          </a:p>
        </p:txBody>
      </p:sp>
      <p:sp>
        <p:nvSpPr>
          <p:cNvPr id="10" name="TextBox 9">
            <a:extLst>
              <a:ext uri="{FF2B5EF4-FFF2-40B4-BE49-F238E27FC236}">
                <a16:creationId xmlns:a16="http://schemas.microsoft.com/office/drawing/2014/main" id="{6152C8AC-36B1-4647-8ADD-B3B7B69838A8}"/>
              </a:ext>
            </a:extLst>
          </p:cNvPr>
          <p:cNvSpPr txBox="1"/>
          <p:nvPr/>
        </p:nvSpPr>
        <p:spPr>
          <a:xfrm>
            <a:off x="5503602" y="5800851"/>
            <a:ext cx="3943102" cy="461665"/>
          </a:xfrm>
          <a:prstGeom prst="rect">
            <a:avLst/>
          </a:prstGeom>
          <a:noFill/>
        </p:spPr>
        <p:txBody>
          <a:bodyPr wrap="square">
            <a:spAutoFit/>
          </a:bodyPr>
          <a:lstStyle/>
          <a:p>
            <a:pPr algn="just">
              <a:buNone/>
            </a:pPr>
            <a:r>
              <a:rPr lang="en-US" sz="1200" b="0" u="none" dirty="0" smtClean="0">
                <a:solidFill>
                  <a:schemeClr val="tx1"/>
                </a:solidFill>
                <a:latin typeface="+mn-lt"/>
              </a:rPr>
              <a:t>Source: ECB (2020), “ </a:t>
            </a:r>
            <a:r>
              <a:rPr lang="en-US" sz="1200" b="0" u="none" dirty="0">
                <a:solidFill>
                  <a:schemeClr val="tx1"/>
                </a:solidFill>
                <a:latin typeface="+mn-lt"/>
              </a:rPr>
              <a:t>COVID-19 Vulnerability Analysis Results </a:t>
            </a:r>
            <a:r>
              <a:rPr lang="en-US" sz="1200" b="0" u="none" dirty="0" smtClean="0">
                <a:solidFill>
                  <a:schemeClr val="tx1"/>
                </a:solidFill>
                <a:latin typeface="+mn-lt"/>
              </a:rPr>
              <a:t>overview”, </a:t>
            </a:r>
            <a:r>
              <a:rPr lang="en-US" sz="1200" b="0" u="none" dirty="0">
                <a:solidFill>
                  <a:schemeClr val="tx1"/>
                </a:solidFill>
                <a:latin typeface="+mn-lt"/>
              </a:rPr>
              <a:t>28 </a:t>
            </a:r>
            <a:r>
              <a:rPr lang="en-US" sz="1200" b="0" u="none" dirty="0" smtClean="0">
                <a:solidFill>
                  <a:schemeClr val="tx1"/>
                </a:solidFill>
                <a:latin typeface="+mn-lt"/>
              </a:rPr>
              <a:t>July.</a:t>
            </a:r>
            <a:endParaRPr lang="en-US" sz="1200" b="0" u="none" dirty="0">
              <a:solidFill>
                <a:schemeClr val="tx1"/>
              </a:solidFill>
              <a:latin typeface="+mn-lt"/>
            </a:endParaRPr>
          </a:p>
        </p:txBody>
      </p:sp>
      <p:pic>
        <p:nvPicPr>
          <p:cNvPr id="4" name="Picture 3"/>
          <p:cNvPicPr>
            <a:picLocks noChangeAspect="1"/>
          </p:cNvPicPr>
          <p:nvPr/>
        </p:nvPicPr>
        <p:blipFill>
          <a:blip r:embed="rId2"/>
          <a:stretch>
            <a:fillRect/>
          </a:stretch>
        </p:blipFill>
        <p:spPr>
          <a:xfrm>
            <a:off x="1064568" y="2807000"/>
            <a:ext cx="4392488" cy="3455516"/>
          </a:xfrm>
          <a:prstGeom prst="rect">
            <a:avLst/>
          </a:prstGeom>
        </p:spPr>
      </p:pic>
    </p:spTree>
    <p:extLst>
      <p:ext uri="{BB962C8B-B14F-4D97-AF65-F5344CB8AC3E}">
        <p14:creationId xmlns:p14="http://schemas.microsoft.com/office/powerpoint/2010/main" val="1861305576"/>
      </p:ext>
    </p:extLst>
  </p:cSld>
  <p:clrMapOvr>
    <a:masterClrMapping/>
  </p:clrMapOvr>
  <p:transition spd="slow">
    <p:pull dir="r"/>
  </p:transition>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405</a:t>
            </a:fld>
            <a:endParaRPr lang="en-US"/>
          </a:p>
        </p:txBody>
      </p:sp>
      <p:sp>
        <p:nvSpPr>
          <p:cNvPr id="8" name="Rectangle 3"/>
          <p:cNvSpPr txBox="1">
            <a:spLocks noChangeArrowheads="1"/>
          </p:cNvSpPr>
          <p:nvPr/>
        </p:nvSpPr>
        <p:spPr bwMode="auto">
          <a:xfrm>
            <a:off x="762000" y="1628800"/>
            <a:ext cx="8731250"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u="none" dirty="0" smtClean="0">
                <a:solidFill>
                  <a:srgbClr val="FF0000"/>
                </a:solidFill>
              </a:rPr>
              <a:t>The banking sector will face deep restructuring, accelerating the pre pandemic trends</a:t>
            </a:r>
            <a:r>
              <a:rPr lang="en-US" sz="2000" b="0" u="none" dirty="0" smtClean="0">
                <a:solidFill>
                  <a:schemeClr val="tx1"/>
                </a:solidFill>
              </a:rPr>
              <a:t>, with medium and small-sized banks suffering, as IT investments will be crucial in a persistently low interest environment, that will last for a longer period.</a:t>
            </a:r>
          </a:p>
          <a:p>
            <a:pPr marL="265113" indent="-265113" algn="just">
              <a:lnSpc>
                <a:spcPts val="2700"/>
              </a:lnSpc>
              <a:spcBef>
                <a:spcPts val="600"/>
              </a:spcBef>
              <a:spcAft>
                <a:spcPts val="0"/>
              </a:spcAft>
              <a:buClr>
                <a:schemeClr val="bg2"/>
              </a:buClr>
              <a:buSzPct val="75000"/>
              <a:buFont typeface="Monotype Sorts" pitchFamily="2" charset="2"/>
              <a:buChar char="n"/>
              <a:defRPr/>
            </a:pPr>
            <a:endParaRPr lang="en-US" sz="2000" b="0" u="none" dirty="0" smtClean="0">
              <a:solidFill>
                <a:schemeClr val="tx1"/>
              </a:solidFill>
            </a:endParaRPr>
          </a:p>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b="0" u="none" dirty="0" smtClean="0">
                <a:solidFill>
                  <a:schemeClr val="tx1"/>
                </a:solidFill>
              </a:rPr>
              <a:t>This </a:t>
            </a:r>
            <a:r>
              <a:rPr lang="en-US" sz="2000" b="0" u="none" dirty="0">
                <a:solidFill>
                  <a:schemeClr val="tx1"/>
                </a:solidFill>
              </a:rPr>
              <a:t>raises </a:t>
            </a:r>
            <a:r>
              <a:rPr lang="en-US" sz="2000" b="0" u="none" dirty="0" smtClean="0">
                <a:solidFill>
                  <a:schemeClr val="tx1"/>
                </a:solidFill>
              </a:rPr>
              <a:t>questions over </a:t>
            </a:r>
            <a:r>
              <a:rPr lang="en-US" sz="2000" b="0" u="none" dirty="0">
                <a:solidFill>
                  <a:schemeClr val="tx1"/>
                </a:solidFill>
              </a:rPr>
              <a:t>the ability of some banks to survive the crisis and to generate and </a:t>
            </a:r>
            <a:r>
              <a:rPr lang="en-US" sz="2000" b="0" u="none" dirty="0" smtClean="0">
                <a:solidFill>
                  <a:schemeClr val="tx1"/>
                </a:solidFill>
              </a:rPr>
              <a:t>attract capital.</a:t>
            </a:r>
          </a:p>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u="none" dirty="0">
                <a:solidFill>
                  <a:srgbClr val="FF0000"/>
                </a:solidFill>
              </a:rPr>
              <a:t>Consolidation will be an escape route, but </a:t>
            </a:r>
            <a:r>
              <a:rPr lang="en-US" sz="2000" u="none" dirty="0" err="1">
                <a:solidFill>
                  <a:srgbClr val="FF0000"/>
                </a:solidFill>
              </a:rPr>
              <a:t>BigTech</a:t>
            </a:r>
            <a:r>
              <a:rPr lang="en-US" sz="2000" u="none" dirty="0">
                <a:solidFill>
                  <a:srgbClr val="FF0000"/>
                </a:solidFill>
              </a:rPr>
              <a:t> companies have the chance to get a relevant role in the banking system</a:t>
            </a:r>
            <a:r>
              <a:rPr lang="en-US" sz="2000" b="0" u="none" dirty="0">
                <a:solidFill>
                  <a:schemeClr val="tx1"/>
                </a:solidFill>
              </a:rPr>
              <a:t>, as they have the technology, customer base and brand recognition, as well as vast amounts of data and cash, being much larger than banks.</a:t>
            </a:r>
          </a:p>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b="0" u="none" dirty="0" smtClean="0">
                <a:solidFill>
                  <a:schemeClr val="tx1"/>
                </a:solidFill>
              </a:rPr>
              <a:t>Conversely</a:t>
            </a:r>
            <a:r>
              <a:rPr lang="en-US" sz="2000" b="0" u="none" dirty="0">
                <a:solidFill>
                  <a:schemeClr val="tx1"/>
                </a:solidFill>
              </a:rPr>
              <a:t>, banks </a:t>
            </a:r>
            <a:r>
              <a:rPr lang="en-US" sz="2000" b="0" u="none" dirty="0" smtClean="0">
                <a:solidFill>
                  <a:schemeClr val="tx1"/>
                </a:solidFill>
              </a:rPr>
              <a:t>benefit </a:t>
            </a:r>
            <a:r>
              <a:rPr lang="en-US" sz="2000" b="0" u="none" dirty="0">
                <a:solidFill>
                  <a:schemeClr val="tx1"/>
                </a:solidFill>
              </a:rPr>
              <a:t>from the relationship lending as they keep lending to customers during the crisis, also benefiting from the access to </a:t>
            </a:r>
            <a:r>
              <a:rPr lang="en-US" sz="2000" b="0" u="none" dirty="0" smtClean="0">
                <a:solidFill>
                  <a:schemeClr val="tx1"/>
                </a:solidFill>
              </a:rPr>
              <a:t>deposit </a:t>
            </a:r>
            <a:r>
              <a:rPr lang="pt-PT" sz="2000" b="0" u="none" dirty="0" smtClean="0">
                <a:solidFill>
                  <a:schemeClr val="tx1"/>
                </a:solidFill>
              </a:rPr>
              <a:t>funding.</a:t>
            </a:r>
            <a:endParaRPr lang="pt-PT" sz="2000" b="0" u="none" dirty="0">
              <a:solidFill>
                <a:schemeClr val="tx1"/>
              </a:solidFill>
            </a:endParaRPr>
          </a:p>
        </p:txBody>
      </p:sp>
      <p:sp>
        <p:nvSpPr>
          <p:cNvPr id="3" name="Down Arrow 2"/>
          <p:cNvSpPr/>
          <p:nvPr/>
        </p:nvSpPr>
        <p:spPr bwMode="auto">
          <a:xfrm>
            <a:off x="4880992" y="292494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01058986"/>
      </p:ext>
    </p:extLst>
  </p:cSld>
  <p:clrMapOvr>
    <a:masterClrMapping/>
  </p:clrMapOvr>
  <p:transition spd="slow">
    <p:pull dir="r"/>
  </p:transition>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406</a:t>
            </a:fld>
            <a:endParaRPr lang="en-US"/>
          </a:p>
        </p:txBody>
      </p:sp>
      <p:sp>
        <p:nvSpPr>
          <p:cNvPr id="8" name="Rectangle 3"/>
          <p:cNvSpPr txBox="1">
            <a:spLocks noChangeArrowheads="1"/>
          </p:cNvSpPr>
          <p:nvPr/>
        </p:nvSpPr>
        <p:spPr bwMode="auto">
          <a:xfrm>
            <a:off x="809624" y="1628801"/>
            <a:ext cx="8683626" cy="1844570"/>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u="none" dirty="0" smtClean="0">
                <a:solidFill>
                  <a:srgbClr val="FF0000"/>
                </a:solidFill>
              </a:rPr>
              <a:t>Perspectives about the future of the banking system have been deteriorating, namely in Europe.</a:t>
            </a:r>
          </a:p>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b="0" u="none" dirty="0" smtClean="0">
                <a:solidFill>
                  <a:schemeClr val="tx1"/>
                </a:solidFill>
              </a:rPr>
              <a:t>Accordingly, </a:t>
            </a:r>
            <a:r>
              <a:rPr lang="en-US" sz="2000" b="0" u="none" dirty="0" smtClean="0">
                <a:solidFill>
                  <a:srgbClr val="FF0000"/>
                </a:solidFill>
              </a:rPr>
              <a:t>Fitch downgraded more than 100 banks during the 1</a:t>
            </a:r>
            <a:r>
              <a:rPr lang="en-US" sz="2000" b="0" u="none" baseline="30000" dirty="0" smtClean="0">
                <a:solidFill>
                  <a:srgbClr val="FF0000"/>
                </a:solidFill>
              </a:rPr>
              <a:t>st</a:t>
            </a:r>
            <a:r>
              <a:rPr lang="en-US" sz="2000" b="0" u="none" dirty="0" smtClean="0">
                <a:solidFill>
                  <a:srgbClr val="FF0000"/>
                </a:solidFill>
              </a:rPr>
              <a:t> semester of 2020, </a:t>
            </a:r>
            <a:r>
              <a:rPr lang="en-US" sz="2000" b="0" u="none" dirty="0" smtClean="0">
                <a:solidFill>
                  <a:schemeClr val="tx1"/>
                </a:solidFill>
              </a:rPr>
              <a:t>most of them based in emerging markets in the American continent and in developed markets in Europe.</a:t>
            </a:r>
            <a:endParaRPr lang="en-US" sz="2000" b="0" u="none" dirty="0">
              <a:solidFill>
                <a:schemeClr val="tx1"/>
              </a:solidFill>
            </a:endParaRPr>
          </a:p>
        </p:txBody>
      </p:sp>
      <p:sp>
        <p:nvSpPr>
          <p:cNvPr id="10" name="Rectangle 9"/>
          <p:cNvSpPr/>
          <p:nvPr/>
        </p:nvSpPr>
        <p:spPr>
          <a:xfrm>
            <a:off x="4736977" y="5877271"/>
            <a:ext cx="4680520" cy="400110"/>
          </a:xfrm>
          <a:prstGeom prst="rect">
            <a:avLst/>
          </a:prstGeom>
        </p:spPr>
        <p:txBody>
          <a:bodyPr wrap="square">
            <a:spAutoFit/>
          </a:bodyPr>
          <a:lstStyle/>
          <a:p>
            <a:pPr algn="just">
              <a:buNone/>
            </a:pPr>
            <a:r>
              <a:rPr lang="en-US" sz="1000" b="0" u="none" dirty="0" err="1" smtClean="0">
                <a:solidFill>
                  <a:schemeClr val="tx1"/>
                </a:solidFill>
                <a:latin typeface="Times New Roman" panose="02020603050405020304" pitchFamily="18" charset="0"/>
                <a:cs typeface="Times New Roman" panose="02020603050405020304" pitchFamily="18" charset="0"/>
              </a:rPr>
              <a:t>Souce</a:t>
            </a:r>
            <a:r>
              <a:rPr lang="en-US" sz="1000" b="0" u="none" dirty="0" smtClean="0">
                <a:solidFill>
                  <a:schemeClr val="tx1"/>
                </a:solidFill>
                <a:latin typeface="Times New Roman" panose="02020603050405020304" pitchFamily="18" charset="0"/>
                <a:cs typeface="Times New Roman" panose="02020603050405020304" pitchFamily="18" charset="0"/>
              </a:rPr>
              <a:t>: Fitch</a:t>
            </a:r>
            <a:r>
              <a:rPr lang="pt-PT" sz="1000" b="0" u="none" dirty="0" smtClean="0">
                <a:solidFill>
                  <a:schemeClr val="tx1"/>
                </a:solidFill>
                <a:latin typeface="Times New Roman" panose="02020603050405020304" pitchFamily="18" charset="0"/>
                <a:cs typeface="Times New Roman" panose="02020603050405020304" pitchFamily="18" charset="0"/>
              </a:rPr>
              <a:t> Ratings (I2020), “</a:t>
            </a:r>
            <a:r>
              <a:rPr lang="en-US" sz="1000" b="0" u="none" dirty="0" smtClean="0">
                <a:solidFill>
                  <a:schemeClr val="tx1"/>
                </a:solidFill>
                <a:latin typeface="Times New Roman" panose="02020603050405020304" pitchFamily="18" charset="0"/>
                <a:cs typeface="Times New Roman" panose="02020603050405020304" pitchFamily="18" charset="0"/>
              </a:rPr>
              <a:t>Over </a:t>
            </a:r>
            <a:r>
              <a:rPr lang="en-US" sz="1000" b="0" u="none" dirty="0">
                <a:solidFill>
                  <a:schemeClr val="tx1"/>
                </a:solidFill>
                <a:latin typeface="Times New Roman" panose="02020603050405020304" pitchFamily="18" charset="0"/>
                <a:cs typeface="Times New Roman" panose="02020603050405020304" pitchFamily="18" charset="0"/>
              </a:rPr>
              <a:t>60% of Global </a:t>
            </a:r>
            <a:r>
              <a:rPr lang="en-US" sz="1000" b="0" u="none" dirty="0" smtClean="0">
                <a:solidFill>
                  <a:schemeClr val="tx1"/>
                </a:solidFill>
                <a:latin typeface="Times New Roman" panose="02020603050405020304" pitchFamily="18" charset="0"/>
                <a:cs typeface="Times New Roman" panose="02020603050405020304" pitchFamily="18" charset="0"/>
              </a:rPr>
              <a:t>Bank Rating </a:t>
            </a:r>
            <a:r>
              <a:rPr lang="en-US" sz="1000" b="0" u="none" dirty="0">
                <a:solidFill>
                  <a:schemeClr val="tx1"/>
                </a:solidFill>
                <a:latin typeface="Times New Roman" panose="02020603050405020304" pitchFamily="18" charset="0"/>
                <a:cs typeface="Times New Roman" panose="02020603050405020304" pitchFamily="18" charset="0"/>
              </a:rPr>
              <a:t>Outlooks Are </a:t>
            </a:r>
            <a:r>
              <a:rPr lang="en-US" sz="1000" b="0" u="none" dirty="0" smtClean="0">
                <a:solidFill>
                  <a:schemeClr val="tx1"/>
                </a:solidFill>
                <a:latin typeface="Times New Roman" panose="02020603050405020304" pitchFamily="18" charset="0"/>
                <a:cs typeface="Times New Roman" panose="02020603050405020304" pitchFamily="18" charset="0"/>
              </a:rPr>
              <a:t>Negative”, 7 Aug.</a:t>
            </a:r>
            <a:endParaRPr lang="pt-PT" sz="1000" b="0" u="none" dirty="0">
              <a:solidFill>
                <a:schemeClr val="tx1"/>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9D0AED8-EBC0-436F-9436-2CF1C3BC6B2D}"/>
              </a:ext>
            </a:extLst>
          </p:cNvPr>
          <p:cNvPicPr>
            <a:picLocks noChangeAspect="1"/>
          </p:cNvPicPr>
          <p:nvPr/>
        </p:nvPicPr>
        <p:blipFill>
          <a:blip r:embed="rId2"/>
          <a:stretch>
            <a:fillRect/>
          </a:stretch>
        </p:blipFill>
        <p:spPr>
          <a:xfrm>
            <a:off x="1155226" y="3533968"/>
            <a:ext cx="3581750" cy="2728450"/>
          </a:xfrm>
          <a:prstGeom prst="rect">
            <a:avLst/>
          </a:prstGeom>
        </p:spPr>
      </p:pic>
    </p:spTree>
    <p:extLst>
      <p:ext uri="{BB962C8B-B14F-4D97-AF65-F5344CB8AC3E}">
        <p14:creationId xmlns:p14="http://schemas.microsoft.com/office/powerpoint/2010/main" val="1814201642"/>
      </p:ext>
    </p:extLst>
  </p:cSld>
  <p:clrMapOvr>
    <a:masterClrMapping/>
  </p:clrMapOvr>
  <p:transition spd="slow">
    <p:pull dir="r"/>
  </p:transition>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407</a:t>
            </a:fld>
            <a:endParaRPr lang="en-US"/>
          </a:p>
        </p:txBody>
      </p:sp>
      <p:sp>
        <p:nvSpPr>
          <p:cNvPr id="8" name="Rectangle 3"/>
          <p:cNvSpPr txBox="1">
            <a:spLocks noChangeArrowheads="1"/>
          </p:cNvSpPr>
          <p:nvPr/>
        </p:nvSpPr>
        <p:spPr bwMode="auto">
          <a:xfrm>
            <a:off x="809624" y="1628801"/>
            <a:ext cx="8683626" cy="864095"/>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b="0" u="none" dirty="0" smtClean="0">
                <a:solidFill>
                  <a:schemeClr val="tx1"/>
                </a:solidFill>
              </a:rPr>
              <a:t>Moreover, </a:t>
            </a:r>
            <a:r>
              <a:rPr lang="en-US" sz="2000" b="0" u="none" dirty="0" smtClean="0">
                <a:solidFill>
                  <a:srgbClr val="FF0000"/>
                </a:solidFill>
              </a:rPr>
              <a:t>S&amp;P placed around 45% of rating on larger European banks with negative outlooks, in line with Fitch Ratings worldwide.</a:t>
            </a:r>
            <a:endParaRPr lang="en-US" sz="2000" b="0" u="none" dirty="0">
              <a:solidFill>
                <a:schemeClr val="tx1"/>
              </a:solidFill>
            </a:endParaRPr>
          </a:p>
        </p:txBody>
      </p:sp>
      <p:pic>
        <p:nvPicPr>
          <p:cNvPr id="4" name="Picture 3"/>
          <p:cNvPicPr>
            <a:picLocks noChangeAspect="1"/>
          </p:cNvPicPr>
          <p:nvPr/>
        </p:nvPicPr>
        <p:blipFill>
          <a:blip r:embed="rId2"/>
          <a:stretch>
            <a:fillRect/>
          </a:stretch>
        </p:blipFill>
        <p:spPr>
          <a:xfrm>
            <a:off x="761607" y="2780928"/>
            <a:ext cx="4694825" cy="2319690"/>
          </a:xfrm>
          <a:prstGeom prst="rect">
            <a:avLst/>
          </a:prstGeom>
        </p:spPr>
      </p:pic>
      <p:sp>
        <p:nvSpPr>
          <p:cNvPr id="7" name="Rectangle 6"/>
          <p:cNvSpPr/>
          <p:nvPr/>
        </p:nvSpPr>
        <p:spPr>
          <a:xfrm>
            <a:off x="700783" y="5157192"/>
            <a:ext cx="4755649" cy="461665"/>
          </a:xfrm>
          <a:prstGeom prst="rect">
            <a:avLst/>
          </a:prstGeom>
        </p:spPr>
        <p:txBody>
          <a:bodyPr wrap="square">
            <a:spAutoFit/>
          </a:bodyPr>
          <a:lstStyle/>
          <a:p>
            <a:pPr algn="just">
              <a:buNone/>
            </a:pPr>
            <a:r>
              <a:rPr lang="en-US" sz="1200" b="0" u="none" dirty="0" smtClean="0">
                <a:solidFill>
                  <a:schemeClr val="tx1"/>
                </a:solidFill>
                <a:latin typeface="+mn-lt"/>
              </a:rPr>
              <a:t>Source: S&amp;P (2020), “Managing Through The Crisis, Europe’s Banks Look To The Future”, 28 Sep</a:t>
            </a:r>
            <a:r>
              <a:rPr lang="pt-PT" sz="1200" b="0" u="none" dirty="0" smtClean="0">
                <a:solidFill>
                  <a:schemeClr val="tx1"/>
                </a:solidFill>
                <a:latin typeface="+mn-lt"/>
              </a:rPr>
              <a:t>.</a:t>
            </a:r>
            <a:endParaRPr lang="pt-PT" sz="1200" b="0" u="none" dirty="0">
              <a:solidFill>
                <a:schemeClr val="tx1"/>
              </a:solidFill>
              <a:latin typeface="+mn-lt"/>
            </a:endParaRPr>
          </a:p>
        </p:txBody>
      </p:sp>
      <p:pic>
        <p:nvPicPr>
          <p:cNvPr id="9" name="Picture 8"/>
          <p:cNvPicPr>
            <a:picLocks noChangeAspect="1"/>
          </p:cNvPicPr>
          <p:nvPr/>
        </p:nvPicPr>
        <p:blipFill>
          <a:blip r:embed="rId3"/>
          <a:stretch>
            <a:fillRect/>
          </a:stretch>
        </p:blipFill>
        <p:spPr>
          <a:xfrm>
            <a:off x="5814185" y="2636912"/>
            <a:ext cx="3513965" cy="2658354"/>
          </a:xfrm>
          <a:prstGeom prst="rect">
            <a:avLst/>
          </a:prstGeom>
        </p:spPr>
      </p:pic>
      <p:sp>
        <p:nvSpPr>
          <p:cNvPr id="10" name="Rectangle 9"/>
          <p:cNvSpPr/>
          <p:nvPr/>
        </p:nvSpPr>
        <p:spPr>
          <a:xfrm>
            <a:off x="5814185" y="5301208"/>
            <a:ext cx="3603311" cy="461665"/>
          </a:xfrm>
          <a:prstGeom prst="rect">
            <a:avLst/>
          </a:prstGeom>
        </p:spPr>
        <p:txBody>
          <a:bodyPr wrap="square">
            <a:spAutoFit/>
          </a:bodyPr>
          <a:lstStyle/>
          <a:p>
            <a:pPr algn="just">
              <a:buNone/>
            </a:pPr>
            <a:r>
              <a:rPr lang="pt-PT" sz="1200" b="0" u="none" dirty="0" err="1" smtClean="0">
                <a:solidFill>
                  <a:schemeClr val="tx1"/>
                </a:solidFill>
                <a:latin typeface="Times New Roman" panose="02020603050405020304" pitchFamily="18" charset="0"/>
                <a:cs typeface="Times New Roman" panose="02020603050405020304" pitchFamily="18" charset="0"/>
              </a:rPr>
              <a:t>Souce</a:t>
            </a:r>
            <a:r>
              <a:rPr lang="pt-PT" sz="1200" b="0" u="none" dirty="0" smtClean="0">
                <a:solidFill>
                  <a:schemeClr val="tx1"/>
                </a:solidFill>
                <a:latin typeface="Times New Roman" panose="02020603050405020304" pitchFamily="18" charset="0"/>
                <a:cs typeface="Times New Roman" panose="02020603050405020304" pitchFamily="18" charset="0"/>
              </a:rPr>
              <a:t>: </a:t>
            </a:r>
            <a:r>
              <a:rPr lang="pt-PT" sz="1200" b="0" u="none" dirty="0" err="1" smtClean="0">
                <a:solidFill>
                  <a:schemeClr val="tx1"/>
                </a:solidFill>
                <a:latin typeface="Times New Roman" panose="02020603050405020304" pitchFamily="18" charset="0"/>
                <a:cs typeface="Times New Roman" panose="02020603050405020304" pitchFamily="18" charset="0"/>
              </a:rPr>
              <a:t>Fitch</a:t>
            </a:r>
            <a:r>
              <a:rPr lang="pt-PT" sz="1200" b="0" u="none" dirty="0" smtClean="0">
                <a:solidFill>
                  <a:schemeClr val="tx1"/>
                </a:solidFill>
                <a:latin typeface="Times New Roman" panose="02020603050405020304" pitchFamily="18" charset="0"/>
                <a:cs typeface="Times New Roman" panose="02020603050405020304" pitchFamily="18" charset="0"/>
              </a:rPr>
              <a:t> Ratings (I2020), “</a:t>
            </a:r>
            <a:r>
              <a:rPr lang="en-US" sz="1200" b="0" u="none" dirty="0" smtClean="0">
                <a:solidFill>
                  <a:schemeClr val="tx1"/>
                </a:solidFill>
                <a:latin typeface="Times New Roman" panose="02020603050405020304" pitchFamily="18" charset="0"/>
                <a:cs typeface="Times New Roman" panose="02020603050405020304" pitchFamily="18" charset="0"/>
              </a:rPr>
              <a:t>Over </a:t>
            </a:r>
            <a:r>
              <a:rPr lang="en-US" sz="1200" b="0" u="none" dirty="0">
                <a:solidFill>
                  <a:schemeClr val="tx1"/>
                </a:solidFill>
                <a:latin typeface="Times New Roman" panose="02020603050405020304" pitchFamily="18" charset="0"/>
                <a:cs typeface="Times New Roman" panose="02020603050405020304" pitchFamily="18" charset="0"/>
              </a:rPr>
              <a:t>60% of Global </a:t>
            </a:r>
            <a:r>
              <a:rPr lang="en-US" sz="1200" b="0" u="none" dirty="0" smtClean="0">
                <a:solidFill>
                  <a:schemeClr val="tx1"/>
                </a:solidFill>
                <a:latin typeface="Times New Roman" panose="02020603050405020304" pitchFamily="18" charset="0"/>
                <a:cs typeface="Times New Roman" panose="02020603050405020304" pitchFamily="18" charset="0"/>
              </a:rPr>
              <a:t>Bank Rating </a:t>
            </a:r>
            <a:r>
              <a:rPr lang="en-US" sz="1200" b="0" u="none" dirty="0">
                <a:solidFill>
                  <a:schemeClr val="tx1"/>
                </a:solidFill>
                <a:latin typeface="Times New Roman" panose="02020603050405020304" pitchFamily="18" charset="0"/>
                <a:cs typeface="Times New Roman" panose="02020603050405020304" pitchFamily="18" charset="0"/>
              </a:rPr>
              <a:t>Outlooks Are </a:t>
            </a:r>
            <a:r>
              <a:rPr lang="en-US" sz="1200" b="0" u="none" dirty="0" smtClean="0">
                <a:solidFill>
                  <a:schemeClr val="tx1"/>
                </a:solidFill>
                <a:latin typeface="Times New Roman" panose="02020603050405020304" pitchFamily="18" charset="0"/>
                <a:cs typeface="Times New Roman" panose="02020603050405020304" pitchFamily="18" charset="0"/>
              </a:rPr>
              <a:t>Negative”, 7 Aug.</a:t>
            </a:r>
            <a:endParaRPr lang="pt-PT" sz="1200" b="0" u="non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991239"/>
      </p:ext>
    </p:extLst>
  </p:cSld>
  <p:clrMapOvr>
    <a:masterClrMapping/>
  </p:clrMapOvr>
  <p:transition spd="slow">
    <p:pull dir="r"/>
  </p:transition>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408</a:t>
            </a:fld>
            <a:endParaRPr lang="en-US"/>
          </a:p>
        </p:txBody>
      </p:sp>
      <p:sp>
        <p:nvSpPr>
          <p:cNvPr id="8" name="Rectangle 3"/>
          <p:cNvSpPr txBox="1">
            <a:spLocks noChangeArrowheads="1"/>
          </p:cNvSpPr>
          <p:nvPr/>
        </p:nvSpPr>
        <p:spPr bwMode="auto">
          <a:xfrm>
            <a:off x="809624" y="1628801"/>
            <a:ext cx="8683626" cy="1136694"/>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u="none" dirty="0" smtClean="0">
                <a:solidFill>
                  <a:srgbClr val="FF0000"/>
                </a:solidFill>
              </a:rPr>
              <a:t>Price-to-Book Ratios of European Banks have also deteriorated sharply, with share prices falling by more than 40% during 2020, </a:t>
            </a:r>
            <a:r>
              <a:rPr lang="en-US" sz="2000" b="0" u="none" dirty="0" smtClean="0">
                <a:solidFill>
                  <a:srgbClr val="FF0000"/>
                </a:solidFill>
              </a:rPr>
              <a:t>comparing adversely to other sectors.</a:t>
            </a:r>
            <a:endParaRPr lang="en-US" sz="2000" b="0" u="none" dirty="0">
              <a:solidFill>
                <a:schemeClr val="tx1"/>
              </a:solidFill>
            </a:endParaRPr>
          </a:p>
        </p:txBody>
      </p:sp>
      <p:sp>
        <p:nvSpPr>
          <p:cNvPr id="7" name="Rectangle 6"/>
          <p:cNvSpPr/>
          <p:nvPr/>
        </p:nvSpPr>
        <p:spPr>
          <a:xfrm>
            <a:off x="1208584" y="5877272"/>
            <a:ext cx="4209511" cy="461665"/>
          </a:xfrm>
          <a:prstGeom prst="rect">
            <a:avLst/>
          </a:prstGeom>
        </p:spPr>
        <p:txBody>
          <a:bodyPr wrap="square">
            <a:spAutoFit/>
          </a:bodyPr>
          <a:lstStyle/>
          <a:p>
            <a:pPr algn="just">
              <a:buNone/>
            </a:pPr>
            <a:r>
              <a:rPr lang="en-US" sz="1200" b="0" u="none" dirty="0" smtClean="0">
                <a:solidFill>
                  <a:schemeClr val="tx1"/>
                </a:solidFill>
                <a:latin typeface="+mn-lt"/>
              </a:rPr>
              <a:t>Source: S&amp;P (2020), “Managing Through The Crisis, Europe’s Banks Look To The Future”, 28 Sep</a:t>
            </a:r>
            <a:r>
              <a:rPr lang="pt-PT" sz="1200" b="0" u="none" dirty="0" smtClean="0">
                <a:solidFill>
                  <a:schemeClr val="tx1"/>
                </a:solidFill>
                <a:latin typeface="+mn-lt"/>
              </a:rPr>
              <a:t>.</a:t>
            </a:r>
            <a:endParaRPr lang="pt-PT" sz="1200" b="0" u="none" dirty="0">
              <a:solidFill>
                <a:schemeClr val="tx1"/>
              </a:solidFill>
              <a:latin typeface="+mn-lt"/>
            </a:endParaRPr>
          </a:p>
        </p:txBody>
      </p:sp>
      <p:pic>
        <p:nvPicPr>
          <p:cNvPr id="5" name="Picture 4"/>
          <p:cNvPicPr>
            <a:picLocks noChangeAspect="1"/>
          </p:cNvPicPr>
          <p:nvPr/>
        </p:nvPicPr>
        <p:blipFill>
          <a:blip r:embed="rId2"/>
          <a:stretch>
            <a:fillRect/>
          </a:stretch>
        </p:blipFill>
        <p:spPr>
          <a:xfrm>
            <a:off x="1208584" y="2924944"/>
            <a:ext cx="4209511" cy="2880320"/>
          </a:xfrm>
          <a:prstGeom prst="rect">
            <a:avLst/>
          </a:prstGeom>
        </p:spPr>
      </p:pic>
      <p:pic>
        <p:nvPicPr>
          <p:cNvPr id="10" name="Picture 9">
            <a:extLst>
              <a:ext uri="{FF2B5EF4-FFF2-40B4-BE49-F238E27FC236}">
                <a16:creationId xmlns:a16="http://schemas.microsoft.com/office/drawing/2014/main" id="{B4B3FABD-2306-4939-89C8-DA1A00CD5C02}"/>
              </a:ext>
            </a:extLst>
          </p:cNvPr>
          <p:cNvPicPr>
            <a:picLocks noChangeAspect="1"/>
          </p:cNvPicPr>
          <p:nvPr/>
        </p:nvPicPr>
        <p:blipFill>
          <a:blip r:embed="rId3"/>
          <a:stretch>
            <a:fillRect/>
          </a:stretch>
        </p:blipFill>
        <p:spPr>
          <a:xfrm>
            <a:off x="5457056" y="2924944"/>
            <a:ext cx="1664006" cy="3276011"/>
          </a:xfrm>
          <a:prstGeom prst="rect">
            <a:avLst/>
          </a:prstGeom>
        </p:spPr>
      </p:pic>
      <p:sp>
        <p:nvSpPr>
          <p:cNvPr id="6" name="Rectangle 5"/>
          <p:cNvSpPr/>
          <p:nvPr/>
        </p:nvSpPr>
        <p:spPr>
          <a:xfrm>
            <a:off x="7105815" y="5373216"/>
            <a:ext cx="2387435" cy="830997"/>
          </a:xfrm>
          <a:prstGeom prst="rect">
            <a:avLst/>
          </a:prstGeom>
        </p:spPr>
        <p:txBody>
          <a:bodyPr wrap="square">
            <a:spAutoFit/>
          </a:bodyPr>
          <a:lstStyle/>
          <a:p>
            <a:pPr algn="just">
              <a:buNone/>
            </a:pPr>
            <a:r>
              <a:rPr lang="en-US" sz="1200" b="0" u="none" dirty="0" smtClean="0">
                <a:solidFill>
                  <a:schemeClr val="tx1"/>
                </a:solidFill>
                <a:latin typeface="+mn-lt"/>
              </a:rPr>
              <a:t>BIS Quarterly Review (2020), “International banking and financial market developments”, September.</a:t>
            </a:r>
            <a:endParaRPr lang="en-US" sz="1200" b="0" u="none" dirty="0">
              <a:solidFill>
                <a:schemeClr val="tx1"/>
              </a:solidFill>
              <a:latin typeface="+mn-lt"/>
            </a:endParaRPr>
          </a:p>
        </p:txBody>
      </p:sp>
    </p:spTree>
    <p:extLst>
      <p:ext uri="{BB962C8B-B14F-4D97-AF65-F5344CB8AC3E}">
        <p14:creationId xmlns:p14="http://schemas.microsoft.com/office/powerpoint/2010/main" val="3807542037"/>
      </p:ext>
    </p:extLst>
  </p:cSld>
  <p:clrMapOvr>
    <a:masterClrMapping/>
  </p:clrMapOvr>
  <p:transition spd="slow">
    <p:pull dir="r"/>
  </p:transition>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762000" y="342900"/>
            <a:ext cx="8566150" cy="1104900"/>
          </a:xfrm>
        </p:spPr>
        <p:txBody>
          <a:bodyPr/>
          <a:lstStyle/>
          <a:p>
            <a:r>
              <a:rPr lang="en-US" dirty="0" smtClean="0"/>
              <a:t>Pandemic</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409</a:t>
            </a:fld>
            <a:endParaRPr lang="en-US"/>
          </a:p>
        </p:txBody>
      </p:sp>
      <p:sp>
        <p:nvSpPr>
          <p:cNvPr id="8" name="Rectangle 3"/>
          <p:cNvSpPr txBox="1">
            <a:spLocks noChangeArrowheads="1"/>
          </p:cNvSpPr>
          <p:nvPr/>
        </p:nvSpPr>
        <p:spPr bwMode="auto">
          <a:xfrm>
            <a:off x="809624" y="1628800"/>
            <a:ext cx="8683626" cy="4694213"/>
          </a:xfrm>
          <a:prstGeom prst="rect">
            <a:avLst/>
          </a:prstGeom>
          <a:noFill/>
          <a:ln w="9525">
            <a:noFill/>
            <a:miter lim="800000"/>
            <a:headEnd/>
            <a:tailEnd/>
          </a:ln>
        </p:spPr>
        <p:txBody>
          <a:bodyPr lIns="92075" tIns="46038" rIns="92075" bIns="46038"/>
          <a:lstStyle/>
          <a:p>
            <a:pPr marL="265113" indent="-265113" algn="just">
              <a:lnSpc>
                <a:spcPts val="2700"/>
              </a:lnSpc>
              <a:spcBef>
                <a:spcPts val="600"/>
              </a:spcBef>
              <a:spcAft>
                <a:spcPts val="0"/>
              </a:spcAft>
              <a:buClr>
                <a:schemeClr val="bg2"/>
              </a:buClr>
              <a:buSzPct val="75000"/>
              <a:buFont typeface="Monotype Sorts" pitchFamily="2" charset="2"/>
              <a:buChar char="n"/>
              <a:defRPr/>
            </a:pPr>
            <a:r>
              <a:rPr lang="en-US" sz="2000" u="none" dirty="0" smtClean="0">
                <a:solidFill>
                  <a:srgbClr val="FF0000"/>
                </a:solidFill>
              </a:rPr>
              <a:t>One of the levers to improve profitability will be the digitalization, with the pandemic accelerating previous trends to reduce banks’ footprint.</a:t>
            </a:r>
            <a:endParaRPr lang="en-US" sz="2000" b="0" u="none" dirty="0">
              <a:solidFill>
                <a:schemeClr val="tx1"/>
              </a:solidFill>
            </a:endParaRPr>
          </a:p>
        </p:txBody>
      </p:sp>
      <p:sp>
        <p:nvSpPr>
          <p:cNvPr id="7" name="Rectangle 6"/>
          <p:cNvSpPr/>
          <p:nvPr/>
        </p:nvSpPr>
        <p:spPr>
          <a:xfrm>
            <a:off x="6897216" y="5589240"/>
            <a:ext cx="2596033" cy="646331"/>
          </a:xfrm>
          <a:prstGeom prst="rect">
            <a:avLst/>
          </a:prstGeom>
        </p:spPr>
        <p:txBody>
          <a:bodyPr wrap="square">
            <a:spAutoFit/>
          </a:bodyPr>
          <a:lstStyle/>
          <a:p>
            <a:pPr algn="just">
              <a:buNone/>
            </a:pPr>
            <a:r>
              <a:rPr lang="en-US" sz="1200" b="0" u="none" dirty="0" smtClean="0">
                <a:solidFill>
                  <a:schemeClr val="tx1"/>
                </a:solidFill>
                <a:latin typeface="+mn-lt"/>
              </a:rPr>
              <a:t>Source: S&amp;P (2020), “Managing Through The Crisis, Europe’s Banks Look To The Future”, 28 Sep</a:t>
            </a:r>
            <a:r>
              <a:rPr lang="pt-PT" sz="1200" b="0" u="none" dirty="0" smtClean="0">
                <a:solidFill>
                  <a:schemeClr val="tx1"/>
                </a:solidFill>
                <a:latin typeface="+mn-lt"/>
              </a:rPr>
              <a:t>.</a:t>
            </a:r>
            <a:endParaRPr lang="pt-PT" sz="1200" b="0" u="none" dirty="0">
              <a:solidFill>
                <a:schemeClr val="tx1"/>
              </a:solidFill>
              <a:latin typeface="+mn-lt"/>
            </a:endParaRPr>
          </a:p>
        </p:txBody>
      </p:sp>
      <p:pic>
        <p:nvPicPr>
          <p:cNvPr id="3" name="Picture 2"/>
          <p:cNvPicPr>
            <a:picLocks noChangeAspect="1"/>
          </p:cNvPicPr>
          <p:nvPr/>
        </p:nvPicPr>
        <p:blipFill>
          <a:blip r:embed="rId2"/>
          <a:stretch>
            <a:fillRect/>
          </a:stretch>
        </p:blipFill>
        <p:spPr>
          <a:xfrm>
            <a:off x="1177404" y="2780928"/>
            <a:ext cx="5647804" cy="3384376"/>
          </a:xfrm>
          <a:prstGeom prst="rect">
            <a:avLst/>
          </a:prstGeom>
        </p:spPr>
      </p:pic>
    </p:spTree>
    <p:extLst>
      <p:ext uri="{BB962C8B-B14F-4D97-AF65-F5344CB8AC3E}">
        <p14:creationId xmlns:p14="http://schemas.microsoft.com/office/powerpoint/2010/main" val="2752516636"/>
      </p:ext>
    </p:extLst>
  </p:cSld>
  <p:clrMapOvr>
    <a:masterClrMapping/>
  </p:clrMapOvr>
  <p:transition spd="slow">
    <p:pull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640960" cy="4619600"/>
          </a:xfrm>
        </p:spPr>
        <p:txBody>
          <a:bodyPr/>
          <a:lstStyle/>
          <a:p>
            <a:pPr marL="268288" indent="-268288" algn="just">
              <a:lnSpc>
                <a:spcPts val="2700"/>
              </a:lnSpc>
              <a:spcBef>
                <a:spcPts val="600"/>
              </a:spcBef>
              <a:spcAft>
                <a:spcPts val="600"/>
              </a:spcAft>
            </a:pPr>
            <a:r>
              <a:rPr lang="en-GB" sz="2000" dirty="0" err="1" smtClean="0"/>
              <a:t>Aghion</a:t>
            </a:r>
            <a:r>
              <a:rPr lang="en-GB" sz="2000" dirty="0"/>
              <a:t>, </a:t>
            </a:r>
            <a:r>
              <a:rPr lang="en-GB" sz="2000" dirty="0" err="1"/>
              <a:t>Dewatripont</a:t>
            </a:r>
            <a:r>
              <a:rPr lang="en-GB" sz="2000" dirty="0"/>
              <a:t> and Rey (1999) - </a:t>
            </a:r>
            <a:r>
              <a:rPr lang="en-GB" sz="2000" dirty="0">
                <a:solidFill>
                  <a:srgbClr val="FF0000"/>
                </a:solidFill>
              </a:rPr>
              <a:t>debt instruments reduce the amount of free cash available to firms, shortening the managerial slack and accelerating the rate at which managers adopt new technologies</a:t>
            </a:r>
            <a:r>
              <a:rPr lang="en-GB" sz="2000" dirty="0" smtClean="0"/>
              <a:t>.</a:t>
            </a:r>
          </a:p>
          <a:p>
            <a:pPr marL="268288" indent="-268288" algn="just">
              <a:lnSpc>
                <a:spcPts val="2700"/>
              </a:lnSpc>
              <a:spcBef>
                <a:spcPts val="600"/>
              </a:spcBef>
              <a:spcAft>
                <a:spcPts val="600"/>
              </a:spcAft>
            </a:pPr>
            <a:endParaRPr lang="en-US" sz="2000" dirty="0"/>
          </a:p>
          <a:p>
            <a:pPr marL="271463" indent="-271463" algn="just">
              <a:lnSpc>
                <a:spcPts val="2700"/>
              </a:lnSpc>
              <a:spcBef>
                <a:spcPts val="600"/>
              </a:spcBef>
              <a:spcAft>
                <a:spcPts val="600"/>
              </a:spcAft>
            </a:pPr>
            <a:r>
              <a:rPr lang="en-GB" sz="2000" dirty="0" smtClean="0"/>
              <a:t>FIs may (help to) identify the </a:t>
            </a:r>
            <a:r>
              <a:rPr lang="en-GB" sz="2000" dirty="0"/>
              <a:t>best production technologies, </a:t>
            </a:r>
            <a:r>
              <a:rPr lang="en-GB" sz="2000" dirty="0" smtClean="0"/>
              <a:t>increasing the </a:t>
            </a:r>
            <a:r>
              <a:rPr lang="en-GB" sz="2000" dirty="0"/>
              <a:t>rate of technological innovation </a:t>
            </a:r>
            <a:r>
              <a:rPr lang="en-GB" sz="2000" dirty="0" smtClean="0"/>
              <a:t>[e.g. King and </a:t>
            </a:r>
            <a:r>
              <a:rPr lang="en-GB" sz="2000" dirty="0"/>
              <a:t>Levine (</a:t>
            </a:r>
            <a:r>
              <a:rPr lang="en-GB" sz="2000" dirty="0" smtClean="0"/>
              <a:t>1993), and </a:t>
            </a:r>
            <a:r>
              <a:rPr lang="en-GB" sz="2000" dirty="0" err="1" smtClean="0"/>
              <a:t>Acemoglu</a:t>
            </a:r>
            <a:r>
              <a:rPr lang="en-GB" sz="2000" dirty="0"/>
              <a:t>, </a:t>
            </a:r>
            <a:r>
              <a:rPr lang="en-GB" sz="2000" dirty="0" err="1"/>
              <a:t>Aghion</a:t>
            </a:r>
            <a:r>
              <a:rPr lang="en-GB" sz="2000" dirty="0"/>
              <a:t> and </a:t>
            </a:r>
            <a:r>
              <a:rPr lang="en-GB" sz="2000" dirty="0" err="1"/>
              <a:t>Zilibotti</a:t>
            </a:r>
            <a:r>
              <a:rPr lang="en-GB" sz="2000" dirty="0"/>
              <a:t> (2003</a:t>
            </a:r>
            <a:r>
              <a:rPr lang="en-GB" sz="2000" dirty="0" smtClean="0"/>
              <a:t>), quoted in Levine (2005)].</a:t>
            </a:r>
          </a:p>
          <a:p>
            <a:pPr marL="271463" indent="-271463" algn="just">
              <a:lnSpc>
                <a:spcPts val="2700"/>
              </a:lnSpc>
              <a:spcBef>
                <a:spcPts val="600"/>
              </a:spcBef>
              <a:spcAft>
                <a:spcPts val="600"/>
              </a:spcAft>
            </a:pPr>
            <a:endParaRPr lang="pt-PT" sz="2000" dirty="0"/>
          </a:p>
          <a:p>
            <a:pPr marL="271463" indent="-271463" algn="just">
              <a:lnSpc>
                <a:spcPts val="2700"/>
              </a:lnSpc>
              <a:spcBef>
                <a:spcPts val="600"/>
              </a:spcBef>
              <a:spcAft>
                <a:spcPts val="600"/>
              </a:spcAft>
            </a:pPr>
            <a:r>
              <a:rPr lang="en-GB" sz="2000" dirty="0" smtClean="0">
                <a:solidFill>
                  <a:srgbClr val="FF0000"/>
                </a:solidFill>
              </a:rPr>
              <a:t>Schumpeter (1912) </a:t>
            </a:r>
            <a:r>
              <a:rPr lang="en-GB" sz="2000" dirty="0">
                <a:solidFill>
                  <a:srgbClr val="FF0000"/>
                </a:solidFill>
              </a:rPr>
              <a:t>view of finance in the process of economic </a:t>
            </a:r>
            <a:r>
              <a:rPr lang="en-GB" sz="2000" dirty="0" smtClean="0">
                <a:solidFill>
                  <a:srgbClr val="FF0000"/>
                </a:solidFill>
              </a:rPr>
              <a:t>development</a:t>
            </a:r>
            <a:r>
              <a:rPr lang="en-GB" sz="2000" dirty="0" smtClean="0"/>
              <a:t>: “The </a:t>
            </a:r>
            <a:r>
              <a:rPr lang="en-GB" sz="2000" dirty="0"/>
              <a:t>banker, therefore, is not so much primarily a middleman </a:t>
            </a:r>
            <a:r>
              <a:rPr lang="en-GB" sz="2000" i="1" dirty="0"/>
              <a:t>. . . </a:t>
            </a:r>
            <a:r>
              <a:rPr lang="en-GB" sz="2000" b="1" dirty="0"/>
              <a:t>He </a:t>
            </a:r>
            <a:r>
              <a:rPr lang="en-GB" sz="2000" b="1" dirty="0" smtClean="0"/>
              <a:t>authorizes people </a:t>
            </a:r>
            <a:r>
              <a:rPr lang="en-GB" sz="2000" b="1" dirty="0"/>
              <a:t>in the name of society </a:t>
            </a:r>
            <a:r>
              <a:rPr lang="en-GB" sz="2000" b="1" i="1" dirty="0"/>
              <a:t>. . . </a:t>
            </a:r>
            <a:r>
              <a:rPr lang="en-GB" sz="2000" b="1" dirty="0"/>
              <a:t>(to innovate</a:t>
            </a:r>
            <a:r>
              <a:rPr lang="en-GB" sz="2000" b="1" dirty="0" smtClean="0"/>
              <a:t>)”.</a:t>
            </a:r>
            <a:endParaRPr lang="en-US" sz="2000" b="1" dirty="0" smtClean="0"/>
          </a:p>
        </p:txBody>
      </p:sp>
      <p:sp>
        <p:nvSpPr>
          <p:cNvPr id="5" name="Down Arrow 4"/>
          <p:cNvSpPr/>
          <p:nvPr/>
        </p:nvSpPr>
        <p:spPr bwMode="auto">
          <a:xfrm>
            <a:off x="4953000" y="4437112"/>
            <a:ext cx="432048" cy="60449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41</a:t>
            </a:fld>
            <a:endParaRPr lang="en-US"/>
          </a:p>
        </p:txBody>
      </p:sp>
      <p:sp>
        <p:nvSpPr>
          <p:cNvPr id="6" name="Down Arrow 5"/>
          <p:cNvSpPr/>
          <p:nvPr/>
        </p:nvSpPr>
        <p:spPr bwMode="auto">
          <a:xfrm>
            <a:off x="4940858" y="2730710"/>
            <a:ext cx="432048" cy="60449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590616929"/>
      </p:ext>
    </p:extLst>
  </p:cSld>
  <p:clrMapOvr>
    <a:masterClrMapping/>
  </p:clrMapOvr>
  <p:transition spd="slow">
    <p:pull dir="r"/>
  </p:transition>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147976"/>
            <a:ext cx="8466137" cy="1261884"/>
          </a:xfrm>
          <a:noFill/>
        </p:spPr>
        <p:txBody>
          <a:bodyPr lIns="91440" tIns="45720" rIns="91440" bIns="45720">
            <a:spAutoFit/>
          </a:bodyPr>
          <a:lstStyle/>
          <a:p>
            <a:r>
              <a:rPr lang="en-US" sz="3800" b="1" dirty="0" smtClean="0"/>
              <a:t>3. The Banking Activity in Portugal in the context of EU</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410</a:t>
            </a:fld>
            <a:endParaRPr lang="en-US" dirty="0"/>
          </a:p>
        </p:txBody>
      </p:sp>
    </p:spTree>
    <p:extLst>
      <p:ext uri="{BB962C8B-B14F-4D97-AF65-F5344CB8AC3E}">
        <p14:creationId xmlns:p14="http://schemas.microsoft.com/office/powerpoint/2010/main" val="1497902931"/>
      </p:ext>
    </p:extLst>
  </p:cSld>
  <p:clrMapOvr>
    <a:masterClrMapping/>
  </p:clrMapOvr>
  <p:transition spd="slow">
    <p:pull dir="r"/>
  </p:transition>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1855589"/>
            <a:ext cx="8466137" cy="1846659"/>
          </a:xfrm>
          <a:noFill/>
        </p:spPr>
        <p:txBody>
          <a:bodyPr lIns="91440" tIns="45720" rIns="91440" bIns="45720">
            <a:spAutoFit/>
          </a:bodyPr>
          <a:lstStyle/>
          <a:p>
            <a:pPr algn="just">
              <a:spcBef>
                <a:spcPts val="0"/>
              </a:spcBef>
              <a:spcAft>
                <a:spcPts val="0"/>
              </a:spcAft>
              <a:buNone/>
            </a:pPr>
            <a:r>
              <a:rPr lang="en-US" sz="3800" b="1" dirty="0" smtClean="0"/>
              <a:t>3.1. </a:t>
            </a:r>
            <a:r>
              <a:rPr lang="en-US" sz="3800" b="1" dirty="0">
                <a:cs typeface="Times New Roman" pitchFamily="18" charset="0"/>
              </a:rPr>
              <a:t>The Economic and Financial Adjustment Program in the Banking Sector</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411</a:t>
            </a:fld>
            <a:endParaRPr lang="en-US" dirty="0"/>
          </a:p>
        </p:txBody>
      </p:sp>
    </p:spTree>
    <p:extLst>
      <p:ext uri="{BB962C8B-B14F-4D97-AF65-F5344CB8AC3E}">
        <p14:creationId xmlns:p14="http://schemas.microsoft.com/office/powerpoint/2010/main" val="3762746292"/>
      </p:ext>
    </p:extLst>
  </p:cSld>
  <p:clrMapOvr>
    <a:masterClrMapping/>
  </p:clrMapOvr>
  <p:transition spd="slow">
    <p:pull dir="r"/>
  </p:transition>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EFAP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363538" indent="-363538" algn="just">
              <a:lnSpc>
                <a:spcPts val="2700"/>
              </a:lnSpc>
              <a:spcBef>
                <a:spcPts val="600"/>
              </a:spcBef>
              <a:spcAft>
                <a:spcPts val="600"/>
              </a:spcAft>
            </a:pPr>
            <a:r>
              <a:rPr lang="en-US" sz="2000" b="1" dirty="0" smtClean="0">
                <a:cs typeface="Times New Roman" pitchFamily="18" charset="0"/>
              </a:rPr>
              <a:t>Period: 2011-2014</a:t>
            </a:r>
          </a:p>
          <a:p>
            <a:pPr marL="363538" indent="-363538" algn="just">
              <a:lnSpc>
                <a:spcPts val="2700"/>
              </a:lnSpc>
              <a:spcBef>
                <a:spcPts val="600"/>
              </a:spcBef>
              <a:spcAft>
                <a:spcPts val="600"/>
              </a:spcAft>
            </a:pPr>
            <a:endParaRPr lang="en-US" sz="2000" b="1" dirty="0" smtClean="0">
              <a:cs typeface="Times New Roman" pitchFamily="18" charset="0"/>
            </a:endParaRPr>
          </a:p>
          <a:p>
            <a:pPr marL="363538" indent="-363538" algn="just">
              <a:lnSpc>
                <a:spcPts val="2700"/>
              </a:lnSpc>
              <a:spcBef>
                <a:spcPts val="600"/>
              </a:spcBef>
              <a:spcAft>
                <a:spcPts val="600"/>
              </a:spcAft>
            </a:pPr>
            <a:r>
              <a:rPr lang="en-US" sz="2000" b="1" dirty="0" smtClean="0">
                <a:cs typeface="Times New Roman" pitchFamily="18" charset="0"/>
              </a:rPr>
              <a:t>2 major quantitative goals</a:t>
            </a:r>
            <a:r>
              <a:rPr lang="en-US" sz="2000" dirty="0" smtClean="0">
                <a:cs typeface="Times New Roman" pitchFamily="18" charset="0"/>
              </a:rPr>
              <a:t>:</a:t>
            </a:r>
          </a:p>
          <a:p>
            <a:pPr marL="363538" indent="-363538" algn="just">
              <a:lnSpc>
                <a:spcPts val="2700"/>
              </a:lnSpc>
              <a:spcBef>
                <a:spcPts val="600"/>
              </a:spcBef>
              <a:spcAft>
                <a:spcPts val="600"/>
              </a:spcAft>
            </a:pPr>
            <a:endParaRPr lang="en-US" sz="2000" dirty="0" smtClean="0">
              <a:cs typeface="Times New Roman" pitchFamily="18" charset="0"/>
            </a:endParaRPr>
          </a:p>
          <a:p>
            <a:pPr marL="363538" indent="-363538" algn="just">
              <a:lnSpc>
                <a:spcPts val="2700"/>
              </a:lnSpc>
              <a:spcBef>
                <a:spcPts val="600"/>
              </a:spcBef>
              <a:spcAft>
                <a:spcPts val="600"/>
              </a:spcAft>
              <a:buAutoNum type="romanLcParenBoth"/>
            </a:pPr>
            <a:r>
              <a:rPr lang="en-US" sz="2000" u="sng" dirty="0" smtClean="0">
                <a:solidFill>
                  <a:srgbClr val="FF0000"/>
                </a:solidFill>
                <a:cs typeface="Times New Roman" pitchFamily="18" charset="0"/>
              </a:rPr>
              <a:t>stronger capital requirements for Portuguese banks</a:t>
            </a:r>
            <a:r>
              <a:rPr lang="en-US" sz="2000" dirty="0" smtClean="0">
                <a:cs typeface="Times New Roman" pitchFamily="18" charset="0"/>
              </a:rPr>
              <a:t>: CT1 ratio &gt;= 10</a:t>
            </a:r>
            <a:r>
              <a:rPr lang="en-US" sz="2000" dirty="0">
                <a:cs typeface="Times New Roman" pitchFamily="18" charset="0"/>
              </a:rPr>
              <a:t>% </a:t>
            </a:r>
            <a:r>
              <a:rPr lang="en-US" sz="2000" dirty="0" smtClean="0">
                <a:cs typeface="Times New Roman" pitchFamily="18" charset="0"/>
              </a:rPr>
              <a:t>(from end </a:t>
            </a:r>
            <a:r>
              <a:rPr lang="en-US" sz="2000" dirty="0">
                <a:cs typeface="Times New Roman" pitchFamily="18" charset="0"/>
              </a:rPr>
              <a:t>of </a:t>
            </a:r>
            <a:r>
              <a:rPr lang="en-US" sz="2000" dirty="0" smtClean="0">
                <a:cs typeface="Times New Roman" pitchFamily="18" charset="0"/>
              </a:rPr>
              <a:t>2012; 9% end of 2011), including a </a:t>
            </a:r>
            <a:r>
              <a:rPr lang="en-GB" sz="2000" dirty="0" smtClean="0"/>
              <a:t>bank </a:t>
            </a:r>
            <a:r>
              <a:rPr lang="en-GB" sz="2000" dirty="0"/>
              <a:t>solvency support facility </a:t>
            </a:r>
            <a:r>
              <a:rPr lang="en-GB" sz="2000" dirty="0" smtClean="0"/>
              <a:t>amounting </a:t>
            </a:r>
            <a:r>
              <a:rPr lang="en-GB" sz="2000" dirty="0"/>
              <a:t>to </a:t>
            </a:r>
            <a:r>
              <a:rPr lang="en-GB" sz="2000" dirty="0" smtClean="0"/>
              <a:t>12 B€;</a:t>
            </a:r>
          </a:p>
          <a:p>
            <a:pPr marL="363538" indent="-363538" algn="just">
              <a:lnSpc>
                <a:spcPts val="2700"/>
              </a:lnSpc>
              <a:spcBef>
                <a:spcPts val="600"/>
              </a:spcBef>
              <a:spcAft>
                <a:spcPts val="600"/>
              </a:spcAft>
              <a:buAutoNum type="romanLcParenBoth"/>
            </a:pPr>
            <a:endParaRPr lang="en-GB" sz="2000" dirty="0" smtClean="0"/>
          </a:p>
          <a:p>
            <a:pPr marL="363538" indent="-363538" algn="just">
              <a:lnSpc>
                <a:spcPts val="2700"/>
              </a:lnSpc>
              <a:spcBef>
                <a:spcPts val="600"/>
              </a:spcBef>
              <a:spcAft>
                <a:spcPts val="600"/>
              </a:spcAft>
              <a:buAutoNum type="romanLcParenBoth"/>
            </a:pPr>
            <a:r>
              <a:rPr lang="en-US" sz="2000" u="sng" dirty="0" smtClean="0">
                <a:solidFill>
                  <a:srgbClr val="FF0000"/>
                </a:solidFill>
                <a:cs typeface="Times New Roman" pitchFamily="18" charset="0"/>
              </a:rPr>
              <a:t>deleveraging process</a:t>
            </a:r>
            <a:r>
              <a:rPr lang="en-US" sz="2000" dirty="0" smtClean="0">
                <a:cs typeface="Times New Roman" pitchFamily="18" charset="0"/>
              </a:rPr>
              <a:t>: credit/deposits </a:t>
            </a:r>
            <a:r>
              <a:rPr lang="en-US" sz="2000" dirty="0">
                <a:cs typeface="Times New Roman" pitchFamily="18" charset="0"/>
              </a:rPr>
              <a:t>ratio </a:t>
            </a:r>
            <a:r>
              <a:rPr lang="en-US" sz="2000" dirty="0" smtClean="0">
                <a:cs typeface="Times New Roman" pitchFamily="18" charset="0"/>
              </a:rPr>
              <a:t>&lt;=120</a:t>
            </a:r>
            <a:r>
              <a:rPr lang="en-US" sz="2000" dirty="0">
                <a:cs typeface="Times New Roman" pitchFamily="18" charset="0"/>
              </a:rPr>
              <a:t>% by 2014</a:t>
            </a:r>
            <a:r>
              <a:rPr lang="en-US" sz="2000" dirty="0" smtClean="0">
                <a:cs typeface="Times New Roman" pitchFamily="18" charset="0"/>
              </a:rPr>
              <a:t>.</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412</a:t>
            </a:fld>
            <a:endParaRPr lang="en-US"/>
          </a:p>
        </p:txBody>
      </p:sp>
    </p:spTree>
    <p:extLst>
      <p:ext uri="{BB962C8B-B14F-4D97-AF65-F5344CB8AC3E}">
        <p14:creationId xmlns:p14="http://schemas.microsoft.com/office/powerpoint/2010/main" val="339742285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EFAP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363538" indent="-363538" algn="just">
              <a:lnSpc>
                <a:spcPts val="2700"/>
              </a:lnSpc>
              <a:spcBef>
                <a:spcPts val="600"/>
              </a:spcBef>
              <a:spcAft>
                <a:spcPts val="600"/>
              </a:spcAft>
            </a:pPr>
            <a:r>
              <a:rPr lang="en-US" sz="2000" dirty="0" smtClean="0">
                <a:cs typeface="Times New Roman" pitchFamily="18" charset="0"/>
              </a:rPr>
              <a:t>In order to ensure the asset and capital quality, </a:t>
            </a:r>
            <a:r>
              <a:rPr lang="en-US" sz="2000" u="sng" dirty="0" smtClean="0">
                <a:cs typeface="Times New Roman" pitchFamily="18" charset="0"/>
              </a:rPr>
              <a:t>several inspection programs were launched</a:t>
            </a:r>
            <a:r>
              <a:rPr lang="en-US" sz="2000" dirty="0" smtClean="0">
                <a:cs typeface="Times New Roman" pitchFamily="18" charset="0"/>
              </a:rPr>
              <a:t>, focusing mostly on the assessment of impairments’ calculations, but also on risk-weighted assets:</a:t>
            </a:r>
          </a:p>
          <a:p>
            <a:pPr marL="363538" indent="-363538" algn="just">
              <a:lnSpc>
                <a:spcPts val="2700"/>
              </a:lnSpc>
              <a:spcBef>
                <a:spcPts val="600"/>
              </a:spcBef>
              <a:spcAft>
                <a:spcPts val="600"/>
              </a:spcAft>
            </a:pPr>
            <a:endParaRPr lang="en-US" sz="2000" dirty="0" smtClean="0">
              <a:cs typeface="Times New Roman" pitchFamily="18" charset="0"/>
            </a:endParaRPr>
          </a:p>
          <a:p>
            <a:pPr marL="869950" indent="-514350" algn="just">
              <a:lnSpc>
                <a:spcPts val="2700"/>
              </a:lnSpc>
              <a:spcBef>
                <a:spcPts val="600"/>
              </a:spcBef>
              <a:spcAft>
                <a:spcPts val="600"/>
              </a:spcAft>
              <a:buAutoNum type="romanLcParenBoth"/>
            </a:pPr>
            <a:r>
              <a:rPr lang="en-US" sz="2000" u="sng" dirty="0" smtClean="0">
                <a:cs typeface="Times New Roman" pitchFamily="18" charset="0"/>
              </a:rPr>
              <a:t>Special </a:t>
            </a:r>
            <a:r>
              <a:rPr lang="en-US" sz="2000" u="sng" dirty="0">
                <a:cs typeface="Times New Roman" pitchFamily="18" charset="0"/>
              </a:rPr>
              <a:t>Inspections </a:t>
            </a:r>
            <a:r>
              <a:rPr lang="en-US" sz="2000" u="sng" dirty="0" err="1" smtClean="0">
                <a:cs typeface="Times New Roman" pitchFamily="18" charset="0"/>
              </a:rPr>
              <a:t>Programme</a:t>
            </a:r>
            <a:r>
              <a:rPr lang="en-US" sz="2000" u="sng" dirty="0" smtClean="0">
                <a:cs typeface="Times New Roman" pitchFamily="18" charset="0"/>
              </a:rPr>
              <a:t> (SIP)</a:t>
            </a:r>
            <a:r>
              <a:rPr lang="en-US" sz="2000" dirty="0">
                <a:cs typeface="Times New Roman" pitchFamily="18" charset="0"/>
              </a:rPr>
              <a:t> </a:t>
            </a:r>
            <a:r>
              <a:rPr lang="en-US" sz="2000" dirty="0" smtClean="0">
                <a:cs typeface="Times New Roman" pitchFamily="18" charset="0"/>
              </a:rPr>
              <a:t>- 2011</a:t>
            </a:r>
          </a:p>
          <a:p>
            <a:pPr marL="869950" indent="-514350" algn="just">
              <a:lnSpc>
                <a:spcPts val="2700"/>
              </a:lnSpc>
              <a:spcBef>
                <a:spcPts val="600"/>
              </a:spcBef>
              <a:spcAft>
                <a:spcPts val="600"/>
              </a:spcAft>
              <a:buAutoNum type="romanLcParenBoth"/>
            </a:pPr>
            <a:r>
              <a:rPr lang="en-GB" sz="2000" u="sng" dirty="0"/>
              <a:t>On-site Inspections Programme (OIP</a:t>
            </a:r>
            <a:r>
              <a:rPr lang="en-GB" sz="2000" u="sng" dirty="0" smtClean="0"/>
              <a:t>) – 2Q2012</a:t>
            </a:r>
          </a:p>
          <a:p>
            <a:pPr marL="869950" indent="-514350" algn="just">
              <a:lnSpc>
                <a:spcPts val="2700"/>
              </a:lnSpc>
              <a:spcBef>
                <a:spcPts val="600"/>
              </a:spcBef>
              <a:spcAft>
                <a:spcPts val="600"/>
              </a:spcAft>
              <a:buFont typeface="Monotype Sorts" pitchFamily="2" charset="2"/>
              <a:buAutoNum type="romanLcParenBoth"/>
            </a:pPr>
            <a:r>
              <a:rPr lang="en-GB" sz="2000" dirty="0"/>
              <a:t>2</a:t>
            </a:r>
            <a:r>
              <a:rPr lang="en-GB" sz="2000" baseline="30000" dirty="0"/>
              <a:t>nd</a:t>
            </a:r>
            <a:r>
              <a:rPr lang="en-GB" sz="2000" dirty="0"/>
              <a:t> OIP (ETRICC</a:t>
            </a:r>
            <a:r>
              <a:rPr lang="en-GB" sz="2000" dirty="0" smtClean="0"/>
              <a:t>) – July 2013</a:t>
            </a:r>
          </a:p>
          <a:p>
            <a:pPr marL="869950" indent="-514350" algn="just">
              <a:lnSpc>
                <a:spcPts val="2700"/>
              </a:lnSpc>
              <a:spcBef>
                <a:spcPts val="600"/>
              </a:spcBef>
              <a:spcAft>
                <a:spcPts val="600"/>
              </a:spcAft>
              <a:buFont typeface="Monotype Sorts" pitchFamily="2" charset="2"/>
              <a:buAutoNum type="romanLcParenBoth"/>
            </a:pPr>
            <a:r>
              <a:rPr lang="en-GB" sz="2000" dirty="0"/>
              <a:t>3</a:t>
            </a:r>
            <a:r>
              <a:rPr lang="en-GB" sz="2000" baseline="30000" dirty="0"/>
              <a:t>rd</a:t>
            </a:r>
            <a:r>
              <a:rPr lang="en-GB" sz="2000" dirty="0"/>
              <a:t> OIP (ETRICC2</a:t>
            </a:r>
            <a:r>
              <a:rPr lang="en-GB" sz="2000" dirty="0" smtClean="0"/>
              <a:t>) – March 2014</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413</a:t>
            </a:fld>
            <a:endParaRPr lang="en-US"/>
          </a:p>
        </p:txBody>
      </p:sp>
    </p:spTree>
    <p:extLst>
      <p:ext uri="{BB962C8B-B14F-4D97-AF65-F5344CB8AC3E}">
        <p14:creationId xmlns:p14="http://schemas.microsoft.com/office/powerpoint/2010/main" val="251758601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US" sz="2000" b="1" dirty="0" smtClean="0">
                <a:cs typeface="Times New Roman" pitchFamily="18" charset="0"/>
              </a:rPr>
              <a:t>3 </a:t>
            </a:r>
            <a:r>
              <a:rPr lang="en-US" sz="2000" b="1" dirty="0" err="1" smtClean="0">
                <a:cs typeface="Times New Roman" pitchFamily="18" charset="0"/>
              </a:rPr>
              <a:t>workstreams</a:t>
            </a:r>
            <a:r>
              <a:rPr lang="en-US" sz="2000" b="1" dirty="0" smtClean="0">
                <a:cs typeface="Times New Roman" pitchFamily="18" charset="0"/>
              </a:rPr>
              <a:t> (WS):</a:t>
            </a:r>
          </a:p>
          <a:p>
            <a:pPr marL="261938" indent="-261938" algn="just">
              <a:lnSpc>
                <a:spcPts val="2700"/>
              </a:lnSpc>
              <a:spcBef>
                <a:spcPts val="600"/>
              </a:spcBef>
              <a:spcAft>
                <a:spcPts val="600"/>
              </a:spcAft>
            </a:pPr>
            <a:endParaRPr lang="en-US" sz="2000" b="1" dirty="0" smtClean="0">
              <a:cs typeface="Times New Roman" pitchFamily="18" charset="0"/>
            </a:endParaRP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WS1 – </a:t>
            </a:r>
            <a:r>
              <a:rPr lang="en-GB" sz="2000" dirty="0" smtClean="0">
                <a:solidFill>
                  <a:srgbClr val="FF0000"/>
                </a:solidFill>
                <a:cs typeface="Times New Roman" pitchFamily="18" charset="0"/>
              </a:rPr>
              <a:t>Valuation </a:t>
            </a:r>
            <a:r>
              <a:rPr lang="en-GB" sz="2000" dirty="0">
                <a:solidFill>
                  <a:srgbClr val="FF0000"/>
                </a:solidFill>
                <a:cs typeface="Times New Roman" pitchFamily="18" charset="0"/>
              </a:rPr>
              <a:t>of the credit portfolio</a:t>
            </a:r>
            <a:r>
              <a:rPr lang="en-GB" sz="2000" dirty="0">
                <a:cs typeface="Times New Roman" pitchFamily="18" charset="0"/>
              </a:rPr>
              <a:t>, as of 30 June 2011, based on the analysis of the impairment for a sample a credits, as well as on the </a:t>
            </a:r>
            <a:r>
              <a:rPr lang="en-GB" sz="2000" dirty="0">
                <a:solidFill>
                  <a:srgbClr val="FF0000"/>
                </a:solidFill>
                <a:cs typeface="Times New Roman" pitchFamily="18" charset="0"/>
              </a:rPr>
              <a:t>review of the adequacy of the collective impairment models and </a:t>
            </a:r>
            <a:r>
              <a:rPr lang="en-GB" sz="2000" dirty="0" smtClean="0">
                <a:solidFill>
                  <a:srgbClr val="FF0000"/>
                </a:solidFill>
                <a:cs typeface="Times New Roman" pitchFamily="18" charset="0"/>
              </a:rPr>
              <a:t>related </a:t>
            </a:r>
            <a:r>
              <a:rPr lang="en-GB" sz="2000" dirty="0">
                <a:solidFill>
                  <a:srgbClr val="FF0000"/>
                </a:solidFill>
                <a:cs typeface="Times New Roman" pitchFamily="18" charset="0"/>
              </a:rPr>
              <a:t>credit risk management policies and processes</a:t>
            </a:r>
            <a:r>
              <a:rPr lang="en-GB" sz="2000" dirty="0">
                <a:cs typeface="Times New Roman" pitchFamily="18" charset="0"/>
              </a:rPr>
              <a:t>; </a:t>
            </a:r>
            <a:endParaRPr lang="en-US" sz="2000" dirty="0" smtClean="0">
              <a:cs typeface="Times New Roman" pitchFamily="18" charset="0"/>
            </a:endParaRP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WS2 – RWA</a:t>
            </a: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WS3 – Stress tests</a:t>
            </a:r>
          </a:p>
          <a:p>
            <a:pPr algn="just">
              <a:lnSpc>
                <a:spcPts val="2700"/>
              </a:lnSpc>
              <a:spcBef>
                <a:spcPts val="600"/>
              </a:spcBef>
              <a:spcAft>
                <a:spcPts val="600"/>
              </a:spcAft>
              <a:buFontTx/>
              <a:buChar char="-"/>
            </a:pPr>
            <a:endParaRPr lang="en-US" sz="2000" dirty="0" smtClean="0">
              <a:solidFill>
                <a:srgbClr val="FF0000"/>
              </a:solidFill>
              <a:cs typeface="Times New Roman" pitchFamily="18" charset="0"/>
            </a:endParaRPr>
          </a:p>
          <a:p>
            <a:pPr marL="261938" indent="-261938" algn="just">
              <a:lnSpc>
                <a:spcPts val="2700"/>
              </a:lnSpc>
              <a:spcBef>
                <a:spcPts val="600"/>
              </a:spcBef>
              <a:spcAft>
                <a:spcPts val="600"/>
              </a:spcAft>
            </a:pPr>
            <a:r>
              <a:rPr lang="en-GB" sz="2000" dirty="0" smtClean="0">
                <a:cs typeface="Times New Roman" pitchFamily="18" charset="0"/>
              </a:rPr>
              <a:t>Performed by auditing companies hired by the Bank of Portugal, different from each bank’s external auditor.</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414</a:t>
            </a:fld>
            <a:endParaRPr lang="en-US"/>
          </a:p>
        </p:txBody>
      </p:sp>
    </p:spTree>
    <p:extLst>
      <p:ext uri="{BB962C8B-B14F-4D97-AF65-F5344CB8AC3E}">
        <p14:creationId xmlns:p14="http://schemas.microsoft.com/office/powerpoint/2010/main" val="50344930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GB" sz="2000" dirty="0" smtClean="0">
                <a:solidFill>
                  <a:srgbClr val="FF0000"/>
                </a:solidFill>
                <a:cs typeface="Times New Roman" pitchFamily="18" charset="0"/>
              </a:rPr>
              <a:t>Risk </a:t>
            </a:r>
            <a:r>
              <a:rPr lang="en-GB" sz="2000" dirty="0">
                <a:solidFill>
                  <a:srgbClr val="FF0000"/>
                </a:solidFill>
                <a:cs typeface="Times New Roman" pitchFamily="18" charset="0"/>
              </a:rPr>
              <a:t>management policies, procedures and controls were also assessed </a:t>
            </a:r>
            <a:r>
              <a:rPr lang="en-GB" sz="2000" dirty="0" smtClean="0">
                <a:solidFill>
                  <a:srgbClr val="FF0000"/>
                </a:solidFill>
                <a:cs typeface="Times New Roman" pitchFamily="18" charset="0"/>
              </a:rPr>
              <a:t>and </a:t>
            </a:r>
            <a:r>
              <a:rPr lang="en-GB" sz="2000" dirty="0">
                <a:solidFill>
                  <a:srgbClr val="FF0000"/>
                </a:solidFill>
                <a:cs typeface="Times New Roman" pitchFamily="18" charset="0"/>
              </a:rPr>
              <a:t>considered globally adequate</a:t>
            </a:r>
            <a:r>
              <a:rPr lang="en-GB" sz="2000" dirty="0">
                <a:cs typeface="Times New Roman" pitchFamily="18" charset="0"/>
              </a:rPr>
              <a:t>, despite some improvements advised</a:t>
            </a:r>
            <a:r>
              <a:rPr lang="en-GB" sz="2000" dirty="0" smtClean="0">
                <a:cs typeface="Times New Roman" pitchFamily="18" charset="0"/>
              </a:rPr>
              <a:t>.</a:t>
            </a:r>
          </a:p>
          <a:p>
            <a:pPr marL="261938" indent="-261938" algn="just">
              <a:lnSpc>
                <a:spcPts val="2700"/>
              </a:lnSpc>
              <a:spcBef>
                <a:spcPts val="600"/>
              </a:spcBef>
              <a:spcAft>
                <a:spcPts val="600"/>
              </a:spcAft>
            </a:pPr>
            <a:endParaRPr lang="en-GB" sz="2000" dirty="0" smtClean="0">
              <a:solidFill>
                <a:srgbClr val="FF0000"/>
              </a:solidFill>
              <a:cs typeface="Times New Roman" pitchFamily="18" charset="0"/>
            </a:endParaRPr>
          </a:p>
          <a:p>
            <a:pPr marL="261938" indent="-261938" algn="just">
              <a:lnSpc>
                <a:spcPts val="2700"/>
              </a:lnSpc>
              <a:spcBef>
                <a:spcPts val="600"/>
              </a:spcBef>
              <a:spcAft>
                <a:spcPts val="600"/>
              </a:spcAft>
            </a:pPr>
            <a:r>
              <a:rPr lang="en-GB" sz="2000" dirty="0" smtClean="0">
                <a:solidFill>
                  <a:srgbClr val="FF0000"/>
                </a:solidFill>
                <a:cs typeface="Times New Roman" pitchFamily="18" charset="0"/>
              </a:rPr>
              <a:t>Conclusion: robustness </a:t>
            </a:r>
            <a:r>
              <a:rPr lang="en-GB" sz="2000" dirty="0">
                <a:solidFill>
                  <a:srgbClr val="FF0000"/>
                </a:solidFill>
                <a:cs typeface="Times New Roman" pitchFamily="18" charset="0"/>
              </a:rPr>
              <a:t>and resilience of the Portuguese banking </a:t>
            </a:r>
            <a:r>
              <a:rPr lang="en-GB" sz="2000" dirty="0" smtClean="0">
                <a:solidFill>
                  <a:srgbClr val="FF0000"/>
                </a:solidFill>
                <a:cs typeface="Times New Roman" pitchFamily="18" charset="0"/>
              </a:rPr>
              <a:t>system</a:t>
            </a:r>
            <a:r>
              <a:rPr lang="en-GB" sz="2000" dirty="0" smtClean="0">
                <a:cs typeface="Times New Roman" pitchFamily="18" charset="0"/>
              </a:rPr>
              <a:t>, </a:t>
            </a:r>
            <a:r>
              <a:rPr lang="en-GB" sz="2000" dirty="0">
                <a:cs typeface="Times New Roman" pitchFamily="18" charset="0"/>
              </a:rPr>
              <a:t>implying a minor reduction in the aggregate Tier 1 ratio of the 8 banking groups, from 9.1% to 8.8% (above the minimum of 8% then required).</a:t>
            </a:r>
          </a:p>
          <a:p>
            <a:pPr marL="261938" indent="-261938" algn="just">
              <a:lnSpc>
                <a:spcPts val="2700"/>
              </a:lnSpc>
              <a:spcBef>
                <a:spcPts val="600"/>
              </a:spcBef>
              <a:spcAft>
                <a:spcPts val="600"/>
              </a:spcAft>
            </a:pP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415</a:t>
            </a:fld>
            <a:endParaRPr lang="en-US"/>
          </a:p>
        </p:txBody>
      </p:sp>
    </p:spTree>
    <p:extLst>
      <p:ext uri="{BB962C8B-B14F-4D97-AF65-F5344CB8AC3E}">
        <p14:creationId xmlns:p14="http://schemas.microsoft.com/office/powerpoint/2010/main" val="105450725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7" y="1628800"/>
            <a:ext cx="8715405" cy="4680520"/>
          </a:xfrm>
        </p:spPr>
        <p:txBody>
          <a:bodyPr/>
          <a:lstStyle/>
          <a:p>
            <a:pPr marL="261938" indent="-261938" algn="just">
              <a:lnSpc>
                <a:spcPts val="2700"/>
              </a:lnSpc>
              <a:spcBef>
                <a:spcPts val="600"/>
              </a:spcBef>
              <a:spcAft>
                <a:spcPts val="600"/>
              </a:spcAft>
            </a:pPr>
            <a:r>
              <a:rPr lang="en-US" sz="2000" dirty="0" smtClean="0">
                <a:solidFill>
                  <a:srgbClr val="FF0000"/>
                </a:solidFill>
                <a:cs typeface="Times New Roman" pitchFamily="18" charset="0"/>
              </a:rPr>
              <a:t>WS1:</a:t>
            </a:r>
          </a:p>
          <a:p>
            <a:pPr marL="271463" indent="-271463" algn="just">
              <a:lnSpc>
                <a:spcPts val="2700"/>
              </a:lnSpc>
              <a:spcBef>
                <a:spcPts val="600"/>
              </a:spcBef>
              <a:spcAft>
                <a:spcPts val="600"/>
              </a:spcAft>
              <a:buFontTx/>
              <a:buChar char="-"/>
            </a:pPr>
            <a:r>
              <a:rPr lang="en-US" sz="2000" dirty="0" smtClean="0">
                <a:cs typeface="Times New Roman" pitchFamily="18" charset="0"/>
              </a:rPr>
              <a:t>total need of impairment increase was 838 M€ (9.1% of the total impairment recognized for the credits in the scope of the SIP and 0.3% of their total amount).</a:t>
            </a:r>
          </a:p>
          <a:p>
            <a:pPr marL="271463" indent="-271463" algn="just">
              <a:lnSpc>
                <a:spcPts val="2700"/>
              </a:lnSpc>
              <a:spcBef>
                <a:spcPts val="600"/>
              </a:spcBef>
              <a:spcAft>
                <a:spcPts val="600"/>
              </a:spcAft>
              <a:buFontTx/>
              <a:buChar char="-"/>
            </a:pPr>
            <a:r>
              <a:rPr lang="en-GB" sz="2000" dirty="0" smtClean="0">
                <a:cs typeface="Times New Roman" pitchFamily="18" charset="0"/>
              </a:rPr>
              <a:t>these needs were partly </a:t>
            </a:r>
            <a:r>
              <a:rPr lang="en-GB" sz="2000" dirty="0">
                <a:cs typeface="Times New Roman" pitchFamily="18" charset="0"/>
              </a:rPr>
              <a:t>offset (in 242 </a:t>
            </a:r>
            <a:r>
              <a:rPr lang="en-GB" sz="2000" dirty="0" smtClean="0">
                <a:cs typeface="Times New Roman" pitchFamily="18" charset="0"/>
              </a:rPr>
              <a:t>M€) </a:t>
            </a:r>
            <a:r>
              <a:rPr lang="en-GB" sz="2000" dirty="0">
                <a:cs typeface="Times New Roman" pitchFamily="18" charset="0"/>
              </a:rPr>
              <a:t>by the allocation of existent impairment buffers, already registered in the accounts on 30 </a:t>
            </a:r>
            <a:r>
              <a:rPr lang="en-GB" sz="2000" dirty="0" smtClean="0">
                <a:cs typeface="Times New Roman" pitchFamily="18" charset="0"/>
              </a:rPr>
              <a:t>Jun.11.</a:t>
            </a:r>
          </a:p>
          <a:p>
            <a:pPr marL="271463" indent="-271463" algn="just">
              <a:lnSpc>
                <a:spcPts val="2700"/>
              </a:lnSpc>
              <a:spcBef>
                <a:spcPts val="600"/>
              </a:spcBef>
              <a:spcAft>
                <a:spcPts val="600"/>
              </a:spcAft>
              <a:buFontTx/>
              <a:buChar char="-"/>
            </a:pPr>
            <a:r>
              <a:rPr lang="en-GB" sz="2000" dirty="0" smtClean="0">
                <a:cs typeface="Times New Roman" pitchFamily="18" charset="0"/>
              </a:rPr>
              <a:t>additionally</a:t>
            </a:r>
            <a:r>
              <a:rPr lang="en-GB" sz="2000" dirty="0">
                <a:cs typeface="Times New Roman" pitchFamily="18" charset="0"/>
              </a:rPr>
              <a:t>, in the </a:t>
            </a:r>
            <a:r>
              <a:rPr lang="en-GB" sz="2000" dirty="0" smtClean="0">
                <a:cs typeface="Times New Roman" pitchFamily="18" charset="0"/>
              </a:rPr>
              <a:t>3Q </a:t>
            </a:r>
            <a:r>
              <a:rPr lang="en-GB" sz="2000" dirty="0">
                <a:cs typeface="Times New Roman" pitchFamily="18" charset="0"/>
              </a:rPr>
              <a:t>2011, the </a:t>
            </a:r>
            <a:r>
              <a:rPr lang="en-GB" sz="2000" dirty="0" smtClean="0">
                <a:cs typeface="Times New Roman" pitchFamily="18" charset="0"/>
              </a:rPr>
              <a:t>8 banking </a:t>
            </a:r>
            <a:r>
              <a:rPr lang="en-GB" sz="2000" dirty="0">
                <a:cs typeface="Times New Roman" pitchFamily="18" charset="0"/>
              </a:rPr>
              <a:t>groups </a:t>
            </a:r>
            <a:r>
              <a:rPr lang="en-GB" sz="2000" dirty="0" smtClean="0">
                <a:cs typeface="Times New Roman" pitchFamily="18" charset="0"/>
              </a:rPr>
              <a:t>had </a:t>
            </a:r>
            <a:r>
              <a:rPr lang="en-GB" sz="2000" dirty="0">
                <a:cs typeface="Times New Roman" pitchFamily="18" charset="0"/>
              </a:rPr>
              <a:t>recognized additional impairment of 208 </a:t>
            </a:r>
            <a:r>
              <a:rPr lang="en-GB" sz="2000" dirty="0" smtClean="0">
                <a:cs typeface="Times New Roman" pitchFamily="18" charset="0"/>
              </a:rPr>
              <a:t>M€ for </a:t>
            </a:r>
            <a:r>
              <a:rPr lang="en-GB" sz="2000" dirty="0">
                <a:cs typeface="Times New Roman" pitchFamily="18" charset="0"/>
              </a:rPr>
              <a:t>some of </a:t>
            </a:r>
            <a:r>
              <a:rPr lang="en-GB" sz="2000" dirty="0" smtClean="0">
                <a:cs typeface="Times New Roman" pitchFamily="18" charset="0"/>
              </a:rPr>
              <a:t>these credits.</a:t>
            </a:r>
          </a:p>
          <a:p>
            <a:pPr marL="271463" indent="-271463" algn="just">
              <a:lnSpc>
                <a:spcPts val="2700"/>
              </a:lnSpc>
              <a:spcBef>
                <a:spcPts val="600"/>
              </a:spcBef>
              <a:spcAft>
                <a:spcPts val="600"/>
              </a:spcAft>
              <a:buFontTx/>
              <a:buChar char="-"/>
            </a:pPr>
            <a:endParaRPr lang="en-GB" sz="2000" dirty="0" smtClean="0">
              <a:cs typeface="Times New Roman" pitchFamily="18" charset="0"/>
            </a:endParaRPr>
          </a:p>
          <a:p>
            <a:pPr marL="271463" indent="-271463" algn="just">
              <a:lnSpc>
                <a:spcPts val="2700"/>
              </a:lnSpc>
              <a:spcBef>
                <a:spcPts val="600"/>
              </a:spcBef>
              <a:spcAft>
                <a:spcPts val="600"/>
              </a:spcAft>
            </a:pPr>
            <a:r>
              <a:rPr lang="en-US" sz="2000" dirty="0" smtClean="0">
                <a:solidFill>
                  <a:srgbClr val="FF0000"/>
                </a:solidFill>
                <a:cs typeface="Times New Roman" pitchFamily="18" charset="0"/>
              </a:rPr>
              <a:t>WS2:</a:t>
            </a:r>
            <a:endParaRPr lang="en-US" sz="2000" dirty="0">
              <a:solidFill>
                <a:srgbClr val="FF0000"/>
              </a:solidFill>
              <a:cs typeface="Times New Roman" pitchFamily="18" charset="0"/>
            </a:endParaRPr>
          </a:p>
          <a:p>
            <a:pPr marL="271463" indent="-271463" algn="just">
              <a:lnSpc>
                <a:spcPts val="2700"/>
              </a:lnSpc>
              <a:spcBef>
                <a:spcPts val="600"/>
              </a:spcBef>
              <a:spcAft>
                <a:spcPts val="600"/>
              </a:spcAft>
              <a:buFontTx/>
              <a:buChar char="-"/>
            </a:pPr>
            <a:r>
              <a:rPr lang="en-GB" sz="2000" dirty="0" smtClean="0">
                <a:cs typeface="Times New Roman" pitchFamily="18" charset="0"/>
              </a:rPr>
              <a:t>The need </a:t>
            </a:r>
            <a:r>
              <a:rPr lang="en-GB" sz="2000" dirty="0">
                <a:cs typeface="Times New Roman" pitchFamily="18" charset="0"/>
              </a:rPr>
              <a:t>to introduce some </a:t>
            </a:r>
            <a:r>
              <a:rPr lang="en-GB" sz="2000" dirty="0" smtClean="0">
                <a:cs typeface="Times New Roman" pitchFamily="18" charset="0"/>
              </a:rPr>
              <a:t>corrections was identified, </a:t>
            </a:r>
            <a:r>
              <a:rPr lang="en-GB" sz="2000" dirty="0">
                <a:cs typeface="Times New Roman" pitchFamily="18" charset="0"/>
              </a:rPr>
              <a:t>with </a:t>
            </a:r>
            <a:r>
              <a:rPr lang="en-GB" sz="2000" dirty="0" smtClean="0">
                <a:cs typeface="Times New Roman" pitchFamily="18" charset="0"/>
              </a:rPr>
              <a:t>a total impact of </a:t>
            </a:r>
            <a:r>
              <a:rPr lang="en-GB" sz="2000" dirty="0">
                <a:cs typeface="Times New Roman" pitchFamily="18" charset="0"/>
              </a:rPr>
              <a:t>around 0.6% of total capital requirements at </a:t>
            </a:r>
            <a:r>
              <a:rPr lang="en-GB" sz="2000" dirty="0" smtClean="0">
                <a:cs typeface="Times New Roman" pitchFamily="18" charset="0"/>
              </a:rPr>
              <a:t>end-Jun.11.</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416</a:t>
            </a:fld>
            <a:endParaRPr lang="en-US"/>
          </a:p>
        </p:txBody>
      </p:sp>
    </p:spTree>
    <p:extLst>
      <p:ext uri="{BB962C8B-B14F-4D97-AF65-F5344CB8AC3E}">
        <p14:creationId xmlns:p14="http://schemas.microsoft.com/office/powerpoint/2010/main" val="3711755907"/>
      </p:ext>
    </p:extLst>
  </p:cSld>
  <p:clrMapOvr>
    <a:masterClrMapping/>
  </p:clrMapOvr>
  <p:transition spd="slow">
    <p:pull dir="r"/>
  </p:transition>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SIP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80520"/>
          </a:xfrm>
        </p:spPr>
        <p:txBody>
          <a:bodyPr/>
          <a:lstStyle/>
          <a:p>
            <a:pPr marL="273050" indent="-273050" algn="just">
              <a:lnSpc>
                <a:spcPts val="2700"/>
              </a:lnSpc>
              <a:spcBef>
                <a:spcPts val="600"/>
              </a:spcBef>
              <a:spcAft>
                <a:spcPts val="600"/>
              </a:spcAft>
            </a:pPr>
            <a:r>
              <a:rPr lang="en-GB" sz="2000" dirty="0" smtClean="0">
                <a:solidFill>
                  <a:srgbClr val="FF0000"/>
                </a:solidFill>
              </a:rPr>
              <a:t>WS3 (announced in Feb.12) </a:t>
            </a:r>
            <a:r>
              <a:rPr lang="en-GB" sz="2000" dirty="0" smtClean="0"/>
              <a:t>- the 8 banking </a:t>
            </a:r>
            <a:r>
              <a:rPr lang="en-GB" sz="2000" dirty="0"/>
              <a:t>groups </a:t>
            </a:r>
            <a:r>
              <a:rPr lang="en-GB" sz="2000" dirty="0" smtClean="0"/>
              <a:t>were classified into 4 categories:</a:t>
            </a:r>
          </a:p>
          <a:p>
            <a:pPr marL="273050" indent="-273050" algn="just">
              <a:lnSpc>
                <a:spcPts val="2700"/>
              </a:lnSpc>
              <a:spcBef>
                <a:spcPts val="600"/>
              </a:spcBef>
              <a:spcAft>
                <a:spcPts val="600"/>
              </a:spcAft>
            </a:pPr>
            <a:endParaRPr lang="en-GB" sz="2000" dirty="0"/>
          </a:p>
          <a:p>
            <a:pPr marL="273050" indent="-273050" algn="just">
              <a:lnSpc>
                <a:spcPts val="2700"/>
              </a:lnSpc>
              <a:spcBef>
                <a:spcPts val="600"/>
              </a:spcBef>
              <a:spcAft>
                <a:spcPts val="600"/>
              </a:spcAft>
              <a:buFontTx/>
              <a:buChar char="-"/>
            </a:pPr>
            <a:r>
              <a:rPr lang="en-GB" sz="2000" dirty="0" smtClean="0"/>
              <a:t>Institutions that </a:t>
            </a:r>
            <a:r>
              <a:rPr lang="en-GB" sz="2000" dirty="0"/>
              <a:t>have used clearly </a:t>
            </a:r>
            <a:r>
              <a:rPr lang="en-GB" sz="2000" dirty="0" smtClean="0"/>
              <a:t>appropriate parameters </a:t>
            </a:r>
            <a:r>
              <a:rPr lang="en-GB" sz="2000" dirty="0"/>
              <a:t>and methodologies: </a:t>
            </a:r>
            <a:r>
              <a:rPr lang="en-GB" sz="2000" dirty="0" smtClean="0"/>
              <a:t>2</a:t>
            </a:r>
            <a:endParaRPr lang="en-GB" sz="2000" dirty="0"/>
          </a:p>
          <a:p>
            <a:pPr marL="273050" indent="-273050" algn="just">
              <a:lnSpc>
                <a:spcPts val="2700"/>
              </a:lnSpc>
              <a:spcBef>
                <a:spcPts val="600"/>
              </a:spcBef>
              <a:spcAft>
                <a:spcPts val="600"/>
              </a:spcAft>
              <a:buFontTx/>
              <a:buChar char="-"/>
            </a:pPr>
            <a:r>
              <a:rPr lang="en-GB" sz="2000" dirty="0" smtClean="0"/>
              <a:t>Institutions </a:t>
            </a:r>
            <a:r>
              <a:rPr lang="en-GB" sz="2000" dirty="0"/>
              <a:t>that have used appropriate parameters and methodologies: </a:t>
            </a:r>
            <a:r>
              <a:rPr lang="en-GB" sz="2000" dirty="0" smtClean="0"/>
              <a:t>1</a:t>
            </a:r>
          </a:p>
          <a:p>
            <a:pPr marL="273050" indent="-273050" algn="just">
              <a:lnSpc>
                <a:spcPts val="2700"/>
              </a:lnSpc>
              <a:spcBef>
                <a:spcPts val="600"/>
              </a:spcBef>
              <a:spcAft>
                <a:spcPts val="600"/>
              </a:spcAft>
              <a:buFontTx/>
              <a:buChar char="-"/>
            </a:pPr>
            <a:r>
              <a:rPr lang="en-GB" sz="2000" dirty="0" smtClean="0"/>
              <a:t>Institutions </a:t>
            </a:r>
            <a:r>
              <a:rPr lang="en-GB" sz="2000" dirty="0"/>
              <a:t>that have used appropriate parameters and methodologies regarding most </a:t>
            </a:r>
            <a:r>
              <a:rPr lang="en-GB" sz="2000" dirty="0" smtClean="0"/>
              <a:t>aspects, </a:t>
            </a:r>
            <a:r>
              <a:rPr lang="en-GB" sz="2000" dirty="0"/>
              <a:t>although requiring some improvement in particular areas: </a:t>
            </a:r>
            <a:r>
              <a:rPr lang="en-GB" sz="2000" dirty="0" smtClean="0"/>
              <a:t>4</a:t>
            </a:r>
          </a:p>
          <a:p>
            <a:pPr marL="273050" indent="-273050" algn="just">
              <a:lnSpc>
                <a:spcPts val="2700"/>
              </a:lnSpc>
              <a:spcBef>
                <a:spcPts val="600"/>
              </a:spcBef>
              <a:spcAft>
                <a:spcPts val="600"/>
              </a:spcAft>
              <a:buFontTx/>
              <a:buChar char="-"/>
            </a:pPr>
            <a:r>
              <a:rPr lang="en-GB" sz="2000" dirty="0" smtClean="0"/>
              <a:t>Institutions </a:t>
            </a:r>
            <a:r>
              <a:rPr lang="en-GB" sz="2000" dirty="0"/>
              <a:t>that require some improvement in a range of specific areas, for the parameters and methodologies to be deemed appropriate: </a:t>
            </a:r>
            <a:r>
              <a:rPr lang="en-GB" sz="2000" dirty="0" smtClean="0"/>
              <a:t>1</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417</a:t>
            </a:fld>
            <a:endParaRPr lang="en-US"/>
          </a:p>
        </p:txBody>
      </p:sp>
    </p:spTree>
    <p:extLst>
      <p:ext uri="{BB962C8B-B14F-4D97-AF65-F5344CB8AC3E}">
        <p14:creationId xmlns:p14="http://schemas.microsoft.com/office/powerpoint/2010/main" val="3954921779"/>
      </p:ext>
    </p:extLst>
  </p:cSld>
  <p:clrMapOvr>
    <a:masterClrMapping/>
  </p:clrMapOvr>
  <p:transition spd="slow">
    <p:pull dir="r"/>
  </p:transition>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94213"/>
          </a:xfrm>
        </p:spPr>
        <p:txBody>
          <a:bodyPr/>
          <a:lstStyle/>
          <a:p>
            <a:pPr marL="271463" indent="-271463" algn="just">
              <a:lnSpc>
                <a:spcPts val="2700"/>
              </a:lnSpc>
              <a:spcBef>
                <a:spcPts val="600"/>
              </a:spcBef>
              <a:spcAft>
                <a:spcPts val="600"/>
              </a:spcAft>
            </a:pPr>
            <a:r>
              <a:rPr lang="en-GB" sz="2000" dirty="0" smtClean="0">
                <a:solidFill>
                  <a:srgbClr val="FF0000"/>
                </a:solidFill>
              </a:rPr>
              <a:t>Focused on the impairment </a:t>
            </a:r>
            <a:r>
              <a:rPr lang="en-GB" sz="2000" dirty="0">
                <a:solidFill>
                  <a:srgbClr val="FF0000"/>
                </a:solidFill>
              </a:rPr>
              <a:t>adequacy </a:t>
            </a:r>
            <a:r>
              <a:rPr lang="en-GB" sz="2000" dirty="0" smtClean="0">
                <a:solidFill>
                  <a:srgbClr val="FF0000"/>
                </a:solidFill>
              </a:rPr>
              <a:t>on exposures </a:t>
            </a:r>
            <a:r>
              <a:rPr lang="en-GB" sz="2000" dirty="0">
                <a:solidFill>
                  <a:srgbClr val="FF0000"/>
                </a:solidFill>
              </a:rPr>
              <a:t>of </a:t>
            </a:r>
            <a:r>
              <a:rPr lang="en-GB" sz="2000" dirty="0" smtClean="0">
                <a:solidFill>
                  <a:srgbClr val="FF0000"/>
                </a:solidFill>
              </a:rPr>
              <a:t>banks to </a:t>
            </a:r>
            <a:r>
              <a:rPr lang="en-GB" sz="2000" dirty="0">
                <a:solidFill>
                  <a:srgbClr val="FF0000"/>
                </a:solidFill>
              </a:rPr>
              <a:t>the construction and real estate sectors in Portugal and </a:t>
            </a:r>
            <a:r>
              <a:rPr lang="en-GB" sz="2000" dirty="0" smtClean="0">
                <a:solidFill>
                  <a:srgbClr val="FF0000"/>
                </a:solidFill>
              </a:rPr>
              <a:t>Spain, </a:t>
            </a:r>
            <a:r>
              <a:rPr lang="en-GB" sz="2000" dirty="0">
                <a:solidFill>
                  <a:srgbClr val="FF0000"/>
                </a:solidFill>
              </a:rPr>
              <a:t>with reference to 30 </a:t>
            </a:r>
            <a:r>
              <a:rPr lang="en-GB" sz="2000" dirty="0" smtClean="0">
                <a:solidFill>
                  <a:srgbClr val="FF0000"/>
                </a:solidFill>
              </a:rPr>
              <a:t>Jun.12</a:t>
            </a:r>
            <a:r>
              <a:rPr lang="en-GB" sz="2000" dirty="0" smtClean="0"/>
              <a:t>, including:</a:t>
            </a:r>
          </a:p>
          <a:p>
            <a:pPr marL="271463" indent="-271463" algn="just">
              <a:lnSpc>
                <a:spcPts val="2700"/>
              </a:lnSpc>
              <a:spcBef>
                <a:spcPts val="600"/>
              </a:spcBef>
              <a:spcAft>
                <a:spcPts val="600"/>
              </a:spcAft>
            </a:pPr>
            <a:endParaRPr lang="en-GB" sz="2000" dirty="0" smtClean="0"/>
          </a:p>
          <a:p>
            <a:pPr marL="514350" indent="-514350" algn="just">
              <a:lnSpc>
                <a:spcPts val="2700"/>
              </a:lnSpc>
              <a:spcBef>
                <a:spcPts val="600"/>
              </a:spcBef>
              <a:spcAft>
                <a:spcPts val="600"/>
              </a:spcAft>
              <a:buAutoNum type="romanLcParenBoth"/>
            </a:pPr>
            <a:r>
              <a:rPr lang="en-GB" sz="2000" dirty="0" smtClean="0"/>
              <a:t>holdings </a:t>
            </a:r>
            <a:r>
              <a:rPr lang="en-GB" sz="2000" dirty="0"/>
              <a:t>of those </a:t>
            </a:r>
            <a:r>
              <a:rPr lang="en-GB" sz="2000" dirty="0" smtClean="0"/>
              <a:t>entities</a:t>
            </a:r>
            <a:endParaRPr lang="en-GB" sz="2000" dirty="0"/>
          </a:p>
          <a:p>
            <a:pPr marL="514350" indent="-514350" algn="just">
              <a:lnSpc>
                <a:spcPts val="2700"/>
              </a:lnSpc>
              <a:spcBef>
                <a:spcPts val="600"/>
              </a:spcBef>
              <a:spcAft>
                <a:spcPts val="600"/>
              </a:spcAft>
              <a:buAutoNum type="romanLcParenBoth"/>
            </a:pPr>
            <a:r>
              <a:rPr lang="en-GB" sz="2000" dirty="0" smtClean="0"/>
              <a:t>tourism </a:t>
            </a:r>
            <a:r>
              <a:rPr lang="en-GB" sz="2000" dirty="0"/>
              <a:t>sector </a:t>
            </a:r>
            <a:r>
              <a:rPr lang="en-GB" sz="2000" dirty="0" smtClean="0"/>
              <a:t>entities</a:t>
            </a:r>
          </a:p>
          <a:p>
            <a:pPr marL="514350" indent="-514350" algn="just">
              <a:lnSpc>
                <a:spcPts val="2700"/>
              </a:lnSpc>
              <a:spcBef>
                <a:spcPts val="600"/>
              </a:spcBef>
              <a:spcAft>
                <a:spcPts val="600"/>
              </a:spcAft>
              <a:buAutoNum type="romanLcParenBoth"/>
            </a:pPr>
            <a:r>
              <a:rPr lang="en-GB" sz="2000" dirty="0" smtClean="0"/>
              <a:t>entities with close </a:t>
            </a:r>
            <a:r>
              <a:rPr lang="en-GB" sz="2000" dirty="0"/>
              <a:t>links to the construction sector </a:t>
            </a:r>
            <a:r>
              <a:rPr lang="en-GB" sz="2000" dirty="0" smtClean="0"/>
              <a:t>(e.g. </a:t>
            </a:r>
            <a:r>
              <a:rPr lang="en-GB" sz="2000" dirty="0"/>
              <a:t>suppliers) and </a:t>
            </a:r>
            <a:endParaRPr lang="en-GB" sz="2000" dirty="0" smtClean="0"/>
          </a:p>
          <a:p>
            <a:pPr marL="514350" indent="-514350" algn="just">
              <a:lnSpc>
                <a:spcPts val="2700"/>
              </a:lnSpc>
              <a:spcBef>
                <a:spcPts val="600"/>
              </a:spcBef>
              <a:spcAft>
                <a:spcPts val="600"/>
              </a:spcAft>
              <a:buAutoNum type="romanLcParenBoth"/>
            </a:pPr>
            <a:r>
              <a:rPr lang="en-GB" sz="2000" dirty="0" smtClean="0"/>
              <a:t>entities </a:t>
            </a:r>
            <a:r>
              <a:rPr lang="en-GB" sz="2000" dirty="0"/>
              <a:t>belonging to the same economic </a:t>
            </a:r>
            <a:r>
              <a:rPr lang="en-GB" sz="2000" dirty="0" smtClean="0"/>
              <a:t>groups </a:t>
            </a:r>
            <a:r>
              <a:rPr lang="en-GB" sz="2000" dirty="0"/>
              <a:t>as the above, whenever the </a:t>
            </a:r>
            <a:r>
              <a:rPr lang="en-GB" sz="2000" dirty="0" smtClean="0"/>
              <a:t>above </a:t>
            </a:r>
            <a:r>
              <a:rPr lang="en-GB" sz="2000" dirty="0"/>
              <a:t>exposure represented more than 25% of the economic group’s </a:t>
            </a:r>
            <a:r>
              <a:rPr lang="en-GB" sz="2000" dirty="0" smtClean="0"/>
              <a:t>exposure.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418</a:t>
            </a:fld>
            <a:endParaRPr lang="en-US"/>
          </a:p>
        </p:txBody>
      </p:sp>
    </p:spTree>
    <p:extLst>
      <p:ext uri="{BB962C8B-B14F-4D97-AF65-F5344CB8AC3E}">
        <p14:creationId xmlns:p14="http://schemas.microsoft.com/office/powerpoint/2010/main" val="2482794712"/>
      </p:ext>
    </p:extLst>
  </p:cSld>
  <p:clrMapOvr>
    <a:masterClrMapping/>
  </p:clrMapOvr>
  <p:transition spd="slow">
    <p:pull dir="r"/>
  </p:transition>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28800"/>
            <a:ext cx="8715405" cy="4694213"/>
          </a:xfrm>
        </p:spPr>
        <p:txBody>
          <a:bodyPr/>
          <a:lstStyle/>
          <a:p>
            <a:pPr marL="271463" indent="-271463" algn="just">
              <a:lnSpc>
                <a:spcPts val="2700"/>
              </a:lnSpc>
              <a:spcBef>
                <a:spcPts val="600"/>
              </a:spcBef>
              <a:spcAft>
                <a:spcPts val="600"/>
              </a:spcAft>
            </a:pPr>
            <a:r>
              <a:rPr lang="en-GB" sz="2000" b="1" dirty="0" smtClean="0">
                <a:solidFill>
                  <a:srgbClr val="FF0000"/>
                </a:solidFill>
              </a:rPr>
              <a:t>Conclusion - need </a:t>
            </a:r>
            <a:r>
              <a:rPr lang="en-GB" sz="2000" b="1" dirty="0">
                <a:solidFill>
                  <a:srgbClr val="FF0000"/>
                </a:solidFill>
              </a:rPr>
              <a:t>to reinforce </a:t>
            </a:r>
            <a:r>
              <a:rPr lang="en-GB" sz="2000" b="1" dirty="0" smtClean="0">
                <a:solidFill>
                  <a:srgbClr val="FF0000"/>
                </a:solidFill>
              </a:rPr>
              <a:t>impairments by 861 M€ (</a:t>
            </a:r>
            <a:r>
              <a:rPr lang="en-GB" sz="2000" b="1" dirty="0">
                <a:solidFill>
                  <a:srgbClr val="FF0000"/>
                </a:solidFill>
              </a:rPr>
              <a:t>around 2.2% of the overall amount of exposures assessed</a:t>
            </a:r>
            <a:r>
              <a:rPr lang="en-GB" sz="2000" b="1" dirty="0" smtClean="0">
                <a:solidFill>
                  <a:srgbClr val="FF0000"/>
                </a:solidFill>
              </a:rPr>
              <a:t>).</a:t>
            </a:r>
          </a:p>
          <a:p>
            <a:pPr marL="271463" indent="-271463" algn="just">
              <a:lnSpc>
                <a:spcPts val="2700"/>
              </a:lnSpc>
              <a:spcBef>
                <a:spcPts val="600"/>
              </a:spcBef>
              <a:spcAft>
                <a:spcPts val="600"/>
              </a:spcAft>
            </a:pPr>
            <a:endParaRPr lang="en-GB" sz="2000" dirty="0" smtClean="0"/>
          </a:p>
          <a:p>
            <a:pPr marL="271463" indent="-271463" algn="just">
              <a:lnSpc>
                <a:spcPts val="2700"/>
              </a:lnSpc>
              <a:spcBef>
                <a:spcPts val="600"/>
              </a:spcBef>
              <a:spcAft>
                <a:spcPts val="600"/>
              </a:spcAft>
            </a:pPr>
            <a:r>
              <a:rPr lang="en-GB" sz="2000" dirty="0" smtClean="0"/>
              <a:t>On </a:t>
            </a:r>
            <a:r>
              <a:rPr lang="en-GB" sz="2000" dirty="0"/>
              <a:t>30 </a:t>
            </a:r>
            <a:r>
              <a:rPr lang="en-GB" sz="2000" dirty="0" smtClean="0"/>
              <a:t>Jun.12 </a:t>
            </a:r>
            <a:r>
              <a:rPr lang="en-GB" sz="2000" b="1" u="sng" dirty="0">
                <a:solidFill>
                  <a:srgbClr val="FF0000"/>
                </a:solidFill>
              </a:rPr>
              <a:t>the impact of OIP results on the aggregate </a:t>
            </a:r>
            <a:r>
              <a:rPr lang="en-GB" sz="2000" b="1" u="sng" dirty="0" smtClean="0">
                <a:solidFill>
                  <a:srgbClr val="FF0000"/>
                </a:solidFill>
              </a:rPr>
              <a:t>CT1 </a:t>
            </a:r>
            <a:r>
              <a:rPr lang="en-GB" sz="2000" b="1" u="sng" dirty="0">
                <a:solidFill>
                  <a:srgbClr val="FF0000"/>
                </a:solidFill>
              </a:rPr>
              <a:t>ratio of the </a:t>
            </a:r>
            <a:r>
              <a:rPr lang="en-GB" sz="2000" b="1" u="sng" dirty="0" smtClean="0">
                <a:solidFill>
                  <a:srgbClr val="FF0000"/>
                </a:solidFill>
              </a:rPr>
              <a:t>8 banks </a:t>
            </a:r>
            <a:r>
              <a:rPr lang="en-GB" sz="2000" b="1" u="sng" dirty="0">
                <a:solidFill>
                  <a:srgbClr val="FF0000"/>
                </a:solidFill>
              </a:rPr>
              <a:t>as a whole translated into a slight revision of its value, from 11.2% to 11.1%</a:t>
            </a:r>
            <a:r>
              <a:rPr lang="en-GB" sz="2000" b="1" dirty="0">
                <a:solidFill>
                  <a:srgbClr val="FF0000"/>
                </a:solidFill>
              </a:rPr>
              <a:t>, </a:t>
            </a:r>
            <a:r>
              <a:rPr lang="en-GB" sz="2000" dirty="0"/>
              <a:t>which </a:t>
            </a:r>
            <a:r>
              <a:rPr lang="en-GB" sz="2000" dirty="0" smtClean="0"/>
              <a:t>was still </a:t>
            </a:r>
            <a:r>
              <a:rPr lang="en-GB" sz="2000" dirty="0"/>
              <a:t>much higher than the 9% minimum required at that date.</a:t>
            </a:r>
            <a:endParaRPr lang="en-US"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419</a:t>
            </a:fld>
            <a:endParaRPr lang="en-US"/>
          </a:p>
        </p:txBody>
      </p:sp>
    </p:spTree>
    <p:extLst>
      <p:ext uri="{BB962C8B-B14F-4D97-AF65-F5344CB8AC3E}">
        <p14:creationId xmlns:p14="http://schemas.microsoft.com/office/powerpoint/2010/main" val="810521990"/>
      </p:ext>
    </p:extLst>
  </p:cSld>
  <p:clrMapOvr>
    <a:masterClrMapping/>
  </p:clrMapOvr>
  <p:transition spd="slow">
    <p:pull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640960" cy="4619600"/>
          </a:xfrm>
        </p:spPr>
        <p:txBody>
          <a:bodyPr/>
          <a:lstStyle/>
          <a:p>
            <a:pPr marL="271463" indent="-271463" algn="just">
              <a:lnSpc>
                <a:spcPts val="2700"/>
              </a:lnSpc>
              <a:spcBef>
                <a:spcPts val="600"/>
              </a:spcBef>
              <a:spcAft>
                <a:spcPts val="600"/>
              </a:spcAft>
            </a:pPr>
            <a:r>
              <a:rPr lang="en-GB" sz="2000" b="1" dirty="0" smtClean="0">
                <a:solidFill>
                  <a:srgbClr val="FF0000"/>
                </a:solidFill>
              </a:rPr>
              <a:t>With </a:t>
            </a:r>
            <a:r>
              <a:rPr lang="en-GB" sz="2000" b="1" dirty="0">
                <a:solidFill>
                  <a:srgbClr val="FF0000"/>
                </a:solidFill>
              </a:rPr>
              <a:t>low information </a:t>
            </a:r>
            <a:r>
              <a:rPr lang="en-GB" sz="2000" b="1" dirty="0" smtClean="0">
                <a:solidFill>
                  <a:srgbClr val="FF0000"/>
                </a:solidFill>
              </a:rPr>
              <a:t>costs, diffuse and small shareholders may exert </a:t>
            </a:r>
            <a:r>
              <a:rPr lang="en-GB" sz="2000" b="1" dirty="0">
                <a:solidFill>
                  <a:srgbClr val="FF0000"/>
                </a:solidFill>
              </a:rPr>
              <a:t>effective corporate governance directly by </a:t>
            </a:r>
            <a:r>
              <a:rPr lang="en-GB" sz="2000" b="1" dirty="0" smtClean="0">
                <a:solidFill>
                  <a:srgbClr val="FF0000"/>
                </a:solidFill>
              </a:rPr>
              <a:t>voting on </a:t>
            </a:r>
            <a:r>
              <a:rPr lang="en-GB" sz="2000" b="1" dirty="0">
                <a:solidFill>
                  <a:srgbClr val="FF0000"/>
                </a:solidFill>
              </a:rPr>
              <a:t>crucial issues</a:t>
            </a:r>
            <a:r>
              <a:rPr lang="en-GB" sz="2000" dirty="0"/>
              <a:t>, </a:t>
            </a:r>
            <a:r>
              <a:rPr lang="en-GB" sz="2000" dirty="0" smtClean="0"/>
              <a:t>e.g. M&amp;A and other strategic issues.</a:t>
            </a:r>
          </a:p>
          <a:p>
            <a:pPr marL="271463" indent="-271463" algn="just">
              <a:lnSpc>
                <a:spcPts val="2700"/>
              </a:lnSpc>
              <a:spcBef>
                <a:spcPts val="600"/>
              </a:spcBef>
              <a:spcAft>
                <a:spcPts val="600"/>
              </a:spcAft>
            </a:pPr>
            <a:endParaRPr lang="en-GB" sz="2000" b="1" dirty="0" smtClean="0">
              <a:solidFill>
                <a:srgbClr val="FF0000"/>
              </a:solidFill>
            </a:endParaRPr>
          </a:p>
          <a:p>
            <a:pPr marL="271463" indent="-271463" algn="just">
              <a:lnSpc>
                <a:spcPts val="2700"/>
              </a:lnSpc>
              <a:spcBef>
                <a:spcPts val="600"/>
              </a:spcBef>
              <a:spcAft>
                <a:spcPts val="600"/>
              </a:spcAft>
            </a:pPr>
            <a:r>
              <a:rPr lang="en-GB" sz="2000" b="1" dirty="0" smtClean="0">
                <a:solidFill>
                  <a:srgbClr val="FF0000"/>
                </a:solidFill>
              </a:rPr>
              <a:t>Large </a:t>
            </a:r>
            <a:r>
              <a:rPr lang="en-GB" sz="2000" b="1" dirty="0">
                <a:solidFill>
                  <a:srgbClr val="FF0000"/>
                </a:solidFill>
              </a:rPr>
              <a:t>owners have greater incentives to acquire information and monitor managers and greater power to limit managerial discretion </a:t>
            </a:r>
            <a:r>
              <a:rPr lang="en-GB" sz="2000" dirty="0"/>
              <a:t>[see e.g. Grossman and Hart (1980, 1986); Shleifer and </a:t>
            </a:r>
            <a:r>
              <a:rPr lang="en-GB" sz="2000" dirty="0" err="1"/>
              <a:t>Vishny</a:t>
            </a:r>
            <a:r>
              <a:rPr lang="en-GB" sz="2000" dirty="0"/>
              <a:t> (1996); and </a:t>
            </a:r>
            <a:r>
              <a:rPr lang="en-GB" sz="2000" dirty="0" err="1"/>
              <a:t>Stulz</a:t>
            </a:r>
            <a:r>
              <a:rPr lang="en-GB" sz="2000" dirty="0"/>
              <a:t> (1988), quoted in Levine (2005)]. </a:t>
            </a:r>
          </a:p>
          <a:p>
            <a:pPr marL="271463" indent="-271463" algn="just">
              <a:lnSpc>
                <a:spcPts val="2700"/>
              </a:lnSpc>
              <a:spcBef>
                <a:spcPts val="600"/>
              </a:spcBef>
              <a:spcAft>
                <a:spcPts val="600"/>
              </a:spcAft>
            </a:pPr>
            <a:r>
              <a:rPr lang="en-GB" sz="2000" dirty="0"/>
              <a:t>Additionally, </a:t>
            </a:r>
            <a:r>
              <a:rPr lang="en-GB" sz="2000" dirty="0">
                <a:solidFill>
                  <a:srgbClr val="FF0000"/>
                </a:solidFill>
              </a:rPr>
              <a:t>the board of directors may not represent the interests of minority shareholders</a:t>
            </a:r>
            <a:r>
              <a:rPr lang="en-GB" sz="2000" dirty="0"/>
              <a:t>, as management may capture the board into acting in the best interests of the managers, not the shareholders</a:t>
            </a:r>
            <a:r>
              <a:rPr lang="en-GB" sz="2000" dirty="0" smtClean="0"/>
              <a:t>.</a:t>
            </a:r>
          </a:p>
          <a:p>
            <a:pPr marL="271463" indent="-271463" algn="just">
              <a:lnSpc>
                <a:spcPts val="2700"/>
              </a:lnSpc>
              <a:spcBef>
                <a:spcPts val="600"/>
              </a:spcBef>
              <a:spcAft>
                <a:spcPts val="600"/>
              </a:spcAft>
            </a:pPr>
            <a:endParaRPr lang="en-GB" sz="2000" dirty="0" smtClean="0"/>
          </a:p>
          <a:p>
            <a:pPr marL="271463" indent="-271463" algn="just">
              <a:lnSpc>
                <a:spcPts val="2700"/>
              </a:lnSpc>
              <a:spcBef>
                <a:spcPts val="600"/>
              </a:spcBef>
              <a:spcAft>
                <a:spcPts val="600"/>
              </a:spcAft>
            </a:pPr>
            <a:endParaRPr lang="en-GB" sz="20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42</a:t>
            </a:fld>
            <a:endParaRPr lang="en-US"/>
          </a:p>
        </p:txBody>
      </p:sp>
      <p:sp>
        <p:nvSpPr>
          <p:cNvPr id="7" name="Down Arrow 6"/>
          <p:cNvSpPr/>
          <p:nvPr/>
        </p:nvSpPr>
        <p:spPr bwMode="auto">
          <a:xfrm>
            <a:off x="4771999" y="270892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517812449"/>
      </p:ext>
    </p:extLst>
  </p:cSld>
  <p:clrMapOvr>
    <a:masterClrMapping/>
  </p:clrMapOvr>
  <p:transition spd="slow">
    <p:pull dir="r"/>
  </p:transition>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OIP</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600200"/>
            <a:ext cx="8715405" cy="892696"/>
          </a:xfrm>
        </p:spPr>
        <p:txBody>
          <a:bodyPr/>
          <a:lstStyle/>
          <a:p>
            <a:pPr marL="173038" indent="-173038" algn="just">
              <a:lnSpc>
                <a:spcPts val="2700"/>
              </a:lnSpc>
              <a:spcBef>
                <a:spcPts val="600"/>
              </a:spcBef>
              <a:spcAft>
                <a:spcPts val="600"/>
              </a:spcAft>
            </a:pPr>
            <a:r>
              <a:rPr lang="en-GB" sz="2000" dirty="0" smtClean="0"/>
              <a:t>Impairment </a:t>
            </a:r>
            <a:r>
              <a:rPr lang="en-GB" sz="2000" dirty="0"/>
              <a:t>reinforcements </a:t>
            </a:r>
            <a:r>
              <a:rPr lang="en-GB" sz="2000" dirty="0" smtClean="0"/>
              <a:t>undertaken </a:t>
            </a:r>
            <a:r>
              <a:rPr lang="en-GB" sz="2000" dirty="0"/>
              <a:t>by banking groups with reference to 30 </a:t>
            </a:r>
            <a:r>
              <a:rPr lang="en-GB" sz="2000" dirty="0" smtClean="0"/>
              <a:t>Sep.12 </a:t>
            </a:r>
            <a:r>
              <a:rPr lang="en-GB" sz="2000" dirty="0"/>
              <a:t>covered part of the needs identified for impairment reinforcement, reducing the respective amount from </a:t>
            </a:r>
            <a:r>
              <a:rPr lang="en-GB" sz="2000" dirty="0" smtClean="0"/>
              <a:t>861 M€ to 474M</a:t>
            </a:r>
            <a:r>
              <a:rPr lang="en-GB" sz="2000" dirty="0"/>
              <a:t> </a:t>
            </a:r>
            <a:r>
              <a:rPr lang="en-GB" sz="2000" dirty="0" smtClean="0"/>
              <a:t>€ (to be reflected by </a:t>
            </a:r>
            <a:r>
              <a:rPr lang="en-GB" sz="2000" dirty="0"/>
              <a:t>31 </a:t>
            </a:r>
            <a:r>
              <a:rPr lang="en-GB" sz="2000" dirty="0" smtClean="0"/>
              <a:t>Dec.2012).</a:t>
            </a:r>
            <a:endParaRPr lang="en-US" sz="2000" dirty="0"/>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807" y="2866107"/>
            <a:ext cx="6200737" cy="337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776536" y="5529426"/>
            <a:ext cx="2376264" cy="707886"/>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(2012), “On-site Inspections </a:t>
            </a:r>
            <a:r>
              <a:rPr lang="en-US" sz="1000" b="0" u="none" dirty="0" err="1" smtClean="0">
                <a:solidFill>
                  <a:schemeClr val="tx1"/>
                </a:solidFill>
              </a:rPr>
              <a:t>Programme</a:t>
            </a:r>
            <a:r>
              <a:rPr lang="en-US" sz="1000" b="0" u="none" dirty="0" smtClean="0">
                <a:solidFill>
                  <a:schemeClr val="tx1"/>
                </a:solidFill>
              </a:rPr>
              <a:t> on exposure to the construction and real estate sectors”, press release, 3 Dec.</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420</a:t>
            </a:fld>
            <a:endParaRPr lang="en-US"/>
          </a:p>
        </p:txBody>
      </p:sp>
    </p:spTree>
    <p:extLst>
      <p:ext uri="{BB962C8B-B14F-4D97-AF65-F5344CB8AC3E}">
        <p14:creationId xmlns:p14="http://schemas.microsoft.com/office/powerpoint/2010/main" val="2120621456"/>
      </p:ext>
    </p:extLst>
  </p:cSld>
  <p:clrMapOvr>
    <a:masterClrMapping/>
  </p:clrMapOvr>
  <p:transition spd="slow">
    <p:pull dir="r"/>
  </p:transition>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lang="en-GB" sz="4400" b="0" u="none" dirty="0" smtClean="0">
                <a:solidFill>
                  <a:schemeClr val="tx1"/>
                </a:solidFill>
              </a:rPr>
              <a:t>2</a:t>
            </a:r>
            <a:r>
              <a:rPr lang="en-GB" sz="4400" b="0" u="none" baseline="30000" dirty="0" smtClean="0">
                <a:solidFill>
                  <a:schemeClr val="tx1"/>
                </a:solidFill>
              </a:rPr>
              <a:t>nd</a:t>
            </a:r>
            <a:r>
              <a:rPr lang="en-GB" sz="4400" b="0" u="none" dirty="0" smtClean="0">
                <a:solidFill>
                  <a:schemeClr val="tx1"/>
                </a:solidFill>
              </a:rPr>
              <a:t> OIP (ETRICC)</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700808"/>
            <a:ext cx="8715405" cy="4680520"/>
          </a:xfrm>
        </p:spPr>
        <p:txBody>
          <a:bodyPr/>
          <a:lstStyle/>
          <a:p>
            <a:pPr marL="261938" indent="-261938" algn="just">
              <a:lnSpc>
                <a:spcPts val="2700"/>
              </a:lnSpc>
              <a:spcBef>
                <a:spcPts val="600"/>
              </a:spcBef>
              <a:spcAft>
                <a:spcPts val="600"/>
              </a:spcAft>
            </a:pPr>
            <a:r>
              <a:rPr lang="en-US" sz="2000" dirty="0" smtClean="0"/>
              <a:t>At the end of Jul.13, the </a:t>
            </a:r>
            <a:r>
              <a:rPr lang="en-US" sz="2000" dirty="0" err="1" smtClean="0"/>
              <a:t>Banco</a:t>
            </a:r>
            <a:r>
              <a:rPr lang="en-US" sz="2000" dirty="0" smtClean="0"/>
              <a:t> </a:t>
            </a:r>
            <a:r>
              <a:rPr lang="en-US" sz="2000" dirty="0"/>
              <a:t>de </a:t>
            </a:r>
            <a:r>
              <a:rPr lang="en-US" sz="2000" dirty="0" smtClean="0"/>
              <a:t>Portugal released the result of a </a:t>
            </a:r>
            <a:r>
              <a:rPr lang="en-US" sz="2000" dirty="0" smtClean="0">
                <a:solidFill>
                  <a:srgbClr val="FF0000"/>
                </a:solidFill>
              </a:rPr>
              <a:t>2</a:t>
            </a:r>
            <a:r>
              <a:rPr lang="en-US" sz="2000" baseline="30000" dirty="0" smtClean="0">
                <a:solidFill>
                  <a:srgbClr val="FF0000"/>
                </a:solidFill>
              </a:rPr>
              <a:t>nd</a:t>
            </a:r>
            <a:r>
              <a:rPr lang="en-US" sz="2000" dirty="0" smtClean="0">
                <a:solidFill>
                  <a:srgbClr val="FF0000"/>
                </a:solidFill>
              </a:rPr>
              <a:t> special </a:t>
            </a:r>
            <a:r>
              <a:rPr lang="en-US" sz="2000" dirty="0">
                <a:solidFill>
                  <a:srgbClr val="FF0000"/>
                </a:solidFill>
              </a:rPr>
              <a:t>credit portfolio inspection </a:t>
            </a:r>
            <a:r>
              <a:rPr lang="en-US" sz="2000" dirty="0" smtClean="0">
                <a:solidFill>
                  <a:srgbClr val="FF0000"/>
                </a:solidFill>
              </a:rPr>
              <a:t>exercise</a:t>
            </a:r>
            <a:r>
              <a:rPr lang="en-US" sz="2000" dirty="0" smtClean="0"/>
              <a:t> (as </a:t>
            </a:r>
            <a:r>
              <a:rPr lang="en-US" sz="2000" dirty="0"/>
              <a:t>at 30 </a:t>
            </a:r>
            <a:r>
              <a:rPr lang="en-US" sz="2000" dirty="0" smtClean="0"/>
              <a:t>Apr.13), on the </a:t>
            </a:r>
            <a:r>
              <a:rPr lang="en-US" sz="2000" dirty="0"/>
              <a:t>impairments in the credit </a:t>
            </a:r>
            <a:r>
              <a:rPr lang="en-US" sz="2000" dirty="0" smtClean="0"/>
              <a:t>portfolios of </a:t>
            </a:r>
            <a:r>
              <a:rPr lang="en-US" sz="2000" dirty="0"/>
              <a:t>the </a:t>
            </a:r>
            <a:r>
              <a:rPr lang="en-US" sz="2000" dirty="0" smtClean="0"/>
              <a:t>8 largest </a:t>
            </a:r>
            <a:r>
              <a:rPr lang="en-US" sz="2000" dirty="0"/>
              <a:t>national banking groups</a:t>
            </a:r>
            <a:r>
              <a:rPr lang="en-US" sz="2000" dirty="0" smtClean="0"/>
              <a:t>.</a:t>
            </a:r>
          </a:p>
          <a:p>
            <a:pPr marL="261938" indent="-261938" algn="just">
              <a:lnSpc>
                <a:spcPts val="2700"/>
              </a:lnSpc>
              <a:spcBef>
                <a:spcPts val="600"/>
              </a:spcBef>
              <a:spcAft>
                <a:spcPts val="600"/>
              </a:spcAft>
            </a:pPr>
            <a:r>
              <a:rPr lang="en-US" sz="2000" dirty="0"/>
              <a:t>The credit sample for the individual assessment determined by </a:t>
            </a:r>
            <a:r>
              <a:rPr lang="en-US" sz="2000" dirty="0" err="1"/>
              <a:t>Banco</a:t>
            </a:r>
            <a:r>
              <a:rPr lang="en-US" sz="2000" dirty="0"/>
              <a:t> de Portugal </a:t>
            </a:r>
            <a:r>
              <a:rPr lang="en-US" sz="2000" dirty="0" smtClean="0"/>
              <a:t>covered those with the </a:t>
            </a:r>
            <a:r>
              <a:rPr lang="en-US" sz="2000" dirty="0"/>
              <a:t>highest likelihood of impairment </a:t>
            </a:r>
            <a:r>
              <a:rPr lang="en-US" sz="2000" dirty="0" smtClean="0"/>
              <a:t>deviation in all segments, excluding </a:t>
            </a:r>
            <a:r>
              <a:rPr lang="en-US" sz="2000" dirty="0"/>
              <a:t>mortgage and consumer </a:t>
            </a:r>
            <a:r>
              <a:rPr lang="en-US" sz="2000" dirty="0" smtClean="0"/>
              <a:t>loans, reaching </a:t>
            </a:r>
            <a:r>
              <a:rPr lang="en-US" sz="2000" dirty="0"/>
              <a:t>a coverage level of approximately 50% of the eligible credit on balance </a:t>
            </a:r>
            <a:r>
              <a:rPr lang="en-US" sz="2000" dirty="0" smtClean="0"/>
              <a:t>sheet.</a:t>
            </a:r>
          </a:p>
          <a:p>
            <a:pPr marL="261938" indent="-261938" algn="just">
              <a:lnSpc>
                <a:spcPts val="2700"/>
              </a:lnSpc>
              <a:spcBef>
                <a:spcPts val="600"/>
              </a:spcBef>
              <a:spcAft>
                <a:spcPts val="600"/>
              </a:spcAft>
            </a:pPr>
            <a:r>
              <a:rPr lang="en-US" sz="2000" dirty="0" smtClean="0"/>
              <a:t>Total </a:t>
            </a:r>
            <a:r>
              <a:rPr lang="en-US" sz="2000" dirty="0"/>
              <a:t>credit covered </a:t>
            </a:r>
            <a:r>
              <a:rPr lang="en-US" sz="2000" dirty="0" smtClean="0"/>
              <a:t>amounted </a:t>
            </a:r>
            <a:r>
              <a:rPr lang="en-US" sz="2000" dirty="0"/>
              <a:t>to </a:t>
            </a:r>
            <a:r>
              <a:rPr lang="en-US" sz="2000" dirty="0" smtClean="0"/>
              <a:t>92.6 B€, </a:t>
            </a:r>
            <a:r>
              <a:rPr lang="en-US" sz="2000" dirty="0"/>
              <a:t>including in addition the </a:t>
            </a:r>
            <a:r>
              <a:rPr lang="en-US" sz="2000" dirty="0" smtClean="0"/>
              <a:t>off-balance </a:t>
            </a:r>
            <a:r>
              <a:rPr lang="en-US" sz="2000" dirty="0"/>
              <a:t>sheet </a:t>
            </a:r>
            <a:r>
              <a:rPr lang="en-US" sz="2000" dirty="0" smtClean="0"/>
              <a:t>exposures (e.g. bank </a:t>
            </a:r>
            <a:r>
              <a:rPr lang="en-US" sz="2000" dirty="0"/>
              <a:t>guarantees and irrevocable credit </a:t>
            </a:r>
            <a:r>
              <a:rPr lang="en-US" sz="2000" dirty="0" smtClean="0"/>
              <a:t>lines), having been assessed loans in the amount of 53 B€. </a:t>
            </a:r>
            <a:endParaRPr lang="en-US"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421</a:t>
            </a:fld>
            <a:endParaRPr lang="en-US"/>
          </a:p>
        </p:txBody>
      </p:sp>
    </p:spTree>
    <p:extLst>
      <p:ext uri="{BB962C8B-B14F-4D97-AF65-F5344CB8AC3E}">
        <p14:creationId xmlns:p14="http://schemas.microsoft.com/office/powerpoint/2010/main" val="3911577281"/>
      </p:ext>
    </p:extLst>
  </p:cSld>
  <p:clrMapOvr>
    <a:masterClrMapping/>
  </p:clrMapOvr>
  <p:transition spd="slow">
    <p:pull dir="r"/>
  </p:transition>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332656"/>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2</a:t>
            </a:r>
            <a:r>
              <a:rPr lang="en-GB" sz="4400" b="0" u="none" baseline="30000" dirty="0" smtClean="0">
                <a:solidFill>
                  <a:schemeClr val="tx1"/>
                </a:solidFill>
              </a:rPr>
              <a:t>nd</a:t>
            </a:r>
            <a:r>
              <a:rPr lang="en-GB" sz="4400" b="0" u="none" dirty="0" smtClean="0">
                <a:solidFill>
                  <a:schemeClr val="tx1"/>
                </a:solidFill>
              </a:rPr>
              <a:t> OIP (</a:t>
            </a:r>
            <a:r>
              <a:rPr lang="en-GB" sz="4400" b="0" u="none" dirty="0">
                <a:solidFill>
                  <a:schemeClr val="tx1"/>
                </a:solidFill>
              </a:rPr>
              <a:t>ETRICC</a:t>
            </a:r>
            <a:r>
              <a:rPr lang="en-GB" sz="4400" b="0" u="none" dirty="0" smtClean="0">
                <a:solidFill>
                  <a:schemeClr val="tx1"/>
                </a:solidFill>
              </a:rPr>
              <a:t>)</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8" y="1700808"/>
            <a:ext cx="8715405" cy="4392488"/>
          </a:xfrm>
        </p:spPr>
        <p:txBody>
          <a:bodyPr/>
          <a:lstStyle/>
          <a:p>
            <a:pPr marL="261938" indent="-261938" algn="just">
              <a:lnSpc>
                <a:spcPts val="2700"/>
              </a:lnSpc>
              <a:spcBef>
                <a:spcPts val="600"/>
              </a:spcBef>
              <a:spcAft>
                <a:spcPts val="600"/>
              </a:spcAft>
            </a:pPr>
            <a:r>
              <a:rPr lang="en-US" sz="2000" dirty="0" smtClean="0"/>
              <a:t>This time, the </a:t>
            </a:r>
            <a:r>
              <a:rPr lang="en-US" sz="2000" dirty="0"/>
              <a:t>impairment assessment was conducted by the external auditor of each participant bank, based on a set of guidelines and instructions adopted by </a:t>
            </a:r>
            <a:r>
              <a:rPr lang="en-US" sz="2000" dirty="0" err="1"/>
              <a:t>BdP</a:t>
            </a:r>
            <a:r>
              <a:rPr lang="en-US" sz="2000" dirty="0"/>
              <a:t> for this purpose.</a:t>
            </a:r>
          </a:p>
          <a:p>
            <a:pPr marL="261938" indent="-261938" algn="just">
              <a:lnSpc>
                <a:spcPts val="2700"/>
              </a:lnSpc>
              <a:spcBef>
                <a:spcPts val="600"/>
              </a:spcBef>
              <a:spcAft>
                <a:spcPts val="600"/>
              </a:spcAft>
            </a:pPr>
            <a:r>
              <a:rPr lang="en-US" sz="2000" dirty="0"/>
              <a:t>Additionally, an independent external auditor was appointed to ensure, along with </a:t>
            </a:r>
            <a:r>
              <a:rPr lang="en-US" sz="2000" dirty="0" err="1"/>
              <a:t>BdP</a:t>
            </a:r>
            <a:r>
              <a:rPr lang="en-US" sz="2000" dirty="0"/>
              <a:t>, the overall consistency of the exercise.</a:t>
            </a:r>
          </a:p>
          <a:p>
            <a:pPr marL="261938" indent="-261938" algn="just">
              <a:lnSpc>
                <a:spcPts val="2700"/>
              </a:lnSpc>
              <a:spcBef>
                <a:spcPts val="600"/>
              </a:spcBef>
              <a:spcAft>
                <a:spcPts val="600"/>
              </a:spcAft>
            </a:pPr>
            <a:r>
              <a:rPr lang="en-US" sz="2000" dirty="0" smtClean="0">
                <a:solidFill>
                  <a:srgbClr val="FF0000"/>
                </a:solidFill>
              </a:rPr>
              <a:t>The </a:t>
            </a:r>
            <a:r>
              <a:rPr lang="en-US" sz="2000" dirty="0">
                <a:solidFill>
                  <a:srgbClr val="FF0000"/>
                </a:solidFill>
              </a:rPr>
              <a:t>results </a:t>
            </a:r>
            <a:r>
              <a:rPr lang="en-US" sz="2000" dirty="0" smtClean="0">
                <a:solidFill>
                  <a:srgbClr val="FF0000"/>
                </a:solidFill>
              </a:rPr>
              <a:t>led to a decrease in the average CT1 ratio of 42 </a:t>
            </a:r>
            <a:r>
              <a:rPr lang="en-US" sz="2000" dirty="0" err="1" smtClean="0">
                <a:solidFill>
                  <a:srgbClr val="FF0000"/>
                </a:solidFill>
              </a:rPr>
              <a:t>bp</a:t>
            </a:r>
            <a:r>
              <a:rPr lang="en-US" sz="2000" dirty="0" smtClean="0">
                <a:solidFill>
                  <a:srgbClr val="FF0000"/>
                </a:solidFill>
              </a:rPr>
              <a:t> (larger than in the 1</a:t>
            </a:r>
            <a:r>
              <a:rPr lang="en-US" sz="2000" baseline="30000" dirty="0" smtClean="0">
                <a:solidFill>
                  <a:srgbClr val="FF0000"/>
                </a:solidFill>
              </a:rPr>
              <a:t>st</a:t>
            </a:r>
            <a:r>
              <a:rPr lang="en-US" sz="2000" dirty="0" smtClean="0">
                <a:solidFill>
                  <a:srgbClr val="FF0000"/>
                </a:solidFill>
              </a:rPr>
              <a:t> OIP), but confirmed </a:t>
            </a:r>
            <a:r>
              <a:rPr lang="en-US" sz="2000" dirty="0">
                <a:solidFill>
                  <a:srgbClr val="FF0000"/>
                </a:solidFill>
              </a:rPr>
              <a:t>the resilience and robustness of the national banking system regarding regulatory own </a:t>
            </a:r>
            <a:r>
              <a:rPr lang="en-US" sz="2000" dirty="0" smtClean="0">
                <a:solidFill>
                  <a:srgbClr val="FF0000"/>
                </a:solidFill>
              </a:rPr>
              <a:t>funds</a:t>
            </a:r>
            <a:r>
              <a:rPr lang="en-US" sz="2000" dirty="0" smtClean="0"/>
              <a:t> (average CT1 ratio at 11.2%).</a:t>
            </a:r>
          </a:p>
          <a:p>
            <a:pPr marL="261938" indent="-261938" algn="just">
              <a:lnSpc>
                <a:spcPts val="2700"/>
              </a:lnSpc>
              <a:spcBef>
                <a:spcPts val="600"/>
              </a:spcBef>
              <a:spcAft>
                <a:spcPts val="600"/>
              </a:spcAft>
            </a:pPr>
            <a:r>
              <a:rPr lang="en-US" sz="2000" dirty="0" smtClean="0"/>
              <a:t>A </a:t>
            </a:r>
            <a:r>
              <a:rPr lang="en-US" sz="2000" dirty="0"/>
              <a:t>reinforcement of around </a:t>
            </a:r>
            <a:r>
              <a:rPr lang="en-US" sz="2000" dirty="0" smtClean="0"/>
              <a:t>1.1 B€ of </a:t>
            </a:r>
            <a:r>
              <a:rPr lang="en-US" sz="2000" dirty="0"/>
              <a:t>the value of impairment recorded in the exposures assessed was considered </a:t>
            </a:r>
            <a:r>
              <a:rPr lang="en-US" sz="2000" dirty="0" smtClean="0"/>
              <a:t>necessary</a:t>
            </a:r>
            <a:r>
              <a:rPr lang="en-US" sz="2000" dirty="0"/>
              <a:t> </a:t>
            </a:r>
            <a:r>
              <a:rPr lang="en-US" sz="2000" dirty="0" smtClean="0"/>
              <a:t>(approximately </a:t>
            </a:r>
            <a:r>
              <a:rPr lang="en-US" sz="2000" dirty="0"/>
              <a:t>2.1% of the overall amount of exposures assessed</a:t>
            </a:r>
            <a:r>
              <a:rPr lang="en-US" sz="2000" dirty="0" smtClean="0"/>
              <a:t>)</a:t>
            </a:r>
            <a:r>
              <a:rPr lang="en-US" sz="2000" b="1" dirty="0" smtClean="0"/>
              <a:t>.</a:t>
            </a:r>
            <a:endParaRPr lang="en-US"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422</a:t>
            </a:fld>
            <a:endParaRPr lang="en-US"/>
          </a:p>
        </p:txBody>
      </p:sp>
    </p:spTree>
    <p:extLst>
      <p:ext uri="{BB962C8B-B14F-4D97-AF65-F5344CB8AC3E}">
        <p14:creationId xmlns:p14="http://schemas.microsoft.com/office/powerpoint/2010/main" val="3480591170"/>
      </p:ext>
    </p:extLst>
  </p:cSld>
  <p:clrMapOvr>
    <a:masterClrMapping/>
  </p:clrMapOvr>
  <p:transition spd="slow">
    <p:pull dir="r"/>
  </p:transition>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3</a:t>
            </a:r>
            <a:r>
              <a:rPr lang="en-GB" sz="4400" b="0" u="none" baseline="30000" dirty="0" smtClean="0">
                <a:solidFill>
                  <a:schemeClr val="tx1"/>
                </a:solidFill>
              </a:rPr>
              <a:t>rd</a:t>
            </a:r>
            <a:r>
              <a:rPr lang="en-GB" sz="4400" b="0" u="none" dirty="0" smtClean="0">
                <a:solidFill>
                  <a:schemeClr val="tx1"/>
                </a:solidFill>
              </a:rPr>
              <a:t> </a:t>
            </a:r>
            <a:r>
              <a:rPr lang="en-GB" sz="4400" b="0" u="none" dirty="0">
                <a:solidFill>
                  <a:schemeClr val="tx1"/>
                </a:solidFill>
              </a:rPr>
              <a:t>OIP (</a:t>
            </a:r>
            <a:r>
              <a:rPr lang="en-GB" sz="4400" b="0" u="none" dirty="0" smtClean="0">
                <a:solidFill>
                  <a:schemeClr val="tx1"/>
                </a:solidFill>
              </a:rPr>
              <a:t>ETRICC2)</a:t>
            </a:r>
            <a:endParaRPr kumimoji="0" lang="en-GB" sz="4400" b="0" u="none" kern="0" dirty="0">
              <a:solidFill>
                <a:schemeClr val="tx1"/>
              </a:solidFill>
            </a:endParaRPr>
          </a:p>
        </p:txBody>
      </p:sp>
      <p:sp>
        <p:nvSpPr>
          <p:cNvPr id="7" name="Rectangle 3"/>
          <p:cNvSpPr>
            <a:spLocks noGrp="1" noChangeArrowheads="1"/>
          </p:cNvSpPr>
          <p:nvPr>
            <p:ph type="body" idx="1"/>
          </p:nvPr>
        </p:nvSpPr>
        <p:spPr>
          <a:xfrm>
            <a:off x="738159" y="1628800"/>
            <a:ext cx="8715404" cy="2664296"/>
          </a:xfrm>
        </p:spPr>
        <p:txBody>
          <a:bodyPr/>
          <a:lstStyle/>
          <a:p>
            <a:pPr marL="261938" indent="-261938" algn="just">
              <a:lnSpc>
                <a:spcPts val="2600"/>
              </a:lnSpc>
              <a:spcBef>
                <a:spcPts val="0"/>
              </a:spcBef>
              <a:spcAft>
                <a:spcPts val="0"/>
              </a:spcAft>
            </a:pPr>
            <a:r>
              <a:rPr lang="en-GB" sz="1800" dirty="0" smtClean="0">
                <a:solidFill>
                  <a:srgbClr val="FF0000"/>
                </a:solidFill>
              </a:rPr>
              <a:t>Focused on </a:t>
            </a:r>
            <a:r>
              <a:rPr lang="en-GB" sz="1800" dirty="0">
                <a:solidFill>
                  <a:srgbClr val="FF0000"/>
                </a:solidFill>
              </a:rPr>
              <a:t>the business plans of the banking system's main </a:t>
            </a:r>
            <a:r>
              <a:rPr lang="en-GB" sz="1800" dirty="0" smtClean="0">
                <a:solidFill>
                  <a:srgbClr val="FF0000"/>
                </a:solidFill>
              </a:rPr>
              <a:t>clients </a:t>
            </a:r>
            <a:r>
              <a:rPr lang="en-GB" sz="1800" dirty="0" smtClean="0"/>
              <a:t>(including the non-financial companies of </a:t>
            </a:r>
            <a:r>
              <a:rPr lang="en-GB" sz="1800" dirty="0" err="1" smtClean="0"/>
              <a:t>Espírito</a:t>
            </a:r>
            <a:r>
              <a:rPr lang="en-GB" sz="1800" dirty="0" smtClean="0"/>
              <a:t> Santo Group)</a:t>
            </a:r>
          </a:p>
          <a:p>
            <a:pPr marL="261938" indent="-261938" algn="just">
              <a:lnSpc>
                <a:spcPts val="2600"/>
              </a:lnSpc>
              <a:spcBef>
                <a:spcPts val="0"/>
              </a:spcBef>
              <a:spcAft>
                <a:spcPts val="0"/>
              </a:spcAft>
            </a:pPr>
            <a:r>
              <a:rPr lang="en-GB" sz="1800" dirty="0" smtClean="0">
                <a:solidFill>
                  <a:srgbClr val="FF0000"/>
                </a:solidFill>
              </a:rPr>
              <a:t>Conclusion (released in March 2014): “The </a:t>
            </a:r>
            <a:r>
              <a:rPr lang="en-GB" sz="1800" dirty="0">
                <a:solidFill>
                  <a:srgbClr val="FF0000"/>
                </a:solidFill>
              </a:rPr>
              <a:t>exercise confirmed the solidity of the national banking system relating to 30 September </a:t>
            </a:r>
            <a:r>
              <a:rPr lang="en-GB" sz="1800" dirty="0" smtClean="0">
                <a:solidFill>
                  <a:srgbClr val="FF0000"/>
                </a:solidFill>
              </a:rPr>
              <a:t>2013”, </a:t>
            </a:r>
            <a:r>
              <a:rPr lang="en-GB" sz="1800" dirty="0" smtClean="0"/>
              <a:t>reinforcing </a:t>
            </a:r>
            <a:r>
              <a:rPr lang="en-GB" sz="1800" dirty="0"/>
              <a:t>the </a:t>
            </a:r>
            <a:r>
              <a:rPr lang="en-GB" sz="1800" dirty="0" smtClean="0"/>
              <a:t>impairments by 1B€.</a:t>
            </a:r>
            <a:endParaRPr lang="en-GB" sz="1800" dirty="0" smtClean="0">
              <a:solidFill>
                <a:srgbClr val="FF0000"/>
              </a:solidFill>
            </a:endParaRPr>
          </a:p>
          <a:p>
            <a:pPr marL="261938" indent="-261938" algn="just">
              <a:lnSpc>
                <a:spcPts val="2600"/>
              </a:lnSpc>
              <a:spcBef>
                <a:spcPts val="0"/>
              </a:spcBef>
              <a:spcAft>
                <a:spcPts val="0"/>
              </a:spcAft>
            </a:pPr>
            <a:r>
              <a:rPr lang="en-US" sz="1800" u="sng" dirty="0" smtClean="0">
                <a:solidFill>
                  <a:srgbClr val="FF0000"/>
                </a:solidFill>
              </a:rPr>
              <a:t>On aggregate, </a:t>
            </a:r>
            <a:r>
              <a:rPr lang="en-US" sz="1800" b="1" u="sng" dirty="0" smtClean="0">
                <a:solidFill>
                  <a:srgbClr val="FF0000"/>
                </a:solidFill>
              </a:rPr>
              <a:t>the inspection programs carried-out</a:t>
            </a:r>
            <a:r>
              <a:rPr lang="en-US" sz="1800" u="sng" dirty="0" smtClean="0">
                <a:solidFill>
                  <a:srgbClr val="FF0000"/>
                </a:solidFill>
              </a:rPr>
              <a:t> implied the increase of impairments by almost 4B€ and supposedly </a:t>
            </a:r>
            <a:r>
              <a:rPr lang="en-US" sz="1800" b="1" u="sng" dirty="0" smtClean="0">
                <a:solidFill>
                  <a:srgbClr val="FF0000"/>
                </a:solidFill>
              </a:rPr>
              <a:t>ensured the soundness of Portuguese banks</a:t>
            </a:r>
            <a:r>
              <a:rPr lang="en-US" sz="1800" u="sng" dirty="0" smtClean="0">
                <a:solidFill>
                  <a:srgbClr val="FF0000"/>
                </a:solidFill>
              </a:rPr>
              <a:t>.</a:t>
            </a:r>
          </a:p>
          <a:p>
            <a:pPr marL="261938" indent="-261938" algn="just">
              <a:lnSpc>
                <a:spcPts val="2600"/>
              </a:lnSpc>
              <a:spcBef>
                <a:spcPts val="0"/>
              </a:spcBef>
              <a:spcAft>
                <a:spcPts val="0"/>
              </a:spcAft>
              <a:tabLst>
                <a:tab pos="3767138" algn="l"/>
              </a:tabLst>
            </a:pPr>
            <a:r>
              <a:rPr lang="en-US" sz="1800" b="1" dirty="0" smtClean="0">
                <a:solidFill>
                  <a:srgbClr val="FF0000"/>
                </a:solidFill>
              </a:rPr>
              <a:t>However, less than 5 months after the release of the ETRICC2 results, the 1</a:t>
            </a:r>
            <a:r>
              <a:rPr lang="en-US" sz="1800" b="1" baseline="30000" dirty="0" smtClean="0">
                <a:solidFill>
                  <a:srgbClr val="FF0000"/>
                </a:solidFill>
              </a:rPr>
              <a:t>st</a:t>
            </a:r>
            <a:r>
              <a:rPr lang="en-US" sz="1800" b="1" dirty="0" smtClean="0">
                <a:solidFill>
                  <a:srgbClr val="FF0000"/>
                </a:solidFill>
              </a:rPr>
              <a:t>  bank resolution in Portugal occurred and the 2</a:t>
            </a:r>
            <a:r>
              <a:rPr lang="en-US" sz="1800" b="1" baseline="30000" dirty="0" smtClean="0">
                <a:solidFill>
                  <a:srgbClr val="FF0000"/>
                </a:solidFill>
              </a:rPr>
              <a:t>nd</a:t>
            </a:r>
            <a:r>
              <a:rPr lang="en-US" sz="1800" b="1" dirty="0" smtClean="0">
                <a:solidFill>
                  <a:srgbClr val="FF0000"/>
                </a:solidFill>
              </a:rPr>
              <a:t> was observed 1 year later.</a:t>
            </a:r>
          </a:p>
          <a:p>
            <a:pPr marL="261938" indent="-261938" algn="just">
              <a:lnSpc>
                <a:spcPts val="2600"/>
              </a:lnSpc>
              <a:spcBef>
                <a:spcPts val="0"/>
              </a:spcBef>
              <a:spcAft>
                <a:spcPts val="0"/>
              </a:spcAft>
            </a:pPr>
            <a:endParaRPr lang="en-US" sz="1800" dirty="0">
              <a:solidFill>
                <a:srgbClr val="FF0000"/>
              </a:solidFill>
            </a:endParaRPr>
          </a:p>
        </p:txBody>
      </p:sp>
      <p:pic>
        <p:nvPicPr>
          <p:cNvPr id="8" name="Picture 7"/>
          <p:cNvPicPr>
            <a:picLocks noChangeAspect="1"/>
          </p:cNvPicPr>
          <p:nvPr/>
        </p:nvPicPr>
        <p:blipFill>
          <a:blip r:embed="rId3"/>
          <a:stretch>
            <a:fillRect/>
          </a:stretch>
        </p:blipFill>
        <p:spPr>
          <a:xfrm>
            <a:off x="5631449" y="4396552"/>
            <a:ext cx="3822114" cy="1961327"/>
          </a:xfrm>
          <a:prstGeom prst="rect">
            <a:avLst/>
          </a:prstGeom>
        </p:spPr>
      </p:pic>
      <p:sp>
        <p:nvSpPr>
          <p:cNvPr id="10" name="Text Box 4"/>
          <p:cNvSpPr txBox="1">
            <a:spLocks noChangeArrowheads="1"/>
          </p:cNvSpPr>
          <p:nvPr/>
        </p:nvSpPr>
        <p:spPr bwMode="auto">
          <a:xfrm>
            <a:off x="2482016" y="6022539"/>
            <a:ext cx="3047048"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(2014).</a:t>
            </a:r>
            <a:r>
              <a:rPr lang="en-US" sz="1000" b="0" u="none" dirty="0">
                <a:solidFill>
                  <a:schemeClr val="tx1"/>
                </a:solidFill>
              </a:rPr>
              <a:t> </a:t>
            </a:r>
            <a:r>
              <a:rPr lang="en-US" sz="1000" b="0" u="none" dirty="0" smtClean="0">
                <a:solidFill>
                  <a:schemeClr val="tx1"/>
                </a:solidFill>
              </a:rPr>
              <a:t>Note: Figures in M€</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423</a:t>
            </a:fld>
            <a:endParaRPr lang="en-US"/>
          </a:p>
        </p:txBody>
      </p:sp>
    </p:spTree>
    <p:extLst>
      <p:ext uri="{BB962C8B-B14F-4D97-AF65-F5344CB8AC3E}">
        <p14:creationId xmlns:p14="http://schemas.microsoft.com/office/powerpoint/2010/main" val="1662970178"/>
      </p:ext>
    </p:extLst>
  </p:cSld>
  <p:clrMapOvr>
    <a:masterClrMapping/>
  </p:clrMapOvr>
  <p:transition spd="slow">
    <p:pull dir="r"/>
  </p:transition>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ChangeArrowheads="1"/>
          </p:cNvSpPr>
          <p:nvPr>
            <p:ph type="ctrTitle"/>
          </p:nvPr>
        </p:nvSpPr>
        <p:spPr>
          <a:xfrm>
            <a:off x="906463" y="2424975"/>
            <a:ext cx="8466137" cy="707886"/>
          </a:xfrm>
          <a:noFill/>
        </p:spPr>
        <p:txBody>
          <a:bodyPr lIns="91440" tIns="45720" rIns="91440" bIns="45720">
            <a:spAutoFit/>
          </a:bodyPr>
          <a:lstStyle/>
          <a:p>
            <a:pPr algn="just">
              <a:spcBef>
                <a:spcPts val="0"/>
              </a:spcBef>
              <a:spcAft>
                <a:spcPts val="0"/>
              </a:spcAft>
              <a:buNone/>
            </a:pPr>
            <a:r>
              <a:rPr lang="en-US" sz="4000" b="1" dirty="0" smtClean="0"/>
              <a:t>3.2. </a:t>
            </a:r>
            <a:r>
              <a:rPr lang="en-US" sz="4000" b="1" dirty="0" smtClean="0">
                <a:cs typeface="Times New Roman" pitchFamily="18" charset="0"/>
              </a:rPr>
              <a:t>Main Risks</a:t>
            </a:r>
            <a:endParaRPr lang="en-US" sz="4000" b="1"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424</a:t>
            </a:fld>
            <a:endParaRPr lang="en-US"/>
          </a:p>
        </p:txBody>
      </p:sp>
    </p:spTree>
    <p:extLst>
      <p:ext uri="{BB962C8B-B14F-4D97-AF65-F5344CB8AC3E}">
        <p14:creationId xmlns:p14="http://schemas.microsoft.com/office/powerpoint/2010/main" val="4234187455"/>
      </p:ext>
    </p:extLst>
  </p:cSld>
  <p:clrMapOvr>
    <a:masterClrMapping/>
  </p:clrMapOvr>
  <p:transition spd="slow">
    <p:pull dir="r"/>
  </p:transition>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smtClean="0"/>
              <a:t>Risk management</a:t>
            </a:r>
          </a:p>
        </p:txBody>
      </p:sp>
      <p:sp>
        <p:nvSpPr>
          <p:cNvPr id="90115" name="Rectangle 3"/>
          <p:cNvSpPr>
            <a:spLocks noGrp="1" noChangeArrowheads="1"/>
          </p:cNvSpPr>
          <p:nvPr>
            <p:ph type="body" idx="1"/>
          </p:nvPr>
        </p:nvSpPr>
        <p:spPr>
          <a:xfrm>
            <a:off x="762000" y="1628799"/>
            <a:ext cx="8686800" cy="4694213"/>
          </a:xfrm>
        </p:spPr>
        <p:txBody>
          <a:bodyPr/>
          <a:lstStyle/>
          <a:p>
            <a:pPr marL="263525" indent="-263525" algn="just">
              <a:lnSpc>
                <a:spcPts val="2700"/>
              </a:lnSpc>
              <a:spcBef>
                <a:spcPts val="600"/>
              </a:spcBef>
              <a:spcAft>
                <a:spcPts val="600"/>
              </a:spcAft>
            </a:pPr>
            <a:r>
              <a:rPr lang="en-US" sz="2000" dirty="0" smtClean="0"/>
              <a:t>Risk management has historically been focused on known unknowns.</a:t>
            </a:r>
          </a:p>
          <a:p>
            <a:pPr marL="263525" indent="-263525" algn="just">
              <a:lnSpc>
                <a:spcPts val="2700"/>
              </a:lnSpc>
              <a:spcBef>
                <a:spcPts val="600"/>
              </a:spcBef>
              <a:spcAft>
                <a:spcPts val="600"/>
              </a:spcAft>
            </a:pPr>
            <a:r>
              <a:rPr lang="en-US" sz="2000" u="sng" dirty="0" smtClean="0">
                <a:solidFill>
                  <a:srgbClr val="FF0000"/>
                </a:solidFill>
              </a:rPr>
              <a:t>The problem is the unknown unknowns</a:t>
            </a:r>
            <a:r>
              <a:rPr lang="en-US" sz="2000" dirty="0" smtClean="0"/>
              <a:t>.</a:t>
            </a:r>
          </a:p>
          <a:p>
            <a:pPr marL="263525" indent="-263525" algn="just">
              <a:lnSpc>
                <a:spcPts val="2700"/>
              </a:lnSpc>
              <a:spcBef>
                <a:spcPts val="600"/>
              </a:spcBef>
              <a:spcAft>
                <a:spcPts val="600"/>
              </a:spcAft>
            </a:pPr>
            <a:r>
              <a:rPr lang="en-US" sz="2000" dirty="0" smtClean="0"/>
              <a:t>While capital is allocated to allow banks to tackle unexpected losses from the most traditional risks (credit, market and operational risks), the unknown unknowns are starting to be assessed through stress testing exercises.</a:t>
            </a:r>
            <a:endParaRPr lang="en-US" sz="2000" dirty="0"/>
          </a:p>
          <a:p>
            <a:pPr marL="263525" indent="-263525" algn="just">
              <a:lnSpc>
                <a:spcPts val="2700"/>
              </a:lnSpc>
              <a:spcBef>
                <a:spcPts val="600"/>
              </a:spcBef>
              <a:spcAft>
                <a:spcPts val="600"/>
              </a:spcAft>
            </a:pPr>
            <a:r>
              <a:rPr lang="en-US" sz="2000" dirty="0" smtClean="0">
                <a:solidFill>
                  <a:srgbClr val="FF0000"/>
                </a:solidFill>
              </a:rPr>
              <a:t>Some of these risks are exogenous to the banking system</a:t>
            </a:r>
            <a:r>
              <a:rPr lang="en-US" sz="2000" dirty="0" smtClean="0"/>
              <a:t>, i.e. they are created outside the system (e.g. political and natural events, terrorism), but due to the relevance of trust and stability in the banking system these events may have severe impacts.</a:t>
            </a:r>
          </a:p>
          <a:p>
            <a:pPr marL="263525" indent="-263525" algn="just">
              <a:lnSpc>
                <a:spcPts val="2700"/>
              </a:lnSpc>
              <a:spcBef>
                <a:spcPts val="600"/>
              </a:spcBef>
              <a:spcAft>
                <a:spcPts val="600"/>
              </a:spcAft>
            </a:pPr>
            <a:r>
              <a:rPr lang="en-US" sz="2000" dirty="0" smtClean="0">
                <a:solidFill>
                  <a:srgbClr val="FF0000"/>
                </a:solidFill>
              </a:rPr>
              <a:t>Nonetheless, the most relevant risks have been endogenous</a:t>
            </a:r>
            <a:r>
              <a:rPr lang="en-US" sz="2000" dirty="0" smtClean="0"/>
              <a:t>, i.e. created by FIs and the interaction among them (e.g. the subprime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425</a:t>
            </a:fld>
            <a:endParaRPr lang="en-US"/>
          </a:p>
        </p:txBody>
      </p:sp>
    </p:spTree>
    <p:extLst>
      <p:ext uri="{BB962C8B-B14F-4D97-AF65-F5344CB8AC3E}">
        <p14:creationId xmlns:p14="http://schemas.microsoft.com/office/powerpoint/2010/main" val="271898004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fade">
                                      <p:cBhvr>
                                        <p:cTn id="7" dur="20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fade">
                                      <p:cBhvr>
                                        <p:cTn id="12" dur="20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fade">
                                      <p:cBhvr>
                                        <p:cTn id="17" dur="20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2000"/>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fade">
                                      <p:cBhvr>
                                        <p:cTn id="27" dur="2000"/>
                                        <p:tgtEl>
                                          <p:spTgt spid="90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smtClean="0"/>
              <a:t>Risk management</a:t>
            </a:r>
          </a:p>
        </p:txBody>
      </p:sp>
      <p:sp>
        <p:nvSpPr>
          <p:cNvPr id="90115" name="Rectangle 3"/>
          <p:cNvSpPr>
            <a:spLocks noGrp="1" noChangeArrowheads="1"/>
          </p:cNvSpPr>
          <p:nvPr>
            <p:ph type="body" idx="1"/>
          </p:nvPr>
        </p:nvSpPr>
        <p:spPr>
          <a:xfrm>
            <a:off x="762000" y="1628800"/>
            <a:ext cx="8686800" cy="755104"/>
          </a:xfrm>
        </p:spPr>
        <p:txBody>
          <a:bodyPr/>
          <a:lstStyle/>
          <a:p>
            <a:pPr marL="266700" indent="-266700" algn="just">
              <a:lnSpc>
                <a:spcPts val="2700"/>
              </a:lnSpc>
              <a:spcBef>
                <a:spcPts val="600"/>
              </a:spcBef>
              <a:spcAft>
                <a:spcPts val="600"/>
              </a:spcAft>
            </a:pPr>
            <a:r>
              <a:rPr lang="en-US" sz="2000" dirty="0" smtClean="0"/>
              <a:t>The </a:t>
            </a:r>
            <a:r>
              <a:rPr lang="en-US" sz="2000" dirty="0"/>
              <a:t>ESRB risk assessment as at 25 June </a:t>
            </a:r>
            <a:r>
              <a:rPr lang="en-US" sz="2000" dirty="0" smtClean="0"/>
              <a:t>2020 identifies 7 identified </a:t>
            </a:r>
            <a:r>
              <a:rPr lang="en-US" sz="2000" dirty="0"/>
              <a:t>key </a:t>
            </a:r>
            <a:r>
              <a:rPr lang="en-US" sz="2000" dirty="0" smtClean="0"/>
              <a:t>systemic risks, being one severe and four elevated: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426</a:t>
            </a:fld>
            <a:endParaRPr lang="en-US"/>
          </a:p>
        </p:txBody>
      </p:sp>
      <p:pic>
        <p:nvPicPr>
          <p:cNvPr id="3" name="Picture 2"/>
          <p:cNvPicPr>
            <a:picLocks noChangeAspect="1"/>
          </p:cNvPicPr>
          <p:nvPr/>
        </p:nvPicPr>
        <p:blipFill>
          <a:blip r:embed="rId2"/>
          <a:stretch>
            <a:fillRect/>
          </a:stretch>
        </p:blipFill>
        <p:spPr>
          <a:xfrm>
            <a:off x="1136575" y="2564903"/>
            <a:ext cx="7488873" cy="3161611"/>
          </a:xfrm>
          <a:prstGeom prst="rect">
            <a:avLst/>
          </a:prstGeom>
        </p:spPr>
      </p:pic>
      <p:sp>
        <p:nvSpPr>
          <p:cNvPr id="6" name="Text Box 5"/>
          <p:cNvSpPr txBox="1">
            <a:spLocks noChangeArrowheads="1"/>
          </p:cNvSpPr>
          <p:nvPr/>
        </p:nvSpPr>
        <p:spPr bwMode="auto">
          <a:xfrm>
            <a:off x="1136576" y="5907514"/>
            <a:ext cx="5449656" cy="276999"/>
          </a:xfrm>
          <a:prstGeom prst="rect">
            <a:avLst/>
          </a:prstGeom>
          <a:noFill/>
          <a:ln w="12700" cap="sq">
            <a:noFill/>
            <a:miter lim="800000"/>
            <a:headEnd/>
            <a:tailEnd/>
          </a:ln>
        </p:spPr>
        <p:txBody>
          <a:bodyPr wrap="square">
            <a:spAutoFit/>
          </a:bodyPr>
          <a:lstStyle/>
          <a:p>
            <a:pPr algn="l">
              <a:spcBef>
                <a:spcPct val="50000"/>
              </a:spcBef>
              <a:buNone/>
            </a:pPr>
            <a:r>
              <a:rPr lang="en-US" sz="1200" b="0" u="none" dirty="0" smtClean="0">
                <a:solidFill>
                  <a:schemeClr val="tx1"/>
                </a:solidFill>
              </a:rPr>
              <a:t>Source: ESRB (2020), “ESRB Annual Report”</a:t>
            </a:r>
            <a:endParaRPr lang="en-US" sz="1200" b="0" u="none" dirty="0">
              <a:solidFill>
                <a:schemeClr val="tx1"/>
              </a:solidFill>
            </a:endParaRPr>
          </a:p>
        </p:txBody>
      </p:sp>
    </p:spTree>
    <p:extLst>
      <p:ext uri="{BB962C8B-B14F-4D97-AF65-F5344CB8AC3E}">
        <p14:creationId xmlns:p14="http://schemas.microsoft.com/office/powerpoint/2010/main" val="1850406145"/>
      </p:ext>
    </p:extLst>
  </p:cSld>
  <p:clrMapOvr>
    <a:masterClrMapping/>
  </p:clrMapOvr>
  <p:transition spd="slow">
    <p:pull dir="r"/>
  </p:transition>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smtClean="0"/>
              <a:t>Risk management</a:t>
            </a:r>
          </a:p>
        </p:txBody>
      </p:sp>
      <p:sp>
        <p:nvSpPr>
          <p:cNvPr id="90115" name="Rectangle 3"/>
          <p:cNvSpPr>
            <a:spLocks noGrp="1" noChangeArrowheads="1"/>
          </p:cNvSpPr>
          <p:nvPr>
            <p:ph type="body" idx="1"/>
          </p:nvPr>
        </p:nvSpPr>
        <p:spPr>
          <a:xfrm>
            <a:off x="762000" y="1628799"/>
            <a:ext cx="5824232" cy="864097"/>
          </a:xfrm>
        </p:spPr>
        <p:txBody>
          <a:bodyPr/>
          <a:lstStyle/>
          <a:p>
            <a:pPr marL="266700" indent="-266700" algn="just">
              <a:lnSpc>
                <a:spcPts val="2700"/>
              </a:lnSpc>
              <a:spcBef>
                <a:spcPts val="600"/>
              </a:spcBef>
              <a:spcAft>
                <a:spcPts val="600"/>
              </a:spcAft>
            </a:pPr>
            <a:r>
              <a:rPr lang="en-US" sz="2000" dirty="0" smtClean="0"/>
              <a:t>EBA also identifies asset quality and profitability as sources of increasing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427</a:t>
            </a:fld>
            <a:endParaRPr lang="en-US"/>
          </a:p>
        </p:txBody>
      </p:sp>
      <p:sp>
        <p:nvSpPr>
          <p:cNvPr id="6" name="Text Box 5"/>
          <p:cNvSpPr txBox="1">
            <a:spLocks noChangeArrowheads="1"/>
          </p:cNvSpPr>
          <p:nvPr/>
        </p:nvSpPr>
        <p:spPr bwMode="auto">
          <a:xfrm>
            <a:off x="1136576" y="5907514"/>
            <a:ext cx="5449656" cy="276999"/>
          </a:xfrm>
          <a:prstGeom prst="rect">
            <a:avLst/>
          </a:prstGeom>
          <a:noFill/>
          <a:ln w="12700" cap="sq">
            <a:noFill/>
            <a:miter lim="800000"/>
            <a:headEnd/>
            <a:tailEnd/>
          </a:ln>
        </p:spPr>
        <p:txBody>
          <a:bodyPr wrap="square">
            <a:spAutoFit/>
          </a:bodyPr>
          <a:lstStyle/>
          <a:p>
            <a:pPr algn="l">
              <a:spcBef>
                <a:spcPct val="50000"/>
              </a:spcBef>
              <a:buNone/>
            </a:pPr>
            <a:r>
              <a:rPr lang="en-US" sz="1200" b="0" u="none" dirty="0" smtClean="0">
                <a:solidFill>
                  <a:schemeClr val="tx1"/>
                </a:solidFill>
              </a:rPr>
              <a:t>Source: EBA (2020), “Risk Dashboard – as of 2Q 2020”.</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6825208" y="1628800"/>
            <a:ext cx="2573809" cy="4609124"/>
          </a:xfrm>
          <a:prstGeom prst="rect">
            <a:avLst/>
          </a:prstGeom>
        </p:spPr>
      </p:pic>
    </p:spTree>
    <p:extLst>
      <p:ext uri="{BB962C8B-B14F-4D97-AF65-F5344CB8AC3E}">
        <p14:creationId xmlns:p14="http://schemas.microsoft.com/office/powerpoint/2010/main" val="3450455541"/>
      </p:ext>
    </p:extLst>
  </p:cSld>
  <p:clrMapOvr>
    <a:masterClrMapping/>
  </p:clrMapOvr>
  <p:transition spd="slow">
    <p:pull dir="r"/>
  </p:transition>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762000" y="342900"/>
            <a:ext cx="8566150" cy="1104900"/>
          </a:xfrm>
        </p:spPr>
        <p:txBody>
          <a:bodyPr/>
          <a:lstStyle/>
          <a:p>
            <a:r>
              <a:rPr lang="en-US" dirty="0" smtClean="0"/>
              <a:t>Main Risks</a:t>
            </a:r>
          </a:p>
        </p:txBody>
      </p:sp>
      <p:sp>
        <p:nvSpPr>
          <p:cNvPr id="90115" name="Rectangle 3"/>
          <p:cNvSpPr>
            <a:spLocks noGrp="1" noChangeArrowheads="1"/>
          </p:cNvSpPr>
          <p:nvPr>
            <p:ph type="body" idx="1"/>
          </p:nvPr>
        </p:nvSpPr>
        <p:spPr>
          <a:xfrm>
            <a:off x="762000" y="1752600"/>
            <a:ext cx="8686800" cy="4343400"/>
          </a:xfrm>
        </p:spPr>
        <p:txBody>
          <a:bodyPr/>
          <a:lstStyle/>
          <a:p>
            <a:pPr algn="just">
              <a:lnSpc>
                <a:spcPts val="2800"/>
              </a:lnSpc>
              <a:spcBef>
                <a:spcPts val="1200"/>
              </a:spcBef>
              <a:spcAft>
                <a:spcPts val="1200"/>
              </a:spcAft>
            </a:pPr>
            <a:r>
              <a:rPr lang="en-US" sz="2800" dirty="0" smtClean="0">
                <a:cs typeface="Times New Roman" pitchFamily="18" charset="0"/>
              </a:rPr>
              <a:t>Credit Risk</a:t>
            </a:r>
          </a:p>
          <a:p>
            <a:pPr algn="just">
              <a:lnSpc>
                <a:spcPts val="2800"/>
              </a:lnSpc>
              <a:spcBef>
                <a:spcPts val="1200"/>
              </a:spcBef>
              <a:spcAft>
                <a:spcPts val="1200"/>
              </a:spcAft>
            </a:pPr>
            <a:r>
              <a:rPr lang="en-US" sz="2800" dirty="0" smtClean="0">
                <a:cs typeface="Times New Roman" pitchFamily="18" charset="0"/>
              </a:rPr>
              <a:t>Liquidity Risk</a:t>
            </a:r>
          </a:p>
          <a:p>
            <a:pPr algn="just">
              <a:lnSpc>
                <a:spcPts val="2800"/>
              </a:lnSpc>
              <a:spcBef>
                <a:spcPts val="1200"/>
              </a:spcBef>
              <a:spcAft>
                <a:spcPts val="1200"/>
              </a:spcAft>
            </a:pPr>
            <a:r>
              <a:rPr lang="en-US" sz="2800" dirty="0" smtClean="0">
                <a:cs typeface="Times New Roman" pitchFamily="18" charset="0"/>
              </a:rPr>
              <a:t>Interest Rate Risk</a:t>
            </a:r>
          </a:p>
          <a:p>
            <a:pPr algn="just">
              <a:lnSpc>
                <a:spcPts val="2800"/>
              </a:lnSpc>
              <a:spcBef>
                <a:spcPts val="1200"/>
              </a:spcBef>
              <a:spcAft>
                <a:spcPts val="1200"/>
              </a:spcAft>
            </a:pPr>
            <a:r>
              <a:rPr lang="en-US" sz="2800" dirty="0" smtClean="0">
                <a:cs typeface="Times New Roman" pitchFamily="18" charset="0"/>
              </a:rPr>
              <a:t>Market Risk</a:t>
            </a:r>
          </a:p>
          <a:p>
            <a:pPr algn="just">
              <a:lnSpc>
                <a:spcPts val="2800"/>
              </a:lnSpc>
              <a:spcBef>
                <a:spcPts val="1200"/>
              </a:spcBef>
              <a:spcAft>
                <a:spcPts val="1200"/>
              </a:spcAft>
            </a:pPr>
            <a:r>
              <a:rPr lang="en-US" sz="2800" dirty="0" smtClean="0">
                <a:cs typeface="Times New Roman" pitchFamily="18" charset="0"/>
              </a:rPr>
              <a:t>Currency Risk</a:t>
            </a:r>
          </a:p>
          <a:p>
            <a:pPr algn="just">
              <a:lnSpc>
                <a:spcPts val="2800"/>
              </a:lnSpc>
              <a:spcBef>
                <a:spcPts val="1200"/>
              </a:spcBef>
              <a:spcAft>
                <a:spcPts val="1200"/>
              </a:spcAft>
            </a:pPr>
            <a:r>
              <a:rPr lang="en-US" sz="2800" dirty="0" smtClean="0">
                <a:cs typeface="Times New Roman" pitchFamily="18" charset="0"/>
              </a:rPr>
              <a:t>Operational Risk</a:t>
            </a:r>
          </a:p>
          <a:p>
            <a:pPr algn="just">
              <a:lnSpc>
                <a:spcPts val="2800"/>
              </a:lnSpc>
              <a:spcBef>
                <a:spcPts val="1200"/>
              </a:spcBef>
              <a:spcAft>
                <a:spcPts val="1200"/>
              </a:spcAft>
            </a:pPr>
            <a:r>
              <a:rPr lang="en-US" sz="2800" dirty="0" smtClean="0">
                <a:cs typeface="Times New Roman" pitchFamily="18" charset="0"/>
              </a:rPr>
              <a:t>Legal Risk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428</a:t>
            </a:fld>
            <a:endParaRPr lang="en-US"/>
          </a:p>
        </p:txBody>
      </p:sp>
    </p:spTree>
    <p:extLst>
      <p:ext uri="{BB962C8B-B14F-4D97-AF65-F5344CB8AC3E}">
        <p14:creationId xmlns:p14="http://schemas.microsoft.com/office/powerpoint/2010/main" val="95633368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Effect transition="in" filter="fade">
                                      <p:cBhvr>
                                        <p:cTn id="7" dur="2000"/>
                                        <p:tgtEl>
                                          <p:spTgt spid="9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115">
                                            <p:txEl>
                                              <p:pRg st="1" end="1"/>
                                            </p:txEl>
                                          </p:spTgt>
                                        </p:tgtEl>
                                        <p:attrNameLst>
                                          <p:attrName>style.visibility</p:attrName>
                                        </p:attrNameLst>
                                      </p:cBhvr>
                                      <p:to>
                                        <p:strVal val="visible"/>
                                      </p:to>
                                    </p:set>
                                    <p:animEffect transition="in" filter="fade">
                                      <p:cBhvr>
                                        <p:cTn id="12" dur="2000"/>
                                        <p:tgtEl>
                                          <p:spTgt spid="9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115">
                                            <p:txEl>
                                              <p:pRg st="2" end="2"/>
                                            </p:txEl>
                                          </p:spTgt>
                                        </p:tgtEl>
                                        <p:attrNameLst>
                                          <p:attrName>style.visibility</p:attrName>
                                        </p:attrNameLst>
                                      </p:cBhvr>
                                      <p:to>
                                        <p:strVal val="visible"/>
                                      </p:to>
                                    </p:set>
                                    <p:animEffect transition="in" filter="fade">
                                      <p:cBhvr>
                                        <p:cTn id="17" dur="2000"/>
                                        <p:tgtEl>
                                          <p:spTgt spid="9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115">
                                            <p:txEl>
                                              <p:pRg st="3" end="3"/>
                                            </p:txEl>
                                          </p:spTgt>
                                        </p:tgtEl>
                                        <p:attrNameLst>
                                          <p:attrName>style.visibility</p:attrName>
                                        </p:attrNameLst>
                                      </p:cBhvr>
                                      <p:to>
                                        <p:strVal val="visible"/>
                                      </p:to>
                                    </p:set>
                                    <p:animEffect transition="in" filter="fade">
                                      <p:cBhvr>
                                        <p:cTn id="22" dur="2000"/>
                                        <p:tgtEl>
                                          <p:spTgt spid="9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0115">
                                            <p:txEl>
                                              <p:pRg st="4" end="4"/>
                                            </p:txEl>
                                          </p:spTgt>
                                        </p:tgtEl>
                                        <p:attrNameLst>
                                          <p:attrName>style.visibility</p:attrName>
                                        </p:attrNameLst>
                                      </p:cBhvr>
                                      <p:to>
                                        <p:strVal val="visible"/>
                                      </p:to>
                                    </p:set>
                                    <p:animEffect transition="in" filter="fade">
                                      <p:cBhvr>
                                        <p:cTn id="27" dur="2000"/>
                                        <p:tgtEl>
                                          <p:spTgt spid="90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0115">
                                            <p:txEl>
                                              <p:pRg st="5" end="5"/>
                                            </p:txEl>
                                          </p:spTgt>
                                        </p:tgtEl>
                                        <p:attrNameLst>
                                          <p:attrName>style.visibility</p:attrName>
                                        </p:attrNameLst>
                                      </p:cBhvr>
                                      <p:to>
                                        <p:strVal val="visible"/>
                                      </p:to>
                                    </p:set>
                                    <p:animEffect transition="in" filter="fade">
                                      <p:cBhvr>
                                        <p:cTn id="32" dur="2000"/>
                                        <p:tgtEl>
                                          <p:spTgt spid="9011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0115">
                                            <p:txEl>
                                              <p:pRg st="6" end="6"/>
                                            </p:txEl>
                                          </p:spTgt>
                                        </p:tgtEl>
                                        <p:attrNameLst>
                                          <p:attrName>style.visibility</p:attrName>
                                        </p:attrNameLst>
                                      </p:cBhvr>
                                      <p:to>
                                        <p:strVal val="visible"/>
                                      </p:to>
                                    </p:set>
                                    <p:animEffect transition="in" filter="fade">
                                      <p:cBhvr>
                                        <p:cTn id="37" dur="2000"/>
                                        <p:tgtEl>
                                          <p:spTgt spid="901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600"/>
              </a:spcAft>
            </a:pPr>
            <a:r>
              <a:rPr lang="en-US" sz="2000" u="sng" dirty="0" smtClean="0">
                <a:solidFill>
                  <a:srgbClr val="FF0000"/>
                </a:solidFill>
                <a:cs typeface="Times New Roman" pitchFamily="18" charset="0"/>
              </a:rPr>
              <a:t>Definition: the risk of promised future cash-flows not being paid in full due to the default of debtors.</a:t>
            </a:r>
          </a:p>
          <a:p>
            <a:pPr algn="just">
              <a:lnSpc>
                <a:spcPts val="2700"/>
              </a:lnSpc>
              <a:spcBef>
                <a:spcPts val="600"/>
              </a:spcBef>
              <a:spcAft>
                <a:spcPts val="600"/>
              </a:spcAft>
            </a:pPr>
            <a:r>
              <a:rPr lang="en-US" sz="2000" dirty="0" smtClean="0">
                <a:cs typeface="Times New Roman" pitchFamily="18" charset="0"/>
              </a:rPr>
              <a:t>This risk may be assessed on an individual or a portfolio basis, using internal models or information provided by the markets, e.g. stock prices, bond prices and external ratings.</a:t>
            </a:r>
          </a:p>
          <a:p>
            <a:pPr algn="just">
              <a:lnSpc>
                <a:spcPts val="2700"/>
              </a:lnSpc>
              <a:spcBef>
                <a:spcPts val="600"/>
              </a:spcBef>
              <a:spcAft>
                <a:spcPts val="600"/>
              </a:spcAft>
            </a:pPr>
            <a:r>
              <a:rPr lang="en-US" sz="2000" dirty="0" smtClean="0">
                <a:cs typeface="Times New Roman" pitchFamily="18" charset="0"/>
              </a:rPr>
              <a:t>Credit risk assessment is relevant at the origination but also for monitoring purposes, focusing on debtors and collaterals, in order to quantify PD and LGD.</a:t>
            </a:r>
          </a:p>
          <a:p>
            <a:pPr algn="just">
              <a:lnSpc>
                <a:spcPts val="2700"/>
              </a:lnSpc>
              <a:spcBef>
                <a:spcPts val="600"/>
              </a:spcBef>
              <a:spcAft>
                <a:spcPts val="600"/>
              </a:spcAft>
            </a:pPr>
            <a:r>
              <a:rPr lang="en-US" sz="2000" dirty="0" smtClean="0">
                <a:cs typeface="Times New Roman" pitchFamily="18" charset="0"/>
              </a:rPr>
              <a:t>Quantification of risk is key to decide loans, including pricing decisions, as well as to calculate impairments and capital allocation.</a:t>
            </a:r>
          </a:p>
          <a:p>
            <a:pPr algn="just">
              <a:lnSpc>
                <a:spcPts val="2700"/>
              </a:lnSpc>
              <a:spcBef>
                <a:spcPts val="600"/>
              </a:spcBef>
              <a:spcAft>
                <a:spcPts val="600"/>
              </a:spcAft>
            </a:pPr>
            <a:r>
              <a:rPr lang="en-US" sz="2000" dirty="0" smtClean="0">
                <a:cs typeface="Times New Roman" pitchFamily="18" charset="0"/>
              </a:rPr>
              <a:t>Several decision variables impact on credit risk, e.g. LTV, DSTI</a:t>
            </a:r>
            <a:r>
              <a:rPr lang="en-US" sz="2000" dirty="0">
                <a:cs typeface="Times New Roman" pitchFamily="18" charset="0"/>
              </a:rPr>
              <a:t> </a:t>
            </a:r>
            <a:r>
              <a:rPr lang="en-US" sz="2000" dirty="0" smtClean="0">
                <a:cs typeface="Times New Roman" pitchFamily="18" charset="0"/>
              </a:rPr>
              <a:t>and Maturity.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429</a:t>
            </a:fld>
            <a:endParaRPr lang="en-US"/>
          </a:p>
        </p:txBody>
      </p:sp>
    </p:spTree>
    <p:extLst>
      <p:ext uri="{BB962C8B-B14F-4D97-AF65-F5344CB8AC3E}">
        <p14:creationId xmlns:p14="http://schemas.microsoft.com/office/powerpoint/2010/main" val="296837540"/>
      </p:ext>
    </p:extLst>
  </p:cSld>
  <p:clrMapOvr>
    <a:masterClrMapping/>
  </p:clrMapOvr>
  <p:transition spd="slow">
    <p:pull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799"/>
            <a:ext cx="8712968" cy="4694213"/>
          </a:xfrm>
        </p:spPr>
        <p:txBody>
          <a:bodyPr/>
          <a:lstStyle/>
          <a:p>
            <a:pPr marL="271463" indent="-271463" algn="just">
              <a:lnSpc>
                <a:spcPts val="2700"/>
              </a:lnSpc>
              <a:spcBef>
                <a:spcPts val="600"/>
              </a:spcBef>
              <a:spcAft>
                <a:spcPts val="600"/>
              </a:spcAft>
            </a:pPr>
            <a:r>
              <a:rPr lang="en-GB" sz="2000" dirty="0"/>
              <a:t>Furthermore, </a:t>
            </a:r>
            <a:r>
              <a:rPr lang="en-GB" sz="2000" dirty="0">
                <a:solidFill>
                  <a:srgbClr val="FF0000"/>
                </a:solidFill>
              </a:rPr>
              <a:t>in many countries legal codes do not adequately protect the rights of small shareholders</a:t>
            </a:r>
            <a:r>
              <a:rPr lang="en-GB" sz="2000" dirty="0"/>
              <a:t> and legal systems frequently do not enforce the legal codes concerning diffuse shareholder rights. </a:t>
            </a:r>
          </a:p>
          <a:p>
            <a:pPr marL="271463" indent="-271463" algn="just">
              <a:lnSpc>
                <a:spcPts val="2700"/>
              </a:lnSpc>
              <a:spcBef>
                <a:spcPts val="600"/>
              </a:spcBef>
              <a:spcAft>
                <a:spcPts val="600"/>
              </a:spcAft>
            </a:pPr>
            <a:endParaRPr lang="en-GB" sz="2000" dirty="0"/>
          </a:p>
          <a:p>
            <a:pPr marL="271463" indent="-271463" algn="just">
              <a:lnSpc>
                <a:spcPts val="2700"/>
              </a:lnSpc>
              <a:spcBef>
                <a:spcPts val="600"/>
              </a:spcBef>
              <a:spcAft>
                <a:spcPts val="600"/>
              </a:spcAft>
            </a:pPr>
            <a:r>
              <a:rPr lang="en-GB" sz="2000" dirty="0" smtClean="0">
                <a:solidFill>
                  <a:srgbClr val="FF0000"/>
                </a:solidFill>
              </a:rPr>
              <a:t>Additionally, the controlling </a:t>
            </a:r>
            <a:r>
              <a:rPr lang="en-GB" sz="2000" dirty="0">
                <a:solidFill>
                  <a:srgbClr val="FF0000"/>
                </a:solidFill>
              </a:rPr>
              <a:t>owner may expropriate resources from the firm, or </a:t>
            </a:r>
            <a:r>
              <a:rPr lang="en-GB" sz="2000" dirty="0" smtClean="0">
                <a:solidFill>
                  <a:srgbClr val="FF0000"/>
                </a:solidFill>
              </a:rPr>
              <a:t>deal with related </a:t>
            </a:r>
            <a:r>
              <a:rPr lang="en-GB" sz="2000" dirty="0">
                <a:solidFill>
                  <a:srgbClr val="FF0000"/>
                </a:solidFill>
              </a:rPr>
              <a:t>parties in a manner that </a:t>
            </a:r>
            <a:r>
              <a:rPr lang="en-GB" sz="2000" dirty="0" smtClean="0">
                <a:solidFill>
                  <a:srgbClr val="FF0000"/>
                </a:solidFill>
              </a:rPr>
              <a:t>hurts the </a:t>
            </a:r>
            <a:r>
              <a:rPr lang="en-GB" sz="2000" dirty="0">
                <a:solidFill>
                  <a:srgbClr val="FF0000"/>
                </a:solidFill>
              </a:rPr>
              <a:t>firm and </a:t>
            </a:r>
            <a:r>
              <a:rPr lang="en-GB" sz="2000" dirty="0" smtClean="0">
                <a:solidFill>
                  <a:srgbClr val="FF0000"/>
                </a:solidFill>
              </a:rPr>
              <a:t>society</a:t>
            </a:r>
            <a:r>
              <a:rPr lang="en-GB" sz="2000" dirty="0" smtClean="0"/>
              <a:t>.</a:t>
            </a:r>
          </a:p>
          <a:p>
            <a:pPr marL="271463" indent="-271463" algn="just">
              <a:lnSpc>
                <a:spcPts val="2700"/>
              </a:lnSpc>
              <a:spcBef>
                <a:spcPts val="600"/>
              </a:spcBef>
              <a:spcAft>
                <a:spcPts val="600"/>
              </a:spcAft>
            </a:pPr>
            <a:r>
              <a:rPr lang="en-GB" sz="2000" dirty="0" err="1" smtClean="0"/>
              <a:t>Morck</a:t>
            </a:r>
            <a:r>
              <a:rPr lang="en-GB" sz="2000" dirty="0"/>
              <a:t>, </a:t>
            </a:r>
            <a:r>
              <a:rPr lang="en-GB" sz="2000" dirty="0" err="1"/>
              <a:t>Wolfenzon</a:t>
            </a:r>
            <a:r>
              <a:rPr lang="en-GB" sz="2000" dirty="0"/>
              <a:t> </a:t>
            </a:r>
            <a:r>
              <a:rPr lang="en-GB" sz="2000" dirty="0" smtClean="0"/>
              <a:t>and Yeung </a:t>
            </a:r>
            <a:r>
              <a:rPr lang="en-GB" sz="2000" dirty="0"/>
              <a:t>(2005</a:t>
            </a:r>
            <a:r>
              <a:rPr lang="en-GB" sz="2000" dirty="0" smtClean="0"/>
              <a:t>):</a:t>
            </a:r>
          </a:p>
          <a:p>
            <a:pPr marL="534988" lvl="1" indent="-266700" algn="just">
              <a:lnSpc>
                <a:spcPts val="2700"/>
              </a:lnSpc>
              <a:spcBef>
                <a:spcPts val="600"/>
              </a:spcBef>
              <a:spcAft>
                <a:spcPts val="600"/>
              </a:spcAft>
            </a:pPr>
            <a:r>
              <a:rPr lang="en-GB" sz="1600" dirty="0" smtClean="0"/>
              <a:t>controlling </a:t>
            </a:r>
            <a:r>
              <a:rPr lang="en-GB" sz="1600" dirty="0"/>
              <a:t>owners are frequently </a:t>
            </a:r>
            <a:r>
              <a:rPr lang="en-GB" sz="1600" dirty="0" smtClean="0"/>
              <a:t>powerful families </a:t>
            </a:r>
            <a:r>
              <a:rPr lang="en-GB" sz="1600" dirty="0"/>
              <a:t>that use pyramidal structures, cross-holdings, and super voting rights </a:t>
            </a:r>
            <a:r>
              <a:rPr lang="en-GB" sz="1600" dirty="0" smtClean="0"/>
              <a:t>to magnify </a:t>
            </a:r>
            <a:r>
              <a:rPr lang="en-GB" sz="1600" dirty="0"/>
              <a:t>their control over many corporations and </a:t>
            </a:r>
            <a:r>
              <a:rPr lang="en-GB" sz="1600" dirty="0" smtClean="0"/>
              <a:t>banks</a:t>
            </a:r>
          </a:p>
          <a:p>
            <a:pPr marL="534988" lvl="1" indent="-266700" algn="just">
              <a:lnSpc>
                <a:spcPts val="2700"/>
              </a:lnSpc>
              <a:spcBef>
                <a:spcPts val="600"/>
              </a:spcBef>
              <a:spcAft>
                <a:spcPts val="600"/>
              </a:spcAft>
            </a:pPr>
            <a:r>
              <a:rPr lang="en-GB" sz="1600" dirty="0" smtClean="0"/>
              <a:t>these </a:t>
            </a:r>
            <a:r>
              <a:rPr lang="en-GB" sz="1600" dirty="0"/>
              <a:t>controlling families frequently translate their corporate power </a:t>
            </a:r>
            <a:r>
              <a:rPr lang="en-GB" sz="1600" dirty="0" smtClean="0"/>
              <a:t>into political influence to </a:t>
            </a:r>
            <a:r>
              <a:rPr lang="en-GB" sz="1600" dirty="0"/>
              <a:t>shape public </a:t>
            </a:r>
            <a:r>
              <a:rPr lang="en-GB" sz="1600" dirty="0" smtClean="0"/>
              <a:t>policies, protecting </a:t>
            </a:r>
            <a:r>
              <a:rPr lang="en-GB" sz="1600" dirty="0"/>
              <a:t>them from competition and </a:t>
            </a:r>
            <a:r>
              <a:rPr lang="en-GB" sz="1600" dirty="0" smtClean="0"/>
              <a:t>subsidizing </a:t>
            </a:r>
            <a:r>
              <a:rPr lang="en-GB" sz="1600" dirty="0"/>
              <a:t>their ventures. </a:t>
            </a:r>
            <a:endParaRPr lang="en-GB" sz="1600" dirty="0" smtClean="0"/>
          </a:p>
          <a:p>
            <a:pPr marL="534988" lvl="1" indent="-266700" algn="just">
              <a:lnSpc>
                <a:spcPts val="2700"/>
              </a:lnSpc>
              <a:spcBef>
                <a:spcPts val="600"/>
              </a:spcBef>
              <a:spcAft>
                <a:spcPts val="600"/>
              </a:spcAft>
            </a:pPr>
            <a:endParaRPr lang="en-GB" sz="1600" dirty="0" smtClean="0"/>
          </a:p>
        </p:txBody>
      </p:sp>
      <p:sp>
        <p:nvSpPr>
          <p:cNvPr id="11" name="Down Arrow 10"/>
          <p:cNvSpPr/>
          <p:nvPr/>
        </p:nvSpPr>
        <p:spPr bwMode="auto">
          <a:xfrm>
            <a:off x="5077987" y="270892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a:t>
            </a:fld>
            <a:endParaRPr lang="en-US"/>
          </a:p>
        </p:txBody>
      </p:sp>
    </p:spTree>
    <p:extLst>
      <p:ext uri="{BB962C8B-B14F-4D97-AF65-F5344CB8AC3E}">
        <p14:creationId xmlns:p14="http://schemas.microsoft.com/office/powerpoint/2010/main" val="1123650826"/>
      </p:ext>
    </p:extLst>
  </p:cSld>
  <p:clrMapOvr>
    <a:masterClrMapping/>
  </p:clrMapOvr>
  <p:transition spd="slow">
    <p:pull dir="r"/>
  </p:transition>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600"/>
              </a:spcAft>
            </a:pPr>
            <a:r>
              <a:rPr lang="en-US" sz="2000" dirty="0" smtClean="0">
                <a:cs typeface="Times New Roman" pitchFamily="18" charset="0"/>
              </a:rPr>
              <a:t>Credit risk materializes in impairments, NPLs and write-offs (usually after the loans are fully provisioned).</a:t>
            </a:r>
          </a:p>
          <a:p>
            <a:pPr algn="just">
              <a:lnSpc>
                <a:spcPts val="2700"/>
              </a:lnSpc>
              <a:spcBef>
                <a:spcPts val="600"/>
              </a:spcBef>
              <a:spcAft>
                <a:spcPts val="600"/>
              </a:spcAft>
            </a:pPr>
            <a:endParaRPr lang="en-US" sz="2000" dirty="0" smtClean="0">
              <a:cs typeface="Times New Roman" pitchFamily="18" charset="0"/>
            </a:endParaRPr>
          </a:p>
          <a:p>
            <a:pPr algn="just">
              <a:lnSpc>
                <a:spcPts val="2700"/>
              </a:lnSpc>
              <a:spcBef>
                <a:spcPts val="600"/>
              </a:spcBef>
              <a:spcAft>
                <a:spcPts val="600"/>
              </a:spcAft>
            </a:pPr>
            <a:r>
              <a:rPr lang="en-US" sz="2000" b="1" dirty="0" smtClean="0">
                <a:solidFill>
                  <a:srgbClr val="FF0000"/>
                </a:solidFill>
                <a:cs typeface="Times New Roman" pitchFamily="18" charset="0"/>
              </a:rPr>
              <a:t>Stages in credit risk materialization:</a:t>
            </a:r>
          </a:p>
          <a:p>
            <a:pPr marL="514350" indent="-514350" algn="just">
              <a:lnSpc>
                <a:spcPts val="2700"/>
              </a:lnSpc>
              <a:spcBef>
                <a:spcPts val="600"/>
              </a:spcBef>
              <a:spcAft>
                <a:spcPts val="600"/>
              </a:spcAft>
              <a:buAutoNum type="romanLcParenBoth"/>
            </a:pPr>
            <a:r>
              <a:rPr lang="en-US" sz="2000" dirty="0" smtClean="0">
                <a:cs typeface="Times New Roman" pitchFamily="18" charset="0"/>
              </a:rPr>
              <a:t>first signs of difficulties =&gt; impairments, early recognizing partial losses.</a:t>
            </a:r>
          </a:p>
          <a:p>
            <a:pPr marL="514350" indent="-514350" algn="just">
              <a:lnSpc>
                <a:spcPts val="2700"/>
              </a:lnSpc>
              <a:spcBef>
                <a:spcPts val="600"/>
              </a:spcBef>
              <a:spcAft>
                <a:spcPts val="600"/>
              </a:spcAft>
              <a:buAutoNum type="romanLcParenBoth"/>
            </a:pPr>
            <a:r>
              <a:rPr lang="en-US" sz="2000" dirty="0" smtClean="0">
                <a:cs typeface="Times New Roman" pitchFamily="18" charset="0"/>
              </a:rPr>
              <a:t>NPL =&gt; higher impairments.</a:t>
            </a:r>
          </a:p>
          <a:p>
            <a:pPr marL="514350" indent="-514350" algn="just">
              <a:lnSpc>
                <a:spcPts val="2700"/>
              </a:lnSpc>
              <a:spcBef>
                <a:spcPts val="600"/>
              </a:spcBef>
              <a:spcAft>
                <a:spcPts val="600"/>
              </a:spcAft>
              <a:buAutoNum type="romanLcParenBoth"/>
            </a:pPr>
            <a:r>
              <a:rPr lang="en-US" sz="2000" dirty="0" smtClean="0">
                <a:cs typeface="Times New Roman" pitchFamily="18" charset="0"/>
              </a:rPr>
              <a:t>Unable to return to performing =&gt; recovery process</a:t>
            </a:r>
          </a:p>
          <a:p>
            <a:pPr marL="514350" indent="-514350" algn="just">
              <a:lnSpc>
                <a:spcPts val="2700"/>
              </a:lnSpc>
              <a:spcBef>
                <a:spcPts val="600"/>
              </a:spcBef>
              <a:spcAft>
                <a:spcPts val="600"/>
              </a:spcAft>
              <a:buAutoNum type="romanLcParenBoth"/>
            </a:pPr>
            <a:r>
              <a:rPr lang="en-US" sz="2000" dirty="0" smtClean="0">
                <a:cs typeface="Times New Roman" pitchFamily="18" charset="0"/>
              </a:rPr>
              <a:t>Non-recovered amount =&gt; full impairment and write-off</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430</a:t>
            </a:fld>
            <a:endParaRPr lang="en-US"/>
          </a:p>
        </p:txBody>
      </p:sp>
    </p:spTree>
    <p:extLst>
      <p:ext uri="{BB962C8B-B14F-4D97-AF65-F5344CB8AC3E}">
        <p14:creationId xmlns:p14="http://schemas.microsoft.com/office/powerpoint/2010/main" val="2803140028"/>
      </p:ext>
    </p:extLst>
  </p:cSld>
  <p:clrMapOvr>
    <a:masterClrMapping/>
  </p:clrMapOvr>
  <p:transition spd="slow">
    <p:pull dir="r"/>
  </p:transition>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28800"/>
            <a:ext cx="8731249" cy="4680520"/>
          </a:xfrm>
        </p:spPr>
        <p:txBody>
          <a:bodyPr/>
          <a:lstStyle/>
          <a:p>
            <a:pPr algn="just">
              <a:lnSpc>
                <a:spcPts val="2700"/>
              </a:lnSpc>
              <a:spcBef>
                <a:spcPts val="600"/>
              </a:spcBef>
              <a:spcAft>
                <a:spcPts val="600"/>
              </a:spcAft>
            </a:pPr>
            <a:r>
              <a:rPr lang="en-US" sz="2000" u="sng" dirty="0" smtClean="0">
                <a:cs typeface="Times New Roman" pitchFamily="18" charset="0"/>
              </a:rPr>
              <a:t>Before the subprime crisis</a:t>
            </a:r>
            <a:r>
              <a:rPr lang="en-US" sz="2000" dirty="0" smtClean="0">
                <a:cs typeface="Times New Roman" pitchFamily="18" charset="0"/>
              </a:rPr>
              <a:t>: aggressive </a:t>
            </a:r>
            <a:r>
              <a:rPr lang="en-US" sz="2000" dirty="0">
                <a:cs typeface="Times New Roman" pitchFamily="18" charset="0"/>
              </a:rPr>
              <a:t>commercial strategies, namely in the housing </a:t>
            </a:r>
            <a:r>
              <a:rPr lang="en-US" sz="2000" dirty="0" smtClean="0">
                <a:cs typeface="Times New Roman" pitchFamily="18" charset="0"/>
              </a:rPr>
              <a:t>segment </a:t>
            </a:r>
            <a:r>
              <a:rPr lang="en-US" sz="2000" dirty="0" smtClean="0">
                <a:cs typeface="Times New Roman" pitchFamily="18" charset="0"/>
                <a:sym typeface="Wingdings" panose="05000000000000000000" pitchFamily="2" charset="2"/>
              </a:rPr>
              <a:t>=&gt;</a:t>
            </a:r>
            <a:r>
              <a:rPr lang="en-US" sz="2000" dirty="0" smtClean="0">
                <a:cs typeface="Times New Roman" pitchFamily="18" charset="0"/>
              </a:rPr>
              <a:t> </a:t>
            </a:r>
            <a:r>
              <a:rPr lang="en-US" sz="2000" dirty="0" smtClean="0">
                <a:solidFill>
                  <a:srgbClr val="FF0000"/>
                </a:solidFill>
                <a:cs typeface="Times New Roman" pitchFamily="18" charset="0"/>
              </a:rPr>
              <a:t>high volumes and low margins </a:t>
            </a:r>
            <a:r>
              <a:rPr lang="en-US" sz="2000" dirty="0" smtClean="0">
                <a:cs typeface="Times New Roman" pitchFamily="18" charset="0"/>
              </a:rPr>
              <a:t>=&gt;</a:t>
            </a:r>
          </a:p>
          <a:p>
            <a:pPr algn="just">
              <a:lnSpc>
                <a:spcPts val="2700"/>
              </a:lnSpc>
              <a:spcBef>
                <a:spcPts val="600"/>
              </a:spcBef>
              <a:spcAft>
                <a:spcPts val="600"/>
              </a:spcAft>
            </a:pPr>
            <a:endParaRPr lang="en-US" sz="2000" dirty="0" smtClean="0">
              <a:cs typeface="Times New Roman" pitchFamily="18" charset="0"/>
            </a:endParaRPr>
          </a:p>
          <a:p>
            <a:pPr lvl="1" algn="just">
              <a:lnSpc>
                <a:spcPts val="2700"/>
              </a:lnSpc>
              <a:spcBef>
                <a:spcPts val="600"/>
              </a:spcBef>
              <a:spcAft>
                <a:spcPts val="600"/>
              </a:spcAft>
            </a:pPr>
            <a:r>
              <a:rPr lang="en-US" sz="1800" dirty="0">
                <a:cs typeface="Times New Roman" pitchFamily="18" charset="0"/>
              </a:rPr>
              <a:t>Low </a:t>
            </a:r>
            <a:r>
              <a:rPr lang="en-US" sz="1800" dirty="0" smtClean="0">
                <a:cs typeface="Times New Roman" pitchFamily="18" charset="0"/>
              </a:rPr>
              <a:t>spreads and high maturities, LTVs and DTIs</a:t>
            </a:r>
            <a:endParaRPr lang="en-US" sz="1800" dirty="0">
              <a:cs typeface="Times New Roman" pitchFamily="18" charset="0"/>
            </a:endParaRPr>
          </a:p>
          <a:p>
            <a:pPr lvl="1" algn="just">
              <a:lnSpc>
                <a:spcPts val="2700"/>
              </a:lnSpc>
              <a:spcBef>
                <a:spcPts val="600"/>
              </a:spcBef>
              <a:spcAft>
                <a:spcPts val="600"/>
              </a:spcAft>
            </a:pPr>
            <a:r>
              <a:rPr lang="en-US" sz="1800" dirty="0" smtClean="0">
                <a:cs typeface="Times New Roman" pitchFamily="18" charset="0"/>
              </a:rPr>
              <a:t>High rates of households’ homeownership and indebtedness</a:t>
            </a:r>
          </a:p>
          <a:p>
            <a:pPr lvl="1" algn="just">
              <a:lnSpc>
                <a:spcPts val="2700"/>
              </a:lnSpc>
              <a:spcBef>
                <a:spcPts val="600"/>
              </a:spcBef>
              <a:spcAft>
                <a:spcPts val="600"/>
              </a:spcAft>
            </a:pPr>
            <a:r>
              <a:rPr lang="en-US" sz="1800" dirty="0" smtClean="0">
                <a:cs typeface="Times New Roman" pitchFamily="18" charset="0"/>
              </a:rPr>
              <a:t>High banks’ exposure to real estate =&gt; crowding-out of other economic sectors</a:t>
            </a:r>
          </a:p>
          <a:p>
            <a:pPr lvl="1" algn="just">
              <a:lnSpc>
                <a:spcPts val="2700"/>
              </a:lnSpc>
              <a:spcBef>
                <a:spcPts val="600"/>
              </a:spcBef>
              <a:spcAft>
                <a:spcPts val="600"/>
              </a:spcAft>
            </a:pPr>
            <a:r>
              <a:rPr lang="en-US" sz="1800" dirty="0" smtClean="0">
                <a:cs typeface="Times New Roman" pitchFamily="18" charset="0"/>
              </a:rPr>
              <a:t>High dependence </a:t>
            </a:r>
            <a:r>
              <a:rPr lang="en-US" sz="1800" dirty="0">
                <a:cs typeface="Times New Roman" pitchFamily="18" charset="0"/>
              </a:rPr>
              <a:t>from banks </a:t>
            </a:r>
            <a:r>
              <a:rPr lang="en-US" sz="1800" dirty="0" smtClean="0">
                <a:cs typeface="Times New Roman" pitchFamily="18" charset="0"/>
              </a:rPr>
              <a:t>of non-financial companies</a:t>
            </a:r>
          </a:p>
          <a:p>
            <a:pPr lvl="1" algn="just">
              <a:lnSpc>
                <a:spcPts val="2700"/>
              </a:lnSpc>
              <a:spcBef>
                <a:spcPts val="600"/>
              </a:spcBef>
              <a:spcAft>
                <a:spcPts val="600"/>
              </a:spcAft>
            </a:pPr>
            <a:r>
              <a:rPr lang="en-US" sz="1800" dirty="0" smtClean="0">
                <a:cs typeface="Times New Roman" pitchFamily="18" charset="0"/>
              </a:rPr>
              <a:t>Low NPL ratios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431</a:t>
            </a:fld>
            <a:endParaRPr lang="en-US"/>
          </a:p>
        </p:txBody>
      </p:sp>
    </p:spTree>
    <p:extLst>
      <p:ext uri="{BB962C8B-B14F-4D97-AF65-F5344CB8AC3E}">
        <p14:creationId xmlns:p14="http://schemas.microsoft.com/office/powerpoint/2010/main" val="3547329591"/>
      </p:ext>
    </p:extLst>
  </p:cSld>
  <p:clrMapOvr>
    <a:masterClrMapping/>
  </p:clrMapOvr>
  <p:transition spd="slow">
    <p:pull dir="r"/>
  </p:transition>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4" y="1628800"/>
            <a:ext cx="8683625" cy="4680520"/>
          </a:xfrm>
        </p:spPr>
        <p:txBody>
          <a:bodyPr/>
          <a:lstStyle/>
          <a:p>
            <a:pPr algn="just">
              <a:lnSpc>
                <a:spcPts val="2700"/>
              </a:lnSpc>
              <a:spcBef>
                <a:spcPts val="600"/>
              </a:spcBef>
              <a:spcAft>
                <a:spcPts val="600"/>
              </a:spcAft>
            </a:pPr>
            <a:r>
              <a:rPr lang="en-US" sz="2000" u="sng" dirty="0" smtClean="0">
                <a:solidFill>
                  <a:srgbClr val="FF0000"/>
                </a:solidFill>
                <a:cs typeface="Times New Roman" pitchFamily="18" charset="0"/>
              </a:rPr>
              <a:t>Subprime </a:t>
            </a:r>
            <a:r>
              <a:rPr lang="en-US" sz="2000" u="sng" dirty="0">
                <a:solidFill>
                  <a:srgbClr val="FF0000"/>
                </a:solidFill>
                <a:cs typeface="Times New Roman" pitchFamily="18" charset="0"/>
              </a:rPr>
              <a:t>crisis</a:t>
            </a:r>
            <a:r>
              <a:rPr lang="en-US" sz="2000" dirty="0">
                <a:cs typeface="Times New Roman" pitchFamily="18" charset="0"/>
              </a:rPr>
              <a:t>: higher credit risk and lower available liquidity =&gt; </a:t>
            </a:r>
          </a:p>
          <a:p>
            <a:pPr lvl="1" algn="just">
              <a:lnSpc>
                <a:spcPts val="2700"/>
              </a:lnSpc>
              <a:spcBef>
                <a:spcPts val="600"/>
              </a:spcBef>
              <a:spcAft>
                <a:spcPts val="600"/>
              </a:spcAft>
            </a:pPr>
            <a:r>
              <a:rPr lang="en-US" sz="1800" dirty="0">
                <a:cs typeface="Times New Roman" pitchFamily="18" charset="0"/>
              </a:rPr>
              <a:t>Significant deterioration and decrease of loan portfolios</a:t>
            </a:r>
          </a:p>
          <a:p>
            <a:pPr lvl="1" algn="just">
              <a:lnSpc>
                <a:spcPts val="2700"/>
              </a:lnSpc>
              <a:spcBef>
                <a:spcPts val="600"/>
              </a:spcBef>
              <a:spcAft>
                <a:spcPts val="600"/>
              </a:spcAft>
            </a:pPr>
            <a:r>
              <a:rPr lang="en-US" sz="1800" dirty="0">
                <a:cs typeface="Times New Roman" pitchFamily="18" charset="0"/>
              </a:rPr>
              <a:t>More conservative credit policies, e.g. lower LTVs, maturities and DTIs</a:t>
            </a:r>
          </a:p>
          <a:p>
            <a:pPr lvl="1" algn="just">
              <a:lnSpc>
                <a:spcPts val="2700"/>
              </a:lnSpc>
              <a:spcBef>
                <a:spcPts val="600"/>
              </a:spcBef>
              <a:spcAft>
                <a:spcPts val="600"/>
              </a:spcAft>
            </a:pPr>
            <a:r>
              <a:rPr lang="en-US" sz="1800" dirty="0">
                <a:cs typeface="Times New Roman" pitchFamily="18" charset="0"/>
              </a:rPr>
              <a:t>Higher spreads for new contracts</a:t>
            </a:r>
          </a:p>
          <a:p>
            <a:pPr lvl="1" algn="just">
              <a:lnSpc>
                <a:spcPts val="2700"/>
              </a:lnSpc>
              <a:spcBef>
                <a:spcPts val="600"/>
              </a:spcBef>
              <a:spcAft>
                <a:spcPts val="600"/>
              </a:spcAft>
            </a:pPr>
            <a:r>
              <a:rPr lang="en-US" sz="1800" dirty="0">
                <a:cs typeface="Times New Roman" pitchFamily="18" charset="0"/>
              </a:rPr>
              <a:t>Falling real estate </a:t>
            </a:r>
            <a:r>
              <a:rPr lang="en-US" sz="1800" dirty="0" smtClean="0">
                <a:cs typeface="Times New Roman" pitchFamily="18" charset="0"/>
              </a:rPr>
              <a:t>prices</a:t>
            </a:r>
          </a:p>
          <a:p>
            <a:pPr lvl="1" algn="just">
              <a:lnSpc>
                <a:spcPts val="2700"/>
              </a:lnSpc>
              <a:spcBef>
                <a:spcPts val="600"/>
              </a:spcBef>
              <a:spcAft>
                <a:spcPts val="600"/>
              </a:spcAft>
            </a:pPr>
            <a:endParaRPr lang="en-US" sz="1800" dirty="0" smtClean="0">
              <a:cs typeface="Times New Roman" pitchFamily="18" charset="0"/>
            </a:endParaRPr>
          </a:p>
          <a:p>
            <a:pPr algn="just">
              <a:lnSpc>
                <a:spcPts val="2700"/>
              </a:lnSpc>
              <a:spcBef>
                <a:spcPts val="600"/>
              </a:spcBef>
              <a:spcAft>
                <a:spcPts val="600"/>
              </a:spcAft>
            </a:pPr>
            <a:r>
              <a:rPr lang="en-US" sz="2000" u="sng" dirty="0" smtClean="0">
                <a:solidFill>
                  <a:srgbClr val="FF0000"/>
                </a:solidFill>
                <a:cs typeface="Times New Roman" pitchFamily="18" charset="0"/>
              </a:rPr>
              <a:t>Aftermath of the subprime crisis</a:t>
            </a:r>
            <a:r>
              <a:rPr lang="en-US" sz="2000" dirty="0" smtClean="0">
                <a:cs typeface="Times New Roman" pitchFamily="18" charset="0"/>
              </a:rPr>
              <a:t>: </a:t>
            </a:r>
          </a:p>
          <a:p>
            <a:pPr lvl="1" algn="just">
              <a:lnSpc>
                <a:spcPts val="2700"/>
              </a:lnSpc>
              <a:spcBef>
                <a:spcPts val="600"/>
              </a:spcBef>
              <a:spcAft>
                <a:spcPts val="600"/>
              </a:spcAft>
            </a:pPr>
            <a:r>
              <a:rPr lang="en-US" sz="2000" dirty="0" smtClean="0">
                <a:cs typeface="Times New Roman" pitchFamily="18" charset="0"/>
              </a:rPr>
              <a:t>Deleveraging;</a:t>
            </a:r>
            <a:endParaRPr lang="en-US" sz="2000" dirty="0">
              <a:cs typeface="Times New Roman" pitchFamily="18" charset="0"/>
            </a:endParaRPr>
          </a:p>
          <a:p>
            <a:pPr lvl="1" algn="just">
              <a:lnSpc>
                <a:spcPts val="2700"/>
              </a:lnSpc>
              <a:spcBef>
                <a:spcPts val="600"/>
              </a:spcBef>
              <a:spcAft>
                <a:spcPts val="600"/>
              </a:spcAft>
            </a:pPr>
            <a:r>
              <a:rPr lang="en-US" sz="2000" dirty="0" smtClean="0">
                <a:cs typeface="Times New Roman" pitchFamily="18" charset="0"/>
              </a:rPr>
              <a:t>Very high NPL ratios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432</a:t>
            </a:fld>
            <a:endParaRPr lang="en-US"/>
          </a:p>
        </p:txBody>
      </p:sp>
    </p:spTree>
    <p:extLst>
      <p:ext uri="{BB962C8B-B14F-4D97-AF65-F5344CB8AC3E}">
        <p14:creationId xmlns:p14="http://schemas.microsoft.com/office/powerpoint/2010/main" val="786456907"/>
      </p:ext>
    </p:extLst>
  </p:cSld>
  <p:clrMapOvr>
    <a:masterClrMapping/>
  </p:clrMapOvr>
  <p:transition spd="slow">
    <p:pull dir="r"/>
  </p:transition>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6499" name="Rectangle 3"/>
          <p:cNvSpPr>
            <a:spLocks noGrp="1" noChangeArrowheads="1"/>
          </p:cNvSpPr>
          <p:nvPr>
            <p:ph type="body" idx="1"/>
          </p:nvPr>
        </p:nvSpPr>
        <p:spPr>
          <a:xfrm>
            <a:off x="738158" y="1628800"/>
            <a:ext cx="8686800" cy="1112730"/>
          </a:xfrm>
        </p:spPr>
        <p:txBody>
          <a:bodyPr/>
          <a:lstStyle/>
          <a:p>
            <a:pPr marL="265113" indent="-265113" algn="just">
              <a:lnSpc>
                <a:spcPts val="2700"/>
              </a:lnSpc>
              <a:spcBef>
                <a:spcPts val="600"/>
              </a:spcBef>
              <a:spcAft>
                <a:spcPts val="600"/>
              </a:spcAft>
            </a:pPr>
            <a:r>
              <a:rPr lang="en-US" sz="2000" dirty="0" smtClean="0">
                <a:solidFill>
                  <a:srgbClr val="FF0000"/>
                </a:solidFill>
                <a:cs typeface="Times New Roman" pitchFamily="18" charset="0"/>
              </a:rPr>
              <a:t>Before the subprime crisis - aggressive strategies in housing loans</a:t>
            </a:r>
            <a:r>
              <a:rPr lang="en-US" sz="2000" dirty="0" smtClean="0">
                <a:cs typeface="Times New Roman" pitchFamily="18" charset="0"/>
              </a:rPr>
              <a:t>, reducing spreads and increasing LTVs  =&gt; one </a:t>
            </a:r>
            <a:r>
              <a:rPr lang="en-US" sz="2000" dirty="0">
                <a:cs typeface="Times New Roman" pitchFamily="18" charset="0"/>
              </a:rPr>
              <a:t>of the highest homeownership rates worldwide.</a:t>
            </a:r>
            <a:endParaRPr lang="en-US" sz="2000" dirty="0" smtClean="0">
              <a:cs typeface="Times New Roman"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824" y="2774286"/>
            <a:ext cx="2857368" cy="3030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536" y="2774287"/>
            <a:ext cx="2568808" cy="3030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776536" y="5817101"/>
            <a:ext cx="5449656" cy="276999"/>
          </a:xfrm>
          <a:prstGeom prst="rect">
            <a:avLst/>
          </a:prstGeom>
          <a:noFill/>
          <a:ln w="12700" cap="sq">
            <a:noFill/>
            <a:miter lim="800000"/>
            <a:headEnd/>
            <a:tailEnd/>
          </a:ln>
        </p:spPr>
        <p:txBody>
          <a:bodyPr wrap="square">
            <a:spAutoFit/>
          </a:bodyPr>
          <a:lstStyle/>
          <a:p>
            <a:pPr algn="l">
              <a:spcBef>
                <a:spcPct val="50000"/>
              </a:spcBef>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(2013 and 2009), “Financial Stability Review”.</a:t>
            </a:r>
            <a:endParaRPr lang="en-US" sz="1200" b="0" u="none" dirty="0">
              <a:solidFill>
                <a:schemeClr val="tx1"/>
              </a:solidFill>
            </a:endParaRPr>
          </a:p>
        </p:txBody>
      </p:sp>
      <p:cxnSp>
        <p:nvCxnSpPr>
          <p:cNvPr id="3" name="Straight Arrow Connector 2"/>
          <p:cNvCxnSpPr/>
          <p:nvPr/>
        </p:nvCxnSpPr>
        <p:spPr bwMode="auto">
          <a:xfrm flipH="1">
            <a:off x="3800872" y="3501010"/>
            <a:ext cx="288032" cy="788766"/>
          </a:xfrm>
          <a:prstGeom prst="straightConnector1">
            <a:avLst/>
          </a:prstGeom>
          <a:solidFill>
            <a:schemeClr val="accent1"/>
          </a:solidFill>
          <a:ln w="12700" cap="sq" cmpd="sng" algn="ctr">
            <a:solidFill>
              <a:schemeClr val="tx1"/>
            </a:solidFill>
            <a:prstDash val="solid"/>
            <a:round/>
            <a:headEnd type="none" w="med" len="med"/>
            <a:tailEnd type="arrow"/>
          </a:ln>
          <a:effectLst/>
        </p:spPr>
      </p:cxnSp>
      <p:pic>
        <p:nvPicPr>
          <p:cNvPr id="14" name="Picture 2"/>
          <p:cNvPicPr>
            <a:picLocks noChangeAspect="1" noChangeArrowheads="1"/>
          </p:cNvPicPr>
          <p:nvPr/>
        </p:nvPicPr>
        <p:blipFill>
          <a:blip r:embed="rId4" cstate="print"/>
          <a:srcRect/>
          <a:stretch>
            <a:fillRect/>
          </a:stretch>
        </p:blipFill>
        <p:spPr bwMode="auto">
          <a:xfrm>
            <a:off x="6249144" y="2753366"/>
            <a:ext cx="3191779" cy="3051900"/>
          </a:xfrm>
          <a:prstGeom prst="rect">
            <a:avLst/>
          </a:prstGeom>
          <a:noFill/>
          <a:ln w="9525">
            <a:noFill/>
            <a:miter lim="800000"/>
            <a:headEnd/>
            <a:tailEnd/>
          </a:ln>
        </p:spPr>
      </p:pic>
      <p:sp>
        <p:nvSpPr>
          <p:cNvPr id="15" name="Text Box 5"/>
          <p:cNvSpPr txBox="1">
            <a:spLocks noChangeArrowheads="1"/>
          </p:cNvSpPr>
          <p:nvPr/>
        </p:nvSpPr>
        <p:spPr bwMode="auto">
          <a:xfrm>
            <a:off x="6325875" y="5733256"/>
            <a:ext cx="3115048"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IMF (2011), “Global Financial Stability Report”, Apr.</a:t>
            </a:r>
            <a:endParaRPr lang="en-US" sz="1200" b="0" u="none" dirty="0">
              <a:solidFill>
                <a:schemeClr val="tx1"/>
              </a:solidFill>
            </a:endParaRPr>
          </a:p>
        </p:txBody>
      </p:sp>
      <p:cxnSp>
        <p:nvCxnSpPr>
          <p:cNvPr id="4" name="Straight Arrow Connector 3"/>
          <p:cNvCxnSpPr/>
          <p:nvPr/>
        </p:nvCxnSpPr>
        <p:spPr bwMode="auto">
          <a:xfrm flipH="1">
            <a:off x="8481392" y="2996952"/>
            <a:ext cx="1080120" cy="720080"/>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433</a:t>
            </a:fld>
            <a:endParaRPr lang="en-US"/>
          </a:p>
        </p:txBody>
      </p:sp>
    </p:spTree>
    <p:extLst>
      <p:ext uri="{BB962C8B-B14F-4D97-AF65-F5344CB8AC3E}">
        <p14:creationId xmlns:p14="http://schemas.microsoft.com/office/powerpoint/2010/main" val="308768991"/>
      </p:ext>
    </p:extLst>
  </p:cSld>
  <p:clrMapOvr>
    <a:masterClrMapping/>
  </p:clrMapOvr>
  <p:transition spd="slow">
    <p:pull dir="r"/>
  </p:transition>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548688" cy="820688"/>
          </a:xfrm>
        </p:spPr>
        <p:txBody>
          <a:bodyPr/>
          <a:lstStyle/>
          <a:p>
            <a:pPr algn="just"/>
            <a:r>
              <a:rPr lang="en-US" sz="2000" dirty="0" smtClean="0">
                <a:cs typeface="Times New Roman" pitchFamily="18" charset="0"/>
              </a:rPr>
              <a:t>House prices didn’t increase neither as in other European countries …</a:t>
            </a:r>
          </a:p>
        </p:txBody>
      </p:sp>
      <p:sp>
        <p:nvSpPr>
          <p:cNvPr id="9" name="Text Box 5"/>
          <p:cNvSpPr txBox="1">
            <a:spLocks noChangeArrowheads="1"/>
          </p:cNvSpPr>
          <p:nvPr/>
        </p:nvSpPr>
        <p:spPr bwMode="auto">
          <a:xfrm>
            <a:off x="3198779" y="5523217"/>
            <a:ext cx="2618730"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(2011), “Economic Bulletin - Autumn”.</a:t>
            </a:r>
            <a:endParaRPr lang="en-US" sz="1200" b="0" u="none" dirty="0">
              <a:solidFill>
                <a:schemeClr val="tx1"/>
              </a:solidFill>
            </a:endParaRP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496" y="2720282"/>
            <a:ext cx="2720113" cy="275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2800" y="3028167"/>
            <a:ext cx="2664708" cy="2354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800" y="2713569"/>
            <a:ext cx="2607256" cy="3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4"/>
          <p:cNvSpPr txBox="1">
            <a:spLocks noChangeArrowheads="1"/>
          </p:cNvSpPr>
          <p:nvPr/>
        </p:nvSpPr>
        <p:spPr bwMode="auto">
          <a:xfrm>
            <a:off x="360251" y="5523217"/>
            <a:ext cx="2776264"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(2009), “Financial Stability Review”.</a:t>
            </a:r>
            <a:endParaRPr lang="en-US" sz="1200" b="0" u="none" dirty="0">
              <a:solidFill>
                <a:schemeClr val="tx1"/>
              </a:solidFill>
            </a:endParaRPr>
          </a:p>
        </p:txBody>
      </p:sp>
      <p:cxnSp>
        <p:nvCxnSpPr>
          <p:cNvPr id="13" name="Straight Arrow Connector 12"/>
          <p:cNvCxnSpPr/>
          <p:nvPr/>
        </p:nvCxnSpPr>
        <p:spPr bwMode="auto">
          <a:xfrm flipH="1">
            <a:off x="5622108" y="4573155"/>
            <a:ext cx="122980" cy="334725"/>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Rectangle 1"/>
          <p:cNvSpPr/>
          <p:nvPr/>
        </p:nvSpPr>
        <p:spPr>
          <a:xfrm>
            <a:off x="5879771" y="5382424"/>
            <a:ext cx="3753749" cy="830997"/>
          </a:xfrm>
          <a:prstGeom prst="rect">
            <a:avLst/>
          </a:prstGeom>
        </p:spPr>
        <p:txBody>
          <a:bodyPr wrap="square">
            <a:spAutoFit/>
          </a:bodyPr>
          <a:lstStyle/>
          <a:p>
            <a:pPr algn="just">
              <a:spcBef>
                <a:spcPct val="50000"/>
              </a:spcBef>
              <a:buNone/>
            </a:pPr>
            <a:r>
              <a:rPr lang="en-US" sz="1200" b="0" u="none" dirty="0">
                <a:solidFill>
                  <a:schemeClr val="tx1"/>
                </a:solidFill>
              </a:rPr>
              <a:t>Fitch (2014), “Residential Mortgages and Property Market Outlook”, presentation at the Conference “Why is Funding Key to Recovery”, 2014 Fitch Credit Conference, Lisbon, 6</a:t>
            </a:r>
            <a:r>
              <a:rPr lang="en-US" sz="1200" b="0" u="none" baseline="30000" dirty="0">
                <a:solidFill>
                  <a:schemeClr val="tx1"/>
                </a:solidFill>
              </a:rPr>
              <a:t>th</a:t>
            </a:r>
            <a:r>
              <a:rPr lang="en-US" sz="1200" b="0" u="none" dirty="0">
                <a:solidFill>
                  <a:schemeClr val="tx1"/>
                </a:solidFill>
              </a:rPr>
              <a:t> Feb.</a:t>
            </a:r>
          </a:p>
        </p:txBody>
      </p:sp>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5088" y="2663577"/>
            <a:ext cx="4151579" cy="249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434</a:t>
            </a:fld>
            <a:endParaRPr lang="en-US"/>
          </a:p>
        </p:txBody>
      </p:sp>
    </p:spTree>
    <p:extLst>
      <p:ext uri="{BB962C8B-B14F-4D97-AF65-F5344CB8AC3E}">
        <p14:creationId xmlns:p14="http://schemas.microsoft.com/office/powerpoint/2010/main" val="900800744"/>
      </p:ext>
    </p:extLst>
  </p:cSld>
  <p:clrMapOvr>
    <a:masterClrMapping/>
  </p:clrMapOvr>
  <p:transition spd="slow">
    <p:pull dir="r"/>
  </p:transition>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691594" cy="449932"/>
          </a:xfrm>
        </p:spPr>
        <p:txBody>
          <a:bodyPr/>
          <a:lstStyle/>
          <a:p>
            <a:pPr algn="just"/>
            <a:r>
              <a:rPr lang="en-US" sz="2000" dirty="0" smtClean="0">
                <a:cs typeface="Times New Roman" pitchFamily="18" charset="0"/>
              </a:rPr>
              <a:t>… nor in line with LTVs, …</a:t>
            </a:r>
          </a:p>
        </p:txBody>
      </p:sp>
      <p:pic>
        <p:nvPicPr>
          <p:cNvPr id="12" name="Picture 1"/>
          <p:cNvPicPr>
            <a:picLocks noChangeAspect="1" noChangeArrowheads="1"/>
          </p:cNvPicPr>
          <p:nvPr/>
        </p:nvPicPr>
        <p:blipFill>
          <a:blip r:embed="rId2" cstate="print"/>
          <a:srcRect/>
          <a:stretch>
            <a:fillRect/>
          </a:stretch>
        </p:blipFill>
        <p:spPr bwMode="auto">
          <a:xfrm>
            <a:off x="776536" y="2204863"/>
            <a:ext cx="5604654" cy="3925397"/>
          </a:xfrm>
          <a:prstGeom prst="rect">
            <a:avLst/>
          </a:prstGeom>
          <a:noFill/>
          <a:ln w="9525">
            <a:noFill/>
            <a:miter lim="800000"/>
            <a:headEnd/>
            <a:tailEnd/>
          </a:ln>
        </p:spPr>
      </p:pic>
      <p:sp>
        <p:nvSpPr>
          <p:cNvPr id="15" name="Text Box 5"/>
          <p:cNvSpPr txBox="1">
            <a:spLocks noChangeArrowheads="1"/>
          </p:cNvSpPr>
          <p:nvPr/>
        </p:nvSpPr>
        <p:spPr bwMode="auto">
          <a:xfrm>
            <a:off x="6453198" y="5521951"/>
            <a:ext cx="3000396" cy="646331"/>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Crowe et al. (2011), “How to Deal with Real Estate Booms: Lessons from Country Experiences”, IMF WP/11/91.</a:t>
            </a:r>
            <a:endParaRPr lang="en-US" sz="1200" b="0" u="none" dirty="0">
              <a:solidFill>
                <a:schemeClr val="tx1"/>
              </a:solidFill>
            </a:endParaRPr>
          </a:p>
        </p:txBody>
      </p:sp>
      <p:cxnSp>
        <p:nvCxnSpPr>
          <p:cNvPr id="5" name="Straight Arrow Connector 4"/>
          <p:cNvCxnSpPr/>
          <p:nvPr/>
        </p:nvCxnSpPr>
        <p:spPr bwMode="auto">
          <a:xfrm flipH="1">
            <a:off x="3944888" y="4581128"/>
            <a:ext cx="1080120" cy="288032"/>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435</a:t>
            </a:fld>
            <a:endParaRPr lang="en-US"/>
          </a:p>
        </p:txBody>
      </p:sp>
    </p:spTree>
    <p:extLst>
      <p:ext uri="{BB962C8B-B14F-4D97-AF65-F5344CB8AC3E}">
        <p14:creationId xmlns:p14="http://schemas.microsoft.com/office/powerpoint/2010/main" val="2786975055"/>
      </p:ext>
    </p:extLst>
  </p:cSld>
  <p:clrMapOvr>
    <a:masterClrMapping/>
  </p:clrMapOvr>
  <p:transition spd="slow">
    <p:pull dir="r"/>
  </p:transition>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548688" cy="820688"/>
          </a:xfrm>
        </p:spPr>
        <p:txBody>
          <a:bodyPr/>
          <a:lstStyle/>
          <a:p>
            <a:pPr algn="just"/>
            <a:r>
              <a:rPr lang="en-US" sz="2000" dirty="0" smtClean="0">
                <a:cs typeface="Times New Roman" pitchFamily="18" charset="0"/>
              </a:rPr>
              <a:t>… nor even in line with income.</a:t>
            </a:r>
          </a:p>
        </p:txBody>
      </p:sp>
      <p:sp>
        <p:nvSpPr>
          <p:cNvPr id="2" name="Rectangle 1"/>
          <p:cNvSpPr/>
          <p:nvPr/>
        </p:nvSpPr>
        <p:spPr>
          <a:xfrm>
            <a:off x="776536" y="5775647"/>
            <a:ext cx="8640960" cy="461665"/>
          </a:xfrm>
          <a:prstGeom prst="rect">
            <a:avLst/>
          </a:prstGeom>
        </p:spPr>
        <p:txBody>
          <a:bodyPr wrap="square">
            <a:spAutoFit/>
          </a:bodyPr>
          <a:lstStyle/>
          <a:p>
            <a:pPr algn="l">
              <a:spcBef>
                <a:spcPct val="50000"/>
              </a:spcBef>
              <a:buNone/>
            </a:pPr>
            <a:r>
              <a:rPr lang="en-US" sz="1200" b="0" u="none" dirty="0">
                <a:solidFill>
                  <a:schemeClr val="tx1"/>
                </a:solidFill>
              </a:rPr>
              <a:t>Fitch (2014), “Residential Mortgages and Property Market Outlook”, presentation at the Conference “Why is Funding Key to Recovery”, 2014 Fitch Credit Conference, Lisbon, 6</a:t>
            </a:r>
            <a:r>
              <a:rPr lang="en-US" sz="1200" b="0" u="none" baseline="30000" dirty="0">
                <a:solidFill>
                  <a:schemeClr val="tx1"/>
                </a:solidFill>
              </a:rPr>
              <a:t>th</a:t>
            </a:r>
            <a:r>
              <a:rPr lang="en-US" sz="1200" b="0" u="none" dirty="0">
                <a:solidFill>
                  <a:schemeClr val="tx1"/>
                </a:solidFill>
              </a:rPr>
              <a:t> Feb.</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79" y="2060848"/>
            <a:ext cx="5980929" cy="350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436</a:t>
            </a:fld>
            <a:endParaRPr lang="en-US"/>
          </a:p>
        </p:txBody>
      </p:sp>
    </p:spTree>
    <p:extLst>
      <p:ext uri="{BB962C8B-B14F-4D97-AF65-F5344CB8AC3E}">
        <p14:creationId xmlns:p14="http://schemas.microsoft.com/office/powerpoint/2010/main" val="2906511499"/>
      </p:ext>
    </p:extLst>
  </p:cSld>
  <p:clrMapOvr>
    <a:masterClrMapping/>
  </p:clrMapOvr>
  <p:transition spd="slow">
    <p:pull dir="r"/>
  </p:transition>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5475" name="Rectangle 3"/>
          <p:cNvSpPr>
            <a:spLocks noGrp="1" noChangeArrowheads="1"/>
          </p:cNvSpPr>
          <p:nvPr>
            <p:ph type="body" idx="1"/>
          </p:nvPr>
        </p:nvSpPr>
        <p:spPr>
          <a:xfrm>
            <a:off x="762000" y="1632233"/>
            <a:ext cx="8686800" cy="428615"/>
          </a:xfrm>
        </p:spPr>
        <p:txBody>
          <a:bodyPr/>
          <a:lstStyle/>
          <a:p>
            <a:pPr algn="just"/>
            <a:r>
              <a:rPr lang="en-US" sz="2000" dirty="0" smtClean="0">
                <a:cs typeface="Times New Roman" pitchFamily="18" charset="0"/>
              </a:rPr>
              <a:t>Credit growth reached very high levels during the first decade of the century.</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204864"/>
            <a:ext cx="6552728" cy="337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952472" y="5857892"/>
            <a:ext cx="8465024" cy="307777"/>
          </a:xfrm>
          <a:prstGeom prst="rect">
            <a:avLst/>
          </a:prstGeom>
          <a:noFill/>
          <a:ln w="12700" cap="sq">
            <a:noFill/>
            <a:miter lim="800000"/>
            <a:headEnd/>
            <a:tailEnd/>
          </a:ln>
        </p:spPr>
        <p:txBody>
          <a:bodyPr wrap="square">
            <a:spAutoFit/>
          </a:bodyPr>
          <a:lstStyle/>
          <a:p>
            <a:pPr algn="l">
              <a:spcBef>
                <a:spcPct val="50000"/>
              </a:spcBef>
              <a:buNone/>
            </a:pPr>
            <a:r>
              <a:rPr lang="en-US" sz="1400" b="0" u="none" smtClean="0">
                <a:solidFill>
                  <a:schemeClr val="tx1"/>
                </a:solidFill>
              </a:rPr>
              <a:t>Source: Banco de Portugal (2009), “Financial Stability Review - 2008”.</a:t>
            </a:r>
            <a:endParaRPr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437</a:t>
            </a:fld>
            <a:endParaRPr lang="en-US"/>
          </a:p>
        </p:txBody>
      </p:sp>
    </p:spTree>
    <p:extLst>
      <p:ext uri="{BB962C8B-B14F-4D97-AF65-F5344CB8AC3E}">
        <p14:creationId xmlns:p14="http://schemas.microsoft.com/office/powerpoint/2010/main" val="403321941"/>
      </p:ext>
    </p:extLst>
  </p:cSld>
  <p:clrMapOvr>
    <a:masterClrMapping/>
  </p:clrMapOvr>
  <p:transition spd="slow">
    <p:pull dir="r"/>
  </p:transition>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8547" name="Rectangle 3"/>
          <p:cNvSpPr>
            <a:spLocks noGrp="1" noChangeArrowheads="1"/>
          </p:cNvSpPr>
          <p:nvPr>
            <p:ph type="body" idx="1"/>
          </p:nvPr>
        </p:nvSpPr>
        <p:spPr>
          <a:xfrm>
            <a:off x="738188" y="1643051"/>
            <a:ext cx="8715375" cy="738764"/>
          </a:xfrm>
        </p:spPr>
        <p:txBody>
          <a:bodyPr/>
          <a:lstStyle/>
          <a:p>
            <a:pPr marL="261938" indent="-261938" algn="just">
              <a:lnSpc>
                <a:spcPts val="2700"/>
              </a:lnSpc>
              <a:spcBef>
                <a:spcPts val="600"/>
              </a:spcBef>
              <a:spcAft>
                <a:spcPts val="600"/>
              </a:spcAft>
            </a:pPr>
            <a:r>
              <a:rPr lang="en-US" sz="2000" dirty="0" smtClean="0">
                <a:cs typeface="Times New Roman" pitchFamily="18" charset="0"/>
              </a:rPr>
              <a:t>Therefore, </a:t>
            </a:r>
            <a:r>
              <a:rPr lang="en-US" sz="2000" u="sng" dirty="0" smtClean="0">
                <a:cs typeface="Times New Roman" pitchFamily="18" charset="0"/>
              </a:rPr>
              <a:t>the indebtedness level of households increased until 2009, mostly due to house purchase …</a:t>
            </a:r>
            <a:endParaRPr lang="en-US" sz="2000" dirty="0" smtClean="0">
              <a:cs typeface="Times New Roman" pitchFamily="18" charset="0"/>
            </a:endParaRPr>
          </a:p>
        </p:txBody>
      </p:sp>
      <p:sp>
        <p:nvSpPr>
          <p:cNvPr id="108548" name="Text Box 4"/>
          <p:cNvSpPr txBox="1">
            <a:spLocks noChangeArrowheads="1"/>
          </p:cNvSpPr>
          <p:nvPr/>
        </p:nvSpPr>
        <p:spPr bwMode="auto">
          <a:xfrm>
            <a:off x="738158" y="5888305"/>
            <a:ext cx="8643938" cy="276999"/>
          </a:xfrm>
          <a:prstGeom prst="rect">
            <a:avLst/>
          </a:prstGeom>
          <a:noFill/>
          <a:ln w="12700" cap="sq">
            <a:noFill/>
            <a:miter lim="800000"/>
            <a:headEnd/>
            <a:tailEnd/>
          </a:ln>
        </p:spPr>
        <p:txBody>
          <a:bodyPr>
            <a:spAutoFit/>
          </a:bodyPr>
          <a:lstStyle/>
          <a:p>
            <a:pPr algn="just">
              <a:buNone/>
            </a:pPr>
            <a:r>
              <a:rPr lang="en-US" sz="1200" b="0" u="none" dirty="0" smtClean="0">
                <a:solidFill>
                  <a:schemeClr val="tx1"/>
                </a:solidFill>
              </a:rPr>
              <a:t>Sources: </a:t>
            </a:r>
            <a:r>
              <a:rPr lang="en-US" sz="1200" b="0" u="none" dirty="0">
                <a:solidFill>
                  <a:schemeClr val="tx1"/>
                </a:solidFill>
              </a:rPr>
              <a:t>Banco de Portugal (</a:t>
            </a:r>
            <a:r>
              <a:rPr lang="en-US" sz="1200" b="0" u="none" dirty="0" smtClean="0">
                <a:solidFill>
                  <a:schemeClr val="tx1"/>
                </a:solidFill>
              </a:rPr>
              <a:t>2017), </a:t>
            </a:r>
            <a:r>
              <a:rPr lang="en-US" sz="1200" b="0" u="none" dirty="0">
                <a:solidFill>
                  <a:schemeClr val="tx1"/>
                </a:solidFill>
              </a:rPr>
              <a:t>“Financial Stability Review”, </a:t>
            </a:r>
            <a:r>
              <a:rPr lang="en-US" sz="1200" b="0" u="none" dirty="0" smtClean="0">
                <a:solidFill>
                  <a:schemeClr val="tx1"/>
                </a:solidFill>
              </a:rPr>
              <a:t>June and Banco de Portugal (2013), “Financial Stability Review”, May; </a:t>
            </a:r>
            <a:endParaRPr lang="en-US" sz="1200" b="0" u="none" dirty="0">
              <a:solidFill>
                <a:schemeClr val="tx1"/>
              </a:solidFill>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692022"/>
            <a:ext cx="281940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3"/>
          <a:stretch>
            <a:fillRect/>
          </a:stretch>
        </p:blipFill>
        <p:spPr>
          <a:xfrm>
            <a:off x="3651622" y="2708920"/>
            <a:ext cx="5865926" cy="2448272"/>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438</a:t>
            </a:fld>
            <a:endParaRPr lang="en-US"/>
          </a:p>
        </p:txBody>
      </p:sp>
    </p:spTree>
    <p:extLst>
      <p:ext uri="{BB962C8B-B14F-4D97-AF65-F5344CB8AC3E}">
        <p14:creationId xmlns:p14="http://schemas.microsoft.com/office/powerpoint/2010/main" val="3407815112"/>
      </p:ext>
    </p:extLst>
  </p:cSld>
  <p:clrMapOvr>
    <a:masterClrMapping/>
  </p:clrMapOvr>
  <p:transition spd="slow">
    <p:pull dir="r"/>
  </p:transition>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8547" name="Rectangle 3"/>
          <p:cNvSpPr>
            <a:spLocks noGrp="1" noChangeArrowheads="1"/>
          </p:cNvSpPr>
          <p:nvPr>
            <p:ph type="body" idx="1"/>
          </p:nvPr>
        </p:nvSpPr>
        <p:spPr>
          <a:xfrm>
            <a:off x="738188" y="1643050"/>
            <a:ext cx="8715375" cy="1071557"/>
          </a:xfrm>
        </p:spPr>
        <p:txBody>
          <a:bodyPr/>
          <a:lstStyle/>
          <a:p>
            <a:pPr marL="261938" indent="-261938" algn="just">
              <a:lnSpc>
                <a:spcPts val="2500"/>
              </a:lnSpc>
              <a:spcBef>
                <a:spcPts val="0"/>
              </a:spcBef>
            </a:pPr>
            <a:r>
              <a:rPr lang="en-US" sz="2000" dirty="0" smtClean="0">
                <a:cs typeface="Times New Roman" pitchFamily="18" charset="0"/>
              </a:rPr>
              <a:t>… </a:t>
            </a:r>
            <a:r>
              <a:rPr lang="en-US" sz="2000" u="sng" dirty="0" smtClean="0">
                <a:solidFill>
                  <a:srgbClr val="FF0000"/>
                </a:solidFill>
                <a:cs typeface="Times New Roman" pitchFamily="18" charset="0"/>
              </a:rPr>
              <a:t>reaching figures above those observed in Euro Area</a:t>
            </a:r>
            <a:r>
              <a:rPr lang="en-US" sz="2000" dirty="0">
                <a:cs typeface="Times New Roman" pitchFamily="18" charset="0"/>
              </a:rPr>
              <a:t>.</a:t>
            </a:r>
            <a:endParaRPr lang="en-US" sz="2000" dirty="0" smtClean="0">
              <a:cs typeface="Times New Roman" pitchFamily="18" charset="0"/>
            </a:endParaRPr>
          </a:p>
        </p:txBody>
      </p:sp>
      <p:sp>
        <p:nvSpPr>
          <p:cNvPr id="108548" name="Text Box 4"/>
          <p:cNvSpPr txBox="1">
            <a:spLocks noChangeArrowheads="1"/>
          </p:cNvSpPr>
          <p:nvPr/>
        </p:nvSpPr>
        <p:spPr bwMode="auto">
          <a:xfrm>
            <a:off x="744970" y="4782343"/>
            <a:ext cx="4880186"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Sources: </a:t>
            </a:r>
            <a:r>
              <a:rPr lang="en-US" sz="1200" b="0" u="none" dirty="0">
                <a:solidFill>
                  <a:schemeClr val="tx1"/>
                </a:solidFill>
              </a:rPr>
              <a:t>Banco de Portugal (2017), “Financial Stability Review”, </a:t>
            </a:r>
            <a:r>
              <a:rPr lang="en-US" sz="1200" b="0" u="none" dirty="0" smtClean="0">
                <a:solidFill>
                  <a:schemeClr val="tx1"/>
                </a:solidFill>
              </a:rPr>
              <a:t>June</a:t>
            </a:r>
            <a:endParaRPr lang="en-US" sz="1200" b="0" u="none" dirty="0">
              <a:solidFill>
                <a:schemeClr val="tx1"/>
              </a:solidFill>
            </a:endParaRPr>
          </a:p>
        </p:txBody>
      </p:sp>
      <p:pic>
        <p:nvPicPr>
          <p:cNvPr id="2" name="Picture 1"/>
          <p:cNvPicPr>
            <a:picLocks noChangeAspect="1"/>
          </p:cNvPicPr>
          <p:nvPr/>
        </p:nvPicPr>
        <p:blipFill>
          <a:blip r:embed="rId2"/>
          <a:stretch>
            <a:fillRect/>
          </a:stretch>
        </p:blipFill>
        <p:spPr>
          <a:xfrm>
            <a:off x="776536" y="2588781"/>
            <a:ext cx="4907339" cy="2064355"/>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439</a:t>
            </a:fld>
            <a:endParaRPr lang="en-US"/>
          </a:p>
        </p:txBody>
      </p:sp>
      <p:sp>
        <p:nvSpPr>
          <p:cNvPr id="10" name="Rectangle 9"/>
          <p:cNvSpPr/>
          <p:nvPr/>
        </p:nvSpPr>
        <p:spPr>
          <a:xfrm>
            <a:off x="5683875" y="5568587"/>
            <a:ext cx="3769617" cy="400110"/>
          </a:xfrm>
          <a:prstGeom prst="rect">
            <a:avLst/>
          </a:prstGeom>
        </p:spPr>
        <p:txBody>
          <a:bodyPr wrap="square">
            <a:spAutoFit/>
          </a:bodyPr>
          <a:lstStyle/>
          <a:p>
            <a:pPr algn="just">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pic>
        <p:nvPicPr>
          <p:cNvPr id="6" name="Picture 5"/>
          <p:cNvPicPr>
            <a:picLocks noChangeAspect="1"/>
          </p:cNvPicPr>
          <p:nvPr/>
        </p:nvPicPr>
        <p:blipFill>
          <a:blip r:embed="rId3"/>
          <a:stretch>
            <a:fillRect/>
          </a:stretch>
        </p:blipFill>
        <p:spPr>
          <a:xfrm>
            <a:off x="5722222" y="2582612"/>
            <a:ext cx="3731755" cy="2718596"/>
          </a:xfrm>
          <a:prstGeom prst="rect">
            <a:avLst/>
          </a:prstGeom>
        </p:spPr>
      </p:pic>
    </p:spTree>
    <p:extLst>
      <p:ext uri="{BB962C8B-B14F-4D97-AF65-F5344CB8AC3E}">
        <p14:creationId xmlns:p14="http://schemas.microsoft.com/office/powerpoint/2010/main" val="330950294"/>
      </p:ext>
    </p:extLst>
  </p:cSld>
  <p:clrMapOvr>
    <a:masterClrMapping/>
  </p:clrMapOvr>
  <p:transition spd="slow">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p:txBody>
          <a:bodyPr/>
          <a:lstStyle/>
          <a:p>
            <a:r>
              <a:rPr lang="en-US" dirty="0" smtClean="0"/>
              <a:t>Information Intermediation</a:t>
            </a:r>
          </a:p>
        </p:txBody>
      </p:sp>
      <p:sp>
        <p:nvSpPr>
          <p:cNvPr id="1627139" name="Rectangle 1027"/>
          <p:cNvSpPr>
            <a:spLocks noGrp="1" noChangeArrowheads="1"/>
          </p:cNvSpPr>
          <p:nvPr>
            <p:ph type="body" idx="1"/>
          </p:nvPr>
        </p:nvSpPr>
        <p:spPr>
          <a:xfrm>
            <a:off x="776536" y="1628800"/>
            <a:ext cx="8640960" cy="4619600"/>
          </a:xfrm>
        </p:spPr>
        <p:txBody>
          <a:bodyPr/>
          <a:lstStyle/>
          <a:p>
            <a:pPr marL="271463" indent="-271463" algn="just">
              <a:lnSpc>
                <a:spcPts val="2700"/>
              </a:lnSpc>
              <a:spcBef>
                <a:spcPts val="600"/>
              </a:spcBef>
              <a:spcAft>
                <a:spcPts val="600"/>
              </a:spcAft>
            </a:pPr>
            <a:r>
              <a:rPr lang="en-GB" sz="1800" b="1" dirty="0">
                <a:solidFill>
                  <a:srgbClr val="FF0000"/>
                </a:solidFill>
              </a:rPr>
              <a:t>Monitoring firms and exerting corporate </a:t>
            </a:r>
            <a:r>
              <a:rPr lang="en-GB" sz="1800" b="1" dirty="0" smtClean="0">
                <a:solidFill>
                  <a:srgbClr val="FF0000"/>
                </a:solidFill>
              </a:rPr>
              <a:t>governance </a:t>
            </a:r>
            <a:r>
              <a:rPr lang="en-US" sz="1800" b="1" dirty="0" smtClean="0">
                <a:solidFill>
                  <a:srgbClr val="FF3300"/>
                </a:solidFill>
              </a:rPr>
              <a:t>can also be performed through financial markets</a:t>
            </a:r>
            <a:r>
              <a:rPr lang="en-US" sz="1800" dirty="0" smtClean="0"/>
              <a:t>, including rating agencies, that are typical used by larger </a:t>
            </a:r>
            <a:r>
              <a:rPr lang="en-US" sz="1800" dirty="0"/>
              <a:t>size </a:t>
            </a:r>
            <a:r>
              <a:rPr lang="en-US" sz="1800" dirty="0" smtClean="0"/>
              <a:t>companies.</a:t>
            </a:r>
            <a:endParaRPr lang="en-US" sz="1800" dirty="0"/>
          </a:p>
          <a:p>
            <a:pPr marL="271463" indent="-271463" algn="just">
              <a:lnSpc>
                <a:spcPts val="2700"/>
              </a:lnSpc>
              <a:spcBef>
                <a:spcPts val="600"/>
              </a:spcBef>
              <a:spcAft>
                <a:spcPts val="600"/>
              </a:spcAft>
            </a:pPr>
            <a:endParaRPr lang="en-US" sz="1800" dirty="0" smtClean="0"/>
          </a:p>
          <a:p>
            <a:pPr marL="271463" indent="-271463" algn="just">
              <a:lnSpc>
                <a:spcPts val="2700"/>
              </a:lnSpc>
              <a:spcBef>
                <a:spcPts val="600"/>
              </a:spcBef>
              <a:spcAft>
                <a:spcPts val="600"/>
              </a:spcAft>
            </a:pPr>
            <a:r>
              <a:rPr lang="en-US" sz="1800" dirty="0" smtClean="0"/>
              <a:t>According to a large set of literature (see e.g. </a:t>
            </a:r>
            <a:r>
              <a:rPr lang="en-GB" sz="1800" dirty="0" smtClean="0"/>
              <a:t>Jensen </a:t>
            </a:r>
            <a:r>
              <a:rPr lang="en-GB" sz="1800" dirty="0"/>
              <a:t>and </a:t>
            </a:r>
            <a:r>
              <a:rPr lang="en-GB" sz="1800" dirty="0" err="1"/>
              <a:t>Meckling</a:t>
            </a:r>
            <a:r>
              <a:rPr lang="en-GB" sz="1800" dirty="0"/>
              <a:t> (1976</a:t>
            </a:r>
            <a:r>
              <a:rPr lang="en-GB" sz="1800" dirty="0" smtClean="0"/>
              <a:t>), quoted in Levine (2005), </a:t>
            </a:r>
            <a:r>
              <a:rPr lang="en-GB" sz="1800" dirty="0" smtClean="0">
                <a:solidFill>
                  <a:srgbClr val="FF0000"/>
                </a:solidFill>
              </a:rPr>
              <a:t>well </a:t>
            </a:r>
            <a:r>
              <a:rPr lang="en-GB" sz="1800" dirty="0">
                <a:solidFill>
                  <a:srgbClr val="FF0000"/>
                </a:solidFill>
              </a:rPr>
              <a:t>functioning stock markets </a:t>
            </a:r>
            <a:r>
              <a:rPr lang="en-GB" sz="1800" dirty="0" smtClean="0">
                <a:solidFill>
                  <a:srgbClr val="FF0000"/>
                </a:solidFill>
              </a:rPr>
              <a:t>also improve corporate governance</a:t>
            </a:r>
            <a:r>
              <a:rPr lang="en-GB" sz="1800" dirty="0">
                <a:solidFill>
                  <a:srgbClr val="FF0000"/>
                </a:solidFill>
              </a:rPr>
              <a:t>:</a:t>
            </a:r>
            <a:endParaRPr lang="en-GB" sz="1800" dirty="0" smtClean="0">
              <a:solidFill>
                <a:srgbClr val="FF0000"/>
              </a:solidFill>
            </a:endParaRPr>
          </a:p>
          <a:p>
            <a:pPr marL="273050" indent="-273050" algn="just">
              <a:lnSpc>
                <a:spcPts val="2500"/>
              </a:lnSpc>
              <a:spcBef>
                <a:spcPts val="600"/>
              </a:spcBef>
              <a:spcAft>
                <a:spcPts val="0"/>
              </a:spcAft>
              <a:buAutoNum type="romanLcParenBoth"/>
            </a:pPr>
            <a:r>
              <a:rPr lang="en-GB" sz="1600" dirty="0" smtClean="0">
                <a:solidFill>
                  <a:srgbClr val="FF0000"/>
                </a:solidFill>
              </a:rPr>
              <a:t>public </a:t>
            </a:r>
            <a:r>
              <a:rPr lang="en-GB" sz="1600" dirty="0">
                <a:solidFill>
                  <a:srgbClr val="FF0000"/>
                </a:solidFill>
              </a:rPr>
              <a:t>trading of shares </a:t>
            </a:r>
            <a:r>
              <a:rPr lang="en-GB" sz="1600" dirty="0" smtClean="0">
                <a:solidFill>
                  <a:srgbClr val="FF0000"/>
                </a:solidFill>
              </a:rPr>
              <a:t>allows </a:t>
            </a:r>
            <a:r>
              <a:rPr lang="en-GB" sz="1600" dirty="0">
                <a:solidFill>
                  <a:srgbClr val="FF0000"/>
                </a:solidFill>
              </a:rPr>
              <a:t>owners to link managerial </a:t>
            </a:r>
            <a:r>
              <a:rPr lang="en-GB" sz="1600" dirty="0" smtClean="0">
                <a:solidFill>
                  <a:srgbClr val="FF0000"/>
                </a:solidFill>
              </a:rPr>
              <a:t>compensation to </a:t>
            </a:r>
            <a:r>
              <a:rPr lang="en-GB" sz="1600" dirty="0">
                <a:solidFill>
                  <a:srgbClr val="FF0000"/>
                </a:solidFill>
              </a:rPr>
              <a:t>stock </a:t>
            </a:r>
            <a:r>
              <a:rPr lang="en-GB" sz="1600" dirty="0" smtClean="0">
                <a:solidFill>
                  <a:srgbClr val="FF0000"/>
                </a:solidFill>
              </a:rPr>
              <a:t>prices</a:t>
            </a:r>
            <a:r>
              <a:rPr lang="en-GB" sz="1600" dirty="0" smtClean="0"/>
              <a:t>, helping to align </a:t>
            </a:r>
            <a:r>
              <a:rPr lang="en-GB" sz="1600" dirty="0"/>
              <a:t>the interests of managers with those of owners [Diamond and </a:t>
            </a:r>
            <a:r>
              <a:rPr lang="en-GB" sz="1600" dirty="0" err="1"/>
              <a:t>Verrecchia</a:t>
            </a:r>
            <a:r>
              <a:rPr lang="en-GB" sz="1600" dirty="0"/>
              <a:t> (</a:t>
            </a:r>
            <a:r>
              <a:rPr lang="en-GB" sz="1600" dirty="0" smtClean="0"/>
              <a:t>1982) and </a:t>
            </a:r>
            <a:r>
              <a:rPr lang="en-GB" sz="1600" dirty="0"/>
              <a:t>Jensen and Murphy (1990</a:t>
            </a:r>
            <a:r>
              <a:rPr lang="en-GB" sz="1600" dirty="0" smtClean="0"/>
              <a:t>), quoted in Levine (2005)].</a:t>
            </a:r>
          </a:p>
          <a:p>
            <a:pPr marL="273050" indent="-273050" algn="just">
              <a:lnSpc>
                <a:spcPts val="2500"/>
              </a:lnSpc>
              <a:spcBef>
                <a:spcPts val="600"/>
              </a:spcBef>
              <a:spcAft>
                <a:spcPts val="0"/>
              </a:spcAft>
              <a:buAutoNum type="romanLcParenBoth"/>
            </a:pPr>
            <a:r>
              <a:rPr lang="en-GB" sz="1600" dirty="0">
                <a:solidFill>
                  <a:srgbClr val="FF0000"/>
                </a:solidFill>
              </a:rPr>
              <a:t>b</a:t>
            </a:r>
            <a:r>
              <a:rPr lang="en-GB" sz="1600" dirty="0" smtClean="0">
                <a:solidFill>
                  <a:srgbClr val="FF0000"/>
                </a:solidFill>
              </a:rPr>
              <a:t>etter </a:t>
            </a:r>
            <a:r>
              <a:rPr lang="en-GB" sz="1600" dirty="0">
                <a:solidFill>
                  <a:srgbClr val="FF0000"/>
                </a:solidFill>
              </a:rPr>
              <a:t>stock markets can </a:t>
            </a:r>
            <a:r>
              <a:rPr lang="en-GB" sz="1600" dirty="0" smtClean="0">
                <a:solidFill>
                  <a:srgbClr val="FF0000"/>
                </a:solidFill>
              </a:rPr>
              <a:t>improve corporate </a:t>
            </a:r>
            <a:r>
              <a:rPr lang="en-GB" sz="1600" dirty="0">
                <a:solidFill>
                  <a:srgbClr val="FF0000"/>
                </a:solidFill>
              </a:rPr>
              <a:t>control by easing takeovers </a:t>
            </a:r>
            <a:r>
              <a:rPr lang="en-GB" sz="1600" dirty="0" smtClean="0">
                <a:solidFill>
                  <a:srgbClr val="FF0000"/>
                </a:solidFill>
              </a:rPr>
              <a:t>of poorly </a:t>
            </a:r>
            <a:r>
              <a:rPr lang="en-GB" sz="1600" dirty="0">
                <a:solidFill>
                  <a:srgbClr val="FF0000"/>
                </a:solidFill>
              </a:rPr>
              <a:t>managed firms </a:t>
            </a:r>
            <a:r>
              <a:rPr lang="en-GB" sz="1600" dirty="0" smtClean="0"/>
              <a:t>=&gt; the </a:t>
            </a:r>
            <a:r>
              <a:rPr lang="en-GB" sz="1600" dirty="0"/>
              <a:t>threat of a takeover will help align managerial </a:t>
            </a:r>
            <a:r>
              <a:rPr lang="en-GB" sz="1600" dirty="0" smtClean="0"/>
              <a:t>incentives with </a:t>
            </a:r>
            <a:r>
              <a:rPr lang="en-GB" sz="1600" dirty="0"/>
              <a:t>those of the owners [</a:t>
            </a:r>
            <a:r>
              <a:rPr lang="en-GB" sz="1600" dirty="0" err="1"/>
              <a:t>Scharfstein</a:t>
            </a:r>
            <a:r>
              <a:rPr lang="en-GB" sz="1600" dirty="0"/>
              <a:t> (1988) and Stein (1988</a:t>
            </a:r>
            <a:r>
              <a:rPr lang="en-GB" sz="1600" dirty="0" smtClean="0"/>
              <a:t>), quoted in Levine (2005)].</a:t>
            </a:r>
            <a:endParaRPr lang="en-US" sz="16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44</a:t>
            </a:fld>
            <a:endParaRPr lang="en-US"/>
          </a:p>
        </p:txBody>
      </p:sp>
      <p:sp>
        <p:nvSpPr>
          <p:cNvPr id="5" name="Down Arrow 4"/>
          <p:cNvSpPr/>
          <p:nvPr/>
        </p:nvSpPr>
        <p:spPr bwMode="auto">
          <a:xfrm>
            <a:off x="5059692" y="2564904"/>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42324932"/>
      </p:ext>
    </p:extLst>
  </p:cSld>
  <p:clrMapOvr>
    <a:masterClrMapping/>
  </p:clrMapOvr>
  <p:transition spd="slow">
    <p:pull dir="r"/>
  </p:transition>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8547" name="Rectangle 3"/>
          <p:cNvSpPr>
            <a:spLocks noGrp="1" noChangeArrowheads="1"/>
          </p:cNvSpPr>
          <p:nvPr>
            <p:ph type="body" idx="1"/>
          </p:nvPr>
        </p:nvSpPr>
        <p:spPr>
          <a:xfrm>
            <a:off x="738188" y="1643051"/>
            <a:ext cx="8715375" cy="417798"/>
          </a:xfrm>
        </p:spPr>
        <p:txBody>
          <a:bodyPr/>
          <a:lstStyle/>
          <a:p>
            <a:pPr marL="261938" indent="-261938" algn="just">
              <a:lnSpc>
                <a:spcPts val="2500"/>
              </a:lnSpc>
              <a:spcBef>
                <a:spcPts val="0"/>
              </a:spcBef>
            </a:pPr>
            <a:r>
              <a:rPr lang="en-US" sz="2000" dirty="0" smtClean="0">
                <a:solidFill>
                  <a:srgbClr val="FF0000"/>
                </a:solidFill>
                <a:cs typeface="Times New Roman" pitchFamily="18" charset="0"/>
              </a:rPr>
              <a:t>Among the G20, Household Debt increased in line with house prices</a:t>
            </a:r>
            <a:r>
              <a:rPr lang="en-US" sz="2000" dirty="0" smtClean="0">
                <a:cs typeface="Times New Roman" pitchFamily="18" charset="0"/>
              </a:rPr>
              <a:t>:</a:t>
            </a:r>
          </a:p>
        </p:txBody>
      </p:sp>
      <p:sp>
        <p:nvSpPr>
          <p:cNvPr id="108548" name="Text Box 4"/>
          <p:cNvSpPr txBox="1">
            <a:spLocks noChangeArrowheads="1"/>
          </p:cNvSpPr>
          <p:nvPr/>
        </p:nvSpPr>
        <p:spPr bwMode="auto">
          <a:xfrm>
            <a:off x="5590214" y="5722765"/>
            <a:ext cx="3903036"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Sources: International Monetary Fund (2017), “Global Financial Stability Report”, October.</a:t>
            </a:r>
            <a:endParaRPr lang="en-US" sz="12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440</a:t>
            </a:fld>
            <a:endParaRPr lang="en-US"/>
          </a:p>
        </p:txBody>
      </p:sp>
      <p:pic>
        <p:nvPicPr>
          <p:cNvPr id="5" name="Picture 4"/>
          <p:cNvPicPr>
            <a:picLocks noChangeAspect="1"/>
          </p:cNvPicPr>
          <p:nvPr/>
        </p:nvPicPr>
        <p:blipFill>
          <a:blip r:embed="rId2"/>
          <a:stretch>
            <a:fillRect/>
          </a:stretch>
        </p:blipFill>
        <p:spPr>
          <a:xfrm>
            <a:off x="804121" y="2073651"/>
            <a:ext cx="4794148" cy="4097977"/>
          </a:xfrm>
          <a:prstGeom prst="rect">
            <a:avLst/>
          </a:prstGeom>
        </p:spPr>
      </p:pic>
    </p:spTree>
    <p:extLst>
      <p:ext uri="{BB962C8B-B14F-4D97-AF65-F5344CB8AC3E}">
        <p14:creationId xmlns:p14="http://schemas.microsoft.com/office/powerpoint/2010/main" val="1491140270"/>
      </p:ext>
    </p:extLst>
  </p:cSld>
  <p:clrMapOvr>
    <a:masterClrMapping/>
  </p:clrMapOvr>
  <p:transition spd="slow">
    <p:pull dir="r"/>
  </p:transition>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8547" name="Rectangle 3"/>
          <p:cNvSpPr>
            <a:spLocks noGrp="1" noChangeArrowheads="1"/>
          </p:cNvSpPr>
          <p:nvPr>
            <p:ph type="body" idx="1"/>
          </p:nvPr>
        </p:nvSpPr>
        <p:spPr>
          <a:xfrm>
            <a:off x="738188" y="1643051"/>
            <a:ext cx="8715375" cy="705830"/>
          </a:xfrm>
        </p:spPr>
        <p:txBody>
          <a:bodyPr/>
          <a:lstStyle/>
          <a:p>
            <a:pPr marL="261938" indent="-261938" algn="just">
              <a:lnSpc>
                <a:spcPts val="2500"/>
              </a:lnSpc>
              <a:spcBef>
                <a:spcPts val="0"/>
              </a:spcBef>
            </a:pPr>
            <a:r>
              <a:rPr lang="en-US" sz="2000" dirty="0" smtClean="0">
                <a:cs typeface="Times New Roman" pitchFamily="18" charset="0"/>
              </a:rPr>
              <a:t>Additionally, households indebtedness in Euro Area has also been motivated by increasing consumer loans, as in Portugal.</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441</a:t>
            </a:fld>
            <a:endParaRPr lang="en-US"/>
          </a:p>
        </p:txBody>
      </p:sp>
      <p:sp>
        <p:nvSpPr>
          <p:cNvPr id="7" name="Text Box 6"/>
          <p:cNvSpPr txBox="1">
            <a:spLocks noChangeArrowheads="1"/>
          </p:cNvSpPr>
          <p:nvPr/>
        </p:nvSpPr>
        <p:spPr bwMode="auto">
          <a:xfrm>
            <a:off x="711416" y="5363476"/>
            <a:ext cx="485555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European Central Bank (2018), “Financial Stability Review”, May.</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774938" y="2456215"/>
            <a:ext cx="5152754" cy="2885743"/>
          </a:xfrm>
          <a:prstGeom prst="rect">
            <a:avLst/>
          </a:prstGeom>
        </p:spPr>
      </p:pic>
      <p:sp>
        <p:nvSpPr>
          <p:cNvPr id="8" name="Text Box 4"/>
          <p:cNvSpPr txBox="1">
            <a:spLocks noChangeArrowheads="1"/>
          </p:cNvSpPr>
          <p:nvPr/>
        </p:nvSpPr>
        <p:spPr bwMode="auto">
          <a:xfrm>
            <a:off x="5808442" y="5375521"/>
            <a:ext cx="3777836"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Review”, June.</a:t>
            </a:r>
            <a:endParaRPr lang="en-US" sz="1000" b="0" u="none" dirty="0">
              <a:solidFill>
                <a:schemeClr val="tx1"/>
              </a:solidFill>
            </a:endParaRPr>
          </a:p>
        </p:txBody>
      </p:sp>
      <p:pic>
        <p:nvPicPr>
          <p:cNvPr id="5" name="Picture 4"/>
          <p:cNvPicPr>
            <a:picLocks noChangeAspect="1"/>
          </p:cNvPicPr>
          <p:nvPr/>
        </p:nvPicPr>
        <p:blipFill>
          <a:blip r:embed="rId3"/>
          <a:stretch>
            <a:fillRect/>
          </a:stretch>
        </p:blipFill>
        <p:spPr>
          <a:xfrm>
            <a:off x="5927692" y="2465447"/>
            <a:ext cx="3525871" cy="2633112"/>
          </a:xfrm>
          <a:prstGeom prst="rect">
            <a:avLst/>
          </a:prstGeom>
        </p:spPr>
      </p:pic>
    </p:spTree>
    <p:extLst>
      <p:ext uri="{BB962C8B-B14F-4D97-AF65-F5344CB8AC3E}">
        <p14:creationId xmlns:p14="http://schemas.microsoft.com/office/powerpoint/2010/main" val="1951019368"/>
      </p:ext>
    </p:extLst>
  </p:cSld>
  <p:clrMapOvr>
    <a:masterClrMapping/>
  </p:clrMapOvr>
  <p:transition spd="slow">
    <p:pull dir="r"/>
  </p:transition>
  <p:timing>
    <p:tnLst>
      <p:par>
        <p:cTn id="1" dur="indefinite" restart="never" nodeType="tmRoot"/>
      </p:par>
    </p:tnLst>
  </p:timing>
</p:sld>
</file>

<file path=ppt/slides/slide4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endParaRPr lang="en-US" dirty="0" smtClean="0">
              <a:solidFill>
                <a:schemeClr val="tx1"/>
              </a:solidFill>
            </a:endParaRPr>
          </a:p>
        </p:txBody>
      </p:sp>
      <p:sp>
        <p:nvSpPr>
          <p:cNvPr id="110595" name="Rectangle 3"/>
          <p:cNvSpPr>
            <a:spLocks noGrp="1" noChangeArrowheads="1"/>
          </p:cNvSpPr>
          <p:nvPr>
            <p:ph type="body" idx="1"/>
          </p:nvPr>
        </p:nvSpPr>
        <p:spPr>
          <a:xfrm>
            <a:off x="762000" y="1672208"/>
            <a:ext cx="8654776" cy="644264"/>
          </a:xfrm>
        </p:spPr>
        <p:txBody>
          <a:bodyPr/>
          <a:lstStyle/>
          <a:p>
            <a:pPr marL="265113" indent="-265113" algn="just">
              <a:lnSpc>
                <a:spcPts val="2700"/>
              </a:lnSpc>
              <a:spcBef>
                <a:spcPts val="600"/>
              </a:spcBef>
              <a:spcAft>
                <a:spcPts val="600"/>
              </a:spcAft>
            </a:pPr>
            <a:r>
              <a:rPr lang="en-US" sz="2000" dirty="0" smtClean="0">
                <a:cs typeface="Times New Roman" pitchFamily="18" charset="0"/>
              </a:rPr>
              <a:t>Concerning non-financial companies, indebtedness also increased significantly, to above 120% of the GDP  …</a:t>
            </a:r>
          </a:p>
        </p:txBody>
      </p:sp>
      <p:sp>
        <p:nvSpPr>
          <p:cNvPr id="11" name="Text Box 5"/>
          <p:cNvSpPr txBox="1">
            <a:spLocks noChangeArrowheads="1"/>
          </p:cNvSpPr>
          <p:nvPr/>
        </p:nvSpPr>
        <p:spPr bwMode="auto">
          <a:xfrm>
            <a:off x="762000" y="6093296"/>
            <a:ext cx="3902968" cy="246221"/>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000" b="0" u="none" dirty="0" smtClean="0">
                <a:solidFill>
                  <a:schemeClr val="tx1"/>
                </a:solidFill>
              </a:rPr>
              <a:t>Source: Banco de Portugal (2012), “Financial Stability Review”, May.</a:t>
            </a:r>
            <a:endParaRPr lang="en-US" sz="1000" b="0" u="none" dirty="0">
              <a:solidFill>
                <a:schemeClr val="tx1"/>
              </a:solidFill>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555501"/>
            <a:ext cx="3384376" cy="346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3"/>
          <a:stretch>
            <a:fillRect/>
          </a:stretch>
        </p:blipFill>
        <p:spPr>
          <a:xfrm>
            <a:off x="4376936" y="2552765"/>
            <a:ext cx="5039840" cy="2028363"/>
          </a:xfrm>
          <a:prstGeom prst="rect">
            <a:avLst/>
          </a:prstGeom>
        </p:spPr>
      </p:pic>
      <p:sp>
        <p:nvSpPr>
          <p:cNvPr id="10" name="Text Box 4"/>
          <p:cNvSpPr txBox="1">
            <a:spLocks noChangeArrowheads="1"/>
          </p:cNvSpPr>
          <p:nvPr/>
        </p:nvSpPr>
        <p:spPr bwMode="auto">
          <a:xfrm>
            <a:off x="4349411" y="4653136"/>
            <a:ext cx="5067365"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(2017), “Financial Stability Review”, June.</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442</a:t>
            </a:fld>
            <a:endParaRPr lang="en-US"/>
          </a:p>
        </p:txBody>
      </p:sp>
    </p:spTree>
    <p:extLst>
      <p:ext uri="{BB962C8B-B14F-4D97-AF65-F5344CB8AC3E}">
        <p14:creationId xmlns:p14="http://schemas.microsoft.com/office/powerpoint/2010/main" val="3696781926"/>
      </p:ext>
    </p:extLst>
  </p:cSld>
  <p:clrMapOvr>
    <a:masterClrMapping/>
  </p:clrMapOvr>
  <p:transition spd="slow">
    <p:pull dir="r"/>
  </p:transition>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endParaRPr lang="en-US" dirty="0" smtClean="0">
              <a:solidFill>
                <a:schemeClr val="tx1"/>
              </a:solidFill>
            </a:endParaRPr>
          </a:p>
        </p:txBody>
      </p:sp>
      <p:sp>
        <p:nvSpPr>
          <p:cNvPr id="110595" name="Rectangle 3"/>
          <p:cNvSpPr>
            <a:spLocks noGrp="1" noChangeArrowheads="1"/>
          </p:cNvSpPr>
          <p:nvPr>
            <p:ph type="body" idx="1"/>
          </p:nvPr>
        </p:nvSpPr>
        <p:spPr>
          <a:xfrm>
            <a:off x="762000" y="1672208"/>
            <a:ext cx="8731250" cy="388640"/>
          </a:xfrm>
        </p:spPr>
        <p:txBody>
          <a:bodyPr/>
          <a:lstStyle/>
          <a:p>
            <a:pPr algn="just"/>
            <a:r>
              <a:rPr lang="en-US" sz="2000" dirty="0" smtClean="0">
                <a:cs typeface="Times New Roman" pitchFamily="18" charset="0"/>
              </a:rPr>
              <a:t>… above </a:t>
            </a:r>
            <a:r>
              <a:rPr lang="en-US" sz="2000" dirty="0">
                <a:cs typeface="Times New Roman" pitchFamily="18" charset="0"/>
              </a:rPr>
              <a:t>EU average and most EU </a:t>
            </a:r>
            <a:r>
              <a:rPr lang="en-US" sz="2000" dirty="0" smtClean="0">
                <a:cs typeface="Times New Roman" pitchFamily="18" charset="0"/>
              </a:rPr>
              <a:t>countries,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443</a:t>
            </a:fld>
            <a:endParaRPr lang="en-US"/>
          </a:p>
        </p:txBody>
      </p:sp>
      <p:pic>
        <p:nvPicPr>
          <p:cNvPr id="6" name="Picture 5"/>
          <p:cNvPicPr>
            <a:picLocks noChangeAspect="1"/>
          </p:cNvPicPr>
          <p:nvPr/>
        </p:nvPicPr>
        <p:blipFill>
          <a:blip r:embed="rId2"/>
          <a:stretch>
            <a:fillRect/>
          </a:stretch>
        </p:blipFill>
        <p:spPr>
          <a:xfrm>
            <a:off x="776536" y="2285256"/>
            <a:ext cx="5512366" cy="3924126"/>
          </a:xfrm>
          <a:prstGeom prst="rect">
            <a:avLst/>
          </a:prstGeom>
        </p:spPr>
      </p:pic>
      <p:sp>
        <p:nvSpPr>
          <p:cNvPr id="12" name="Rectangle 11"/>
          <p:cNvSpPr/>
          <p:nvPr/>
        </p:nvSpPr>
        <p:spPr>
          <a:xfrm>
            <a:off x="6288902" y="5809272"/>
            <a:ext cx="3204348" cy="400110"/>
          </a:xfrm>
          <a:prstGeom prst="rect">
            <a:avLst/>
          </a:prstGeom>
        </p:spPr>
        <p:txBody>
          <a:bodyPr wrap="square">
            <a:spAutoFit/>
          </a:bodyPr>
          <a:lstStyle/>
          <a:p>
            <a:pPr algn="just">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spTree>
    <p:extLst>
      <p:ext uri="{BB962C8B-B14F-4D97-AF65-F5344CB8AC3E}">
        <p14:creationId xmlns:p14="http://schemas.microsoft.com/office/powerpoint/2010/main" val="2231907394"/>
      </p:ext>
    </p:extLst>
  </p:cSld>
  <p:clrMapOvr>
    <a:masterClrMapping/>
  </p:clrMapOvr>
  <p:transition spd="slow">
    <p:pull dir="r"/>
  </p:transition>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endParaRPr lang="en-US" dirty="0" smtClean="0">
              <a:solidFill>
                <a:schemeClr val="tx1"/>
              </a:solidFill>
            </a:endParaRPr>
          </a:p>
        </p:txBody>
      </p:sp>
      <p:sp>
        <p:nvSpPr>
          <p:cNvPr id="110595" name="Rectangle 3"/>
          <p:cNvSpPr>
            <a:spLocks noGrp="1" noChangeArrowheads="1"/>
          </p:cNvSpPr>
          <p:nvPr>
            <p:ph type="body" idx="1"/>
          </p:nvPr>
        </p:nvSpPr>
        <p:spPr>
          <a:xfrm>
            <a:off x="762000" y="1672208"/>
            <a:ext cx="8654776" cy="644264"/>
          </a:xfrm>
        </p:spPr>
        <p:txBody>
          <a:bodyPr/>
          <a:lstStyle/>
          <a:p>
            <a:pPr algn="just"/>
            <a:r>
              <a:rPr lang="en-US" sz="2000" dirty="0" smtClean="0">
                <a:cs typeface="Times New Roman" pitchFamily="18" charset="0"/>
              </a:rPr>
              <a:t>… and mostly relying </a:t>
            </a:r>
            <a:r>
              <a:rPr lang="en-US" sz="2000" dirty="0">
                <a:cs typeface="Times New Roman" pitchFamily="18" charset="0"/>
              </a:rPr>
              <a:t>on banks</a:t>
            </a:r>
            <a:r>
              <a:rPr lang="en-US" sz="2000" dirty="0" smtClean="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444</a:t>
            </a:fld>
            <a:endParaRPr lang="en-US"/>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204863"/>
            <a:ext cx="4464496" cy="395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Arrow Connector 12"/>
          <p:cNvCxnSpPr/>
          <p:nvPr/>
        </p:nvCxnSpPr>
        <p:spPr bwMode="auto">
          <a:xfrm flipH="1">
            <a:off x="4088904" y="2708920"/>
            <a:ext cx="626268" cy="1080120"/>
          </a:xfrm>
          <a:prstGeom prst="straightConnector1">
            <a:avLst/>
          </a:prstGeom>
          <a:solidFill>
            <a:schemeClr val="accent1"/>
          </a:solidFill>
          <a:ln w="12700" cap="sq" cmpd="sng" algn="ctr">
            <a:solidFill>
              <a:schemeClr val="tx1"/>
            </a:solidFill>
            <a:prstDash val="solid"/>
            <a:round/>
            <a:headEnd type="none" w="med" len="med"/>
            <a:tailEnd type="arrow"/>
          </a:ln>
          <a:effectLst/>
        </p:spPr>
      </p:cxnSp>
      <p:sp>
        <p:nvSpPr>
          <p:cNvPr id="14" name="Text Box 5"/>
          <p:cNvSpPr txBox="1">
            <a:spLocks noChangeArrowheads="1"/>
          </p:cNvSpPr>
          <p:nvPr/>
        </p:nvSpPr>
        <p:spPr bwMode="auto">
          <a:xfrm>
            <a:off x="5413636" y="5884095"/>
            <a:ext cx="4031728"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IMF (2013), “Global Financial Stability Report”, Apr. </a:t>
            </a:r>
            <a:endParaRPr lang="en-US" sz="1200" b="0" u="none" dirty="0">
              <a:solidFill>
                <a:schemeClr val="tx1"/>
              </a:solidFill>
            </a:endParaRPr>
          </a:p>
        </p:txBody>
      </p:sp>
    </p:spTree>
    <p:extLst>
      <p:ext uri="{BB962C8B-B14F-4D97-AF65-F5344CB8AC3E}">
        <p14:creationId xmlns:p14="http://schemas.microsoft.com/office/powerpoint/2010/main" val="3061009716"/>
      </p:ext>
    </p:extLst>
  </p:cSld>
  <p:clrMapOvr>
    <a:masterClrMapping/>
  </p:clrMapOvr>
  <p:transition spd="slow">
    <p:pull dir="r"/>
  </p:transition>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solidFill>
                  <a:schemeClr val="tx1"/>
                </a:solidFill>
              </a:rPr>
              <a:t>Credit Risk</a:t>
            </a:r>
            <a:endParaRPr lang="en-US" dirty="0" smtClean="0">
              <a:solidFill>
                <a:schemeClr val="tx1"/>
              </a:solidFill>
            </a:endParaRPr>
          </a:p>
        </p:txBody>
      </p:sp>
      <p:sp>
        <p:nvSpPr>
          <p:cNvPr id="110595" name="Rectangle 3"/>
          <p:cNvSpPr>
            <a:spLocks noGrp="1" noChangeArrowheads="1"/>
          </p:cNvSpPr>
          <p:nvPr>
            <p:ph type="body" idx="1"/>
          </p:nvPr>
        </p:nvSpPr>
        <p:spPr>
          <a:xfrm>
            <a:off x="762000" y="1600200"/>
            <a:ext cx="8731250" cy="1919892"/>
          </a:xfrm>
        </p:spPr>
        <p:txBody>
          <a:bodyPr/>
          <a:lstStyle/>
          <a:p>
            <a:pPr marL="263525" indent="-263525" algn="just">
              <a:lnSpc>
                <a:spcPts val="2700"/>
              </a:lnSpc>
              <a:spcBef>
                <a:spcPts val="600"/>
              </a:spcBef>
              <a:spcAft>
                <a:spcPts val="600"/>
              </a:spcAft>
            </a:pPr>
            <a:r>
              <a:rPr lang="en-US" sz="2000" dirty="0" smtClean="0">
                <a:solidFill>
                  <a:srgbClr val="FF0000"/>
                </a:solidFill>
                <a:cs typeface="Times New Roman" pitchFamily="18" charset="0"/>
              </a:rPr>
              <a:t>Increase in the credit exposure to the real estate sectors crowded-out credit to other economic sectors</a:t>
            </a:r>
            <a:r>
              <a:rPr lang="en-US" sz="2000" dirty="0" smtClean="0">
                <a:cs typeface="Times New Roman" pitchFamily="18" charset="0"/>
              </a:rPr>
              <a:t>.</a:t>
            </a:r>
          </a:p>
          <a:p>
            <a:pPr marL="263525" indent="-263525" algn="just">
              <a:lnSpc>
                <a:spcPts val="2700"/>
              </a:lnSpc>
              <a:spcBef>
                <a:spcPts val="600"/>
              </a:spcBef>
              <a:spcAft>
                <a:spcPts val="600"/>
              </a:spcAft>
            </a:pPr>
            <a:r>
              <a:rPr lang="en-US" sz="2000" dirty="0" smtClean="0">
                <a:cs typeface="Times New Roman" pitchFamily="18" charset="0"/>
              </a:rPr>
              <a:t>Since the 80’s and until 2007, the weight of credit to construction and real estate in the corporate segment increased roughly from 10% to 40% (from 40% to 60% in advanced economies, according to </a:t>
            </a:r>
            <a:r>
              <a:rPr lang="en-US" sz="2000" dirty="0" err="1" smtClean="0">
                <a:cs typeface="Times New Roman" pitchFamily="18" charset="0"/>
              </a:rPr>
              <a:t>Jordà</a:t>
            </a:r>
            <a:r>
              <a:rPr lang="en-US" sz="2000" dirty="0" smtClean="0">
                <a:cs typeface="Times New Roman" pitchFamily="18" charset="0"/>
              </a:rPr>
              <a:t>, </a:t>
            </a:r>
            <a:r>
              <a:rPr lang="en-US" sz="2000" dirty="0" err="1" smtClean="0">
                <a:cs typeface="Times New Roman" pitchFamily="18" charset="0"/>
              </a:rPr>
              <a:t>Schularick</a:t>
            </a:r>
            <a:r>
              <a:rPr lang="en-US" sz="2000" dirty="0" smtClean="0">
                <a:cs typeface="Times New Roman" pitchFamily="18" charset="0"/>
              </a:rPr>
              <a:t> and Taylor (2014)).</a:t>
            </a:r>
          </a:p>
        </p:txBody>
      </p:sp>
      <p:sp>
        <p:nvSpPr>
          <p:cNvPr id="9" name="Text Box 5"/>
          <p:cNvSpPr txBox="1">
            <a:spLocks noChangeArrowheads="1"/>
          </p:cNvSpPr>
          <p:nvPr/>
        </p:nvSpPr>
        <p:spPr bwMode="auto">
          <a:xfrm>
            <a:off x="5805574" y="5960312"/>
            <a:ext cx="3247852"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and own calculations.</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445</a:t>
            </a:fld>
            <a:endParaRPr lang="en-US"/>
          </a:p>
        </p:txBody>
      </p:sp>
      <p:pic>
        <p:nvPicPr>
          <p:cNvPr id="3" name="Picture 2"/>
          <p:cNvPicPr>
            <a:picLocks noChangeAspect="1"/>
          </p:cNvPicPr>
          <p:nvPr/>
        </p:nvPicPr>
        <p:blipFill>
          <a:blip r:embed="rId2"/>
          <a:stretch>
            <a:fillRect/>
          </a:stretch>
        </p:blipFill>
        <p:spPr>
          <a:xfrm>
            <a:off x="762001" y="3520092"/>
            <a:ext cx="4983088" cy="2717219"/>
          </a:xfrm>
          <a:prstGeom prst="rect">
            <a:avLst/>
          </a:prstGeom>
        </p:spPr>
      </p:pic>
    </p:spTree>
    <p:extLst>
      <p:ext uri="{BB962C8B-B14F-4D97-AF65-F5344CB8AC3E}">
        <p14:creationId xmlns:p14="http://schemas.microsoft.com/office/powerpoint/2010/main" val="3771289986"/>
      </p:ext>
    </p:extLst>
  </p:cSld>
  <p:clrMapOvr>
    <a:masterClrMapping/>
  </p:clrMapOvr>
  <p:transition spd="slow">
    <p:pull dir="r"/>
  </p:transition>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199"/>
            <a:ext cx="8727504" cy="1031051"/>
          </a:xfrm>
        </p:spPr>
        <p:txBody>
          <a:bodyPr/>
          <a:lstStyle/>
          <a:p>
            <a:pPr algn="just">
              <a:lnSpc>
                <a:spcPts val="2700"/>
              </a:lnSpc>
              <a:spcBef>
                <a:spcPts val="600"/>
              </a:spcBef>
              <a:spcAft>
                <a:spcPts val="600"/>
              </a:spcAft>
            </a:pPr>
            <a:r>
              <a:rPr lang="en-US" sz="2000" dirty="0" smtClean="0">
                <a:cs typeface="Times New Roman" pitchFamily="18" charset="0"/>
              </a:rPr>
              <a:t>Considering all bank assets, including mortgage loans and exposures to real estate investment funds, the exposure to the real estate sector also reached close to 40%.</a:t>
            </a:r>
          </a:p>
        </p:txBody>
      </p:sp>
      <p:sp>
        <p:nvSpPr>
          <p:cNvPr id="8" name="Text Box 5"/>
          <p:cNvSpPr txBox="1">
            <a:spLocks noChangeArrowheads="1"/>
          </p:cNvSpPr>
          <p:nvPr/>
        </p:nvSpPr>
        <p:spPr bwMode="auto">
          <a:xfrm>
            <a:off x="5313040" y="5829147"/>
            <a:ext cx="4176464"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446</a:t>
            </a:fld>
            <a:endParaRPr lang="en-US"/>
          </a:p>
        </p:txBody>
      </p:sp>
      <p:pic>
        <p:nvPicPr>
          <p:cNvPr id="3" name="Picture 2"/>
          <p:cNvPicPr>
            <a:picLocks noChangeAspect="1"/>
          </p:cNvPicPr>
          <p:nvPr/>
        </p:nvPicPr>
        <p:blipFill>
          <a:blip r:embed="rId2"/>
          <a:stretch>
            <a:fillRect/>
          </a:stretch>
        </p:blipFill>
        <p:spPr>
          <a:xfrm>
            <a:off x="1139452" y="2869630"/>
            <a:ext cx="4173588" cy="3357370"/>
          </a:xfrm>
          <a:prstGeom prst="rect">
            <a:avLst/>
          </a:prstGeom>
        </p:spPr>
      </p:pic>
    </p:spTree>
    <p:extLst>
      <p:ext uri="{BB962C8B-B14F-4D97-AF65-F5344CB8AC3E}">
        <p14:creationId xmlns:p14="http://schemas.microsoft.com/office/powerpoint/2010/main" val="3803848088"/>
      </p:ext>
    </p:extLst>
  </p:cSld>
  <p:clrMapOvr>
    <a:masterClrMapping/>
  </p:clrMapOvr>
  <p:transition spd="slow">
    <p:pull dir="r"/>
  </p:transition>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07523" name="Rectangle 3"/>
          <p:cNvSpPr>
            <a:spLocks noGrp="1" noChangeArrowheads="1"/>
          </p:cNvSpPr>
          <p:nvPr>
            <p:ph type="body" idx="1"/>
          </p:nvPr>
        </p:nvSpPr>
        <p:spPr>
          <a:xfrm>
            <a:off x="762000" y="1628800"/>
            <a:ext cx="8655496" cy="1728192"/>
          </a:xfrm>
        </p:spPr>
        <p:txBody>
          <a:bodyPr/>
          <a:lstStyle/>
          <a:p>
            <a:pPr marL="261938" indent="-261938" algn="just">
              <a:lnSpc>
                <a:spcPts val="2600"/>
              </a:lnSpc>
              <a:spcBef>
                <a:spcPts val="0"/>
              </a:spcBef>
            </a:pPr>
            <a:r>
              <a:rPr lang="en-US" sz="2000" dirty="0" smtClean="0">
                <a:solidFill>
                  <a:srgbClr val="FF0000"/>
                </a:solidFill>
                <a:cs typeface="Times New Roman" pitchFamily="18" charset="0"/>
              </a:rPr>
              <a:t>Subprime crisis =&gt;</a:t>
            </a:r>
          </a:p>
          <a:p>
            <a:pPr marL="541338" lvl="1" indent="-276225" algn="just">
              <a:lnSpc>
                <a:spcPts val="2600"/>
              </a:lnSpc>
              <a:spcBef>
                <a:spcPts val="0"/>
              </a:spcBef>
            </a:pPr>
            <a:r>
              <a:rPr lang="en-US" sz="1800" dirty="0" smtClean="0">
                <a:solidFill>
                  <a:srgbClr val="FF0000"/>
                </a:solidFill>
                <a:cs typeface="Times New Roman" pitchFamily="18" charset="0"/>
              </a:rPr>
              <a:t>new contracts </a:t>
            </a:r>
            <a:r>
              <a:rPr lang="en-US" sz="1800" dirty="0" smtClean="0">
                <a:cs typeface="Times New Roman" pitchFamily="18" charset="0"/>
              </a:rPr>
              <a:t>– lower competition in mortgage spreads, less and more expensive liquidity and higher credit risk =&gt; higher spreads </a:t>
            </a:r>
            <a:r>
              <a:rPr lang="en-US" sz="1800" dirty="0">
                <a:cs typeface="Times New Roman" pitchFamily="18" charset="0"/>
              </a:rPr>
              <a:t>for new </a:t>
            </a:r>
            <a:r>
              <a:rPr lang="en-US" sz="1800" dirty="0" smtClean="0">
                <a:cs typeface="Times New Roman" pitchFamily="18" charset="0"/>
              </a:rPr>
              <a:t>contracts;</a:t>
            </a:r>
          </a:p>
          <a:p>
            <a:pPr marL="541338" lvl="1" indent="-276225" algn="just">
              <a:lnSpc>
                <a:spcPts val="2600"/>
              </a:lnSpc>
              <a:spcBef>
                <a:spcPts val="0"/>
              </a:spcBef>
            </a:pPr>
            <a:r>
              <a:rPr lang="en-US" sz="1800" dirty="0" smtClean="0">
                <a:solidFill>
                  <a:srgbClr val="FF0000"/>
                </a:solidFill>
                <a:cs typeface="Times New Roman" pitchFamily="18" charset="0"/>
              </a:rPr>
              <a:t>already existing contracts </a:t>
            </a:r>
            <a:r>
              <a:rPr lang="en-US" sz="1800" dirty="0" smtClean="0">
                <a:cs typeface="Times New Roman" pitchFamily="18" charset="0"/>
              </a:rPr>
              <a:t>– lower short-term rates triggered substantial cuts in interest rates.</a:t>
            </a:r>
          </a:p>
        </p:txBody>
      </p:sp>
      <p:sp>
        <p:nvSpPr>
          <p:cNvPr id="11" name="Text Box 4"/>
          <p:cNvSpPr txBox="1">
            <a:spLocks noChangeArrowheads="1"/>
          </p:cNvSpPr>
          <p:nvPr/>
        </p:nvSpPr>
        <p:spPr bwMode="auto">
          <a:xfrm>
            <a:off x="6382212" y="5872380"/>
            <a:ext cx="3035284"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(2013), “Financial Stability Review”, May.</a:t>
            </a:r>
            <a:endParaRPr lang="en-US" sz="1200" b="0" u="none" dirty="0">
              <a:solidFill>
                <a:schemeClr val="tx1"/>
              </a:solidFill>
            </a:endParaRPr>
          </a:p>
        </p:txBody>
      </p:sp>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3438445"/>
            <a:ext cx="2538818" cy="2746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48" y="3438445"/>
            <a:ext cx="28003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447</a:t>
            </a:fld>
            <a:endParaRPr lang="en-US"/>
          </a:p>
        </p:txBody>
      </p:sp>
    </p:spTree>
    <p:extLst>
      <p:ext uri="{BB962C8B-B14F-4D97-AF65-F5344CB8AC3E}">
        <p14:creationId xmlns:p14="http://schemas.microsoft.com/office/powerpoint/2010/main" val="323770837"/>
      </p:ext>
    </p:extLst>
  </p:cSld>
  <p:clrMapOvr>
    <a:masterClrMapping/>
  </p:clrMapOvr>
  <p:transition spd="slow">
    <p:pull dir="r"/>
  </p:transition>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530412" cy="777827"/>
          </a:xfrm>
        </p:spPr>
        <p:txBody>
          <a:bodyPr/>
          <a:lstStyle/>
          <a:p>
            <a:pPr algn="just">
              <a:lnSpc>
                <a:spcPts val="2700"/>
              </a:lnSpc>
              <a:spcBef>
                <a:spcPts val="600"/>
              </a:spcBef>
              <a:spcAft>
                <a:spcPts val="600"/>
              </a:spcAft>
            </a:pPr>
            <a:r>
              <a:rPr lang="en-US" sz="2000" dirty="0" smtClean="0">
                <a:cs typeface="Times New Roman" pitchFamily="18" charset="0"/>
              </a:rPr>
              <a:t>Non-performing loans increased significantly after 2008</a:t>
            </a:r>
            <a:r>
              <a:rPr lang="en-US" sz="2000" dirty="0">
                <a:cs typeface="Times New Roman" pitchFamily="18" charset="0"/>
              </a:rPr>
              <a:t>, </a:t>
            </a:r>
            <a:r>
              <a:rPr lang="en-US" sz="2000" dirty="0" smtClean="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448</a:t>
            </a:fld>
            <a:endParaRPr lang="en-US"/>
          </a:p>
        </p:txBody>
      </p:sp>
      <p:sp>
        <p:nvSpPr>
          <p:cNvPr id="10" name="Text Box 6"/>
          <p:cNvSpPr txBox="1">
            <a:spLocks noChangeArrowheads="1"/>
          </p:cNvSpPr>
          <p:nvPr/>
        </p:nvSpPr>
        <p:spPr bwMode="auto">
          <a:xfrm>
            <a:off x="913848" y="5858108"/>
            <a:ext cx="6343407"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920552" y="2276872"/>
            <a:ext cx="8352928" cy="3409090"/>
          </a:xfrm>
          <a:prstGeom prst="rect">
            <a:avLst/>
          </a:prstGeom>
        </p:spPr>
      </p:pic>
    </p:spTree>
    <p:extLst>
      <p:ext uri="{BB962C8B-B14F-4D97-AF65-F5344CB8AC3E}">
        <p14:creationId xmlns:p14="http://schemas.microsoft.com/office/powerpoint/2010/main" val="3698348589"/>
      </p:ext>
    </p:extLst>
  </p:cSld>
  <p:clrMapOvr>
    <a:masterClrMapping/>
  </p:clrMapOvr>
  <p:transition spd="slow">
    <p:pull dir="r"/>
  </p:transition>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530412" cy="517195"/>
          </a:xfrm>
        </p:spPr>
        <p:txBody>
          <a:bodyPr/>
          <a:lstStyle/>
          <a:p>
            <a:pPr algn="just">
              <a:lnSpc>
                <a:spcPts val="2700"/>
              </a:lnSpc>
              <a:spcBef>
                <a:spcPts val="600"/>
              </a:spcBef>
              <a:spcAft>
                <a:spcPts val="600"/>
              </a:spcAft>
            </a:pPr>
            <a:r>
              <a:rPr lang="en-US" sz="2000" dirty="0" smtClean="0">
                <a:cs typeface="Times New Roman" pitchFamily="18" charset="0"/>
              </a:rPr>
              <a:t>… much above the Euro area average, …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449</a:t>
            </a:fld>
            <a:endParaRPr lang="en-US"/>
          </a:p>
        </p:txBody>
      </p:sp>
      <p:pic>
        <p:nvPicPr>
          <p:cNvPr id="9" name="Picture 8"/>
          <p:cNvPicPr>
            <a:picLocks noChangeAspect="1"/>
          </p:cNvPicPr>
          <p:nvPr/>
        </p:nvPicPr>
        <p:blipFill>
          <a:blip r:embed="rId2"/>
          <a:stretch>
            <a:fillRect/>
          </a:stretch>
        </p:blipFill>
        <p:spPr>
          <a:xfrm>
            <a:off x="846640" y="2195988"/>
            <a:ext cx="3530296" cy="3624676"/>
          </a:xfrm>
          <a:prstGeom prst="rect">
            <a:avLst/>
          </a:prstGeom>
        </p:spPr>
      </p:pic>
      <p:sp>
        <p:nvSpPr>
          <p:cNvPr id="10" name="Text Box 6"/>
          <p:cNvSpPr txBox="1">
            <a:spLocks noChangeArrowheads="1"/>
          </p:cNvSpPr>
          <p:nvPr/>
        </p:nvSpPr>
        <p:spPr bwMode="auto">
          <a:xfrm>
            <a:off x="762000" y="5877272"/>
            <a:ext cx="3614936"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(2017), “Financial Stability Review”, May.</a:t>
            </a:r>
            <a:endParaRPr lang="en-US" sz="1200" b="0" u="none" dirty="0">
              <a:solidFill>
                <a:schemeClr val="tx1"/>
              </a:solidFill>
            </a:endParaRPr>
          </a:p>
        </p:txBody>
      </p:sp>
      <p:cxnSp>
        <p:nvCxnSpPr>
          <p:cNvPr id="4" name="Straight Arrow Connector 3"/>
          <p:cNvCxnSpPr/>
          <p:nvPr/>
        </p:nvCxnSpPr>
        <p:spPr bwMode="auto">
          <a:xfrm>
            <a:off x="809625" y="4365104"/>
            <a:ext cx="398959"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5" name="Picture 4"/>
          <p:cNvPicPr>
            <a:picLocks noChangeAspect="1"/>
          </p:cNvPicPr>
          <p:nvPr/>
        </p:nvPicPr>
        <p:blipFill>
          <a:blip r:embed="rId3"/>
          <a:stretch>
            <a:fillRect/>
          </a:stretch>
        </p:blipFill>
        <p:spPr>
          <a:xfrm>
            <a:off x="4413950" y="2211975"/>
            <a:ext cx="4978295" cy="2009113"/>
          </a:xfrm>
          <a:prstGeom prst="rect">
            <a:avLst/>
          </a:prstGeom>
        </p:spPr>
      </p:pic>
      <p:sp>
        <p:nvSpPr>
          <p:cNvPr id="11" name="Text Box 6"/>
          <p:cNvSpPr txBox="1">
            <a:spLocks noChangeArrowheads="1"/>
          </p:cNvSpPr>
          <p:nvPr/>
        </p:nvSpPr>
        <p:spPr bwMode="auto">
          <a:xfrm>
            <a:off x="4448943" y="4221088"/>
            <a:ext cx="4980315"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Fitch Ratings (2019), “Credit Outlook 2019”, 24 Jan.</a:t>
            </a:r>
            <a:endParaRPr lang="en-US" sz="1200" b="0" u="none" dirty="0">
              <a:solidFill>
                <a:schemeClr val="tx1"/>
              </a:solidFill>
            </a:endParaRPr>
          </a:p>
        </p:txBody>
      </p:sp>
    </p:spTree>
    <p:extLst>
      <p:ext uri="{BB962C8B-B14F-4D97-AF65-F5344CB8AC3E}">
        <p14:creationId xmlns:p14="http://schemas.microsoft.com/office/powerpoint/2010/main" val="1724203184"/>
      </p:ext>
    </p:extLst>
  </p:cSld>
  <p:clrMapOvr>
    <a:masterClrMapping/>
  </p:clrMapOvr>
  <p:transition spd="slow">
    <p:pull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1628801"/>
            <a:ext cx="8731250" cy="4694212"/>
          </a:xfrm>
        </p:spPr>
        <p:txBody>
          <a:bodyPr/>
          <a:lstStyle/>
          <a:p>
            <a:pPr marL="0" indent="0" algn="just">
              <a:lnSpc>
                <a:spcPts val="2700"/>
              </a:lnSpc>
              <a:spcBef>
                <a:spcPts val="600"/>
              </a:spcBef>
              <a:spcAft>
                <a:spcPts val="600"/>
              </a:spcAft>
              <a:buNone/>
            </a:pPr>
            <a:r>
              <a:rPr lang="en-US" sz="2000" b="1" dirty="0" smtClean="0">
                <a:solidFill>
                  <a:srgbClr val="FF0000"/>
                </a:solidFill>
              </a:rPr>
              <a:t>(iii) Asymmetric information (agency theory).</a:t>
            </a:r>
          </a:p>
          <a:p>
            <a:pPr marL="0" indent="0" algn="just">
              <a:lnSpc>
                <a:spcPts val="2700"/>
              </a:lnSpc>
              <a:spcBef>
                <a:spcPts val="600"/>
              </a:spcBef>
              <a:spcAft>
                <a:spcPts val="600"/>
              </a:spcAft>
              <a:buNone/>
            </a:pPr>
            <a:endParaRPr lang="en-US" sz="2000" dirty="0"/>
          </a:p>
          <a:p>
            <a:pPr algn="just">
              <a:lnSpc>
                <a:spcPts val="2700"/>
              </a:lnSpc>
              <a:spcBef>
                <a:spcPts val="600"/>
              </a:spcBef>
              <a:spcAft>
                <a:spcPts val="600"/>
              </a:spcAft>
            </a:pPr>
            <a:r>
              <a:rPr lang="en-US" sz="2000" b="1" dirty="0" smtClean="0">
                <a:solidFill>
                  <a:srgbClr val="FF0000"/>
                </a:solidFill>
              </a:rPr>
              <a:t>The manager or entrepreneur has privileged information on the project to finance and its management vis-à-vis the FI or the shareholders.</a:t>
            </a:r>
          </a:p>
          <a:p>
            <a:pPr algn="just">
              <a:lnSpc>
                <a:spcPts val="2700"/>
              </a:lnSpc>
              <a:spcBef>
                <a:spcPts val="600"/>
              </a:spcBef>
              <a:spcAft>
                <a:spcPts val="600"/>
              </a:spcAft>
            </a:pPr>
            <a:endParaRPr lang="en-US" sz="2000" b="1" dirty="0">
              <a:solidFill>
                <a:srgbClr val="FF0000"/>
              </a:solidFill>
            </a:endParaRPr>
          </a:p>
          <a:p>
            <a:pPr algn="just">
              <a:lnSpc>
                <a:spcPts val="2700"/>
              </a:lnSpc>
              <a:spcBef>
                <a:spcPts val="600"/>
              </a:spcBef>
              <a:spcAft>
                <a:spcPts val="600"/>
              </a:spcAft>
            </a:pPr>
            <a:r>
              <a:rPr lang="en-US" sz="2000" dirty="0" smtClean="0"/>
              <a:t>Relevance of collaterals in loans.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a:t>
            </a:fld>
            <a:endParaRPr lang="en-US" dirty="0"/>
          </a:p>
        </p:txBody>
      </p:sp>
      <p:sp>
        <p:nvSpPr>
          <p:cNvPr id="5" name="Down Arrow 4"/>
          <p:cNvSpPr/>
          <p:nvPr/>
        </p:nvSpPr>
        <p:spPr bwMode="auto">
          <a:xfrm>
            <a:off x="5059692" y="350100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680744215"/>
      </p:ext>
    </p:extLst>
  </p:cSld>
  <p:clrMapOvr>
    <a:masterClrMapping/>
  </p:clrMapOvr>
  <p:transition spd="slow">
    <p:pull dir="r"/>
  </p:transition>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2"/>
            <a:ext cx="8534400" cy="806344"/>
          </a:xfrm>
        </p:spPr>
        <p:txBody>
          <a:bodyPr/>
          <a:lstStyle/>
          <a:p>
            <a:pPr algn="just">
              <a:lnSpc>
                <a:spcPts val="2700"/>
              </a:lnSpc>
              <a:spcBef>
                <a:spcPts val="600"/>
              </a:spcBef>
              <a:spcAft>
                <a:spcPts val="600"/>
              </a:spcAft>
            </a:pPr>
            <a:r>
              <a:rPr lang="en-US" sz="2000" dirty="0" smtClean="0">
                <a:cs typeface="Times New Roman" pitchFamily="18" charset="0"/>
              </a:rPr>
              <a:t>… but less in mortgages than in </a:t>
            </a:r>
            <a:r>
              <a:rPr lang="en-US" sz="2000" dirty="0">
                <a:cs typeface="Times New Roman" pitchFamily="18" charset="0"/>
              </a:rPr>
              <a:t>non-financial companies, …</a:t>
            </a:r>
            <a:endParaRPr lang="en-US" sz="2000" dirty="0" smtClean="0">
              <a:cs typeface="Times New Roman" pitchFamily="18" charset="0"/>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544" y="2204864"/>
            <a:ext cx="3816424" cy="2045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736976" y="3667090"/>
            <a:ext cx="4608512" cy="553998"/>
          </a:xfrm>
          <a:prstGeom prst="rect">
            <a:avLst/>
          </a:prstGeom>
        </p:spPr>
        <p:txBody>
          <a:bodyPr wrap="square">
            <a:spAutoFit/>
          </a:bodyPr>
          <a:lstStyle/>
          <a:p>
            <a:pPr algn="just">
              <a:spcBef>
                <a:spcPct val="50000"/>
              </a:spcBef>
              <a:buNone/>
            </a:pPr>
            <a:r>
              <a:rPr lang="en-US" sz="1000" b="0" u="none" dirty="0">
                <a:solidFill>
                  <a:schemeClr val="tx1"/>
                </a:solidFill>
              </a:rPr>
              <a:t>Fitch (2014), “Residential Mortgages and Property Market Outlook”, presentation at the Conference “Why is Funding Key to Recovery”, 2014 Fitch Credit Conference, Lisbon, 6</a:t>
            </a:r>
            <a:r>
              <a:rPr lang="en-US" sz="1000" b="0" u="none" baseline="30000" dirty="0">
                <a:solidFill>
                  <a:schemeClr val="tx1"/>
                </a:solidFill>
              </a:rPr>
              <a:t>th</a:t>
            </a:r>
            <a:r>
              <a:rPr lang="en-US" sz="1000" b="0" u="none" dirty="0">
                <a:solidFill>
                  <a:schemeClr val="tx1"/>
                </a:solidFill>
              </a:rPr>
              <a:t> Feb.</a:t>
            </a:r>
          </a:p>
        </p:txBody>
      </p:sp>
      <p:pic>
        <p:nvPicPr>
          <p:cNvPr id="11" name="Picture 10"/>
          <p:cNvPicPr>
            <a:picLocks noChangeAspect="1"/>
          </p:cNvPicPr>
          <p:nvPr/>
        </p:nvPicPr>
        <p:blipFill>
          <a:blip r:embed="rId3"/>
          <a:stretch>
            <a:fillRect/>
          </a:stretch>
        </p:blipFill>
        <p:spPr>
          <a:xfrm>
            <a:off x="848544" y="4365104"/>
            <a:ext cx="5311042" cy="1845303"/>
          </a:xfrm>
          <a:prstGeom prst="rect">
            <a:avLst/>
          </a:prstGeom>
        </p:spPr>
      </p:pic>
      <p:sp>
        <p:nvSpPr>
          <p:cNvPr id="12" name="Text Box 7"/>
          <p:cNvSpPr txBox="1">
            <a:spLocks noChangeArrowheads="1"/>
          </p:cNvSpPr>
          <p:nvPr/>
        </p:nvSpPr>
        <p:spPr bwMode="auto">
          <a:xfrm>
            <a:off x="6159585" y="5805264"/>
            <a:ext cx="3257911"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Moody’s (2015), “Banking System Outlook – Portugal”, 15 Oct.</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450</a:t>
            </a:fld>
            <a:endParaRPr lang="en-US"/>
          </a:p>
        </p:txBody>
      </p:sp>
    </p:spTree>
    <p:extLst>
      <p:ext uri="{BB962C8B-B14F-4D97-AF65-F5344CB8AC3E}">
        <p14:creationId xmlns:p14="http://schemas.microsoft.com/office/powerpoint/2010/main" val="524924412"/>
      </p:ext>
    </p:extLst>
  </p:cSld>
  <p:clrMapOvr>
    <a:masterClrMapping/>
  </p:clrMapOvr>
  <p:transition spd="slow">
    <p:pull dir="r"/>
  </p:transition>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03603"/>
            <a:ext cx="8727503" cy="784737"/>
          </a:xfrm>
        </p:spPr>
        <p:txBody>
          <a:bodyPr/>
          <a:lstStyle/>
          <a:p>
            <a:pPr marL="265113" indent="-265113" algn="just">
              <a:lnSpc>
                <a:spcPts val="2700"/>
              </a:lnSpc>
              <a:spcBef>
                <a:spcPts val="600"/>
              </a:spcBef>
              <a:spcAft>
                <a:spcPts val="600"/>
              </a:spcAft>
            </a:pPr>
            <a:r>
              <a:rPr lang="en-US" sz="2000" dirty="0" smtClean="0">
                <a:cs typeface="Times New Roman" pitchFamily="18" charset="0"/>
              </a:rPr>
              <a:t>… , namely in construction (in line with the Euro Area), whose ratio reached almost 3x the aggregate NPL level</a:t>
            </a:r>
            <a:r>
              <a:rPr lang="en-US" sz="2000" dirty="0">
                <a:cs typeface="Times New Roman" pitchFamily="18" charset="0"/>
              </a:rPr>
              <a:t>.</a:t>
            </a:r>
            <a:endParaRPr lang="en-US" sz="2000" dirty="0" smtClean="0">
              <a:cs typeface="Times New Roman" pitchFamily="18"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536" y="2532356"/>
            <a:ext cx="5131177" cy="212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7"/>
          <p:cNvSpPr txBox="1">
            <a:spLocks noChangeArrowheads="1"/>
          </p:cNvSpPr>
          <p:nvPr/>
        </p:nvSpPr>
        <p:spPr bwMode="auto">
          <a:xfrm>
            <a:off x="762000" y="4797152"/>
            <a:ext cx="4608512"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Moody’s (2014), “Banking System Outlook – Portugal”, 7 Oct.</a:t>
            </a:r>
            <a:endParaRPr lang="en-US" sz="1200" b="0" u="none" dirty="0">
              <a:solidFill>
                <a:schemeClr val="tx1"/>
              </a:solidFill>
            </a:endParaRPr>
          </a:p>
        </p:txBody>
      </p:sp>
      <p:pic>
        <p:nvPicPr>
          <p:cNvPr id="2" name="Picture 1"/>
          <p:cNvPicPr>
            <a:picLocks noChangeAspect="1"/>
          </p:cNvPicPr>
          <p:nvPr/>
        </p:nvPicPr>
        <p:blipFill>
          <a:blip r:embed="rId3"/>
          <a:stretch>
            <a:fillRect/>
          </a:stretch>
        </p:blipFill>
        <p:spPr>
          <a:xfrm>
            <a:off x="5907714" y="2567671"/>
            <a:ext cx="3581790" cy="3237593"/>
          </a:xfrm>
          <a:prstGeom prst="rect">
            <a:avLst/>
          </a:prstGeom>
        </p:spPr>
      </p:pic>
      <p:sp>
        <p:nvSpPr>
          <p:cNvPr id="7" name="Text Box 6"/>
          <p:cNvSpPr txBox="1">
            <a:spLocks noChangeArrowheads="1"/>
          </p:cNvSpPr>
          <p:nvPr/>
        </p:nvSpPr>
        <p:spPr bwMode="auto">
          <a:xfrm>
            <a:off x="5907712" y="5877272"/>
            <a:ext cx="3481431"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(2015), “Financial Stability Review”, Nov.</a:t>
            </a:r>
            <a:endParaRPr lang="en-US" sz="12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451</a:t>
            </a:fld>
            <a:endParaRPr lang="en-US"/>
          </a:p>
        </p:txBody>
      </p:sp>
    </p:spTree>
    <p:extLst>
      <p:ext uri="{BB962C8B-B14F-4D97-AF65-F5344CB8AC3E}">
        <p14:creationId xmlns:p14="http://schemas.microsoft.com/office/powerpoint/2010/main" val="3587792209"/>
      </p:ext>
    </p:extLst>
  </p:cSld>
  <p:clrMapOvr>
    <a:masterClrMapping/>
  </p:clrMapOvr>
  <p:transition spd="slow">
    <p:pull dir="r"/>
  </p:transition>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03603"/>
            <a:ext cx="8727503" cy="457245"/>
          </a:xfrm>
        </p:spPr>
        <p:txBody>
          <a:bodyPr/>
          <a:lstStyle/>
          <a:p>
            <a:pPr marL="265113" indent="-265113" algn="just">
              <a:lnSpc>
                <a:spcPts val="2700"/>
              </a:lnSpc>
              <a:spcBef>
                <a:spcPts val="600"/>
              </a:spcBef>
              <a:spcAft>
                <a:spcPts val="600"/>
              </a:spcAft>
            </a:pPr>
            <a:r>
              <a:rPr lang="en-US" sz="2000" dirty="0" smtClean="0">
                <a:cs typeface="Times New Roman" pitchFamily="18" charset="0"/>
              </a:rPr>
              <a:t>Consequently, impairments peaked in 2014:</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452</a:t>
            </a:fld>
            <a:endParaRPr lang="en-US"/>
          </a:p>
        </p:txBody>
      </p:sp>
      <p:pic>
        <p:nvPicPr>
          <p:cNvPr id="4" name="Picture 3"/>
          <p:cNvPicPr>
            <a:picLocks noChangeAspect="1"/>
          </p:cNvPicPr>
          <p:nvPr/>
        </p:nvPicPr>
        <p:blipFill>
          <a:blip r:embed="rId2"/>
          <a:stretch>
            <a:fillRect/>
          </a:stretch>
        </p:blipFill>
        <p:spPr>
          <a:xfrm>
            <a:off x="1136576" y="2216651"/>
            <a:ext cx="4968552" cy="3777336"/>
          </a:xfrm>
          <a:prstGeom prst="rect">
            <a:avLst/>
          </a:prstGeom>
        </p:spPr>
      </p:pic>
      <p:sp>
        <p:nvSpPr>
          <p:cNvPr id="11" name="Text Box 4"/>
          <p:cNvSpPr txBox="1">
            <a:spLocks noChangeArrowheads="1"/>
          </p:cNvSpPr>
          <p:nvPr/>
        </p:nvSpPr>
        <p:spPr bwMode="auto">
          <a:xfrm>
            <a:off x="6105128" y="5487615"/>
            <a:ext cx="3384375"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spTree>
    <p:extLst>
      <p:ext uri="{BB962C8B-B14F-4D97-AF65-F5344CB8AC3E}">
        <p14:creationId xmlns:p14="http://schemas.microsoft.com/office/powerpoint/2010/main" val="175658992"/>
      </p:ext>
    </p:extLst>
  </p:cSld>
  <p:clrMapOvr>
    <a:masterClrMapping/>
  </p:clrMapOvr>
  <p:transition spd="slow">
    <p:pull dir="r"/>
  </p:transition>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731250" cy="460648"/>
          </a:xfrm>
        </p:spPr>
        <p:txBody>
          <a:bodyPr/>
          <a:lstStyle/>
          <a:p>
            <a:pPr algn="just"/>
            <a:r>
              <a:rPr lang="en-US" sz="1800" dirty="0" smtClean="0">
                <a:solidFill>
                  <a:srgbClr val="FF0000"/>
                </a:solidFill>
                <a:cs typeface="Times New Roman" pitchFamily="18" charset="0"/>
              </a:rPr>
              <a:t>Aftermath of the crisis</a:t>
            </a:r>
            <a:r>
              <a:rPr lang="en-US" sz="1800" dirty="0" smtClean="0">
                <a:cs typeface="Times New Roman" pitchFamily="18" charset="0"/>
              </a:rPr>
              <a:t> - Deleveraging </a:t>
            </a:r>
            <a:r>
              <a:rPr lang="en-US" sz="1800" dirty="0">
                <a:cs typeface="Times New Roman" pitchFamily="18" charset="0"/>
              </a:rPr>
              <a:t>in the private sector has started </a:t>
            </a:r>
            <a:r>
              <a:rPr lang="en-US" sz="1800" dirty="0" smtClean="0">
                <a:cs typeface="Times New Roman" pitchFamily="18" charset="0"/>
              </a:rPr>
              <a:t>in 2012 … </a:t>
            </a:r>
          </a:p>
        </p:txBody>
      </p:sp>
      <p:sp>
        <p:nvSpPr>
          <p:cNvPr id="10" name="Rectangle 9"/>
          <p:cNvSpPr/>
          <p:nvPr/>
        </p:nvSpPr>
        <p:spPr>
          <a:xfrm>
            <a:off x="853026" y="5960313"/>
            <a:ext cx="4892062" cy="276999"/>
          </a:xfrm>
          <a:prstGeom prst="rect">
            <a:avLst/>
          </a:prstGeom>
        </p:spPr>
        <p:txBody>
          <a:bodyPr wrap="square">
            <a:spAutoFit/>
          </a:bodyPr>
          <a:lstStyle/>
          <a:p>
            <a:pPr algn="l">
              <a:spcBef>
                <a:spcPct val="50000"/>
              </a:spcBef>
              <a:buNone/>
            </a:pPr>
            <a:r>
              <a:rPr lang="en-US" sz="1200" b="0" u="none" dirty="0" smtClean="0">
                <a:solidFill>
                  <a:schemeClr val="tx1"/>
                </a:solidFill>
              </a:rPr>
              <a:t>Source: Fitch </a:t>
            </a:r>
            <a:r>
              <a:rPr lang="en-US" sz="1200" b="0" u="none" dirty="0">
                <a:solidFill>
                  <a:schemeClr val="tx1"/>
                </a:solidFill>
              </a:rPr>
              <a:t>(</a:t>
            </a:r>
            <a:r>
              <a:rPr lang="en-US" sz="1200" b="0" u="none" dirty="0" smtClean="0">
                <a:solidFill>
                  <a:schemeClr val="tx1"/>
                </a:solidFill>
              </a:rPr>
              <a:t>2019), “Fitch </a:t>
            </a:r>
            <a:r>
              <a:rPr lang="en-US" sz="1200" b="0" u="none" dirty="0">
                <a:solidFill>
                  <a:schemeClr val="tx1"/>
                </a:solidFill>
              </a:rPr>
              <a:t>Credit </a:t>
            </a:r>
            <a:r>
              <a:rPr lang="en-US" sz="1200" b="0" u="none" dirty="0" smtClean="0">
                <a:solidFill>
                  <a:schemeClr val="tx1"/>
                </a:solidFill>
              </a:rPr>
              <a:t>Outlook 2019”, </a:t>
            </a:r>
            <a:r>
              <a:rPr lang="en-US" sz="1200" b="0" u="none" dirty="0">
                <a:solidFill>
                  <a:schemeClr val="tx1"/>
                </a:solidFill>
              </a:rPr>
              <a:t>Lisbon, </a:t>
            </a:r>
            <a:r>
              <a:rPr lang="en-US" sz="1200" b="0" u="none" dirty="0" smtClean="0">
                <a:solidFill>
                  <a:schemeClr val="tx1"/>
                </a:solidFill>
              </a:rPr>
              <a:t>24 Jan.</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453</a:t>
            </a:fld>
            <a:endParaRPr lang="en-US"/>
          </a:p>
        </p:txBody>
      </p:sp>
      <p:pic>
        <p:nvPicPr>
          <p:cNvPr id="4" name="Picture 3"/>
          <p:cNvPicPr>
            <a:picLocks noChangeAspect="1"/>
          </p:cNvPicPr>
          <p:nvPr/>
        </p:nvPicPr>
        <p:blipFill>
          <a:blip r:embed="rId2"/>
          <a:stretch>
            <a:fillRect/>
          </a:stretch>
        </p:blipFill>
        <p:spPr>
          <a:xfrm>
            <a:off x="867022" y="2250847"/>
            <a:ext cx="8046418" cy="3561886"/>
          </a:xfrm>
          <a:prstGeom prst="rect">
            <a:avLst/>
          </a:prstGeom>
        </p:spPr>
      </p:pic>
    </p:spTree>
    <p:extLst>
      <p:ext uri="{BB962C8B-B14F-4D97-AF65-F5344CB8AC3E}">
        <p14:creationId xmlns:p14="http://schemas.microsoft.com/office/powerpoint/2010/main" val="1750537117"/>
      </p:ext>
    </p:extLst>
  </p:cSld>
  <p:clrMapOvr>
    <a:masterClrMapping/>
  </p:clrMapOvr>
  <p:transition spd="slow">
    <p:pull dir="r"/>
  </p:transition>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199"/>
            <a:ext cx="8659242" cy="681499"/>
          </a:xfrm>
        </p:spPr>
        <p:txBody>
          <a:bodyPr/>
          <a:lstStyle/>
          <a:p>
            <a:pPr algn="just"/>
            <a:r>
              <a:rPr lang="en-US" sz="2000" dirty="0" smtClean="0">
                <a:solidFill>
                  <a:srgbClr val="FF0000"/>
                </a:solidFill>
                <a:cs typeface="Times New Roman" pitchFamily="18" charset="0"/>
              </a:rPr>
              <a:t>… contrary to what happened in the major economies (G20), where debt kept rising.</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454</a:t>
            </a:fld>
            <a:endParaRPr lang="en-US"/>
          </a:p>
        </p:txBody>
      </p:sp>
      <p:pic>
        <p:nvPicPr>
          <p:cNvPr id="4" name="Picture 3"/>
          <p:cNvPicPr>
            <a:picLocks noChangeAspect="1"/>
          </p:cNvPicPr>
          <p:nvPr/>
        </p:nvPicPr>
        <p:blipFill>
          <a:blip r:embed="rId2"/>
          <a:stretch>
            <a:fillRect/>
          </a:stretch>
        </p:blipFill>
        <p:spPr>
          <a:xfrm>
            <a:off x="776536" y="2463368"/>
            <a:ext cx="4320480" cy="2837840"/>
          </a:xfrm>
          <a:prstGeom prst="rect">
            <a:avLst/>
          </a:prstGeom>
        </p:spPr>
      </p:pic>
      <p:sp>
        <p:nvSpPr>
          <p:cNvPr id="8" name="Text Box 5"/>
          <p:cNvSpPr txBox="1">
            <a:spLocks noChangeArrowheads="1"/>
          </p:cNvSpPr>
          <p:nvPr/>
        </p:nvSpPr>
        <p:spPr bwMode="auto">
          <a:xfrm>
            <a:off x="762000" y="5991091"/>
            <a:ext cx="5415136"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IMF (2017), “Global Financial Stability Report”, October.</a:t>
            </a:r>
            <a:endParaRPr lang="en-US" sz="1000" b="0" u="none" dirty="0">
              <a:solidFill>
                <a:schemeClr val="tx1"/>
              </a:solidFill>
            </a:endParaRPr>
          </a:p>
        </p:txBody>
      </p:sp>
      <p:pic>
        <p:nvPicPr>
          <p:cNvPr id="5" name="Picture 4"/>
          <p:cNvPicPr>
            <a:picLocks noChangeAspect="1"/>
          </p:cNvPicPr>
          <p:nvPr/>
        </p:nvPicPr>
        <p:blipFill>
          <a:blip r:embed="rId3"/>
          <a:stretch>
            <a:fillRect/>
          </a:stretch>
        </p:blipFill>
        <p:spPr>
          <a:xfrm>
            <a:off x="5097016" y="2492896"/>
            <a:ext cx="4324226" cy="2860824"/>
          </a:xfrm>
          <a:prstGeom prst="rect">
            <a:avLst/>
          </a:prstGeom>
        </p:spPr>
      </p:pic>
    </p:spTree>
    <p:extLst>
      <p:ext uri="{BB962C8B-B14F-4D97-AF65-F5344CB8AC3E}">
        <p14:creationId xmlns:p14="http://schemas.microsoft.com/office/powerpoint/2010/main" val="482336151"/>
      </p:ext>
    </p:extLst>
  </p:cSld>
  <p:clrMapOvr>
    <a:masterClrMapping/>
  </p:clrMapOvr>
  <p:transition spd="slow">
    <p:pull dir="r"/>
  </p:transition>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731250" cy="748680"/>
          </a:xfrm>
        </p:spPr>
        <p:txBody>
          <a:bodyPr/>
          <a:lstStyle/>
          <a:p>
            <a:pPr algn="just">
              <a:lnSpc>
                <a:spcPts val="2700"/>
              </a:lnSpc>
              <a:spcBef>
                <a:spcPts val="600"/>
              </a:spcBef>
              <a:spcAft>
                <a:spcPts val="600"/>
              </a:spcAft>
            </a:pPr>
            <a:r>
              <a:rPr lang="en-US" sz="2000" dirty="0" smtClean="0">
                <a:cs typeface="Times New Roman" pitchFamily="18" charset="0"/>
              </a:rPr>
              <a:t>New housing loans increased again since 2013, but much below the levels before the subprime crisis.…</a:t>
            </a:r>
          </a:p>
        </p:txBody>
      </p:sp>
      <p:sp>
        <p:nvSpPr>
          <p:cNvPr id="10" name="Rectangle 9"/>
          <p:cNvSpPr/>
          <p:nvPr/>
        </p:nvSpPr>
        <p:spPr>
          <a:xfrm>
            <a:off x="5169025" y="3789040"/>
            <a:ext cx="4324225" cy="461665"/>
          </a:xfrm>
          <a:prstGeom prst="rect">
            <a:avLst/>
          </a:prstGeom>
        </p:spPr>
        <p:txBody>
          <a:bodyPr wrap="square">
            <a:spAutoFit/>
          </a:bodyPr>
          <a:lstStyle/>
          <a:p>
            <a:pPr algn="l">
              <a:spcBef>
                <a:spcPct val="50000"/>
              </a:spcBef>
              <a:buNone/>
            </a:pPr>
            <a:r>
              <a:rPr lang="en-US" sz="1200" b="0" u="none" dirty="0" smtClean="0">
                <a:solidFill>
                  <a:schemeClr val="tx1"/>
                </a:solidFill>
              </a:rPr>
              <a:t>Source: Fitch </a:t>
            </a:r>
            <a:r>
              <a:rPr lang="en-US" sz="1200" b="0" u="none" dirty="0">
                <a:solidFill>
                  <a:schemeClr val="tx1"/>
                </a:solidFill>
              </a:rPr>
              <a:t>(</a:t>
            </a:r>
            <a:r>
              <a:rPr lang="en-US" sz="1200" b="0" u="none" dirty="0" smtClean="0">
                <a:solidFill>
                  <a:schemeClr val="tx1"/>
                </a:solidFill>
              </a:rPr>
              <a:t>2016), 2016 </a:t>
            </a:r>
            <a:r>
              <a:rPr lang="en-US" sz="1200" b="0" u="none" dirty="0">
                <a:solidFill>
                  <a:schemeClr val="tx1"/>
                </a:solidFill>
              </a:rPr>
              <a:t>Fitch Credit </a:t>
            </a:r>
            <a:r>
              <a:rPr lang="en-US" sz="1200" b="0" u="none" dirty="0" smtClean="0">
                <a:solidFill>
                  <a:schemeClr val="tx1"/>
                </a:solidFill>
              </a:rPr>
              <a:t>Outlook Conference</a:t>
            </a:r>
            <a:r>
              <a:rPr lang="en-US" sz="1200" b="0" u="none" dirty="0">
                <a:solidFill>
                  <a:schemeClr val="tx1"/>
                </a:solidFill>
              </a:rPr>
              <a:t>, Lisbon, </a:t>
            </a:r>
            <a:r>
              <a:rPr lang="en-US" sz="1200" b="0" u="none" dirty="0" smtClean="0">
                <a:solidFill>
                  <a:schemeClr val="tx1"/>
                </a:solidFill>
              </a:rPr>
              <a:t>28 Jan.</a:t>
            </a:r>
            <a:endParaRPr lang="en-US" sz="1200" b="0" u="none" dirty="0">
              <a:solidFill>
                <a:schemeClr val="tx1"/>
              </a:solidFill>
            </a:endParaRPr>
          </a:p>
        </p:txBody>
      </p:sp>
      <p:pic>
        <p:nvPicPr>
          <p:cNvPr id="3" name="Picture 2"/>
          <p:cNvPicPr>
            <a:picLocks noChangeAspect="1"/>
          </p:cNvPicPr>
          <p:nvPr/>
        </p:nvPicPr>
        <p:blipFill>
          <a:blip r:embed="rId2"/>
          <a:stretch>
            <a:fillRect/>
          </a:stretch>
        </p:blipFill>
        <p:spPr>
          <a:xfrm>
            <a:off x="762001" y="2346499"/>
            <a:ext cx="4046983" cy="1886530"/>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455</a:t>
            </a:fld>
            <a:endParaRPr lang="en-US"/>
          </a:p>
        </p:txBody>
      </p:sp>
      <p:pic>
        <p:nvPicPr>
          <p:cNvPr id="4" name="Picture 3"/>
          <p:cNvPicPr>
            <a:picLocks noChangeAspect="1"/>
          </p:cNvPicPr>
          <p:nvPr/>
        </p:nvPicPr>
        <p:blipFill>
          <a:blip r:embed="rId3"/>
          <a:stretch>
            <a:fillRect/>
          </a:stretch>
        </p:blipFill>
        <p:spPr>
          <a:xfrm>
            <a:off x="745042" y="4221088"/>
            <a:ext cx="4175131" cy="2101925"/>
          </a:xfrm>
          <a:prstGeom prst="rect">
            <a:avLst/>
          </a:prstGeom>
        </p:spPr>
      </p:pic>
      <p:sp>
        <p:nvSpPr>
          <p:cNvPr id="8" name="Text Box 4"/>
          <p:cNvSpPr txBox="1">
            <a:spLocks noChangeArrowheads="1"/>
          </p:cNvSpPr>
          <p:nvPr/>
        </p:nvSpPr>
        <p:spPr bwMode="auto">
          <a:xfrm>
            <a:off x="745042" y="6398131"/>
            <a:ext cx="475252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(2018), “Financial Stability Review”, May.</a:t>
            </a:r>
            <a:endParaRPr lang="en-US" sz="1200" b="0" u="none" dirty="0">
              <a:solidFill>
                <a:schemeClr val="tx1"/>
              </a:solidFill>
            </a:endParaRPr>
          </a:p>
        </p:txBody>
      </p:sp>
      <p:pic>
        <p:nvPicPr>
          <p:cNvPr id="5" name="Picture 4"/>
          <p:cNvPicPr>
            <a:picLocks noChangeAspect="1"/>
          </p:cNvPicPr>
          <p:nvPr/>
        </p:nvPicPr>
        <p:blipFill>
          <a:blip r:embed="rId4"/>
          <a:stretch>
            <a:fillRect/>
          </a:stretch>
        </p:blipFill>
        <p:spPr>
          <a:xfrm>
            <a:off x="4937132" y="4221088"/>
            <a:ext cx="3040204" cy="2131744"/>
          </a:xfrm>
          <a:prstGeom prst="rect">
            <a:avLst/>
          </a:prstGeom>
        </p:spPr>
      </p:pic>
      <p:sp>
        <p:nvSpPr>
          <p:cNvPr id="11" name="Text Box 4"/>
          <p:cNvSpPr txBox="1">
            <a:spLocks noChangeArrowheads="1"/>
          </p:cNvSpPr>
          <p:nvPr/>
        </p:nvSpPr>
        <p:spPr bwMode="auto">
          <a:xfrm>
            <a:off x="7977336" y="5521835"/>
            <a:ext cx="1498955" cy="830997"/>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IMF (2019), “Portugal 2019 Article IV Consultation”, July.</a:t>
            </a:r>
            <a:endParaRPr lang="en-US" sz="1200" b="0" u="none" dirty="0">
              <a:solidFill>
                <a:schemeClr val="tx1"/>
              </a:solidFill>
            </a:endParaRPr>
          </a:p>
        </p:txBody>
      </p:sp>
    </p:spTree>
    <p:extLst>
      <p:ext uri="{BB962C8B-B14F-4D97-AF65-F5344CB8AC3E}">
        <p14:creationId xmlns:p14="http://schemas.microsoft.com/office/powerpoint/2010/main" val="1610479388"/>
      </p:ext>
    </p:extLst>
  </p:cSld>
  <p:clrMapOvr>
    <a:masterClrMapping/>
  </p:clrMapOvr>
  <p:transition spd="slow">
    <p:pull dir="r"/>
  </p:transition>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548688" cy="460648"/>
          </a:xfrm>
        </p:spPr>
        <p:txBody>
          <a:bodyPr/>
          <a:lstStyle/>
          <a:p>
            <a:pPr algn="just"/>
            <a:r>
              <a:rPr lang="en-US" sz="2000" dirty="0" smtClean="0">
                <a:cs typeface="Times New Roman" pitchFamily="18" charset="0"/>
              </a:rPr>
              <a:t>… though above the EU average</a:t>
            </a:r>
            <a:r>
              <a:rPr lang="en-US" sz="2000" dirty="0">
                <a:cs typeface="Times New Roman" pitchFamily="18" charset="0"/>
              </a:rPr>
              <a:t>.</a:t>
            </a:r>
            <a:endParaRPr lang="en-US" sz="2000" dirty="0" smtClean="0">
              <a:cs typeface="Times New Roman" pitchFamily="18" charset="0"/>
            </a:endParaRPr>
          </a:p>
        </p:txBody>
      </p:sp>
      <p:sp>
        <p:nvSpPr>
          <p:cNvPr id="10" name="Rectangle 9"/>
          <p:cNvSpPr/>
          <p:nvPr/>
        </p:nvSpPr>
        <p:spPr>
          <a:xfrm>
            <a:off x="848545" y="5949280"/>
            <a:ext cx="4823792" cy="246221"/>
          </a:xfrm>
          <a:prstGeom prst="rect">
            <a:avLst/>
          </a:prstGeom>
        </p:spPr>
        <p:txBody>
          <a:bodyPr wrap="square">
            <a:spAutoFit/>
          </a:bodyPr>
          <a:lstStyle/>
          <a:p>
            <a:pPr algn="l">
              <a:spcBef>
                <a:spcPct val="50000"/>
              </a:spcBef>
              <a:buNone/>
            </a:pPr>
            <a:r>
              <a:rPr lang="en-US" sz="1000" b="0" u="none" dirty="0" smtClean="0">
                <a:solidFill>
                  <a:schemeClr val="tx1"/>
                </a:solidFill>
              </a:rPr>
              <a:t>Source: Fitch </a:t>
            </a:r>
            <a:r>
              <a:rPr lang="en-US" sz="1000" b="0" u="none" dirty="0">
                <a:solidFill>
                  <a:schemeClr val="tx1"/>
                </a:solidFill>
              </a:rPr>
              <a:t>(</a:t>
            </a:r>
            <a:r>
              <a:rPr lang="en-US" sz="1000" b="0" u="none" dirty="0" smtClean="0">
                <a:solidFill>
                  <a:schemeClr val="tx1"/>
                </a:solidFill>
              </a:rPr>
              <a:t>2017), 2017  Credit Outlook Lisbon</a:t>
            </a:r>
            <a:r>
              <a:rPr lang="en-US" sz="1000" b="0" u="none" dirty="0">
                <a:solidFill>
                  <a:schemeClr val="tx1"/>
                </a:solidFill>
              </a:rPr>
              <a:t>, </a:t>
            </a:r>
            <a:r>
              <a:rPr lang="en-US" sz="1000" b="0" u="none" dirty="0" smtClean="0">
                <a:solidFill>
                  <a:schemeClr val="tx1"/>
                </a:solidFill>
              </a:rPr>
              <a:t>26 Jan.</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456</a:t>
            </a:fld>
            <a:endParaRPr lang="en-US"/>
          </a:p>
        </p:txBody>
      </p:sp>
      <p:pic>
        <p:nvPicPr>
          <p:cNvPr id="5" name="Picture 4"/>
          <p:cNvPicPr>
            <a:picLocks noChangeAspect="1"/>
          </p:cNvPicPr>
          <p:nvPr/>
        </p:nvPicPr>
        <p:blipFill>
          <a:blip r:embed="rId2"/>
          <a:stretch>
            <a:fillRect/>
          </a:stretch>
        </p:blipFill>
        <p:spPr>
          <a:xfrm>
            <a:off x="848544" y="2195639"/>
            <a:ext cx="6192687" cy="3591307"/>
          </a:xfrm>
          <a:prstGeom prst="rect">
            <a:avLst/>
          </a:prstGeom>
        </p:spPr>
      </p:pic>
    </p:spTree>
    <p:extLst>
      <p:ext uri="{BB962C8B-B14F-4D97-AF65-F5344CB8AC3E}">
        <p14:creationId xmlns:p14="http://schemas.microsoft.com/office/powerpoint/2010/main" val="936361578"/>
      </p:ext>
    </p:extLst>
  </p:cSld>
  <p:clrMapOvr>
    <a:masterClrMapping/>
  </p:clrMapOvr>
  <p:transition spd="slow">
    <p:pull dir="r"/>
  </p:transition>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199"/>
            <a:ext cx="8685300" cy="545597"/>
          </a:xfrm>
        </p:spPr>
        <p:txBody>
          <a:bodyPr/>
          <a:lstStyle/>
          <a:p>
            <a:pPr marL="273050" indent="-273050" algn="just"/>
            <a:r>
              <a:rPr lang="en-US" sz="2000" dirty="0" smtClean="0">
                <a:cs typeface="Times New Roman" pitchFamily="18" charset="0"/>
              </a:rPr>
              <a:t>New housing </a:t>
            </a:r>
            <a:r>
              <a:rPr lang="en-US" sz="2000" dirty="0">
                <a:cs typeface="Times New Roman" pitchFamily="18" charset="0"/>
              </a:rPr>
              <a:t>loans for higher LTVs </a:t>
            </a:r>
            <a:r>
              <a:rPr lang="en-US" sz="2000" dirty="0" smtClean="0">
                <a:cs typeface="Times New Roman" pitchFamily="18" charset="0"/>
              </a:rPr>
              <a:t>and longer maturities decreased since 2018.</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457</a:t>
            </a:fld>
            <a:endParaRPr lang="en-US"/>
          </a:p>
        </p:txBody>
      </p:sp>
      <p:sp>
        <p:nvSpPr>
          <p:cNvPr id="8" name="Text Box 4"/>
          <p:cNvSpPr txBox="1">
            <a:spLocks noChangeArrowheads="1"/>
          </p:cNvSpPr>
          <p:nvPr/>
        </p:nvSpPr>
        <p:spPr bwMode="auto">
          <a:xfrm>
            <a:off x="791248" y="5898452"/>
            <a:ext cx="475252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(2019), “Financial Stability Review”, June.</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797689" y="2636912"/>
            <a:ext cx="4860034" cy="2770424"/>
          </a:xfrm>
          <a:prstGeom prst="rect">
            <a:avLst/>
          </a:prstGeom>
        </p:spPr>
      </p:pic>
      <p:pic>
        <p:nvPicPr>
          <p:cNvPr id="6" name="Picture 5"/>
          <p:cNvPicPr>
            <a:picLocks noChangeAspect="1"/>
          </p:cNvPicPr>
          <p:nvPr/>
        </p:nvPicPr>
        <p:blipFill>
          <a:blip r:embed="rId3"/>
          <a:stretch>
            <a:fillRect/>
          </a:stretch>
        </p:blipFill>
        <p:spPr>
          <a:xfrm>
            <a:off x="5745088" y="2638340"/>
            <a:ext cx="3702212" cy="2768996"/>
          </a:xfrm>
          <a:prstGeom prst="rect">
            <a:avLst/>
          </a:prstGeom>
        </p:spPr>
      </p:pic>
    </p:spTree>
    <p:extLst>
      <p:ext uri="{BB962C8B-B14F-4D97-AF65-F5344CB8AC3E}">
        <p14:creationId xmlns:p14="http://schemas.microsoft.com/office/powerpoint/2010/main" val="2059642130"/>
      </p:ext>
    </p:extLst>
  </p:cSld>
  <p:clrMapOvr>
    <a:masterClrMapping/>
  </p:clrMapOvr>
  <p:transition spd="slow">
    <p:pull dir="r"/>
  </p:transition>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199"/>
            <a:ext cx="8685300" cy="545597"/>
          </a:xfrm>
        </p:spPr>
        <p:txBody>
          <a:bodyPr/>
          <a:lstStyle/>
          <a:p>
            <a:pPr marL="273050" indent="-273050" algn="just"/>
            <a:r>
              <a:rPr lang="en-US" sz="2000" b="1" dirty="0" smtClean="0">
                <a:solidFill>
                  <a:srgbClr val="FF0000"/>
                </a:solidFill>
                <a:cs typeface="Times New Roman" pitchFamily="18" charset="0"/>
              </a:rPr>
              <a:t>Consequently, only 10% of total housing loans have LTV &gt; 80%.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458</a:t>
            </a:fld>
            <a:endParaRPr lang="en-US"/>
          </a:p>
        </p:txBody>
      </p:sp>
      <p:sp>
        <p:nvSpPr>
          <p:cNvPr id="8" name="Text Box 4"/>
          <p:cNvSpPr txBox="1">
            <a:spLocks noChangeArrowheads="1"/>
          </p:cNvSpPr>
          <p:nvPr/>
        </p:nvSpPr>
        <p:spPr bwMode="auto">
          <a:xfrm>
            <a:off x="5601072" y="5703639"/>
            <a:ext cx="3816423"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pic>
        <p:nvPicPr>
          <p:cNvPr id="3" name="Picture 2"/>
          <p:cNvPicPr>
            <a:picLocks noChangeAspect="1"/>
          </p:cNvPicPr>
          <p:nvPr/>
        </p:nvPicPr>
        <p:blipFill>
          <a:blip r:embed="rId2"/>
          <a:stretch>
            <a:fillRect/>
          </a:stretch>
        </p:blipFill>
        <p:spPr>
          <a:xfrm>
            <a:off x="956602" y="2446366"/>
            <a:ext cx="4500454" cy="3646930"/>
          </a:xfrm>
          <a:prstGeom prst="rect">
            <a:avLst/>
          </a:prstGeom>
        </p:spPr>
      </p:pic>
    </p:spTree>
    <p:extLst>
      <p:ext uri="{BB962C8B-B14F-4D97-AF65-F5344CB8AC3E}">
        <p14:creationId xmlns:p14="http://schemas.microsoft.com/office/powerpoint/2010/main" val="2810333855"/>
      </p:ext>
    </p:extLst>
  </p:cSld>
  <p:clrMapOvr>
    <a:masterClrMapping/>
  </p:clrMapOvr>
  <p:transition spd="slow">
    <p:pull dir="r"/>
  </p:transition>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548688" cy="365349"/>
          </a:xfrm>
        </p:spPr>
        <p:txBody>
          <a:bodyPr/>
          <a:lstStyle/>
          <a:p>
            <a:pPr algn="just"/>
            <a:r>
              <a:rPr lang="en-US" sz="2000" dirty="0" smtClean="0">
                <a:cs typeface="Times New Roman" pitchFamily="18" charset="0"/>
              </a:rPr>
              <a:t>Consumer loans soared and loans to SMEs gathered pace: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459</a:t>
            </a:fld>
            <a:endParaRPr lang="en-US"/>
          </a:p>
        </p:txBody>
      </p:sp>
      <p:pic>
        <p:nvPicPr>
          <p:cNvPr id="4" name="Picture 3"/>
          <p:cNvPicPr>
            <a:picLocks noChangeAspect="1"/>
          </p:cNvPicPr>
          <p:nvPr/>
        </p:nvPicPr>
        <p:blipFill>
          <a:blip r:embed="rId2"/>
          <a:stretch>
            <a:fillRect/>
          </a:stretch>
        </p:blipFill>
        <p:spPr>
          <a:xfrm>
            <a:off x="4880993" y="2598913"/>
            <a:ext cx="4536504" cy="2189877"/>
          </a:xfrm>
          <a:prstGeom prst="rect">
            <a:avLst/>
          </a:prstGeom>
        </p:spPr>
      </p:pic>
      <p:sp>
        <p:nvSpPr>
          <p:cNvPr id="8" name="Text Box 4"/>
          <p:cNvSpPr txBox="1">
            <a:spLocks noChangeArrowheads="1"/>
          </p:cNvSpPr>
          <p:nvPr/>
        </p:nvSpPr>
        <p:spPr bwMode="auto">
          <a:xfrm>
            <a:off x="4895737" y="4869160"/>
            <a:ext cx="475252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(2019), “Financial Stability Review”, June.</a:t>
            </a:r>
            <a:endParaRPr lang="en-US" sz="1200" b="0" u="none" dirty="0">
              <a:solidFill>
                <a:schemeClr val="tx1"/>
              </a:solidFill>
            </a:endParaRPr>
          </a:p>
        </p:txBody>
      </p:sp>
      <p:pic>
        <p:nvPicPr>
          <p:cNvPr id="9" name="Picture 8"/>
          <p:cNvPicPr>
            <a:picLocks noChangeAspect="1"/>
          </p:cNvPicPr>
          <p:nvPr/>
        </p:nvPicPr>
        <p:blipFill>
          <a:blip r:embed="rId3"/>
          <a:stretch>
            <a:fillRect/>
          </a:stretch>
        </p:blipFill>
        <p:spPr>
          <a:xfrm>
            <a:off x="784860" y="2598913"/>
            <a:ext cx="3977776" cy="2189877"/>
          </a:xfrm>
          <a:prstGeom prst="rect">
            <a:avLst/>
          </a:prstGeom>
        </p:spPr>
      </p:pic>
      <p:sp>
        <p:nvSpPr>
          <p:cNvPr id="10" name="Text Box 4"/>
          <p:cNvSpPr txBox="1">
            <a:spLocks noChangeArrowheads="1"/>
          </p:cNvSpPr>
          <p:nvPr/>
        </p:nvSpPr>
        <p:spPr bwMode="auto">
          <a:xfrm>
            <a:off x="704529" y="4869160"/>
            <a:ext cx="4058108"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spTree>
    <p:extLst>
      <p:ext uri="{BB962C8B-B14F-4D97-AF65-F5344CB8AC3E}">
        <p14:creationId xmlns:p14="http://schemas.microsoft.com/office/powerpoint/2010/main" val="3046248820"/>
      </p:ext>
    </p:extLst>
  </p:cSld>
  <p:clrMapOvr>
    <a:masterClrMapping/>
  </p:clrMapOvr>
  <p:transition spd="slow">
    <p:pull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1628801"/>
            <a:ext cx="8731250" cy="4694212"/>
          </a:xfrm>
        </p:spPr>
        <p:txBody>
          <a:bodyPr/>
          <a:lstStyle/>
          <a:p>
            <a:pPr algn="just">
              <a:lnSpc>
                <a:spcPts val="2700"/>
              </a:lnSpc>
              <a:spcBef>
                <a:spcPts val="600"/>
              </a:spcBef>
              <a:spcAft>
                <a:spcPts val="600"/>
              </a:spcAft>
            </a:pPr>
            <a:r>
              <a:rPr lang="en-US" sz="2000" dirty="0" smtClean="0"/>
              <a:t>2 risks of </a:t>
            </a:r>
            <a:r>
              <a:rPr lang="en-US" sz="2000" dirty="0" smtClean="0">
                <a:solidFill>
                  <a:srgbClr val="FF0000"/>
                </a:solidFill>
              </a:rPr>
              <a:t>asymmetric information</a:t>
            </a:r>
            <a:r>
              <a:rPr lang="en-US" sz="2000" dirty="0" smtClean="0"/>
              <a:t>:</a:t>
            </a:r>
          </a:p>
          <a:p>
            <a:pPr marL="273050" lvl="1" indent="-273050" algn="just">
              <a:lnSpc>
                <a:spcPts val="2700"/>
              </a:lnSpc>
              <a:spcBef>
                <a:spcPts val="600"/>
              </a:spcBef>
              <a:spcAft>
                <a:spcPts val="600"/>
              </a:spcAft>
            </a:pPr>
            <a:r>
              <a:rPr lang="en-US" sz="1600" dirty="0" smtClean="0">
                <a:solidFill>
                  <a:srgbClr val="FF0000"/>
                </a:solidFill>
              </a:rPr>
              <a:t>Adverse selection (before the transaction) </a:t>
            </a:r>
            <a:r>
              <a:rPr lang="en-US" sz="1600" dirty="0" smtClean="0"/>
              <a:t>– due to the lack of information, </a:t>
            </a:r>
            <a:r>
              <a:rPr lang="en-US" sz="1600" u="sng" dirty="0" smtClean="0"/>
              <a:t>investors may be unable to select the best projects</a:t>
            </a:r>
            <a:r>
              <a:rPr lang="en-US" sz="1600" dirty="0" smtClean="0"/>
              <a:t>. Fixing the same interest rate for all projects, banks may crowd-out the best projects, attracting only those whose entrepreneurs know in advance they will not redeem the loans (consequently being available to accept higher interest rates);</a:t>
            </a:r>
          </a:p>
          <a:p>
            <a:pPr marL="273050" lvl="1" indent="-273050" algn="just">
              <a:lnSpc>
                <a:spcPts val="2700"/>
              </a:lnSpc>
              <a:spcBef>
                <a:spcPts val="600"/>
              </a:spcBef>
              <a:spcAft>
                <a:spcPts val="600"/>
              </a:spcAft>
            </a:pPr>
            <a:r>
              <a:rPr lang="en-US" sz="1600" dirty="0" smtClean="0">
                <a:solidFill>
                  <a:srgbClr val="FF0000"/>
                </a:solidFill>
              </a:rPr>
              <a:t>Moral hazard (after the transaction) </a:t>
            </a:r>
            <a:r>
              <a:rPr lang="en-US" sz="1600" dirty="0" smtClean="0"/>
              <a:t>– if an investor cannot monitor the entrepreneur, the latter may manage the project sub-optimally, hampering the company growth and its ability to redeem the loan.</a:t>
            </a:r>
          </a:p>
          <a:p>
            <a:pPr marL="273050" lvl="1" indent="-273050" algn="just">
              <a:lnSpc>
                <a:spcPts val="2700"/>
              </a:lnSpc>
              <a:spcBef>
                <a:spcPts val="600"/>
              </a:spcBef>
              <a:spcAft>
                <a:spcPts val="600"/>
              </a:spcAft>
            </a:pPr>
            <a:endParaRPr lang="en-US" sz="1600" dirty="0"/>
          </a:p>
          <a:p>
            <a:pPr marL="0" lvl="1" indent="0" algn="ctr">
              <a:lnSpc>
                <a:spcPts val="2700"/>
              </a:lnSpc>
              <a:spcBef>
                <a:spcPts val="600"/>
              </a:spcBef>
              <a:spcAft>
                <a:spcPts val="600"/>
              </a:spcAft>
              <a:buNone/>
            </a:pPr>
            <a:r>
              <a:rPr lang="en-US" sz="1600" b="1" dirty="0" smtClean="0"/>
              <a:t>Principal-agent problem</a:t>
            </a:r>
          </a:p>
          <a:p>
            <a:pPr marL="273050" lvl="1" indent="-273050" algn="just">
              <a:lnSpc>
                <a:spcPts val="2700"/>
              </a:lnSpc>
              <a:spcBef>
                <a:spcPts val="600"/>
              </a:spcBef>
              <a:spcAft>
                <a:spcPts val="600"/>
              </a:spcAft>
            </a:pPr>
            <a:endParaRPr lang="en-US" sz="16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a:t>
            </a:fld>
            <a:endParaRPr lang="en-US" dirty="0"/>
          </a:p>
        </p:txBody>
      </p:sp>
      <p:sp>
        <p:nvSpPr>
          <p:cNvPr id="6" name="Down Arrow 5"/>
          <p:cNvSpPr/>
          <p:nvPr/>
        </p:nvSpPr>
        <p:spPr bwMode="auto">
          <a:xfrm>
            <a:off x="5127625" y="450912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Down Arrow 6"/>
          <p:cNvSpPr/>
          <p:nvPr/>
        </p:nvSpPr>
        <p:spPr bwMode="auto">
          <a:xfrm>
            <a:off x="5097016" y="551723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322586524"/>
      </p:ext>
    </p:extLst>
  </p:cSld>
  <p:clrMapOvr>
    <a:masterClrMapping/>
  </p:clrMapOvr>
  <p:transition spd="slow">
    <p:pull dir="r"/>
  </p:transition>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731250" cy="724159"/>
          </a:xfrm>
        </p:spPr>
        <p:txBody>
          <a:bodyPr/>
          <a:lstStyle/>
          <a:p>
            <a:pPr algn="just">
              <a:lnSpc>
                <a:spcPts val="2700"/>
              </a:lnSpc>
              <a:spcBef>
                <a:spcPts val="600"/>
              </a:spcBef>
              <a:spcAft>
                <a:spcPts val="600"/>
              </a:spcAft>
            </a:pPr>
            <a:r>
              <a:rPr lang="en-US" sz="2000" dirty="0" smtClean="0">
                <a:cs typeface="Times New Roman" pitchFamily="18" charset="0"/>
              </a:rPr>
              <a:t>Real estate prices recovered since 2013, namely in the housing segment.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460</a:t>
            </a:fld>
            <a:endParaRPr lang="en-US"/>
          </a:p>
        </p:txBody>
      </p:sp>
      <p:sp>
        <p:nvSpPr>
          <p:cNvPr id="9" name="Text Box 4"/>
          <p:cNvSpPr txBox="1">
            <a:spLocks noChangeArrowheads="1"/>
          </p:cNvSpPr>
          <p:nvPr/>
        </p:nvSpPr>
        <p:spPr bwMode="auto">
          <a:xfrm>
            <a:off x="783744" y="4832038"/>
            <a:ext cx="475252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pic>
        <p:nvPicPr>
          <p:cNvPr id="6" name="Picture 5"/>
          <p:cNvPicPr>
            <a:picLocks noChangeAspect="1"/>
          </p:cNvPicPr>
          <p:nvPr/>
        </p:nvPicPr>
        <p:blipFill>
          <a:blip r:embed="rId2"/>
          <a:stretch>
            <a:fillRect/>
          </a:stretch>
        </p:blipFill>
        <p:spPr>
          <a:xfrm>
            <a:off x="4948061" y="2431253"/>
            <a:ext cx="4526795" cy="2221883"/>
          </a:xfrm>
          <a:prstGeom prst="rect">
            <a:avLst/>
          </a:prstGeom>
        </p:spPr>
      </p:pic>
      <p:cxnSp>
        <p:nvCxnSpPr>
          <p:cNvPr id="8" name="Straight Arrow Connector 7"/>
          <p:cNvCxnSpPr/>
          <p:nvPr/>
        </p:nvCxnSpPr>
        <p:spPr bwMode="auto">
          <a:xfrm flipH="1">
            <a:off x="8913440" y="3068960"/>
            <a:ext cx="504056"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3" name="Picture 2"/>
          <p:cNvPicPr>
            <a:picLocks noChangeAspect="1"/>
          </p:cNvPicPr>
          <p:nvPr/>
        </p:nvPicPr>
        <p:blipFill>
          <a:blip r:embed="rId3"/>
          <a:stretch>
            <a:fillRect/>
          </a:stretch>
        </p:blipFill>
        <p:spPr>
          <a:xfrm>
            <a:off x="767188" y="2395854"/>
            <a:ext cx="4185812" cy="2257282"/>
          </a:xfrm>
          <a:prstGeom prst="rect">
            <a:avLst/>
          </a:prstGeom>
        </p:spPr>
      </p:pic>
    </p:spTree>
    <p:extLst>
      <p:ext uri="{BB962C8B-B14F-4D97-AF65-F5344CB8AC3E}">
        <p14:creationId xmlns:p14="http://schemas.microsoft.com/office/powerpoint/2010/main" val="3119543534"/>
      </p:ext>
    </p:extLst>
  </p:cSld>
  <p:clrMapOvr>
    <a:masterClrMapping/>
  </p:clrMapOvr>
  <p:transition spd="slow">
    <p:pull dir="r"/>
  </p:transition>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0595" name="Rectangle 3"/>
          <p:cNvSpPr>
            <a:spLocks noGrp="1" noChangeArrowheads="1"/>
          </p:cNvSpPr>
          <p:nvPr>
            <p:ph type="body" idx="1"/>
          </p:nvPr>
        </p:nvSpPr>
        <p:spPr>
          <a:xfrm>
            <a:off x="762000" y="1600200"/>
            <a:ext cx="8731250" cy="724159"/>
          </a:xfrm>
        </p:spPr>
        <p:txBody>
          <a:bodyPr/>
          <a:lstStyle/>
          <a:p>
            <a:pPr marL="176213" indent="-176213" algn="just">
              <a:lnSpc>
                <a:spcPts val="2700"/>
              </a:lnSpc>
              <a:spcBef>
                <a:spcPts val="600"/>
              </a:spcBef>
              <a:spcAft>
                <a:spcPts val="600"/>
              </a:spcAft>
            </a:pPr>
            <a:r>
              <a:rPr lang="en-US" sz="2000" dirty="0" smtClean="0">
                <a:cs typeface="Times New Roman" pitchFamily="18" charset="0"/>
              </a:rPr>
              <a:t>The variations in price-to-income and price-to-rent ratios between 2010 and 2016 were less marked than in several other countries worldwide,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461</a:t>
            </a:fld>
            <a:endParaRPr lang="en-US"/>
          </a:p>
        </p:txBody>
      </p:sp>
      <p:sp>
        <p:nvSpPr>
          <p:cNvPr id="10" name="Rectangle 9"/>
          <p:cNvSpPr/>
          <p:nvPr/>
        </p:nvSpPr>
        <p:spPr>
          <a:xfrm>
            <a:off x="762000" y="6076792"/>
            <a:ext cx="3240360" cy="246221"/>
          </a:xfrm>
          <a:prstGeom prst="rect">
            <a:avLst/>
          </a:prstGeom>
        </p:spPr>
        <p:txBody>
          <a:bodyPr wrap="square">
            <a:spAutoFit/>
          </a:bodyPr>
          <a:lstStyle/>
          <a:p>
            <a:pPr algn="l">
              <a:spcBef>
                <a:spcPct val="50000"/>
              </a:spcBef>
              <a:buNone/>
            </a:pPr>
            <a:r>
              <a:rPr lang="en-US" sz="1000" b="0" u="none" dirty="0" smtClean="0">
                <a:solidFill>
                  <a:schemeClr val="tx1"/>
                </a:solidFill>
              </a:rPr>
              <a:t>Source: Fitch </a:t>
            </a:r>
            <a:r>
              <a:rPr lang="en-US" sz="1000" b="0" u="none" dirty="0">
                <a:solidFill>
                  <a:schemeClr val="tx1"/>
                </a:solidFill>
              </a:rPr>
              <a:t>(</a:t>
            </a:r>
            <a:r>
              <a:rPr lang="en-US" sz="1000" b="0" u="none" dirty="0" smtClean="0">
                <a:solidFill>
                  <a:schemeClr val="tx1"/>
                </a:solidFill>
              </a:rPr>
              <a:t>2018), 2018  Credit Outlook Lisbon</a:t>
            </a:r>
            <a:r>
              <a:rPr lang="en-US" sz="1000" b="0" u="none" dirty="0">
                <a:solidFill>
                  <a:schemeClr val="tx1"/>
                </a:solidFill>
              </a:rPr>
              <a:t>, </a:t>
            </a:r>
            <a:r>
              <a:rPr lang="en-US" sz="1000" b="0" u="none" dirty="0" smtClean="0">
                <a:solidFill>
                  <a:schemeClr val="tx1"/>
                </a:solidFill>
              </a:rPr>
              <a:t>18 Jan.</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827874" y="2351817"/>
            <a:ext cx="8301372" cy="3565423"/>
          </a:xfrm>
          <a:prstGeom prst="rect">
            <a:avLst/>
          </a:prstGeom>
        </p:spPr>
      </p:pic>
      <p:cxnSp>
        <p:nvCxnSpPr>
          <p:cNvPr id="5" name="Straight Arrow Connector 4"/>
          <p:cNvCxnSpPr/>
          <p:nvPr/>
        </p:nvCxnSpPr>
        <p:spPr bwMode="auto">
          <a:xfrm flipH="1" flipV="1">
            <a:off x="4664968" y="5085184"/>
            <a:ext cx="504056" cy="36004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25465478"/>
      </p:ext>
    </p:extLst>
  </p:cSld>
  <p:clrMapOvr>
    <a:masterClrMapping/>
  </p:clrMapOvr>
  <p:transition spd="slow">
    <p:pull dir="r"/>
  </p:transition>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44164"/>
          </a:xfrm>
        </p:spPr>
        <p:txBody>
          <a:bodyPr/>
          <a:lstStyle/>
          <a:p>
            <a:pPr algn="just">
              <a:lnSpc>
                <a:spcPts val="2400"/>
              </a:lnSpc>
              <a:spcBef>
                <a:spcPts val="0"/>
              </a:spcBef>
              <a:spcAft>
                <a:spcPts val="400"/>
              </a:spcAft>
            </a:pPr>
            <a:r>
              <a:rPr lang="en-GB" sz="2000" dirty="0" smtClean="0"/>
              <a:t>… , though both indicators have been increasing significantly since 2014.</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462</a:t>
            </a:fld>
            <a:endParaRPr lang="en-US"/>
          </a:p>
        </p:txBody>
      </p:sp>
      <p:sp>
        <p:nvSpPr>
          <p:cNvPr id="6" name="Rectangle 5"/>
          <p:cNvSpPr/>
          <p:nvPr/>
        </p:nvSpPr>
        <p:spPr>
          <a:xfrm>
            <a:off x="6197977" y="5805264"/>
            <a:ext cx="3214125" cy="400110"/>
          </a:xfrm>
          <a:prstGeom prst="rect">
            <a:avLst/>
          </a:prstGeom>
        </p:spPr>
        <p:txBody>
          <a:bodyPr wrap="square">
            <a:spAutoFit/>
          </a:bodyPr>
          <a:lstStyle/>
          <a:p>
            <a:pPr algn="just">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pic>
        <p:nvPicPr>
          <p:cNvPr id="4" name="Picture 3"/>
          <p:cNvPicPr>
            <a:picLocks noChangeAspect="1"/>
          </p:cNvPicPr>
          <p:nvPr/>
        </p:nvPicPr>
        <p:blipFill>
          <a:blip r:embed="rId2"/>
          <a:stretch>
            <a:fillRect/>
          </a:stretch>
        </p:blipFill>
        <p:spPr>
          <a:xfrm>
            <a:off x="801543" y="2204864"/>
            <a:ext cx="5231577" cy="3960441"/>
          </a:xfrm>
          <a:prstGeom prst="rect">
            <a:avLst/>
          </a:prstGeom>
        </p:spPr>
      </p:pic>
    </p:spTree>
    <p:extLst>
      <p:ext uri="{BB962C8B-B14F-4D97-AF65-F5344CB8AC3E}">
        <p14:creationId xmlns:p14="http://schemas.microsoft.com/office/powerpoint/2010/main" val="4139647415"/>
      </p:ext>
    </p:extLst>
  </p:cSld>
  <p:clrMapOvr>
    <a:masterClrMapping/>
  </p:clrMapOvr>
  <p:transition spd="slow">
    <p:pull dir="r"/>
  </p:transition>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2"/>
            <a:ext cx="8731250" cy="750156"/>
          </a:xfrm>
        </p:spPr>
        <p:txBody>
          <a:bodyPr/>
          <a:lstStyle/>
          <a:p>
            <a:pPr algn="just">
              <a:lnSpc>
                <a:spcPts val="2700"/>
              </a:lnSpc>
              <a:spcBef>
                <a:spcPts val="600"/>
              </a:spcBef>
              <a:spcAft>
                <a:spcPts val="600"/>
              </a:spcAft>
            </a:pPr>
            <a:r>
              <a:rPr lang="en-GB" sz="2000" dirty="0" smtClean="0"/>
              <a:t>The level of debt service ratio has benefitted from the downward path of interest rates.</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463</a:t>
            </a:fld>
            <a:endParaRPr lang="en-US"/>
          </a:p>
        </p:txBody>
      </p:sp>
      <p:pic>
        <p:nvPicPr>
          <p:cNvPr id="3" name="Picture 2"/>
          <p:cNvPicPr>
            <a:picLocks noChangeAspect="1"/>
          </p:cNvPicPr>
          <p:nvPr/>
        </p:nvPicPr>
        <p:blipFill>
          <a:blip r:embed="rId2"/>
          <a:stretch>
            <a:fillRect/>
          </a:stretch>
        </p:blipFill>
        <p:spPr>
          <a:xfrm>
            <a:off x="848544" y="2393217"/>
            <a:ext cx="5976664" cy="3411508"/>
          </a:xfrm>
          <a:prstGeom prst="rect">
            <a:avLst/>
          </a:prstGeom>
        </p:spPr>
      </p:pic>
      <p:sp>
        <p:nvSpPr>
          <p:cNvPr id="8" name="Text Box 4"/>
          <p:cNvSpPr txBox="1">
            <a:spLocks noChangeArrowheads="1"/>
          </p:cNvSpPr>
          <p:nvPr/>
        </p:nvSpPr>
        <p:spPr bwMode="auto">
          <a:xfrm>
            <a:off x="786408" y="6028320"/>
            <a:ext cx="475252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(2018), “Financial Stability Review”, May.</a:t>
            </a:r>
            <a:endParaRPr lang="en-US" sz="1200" b="0" u="none" dirty="0">
              <a:solidFill>
                <a:schemeClr val="tx1"/>
              </a:solidFill>
            </a:endParaRPr>
          </a:p>
        </p:txBody>
      </p:sp>
    </p:spTree>
    <p:extLst>
      <p:ext uri="{BB962C8B-B14F-4D97-AF65-F5344CB8AC3E}">
        <p14:creationId xmlns:p14="http://schemas.microsoft.com/office/powerpoint/2010/main" val="1988289710"/>
      </p:ext>
    </p:extLst>
  </p:cSld>
  <p:clrMapOvr>
    <a:masterClrMapping/>
  </p:clrMapOvr>
  <p:transition spd="slow">
    <p:pull dir="r"/>
  </p:transition>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17787"/>
          </a:xfrm>
        </p:spPr>
        <p:txBody>
          <a:bodyPr/>
          <a:lstStyle/>
          <a:p>
            <a:pPr algn="just">
              <a:lnSpc>
                <a:spcPts val="2400"/>
              </a:lnSpc>
              <a:spcBef>
                <a:spcPts val="0"/>
              </a:spcBef>
              <a:spcAft>
                <a:spcPts val="400"/>
              </a:spcAft>
            </a:pPr>
            <a:r>
              <a:rPr lang="en-GB" sz="2000" dirty="0" smtClean="0"/>
              <a:t>Actually, interest rates have been following a declining trend.</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464</a:t>
            </a:fld>
            <a:endParaRPr lang="en-US"/>
          </a:p>
        </p:txBody>
      </p:sp>
      <p:pic>
        <p:nvPicPr>
          <p:cNvPr id="3" name="Picture 2"/>
          <p:cNvPicPr>
            <a:picLocks noChangeAspect="1"/>
          </p:cNvPicPr>
          <p:nvPr/>
        </p:nvPicPr>
        <p:blipFill>
          <a:blip r:embed="rId2"/>
          <a:stretch>
            <a:fillRect/>
          </a:stretch>
        </p:blipFill>
        <p:spPr>
          <a:xfrm>
            <a:off x="848544" y="2204864"/>
            <a:ext cx="5452784" cy="4110028"/>
          </a:xfrm>
          <a:prstGeom prst="rect">
            <a:avLst/>
          </a:prstGeom>
        </p:spPr>
      </p:pic>
      <p:sp>
        <p:nvSpPr>
          <p:cNvPr id="9" name="Rectangle 8"/>
          <p:cNvSpPr/>
          <p:nvPr/>
        </p:nvSpPr>
        <p:spPr>
          <a:xfrm>
            <a:off x="6387870" y="5914782"/>
            <a:ext cx="3105379" cy="400110"/>
          </a:xfrm>
          <a:prstGeom prst="rect">
            <a:avLst/>
          </a:prstGeom>
        </p:spPr>
        <p:txBody>
          <a:bodyPr wrap="square">
            <a:spAutoFit/>
          </a:bodyPr>
          <a:lstStyle/>
          <a:p>
            <a:pPr algn="just">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spTree>
    <p:extLst>
      <p:ext uri="{BB962C8B-B14F-4D97-AF65-F5344CB8AC3E}">
        <p14:creationId xmlns:p14="http://schemas.microsoft.com/office/powerpoint/2010/main" val="106685267"/>
      </p:ext>
    </p:extLst>
  </p:cSld>
  <p:clrMapOvr>
    <a:masterClrMapping/>
  </p:clrMapOvr>
  <p:transition spd="slow">
    <p:pull dir="r"/>
  </p:transition>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17787"/>
          </a:xfrm>
        </p:spPr>
        <p:txBody>
          <a:bodyPr/>
          <a:lstStyle/>
          <a:p>
            <a:pPr marL="268288" indent="-268288" algn="just">
              <a:lnSpc>
                <a:spcPts val="2400"/>
              </a:lnSpc>
              <a:spcBef>
                <a:spcPts val="0"/>
              </a:spcBef>
              <a:spcAft>
                <a:spcPts val="400"/>
              </a:spcAft>
            </a:pPr>
            <a:r>
              <a:rPr lang="en-GB" sz="2000" dirty="0" smtClean="0"/>
              <a:t>Household debt level also decreased significantly, converging to euro area levels.</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465</a:t>
            </a:fld>
            <a:endParaRPr lang="en-US"/>
          </a:p>
        </p:txBody>
      </p:sp>
      <p:pic>
        <p:nvPicPr>
          <p:cNvPr id="4" name="Picture 3"/>
          <p:cNvPicPr>
            <a:picLocks noChangeAspect="1"/>
          </p:cNvPicPr>
          <p:nvPr/>
        </p:nvPicPr>
        <p:blipFill>
          <a:blip r:embed="rId2"/>
          <a:stretch>
            <a:fillRect/>
          </a:stretch>
        </p:blipFill>
        <p:spPr>
          <a:xfrm>
            <a:off x="848544" y="2348880"/>
            <a:ext cx="4392488" cy="3878776"/>
          </a:xfrm>
          <a:prstGeom prst="rect">
            <a:avLst/>
          </a:prstGeom>
        </p:spPr>
      </p:pic>
      <p:sp>
        <p:nvSpPr>
          <p:cNvPr id="8" name="Text Box 4"/>
          <p:cNvSpPr txBox="1">
            <a:spLocks noChangeArrowheads="1"/>
          </p:cNvSpPr>
          <p:nvPr/>
        </p:nvSpPr>
        <p:spPr bwMode="auto">
          <a:xfrm>
            <a:off x="5313040" y="5847655"/>
            <a:ext cx="4108202"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a:t>
            </a:r>
            <a:r>
              <a:rPr lang="en-US" sz="1200" b="0" u="none" dirty="0" err="1" smtClean="0">
                <a:solidFill>
                  <a:schemeClr val="tx1"/>
                </a:solidFill>
              </a:rPr>
              <a:t>Junho</a:t>
            </a:r>
            <a:r>
              <a:rPr lang="en-US" sz="1200" b="0" u="none" dirty="0" smtClean="0">
                <a:solidFill>
                  <a:schemeClr val="tx1"/>
                </a:solidFill>
              </a:rPr>
              <a:t>.</a:t>
            </a:r>
            <a:endParaRPr lang="en-US" sz="1200" b="0" u="none" dirty="0">
              <a:solidFill>
                <a:schemeClr val="tx1"/>
              </a:solidFill>
            </a:endParaRPr>
          </a:p>
        </p:txBody>
      </p:sp>
    </p:spTree>
    <p:extLst>
      <p:ext uri="{BB962C8B-B14F-4D97-AF65-F5344CB8AC3E}">
        <p14:creationId xmlns:p14="http://schemas.microsoft.com/office/powerpoint/2010/main" val="3339041905"/>
      </p:ext>
    </p:extLst>
  </p:cSld>
  <p:clrMapOvr>
    <a:masterClrMapping/>
  </p:clrMapOvr>
  <p:transition spd="slow">
    <p:pull dir="r"/>
  </p:transition>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607871" cy="777827"/>
          </a:xfrm>
        </p:spPr>
        <p:txBody>
          <a:bodyPr/>
          <a:lstStyle/>
          <a:p>
            <a:pPr algn="just">
              <a:lnSpc>
                <a:spcPts val="2700"/>
              </a:lnSpc>
              <a:spcBef>
                <a:spcPts val="600"/>
              </a:spcBef>
              <a:spcAft>
                <a:spcPts val="600"/>
              </a:spcAft>
            </a:pPr>
            <a:r>
              <a:rPr lang="en-US" sz="2000" dirty="0" smtClean="0">
                <a:cs typeface="Times New Roman" pitchFamily="18" charset="0"/>
              </a:rPr>
              <a:t>NPL ratios decreased since mid-2016, but to levels still above the Euro Area, with the domestic system exhibiting the 3</a:t>
            </a:r>
            <a:r>
              <a:rPr lang="en-US" sz="2000" baseline="30000" dirty="0" smtClean="0">
                <a:cs typeface="Times New Roman" pitchFamily="18" charset="0"/>
              </a:rPr>
              <a:t>rd</a:t>
            </a:r>
            <a:r>
              <a:rPr lang="en-US" sz="2000" dirty="0" smtClean="0">
                <a:cs typeface="Times New Roman" pitchFamily="18" charset="0"/>
              </a:rPr>
              <a:t> highest ratio ...</a:t>
            </a:r>
            <a:endParaRPr lang="en-US" sz="2000" dirty="0">
              <a:cs typeface="Times New Roman" pitchFamily="18" charset="0"/>
            </a:endParaRPr>
          </a:p>
          <a:p>
            <a:pPr algn="just">
              <a:lnSpc>
                <a:spcPts val="2700"/>
              </a:lnSpc>
              <a:spcBef>
                <a:spcPts val="600"/>
              </a:spcBef>
              <a:spcAft>
                <a:spcPts val="600"/>
              </a:spcAft>
            </a:pPr>
            <a:endParaRPr lang="en-US" sz="2000" dirty="0" smtClean="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466</a:t>
            </a:fld>
            <a:endParaRPr lang="en-US"/>
          </a:p>
        </p:txBody>
      </p:sp>
      <p:pic>
        <p:nvPicPr>
          <p:cNvPr id="3" name="Picture 2"/>
          <p:cNvPicPr>
            <a:picLocks noChangeAspect="1"/>
          </p:cNvPicPr>
          <p:nvPr/>
        </p:nvPicPr>
        <p:blipFill>
          <a:blip r:embed="rId2"/>
          <a:stretch>
            <a:fillRect/>
          </a:stretch>
        </p:blipFill>
        <p:spPr>
          <a:xfrm>
            <a:off x="776536" y="2492896"/>
            <a:ext cx="4418331" cy="3384376"/>
          </a:xfrm>
          <a:prstGeom prst="rect">
            <a:avLst/>
          </a:prstGeom>
        </p:spPr>
      </p:pic>
      <p:sp>
        <p:nvSpPr>
          <p:cNvPr id="11" name="Text Box 4"/>
          <p:cNvSpPr txBox="1">
            <a:spLocks noChangeArrowheads="1"/>
          </p:cNvSpPr>
          <p:nvPr/>
        </p:nvSpPr>
        <p:spPr bwMode="auto">
          <a:xfrm>
            <a:off x="776536" y="6021288"/>
            <a:ext cx="4464496"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a:t>
            </a:r>
            <a:endParaRPr lang="en-US" sz="1200" b="0" u="none" dirty="0">
              <a:solidFill>
                <a:schemeClr val="tx1"/>
              </a:solidFill>
            </a:endParaRPr>
          </a:p>
        </p:txBody>
      </p:sp>
      <p:sp>
        <p:nvSpPr>
          <p:cNvPr id="9" name="Text Box 4"/>
          <p:cNvSpPr txBox="1">
            <a:spLocks noChangeArrowheads="1"/>
          </p:cNvSpPr>
          <p:nvPr/>
        </p:nvSpPr>
        <p:spPr bwMode="auto">
          <a:xfrm>
            <a:off x="5097016" y="6021288"/>
            <a:ext cx="4464496"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EBA (2020), “Risk Dashboard – Data as of Q2 2020”, Oct.</a:t>
            </a:r>
            <a:endParaRPr lang="en-US" sz="1200" b="0" u="none" dirty="0">
              <a:solidFill>
                <a:schemeClr val="tx1"/>
              </a:solidFill>
            </a:endParaRPr>
          </a:p>
        </p:txBody>
      </p:sp>
      <p:sp>
        <p:nvSpPr>
          <p:cNvPr id="12" name="Text Box 4"/>
          <p:cNvSpPr txBox="1">
            <a:spLocks noChangeArrowheads="1"/>
          </p:cNvSpPr>
          <p:nvPr/>
        </p:nvSpPr>
        <p:spPr bwMode="auto">
          <a:xfrm>
            <a:off x="5142528" y="2445613"/>
            <a:ext cx="4274967" cy="338554"/>
          </a:xfrm>
          <a:prstGeom prst="rect">
            <a:avLst/>
          </a:prstGeom>
          <a:noFill/>
          <a:ln w="12700" cap="sq">
            <a:noFill/>
            <a:miter lim="800000"/>
            <a:headEnd/>
            <a:tailEnd/>
          </a:ln>
        </p:spPr>
        <p:txBody>
          <a:bodyPr wrap="square">
            <a:spAutoFit/>
          </a:bodyPr>
          <a:lstStyle/>
          <a:p>
            <a:pPr>
              <a:buNone/>
            </a:pPr>
            <a:r>
              <a:rPr lang="en-US" sz="1600" u="none" dirty="0" smtClean="0">
                <a:solidFill>
                  <a:srgbClr val="FF0000"/>
                </a:solidFill>
              </a:rPr>
              <a:t>NPE Ratio</a:t>
            </a:r>
            <a:endParaRPr lang="en-US" sz="1600" u="none" dirty="0">
              <a:solidFill>
                <a:srgbClr val="FF0000"/>
              </a:solidFill>
            </a:endParaRPr>
          </a:p>
        </p:txBody>
      </p:sp>
      <p:pic>
        <p:nvPicPr>
          <p:cNvPr id="4" name="Picture 3"/>
          <p:cNvPicPr>
            <a:picLocks noChangeAspect="1"/>
          </p:cNvPicPr>
          <p:nvPr/>
        </p:nvPicPr>
        <p:blipFill>
          <a:blip r:embed="rId3"/>
          <a:stretch>
            <a:fillRect/>
          </a:stretch>
        </p:blipFill>
        <p:spPr>
          <a:xfrm>
            <a:off x="5248271" y="2708920"/>
            <a:ext cx="4182080" cy="3168352"/>
          </a:xfrm>
          <a:prstGeom prst="rect">
            <a:avLst/>
          </a:prstGeom>
        </p:spPr>
      </p:pic>
    </p:spTree>
    <p:extLst>
      <p:ext uri="{BB962C8B-B14F-4D97-AF65-F5344CB8AC3E}">
        <p14:creationId xmlns:p14="http://schemas.microsoft.com/office/powerpoint/2010/main" val="72495869"/>
      </p:ext>
    </p:extLst>
  </p:cSld>
  <p:clrMapOvr>
    <a:masterClrMapping/>
  </p:clrMapOvr>
  <p:transition spd="slow">
    <p:pull dir="r"/>
  </p:transition>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607871" cy="417787"/>
          </a:xfrm>
        </p:spPr>
        <p:txBody>
          <a:bodyPr/>
          <a:lstStyle/>
          <a:p>
            <a:pPr algn="just">
              <a:lnSpc>
                <a:spcPts val="2700"/>
              </a:lnSpc>
              <a:spcBef>
                <a:spcPts val="600"/>
              </a:spcBef>
              <a:spcAft>
                <a:spcPts val="600"/>
              </a:spcAft>
            </a:pPr>
            <a:r>
              <a:rPr lang="en-US" sz="2000" dirty="0" smtClean="0">
                <a:cs typeface="Times New Roman" pitchFamily="18" charset="0"/>
              </a:rPr>
              <a:t>... mostly benefiting from the behavior of NFC, …</a:t>
            </a:r>
            <a:endParaRPr lang="en-US" sz="2000" dirty="0">
              <a:cs typeface="Times New Roman" pitchFamily="18" charset="0"/>
            </a:endParaRPr>
          </a:p>
          <a:p>
            <a:pPr algn="just">
              <a:lnSpc>
                <a:spcPts val="2700"/>
              </a:lnSpc>
              <a:spcBef>
                <a:spcPts val="600"/>
              </a:spcBef>
              <a:spcAft>
                <a:spcPts val="600"/>
              </a:spcAft>
            </a:pPr>
            <a:endParaRPr lang="en-US" sz="2000" dirty="0" smtClean="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467</a:t>
            </a:fld>
            <a:endParaRPr lang="en-US"/>
          </a:p>
        </p:txBody>
      </p:sp>
      <p:sp>
        <p:nvSpPr>
          <p:cNvPr id="11" name="Text Box 4"/>
          <p:cNvSpPr txBox="1">
            <a:spLocks noChangeArrowheads="1"/>
          </p:cNvSpPr>
          <p:nvPr/>
        </p:nvSpPr>
        <p:spPr bwMode="auto">
          <a:xfrm>
            <a:off x="809625" y="5960313"/>
            <a:ext cx="858087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a:t>
            </a:r>
            <a:r>
              <a:rPr lang="en-US" sz="1200" b="0" u="none" dirty="0" err="1" smtClean="0">
                <a:solidFill>
                  <a:schemeClr val="tx1"/>
                </a:solidFill>
              </a:rPr>
              <a:t>Junho</a:t>
            </a:r>
            <a:r>
              <a:rPr lang="en-US" sz="1200" b="0" u="none" dirty="0" smtClean="0">
                <a:solidFill>
                  <a:schemeClr val="tx1"/>
                </a:solidFill>
              </a:rPr>
              <a:t>.</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809625" y="2373127"/>
            <a:ext cx="8463855" cy="3432137"/>
          </a:xfrm>
          <a:prstGeom prst="rect">
            <a:avLst/>
          </a:prstGeom>
        </p:spPr>
      </p:pic>
    </p:spTree>
    <p:extLst>
      <p:ext uri="{BB962C8B-B14F-4D97-AF65-F5344CB8AC3E}">
        <p14:creationId xmlns:p14="http://schemas.microsoft.com/office/powerpoint/2010/main" val="1058577572"/>
      </p:ext>
    </p:extLst>
  </p:cSld>
  <p:clrMapOvr>
    <a:masterClrMapping/>
  </p:clrMapOvr>
  <p:transition spd="slow">
    <p:pull dir="r"/>
  </p:transition>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607871" cy="417787"/>
          </a:xfrm>
        </p:spPr>
        <p:txBody>
          <a:bodyPr/>
          <a:lstStyle/>
          <a:p>
            <a:pPr algn="just">
              <a:lnSpc>
                <a:spcPts val="2700"/>
              </a:lnSpc>
              <a:spcBef>
                <a:spcPts val="600"/>
              </a:spcBef>
              <a:spcAft>
                <a:spcPts val="600"/>
              </a:spcAft>
            </a:pPr>
            <a:r>
              <a:rPr lang="en-US" sz="2000" dirty="0" smtClean="0">
                <a:cs typeface="Times New Roman" pitchFamily="18" charset="0"/>
              </a:rPr>
              <a:t>... mainly in the construction sector, …</a:t>
            </a:r>
            <a:endParaRPr lang="en-US" sz="2000" dirty="0">
              <a:cs typeface="Times New Roman" pitchFamily="18" charset="0"/>
            </a:endParaRPr>
          </a:p>
          <a:p>
            <a:pPr algn="just">
              <a:lnSpc>
                <a:spcPts val="2700"/>
              </a:lnSpc>
              <a:spcBef>
                <a:spcPts val="600"/>
              </a:spcBef>
              <a:spcAft>
                <a:spcPts val="600"/>
              </a:spcAft>
            </a:pPr>
            <a:endParaRPr lang="en-US" sz="2000" dirty="0" smtClean="0">
              <a:cs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468</a:t>
            </a:fld>
            <a:endParaRPr lang="en-US"/>
          </a:p>
        </p:txBody>
      </p:sp>
      <p:sp>
        <p:nvSpPr>
          <p:cNvPr id="11" name="Text Box 4"/>
          <p:cNvSpPr txBox="1">
            <a:spLocks noChangeArrowheads="1"/>
          </p:cNvSpPr>
          <p:nvPr/>
        </p:nvSpPr>
        <p:spPr bwMode="auto">
          <a:xfrm>
            <a:off x="809625" y="5960313"/>
            <a:ext cx="8580877"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a:t>
            </a:r>
            <a:r>
              <a:rPr lang="en-US" sz="1200" b="0" u="none" dirty="0" err="1" smtClean="0">
                <a:solidFill>
                  <a:schemeClr val="tx1"/>
                </a:solidFill>
              </a:rPr>
              <a:t>Junho</a:t>
            </a:r>
            <a:r>
              <a:rPr lang="en-US" sz="1200" b="0" u="none" dirty="0" smtClean="0">
                <a:solidFill>
                  <a:schemeClr val="tx1"/>
                </a:solidFill>
              </a:rPr>
              <a:t>.</a:t>
            </a:r>
            <a:endParaRPr lang="en-US" sz="1200" b="0" u="none" dirty="0">
              <a:solidFill>
                <a:schemeClr val="tx1"/>
              </a:solidFill>
            </a:endParaRPr>
          </a:p>
        </p:txBody>
      </p:sp>
      <p:pic>
        <p:nvPicPr>
          <p:cNvPr id="2" name="Picture 1"/>
          <p:cNvPicPr>
            <a:picLocks noChangeAspect="1"/>
          </p:cNvPicPr>
          <p:nvPr/>
        </p:nvPicPr>
        <p:blipFill>
          <a:blip r:embed="rId2"/>
          <a:stretch>
            <a:fillRect/>
          </a:stretch>
        </p:blipFill>
        <p:spPr>
          <a:xfrm>
            <a:off x="838535" y="2267735"/>
            <a:ext cx="6994785" cy="3425748"/>
          </a:xfrm>
          <a:prstGeom prst="rect">
            <a:avLst/>
          </a:prstGeom>
        </p:spPr>
      </p:pic>
    </p:spTree>
    <p:extLst>
      <p:ext uri="{BB962C8B-B14F-4D97-AF65-F5344CB8AC3E}">
        <p14:creationId xmlns:p14="http://schemas.microsoft.com/office/powerpoint/2010/main" val="1460081445"/>
      </p:ext>
    </p:extLst>
  </p:cSld>
  <p:clrMapOvr>
    <a:masterClrMapping/>
  </p:clrMapOvr>
  <p:transition spd="slow">
    <p:pull dir="r"/>
  </p:transition>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48544" y="1628800"/>
            <a:ext cx="8607871" cy="406412"/>
          </a:xfrm>
        </p:spPr>
        <p:txBody>
          <a:bodyPr/>
          <a:lstStyle/>
          <a:p>
            <a:pPr marL="177800" indent="-177800" algn="just">
              <a:lnSpc>
                <a:spcPct val="90000"/>
              </a:lnSpc>
            </a:pPr>
            <a:r>
              <a:rPr lang="en-US" sz="2000" dirty="0" smtClean="0">
                <a:cs typeface="Times New Roman" pitchFamily="18" charset="0"/>
              </a:rPr>
              <a:t>… while coverage ratios have been increasing, …</a:t>
            </a:r>
            <a:endParaRPr lang="en-US" sz="2000" dirty="0">
              <a:cs typeface="Times New Roman" pitchFamily="18" charset="0"/>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469</a:t>
            </a:fld>
            <a:endParaRPr lang="en-US"/>
          </a:p>
        </p:txBody>
      </p:sp>
      <p:sp>
        <p:nvSpPr>
          <p:cNvPr id="8" name="Text Box 4"/>
          <p:cNvSpPr txBox="1">
            <a:spLocks noChangeArrowheads="1"/>
          </p:cNvSpPr>
          <p:nvPr/>
        </p:nvSpPr>
        <p:spPr bwMode="auto">
          <a:xfrm>
            <a:off x="5961113" y="5949280"/>
            <a:ext cx="3495302"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(2020), “Portuguese Banking System: Recent Developments - 1Q20"</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992560" y="2348880"/>
            <a:ext cx="4896544" cy="3849666"/>
          </a:xfrm>
          <a:prstGeom prst="rect">
            <a:avLst/>
          </a:prstGeom>
        </p:spPr>
      </p:pic>
    </p:spTree>
    <p:extLst>
      <p:ext uri="{BB962C8B-B14F-4D97-AF65-F5344CB8AC3E}">
        <p14:creationId xmlns:p14="http://schemas.microsoft.com/office/powerpoint/2010/main" val="3095069661"/>
      </p:ext>
    </p:extLst>
  </p:cSld>
  <p:clrMapOvr>
    <a:masterClrMapping/>
  </p:clrMapOvr>
  <p:transition spd="slow">
    <p:pull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2163339"/>
            <a:ext cx="8731250" cy="4159674"/>
          </a:xfrm>
        </p:spPr>
        <p:txBody>
          <a:bodyPr/>
          <a:lstStyle/>
          <a:p>
            <a:pPr algn="just">
              <a:lnSpc>
                <a:spcPts val="2700"/>
              </a:lnSpc>
              <a:spcBef>
                <a:spcPts val="600"/>
              </a:spcBef>
              <a:spcAft>
                <a:spcPts val="600"/>
              </a:spcAft>
            </a:pPr>
            <a:r>
              <a:rPr lang="en-US" sz="2000" b="1" dirty="0" smtClean="0">
                <a:solidFill>
                  <a:srgbClr val="FF0000"/>
                </a:solidFill>
              </a:rPr>
              <a:t>This problem is mitigated by debt contracts, vis-à-vis equity</a:t>
            </a:r>
            <a:r>
              <a:rPr lang="en-US" sz="2000" dirty="0" smtClean="0"/>
              <a:t>:</a:t>
            </a:r>
          </a:p>
          <a:p>
            <a:pPr marL="514350" indent="-514350" algn="just">
              <a:lnSpc>
                <a:spcPts val="2700"/>
              </a:lnSpc>
              <a:spcBef>
                <a:spcPts val="600"/>
              </a:spcBef>
              <a:spcAft>
                <a:spcPts val="600"/>
              </a:spcAft>
              <a:buAutoNum type="romanLcParenBoth"/>
            </a:pPr>
            <a:r>
              <a:rPr lang="en-US" sz="2000" u="sng" dirty="0" smtClean="0"/>
              <a:t>debt imposes a regular set of payments </a:t>
            </a:r>
            <a:r>
              <a:rPr lang="en-US" sz="2000" dirty="0" smtClean="0"/>
              <a:t>=&gt; payments are negatively impacted by moral hazard behavior only under extreme scenarios, when debtors become incapacitated to ensure payments.</a:t>
            </a:r>
          </a:p>
          <a:p>
            <a:pPr marL="514350" indent="-514350" algn="just">
              <a:lnSpc>
                <a:spcPts val="2700"/>
              </a:lnSpc>
              <a:spcBef>
                <a:spcPts val="600"/>
              </a:spcBef>
              <a:spcAft>
                <a:spcPts val="600"/>
              </a:spcAft>
              <a:buAutoNum type="romanLcParenBoth"/>
            </a:pPr>
            <a:r>
              <a:rPr lang="en-US" sz="2000" u="sng" dirty="0" smtClean="0"/>
              <a:t>debt reduces the monitoring effort vs equity</a:t>
            </a:r>
            <a:r>
              <a:rPr lang="en-US" sz="2000" dirty="0" smtClean="0"/>
              <a:t>, as creditors must only be concerned about the debtor’s ability to make the regular payments imposed contractually, instead of facing risk towards all debtor’s cash-flows.</a:t>
            </a:r>
          </a:p>
          <a:p>
            <a:pPr marL="514350" indent="-514350" algn="just">
              <a:lnSpc>
                <a:spcPts val="2700"/>
              </a:lnSpc>
              <a:spcBef>
                <a:spcPts val="600"/>
              </a:spcBef>
              <a:spcAft>
                <a:spcPts val="600"/>
              </a:spcAft>
              <a:buAutoNum type="romanLcParenBoth"/>
            </a:pPr>
            <a:endParaRPr lang="en-US" sz="2000" dirty="0"/>
          </a:p>
          <a:p>
            <a:pPr marL="0" indent="0" algn="just">
              <a:lnSpc>
                <a:spcPts val="2700"/>
              </a:lnSpc>
              <a:spcBef>
                <a:spcPts val="600"/>
              </a:spcBef>
              <a:spcAft>
                <a:spcPts val="600"/>
              </a:spcAft>
              <a:buNone/>
            </a:pPr>
            <a:r>
              <a:rPr lang="en-US" sz="2000" dirty="0" smtClean="0">
                <a:solidFill>
                  <a:srgbClr val="FF0000"/>
                </a:solidFill>
              </a:rPr>
              <a:t>Debt is the type of financial contract that limits moral hazard to extreme scenarios, reducing monitoring costs.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a:t>
            </a:fld>
            <a:endParaRPr lang="en-US" dirty="0"/>
          </a:p>
        </p:txBody>
      </p:sp>
      <p:sp>
        <p:nvSpPr>
          <p:cNvPr id="6" name="Down Arrow 5"/>
          <p:cNvSpPr/>
          <p:nvPr/>
        </p:nvSpPr>
        <p:spPr bwMode="auto">
          <a:xfrm>
            <a:off x="5127625" y="165928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8" name="Down Arrow 7"/>
          <p:cNvSpPr/>
          <p:nvPr/>
        </p:nvSpPr>
        <p:spPr bwMode="auto">
          <a:xfrm>
            <a:off x="5045075" y="494116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68370931"/>
      </p:ext>
    </p:extLst>
  </p:cSld>
  <p:clrMapOvr>
    <a:masterClrMapping/>
  </p:clrMapOvr>
  <p:transition spd="slow">
    <p:pull dir="r"/>
  </p:transition>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4" y="1643060"/>
            <a:ext cx="8683625" cy="1055073"/>
          </a:xfrm>
        </p:spPr>
        <p:txBody>
          <a:bodyPr/>
          <a:lstStyle/>
          <a:p>
            <a:pPr marL="265113" indent="-265113" algn="just">
              <a:lnSpc>
                <a:spcPts val="2700"/>
              </a:lnSpc>
              <a:spcBef>
                <a:spcPts val="600"/>
              </a:spcBef>
              <a:spcAft>
                <a:spcPts val="600"/>
              </a:spcAft>
            </a:pPr>
            <a:r>
              <a:rPr lang="en-US" sz="2000" dirty="0" smtClean="0">
                <a:cs typeface="Times New Roman" pitchFamily="18" charset="0"/>
              </a:rPr>
              <a:t>Besides the improvement of macroeconomic conditions, NPL ratios benefited from increasing sales of NPL portfolios in crisis afflicted European countries, namely Italy, Spain and Portugal,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470</a:t>
            </a:fld>
            <a:endParaRPr lang="en-US"/>
          </a:p>
        </p:txBody>
      </p:sp>
      <p:sp>
        <p:nvSpPr>
          <p:cNvPr id="8" name="Text Box 6"/>
          <p:cNvSpPr txBox="1">
            <a:spLocks noChangeArrowheads="1"/>
          </p:cNvSpPr>
          <p:nvPr/>
        </p:nvSpPr>
        <p:spPr bwMode="auto">
          <a:xfrm>
            <a:off x="7209620" y="5661248"/>
            <a:ext cx="2118530" cy="643007"/>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776536" y="2735649"/>
            <a:ext cx="6433084" cy="3587364"/>
          </a:xfrm>
          <a:prstGeom prst="rect">
            <a:avLst/>
          </a:prstGeom>
        </p:spPr>
      </p:pic>
    </p:spTree>
    <p:extLst>
      <p:ext uri="{BB962C8B-B14F-4D97-AF65-F5344CB8AC3E}">
        <p14:creationId xmlns:p14="http://schemas.microsoft.com/office/powerpoint/2010/main" val="569920594"/>
      </p:ext>
    </p:extLst>
  </p:cSld>
  <p:clrMapOvr>
    <a:masterClrMapping/>
  </p:clrMapOvr>
  <p:transition spd="slow">
    <p:pull dir="r"/>
  </p:transition>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530412" cy="695540"/>
          </a:xfrm>
        </p:spPr>
        <p:txBody>
          <a:bodyPr/>
          <a:lstStyle/>
          <a:p>
            <a:pPr algn="just">
              <a:lnSpc>
                <a:spcPts val="2700"/>
              </a:lnSpc>
              <a:spcBef>
                <a:spcPts val="600"/>
              </a:spcBef>
              <a:spcAft>
                <a:spcPts val="600"/>
              </a:spcAft>
            </a:pPr>
            <a:r>
              <a:rPr lang="en-US" sz="2000" dirty="0" smtClean="0">
                <a:cs typeface="Times New Roman" pitchFamily="18" charset="0"/>
              </a:rPr>
              <a:t>…, where write-offs have also been playing a decisive role.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471</a:t>
            </a:fld>
            <a:endParaRPr lang="en-US"/>
          </a:p>
        </p:txBody>
      </p:sp>
      <p:pic>
        <p:nvPicPr>
          <p:cNvPr id="3" name="Picture 2"/>
          <p:cNvPicPr>
            <a:picLocks noChangeAspect="1"/>
          </p:cNvPicPr>
          <p:nvPr/>
        </p:nvPicPr>
        <p:blipFill>
          <a:blip r:embed="rId2"/>
          <a:stretch>
            <a:fillRect/>
          </a:stretch>
        </p:blipFill>
        <p:spPr>
          <a:xfrm>
            <a:off x="809625" y="2257957"/>
            <a:ext cx="4147564" cy="2254300"/>
          </a:xfrm>
          <a:prstGeom prst="rect">
            <a:avLst/>
          </a:prstGeom>
        </p:spPr>
      </p:pic>
      <p:sp>
        <p:nvSpPr>
          <p:cNvPr id="9" name="Text Box 5"/>
          <p:cNvSpPr txBox="1">
            <a:spLocks noChangeArrowheads="1"/>
          </p:cNvSpPr>
          <p:nvPr/>
        </p:nvSpPr>
        <p:spPr bwMode="auto">
          <a:xfrm>
            <a:off x="776537" y="4664185"/>
            <a:ext cx="4104456" cy="461666"/>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smtClean="0">
                <a:solidFill>
                  <a:schemeClr val="tx1"/>
                </a:solidFill>
              </a:rPr>
              <a:t>Source: Banco de Portugal (2018), “Financial Stability Review”, June.</a:t>
            </a:r>
            <a:endParaRPr lang="en-US" sz="1200" b="0" u="none" dirty="0">
              <a:solidFill>
                <a:schemeClr val="tx1"/>
              </a:solidFill>
            </a:endParaRPr>
          </a:p>
        </p:txBody>
      </p:sp>
      <p:pic>
        <p:nvPicPr>
          <p:cNvPr id="5" name="Picture 4"/>
          <p:cNvPicPr>
            <a:picLocks noChangeAspect="1"/>
          </p:cNvPicPr>
          <p:nvPr/>
        </p:nvPicPr>
        <p:blipFill>
          <a:blip r:embed="rId3"/>
          <a:stretch>
            <a:fillRect/>
          </a:stretch>
        </p:blipFill>
        <p:spPr>
          <a:xfrm>
            <a:off x="4954060" y="2278809"/>
            <a:ext cx="4535444" cy="2233447"/>
          </a:xfrm>
          <a:prstGeom prst="rect">
            <a:avLst/>
          </a:prstGeom>
        </p:spPr>
      </p:pic>
      <p:sp>
        <p:nvSpPr>
          <p:cNvPr id="10" name="Text Box 5"/>
          <p:cNvSpPr txBox="1">
            <a:spLocks noChangeArrowheads="1"/>
          </p:cNvSpPr>
          <p:nvPr/>
        </p:nvSpPr>
        <p:spPr bwMode="auto">
          <a:xfrm>
            <a:off x="4843198" y="4664184"/>
            <a:ext cx="4454481" cy="46166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200" b="0" u="none" dirty="0" smtClean="0">
                <a:solidFill>
                  <a:schemeClr val="tx1"/>
                </a:solidFill>
              </a:rPr>
              <a:t>Source: Banco de Portugal (2019), “Financial Stability Review”, June.</a:t>
            </a:r>
            <a:endParaRPr lang="en-US" sz="1200" b="0" u="none" dirty="0">
              <a:solidFill>
                <a:schemeClr val="tx1"/>
              </a:solidFill>
            </a:endParaRPr>
          </a:p>
        </p:txBody>
      </p:sp>
    </p:spTree>
    <p:extLst>
      <p:ext uri="{BB962C8B-B14F-4D97-AF65-F5344CB8AC3E}">
        <p14:creationId xmlns:p14="http://schemas.microsoft.com/office/powerpoint/2010/main" val="3200408230"/>
      </p:ext>
    </p:extLst>
  </p:cSld>
  <p:clrMapOvr>
    <a:masterClrMapping/>
  </p:clrMapOvr>
  <p:transition spd="slow">
    <p:pull dir="r"/>
  </p:transition>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0" y="1643061"/>
            <a:ext cx="5919192" cy="2081067"/>
          </a:xfrm>
        </p:spPr>
        <p:txBody>
          <a:bodyPr/>
          <a:lstStyle/>
          <a:p>
            <a:pPr marL="263525" indent="-263525" algn="just">
              <a:lnSpc>
                <a:spcPts val="2700"/>
              </a:lnSpc>
              <a:spcBef>
                <a:spcPts val="600"/>
              </a:spcBef>
              <a:spcAft>
                <a:spcPts val="600"/>
              </a:spcAft>
            </a:pPr>
            <a:r>
              <a:rPr lang="en-GB" sz="1800" b="1" dirty="0" smtClean="0"/>
              <a:t>The </a:t>
            </a:r>
            <a:r>
              <a:rPr lang="en-GB" sz="1800" b="1" dirty="0"/>
              <a:t>stock of NPLs in the EU banking sectors was </a:t>
            </a:r>
            <a:r>
              <a:rPr lang="en-GB" sz="1800" b="1" dirty="0" smtClean="0"/>
              <a:t>near </a:t>
            </a:r>
            <a:r>
              <a:rPr lang="en-GB" sz="1800" b="1" dirty="0"/>
              <a:t>€1.0 trillion </a:t>
            </a:r>
            <a:r>
              <a:rPr lang="en-GB" sz="1800" b="1" dirty="0" smtClean="0"/>
              <a:t>in 2014, around 7% </a:t>
            </a:r>
            <a:r>
              <a:rPr lang="en-GB" sz="1800" b="1" dirty="0"/>
              <a:t>of total </a:t>
            </a:r>
            <a:r>
              <a:rPr lang="en-GB" sz="1800" b="1" dirty="0" smtClean="0"/>
              <a:t>loans and also </a:t>
            </a:r>
            <a:r>
              <a:rPr lang="en-GB" sz="1800" b="1" dirty="0"/>
              <a:t>its GDP, </a:t>
            </a:r>
            <a:r>
              <a:rPr lang="en-GB" sz="1800" dirty="0" smtClean="0"/>
              <a:t>more </a:t>
            </a:r>
            <a:r>
              <a:rPr lang="en-GB" sz="1800" dirty="0"/>
              <a:t>than </a:t>
            </a:r>
            <a:r>
              <a:rPr lang="en-GB" sz="1800" dirty="0" smtClean="0"/>
              <a:t>doubling </a:t>
            </a:r>
            <a:r>
              <a:rPr lang="en-GB" sz="1800" dirty="0"/>
              <a:t>since </a:t>
            </a:r>
            <a:r>
              <a:rPr lang="en-GB" sz="1800" dirty="0" smtClean="0"/>
              <a:t>2008 and reaching exceptionally </a:t>
            </a:r>
            <a:r>
              <a:rPr lang="en-GB" sz="1800" dirty="0"/>
              <a:t>high levels in Cyprus (more than </a:t>
            </a:r>
            <a:r>
              <a:rPr lang="en-GB" sz="1800" dirty="0" smtClean="0"/>
              <a:t>40%) </a:t>
            </a:r>
            <a:r>
              <a:rPr lang="en-GB" sz="1800" dirty="0"/>
              <a:t>and Greece (</a:t>
            </a:r>
            <a:r>
              <a:rPr lang="en-GB" sz="1800" dirty="0" smtClean="0"/>
              <a:t>35%), with 16 banks </a:t>
            </a:r>
            <a:r>
              <a:rPr lang="en-GB" sz="1800" dirty="0"/>
              <a:t>in </a:t>
            </a:r>
            <a:r>
              <a:rPr lang="en-GB" sz="1800" dirty="0" smtClean="0"/>
              <a:t>8 countries exhibiting NPEs </a:t>
            </a:r>
            <a:r>
              <a:rPr lang="en-GB" sz="1800" dirty="0"/>
              <a:t>of </a:t>
            </a:r>
            <a:r>
              <a:rPr lang="en-GB" sz="1800" dirty="0" smtClean="0"/>
              <a:t>30% or </a:t>
            </a:r>
            <a:r>
              <a:rPr lang="en-GB" sz="1800" dirty="0"/>
              <a:t>higher</a:t>
            </a:r>
            <a:r>
              <a:rPr lang="en-GB" sz="18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472</a:t>
            </a:fld>
            <a:endParaRPr lang="en-US"/>
          </a:p>
        </p:txBody>
      </p:sp>
      <p:sp>
        <p:nvSpPr>
          <p:cNvPr id="16" name="Text Box 5"/>
          <p:cNvSpPr txBox="1">
            <a:spLocks noChangeArrowheads="1"/>
          </p:cNvSpPr>
          <p:nvPr/>
        </p:nvSpPr>
        <p:spPr bwMode="auto">
          <a:xfrm>
            <a:off x="992559" y="5934184"/>
            <a:ext cx="8414450"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IMF (2017), “A </a:t>
            </a:r>
            <a:r>
              <a:rPr lang="en-US" sz="1000" b="0" u="none" dirty="0">
                <a:solidFill>
                  <a:schemeClr val="tx1"/>
                </a:solidFill>
              </a:rPr>
              <a:t>Strategy for Resolving  Europe’s Problem </a:t>
            </a:r>
            <a:r>
              <a:rPr lang="en-US" sz="1000" b="0" u="none" dirty="0" smtClean="0">
                <a:solidFill>
                  <a:schemeClr val="tx1"/>
                </a:solidFill>
              </a:rPr>
              <a:t>Loans”, </a:t>
            </a:r>
            <a:r>
              <a:rPr lang="en-US" sz="1000" b="0" u="none" dirty="0">
                <a:solidFill>
                  <a:schemeClr val="tx1"/>
                </a:solidFill>
              </a:rPr>
              <a:t>  </a:t>
            </a:r>
            <a:r>
              <a:rPr lang="en-US" sz="1000" b="0" u="none" dirty="0" err="1">
                <a:solidFill>
                  <a:schemeClr val="tx1"/>
                </a:solidFill>
              </a:rPr>
              <a:t>Shekhar</a:t>
            </a:r>
            <a:r>
              <a:rPr lang="en-US" sz="1000" b="0" u="none" dirty="0">
                <a:solidFill>
                  <a:schemeClr val="tx1"/>
                </a:solidFill>
              </a:rPr>
              <a:t> </a:t>
            </a:r>
            <a:r>
              <a:rPr lang="en-US" sz="1000" b="0" u="none" dirty="0" err="1">
                <a:solidFill>
                  <a:schemeClr val="tx1"/>
                </a:solidFill>
              </a:rPr>
              <a:t>Aiyar</a:t>
            </a:r>
            <a:r>
              <a:rPr lang="en-US" sz="1000" b="0" u="none" dirty="0">
                <a:solidFill>
                  <a:schemeClr val="tx1"/>
                </a:solidFill>
              </a:rPr>
              <a:t>, Wolfgang </a:t>
            </a:r>
            <a:r>
              <a:rPr lang="en-US" sz="1000" b="0" u="none" dirty="0" err="1">
                <a:solidFill>
                  <a:schemeClr val="tx1"/>
                </a:solidFill>
              </a:rPr>
              <a:t>Bergthaler</a:t>
            </a:r>
            <a:r>
              <a:rPr lang="en-US" sz="1000" b="0" u="none" dirty="0">
                <a:solidFill>
                  <a:schemeClr val="tx1"/>
                </a:solidFill>
              </a:rPr>
              <a:t>, Jose M. </a:t>
            </a:r>
            <a:r>
              <a:rPr lang="en-US" sz="1000" b="0" u="none" dirty="0" err="1">
                <a:solidFill>
                  <a:schemeClr val="tx1"/>
                </a:solidFill>
              </a:rPr>
              <a:t>Garrido</a:t>
            </a:r>
            <a:r>
              <a:rPr lang="en-US" sz="1000" b="0" u="none" dirty="0">
                <a:solidFill>
                  <a:schemeClr val="tx1"/>
                </a:solidFill>
              </a:rPr>
              <a:t>,   Anna </a:t>
            </a:r>
            <a:r>
              <a:rPr lang="en-US" sz="1000" b="0" u="none" dirty="0" err="1">
                <a:solidFill>
                  <a:schemeClr val="tx1"/>
                </a:solidFill>
              </a:rPr>
              <a:t>Ilyina</a:t>
            </a:r>
            <a:r>
              <a:rPr lang="en-US" sz="1000" b="0" u="none" dirty="0">
                <a:solidFill>
                  <a:schemeClr val="tx1"/>
                </a:solidFill>
              </a:rPr>
              <a:t>, Andreas Jobst, Kenneth Kang, </a:t>
            </a:r>
            <a:r>
              <a:rPr lang="en-US" sz="1000" b="0" u="none" dirty="0" err="1">
                <a:solidFill>
                  <a:schemeClr val="tx1"/>
                </a:solidFill>
              </a:rPr>
              <a:t>Dmitriy</a:t>
            </a:r>
            <a:r>
              <a:rPr lang="en-US" sz="1000" b="0" u="none" dirty="0">
                <a:solidFill>
                  <a:schemeClr val="tx1"/>
                </a:solidFill>
              </a:rPr>
              <a:t> </a:t>
            </a:r>
            <a:r>
              <a:rPr lang="en-US" sz="1000" b="0" u="none" dirty="0" err="1">
                <a:solidFill>
                  <a:schemeClr val="tx1"/>
                </a:solidFill>
              </a:rPr>
              <a:t>Kovtun</a:t>
            </a:r>
            <a:r>
              <a:rPr lang="en-US" sz="1000" b="0" u="none" dirty="0">
                <a:solidFill>
                  <a:schemeClr val="tx1"/>
                </a:solidFill>
              </a:rPr>
              <a:t>, Yan Liu, Dermot Monaghan, and Marina </a:t>
            </a:r>
            <a:r>
              <a:rPr lang="en-US" sz="1000" b="0" u="none" dirty="0" smtClean="0">
                <a:solidFill>
                  <a:schemeClr val="tx1"/>
                </a:solidFill>
              </a:rPr>
              <a:t>Moretti, </a:t>
            </a:r>
            <a:r>
              <a:rPr lang="en-US" sz="1000" b="0" u="none" dirty="0">
                <a:solidFill>
                  <a:schemeClr val="tx1"/>
                </a:solidFill>
              </a:rPr>
              <a:t>I M F  </a:t>
            </a:r>
            <a:r>
              <a:rPr lang="en-US" sz="1000" b="0" u="none" dirty="0" smtClean="0">
                <a:solidFill>
                  <a:schemeClr val="tx1"/>
                </a:solidFill>
              </a:rPr>
              <a:t>Staff Discussion Note.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1086022" y="3724128"/>
            <a:ext cx="5019106" cy="2210056"/>
          </a:xfrm>
          <a:prstGeom prst="rect">
            <a:avLst/>
          </a:prstGeom>
        </p:spPr>
      </p:pic>
      <p:pic>
        <p:nvPicPr>
          <p:cNvPr id="7" name="Picture 6"/>
          <p:cNvPicPr>
            <a:picLocks noChangeAspect="1"/>
          </p:cNvPicPr>
          <p:nvPr/>
        </p:nvPicPr>
        <p:blipFill>
          <a:blip r:embed="rId3"/>
          <a:stretch>
            <a:fillRect/>
          </a:stretch>
        </p:blipFill>
        <p:spPr>
          <a:xfrm>
            <a:off x="6820546" y="1644555"/>
            <a:ext cx="2672703" cy="4289629"/>
          </a:xfrm>
          <a:prstGeom prst="rect">
            <a:avLst/>
          </a:prstGeom>
        </p:spPr>
      </p:pic>
    </p:spTree>
    <p:extLst>
      <p:ext uri="{BB962C8B-B14F-4D97-AF65-F5344CB8AC3E}">
        <p14:creationId xmlns:p14="http://schemas.microsoft.com/office/powerpoint/2010/main" val="3338030214"/>
      </p:ext>
    </p:extLst>
  </p:cSld>
  <p:clrMapOvr>
    <a:masterClrMapping/>
  </p:clrMapOvr>
  <p:transition spd="slow">
    <p:pull dir="r"/>
  </p:transition>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Credit Risk</a:t>
            </a:r>
            <a:endParaRPr lang="en-US" dirty="0" smtClean="0"/>
          </a:p>
        </p:txBody>
      </p:sp>
      <p:sp>
        <p:nvSpPr>
          <p:cNvPr id="6" name="Rectangle 2051"/>
          <p:cNvSpPr txBox="1">
            <a:spLocks noChangeArrowheads="1"/>
          </p:cNvSpPr>
          <p:nvPr/>
        </p:nvSpPr>
        <p:spPr bwMode="auto">
          <a:xfrm>
            <a:off x="762000" y="1628800"/>
            <a:ext cx="8655496" cy="77361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b="0" u="none" dirty="0" smtClean="0"/>
              <a:t>These NPLs included most of forborne loans (635B€ in EU, with around 260B€ performing).</a:t>
            </a:r>
            <a:endParaRPr lang="en-GB" sz="2000" b="0" u="none" dirty="0"/>
          </a:p>
        </p:txBody>
      </p:sp>
      <p:pic>
        <p:nvPicPr>
          <p:cNvPr id="4" name="Picture 3"/>
          <p:cNvPicPr>
            <a:picLocks noChangeAspect="1"/>
          </p:cNvPicPr>
          <p:nvPr/>
        </p:nvPicPr>
        <p:blipFill>
          <a:blip r:embed="rId2"/>
          <a:stretch>
            <a:fillRect/>
          </a:stretch>
        </p:blipFill>
        <p:spPr>
          <a:xfrm>
            <a:off x="1136576" y="2658279"/>
            <a:ext cx="6624736" cy="3281960"/>
          </a:xfrm>
          <a:prstGeom prst="rect">
            <a:avLst/>
          </a:prstGeom>
        </p:spPr>
      </p:pic>
      <p:sp>
        <p:nvSpPr>
          <p:cNvPr id="7" name="Rectangle 6"/>
          <p:cNvSpPr/>
          <p:nvPr/>
        </p:nvSpPr>
        <p:spPr>
          <a:xfrm>
            <a:off x="1136576" y="6032321"/>
            <a:ext cx="5103765" cy="276999"/>
          </a:xfrm>
          <a:prstGeom prst="rect">
            <a:avLst/>
          </a:prstGeom>
        </p:spPr>
        <p:txBody>
          <a:bodyPr wrap="square">
            <a:spAutoFit/>
          </a:bodyPr>
          <a:lstStyle/>
          <a:p>
            <a:pPr algn="l">
              <a:spcBef>
                <a:spcPct val="50000"/>
              </a:spcBef>
              <a:buNone/>
            </a:pPr>
            <a:r>
              <a:rPr lang="en-US" sz="1200" b="0" u="none" dirty="0" smtClean="0">
                <a:solidFill>
                  <a:schemeClr val="tx1"/>
                </a:solidFill>
              </a:rPr>
              <a:t>Source: Fitch </a:t>
            </a:r>
            <a:r>
              <a:rPr lang="en-US" sz="1200" b="0" u="none" dirty="0">
                <a:solidFill>
                  <a:schemeClr val="tx1"/>
                </a:solidFill>
              </a:rPr>
              <a:t>(</a:t>
            </a:r>
            <a:r>
              <a:rPr lang="en-US" sz="1200" b="0" u="none" dirty="0" smtClean="0">
                <a:solidFill>
                  <a:schemeClr val="tx1"/>
                </a:solidFill>
              </a:rPr>
              <a:t>2016), 2016 </a:t>
            </a:r>
            <a:r>
              <a:rPr lang="en-US" sz="1200" b="0" u="none" dirty="0">
                <a:solidFill>
                  <a:schemeClr val="tx1"/>
                </a:solidFill>
              </a:rPr>
              <a:t>Fitch Credit </a:t>
            </a:r>
            <a:r>
              <a:rPr lang="en-US" sz="1200" b="0" u="none" dirty="0" smtClean="0">
                <a:solidFill>
                  <a:schemeClr val="tx1"/>
                </a:solidFill>
              </a:rPr>
              <a:t>Outlook Conference</a:t>
            </a:r>
            <a:r>
              <a:rPr lang="en-US" sz="1200" b="0" u="none" dirty="0">
                <a:solidFill>
                  <a:schemeClr val="tx1"/>
                </a:solidFill>
              </a:rPr>
              <a:t>, Lisbon, </a:t>
            </a:r>
            <a:r>
              <a:rPr lang="en-US" sz="1200" b="0" u="none" dirty="0" smtClean="0">
                <a:solidFill>
                  <a:schemeClr val="tx1"/>
                </a:solidFill>
              </a:rPr>
              <a:t>28 Jan.</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473</a:t>
            </a:fld>
            <a:endParaRPr lang="en-US"/>
          </a:p>
        </p:txBody>
      </p:sp>
    </p:spTree>
    <p:extLst>
      <p:ext uri="{BB962C8B-B14F-4D97-AF65-F5344CB8AC3E}">
        <p14:creationId xmlns:p14="http://schemas.microsoft.com/office/powerpoint/2010/main" val="117207312"/>
      </p:ext>
    </p:extLst>
  </p:cSld>
  <p:clrMapOvr>
    <a:masterClrMapping/>
  </p:clrMapOvr>
  <p:transition spd="slow">
    <p:pull dir="r"/>
  </p:transition>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607871" cy="777827"/>
          </a:xfrm>
        </p:spPr>
        <p:txBody>
          <a:bodyPr/>
          <a:lstStyle/>
          <a:p>
            <a:pPr algn="just">
              <a:lnSpc>
                <a:spcPts val="2700"/>
              </a:lnSpc>
              <a:spcBef>
                <a:spcPts val="600"/>
              </a:spcBef>
              <a:spcAft>
                <a:spcPts val="600"/>
              </a:spcAft>
            </a:pPr>
            <a:r>
              <a:rPr lang="en-US" sz="2000" dirty="0" smtClean="0"/>
              <a:t>Notwithstanding being a small market, the NPLs in Portugal reached a very significant share of the GDP (&gt;30% in mid-2016).</a:t>
            </a:r>
          </a:p>
        </p:txBody>
      </p:sp>
      <p:pic>
        <p:nvPicPr>
          <p:cNvPr id="2" name="Picture 1"/>
          <p:cNvPicPr>
            <a:picLocks noChangeAspect="1"/>
          </p:cNvPicPr>
          <p:nvPr/>
        </p:nvPicPr>
        <p:blipFill>
          <a:blip r:embed="rId2"/>
          <a:stretch>
            <a:fillRect/>
          </a:stretch>
        </p:blipFill>
        <p:spPr>
          <a:xfrm>
            <a:off x="920552" y="2708920"/>
            <a:ext cx="5847888" cy="3528392"/>
          </a:xfrm>
          <a:prstGeom prst="rect">
            <a:avLst/>
          </a:prstGeom>
        </p:spPr>
      </p:pic>
      <p:sp>
        <p:nvSpPr>
          <p:cNvPr id="9" name="Rectangle 8"/>
          <p:cNvSpPr/>
          <p:nvPr/>
        </p:nvSpPr>
        <p:spPr>
          <a:xfrm>
            <a:off x="6768440" y="5837202"/>
            <a:ext cx="2649056" cy="400110"/>
          </a:xfrm>
          <a:prstGeom prst="rect">
            <a:avLst/>
          </a:prstGeom>
        </p:spPr>
        <p:txBody>
          <a:bodyPr wrap="square">
            <a:spAutoFit/>
          </a:bodyPr>
          <a:lstStyle/>
          <a:p>
            <a:pPr algn="l">
              <a:buNone/>
            </a:pPr>
            <a:r>
              <a:rPr lang="en-GB" sz="1000" b="0" u="none" dirty="0" smtClean="0">
                <a:solidFill>
                  <a:schemeClr val="tx1"/>
                </a:solidFill>
                <a:latin typeface="+mn-lt"/>
              </a:rPr>
              <a:t>Fitch (2017), “Credit Outlook Lisbon 2017”, 26 Jan.</a:t>
            </a:r>
            <a:endParaRPr lang="en-GB" sz="1000" b="0" dirty="0">
              <a:solidFill>
                <a:schemeClr val="tx1"/>
              </a:solidFill>
              <a:latin typeface="+mn-lt"/>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474</a:t>
            </a:fld>
            <a:endParaRPr lang="en-US"/>
          </a:p>
        </p:txBody>
      </p:sp>
    </p:spTree>
    <p:extLst>
      <p:ext uri="{BB962C8B-B14F-4D97-AF65-F5344CB8AC3E}">
        <p14:creationId xmlns:p14="http://schemas.microsoft.com/office/powerpoint/2010/main" val="1318276628"/>
      </p:ext>
    </p:extLst>
  </p:cSld>
  <p:clrMapOvr>
    <a:masterClrMapping/>
  </p:clrMapOvr>
  <p:transition spd="slow">
    <p:pull dir="r"/>
  </p:transition>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809625" y="1643061"/>
            <a:ext cx="8607871" cy="4378227"/>
          </a:xfrm>
        </p:spPr>
        <p:txBody>
          <a:bodyPr/>
          <a:lstStyle/>
          <a:p>
            <a:pPr algn="just">
              <a:lnSpc>
                <a:spcPts val="2700"/>
              </a:lnSpc>
              <a:spcBef>
                <a:spcPts val="600"/>
              </a:spcBef>
              <a:spcAft>
                <a:spcPts val="600"/>
              </a:spcAft>
            </a:pPr>
            <a:r>
              <a:rPr lang="en-GB" sz="2000" b="1" dirty="0" smtClean="0">
                <a:solidFill>
                  <a:srgbClr val="FF0000"/>
                </a:solidFill>
              </a:rPr>
              <a:t>Slow reduction </a:t>
            </a:r>
            <a:r>
              <a:rPr lang="en-GB" sz="2000" b="1" dirty="0">
                <a:solidFill>
                  <a:srgbClr val="FF0000"/>
                </a:solidFill>
              </a:rPr>
              <a:t>in the NPLs’ stock </a:t>
            </a:r>
            <a:r>
              <a:rPr lang="en-GB" sz="2000" b="1" dirty="0" smtClean="0">
                <a:solidFill>
                  <a:srgbClr val="FF0000"/>
                </a:solidFill>
              </a:rPr>
              <a:t>of European </a:t>
            </a:r>
            <a:r>
              <a:rPr lang="en-GB" sz="2000" b="1" dirty="0">
                <a:solidFill>
                  <a:srgbClr val="FF0000"/>
                </a:solidFill>
              </a:rPr>
              <a:t>banks </a:t>
            </a:r>
            <a:r>
              <a:rPr lang="en-GB" sz="2000" b="1" dirty="0" smtClean="0">
                <a:solidFill>
                  <a:srgbClr val="FF0000"/>
                </a:solidFill>
              </a:rPr>
              <a:t>after the subprime crisis =&gt; </a:t>
            </a:r>
            <a:r>
              <a:rPr lang="en-GB" sz="2000" b="1" dirty="0" err="1" smtClean="0">
                <a:solidFill>
                  <a:srgbClr val="FF0000"/>
                </a:solidFill>
              </a:rPr>
              <a:t>macroprudential</a:t>
            </a:r>
            <a:r>
              <a:rPr lang="en-GB" sz="2000" b="1" dirty="0" smtClean="0">
                <a:solidFill>
                  <a:srgbClr val="FF0000"/>
                </a:solidFill>
              </a:rPr>
              <a:t> </a:t>
            </a:r>
            <a:r>
              <a:rPr lang="en-GB" sz="2000" b="1" dirty="0">
                <a:solidFill>
                  <a:srgbClr val="FF0000"/>
                </a:solidFill>
              </a:rPr>
              <a:t>and financial stability </a:t>
            </a:r>
            <a:r>
              <a:rPr lang="en-GB" sz="2000" b="1" dirty="0" smtClean="0">
                <a:solidFill>
                  <a:srgbClr val="FF0000"/>
                </a:solidFill>
              </a:rPr>
              <a:t>issues:</a:t>
            </a:r>
          </a:p>
          <a:p>
            <a:pPr algn="just">
              <a:lnSpc>
                <a:spcPts val="2700"/>
              </a:lnSpc>
              <a:spcBef>
                <a:spcPts val="600"/>
              </a:spcBef>
              <a:spcAft>
                <a:spcPts val="600"/>
              </a:spcAft>
            </a:pPr>
            <a:endParaRPr lang="en-GB" sz="2000" dirty="0" smtClean="0"/>
          </a:p>
          <a:p>
            <a:pPr marL="361950" indent="-361950" algn="just">
              <a:lnSpc>
                <a:spcPts val="2700"/>
              </a:lnSpc>
              <a:spcBef>
                <a:spcPts val="600"/>
              </a:spcBef>
              <a:spcAft>
                <a:spcPts val="600"/>
              </a:spcAft>
              <a:buAutoNum type="romanLcParenBoth"/>
            </a:pPr>
            <a:r>
              <a:rPr lang="en-GB" sz="2000" dirty="0" smtClean="0"/>
              <a:t>NPLs </a:t>
            </a:r>
            <a:r>
              <a:rPr lang="en-GB" sz="2000" dirty="0"/>
              <a:t>consume management attention </a:t>
            </a:r>
            <a:r>
              <a:rPr lang="en-GB" sz="2000" dirty="0" smtClean="0"/>
              <a:t>and scarce </a:t>
            </a:r>
            <a:r>
              <a:rPr lang="en-GB" sz="2000" dirty="0"/>
              <a:t>financial resources </a:t>
            </a:r>
            <a:r>
              <a:rPr lang="en-GB" sz="2000" dirty="0" smtClean="0"/>
              <a:t>(liquidity and capital) =&gt;   </a:t>
            </a:r>
            <a:r>
              <a:rPr lang="en-GB" sz="2000" b="1" dirty="0" smtClean="0">
                <a:solidFill>
                  <a:srgbClr val="FF0000"/>
                </a:solidFill>
              </a:rPr>
              <a:t>lower loan supply</a:t>
            </a:r>
            <a:r>
              <a:rPr lang="en-GB" sz="2000" dirty="0" smtClean="0"/>
              <a:t>.</a:t>
            </a:r>
          </a:p>
          <a:p>
            <a:pPr marL="0" indent="0" algn="just">
              <a:lnSpc>
                <a:spcPts val="2700"/>
              </a:lnSpc>
              <a:spcBef>
                <a:spcPts val="600"/>
              </a:spcBef>
              <a:spcAft>
                <a:spcPts val="600"/>
              </a:spcAft>
              <a:buNone/>
            </a:pPr>
            <a:endParaRPr lang="en-GB" sz="2000" dirty="0" smtClean="0"/>
          </a:p>
          <a:p>
            <a:pPr marL="361950" indent="-361950" algn="just">
              <a:lnSpc>
                <a:spcPts val="2700"/>
              </a:lnSpc>
              <a:spcBef>
                <a:spcPts val="600"/>
              </a:spcBef>
              <a:spcAft>
                <a:spcPts val="600"/>
              </a:spcAft>
              <a:buAutoNum type="romanLcParenBoth"/>
            </a:pPr>
            <a:r>
              <a:rPr lang="en-GB" sz="2000" dirty="0" smtClean="0"/>
              <a:t>Higher NPLs =&gt; Increased </a:t>
            </a:r>
            <a:r>
              <a:rPr lang="en-GB" sz="2000" dirty="0"/>
              <a:t>uncertainty about banks’ asset </a:t>
            </a:r>
            <a:r>
              <a:rPr lang="en-GB" sz="2000" dirty="0" smtClean="0"/>
              <a:t>values =&gt; costs </a:t>
            </a:r>
            <a:r>
              <a:rPr lang="en-GB" sz="2000" dirty="0"/>
              <a:t>of funding and capital </a:t>
            </a:r>
            <a:r>
              <a:rPr lang="en-GB" sz="2000" dirty="0" smtClean="0"/>
              <a:t>unnecessarily </a:t>
            </a:r>
            <a:r>
              <a:rPr lang="en-GB" sz="2000" dirty="0"/>
              <a:t>increased for the sector as a </a:t>
            </a:r>
            <a:r>
              <a:rPr lang="en-GB" sz="2000" dirty="0" smtClean="0"/>
              <a:t>whole =&gt; higher cost </a:t>
            </a:r>
            <a:r>
              <a:rPr lang="en-GB" sz="2000" dirty="0"/>
              <a:t>of credit to </a:t>
            </a:r>
            <a:r>
              <a:rPr lang="en-GB" sz="2000" dirty="0" smtClean="0"/>
              <a:t>borrowers =&gt; </a:t>
            </a:r>
            <a:r>
              <a:rPr lang="en-GB" sz="2000" b="1" dirty="0" smtClean="0">
                <a:solidFill>
                  <a:srgbClr val="FF0000"/>
                </a:solidFill>
              </a:rPr>
              <a:t>lower economic growth</a:t>
            </a:r>
            <a:r>
              <a:rPr lang="en-GB" sz="2000" dirty="0" smtClean="0"/>
              <a:t>.</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475</a:t>
            </a:fld>
            <a:endParaRPr lang="en-US"/>
          </a:p>
        </p:txBody>
      </p:sp>
    </p:spTree>
    <p:extLst>
      <p:ext uri="{BB962C8B-B14F-4D97-AF65-F5344CB8AC3E}">
        <p14:creationId xmlns:p14="http://schemas.microsoft.com/office/powerpoint/2010/main" val="1366247739"/>
      </p:ext>
    </p:extLst>
  </p:cSld>
  <p:clrMapOvr>
    <a:masterClrMapping/>
  </p:clrMapOvr>
  <p:transition spd="slow">
    <p:pull dir="r"/>
  </p:transition>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594251"/>
          </a:xfrm>
        </p:spPr>
        <p:txBody>
          <a:bodyPr/>
          <a:lstStyle/>
          <a:p>
            <a:pPr marL="265113" indent="-265113" algn="just">
              <a:lnSpc>
                <a:spcPts val="2700"/>
              </a:lnSpc>
              <a:spcBef>
                <a:spcPts val="600"/>
              </a:spcBef>
              <a:spcAft>
                <a:spcPts val="600"/>
              </a:spcAft>
            </a:pPr>
            <a:r>
              <a:rPr lang="en-GB" sz="2000" dirty="0" smtClean="0">
                <a:solidFill>
                  <a:srgbClr val="FF0000"/>
                </a:solidFill>
              </a:rPr>
              <a:t>The speed </a:t>
            </a:r>
            <a:r>
              <a:rPr lang="en-GB" sz="2000" dirty="0">
                <a:solidFill>
                  <a:srgbClr val="FF0000"/>
                </a:solidFill>
              </a:rPr>
              <a:t>of NPL resolution </a:t>
            </a:r>
            <a:r>
              <a:rPr lang="en-GB" sz="2000" dirty="0" smtClean="0">
                <a:solidFill>
                  <a:srgbClr val="FF0000"/>
                </a:solidFill>
              </a:rPr>
              <a:t>was too slow in the Euro Area </a:t>
            </a:r>
            <a:r>
              <a:rPr lang="en-GB" sz="2000" dirty="0" smtClean="0"/>
              <a:t>=&gt; doubts </a:t>
            </a:r>
            <a:r>
              <a:rPr lang="en-GB" sz="2000" dirty="0"/>
              <a:t>over financial </a:t>
            </a:r>
            <a:r>
              <a:rPr lang="en-GB" sz="2000" dirty="0" smtClean="0"/>
              <a:t>stability =&gt; “</a:t>
            </a:r>
            <a:r>
              <a:rPr lang="en-GB" sz="2000" dirty="0"/>
              <a:t>wait-and-see” approach </a:t>
            </a:r>
            <a:r>
              <a:rPr lang="en-GB" sz="2000" dirty="0" smtClean="0"/>
              <a:t>had to be discouraged =&gt; </a:t>
            </a:r>
            <a:r>
              <a:rPr lang="en-GB" sz="2000" dirty="0" smtClean="0">
                <a:solidFill>
                  <a:srgbClr val="FF0000"/>
                </a:solidFill>
              </a:rPr>
              <a:t>NPLs </a:t>
            </a:r>
            <a:r>
              <a:rPr lang="en-GB" sz="2000" dirty="0">
                <a:solidFill>
                  <a:srgbClr val="FF0000"/>
                </a:solidFill>
              </a:rPr>
              <a:t>should be reduced </a:t>
            </a:r>
            <a:r>
              <a:rPr lang="en-GB" sz="2000" dirty="0" smtClean="0">
                <a:solidFill>
                  <a:srgbClr val="FF0000"/>
                </a:solidFill>
              </a:rPr>
              <a:t>faster but avoiding fire </a:t>
            </a:r>
            <a:r>
              <a:rPr lang="en-GB" sz="2000" dirty="0">
                <a:solidFill>
                  <a:srgbClr val="FF0000"/>
                </a:solidFill>
              </a:rPr>
              <a:t>sales </a:t>
            </a:r>
            <a:r>
              <a:rPr lang="en-GB" sz="2000" dirty="0" smtClean="0">
                <a:solidFill>
                  <a:srgbClr val="FF0000"/>
                </a:solidFill>
              </a:rPr>
              <a:t>=&gt; </a:t>
            </a:r>
            <a:r>
              <a:rPr lang="en-GB" sz="2000" b="1" u="sng" dirty="0" smtClean="0">
                <a:solidFill>
                  <a:srgbClr val="FF0000"/>
                </a:solidFill>
              </a:rPr>
              <a:t>EA strategy</a:t>
            </a:r>
            <a:r>
              <a:rPr lang="en-GB" sz="2000" dirty="0" smtClean="0"/>
              <a:t>:</a:t>
            </a:r>
          </a:p>
          <a:p>
            <a:pPr marL="265113" indent="-265113" algn="just">
              <a:lnSpc>
                <a:spcPts val="2700"/>
              </a:lnSpc>
              <a:spcBef>
                <a:spcPts val="600"/>
              </a:spcBef>
              <a:spcAft>
                <a:spcPts val="600"/>
              </a:spcAft>
            </a:pPr>
            <a:endParaRPr lang="en-GB" sz="2000" dirty="0" smtClean="0"/>
          </a:p>
          <a:p>
            <a:pPr marL="265113" indent="-265113" algn="just">
              <a:lnSpc>
                <a:spcPts val="2700"/>
              </a:lnSpc>
              <a:spcBef>
                <a:spcPts val="600"/>
              </a:spcBef>
              <a:spcAft>
                <a:spcPts val="600"/>
              </a:spcAft>
              <a:buAutoNum type="arabicParenR"/>
            </a:pPr>
            <a:r>
              <a:rPr lang="en-GB" sz="2000" dirty="0" smtClean="0"/>
              <a:t>Swift </a:t>
            </a:r>
            <a:r>
              <a:rPr lang="en-GB" sz="2000" dirty="0"/>
              <a:t>recognition </a:t>
            </a:r>
            <a:r>
              <a:rPr lang="en-GB" sz="2000" dirty="0" smtClean="0"/>
              <a:t>of NPLs;</a:t>
            </a:r>
          </a:p>
          <a:p>
            <a:pPr marL="265113" indent="-265113" algn="just">
              <a:lnSpc>
                <a:spcPts val="2700"/>
              </a:lnSpc>
              <a:spcBef>
                <a:spcPts val="600"/>
              </a:spcBef>
              <a:spcAft>
                <a:spcPts val="600"/>
              </a:spcAft>
              <a:buAutoNum type="arabicParenR"/>
            </a:pPr>
            <a:r>
              <a:rPr lang="en-GB" sz="2000" dirty="0" smtClean="0"/>
              <a:t>Losses borne </a:t>
            </a:r>
            <a:r>
              <a:rPr lang="en-GB" sz="2000" dirty="0"/>
              <a:t>primarily by banks’ shareholders and other investors to avoid moral </a:t>
            </a:r>
            <a:r>
              <a:rPr lang="en-GB" sz="2000" dirty="0" smtClean="0"/>
              <a:t>hazard.</a:t>
            </a:r>
          </a:p>
          <a:p>
            <a:pPr marL="265113" indent="-265113" algn="just">
              <a:lnSpc>
                <a:spcPts val="2700"/>
              </a:lnSpc>
              <a:spcBef>
                <a:spcPts val="600"/>
              </a:spcBef>
              <a:spcAft>
                <a:spcPts val="600"/>
              </a:spcAft>
              <a:buAutoNum type="arabicParenR"/>
            </a:pPr>
            <a:r>
              <a:rPr lang="en-GB" sz="2000" dirty="0" smtClean="0"/>
              <a:t>Long-term </a:t>
            </a:r>
            <a:r>
              <a:rPr lang="en-GB" sz="2000" dirty="0"/>
              <a:t>viability assessment of the affected banks. </a:t>
            </a:r>
            <a:endParaRPr lang="en-GB" sz="2000" dirty="0" smtClean="0"/>
          </a:p>
          <a:p>
            <a:pPr marL="265113" indent="-265113" algn="just">
              <a:lnSpc>
                <a:spcPts val="2700"/>
              </a:lnSpc>
              <a:spcBef>
                <a:spcPts val="600"/>
              </a:spcBef>
              <a:spcAft>
                <a:spcPts val="600"/>
              </a:spcAft>
              <a:buAutoNum type="arabicParenR"/>
            </a:pPr>
            <a:r>
              <a:rPr lang="en-GB" sz="2000" dirty="0" smtClean="0"/>
              <a:t>High </a:t>
            </a:r>
            <a:r>
              <a:rPr lang="en-GB" sz="2000" dirty="0"/>
              <a:t>stocks of NPLs </a:t>
            </a:r>
            <a:r>
              <a:rPr lang="en-GB" sz="2000" dirty="0" smtClean="0"/>
              <a:t>addressed </a:t>
            </a:r>
            <a:r>
              <a:rPr lang="en-GB" sz="2000" dirty="0"/>
              <a:t>in a comprehensive package. </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476</a:t>
            </a:fld>
            <a:endParaRPr lang="en-US"/>
          </a:p>
        </p:txBody>
      </p:sp>
    </p:spTree>
    <p:extLst>
      <p:ext uri="{BB962C8B-B14F-4D97-AF65-F5344CB8AC3E}">
        <p14:creationId xmlns:p14="http://schemas.microsoft.com/office/powerpoint/2010/main" val="3558776132"/>
      </p:ext>
    </p:extLst>
  </p:cSld>
  <p:clrMapOvr>
    <a:masterClrMapping/>
  </p:clrMapOvr>
  <p:transition spd="slow">
    <p:pull dir="r"/>
  </p:transition>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28801"/>
            <a:ext cx="8731250" cy="4608512"/>
          </a:xfrm>
        </p:spPr>
        <p:txBody>
          <a:bodyPr/>
          <a:lstStyle/>
          <a:p>
            <a:pPr algn="just">
              <a:lnSpc>
                <a:spcPts val="2700"/>
              </a:lnSpc>
              <a:spcBef>
                <a:spcPts val="600"/>
              </a:spcBef>
              <a:spcAft>
                <a:spcPts val="600"/>
              </a:spcAft>
            </a:pPr>
            <a:r>
              <a:rPr lang="en-GB" sz="2000" dirty="0" smtClean="0">
                <a:solidFill>
                  <a:srgbClr val="FF0000"/>
                </a:solidFill>
              </a:rPr>
              <a:t>The macroeconomic impact of the reduction in NPLs depended on the values agreed, with small haircuts already implying additional capital needs:</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buAutoNum type="arabicParenR"/>
            </a:pPr>
            <a:r>
              <a:rPr lang="en-GB" sz="2000" dirty="0"/>
              <a:t>NPLs sold at their net book value </a:t>
            </a:r>
            <a:r>
              <a:rPr lang="en-GB" sz="2000" dirty="0" smtClean="0"/>
              <a:t>(i.e. the book value minus provisioning) – reduction of NPL ratios to </a:t>
            </a:r>
            <a:r>
              <a:rPr lang="en-GB" sz="2000" dirty="0"/>
              <a:t>their historical average of </a:t>
            </a:r>
            <a:r>
              <a:rPr lang="en-GB" sz="2000" dirty="0" smtClean="0"/>
              <a:t>3–4% =&gt; capital release = €</a:t>
            </a:r>
            <a:r>
              <a:rPr lang="en-GB" sz="2000" dirty="0"/>
              <a:t>54 </a:t>
            </a:r>
            <a:r>
              <a:rPr lang="en-GB" sz="2000" dirty="0" smtClean="0"/>
              <a:t>B (0.5% </a:t>
            </a:r>
            <a:r>
              <a:rPr lang="en-GB" sz="2000" dirty="0"/>
              <a:t>of </a:t>
            </a:r>
            <a:r>
              <a:rPr lang="en-GB" sz="2000" dirty="0" smtClean="0"/>
              <a:t>GDP) =&gt; new </a:t>
            </a:r>
            <a:r>
              <a:rPr lang="en-GB" sz="2000" dirty="0"/>
              <a:t>lending of up to </a:t>
            </a:r>
            <a:r>
              <a:rPr lang="en-GB" sz="2000" dirty="0" smtClean="0"/>
              <a:t>around €550 B (i.e. 5% of GDP, keeping capital ratios).</a:t>
            </a:r>
          </a:p>
          <a:p>
            <a:pPr algn="just">
              <a:lnSpc>
                <a:spcPts val="2700"/>
              </a:lnSpc>
              <a:spcBef>
                <a:spcPts val="600"/>
              </a:spcBef>
              <a:spcAft>
                <a:spcPts val="600"/>
              </a:spcAft>
              <a:buAutoNum type="arabicParenR"/>
            </a:pPr>
            <a:r>
              <a:rPr lang="en-GB" sz="2000" dirty="0" smtClean="0"/>
              <a:t>NPLs </a:t>
            </a:r>
            <a:r>
              <a:rPr lang="en-GB" sz="2000" dirty="0"/>
              <a:t>sold at a </a:t>
            </a:r>
            <a:r>
              <a:rPr lang="en-GB" sz="2000" dirty="0" smtClean="0"/>
              <a:t>haircut </a:t>
            </a:r>
            <a:r>
              <a:rPr lang="en-GB" sz="2000" dirty="0"/>
              <a:t>of </a:t>
            </a:r>
            <a:r>
              <a:rPr lang="en-GB" sz="2000" dirty="0" smtClean="0"/>
              <a:t>5% on </a:t>
            </a:r>
            <a:r>
              <a:rPr lang="en-GB" sz="2000" dirty="0"/>
              <a:t>net book </a:t>
            </a:r>
            <a:r>
              <a:rPr lang="en-GB" sz="2000" dirty="0" smtClean="0"/>
              <a:t>values - the </a:t>
            </a:r>
            <a:r>
              <a:rPr lang="en-GB" sz="2000" dirty="0"/>
              <a:t>freed-up capital would be only €</a:t>
            </a:r>
            <a:r>
              <a:rPr lang="en-GB" sz="2000" dirty="0" smtClean="0"/>
              <a:t>24B, </a:t>
            </a:r>
            <a:r>
              <a:rPr lang="en-GB" sz="2000" dirty="0"/>
              <a:t>amounting to </a:t>
            </a:r>
            <a:r>
              <a:rPr lang="en-GB" sz="2000" dirty="0" smtClean="0"/>
              <a:t>0.2% of </a:t>
            </a:r>
            <a:r>
              <a:rPr lang="en-GB" sz="2000" dirty="0"/>
              <a:t>the combined GDP, and a corresponding new lending capacity of up to €</a:t>
            </a:r>
            <a:r>
              <a:rPr lang="en-GB" sz="2000" dirty="0" smtClean="0"/>
              <a:t>247B (2.4 % of </a:t>
            </a:r>
            <a:r>
              <a:rPr lang="en-GB" sz="2000" dirty="0"/>
              <a:t>GDP). </a:t>
            </a:r>
            <a:endParaRPr lang="en-GB" sz="2000" dirty="0" smtClean="0"/>
          </a:p>
          <a:p>
            <a:pPr algn="just">
              <a:lnSpc>
                <a:spcPts val="2700"/>
              </a:lnSpc>
              <a:spcBef>
                <a:spcPts val="600"/>
              </a:spcBef>
              <a:spcAft>
                <a:spcPts val="600"/>
              </a:spcAft>
              <a:buAutoNum type="arabicParenR"/>
            </a:pPr>
            <a:r>
              <a:rPr lang="en-GB" sz="2000" b="1" dirty="0" smtClean="0">
                <a:solidFill>
                  <a:srgbClr val="FF0000"/>
                </a:solidFill>
              </a:rPr>
              <a:t>With </a:t>
            </a:r>
            <a:r>
              <a:rPr lang="en-GB" sz="2000" b="1" dirty="0">
                <a:solidFill>
                  <a:srgbClr val="FF0000"/>
                </a:solidFill>
              </a:rPr>
              <a:t>larger haircuts, the capital “relief” could be negative in some cases. </a:t>
            </a:r>
            <a:endParaRPr lang="en-US" sz="2000" b="1"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477</a:t>
            </a:fld>
            <a:endParaRPr lang="en-US"/>
          </a:p>
        </p:txBody>
      </p:sp>
    </p:spTree>
    <p:extLst>
      <p:ext uri="{BB962C8B-B14F-4D97-AF65-F5344CB8AC3E}">
        <p14:creationId xmlns:p14="http://schemas.microsoft.com/office/powerpoint/2010/main" val="2278125430"/>
      </p:ext>
    </p:extLst>
  </p:cSld>
  <p:clrMapOvr>
    <a:masterClrMapping/>
  </p:clrMapOvr>
  <p:transition spd="slow">
    <p:pull dir="r"/>
  </p:transition>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478</a:t>
            </a:fld>
            <a:endParaRPr lang="en-US"/>
          </a:p>
        </p:txBody>
      </p:sp>
      <p:pic>
        <p:nvPicPr>
          <p:cNvPr id="3" name="Picture 2"/>
          <p:cNvPicPr>
            <a:picLocks noChangeAspect="1"/>
          </p:cNvPicPr>
          <p:nvPr/>
        </p:nvPicPr>
        <p:blipFill>
          <a:blip r:embed="rId2"/>
          <a:stretch>
            <a:fillRect/>
          </a:stretch>
        </p:blipFill>
        <p:spPr>
          <a:xfrm>
            <a:off x="848543" y="2400126"/>
            <a:ext cx="6670138" cy="3375596"/>
          </a:xfrm>
          <a:prstGeom prst="rect">
            <a:avLst/>
          </a:prstGeom>
        </p:spPr>
      </p:pic>
      <p:sp>
        <p:nvSpPr>
          <p:cNvPr id="7" name="Text Box 5"/>
          <p:cNvSpPr txBox="1">
            <a:spLocks noChangeArrowheads="1"/>
          </p:cNvSpPr>
          <p:nvPr/>
        </p:nvSpPr>
        <p:spPr bwMode="auto">
          <a:xfrm>
            <a:off x="786284" y="5913984"/>
            <a:ext cx="8643448"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IMF (2017), “A </a:t>
            </a:r>
            <a:r>
              <a:rPr lang="en-US" sz="1000" b="0" u="none" dirty="0">
                <a:solidFill>
                  <a:schemeClr val="tx1"/>
                </a:solidFill>
              </a:rPr>
              <a:t>Strategy for Resolving  Europe’s Problem </a:t>
            </a:r>
            <a:r>
              <a:rPr lang="en-US" sz="1000" b="0" u="none" dirty="0" smtClean="0">
                <a:solidFill>
                  <a:schemeClr val="tx1"/>
                </a:solidFill>
              </a:rPr>
              <a:t>Loans”, </a:t>
            </a:r>
            <a:r>
              <a:rPr lang="en-US" sz="1000" b="0" u="none" dirty="0">
                <a:solidFill>
                  <a:schemeClr val="tx1"/>
                </a:solidFill>
              </a:rPr>
              <a:t>  </a:t>
            </a:r>
            <a:r>
              <a:rPr lang="en-US" sz="1000" b="0" u="none" dirty="0" err="1">
                <a:solidFill>
                  <a:schemeClr val="tx1"/>
                </a:solidFill>
              </a:rPr>
              <a:t>Shekhar</a:t>
            </a:r>
            <a:r>
              <a:rPr lang="en-US" sz="1000" b="0" u="none" dirty="0">
                <a:solidFill>
                  <a:schemeClr val="tx1"/>
                </a:solidFill>
              </a:rPr>
              <a:t> </a:t>
            </a:r>
            <a:r>
              <a:rPr lang="en-US" sz="1000" b="0" u="none" dirty="0" err="1">
                <a:solidFill>
                  <a:schemeClr val="tx1"/>
                </a:solidFill>
              </a:rPr>
              <a:t>Aiyar</a:t>
            </a:r>
            <a:r>
              <a:rPr lang="en-US" sz="1000" b="0" u="none" dirty="0">
                <a:solidFill>
                  <a:schemeClr val="tx1"/>
                </a:solidFill>
              </a:rPr>
              <a:t>, Wolfgang </a:t>
            </a:r>
            <a:r>
              <a:rPr lang="en-US" sz="1000" b="0" u="none" dirty="0" err="1">
                <a:solidFill>
                  <a:schemeClr val="tx1"/>
                </a:solidFill>
              </a:rPr>
              <a:t>Bergthaler</a:t>
            </a:r>
            <a:r>
              <a:rPr lang="en-US" sz="1000" b="0" u="none" dirty="0">
                <a:solidFill>
                  <a:schemeClr val="tx1"/>
                </a:solidFill>
              </a:rPr>
              <a:t>, Jose M. </a:t>
            </a:r>
            <a:r>
              <a:rPr lang="en-US" sz="1000" b="0" u="none" dirty="0" err="1">
                <a:solidFill>
                  <a:schemeClr val="tx1"/>
                </a:solidFill>
              </a:rPr>
              <a:t>Garrido</a:t>
            </a:r>
            <a:r>
              <a:rPr lang="en-US" sz="1000" b="0" u="none" dirty="0">
                <a:solidFill>
                  <a:schemeClr val="tx1"/>
                </a:solidFill>
              </a:rPr>
              <a:t>,   Anna </a:t>
            </a:r>
            <a:r>
              <a:rPr lang="en-US" sz="1000" b="0" u="none" dirty="0" err="1">
                <a:solidFill>
                  <a:schemeClr val="tx1"/>
                </a:solidFill>
              </a:rPr>
              <a:t>Ilyina</a:t>
            </a:r>
            <a:r>
              <a:rPr lang="en-US" sz="1000" b="0" u="none" dirty="0">
                <a:solidFill>
                  <a:schemeClr val="tx1"/>
                </a:solidFill>
              </a:rPr>
              <a:t>, Andreas Jobst, Kenneth Kang, </a:t>
            </a:r>
            <a:r>
              <a:rPr lang="en-US" sz="1000" b="0" u="none" dirty="0" err="1">
                <a:solidFill>
                  <a:schemeClr val="tx1"/>
                </a:solidFill>
              </a:rPr>
              <a:t>Dmitriy</a:t>
            </a:r>
            <a:r>
              <a:rPr lang="en-US" sz="1000" b="0" u="none" dirty="0">
                <a:solidFill>
                  <a:schemeClr val="tx1"/>
                </a:solidFill>
              </a:rPr>
              <a:t> </a:t>
            </a:r>
            <a:r>
              <a:rPr lang="en-US" sz="1000" b="0" u="none" dirty="0" err="1">
                <a:solidFill>
                  <a:schemeClr val="tx1"/>
                </a:solidFill>
              </a:rPr>
              <a:t>Kovtun</a:t>
            </a:r>
            <a:r>
              <a:rPr lang="en-US" sz="1000" b="0" u="none" dirty="0">
                <a:solidFill>
                  <a:schemeClr val="tx1"/>
                </a:solidFill>
              </a:rPr>
              <a:t>, Yan Liu, Dermot Monaghan, and Marina </a:t>
            </a:r>
            <a:r>
              <a:rPr lang="en-US" sz="1000" b="0" u="none" dirty="0" smtClean="0">
                <a:solidFill>
                  <a:schemeClr val="tx1"/>
                </a:solidFill>
              </a:rPr>
              <a:t>Moretti, </a:t>
            </a:r>
            <a:r>
              <a:rPr lang="en-US" sz="1000" b="0" u="none" dirty="0">
                <a:solidFill>
                  <a:schemeClr val="tx1"/>
                </a:solidFill>
              </a:rPr>
              <a:t>I M F  </a:t>
            </a:r>
            <a:r>
              <a:rPr lang="en-US" sz="1000" b="0" u="none" dirty="0" smtClean="0">
                <a:solidFill>
                  <a:schemeClr val="tx1"/>
                </a:solidFill>
              </a:rPr>
              <a:t>Staff Discussion Note.</a:t>
            </a:r>
            <a:endParaRPr lang="en-US" sz="1000" b="0" u="none" dirty="0">
              <a:solidFill>
                <a:schemeClr val="tx1"/>
              </a:solidFill>
            </a:endParaRPr>
          </a:p>
        </p:txBody>
      </p:sp>
      <p:sp>
        <p:nvSpPr>
          <p:cNvPr id="9" name="Rectangle 3"/>
          <p:cNvSpPr txBox="1">
            <a:spLocks noChangeArrowheads="1"/>
          </p:cNvSpPr>
          <p:nvPr/>
        </p:nvSpPr>
        <p:spPr bwMode="auto">
          <a:xfrm>
            <a:off x="809625" y="1643061"/>
            <a:ext cx="8683625" cy="56180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GB" sz="2000" b="0" u="none" kern="0" dirty="0" smtClean="0"/>
              <a:t>Portugal was one of the countries with higher potential benefits.</a:t>
            </a:r>
            <a:endParaRPr kumimoji="0" lang="en-US" sz="2000" b="0" u="none" kern="0" dirty="0" smtClean="0">
              <a:cs typeface="Times New Roman" pitchFamily="18" charset="0"/>
            </a:endParaRPr>
          </a:p>
        </p:txBody>
      </p:sp>
      <p:cxnSp>
        <p:nvCxnSpPr>
          <p:cNvPr id="6" name="Straight Arrow Connector 5"/>
          <p:cNvCxnSpPr/>
          <p:nvPr/>
        </p:nvCxnSpPr>
        <p:spPr bwMode="auto">
          <a:xfrm flipH="1">
            <a:off x="2072680" y="4381737"/>
            <a:ext cx="288032" cy="28803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11" name="Straight Arrow Connector 10"/>
          <p:cNvCxnSpPr/>
          <p:nvPr/>
        </p:nvCxnSpPr>
        <p:spPr bwMode="auto">
          <a:xfrm>
            <a:off x="5169024" y="4293096"/>
            <a:ext cx="144016" cy="28803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4204343445"/>
      </p:ext>
    </p:extLst>
  </p:cSld>
  <p:clrMapOvr>
    <a:masterClrMapping/>
  </p:clrMapOvr>
  <p:transition spd="slow">
    <p:pull dir="r"/>
  </p:transition>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594251"/>
          </a:xfrm>
        </p:spPr>
        <p:txBody>
          <a:bodyPr/>
          <a:lstStyle/>
          <a:p>
            <a:pPr marL="271463" indent="-271463" algn="just">
              <a:lnSpc>
                <a:spcPts val="2700"/>
              </a:lnSpc>
              <a:spcBef>
                <a:spcPts val="600"/>
              </a:spcBef>
              <a:spcAft>
                <a:spcPts val="600"/>
              </a:spcAft>
            </a:pPr>
            <a:r>
              <a:rPr lang="pt-PT" sz="2000" b="1" dirty="0" smtClean="0">
                <a:solidFill>
                  <a:srgbClr val="FF0000"/>
                </a:solidFill>
              </a:rPr>
              <a:t>3 </a:t>
            </a:r>
            <a:r>
              <a:rPr lang="en-GB" sz="2000" b="1" dirty="0" smtClean="0">
                <a:solidFill>
                  <a:srgbClr val="FF0000"/>
                </a:solidFill>
              </a:rPr>
              <a:t>steps policy recommended for EA banks</a:t>
            </a:r>
            <a:r>
              <a:rPr lang="en-GB" sz="2000" dirty="0" smtClean="0"/>
              <a:t>:</a:t>
            </a:r>
          </a:p>
          <a:p>
            <a:pPr marL="271463" indent="-271463" algn="just">
              <a:lnSpc>
                <a:spcPts val="2700"/>
              </a:lnSpc>
              <a:spcBef>
                <a:spcPts val="600"/>
              </a:spcBef>
              <a:spcAft>
                <a:spcPts val="600"/>
              </a:spcAft>
              <a:buAutoNum type="arabicParenR"/>
            </a:pPr>
            <a:r>
              <a:rPr lang="en-GB" sz="1800" dirty="0" smtClean="0"/>
              <a:t>Clear upfront diagnosis of the size and scope of the NPL problem, followed by an </a:t>
            </a:r>
            <a:r>
              <a:rPr lang="en-GB" sz="1800" dirty="0" smtClean="0">
                <a:solidFill>
                  <a:srgbClr val="FF0000"/>
                </a:solidFill>
              </a:rPr>
              <a:t>operational separation of NPLs from other, performing assets of the bank</a:t>
            </a:r>
            <a:r>
              <a:rPr lang="en-GB" sz="1800" dirty="0" smtClean="0"/>
              <a:t>.</a:t>
            </a:r>
          </a:p>
          <a:p>
            <a:pPr marL="271463" indent="-271463" algn="just">
              <a:lnSpc>
                <a:spcPts val="2700"/>
              </a:lnSpc>
              <a:spcBef>
                <a:spcPts val="600"/>
              </a:spcBef>
              <a:spcAft>
                <a:spcPts val="600"/>
              </a:spcAft>
              <a:buAutoNum type="arabicParenR"/>
            </a:pPr>
            <a:r>
              <a:rPr lang="en-GB" sz="1800" dirty="0" smtClean="0">
                <a:solidFill>
                  <a:srgbClr val="FF0000"/>
                </a:solidFill>
              </a:rPr>
              <a:t>NPLs of the concerned banks should be subject to valuation</a:t>
            </a:r>
            <a:r>
              <a:rPr lang="en-GB" sz="1800" dirty="0" smtClean="0"/>
              <a:t>, to distinguish between:</a:t>
            </a:r>
          </a:p>
          <a:p>
            <a:pPr marL="271463" lvl="1" indent="-271463" algn="just">
              <a:lnSpc>
                <a:spcPts val="2700"/>
              </a:lnSpc>
              <a:spcBef>
                <a:spcPts val="600"/>
              </a:spcBef>
              <a:spcAft>
                <a:spcPts val="600"/>
              </a:spcAft>
              <a:buAutoNum type="romanLcParenBoth"/>
            </a:pPr>
            <a:r>
              <a:rPr lang="en-GB" sz="1600" dirty="0" smtClean="0"/>
              <a:t>viable and non-viable exposures – to </a:t>
            </a:r>
            <a:r>
              <a:rPr lang="en-GB" sz="1600" dirty="0"/>
              <a:t>be restructured </a:t>
            </a:r>
            <a:r>
              <a:rPr lang="en-GB" sz="1600" dirty="0" smtClean="0"/>
              <a:t>and liquidated, respectively.</a:t>
            </a:r>
          </a:p>
          <a:p>
            <a:pPr marL="271463" lvl="1" indent="-271463" algn="just">
              <a:lnSpc>
                <a:spcPts val="2700"/>
              </a:lnSpc>
              <a:spcBef>
                <a:spcPts val="600"/>
              </a:spcBef>
              <a:spcAft>
                <a:spcPts val="600"/>
              </a:spcAft>
              <a:buAutoNum type="romanLcParenBoth"/>
            </a:pPr>
            <a:r>
              <a:rPr lang="en-GB" sz="1600" dirty="0" smtClean="0"/>
              <a:t>NPLs to remain in the banking system (to be gradually resolved by the banks, whilst being separated from the going-concern operations) and to be removed from the banking system (through direct sales to investors, transfers to asset management companies (AMCs) and securitisation).</a:t>
            </a:r>
          </a:p>
          <a:p>
            <a:pPr marL="271463" indent="-271463" algn="just">
              <a:lnSpc>
                <a:spcPts val="2700"/>
              </a:lnSpc>
              <a:spcBef>
                <a:spcPts val="600"/>
              </a:spcBef>
              <a:spcAft>
                <a:spcPts val="600"/>
              </a:spcAft>
              <a:buAutoNum type="arabicParenR" startAt="3"/>
            </a:pPr>
            <a:r>
              <a:rPr lang="en-GB" sz="1800" dirty="0" smtClean="0">
                <a:solidFill>
                  <a:srgbClr val="FF0000"/>
                </a:solidFill>
              </a:rPr>
              <a:t>Assessment of the viability of each individual bank following the resolution of their NPLs needs to be made</a:t>
            </a:r>
            <a:r>
              <a:rPr lang="en-GB" sz="1800" dirty="0" smtClean="0"/>
              <a:t> - banks may need to be restructured, merged or sold to facilitate their return to sustainable profitability. If necessary, the bank must be resolved or liquidated.</a:t>
            </a:r>
            <a:endParaRPr lang="en-US" sz="18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479</a:t>
            </a:fld>
            <a:endParaRPr lang="en-US"/>
          </a:p>
        </p:txBody>
      </p:sp>
    </p:spTree>
    <p:extLst>
      <p:ext uri="{BB962C8B-B14F-4D97-AF65-F5344CB8AC3E}">
        <p14:creationId xmlns:p14="http://schemas.microsoft.com/office/powerpoint/2010/main" val="2375542856"/>
      </p:ext>
    </p:extLst>
  </p:cSld>
  <p:clrMapOvr>
    <a:masterClrMapping/>
  </p:clrMapOvr>
  <p:transition spd="slow">
    <p:pull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b="1" dirty="0" smtClean="0">
                <a:solidFill>
                  <a:srgbClr val="FF0000"/>
                </a:solidFill>
              </a:rPr>
              <a:t>Nonetheless, debt contracts still face moral hazard, </a:t>
            </a:r>
            <a:r>
              <a:rPr lang="en-US" sz="2000" dirty="0" smtClean="0"/>
              <a:t>as they allow debtors to capture all cash-flows beyond the debt costs.</a:t>
            </a:r>
          </a:p>
          <a:p>
            <a:pPr algn="just">
              <a:lnSpc>
                <a:spcPts val="2700"/>
              </a:lnSpc>
              <a:spcBef>
                <a:spcPts val="600"/>
              </a:spcBef>
              <a:spcAft>
                <a:spcPts val="600"/>
              </a:spcAft>
            </a:pPr>
            <a:endParaRPr lang="en-US" sz="2000" dirty="0"/>
          </a:p>
          <a:p>
            <a:pPr marL="0" indent="0" algn="ctr">
              <a:lnSpc>
                <a:spcPts val="2700"/>
              </a:lnSpc>
              <a:spcBef>
                <a:spcPts val="600"/>
              </a:spcBef>
              <a:spcAft>
                <a:spcPts val="600"/>
              </a:spcAft>
              <a:buNone/>
            </a:pPr>
            <a:r>
              <a:rPr lang="en-US" sz="2000" dirty="0" smtClean="0">
                <a:solidFill>
                  <a:srgbClr val="FF0000"/>
                </a:solidFill>
              </a:rPr>
              <a:t>Incentive for debtors to take riskier projects</a:t>
            </a:r>
          </a:p>
          <a:p>
            <a:pPr marL="0" indent="0" algn="ctr">
              <a:lnSpc>
                <a:spcPts val="2700"/>
              </a:lnSpc>
              <a:spcBef>
                <a:spcPts val="600"/>
              </a:spcBef>
              <a:spcAft>
                <a:spcPts val="600"/>
              </a:spcAft>
              <a:buNone/>
            </a:pPr>
            <a:endParaRPr lang="en-US" sz="2000" dirty="0">
              <a:solidFill>
                <a:srgbClr val="FF0000"/>
              </a:solidFill>
            </a:endParaRPr>
          </a:p>
          <a:p>
            <a:pPr algn="just">
              <a:lnSpc>
                <a:spcPts val="2700"/>
              </a:lnSpc>
              <a:spcBef>
                <a:spcPts val="600"/>
              </a:spcBef>
              <a:spcAft>
                <a:spcPts val="600"/>
              </a:spcAft>
            </a:pPr>
            <a:r>
              <a:rPr lang="en-US" sz="2000" dirty="0" smtClean="0">
                <a:solidFill>
                  <a:srgbClr val="FF0000"/>
                </a:solidFill>
              </a:rPr>
              <a:t>Creditors can mitigate moral hazard imposing more “skin in the game” </a:t>
            </a:r>
            <a:r>
              <a:rPr lang="en-US" sz="2000" dirty="0" smtClean="0"/>
              <a:t>by debtors, either by increasing equity or by demanding collaterals</a:t>
            </a:r>
          </a:p>
          <a:p>
            <a:pPr algn="just">
              <a:lnSpc>
                <a:spcPts val="2700"/>
              </a:lnSpc>
              <a:spcBef>
                <a:spcPts val="600"/>
              </a:spcBef>
              <a:spcAft>
                <a:spcPts val="600"/>
              </a:spcAft>
            </a:pPr>
            <a:endParaRPr lang="en-US" sz="2000" dirty="0"/>
          </a:p>
          <a:p>
            <a:pPr marL="0" indent="0" algn="just">
              <a:lnSpc>
                <a:spcPts val="2700"/>
              </a:lnSpc>
              <a:spcBef>
                <a:spcPts val="600"/>
              </a:spcBef>
              <a:spcAft>
                <a:spcPts val="600"/>
              </a:spcAft>
              <a:buNone/>
            </a:pPr>
            <a:r>
              <a:rPr lang="en-US" sz="2000" dirty="0" smtClean="0">
                <a:solidFill>
                  <a:srgbClr val="FF0000"/>
                </a:solidFill>
              </a:rPr>
              <a:t>Make debt contracts “incentive compatible”, aligning the incentives of debtors and creditors</a:t>
            </a:r>
            <a:endParaRPr lang="en-US" sz="2000" dirty="0">
              <a:solidFill>
                <a:srgbClr val="FF0000"/>
              </a:solidFill>
            </a:endParaRPr>
          </a:p>
          <a:p>
            <a:pPr algn="just">
              <a:lnSpc>
                <a:spcPts val="2700"/>
              </a:lnSpc>
              <a:spcBef>
                <a:spcPts val="600"/>
              </a:spcBef>
              <a:spcAft>
                <a:spcPts val="600"/>
              </a:spcAft>
            </a:pPr>
            <a:endParaRPr lang="en-US" sz="2000" dirty="0"/>
          </a:p>
          <a:p>
            <a:pPr marL="0" indent="0" algn="ctr">
              <a:lnSpc>
                <a:spcPts val="2700"/>
              </a:lnSpc>
              <a:spcBef>
                <a:spcPts val="600"/>
              </a:spcBef>
              <a:spcAft>
                <a:spcPts val="600"/>
              </a:spcAft>
              <a:buNone/>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a:t>
            </a:fld>
            <a:endParaRPr lang="en-US" dirty="0"/>
          </a:p>
        </p:txBody>
      </p:sp>
      <p:sp>
        <p:nvSpPr>
          <p:cNvPr id="7" name="Down Arrow 6"/>
          <p:cNvSpPr/>
          <p:nvPr/>
        </p:nvSpPr>
        <p:spPr bwMode="auto">
          <a:xfrm>
            <a:off x="5116433" y="249289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9" name="Down Arrow 8"/>
          <p:cNvSpPr/>
          <p:nvPr/>
        </p:nvSpPr>
        <p:spPr bwMode="auto">
          <a:xfrm>
            <a:off x="5097016" y="4797152"/>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626390399"/>
      </p:ext>
    </p:extLst>
  </p:cSld>
  <p:clrMapOvr>
    <a:masterClrMapping/>
  </p:clrMapOvr>
  <p:transition spd="slow">
    <p:pull dir="r"/>
  </p:transition>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0"/>
              </a:spcBef>
              <a:spcAft>
                <a:spcPts val="0"/>
              </a:spcAft>
            </a:pPr>
            <a:r>
              <a:rPr lang="en-US" sz="1800" b="1" dirty="0" smtClean="0">
                <a:solidFill>
                  <a:srgbClr val="FF0000"/>
                </a:solidFill>
              </a:rPr>
              <a:t>Recommendations for </a:t>
            </a:r>
            <a:r>
              <a:rPr lang="en-US" sz="1800" b="1" dirty="0" err="1" smtClean="0">
                <a:solidFill>
                  <a:srgbClr val="FF0000"/>
                </a:solidFill>
              </a:rPr>
              <a:t>microprudential</a:t>
            </a:r>
            <a:r>
              <a:rPr lang="en-GB" sz="1800" b="1" dirty="0" smtClean="0">
                <a:solidFill>
                  <a:srgbClr val="FF0000"/>
                </a:solidFill>
              </a:rPr>
              <a:t> authorities in order to strengthen their efforts to improve banks’ NPL management:</a:t>
            </a:r>
          </a:p>
          <a:p>
            <a:pPr algn="just">
              <a:lnSpc>
                <a:spcPts val="2700"/>
              </a:lnSpc>
              <a:spcBef>
                <a:spcPts val="0"/>
              </a:spcBef>
              <a:spcAft>
                <a:spcPts val="0"/>
              </a:spcAft>
            </a:pPr>
            <a:endParaRPr lang="en-GB" sz="1800" dirty="0" smtClean="0"/>
          </a:p>
          <a:p>
            <a:pPr algn="just">
              <a:lnSpc>
                <a:spcPts val="2700"/>
              </a:lnSpc>
              <a:spcBef>
                <a:spcPts val="0"/>
              </a:spcBef>
              <a:spcAft>
                <a:spcPts val="0"/>
              </a:spcAft>
              <a:buAutoNum type="arabicParenR"/>
            </a:pPr>
            <a:r>
              <a:rPr lang="en-GB" sz="1800" dirty="0" smtClean="0"/>
              <a:t>enforce </a:t>
            </a:r>
            <a:r>
              <a:rPr lang="en-GB" sz="1800" dirty="0"/>
              <a:t>compliance with the EU NPL definition and prudent measurement of NPLs </a:t>
            </a:r>
            <a:r>
              <a:rPr lang="en-GB" sz="1800" dirty="0" smtClean="0"/>
              <a:t>(and prudent </a:t>
            </a:r>
            <a:r>
              <a:rPr lang="en-GB" sz="1800" dirty="0"/>
              <a:t>valuation of collateral</a:t>
            </a:r>
            <a:r>
              <a:rPr lang="en-GB" sz="1800" dirty="0" smtClean="0"/>
              <a:t>)</a:t>
            </a:r>
          </a:p>
          <a:p>
            <a:pPr algn="just">
              <a:lnSpc>
                <a:spcPts val="2700"/>
              </a:lnSpc>
              <a:spcBef>
                <a:spcPts val="0"/>
              </a:spcBef>
              <a:spcAft>
                <a:spcPts val="0"/>
              </a:spcAft>
              <a:buAutoNum type="arabicParenR"/>
            </a:pPr>
            <a:r>
              <a:rPr lang="en-GB" sz="1800" dirty="0" smtClean="0"/>
              <a:t>request </a:t>
            </a:r>
            <a:r>
              <a:rPr lang="en-GB" sz="1800" dirty="0"/>
              <a:t>regular updates of NPL reduction strategies and setting targets for NPL </a:t>
            </a:r>
            <a:r>
              <a:rPr lang="en-GB" sz="1800" dirty="0" smtClean="0"/>
              <a:t>reduction;</a:t>
            </a:r>
          </a:p>
          <a:p>
            <a:pPr algn="just">
              <a:lnSpc>
                <a:spcPts val="2700"/>
              </a:lnSpc>
              <a:spcBef>
                <a:spcPts val="0"/>
              </a:spcBef>
              <a:spcAft>
                <a:spcPts val="0"/>
              </a:spcAft>
              <a:buAutoNum type="arabicParenR"/>
            </a:pPr>
            <a:r>
              <a:rPr lang="en-GB" sz="1800" u="sng" dirty="0" smtClean="0"/>
              <a:t>request </a:t>
            </a:r>
            <a:r>
              <a:rPr lang="en-GB" sz="1800" u="sng" dirty="0"/>
              <a:t>banks with high NPL levels to report data necessary to assess their viability in a scenario whereby NPLs are to be </a:t>
            </a:r>
            <a:r>
              <a:rPr lang="en-GB" sz="1800" u="sng" dirty="0" smtClean="0"/>
              <a:t>resolved</a:t>
            </a:r>
            <a:r>
              <a:rPr lang="en-GB" sz="1800" dirty="0" smtClean="0"/>
              <a:t>;</a:t>
            </a:r>
          </a:p>
          <a:p>
            <a:pPr algn="just">
              <a:lnSpc>
                <a:spcPts val="2700"/>
              </a:lnSpc>
              <a:spcBef>
                <a:spcPts val="0"/>
              </a:spcBef>
              <a:spcAft>
                <a:spcPts val="0"/>
              </a:spcAft>
              <a:buAutoNum type="arabicParenR"/>
            </a:pPr>
            <a:r>
              <a:rPr lang="en-GB" sz="1800" dirty="0" smtClean="0"/>
              <a:t>implement </a:t>
            </a:r>
            <a:r>
              <a:rPr lang="en-GB" sz="1800" dirty="0"/>
              <a:t>an </a:t>
            </a:r>
            <a:r>
              <a:rPr lang="en-GB" sz="1800" dirty="0" smtClean="0"/>
              <a:t>European blueprint for </a:t>
            </a:r>
            <a:r>
              <a:rPr lang="en-GB" sz="1800" dirty="0"/>
              <a:t>national </a:t>
            </a:r>
            <a:r>
              <a:rPr lang="en-GB" sz="1800" dirty="0" smtClean="0"/>
              <a:t>authorities based </a:t>
            </a:r>
            <a:r>
              <a:rPr lang="en-GB" sz="1800" dirty="0"/>
              <a:t>on international best </a:t>
            </a:r>
            <a:r>
              <a:rPr lang="en-GB" sz="1800" dirty="0" smtClean="0"/>
              <a:t>practices, with common </a:t>
            </a:r>
            <a:r>
              <a:rPr lang="en-GB" sz="1800" dirty="0"/>
              <a:t>templates for NPL </a:t>
            </a:r>
            <a:r>
              <a:rPr lang="en-GB" sz="1800" dirty="0" smtClean="0"/>
              <a:t>data and </a:t>
            </a:r>
            <a:r>
              <a:rPr lang="en-GB" sz="1800" dirty="0"/>
              <a:t>possible future NPL trading platforms, where investors would be able to acquire NPLs from multiple </a:t>
            </a:r>
            <a:r>
              <a:rPr lang="en-GB" sz="1800" dirty="0" smtClean="0"/>
              <a:t>banks;</a:t>
            </a:r>
          </a:p>
          <a:p>
            <a:pPr algn="just">
              <a:lnSpc>
                <a:spcPts val="2700"/>
              </a:lnSpc>
              <a:spcBef>
                <a:spcPts val="0"/>
              </a:spcBef>
              <a:spcAft>
                <a:spcPts val="0"/>
              </a:spcAft>
              <a:buFont typeface="Monotype Sorts" pitchFamily="2" charset="2"/>
              <a:buAutoNum type="arabicParenR"/>
            </a:pPr>
            <a:r>
              <a:rPr lang="en-US" sz="1800" u="sng" dirty="0" smtClean="0"/>
              <a:t>Impose additional </a:t>
            </a:r>
            <a:r>
              <a:rPr lang="en-US" sz="1800" u="sng" dirty="0"/>
              <a:t>capital </a:t>
            </a:r>
            <a:r>
              <a:rPr lang="en-US" sz="1800" u="sng" dirty="0" smtClean="0"/>
              <a:t>requirements</a:t>
            </a:r>
            <a:r>
              <a:rPr lang="en-US" sz="1800" dirty="0" smtClean="0"/>
              <a:t>.</a:t>
            </a:r>
            <a:endParaRPr lang="en-US" sz="1800" dirty="0"/>
          </a:p>
          <a:p>
            <a:pPr algn="just">
              <a:lnSpc>
                <a:spcPts val="2700"/>
              </a:lnSpc>
              <a:spcBef>
                <a:spcPts val="0"/>
              </a:spcBef>
              <a:spcAft>
                <a:spcPts val="0"/>
              </a:spcAft>
              <a:buAutoNum type="arabicParenR"/>
            </a:pPr>
            <a:endParaRPr lang="en-US" sz="18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480</a:t>
            </a:fld>
            <a:endParaRPr lang="en-US"/>
          </a:p>
        </p:txBody>
      </p:sp>
    </p:spTree>
    <p:extLst>
      <p:ext uri="{BB962C8B-B14F-4D97-AF65-F5344CB8AC3E}">
        <p14:creationId xmlns:p14="http://schemas.microsoft.com/office/powerpoint/2010/main" val="484685672"/>
      </p:ext>
    </p:extLst>
  </p:cSld>
  <p:clrMapOvr>
    <a:masterClrMapping/>
  </p:clrMapOvr>
  <p:transition spd="slow">
    <p:pull dir="r"/>
  </p:transition>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600"/>
              </a:spcBef>
              <a:spcAft>
                <a:spcPts val="600"/>
              </a:spcAft>
            </a:pPr>
            <a:r>
              <a:rPr lang="en-GB" sz="2000" b="1" dirty="0" smtClean="0">
                <a:solidFill>
                  <a:srgbClr val="FF0000"/>
                </a:solidFill>
              </a:rPr>
              <a:t>EU Action </a:t>
            </a:r>
            <a:r>
              <a:rPr lang="en-GB" sz="2000" b="1" dirty="0">
                <a:solidFill>
                  <a:srgbClr val="FF0000"/>
                </a:solidFill>
              </a:rPr>
              <a:t>Plan to Tackle Non-Performing Loans in Europe </a:t>
            </a:r>
            <a:r>
              <a:rPr lang="en-GB" sz="2000" b="1" dirty="0" smtClean="0">
                <a:solidFill>
                  <a:srgbClr val="FF0000"/>
                </a:solidFill>
              </a:rPr>
              <a:t>approved in 2018 </a:t>
            </a:r>
            <a:r>
              <a:rPr lang="en-GB" sz="2000" dirty="0" smtClean="0"/>
              <a:t>(after ECB (2017), “Guidance to banks on non-performing loans”, March):</a:t>
            </a:r>
          </a:p>
          <a:p>
            <a:pPr algn="just">
              <a:lnSpc>
                <a:spcPts val="2700"/>
              </a:lnSpc>
              <a:spcBef>
                <a:spcPts val="0"/>
              </a:spcBef>
              <a:spcAft>
                <a:spcPts val="400"/>
              </a:spcAft>
            </a:pPr>
            <a:endParaRPr lang="en-GB" sz="1800" dirty="0" smtClean="0"/>
          </a:p>
          <a:p>
            <a:pPr marL="400050" indent="-400050" algn="just">
              <a:lnSpc>
                <a:spcPts val="2700"/>
              </a:lnSpc>
              <a:spcBef>
                <a:spcPts val="0"/>
              </a:spcBef>
              <a:spcAft>
                <a:spcPts val="400"/>
              </a:spcAft>
              <a:buAutoNum type="romanLcParenBoth"/>
            </a:pPr>
            <a:r>
              <a:rPr lang="en-GB" sz="1800" dirty="0" smtClean="0"/>
              <a:t>guidelines </a:t>
            </a:r>
            <a:r>
              <a:rPr lang="en-GB" sz="1800" dirty="0"/>
              <a:t>on management of nonperforming exposures and forborne exposures </a:t>
            </a:r>
            <a:r>
              <a:rPr lang="en-GB" sz="1800" dirty="0" smtClean="0"/>
              <a:t>(based on SSM </a:t>
            </a:r>
            <a:r>
              <a:rPr lang="en-GB" sz="1800" dirty="0"/>
              <a:t>guidelines</a:t>
            </a:r>
            <a:r>
              <a:rPr lang="en-GB" sz="1800" dirty="0" smtClean="0"/>
              <a:t>);</a:t>
            </a:r>
          </a:p>
          <a:p>
            <a:pPr marL="400050" indent="-400050" algn="just">
              <a:lnSpc>
                <a:spcPts val="2700"/>
              </a:lnSpc>
              <a:spcBef>
                <a:spcPts val="0"/>
              </a:spcBef>
              <a:spcAft>
                <a:spcPts val="400"/>
              </a:spcAft>
              <a:buAutoNum type="romanLcParenBoth"/>
            </a:pPr>
            <a:r>
              <a:rPr lang="en-GB" sz="1800" dirty="0" smtClean="0"/>
              <a:t>blueprint </a:t>
            </a:r>
            <a:r>
              <a:rPr lang="en-GB" sz="1800" dirty="0"/>
              <a:t>for asset management </a:t>
            </a:r>
            <a:r>
              <a:rPr lang="en-GB" sz="1800" dirty="0" smtClean="0"/>
              <a:t>companies;</a:t>
            </a:r>
          </a:p>
          <a:p>
            <a:pPr marL="400050" indent="-400050" algn="just">
              <a:lnSpc>
                <a:spcPts val="2700"/>
              </a:lnSpc>
              <a:spcBef>
                <a:spcPts val="0"/>
              </a:spcBef>
              <a:spcAft>
                <a:spcPts val="400"/>
              </a:spcAft>
              <a:buAutoNum type="romanLcParenBoth"/>
            </a:pPr>
            <a:r>
              <a:rPr lang="en-GB" sz="1800" u="sng" dirty="0" smtClean="0"/>
              <a:t>measures </a:t>
            </a:r>
            <a:r>
              <a:rPr lang="en-GB" sz="1800" u="sng" dirty="0"/>
              <a:t>to strengthen NPL data </a:t>
            </a:r>
            <a:r>
              <a:rPr lang="en-GB" sz="1800" u="sng" dirty="0" smtClean="0"/>
              <a:t>infrastructure</a:t>
            </a:r>
            <a:r>
              <a:rPr lang="en-GB" sz="1800" dirty="0" smtClean="0"/>
              <a:t>;</a:t>
            </a:r>
          </a:p>
          <a:p>
            <a:pPr marL="400050" indent="-400050" algn="just">
              <a:lnSpc>
                <a:spcPts val="2700"/>
              </a:lnSpc>
              <a:spcBef>
                <a:spcPts val="0"/>
              </a:spcBef>
              <a:spcAft>
                <a:spcPts val="400"/>
              </a:spcAft>
              <a:buAutoNum type="romanLcParenBoth"/>
            </a:pPr>
            <a:r>
              <a:rPr lang="en-GB" sz="1800" u="sng" dirty="0" smtClean="0"/>
              <a:t>measures </a:t>
            </a:r>
            <a:r>
              <a:rPr lang="en-GB" sz="1800" u="sng" dirty="0"/>
              <a:t>to develop secondary markets for NPLs </a:t>
            </a:r>
            <a:r>
              <a:rPr lang="en-GB" sz="1800" dirty="0"/>
              <a:t>and enhance the protection of secured </a:t>
            </a:r>
            <a:r>
              <a:rPr lang="en-GB" sz="1800" dirty="0" smtClean="0"/>
              <a:t>creditors;</a:t>
            </a:r>
          </a:p>
          <a:p>
            <a:pPr marL="400050" indent="-400050" algn="just">
              <a:lnSpc>
                <a:spcPts val="2700"/>
              </a:lnSpc>
              <a:spcBef>
                <a:spcPts val="0"/>
              </a:spcBef>
              <a:spcAft>
                <a:spcPts val="400"/>
              </a:spcAft>
              <a:buAutoNum type="romanLcParenBoth"/>
            </a:pPr>
            <a:r>
              <a:rPr lang="en-GB" sz="1800" dirty="0" smtClean="0"/>
              <a:t>guidelines </a:t>
            </a:r>
            <a:r>
              <a:rPr lang="en-GB" sz="1800" dirty="0"/>
              <a:t>for the monitoring of loan </a:t>
            </a:r>
            <a:r>
              <a:rPr lang="en-GB" sz="1800" dirty="0" smtClean="0"/>
              <a:t>tapes;</a:t>
            </a:r>
          </a:p>
          <a:p>
            <a:pPr marL="400050" indent="-400050" algn="just">
              <a:lnSpc>
                <a:spcPts val="2700"/>
              </a:lnSpc>
              <a:spcBef>
                <a:spcPts val="0"/>
              </a:spcBef>
              <a:spcAft>
                <a:spcPts val="400"/>
              </a:spcAft>
              <a:buAutoNum type="romanLcParenBoth"/>
            </a:pPr>
            <a:r>
              <a:rPr lang="en-GB" sz="1800" u="sng" dirty="0" smtClean="0"/>
              <a:t>measures </a:t>
            </a:r>
            <a:r>
              <a:rPr lang="en-GB" sz="1800" u="sng" dirty="0"/>
              <a:t>to enhance disclosure requirements on asset </a:t>
            </a:r>
            <a:r>
              <a:rPr lang="en-GB" sz="1800" u="sng" dirty="0" smtClean="0"/>
              <a:t>quality</a:t>
            </a:r>
            <a:r>
              <a:rPr lang="en-GB" sz="1800" dirty="0" smtClean="0"/>
              <a:t>;</a:t>
            </a:r>
          </a:p>
          <a:p>
            <a:pPr marL="400050" indent="-400050" algn="just">
              <a:lnSpc>
                <a:spcPts val="2700"/>
              </a:lnSpc>
              <a:spcBef>
                <a:spcPts val="0"/>
              </a:spcBef>
              <a:spcAft>
                <a:spcPts val="400"/>
              </a:spcAft>
              <a:buAutoNum type="romanLcParenBoth"/>
            </a:pPr>
            <a:r>
              <a:rPr lang="en-GB" sz="1800" dirty="0" smtClean="0"/>
              <a:t>measures </a:t>
            </a:r>
            <a:r>
              <a:rPr lang="en-GB" sz="1800" dirty="0"/>
              <a:t>to address potential under-provision of newly originated loans</a:t>
            </a:r>
            <a:r>
              <a:rPr lang="en-GB" sz="1800" dirty="0" smtClean="0"/>
              <a:t>.</a:t>
            </a:r>
          </a:p>
          <a:p>
            <a:pPr algn="just">
              <a:lnSpc>
                <a:spcPts val="2700"/>
              </a:lnSpc>
              <a:spcBef>
                <a:spcPts val="0"/>
              </a:spcBef>
              <a:spcAft>
                <a:spcPts val="400"/>
              </a:spcAft>
            </a:pPr>
            <a:endParaRPr lang="en-US" sz="18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481</a:t>
            </a:fld>
            <a:endParaRPr lang="en-US"/>
          </a:p>
        </p:txBody>
      </p:sp>
    </p:spTree>
    <p:extLst>
      <p:ext uri="{BB962C8B-B14F-4D97-AF65-F5344CB8AC3E}">
        <p14:creationId xmlns:p14="http://schemas.microsoft.com/office/powerpoint/2010/main" val="3180863968"/>
      </p:ext>
    </p:extLst>
  </p:cSld>
  <p:clrMapOvr>
    <a:masterClrMapping/>
  </p:clrMapOvr>
  <p:transition spd="slow">
    <p:pull dir="r"/>
  </p:transition>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679952"/>
          </a:xfrm>
        </p:spPr>
        <p:txBody>
          <a:bodyPr/>
          <a:lstStyle/>
          <a:p>
            <a:pPr algn="just">
              <a:lnSpc>
                <a:spcPts val="2700"/>
              </a:lnSpc>
              <a:spcBef>
                <a:spcPts val="600"/>
              </a:spcBef>
              <a:spcAft>
                <a:spcPts val="600"/>
              </a:spcAft>
            </a:pPr>
            <a:r>
              <a:rPr lang="en-GB" sz="2000" dirty="0" smtClean="0">
                <a:solidFill>
                  <a:srgbClr val="FF0000"/>
                </a:solidFill>
              </a:rPr>
              <a:t>Measures already taken in Portugal:</a:t>
            </a:r>
          </a:p>
          <a:p>
            <a:pPr algn="just">
              <a:lnSpc>
                <a:spcPts val="2700"/>
              </a:lnSpc>
              <a:spcBef>
                <a:spcPts val="600"/>
              </a:spcBef>
              <a:spcAft>
                <a:spcPts val="600"/>
              </a:spcAft>
            </a:pPr>
            <a:endParaRPr lang="en-GB" sz="2000" dirty="0" smtClean="0"/>
          </a:p>
          <a:p>
            <a:pPr marL="400050" indent="-400050" algn="just">
              <a:lnSpc>
                <a:spcPts val="2700"/>
              </a:lnSpc>
              <a:spcBef>
                <a:spcPts val="600"/>
              </a:spcBef>
              <a:spcAft>
                <a:spcPts val="600"/>
              </a:spcAft>
              <a:buAutoNum type="romanLcParenBoth"/>
            </a:pPr>
            <a:r>
              <a:rPr lang="en-GB" sz="2000" dirty="0" smtClean="0"/>
              <a:t>improvement </a:t>
            </a:r>
            <a:r>
              <a:rPr lang="en-GB" sz="2000" dirty="0"/>
              <a:t>of the legal, judicial and tax framework, including the recent establishment of a common decision body between the tax authority and the social security administration to participate in restructuring negotiations</a:t>
            </a:r>
            <a:r>
              <a:rPr lang="en-GB" sz="2000" dirty="0" smtClean="0"/>
              <a:t>;</a:t>
            </a:r>
          </a:p>
          <a:p>
            <a:pPr marL="400050" indent="-400050" algn="just">
              <a:lnSpc>
                <a:spcPts val="2700"/>
              </a:lnSpc>
              <a:spcBef>
                <a:spcPts val="600"/>
              </a:spcBef>
              <a:spcAft>
                <a:spcPts val="600"/>
              </a:spcAft>
              <a:buAutoNum type="romanLcParenBoth"/>
            </a:pPr>
            <a:r>
              <a:rPr lang="en-GB" sz="2000" dirty="0" smtClean="0"/>
              <a:t>enhancement </a:t>
            </a:r>
            <a:r>
              <a:rPr lang="en-GB" sz="2000" dirty="0"/>
              <a:t>of in-court restructuring and insolvency frameworks (including through digitalization of processes</a:t>
            </a:r>
            <a:r>
              <a:rPr lang="en-GB" sz="2000" dirty="0" smtClean="0"/>
              <a:t>);</a:t>
            </a:r>
          </a:p>
          <a:p>
            <a:pPr marL="400050" indent="-400050" algn="just">
              <a:lnSpc>
                <a:spcPts val="2700"/>
              </a:lnSpc>
              <a:spcBef>
                <a:spcPts val="600"/>
              </a:spcBef>
              <a:spcAft>
                <a:spcPts val="600"/>
              </a:spcAft>
              <a:buAutoNum type="romanLcParenBoth"/>
            </a:pPr>
            <a:r>
              <a:rPr lang="en-GB" sz="2000" dirty="0" smtClean="0"/>
              <a:t>introduction </a:t>
            </a:r>
            <a:r>
              <a:rPr lang="en-GB" sz="2000" dirty="0"/>
              <a:t>of </a:t>
            </a:r>
            <a:r>
              <a:rPr lang="en-GB" sz="2000" dirty="0" smtClean="0"/>
              <a:t>measures </a:t>
            </a:r>
            <a:r>
              <a:rPr lang="en-GB" sz="2000" dirty="0"/>
              <a:t>to speed up out-of-court settlement </a:t>
            </a:r>
            <a:r>
              <a:rPr lang="en-GB" sz="2000" dirty="0" smtClean="0"/>
              <a:t>procedures;</a:t>
            </a:r>
          </a:p>
          <a:p>
            <a:pPr marL="400050" indent="-400050" algn="just">
              <a:lnSpc>
                <a:spcPts val="2700"/>
              </a:lnSpc>
              <a:spcBef>
                <a:spcPts val="600"/>
              </a:spcBef>
              <a:spcAft>
                <a:spcPts val="600"/>
              </a:spcAft>
              <a:buAutoNum type="romanLcParenBoth"/>
            </a:pPr>
            <a:r>
              <a:rPr lang="en-US" sz="2000" dirty="0" smtClean="0"/>
              <a:t>higher capital requirements for banks with higher NPLs</a:t>
            </a:r>
            <a:r>
              <a:rPr lang="pt-PT" sz="2000" dirty="0" smtClean="0"/>
              <a:t>.</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482</a:t>
            </a:fld>
            <a:endParaRPr lang="en-US"/>
          </a:p>
        </p:txBody>
      </p:sp>
    </p:spTree>
    <p:extLst>
      <p:ext uri="{BB962C8B-B14F-4D97-AF65-F5344CB8AC3E}">
        <p14:creationId xmlns:p14="http://schemas.microsoft.com/office/powerpoint/2010/main" val="4141681144"/>
      </p:ext>
    </p:extLst>
  </p:cSld>
  <p:clrMapOvr>
    <a:masterClrMapping/>
  </p:clrMapOvr>
  <p:transition spd="slow">
    <p:pull dir="r"/>
  </p:transition>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762000" y="342900"/>
            <a:ext cx="8871520" cy="1213892"/>
          </a:xfrm>
        </p:spPr>
        <p:txBody>
          <a:bodyPr/>
          <a:lstStyle/>
          <a:p>
            <a:r>
              <a:rPr lang="en-US" dirty="0"/>
              <a:t>Credit Risk</a:t>
            </a:r>
            <a:endParaRPr lang="en-US" dirty="0" smtClean="0"/>
          </a:p>
        </p:txBody>
      </p:sp>
      <p:sp>
        <p:nvSpPr>
          <p:cNvPr id="6" name="Rectangle 2051"/>
          <p:cNvSpPr txBox="1">
            <a:spLocks noChangeArrowheads="1"/>
          </p:cNvSpPr>
          <p:nvPr/>
        </p:nvSpPr>
        <p:spPr bwMode="auto">
          <a:xfrm>
            <a:off x="762000" y="1628799"/>
            <a:ext cx="8655496" cy="86409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lang="en-GB" sz="2000" u="none" dirty="0" smtClean="0">
                <a:solidFill>
                  <a:srgbClr val="FF0000"/>
                </a:solidFill>
              </a:rPr>
              <a:t>NPL ratio in Euro Area has decreased from 7% to 3%, mostly due to write-offs and sales of NPLs, but it is still above the main peers.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483</a:t>
            </a:fld>
            <a:endParaRPr lang="en-US"/>
          </a:p>
        </p:txBody>
      </p:sp>
      <p:pic>
        <p:nvPicPr>
          <p:cNvPr id="3" name="Picture 2"/>
          <p:cNvPicPr>
            <a:picLocks noChangeAspect="1"/>
          </p:cNvPicPr>
          <p:nvPr/>
        </p:nvPicPr>
        <p:blipFill>
          <a:blip r:embed="rId2"/>
          <a:stretch>
            <a:fillRect/>
          </a:stretch>
        </p:blipFill>
        <p:spPr>
          <a:xfrm>
            <a:off x="6853601" y="2178759"/>
            <a:ext cx="2530375" cy="3644892"/>
          </a:xfrm>
          <a:prstGeom prst="rect">
            <a:avLst/>
          </a:prstGeom>
        </p:spPr>
      </p:pic>
      <p:sp>
        <p:nvSpPr>
          <p:cNvPr id="10" name="Rectangle 9"/>
          <p:cNvSpPr/>
          <p:nvPr/>
        </p:nvSpPr>
        <p:spPr>
          <a:xfrm>
            <a:off x="5941986" y="6046014"/>
            <a:ext cx="3551264" cy="276999"/>
          </a:xfrm>
          <a:prstGeom prst="rect">
            <a:avLst/>
          </a:prstGeom>
        </p:spPr>
        <p:txBody>
          <a:bodyPr wrap="square">
            <a:spAutoFit/>
          </a:bodyPr>
          <a:lstStyle/>
          <a:p>
            <a:pPr algn="l">
              <a:spcBef>
                <a:spcPct val="50000"/>
              </a:spcBef>
              <a:buNone/>
            </a:pPr>
            <a:r>
              <a:rPr lang="en-US" sz="1200" b="0" u="none" dirty="0" smtClean="0">
                <a:solidFill>
                  <a:schemeClr val="tx1"/>
                </a:solidFill>
              </a:rPr>
              <a:t>Source: ECB </a:t>
            </a:r>
            <a:r>
              <a:rPr lang="en-US" sz="1200" b="0" u="none" dirty="0">
                <a:solidFill>
                  <a:schemeClr val="tx1"/>
                </a:solidFill>
              </a:rPr>
              <a:t>(</a:t>
            </a:r>
            <a:r>
              <a:rPr lang="en-US" sz="1200" b="0" u="none" dirty="0" smtClean="0">
                <a:solidFill>
                  <a:schemeClr val="tx1"/>
                </a:solidFill>
              </a:rPr>
              <a:t>2019), Financial Stability Review, May.</a:t>
            </a:r>
            <a:endParaRPr lang="en-US" sz="1200" b="0" u="none" dirty="0">
              <a:solidFill>
                <a:schemeClr val="tx1"/>
              </a:solidFill>
            </a:endParaRPr>
          </a:p>
        </p:txBody>
      </p:sp>
      <p:pic>
        <p:nvPicPr>
          <p:cNvPr id="4" name="Picture 3"/>
          <p:cNvPicPr>
            <a:picLocks noChangeAspect="1"/>
          </p:cNvPicPr>
          <p:nvPr/>
        </p:nvPicPr>
        <p:blipFill>
          <a:blip r:embed="rId3"/>
          <a:stretch>
            <a:fillRect/>
          </a:stretch>
        </p:blipFill>
        <p:spPr>
          <a:xfrm>
            <a:off x="1064568" y="2584581"/>
            <a:ext cx="4968552" cy="3239070"/>
          </a:xfrm>
          <a:prstGeom prst="rect">
            <a:avLst/>
          </a:prstGeom>
        </p:spPr>
      </p:pic>
    </p:spTree>
    <p:extLst>
      <p:ext uri="{BB962C8B-B14F-4D97-AF65-F5344CB8AC3E}">
        <p14:creationId xmlns:p14="http://schemas.microsoft.com/office/powerpoint/2010/main" val="3662089977"/>
      </p:ext>
    </p:extLst>
  </p:cSld>
  <p:clrMapOvr>
    <a:masterClrMapping/>
  </p:clrMapOvr>
  <p:transition spd="slow">
    <p:pull dir="r"/>
  </p:transition>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679952"/>
          </a:xfrm>
        </p:spPr>
        <p:txBody>
          <a:bodyPr/>
          <a:lstStyle/>
          <a:p>
            <a:pPr marL="266700" indent="-266700" algn="just">
              <a:lnSpc>
                <a:spcPts val="2700"/>
              </a:lnSpc>
              <a:spcBef>
                <a:spcPts val="600"/>
              </a:spcBef>
              <a:spcAft>
                <a:spcPts val="600"/>
              </a:spcAft>
            </a:pPr>
            <a:r>
              <a:rPr lang="en-GB" sz="2000" b="1" dirty="0" err="1" smtClean="0">
                <a:solidFill>
                  <a:srgbClr val="FF0000"/>
                </a:solidFill>
              </a:rPr>
              <a:t>BoP</a:t>
            </a:r>
            <a:r>
              <a:rPr lang="en-GB" sz="2000" b="1" dirty="0" smtClean="0">
                <a:solidFill>
                  <a:srgbClr val="FF0000"/>
                </a:solidFill>
              </a:rPr>
              <a:t> announced </a:t>
            </a:r>
            <a:r>
              <a:rPr lang="en-GB" sz="2000" b="1" dirty="0">
                <a:solidFill>
                  <a:srgbClr val="FF0000"/>
                </a:solidFill>
              </a:rPr>
              <a:t>in </a:t>
            </a:r>
            <a:r>
              <a:rPr lang="en-GB" sz="2000" b="1" dirty="0" smtClean="0">
                <a:solidFill>
                  <a:srgbClr val="FF0000"/>
                </a:solidFill>
              </a:rPr>
              <a:t>Feb18 </a:t>
            </a:r>
            <a:r>
              <a:rPr lang="en-GB" sz="2000" b="1" dirty="0" err="1">
                <a:solidFill>
                  <a:srgbClr val="FF0000"/>
                </a:solidFill>
              </a:rPr>
              <a:t>macroprudential</a:t>
            </a:r>
            <a:r>
              <a:rPr lang="en-GB" sz="2000" b="1" dirty="0">
                <a:solidFill>
                  <a:srgbClr val="FF0000"/>
                </a:solidFill>
              </a:rPr>
              <a:t> measures focused on </a:t>
            </a:r>
            <a:r>
              <a:rPr lang="en-GB" sz="2000" b="1" dirty="0" smtClean="0">
                <a:solidFill>
                  <a:srgbClr val="FF0000"/>
                </a:solidFill>
              </a:rPr>
              <a:t>credit risk in new </a:t>
            </a:r>
            <a:r>
              <a:rPr lang="en-GB" sz="2000" b="1" dirty="0">
                <a:solidFill>
                  <a:srgbClr val="FF0000"/>
                </a:solidFill>
              </a:rPr>
              <a:t>mortgage and consumer loans, </a:t>
            </a:r>
            <a:r>
              <a:rPr lang="en-GB" sz="2000" b="1" dirty="0" smtClean="0">
                <a:solidFill>
                  <a:srgbClr val="FF0000"/>
                </a:solidFill>
              </a:rPr>
              <a:t>in effect since Jul18</a:t>
            </a:r>
            <a:r>
              <a:rPr lang="en-GB" sz="2000" dirty="0"/>
              <a:t>, under the principle of ‘comply or explain</a:t>
            </a:r>
            <a:r>
              <a:rPr lang="en-GB" sz="2000" dirty="0" smtClean="0"/>
              <a:t>’, namely:</a:t>
            </a:r>
          </a:p>
          <a:p>
            <a:pPr marL="400050" indent="-400050" algn="just">
              <a:lnSpc>
                <a:spcPts val="2700"/>
              </a:lnSpc>
              <a:spcBef>
                <a:spcPts val="600"/>
              </a:spcBef>
              <a:spcAft>
                <a:spcPts val="600"/>
              </a:spcAft>
              <a:buAutoNum type="romanLcParenBoth"/>
            </a:pPr>
            <a:r>
              <a:rPr lang="en-GB" sz="2000" dirty="0" smtClean="0"/>
              <a:t>LTV for </a:t>
            </a:r>
            <a:r>
              <a:rPr lang="en-GB" sz="2000" dirty="0"/>
              <a:t>new mortgages for primary residence </a:t>
            </a:r>
            <a:r>
              <a:rPr lang="en-GB" sz="2000" dirty="0" smtClean="0"/>
              <a:t>&lt;= 90% (80% for other purposes and 100% for properties held by the bank or for leasing).</a:t>
            </a:r>
          </a:p>
          <a:p>
            <a:pPr marL="363538" indent="-363538" algn="just">
              <a:lnSpc>
                <a:spcPts val="2700"/>
              </a:lnSpc>
              <a:spcBef>
                <a:spcPts val="600"/>
              </a:spcBef>
              <a:spcAft>
                <a:spcPts val="600"/>
              </a:spcAft>
              <a:buAutoNum type="romanLcParenBoth" startAt="2"/>
            </a:pPr>
            <a:r>
              <a:rPr lang="en-GB" sz="2000" dirty="0"/>
              <a:t>DSTI &lt;= 50%, with the following requirements:</a:t>
            </a:r>
          </a:p>
          <a:p>
            <a:pPr marL="608012" lvl="1" indent="-342900" algn="just">
              <a:lnSpc>
                <a:spcPts val="2700"/>
              </a:lnSpc>
              <a:spcBef>
                <a:spcPts val="600"/>
              </a:spcBef>
              <a:spcAft>
                <a:spcPts val="600"/>
              </a:spcAft>
              <a:buAutoNum type="arabicParenBoth"/>
            </a:pPr>
            <a:r>
              <a:rPr lang="en-GB" sz="1800" dirty="0" smtClean="0"/>
              <a:t>DSTI </a:t>
            </a:r>
            <a:r>
              <a:rPr lang="en-GB" sz="1800" dirty="0"/>
              <a:t>calculated assuming interest rate increases of 100 </a:t>
            </a:r>
            <a:r>
              <a:rPr lang="en-GB" sz="1800" dirty="0" err="1"/>
              <a:t>bp</a:t>
            </a:r>
            <a:r>
              <a:rPr lang="en-GB" sz="1800" dirty="0"/>
              <a:t> for loans with maturity &lt; 5y, 200 </a:t>
            </a:r>
            <a:r>
              <a:rPr lang="en-GB" sz="1800" dirty="0" err="1"/>
              <a:t>bp</a:t>
            </a:r>
            <a:r>
              <a:rPr lang="en-GB" sz="1800" dirty="0"/>
              <a:t> for maturities between 5 and 10 years, and 300 </a:t>
            </a:r>
            <a:r>
              <a:rPr lang="en-GB" sz="1800" dirty="0" err="1"/>
              <a:t>bp</a:t>
            </a:r>
            <a:r>
              <a:rPr lang="en-GB" sz="1800" dirty="0"/>
              <a:t> for maturities &gt;10 </a:t>
            </a:r>
            <a:r>
              <a:rPr lang="en-GB" sz="1800" dirty="0" smtClean="0"/>
              <a:t>years.</a:t>
            </a:r>
          </a:p>
          <a:p>
            <a:pPr marL="608012" lvl="1" indent="-342900" algn="just">
              <a:lnSpc>
                <a:spcPts val="2700"/>
              </a:lnSpc>
              <a:spcBef>
                <a:spcPts val="600"/>
              </a:spcBef>
              <a:spcAft>
                <a:spcPts val="600"/>
              </a:spcAft>
              <a:buAutoNum type="arabicParenBoth"/>
            </a:pPr>
            <a:r>
              <a:rPr lang="en-GB" sz="1800" dirty="0" smtClean="0"/>
              <a:t>Income </a:t>
            </a:r>
            <a:r>
              <a:rPr lang="en-GB" sz="1800" dirty="0"/>
              <a:t>is net of taxes and social security contributions and taking into account the impact of a reduction in the borrower’s income, if the borrower’s age at the loan maturity is &gt; 70y.</a:t>
            </a:r>
          </a:p>
          <a:p>
            <a:pPr marL="400050" indent="-400050" algn="just">
              <a:lnSpc>
                <a:spcPts val="2700"/>
              </a:lnSpc>
              <a:spcBef>
                <a:spcPts val="600"/>
              </a:spcBef>
              <a:spcAft>
                <a:spcPts val="600"/>
              </a:spcAft>
              <a:buAutoNum type="romanLcParenBoth"/>
            </a:pPr>
            <a:endParaRPr lang="en-US" sz="18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484</a:t>
            </a:fld>
            <a:endParaRPr lang="en-US"/>
          </a:p>
        </p:txBody>
      </p:sp>
    </p:spTree>
    <p:extLst>
      <p:ext uri="{BB962C8B-B14F-4D97-AF65-F5344CB8AC3E}">
        <p14:creationId xmlns:p14="http://schemas.microsoft.com/office/powerpoint/2010/main" val="2513371408"/>
      </p:ext>
    </p:extLst>
  </p:cSld>
  <p:clrMapOvr>
    <a:masterClrMapping/>
  </p:clrMapOvr>
  <p:transition spd="slow">
    <p:pull dir="r"/>
  </p:transition>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762000" y="342900"/>
            <a:ext cx="8566150" cy="1104900"/>
          </a:xfrm>
        </p:spPr>
        <p:txBody>
          <a:bodyPr/>
          <a:lstStyle/>
          <a:p>
            <a:r>
              <a:rPr lang="en-US" dirty="0"/>
              <a:t>Credit Risk</a:t>
            </a:r>
            <a:endParaRPr lang="en-US" dirty="0" smtClean="0"/>
          </a:p>
        </p:txBody>
      </p:sp>
      <p:sp>
        <p:nvSpPr>
          <p:cNvPr id="111619" name="Rectangle 3"/>
          <p:cNvSpPr>
            <a:spLocks noGrp="1" noChangeArrowheads="1"/>
          </p:cNvSpPr>
          <p:nvPr>
            <p:ph type="body" idx="1"/>
          </p:nvPr>
        </p:nvSpPr>
        <p:spPr>
          <a:xfrm>
            <a:off x="762001" y="1643061"/>
            <a:ext cx="8731250" cy="4679952"/>
          </a:xfrm>
        </p:spPr>
        <p:txBody>
          <a:bodyPr/>
          <a:lstStyle/>
          <a:p>
            <a:pPr marL="608012" lvl="1" indent="-342900" algn="just">
              <a:lnSpc>
                <a:spcPts val="2700"/>
              </a:lnSpc>
              <a:spcBef>
                <a:spcPts val="0"/>
              </a:spcBef>
              <a:spcAft>
                <a:spcPts val="0"/>
              </a:spcAft>
              <a:buAutoNum type="arabicParenBoth" startAt="3"/>
            </a:pPr>
            <a:r>
              <a:rPr lang="en-GB" sz="1800" dirty="0" smtClean="0"/>
              <a:t>exclusions:</a:t>
            </a:r>
          </a:p>
          <a:p>
            <a:pPr marL="608012" lvl="1" indent="-342900" algn="just">
              <a:lnSpc>
                <a:spcPts val="2700"/>
              </a:lnSpc>
              <a:spcBef>
                <a:spcPts val="0"/>
              </a:spcBef>
              <a:spcAft>
                <a:spcPts val="0"/>
              </a:spcAft>
              <a:buAutoNum type="arabicParenBoth" startAt="3"/>
            </a:pPr>
            <a:endParaRPr lang="en-GB" sz="1800" dirty="0" smtClean="0"/>
          </a:p>
          <a:p>
            <a:pPr marL="628650" lvl="1" indent="-363538" algn="just">
              <a:lnSpc>
                <a:spcPts val="2700"/>
              </a:lnSpc>
              <a:spcBef>
                <a:spcPts val="0"/>
              </a:spcBef>
              <a:spcAft>
                <a:spcPts val="0"/>
              </a:spcAft>
              <a:buFontTx/>
              <a:buChar char="-"/>
            </a:pPr>
            <a:r>
              <a:rPr lang="en-GB" sz="1800" dirty="0" smtClean="0"/>
              <a:t>Up to 20% of loans granted each year – DSTI &lt;= 60%;</a:t>
            </a:r>
          </a:p>
          <a:p>
            <a:pPr marL="628650" lvl="1" indent="-363538" algn="just">
              <a:lnSpc>
                <a:spcPts val="2700"/>
              </a:lnSpc>
              <a:spcBef>
                <a:spcPts val="0"/>
              </a:spcBef>
              <a:spcAft>
                <a:spcPts val="0"/>
              </a:spcAft>
              <a:buFontTx/>
              <a:buChar char="-"/>
            </a:pPr>
            <a:r>
              <a:rPr lang="en-GB" sz="1800" dirty="0" smtClean="0"/>
              <a:t>Up to 5%: no DSTI limit.</a:t>
            </a:r>
          </a:p>
          <a:p>
            <a:pPr marL="628650" lvl="1" indent="-363538" algn="just">
              <a:lnSpc>
                <a:spcPts val="2700"/>
              </a:lnSpc>
              <a:spcBef>
                <a:spcPts val="0"/>
              </a:spcBef>
              <a:spcAft>
                <a:spcPts val="0"/>
              </a:spcAft>
              <a:buFontTx/>
              <a:buChar char="-"/>
            </a:pPr>
            <a:endParaRPr lang="en-GB" sz="1800" dirty="0" smtClean="0"/>
          </a:p>
          <a:p>
            <a:pPr marL="400050" indent="-400050" algn="just">
              <a:lnSpc>
                <a:spcPts val="2400"/>
              </a:lnSpc>
              <a:spcBef>
                <a:spcPts val="0"/>
              </a:spcBef>
              <a:spcAft>
                <a:spcPts val="400"/>
              </a:spcAft>
              <a:buAutoNum type="romanLcParenBoth" startAt="3"/>
            </a:pPr>
            <a:r>
              <a:rPr lang="en-GB" sz="2000" dirty="0"/>
              <a:t>Limits to maturities:</a:t>
            </a:r>
          </a:p>
          <a:p>
            <a:pPr marL="400050" indent="-400050" algn="just">
              <a:lnSpc>
                <a:spcPts val="2400"/>
              </a:lnSpc>
              <a:spcBef>
                <a:spcPts val="0"/>
              </a:spcBef>
              <a:spcAft>
                <a:spcPts val="400"/>
              </a:spcAft>
              <a:buAutoNum type="romanLcParenBoth" startAt="3"/>
            </a:pPr>
            <a:endParaRPr lang="en-GB" sz="2000" dirty="0"/>
          </a:p>
          <a:p>
            <a:pPr marL="800100" lvl="1" indent="-400050" algn="just">
              <a:lnSpc>
                <a:spcPts val="2400"/>
              </a:lnSpc>
              <a:spcBef>
                <a:spcPts val="0"/>
              </a:spcBef>
              <a:spcAft>
                <a:spcPts val="400"/>
              </a:spcAft>
              <a:buAutoNum type="romanLcParenBoth"/>
            </a:pPr>
            <a:r>
              <a:rPr lang="en-GB" sz="1800" dirty="0"/>
              <a:t>New mortgage and related loans &lt;= 40y, with the average maturity of new credit agreements having gradually to converge to 30y by 2022</a:t>
            </a:r>
            <a:r>
              <a:rPr lang="en-GB" sz="1800" dirty="0" smtClean="0"/>
              <a:t>.</a:t>
            </a:r>
          </a:p>
          <a:p>
            <a:pPr marL="800100" lvl="1" indent="-400050" algn="just">
              <a:lnSpc>
                <a:spcPts val="2400"/>
              </a:lnSpc>
              <a:spcBef>
                <a:spcPts val="0"/>
              </a:spcBef>
              <a:spcAft>
                <a:spcPts val="400"/>
              </a:spcAft>
              <a:buAutoNum type="romanLcParenBoth"/>
            </a:pPr>
            <a:endParaRPr lang="en-GB" sz="1800" dirty="0"/>
          </a:p>
          <a:p>
            <a:pPr marL="800100" lvl="1" indent="-400050" algn="just">
              <a:lnSpc>
                <a:spcPts val="2400"/>
              </a:lnSpc>
              <a:spcBef>
                <a:spcPts val="0"/>
              </a:spcBef>
              <a:spcAft>
                <a:spcPts val="400"/>
              </a:spcAft>
              <a:buAutoNum type="romanLcParenBoth"/>
            </a:pPr>
            <a:r>
              <a:rPr lang="en-GB" sz="1800" dirty="0"/>
              <a:t>Consumer credit agreements - maturity of new loans &lt;= 10y.</a:t>
            </a:r>
          </a:p>
          <a:p>
            <a:pPr marL="628650" lvl="1" indent="-363538" algn="just">
              <a:lnSpc>
                <a:spcPts val="2700"/>
              </a:lnSpc>
              <a:spcBef>
                <a:spcPts val="0"/>
              </a:spcBef>
              <a:spcAft>
                <a:spcPts val="0"/>
              </a:spcAft>
              <a:buFontTx/>
              <a:buChar char="-"/>
            </a:pPr>
            <a:endParaRPr lang="en-US" sz="18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485</a:t>
            </a:fld>
            <a:endParaRPr lang="en-US"/>
          </a:p>
        </p:txBody>
      </p:sp>
    </p:spTree>
    <p:extLst>
      <p:ext uri="{BB962C8B-B14F-4D97-AF65-F5344CB8AC3E}">
        <p14:creationId xmlns:p14="http://schemas.microsoft.com/office/powerpoint/2010/main" val="1512372424"/>
      </p:ext>
    </p:extLst>
  </p:cSld>
  <p:clrMapOvr>
    <a:masterClrMapping/>
  </p:clrMapOvr>
  <p:transition spd="slow">
    <p:pull dir="r"/>
  </p:transition>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smtClean="0">
                <a:solidFill>
                  <a:srgbClr val="FF0000"/>
                </a:solidFill>
                <a:cs typeface="Times New Roman" pitchFamily="18" charset="0"/>
              </a:rPr>
              <a:t>Definition: the risk of losing the ability to have enough cash to keep operating smoothly, while the bank is solvent.</a:t>
            </a:r>
          </a:p>
          <a:p>
            <a:pPr marL="266700" lvl="3" indent="-266700" algn="just">
              <a:lnSpc>
                <a:spcPts val="2700"/>
              </a:lnSpc>
              <a:spcBef>
                <a:spcPts val="600"/>
              </a:spcBef>
              <a:spcAft>
                <a:spcPts val="600"/>
              </a:spcAft>
              <a:buFont typeface="Monotype Sorts" pitchFamily="2" charset="2"/>
              <a:buChar char="n"/>
            </a:pPr>
            <a:r>
              <a:rPr lang="en-US" sz="2000" dirty="0" smtClean="0">
                <a:cs typeface="Times New Roman" pitchFamily="18" charset="0"/>
              </a:rPr>
              <a:t>Illiquidity means that banks cannot get cash by selling assets at reasonable prices.</a:t>
            </a:r>
          </a:p>
          <a:p>
            <a:pPr marL="266700" lvl="3" indent="-266700" algn="just">
              <a:lnSpc>
                <a:spcPts val="2700"/>
              </a:lnSpc>
              <a:spcBef>
                <a:spcPts val="600"/>
              </a:spcBef>
              <a:spcAft>
                <a:spcPts val="600"/>
              </a:spcAft>
              <a:buFont typeface="Monotype Sorts" pitchFamily="2" charset="2"/>
              <a:buChar char="n"/>
            </a:pPr>
            <a:r>
              <a:rPr lang="en-US" dirty="0" smtClean="0">
                <a:cs typeface="Times New Roman" pitchFamily="18" charset="0"/>
              </a:rPr>
              <a:t>Being solvent, i.e. complying with capital requirements, and preserving eligible collateral to offer, a bank is not expected to face liquidity problems, as it keeps the ability to raise cash from the central bank.</a:t>
            </a:r>
          </a:p>
          <a:p>
            <a:pPr marL="266700" lvl="3" indent="-266700" algn="just">
              <a:lnSpc>
                <a:spcPts val="2700"/>
              </a:lnSpc>
              <a:spcBef>
                <a:spcPts val="600"/>
              </a:spcBef>
              <a:spcAft>
                <a:spcPts val="600"/>
              </a:spcAft>
              <a:buFont typeface="Monotype Sorts" pitchFamily="2" charset="2"/>
              <a:buChar char="n"/>
            </a:pPr>
            <a:r>
              <a:rPr lang="en-US" sz="2000" dirty="0" smtClean="0">
                <a:cs typeface="Times New Roman" pitchFamily="18" charset="0"/>
              </a:rPr>
              <a:t>Conversely, fire sales of assets may lead to losses, impacting on the solvency and therefore triggering additional liquidity problems.</a:t>
            </a:r>
          </a:p>
          <a:p>
            <a:pPr marL="266700" lvl="3" indent="-266700" algn="just">
              <a:lnSpc>
                <a:spcPts val="2700"/>
              </a:lnSpc>
              <a:spcBef>
                <a:spcPts val="600"/>
              </a:spcBef>
              <a:spcAft>
                <a:spcPts val="600"/>
              </a:spcAft>
              <a:buFont typeface="Monotype Sorts" pitchFamily="2" charset="2"/>
              <a:buChar char="n"/>
            </a:pPr>
            <a:r>
              <a:rPr lang="en-US" sz="2000" dirty="0" smtClean="0">
                <a:cs typeface="Times New Roman" pitchFamily="18" charset="0"/>
              </a:rPr>
              <a:t>Liquidity problems may be provoked by exogenous market events, e.g. lower risk-appetite</a:t>
            </a:r>
            <a:r>
              <a:rPr lang="en-US" dirty="0">
                <a:cs typeface="Times New Roman" pitchFamily="18" charset="0"/>
              </a:rPr>
              <a:t> </a:t>
            </a:r>
            <a:r>
              <a:rPr lang="en-US" dirty="0" smtClean="0">
                <a:cs typeface="Times New Roman" pitchFamily="18" charset="0"/>
              </a:rPr>
              <a:t>or by endogenous factors, due to mismatches between assets and liabilities.</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486</a:t>
            </a:fld>
            <a:endParaRPr lang="en-US"/>
          </a:p>
        </p:txBody>
      </p:sp>
    </p:spTree>
    <p:extLst>
      <p:ext uri="{BB962C8B-B14F-4D97-AF65-F5344CB8AC3E}">
        <p14:creationId xmlns:p14="http://schemas.microsoft.com/office/powerpoint/2010/main" val="3546835497"/>
      </p:ext>
    </p:extLst>
  </p:cSld>
  <p:clrMapOvr>
    <a:masterClrMapping/>
  </p:clrMapOvr>
  <p:transition spd="slow">
    <p:pull dir="r"/>
  </p:transition>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smtClean="0">
                <a:solidFill>
                  <a:srgbClr val="FF0000"/>
                </a:solidFill>
                <a:cs typeface="Times New Roman" pitchFamily="18" charset="0"/>
              </a:rPr>
              <a:t>Liquidity risk stems from:</a:t>
            </a:r>
          </a:p>
          <a:p>
            <a:pPr marL="268288" lvl="3" indent="-268288" algn="just">
              <a:lnSpc>
                <a:spcPts val="2700"/>
              </a:lnSpc>
              <a:spcBef>
                <a:spcPts val="600"/>
              </a:spcBef>
              <a:spcAft>
                <a:spcPts val="600"/>
              </a:spcAft>
              <a:buFontTx/>
              <a:buAutoNum type="romanLcParenBoth"/>
            </a:pPr>
            <a:r>
              <a:rPr lang="en-US" dirty="0">
                <a:solidFill>
                  <a:srgbClr val="FF0000"/>
                </a:solidFill>
                <a:cs typeface="Times New Roman" pitchFamily="18" charset="0"/>
              </a:rPr>
              <a:t>asset side </a:t>
            </a:r>
            <a:r>
              <a:rPr lang="en-US" dirty="0" smtClean="0">
                <a:solidFill>
                  <a:srgbClr val="FF0000"/>
                </a:solidFill>
                <a:cs typeface="Times New Roman" pitchFamily="18" charset="0"/>
              </a:rPr>
              <a:t>- </a:t>
            </a:r>
            <a:r>
              <a:rPr lang="en-US" dirty="0">
                <a:cs typeface="Times New Roman" pitchFamily="18" charset="0"/>
              </a:rPr>
              <a:t>off-balance sheet loan commitments (e.g. credit cards, current accounts, overdraft facilities) allow customers to withdraw money from the bank.</a:t>
            </a:r>
          </a:p>
          <a:p>
            <a:pPr marL="268288" lvl="3" indent="-268288" algn="just">
              <a:lnSpc>
                <a:spcPts val="2700"/>
              </a:lnSpc>
              <a:spcBef>
                <a:spcPts val="600"/>
              </a:spcBef>
              <a:spcAft>
                <a:spcPts val="600"/>
              </a:spcAft>
              <a:buAutoNum type="romanLcParenBoth"/>
            </a:pPr>
            <a:r>
              <a:rPr lang="en-US" dirty="0" smtClean="0">
                <a:solidFill>
                  <a:srgbClr val="FF0000"/>
                </a:solidFill>
                <a:cs typeface="Times New Roman" pitchFamily="18" charset="0"/>
              </a:rPr>
              <a:t>liability side - </a:t>
            </a:r>
            <a:r>
              <a:rPr lang="en-US" dirty="0" smtClean="0">
                <a:cs typeface="Times New Roman" pitchFamily="18" charset="0"/>
              </a:rPr>
              <a:t>the very high percentage of short-term liabilities, matched by a very low percentage of liquid assets (more relevant).</a:t>
            </a:r>
          </a:p>
          <a:p>
            <a:pPr marL="266700" lvl="3" indent="-266700" algn="just">
              <a:lnSpc>
                <a:spcPts val="2700"/>
              </a:lnSpc>
              <a:spcBef>
                <a:spcPts val="600"/>
              </a:spcBef>
              <a:spcAft>
                <a:spcPts val="600"/>
              </a:spcAft>
              <a:buFont typeface="Monotype Sorts" pitchFamily="2" charset="2"/>
              <a:buChar char="n"/>
            </a:pPr>
            <a:r>
              <a:rPr lang="en-US" dirty="0" smtClean="0">
                <a:cs typeface="Times New Roman" pitchFamily="18" charset="0"/>
              </a:rPr>
              <a:t>In the US, deposits represent 75% of liabilities.</a:t>
            </a:r>
          </a:p>
          <a:p>
            <a:pPr marL="266700" lvl="3" indent="-266700" algn="just">
              <a:lnSpc>
                <a:spcPts val="2700"/>
              </a:lnSpc>
              <a:spcBef>
                <a:spcPts val="600"/>
              </a:spcBef>
              <a:spcAft>
                <a:spcPts val="600"/>
              </a:spcAft>
              <a:buFont typeface="Monotype Sorts" pitchFamily="2" charset="2"/>
              <a:buChar char="n"/>
            </a:pP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487</a:t>
            </a:fld>
            <a:endParaRPr lang="en-US"/>
          </a:p>
        </p:txBody>
      </p:sp>
      <p:pic>
        <p:nvPicPr>
          <p:cNvPr id="3" name="Picture 2"/>
          <p:cNvPicPr>
            <a:picLocks noChangeAspect="1"/>
          </p:cNvPicPr>
          <p:nvPr/>
        </p:nvPicPr>
        <p:blipFill>
          <a:blip r:embed="rId2"/>
          <a:stretch>
            <a:fillRect/>
          </a:stretch>
        </p:blipFill>
        <p:spPr>
          <a:xfrm>
            <a:off x="1113593" y="4263671"/>
            <a:ext cx="7295791" cy="1772901"/>
          </a:xfrm>
          <a:prstGeom prst="rect">
            <a:avLst/>
          </a:prstGeom>
        </p:spPr>
      </p:pic>
      <p:sp>
        <p:nvSpPr>
          <p:cNvPr id="7" name="Text Box 5"/>
          <p:cNvSpPr txBox="1">
            <a:spLocks noChangeArrowheads="1"/>
          </p:cNvSpPr>
          <p:nvPr/>
        </p:nvSpPr>
        <p:spPr bwMode="auto">
          <a:xfrm>
            <a:off x="1064567" y="6063099"/>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Saunders, Anthony and Marcia </a:t>
            </a:r>
            <a:r>
              <a:rPr lang="en-US" sz="1000" b="0" u="none" dirty="0" err="1" smtClean="0">
                <a:solidFill>
                  <a:schemeClr val="tx1"/>
                </a:solidFill>
              </a:rPr>
              <a:t>Millon</a:t>
            </a:r>
            <a:r>
              <a:rPr lang="en-US" sz="1000" b="0" u="none" dirty="0" smtClean="0">
                <a:solidFill>
                  <a:schemeClr val="tx1"/>
                </a:solidFill>
              </a:rPr>
              <a:t> Cornett (2008), “Financial Institutions Management – A Risk Management Approach”, McGraw-Hill.</a:t>
            </a:r>
            <a:endParaRPr lang="en-US" sz="1000" b="0" u="none" dirty="0">
              <a:solidFill>
                <a:schemeClr val="tx1"/>
              </a:solidFill>
            </a:endParaRPr>
          </a:p>
        </p:txBody>
      </p:sp>
    </p:spTree>
    <p:extLst>
      <p:ext uri="{BB962C8B-B14F-4D97-AF65-F5344CB8AC3E}">
        <p14:creationId xmlns:p14="http://schemas.microsoft.com/office/powerpoint/2010/main" val="3009502803"/>
      </p:ext>
    </p:extLst>
  </p:cSld>
  <p:clrMapOvr>
    <a:masterClrMapping/>
  </p:clrMapOvr>
  <p:transition spd="slow">
    <p:pull dir="r"/>
  </p:transition>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62000" y="1628800"/>
            <a:ext cx="8731250" cy="4694213"/>
          </a:xfrm>
        </p:spPr>
        <p:txBody>
          <a:bodyPr/>
          <a:lstStyle/>
          <a:p>
            <a:pPr marL="266700" lvl="3" indent="-266700" algn="just">
              <a:lnSpc>
                <a:spcPts val="2700"/>
              </a:lnSpc>
              <a:spcBef>
                <a:spcPts val="600"/>
              </a:spcBef>
              <a:spcAft>
                <a:spcPts val="600"/>
              </a:spcAft>
              <a:buFont typeface="Monotype Sorts" pitchFamily="2" charset="2"/>
              <a:buChar char="n"/>
            </a:pPr>
            <a:r>
              <a:rPr lang="en-US" dirty="0" smtClean="0">
                <a:cs typeface="Times New Roman" pitchFamily="18" charset="0"/>
              </a:rPr>
              <a:t>A </a:t>
            </a:r>
            <a:r>
              <a:rPr lang="en-US" dirty="0" smtClean="0">
                <a:solidFill>
                  <a:srgbClr val="FF0000"/>
                </a:solidFill>
                <a:cs typeface="Times New Roman" pitchFamily="18" charset="0"/>
              </a:rPr>
              <a:t>significant part of short-term liabilities corresponds to core or stable deposits</a:t>
            </a:r>
            <a:r>
              <a:rPr lang="en-US" dirty="0" smtClean="0">
                <a:cs typeface="Times New Roman" pitchFamily="18" charset="0"/>
              </a:rPr>
              <a:t>.</a:t>
            </a:r>
          </a:p>
          <a:p>
            <a:pPr marL="266700" lvl="3" indent="-266700" algn="just">
              <a:lnSpc>
                <a:spcPts val="2700"/>
              </a:lnSpc>
              <a:spcBef>
                <a:spcPts val="600"/>
              </a:spcBef>
              <a:spcAft>
                <a:spcPts val="600"/>
              </a:spcAft>
              <a:buFont typeface="Monotype Sorts" pitchFamily="2" charset="2"/>
              <a:buChar char="n"/>
            </a:pPr>
            <a:endParaRPr lang="en-US" dirty="0" smtClean="0">
              <a:cs typeface="Times New Roman" pitchFamily="18" charset="0"/>
            </a:endParaRPr>
          </a:p>
          <a:p>
            <a:pPr marL="266700" lvl="3" indent="-266700" algn="just">
              <a:lnSpc>
                <a:spcPts val="2700"/>
              </a:lnSpc>
              <a:spcBef>
                <a:spcPts val="600"/>
              </a:spcBef>
              <a:spcAft>
                <a:spcPts val="600"/>
              </a:spcAft>
              <a:buFont typeface="Monotype Sorts" pitchFamily="2" charset="2"/>
              <a:buChar char="n"/>
            </a:pPr>
            <a:r>
              <a:rPr lang="en-US" dirty="0" smtClean="0">
                <a:solidFill>
                  <a:srgbClr val="FF0000"/>
                </a:solidFill>
                <a:cs typeface="Times New Roman" pitchFamily="18" charset="0"/>
              </a:rPr>
              <a:t>Banks are able to estimate the probability distribution of net deposits drain, unless something very unexpected occurs – bank runs:</a:t>
            </a:r>
          </a:p>
          <a:p>
            <a:pPr marL="266700" lvl="3" indent="-266700" algn="just">
              <a:lnSpc>
                <a:spcPts val="2700"/>
              </a:lnSpc>
              <a:spcBef>
                <a:spcPts val="600"/>
              </a:spcBef>
              <a:spcAft>
                <a:spcPts val="600"/>
              </a:spcAft>
              <a:buFont typeface="Monotype Sorts" pitchFamily="2" charset="2"/>
              <a:buChar char="n"/>
            </a:pP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488</a:t>
            </a:fld>
            <a:endParaRPr lang="en-US"/>
          </a:p>
        </p:txBody>
      </p:sp>
      <p:sp>
        <p:nvSpPr>
          <p:cNvPr id="7" name="Text Box 5"/>
          <p:cNvSpPr txBox="1">
            <a:spLocks noChangeArrowheads="1"/>
          </p:cNvSpPr>
          <p:nvPr/>
        </p:nvSpPr>
        <p:spPr bwMode="auto">
          <a:xfrm>
            <a:off x="6163708" y="5733256"/>
            <a:ext cx="3329542" cy="576064"/>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Saunders, Anthony and Marcia </a:t>
            </a:r>
            <a:r>
              <a:rPr lang="en-US" sz="1000" b="0" u="none" dirty="0" err="1" smtClean="0">
                <a:solidFill>
                  <a:schemeClr val="tx1"/>
                </a:solidFill>
              </a:rPr>
              <a:t>Millon</a:t>
            </a:r>
            <a:r>
              <a:rPr lang="en-US" sz="1000" b="0" u="none" dirty="0" smtClean="0">
                <a:solidFill>
                  <a:schemeClr val="tx1"/>
                </a:solidFill>
              </a:rPr>
              <a:t> Cornett (2008), “Financial Institutions Management – A Risk Management Approach”, McGraw-Hill.</a:t>
            </a:r>
            <a:endParaRPr lang="en-US" sz="1000" b="0" u="none" dirty="0">
              <a:solidFill>
                <a:schemeClr val="tx1"/>
              </a:solidFill>
            </a:endParaRPr>
          </a:p>
        </p:txBody>
      </p:sp>
      <p:sp>
        <p:nvSpPr>
          <p:cNvPr id="4" name="Down Arrow 3"/>
          <p:cNvSpPr/>
          <p:nvPr/>
        </p:nvSpPr>
        <p:spPr bwMode="auto">
          <a:xfrm>
            <a:off x="5097016" y="2060848"/>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1064568" y="3573016"/>
            <a:ext cx="5099140" cy="2736305"/>
          </a:xfrm>
          <a:prstGeom prst="rect">
            <a:avLst/>
          </a:prstGeom>
        </p:spPr>
      </p:pic>
    </p:spTree>
    <p:extLst>
      <p:ext uri="{BB962C8B-B14F-4D97-AF65-F5344CB8AC3E}">
        <p14:creationId xmlns:p14="http://schemas.microsoft.com/office/powerpoint/2010/main" val="59052263"/>
      </p:ext>
    </p:extLst>
  </p:cSld>
  <p:clrMapOvr>
    <a:masterClrMapping/>
  </p:clrMapOvr>
  <p:transition spd="slow">
    <p:pull dir="r"/>
  </p:transition>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62000" y="1628800"/>
            <a:ext cx="8731250" cy="4694213"/>
          </a:xfrm>
        </p:spPr>
        <p:txBody>
          <a:bodyPr/>
          <a:lstStyle/>
          <a:p>
            <a:pPr marL="361950" indent="-361950" algn="just">
              <a:lnSpc>
                <a:spcPts val="2700"/>
              </a:lnSpc>
              <a:spcBef>
                <a:spcPts val="600"/>
              </a:spcBef>
              <a:spcAft>
                <a:spcPts val="600"/>
              </a:spcAft>
              <a:buAutoNum type="arabicParenR"/>
            </a:pPr>
            <a:r>
              <a:rPr lang="en-US" sz="2000" dirty="0" smtClean="0">
                <a:solidFill>
                  <a:srgbClr val="FF0000"/>
                </a:solidFill>
                <a:cs typeface="Times New Roman" pitchFamily="18" charset="0"/>
              </a:rPr>
              <a:t>Metrics</a:t>
            </a: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Liquidity gaps</a:t>
            </a: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Eligible collaterals in liquidity operations with the </a:t>
            </a:r>
            <a:r>
              <a:rPr lang="en-US" sz="2000" dirty="0">
                <a:solidFill>
                  <a:srgbClr val="FF0000"/>
                </a:solidFill>
                <a:cs typeface="Times New Roman" pitchFamily="18" charset="0"/>
              </a:rPr>
              <a:t>C</a:t>
            </a:r>
            <a:r>
              <a:rPr lang="en-US" sz="2000" dirty="0" smtClean="0">
                <a:solidFill>
                  <a:srgbClr val="FF0000"/>
                </a:solidFill>
                <a:cs typeface="Times New Roman" pitchFamily="18" charset="0"/>
              </a:rPr>
              <a:t>entral Bank</a:t>
            </a:r>
            <a:endParaRPr lang="en-US" sz="2000" dirty="0">
              <a:cs typeface="Times New Roman" pitchFamily="18" charset="0"/>
            </a:endParaRPr>
          </a:p>
          <a:p>
            <a:pPr algn="just">
              <a:lnSpc>
                <a:spcPts val="2700"/>
              </a:lnSpc>
              <a:spcBef>
                <a:spcPts val="600"/>
              </a:spcBef>
              <a:spcAft>
                <a:spcPts val="600"/>
              </a:spcAft>
              <a:buFontTx/>
              <a:buChar char="-"/>
            </a:pPr>
            <a:r>
              <a:rPr lang="en-US" sz="2000" dirty="0" smtClean="0">
                <a:solidFill>
                  <a:srgbClr val="FF0000"/>
                </a:solidFill>
                <a:cs typeface="Times New Roman" pitchFamily="18" charset="0"/>
              </a:rPr>
              <a:t>Liquidity ratios</a:t>
            </a:r>
          </a:p>
          <a:p>
            <a:pPr marL="0" indent="0" algn="just">
              <a:lnSpc>
                <a:spcPts val="2700"/>
              </a:lnSpc>
              <a:spcBef>
                <a:spcPts val="600"/>
              </a:spcBef>
              <a:spcAft>
                <a:spcPts val="600"/>
              </a:spcAft>
              <a:buNone/>
            </a:pPr>
            <a:endParaRPr lang="en-US" sz="2000" dirty="0" smtClean="0">
              <a:solidFill>
                <a:srgbClr val="FF0000"/>
              </a:solidFill>
              <a:cs typeface="Times New Roman" pitchFamily="18" charset="0"/>
            </a:endParaRPr>
          </a:p>
          <a:p>
            <a:pPr marL="361950" indent="-361950" algn="just">
              <a:lnSpc>
                <a:spcPts val="2700"/>
              </a:lnSpc>
              <a:spcBef>
                <a:spcPts val="600"/>
              </a:spcBef>
              <a:spcAft>
                <a:spcPts val="600"/>
              </a:spcAft>
              <a:buAutoNum type="arabicParenR" startAt="2"/>
            </a:pPr>
            <a:r>
              <a:rPr lang="en-US" sz="2000" dirty="0" smtClean="0">
                <a:solidFill>
                  <a:srgbClr val="FF0000"/>
                </a:solidFill>
                <a:cs typeface="Times New Roman" pitchFamily="18" charset="0"/>
              </a:rPr>
              <a:t>Consequences of the Government Debt crisis</a:t>
            </a:r>
          </a:p>
          <a:p>
            <a:pPr marL="361950" indent="-361950" algn="just">
              <a:lnSpc>
                <a:spcPts val="2700"/>
              </a:lnSpc>
              <a:spcBef>
                <a:spcPts val="600"/>
              </a:spcBef>
              <a:spcAft>
                <a:spcPts val="600"/>
              </a:spcAft>
              <a:buAutoNum type="arabicParenR" startAt="2"/>
            </a:pPr>
            <a:endParaRPr lang="en-US" sz="2000" dirty="0" smtClean="0">
              <a:solidFill>
                <a:srgbClr val="FF0000"/>
              </a:solidFill>
              <a:cs typeface="Times New Roman" pitchFamily="18" charset="0"/>
            </a:endParaRPr>
          </a:p>
          <a:p>
            <a:pPr marL="361950" indent="-361950" algn="just">
              <a:lnSpc>
                <a:spcPts val="2700"/>
              </a:lnSpc>
              <a:spcBef>
                <a:spcPts val="600"/>
              </a:spcBef>
              <a:spcAft>
                <a:spcPts val="600"/>
              </a:spcAft>
              <a:buAutoNum type="arabicParenR" startAt="2"/>
            </a:pPr>
            <a:r>
              <a:rPr lang="en-US" sz="2000" dirty="0" smtClean="0">
                <a:solidFill>
                  <a:srgbClr val="FF0000"/>
                </a:solidFill>
                <a:cs typeface="Times New Roman" pitchFamily="18" charset="0"/>
              </a:rPr>
              <a:t>Recent evolution</a:t>
            </a:r>
          </a:p>
          <a:p>
            <a:pPr marL="0" indent="0" algn="just">
              <a:lnSpc>
                <a:spcPts val="2700"/>
              </a:lnSpc>
              <a:spcBef>
                <a:spcPts val="600"/>
              </a:spcBef>
              <a:spcAft>
                <a:spcPts val="600"/>
              </a:spcAft>
              <a:buNone/>
            </a:pPr>
            <a:endParaRPr lang="en-US" sz="2000" dirty="0" smtClean="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489</a:t>
            </a:fld>
            <a:endParaRPr lang="en-US"/>
          </a:p>
        </p:txBody>
      </p:sp>
    </p:spTree>
    <p:extLst>
      <p:ext uri="{BB962C8B-B14F-4D97-AF65-F5344CB8AC3E}">
        <p14:creationId xmlns:p14="http://schemas.microsoft.com/office/powerpoint/2010/main" val="3577927489"/>
      </p:ext>
    </p:extLst>
  </p:cSld>
  <p:clrMapOvr>
    <a:masterClrMapping/>
  </p:clrMapOvr>
  <p:transition spd="slow">
    <p:pull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dirty="0" smtClean="0"/>
              <a:t>Debt contracts often include </a:t>
            </a:r>
            <a:r>
              <a:rPr lang="en-US" sz="2000" dirty="0">
                <a:solidFill>
                  <a:srgbClr val="FF0000"/>
                </a:solidFill>
              </a:rPr>
              <a:t>restrictive covenants </a:t>
            </a:r>
            <a:r>
              <a:rPr lang="en-US" sz="2000" dirty="0" smtClean="0">
                <a:solidFill>
                  <a:srgbClr val="FF0000"/>
                </a:solidFill>
              </a:rPr>
              <a:t>- </a:t>
            </a:r>
            <a:r>
              <a:rPr lang="en-US" sz="2000" dirty="0" smtClean="0"/>
              <a:t>agreements imposing and/or ruling out a given set of behaviors by the debtor:</a:t>
            </a:r>
          </a:p>
          <a:p>
            <a:pPr algn="just">
              <a:lnSpc>
                <a:spcPts val="2700"/>
              </a:lnSpc>
              <a:spcBef>
                <a:spcPts val="600"/>
              </a:spcBef>
              <a:spcAft>
                <a:spcPts val="600"/>
              </a:spcAft>
            </a:pPr>
            <a:endParaRPr lang="en-US" sz="2000" dirty="0">
              <a:solidFill>
                <a:srgbClr val="FF0000"/>
              </a:solidFill>
            </a:endParaRPr>
          </a:p>
          <a:p>
            <a:pPr marL="357188" indent="-357188" algn="just">
              <a:lnSpc>
                <a:spcPts val="2700"/>
              </a:lnSpc>
              <a:spcBef>
                <a:spcPts val="600"/>
              </a:spcBef>
              <a:spcAft>
                <a:spcPts val="600"/>
              </a:spcAft>
              <a:buAutoNum type="arabicPeriod"/>
            </a:pPr>
            <a:r>
              <a:rPr lang="en-US" sz="2000" dirty="0" smtClean="0"/>
              <a:t>Covenants </a:t>
            </a:r>
            <a:r>
              <a:rPr lang="en-US" sz="2000" dirty="0"/>
              <a:t>to discourage undesirable </a:t>
            </a:r>
            <a:r>
              <a:rPr lang="en-US" sz="2000" dirty="0" smtClean="0"/>
              <a:t>behavior or </a:t>
            </a:r>
            <a:r>
              <a:rPr lang="pt-PT" sz="2000" dirty="0" smtClean="0"/>
              <a:t>to </a:t>
            </a:r>
            <a:r>
              <a:rPr lang="en-US" sz="2000" dirty="0" smtClean="0"/>
              <a:t>encourage desirable behavior – e.g. impose a set of uses for the funding provided and/or prohibit others.</a:t>
            </a:r>
            <a:endParaRPr lang="en-US" sz="2000" dirty="0"/>
          </a:p>
          <a:p>
            <a:pPr marL="357188" indent="-357188" algn="just">
              <a:lnSpc>
                <a:spcPts val="2700"/>
              </a:lnSpc>
              <a:spcBef>
                <a:spcPts val="600"/>
              </a:spcBef>
              <a:spcAft>
                <a:spcPts val="600"/>
              </a:spcAft>
              <a:buAutoNum type="arabicPeriod"/>
            </a:pPr>
            <a:r>
              <a:rPr lang="en-US" sz="2000" dirty="0" smtClean="0"/>
              <a:t>Covenants </a:t>
            </a:r>
            <a:r>
              <a:rPr lang="en-US" sz="2000" dirty="0"/>
              <a:t>to keep collateral </a:t>
            </a:r>
            <a:r>
              <a:rPr lang="en-US" sz="2000" dirty="0" smtClean="0"/>
              <a:t>valuable – e.g. insurance requirements.</a:t>
            </a:r>
          </a:p>
          <a:p>
            <a:pPr marL="357188" indent="-357188" algn="just">
              <a:lnSpc>
                <a:spcPts val="2700"/>
              </a:lnSpc>
              <a:spcBef>
                <a:spcPts val="600"/>
              </a:spcBef>
              <a:spcAft>
                <a:spcPts val="600"/>
              </a:spcAft>
              <a:buAutoNum type="arabicPeriod"/>
            </a:pPr>
            <a:r>
              <a:rPr lang="en-US" sz="2000" dirty="0" smtClean="0"/>
              <a:t>Covenants </a:t>
            </a:r>
            <a:r>
              <a:rPr lang="en-US" sz="2000" dirty="0"/>
              <a:t>to provide </a:t>
            </a:r>
            <a:r>
              <a:rPr lang="en-US" sz="2000" dirty="0" smtClean="0"/>
              <a:t>information – e.g. requirements on the provision of periodic information.</a:t>
            </a:r>
            <a:endParaRPr lang="en-US" sz="2000" dirty="0"/>
          </a:p>
          <a:p>
            <a:pPr marL="0" indent="0" algn="just">
              <a:lnSpc>
                <a:spcPts val="2700"/>
              </a:lnSpc>
              <a:spcBef>
                <a:spcPts val="600"/>
              </a:spcBef>
              <a:spcAft>
                <a:spcPts val="600"/>
              </a:spcAft>
              <a:buNone/>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a:t>
            </a:fld>
            <a:endParaRPr lang="en-US" dirty="0"/>
          </a:p>
        </p:txBody>
      </p:sp>
    </p:spTree>
    <p:extLst>
      <p:ext uri="{BB962C8B-B14F-4D97-AF65-F5344CB8AC3E}">
        <p14:creationId xmlns:p14="http://schemas.microsoft.com/office/powerpoint/2010/main" val="4028377077"/>
      </p:ext>
    </p:extLst>
  </p:cSld>
  <p:clrMapOvr>
    <a:masterClrMapping/>
  </p:clrMapOvr>
  <p:transition spd="slow">
    <p:pull dir="r"/>
  </p:transition>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smtClean="0">
                <a:solidFill>
                  <a:srgbClr val="FF0000"/>
                </a:solidFill>
                <a:cs typeface="Times New Roman" pitchFamily="18" charset="0"/>
              </a:rPr>
              <a:t>Main indicator under normal market conditions: liquidity gaps (or maturity laddering method):</a:t>
            </a:r>
          </a:p>
          <a:p>
            <a:pPr marL="0" lvl="3" indent="0" algn="just">
              <a:lnSpc>
                <a:spcPts val="2700"/>
              </a:lnSpc>
              <a:spcBef>
                <a:spcPts val="600"/>
              </a:spcBef>
              <a:spcAft>
                <a:spcPts val="600"/>
              </a:spcAft>
              <a:buNone/>
            </a:pPr>
            <a:endParaRPr lang="en-US" dirty="0">
              <a:solidFill>
                <a:srgbClr val="FF0000"/>
              </a:solidFill>
              <a:cs typeface="Times New Roman" pitchFamily="18" charset="0"/>
            </a:endParaRPr>
          </a:p>
          <a:p>
            <a:pPr marL="0" lvl="3" indent="0" algn="just">
              <a:lnSpc>
                <a:spcPts val="2700"/>
              </a:lnSpc>
              <a:spcBef>
                <a:spcPts val="600"/>
              </a:spcBef>
              <a:spcAft>
                <a:spcPts val="600"/>
              </a:spcAft>
              <a:buNone/>
            </a:pPr>
            <a:r>
              <a:rPr lang="en-US" dirty="0" smtClean="0">
                <a:cs typeface="Arial" charset="0"/>
              </a:rPr>
              <a:t>differences between assets and liabilities generating liquidity flows (payments or receivables) in different maturity buckets (usually up to 1y).</a:t>
            </a:r>
          </a:p>
          <a:p>
            <a:pPr marL="266700" lvl="3" indent="-266700" algn="just">
              <a:lnSpc>
                <a:spcPts val="2700"/>
              </a:lnSpc>
              <a:spcBef>
                <a:spcPts val="600"/>
              </a:spcBef>
              <a:spcAft>
                <a:spcPts val="600"/>
              </a:spcAft>
              <a:buFont typeface="Monotype Sorts" pitchFamily="2" charset="2"/>
              <a:buChar char="n"/>
            </a:pPr>
            <a:endParaRPr lang="en-US" dirty="0" smtClean="0">
              <a:cs typeface="Arial" charset="0"/>
            </a:endParaRPr>
          </a:p>
          <a:p>
            <a:pPr marL="266700" indent="-266700" algn="just">
              <a:lnSpc>
                <a:spcPts val="2700"/>
              </a:lnSpc>
              <a:spcBef>
                <a:spcPts val="600"/>
              </a:spcBef>
              <a:spcAft>
                <a:spcPts val="600"/>
              </a:spcAft>
            </a:pPr>
            <a:r>
              <a:rPr lang="en-US" sz="2000" u="sng" dirty="0">
                <a:cs typeface="Times New Roman" pitchFamily="18" charset="0"/>
              </a:rPr>
              <a:t>Static vs dynamic gaps</a:t>
            </a:r>
            <a:r>
              <a:rPr lang="en-US" sz="2000" dirty="0">
                <a:cs typeface="Times New Roman" pitchFamily="18" charset="0"/>
              </a:rPr>
              <a:t>: static gaps are calculated assuming that the current balance sheet will not change, while dynamic gaps result from assumption on activity growth, namely credit, deposits and securities held or issued.</a:t>
            </a:r>
            <a:endParaRPr lang="en-US" dirty="0"/>
          </a:p>
          <a:p>
            <a:pPr marL="266700" indent="-266700" algn="just">
              <a:lnSpc>
                <a:spcPts val="2700"/>
              </a:lnSpc>
              <a:spcBef>
                <a:spcPts val="600"/>
              </a:spcBef>
              <a:spcAft>
                <a:spcPts val="600"/>
              </a:spcAft>
            </a:pPr>
            <a:r>
              <a:rPr lang="en-US" sz="2000" dirty="0">
                <a:cs typeface="Times New Roman" pitchFamily="18" charset="0"/>
              </a:rPr>
              <a:t>Nonetheless, </a:t>
            </a:r>
            <a:r>
              <a:rPr lang="en-US" sz="2000" u="sng" dirty="0">
                <a:cs typeface="Times New Roman" pitchFamily="18" charset="0"/>
              </a:rPr>
              <a:t>even for static gaps behavioral assumptions are required, e.g. for revolving loans and deposits</a:t>
            </a:r>
            <a:r>
              <a:rPr lang="en-US" sz="2000" dirty="0" smtClean="0">
                <a:cs typeface="Times New Roman" pitchFamily="18" charset="0"/>
              </a:rPr>
              <a:t>.</a:t>
            </a:r>
            <a:endParaRPr lang="en-US" dirty="0" smtClean="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490</a:t>
            </a:fld>
            <a:endParaRPr lang="en-US"/>
          </a:p>
        </p:txBody>
      </p:sp>
      <p:cxnSp>
        <p:nvCxnSpPr>
          <p:cNvPr id="4" name="Straight Arrow Connector 3"/>
          <p:cNvCxnSpPr/>
          <p:nvPr/>
        </p:nvCxnSpPr>
        <p:spPr bwMode="auto">
          <a:xfrm>
            <a:off x="5169024" y="2276872"/>
            <a:ext cx="1" cy="576064"/>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186035458"/>
      </p:ext>
    </p:extLst>
  </p:cSld>
  <p:clrMapOvr>
    <a:masterClrMapping/>
  </p:clrMapOvr>
  <p:transition spd="slow">
    <p:pull dir="r"/>
  </p:transition>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76536" y="1628800"/>
            <a:ext cx="8640960" cy="4704928"/>
          </a:xfrm>
        </p:spPr>
        <p:txBody>
          <a:bodyPr/>
          <a:lstStyle/>
          <a:p>
            <a:pPr marL="266700" indent="-266700" algn="just">
              <a:lnSpc>
                <a:spcPts val="2700"/>
              </a:lnSpc>
              <a:spcBef>
                <a:spcPts val="600"/>
              </a:spcBef>
              <a:spcAft>
                <a:spcPts val="600"/>
              </a:spcAft>
            </a:pPr>
            <a:r>
              <a:rPr lang="en-US" sz="2000" dirty="0" smtClean="0">
                <a:solidFill>
                  <a:srgbClr val="FF0000"/>
                </a:solidFill>
                <a:cs typeface="Times New Roman" pitchFamily="18" charset="0"/>
              </a:rPr>
              <a:t>Negative </a:t>
            </a:r>
            <a:r>
              <a:rPr lang="en-US" sz="2000" dirty="0">
                <a:solidFill>
                  <a:srgbClr val="FF0000"/>
                </a:solidFill>
                <a:cs typeface="Times New Roman" pitchFamily="18" charset="0"/>
              </a:rPr>
              <a:t>cumulative dynamic gaps =&gt; Funding Plan is insufficient to ensure an adequate liquidity position and has to be revised.</a:t>
            </a:r>
          </a:p>
          <a:p>
            <a:pPr marL="266700" indent="-266700" algn="just">
              <a:lnSpc>
                <a:spcPts val="2700"/>
              </a:lnSpc>
              <a:spcBef>
                <a:spcPts val="600"/>
              </a:spcBef>
              <a:spcAft>
                <a:spcPts val="600"/>
              </a:spcAft>
            </a:pPr>
            <a:r>
              <a:rPr lang="en-US" sz="2000" dirty="0">
                <a:solidFill>
                  <a:srgbClr val="FF0000"/>
                </a:solidFill>
                <a:cs typeface="Times New Roman" pitchFamily="18" charset="0"/>
              </a:rPr>
              <a:t>Positive cumulative dynamic gaps =&gt; Funding Plan may be revised to accommodate the liquidity surplus.</a:t>
            </a:r>
            <a:endParaRPr lang="en-US" sz="2000" b="1" dirty="0">
              <a:solidFill>
                <a:srgbClr val="FF0000"/>
              </a:solidFill>
              <a:cs typeface="Times New Roman" pitchFamily="18" charset="0"/>
            </a:endParaRPr>
          </a:p>
          <a:p>
            <a:pPr marL="266700" lvl="3" indent="-266700" algn="just">
              <a:lnSpc>
                <a:spcPts val="2700"/>
              </a:lnSpc>
              <a:spcBef>
                <a:spcPts val="600"/>
              </a:spcBef>
              <a:spcAft>
                <a:spcPts val="600"/>
              </a:spcAft>
              <a:buFont typeface="Monotype Sorts" pitchFamily="2" charset="2"/>
              <a:buChar char="n"/>
            </a:pPr>
            <a:endParaRPr lang="en-US" dirty="0" smtClean="0">
              <a:cs typeface="Arial" charset="0"/>
            </a:endParaRPr>
          </a:p>
          <a:p>
            <a:pPr marL="266700" lvl="3" indent="-266700" algn="just">
              <a:lnSpc>
                <a:spcPts val="2700"/>
              </a:lnSpc>
              <a:spcBef>
                <a:spcPts val="600"/>
              </a:spcBef>
              <a:spcAft>
                <a:spcPts val="600"/>
              </a:spcAft>
              <a:buFont typeface="Monotype Sorts" pitchFamily="2" charset="2"/>
              <a:buChar char="n"/>
            </a:pPr>
            <a:endParaRPr lang="en-US" dirty="0" smtClean="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491</a:t>
            </a:fld>
            <a:endParaRPr lang="en-US"/>
          </a:p>
        </p:txBody>
      </p:sp>
      <p:pic>
        <p:nvPicPr>
          <p:cNvPr id="3" name="Picture 2"/>
          <p:cNvPicPr>
            <a:picLocks noChangeAspect="1"/>
          </p:cNvPicPr>
          <p:nvPr/>
        </p:nvPicPr>
        <p:blipFill>
          <a:blip r:embed="rId2"/>
          <a:stretch>
            <a:fillRect/>
          </a:stretch>
        </p:blipFill>
        <p:spPr>
          <a:xfrm>
            <a:off x="1064567" y="3249368"/>
            <a:ext cx="6219725" cy="2749500"/>
          </a:xfrm>
          <a:prstGeom prst="rect">
            <a:avLst/>
          </a:prstGeom>
        </p:spPr>
      </p:pic>
      <p:sp>
        <p:nvSpPr>
          <p:cNvPr id="6" name="Text Box 5"/>
          <p:cNvSpPr txBox="1">
            <a:spLocks noChangeArrowheads="1"/>
          </p:cNvSpPr>
          <p:nvPr/>
        </p:nvSpPr>
        <p:spPr bwMode="auto">
          <a:xfrm>
            <a:off x="1009325" y="6018902"/>
            <a:ext cx="826358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Heffernan, Shelagh (2005), “Modern Banking”, John Wiley &amp; Sons.</a:t>
            </a:r>
            <a:endParaRPr lang="en-US" sz="1000" b="0" u="none" dirty="0">
              <a:solidFill>
                <a:schemeClr val="tx1"/>
              </a:solidFill>
            </a:endParaRPr>
          </a:p>
        </p:txBody>
      </p:sp>
      <p:sp>
        <p:nvSpPr>
          <p:cNvPr id="4" name="Oval 3"/>
          <p:cNvSpPr/>
          <p:nvPr/>
        </p:nvSpPr>
        <p:spPr bwMode="auto">
          <a:xfrm>
            <a:off x="4016896" y="5577226"/>
            <a:ext cx="2520279" cy="265485"/>
          </a:xfrm>
          <a:prstGeom prst="ellipse">
            <a:avLst/>
          </a:prstGeom>
          <a:no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221382289"/>
      </p:ext>
    </p:extLst>
  </p:cSld>
  <p:clrMapOvr>
    <a:masterClrMapping/>
  </p:clrMapOvr>
  <p:transition spd="slow">
    <p:pull dir="r"/>
  </p:transition>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76536" y="1628800"/>
            <a:ext cx="8640960" cy="4704928"/>
          </a:xfrm>
        </p:spPr>
        <p:txBody>
          <a:bodyPr/>
          <a:lstStyle/>
          <a:p>
            <a:pPr marL="266700" lvl="3" indent="-266700" algn="just">
              <a:lnSpc>
                <a:spcPts val="2700"/>
              </a:lnSpc>
              <a:spcBef>
                <a:spcPts val="600"/>
              </a:spcBef>
              <a:spcAft>
                <a:spcPts val="600"/>
              </a:spcAft>
              <a:buFont typeface="Monotype Sorts" pitchFamily="2" charset="2"/>
              <a:buChar char="n"/>
            </a:pPr>
            <a:r>
              <a:rPr lang="en-US" dirty="0">
                <a:solidFill>
                  <a:srgbClr val="FF0000"/>
                </a:solidFill>
                <a:cs typeface="Arial" charset="0"/>
              </a:rPr>
              <a:t>Liquidity gaps =&gt; interest rate risk </a:t>
            </a:r>
            <a:r>
              <a:rPr lang="en-US" dirty="0">
                <a:cs typeface="Arial" charset="0"/>
              </a:rPr>
              <a:t>either under fixed or floating rates, as long as there are mismatches between the indexing rates and/or the repricing dates.</a:t>
            </a:r>
          </a:p>
          <a:p>
            <a:pPr marL="266700" lvl="3" indent="-266700" algn="just">
              <a:lnSpc>
                <a:spcPts val="2700"/>
              </a:lnSpc>
              <a:spcBef>
                <a:spcPts val="600"/>
              </a:spcBef>
              <a:spcAft>
                <a:spcPts val="600"/>
              </a:spcAft>
              <a:buFont typeface="Monotype Sorts" pitchFamily="2" charset="2"/>
              <a:buChar char="n"/>
            </a:pPr>
            <a:endParaRPr lang="en-US" dirty="0" smtClean="0">
              <a:cs typeface="Arial" charset="0"/>
            </a:endParaRPr>
          </a:p>
          <a:p>
            <a:pPr marL="266700" lvl="3" indent="-266700" algn="just">
              <a:lnSpc>
                <a:spcPts val="2700"/>
              </a:lnSpc>
              <a:spcBef>
                <a:spcPts val="600"/>
              </a:spcBef>
              <a:spcAft>
                <a:spcPts val="600"/>
              </a:spcAft>
              <a:buFont typeface="Monotype Sorts" pitchFamily="2" charset="2"/>
              <a:buChar char="n"/>
            </a:pPr>
            <a:r>
              <a:rPr lang="en-US" dirty="0" smtClean="0">
                <a:cs typeface="Arial" charset="0"/>
              </a:rPr>
              <a:t>When a bank is under pressure regarding its market liquidity sources (in the retail or in the wholesale markets, i.e. deposits and bonds) =&gt; reliance on the central bank.</a:t>
            </a:r>
          </a:p>
          <a:p>
            <a:pPr marL="266700" lvl="3" indent="-266700" algn="just">
              <a:lnSpc>
                <a:spcPts val="2700"/>
              </a:lnSpc>
              <a:spcBef>
                <a:spcPts val="600"/>
              </a:spcBef>
              <a:spcAft>
                <a:spcPts val="600"/>
              </a:spcAft>
              <a:buFont typeface="Monotype Sorts" pitchFamily="2" charset="2"/>
              <a:buChar char="n"/>
            </a:pPr>
            <a:endParaRPr lang="en-US" dirty="0" smtClean="0">
              <a:cs typeface="Arial" charset="0"/>
            </a:endParaRPr>
          </a:p>
          <a:p>
            <a:pPr marL="266700" lvl="3" indent="-266700" algn="just">
              <a:lnSpc>
                <a:spcPts val="2700"/>
              </a:lnSpc>
              <a:spcBef>
                <a:spcPts val="600"/>
              </a:spcBef>
              <a:spcAft>
                <a:spcPts val="600"/>
              </a:spcAft>
              <a:buFont typeface="Monotype Sorts" pitchFamily="2" charset="2"/>
              <a:buChar char="n"/>
            </a:pPr>
            <a:r>
              <a:rPr lang="en-US" dirty="0" smtClean="0">
                <a:cs typeface="Arial" charset="0"/>
              </a:rPr>
              <a:t>However, the ability of raising liquidity from the central bank is limited by the volume of eligible collaterals (usually bonds and loans) the bank has to offer =&gt; in these cases, </a:t>
            </a:r>
            <a:r>
              <a:rPr lang="en-US" dirty="0" smtClean="0">
                <a:solidFill>
                  <a:srgbClr val="FF0000"/>
                </a:solidFill>
                <a:cs typeface="Arial" charset="0"/>
              </a:rPr>
              <a:t>the most important liquidity indicator becomes the volume of eligible collaterals available</a:t>
            </a:r>
            <a:r>
              <a:rPr lang="en-US" dirty="0" smtClean="0">
                <a:cs typeface="Arial" charset="0"/>
              </a:rPr>
              <a:t>.</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492</a:t>
            </a:fld>
            <a:endParaRPr lang="en-US"/>
          </a:p>
        </p:txBody>
      </p:sp>
    </p:spTree>
    <p:extLst>
      <p:ext uri="{BB962C8B-B14F-4D97-AF65-F5344CB8AC3E}">
        <p14:creationId xmlns:p14="http://schemas.microsoft.com/office/powerpoint/2010/main" val="778128105"/>
      </p:ext>
    </p:extLst>
  </p:cSld>
  <p:clrMapOvr>
    <a:masterClrMapping/>
  </p:clrMapOvr>
  <p:transition spd="slow">
    <p:pull dir="r"/>
  </p:transition>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5955" name="Rectangle 3"/>
          <p:cNvSpPr>
            <a:spLocks noGrp="1" noChangeArrowheads="1"/>
          </p:cNvSpPr>
          <p:nvPr>
            <p:ph type="body" idx="1"/>
          </p:nvPr>
        </p:nvSpPr>
        <p:spPr>
          <a:xfrm>
            <a:off x="762000" y="1676399"/>
            <a:ext cx="8731250" cy="4646613"/>
          </a:xfrm>
        </p:spPr>
        <p:txBody>
          <a:bodyPr/>
          <a:lstStyle/>
          <a:p>
            <a:pPr algn="just">
              <a:lnSpc>
                <a:spcPts val="2700"/>
              </a:lnSpc>
              <a:spcBef>
                <a:spcPts val="600"/>
              </a:spcBef>
              <a:spcAft>
                <a:spcPts val="600"/>
              </a:spcAft>
            </a:pPr>
            <a:r>
              <a:rPr lang="en-US" sz="2000" dirty="0" smtClean="0">
                <a:solidFill>
                  <a:srgbClr val="FF0000"/>
                </a:solidFill>
                <a:cs typeface="Times New Roman" pitchFamily="18" charset="0"/>
              </a:rPr>
              <a:t>Additionally</a:t>
            </a:r>
            <a:r>
              <a:rPr lang="en-US" sz="2000" dirty="0" smtClean="0">
                <a:cs typeface="Times New Roman" pitchFamily="18" charset="0"/>
              </a:rPr>
              <a:t>, banks have to comply with the minimum level of 100% for the Liquidity Coverage Ratio (LCR) imposed by the European regulation approved after the subprime crisis:</a:t>
            </a: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endParaRPr lang="en-US" sz="2000" dirty="0" smtClean="0">
              <a:cs typeface="Times New Roman" pitchFamily="18" charset="0"/>
            </a:endParaRPr>
          </a:p>
          <a:p>
            <a:pPr algn="just">
              <a:lnSpc>
                <a:spcPts val="2700"/>
              </a:lnSpc>
              <a:spcBef>
                <a:spcPts val="600"/>
              </a:spcBef>
              <a:spcAft>
                <a:spcPts val="600"/>
              </a:spcAft>
            </a:pPr>
            <a:endParaRPr lang="en-US" sz="2000" dirty="0" smtClean="0">
              <a:cs typeface="Times New Roman" pitchFamily="18" charset="0"/>
            </a:endParaRPr>
          </a:p>
          <a:p>
            <a:pPr algn="just">
              <a:lnSpc>
                <a:spcPts val="2700"/>
              </a:lnSpc>
              <a:spcBef>
                <a:spcPts val="600"/>
              </a:spcBef>
              <a:spcAft>
                <a:spcPts val="600"/>
              </a:spcAft>
            </a:pPr>
            <a:r>
              <a:rPr lang="en-US" sz="2000" dirty="0" smtClean="0">
                <a:solidFill>
                  <a:srgbClr val="FF0000"/>
                </a:solidFill>
                <a:cs typeface="Times New Roman" pitchFamily="18" charset="0"/>
              </a:rPr>
              <a:t>This ratio imposes a volume of HQLA that at least has to match the outflows expected to occur in the next 30 days.</a:t>
            </a:r>
          </a:p>
          <a:p>
            <a:pPr algn="just">
              <a:lnSpc>
                <a:spcPts val="2700"/>
              </a:lnSpc>
              <a:spcBef>
                <a:spcPts val="600"/>
              </a:spcBef>
              <a:spcAft>
                <a:spcPts val="600"/>
              </a:spcAft>
            </a:pPr>
            <a:r>
              <a:rPr lang="en-US" sz="2000" dirty="0" smtClean="0">
                <a:cs typeface="Times New Roman" pitchFamily="18" charset="0"/>
              </a:rPr>
              <a:t>Nonetheless, </a:t>
            </a:r>
            <a:r>
              <a:rPr lang="en-GB" sz="2000" dirty="0" smtClean="0"/>
              <a:t>during </a:t>
            </a:r>
            <a:r>
              <a:rPr lang="en-GB" sz="2000" dirty="0"/>
              <a:t>a period of financial stress, banks may use their </a:t>
            </a:r>
            <a:r>
              <a:rPr lang="en-GB" sz="2000" dirty="0" smtClean="0"/>
              <a:t>stocks </a:t>
            </a:r>
            <a:r>
              <a:rPr lang="en-GB" sz="2000" dirty="0"/>
              <a:t>of HQLA, with the LCR allowed to fall below 100</a:t>
            </a:r>
            <a:r>
              <a:rPr lang="en-GB" sz="2000" dirty="0" smtClean="0"/>
              <a:t>%.</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493</a:t>
            </a:fld>
            <a:endParaRPr lang="en-US"/>
          </a:p>
        </p:txBody>
      </p:sp>
      <p:pic>
        <p:nvPicPr>
          <p:cNvPr id="5" name="Picture 2"/>
          <p:cNvPicPr>
            <a:picLocks noChangeAspect="1" noChangeArrowheads="1"/>
          </p:cNvPicPr>
          <p:nvPr/>
        </p:nvPicPr>
        <p:blipFill>
          <a:blip r:embed="rId2" cstate="print"/>
          <a:srcRect/>
          <a:stretch>
            <a:fillRect/>
          </a:stretch>
        </p:blipFill>
        <p:spPr bwMode="auto">
          <a:xfrm>
            <a:off x="1496616" y="2924944"/>
            <a:ext cx="7416106" cy="720080"/>
          </a:xfrm>
          <a:prstGeom prst="rect">
            <a:avLst/>
          </a:prstGeom>
          <a:noFill/>
          <a:ln w="9525">
            <a:noFill/>
            <a:miter lim="800000"/>
            <a:headEnd/>
            <a:tailEnd/>
          </a:ln>
        </p:spPr>
      </p:pic>
      <p:sp>
        <p:nvSpPr>
          <p:cNvPr id="3" name="Down Arrow 2"/>
          <p:cNvSpPr/>
          <p:nvPr/>
        </p:nvSpPr>
        <p:spPr bwMode="auto">
          <a:xfrm>
            <a:off x="4880992" y="378904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20932593"/>
      </p:ext>
    </p:extLst>
  </p:cSld>
  <p:clrMapOvr>
    <a:masterClrMapping/>
  </p:clrMapOvr>
  <p:transition spd="slow">
    <p:pull dir="r"/>
  </p:transition>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Liquidity</a:t>
            </a:r>
            <a:r>
              <a:rPr lang="en-US" sz="4000" dirty="0"/>
              <a:t> Risk</a:t>
            </a:r>
            <a:endParaRPr lang="en-GB" sz="4000" dirty="0" smtClean="0">
              <a:solidFill>
                <a:schemeClr val="tx1"/>
              </a:solidFill>
            </a:endParaRPr>
          </a:p>
        </p:txBody>
      </p:sp>
      <p:sp>
        <p:nvSpPr>
          <p:cNvPr id="7" name="Rectangle 2"/>
          <p:cNvSpPr txBox="1">
            <a:spLocks noChangeArrowheads="1"/>
          </p:cNvSpPr>
          <p:nvPr/>
        </p:nvSpPr>
        <p:spPr bwMode="auto">
          <a:xfrm>
            <a:off x="753221" y="1628801"/>
            <a:ext cx="8715374" cy="4694212"/>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smtClean="0">
                <a:solidFill>
                  <a:srgbClr val="FF0000"/>
                </a:solidFill>
              </a:rPr>
              <a:t>Total net cash outflows </a:t>
            </a:r>
            <a:r>
              <a:rPr lang="en-GB" sz="2000" b="0" u="none" dirty="0" smtClean="0">
                <a:solidFill>
                  <a:schemeClr val="tx1"/>
                </a:solidFill>
              </a:rPr>
              <a:t>= total expected cash outflows - total expected cash inflows in the specified stress scenario for the subsequent 30 calendar days.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smtClean="0">
                <a:solidFill>
                  <a:srgbClr val="FF0000"/>
                </a:solidFill>
              </a:rPr>
              <a:t>Total </a:t>
            </a:r>
            <a:r>
              <a:rPr lang="en-GB" sz="2000" b="0" u="none" dirty="0">
                <a:solidFill>
                  <a:srgbClr val="FF0000"/>
                </a:solidFill>
              </a:rPr>
              <a:t>expected cash outflows </a:t>
            </a:r>
            <a:r>
              <a:rPr lang="en-GB" sz="2000" b="0" u="none" dirty="0" smtClean="0">
                <a:solidFill>
                  <a:schemeClr val="tx1"/>
                </a:solidFill>
              </a:rPr>
              <a:t>= outstanding </a:t>
            </a:r>
            <a:r>
              <a:rPr lang="en-GB" sz="2000" b="0" u="none" dirty="0">
                <a:solidFill>
                  <a:schemeClr val="tx1"/>
                </a:solidFill>
              </a:rPr>
              <a:t>balances of various categories or types of liabilities and off-balance sheet commitments </a:t>
            </a:r>
            <a:r>
              <a:rPr lang="en-GB" sz="2000" b="0" u="none" dirty="0" smtClean="0">
                <a:solidFill>
                  <a:schemeClr val="tx1"/>
                </a:solidFill>
              </a:rPr>
              <a:t>x run off rates.</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GB" sz="2000" b="0" u="none" dirty="0" smtClean="0">
                <a:solidFill>
                  <a:srgbClr val="FF0000"/>
                </a:solidFill>
              </a:rPr>
              <a:t>Total </a:t>
            </a:r>
            <a:r>
              <a:rPr lang="en-GB" sz="2000" b="0" u="none" dirty="0">
                <a:solidFill>
                  <a:srgbClr val="FF0000"/>
                </a:solidFill>
              </a:rPr>
              <a:t>expected cash inflows </a:t>
            </a:r>
            <a:r>
              <a:rPr lang="en-GB" sz="2000" b="0" u="none" dirty="0" smtClean="0">
                <a:solidFill>
                  <a:schemeClr val="tx1"/>
                </a:solidFill>
              </a:rPr>
              <a:t>= outstanding </a:t>
            </a:r>
            <a:r>
              <a:rPr lang="en-GB" sz="2000" b="0" u="none" dirty="0">
                <a:solidFill>
                  <a:schemeClr val="tx1"/>
                </a:solidFill>
              </a:rPr>
              <a:t>balances of various categories of contractual receivables </a:t>
            </a:r>
            <a:r>
              <a:rPr lang="en-GB" sz="2000" b="0" u="none" dirty="0" smtClean="0">
                <a:solidFill>
                  <a:schemeClr val="tx1"/>
                </a:solidFill>
              </a:rPr>
              <a:t>x rates </a:t>
            </a:r>
            <a:r>
              <a:rPr lang="en-GB" sz="2000" b="0" u="none" dirty="0">
                <a:solidFill>
                  <a:schemeClr val="tx1"/>
                </a:solidFill>
              </a:rPr>
              <a:t>at which they are expected to flow in under the </a:t>
            </a:r>
            <a:r>
              <a:rPr lang="en-GB" sz="2000" b="0" u="none" dirty="0" smtClean="0">
                <a:solidFill>
                  <a:schemeClr val="tx1"/>
                </a:solidFill>
              </a:rPr>
              <a:t>scenario, </a:t>
            </a:r>
            <a:r>
              <a:rPr lang="en-GB" sz="2000" b="0" u="none" dirty="0">
                <a:solidFill>
                  <a:schemeClr val="tx1"/>
                </a:solidFill>
              </a:rPr>
              <a:t>up to an aggregate cap of 75% of total expected cash outflows</a:t>
            </a:r>
            <a:r>
              <a:rPr lang="en-GB" sz="2000" b="0" u="none" dirty="0" smtClean="0">
                <a:solidFill>
                  <a:schemeClr val="tx1"/>
                </a:solidFill>
              </a:rPr>
              <a:t>.</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a:solidFill>
                <a:schemeClr val="tx1"/>
              </a:solidFill>
              <a:cs typeface="Arial" charset="0"/>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a:solidFill>
                  <a:srgbClr val="FF0000"/>
                </a:solidFill>
                <a:cs typeface="Times New Roman" pitchFamily="18" charset="0"/>
              </a:rPr>
              <a:t>Different assumptions are set in regulation about liquidity of assets and inflows and </a:t>
            </a:r>
            <a:r>
              <a:rPr lang="en-US" sz="2000" b="0" u="none" dirty="0" smtClean="0">
                <a:solidFill>
                  <a:srgbClr val="FF0000"/>
                </a:solidFill>
                <a:cs typeface="Times New Roman" pitchFamily="18" charset="0"/>
              </a:rPr>
              <a:t>outflows, with the </a:t>
            </a:r>
            <a:r>
              <a:rPr lang="en-US" sz="2000" b="0" u="none" dirty="0" smtClean="0">
                <a:solidFill>
                  <a:srgbClr val="FF0000"/>
                </a:solidFill>
              </a:rPr>
              <a:t>weights </a:t>
            </a:r>
            <a:r>
              <a:rPr lang="en-US" sz="2000" b="0" u="none" dirty="0">
                <a:solidFill>
                  <a:srgbClr val="FF0000"/>
                </a:solidFill>
              </a:rPr>
              <a:t>for outflows depending on their stability</a:t>
            </a:r>
            <a:r>
              <a:rPr lang="en-US" sz="2000" b="0" u="none" dirty="0" smtClean="0">
                <a:solidFill>
                  <a:srgbClr val="FF0000"/>
                </a:solidFill>
              </a:rPr>
              <a:t>.</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494</a:t>
            </a:fld>
            <a:endParaRPr lang="en-US"/>
          </a:p>
        </p:txBody>
      </p:sp>
      <p:sp>
        <p:nvSpPr>
          <p:cNvPr id="3" name="Down Arrow 2"/>
          <p:cNvSpPr/>
          <p:nvPr/>
        </p:nvSpPr>
        <p:spPr bwMode="auto">
          <a:xfrm>
            <a:off x="5095875" y="450912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081999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US" dirty="0"/>
              <a:t>Liquidity Risk</a:t>
            </a:r>
            <a:endParaRPr lang="en-GB" dirty="0" smtClean="0">
              <a:solidFill>
                <a:schemeClr val="tx1"/>
              </a:solidFill>
            </a:endParaRPr>
          </a:p>
        </p:txBody>
      </p:sp>
      <p:sp>
        <p:nvSpPr>
          <p:cNvPr id="7" name="Rectangle 2"/>
          <p:cNvSpPr txBox="1">
            <a:spLocks noChangeArrowheads="1"/>
          </p:cNvSpPr>
          <p:nvPr/>
        </p:nvSpPr>
        <p:spPr bwMode="auto">
          <a:xfrm>
            <a:off x="753221" y="1628800"/>
            <a:ext cx="8715374" cy="4594249"/>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rgbClr val="FF0000"/>
                </a:solidFill>
                <a:cs typeface="Arial" charset="0"/>
              </a:rPr>
              <a:t>Minimum run-off factors according to liability types</a:t>
            </a:r>
            <a:r>
              <a:rPr lang="pt-PT" sz="2000" b="0" u="none" dirty="0" smtClean="0">
                <a:solidFill>
                  <a:srgbClr val="FF0000"/>
                </a:solidFill>
                <a:cs typeface="Arial" charset="0"/>
              </a:rPr>
              <a:t>:</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pt-PT" sz="2000" b="0" u="none" dirty="0" smtClean="0">
              <a:solidFill>
                <a:srgbClr val="FF0000"/>
              </a:solidFill>
              <a:cs typeface="Arial" charset="0"/>
            </a:endParaRPr>
          </a:p>
          <a:p>
            <a:pPr marL="514350" lvl="3" indent="-247650" algn="just">
              <a:lnSpc>
                <a:spcPts val="2700"/>
              </a:lnSpc>
              <a:spcBef>
                <a:spcPts val="600"/>
              </a:spcBef>
              <a:spcAft>
                <a:spcPts val="600"/>
              </a:spcAft>
              <a:buClr>
                <a:schemeClr val="bg2"/>
              </a:buClr>
              <a:buSzPct val="75000"/>
              <a:buAutoNum type="romanLcParenBoth"/>
            </a:pPr>
            <a:r>
              <a:rPr lang="en-US" sz="2000" b="0" dirty="0" smtClean="0">
                <a:solidFill>
                  <a:schemeClr val="tx1"/>
                </a:solidFill>
                <a:cs typeface="Arial" charset="0"/>
              </a:rPr>
              <a:t>Retail deposits</a:t>
            </a:r>
            <a:r>
              <a:rPr lang="pt-PT" sz="2000" b="0" u="none" dirty="0" smtClean="0">
                <a:solidFill>
                  <a:schemeClr val="tx1"/>
                </a:solidFill>
                <a:cs typeface="Arial" charset="0"/>
              </a:rPr>
              <a:t> - </a:t>
            </a:r>
            <a:r>
              <a:rPr lang="en-GB" sz="2000" b="0" u="none" dirty="0" smtClean="0">
                <a:solidFill>
                  <a:schemeClr val="tx1"/>
                </a:solidFill>
              </a:rPr>
              <a:t>deposits by individuals, </a:t>
            </a:r>
            <a:r>
              <a:rPr lang="en-GB" sz="2000" b="0" u="none" dirty="0">
                <a:solidFill>
                  <a:schemeClr val="tx1"/>
                </a:solidFill>
              </a:rPr>
              <a:t>divided into “stable” and “less stable</a:t>
            </a:r>
            <a:r>
              <a:rPr lang="en-GB" sz="2000" b="0" u="none" dirty="0" smtClean="0">
                <a:solidFill>
                  <a:schemeClr val="tx1"/>
                </a:solidFill>
              </a:rPr>
              <a:t>”:</a:t>
            </a:r>
          </a:p>
          <a:p>
            <a:pPr marL="514350" lvl="3" indent="-247650" algn="just">
              <a:lnSpc>
                <a:spcPts val="2700"/>
              </a:lnSpc>
              <a:spcBef>
                <a:spcPts val="600"/>
              </a:spcBef>
              <a:spcAft>
                <a:spcPts val="600"/>
              </a:spcAft>
              <a:buClr>
                <a:schemeClr val="bg2"/>
              </a:buClr>
              <a:buSzPct val="75000"/>
              <a:buAutoNum type="romanLcParenBoth"/>
            </a:pPr>
            <a:endParaRPr lang="en-GB" sz="2000" b="0" u="none" dirty="0" smtClean="0">
              <a:solidFill>
                <a:schemeClr val="tx1"/>
              </a:solidFill>
            </a:endParaRPr>
          </a:p>
          <a:p>
            <a:pPr marL="552450" indent="-285750" algn="just">
              <a:lnSpc>
                <a:spcPts val="2700"/>
              </a:lnSpc>
              <a:spcBef>
                <a:spcPts val="600"/>
              </a:spcBef>
              <a:spcAft>
                <a:spcPts val="600"/>
              </a:spcAft>
              <a:buFontTx/>
              <a:buChar char="-"/>
            </a:pPr>
            <a:r>
              <a:rPr lang="en-US" sz="2000" b="0" u="none" dirty="0" smtClean="0">
                <a:solidFill>
                  <a:schemeClr val="tx1"/>
                </a:solidFill>
              </a:rPr>
              <a:t>Stable deposits </a:t>
            </a:r>
            <a:r>
              <a:rPr lang="pt-PT" sz="2000" b="0" u="none" dirty="0" smtClean="0">
                <a:solidFill>
                  <a:schemeClr val="tx1"/>
                </a:solidFill>
              </a:rPr>
              <a:t>- </a:t>
            </a:r>
            <a:r>
              <a:rPr lang="en-GB" sz="2000" b="0" u="none" dirty="0" smtClean="0">
                <a:solidFill>
                  <a:schemeClr val="tx1"/>
                </a:solidFill>
              </a:rPr>
              <a:t>amount </a:t>
            </a:r>
            <a:r>
              <a:rPr lang="en-GB" sz="2000" b="0" u="none" dirty="0">
                <a:solidFill>
                  <a:schemeClr val="tx1"/>
                </a:solidFill>
              </a:rPr>
              <a:t>of the deposits </a:t>
            </a:r>
            <a:r>
              <a:rPr lang="en-GB" sz="2000" b="0" u="none" dirty="0" smtClean="0">
                <a:solidFill>
                  <a:schemeClr val="tx1"/>
                </a:solidFill>
              </a:rPr>
              <a:t>fully insured </a:t>
            </a:r>
            <a:r>
              <a:rPr lang="en-GB" sz="2000" b="0" u="none" dirty="0">
                <a:solidFill>
                  <a:schemeClr val="tx1"/>
                </a:solidFill>
              </a:rPr>
              <a:t>by </a:t>
            </a:r>
            <a:r>
              <a:rPr lang="en-GB" sz="2000" b="0" u="none" dirty="0" smtClean="0">
                <a:solidFill>
                  <a:schemeClr val="tx1"/>
                </a:solidFill>
              </a:rPr>
              <a:t>a deposit </a:t>
            </a:r>
            <a:r>
              <a:rPr lang="en-GB" sz="2000" b="0" u="none" dirty="0">
                <a:solidFill>
                  <a:schemeClr val="tx1"/>
                </a:solidFill>
              </a:rPr>
              <a:t>insurance scheme </a:t>
            </a:r>
            <a:r>
              <a:rPr lang="en-GB" sz="2000" b="0" u="none" dirty="0" smtClean="0">
                <a:solidFill>
                  <a:schemeClr val="tx1"/>
                </a:solidFill>
              </a:rPr>
              <a:t>and where</a:t>
            </a:r>
            <a:r>
              <a:rPr lang="en-GB" sz="2000" b="0" u="none" dirty="0">
                <a:solidFill>
                  <a:schemeClr val="tx1"/>
                </a:solidFill>
              </a:rPr>
              <a:t> </a:t>
            </a:r>
            <a:r>
              <a:rPr lang="en-GB" sz="2000" b="0" u="none" dirty="0" smtClean="0">
                <a:solidFill>
                  <a:schemeClr val="tx1"/>
                </a:solidFill>
              </a:rPr>
              <a:t>depositors </a:t>
            </a:r>
            <a:r>
              <a:rPr lang="en-GB" sz="2000" b="0" u="none" dirty="0">
                <a:solidFill>
                  <a:schemeClr val="tx1"/>
                </a:solidFill>
              </a:rPr>
              <a:t>have other established relationships with the bank that make </a:t>
            </a:r>
            <a:r>
              <a:rPr lang="en-GB" sz="2000" b="0" u="none" dirty="0" smtClean="0">
                <a:solidFill>
                  <a:schemeClr val="tx1"/>
                </a:solidFill>
              </a:rPr>
              <a:t>withdrawal </a:t>
            </a:r>
            <a:r>
              <a:rPr lang="en-GB" sz="2000" b="0" u="none" dirty="0">
                <a:solidFill>
                  <a:schemeClr val="tx1"/>
                </a:solidFill>
              </a:rPr>
              <a:t>highly </a:t>
            </a:r>
            <a:r>
              <a:rPr lang="en-GB" sz="2000" b="0" u="none" dirty="0" smtClean="0">
                <a:solidFill>
                  <a:schemeClr val="tx1"/>
                </a:solidFill>
              </a:rPr>
              <a:t>unlikely, </a:t>
            </a:r>
            <a:r>
              <a:rPr lang="en-GB" sz="2000" b="0" u="none" dirty="0">
                <a:solidFill>
                  <a:schemeClr val="tx1"/>
                </a:solidFill>
              </a:rPr>
              <a:t>or </a:t>
            </a:r>
            <a:r>
              <a:rPr lang="en-GB" sz="2000" b="0" u="none" dirty="0" smtClean="0">
                <a:solidFill>
                  <a:schemeClr val="tx1"/>
                </a:solidFill>
              </a:rPr>
              <a:t>the </a:t>
            </a:r>
            <a:r>
              <a:rPr lang="en-GB" sz="2000" b="0" u="none" dirty="0">
                <a:solidFill>
                  <a:schemeClr val="tx1"/>
                </a:solidFill>
              </a:rPr>
              <a:t>deposits are in transactional accounts (</a:t>
            </a:r>
            <a:r>
              <a:rPr lang="en-GB" sz="2000" b="0" u="none" dirty="0" smtClean="0">
                <a:solidFill>
                  <a:schemeClr val="tx1"/>
                </a:solidFill>
              </a:rPr>
              <a:t>e.g. </a:t>
            </a:r>
            <a:r>
              <a:rPr lang="en-GB" sz="2000" b="0" u="none" dirty="0">
                <a:solidFill>
                  <a:schemeClr val="tx1"/>
                </a:solidFill>
              </a:rPr>
              <a:t>accounts where salaries are automatically </a:t>
            </a:r>
            <a:r>
              <a:rPr lang="en-GB" sz="2000" b="0" u="none" dirty="0" smtClean="0">
                <a:solidFill>
                  <a:schemeClr val="tx1"/>
                </a:solidFill>
              </a:rPr>
              <a:t>deposited): 5%.</a:t>
            </a:r>
          </a:p>
          <a:p>
            <a:pPr marL="552450" indent="-285750" algn="just">
              <a:lnSpc>
                <a:spcPts val="2700"/>
              </a:lnSpc>
              <a:spcBef>
                <a:spcPts val="600"/>
              </a:spcBef>
              <a:spcAft>
                <a:spcPts val="600"/>
              </a:spcAft>
              <a:buFontTx/>
              <a:buChar char="-"/>
            </a:pPr>
            <a:r>
              <a:rPr lang="en-GB" sz="2000" b="0" u="none" dirty="0">
                <a:solidFill>
                  <a:schemeClr val="tx1"/>
                </a:solidFill>
              </a:rPr>
              <a:t>Less stable </a:t>
            </a:r>
            <a:r>
              <a:rPr lang="en-GB" sz="2000" b="0" u="none" dirty="0" smtClean="0">
                <a:solidFill>
                  <a:schemeClr val="tx1"/>
                </a:solidFill>
              </a:rPr>
              <a:t>deposits: 10%.</a:t>
            </a:r>
            <a:endParaRPr lang="en-US" sz="2000" b="0" u="none" dirty="0">
              <a:solidFill>
                <a:schemeClr val="tx1"/>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495</a:t>
            </a:fld>
            <a:endParaRPr lang="en-US"/>
          </a:p>
        </p:txBody>
      </p:sp>
    </p:spTree>
    <p:extLst>
      <p:ext uri="{BB962C8B-B14F-4D97-AF65-F5344CB8AC3E}">
        <p14:creationId xmlns:p14="http://schemas.microsoft.com/office/powerpoint/2010/main" val="311288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dirty="0" smtClean="0">
                <a:solidFill>
                  <a:schemeClr val="tx1"/>
                </a:solidFill>
              </a:rPr>
              <a:t>Liquidity Risk</a:t>
            </a:r>
          </a:p>
        </p:txBody>
      </p:sp>
      <p:sp>
        <p:nvSpPr>
          <p:cNvPr id="7" name="Rectangle 2"/>
          <p:cNvSpPr txBox="1">
            <a:spLocks noChangeArrowheads="1"/>
          </p:cNvSpPr>
          <p:nvPr/>
        </p:nvSpPr>
        <p:spPr bwMode="auto">
          <a:xfrm>
            <a:off x="776536" y="1628800"/>
            <a:ext cx="8715374" cy="4680520"/>
          </a:xfrm>
          <a:prstGeom prst="rect">
            <a:avLst/>
          </a:prstGeom>
          <a:noFill/>
          <a:ln w="9525">
            <a:noFill/>
            <a:miter lim="800000"/>
            <a:headEnd/>
            <a:tailEnd/>
          </a:ln>
        </p:spPr>
        <p:txBody>
          <a:bodyPr lIns="92075" tIns="46038" rIns="92075" bIns="46038" anchor="ctr"/>
          <a:lstStyle/>
          <a:p>
            <a:pPr marL="363538" lvl="3" indent="-363538" algn="just">
              <a:lnSpc>
                <a:spcPts val="2700"/>
              </a:lnSpc>
              <a:spcBef>
                <a:spcPts val="600"/>
              </a:spcBef>
              <a:spcAft>
                <a:spcPts val="600"/>
              </a:spcAft>
              <a:buClr>
                <a:schemeClr val="bg2"/>
              </a:buClr>
              <a:buSzPct val="75000"/>
              <a:buAutoNum type="romanLcParenBoth" startAt="2"/>
            </a:pPr>
            <a:r>
              <a:rPr lang="en-GB" sz="2000" b="0" u="none" dirty="0" smtClean="0">
                <a:solidFill>
                  <a:srgbClr val="FF0000"/>
                </a:solidFill>
              </a:rPr>
              <a:t>Unsecured </a:t>
            </a:r>
            <a:r>
              <a:rPr lang="en-GB" sz="2000" b="0" u="none" dirty="0">
                <a:solidFill>
                  <a:srgbClr val="FF0000"/>
                </a:solidFill>
              </a:rPr>
              <a:t>wholesale funding </a:t>
            </a:r>
            <a:r>
              <a:rPr lang="en-GB" sz="2000" b="0" u="none" dirty="0" smtClean="0">
                <a:solidFill>
                  <a:srgbClr val="FF0000"/>
                </a:solidFill>
              </a:rPr>
              <a:t>run-off </a:t>
            </a:r>
            <a:r>
              <a:rPr lang="en-GB" sz="2000" b="0" u="none" dirty="0" smtClean="0">
                <a:solidFill>
                  <a:schemeClr val="tx1"/>
                </a:solidFill>
              </a:rPr>
              <a:t>- </a:t>
            </a:r>
            <a:r>
              <a:rPr lang="en-GB" sz="2000" b="0" u="none" dirty="0">
                <a:solidFill>
                  <a:schemeClr val="tx1"/>
                </a:solidFill>
              </a:rPr>
              <a:t>liabilities and general obligations that are raised from non-natural persons </a:t>
            </a:r>
            <a:r>
              <a:rPr lang="en-GB" sz="2000" b="0" u="none" dirty="0" smtClean="0">
                <a:solidFill>
                  <a:schemeClr val="tx1"/>
                </a:solidFill>
              </a:rPr>
              <a:t>and </a:t>
            </a:r>
            <a:r>
              <a:rPr lang="en-GB" sz="2000" b="0" u="none" dirty="0">
                <a:solidFill>
                  <a:schemeClr val="tx1"/>
                </a:solidFill>
              </a:rPr>
              <a:t>are not </a:t>
            </a:r>
            <a:r>
              <a:rPr lang="en-GB" sz="2000" b="0" u="none" dirty="0" smtClean="0">
                <a:solidFill>
                  <a:schemeClr val="tx1"/>
                </a:solidFill>
              </a:rPr>
              <a:t>collaterals of the </a:t>
            </a:r>
            <a:r>
              <a:rPr lang="en-GB" sz="2000" b="0" u="none" dirty="0">
                <a:solidFill>
                  <a:schemeClr val="tx1"/>
                </a:solidFill>
              </a:rPr>
              <a:t>borrowing </a:t>
            </a:r>
            <a:r>
              <a:rPr lang="en-GB" sz="2000" b="0" u="none" dirty="0" smtClean="0">
                <a:solidFill>
                  <a:schemeClr val="tx1"/>
                </a:solidFill>
              </a:rPr>
              <a:t>institution.</a:t>
            </a:r>
          </a:p>
          <a:p>
            <a:pPr marL="342900" lvl="3" indent="-342900" algn="just">
              <a:lnSpc>
                <a:spcPts val="2700"/>
              </a:lnSpc>
              <a:spcBef>
                <a:spcPts val="600"/>
              </a:spcBef>
              <a:spcAft>
                <a:spcPts val="600"/>
              </a:spcAft>
              <a:buClr>
                <a:schemeClr val="bg2"/>
              </a:buClr>
              <a:buSzPct val="75000"/>
              <a:buFontTx/>
              <a:buChar char="-"/>
            </a:pPr>
            <a:r>
              <a:rPr lang="en-GB" sz="2000" b="0" u="none" dirty="0" smtClean="0">
                <a:solidFill>
                  <a:schemeClr val="tx1"/>
                </a:solidFill>
              </a:rPr>
              <a:t>funding by </a:t>
            </a:r>
            <a:r>
              <a:rPr lang="en-GB" sz="2000" b="0" u="none" dirty="0">
                <a:solidFill>
                  <a:schemeClr val="tx1"/>
                </a:solidFill>
              </a:rPr>
              <a:t>small business </a:t>
            </a:r>
            <a:r>
              <a:rPr lang="en-GB" sz="2000" b="0" u="none" dirty="0" smtClean="0">
                <a:solidFill>
                  <a:schemeClr val="tx1"/>
                </a:solidFill>
              </a:rPr>
              <a:t>customers: 5% (10% for less stable)</a:t>
            </a:r>
          </a:p>
          <a:p>
            <a:pPr marL="342900" lvl="3" indent="-342900" algn="just">
              <a:lnSpc>
                <a:spcPts val="2700"/>
              </a:lnSpc>
              <a:spcBef>
                <a:spcPts val="600"/>
              </a:spcBef>
              <a:spcAft>
                <a:spcPts val="600"/>
              </a:spcAft>
              <a:buClr>
                <a:schemeClr val="bg2"/>
              </a:buClr>
              <a:buSzPct val="75000"/>
              <a:buFontTx/>
              <a:buChar char="-"/>
            </a:pPr>
            <a:r>
              <a:rPr lang="en-GB" sz="2000" b="0" u="none" dirty="0" smtClean="0">
                <a:solidFill>
                  <a:schemeClr val="tx1"/>
                </a:solidFill>
              </a:rPr>
              <a:t>deposits </a:t>
            </a:r>
            <a:r>
              <a:rPr lang="en-GB" sz="2000" b="0" u="none" dirty="0">
                <a:solidFill>
                  <a:schemeClr val="tx1"/>
                </a:solidFill>
              </a:rPr>
              <a:t>generated by clearing, custody and cash management activities: </a:t>
            </a:r>
            <a:r>
              <a:rPr lang="en-GB" sz="2000" b="0" u="none" dirty="0" smtClean="0">
                <a:solidFill>
                  <a:schemeClr val="tx1"/>
                </a:solidFill>
              </a:rPr>
              <a:t>25%</a:t>
            </a:r>
          </a:p>
          <a:p>
            <a:pPr marL="342900" lvl="3" indent="-342900" algn="just">
              <a:lnSpc>
                <a:spcPts val="2700"/>
              </a:lnSpc>
              <a:spcBef>
                <a:spcPts val="600"/>
              </a:spcBef>
              <a:spcAft>
                <a:spcPts val="600"/>
              </a:spcAft>
              <a:buClr>
                <a:schemeClr val="bg2"/>
              </a:buClr>
              <a:buSzPct val="75000"/>
              <a:buFontTx/>
              <a:buChar char="-"/>
            </a:pPr>
            <a:r>
              <a:rPr lang="en-GB" sz="2000" b="0" u="none" dirty="0" smtClean="0">
                <a:solidFill>
                  <a:schemeClr val="tx1"/>
                </a:solidFill>
              </a:rPr>
              <a:t>deposits of </a:t>
            </a:r>
            <a:r>
              <a:rPr lang="en-GB" sz="2000" b="0" u="none" dirty="0">
                <a:solidFill>
                  <a:schemeClr val="tx1"/>
                </a:solidFill>
              </a:rPr>
              <a:t>cooperative </a:t>
            </a:r>
            <a:r>
              <a:rPr lang="en-GB" sz="2000" b="0" u="none" dirty="0" smtClean="0">
                <a:solidFill>
                  <a:schemeClr val="tx1"/>
                </a:solidFill>
              </a:rPr>
              <a:t>banks in central institutions within networks: 25%</a:t>
            </a:r>
          </a:p>
          <a:p>
            <a:pPr marL="342900" lvl="3" indent="-342900" algn="just">
              <a:lnSpc>
                <a:spcPts val="2700"/>
              </a:lnSpc>
              <a:spcBef>
                <a:spcPts val="600"/>
              </a:spcBef>
              <a:spcAft>
                <a:spcPts val="600"/>
              </a:spcAft>
              <a:buClr>
                <a:schemeClr val="bg2"/>
              </a:buClr>
              <a:buSzPct val="75000"/>
              <a:buFontTx/>
              <a:buChar char="-"/>
            </a:pPr>
            <a:r>
              <a:rPr lang="en-GB" sz="2000" b="0" u="none" dirty="0" smtClean="0">
                <a:solidFill>
                  <a:schemeClr val="tx1"/>
                </a:solidFill>
              </a:rPr>
              <a:t>funding </a:t>
            </a:r>
            <a:r>
              <a:rPr lang="en-GB" sz="2000" b="0" u="none" dirty="0">
                <a:solidFill>
                  <a:schemeClr val="tx1"/>
                </a:solidFill>
              </a:rPr>
              <a:t>provided by non-financial corporates and sovereigns, central banks, multilateral development banks, and PSEs: </a:t>
            </a:r>
            <a:r>
              <a:rPr lang="en-GB" sz="2000" b="0" u="none" dirty="0" smtClean="0">
                <a:solidFill>
                  <a:schemeClr val="tx1"/>
                </a:solidFill>
              </a:rPr>
              <a:t>40</a:t>
            </a:r>
            <a:r>
              <a:rPr lang="en-GB" sz="2000" b="0" u="none" dirty="0">
                <a:solidFill>
                  <a:schemeClr val="tx1"/>
                </a:solidFill>
              </a:rPr>
              <a:t>% </a:t>
            </a:r>
            <a:r>
              <a:rPr lang="en-GB" sz="2000" b="0" u="none" dirty="0" smtClean="0">
                <a:solidFill>
                  <a:schemeClr val="tx1"/>
                </a:solidFill>
              </a:rPr>
              <a:t>(20% for the deposit amounts fully </a:t>
            </a:r>
            <a:r>
              <a:rPr lang="en-GB" sz="2000" b="0" u="none" dirty="0">
                <a:solidFill>
                  <a:schemeClr val="tx1"/>
                </a:solidFill>
              </a:rPr>
              <a:t>covered by </a:t>
            </a:r>
            <a:r>
              <a:rPr lang="en-GB" sz="2000" b="0" u="none" dirty="0" smtClean="0">
                <a:solidFill>
                  <a:schemeClr val="tx1"/>
                </a:solidFill>
              </a:rPr>
              <a:t>a deposit </a:t>
            </a:r>
            <a:r>
              <a:rPr lang="en-GB" sz="2000" b="0" u="none" dirty="0">
                <a:solidFill>
                  <a:schemeClr val="tx1"/>
                </a:solidFill>
              </a:rPr>
              <a:t>insurance </a:t>
            </a:r>
            <a:r>
              <a:rPr lang="en-GB" sz="2000" b="0" u="none" dirty="0" smtClean="0">
                <a:solidFill>
                  <a:schemeClr val="tx1"/>
                </a:solidFill>
              </a:rPr>
              <a:t>scheme).</a:t>
            </a:r>
          </a:p>
          <a:p>
            <a:pPr marL="342900" lvl="3" indent="-342900" algn="just">
              <a:lnSpc>
                <a:spcPts val="2700"/>
              </a:lnSpc>
              <a:spcBef>
                <a:spcPts val="600"/>
              </a:spcBef>
              <a:spcAft>
                <a:spcPts val="600"/>
              </a:spcAft>
              <a:buClr>
                <a:schemeClr val="bg2"/>
              </a:buClr>
              <a:buSzPct val="75000"/>
              <a:buFontTx/>
              <a:buChar char="-"/>
            </a:pPr>
            <a:r>
              <a:rPr lang="en-GB" sz="2000" b="0" u="none" dirty="0" smtClean="0">
                <a:solidFill>
                  <a:schemeClr val="tx1"/>
                </a:solidFill>
              </a:rPr>
              <a:t>funding </a:t>
            </a:r>
            <a:r>
              <a:rPr lang="en-GB" sz="2000" b="0" u="none" dirty="0">
                <a:solidFill>
                  <a:schemeClr val="tx1"/>
                </a:solidFill>
              </a:rPr>
              <a:t>provided by other legal entity customers: 100</a:t>
            </a:r>
            <a:r>
              <a:rPr lang="en-GB" sz="2000" b="0" u="none" dirty="0" smtClean="0">
                <a:solidFill>
                  <a:schemeClr val="tx1"/>
                </a:solidFill>
              </a:rPr>
              <a:t>%</a:t>
            </a:r>
          </a:p>
          <a:p>
            <a:pPr marL="342900" lvl="3" indent="-342900" algn="just">
              <a:lnSpc>
                <a:spcPts val="2700"/>
              </a:lnSpc>
              <a:spcBef>
                <a:spcPts val="600"/>
              </a:spcBef>
              <a:spcAft>
                <a:spcPts val="600"/>
              </a:spcAft>
              <a:buClr>
                <a:schemeClr val="bg2"/>
              </a:buClr>
              <a:buSzPct val="75000"/>
              <a:buFontTx/>
              <a:buChar char="-"/>
            </a:pPr>
            <a:endParaRPr lang="en-GB"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496</a:t>
            </a:fld>
            <a:endParaRPr lang="en-US"/>
          </a:p>
        </p:txBody>
      </p:sp>
    </p:spTree>
    <p:extLst>
      <p:ext uri="{BB962C8B-B14F-4D97-AF65-F5344CB8AC3E}">
        <p14:creationId xmlns:p14="http://schemas.microsoft.com/office/powerpoint/2010/main" val="117713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98548" y="1628800"/>
            <a:ext cx="8655016" cy="4680520"/>
          </a:xfrm>
        </p:spPr>
        <p:txBody>
          <a:bodyPr anchor="ctr"/>
          <a:lstStyle/>
          <a:p>
            <a:pPr marL="363538" indent="-363538" algn="just">
              <a:lnSpc>
                <a:spcPts val="2700"/>
              </a:lnSpc>
              <a:spcBef>
                <a:spcPts val="600"/>
              </a:spcBef>
              <a:spcAft>
                <a:spcPts val="600"/>
              </a:spcAft>
            </a:pPr>
            <a:r>
              <a:rPr lang="pt-PT" sz="2000" b="1" dirty="0">
                <a:solidFill>
                  <a:srgbClr val="FF0000"/>
                </a:solidFill>
              </a:rPr>
              <a:t>HQLA </a:t>
            </a:r>
            <a:r>
              <a:rPr lang="en-US" sz="2000" b="1" dirty="0">
                <a:solidFill>
                  <a:srgbClr val="FF0000"/>
                </a:solidFill>
              </a:rPr>
              <a:t>composition</a:t>
            </a:r>
            <a:r>
              <a:rPr lang="pt-PT" sz="2000" b="1" dirty="0" smtClean="0">
                <a:solidFill>
                  <a:srgbClr val="FF0000"/>
                </a:solidFill>
              </a:rPr>
              <a:t>: </a:t>
            </a:r>
            <a:r>
              <a:rPr lang="en-US" sz="2000" dirty="0" smtClean="0"/>
              <a:t>Level 1 + Level 2A + Level 2B (with Level 1 comprising the most liquid assets).</a:t>
            </a:r>
            <a:endParaRPr lang="en-US" sz="2000" b="1" dirty="0" smtClean="0">
              <a:solidFill>
                <a:srgbClr val="FF0000"/>
              </a:solidFill>
            </a:endParaRPr>
          </a:p>
          <a:p>
            <a:pPr marL="363538" indent="-363538" algn="just">
              <a:lnSpc>
                <a:spcPts val="2700"/>
              </a:lnSpc>
              <a:spcBef>
                <a:spcPts val="600"/>
              </a:spcBef>
              <a:spcAft>
                <a:spcPts val="600"/>
              </a:spcAft>
            </a:pPr>
            <a:endParaRPr lang="pt-PT" sz="2000" b="1" dirty="0" smtClean="0">
              <a:solidFill>
                <a:srgbClr val="FF0000"/>
              </a:solidFill>
            </a:endParaRPr>
          </a:p>
          <a:p>
            <a:pPr marL="363538" indent="-363538" algn="just">
              <a:lnSpc>
                <a:spcPts val="2700"/>
              </a:lnSpc>
              <a:spcBef>
                <a:spcPts val="600"/>
              </a:spcBef>
              <a:spcAft>
                <a:spcPts val="600"/>
              </a:spcAft>
            </a:pPr>
            <a:r>
              <a:rPr lang="pt-PT" sz="2000" b="1" dirty="0" smtClean="0">
                <a:solidFill>
                  <a:srgbClr val="FF0000"/>
                </a:solidFill>
              </a:rPr>
              <a:t>HQLA </a:t>
            </a:r>
            <a:r>
              <a:rPr lang="en-US" sz="2000" b="1" dirty="0" smtClean="0">
                <a:solidFill>
                  <a:srgbClr val="FF0000"/>
                </a:solidFill>
              </a:rPr>
              <a:t>principles</a:t>
            </a:r>
            <a:r>
              <a:rPr lang="pt-PT" sz="2000" b="1" dirty="0" smtClean="0">
                <a:solidFill>
                  <a:srgbClr val="FF0000"/>
                </a:solidFill>
              </a:rPr>
              <a:t>:</a:t>
            </a:r>
          </a:p>
          <a:p>
            <a:pPr marL="180975" indent="-180975" algn="just">
              <a:lnSpc>
                <a:spcPts val="2700"/>
              </a:lnSpc>
              <a:spcBef>
                <a:spcPts val="600"/>
              </a:spcBef>
              <a:spcAft>
                <a:spcPts val="600"/>
              </a:spcAft>
            </a:pPr>
            <a:endParaRPr lang="pt-PT" sz="2000" b="1" dirty="0" smtClean="0">
              <a:solidFill>
                <a:srgbClr val="FF0000"/>
              </a:solidFill>
            </a:endParaRPr>
          </a:p>
          <a:p>
            <a:pPr marL="514350" indent="-514350" algn="just">
              <a:lnSpc>
                <a:spcPts val="2700"/>
              </a:lnSpc>
              <a:spcBef>
                <a:spcPts val="600"/>
              </a:spcBef>
              <a:spcAft>
                <a:spcPts val="600"/>
              </a:spcAft>
              <a:buAutoNum type="romanLcParenBoth"/>
            </a:pPr>
            <a:r>
              <a:rPr lang="en-GB" sz="2000" dirty="0" smtClean="0"/>
              <a:t>be </a:t>
            </a:r>
            <a:r>
              <a:rPr lang="en-GB" sz="2000" dirty="0"/>
              <a:t>eligible at central </a:t>
            </a:r>
            <a:r>
              <a:rPr lang="en-GB" sz="2000" dirty="0" smtClean="0"/>
              <a:t>banks </a:t>
            </a:r>
            <a:r>
              <a:rPr lang="en-GB" sz="2000" dirty="0"/>
              <a:t>for intraday liquidity needs and overnight liquidity facilities (except Level 2B assets</a:t>
            </a:r>
            <a:r>
              <a:rPr lang="en-GB" sz="2000" dirty="0" smtClean="0"/>
              <a:t>);</a:t>
            </a:r>
          </a:p>
          <a:p>
            <a:pPr marL="514350" indent="-514350" algn="just">
              <a:lnSpc>
                <a:spcPts val="2700"/>
              </a:lnSpc>
              <a:spcBef>
                <a:spcPts val="600"/>
              </a:spcBef>
              <a:spcAft>
                <a:spcPts val="600"/>
              </a:spcAft>
              <a:buAutoNum type="romanLcParenBoth"/>
            </a:pPr>
            <a:endParaRPr lang="en-GB" sz="2000" dirty="0" smtClean="0"/>
          </a:p>
          <a:p>
            <a:pPr marL="514350" indent="-514350" algn="just">
              <a:lnSpc>
                <a:spcPts val="2700"/>
              </a:lnSpc>
              <a:spcBef>
                <a:spcPts val="600"/>
              </a:spcBef>
              <a:spcAft>
                <a:spcPts val="600"/>
              </a:spcAft>
              <a:buAutoNum type="romanLcParenBoth"/>
            </a:pPr>
            <a:r>
              <a:rPr lang="en-GB" sz="2000" dirty="0" smtClean="0"/>
              <a:t>be </a:t>
            </a:r>
            <a:r>
              <a:rPr lang="en-GB" sz="2000" dirty="0"/>
              <a:t>well diversified within the asset classes themselves (except for sovereign debt of the bank’s home jurisdiction or from the jurisdiction in which the bank operates; central bank reserves; central bank debt </a:t>
            </a:r>
            <a:r>
              <a:rPr lang="en-GB" sz="2000" dirty="0" smtClean="0"/>
              <a:t>securities </a:t>
            </a:r>
            <a:r>
              <a:rPr lang="en-GB" sz="2000" dirty="0"/>
              <a:t>and </a:t>
            </a:r>
            <a:r>
              <a:rPr lang="en-GB" sz="2000" dirty="0" smtClean="0"/>
              <a:t>cash).</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497</a:t>
            </a:fld>
            <a:endParaRPr lang="en-US"/>
          </a:p>
        </p:txBody>
      </p:sp>
    </p:spTree>
    <p:extLst>
      <p:ext uri="{BB962C8B-B14F-4D97-AF65-F5344CB8AC3E}">
        <p14:creationId xmlns:p14="http://schemas.microsoft.com/office/powerpoint/2010/main" val="663638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98547" y="1628800"/>
            <a:ext cx="8715405" cy="4680520"/>
          </a:xfrm>
        </p:spPr>
        <p:txBody>
          <a:bodyPr anchor="ctr"/>
          <a:lstStyle/>
          <a:p>
            <a:pPr marL="180975" indent="-180975" algn="just">
              <a:lnSpc>
                <a:spcPts val="2700"/>
              </a:lnSpc>
              <a:spcBef>
                <a:spcPts val="600"/>
              </a:spcBef>
              <a:spcAft>
                <a:spcPts val="600"/>
              </a:spcAft>
            </a:pPr>
            <a:r>
              <a:rPr lang="en-GB" sz="2000" dirty="0" smtClean="0">
                <a:solidFill>
                  <a:srgbClr val="FF0000"/>
                </a:solidFill>
              </a:rPr>
              <a:t>Fundamental </a:t>
            </a:r>
            <a:r>
              <a:rPr lang="en-GB" sz="2000" dirty="0">
                <a:solidFill>
                  <a:srgbClr val="FF0000"/>
                </a:solidFill>
              </a:rPr>
              <a:t>characteristics </a:t>
            </a:r>
            <a:r>
              <a:rPr lang="en-GB" sz="2000" dirty="0" smtClean="0">
                <a:solidFill>
                  <a:srgbClr val="FF0000"/>
                </a:solidFill>
              </a:rPr>
              <a:t>of HQLA:</a:t>
            </a:r>
            <a:endParaRPr lang="en-GB" sz="2000" dirty="0">
              <a:solidFill>
                <a:srgbClr val="FF0000"/>
              </a:solidFill>
            </a:endParaRPr>
          </a:p>
          <a:p>
            <a:pPr marL="266700" indent="-266700" algn="just">
              <a:lnSpc>
                <a:spcPts val="2700"/>
              </a:lnSpc>
              <a:spcBef>
                <a:spcPts val="600"/>
              </a:spcBef>
              <a:spcAft>
                <a:spcPts val="600"/>
              </a:spcAft>
              <a:buAutoNum type="romanLcParenBoth"/>
            </a:pPr>
            <a:r>
              <a:rPr lang="en-GB" sz="2000" dirty="0" smtClean="0">
                <a:solidFill>
                  <a:srgbClr val="FF0000"/>
                </a:solidFill>
              </a:rPr>
              <a:t>Low risk - </a:t>
            </a:r>
            <a:r>
              <a:rPr lang="en-GB" sz="2000" dirty="0" smtClean="0"/>
              <a:t>less </a:t>
            </a:r>
            <a:r>
              <a:rPr lang="en-GB" sz="2000" dirty="0"/>
              <a:t>risky </a:t>
            </a:r>
            <a:r>
              <a:rPr lang="en-GB" sz="2000" dirty="0" smtClean="0"/>
              <a:t>assets tend </a:t>
            </a:r>
            <a:r>
              <a:rPr lang="en-GB" sz="2000" dirty="0"/>
              <a:t>to have higher </a:t>
            </a:r>
            <a:r>
              <a:rPr lang="en-GB" sz="2000" dirty="0" smtClean="0"/>
              <a:t>liquidity: higher rating, lower </a:t>
            </a:r>
            <a:r>
              <a:rPr lang="en-GB" sz="2000" dirty="0"/>
              <a:t>degree of </a:t>
            </a:r>
            <a:r>
              <a:rPr lang="en-GB" sz="2000" dirty="0" smtClean="0"/>
              <a:t>subordination, low </a:t>
            </a:r>
            <a:r>
              <a:rPr lang="en-GB" sz="2000" dirty="0"/>
              <a:t>duration</a:t>
            </a:r>
            <a:r>
              <a:rPr lang="en-GB" sz="2000" dirty="0" smtClean="0"/>
              <a:t>, </a:t>
            </a:r>
            <a:r>
              <a:rPr lang="en-GB" sz="2000" dirty="0"/>
              <a:t>low legal risk, low inflation risk and denomination in a convertible currency with low </a:t>
            </a:r>
            <a:r>
              <a:rPr lang="en-GB" sz="2000" dirty="0" smtClean="0"/>
              <a:t>currency risk enhance liquidity.</a:t>
            </a:r>
          </a:p>
          <a:p>
            <a:pPr marL="266700" indent="-266700" algn="just">
              <a:lnSpc>
                <a:spcPts val="2700"/>
              </a:lnSpc>
              <a:spcBef>
                <a:spcPts val="600"/>
              </a:spcBef>
              <a:spcAft>
                <a:spcPts val="600"/>
              </a:spcAft>
              <a:buAutoNum type="romanLcParenBoth"/>
            </a:pPr>
            <a:r>
              <a:rPr lang="en-GB" sz="2000" dirty="0" smtClean="0">
                <a:solidFill>
                  <a:srgbClr val="FF0000"/>
                </a:solidFill>
              </a:rPr>
              <a:t>Ease </a:t>
            </a:r>
            <a:r>
              <a:rPr lang="en-GB" sz="2000" dirty="0">
                <a:solidFill>
                  <a:srgbClr val="FF0000"/>
                </a:solidFill>
              </a:rPr>
              <a:t>and certainty of </a:t>
            </a:r>
            <a:r>
              <a:rPr lang="en-GB" sz="2000" dirty="0" smtClean="0">
                <a:solidFill>
                  <a:srgbClr val="FF0000"/>
                </a:solidFill>
              </a:rPr>
              <a:t>valuation – </a:t>
            </a:r>
            <a:r>
              <a:rPr lang="en-GB" sz="2000" dirty="0" smtClean="0"/>
              <a:t>higher liquidity if </a:t>
            </a:r>
            <a:r>
              <a:rPr lang="en-GB" sz="2000" dirty="0"/>
              <a:t>market participants are more likely to agree on its </a:t>
            </a:r>
            <a:r>
              <a:rPr lang="en-GB" sz="2000" dirty="0" smtClean="0"/>
              <a:t>valuation: assets more </a:t>
            </a:r>
            <a:r>
              <a:rPr lang="en-GB" sz="2000" dirty="0"/>
              <a:t>standardised, </a:t>
            </a:r>
            <a:r>
              <a:rPr lang="en-GB" sz="2000" dirty="0" smtClean="0"/>
              <a:t>with simple and </a:t>
            </a:r>
            <a:r>
              <a:rPr lang="en-GB" sz="2000" dirty="0"/>
              <a:t>publicly available </a:t>
            </a:r>
            <a:r>
              <a:rPr lang="en-GB" sz="2000" dirty="0" smtClean="0"/>
              <a:t>structures and pricing formulas (which rules </a:t>
            </a:r>
            <a:r>
              <a:rPr lang="en-GB" sz="2000" dirty="0"/>
              <a:t>out </a:t>
            </a:r>
            <a:r>
              <a:rPr lang="en-GB" sz="2000" dirty="0" smtClean="0"/>
              <a:t>most </a:t>
            </a:r>
            <a:r>
              <a:rPr lang="en-GB" sz="2000" dirty="0"/>
              <a:t>structured or exotic </a:t>
            </a:r>
            <a:r>
              <a:rPr lang="en-GB" sz="2000" dirty="0" smtClean="0"/>
              <a:t>products).</a:t>
            </a:r>
          </a:p>
          <a:p>
            <a:pPr marL="266700" indent="-266700" algn="just">
              <a:lnSpc>
                <a:spcPts val="2700"/>
              </a:lnSpc>
              <a:spcBef>
                <a:spcPts val="600"/>
              </a:spcBef>
              <a:spcAft>
                <a:spcPts val="600"/>
              </a:spcAft>
              <a:buAutoNum type="romanLcParenBoth"/>
            </a:pPr>
            <a:r>
              <a:rPr lang="en-GB" sz="2000" dirty="0" smtClean="0">
                <a:solidFill>
                  <a:srgbClr val="FF0000"/>
                </a:solidFill>
              </a:rPr>
              <a:t>Low </a:t>
            </a:r>
            <a:r>
              <a:rPr lang="en-GB" sz="2000" dirty="0">
                <a:solidFill>
                  <a:srgbClr val="FF0000"/>
                </a:solidFill>
              </a:rPr>
              <a:t>correlation with risky </a:t>
            </a:r>
            <a:r>
              <a:rPr lang="en-GB" sz="2000" dirty="0" smtClean="0">
                <a:solidFill>
                  <a:srgbClr val="FF0000"/>
                </a:solidFill>
              </a:rPr>
              <a:t>assets -</a:t>
            </a:r>
            <a:r>
              <a:rPr lang="en-GB" sz="2000" dirty="0" smtClean="0"/>
              <a:t> not subject </a:t>
            </a:r>
            <a:r>
              <a:rPr lang="en-GB" sz="2000" dirty="0"/>
              <a:t>to wrong-way (highly correlated) </a:t>
            </a:r>
            <a:r>
              <a:rPr lang="en-GB" sz="2000" dirty="0" smtClean="0"/>
              <a:t>risk, e.g. assets </a:t>
            </a:r>
            <a:r>
              <a:rPr lang="en-GB" sz="2000" dirty="0"/>
              <a:t>issued by </a:t>
            </a:r>
            <a:r>
              <a:rPr lang="en-GB" sz="2000" dirty="0" smtClean="0"/>
              <a:t>FIs are </a:t>
            </a:r>
            <a:r>
              <a:rPr lang="en-GB" sz="2000" dirty="0"/>
              <a:t>more likely to be illiquid in times of liquidity stress in the banking </a:t>
            </a:r>
            <a:r>
              <a:rPr lang="en-GB" sz="2000" dirty="0" smtClean="0"/>
              <a:t>sector.</a:t>
            </a:r>
          </a:p>
          <a:p>
            <a:pPr marL="266700" indent="-266700" algn="just">
              <a:lnSpc>
                <a:spcPts val="2700"/>
              </a:lnSpc>
              <a:spcBef>
                <a:spcPts val="600"/>
              </a:spcBef>
              <a:spcAft>
                <a:spcPts val="600"/>
              </a:spcAft>
              <a:buAutoNum type="romanLcParenBoth"/>
            </a:pPr>
            <a:r>
              <a:rPr lang="en-GB" sz="2000" dirty="0" smtClean="0">
                <a:solidFill>
                  <a:srgbClr val="FF0000"/>
                </a:solidFill>
              </a:rPr>
              <a:t>Listed </a:t>
            </a:r>
            <a:r>
              <a:rPr lang="en-GB" sz="2000" dirty="0">
                <a:solidFill>
                  <a:srgbClr val="FF0000"/>
                </a:solidFill>
              </a:rPr>
              <a:t>on a developed and recognised </a:t>
            </a:r>
            <a:r>
              <a:rPr lang="en-GB" sz="2000" dirty="0" smtClean="0">
                <a:solidFill>
                  <a:srgbClr val="FF0000"/>
                </a:solidFill>
              </a:rPr>
              <a:t>exchange </a:t>
            </a:r>
            <a:r>
              <a:rPr lang="en-GB" sz="2000" dirty="0" smtClean="0"/>
              <a:t>- increases asset’s </a:t>
            </a:r>
            <a:r>
              <a:rPr lang="en-GB" sz="2000" dirty="0"/>
              <a:t>transparency</a:t>
            </a:r>
            <a:r>
              <a:rPr lang="en-GB" sz="2000" dirty="0" smtClean="0"/>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498</a:t>
            </a:fld>
            <a:endParaRPr lang="en-US"/>
          </a:p>
        </p:txBody>
      </p:sp>
    </p:spTree>
    <p:extLst>
      <p:ext uri="{BB962C8B-B14F-4D97-AF65-F5344CB8AC3E}">
        <p14:creationId xmlns:p14="http://schemas.microsoft.com/office/powerpoint/2010/main" val="201916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algn="just">
              <a:lnSpc>
                <a:spcPts val="2700"/>
              </a:lnSpc>
              <a:spcBef>
                <a:spcPts val="600"/>
              </a:spcBef>
              <a:spcAft>
                <a:spcPts val="600"/>
              </a:spcAft>
            </a:pPr>
            <a:r>
              <a:rPr lang="en-GB" sz="2000" dirty="0" smtClean="0">
                <a:solidFill>
                  <a:srgbClr val="FF0000"/>
                </a:solidFill>
              </a:rPr>
              <a:t>Level </a:t>
            </a:r>
            <a:r>
              <a:rPr lang="en-GB" sz="2000" dirty="0">
                <a:solidFill>
                  <a:srgbClr val="FF0000"/>
                </a:solidFill>
              </a:rPr>
              <a:t>1 </a:t>
            </a:r>
            <a:r>
              <a:rPr lang="en-GB" sz="2000" dirty="0" smtClean="0">
                <a:solidFill>
                  <a:srgbClr val="FF0000"/>
                </a:solidFill>
              </a:rPr>
              <a:t>assets – no limits or haircuts </a:t>
            </a:r>
            <a:r>
              <a:rPr lang="en-GB" sz="2000" dirty="0" smtClean="0"/>
              <a:t>(but national </a:t>
            </a:r>
            <a:r>
              <a:rPr lang="en-GB" sz="2000" dirty="0"/>
              <a:t>supervisors may </a:t>
            </a:r>
            <a:r>
              <a:rPr lang="en-GB" sz="2000" dirty="0" smtClean="0"/>
              <a:t>require </a:t>
            </a:r>
            <a:r>
              <a:rPr lang="en-GB" sz="2000" dirty="0"/>
              <a:t>haircuts </a:t>
            </a:r>
            <a:r>
              <a:rPr lang="en-GB" sz="2000" dirty="0" smtClean="0"/>
              <a:t>based on their </a:t>
            </a:r>
            <a:r>
              <a:rPr lang="en-GB" sz="2000" dirty="0"/>
              <a:t>duration, credit and liquidity </a:t>
            </a:r>
            <a:r>
              <a:rPr lang="en-GB" sz="2000" dirty="0" smtClean="0"/>
              <a:t>risk):</a:t>
            </a:r>
          </a:p>
          <a:p>
            <a:pPr algn="just">
              <a:lnSpc>
                <a:spcPts val="2700"/>
              </a:lnSpc>
              <a:spcBef>
                <a:spcPts val="600"/>
              </a:spcBef>
              <a:spcAft>
                <a:spcPts val="600"/>
              </a:spcAft>
            </a:pPr>
            <a:endParaRPr lang="en-GB" sz="2000" dirty="0"/>
          </a:p>
          <a:p>
            <a:pPr algn="just">
              <a:lnSpc>
                <a:spcPts val="2700"/>
              </a:lnSpc>
              <a:spcBef>
                <a:spcPts val="600"/>
              </a:spcBef>
              <a:spcAft>
                <a:spcPts val="600"/>
              </a:spcAft>
              <a:buAutoNum type="alphaLcParenBoth"/>
            </a:pPr>
            <a:r>
              <a:rPr lang="en-GB" sz="2000" dirty="0" smtClean="0">
                <a:solidFill>
                  <a:srgbClr val="FF0000"/>
                </a:solidFill>
              </a:rPr>
              <a:t>cash</a:t>
            </a:r>
            <a:r>
              <a:rPr lang="en-GB" sz="2000" dirty="0" smtClean="0"/>
              <a:t> - coins </a:t>
            </a:r>
            <a:r>
              <a:rPr lang="en-GB" sz="2000" dirty="0"/>
              <a:t>and banknotes</a:t>
            </a:r>
            <a:r>
              <a:rPr lang="en-GB" sz="2000" dirty="0" smtClean="0"/>
              <a:t>;</a:t>
            </a:r>
          </a:p>
          <a:p>
            <a:pPr algn="just">
              <a:lnSpc>
                <a:spcPts val="2700"/>
              </a:lnSpc>
              <a:spcBef>
                <a:spcPts val="600"/>
              </a:spcBef>
              <a:spcAft>
                <a:spcPts val="600"/>
              </a:spcAft>
              <a:buAutoNum type="alphaLcParenBoth"/>
            </a:pPr>
            <a:endParaRPr lang="en-GB" sz="2000" dirty="0" smtClean="0"/>
          </a:p>
          <a:p>
            <a:pPr algn="just">
              <a:lnSpc>
                <a:spcPts val="2700"/>
              </a:lnSpc>
              <a:spcBef>
                <a:spcPts val="600"/>
              </a:spcBef>
              <a:spcAft>
                <a:spcPts val="600"/>
              </a:spcAft>
              <a:buAutoNum type="alphaLcParenBoth"/>
            </a:pPr>
            <a:r>
              <a:rPr lang="en-GB" sz="2000" dirty="0" smtClean="0">
                <a:solidFill>
                  <a:srgbClr val="FF0000"/>
                </a:solidFill>
              </a:rPr>
              <a:t>central </a:t>
            </a:r>
            <a:r>
              <a:rPr lang="en-GB" sz="2000" dirty="0">
                <a:solidFill>
                  <a:srgbClr val="FF0000"/>
                </a:solidFill>
              </a:rPr>
              <a:t>bank reserves </a:t>
            </a:r>
            <a:r>
              <a:rPr lang="en-GB" sz="2000" dirty="0"/>
              <a:t>(including required reserves</a:t>
            </a:r>
            <a:r>
              <a:rPr lang="en-GB" sz="2000" dirty="0" smtClean="0"/>
              <a:t>), </a:t>
            </a:r>
            <a:r>
              <a:rPr lang="en-GB" sz="2000" dirty="0"/>
              <a:t>to the extent that the central bank policies allow them to be drawn down in times of </a:t>
            </a:r>
            <a:r>
              <a:rPr lang="en-GB" sz="2000" dirty="0" smtClean="0"/>
              <a:t>stress;</a:t>
            </a:r>
          </a:p>
          <a:p>
            <a:pPr algn="just">
              <a:lnSpc>
                <a:spcPts val="2700"/>
              </a:lnSpc>
              <a:spcBef>
                <a:spcPts val="600"/>
              </a:spcBef>
              <a:spcAft>
                <a:spcPts val="600"/>
              </a:spcAft>
              <a:buAutoNum type="alphaLcParenBoth"/>
            </a:pPr>
            <a:endParaRPr lang="en-GB" sz="2000" dirty="0"/>
          </a:p>
          <a:p>
            <a:pPr algn="just">
              <a:lnSpc>
                <a:spcPts val="2700"/>
              </a:lnSpc>
              <a:spcBef>
                <a:spcPts val="600"/>
              </a:spcBef>
              <a:spcAft>
                <a:spcPts val="600"/>
              </a:spcAft>
              <a:buAutoNum type="alphaLcParenBoth"/>
            </a:pP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499</a:t>
            </a:fld>
            <a:endParaRPr lang="en-US"/>
          </a:p>
        </p:txBody>
      </p:sp>
    </p:spTree>
    <p:extLst>
      <p:ext uri="{BB962C8B-B14F-4D97-AF65-F5344CB8AC3E}">
        <p14:creationId xmlns:p14="http://schemas.microsoft.com/office/powerpoint/2010/main" val="3734815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Players</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dirty="0" smtClean="0"/>
              <a:t>3 types:</a:t>
            </a:r>
          </a:p>
          <a:p>
            <a:pPr algn="just">
              <a:lnSpc>
                <a:spcPts val="2700"/>
              </a:lnSpc>
              <a:spcBef>
                <a:spcPts val="600"/>
              </a:spcBef>
              <a:spcAft>
                <a:spcPts val="600"/>
              </a:spcAft>
            </a:pPr>
            <a:endParaRPr lang="en-US" sz="2000" dirty="0" smtClean="0"/>
          </a:p>
          <a:p>
            <a:pPr marL="514350" indent="-514350" algn="just">
              <a:lnSpc>
                <a:spcPts val="2700"/>
              </a:lnSpc>
              <a:spcBef>
                <a:spcPts val="600"/>
              </a:spcBef>
              <a:spcAft>
                <a:spcPts val="600"/>
              </a:spcAft>
              <a:buAutoNum type="romanLcParenBoth"/>
            </a:pPr>
            <a:r>
              <a:rPr lang="en-US" sz="2000" dirty="0" smtClean="0">
                <a:solidFill>
                  <a:srgbClr val="FF0000"/>
                </a:solidFill>
              </a:rPr>
              <a:t>Service providers </a:t>
            </a:r>
            <a:r>
              <a:rPr lang="en-US" sz="2000" dirty="0" smtClean="0"/>
              <a:t>– FI typically perform a set of activities in order to channel funds from savers to debtors.</a:t>
            </a:r>
          </a:p>
          <a:p>
            <a:pPr marL="514350" indent="-514350" algn="just">
              <a:lnSpc>
                <a:spcPts val="2700"/>
              </a:lnSpc>
              <a:spcBef>
                <a:spcPts val="600"/>
              </a:spcBef>
              <a:spcAft>
                <a:spcPts val="600"/>
              </a:spcAft>
              <a:buAutoNum type="romanLcParenBoth"/>
            </a:pPr>
            <a:r>
              <a:rPr lang="en-US" sz="2000" dirty="0" smtClean="0">
                <a:solidFill>
                  <a:srgbClr val="FF0000"/>
                </a:solidFill>
              </a:rPr>
              <a:t>Public Entities </a:t>
            </a:r>
            <a:r>
              <a:rPr lang="en-US" sz="2000" dirty="0" smtClean="0"/>
              <a:t>– Governments, Regulators and Central Banks – settle and enforce regulation, as well as the macro conditions for financial intermediation (e.g. interest rates and the quantity of liquidity available).</a:t>
            </a:r>
          </a:p>
          <a:p>
            <a:pPr marL="514350" indent="-514350" algn="just">
              <a:lnSpc>
                <a:spcPts val="2700"/>
              </a:lnSpc>
              <a:spcBef>
                <a:spcPts val="600"/>
              </a:spcBef>
              <a:spcAft>
                <a:spcPts val="600"/>
              </a:spcAft>
              <a:buAutoNum type="romanLcParenBoth"/>
            </a:pPr>
            <a:r>
              <a:rPr lang="en-US" sz="2000" dirty="0" smtClean="0">
                <a:solidFill>
                  <a:srgbClr val="FF0000"/>
                </a:solidFill>
              </a:rPr>
              <a:t>Public opinion </a:t>
            </a:r>
            <a:r>
              <a:rPr lang="en-US" sz="2000" dirty="0" smtClean="0"/>
              <a:t>– pressure on FIs and Governments/Regulators on micro and </a:t>
            </a:r>
            <a:r>
              <a:rPr lang="en-US" sz="2000" dirty="0" err="1" smtClean="0"/>
              <a:t>macroprudential</a:t>
            </a:r>
            <a:r>
              <a:rPr lang="en-US" sz="2000" dirty="0" smtClean="0"/>
              <a:t> issues, e.g. commercial practices and financial stability.</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a:t>
            </a:fld>
            <a:endParaRPr lang="en-US" dirty="0"/>
          </a:p>
        </p:txBody>
      </p:sp>
    </p:spTree>
  </p:cSld>
  <p:clrMapOvr>
    <a:masterClrMapping/>
  </p:clrMapOvr>
  <p:transition spd="slow">
    <p:pull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3043" name="Rectangle 3"/>
          <p:cNvSpPr>
            <a:spLocks noGrp="1" noChangeArrowheads="1"/>
          </p:cNvSpPr>
          <p:nvPr>
            <p:ph type="body" idx="1"/>
          </p:nvPr>
        </p:nvSpPr>
        <p:spPr>
          <a:xfrm>
            <a:off x="762000" y="1628800"/>
            <a:ext cx="8731250" cy="4694213"/>
          </a:xfrm>
        </p:spPr>
        <p:txBody>
          <a:bodyPr/>
          <a:lstStyle/>
          <a:p>
            <a:pPr algn="just">
              <a:lnSpc>
                <a:spcPts val="2700"/>
              </a:lnSpc>
              <a:spcBef>
                <a:spcPts val="600"/>
              </a:spcBef>
              <a:spcAft>
                <a:spcPts val="600"/>
              </a:spcAft>
            </a:pPr>
            <a:r>
              <a:rPr lang="en-US" sz="2000" dirty="0" smtClean="0">
                <a:solidFill>
                  <a:srgbClr val="FF0000"/>
                </a:solidFill>
              </a:rPr>
              <a:t>Even with these restrictive covenants, moral hazard still exists, as debtors may find ways to circumvent them.</a:t>
            </a:r>
          </a:p>
          <a:p>
            <a:pPr algn="just">
              <a:lnSpc>
                <a:spcPts val="2700"/>
              </a:lnSpc>
              <a:spcBef>
                <a:spcPts val="600"/>
              </a:spcBef>
              <a:spcAft>
                <a:spcPts val="600"/>
              </a:spcAft>
            </a:pPr>
            <a:r>
              <a:rPr lang="en-US" sz="2000" dirty="0" smtClean="0"/>
              <a:t>Moreover, the monitoring and enforcement efforts may be inadequate, namely when bondholders free-ride on their monitoring efforts.</a:t>
            </a: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dirty="0" smtClean="0">
                <a:solidFill>
                  <a:srgbClr val="FF0000"/>
                </a:solidFill>
              </a:rPr>
              <a:t>Bank loans mitigate the problems of free-riding in monitoring, as there is a single creditor, but moral hazard becomes dependent on the sole monitoring ability of the bank.</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pPr>
            <a:r>
              <a:rPr lang="en-US" sz="2000" dirty="0" smtClean="0"/>
              <a:t>If the bank’s monitoring processes are poor, bank loans may still not be an efficient way to mitigate moral hazard.</a:t>
            </a: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50</a:t>
            </a:fld>
            <a:endParaRPr lang="en-US" dirty="0"/>
          </a:p>
        </p:txBody>
      </p:sp>
      <p:sp>
        <p:nvSpPr>
          <p:cNvPr id="3" name="Down Arrow 2"/>
          <p:cNvSpPr/>
          <p:nvPr/>
        </p:nvSpPr>
        <p:spPr bwMode="auto">
          <a:xfrm>
            <a:off x="5169024" y="321297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5169024" y="4653136"/>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89231190"/>
      </p:ext>
    </p:extLst>
  </p:cSld>
  <p:clrMapOvr>
    <a:masterClrMapping/>
  </p:clrMapOvr>
  <p:transition spd="slow">
    <p:pull dir="r"/>
  </p:transition>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837972" y="1628800"/>
            <a:ext cx="8715405" cy="4680520"/>
          </a:xfrm>
        </p:spPr>
        <p:txBody>
          <a:bodyPr anchor="ctr"/>
          <a:lstStyle/>
          <a:p>
            <a:pPr marL="363538" indent="-363538" algn="just">
              <a:lnSpc>
                <a:spcPts val="2700"/>
              </a:lnSpc>
              <a:spcBef>
                <a:spcPts val="600"/>
              </a:spcBef>
              <a:spcAft>
                <a:spcPts val="600"/>
              </a:spcAft>
              <a:buAutoNum type="alphaLcParenBoth" startAt="3"/>
            </a:pPr>
            <a:r>
              <a:rPr lang="en-GB" sz="2000" dirty="0" smtClean="0">
                <a:solidFill>
                  <a:srgbClr val="FF0000"/>
                </a:solidFill>
              </a:rPr>
              <a:t>High Quality Public Debt </a:t>
            </a:r>
            <a:r>
              <a:rPr lang="en-GB" sz="2000" dirty="0" smtClean="0"/>
              <a:t>- marketable </a:t>
            </a:r>
            <a:r>
              <a:rPr lang="en-GB" sz="2000" dirty="0"/>
              <a:t>securities representing claims on or guaranteed by sovereigns, central banks, PSEs, </a:t>
            </a:r>
            <a:r>
              <a:rPr lang="en-GB" sz="2000" dirty="0" smtClean="0"/>
              <a:t>BIS, IMF, ECB and EC, </a:t>
            </a:r>
            <a:r>
              <a:rPr lang="en-GB" sz="2000" dirty="0"/>
              <a:t>or multilateral development </a:t>
            </a:r>
            <a:r>
              <a:rPr lang="en-GB" sz="2000" dirty="0" smtClean="0"/>
              <a:t>banks and </a:t>
            </a:r>
            <a:r>
              <a:rPr lang="en-GB" sz="2000" u="sng" dirty="0"/>
              <a:t>satisfying all of the following </a:t>
            </a:r>
            <a:r>
              <a:rPr lang="en-GB" sz="2000" u="sng" dirty="0" smtClean="0"/>
              <a:t>conditions</a:t>
            </a:r>
            <a:r>
              <a:rPr lang="en-GB" sz="2000" dirty="0" smtClean="0"/>
              <a:t>:</a:t>
            </a:r>
          </a:p>
          <a:p>
            <a:pPr algn="just">
              <a:lnSpc>
                <a:spcPts val="2700"/>
              </a:lnSpc>
              <a:spcBef>
                <a:spcPts val="600"/>
              </a:spcBef>
              <a:spcAft>
                <a:spcPts val="600"/>
              </a:spcAft>
              <a:buFontTx/>
              <a:buChar char="-"/>
            </a:pPr>
            <a:endParaRPr lang="en-GB" sz="2000" dirty="0" smtClean="0"/>
          </a:p>
          <a:p>
            <a:pPr algn="just">
              <a:lnSpc>
                <a:spcPts val="2700"/>
              </a:lnSpc>
              <a:spcBef>
                <a:spcPts val="600"/>
              </a:spcBef>
              <a:spcAft>
                <a:spcPts val="600"/>
              </a:spcAft>
              <a:buFontTx/>
              <a:buChar char="-"/>
            </a:pPr>
            <a:r>
              <a:rPr lang="en-GB" sz="2000" dirty="0" smtClean="0"/>
              <a:t>assigned </a:t>
            </a:r>
            <a:r>
              <a:rPr lang="en-GB" sz="2000" dirty="0"/>
              <a:t>a 0% risk-weight under the Basel II Standardised Approach for credit </a:t>
            </a:r>
            <a:r>
              <a:rPr lang="en-GB" sz="2000" dirty="0" smtClean="0"/>
              <a:t>risk;</a:t>
            </a:r>
          </a:p>
          <a:p>
            <a:pPr algn="just">
              <a:lnSpc>
                <a:spcPts val="2700"/>
              </a:lnSpc>
              <a:spcBef>
                <a:spcPts val="600"/>
              </a:spcBef>
              <a:spcAft>
                <a:spcPts val="600"/>
              </a:spcAft>
              <a:buFontTx/>
              <a:buChar char="-"/>
            </a:pPr>
            <a:r>
              <a:rPr lang="en-GB" sz="2000" dirty="0" smtClean="0"/>
              <a:t>traded </a:t>
            </a:r>
            <a:r>
              <a:rPr lang="en-GB" sz="2000" dirty="0"/>
              <a:t>in large, deep and active repo or cash markets characterised by </a:t>
            </a:r>
            <a:r>
              <a:rPr lang="en-GB" sz="2000" dirty="0" smtClean="0"/>
              <a:t>low concentration</a:t>
            </a:r>
            <a:r>
              <a:rPr lang="en-GB" sz="2000" dirty="0"/>
              <a:t>; </a:t>
            </a:r>
            <a:endParaRPr lang="en-GB" sz="2000" dirty="0" smtClean="0"/>
          </a:p>
          <a:p>
            <a:pPr algn="just">
              <a:lnSpc>
                <a:spcPts val="2700"/>
              </a:lnSpc>
              <a:spcBef>
                <a:spcPts val="600"/>
              </a:spcBef>
              <a:spcAft>
                <a:spcPts val="600"/>
              </a:spcAft>
              <a:buFontTx/>
              <a:buChar char="-"/>
            </a:pPr>
            <a:r>
              <a:rPr lang="en-GB" sz="2000" dirty="0" smtClean="0"/>
              <a:t>have </a:t>
            </a:r>
            <a:r>
              <a:rPr lang="en-GB" sz="2000" dirty="0"/>
              <a:t>a proven record as a reliable source of liquidity in the markets (repo or sale) even during stressed market </a:t>
            </a:r>
            <a:r>
              <a:rPr lang="en-GB" sz="2000" dirty="0" smtClean="0"/>
              <a:t>conditions;</a:t>
            </a:r>
          </a:p>
          <a:p>
            <a:pPr algn="just">
              <a:lnSpc>
                <a:spcPts val="2700"/>
              </a:lnSpc>
              <a:spcBef>
                <a:spcPts val="600"/>
              </a:spcBef>
              <a:spcAft>
                <a:spcPts val="600"/>
              </a:spcAft>
              <a:buFontTx/>
              <a:buChar char="-"/>
            </a:pPr>
            <a:r>
              <a:rPr lang="en-GB" sz="2000" dirty="0" smtClean="0"/>
              <a:t>not </a:t>
            </a:r>
            <a:r>
              <a:rPr lang="en-GB" sz="2000" dirty="0"/>
              <a:t>an obligation of a financial institution or any of its affiliated </a:t>
            </a:r>
            <a:r>
              <a:rPr lang="en-GB" sz="2000" dirty="0" smtClean="0"/>
              <a:t>entities.</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500</a:t>
            </a:fld>
            <a:endParaRPr lang="en-US"/>
          </a:p>
        </p:txBody>
      </p:sp>
    </p:spTree>
    <p:extLst>
      <p:ext uri="{BB962C8B-B14F-4D97-AF65-F5344CB8AC3E}">
        <p14:creationId xmlns:p14="http://schemas.microsoft.com/office/powerpoint/2010/main" val="4272812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361950" indent="-361950" algn="just">
              <a:lnSpc>
                <a:spcPts val="2700"/>
              </a:lnSpc>
              <a:spcBef>
                <a:spcPts val="600"/>
              </a:spcBef>
              <a:spcAft>
                <a:spcPts val="600"/>
              </a:spcAft>
              <a:buNone/>
            </a:pPr>
            <a:r>
              <a:rPr lang="en-GB" sz="2000" dirty="0" smtClean="0"/>
              <a:t>(d) where the sovereign has a non-0% risk weight:</a:t>
            </a:r>
          </a:p>
          <a:p>
            <a:pPr marL="361950" indent="-361950" algn="just">
              <a:lnSpc>
                <a:spcPts val="2700"/>
              </a:lnSpc>
              <a:spcBef>
                <a:spcPts val="600"/>
              </a:spcBef>
              <a:spcAft>
                <a:spcPts val="600"/>
              </a:spcAft>
              <a:buNone/>
            </a:pPr>
            <a:endParaRPr lang="en-GB" sz="2000" dirty="0" smtClean="0"/>
          </a:p>
          <a:p>
            <a:pPr algn="just">
              <a:lnSpc>
                <a:spcPts val="2700"/>
              </a:lnSpc>
              <a:spcBef>
                <a:spcPts val="600"/>
              </a:spcBef>
              <a:spcAft>
                <a:spcPts val="600"/>
              </a:spcAft>
              <a:buFontTx/>
              <a:buChar char="-"/>
            </a:pPr>
            <a:r>
              <a:rPr lang="en-GB" sz="2000" dirty="0" smtClean="0"/>
              <a:t>sovereign or central bank debt securities issued in domestic currencies by the sovereign or central bank in the country in which the liquidity risk is being taken or in the bank’s home country;</a:t>
            </a:r>
          </a:p>
          <a:p>
            <a:pPr algn="just">
              <a:lnSpc>
                <a:spcPts val="2700"/>
              </a:lnSpc>
              <a:spcBef>
                <a:spcPts val="600"/>
              </a:spcBef>
              <a:spcAft>
                <a:spcPts val="600"/>
              </a:spcAft>
              <a:buFontTx/>
              <a:buChar char="-"/>
            </a:pPr>
            <a:endParaRPr lang="en-GB" sz="2000" dirty="0" smtClean="0"/>
          </a:p>
          <a:p>
            <a:pPr algn="just">
              <a:lnSpc>
                <a:spcPts val="2700"/>
              </a:lnSpc>
              <a:spcBef>
                <a:spcPts val="600"/>
              </a:spcBef>
              <a:spcAft>
                <a:spcPts val="600"/>
              </a:spcAft>
              <a:buFontTx/>
              <a:buChar char="-"/>
            </a:pPr>
            <a:r>
              <a:rPr lang="en-GB" sz="2000" dirty="0" smtClean="0"/>
              <a:t>domestic </a:t>
            </a:r>
            <a:r>
              <a:rPr lang="en-GB" sz="2000" dirty="0"/>
              <a:t>sovereign or central bank debt securities issued in foreign currencies are eligible up to the amount of the bank’s stressed net cash outflows in that specific foreign currency stemming from the bank’s operations in the jurisdiction where the bank’s liquidity risk is being taken</a:t>
            </a:r>
            <a:r>
              <a:rPr lang="en-GB" sz="2000" dirty="0" smtClean="0"/>
              <a:t>.</a:t>
            </a:r>
          </a:p>
          <a:p>
            <a:pPr algn="just">
              <a:lnSpc>
                <a:spcPts val="2700"/>
              </a:lnSpc>
              <a:spcBef>
                <a:spcPts val="600"/>
              </a:spcBef>
              <a:spcAft>
                <a:spcPts val="600"/>
              </a:spcAft>
              <a:buFontTx/>
              <a:buChar char="-"/>
            </a:pPr>
            <a:endParaRPr lang="en-GB" sz="2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501</a:t>
            </a:fld>
            <a:endParaRPr lang="en-US"/>
          </a:p>
        </p:txBody>
      </p:sp>
    </p:spTree>
    <p:extLst>
      <p:ext uri="{BB962C8B-B14F-4D97-AF65-F5344CB8AC3E}">
        <p14:creationId xmlns:p14="http://schemas.microsoft.com/office/powerpoint/2010/main" val="13505681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70186" y="1628800"/>
            <a:ext cx="8815189" cy="4680520"/>
          </a:xfrm>
        </p:spPr>
        <p:txBody>
          <a:bodyPr anchor="ctr"/>
          <a:lstStyle/>
          <a:p>
            <a:pPr algn="just">
              <a:lnSpc>
                <a:spcPts val="2700"/>
              </a:lnSpc>
              <a:spcBef>
                <a:spcPts val="600"/>
              </a:spcBef>
              <a:spcAft>
                <a:spcPts val="600"/>
              </a:spcAft>
            </a:pPr>
            <a:r>
              <a:rPr lang="en-GB" sz="2000" dirty="0" smtClean="0">
                <a:solidFill>
                  <a:srgbClr val="FF0000"/>
                </a:solidFill>
              </a:rPr>
              <a:t>Level </a:t>
            </a:r>
            <a:r>
              <a:rPr lang="en-GB" sz="2000" dirty="0">
                <a:solidFill>
                  <a:srgbClr val="FF0000"/>
                </a:solidFill>
              </a:rPr>
              <a:t>2 assets </a:t>
            </a:r>
            <a:r>
              <a:rPr lang="en-GB" sz="2000" dirty="0" smtClean="0">
                <a:solidFill>
                  <a:srgbClr val="FF0000"/>
                </a:solidFill>
              </a:rPr>
              <a:t> (2A and 2B) - if they </a:t>
            </a:r>
            <a:r>
              <a:rPr lang="en-GB" sz="2000" dirty="0">
                <a:solidFill>
                  <a:srgbClr val="FF0000"/>
                </a:solidFill>
              </a:rPr>
              <a:t>comprise no more than 40% of the overall stock after </a:t>
            </a:r>
            <a:r>
              <a:rPr lang="en-GB" sz="2000" dirty="0" smtClean="0">
                <a:solidFill>
                  <a:srgbClr val="FF0000"/>
                </a:solidFill>
              </a:rPr>
              <a:t>applying haircuts:</a:t>
            </a:r>
          </a:p>
          <a:p>
            <a:pPr algn="just">
              <a:lnSpc>
                <a:spcPts val="2700"/>
              </a:lnSpc>
              <a:spcBef>
                <a:spcPts val="600"/>
              </a:spcBef>
              <a:spcAft>
                <a:spcPts val="600"/>
              </a:spcAft>
            </a:pPr>
            <a:endParaRPr lang="en-GB" sz="2000" dirty="0" smtClean="0">
              <a:solidFill>
                <a:srgbClr val="FF0000"/>
              </a:solidFill>
            </a:endParaRPr>
          </a:p>
          <a:p>
            <a:pPr lvl="1" algn="just">
              <a:lnSpc>
                <a:spcPts val="2700"/>
              </a:lnSpc>
              <a:spcBef>
                <a:spcPts val="600"/>
              </a:spcBef>
              <a:spcAft>
                <a:spcPts val="600"/>
              </a:spcAft>
            </a:pPr>
            <a:r>
              <a:rPr lang="en-GB" sz="2000" dirty="0">
                <a:solidFill>
                  <a:srgbClr val="FF0000"/>
                </a:solidFill>
              </a:rPr>
              <a:t>Level </a:t>
            </a:r>
            <a:r>
              <a:rPr lang="en-GB" sz="2000" dirty="0" smtClean="0">
                <a:solidFill>
                  <a:srgbClr val="FF0000"/>
                </a:solidFill>
              </a:rPr>
              <a:t>2A: haircut = 15%</a:t>
            </a:r>
          </a:p>
          <a:p>
            <a:pPr lvl="1" algn="just">
              <a:lnSpc>
                <a:spcPts val="2700"/>
              </a:lnSpc>
              <a:spcBef>
                <a:spcPts val="600"/>
              </a:spcBef>
              <a:spcAft>
                <a:spcPts val="600"/>
              </a:spcAft>
            </a:pPr>
            <a:r>
              <a:rPr lang="en-GB" sz="2000" dirty="0">
                <a:solidFill>
                  <a:srgbClr val="FF0000"/>
                </a:solidFill>
              </a:rPr>
              <a:t>Level </a:t>
            </a:r>
            <a:r>
              <a:rPr lang="en-GB" sz="2000" dirty="0" smtClean="0">
                <a:solidFill>
                  <a:srgbClr val="FF0000"/>
                </a:solidFill>
              </a:rPr>
              <a:t>2B: </a:t>
            </a:r>
            <a:r>
              <a:rPr lang="en-GB" sz="2000" dirty="0">
                <a:solidFill>
                  <a:srgbClr val="FF0000"/>
                </a:solidFill>
              </a:rPr>
              <a:t>haircut = </a:t>
            </a:r>
            <a:r>
              <a:rPr lang="en-GB" sz="2000" dirty="0" smtClean="0">
                <a:solidFill>
                  <a:srgbClr val="FF0000"/>
                </a:solidFill>
              </a:rPr>
              <a:t>50% (25% for RMBS fulfilling several requirements).</a:t>
            </a:r>
            <a:endParaRPr lang="en-GB"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502</a:t>
            </a:fld>
            <a:endParaRPr lang="en-US"/>
          </a:p>
        </p:txBody>
      </p:sp>
    </p:spTree>
    <p:extLst>
      <p:ext uri="{BB962C8B-B14F-4D97-AF65-F5344CB8AC3E}">
        <p14:creationId xmlns:p14="http://schemas.microsoft.com/office/powerpoint/2010/main" val="4032519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70186" y="1628800"/>
            <a:ext cx="8683377" cy="4680520"/>
          </a:xfrm>
        </p:spPr>
        <p:txBody>
          <a:bodyPr anchor="ctr"/>
          <a:lstStyle/>
          <a:p>
            <a:pPr algn="just">
              <a:lnSpc>
                <a:spcPts val="2700"/>
              </a:lnSpc>
              <a:spcBef>
                <a:spcPts val="600"/>
              </a:spcBef>
              <a:spcAft>
                <a:spcPts val="600"/>
              </a:spcAft>
            </a:pPr>
            <a:r>
              <a:rPr lang="en-GB" sz="2000" dirty="0" smtClean="0">
                <a:solidFill>
                  <a:srgbClr val="FF0000"/>
                </a:solidFill>
              </a:rPr>
              <a:t>Level </a:t>
            </a:r>
            <a:r>
              <a:rPr lang="en-GB" sz="2000" dirty="0">
                <a:solidFill>
                  <a:srgbClr val="FF0000"/>
                </a:solidFill>
              </a:rPr>
              <a:t>2A </a:t>
            </a:r>
            <a:r>
              <a:rPr lang="en-GB" sz="2000" dirty="0" smtClean="0">
                <a:solidFill>
                  <a:srgbClr val="FF0000"/>
                </a:solidFill>
              </a:rPr>
              <a:t>assets:</a:t>
            </a:r>
            <a:endParaRPr lang="en-GB" sz="2000" dirty="0">
              <a:solidFill>
                <a:srgbClr val="FF0000"/>
              </a:solidFill>
            </a:endParaRPr>
          </a:p>
          <a:p>
            <a:pPr marL="714375" indent="-352425" algn="just">
              <a:lnSpc>
                <a:spcPts val="2700"/>
              </a:lnSpc>
              <a:spcBef>
                <a:spcPts val="600"/>
              </a:spcBef>
              <a:spcAft>
                <a:spcPts val="600"/>
              </a:spcAft>
              <a:buNone/>
            </a:pPr>
            <a:r>
              <a:rPr lang="en-GB" sz="2000" dirty="0" smtClean="0"/>
              <a:t>(</a:t>
            </a:r>
            <a:r>
              <a:rPr lang="en-GB" sz="2000" dirty="0"/>
              <a:t>a) Marketable securities </a:t>
            </a:r>
            <a:r>
              <a:rPr lang="en-GB" sz="2000" dirty="0" smtClean="0"/>
              <a:t>issued or </a:t>
            </a:r>
            <a:r>
              <a:rPr lang="en-GB" sz="2000" dirty="0"/>
              <a:t>guaranteed by sovereigns, central banks, PSEs or multilateral development banks </a:t>
            </a:r>
            <a:r>
              <a:rPr lang="en-GB" sz="2000" dirty="0" smtClean="0"/>
              <a:t>satisfying </a:t>
            </a:r>
            <a:r>
              <a:rPr lang="en-GB" sz="2000" dirty="0"/>
              <a:t>all </a:t>
            </a:r>
            <a:r>
              <a:rPr lang="en-GB" sz="2000" dirty="0" smtClean="0"/>
              <a:t>the </a:t>
            </a:r>
            <a:r>
              <a:rPr lang="en-GB" sz="2000" dirty="0"/>
              <a:t>following </a:t>
            </a:r>
            <a:r>
              <a:rPr lang="en-GB" sz="2000" dirty="0" smtClean="0"/>
              <a:t>conditions:</a:t>
            </a:r>
            <a:endParaRPr lang="en-GB" sz="2000" dirty="0"/>
          </a:p>
          <a:p>
            <a:pPr marL="714375" indent="-352425" algn="just">
              <a:lnSpc>
                <a:spcPts val="2700"/>
              </a:lnSpc>
              <a:spcBef>
                <a:spcPts val="600"/>
              </a:spcBef>
              <a:spcAft>
                <a:spcPts val="600"/>
              </a:spcAft>
              <a:buFontTx/>
              <a:buChar char="-"/>
            </a:pPr>
            <a:r>
              <a:rPr lang="en-GB" sz="2000" dirty="0" smtClean="0"/>
              <a:t>assigned </a:t>
            </a:r>
            <a:r>
              <a:rPr lang="en-GB" sz="2000" dirty="0"/>
              <a:t>a 20% risk weight under the Basel II Standardised Approach for credit </a:t>
            </a:r>
            <a:r>
              <a:rPr lang="en-GB" sz="2000" dirty="0" smtClean="0"/>
              <a:t>risk;</a:t>
            </a:r>
          </a:p>
          <a:p>
            <a:pPr marL="714375" indent="-352425" algn="just">
              <a:lnSpc>
                <a:spcPts val="2700"/>
              </a:lnSpc>
              <a:spcBef>
                <a:spcPts val="600"/>
              </a:spcBef>
              <a:spcAft>
                <a:spcPts val="600"/>
              </a:spcAft>
              <a:buFontTx/>
              <a:buChar char="-"/>
            </a:pPr>
            <a:r>
              <a:rPr lang="en-GB" sz="2000" dirty="0" smtClean="0"/>
              <a:t>traded </a:t>
            </a:r>
            <a:r>
              <a:rPr lang="en-GB" sz="2000" dirty="0"/>
              <a:t>in large, deep and active </a:t>
            </a:r>
            <a:r>
              <a:rPr lang="en-GB" sz="2000" dirty="0" smtClean="0"/>
              <a:t>markets </a:t>
            </a:r>
            <a:r>
              <a:rPr lang="en-GB" sz="2000" dirty="0"/>
              <a:t>characterised by </a:t>
            </a:r>
            <a:r>
              <a:rPr lang="en-GB" sz="2000" dirty="0" smtClean="0"/>
              <a:t>low </a:t>
            </a:r>
            <a:r>
              <a:rPr lang="en-GB" sz="2000" dirty="0"/>
              <a:t>level of </a:t>
            </a:r>
            <a:r>
              <a:rPr lang="en-GB" sz="2000" dirty="0" smtClean="0"/>
              <a:t>concentration;</a:t>
            </a:r>
          </a:p>
          <a:p>
            <a:pPr marL="714375" indent="-352425" algn="just">
              <a:lnSpc>
                <a:spcPts val="2700"/>
              </a:lnSpc>
              <a:spcBef>
                <a:spcPts val="600"/>
              </a:spcBef>
              <a:spcAft>
                <a:spcPts val="600"/>
              </a:spcAft>
              <a:buFontTx/>
              <a:buChar char="-"/>
            </a:pPr>
            <a:r>
              <a:rPr lang="en-GB" sz="2000" dirty="0" smtClean="0"/>
              <a:t>have track record </a:t>
            </a:r>
            <a:r>
              <a:rPr lang="en-GB" sz="2000" dirty="0"/>
              <a:t>as a reliable source of liquidity in the markets </a:t>
            </a:r>
            <a:r>
              <a:rPr lang="en-GB" sz="2000" dirty="0" smtClean="0"/>
              <a:t>even </a:t>
            </a:r>
            <a:r>
              <a:rPr lang="en-GB" sz="2000" dirty="0"/>
              <a:t>during stressed </a:t>
            </a:r>
            <a:r>
              <a:rPr lang="en-GB" sz="2000" dirty="0" smtClean="0"/>
              <a:t>conditions;</a:t>
            </a:r>
          </a:p>
          <a:p>
            <a:pPr marL="714375" indent="-352425" algn="just">
              <a:lnSpc>
                <a:spcPts val="2700"/>
              </a:lnSpc>
              <a:spcBef>
                <a:spcPts val="600"/>
              </a:spcBef>
              <a:spcAft>
                <a:spcPts val="600"/>
              </a:spcAft>
              <a:buFontTx/>
              <a:buChar char="-"/>
            </a:pPr>
            <a:r>
              <a:rPr lang="en-GB" sz="2000" dirty="0" smtClean="0"/>
              <a:t>not </a:t>
            </a:r>
            <a:r>
              <a:rPr lang="en-GB" sz="2000" dirty="0"/>
              <a:t>an obligation of a financial institution or any of its affiliated </a:t>
            </a:r>
            <a:r>
              <a:rPr lang="en-GB" sz="2000" dirty="0" smtClean="0"/>
              <a:t>entities.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503</a:t>
            </a:fld>
            <a:endParaRPr lang="en-US"/>
          </a:p>
        </p:txBody>
      </p:sp>
    </p:spTree>
    <p:extLst>
      <p:ext uri="{BB962C8B-B14F-4D97-AF65-F5344CB8AC3E}">
        <p14:creationId xmlns:p14="http://schemas.microsoft.com/office/powerpoint/2010/main" val="4231811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52425" algn="just">
              <a:lnSpc>
                <a:spcPts val="2700"/>
              </a:lnSpc>
              <a:spcBef>
                <a:spcPts val="600"/>
              </a:spcBef>
              <a:spcAft>
                <a:spcPts val="600"/>
              </a:spcAft>
              <a:buNone/>
            </a:pPr>
            <a:r>
              <a:rPr lang="en-GB" sz="2000" dirty="0" smtClean="0"/>
              <a:t>(</a:t>
            </a:r>
            <a:r>
              <a:rPr lang="en-GB" sz="2000" dirty="0"/>
              <a:t>b) </a:t>
            </a:r>
            <a:r>
              <a:rPr lang="en-GB" sz="2000" dirty="0">
                <a:solidFill>
                  <a:srgbClr val="FF0000"/>
                </a:solidFill>
              </a:rPr>
              <a:t>Corporate debt securities (including commercial </a:t>
            </a:r>
            <a:r>
              <a:rPr lang="en-GB" sz="2000" dirty="0" smtClean="0">
                <a:solidFill>
                  <a:srgbClr val="FF0000"/>
                </a:solidFill>
              </a:rPr>
              <a:t>paper) </a:t>
            </a:r>
            <a:r>
              <a:rPr lang="en-GB" sz="2000" dirty="0">
                <a:solidFill>
                  <a:srgbClr val="FF0000"/>
                </a:solidFill>
              </a:rPr>
              <a:t>and covered </a:t>
            </a:r>
            <a:r>
              <a:rPr lang="en-GB" sz="2000" dirty="0" smtClean="0">
                <a:solidFill>
                  <a:srgbClr val="FF0000"/>
                </a:solidFill>
              </a:rPr>
              <a:t>bonds satisfying </a:t>
            </a:r>
            <a:r>
              <a:rPr lang="en-GB" sz="2000" dirty="0">
                <a:solidFill>
                  <a:srgbClr val="FF0000"/>
                </a:solidFill>
              </a:rPr>
              <a:t>all of the following conditions</a:t>
            </a:r>
            <a:r>
              <a:rPr lang="en-GB" sz="2000" dirty="0" smtClean="0">
                <a:solidFill>
                  <a:srgbClr val="FF0000"/>
                </a:solidFill>
              </a:rPr>
              <a:t>:</a:t>
            </a:r>
          </a:p>
          <a:p>
            <a:pPr marL="714375" indent="-352425" algn="just">
              <a:lnSpc>
                <a:spcPts val="2700"/>
              </a:lnSpc>
              <a:spcBef>
                <a:spcPts val="600"/>
              </a:spcBef>
              <a:spcAft>
                <a:spcPts val="600"/>
              </a:spcAft>
              <a:buFontTx/>
              <a:buChar char="-"/>
            </a:pPr>
            <a:r>
              <a:rPr lang="en-GB" sz="2000" dirty="0" smtClean="0"/>
              <a:t>not </a:t>
            </a:r>
            <a:r>
              <a:rPr lang="en-GB" sz="2000" dirty="0"/>
              <a:t>issued by a </a:t>
            </a:r>
            <a:r>
              <a:rPr lang="en-GB" sz="2000" dirty="0" smtClean="0"/>
              <a:t>FI or </a:t>
            </a:r>
            <a:r>
              <a:rPr lang="en-GB" sz="2000" dirty="0"/>
              <a:t>any of its affiliated entities; </a:t>
            </a:r>
            <a:endParaRPr lang="en-GB" sz="2000" dirty="0" smtClean="0"/>
          </a:p>
          <a:p>
            <a:pPr marL="714375" indent="-352425" algn="just">
              <a:lnSpc>
                <a:spcPts val="2700"/>
              </a:lnSpc>
              <a:spcBef>
                <a:spcPts val="600"/>
              </a:spcBef>
              <a:spcAft>
                <a:spcPts val="600"/>
              </a:spcAft>
              <a:buFontTx/>
              <a:buChar char="-"/>
            </a:pPr>
            <a:r>
              <a:rPr lang="en-GB" sz="2000" dirty="0" smtClean="0"/>
              <a:t>covered bonds </a:t>
            </a:r>
            <a:r>
              <a:rPr lang="en-GB" sz="2000" dirty="0"/>
              <a:t>not issued by the bank </a:t>
            </a:r>
            <a:r>
              <a:rPr lang="en-GB" sz="2000" dirty="0" smtClean="0"/>
              <a:t>or </a:t>
            </a:r>
            <a:r>
              <a:rPr lang="en-GB" sz="2000" dirty="0"/>
              <a:t>any of its </a:t>
            </a:r>
            <a:r>
              <a:rPr lang="en-GB" sz="2000" dirty="0" smtClean="0"/>
              <a:t>affiliates; </a:t>
            </a:r>
            <a:endParaRPr lang="en-GB" sz="2000" dirty="0"/>
          </a:p>
          <a:p>
            <a:pPr marL="714375" indent="-352425" algn="just">
              <a:lnSpc>
                <a:spcPts val="2700"/>
              </a:lnSpc>
              <a:spcBef>
                <a:spcPts val="600"/>
              </a:spcBef>
              <a:spcAft>
                <a:spcPts val="600"/>
              </a:spcAft>
              <a:buFontTx/>
              <a:buChar char="-"/>
            </a:pPr>
            <a:r>
              <a:rPr lang="en-GB" sz="2000" dirty="0" smtClean="0"/>
              <a:t>either </a:t>
            </a:r>
            <a:r>
              <a:rPr lang="en-GB" sz="2000" dirty="0"/>
              <a:t>(</a:t>
            </a:r>
            <a:r>
              <a:rPr lang="en-GB" sz="2000" dirty="0" err="1"/>
              <a:t>i</a:t>
            </a:r>
            <a:r>
              <a:rPr lang="en-GB" sz="2000" dirty="0"/>
              <a:t>) have a long-term </a:t>
            </a:r>
            <a:r>
              <a:rPr lang="en-GB" sz="2000" dirty="0" smtClean="0"/>
              <a:t>rating </a:t>
            </a:r>
            <a:r>
              <a:rPr lang="en-GB" sz="2000" dirty="0"/>
              <a:t>from a recognised external credit assessment institution (ECAI) of at least </a:t>
            </a:r>
            <a:r>
              <a:rPr lang="en-GB" sz="2000" dirty="0" smtClean="0"/>
              <a:t>AA or, </a:t>
            </a:r>
            <a:r>
              <a:rPr lang="en-GB" sz="2000" dirty="0"/>
              <a:t>in the absence of a long term rating, a short-term rating </a:t>
            </a:r>
            <a:r>
              <a:rPr lang="en-GB" sz="2000" dirty="0" smtClean="0"/>
              <a:t>equivalent; </a:t>
            </a:r>
            <a:r>
              <a:rPr lang="en-GB" sz="2000" dirty="0"/>
              <a:t>or (ii) </a:t>
            </a:r>
            <a:r>
              <a:rPr lang="en-GB" sz="2000" dirty="0" smtClean="0"/>
              <a:t>are </a:t>
            </a:r>
            <a:r>
              <a:rPr lang="en-GB" sz="2000" dirty="0"/>
              <a:t>internally rated as having a </a:t>
            </a:r>
            <a:r>
              <a:rPr lang="en-GB" sz="2000" dirty="0" smtClean="0"/>
              <a:t>PD </a:t>
            </a:r>
            <a:r>
              <a:rPr lang="en-GB" sz="2000" dirty="0"/>
              <a:t>corresponding to a </a:t>
            </a:r>
            <a:r>
              <a:rPr lang="en-GB" sz="2000" dirty="0" smtClean="0"/>
              <a:t>rating </a:t>
            </a:r>
            <a:r>
              <a:rPr lang="en-GB" sz="2000" dirty="0"/>
              <a:t>of at least AA-</a:t>
            </a:r>
            <a:r>
              <a:rPr lang="en-GB" sz="2000" dirty="0" smtClean="0"/>
              <a:t>;</a:t>
            </a:r>
          </a:p>
          <a:p>
            <a:pPr marL="714375" indent="-352425" algn="just">
              <a:lnSpc>
                <a:spcPts val="2700"/>
              </a:lnSpc>
              <a:spcBef>
                <a:spcPts val="600"/>
              </a:spcBef>
              <a:spcAft>
                <a:spcPts val="600"/>
              </a:spcAft>
              <a:buFontTx/>
              <a:buChar char="-"/>
            </a:pPr>
            <a:r>
              <a:rPr lang="en-GB" sz="2000" dirty="0" smtClean="0"/>
              <a:t>traded </a:t>
            </a:r>
            <a:r>
              <a:rPr lang="en-GB" sz="2000" dirty="0"/>
              <a:t>in large, deep and active </a:t>
            </a:r>
            <a:r>
              <a:rPr lang="en-GB" sz="2000" dirty="0" smtClean="0"/>
              <a:t>markets with a </a:t>
            </a:r>
            <a:r>
              <a:rPr lang="en-GB" sz="2000" dirty="0"/>
              <a:t>low level of concentration</a:t>
            </a:r>
            <a:r>
              <a:rPr lang="en-GB" sz="2000" dirty="0" smtClean="0"/>
              <a:t>;</a:t>
            </a:r>
          </a:p>
          <a:p>
            <a:pPr marL="714375" indent="-352425" algn="just">
              <a:lnSpc>
                <a:spcPts val="2700"/>
              </a:lnSpc>
              <a:spcBef>
                <a:spcPts val="600"/>
              </a:spcBef>
              <a:spcAft>
                <a:spcPts val="600"/>
              </a:spcAft>
              <a:buFontTx/>
              <a:buChar char="-"/>
            </a:pPr>
            <a:r>
              <a:rPr lang="en-GB" sz="2000" dirty="0" smtClean="0"/>
              <a:t>have track record </a:t>
            </a:r>
            <a:r>
              <a:rPr lang="en-GB" sz="2000" dirty="0"/>
              <a:t>as a reliable source of liquidity in the markets </a:t>
            </a:r>
            <a:r>
              <a:rPr lang="en-GB" sz="2000" dirty="0" smtClean="0"/>
              <a:t>even </a:t>
            </a:r>
            <a:r>
              <a:rPr lang="en-GB" sz="2000" dirty="0"/>
              <a:t>during stressed </a:t>
            </a:r>
            <a:r>
              <a:rPr lang="en-GB" sz="2000" dirty="0" smtClean="0"/>
              <a:t>conditions.</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504</a:t>
            </a:fld>
            <a:endParaRPr lang="en-US"/>
          </a:p>
        </p:txBody>
      </p:sp>
    </p:spTree>
    <p:extLst>
      <p:ext uri="{BB962C8B-B14F-4D97-AF65-F5344CB8AC3E}">
        <p14:creationId xmlns:p14="http://schemas.microsoft.com/office/powerpoint/2010/main" val="225105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algn="just">
              <a:lnSpc>
                <a:spcPts val="2700"/>
              </a:lnSpc>
              <a:spcBef>
                <a:spcPts val="600"/>
              </a:spcBef>
              <a:spcAft>
                <a:spcPts val="600"/>
              </a:spcAft>
            </a:pPr>
            <a:r>
              <a:rPr lang="en-GB" sz="2000" dirty="0" smtClean="0">
                <a:solidFill>
                  <a:srgbClr val="FF0000"/>
                </a:solidFill>
              </a:rPr>
              <a:t>Level </a:t>
            </a:r>
            <a:r>
              <a:rPr lang="en-GB" sz="2000" dirty="0">
                <a:solidFill>
                  <a:srgbClr val="FF0000"/>
                </a:solidFill>
              </a:rPr>
              <a:t>2B </a:t>
            </a:r>
            <a:r>
              <a:rPr lang="en-GB" sz="2000" dirty="0" smtClean="0">
                <a:solidFill>
                  <a:srgbClr val="FF0000"/>
                </a:solidFill>
              </a:rPr>
              <a:t>assets:</a:t>
            </a:r>
          </a:p>
          <a:p>
            <a:pPr algn="just">
              <a:lnSpc>
                <a:spcPts val="2700"/>
              </a:lnSpc>
              <a:spcBef>
                <a:spcPts val="600"/>
              </a:spcBef>
              <a:spcAft>
                <a:spcPts val="600"/>
              </a:spcAft>
            </a:pPr>
            <a:endParaRPr lang="en-GB" sz="2000" dirty="0">
              <a:solidFill>
                <a:srgbClr val="FF0000"/>
              </a:solidFill>
            </a:endParaRPr>
          </a:p>
          <a:p>
            <a:pPr marL="623888" indent="-261938" algn="just">
              <a:lnSpc>
                <a:spcPts val="2700"/>
              </a:lnSpc>
              <a:spcBef>
                <a:spcPts val="600"/>
              </a:spcBef>
              <a:spcAft>
                <a:spcPts val="600"/>
              </a:spcAft>
              <a:buAutoNum type="alphaLcParenBoth"/>
            </a:pPr>
            <a:r>
              <a:rPr lang="en-GB" sz="2000" dirty="0" smtClean="0">
                <a:solidFill>
                  <a:srgbClr val="FF0000"/>
                </a:solidFill>
              </a:rPr>
              <a:t>Residential </a:t>
            </a:r>
            <a:r>
              <a:rPr lang="en-GB" sz="2000" dirty="0">
                <a:solidFill>
                  <a:srgbClr val="FF0000"/>
                </a:solidFill>
              </a:rPr>
              <a:t>mortgage backed securities (RMBS) that satisfy all of the following </a:t>
            </a:r>
            <a:r>
              <a:rPr lang="en-GB" sz="2000" dirty="0" smtClean="0">
                <a:solidFill>
                  <a:srgbClr val="FF0000"/>
                </a:solidFill>
              </a:rPr>
              <a:t>conditions - 25</a:t>
            </a:r>
            <a:r>
              <a:rPr lang="en-GB" sz="2000" dirty="0">
                <a:solidFill>
                  <a:srgbClr val="FF0000"/>
                </a:solidFill>
              </a:rPr>
              <a:t>% haircut</a:t>
            </a:r>
            <a:r>
              <a:rPr lang="en-GB" sz="2000" dirty="0">
                <a:solidFill>
                  <a:srgbClr val="000000"/>
                </a:solidFill>
              </a:rPr>
              <a:t>: </a:t>
            </a:r>
            <a:endParaRPr lang="en-GB" sz="2000" dirty="0" smtClean="0">
              <a:solidFill>
                <a:srgbClr val="000000"/>
              </a:solidFill>
            </a:endParaRPr>
          </a:p>
          <a:p>
            <a:pPr marL="819150" indent="-457200" algn="just">
              <a:lnSpc>
                <a:spcPts val="2700"/>
              </a:lnSpc>
              <a:spcBef>
                <a:spcPts val="600"/>
              </a:spcBef>
              <a:spcAft>
                <a:spcPts val="600"/>
              </a:spcAft>
              <a:buAutoNum type="alphaLcParenBoth"/>
            </a:pPr>
            <a:endParaRPr lang="en-GB" sz="2000" dirty="0" smtClean="0">
              <a:solidFill>
                <a:srgbClr val="000000"/>
              </a:solidFill>
            </a:endParaRPr>
          </a:p>
          <a:p>
            <a:pPr marL="714375" indent="-352425" algn="just">
              <a:lnSpc>
                <a:spcPts val="2700"/>
              </a:lnSpc>
              <a:spcBef>
                <a:spcPts val="600"/>
              </a:spcBef>
              <a:spcAft>
                <a:spcPts val="600"/>
              </a:spcAft>
              <a:buFontTx/>
              <a:buChar char="-"/>
            </a:pPr>
            <a:r>
              <a:rPr lang="en-GB" sz="2000" dirty="0" smtClean="0">
                <a:solidFill>
                  <a:srgbClr val="000000"/>
                </a:solidFill>
              </a:rPr>
              <a:t>not issued by the bank or its affiliates;</a:t>
            </a:r>
          </a:p>
          <a:p>
            <a:pPr marL="714375" indent="-352425" algn="just">
              <a:lnSpc>
                <a:spcPts val="2700"/>
              </a:lnSpc>
              <a:spcBef>
                <a:spcPts val="600"/>
              </a:spcBef>
              <a:spcAft>
                <a:spcPts val="600"/>
              </a:spcAft>
              <a:buFontTx/>
              <a:buChar char="-"/>
            </a:pPr>
            <a:r>
              <a:rPr lang="en-GB" sz="2000" dirty="0" smtClean="0">
                <a:solidFill>
                  <a:srgbClr val="000000"/>
                </a:solidFill>
              </a:rPr>
              <a:t>long-term </a:t>
            </a:r>
            <a:r>
              <a:rPr lang="en-GB" sz="2000" dirty="0">
                <a:solidFill>
                  <a:srgbClr val="000000"/>
                </a:solidFill>
              </a:rPr>
              <a:t>credit rating from a recognised ECAI of AA or higher, or in the absence of a long term rating, a short-term rating </a:t>
            </a:r>
            <a:r>
              <a:rPr lang="en-GB" sz="2000" dirty="0" smtClean="0">
                <a:solidFill>
                  <a:srgbClr val="000000"/>
                </a:solidFill>
              </a:rPr>
              <a:t>equivalent;</a:t>
            </a:r>
          </a:p>
          <a:p>
            <a:pPr marL="714375" indent="-352425" algn="just">
              <a:lnSpc>
                <a:spcPts val="2700"/>
              </a:lnSpc>
              <a:spcBef>
                <a:spcPts val="600"/>
              </a:spcBef>
              <a:spcAft>
                <a:spcPts val="600"/>
              </a:spcAft>
              <a:buFontTx/>
              <a:buChar char="-"/>
            </a:pPr>
            <a:r>
              <a:rPr lang="en-GB" sz="2000" dirty="0" smtClean="0">
                <a:solidFill>
                  <a:srgbClr val="000000"/>
                </a:solidFill>
              </a:rPr>
              <a:t>traded </a:t>
            </a:r>
            <a:r>
              <a:rPr lang="en-GB" sz="2000" dirty="0">
                <a:solidFill>
                  <a:srgbClr val="000000"/>
                </a:solidFill>
              </a:rPr>
              <a:t>in large, deep and active </a:t>
            </a:r>
            <a:r>
              <a:rPr lang="en-GB" sz="2000" dirty="0" smtClean="0">
                <a:solidFill>
                  <a:srgbClr val="000000"/>
                </a:solidFill>
              </a:rPr>
              <a:t>markets </a:t>
            </a:r>
            <a:r>
              <a:rPr lang="en-GB" sz="2000" dirty="0">
                <a:solidFill>
                  <a:srgbClr val="000000"/>
                </a:solidFill>
              </a:rPr>
              <a:t>characterised by </a:t>
            </a:r>
            <a:r>
              <a:rPr lang="en-GB" sz="2000" dirty="0" smtClean="0">
                <a:solidFill>
                  <a:srgbClr val="000000"/>
                </a:solidFill>
              </a:rPr>
              <a:t>low concentration;</a:t>
            </a:r>
          </a:p>
          <a:p>
            <a:pPr marL="714375" indent="-352425" algn="just">
              <a:lnSpc>
                <a:spcPts val="2700"/>
              </a:lnSpc>
              <a:spcBef>
                <a:spcPts val="600"/>
              </a:spcBef>
              <a:spcAft>
                <a:spcPts val="600"/>
              </a:spcAft>
              <a:buFontTx/>
              <a:buChar char="-"/>
            </a:pP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505</a:t>
            </a:fld>
            <a:endParaRPr lang="en-US"/>
          </a:p>
        </p:txBody>
      </p:sp>
    </p:spTree>
    <p:extLst>
      <p:ext uri="{BB962C8B-B14F-4D97-AF65-F5344CB8AC3E}">
        <p14:creationId xmlns:p14="http://schemas.microsoft.com/office/powerpoint/2010/main" val="6981799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52425" algn="just">
              <a:lnSpc>
                <a:spcPts val="2700"/>
              </a:lnSpc>
              <a:spcBef>
                <a:spcPts val="600"/>
              </a:spcBef>
              <a:spcAft>
                <a:spcPts val="600"/>
              </a:spcAft>
              <a:buFontTx/>
              <a:buChar char="-"/>
            </a:pPr>
            <a:r>
              <a:rPr lang="en-GB" sz="2000" dirty="0" smtClean="0">
                <a:solidFill>
                  <a:srgbClr val="000000"/>
                </a:solidFill>
              </a:rPr>
              <a:t>have track record </a:t>
            </a:r>
            <a:r>
              <a:rPr lang="en-GB" sz="2000" dirty="0">
                <a:solidFill>
                  <a:srgbClr val="000000"/>
                </a:solidFill>
              </a:rPr>
              <a:t>as a reliable source of liquidity in the markets </a:t>
            </a:r>
            <a:r>
              <a:rPr lang="en-GB" sz="2000" dirty="0" smtClean="0">
                <a:solidFill>
                  <a:srgbClr val="000000"/>
                </a:solidFill>
              </a:rPr>
              <a:t>even </a:t>
            </a:r>
            <a:r>
              <a:rPr lang="en-GB" sz="2000" dirty="0">
                <a:solidFill>
                  <a:srgbClr val="000000"/>
                </a:solidFill>
              </a:rPr>
              <a:t>during stressed </a:t>
            </a:r>
            <a:r>
              <a:rPr lang="en-GB" sz="2000" dirty="0" smtClean="0">
                <a:solidFill>
                  <a:srgbClr val="000000"/>
                </a:solidFill>
              </a:rPr>
              <a:t>conditions;</a:t>
            </a:r>
          </a:p>
          <a:p>
            <a:pPr marL="714375" indent="-352425" algn="just">
              <a:lnSpc>
                <a:spcPts val="2700"/>
              </a:lnSpc>
              <a:spcBef>
                <a:spcPts val="600"/>
              </a:spcBef>
              <a:spcAft>
                <a:spcPts val="600"/>
              </a:spcAft>
              <a:buFontTx/>
              <a:buChar char="-"/>
            </a:pPr>
            <a:r>
              <a:rPr lang="en-GB" sz="2000" dirty="0" smtClean="0">
                <a:solidFill>
                  <a:srgbClr val="000000"/>
                </a:solidFill>
              </a:rPr>
              <a:t>underlying </a:t>
            </a:r>
            <a:r>
              <a:rPr lang="en-GB" sz="2000" dirty="0">
                <a:solidFill>
                  <a:srgbClr val="000000"/>
                </a:solidFill>
              </a:rPr>
              <a:t>asset pool </a:t>
            </a:r>
            <a:r>
              <a:rPr lang="en-GB" sz="2000" dirty="0" smtClean="0">
                <a:solidFill>
                  <a:srgbClr val="000000"/>
                </a:solidFill>
              </a:rPr>
              <a:t>restricted </a:t>
            </a:r>
            <a:r>
              <a:rPr lang="en-GB" sz="2000" dirty="0">
                <a:solidFill>
                  <a:srgbClr val="000000"/>
                </a:solidFill>
              </a:rPr>
              <a:t>to residential mortgages </a:t>
            </a:r>
            <a:r>
              <a:rPr lang="en-GB" sz="2000" dirty="0" smtClean="0">
                <a:solidFill>
                  <a:srgbClr val="000000"/>
                </a:solidFill>
              </a:rPr>
              <a:t>(cannot </a:t>
            </a:r>
            <a:r>
              <a:rPr lang="en-GB" sz="2000" dirty="0">
                <a:solidFill>
                  <a:srgbClr val="000000"/>
                </a:solidFill>
              </a:rPr>
              <a:t>contain structured </a:t>
            </a:r>
            <a:r>
              <a:rPr lang="en-GB" sz="2000" dirty="0" smtClean="0">
                <a:solidFill>
                  <a:srgbClr val="000000"/>
                </a:solidFill>
              </a:rPr>
              <a:t>products);</a:t>
            </a:r>
          </a:p>
          <a:p>
            <a:pPr marL="714375" indent="-352425" algn="just">
              <a:lnSpc>
                <a:spcPts val="2700"/>
              </a:lnSpc>
              <a:spcBef>
                <a:spcPts val="600"/>
              </a:spcBef>
              <a:spcAft>
                <a:spcPts val="600"/>
              </a:spcAft>
              <a:buFontTx/>
              <a:buChar char="-"/>
            </a:pPr>
            <a:r>
              <a:rPr lang="en-GB" sz="2000" dirty="0" smtClean="0"/>
              <a:t>the </a:t>
            </a:r>
            <a:r>
              <a:rPr lang="en-GB" sz="2000" dirty="0"/>
              <a:t>underlying mortgages are “full recourse’’ loans (</a:t>
            </a:r>
            <a:r>
              <a:rPr lang="en-GB" sz="2000" dirty="0" smtClean="0"/>
              <a:t>i.e. </a:t>
            </a:r>
            <a:r>
              <a:rPr lang="en-GB" sz="2000" dirty="0"/>
              <a:t>in the case of foreclosure the mortgage owner remains liable for any shortfall in sales proceeds from the property) and have a maximum </a:t>
            </a:r>
            <a:r>
              <a:rPr lang="en-GB" sz="2000" dirty="0" smtClean="0"/>
              <a:t>LTV </a:t>
            </a:r>
            <a:r>
              <a:rPr lang="en-GB" sz="2000" dirty="0"/>
              <a:t>of 80% on average at issuance; and </a:t>
            </a:r>
            <a:endParaRPr lang="en-GB" sz="2000" dirty="0" smtClean="0"/>
          </a:p>
          <a:p>
            <a:pPr marL="714375" indent="-352425" algn="just">
              <a:lnSpc>
                <a:spcPts val="2700"/>
              </a:lnSpc>
              <a:spcBef>
                <a:spcPts val="600"/>
              </a:spcBef>
              <a:spcAft>
                <a:spcPts val="600"/>
              </a:spcAft>
              <a:buFontTx/>
              <a:buChar char="-"/>
            </a:pPr>
            <a:r>
              <a:rPr lang="en-GB" sz="2000" dirty="0" smtClean="0"/>
              <a:t>the </a:t>
            </a:r>
            <a:r>
              <a:rPr lang="en-GB" sz="2000" dirty="0"/>
              <a:t>securitisations are subject to “risk retention” regulations which require issuers to retain an interest in the assets they securitise. </a:t>
            </a: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506</a:t>
            </a:fld>
            <a:endParaRPr lang="en-US"/>
          </a:p>
        </p:txBody>
      </p:sp>
    </p:spTree>
    <p:extLst>
      <p:ext uri="{BB962C8B-B14F-4D97-AF65-F5344CB8AC3E}">
        <p14:creationId xmlns:p14="http://schemas.microsoft.com/office/powerpoint/2010/main" val="26016191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38188" y="1628800"/>
            <a:ext cx="8715375" cy="4680520"/>
          </a:xfrm>
        </p:spPr>
        <p:txBody>
          <a:bodyPr anchor="ctr"/>
          <a:lstStyle/>
          <a:p>
            <a:pPr marL="714375" indent="-371475" algn="just">
              <a:lnSpc>
                <a:spcPts val="2700"/>
              </a:lnSpc>
              <a:spcBef>
                <a:spcPts val="600"/>
              </a:spcBef>
              <a:spcAft>
                <a:spcPts val="600"/>
              </a:spcAft>
              <a:buAutoNum type="alphaLcParenBoth" startAt="2"/>
            </a:pPr>
            <a:r>
              <a:rPr lang="en-GB" sz="2000" dirty="0" smtClean="0">
                <a:solidFill>
                  <a:srgbClr val="FF0000"/>
                </a:solidFill>
              </a:rPr>
              <a:t>Corporate </a:t>
            </a:r>
            <a:r>
              <a:rPr lang="en-GB" sz="2000" dirty="0">
                <a:solidFill>
                  <a:srgbClr val="FF0000"/>
                </a:solidFill>
              </a:rPr>
              <a:t>debt securities (including commercial </a:t>
            </a:r>
            <a:r>
              <a:rPr lang="en-GB" sz="2000" dirty="0" smtClean="0">
                <a:solidFill>
                  <a:srgbClr val="FF0000"/>
                </a:solidFill>
              </a:rPr>
              <a:t>paper) </a:t>
            </a:r>
            <a:r>
              <a:rPr lang="en-GB" sz="2000" dirty="0">
                <a:solidFill>
                  <a:srgbClr val="FF0000"/>
                </a:solidFill>
              </a:rPr>
              <a:t>that satisfy all of the following conditions may be included in Level 2B, subject to a 50% haircut</a:t>
            </a:r>
            <a:r>
              <a:rPr lang="en-GB" sz="2000" dirty="0" smtClean="0">
                <a:solidFill>
                  <a:srgbClr val="FF0000"/>
                </a:solidFill>
              </a:rPr>
              <a:t>:</a:t>
            </a:r>
          </a:p>
          <a:p>
            <a:pPr marL="714375" indent="-352425" algn="just">
              <a:lnSpc>
                <a:spcPts val="2700"/>
              </a:lnSpc>
              <a:spcBef>
                <a:spcPts val="600"/>
              </a:spcBef>
              <a:spcAft>
                <a:spcPts val="600"/>
              </a:spcAft>
              <a:buFontTx/>
              <a:buChar char="-"/>
            </a:pPr>
            <a:r>
              <a:rPr lang="en-GB" sz="2000" dirty="0" smtClean="0"/>
              <a:t>not </a:t>
            </a:r>
            <a:r>
              <a:rPr lang="en-GB" sz="2000" dirty="0"/>
              <a:t>issued by a financial institution or any of its affiliated </a:t>
            </a:r>
            <a:r>
              <a:rPr lang="en-GB" sz="2000" dirty="0" smtClean="0"/>
              <a:t>entities;</a:t>
            </a:r>
          </a:p>
          <a:p>
            <a:pPr marL="714375" indent="-352425" algn="just">
              <a:lnSpc>
                <a:spcPts val="2700"/>
              </a:lnSpc>
              <a:spcBef>
                <a:spcPts val="600"/>
              </a:spcBef>
              <a:spcAft>
                <a:spcPts val="600"/>
              </a:spcAft>
              <a:buFontTx/>
              <a:buChar char="-"/>
            </a:pPr>
            <a:r>
              <a:rPr lang="en-GB" sz="2000" dirty="0" smtClean="0"/>
              <a:t>either </a:t>
            </a:r>
            <a:r>
              <a:rPr lang="en-GB" sz="2000" dirty="0"/>
              <a:t>(</a:t>
            </a:r>
            <a:r>
              <a:rPr lang="en-GB" sz="2000" dirty="0" err="1"/>
              <a:t>i</a:t>
            </a:r>
            <a:r>
              <a:rPr lang="en-GB" sz="2000" dirty="0"/>
              <a:t>) have a long-term credit rating from a recognised ECAI between A+ and BBB- or in the absence of a long term rating, a short-term rating </a:t>
            </a:r>
            <a:r>
              <a:rPr lang="en-GB" sz="2000" dirty="0" smtClean="0"/>
              <a:t>equivalent; </a:t>
            </a:r>
            <a:r>
              <a:rPr lang="en-GB" sz="2000" dirty="0"/>
              <a:t>or (ii) do not have a credit assessment by a recognised ECAI and are internally rated as having a PD corresponding to a credit rating of between A+ and BBB-; </a:t>
            </a:r>
            <a:endParaRPr lang="en-GB" sz="2000" dirty="0" smtClean="0"/>
          </a:p>
          <a:p>
            <a:pPr marL="714375" indent="-352425" algn="just">
              <a:lnSpc>
                <a:spcPts val="2700"/>
              </a:lnSpc>
              <a:spcBef>
                <a:spcPts val="600"/>
              </a:spcBef>
              <a:spcAft>
                <a:spcPts val="600"/>
              </a:spcAft>
              <a:buFontTx/>
              <a:buChar char="-"/>
            </a:pPr>
            <a:r>
              <a:rPr lang="en-GB" sz="2000" dirty="0" smtClean="0"/>
              <a:t>traded </a:t>
            </a:r>
            <a:r>
              <a:rPr lang="en-GB" sz="2000" dirty="0"/>
              <a:t>in large, deep and active </a:t>
            </a:r>
            <a:r>
              <a:rPr lang="en-GB" sz="2000" dirty="0" smtClean="0"/>
              <a:t>characterised </a:t>
            </a:r>
            <a:r>
              <a:rPr lang="en-GB" sz="2000" dirty="0"/>
              <a:t>by a low level of concentration; </a:t>
            </a:r>
            <a:r>
              <a:rPr lang="en-GB" sz="2000" dirty="0" smtClean="0"/>
              <a:t>and</a:t>
            </a:r>
          </a:p>
          <a:p>
            <a:pPr marL="714375" indent="-352425" algn="just">
              <a:lnSpc>
                <a:spcPts val="2700"/>
              </a:lnSpc>
              <a:spcBef>
                <a:spcPts val="600"/>
              </a:spcBef>
              <a:spcAft>
                <a:spcPts val="600"/>
              </a:spcAft>
              <a:buFontTx/>
              <a:buChar char="-"/>
            </a:pPr>
            <a:r>
              <a:rPr lang="en-GB" sz="2000" dirty="0" smtClean="0"/>
              <a:t>a track record </a:t>
            </a:r>
            <a:r>
              <a:rPr lang="en-GB" sz="2000" dirty="0"/>
              <a:t>as a reliable source of liquidity in the markets </a:t>
            </a:r>
            <a:r>
              <a:rPr lang="en-GB" sz="2000" dirty="0" smtClean="0"/>
              <a:t>even </a:t>
            </a:r>
            <a:r>
              <a:rPr lang="en-GB" sz="2000" dirty="0"/>
              <a:t>during stressed </a:t>
            </a:r>
            <a:r>
              <a:rPr lang="en-GB" sz="2000" dirty="0" smtClean="0"/>
              <a:t>conditions.</a:t>
            </a:r>
            <a:endParaRPr lang="en-GB" sz="2000" dirty="0">
              <a:solidFill>
                <a:srgbClr val="000000"/>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507</a:t>
            </a:fld>
            <a:endParaRPr lang="en-US"/>
          </a:p>
        </p:txBody>
      </p:sp>
    </p:spTree>
    <p:extLst>
      <p:ext uri="{BB962C8B-B14F-4D97-AF65-F5344CB8AC3E}">
        <p14:creationId xmlns:p14="http://schemas.microsoft.com/office/powerpoint/2010/main" val="2602619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9316"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 Risk</a:t>
            </a:r>
          </a:p>
        </p:txBody>
      </p:sp>
      <p:sp>
        <p:nvSpPr>
          <p:cNvPr id="8" name="Rectangle 2"/>
          <p:cNvSpPr txBox="1">
            <a:spLocks noChangeArrowheads="1"/>
          </p:cNvSpPr>
          <p:nvPr/>
        </p:nvSpPr>
        <p:spPr bwMode="auto">
          <a:xfrm>
            <a:off x="727125" y="2276872"/>
            <a:ext cx="8858250" cy="2304256"/>
          </a:xfrm>
          <a:prstGeom prst="rect">
            <a:avLst/>
          </a:prstGeom>
          <a:noFill/>
          <a:ln w="9525">
            <a:noFill/>
            <a:miter lim="800000"/>
            <a:headEnd/>
            <a:tailEnd/>
          </a:ln>
        </p:spPr>
        <p:txBody>
          <a:bodyPr lIns="92075" tIns="46038" rIns="92075" bIns="46038" anchor="ctr"/>
          <a:lstStyle/>
          <a:p>
            <a:pPr>
              <a:buNone/>
            </a:pPr>
            <a:endParaRPr lang="en-GB" sz="1800" b="0" u="none" dirty="0" smtClean="0">
              <a:solidFill>
                <a:srgbClr val="000000"/>
              </a:solidFill>
            </a:endParaRPr>
          </a:p>
        </p:txBody>
      </p:sp>
      <p:sp>
        <p:nvSpPr>
          <p:cNvPr id="11" name="Rectangle 2"/>
          <p:cNvSpPr>
            <a:spLocks noGrp="1" noChangeArrowheads="1"/>
          </p:cNvSpPr>
          <p:nvPr>
            <p:ph type="body" sz="half" idx="1"/>
          </p:nvPr>
        </p:nvSpPr>
        <p:spPr>
          <a:xfrm>
            <a:off x="798562" y="1628800"/>
            <a:ext cx="8715375" cy="4680520"/>
          </a:xfrm>
        </p:spPr>
        <p:txBody>
          <a:bodyPr anchor="ctr"/>
          <a:lstStyle/>
          <a:p>
            <a:pPr marL="711200" indent="-349250" algn="just">
              <a:lnSpc>
                <a:spcPts val="2700"/>
              </a:lnSpc>
              <a:spcBef>
                <a:spcPts val="600"/>
              </a:spcBef>
              <a:spcAft>
                <a:spcPts val="600"/>
              </a:spcAft>
              <a:buAutoNum type="alphaLcParenBoth" startAt="3"/>
            </a:pPr>
            <a:r>
              <a:rPr lang="en-GB" sz="2000" dirty="0" smtClean="0">
                <a:solidFill>
                  <a:srgbClr val="FF0000"/>
                </a:solidFill>
              </a:rPr>
              <a:t>Common </a:t>
            </a:r>
            <a:r>
              <a:rPr lang="en-GB" sz="2000" dirty="0">
                <a:solidFill>
                  <a:srgbClr val="FF0000"/>
                </a:solidFill>
              </a:rPr>
              <a:t>equity shares that satisfy all of the following conditions may be included in Level 2B, subject to a 50% haircut</a:t>
            </a:r>
            <a:r>
              <a:rPr lang="en-GB" sz="2000" dirty="0" smtClean="0">
                <a:solidFill>
                  <a:srgbClr val="FF0000"/>
                </a:solidFill>
              </a:rPr>
              <a:t>:</a:t>
            </a:r>
          </a:p>
          <a:p>
            <a:pPr marL="714375" indent="-352425" algn="just">
              <a:lnSpc>
                <a:spcPts val="2700"/>
              </a:lnSpc>
              <a:spcBef>
                <a:spcPts val="600"/>
              </a:spcBef>
              <a:spcAft>
                <a:spcPts val="600"/>
              </a:spcAft>
              <a:buFontTx/>
              <a:buChar char="-"/>
            </a:pPr>
            <a:r>
              <a:rPr lang="en-GB" sz="2000" dirty="0" smtClean="0"/>
              <a:t>not </a:t>
            </a:r>
            <a:r>
              <a:rPr lang="en-GB" sz="2000" dirty="0"/>
              <a:t>issued by a financial institution or any of its affiliated </a:t>
            </a:r>
            <a:r>
              <a:rPr lang="en-GB" sz="2000" dirty="0" smtClean="0"/>
              <a:t>entities;</a:t>
            </a:r>
          </a:p>
          <a:p>
            <a:pPr marL="714375" indent="-352425" algn="just">
              <a:lnSpc>
                <a:spcPts val="2700"/>
              </a:lnSpc>
              <a:spcBef>
                <a:spcPts val="600"/>
              </a:spcBef>
              <a:spcAft>
                <a:spcPts val="600"/>
              </a:spcAft>
              <a:buFontTx/>
              <a:buChar char="-"/>
            </a:pPr>
            <a:r>
              <a:rPr lang="en-GB" sz="2000" dirty="0" smtClean="0"/>
              <a:t>exchange </a:t>
            </a:r>
            <a:r>
              <a:rPr lang="en-GB" sz="2000" dirty="0"/>
              <a:t>traded and centrally cleared</a:t>
            </a:r>
            <a:r>
              <a:rPr lang="en-GB" sz="2000" dirty="0" smtClean="0"/>
              <a:t>;</a:t>
            </a:r>
          </a:p>
          <a:p>
            <a:pPr marL="714375" indent="-352425" algn="just">
              <a:lnSpc>
                <a:spcPts val="2700"/>
              </a:lnSpc>
              <a:spcBef>
                <a:spcPts val="600"/>
              </a:spcBef>
              <a:spcAft>
                <a:spcPts val="600"/>
              </a:spcAft>
              <a:buFontTx/>
              <a:buChar char="-"/>
            </a:pPr>
            <a:r>
              <a:rPr lang="en-GB" sz="2000" dirty="0" smtClean="0"/>
              <a:t>included in the </a:t>
            </a:r>
            <a:r>
              <a:rPr lang="en-GB" sz="2000" dirty="0"/>
              <a:t>major stock index in the home jurisdiction or where the liquidity risk is </a:t>
            </a:r>
            <a:r>
              <a:rPr lang="en-GB" sz="2000" dirty="0" smtClean="0"/>
              <a:t>taken;</a:t>
            </a:r>
          </a:p>
          <a:p>
            <a:pPr marL="714375" indent="-352425" algn="just">
              <a:lnSpc>
                <a:spcPts val="2700"/>
              </a:lnSpc>
              <a:spcBef>
                <a:spcPts val="600"/>
              </a:spcBef>
              <a:spcAft>
                <a:spcPts val="600"/>
              </a:spcAft>
              <a:buFontTx/>
              <a:buChar char="-"/>
            </a:pPr>
            <a:r>
              <a:rPr lang="en-GB" sz="2000" dirty="0" smtClean="0"/>
              <a:t>denominated </a:t>
            </a:r>
            <a:r>
              <a:rPr lang="en-GB" sz="2000" dirty="0"/>
              <a:t>in the domestic currency of a bank’s home jurisdiction or in the currency of the jurisdiction where a bank’s liquidity risk is taken</a:t>
            </a:r>
            <a:r>
              <a:rPr lang="en-GB" sz="2000" dirty="0" smtClean="0"/>
              <a:t>;</a:t>
            </a:r>
          </a:p>
          <a:p>
            <a:pPr marL="714375" indent="-352425" algn="just">
              <a:lnSpc>
                <a:spcPts val="2700"/>
              </a:lnSpc>
              <a:spcBef>
                <a:spcPts val="600"/>
              </a:spcBef>
              <a:spcAft>
                <a:spcPts val="600"/>
              </a:spcAft>
              <a:buFontTx/>
              <a:buChar char="-"/>
            </a:pPr>
            <a:r>
              <a:rPr lang="en-GB" sz="2000" dirty="0" smtClean="0"/>
              <a:t>traded </a:t>
            </a:r>
            <a:r>
              <a:rPr lang="en-GB" sz="2000" dirty="0"/>
              <a:t>in large, deep and active </a:t>
            </a:r>
            <a:r>
              <a:rPr lang="en-GB" sz="2000" dirty="0" smtClean="0"/>
              <a:t>markets </a:t>
            </a:r>
            <a:r>
              <a:rPr lang="en-GB" sz="2000" dirty="0"/>
              <a:t>characterised by </a:t>
            </a:r>
            <a:r>
              <a:rPr lang="en-GB" sz="2000" dirty="0" smtClean="0"/>
              <a:t>low concentration;</a:t>
            </a:r>
          </a:p>
          <a:p>
            <a:pPr marL="714375" indent="-352425" algn="just">
              <a:lnSpc>
                <a:spcPts val="2700"/>
              </a:lnSpc>
              <a:spcBef>
                <a:spcPts val="600"/>
              </a:spcBef>
              <a:spcAft>
                <a:spcPts val="600"/>
              </a:spcAft>
              <a:buFontTx/>
              <a:buChar char="-"/>
            </a:pPr>
            <a:r>
              <a:rPr lang="en-GB" sz="2000" dirty="0" smtClean="0"/>
              <a:t>have </a:t>
            </a:r>
            <a:r>
              <a:rPr lang="en-GB" sz="2000" dirty="0"/>
              <a:t>a </a:t>
            </a:r>
            <a:r>
              <a:rPr lang="en-GB" sz="2000" dirty="0" smtClean="0"/>
              <a:t>track record </a:t>
            </a:r>
            <a:r>
              <a:rPr lang="en-GB" sz="2000" dirty="0"/>
              <a:t>as a reliable source of liquidity in the markets </a:t>
            </a:r>
            <a:r>
              <a:rPr lang="en-GB" sz="2000" dirty="0" smtClean="0"/>
              <a:t>even </a:t>
            </a:r>
            <a:r>
              <a:rPr lang="en-GB" sz="2000" dirty="0"/>
              <a:t>during stressed </a:t>
            </a:r>
            <a:r>
              <a:rPr lang="en-GB" sz="2000" dirty="0" smtClean="0"/>
              <a:t>conditions. </a:t>
            </a:r>
            <a:endParaRPr lang="en-GB" sz="2000"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508</a:t>
            </a:fld>
            <a:endParaRPr lang="en-US"/>
          </a:p>
        </p:txBody>
      </p:sp>
    </p:spTree>
    <p:extLst>
      <p:ext uri="{BB962C8B-B14F-4D97-AF65-F5344CB8AC3E}">
        <p14:creationId xmlns:p14="http://schemas.microsoft.com/office/powerpoint/2010/main" val="305653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96259" name="Rectangle 3"/>
          <p:cNvSpPr>
            <a:spLocks noGrp="1" noChangeArrowheads="1"/>
          </p:cNvSpPr>
          <p:nvPr>
            <p:ph type="body" idx="1"/>
          </p:nvPr>
        </p:nvSpPr>
        <p:spPr>
          <a:xfrm>
            <a:off x="704528" y="1628800"/>
            <a:ext cx="8788722" cy="689278"/>
          </a:xfrm>
        </p:spPr>
        <p:txBody>
          <a:bodyPr/>
          <a:lstStyle/>
          <a:p>
            <a:pPr marL="261938" indent="-261938" algn="just">
              <a:lnSpc>
                <a:spcPts val="2700"/>
              </a:lnSpc>
              <a:spcBef>
                <a:spcPts val="600"/>
              </a:spcBef>
              <a:spcAft>
                <a:spcPts val="600"/>
              </a:spcAft>
            </a:pPr>
            <a:r>
              <a:rPr lang="en-US" sz="2000" dirty="0" smtClean="0">
                <a:solidFill>
                  <a:srgbClr val="FF0000"/>
                </a:solidFill>
                <a:cs typeface="Times New Roman" pitchFamily="18" charset="0"/>
              </a:rPr>
              <a:t>Sovereign debt crisis =&gt; Speculative grade ratings for the banks =&gt; bond market funding more difficult to Portuguese banks =&gt; …</a:t>
            </a:r>
            <a:endParaRPr lang="en-US" sz="2000" dirty="0" smtClean="0">
              <a:cs typeface="Times New Roman" pitchFamily="18" charset="0"/>
            </a:endParaRPr>
          </a:p>
        </p:txBody>
      </p:sp>
      <p:pic>
        <p:nvPicPr>
          <p:cNvPr id="481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582" y="2348379"/>
            <a:ext cx="3688513" cy="187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5"/>
          <p:cNvSpPr txBox="1">
            <a:spLocks noChangeArrowheads="1"/>
          </p:cNvSpPr>
          <p:nvPr/>
        </p:nvSpPr>
        <p:spPr bwMode="auto">
          <a:xfrm>
            <a:off x="904447" y="4181018"/>
            <a:ext cx="3962785" cy="40011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S&amp;P (2014), “European Sovereign Ratings: after the storm”, presentation in Lisbon, June.</a:t>
            </a:r>
            <a:endParaRPr lang="en-US" sz="1000" b="0" u="none" dirty="0">
              <a:solidFill>
                <a:schemeClr val="tx1"/>
              </a:solidFill>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0992" y="2357240"/>
            <a:ext cx="4468204" cy="200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7"/>
          <p:cNvSpPr txBox="1">
            <a:spLocks noChangeArrowheads="1"/>
          </p:cNvSpPr>
          <p:nvPr/>
        </p:nvSpPr>
        <p:spPr bwMode="auto">
          <a:xfrm>
            <a:off x="4877246" y="4262899"/>
            <a:ext cx="4468242"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Moody’s (2014), “Banking System Outlook – Portugal”, 7 Oct.</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509</a:t>
            </a:fld>
            <a:endParaRPr lang="en-US"/>
          </a:p>
        </p:txBody>
      </p:sp>
      <p:sp>
        <p:nvSpPr>
          <p:cNvPr id="13" name="Rectangle 12"/>
          <p:cNvSpPr/>
          <p:nvPr/>
        </p:nvSpPr>
        <p:spPr>
          <a:xfrm>
            <a:off x="6033120" y="6032321"/>
            <a:ext cx="3075877" cy="276999"/>
          </a:xfrm>
          <a:prstGeom prst="rect">
            <a:avLst/>
          </a:prstGeom>
        </p:spPr>
        <p:txBody>
          <a:bodyPr wrap="square">
            <a:spAutoFit/>
          </a:bodyPr>
          <a:lstStyle/>
          <a:p>
            <a:pPr algn="just">
              <a:spcBef>
                <a:spcPts val="0"/>
              </a:spcBef>
              <a:buNone/>
            </a:pPr>
            <a:r>
              <a:rPr lang="en-US" sz="1200" b="0" u="none" dirty="0">
                <a:solidFill>
                  <a:schemeClr val="tx1"/>
                </a:solidFill>
              </a:rPr>
              <a:t>Fitch (</a:t>
            </a:r>
            <a:r>
              <a:rPr lang="en-US" sz="1200" b="0" u="none" dirty="0" smtClean="0">
                <a:solidFill>
                  <a:schemeClr val="tx1"/>
                </a:solidFill>
              </a:rPr>
              <a:t>2019), Credit Outlook Lisbon, 24</a:t>
            </a:r>
            <a:r>
              <a:rPr lang="en-US" sz="1200" b="0" u="none" baseline="30000" dirty="0" smtClean="0">
                <a:solidFill>
                  <a:schemeClr val="tx1"/>
                </a:solidFill>
              </a:rPr>
              <a:t>th</a:t>
            </a:r>
            <a:r>
              <a:rPr lang="en-US" sz="1200" b="0" u="none" dirty="0" smtClean="0">
                <a:solidFill>
                  <a:schemeClr val="tx1"/>
                </a:solidFill>
              </a:rPr>
              <a:t> Jan.</a:t>
            </a:r>
          </a:p>
        </p:txBody>
      </p:sp>
      <p:pic>
        <p:nvPicPr>
          <p:cNvPr id="5" name="Picture 4"/>
          <p:cNvPicPr>
            <a:picLocks noChangeAspect="1"/>
          </p:cNvPicPr>
          <p:nvPr/>
        </p:nvPicPr>
        <p:blipFill>
          <a:blip r:embed="rId4"/>
          <a:stretch>
            <a:fillRect/>
          </a:stretch>
        </p:blipFill>
        <p:spPr>
          <a:xfrm>
            <a:off x="1041582" y="4647188"/>
            <a:ext cx="4891767" cy="1656216"/>
          </a:xfrm>
          <a:prstGeom prst="rect">
            <a:avLst/>
          </a:prstGeom>
        </p:spPr>
      </p:pic>
    </p:spTree>
    <p:extLst>
      <p:ext uri="{BB962C8B-B14F-4D97-AF65-F5344CB8AC3E}">
        <p14:creationId xmlns:p14="http://schemas.microsoft.com/office/powerpoint/2010/main" val="1790786212"/>
      </p:ext>
    </p:extLst>
  </p:cSld>
  <p:clrMapOvr>
    <a:masterClrMapping/>
  </p:clrMapOvr>
  <p:transition spd="slow">
    <p:pull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342900"/>
            <a:ext cx="8566150" cy="1104900"/>
          </a:xfrm>
        </p:spPr>
        <p:txBody>
          <a:bodyPr/>
          <a:lstStyle/>
          <a:p>
            <a:r>
              <a:rPr lang="en-US" dirty="0"/>
              <a:t>Information Intermediation</a:t>
            </a:r>
            <a:endParaRPr lang="en-US" dirty="0" smtClean="0"/>
          </a:p>
        </p:txBody>
      </p:sp>
      <p:sp>
        <p:nvSpPr>
          <p:cNvPr id="1624067" name="Rectangle 3"/>
          <p:cNvSpPr>
            <a:spLocks noGrp="1" noChangeArrowheads="1"/>
          </p:cNvSpPr>
          <p:nvPr>
            <p:ph type="body" idx="1"/>
          </p:nvPr>
        </p:nvSpPr>
        <p:spPr>
          <a:xfrm>
            <a:off x="908050" y="1700808"/>
            <a:ext cx="8420100" cy="4471392"/>
          </a:xfrm>
        </p:spPr>
        <p:txBody>
          <a:bodyPr/>
          <a:lstStyle/>
          <a:p>
            <a:pPr marL="0" indent="0" algn="just">
              <a:lnSpc>
                <a:spcPts val="2700"/>
              </a:lnSpc>
              <a:spcBef>
                <a:spcPts val="600"/>
              </a:spcBef>
              <a:spcAft>
                <a:spcPts val="600"/>
              </a:spcAft>
              <a:buNone/>
            </a:pPr>
            <a:r>
              <a:rPr lang="en-US" sz="2000" b="1" dirty="0" smtClean="0">
                <a:solidFill>
                  <a:srgbClr val="FF0000"/>
                </a:solidFill>
              </a:rPr>
              <a:t>Moral hazard behaviors:</a:t>
            </a:r>
          </a:p>
          <a:p>
            <a:pPr indent="-358775" algn="just">
              <a:lnSpc>
                <a:spcPts val="2700"/>
              </a:lnSpc>
              <a:spcBef>
                <a:spcPts val="600"/>
              </a:spcBef>
              <a:spcAft>
                <a:spcPts val="600"/>
              </a:spcAft>
            </a:pPr>
            <a:r>
              <a:rPr lang="en-US" sz="2000" dirty="0" smtClean="0"/>
              <a:t>Actions motivated by private benefits</a:t>
            </a:r>
          </a:p>
          <a:p>
            <a:pPr indent="-358775" algn="just">
              <a:lnSpc>
                <a:spcPts val="2700"/>
              </a:lnSpc>
              <a:spcBef>
                <a:spcPts val="600"/>
              </a:spcBef>
              <a:spcAft>
                <a:spcPts val="600"/>
              </a:spcAft>
            </a:pPr>
            <a:r>
              <a:rPr lang="en-US" sz="2000" dirty="0" smtClean="0"/>
              <a:t>Utilization of company resources for private goals</a:t>
            </a:r>
          </a:p>
          <a:p>
            <a:pPr indent="-358775" algn="just">
              <a:lnSpc>
                <a:spcPts val="2700"/>
              </a:lnSpc>
              <a:spcBef>
                <a:spcPts val="600"/>
              </a:spcBef>
              <a:spcAft>
                <a:spcPts val="600"/>
              </a:spcAft>
            </a:pPr>
            <a:r>
              <a:rPr lang="en-US" sz="2000" dirty="0" smtClean="0"/>
              <a:t>Limited effort</a:t>
            </a:r>
          </a:p>
          <a:p>
            <a:pPr indent="-358775" algn="just">
              <a:lnSpc>
                <a:spcPts val="2700"/>
              </a:lnSpc>
              <a:spcBef>
                <a:spcPts val="600"/>
              </a:spcBef>
              <a:spcAft>
                <a:spcPts val="600"/>
              </a:spcAft>
            </a:pPr>
            <a:r>
              <a:rPr lang="en-US" sz="2000" dirty="0" smtClean="0"/>
              <a:t>Drop-out pressure</a:t>
            </a:r>
          </a:p>
          <a:p>
            <a:pPr indent="-358775" algn="just">
              <a:lnSpc>
                <a:spcPts val="2700"/>
              </a:lnSpc>
              <a:spcBef>
                <a:spcPts val="600"/>
              </a:spcBef>
              <a:spcAft>
                <a:spcPts val="600"/>
              </a:spcAft>
            </a:pPr>
            <a:r>
              <a:rPr lang="en-US" sz="2000" dirty="0" smtClean="0"/>
              <a:t>Overinvestment to maximize the entrepreneur’s utility</a:t>
            </a:r>
          </a:p>
          <a:p>
            <a:pPr indent="-358775" algn="just">
              <a:lnSpc>
                <a:spcPts val="2700"/>
              </a:lnSpc>
              <a:spcBef>
                <a:spcPts val="600"/>
              </a:spcBef>
              <a:spcAft>
                <a:spcPts val="600"/>
              </a:spcAft>
            </a:pPr>
            <a:r>
              <a:rPr lang="en-US" sz="2000" dirty="0" smtClean="0"/>
              <a:t>Opposition to the project’s abandonment, when such decision is optimal</a:t>
            </a:r>
          </a:p>
          <a:p>
            <a:pPr indent="-358775" algn="just">
              <a:lnSpc>
                <a:spcPts val="2700"/>
              </a:lnSpc>
              <a:spcBef>
                <a:spcPts val="600"/>
              </a:spcBef>
              <a:spcAft>
                <a:spcPts val="600"/>
              </a:spcAft>
            </a:pPr>
            <a:r>
              <a:rPr lang="en-US" sz="2000" dirty="0"/>
              <a:t>Postponement of the disposal of NPLs</a:t>
            </a:r>
          </a:p>
          <a:p>
            <a:pPr indent="-358775" algn="just">
              <a:lnSpc>
                <a:spcPts val="2700"/>
              </a:lnSpc>
              <a:spcBef>
                <a:spcPts val="600"/>
              </a:spcBef>
              <a:spcAft>
                <a:spcPts val="600"/>
              </a:spcAft>
            </a:pPr>
            <a:r>
              <a:rPr lang="en-US" sz="2000" dirty="0" smtClean="0"/>
              <a:t>Too big to fail (in some cases, too big to bail)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a:t>
            </a:fld>
            <a:endParaRPr lang="en-US"/>
          </a:p>
        </p:txBody>
      </p:sp>
    </p:spTree>
    <p:extLst>
      <p:ext uri="{BB962C8B-B14F-4D97-AF65-F5344CB8AC3E}">
        <p14:creationId xmlns:p14="http://schemas.microsoft.com/office/powerpoint/2010/main" val="13120032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4067">
                                            <p:txEl>
                                              <p:pRg st="0" end="0"/>
                                            </p:txEl>
                                          </p:spTgt>
                                        </p:tgtEl>
                                        <p:attrNameLst>
                                          <p:attrName>style.visibility</p:attrName>
                                        </p:attrNameLst>
                                      </p:cBhvr>
                                      <p:to>
                                        <p:strVal val="visible"/>
                                      </p:to>
                                    </p:set>
                                    <p:animEffect transition="in" filter="wipe(left)">
                                      <p:cBhvr>
                                        <p:cTn id="7" dur="500"/>
                                        <p:tgtEl>
                                          <p:spTgt spid="1624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4067">
                                            <p:txEl>
                                              <p:pRg st="1" end="1"/>
                                            </p:txEl>
                                          </p:spTgt>
                                        </p:tgtEl>
                                        <p:attrNameLst>
                                          <p:attrName>style.visibility</p:attrName>
                                        </p:attrNameLst>
                                      </p:cBhvr>
                                      <p:to>
                                        <p:strVal val="visible"/>
                                      </p:to>
                                    </p:set>
                                    <p:animEffect transition="in" filter="wipe(left)">
                                      <p:cBhvr>
                                        <p:cTn id="12" dur="500"/>
                                        <p:tgtEl>
                                          <p:spTgt spid="16240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4067">
                                            <p:txEl>
                                              <p:pRg st="2" end="2"/>
                                            </p:txEl>
                                          </p:spTgt>
                                        </p:tgtEl>
                                        <p:attrNameLst>
                                          <p:attrName>style.visibility</p:attrName>
                                        </p:attrNameLst>
                                      </p:cBhvr>
                                      <p:to>
                                        <p:strVal val="visible"/>
                                      </p:to>
                                    </p:set>
                                    <p:animEffect transition="in" filter="wipe(left)">
                                      <p:cBhvr>
                                        <p:cTn id="17" dur="500"/>
                                        <p:tgtEl>
                                          <p:spTgt spid="16240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24067">
                                            <p:txEl>
                                              <p:pRg st="3" end="3"/>
                                            </p:txEl>
                                          </p:spTgt>
                                        </p:tgtEl>
                                        <p:attrNameLst>
                                          <p:attrName>style.visibility</p:attrName>
                                        </p:attrNameLst>
                                      </p:cBhvr>
                                      <p:to>
                                        <p:strVal val="visible"/>
                                      </p:to>
                                    </p:set>
                                    <p:animEffect transition="in" filter="wipe(left)">
                                      <p:cBhvr>
                                        <p:cTn id="22" dur="500"/>
                                        <p:tgtEl>
                                          <p:spTgt spid="16240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24067">
                                            <p:txEl>
                                              <p:pRg st="4" end="4"/>
                                            </p:txEl>
                                          </p:spTgt>
                                        </p:tgtEl>
                                        <p:attrNameLst>
                                          <p:attrName>style.visibility</p:attrName>
                                        </p:attrNameLst>
                                      </p:cBhvr>
                                      <p:to>
                                        <p:strVal val="visible"/>
                                      </p:to>
                                    </p:set>
                                    <p:animEffect transition="in" filter="wipe(left)">
                                      <p:cBhvr>
                                        <p:cTn id="27" dur="500"/>
                                        <p:tgtEl>
                                          <p:spTgt spid="16240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24067">
                                            <p:txEl>
                                              <p:pRg st="5" end="5"/>
                                            </p:txEl>
                                          </p:spTgt>
                                        </p:tgtEl>
                                        <p:attrNameLst>
                                          <p:attrName>style.visibility</p:attrName>
                                        </p:attrNameLst>
                                      </p:cBhvr>
                                      <p:to>
                                        <p:strVal val="visible"/>
                                      </p:to>
                                    </p:set>
                                    <p:animEffect transition="in" filter="wipe(left)">
                                      <p:cBhvr>
                                        <p:cTn id="32" dur="500"/>
                                        <p:tgtEl>
                                          <p:spTgt spid="162406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24067">
                                            <p:txEl>
                                              <p:pRg st="6" end="6"/>
                                            </p:txEl>
                                          </p:spTgt>
                                        </p:tgtEl>
                                        <p:attrNameLst>
                                          <p:attrName>style.visibility</p:attrName>
                                        </p:attrNameLst>
                                      </p:cBhvr>
                                      <p:to>
                                        <p:strVal val="visible"/>
                                      </p:to>
                                    </p:set>
                                    <p:animEffect transition="in" filter="wipe(left)">
                                      <p:cBhvr>
                                        <p:cTn id="37" dur="500"/>
                                        <p:tgtEl>
                                          <p:spTgt spid="162406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24067">
                                            <p:txEl>
                                              <p:pRg st="7" end="7"/>
                                            </p:txEl>
                                          </p:spTgt>
                                        </p:tgtEl>
                                        <p:attrNameLst>
                                          <p:attrName>style.visibility</p:attrName>
                                        </p:attrNameLst>
                                      </p:cBhvr>
                                      <p:to>
                                        <p:strVal val="visible"/>
                                      </p:to>
                                    </p:set>
                                    <p:animEffect transition="in" filter="wipe(left)">
                                      <p:cBhvr>
                                        <p:cTn id="42" dur="500"/>
                                        <p:tgtEl>
                                          <p:spTgt spid="162406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624067">
                                            <p:txEl>
                                              <p:pRg st="8" end="8"/>
                                            </p:txEl>
                                          </p:spTgt>
                                        </p:tgtEl>
                                        <p:attrNameLst>
                                          <p:attrName>style.visibility</p:attrName>
                                        </p:attrNameLst>
                                      </p:cBhvr>
                                      <p:to>
                                        <p:strVal val="visible"/>
                                      </p:to>
                                    </p:set>
                                    <p:animEffect transition="in" filter="wipe(left)">
                                      <p:cBhvr>
                                        <p:cTn id="47" dur="500"/>
                                        <p:tgtEl>
                                          <p:spTgt spid="16240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4067" grpId="0" build="p" autoUpdateAnimBg="0"/>
    </p:bldLst>
  </p:timing>
</p:sld>
</file>

<file path=ppt/slides/slide5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a:t>Liquidity Risk</a:t>
            </a:r>
            <a:endParaRPr lang="en-US" dirty="0" smtClean="0"/>
          </a:p>
        </p:txBody>
      </p:sp>
      <p:sp>
        <p:nvSpPr>
          <p:cNvPr id="96259" name="Rectangle 3"/>
          <p:cNvSpPr>
            <a:spLocks noGrp="1" noChangeArrowheads="1"/>
          </p:cNvSpPr>
          <p:nvPr>
            <p:ph type="body" idx="1"/>
          </p:nvPr>
        </p:nvSpPr>
        <p:spPr>
          <a:xfrm>
            <a:off x="704528" y="1637447"/>
            <a:ext cx="8712968" cy="1754569"/>
          </a:xfrm>
        </p:spPr>
        <p:txBody>
          <a:bodyPr/>
          <a:lstStyle/>
          <a:p>
            <a:pPr marL="400050" indent="-400050" algn="just">
              <a:lnSpc>
                <a:spcPts val="2500"/>
              </a:lnSpc>
              <a:spcBef>
                <a:spcPts val="600"/>
              </a:spcBef>
              <a:spcAft>
                <a:spcPts val="0"/>
              </a:spcAft>
              <a:buAutoNum type="romanLcParenBoth"/>
            </a:pPr>
            <a:r>
              <a:rPr lang="en-US" sz="1800" dirty="0" smtClean="0">
                <a:solidFill>
                  <a:srgbClr val="FF0000"/>
                </a:solidFill>
                <a:cs typeface="Times New Roman" pitchFamily="18" charset="0"/>
              </a:rPr>
              <a:t>Higher reliance on retail funding </a:t>
            </a:r>
            <a:r>
              <a:rPr lang="en-US" sz="1800" dirty="0" smtClean="0">
                <a:cs typeface="Times New Roman" pitchFamily="18" charset="0"/>
              </a:rPr>
              <a:t>(e.g. term deposits, structured products, subordinated bonds and commercial paper), namely from households, absorbing savings previously off-balance (e.g. Investment Funds), in line with international trends.</a:t>
            </a: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510</a:t>
            </a:fld>
            <a:endParaRPr lang="en-US"/>
          </a:p>
        </p:txBody>
      </p:sp>
      <p:sp>
        <p:nvSpPr>
          <p:cNvPr id="8" name="Text Box 4"/>
          <p:cNvSpPr txBox="1">
            <a:spLocks noChangeArrowheads="1"/>
          </p:cNvSpPr>
          <p:nvPr/>
        </p:nvSpPr>
        <p:spPr bwMode="auto">
          <a:xfrm>
            <a:off x="782856" y="6016290"/>
            <a:ext cx="4458176"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Report”, June.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782856" y="2874520"/>
            <a:ext cx="3699139" cy="2731135"/>
          </a:xfrm>
          <a:prstGeom prst="rect">
            <a:avLst/>
          </a:prstGeom>
        </p:spPr>
      </p:pic>
      <p:pic>
        <p:nvPicPr>
          <p:cNvPr id="10" name="Picture 9"/>
          <p:cNvPicPr>
            <a:picLocks noChangeAspect="1"/>
          </p:cNvPicPr>
          <p:nvPr/>
        </p:nvPicPr>
        <p:blipFill>
          <a:blip r:embed="rId3"/>
          <a:stretch>
            <a:fillRect/>
          </a:stretch>
        </p:blipFill>
        <p:spPr>
          <a:xfrm>
            <a:off x="4851778" y="2899548"/>
            <a:ext cx="4574863" cy="2706107"/>
          </a:xfrm>
          <a:prstGeom prst="rect">
            <a:avLst/>
          </a:prstGeom>
        </p:spPr>
      </p:pic>
      <p:sp>
        <p:nvSpPr>
          <p:cNvPr id="11" name="Text Box 5"/>
          <p:cNvSpPr txBox="1">
            <a:spLocks noChangeArrowheads="1"/>
          </p:cNvSpPr>
          <p:nvPr/>
        </p:nvSpPr>
        <p:spPr bwMode="auto">
          <a:xfrm>
            <a:off x="4953000" y="6032321"/>
            <a:ext cx="4372421"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IMF (2018), “Global Financial Stability Report”, October.</a:t>
            </a:r>
            <a:endParaRPr lang="en-US" sz="1000" b="0" u="none" dirty="0">
              <a:solidFill>
                <a:schemeClr val="tx1"/>
              </a:solidFill>
            </a:endParaRPr>
          </a:p>
        </p:txBody>
      </p:sp>
    </p:spTree>
    <p:extLst>
      <p:ext uri="{BB962C8B-B14F-4D97-AF65-F5344CB8AC3E}">
        <p14:creationId xmlns:p14="http://schemas.microsoft.com/office/powerpoint/2010/main" val="3023084965"/>
      </p:ext>
    </p:extLst>
  </p:cSld>
  <p:clrMapOvr>
    <a:masterClrMapping/>
  </p:clrMapOvr>
  <p:transition spd="slow">
    <p:pull dir="r"/>
  </p:transition>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96259" name="Rectangle 3"/>
          <p:cNvSpPr>
            <a:spLocks noGrp="1" noChangeArrowheads="1"/>
          </p:cNvSpPr>
          <p:nvPr>
            <p:ph type="body" idx="1"/>
          </p:nvPr>
        </p:nvSpPr>
        <p:spPr>
          <a:xfrm>
            <a:off x="704528" y="1643633"/>
            <a:ext cx="8784976" cy="671772"/>
          </a:xfrm>
        </p:spPr>
        <p:txBody>
          <a:bodyPr/>
          <a:lstStyle/>
          <a:p>
            <a:pPr marL="400050" indent="-400050" algn="just">
              <a:lnSpc>
                <a:spcPts val="2700"/>
              </a:lnSpc>
              <a:spcBef>
                <a:spcPts val="600"/>
              </a:spcBef>
              <a:spcAft>
                <a:spcPts val="600"/>
              </a:spcAft>
              <a:buAutoNum type="romanLcParenBoth" startAt="2"/>
            </a:pPr>
            <a:r>
              <a:rPr lang="en-US" sz="2000" dirty="0" smtClean="0">
                <a:solidFill>
                  <a:srgbClr val="FF0000"/>
                </a:solidFill>
                <a:cs typeface="Times New Roman" pitchFamily="18" charset="0"/>
              </a:rPr>
              <a:t>Increase </a:t>
            </a:r>
            <a:r>
              <a:rPr lang="en-US" sz="2000" dirty="0">
                <a:solidFill>
                  <a:srgbClr val="FF0000"/>
                </a:solidFill>
                <a:cs typeface="Times New Roman" pitchFamily="18" charset="0"/>
              </a:rPr>
              <a:t>of ECB funding until 2013</a:t>
            </a:r>
            <a:r>
              <a:rPr lang="en-US" sz="2000" dirty="0">
                <a:cs typeface="Times New Roman" pitchFamily="18" charset="0"/>
              </a:rPr>
              <a:t>, through covered bonds and securitization of own assets (used as collateral</a:t>
            </a:r>
            <a:r>
              <a:rPr lang="en-US" sz="2000" dirty="0" smtClean="0">
                <a:cs typeface="Times New Roman" pitchFamily="18" charset="0"/>
              </a:rPr>
              <a:t>) =&gt; </a:t>
            </a:r>
            <a:r>
              <a:rPr lang="en-US" sz="2000" dirty="0" smtClean="0">
                <a:solidFill>
                  <a:srgbClr val="FF0000"/>
                </a:solidFill>
                <a:cs typeface="Times New Roman" pitchFamily="18" charset="0"/>
              </a:rPr>
              <a:t>increasing weight of Portuguese banks on ECB liquidity (around 7%) …</a:t>
            </a:r>
            <a:endParaRPr lang="en-US" sz="2000" dirty="0" smtClean="0">
              <a:cs typeface="Times New Roman" pitchFamily="18" charset="0"/>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3019" y="2341221"/>
            <a:ext cx="4381405" cy="2311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761160" y="3933335"/>
            <a:ext cx="4595781"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S&amp;P (2014), “European Sovereign Ratings: after the storm”, presentation in Lisbon, June.</a:t>
            </a:r>
            <a:endParaRPr lang="en-US" sz="1200" b="0" u="none" dirty="0">
              <a:solidFill>
                <a:schemeClr val="tx1"/>
              </a:solidFill>
            </a:endParaRPr>
          </a:p>
        </p:txBody>
      </p:sp>
      <p:sp>
        <p:nvSpPr>
          <p:cNvPr id="9" name="Text Box 7"/>
          <p:cNvSpPr txBox="1">
            <a:spLocks noChangeArrowheads="1"/>
          </p:cNvSpPr>
          <p:nvPr/>
        </p:nvSpPr>
        <p:spPr bwMode="auto">
          <a:xfrm>
            <a:off x="6321152" y="5894401"/>
            <a:ext cx="3168352" cy="461665"/>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Moody’s (2015), “Banking System Outlook – Portugal”, 15Oct.</a:t>
            </a:r>
            <a:endParaRPr lang="en-US" sz="1200" b="0" u="none" dirty="0">
              <a:solidFill>
                <a:schemeClr val="tx1"/>
              </a:solidFill>
            </a:endParaRPr>
          </a:p>
        </p:txBody>
      </p:sp>
      <p:pic>
        <p:nvPicPr>
          <p:cNvPr id="2" name="Picture 1"/>
          <p:cNvPicPr>
            <a:picLocks noChangeAspect="1"/>
          </p:cNvPicPr>
          <p:nvPr/>
        </p:nvPicPr>
        <p:blipFill>
          <a:blip r:embed="rId3"/>
          <a:stretch>
            <a:fillRect/>
          </a:stretch>
        </p:blipFill>
        <p:spPr>
          <a:xfrm>
            <a:off x="820367" y="4540671"/>
            <a:ext cx="5500785" cy="1928846"/>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511</a:t>
            </a:fld>
            <a:endParaRPr lang="en-US"/>
          </a:p>
        </p:txBody>
      </p:sp>
    </p:spTree>
    <p:extLst>
      <p:ext uri="{BB962C8B-B14F-4D97-AF65-F5344CB8AC3E}">
        <p14:creationId xmlns:p14="http://schemas.microsoft.com/office/powerpoint/2010/main" val="3759628784"/>
      </p:ext>
    </p:extLst>
  </p:cSld>
  <p:clrMapOvr>
    <a:masterClrMapping/>
  </p:clrMapOvr>
  <p:transition spd="slow">
    <p:pull dir="r"/>
  </p:transition>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96259" name="Rectangle 3"/>
          <p:cNvSpPr>
            <a:spLocks noGrp="1" noChangeArrowheads="1"/>
          </p:cNvSpPr>
          <p:nvPr>
            <p:ph type="body" idx="1"/>
          </p:nvPr>
        </p:nvSpPr>
        <p:spPr>
          <a:xfrm>
            <a:off x="704528" y="1628799"/>
            <a:ext cx="8784976" cy="4694213"/>
          </a:xfrm>
        </p:spPr>
        <p:txBody>
          <a:bodyPr/>
          <a:lstStyle/>
          <a:p>
            <a:pPr marL="261938" indent="-261938" algn="just">
              <a:lnSpc>
                <a:spcPts val="2600"/>
              </a:lnSpc>
              <a:spcBef>
                <a:spcPts val="0"/>
              </a:spcBef>
              <a:spcAft>
                <a:spcPts val="0"/>
              </a:spcAft>
            </a:pPr>
            <a:r>
              <a:rPr lang="en-US" sz="1800" dirty="0" smtClean="0">
                <a:solidFill>
                  <a:srgbClr val="FF0000"/>
                </a:solidFill>
                <a:cs typeface="Times New Roman" pitchFamily="18" charset="0"/>
              </a:rPr>
              <a:t>Nonetheless, the amounts of liquidity provision by the ECB have been higher in other countries, e.g. Spain and Italy.</a:t>
            </a: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smtClean="0">
              <a:solidFill>
                <a:srgbClr val="FF0000"/>
              </a:solidFill>
              <a:cs typeface="Times New Roman" pitchFamily="18" charset="0"/>
            </a:endParaRPr>
          </a:p>
          <a:p>
            <a:pPr marL="261938" indent="-261938" algn="just">
              <a:lnSpc>
                <a:spcPts val="2600"/>
              </a:lnSpc>
              <a:spcBef>
                <a:spcPts val="0"/>
              </a:spcBef>
              <a:spcAft>
                <a:spcPts val="0"/>
              </a:spcAft>
            </a:pPr>
            <a:endParaRPr lang="en-US" sz="1800" dirty="0" smtClean="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smtClean="0">
              <a:solidFill>
                <a:srgbClr val="FF0000"/>
              </a:solidFill>
              <a:cs typeface="Times New Roman" pitchFamily="18" charset="0"/>
            </a:endParaRPr>
          </a:p>
          <a:p>
            <a:pPr marL="261938" indent="-261938" algn="just">
              <a:lnSpc>
                <a:spcPts val="2600"/>
              </a:lnSpc>
              <a:spcBef>
                <a:spcPts val="0"/>
              </a:spcBef>
              <a:spcAft>
                <a:spcPts val="0"/>
              </a:spcAft>
            </a:pPr>
            <a:endParaRPr lang="en-US" sz="1800" dirty="0">
              <a:solidFill>
                <a:srgbClr val="FF0000"/>
              </a:solidFill>
              <a:cs typeface="Times New Roman" pitchFamily="18" charset="0"/>
            </a:endParaRPr>
          </a:p>
          <a:p>
            <a:pPr marL="261938" indent="-261938" algn="just">
              <a:lnSpc>
                <a:spcPts val="2600"/>
              </a:lnSpc>
              <a:spcBef>
                <a:spcPts val="0"/>
              </a:spcBef>
              <a:spcAft>
                <a:spcPts val="0"/>
              </a:spcAft>
            </a:pPr>
            <a:endParaRPr lang="en-US" sz="1800" dirty="0" smtClean="0">
              <a:solidFill>
                <a:srgbClr val="FF0000"/>
              </a:solidFill>
              <a:cs typeface="Times New Roman" pitchFamily="18" charset="0"/>
            </a:endParaRPr>
          </a:p>
          <a:p>
            <a:pPr marL="180975" indent="-180975" algn="just">
              <a:lnSpc>
                <a:spcPts val="2600"/>
              </a:lnSpc>
              <a:spcBef>
                <a:spcPts val="0"/>
              </a:spcBef>
              <a:spcAft>
                <a:spcPts val="0"/>
              </a:spcAft>
            </a:pPr>
            <a:r>
              <a:rPr lang="en-US" sz="1800" dirty="0" smtClean="0"/>
              <a:t>In </a:t>
            </a:r>
            <a:r>
              <a:rPr lang="en-US" sz="1800" dirty="0"/>
              <a:t>7 Jul.2011 </a:t>
            </a:r>
            <a:r>
              <a:rPr lang="en-US" sz="1800" u="sng" dirty="0"/>
              <a:t>the ECB </a:t>
            </a:r>
            <a:r>
              <a:rPr lang="en-US" sz="1800" u="sng" dirty="0" smtClean="0"/>
              <a:t>suspended </a:t>
            </a:r>
            <a:r>
              <a:rPr lang="en-US" sz="1800" u="sng" dirty="0"/>
              <a:t>its rating requirements to the Portuguese Government Debt </a:t>
            </a:r>
            <a:r>
              <a:rPr lang="en-US" sz="1800" dirty="0"/>
              <a:t>(in line with the previous decision regarding Greece), given that Portugal was under an </a:t>
            </a:r>
            <a:r>
              <a:rPr lang="en-US" sz="1800" dirty="0" smtClean="0"/>
              <a:t>Adjustment </a:t>
            </a:r>
            <a:r>
              <a:rPr lang="en-US" sz="1800" dirty="0"/>
              <a:t>Program.</a:t>
            </a:r>
          </a:p>
          <a:p>
            <a:pPr marL="180975" indent="-180975" algn="just">
              <a:lnSpc>
                <a:spcPts val="2600"/>
              </a:lnSpc>
              <a:spcBef>
                <a:spcPts val="0"/>
              </a:spcBef>
              <a:spcAft>
                <a:spcPts val="0"/>
              </a:spcAft>
            </a:pPr>
            <a:r>
              <a:rPr lang="en-US" sz="1800" dirty="0">
                <a:cs typeface="Times New Roman" pitchFamily="18" charset="0"/>
              </a:rPr>
              <a:t>After the exit of the program, this requirement was restored and currently </a:t>
            </a:r>
            <a:r>
              <a:rPr lang="en-US" sz="1800" dirty="0" smtClean="0">
                <a:cs typeface="Times New Roman" pitchFamily="18" charset="0"/>
              </a:rPr>
              <a:t>PT </a:t>
            </a:r>
            <a:r>
              <a:rPr lang="en-US" sz="1800" dirty="0">
                <a:cs typeface="Times New Roman" pitchFamily="18" charset="0"/>
              </a:rPr>
              <a:t>Government </a:t>
            </a:r>
            <a:r>
              <a:rPr lang="en-US" sz="1800" dirty="0" smtClean="0">
                <a:cs typeface="Times New Roman" pitchFamily="18" charset="0"/>
              </a:rPr>
              <a:t>Debt is again receiving investment </a:t>
            </a:r>
            <a:r>
              <a:rPr lang="en-US" sz="1800" dirty="0">
                <a:cs typeface="Times New Roman" pitchFamily="18" charset="0"/>
              </a:rPr>
              <a:t>grade </a:t>
            </a:r>
            <a:r>
              <a:rPr lang="en-US" sz="1800" dirty="0" smtClean="0">
                <a:cs typeface="Times New Roman" pitchFamily="18" charset="0"/>
              </a:rPr>
              <a:t>classifications from the major rating agencies.</a:t>
            </a:r>
          </a:p>
        </p:txBody>
      </p:sp>
      <p:pic>
        <p:nvPicPr>
          <p:cNvPr id="399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23" y="2341123"/>
            <a:ext cx="4513483" cy="1951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7"/>
          <p:cNvSpPr txBox="1">
            <a:spLocks noChangeArrowheads="1"/>
          </p:cNvSpPr>
          <p:nvPr/>
        </p:nvSpPr>
        <p:spPr bwMode="auto">
          <a:xfrm>
            <a:off x="762000" y="4324274"/>
            <a:ext cx="4314024" cy="246221"/>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000" b="0" u="none" dirty="0" smtClean="0">
                <a:solidFill>
                  <a:schemeClr val="tx1"/>
                </a:solidFill>
              </a:rPr>
              <a:t>Source: Moody’s (2014), “Banking System Outlook – Portugal”, 7 Oct.</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512</a:t>
            </a:fld>
            <a:endParaRPr lang="en-US" dirty="0"/>
          </a:p>
        </p:txBody>
      </p:sp>
      <p:pic>
        <p:nvPicPr>
          <p:cNvPr id="7" name="Picture 6"/>
          <p:cNvPicPr>
            <a:picLocks noChangeAspect="1" noChangeArrowheads="1"/>
          </p:cNvPicPr>
          <p:nvPr/>
        </p:nvPicPr>
        <p:blipFill>
          <a:blip r:embed="rId3" cstate="print"/>
          <a:srcRect/>
          <a:stretch>
            <a:fillRect/>
          </a:stretch>
        </p:blipFill>
        <p:spPr bwMode="auto">
          <a:xfrm>
            <a:off x="6825208" y="2340430"/>
            <a:ext cx="2376264" cy="1956292"/>
          </a:xfrm>
          <a:prstGeom prst="rect">
            <a:avLst/>
          </a:prstGeom>
          <a:noFill/>
          <a:ln w="12700" cap="sq">
            <a:noFill/>
            <a:miter lim="800000"/>
            <a:headEnd/>
            <a:tailEnd/>
          </a:ln>
        </p:spPr>
      </p:pic>
      <p:sp>
        <p:nvSpPr>
          <p:cNvPr id="9" name="Text Box 4"/>
          <p:cNvSpPr txBox="1">
            <a:spLocks noChangeArrowheads="1"/>
          </p:cNvSpPr>
          <p:nvPr/>
        </p:nvSpPr>
        <p:spPr bwMode="auto">
          <a:xfrm>
            <a:off x="6825208" y="4354610"/>
            <a:ext cx="2071687" cy="246221"/>
          </a:xfrm>
          <a:prstGeom prst="rect">
            <a:avLst/>
          </a:prstGeom>
          <a:noFill/>
          <a:ln w="12700" cap="sq">
            <a:noFill/>
            <a:miter lim="800000"/>
            <a:headEnd/>
            <a:tailEnd/>
          </a:ln>
        </p:spPr>
        <p:txBody>
          <a:bodyPr>
            <a:spAutoFit/>
          </a:bodyPr>
          <a:lstStyle/>
          <a:p>
            <a:pPr algn="l">
              <a:spcBef>
                <a:spcPct val="50000"/>
              </a:spcBef>
              <a:buFont typeface="Webdings" pitchFamily="18" charset="2"/>
              <a:buNone/>
            </a:pPr>
            <a:r>
              <a:rPr lang="en-US" sz="1000" b="0" u="none" dirty="0" smtClean="0">
                <a:solidFill>
                  <a:schemeClr val="tx1"/>
                </a:solidFill>
              </a:rPr>
              <a:t>Source: IMF (2010).</a:t>
            </a:r>
            <a:endParaRPr lang="en-US" sz="1000" b="0" u="none" dirty="0">
              <a:solidFill>
                <a:schemeClr val="tx1"/>
              </a:solidFill>
            </a:endParaRPr>
          </a:p>
        </p:txBody>
      </p:sp>
    </p:spTree>
    <p:extLst>
      <p:ext uri="{BB962C8B-B14F-4D97-AF65-F5344CB8AC3E}">
        <p14:creationId xmlns:p14="http://schemas.microsoft.com/office/powerpoint/2010/main" val="690940252"/>
      </p:ext>
    </p:extLst>
  </p:cSld>
  <p:clrMapOvr>
    <a:masterClrMapping/>
  </p:clrMapOvr>
  <p:transition spd="slow">
    <p:pull dir="r"/>
  </p:transition>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9811" name="Rectangle 4"/>
          <p:cNvSpPr>
            <a:spLocks noGrp="1" noChangeArrowheads="1"/>
          </p:cNvSpPr>
          <p:nvPr>
            <p:ph type="body" idx="1"/>
          </p:nvPr>
        </p:nvSpPr>
        <p:spPr>
          <a:xfrm>
            <a:off x="785935" y="1628801"/>
            <a:ext cx="8677058" cy="720080"/>
          </a:xfrm>
          <a:noFill/>
        </p:spPr>
        <p:txBody>
          <a:bodyPr/>
          <a:lstStyle/>
          <a:p>
            <a:pPr marL="180975" indent="-180975" algn="just">
              <a:lnSpc>
                <a:spcPts val="2500"/>
              </a:lnSpc>
              <a:spcBef>
                <a:spcPts val="0"/>
              </a:spcBef>
              <a:spcAft>
                <a:spcPts val="600"/>
              </a:spcAft>
            </a:pPr>
            <a:r>
              <a:rPr lang="en-US" sz="1800" dirty="0" smtClean="0">
                <a:cs typeface="Times New Roman" pitchFamily="18" charset="0"/>
              </a:rPr>
              <a:t>The higher reliance on the ECB liquidity facilities has occurred in a context of </a:t>
            </a:r>
            <a:r>
              <a:rPr lang="en-US" sz="1800" dirty="0" smtClean="0">
                <a:solidFill>
                  <a:srgbClr val="FF0000"/>
                </a:solidFill>
                <a:cs typeface="Times New Roman" pitchFamily="18" charset="0"/>
              </a:rPr>
              <a:t>higher liquidity supply by the main central banks worldwide</a:t>
            </a:r>
            <a:r>
              <a:rPr lang="en-US" sz="1800" dirty="0" smtClean="0">
                <a:cs typeface="Times New Roman" pitchFamily="18" charset="0"/>
              </a:rPr>
              <a:t>.</a:t>
            </a:r>
          </a:p>
        </p:txBody>
      </p:sp>
      <p:pic>
        <p:nvPicPr>
          <p:cNvPr id="8" name="Picture 2"/>
          <p:cNvPicPr>
            <a:picLocks noChangeAspect="1" noChangeArrowheads="1"/>
          </p:cNvPicPr>
          <p:nvPr/>
        </p:nvPicPr>
        <p:blipFill>
          <a:blip r:embed="rId2" cstate="print"/>
          <a:srcRect/>
          <a:stretch>
            <a:fillRect/>
          </a:stretch>
        </p:blipFill>
        <p:spPr bwMode="auto">
          <a:xfrm>
            <a:off x="3855638" y="2672152"/>
            <a:ext cx="5607355" cy="2485040"/>
          </a:xfrm>
          <a:prstGeom prst="rect">
            <a:avLst/>
          </a:prstGeom>
          <a:noFill/>
          <a:ln w="12700" cap="sq">
            <a:noFill/>
            <a:miter lim="800000"/>
            <a:headEnd/>
            <a:tailEnd/>
          </a:ln>
        </p:spPr>
      </p:pic>
      <p:sp>
        <p:nvSpPr>
          <p:cNvPr id="9" name="Text Box 6"/>
          <p:cNvSpPr txBox="1">
            <a:spLocks noChangeArrowheads="1"/>
          </p:cNvSpPr>
          <p:nvPr/>
        </p:nvSpPr>
        <p:spPr bwMode="auto">
          <a:xfrm>
            <a:off x="3855638" y="5221877"/>
            <a:ext cx="4264253" cy="400110"/>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smtClean="0">
                <a:solidFill>
                  <a:schemeClr val="tx1"/>
                </a:solidFill>
              </a:rPr>
              <a:t>Source: </a:t>
            </a:r>
            <a:r>
              <a:rPr lang="en-US" sz="1000" b="0" u="none" dirty="0" err="1" smtClean="0">
                <a:solidFill>
                  <a:schemeClr val="tx1"/>
                </a:solidFill>
              </a:rPr>
              <a:t>Borio</a:t>
            </a:r>
            <a:r>
              <a:rPr lang="en-US" sz="1000" b="0" u="none" dirty="0" smtClean="0">
                <a:solidFill>
                  <a:schemeClr val="tx1"/>
                </a:solidFill>
              </a:rPr>
              <a:t>, </a:t>
            </a:r>
            <a:r>
              <a:rPr lang="en-US" sz="1000" b="0" u="none" dirty="0" err="1" smtClean="0">
                <a:solidFill>
                  <a:schemeClr val="tx1"/>
                </a:solidFill>
              </a:rPr>
              <a:t>Clau</a:t>
            </a:r>
            <a:r>
              <a:rPr lang="en-US" sz="1000" b="0" u="none" dirty="0" smtClean="0">
                <a:solidFill>
                  <a:schemeClr val="tx1"/>
                </a:solidFill>
              </a:rPr>
              <a:t> and </a:t>
            </a:r>
            <a:r>
              <a:rPr lang="en-US" sz="1000" b="0" u="none" dirty="0" err="1" smtClean="0">
                <a:solidFill>
                  <a:schemeClr val="tx1"/>
                </a:solidFill>
              </a:rPr>
              <a:t>Piti</a:t>
            </a:r>
            <a:r>
              <a:rPr lang="en-US" sz="1000" b="0" u="none" dirty="0" smtClean="0">
                <a:solidFill>
                  <a:schemeClr val="tx1"/>
                </a:solidFill>
              </a:rPr>
              <a:t> </a:t>
            </a:r>
            <a:r>
              <a:rPr lang="en-US" sz="1000" b="0" u="none" dirty="0" err="1" smtClean="0">
                <a:solidFill>
                  <a:schemeClr val="tx1"/>
                </a:solidFill>
              </a:rPr>
              <a:t>Disyatat</a:t>
            </a:r>
            <a:r>
              <a:rPr lang="en-US" sz="1000" b="0" u="none" dirty="0" smtClean="0">
                <a:solidFill>
                  <a:schemeClr val="tx1"/>
                </a:solidFill>
              </a:rPr>
              <a:t> (2009), “Unconventional monetary policies: an appraisal” BIS WP No 292, Nov.</a:t>
            </a:r>
            <a:endParaRPr lang="en-US" sz="1000" b="0" u="none" dirty="0">
              <a:solidFill>
                <a:schemeClr val="tx1"/>
              </a:solidFill>
            </a:endParaRP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568" y="2636912"/>
            <a:ext cx="2486621" cy="2644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5"/>
          <p:cNvSpPr txBox="1">
            <a:spLocks noChangeArrowheads="1"/>
          </p:cNvSpPr>
          <p:nvPr/>
        </p:nvSpPr>
        <p:spPr bwMode="auto">
          <a:xfrm>
            <a:off x="1054172" y="5424554"/>
            <a:ext cx="2367062" cy="553998"/>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BIS (2012), “BIS Quarterly Review - International banking and financial market developments”, Sept.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513</a:t>
            </a:fld>
            <a:endParaRPr lang="en-US"/>
          </a:p>
        </p:txBody>
      </p:sp>
    </p:spTree>
    <p:extLst>
      <p:ext uri="{BB962C8B-B14F-4D97-AF65-F5344CB8AC3E}">
        <p14:creationId xmlns:p14="http://schemas.microsoft.com/office/powerpoint/2010/main" val="3882806979"/>
      </p:ext>
    </p:extLst>
  </p:cSld>
  <p:clrMapOvr>
    <a:masterClrMapping/>
  </p:clrMapOvr>
  <p:transition spd="slow">
    <p:pull dir="r"/>
  </p:transition>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1859" name="Rectangle 3"/>
          <p:cNvSpPr>
            <a:spLocks noGrp="1" noChangeArrowheads="1"/>
          </p:cNvSpPr>
          <p:nvPr>
            <p:ph type="body" idx="1"/>
          </p:nvPr>
        </p:nvSpPr>
        <p:spPr>
          <a:xfrm>
            <a:off x="762000" y="1600200"/>
            <a:ext cx="8686800" cy="748680"/>
          </a:xfrm>
          <a:noFill/>
        </p:spPr>
        <p:txBody>
          <a:bodyPr/>
          <a:lstStyle/>
          <a:p>
            <a:pPr algn="just">
              <a:lnSpc>
                <a:spcPts val="2700"/>
              </a:lnSpc>
              <a:spcBef>
                <a:spcPts val="600"/>
              </a:spcBef>
              <a:spcAft>
                <a:spcPts val="600"/>
              </a:spcAft>
            </a:pPr>
            <a:r>
              <a:rPr lang="en-US" sz="2000" dirty="0" smtClean="0">
                <a:cs typeface="Times New Roman" pitchFamily="18" charset="0"/>
              </a:rPr>
              <a:t>As a consequence of the increase in the average maturity of ECB funding, </a:t>
            </a:r>
            <a:r>
              <a:rPr lang="en-US" sz="2000" dirty="0" smtClean="0">
                <a:solidFill>
                  <a:srgbClr val="FF0000"/>
                </a:solidFill>
                <a:cs typeface="Times New Roman" pitchFamily="18" charset="0"/>
              </a:rPr>
              <a:t>liquidity gaps have improved steadily since 2011</a:t>
            </a:r>
            <a:r>
              <a:rPr lang="en-US" sz="2000" dirty="0" smtClean="0">
                <a:cs typeface="Times New Roman" pitchFamily="18" charset="0"/>
              </a:rPr>
              <a:t>.</a:t>
            </a:r>
          </a:p>
        </p:txBody>
      </p:sp>
      <p:sp>
        <p:nvSpPr>
          <p:cNvPr id="9" name="Text Box 4"/>
          <p:cNvSpPr txBox="1">
            <a:spLocks noChangeArrowheads="1"/>
          </p:cNvSpPr>
          <p:nvPr/>
        </p:nvSpPr>
        <p:spPr bwMode="auto">
          <a:xfrm>
            <a:off x="770218" y="4605843"/>
            <a:ext cx="4725311"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(2018), “Portuguese Banking System: Latest Developments - 2Q18”</a:t>
            </a:r>
            <a:endParaRPr lang="en-US" sz="1000" b="0" u="none" dirty="0">
              <a:solidFill>
                <a:schemeClr val="tx1"/>
              </a:solidFill>
            </a:endParaRPr>
          </a:p>
        </p:txBody>
      </p:sp>
      <p:sp>
        <p:nvSpPr>
          <p:cNvPr id="11" name="Text Box 4"/>
          <p:cNvSpPr txBox="1">
            <a:spLocks noChangeArrowheads="1"/>
          </p:cNvSpPr>
          <p:nvPr/>
        </p:nvSpPr>
        <p:spPr bwMode="auto">
          <a:xfrm>
            <a:off x="5495529" y="5461808"/>
            <a:ext cx="3832622"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(2018), “Financial Stability Review”, June.</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514</a:t>
            </a:fld>
            <a:endParaRPr lang="en-US"/>
          </a:p>
        </p:txBody>
      </p:sp>
      <p:pic>
        <p:nvPicPr>
          <p:cNvPr id="6" name="Picture 5"/>
          <p:cNvPicPr>
            <a:picLocks noChangeAspect="1"/>
          </p:cNvPicPr>
          <p:nvPr/>
        </p:nvPicPr>
        <p:blipFill>
          <a:blip r:embed="rId2"/>
          <a:stretch>
            <a:fillRect/>
          </a:stretch>
        </p:blipFill>
        <p:spPr>
          <a:xfrm>
            <a:off x="791839" y="2565656"/>
            <a:ext cx="4728114" cy="2040187"/>
          </a:xfrm>
          <a:prstGeom prst="rect">
            <a:avLst/>
          </a:prstGeom>
        </p:spPr>
      </p:pic>
      <p:pic>
        <p:nvPicPr>
          <p:cNvPr id="7" name="Picture 6"/>
          <p:cNvPicPr>
            <a:picLocks noChangeAspect="1"/>
          </p:cNvPicPr>
          <p:nvPr/>
        </p:nvPicPr>
        <p:blipFill>
          <a:blip r:embed="rId3"/>
          <a:stretch>
            <a:fillRect/>
          </a:stretch>
        </p:blipFill>
        <p:spPr>
          <a:xfrm>
            <a:off x="770217" y="5005953"/>
            <a:ext cx="4725311" cy="624726"/>
          </a:xfrm>
          <a:prstGeom prst="rect">
            <a:avLst/>
          </a:prstGeom>
        </p:spPr>
      </p:pic>
      <p:pic>
        <p:nvPicPr>
          <p:cNvPr id="2" name="Picture 1"/>
          <p:cNvPicPr>
            <a:picLocks noChangeAspect="1"/>
          </p:cNvPicPr>
          <p:nvPr/>
        </p:nvPicPr>
        <p:blipFill>
          <a:blip r:embed="rId4"/>
          <a:stretch>
            <a:fillRect/>
          </a:stretch>
        </p:blipFill>
        <p:spPr>
          <a:xfrm>
            <a:off x="5541138" y="2561087"/>
            <a:ext cx="3876358" cy="2884137"/>
          </a:xfrm>
          <a:prstGeom prst="rect">
            <a:avLst/>
          </a:prstGeom>
        </p:spPr>
      </p:pic>
    </p:spTree>
    <p:extLst>
      <p:ext uri="{BB962C8B-B14F-4D97-AF65-F5344CB8AC3E}">
        <p14:creationId xmlns:p14="http://schemas.microsoft.com/office/powerpoint/2010/main" val="3903716291"/>
      </p:ext>
    </p:extLst>
  </p:cSld>
  <p:clrMapOvr>
    <a:masterClrMapping/>
  </p:clrMapOvr>
  <p:transition spd="slow">
    <p:pull dir="r"/>
  </p:transition>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smtClean="0">
                <a:solidFill>
                  <a:schemeClr val="tx1"/>
                </a:solidFill>
                <a:cs typeface="Arial" charset="0"/>
              </a:rPr>
              <a:t>LCRs have been increasing in Portugal, …</a:t>
            </a:r>
            <a:endParaRPr lang="en-US" sz="19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515</a:t>
            </a:fld>
            <a:endParaRPr lang="en-US"/>
          </a:p>
        </p:txBody>
      </p:sp>
      <p:pic>
        <p:nvPicPr>
          <p:cNvPr id="5" name="Picture 4"/>
          <p:cNvPicPr>
            <a:picLocks noChangeAspect="1"/>
          </p:cNvPicPr>
          <p:nvPr/>
        </p:nvPicPr>
        <p:blipFill>
          <a:blip r:embed="rId3"/>
          <a:stretch>
            <a:fillRect/>
          </a:stretch>
        </p:blipFill>
        <p:spPr>
          <a:xfrm>
            <a:off x="848544" y="2175484"/>
            <a:ext cx="3683234" cy="2837692"/>
          </a:xfrm>
          <a:prstGeom prst="rect">
            <a:avLst/>
          </a:prstGeom>
        </p:spPr>
      </p:pic>
      <p:sp>
        <p:nvSpPr>
          <p:cNvPr id="9" name="Text Box 4"/>
          <p:cNvSpPr txBox="1">
            <a:spLocks noChangeArrowheads="1"/>
          </p:cNvSpPr>
          <p:nvPr/>
        </p:nvSpPr>
        <p:spPr bwMode="auto">
          <a:xfrm>
            <a:off x="817758" y="5085184"/>
            <a:ext cx="3900950"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(2018), “Financial Stability Review”, June.</a:t>
            </a:r>
            <a:endParaRPr lang="en-US" sz="1000" b="0" u="none" dirty="0">
              <a:solidFill>
                <a:schemeClr val="tx1"/>
              </a:solidFill>
            </a:endParaRPr>
          </a:p>
        </p:txBody>
      </p:sp>
      <p:pic>
        <p:nvPicPr>
          <p:cNvPr id="2" name="Picture 1"/>
          <p:cNvPicPr>
            <a:picLocks noChangeAspect="1"/>
          </p:cNvPicPr>
          <p:nvPr/>
        </p:nvPicPr>
        <p:blipFill>
          <a:blip r:embed="rId4"/>
          <a:stretch>
            <a:fillRect/>
          </a:stretch>
        </p:blipFill>
        <p:spPr>
          <a:xfrm>
            <a:off x="4592960" y="2199215"/>
            <a:ext cx="4823892" cy="2813961"/>
          </a:xfrm>
          <a:prstGeom prst="rect">
            <a:avLst/>
          </a:prstGeom>
        </p:spPr>
      </p:pic>
      <p:sp>
        <p:nvSpPr>
          <p:cNvPr id="8" name="Text Box 4"/>
          <p:cNvSpPr txBox="1">
            <a:spLocks noChangeArrowheads="1"/>
          </p:cNvSpPr>
          <p:nvPr/>
        </p:nvSpPr>
        <p:spPr bwMode="auto">
          <a:xfrm>
            <a:off x="4664968" y="5085184"/>
            <a:ext cx="3900950"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Review”, June.</a:t>
            </a:r>
            <a:endParaRPr lang="en-US" sz="1000" b="0" u="none" dirty="0">
              <a:solidFill>
                <a:schemeClr val="tx1"/>
              </a:solidFill>
            </a:endParaRPr>
          </a:p>
        </p:txBody>
      </p:sp>
    </p:spTree>
    <p:extLst>
      <p:ext uri="{BB962C8B-B14F-4D97-AF65-F5344CB8AC3E}">
        <p14:creationId xmlns:p14="http://schemas.microsoft.com/office/powerpoint/2010/main" val="419199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smtClean="0">
                <a:solidFill>
                  <a:schemeClr val="tx1"/>
                </a:solidFill>
                <a:cs typeface="Arial" charset="0"/>
              </a:rPr>
              <a:t>… in line with the EU, …</a:t>
            </a:r>
            <a:endParaRPr lang="en-US" sz="1900" b="0" u="none" dirty="0">
              <a:solidFill>
                <a:schemeClr val="tx1"/>
              </a:solidFill>
              <a:cs typeface="Arial" charset="0"/>
            </a:endParaRPr>
          </a:p>
        </p:txBody>
      </p:sp>
      <p:pic>
        <p:nvPicPr>
          <p:cNvPr id="2" name="Picture 1"/>
          <p:cNvPicPr>
            <a:picLocks noChangeAspect="1"/>
          </p:cNvPicPr>
          <p:nvPr/>
        </p:nvPicPr>
        <p:blipFill>
          <a:blip r:embed="rId3"/>
          <a:stretch>
            <a:fillRect/>
          </a:stretch>
        </p:blipFill>
        <p:spPr>
          <a:xfrm>
            <a:off x="601178" y="2256045"/>
            <a:ext cx="4613693" cy="3093188"/>
          </a:xfrm>
          <a:prstGeom prst="rect">
            <a:avLst/>
          </a:prstGeom>
        </p:spPr>
      </p:pic>
      <p:sp>
        <p:nvSpPr>
          <p:cNvPr id="12" name="TextBox 11"/>
          <p:cNvSpPr txBox="1"/>
          <p:nvPr/>
        </p:nvSpPr>
        <p:spPr>
          <a:xfrm>
            <a:off x="738188" y="5662989"/>
            <a:ext cx="8715375" cy="646331"/>
          </a:xfrm>
          <a:prstGeom prst="rect">
            <a:avLst/>
          </a:prstGeom>
          <a:noFill/>
        </p:spPr>
        <p:txBody>
          <a:bodyPr wrap="square">
            <a:spAutoFit/>
          </a:bodyPr>
          <a:lstStyle/>
          <a:p>
            <a:pPr algn="just">
              <a:buNone/>
            </a:pPr>
            <a:r>
              <a:rPr lang="en-US" sz="1200" b="0" u="none" dirty="0" smtClean="0">
                <a:solidFill>
                  <a:schemeClr val="tx1"/>
                </a:solidFill>
                <a:latin typeface="+mn-lt"/>
              </a:rPr>
              <a:t>Source: EBA (2016), “</a:t>
            </a:r>
            <a:r>
              <a:rPr lang="it-IT" sz="1200" b="0" u="none" dirty="0" smtClean="0">
                <a:solidFill>
                  <a:schemeClr val="tx1"/>
                </a:solidFill>
              </a:rPr>
              <a:t>CRD </a:t>
            </a:r>
            <a:r>
              <a:rPr lang="it-IT" sz="1200" b="0" u="none" dirty="0">
                <a:solidFill>
                  <a:schemeClr val="tx1"/>
                </a:solidFill>
              </a:rPr>
              <a:t>IV – </a:t>
            </a:r>
            <a:r>
              <a:rPr lang="it-IT" sz="1200" b="0" u="none" dirty="0" smtClean="0">
                <a:solidFill>
                  <a:schemeClr val="tx1"/>
                </a:solidFill>
              </a:rPr>
              <a:t>CRR/Basel III Monitoring Exercise», </a:t>
            </a:r>
            <a:r>
              <a:rPr lang="en-GB" sz="1200" b="0" u="none" dirty="0" smtClean="0">
                <a:solidFill>
                  <a:schemeClr val="tx1"/>
                </a:solidFill>
              </a:rPr>
              <a:t>Results Based On Data As Of 30 June 2015, 2 Mar;</a:t>
            </a:r>
          </a:p>
          <a:p>
            <a:pPr algn="just">
              <a:buNone/>
            </a:pPr>
            <a:r>
              <a:rPr lang="en-US" sz="1200" b="0" u="none" dirty="0" smtClean="0">
                <a:solidFill>
                  <a:schemeClr val="tx1"/>
                </a:solidFill>
              </a:rPr>
              <a:t>EBA </a:t>
            </a:r>
            <a:r>
              <a:rPr lang="en-US" sz="1200" b="0" u="none" dirty="0">
                <a:solidFill>
                  <a:schemeClr val="tx1"/>
                </a:solidFill>
              </a:rPr>
              <a:t>(2020), “ Update on the EBA Report on Liquidity Measures Under Article 509(1) of The CRR – Results Based On Data As Of 30 June 2019”, </a:t>
            </a:r>
            <a:r>
              <a:rPr lang="pt-PT" sz="1200" b="0" u="none" dirty="0">
                <a:solidFill>
                  <a:schemeClr val="tx1"/>
                </a:solidFill>
              </a:rPr>
              <a:t>08 </a:t>
            </a:r>
            <a:r>
              <a:rPr lang="pt-PT" sz="1200" b="0" u="none" dirty="0" err="1">
                <a:solidFill>
                  <a:schemeClr val="tx1"/>
                </a:solidFill>
              </a:rPr>
              <a:t>April</a:t>
            </a:r>
            <a:r>
              <a:rPr lang="pt-PT" sz="1200" b="0" u="none" dirty="0">
                <a:solidFill>
                  <a:schemeClr val="tx1"/>
                </a:solidFill>
              </a:rPr>
              <a:t>, EBA/REP/2020/13 </a:t>
            </a:r>
            <a:r>
              <a:rPr lang="pt-PT" sz="1200" b="0" u="none" dirty="0" smtClean="0">
                <a:solidFill>
                  <a:schemeClr val="tx1"/>
                </a:solidFill>
              </a:rPr>
              <a:t>.</a:t>
            </a:r>
            <a:endParaRPr lang="en-US" sz="1200" b="0" u="none"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516</a:t>
            </a:fld>
            <a:endParaRPr lang="en-US"/>
          </a:p>
        </p:txBody>
      </p:sp>
      <p:pic>
        <p:nvPicPr>
          <p:cNvPr id="5" name="Picture 4"/>
          <p:cNvPicPr>
            <a:picLocks noChangeAspect="1"/>
          </p:cNvPicPr>
          <p:nvPr/>
        </p:nvPicPr>
        <p:blipFill>
          <a:blip r:embed="rId4"/>
          <a:stretch>
            <a:fillRect/>
          </a:stretch>
        </p:blipFill>
        <p:spPr>
          <a:xfrm>
            <a:off x="5214871" y="2360142"/>
            <a:ext cx="4253083" cy="2989091"/>
          </a:xfrm>
          <a:prstGeom prst="rect">
            <a:avLst/>
          </a:prstGeom>
        </p:spPr>
      </p:pic>
    </p:spTree>
    <p:extLst>
      <p:ext uri="{BB962C8B-B14F-4D97-AF65-F5344CB8AC3E}">
        <p14:creationId xmlns:p14="http://schemas.microsoft.com/office/powerpoint/2010/main" val="2023796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417785"/>
          </a:xfrm>
          <a:prstGeom prst="rect">
            <a:avLst/>
          </a:prstGeom>
          <a:noFill/>
          <a:ln w="9525">
            <a:noFill/>
            <a:miter lim="800000"/>
            <a:headEnd/>
            <a:tailEnd/>
          </a:ln>
        </p:spPr>
        <p:txBody>
          <a:bodyPr lIns="92075" tIns="46038" rIns="92075" bIns="46038" anchor="ctr"/>
          <a:lstStyle/>
          <a:p>
            <a:pPr marL="261938" lvl="3" indent="-261938" algn="just">
              <a:lnSpc>
                <a:spcPts val="2500"/>
              </a:lnSpc>
              <a:buClr>
                <a:schemeClr val="bg2"/>
              </a:buClr>
              <a:buSzPct val="75000"/>
              <a:buFont typeface="Monotype Sorts" pitchFamily="2" charset="2"/>
              <a:buChar char="n"/>
            </a:pPr>
            <a:r>
              <a:rPr lang="en-US" sz="1900" b="0" u="none" dirty="0" smtClean="0">
                <a:solidFill>
                  <a:schemeClr val="tx1"/>
                </a:solidFill>
                <a:cs typeface="Arial" charset="0"/>
              </a:rPr>
              <a:t>… and reaching a level above the EU average.</a:t>
            </a:r>
            <a:endParaRPr lang="en-US" sz="1900" b="0" u="none" dirty="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517</a:t>
            </a:fld>
            <a:endParaRPr lang="en-US"/>
          </a:p>
        </p:txBody>
      </p:sp>
      <p:pic>
        <p:nvPicPr>
          <p:cNvPr id="3" name="Picture 2"/>
          <p:cNvPicPr>
            <a:picLocks noChangeAspect="1"/>
          </p:cNvPicPr>
          <p:nvPr/>
        </p:nvPicPr>
        <p:blipFill>
          <a:blip r:embed="rId3"/>
          <a:stretch>
            <a:fillRect/>
          </a:stretch>
        </p:blipFill>
        <p:spPr>
          <a:xfrm>
            <a:off x="920552" y="2155608"/>
            <a:ext cx="5904656" cy="3598553"/>
          </a:xfrm>
          <a:prstGeom prst="rect">
            <a:avLst/>
          </a:prstGeom>
        </p:spPr>
      </p:pic>
      <p:sp>
        <p:nvSpPr>
          <p:cNvPr id="11" name="Text Box 6"/>
          <p:cNvSpPr txBox="1">
            <a:spLocks noChangeArrowheads="1"/>
          </p:cNvSpPr>
          <p:nvPr/>
        </p:nvSpPr>
        <p:spPr bwMode="auto">
          <a:xfrm>
            <a:off x="920552" y="5733256"/>
            <a:ext cx="5832648" cy="646331"/>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EBA (2020), “ Update on the EBA Report on Liquidity Measures Under Article 509(1) of The CRR – Results Based On Data As Of 30 June 2019”, </a:t>
            </a:r>
            <a:r>
              <a:rPr lang="pt-PT" sz="1200" b="0" u="none" dirty="0" smtClean="0">
                <a:solidFill>
                  <a:schemeClr val="tx1"/>
                </a:solidFill>
              </a:rPr>
              <a:t>08 </a:t>
            </a:r>
            <a:r>
              <a:rPr lang="pt-PT" sz="1200" b="0" u="none" dirty="0" err="1" smtClean="0">
                <a:solidFill>
                  <a:schemeClr val="tx1"/>
                </a:solidFill>
              </a:rPr>
              <a:t>April</a:t>
            </a:r>
            <a:r>
              <a:rPr lang="pt-PT" sz="1200" b="0" u="none" dirty="0" smtClean="0">
                <a:solidFill>
                  <a:schemeClr val="tx1"/>
                </a:solidFill>
              </a:rPr>
              <a:t>, EBA/REP/2020/13 .</a:t>
            </a:r>
            <a:endParaRPr lang="en-US" sz="1200" b="0" u="none" dirty="0">
              <a:solidFill>
                <a:schemeClr val="tx1"/>
              </a:solidFill>
            </a:endParaRPr>
          </a:p>
        </p:txBody>
      </p:sp>
    </p:spTree>
    <p:extLst>
      <p:ext uri="{BB962C8B-B14F-4D97-AF65-F5344CB8AC3E}">
        <p14:creationId xmlns:p14="http://schemas.microsoft.com/office/powerpoint/2010/main" val="1825509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762000" y="342900"/>
            <a:ext cx="8566150" cy="1104900"/>
          </a:xfrm>
        </p:spPr>
        <p:txBody>
          <a:bodyPr/>
          <a:lstStyle/>
          <a:p>
            <a:r>
              <a:rPr lang="en-US" dirty="0"/>
              <a:t>Liquidity Risk</a:t>
            </a:r>
            <a:endParaRPr lang="en-US" dirty="0" smtClean="0"/>
          </a:p>
        </p:txBody>
      </p:sp>
      <p:sp>
        <p:nvSpPr>
          <p:cNvPr id="121859" name="Rectangle 3"/>
          <p:cNvSpPr>
            <a:spLocks noGrp="1" noChangeArrowheads="1"/>
          </p:cNvSpPr>
          <p:nvPr>
            <p:ph type="body" idx="1"/>
          </p:nvPr>
        </p:nvSpPr>
        <p:spPr>
          <a:xfrm>
            <a:off x="762000" y="1600200"/>
            <a:ext cx="8686800" cy="748680"/>
          </a:xfrm>
          <a:noFill/>
        </p:spPr>
        <p:txBody>
          <a:bodyPr/>
          <a:lstStyle/>
          <a:p>
            <a:pPr algn="just">
              <a:lnSpc>
                <a:spcPts val="2700"/>
              </a:lnSpc>
              <a:spcBef>
                <a:spcPts val="600"/>
              </a:spcBef>
              <a:spcAft>
                <a:spcPts val="600"/>
              </a:spcAft>
            </a:pPr>
            <a:r>
              <a:rPr lang="en-US" sz="2000" dirty="0" smtClean="0">
                <a:cs typeface="Times New Roman" pitchFamily="18" charset="0"/>
              </a:rPr>
              <a:t>The LCR in Portugal is above the EU average, with liquid assets represented mostly by Public Debt.</a:t>
            </a:r>
          </a:p>
        </p:txBody>
      </p:sp>
      <p:sp>
        <p:nvSpPr>
          <p:cNvPr id="11" name="Text Box 4"/>
          <p:cNvSpPr txBox="1">
            <a:spLocks noChangeArrowheads="1"/>
          </p:cNvSpPr>
          <p:nvPr/>
        </p:nvSpPr>
        <p:spPr bwMode="auto">
          <a:xfrm>
            <a:off x="848544" y="5949282"/>
            <a:ext cx="4087119" cy="261610"/>
          </a:xfrm>
          <a:prstGeom prst="rect">
            <a:avLst/>
          </a:prstGeom>
          <a:noFill/>
          <a:ln w="12700" cap="sq">
            <a:noFill/>
            <a:miter lim="800000"/>
            <a:headEnd/>
            <a:tailEnd/>
          </a:ln>
        </p:spPr>
        <p:txBody>
          <a:bodyPr wrap="square">
            <a:spAutoFit/>
          </a:bodyPr>
          <a:lstStyle/>
          <a:p>
            <a:pPr algn="just">
              <a:buNone/>
            </a:pPr>
            <a:r>
              <a:rPr lang="en-US" sz="1100" b="0" u="none" dirty="0" smtClean="0">
                <a:solidFill>
                  <a:schemeClr val="tx1"/>
                </a:solidFill>
              </a:rPr>
              <a:t>Source: EBA (2020), “Risk Dashboard – as of 2Q 2020”, Oct.</a:t>
            </a:r>
            <a:endParaRPr lang="en-US" sz="11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518</a:t>
            </a:fld>
            <a:endParaRPr lang="en-US"/>
          </a:p>
        </p:txBody>
      </p:sp>
      <p:pic>
        <p:nvPicPr>
          <p:cNvPr id="2" name="Picture 1"/>
          <p:cNvPicPr>
            <a:picLocks noChangeAspect="1"/>
          </p:cNvPicPr>
          <p:nvPr/>
        </p:nvPicPr>
        <p:blipFill>
          <a:blip r:embed="rId2"/>
          <a:stretch>
            <a:fillRect/>
          </a:stretch>
        </p:blipFill>
        <p:spPr>
          <a:xfrm>
            <a:off x="5100352" y="2564905"/>
            <a:ext cx="4367952" cy="3168352"/>
          </a:xfrm>
          <a:prstGeom prst="rect">
            <a:avLst/>
          </a:prstGeom>
        </p:spPr>
      </p:pic>
      <p:sp>
        <p:nvSpPr>
          <p:cNvPr id="8" name="Text Box 4"/>
          <p:cNvSpPr txBox="1">
            <a:spLocks noChangeArrowheads="1"/>
          </p:cNvSpPr>
          <p:nvPr/>
        </p:nvSpPr>
        <p:spPr bwMode="auto">
          <a:xfrm>
            <a:off x="5113150" y="5949282"/>
            <a:ext cx="4214999" cy="261610"/>
          </a:xfrm>
          <a:prstGeom prst="rect">
            <a:avLst/>
          </a:prstGeom>
          <a:noFill/>
          <a:ln w="12700" cap="sq">
            <a:noFill/>
            <a:miter lim="800000"/>
            <a:headEnd/>
            <a:tailEnd/>
          </a:ln>
        </p:spPr>
        <p:txBody>
          <a:bodyPr wrap="square">
            <a:spAutoFit/>
          </a:bodyPr>
          <a:lstStyle/>
          <a:p>
            <a:pPr algn="just">
              <a:buNone/>
            </a:pPr>
            <a:r>
              <a:rPr lang="en-US" sz="1100" b="0" u="none" dirty="0" smtClean="0">
                <a:solidFill>
                  <a:schemeClr val="tx1"/>
                </a:solidFill>
              </a:rPr>
              <a:t>Source: Banco de Portugal (2019), “Financial Stability Review”, June.</a:t>
            </a:r>
            <a:endParaRPr lang="en-US" sz="1100" b="0" u="none" dirty="0">
              <a:solidFill>
                <a:schemeClr val="tx1"/>
              </a:solidFill>
            </a:endParaRPr>
          </a:p>
        </p:txBody>
      </p:sp>
      <p:pic>
        <p:nvPicPr>
          <p:cNvPr id="5" name="Picture 4"/>
          <p:cNvPicPr>
            <a:picLocks noChangeAspect="1"/>
          </p:cNvPicPr>
          <p:nvPr/>
        </p:nvPicPr>
        <p:blipFill>
          <a:blip r:embed="rId3"/>
          <a:stretch>
            <a:fillRect/>
          </a:stretch>
        </p:blipFill>
        <p:spPr>
          <a:xfrm>
            <a:off x="848543" y="2852937"/>
            <a:ext cx="4009789" cy="2880320"/>
          </a:xfrm>
          <a:prstGeom prst="rect">
            <a:avLst/>
          </a:prstGeom>
        </p:spPr>
      </p:pic>
      <p:sp>
        <p:nvSpPr>
          <p:cNvPr id="10" name="Text Box 4"/>
          <p:cNvSpPr txBox="1">
            <a:spLocks noChangeArrowheads="1"/>
          </p:cNvSpPr>
          <p:nvPr/>
        </p:nvSpPr>
        <p:spPr bwMode="auto">
          <a:xfrm>
            <a:off x="848544" y="2564904"/>
            <a:ext cx="4087119" cy="369332"/>
          </a:xfrm>
          <a:prstGeom prst="rect">
            <a:avLst/>
          </a:prstGeom>
          <a:noFill/>
          <a:ln w="12700" cap="sq">
            <a:noFill/>
            <a:miter lim="800000"/>
            <a:headEnd/>
            <a:tailEnd/>
          </a:ln>
        </p:spPr>
        <p:txBody>
          <a:bodyPr wrap="square">
            <a:spAutoFit/>
          </a:bodyPr>
          <a:lstStyle/>
          <a:p>
            <a:pPr>
              <a:buNone/>
            </a:pPr>
            <a:r>
              <a:rPr lang="en-US" sz="1800" u="none" dirty="0" smtClean="0">
                <a:solidFill>
                  <a:srgbClr val="FF0000"/>
                </a:solidFill>
              </a:rPr>
              <a:t>LCR</a:t>
            </a:r>
            <a:endParaRPr lang="en-US" sz="1800" u="none" dirty="0">
              <a:solidFill>
                <a:srgbClr val="FF0000"/>
              </a:solidFill>
            </a:endParaRPr>
          </a:p>
        </p:txBody>
      </p:sp>
    </p:spTree>
    <p:extLst>
      <p:ext uri="{BB962C8B-B14F-4D97-AF65-F5344CB8AC3E}">
        <p14:creationId xmlns:p14="http://schemas.microsoft.com/office/powerpoint/2010/main" val="118043983"/>
      </p:ext>
    </p:extLst>
  </p:cSld>
  <p:clrMapOvr>
    <a:masterClrMapping/>
  </p:clrMapOvr>
  <p:transition spd="slow">
    <p:pull dir="r"/>
  </p:transition>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7" name="Rectangle 2"/>
          <p:cNvSpPr txBox="1">
            <a:spLocks noChangeArrowheads="1"/>
          </p:cNvSpPr>
          <p:nvPr/>
        </p:nvSpPr>
        <p:spPr bwMode="auto">
          <a:xfrm>
            <a:off x="738189" y="1643063"/>
            <a:ext cx="4214812" cy="993849"/>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smtClean="0">
                <a:solidFill>
                  <a:schemeClr val="tx1"/>
                </a:solidFill>
                <a:cs typeface="Arial" charset="0"/>
              </a:rPr>
              <a:t>As in most other EU countries, </a:t>
            </a:r>
            <a:r>
              <a:rPr lang="en-US" sz="1900" b="0" u="none" dirty="0" smtClean="0">
                <a:solidFill>
                  <a:srgbClr val="FF0000"/>
                </a:solidFill>
                <a:cs typeface="Arial" charset="0"/>
              </a:rPr>
              <a:t>liquid assets are mostly composed by securities.</a:t>
            </a:r>
            <a:endParaRPr lang="en-US" sz="1900" b="0" u="none" dirty="0">
              <a:solidFill>
                <a:srgbClr val="FF0000"/>
              </a:solidFill>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519</a:t>
            </a:fld>
            <a:endParaRPr lang="en-US"/>
          </a:p>
        </p:txBody>
      </p:sp>
      <p:pic>
        <p:nvPicPr>
          <p:cNvPr id="3" name="Picture 2"/>
          <p:cNvPicPr>
            <a:picLocks noChangeAspect="1"/>
          </p:cNvPicPr>
          <p:nvPr/>
        </p:nvPicPr>
        <p:blipFill>
          <a:blip r:embed="rId3"/>
          <a:stretch>
            <a:fillRect/>
          </a:stretch>
        </p:blipFill>
        <p:spPr>
          <a:xfrm>
            <a:off x="5097017" y="1628800"/>
            <a:ext cx="4320479" cy="4661483"/>
          </a:xfrm>
          <a:prstGeom prst="rect">
            <a:avLst/>
          </a:prstGeom>
        </p:spPr>
      </p:pic>
    </p:spTree>
    <p:extLst>
      <p:ext uri="{BB962C8B-B14F-4D97-AF65-F5344CB8AC3E}">
        <p14:creationId xmlns:p14="http://schemas.microsoft.com/office/powerpoint/2010/main" val="1033375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799"/>
            <a:ext cx="8712968" cy="4694213"/>
          </a:xfrm>
        </p:spPr>
        <p:txBody>
          <a:bodyPr/>
          <a:lstStyle/>
          <a:p>
            <a:pPr algn="just">
              <a:lnSpc>
                <a:spcPts val="2700"/>
              </a:lnSpc>
              <a:spcBef>
                <a:spcPts val="600"/>
              </a:spcBef>
              <a:spcAft>
                <a:spcPts val="600"/>
              </a:spcAft>
            </a:pPr>
            <a:r>
              <a:rPr lang="en-US" sz="2000" b="1" dirty="0" smtClean="0">
                <a:solidFill>
                  <a:srgbClr val="FF0000"/>
                </a:solidFill>
              </a:rPr>
              <a:t>3 players in money supply process:</a:t>
            </a:r>
          </a:p>
          <a:p>
            <a:pPr algn="just">
              <a:lnSpc>
                <a:spcPts val="2700"/>
              </a:lnSpc>
              <a:spcBef>
                <a:spcPts val="600"/>
              </a:spcBef>
              <a:spcAft>
                <a:spcPts val="600"/>
              </a:spcAft>
            </a:pPr>
            <a:endParaRPr lang="en-US" sz="2000" dirty="0" smtClean="0">
              <a:solidFill>
                <a:srgbClr val="FF0000"/>
              </a:solidFill>
            </a:endParaRPr>
          </a:p>
          <a:p>
            <a:pPr marL="514350" indent="-514350" algn="just">
              <a:lnSpc>
                <a:spcPts val="2700"/>
              </a:lnSpc>
              <a:spcBef>
                <a:spcPts val="600"/>
              </a:spcBef>
              <a:spcAft>
                <a:spcPts val="600"/>
              </a:spcAft>
              <a:buAutoNum type="romanLcParenBoth"/>
            </a:pPr>
            <a:r>
              <a:rPr lang="en-US" sz="2000" dirty="0" smtClean="0"/>
              <a:t>Central Bank</a:t>
            </a:r>
          </a:p>
          <a:p>
            <a:pPr marL="514350" indent="-514350" algn="just">
              <a:lnSpc>
                <a:spcPts val="2700"/>
              </a:lnSpc>
              <a:spcBef>
                <a:spcPts val="600"/>
              </a:spcBef>
              <a:spcAft>
                <a:spcPts val="600"/>
              </a:spcAft>
              <a:buAutoNum type="romanLcParenBoth"/>
            </a:pPr>
            <a:r>
              <a:rPr lang="en-US" sz="2000" dirty="0" smtClean="0"/>
              <a:t>Banks</a:t>
            </a:r>
          </a:p>
          <a:p>
            <a:pPr marL="514350" indent="-514350" algn="just">
              <a:lnSpc>
                <a:spcPts val="2700"/>
              </a:lnSpc>
              <a:spcBef>
                <a:spcPts val="600"/>
              </a:spcBef>
              <a:spcAft>
                <a:spcPts val="600"/>
              </a:spcAft>
              <a:buAutoNum type="romanLcParenBoth"/>
            </a:pPr>
            <a:r>
              <a:rPr lang="en-US" sz="2000" dirty="0" smtClean="0"/>
              <a:t>Depositors</a:t>
            </a:r>
          </a:p>
          <a:p>
            <a:pPr marL="514350" indent="-514350" algn="just">
              <a:lnSpc>
                <a:spcPts val="2700"/>
              </a:lnSpc>
              <a:spcBef>
                <a:spcPts val="600"/>
              </a:spcBef>
              <a:spcAft>
                <a:spcPts val="600"/>
              </a:spcAft>
              <a:buAutoNum type="romanLcParenBoth"/>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a:t>
            </a:fld>
            <a:endParaRPr lang="en-US"/>
          </a:p>
        </p:txBody>
      </p:sp>
    </p:spTree>
    <p:extLst>
      <p:ext uri="{BB962C8B-B14F-4D97-AF65-F5344CB8AC3E}">
        <p14:creationId xmlns:p14="http://schemas.microsoft.com/office/powerpoint/2010/main" val="185554784"/>
      </p:ext>
    </p:extLst>
  </p:cSld>
  <p:clrMapOvr>
    <a:masterClrMapping/>
  </p:clrMapOvr>
  <p:transition spd="slow">
    <p:pull dir="r"/>
  </p:transition>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762001" y="1643619"/>
            <a:ext cx="8691594" cy="1938865"/>
          </a:xfrm>
          <a:noFill/>
        </p:spPr>
        <p:txBody>
          <a:bodyPr/>
          <a:lstStyle/>
          <a:p>
            <a:pPr marL="261938" indent="-261938" algn="just">
              <a:lnSpc>
                <a:spcPts val="2700"/>
              </a:lnSpc>
              <a:spcBef>
                <a:spcPts val="600"/>
              </a:spcBef>
              <a:spcAft>
                <a:spcPts val="600"/>
              </a:spcAft>
            </a:pPr>
            <a:r>
              <a:rPr lang="en-US" sz="2000" dirty="0" smtClean="0">
                <a:solidFill>
                  <a:srgbClr val="FF0000"/>
                </a:solidFill>
                <a:cs typeface="Times New Roman" pitchFamily="18" charset="0"/>
              </a:rPr>
              <a:t>The ECB took several measures that benefited liquidity of banks in Portugal and other EU countries since the subprime and the Government debt crises:</a:t>
            </a:r>
          </a:p>
          <a:p>
            <a:pPr marL="265113" indent="-265113" algn="just">
              <a:lnSpc>
                <a:spcPts val="2700"/>
              </a:lnSpc>
              <a:spcBef>
                <a:spcPts val="600"/>
              </a:spcBef>
              <a:spcAft>
                <a:spcPts val="600"/>
              </a:spcAft>
              <a:buAutoNum type="arabicParenR"/>
            </a:pPr>
            <a:r>
              <a:rPr lang="en-US" sz="2000" dirty="0" smtClean="0">
                <a:solidFill>
                  <a:srgbClr val="FF0000"/>
                </a:solidFill>
                <a:cs typeface="Times New Roman" pitchFamily="18" charset="0"/>
              </a:rPr>
              <a:t>stability of ECB resources </a:t>
            </a:r>
            <a:r>
              <a:rPr lang="en-US" sz="2000" dirty="0">
                <a:solidFill>
                  <a:srgbClr val="FF0000"/>
                </a:solidFill>
                <a:cs typeface="Times New Roman" pitchFamily="18" charset="0"/>
              </a:rPr>
              <a:t>increased </a:t>
            </a:r>
            <a:r>
              <a:rPr lang="en-US" sz="2000" dirty="0" smtClean="0">
                <a:solidFill>
                  <a:srgbClr val="FF0000"/>
                </a:solidFill>
                <a:cs typeface="Times New Roman" pitchFamily="18" charset="0"/>
              </a:rPr>
              <a:t>with the </a:t>
            </a:r>
            <a:r>
              <a:rPr lang="en-US" sz="2000" dirty="0" smtClean="0">
                <a:cs typeface="Times New Roman" pitchFamily="18" charset="0"/>
              </a:rPr>
              <a:t>Long-Term Refinancing Operation (LTRO) occurred in Dec.11 and Feb.12, with a 3-year maturity (option of early repayment 1 year after).</a:t>
            </a:r>
          </a:p>
        </p:txBody>
      </p:sp>
      <p:sp>
        <p:nvSpPr>
          <p:cNvPr id="10" name="Text Box 4"/>
          <p:cNvSpPr txBox="1">
            <a:spLocks noChangeArrowheads="1"/>
          </p:cNvSpPr>
          <p:nvPr/>
        </p:nvSpPr>
        <p:spPr bwMode="auto">
          <a:xfrm>
            <a:off x="5925344" y="5773927"/>
            <a:ext cx="3567906" cy="478532"/>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(2013), “Financial Stability Review”, May.</a:t>
            </a:r>
            <a:endParaRPr lang="en-US" sz="1200" b="0" u="none" dirty="0">
              <a:solidFill>
                <a:schemeClr val="tx1"/>
              </a:solidFill>
            </a:endParaRPr>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198" y="3639055"/>
            <a:ext cx="5050905" cy="2613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911" y="3639055"/>
            <a:ext cx="2648407" cy="127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520</a:t>
            </a:fld>
            <a:endParaRPr lang="en-US"/>
          </a:p>
        </p:txBody>
      </p:sp>
    </p:spTree>
    <p:extLst>
      <p:ext uri="{BB962C8B-B14F-4D97-AF65-F5344CB8AC3E}">
        <p14:creationId xmlns:p14="http://schemas.microsoft.com/office/powerpoint/2010/main" val="3746854013"/>
      </p:ext>
    </p:extLst>
  </p:cSld>
  <p:clrMapOvr>
    <a:masterClrMapping/>
  </p:clrMapOvr>
  <p:transition spd="slow">
    <p:pull dir="r"/>
  </p:transition>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776537" y="1628800"/>
            <a:ext cx="8677058" cy="4536504"/>
          </a:xfrm>
          <a:noFill/>
        </p:spPr>
        <p:txBody>
          <a:bodyPr/>
          <a:lstStyle/>
          <a:p>
            <a:pPr marL="363538" indent="-363538" algn="just">
              <a:lnSpc>
                <a:spcPts val="2700"/>
              </a:lnSpc>
              <a:spcBef>
                <a:spcPts val="600"/>
              </a:spcBef>
              <a:spcAft>
                <a:spcPts val="600"/>
              </a:spcAft>
              <a:buAutoNum type="arabicParenR" startAt="2"/>
            </a:pPr>
            <a:r>
              <a:rPr lang="en-US" sz="2000" u="sng" dirty="0" smtClean="0">
                <a:cs typeface="Times New Roman" pitchFamily="18" charset="0"/>
              </a:rPr>
              <a:t>enlargement of the pool of assets eligible as collateral for monetary policy operations in Dec.11:</a:t>
            </a:r>
          </a:p>
          <a:p>
            <a:pPr marL="261938" indent="-261938" algn="just">
              <a:lnSpc>
                <a:spcPts val="2700"/>
              </a:lnSpc>
              <a:spcBef>
                <a:spcPts val="600"/>
              </a:spcBef>
              <a:spcAft>
                <a:spcPts val="600"/>
              </a:spcAft>
            </a:pPr>
            <a:endParaRPr lang="en-US" sz="2000" u="sng" dirty="0" smtClean="0">
              <a:cs typeface="Times New Roman" pitchFamily="18" charset="0"/>
            </a:endParaRPr>
          </a:p>
          <a:p>
            <a:pPr marL="536575" lvl="1" indent="-173038" algn="just">
              <a:lnSpc>
                <a:spcPts val="2700"/>
              </a:lnSpc>
              <a:spcBef>
                <a:spcPts val="600"/>
              </a:spcBef>
              <a:spcAft>
                <a:spcPts val="600"/>
              </a:spcAft>
            </a:pPr>
            <a:r>
              <a:rPr lang="en-US" sz="1800" dirty="0" smtClean="0">
                <a:cs typeface="Times New Roman" pitchFamily="18" charset="0"/>
              </a:rPr>
              <a:t>reduction of the minimum eligibility threshold in terms of securitized assets’ ratings;</a:t>
            </a:r>
          </a:p>
          <a:p>
            <a:pPr marL="536575" lvl="1" indent="-173038" algn="just">
              <a:lnSpc>
                <a:spcPts val="2700"/>
              </a:lnSpc>
              <a:spcBef>
                <a:spcPts val="600"/>
              </a:spcBef>
              <a:spcAft>
                <a:spcPts val="600"/>
              </a:spcAft>
            </a:pPr>
            <a:r>
              <a:rPr lang="en-US" sz="1800" dirty="0" smtClean="0">
                <a:cs typeface="Times New Roman" pitchFamily="18" charset="0"/>
              </a:rPr>
              <a:t>permission for domestic central banks to accept additional bank loans complying with specific eligibility criteria, as collateral.</a:t>
            </a:r>
            <a:endParaRPr lang="en-US" sz="18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521</a:t>
            </a:fld>
            <a:endParaRPr lang="en-US"/>
          </a:p>
        </p:txBody>
      </p:sp>
      <p:sp>
        <p:nvSpPr>
          <p:cNvPr id="3" name="Down Arrow 2"/>
          <p:cNvSpPr/>
          <p:nvPr/>
        </p:nvSpPr>
        <p:spPr bwMode="auto">
          <a:xfrm>
            <a:off x="4953000" y="4365104"/>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95051808"/>
      </p:ext>
    </p:extLst>
  </p:cSld>
  <p:clrMapOvr>
    <a:masterClrMapping/>
  </p:clrMapOvr>
  <p:transition spd="slow">
    <p:pull dir="r"/>
  </p:transition>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776537" y="1628800"/>
            <a:ext cx="8677058" cy="4536504"/>
          </a:xfrm>
          <a:noFill/>
        </p:spPr>
        <p:txBody>
          <a:bodyPr/>
          <a:lstStyle/>
          <a:p>
            <a:pPr marL="457200" indent="-457200" algn="just">
              <a:lnSpc>
                <a:spcPts val="2700"/>
              </a:lnSpc>
              <a:spcBef>
                <a:spcPts val="600"/>
              </a:spcBef>
              <a:spcAft>
                <a:spcPts val="600"/>
              </a:spcAft>
              <a:buAutoNum type="arabicParenR" startAt="3"/>
            </a:pPr>
            <a:endParaRPr lang="en-US" sz="2000" dirty="0" smtClean="0">
              <a:solidFill>
                <a:srgbClr val="FF0000"/>
              </a:solidFill>
              <a:cs typeface="Times New Roman" pitchFamily="18" charset="0"/>
            </a:endParaRPr>
          </a:p>
          <a:p>
            <a:pPr marL="457200" indent="-457200" algn="just">
              <a:lnSpc>
                <a:spcPts val="2700"/>
              </a:lnSpc>
              <a:spcBef>
                <a:spcPts val="600"/>
              </a:spcBef>
              <a:spcAft>
                <a:spcPts val="600"/>
              </a:spcAft>
              <a:buAutoNum type="arabicParenR" startAt="3"/>
            </a:pPr>
            <a:r>
              <a:rPr lang="en-US" sz="2000" dirty="0" smtClean="0">
                <a:solidFill>
                  <a:srgbClr val="FF0000"/>
                </a:solidFill>
                <a:cs typeface="Times New Roman" pitchFamily="18" charset="0"/>
              </a:rPr>
              <a:t>Approval of the </a:t>
            </a:r>
            <a:r>
              <a:rPr lang="en-US" sz="2000" dirty="0">
                <a:solidFill>
                  <a:srgbClr val="FF0000"/>
                </a:solidFill>
                <a:cs typeface="Times New Roman" pitchFamily="18" charset="0"/>
              </a:rPr>
              <a:t>following </a:t>
            </a:r>
            <a:r>
              <a:rPr lang="en-US" sz="2000" u="sng" dirty="0">
                <a:solidFill>
                  <a:srgbClr val="FF0000"/>
                </a:solidFill>
                <a:cs typeface="Times New Roman" pitchFamily="18" charset="0"/>
              </a:rPr>
              <a:t>temporary measures </a:t>
            </a:r>
            <a:r>
              <a:rPr lang="en-US" sz="2000" u="sng" dirty="0" smtClean="0">
                <a:cs typeface="Times New Roman" pitchFamily="18" charset="0"/>
              </a:rPr>
              <a:t>(</a:t>
            </a:r>
            <a:r>
              <a:rPr lang="en-US" sz="2000" u="sng" dirty="0">
                <a:cs typeface="Times New Roman" pitchFamily="18" charset="0"/>
              </a:rPr>
              <a:t>leading to Instruction </a:t>
            </a:r>
            <a:r>
              <a:rPr lang="en-US" sz="2000" u="sng" dirty="0" smtClean="0">
                <a:cs typeface="Times New Roman" pitchFamily="18" charset="0"/>
              </a:rPr>
              <a:t>No.7/2012 of </a:t>
            </a:r>
            <a:r>
              <a:rPr lang="en-US" sz="2000" u="sng" dirty="0" err="1" smtClean="0">
                <a:cs typeface="Times New Roman" pitchFamily="18" charset="0"/>
              </a:rPr>
              <a:t>BdP</a:t>
            </a:r>
            <a:r>
              <a:rPr lang="en-US" sz="2000" u="sng" dirty="0" smtClean="0">
                <a:cs typeface="Times New Roman" pitchFamily="18" charset="0"/>
              </a:rPr>
              <a:t>) in </a:t>
            </a:r>
            <a:r>
              <a:rPr lang="en-US" sz="2000" dirty="0" smtClean="0">
                <a:solidFill>
                  <a:srgbClr val="FF0000"/>
                </a:solidFill>
                <a:cs typeface="Times New Roman" pitchFamily="18" charset="0"/>
              </a:rPr>
              <a:t>Feb.2012:</a:t>
            </a:r>
            <a:endParaRPr lang="en-US" sz="2000" dirty="0" smtClean="0">
              <a:cs typeface="Times New Roman" pitchFamily="18" charset="0"/>
            </a:endParaRPr>
          </a:p>
          <a:p>
            <a:pPr marL="261938" indent="-261938" algn="just">
              <a:lnSpc>
                <a:spcPts val="2700"/>
              </a:lnSpc>
              <a:spcBef>
                <a:spcPts val="600"/>
              </a:spcBef>
              <a:spcAft>
                <a:spcPts val="600"/>
              </a:spcAft>
            </a:pPr>
            <a:endParaRPr lang="en-US" sz="2000" dirty="0">
              <a:cs typeface="Times New Roman" pitchFamily="18" charset="0"/>
            </a:endParaRPr>
          </a:p>
          <a:p>
            <a:pPr marL="536575" indent="-173038" algn="just">
              <a:lnSpc>
                <a:spcPts val="2700"/>
              </a:lnSpc>
              <a:spcBef>
                <a:spcPts val="600"/>
              </a:spcBef>
              <a:spcAft>
                <a:spcPts val="600"/>
              </a:spcAft>
              <a:buFontTx/>
              <a:buChar char="-"/>
            </a:pPr>
            <a:r>
              <a:rPr lang="en-US" sz="2000" dirty="0" smtClean="0">
                <a:solidFill>
                  <a:srgbClr val="FF0000"/>
                </a:solidFill>
                <a:cs typeface="Times New Roman" pitchFamily="18" charset="0"/>
              </a:rPr>
              <a:t>to </a:t>
            </a:r>
            <a:r>
              <a:rPr lang="en-US" sz="2000" dirty="0">
                <a:solidFill>
                  <a:srgbClr val="FF0000"/>
                </a:solidFill>
                <a:cs typeface="Times New Roman" pitchFamily="18" charset="0"/>
              </a:rPr>
              <a:t>accept bank loans with </a:t>
            </a:r>
            <a:r>
              <a:rPr lang="en-US" sz="2000" dirty="0" smtClean="0">
                <a:solidFill>
                  <a:srgbClr val="FF0000"/>
                </a:solidFill>
                <a:cs typeface="Times New Roman" pitchFamily="18" charset="0"/>
              </a:rPr>
              <a:t>PD &lt;=1.5</a:t>
            </a:r>
            <a:r>
              <a:rPr lang="en-US" sz="2000" dirty="0">
                <a:solidFill>
                  <a:srgbClr val="FF0000"/>
                </a:solidFill>
                <a:cs typeface="Times New Roman" pitchFamily="18" charset="0"/>
              </a:rPr>
              <a:t>%, </a:t>
            </a:r>
            <a:r>
              <a:rPr lang="en-US" sz="2000" dirty="0">
                <a:cs typeface="Times New Roman" pitchFamily="18" charset="0"/>
              </a:rPr>
              <a:t>assessed by internal methods (for IRB banks) or by the COFACE rating </a:t>
            </a:r>
            <a:r>
              <a:rPr lang="en-US" sz="2000" dirty="0" smtClean="0">
                <a:cs typeface="Times New Roman" pitchFamily="18" charset="0"/>
              </a:rPr>
              <a:t>tool.</a:t>
            </a:r>
          </a:p>
          <a:p>
            <a:pPr marL="536575" indent="-173038" algn="just">
              <a:lnSpc>
                <a:spcPts val="2700"/>
              </a:lnSpc>
              <a:spcBef>
                <a:spcPts val="600"/>
              </a:spcBef>
              <a:spcAft>
                <a:spcPts val="600"/>
              </a:spcAft>
              <a:buFontTx/>
              <a:buChar char="-"/>
            </a:pPr>
            <a:r>
              <a:rPr lang="en-US" sz="2000" dirty="0" smtClean="0">
                <a:solidFill>
                  <a:srgbClr val="FF0000"/>
                </a:solidFill>
                <a:cs typeface="Times New Roman" pitchFamily="18" charset="0"/>
              </a:rPr>
              <a:t>to </a:t>
            </a:r>
            <a:r>
              <a:rPr lang="en-US" sz="2000" dirty="0">
                <a:solidFill>
                  <a:srgbClr val="FF0000"/>
                </a:solidFill>
                <a:cs typeface="Times New Roman" pitchFamily="18" charset="0"/>
              </a:rPr>
              <a:t>accept portfolios of homogenous bank loans involving debtors with no credit events</a:t>
            </a:r>
            <a:r>
              <a:rPr lang="en-US" sz="2000" dirty="0" smtClean="0">
                <a:cs typeface="Times New Roman" pitchFamily="18" charset="0"/>
              </a:rPr>
              <a:t>:</a:t>
            </a:r>
            <a:endParaRPr lang="en-US" sz="2000" dirty="0">
              <a:cs typeface="Times New Roman" pitchFamily="18" charset="0"/>
            </a:endParaRPr>
          </a:p>
          <a:p>
            <a:pPr marL="542925" lvl="1" indent="-276225" algn="just">
              <a:lnSpc>
                <a:spcPts val="2700"/>
              </a:lnSpc>
              <a:spcBef>
                <a:spcPts val="600"/>
              </a:spcBef>
              <a:spcAft>
                <a:spcPts val="600"/>
              </a:spcAft>
              <a:buNone/>
            </a:pPr>
            <a:r>
              <a:rPr lang="en-US" sz="2000" dirty="0" smtClean="0">
                <a:cs typeface="Times New Roman" pitchFamily="18" charset="0"/>
              </a:rPr>
              <a:t>	</a:t>
            </a:r>
            <a:r>
              <a:rPr lang="en-US" sz="2000" dirty="0">
                <a:cs typeface="Times New Roman" pitchFamily="18" charset="0"/>
              </a:rPr>
              <a:t>	- </a:t>
            </a:r>
            <a:r>
              <a:rPr lang="en-US" sz="2000" dirty="0" smtClean="0">
                <a:cs typeface="Times New Roman" pitchFamily="18" charset="0"/>
              </a:rPr>
              <a:t>mortgage </a:t>
            </a:r>
            <a:r>
              <a:rPr lang="en-US" sz="2000" dirty="0">
                <a:cs typeface="Times New Roman" pitchFamily="18" charset="0"/>
              </a:rPr>
              <a:t>loans to households - haircut of 75%;</a:t>
            </a:r>
          </a:p>
          <a:p>
            <a:pPr marL="542925" lvl="1" indent="-276225" algn="just">
              <a:lnSpc>
                <a:spcPts val="2700"/>
              </a:lnSpc>
              <a:spcBef>
                <a:spcPts val="600"/>
              </a:spcBef>
              <a:spcAft>
                <a:spcPts val="600"/>
              </a:spcAft>
              <a:buNone/>
            </a:pPr>
            <a:r>
              <a:rPr lang="en-US" sz="2000" dirty="0">
                <a:cs typeface="Times New Roman" pitchFamily="18" charset="0"/>
              </a:rPr>
              <a:t>	</a:t>
            </a:r>
            <a:r>
              <a:rPr lang="en-US" sz="2000" dirty="0" smtClean="0">
                <a:cs typeface="Times New Roman" pitchFamily="18" charset="0"/>
              </a:rPr>
              <a:t>	- </a:t>
            </a:r>
            <a:r>
              <a:rPr lang="en-US" sz="2000" dirty="0">
                <a:cs typeface="Times New Roman" pitchFamily="18" charset="0"/>
              </a:rPr>
              <a:t>loans for household consumption purposes - haircut of 85</a:t>
            </a:r>
            <a:r>
              <a:rPr lang="en-US" sz="2000" dirty="0" smtClean="0">
                <a:cs typeface="Times New Roman" pitchFamily="18" charset="0"/>
              </a:rPr>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522</a:t>
            </a:fld>
            <a:endParaRPr lang="en-US"/>
          </a:p>
        </p:txBody>
      </p:sp>
      <p:sp>
        <p:nvSpPr>
          <p:cNvPr id="3" name="Down Arrow 2"/>
          <p:cNvSpPr/>
          <p:nvPr/>
        </p:nvSpPr>
        <p:spPr bwMode="auto">
          <a:xfrm>
            <a:off x="5097016" y="1628800"/>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86768097"/>
      </p:ext>
    </p:extLst>
  </p:cSld>
  <p:clrMapOvr>
    <a:masterClrMapping/>
  </p:clrMapOvr>
  <p:transition spd="slow">
    <p:pull dir="r"/>
  </p:transition>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800"/>
            <a:ext cx="8615395" cy="4680520"/>
          </a:xfrm>
          <a:noFill/>
        </p:spPr>
        <p:txBody>
          <a:bodyPr/>
          <a:lstStyle/>
          <a:p>
            <a:pPr marL="268288" indent="-268288" algn="just">
              <a:lnSpc>
                <a:spcPts val="2700"/>
              </a:lnSpc>
              <a:spcBef>
                <a:spcPts val="600"/>
              </a:spcBef>
              <a:spcAft>
                <a:spcPts val="600"/>
              </a:spcAft>
            </a:pPr>
            <a:r>
              <a:rPr lang="en-GB" sz="2000" u="sng" dirty="0" smtClean="0">
                <a:solidFill>
                  <a:srgbClr val="FF0000"/>
                </a:solidFill>
                <a:cs typeface="Times New Roman" pitchFamily="18" charset="0"/>
              </a:rPr>
              <a:t>In 2013, the ECB decided to revise again the framework of eligible assets</a:t>
            </a:r>
            <a:r>
              <a:rPr lang="en-GB" sz="2000" dirty="0" smtClean="0">
                <a:cs typeface="Times New Roman" pitchFamily="18" charset="0"/>
              </a:rPr>
              <a:t> to monetary policy operations, namely requiring the banks to adopt the IRB approach in the calculation of capital requirements for credit risk, as a necessary condition to use loans as collaterals (</a:t>
            </a:r>
            <a:r>
              <a:rPr lang="en-US" sz="2000" dirty="0" smtClean="0"/>
              <a:t>Press Release of 18 </a:t>
            </a:r>
            <a:r>
              <a:rPr lang="en-US" sz="2000" dirty="0"/>
              <a:t>July </a:t>
            </a:r>
            <a:r>
              <a:rPr lang="en-US" sz="2000" dirty="0" smtClean="0"/>
              <a:t>2013).</a:t>
            </a:r>
          </a:p>
          <a:p>
            <a:pPr marL="268288" indent="-268288" algn="just">
              <a:lnSpc>
                <a:spcPts val="2700"/>
              </a:lnSpc>
              <a:spcBef>
                <a:spcPts val="600"/>
              </a:spcBef>
              <a:spcAft>
                <a:spcPts val="600"/>
              </a:spcAft>
            </a:pPr>
            <a:r>
              <a:rPr lang="en-GB" sz="2000" u="sng" dirty="0" smtClean="0">
                <a:cs typeface="Times New Roman" pitchFamily="18" charset="0"/>
              </a:rPr>
              <a:t>Accordingly</a:t>
            </a:r>
            <a:r>
              <a:rPr lang="en-GB" sz="2000" u="sng" dirty="0">
                <a:cs typeface="Times New Roman" pitchFamily="18" charset="0"/>
              </a:rPr>
              <a:t>, Portuguese banks </a:t>
            </a:r>
            <a:r>
              <a:rPr lang="en-GB" sz="2000" u="sng" dirty="0" smtClean="0">
                <a:cs typeface="Times New Roman" pitchFamily="18" charset="0"/>
              </a:rPr>
              <a:t>had to </a:t>
            </a:r>
            <a:r>
              <a:rPr lang="en-GB" sz="2000" u="sng" dirty="0">
                <a:cs typeface="Times New Roman" pitchFamily="18" charset="0"/>
              </a:rPr>
              <a:t>submit action plans to </a:t>
            </a:r>
            <a:r>
              <a:rPr lang="en-GB" sz="2000" u="sng" dirty="0" err="1">
                <a:cs typeface="Times New Roman" pitchFamily="18" charset="0"/>
              </a:rPr>
              <a:t>BdP</a:t>
            </a:r>
            <a:r>
              <a:rPr lang="en-GB" sz="2000" u="sng" dirty="0">
                <a:cs typeface="Times New Roman" pitchFamily="18" charset="0"/>
              </a:rPr>
              <a:t> until </a:t>
            </a:r>
            <a:r>
              <a:rPr lang="en-GB" sz="2000" u="sng" dirty="0" smtClean="0">
                <a:cs typeface="Times New Roman" pitchFamily="18" charset="0"/>
              </a:rPr>
              <a:t>Mar.14, in order to apply to IRB until Feb.15, while the haircuts depended on banks’ PDs and LGDs:</a:t>
            </a:r>
          </a:p>
          <a:p>
            <a:pPr marL="261938" indent="-261938" algn="just">
              <a:lnSpc>
                <a:spcPts val="2700"/>
              </a:lnSpc>
              <a:spcBef>
                <a:spcPts val="600"/>
              </a:spcBef>
              <a:spcAft>
                <a:spcPts val="600"/>
              </a:spcAft>
            </a:pPr>
            <a:endParaRPr lang="pt-PT" sz="2000" u="sng" dirty="0">
              <a:cs typeface="Times New Roman" pitchFamily="18" charset="0"/>
            </a:endParaRPr>
          </a:p>
          <a:p>
            <a:pPr marL="261938" indent="-261938" algn="just">
              <a:lnSpc>
                <a:spcPts val="2700"/>
              </a:lnSpc>
              <a:spcBef>
                <a:spcPts val="600"/>
              </a:spcBef>
              <a:spcAft>
                <a:spcPts val="600"/>
              </a:spcAft>
            </a:pPr>
            <a:endParaRPr lang="pt-PT" sz="2000" u="sng" dirty="0" smtClean="0">
              <a:cs typeface="Times New Roman" pitchFamily="18" charset="0"/>
            </a:endParaRP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584" y="4437112"/>
            <a:ext cx="5400600" cy="665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523</a:t>
            </a:fld>
            <a:endParaRPr lang="en-US"/>
          </a:p>
        </p:txBody>
      </p:sp>
    </p:spTree>
    <p:extLst>
      <p:ext uri="{BB962C8B-B14F-4D97-AF65-F5344CB8AC3E}">
        <p14:creationId xmlns:p14="http://schemas.microsoft.com/office/powerpoint/2010/main" val="3556706256"/>
      </p:ext>
    </p:extLst>
  </p:cSld>
  <p:clrMapOvr>
    <a:masterClrMapping/>
  </p:clrMapOvr>
  <p:transition spd="slow">
    <p:pull dir="r"/>
  </p:transition>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800"/>
            <a:ext cx="8615395" cy="4680520"/>
          </a:xfrm>
          <a:noFill/>
        </p:spPr>
        <p:txBody>
          <a:bodyPr/>
          <a:lstStyle/>
          <a:p>
            <a:pPr algn="just">
              <a:lnSpc>
                <a:spcPts val="2800"/>
              </a:lnSpc>
              <a:spcBef>
                <a:spcPts val="600"/>
              </a:spcBef>
              <a:spcAft>
                <a:spcPts val="600"/>
              </a:spcAft>
            </a:pPr>
            <a:r>
              <a:rPr lang="en-US" sz="2000" dirty="0" smtClean="0">
                <a:solidFill>
                  <a:srgbClr val="FF0000"/>
                </a:solidFill>
                <a:cs typeface="Times New Roman" pitchFamily="18" charset="0"/>
              </a:rPr>
              <a:t>In Jun.2014, the ECB announced the decision of</a:t>
            </a:r>
            <a:r>
              <a:rPr lang="en-US" sz="2000" dirty="0" smtClean="0">
                <a:cs typeface="Times New Roman" pitchFamily="18" charset="0"/>
              </a:rPr>
              <a:t>:</a:t>
            </a:r>
          </a:p>
          <a:p>
            <a:pPr algn="just">
              <a:lnSpc>
                <a:spcPts val="2800"/>
              </a:lnSpc>
              <a:spcBef>
                <a:spcPts val="600"/>
              </a:spcBef>
              <a:spcAft>
                <a:spcPts val="600"/>
              </a:spcAft>
            </a:pPr>
            <a:endParaRPr lang="en-US" sz="2000" dirty="0" smtClean="0">
              <a:cs typeface="Times New Roman" pitchFamily="18" charset="0"/>
            </a:endParaRPr>
          </a:p>
          <a:p>
            <a:pPr marL="514350" indent="-514350" algn="just">
              <a:lnSpc>
                <a:spcPts val="2800"/>
              </a:lnSpc>
              <a:spcBef>
                <a:spcPts val="600"/>
              </a:spcBef>
              <a:spcAft>
                <a:spcPts val="600"/>
              </a:spcAft>
              <a:buAutoNum type="romanLcParenBoth"/>
            </a:pPr>
            <a:r>
              <a:rPr lang="en-US" sz="2000" u="sng" dirty="0" smtClean="0">
                <a:solidFill>
                  <a:srgbClr val="FF0000"/>
                </a:solidFill>
                <a:cs typeface="Times New Roman" pitchFamily="18" charset="0"/>
              </a:rPr>
              <a:t>conducting </a:t>
            </a:r>
            <a:r>
              <a:rPr lang="en-US" sz="2000" u="sng" dirty="0" smtClean="0">
                <a:solidFill>
                  <a:srgbClr val="FF0000"/>
                </a:solidFill>
              </a:rPr>
              <a:t>targeted longer-term refinancing operations (TLTROs)</a:t>
            </a:r>
            <a:r>
              <a:rPr lang="en-US" sz="2000" dirty="0" smtClean="0">
                <a:solidFill>
                  <a:srgbClr val="FF0000"/>
                </a:solidFill>
              </a:rPr>
              <a:t>, </a:t>
            </a:r>
            <a:r>
              <a:rPr lang="en-US" sz="2000" dirty="0" smtClean="0"/>
              <a:t>aimed at improving bank lending to the euro area non-financial private sector (excluding loans to households for house purchase, over a window of 2 years), </a:t>
            </a:r>
            <a:r>
              <a:rPr lang="en-US" sz="2000" dirty="0" smtClean="0">
                <a:cs typeface="Times New Roman" pitchFamily="18" charset="0"/>
              </a:rPr>
              <a:t>maturing </a:t>
            </a:r>
            <a:r>
              <a:rPr lang="en-US" sz="2000" dirty="0">
                <a:cs typeface="Times New Roman" pitchFamily="18" charset="0"/>
              </a:rPr>
              <a:t>in </a:t>
            </a:r>
            <a:r>
              <a:rPr lang="en-US" sz="2000" dirty="0" smtClean="0">
                <a:cs typeface="Times New Roman" pitchFamily="18" charset="0"/>
              </a:rPr>
              <a:t>Sep.18</a:t>
            </a:r>
            <a:r>
              <a:rPr lang="en-US" sz="2000" dirty="0">
                <a:cs typeface="Times New Roman" pitchFamily="18" charset="0"/>
              </a:rPr>
              <a:t>, with a fixed interest rate (the current ECB repo rate +10bp</a:t>
            </a:r>
            <a:r>
              <a:rPr lang="en-US" sz="2000" dirty="0" smtClean="0">
                <a:cs typeface="Times New Roman" pitchFamily="18" charset="0"/>
              </a:rPr>
              <a:t>)</a:t>
            </a:r>
            <a:r>
              <a:rPr lang="en-US" sz="2000" dirty="0" smtClean="0"/>
              <a:t>;</a:t>
            </a:r>
          </a:p>
          <a:p>
            <a:pPr marL="514350" indent="-514350" algn="just">
              <a:lnSpc>
                <a:spcPts val="2800"/>
              </a:lnSpc>
              <a:spcBef>
                <a:spcPts val="600"/>
              </a:spcBef>
              <a:spcAft>
                <a:spcPts val="600"/>
              </a:spcAft>
              <a:buAutoNum type="romanLcParenBoth"/>
            </a:pPr>
            <a:r>
              <a:rPr lang="en-US" sz="2000" u="sng" dirty="0" smtClean="0">
                <a:solidFill>
                  <a:srgbClr val="FF0000"/>
                </a:solidFill>
              </a:rPr>
              <a:t>intensifying preparatory work related to outright purchases (around 100B€)</a:t>
            </a:r>
            <a:r>
              <a:rPr lang="en-US" sz="2000" dirty="0" smtClean="0">
                <a:solidFill>
                  <a:srgbClr val="FF0000"/>
                </a:solidFill>
              </a:rPr>
              <a:t> of asset-backed securities purchase </a:t>
            </a:r>
            <a:r>
              <a:rPr lang="en-US" sz="2000" dirty="0" err="1" smtClean="0">
                <a:solidFill>
                  <a:srgbClr val="FF0000"/>
                </a:solidFill>
              </a:rPr>
              <a:t>programme</a:t>
            </a:r>
            <a:r>
              <a:rPr lang="en-US" sz="2000" dirty="0" smtClean="0">
                <a:solidFill>
                  <a:srgbClr val="FF0000"/>
                </a:solidFill>
              </a:rPr>
              <a:t> (ABSPP), </a:t>
            </a:r>
            <a:r>
              <a:rPr lang="en-US" sz="2000" dirty="0" smtClean="0"/>
              <a:t>with underlying assets consisting of claims against the euro area nonfinancial private sector =&gt;</a:t>
            </a:r>
            <a:endParaRPr lang="en-US" sz="2000" u="sng"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524</a:t>
            </a:fld>
            <a:endParaRPr lang="en-US"/>
          </a:p>
        </p:txBody>
      </p:sp>
    </p:spTree>
    <p:extLst>
      <p:ext uri="{BB962C8B-B14F-4D97-AF65-F5344CB8AC3E}">
        <p14:creationId xmlns:p14="http://schemas.microsoft.com/office/powerpoint/2010/main" val="3012027380"/>
      </p:ext>
    </p:extLst>
  </p:cSld>
  <p:clrMapOvr>
    <a:masterClrMapping/>
  </p:clrMapOvr>
  <p:transition spd="slow">
    <p:pull dir="r"/>
  </p:transition>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800"/>
            <a:ext cx="8507289" cy="4536504"/>
          </a:xfrm>
          <a:noFill/>
        </p:spPr>
        <p:txBody>
          <a:bodyPr/>
          <a:lstStyle/>
          <a:p>
            <a:pPr algn="just">
              <a:lnSpc>
                <a:spcPts val="2700"/>
              </a:lnSpc>
              <a:spcBef>
                <a:spcPts val="600"/>
              </a:spcBef>
              <a:spcAft>
                <a:spcPts val="600"/>
              </a:spcAft>
              <a:buFont typeface="Symbol" panose="05050102010706020507" pitchFamily="18" charset="2"/>
              <a:buChar char="Þ"/>
            </a:pPr>
            <a:r>
              <a:rPr lang="en-US" sz="2000" u="sng" dirty="0" smtClean="0">
                <a:solidFill>
                  <a:srgbClr val="FF0000"/>
                </a:solidFill>
                <a:cs typeface="Times New Roman" pitchFamily="18" charset="0"/>
              </a:rPr>
              <a:t>In Nov 2014, the ECB announced the decision ECB/2014/45 on the ABSPP</a:t>
            </a:r>
            <a:r>
              <a:rPr lang="en-US" sz="2000" u="sng" dirty="0" smtClean="0">
                <a:cs typeface="Times New Roman" pitchFamily="18" charset="0"/>
              </a:rPr>
              <a:t>:</a:t>
            </a:r>
          </a:p>
          <a:p>
            <a:pPr algn="just">
              <a:lnSpc>
                <a:spcPts val="2700"/>
              </a:lnSpc>
              <a:spcBef>
                <a:spcPts val="600"/>
              </a:spcBef>
              <a:spcAft>
                <a:spcPts val="600"/>
              </a:spcAft>
              <a:buFont typeface="Symbol" panose="05050102010706020507" pitchFamily="18" charset="2"/>
              <a:buChar char="Þ"/>
            </a:pPr>
            <a:endParaRPr lang="en-US" sz="2000" dirty="0" smtClean="0">
              <a:cs typeface="Times New Roman" pitchFamily="18" charset="0"/>
            </a:endParaRPr>
          </a:p>
          <a:p>
            <a:pPr algn="just">
              <a:lnSpc>
                <a:spcPts val="2700"/>
              </a:lnSpc>
              <a:spcBef>
                <a:spcPts val="600"/>
              </a:spcBef>
              <a:spcAft>
                <a:spcPts val="600"/>
              </a:spcAft>
            </a:pPr>
            <a:r>
              <a:rPr lang="en-US" sz="2000" dirty="0" smtClean="0">
                <a:solidFill>
                  <a:srgbClr val="FF0000"/>
                </a:solidFill>
                <a:cs typeface="Times New Roman" pitchFamily="18" charset="0"/>
              </a:rPr>
              <a:t>Minimum rating </a:t>
            </a:r>
            <a:r>
              <a:rPr lang="en-US" sz="2000" dirty="0" smtClean="0">
                <a:cs typeface="Times New Roman" pitchFamily="18" charset="0"/>
              </a:rPr>
              <a:t>- Eligible assets need to be investment grade by, at least, 2 independent agencies, with the issuer based in the Euro area.</a:t>
            </a:r>
          </a:p>
          <a:p>
            <a:pPr algn="just">
              <a:lnSpc>
                <a:spcPts val="2700"/>
              </a:lnSpc>
              <a:spcBef>
                <a:spcPts val="600"/>
              </a:spcBef>
              <a:spcAft>
                <a:spcPts val="600"/>
              </a:spcAft>
            </a:pPr>
            <a:r>
              <a:rPr lang="en-US" sz="2000" dirty="0" smtClean="0">
                <a:solidFill>
                  <a:srgbClr val="FF0000"/>
                </a:solidFill>
              </a:rPr>
              <a:t>Issuers</a:t>
            </a:r>
            <a:r>
              <a:rPr lang="en-US" sz="2000" dirty="0" smtClean="0"/>
              <a:t> - No </a:t>
            </a:r>
            <a:r>
              <a:rPr lang="en-US" sz="2000" dirty="0"/>
              <a:t>less than 90% of the obligors of the cash-flow generating assets backing the ABS are </a:t>
            </a:r>
            <a:r>
              <a:rPr lang="en-US" sz="2000" dirty="0" smtClean="0"/>
              <a:t>classified as </a:t>
            </a:r>
            <a:r>
              <a:rPr lang="en-US" sz="2000" dirty="0"/>
              <a:t>private sector non-financial </a:t>
            </a:r>
            <a:r>
              <a:rPr lang="en-US" sz="2000" dirty="0" smtClean="0"/>
              <a:t>corporations </a:t>
            </a:r>
            <a:r>
              <a:rPr lang="en-US" sz="2000" dirty="0"/>
              <a:t>or natural </a:t>
            </a:r>
            <a:r>
              <a:rPr lang="en-US" sz="2000" dirty="0" smtClean="0"/>
              <a:t>persons, based in the Euro area (&gt;=95%).</a:t>
            </a:r>
          </a:p>
          <a:p>
            <a:pPr algn="just">
              <a:lnSpc>
                <a:spcPts val="2700"/>
              </a:lnSpc>
              <a:spcBef>
                <a:spcPts val="600"/>
              </a:spcBef>
              <a:spcAft>
                <a:spcPts val="600"/>
              </a:spcAft>
            </a:pPr>
            <a:r>
              <a:rPr lang="en-US" sz="2000" dirty="0" smtClean="0">
                <a:solidFill>
                  <a:srgbClr val="FF0000"/>
                </a:solidFill>
              </a:rPr>
              <a:t>Granularity</a:t>
            </a:r>
            <a:r>
              <a:rPr lang="en-US" sz="2000" dirty="0" smtClean="0"/>
              <a:t> - No </a:t>
            </a:r>
            <a:r>
              <a:rPr lang="en-US" sz="2000" dirty="0"/>
              <a:t>more than 70% of the outstanding amount of </a:t>
            </a:r>
            <a:r>
              <a:rPr lang="en-US" sz="2000" dirty="0" smtClean="0"/>
              <a:t>a tranche </a:t>
            </a:r>
            <a:r>
              <a:rPr lang="en-US" sz="2000" dirty="0"/>
              <a:t>of ABS (with the same or fungible ISIN) may be purchased and held pursuant to </a:t>
            </a:r>
            <a:r>
              <a:rPr lang="en-US" sz="2000" dirty="0" smtClean="0"/>
              <a:t>the </a:t>
            </a:r>
            <a:r>
              <a:rPr lang="pt-PT" sz="2000" dirty="0" smtClean="0"/>
              <a:t>ABSPP </a:t>
            </a:r>
            <a:r>
              <a:rPr lang="en-US" sz="2000" dirty="0" smtClean="0"/>
              <a:t>at any </a:t>
            </a:r>
            <a:r>
              <a:rPr lang="pt-PT" sz="2000" dirty="0" smtClean="0"/>
              <a:t>time</a:t>
            </a:r>
            <a:r>
              <a:rPr lang="pt-PT" sz="2000" dirty="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525</a:t>
            </a:fld>
            <a:endParaRPr lang="en-US"/>
          </a:p>
        </p:txBody>
      </p:sp>
    </p:spTree>
    <p:extLst>
      <p:ext uri="{BB962C8B-B14F-4D97-AF65-F5344CB8AC3E}">
        <p14:creationId xmlns:p14="http://schemas.microsoft.com/office/powerpoint/2010/main" val="4279157054"/>
      </p:ext>
    </p:extLst>
  </p:cSld>
  <p:clrMapOvr>
    <a:masterClrMapping/>
  </p:clrMapOvr>
  <p:transition spd="slow">
    <p:pull dir="r"/>
  </p:transition>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799"/>
            <a:ext cx="8655051" cy="4694213"/>
          </a:xfrm>
          <a:noFill/>
        </p:spPr>
        <p:txBody>
          <a:bodyPr/>
          <a:lstStyle/>
          <a:p>
            <a:pPr algn="just">
              <a:lnSpc>
                <a:spcPts val="2700"/>
              </a:lnSpc>
              <a:spcBef>
                <a:spcPts val="600"/>
              </a:spcBef>
              <a:spcAft>
                <a:spcPts val="600"/>
              </a:spcAft>
            </a:pPr>
            <a:r>
              <a:rPr lang="en-US" sz="2000" dirty="0" smtClean="0">
                <a:solidFill>
                  <a:srgbClr val="FF0000"/>
                </a:solidFill>
                <a:cs typeface="Times New Roman" pitchFamily="18" charset="0"/>
              </a:rPr>
              <a:t>As a consequence of the several monetary policy measures and the economic recovery, the cost of funding in bond markets for Euro area banks decreased,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526</a:t>
            </a:fld>
            <a:endParaRPr lang="en-US"/>
          </a:p>
        </p:txBody>
      </p:sp>
      <p:pic>
        <p:nvPicPr>
          <p:cNvPr id="5" name="Picture 4"/>
          <p:cNvPicPr>
            <a:picLocks noChangeAspect="1"/>
          </p:cNvPicPr>
          <p:nvPr/>
        </p:nvPicPr>
        <p:blipFill>
          <a:blip r:embed="rId2"/>
          <a:stretch>
            <a:fillRect/>
          </a:stretch>
        </p:blipFill>
        <p:spPr>
          <a:xfrm>
            <a:off x="787415" y="2467593"/>
            <a:ext cx="6253817" cy="3403346"/>
          </a:xfrm>
          <a:prstGeom prst="rect">
            <a:avLst/>
          </a:prstGeom>
        </p:spPr>
      </p:pic>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spTree>
    <p:extLst>
      <p:ext uri="{BB962C8B-B14F-4D97-AF65-F5344CB8AC3E}">
        <p14:creationId xmlns:p14="http://schemas.microsoft.com/office/powerpoint/2010/main" val="2445045168"/>
      </p:ext>
    </p:extLst>
  </p:cSld>
  <p:clrMapOvr>
    <a:masterClrMapping/>
  </p:clrMapOvr>
  <p:transition spd="slow">
    <p:pull dir="r"/>
  </p:transition>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800"/>
            <a:ext cx="8507289" cy="504056"/>
          </a:xfrm>
          <a:noFill/>
        </p:spPr>
        <p:txBody>
          <a:bodyPr/>
          <a:lstStyle/>
          <a:p>
            <a:pPr algn="just">
              <a:lnSpc>
                <a:spcPts val="2700"/>
              </a:lnSpc>
              <a:spcBef>
                <a:spcPts val="600"/>
              </a:spcBef>
              <a:spcAft>
                <a:spcPts val="600"/>
              </a:spcAft>
            </a:pPr>
            <a:r>
              <a:rPr lang="en-US" sz="2000" dirty="0" smtClean="0">
                <a:solidFill>
                  <a:srgbClr val="FF0000"/>
                </a:solidFill>
                <a:cs typeface="Times New Roman" pitchFamily="18" charset="0"/>
              </a:rPr>
              <a:t>… while average maturities increased, …</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527</a:t>
            </a:fld>
            <a:endParaRPr lang="en-US"/>
          </a:p>
        </p:txBody>
      </p:sp>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859179" y="2230225"/>
            <a:ext cx="6642451" cy="3555934"/>
          </a:xfrm>
          <a:prstGeom prst="rect">
            <a:avLst/>
          </a:prstGeom>
        </p:spPr>
      </p:pic>
    </p:spTree>
    <p:extLst>
      <p:ext uri="{BB962C8B-B14F-4D97-AF65-F5344CB8AC3E}">
        <p14:creationId xmlns:p14="http://schemas.microsoft.com/office/powerpoint/2010/main" val="1155696211"/>
      </p:ext>
    </p:extLst>
  </p:cSld>
  <p:clrMapOvr>
    <a:masterClrMapping/>
  </p:clrMapOvr>
  <p:transition spd="slow">
    <p:pull dir="r"/>
  </p:transition>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762000" y="342900"/>
            <a:ext cx="8566150" cy="1104900"/>
          </a:xfrm>
        </p:spPr>
        <p:txBody>
          <a:bodyPr/>
          <a:lstStyle/>
          <a:p>
            <a:r>
              <a:rPr lang="en-US" dirty="0"/>
              <a:t>Liquidity Risk</a:t>
            </a:r>
            <a:endParaRPr lang="en-US" i="1" dirty="0" smtClean="0"/>
          </a:p>
        </p:txBody>
      </p:sp>
      <p:sp>
        <p:nvSpPr>
          <p:cNvPr id="118787" name="Rectangle 4"/>
          <p:cNvSpPr>
            <a:spLocks noGrp="1" noChangeArrowheads="1"/>
          </p:cNvSpPr>
          <p:nvPr>
            <p:ph type="body" idx="1"/>
          </p:nvPr>
        </p:nvSpPr>
        <p:spPr>
          <a:xfrm>
            <a:off x="838199" y="1628800"/>
            <a:ext cx="8507289" cy="4536504"/>
          </a:xfrm>
          <a:noFill/>
        </p:spPr>
        <p:txBody>
          <a:bodyPr/>
          <a:lstStyle/>
          <a:p>
            <a:pPr algn="just">
              <a:lnSpc>
                <a:spcPts val="2700"/>
              </a:lnSpc>
              <a:spcBef>
                <a:spcPts val="600"/>
              </a:spcBef>
              <a:spcAft>
                <a:spcPts val="600"/>
              </a:spcAft>
            </a:pPr>
            <a:r>
              <a:rPr lang="en-US" sz="2000" dirty="0" smtClean="0">
                <a:solidFill>
                  <a:srgbClr val="FF0000"/>
                </a:solidFill>
                <a:cs typeface="Times New Roman" pitchFamily="18" charset="0"/>
              </a:rPr>
              <a:t>… but with volumes issued still much lower than before the crisis</a:t>
            </a:r>
            <a:r>
              <a:rPr lang="en-US" sz="2000" dirty="0">
                <a:solidFill>
                  <a:srgbClr val="FF0000"/>
                </a:solidFill>
                <a:cs typeface="Times New Roman" pitchFamily="18" charset="0"/>
              </a:rPr>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528</a:t>
            </a:fld>
            <a:endParaRPr lang="en-US"/>
          </a:p>
        </p:txBody>
      </p:sp>
      <p:sp>
        <p:nvSpPr>
          <p:cNvPr id="6" name="Text Box 6"/>
          <p:cNvSpPr txBox="1">
            <a:spLocks noChangeArrowheads="1"/>
          </p:cNvSpPr>
          <p:nvPr/>
        </p:nvSpPr>
        <p:spPr bwMode="auto">
          <a:xfrm>
            <a:off x="762000" y="5967159"/>
            <a:ext cx="483907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(2019), “Financial Stability Review”, June.</a:t>
            </a:r>
            <a:endParaRPr lang="en-US" sz="1200" b="0" u="none" dirty="0">
              <a:solidFill>
                <a:schemeClr val="tx1"/>
              </a:solidFill>
            </a:endParaRPr>
          </a:p>
        </p:txBody>
      </p:sp>
      <p:pic>
        <p:nvPicPr>
          <p:cNvPr id="4" name="Picture 3"/>
          <p:cNvPicPr>
            <a:picLocks noChangeAspect="1"/>
          </p:cNvPicPr>
          <p:nvPr/>
        </p:nvPicPr>
        <p:blipFill>
          <a:blip r:embed="rId2"/>
          <a:stretch>
            <a:fillRect/>
          </a:stretch>
        </p:blipFill>
        <p:spPr>
          <a:xfrm>
            <a:off x="867565" y="2153696"/>
            <a:ext cx="5453587" cy="3690028"/>
          </a:xfrm>
          <a:prstGeom prst="rect">
            <a:avLst/>
          </a:prstGeom>
        </p:spPr>
      </p:pic>
    </p:spTree>
    <p:extLst>
      <p:ext uri="{BB962C8B-B14F-4D97-AF65-F5344CB8AC3E}">
        <p14:creationId xmlns:p14="http://schemas.microsoft.com/office/powerpoint/2010/main" val="3368588899"/>
      </p:ext>
    </p:extLst>
  </p:cSld>
  <p:clrMapOvr>
    <a:masterClrMapping/>
  </p:clrMapOvr>
  <p:transition spd="slow">
    <p:pull dir="r"/>
  </p:transition>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762000" y="1628800"/>
            <a:ext cx="8731250" cy="4586263"/>
          </a:xfrm>
          <a:noFill/>
        </p:spPr>
        <p:txBody>
          <a:bodyPr/>
          <a:lstStyle/>
          <a:p>
            <a:pPr marL="261938" lvl="3" indent="-261938" algn="just">
              <a:lnSpc>
                <a:spcPts val="2700"/>
              </a:lnSpc>
              <a:spcBef>
                <a:spcPts val="0"/>
              </a:spcBef>
              <a:spcAft>
                <a:spcPts val="600"/>
              </a:spcAft>
              <a:buFont typeface="Monotype Sorts" pitchFamily="2" charset="2"/>
              <a:buChar char="n"/>
            </a:pPr>
            <a:r>
              <a:rPr lang="en-US" b="1" dirty="0" smtClean="0">
                <a:solidFill>
                  <a:srgbClr val="FF0000"/>
                </a:solidFill>
              </a:rPr>
              <a:t>Definition: sensitivity </a:t>
            </a:r>
            <a:r>
              <a:rPr lang="en-US" b="1" dirty="0">
                <a:solidFill>
                  <a:srgbClr val="FF0000"/>
                </a:solidFill>
              </a:rPr>
              <a:t>of the balance sheet and the P&amp;L to interest rate </a:t>
            </a:r>
            <a:r>
              <a:rPr lang="en-US" b="1" dirty="0" smtClean="0">
                <a:solidFill>
                  <a:srgbClr val="FF0000"/>
                </a:solidFill>
              </a:rPr>
              <a:t>shifts.</a:t>
            </a:r>
            <a:endParaRPr lang="en-US" b="1" dirty="0">
              <a:solidFill>
                <a:srgbClr val="FF0000"/>
              </a:solidFill>
            </a:endParaRPr>
          </a:p>
          <a:p>
            <a:pPr marL="261938" lvl="3" indent="-261938" algn="just">
              <a:lnSpc>
                <a:spcPts val="2700"/>
              </a:lnSpc>
              <a:spcBef>
                <a:spcPts val="0"/>
              </a:spcBef>
              <a:spcAft>
                <a:spcPts val="600"/>
              </a:spcAft>
              <a:buFont typeface="Monotype Sorts" pitchFamily="2" charset="2"/>
              <a:buChar char="n"/>
            </a:pPr>
            <a:r>
              <a:rPr lang="en-US" u="sng" dirty="0"/>
              <a:t>2 types of interest rate risk</a:t>
            </a:r>
            <a:r>
              <a:rPr lang="en-US" dirty="0"/>
              <a:t>:</a:t>
            </a:r>
          </a:p>
          <a:p>
            <a:pPr marL="608012" lvl="4" indent="-342900" algn="just">
              <a:lnSpc>
                <a:spcPts val="2700"/>
              </a:lnSpc>
              <a:spcBef>
                <a:spcPts val="0"/>
              </a:spcBef>
              <a:spcAft>
                <a:spcPts val="600"/>
              </a:spcAft>
              <a:buFontTx/>
              <a:buChar char="-"/>
            </a:pPr>
            <a:r>
              <a:rPr lang="en-US" sz="1800" dirty="0"/>
              <a:t>Risk of </a:t>
            </a:r>
            <a:r>
              <a:rPr lang="en-US" sz="1800" dirty="0" smtClean="0"/>
              <a:t>NII fluctuation</a:t>
            </a:r>
            <a:endParaRPr lang="en-US" sz="1800" dirty="0"/>
          </a:p>
          <a:p>
            <a:pPr marL="608012" lvl="4" indent="-342900" algn="just">
              <a:lnSpc>
                <a:spcPts val="2700"/>
              </a:lnSpc>
              <a:spcBef>
                <a:spcPts val="0"/>
              </a:spcBef>
              <a:spcAft>
                <a:spcPts val="600"/>
              </a:spcAft>
              <a:buFontTx/>
              <a:buChar char="-"/>
            </a:pPr>
            <a:r>
              <a:rPr lang="en-US" sz="1800" dirty="0"/>
              <a:t>Risk of optionality embedded in assets and liabilities, e.g. prepayment of loans and early redemption of deposits</a:t>
            </a:r>
          </a:p>
          <a:p>
            <a:pPr marL="261938" lvl="3" indent="-261938" algn="just">
              <a:lnSpc>
                <a:spcPts val="2700"/>
              </a:lnSpc>
              <a:spcBef>
                <a:spcPts val="0"/>
              </a:spcBef>
              <a:spcAft>
                <a:spcPts val="600"/>
              </a:spcAft>
              <a:buFont typeface="Monotype Sorts" pitchFamily="2" charset="2"/>
              <a:buChar char="n"/>
            </a:pPr>
            <a:r>
              <a:rPr lang="en-US" u="sng" dirty="0"/>
              <a:t>Sources of interest rate risk</a:t>
            </a:r>
            <a:r>
              <a:rPr lang="en-US" dirty="0"/>
              <a:t>:</a:t>
            </a:r>
          </a:p>
          <a:p>
            <a:pPr marL="625475" lvl="3" indent="-360363" algn="just">
              <a:lnSpc>
                <a:spcPts val="2700"/>
              </a:lnSpc>
              <a:spcBef>
                <a:spcPts val="0"/>
              </a:spcBef>
              <a:spcAft>
                <a:spcPts val="600"/>
              </a:spcAft>
              <a:buFontTx/>
              <a:buChar char="-"/>
            </a:pPr>
            <a:r>
              <a:rPr lang="en-US" sz="1800" dirty="0"/>
              <a:t>liquidity flows:</a:t>
            </a:r>
          </a:p>
          <a:p>
            <a:pPr marL="1141288" lvl="4" indent="-360363" algn="just">
              <a:lnSpc>
                <a:spcPts val="2700"/>
              </a:lnSpc>
              <a:spcBef>
                <a:spcPts val="0"/>
              </a:spcBef>
              <a:spcAft>
                <a:spcPts val="600"/>
              </a:spcAft>
              <a:buFontTx/>
              <a:buChar char="-"/>
            </a:pPr>
            <a:r>
              <a:rPr lang="en-US" sz="1800" dirty="0"/>
              <a:t>Direct – new loans, issued debt or deposits received</a:t>
            </a:r>
          </a:p>
          <a:p>
            <a:pPr marL="1141288" lvl="4" indent="-360363" algn="just">
              <a:lnSpc>
                <a:spcPts val="2700"/>
              </a:lnSpc>
              <a:spcBef>
                <a:spcPts val="0"/>
              </a:spcBef>
              <a:spcAft>
                <a:spcPts val="600"/>
              </a:spcAft>
              <a:buFontTx/>
              <a:buChar char="-"/>
            </a:pPr>
            <a:r>
              <a:rPr lang="en-US" sz="1800" dirty="0"/>
              <a:t>Indirect - prepayments, early redemptions</a:t>
            </a:r>
          </a:p>
          <a:p>
            <a:pPr marL="625475" lvl="3" indent="-360363" algn="just">
              <a:lnSpc>
                <a:spcPts val="2700"/>
              </a:lnSpc>
              <a:spcBef>
                <a:spcPts val="0"/>
              </a:spcBef>
              <a:spcAft>
                <a:spcPts val="600"/>
              </a:spcAft>
              <a:buFontTx/>
              <a:buChar char="-"/>
            </a:pPr>
            <a:r>
              <a:rPr lang="en-US" sz="1800" dirty="0"/>
              <a:t>repricing of existing assets and liabilities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529</a:t>
            </a:fld>
            <a:endParaRPr lang="en-US"/>
          </a:p>
        </p:txBody>
      </p:sp>
    </p:spTree>
    <p:extLst>
      <p:ext uri="{BB962C8B-B14F-4D97-AF65-F5344CB8AC3E}">
        <p14:creationId xmlns:p14="http://schemas.microsoft.com/office/powerpoint/2010/main" val="1488033054"/>
      </p:ext>
    </p:extLst>
  </p:cSld>
  <p:clrMapOvr>
    <a:masterClrMapping/>
  </p:clrMapOvr>
  <p:transition spd="slow">
    <p:pull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2155304"/>
          </a:xfrm>
        </p:spPr>
        <p:txBody>
          <a:bodyPr/>
          <a:lstStyle/>
          <a:p>
            <a:pPr algn="just">
              <a:lnSpc>
                <a:spcPts val="2700"/>
              </a:lnSpc>
              <a:spcBef>
                <a:spcPts val="600"/>
              </a:spcBef>
              <a:spcAft>
                <a:spcPts val="600"/>
              </a:spcAft>
            </a:pPr>
            <a:r>
              <a:rPr lang="en-US" sz="2000" dirty="0" smtClean="0">
                <a:solidFill>
                  <a:srgbClr val="FF0000"/>
                </a:solidFill>
              </a:rPr>
              <a:t>The balance sheets of main Central Banks increased significantly between the subprime crisis and 2019:</a:t>
            </a:r>
          </a:p>
          <a:p>
            <a:pPr algn="just">
              <a:lnSpc>
                <a:spcPts val="2700"/>
              </a:lnSpc>
              <a:spcBef>
                <a:spcPts val="600"/>
              </a:spcBef>
              <a:spcAft>
                <a:spcPts val="600"/>
              </a:spcAft>
              <a:buFontTx/>
              <a:buChar char="-"/>
            </a:pPr>
            <a:r>
              <a:rPr lang="en-US" sz="2000" dirty="0" smtClean="0"/>
              <a:t>Bank of Japan – from 20% of the GDP to 100%</a:t>
            </a:r>
          </a:p>
          <a:p>
            <a:pPr algn="just">
              <a:lnSpc>
                <a:spcPts val="2700"/>
              </a:lnSpc>
              <a:spcBef>
                <a:spcPts val="600"/>
              </a:spcBef>
              <a:spcAft>
                <a:spcPts val="600"/>
              </a:spcAft>
              <a:buFontTx/>
              <a:buChar char="-"/>
            </a:pPr>
            <a:r>
              <a:rPr lang="en-US" sz="2000" dirty="0" smtClean="0"/>
              <a:t>ECB (</a:t>
            </a:r>
            <a:r>
              <a:rPr lang="en-US" sz="2000" dirty="0" err="1" smtClean="0"/>
              <a:t>Eurosystem</a:t>
            </a:r>
            <a:r>
              <a:rPr lang="en-US" sz="2000" dirty="0" smtClean="0"/>
              <a:t>) - </a:t>
            </a:r>
            <a:r>
              <a:rPr lang="en-US" sz="2000" dirty="0"/>
              <a:t>from </a:t>
            </a:r>
            <a:r>
              <a:rPr lang="en-US" sz="2000" dirty="0" smtClean="0"/>
              <a:t>15% </a:t>
            </a:r>
            <a:r>
              <a:rPr lang="en-US" sz="2000" dirty="0"/>
              <a:t>of the GDP to </a:t>
            </a:r>
            <a:r>
              <a:rPr lang="en-US" sz="2000" dirty="0" smtClean="0"/>
              <a:t>40%</a:t>
            </a:r>
          </a:p>
          <a:p>
            <a:pPr algn="just">
              <a:lnSpc>
                <a:spcPts val="2700"/>
              </a:lnSpc>
              <a:spcBef>
                <a:spcPts val="600"/>
              </a:spcBef>
              <a:spcAft>
                <a:spcPts val="600"/>
              </a:spcAft>
              <a:buFontTx/>
              <a:buChar char="-"/>
            </a:pPr>
            <a:r>
              <a:rPr lang="en-US" sz="2000" dirty="0" smtClean="0"/>
              <a:t>Fed – from  5% to 20%.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a:t>
            </a:fld>
            <a:endParaRPr lang="en-US"/>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133020" y="4077072"/>
            <a:ext cx="4248472" cy="2197224"/>
          </a:xfrm>
          <a:prstGeom prst="rect">
            <a:avLst/>
          </a:prstGeom>
          <a:noFill/>
          <a:ln>
            <a:noFill/>
          </a:ln>
        </p:spPr>
      </p:pic>
      <p:sp>
        <p:nvSpPr>
          <p:cNvPr id="10" name="Rectangle 3"/>
          <p:cNvSpPr txBox="1">
            <a:spLocks noChangeArrowheads="1"/>
          </p:cNvSpPr>
          <p:nvPr/>
        </p:nvSpPr>
        <p:spPr bwMode="auto">
          <a:xfrm>
            <a:off x="5164920" y="3637619"/>
            <a:ext cx="4184672" cy="3907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ctr">
              <a:lnSpc>
                <a:spcPts val="2700"/>
              </a:lnSpc>
              <a:spcBef>
                <a:spcPts val="600"/>
              </a:spcBef>
              <a:spcAft>
                <a:spcPts val="600"/>
              </a:spcAft>
              <a:buNone/>
            </a:pPr>
            <a:r>
              <a:rPr kumimoji="0" lang="en-US" sz="1800" u="none" kern="0" dirty="0" smtClean="0"/>
              <a:t>Central Banks’ Assets (as a % of GDP)</a:t>
            </a:r>
          </a:p>
        </p:txBody>
      </p:sp>
      <p:sp>
        <p:nvSpPr>
          <p:cNvPr id="11" name="Rectangle 3"/>
          <p:cNvSpPr txBox="1">
            <a:spLocks noChangeArrowheads="1"/>
          </p:cNvSpPr>
          <p:nvPr/>
        </p:nvSpPr>
        <p:spPr bwMode="auto">
          <a:xfrm>
            <a:off x="4069697" y="5949280"/>
            <a:ext cx="1063323" cy="32501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FT</a:t>
            </a:r>
            <a:endParaRPr lang="en-US" sz="1400" b="0" u="none" dirty="0"/>
          </a:p>
        </p:txBody>
      </p:sp>
    </p:spTree>
    <p:extLst>
      <p:ext uri="{BB962C8B-B14F-4D97-AF65-F5344CB8AC3E}">
        <p14:creationId xmlns:p14="http://schemas.microsoft.com/office/powerpoint/2010/main" val="337904634"/>
      </p:ext>
    </p:extLst>
  </p:cSld>
  <p:clrMapOvr>
    <a:masterClrMapping/>
  </p:clrMapOvr>
  <p:transition spd="slow">
    <p:pull dir="r"/>
  </p:transition>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500"/>
              </a:lnSpc>
              <a:spcBef>
                <a:spcPts val="0"/>
              </a:spcBef>
              <a:spcAft>
                <a:spcPts val="600"/>
              </a:spcAft>
              <a:buFont typeface="Monotype Sorts" pitchFamily="2" charset="2"/>
              <a:buChar char="n"/>
            </a:pPr>
            <a:r>
              <a:rPr lang="en-US" dirty="0" smtClean="0">
                <a:solidFill>
                  <a:srgbClr val="FF0000"/>
                </a:solidFill>
              </a:rPr>
              <a:t>EBA guidelines:</a:t>
            </a:r>
          </a:p>
          <a:p>
            <a:pPr marL="285750" lvl="3" indent="-285750" algn="just">
              <a:lnSpc>
                <a:spcPts val="2400"/>
              </a:lnSpc>
              <a:spcBef>
                <a:spcPts val="0"/>
              </a:spcBef>
              <a:spcAft>
                <a:spcPts val="600"/>
              </a:spcAft>
              <a:buFontTx/>
              <a:buChar char="-"/>
            </a:pPr>
            <a:r>
              <a:rPr lang="en-GB" sz="1800" u="sng" dirty="0" smtClean="0"/>
              <a:t>FIs must measure </a:t>
            </a:r>
            <a:r>
              <a:rPr lang="en-GB" sz="1800" u="sng" dirty="0"/>
              <a:t>their exposure to </a:t>
            </a:r>
            <a:r>
              <a:rPr lang="en-GB" sz="1800" u="sng" dirty="0" smtClean="0"/>
              <a:t>IRR in </a:t>
            </a:r>
            <a:r>
              <a:rPr lang="en-GB" sz="1800" u="sng" dirty="0"/>
              <a:t>the banking book, in terms of both potential changes to economic value (EV), and changes to expected </a:t>
            </a:r>
            <a:r>
              <a:rPr lang="en-GB" sz="1800" u="sng" dirty="0" smtClean="0"/>
              <a:t>NII </a:t>
            </a:r>
            <a:r>
              <a:rPr lang="en-GB" sz="1800" u="sng" dirty="0"/>
              <a:t>or </a:t>
            </a:r>
            <a:r>
              <a:rPr lang="en-GB" sz="1800" u="sng" dirty="0" smtClean="0"/>
              <a:t>earnings, </a:t>
            </a:r>
            <a:r>
              <a:rPr lang="en-GB" sz="1800" dirty="0" smtClean="0"/>
              <a:t>considering:</a:t>
            </a:r>
          </a:p>
          <a:p>
            <a:pPr marL="541338" lvl="4" indent="-269875" algn="just">
              <a:lnSpc>
                <a:spcPts val="2400"/>
              </a:lnSpc>
              <a:spcBef>
                <a:spcPts val="0"/>
              </a:spcBef>
              <a:spcAft>
                <a:spcPts val="600"/>
              </a:spcAft>
              <a:buFontTx/>
              <a:buChar char="-"/>
            </a:pPr>
            <a:r>
              <a:rPr lang="en-GB" sz="1600" dirty="0" smtClean="0"/>
              <a:t>different </a:t>
            </a:r>
            <a:r>
              <a:rPr lang="en-GB" sz="1600" dirty="0"/>
              <a:t>scenarios for potential changes in the level and shape of the </a:t>
            </a:r>
            <a:r>
              <a:rPr lang="en-GB" sz="1600" dirty="0" smtClean="0"/>
              <a:t>yield </a:t>
            </a:r>
            <a:r>
              <a:rPr lang="en-GB" sz="1600" dirty="0"/>
              <a:t>curve, and to changes in the relationship between different market rates (i.e. basis risk</a:t>
            </a:r>
            <a:r>
              <a:rPr lang="en-GB" sz="1600" dirty="0" smtClean="0"/>
              <a:t>);</a:t>
            </a:r>
          </a:p>
          <a:p>
            <a:pPr marL="541338" lvl="4" indent="-269875" algn="just">
              <a:lnSpc>
                <a:spcPts val="2400"/>
              </a:lnSpc>
              <a:spcBef>
                <a:spcPts val="0"/>
              </a:spcBef>
              <a:spcAft>
                <a:spcPts val="600"/>
              </a:spcAft>
              <a:buFontTx/>
              <a:buChar char="-"/>
            </a:pPr>
            <a:r>
              <a:rPr lang="en-GB" sz="1600" dirty="0"/>
              <a:t>assumptions made </a:t>
            </a:r>
            <a:r>
              <a:rPr lang="en-GB" sz="1600" dirty="0" smtClean="0"/>
              <a:t>on non-interest </a:t>
            </a:r>
            <a:r>
              <a:rPr lang="en-GB" sz="1600" dirty="0"/>
              <a:t>bearing assets and liabilities of the banking book (including capital and reserves); </a:t>
            </a:r>
            <a:endParaRPr lang="en-GB" sz="1600" dirty="0" smtClean="0"/>
          </a:p>
          <a:p>
            <a:pPr marL="541338" lvl="4" indent="-269875" algn="just">
              <a:lnSpc>
                <a:spcPts val="2400"/>
              </a:lnSpc>
              <a:spcBef>
                <a:spcPts val="0"/>
              </a:spcBef>
              <a:spcAft>
                <a:spcPts val="600"/>
              </a:spcAft>
              <a:buFontTx/>
              <a:buChar char="-"/>
            </a:pPr>
            <a:r>
              <a:rPr lang="en-GB" sz="1600" dirty="0"/>
              <a:t>assumptions made </a:t>
            </a:r>
            <a:r>
              <a:rPr lang="en-GB" sz="1600" dirty="0" smtClean="0"/>
              <a:t>on customer </a:t>
            </a:r>
            <a:r>
              <a:rPr lang="en-GB" sz="1600" dirty="0"/>
              <a:t>behaviour for ‘non-maturity deposits’ (i.e. the maturity assumed for liabilities with short contractual maturity but long behavioural maturity);</a:t>
            </a:r>
            <a:endParaRPr lang="en-GB" sz="1600" dirty="0" smtClean="0"/>
          </a:p>
          <a:p>
            <a:pPr marL="541338" lvl="4" indent="-269875" algn="just">
              <a:lnSpc>
                <a:spcPts val="2400"/>
              </a:lnSpc>
              <a:spcBef>
                <a:spcPts val="0"/>
              </a:spcBef>
              <a:spcAft>
                <a:spcPts val="600"/>
              </a:spcAft>
              <a:buFontTx/>
              <a:buChar char="-"/>
            </a:pPr>
            <a:r>
              <a:rPr lang="en-GB" sz="1600" dirty="0"/>
              <a:t>behavioural and automatic optionality embedded in assets or </a:t>
            </a:r>
            <a:r>
              <a:rPr lang="en-GB" sz="1600" dirty="0" smtClean="0"/>
              <a:t>liabilities, considering:</a:t>
            </a:r>
          </a:p>
          <a:p>
            <a:pPr marL="896938" lvl="5" indent="-355600" algn="just">
              <a:lnSpc>
                <a:spcPts val="2300"/>
              </a:lnSpc>
              <a:spcBef>
                <a:spcPts val="0"/>
              </a:spcBef>
              <a:spcAft>
                <a:spcPts val="0"/>
              </a:spcAft>
              <a:buAutoNum type="alphaLcParenBoth"/>
            </a:pPr>
            <a:r>
              <a:rPr lang="en-GB" sz="1400" dirty="0" smtClean="0"/>
              <a:t>impacts </a:t>
            </a:r>
            <a:r>
              <a:rPr lang="en-GB" sz="1400" dirty="0"/>
              <a:t>on current and future loan prepayment speeds </a:t>
            </a:r>
            <a:r>
              <a:rPr lang="en-GB" sz="1400" dirty="0" smtClean="0"/>
              <a:t>from </a:t>
            </a:r>
            <a:r>
              <a:rPr lang="en-GB" sz="1400" dirty="0"/>
              <a:t>the underlying economic environment, interest rates and competitor activity</a:t>
            </a:r>
            <a:r>
              <a:rPr lang="en-GB" sz="1400" dirty="0" smtClean="0"/>
              <a:t>;</a:t>
            </a:r>
          </a:p>
          <a:p>
            <a:pPr marL="896938" lvl="5" indent="-355600" algn="just">
              <a:lnSpc>
                <a:spcPts val="2300"/>
              </a:lnSpc>
              <a:spcBef>
                <a:spcPts val="0"/>
              </a:spcBef>
              <a:spcAft>
                <a:spcPts val="0"/>
              </a:spcAft>
              <a:buAutoNum type="alphaLcParenBoth"/>
            </a:pPr>
            <a:r>
              <a:rPr lang="en-GB" sz="1400" dirty="0"/>
              <a:t>the speed/elasticity of adjustment of product rates to changes in market interest rates; and </a:t>
            </a:r>
            <a:endParaRPr lang="en-GB" sz="1400" dirty="0" smtClean="0"/>
          </a:p>
          <a:p>
            <a:pPr marL="896938" lvl="5" indent="-355600" algn="just">
              <a:lnSpc>
                <a:spcPts val="2300"/>
              </a:lnSpc>
              <a:spcBef>
                <a:spcPts val="0"/>
              </a:spcBef>
              <a:spcAft>
                <a:spcPts val="0"/>
              </a:spcAft>
              <a:buAutoNum type="alphaLcParenBoth"/>
            </a:pPr>
            <a:r>
              <a:rPr lang="en-GB" sz="1400" dirty="0"/>
              <a:t>the migration of balances between product </a:t>
            </a:r>
            <a:r>
              <a:rPr lang="en-GB" sz="1400" dirty="0" smtClean="0"/>
              <a:t>types, due to changes </a:t>
            </a:r>
            <a:r>
              <a:rPr lang="en-GB" sz="1400" dirty="0"/>
              <a:t>in their </a:t>
            </a:r>
            <a:r>
              <a:rPr lang="en-GB" sz="1400" dirty="0" smtClean="0"/>
              <a:t>features.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530</a:t>
            </a:fld>
            <a:endParaRPr lang="en-US"/>
          </a:p>
        </p:txBody>
      </p:sp>
    </p:spTree>
    <p:extLst>
      <p:ext uri="{BB962C8B-B14F-4D97-AF65-F5344CB8AC3E}">
        <p14:creationId xmlns:p14="http://schemas.microsoft.com/office/powerpoint/2010/main" val="4274920803"/>
      </p:ext>
    </p:extLst>
  </p:cSld>
  <p:clrMapOvr>
    <a:masterClrMapping/>
  </p:clrMapOvr>
  <p:transition spd="slow">
    <p:pull dir="r"/>
  </p:transition>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85750" lvl="3" indent="-285750" algn="just">
              <a:lnSpc>
                <a:spcPts val="2700"/>
              </a:lnSpc>
              <a:spcBef>
                <a:spcPts val="600"/>
              </a:spcBef>
              <a:spcAft>
                <a:spcPts val="600"/>
              </a:spcAft>
              <a:buFontTx/>
              <a:buChar char="-"/>
            </a:pPr>
            <a:r>
              <a:rPr lang="en-GB" sz="1600" u="sng" dirty="0"/>
              <a:t>FIs must demonstrate that their internal capital is adequate</a:t>
            </a:r>
            <a:r>
              <a:rPr lang="en-GB" sz="1600" dirty="0"/>
              <a:t> for their IRR in banking book, taking into account the impact on capital resources of potential changes in their economic value and future earnings resulting from changes in the levels of interest rates.</a:t>
            </a:r>
            <a:endParaRPr lang="en-US" sz="1600" u="sng" dirty="0"/>
          </a:p>
          <a:p>
            <a:pPr marL="285750" lvl="3" indent="-285750" algn="just">
              <a:lnSpc>
                <a:spcPts val="2700"/>
              </a:lnSpc>
              <a:spcBef>
                <a:spcPts val="600"/>
              </a:spcBef>
              <a:spcAft>
                <a:spcPts val="600"/>
              </a:spcAft>
              <a:buFontTx/>
              <a:buChar char="-"/>
            </a:pPr>
            <a:r>
              <a:rPr lang="en-GB" sz="1600" u="sng" dirty="0" smtClean="0"/>
              <a:t>FIs must identify </a:t>
            </a:r>
            <a:r>
              <a:rPr lang="en-GB" sz="1600" u="sng" dirty="0"/>
              <a:t>all different components of the interest rate risk in their banking book. All material risk sub-components should be </a:t>
            </a:r>
            <a:r>
              <a:rPr lang="en-GB" sz="1600" u="sng" dirty="0" smtClean="0"/>
              <a:t>measured.</a:t>
            </a:r>
          </a:p>
          <a:p>
            <a:pPr marL="285750" lvl="3" indent="-285750" algn="just">
              <a:lnSpc>
                <a:spcPts val="2700"/>
              </a:lnSpc>
              <a:spcBef>
                <a:spcPts val="600"/>
              </a:spcBef>
              <a:spcAft>
                <a:spcPts val="600"/>
              </a:spcAft>
              <a:buFontTx/>
              <a:buChar char="-"/>
            </a:pPr>
            <a:r>
              <a:rPr lang="en-GB" sz="1600" u="sng" dirty="0"/>
              <a:t>The institution’s tolerance for IRRBB </a:t>
            </a:r>
            <a:r>
              <a:rPr lang="en-GB" sz="1600" u="sng" dirty="0" smtClean="0"/>
              <a:t>must be </a:t>
            </a:r>
            <a:r>
              <a:rPr lang="en-GB" sz="1600" u="sng" dirty="0"/>
              <a:t>expressed in terms of </a:t>
            </a:r>
            <a:r>
              <a:rPr lang="en-GB" sz="1600" u="sng" dirty="0" smtClean="0"/>
              <a:t>limits on acceptable </a:t>
            </a:r>
            <a:r>
              <a:rPr lang="en-GB" sz="1600" u="sng" dirty="0"/>
              <a:t>short-term and long-term impact of fluctuating interest rates on both </a:t>
            </a:r>
            <a:r>
              <a:rPr lang="en-GB" sz="1600" u="sng" dirty="0" smtClean="0"/>
              <a:t>EV and NII.</a:t>
            </a:r>
          </a:p>
          <a:p>
            <a:pPr marL="285750" lvl="3" indent="-285750" algn="just">
              <a:lnSpc>
                <a:spcPts val="2700"/>
              </a:lnSpc>
              <a:spcBef>
                <a:spcPts val="600"/>
              </a:spcBef>
              <a:spcAft>
                <a:spcPts val="600"/>
              </a:spcAft>
              <a:buFontTx/>
              <a:buChar char="-"/>
            </a:pPr>
            <a:r>
              <a:rPr lang="en-GB" sz="1600" u="sng" dirty="0"/>
              <a:t>The frequency of internal reports should increase with the complexity of the </a:t>
            </a:r>
            <a:r>
              <a:rPr lang="en-GB" sz="1600" u="sng" dirty="0" smtClean="0"/>
              <a:t>FI’s operations</a:t>
            </a:r>
            <a:r>
              <a:rPr lang="en-GB" sz="1600" u="sng" dirty="0"/>
              <a:t>, with quarterly reports being the minimum frequency for institutions with less complex </a:t>
            </a:r>
            <a:r>
              <a:rPr lang="en-GB" sz="1600" u="sng" dirty="0" smtClean="0"/>
              <a:t>portfolios.</a:t>
            </a:r>
            <a:endParaRPr lang="en-US" sz="1600" u="sng"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531</a:t>
            </a:fld>
            <a:endParaRPr lang="en-US"/>
          </a:p>
        </p:txBody>
      </p:sp>
    </p:spTree>
    <p:extLst>
      <p:ext uri="{BB962C8B-B14F-4D97-AF65-F5344CB8AC3E}">
        <p14:creationId xmlns:p14="http://schemas.microsoft.com/office/powerpoint/2010/main" val="509157704"/>
      </p:ext>
    </p:extLst>
  </p:cSld>
  <p:clrMapOvr>
    <a:masterClrMapping/>
  </p:clrMapOvr>
  <p:transition spd="slow">
    <p:pull dir="r"/>
  </p:transition>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838200" y="1628800"/>
            <a:ext cx="4114800" cy="4694213"/>
          </a:xfrm>
          <a:noFill/>
        </p:spPr>
        <p:txBody>
          <a:bodyPr/>
          <a:lstStyle/>
          <a:p>
            <a:pPr marL="261938" lvl="3" indent="-261938" algn="just">
              <a:lnSpc>
                <a:spcPts val="2700"/>
              </a:lnSpc>
              <a:spcBef>
                <a:spcPts val="600"/>
              </a:spcBef>
              <a:spcAft>
                <a:spcPts val="600"/>
              </a:spcAft>
              <a:buFont typeface="Monotype Sorts" pitchFamily="2" charset="2"/>
              <a:buChar char="n"/>
            </a:pPr>
            <a:r>
              <a:rPr lang="en-US" u="sng" dirty="0" smtClean="0">
                <a:cs typeface="Arial" charset="0"/>
              </a:rPr>
              <a:t>Measurement</a:t>
            </a:r>
            <a:r>
              <a:rPr lang="en-US" dirty="0" smtClean="0">
                <a:cs typeface="Arial" charset="0"/>
              </a:rPr>
              <a:t>:</a:t>
            </a:r>
          </a:p>
          <a:p>
            <a:pPr marL="268288" lvl="3" indent="-268288" algn="just">
              <a:lnSpc>
                <a:spcPts val="2700"/>
              </a:lnSpc>
              <a:spcBef>
                <a:spcPts val="600"/>
              </a:spcBef>
              <a:spcAft>
                <a:spcPts val="600"/>
              </a:spcAft>
              <a:buAutoNum type="romanLcParenBoth"/>
            </a:pPr>
            <a:r>
              <a:rPr lang="en-US" u="sng" dirty="0" smtClean="0">
                <a:cs typeface="Arial" charset="0"/>
              </a:rPr>
              <a:t>interest </a:t>
            </a:r>
            <a:r>
              <a:rPr lang="en-US" u="sng" dirty="0">
                <a:cs typeface="Arial" charset="0"/>
              </a:rPr>
              <a:t>rate or repricing </a:t>
            </a:r>
            <a:r>
              <a:rPr lang="en-US" u="sng" dirty="0" smtClean="0">
                <a:cs typeface="Arial" charset="0"/>
              </a:rPr>
              <a:t>gaps:</a:t>
            </a:r>
          </a:p>
          <a:p>
            <a:pPr marL="268288" lvl="4" indent="-268288" algn="just">
              <a:lnSpc>
                <a:spcPts val="2700"/>
              </a:lnSpc>
              <a:spcBef>
                <a:spcPts val="600"/>
              </a:spcBef>
              <a:spcAft>
                <a:spcPts val="600"/>
              </a:spcAft>
            </a:pPr>
            <a:r>
              <a:rPr lang="en-US" sz="1600" dirty="0" smtClean="0">
                <a:cs typeface="Times New Roman" pitchFamily="18" charset="0"/>
              </a:rPr>
              <a:t>differences </a:t>
            </a:r>
            <a:r>
              <a:rPr lang="en-US" sz="1600" dirty="0">
                <a:cs typeface="Times New Roman" pitchFamily="18" charset="0"/>
              </a:rPr>
              <a:t>between </a:t>
            </a:r>
            <a:r>
              <a:rPr lang="en-US" sz="1600" dirty="0" smtClean="0">
                <a:cs typeface="Times New Roman" pitchFamily="18" charset="0"/>
              </a:rPr>
              <a:t>assets </a:t>
            </a:r>
            <a:r>
              <a:rPr lang="en-US" sz="1600" dirty="0">
                <a:cs typeface="Times New Roman" pitchFamily="18" charset="0"/>
              </a:rPr>
              <a:t>and </a:t>
            </a:r>
            <a:r>
              <a:rPr lang="en-US" sz="1600" dirty="0" smtClean="0">
                <a:cs typeface="Times New Roman" pitchFamily="18" charset="0"/>
              </a:rPr>
              <a:t>liabilities </a:t>
            </a:r>
            <a:r>
              <a:rPr lang="en-US" sz="1600" dirty="0">
                <a:cs typeface="Times New Roman" pitchFamily="18" charset="0"/>
              </a:rPr>
              <a:t>to be repriced in different time buckets </a:t>
            </a:r>
            <a:r>
              <a:rPr lang="en-US" sz="1600" dirty="0">
                <a:cs typeface="Arial" charset="0"/>
              </a:rPr>
              <a:t>(usually up to 1 </a:t>
            </a:r>
            <a:r>
              <a:rPr lang="en-US" sz="1600" dirty="0" smtClean="0">
                <a:cs typeface="Arial" charset="0"/>
              </a:rPr>
              <a:t>year, with usual time bands being </a:t>
            </a:r>
            <a:r>
              <a:rPr lang="pt-PT" sz="1600" dirty="0" smtClean="0"/>
              <a:t>1 </a:t>
            </a:r>
            <a:r>
              <a:rPr lang="pt-PT" sz="1600" dirty="0" err="1" smtClean="0"/>
              <a:t>week</a:t>
            </a:r>
            <a:r>
              <a:rPr lang="pt-PT" sz="1600" dirty="0" smtClean="0"/>
              <a:t>, </a:t>
            </a:r>
            <a:r>
              <a:rPr lang="pt-PT" sz="1600" dirty="0"/>
              <a:t>2 </a:t>
            </a:r>
            <a:r>
              <a:rPr lang="pt-PT" sz="1600" dirty="0" err="1" smtClean="0"/>
              <a:t>weeks</a:t>
            </a:r>
            <a:r>
              <a:rPr lang="pt-PT" sz="1600" dirty="0" smtClean="0"/>
              <a:t>, 1m, </a:t>
            </a:r>
            <a:r>
              <a:rPr lang="pt-PT" sz="1600" dirty="0"/>
              <a:t>2, 3, 6 </a:t>
            </a:r>
            <a:r>
              <a:rPr lang="pt-PT" sz="1600" dirty="0" err="1" smtClean="0"/>
              <a:t>and</a:t>
            </a:r>
            <a:r>
              <a:rPr lang="pt-PT" sz="1600" dirty="0" smtClean="0"/>
              <a:t> 12m)</a:t>
            </a:r>
            <a:endParaRPr lang="en-US" sz="1600" dirty="0">
              <a:cs typeface="Arial" charset="0"/>
            </a:endParaRPr>
          </a:p>
          <a:p>
            <a:pPr marL="268288" lvl="4" indent="-268288" algn="just">
              <a:lnSpc>
                <a:spcPts val="2700"/>
              </a:lnSpc>
              <a:spcBef>
                <a:spcPts val="600"/>
              </a:spcBef>
              <a:spcAft>
                <a:spcPts val="600"/>
              </a:spcAft>
            </a:pPr>
            <a:r>
              <a:rPr lang="en-US" sz="1600" dirty="0" smtClean="0">
                <a:cs typeface="Arial" charset="0"/>
              </a:rPr>
              <a:t>excludes </a:t>
            </a:r>
            <a:r>
              <a:rPr lang="en-US" sz="1600" dirty="0">
                <a:cs typeface="Arial" charset="0"/>
              </a:rPr>
              <a:t>non-interest rate bearing balance sheet items (e.g. fixed assets and capital, even though capital may be considered as a fixed rate liability</a:t>
            </a:r>
            <a:r>
              <a:rPr lang="en-US" sz="1600" dirty="0" smtClean="0">
                <a:cs typeface="Arial" charset="0"/>
              </a:rPr>
              <a:t>).</a:t>
            </a:r>
          </a:p>
          <a:p>
            <a:pPr marL="268288" lvl="4" indent="-268288" algn="just">
              <a:lnSpc>
                <a:spcPts val="2700"/>
              </a:lnSpc>
              <a:spcBef>
                <a:spcPts val="600"/>
              </a:spcBef>
              <a:spcAft>
                <a:spcPts val="600"/>
              </a:spcAft>
            </a:pPr>
            <a:r>
              <a:rPr lang="en-US" sz="1600" b="1" dirty="0" smtClean="0">
                <a:solidFill>
                  <a:srgbClr val="FF0000"/>
                </a:solidFill>
                <a:cs typeface="Times New Roman" pitchFamily="18" charset="0"/>
              </a:rPr>
              <a:t>as </a:t>
            </a:r>
            <a:r>
              <a:rPr lang="en-US" sz="1600" b="1" dirty="0">
                <a:solidFill>
                  <a:srgbClr val="FF0000"/>
                </a:solidFill>
                <a:cs typeface="Times New Roman" pitchFamily="18" charset="0"/>
              </a:rPr>
              <a:t>in liquidity risk, these gaps may be static or </a:t>
            </a:r>
            <a:r>
              <a:rPr lang="en-US" sz="1600" b="1" dirty="0" smtClean="0">
                <a:solidFill>
                  <a:srgbClr val="FF0000"/>
                </a:solidFill>
                <a:cs typeface="Times New Roman" pitchFamily="18" charset="0"/>
              </a:rPr>
              <a:t>dynamic.</a:t>
            </a:r>
            <a:endParaRPr lang="en-US" b="1" dirty="0" smtClean="0">
              <a:solidFill>
                <a:srgbClr val="FF0000"/>
              </a:solidFill>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532</a:t>
            </a:fld>
            <a:endParaRPr lang="en-US"/>
          </a:p>
        </p:txBody>
      </p:sp>
      <p:pic>
        <p:nvPicPr>
          <p:cNvPr id="3" name="Picture 2"/>
          <p:cNvPicPr>
            <a:picLocks noChangeAspect="1"/>
          </p:cNvPicPr>
          <p:nvPr/>
        </p:nvPicPr>
        <p:blipFill>
          <a:blip r:embed="rId2"/>
          <a:stretch>
            <a:fillRect/>
          </a:stretch>
        </p:blipFill>
        <p:spPr>
          <a:xfrm>
            <a:off x="4953000" y="2060848"/>
            <a:ext cx="4553253" cy="3087615"/>
          </a:xfrm>
          <a:prstGeom prst="rect">
            <a:avLst/>
          </a:prstGeom>
        </p:spPr>
      </p:pic>
      <p:sp>
        <p:nvSpPr>
          <p:cNvPr id="6" name="Text Box 5"/>
          <p:cNvSpPr txBox="1">
            <a:spLocks noChangeArrowheads="1"/>
          </p:cNvSpPr>
          <p:nvPr/>
        </p:nvSpPr>
        <p:spPr bwMode="auto">
          <a:xfrm>
            <a:off x="4953000" y="5148464"/>
            <a:ext cx="4540250" cy="553998"/>
          </a:xfrm>
          <a:prstGeom prst="rect">
            <a:avLst/>
          </a:prstGeom>
          <a:noFill/>
          <a:ln w="12700" cap="sq">
            <a:noFill/>
            <a:miter lim="800000"/>
            <a:headEnd/>
            <a:tailEnd/>
          </a:ln>
        </p:spPr>
        <p:txBody>
          <a:bodyPr wrap="square">
            <a:spAutoFit/>
          </a:bodyPr>
          <a:lstStyle/>
          <a:p>
            <a:pPr algn="just">
              <a:spcBef>
                <a:spcPts val="0"/>
              </a:spcBef>
              <a:buNone/>
            </a:pPr>
            <a:r>
              <a:rPr lang="en-US" sz="1000" b="0" u="none" dirty="0" smtClean="0">
                <a:solidFill>
                  <a:schemeClr val="tx1"/>
                </a:solidFill>
              </a:rPr>
              <a:t>Source: Heffernan, Shelagh (2005), “Modern Banking”, John Wiley &amp; Sons.</a:t>
            </a:r>
          </a:p>
          <a:p>
            <a:pPr algn="just">
              <a:spcBef>
                <a:spcPts val="0"/>
              </a:spcBef>
              <a:buNone/>
            </a:pPr>
            <a:r>
              <a:rPr lang="en-US" sz="1000" b="0" u="none" dirty="0" smtClean="0">
                <a:solidFill>
                  <a:schemeClr val="tx1"/>
                </a:solidFill>
              </a:rPr>
              <a:t>Note: Only 10% of the retail and term deposits are assumed to be interest-rate sensitive.</a:t>
            </a:r>
            <a:endParaRPr lang="en-US" sz="1000" b="0" u="none" dirty="0">
              <a:solidFill>
                <a:schemeClr val="tx1"/>
              </a:solidFill>
            </a:endParaRPr>
          </a:p>
        </p:txBody>
      </p:sp>
    </p:spTree>
    <p:extLst>
      <p:ext uri="{BB962C8B-B14F-4D97-AF65-F5344CB8AC3E}">
        <p14:creationId xmlns:p14="http://schemas.microsoft.com/office/powerpoint/2010/main" val="2508031983"/>
      </p:ext>
    </p:extLst>
  </p:cSld>
  <p:clrMapOvr>
    <a:masterClrMapping/>
  </p:clrMapOvr>
  <p:transition spd="slow">
    <p:pull dir="r"/>
  </p:transition>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838200" y="1628800"/>
            <a:ext cx="8655050" cy="4694213"/>
          </a:xfrm>
          <a:noFill/>
        </p:spPr>
        <p:txBody>
          <a:bodyPr/>
          <a:lstStyle/>
          <a:p>
            <a:pPr marL="514350" lvl="3" indent="-514350" algn="just">
              <a:lnSpc>
                <a:spcPts val="2700"/>
              </a:lnSpc>
              <a:spcBef>
                <a:spcPts val="600"/>
              </a:spcBef>
              <a:spcAft>
                <a:spcPts val="600"/>
              </a:spcAft>
              <a:buAutoNum type="romanLcParenBoth" startAt="2"/>
            </a:pPr>
            <a:r>
              <a:rPr lang="en-US" u="sng" dirty="0" smtClean="0">
                <a:cs typeface="Arial" charset="0"/>
              </a:rPr>
              <a:t>Earnings-at-risk (</a:t>
            </a:r>
            <a:r>
              <a:rPr lang="en-US" u="sng" dirty="0" err="1" smtClean="0">
                <a:cs typeface="Arial" charset="0"/>
              </a:rPr>
              <a:t>EaR</a:t>
            </a:r>
            <a:r>
              <a:rPr lang="en-US" u="sng" dirty="0" smtClean="0">
                <a:cs typeface="Arial" charset="0"/>
              </a:rPr>
              <a:t>)</a:t>
            </a:r>
            <a:r>
              <a:rPr lang="en-US" dirty="0">
                <a:cs typeface="Arial" charset="0"/>
              </a:rPr>
              <a:t> </a:t>
            </a:r>
            <a:r>
              <a:rPr lang="en-US" dirty="0" smtClean="0">
                <a:cs typeface="Arial" charset="0"/>
              </a:rPr>
              <a:t>– impact on earnings (NI or EV) from several </a:t>
            </a:r>
            <a:r>
              <a:rPr lang="en-US" dirty="0">
                <a:cs typeface="Arial" charset="0"/>
              </a:rPr>
              <a:t>very unfavorable scenarios </a:t>
            </a:r>
            <a:r>
              <a:rPr lang="en-US" dirty="0" smtClean="0">
                <a:cs typeface="Arial" charset="0"/>
              </a:rPr>
              <a:t>for interest rates.</a:t>
            </a:r>
          </a:p>
          <a:p>
            <a:pPr marL="514350" lvl="3" indent="-514350" algn="just">
              <a:lnSpc>
                <a:spcPts val="2700"/>
              </a:lnSpc>
              <a:spcBef>
                <a:spcPts val="600"/>
              </a:spcBef>
              <a:spcAft>
                <a:spcPts val="600"/>
              </a:spcAft>
              <a:buAutoNum type="romanLcParenBoth" startAt="2"/>
            </a:pPr>
            <a:r>
              <a:rPr lang="en-US" dirty="0" smtClean="0">
                <a:cs typeface="Arial" charset="0"/>
              </a:rPr>
              <a:t>Duration Gap Analysis – change in the net worth of banks due to changes in interest gaps</a:t>
            </a:r>
          </a:p>
          <a:p>
            <a:pPr marL="457200" lvl="4" indent="0" algn="just">
              <a:lnSpc>
                <a:spcPts val="2700"/>
              </a:lnSpc>
              <a:spcBef>
                <a:spcPts val="600"/>
              </a:spcBef>
              <a:spcAft>
                <a:spcPts val="600"/>
              </a:spcAft>
              <a:buNone/>
            </a:pPr>
            <a:endParaRPr lang="en-US" dirty="0" smtClean="0">
              <a:cs typeface="Arial" charset="0"/>
            </a:endParaRPr>
          </a:p>
          <a:p>
            <a:pPr marL="457200" lvl="4" indent="0" algn="just">
              <a:lnSpc>
                <a:spcPts val="2700"/>
              </a:lnSpc>
              <a:spcBef>
                <a:spcPts val="600"/>
              </a:spcBef>
              <a:spcAft>
                <a:spcPts val="600"/>
              </a:spcAft>
              <a:buNone/>
            </a:pPr>
            <a:endParaRPr lang="en-US" dirty="0" smtClean="0">
              <a:cs typeface="Arial" charset="0"/>
            </a:endParaRPr>
          </a:p>
          <a:p>
            <a:pPr marL="457200" lvl="4" indent="0" algn="just">
              <a:lnSpc>
                <a:spcPts val="2700"/>
              </a:lnSpc>
              <a:spcBef>
                <a:spcPts val="600"/>
              </a:spcBef>
              <a:spcAft>
                <a:spcPts val="600"/>
              </a:spcAft>
              <a:buNone/>
            </a:pPr>
            <a:endParaRPr lang="en-US" dirty="0" smtClean="0">
              <a:cs typeface="Arial" charset="0"/>
            </a:endParaRPr>
          </a:p>
          <a:p>
            <a:pPr marL="457200" lvl="4" indent="0" algn="just">
              <a:lnSpc>
                <a:spcPts val="2700"/>
              </a:lnSpc>
              <a:spcBef>
                <a:spcPts val="600"/>
              </a:spcBef>
              <a:spcAft>
                <a:spcPts val="600"/>
              </a:spcAft>
              <a:buNone/>
            </a:pPr>
            <a:endParaRPr lang="en-US" dirty="0" smtClean="0">
              <a:cs typeface="Arial" charset="0"/>
            </a:endParaRPr>
          </a:p>
          <a:p>
            <a:pPr marL="261938" lvl="3" indent="-261938" algn="just">
              <a:lnSpc>
                <a:spcPts val="2700"/>
              </a:lnSpc>
              <a:spcBef>
                <a:spcPts val="600"/>
              </a:spcBef>
              <a:spcAft>
                <a:spcPts val="600"/>
              </a:spcAft>
              <a:buFont typeface="Monotype Sorts" pitchFamily="2" charset="2"/>
              <a:buChar char="n"/>
            </a:pPr>
            <a:r>
              <a:rPr lang="en-US" dirty="0" smtClean="0">
                <a:cs typeface="Arial" charset="0"/>
              </a:rPr>
              <a:t>Hedging </a:t>
            </a:r>
            <a:r>
              <a:rPr lang="en-US" dirty="0">
                <a:cs typeface="Arial" charset="0"/>
              </a:rPr>
              <a:t>of gaps is done through the spot market, forward/futures, options or swaps, as well as by changing the pricing structure of </a:t>
            </a:r>
            <a:r>
              <a:rPr lang="en-US" dirty="0" smtClean="0">
                <a:cs typeface="Arial" charset="0"/>
              </a:rPr>
              <a:t>the balance </a:t>
            </a:r>
            <a:r>
              <a:rPr lang="en-US" dirty="0">
                <a:cs typeface="Arial" charset="0"/>
              </a:rPr>
              <a:t>sheet.</a:t>
            </a:r>
          </a:p>
          <a:p>
            <a:pPr marL="271463" lvl="3" indent="-271463" algn="just">
              <a:lnSpc>
                <a:spcPts val="2700"/>
              </a:lnSpc>
              <a:spcBef>
                <a:spcPts val="600"/>
              </a:spcBef>
              <a:spcAft>
                <a:spcPts val="600"/>
              </a:spcAft>
            </a:pPr>
            <a:endParaRPr lang="en-US" dirty="0" smtClean="0">
              <a:cs typeface="Arial" charset="0"/>
            </a:endParaRPr>
          </a:p>
          <a:p>
            <a:pPr marL="265112" lvl="3" algn="just">
              <a:lnSpc>
                <a:spcPts val="2700"/>
              </a:lnSpc>
              <a:spcBef>
                <a:spcPts val="600"/>
              </a:spcBef>
              <a:spcAft>
                <a:spcPts val="600"/>
              </a:spcAft>
            </a:pPr>
            <a:endParaRPr lang="en-US" dirty="0" smtClean="0">
              <a:cs typeface="Arial" charset="0"/>
            </a:endParaRPr>
          </a:p>
          <a:p>
            <a:pPr marL="265112" lvl="3" indent="0" algn="just">
              <a:lnSpc>
                <a:spcPts val="2700"/>
              </a:lnSpc>
              <a:spcBef>
                <a:spcPts val="600"/>
              </a:spcBef>
              <a:spcAft>
                <a:spcPts val="600"/>
              </a:spcAft>
              <a:buNone/>
            </a:pPr>
            <a:endParaRPr lang="en-US" dirty="0" smtClean="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533</a:t>
            </a:fld>
            <a:endParaRPr lang="en-US"/>
          </a:p>
        </p:txBody>
      </p:sp>
      <p:sp>
        <p:nvSpPr>
          <p:cNvPr id="4" name="Down Arrow 3"/>
          <p:cNvSpPr/>
          <p:nvPr/>
        </p:nvSpPr>
        <p:spPr bwMode="auto">
          <a:xfrm>
            <a:off x="5169024" y="321297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838200" y="3789501"/>
            <a:ext cx="4467874" cy="578720"/>
          </a:xfrm>
          <a:prstGeom prst="rect">
            <a:avLst/>
          </a:prstGeom>
        </p:spPr>
      </p:pic>
      <p:pic>
        <p:nvPicPr>
          <p:cNvPr id="6" name="Picture 5"/>
          <p:cNvPicPr>
            <a:picLocks noChangeAspect="1"/>
          </p:cNvPicPr>
          <p:nvPr/>
        </p:nvPicPr>
        <p:blipFill>
          <a:blip r:embed="rId3"/>
          <a:stretch>
            <a:fillRect/>
          </a:stretch>
        </p:blipFill>
        <p:spPr>
          <a:xfrm>
            <a:off x="5306074" y="3789501"/>
            <a:ext cx="4365144" cy="864096"/>
          </a:xfrm>
          <a:prstGeom prst="rect">
            <a:avLst/>
          </a:prstGeom>
        </p:spPr>
      </p:pic>
      <p:sp>
        <p:nvSpPr>
          <p:cNvPr id="7" name="Rectangle 6"/>
          <p:cNvSpPr/>
          <p:nvPr/>
        </p:nvSpPr>
        <p:spPr>
          <a:xfrm>
            <a:off x="838200" y="4368221"/>
            <a:ext cx="4467874" cy="784830"/>
          </a:xfrm>
          <a:prstGeom prst="rect">
            <a:avLst/>
          </a:prstGeom>
        </p:spPr>
        <p:txBody>
          <a:bodyPr wrap="square">
            <a:spAutoFit/>
          </a:bodyPr>
          <a:lstStyle/>
          <a:p>
            <a:pPr marL="0" lvl="4" algn="just">
              <a:lnSpc>
                <a:spcPts val="2700"/>
              </a:lnSpc>
              <a:spcBef>
                <a:spcPts val="600"/>
              </a:spcBef>
              <a:spcAft>
                <a:spcPts val="600"/>
              </a:spcAft>
              <a:buNone/>
            </a:pPr>
            <a:r>
              <a:rPr lang="en-US" sz="2000" b="0" u="none" dirty="0">
                <a:solidFill>
                  <a:schemeClr val="tx1"/>
                </a:solidFill>
                <a:cs typeface="Arial" charset="0"/>
              </a:rPr>
              <a:t>(RSA and RSL = risk </a:t>
            </a:r>
            <a:r>
              <a:rPr lang="en-US" sz="2000" b="0" u="none" dirty="0" smtClean="0">
                <a:solidFill>
                  <a:schemeClr val="tx1"/>
                </a:solidFill>
                <a:cs typeface="Arial" charset="0"/>
              </a:rPr>
              <a:t>sensitive assets </a:t>
            </a:r>
            <a:r>
              <a:rPr lang="en-US" sz="2000" b="0" u="none" dirty="0">
                <a:solidFill>
                  <a:schemeClr val="tx1"/>
                </a:solidFill>
                <a:cs typeface="Arial" charset="0"/>
              </a:rPr>
              <a:t>and liabilities)</a:t>
            </a:r>
          </a:p>
        </p:txBody>
      </p:sp>
    </p:spTree>
    <p:extLst>
      <p:ext uri="{BB962C8B-B14F-4D97-AF65-F5344CB8AC3E}">
        <p14:creationId xmlns:p14="http://schemas.microsoft.com/office/powerpoint/2010/main" val="1361982863"/>
      </p:ext>
    </p:extLst>
  </p:cSld>
  <p:clrMapOvr>
    <a:masterClrMapping/>
  </p:clrMapOvr>
  <p:transition spd="slow">
    <p:pull dir="r"/>
  </p:transition>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762000" y="1628800"/>
            <a:ext cx="8731250" cy="4694213"/>
          </a:xfrm>
          <a:noFill/>
        </p:spPr>
        <p:txBody>
          <a:bodyPr/>
          <a:lstStyle/>
          <a:p>
            <a:pPr marL="261938" lvl="3" indent="-261938" algn="just">
              <a:lnSpc>
                <a:spcPts val="2700"/>
              </a:lnSpc>
              <a:spcBef>
                <a:spcPts val="600"/>
              </a:spcBef>
              <a:spcAft>
                <a:spcPts val="600"/>
              </a:spcAft>
              <a:buFont typeface="Monotype Sorts" pitchFamily="2" charset="2"/>
              <a:buChar char="n"/>
            </a:pPr>
            <a:r>
              <a:rPr lang="en-US" dirty="0" smtClean="0">
                <a:cs typeface="Arial" charset="0"/>
              </a:rPr>
              <a:t>For the 1</a:t>
            </a:r>
            <a:r>
              <a:rPr lang="en-US" baseline="30000" dirty="0" smtClean="0">
                <a:cs typeface="Arial" charset="0"/>
              </a:rPr>
              <a:t>st</a:t>
            </a:r>
            <a:r>
              <a:rPr lang="en-US" dirty="0" smtClean="0">
                <a:cs typeface="Arial" charset="0"/>
              </a:rPr>
              <a:t> gap in the table below, the impact of a 1 pp increase in interest rates is:</a:t>
            </a: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endParaRPr lang="en-US" dirty="0" smtClean="0">
              <a:cs typeface="Arial" charset="0"/>
            </a:endParaRP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r>
              <a:rPr lang="en-US" dirty="0" smtClean="0">
                <a:cs typeface="Arial" charset="0"/>
              </a:rPr>
              <a:t>1y cumulative repricing or interest rate gap:</a:t>
            </a:r>
          </a:p>
          <a:p>
            <a:pPr marL="261938" lvl="3" indent="-261938" algn="just">
              <a:lnSpc>
                <a:spcPts val="2700"/>
              </a:lnSpc>
              <a:spcBef>
                <a:spcPts val="600"/>
              </a:spcBef>
              <a:spcAft>
                <a:spcPts val="600"/>
              </a:spcAft>
              <a:buFont typeface="Monotype Sorts" pitchFamily="2" charset="2"/>
              <a:buChar char="n"/>
            </a:pPr>
            <a:endParaRPr lang="en-US" dirty="0">
              <a:cs typeface="Arial" charset="0"/>
            </a:endParaRPr>
          </a:p>
          <a:p>
            <a:pPr marL="261938" lvl="3" indent="-261938" algn="just">
              <a:lnSpc>
                <a:spcPts val="2700"/>
              </a:lnSpc>
              <a:spcBef>
                <a:spcPts val="600"/>
              </a:spcBef>
              <a:spcAft>
                <a:spcPts val="600"/>
              </a:spcAft>
              <a:buFont typeface="Monotype Sorts" pitchFamily="2" charset="2"/>
              <a:buChar char="n"/>
            </a:pPr>
            <a:r>
              <a:rPr lang="en-US" dirty="0" smtClean="0">
                <a:cs typeface="Arial" charset="0"/>
              </a:rPr>
              <a:t>Assuming a parallel upward shift in the yield curve up to 1y:</a:t>
            </a:r>
          </a:p>
          <a:p>
            <a:pPr marL="261938" lvl="3" indent="-261938" algn="just">
              <a:lnSpc>
                <a:spcPts val="2700"/>
              </a:lnSpc>
              <a:spcBef>
                <a:spcPts val="600"/>
              </a:spcBef>
              <a:spcAft>
                <a:spcPts val="600"/>
              </a:spcAft>
              <a:buFont typeface="Monotype Sorts" pitchFamily="2" charset="2"/>
              <a:buChar char="n"/>
            </a:pPr>
            <a:endParaRPr lang="en-US" dirty="0" smtClean="0">
              <a:cs typeface="Arial" charset="0"/>
            </a:endParaRPr>
          </a:p>
          <a:p>
            <a:pPr marL="265112" lvl="3" algn="just">
              <a:lnSpc>
                <a:spcPts val="2700"/>
              </a:lnSpc>
              <a:spcBef>
                <a:spcPts val="600"/>
              </a:spcBef>
              <a:spcAft>
                <a:spcPts val="600"/>
              </a:spcAft>
            </a:pPr>
            <a:endParaRPr lang="en-US" dirty="0" smtClean="0">
              <a:cs typeface="Arial" charset="0"/>
            </a:endParaRPr>
          </a:p>
          <a:p>
            <a:pPr marL="265112" lvl="3" indent="0" algn="just">
              <a:lnSpc>
                <a:spcPts val="2700"/>
              </a:lnSpc>
              <a:spcBef>
                <a:spcPts val="600"/>
              </a:spcBef>
              <a:spcAft>
                <a:spcPts val="600"/>
              </a:spcAft>
              <a:buNone/>
            </a:pPr>
            <a:endParaRPr lang="en-US" dirty="0" smtClean="0">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534</a:t>
            </a:fld>
            <a:endParaRPr lang="en-US" dirty="0"/>
          </a:p>
        </p:txBody>
      </p:sp>
      <p:pic>
        <p:nvPicPr>
          <p:cNvPr id="3" name="Picture 2"/>
          <p:cNvPicPr>
            <a:picLocks noChangeAspect="1"/>
          </p:cNvPicPr>
          <p:nvPr/>
        </p:nvPicPr>
        <p:blipFill>
          <a:blip r:embed="rId2"/>
          <a:stretch>
            <a:fillRect/>
          </a:stretch>
        </p:blipFill>
        <p:spPr>
          <a:xfrm>
            <a:off x="1064568" y="2492896"/>
            <a:ext cx="3657600" cy="1334219"/>
          </a:xfrm>
          <a:prstGeom prst="rect">
            <a:avLst/>
          </a:prstGeom>
        </p:spPr>
      </p:pic>
      <p:pic>
        <p:nvPicPr>
          <p:cNvPr id="8" name="Picture 7"/>
          <p:cNvPicPr>
            <a:picLocks noChangeAspect="1"/>
          </p:cNvPicPr>
          <p:nvPr/>
        </p:nvPicPr>
        <p:blipFill>
          <a:blip r:embed="rId3"/>
          <a:stretch>
            <a:fillRect/>
          </a:stretch>
        </p:blipFill>
        <p:spPr>
          <a:xfrm>
            <a:off x="1640632" y="2100009"/>
            <a:ext cx="3756683" cy="248871"/>
          </a:xfrm>
          <a:prstGeom prst="rect">
            <a:avLst/>
          </a:prstGeom>
        </p:spPr>
      </p:pic>
      <p:pic>
        <p:nvPicPr>
          <p:cNvPr id="9" name="Picture 8"/>
          <p:cNvPicPr>
            <a:picLocks noChangeAspect="1"/>
          </p:cNvPicPr>
          <p:nvPr/>
        </p:nvPicPr>
        <p:blipFill>
          <a:blip r:embed="rId4"/>
          <a:stretch>
            <a:fillRect/>
          </a:stretch>
        </p:blipFill>
        <p:spPr>
          <a:xfrm>
            <a:off x="1064568" y="4536579"/>
            <a:ext cx="4896545" cy="309263"/>
          </a:xfrm>
          <a:prstGeom prst="rect">
            <a:avLst/>
          </a:prstGeom>
        </p:spPr>
      </p:pic>
      <p:pic>
        <p:nvPicPr>
          <p:cNvPr id="10" name="Picture 9"/>
          <p:cNvPicPr>
            <a:picLocks noChangeAspect="1"/>
          </p:cNvPicPr>
          <p:nvPr/>
        </p:nvPicPr>
        <p:blipFill>
          <a:blip r:embed="rId5"/>
          <a:stretch>
            <a:fillRect/>
          </a:stretch>
        </p:blipFill>
        <p:spPr>
          <a:xfrm>
            <a:off x="1064568" y="5555306"/>
            <a:ext cx="3147106" cy="609998"/>
          </a:xfrm>
          <a:prstGeom prst="rect">
            <a:avLst/>
          </a:prstGeom>
        </p:spPr>
      </p:pic>
      <p:sp>
        <p:nvSpPr>
          <p:cNvPr id="11" name="Rectangle 10"/>
          <p:cNvSpPr/>
          <p:nvPr/>
        </p:nvSpPr>
        <p:spPr>
          <a:xfrm>
            <a:off x="4722168" y="3140968"/>
            <a:ext cx="4774834" cy="646331"/>
          </a:xfrm>
          <a:prstGeom prst="rect">
            <a:avLst/>
          </a:prstGeom>
        </p:spPr>
        <p:txBody>
          <a:bodyPr wrap="square">
            <a:spAutoFit/>
          </a:bodyPr>
          <a:lstStyle/>
          <a:p>
            <a:pPr algn="just">
              <a:spcAft>
                <a:spcPts val="0"/>
              </a:spcAft>
              <a:buNone/>
            </a:pPr>
            <a:r>
              <a:rPr lang="en-US" sz="1200" b="0" u="none" dirty="0" smtClean="0">
                <a:solidFill>
                  <a:schemeClr val="tx1"/>
                </a:solidFill>
                <a:latin typeface="Calibri" panose="020F0502020204030204" pitchFamily="34" charset="0"/>
                <a:ea typeface="Times New Roman" panose="02020603050405020304" pitchFamily="18" charset="0"/>
              </a:rPr>
              <a:t>Source: Saunders</a:t>
            </a:r>
            <a:r>
              <a:rPr lang="en-US" sz="1200" b="0" u="none" dirty="0">
                <a:solidFill>
                  <a:schemeClr val="tx1"/>
                </a:solidFill>
                <a:latin typeface="Calibri" panose="020F0502020204030204" pitchFamily="34" charset="0"/>
                <a:ea typeface="Times New Roman" panose="02020603050405020304" pitchFamily="18" charset="0"/>
              </a:rPr>
              <a:t>, Anthony and Marcia </a:t>
            </a:r>
            <a:r>
              <a:rPr lang="en-US" sz="1200" b="0" u="none" dirty="0" err="1">
                <a:solidFill>
                  <a:schemeClr val="tx1"/>
                </a:solidFill>
                <a:latin typeface="Calibri" panose="020F0502020204030204" pitchFamily="34" charset="0"/>
                <a:ea typeface="Times New Roman" panose="02020603050405020304" pitchFamily="18" charset="0"/>
              </a:rPr>
              <a:t>Millon</a:t>
            </a:r>
            <a:r>
              <a:rPr lang="en-US" sz="1200" b="0" u="none" dirty="0">
                <a:solidFill>
                  <a:schemeClr val="tx1"/>
                </a:solidFill>
                <a:latin typeface="Calibri" panose="020F0502020204030204" pitchFamily="34" charset="0"/>
                <a:ea typeface="Times New Roman" panose="02020603050405020304" pitchFamily="18" charset="0"/>
              </a:rPr>
              <a:t> Cornett (2018), Financial Institutions Management – A Risk Management Approach, 9th Edition, McGraw-Hill International.</a:t>
            </a:r>
            <a:endParaRPr lang="pt-PT" sz="1200" b="0" u="none" dirty="0">
              <a:solidFill>
                <a:schemeClr val="tx1"/>
              </a:solidFill>
              <a:ea typeface="Times New Roman" panose="02020603050405020304" pitchFamily="18" charset="0"/>
            </a:endParaRPr>
          </a:p>
        </p:txBody>
      </p:sp>
    </p:spTree>
    <p:extLst>
      <p:ext uri="{BB962C8B-B14F-4D97-AF65-F5344CB8AC3E}">
        <p14:creationId xmlns:p14="http://schemas.microsoft.com/office/powerpoint/2010/main" val="3059824508"/>
      </p:ext>
    </p:extLst>
  </p:cSld>
  <p:clrMapOvr>
    <a:masterClrMapping/>
  </p:clrMapOvr>
  <p:transition spd="slow">
    <p:pull dir="r"/>
  </p:transition>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762000" y="342900"/>
            <a:ext cx="8566150" cy="1104900"/>
          </a:xfrm>
        </p:spPr>
        <p:txBody>
          <a:bodyPr/>
          <a:lstStyle/>
          <a:p>
            <a:r>
              <a:rPr lang="en-US" dirty="0" smtClean="0"/>
              <a:t>Interest Rate Risk</a:t>
            </a:r>
          </a:p>
        </p:txBody>
      </p:sp>
      <p:sp>
        <p:nvSpPr>
          <p:cNvPr id="132099" name="Rectangle 4"/>
          <p:cNvSpPr>
            <a:spLocks noGrp="1" noChangeArrowheads="1"/>
          </p:cNvSpPr>
          <p:nvPr>
            <p:ph type="body" idx="1"/>
          </p:nvPr>
        </p:nvSpPr>
        <p:spPr>
          <a:xfrm>
            <a:off x="762000" y="1628801"/>
            <a:ext cx="8727504" cy="2560864"/>
          </a:xfrm>
          <a:noFill/>
        </p:spPr>
        <p:txBody>
          <a:bodyPr/>
          <a:lstStyle/>
          <a:p>
            <a:pPr marL="266700" indent="-266700" algn="just">
              <a:lnSpc>
                <a:spcPts val="2700"/>
              </a:lnSpc>
              <a:spcBef>
                <a:spcPts val="600"/>
              </a:spcBef>
              <a:spcAft>
                <a:spcPts val="600"/>
              </a:spcAft>
            </a:pPr>
            <a:r>
              <a:rPr lang="en-US" sz="2000" u="sng" dirty="0" smtClean="0">
                <a:cs typeface="Times New Roman" pitchFamily="18" charset="0"/>
              </a:rPr>
              <a:t>Portuguese banks usually have positive interest rate gaps</a:t>
            </a:r>
            <a:r>
              <a:rPr lang="en-US" sz="2000" dirty="0" smtClean="0">
                <a:cs typeface="Times New Roman" pitchFamily="18" charset="0"/>
              </a:rPr>
              <a:t>, as credit rates are mostly indexed to money market rates (e.g. </a:t>
            </a:r>
            <a:r>
              <a:rPr lang="en-US" sz="2000" dirty="0" err="1" smtClean="0">
                <a:cs typeface="Times New Roman" pitchFamily="18" charset="0"/>
              </a:rPr>
              <a:t>Euribor</a:t>
            </a:r>
            <a:r>
              <a:rPr lang="en-US" sz="2000" dirty="0" smtClean="0">
                <a:cs typeface="Times New Roman" pitchFamily="18" charset="0"/>
              </a:rPr>
              <a:t>), while among liabilities only bonds issued are usually indexed, as term deposits are mostly short term liabilities (though may be renewed) with interest rates fixed by the bank =&gt; </a:t>
            </a:r>
            <a:r>
              <a:rPr lang="en-US" sz="2000" dirty="0" smtClean="0">
                <a:solidFill>
                  <a:srgbClr val="FF0000"/>
                </a:solidFill>
                <a:cs typeface="Times New Roman" pitchFamily="18" charset="0"/>
              </a:rPr>
              <a:t>short term interest rate decreases are, </a:t>
            </a:r>
            <a:r>
              <a:rPr lang="en-US" sz="2000" i="1" dirty="0" smtClean="0">
                <a:solidFill>
                  <a:srgbClr val="FF0000"/>
                </a:solidFill>
                <a:cs typeface="Times New Roman" pitchFamily="18" charset="0"/>
              </a:rPr>
              <a:t>ceteris paribus</a:t>
            </a:r>
            <a:r>
              <a:rPr lang="en-US" sz="2000" dirty="0" smtClean="0">
                <a:solidFill>
                  <a:srgbClr val="FF0000"/>
                </a:solidFill>
                <a:cs typeface="Times New Roman" pitchFamily="18" charset="0"/>
              </a:rPr>
              <a:t>, unfavorable to banks</a:t>
            </a:r>
            <a:r>
              <a:rPr lang="en-US" sz="2000" dirty="0" smtClean="0">
                <a:cs typeface="Times New Roman" pitchFamily="18" charset="0"/>
              </a:rPr>
              <a:t>.</a:t>
            </a:r>
          </a:p>
          <a:p>
            <a:pPr marL="266700" indent="-266700" algn="just">
              <a:lnSpc>
                <a:spcPts val="2700"/>
              </a:lnSpc>
              <a:spcBef>
                <a:spcPts val="600"/>
              </a:spcBef>
              <a:spcAft>
                <a:spcPts val="600"/>
              </a:spcAft>
            </a:pPr>
            <a:r>
              <a:rPr lang="en-US" sz="2000" dirty="0" smtClean="0">
                <a:cs typeface="Times New Roman" pitchFamily="18" charset="0"/>
              </a:rPr>
              <a:t>However, we must also bear in mind that higher rates may reduce credit risk.</a:t>
            </a:r>
          </a:p>
          <a:p>
            <a:pPr marL="266700" indent="-266700" algn="just">
              <a:lnSpc>
                <a:spcPts val="2700"/>
              </a:lnSpc>
              <a:spcBef>
                <a:spcPts val="600"/>
              </a:spcBef>
              <a:spcAft>
                <a:spcPts val="600"/>
              </a:spcAft>
            </a:pPr>
            <a:r>
              <a:rPr lang="en-US" sz="2000" dirty="0" smtClean="0">
                <a:cs typeface="Times New Roman" pitchFamily="18" charset="0"/>
              </a:rPr>
              <a:t>As illustrated below, Portugal is one of the countries with the highest % of variable rate loans.</a:t>
            </a:r>
            <a:endParaRPr lang="en-US" sz="2000" dirty="0" smtClean="0">
              <a:cs typeface="Arial" charset="0"/>
            </a:endParaRPr>
          </a:p>
          <a:p>
            <a:pPr marL="266700" indent="-266700" algn="just">
              <a:lnSpc>
                <a:spcPts val="2700"/>
              </a:lnSpc>
              <a:spcBef>
                <a:spcPts val="600"/>
              </a:spcBef>
              <a:spcAft>
                <a:spcPts val="600"/>
              </a:spcAft>
            </a:pPr>
            <a:endParaRPr lang="en-US" sz="2000" dirty="0" smtClean="0">
              <a:cs typeface="Times New Roman" pitchFamily="18" charset="0"/>
            </a:endParaRPr>
          </a:p>
          <a:p>
            <a:pPr marL="266700" indent="-266700" algn="just">
              <a:lnSpc>
                <a:spcPts val="2700"/>
              </a:lnSpc>
              <a:spcBef>
                <a:spcPts val="600"/>
              </a:spcBef>
              <a:spcAft>
                <a:spcPts val="600"/>
              </a:spcAft>
            </a:pPr>
            <a:endParaRPr lang="en-US" sz="2000" dirty="0" smtClean="0">
              <a:cs typeface="Times New Roman" pitchFamily="18" charset="0"/>
            </a:endParaRPr>
          </a:p>
          <a:p>
            <a:pPr marL="266700" indent="-266700" algn="just">
              <a:lnSpc>
                <a:spcPts val="2700"/>
              </a:lnSpc>
              <a:spcBef>
                <a:spcPts val="600"/>
              </a:spcBef>
              <a:spcAft>
                <a:spcPts val="600"/>
              </a:spcAft>
            </a:pP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535</a:t>
            </a:fld>
            <a:endParaRPr lang="en-US"/>
          </a:p>
        </p:txBody>
      </p:sp>
      <p:pic>
        <p:nvPicPr>
          <p:cNvPr id="5" name="Picture 4"/>
          <p:cNvPicPr>
            <a:picLocks noChangeAspect="1"/>
          </p:cNvPicPr>
          <p:nvPr/>
        </p:nvPicPr>
        <p:blipFill>
          <a:blip r:embed="rId2"/>
          <a:stretch>
            <a:fillRect/>
          </a:stretch>
        </p:blipFill>
        <p:spPr>
          <a:xfrm>
            <a:off x="5169024" y="4437112"/>
            <a:ext cx="4145756" cy="1813893"/>
          </a:xfrm>
          <a:prstGeom prst="rect">
            <a:avLst/>
          </a:prstGeom>
        </p:spPr>
      </p:pic>
      <p:cxnSp>
        <p:nvCxnSpPr>
          <p:cNvPr id="6" name="Straight Arrow Connector 5"/>
          <p:cNvCxnSpPr/>
          <p:nvPr/>
        </p:nvCxnSpPr>
        <p:spPr bwMode="auto">
          <a:xfrm flipH="1">
            <a:off x="8985448" y="4323391"/>
            <a:ext cx="270098" cy="432048"/>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7" name="Rectangle 6"/>
          <p:cNvSpPr/>
          <p:nvPr/>
        </p:nvSpPr>
        <p:spPr>
          <a:xfrm>
            <a:off x="1064568" y="5753262"/>
            <a:ext cx="3888432" cy="461665"/>
          </a:xfrm>
          <a:prstGeom prst="rect">
            <a:avLst/>
          </a:prstGeom>
        </p:spPr>
        <p:txBody>
          <a:bodyPr wrap="square">
            <a:spAutoFit/>
          </a:bodyPr>
          <a:lstStyle/>
          <a:p>
            <a:pPr algn="just">
              <a:spcBef>
                <a:spcPct val="50000"/>
              </a:spcBef>
              <a:buNone/>
            </a:pPr>
            <a:r>
              <a:rPr lang="en-US" sz="1200" b="0" u="none" dirty="0" smtClean="0">
                <a:solidFill>
                  <a:schemeClr val="tx1"/>
                </a:solidFill>
              </a:rPr>
              <a:t>Source: Fitch </a:t>
            </a:r>
            <a:r>
              <a:rPr lang="en-US" sz="1200" b="0" u="none" dirty="0">
                <a:solidFill>
                  <a:schemeClr val="tx1"/>
                </a:solidFill>
              </a:rPr>
              <a:t>(</a:t>
            </a:r>
            <a:r>
              <a:rPr lang="en-US" sz="1200" b="0" u="none" dirty="0" smtClean="0">
                <a:solidFill>
                  <a:schemeClr val="tx1"/>
                </a:solidFill>
              </a:rPr>
              <a:t>2016), 2016 </a:t>
            </a:r>
            <a:r>
              <a:rPr lang="en-US" sz="1200" b="0" u="none" dirty="0">
                <a:solidFill>
                  <a:schemeClr val="tx1"/>
                </a:solidFill>
              </a:rPr>
              <a:t>Fitch Credit </a:t>
            </a:r>
            <a:r>
              <a:rPr lang="en-US" sz="1200" b="0" u="none" dirty="0" smtClean="0">
                <a:solidFill>
                  <a:schemeClr val="tx1"/>
                </a:solidFill>
              </a:rPr>
              <a:t>Outlook Conference</a:t>
            </a:r>
            <a:r>
              <a:rPr lang="en-US" sz="1200" b="0" u="none" dirty="0">
                <a:solidFill>
                  <a:schemeClr val="tx1"/>
                </a:solidFill>
              </a:rPr>
              <a:t>, Lisbon, </a:t>
            </a:r>
            <a:r>
              <a:rPr lang="en-US" sz="1200" b="0" u="none" dirty="0" smtClean="0">
                <a:solidFill>
                  <a:schemeClr val="tx1"/>
                </a:solidFill>
              </a:rPr>
              <a:t>28 Jan.</a:t>
            </a:r>
            <a:endParaRPr lang="en-US" sz="1200" b="0" u="none" dirty="0">
              <a:solidFill>
                <a:schemeClr val="tx1"/>
              </a:solidFill>
            </a:endParaRPr>
          </a:p>
        </p:txBody>
      </p:sp>
    </p:spTree>
    <p:extLst>
      <p:ext uri="{BB962C8B-B14F-4D97-AF65-F5344CB8AC3E}">
        <p14:creationId xmlns:p14="http://schemas.microsoft.com/office/powerpoint/2010/main" val="3339598831"/>
      </p:ext>
    </p:extLst>
  </p:cSld>
  <p:clrMapOvr>
    <a:masterClrMapping/>
  </p:clrMapOvr>
  <p:transition spd="slow">
    <p:pull dir="r"/>
  </p:transition>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Market Risk</a:t>
            </a:r>
          </a:p>
        </p:txBody>
      </p:sp>
      <p:sp>
        <p:nvSpPr>
          <p:cNvPr id="134147" name="Rectangle 4"/>
          <p:cNvSpPr>
            <a:spLocks noGrp="1" noChangeArrowheads="1"/>
          </p:cNvSpPr>
          <p:nvPr>
            <p:ph type="body" idx="1"/>
          </p:nvPr>
        </p:nvSpPr>
        <p:spPr>
          <a:xfrm>
            <a:off x="704528" y="1628799"/>
            <a:ext cx="8784976" cy="1512169"/>
          </a:xfrm>
          <a:noFill/>
        </p:spPr>
        <p:txBody>
          <a:bodyPr/>
          <a:lstStyle/>
          <a:p>
            <a:pPr marL="236455" indent="-236455" algn="just">
              <a:lnSpc>
                <a:spcPts val="2700"/>
              </a:lnSpc>
              <a:spcBef>
                <a:spcPts val="600"/>
              </a:spcBef>
              <a:spcAft>
                <a:spcPts val="600"/>
              </a:spcAft>
            </a:pPr>
            <a:r>
              <a:rPr lang="en-US" sz="2000" b="1" dirty="0" smtClean="0">
                <a:solidFill>
                  <a:srgbClr val="FF0000"/>
                </a:solidFill>
                <a:cs typeface="Times New Roman" pitchFamily="18" charset="0"/>
              </a:rPr>
              <a:t>Definition: risk </a:t>
            </a:r>
            <a:r>
              <a:rPr lang="en-US" sz="2000" b="1" dirty="0">
                <a:solidFill>
                  <a:srgbClr val="FF0000"/>
                </a:solidFill>
                <a:cs typeface="Times New Roman" pitchFamily="18" charset="0"/>
              </a:rPr>
              <a:t>of losses due to the impact of interest rate, exchange rates or other financial asset price moves on the value of actively traded portfolios.</a:t>
            </a:r>
          </a:p>
          <a:p>
            <a:pPr marL="236455" indent="-236455" algn="just">
              <a:lnSpc>
                <a:spcPts val="2700"/>
              </a:lnSpc>
              <a:spcBef>
                <a:spcPts val="600"/>
              </a:spcBef>
              <a:spcAft>
                <a:spcPts val="600"/>
              </a:spcAft>
            </a:pPr>
            <a:r>
              <a:rPr lang="en-US" sz="2000" dirty="0">
                <a:cs typeface="Times New Roman" pitchFamily="18" charset="0"/>
              </a:rPr>
              <a:t>M</a:t>
            </a:r>
            <a:r>
              <a:rPr lang="en-US" sz="2000" dirty="0" smtClean="0">
                <a:cs typeface="Times New Roman" pitchFamily="18" charset="0"/>
              </a:rPr>
              <a:t>arket risk of a portfolio is usually computed by </a:t>
            </a:r>
            <a:r>
              <a:rPr lang="en-US" sz="2000" dirty="0" err="1" smtClean="0">
                <a:cs typeface="Times New Roman" pitchFamily="18" charset="0"/>
              </a:rPr>
              <a:t>VaR</a:t>
            </a:r>
            <a:r>
              <a:rPr lang="en-US" sz="2000" dirty="0" smtClean="0">
                <a:cs typeface="Times New Roman" pitchFamily="18" charset="0"/>
              </a:rPr>
              <a:t> for a high confidence level and a short maturity (usually 99%, 10-day), offering a conservative loss measure.</a:t>
            </a:r>
            <a:endParaRPr lang="en-US" sz="2000" dirty="0">
              <a:cs typeface="Times New Roman" pitchFamily="18" charset="0"/>
            </a:endParaRPr>
          </a:p>
        </p:txBody>
      </p:sp>
      <p:pic>
        <p:nvPicPr>
          <p:cNvPr id="4" name="Imagem 3"/>
          <p:cNvPicPr>
            <a:picLocks noChangeAspect="1"/>
          </p:cNvPicPr>
          <p:nvPr/>
        </p:nvPicPr>
        <p:blipFill>
          <a:blip r:embed="rId2"/>
          <a:stretch>
            <a:fillRect/>
          </a:stretch>
        </p:blipFill>
        <p:spPr>
          <a:xfrm>
            <a:off x="862452" y="3363674"/>
            <a:ext cx="5602716" cy="2667153"/>
          </a:xfrm>
          <a:prstGeom prst="rect">
            <a:avLst/>
          </a:prstGeom>
        </p:spPr>
      </p:pic>
      <p:sp>
        <p:nvSpPr>
          <p:cNvPr id="5" name="Text Box 5"/>
          <p:cNvSpPr txBox="1">
            <a:spLocks noChangeArrowheads="1"/>
          </p:cNvSpPr>
          <p:nvPr/>
        </p:nvSpPr>
        <p:spPr bwMode="auto">
          <a:xfrm>
            <a:off x="920552" y="6055080"/>
            <a:ext cx="1963380" cy="246221"/>
          </a:xfrm>
          <a:prstGeom prst="rect">
            <a:avLst/>
          </a:prstGeom>
          <a:noFill/>
          <a:ln w="12700" cap="sq">
            <a:noFill/>
            <a:miter lim="800000"/>
            <a:headEnd/>
            <a:tailEnd/>
          </a:ln>
        </p:spPr>
        <p:txBody>
          <a:bodyPr wrap="square">
            <a:spAutoFit/>
          </a:bodyPr>
          <a:lstStyle/>
          <a:p>
            <a:pPr algn="just">
              <a:spcBef>
                <a:spcPct val="50000"/>
              </a:spcBef>
              <a:buNone/>
            </a:pPr>
            <a:r>
              <a:rPr lang="pt-PT" sz="1000" b="0" u="none" dirty="0" err="1" smtClean="0">
                <a:solidFill>
                  <a:schemeClr val="tx1"/>
                </a:solidFill>
              </a:rPr>
              <a:t>Source</a:t>
            </a:r>
            <a:r>
              <a:rPr lang="pt-PT" sz="1000" b="0" u="none" dirty="0" smtClean="0">
                <a:solidFill>
                  <a:schemeClr val="tx1"/>
                </a:solidFill>
              </a:rPr>
              <a:t>: </a:t>
            </a:r>
            <a:r>
              <a:rPr lang="en-US" sz="1000" b="0" u="none" dirty="0">
                <a:solidFill>
                  <a:schemeClr val="tx1"/>
                </a:solidFill>
              </a:rPr>
              <a:t>Hull, John (2009)</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536</a:t>
            </a:fld>
            <a:endParaRPr lang="en-US"/>
          </a:p>
        </p:txBody>
      </p:sp>
    </p:spTree>
    <p:extLst>
      <p:ext uri="{BB962C8B-B14F-4D97-AF65-F5344CB8AC3E}">
        <p14:creationId xmlns:p14="http://schemas.microsoft.com/office/powerpoint/2010/main" val="2546800136"/>
      </p:ext>
    </p:extLst>
  </p:cSld>
  <p:clrMapOvr>
    <a:masterClrMapping/>
  </p:clrMapOvr>
  <p:transition spd="slow">
    <p:pull dir="r"/>
  </p:transition>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Market Risk</a:t>
            </a:r>
          </a:p>
        </p:txBody>
      </p:sp>
      <mc:AlternateContent xmlns:mc="http://schemas.openxmlformats.org/markup-compatibility/2006" xmlns:a14="http://schemas.microsoft.com/office/drawing/2010/main">
        <mc:Choice Requires="a14">
          <p:sp>
            <p:nvSpPr>
              <p:cNvPr id="134147" name="Rectangle 4"/>
              <p:cNvSpPr>
                <a:spLocks noGrp="1" noChangeArrowheads="1"/>
              </p:cNvSpPr>
              <p:nvPr>
                <p:ph type="body" idx="1"/>
              </p:nvPr>
            </p:nvSpPr>
            <p:spPr>
              <a:xfrm>
                <a:off x="704528" y="1628800"/>
                <a:ext cx="8784976" cy="4680520"/>
              </a:xfrm>
              <a:noFill/>
            </p:spPr>
            <p:txBody>
              <a:bodyPr/>
              <a:lstStyle/>
              <a:p>
                <a:pPr marL="265113" indent="-265113" algn="just">
                  <a:lnSpc>
                    <a:spcPts val="2700"/>
                  </a:lnSpc>
                  <a:spcBef>
                    <a:spcPts val="600"/>
                  </a:spcBef>
                  <a:spcAft>
                    <a:spcPts val="600"/>
                  </a:spcAft>
                </a:pPr>
                <a:r>
                  <a:rPr lang="en-US" sz="2000" dirty="0" smtClean="0">
                    <a:cs typeface="Times New Roman" pitchFamily="18" charset="0"/>
                  </a:rPr>
                  <a:t>The simplest methodology to calculate </a:t>
                </a:r>
                <a:r>
                  <a:rPr lang="en-US" sz="2000" dirty="0" err="1" smtClean="0">
                    <a:cs typeface="Times New Roman" pitchFamily="18" charset="0"/>
                  </a:rPr>
                  <a:t>VaR</a:t>
                </a:r>
                <a:r>
                  <a:rPr lang="en-US" sz="2000" dirty="0" smtClean="0">
                    <a:cs typeface="Times New Roman" pitchFamily="18" charset="0"/>
                  </a:rPr>
                  <a:t> </a:t>
                </a:r>
                <a:r>
                  <a:rPr lang="en-US" sz="2000" dirty="0" smtClean="0">
                    <a:solidFill>
                      <a:srgbClr val="FF0000"/>
                    </a:solidFill>
                    <a:cs typeface="Times New Roman" pitchFamily="18" charset="0"/>
                  </a:rPr>
                  <a:t>is based on the assumption of normally distributed daily returns (delta-normal method):</a:t>
                </a:r>
                <a:endParaRPr lang="en-US" sz="2000" dirty="0">
                  <a:solidFill>
                    <a:srgbClr val="FF0000"/>
                  </a:solidFill>
                  <a:cs typeface="Times New Roman" pitchFamily="18" charset="0"/>
                </a:endParaRPr>
              </a:p>
              <a:p>
                <a:pPr marL="265113" indent="-265113" algn="just">
                  <a:lnSpc>
                    <a:spcPts val="2700"/>
                  </a:lnSpc>
                  <a:spcBef>
                    <a:spcPts val="600"/>
                  </a:spcBef>
                  <a:spcAft>
                    <a:spcPts val="600"/>
                  </a:spcAft>
                  <a:buNone/>
                </a:pPr>
                <a:r>
                  <a:rPr lang="en-US" sz="2000" dirty="0">
                    <a:solidFill>
                      <a:srgbClr val="FF0000"/>
                    </a:solidFill>
                    <a:cs typeface="Times New Roman" pitchFamily="18" charset="0"/>
                  </a:rPr>
                  <a:t>	</a:t>
                </a:r>
                <a:r>
                  <a:rPr lang="en-US" sz="1800" dirty="0" err="1">
                    <a:solidFill>
                      <a:srgbClr val="FF0000"/>
                    </a:solidFill>
                    <a:cs typeface="Times New Roman" pitchFamily="18" charset="0"/>
                  </a:rPr>
                  <a:t>VaR</a:t>
                </a:r>
                <a:r>
                  <a:rPr lang="en-US" sz="1800" dirty="0">
                    <a:solidFill>
                      <a:srgbClr val="FF0000"/>
                    </a:solidFill>
                    <a:cs typeface="Times New Roman" pitchFamily="18" charset="0"/>
                  </a:rPr>
                  <a:t> = </a:t>
                </a:r>
                <a:r>
                  <a:rPr lang="en-US" sz="1800" dirty="0" err="1">
                    <a:solidFill>
                      <a:srgbClr val="FF0000"/>
                    </a:solidFill>
                    <a:latin typeface="Symbol" panose="05050102010706020507" pitchFamily="18" charset="2"/>
                    <a:cs typeface="Times New Roman" pitchFamily="18" charset="0"/>
                  </a:rPr>
                  <a:t>w</a:t>
                </a:r>
                <a:r>
                  <a:rPr lang="en-US" sz="1800" dirty="0" err="1">
                    <a:solidFill>
                      <a:srgbClr val="FF0000"/>
                    </a:solidFill>
                    <a:cs typeface="Times New Roman" pitchFamily="18" charset="0"/>
                  </a:rPr>
                  <a:t>’</a:t>
                </a:r>
                <a:r>
                  <a:rPr lang="en-US" sz="1800" dirty="0" err="1">
                    <a:solidFill>
                      <a:srgbClr val="FF0000"/>
                    </a:solidFill>
                    <a:latin typeface="Symbol" panose="05050102010706020507" pitchFamily="18" charset="2"/>
                    <a:cs typeface="Times New Roman" pitchFamily="18" charset="0"/>
                  </a:rPr>
                  <a:t>Sw</a:t>
                </a:r>
                <a:r>
                  <a:rPr lang="en-US" sz="1800" dirty="0">
                    <a:solidFill>
                      <a:srgbClr val="FF0000"/>
                    </a:solidFill>
                    <a:latin typeface="Symbol" panose="05050102010706020507" pitchFamily="18" charset="2"/>
                    <a:cs typeface="Times New Roman" pitchFamily="18" charset="0"/>
                  </a:rPr>
                  <a:t> </a:t>
                </a:r>
                <a:r>
                  <a:rPr lang="en-US" sz="1800" dirty="0">
                    <a:solidFill>
                      <a:srgbClr val="FF0000"/>
                    </a:solidFill>
                    <a:cs typeface="Times New Roman" pitchFamily="18" charset="0"/>
                  </a:rPr>
                  <a:t>x </a:t>
                </a:r>
                <a:r>
                  <a:rPr lang="en-US" sz="1800" dirty="0" smtClean="0">
                    <a:solidFill>
                      <a:srgbClr val="FF0000"/>
                    </a:solidFill>
                    <a:cs typeface="Times New Roman" pitchFamily="18" charset="0"/>
                  </a:rPr>
                  <a:t>N</a:t>
                </a:r>
                <a:r>
                  <a:rPr lang="en-US" sz="1800" baseline="30000" dirty="0" smtClean="0">
                    <a:solidFill>
                      <a:srgbClr val="FF0000"/>
                    </a:solidFill>
                    <a:cs typeface="Times New Roman" pitchFamily="18" charset="0"/>
                  </a:rPr>
                  <a:t>-1</a:t>
                </a:r>
                <a:r>
                  <a:rPr lang="en-US" sz="1800" dirty="0" smtClean="0">
                    <a:solidFill>
                      <a:srgbClr val="FF0000"/>
                    </a:solidFill>
                    <a:cs typeface="Times New Roman" pitchFamily="18" charset="0"/>
                  </a:rPr>
                  <a:t>(p</a:t>
                </a:r>
                <a:r>
                  <a:rPr lang="en-US" sz="1800" dirty="0">
                    <a:solidFill>
                      <a:srgbClr val="FF0000"/>
                    </a:solidFill>
                    <a:cs typeface="Times New Roman" pitchFamily="18" charset="0"/>
                  </a:rPr>
                  <a:t>) x </a:t>
                </a:r>
                <a14:m>
                  <m:oMath xmlns:m="http://schemas.openxmlformats.org/officeDocument/2006/math">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m:t>
                    </m:r>
                    <m:r>
                      <a:rPr lang="en-US" sz="1800" i="1">
                        <a:solidFill>
                          <a:srgbClr val="FF0000"/>
                        </a:solidFill>
                        <a:latin typeface="Cambria Math" panose="02040503050406030204" pitchFamily="18" charset="0"/>
                        <a:ea typeface="Cambria Math" panose="02040503050406030204" pitchFamily="18" charset="0"/>
                        <a:cs typeface="Times New Roman" pitchFamily="18" charset="0"/>
                      </a:rPr>
                      <m:t>𝑇</m:t>
                    </m:r>
                  </m:oMath>
                </a14:m>
                <a:endParaRPr lang="en-US" sz="1800" dirty="0">
                  <a:solidFill>
                    <a:srgbClr val="FF0000"/>
                  </a:solidFill>
                  <a:latin typeface="Symbol" panose="05050102010706020507" pitchFamily="18" charset="2"/>
                  <a:cs typeface="Times New Roman" pitchFamily="18" charset="0"/>
                </a:endParaRPr>
              </a:p>
              <a:p>
                <a:pPr marL="265113" indent="-265113" algn="just">
                  <a:lnSpc>
                    <a:spcPts val="2700"/>
                  </a:lnSpc>
                  <a:spcBef>
                    <a:spcPts val="600"/>
                  </a:spcBef>
                  <a:spcAft>
                    <a:spcPts val="600"/>
                  </a:spcAft>
                  <a:buNone/>
                </a:pPr>
                <a:r>
                  <a:rPr lang="en-US" sz="1800" dirty="0" smtClean="0">
                    <a:cs typeface="Times New Roman" pitchFamily="18" charset="0"/>
                  </a:rPr>
                  <a:t>	where </a:t>
                </a:r>
                <a:r>
                  <a:rPr lang="en-US" sz="1800" dirty="0" smtClean="0">
                    <a:latin typeface="Symbol" panose="05050102010706020507" pitchFamily="18" charset="2"/>
                    <a:cs typeface="Times New Roman" pitchFamily="18" charset="0"/>
                  </a:rPr>
                  <a:t>S </a:t>
                </a:r>
                <a:r>
                  <a:rPr lang="en-US" sz="1800" dirty="0" smtClean="0">
                    <a:cs typeface="Times New Roman" pitchFamily="18" charset="0"/>
                  </a:rPr>
                  <a:t>is the variance-covariance matrix of the portfolio’s assets, </a:t>
                </a:r>
                <a:r>
                  <a:rPr lang="en-US" sz="1800" dirty="0" smtClean="0">
                    <a:latin typeface="Symbol" panose="05050102010706020507" pitchFamily="18" charset="2"/>
                    <a:cs typeface="Times New Roman" pitchFamily="18" charset="0"/>
                  </a:rPr>
                  <a:t>w </a:t>
                </a:r>
                <a:r>
                  <a:rPr lang="en-US" sz="1800" dirty="0" smtClean="0">
                    <a:cs typeface="Times New Roman" pitchFamily="18" charset="0"/>
                  </a:rPr>
                  <a:t>corresponds to the weights of each asset in the portfolio and p is the </a:t>
                </a:r>
                <a:r>
                  <a:rPr lang="en-US" sz="1800" dirty="0" err="1" smtClean="0">
                    <a:cs typeface="Times New Roman" pitchFamily="18" charset="0"/>
                  </a:rPr>
                  <a:t>VaR</a:t>
                </a:r>
                <a:r>
                  <a:rPr lang="en-US" sz="1800" dirty="0" smtClean="0">
                    <a:cs typeface="Times New Roman" pitchFamily="18" charset="0"/>
                  </a:rPr>
                  <a:t> level of confidence (e.g. 99%).</a:t>
                </a:r>
                <a:endParaRPr lang="en-US" sz="1800" dirty="0">
                  <a:cs typeface="Times New Roman" pitchFamily="18" charset="0"/>
                </a:endParaRPr>
              </a:p>
              <a:p>
                <a:pPr marL="265113" indent="-265113" algn="just">
                  <a:lnSpc>
                    <a:spcPts val="2700"/>
                  </a:lnSpc>
                  <a:spcBef>
                    <a:spcPts val="600"/>
                  </a:spcBef>
                  <a:spcAft>
                    <a:spcPts val="600"/>
                  </a:spcAft>
                </a:pPr>
                <a:r>
                  <a:rPr lang="en-US" sz="2000" dirty="0" smtClean="0">
                    <a:cs typeface="Times New Roman" pitchFamily="18" charset="0"/>
                  </a:rPr>
                  <a:t>If the portfolio </a:t>
                </a:r>
                <a:r>
                  <a:rPr lang="en-US" sz="2000" dirty="0">
                    <a:cs typeface="Times New Roman" pitchFamily="18" charset="0"/>
                  </a:rPr>
                  <a:t>has only </a:t>
                </a:r>
                <a:r>
                  <a:rPr lang="en-US" sz="2000" dirty="0" smtClean="0">
                    <a:cs typeface="Times New Roman" pitchFamily="18" charset="0"/>
                  </a:rPr>
                  <a:t>1 asset, </a:t>
                </a:r>
                <a:r>
                  <a:rPr lang="en-US" sz="2000" dirty="0" err="1" smtClean="0">
                    <a:cs typeface="Times New Roman" pitchFamily="18" charset="0"/>
                  </a:rPr>
                  <a:t>VaR</a:t>
                </a:r>
                <a:r>
                  <a:rPr lang="en-US" sz="2000" dirty="0" smtClean="0">
                    <a:cs typeface="Times New Roman" pitchFamily="18" charset="0"/>
                  </a:rPr>
                  <a:t> results only from that asset volatility.</a:t>
                </a:r>
              </a:p>
              <a:p>
                <a:pPr marL="265113" indent="-265113" algn="just">
                  <a:lnSpc>
                    <a:spcPts val="2700"/>
                  </a:lnSpc>
                  <a:spcBef>
                    <a:spcPts val="600"/>
                  </a:spcBef>
                  <a:spcAft>
                    <a:spcPts val="600"/>
                  </a:spcAft>
                </a:pPr>
                <a:r>
                  <a:rPr lang="en-US" sz="2000" dirty="0" smtClean="0">
                    <a:cs typeface="Times New Roman" pitchFamily="18" charset="0"/>
                  </a:rPr>
                  <a:t>The </a:t>
                </a:r>
                <a:r>
                  <a:rPr lang="en-US" sz="2000" dirty="0" err="1" smtClean="0">
                    <a:cs typeface="Times New Roman" pitchFamily="18" charset="0"/>
                  </a:rPr>
                  <a:t>VaR</a:t>
                </a:r>
                <a:r>
                  <a:rPr lang="en-US" sz="2000" dirty="0" smtClean="0">
                    <a:cs typeface="Times New Roman" pitchFamily="18" charset="0"/>
                  </a:rPr>
                  <a:t> calculation can be done from historical observations (the choice of the period is key), or through non-parametric methods, based on return simulation:</a:t>
                </a:r>
                <a:endParaRPr lang="en-US" sz="2000" dirty="0">
                  <a:solidFill>
                    <a:srgbClr val="FF0000"/>
                  </a:solidFill>
                  <a:cs typeface="Times New Roman" pitchFamily="18" charset="0"/>
                </a:endParaRPr>
              </a:p>
              <a:p>
                <a:pPr marL="687791" lvl="1" indent="-236455" algn="just">
                  <a:lnSpc>
                    <a:spcPts val="2700"/>
                  </a:lnSpc>
                  <a:spcBef>
                    <a:spcPts val="600"/>
                  </a:spcBef>
                  <a:spcAft>
                    <a:spcPts val="600"/>
                  </a:spcAft>
                </a:pPr>
                <a:r>
                  <a:rPr lang="en-US" sz="2000" dirty="0">
                    <a:solidFill>
                      <a:srgbClr val="FF0000"/>
                    </a:solidFill>
                    <a:cs typeface="Times New Roman" pitchFamily="18" charset="0"/>
                  </a:rPr>
                  <a:t>Monte Carlo </a:t>
                </a:r>
                <a:r>
                  <a:rPr lang="en-US" sz="2000" dirty="0" smtClean="0">
                    <a:solidFill>
                      <a:srgbClr val="FF0000"/>
                    </a:solidFill>
                    <a:cs typeface="Times New Roman" pitchFamily="18" charset="0"/>
                  </a:rPr>
                  <a:t>– based on the normality of returns</a:t>
                </a:r>
                <a:endParaRPr lang="en-US" sz="2000" dirty="0">
                  <a:solidFill>
                    <a:srgbClr val="FF0000"/>
                  </a:solidFill>
                  <a:cs typeface="Times New Roman" pitchFamily="18" charset="0"/>
                </a:endParaRPr>
              </a:p>
              <a:p>
                <a:pPr marL="687791" lvl="1" indent="-236455" algn="just">
                  <a:lnSpc>
                    <a:spcPts val="2700"/>
                  </a:lnSpc>
                  <a:spcBef>
                    <a:spcPts val="600"/>
                  </a:spcBef>
                  <a:spcAft>
                    <a:spcPts val="600"/>
                  </a:spcAft>
                </a:pPr>
                <a:r>
                  <a:rPr lang="en-US" sz="2000" dirty="0">
                    <a:solidFill>
                      <a:srgbClr val="FF0000"/>
                    </a:solidFill>
                    <a:cs typeface="Times New Roman" pitchFamily="18" charset="0"/>
                  </a:rPr>
                  <a:t>Bootstrapping – </a:t>
                </a:r>
                <a:r>
                  <a:rPr lang="en-US" sz="2000" dirty="0" smtClean="0">
                    <a:solidFill>
                      <a:srgbClr val="FF0000"/>
                    </a:solidFill>
                    <a:cs typeface="Times New Roman" pitchFamily="18" charset="0"/>
                  </a:rPr>
                  <a:t>replicates samples with the empirical distribution of the observed returns.</a:t>
                </a:r>
                <a:endParaRPr lang="en-US" sz="2000" dirty="0">
                  <a:cs typeface="Times New Roman" pitchFamily="18" charset="0"/>
                </a:endParaRPr>
              </a:p>
            </p:txBody>
          </p:sp>
        </mc:Choice>
        <mc:Fallback xmlns="">
          <p:sp>
            <p:nvSpPr>
              <p:cNvPr id="134147" name="Rectangle 4"/>
              <p:cNvSpPr>
                <a:spLocks noGrp="1" noRot="1" noChangeAspect="1" noMove="1" noResize="1" noEditPoints="1" noAdjustHandles="1" noChangeArrowheads="1" noChangeShapeType="1" noTextEdit="1"/>
              </p:cNvSpPr>
              <p:nvPr>
                <p:ph type="body" idx="1"/>
              </p:nvPr>
            </p:nvSpPr>
            <p:spPr>
              <a:xfrm>
                <a:off x="704528" y="1628800"/>
                <a:ext cx="8784976" cy="4680520"/>
              </a:xfrm>
              <a:blipFill>
                <a:blip r:embed="rId2"/>
                <a:stretch>
                  <a:fillRect l="-208" t="-391" r="-694" b="-3906"/>
                </a:stretch>
              </a:blipFill>
            </p:spPr>
            <p:txBody>
              <a:bodyPr/>
              <a:lstStyle/>
              <a:p>
                <a:r>
                  <a:rPr lang="pt-PT">
                    <a:noFill/>
                  </a:rPr>
                  <a:t> </a:t>
                </a:r>
              </a:p>
            </p:txBody>
          </p:sp>
        </mc:Fallback>
      </mc:AlternateContent>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537</a:t>
            </a:fld>
            <a:endParaRPr lang="en-US"/>
          </a:p>
        </p:txBody>
      </p:sp>
    </p:spTree>
    <p:extLst>
      <p:ext uri="{BB962C8B-B14F-4D97-AF65-F5344CB8AC3E}">
        <p14:creationId xmlns:p14="http://schemas.microsoft.com/office/powerpoint/2010/main" val="3983981482"/>
      </p:ext>
    </p:extLst>
  </p:cSld>
  <p:clrMapOvr>
    <a:masterClrMapping/>
  </p:clrMapOvr>
  <p:transition spd="slow">
    <p:pull dir="r"/>
  </p:transition>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Market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smtClean="0">
                <a:cs typeface="Times New Roman" pitchFamily="18" charset="0"/>
              </a:rPr>
              <a:t>Additionally to the </a:t>
            </a:r>
            <a:r>
              <a:rPr lang="en-US" sz="2000" dirty="0" err="1" smtClean="0">
                <a:cs typeface="Times New Roman" pitchFamily="18" charset="0"/>
              </a:rPr>
              <a:t>VaR</a:t>
            </a:r>
            <a:r>
              <a:rPr lang="en-US" sz="2000" dirty="0" smtClean="0">
                <a:cs typeface="Times New Roman" pitchFamily="18" charset="0"/>
              </a:rPr>
              <a:t> calculation, stress tests and </a:t>
            </a:r>
            <a:r>
              <a:rPr lang="en-US" sz="2000" dirty="0" err="1" smtClean="0">
                <a:cs typeface="Times New Roman" pitchFamily="18" charset="0"/>
              </a:rPr>
              <a:t>backtests</a:t>
            </a:r>
            <a:r>
              <a:rPr lang="en-US" sz="2000" dirty="0">
                <a:cs typeface="Times New Roman" pitchFamily="18" charset="0"/>
              </a:rPr>
              <a:t> </a:t>
            </a:r>
            <a:r>
              <a:rPr lang="en-US" sz="2000" dirty="0" smtClean="0">
                <a:cs typeface="Times New Roman" pitchFamily="18" charset="0"/>
              </a:rPr>
              <a:t>are usually performed.</a:t>
            </a:r>
          </a:p>
          <a:p>
            <a:pPr marL="265113" indent="-265113" algn="just">
              <a:lnSpc>
                <a:spcPts val="2700"/>
              </a:lnSpc>
              <a:spcBef>
                <a:spcPts val="600"/>
              </a:spcBef>
              <a:spcAft>
                <a:spcPts val="600"/>
              </a:spcAft>
            </a:pPr>
            <a:r>
              <a:rPr lang="en-US" sz="2000" dirty="0" smtClean="0">
                <a:solidFill>
                  <a:srgbClr val="FF0000"/>
                </a:solidFill>
                <a:cs typeface="Times New Roman" pitchFamily="18" charset="0"/>
              </a:rPr>
              <a:t>Stress tests </a:t>
            </a:r>
            <a:r>
              <a:rPr lang="en-US" sz="2000" dirty="0" smtClean="0">
                <a:cs typeface="Times New Roman" pitchFamily="18" charset="0"/>
              </a:rPr>
              <a:t>– often done by assuming values for the volatilities and correlations observed in previous financial crisis.</a:t>
            </a:r>
          </a:p>
          <a:p>
            <a:pPr marL="265113" indent="-265113" algn="just">
              <a:lnSpc>
                <a:spcPts val="2700"/>
              </a:lnSpc>
              <a:spcBef>
                <a:spcPts val="600"/>
              </a:spcBef>
              <a:spcAft>
                <a:spcPts val="600"/>
              </a:spcAft>
            </a:pPr>
            <a:r>
              <a:rPr lang="en-US" sz="2000" dirty="0" err="1" smtClean="0">
                <a:solidFill>
                  <a:srgbClr val="FF0000"/>
                </a:solidFill>
                <a:cs typeface="Times New Roman" pitchFamily="18" charset="0"/>
              </a:rPr>
              <a:t>Backtests</a:t>
            </a:r>
            <a:r>
              <a:rPr lang="en-US" sz="2000" dirty="0" smtClean="0">
                <a:cs typeface="Times New Roman" pitchFamily="18" charset="0"/>
              </a:rPr>
              <a:t> - comparison between losses observed in the past and losses estimated by the </a:t>
            </a:r>
            <a:r>
              <a:rPr lang="en-US" sz="2000" dirty="0" err="1" smtClean="0">
                <a:cs typeface="Times New Roman" pitchFamily="18" charset="0"/>
              </a:rPr>
              <a:t>VaR</a:t>
            </a:r>
            <a:r>
              <a:rPr lang="en-US" sz="2000" dirty="0" smtClean="0">
                <a:cs typeface="Times New Roman" pitchFamily="18" charset="0"/>
              </a:rPr>
              <a:t>, to determine whether the % of days with losses &gt; </a:t>
            </a:r>
            <a:r>
              <a:rPr lang="en-US" sz="2000" dirty="0" err="1" smtClean="0">
                <a:cs typeface="Times New Roman" pitchFamily="18" charset="0"/>
              </a:rPr>
              <a:t>VaR</a:t>
            </a:r>
            <a:r>
              <a:rPr lang="en-US" sz="2000" dirty="0" smtClean="0">
                <a:cs typeface="Times New Roman" pitchFamily="18" charset="0"/>
              </a:rPr>
              <a:t> exceeded the </a:t>
            </a:r>
            <a:r>
              <a:rPr lang="en-US" sz="2000" dirty="0" err="1" smtClean="0">
                <a:cs typeface="Times New Roman" pitchFamily="18" charset="0"/>
              </a:rPr>
              <a:t>VaR</a:t>
            </a:r>
            <a:r>
              <a:rPr lang="en-US" sz="2000" dirty="0" smtClean="0">
                <a:cs typeface="Times New Roman" pitchFamily="18" charset="0"/>
              </a:rPr>
              <a:t> confidence level.</a:t>
            </a:r>
          </a:p>
          <a:p>
            <a:pPr marL="265113" indent="-265113" algn="just">
              <a:lnSpc>
                <a:spcPts val="2700"/>
              </a:lnSpc>
              <a:spcBef>
                <a:spcPts val="600"/>
              </a:spcBef>
              <a:spcAft>
                <a:spcPts val="600"/>
              </a:spcAft>
            </a:pPr>
            <a:r>
              <a:rPr lang="en-US" sz="2000" dirty="0" smtClean="0">
                <a:solidFill>
                  <a:srgbClr val="FF0000"/>
                </a:solidFill>
                <a:cs typeface="Times New Roman" pitchFamily="18" charset="0"/>
              </a:rPr>
              <a:t>C-</a:t>
            </a:r>
            <a:r>
              <a:rPr lang="en-US" sz="2000" dirty="0" err="1" smtClean="0">
                <a:solidFill>
                  <a:srgbClr val="FF0000"/>
                </a:solidFill>
                <a:cs typeface="Times New Roman" pitchFamily="18" charset="0"/>
              </a:rPr>
              <a:t>VaR</a:t>
            </a:r>
            <a:r>
              <a:rPr lang="en-US" sz="2000" dirty="0" smtClean="0">
                <a:cs typeface="Times New Roman" pitchFamily="18" charset="0"/>
              </a:rPr>
              <a:t> – while </a:t>
            </a:r>
            <a:r>
              <a:rPr lang="en-US" altLang="en-US" sz="2000" dirty="0" err="1" smtClean="0">
                <a:cs typeface="Times New Roman" pitchFamily="18" charset="0"/>
              </a:rPr>
              <a:t>VaR</a:t>
            </a:r>
            <a:r>
              <a:rPr lang="en-US" altLang="en-US" sz="2000" dirty="0" smtClean="0">
                <a:cs typeface="Times New Roman" pitchFamily="18" charset="0"/>
              </a:rPr>
              <a:t> is the level of losses that are not expected to be exceeded, in  a given term and with a given probability, the expected shortfall </a:t>
            </a:r>
            <a:r>
              <a:rPr lang="en-US" altLang="en-US" sz="2000" dirty="0" smtClean="0">
                <a:cs typeface="Arial" panose="020B0604020202020204" pitchFamily="34" charset="0"/>
              </a:rPr>
              <a:t>(or Conditional </a:t>
            </a:r>
            <a:r>
              <a:rPr lang="en-US" altLang="en-US" sz="2000" dirty="0" err="1" smtClean="0">
                <a:cs typeface="Arial" panose="020B0604020202020204" pitchFamily="34" charset="0"/>
              </a:rPr>
              <a:t>VaR</a:t>
            </a:r>
            <a:r>
              <a:rPr lang="en-US" altLang="en-US" sz="2000" dirty="0" smtClean="0">
                <a:cs typeface="Arial" panose="020B0604020202020204" pitchFamily="34" charset="0"/>
              </a:rPr>
              <a:t>, C-</a:t>
            </a:r>
            <a:r>
              <a:rPr lang="en-US" altLang="en-US" sz="2000" dirty="0" err="1" smtClean="0">
                <a:cs typeface="Arial" panose="020B0604020202020204" pitchFamily="34" charset="0"/>
              </a:rPr>
              <a:t>VaR</a:t>
            </a:r>
            <a:r>
              <a:rPr lang="en-US" altLang="en-US" sz="2000" dirty="0" smtClean="0">
                <a:cs typeface="Arial" panose="020B0604020202020204" pitchFamily="34" charset="0"/>
              </a:rPr>
              <a:t>) is the expected loss if the loss is higher that the </a:t>
            </a:r>
            <a:r>
              <a:rPr lang="en-US" altLang="en-US" sz="2000" dirty="0" err="1" smtClean="0">
                <a:cs typeface="Arial" panose="020B0604020202020204" pitchFamily="34" charset="0"/>
              </a:rPr>
              <a:t>VaR</a:t>
            </a:r>
            <a:r>
              <a:rPr lang="en-US" altLang="en-US" sz="2000" dirty="0" smtClean="0">
                <a:cs typeface="Arial" panose="020B0604020202020204" pitchFamily="34" charset="0"/>
              </a:rPr>
              <a:t> (i.e. the mean of the losses higher than the </a:t>
            </a:r>
            <a:r>
              <a:rPr lang="en-US" altLang="en-US" sz="2000" dirty="0" err="1" smtClean="0">
                <a:cs typeface="Arial" panose="020B0604020202020204" pitchFamily="34" charset="0"/>
              </a:rPr>
              <a:t>VaR</a:t>
            </a:r>
            <a:r>
              <a:rPr lang="en-US" altLang="en-US" sz="2000" dirty="0" smtClean="0">
                <a:cs typeface="Arial" panose="020B0604020202020204" pitchFamily="34" charset="0"/>
              </a:rPr>
              <a:t>).</a:t>
            </a:r>
            <a:endParaRPr lang="en-US" sz="2000" dirty="0" smtClean="0">
              <a:cs typeface="Times New Roman" pitchFamily="18" charset="0"/>
            </a:endParaRPr>
          </a:p>
          <a:p>
            <a:pPr marL="236455" indent="-236455" algn="just">
              <a:lnSpc>
                <a:spcPts val="2700"/>
              </a:lnSpc>
              <a:spcBef>
                <a:spcPts val="600"/>
              </a:spcBef>
              <a:spcAft>
                <a:spcPts val="600"/>
              </a:spcAft>
            </a:pP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538</a:t>
            </a:fld>
            <a:endParaRPr lang="en-US"/>
          </a:p>
        </p:txBody>
      </p:sp>
    </p:spTree>
    <p:extLst>
      <p:ext uri="{BB962C8B-B14F-4D97-AF65-F5344CB8AC3E}">
        <p14:creationId xmlns:p14="http://schemas.microsoft.com/office/powerpoint/2010/main" val="2297880295"/>
      </p:ext>
    </p:extLst>
  </p:cSld>
  <p:clrMapOvr>
    <a:masterClrMapping/>
  </p:clrMapOvr>
  <p:transition spd="slow">
    <p:pull dir="r"/>
  </p:transition>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smtClean="0">
                <a:solidFill>
                  <a:srgbClr val="FF0000"/>
                </a:solidFill>
                <a:cs typeface="Times New Roman" pitchFamily="18" charset="0"/>
              </a:rPr>
              <a:t>Definition: </a:t>
            </a:r>
            <a:r>
              <a:rPr lang="en-US" sz="2000" dirty="0" smtClean="0">
                <a:solidFill>
                  <a:srgbClr val="FF0000"/>
                </a:solidFill>
              </a:rPr>
              <a:t>the </a:t>
            </a:r>
            <a:r>
              <a:rPr lang="en-US" sz="2000" dirty="0">
                <a:solidFill>
                  <a:srgbClr val="FF0000"/>
                </a:solidFill>
              </a:rPr>
              <a:t>risk of loss resulting from inadequate or failed internal processes</a:t>
            </a:r>
            <a:r>
              <a:rPr lang="en-US" sz="2000" dirty="0"/>
              <a:t>, people and systems or from external events, and includes legal </a:t>
            </a:r>
            <a:r>
              <a:rPr lang="en-US" sz="2000" dirty="0" smtClean="0"/>
              <a:t>risk (</a:t>
            </a:r>
            <a:r>
              <a:rPr lang="en-US" sz="2000" dirty="0" err="1" smtClean="0"/>
              <a:t>v.g</a:t>
            </a:r>
            <a:r>
              <a:rPr lang="en-US" sz="2000" dirty="0" smtClean="0"/>
              <a:t>. CRR and BCBS, </a:t>
            </a:r>
            <a:r>
              <a:rPr lang="en-US" sz="2000" dirty="0"/>
              <a:t>“Sound Practices for the Management and </a:t>
            </a:r>
            <a:r>
              <a:rPr lang="en-US" sz="2000" dirty="0" smtClean="0"/>
              <a:t>Supervision of Operational Risk,” July </a:t>
            </a:r>
            <a:r>
              <a:rPr lang="pt-PT" sz="2000" dirty="0" smtClean="0"/>
              <a:t>2002</a:t>
            </a:r>
            <a:r>
              <a:rPr lang="en-US" sz="2000" dirty="0" smtClean="0"/>
              <a:t>).</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Some FIs include reputational risk </a:t>
            </a:r>
            <a:r>
              <a:rPr lang="en-US" sz="2000" dirty="0"/>
              <a:t>and strategic risk </a:t>
            </a:r>
            <a:r>
              <a:rPr lang="pt-PT" sz="2000" dirty="0" smtClean="0"/>
              <a:t>in </a:t>
            </a:r>
            <a:r>
              <a:rPr lang="en-US" sz="2000" dirty="0" smtClean="0"/>
              <a:t>operational risk</a:t>
            </a:r>
            <a:r>
              <a:rPr lang="pt-PT"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539</a:t>
            </a:fld>
            <a:endParaRPr lang="en-US"/>
          </a:p>
        </p:txBody>
      </p:sp>
    </p:spTree>
    <p:extLst>
      <p:ext uri="{BB962C8B-B14F-4D97-AF65-F5344CB8AC3E}">
        <p14:creationId xmlns:p14="http://schemas.microsoft.com/office/powerpoint/2010/main" val="3352497834"/>
      </p:ext>
    </p:extLst>
  </p:cSld>
  <p:clrMapOvr>
    <a:masterClrMapping/>
  </p:clrMapOvr>
  <p:transition spd="slow">
    <p:pull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36504"/>
          </a:xfrm>
        </p:spPr>
        <p:txBody>
          <a:bodyPr/>
          <a:lstStyle/>
          <a:p>
            <a:pPr algn="just">
              <a:lnSpc>
                <a:spcPts val="2700"/>
              </a:lnSpc>
              <a:spcBef>
                <a:spcPts val="600"/>
              </a:spcBef>
              <a:spcAft>
                <a:spcPts val="600"/>
              </a:spcAft>
            </a:pPr>
            <a:r>
              <a:rPr lang="en-US" sz="2000" dirty="0" smtClean="0"/>
              <a:t>Following the liquidity injections approved by Central Banks to fight the pandemic effects, these balance sheets are increasing even further, beyond 50% of the GDP in the case of the ECB and the Fed.</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In the Euro Area, the </a:t>
            </a:r>
            <a:r>
              <a:rPr lang="en-US" sz="2000" dirty="0" err="1" smtClean="0"/>
              <a:t>Eurosystem</a:t>
            </a:r>
            <a:r>
              <a:rPr lang="en-US" sz="2000" dirty="0" smtClean="0"/>
              <a:t> balance sheet represents already around 53% of the GDP, corresponding to 6,3 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a:t>
            </a:fld>
            <a:endParaRPr lang="en-US"/>
          </a:p>
        </p:txBody>
      </p:sp>
    </p:spTree>
    <p:extLst>
      <p:ext uri="{BB962C8B-B14F-4D97-AF65-F5344CB8AC3E}">
        <p14:creationId xmlns:p14="http://schemas.microsoft.com/office/powerpoint/2010/main" val="2498519624"/>
      </p:ext>
    </p:extLst>
  </p:cSld>
  <p:clrMapOvr>
    <a:masterClrMapping/>
  </p:clrMapOvr>
  <p:transition spd="slow">
    <p:pull dir="r"/>
  </p:transition>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Operational Risk</a:t>
            </a:r>
          </a:p>
        </p:txBody>
      </p:sp>
      <p:sp>
        <p:nvSpPr>
          <p:cNvPr id="134147" name="Rectangle 4"/>
          <p:cNvSpPr>
            <a:spLocks noGrp="1" noChangeArrowheads="1"/>
          </p:cNvSpPr>
          <p:nvPr>
            <p:ph type="body" idx="1"/>
          </p:nvPr>
        </p:nvSpPr>
        <p:spPr>
          <a:xfrm>
            <a:off x="704528" y="1628800"/>
            <a:ext cx="8784976" cy="4608512"/>
          </a:xfrm>
          <a:noFill/>
        </p:spPr>
        <p:txBody>
          <a:bodyPr/>
          <a:lstStyle/>
          <a:p>
            <a:pPr algn="just">
              <a:lnSpc>
                <a:spcPts val="2700"/>
              </a:lnSpc>
              <a:spcBef>
                <a:spcPts val="600"/>
              </a:spcBef>
              <a:spcAft>
                <a:spcPts val="600"/>
              </a:spcAft>
            </a:pPr>
            <a:r>
              <a:rPr lang="en-US" sz="2000" dirty="0" smtClean="0"/>
              <a:t>Banks usually develop key </a:t>
            </a:r>
            <a:r>
              <a:rPr lang="en-US" sz="2000" dirty="0"/>
              <a:t>risk indicators (KRIs</a:t>
            </a:r>
            <a:r>
              <a:rPr lang="en-US" sz="2000" dirty="0" smtClean="0"/>
              <a:t>), that provide </a:t>
            </a:r>
            <a:r>
              <a:rPr lang="en-US" sz="2000" dirty="0"/>
              <a:t>an early warning system to track the level of </a:t>
            </a:r>
            <a:r>
              <a:rPr lang="en-US" sz="2000" dirty="0" smtClean="0"/>
              <a:t>operational risk </a:t>
            </a:r>
            <a:r>
              <a:rPr lang="en-US" sz="2000" dirty="0"/>
              <a:t>in the </a:t>
            </a:r>
            <a:r>
              <a:rPr lang="en-US" sz="2000" dirty="0" smtClean="0"/>
              <a:t>organization</a:t>
            </a:r>
            <a:r>
              <a:rPr lang="pt-PT" sz="2000" dirty="0" smtClean="0"/>
              <a:t>:</a:t>
            </a:r>
          </a:p>
          <a:p>
            <a:pPr algn="just">
              <a:lnSpc>
                <a:spcPts val="2700"/>
              </a:lnSpc>
              <a:spcBef>
                <a:spcPts val="600"/>
              </a:spcBef>
              <a:spcAft>
                <a:spcPts val="600"/>
              </a:spcAft>
            </a:pPr>
            <a:endParaRPr lang="pt-PT" sz="2000" dirty="0"/>
          </a:p>
          <a:p>
            <a:pPr marL="457200" indent="-457200" algn="just">
              <a:lnSpc>
                <a:spcPts val="2700"/>
              </a:lnSpc>
              <a:spcBef>
                <a:spcPts val="600"/>
              </a:spcBef>
              <a:spcAft>
                <a:spcPts val="600"/>
              </a:spcAft>
              <a:buAutoNum type="arabicPeriod"/>
            </a:pPr>
            <a:r>
              <a:rPr lang="pt-PT" sz="2000" dirty="0" smtClean="0"/>
              <a:t>Staff turnover</a:t>
            </a:r>
          </a:p>
          <a:p>
            <a:pPr marL="457200" indent="-457200" algn="just">
              <a:lnSpc>
                <a:spcPts val="2700"/>
              </a:lnSpc>
              <a:spcBef>
                <a:spcPts val="600"/>
              </a:spcBef>
              <a:spcAft>
                <a:spcPts val="600"/>
              </a:spcAft>
              <a:buAutoNum type="arabicPeriod"/>
            </a:pPr>
            <a:r>
              <a:rPr lang="en-US" sz="2000" dirty="0" smtClean="0"/>
              <a:t>Number </a:t>
            </a:r>
            <a:r>
              <a:rPr lang="en-US" sz="2000" dirty="0"/>
              <a:t>of failed </a:t>
            </a:r>
            <a:r>
              <a:rPr lang="en-US" sz="2000" dirty="0" smtClean="0"/>
              <a:t>transactions</a:t>
            </a:r>
          </a:p>
          <a:p>
            <a:pPr marL="457200" indent="-457200" algn="just">
              <a:lnSpc>
                <a:spcPts val="2700"/>
              </a:lnSpc>
              <a:spcBef>
                <a:spcPts val="600"/>
              </a:spcBef>
              <a:spcAft>
                <a:spcPts val="600"/>
              </a:spcAft>
              <a:buAutoNum type="arabicPeriod"/>
            </a:pPr>
            <a:r>
              <a:rPr lang="en-US" sz="2000" dirty="0" smtClean="0"/>
              <a:t>Number </a:t>
            </a:r>
            <a:r>
              <a:rPr lang="en-US" sz="2000" dirty="0"/>
              <a:t>of positions filled by </a:t>
            </a:r>
            <a:r>
              <a:rPr lang="en-US" sz="2000" dirty="0" smtClean="0"/>
              <a:t>temporary staff</a:t>
            </a:r>
            <a:endParaRPr lang="en-US" sz="2000" dirty="0"/>
          </a:p>
          <a:p>
            <a:pPr marL="457200" indent="-457200" algn="just">
              <a:lnSpc>
                <a:spcPts val="2700"/>
              </a:lnSpc>
              <a:spcBef>
                <a:spcPts val="600"/>
              </a:spcBef>
              <a:spcAft>
                <a:spcPts val="600"/>
              </a:spcAft>
              <a:buAutoNum type="arabicPeriod"/>
            </a:pPr>
            <a:r>
              <a:rPr lang="en-US" sz="2000" dirty="0" smtClean="0"/>
              <a:t>Ratio </a:t>
            </a:r>
            <a:r>
              <a:rPr lang="en-US" sz="2000" dirty="0"/>
              <a:t>of supervisors to </a:t>
            </a:r>
            <a:r>
              <a:rPr lang="en-US" sz="2000" dirty="0" smtClean="0"/>
              <a:t>staff</a:t>
            </a:r>
          </a:p>
          <a:p>
            <a:pPr marL="457200" indent="-457200" algn="just">
              <a:lnSpc>
                <a:spcPts val="2700"/>
              </a:lnSpc>
              <a:spcBef>
                <a:spcPts val="600"/>
              </a:spcBef>
              <a:spcAft>
                <a:spcPts val="600"/>
              </a:spcAft>
              <a:buAutoNum type="arabicPeriod"/>
            </a:pPr>
            <a:r>
              <a:rPr lang="en-US" sz="2000" dirty="0" smtClean="0"/>
              <a:t>Number </a:t>
            </a:r>
            <a:r>
              <a:rPr lang="en-US" sz="2000" dirty="0"/>
              <a:t>of open </a:t>
            </a:r>
            <a:r>
              <a:rPr lang="en-US" sz="2000" dirty="0" smtClean="0"/>
              <a:t>positions</a:t>
            </a:r>
          </a:p>
          <a:p>
            <a:pPr marL="457200" indent="-457200" algn="just">
              <a:lnSpc>
                <a:spcPts val="2700"/>
              </a:lnSpc>
              <a:spcBef>
                <a:spcPts val="600"/>
              </a:spcBef>
              <a:spcAft>
                <a:spcPts val="600"/>
              </a:spcAft>
              <a:buAutoNum type="arabicPeriod"/>
            </a:pPr>
            <a:r>
              <a:rPr lang="en-US" sz="2000" dirty="0" smtClean="0"/>
              <a:t>Percentage </a:t>
            </a:r>
            <a:r>
              <a:rPr lang="en-US" sz="2000" dirty="0"/>
              <a:t>of staff that did not take 10 days consecutive leave in the last </a:t>
            </a:r>
            <a:r>
              <a:rPr lang="en-US" sz="2000" dirty="0" smtClean="0"/>
              <a:t>12 </a:t>
            </a:r>
            <a:r>
              <a:rPr lang="pt-PT" sz="2000" dirty="0" err="1" smtClean="0"/>
              <a:t>months</a:t>
            </a:r>
            <a:endParaRPr lang="pt-PT"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540</a:t>
            </a:fld>
            <a:endParaRPr lang="en-US"/>
          </a:p>
        </p:txBody>
      </p:sp>
    </p:spTree>
    <p:extLst>
      <p:ext uri="{BB962C8B-B14F-4D97-AF65-F5344CB8AC3E}">
        <p14:creationId xmlns:p14="http://schemas.microsoft.com/office/powerpoint/2010/main" val="3218466051"/>
      </p:ext>
    </p:extLst>
  </p:cSld>
  <p:clrMapOvr>
    <a:masterClrMapping/>
  </p:clrMapOvr>
  <p:transition spd="slow">
    <p:pull dir="r"/>
  </p:transition>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Operational Risk</a:t>
            </a:r>
          </a:p>
        </p:txBody>
      </p:sp>
      <p:sp>
        <p:nvSpPr>
          <p:cNvPr id="134147" name="Rectangle 4"/>
          <p:cNvSpPr>
            <a:spLocks noGrp="1" noChangeArrowheads="1"/>
          </p:cNvSpPr>
          <p:nvPr>
            <p:ph type="body" idx="1"/>
          </p:nvPr>
        </p:nvSpPr>
        <p:spPr>
          <a:xfrm>
            <a:off x="704528" y="1628800"/>
            <a:ext cx="4608512" cy="4248472"/>
          </a:xfrm>
          <a:noFill/>
        </p:spPr>
        <p:txBody>
          <a:bodyPr/>
          <a:lstStyle/>
          <a:p>
            <a:pPr>
              <a:lnSpc>
                <a:spcPts val="2700"/>
              </a:lnSpc>
              <a:spcBef>
                <a:spcPts val="600"/>
              </a:spcBef>
              <a:spcAft>
                <a:spcPts val="600"/>
              </a:spcAft>
            </a:pPr>
            <a:r>
              <a:rPr lang="pt-PT" sz="2000" b="1" dirty="0" smtClean="0">
                <a:solidFill>
                  <a:srgbClr val="FF0000"/>
                </a:solidFill>
              </a:rPr>
              <a:t>5 </a:t>
            </a:r>
            <a:r>
              <a:rPr lang="en-US" sz="2000" b="1" dirty="0" smtClean="0">
                <a:solidFill>
                  <a:srgbClr val="FF0000"/>
                </a:solidFill>
              </a:rPr>
              <a:t>sources of operational risk:</a:t>
            </a:r>
          </a:p>
          <a:p>
            <a:pPr marL="514350" indent="-514350">
              <a:lnSpc>
                <a:spcPts val="2700"/>
              </a:lnSpc>
              <a:spcBef>
                <a:spcPts val="600"/>
              </a:spcBef>
              <a:spcAft>
                <a:spcPts val="600"/>
              </a:spcAft>
              <a:buAutoNum type="romanLcParenBoth"/>
            </a:pPr>
            <a:r>
              <a:rPr lang="en-US" sz="2000" dirty="0" smtClean="0"/>
              <a:t>Technology </a:t>
            </a:r>
            <a:r>
              <a:rPr lang="en-US" sz="2000" dirty="0"/>
              <a:t>(e.g., technological failure and deteriorating systems</a:t>
            </a:r>
            <a:r>
              <a:rPr lang="en-US" sz="2000" dirty="0" smtClean="0"/>
              <a:t>)</a:t>
            </a:r>
          </a:p>
          <a:p>
            <a:pPr marL="514350" indent="-514350">
              <a:lnSpc>
                <a:spcPts val="2700"/>
              </a:lnSpc>
              <a:spcBef>
                <a:spcPts val="600"/>
              </a:spcBef>
              <a:spcAft>
                <a:spcPts val="600"/>
              </a:spcAft>
              <a:buAutoNum type="romanLcParenBoth"/>
            </a:pPr>
            <a:r>
              <a:rPr lang="en-US" sz="2000" dirty="0" smtClean="0"/>
              <a:t>Employees </a:t>
            </a:r>
            <a:r>
              <a:rPr lang="en-US" sz="2000" dirty="0"/>
              <a:t>(e.g., human error and internal </a:t>
            </a:r>
            <a:r>
              <a:rPr lang="en-US" sz="2000" dirty="0" smtClean="0"/>
              <a:t>fraud)</a:t>
            </a:r>
          </a:p>
          <a:p>
            <a:pPr marL="514350" indent="-514350">
              <a:lnSpc>
                <a:spcPts val="2700"/>
              </a:lnSpc>
              <a:spcBef>
                <a:spcPts val="600"/>
              </a:spcBef>
              <a:spcAft>
                <a:spcPts val="600"/>
              </a:spcAft>
              <a:buAutoNum type="romanLcParenBoth"/>
            </a:pPr>
            <a:r>
              <a:rPr lang="en-US" sz="2000" dirty="0" smtClean="0"/>
              <a:t>Customer </a:t>
            </a:r>
            <a:r>
              <a:rPr lang="en-US" sz="2000" dirty="0"/>
              <a:t>relationships (e.g., contractual </a:t>
            </a:r>
            <a:r>
              <a:rPr lang="en-US" sz="2000" dirty="0" smtClean="0"/>
              <a:t>disputes)</a:t>
            </a:r>
            <a:endParaRPr lang="en-US" sz="2000" dirty="0"/>
          </a:p>
          <a:p>
            <a:pPr marL="514350" indent="-514350">
              <a:lnSpc>
                <a:spcPts val="2700"/>
              </a:lnSpc>
              <a:spcBef>
                <a:spcPts val="600"/>
              </a:spcBef>
              <a:spcAft>
                <a:spcPts val="600"/>
              </a:spcAft>
              <a:buAutoNum type="romanLcParenBoth"/>
            </a:pPr>
            <a:r>
              <a:rPr lang="en-US" sz="2000" dirty="0" smtClean="0"/>
              <a:t>Capital </a:t>
            </a:r>
            <a:r>
              <a:rPr lang="en-US" sz="2000" dirty="0"/>
              <a:t>assets (e.g., destruction by fire or other </a:t>
            </a:r>
            <a:r>
              <a:rPr lang="en-US" sz="2000" dirty="0" smtClean="0"/>
              <a:t>catastrophes)</a:t>
            </a:r>
          </a:p>
          <a:p>
            <a:pPr marL="514350" indent="-514350">
              <a:lnSpc>
                <a:spcPts val="2700"/>
              </a:lnSpc>
              <a:spcBef>
                <a:spcPts val="600"/>
              </a:spcBef>
              <a:spcAft>
                <a:spcPts val="600"/>
              </a:spcAft>
              <a:buAutoNum type="romanLcParenBoth"/>
            </a:pPr>
            <a:r>
              <a:rPr lang="en-US" sz="2000" dirty="0" smtClean="0"/>
              <a:t>External (e.g., external fraud</a:t>
            </a:r>
            <a:r>
              <a:rPr lang="pt-PT" sz="2000" dirty="0" smtClean="0"/>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541</a:t>
            </a:fld>
            <a:endParaRPr lang="en-US"/>
          </a:p>
        </p:txBody>
      </p:sp>
      <p:pic>
        <p:nvPicPr>
          <p:cNvPr id="5" name="Picture 4"/>
          <p:cNvPicPr>
            <a:picLocks noChangeAspect="1"/>
          </p:cNvPicPr>
          <p:nvPr/>
        </p:nvPicPr>
        <p:blipFill>
          <a:blip r:embed="rId2"/>
          <a:stretch>
            <a:fillRect/>
          </a:stretch>
        </p:blipFill>
        <p:spPr>
          <a:xfrm>
            <a:off x="6795886" y="1651419"/>
            <a:ext cx="2693618" cy="4636870"/>
          </a:xfrm>
          <a:prstGeom prst="rect">
            <a:avLst/>
          </a:prstGeom>
        </p:spPr>
      </p:pic>
      <p:sp>
        <p:nvSpPr>
          <p:cNvPr id="6" name="Text Box 5"/>
          <p:cNvSpPr txBox="1">
            <a:spLocks noChangeArrowheads="1"/>
          </p:cNvSpPr>
          <p:nvPr/>
        </p:nvSpPr>
        <p:spPr bwMode="auto">
          <a:xfrm>
            <a:off x="920552" y="5877272"/>
            <a:ext cx="587533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a:t>
            </a:r>
            <a:r>
              <a:rPr lang="pt-PT" sz="1000" b="0" u="none" dirty="0" smtClean="0">
                <a:solidFill>
                  <a:schemeClr val="tx1"/>
                </a:solidFill>
              </a:rPr>
              <a:t>: </a:t>
            </a:r>
            <a:r>
              <a:rPr lang="en-US" sz="1000" b="0" u="none" dirty="0">
                <a:solidFill>
                  <a:schemeClr val="tx1"/>
                </a:solidFill>
              </a:rPr>
              <a:t>Saunders, Anthony and Marcia </a:t>
            </a:r>
            <a:r>
              <a:rPr lang="en-US" sz="1000" b="0" u="none" dirty="0" err="1">
                <a:solidFill>
                  <a:schemeClr val="tx1"/>
                </a:solidFill>
              </a:rPr>
              <a:t>Millon</a:t>
            </a:r>
            <a:r>
              <a:rPr lang="en-US" sz="1000" b="0" u="none" dirty="0">
                <a:solidFill>
                  <a:schemeClr val="tx1"/>
                </a:solidFill>
              </a:rPr>
              <a:t> Cornett (2018), </a:t>
            </a:r>
            <a:r>
              <a:rPr lang="en-US" sz="1000" b="0" u="none" dirty="0" smtClean="0">
                <a:solidFill>
                  <a:schemeClr val="tx1"/>
                </a:solidFill>
              </a:rPr>
              <a:t>“Financial </a:t>
            </a:r>
            <a:r>
              <a:rPr lang="en-US" sz="1000" b="0" u="none" dirty="0">
                <a:solidFill>
                  <a:schemeClr val="tx1"/>
                </a:solidFill>
              </a:rPr>
              <a:t>Institutions Management – A Risk Management </a:t>
            </a:r>
            <a:r>
              <a:rPr lang="en-US" sz="1000" b="0" u="none" dirty="0" smtClean="0">
                <a:solidFill>
                  <a:schemeClr val="tx1"/>
                </a:solidFill>
              </a:rPr>
              <a:t>Approach”, </a:t>
            </a:r>
            <a:r>
              <a:rPr lang="en-US" sz="1000" b="0" u="none" dirty="0">
                <a:solidFill>
                  <a:schemeClr val="tx1"/>
                </a:solidFill>
              </a:rPr>
              <a:t>9th Edition, McGraw-Hill International</a:t>
            </a:r>
            <a:r>
              <a:rPr lang="en-US" sz="1000" b="0" u="none" dirty="0" smtClean="0">
                <a:solidFill>
                  <a:schemeClr val="tx1"/>
                </a:solidFill>
              </a:rPr>
              <a:t>.</a:t>
            </a:r>
            <a:endParaRPr lang="en-US" sz="1000" b="0" u="none" dirty="0">
              <a:solidFill>
                <a:schemeClr val="tx1"/>
              </a:solidFill>
            </a:endParaRPr>
          </a:p>
        </p:txBody>
      </p:sp>
    </p:spTree>
    <p:extLst>
      <p:ext uri="{BB962C8B-B14F-4D97-AF65-F5344CB8AC3E}">
        <p14:creationId xmlns:p14="http://schemas.microsoft.com/office/powerpoint/2010/main" val="1755970037"/>
      </p:ext>
    </p:extLst>
  </p:cSld>
  <p:clrMapOvr>
    <a:masterClrMapping/>
  </p:clrMapOvr>
  <p:transition spd="slow">
    <p:pull dir="r"/>
  </p:transition>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smtClean="0">
                <a:cs typeface="Times New Roman" pitchFamily="18" charset="0"/>
              </a:rPr>
              <a:t>It is usually considered a type of operational risk, but with an increasing relevance.</a:t>
            </a:r>
          </a:p>
          <a:p>
            <a:pPr marL="265113" indent="-265113" algn="just">
              <a:lnSpc>
                <a:spcPts val="2700"/>
              </a:lnSpc>
              <a:spcBef>
                <a:spcPts val="600"/>
              </a:spcBef>
              <a:spcAft>
                <a:spcPts val="600"/>
              </a:spcAft>
            </a:pPr>
            <a:r>
              <a:rPr lang="en-US" sz="2000" dirty="0" err="1" smtClean="0">
                <a:cs typeface="Times New Roman" pitchFamily="18" charset="0"/>
              </a:rPr>
              <a:t>Syrett</a:t>
            </a:r>
            <a:r>
              <a:rPr lang="en-US" sz="2000" dirty="0" smtClean="0">
                <a:cs typeface="Times New Roman" pitchFamily="18" charset="0"/>
              </a:rPr>
              <a:t> </a:t>
            </a:r>
            <a:r>
              <a:rPr lang="en-US" sz="2000" dirty="0">
                <a:cs typeface="Times New Roman" pitchFamily="18" charset="0"/>
              </a:rPr>
              <a:t>and Devine, </a:t>
            </a:r>
            <a:r>
              <a:rPr lang="en-US" sz="2000" dirty="0" smtClean="0">
                <a:cs typeface="Times New Roman" pitchFamily="18" charset="0"/>
              </a:rPr>
              <a:t>(2012), “Managing Uncertainty - </a:t>
            </a:r>
            <a:r>
              <a:rPr lang="en-GB" sz="2000" dirty="0">
                <a:cs typeface="Times New Roman" pitchFamily="18" charset="0"/>
              </a:rPr>
              <a:t>Strategies for surviving and thriving in turbulent </a:t>
            </a:r>
            <a:r>
              <a:rPr lang="en-GB" sz="2000" dirty="0" smtClean="0">
                <a:cs typeface="Times New Roman" pitchFamily="18" charset="0"/>
              </a:rPr>
              <a:t>times”, The Economist</a:t>
            </a:r>
            <a:r>
              <a:rPr lang="en-US" sz="2000" dirty="0" smtClean="0">
                <a:cs typeface="Times New Roman" pitchFamily="18" charset="0"/>
              </a:rPr>
              <a:t>: </a:t>
            </a:r>
          </a:p>
          <a:p>
            <a:pPr marL="265113" lvl="1" indent="-265113" algn="just">
              <a:lnSpc>
                <a:spcPts val="2700"/>
              </a:lnSpc>
              <a:spcBef>
                <a:spcPts val="600"/>
              </a:spcBef>
              <a:spcAft>
                <a:spcPts val="600"/>
              </a:spcAft>
              <a:buNone/>
            </a:pPr>
            <a:r>
              <a:rPr lang="en-US" sz="1600" dirty="0" smtClean="0">
                <a:solidFill>
                  <a:srgbClr val="FF0000"/>
                </a:solidFill>
                <a:cs typeface="Times New Roman" pitchFamily="18" charset="0"/>
              </a:rPr>
              <a:t>		</a:t>
            </a:r>
            <a:r>
              <a:rPr lang="en-US" sz="2000" dirty="0" smtClean="0">
                <a:solidFill>
                  <a:srgbClr val="FF0000"/>
                </a:solidFill>
                <a:cs typeface="Times New Roman" pitchFamily="18" charset="0"/>
              </a:rPr>
              <a:t>Legal </a:t>
            </a:r>
            <a:r>
              <a:rPr lang="en-US" sz="2000" dirty="0">
                <a:solidFill>
                  <a:srgbClr val="FF0000"/>
                </a:solidFill>
                <a:cs typeface="Times New Roman" pitchFamily="18" charset="0"/>
              </a:rPr>
              <a:t>risk </a:t>
            </a:r>
            <a:r>
              <a:rPr lang="en-US" sz="2000" dirty="0" smtClean="0">
                <a:solidFill>
                  <a:srgbClr val="FF0000"/>
                </a:solidFill>
                <a:cs typeface="Times New Roman" pitchFamily="18" charset="0"/>
              </a:rPr>
              <a:t>was the 2</a:t>
            </a:r>
            <a:r>
              <a:rPr lang="en-US" sz="2000" baseline="30000" dirty="0" smtClean="0">
                <a:solidFill>
                  <a:srgbClr val="FF0000"/>
                </a:solidFill>
                <a:cs typeface="Times New Roman" pitchFamily="18" charset="0"/>
              </a:rPr>
              <a:t>nd</a:t>
            </a:r>
            <a:r>
              <a:rPr lang="en-US" sz="2000" dirty="0" smtClean="0">
                <a:solidFill>
                  <a:srgbClr val="FF0000"/>
                </a:solidFill>
                <a:cs typeface="Times New Roman" pitchFamily="18" charset="0"/>
              </a:rPr>
              <a:t> highest risk regarding uncertainty and impact for international companies </a:t>
            </a:r>
            <a:r>
              <a:rPr lang="en-US" sz="2000" dirty="0" smtClean="0">
                <a:cs typeface="Times New Roman" pitchFamily="18" charset="0"/>
              </a:rPr>
              <a:t>(1</a:t>
            </a:r>
            <a:r>
              <a:rPr lang="en-US" sz="2000" baseline="30000" dirty="0" smtClean="0">
                <a:cs typeface="Times New Roman" pitchFamily="18" charset="0"/>
              </a:rPr>
              <a:t>st</a:t>
            </a:r>
            <a:r>
              <a:rPr lang="en-US" sz="2000" dirty="0" smtClean="0">
                <a:cs typeface="Times New Roman" pitchFamily="18" charset="0"/>
              </a:rPr>
              <a:t> was political risk).</a:t>
            </a:r>
          </a:p>
          <a:p>
            <a:pPr marL="265113" lvl="1" indent="-265113" algn="just">
              <a:lnSpc>
                <a:spcPts val="2700"/>
              </a:lnSpc>
              <a:spcBef>
                <a:spcPts val="600"/>
              </a:spcBef>
              <a:spcAft>
                <a:spcPts val="600"/>
              </a:spcAft>
              <a:buNone/>
            </a:pPr>
            <a:endParaRPr lang="en-US" sz="2000" dirty="0" smtClean="0">
              <a:cs typeface="Times New Roman" pitchFamily="18" charset="0"/>
            </a:endParaRPr>
          </a:p>
          <a:p>
            <a:pPr marL="265113" indent="-265113" algn="just">
              <a:lnSpc>
                <a:spcPts val="2700"/>
              </a:lnSpc>
              <a:spcBef>
                <a:spcPts val="600"/>
              </a:spcBef>
              <a:spcAft>
                <a:spcPts val="600"/>
              </a:spcAft>
            </a:pPr>
            <a:r>
              <a:rPr lang="en-US" sz="2000" dirty="0" smtClean="0">
                <a:cs typeface="Times New Roman" pitchFamily="18" charset="0"/>
              </a:rPr>
              <a:t>Accenture (2013) – 62% of top managers identified legal risk as the highest threat (regulatory risk was the 3</a:t>
            </a:r>
            <a:r>
              <a:rPr lang="en-US" sz="2000" baseline="30000" dirty="0" smtClean="0">
                <a:cs typeface="Times New Roman" pitchFamily="18" charset="0"/>
              </a:rPr>
              <a:t>rd</a:t>
            </a:r>
            <a:r>
              <a:rPr lang="en-US" sz="2000" dirty="0" smtClean="0">
                <a:cs typeface="Times New Roman" pitchFamily="18" charset="0"/>
              </a:rPr>
              <a:t>).</a:t>
            </a:r>
          </a:p>
          <a:p>
            <a:pPr marL="265113" indent="-265113" algn="just">
              <a:lnSpc>
                <a:spcPts val="2700"/>
              </a:lnSpc>
              <a:spcBef>
                <a:spcPts val="600"/>
              </a:spcBef>
              <a:spcAft>
                <a:spcPts val="600"/>
              </a:spcAft>
            </a:pPr>
            <a:r>
              <a:rPr lang="en-US" sz="2000" dirty="0" smtClean="0">
                <a:cs typeface="Times New Roman" pitchFamily="18" charset="0"/>
              </a:rPr>
              <a:t>Legal risk became the main risk for big global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542</a:t>
            </a:fld>
            <a:endParaRPr lang="en-US"/>
          </a:p>
        </p:txBody>
      </p:sp>
      <p:cxnSp>
        <p:nvCxnSpPr>
          <p:cNvPr id="4" name="Elbow Connector 3"/>
          <p:cNvCxnSpPr/>
          <p:nvPr/>
        </p:nvCxnSpPr>
        <p:spPr bwMode="auto">
          <a:xfrm>
            <a:off x="1064568" y="3212976"/>
            <a:ext cx="576064" cy="288032"/>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077212969"/>
      </p:ext>
    </p:extLst>
  </p:cSld>
  <p:clrMapOvr>
    <a:masterClrMapping/>
  </p:clrMapOvr>
  <p:transition spd="slow">
    <p:pull dir="r"/>
  </p:transition>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gn="just">
              <a:lnSpc>
                <a:spcPts val="2700"/>
              </a:lnSpc>
              <a:spcBef>
                <a:spcPts val="600"/>
              </a:spcBef>
              <a:spcAft>
                <a:spcPts val="600"/>
              </a:spcAft>
            </a:pPr>
            <a:r>
              <a:rPr lang="en-US" sz="2000" dirty="0" smtClean="0">
                <a:cs typeface="Times New Roman" pitchFamily="18" charset="0"/>
              </a:rPr>
              <a:t>What must managers expect from rules: </a:t>
            </a:r>
            <a:r>
              <a:rPr lang="en-US" sz="2000" dirty="0" smtClean="0">
                <a:solidFill>
                  <a:srgbClr val="FF0000"/>
                </a:solidFill>
                <a:cs typeface="Times New Roman" pitchFamily="18" charset="0"/>
              </a:rPr>
              <a:t>Clarity and predictability – law has to be known or easily understood.</a:t>
            </a:r>
          </a:p>
          <a:p>
            <a:pPr marL="265113" indent="-265113" algn="just">
              <a:lnSpc>
                <a:spcPts val="2700"/>
              </a:lnSpc>
              <a:spcBef>
                <a:spcPts val="600"/>
              </a:spcBef>
              <a:spcAft>
                <a:spcPts val="600"/>
              </a:spcAft>
            </a:pPr>
            <a:endParaRPr lang="en-US" sz="2000" dirty="0" smtClean="0">
              <a:solidFill>
                <a:srgbClr val="FF0000"/>
              </a:solidFill>
              <a:cs typeface="Times New Roman" pitchFamily="18" charset="0"/>
            </a:endParaRPr>
          </a:p>
          <a:p>
            <a:pPr marL="265113" indent="-265113" algn="just">
              <a:lnSpc>
                <a:spcPts val="2700"/>
              </a:lnSpc>
              <a:spcBef>
                <a:spcPts val="600"/>
              </a:spcBef>
              <a:spcAft>
                <a:spcPts val="600"/>
              </a:spcAft>
            </a:pPr>
            <a:r>
              <a:rPr lang="en-US" sz="2000" dirty="0" smtClean="0">
                <a:cs typeface="Times New Roman" pitchFamily="18" charset="0"/>
              </a:rPr>
              <a:t>However, this doesn’t exist in global business.</a:t>
            </a:r>
          </a:p>
          <a:p>
            <a:pPr marL="265113" indent="-265113" algn="just">
              <a:lnSpc>
                <a:spcPts val="2700"/>
              </a:lnSpc>
              <a:spcBef>
                <a:spcPts val="600"/>
              </a:spcBef>
              <a:spcAft>
                <a:spcPts val="600"/>
              </a:spcAft>
            </a:pPr>
            <a:endParaRPr lang="en-US" sz="2000" dirty="0" smtClean="0">
              <a:cs typeface="Times New Roman" pitchFamily="18" charset="0"/>
            </a:endParaRPr>
          </a:p>
          <a:p>
            <a:pPr marL="265113" indent="-265113" algn="just">
              <a:lnSpc>
                <a:spcPts val="2700"/>
              </a:lnSpc>
              <a:spcBef>
                <a:spcPts val="600"/>
              </a:spcBef>
              <a:spcAft>
                <a:spcPts val="600"/>
              </a:spcAft>
            </a:pPr>
            <a:r>
              <a:rPr lang="en-US" sz="2000" dirty="0">
                <a:solidFill>
                  <a:srgbClr val="FF0000"/>
                </a:solidFill>
                <a:cs typeface="Times New Roman" pitchFamily="18" charset="0"/>
              </a:rPr>
              <a:t>Instead, rules are often unclear, contradictory </a:t>
            </a:r>
            <a:r>
              <a:rPr lang="en-US" sz="2000" dirty="0">
                <a:cs typeface="Times New Roman" pitchFamily="18" charset="0"/>
              </a:rPr>
              <a:t>and can be applied in retrospect and outside of their makers’ intentions</a:t>
            </a:r>
            <a:r>
              <a:rPr lang="en-US" sz="2000" dirty="0" smtClean="0">
                <a:cs typeface="Times New Roman" pitchFamily="18" charset="0"/>
              </a:rPr>
              <a:t>.</a:t>
            </a:r>
          </a:p>
          <a:p>
            <a:pPr marL="265113" indent="-265113" algn="just">
              <a:lnSpc>
                <a:spcPts val="2700"/>
              </a:lnSpc>
              <a:spcBef>
                <a:spcPts val="600"/>
              </a:spcBef>
              <a:spcAft>
                <a:spcPts val="600"/>
              </a:spcAft>
            </a:pPr>
            <a:endParaRPr lang="en-US" sz="2000" dirty="0">
              <a:cs typeface="Times New Roman" pitchFamily="18" charset="0"/>
            </a:endParaRPr>
          </a:p>
          <a:p>
            <a:pPr marL="265113" indent="-265113" algn="just">
              <a:lnSpc>
                <a:spcPts val="2700"/>
              </a:lnSpc>
              <a:spcBef>
                <a:spcPts val="600"/>
              </a:spcBef>
              <a:spcAft>
                <a:spcPts val="600"/>
              </a:spcAft>
            </a:pPr>
            <a:r>
              <a:rPr lang="en-US" sz="2000" dirty="0">
                <a:cs typeface="Times New Roman" pitchFamily="18" charset="0"/>
              </a:rPr>
              <a:t>Since 2009, banks have paid more than 250 B$ in fines</a:t>
            </a:r>
            <a:r>
              <a:rPr lang="en-US" sz="2000" dirty="0" smtClean="0">
                <a:cs typeface="Times New Roman" pitchFamily="18" charset="0"/>
              </a:rPr>
              <a:t>.</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543</a:t>
            </a:fld>
            <a:endParaRPr lang="en-US"/>
          </a:p>
        </p:txBody>
      </p:sp>
    </p:spTree>
    <p:extLst>
      <p:ext uri="{BB962C8B-B14F-4D97-AF65-F5344CB8AC3E}">
        <p14:creationId xmlns:p14="http://schemas.microsoft.com/office/powerpoint/2010/main" val="1446240589"/>
      </p:ext>
    </p:extLst>
  </p:cSld>
  <p:clrMapOvr>
    <a:masterClrMapping/>
  </p:clrMapOvr>
  <p:transition spd="slow">
    <p:pull dir="r"/>
  </p:transition>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Legal Risk</a:t>
            </a:r>
          </a:p>
        </p:txBody>
      </p:sp>
      <p:sp>
        <p:nvSpPr>
          <p:cNvPr id="134147" name="Rectangle 4"/>
          <p:cNvSpPr>
            <a:spLocks noGrp="1" noChangeArrowheads="1"/>
          </p:cNvSpPr>
          <p:nvPr>
            <p:ph type="body" idx="1"/>
          </p:nvPr>
        </p:nvSpPr>
        <p:spPr>
          <a:xfrm>
            <a:off x="704528" y="1628800"/>
            <a:ext cx="8784976" cy="4608512"/>
          </a:xfrm>
          <a:noFill/>
        </p:spPr>
        <p:txBody>
          <a:bodyPr/>
          <a:lstStyle/>
          <a:p>
            <a:pPr marL="265113" indent="-265113">
              <a:lnSpc>
                <a:spcPts val="2700"/>
              </a:lnSpc>
              <a:spcBef>
                <a:spcPts val="600"/>
              </a:spcBef>
              <a:spcAft>
                <a:spcPts val="600"/>
              </a:spcAft>
            </a:pPr>
            <a:r>
              <a:rPr lang="en-US" sz="2000" dirty="0" err="1" smtClean="0">
                <a:cs typeface="Times New Roman" pitchFamily="18" charset="0"/>
              </a:rPr>
              <a:t>Kurer</a:t>
            </a:r>
            <a:r>
              <a:rPr lang="en-US" sz="2000" dirty="0" smtClean="0">
                <a:cs typeface="Times New Roman" pitchFamily="18" charset="0"/>
              </a:rPr>
              <a:t>, Peter (2015), “</a:t>
            </a:r>
            <a:r>
              <a:rPr lang="en-GB" sz="2000" b="1" dirty="0"/>
              <a:t>Legal and Compliance </a:t>
            </a:r>
            <a:r>
              <a:rPr lang="en-GB" sz="2000" b="1" dirty="0" smtClean="0"/>
              <a:t>Risk: </a:t>
            </a:r>
            <a:r>
              <a:rPr lang="en-GB" sz="2000" dirty="0" smtClean="0"/>
              <a:t>A </a:t>
            </a:r>
            <a:r>
              <a:rPr lang="en-GB" sz="2000" dirty="0"/>
              <a:t>Strategic Response to a Rising Threat for Global </a:t>
            </a:r>
            <a:r>
              <a:rPr lang="en-GB" sz="2000" dirty="0" smtClean="0"/>
              <a:t>Business”, Oxford University Press”:</a:t>
            </a:r>
            <a:endParaRPr lang="en-US" sz="2000" dirty="0" smtClean="0">
              <a:cs typeface="Times New Roman" pitchFamily="18" charset="0"/>
            </a:endParaRPr>
          </a:p>
          <a:p>
            <a:pPr marL="635000" lvl="1" indent="-234950" algn="just">
              <a:lnSpc>
                <a:spcPts val="2700"/>
              </a:lnSpc>
              <a:spcBef>
                <a:spcPts val="600"/>
              </a:spcBef>
              <a:spcAft>
                <a:spcPts val="600"/>
              </a:spcAft>
            </a:pPr>
            <a:r>
              <a:rPr lang="en-US" sz="1800" dirty="0" smtClean="0">
                <a:cs typeface="Times New Roman" pitchFamily="18" charset="0"/>
              </a:rPr>
              <a:t>“</a:t>
            </a:r>
            <a:r>
              <a:rPr lang="en-US" sz="1800" dirty="0" smtClean="0">
                <a:solidFill>
                  <a:srgbClr val="FF0000"/>
                </a:solidFill>
                <a:cs typeface="Times New Roman" pitchFamily="18" charset="0"/>
              </a:rPr>
              <a:t>even modern states are far away from being highly rational bureaucracies </a:t>
            </a:r>
            <a:r>
              <a:rPr lang="en-US" sz="1800" dirty="0" smtClean="0">
                <a:cs typeface="Times New Roman" pitchFamily="18" charset="0"/>
              </a:rPr>
              <a:t>as they have been described by Max Weber. Rather, they are in a state which many would describe as a legal jungle, as disorder, or entropy”.</a:t>
            </a:r>
          </a:p>
          <a:p>
            <a:pPr marL="265113" indent="-265113" algn="just">
              <a:lnSpc>
                <a:spcPts val="2700"/>
              </a:lnSpc>
              <a:spcBef>
                <a:spcPts val="600"/>
              </a:spcBef>
              <a:spcAft>
                <a:spcPts val="600"/>
              </a:spcAft>
            </a:pPr>
            <a:r>
              <a:rPr lang="en-US" sz="2000" dirty="0" smtClean="0">
                <a:cs typeface="Times New Roman" pitchFamily="18" charset="0"/>
              </a:rPr>
              <a:t>Companies are motivated to participate in enforcement actions against themselves, namely by identifying compliance breaches or internal control deficiencies.</a:t>
            </a:r>
          </a:p>
          <a:p>
            <a:pPr marL="265113" indent="-265113" algn="just">
              <a:lnSpc>
                <a:spcPts val="2700"/>
              </a:lnSpc>
              <a:spcBef>
                <a:spcPts val="600"/>
              </a:spcBef>
              <a:spcAft>
                <a:spcPts val="600"/>
              </a:spcAft>
            </a:pPr>
            <a:r>
              <a:rPr lang="en-US" sz="2000" dirty="0" smtClean="0">
                <a:cs typeface="Times New Roman" pitchFamily="18" charset="0"/>
              </a:rPr>
              <a:t>Earlier, a compliance breach would be dealt by lower ranks of the organization, but these issues have moved to the top management more recently.</a:t>
            </a:r>
          </a:p>
          <a:p>
            <a:pPr marL="265113" indent="-265113" algn="just">
              <a:lnSpc>
                <a:spcPts val="2700"/>
              </a:lnSpc>
              <a:spcBef>
                <a:spcPts val="600"/>
              </a:spcBef>
              <a:spcAft>
                <a:spcPts val="600"/>
              </a:spcAft>
            </a:pPr>
            <a:r>
              <a:rPr lang="en-US" sz="2000" dirty="0">
                <a:cs typeface="Times New Roman" pitchFamily="18" charset="0"/>
              </a:rPr>
              <a:t>Therefore, </a:t>
            </a:r>
            <a:r>
              <a:rPr lang="en-US" sz="2000" dirty="0">
                <a:solidFill>
                  <a:srgbClr val="FF3300"/>
                </a:solidFill>
                <a:cs typeface="Times New Roman" pitchFamily="18" charset="0"/>
              </a:rPr>
              <a:t>personal exposure of executives is much larger nowadays</a:t>
            </a:r>
            <a:r>
              <a:rPr lang="en-US" sz="2000" dirty="0" smtClean="0">
                <a:solidFill>
                  <a:srgbClr val="FF3300"/>
                </a:solidFill>
                <a:cs typeface="Times New Roman" pitchFamily="18" charset="0"/>
              </a:rPr>
              <a:t>.</a:t>
            </a:r>
            <a:endParaRPr lang="en-US" sz="2000" dirty="0">
              <a:solidFill>
                <a:srgbClr val="FF33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544</a:t>
            </a:fld>
            <a:endParaRPr lang="en-US" dirty="0"/>
          </a:p>
        </p:txBody>
      </p:sp>
    </p:spTree>
    <p:extLst>
      <p:ext uri="{BB962C8B-B14F-4D97-AF65-F5344CB8AC3E}">
        <p14:creationId xmlns:p14="http://schemas.microsoft.com/office/powerpoint/2010/main" val="3892356348"/>
      </p:ext>
    </p:extLst>
  </p:cSld>
  <p:clrMapOvr>
    <a:masterClrMapping/>
  </p:clrMapOvr>
  <p:transition spd="slow">
    <p:pull dir="r"/>
  </p:transition>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762000" y="342900"/>
            <a:ext cx="8566150" cy="1104900"/>
          </a:xfrm>
        </p:spPr>
        <p:txBody>
          <a:bodyPr/>
          <a:lstStyle/>
          <a:p>
            <a:r>
              <a:rPr lang="en-US" dirty="0" smtClean="0"/>
              <a:t>Legal Risk</a:t>
            </a:r>
          </a:p>
        </p:txBody>
      </p:sp>
      <p:sp>
        <p:nvSpPr>
          <p:cNvPr id="134147" name="Rectangle 4"/>
          <p:cNvSpPr>
            <a:spLocks noGrp="1" noChangeArrowheads="1"/>
          </p:cNvSpPr>
          <p:nvPr>
            <p:ph type="body" idx="1"/>
          </p:nvPr>
        </p:nvSpPr>
        <p:spPr>
          <a:xfrm>
            <a:off x="704528" y="1628799"/>
            <a:ext cx="8784976" cy="4694213"/>
          </a:xfrm>
          <a:noFill/>
        </p:spPr>
        <p:txBody>
          <a:bodyPr/>
          <a:lstStyle/>
          <a:p>
            <a:pPr marL="265113" indent="-265113" algn="just">
              <a:lnSpc>
                <a:spcPts val="2700"/>
              </a:lnSpc>
              <a:spcBef>
                <a:spcPts val="600"/>
              </a:spcBef>
              <a:spcAft>
                <a:spcPts val="600"/>
              </a:spcAft>
            </a:pPr>
            <a:r>
              <a:rPr lang="en-US" sz="2000" dirty="0" smtClean="0">
                <a:cs typeface="Times New Roman" pitchFamily="18" charset="0"/>
              </a:rPr>
              <a:t>Modern legal ordeals are not honest and unbiased, but event-driven, aggressive and emotional, hold in media instead of courthouses, based on ”naming and shaming”.</a:t>
            </a:r>
          </a:p>
          <a:p>
            <a:pPr marL="265113" indent="-265113" algn="just">
              <a:lnSpc>
                <a:spcPts val="2700"/>
              </a:lnSpc>
              <a:spcBef>
                <a:spcPts val="600"/>
              </a:spcBef>
              <a:spcAft>
                <a:spcPts val="600"/>
              </a:spcAft>
            </a:pPr>
            <a:endParaRPr lang="en-US" sz="2000" dirty="0" smtClean="0">
              <a:solidFill>
                <a:srgbClr val="FF0000"/>
              </a:solidFill>
              <a:cs typeface="Times New Roman" pitchFamily="18" charset="0"/>
            </a:endParaRPr>
          </a:p>
          <a:p>
            <a:pPr marL="265113" indent="-265113" algn="just">
              <a:lnSpc>
                <a:spcPts val="2700"/>
              </a:lnSpc>
              <a:spcBef>
                <a:spcPts val="600"/>
              </a:spcBef>
              <a:spcAft>
                <a:spcPts val="600"/>
              </a:spcAft>
            </a:pPr>
            <a:r>
              <a:rPr lang="en-US" sz="2000" dirty="0" smtClean="0">
                <a:cs typeface="Times New Roman" pitchFamily="18" charset="0"/>
              </a:rPr>
              <a:t>Increasing number of laws:</a:t>
            </a:r>
          </a:p>
          <a:p>
            <a:pPr marL="452438" lvl="1" indent="-187325" algn="just">
              <a:lnSpc>
                <a:spcPts val="2700"/>
              </a:lnSpc>
              <a:spcBef>
                <a:spcPts val="600"/>
              </a:spcBef>
              <a:spcAft>
                <a:spcPts val="600"/>
              </a:spcAft>
            </a:pPr>
            <a:r>
              <a:rPr lang="en-US" sz="1800" dirty="0" smtClean="0">
                <a:cs typeface="Times New Roman" pitchFamily="18" charset="0"/>
              </a:rPr>
              <a:t>in US</a:t>
            </a:r>
            <a:r>
              <a:rPr lang="en-US" sz="1800" dirty="0" smtClean="0">
                <a:solidFill>
                  <a:srgbClr val="FF3300"/>
                </a:solidFill>
                <a:cs typeface="Times New Roman" pitchFamily="18" charset="0"/>
              </a:rPr>
              <a:t>, total corporate regulatory costs amount to around 12% of GDP.</a:t>
            </a:r>
          </a:p>
          <a:p>
            <a:pPr marL="452438" lvl="1" indent="-187325" algn="just">
              <a:lnSpc>
                <a:spcPts val="2700"/>
              </a:lnSpc>
              <a:spcBef>
                <a:spcPts val="600"/>
              </a:spcBef>
              <a:spcAft>
                <a:spcPts val="600"/>
              </a:spcAft>
            </a:pPr>
            <a:r>
              <a:rPr lang="en-US" sz="1800" dirty="0">
                <a:cs typeface="Times New Roman" pitchFamily="18" charset="0"/>
              </a:rPr>
              <a:t>i</a:t>
            </a:r>
            <a:r>
              <a:rPr lang="en-US" sz="1800" dirty="0" smtClean="0">
                <a:cs typeface="Times New Roman" pitchFamily="18" charset="0"/>
              </a:rPr>
              <a:t>n Switzerland, total regulatory costs for companies and citizens reach 10% of GDP.</a:t>
            </a:r>
          </a:p>
          <a:p>
            <a:pPr marL="234950" indent="-234950" algn="just">
              <a:lnSpc>
                <a:spcPts val="2700"/>
              </a:lnSpc>
              <a:spcBef>
                <a:spcPts val="600"/>
              </a:spcBef>
              <a:spcAft>
                <a:spcPts val="600"/>
              </a:spcAft>
            </a:pPr>
            <a:endParaRPr lang="en-US" sz="2000" dirty="0" smtClean="0">
              <a:solidFill>
                <a:srgbClr val="FF0000"/>
              </a:solidFill>
              <a:cs typeface="Times New Roman" pitchFamily="18" charset="0"/>
            </a:endParaRPr>
          </a:p>
          <a:p>
            <a:pPr marL="234950" indent="-234950" algn="just">
              <a:lnSpc>
                <a:spcPts val="2700"/>
              </a:lnSpc>
              <a:spcBef>
                <a:spcPts val="600"/>
              </a:spcBef>
              <a:spcAft>
                <a:spcPts val="600"/>
              </a:spcAft>
            </a:pPr>
            <a:r>
              <a:rPr lang="en-US" sz="2000" dirty="0" smtClean="0">
                <a:solidFill>
                  <a:srgbClr val="FF0000"/>
                </a:solidFill>
                <a:cs typeface="Times New Roman" pitchFamily="18" charset="0"/>
              </a:rPr>
              <a:t>Increasing relevance of lawyers: in US and most European countries, the legal service industry is already the 2</a:t>
            </a:r>
            <a:r>
              <a:rPr lang="en-US" sz="2000" baseline="30000" dirty="0" smtClean="0">
                <a:solidFill>
                  <a:srgbClr val="FF0000"/>
                </a:solidFill>
                <a:cs typeface="Times New Roman" pitchFamily="18" charset="0"/>
              </a:rPr>
              <a:t>nd</a:t>
            </a:r>
            <a:r>
              <a:rPr lang="en-US" sz="2000" dirty="0" smtClean="0">
                <a:solidFill>
                  <a:srgbClr val="FF0000"/>
                </a:solidFill>
                <a:cs typeface="Times New Roman" pitchFamily="18" charset="0"/>
              </a:rPr>
              <a:t> largest professional service industry, </a:t>
            </a:r>
            <a:r>
              <a:rPr lang="en-US" sz="2000" dirty="0" smtClean="0">
                <a:cs typeface="Times New Roman" pitchFamily="18" charset="0"/>
              </a:rPr>
              <a:t>right after health services.</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545</a:t>
            </a:fld>
            <a:endParaRPr lang="en-US" dirty="0"/>
          </a:p>
        </p:txBody>
      </p:sp>
    </p:spTree>
    <p:extLst>
      <p:ext uri="{BB962C8B-B14F-4D97-AF65-F5344CB8AC3E}">
        <p14:creationId xmlns:p14="http://schemas.microsoft.com/office/powerpoint/2010/main" val="4252654573"/>
      </p:ext>
    </p:extLst>
  </p:cSld>
  <p:clrMapOvr>
    <a:masterClrMapping/>
  </p:clrMapOvr>
  <p:transition spd="slow">
    <p:pull dir="r"/>
  </p:transition>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62626"/>
            <a:ext cx="8466137" cy="830997"/>
          </a:xfrm>
          <a:noFill/>
        </p:spPr>
        <p:txBody>
          <a:bodyPr lIns="91440" tIns="45720" rIns="91440" bIns="45720">
            <a:spAutoFit/>
          </a:bodyPr>
          <a:lstStyle/>
          <a:p>
            <a:r>
              <a:rPr lang="en-US" sz="4800" b="1" dirty="0" smtClean="0"/>
              <a:t>3.3. The New Business Model</a:t>
            </a:r>
            <a:endParaRPr lang="en-US" sz="4800" dirty="0" smtClean="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546</a:t>
            </a:fld>
            <a:endParaRPr lang="en-US"/>
          </a:p>
        </p:txBody>
      </p:sp>
    </p:spTree>
    <p:extLst>
      <p:ext uri="{BB962C8B-B14F-4D97-AF65-F5344CB8AC3E}">
        <p14:creationId xmlns:p14="http://schemas.microsoft.com/office/powerpoint/2010/main" val="1758368791"/>
      </p:ext>
    </p:extLst>
  </p:cSld>
  <p:clrMapOvr>
    <a:masterClrMapping/>
  </p:clrMapOvr>
  <p:transition spd="slow" advClick="0"/>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sz="4000" dirty="0" smtClean="0"/>
              <a:t>New Business Model</a:t>
            </a:r>
          </a:p>
        </p:txBody>
      </p:sp>
      <p:sp>
        <p:nvSpPr>
          <p:cNvPr id="95235" name="Rectangle 3"/>
          <p:cNvSpPr>
            <a:spLocks noGrp="1" noChangeArrowheads="1"/>
          </p:cNvSpPr>
          <p:nvPr>
            <p:ph type="body" idx="1"/>
          </p:nvPr>
        </p:nvSpPr>
        <p:spPr>
          <a:xfrm>
            <a:off x="762000" y="1628800"/>
            <a:ext cx="8727504" cy="4392488"/>
          </a:xfrm>
        </p:spPr>
        <p:txBody>
          <a:bodyPr/>
          <a:lstStyle/>
          <a:p>
            <a:pPr marL="363538" indent="-363538" algn="just">
              <a:lnSpc>
                <a:spcPts val="2700"/>
              </a:lnSpc>
              <a:spcBef>
                <a:spcPts val="600"/>
              </a:spcBef>
              <a:spcAft>
                <a:spcPts val="600"/>
              </a:spcAft>
            </a:pPr>
            <a:r>
              <a:rPr lang="en-US" sz="2000" dirty="0" smtClean="0">
                <a:cs typeface="Times New Roman" pitchFamily="18" charset="0"/>
              </a:rPr>
              <a:t>Main changes in </a:t>
            </a:r>
            <a:r>
              <a:rPr lang="en-US" sz="2000" dirty="0">
                <a:cs typeface="Times New Roman" pitchFamily="18" charset="0"/>
              </a:rPr>
              <a:t>Portuguese banks’ business </a:t>
            </a:r>
            <a:r>
              <a:rPr lang="en-US" sz="2000" dirty="0" smtClean="0">
                <a:cs typeface="Times New Roman" pitchFamily="18" charset="0"/>
              </a:rPr>
              <a:t>model after the subprime crisis and the Economic and Financial Adjustment Program:</a:t>
            </a:r>
          </a:p>
          <a:p>
            <a:pPr marL="0" indent="0" algn="just">
              <a:lnSpc>
                <a:spcPts val="2700"/>
              </a:lnSpc>
              <a:spcBef>
                <a:spcPts val="600"/>
              </a:spcBef>
              <a:spcAft>
                <a:spcPts val="600"/>
              </a:spcAft>
              <a:buNone/>
            </a:pPr>
            <a:endParaRPr lang="en-US" sz="2000" dirty="0" smtClean="0">
              <a:cs typeface="Times New Roman" pitchFamily="18" charset="0"/>
            </a:endParaRPr>
          </a:p>
          <a:p>
            <a:pPr marL="363538" indent="-363538" algn="just">
              <a:lnSpc>
                <a:spcPts val="2700"/>
              </a:lnSpc>
              <a:spcBef>
                <a:spcPts val="600"/>
              </a:spcBef>
              <a:spcAft>
                <a:spcPts val="600"/>
              </a:spcAft>
              <a:buNone/>
            </a:pPr>
            <a:r>
              <a:rPr lang="en-US" sz="2000" dirty="0" smtClean="0">
                <a:solidFill>
                  <a:srgbClr val="FF0000"/>
                </a:solidFill>
                <a:cs typeface="Times New Roman" pitchFamily="18" charset="0"/>
              </a:rPr>
              <a:t>1.	Deleveraging</a:t>
            </a:r>
          </a:p>
          <a:p>
            <a:pPr marL="363538" indent="-363538" algn="just">
              <a:lnSpc>
                <a:spcPts val="2700"/>
              </a:lnSpc>
              <a:spcBef>
                <a:spcPts val="600"/>
              </a:spcBef>
              <a:spcAft>
                <a:spcPts val="600"/>
              </a:spcAft>
              <a:buNone/>
            </a:pPr>
            <a:r>
              <a:rPr lang="en-US" sz="2000" dirty="0" smtClean="0">
                <a:solidFill>
                  <a:srgbClr val="FF0000"/>
                </a:solidFill>
                <a:cs typeface="Times New Roman" pitchFamily="18" charset="0"/>
              </a:rPr>
              <a:t>2.	Funding shift</a:t>
            </a:r>
          </a:p>
          <a:p>
            <a:pPr marL="363538" indent="-363538" algn="just">
              <a:lnSpc>
                <a:spcPts val="2700"/>
              </a:lnSpc>
              <a:spcBef>
                <a:spcPts val="600"/>
              </a:spcBef>
              <a:spcAft>
                <a:spcPts val="600"/>
              </a:spcAft>
              <a:buNone/>
            </a:pPr>
            <a:r>
              <a:rPr lang="en-US" sz="2000" dirty="0" smtClean="0">
                <a:solidFill>
                  <a:srgbClr val="FF0000"/>
                </a:solidFill>
                <a:cs typeface="Times New Roman" pitchFamily="18" charset="0"/>
              </a:rPr>
              <a:t>3.	Higher Government debt exposure</a:t>
            </a:r>
          </a:p>
          <a:p>
            <a:pPr marL="363538" indent="-363538" algn="just">
              <a:lnSpc>
                <a:spcPts val="2700"/>
              </a:lnSpc>
              <a:spcBef>
                <a:spcPts val="600"/>
              </a:spcBef>
              <a:spcAft>
                <a:spcPts val="600"/>
              </a:spcAft>
              <a:buNone/>
            </a:pPr>
            <a:r>
              <a:rPr lang="en-US" sz="2000" dirty="0" smtClean="0">
                <a:solidFill>
                  <a:srgbClr val="FF0000"/>
                </a:solidFill>
                <a:cs typeface="Times New Roman" pitchFamily="18" charset="0"/>
              </a:rPr>
              <a:t>4.	Profitability fall</a:t>
            </a:r>
          </a:p>
          <a:p>
            <a:pPr marL="363538" indent="-363538" algn="just">
              <a:lnSpc>
                <a:spcPts val="2700"/>
              </a:lnSpc>
              <a:spcBef>
                <a:spcPts val="600"/>
              </a:spcBef>
              <a:spcAft>
                <a:spcPts val="600"/>
              </a:spcAft>
              <a:buNone/>
            </a:pPr>
            <a:r>
              <a:rPr lang="en-US" sz="2000" dirty="0" smtClean="0">
                <a:solidFill>
                  <a:srgbClr val="FF0000"/>
                </a:solidFill>
                <a:cs typeface="Times New Roman" pitchFamily="18" charset="0"/>
              </a:rPr>
              <a:t>5.	Capital strengthening</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547</a:t>
            </a:fld>
            <a:endParaRPr lang="en-US"/>
          </a:p>
        </p:txBody>
      </p:sp>
    </p:spTree>
    <p:extLst>
      <p:ext uri="{BB962C8B-B14F-4D97-AF65-F5344CB8AC3E}">
        <p14:creationId xmlns:p14="http://schemas.microsoft.com/office/powerpoint/2010/main" val="3239089582"/>
      </p:ext>
    </p:extLst>
  </p:cSld>
  <p:clrMapOvr>
    <a:masterClrMapping/>
  </p:clrMapOvr>
  <p:transition spd="slow">
    <p:pull dir="r"/>
  </p:transition>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342900"/>
            <a:ext cx="8566150" cy="1104900"/>
          </a:xfrm>
        </p:spPr>
        <p:txBody>
          <a:bodyPr/>
          <a:lstStyle/>
          <a:p>
            <a:r>
              <a:rPr lang="en-US" dirty="0" smtClean="0"/>
              <a:t>Deleveraging</a:t>
            </a:r>
          </a:p>
        </p:txBody>
      </p:sp>
      <p:sp>
        <p:nvSpPr>
          <p:cNvPr id="97283" name="Rectangle 3"/>
          <p:cNvSpPr>
            <a:spLocks noGrp="1" noChangeArrowheads="1"/>
          </p:cNvSpPr>
          <p:nvPr>
            <p:ph type="body" idx="1"/>
          </p:nvPr>
        </p:nvSpPr>
        <p:spPr>
          <a:xfrm>
            <a:off x="776536" y="1646541"/>
            <a:ext cx="8716714" cy="1593322"/>
          </a:xfrm>
        </p:spPr>
        <p:txBody>
          <a:bodyPr/>
          <a:lstStyle/>
          <a:p>
            <a:pPr algn="just">
              <a:lnSpc>
                <a:spcPts val="2700"/>
              </a:lnSpc>
              <a:spcBef>
                <a:spcPts val="600"/>
              </a:spcBef>
              <a:spcAft>
                <a:spcPts val="600"/>
              </a:spcAft>
            </a:pPr>
            <a:r>
              <a:rPr lang="en-US" sz="2000" dirty="0" smtClean="0">
                <a:cs typeface="Times New Roman" pitchFamily="18" charset="0"/>
              </a:rPr>
              <a:t>The new business model for banking activity in Portugal has been significantly conditioned by the </a:t>
            </a:r>
            <a:r>
              <a:rPr lang="en-US" sz="2000" dirty="0" smtClean="0">
                <a:solidFill>
                  <a:srgbClr val="FF0000"/>
                </a:solidFill>
                <a:cs typeface="Times New Roman" pitchFamily="18" charset="0"/>
              </a:rPr>
              <a:t>need to reduce the leverage level </a:t>
            </a:r>
            <a:r>
              <a:rPr lang="en-US" sz="2000" dirty="0" smtClean="0">
                <a:cs typeface="Times New Roman" pitchFamily="18" charset="0"/>
              </a:rPr>
              <a:t>of banks and economy.</a:t>
            </a:r>
          </a:p>
          <a:p>
            <a:pPr algn="just">
              <a:lnSpc>
                <a:spcPts val="2700"/>
              </a:lnSpc>
              <a:spcBef>
                <a:spcPts val="600"/>
              </a:spcBef>
              <a:spcAft>
                <a:spcPts val="600"/>
              </a:spcAft>
            </a:pPr>
            <a:r>
              <a:rPr lang="en-US" sz="2000" dirty="0">
                <a:cs typeface="Times New Roman" pitchFamily="18" charset="0"/>
              </a:rPr>
              <a:t>Deleveraging requirements imposed by the Troika: </a:t>
            </a:r>
            <a:r>
              <a:rPr lang="en-US" sz="2000" dirty="0" smtClean="0">
                <a:cs typeface="Times New Roman" pitchFamily="18" charset="0"/>
              </a:rPr>
              <a:t>leverage ratio </a:t>
            </a:r>
            <a:r>
              <a:rPr lang="en-US" sz="2000" dirty="0">
                <a:cs typeface="Times New Roman" pitchFamily="18" charset="0"/>
              </a:rPr>
              <a:t>(loans/deposits) &lt;=120</a:t>
            </a:r>
            <a:r>
              <a:rPr lang="en-US" sz="2000" dirty="0" smtClean="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548</a:t>
            </a:fld>
            <a:endParaRPr lang="en-US"/>
          </a:p>
        </p:txBody>
      </p:sp>
      <p:pic>
        <p:nvPicPr>
          <p:cNvPr id="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3325564"/>
            <a:ext cx="5472608" cy="2956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6"/>
          <p:cNvSpPr txBox="1">
            <a:spLocks noChangeArrowheads="1"/>
          </p:cNvSpPr>
          <p:nvPr/>
        </p:nvSpPr>
        <p:spPr bwMode="auto">
          <a:xfrm>
            <a:off x="6609184" y="5775647"/>
            <a:ext cx="2884066" cy="461665"/>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(2012), “Financial Stability Review”, June.</a:t>
            </a:r>
            <a:endParaRPr lang="en-US" sz="1200" b="0" u="none" dirty="0">
              <a:solidFill>
                <a:schemeClr val="tx1"/>
              </a:solidFill>
            </a:endParaRPr>
          </a:p>
        </p:txBody>
      </p:sp>
    </p:spTree>
    <p:extLst>
      <p:ext uri="{BB962C8B-B14F-4D97-AF65-F5344CB8AC3E}">
        <p14:creationId xmlns:p14="http://schemas.microsoft.com/office/powerpoint/2010/main" val="877813538"/>
      </p:ext>
    </p:extLst>
  </p:cSld>
  <p:clrMapOvr>
    <a:masterClrMapping/>
  </p:clrMapOvr>
  <p:transition spd="slow">
    <p:pull dir="r"/>
  </p:transition>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762000" y="342900"/>
            <a:ext cx="8566150" cy="1104900"/>
          </a:xfrm>
        </p:spPr>
        <p:txBody>
          <a:bodyPr/>
          <a:lstStyle/>
          <a:p>
            <a:r>
              <a:rPr lang="en-US" dirty="0"/>
              <a:t>Deleveraging</a:t>
            </a:r>
            <a:endParaRPr lang="en-US" dirty="0" smtClean="0"/>
          </a:p>
        </p:txBody>
      </p:sp>
      <p:sp>
        <p:nvSpPr>
          <p:cNvPr id="117763" name="Rectangle 3"/>
          <p:cNvSpPr>
            <a:spLocks noGrp="1" noChangeArrowheads="1"/>
          </p:cNvSpPr>
          <p:nvPr>
            <p:ph type="body" idx="1"/>
          </p:nvPr>
        </p:nvSpPr>
        <p:spPr>
          <a:xfrm>
            <a:off x="772859" y="1628800"/>
            <a:ext cx="5404277" cy="1656184"/>
          </a:xfrm>
          <a:noFill/>
        </p:spPr>
        <p:txBody>
          <a:bodyPr/>
          <a:lstStyle/>
          <a:p>
            <a:pPr algn="just">
              <a:lnSpc>
                <a:spcPts val="2700"/>
              </a:lnSpc>
              <a:spcBef>
                <a:spcPts val="600"/>
              </a:spcBef>
              <a:spcAft>
                <a:spcPts val="600"/>
              </a:spcAft>
            </a:pPr>
            <a:r>
              <a:rPr lang="en-US" sz="2000" u="sng" dirty="0" smtClean="0">
                <a:cs typeface="Times New Roman" pitchFamily="18" charset="0"/>
              </a:rPr>
              <a:t>Therefore, Portuguese banks had to decrease their leverage levels to figures closer to the Euro area average and in line with the pattern observed in previous financial crisis</a:t>
            </a:r>
            <a:r>
              <a:rPr lang="en-US" sz="2000" dirty="0" smtClean="0">
                <a:cs typeface="Times New Roman" pitchFamily="18" charset="0"/>
              </a:rPr>
              <a:t>.</a:t>
            </a: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152" y="1698108"/>
            <a:ext cx="3140867" cy="458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 Box 4"/>
          <p:cNvSpPr txBox="1">
            <a:spLocks noChangeArrowheads="1"/>
          </p:cNvSpPr>
          <p:nvPr/>
        </p:nvSpPr>
        <p:spPr bwMode="auto">
          <a:xfrm>
            <a:off x="1640632" y="5994465"/>
            <a:ext cx="4536504" cy="276999"/>
          </a:xfrm>
          <a:prstGeom prst="rect">
            <a:avLst/>
          </a:prstGeom>
          <a:noFill/>
          <a:ln w="12700" cap="sq">
            <a:noFill/>
            <a:miter lim="800000"/>
            <a:headEnd/>
            <a:tailEnd/>
          </a:ln>
        </p:spPr>
        <p:txBody>
          <a:bodyPr wrap="square">
            <a:spAutoFit/>
          </a:bodyPr>
          <a:lstStyle/>
          <a:p>
            <a:pPr algn="just">
              <a:buNone/>
            </a:pPr>
            <a:r>
              <a:rPr lang="en-US" sz="1200" b="0" u="none" smtClean="0">
                <a:solidFill>
                  <a:schemeClr val="tx1"/>
                </a:solidFill>
              </a:rPr>
              <a:t>Source: Banco de Portugal (2011), “Financial Stability Review”, Nov.</a:t>
            </a:r>
            <a:endParaRPr lang="en-US" sz="12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549</a:t>
            </a:fld>
            <a:endParaRPr lang="en-US"/>
          </a:p>
        </p:txBody>
      </p:sp>
    </p:spTree>
    <p:extLst>
      <p:ext uri="{BB962C8B-B14F-4D97-AF65-F5344CB8AC3E}">
        <p14:creationId xmlns:p14="http://schemas.microsoft.com/office/powerpoint/2010/main" val="1078867104"/>
      </p:ext>
    </p:extLst>
  </p:cSld>
  <p:clrMapOvr>
    <a:masterClrMapping/>
  </p:clrMapOvr>
  <p:transition spd="slow">
    <p:pull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b="1" dirty="0" smtClean="0">
                <a:solidFill>
                  <a:srgbClr val="FF0000"/>
                </a:solidFill>
              </a:rPr>
              <a:t>Balance Sheet of the Central Bank:</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Liabilities = Monetary Base (MB) or high-powered money</a:t>
            </a:r>
          </a:p>
          <a:p>
            <a:pPr algn="just">
              <a:lnSpc>
                <a:spcPts val="2700"/>
              </a:lnSpc>
              <a:spcBef>
                <a:spcPts val="600"/>
              </a:spcBef>
              <a:spcAft>
                <a:spcPts val="600"/>
              </a:spcAft>
            </a:pPr>
            <a:r>
              <a:rPr lang="en-US" sz="2000" dirty="0" smtClean="0"/>
              <a:t>Reserves = Required reserves + Excess reserves</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u="sng" dirty="0" smtClean="0"/>
              <a:t>Central Bank has a significant power over the MB by deciding on the Circulation amount and setting required reserves</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a:t>
            </a:fld>
            <a:endParaRPr lang="en-US"/>
          </a:p>
        </p:txBody>
      </p:sp>
      <p:pic>
        <p:nvPicPr>
          <p:cNvPr id="3" name="Picture 2"/>
          <p:cNvPicPr>
            <a:picLocks noChangeAspect="1"/>
          </p:cNvPicPr>
          <p:nvPr/>
        </p:nvPicPr>
        <p:blipFill>
          <a:blip r:embed="rId2"/>
          <a:stretch>
            <a:fillRect/>
          </a:stretch>
        </p:blipFill>
        <p:spPr>
          <a:xfrm>
            <a:off x="1208584" y="2348880"/>
            <a:ext cx="6120680" cy="1089347"/>
          </a:xfrm>
          <a:prstGeom prst="rect">
            <a:avLst/>
          </a:prstGeom>
        </p:spPr>
      </p:pic>
      <p:sp>
        <p:nvSpPr>
          <p:cNvPr id="6" name="Down Arrow 5"/>
          <p:cNvSpPr/>
          <p:nvPr/>
        </p:nvSpPr>
        <p:spPr bwMode="auto">
          <a:xfrm>
            <a:off x="4953000" y="5013176"/>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pic>
        <p:nvPicPr>
          <p:cNvPr id="4" name="Picture 3"/>
          <p:cNvPicPr>
            <a:picLocks noChangeAspect="1"/>
          </p:cNvPicPr>
          <p:nvPr/>
        </p:nvPicPr>
        <p:blipFill>
          <a:blip r:embed="rId3"/>
          <a:stretch>
            <a:fillRect/>
          </a:stretch>
        </p:blipFill>
        <p:spPr>
          <a:xfrm>
            <a:off x="7545288" y="4149080"/>
            <a:ext cx="1516528" cy="362795"/>
          </a:xfrm>
          <a:prstGeom prst="rect">
            <a:avLst/>
          </a:prstGeom>
        </p:spPr>
      </p:pic>
      <p:sp>
        <p:nvSpPr>
          <p:cNvPr id="8" name="Rectangle 3"/>
          <p:cNvSpPr txBox="1">
            <a:spLocks noChangeArrowheads="1"/>
          </p:cNvSpPr>
          <p:nvPr/>
        </p:nvSpPr>
        <p:spPr bwMode="auto">
          <a:xfrm>
            <a:off x="1196793" y="3501008"/>
            <a:ext cx="6348495" cy="29322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3637016552"/>
      </p:ext>
    </p:extLst>
  </p:cSld>
  <p:clrMapOvr>
    <a:masterClrMapping/>
  </p:clrMapOvr>
  <p:transition spd="slow">
    <p:pull dir="r"/>
  </p:transition>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762000" y="342900"/>
            <a:ext cx="8566150" cy="1104900"/>
          </a:xfrm>
        </p:spPr>
        <p:txBody>
          <a:bodyPr/>
          <a:lstStyle/>
          <a:p>
            <a:r>
              <a:rPr lang="en-US" dirty="0" smtClean="0"/>
              <a:t>Deleveraging</a:t>
            </a:r>
          </a:p>
        </p:txBody>
      </p:sp>
      <p:sp>
        <p:nvSpPr>
          <p:cNvPr id="97283" name="Rectangle 3"/>
          <p:cNvSpPr>
            <a:spLocks noGrp="1" noChangeArrowheads="1"/>
          </p:cNvSpPr>
          <p:nvPr>
            <p:ph type="body" idx="1"/>
          </p:nvPr>
        </p:nvSpPr>
        <p:spPr>
          <a:xfrm>
            <a:off x="761999" y="1643620"/>
            <a:ext cx="3305037" cy="3873612"/>
          </a:xfrm>
        </p:spPr>
        <p:txBody>
          <a:bodyPr/>
          <a:lstStyle/>
          <a:p>
            <a:pPr algn="just">
              <a:lnSpc>
                <a:spcPts val="2700"/>
              </a:lnSpc>
              <a:spcBef>
                <a:spcPts val="600"/>
              </a:spcBef>
              <a:spcAft>
                <a:spcPts val="600"/>
              </a:spcAft>
            </a:pPr>
            <a:r>
              <a:rPr lang="en-US" sz="2000" dirty="0" smtClean="0">
                <a:cs typeface="Times New Roman" pitchFamily="18" charset="0"/>
              </a:rPr>
              <a:t>Actually, Portugal exhibited the highest loan to deposit ratio in Euro Area in </a:t>
            </a:r>
            <a:r>
              <a:rPr lang="en-US" sz="2000" dirty="0">
                <a:cs typeface="Times New Roman" pitchFamily="18" charset="0"/>
              </a:rPr>
              <a:t>2010.</a:t>
            </a:r>
            <a:endParaRPr lang="en-US" sz="2000" dirty="0" smtClean="0">
              <a:cs typeface="Times New Roman" pitchFamily="18" charset="0"/>
            </a:endParaRPr>
          </a:p>
          <a:p>
            <a:pPr algn="just">
              <a:lnSpc>
                <a:spcPts val="2700"/>
              </a:lnSpc>
              <a:spcBef>
                <a:spcPts val="600"/>
              </a:spcBef>
              <a:spcAft>
                <a:spcPts val="600"/>
              </a:spcAft>
            </a:pPr>
            <a:endParaRPr lang="en-US" sz="2000" dirty="0">
              <a:cs typeface="Times New Roman" pitchFamily="18" charset="0"/>
            </a:endParaRPr>
          </a:p>
          <a:p>
            <a:pPr algn="just">
              <a:lnSpc>
                <a:spcPts val="2700"/>
              </a:lnSpc>
              <a:spcBef>
                <a:spcPts val="600"/>
              </a:spcBef>
              <a:spcAft>
                <a:spcPts val="600"/>
              </a:spcAft>
            </a:pPr>
            <a:r>
              <a:rPr lang="en-US" sz="2000" dirty="0" smtClean="0">
                <a:cs typeface="Times New Roman" pitchFamily="18" charset="0"/>
              </a:rPr>
              <a:t>However, banking assets as a % of GDP were lower than in several European countries.</a:t>
            </a:r>
          </a:p>
        </p:txBody>
      </p:sp>
      <p:sp>
        <p:nvSpPr>
          <p:cNvPr id="97284" name="Text Box 5"/>
          <p:cNvSpPr txBox="1">
            <a:spLocks noChangeArrowheads="1"/>
          </p:cNvSpPr>
          <p:nvPr/>
        </p:nvSpPr>
        <p:spPr bwMode="auto">
          <a:xfrm>
            <a:off x="874194" y="5714092"/>
            <a:ext cx="3574750" cy="523220"/>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smtClean="0">
                <a:solidFill>
                  <a:schemeClr val="tx1"/>
                </a:solidFill>
              </a:rPr>
              <a:t>Source: Moody’s (2011), “Banking System Outlook - Portugal”, 28 July.</a:t>
            </a:r>
            <a:endParaRPr lang="en-US" sz="1400" b="0" u="none" dirty="0">
              <a:solidFill>
                <a:schemeClr val="tx1"/>
              </a:solidFill>
            </a:endParaRPr>
          </a:p>
        </p:txBody>
      </p:sp>
      <p:pic>
        <p:nvPicPr>
          <p:cNvPr id="2" name="Picture 1"/>
          <p:cNvPicPr>
            <a:picLocks noChangeAspect="1" noChangeArrowheads="1"/>
          </p:cNvPicPr>
          <p:nvPr/>
        </p:nvPicPr>
        <p:blipFill>
          <a:blip r:embed="rId2" cstate="print"/>
          <a:srcRect/>
          <a:stretch>
            <a:fillRect/>
          </a:stretch>
        </p:blipFill>
        <p:spPr bwMode="auto">
          <a:xfrm>
            <a:off x="4067036" y="3893103"/>
            <a:ext cx="5405255" cy="2316536"/>
          </a:xfrm>
          <a:prstGeom prst="rect">
            <a:avLst/>
          </a:prstGeom>
          <a:noFill/>
          <a:ln w="9525">
            <a:noFill/>
            <a:miter lim="800000"/>
            <a:headEnd/>
            <a:tailEnd/>
          </a:ln>
        </p:spPr>
      </p:pic>
      <p:pic>
        <p:nvPicPr>
          <p:cNvPr id="88067" name="Picture 3"/>
          <p:cNvPicPr>
            <a:picLocks noChangeAspect="1" noChangeArrowheads="1"/>
          </p:cNvPicPr>
          <p:nvPr/>
        </p:nvPicPr>
        <p:blipFill>
          <a:blip r:embed="rId3" cstate="print"/>
          <a:srcRect/>
          <a:stretch>
            <a:fillRect/>
          </a:stretch>
        </p:blipFill>
        <p:spPr bwMode="auto">
          <a:xfrm>
            <a:off x="4067036" y="1669552"/>
            <a:ext cx="5405254" cy="2119488"/>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550</a:t>
            </a:fld>
            <a:endParaRPr lang="en-US"/>
          </a:p>
        </p:txBody>
      </p:sp>
    </p:spTree>
    <p:extLst>
      <p:ext uri="{BB962C8B-B14F-4D97-AF65-F5344CB8AC3E}">
        <p14:creationId xmlns:p14="http://schemas.microsoft.com/office/powerpoint/2010/main" val="1533796645"/>
      </p:ext>
    </p:extLst>
  </p:cSld>
  <p:clrMapOvr>
    <a:masterClrMapping/>
  </p:clrMapOvr>
  <p:transition spd="slow">
    <p:pull dir="r"/>
  </p:transition>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Deleveraging</a:t>
            </a:r>
          </a:p>
        </p:txBody>
      </p:sp>
      <p:sp>
        <p:nvSpPr>
          <p:cNvPr id="95235" name="Rectangle 3"/>
          <p:cNvSpPr>
            <a:spLocks noGrp="1" noChangeArrowheads="1"/>
          </p:cNvSpPr>
          <p:nvPr>
            <p:ph type="body" idx="1"/>
          </p:nvPr>
        </p:nvSpPr>
        <p:spPr>
          <a:xfrm>
            <a:off x="745232" y="1639464"/>
            <a:ext cx="8744272" cy="816519"/>
          </a:xfrm>
        </p:spPr>
        <p:txBody>
          <a:bodyPr/>
          <a:lstStyle/>
          <a:p>
            <a:pPr marL="261938" indent="-261938" algn="just">
              <a:lnSpc>
                <a:spcPts val="2900"/>
              </a:lnSpc>
              <a:spcBef>
                <a:spcPts val="600"/>
              </a:spcBef>
              <a:spcAft>
                <a:spcPts val="600"/>
              </a:spcAft>
            </a:pPr>
            <a:r>
              <a:rPr lang="en-US" sz="2000" dirty="0" smtClean="0">
                <a:solidFill>
                  <a:srgbClr val="FF0000"/>
                </a:solidFill>
                <a:cs typeface="Times New Roman" pitchFamily="18" charset="0"/>
              </a:rPr>
              <a:t>Deleveraging </a:t>
            </a:r>
            <a:r>
              <a:rPr lang="en-US" sz="2000" dirty="0">
                <a:solidFill>
                  <a:srgbClr val="FF0000"/>
                </a:solidFill>
                <a:cs typeface="Times New Roman" pitchFamily="18" charset="0"/>
              </a:rPr>
              <a:t>led to a </a:t>
            </a:r>
            <a:r>
              <a:rPr lang="en-US" sz="2000" dirty="0" smtClean="0">
                <a:solidFill>
                  <a:srgbClr val="FF0000"/>
                </a:solidFill>
                <a:cs typeface="Times New Roman" pitchFamily="18" charset="0"/>
              </a:rPr>
              <a:t>decrease by more than 60 pp in the loan-to-deposit ratio since 2010 </a:t>
            </a:r>
            <a:r>
              <a:rPr lang="en-US" sz="2000" dirty="0" smtClean="0">
                <a:cs typeface="Times New Roman" pitchFamily="18" charset="0"/>
              </a:rPr>
              <a:t>(158%), to a level in line with the EA median, …</a:t>
            </a:r>
            <a:endParaRPr lang="en-US" sz="2000" dirty="0">
              <a:cs typeface="Times New Roman" pitchFamily="18" charset="0"/>
            </a:endParaRPr>
          </a:p>
        </p:txBody>
      </p:sp>
      <p:sp>
        <p:nvSpPr>
          <p:cNvPr id="8" name="Text Box 4"/>
          <p:cNvSpPr txBox="1">
            <a:spLocks noChangeArrowheads="1"/>
          </p:cNvSpPr>
          <p:nvPr/>
        </p:nvSpPr>
        <p:spPr bwMode="auto">
          <a:xfrm>
            <a:off x="4653414" y="5967871"/>
            <a:ext cx="4743334"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(2020), “Financial Stability Review”, June.</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551</a:t>
            </a:fld>
            <a:endParaRPr lang="en-US"/>
          </a:p>
        </p:txBody>
      </p:sp>
      <p:pic>
        <p:nvPicPr>
          <p:cNvPr id="7" name="Picture 6"/>
          <p:cNvPicPr>
            <a:picLocks noChangeAspect="1"/>
          </p:cNvPicPr>
          <p:nvPr/>
        </p:nvPicPr>
        <p:blipFill>
          <a:blip r:embed="rId2"/>
          <a:stretch>
            <a:fillRect/>
          </a:stretch>
        </p:blipFill>
        <p:spPr>
          <a:xfrm>
            <a:off x="1064568" y="2564904"/>
            <a:ext cx="3186069" cy="3314209"/>
          </a:xfrm>
          <a:prstGeom prst="rect">
            <a:avLst/>
          </a:prstGeom>
        </p:spPr>
      </p:pic>
      <p:sp>
        <p:nvSpPr>
          <p:cNvPr id="12" name="Text Box 4"/>
          <p:cNvSpPr txBox="1">
            <a:spLocks noChangeArrowheads="1"/>
          </p:cNvSpPr>
          <p:nvPr/>
        </p:nvSpPr>
        <p:spPr bwMode="auto">
          <a:xfrm>
            <a:off x="1064568" y="5909210"/>
            <a:ext cx="3312368"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Review”, June.</a:t>
            </a:r>
            <a:endParaRPr lang="en-US" sz="1000" b="0" u="none" dirty="0">
              <a:solidFill>
                <a:schemeClr val="tx1"/>
              </a:solidFill>
            </a:endParaRPr>
          </a:p>
        </p:txBody>
      </p:sp>
      <p:pic>
        <p:nvPicPr>
          <p:cNvPr id="5" name="Picture 4"/>
          <p:cNvPicPr>
            <a:picLocks noChangeAspect="1"/>
          </p:cNvPicPr>
          <p:nvPr/>
        </p:nvPicPr>
        <p:blipFill>
          <a:blip r:embed="rId3"/>
          <a:stretch>
            <a:fillRect/>
          </a:stretch>
        </p:blipFill>
        <p:spPr>
          <a:xfrm>
            <a:off x="4520952" y="2580395"/>
            <a:ext cx="4212959" cy="3278555"/>
          </a:xfrm>
          <a:prstGeom prst="rect">
            <a:avLst/>
          </a:prstGeom>
        </p:spPr>
      </p:pic>
    </p:spTree>
    <p:extLst>
      <p:ext uri="{BB962C8B-B14F-4D97-AF65-F5344CB8AC3E}">
        <p14:creationId xmlns:p14="http://schemas.microsoft.com/office/powerpoint/2010/main" val="3219767232"/>
      </p:ext>
    </p:extLst>
  </p:cSld>
  <p:clrMapOvr>
    <a:masterClrMapping/>
  </p:clrMapOvr>
  <p:transition spd="slow">
    <p:pull dir="r"/>
  </p:transition>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Deleveraging</a:t>
            </a:r>
          </a:p>
        </p:txBody>
      </p:sp>
      <p:sp>
        <p:nvSpPr>
          <p:cNvPr id="95235" name="Rectangle 3"/>
          <p:cNvSpPr>
            <a:spLocks noGrp="1" noChangeArrowheads="1"/>
          </p:cNvSpPr>
          <p:nvPr>
            <p:ph type="body" idx="1"/>
          </p:nvPr>
        </p:nvSpPr>
        <p:spPr>
          <a:xfrm>
            <a:off x="776536" y="1628800"/>
            <a:ext cx="8712968" cy="504056"/>
          </a:xfrm>
        </p:spPr>
        <p:txBody>
          <a:bodyPr/>
          <a:lstStyle/>
          <a:p>
            <a:pPr marL="261938" indent="-261938" algn="just">
              <a:lnSpc>
                <a:spcPts val="2900"/>
              </a:lnSpc>
              <a:spcBef>
                <a:spcPts val="600"/>
              </a:spcBef>
              <a:spcAft>
                <a:spcPts val="600"/>
              </a:spcAft>
            </a:pPr>
            <a:r>
              <a:rPr lang="en-US" sz="2000" dirty="0" smtClean="0">
                <a:cs typeface="Times New Roman" pitchFamily="18" charset="0"/>
              </a:rPr>
              <a:t>… mostly based on the asset side (namely loans).</a:t>
            </a:r>
          </a:p>
        </p:txBody>
      </p:sp>
      <p:pic>
        <p:nvPicPr>
          <p:cNvPr id="2" name="Picture 1"/>
          <p:cNvPicPr>
            <a:picLocks noChangeAspect="1"/>
          </p:cNvPicPr>
          <p:nvPr/>
        </p:nvPicPr>
        <p:blipFill>
          <a:blip r:embed="rId2"/>
          <a:stretch>
            <a:fillRect/>
          </a:stretch>
        </p:blipFill>
        <p:spPr>
          <a:xfrm>
            <a:off x="795784" y="2155761"/>
            <a:ext cx="4000042" cy="1936452"/>
          </a:xfrm>
          <a:prstGeom prst="rect">
            <a:avLst/>
          </a:prstGeom>
        </p:spPr>
      </p:pic>
      <p:sp>
        <p:nvSpPr>
          <p:cNvPr id="9" name="Text Box 4"/>
          <p:cNvSpPr txBox="1">
            <a:spLocks noChangeArrowheads="1"/>
          </p:cNvSpPr>
          <p:nvPr/>
        </p:nvSpPr>
        <p:spPr bwMode="auto">
          <a:xfrm>
            <a:off x="4795826" y="3571441"/>
            <a:ext cx="4621670"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(2016), “Portuguese Banking System: Recent Developments - 1Q16</a:t>
            </a:r>
            <a:endParaRPr lang="en-US" sz="12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552</a:t>
            </a:fld>
            <a:endParaRPr lang="en-US"/>
          </a:p>
        </p:txBody>
      </p:sp>
      <p:pic>
        <p:nvPicPr>
          <p:cNvPr id="4" name="Picture 3"/>
          <p:cNvPicPr>
            <a:picLocks noChangeAspect="1"/>
          </p:cNvPicPr>
          <p:nvPr/>
        </p:nvPicPr>
        <p:blipFill>
          <a:blip r:embed="rId3"/>
          <a:stretch>
            <a:fillRect/>
          </a:stretch>
        </p:blipFill>
        <p:spPr>
          <a:xfrm>
            <a:off x="795784" y="4092213"/>
            <a:ext cx="5497201" cy="2230800"/>
          </a:xfrm>
          <a:prstGeom prst="rect">
            <a:avLst/>
          </a:prstGeom>
        </p:spPr>
      </p:pic>
      <p:sp>
        <p:nvSpPr>
          <p:cNvPr id="10" name="Text Box 4"/>
          <p:cNvSpPr txBox="1">
            <a:spLocks noChangeArrowheads="1"/>
          </p:cNvSpPr>
          <p:nvPr/>
        </p:nvSpPr>
        <p:spPr bwMode="auto">
          <a:xfrm>
            <a:off x="6312391" y="5827895"/>
            <a:ext cx="3180859"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(2018), “Portuguese Banking System: Recent Developments - 2Q18</a:t>
            </a:r>
            <a:endParaRPr lang="en-US" sz="1200" b="0" u="none" dirty="0">
              <a:solidFill>
                <a:schemeClr val="tx1"/>
              </a:solidFill>
            </a:endParaRPr>
          </a:p>
        </p:txBody>
      </p:sp>
    </p:spTree>
    <p:extLst>
      <p:ext uri="{BB962C8B-B14F-4D97-AF65-F5344CB8AC3E}">
        <p14:creationId xmlns:p14="http://schemas.microsoft.com/office/powerpoint/2010/main" val="2364914375"/>
      </p:ext>
    </p:extLst>
  </p:cSld>
  <p:clrMapOvr>
    <a:masterClrMapping/>
  </p:clrMapOvr>
  <p:transition spd="slow">
    <p:pull dir="r"/>
  </p:transition>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solidFill>
                  <a:schemeClr val="tx1"/>
                </a:solidFill>
              </a:rPr>
              <a:t>Deleveraging</a:t>
            </a:r>
          </a:p>
        </p:txBody>
      </p:sp>
      <p:sp>
        <p:nvSpPr>
          <p:cNvPr id="95235" name="Rectangle 3"/>
          <p:cNvSpPr>
            <a:spLocks noGrp="1" noChangeArrowheads="1"/>
          </p:cNvSpPr>
          <p:nvPr>
            <p:ph type="body" idx="1"/>
          </p:nvPr>
        </p:nvSpPr>
        <p:spPr>
          <a:xfrm>
            <a:off x="745232" y="1639465"/>
            <a:ext cx="8744272" cy="844312"/>
          </a:xfrm>
        </p:spPr>
        <p:txBody>
          <a:bodyPr/>
          <a:lstStyle/>
          <a:p>
            <a:pPr marL="261938" indent="-261938" algn="just">
              <a:lnSpc>
                <a:spcPts val="2900"/>
              </a:lnSpc>
              <a:spcBef>
                <a:spcPts val="600"/>
              </a:spcBef>
              <a:spcAft>
                <a:spcPts val="600"/>
              </a:spcAft>
            </a:pPr>
            <a:r>
              <a:rPr lang="en-US" sz="2000" dirty="0" smtClean="0">
                <a:solidFill>
                  <a:srgbClr val="FF0000"/>
                </a:solidFill>
                <a:cs typeface="Times New Roman" pitchFamily="18" charset="0"/>
              </a:rPr>
              <a:t>Actually, since 2010, the total stock of loans in the Portuguese banking system fell from 350 B€ to around 230 B€ (i.e. 35%).</a:t>
            </a:r>
            <a:endParaRPr 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553</a:t>
            </a:fld>
            <a:endParaRPr lang="en-US"/>
          </a:p>
        </p:txBody>
      </p:sp>
      <p:pic>
        <p:nvPicPr>
          <p:cNvPr id="9" name="Picture 8"/>
          <p:cNvPicPr>
            <a:picLocks noChangeAspect="1"/>
          </p:cNvPicPr>
          <p:nvPr/>
        </p:nvPicPr>
        <p:blipFill>
          <a:blip r:embed="rId2"/>
          <a:stretch>
            <a:fillRect/>
          </a:stretch>
        </p:blipFill>
        <p:spPr>
          <a:xfrm>
            <a:off x="848543" y="2627792"/>
            <a:ext cx="6438895" cy="3177472"/>
          </a:xfrm>
          <a:prstGeom prst="rect">
            <a:avLst/>
          </a:prstGeom>
        </p:spPr>
      </p:pic>
      <p:sp>
        <p:nvSpPr>
          <p:cNvPr id="14" name="Text Box 6"/>
          <p:cNvSpPr txBox="1">
            <a:spLocks noChangeArrowheads="1"/>
          </p:cNvSpPr>
          <p:nvPr/>
        </p:nvSpPr>
        <p:spPr bwMode="auto">
          <a:xfrm>
            <a:off x="848543" y="5949280"/>
            <a:ext cx="3409453"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Fitch Ratings (2019), “Credit Outlook 2019”, 24 Jan.</a:t>
            </a:r>
            <a:endParaRPr lang="en-US" sz="1000" b="0" u="none" dirty="0">
              <a:solidFill>
                <a:schemeClr val="tx1"/>
              </a:solidFill>
            </a:endParaRPr>
          </a:p>
        </p:txBody>
      </p:sp>
    </p:spTree>
    <p:extLst>
      <p:ext uri="{BB962C8B-B14F-4D97-AF65-F5344CB8AC3E}">
        <p14:creationId xmlns:p14="http://schemas.microsoft.com/office/powerpoint/2010/main" val="2585317908"/>
      </p:ext>
    </p:extLst>
  </p:cSld>
  <p:clrMapOvr>
    <a:masterClrMapping/>
  </p:clrMapOvr>
  <p:transition spd="slow">
    <p:pull dir="r"/>
  </p:transition>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762000" y="342900"/>
            <a:ext cx="8566150" cy="1104900"/>
          </a:xfrm>
        </p:spPr>
        <p:txBody>
          <a:bodyPr/>
          <a:lstStyle/>
          <a:p>
            <a:r>
              <a:rPr lang="en-US" dirty="0"/>
              <a:t>Deleveraging</a:t>
            </a:r>
            <a:endParaRPr lang="en-US" dirty="0" smtClean="0"/>
          </a:p>
        </p:txBody>
      </p:sp>
      <p:sp>
        <p:nvSpPr>
          <p:cNvPr id="105475" name="Rectangle 3"/>
          <p:cNvSpPr>
            <a:spLocks noGrp="1" noChangeArrowheads="1"/>
          </p:cNvSpPr>
          <p:nvPr>
            <p:ph type="body" idx="1"/>
          </p:nvPr>
        </p:nvSpPr>
        <p:spPr>
          <a:xfrm>
            <a:off x="762000" y="1643633"/>
            <a:ext cx="8686800" cy="489223"/>
          </a:xfrm>
        </p:spPr>
        <p:txBody>
          <a:bodyPr/>
          <a:lstStyle/>
          <a:p>
            <a:pPr algn="just"/>
            <a:r>
              <a:rPr lang="en-US" sz="2000" dirty="0" smtClean="0">
                <a:cs typeface="Times New Roman" pitchFamily="18" charset="0"/>
              </a:rPr>
              <a:t>This reduction was more marked than in other countries.</a:t>
            </a:r>
          </a:p>
        </p:txBody>
      </p:sp>
      <p:sp>
        <p:nvSpPr>
          <p:cNvPr id="7" name="Text Box 5"/>
          <p:cNvSpPr txBox="1">
            <a:spLocks noChangeArrowheads="1"/>
          </p:cNvSpPr>
          <p:nvPr/>
        </p:nvSpPr>
        <p:spPr bwMode="auto">
          <a:xfrm>
            <a:off x="848544" y="5692271"/>
            <a:ext cx="8617683" cy="523220"/>
          </a:xfrm>
          <a:prstGeom prst="rect">
            <a:avLst/>
          </a:prstGeom>
          <a:noFill/>
          <a:ln w="12700" cap="sq">
            <a:noFill/>
            <a:miter lim="800000"/>
            <a:headEnd/>
            <a:tailEnd/>
          </a:ln>
        </p:spPr>
        <p:txBody>
          <a:bodyPr wrap="square">
            <a:spAutoFit/>
          </a:bodyPr>
          <a:lstStyle/>
          <a:p>
            <a:pPr algn="l">
              <a:spcBef>
                <a:spcPct val="50000"/>
              </a:spcBef>
              <a:buNone/>
            </a:pPr>
            <a:r>
              <a:rPr lang="en-US" sz="1400" b="0" u="none" dirty="0" smtClean="0">
                <a:solidFill>
                  <a:schemeClr val="tx1"/>
                </a:solidFill>
              </a:rPr>
              <a:t>Source: Fitch (2014), “Residential Mortgages and Property Market Outlook”, presentation at the Conference “Why is Funding Key to Recovery”, 2014 Fitch Credit Conference, Lisbon, 6</a:t>
            </a:r>
            <a:r>
              <a:rPr lang="en-US" sz="1400" b="0" u="none" baseline="30000" dirty="0" smtClean="0">
                <a:solidFill>
                  <a:schemeClr val="tx1"/>
                </a:solidFill>
              </a:rPr>
              <a:t>th</a:t>
            </a:r>
            <a:r>
              <a:rPr lang="en-US" sz="1400" b="0" u="none" dirty="0" smtClean="0">
                <a:solidFill>
                  <a:schemeClr val="tx1"/>
                </a:solidFill>
              </a:rPr>
              <a:t> Feb.</a:t>
            </a:r>
            <a:endParaRPr lang="en-US" sz="1400" b="0" u="none" dirty="0">
              <a:solidFill>
                <a:schemeClr val="tx1"/>
              </a:solidFill>
            </a:endParaRPr>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132856"/>
            <a:ext cx="4185541" cy="2540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5008" y="2132856"/>
            <a:ext cx="4419511" cy="2176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554</a:t>
            </a:fld>
            <a:endParaRPr lang="en-US"/>
          </a:p>
        </p:txBody>
      </p:sp>
    </p:spTree>
    <p:extLst>
      <p:ext uri="{BB962C8B-B14F-4D97-AF65-F5344CB8AC3E}">
        <p14:creationId xmlns:p14="http://schemas.microsoft.com/office/powerpoint/2010/main" val="3854620416"/>
      </p:ext>
    </p:extLst>
  </p:cSld>
  <p:clrMapOvr>
    <a:masterClrMapping/>
  </p:clrMapOvr>
  <p:transition spd="slow">
    <p:pull dir="r"/>
  </p:transition>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Deleveraging</a:t>
            </a:r>
          </a:p>
        </p:txBody>
      </p:sp>
      <p:sp>
        <p:nvSpPr>
          <p:cNvPr id="95235" name="Rectangle 3"/>
          <p:cNvSpPr>
            <a:spLocks noGrp="1" noChangeArrowheads="1"/>
          </p:cNvSpPr>
          <p:nvPr>
            <p:ph type="body" idx="1"/>
          </p:nvPr>
        </p:nvSpPr>
        <p:spPr>
          <a:xfrm>
            <a:off x="776536" y="1628800"/>
            <a:ext cx="8712968" cy="936104"/>
          </a:xfrm>
        </p:spPr>
        <p:txBody>
          <a:bodyPr/>
          <a:lstStyle/>
          <a:p>
            <a:pPr marL="261938" indent="-261938" algn="just">
              <a:lnSpc>
                <a:spcPts val="2900"/>
              </a:lnSpc>
              <a:spcBef>
                <a:spcPts val="600"/>
              </a:spcBef>
              <a:spcAft>
                <a:spcPts val="600"/>
              </a:spcAft>
            </a:pPr>
            <a:r>
              <a:rPr lang="en-US" sz="2000" dirty="0" smtClean="0">
                <a:cs typeface="Times New Roman" pitchFamily="18" charset="0"/>
              </a:rPr>
              <a:t>Reduction of loan portfolios was mostly in </a:t>
            </a:r>
            <a:r>
              <a:rPr lang="en-US" sz="2000" dirty="0">
                <a:cs typeface="Times New Roman" pitchFamily="18" charset="0"/>
              </a:rPr>
              <a:t>consumer loans </a:t>
            </a:r>
            <a:r>
              <a:rPr lang="en-US" sz="2000" dirty="0" smtClean="0">
                <a:cs typeface="Times New Roman" pitchFamily="18" charset="0"/>
              </a:rPr>
              <a:t>and in the corporate segment, namely SMEs, …</a:t>
            </a:r>
          </a:p>
        </p:txBody>
      </p:sp>
      <p:sp>
        <p:nvSpPr>
          <p:cNvPr id="6" name="Text Box 4"/>
          <p:cNvSpPr txBox="1">
            <a:spLocks noChangeArrowheads="1"/>
          </p:cNvSpPr>
          <p:nvPr/>
        </p:nvSpPr>
        <p:spPr bwMode="auto">
          <a:xfrm>
            <a:off x="1136576" y="5229200"/>
            <a:ext cx="4746812"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555</a:t>
            </a:fld>
            <a:endParaRPr lang="en-US"/>
          </a:p>
        </p:txBody>
      </p:sp>
      <p:pic>
        <p:nvPicPr>
          <p:cNvPr id="3" name="Picture 2"/>
          <p:cNvPicPr>
            <a:picLocks noChangeAspect="1"/>
          </p:cNvPicPr>
          <p:nvPr/>
        </p:nvPicPr>
        <p:blipFill>
          <a:blip r:embed="rId2"/>
          <a:stretch>
            <a:fillRect/>
          </a:stretch>
        </p:blipFill>
        <p:spPr>
          <a:xfrm>
            <a:off x="1136576" y="2564904"/>
            <a:ext cx="4820060" cy="2664296"/>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468" y="2781170"/>
            <a:ext cx="3480036" cy="3153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112" y="2564904"/>
            <a:ext cx="3515400" cy="19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 Box 4"/>
          <p:cNvSpPr txBox="1">
            <a:spLocks noChangeArrowheads="1"/>
          </p:cNvSpPr>
          <p:nvPr/>
        </p:nvSpPr>
        <p:spPr bwMode="auto">
          <a:xfrm>
            <a:off x="6009468" y="5931942"/>
            <a:ext cx="3332419"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(2013), “Financial Stability Review”, May.</a:t>
            </a:r>
            <a:endParaRPr lang="en-US" sz="1200" b="0" u="none" dirty="0">
              <a:solidFill>
                <a:schemeClr val="tx1"/>
              </a:solidFill>
            </a:endParaRPr>
          </a:p>
        </p:txBody>
      </p:sp>
    </p:spTree>
    <p:extLst>
      <p:ext uri="{BB962C8B-B14F-4D97-AF65-F5344CB8AC3E}">
        <p14:creationId xmlns:p14="http://schemas.microsoft.com/office/powerpoint/2010/main" val="357310070"/>
      </p:ext>
    </p:extLst>
  </p:cSld>
  <p:clrMapOvr>
    <a:masterClrMapping/>
  </p:clrMapOvr>
  <p:transition spd="slow">
    <p:pull dir="r"/>
  </p:transition>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762000" y="342900"/>
            <a:ext cx="8566150" cy="1104900"/>
          </a:xfrm>
        </p:spPr>
        <p:txBody>
          <a:bodyPr/>
          <a:lstStyle/>
          <a:p>
            <a:r>
              <a:rPr lang="en-US" dirty="0"/>
              <a:t>Deleveraging</a:t>
            </a:r>
            <a:endParaRPr lang="en-US" dirty="0" smtClean="0"/>
          </a:p>
        </p:txBody>
      </p:sp>
      <p:sp>
        <p:nvSpPr>
          <p:cNvPr id="110595" name="Rectangle 3"/>
          <p:cNvSpPr>
            <a:spLocks noGrp="1" noChangeArrowheads="1"/>
          </p:cNvSpPr>
          <p:nvPr>
            <p:ph type="body" idx="1"/>
          </p:nvPr>
        </p:nvSpPr>
        <p:spPr>
          <a:xfrm>
            <a:off x="762000" y="1600200"/>
            <a:ext cx="4118992" cy="4637112"/>
          </a:xfrm>
        </p:spPr>
        <p:txBody>
          <a:bodyPr/>
          <a:lstStyle/>
          <a:p>
            <a:pPr algn="just">
              <a:lnSpc>
                <a:spcPts val="2700"/>
              </a:lnSpc>
              <a:spcBef>
                <a:spcPts val="600"/>
              </a:spcBef>
              <a:spcAft>
                <a:spcPts val="600"/>
              </a:spcAft>
            </a:pPr>
            <a:r>
              <a:rPr lang="en-US" sz="2000" dirty="0" smtClean="0">
                <a:cs typeface="Times New Roman" pitchFamily="18" charset="0"/>
              </a:rPr>
              <a:t>… which is particularly relevant, given the weight of banks in the corporate funding, namely considering that most securities issued by non-financial companies are short-term debt bought by banks.</a:t>
            </a:r>
          </a:p>
        </p:txBody>
      </p:sp>
      <p:sp>
        <p:nvSpPr>
          <p:cNvPr id="8" name="Text Box 5"/>
          <p:cNvSpPr txBox="1">
            <a:spLocks noChangeArrowheads="1"/>
          </p:cNvSpPr>
          <p:nvPr/>
        </p:nvSpPr>
        <p:spPr bwMode="auto">
          <a:xfrm>
            <a:off x="5097016" y="6032321"/>
            <a:ext cx="4176464"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200" b="0" u="none" dirty="0" smtClean="0">
                <a:solidFill>
                  <a:schemeClr val="tx1"/>
                </a:solidFill>
              </a:rPr>
              <a:t>Source: IMF (2014), “Global Financial Stability Report”, Apr. </a:t>
            </a:r>
            <a:endParaRPr lang="en-US" sz="1200" b="0" u="none" dirty="0">
              <a:solidFill>
                <a:schemeClr val="tx1"/>
              </a:solidFill>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7016" y="1700808"/>
            <a:ext cx="4021323" cy="426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556</a:t>
            </a:fld>
            <a:endParaRPr lang="en-US"/>
          </a:p>
        </p:txBody>
      </p:sp>
      <p:sp>
        <p:nvSpPr>
          <p:cNvPr id="3" name="Oval 2"/>
          <p:cNvSpPr/>
          <p:nvPr/>
        </p:nvSpPr>
        <p:spPr bwMode="auto">
          <a:xfrm>
            <a:off x="8049344" y="5266710"/>
            <a:ext cx="288032" cy="668758"/>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651242824"/>
      </p:ext>
    </p:extLst>
  </p:cSld>
  <p:clrMapOvr>
    <a:masterClrMapping/>
  </p:clrMapOvr>
  <p:transition spd="slow">
    <p:pull dir="r"/>
  </p:transition>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Higher Government Debt Exposure</a:t>
            </a:r>
          </a:p>
        </p:txBody>
      </p:sp>
      <p:sp>
        <p:nvSpPr>
          <p:cNvPr id="95235" name="Rectangle 3"/>
          <p:cNvSpPr>
            <a:spLocks noGrp="1" noChangeArrowheads="1"/>
          </p:cNvSpPr>
          <p:nvPr>
            <p:ph type="body" idx="1"/>
          </p:nvPr>
        </p:nvSpPr>
        <p:spPr>
          <a:xfrm>
            <a:off x="762000" y="1628799"/>
            <a:ext cx="8655496" cy="778644"/>
          </a:xfrm>
        </p:spPr>
        <p:txBody>
          <a:bodyPr/>
          <a:lstStyle/>
          <a:p>
            <a:pPr marL="261938" indent="-261938" algn="just">
              <a:lnSpc>
                <a:spcPts val="2900"/>
              </a:lnSpc>
              <a:spcBef>
                <a:spcPts val="600"/>
              </a:spcBef>
              <a:spcAft>
                <a:spcPts val="600"/>
              </a:spcAft>
            </a:pPr>
            <a:r>
              <a:rPr lang="en-US" sz="2000" dirty="0" smtClean="0">
                <a:cs typeface="Times New Roman" pitchFamily="18" charset="0"/>
              </a:rPr>
              <a:t>The increase in the exposure to Government Debt was instrumental to mitigate the Net Interest Margin decrease, …</a:t>
            </a:r>
          </a:p>
        </p:txBody>
      </p:sp>
      <p:sp>
        <p:nvSpPr>
          <p:cNvPr id="10" name="Text Box 4"/>
          <p:cNvSpPr txBox="1">
            <a:spLocks noChangeArrowheads="1"/>
          </p:cNvSpPr>
          <p:nvPr/>
        </p:nvSpPr>
        <p:spPr bwMode="auto">
          <a:xfrm>
            <a:off x="5473660" y="5406953"/>
            <a:ext cx="3954049"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(2018), “Financial Stability Review”, May.</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557</a:t>
            </a:fld>
            <a:endParaRPr lang="en-US"/>
          </a:p>
        </p:txBody>
      </p:sp>
      <p:pic>
        <p:nvPicPr>
          <p:cNvPr id="7" name="Picture 6"/>
          <p:cNvPicPr>
            <a:picLocks noChangeAspect="1"/>
          </p:cNvPicPr>
          <p:nvPr/>
        </p:nvPicPr>
        <p:blipFill>
          <a:blip r:embed="rId2"/>
          <a:stretch>
            <a:fillRect/>
          </a:stretch>
        </p:blipFill>
        <p:spPr>
          <a:xfrm>
            <a:off x="5500030" y="2544724"/>
            <a:ext cx="3927679" cy="2818646"/>
          </a:xfrm>
          <a:prstGeom prst="rect">
            <a:avLst/>
          </a:prstGeom>
        </p:spPr>
      </p:pic>
      <p:cxnSp>
        <p:nvCxnSpPr>
          <p:cNvPr id="6" name="Straight Arrow Connector 5"/>
          <p:cNvCxnSpPr/>
          <p:nvPr/>
        </p:nvCxnSpPr>
        <p:spPr bwMode="auto">
          <a:xfrm flipH="1">
            <a:off x="8337376" y="2276872"/>
            <a:ext cx="864096" cy="108012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pic>
        <p:nvPicPr>
          <p:cNvPr id="4" name="Picture 3"/>
          <p:cNvPicPr>
            <a:picLocks noChangeAspect="1"/>
          </p:cNvPicPr>
          <p:nvPr/>
        </p:nvPicPr>
        <p:blipFill>
          <a:blip r:embed="rId3"/>
          <a:stretch>
            <a:fillRect/>
          </a:stretch>
        </p:blipFill>
        <p:spPr>
          <a:xfrm>
            <a:off x="754360" y="2544724"/>
            <a:ext cx="4612680" cy="2684476"/>
          </a:xfrm>
          <a:prstGeom prst="rect">
            <a:avLst/>
          </a:prstGeom>
        </p:spPr>
      </p:pic>
    </p:spTree>
    <p:extLst>
      <p:ext uri="{BB962C8B-B14F-4D97-AF65-F5344CB8AC3E}">
        <p14:creationId xmlns:p14="http://schemas.microsoft.com/office/powerpoint/2010/main" val="3489248723"/>
      </p:ext>
    </p:extLst>
  </p:cSld>
  <p:clrMapOvr>
    <a:masterClrMapping/>
  </p:clrMapOvr>
  <p:transition spd="slow">
    <p:pull dir="r"/>
  </p:transition>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Higher Government Debt Exposure</a:t>
            </a:r>
          </a:p>
        </p:txBody>
      </p:sp>
      <p:sp>
        <p:nvSpPr>
          <p:cNvPr id="95235" name="Rectangle 3"/>
          <p:cNvSpPr>
            <a:spLocks noGrp="1" noChangeArrowheads="1"/>
          </p:cNvSpPr>
          <p:nvPr>
            <p:ph type="body" idx="1"/>
          </p:nvPr>
        </p:nvSpPr>
        <p:spPr>
          <a:xfrm>
            <a:off x="762000" y="1628799"/>
            <a:ext cx="8655496" cy="778644"/>
          </a:xfrm>
        </p:spPr>
        <p:txBody>
          <a:bodyPr/>
          <a:lstStyle/>
          <a:p>
            <a:pPr marL="261938" indent="-261938" algn="just">
              <a:lnSpc>
                <a:spcPts val="2900"/>
              </a:lnSpc>
              <a:spcBef>
                <a:spcPts val="600"/>
              </a:spcBef>
              <a:spcAft>
                <a:spcPts val="600"/>
              </a:spcAft>
            </a:pPr>
            <a:r>
              <a:rPr lang="en-US" sz="2000" dirty="0" smtClean="0">
                <a:cs typeface="Times New Roman" pitchFamily="18" charset="0"/>
              </a:rPr>
              <a:t>… still representing around 8</a:t>
            </a:r>
            <a:r>
              <a:rPr lang="en-US" sz="2000" dirty="0">
                <a:cs typeface="Times New Roman" pitchFamily="18" charset="0"/>
              </a:rPr>
              <a:t>% of bank assets, a higher </a:t>
            </a:r>
            <a:r>
              <a:rPr lang="en-US" sz="2000">
                <a:cs typeface="Times New Roman" pitchFamily="18" charset="0"/>
              </a:rPr>
              <a:t>fraction </a:t>
            </a:r>
            <a:r>
              <a:rPr lang="en-US" sz="2000" smtClean="0">
                <a:cs typeface="Times New Roman" pitchFamily="18" charset="0"/>
              </a:rPr>
              <a:t>comparing </a:t>
            </a:r>
            <a:r>
              <a:rPr lang="en-US" sz="2000" dirty="0" smtClean="0">
                <a:cs typeface="Times New Roman" pitchFamily="18" charset="0"/>
              </a:rPr>
              <a:t>to other EU countries.</a:t>
            </a:r>
          </a:p>
        </p:txBody>
      </p:sp>
      <p:sp>
        <p:nvSpPr>
          <p:cNvPr id="10" name="Text Box 4"/>
          <p:cNvSpPr txBox="1">
            <a:spLocks noChangeArrowheads="1"/>
          </p:cNvSpPr>
          <p:nvPr/>
        </p:nvSpPr>
        <p:spPr bwMode="auto">
          <a:xfrm>
            <a:off x="6033120" y="5872727"/>
            <a:ext cx="3312368"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June.</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558</a:t>
            </a:fld>
            <a:endParaRPr lang="en-US"/>
          </a:p>
        </p:txBody>
      </p:sp>
      <p:pic>
        <p:nvPicPr>
          <p:cNvPr id="4" name="Picture 3"/>
          <p:cNvPicPr>
            <a:picLocks noChangeAspect="1"/>
          </p:cNvPicPr>
          <p:nvPr/>
        </p:nvPicPr>
        <p:blipFill>
          <a:blip r:embed="rId2"/>
          <a:stretch>
            <a:fillRect/>
          </a:stretch>
        </p:blipFill>
        <p:spPr>
          <a:xfrm>
            <a:off x="992560" y="2521471"/>
            <a:ext cx="5028715" cy="265470"/>
          </a:xfrm>
          <a:prstGeom prst="rect">
            <a:avLst/>
          </a:prstGeom>
        </p:spPr>
      </p:pic>
      <p:pic>
        <p:nvPicPr>
          <p:cNvPr id="5" name="Picture 4"/>
          <p:cNvPicPr>
            <a:picLocks noChangeAspect="1"/>
          </p:cNvPicPr>
          <p:nvPr/>
        </p:nvPicPr>
        <p:blipFill>
          <a:blip r:embed="rId3"/>
          <a:stretch>
            <a:fillRect/>
          </a:stretch>
        </p:blipFill>
        <p:spPr>
          <a:xfrm>
            <a:off x="947837" y="2786940"/>
            <a:ext cx="5073438" cy="3536073"/>
          </a:xfrm>
          <a:prstGeom prst="rect">
            <a:avLst/>
          </a:prstGeom>
        </p:spPr>
      </p:pic>
    </p:spTree>
    <p:extLst>
      <p:ext uri="{BB962C8B-B14F-4D97-AF65-F5344CB8AC3E}">
        <p14:creationId xmlns:p14="http://schemas.microsoft.com/office/powerpoint/2010/main" val="1504573831"/>
      </p:ext>
    </p:extLst>
  </p:cSld>
  <p:clrMapOvr>
    <a:masterClrMapping/>
  </p:clrMapOvr>
  <p:transition spd="slow">
    <p:pull dir="r"/>
  </p:transition>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0" y="342900"/>
            <a:ext cx="8943528" cy="1104900"/>
          </a:xfrm>
        </p:spPr>
        <p:txBody>
          <a:bodyPr/>
          <a:lstStyle/>
          <a:p>
            <a:r>
              <a:rPr lang="en-US" dirty="0" smtClean="0"/>
              <a:t>Higher Government Debt Exposure</a:t>
            </a:r>
          </a:p>
        </p:txBody>
      </p:sp>
      <p:sp>
        <p:nvSpPr>
          <p:cNvPr id="95235" name="Rectangle 3"/>
          <p:cNvSpPr>
            <a:spLocks noGrp="1" noChangeArrowheads="1"/>
          </p:cNvSpPr>
          <p:nvPr>
            <p:ph type="body" idx="1"/>
          </p:nvPr>
        </p:nvSpPr>
        <p:spPr>
          <a:xfrm>
            <a:off x="762000" y="1628799"/>
            <a:ext cx="8655496" cy="864097"/>
          </a:xfrm>
        </p:spPr>
        <p:txBody>
          <a:bodyPr/>
          <a:lstStyle/>
          <a:p>
            <a:pPr marL="261938" indent="-261938" algn="just">
              <a:lnSpc>
                <a:spcPts val="2900"/>
              </a:lnSpc>
              <a:spcBef>
                <a:spcPts val="600"/>
              </a:spcBef>
              <a:spcAft>
                <a:spcPts val="600"/>
              </a:spcAft>
            </a:pPr>
            <a:r>
              <a:rPr lang="en-US" sz="2000" dirty="0" smtClean="0">
                <a:cs typeface="Times New Roman" pitchFamily="18" charset="0"/>
              </a:rPr>
              <a:t>As a % of total assets, insurance companies have also been exhibiting a higher exposure to Portuguese Government Debt:</a:t>
            </a:r>
          </a:p>
        </p:txBody>
      </p:sp>
      <p:pic>
        <p:nvPicPr>
          <p:cNvPr id="2" name="Picture 1"/>
          <p:cNvPicPr>
            <a:picLocks noChangeAspect="1"/>
          </p:cNvPicPr>
          <p:nvPr/>
        </p:nvPicPr>
        <p:blipFill>
          <a:blip r:embed="rId2"/>
          <a:stretch>
            <a:fillRect/>
          </a:stretch>
        </p:blipFill>
        <p:spPr>
          <a:xfrm>
            <a:off x="920552" y="2673895"/>
            <a:ext cx="7848872" cy="3070257"/>
          </a:xfrm>
          <a:prstGeom prst="rect">
            <a:avLst/>
          </a:prstGeom>
        </p:spPr>
      </p:pic>
      <p:sp>
        <p:nvSpPr>
          <p:cNvPr id="7" name="Text Box 4"/>
          <p:cNvSpPr txBox="1">
            <a:spLocks noChangeArrowheads="1"/>
          </p:cNvSpPr>
          <p:nvPr/>
        </p:nvSpPr>
        <p:spPr bwMode="auto">
          <a:xfrm>
            <a:off x="838785" y="5960313"/>
            <a:ext cx="7210559"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(2017), “Financial Stability Review”, Jun. </a:t>
            </a:r>
            <a:endParaRPr lang="en-US" sz="12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559</a:t>
            </a:fld>
            <a:endParaRPr lang="en-US"/>
          </a:p>
        </p:txBody>
      </p:sp>
    </p:spTree>
    <p:extLst>
      <p:ext uri="{BB962C8B-B14F-4D97-AF65-F5344CB8AC3E}">
        <p14:creationId xmlns:p14="http://schemas.microsoft.com/office/powerpoint/2010/main" val="1633692099"/>
      </p:ext>
    </p:extLst>
  </p:cSld>
  <p:clrMapOvr>
    <a:masterClrMapping/>
  </p:clrMapOvr>
  <p:transition spd="slow">
    <p:pull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b="1" dirty="0" smtClean="0">
                <a:solidFill>
                  <a:srgbClr val="FF0000"/>
                </a:solidFill>
              </a:rPr>
              <a:t>Assets: sources of liquidity provision to banks by the central bank:</a:t>
            </a:r>
          </a:p>
          <a:p>
            <a:pPr algn="just">
              <a:lnSpc>
                <a:spcPts val="2700"/>
              </a:lnSpc>
              <a:spcBef>
                <a:spcPts val="600"/>
              </a:spcBef>
              <a:spcAft>
                <a:spcPts val="600"/>
              </a:spcAft>
            </a:pPr>
            <a:endParaRPr lang="en-US" sz="2000" dirty="0" smtClean="0"/>
          </a:p>
          <a:p>
            <a:pPr marL="514350" indent="-514350" algn="just">
              <a:lnSpc>
                <a:spcPts val="2700"/>
              </a:lnSpc>
              <a:spcBef>
                <a:spcPts val="600"/>
              </a:spcBef>
              <a:spcAft>
                <a:spcPts val="600"/>
              </a:spcAft>
              <a:buAutoNum type="romanLcParenBoth"/>
            </a:pPr>
            <a:r>
              <a:rPr lang="en-US" sz="2000" dirty="0" smtClean="0">
                <a:solidFill>
                  <a:srgbClr val="FF0000"/>
                </a:solidFill>
              </a:rPr>
              <a:t>Securities</a:t>
            </a:r>
            <a:r>
              <a:rPr lang="en-US" sz="2000" dirty="0" smtClean="0"/>
              <a:t> – central banks buys (sells) securities from banks, pumping (absorbing) liquidity into (from) the banking system – </a:t>
            </a:r>
            <a:r>
              <a:rPr lang="en-US" sz="2000" u="sng" dirty="0" smtClean="0"/>
              <a:t>open market operations</a:t>
            </a:r>
            <a:r>
              <a:rPr lang="en-US" sz="2000" dirty="0" smtClean="0"/>
              <a:t>;</a:t>
            </a:r>
          </a:p>
          <a:p>
            <a:pPr marL="514350" indent="-514350" algn="just">
              <a:lnSpc>
                <a:spcPts val="2700"/>
              </a:lnSpc>
              <a:spcBef>
                <a:spcPts val="600"/>
              </a:spcBef>
              <a:spcAft>
                <a:spcPts val="600"/>
              </a:spcAft>
              <a:buAutoNum type="romanLcParenBoth"/>
            </a:pPr>
            <a:r>
              <a:rPr lang="en-US" sz="2000" dirty="0" smtClean="0">
                <a:solidFill>
                  <a:srgbClr val="FF0000"/>
                </a:solidFill>
              </a:rPr>
              <a:t>Loans to FI </a:t>
            </a:r>
            <a:r>
              <a:rPr lang="en-US" sz="2000" dirty="0" smtClean="0"/>
              <a:t>– liquidity provided directly (and temporarily) to banks, whose interest rate influences interest rates charged by banks in loans to costumers.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a:t>
            </a:fld>
            <a:endParaRPr lang="en-US"/>
          </a:p>
        </p:txBody>
      </p:sp>
    </p:spTree>
    <p:extLst>
      <p:ext uri="{BB962C8B-B14F-4D97-AF65-F5344CB8AC3E}">
        <p14:creationId xmlns:p14="http://schemas.microsoft.com/office/powerpoint/2010/main" val="3890788639"/>
      </p:ext>
    </p:extLst>
  </p:cSld>
  <p:clrMapOvr>
    <a:masterClrMapping/>
  </p:clrMapOvr>
  <p:transition spd="slow">
    <p:pull dir="r"/>
  </p:transition>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1"/>
            <a:ext cx="8655496" cy="792088"/>
          </a:xfrm>
        </p:spPr>
        <p:txBody>
          <a:bodyPr/>
          <a:lstStyle/>
          <a:p>
            <a:pPr marL="190500" indent="-190500" algn="just">
              <a:lnSpc>
                <a:spcPts val="2700"/>
              </a:lnSpc>
              <a:spcBef>
                <a:spcPts val="600"/>
              </a:spcBef>
              <a:spcAft>
                <a:spcPts val="600"/>
              </a:spcAft>
            </a:pPr>
            <a:r>
              <a:rPr lang="en-US" sz="2000" dirty="0" smtClean="0">
                <a:solidFill>
                  <a:srgbClr val="FF0000"/>
                </a:solidFill>
                <a:cs typeface="Times New Roman" pitchFamily="18" charset="0"/>
              </a:rPr>
              <a:t>Downward trend in profitability since the eruption of the subprime crisis and until the Troika intervention, with losses after 2011 …</a:t>
            </a:r>
            <a:endParaRPr lang="en-US" sz="2000" dirty="0" smtClean="0">
              <a:cs typeface="Times New Roman" pitchFamily="18"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568" y="2420888"/>
            <a:ext cx="3544088" cy="344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992560" y="5877272"/>
            <a:ext cx="3616096" cy="461665"/>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a:t>
            </a:r>
            <a:r>
              <a:rPr lang="en-US" sz="1200" b="0" u="none" dirty="0" err="1" smtClean="0">
                <a:solidFill>
                  <a:schemeClr val="tx1"/>
                </a:solidFill>
              </a:rPr>
              <a:t>Banco</a:t>
            </a:r>
            <a:r>
              <a:rPr lang="en-US" sz="1200" b="0" u="none" dirty="0" smtClean="0">
                <a:solidFill>
                  <a:schemeClr val="tx1"/>
                </a:solidFill>
              </a:rPr>
              <a:t> de Portugal (2013), “Financial Stability Review”, Nov. </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560</a:t>
            </a:fld>
            <a:endParaRPr lang="en-US"/>
          </a:p>
        </p:txBody>
      </p:sp>
      <p:pic>
        <p:nvPicPr>
          <p:cNvPr id="3" name="Picture 2"/>
          <p:cNvPicPr>
            <a:picLocks noChangeAspect="1"/>
          </p:cNvPicPr>
          <p:nvPr/>
        </p:nvPicPr>
        <p:blipFill>
          <a:blip r:embed="rId3"/>
          <a:stretch>
            <a:fillRect/>
          </a:stretch>
        </p:blipFill>
        <p:spPr>
          <a:xfrm>
            <a:off x="4880992" y="2420888"/>
            <a:ext cx="4320480" cy="3384137"/>
          </a:xfrm>
          <a:prstGeom prst="rect">
            <a:avLst/>
          </a:prstGeom>
        </p:spPr>
      </p:pic>
      <p:sp>
        <p:nvSpPr>
          <p:cNvPr id="8" name="Text Box 4"/>
          <p:cNvSpPr txBox="1">
            <a:spLocks noChangeArrowheads="1"/>
          </p:cNvSpPr>
          <p:nvPr/>
        </p:nvSpPr>
        <p:spPr bwMode="auto">
          <a:xfrm>
            <a:off x="4865296" y="5805264"/>
            <a:ext cx="4552200"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Banco de Portugal (2020), “Financial Stability Review”, Jun </a:t>
            </a:r>
            <a:endParaRPr lang="en-US" sz="1200" b="0" u="none" dirty="0">
              <a:solidFill>
                <a:schemeClr val="tx1"/>
              </a:solidFill>
            </a:endParaRPr>
          </a:p>
        </p:txBody>
      </p:sp>
    </p:spTree>
    <p:extLst>
      <p:ext uri="{BB962C8B-B14F-4D97-AF65-F5344CB8AC3E}">
        <p14:creationId xmlns:p14="http://schemas.microsoft.com/office/powerpoint/2010/main" val="2770060931"/>
      </p:ext>
    </p:extLst>
  </p:cSld>
  <p:clrMapOvr>
    <a:masterClrMapping/>
  </p:clrMapOvr>
  <p:transition spd="slow">
    <p:pull dir="r"/>
  </p:transition>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799"/>
            <a:ext cx="8655496" cy="936103"/>
          </a:xfrm>
        </p:spPr>
        <p:txBody>
          <a:bodyPr/>
          <a:lstStyle/>
          <a:p>
            <a:pPr marL="190500" indent="-190500" algn="just">
              <a:lnSpc>
                <a:spcPts val="2700"/>
              </a:lnSpc>
              <a:spcBef>
                <a:spcPts val="600"/>
              </a:spcBef>
              <a:spcAft>
                <a:spcPts val="600"/>
              </a:spcAft>
            </a:pPr>
            <a:r>
              <a:rPr lang="en-US" sz="2000" dirty="0" smtClean="0">
                <a:solidFill>
                  <a:srgbClr val="FF0000"/>
                </a:solidFill>
                <a:cs typeface="Times New Roman" pitchFamily="18" charset="0"/>
              </a:rPr>
              <a:t>… mainly due to:</a:t>
            </a:r>
          </a:p>
          <a:p>
            <a:pPr marL="174625" indent="0" algn="just">
              <a:lnSpc>
                <a:spcPts val="2700"/>
              </a:lnSpc>
              <a:spcBef>
                <a:spcPts val="600"/>
              </a:spcBef>
              <a:spcAft>
                <a:spcPts val="600"/>
              </a:spcAft>
              <a:buNone/>
            </a:pPr>
            <a:r>
              <a:rPr lang="en-US" sz="2000" dirty="0" smtClean="0">
                <a:solidFill>
                  <a:srgbClr val="FF0000"/>
                </a:solidFill>
                <a:cs typeface="Times New Roman" pitchFamily="18" charset="0"/>
              </a:rPr>
              <a:t>(</a:t>
            </a:r>
            <a:r>
              <a:rPr lang="en-US" sz="2000" dirty="0" err="1" smtClean="0">
                <a:solidFill>
                  <a:srgbClr val="FF0000"/>
                </a:solidFill>
                <a:cs typeface="Times New Roman" pitchFamily="18" charset="0"/>
              </a:rPr>
              <a:t>i</a:t>
            </a:r>
            <a:r>
              <a:rPr lang="en-US" sz="2000" dirty="0" smtClean="0">
                <a:solidFill>
                  <a:srgbClr val="FF0000"/>
                </a:solidFill>
                <a:cs typeface="Times New Roman" pitchFamily="18" charset="0"/>
              </a:rPr>
              <a:t>) unfavorable behavior of NII</a:t>
            </a:r>
            <a:r>
              <a:rPr lang="en-US" sz="2000" dirty="0" smtClean="0">
                <a:cs typeface="Times New Roman" pitchFamily="18" charset="0"/>
              </a:rPr>
              <a:t>, as </a:t>
            </a:r>
            <a:r>
              <a:rPr lang="en-US" sz="2000" dirty="0">
                <a:cs typeface="Times New Roman" pitchFamily="18" charset="0"/>
              </a:rPr>
              <a:t>a consequence of </a:t>
            </a:r>
            <a:r>
              <a:rPr lang="en-US" sz="2000" dirty="0" smtClean="0">
                <a:cs typeface="Times New Roman" pitchFamily="18" charset="0"/>
              </a:rPr>
              <a:t>falling Euro interest rates, … </a:t>
            </a:r>
          </a:p>
          <a:p>
            <a:pPr marL="174625" indent="0" algn="just">
              <a:lnSpc>
                <a:spcPts val="2700"/>
              </a:lnSpc>
              <a:spcBef>
                <a:spcPts val="600"/>
              </a:spcBef>
              <a:spcAft>
                <a:spcPts val="600"/>
              </a:spcAft>
              <a:buNone/>
            </a:pPr>
            <a:endParaRPr lang="en-US" sz="2000" dirty="0" smtClean="0">
              <a:cs typeface="Times New Roman" pitchFamily="18" charset="0"/>
            </a:endParaRPr>
          </a:p>
        </p:txBody>
      </p:sp>
      <p:sp>
        <p:nvSpPr>
          <p:cNvPr id="6" name="Text Box 4"/>
          <p:cNvSpPr txBox="1">
            <a:spLocks noChangeArrowheads="1"/>
          </p:cNvSpPr>
          <p:nvPr/>
        </p:nvSpPr>
        <p:spPr bwMode="auto">
          <a:xfrm>
            <a:off x="4520952" y="5991091"/>
            <a:ext cx="4032448"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Banco</a:t>
            </a:r>
            <a:r>
              <a:rPr lang="en-US" sz="1000" b="0" u="none" dirty="0" smtClean="0">
                <a:solidFill>
                  <a:schemeClr val="tx1"/>
                </a:solidFill>
              </a:rPr>
              <a:t> de Portugal (2013), “Financial Stability Review”, Nov.</a:t>
            </a:r>
            <a:endParaRPr lang="en-US" sz="1000" b="0" u="none" dirty="0">
              <a:solidFill>
                <a:schemeClr val="tx1"/>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623" y="2745901"/>
            <a:ext cx="3540317" cy="350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561</a:t>
            </a:fld>
            <a:endParaRPr lang="en-US"/>
          </a:p>
        </p:txBody>
      </p:sp>
      <p:cxnSp>
        <p:nvCxnSpPr>
          <p:cNvPr id="7" name="Straight Arrow Connector 6"/>
          <p:cNvCxnSpPr/>
          <p:nvPr/>
        </p:nvCxnSpPr>
        <p:spPr bwMode="auto">
          <a:xfrm>
            <a:off x="2792760" y="2564902"/>
            <a:ext cx="1296144" cy="2085160"/>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1355038490"/>
      </p:ext>
    </p:extLst>
  </p:cSld>
  <p:clrMapOvr>
    <a:masterClrMapping/>
  </p:clrMapOvr>
  <p:transition spd="slow">
    <p:pull dir="r"/>
  </p:transition>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655496" cy="432048"/>
          </a:xfrm>
        </p:spPr>
        <p:txBody>
          <a:bodyPr/>
          <a:lstStyle/>
          <a:p>
            <a:pPr marL="363538" indent="-188913" algn="just">
              <a:spcBef>
                <a:spcPct val="15000"/>
              </a:spcBef>
              <a:buFontTx/>
              <a:buChar char="-"/>
            </a:pPr>
            <a:r>
              <a:rPr lang="en-US" sz="2000" dirty="0" smtClean="0">
                <a:cs typeface="Times New Roman" pitchFamily="18" charset="0"/>
              </a:rPr>
              <a:t>… impacting on loan interest rates.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562</a:t>
            </a:fld>
            <a:endParaRPr lang="en-US"/>
          </a:p>
        </p:txBody>
      </p:sp>
      <p:sp>
        <p:nvSpPr>
          <p:cNvPr id="10" name="Rectangle 9"/>
          <p:cNvSpPr/>
          <p:nvPr/>
        </p:nvSpPr>
        <p:spPr>
          <a:xfrm>
            <a:off x="6267206" y="5877272"/>
            <a:ext cx="3226044" cy="400110"/>
          </a:xfrm>
          <a:prstGeom prst="rect">
            <a:avLst/>
          </a:prstGeom>
        </p:spPr>
        <p:txBody>
          <a:bodyPr wrap="square">
            <a:spAutoFit/>
          </a:bodyPr>
          <a:lstStyle/>
          <a:p>
            <a:pPr algn="l">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pic>
        <p:nvPicPr>
          <p:cNvPr id="3" name="Picture 2"/>
          <p:cNvPicPr>
            <a:picLocks noChangeAspect="1"/>
          </p:cNvPicPr>
          <p:nvPr/>
        </p:nvPicPr>
        <p:blipFill>
          <a:blip r:embed="rId2"/>
          <a:stretch>
            <a:fillRect/>
          </a:stretch>
        </p:blipFill>
        <p:spPr>
          <a:xfrm>
            <a:off x="1019922" y="2305304"/>
            <a:ext cx="5172962" cy="3932007"/>
          </a:xfrm>
          <a:prstGeom prst="rect">
            <a:avLst/>
          </a:prstGeom>
        </p:spPr>
      </p:pic>
    </p:spTree>
    <p:extLst>
      <p:ext uri="{BB962C8B-B14F-4D97-AF65-F5344CB8AC3E}">
        <p14:creationId xmlns:p14="http://schemas.microsoft.com/office/powerpoint/2010/main" val="2495720390"/>
      </p:ext>
    </p:extLst>
  </p:cSld>
  <p:clrMapOvr>
    <a:masterClrMapping/>
  </p:clrMapOvr>
  <p:transition spd="slow">
    <p:pull dir="r"/>
  </p:transition>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655496" cy="792088"/>
          </a:xfrm>
        </p:spPr>
        <p:txBody>
          <a:bodyPr/>
          <a:lstStyle/>
          <a:p>
            <a:pPr algn="just">
              <a:lnSpc>
                <a:spcPts val="2700"/>
              </a:lnSpc>
              <a:spcBef>
                <a:spcPts val="600"/>
              </a:spcBef>
              <a:spcAft>
                <a:spcPts val="600"/>
              </a:spcAft>
            </a:pPr>
            <a:r>
              <a:rPr lang="en-GB" sz="2000" dirty="0" smtClean="0"/>
              <a:t>The difficulty in improving NII has been more troublesome given that Portugal is one of the banking systems that rely most on NII and less on fees.</a:t>
            </a:r>
            <a:endParaRPr lang="en-GB" sz="2000" dirty="0"/>
          </a:p>
        </p:txBody>
      </p:sp>
      <p:sp>
        <p:nvSpPr>
          <p:cNvPr id="9" name="Rectangle 8"/>
          <p:cNvSpPr/>
          <p:nvPr/>
        </p:nvSpPr>
        <p:spPr>
          <a:xfrm>
            <a:off x="756320" y="5655878"/>
            <a:ext cx="8566150" cy="246221"/>
          </a:xfrm>
          <a:prstGeom prst="rect">
            <a:avLst/>
          </a:prstGeom>
        </p:spPr>
        <p:txBody>
          <a:bodyPr wrap="square">
            <a:spAutoFit/>
          </a:bodyPr>
          <a:lstStyle/>
          <a:p>
            <a:pPr algn="just">
              <a:buNone/>
            </a:pPr>
            <a:r>
              <a:rPr lang="en-GB" sz="1000" b="0" u="none" dirty="0" smtClean="0">
                <a:solidFill>
                  <a:schemeClr val="tx1"/>
                </a:solidFill>
                <a:latin typeface="+mn-lt"/>
              </a:rPr>
              <a:t>Fitch (2018), “Credit Outlook Lisbon 2018”, 18 Jan.</a:t>
            </a:r>
            <a:endParaRPr lang="en-GB" sz="1000" b="0" dirty="0">
              <a:solidFill>
                <a:schemeClr val="tx1"/>
              </a:solidFill>
              <a:latin typeface="+mn-lt"/>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563</a:t>
            </a:fld>
            <a:endParaRPr lang="en-US"/>
          </a:p>
        </p:txBody>
      </p:sp>
      <p:pic>
        <p:nvPicPr>
          <p:cNvPr id="2" name="Picture 1"/>
          <p:cNvPicPr>
            <a:picLocks noChangeAspect="1"/>
          </p:cNvPicPr>
          <p:nvPr/>
        </p:nvPicPr>
        <p:blipFill>
          <a:blip r:embed="rId2"/>
          <a:stretch>
            <a:fillRect/>
          </a:stretch>
        </p:blipFill>
        <p:spPr>
          <a:xfrm>
            <a:off x="612307" y="2780928"/>
            <a:ext cx="8880943" cy="2700259"/>
          </a:xfrm>
          <a:prstGeom prst="rect">
            <a:avLst/>
          </a:prstGeom>
        </p:spPr>
      </p:pic>
      <p:cxnSp>
        <p:nvCxnSpPr>
          <p:cNvPr id="6" name="Straight Arrow Connector 5"/>
          <p:cNvCxnSpPr/>
          <p:nvPr/>
        </p:nvCxnSpPr>
        <p:spPr bwMode="auto">
          <a:xfrm flipH="1">
            <a:off x="7041232" y="3573016"/>
            <a:ext cx="648072" cy="648072"/>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cxnSp>
        <p:nvCxnSpPr>
          <p:cNvPr id="8" name="Straight Arrow Connector 7"/>
          <p:cNvCxnSpPr/>
          <p:nvPr/>
        </p:nvCxnSpPr>
        <p:spPr bwMode="auto">
          <a:xfrm>
            <a:off x="3296816" y="3645024"/>
            <a:ext cx="216024" cy="48603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712347650"/>
      </p:ext>
    </p:extLst>
  </p:cSld>
  <p:clrMapOvr>
    <a:masterClrMapping/>
  </p:clrMapOvr>
  <p:transition spd="slow">
    <p:pull dir="r"/>
  </p:transition>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655496" cy="504056"/>
          </a:xfrm>
        </p:spPr>
        <p:txBody>
          <a:bodyPr/>
          <a:lstStyle/>
          <a:p>
            <a:pPr marL="574675" indent="-400050" algn="just">
              <a:lnSpc>
                <a:spcPts val="2700"/>
              </a:lnSpc>
              <a:spcBef>
                <a:spcPts val="600"/>
              </a:spcBef>
              <a:spcAft>
                <a:spcPts val="600"/>
              </a:spcAft>
              <a:buAutoNum type="romanLcParenBoth" startAt="2"/>
            </a:pPr>
            <a:r>
              <a:rPr lang="en-US" sz="2000" dirty="0" smtClean="0">
                <a:solidFill>
                  <a:srgbClr val="FF0000"/>
                </a:solidFill>
                <a:cs typeface="Times New Roman" pitchFamily="18" charset="0"/>
              </a:rPr>
              <a:t>increasing </a:t>
            </a:r>
            <a:r>
              <a:rPr lang="en-US" sz="2000" dirty="0">
                <a:solidFill>
                  <a:srgbClr val="FF0000"/>
                </a:solidFill>
                <a:cs typeface="Times New Roman" pitchFamily="18" charset="0"/>
              </a:rPr>
              <a:t>impairments </a:t>
            </a:r>
            <a:r>
              <a:rPr lang="en-US" sz="2000" dirty="0">
                <a:cs typeface="Times New Roman" pitchFamily="18" charset="0"/>
              </a:rPr>
              <a:t>in financial assets, loans and real estate </a:t>
            </a:r>
            <a:r>
              <a:rPr lang="en-US" sz="2000" dirty="0" smtClean="0">
                <a:cs typeface="Times New Roman" pitchFamily="18" charset="0"/>
              </a:rPr>
              <a:t>properties, …</a:t>
            </a:r>
          </a:p>
        </p:txBody>
      </p:sp>
      <p:sp>
        <p:nvSpPr>
          <p:cNvPr id="6" name="Text Box 4"/>
          <p:cNvSpPr txBox="1">
            <a:spLocks noChangeArrowheads="1"/>
          </p:cNvSpPr>
          <p:nvPr/>
        </p:nvSpPr>
        <p:spPr bwMode="auto">
          <a:xfrm>
            <a:off x="5331606" y="5992323"/>
            <a:ext cx="3981897"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Banco</a:t>
            </a:r>
            <a:r>
              <a:rPr lang="en-US" sz="1000" b="0" u="none" dirty="0" smtClean="0">
                <a:solidFill>
                  <a:schemeClr val="tx1"/>
                </a:solidFill>
              </a:rPr>
              <a:t> de Portugal (2013), “Financial Stability Review”, Nov.</a:t>
            </a:r>
            <a:endParaRPr lang="en-US" sz="1000" b="0" u="none" dirty="0">
              <a:solidFill>
                <a:schemeClr val="tx1"/>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2" y="2363688"/>
            <a:ext cx="4392488" cy="387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564</a:t>
            </a:fld>
            <a:endParaRPr lang="en-US"/>
          </a:p>
        </p:txBody>
      </p:sp>
    </p:spTree>
    <p:extLst>
      <p:ext uri="{BB962C8B-B14F-4D97-AF65-F5344CB8AC3E}">
        <p14:creationId xmlns:p14="http://schemas.microsoft.com/office/powerpoint/2010/main" val="525344563"/>
      </p:ext>
    </p:extLst>
  </p:cSld>
  <p:clrMapOvr>
    <a:masterClrMapping/>
  </p:clrMapOvr>
  <p:transition spd="slow">
    <p:pull dir="r"/>
  </p:transition>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655496" cy="501572"/>
          </a:xfrm>
        </p:spPr>
        <p:txBody>
          <a:bodyPr/>
          <a:lstStyle/>
          <a:p>
            <a:pPr marL="174625" indent="0" algn="just">
              <a:lnSpc>
                <a:spcPts val="2700"/>
              </a:lnSpc>
              <a:spcBef>
                <a:spcPts val="600"/>
              </a:spcBef>
              <a:spcAft>
                <a:spcPts val="600"/>
              </a:spcAft>
              <a:buNone/>
            </a:pPr>
            <a:r>
              <a:rPr lang="en-US" sz="2000" dirty="0" smtClean="0">
                <a:cs typeface="Times New Roman" pitchFamily="18" charset="0"/>
              </a:rPr>
              <a:t>… , in line with other stressed euro area countries.</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4568" y="2245715"/>
            <a:ext cx="2480504" cy="362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4"/>
          <p:cNvSpPr txBox="1">
            <a:spLocks noChangeArrowheads="1"/>
          </p:cNvSpPr>
          <p:nvPr/>
        </p:nvSpPr>
        <p:spPr bwMode="auto">
          <a:xfrm>
            <a:off x="920551" y="5877272"/>
            <a:ext cx="2624521"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ECB </a:t>
            </a:r>
            <a:r>
              <a:rPr lang="en-US" sz="1000" b="0" u="none" dirty="0">
                <a:solidFill>
                  <a:schemeClr val="tx1"/>
                </a:solidFill>
              </a:rPr>
              <a:t>(2014), “ECB Financial Stability </a:t>
            </a:r>
            <a:r>
              <a:rPr lang="en-US" sz="1000" b="0" u="none" dirty="0" smtClean="0">
                <a:solidFill>
                  <a:schemeClr val="tx1"/>
                </a:solidFill>
              </a:rPr>
              <a:t>Review”, May.</a:t>
            </a:r>
            <a:endParaRPr lang="en-US" sz="1000" b="0" u="none" dirty="0">
              <a:solidFill>
                <a:schemeClr val="tx1"/>
              </a:solidFill>
            </a:endParaRPr>
          </a:p>
        </p:txBody>
      </p:sp>
      <p:sp>
        <p:nvSpPr>
          <p:cNvPr id="4" name="Rectangle 3"/>
          <p:cNvSpPr/>
          <p:nvPr/>
        </p:nvSpPr>
        <p:spPr bwMode="auto">
          <a:xfrm>
            <a:off x="7545288" y="3501008"/>
            <a:ext cx="576064" cy="216024"/>
          </a:xfrm>
          <a:prstGeom prst="rect">
            <a:avLst/>
          </a:prstGeom>
          <a:noFill/>
          <a:ln w="12700" cap="sq"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5" name="Rectangle 4"/>
          <p:cNvSpPr/>
          <p:nvPr/>
        </p:nvSpPr>
        <p:spPr bwMode="auto">
          <a:xfrm>
            <a:off x="7401272" y="3501008"/>
            <a:ext cx="720080" cy="216024"/>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3080" y="2245714"/>
            <a:ext cx="3655070" cy="363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4"/>
          <p:cNvSpPr txBox="1">
            <a:spLocks noChangeArrowheads="1"/>
          </p:cNvSpPr>
          <p:nvPr/>
        </p:nvSpPr>
        <p:spPr bwMode="auto">
          <a:xfrm>
            <a:off x="5673080" y="5991091"/>
            <a:ext cx="3655070"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IMF </a:t>
            </a:r>
            <a:r>
              <a:rPr lang="en-US" sz="1000" b="0" u="none" dirty="0">
                <a:solidFill>
                  <a:schemeClr val="tx1"/>
                </a:solidFill>
              </a:rPr>
              <a:t>(2014), </a:t>
            </a:r>
            <a:r>
              <a:rPr lang="en-US" sz="1000" b="0" u="none" dirty="0" smtClean="0">
                <a:solidFill>
                  <a:schemeClr val="tx1"/>
                </a:solidFill>
              </a:rPr>
              <a:t>“Global Financial </a:t>
            </a:r>
            <a:r>
              <a:rPr lang="en-US" sz="1000" b="0" u="none" dirty="0">
                <a:solidFill>
                  <a:schemeClr val="tx1"/>
                </a:solidFill>
              </a:rPr>
              <a:t>Stability </a:t>
            </a:r>
            <a:r>
              <a:rPr lang="en-US" sz="1000" b="0" u="none" dirty="0" smtClean="0">
                <a:solidFill>
                  <a:schemeClr val="tx1"/>
                </a:solidFill>
              </a:rPr>
              <a:t>Report”, May.</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565</a:t>
            </a:fld>
            <a:endParaRPr lang="en-US"/>
          </a:p>
        </p:txBody>
      </p:sp>
    </p:spTree>
    <p:extLst>
      <p:ext uri="{BB962C8B-B14F-4D97-AF65-F5344CB8AC3E}">
        <p14:creationId xmlns:p14="http://schemas.microsoft.com/office/powerpoint/2010/main" val="176910998"/>
      </p:ext>
    </p:extLst>
  </p:cSld>
  <p:clrMapOvr>
    <a:masterClrMapping/>
  </p:clrMapOvr>
  <p:transition spd="slow">
    <p:pull dir="r"/>
  </p:transition>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0"/>
            <a:ext cx="8655496" cy="409496"/>
          </a:xfrm>
        </p:spPr>
        <p:txBody>
          <a:bodyPr/>
          <a:lstStyle/>
          <a:p>
            <a:pPr marL="271463" indent="-271463" algn="just"/>
            <a:r>
              <a:rPr lang="en-US" sz="2000" dirty="0" smtClean="0">
                <a:solidFill>
                  <a:srgbClr val="FF0000"/>
                </a:solidFill>
                <a:cs typeface="Times New Roman" pitchFamily="18" charset="0"/>
              </a:rPr>
              <a:t>Profitability is still below the EU average …</a:t>
            </a:r>
            <a:endParaRPr lang="en-US" sz="2000" dirty="0" smtClean="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566</a:t>
            </a:fld>
            <a:endParaRPr lang="en-US"/>
          </a:p>
        </p:txBody>
      </p:sp>
      <p:pic>
        <p:nvPicPr>
          <p:cNvPr id="3" name="Picture 2"/>
          <p:cNvPicPr>
            <a:picLocks noChangeAspect="1"/>
          </p:cNvPicPr>
          <p:nvPr/>
        </p:nvPicPr>
        <p:blipFill>
          <a:blip r:embed="rId2"/>
          <a:stretch>
            <a:fillRect/>
          </a:stretch>
        </p:blipFill>
        <p:spPr>
          <a:xfrm>
            <a:off x="920552" y="2219295"/>
            <a:ext cx="5112568" cy="3730303"/>
          </a:xfrm>
          <a:prstGeom prst="rect">
            <a:avLst/>
          </a:prstGeom>
        </p:spPr>
      </p:pic>
      <p:sp>
        <p:nvSpPr>
          <p:cNvPr id="9" name="Text Box 4"/>
          <p:cNvSpPr txBox="1">
            <a:spLocks noChangeArrowheads="1"/>
          </p:cNvSpPr>
          <p:nvPr/>
        </p:nvSpPr>
        <p:spPr bwMode="auto">
          <a:xfrm>
            <a:off x="892793" y="6007486"/>
            <a:ext cx="3949997"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EBA (2020), “Risk Dashboard – Data as of  Q2 2020”, October.</a:t>
            </a:r>
            <a:endParaRPr lang="en-US" sz="1000" b="0" u="none" dirty="0">
              <a:solidFill>
                <a:schemeClr val="tx1"/>
              </a:solidFill>
            </a:endParaRPr>
          </a:p>
        </p:txBody>
      </p:sp>
    </p:spTree>
    <p:extLst>
      <p:ext uri="{BB962C8B-B14F-4D97-AF65-F5344CB8AC3E}">
        <p14:creationId xmlns:p14="http://schemas.microsoft.com/office/powerpoint/2010/main" val="3422337686"/>
      </p:ext>
    </p:extLst>
  </p:cSld>
  <p:clrMapOvr>
    <a:masterClrMapping/>
  </p:clrMapOvr>
  <p:transition spd="slow">
    <p:pull dir="r"/>
  </p:transition>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0"/>
            <a:ext cx="8655496" cy="700188"/>
          </a:xfrm>
        </p:spPr>
        <p:txBody>
          <a:bodyPr/>
          <a:lstStyle/>
          <a:p>
            <a:pPr marL="190500" indent="-190500" algn="just">
              <a:lnSpc>
                <a:spcPts val="2700"/>
              </a:lnSpc>
              <a:spcBef>
                <a:spcPts val="600"/>
              </a:spcBef>
              <a:spcAft>
                <a:spcPts val="600"/>
              </a:spcAft>
            </a:pPr>
            <a:r>
              <a:rPr lang="en-US" sz="2000" dirty="0" smtClean="0">
                <a:solidFill>
                  <a:srgbClr val="FF0000"/>
                </a:solidFill>
                <a:cs typeface="Times New Roman" pitchFamily="18" charset="0"/>
              </a:rPr>
              <a:t>… , notwithstanding the reduction of impairments and …</a:t>
            </a:r>
            <a:endParaRPr lang="en-US" sz="2000" dirty="0" smtClean="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567</a:t>
            </a:fld>
            <a:endParaRPr lang="en-US"/>
          </a:p>
        </p:txBody>
      </p:sp>
      <p:pic>
        <p:nvPicPr>
          <p:cNvPr id="9" name="Picture 8"/>
          <p:cNvPicPr>
            <a:picLocks noChangeAspect="1"/>
          </p:cNvPicPr>
          <p:nvPr/>
        </p:nvPicPr>
        <p:blipFill>
          <a:blip r:embed="rId2"/>
          <a:stretch>
            <a:fillRect/>
          </a:stretch>
        </p:blipFill>
        <p:spPr>
          <a:xfrm>
            <a:off x="866750" y="2602539"/>
            <a:ext cx="4734322" cy="3678797"/>
          </a:xfrm>
          <a:prstGeom prst="rect">
            <a:avLst/>
          </a:prstGeom>
        </p:spPr>
      </p:pic>
      <p:sp>
        <p:nvSpPr>
          <p:cNvPr id="10" name="Rectangle 9"/>
          <p:cNvSpPr/>
          <p:nvPr/>
        </p:nvSpPr>
        <p:spPr>
          <a:xfrm>
            <a:off x="5601072" y="5877272"/>
            <a:ext cx="3892178" cy="400110"/>
          </a:xfrm>
          <a:prstGeom prst="rect">
            <a:avLst/>
          </a:prstGeom>
        </p:spPr>
        <p:txBody>
          <a:bodyPr wrap="square">
            <a:spAutoFit/>
          </a:bodyPr>
          <a:lstStyle/>
          <a:p>
            <a:pPr algn="l">
              <a:buNone/>
            </a:pPr>
            <a:r>
              <a:rPr lang="en-GB" sz="1000" b="0" u="none" dirty="0" smtClean="0">
                <a:solidFill>
                  <a:schemeClr val="tx1"/>
                </a:solidFill>
                <a:latin typeface="+mn-lt"/>
              </a:rPr>
              <a:t>IMF (2019), </a:t>
            </a:r>
            <a:r>
              <a:rPr lang="en-GB" sz="1000" b="0" u="none" dirty="0">
                <a:solidFill>
                  <a:schemeClr val="tx1"/>
                </a:solidFill>
                <a:latin typeface="+mn-lt"/>
              </a:rPr>
              <a:t>“</a:t>
            </a:r>
            <a:r>
              <a:rPr lang="en-GB" sz="1000" b="0" u="none" dirty="0" smtClean="0">
                <a:solidFill>
                  <a:schemeClr val="tx1"/>
                </a:solidFill>
                <a:latin typeface="+mn-lt"/>
              </a:rPr>
              <a:t>2019 Article IV Consultation”, IMF </a:t>
            </a:r>
            <a:r>
              <a:rPr lang="en-GB" sz="1000" b="0" u="none" dirty="0">
                <a:solidFill>
                  <a:schemeClr val="tx1"/>
                </a:solidFill>
                <a:latin typeface="+mn-lt"/>
              </a:rPr>
              <a:t>Country Report No. </a:t>
            </a:r>
            <a:r>
              <a:rPr lang="en-GB" sz="1000" b="0" u="none" dirty="0" smtClean="0">
                <a:solidFill>
                  <a:schemeClr val="tx1"/>
                </a:solidFill>
                <a:latin typeface="+mn-lt"/>
              </a:rPr>
              <a:t>19/221. </a:t>
            </a:r>
            <a:endParaRPr lang="en-GB" sz="1000" b="0" dirty="0">
              <a:solidFill>
                <a:schemeClr val="tx1"/>
              </a:solidFill>
              <a:latin typeface="+mn-lt"/>
            </a:endParaRPr>
          </a:p>
        </p:txBody>
      </p:sp>
    </p:spTree>
    <p:extLst>
      <p:ext uri="{BB962C8B-B14F-4D97-AF65-F5344CB8AC3E}">
        <p14:creationId xmlns:p14="http://schemas.microsoft.com/office/powerpoint/2010/main" val="2193072956"/>
      </p:ext>
    </p:extLst>
  </p:cSld>
  <p:clrMapOvr>
    <a:masterClrMapping/>
  </p:clrMapOvr>
  <p:transition spd="slow">
    <p:pull dir="r"/>
  </p:transition>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1"/>
            <a:ext cx="8655496" cy="432048"/>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 the increase in NII, due to lower interest paid on deposits, …</a:t>
            </a:r>
            <a:endParaRPr 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568</a:t>
            </a:fld>
            <a:endParaRPr lang="en-US"/>
          </a:p>
        </p:txBody>
      </p:sp>
      <p:pic>
        <p:nvPicPr>
          <p:cNvPr id="10" name="Picture 9"/>
          <p:cNvPicPr>
            <a:picLocks noChangeAspect="1"/>
          </p:cNvPicPr>
          <p:nvPr/>
        </p:nvPicPr>
        <p:blipFill>
          <a:blip r:embed="rId2"/>
          <a:stretch>
            <a:fillRect/>
          </a:stretch>
        </p:blipFill>
        <p:spPr>
          <a:xfrm>
            <a:off x="762001" y="2363362"/>
            <a:ext cx="4208012" cy="1785718"/>
          </a:xfrm>
          <a:prstGeom prst="rect">
            <a:avLst/>
          </a:prstGeom>
        </p:spPr>
      </p:pic>
      <p:sp>
        <p:nvSpPr>
          <p:cNvPr id="11" name="Text Box 4"/>
          <p:cNvSpPr txBox="1">
            <a:spLocks noChangeArrowheads="1"/>
          </p:cNvSpPr>
          <p:nvPr/>
        </p:nvSpPr>
        <p:spPr bwMode="auto">
          <a:xfrm>
            <a:off x="761999" y="4307579"/>
            <a:ext cx="4208013"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(2018), “Portuguese Banking System: Latest Developments - 2Q2017”.</a:t>
            </a:r>
            <a:endParaRPr lang="en-US" sz="1000" b="0" u="none" dirty="0">
              <a:solidFill>
                <a:schemeClr val="tx1"/>
              </a:solidFill>
            </a:endParaRPr>
          </a:p>
        </p:txBody>
      </p:sp>
      <p:pic>
        <p:nvPicPr>
          <p:cNvPr id="4" name="Picture 3"/>
          <p:cNvPicPr>
            <a:picLocks noChangeAspect="1"/>
          </p:cNvPicPr>
          <p:nvPr/>
        </p:nvPicPr>
        <p:blipFill>
          <a:blip r:embed="rId3"/>
          <a:stretch>
            <a:fillRect/>
          </a:stretch>
        </p:blipFill>
        <p:spPr>
          <a:xfrm>
            <a:off x="5097016" y="2323384"/>
            <a:ext cx="4320480" cy="2240398"/>
          </a:xfrm>
          <a:prstGeom prst="rect">
            <a:avLst/>
          </a:prstGeom>
        </p:spPr>
      </p:pic>
      <p:sp>
        <p:nvSpPr>
          <p:cNvPr id="12" name="Text Box 6"/>
          <p:cNvSpPr txBox="1">
            <a:spLocks noChangeArrowheads="1"/>
          </p:cNvSpPr>
          <p:nvPr/>
        </p:nvSpPr>
        <p:spPr bwMode="auto">
          <a:xfrm>
            <a:off x="5134421" y="4563783"/>
            <a:ext cx="4283075" cy="246221"/>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Fitch Ratings (2019), “Credit Outlook 2019”, 24 Jan.</a:t>
            </a:r>
            <a:endParaRPr lang="en-US" sz="1000" b="0" u="none" dirty="0">
              <a:solidFill>
                <a:schemeClr val="tx1"/>
              </a:solidFill>
            </a:endParaRPr>
          </a:p>
        </p:txBody>
      </p:sp>
    </p:spTree>
    <p:extLst>
      <p:ext uri="{BB962C8B-B14F-4D97-AF65-F5344CB8AC3E}">
        <p14:creationId xmlns:p14="http://schemas.microsoft.com/office/powerpoint/2010/main" val="1707307235"/>
      </p:ext>
    </p:extLst>
  </p:cSld>
  <p:clrMapOvr>
    <a:masterClrMapping/>
  </p:clrMapOvr>
  <p:transition spd="slow">
    <p:pull dir="r"/>
  </p:transition>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799"/>
            <a:ext cx="8655496" cy="1546591"/>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 and non-recurring results (e.g. NPL and real estate sales).</a:t>
            </a:r>
          </a:p>
          <a:p>
            <a:pPr marL="268288" indent="-268288" algn="just">
              <a:lnSpc>
                <a:spcPts val="2700"/>
              </a:lnSpc>
              <a:spcBef>
                <a:spcPts val="600"/>
              </a:spcBef>
              <a:spcAft>
                <a:spcPts val="600"/>
              </a:spcAft>
            </a:pPr>
            <a:r>
              <a:rPr lang="en-US" sz="2000" dirty="0" smtClean="0">
                <a:solidFill>
                  <a:srgbClr val="FF0000"/>
                </a:solidFill>
                <a:cs typeface="Times New Roman" pitchFamily="18" charset="0"/>
              </a:rPr>
              <a:t>However, profitability levels didn’t return to the levels before the GFC and the pandemic led Portuguese banks to start increasing impairments again in 1Q20, leading to a sharp deterioration of profitability.</a:t>
            </a:r>
            <a:endParaRPr lang="en-US" sz="2000" dirty="0" smtClean="0">
              <a:cs typeface="Times New Roman" pitchFamily="18" charset="0"/>
            </a:endParaRPr>
          </a:p>
        </p:txBody>
      </p:sp>
      <p:sp>
        <p:nvSpPr>
          <p:cNvPr id="9" name="Text Box 4"/>
          <p:cNvSpPr txBox="1">
            <a:spLocks noChangeArrowheads="1"/>
          </p:cNvSpPr>
          <p:nvPr/>
        </p:nvSpPr>
        <p:spPr bwMode="auto">
          <a:xfrm>
            <a:off x="822938" y="6021288"/>
            <a:ext cx="8594558"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(2020), “Portuguese Banking System: Latest Developments - 1Q2020”.</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569</a:t>
            </a:fld>
            <a:endParaRPr lang="en-US"/>
          </a:p>
        </p:txBody>
      </p:sp>
      <p:pic>
        <p:nvPicPr>
          <p:cNvPr id="4" name="Picture 3"/>
          <p:cNvPicPr>
            <a:picLocks noChangeAspect="1"/>
          </p:cNvPicPr>
          <p:nvPr/>
        </p:nvPicPr>
        <p:blipFill>
          <a:blip r:embed="rId2"/>
          <a:stretch>
            <a:fillRect/>
          </a:stretch>
        </p:blipFill>
        <p:spPr>
          <a:xfrm>
            <a:off x="829980" y="3212976"/>
            <a:ext cx="3015393" cy="2752532"/>
          </a:xfrm>
          <a:prstGeom prst="rect">
            <a:avLst/>
          </a:prstGeom>
        </p:spPr>
      </p:pic>
      <p:pic>
        <p:nvPicPr>
          <p:cNvPr id="5" name="Picture 4"/>
          <p:cNvPicPr>
            <a:picLocks noChangeAspect="1"/>
          </p:cNvPicPr>
          <p:nvPr/>
        </p:nvPicPr>
        <p:blipFill>
          <a:blip r:embed="rId3"/>
          <a:stretch>
            <a:fillRect/>
          </a:stretch>
        </p:blipFill>
        <p:spPr>
          <a:xfrm>
            <a:off x="5745088" y="3212975"/>
            <a:ext cx="3384376" cy="2770729"/>
          </a:xfrm>
          <a:prstGeom prst="rect">
            <a:avLst/>
          </a:prstGeom>
        </p:spPr>
      </p:pic>
    </p:spTree>
    <p:extLst>
      <p:ext uri="{BB962C8B-B14F-4D97-AF65-F5344CB8AC3E}">
        <p14:creationId xmlns:p14="http://schemas.microsoft.com/office/powerpoint/2010/main" val="444320003"/>
      </p:ext>
    </p:extLst>
  </p:cSld>
  <p:clrMapOvr>
    <a:masterClrMapping/>
  </p:clrMapOvr>
  <p:transition spd="slow">
    <p:pull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36504"/>
          </a:xfrm>
        </p:spPr>
        <p:txBody>
          <a:bodyPr/>
          <a:lstStyle/>
          <a:p>
            <a:pPr algn="just">
              <a:lnSpc>
                <a:spcPts val="2700"/>
              </a:lnSpc>
              <a:spcBef>
                <a:spcPts val="600"/>
              </a:spcBef>
              <a:spcAft>
                <a:spcPts val="600"/>
              </a:spcAft>
            </a:pPr>
            <a:r>
              <a:rPr lang="en-US" sz="2000" b="1" dirty="0" smtClean="0">
                <a:solidFill>
                  <a:srgbClr val="FF0000"/>
                </a:solidFill>
              </a:rPr>
              <a:t>Notwithstanding the role of the central bank in money creation, the role of banks is even more important, as circulation is less than 10% of the money supply </a:t>
            </a:r>
            <a:r>
              <a:rPr lang="en-US" sz="2000" dirty="0" smtClean="0"/>
              <a:t>(measured by M3 in Euro Area):</a:t>
            </a:r>
          </a:p>
          <a:p>
            <a:pPr algn="just">
              <a:lnSpc>
                <a:spcPts val="2700"/>
              </a:lnSpc>
              <a:spcBef>
                <a:spcPts val="600"/>
              </a:spcBef>
              <a:spcAft>
                <a:spcPts val="600"/>
              </a:spcAft>
              <a:buFontTx/>
              <a:buChar char="-"/>
            </a:pPr>
            <a:r>
              <a:rPr lang="en-US" sz="2000" dirty="0" smtClean="0"/>
              <a:t>M3 = 14 T€</a:t>
            </a:r>
          </a:p>
          <a:p>
            <a:pPr algn="just">
              <a:lnSpc>
                <a:spcPts val="2700"/>
              </a:lnSpc>
              <a:spcBef>
                <a:spcPts val="600"/>
              </a:spcBef>
              <a:spcAft>
                <a:spcPts val="600"/>
              </a:spcAft>
              <a:buFontTx/>
              <a:buChar char="-"/>
            </a:pPr>
            <a:r>
              <a:rPr lang="en-US" sz="2000" dirty="0" smtClean="0"/>
              <a:t>Circulation = 1,3 T€</a:t>
            </a:r>
          </a:p>
          <a:p>
            <a:pPr algn="just">
              <a:lnSpc>
                <a:spcPts val="2700"/>
              </a:lnSpc>
              <a:spcBef>
                <a:spcPts val="600"/>
              </a:spcBef>
              <a:spcAft>
                <a:spcPts val="600"/>
              </a:spcAft>
              <a:buFontTx/>
              <a:buChar char="-"/>
            </a:pPr>
            <a:endParaRPr lang="en-US" sz="2000" dirty="0"/>
          </a:p>
          <a:p>
            <a:pPr algn="just">
              <a:lnSpc>
                <a:spcPts val="2700"/>
              </a:lnSpc>
              <a:spcBef>
                <a:spcPts val="600"/>
              </a:spcBef>
              <a:spcAft>
                <a:spcPts val="600"/>
              </a:spcAft>
            </a:pPr>
            <a:r>
              <a:rPr lang="en-US" sz="2000" dirty="0" smtClean="0"/>
              <a:t>In general, banks</a:t>
            </a:r>
            <a:r>
              <a:rPr lang="en-US" sz="2000" dirty="0"/>
              <a:t>’ liabilities are considered in the definition of monetary </a:t>
            </a:r>
            <a:r>
              <a:rPr lang="en-US" sz="2000" dirty="0" smtClean="0"/>
              <a:t>aggregates (i.e. money supply).</a:t>
            </a:r>
          </a:p>
          <a:p>
            <a:pPr algn="just">
              <a:lnSpc>
                <a:spcPts val="2700"/>
              </a:lnSpc>
              <a:spcBef>
                <a:spcPts val="600"/>
              </a:spcBef>
              <a:spcAft>
                <a:spcPts val="600"/>
              </a:spcAft>
            </a:pPr>
            <a:r>
              <a:rPr lang="en-US" sz="2000" dirty="0" smtClean="0"/>
              <a:t>In the less comprehensive monetary aggregate, we have:</a:t>
            </a:r>
            <a:endParaRPr lang="en-US" sz="2000" dirty="0"/>
          </a:p>
          <a:p>
            <a:pPr marL="0" indent="357188" algn="just">
              <a:lnSpc>
                <a:spcPts val="2700"/>
              </a:lnSpc>
              <a:spcBef>
                <a:spcPts val="600"/>
              </a:spcBef>
              <a:spcAft>
                <a:spcPts val="600"/>
              </a:spcAft>
              <a:buNone/>
            </a:pPr>
            <a:r>
              <a:rPr lang="en-US" sz="2000" dirty="0"/>
              <a:t>M = C + </a:t>
            </a:r>
            <a:r>
              <a:rPr lang="en-US" sz="2000" dirty="0" smtClean="0"/>
              <a:t>Deposits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a:t>
            </a:fld>
            <a:endParaRPr lang="en-US"/>
          </a:p>
        </p:txBody>
      </p:sp>
    </p:spTree>
    <p:extLst>
      <p:ext uri="{BB962C8B-B14F-4D97-AF65-F5344CB8AC3E}">
        <p14:creationId xmlns:p14="http://schemas.microsoft.com/office/powerpoint/2010/main" val="1102522315"/>
      </p:ext>
    </p:extLst>
  </p:cSld>
  <p:clrMapOvr>
    <a:masterClrMapping/>
  </p:clrMapOvr>
  <p:transition spd="slow">
    <p:pull dir="r"/>
  </p:transition>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140291" name="Rectangle 3"/>
          <p:cNvSpPr>
            <a:spLocks noGrp="1" noChangeArrowheads="1"/>
          </p:cNvSpPr>
          <p:nvPr>
            <p:ph type="body" idx="1"/>
          </p:nvPr>
        </p:nvSpPr>
        <p:spPr>
          <a:xfrm>
            <a:off x="762000" y="1600201"/>
            <a:ext cx="8727504" cy="820687"/>
          </a:xfrm>
        </p:spPr>
        <p:txBody>
          <a:bodyPr/>
          <a:lstStyle/>
          <a:p>
            <a:pPr marL="265113" indent="-265113" algn="just">
              <a:lnSpc>
                <a:spcPts val="2700"/>
              </a:lnSpc>
              <a:spcBef>
                <a:spcPts val="600"/>
              </a:spcBef>
              <a:spcAft>
                <a:spcPts val="600"/>
              </a:spcAft>
            </a:pPr>
            <a:r>
              <a:rPr lang="pt-PT" sz="2000" dirty="0" smtClean="0">
                <a:cs typeface="Times New Roman" pitchFamily="18" charset="0"/>
              </a:rPr>
              <a:t>M</a:t>
            </a:r>
            <a:r>
              <a:rPr lang="en-US" sz="2000" dirty="0" smtClean="0">
                <a:cs typeface="Times New Roman" pitchFamily="18" charset="0"/>
              </a:rPr>
              <a:t>any </a:t>
            </a:r>
            <a:r>
              <a:rPr lang="en-GB" sz="2000" dirty="0" smtClean="0">
                <a:cs typeface="Times New Roman" pitchFamily="18" charset="0"/>
              </a:rPr>
              <a:t>European banking systems still show a much lower level of profitability, comparing to other regions and the prospects are for a further deterioration.</a:t>
            </a:r>
          </a:p>
        </p:txBody>
      </p:sp>
      <p:sp>
        <p:nvSpPr>
          <p:cNvPr id="14" name="Text Box 4"/>
          <p:cNvSpPr txBox="1">
            <a:spLocks noChangeArrowheads="1"/>
          </p:cNvSpPr>
          <p:nvPr/>
        </p:nvSpPr>
        <p:spPr bwMode="auto">
          <a:xfrm>
            <a:off x="5710205" y="5991091"/>
            <a:ext cx="3754100"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IMF (2020), “Global Financial Stability Report”, April.</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570</a:t>
            </a:fld>
            <a:endParaRPr lang="en-US"/>
          </a:p>
        </p:txBody>
      </p:sp>
      <p:pic>
        <p:nvPicPr>
          <p:cNvPr id="3" name="Picture 2"/>
          <p:cNvPicPr>
            <a:picLocks noChangeAspect="1"/>
          </p:cNvPicPr>
          <p:nvPr/>
        </p:nvPicPr>
        <p:blipFill>
          <a:blip r:embed="rId2"/>
          <a:stretch>
            <a:fillRect/>
          </a:stretch>
        </p:blipFill>
        <p:spPr>
          <a:xfrm>
            <a:off x="1039141" y="2621813"/>
            <a:ext cx="4671064" cy="3573688"/>
          </a:xfrm>
          <a:prstGeom prst="rect">
            <a:avLst/>
          </a:prstGeom>
        </p:spPr>
      </p:pic>
    </p:spTree>
    <p:extLst>
      <p:ext uri="{BB962C8B-B14F-4D97-AF65-F5344CB8AC3E}">
        <p14:creationId xmlns:p14="http://schemas.microsoft.com/office/powerpoint/2010/main" val="4031984876"/>
      </p:ext>
    </p:extLst>
  </p:cSld>
  <p:clrMapOvr>
    <a:masterClrMapping/>
  </p:clrMapOvr>
  <p:transition spd="slow">
    <p:pull dir="r"/>
  </p:transition>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140291" name="Rectangle 3"/>
          <p:cNvSpPr>
            <a:spLocks noGrp="1" noChangeArrowheads="1"/>
          </p:cNvSpPr>
          <p:nvPr>
            <p:ph type="body" idx="1"/>
          </p:nvPr>
        </p:nvSpPr>
        <p:spPr>
          <a:xfrm>
            <a:off x="762000" y="1600201"/>
            <a:ext cx="8727504" cy="820687"/>
          </a:xfrm>
        </p:spPr>
        <p:txBody>
          <a:bodyPr/>
          <a:lstStyle/>
          <a:p>
            <a:pPr marL="190500" indent="-190500" algn="just">
              <a:lnSpc>
                <a:spcPts val="2700"/>
              </a:lnSpc>
              <a:spcBef>
                <a:spcPts val="600"/>
              </a:spcBef>
              <a:spcAft>
                <a:spcPts val="600"/>
              </a:spcAft>
            </a:pPr>
            <a:r>
              <a:rPr lang="pt-PT" sz="2000" dirty="0" smtClean="0">
                <a:cs typeface="Times New Roman" pitchFamily="18" charset="0"/>
              </a:rPr>
              <a:t> </a:t>
            </a:r>
            <a:r>
              <a:rPr lang="en-GB" sz="2000" dirty="0" smtClean="0">
                <a:solidFill>
                  <a:srgbClr val="FF0000"/>
                </a:solidFill>
                <a:cs typeface="Times New Roman" pitchFamily="18" charset="0"/>
              </a:rPr>
              <a:t>The reduction of </a:t>
            </a:r>
            <a:r>
              <a:rPr lang="en-GB" sz="2000" dirty="0">
                <a:solidFill>
                  <a:srgbClr val="FF0000"/>
                </a:solidFill>
                <a:cs typeface="Times New Roman" pitchFamily="18" charset="0"/>
              </a:rPr>
              <a:t>operating </a:t>
            </a:r>
            <a:r>
              <a:rPr lang="en-GB" sz="2000" dirty="0" smtClean="0">
                <a:solidFill>
                  <a:srgbClr val="FF0000"/>
                </a:solidFill>
                <a:cs typeface="Times New Roman" pitchFamily="18" charset="0"/>
              </a:rPr>
              <a:t>costs allowed the alignment of the cost-to-income ratio of the domestic banking system to the EA median level.</a:t>
            </a:r>
          </a:p>
        </p:txBody>
      </p:sp>
      <p:sp>
        <p:nvSpPr>
          <p:cNvPr id="14" name="Text Box 4"/>
          <p:cNvSpPr txBox="1">
            <a:spLocks noChangeArrowheads="1"/>
          </p:cNvSpPr>
          <p:nvPr/>
        </p:nvSpPr>
        <p:spPr bwMode="auto">
          <a:xfrm>
            <a:off x="704528" y="5877272"/>
            <a:ext cx="4266647" cy="261610"/>
          </a:xfrm>
          <a:prstGeom prst="rect">
            <a:avLst/>
          </a:prstGeom>
          <a:noFill/>
          <a:ln w="12700" cap="sq">
            <a:noFill/>
            <a:miter lim="800000"/>
            <a:headEnd/>
            <a:tailEnd/>
          </a:ln>
        </p:spPr>
        <p:txBody>
          <a:bodyPr wrap="square">
            <a:spAutoFit/>
          </a:bodyPr>
          <a:lstStyle/>
          <a:p>
            <a:pPr algn="just">
              <a:buNone/>
            </a:pPr>
            <a:r>
              <a:rPr lang="en-US" sz="1100" b="0" u="none" dirty="0" smtClean="0">
                <a:solidFill>
                  <a:schemeClr val="tx1"/>
                </a:solidFill>
              </a:rPr>
              <a:t>Source: Banco de Portugal (2019), “Financial Stability Review”, June.</a:t>
            </a:r>
            <a:endParaRPr lang="en-US" sz="11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571</a:t>
            </a:fld>
            <a:endParaRPr lang="en-US"/>
          </a:p>
        </p:txBody>
      </p:sp>
      <p:pic>
        <p:nvPicPr>
          <p:cNvPr id="4" name="Picture 3"/>
          <p:cNvPicPr>
            <a:picLocks noChangeAspect="1"/>
          </p:cNvPicPr>
          <p:nvPr/>
        </p:nvPicPr>
        <p:blipFill>
          <a:blip r:embed="rId2"/>
          <a:stretch>
            <a:fillRect/>
          </a:stretch>
        </p:blipFill>
        <p:spPr>
          <a:xfrm>
            <a:off x="776536" y="2558927"/>
            <a:ext cx="4266648" cy="3293222"/>
          </a:xfrm>
          <a:prstGeom prst="rect">
            <a:avLst/>
          </a:prstGeom>
        </p:spPr>
      </p:pic>
      <p:pic>
        <p:nvPicPr>
          <p:cNvPr id="5" name="Picture 4"/>
          <p:cNvPicPr>
            <a:picLocks noChangeAspect="1"/>
          </p:cNvPicPr>
          <p:nvPr/>
        </p:nvPicPr>
        <p:blipFill>
          <a:blip r:embed="rId3"/>
          <a:stretch>
            <a:fillRect/>
          </a:stretch>
        </p:blipFill>
        <p:spPr>
          <a:xfrm>
            <a:off x="5179468" y="2594776"/>
            <a:ext cx="4230790" cy="3257373"/>
          </a:xfrm>
          <a:prstGeom prst="rect">
            <a:avLst/>
          </a:prstGeom>
        </p:spPr>
      </p:pic>
      <p:sp>
        <p:nvSpPr>
          <p:cNvPr id="10" name="Text Box 4"/>
          <p:cNvSpPr txBox="1">
            <a:spLocks noChangeArrowheads="1"/>
          </p:cNvSpPr>
          <p:nvPr/>
        </p:nvSpPr>
        <p:spPr bwMode="auto">
          <a:xfrm>
            <a:off x="5179467" y="5919083"/>
            <a:ext cx="3949997" cy="261610"/>
          </a:xfrm>
          <a:prstGeom prst="rect">
            <a:avLst/>
          </a:prstGeom>
          <a:noFill/>
          <a:ln w="12700" cap="sq">
            <a:noFill/>
            <a:miter lim="800000"/>
            <a:headEnd/>
            <a:tailEnd/>
          </a:ln>
        </p:spPr>
        <p:txBody>
          <a:bodyPr wrap="square">
            <a:spAutoFit/>
          </a:bodyPr>
          <a:lstStyle/>
          <a:p>
            <a:pPr algn="just">
              <a:buNone/>
            </a:pPr>
            <a:r>
              <a:rPr lang="en-US" sz="1100" b="0" u="none" dirty="0" smtClean="0">
                <a:solidFill>
                  <a:schemeClr val="tx1"/>
                </a:solidFill>
              </a:rPr>
              <a:t>EBA (2020), “Risk Dashboard – Data as of  Q2 2020”, October.</a:t>
            </a:r>
            <a:endParaRPr lang="en-US" sz="1100" b="0" u="none" dirty="0">
              <a:solidFill>
                <a:schemeClr val="tx1"/>
              </a:solidFill>
            </a:endParaRPr>
          </a:p>
        </p:txBody>
      </p:sp>
    </p:spTree>
    <p:extLst>
      <p:ext uri="{BB962C8B-B14F-4D97-AF65-F5344CB8AC3E}">
        <p14:creationId xmlns:p14="http://schemas.microsoft.com/office/powerpoint/2010/main" val="4259733955"/>
      </p:ext>
    </p:extLst>
  </p:cSld>
  <p:clrMapOvr>
    <a:masterClrMapping/>
  </p:clrMapOvr>
  <p:transition spd="slow">
    <p:pull dir="r"/>
  </p:transition>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140291" name="Rectangle 3"/>
          <p:cNvSpPr>
            <a:spLocks noGrp="1" noChangeArrowheads="1"/>
          </p:cNvSpPr>
          <p:nvPr>
            <p:ph type="body" idx="1"/>
          </p:nvPr>
        </p:nvSpPr>
        <p:spPr>
          <a:xfrm>
            <a:off x="762000" y="1600201"/>
            <a:ext cx="8727504" cy="460647"/>
          </a:xfrm>
        </p:spPr>
        <p:txBody>
          <a:bodyPr/>
          <a:lstStyle/>
          <a:p>
            <a:pPr marL="190500" indent="-190500" algn="just">
              <a:lnSpc>
                <a:spcPts val="2700"/>
              </a:lnSpc>
              <a:spcBef>
                <a:spcPts val="600"/>
              </a:spcBef>
              <a:spcAft>
                <a:spcPts val="600"/>
              </a:spcAft>
            </a:pPr>
            <a:r>
              <a:rPr lang="pt-PT" sz="2000" dirty="0" smtClean="0">
                <a:cs typeface="Times New Roman" pitchFamily="18" charset="0"/>
              </a:rPr>
              <a:t> </a:t>
            </a:r>
            <a:r>
              <a:rPr lang="en-GB" sz="2000" dirty="0" smtClean="0">
                <a:solidFill>
                  <a:srgbClr val="FF0000"/>
                </a:solidFill>
                <a:cs typeface="Times New Roman" pitchFamily="18" charset="0"/>
              </a:rPr>
              <a:t>EA banks still compare unfavourably regarding efficiency.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572</a:t>
            </a:fld>
            <a:endParaRPr lang="en-US"/>
          </a:p>
        </p:txBody>
      </p:sp>
      <p:pic>
        <p:nvPicPr>
          <p:cNvPr id="6" name="Picture 5"/>
          <p:cNvPicPr>
            <a:picLocks noChangeAspect="1"/>
          </p:cNvPicPr>
          <p:nvPr/>
        </p:nvPicPr>
        <p:blipFill>
          <a:blip r:embed="rId2"/>
          <a:stretch>
            <a:fillRect/>
          </a:stretch>
        </p:blipFill>
        <p:spPr>
          <a:xfrm>
            <a:off x="848544" y="2190887"/>
            <a:ext cx="4824536" cy="4050429"/>
          </a:xfrm>
          <a:prstGeom prst="rect">
            <a:avLst/>
          </a:prstGeom>
        </p:spPr>
      </p:pic>
      <p:sp>
        <p:nvSpPr>
          <p:cNvPr id="8" name="Text Box 4"/>
          <p:cNvSpPr txBox="1">
            <a:spLocks noChangeArrowheads="1"/>
          </p:cNvSpPr>
          <p:nvPr/>
        </p:nvSpPr>
        <p:spPr bwMode="auto">
          <a:xfrm>
            <a:off x="5915969" y="6033274"/>
            <a:ext cx="3412181"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ECB </a:t>
            </a:r>
            <a:r>
              <a:rPr lang="en-US" sz="1000" b="0" u="none" dirty="0">
                <a:solidFill>
                  <a:schemeClr val="tx1"/>
                </a:solidFill>
              </a:rPr>
              <a:t>(</a:t>
            </a:r>
            <a:r>
              <a:rPr lang="en-US" sz="1000" b="0" u="none" dirty="0" smtClean="0">
                <a:solidFill>
                  <a:schemeClr val="tx1"/>
                </a:solidFill>
              </a:rPr>
              <a:t>2019), </a:t>
            </a:r>
            <a:r>
              <a:rPr lang="en-US" sz="1000" b="0" u="none" dirty="0">
                <a:solidFill>
                  <a:schemeClr val="tx1"/>
                </a:solidFill>
              </a:rPr>
              <a:t>“ECB Financial Stability </a:t>
            </a:r>
            <a:r>
              <a:rPr lang="en-US" sz="1000" b="0" u="none" dirty="0" smtClean="0">
                <a:solidFill>
                  <a:schemeClr val="tx1"/>
                </a:solidFill>
              </a:rPr>
              <a:t>Review”, May.</a:t>
            </a:r>
            <a:endParaRPr lang="en-US" sz="1000" b="0" u="none" dirty="0">
              <a:solidFill>
                <a:schemeClr val="tx1"/>
              </a:solidFill>
            </a:endParaRPr>
          </a:p>
        </p:txBody>
      </p:sp>
    </p:spTree>
    <p:extLst>
      <p:ext uri="{BB962C8B-B14F-4D97-AF65-F5344CB8AC3E}">
        <p14:creationId xmlns:p14="http://schemas.microsoft.com/office/powerpoint/2010/main" val="1304606767"/>
      </p:ext>
    </p:extLst>
  </p:cSld>
  <p:clrMapOvr>
    <a:masterClrMapping/>
  </p:clrMapOvr>
  <p:transition spd="slow">
    <p:pull dir="r"/>
  </p:transition>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799"/>
            <a:ext cx="8655496" cy="827379"/>
          </a:xfrm>
        </p:spPr>
        <p:txBody>
          <a:bodyPr/>
          <a:lstStyle/>
          <a:p>
            <a:pPr marL="268288" indent="-268288" algn="just">
              <a:lnSpc>
                <a:spcPts val="2700"/>
              </a:lnSpc>
              <a:spcBef>
                <a:spcPts val="600"/>
              </a:spcBef>
              <a:spcAft>
                <a:spcPts val="600"/>
              </a:spcAft>
            </a:pPr>
            <a:r>
              <a:rPr lang="en-US" sz="1800" dirty="0" smtClean="0">
                <a:solidFill>
                  <a:srgbClr val="FF0000"/>
                </a:solidFill>
                <a:cs typeface="Times New Roman" pitchFamily="18" charset="0"/>
              </a:rPr>
              <a:t>Although the profitability recovery has been observed across the board, its heterogeneity has increased, as banks are at different stages of their turnaround processes.</a:t>
            </a:r>
            <a:endParaRPr lang="en-US" sz="1800" dirty="0" smtClean="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573</a:t>
            </a:fld>
            <a:endParaRPr lang="en-US" dirty="0"/>
          </a:p>
        </p:txBody>
      </p:sp>
      <p:pic>
        <p:nvPicPr>
          <p:cNvPr id="5" name="Picture 4"/>
          <p:cNvPicPr>
            <a:picLocks noChangeAspect="1"/>
          </p:cNvPicPr>
          <p:nvPr/>
        </p:nvPicPr>
        <p:blipFill>
          <a:blip r:embed="rId2"/>
          <a:stretch>
            <a:fillRect/>
          </a:stretch>
        </p:blipFill>
        <p:spPr>
          <a:xfrm>
            <a:off x="900744" y="2518108"/>
            <a:ext cx="4248473" cy="3206125"/>
          </a:xfrm>
          <a:prstGeom prst="rect">
            <a:avLst/>
          </a:prstGeom>
        </p:spPr>
      </p:pic>
      <p:pic>
        <p:nvPicPr>
          <p:cNvPr id="8" name="Picture 7"/>
          <p:cNvPicPr>
            <a:picLocks noChangeAspect="1"/>
          </p:cNvPicPr>
          <p:nvPr/>
        </p:nvPicPr>
        <p:blipFill>
          <a:blip r:embed="rId3"/>
          <a:stretch>
            <a:fillRect/>
          </a:stretch>
        </p:blipFill>
        <p:spPr>
          <a:xfrm>
            <a:off x="923851" y="5786162"/>
            <a:ext cx="2248445" cy="482625"/>
          </a:xfrm>
          <a:prstGeom prst="rect">
            <a:avLst/>
          </a:prstGeom>
        </p:spPr>
      </p:pic>
      <p:sp>
        <p:nvSpPr>
          <p:cNvPr id="12" name="Text Box 4"/>
          <p:cNvSpPr txBox="1">
            <a:spLocks noChangeArrowheads="1"/>
          </p:cNvSpPr>
          <p:nvPr/>
        </p:nvSpPr>
        <p:spPr bwMode="auto">
          <a:xfrm>
            <a:off x="3213670" y="5994792"/>
            <a:ext cx="3871094"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Review”, Jun.</a:t>
            </a:r>
            <a:endParaRPr lang="en-US" sz="1000" b="0" u="none" dirty="0">
              <a:solidFill>
                <a:schemeClr val="tx1"/>
              </a:solidFill>
            </a:endParaRPr>
          </a:p>
        </p:txBody>
      </p:sp>
    </p:spTree>
    <p:extLst>
      <p:ext uri="{BB962C8B-B14F-4D97-AF65-F5344CB8AC3E}">
        <p14:creationId xmlns:p14="http://schemas.microsoft.com/office/powerpoint/2010/main" val="364537790"/>
      </p:ext>
    </p:extLst>
  </p:cSld>
  <p:clrMapOvr>
    <a:masterClrMapping/>
  </p:clrMapOvr>
  <p:transition spd="slow">
    <p:pull dir="r"/>
  </p:transition>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799"/>
            <a:ext cx="8655496" cy="688619"/>
          </a:xfrm>
        </p:spPr>
        <p:txBody>
          <a:bodyPr/>
          <a:lstStyle/>
          <a:p>
            <a:pPr marL="268288" indent="-268288" algn="just">
              <a:lnSpc>
                <a:spcPts val="2700"/>
              </a:lnSpc>
              <a:spcBef>
                <a:spcPts val="600"/>
              </a:spcBef>
              <a:spcAft>
                <a:spcPts val="600"/>
              </a:spcAft>
            </a:pPr>
            <a:r>
              <a:rPr lang="en-US" sz="2000" dirty="0" smtClean="0">
                <a:solidFill>
                  <a:srgbClr val="FF0000"/>
                </a:solidFill>
                <a:cs typeface="Times New Roman" pitchFamily="18" charset="0"/>
              </a:rPr>
              <a:t>Profitability has also improved in the Euro Area, but banks are still performing worse than in other economies…</a:t>
            </a:r>
            <a:endParaRPr lang="en-US" sz="2000" dirty="0" smtClean="0">
              <a:cs typeface="Times New Roman" pitchFamily="18" charset="0"/>
            </a:endParaRPr>
          </a:p>
        </p:txBody>
      </p:sp>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574</a:t>
            </a:fld>
            <a:endParaRPr lang="en-US" dirty="0"/>
          </a:p>
        </p:txBody>
      </p:sp>
      <p:pic>
        <p:nvPicPr>
          <p:cNvPr id="3" name="Picture 2"/>
          <p:cNvPicPr>
            <a:picLocks noChangeAspect="1"/>
          </p:cNvPicPr>
          <p:nvPr/>
        </p:nvPicPr>
        <p:blipFill>
          <a:blip r:embed="rId2"/>
          <a:stretch>
            <a:fillRect/>
          </a:stretch>
        </p:blipFill>
        <p:spPr>
          <a:xfrm>
            <a:off x="992559" y="2493826"/>
            <a:ext cx="4896545" cy="3743485"/>
          </a:xfrm>
          <a:prstGeom prst="rect">
            <a:avLst/>
          </a:prstGeom>
        </p:spPr>
      </p:pic>
      <p:sp>
        <p:nvSpPr>
          <p:cNvPr id="9" name="Text Box 4"/>
          <p:cNvSpPr txBox="1">
            <a:spLocks noChangeArrowheads="1"/>
          </p:cNvSpPr>
          <p:nvPr/>
        </p:nvSpPr>
        <p:spPr bwMode="auto">
          <a:xfrm>
            <a:off x="6005315" y="5991091"/>
            <a:ext cx="3412181"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ECB </a:t>
            </a:r>
            <a:r>
              <a:rPr lang="en-US" sz="1000" b="0" u="none" dirty="0">
                <a:solidFill>
                  <a:schemeClr val="tx1"/>
                </a:solidFill>
              </a:rPr>
              <a:t>(</a:t>
            </a:r>
            <a:r>
              <a:rPr lang="en-US" sz="1000" b="0" u="none" dirty="0" smtClean="0">
                <a:solidFill>
                  <a:schemeClr val="tx1"/>
                </a:solidFill>
              </a:rPr>
              <a:t>2018), </a:t>
            </a:r>
            <a:r>
              <a:rPr lang="en-US" sz="1000" b="0" u="none" dirty="0">
                <a:solidFill>
                  <a:schemeClr val="tx1"/>
                </a:solidFill>
              </a:rPr>
              <a:t>“ECB Financial Stability </a:t>
            </a:r>
            <a:r>
              <a:rPr lang="en-US" sz="1000" b="0" u="none" dirty="0" smtClean="0">
                <a:solidFill>
                  <a:schemeClr val="tx1"/>
                </a:solidFill>
              </a:rPr>
              <a:t>Review”, Nov.</a:t>
            </a:r>
            <a:endParaRPr lang="en-US" sz="1000" b="0" u="none" dirty="0">
              <a:solidFill>
                <a:schemeClr val="tx1"/>
              </a:solidFill>
            </a:endParaRPr>
          </a:p>
        </p:txBody>
      </p:sp>
    </p:spTree>
    <p:extLst>
      <p:ext uri="{BB962C8B-B14F-4D97-AF65-F5344CB8AC3E}">
        <p14:creationId xmlns:p14="http://schemas.microsoft.com/office/powerpoint/2010/main" val="4089752334"/>
      </p:ext>
    </p:extLst>
  </p:cSld>
  <p:clrMapOvr>
    <a:masterClrMapping/>
  </p:clrMapOvr>
  <p:transition spd="slow">
    <p:pull dir="r"/>
  </p:transition>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0"/>
            <a:ext cx="8655496" cy="529777"/>
          </a:xfrm>
        </p:spPr>
        <p:txBody>
          <a:bodyPr/>
          <a:lstStyle/>
          <a:p>
            <a:pPr algn="just">
              <a:lnSpc>
                <a:spcPts val="2700"/>
              </a:lnSpc>
              <a:spcBef>
                <a:spcPts val="600"/>
              </a:spcBef>
              <a:spcAft>
                <a:spcPts val="600"/>
              </a:spcAft>
            </a:pPr>
            <a:r>
              <a:rPr lang="en-US" sz="2000" dirty="0" smtClean="0">
                <a:cs typeface="Times New Roman" pitchFamily="18" charset="0"/>
              </a:rPr>
              <a:t>… , due to lower economic growth, efficiency and diversification, ...</a:t>
            </a:r>
          </a:p>
        </p:txBody>
      </p:sp>
      <p:sp>
        <p:nvSpPr>
          <p:cNvPr id="6" name="Text Box 4"/>
          <p:cNvSpPr txBox="1">
            <a:spLocks noChangeArrowheads="1"/>
          </p:cNvSpPr>
          <p:nvPr/>
        </p:nvSpPr>
        <p:spPr bwMode="auto">
          <a:xfrm>
            <a:off x="776536" y="6046014"/>
            <a:ext cx="8496944"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ECB </a:t>
            </a:r>
            <a:r>
              <a:rPr lang="en-US" sz="1000" b="0" u="none" dirty="0">
                <a:solidFill>
                  <a:schemeClr val="tx1"/>
                </a:solidFill>
              </a:rPr>
              <a:t>(</a:t>
            </a:r>
            <a:r>
              <a:rPr lang="en-US" sz="1000" b="0" u="none" dirty="0" smtClean="0">
                <a:solidFill>
                  <a:schemeClr val="tx1"/>
                </a:solidFill>
              </a:rPr>
              <a:t>2019), </a:t>
            </a:r>
            <a:r>
              <a:rPr lang="en-US" sz="1000" b="0" u="none" dirty="0">
                <a:solidFill>
                  <a:schemeClr val="tx1"/>
                </a:solidFill>
              </a:rPr>
              <a:t>“ECB Financial Stability Review”, </a:t>
            </a:r>
            <a:r>
              <a:rPr lang="en-US" sz="1000" b="0" u="none" dirty="0" smtClean="0">
                <a:solidFill>
                  <a:schemeClr val="tx1"/>
                </a:solidFill>
              </a:rPr>
              <a:t>May.</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575</a:t>
            </a:fld>
            <a:endParaRPr lang="en-US" dirty="0"/>
          </a:p>
        </p:txBody>
      </p:sp>
      <p:pic>
        <p:nvPicPr>
          <p:cNvPr id="4" name="Picture 3"/>
          <p:cNvPicPr>
            <a:picLocks noChangeAspect="1"/>
          </p:cNvPicPr>
          <p:nvPr/>
        </p:nvPicPr>
        <p:blipFill>
          <a:blip r:embed="rId2"/>
          <a:stretch>
            <a:fillRect/>
          </a:stretch>
        </p:blipFill>
        <p:spPr>
          <a:xfrm>
            <a:off x="864838" y="2179078"/>
            <a:ext cx="6464425" cy="3156159"/>
          </a:xfrm>
          <a:prstGeom prst="rect">
            <a:avLst/>
          </a:prstGeom>
        </p:spPr>
      </p:pic>
      <p:pic>
        <p:nvPicPr>
          <p:cNvPr id="5" name="Picture 4"/>
          <p:cNvPicPr>
            <a:picLocks noChangeAspect="1"/>
          </p:cNvPicPr>
          <p:nvPr/>
        </p:nvPicPr>
        <p:blipFill>
          <a:blip r:embed="rId3"/>
          <a:stretch>
            <a:fillRect/>
          </a:stretch>
        </p:blipFill>
        <p:spPr>
          <a:xfrm>
            <a:off x="864838" y="5517232"/>
            <a:ext cx="6865419" cy="455098"/>
          </a:xfrm>
          <a:prstGeom prst="rect">
            <a:avLst/>
          </a:prstGeom>
        </p:spPr>
      </p:pic>
    </p:spTree>
    <p:extLst>
      <p:ext uri="{BB962C8B-B14F-4D97-AF65-F5344CB8AC3E}">
        <p14:creationId xmlns:p14="http://schemas.microsoft.com/office/powerpoint/2010/main" val="2343548518"/>
      </p:ext>
    </p:extLst>
  </p:cSld>
  <p:clrMapOvr>
    <a:masterClrMapping/>
  </p:clrMapOvr>
  <p:transition spd="slow">
    <p:pull dir="r"/>
  </p:transition>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Profitability</a:t>
            </a:r>
          </a:p>
        </p:txBody>
      </p:sp>
      <p:sp>
        <p:nvSpPr>
          <p:cNvPr id="96259" name="Rectangle 3"/>
          <p:cNvSpPr>
            <a:spLocks noGrp="1" noChangeArrowheads="1"/>
          </p:cNvSpPr>
          <p:nvPr>
            <p:ph type="body" idx="1"/>
          </p:nvPr>
        </p:nvSpPr>
        <p:spPr>
          <a:xfrm>
            <a:off x="762000" y="1628800"/>
            <a:ext cx="8655496" cy="360040"/>
          </a:xfrm>
        </p:spPr>
        <p:txBody>
          <a:bodyPr/>
          <a:lstStyle/>
          <a:p>
            <a:r>
              <a:rPr lang="en-US" sz="2000" dirty="0" smtClean="0">
                <a:cs typeface="Times New Roman" pitchFamily="18" charset="0"/>
              </a:rPr>
              <a:t>… as well as higher NPLs.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576</a:t>
            </a:fld>
            <a:endParaRPr lang="en-US" dirty="0"/>
          </a:p>
        </p:txBody>
      </p:sp>
      <p:sp>
        <p:nvSpPr>
          <p:cNvPr id="9" name="Text Box 4"/>
          <p:cNvSpPr txBox="1">
            <a:spLocks noChangeArrowheads="1"/>
          </p:cNvSpPr>
          <p:nvPr/>
        </p:nvSpPr>
        <p:spPr bwMode="auto">
          <a:xfrm>
            <a:off x="788777" y="6046014"/>
            <a:ext cx="4589913"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ECB </a:t>
            </a:r>
            <a:r>
              <a:rPr lang="en-US" sz="1200" b="0" u="none" dirty="0">
                <a:solidFill>
                  <a:schemeClr val="tx1"/>
                </a:solidFill>
              </a:rPr>
              <a:t>(</a:t>
            </a:r>
            <a:r>
              <a:rPr lang="en-US" sz="1200" b="0" u="none" dirty="0" smtClean="0">
                <a:solidFill>
                  <a:schemeClr val="tx1"/>
                </a:solidFill>
              </a:rPr>
              <a:t>2018), </a:t>
            </a:r>
            <a:r>
              <a:rPr lang="en-US" sz="1200" b="0" u="none" dirty="0">
                <a:solidFill>
                  <a:schemeClr val="tx1"/>
                </a:solidFill>
              </a:rPr>
              <a:t>“ECB Financial Stability Review”, </a:t>
            </a:r>
            <a:r>
              <a:rPr lang="en-US" sz="1200" b="0" u="none" dirty="0" smtClean="0">
                <a:solidFill>
                  <a:schemeClr val="tx1"/>
                </a:solidFill>
              </a:rPr>
              <a:t>Nov.</a:t>
            </a:r>
            <a:endParaRPr lang="en-US" sz="1200" b="0" u="none" dirty="0">
              <a:solidFill>
                <a:schemeClr val="tx1"/>
              </a:solidFill>
            </a:endParaRPr>
          </a:p>
        </p:txBody>
      </p:sp>
      <p:pic>
        <p:nvPicPr>
          <p:cNvPr id="5" name="Picture 4"/>
          <p:cNvPicPr>
            <a:picLocks noChangeAspect="1"/>
          </p:cNvPicPr>
          <p:nvPr/>
        </p:nvPicPr>
        <p:blipFill>
          <a:blip r:embed="rId2"/>
          <a:stretch>
            <a:fillRect/>
          </a:stretch>
        </p:blipFill>
        <p:spPr>
          <a:xfrm>
            <a:off x="848544" y="2158540"/>
            <a:ext cx="6566101" cy="3861000"/>
          </a:xfrm>
          <a:prstGeom prst="rect">
            <a:avLst/>
          </a:prstGeom>
        </p:spPr>
      </p:pic>
    </p:spTree>
    <p:extLst>
      <p:ext uri="{BB962C8B-B14F-4D97-AF65-F5344CB8AC3E}">
        <p14:creationId xmlns:p14="http://schemas.microsoft.com/office/powerpoint/2010/main" val="1376424905"/>
      </p:ext>
    </p:extLst>
  </p:cSld>
  <p:clrMapOvr>
    <a:masterClrMapping/>
  </p:clrMapOvr>
  <p:transition spd="slow">
    <p:pull dir="r"/>
  </p:transition>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8" name="Text Box 4"/>
          <p:cNvSpPr txBox="1">
            <a:spLocks noChangeArrowheads="1"/>
          </p:cNvSpPr>
          <p:nvPr/>
        </p:nvSpPr>
        <p:spPr bwMode="auto">
          <a:xfrm>
            <a:off x="4160912" y="5909210"/>
            <a:ext cx="5256584"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JP Morgan </a:t>
            </a:r>
            <a:r>
              <a:rPr lang="en-US" sz="1000" b="0" u="none" dirty="0" err="1" smtClean="0">
                <a:solidFill>
                  <a:schemeClr val="tx1"/>
                </a:solidFill>
              </a:rPr>
              <a:t>Cazenove</a:t>
            </a:r>
            <a:r>
              <a:rPr lang="en-US" sz="1000" b="0" u="none" dirty="0" smtClean="0">
                <a:solidFill>
                  <a:schemeClr val="tx1"/>
                </a:solidFill>
              </a:rPr>
              <a:t> (2016), “</a:t>
            </a:r>
            <a:r>
              <a:rPr lang="en-GB" sz="1000" b="0" u="none" dirty="0" smtClean="0">
                <a:solidFill>
                  <a:schemeClr val="tx1"/>
                </a:solidFill>
              </a:rPr>
              <a:t>European Banks - Lessons from Japan: EU Banks between a rock and a hard place”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883991" y="2420115"/>
            <a:ext cx="7237361" cy="2047697"/>
          </a:xfrm>
          <a:prstGeom prst="rect">
            <a:avLst/>
          </a:prstGeom>
        </p:spPr>
      </p:pic>
      <p:pic>
        <p:nvPicPr>
          <p:cNvPr id="4" name="Picture 3"/>
          <p:cNvPicPr>
            <a:picLocks noChangeAspect="1"/>
          </p:cNvPicPr>
          <p:nvPr/>
        </p:nvPicPr>
        <p:blipFill>
          <a:blip r:embed="rId3"/>
          <a:stretch>
            <a:fillRect/>
          </a:stretch>
        </p:blipFill>
        <p:spPr>
          <a:xfrm>
            <a:off x="883991" y="4525312"/>
            <a:ext cx="3276921" cy="1805357"/>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577</a:t>
            </a:fld>
            <a:endParaRPr lang="en-US"/>
          </a:p>
        </p:txBody>
      </p:sp>
      <p:sp>
        <p:nvSpPr>
          <p:cNvPr id="9" name="Rectangle 3"/>
          <p:cNvSpPr txBox="1">
            <a:spLocks noChangeArrowheads="1"/>
          </p:cNvSpPr>
          <p:nvPr/>
        </p:nvSpPr>
        <p:spPr bwMode="auto">
          <a:xfrm>
            <a:off x="762000" y="1628799"/>
            <a:ext cx="8655496" cy="73381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smtClean="0">
                <a:cs typeface="Times New Roman" pitchFamily="18" charset="0"/>
              </a:rPr>
              <a:t>The contribution of the expansionary monetary policies implemented has not been enough to drive credit growth and significant improvements in NII.</a:t>
            </a:r>
          </a:p>
        </p:txBody>
      </p:sp>
    </p:spTree>
    <p:extLst>
      <p:ext uri="{BB962C8B-B14F-4D97-AF65-F5344CB8AC3E}">
        <p14:creationId xmlns:p14="http://schemas.microsoft.com/office/powerpoint/2010/main" val="655955871"/>
      </p:ext>
    </p:extLst>
  </p:cSld>
  <p:clrMapOvr>
    <a:masterClrMapping/>
  </p:clrMapOvr>
  <p:transition spd="slow">
    <p:pull dir="r"/>
  </p:transition>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731250" cy="792088"/>
          </a:xfrm>
        </p:spPr>
        <p:txBody>
          <a:bodyPr/>
          <a:lstStyle/>
          <a:p>
            <a:pPr algn="just">
              <a:lnSpc>
                <a:spcPts val="2700"/>
              </a:lnSpc>
              <a:spcBef>
                <a:spcPts val="600"/>
              </a:spcBef>
              <a:spcAft>
                <a:spcPts val="600"/>
              </a:spcAft>
            </a:pPr>
            <a:r>
              <a:rPr lang="en-GB" sz="2000" dirty="0" smtClean="0"/>
              <a:t>Actually, low </a:t>
            </a:r>
            <a:r>
              <a:rPr lang="en-GB" sz="2000" dirty="0"/>
              <a:t>interest rates </a:t>
            </a:r>
            <a:r>
              <a:rPr lang="en-GB" sz="2000" dirty="0" smtClean="0"/>
              <a:t>didn’t </a:t>
            </a:r>
            <a:r>
              <a:rPr lang="en-GB" sz="2000" dirty="0"/>
              <a:t>drive loan growth – the Japanese experience </a:t>
            </a:r>
            <a:r>
              <a:rPr lang="en-GB" sz="2000" dirty="0" smtClean="0"/>
              <a:t>of balance </a:t>
            </a:r>
            <a:r>
              <a:rPr lang="en-GB" sz="2000" dirty="0"/>
              <a:t>sheet deleveraging is similar in </a:t>
            </a:r>
            <a:r>
              <a:rPr lang="en-GB" sz="2000" dirty="0" smtClean="0"/>
              <a:t>Europe.</a:t>
            </a:r>
            <a:endParaRPr lang="en-GB" sz="2000" dirty="0"/>
          </a:p>
        </p:txBody>
      </p:sp>
      <p:sp>
        <p:nvSpPr>
          <p:cNvPr id="8" name="Text Box 4"/>
          <p:cNvSpPr txBox="1">
            <a:spLocks noChangeArrowheads="1"/>
          </p:cNvSpPr>
          <p:nvPr/>
        </p:nvSpPr>
        <p:spPr bwMode="auto">
          <a:xfrm>
            <a:off x="942392" y="5589240"/>
            <a:ext cx="8475104"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JP Morgan </a:t>
            </a:r>
            <a:r>
              <a:rPr lang="en-US" sz="1200" b="0" u="none" dirty="0" err="1" smtClean="0">
                <a:solidFill>
                  <a:schemeClr val="tx1"/>
                </a:solidFill>
              </a:rPr>
              <a:t>Cazenove</a:t>
            </a:r>
            <a:r>
              <a:rPr lang="en-US" sz="1200" b="0" u="none" dirty="0" smtClean="0">
                <a:solidFill>
                  <a:schemeClr val="tx1"/>
                </a:solidFill>
              </a:rPr>
              <a:t> (2016), “</a:t>
            </a:r>
            <a:r>
              <a:rPr lang="en-GB" sz="1200" b="0" u="none" dirty="0" smtClean="0">
                <a:solidFill>
                  <a:schemeClr val="tx1"/>
                </a:solidFill>
              </a:rPr>
              <a:t>European Banks - Lessons from Japan: EU Banks between a rock and a hard place”.</a:t>
            </a:r>
            <a:endParaRPr lang="en-US" sz="1200" b="0" u="none" dirty="0">
              <a:solidFill>
                <a:schemeClr val="tx1"/>
              </a:solidFill>
            </a:endParaRPr>
          </a:p>
        </p:txBody>
      </p:sp>
      <p:pic>
        <p:nvPicPr>
          <p:cNvPr id="5" name="Picture 4"/>
          <p:cNvPicPr>
            <a:picLocks noChangeAspect="1"/>
          </p:cNvPicPr>
          <p:nvPr/>
        </p:nvPicPr>
        <p:blipFill>
          <a:blip r:embed="rId2"/>
          <a:stretch>
            <a:fillRect/>
          </a:stretch>
        </p:blipFill>
        <p:spPr>
          <a:xfrm>
            <a:off x="942392" y="2636912"/>
            <a:ext cx="8205365" cy="2347313"/>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578</a:t>
            </a:fld>
            <a:endParaRPr lang="en-US"/>
          </a:p>
        </p:txBody>
      </p:sp>
    </p:spTree>
    <p:extLst>
      <p:ext uri="{BB962C8B-B14F-4D97-AF65-F5344CB8AC3E}">
        <p14:creationId xmlns:p14="http://schemas.microsoft.com/office/powerpoint/2010/main" val="2943665137"/>
      </p:ext>
    </p:extLst>
  </p:cSld>
  <p:clrMapOvr>
    <a:masterClrMapping/>
  </p:clrMapOvr>
  <p:transition spd="slow">
    <p:pull dir="r"/>
  </p:transition>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96259" name="Rectangle 3"/>
          <p:cNvSpPr>
            <a:spLocks noGrp="1" noChangeArrowheads="1"/>
          </p:cNvSpPr>
          <p:nvPr>
            <p:ph type="body" idx="1"/>
          </p:nvPr>
        </p:nvSpPr>
        <p:spPr>
          <a:xfrm>
            <a:off x="762000" y="1628800"/>
            <a:ext cx="8731250" cy="1080120"/>
          </a:xfrm>
        </p:spPr>
        <p:txBody>
          <a:bodyPr/>
          <a:lstStyle/>
          <a:p>
            <a:pPr marL="265113" indent="-265113" algn="just">
              <a:lnSpc>
                <a:spcPts val="2700"/>
              </a:lnSpc>
              <a:spcBef>
                <a:spcPts val="600"/>
              </a:spcBef>
              <a:spcAft>
                <a:spcPts val="600"/>
              </a:spcAft>
            </a:pPr>
            <a:r>
              <a:rPr lang="en-GB" sz="2000" dirty="0" smtClean="0"/>
              <a:t>Banks managed to mitigate the impact of lower interest rates by imposing negative interest rates on deposits by a larger slice of their customers, namely NFC.</a:t>
            </a:r>
            <a:endParaRPr lang="en-GB"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579</a:t>
            </a:fld>
            <a:endParaRPr lang="en-US"/>
          </a:p>
        </p:txBody>
      </p:sp>
      <p:pic>
        <p:nvPicPr>
          <p:cNvPr id="3" name="Picture 2"/>
          <p:cNvPicPr>
            <a:picLocks noChangeAspect="1"/>
          </p:cNvPicPr>
          <p:nvPr/>
        </p:nvPicPr>
        <p:blipFill>
          <a:blip r:embed="rId2"/>
          <a:stretch>
            <a:fillRect/>
          </a:stretch>
        </p:blipFill>
        <p:spPr>
          <a:xfrm>
            <a:off x="1928664" y="2409105"/>
            <a:ext cx="2880320" cy="3855641"/>
          </a:xfrm>
          <a:prstGeom prst="rect">
            <a:avLst/>
          </a:prstGeom>
        </p:spPr>
      </p:pic>
      <p:sp>
        <p:nvSpPr>
          <p:cNvPr id="9" name="Text Box 4"/>
          <p:cNvSpPr txBox="1">
            <a:spLocks noChangeArrowheads="1"/>
          </p:cNvSpPr>
          <p:nvPr/>
        </p:nvSpPr>
        <p:spPr bwMode="auto">
          <a:xfrm>
            <a:off x="5235935" y="6046014"/>
            <a:ext cx="4092215" cy="276999"/>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ECB </a:t>
            </a:r>
            <a:r>
              <a:rPr lang="en-US" sz="1200" b="0" u="none" dirty="0">
                <a:solidFill>
                  <a:schemeClr val="tx1"/>
                </a:solidFill>
              </a:rPr>
              <a:t>(</a:t>
            </a:r>
            <a:r>
              <a:rPr lang="en-US" sz="1200" b="0" u="none" dirty="0" smtClean="0">
                <a:solidFill>
                  <a:schemeClr val="tx1"/>
                </a:solidFill>
              </a:rPr>
              <a:t>2020), </a:t>
            </a:r>
            <a:r>
              <a:rPr lang="en-US" sz="1200" b="0" u="none" dirty="0">
                <a:solidFill>
                  <a:schemeClr val="tx1"/>
                </a:solidFill>
              </a:rPr>
              <a:t>“ECB Financial Stability Review”, </a:t>
            </a:r>
            <a:r>
              <a:rPr lang="en-US" sz="1200" b="0" u="none" dirty="0" smtClean="0">
                <a:solidFill>
                  <a:schemeClr val="tx1"/>
                </a:solidFill>
              </a:rPr>
              <a:t>June.</a:t>
            </a:r>
            <a:endParaRPr lang="en-US" sz="1200" b="0" u="none" dirty="0">
              <a:solidFill>
                <a:schemeClr val="tx1"/>
              </a:solidFill>
            </a:endParaRPr>
          </a:p>
        </p:txBody>
      </p:sp>
    </p:spTree>
    <p:extLst>
      <p:ext uri="{BB962C8B-B14F-4D97-AF65-F5344CB8AC3E}">
        <p14:creationId xmlns:p14="http://schemas.microsoft.com/office/powerpoint/2010/main" val="1001019667"/>
      </p:ext>
    </p:extLst>
  </p:cSld>
  <p:clrMapOvr>
    <a:masterClrMapping/>
  </p:clrMapOvr>
  <p:transition spd="slow">
    <p:pull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608512"/>
          </a:xfrm>
        </p:spPr>
        <p:txBody>
          <a:bodyPr/>
          <a:lstStyle/>
          <a:p>
            <a:pPr algn="just">
              <a:lnSpc>
                <a:spcPts val="2700"/>
              </a:lnSpc>
              <a:spcBef>
                <a:spcPts val="600"/>
              </a:spcBef>
              <a:spcAft>
                <a:spcPts val="600"/>
              </a:spcAft>
            </a:pPr>
            <a:r>
              <a:rPr lang="en-US" sz="2000" dirty="0" smtClean="0"/>
              <a:t>In more comprehensive definitions, additional banks’ liabilities are included:</a:t>
            </a:r>
          </a:p>
          <a:p>
            <a:pPr algn="just">
              <a:lnSpc>
                <a:spcPts val="2700"/>
              </a:lnSpc>
              <a:spcBef>
                <a:spcPts val="600"/>
              </a:spcBef>
              <a:spcAft>
                <a:spcPts val="600"/>
              </a:spcAft>
              <a:buFontTx/>
              <a:buChar char="-"/>
            </a:pPr>
            <a:r>
              <a:rPr lang="en-US" sz="2000" dirty="0" smtClean="0"/>
              <a:t>short-term bonds</a:t>
            </a:r>
          </a:p>
          <a:p>
            <a:pPr algn="just">
              <a:lnSpc>
                <a:spcPts val="2700"/>
              </a:lnSpc>
              <a:spcBef>
                <a:spcPts val="600"/>
              </a:spcBef>
              <a:spcAft>
                <a:spcPts val="600"/>
              </a:spcAft>
              <a:buFontTx/>
              <a:buChar char="-"/>
            </a:pPr>
            <a:r>
              <a:rPr lang="en-US" sz="2000" dirty="0" smtClean="0"/>
              <a:t>deposit certificates </a:t>
            </a:r>
          </a:p>
          <a:p>
            <a:pPr algn="just">
              <a:lnSpc>
                <a:spcPts val="2700"/>
              </a:lnSpc>
              <a:spcBef>
                <a:spcPts val="600"/>
              </a:spcBef>
              <a:spcAft>
                <a:spcPts val="600"/>
              </a:spcAft>
              <a:buFontTx/>
              <a:buChar char="-"/>
            </a:pPr>
            <a:r>
              <a:rPr lang="en-US" sz="2000" dirty="0" smtClean="0"/>
              <a:t>repos</a:t>
            </a:r>
          </a:p>
          <a:p>
            <a:pPr algn="just">
              <a:lnSpc>
                <a:spcPts val="2700"/>
              </a:lnSpc>
              <a:spcBef>
                <a:spcPts val="600"/>
              </a:spcBef>
              <a:spcAft>
                <a:spcPts val="600"/>
              </a:spcAft>
            </a:pPr>
            <a:r>
              <a:rPr lang="en-US" sz="2000" b="1" dirty="0" smtClean="0">
                <a:solidFill>
                  <a:srgbClr val="FF0000"/>
                </a:solidFill>
              </a:rPr>
              <a:t>The </a:t>
            </a:r>
            <a:r>
              <a:rPr lang="en-US" sz="2000" b="1" dirty="0">
                <a:solidFill>
                  <a:srgbClr val="FF0000"/>
                </a:solidFill>
              </a:rPr>
              <a:t>transmission of Monetary Policy </a:t>
            </a:r>
            <a:r>
              <a:rPr lang="en-US" sz="2000" b="1" dirty="0" smtClean="0">
                <a:solidFill>
                  <a:srgbClr val="FF0000"/>
                </a:solidFill>
              </a:rPr>
              <a:t>effects </a:t>
            </a:r>
            <a:r>
              <a:rPr lang="en-US" sz="2000" b="1" dirty="0">
                <a:solidFill>
                  <a:srgbClr val="FF0000"/>
                </a:solidFill>
              </a:rPr>
              <a:t>is ensured by the involvement of banks in the money </a:t>
            </a:r>
            <a:r>
              <a:rPr lang="en-US" sz="2000" b="1" dirty="0" smtClean="0">
                <a:solidFill>
                  <a:srgbClr val="FF0000"/>
                </a:solidFill>
              </a:rPr>
              <a:t>market, where they obtain or invest liquidity</a:t>
            </a:r>
            <a:r>
              <a:rPr lang="en-US" sz="2000" b="1" dirty="0" smtClean="0"/>
              <a:t>.</a:t>
            </a:r>
            <a:endParaRPr lang="en-US" sz="2000" dirty="0" smtClean="0">
              <a:solidFill>
                <a:srgbClr val="FF0000"/>
              </a:solidFill>
            </a:endParaRPr>
          </a:p>
          <a:p>
            <a:pPr algn="just">
              <a:lnSpc>
                <a:spcPts val="2700"/>
              </a:lnSpc>
              <a:spcBef>
                <a:spcPts val="600"/>
              </a:spcBef>
              <a:spcAft>
                <a:spcPts val="600"/>
              </a:spcAft>
            </a:pPr>
            <a:r>
              <a:rPr lang="en-US" sz="2000" dirty="0" smtClean="0">
                <a:solidFill>
                  <a:srgbClr val="FF0000"/>
                </a:solidFill>
              </a:rPr>
              <a:t>Central banks</a:t>
            </a:r>
            <a:r>
              <a:rPr lang="en-US" sz="2000" dirty="0" smtClean="0"/>
              <a:t>, by setting the level of interest rates in liquidity providing and absorption facilities through the money market, exert influence on the general level of interest rates (though at a lesser degree on long term interest rates) and on the liquidity available.</a:t>
            </a:r>
          </a:p>
          <a:p>
            <a:pPr algn="just">
              <a:lnSpc>
                <a:spcPts val="2700"/>
              </a:lnSpc>
              <a:spcBef>
                <a:spcPts val="600"/>
              </a:spcBef>
              <a:spcAft>
                <a:spcPts val="600"/>
              </a:spcAft>
            </a:pPr>
            <a:r>
              <a:rPr lang="en-US" sz="2000" b="1" dirty="0" smtClean="0">
                <a:solidFill>
                  <a:srgbClr val="FF0000"/>
                </a:solidFill>
              </a:rPr>
              <a:t>Banks act like a franchise of the central bank in money creation.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a:t>
            </a:fld>
            <a:endParaRPr lang="en-US"/>
          </a:p>
        </p:txBody>
      </p:sp>
    </p:spTree>
    <p:extLst>
      <p:ext uri="{BB962C8B-B14F-4D97-AF65-F5344CB8AC3E}">
        <p14:creationId xmlns:p14="http://schemas.microsoft.com/office/powerpoint/2010/main" val="3902787253"/>
      </p:ext>
    </p:extLst>
  </p:cSld>
  <p:clrMapOvr>
    <a:masterClrMapping/>
  </p:clrMapOvr>
  <p:transition spd="slow">
    <p:pull dir="r"/>
  </p:transition>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solidFill>
                  <a:schemeClr val="tx1"/>
                </a:solidFill>
              </a:rPr>
              <a:t>Profitability</a:t>
            </a:r>
          </a:p>
        </p:txBody>
      </p:sp>
      <p:sp>
        <p:nvSpPr>
          <p:cNvPr id="8" name="Text Box 4"/>
          <p:cNvSpPr txBox="1">
            <a:spLocks noChangeArrowheads="1"/>
          </p:cNvSpPr>
          <p:nvPr/>
        </p:nvSpPr>
        <p:spPr bwMode="auto">
          <a:xfrm>
            <a:off x="5385048" y="5837202"/>
            <a:ext cx="4032448"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Financial Times (2019), “</a:t>
            </a:r>
            <a:r>
              <a:rPr lang="en-GB" sz="1000" b="0" u="none" dirty="0" smtClean="0">
                <a:solidFill>
                  <a:schemeClr val="tx1"/>
                </a:solidFill>
              </a:rPr>
              <a:t>Credibility gap: Central banks continue to miss inflation targets despite years of easing”</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580</a:t>
            </a:fld>
            <a:endParaRPr lang="en-US"/>
          </a:p>
        </p:txBody>
      </p:sp>
      <p:sp>
        <p:nvSpPr>
          <p:cNvPr id="9" name="Rectangle 3"/>
          <p:cNvSpPr txBox="1">
            <a:spLocks noChangeArrowheads="1"/>
          </p:cNvSpPr>
          <p:nvPr/>
        </p:nvSpPr>
        <p:spPr bwMode="auto">
          <a:xfrm>
            <a:off x="762000" y="1628798"/>
            <a:ext cx="8655496" cy="108012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smtClean="0">
                <a:cs typeface="Times New Roman" pitchFamily="18" charset="0"/>
              </a:rPr>
              <a:t>The monetary policy stimulus by the major central banks is illustrated by the enormous </a:t>
            </a:r>
            <a:r>
              <a:rPr kumimoji="0" lang="en-US" sz="2000" b="0" u="none" kern="0" dirty="0">
                <a:cs typeface="Times New Roman" pitchFamily="18" charset="0"/>
              </a:rPr>
              <a:t>increase (2 to 4 times in many countries since </a:t>
            </a:r>
            <a:r>
              <a:rPr kumimoji="0" lang="en-US" sz="2000" b="0" u="none" kern="0" dirty="0" smtClean="0">
                <a:cs typeface="Times New Roman" pitchFamily="18" charset="0"/>
              </a:rPr>
              <a:t>2009) in the Balance sheets of central banks.</a:t>
            </a:r>
          </a:p>
        </p:txBody>
      </p:sp>
      <p:pic>
        <p:nvPicPr>
          <p:cNvPr id="5" name="Picture 4"/>
          <p:cNvPicPr>
            <a:picLocks noChangeAspect="1"/>
          </p:cNvPicPr>
          <p:nvPr/>
        </p:nvPicPr>
        <p:blipFill>
          <a:blip r:embed="rId2"/>
          <a:stretch>
            <a:fillRect/>
          </a:stretch>
        </p:blipFill>
        <p:spPr>
          <a:xfrm>
            <a:off x="762000" y="2872713"/>
            <a:ext cx="4623048" cy="3292591"/>
          </a:xfrm>
          <a:prstGeom prst="rect">
            <a:avLst/>
          </a:prstGeom>
        </p:spPr>
      </p:pic>
    </p:spTree>
    <p:extLst>
      <p:ext uri="{BB962C8B-B14F-4D97-AF65-F5344CB8AC3E}">
        <p14:creationId xmlns:p14="http://schemas.microsoft.com/office/powerpoint/2010/main" val="2949535997"/>
      </p:ext>
    </p:extLst>
  </p:cSld>
  <p:clrMapOvr>
    <a:masterClrMapping/>
  </p:clrMapOvr>
  <p:transition spd="slow">
    <p:pull dir="r"/>
  </p:transition>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smtClean="0"/>
              <a:t>Solvency</a:t>
            </a:r>
          </a:p>
        </p:txBody>
      </p:sp>
      <p:sp>
        <p:nvSpPr>
          <p:cNvPr id="96259" name="Rectangle 3"/>
          <p:cNvSpPr>
            <a:spLocks noGrp="1" noChangeArrowheads="1"/>
          </p:cNvSpPr>
          <p:nvPr>
            <p:ph type="body" idx="1"/>
          </p:nvPr>
        </p:nvSpPr>
        <p:spPr>
          <a:xfrm>
            <a:off x="762000" y="1643633"/>
            <a:ext cx="8655496" cy="417215"/>
          </a:xfrm>
        </p:spPr>
        <p:txBody>
          <a:bodyPr/>
          <a:lstStyle/>
          <a:p>
            <a:pPr marL="190500" indent="-190500" algn="just"/>
            <a:r>
              <a:rPr lang="pt-PT" sz="2000" dirty="0">
                <a:cs typeface="Times New Roman" pitchFamily="18" charset="0"/>
              </a:rPr>
              <a:t> </a:t>
            </a:r>
            <a:r>
              <a:rPr lang="en-US" sz="2000" dirty="0" smtClean="0">
                <a:solidFill>
                  <a:srgbClr val="FF0000"/>
                </a:solidFill>
                <a:cs typeface="Times New Roman" pitchFamily="18" charset="0"/>
              </a:rPr>
              <a:t>Capital increases</a:t>
            </a:r>
            <a:r>
              <a:rPr lang="en-US" sz="2000" dirty="0" smtClean="0">
                <a:cs typeface="Times New Roman" pitchFamily="18" charset="0"/>
              </a:rPr>
              <a:t> since 2012 to face higher levels of capital requirements and loan losses…</a:t>
            </a:r>
          </a:p>
        </p:txBody>
      </p:sp>
      <p:sp>
        <p:nvSpPr>
          <p:cNvPr id="10" name="Text Box 4"/>
          <p:cNvSpPr txBox="1">
            <a:spLocks noChangeArrowheads="1"/>
          </p:cNvSpPr>
          <p:nvPr/>
        </p:nvSpPr>
        <p:spPr bwMode="auto">
          <a:xfrm>
            <a:off x="737495" y="5509266"/>
            <a:ext cx="4857127"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(2016), “Portuguese Banking System: Recent Developments (updated:1Q).</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771701" y="2492896"/>
            <a:ext cx="4822922" cy="2376264"/>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581</a:t>
            </a:fld>
            <a:endParaRPr lang="en-US"/>
          </a:p>
        </p:txBody>
      </p:sp>
      <p:pic>
        <p:nvPicPr>
          <p:cNvPr id="5" name="Picture 4"/>
          <p:cNvPicPr>
            <a:picLocks noChangeAspect="1"/>
          </p:cNvPicPr>
          <p:nvPr/>
        </p:nvPicPr>
        <p:blipFill>
          <a:blip r:embed="rId3"/>
          <a:stretch>
            <a:fillRect/>
          </a:stretch>
        </p:blipFill>
        <p:spPr>
          <a:xfrm>
            <a:off x="5714395" y="2460269"/>
            <a:ext cx="3692211" cy="3048998"/>
          </a:xfrm>
          <a:prstGeom prst="rect">
            <a:avLst/>
          </a:prstGeom>
        </p:spPr>
      </p:pic>
      <p:sp>
        <p:nvSpPr>
          <p:cNvPr id="11" name="Text Box 4"/>
          <p:cNvSpPr txBox="1">
            <a:spLocks noChangeArrowheads="1"/>
          </p:cNvSpPr>
          <p:nvPr/>
        </p:nvSpPr>
        <p:spPr bwMode="auto">
          <a:xfrm>
            <a:off x="5673080" y="5509266"/>
            <a:ext cx="3733526" cy="408076"/>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(2020), “Portuguese Banking System: Latest Developments”, 2</a:t>
            </a:r>
            <a:r>
              <a:rPr lang="en-US" sz="1000" b="0" u="none" baseline="30000" dirty="0" smtClean="0">
                <a:solidFill>
                  <a:schemeClr val="tx1"/>
                </a:solidFill>
              </a:rPr>
              <a:t>nd</a:t>
            </a:r>
            <a:r>
              <a:rPr lang="en-US" sz="1000" b="0" u="none" dirty="0" smtClean="0">
                <a:solidFill>
                  <a:schemeClr val="tx1"/>
                </a:solidFill>
              </a:rPr>
              <a:t> Quarter.</a:t>
            </a:r>
            <a:endParaRPr lang="en-US" sz="1000" b="0" u="none" dirty="0">
              <a:solidFill>
                <a:schemeClr val="tx1"/>
              </a:solidFill>
            </a:endParaRPr>
          </a:p>
        </p:txBody>
      </p:sp>
    </p:spTree>
    <p:extLst>
      <p:ext uri="{BB962C8B-B14F-4D97-AF65-F5344CB8AC3E}">
        <p14:creationId xmlns:p14="http://schemas.microsoft.com/office/powerpoint/2010/main" val="3316465616"/>
      </p:ext>
    </p:extLst>
  </p:cSld>
  <p:clrMapOvr>
    <a:masterClrMapping/>
  </p:clrMapOvr>
  <p:transition spd="slow">
    <p:pull dir="r"/>
  </p:transition>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62000" y="342900"/>
            <a:ext cx="8566150" cy="1104900"/>
          </a:xfrm>
        </p:spPr>
        <p:txBody>
          <a:bodyPr/>
          <a:lstStyle/>
          <a:p>
            <a:r>
              <a:rPr lang="en-US" dirty="0"/>
              <a:t>Solvency</a:t>
            </a:r>
            <a:endParaRPr lang="en-US" dirty="0" smtClean="0"/>
          </a:p>
        </p:txBody>
      </p:sp>
      <p:sp>
        <p:nvSpPr>
          <p:cNvPr id="142339" name="Rectangle 3"/>
          <p:cNvSpPr>
            <a:spLocks noGrp="1" noChangeArrowheads="1"/>
          </p:cNvSpPr>
          <p:nvPr>
            <p:ph type="body" idx="1"/>
          </p:nvPr>
        </p:nvSpPr>
        <p:spPr>
          <a:xfrm>
            <a:off x="762000" y="1600200"/>
            <a:ext cx="8655496" cy="645720"/>
          </a:xfrm>
        </p:spPr>
        <p:txBody>
          <a:bodyPr/>
          <a:lstStyle/>
          <a:p>
            <a:pPr algn="just"/>
            <a:r>
              <a:rPr lang="en-US" sz="2000" dirty="0" smtClean="0">
                <a:solidFill>
                  <a:srgbClr val="FF0000"/>
                </a:solidFill>
                <a:cs typeface="Times New Roman" pitchFamily="18" charset="0"/>
              </a:rPr>
              <a:t>… but still comparing unfavorably to other European countries.</a:t>
            </a:r>
          </a:p>
        </p:txBody>
      </p:sp>
      <p:sp>
        <p:nvSpPr>
          <p:cNvPr id="10" name="Text Box 4"/>
          <p:cNvSpPr txBox="1">
            <a:spLocks noChangeArrowheads="1"/>
          </p:cNvSpPr>
          <p:nvPr/>
        </p:nvSpPr>
        <p:spPr bwMode="auto">
          <a:xfrm>
            <a:off x="796030" y="6000714"/>
            <a:ext cx="3949997"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(2019), “Financial Stability Review”, June.</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582</a:t>
            </a:fld>
            <a:endParaRPr lang="en-US"/>
          </a:p>
        </p:txBody>
      </p:sp>
      <p:pic>
        <p:nvPicPr>
          <p:cNvPr id="5" name="Picture 4"/>
          <p:cNvPicPr>
            <a:picLocks noChangeAspect="1"/>
          </p:cNvPicPr>
          <p:nvPr/>
        </p:nvPicPr>
        <p:blipFill>
          <a:blip r:embed="rId2"/>
          <a:stretch>
            <a:fillRect/>
          </a:stretch>
        </p:blipFill>
        <p:spPr>
          <a:xfrm>
            <a:off x="920552" y="2245920"/>
            <a:ext cx="3627973" cy="3729746"/>
          </a:xfrm>
          <a:prstGeom prst="rect">
            <a:avLst/>
          </a:prstGeom>
        </p:spPr>
      </p:pic>
      <p:sp>
        <p:nvSpPr>
          <p:cNvPr id="8" name="Text Box 4"/>
          <p:cNvSpPr txBox="1">
            <a:spLocks noChangeArrowheads="1"/>
          </p:cNvSpPr>
          <p:nvPr/>
        </p:nvSpPr>
        <p:spPr bwMode="auto">
          <a:xfrm>
            <a:off x="4592960" y="6021288"/>
            <a:ext cx="3949997"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EBA (2020), “Risk Dashboard – Data as of  Q2 2020”, October.</a:t>
            </a:r>
            <a:endParaRPr lang="en-US" sz="1000" b="0" u="none" dirty="0">
              <a:solidFill>
                <a:schemeClr val="tx1"/>
              </a:solidFill>
            </a:endParaRPr>
          </a:p>
        </p:txBody>
      </p:sp>
      <p:pic>
        <p:nvPicPr>
          <p:cNvPr id="4" name="Picture 3"/>
          <p:cNvPicPr>
            <a:picLocks noChangeAspect="1"/>
          </p:cNvPicPr>
          <p:nvPr/>
        </p:nvPicPr>
        <p:blipFill>
          <a:blip r:embed="rId3"/>
          <a:stretch>
            <a:fillRect/>
          </a:stretch>
        </p:blipFill>
        <p:spPr>
          <a:xfrm>
            <a:off x="4714306" y="2636912"/>
            <a:ext cx="4343150" cy="3299295"/>
          </a:xfrm>
          <a:prstGeom prst="rect">
            <a:avLst/>
          </a:prstGeom>
        </p:spPr>
      </p:pic>
      <p:sp>
        <p:nvSpPr>
          <p:cNvPr id="11" name="Text Box 4"/>
          <p:cNvSpPr txBox="1">
            <a:spLocks noChangeArrowheads="1"/>
          </p:cNvSpPr>
          <p:nvPr/>
        </p:nvSpPr>
        <p:spPr bwMode="auto">
          <a:xfrm>
            <a:off x="4745360" y="2246675"/>
            <a:ext cx="4312096" cy="461665"/>
          </a:xfrm>
          <a:prstGeom prst="rect">
            <a:avLst/>
          </a:prstGeom>
          <a:noFill/>
          <a:ln w="12700" cap="sq">
            <a:noFill/>
            <a:miter lim="800000"/>
            <a:headEnd/>
            <a:tailEnd/>
          </a:ln>
        </p:spPr>
        <p:txBody>
          <a:bodyPr wrap="square">
            <a:spAutoFit/>
          </a:bodyPr>
          <a:lstStyle/>
          <a:p>
            <a:pPr>
              <a:buNone/>
            </a:pPr>
            <a:r>
              <a:rPr lang="en-US" sz="2400" u="none" dirty="0" smtClean="0">
                <a:solidFill>
                  <a:srgbClr val="FF0000"/>
                </a:solidFill>
              </a:rPr>
              <a:t>CET1</a:t>
            </a:r>
            <a:endParaRPr lang="en-US" sz="2400" u="none" dirty="0">
              <a:solidFill>
                <a:srgbClr val="FF0000"/>
              </a:solidFill>
            </a:endParaRPr>
          </a:p>
        </p:txBody>
      </p:sp>
    </p:spTree>
    <p:extLst>
      <p:ext uri="{BB962C8B-B14F-4D97-AF65-F5344CB8AC3E}">
        <p14:creationId xmlns:p14="http://schemas.microsoft.com/office/powerpoint/2010/main" val="4057442543"/>
      </p:ext>
    </p:extLst>
  </p:cSld>
  <p:clrMapOvr>
    <a:masterClrMapping/>
  </p:clrMapOvr>
  <p:transition spd="slow">
    <p:pull dir="r"/>
  </p:transition>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Solvency</a:t>
            </a:r>
            <a:endParaRPr lang="en-US" dirty="0" smtClean="0"/>
          </a:p>
        </p:txBody>
      </p:sp>
      <p:sp>
        <p:nvSpPr>
          <p:cNvPr id="96259" name="Rectangle 3"/>
          <p:cNvSpPr>
            <a:spLocks noGrp="1" noChangeArrowheads="1"/>
          </p:cNvSpPr>
          <p:nvPr>
            <p:ph type="body" idx="1"/>
          </p:nvPr>
        </p:nvSpPr>
        <p:spPr>
          <a:xfrm>
            <a:off x="762000" y="1643633"/>
            <a:ext cx="8655496" cy="825064"/>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US" sz="2000" dirty="0" smtClean="0">
                <a:solidFill>
                  <a:srgbClr val="FF0000"/>
                </a:solidFill>
                <a:cs typeface="Times New Roman" pitchFamily="18" charset="0"/>
              </a:rPr>
              <a:t>Capital ratios in EA countries more affected by the crisis improve only slightly and mostly due to the reduction in RWA, as a consequence of deleveraging.</a:t>
            </a:r>
            <a:endParaRPr lang="en-US" sz="2000" dirty="0" smtClean="0">
              <a:cs typeface="Times New Roman" pitchFamily="18" charset="0"/>
            </a:endParaRPr>
          </a:p>
        </p:txBody>
      </p:sp>
      <p:sp>
        <p:nvSpPr>
          <p:cNvPr id="8" name="Text Box 4"/>
          <p:cNvSpPr txBox="1">
            <a:spLocks noChangeArrowheads="1"/>
          </p:cNvSpPr>
          <p:nvPr/>
        </p:nvSpPr>
        <p:spPr bwMode="auto">
          <a:xfrm>
            <a:off x="5621405" y="6021288"/>
            <a:ext cx="3871846" cy="246221"/>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ECB </a:t>
            </a:r>
            <a:r>
              <a:rPr lang="en-US" sz="1000" b="0" u="none" dirty="0">
                <a:solidFill>
                  <a:schemeClr val="tx1"/>
                </a:solidFill>
              </a:rPr>
              <a:t>(</a:t>
            </a:r>
            <a:r>
              <a:rPr lang="en-US" sz="1000" b="0" u="none" dirty="0" smtClean="0">
                <a:solidFill>
                  <a:schemeClr val="tx1"/>
                </a:solidFill>
              </a:rPr>
              <a:t>2019), </a:t>
            </a:r>
            <a:r>
              <a:rPr lang="en-US" sz="1000" b="0" u="none" dirty="0">
                <a:solidFill>
                  <a:schemeClr val="tx1"/>
                </a:solidFill>
              </a:rPr>
              <a:t>“ECB Financial Stability Review </a:t>
            </a:r>
            <a:r>
              <a:rPr lang="en-US" sz="1000" b="0" u="none" dirty="0" smtClean="0">
                <a:solidFill>
                  <a:schemeClr val="tx1"/>
                </a:solidFill>
              </a:rPr>
              <a:t>“, May; </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583</a:t>
            </a:fld>
            <a:endParaRPr lang="en-US"/>
          </a:p>
        </p:txBody>
      </p:sp>
      <p:pic>
        <p:nvPicPr>
          <p:cNvPr id="3" name="Picture 2"/>
          <p:cNvPicPr>
            <a:picLocks noChangeAspect="1"/>
          </p:cNvPicPr>
          <p:nvPr/>
        </p:nvPicPr>
        <p:blipFill>
          <a:blip r:embed="rId2"/>
          <a:stretch>
            <a:fillRect/>
          </a:stretch>
        </p:blipFill>
        <p:spPr>
          <a:xfrm>
            <a:off x="792910" y="2557992"/>
            <a:ext cx="4828494" cy="3679320"/>
          </a:xfrm>
          <a:prstGeom prst="rect">
            <a:avLst/>
          </a:prstGeom>
        </p:spPr>
      </p:pic>
    </p:spTree>
    <p:extLst>
      <p:ext uri="{BB962C8B-B14F-4D97-AF65-F5344CB8AC3E}">
        <p14:creationId xmlns:p14="http://schemas.microsoft.com/office/powerpoint/2010/main" val="445083144"/>
      </p:ext>
    </p:extLst>
  </p:cSld>
  <p:clrMapOvr>
    <a:masterClrMapping/>
  </p:clrMapOvr>
  <p:transition spd="slow">
    <p:pull dir="r"/>
  </p:transition>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762000" y="342900"/>
            <a:ext cx="8566150" cy="1104900"/>
          </a:xfrm>
        </p:spPr>
        <p:txBody>
          <a:bodyPr/>
          <a:lstStyle/>
          <a:p>
            <a:r>
              <a:rPr lang="en-US" dirty="0"/>
              <a:t>Solvency</a:t>
            </a:r>
            <a:endParaRPr lang="en-US" dirty="0" smtClean="0"/>
          </a:p>
        </p:txBody>
      </p:sp>
      <p:sp>
        <p:nvSpPr>
          <p:cNvPr id="96259" name="Rectangle 3"/>
          <p:cNvSpPr>
            <a:spLocks noGrp="1" noChangeArrowheads="1"/>
          </p:cNvSpPr>
          <p:nvPr>
            <p:ph type="body" idx="1"/>
          </p:nvPr>
        </p:nvSpPr>
        <p:spPr>
          <a:xfrm>
            <a:off x="762000" y="1643633"/>
            <a:ext cx="8655496" cy="825064"/>
          </a:xfrm>
        </p:spPr>
        <p:txBody>
          <a:bodyPr/>
          <a:lstStyle/>
          <a:p>
            <a:pPr marL="190500" indent="-190500" algn="just">
              <a:lnSpc>
                <a:spcPts val="2700"/>
              </a:lnSpc>
              <a:spcBef>
                <a:spcPts val="600"/>
              </a:spcBef>
              <a:spcAft>
                <a:spcPts val="600"/>
              </a:spcAft>
            </a:pPr>
            <a:r>
              <a:rPr lang="pt-PT" sz="2000" dirty="0">
                <a:cs typeface="Times New Roman" pitchFamily="18" charset="0"/>
              </a:rPr>
              <a:t> </a:t>
            </a:r>
            <a:r>
              <a:rPr lang="en-US" sz="2000" dirty="0" smtClean="0">
                <a:solidFill>
                  <a:srgbClr val="FF0000"/>
                </a:solidFill>
                <a:cs typeface="Times New Roman" pitchFamily="18" charset="0"/>
              </a:rPr>
              <a:t>The improvements in solvency have been observed worldwide.</a:t>
            </a:r>
            <a:endParaRPr lang="en-US" sz="2000" dirty="0" smtClean="0">
              <a:cs typeface="Times New Roman" pitchFamily="18" charset="0"/>
            </a:endParaRPr>
          </a:p>
        </p:txBody>
      </p:sp>
      <p:sp>
        <p:nvSpPr>
          <p:cNvPr id="8" name="Text Box 4"/>
          <p:cNvSpPr txBox="1">
            <a:spLocks noChangeArrowheads="1"/>
          </p:cNvSpPr>
          <p:nvPr/>
        </p:nvSpPr>
        <p:spPr bwMode="auto">
          <a:xfrm>
            <a:off x="6825207" y="5805264"/>
            <a:ext cx="2668043"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IMF </a:t>
            </a:r>
            <a:r>
              <a:rPr lang="en-US" sz="1000" b="0" u="none" dirty="0">
                <a:solidFill>
                  <a:schemeClr val="tx1"/>
                </a:solidFill>
              </a:rPr>
              <a:t>(</a:t>
            </a:r>
            <a:r>
              <a:rPr lang="en-US" sz="1000" b="0" u="none" dirty="0" smtClean="0">
                <a:solidFill>
                  <a:schemeClr val="tx1"/>
                </a:solidFill>
              </a:rPr>
              <a:t>2020), “Global Financial </a:t>
            </a:r>
            <a:r>
              <a:rPr lang="en-US" sz="1000" b="0" u="none" dirty="0">
                <a:solidFill>
                  <a:schemeClr val="tx1"/>
                </a:solidFill>
              </a:rPr>
              <a:t>Stability Review </a:t>
            </a:r>
            <a:r>
              <a:rPr lang="en-US" sz="1000" b="0" u="none" dirty="0" smtClean="0">
                <a:solidFill>
                  <a:schemeClr val="tx1"/>
                </a:solidFill>
              </a:rPr>
              <a:t>“, Apr; </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584</a:t>
            </a:fld>
            <a:endParaRPr lang="en-US"/>
          </a:p>
        </p:txBody>
      </p:sp>
      <p:pic>
        <p:nvPicPr>
          <p:cNvPr id="4" name="Picture 3"/>
          <p:cNvPicPr>
            <a:picLocks noChangeAspect="1"/>
          </p:cNvPicPr>
          <p:nvPr/>
        </p:nvPicPr>
        <p:blipFill>
          <a:blip r:embed="rId2"/>
          <a:stretch>
            <a:fillRect/>
          </a:stretch>
        </p:blipFill>
        <p:spPr>
          <a:xfrm>
            <a:off x="920552" y="2276872"/>
            <a:ext cx="5904656" cy="3864244"/>
          </a:xfrm>
          <a:prstGeom prst="rect">
            <a:avLst/>
          </a:prstGeom>
        </p:spPr>
      </p:pic>
    </p:spTree>
    <p:extLst>
      <p:ext uri="{BB962C8B-B14F-4D97-AF65-F5344CB8AC3E}">
        <p14:creationId xmlns:p14="http://schemas.microsoft.com/office/powerpoint/2010/main" val="2271033991"/>
      </p:ext>
    </p:extLst>
  </p:cSld>
  <p:clrMapOvr>
    <a:masterClrMapping/>
  </p:clrMapOvr>
  <p:transition spd="slow">
    <p:pull dir="r"/>
  </p:transition>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ctrTitle"/>
          </p:nvPr>
        </p:nvSpPr>
        <p:spPr>
          <a:xfrm>
            <a:off x="809625" y="2178754"/>
            <a:ext cx="8643938" cy="1200329"/>
          </a:xfrm>
          <a:noFill/>
        </p:spPr>
        <p:txBody>
          <a:bodyPr lIns="91440" tIns="45720" rIns="91440" bIns="45720">
            <a:spAutoFit/>
          </a:bodyPr>
          <a:lstStyle/>
          <a:p>
            <a:pPr marL="449263" indent="-449263" algn="just"/>
            <a:r>
              <a:rPr lang="en-US" sz="3600" b="1" dirty="0" smtClean="0"/>
              <a:t>4. Main Trends in International Banking Regulation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585</a:t>
            </a:fld>
            <a:endParaRPr lang="en-US"/>
          </a:p>
        </p:txBody>
      </p:sp>
    </p:spTree>
    <p:extLst>
      <p:ext uri="{BB962C8B-B14F-4D97-AF65-F5344CB8AC3E}">
        <p14:creationId xmlns:p14="http://schemas.microsoft.com/office/powerpoint/2010/main" val="589908839"/>
      </p:ext>
    </p:extLst>
  </p:cSld>
  <p:clrMapOvr>
    <a:masterClrMapping/>
  </p:clrMapOvr>
  <p:transition spd="slow">
    <p:pull dir="r"/>
  </p:transition>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p:txBody>
          <a:bodyPr/>
          <a:lstStyle/>
          <a:p>
            <a:r>
              <a:rPr lang="pt-PT" sz="4000" dirty="0" smtClean="0"/>
              <a:t>4.1. Basel II</a:t>
            </a:r>
            <a:endParaRPr lang="en-US" sz="4000" dirty="0" smtClean="0"/>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586</a:t>
            </a:fld>
            <a:endParaRPr lang="en-US"/>
          </a:p>
        </p:txBody>
      </p:sp>
    </p:spTree>
  </p:cSld>
  <p:clrMapOvr>
    <a:masterClrMapping/>
  </p:clrMapOvr>
  <p:transition spd="slow">
    <p:pull dir="r"/>
  </p:transition>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ctrTitle"/>
          </p:nvPr>
        </p:nvSpPr>
        <p:spPr>
          <a:xfrm>
            <a:off x="906463" y="2132856"/>
            <a:ext cx="8420100" cy="1143000"/>
          </a:xfrm>
        </p:spPr>
        <p:txBody>
          <a:bodyPr/>
          <a:lstStyle/>
          <a:p>
            <a:r>
              <a:rPr lang="en-US" sz="4000" dirty="0" smtClean="0"/>
              <a:t>4.1.1. Introduction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587</a:t>
            </a:fld>
            <a:endParaRPr lang="en-US"/>
          </a:p>
        </p:txBody>
      </p:sp>
    </p:spTree>
  </p:cSld>
  <p:clrMapOvr>
    <a:masterClrMapping/>
  </p:clrMapOvr>
  <p:transition spd="slow">
    <p:pull dir="r"/>
  </p:transition>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dirty="0"/>
              <a:t>Origins of Basel II</a:t>
            </a:r>
            <a:endParaRPr lang="en-US" dirty="0" smtClean="0"/>
          </a:p>
        </p:txBody>
      </p:sp>
      <p:sp>
        <p:nvSpPr>
          <p:cNvPr id="1662979" name="Rectangle 3"/>
          <p:cNvSpPr>
            <a:spLocks noGrp="1" noChangeArrowheads="1"/>
          </p:cNvSpPr>
          <p:nvPr>
            <p:ph type="body" idx="1"/>
          </p:nvPr>
        </p:nvSpPr>
        <p:spPr>
          <a:xfrm>
            <a:off x="776288" y="1628800"/>
            <a:ext cx="8641208" cy="4719613"/>
          </a:xfrm>
          <a:noFill/>
        </p:spPr>
        <p:txBody>
          <a:bodyPr/>
          <a:lstStyle/>
          <a:p>
            <a:pPr marL="266700" indent="-266700" algn="just">
              <a:lnSpc>
                <a:spcPts val="2700"/>
              </a:lnSpc>
              <a:spcBef>
                <a:spcPts val="600"/>
              </a:spcBef>
              <a:spcAft>
                <a:spcPts val="600"/>
              </a:spcAft>
            </a:pPr>
            <a:r>
              <a:rPr kumimoji="1" lang="en-US" sz="2000" dirty="0" smtClean="0">
                <a:solidFill>
                  <a:srgbClr val="FF0000"/>
                </a:solidFill>
              </a:rPr>
              <a:t>Basel I</a:t>
            </a:r>
          </a:p>
          <a:p>
            <a:pPr marL="449263" lvl="1" indent="-187325" algn="just">
              <a:lnSpc>
                <a:spcPts val="2700"/>
              </a:lnSpc>
              <a:spcBef>
                <a:spcPts val="600"/>
              </a:spcBef>
              <a:spcAft>
                <a:spcPts val="600"/>
              </a:spcAft>
            </a:pPr>
            <a:r>
              <a:rPr kumimoji="1" lang="en-US" sz="1600" dirty="0" smtClean="0">
                <a:solidFill>
                  <a:srgbClr val="FF0000"/>
                </a:solidFill>
              </a:rPr>
              <a:t>Published in 1988 </a:t>
            </a:r>
            <a:r>
              <a:rPr kumimoji="1" lang="en-US" sz="1600" dirty="0" smtClean="0"/>
              <a:t>to provide uniform rules in the calculation of own funds of FIs based in the countries belonging to the BCBS (initially the G10, currently Germany, Belgium, Canada, Spain, USA, France, Netherlands, Italy, Japan, Luxemburg, UK, Sweden and Switzerland, with the EU Commission and the ECB as observers), having been </a:t>
            </a:r>
            <a:r>
              <a:rPr lang="en-US" sz="1600" dirty="0" smtClean="0">
                <a:solidFill>
                  <a:srgbClr val="FF0000"/>
                </a:solidFill>
              </a:rPr>
              <a:t>implemented </a:t>
            </a:r>
            <a:r>
              <a:rPr lang="en-US" sz="1600" dirty="0">
                <a:solidFill>
                  <a:srgbClr val="FF0000"/>
                </a:solidFill>
              </a:rPr>
              <a:t>in over 100 </a:t>
            </a:r>
            <a:r>
              <a:rPr lang="en-US" sz="1600" dirty="0" smtClean="0">
                <a:solidFill>
                  <a:srgbClr val="FF0000"/>
                </a:solidFill>
              </a:rPr>
              <a:t>countries </a:t>
            </a:r>
            <a:r>
              <a:rPr lang="en-US" sz="1600" dirty="0">
                <a:solidFill>
                  <a:srgbClr val="FF0000"/>
                </a:solidFill>
              </a:rPr>
              <a:t>(including the </a:t>
            </a:r>
            <a:r>
              <a:rPr lang="en-US" sz="1600" dirty="0" smtClean="0">
                <a:solidFill>
                  <a:srgbClr val="FF0000"/>
                </a:solidFill>
              </a:rPr>
              <a:t>EU</a:t>
            </a:r>
            <a:r>
              <a:rPr lang="en-US" sz="1600" dirty="0">
                <a:solidFill>
                  <a:srgbClr val="FF0000"/>
                </a:solidFill>
              </a:rPr>
              <a:t>, </a:t>
            </a:r>
            <a:r>
              <a:rPr lang="en-US" sz="1600" dirty="0" smtClean="0">
                <a:solidFill>
                  <a:srgbClr val="FF0000"/>
                </a:solidFill>
              </a:rPr>
              <a:t>with directives published </a:t>
            </a:r>
            <a:r>
              <a:rPr lang="en-US" sz="1600" dirty="0">
                <a:solidFill>
                  <a:srgbClr val="FF0000"/>
                </a:solidFill>
              </a:rPr>
              <a:t>since </a:t>
            </a:r>
            <a:r>
              <a:rPr lang="en-US" sz="1600" dirty="0" smtClean="0">
                <a:solidFill>
                  <a:srgbClr val="FF0000"/>
                </a:solidFill>
              </a:rPr>
              <a:t>1989).</a:t>
            </a:r>
          </a:p>
          <a:p>
            <a:pPr marL="449263" lvl="1" indent="-187325" algn="just">
              <a:lnSpc>
                <a:spcPts val="2700"/>
              </a:lnSpc>
              <a:spcBef>
                <a:spcPts val="600"/>
              </a:spcBef>
              <a:spcAft>
                <a:spcPts val="600"/>
              </a:spcAft>
            </a:pPr>
            <a:r>
              <a:rPr kumimoji="1" lang="en-US" sz="1600" dirty="0" smtClean="0">
                <a:solidFill>
                  <a:srgbClr val="FF0000"/>
                </a:solidFill>
              </a:rPr>
              <a:t>These rules imposed a minimum own funds’ requirement of 8% of the assets, weighted by their credit risk level, according to the </a:t>
            </a:r>
            <a:r>
              <a:rPr lang="en-US" sz="1600" dirty="0" smtClean="0">
                <a:solidFill>
                  <a:srgbClr val="FF0000"/>
                </a:solidFill>
              </a:rPr>
              <a:t>exposure class</a:t>
            </a:r>
            <a:r>
              <a:rPr lang="en-US" sz="1600" dirty="0" smtClean="0"/>
              <a:t>:</a:t>
            </a:r>
          </a:p>
          <a:p>
            <a:pPr marL="906463" lvl="3" indent="-187325" algn="just">
              <a:lnSpc>
                <a:spcPts val="2500"/>
              </a:lnSpc>
              <a:spcBef>
                <a:spcPts val="600"/>
              </a:spcBef>
              <a:spcAft>
                <a:spcPts val="0"/>
              </a:spcAft>
              <a:buFontTx/>
              <a:buChar char="•"/>
            </a:pPr>
            <a:r>
              <a:rPr lang="en-US" sz="1600" dirty="0" smtClean="0"/>
              <a:t>Cash and sovereign debt of OECD countries - 0%</a:t>
            </a:r>
          </a:p>
          <a:p>
            <a:pPr marL="906463" lvl="3" indent="-187325" algn="just">
              <a:lnSpc>
                <a:spcPts val="2500"/>
              </a:lnSpc>
              <a:spcBef>
                <a:spcPts val="600"/>
              </a:spcBef>
              <a:spcAft>
                <a:spcPts val="0"/>
              </a:spcAft>
              <a:buFontTx/>
              <a:buChar char="•"/>
            </a:pPr>
            <a:r>
              <a:rPr lang="en-US" sz="1600" dirty="0" smtClean="0"/>
              <a:t>Credit </a:t>
            </a:r>
            <a:r>
              <a:rPr lang="en-US" sz="1600" dirty="0"/>
              <a:t>to banks and local public entities - 20%, </a:t>
            </a:r>
            <a:r>
              <a:rPr lang="en-US" sz="1600" dirty="0" smtClean="0"/>
              <a:t>with residual </a:t>
            </a:r>
            <a:r>
              <a:rPr lang="en-US" sz="1600" dirty="0"/>
              <a:t>maturity </a:t>
            </a:r>
            <a:r>
              <a:rPr lang="en-US" sz="1600" dirty="0" smtClean="0"/>
              <a:t>&lt;=1 year</a:t>
            </a:r>
            <a:endParaRPr lang="en-US" sz="1600" dirty="0"/>
          </a:p>
          <a:p>
            <a:pPr marL="906463" lvl="3" indent="-187325" algn="just">
              <a:lnSpc>
                <a:spcPts val="2500"/>
              </a:lnSpc>
              <a:spcBef>
                <a:spcPts val="600"/>
              </a:spcBef>
              <a:spcAft>
                <a:spcPts val="0"/>
              </a:spcAft>
              <a:buFontTx/>
              <a:buChar char="•"/>
            </a:pPr>
            <a:r>
              <a:rPr lang="en-US" sz="1600" dirty="0"/>
              <a:t>Residential mortgage loans - 50%, if LTV&lt;=75%</a:t>
            </a:r>
          </a:p>
          <a:p>
            <a:pPr marL="906463" lvl="3" indent="-187325" algn="just">
              <a:lnSpc>
                <a:spcPts val="2500"/>
              </a:lnSpc>
              <a:spcBef>
                <a:spcPts val="600"/>
              </a:spcBef>
              <a:spcAft>
                <a:spcPts val="0"/>
              </a:spcAft>
              <a:buFontTx/>
              <a:buChar char="•"/>
            </a:pPr>
            <a:r>
              <a:rPr lang="en-US" sz="1600" dirty="0"/>
              <a:t>Other assets - 100 </a:t>
            </a:r>
            <a:r>
              <a:rPr lang="en-US" sz="1600" dirty="0" smtClean="0"/>
              <a:t>%</a:t>
            </a:r>
            <a:endParaRPr kumimoji="1" lang="en-US" sz="16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588</a:t>
            </a:fld>
            <a:endParaRPr lang="en-US"/>
          </a:p>
        </p:txBody>
      </p:sp>
    </p:spTree>
    <p:extLst>
      <p:ext uri="{BB962C8B-B14F-4D97-AF65-F5344CB8AC3E}">
        <p14:creationId xmlns:p14="http://schemas.microsoft.com/office/powerpoint/2010/main" val="220376830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animEffect transition="in" filter="wipe(left)">
                                      <p:cBhvr>
                                        <p:cTn id="7" dur="500"/>
                                        <p:tgtEl>
                                          <p:spTgt spid="166297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62979">
                                            <p:txEl>
                                              <p:pRg st="1" end="1"/>
                                            </p:txEl>
                                          </p:spTgt>
                                        </p:tgtEl>
                                        <p:attrNameLst>
                                          <p:attrName>style.visibility</p:attrName>
                                        </p:attrNameLst>
                                      </p:cBhvr>
                                      <p:to>
                                        <p:strVal val="visible"/>
                                      </p:to>
                                    </p:set>
                                    <p:animEffect transition="in" filter="wipe(left)">
                                      <p:cBhvr>
                                        <p:cTn id="10" dur="500"/>
                                        <p:tgtEl>
                                          <p:spTgt spid="166297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62979">
                                            <p:txEl>
                                              <p:pRg st="2" end="2"/>
                                            </p:txEl>
                                          </p:spTgt>
                                        </p:tgtEl>
                                        <p:attrNameLst>
                                          <p:attrName>style.visibility</p:attrName>
                                        </p:attrNameLst>
                                      </p:cBhvr>
                                      <p:to>
                                        <p:strVal val="visible"/>
                                      </p:to>
                                    </p:set>
                                    <p:animEffect transition="in" filter="wipe(left)">
                                      <p:cBhvr>
                                        <p:cTn id="13" dur="500"/>
                                        <p:tgtEl>
                                          <p:spTgt spid="166297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62979">
                                            <p:txEl>
                                              <p:pRg st="3" end="3"/>
                                            </p:txEl>
                                          </p:spTgt>
                                        </p:tgtEl>
                                        <p:attrNameLst>
                                          <p:attrName>style.visibility</p:attrName>
                                        </p:attrNameLst>
                                      </p:cBhvr>
                                      <p:to>
                                        <p:strVal val="visible"/>
                                      </p:to>
                                    </p:set>
                                    <p:animEffect transition="in" filter="wipe(left)">
                                      <p:cBhvr>
                                        <p:cTn id="16" dur="500"/>
                                        <p:tgtEl>
                                          <p:spTgt spid="1662979">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62979">
                                            <p:txEl>
                                              <p:pRg st="4" end="4"/>
                                            </p:txEl>
                                          </p:spTgt>
                                        </p:tgtEl>
                                        <p:attrNameLst>
                                          <p:attrName>style.visibility</p:attrName>
                                        </p:attrNameLst>
                                      </p:cBhvr>
                                      <p:to>
                                        <p:strVal val="visible"/>
                                      </p:to>
                                    </p:set>
                                    <p:animEffect transition="in" filter="wipe(left)">
                                      <p:cBhvr>
                                        <p:cTn id="19" dur="500"/>
                                        <p:tgtEl>
                                          <p:spTgt spid="1662979">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62979">
                                            <p:txEl>
                                              <p:pRg st="5" end="5"/>
                                            </p:txEl>
                                          </p:spTgt>
                                        </p:tgtEl>
                                        <p:attrNameLst>
                                          <p:attrName>style.visibility</p:attrName>
                                        </p:attrNameLst>
                                      </p:cBhvr>
                                      <p:to>
                                        <p:strVal val="visible"/>
                                      </p:to>
                                    </p:set>
                                    <p:animEffect transition="in" filter="wipe(left)">
                                      <p:cBhvr>
                                        <p:cTn id="22" dur="500"/>
                                        <p:tgtEl>
                                          <p:spTgt spid="1662979">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62979">
                                            <p:txEl>
                                              <p:pRg st="6" end="6"/>
                                            </p:txEl>
                                          </p:spTgt>
                                        </p:tgtEl>
                                        <p:attrNameLst>
                                          <p:attrName>style.visibility</p:attrName>
                                        </p:attrNameLst>
                                      </p:cBhvr>
                                      <p:to>
                                        <p:strVal val="visible"/>
                                      </p:to>
                                    </p:set>
                                    <p:animEffect transition="in" filter="wipe(left)">
                                      <p:cBhvr>
                                        <p:cTn id="25" dur="500"/>
                                        <p:tgtEl>
                                          <p:spTgt spid="16629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autoUpdateAnimBg="0"/>
    </p:bldLst>
  </p:timing>
</p:sld>
</file>

<file path=ppt/slides/slide5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dirty="0"/>
              <a:t>Origins of Basel II</a:t>
            </a:r>
            <a:endParaRPr lang="en-US" dirty="0" smtClean="0"/>
          </a:p>
        </p:txBody>
      </p:sp>
      <p:sp>
        <p:nvSpPr>
          <p:cNvPr id="1662979" name="Rectangle 3"/>
          <p:cNvSpPr>
            <a:spLocks noGrp="1" noChangeArrowheads="1"/>
          </p:cNvSpPr>
          <p:nvPr>
            <p:ph type="body" idx="1"/>
          </p:nvPr>
        </p:nvSpPr>
        <p:spPr>
          <a:xfrm>
            <a:off x="776288" y="1628800"/>
            <a:ext cx="8641208" cy="4719613"/>
          </a:xfrm>
          <a:noFill/>
        </p:spPr>
        <p:txBody>
          <a:bodyPr/>
          <a:lstStyle/>
          <a:p>
            <a:pPr marL="266700" indent="-266700" algn="just">
              <a:lnSpc>
                <a:spcPts val="2700"/>
              </a:lnSpc>
              <a:spcBef>
                <a:spcPts val="600"/>
              </a:spcBef>
              <a:spcAft>
                <a:spcPts val="600"/>
              </a:spcAft>
            </a:pPr>
            <a:r>
              <a:rPr kumimoji="1" lang="en-US" sz="2000" dirty="0" smtClean="0">
                <a:solidFill>
                  <a:srgbClr val="FF0000"/>
                </a:solidFill>
              </a:rPr>
              <a:t>Basel I</a:t>
            </a:r>
          </a:p>
          <a:p>
            <a:pPr marL="266700" indent="-266700" algn="just">
              <a:lnSpc>
                <a:spcPts val="2700"/>
              </a:lnSpc>
              <a:spcBef>
                <a:spcPts val="600"/>
              </a:spcBef>
              <a:spcAft>
                <a:spcPts val="600"/>
              </a:spcAft>
            </a:pPr>
            <a:endParaRPr kumimoji="1" lang="en-US" sz="2000" dirty="0" smtClean="0">
              <a:solidFill>
                <a:srgbClr val="FF0000"/>
              </a:solidFill>
            </a:endParaRPr>
          </a:p>
          <a:p>
            <a:pPr marL="449263" lvl="1" indent="-187325" algn="just">
              <a:lnSpc>
                <a:spcPts val="2700"/>
              </a:lnSpc>
              <a:spcBef>
                <a:spcPts val="600"/>
              </a:spcBef>
              <a:spcAft>
                <a:spcPts val="600"/>
              </a:spcAft>
            </a:pPr>
            <a:r>
              <a:rPr lang="en-US" sz="1600" dirty="0" smtClean="0">
                <a:solidFill>
                  <a:srgbClr val="FF0000"/>
                </a:solidFill>
              </a:rPr>
              <a:t>As Japanese banks had much lower capital levels than their US and European counterparties, they had to increase their capital levels, helping to trigger the Japanese banking crisis at the end of the 80s.</a:t>
            </a:r>
          </a:p>
          <a:p>
            <a:pPr marL="449263" lvl="1" indent="-187325" algn="just">
              <a:lnSpc>
                <a:spcPts val="2700"/>
              </a:lnSpc>
              <a:spcBef>
                <a:spcPts val="600"/>
              </a:spcBef>
              <a:spcAft>
                <a:spcPts val="600"/>
              </a:spcAft>
            </a:pPr>
            <a:r>
              <a:rPr kumimoji="1" lang="en-US" sz="1600" dirty="0">
                <a:solidFill>
                  <a:srgbClr val="FF0000"/>
                </a:solidFill>
              </a:rPr>
              <a:t>Basel I ignored all other risks, besides credit risk.</a:t>
            </a:r>
          </a:p>
          <a:p>
            <a:pPr marL="449263" lvl="1" indent="-187325" algn="just">
              <a:lnSpc>
                <a:spcPts val="2700"/>
              </a:lnSpc>
              <a:spcBef>
                <a:spcPts val="600"/>
              </a:spcBef>
              <a:spcAft>
                <a:spcPts val="600"/>
              </a:spcAft>
            </a:pPr>
            <a:endParaRPr lang="en-US" sz="1600" dirty="0" smtClean="0">
              <a:solidFill>
                <a:srgbClr val="FF0000"/>
              </a:solidFill>
            </a:endParaRPr>
          </a:p>
          <a:p>
            <a:pPr marL="449263" lvl="1" indent="-187325" algn="just">
              <a:lnSpc>
                <a:spcPts val="2700"/>
              </a:lnSpc>
              <a:spcBef>
                <a:spcPts val="600"/>
              </a:spcBef>
              <a:spcAft>
                <a:spcPts val="600"/>
              </a:spcAft>
            </a:pPr>
            <a:r>
              <a:rPr lang="en-US" sz="1600" dirty="0" smtClean="0">
                <a:solidFill>
                  <a:srgbClr val="FF0000"/>
                </a:solidFill>
              </a:rPr>
              <a:t>The </a:t>
            </a:r>
            <a:r>
              <a:rPr lang="en-US" sz="1600" dirty="0">
                <a:solidFill>
                  <a:srgbClr val="FF0000"/>
                </a:solidFill>
              </a:rPr>
              <a:t>agreement was revised in 1996, </a:t>
            </a:r>
            <a:r>
              <a:rPr lang="en-US" sz="1600" dirty="0" smtClean="0">
                <a:solidFill>
                  <a:srgbClr val="FF0000"/>
                </a:solidFill>
              </a:rPr>
              <a:t>to </a:t>
            </a:r>
            <a:r>
              <a:rPr lang="en-US" sz="1600" dirty="0">
                <a:solidFill>
                  <a:srgbClr val="FF0000"/>
                </a:solidFill>
              </a:rPr>
              <a:t>incorporate market risk </a:t>
            </a:r>
            <a:r>
              <a:rPr lang="en-US" sz="1600" dirty="0"/>
              <a:t>(trading and currency portfolios), allowing </a:t>
            </a:r>
            <a:r>
              <a:rPr lang="en-US" sz="1600" dirty="0" smtClean="0"/>
              <a:t>FIs to </a:t>
            </a:r>
            <a:r>
              <a:rPr lang="en-US" sz="1600" dirty="0"/>
              <a:t>use internal models </a:t>
            </a:r>
            <a:r>
              <a:rPr lang="en-US" sz="1600" dirty="0" smtClean="0"/>
              <a:t>(</a:t>
            </a:r>
            <a:r>
              <a:rPr lang="en-US" sz="1600" dirty="0" err="1" smtClean="0"/>
              <a:t>VaR</a:t>
            </a:r>
            <a:r>
              <a:rPr lang="en-US" sz="16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589</a:t>
            </a:fld>
            <a:endParaRPr lang="en-US"/>
          </a:p>
        </p:txBody>
      </p:sp>
      <p:sp>
        <p:nvSpPr>
          <p:cNvPr id="5" name="Down Arrow 4"/>
          <p:cNvSpPr/>
          <p:nvPr/>
        </p:nvSpPr>
        <p:spPr bwMode="auto">
          <a:xfrm>
            <a:off x="5118100" y="4221088"/>
            <a:ext cx="288032"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617329754"/>
      </p:ext>
    </p:extLst>
  </p:cSld>
  <p:clrMapOvr>
    <a:masterClrMapping/>
  </p:clrMapOvr>
  <p:transition spd="slow">
    <p:pull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864096"/>
          </a:xfrm>
        </p:spPr>
        <p:txBody>
          <a:bodyPr/>
          <a:lstStyle/>
          <a:p>
            <a:pPr algn="just">
              <a:lnSpc>
                <a:spcPts val="2700"/>
              </a:lnSpc>
              <a:spcBef>
                <a:spcPts val="600"/>
              </a:spcBef>
              <a:spcAft>
                <a:spcPts val="600"/>
              </a:spcAft>
            </a:pPr>
            <a:r>
              <a:rPr lang="en-US" sz="2000" b="1" dirty="0" smtClean="0">
                <a:solidFill>
                  <a:srgbClr val="FF0000"/>
                </a:solidFill>
              </a:rPr>
              <a:t>Money supply is mostly driven by bank’s decisions in providing credit to the private sector and to Governments: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a:t>
            </a:fld>
            <a:endParaRPr lang="en-US"/>
          </a:p>
        </p:txBody>
      </p:sp>
      <p:pic>
        <p:nvPicPr>
          <p:cNvPr id="61442" name="Picture 2" descr="https://www.ecb.europa.eu/press/pr/stats/md/html/md2007/ecb.md2007.en_img1.png?bd3d91d33ac057c0121d1943156945e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60" y="3181156"/>
            <a:ext cx="5031746" cy="314078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94048" y="2749228"/>
            <a:ext cx="6300686" cy="338554"/>
          </a:xfrm>
          <a:prstGeom prst="rect">
            <a:avLst/>
          </a:prstGeom>
        </p:spPr>
        <p:txBody>
          <a:bodyPr wrap="square">
            <a:spAutoFit/>
          </a:bodyPr>
          <a:lstStyle/>
          <a:p>
            <a:pPr>
              <a:buNone/>
            </a:pPr>
            <a:r>
              <a:rPr lang="en-US" sz="1600" u="none" dirty="0">
                <a:solidFill>
                  <a:schemeClr val="tx1"/>
                </a:solidFill>
                <a:latin typeface="+mn-lt"/>
              </a:rPr>
              <a:t>Contribution of the M3 counterparts to the annual growth rate of M3</a:t>
            </a:r>
            <a:endParaRPr lang="pt-PT" sz="1600" u="none" dirty="0">
              <a:solidFill>
                <a:schemeClr val="tx1"/>
              </a:solidFill>
              <a:latin typeface="+mn-lt"/>
            </a:endParaRPr>
          </a:p>
        </p:txBody>
      </p:sp>
      <p:sp>
        <p:nvSpPr>
          <p:cNvPr id="10" name="Rectangle 3"/>
          <p:cNvSpPr txBox="1">
            <a:spLocks noChangeArrowheads="1"/>
          </p:cNvSpPr>
          <p:nvPr/>
        </p:nvSpPr>
        <p:spPr bwMode="auto">
          <a:xfrm>
            <a:off x="6012867" y="5945278"/>
            <a:ext cx="1656184"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ECB</a:t>
            </a:r>
            <a:endParaRPr lang="en-US" sz="1400" b="0" u="none" dirty="0"/>
          </a:p>
        </p:txBody>
      </p:sp>
    </p:spTree>
    <p:extLst>
      <p:ext uri="{BB962C8B-B14F-4D97-AF65-F5344CB8AC3E}">
        <p14:creationId xmlns:p14="http://schemas.microsoft.com/office/powerpoint/2010/main" val="1238075288"/>
      </p:ext>
    </p:extLst>
  </p:cSld>
  <p:clrMapOvr>
    <a:masterClrMapping/>
  </p:clrMapOvr>
  <p:transition spd="slow">
    <p:pull dir="r"/>
  </p:transition>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r>
              <a:rPr lang="en-US" dirty="0" smtClean="0"/>
              <a:t>Origins of Basel II</a:t>
            </a:r>
          </a:p>
        </p:txBody>
      </p:sp>
      <p:sp>
        <p:nvSpPr>
          <p:cNvPr id="1223683" name="Rectangle 3"/>
          <p:cNvSpPr>
            <a:spLocks noGrp="1" noChangeArrowheads="1"/>
          </p:cNvSpPr>
          <p:nvPr>
            <p:ph type="body" idx="1"/>
          </p:nvPr>
        </p:nvSpPr>
        <p:spPr>
          <a:xfrm>
            <a:off x="776536" y="1628799"/>
            <a:ext cx="8716714" cy="4694213"/>
          </a:xfrm>
        </p:spPr>
        <p:txBody>
          <a:bodyPr/>
          <a:lstStyle/>
          <a:p>
            <a:pPr marL="265113" indent="-265113" algn="just">
              <a:lnSpc>
                <a:spcPts val="2700"/>
              </a:lnSpc>
              <a:spcBef>
                <a:spcPts val="600"/>
              </a:spcBef>
              <a:spcAft>
                <a:spcPts val="600"/>
              </a:spcAft>
            </a:pPr>
            <a:r>
              <a:rPr lang="en-US" sz="2000" dirty="0" smtClean="0">
                <a:solidFill>
                  <a:srgbClr val="FF0000"/>
                </a:solidFill>
              </a:rPr>
              <a:t>Development of finance theory towards the application to credit risk of  methodologies tested in asset management and option pricing.</a:t>
            </a:r>
          </a:p>
          <a:p>
            <a:pPr marL="265113" indent="-265113" algn="just">
              <a:lnSpc>
                <a:spcPts val="2700"/>
              </a:lnSpc>
              <a:spcBef>
                <a:spcPts val="600"/>
              </a:spcBef>
              <a:spcAft>
                <a:spcPts val="600"/>
              </a:spcAft>
            </a:pPr>
            <a:r>
              <a:rPr lang="en-US" sz="2000" dirty="0">
                <a:solidFill>
                  <a:srgbClr val="FF0000"/>
                </a:solidFill>
              </a:rPr>
              <a:t>Shortcomings of traditional credit risk models</a:t>
            </a:r>
            <a:r>
              <a:rPr lang="en-US" sz="2000" dirty="0"/>
              <a:t>.</a:t>
            </a:r>
          </a:p>
          <a:p>
            <a:pPr marL="265113" indent="-265113" algn="just">
              <a:lnSpc>
                <a:spcPts val="2700"/>
              </a:lnSpc>
              <a:spcBef>
                <a:spcPts val="600"/>
              </a:spcBef>
              <a:spcAft>
                <a:spcPts val="600"/>
              </a:spcAft>
            </a:pPr>
            <a:r>
              <a:rPr lang="en-US" sz="2000" dirty="0" smtClean="0">
                <a:solidFill>
                  <a:srgbClr val="FF0000"/>
                </a:solidFill>
              </a:rPr>
              <a:t>Increase of:</a:t>
            </a:r>
          </a:p>
          <a:p>
            <a:pPr marL="542925" lvl="1" indent="-277813" algn="just">
              <a:lnSpc>
                <a:spcPts val="2700"/>
              </a:lnSpc>
              <a:spcBef>
                <a:spcPts val="600"/>
              </a:spcBef>
              <a:spcAft>
                <a:spcPts val="600"/>
              </a:spcAft>
            </a:pPr>
            <a:r>
              <a:rPr lang="en-US" sz="1800" dirty="0" smtClean="0">
                <a:solidFill>
                  <a:srgbClr val="FF0000"/>
                </a:solidFill>
              </a:rPr>
              <a:t>loan portfolios</a:t>
            </a:r>
            <a:r>
              <a:rPr lang="en-US" sz="1800" dirty="0" smtClean="0"/>
              <a:t>, demanding more rigorous analysis of risk to minimize losses, pricing and asset securitization;</a:t>
            </a:r>
          </a:p>
          <a:p>
            <a:pPr marL="542925" lvl="1" indent="-277813" algn="just">
              <a:lnSpc>
                <a:spcPts val="2700"/>
              </a:lnSpc>
              <a:spcBef>
                <a:spcPts val="600"/>
              </a:spcBef>
              <a:spcAft>
                <a:spcPts val="600"/>
              </a:spcAft>
            </a:pPr>
            <a:r>
              <a:rPr lang="en-US" sz="1800" dirty="0" smtClean="0">
                <a:solidFill>
                  <a:srgbClr val="FF0000"/>
                </a:solidFill>
              </a:rPr>
              <a:t>credit derivatives market</a:t>
            </a:r>
            <a:r>
              <a:rPr lang="en-US" sz="1800" dirty="0" smtClean="0"/>
              <a:t>, allowing companies, investors and FI to manage and invest in credit risk.</a:t>
            </a:r>
          </a:p>
          <a:p>
            <a:pPr marL="542925" lvl="1" indent="-277813" algn="just">
              <a:lnSpc>
                <a:spcPts val="2700"/>
              </a:lnSpc>
              <a:spcBef>
                <a:spcPts val="600"/>
              </a:spcBef>
              <a:spcAft>
                <a:spcPts val="600"/>
              </a:spcAft>
            </a:pPr>
            <a:r>
              <a:rPr lang="en-US" sz="1800" dirty="0" smtClean="0">
                <a:solidFill>
                  <a:srgbClr val="FF0000"/>
                </a:solidFill>
              </a:rPr>
              <a:t>private debt market</a:t>
            </a:r>
            <a:r>
              <a:rPr lang="en-US" sz="1800" dirty="0" smtClean="0"/>
              <a:t>, requiring better estimates of credit risk components, namely for pricing purposes.</a:t>
            </a:r>
            <a:endParaRPr lang="en-US" sz="1800" dirty="0" smtClean="0">
              <a:solidFill>
                <a:srgbClr val="FF0000"/>
              </a:solidFill>
            </a:endParaRPr>
          </a:p>
          <a:p>
            <a:pPr marL="542925" lvl="1" indent="-277813" algn="just">
              <a:lnSpc>
                <a:spcPts val="2700"/>
              </a:lnSpc>
              <a:spcBef>
                <a:spcPts val="600"/>
              </a:spcBef>
              <a:spcAft>
                <a:spcPts val="600"/>
              </a:spcAft>
            </a:pPr>
            <a:r>
              <a:rPr lang="en-US" sz="1800" dirty="0" smtClean="0">
                <a:solidFill>
                  <a:srgbClr val="FF0000"/>
                </a:solidFill>
              </a:rPr>
              <a:t>number </a:t>
            </a:r>
            <a:r>
              <a:rPr lang="en-US" sz="1800" dirty="0">
                <a:solidFill>
                  <a:srgbClr val="FF0000"/>
                </a:solidFill>
              </a:rPr>
              <a:t>and size of defaults worldwide </a:t>
            </a:r>
            <a:r>
              <a:rPr lang="en-US" sz="1800" dirty="0"/>
              <a:t>(e.g. Barings, LTCM, Russia</a:t>
            </a:r>
            <a:r>
              <a:rPr lang="en-US" sz="18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590</a:t>
            </a:fld>
            <a:endParaRPr lang="en-US"/>
          </a:p>
        </p:txBody>
      </p:sp>
    </p:spTree>
  </p:cSld>
  <p:clrMapOvr>
    <a:masterClrMapping/>
  </p:clrMapOvr>
  <p:transition spd="slow">
    <p:pull dir="r"/>
  </p:transition>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t>Goals</a:t>
            </a:r>
          </a:p>
        </p:txBody>
      </p:sp>
      <p:sp>
        <p:nvSpPr>
          <p:cNvPr id="1682435" name="Rectangle 3"/>
          <p:cNvSpPr>
            <a:spLocks noGrp="1" noChangeArrowheads="1"/>
          </p:cNvSpPr>
          <p:nvPr>
            <p:ph type="body" sz="half" idx="1"/>
          </p:nvPr>
        </p:nvSpPr>
        <p:spPr>
          <a:xfrm>
            <a:off x="738158" y="1628800"/>
            <a:ext cx="8715436" cy="1512168"/>
          </a:xfrm>
        </p:spPr>
        <p:txBody>
          <a:bodyPr/>
          <a:lstStyle/>
          <a:p>
            <a:pPr marL="266700" indent="-266700" algn="just">
              <a:lnSpc>
                <a:spcPts val="2700"/>
              </a:lnSpc>
              <a:spcBef>
                <a:spcPts val="600"/>
              </a:spcBef>
              <a:spcAft>
                <a:spcPts val="600"/>
              </a:spcAft>
              <a:buNone/>
            </a:pPr>
            <a:r>
              <a:rPr lang="en-US" sz="2000" dirty="0" smtClean="0">
                <a:solidFill>
                  <a:srgbClr val="FF0000"/>
                </a:solidFill>
              </a:rPr>
              <a:t>1.	Improvement of capital adequacy rules of banking institutions, in order to bridge the gap between regulatory and economic capital</a:t>
            </a:r>
            <a:r>
              <a:rPr lang="en-US" sz="2000" dirty="0" smtClean="0"/>
              <a:t>, namely by allowing banks to use internal models.</a:t>
            </a:r>
          </a:p>
          <a:p>
            <a:pPr marL="261938" lvl="1" indent="-261938" algn="just">
              <a:lnSpc>
                <a:spcPts val="2700"/>
              </a:lnSpc>
              <a:spcBef>
                <a:spcPts val="600"/>
              </a:spcBef>
              <a:spcAft>
                <a:spcPts val="600"/>
              </a:spcAft>
              <a:buNone/>
            </a:pPr>
            <a:r>
              <a:rPr lang="en-US" sz="2000" dirty="0" smtClean="0"/>
              <a:t>2.	</a:t>
            </a:r>
            <a:r>
              <a:rPr lang="en-US" sz="2000" dirty="0" smtClean="0">
                <a:solidFill>
                  <a:srgbClr val="FF0000"/>
                </a:solidFill>
              </a:rPr>
              <a:t>Motivate the adoption of the most modern credit risk analysis methodologies:</a:t>
            </a:r>
            <a:endParaRPr lang="en-US" sz="2000" dirty="0" smtClean="0"/>
          </a:p>
        </p:txBody>
      </p:sp>
      <p:pic>
        <p:nvPicPr>
          <p:cNvPr id="7" name="Picture 4"/>
          <p:cNvPicPr>
            <a:picLocks noChangeAspect="1" noChangeArrowheads="1"/>
          </p:cNvPicPr>
          <p:nvPr/>
        </p:nvPicPr>
        <p:blipFill>
          <a:blip r:embed="rId2" cstate="print"/>
          <a:srcRect/>
          <a:stretch>
            <a:fillRect/>
          </a:stretch>
        </p:blipFill>
        <p:spPr bwMode="auto">
          <a:xfrm>
            <a:off x="1095347" y="3284984"/>
            <a:ext cx="5134117" cy="2622114"/>
          </a:xfrm>
          <a:prstGeom prst="rect">
            <a:avLst/>
          </a:prstGeom>
          <a:noFill/>
          <a:ln w="12700" cap="sq">
            <a:noFill/>
            <a:miter lim="800000"/>
            <a:headEnd/>
            <a:tailEnd/>
          </a:ln>
        </p:spPr>
      </p:pic>
      <p:sp>
        <p:nvSpPr>
          <p:cNvPr id="8" name="Rectangle 3"/>
          <p:cNvSpPr txBox="1">
            <a:spLocks noChangeArrowheads="1"/>
          </p:cNvSpPr>
          <p:nvPr/>
        </p:nvSpPr>
        <p:spPr bwMode="auto">
          <a:xfrm>
            <a:off x="1097948" y="6021289"/>
            <a:ext cx="8463564" cy="288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just" defTabSz="914400" rtl="0" eaLnBrk="0" fontAlgn="base" latinLnBrk="0" hangingPunct="0">
              <a:lnSpc>
                <a:spcPct val="80000"/>
              </a:lnSpc>
              <a:spcBef>
                <a:spcPct val="20000"/>
              </a:spcBef>
              <a:spcAft>
                <a:spcPct val="0"/>
              </a:spcAft>
              <a:buClr>
                <a:schemeClr val="bg2"/>
              </a:buClr>
              <a:buSzPct val="75000"/>
              <a:buFont typeface="Monotype Sorts" pitchFamily="2" charset="2"/>
              <a:buNone/>
              <a:tabLst/>
              <a:defRPr/>
            </a:pPr>
            <a:r>
              <a:rPr kumimoji="0" lang="en-US" sz="1400" b="0" i="0" u="none" strike="noStrike" kern="0" cap="none" spc="0" normalizeH="0" baseline="0" dirty="0" smtClean="0">
                <a:ln>
                  <a:noFill/>
                </a:ln>
                <a:solidFill>
                  <a:schemeClr val="tx1"/>
                </a:solidFill>
                <a:effectLst/>
                <a:uLnTx/>
                <a:uFillTx/>
                <a:latin typeface="+mn-lt"/>
                <a:ea typeface="+mn-ea"/>
                <a:cs typeface="+mn-cs"/>
              </a:rPr>
              <a:t>Source: E-Risk (1999), “The Seven Stages of Risk Management”, www.erisk.com</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591</a:t>
            </a:fld>
            <a:endParaRPr lang="en-US"/>
          </a:p>
        </p:txBody>
      </p:sp>
    </p:spTree>
  </p:cSld>
  <p:clrMapOvr>
    <a:masterClrMapping/>
  </p:clrMapOvr>
  <p:transition spd="slow">
    <p:pull dir="r"/>
  </p:transition>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a:xfrm>
            <a:off x="908049" y="342900"/>
            <a:ext cx="8545543" cy="1104900"/>
          </a:xfrm>
        </p:spPr>
        <p:txBody>
          <a:bodyPr/>
          <a:lstStyle/>
          <a:p>
            <a:r>
              <a:rPr lang="en-US" dirty="0" smtClean="0"/>
              <a:t>Main changes</a:t>
            </a:r>
          </a:p>
        </p:txBody>
      </p:sp>
      <p:sp>
        <p:nvSpPr>
          <p:cNvPr id="3163139" name="Rectangle 3"/>
          <p:cNvSpPr>
            <a:spLocks noChangeArrowheads="1"/>
          </p:cNvSpPr>
          <p:nvPr/>
        </p:nvSpPr>
        <p:spPr bwMode="auto">
          <a:xfrm>
            <a:off x="809624" y="1643062"/>
            <a:ext cx="8643969" cy="4666257"/>
          </a:xfrm>
          <a:prstGeom prst="rect">
            <a:avLst/>
          </a:prstGeom>
          <a:noFill/>
          <a:ln w="9525">
            <a:noFill/>
            <a:miter lim="800000"/>
            <a:headEnd/>
            <a:tailEnd/>
          </a:ln>
        </p:spPr>
        <p:txBody>
          <a:bodyPr lIns="92075" tIns="46038" rIns="92075" bIns="46038"/>
          <a:lstStyle/>
          <a:p>
            <a:pPr marL="363538" lvl="1" indent="-363538" algn="just">
              <a:lnSpc>
                <a:spcPts val="2700"/>
              </a:lnSpc>
              <a:spcBef>
                <a:spcPts val="600"/>
              </a:spcBef>
              <a:spcAft>
                <a:spcPts val="600"/>
              </a:spcAft>
              <a:buClr>
                <a:srgbClr val="3366CC"/>
              </a:buClr>
              <a:buFont typeface="Wingdings" pitchFamily="2" charset="2"/>
              <a:buChar char="§"/>
            </a:pPr>
            <a:r>
              <a:rPr lang="en-US" sz="1800" b="0" u="none" dirty="0" smtClean="0">
                <a:solidFill>
                  <a:srgbClr val="FF0000"/>
                </a:solidFill>
              </a:rPr>
              <a:t>2 approaches in the calculation of capital requirements for credit risk:</a:t>
            </a:r>
          </a:p>
          <a:p>
            <a:pPr marL="363538" lvl="1" indent="-363538" algn="just">
              <a:lnSpc>
                <a:spcPts val="2700"/>
              </a:lnSpc>
              <a:spcBef>
                <a:spcPts val="600"/>
              </a:spcBef>
              <a:spcAft>
                <a:spcPts val="600"/>
              </a:spcAft>
              <a:buClr>
                <a:srgbClr val="3366CC"/>
              </a:buClr>
              <a:buFont typeface="Wingdings" pitchFamily="2" charset="2"/>
              <a:buAutoNum type="romanLcParenBoth"/>
            </a:pPr>
            <a:r>
              <a:rPr lang="en-US" sz="1800" b="0" u="none" dirty="0" smtClean="0">
                <a:solidFill>
                  <a:srgbClr val="FF0000"/>
                </a:solidFill>
              </a:rPr>
              <a:t>Standardized</a:t>
            </a:r>
            <a:r>
              <a:rPr lang="en-US" sz="1800" b="0" u="none" dirty="0" smtClean="0">
                <a:solidFill>
                  <a:schemeClr val="tx1"/>
                </a:solidFill>
              </a:rPr>
              <a:t> – corresponds roughly to Basel I, added by the differentiation of capital requirements as a function of the external ratings of counterparties:</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smtClean="0">
                <a:solidFill>
                  <a:schemeClr val="tx1"/>
                </a:solidFill>
              </a:rPr>
              <a:t>	- non-rated companies kept a risk weight of 100%;</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smtClean="0">
                <a:solidFill>
                  <a:schemeClr val="tx1"/>
                </a:solidFill>
              </a:rPr>
              <a:t>	- preferential treatment of mortgage loans was also kept (now with a risk weight of 35%, vis-à-vis 50% before);</a:t>
            </a:r>
          </a:p>
          <a:p>
            <a:pPr marL="363538" lvl="1" indent="-363538" algn="just">
              <a:lnSpc>
                <a:spcPts val="2700"/>
              </a:lnSpc>
              <a:spcBef>
                <a:spcPts val="600"/>
              </a:spcBef>
              <a:spcAft>
                <a:spcPts val="600"/>
              </a:spcAft>
              <a:buClr>
                <a:srgbClr val="3366CC"/>
              </a:buClr>
              <a:buFont typeface="Wingdings" pitchFamily="2" charset="2"/>
              <a:buNone/>
            </a:pPr>
            <a:r>
              <a:rPr lang="en-US" sz="1800" b="0" u="none" dirty="0" smtClean="0">
                <a:solidFill>
                  <a:schemeClr val="tx1"/>
                </a:solidFill>
              </a:rPr>
              <a:t>	- the differentiation between OECD member countries and others was eliminated.</a:t>
            </a:r>
          </a:p>
          <a:p>
            <a:pPr marL="363538" lvl="1" indent="-363538" algn="just">
              <a:lnSpc>
                <a:spcPts val="2700"/>
              </a:lnSpc>
              <a:spcBef>
                <a:spcPts val="600"/>
              </a:spcBef>
              <a:spcAft>
                <a:spcPts val="600"/>
              </a:spcAft>
              <a:buClr>
                <a:srgbClr val="3366CC"/>
              </a:buClr>
              <a:buAutoNum type="romanLcParenBoth" startAt="2"/>
            </a:pPr>
            <a:r>
              <a:rPr lang="en-US" sz="1800" b="0" u="none" dirty="0" smtClean="0">
                <a:solidFill>
                  <a:srgbClr val="FF0000"/>
                </a:solidFill>
              </a:rPr>
              <a:t>IRB</a:t>
            </a:r>
            <a:r>
              <a:rPr lang="en-US" sz="1800" b="0" u="none" dirty="0" smtClean="0">
                <a:solidFill>
                  <a:schemeClr val="tx1"/>
                </a:solidFill>
              </a:rPr>
              <a:t> – involves the validation of internal credit risk models for the several portfolios, with these models supplying adequate estimates to PD and LGD (for the corporate segment, there are two IRB sub-approaches – basic and advanced, with the former requiring only the PD estimation).</a:t>
            </a:r>
            <a:endParaRPr lang="en-US" sz="1800" b="0" u="none"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592</a:t>
            </a:fld>
            <a:endParaRPr lang="en-US"/>
          </a:p>
        </p:txBody>
      </p:sp>
    </p:spTree>
  </p:cSld>
  <p:clrMapOvr>
    <a:masterClrMapping/>
  </p:clrMapOvr>
  <p:transition spd="slow">
    <p:pull dir="r"/>
  </p:transition>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9" name="Rectangle 2"/>
          <p:cNvSpPr>
            <a:spLocks noGrp="1" noChangeArrowheads="1"/>
          </p:cNvSpPr>
          <p:nvPr>
            <p:ph type="title"/>
          </p:nvPr>
        </p:nvSpPr>
        <p:spPr>
          <a:xfrm>
            <a:off x="908049" y="342900"/>
            <a:ext cx="8545543" cy="1104900"/>
          </a:xfrm>
        </p:spPr>
        <p:txBody>
          <a:bodyPr/>
          <a:lstStyle/>
          <a:p>
            <a:r>
              <a:rPr lang="en-US" dirty="0" smtClean="0"/>
              <a:t>Main changes</a:t>
            </a:r>
          </a:p>
        </p:txBody>
      </p:sp>
      <p:sp>
        <p:nvSpPr>
          <p:cNvPr id="3163139" name="Rectangle 3"/>
          <p:cNvSpPr>
            <a:spLocks noChangeArrowheads="1"/>
          </p:cNvSpPr>
          <p:nvPr/>
        </p:nvSpPr>
        <p:spPr bwMode="auto">
          <a:xfrm>
            <a:off x="809624" y="1643062"/>
            <a:ext cx="8643969" cy="4666257"/>
          </a:xfrm>
          <a:prstGeom prst="rect">
            <a:avLst/>
          </a:prstGeom>
          <a:noFill/>
          <a:ln w="9525">
            <a:noFill/>
            <a:miter lim="800000"/>
            <a:headEnd/>
            <a:tailEnd/>
          </a:ln>
        </p:spPr>
        <p:txBody>
          <a:bodyPr lIns="92075" tIns="46038" rIns="92075" bIns="46038"/>
          <a:lstStyle/>
          <a:p>
            <a:pPr marL="358775" lvl="1" indent="-357188" algn="just">
              <a:lnSpc>
                <a:spcPts val="2700"/>
              </a:lnSpc>
              <a:spcBef>
                <a:spcPts val="600"/>
              </a:spcBef>
              <a:spcAft>
                <a:spcPts val="600"/>
              </a:spcAft>
              <a:buClr>
                <a:srgbClr val="3366CC"/>
              </a:buClr>
              <a:buFont typeface="Wingdings" pitchFamily="2" charset="2"/>
              <a:buChar char="§"/>
            </a:pPr>
            <a:r>
              <a:rPr lang="en-US" sz="1800" b="0" u="none" dirty="0" smtClean="0">
                <a:solidFill>
                  <a:schemeClr val="tx1"/>
                </a:solidFill>
              </a:rPr>
              <a:t>Better recognition of collaterals in calculating capital requirements</a:t>
            </a:r>
          </a:p>
          <a:p>
            <a:pPr marL="358775" lvl="1" indent="-357188" algn="just">
              <a:lnSpc>
                <a:spcPts val="2700"/>
              </a:lnSpc>
              <a:spcBef>
                <a:spcPts val="600"/>
              </a:spcBef>
              <a:spcAft>
                <a:spcPts val="600"/>
              </a:spcAft>
              <a:buClr>
                <a:srgbClr val="3366CC"/>
              </a:buClr>
              <a:buFont typeface="Wingdings" pitchFamily="2" charset="2"/>
              <a:buChar char="§"/>
            </a:pPr>
            <a:endParaRPr lang="en-US" sz="1800" b="0" u="none" dirty="0" smtClean="0">
              <a:solidFill>
                <a:srgbClr val="FF0000"/>
              </a:solidFill>
            </a:endParaRPr>
          </a:p>
          <a:p>
            <a:pPr marL="358775" lvl="1" indent="-357188" algn="just">
              <a:lnSpc>
                <a:spcPts val="2700"/>
              </a:lnSpc>
              <a:spcBef>
                <a:spcPts val="600"/>
              </a:spcBef>
              <a:spcAft>
                <a:spcPts val="600"/>
              </a:spcAft>
              <a:buClr>
                <a:srgbClr val="3366CC"/>
              </a:buClr>
              <a:buFont typeface="Wingdings" pitchFamily="2" charset="2"/>
              <a:buChar char="§"/>
            </a:pPr>
            <a:r>
              <a:rPr lang="en-US" sz="1800" b="0" u="none" dirty="0" smtClean="0">
                <a:solidFill>
                  <a:srgbClr val="FF0000"/>
                </a:solidFill>
              </a:rPr>
              <a:t>Capital </a:t>
            </a:r>
            <a:r>
              <a:rPr lang="en-US" sz="1800" b="0" u="none" dirty="0">
                <a:solidFill>
                  <a:srgbClr val="FF0000"/>
                </a:solidFill>
              </a:rPr>
              <a:t>requirements for operational </a:t>
            </a:r>
            <a:r>
              <a:rPr lang="en-US" sz="1800" b="0" u="none" dirty="0" smtClean="0">
                <a:solidFill>
                  <a:srgbClr val="FF0000"/>
                </a:solidFill>
              </a:rPr>
              <a:t>risk</a:t>
            </a:r>
          </a:p>
          <a:p>
            <a:pPr marL="358775" lvl="1" indent="-357188" algn="just">
              <a:lnSpc>
                <a:spcPts val="2700"/>
              </a:lnSpc>
              <a:spcBef>
                <a:spcPts val="600"/>
              </a:spcBef>
              <a:spcAft>
                <a:spcPts val="600"/>
              </a:spcAft>
              <a:buClr>
                <a:srgbClr val="3366CC"/>
              </a:buClr>
              <a:buFont typeface="Wingdings" pitchFamily="2" charset="2"/>
              <a:buChar char="§"/>
            </a:pPr>
            <a:endParaRPr lang="en-US" sz="1800" b="0" u="none" dirty="0" smtClean="0">
              <a:solidFill>
                <a:srgbClr val="FF0000"/>
              </a:solidFill>
            </a:endParaRPr>
          </a:p>
          <a:p>
            <a:pPr marL="358775" lvl="1" indent="-357188" algn="just">
              <a:lnSpc>
                <a:spcPts val="2700"/>
              </a:lnSpc>
              <a:spcBef>
                <a:spcPts val="600"/>
              </a:spcBef>
              <a:spcAft>
                <a:spcPts val="600"/>
              </a:spcAft>
              <a:buClr>
                <a:srgbClr val="3366CC"/>
              </a:buClr>
              <a:buFont typeface="Wingdings" pitchFamily="2" charset="2"/>
              <a:buChar char="§"/>
            </a:pPr>
            <a:r>
              <a:rPr lang="en-US" sz="1800" b="0" u="none" dirty="0" smtClean="0">
                <a:solidFill>
                  <a:srgbClr val="FF0000"/>
                </a:solidFill>
              </a:rPr>
              <a:t>3 Pillars – capital requirements can be increased due to other risks and by supervisory decision.</a:t>
            </a:r>
            <a:endParaRPr lang="en-US" sz="1800" b="0" u="none"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593</a:t>
            </a:fld>
            <a:endParaRPr lang="en-US"/>
          </a:p>
        </p:txBody>
      </p:sp>
    </p:spTree>
    <p:extLst>
      <p:ext uri="{BB962C8B-B14F-4D97-AF65-F5344CB8AC3E}">
        <p14:creationId xmlns:p14="http://schemas.microsoft.com/office/powerpoint/2010/main" val="1009378748"/>
      </p:ext>
    </p:extLst>
  </p:cSld>
  <p:clrMapOvr>
    <a:masterClrMapping/>
  </p:clrMapOvr>
  <p:transition spd="slow">
    <p:pull dir="r"/>
  </p:transition>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2"/>
          <p:cNvSpPr>
            <a:spLocks noGrp="1" noChangeArrowheads="1"/>
          </p:cNvSpPr>
          <p:nvPr>
            <p:ph type="title"/>
          </p:nvPr>
        </p:nvSpPr>
        <p:spPr/>
        <p:txBody>
          <a:bodyPr/>
          <a:lstStyle/>
          <a:p>
            <a:r>
              <a:rPr lang="en-US" dirty="0"/>
              <a:t>3 Pillars</a:t>
            </a:r>
            <a:endParaRPr lang="en-US" dirty="0" smtClean="0"/>
          </a:p>
        </p:txBody>
      </p:sp>
      <p:sp>
        <p:nvSpPr>
          <p:cNvPr id="3163139" name="Rectangle 3"/>
          <p:cNvSpPr>
            <a:spLocks noChangeArrowheads="1"/>
          </p:cNvSpPr>
          <p:nvPr/>
        </p:nvSpPr>
        <p:spPr bwMode="auto">
          <a:xfrm>
            <a:off x="809624" y="1628800"/>
            <a:ext cx="8643969" cy="4683100"/>
          </a:xfrm>
          <a:prstGeom prst="rect">
            <a:avLst/>
          </a:prstGeom>
          <a:noFill/>
          <a:ln w="9525">
            <a:noFill/>
            <a:miter lim="800000"/>
            <a:headEnd/>
            <a:tailEnd/>
          </a:ln>
        </p:spPr>
        <p:txBody>
          <a:bodyPr lIns="92075" tIns="46038" rIns="92075" bIns="46038"/>
          <a:lstStyle/>
          <a:p>
            <a:pPr marL="363538" lvl="1" indent="-361950" algn="just">
              <a:lnSpc>
                <a:spcPts val="2700"/>
              </a:lnSpc>
              <a:spcBef>
                <a:spcPts val="600"/>
              </a:spcBef>
              <a:spcAft>
                <a:spcPts val="600"/>
              </a:spcAft>
              <a:buClr>
                <a:srgbClr val="3366CC"/>
              </a:buClr>
              <a:buFont typeface="Wingdings" pitchFamily="2" charset="2"/>
              <a:buChar char="§"/>
            </a:pPr>
            <a:r>
              <a:rPr lang="en-US" sz="1800" b="0" u="none" dirty="0" smtClean="0">
                <a:solidFill>
                  <a:srgbClr val="FF0000"/>
                </a:solidFill>
              </a:rPr>
              <a:t>3 pillars:</a:t>
            </a:r>
          </a:p>
          <a:p>
            <a:pPr marL="363538" lvl="1" indent="-361950" algn="just">
              <a:lnSpc>
                <a:spcPts val="2700"/>
              </a:lnSpc>
              <a:spcBef>
                <a:spcPts val="600"/>
              </a:spcBef>
              <a:spcAft>
                <a:spcPts val="600"/>
              </a:spcAft>
              <a:buClr>
                <a:srgbClr val="3366CC"/>
              </a:buClr>
              <a:buFont typeface="Wingdings" pitchFamily="2" charset="2"/>
              <a:buChar char="§"/>
            </a:pPr>
            <a:endParaRPr lang="en-US" sz="1800" b="0" u="none" dirty="0" smtClean="0">
              <a:solidFill>
                <a:srgbClr val="FF0000"/>
              </a:solidFill>
            </a:endParaRP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smtClean="0">
                <a:solidFill>
                  <a:srgbClr val="FF0000"/>
                </a:solidFill>
              </a:rPr>
              <a:t>Pillar 1 </a:t>
            </a:r>
            <a:r>
              <a:rPr lang="en-US" sz="1800" b="0" u="none" dirty="0" smtClean="0">
                <a:solidFill>
                  <a:schemeClr val="tx1"/>
                </a:solidFill>
              </a:rPr>
              <a:t>– minimum capital requirements for credit, market and operational risks;</a:t>
            </a: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smtClean="0">
                <a:solidFill>
                  <a:srgbClr val="FF0000"/>
                </a:solidFill>
              </a:rPr>
              <a:t>Pillar 2 </a:t>
            </a:r>
            <a:r>
              <a:rPr lang="en-US" sz="1800" b="0" u="none" dirty="0" smtClean="0">
                <a:solidFill>
                  <a:schemeClr val="tx1"/>
                </a:solidFill>
              </a:rPr>
              <a:t>– supervisory </a:t>
            </a:r>
            <a:r>
              <a:rPr lang="en-US" sz="1800" b="0" u="none" dirty="0">
                <a:solidFill>
                  <a:schemeClr val="tx1"/>
                </a:solidFill>
              </a:rPr>
              <a:t>assessment of capital </a:t>
            </a:r>
            <a:r>
              <a:rPr lang="en-US" sz="1800" b="0" u="none" dirty="0" smtClean="0">
                <a:solidFill>
                  <a:schemeClr val="tx1"/>
                </a:solidFill>
              </a:rPr>
              <a:t>adequacy in addition to pillar 1 requirements, covering all risks, in order to </a:t>
            </a:r>
            <a:r>
              <a:rPr lang="en-GB" sz="1800" b="0" u="none" dirty="0" smtClean="0">
                <a:solidFill>
                  <a:schemeClr val="tx1"/>
                </a:solidFill>
              </a:rPr>
              <a:t>enhance </a:t>
            </a:r>
            <a:r>
              <a:rPr lang="en-GB" sz="1800" b="0" u="none" dirty="0">
                <a:solidFill>
                  <a:schemeClr val="tx1"/>
                </a:solidFill>
              </a:rPr>
              <a:t>the link between an institution's risk profile, its risk management and risk mitigation systems, and its capital planning - </a:t>
            </a:r>
            <a:r>
              <a:rPr lang="en-US" sz="1800" b="0" u="none" dirty="0">
                <a:solidFill>
                  <a:schemeClr val="tx1"/>
                </a:solidFill>
              </a:rPr>
              <a:t>ICAAP (Internal Capital Adequacy Assessment Process</a:t>
            </a:r>
            <a:r>
              <a:rPr lang="en-US" sz="1800" b="0" u="none" dirty="0" smtClean="0">
                <a:solidFill>
                  <a:schemeClr val="tx1"/>
                </a:solidFill>
              </a:rPr>
              <a:t>), including stress testing exercises;</a:t>
            </a:r>
          </a:p>
          <a:p>
            <a:pPr marL="363538" lvl="1" indent="-361950" algn="just">
              <a:lnSpc>
                <a:spcPts val="2700"/>
              </a:lnSpc>
              <a:spcBef>
                <a:spcPts val="600"/>
              </a:spcBef>
              <a:spcAft>
                <a:spcPts val="600"/>
              </a:spcAft>
              <a:buClr>
                <a:srgbClr val="3366CC"/>
              </a:buClr>
              <a:buFont typeface="Webdings" pitchFamily="18" charset="2"/>
              <a:buAutoNum type="romanLcParenBoth"/>
            </a:pPr>
            <a:r>
              <a:rPr lang="en-US" sz="1800" b="0" u="none" dirty="0" smtClean="0">
                <a:solidFill>
                  <a:srgbClr val="FF0000"/>
                </a:solidFill>
              </a:rPr>
              <a:t>Pillar 3 </a:t>
            </a:r>
            <a:r>
              <a:rPr lang="en-US" sz="1800" b="0" u="none" dirty="0" smtClean="0">
                <a:solidFill>
                  <a:schemeClr val="tx1"/>
                </a:solidFill>
              </a:rPr>
              <a:t>–  market discipline – larger detail in information released publicly (including risk models), namely through a market discipline annual document.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63139">
                                            <p:txEl>
                                              <p:pRg st="0" end="0"/>
                                            </p:txEl>
                                          </p:spTgt>
                                        </p:tgtEl>
                                        <p:attrNameLst>
                                          <p:attrName>style.visibility</p:attrName>
                                        </p:attrNameLst>
                                      </p:cBhvr>
                                      <p:to>
                                        <p:strVal val="visible"/>
                                      </p:to>
                                    </p:set>
                                    <p:animEffect transition="in" filter="wipe(left)">
                                      <p:cBhvr>
                                        <p:cTn id="7" dur="500"/>
                                        <p:tgtEl>
                                          <p:spTgt spid="31631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63139">
                                            <p:txEl>
                                              <p:pRg st="2" end="2"/>
                                            </p:txEl>
                                          </p:spTgt>
                                        </p:tgtEl>
                                        <p:attrNameLst>
                                          <p:attrName>style.visibility</p:attrName>
                                        </p:attrNameLst>
                                      </p:cBhvr>
                                      <p:to>
                                        <p:strVal val="visible"/>
                                      </p:to>
                                    </p:set>
                                    <p:animEffect transition="in" filter="wipe(left)">
                                      <p:cBhvr>
                                        <p:cTn id="12" dur="500"/>
                                        <p:tgtEl>
                                          <p:spTgt spid="31631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63139">
                                            <p:txEl>
                                              <p:pRg st="3" end="3"/>
                                            </p:txEl>
                                          </p:spTgt>
                                        </p:tgtEl>
                                        <p:attrNameLst>
                                          <p:attrName>style.visibility</p:attrName>
                                        </p:attrNameLst>
                                      </p:cBhvr>
                                      <p:to>
                                        <p:strVal val="visible"/>
                                      </p:to>
                                    </p:set>
                                    <p:animEffect transition="in" filter="wipe(left)">
                                      <p:cBhvr>
                                        <p:cTn id="17" dur="500"/>
                                        <p:tgtEl>
                                          <p:spTgt spid="31631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63139">
                                            <p:txEl>
                                              <p:pRg st="4" end="4"/>
                                            </p:txEl>
                                          </p:spTgt>
                                        </p:tgtEl>
                                        <p:attrNameLst>
                                          <p:attrName>style.visibility</p:attrName>
                                        </p:attrNameLst>
                                      </p:cBhvr>
                                      <p:to>
                                        <p:strVal val="visible"/>
                                      </p:to>
                                    </p:set>
                                    <p:animEffect transition="in" filter="wipe(left)">
                                      <p:cBhvr>
                                        <p:cTn id="22" dur="500"/>
                                        <p:tgtEl>
                                          <p:spTgt spid="3163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3139" grpId="0" build="p" bldLvl="2" autoUpdateAnimBg="0"/>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n-US" dirty="0" smtClean="0"/>
              <a:t>3 Pillars</a:t>
            </a:r>
          </a:p>
        </p:txBody>
      </p:sp>
      <p:pic>
        <p:nvPicPr>
          <p:cNvPr id="166915" name="Picture 2"/>
          <p:cNvPicPr>
            <a:picLocks noChangeAspect="1" noChangeArrowheads="1"/>
          </p:cNvPicPr>
          <p:nvPr/>
        </p:nvPicPr>
        <p:blipFill>
          <a:blip r:embed="rId2" cstate="print"/>
          <a:srcRect/>
          <a:stretch>
            <a:fillRect/>
          </a:stretch>
        </p:blipFill>
        <p:spPr bwMode="auto">
          <a:xfrm>
            <a:off x="843473" y="2516848"/>
            <a:ext cx="4180965" cy="3000384"/>
          </a:xfrm>
          <a:prstGeom prst="rect">
            <a:avLst/>
          </a:prstGeom>
          <a:noFill/>
          <a:ln w="12700" cap="sq">
            <a:noFill/>
            <a:miter lim="800000"/>
            <a:headEnd/>
            <a:tailEnd/>
          </a:ln>
        </p:spPr>
      </p:pic>
      <p:sp>
        <p:nvSpPr>
          <p:cNvPr id="5" name="Rectangle 5"/>
          <p:cNvSpPr>
            <a:spLocks noChangeArrowheads="1"/>
          </p:cNvSpPr>
          <p:nvPr/>
        </p:nvSpPr>
        <p:spPr bwMode="auto">
          <a:xfrm>
            <a:off x="881034" y="5688419"/>
            <a:ext cx="8437563" cy="33286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200" b="0" u="none" dirty="0" smtClean="0">
                <a:solidFill>
                  <a:schemeClr val="tx1"/>
                </a:solidFill>
                <a:cs typeface="Times New Roman" panose="02020603050405020304" pitchFamily="18" charset="0"/>
              </a:rPr>
              <a:t>Source:</a:t>
            </a:r>
            <a:r>
              <a:rPr kumimoji="0" lang="pt-PT" sz="1200" b="0" u="none" dirty="0">
                <a:solidFill>
                  <a:schemeClr val="tx1"/>
                </a:solidFill>
                <a:cs typeface="Times New Roman" panose="02020603050405020304" pitchFamily="18" charset="0"/>
              </a:rPr>
              <a:t>	</a:t>
            </a:r>
            <a:r>
              <a:rPr lang="en-GB" sz="1200" b="0" u="none" dirty="0">
                <a:solidFill>
                  <a:schemeClr val="tx1"/>
                </a:solidFill>
                <a:cs typeface="Times New Roman" panose="02020603050405020304" pitchFamily="18" charset="0"/>
              </a:rPr>
              <a:t>Standard and </a:t>
            </a:r>
            <a:r>
              <a:rPr lang="en-GB" sz="1200" b="0" u="none" dirty="0" err="1">
                <a:solidFill>
                  <a:schemeClr val="tx1"/>
                </a:solidFill>
                <a:cs typeface="Times New Roman" panose="02020603050405020304" pitchFamily="18" charset="0"/>
              </a:rPr>
              <a:t>Poors</a:t>
            </a:r>
            <a:r>
              <a:rPr lang="en-GB" sz="1200" b="0" u="none" dirty="0">
                <a:solidFill>
                  <a:schemeClr val="tx1"/>
                </a:solidFill>
                <a:cs typeface="Times New Roman" panose="02020603050405020304" pitchFamily="18" charset="0"/>
              </a:rPr>
              <a:t> (2008), “</a:t>
            </a:r>
            <a:r>
              <a:rPr lang="en-US" sz="1200" b="0" u="none" dirty="0">
                <a:solidFill>
                  <a:schemeClr val="tx1"/>
                </a:solidFill>
                <a:cs typeface="Times New Roman" panose="02020603050405020304" pitchFamily="18" charset="0"/>
              </a:rPr>
              <a:t>Implications For Capital Management Under Pillar </a:t>
            </a:r>
            <a:r>
              <a:rPr lang="en-US" sz="1200" b="0" u="none" dirty="0" smtClean="0">
                <a:solidFill>
                  <a:schemeClr val="tx1"/>
                </a:solidFill>
                <a:cs typeface="Times New Roman" panose="02020603050405020304" pitchFamily="18" charset="0"/>
              </a:rPr>
              <a:t>II</a:t>
            </a:r>
            <a:r>
              <a:rPr lang="en-US" sz="1200" b="0" u="none" dirty="0">
                <a:solidFill>
                  <a:schemeClr val="tx1"/>
                </a:solidFill>
                <a:cs typeface="Times New Roman" panose="02020603050405020304" pitchFamily="18" charset="0"/>
              </a:rPr>
              <a:t>”.</a:t>
            </a:r>
            <a:endParaRPr kumimoji="0" lang="en-US" sz="1200" b="0" u="none" dirty="0">
              <a:solidFill>
                <a:schemeClr val="tx1"/>
              </a:solidFill>
              <a:cs typeface="Times New Roman" panose="02020603050405020304"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5095876" y="2544421"/>
            <a:ext cx="4282318" cy="3044819"/>
          </a:xfrm>
          <a:prstGeom prst="rect">
            <a:avLst/>
          </a:prstGeom>
          <a:noFill/>
          <a:ln w="12700" cap="sq">
            <a:noFill/>
            <a:miter lim="800000"/>
            <a:headEnd/>
            <a:tailEnd/>
          </a:ln>
        </p:spPr>
      </p:pic>
      <p:sp>
        <p:nvSpPr>
          <p:cNvPr id="7" name="Rectangle 3"/>
          <p:cNvSpPr>
            <a:spLocks noChangeArrowheads="1"/>
          </p:cNvSpPr>
          <p:nvPr/>
        </p:nvSpPr>
        <p:spPr bwMode="auto">
          <a:xfrm>
            <a:off x="809624" y="1635070"/>
            <a:ext cx="8643969" cy="785818"/>
          </a:xfrm>
          <a:prstGeom prst="rect">
            <a:avLst/>
          </a:prstGeom>
          <a:noFill/>
          <a:ln w="9525">
            <a:noFill/>
            <a:miter lim="800000"/>
            <a:headEnd/>
            <a:tailEnd/>
          </a:ln>
        </p:spPr>
        <p:txBody>
          <a:bodyPr lIns="92075" tIns="46038" rIns="92075" bIns="46038"/>
          <a:lstStyle/>
          <a:p>
            <a:pPr marL="449263" lvl="1" indent="-447675" algn="just">
              <a:lnSpc>
                <a:spcPts val="2700"/>
              </a:lnSpc>
              <a:spcBef>
                <a:spcPts val="600"/>
              </a:spcBef>
              <a:spcAft>
                <a:spcPts val="600"/>
              </a:spcAft>
              <a:buClr>
                <a:srgbClr val="3366CC"/>
              </a:buClr>
              <a:buFont typeface="Wingdings" pitchFamily="2" charset="2"/>
              <a:buChar char="§"/>
            </a:pPr>
            <a:r>
              <a:rPr lang="en-US" sz="2000" b="0" u="none" dirty="0" smtClean="0">
                <a:solidFill>
                  <a:schemeClr val="tx1"/>
                </a:solidFill>
              </a:rPr>
              <a:t>The calculation of capital requirements became more comprehensive and subjective with Basel II, namely due to pillar 2, which comprises </a:t>
            </a:r>
            <a:r>
              <a:rPr lang="en-US" sz="2000" b="0" i="1" u="none" dirty="0" smtClean="0">
                <a:solidFill>
                  <a:schemeClr val="tx1"/>
                </a:solidFill>
              </a:rPr>
              <a:t>stress tests</a:t>
            </a:r>
            <a:r>
              <a:rPr lang="en-US" sz="2000" b="0" u="none" dirty="0" smtClean="0">
                <a:solidFill>
                  <a:schemeClr val="tx1"/>
                </a:solidFill>
              </a:rPr>
              <a:t>.</a:t>
            </a:r>
            <a:endParaRPr lang="en-US" sz="2000" b="0" i="1"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595</a:t>
            </a:fld>
            <a:endParaRPr lang="en-US"/>
          </a:p>
        </p:txBody>
      </p:sp>
    </p:spTree>
  </p:cSld>
  <p:clrMapOvr>
    <a:masterClrMapping/>
  </p:clrMapOvr>
  <p:transition spd="med">
    <p:pull dir="r"/>
  </p:transition>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ctrTitle"/>
          </p:nvPr>
        </p:nvSpPr>
        <p:spPr/>
        <p:txBody>
          <a:bodyPr/>
          <a:lstStyle/>
          <a:p>
            <a:r>
              <a:rPr lang="en-US" sz="4000" dirty="0"/>
              <a:t>4</a:t>
            </a:r>
            <a:r>
              <a:rPr lang="en-US" sz="4000" dirty="0" smtClean="0"/>
              <a:t>.1.2. Pillar I</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596</a:t>
            </a:fld>
            <a:endParaRPr lang="en-US"/>
          </a:p>
        </p:txBody>
      </p:sp>
    </p:spTree>
  </p:cSld>
  <p:clrMapOvr>
    <a:masterClrMapping/>
  </p:clrMapOvr>
  <p:transition spd="slow">
    <p:pull dir="r"/>
  </p:transition>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50"/>
            <a:ext cx="8643998" cy="417798"/>
          </a:xfrm>
        </p:spPr>
        <p:txBody>
          <a:bodyPr/>
          <a:lstStyle/>
          <a:p>
            <a:pPr marL="265113" indent="-265113" algn="just">
              <a:lnSpc>
                <a:spcPts val="2700"/>
              </a:lnSpc>
              <a:spcBef>
                <a:spcPts val="600"/>
              </a:spcBef>
              <a:spcAft>
                <a:spcPts val="600"/>
              </a:spcAft>
            </a:pPr>
            <a:r>
              <a:rPr lang="en-US" sz="2000" dirty="0" smtClean="0">
                <a:solidFill>
                  <a:srgbClr val="FF0000"/>
                </a:solidFill>
              </a:rPr>
              <a:t>Risk weights for sovereigns, banks and non-financial companies (corporate) in Basel II:</a:t>
            </a: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smtClean="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smtClean="0">
              <a:solidFill>
                <a:srgbClr val="FF0000"/>
              </a:solidFill>
            </a:endParaRPr>
          </a:p>
          <a:p>
            <a:pPr marL="265113" indent="-265113" algn="just">
              <a:lnSpc>
                <a:spcPts val="2700"/>
              </a:lnSpc>
              <a:spcBef>
                <a:spcPts val="600"/>
              </a:spcBef>
              <a:spcAft>
                <a:spcPts val="600"/>
              </a:spcAft>
            </a:pPr>
            <a:r>
              <a:rPr lang="en-US" sz="2000" dirty="0" smtClean="0"/>
              <a:t>Ratings below B-</a:t>
            </a:r>
            <a:r>
              <a:rPr lang="en-US" sz="2000" dirty="0"/>
              <a:t> </a:t>
            </a:r>
            <a:r>
              <a:rPr lang="en-US" sz="2000" dirty="0" smtClean="0"/>
              <a:t>=&gt; capital requirements &gt;100%</a:t>
            </a:r>
          </a:p>
        </p:txBody>
      </p:sp>
      <p:sp>
        <p:nvSpPr>
          <p:cNvPr id="6" name="Rectangle 3"/>
          <p:cNvSpPr txBox="1">
            <a:spLocks noChangeArrowheads="1"/>
          </p:cNvSpPr>
          <p:nvPr/>
        </p:nvSpPr>
        <p:spPr bwMode="auto">
          <a:xfrm>
            <a:off x="819180" y="5059858"/>
            <a:ext cx="8634414" cy="12494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0" lvl="1" algn="just">
              <a:lnSpc>
                <a:spcPct val="90000"/>
              </a:lnSpc>
              <a:buNone/>
            </a:pPr>
            <a:r>
              <a:rPr lang="en-US" sz="1000" b="0" u="none" dirty="0" smtClean="0">
                <a:solidFill>
                  <a:schemeClr val="tx1"/>
                </a:solidFill>
              </a:rPr>
              <a:t>Notes:</a:t>
            </a:r>
          </a:p>
          <a:p>
            <a:pPr marL="0" lvl="1" algn="just">
              <a:lnSpc>
                <a:spcPct val="90000"/>
              </a:lnSpc>
              <a:buNone/>
            </a:pPr>
            <a:r>
              <a:rPr lang="en-US" sz="1000" b="0" u="none" dirty="0" smtClean="0">
                <a:solidFill>
                  <a:schemeClr val="tx1"/>
                </a:solidFill>
              </a:rPr>
              <a:t>Risk weights to regional and local governments and banks may be calculated according two alternative methodologies:</a:t>
            </a:r>
          </a:p>
          <a:p>
            <a:pPr marL="0" lvl="1" algn="just">
              <a:lnSpc>
                <a:spcPct val="90000"/>
              </a:lnSpc>
              <a:buNone/>
            </a:pPr>
            <a:r>
              <a:rPr lang="en-US" sz="1000" b="0" u="none" dirty="0" smtClean="0">
                <a:solidFill>
                  <a:schemeClr val="tx1"/>
                </a:solidFill>
              </a:rPr>
              <a:t>- Risk weights immediately above the one applicable to the respective central government (100% if non-rated or central banks from countries rated between BB+ and B-);</a:t>
            </a:r>
          </a:p>
          <a:p>
            <a:pPr marL="0" lvl="1" algn="just">
              <a:lnSpc>
                <a:spcPct val="90000"/>
              </a:lnSpc>
              <a:buNone/>
            </a:pPr>
            <a:r>
              <a:rPr lang="en-US" sz="1000" b="0" u="none" dirty="0" smtClean="0">
                <a:solidFill>
                  <a:schemeClr val="tx1"/>
                </a:solidFill>
              </a:rPr>
              <a:t>- Specific Risk weights  as a function of the rating (20%, 50%, 100% and 150%, with exposures to non-rated counterparties assuming a risk weight of 50%).</a:t>
            </a:r>
          </a:p>
          <a:p>
            <a:pPr marL="0" lvl="1" algn="just">
              <a:lnSpc>
                <a:spcPct val="90000"/>
              </a:lnSpc>
              <a:buNone/>
            </a:pPr>
            <a:r>
              <a:rPr lang="en-GB" sz="1000" b="0" u="none" dirty="0" smtClean="0">
                <a:solidFill>
                  <a:schemeClr val="tx1"/>
                </a:solidFill>
              </a:rPr>
              <a:t>Since Jan19, at </a:t>
            </a:r>
            <a:r>
              <a:rPr lang="en-GB" sz="1000" b="0" u="none" dirty="0">
                <a:solidFill>
                  <a:schemeClr val="tx1"/>
                </a:solidFill>
              </a:rPr>
              <a:t>national discretion, a lower risk weight may be applied to banks’ exposures to their sovereign (or central bank) of incorporation denominated in domestic currency and </a:t>
            </a:r>
            <a:r>
              <a:rPr lang="en-GB" sz="1000" b="0" u="none" dirty="0" smtClean="0">
                <a:solidFill>
                  <a:schemeClr val="tx1"/>
                </a:solidFill>
              </a:rPr>
              <a:t>funded</a:t>
            </a:r>
            <a:r>
              <a:rPr lang="en-GB" sz="1000" b="0" u="none" dirty="0">
                <a:solidFill>
                  <a:schemeClr val="tx1"/>
                </a:solidFill>
              </a:rPr>
              <a:t> in that currency</a:t>
            </a:r>
            <a:r>
              <a:rPr lang="en-GB" sz="1000" b="0" u="none" dirty="0" smtClean="0">
                <a:solidFill>
                  <a:schemeClr val="tx1"/>
                </a:solidFill>
              </a:rPr>
              <a:t>.</a:t>
            </a:r>
            <a:r>
              <a:rPr lang="en-GB" sz="1000" b="0" u="none" baseline="30000" dirty="0" smtClean="0">
                <a:solidFill>
                  <a:schemeClr val="tx1"/>
                </a:solidFill>
              </a:rPr>
              <a:t> </a:t>
            </a:r>
            <a:r>
              <a:rPr lang="en-GB" sz="1000" b="0" u="none" dirty="0">
                <a:solidFill>
                  <a:schemeClr val="tx1"/>
                </a:solidFill>
              </a:rPr>
              <a:t> Where this discretion is exercised, other national supervisory authorities may also permit their banks to apply the same risk weight to domestic currency exposures to this sovereign (or central bank) funded in that currency.</a:t>
            </a:r>
            <a:endParaRPr kumimoji="0" lang="en-US" sz="1000" b="0" i="0" u="none" strike="noStrike" kern="0" cap="none" spc="0" normalizeH="0" baseline="0" dirty="0" smtClean="0">
              <a:ln>
                <a:noFill/>
              </a:ln>
              <a:solidFill>
                <a:schemeClr val="tx1"/>
              </a:solidFill>
              <a:effectLst/>
              <a:uLnTx/>
              <a:uFillTx/>
              <a:latin typeface="+mn-lt"/>
            </a:endParaRPr>
          </a:p>
        </p:txBody>
      </p:sp>
      <p:pic>
        <p:nvPicPr>
          <p:cNvPr id="25666" name="Picture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76" y="2420888"/>
            <a:ext cx="4427722" cy="1966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597</a:t>
            </a:fld>
            <a:endParaRPr lang="en-US"/>
          </a:p>
        </p:txBody>
      </p:sp>
    </p:spTree>
  </p:cSld>
  <p:clrMapOvr>
    <a:masterClrMapping/>
  </p:clrMapOvr>
  <p:transition spd="med">
    <p:pull dir="r"/>
  </p:transition>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a:solidFill>
                  <a:schemeClr val="tx1"/>
                </a:solidFill>
              </a:rPr>
              <a:t>Standardized </a:t>
            </a:r>
            <a:r>
              <a:rPr lang="en-US" dirty="0" smtClean="0">
                <a:solidFill>
                  <a:schemeClr val="tx1"/>
                </a:solidFill>
              </a:rPr>
              <a:t>approach</a:t>
            </a:r>
          </a:p>
        </p:txBody>
      </p:sp>
      <p:sp>
        <p:nvSpPr>
          <p:cNvPr id="1673219" name="Rectangle 3"/>
          <p:cNvSpPr>
            <a:spLocks noGrp="1" noChangeArrowheads="1"/>
          </p:cNvSpPr>
          <p:nvPr>
            <p:ph type="body" idx="1"/>
          </p:nvPr>
        </p:nvSpPr>
        <p:spPr>
          <a:xfrm>
            <a:off x="809596" y="1643049"/>
            <a:ext cx="8643998" cy="1062265"/>
          </a:xfrm>
        </p:spPr>
        <p:txBody>
          <a:bodyPr/>
          <a:lstStyle/>
          <a:p>
            <a:pPr algn="just">
              <a:lnSpc>
                <a:spcPts val="2700"/>
              </a:lnSpc>
              <a:spcBef>
                <a:spcPts val="600"/>
              </a:spcBef>
              <a:spcAft>
                <a:spcPts val="600"/>
              </a:spcAft>
            </a:pPr>
            <a:r>
              <a:rPr lang="en-US" sz="2000" dirty="0" smtClean="0">
                <a:solidFill>
                  <a:srgbClr val="FF0000"/>
                </a:solidFill>
              </a:rPr>
              <a:t>Some changes in these coefficients were done later with Basel III</a:t>
            </a:r>
            <a:r>
              <a:rPr lang="en-US" sz="2000" dirty="0">
                <a:solidFill>
                  <a:srgbClr val="FF0000"/>
                </a:solidFill>
              </a:rPr>
              <a:t>, </a:t>
            </a:r>
            <a:r>
              <a:rPr lang="en-US" sz="2000" dirty="0" smtClean="0">
                <a:solidFill>
                  <a:srgbClr val="FF0000"/>
                </a:solidFill>
              </a:rPr>
              <a:t>with entry </a:t>
            </a:r>
            <a:r>
              <a:rPr lang="en-US" sz="2000" dirty="0">
                <a:solidFill>
                  <a:srgbClr val="FF0000"/>
                </a:solidFill>
              </a:rPr>
              <a:t>into force in </a:t>
            </a:r>
            <a:r>
              <a:rPr lang="en-US" sz="2000" dirty="0" smtClean="0">
                <a:solidFill>
                  <a:srgbClr val="FF0000"/>
                </a:solidFill>
              </a:rPr>
              <a:t>1.1.2022, trying to </a:t>
            </a:r>
            <a:r>
              <a:rPr lang="en-GB" sz="2000" dirty="0" smtClean="0">
                <a:solidFill>
                  <a:srgbClr val="FF0000"/>
                </a:solidFill>
              </a:rPr>
              <a:t>decrease </a:t>
            </a:r>
            <a:r>
              <a:rPr lang="en-GB" sz="2000" dirty="0">
                <a:solidFill>
                  <a:srgbClr val="FF0000"/>
                </a:solidFill>
              </a:rPr>
              <a:t>excessive variability of RWAs </a:t>
            </a:r>
            <a:r>
              <a:rPr lang="en-GB" sz="2000" dirty="0" smtClean="0">
                <a:solidFill>
                  <a:srgbClr val="FF0000"/>
                </a:solidFill>
              </a:rPr>
              <a:t> </a:t>
            </a:r>
            <a:r>
              <a:rPr lang="en-GB" sz="2000" dirty="0" smtClean="0"/>
              <a:t>(e.g. </a:t>
            </a:r>
            <a:r>
              <a:rPr lang="en-US" sz="2000" dirty="0" smtClean="0"/>
              <a:t>BCBS </a:t>
            </a:r>
            <a:r>
              <a:rPr lang="en-US" sz="2000" dirty="0"/>
              <a:t>(2017), “</a:t>
            </a:r>
            <a:r>
              <a:rPr lang="en-GB" sz="2000" dirty="0"/>
              <a:t>Basel III: Finalising post-crisis reforms”, Dec</a:t>
            </a:r>
            <a:r>
              <a:rPr lang="en-GB" sz="2000" dirty="0" smtClean="0"/>
              <a:t>.</a:t>
            </a:r>
            <a:r>
              <a:rPr lang="en-US" sz="2000" dirty="0"/>
              <a:t>)</a:t>
            </a:r>
            <a:r>
              <a:rPr lang="en-GB" sz="2000" dirty="0" smtClean="0"/>
              <a:t>.</a:t>
            </a:r>
          </a:p>
          <a:p>
            <a:pPr algn="just">
              <a:lnSpc>
                <a:spcPts val="2700"/>
              </a:lnSpc>
              <a:spcBef>
                <a:spcPts val="600"/>
              </a:spcBef>
              <a:spcAft>
                <a:spcPts val="600"/>
              </a:spcAft>
            </a:pPr>
            <a:endParaRPr lang="en-GB" sz="2000" dirty="0"/>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endParaRPr lang="en-GB" sz="2000" dirty="0"/>
          </a:p>
          <a:p>
            <a:pPr algn="just">
              <a:lnSpc>
                <a:spcPts val="2700"/>
              </a:lnSpc>
              <a:spcBef>
                <a:spcPts val="600"/>
              </a:spcBef>
              <a:spcAft>
                <a:spcPts val="600"/>
              </a:spcAft>
              <a:buFontTx/>
              <a:buChar char="-"/>
            </a:pPr>
            <a:r>
              <a:rPr lang="en-GB" sz="2000" dirty="0" smtClean="0"/>
              <a:t>Corporate </a:t>
            </a:r>
            <a:r>
              <a:rPr lang="en-GB" sz="2000" dirty="0"/>
              <a:t>SME (annual consolidated sales &lt;= 50M€ for the most recent year) – risk weight = 85</a:t>
            </a:r>
            <a:r>
              <a:rPr lang="en-GB" sz="2000" dirty="0" smtClean="0"/>
              <a:t>%</a:t>
            </a:r>
          </a:p>
          <a:p>
            <a:pPr marL="0" indent="0" algn="just">
              <a:lnSpc>
                <a:spcPts val="2700"/>
              </a:lnSpc>
              <a:spcBef>
                <a:spcPts val="600"/>
              </a:spcBef>
              <a:spcAft>
                <a:spcPts val="600"/>
              </a:spcAft>
              <a:buNone/>
            </a:pPr>
            <a:endParaRPr lang="en-GB" sz="2000" dirty="0" smtClean="0"/>
          </a:p>
          <a:p>
            <a:pPr algn="just">
              <a:lnSpc>
                <a:spcPts val="2700"/>
              </a:lnSpc>
              <a:spcBef>
                <a:spcPts val="600"/>
              </a:spcBef>
              <a:spcAft>
                <a:spcPts val="600"/>
              </a:spcAft>
            </a:pPr>
            <a:endParaRPr lang="en-GB" sz="2000"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598</a:t>
            </a:fld>
            <a:endParaRPr lang="en-US"/>
          </a:p>
        </p:txBody>
      </p:sp>
      <p:pic>
        <p:nvPicPr>
          <p:cNvPr id="5" name="Picture 4"/>
          <p:cNvPicPr>
            <a:picLocks noChangeAspect="1"/>
          </p:cNvPicPr>
          <p:nvPr/>
        </p:nvPicPr>
        <p:blipFill>
          <a:blip r:embed="rId2"/>
          <a:stretch>
            <a:fillRect/>
          </a:stretch>
        </p:blipFill>
        <p:spPr>
          <a:xfrm>
            <a:off x="1208584" y="5460471"/>
            <a:ext cx="7488832" cy="896267"/>
          </a:xfrm>
          <a:prstGeom prst="rect">
            <a:avLst/>
          </a:prstGeom>
        </p:spPr>
      </p:pic>
      <p:sp>
        <p:nvSpPr>
          <p:cNvPr id="7" name="Oval 6"/>
          <p:cNvSpPr/>
          <p:nvPr/>
        </p:nvSpPr>
        <p:spPr bwMode="auto">
          <a:xfrm>
            <a:off x="5275611" y="5764588"/>
            <a:ext cx="325461"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cxnSp>
        <p:nvCxnSpPr>
          <p:cNvPr id="9" name="Straight Arrow Connector 8"/>
          <p:cNvCxnSpPr/>
          <p:nvPr/>
        </p:nvCxnSpPr>
        <p:spPr bwMode="auto">
          <a:xfrm flipV="1">
            <a:off x="5632192" y="5374801"/>
            <a:ext cx="579022" cy="483273"/>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11" name="TextBox 10"/>
          <p:cNvSpPr txBox="1"/>
          <p:nvPr/>
        </p:nvSpPr>
        <p:spPr>
          <a:xfrm>
            <a:off x="6393160" y="3190493"/>
            <a:ext cx="1621605" cy="276999"/>
          </a:xfrm>
          <a:prstGeom prst="rect">
            <a:avLst/>
          </a:prstGeom>
          <a:noFill/>
        </p:spPr>
        <p:txBody>
          <a:bodyPr wrap="square" rtlCol="0">
            <a:spAutoFit/>
          </a:bodyPr>
          <a:lstStyle/>
          <a:p>
            <a:pPr algn="l">
              <a:buNone/>
            </a:pPr>
            <a:r>
              <a:rPr lang="en-US" sz="1200" b="0" u="none" dirty="0" smtClean="0"/>
              <a:t>100% previously</a:t>
            </a:r>
            <a:endParaRPr lang="en-US" sz="1200" b="0" u="none" dirty="0"/>
          </a:p>
        </p:txBody>
      </p:sp>
      <p:pic>
        <p:nvPicPr>
          <p:cNvPr id="13" name="Picture 12"/>
          <p:cNvPicPr>
            <a:picLocks noChangeAspect="1"/>
          </p:cNvPicPr>
          <p:nvPr/>
        </p:nvPicPr>
        <p:blipFill>
          <a:blip r:embed="rId3"/>
          <a:stretch>
            <a:fillRect/>
          </a:stretch>
        </p:blipFill>
        <p:spPr>
          <a:xfrm>
            <a:off x="1208584" y="3499899"/>
            <a:ext cx="7669822" cy="630216"/>
          </a:xfrm>
          <a:prstGeom prst="rect">
            <a:avLst/>
          </a:prstGeom>
        </p:spPr>
      </p:pic>
      <p:sp>
        <p:nvSpPr>
          <p:cNvPr id="18" name="Rectangle 3"/>
          <p:cNvSpPr txBox="1">
            <a:spLocks noChangeArrowheads="1"/>
          </p:cNvSpPr>
          <p:nvPr/>
        </p:nvSpPr>
        <p:spPr bwMode="auto">
          <a:xfrm>
            <a:off x="1136576" y="5085184"/>
            <a:ext cx="2304256" cy="41779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800" u="none" kern="0" dirty="0" smtClean="0">
                <a:solidFill>
                  <a:srgbClr val="FF0000"/>
                </a:solidFill>
              </a:rPr>
              <a:t>Interbank exposures:</a:t>
            </a:r>
          </a:p>
        </p:txBody>
      </p:sp>
      <p:sp>
        <p:nvSpPr>
          <p:cNvPr id="19" name="Rectangle 3"/>
          <p:cNvSpPr txBox="1">
            <a:spLocks noChangeArrowheads="1"/>
          </p:cNvSpPr>
          <p:nvPr/>
        </p:nvSpPr>
        <p:spPr bwMode="auto">
          <a:xfrm>
            <a:off x="1136576" y="3000051"/>
            <a:ext cx="2304256" cy="41779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800" u="none" kern="0" dirty="0" smtClean="0">
                <a:solidFill>
                  <a:srgbClr val="FF0000"/>
                </a:solidFill>
              </a:rPr>
              <a:t>Corporate exposures:</a:t>
            </a:r>
          </a:p>
        </p:txBody>
      </p:sp>
      <p:sp>
        <p:nvSpPr>
          <p:cNvPr id="20" name="Oval 19"/>
          <p:cNvSpPr/>
          <p:nvPr/>
        </p:nvSpPr>
        <p:spPr bwMode="auto">
          <a:xfrm>
            <a:off x="5601072" y="3756413"/>
            <a:ext cx="325461" cy="288032"/>
          </a:xfrm>
          <a:prstGeom prst="ellipse">
            <a:avLst/>
          </a:prstGeom>
          <a:no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cxnSp>
        <p:nvCxnSpPr>
          <p:cNvPr id="21" name="Straight Arrow Connector 20"/>
          <p:cNvCxnSpPr/>
          <p:nvPr/>
        </p:nvCxnSpPr>
        <p:spPr bwMode="auto">
          <a:xfrm flipV="1">
            <a:off x="5936095" y="3425482"/>
            <a:ext cx="550238" cy="437141"/>
          </a:xfrm>
          <a:prstGeom prst="straightConnector1">
            <a:avLst/>
          </a:prstGeom>
          <a:solidFill>
            <a:schemeClr val="accent1"/>
          </a:solidFill>
          <a:ln w="12700" cap="sq" cmpd="sng" algn="ctr">
            <a:solidFill>
              <a:schemeClr val="tx1"/>
            </a:solidFill>
            <a:prstDash val="solid"/>
            <a:round/>
            <a:headEnd type="none" w="med" len="med"/>
            <a:tailEnd type="triangle"/>
          </a:ln>
          <a:effectLst/>
        </p:spPr>
      </p:cxnSp>
      <p:sp>
        <p:nvSpPr>
          <p:cNvPr id="14" name="TextBox 13"/>
          <p:cNvSpPr txBox="1"/>
          <p:nvPr/>
        </p:nvSpPr>
        <p:spPr>
          <a:xfrm>
            <a:off x="6237483" y="5134328"/>
            <a:ext cx="1180356" cy="276999"/>
          </a:xfrm>
          <a:prstGeom prst="rect">
            <a:avLst/>
          </a:prstGeom>
          <a:noFill/>
        </p:spPr>
        <p:txBody>
          <a:bodyPr wrap="square" rtlCol="0">
            <a:spAutoFit/>
          </a:bodyPr>
          <a:lstStyle/>
          <a:p>
            <a:pPr algn="l">
              <a:buNone/>
            </a:pPr>
            <a:r>
              <a:rPr lang="en-US" sz="1200" b="0" u="none" dirty="0"/>
              <a:t>50</a:t>
            </a:r>
            <a:r>
              <a:rPr lang="en-US" sz="1200" b="0" u="none" dirty="0" smtClean="0"/>
              <a:t>% previously</a:t>
            </a:r>
            <a:endParaRPr lang="en-US" sz="1200" b="0" u="none" dirty="0"/>
          </a:p>
        </p:txBody>
      </p:sp>
    </p:spTree>
    <p:extLst>
      <p:ext uri="{BB962C8B-B14F-4D97-AF65-F5344CB8AC3E}">
        <p14:creationId xmlns:p14="http://schemas.microsoft.com/office/powerpoint/2010/main" val="1500234524"/>
      </p:ext>
    </p:extLst>
  </p:cSld>
  <p:clrMapOvr>
    <a:masterClrMapping/>
  </p:clrMapOvr>
  <p:transition spd="med">
    <p:pull dir="r"/>
  </p:transition>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marL="265113" indent="-265113" algn="just">
              <a:lnSpc>
                <a:spcPts val="2700"/>
              </a:lnSpc>
              <a:spcBef>
                <a:spcPts val="600"/>
              </a:spcBef>
              <a:spcAft>
                <a:spcPts val="600"/>
              </a:spcAft>
            </a:pPr>
            <a:r>
              <a:rPr lang="en-US" sz="2000" dirty="0" smtClean="0"/>
              <a:t>Banks </a:t>
            </a:r>
            <a:r>
              <a:rPr lang="en-US" sz="2000" dirty="0"/>
              <a:t>must perform due diligence to ensure that the external ratings appropriately </a:t>
            </a:r>
            <a:r>
              <a:rPr lang="en-US" sz="2000" dirty="0" smtClean="0"/>
              <a:t>reflect </a:t>
            </a:r>
            <a:r>
              <a:rPr lang="en-US" sz="2000" dirty="0"/>
              <a:t>the creditworthiness of the bank </a:t>
            </a:r>
            <a:r>
              <a:rPr lang="en-US" sz="2000" dirty="0" smtClean="0"/>
              <a:t>counterparties:</a:t>
            </a:r>
          </a:p>
          <a:p>
            <a:pPr lvl="1" algn="just">
              <a:lnSpc>
                <a:spcPts val="2700"/>
              </a:lnSpc>
              <a:spcBef>
                <a:spcPts val="600"/>
              </a:spcBef>
              <a:spcAft>
                <a:spcPts val="600"/>
              </a:spcAft>
              <a:buFontTx/>
              <a:buChar char="-"/>
            </a:pPr>
            <a:r>
              <a:rPr lang="en-US" sz="1800" dirty="0" smtClean="0"/>
              <a:t>If </a:t>
            </a:r>
            <a:r>
              <a:rPr lang="en-US" sz="1800" dirty="0"/>
              <a:t>the due diligence </a:t>
            </a:r>
            <a:r>
              <a:rPr lang="en-US" sz="1800" dirty="0" smtClean="0"/>
              <a:t>reflects </a:t>
            </a:r>
            <a:r>
              <a:rPr lang="en-US" sz="1800" dirty="0"/>
              <a:t>higher risk </a:t>
            </a:r>
            <a:r>
              <a:rPr lang="en-US" sz="1800" dirty="0" smtClean="0"/>
              <a:t>than </a:t>
            </a:r>
            <a:r>
              <a:rPr lang="en-US" sz="1800" dirty="0"/>
              <a:t>that implied by the external rating bucket of the </a:t>
            </a:r>
            <a:r>
              <a:rPr lang="en-US" sz="1800" dirty="0" smtClean="0"/>
              <a:t>exposure, the </a:t>
            </a:r>
            <a:r>
              <a:rPr lang="en-US" sz="1800" dirty="0"/>
              <a:t>bank must assign a risk weight at least one bucket higher than the “base” risk weight determined by the external rating. </a:t>
            </a:r>
          </a:p>
          <a:p>
            <a:pPr lvl="1" algn="just">
              <a:lnSpc>
                <a:spcPts val="2700"/>
              </a:lnSpc>
              <a:spcBef>
                <a:spcPts val="600"/>
              </a:spcBef>
              <a:spcAft>
                <a:spcPts val="600"/>
              </a:spcAft>
              <a:buFontTx/>
              <a:buChar char="-"/>
            </a:pPr>
            <a:r>
              <a:rPr lang="en-US" sz="1800" dirty="0" smtClean="0"/>
              <a:t>Due </a:t>
            </a:r>
            <a:r>
              <a:rPr lang="en-US" sz="1800" dirty="0"/>
              <a:t>diligence analysis must never result in the application of a lower risk weight than that determined by the external rating. </a:t>
            </a:r>
            <a:endParaRPr lang="en-US" sz="1800" dirty="0">
              <a:solidFill>
                <a:srgbClr val="FF0000"/>
              </a:solidFill>
            </a:endParaRPr>
          </a:p>
          <a:p>
            <a:pPr marL="265113" indent="-265113" algn="just">
              <a:lnSpc>
                <a:spcPts val="2700"/>
              </a:lnSpc>
              <a:spcBef>
                <a:spcPts val="600"/>
              </a:spcBef>
              <a:spcAft>
                <a:spcPts val="600"/>
              </a:spcAft>
            </a:pPr>
            <a:endParaRPr lang="en-US" sz="18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599</a:t>
            </a:fld>
            <a:endParaRPr lang="en-US"/>
          </a:p>
        </p:txBody>
      </p:sp>
    </p:spTree>
    <p:extLst>
      <p:ext uri="{BB962C8B-B14F-4D97-AF65-F5344CB8AC3E}">
        <p14:creationId xmlns:p14="http://schemas.microsoft.com/office/powerpoint/2010/main" val="3334299419"/>
      </p:ext>
    </p:extLst>
  </p:cSld>
  <p:clrMapOvr>
    <a:masterClrMapping/>
  </p:clrMapOvr>
  <p:transition spd="med">
    <p:pull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Players</a:t>
            </a:r>
          </a:p>
        </p:txBody>
      </p:sp>
      <p:sp>
        <p:nvSpPr>
          <p:cNvPr id="1619971" name="Rectangle 3"/>
          <p:cNvSpPr>
            <a:spLocks noGrp="1" noChangeArrowheads="1"/>
          </p:cNvSpPr>
          <p:nvPr>
            <p:ph type="body" idx="1"/>
          </p:nvPr>
        </p:nvSpPr>
        <p:spPr>
          <a:xfrm>
            <a:off x="809596" y="1628800"/>
            <a:ext cx="8643998" cy="4608512"/>
          </a:xfrm>
        </p:spPr>
        <p:txBody>
          <a:bodyPr/>
          <a:lstStyle/>
          <a:p>
            <a:pPr algn="just">
              <a:lnSpc>
                <a:spcPts val="2700"/>
              </a:lnSpc>
              <a:spcBef>
                <a:spcPts val="600"/>
              </a:spcBef>
              <a:spcAft>
                <a:spcPts val="600"/>
              </a:spcAft>
            </a:pPr>
            <a:r>
              <a:rPr lang="en-US" sz="2000" b="1" dirty="0" smtClean="0">
                <a:solidFill>
                  <a:srgbClr val="FF0000"/>
                </a:solidFill>
              </a:rPr>
              <a:t>3 reasons </a:t>
            </a:r>
            <a:r>
              <a:rPr lang="en-US" sz="2000" b="1" dirty="0">
                <a:solidFill>
                  <a:srgbClr val="FF0000"/>
                </a:solidFill>
              </a:rPr>
              <a:t>for government involvement</a:t>
            </a:r>
            <a:r>
              <a:rPr lang="en-US" sz="2000" b="1" dirty="0" smtClean="0">
                <a:solidFill>
                  <a:srgbClr val="FF0000"/>
                </a:solidFill>
              </a:rPr>
              <a:t>:</a:t>
            </a:r>
          </a:p>
          <a:p>
            <a:pPr algn="just">
              <a:lnSpc>
                <a:spcPts val="2700"/>
              </a:lnSpc>
              <a:spcBef>
                <a:spcPts val="600"/>
              </a:spcBef>
              <a:spcAft>
                <a:spcPts val="600"/>
              </a:spcAft>
            </a:pPr>
            <a:endParaRPr lang="en-US" sz="2000" b="1" dirty="0">
              <a:solidFill>
                <a:srgbClr val="FF0000"/>
              </a:solidFill>
            </a:endParaRPr>
          </a:p>
          <a:p>
            <a:pPr marL="514350" indent="-514350" algn="just">
              <a:lnSpc>
                <a:spcPts val="2700"/>
              </a:lnSpc>
              <a:spcBef>
                <a:spcPts val="600"/>
              </a:spcBef>
              <a:spcAft>
                <a:spcPts val="600"/>
              </a:spcAft>
              <a:buAutoNum type="romanLcParenBoth"/>
            </a:pPr>
            <a:r>
              <a:rPr lang="en-US" sz="2000" u="sng" dirty="0" smtClean="0"/>
              <a:t>protecting </a:t>
            </a:r>
            <a:r>
              <a:rPr lang="en-US" sz="2000" u="sng" dirty="0"/>
              <a:t>investors</a:t>
            </a:r>
            <a:r>
              <a:rPr lang="en-US" sz="2000" dirty="0"/>
              <a:t> – while competition can discipline firms to </a:t>
            </a:r>
            <a:r>
              <a:rPr lang="en-US" sz="2000" dirty="0" smtClean="0"/>
              <a:t>act with </a:t>
            </a:r>
            <a:r>
              <a:rPr lang="en-US" sz="2000" dirty="0"/>
              <a:t>integrity, in the case of finance there is broad agreement that </a:t>
            </a:r>
            <a:r>
              <a:rPr lang="en-US" sz="2000" dirty="0" smtClean="0"/>
              <a:t>the majority </a:t>
            </a:r>
            <a:r>
              <a:rPr lang="en-US" sz="2000" dirty="0"/>
              <a:t>of individuals have neither the necessary information nor </a:t>
            </a:r>
            <a:r>
              <a:rPr lang="en-US" sz="2000" dirty="0" smtClean="0"/>
              <a:t>the knowledge </a:t>
            </a:r>
            <a:r>
              <a:rPr lang="en-US" sz="2000" dirty="0"/>
              <a:t>to do the sophisticated analysis this would require</a:t>
            </a:r>
            <a:r>
              <a:rPr lang="en-US" sz="2000" dirty="0" smtClean="0"/>
              <a:t>;</a:t>
            </a:r>
          </a:p>
          <a:p>
            <a:pPr marL="514350" indent="-514350" algn="just">
              <a:lnSpc>
                <a:spcPts val="2700"/>
              </a:lnSpc>
              <a:spcBef>
                <a:spcPts val="600"/>
              </a:spcBef>
              <a:spcAft>
                <a:spcPts val="600"/>
              </a:spcAft>
              <a:buAutoNum type="romanLcParenBoth"/>
            </a:pPr>
            <a:r>
              <a:rPr lang="en-US" sz="2000" u="sng" dirty="0" smtClean="0"/>
              <a:t>shielding </a:t>
            </a:r>
            <a:r>
              <a:rPr lang="en-US" sz="2000" u="sng" dirty="0"/>
              <a:t>consumers from monopolistic exploitation</a:t>
            </a:r>
            <a:r>
              <a:rPr lang="en-US" sz="2000" dirty="0"/>
              <a:t> – there is always </a:t>
            </a:r>
            <a:r>
              <a:rPr lang="en-US" sz="2000" dirty="0" smtClean="0"/>
              <a:t>a tendency </a:t>
            </a:r>
            <a:r>
              <a:rPr lang="en-US" sz="2000" dirty="0"/>
              <a:t>for small firms to merge, reducing competition and </a:t>
            </a:r>
            <a:r>
              <a:rPr lang="en-US" sz="2000" dirty="0" smtClean="0"/>
              <a:t>decreasing efficiency; and</a:t>
            </a:r>
          </a:p>
          <a:p>
            <a:pPr marL="514350" indent="-514350" algn="just">
              <a:lnSpc>
                <a:spcPts val="2700"/>
              </a:lnSpc>
              <a:spcBef>
                <a:spcPts val="600"/>
              </a:spcBef>
              <a:spcAft>
                <a:spcPts val="600"/>
              </a:spcAft>
              <a:buAutoNum type="romanLcParenBoth"/>
            </a:pPr>
            <a:r>
              <a:rPr lang="en-US" sz="2000" u="sng" dirty="0" smtClean="0"/>
              <a:t>safeguarding </a:t>
            </a:r>
            <a:r>
              <a:rPr lang="en-US" sz="2000" u="sng" dirty="0"/>
              <a:t>financial stability</a:t>
            </a:r>
            <a:r>
              <a:rPr lang="en-US" sz="2000" dirty="0"/>
              <a:t> </a:t>
            </a:r>
            <a:r>
              <a:rPr lang="en-US" sz="2000" dirty="0" smtClean="0"/>
              <a:t>– liquidity risk + </a:t>
            </a:r>
            <a:r>
              <a:rPr lang="en-US" sz="2000" dirty="0"/>
              <a:t>information asymmetries </a:t>
            </a:r>
            <a:r>
              <a:rPr lang="en-US" sz="2000" dirty="0" smtClean="0"/>
              <a:t>makes </a:t>
            </a:r>
            <a:r>
              <a:rPr lang="en-US" sz="2000" dirty="0"/>
              <a:t>the </a:t>
            </a:r>
            <a:r>
              <a:rPr lang="en-US" sz="2000" dirty="0" smtClean="0"/>
              <a:t>system unstable.</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a:t>
            </a:fld>
            <a:endParaRPr lang="en-US" dirty="0"/>
          </a:p>
        </p:txBody>
      </p:sp>
    </p:spTree>
    <p:extLst>
      <p:ext uri="{BB962C8B-B14F-4D97-AF65-F5344CB8AC3E}">
        <p14:creationId xmlns:p14="http://schemas.microsoft.com/office/powerpoint/2010/main" val="4057024655"/>
      </p:ext>
    </p:extLst>
  </p:cSld>
  <p:clrMapOvr>
    <a:masterClrMapping/>
  </p:clrMapOvr>
  <p:transition spd="slow">
    <p:pull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Injection of $100M to the banking system reserves (and MB, consequently) through </a:t>
            </a:r>
            <a:r>
              <a:rPr lang="en-US" sz="2000" u="sng" dirty="0" smtClean="0"/>
              <a:t>open market purchase of securities by the central bank</a:t>
            </a:r>
            <a:r>
              <a:rPr lang="en-US" sz="2000" dirty="0" smtClean="0"/>
              <a:t>:</a:t>
            </a:r>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a:t>
            </a:fld>
            <a:endParaRPr lang="en-US"/>
          </a:p>
        </p:txBody>
      </p:sp>
      <p:pic>
        <p:nvPicPr>
          <p:cNvPr id="3" name="Picture 2"/>
          <p:cNvPicPr>
            <a:picLocks noChangeAspect="1"/>
          </p:cNvPicPr>
          <p:nvPr/>
        </p:nvPicPr>
        <p:blipFill>
          <a:blip r:embed="rId2"/>
          <a:stretch>
            <a:fillRect/>
          </a:stretch>
        </p:blipFill>
        <p:spPr>
          <a:xfrm>
            <a:off x="2144688" y="2762875"/>
            <a:ext cx="6117430" cy="1530221"/>
          </a:xfrm>
          <a:prstGeom prst="rect">
            <a:avLst/>
          </a:prstGeom>
        </p:spPr>
      </p:pic>
      <p:pic>
        <p:nvPicPr>
          <p:cNvPr id="4" name="Picture 3"/>
          <p:cNvPicPr>
            <a:picLocks noChangeAspect="1"/>
          </p:cNvPicPr>
          <p:nvPr/>
        </p:nvPicPr>
        <p:blipFill>
          <a:blip r:embed="rId3"/>
          <a:stretch>
            <a:fillRect/>
          </a:stretch>
        </p:blipFill>
        <p:spPr>
          <a:xfrm>
            <a:off x="2144687" y="4459672"/>
            <a:ext cx="6117431" cy="1273584"/>
          </a:xfrm>
          <a:prstGeom prst="rect">
            <a:avLst/>
          </a:prstGeom>
        </p:spPr>
      </p:pic>
      <p:sp>
        <p:nvSpPr>
          <p:cNvPr id="7" name="Rectangle 3"/>
          <p:cNvSpPr txBox="1">
            <a:spLocks noChangeArrowheads="1"/>
          </p:cNvSpPr>
          <p:nvPr/>
        </p:nvSpPr>
        <p:spPr bwMode="auto">
          <a:xfrm>
            <a:off x="2144687" y="6021288"/>
            <a:ext cx="6480722" cy="288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3608189695"/>
      </p:ext>
    </p:extLst>
  </p:cSld>
  <p:clrMapOvr>
    <a:masterClrMapping/>
  </p:clrMapOvr>
  <p:transition spd="slow">
    <p:pull dir="r"/>
  </p:transition>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marL="265113" indent="-265113" algn="just">
              <a:lnSpc>
                <a:spcPts val="2700"/>
              </a:lnSpc>
              <a:spcBef>
                <a:spcPts val="600"/>
              </a:spcBef>
              <a:spcAft>
                <a:spcPts val="600"/>
              </a:spcAft>
            </a:pPr>
            <a:r>
              <a:rPr lang="en-US" sz="2000" dirty="0" smtClean="0"/>
              <a:t>For unrated bank exposures, the Standardized </a:t>
            </a:r>
            <a:r>
              <a:rPr lang="en-US" sz="2000" dirty="0"/>
              <a:t>Credit Risk Assessment Approach (SCRA</a:t>
            </a:r>
            <a:r>
              <a:rPr lang="en-US" sz="2000" dirty="0" smtClean="0"/>
              <a:t>) applies.</a:t>
            </a:r>
          </a:p>
          <a:p>
            <a:pPr marL="265113" indent="-265113" algn="just">
              <a:lnSpc>
                <a:spcPts val="2700"/>
              </a:lnSpc>
              <a:spcBef>
                <a:spcPts val="600"/>
              </a:spcBef>
              <a:spcAft>
                <a:spcPts val="600"/>
              </a:spcAft>
            </a:pPr>
            <a:r>
              <a:rPr lang="en-US" sz="2000" dirty="0" smtClean="0"/>
              <a:t>SCRA </a:t>
            </a:r>
            <a:r>
              <a:rPr lang="en-US" sz="2000" dirty="0"/>
              <a:t>requires bank to classify bank exposures into one of three risk-weight buckets </a:t>
            </a:r>
            <a:r>
              <a:rPr lang="en-US" sz="2000" dirty="0" smtClean="0"/>
              <a:t>- Grades </a:t>
            </a:r>
            <a:r>
              <a:rPr lang="en-US" sz="2000" dirty="0"/>
              <a:t>A, B and </a:t>
            </a:r>
            <a:r>
              <a:rPr lang="en-US" sz="2000" dirty="0" smtClean="0"/>
              <a:t>C - and </a:t>
            </a:r>
            <a:r>
              <a:rPr lang="en-US" sz="2000" dirty="0"/>
              <a:t>assign the corresponding risk </a:t>
            </a:r>
            <a:r>
              <a:rPr lang="en-US" sz="2000" dirty="0" smtClean="0"/>
              <a:t>weights.</a:t>
            </a:r>
          </a:p>
          <a:p>
            <a:pPr marL="265113" indent="-265113" algn="just">
              <a:lnSpc>
                <a:spcPts val="2700"/>
              </a:lnSpc>
              <a:spcBef>
                <a:spcPts val="600"/>
              </a:spcBef>
              <a:spcAft>
                <a:spcPts val="600"/>
              </a:spcAft>
            </a:pPr>
            <a:endParaRPr lang="en-US" sz="2000" dirty="0">
              <a:solidFill>
                <a:srgbClr val="FF0000"/>
              </a:solidFill>
            </a:endParaRPr>
          </a:p>
          <a:p>
            <a:pPr marL="265113" indent="-265113" algn="just">
              <a:lnSpc>
                <a:spcPts val="2700"/>
              </a:lnSpc>
              <a:spcBef>
                <a:spcPts val="600"/>
              </a:spcBef>
              <a:spcAft>
                <a:spcPts val="600"/>
              </a:spcAft>
            </a:pPr>
            <a:endParaRPr lang="en-US" sz="2000" dirty="0" smtClean="0">
              <a:solidFill>
                <a:srgbClr val="FF0000"/>
              </a:solidFill>
            </a:endParaRPr>
          </a:p>
          <a:p>
            <a:pPr marL="265113" indent="-265113" algn="just">
              <a:lnSpc>
                <a:spcPts val="2700"/>
              </a:lnSpc>
              <a:spcBef>
                <a:spcPts val="600"/>
              </a:spcBef>
              <a:spcAft>
                <a:spcPts val="600"/>
              </a:spcAft>
            </a:pPr>
            <a:endParaRPr lang="en-US" sz="2000" dirty="0">
              <a:solidFill>
                <a:srgbClr val="FF0000"/>
              </a:solidFill>
            </a:endParaRPr>
          </a:p>
          <a:p>
            <a:pPr marL="0" indent="0" algn="just">
              <a:lnSpc>
                <a:spcPts val="2700"/>
              </a:lnSpc>
              <a:spcBef>
                <a:spcPts val="600"/>
              </a:spcBef>
              <a:spcAft>
                <a:spcPts val="600"/>
              </a:spcAft>
              <a:buNone/>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600</a:t>
            </a:fld>
            <a:endParaRPr lang="en-US"/>
          </a:p>
        </p:txBody>
      </p:sp>
      <p:pic>
        <p:nvPicPr>
          <p:cNvPr id="4" name="Picture 3"/>
          <p:cNvPicPr>
            <a:picLocks noChangeAspect="1"/>
          </p:cNvPicPr>
          <p:nvPr/>
        </p:nvPicPr>
        <p:blipFill>
          <a:blip r:embed="rId2"/>
          <a:stretch>
            <a:fillRect/>
          </a:stretch>
        </p:blipFill>
        <p:spPr>
          <a:xfrm>
            <a:off x="1136575" y="3573016"/>
            <a:ext cx="8244761" cy="1728192"/>
          </a:xfrm>
          <a:prstGeom prst="rect">
            <a:avLst/>
          </a:prstGeom>
        </p:spPr>
      </p:pic>
    </p:spTree>
    <p:extLst>
      <p:ext uri="{BB962C8B-B14F-4D97-AF65-F5344CB8AC3E}">
        <p14:creationId xmlns:p14="http://schemas.microsoft.com/office/powerpoint/2010/main" val="699749548"/>
      </p:ext>
    </p:extLst>
  </p:cSld>
  <p:clrMapOvr>
    <a:masterClrMapping/>
  </p:clrMapOvr>
  <p:transition spd="med">
    <p:pull dir="r"/>
  </p:transition>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algn="just">
              <a:lnSpc>
                <a:spcPts val="2700"/>
              </a:lnSpc>
              <a:spcBef>
                <a:spcPts val="600"/>
              </a:spcBef>
              <a:spcAft>
                <a:spcPts val="600"/>
              </a:spcAft>
            </a:pPr>
            <a:r>
              <a:rPr lang="en-US" sz="2000" dirty="0" smtClean="0">
                <a:solidFill>
                  <a:srgbClr val="FF0000"/>
                </a:solidFill>
              </a:rPr>
              <a:t>Grade </a:t>
            </a:r>
            <a:r>
              <a:rPr lang="en-US" sz="2000" dirty="0">
                <a:solidFill>
                  <a:srgbClr val="FF0000"/>
                </a:solidFill>
              </a:rPr>
              <a:t>A</a:t>
            </a:r>
            <a:r>
              <a:rPr lang="en-US" sz="2000" dirty="0"/>
              <a:t> </a:t>
            </a:r>
            <a:r>
              <a:rPr lang="en-US" sz="2000" dirty="0" smtClean="0"/>
              <a:t> - the </a:t>
            </a:r>
            <a:r>
              <a:rPr lang="en-US" sz="2000" dirty="0"/>
              <a:t>counterparty bank has adequate capacity to meet their financial commitments </a:t>
            </a:r>
            <a:r>
              <a:rPr lang="en-US" sz="2000" dirty="0" smtClean="0"/>
              <a:t>in </a:t>
            </a:r>
            <a:r>
              <a:rPr lang="en-US" sz="2000" dirty="0"/>
              <a:t>a timely manner, </a:t>
            </a:r>
            <a:r>
              <a:rPr lang="en-US" sz="2000" dirty="0" smtClean="0"/>
              <a:t>irrespective </a:t>
            </a:r>
            <a:r>
              <a:rPr lang="en-US" sz="2000" dirty="0"/>
              <a:t>of the economic cycles and business </a:t>
            </a:r>
            <a:r>
              <a:rPr lang="en-US" sz="2000" dirty="0" smtClean="0"/>
              <a:t>conditions, having to meet </a:t>
            </a:r>
            <a:r>
              <a:rPr lang="en-US" sz="2000" dirty="0"/>
              <a:t>or exceed the </a:t>
            </a:r>
            <a:r>
              <a:rPr lang="en-US" sz="2000" dirty="0" smtClean="0"/>
              <a:t>minimum </a:t>
            </a:r>
            <a:r>
              <a:rPr lang="en-US" sz="2000" dirty="0"/>
              <a:t>regulatory requirements and buffers established by its national </a:t>
            </a:r>
            <a:r>
              <a:rPr lang="en-US" sz="2000" dirty="0" smtClean="0"/>
              <a:t>supervisor.</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a:solidFill>
                  <a:srgbClr val="FF0000"/>
                </a:solidFill>
              </a:rPr>
              <a:t>Grade B</a:t>
            </a:r>
            <a:r>
              <a:rPr lang="en-US" sz="2000" dirty="0"/>
              <a:t> </a:t>
            </a:r>
            <a:r>
              <a:rPr lang="en-US" sz="2000" dirty="0" smtClean="0"/>
              <a:t>- the </a:t>
            </a:r>
            <a:r>
              <a:rPr lang="en-US" sz="2000" dirty="0"/>
              <a:t>counterparty bank </a:t>
            </a:r>
            <a:r>
              <a:rPr lang="en-US" sz="2000" dirty="0" smtClean="0"/>
              <a:t>meets </a:t>
            </a:r>
            <a:r>
              <a:rPr lang="en-US" sz="2000" dirty="0"/>
              <a:t>or </a:t>
            </a:r>
            <a:r>
              <a:rPr lang="en-US" sz="2000" dirty="0" smtClean="0"/>
              <a:t>exceeds </a:t>
            </a:r>
            <a:r>
              <a:rPr lang="en-US" sz="2000" dirty="0"/>
              <a:t>the published minimum regulatory requirements established by its national </a:t>
            </a:r>
            <a:r>
              <a:rPr lang="en-US" sz="2000" dirty="0" smtClean="0"/>
              <a:t>supervisor, but is </a:t>
            </a:r>
            <a:r>
              <a:rPr lang="en-US" sz="2000" dirty="0"/>
              <a:t>subject to substantial credit risk, such as repayment capacities that are dependent on stable or </a:t>
            </a:r>
            <a:r>
              <a:rPr lang="en-US" sz="2000" dirty="0" smtClean="0"/>
              <a:t>favorable </a:t>
            </a:r>
            <a:r>
              <a:rPr lang="en-US" sz="2000" dirty="0"/>
              <a:t>economic or business </a:t>
            </a:r>
            <a:r>
              <a:rPr lang="en-US" sz="2000" dirty="0" smtClean="0"/>
              <a:t>conditions.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601</a:t>
            </a:fld>
            <a:endParaRPr lang="en-US"/>
          </a:p>
        </p:txBody>
      </p:sp>
    </p:spTree>
    <p:extLst>
      <p:ext uri="{BB962C8B-B14F-4D97-AF65-F5344CB8AC3E}">
        <p14:creationId xmlns:p14="http://schemas.microsoft.com/office/powerpoint/2010/main" val="3593698626"/>
      </p:ext>
    </p:extLst>
  </p:cSld>
  <p:clrMapOvr>
    <a:masterClrMapping/>
  </p:clrMapOvr>
  <p:transition spd="med">
    <p:pull dir="r"/>
  </p:transition>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68541"/>
          </a:xfrm>
        </p:spPr>
        <p:txBody>
          <a:bodyPr/>
          <a:lstStyle/>
          <a:p>
            <a:pPr algn="just">
              <a:lnSpc>
                <a:spcPts val="2700"/>
              </a:lnSpc>
              <a:spcBef>
                <a:spcPts val="600"/>
              </a:spcBef>
              <a:spcAft>
                <a:spcPts val="600"/>
              </a:spcAft>
            </a:pPr>
            <a:r>
              <a:rPr lang="en-US" sz="2000" dirty="0" smtClean="0">
                <a:solidFill>
                  <a:srgbClr val="FF0000"/>
                </a:solidFill>
              </a:rPr>
              <a:t>Grade </a:t>
            </a:r>
            <a:r>
              <a:rPr lang="en-US" sz="2000" dirty="0">
                <a:solidFill>
                  <a:srgbClr val="FF0000"/>
                </a:solidFill>
              </a:rPr>
              <a:t>C</a:t>
            </a:r>
            <a:r>
              <a:rPr lang="en-US" sz="2000" dirty="0"/>
              <a:t> </a:t>
            </a:r>
            <a:r>
              <a:rPr lang="en-US" sz="2000" dirty="0" smtClean="0"/>
              <a:t>- the </a:t>
            </a:r>
            <a:r>
              <a:rPr lang="en-US" sz="2000" dirty="0"/>
              <a:t>counterparty bank has material default risks and limited margins of </a:t>
            </a:r>
            <a:r>
              <a:rPr lang="en-US" sz="2000" dirty="0" smtClean="0"/>
              <a:t>safety, with adverse </a:t>
            </a:r>
            <a:r>
              <a:rPr lang="en-US" sz="2000" dirty="0"/>
              <a:t>business, financial, or economic conditions </a:t>
            </a:r>
            <a:r>
              <a:rPr lang="en-US" sz="2000" dirty="0" smtClean="0"/>
              <a:t>very </a:t>
            </a:r>
            <a:r>
              <a:rPr lang="en-US" sz="2000" dirty="0"/>
              <a:t>likely </a:t>
            </a:r>
            <a:r>
              <a:rPr lang="en-US" sz="2000" dirty="0" smtClean="0"/>
              <a:t>leading to </a:t>
            </a:r>
            <a:r>
              <a:rPr lang="en-US" sz="2000" dirty="0"/>
              <a:t>an inability to meet their financial commitments. </a:t>
            </a:r>
            <a:endParaRPr lang="en-US" sz="2000" dirty="0" smtClean="0"/>
          </a:p>
          <a:p>
            <a:pPr algn="just">
              <a:lnSpc>
                <a:spcPts val="2700"/>
              </a:lnSpc>
              <a:spcBef>
                <a:spcPts val="600"/>
              </a:spcBef>
              <a:spcAft>
                <a:spcPts val="600"/>
              </a:spcAft>
            </a:pPr>
            <a:endParaRPr lang="en-US" sz="2000" dirty="0" smtClean="0"/>
          </a:p>
          <a:p>
            <a:pPr marL="534988" lvl="1" indent="-177800" algn="just">
              <a:lnSpc>
                <a:spcPts val="2700"/>
              </a:lnSpc>
              <a:spcBef>
                <a:spcPts val="600"/>
              </a:spcBef>
              <a:spcAft>
                <a:spcPts val="600"/>
              </a:spcAft>
              <a:buFontTx/>
              <a:buChar char="-"/>
            </a:pPr>
            <a:r>
              <a:rPr lang="en-US" sz="1600" dirty="0" smtClean="0"/>
              <a:t>A </a:t>
            </a:r>
            <a:r>
              <a:rPr lang="en-US" sz="1600" dirty="0"/>
              <a:t>bank must classify the exposure into Grade C when the external auditor has issued an adverse audit opinion or has expressed substantial doubt about the counterparty bank’s ability to continue as a going concern in its financial statements or audited reports within the previous 12 months. </a:t>
            </a:r>
            <a:endParaRPr lang="en-US" sz="1600" dirty="0" smtClean="0"/>
          </a:p>
          <a:p>
            <a:pPr algn="just">
              <a:lnSpc>
                <a:spcPts val="2700"/>
              </a:lnSpc>
              <a:spcBef>
                <a:spcPts val="600"/>
              </a:spcBef>
              <a:spcAft>
                <a:spcPts val="600"/>
              </a:spcAft>
              <a:buFontTx/>
              <a:buChar char="-"/>
            </a:pPr>
            <a:endParaRPr lang="en-US" sz="2000" dirty="0"/>
          </a:p>
          <a:p>
            <a:pPr marL="0" indent="0" algn="just">
              <a:lnSpc>
                <a:spcPts val="2700"/>
              </a:lnSpc>
              <a:spcBef>
                <a:spcPts val="600"/>
              </a:spcBef>
              <a:spcAft>
                <a:spcPts val="600"/>
              </a:spcAft>
              <a:buNone/>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602</a:t>
            </a:fld>
            <a:endParaRPr lang="en-US"/>
          </a:p>
        </p:txBody>
      </p:sp>
    </p:spTree>
    <p:extLst>
      <p:ext uri="{BB962C8B-B14F-4D97-AF65-F5344CB8AC3E}">
        <p14:creationId xmlns:p14="http://schemas.microsoft.com/office/powerpoint/2010/main" val="1119405257"/>
      </p:ext>
    </p:extLst>
  </p:cSld>
  <p:clrMapOvr>
    <a:masterClrMapping/>
  </p:clrMapOvr>
  <p:transition spd="med">
    <p:pull dir="r"/>
  </p:transition>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smtClean="0">
                <a:solidFill>
                  <a:srgbClr val="FF0000"/>
                </a:solidFill>
              </a:rPr>
              <a:t>Specialised lending - </a:t>
            </a:r>
            <a:r>
              <a:rPr lang="en-US" sz="2000" dirty="0" smtClean="0"/>
              <a:t>if some </a:t>
            </a:r>
            <a:r>
              <a:rPr lang="en-US" sz="2000" dirty="0"/>
              <a:t>or all of the following </a:t>
            </a:r>
            <a:r>
              <a:rPr lang="en-US" sz="2000" dirty="0" smtClean="0"/>
              <a:t>characteristics are found:</a:t>
            </a:r>
            <a:endParaRPr lang="en-US" sz="2000" dirty="0"/>
          </a:p>
          <a:p>
            <a:pPr algn="just">
              <a:lnSpc>
                <a:spcPts val="2700"/>
              </a:lnSpc>
              <a:spcBef>
                <a:spcPts val="600"/>
              </a:spcBef>
              <a:spcAft>
                <a:spcPts val="600"/>
              </a:spcAft>
              <a:buFontTx/>
              <a:buChar char="-"/>
            </a:pPr>
            <a:r>
              <a:rPr lang="en-US" sz="2000" dirty="0" smtClean="0"/>
              <a:t>The </a:t>
            </a:r>
            <a:r>
              <a:rPr lang="en-US" sz="2000" dirty="0"/>
              <a:t>exposure is not related to real </a:t>
            </a:r>
            <a:r>
              <a:rPr lang="en-US" sz="2000" dirty="0" smtClean="0"/>
              <a:t>estate;</a:t>
            </a:r>
          </a:p>
          <a:p>
            <a:pPr algn="just">
              <a:lnSpc>
                <a:spcPts val="2700"/>
              </a:lnSpc>
              <a:spcBef>
                <a:spcPts val="600"/>
              </a:spcBef>
              <a:spcAft>
                <a:spcPts val="600"/>
              </a:spcAft>
              <a:buFontTx/>
              <a:buChar char="-"/>
            </a:pPr>
            <a:r>
              <a:rPr lang="en-US" sz="2000" dirty="0" smtClean="0"/>
              <a:t>The </a:t>
            </a:r>
            <a:r>
              <a:rPr lang="en-US" sz="2000" dirty="0"/>
              <a:t>exposure is typically to an entity (often a special purpose vehicle (SPV)) that was created specifically to finance and/or operate physical assets; </a:t>
            </a:r>
            <a:endParaRPr lang="en-US" sz="2000" dirty="0" smtClean="0"/>
          </a:p>
          <a:p>
            <a:pPr algn="just">
              <a:lnSpc>
                <a:spcPts val="2700"/>
              </a:lnSpc>
              <a:spcBef>
                <a:spcPts val="600"/>
              </a:spcBef>
              <a:spcAft>
                <a:spcPts val="600"/>
              </a:spcAft>
              <a:buFontTx/>
              <a:buChar char="-"/>
            </a:pPr>
            <a:r>
              <a:rPr lang="en-US" sz="2000" dirty="0" smtClean="0"/>
              <a:t>The borrower has </a:t>
            </a:r>
            <a:r>
              <a:rPr lang="en-US" sz="2000" dirty="0"/>
              <a:t>few or no other material assets or activities, and therefore little or no independent capacity to repay the obligation, apart from the income that it receives from the asset(s) being </a:t>
            </a:r>
            <a:r>
              <a:rPr lang="en-US" sz="2000" dirty="0" smtClean="0"/>
              <a:t>financed; </a:t>
            </a:r>
            <a:r>
              <a:rPr lang="en-US" sz="2000" dirty="0"/>
              <a:t>and </a:t>
            </a:r>
            <a:endParaRPr lang="en-US" sz="2000" dirty="0" smtClean="0"/>
          </a:p>
          <a:p>
            <a:pPr algn="just">
              <a:lnSpc>
                <a:spcPts val="2700"/>
              </a:lnSpc>
              <a:spcBef>
                <a:spcPts val="600"/>
              </a:spcBef>
              <a:spcAft>
                <a:spcPts val="600"/>
              </a:spcAft>
              <a:buFontTx/>
              <a:buChar char="-"/>
            </a:pPr>
            <a:r>
              <a:rPr lang="en-US" sz="2000" dirty="0" smtClean="0"/>
              <a:t>The </a:t>
            </a:r>
            <a:r>
              <a:rPr lang="en-US" sz="2000" dirty="0"/>
              <a:t>terms of the obligation give the lender a substantial degree of control over the asset(s) and the income that it generates. </a:t>
            </a:r>
          </a:p>
          <a:p>
            <a:pPr algn="just">
              <a:lnSpc>
                <a:spcPts val="2700"/>
              </a:lnSpc>
              <a:spcBef>
                <a:spcPts val="600"/>
              </a:spcBef>
              <a:spcAft>
                <a:spcPts val="600"/>
              </a:spcAft>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603</a:t>
            </a:fld>
            <a:endParaRPr lang="en-US"/>
          </a:p>
        </p:txBody>
      </p:sp>
    </p:spTree>
    <p:extLst>
      <p:ext uri="{BB962C8B-B14F-4D97-AF65-F5344CB8AC3E}">
        <p14:creationId xmlns:p14="http://schemas.microsoft.com/office/powerpoint/2010/main" val="2338761050"/>
      </p:ext>
    </p:extLst>
  </p:cSld>
  <p:clrMapOvr>
    <a:masterClrMapping/>
  </p:clrMapOvr>
  <p:transition spd="med">
    <p:pull dir="r"/>
  </p:transition>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smtClean="0">
                <a:solidFill>
                  <a:srgbClr val="FF0000"/>
                </a:solidFill>
              </a:rPr>
              <a:t>Subcategories of Specialised lending</a:t>
            </a:r>
            <a:r>
              <a:rPr lang="en-US" sz="2000" dirty="0" smtClean="0"/>
              <a:t>:</a:t>
            </a:r>
            <a:endParaRPr lang="en-US" sz="2000" dirty="0"/>
          </a:p>
          <a:p>
            <a:pPr marL="357188" indent="-357188" algn="just">
              <a:lnSpc>
                <a:spcPts val="2700"/>
              </a:lnSpc>
              <a:spcBef>
                <a:spcPts val="600"/>
              </a:spcBef>
              <a:spcAft>
                <a:spcPts val="600"/>
              </a:spcAft>
              <a:buAutoNum type="romanLcParenBoth"/>
            </a:pPr>
            <a:r>
              <a:rPr lang="en-US" sz="1800" dirty="0" smtClean="0">
                <a:solidFill>
                  <a:srgbClr val="FF0000"/>
                </a:solidFill>
              </a:rPr>
              <a:t>Project </a:t>
            </a:r>
            <a:r>
              <a:rPr lang="en-US" sz="1800" dirty="0">
                <a:solidFill>
                  <a:srgbClr val="FF0000"/>
                </a:solidFill>
              </a:rPr>
              <a:t>finance </a:t>
            </a:r>
            <a:r>
              <a:rPr lang="en-US" sz="1800" dirty="0" smtClean="0"/>
              <a:t>- the </a:t>
            </a:r>
            <a:r>
              <a:rPr lang="en-US" sz="1800" dirty="0"/>
              <a:t>lender looks primarily to the revenues generated by a single project, both as the source of repayment and as security for the </a:t>
            </a:r>
            <a:r>
              <a:rPr lang="en-US" sz="1800" dirty="0" smtClean="0"/>
              <a:t>loan, being usually </a:t>
            </a:r>
            <a:r>
              <a:rPr lang="en-US" sz="1800" dirty="0"/>
              <a:t>for large, complex and expensive installations such as power plants, chemical processing plants, mines, transportation infrastructure, environment, media, and telecoms</a:t>
            </a:r>
            <a:r>
              <a:rPr lang="en-US" sz="1800" dirty="0" smtClean="0"/>
              <a:t>.</a:t>
            </a:r>
          </a:p>
          <a:p>
            <a:pPr marL="357188" indent="-357188" algn="just">
              <a:lnSpc>
                <a:spcPts val="2700"/>
              </a:lnSpc>
              <a:spcBef>
                <a:spcPts val="600"/>
              </a:spcBef>
              <a:spcAft>
                <a:spcPts val="600"/>
              </a:spcAft>
              <a:buAutoNum type="romanLcParenBoth"/>
            </a:pPr>
            <a:r>
              <a:rPr lang="en-US" sz="1800" dirty="0" smtClean="0">
                <a:solidFill>
                  <a:srgbClr val="FF0000"/>
                </a:solidFill>
              </a:rPr>
              <a:t>Object </a:t>
            </a:r>
            <a:r>
              <a:rPr lang="en-US" sz="1800" dirty="0">
                <a:solidFill>
                  <a:srgbClr val="FF0000"/>
                </a:solidFill>
              </a:rPr>
              <a:t>finance </a:t>
            </a:r>
            <a:r>
              <a:rPr lang="en-US" sz="1800" dirty="0" smtClean="0"/>
              <a:t>- funding of the </a:t>
            </a:r>
            <a:r>
              <a:rPr lang="en-US" sz="1800" dirty="0"/>
              <a:t>acquisition of equipment (</a:t>
            </a:r>
            <a:r>
              <a:rPr lang="en-US" sz="1800" dirty="0" err="1"/>
              <a:t>eg</a:t>
            </a:r>
            <a:r>
              <a:rPr lang="en-US" sz="1800" dirty="0"/>
              <a:t> ships, aircraft, satellites, railcars, and fleets) where the repayment of the loan is dependent on the cash flows generated by the </a:t>
            </a:r>
            <a:r>
              <a:rPr lang="en-US" sz="1800" dirty="0" smtClean="0"/>
              <a:t>assets </a:t>
            </a:r>
            <a:r>
              <a:rPr lang="en-US" sz="1800" dirty="0"/>
              <a:t>that have been financed and pledged or assigned to the </a:t>
            </a:r>
            <a:r>
              <a:rPr lang="en-US" sz="1800" dirty="0" smtClean="0"/>
              <a:t>lender;</a:t>
            </a:r>
          </a:p>
          <a:p>
            <a:pPr marL="357188" indent="-357188" algn="just">
              <a:lnSpc>
                <a:spcPts val="2700"/>
              </a:lnSpc>
              <a:spcBef>
                <a:spcPts val="600"/>
              </a:spcBef>
              <a:spcAft>
                <a:spcPts val="600"/>
              </a:spcAft>
              <a:buAutoNum type="romanLcParenBoth"/>
            </a:pPr>
            <a:r>
              <a:rPr lang="en-US" sz="1800" dirty="0" smtClean="0">
                <a:solidFill>
                  <a:srgbClr val="FF0000"/>
                </a:solidFill>
              </a:rPr>
              <a:t>Commodities </a:t>
            </a:r>
            <a:r>
              <a:rPr lang="en-US" sz="1800" dirty="0">
                <a:solidFill>
                  <a:srgbClr val="FF0000"/>
                </a:solidFill>
              </a:rPr>
              <a:t>finance </a:t>
            </a:r>
            <a:r>
              <a:rPr lang="en-US" sz="1800" dirty="0" smtClean="0"/>
              <a:t>- short-term </a:t>
            </a:r>
            <a:r>
              <a:rPr lang="en-US" sz="1800" dirty="0"/>
              <a:t>lending to finance reserves, inventories, or receivables of exchange-traded commodities (</a:t>
            </a:r>
            <a:r>
              <a:rPr lang="en-US" sz="1800" dirty="0" err="1"/>
              <a:t>eg</a:t>
            </a:r>
            <a:r>
              <a:rPr lang="en-US" sz="1800" dirty="0"/>
              <a:t> crude oil, metals, or crops), where the loan will be repaid from the proceeds of the sale of the commodity and the borrower has no independent capacity to repay the loan. </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604</a:t>
            </a:fld>
            <a:endParaRPr lang="en-US"/>
          </a:p>
        </p:txBody>
      </p:sp>
    </p:spTree>
    <p:extLst>
      <p:ext uri="{BB962C8B-B14F-4D97-AF65-F5344CB8AC3E}">
        <p14:creationId xmlns:p14="http://schemas.microsoft.com/office/powerpoint/2010/main" val="1201586687"/>
      </p:ext>
    </p:extLst>
  </p:cSld>
  <p:clrMapOvr>
    <a:masterClrMapping/>
  </p:clrMapOvr>
  <p:transition spd="med">
    <p:pull dir="r"/>
  </p:transition>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b="1" dirty="0" smtClean="0">
                <a:solidFill>
                  <a:srgbClr val="FF0000"/>
                </a:solidFill>
              </a:rPr>
              <a:t>Specialised lending</a:t>
            </a:r>
            <a:r>
              <a:rPr lang="en-US" sz="2000" dirty="0"/>
              <a:t> </a:t>
            </a:r>
            <a:r>
              <a:rPr lang="en-US" sz="2000" dirty="0" smtClean="0">
                <a:solidFill>
                  <a:srgbClr val="FF0000"/>
                </a:solidFill>
              </a:rPr>
              <a:t>– risk weights:</a:t>
            </a:r>
          </a:p>
          <a:p>
            <a:pPr algn="just">
              <a:lnSpc>
                <a:spcPts val="2700"/>
              </a:lnSpc>
              <a:spcBef>
                <a:spcPts val="600"/>
              </a:spcBef>
              <a:spcAft>
                <a:spcPts val="600"/>
              </a:spcAft>
            </a:pPr>
            <a:endParaRPr lang="en-US" sz="2000" dirty="0">
              <a:solidFill>
                <a:srgbClr val="FF0000"/>
              </a:solidFill>
            </a:endParaRPr>
          </a:p>
          <a:p>
            <a:pPr algn="just">
              <a:lnSpc>
                <a:spcPts val="2700"/>
              </a:lnSpc>
              <a:spcBef>
                <a:spcPts val="600"/>
              </a:spcBef>
              <a:spcAft>
                <a:spcPts val="600"/>
              </a:spcAft>
              <a:buFontTx/>
              <a:buChar char="-"/>
            </a:pPr>
            <a:r>
              <a:rPr lang="en-US" sz="2000" dirty="0" smtClean="0"/>
              <a:t>Object </a:t>
            </a:r>
            <a:r>
              <a:rPr lang="en-US" sz="2000" dirty="0"/>
              <a:t>and commodities finance </a:t>
            </a:r>
            <a:r>
              <a:rPr lang="en-US" sz="2000" dirty="0" smtClean="0"/>
              <a:t>- 100%;</a:t>
            </a:r>
          </a:p>
          <a:p>
            <a:pPr algn="just">
              <a:lnSpc>
                <a:spcPts val="2700"/>
              </a:lnSpc>
              <a:spcBef>
                <a:spcPts val="600"/>
              </a:spcBef>
              <a:spcAft>
                <a:spcPts val="600"/>
              </a:spcAft>
              <a:buFontTx/>
              <a:buChar char="-"/>
            </a:pPr>
            <a:r>
              <a:rPr lang="en-US" sz="2000" dirty="0" smtClean="0"/>
              <a:t>Project </a:t>
            </a:r>
            <a:r>
              <a:rPr lang="en-US" sz="2000" dirty="0"/>
              <a:t>finance </a:t>
            </a:r>
            <a:r>
              <a:rPr lang="en-US" sz="2000" dirty="0" smtClean="0"/>
              <a:t>- 130</a:t>
            </a:r>
            <a:r>
              <a:rPr lang="en-US" sz="2000" dirty="0"/>
              <a:t>% during the pre-operational </a:t>
            </a:r>
            <a:r>
              <a:rPr lang="en-US" sz="2000" dirty="0" smtClean="0"/>
              <a:t>phase, 100</a:t>
            </a:r>
            <a:r>
              <a:rPr lang="en-US" sz="2000" dirty="0"/>
              <a:t>% during the operational </a:t>
            </a:r>
            <a:r>
              <a:rPr lang="en-US" sz="2000" dirty="0" smtClean="0"/>
              <a:t>phase, and 80% during the operational </a:t>
            </a:r>
            <a:r>
              <a:rPr lang="en-US" sz="2000" dirty="0"/>
              <a:t>phase </a:t>
            </a:r>
            <a:r>
              <a:rPr lang="en-US" sz="2000" dirty="0" smtClean="0"/>
              <a:t>of projects deemed </a:t>
            </a:r>
            <a:r>
              <a:rPr lang="en-US" sz="2000" dirty="0"/>
              <a:t>to be high </a:t>
            </a:r>
            <a:r>
              <a:rPr lang="en-US" sz="2000" dirty="0" smtClean="0"/>
              <a:t>quality, i.e. able to meet their financial </a:t>
            </a:r>
            <a:r>
              <a:rPr lang="en-US" sz="2000" dirty="0"/>
              <a:t>commitments in a timely manner and its ability to do so is assessed to be robust against adverse changes in the economic cycle and business </a:t>
            </a:r>
            <a:r>
              <a:rPr lang="en-US" sz="2000" dirty="0" smtClean="0"/>
              <a:t>conditions.</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605</a:t>
            </a:fld>
            <a:endParaRPr lang="en-US"/>
          </a:p>
        </p:txBody>
      </p:sp>
    </p:spTree>
    <p:extLst>
      <p:ext uri="{BB962C8B-B14F-4D97-AF65-F5344CB8AC3E}">
        <p14:creationId xmlns:p14="http://schemas.microsoft.com/office/powerpoint/2010/main" val="3611017017"/>
      </p:ext>
    </p:extLst>
  </p:cSld>
  <p:clrMapOvr>
    <a:masterClrMapping/>
  </p:clrMapOvr>
  <p:transition spd="med">
    <p:pull dir="r"/>
  </p:transition>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US" sz="2000" b="1" dirty="0" smtClean="0">
                <a:solidFill>
                  <a:srgbClr val="FF0000"/>
                </a:solidFill>
              </a:rPr>
              <a:t>Additional conditions to be met by high quality project finance exposures:</a:t>
            </a:r>
          </a:p>
          <a:p>
            <a:pPr algn="just">
              <a:lnSpc>
                <a:spcPts val="2700"/>
              </a:lnSpc>
              <a:spcBef>
                <a:spcPts val="600"/>
              </a:spcBef>
              <a:spcAft>
                <a:spcPts val="600"/>
              </a:spcAft>
            </a:pPr>
            <a:endParaRPr lang="en-US" sz="2000" b="1" dirty="0" smtClean="0">
              <a:solidFill>
                <a:srgbClr val="FF0000"/>
              </a:solidFill>
            </a:endParaRPr>
          </a:p>
          <a:p>
            <a:pPr marL="357188" indent="-357188" algn="just">
              <a:lnSpc>
                <a:spcPts val="2700"/>
              </a:lnSpc>
              <a:spcBef>
                <a:spcPts val="600"/>
              </a:spcBef>
              <a:spcAft>
                <a:spcPts val="600"/>
              </a:spcAft>
              <a:buAutoNum type="romanLcParenBoth"/>
            </a:pPr>
            <a:r>
              <a:rPr lang="en-US" sz="2000" dirty="0" smtClean="0"/>
              <a:t>the </a:t>
            </a:r>
            <a:r>
              <a:rPr lang="en-US" sz="2000" dirty="0"/>
              <a:t>project finance entity is restricted from acting to the detriment of the creditors (</a:t>
            </a:r>
            <a:r>
              <a:rPr lang="en-US" sz="2000" dirty="0" smtClean="0"/>
              <a:t>e.g. </a:t>
            </a:r>
            <a:r>
              <a:rPr lang="en-US" sz="2000" dirty="0"/>
              <a:t>by not being able to issue additional debt without the consent of existing creditors</a:t>
            </a:r>
            <a:r>
              <a:rPr lang="en-US" sz="2000" dirty="0" smtClean="0"/>
              <a:t>);</a:t>
            </a:r>
          </a:p>
          <a:p>
            <a:pPr marL="357188" indent="-357188" algn="just">
              <a:lnSpc>
                <a:spcPts val="2700"/>
              </a:lnSpc>
              <a:spcBef>
                <a:spcPts val="600"/>
              </a:spcBef>
              <a:spcAft>
                <a:spcPts val="600"/>
              </a:spcAft>
              <a:buAutoNum type="romanLcParenBoth"/>
            </a:pPr>
            <a:r>
              <a:rPr lang="en-US" sz="2000" dirty="0" smtClean="0"/>
              <a:t>The </a:t>
            </a:r>
            <a:r>
              <a:rPr lang="en-US" sz="2000" dirty="0"/>
              <a:t>project finance entity has sufficient reserve funds or other financial arrangements to cover the contingency funding and working capital requirements of the project</a:t>
            </a:r>
            <a:r>
              <a:rPr lang="en-US" sz="2000" dirty="0" smtClean="0"/>
              <a:t>;</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606</a:t>
            </a:fld>
            <a:endParaRPr lang="en-US"/>
          </a:p>
        </p:txBody>
      </p:sp>
    </p:spTree>
    <p:extLst>
      <p:ext uri="{BB962C8B-B14F-4D97-AF65-F5344CB8AC3E}">
        <p14:creationId xmlns:p14="http://schemas.microsoft.com/office/powerpoint/2010/main" val="3612767861"/>
      </p:ext>
    </p:extLst>
  </p:cSld>
  <p:clrMapOvr>
    <a:masterClrMapping/>
  </p:clrMapOvr>
  <p:transition spd="med">
    <p:pull dir="r"/>
  </p:transition>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marL="514350" indent="-514350" algn="just">
              <a:lnSpc>
                <a:spcPts val="2700"/>
              </a:lnSpc>
              <a:spcBef>
                <a:spcPts val="600"/>
              </a:spcBef>
              <a:spcAft>
                <a:spcPts val="600"/>
              </a:spcAft>
              <a:buAutoNum type="romanLcParenBoth" startAt="3"/>
            </a:pPr>
            <a:r>
              <a:rPr lang="en-US" sz="2000" dirty="0" smtClean="0"/>
              <a:t>The </a:t>
            </a:r>
            <a:r>
              <a:rPr lang="en-US" sz="2000" dirty="0"/>
              <a:t>revenues are </a:t>
            </a:r>
            <a:r>
              <a:rPr lang="en-US" sz="2000" dirty="0" smtClean="0"/>
              <a:t>availability-based </a:t>
            </a:r>
            <a:r>
              <a:rPr lang="en-US" sz="2000" dirty="0"/>
              <a:t>or subject to a rate-of-return regulation or take-or-pay contract</a:t>
            </a:r>
            <a:r>
              <a:rPr lang="en-US" sz="2000" dirty="0" smtClean="0"/>
              <a:t>;</a:t>
            </a:r>
          </a:p>
          <a:p>
            <a:pPr lvl="1" indent="-342900" algn="just">
              <a:lnSpc>
                <a:spcPts val="2700"/>
              </a:lnSpc>
              <a:spcBef>
                <a:spcPts val="600"/>
              </a:spcBef>
              <a:spcAft>
                <a:spcPts val="600"/>
              </a:spcAft>
              <a:buAutoNum type="alphaLcParenBoth"/>
            </a:pPr>
            <a:r>
              <a:rPr lang="en-US" sz="1600" dirty="0" smtClean="0"/>
              <a:t>Availability-based </a:t>
            </a:r>
            <a:r>
              <a:rPr lang="en-US" sz="1600" dirty="0"/>
              <a:t>revenues </a:t>
            </a:r>
            <a:r>
              <a:rPr lang="en-US" sz="1600" dirty="0" smtClean="0"/>
              <a:t>- once </a:t>
            </a:r>
            <a:r>
              <a:rPr lang="en-US" sz="1600" dirty="0"/>
              <a:t>construction is completed, the project finance entity is entitled to payments from its contractual counterparties (</a:t>
            </a:r>
            <a:r>
              <a:rPr lang="en-US" sz="1600" dirty="0" err="1"/>
              <a:t>eg</a:t>
            </a:r>
            <a:r>
              <a:rPr lang="en-US" sz="1600" dirty="0"/>
              <a:t> the government), as long as contract conditions are </a:t>
            </a:r>
            <a:r>
              <a:rPr lang="en-US" sz="1600" dirty="0" smtClean="0"/>
              <a:t>fulfilled. </a:t>
            </a:r>
          </a:p>
          <a:p>
            <a:pPr lvl="1" indent="-342900" algn="just">
              <a:lnSpc>
                <a:spcPts val="2700"/>
              </a:lnSpc>
              <a:spcBef>
                <a:spcPts val="600"/>
              </a:spcBef>
              <a:spcAft>
                <a:spcPts val="600"/>
              </a:spcAft>
              <a:buAutoNum type="alphaLcParenBoth"/>
            </a:pPr>
            <a:r>
              <a:rPr lang="en-US" sz="1600" dirty="0" smtClean="0"/>
              <a:t>Availability </a:t>
            </a:r>
            <a:r>
              <a:rPr lang="en-US" sz="1600" dirty="0"/>
              <a:t>payments are sized to cover operating and maintenance costs, debt service costs and equity returns as the project finance entity operates the project. </a:t>
            </a:r>
            <a:endParaRPr lang="en-US" sz="1600" dirty="0" smtClean="0"/>
          </a:p>
          <a:p>
            <a:pPr lvl="1" indent="-342900" algn="just">
              <a:lnSpc>
                <a:spcPts val="2700"/>
              </a:lnSpc>
              <a:spcBef>
                <a:spcPts val="600"/>
              </a:spcBef>
              <a:spcAft>
                <a:spcPts val="600"/>
              </a:spcAft>
              <a:buAutoNum type="alphaLcParenBoth"/>
            </a:pPr>
            <a:r>
              <a:rPr lang="en-US" sz="1600" dirty="0" smtClean="0"/>
              <a:t>Availability </a:t>
            </a:r>
            <a:r>
              <a:rPr lang="en-US" sz="1600" dirty="0"/>
              <a:t>payments are not subject to swings in demand, such as traffic levels, and are adjusted typically only for lack of performance or lack of availability of the asset to the public. </a:t>
            </a:r>
            <a:endParaRPr lang="en-US" sz="16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607</a:t>
            </a:fld>
            <a:endParaRPr lang="en-US"/>
          </a:p>
        </p:txBody>
      </p:sp>
    </p:spTree>
    <p:extLst>
      <p:ext uri="{BB962C8B-B14F-4D97-AF65-F5344CB8AC3E}">
        <p14:creationId xmlns:p14="http://schemas.microsoft.com/office/powerpoint/2010/main" val="2395651541"/>
      </p:ext>
    </p:extLst>
  </p:cSld>
  <p:clrMapOvr>
    <a:masterClrMapping/>
  </p:clrMapOvr>
  <p:transition spd="med">
    <p:pull dir="r"/>
  </p:transition>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704528" y="1643049"/>
            <a:ext cx="8749066" cy="4679963"/>
          </a:xfrm>
        </p:spPr>
        <p:txBody>
          <a:bodyPr/>
          <a:lstStyle/>
          <a:p>
            <a:pPr marL="446088" indent="-446088" algn="just">
              <a:lnSpc>
                <a:spcPts val="2700"/>
              </a:lnSpc>
              <a:spcBef>
                <a:spcPts val="600"/>
              </a:spcBef>
              <a:spcAft>
                <a:spcPts val="600"/>
              </a:spcAft>
              <a:buAutoNum type="romanLcParenBoth" startAt="4"/>
            </a:pPr>
            <a:r>
              <a:rPr lang="en-US" sz="2000" dirty="0" smtClean="0"/>
              <a:t>The </a:t>
            </a:r>
            <a:r>
              <a:rPr lang="en-US" sz="2000" dirty="0"/>
              <a:t>project finance entity’s revenue depends on one main counterparty and this main counterparty shall be a central government, PSE or a corporate entity with a risk weight of 80% or lower</a:t>
            </a:r>
            <a:r>
              <a:rPr lang="en-US" sz="2000" dirty="0" smtClean="0"/>
              <a:t>;</a:t>
            </a:r>
          </a:p>
          <a:p>
            <a:pPr marL="446088" indent="-446088" algn="just">
              <a:lnSpc>
                <a:spcPts val="2700"/>
              </a:lnSpc>
              <a:spcBef>
                <a:spcPts val="600"/>
              </a:spcBef>
              <a:spcAft>
                <a:spcPts val="600"/>
              </a:spcAft>
              <a:buAutoNum type="romanLcParenBoth" startAt="4"/>
            </a:pPr>
            <a:r>
              <a:rPr lang="en-US" sz="2000" dirty="0" smtClean="0"/>
              <a:t>The </a:t>
            </a:r>
            <a:r>
              <a:rPr lang="en-US" sz="2000" dirty="0"/>
              <a:t>contractual provisions governing the exposure to the project finance entity provide for a high degree of protection for creditors in case of a default of the project finance entity</a:t>
            </a:r>
            <a:r>
              <a:rPr lang="en-US" sz="2000" dirty="0" smtClean="0"/>
              <a:t>;</a:t>
            </a:r>
          </a:p>
          <a:p>
            <a:pPr marL="446088" indent="-446088" algn="just">
              <a:lnSpc>
                <a:spcPts val="2700"/>
              </a:lnSpc>
              <a:spcBef>
                <a:spcPts val="600"/>
              </a:spcBef>
              <a:spcAft>
                <a:spcPts val="600"/>
              </a:spcAft>
              <a:buAutoNum type="romanLcParenBoth" startAt="4"/>
            </a:pPr>
            <a:r>
              <a:rPr lang="en-US" sz="2000" dirty="0" smtClean="0"/>
              <a:t>The </a:t>
            </a:r>
            <a:r>
              <a:rPr lang="en-US" sz="2000" dirty="0"/>
              <a:t>main counterparty or other counterparties which similarly comply with the eligibility criteria for the main counterparty will protect the creditors from the losses resulting from a termination of the project</a:t>
            </a:r>
            <a:r>
              <a:rPr lang="en-US" sz="2000" dirty="0" smtClean="0"/>
              <a:t>;</a:t>
            </a:r>
          </a:p>
          <a:p>
            <a:pPr marL="446088" indent="-446088" algn="just">
              <a:lnSpc>
                <a:spcPts val="2700"/>
              </a:lnSpc>
              <a:spcBef>
                <a:spcPts val="600"/>
              </a:spcBef>
              <a:spcAft>
                <a:spcPts val="600"/>
              </a:spcAft>
              <a:buAutoNum type="romanLcParenBoth" startAt="4"/>
            </a:pPr>
            <a:r>
              <a:rPr lang="en-US" sz="2000" dirty="0" smtClean="0"/>
              <a:t>All </a:t>
            </a:r>
            <a:r>
              <a:rPr lang="en-US" sz="2000" dirty="0"/>
              <a:t>assets and contracts necessary to operate the project have been pledged to the creditors to the extent permitted by applicable law; and </a:t>
            </a:r>
            <a:endParaRPr lang="en-US" sz="2000" dirty="0" smtClean="0"/>
          </a:p>
          <a:p>
            <a:pPr marL="446088" indent="-446088" algn="just">
              <a:lnSpc>
                <a:spcPts val="2700"/>
              </a:lnSpc>
              <a:spcBef>
                <a:spcPts val="600"/>
              </a:spcBef>
              <a:spcAft>
                <a:spcPts val="600"/>
              </a:spcAft>
              <a:buAutoNum type="romanLcParenBoth" startAt="4"/>
            </a:pPr>
            <a:r>
              <a:rPr lang="en-US" sz="2000" dirty="0" smtClean="0"/>
              <a:t>Creditors </a:t>
            </a:r>
            <a:r>
              <a:rPr lang="en-US" sz="2000" dirty="0"/>
              <a:t>may assume control of the project finance entity in case of its default. </a:t>
            </a:r>
          </a:p>
          <a:p>
            <a:pPr algn="just">
              <a:lnSpc>
                <a:spcPts val="2700"/>
              </a:lnSpc>
              <a:spcBef>
                <a:spcPts val="600"/>
              </a:spcBef>
              <a:spcAft>
                <a:spcPts val="600"/>
              </a:spcAft>
              <a:buFontTx/>
              <a:buChar char="-"/>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608</a:t>
            </a:fld>
            <a:endParaRPr lang="en-US"/>
          </a:p>
        </p:txBody>
      </p:sp>
    </p:spTree>
    <p:extLst>
      <p:ext uri="{BB962C8B-B14F-4D97-AF65-F5344CB8AC3E}">
        <p14:creationId xmlns:p14="http://schemas.microsoft.com/office/powerpoint/2010/main" val="2348766908"/>
      </p:ext>
    </p:extLst>
  </p:cSld>
  <p:clrMapOvr>
    <a:masterClrMapping/>
  </p:clrMapOvr>
  <p:transition spd="med">
    <p:pull dir="r"/>
  </p:transition>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a:t>Risk weights for commercial real </a:t>
            </a:r>
            <a:r>
              <a:rPr lang="en-US" sz="2000" dirty="0" smtClean="0"/>
              <a:t>estate in Basel II – 100%.</a:t>
            </a:r>
          </a:p>
          <a:p>
            <a:pPr algn="just">
              <a:lnSpc>
                <a:spcPts val="2700"/>
              </a:lnSpc>
              <a:spcBef>
                <a:spcPts val="600"/>
              </a:spcBef>
              <a:spcAft>
                <a:spcPts val="600"/>
              </a:spcAft>
            </a:pPr>
            <a:r>
              <a:rPr lang="en-US" sz="2000" dirty="0" smtClean="0"/>
              <a:t>Countries with well-developed </a:t>
            </a:r>
            <a:r>
              <a:rPr lang="en-US" sz="2000" dirty="0"/>
              <a:t>and long-established markets, mortgages on office and/or multi-purpose commercial premises and/or multi-tenanted commercial premises may have the potential to receive a preferential risk weight of 50% for the tranche of the loan that does not exceed the </a:t>
            </a:r>
            <a:r>
              <a:rPr lang="en-US" sz="2000" dirty="0" smtClean="0"/>
              <a:t>Min(50</a:t>
            </a:r>
            <a:r>
              <a:rPr lang="en-US" sz="2000" dirty="0"/>
              <a:t>% of the market </a:t>
            </a:r>
            <a:r>
              <a:rPr lang="en-US" sz="2000" dirty="0" smtClean="0"/>
              <a:t>value; 60</a:t>
            </a:r>
            <a:r>
              <a:rPr lang="en-US" sz="2000" dirty="0"/>
              <a:t>% of the mortgage lending value of the property securing the </a:t>
            </a:r>
            <a:r>
              <a:rPr lang="en-US" sz="2000" dirty="0" smtClean="0"/>
              <a:t>loan), subject to the following conditions:</a:t>
            </a:r>
          </a:p>
          <a:p>
            <a:pPr marL="514350" indent="-514350" algn="just">
              <a:lnSpc>
                <a:spcPts val="2700"/>
              </a:lnSpc>
              <a:spcBef>
                <a:spcPts val="600"/>
              </a:spcBef>
              <a:spcAft>
                <a:spcPts val="600"/>
              </a:spcAft>
              <a:buAutoNum type="romanLcParenBoth"/>
            </a:pPr>
            <a:r>
              <a:rPr lang="en-US" sz="2000" dirty="0" smtClean="0"/>
              <a:t>losses from </a:t>
            </a:r>
            <a:r>
              <a:rPr lang="en-US" sz="2000" dirty="0"/>
              <a:t>commercial real estate lending up to the </a:t>
            </a:r>
            <a:r>
              <a:rPr lang="en-US" sz="2000" dirty="0" smtClean="0"/>
              <a:t>Min(50</a:t>
            </a:r>
            <a:r>
              <a:rPr lang="en-US" sz="2000" dirty="0"/>
              <a:t>% of the market </a:t>
            </a:r>
            <a:r>
              <a:rPr lang="en-US" sz="2000" dirty="0" smtClean="0"/>
              <a:t>value; </a:t>
            </a:r>
            <a:r>
              <a:rPr lang="en-US" sz="2000" dirty="0"/>
              <a:t>60% of </a:t>
            </a:r>
            <a:r>
              <a:rPr lang="en-US" sz="2000" dirty="0" smtClean="0"/>
              <a:t>LTV </a:t>
            </a:r>
            <a:r>
              <a:rPr lang="en-US" sz="2000" dirty="0"/>
              <a:t>based on </a:t>
            </a:r>
            <a:r>
              <a:rPr lang="en-US" sz="2000" dirty="0" smtClean="0"/>
              <a:t>mortgage-lending-value) &lt;= 0.3</a:t>
            </a:r>
            <a:r>
              <a:rPr lang="en-US" sz="2000" dirty="0"/>
              <a:t>% of the outstanding loans in any given year; </a:t>
            </a:r>
            <a:endParaRPr lang="en-US" sz="2000" dirty="0" smtClean="0"/>
          </a:p>
          <a:p>
            <a:pPr marL="514350" indent="-514350" algn="just">
              <a:lnSpc>
                <a:spcPts val="2700"/>
              </a:lnSpc>
              <a:spcBef>
                <a:spcPts val="600"/>
              </a:spcBef>
              <a:spcAft>
                <a:spcPts val="600"/>
              </a:spcAft>
              <a:buAutoNum type="romanLcParenBoth"/>
            </a:pPr>
            <a:r>
              <a:rPr lang="en-US" sz="2000" dirty="0" smtClean="0"/>
              <a:t>overall </a:t>
            </a:r>
            <a:r>
              <a:rPr lang="en-US" sz="2000" dirty="0"/>
              <a:t>losses </a:t>
            </a:r>
            <a:r>
              <a:rPr lang="en-US" sz="2000" dirty="0" smtClean="0"/>
              <a:t>from </a:t>
            </a:r>
            <a:r>
              <a:rPr lang="en-US" sz="2000" dirty="0"/>
              <a:t>commercial real estate lending </a:t>
            </a:r>
            <a:r>
              <a:rPr lang="en-US" sz="2000" dirty="0" smtClean="0"/>
              <a:t>&lt;= 0.5</a:t>
            </a:r>
            <a:r>
              <a:rPr lang="en-US" sz="2000" dirty="0"/>
              <a:t>% of the outstanding loans in any given year</a:t>
            </a:r>
            <a:r>
              <a:rPr lang="en-US" sz="2000" dirty="0" smtClean="0"/>
              <a:t>.</a:t>
            </a: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609</a:t>
            </a:fld>
            <a:endParaRPr lang="en-US"/>
          </a:p>
        </p:txBody>
      </p:sp>
    </p:spTree>
    <p:extLst>
      <p:ext uri="{BB962C8B-B14F-4D97-AF65-F5344CB8AC3E}">
        <p14:creationId xmlns:p14="http://schemas.microsoft.com/office/powerpoint/2010/main" val="3790012921"/>
      </p:ext>
    </p:extLst>
  </p:cSld>
  <p:clrMapOvr>
    <a:masterClrMapping/>
  </p:clrMapOvr>
  <p:transition spd="med">
    <p:pull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u="sng" dirty="0" smtClean="0"/>
              <a:t>Lending of $100M by the central bank to banks</a:t>
            </a:r>
            <a:r>
              <a:rPr lang="en-US" sz="2000" dirty="0" smtClean="0"/>
              <a:t>:</a:t>
            </a:r>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a:t>
            </a:fld>
            <a:endParaRPr lang="en-US"/>
          </a:p>
        </p:txBody>
      </p:sp>
      <p:pic>
        <p:nvPicPr>
          <p:cNvPr id="5" name="Picture 4"/>
          <p:cNvPicPr>
            <a:picLocks noChangeAspect="1"/>
          </p:cNvPicPr>
          <p:nvPr/>
        </p:nvPicPr>
        <p:blipFill>
          <a:blip r:embed="rId2"/>
          <a:stretch>
            <a:fillRect/>
          </a:stretch>
        </p:blipFill>
        <p:spPr>
          <a:xfrm>
            <a:off x="1208584" y="2204864"/>
            <a:ext cx="7793882" cy="1584176"/>
          </a:xfrm>
          <a:prstGeom prst="rect">
            <a:avLst/>
          </a:prstGeom>
        </p:spPr>
      </p:pic>
      <p:pic>
        <p:nvPicPr>
          <p:cNvPr id="6" name="Picture 5"/>
          <p:cNvPicPr>
            <a:picLocks noChangeAspect="1"/>
          </p:cNvPicPr>
          <p:nvPr/>
        </p:nvPicPr>
        <p:blipFill>
          <a:blip r:embed="rId3"/>
          <a:stretch>
            <a:fillRect/>
          </a:stretch>
        </p:blipFill>
        <p:spPr>
          <a:xfrm>
            <a:off x="1210794" y="3970039"/>
            <a:ext cx="7791672" cy="1583727"/>
          </a:xfrm>
          <a:prstGeom prst="rect">
            <a:avLst/>
          </a:prstGeom>
        </p:spPr>
      </p:pic>
      <p:sp>
        <p:nvSpPr>
          <p:cNvPr id="9" name="Rectangle 3"/>
          <p:cNvSpPr txBox="1">
            <a:spLocks noChangeArrowheads="1"/>
          </p:cNvSpPr>
          <p:nvPr/>
        </p:nvSpPr>
        <p:spPr bwMode="auto">
          <a:xfrm>
            <a:off x="1208584" y="5805264"/>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155388369"/>
      </p:ext>
    </p:extLst>
  </p:cSld>
  <p:clrMapOvr>
    <a:masterClrMapping/>
  </p:clrMapOvr>
  <p:transition spd="slow">
    <p:pull dir="r"/>
  </p:transition>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smtClean="0"/>
              <a:t>Risk </a:t>
            </a:r>
            <a:r>
              <a:rPr lang="en-US" sz="2000" dirty="0"/>
              <a:t>weights for commercial real estate, if repayment doesn’t depend on cash-flows generated by the property</a:t>
            </a:r>
            <a:r>
              <a:rPr lang="en-US" sz="2000" dirty="0" smtClean="0"/>
              <a:t>:</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a:t>Risk weights for commercial real estate, if repayment </a:t>
            </a:r>
            <a:r>
              <a:rPr lang="en-US" sz="2000" dirty="0" smtClean="0"/>
              <a:t>depends </a:t>
            </a:r>
            <a:r>
              <a:rPr lang="en-US" sz="2000" dirty="0"/>
              <a:t>on cash-flows generated by the property:</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610</a:t>
            </a:fld>
            <a:endParaRPr lang="en-US"/>
          </a:p>
        </p:txBody>
      </p:sp>
      <p:pic>
        <p:nvPicPr>
          <p:cNvPr id="8" name="Picture 7"/>
          <p:cNvPicPr>
            <a:picLocks noChangeAspect="1"/>
          </p:cNvPicPr>
          <p:nvPr/>
        </p:nvPicPr>
        <p:blipFill>
          <a:blip r:embed="rId2"/>
          <a:stretch>
            <a:fillRect/>
          </a:stretch>
        </p:blipFill>
        <p:spPr>
          <a:xfrm>
            <a:off x="1171043" y="4365104"/>
            <a:ext cx="7727784" cy="720080"/>
          </a:xfrm>
          <a:prstGeom prst="rect">
            <a:avLst/>
          </a:prstGeom>
        </p:spPr>
      </p:pic>
      <p:sp>
        <p:nvSpPr>
          <p:cNvPr id="9" name="Rectangle 3"/>
          <p:cNvSpPr txBox="1">
            <a:spLocks noChangeArrowheads="1"/>
          </p:cNvSpPr>
          <p:nvPr/>
        </p:nvSpPr>
        <p:spPr bwMode="auto">
          <a:xfrm>
            <a:off x="1136576" y="6021288"/>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smtClean="0">
                <a:solidFill>
                  <a:srgbClr val="FF0000"/>
                </a:solidFill>
              </a:rPr>
              <a:t>Source: BCBS (2017), “</a:t>
            </a:r>
            <a:r>
              <a:rPr kumimoji="0" lang="en-GB" sz="1200" b="0" u="none" kern="0" dirty="0" smtClean="0">
                <a:solidFill>
                  <a:srgbClr val="FF0000"/>
                </a:solidFill>
              </a:rPr>
              <a:t>Basel III: Finalising post-crisis reforms”, Dec.</a:t>
            </a:r>
            <a:endParaRPr kumimoji="0" lang="en-US" sz="1200" b="0" u="none" kern="0" dirty="0" smtClean="0">
              <a:solidFill>
                <a:srgbClr val="FF0000"/>
              </a:solidFill>
            </a:endParaRPr>
          </a:p>
        </p:txBody>
      </p:sp>
      <p:pic>
        <p:nvPicPr>
          <p:cNvPr id="3" name="Picture 2"/>
          <p:cNvPicPr>
            <a:picLocks noChangeAspect="1"/>
          </p:cNvPicPr>
          <p:nvPr/>
        </p:nvPicPr>
        <p:blipFill>
          <a:blip r:embed="rId3"/>
          <a:stretch>
            <a:fillRect/>
          </a:stretch>
        </p:blipFill>
        <p:spPr>
          <a:xfrm>
            <a:off x="1280592" y="2537582"/>
            <a:ext cx="8047558" cy="642241"/>
          </a:xfrm>
          <a:prstGeom prst="rect">
            <a:avLst/>
          </a:prstGeom>
        </p:spPr>
      </p:pic>
    </p:spTree>
    <p:extLst>
      <p:ext uri="{BB962C8B-B14F-4D97-AF65-F5344CB8AC3E}">
        <p14:creationId xmlns:p14="http://schemas.microsoft.com/office/powerpoint/2010/main" val="4008666258"/>
      </p:ext>
    </p:extLst>
  </p:cSld>
  <p:clrMapOvr>
    <a:masterClrMapping/>
  </p:clrMapOvr>
  <p:transition spd="med">
    <p:pull dir="r"/>
  </p:transition>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smtClean="0"/>
              <a:t>Land </a:t>
            </a:r>
            <a:r>
              <a:rPr lang="en-US" sz="2000" dirty="0"/>
              <a:t>acquisition, development and construction (ADC) </a:t>
            </a:r>
            <a:r>
              <a:rPr lang="en-US" sz="2000" dirty="0" smtClean="0"/>
              <a:t>exposures:</a:t>
            </a:r>
          </a:p>
          <a:p>
            <a:pPr marL="357188" indent="0" algn="just">
              <a:lnSpc>
                <a:spcPts val="2700"/>
              </a:lnSpc>
              <a:spcBef>
                <a:spcPts val="600"/>
              </a:spcBef>
              <a:spcAft>
                <a:spcPts val="600"/>
              </a:spcAft>
              <a:buNone/>
            </a:pPr>
            <a:r>
              <a:rPr lang="en-US" sz="2000" dirty="0" smtClean="0">
                <a:solidFill>
                  <a:srgbClr val="FF0000"/>
                </a:solidFill>
              </a:rPr>
              <a:t>risk-weight = </a:t>
            </a:r>
            <a:r>
              <a:rPr lang="en-US" sz="2000" dirty="0">
                <a:solidFill>
                  <a:srgbClr val="FF0000"/>
                </a:solidFill>
              </a:rPr>
              <a:t>150%, unless </a:t>
            </a:r>
            <a:r>
              <a:rPr lang="en-US" sz="2000" dirty="0" smtClean="0">
                <a:solidFill>
                  <a:srgbClr val="FF0000"/>
                </a:solidFill>
              </a:rPr>
              <a:t>the following criteria are met:</a:t>
            </a:r>
          </a:p>
          <a:p>
            <a:pPr marL="357188" indent="-357188" algn="just">
              <a:lnSpc>
                <a:spcPts val="2700"/>
              </a:lnSpc>
              <a:spcBef>
                <a:spcPts val="600"/>
              </a:spcBef>
              <a:spcAft>
                <a:spcPts val="600"/>
              </a:spcAft>
              <a:buAutoNum type="arabicParenBoth"/>
            </a:pPr>
            <a:r>
              <a:rPr lang="en-US" sz="2000" dirty="0" smtClean="0">
                <a:solidFill>
                  <a:srgbClr val="FF0000"/>
                </a:solidFill>
              </a:rPr>
              <a:t>Finished </a:t>
            </a:r>
            <a:r>
              <a:rPr lang="en-US" sz="2000" dirty="0">
                <a:solidFill>
                  <a:srgbClr val="FF0000"/>
                </a:solidFill>
              </a:rPr>
              <a:t>property</a:t>
            </a:r>
            <a:r>
              <a:rPr lang="en-US" sz="2000" dirty="0"/>
              <a:t>: the property securing the exposure must be fully completed. </a:t>
            </a:r>
            <a:endParaRPr lang="en-US" sz="2000" dirty="0" smtClean="0"/>
          </a:p>
          <a:p>
            <a:pPr algn="just">
              <a:lnSpc>
                <a:spcPts val="2700"/>
              </a:lnSpc>
              <a:spcBef>
                <a:spcPts val="600"/>
              </a:spcBef>
              <a:spcAft>
                <a:spcPts val="600"/>
              </a:spcAft>
              <a:buFontTx/>
              <a:buChar char="-"/>
            </a:pPr>
            <a:r>
              <a:rPr lang="en-US" sz="2000" dirty="0" smtClean="0"/>
              <a:t>This </a:t>
            </a:r>
            <a:r>
              <a:rPr lang="en-US" sz="2000" dirty="0"/>
              <a:t>requirement does not apply to forest and agricultural </a:t>
            </a:r>
            <a:r>
              <a:rPr lang="en-US" sz="2000" dirty="0" smtClean="0"/>
              <a:t>land;</a:t>
            </a:r>
          </a:p>
          <a:p>
            <a:pPr algn="just">
              <a:lnSpc>
                <a:spcPts val="2700"/>
              </a:lnSpc>
              <a:spcBef>
                <a:spcPts val="600"/>
              </a:spcBef>
              <a:spcAft>
                <a:spcPts val="600"/>
              </a:spcAft>
              <a:buFontTx/>
              <a:buChar char="-"/>
            </a:pPr>
            <a:r>
              <a:rPr lang="en-US" sz="2000" dirty="0" smtClean="0"/>
              <a:t>Subject to national discretion, loans </a:t>
            </a:r>
            <a:r>
              <a:rPr lang="en-US" sz="2000" dirty="0"/>
              <a:t>to individuals that are secured by residential property under construction or land upon which residential property would be </a:t>
            </a:r>
            <a:r>
              <a:rPr lang="en-US" sz="2000" dirty="0" smtClean="0"/>
              <a:t>constructed can be included, </a:t>
            </a:r>
            <a:r>
              <a:rPr lang="en-US" sz="2000" dirty="0"/>
              <a:t>provided that</a:t>
            </a:r>
            <a:r>
              <a:rPr lang="en-US" sz="2000" dirty="0" smtClean="0"/>
              <a:t>:</a:t>
            </a:r>
          </a:p>
          <a:p>
            <a:pPr marL="623888" indent="-266700" algn="just">
              <a:lnSpc>
                <a:spcPts val="2300"/>
              </a:lnSpc>
              <a:spcBef>
                <a:spcPts val="600"/>
              </a:spcBef>
              <a:spcAft>
                <a:spcPts val="0"/>
              </a:spcAft>
              <a:buAutoNum type="romanLcParenBoth"/>
            </a:pPr>
            <a:r>
              <a:rPr lang="en-US" sz="1800" dirty="0" smtClean="0"/>
              <a:t>the </a:t>
            </a:r>
            <a:r>
              <a:rPr lang="en-US" sz="1800" dirty="0"/>
              <a:t>property is a one-to-four family residential housing unit that will be the primary residence of the borrower and the lending to the individual is </a:t>
            </a:r>
            <a:r>
              <a:rPr lang="en-US" sz="1800" dirty="0" smtClean="0"/>
              <a:t>not indirectly </a:t>
            </a:r>
            <a:r>
              <a:rPr lang="en-US" sz="1800" dirty="0"/>
              <a:t>financing land acquisition, development and construction </a:t>
            </a:r>
            <a:r>
              <a:rPr lang="en-US" sz="1800" dirty="0" smtClean="0"/>
              <a:t>exposures; </a:t>
            </a:r>
            <a:r>
              <a:rPr lang="en-US" sz="1800" dirty="0"/>
              <a:t>or </a:t>
            </a:r>
            <a:endParaRPr lang="en-US" sz="1800" dirty="0" smtClean="0"/>
          </a:p>
          <a:p>
            <a:pPr marL="623888" indent="-266700" algn="just">
              <a:lnSpc>
                <a:spcPts val="2300"/>
              </a:lnSpc>
              <a:spcBef>
                <a:spcPts val="600"/>
              </a:spcBef>
              <a:spcAft>
                <a:spcPts val="0"/>
              </a:spcAft>
              <a:buAutoNum type="romanLcParenBoth"/>
            </a:pPr>
            <a:r>
              <a:rPr lang="en-US" sz="1800" dirty="0" smtClean="0"/>
              <a:t>where </a:t>
            </a:r>
            <a:r>
              <a:rPr lang="en-US" sz="1800" dirty="0"/>
              <a:t>the sovereign or PSEs involved have the legal powers and ability to ensure that the property under construction will be finished</a:t>
            </a:r>
            <a:r>
              <a:rPr lang="en-US" sz="1800" dirty="0" smtClean="0"/>
              <a:t>.</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611</a:t>
            </a:fld>
            <a:endParaRPr lang="en-US"/>
          </a:p>
        </p:txBody>
      </p:sp>
    </p:spTree>
    <p:extLst>
      <p:ext uri="{BB962C8B-B14F-4D97-AF65-F5344CB8AC3E}">
        <p14:creationId xmlns:p14="http://schemas.microsoft.com/office/powerpoint/2010/main" val="3357884323"/>
      </p:ext>
    </p:extLst>
  </p:cSld>
  <p:clrMapOvr>
    <a:masterClrMapping/>
  </p:clrMapOvr>
  <p:transition spd="med">
    <p:pull dir="r"/>
  </p:transition>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marL="457200" indent="-457200" algn="just">
              <a:lnSpc>
                <a:spcPts val="2700"/>
              </a:lnSpc>
              <a:spcBef>
                <a:spcPts val="600"/>
              </a:spcBef>
              <a:spcAft>
                <a:spcPts val="600"/>
              </a:spcAft>
              <a:buAutoNum type="arabicParenBoth" startAt="2"/>
            </a:pPr>
            <a:r>
              <a:rPr lang="en-US" sz="2000" dirty="0" smtClean="0">
                <a:solidFill>
                  <a:srgbClr val="FF0000"/>
                </a:solidFill>
              </a:rPr>
              <a:t>Legal </a:t>
            </a:r>
            <a:r>
              <a:rPr lang="en-US" sz="2000" dirty="0">
                <a:solidFill>
                  <a:srgbClr val="FF0000"/>
                </a:solidFill>
              </a:rPr>
              <a:t>enforceability</a:t>
            </a:r>
            <a:r>
              <a:rPr lang="en-US" sz="2000" dirty="0"/>
              <a:t>: any claim on the property taken must be legally enforceable in all relevant jurisdictions</a:t>
            </a:r>
            <a:r>
              <a:rPr lang="en-US" sz="2000" dirty="0" smtClean="0"/>
              <a:t>.</a:t>
            </a:r>
          </a:p>
          <a:p>
            <a:pPr marL="457200" indent="-457200" algn="just">
              <a:lnSpc>
                <a:spcPts val="2700"/>
              </a:lnSpc>
              <a:spcBef>
                <a:spcPts val="600"/>
              </a:spcBef>
              <a:spcAft>
                <a:spcPts val="600"/>
              </a:spcAft>
              <a:buAutoNum type="arabicParenBoth" startAt="2"/>
            </a:pPr>
            <a:endParaRPr lang="en-US" sz="2000" dirty="0" smtClean="0"/>
          </a:p>
          <a:p>
            <a:pPr marL="457200" indent="-457200" algn="just">
              <a:lnSpc>
                <a:spcPts val="2700"/>
              </a:lnSpc>
              <a:spcBef>
                <a:spcPts val="600"/>
              </a:spcBef>
              <a:spcAft>
                <a:spcPts val="600"/>
              </a:spcAft>
              <a:buAutoNum type="arabicParenBoth" startAt="2"/>
            </a:pPr>
            <a:r>
              <a:rPr lang="en-US" sz="2000" dirty="0" smtClean="0">
                <a:solidFill>
                  <a:srgbClr val="FF0000"/>
                </a:solidFill>
              </a:rPr>
              <a:t>Claims </a:t>
            </a:r>
            <a:r>
              <a:rPr lang="en-US" sz="2000" dirty="0">
                <a:solidFill>
                  <a:srgbClr val="FF0000"/>
                </a:solidFill>
              </a:rPr>
              <a:t>over the property</a:t>
            </a:r>
            <a:r>
              <a:rPr lang="en-US" sz="2000" dirty="0"/>
              <a:t>: </a:t>
            </a:r>
            <a:r>
              <a:rPr lang="en-US" sz="2000" dirty="0" smtClean="0"/>
              <a:t>the bank has to hold </a:t>
            </a:r>
            <a:r>
              <a:rPr lang="en-US" sz="2000" dirty="0"/>
              <a:t>a first lien over the </a:t>
            </a:r>
            <a:r>
              <a:rPr lang="en-US" sz="2000" dirty="0" smtClean="0"/>
              <a:t>property.</a:t>
            </a:r>
          </a:p>
          <a:p>
            <a:pPr marL="457200" indent="-457200" algn="just">
              <a:lnSpc>
                <a:spcPts val="2700"/>
              </a:lnSpc>
              <a:spcBef>
                <a:spcPts val="600"/>
              </a:spcBef>
              <a:spcAft>
                <a:spcPts val="600"/>
              </a:spcAft>
              <a:buAutoNum type="arabicParenBoth" startAt="4"/>
            </a:pPr>
            <a:endParaRPr lang="en-US" sz="2000" dirty="0" smtClean="0">
              <a:solidFill>
                <a:srgbClr val="FF0000"/>
              </a:solidFill>
            </a:endParaRPr>
          </a:p>
          <a:p>
            <a:pPr marL="457200" indent="-457200" algn="just">
              <a:lnSpc>
                <a:spcPts val="2700"/>
              </a:lnSpc>
              <a:spcBef>
                <a:spcPts val="600"/>
              </a:spcBef>
              <a:spcAft>
                <a:spcPts val="600"/>
              </a:spcAft>
              <a:buAutoNum type="arabicParenBoth" startAt="4"/>
            </a:pPr>
            <a:r>
              <a:rPr lang="en-US" sz="2000" dirty="0" smtClean="0">
                <a:solidFill>
                  <a:srgbClr val="FF0000"/>
                </a:solidFill>
              </a:rPr>
              <a:t>Ability </a:t>
            </a:r>
            <a:r>
              <a:rPr lang="en-US" sz="2000" dirty="0">
                <a:solidFill>
                  <a:srgbClr val="FF0000"/>
                </a:solidFill>
              </a:rPr>
              <a:t>of the borrower to repay</a:t>
            </a:r>
            <a:r>
              <a:rPr lang="en-US" sz="2000" dirty="0"/>
              <a:t>: the borrower must meet the requirements </a:t>
            </a:r>
            <a:r>
              <a:rPr lang="en-US" sz="2000" dirty="0" smtClean="0"/>
              <a:t>imposed by national supervisors regarding underwriting policies implemented by banks, including the metrics to use, e.g. debt service to income ratio.</a:t>
            </a: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612</a:t>
            </a:fld>
            <a:endParaRPr lang="en-US"/>
          </a:p>
        </p:txBody>
      </p:sp>
    </p:spTree>
    <p:extLst>
      <p:ext uri="{BB962C8B-B14F-4D97-AF65-F5344CB8AC3E}">
        <p14:creationId xmlns:p14="http://schemas.microsoft.com/office/powerpoint/2010/main" val="2534500731"/>
      </p:ext>
    </p:extLst>
  </p:cSld>
  <p:clrMapOvr>
    <a:masterClrMapping/>
  </p:clrMapOvr>
  <p:transition spd="med">
    <p:pull dir="r"/>
  </p:transition>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marL="357188" indent="-357188" algn="just">
              <a:lnSpc>
                <a:spcPts val="2700"/>
              </a:lnSpc>
              <a:spcBef>
                <a:spcPts val="600"/>
              </a:spcBef>
              <a:spcAft>
                <a:spcPts val="600"/>
              </a:spcAft>
              <a:buAutoNum type="arabicParenBoth" startAt="5"/>
            </a:pPr>
            <a:r>
              <a:rPr lang="en-US" sz="2000" dirty="0" smtClean="0">
                <a:solidFill>
                  <a:srgbClr val="FF0000"/>
                </a:solidFill>
              </a:rPr>
              <a:t>Prudent </a:t>
            </a:r>
            <a:r>
              <a:rPr lang="en-US" sz="2000" dirty="0">
                <a:solidFill>
                  <a:srgbClr val="FF0000"/>
                </a:solidFill>
              </a:rPr>
              <a:t>value of property</a:t>
            </a:r>
            <a:r>
              <a:rPr lang="en-US" sz="2000" dirty="0"/>
              <a:t>: the value of the property must not depend </a:t>
            </a:r>
            <a:r>
              <a:rPr lang="en-US" sz="2000" dirty="0" smtClean="0"/>
              <a:t>on </a:t>
            </a:r>
            <a:r>
              <a:rPr lang="en-US" sz="2000" dirty="0"/>
              <a:t>the performance of the </a:t>
            </a:r>
            <a:r>
              <a:rPr lang="en-US" sz="2000" dirty="0" smtClean="0"/>
              <a:t>borrower</a:t>
            </a:r>
            <a:r>
              <a:rPr lang="en-US" sz="2000" dirty="0"/>
              <a:t> </a:t>
            </a:r>
            <a:r>
              <a:rPr lang="en-US" sz="2000" dirty="0" smtClean="0"/>
              <a:t>and the following conditions have to be met:</a:t>
            </a:r>
          </a:p>
          <a:p>
            <a:pPr marL="357188" indent="-357188" algn="just">
              <a:lnSpc>
                <a:spcPts val="2700"/>
              </a:lnSpc>
              <a:spcBef>
                <a:spcPts val="600"/>
              </a:spcBef>
              <a:spcAft>
                <a:spcPts val="600"/>
              </a:spcAft>
              <a:buAutoNum type="romanLcParenBoth"/>
            </a:pPr>
            <a:r>
              <a:rPr lang="en-US" sz="2000" u="sng" dirty="0" smtClean="0"/>
              <a:t>Amount </a:t>
            </a:r>
            <a:r>
              <a:rPr lang="en-US" sz="2000" u="sng" dirty="0"/>
              <a:t>of the </a:t>
            </a:r>
            <a:r>
              <a:rPr lang="en-US" sz="2000" u="sng" dirty="0" smtClean="0"/>
              <a:t>loan for the LTV</a:t>
            </a:r>
            <a:r>
              <a:rPr lang="en-US" sz="2000" dirty="0" smtClean="0"/>
              <a:t>: includes </a:t>
            </a:r>
            <a:r>
              <a:rPr lang="en-US" sz="2000" dirty="0"/>
              <a:t>the outstanding loan amount and any undrawn committed amount of the mortgage </a:t>
            </a:r>
            <a:r>
              <a:rPr lang="en-US" sz="2000" dirty="0" smtClean="0"/>
              <a:t>loan.</a:t>
            </a:r>
          </a:p>
          <a:p>
            <a:pPr marL="357188" indent="-357188" algn="just">
              <a:lnSpc>
                <a:spcPts val="2700"/>
              </a:lnSpc>
              <a:spcBef>
                <a:spcPts val="600"/>
              </a:spcBef>
              <a:spcAft>
                <a:spcPts val="600"/>
              </a:spcAft>
              <a:buAutoNum type="romanLcParenBoth"/>
            </a:pPr>
            <a:r>
              <a:rPr lang="en-US" sz="2000" u="sng" dirty="0" smtClean="0"/>
              <a:t>Value </a:t>
            </a:r>
            <a:r>
              <a:rPr lang="en-US" sz="2000" u="sng" dirty="0"/>
              <a:t>of the property</a:t>
            </a:r>
            <a:r>
              <a:rPr lang="en-US" sz="2000" dirty="0"/>
              <a:t>: </a:t>
            </a:r>
            <a:endParaRPr lang="en-US" sz="2000" dirty="0" smtClean="0"/>
          </a:p>
          <a:p>
            <a:pPr algn="just">
              <a:lnSpc>
                <a:spcPts val="2500"/>
              </a:lnSpc>
              <a:spcBef>
                <a:spcPts val="600"/>
              </a:spcBef>
              <a:spcAft>
                <a:spcPts val="0"/>
              </a:spcAft>
              <a:buFontTx/>
              <a:buChar char="-"/>
            </a:pPr>
            <a:r>
              <a:rPr lang="en-US" sz="1800" dirty="0" smtClean="0"/>
              <a:t>the </a:t>
            </a:r>
            <a:r>
              <a:rPr lang="en-US" sz="1800" dirty="0"/>
              <a:t>valuation must be appraised </a:t>
            </a:r>
            <a:r>
              <a:rPr lang="en-US" sz="1800" dirty="0" smtClean="0"/>
              <a:t>independently and conservatively, excluding </a:t>
            </a:r>
            <a:r>
              <a:rPr lang="en-US" sz="1800" dirty="0"/>
              <a:t>expectations on price </a:t>
            </a:r>
            <a:r>
              <a:rPr lang="en-US" sz="1800" dirty="0" smtClean="0"/>
              <a:t>increases.</a:t>
            </a:r>
          </a:p>
          <a:p>
            <a:pPr algn="just">
              <a:lnSpc>
                <a:spcPts val="2500"/>
              </a:lnSpc>
              <a:spcBef>
                <a:spcPts val="600"/>
              </a:spcBef>
              <a:spcAft>
                <a:spcPts val="0"/>
              </a:spcAft>
              <a:buFontTx/>
              <a:buChar char="-"/>
            </a:pPr>
            <a:r>
              <a:rPr lang="en-US" sz="1800" dirty="0" smtClean="0"/>
              <a:t>the valuation must </a:t>
            </a:r>
            <a:r>
              <a:rPr lang="en-US" sz="1800" dirty="0"/>
              <a:t>be adjusted to take into account the potential for the current market price to be significantly above the value </a:t>
            </a:r>
            <a:r>
              <a:rPr lang="en-US" sz="1800" dirty="0" smtClean="0"/>
              <a:t>to be </a:t>
            </a:r>
            <a:r>
              <a:rPr lang="en-US" sz="1800" dirty="0"/>
              <a:t>sustainable over the life of the </a:t>
            </a:r>
            <a:r>
              <a:rPr lang="en-US" sz="1800" dirty="0" smtClean="0"/>
              <a:t>loan.</a:t>
            </a:r>
          </a:p>
          <a:p>
            <a:pPr algn="just">
              <a:lnSpc>
                <a:spcPts val="2500"/>
              </a:lnSpc>
              <a:spcBef>
                <a:spcPts val="600"/>
              </a:spcBef>
              <a:spcAft>
                <a:spcPts val="0"/>
              </a:spcAft>
              <a:buFontTx/>
              <a:buChar char="-"/>
            </a:pPr>
            <a:r>
              <a:rPr lang="en-US" sz="1800" dirty="0" smtClean="0"/>
              <a:t>national </a:t>
            </a:r>
            <a:r>
              <a:rPr lang="en-US" sz="1800" dirty="0"/>
              <a:t>supervisors should provide guidance setting out prudent valuation criteria where such guidance does not already exist under national </a:t>
            </a:r>
            <a:r>
              <a:rPr lang="en-US" sz="1800" dirty="0" smtClean="0"/>
              <a:t>law.</a:t>
            </a:r>
          </a:p>
          <a:p>
            <a:pPr algn="just">
              <a:lnSpc>
                <a:spcPts val="2500"/>
              </a:lnSpc>
              <a:spcBef>
                <a:spcPts val="600"/>
              </a:spcBef>
              <a:spcAft>
                <a:spcPts val="0"/>
              </a:spcAft>
              <a:buFontTx/>
              <a:buChar char="-"/>
            </a:pPr>
            <a:r>
              <a:rPr lang="en-US" sz="1800" dirty="0" smtClean="0"/>
              <a:t>If </a:t>
            </a:r>
            <a:r>
              <a:rPr lang="en-US" sz="1800" dirty="0"/>
              <a:t>a market value can be determined, the valuation should not be </a:t>
            </a:r>
            <a:r>
              <a:rPr lang="en-US" sz="1800" dirty="0" smtClean="0"/>
              <a:t>&gt; the </a:t>
            </a:r>
            <a:r>
              <a:rPr lang="en-US" sz="1800" dirty="0"/>
              <a:t>market value</a:t>
            </a:r>
            <a:r>
              <a:rPr lang="en-US" sz="1800" dirty="0" smtClean="0"/>
              <a:t>.</a:t>
            </a:r>
            <a:endParaRPr lang="en-US" sz="18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613</a:t>
            </a:fld>
            <a:endParaRPr lang="en-US"/>
          </a:p>
        </p:txBody>
      </p:sp>
    </p:spTree>
    <p:extLst>
      <p:ext uri="{BB962C8B-B14F-4D97-AF65-F5344CB8AC3E}">
        <p14:creationId xmlns:p14="http://schemas.microsoft.com/office/powerpoint/2010/main" val="51555429"/>
      </p:ext>
    </p:extLst>
  </p:cSld>
  <p:clrMapOvr>
    <a:masterClrMapping/>
  </p:clrMapOvr>
  <p:transition spd="med">
    <p:pull dir="r"/>
  </p:transition>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600"/>
              </a:spcAft>
            </a:pPr>
            <a:r>
              <a:rPr lang="en-GB" sz="2000" dirty="0" smtClean="0">
                <a:solidFill>
                  <a:srgbClr val="FF0000"/>
                </a:solidFill>
              </a:rPr>
              <a:t>Retail exposures - risk weight = </a:t>
            </a:r>
            <a:r>
              <a:rPr lang="en-GB" sz="2000" dirty="0">
                <a:solidFill>
                  <a:srgbClr val="FF0000"/>
                </a:solidFill>
              </a:rPr>
              <a:t>75</a:t>
            </a:r>
            <a:r>
              <a:rPr lang="en-GB" sz="2000" dirty="0" smtClean="0">
                <a:solidFill>
                  <a:srgbClr val="FF0000"/>
                </a:solidFill>
              </a:rPr>
              <a:t>%</a:t>
            </a:r>
          </a:p>
          <a:p>
            <a:pPr algn="just">
              <a:lnSpc>
                <a:spcPts val="2700"/>
              </a:lnSpc>
              <a:spcBef>
                <a:spcPts val="600"/>
              </a:spcBef>
              <a:spcAft>
                <a:spcPts val="600"/>
              </a:spcAft>
            </a:pPr>
            <a:r>
              <a:rPr lang="en-GB" sz="2000" dirty="0" smtClean="0">
                <a:solidFill>
                  <a:srgbClr val="FF0000"/>
                </a:solidFill>
              </a:rPr>
              <a:t>Retail exposures definition:</a:t>
            </a:r>
          </a:p>
          <a:p>
            <a:pPr marL="357188" indent="-357188" algn="just">
              <a:lnSpc>
                <a:spcPts val="2700"/>
              </a:lnSpc>
              <a:spcBef>
                <a:spcPts val="600"/>
              </a:spcBef>
              <a:spcAft>
                <a:spcPts val="600"/>
              </a:spcAft>
              <a:buAutoNum type="romanLcParenBoth"/>
            </a:pPr>
            <a:r>
              <a:rPr lang="en-US" sz="2000" dirty="0" smtClean="0"/>
              <a:t>revolving </a:t>
            </a:r>
            <a:r>
              <a:rPr lang="en-US" sz="2000" dirty="0"/>
              <a:t>credits and </a:t>
            </a:r>
            <a:r>
              <a:rPr lang="en-US" sz="2000" dirty="0" smtClean="0"/>
              <a:t>lines </a:t>
            </a:r>
            <a:r>
              <a:rPr lang="en-US" sz="2000" dirty="0"/>
              <a:t>of credit (including credit cards, charge cards and overdrafts), personal term loans and leases (</a:t>
            </a:r>
            <a:r>
              <a:rPr lang="en-US" sz="2000" dirty="0" err="1"/>
              <a:t>eg</a:t>
            </a:r>
            <a:r>
              <a:rPr lang="en-US" sz="2000" dirty="0"/>
              <a:t> instalment loans, auto loans and leases, student and educational loans, personal finance) and </a:t>
            </a:r>
            <a:r>
              <a:rPr lang="en-US" sz="2000" dirty="0" smtClean="0"/>
              <a:t>small </a:t>
            </a:r>
            <a:r>
              <a:rPr lang="en-US" sz="2000" dirty="0"/>
              <a:t>business facilities and </a:t>
            </a:r>
            <a:r>
              <a:rPr lang="en-US" sz="2000" dirty="0" smtClean="0"/>
              <a:t>commitments.</a:t>
            </a:r>
          </a:p>
          <a:p>
            <a:pPr marL="357188" indent="-357188" algn="just">
              <a:lnSpc>
                <a:spcPts val="2700"/>
              </a:lnSpc>
              <a:spcBef>
                <a:spcPts val="600"/>
              </a:spcBef>
              <a:spcAft>
                <a:spcPts val="600"/>
              </a:spcAft>
              <a:buAutoNum type="romanLcParenBoth"/>
            </a:pPr>
            <a:r>
              <a:rPr lang="en-GB" sz="2000" dirty="0" smtClean="0"/>
              <a:t>exposure &lt;= 1M€</a:t>
            </a:r>
          </a:p>
          <a:p>
            <a:pPr marL="357188" indent="-357188" algn="just">
              <a:lnSpc>
                <a:spcPts val="2700"/>
              </a:lnSpc>
              <a:spcBef>
                <a:spcPts val="600"/>
              </a:spcBef>
              <a:spcAft>
                <a:spcPts val="600"/>
              </a:spcAft>
              <a:buAutoNum type="romanLcParenBoth"/>
            </a:pPr>
            <a:r>
              <a:rPr lang="en-GB" sz="2000" dirty="0" smtClean="0"/>
              <a:t>granularity requirement - aggregated </a:t>
            </a:r>
            <a:r>
              <a:rPr lang="en-GB" sz="2000" dirty="0"/>
              <a:t>exposure to </a:t>
            </a:r>
            <a:r>
              <a:rPr lang="en-GB" sz="2000" dirty="0" smtClean="0"/>
              <a:t>a counterparty cannot </a:t>
            </a:r>
            <a:r>
              <a:rPr lang="en-GB" sz="2000" dirty="0"/>
              <a:t>exceed </a:t>
            </a:r>
            <a:r>
              <a:rPr lang="en-GB" sz="2000" dirty="0" smtClean="0"/>
              <a:t>0.2% </a:t>
            </a:r>
            <a:r>
              <a:rPr lang="en-GB" sz="2000" dirty="0"/>
              <a:t>of the overall regulatory retail </a:t>
            </a:r>
            <a:r>
              <a:rPr lang="en-GB" sz="2000" dirty="0" smtClean="0"/>
              <a:t>portfolio (unless </a:t>
            </a:r>
            <a:r>
              <a:rPr lang="en-GB" sz="2000" dirty="0"/>
              <a:t>national supervisors have determined another method to ensure satisfactory diversification of the regulatory retail </a:t>
            </a:r>
            <a:r>
              <a:rPr lang="en-GB" sz="2000" dirty="0" smtClean="0"/>
              <a:t>portfolio).</a:t>
            </a:r>
            <a:endParaRPr lang="en-US" sz="2000" dirty="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614</a:t>
            </a:fld>
            <a:endParaRPr lang="en-US"/>
          </a:p>
        </p:txBody>
      </p:sp>
    </p:spTree>
    <p:extLst>
      <p:ext uri="{BB962C8B-B14F-4D97-AF65-F5344CB8AC3E}">
        <p14:creationId xmlns:p14="http://schemas.microsoft.com/office/powerpoint/2010/main" val="607552304"/>
      </p:ext>
    </p:extLst>
  </p:cSld>
  <p:clrMapOvr>
    <a:masterClrMapping/>
  </p:clrMapOvr>
  <p:transition spd="med">
    <p:pull dir="r"/>
  </p:transition>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Standardized approach</a:t>
            </a:r>
          </a:p>
        </p:txBody>
      </p:sp>
      <p:sp>
        <p:nvSpPr>
          <p:cNvPr id="1673219" name="Rectangle 3"/>
          <p:cNvSpPr>
            <a:spLocks noGrp="1" noChangeArrowheads="1"/>
          </p:cNvSpPr>
          <p:nvPr>
            <p:ph type="body" idx="1"/>
          </p:nvPr>
        </p:nvSpPr>
        <p:spPr>
          <a:xfrm>
            <a:off x="809596" y="1628800"/>
            <a:ext cx="8643998" cy="4679963"/>
          </a:xfrm>
        </p:spPr>
        <p:txBody>
          <a:bodyPr/>
          <a:lstStyle/>
          <a:p>
            <a:pPr algn="just">
              <a:lnSpc>
                <a:spcPts val="2700"/>
              </a:lnSpc>
              <a:spcBef>
                <a:spcPts val="600"/>
              </a:spcBef>
              <a:spcAft>
                <a:spcPts val="600"/>
              </a:spcAft>
            </a:pPr>
            <a:r>
              <a:rPr lang="en-US" sz="2000" dirty="0" smtClean="0">
                <a:solidFill>
                  <a:srgbClr val="FF0000"/>
                </a:solidFill>
              </a:rPr>
              <a:t>Risk weights for residential mortgage loans </a:t>
            </a:r>
            <a:r>
              <a:rPr lang="en-US" sz="2000" dirty="0" smtClean="0"/>
              <a:t>(after Basel III, which brought a set of several risk weights, instead of the former differentiation between LTV &gt; or &lt; 75%, with risk weights of 75% and 35%, respectively), if repayment doesn’t depend on cash-flows generated by the property:</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Risk </a:t>
            </a:r>
            <a:r>
              <a:rPr lang="en-US" sz="2000" dirty="0"/>
              <a:t>weights for residential mortgage loans </a:t>
            </a:r>
            <a:r>
              <a:rPr lang="en-US" sz="2000" dirty="0" smtClean="0"/>
              <a:t>if </a:t>
            </a:r>
            <a:r>
              <a:rPr lang="en-US" sz="2000" dirty="0"/>
              <a:t>repayment </a:t>
            </a:r>
            <a:r>
              <a:rPr lang="en-US" sz="2000" dirty="0" smtClean="0"/>
              <a:t>depends </a:t>
            </a:r>
            <a:r>
              <a:rPr lang="en-US" sz="2000" dirty="0"/>
              <a:t>on cash-flows generated by the </a:t>
            </a:r>
            <a:r>
              <a:rPr lang="en-US" sz="2000" dirty="0" smtClean="0"/>
              <a:t>property (riskier assets =&gt; higher risk weights):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marL="0" indent="0" algn="just">
              <a:lnSpc>
                <a:spcPts val="2700"/>
              </a:lnSpc>
              <a:spcBef>
                <a:spcPts val="600"/>
              </a:spcBef>
              <a:spcAft>
                <a:spcPts val="600"/>
              </a:spcAft>
              <a:buNone/>
            </a:pPr>
            <a:endParaRPr lang="en-US" sz="2000" b="1" dirty="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615</a:t>
            </a:fld>
            <a:endParaRPr lang="en-US"/>
          </a:p>
        </p:txBody>
      </p:sp>
      <p:pic>
        <p:nvPicPr>
          <p:cNvPr id="3" name="Picture 2"/>
          <p:cNvPicPr>
            <a:picLocks noChangeAspect="1"/>
          </p:cNvPicPr>
          <p:nvPr/>
        </p:nvPicPr>
        <p:blipFill>
          <a:blip r:embed="rId2"/>
          <a:stretch>
            <a:fillRect/>
          </a:stretch>
        </p:blipFill>
        <p:spPr>
          <a:xfrm>
            <a:off x="1280593" y="3152883"/>
            <a:ext cx="7452063" cy="852181"/>
          </a:xfrm>
          <a:prstGeom prst="rect">
            <a:avLst/>
          </a:prstGeom>
        </p:spPr>
      </p:pic>
      <p:pic>
        <p:nvPicPr>
          <p:cNvPr id="4" name="Picture 3"/>
          <p:cNvPicPr>
            <a:picLocks noChangeAspect="1"/>
          </p:cNvPicPr>
          <p:nvPr/>
        </p:nvPicPr>
        <p:blipFill>
          <a:blip r:embed="rId3"/>
          <a:stretch>
            <a:fillRect/>
          </a:stretch>
        </p:blipFill>
        <p:spPr>
          <a:xfrm>
            <a:off x="1208583" y="5147131"/>
            <a:ext cx="6757917" cy="802149"/>
          </a:xfrm>
          <a:prstGeom prst="rect">
            <a:avLst/>
          </a:prstGeom>
        </p:spPr>
      </p:pic>
      <p:sp>
        <p:nvSpPr>
          <p:cNvPr id="9" name="Rectangle 3"/>
          <p:cNvSpPr txBox="1">
            <a:spLocks noChangeArrowheads="1"/>
          </p:cNvSpPr>
          <p:nvPr/>
        </p:nvSpPr>
        <p:spPr bwMode="auto">
          <a:xfrm>
            <a:off x="1136576" y="6021288"/>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smtClean="0">
                <a:solidFill>
                  <a:srgbClr val="FF0000"/>
                </a:solidFill>
              </a:rPr>
              <a:t>Source: BCBS (2017), “</a:t>
            </a:r>
            <a:r>
              <a:rPr kumimoji="0" lang="en-GB" sz="1200" b="0" u="none" kern="0" dirty="0" smtClean="0">
                <a:solidFill>
                  <a:srgbClr val="FF0000"/>
                </a:solidFill>
              </a:rPr>
              <a:t>Basel III: Finalising post-crisis reforms”, Dec.</a:t>
            </a:r>
            <a:endParaRPr kumimoji="0" lang="en-US" sz="1200" b="0" u="none" kern="0" dirty="0" smtClean="0">
              <a:solidFill>
                <a:srgbClr val="FF0000"/>
              </a:solidFill>
            </a:endParaRPr>
          </a:p>
        </p:txBody>
      </p:sp>
    </p:spTree>
    <p:extLst>
      <p:ext uri="{BB962C8B-B14F-4D97-AF65-F5344CB8AC3E}">
        <p14:creationId xmlns:p14="http://schemas.microsoft.com/office/powerpoint/2010/main" val="3456914327"/>
      </p:ext>
    </p:extLst>
  </p:cSld>
  <p:clrMapOvr>
    <a:masterClrMapping/>
  </p:clrMapOvr>
  <p:transition spd="med">
    <p:pull dir="r"/>
  </p:transition>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694213"/>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Basel II allowed banks to estimate Capital Requirements, by using </a:t>
            </a:r>
            <a:r>
              <a:rPr kumimoji="0" lang="en-US" sz="2000" b="0" u="none" dirty="0">
                <a:solidFill>
                  <a:srgbClr val="FF0000"/>
                </a:solidFill>
              </a:rPr>
              <a:t>pre-established formulas </a:t>
            </a:r>
            <a:r>
              <a:rPr kumimoji="0" lang="en-US" sz="2000" b="0" u="none" dirty="0">
                <a:solidFill>
                  <a:schemeClr val="tx1"/>
                </a:solidFill>
              </a:rPr>
              <a:t>in the </a:t>
            </a:r>
            <a:r>
              <a:rPr kumimoji="0" lang="en-US" sz="2000" b="0" u="none" dirty="0" smtClean="0">
                <a:solidFill>
                  <a:schemeClr val="tx1"/>
                </a:solidFill>
              </a:rPr>
              <a:t>Agreement, based on the parameters for the expected loss: </a:t>
            </a:r>
            <a:r>
              <a:rPr kumimoji="0" lang="en-US" sz="2000" b="0" u="none" dirty="0" smtClean="0">
                <a:solidFill>
                  <a:srgbClr val="FF0000"/>
                </a:solidFill>
              </a:rPr>
              <a:t>EL = PD x LGD x EAD</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PD – Probability of Default</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LGD – Loss Given Default (or Severity of Loss)</a:t>
            </a:r>
          </a:p>
          <a:p>
            <a:pPr marL="342900" indent="-342900" algn="just">
              <a:lnSpc>
                <a:spcPts val="2700"/>
              </a:lnSpc>
              <a:spcBef>
                <a:spcPts val="600"/>
              </a:spcBef>
              <a:spcAft>
                <a:spcPts val="600"/>
              </a:spcAft>
              <a:buClr>
                <a:schemeClr val="bg2"/>
              </a:buClr>
              <a:buSzPct val="75000"/>
              <a:buFontTx/>
              <a:buChar char="-"/>
            </a:pPr>
            <a:r>
              <a:rPr kumimoji="0" lang="en-US" sz="2000" b="0" u="none" dirty="0">
                <a:solidFill>
                  <a:schemeClr val="tx1"/>
                </a:solidFill>
              </a:rPr>
              <a:t>EAD – Exposure at </a:t>
            </a:r>
            <a:r>
              <a:rPr kumimoji="0" lang="en-US" sz="2000" b="0" u="none" dirty="0" smtClean="0">
                <a:solidFill>
                  <a:schemeClr val="tx1"/>
                </a:solidFill>
              </a:rPr>
              <a:t>Default (the balance sheet value for non-revolving exposures and a % of the credit limit for revolving exposures).</a:t>
            </a:r>
          </a:p>
          <a:p>
            <a:pPr marL="342900" indent="-342900" algn="just">
              <a:lnSpc>
                <a:spcPts val="2700"/>
              </a:lnSpc>
              <a:spcBef>
                <a:spcPts val="600"/>
              </a:spcBef>
              <a:spcAft>
                <a:spcPts val="600"/>
              </a:spcAft>
              <a:buClr>
                <a:schemeClr val="bg2"/>
              </a:buClr>
              <a:buSzPct val="75000"/>
              <a:buFontTx/>
              <a:buChar char="-"/>
            </a:pPr>
            <a:endParaRPr kumimoji="0" lang="en-US" sz="2000" b="0" u="none" dirty="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rgbClr val="FF0000"/>
                </a:solidFill>
              </a:rPr>
              <a:t>Purpose: to ensure that regulatory </a:t>
            </a:r>
            <a:r>
              <a:rPr kumimoji="0" lang="en-US" sz="2000" b="0" u="none" dirty="0">
                <a:solidFill>
                  <a:srgbClr val="FF0000"/>
                </a:solidFill>
              </a:rPr>
              <a:t>and economic capital are consistent, </a:t>
            </a:r>
            <a:r>
              <a:rPr kumimoji="0" lang="en-US" sz="2000" b="0" u="none" dirty="0">
                <a:solidFill>
                  <a:schemeClr val="tx1"/>
                </a:solidFill>
              </a:rPr>
              <a:t>reflecting namely the diversification effect of credit portfolios, through lower capital requirements to SME and retail exposures</a:t>
            </a:r>
            <a:r>
              <a:rPr kumimoji="0" lang="en-US" sz="2000" b="0" u="none" dirty="0" smtClean="0">
                <a:solidFill>
                  <a:schemeClr val="tx1"/>
                </a:solidFill>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616</a:t>
            </a:fld>
            <a:endParaRPr lang="en-US" dirty="0"/>
          </a:p>
        </p:txBody>
      </p:sp>
      <p:pic>
        <p:nvPicPr>
          <p:cNvPr id="1829" name="Picture 80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0100" y="1701800"/>
            <a:ext cx="2870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ll dir="r"/>
  </p:transition>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rgbClr val="FF0000"/>
                </a:solidFill>
              </a:rPr>
              <a:t>To </a:t>
            </a:r>
            <a:r>
              <a:rPr kumimoji="0" lang="en-US" sz="2000" b="0" u="none" dirty="0">
                <a:solidFill>
                  <a:srgbClr val="FF0000"/>
                </a:solidFill>
              </a:rPr>
              <a:t>use the pre-established formulas, Basel II allowed banks to use internal models to estimate PD, LGD and EAD</a:t>
            </a:r>
            <a:r>
              <a:rPr lang="en-US" sz="2000" b="0" u="none" dirty="0" smtClean="0">
                <a:solidFill>
                  <a:srgbClr val="FF0000"/>
                </a:solidFill>
              </a:rPr>
              <a:t>.</a:t>
            </a:r>
          </a:p>
          <a:p>
            <a:pPr marL="342900" indent="-342900" algn="just">
              <a:lnSpc>
                <a:spcPts val="2700"/>
              </a:lnSpc>
              <a:spcBef>
                <a:spcPts val="600"/>
              </a:spcBef>
              <a:spcAft>
                <a:spcPts val="600"/>
              </a:spcAft>
              <a:buClr>
                <a:schemeClr val="bg2"/>
              </a:buClr>
              <a:buSzPct val="75000"/>
              <a:buFont typeface="Monotype Sorts" pitchFamily="2" charset="2"/>
              <a:buChar char="n"/>
            </a:pPr>
            <a:endParaRPr lang="en-US" sz="2000" b="0" u="none" dirty="0" smtClean="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rgbClr val="FF0000"/>
                </a:solidFill>
              </a:rPr>
              <a:t>For corporate exposures, there are two IRB approaches:</a:t>
            </a:r>
          </a:p>
          <a:p>
            <a:pPr marL="342900" indent="-342900" algn="just">
              <a:lnSpc>
                <a:spcPts val="2700"/>
              </a:lnSpc>
              <a:spcBef>
                <a:spcPts val="600"/>
              </a:spcBef>
              <a:spcAft>
                <a:spcPts val="600"/>
              </a:spcAft>
              <a:buClr>
                <a:schemeClr val="bg2"/>
              </a:buClr>
              <a:buSzPct val="75000"/>
              <a:buFontTx/>
              <a:buChar char="-"/>
            </a:pPr>
            <a:r>
              <a:rPr kumimoji="0" lang="en-US" sz="2000" b="0" u="none" dirty="0" smtClean="0">
                <a:solidFill>
                  <a:srgbClr val="FF0000"/>
                </a:solidFill>
              </a:rPr>
              <a:t>Foundation </a:t>
            </a:r>
            <a:r>
              <a:rPr kumimoji="0" lang="en-US" sz="2000" b="0" u="none" dirty="0" smtClean="0">
                <a:solidFill>
                  <a:schemeClr val="tx1"/>
                </a:solidFill>
              </a:rPr>
              <a:t>– only the PD (and the EAD, for revolving exposures) has to be estimated</a:t>
            </a:r>
          </a:p>
          <a:p>
            <a:pPr marL="342900" indent="-342900" algn="just">
              <a:lnSpc>
                <a:spcPts val="2700"/>
              </a:lnSpc>
              <a:spcBef>
                <a:spcPts val="600"/>
              </a:spcBef>
              <a:spcAft>
                <a:spcPts val="600"/>
              </a:spcAft>
              <a:buClr>
                <a:schemeClr val="bg2"/>
              </a:buClr>
              <a:buSzPct val="75000"/>
              <a:buFontTx/>
              <a:buChar char="-"/>
            </a:pPr>
            <a:r>
              <a:rPr kumimoji="0" lang="en-US" sz="2000" b="0" u="none" dirty="0" smtClean="0">
                <a:solidFill>
                  <a:srgbClr val="FF0000"/>
                </a:solidFill>
              </a:rPr>
              <a:t>Advanced </a:t>
            </a:r>
            <a:r>
              <a:rPr kumimoji="0" lang="en-US" sz="2000" b="0" u="none" dirty="0" smtClean="0">
                <a:solidFill>
                  <a:schemeClr val="tx1"/>
                </a:solidFill>
              </a:rPr>
              <a:t>– PD, LGD and EAD have to be estimated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617</a:t>
            </a:fld>
            <a:endParaRPr lang="en-US" dirty="0"/>
          </a:p>
        </p:txBody>
      </p:sp>
    </p:spTree>
    <p:extLst>
      <p:ext uri="{BB962C8B-B14F-4D97-AF65-F5344CB8AC3E}">
        <p14:creationId xmlns:p14="http://schemas.microsoft.com/office/powerpoint/2010/main" val="4030972786"/>
      </p:ext>
    </p:extLst>
  </p:cSld>
  <p:clrMapOvr>
    <a:masterClrMapping/>
  </p:clrMapOvr>
  <p:transition spd="slow">
    <p:pull dir="r"/>
  </p:transition>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rgbClr val="FF0000"/>
                </a:solidFill>
              </a:rPr>
              <a:t>In IRB Foundation, the LGD is pre-defined according to the type of exposure:</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smtClean="0">
              <a:solidFill>
                <a:srgbClr val="FF0000"/>
              </a:solidFill>
            </a:endParaRPr>
          </a:p>
          <a:p>
            <a:pPr marL="342900" indent="-342900" algn="just">
              <a:lnSpc>
                <a:spcPts val="2700"/>
              </a:lnSpc>
              <a:spcBef>
                <a:spcPts val="600"/>
              </a:spcBef>
              <a:spcAft>
                <a:spcPts val="600"/>
              </a:spcAft>
              <a:buClr>
                <a:schemeClr val="bg2"/>
              </a:buClr>
              <a:buSzPct val="75000"/>
              <a:buFontTx/>
              <a:buChar char="-"/>
            </a:pPr>
            <a:r>
              <a:rPr lang="en-US" sz="2000" b="0" u="none" dirty="0">
                <a:solidFill>
                  <a:schemeClr val="tx1"/>
                </a:solidFill>
              </a:rPr>
              <a:t>Loans with receivables as collaterals - 20%</a:t>
            </a:r>
          </a:p>
          <a:p>
            <a:pPr marL="342900" indent="-342900" algn="just">
              <a:lnSpc>
                <a:spcPts val="2700"/>
              </a:lnSpc>
              <a:spcBef>
                <a:spcPts val="600"/>
              </a:spcBef>
              <a:spcAft>
                <a:spcPts val="600"/>
              </a:spcAft>
              <a:buClr>
                <a:schemeClr val="bg2"/>
              </a:buClr>
              <a:buSzPct val="75000"/>
              <a:buFontTx/>
              <a:buChar char="-"/>
            </a:pPr>
            <a:r>
              <a:rPr lang="en-US" sz="2000" b="0" u="none" dirty="0" smtClean="0">
                <a:solidFill>
                  <a:schemeClr val="tx1"/>
                </a:solidFill>
              </a:rPr>
              <a:t>Loans with real estate collaterals - 20%</a:t>
            </a:r>
          </a:p>
          <a:p>
            <a:pPr marL="342900" indent="-342900" algn="just">
              <a:lnSpc>
                <a:spcPts val="2700"/>
              </a:lnSpc>
              <a:spcBef>
                <a:spcPts val="600"/>
              </a:spcBef>
              <a:spcAft>
                <a:spcPts val="600"/>
              </a:spcAft>
              <a:buClr>
                <a:schemeClr val="bg2"/>
              </a:buClr>
              <a:buSzPct val="75000"/>
              <a:buFontTx/>
              <a:buChar char="-"/>
            </a:pPr>
            <a:r>
              <a:rPr lang="en-US" sz="2000" b="0" u="none" dirty="0" smtClean="0">
                <a:solidFill>
                  <a:schemeClr val="tx1"/>
                </a:solidFill>
              </a:rPr>
              <a:t>Loans with other eligible physical collaterals – 25%</a:t>
            </a:r>
          </a:p>
          <a:p>
            <a:pPr marL="342900" indent="-342900" algn="just">
              <a:lnSpc>
                <a:spcPts val="2700"/>
              </a:lnSpc>
              <a:spcBef>
                <a:spcPts val="600"/>
              </a:spcBef>
              <a:spcAft>
                <a:spcPts val="600"/>
              </a:spcAft>
              <a:buClr>
                <a:schemeClr val="bg2"/>
              </a:buClr>
              <a:buSzPct val="75000"/>
              <a:buFontTx/>
              <a:buChar char="-"/>
            </a:pPr>
            <a:r>
              <a:rPr lang="en-US" sz="2000" b="0" u="none" dirty="0" smtClean="0">
                <a:solidFill>
                  <a:schemeClr val="tx1"/>
                </a:solidFill>
              </a:rPr>
              <a:t>Non-collateralized loans to </a:t>
            </a:r>
            <a:r>
              <a:rPr lang="en-US" sz="2000" b="0" u="none" dirty="0">
                <a:solidFill>
                  <a:schemeClr val="tx1"/>
                </a:solidFill>
              </a:rPr>
              <a:t>non-financial </a:t>
            </a:r>
            <a:r>
              <a:rPr lang="en-US" sz="2000" b="0" u="none" dirty="0" smtClean="0">
                <a:solidFill>
                  <a:schemeClr val="tx1"/>
                </a:solidFill>
              </a:rPr>
              <a:t>companies – 40%</a:t>
            </a:r>
          </a:p>
          <a:p>
            <a:pPr marL="342900" indent="-342900" algn="just">
              <a:lnSpc>
                <a:spcPts val="2700"/>
              </a:lnSpc>
              <a:spcBef>
                <a:spcPts val="600"/>
              </a:spcBef>
              <a:spcAft>
                <a:spcPts val="0"/>
              </a:spcAft>
              <a:buClr>
                <a:schemeClr val="bg2"/>
              </a:buClr>
              <a:buSzPct val="75000"/>
              <a:buFontTx/>
              <a:buChar char="-"/>
            </a:pPr>
            <a:r>
              <a:rPr lang="en-US" sz="2000" b="0" u="none" dirty="0" smtClean="0">
                <a:solidFill>
                  <a:schemeClr val="tx1"/>
                </a:solidFill>
              </a:rPr>
              <a:t>Subordinated assets – 75%</a:t>
            </a:r>
          </a:p>
          <a:p>
            <a:pPr marL="342900" indent="-342900" algn="just">
              <a:lnSpc>
                <a:spcPts val="2700"/>
              </a:lnSpc>
              <a:spcBef>
                <a:spcPts val="600"/>
              </a:spcBef>
              <a:spcAft>
                <a:spcPts val="0"/>
              </a:spcAft>
              <a:buClr>
                <a:schemeClr val="bg2"/>
              </a:buClr>
              <a:buSzPct val="75000"/>
              <a:buFontTx/>
              <a:buChar char="-"/>
            </a:pPr>
            <a:r>
              <a:rPr lang="en-US" sz="2000" b="0" u="none" dirty="0" smtClean="0">
                <a:solidFill>
                  <a:schemeClr val="tx1"/>
                </a:solidFill>
              </a:rPr>
              <a:t>Other assets - 45%</a:t>
            </a:r>
            <a:endParaRPr kumimoji="0" lang="en-US"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618</a:t>
            </a:fld>
            <a:endParaRPr lang="en-US" dirty="0"/>
          </a:p>
        </p:txBody>
      </p:sp>
    </p:spTree>
    <p:extLst>
      <p:ext uri="{BB962C8B-B14F-4D97-AF65-F5344CB8AC3E}">
        <p14:creationId xmlns:p14="http://schemas.microsoft.com/office/powerpoint/2010/main" val="2258810842"/>
      </p:ext>
    </p:extLst>
  </p:cSld>
  <p:clrMapOvr>
    <a:masterClrMapping/>
  </p:clrMapOvr>
  <p:transition spd="slow">
    <p:pull dir="r"/>
  </p:transition>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a:solidFill>
                  <a:schemeClr val="tx1"/>
                </a:solidFill>
              </a:rPr>
              <a:t>The LGD applicable to a </a:t>
            </a:r>
            <a:r>
              <a:rPr lang="en-US" sz="2000" b="0" u="none" dirty="0" smtClean="0">
                <a:solidFill>
                  <a:schemeClr val="tx1"/>
                </a:solidFill>
              </a:rPr>
              <a:t>collateralized </a:t>
            </a:r>
            <a:r>
              <a:rPr lang="en-US" sz="2000" b="0" u="none" dirty="0">
                <a:solidFill>
                  <a:schemeClr val="tx1"/>
                </a:solidFill>
              </a:rPr>
              <a:t>transaction (LGD*) must be calculated as the exposure weighted average of the LGD applicable to the unsecured part of an exposure (</a:t>
            </a:r>
            <a:r>
              <a:rPr lang="en-US" sz="2000" b="0" u="none" dirty="0" smtClean="0">
                <a:solidFill>
                  <a:schemeClr val="tx1"/>
                </a:solidFill>
              </a:rPr>
              <a:t>LGD</a:t>
            </a:r>
            <a:r>
              <a:rPr lang="en-US" sz="2000" b="0" u="none" baseline="-25000" dirty="0" smtClean="0">
                <a:solidFill>
                  <a:schemeClr val="tx1"/>
                </a:solidFill>
              </a:rPr>
              <a:t>U</a:t>
            </a:r>
            <a:r>
              <a:rPr lang="en-US" sz="2000" b="0" u="none" dirty="0" smtClean="0">
                <a:solidFill>
                  <a:schemeClr val="tx1"/>
                </a:solidFill>
              </a:rPr>
              <a:t>) </a:t>
            </a:r>
            <a:r>
              <a:rPr lang="en-US" sz="2000" b="0" u="none" dirty="0">
                <a:solidFill>
                  <a:schemeClr val="tx1"/>
                </a:solidFill>
              </a:rPr>
              <a:t>and the LGD applicable to the </a:t>
            </a:r>
            <a:r>
              <a:rPr lang="en-US" sz="2000" b="0" u="none" dirty="0" smtClean="0">
                <a:solidFill>
                  <a:schemeClr val="tx1"/>
                </a:solidFill>
              </a:rPr>
              <a:t>collateralized </a:t>
            </a:r>
            <a:r>
              <a:rPr lang="en-US" sz="2000" b="0" u="none" dirty="0">
                <a:solidFill>
                  <a:schemeClr val="tx1"/>
                </a:solidFill>
              </a:rPr>
              <a:t>part of an exposure (</a:t>
            </a:r>
            <a:r>
              <a:rPr lang="en-US" sz="2000" b="0" u="none" dirty="0" smtClean="0">
                <a:solidFill>
                  <a:schemeClr val="tx1"/>
                </a:solidFill>
              </a:rPr>
              <a:t>LGD</a:t>
            </a:r>
            <a:r>
              <a:rPr lang="en-US" sz="2000" b="0" u="none" baseline="-25000" dirty="0" smtClean="0">
                <a:solidFill>
                  <a:schemeClr val="tx1"/>
                </a:solidFill>
              </a:rPr>
              <a:t>S</a:t>
            </a:r>
            <a:r>
              <a:rPr lang="en-US" sz="2000" b="0" u="none" dirty="0" smtClean="0">
                <a:solidFill>
                  <a:schemeClr val="tx1"/>
                </a:solidFill>
              </a:rPr>
              <a:t>)</a:t>
            </a:r>
            <a:r>
              <a:rPr kumimoji="0" lang="en-US" sz="2000" b="0" u="none" dirty="0" smtClean="0">
                <a:solidFill>
                  <a:schemeClr val="tx1"/>
                </a:solidFill>
              </a:rPr>
              <a:t>:</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chemeClr val="tx1"/>
              </a:solidFill>
            </a:endParaRPr>
          </a:p>
          <a:p>
            <a:pPr>
              <a:buNone/>
            </a:pPr>
            <a:endParaRPr kumimoji="0" lang="en-US" sz="2000" b="0" u="none" dirty="0">
              <a:solidFill>
                <a:schemeClr val="tx1"/>
              </a:solidFill>
            </a:endParaRPr>
          </a:p>
          <a:p>
            <a:pPr>
              <a:buNone/>
            </a:pPr>
            <a:endParaRPr kumimoji="0" lang="en-US" sz="2000" b="0" u="none" dirty="0" smtClean="0">
              <a:solidFill>
                <a:schemeClr val="tx1"/>
              </a:solidFill>
            </a:endParaRPr>
          </a:p>
          <a:p>
            <a:pPr algn="just">
              <a:lnSpc>
                <a:spcPts val="2200"/>
              </a:lnSpc>
              <a:buNone/>
            </a:pPr>
            <a:r>
              <a:rPr lang="en-US" sz="1600" b="0" u="none" dirty="0" smtClean="0">
                <a:solidFill>
                  <a:schemeClr val="tx1"/>
                </a:solidFill>
              </a:rPr>
              <a:t>E - </a:t>
            </a:r>
            <a:r>
              <a:rPr lang="en-US" sz="1600" b="0" u="none" dirty="0">
                <a:solidFill>
                  <a:schemeClr val="tx1"/>
                </a:solidFill>
              </a:rPr>
              <a:t>current value of the exposure </a:t>
            </a:r>
            <a:r>
              <a:rPr lang="en-US" sz="1600" b="0" u="none" dirty="0" smtClean="0">
                <a:solidFill>
                  <a:schemeClr val="tx1"/>
                </a:solidFill>
              </a:rPr>
              <a:t>(in </a:t>
            </a:r>
            <a:r>
              <a:rPr lang="en-US" sz="1600" b="0" u="none" dirty="0">
                <a:solidFill>
                  <a:schemeClr val="tx1"/>
                </a:solidFill>
              </a:rPr>
              <a:t>the case of securities </a:t>
            </a:r>
            <a:r>
              <a:rPr lang="en-US" sz="1600" b="0" u="none" dirty="0" smtClean="0">
                <a:solidFill>
                  <a:schemeClr val="tx1"/>
                </a:solidFill>
              </a:rPr>
              <a:t>lent, the </a:t>
            </a:r>
            <a:r>
              <a:rPr lang="en-US" sz="1600" b="0" u="none" dirty="0">
                <a:solidFill>
                  <a:schemeClr val="tx1"/>
                </a:solidFill>
              </a:rPr>
              <a:t>exposure value has to be increased by applying the appropriate </a:t>
            </a:r>
            <a:r>
              <a:rPr lang="en-US" sz="1600" b="0" u="none" dirty="0" smtClean="0">
                <a:solidFill>
                  <a:schemeClr val="tx1"/>
                </a:solidFill>
              </a:rPr>
              <a:t>haircuts - H</a:t>
            </a:r>
            <a:r>
              <a:rPr lang="en-US" sz="1600" b="0" u="none" baseline="-25000" dirty="0" smtClean="0">
                <a:solidFill>
                  <a:schemeClr val="tx1"/>
                </a:solidFill>
              </a:rPr>
              <a:t>E</a:t>
            </a:r>
            <a:r>
              <a:rPr lang="en-US" sz="1600" b="0" u="none" dirty="0" smtClean="0">
                <a:solidFill>
                  <a:schemeClr val="tx1"/>
                </a:solidFill>
              </a:rPr>
              <a:t>). </a:t>
            </a:r>
            <a:endParaRPr lang="en-US" sz="1600" b="0" u="none" dirty="0">
              <a:solidFill>
                <a:schemeClr val="tx1"/>
              </a:solidFill>
            </a:endParaRPr>
          </a:p>
          <a:p>
            <a:pPr algn="just">
              <a:lnSpc>
                <a:spcPts val="2200"/>
              </a:lnSpc>
              <a:buNone/>
            </a:pPr>
            <a:r>
              <a:rPr lang="en-US" sz="1600" b="0" u="none" dirty="0" smtClean="0">
                <a:solidFill>
                  <a:schemeClr val="tx1"/>
                </a:solidFill>
              </a:rPr>
              <a:t>E</a:t>
            </a:r>
            <a:r>
              <a:rPr lang="en-US" sz="1600" b="0" u="none" baseline="-25000" dirty="0" smtClean="0">
                <a:solidFill>
                  <a:schemeClr val="tx1"/>
                </a:solidFill>
              </a:rPr>
              <a:t>S</a:t>
            </a:r>
            <a:r>
              <a:rPr lang="en-US" sz="1600" b="0" u="none" dirty="0" smtClean="0">
                <a:solidFill>
                  <a:schemeClr val="tx1"/>
                </a:solidFill>
              </a:rPr>
              <a:t> – collateralized part of the exposure, i.e. the current </a:t>
            </a:r>
            <a:r>
              <a:rPr lang="en-US" sz="1600" b="0" u="none" dirty="0">
                <a:solidFill>
                  <a:schemeClr val="tx1"/>
                </a:solidFill>
              </a:rPr>
              <a:t>value of the collateral received after the application of the haircut applicable for the type of collateral (</a:t>
            </a:r>
            <a:r>
              <a:rPr lang="en-US" sz="1600" b="0" u="none" dirty="0" err="1" smtClean="0">
                <a:solidFill>
                  <a:schemeClr val="tx1"/>
                </a:solidFill>
              </a:rPr>
              <a:t>H</a:t>
            </a:r>
            <a:r>
              <a:rPr lang="en-US" sz="1600" b="0" u="none" baseline="-25000" dirty="0" err="1" smtClean="0">
                <a:solidFill>
                  <a:schemeClr val="tx1"/>
                </a:solidFill>
              </a:rPr>
              <a:t>c</a:t>
            </a:r>
            <a:r>
              <a:rPr lang="en-US" sz="1600" b="0" u="none" dirty="0" smtClean="0">
                <a:solidFill>
                  <a:schemeClr val="tx1"/>
                </a:solidFill>
              </a:rPr>
              <a:t>) </a:t>
            </a:r>
            <a:r>
              <a:rPr lang="en-US" sz="1600" b="0" u="none" dirty="0">
                <a:solidFill>
                  <a:schemeClr val="tx1"/>
                </a:solidFill>
              </a:rPr>
              <a:t>and for any currency mismatches between the exposure and the </a:t>
            </a:r>
            <a:r>
              <a:rPr lang="en-US" sz="1600" b="0" u="none" dirty="0" smtClean="0">
                <a:solidFill>
                  <a:schemeClr val="tx1"/>
                </a:solidFill>
              </a:rPr>
              <a:t>collateral. E</a:t>
            </a:r>
            <a:r>
              <a:rPr lang="en-US" sz="1600" b="0" u="none" baseline="-25000" dirty="0" smtClean="0">
                <a:solidFill>
                  <a:schemeClr val="tx1"/>
                </a:solidFill>
              </a:rPr>
              <a:t>S</a:t>
            </a:r>
            <a:r>
              <a:rPr lang="en-US" sz="1600" b="0" u="none" dirty="0" smtClean="0">
                <a:solidFill>
                  <a:schemeClr val="tx1"/>
                </a:solidFill>
              </a:rPr>
              <a:t> </a:t>
            </a:r>
            <a:r>
              <a:rPr lang="en-US" sz="1600" b="0" u="none" dirty="0">
                <a:solidFill>
                  <a:schemeClr val="tx1"/>
                </a:solidFill>
              </a:rPr>
              <a:t>is capped at the value of . </a:t>
            </a:r>
            <a:r>
              <a:rPr lang="en-US" sz="1600" b="0" i="1" u="none" dirty="0" smtClean="0">
                <a:solidFill>
                  <a:schemeClr val="tx1"/>
                </a:solidFill>
              </a:rPr>
              <a:t>E*(1+E</a:t>
            </a:r>
            <a:r>
              <a:rPr lang="en-US" sz="1600" b="0" u="none" baseline="-25000" dirty="0" smtClean="0">
                <a:solidFill>
                  <a:schemeClr val="tx1"/>
                </a:solidFill>
              </a:rPr>
              <a:t>H</a:t>
            </a:r>
            <a:r>
              <a:rPr lang="en-US" sz="1600" b="0" i="1" u="none" dirty="0" smtClean="0">
                <a:solidFill>
                  <a:schemeClr val="tx1"/>
                </a:solidFill>
              </a:rPr>
              <a:t>)</a:t>
            </a:r>
            <a:r>
              <a:rPr lang="en-US" sz="1600" b="0" u="none" dirty="0">
                <a:solidFill>
                  <a:schemeClr val="tx1"/>
                </a:solidFill>
              </a:rPr>
              <a:t>.</a:t>
            </a:r>
          </a:p>
          <a:p>
            <a:pPr algn="just">
              <a:lnSpc>
                <a:spcPts val="2200"/>
              </a:lnSpc>
              <a:buNone/>
            </a:pPr>
            <a:r>
              <a:rPr lang="en-US" sz="1600" b="0" u="none" dirty="0" smtClean="0">
                <a:solidFill>
                  <a:schemeClr val="tx1"/>
                </a:solidFill>
              </a:rPr>
              <a:t>E</a:t>
            </a:r>
            <a:r>
              <a:rPr lang="en-US" sz="1600" b="0" u="none" baseline="-25000" dirty="0" smtClean="0">
                <a:solidFill>
                  <a:schemeClr val="tx1"/>
                </a:solidFill>
              </a:rPr>
              <a:t>U</a:t>
            </a:r>
            <a:r>
              <a:rPr lang="en-US" sz="1600" b="0" u="none" dirty="0" smtClean="0">
                <a:solidFill>
                  <a:schemeClr val="tx1"/>
                </a:solidFill>
              </a:rPr>
              <a:t> – uncollateralized part of the exposure</a:t>
            </a:r>
            <a:r>
              <a:rPr lang="pt-PT" sz="1600" b="0" u="none" dirty="0" smtClean="0">
                <a:solidFill>
                  <a:schemeClr val="tx1"/>
                </a:solidFill>
              </a:rPr>
              <a:t>.</a:t>
            </a:r>
            <a:endParaRPr kumimoji="0" lang="en-US" sz="1600" b="0" u="none" dirty="0" smtClean="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16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619</a:t>
            </a:fld>
            <a:endParaRPr lang="en-US" dirty="0"/>
          </a:p>
        </p:txBody>
      </p:sp>
      <p:pic>
        <p:nvPicPr>
          <p:cNvPr id="3" name="Picture 2"/>
          <p:cNvPicPr>
            <a:picLocks noChangeAspect="1"/>
          </p:cNvPicPr>
          <p:nvPr/>
        </p:nvPicPr>
        <p:blipFill>
          <a:blip r:embed="rId2"/>
          <a:stretch>
            <a:fillRect/>
          </a:stretch>
        </p:blipFill>
        <p:spPr>
          <a:xfrm>
            <a:off x="1208584" y="3308351"/>
            <a:ext cx="3641654" cy="696713"/>
          </a:xfrm>
          <a:prstGeom prst="rect">
            <a:avLst/>
          </a:prstGeom>
        </p:spPr>
      </p:pic>
    </p:spTree>
    <p:extLst>
      <p:ext uri="{BB962C8B-B14F-4D97-AF65-F5344CB8AC3E}">
        <p14:creationId xmlns:p14="http://schemas.microsoft.com/office/powerpoint/2010/main" val="2685423449"/>
      </p:ext>
    </p:extLst>
  </p:cSld>
  <p:clrMapOvr>
    <a:masterClrMapping/>
  </p:clrMapOvr>
  <p:transition spd="slow">
    <p:pull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Deposit creation via a loan equal </a:t>
            </a:r>
            <a:r>
              <a:rPr lang="en-US" sz="2000" dirty="0"/>
              <a:t>to the reserves increase after the open market </a:t>
            </a:r>
            <a:r>
              <a:rPr lang="en-US" sz="2000" dirty="0" smtClean="0"/>
              <a:t>operation, granted by a single bank (First National Bank):</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The loan amount is initially kept in the deposit account of the debtor:</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a:t>
            </a:fld>
            <a:endParaRPr lang="en-US"/>
          </a:p>
        </p:txBody>
      </p:sp>
      <p:pic>
        <p:nvPicPr>
          <p:cNvPr id="3" name="Picture 2"/>
          <p:cNvPicPr>
            <a:picLocks noChangeAspect="1"/>
          </p:cNvPicPr>
          <p:nvPr/>
        </p:nvPicPr>
        <p:blipFill>
          <a:blip r:embed="rId2"/>
          <a:stretch>
            <a:fillRect/>
          </a:stretch>
        </p:blipFill>
        <p:spPr>
          <a:xfrm>
            <a:off x="2072680" y="2492896"/>
            <a:ext cx="4896544" cy="1436071"/>
          </a:xfrm>
          <a:prstGeom prst="rect">
            <a:avLst/>
          </a:prstGeom>
        </p:spPr>
      </p:pic>
      <p:pic>
        <p:nvPicPr>
          <p:cNvPr id="4" name="Picture 3"/>
          <p:cNvPicPr>
            <a:picLocks noChangeAspect="1"/>
          </p:cNvPicPr>
          <p:nvPr/>
        </p:nvPicPr>
        <p:blipFill>
          <a:blip r:embed="rId2"/>
          <a:stretch>
            <a:fillRect/>
          </a:stretch>
        </p:blipFill>
        <p:spPr>
          <a:xfrm>
            <a:off x="2072680" y="4437112"/>
            <a:ext cx="4896544" cy="1436071"/>
          </a:xfrm>
          <a:prstGeom prst="rect">
            <a:avLst/>
          </a:prstGeom>
        </p:spPr>
      </p:pic>
      <p:sp>
        <p:nvSpPr>
          <p:cNvPr id="9"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2415011624"/>
      </p:ext>
    </p:extLst>
  </p:cSld>
  <p:clrMapOvr>
    <a:masterClrMapping/>
  </p:clrMapOvr>
  <p:transition spd="slow">
    <p:pull dir="r"/>
  </p:transition>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For different types of collaterals:</a:t>
            </a:r>
            <a:endParaRPr kumimoji="0" lang="en-US" sz="2000" b="0" u="none" dirty="0" smtClean="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chemeClr val="tx1"/>
              </a:solidFill>
            </a:endParaRPr>
          </a:p>
          <a:p>
            <a:pPr>
              <a:buNone/>
            </a:pPr>
            <a:endParaRPr kumimoji="0" lang="en-US" sz="2000" b="0" u="none" dirty="0">
              <a:solidFill>
                <a:schemeClr val="tx1"/>
              </a:solidFill>
            </a:endParaRPr>
          </a:p>
          <a:p>
            <a:pPr>
              <a:buNone/>
            </a:pPr>
            <a:endParaRPr kumimoji="0" lang="en-US" sz="2000" b="0" u="none" dirty="0" smtClean="0">
              <a:solidFill>
                <a:schemeClr val="tx1"/>
              </a:solidFill>
            </a:endParaRPr>
          </a:p>
          <a:p>
            <a:pPr algn="just">
              <a:lnSpc>
                <a:spcPts val="2200"/>
              </a:lnSpc>
              <a:buNone/>
            </a:pPr>
            <a:r>
              <a:rPr lang="en-US" sz="1600" b="0" u="none" dirty="0" err="1" smtClean="0">
                <a:solidFill>
                  <a:schemeClr val="tx1"/>
                </a:solidFill>
              </a:rPr>
              <a:t>E</a:t>
            </a:r>
            <a:r>
              <a:rPr lang="en-US" sz="1600" b="0" u="none" baseline="-25000" dirty="0" err="1" smtClean="0">
                <a:solidFill>
                  <a:schemeClr val="tx1"/>
                </a:solidFill>
              </a:rPr>
              <a:t>Si</a:t>
            </a:r>
            <a:r>
              <a:rPr lang="en-US" sz="1600" b="0" u="none" dirty="0" smtClean="0">
                <a:solidFill>
                  <a:schemeClr val="tx1"/>
                </a:solidFill>
              </a:rPr>
              <a:t> –the current </a:t>
            </a:r>
            <a:r>
              <a:rPr lang="en-US" sz="1600" b="0" u="none" dirty="0">
                <a:solidFill>
                  <a:schemeClr val="tx1"/>
                </a:solidFill>
              </a:rPr>
              <a:t>value of the collateral </a:t>
            </a:r>
            <a:r>
              <a:rPr lang="en-US" sz="1600" b="0" i="1" u="none" dirty="0" err="1" smtClean="0">
                <a:solidFill>
                  <a:schemeClr val="tx1"/>
                </a:solidFill>
              </a:rPr>
              <a:t>i</a:t>
            </a:r>
            <a:r>
              <a:rPr lang="en-US" sz="1600" b="0" i="1" u="none" dirty="0" smtClean="0">
                <a:solidFill>
                  <a:schemeClr val="tx1"/>
                </a:solidFill>
              </a:rPr>
              <a:t> </a:t>
            </a:r>
            <a:r>
              <a:rPr lang="en-US" sz="1600" b="0" u="none" dirty="0" smtClean="0">
                <a:solidFill>
                  <a:schemeClr val="tx1"/>
                </a:solidFill>
              </a:rPr>
              <a:t>received </a:t>
            </a:r>
            <a:r>
              <a:rPr lang="en-US" sz="1600" b="0" u="none" dirty="0">
                <a:solidFill>
                  <a:schemeClr val="tx1"/>
                </a:solidFill>
              </a:rPr>
              <a:t>after the application of the haircut applicable for </a:t>
            </a:r>
            <a:r>
              <a:rPr lang="en-US" sz="1600" b="0" u="none" dirty="0" smtClean="0">
                <a:solidFill>
                  <a:schemeClr val="tx1"/>
                </a:solidFill>
              </a:rPr>
              <a:t>that </a:t>
            </a:r>
            <a:r>
              <a:rPr lang="en-US" sz="1600" b="0" u="none" dirty="0">
                <a:solidFill>
                  <a:schemeClr val="tx1"/>
                </a:solidFill>
              </a:rPr>
              <a:t>type of collateral (</a:t>
            </a:r>
            <a:r>
              <a:rPr lang="en-US" sz="1600" b="0" u="none" dirty="0" err="1" smtClean="0">
                <a:solidFill>
                  <a:schemeClr val="tx1"/>
                </a:solidFill>
              </a:rPr>
              <a:t>H</a:t>
            </a:r>
            <a:r>
              <a:rPr lang="en-US" sz="1600" b="0" u="none" baseline="-25000" dirty="0" err="1" smtClean="0">
                <a:solidFill>
                  <a:schemeClr val="tx1"/>
                </a:solidFill>
              </a:rPr>
              <a:t>c</a:t>
            </a:r>
            <a:r>
              <a:rPr lang="en-US" sz="1600" b="0" u="none" dirty="0" smtClean="0">
                <a:solidFill>
                  <a:schemeClr val="tx1"/>
                </a:solidFill>
              </a:rPr>
              <a:t>) </a:t>
            </a:r>
          </a:p>
          <a:p>
            <a:pPr algn="just">
              <a:lnSpc>
                <a:spcPts val="2200"/>
              </a:lnSpc>
              <a:buNone/>
            </a:pPr>
            <a:r>
              <a:rPr lang="en-US" sz="1600" b="0" u="none" dirty="0" err="1" smtClean="0">
                <a:solidFill>
                  <a:schemeClr val="tx1"/>
                </a:solidFill>
              </a:rPr>
              <a:t>LGD</a:t>
            </a:r>
            <a:r>
              <a:rPr lang="en-US" sz="1600" b="0" u="none" baseline="-25000" dirty="0" err="1" smtClean="0">
                <a:solidFill>
                  <a:schemeClr val="tx1"/>
                </a:solidFill>
              </a:rPr>
              <a:t>Si</a:t>
            </a:r>
            <a:r>
              <a:rPr lang="en-US" sz="1600" b="0" u="none" dirty="0" smtClean="0">
                <a:solidFill>
                  <a:schemeClr val="tx1"/>
                </a:solidFill>
              </a:rPr>
              <a:t> – </a:t>
            </a:r>
            <a:r>
              <a:rPr lang="pt-PT" sz="1600" b="0" u="none" dirty="0" smtClean="0">
                <a:solidFill>
                  <a:schemeClr val="tx1"/>
                </a:solidFill>
              </a:rPr>
              <a:t>LGD </a:t>
            </a:r>
            <a:r>
              <a:rPr lang="en-US" sz="1600" b="0" u="none" dirty="0" smtClean="0">
                <a:solidFill>
                  <a:schemeClr val="tx1"/>
                </a:solidFill>
              </a:rPr>
              <a:t>applicable </a:t>
            </a:r>
            <a:r>
              <a:rPr lang="pt-PT" sz="1600" b="0" u="none" dirty="0" smtClean="0">
                <a:solidFill>
                  <a:schemeClr val="tx1"/>
                </a:solidFill>
              </a:rPr>
              <a:t>to </a:t>
            </a:r>
            <a:r>
              <a:rPr lang="en-US" sz="1600" b="0" u="none" dirty="0">
                <a:solidFill>
                  <a:schemeClr val="tx1"/>
                </a:solidFill>
              </a:rPr>
              <a:t>that type of collateral (</a:t>
            </a:r>
            <a:r>
              <a:rPr lang="en-US" sz="1600" b="0" u="none" dirty="0" err="1">
                <a:solidFill>
                  <a:schemeClr val="tx1"/>
                </a:solidFill>
              </a:rPr>
              <a:t>H</a:t>
            </a:r>
            <a:r>
              <a:rPr lang="en-US" sz="1600" b="0" u="none" baseline="-25000" dirty="0" err="1">
                <a:solidFill>
                  <a:schemeClr val="tx1"/>
                </a:solidFill>
              </a:rPr>
              <a:t>c</a:t>
            </a:r>
            <a:r>
              <a:rPr lang="en-US" sz="1600" b="0" u="none" dirty="0">
                <a:solidFill>
                  <a:schemeClr val="tx1"/>
                </a:solidFill>
              </a:rPr>
              <a:t>) </a:t>
            </a:r>
            <a:endParaRPr kumimoji="0" lang="en-US" sz="1600" b="0" u="none" dirty="0" smtClean="0">
              <a:solidFill>
                <a:schemeClr val="tx1"/>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16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620</a:t>
            </a:fld>
            <a:endParaRPr lang="en-US" dirty="0"/>
          </a:p>
        </p:txBody>
      </p:sp>
      <p:pic>
        <p:nvPicPr>
          <p:cNvPr id="5" name="Picture 4"/>
          <p:cNvPicPr>
            <a:picLocks noChangeAspect="1"/>
          </p:cNvPicPr>
          <p:nvPr/>
        </p:nvPicPr>
        <p:blipFill>
          <a:blip r:embed="rId2"/>
          <a:stretch>
            <a:fillRect/>
          </a:stretch>
        </p:blipFill>
        <p:spPr>
          <a:xfrm>
            <a:off x="1208584" y="2276872"/>
            <a:ext cx="3661418" cy="696713"/>
          </a:xfrm>
          <a:prstGeom prst="rect">
            <a:avLst/>
          </a:prstGeom>
        </p:spPr>
      </p:pic>
    </p:spTree>
    <p:extLst>
      <p:ext uri="{BB962C8B-B14F-4D97-AF65-F5344CB8AC3E}">
        <p14:creationId xmlns:p14="http://schemas.microsoft.com/office/powerpoint/2010/main" val="3914956022"/>
      </p:ext>
    </p:extLst>
  </p:cSld>
  <p:clrMapOvr>
    <a:masterClrMapping/>
  </p:clrMapOvr>
  <p:transition spd="slow">
    <p:pull dir="r"/>
  </p:transition>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Haircuts (H</a:t>
            </a:r>
            <a:r>
              <a:rPr lang="en-US" sz="2000" b="0" u="none" baseline="-25000" dirty="0" smtClean="0">
                <a:solidFill>
                  <a:schemeClr val="tx1"/>
                </a:solidFill>
              </a:rPr>
              <a:t>C</a:t>
            </a:r>
            <a:r>
              <a:rPr lang="en-US" sz="2000" b="0" u="none" dirty="0" smtClean="0">
                <a:solidFill>
                  <a:schemeClr val="tx1"/>
                </a:solidFill>
              </a:rPr>
              <a:t>):</a:t>
            </a:r>
            <a:endParaRPr kumimoji="0" lang="en-US"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621</a:t>
            </a:fld>
            <a:endParaRPr lang="en-US" dirty="0"/>
          </a:p>
        </p:txBody>
      </p:sp>
      <p:pic>
        <p:nvPicPr>
          <p:cNvPr id="4" name="Picture 3"/>
          <p:cNvPicPr>
            <a:picLocks noChangeAspect="1"/>
          </p:cNvPicPr>
          <p:nvPr/>
        </p:nvPicPr>
        <p:blipFill>
          <a:blip r:embed="rId2"/>
          <a:stretch>
            <a:fillRect/>
          </a:stretch>
        </p:blipFill>
        <p:spPr>
          <a:xfrm>
            <a:off x="1208583" y="2348880"/>
            <a:ext cx="7990693" cy="3168352"/>
          </a:xfrm>
          <a:prstGeom prst="rect">
            <a:avLst/>
          </a:prstGeom>
        </p:spPr>
      </p:pic>
    </p:spTree>
    <p:extLst>
      <p:ext uri="{BB962C8B-B14F-4D97-AF65-F5344CB8AC3E}">
        <p14:creationId xmlns:p14="http://schemas.microsoft.com/office/powerpoint/2010/main" val="1697290985"/>
      </p:ext>
    </p:extLst>
  </p:cSld>
  <p:clrMapOvr>
    <a:masterClrMapping/>
  </p:clrMapOvr>
  <p:transition spd="slow">
    <p:pull dir="r"/>
  </p:transition>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dirty="0" smtClean="0"/>
              <a:t>IRB Approach</a:t>
            </a:r>
          </a:p>
        </p:txBody>
      </p:sp>
      <p:sp>
        <p:nvSpPr>
          <p:cNvPr id="1680389" name="Rectangle 5"/>
          <p:cNvSpPr>
            <a:spLocks noChangeArrowheads="1"/>
          </p:cNvSpPr>
          <p:nvPr/>
        </p:nvSpPr>
        <p:spPr bwMode="auto">
          <a:xfrm>
            <a:off x="809596" y="1628800"/>
            <a:ext cx="8683654" cy="4752528"/>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rgbClr val="FF0000"/>
                </a:solidFill>
              </a:rPr>
              <a:t>Floors for LGD in IRB Advanced:</a:t>
            </a: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smtClean="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smtClean="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endParaRPr kumimoji="0" lang="en-US" sz="2000" b="0" u="none" dirty="0">
              <a:solidFill>
                <a:srgbClr val="FF0000"/>
              </a:solidFill>
            </a:endParaRPr>
          </a:p>
          <a:p>
            <a:pPr marL="342900" indent="-342900"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The </a:t>
            </a:r>
            <a:r>
              <a:rPr lang="en-US" sz="2000" b="0" u="none" dirty="0">
                <a:solidFill>
                  <a:schemeClr val="tx1"/>
                </a:solidFill>
              </a:rPr>
              <a:t>LGD floor for a partially secured exposure is calculated as a weighted average of the unsecured LGD floor for the unsecured portion and the secured LGD floor for the secured </a:t>
            </a:r>
            <a:r>
              <a:rPr lang="en-US" sz="2000" b="0" u="none" dirty="0" smtClean="0">
                <a:solidFill>
                  <a:schemeClr val="tx1"/>
                </a:solidFill>
              </a:rPr>
              <a:t>portion:</a:t>
            </a:r>
            <a:endParaRPr kumimoji="0" lang="en-US" sz="16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622</a:t>
            </a:fld>
            <a:endParaRPr lang="en-US" dirty="0"/>
          </a:p>
        </p:txBody>
      </p:sp>
      <p:pic>
        <p:nvPicPr>
          <p:cNvPr id="3" name="Picture 2"/>
          <p:cNvPicPr>
            <a:picLocks noChangeAspect="1"/>
          </p:cNvPicPr>
          <p:nvPr/>
        </p:nvPicPr>
        <p:blipFill>
          <a:blip r:embed="rId2"/>
          <a:stretch>
            <a:fillRect/>
          </a:stretch>
        </p:blipFill>
        <p:spPr>
          <a:xfrm>
            <a:off x="1208584" y="2276872"/>
            <a:ext cx="6768752" cy="1978288"/>
          </a:xfrm>
          <a:prstGeom prst="rect">
            <a:avLst/>
          </a:prstGeom>
        </p:spPr>
      </p:pic>
      <p:pic>
        <p:nvPicPr>
          <p:cNvPr id="4" name="Picture 3"/>
          <p:cNvPicPr>
            <a:picLocks noChangeAspect="1"/>
          </p:cNvPicPr>
          <p:nvPr/>
        </p:nvPicPr>
        <p:blipFill>
          <a:blip r:embed="rId3"/>
          <a:stretch>
            <a:fillRect/>
          </a:stretch>
        </p:blipFill>
        <p:spPr>
          <a:xfrm>
            <a:off x="1208583" y="5733256"/>
            <a:ext cx="5212395" cy="589757"/>
          </a:xfrm>
          <a:prstGeom prst="rect">
            <a:avLst/>
          </a:prstGeom>
        </p:spPr>
      </p:pic>
    </p:spTree>
    <p:extLst>
      <p:ext uri="{BB962C8B-B14F-4D97-AF65-F5344CB8AC3E}">
        <p14:creationId xmlns:p14="http://schemas.microsoft.com/office/powerpoint/2010/main" val="3479680820"/>
      </p:ext>
    </p:extLst>
  </p:cSld>
  <p:clrMapOvr>
    <a:masterClrMapping/>
  </p:clrMapOvr>
  <p:transition spd="slow">
    <p:pull dir="r"/>
  </p:transition>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smtClean="0"/>
              <a:t>PDs</a:t>
            </a:r>
          </a:p>
        </p:txBody>
      </p:sp>
      <p:sp>
        <p:nvSpPr>
          <p:cNvPr id="1683459" name="Rectangle 3"/>
          <p:cNvSpPr>
            <a:spLocks noGrp="1" noChangeArrowheads="1"/>
          </p:cNvSpPr>
          <p:nvPr>
            <p:ph type="body" idx="1"/>
          </p:nvPr>
        </p:nvSpPr>
        <p:spPr>
          <a:xfrm>
            <a:off x="776536" y="1628800"/>
            <a:ext cx="8640960" cy="4657721"/>
          </a:xfrm>
        </p:spPr>
        <p:txBody>
          <a:bodyPr/>
          <a:lstStyle/>
          <a:p>
            <a:pPr marL="271463" indent="-271463" algn="just">
              <a:lnSpc>
                <a:spcPts val="2700"/>
              </a:lnSpc>
              <a:spcBef>
                <a:spcPts val="600"/>
              </a:spcBef>
              <a:spcAft>
                <a:spcPts val="600"/>
              </a:spcAft>
            </a:pPr>
            <a:r>
              <a:rPr lang="en-US" sz="2000" dirty="0" smtClean="0">
                <a:solidFill>
                  <a:srgbClr val="FF0000"/>
                </a:solidFill>
              </a:rPr>
              <a:t>PDs are usually estimated by econometric models, based on the FI’s credit experience or external databases representative of that experience.</a:t>
            </a:r>
          </a:p>
          <a:p>
            <a:pPr marL="271463" indent="-271463" algn="just">
              <a:lnSpc>
                <a:spcPts val="2700"/>
              </a:lnSpc>
              <a:spcBef>
                <a:spcPts val="600"/>
              </a:spcBef>
              <a:spcAft>
                <a:spcPts val="0"/>
              </a:spcAft>
            </a:pPr>
            <a:r>
              <a:rPr lang="en-US" sz="2000" dirty="0" smtClean="0">
                <a:solidFill>
                  <a:srgbClr val="FF0000"/>
                </a:solidFill>
              </a:rPr>
              <a:t>For non-financial companies 3 techniques are </a:t>
            </a:r>
            <a:r>
              <a:rPr lang="en-US" sz="2000" dirty="0" err="1" smtClean="0">
                <a:solidFill>
                  <a:srgbClr val="FF0000"/>
                </a:solidFill>
              </a:rPr>
              <a:t>usally</a:t>
            </a:r>
            <a:r>
              <a:rPr lang="en-US" sz="2000" dirty="0" smtClean="0">
                <a:solidFill>
                  <a:srgbClr val="FF0000"/>
                </a:solidFill>
              </a:rPr>
              <a:t> employed:</a:t>
            </a:r>
          </a:p>
          <a:p>
            <a:pPr marL="271463" lvl="1" indent="-271463" algn="just">
              <a:lnSpc>
                <a:spcPts val="2700"/>
              </a:lnSpc>
              <a:spcBef>
                <a:spcPts val="0"/>
              </a:spcBef>
              <a:spcAft>
                <a:spcPts val="600"/>
              </a:spcAft>
            </a:pPr>
            <a:r>
              <a:rPr lang="en-US" sz="1800" i="1" dirty="0" smtClean="0">
                <a:solidFill>
                  <a:srgbClr val="FF0000"/>
                </a:solidFill>
              </a:rPr>
              <a:t>middle market</a:t>
            </a:r>
            <a:r>
              <a:rPr lang="en-US" sz="1800" dirty="0" smtClean="0">
                <a:solidFill>
                  <a:srgbClr val="FF0000"/>
                </a:solidFill>
              </a:rPr>
              <a:t> (non-listed medium to large size companies) </a:t>
            </a:r>
            <a:r>
              <a:rPr lang="en-US" sz="1800" dirty="0" smtClean="0"/>
              <a:t>– models relate past loan behavior to financial ratios.</a:t>
            </a:r>
          </a:p>
          <a:p>
            <a:pPr marL="271463" lvl="1" indent="-271463" algn="just">
              <a:lnSpc>
                <a:spcPts val="2700"/>
              </a:lnSpc>
              <a:spcBef>
                <a:spcPts val="600"/>
              </a:spcBef>
              <a:spcAft>
                <a:spcPts val="600"/>
              </a:spcAft>
            </a:pPr>
            <a:r>
              <a:rPr lang="en-US" sz="1800" dirty="0" smtClean="0">
                <a:solidFill>
                  <a:srgbClr val="FF0000"/>
                </a:solidFill>
              </a:rPr>
              <a:t>listed companies </a:t>
            </a:r>
            <a:r>
              <a:rPr lang="en-US" sz="1800" dirty="0" smtClean="0"/>
              <a:t>– structural models based on stock prices, also using data from financial statements (for a shadow PD or to get data on the liabilities)</a:t>
            </a:r>
          </a:p>
          <a:p>
            <a:pPr marL="271463" lvl="1" indent="-271463" algn="just">
              <a:lnSpc>
                <a:spcPts val="2700"/>
              </a:lnSpc>
              <a:spcBef>
                <a:spcPts val="600"/>
              </a:spcBef>
              <a:spcAft>
                <a:spcPts val="600"/>
              </a:spcAft>
            </a:pPr>
            <a:r>
              <a:rPr lang="en-US" sz="1800" dirty="0" smtClean="0">
                <a:solidFill>
                  <a:srgbClr val="FF0000"/>
                </a:solidFill>
              </a:rPr>
              <a:t>small business </a:t>
            </a:r>
            <a:r>
              <a:rPr lang="en-US" sz="1800" dirty="0" smtClean="0"/>
              <a:t>– similar to middle market, but including variables close to those considered in credit risk models for individuals.</a:t>
            </a:r>
          </a:p>
          <a:p>
            <a:pPr marL="271463" indent="-271463" algn="just">
              <a:lnSpc>
                <a:spcPts val="2700"/>
              </a:lnSpc>
              <a:spcBef>
                <a:spcPts val="600"/>
              </a:spcBef>
              <a:spcAft>
                <a:spcPts val="600"/>
              </a:spcAft>
            </a:pPr>
            <a:r>
              <a:rPr lang="en-US" sz="2000" dirty="0" smtClean="0"/>
              <a:t>Given the difficulty in assessing </a:t>
            </a:r>
            <a:r>
              <a:rPr lang="en-US" sz="2000" i="1" dirty="0" smtClean="0"/>
              <a:t>start-ups</a:t>
            </a:r>
            <a:r>
              <a:rPr lang="en-US" sz="2000" dirty="0" smtClean="0"/>
              <a:t>, holdings, real estate brokers and non-profit organizations by quantitative models, credit risk assessment of these entities are usually done manually, by specialized analysts.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623</a:t>
            </a:fld>
            <a:endParaRPr lang="en-US" dirty="0"/>
          </a:p>
        </p:txBody>
      </p:sp>
    </p:spTree>
  </p:cSld>
  <p:clrMapOvr>
    <a:masterClrMapping/>
  </p:clrMapOvr>
  <p:transition spd="slow">
    <p:pull dir="r"/>
  </p:transition>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1026"/>
          <p:cNvSpPr>
            <a:spLocks noGrp="1" noChangeArrowheads="1"/>
          </p:cNvSpPr>
          <p:nvPr>
            <p:ph type="title"/>
          </p:nvPr>
        </p:nvSpPr>
        <p:spPr/>
        <p:txBody>
          <a:bodyPr/>
          <a:lstStyle/>
          <a:p>
            <a:r>
              <a:rPr lang="en-US" dirty="0" smtClean="0"/>
              <a:t>PDs</a:t>
            </a:r>
          </a:p>
        </p:txBody>
      </p:sp>
      <p:sp>
        <p:nvSpPr>
          <p:cNvPr id="1684483" name="Rectangle 1027"/>
          <p:cNvSpPr>
            <a:spLocks noGrp="1" noChangeArrowheads="1"/>
          </p:cNvSpPr>
          <p:nvPr>
            <p:ph type="body" idx="1"/>
          </p:nvPr>
        </p:nvSpPr>
        <p:spPr>
          <a:xfrm>
            <a:off x="776536" y="1628800"/>
            <a:ext cx="8640959" cy="4608512"/>
          </a:xfrm>
        </p:spPr>
        <p:txBody>
          <a:bodyPr/>
          <a:lstStyle/>
          <a:p>
            <a:pPr marL="357188" indent="-357188" algn="just">
              <a:lnSpc>
                <a:spcPts val="2700"/>
              </a:lnSpc>
              <a:spcBef>
                <a:spcPts val="600"/>
              </a:spcBef>
              <a:spcAft>
                <a:spcPts val="600"/>
              </a:spcAft>
            </a:pPr>
            <a:r>
              <a:rPr lang="en-US" sz="2000" dirty="0" smtClean="0">
                <a:solidFill>
                  <a:srgbClr val="FF0000"/>
                </a:solidFill>
              </a:rPr>
              <a:t>Overrides:</a:t>
            </a:r>
          </a:p>
          <a:p>
            <a:pPr marL="357188" indent="-357188" algn="just">
              <a:lnSpc>
                <a:spcPts val="2700"/>
              </a:lnSpc>
              <a:spcBef>
                <a:spcPts val="600"/>
              </a:spcBef>
              <a:spcAft>
                <a:spcPts val="600"/>
              </a:spcAft>
            </a:pPr>
            <a:endParaRPr lang="en-US" sz="2000" dirty="0" smtClean="0"/>
          </a:p>
          <a:p>
            <a:pPr marL="357188" indent="-357188" algn="just">
              <a:lnSpc>
                <a:spcPts val="2700"/>
              </a:lnSpc>
              <a:spcBef>
                <a:spcPts val="600"/>
              </a:spcBef>
              <a:spcAft>
                <a:spcPts val="600"/>
              </a:spcAft>
              <a:buAutoNum type="romanLcParenBoth"/>
            </a:pPr>
            <a:r>
              <a:rPr lang="en-US" sz="2000" dirty="0" smtClean="0">
                <a:solidFill>
                  <a:srgbClr val="FF0000"/>
                </a:solidFill>
              </a:rPr>
              <a:t>Credit analysts are allowed to override internal ratings </a:t>
            </a:r>
            <a:r>
              <a:rPr lang="en-US" sz="2000" dirty="0" smtClean="0"/>
              <a:t>in </a:t>
            </a:r>
            <a:r>
              <a:rPr lang="en-US" sz="2000" dirty="0"/>
              <a:t>the corporate segment, following </a:t>
            </a:r>
            <a:r>
              <a:rPr lang="en-US" sz="2000" dirty="0" smtClean="0"/>
              <a:t>the qualitative assessment of management, business perspectives or quantitative information still to be reflected on financial statements.</a:t>
            </a:r>
          </a:p>
          <a:p>
            <a:pPr marL="357188" indent="-357188" algn="just">
              <a:lnSpc>
                <a:spcPts val="2700"/>
              </a:lnSpc>
              <a:spcBef>
                <a:spcPts val="600"/>
              </a:spcBef>
              <a:spcAft>
                <a:spcPts val="600"/>
              </a:spcAft>
              <a:buAutoNum type="romanLcParenBoth"/>
            </a:pPr>
            <a:r>
              <a:rPr lang="en-US" sz="2000" dirty="0" smtClean="0"/>
              <a:t>This information may result from the customer relationship with the bank (e.g. sudden increase in the utilization of credit lines), or from external sources (e.g. commercial information, central credit risk database).</a:t>
            </a:r>
          </a:p>
          <a:p>
            <a:pPr marL="357188" indent="-357188" algn="just">
              <a:lnSpc>
                <a:spcPts val="2700"/>
              </a:lnSpc>
              <a:spcBef>
                <a:spcPts val="600"/>
              </a:spcBef>
              <a:spcAft>
                <a:spcPts val="600"/>
              </a:spcAft>
              <a:buAutoNum type="romanLcParenBoth"/>
            </a:pPr>
            <a:r>
              <a:rPr lang="en-US" sz="2000" dirty="0" smtClean="0"/>
              <a:t>Overrides </a:t>
            </a:r>
            <a:r>
              <a:rPr lang="en-US" sz="2000" dirty="0"/>
              <a:t>are much more </a:t>
            </a:r>
            <a:r>
              <a:rPr lang="en-US" sz="2000" dirty="0" smtClean="0"/>
              <a:t>limited for individual loans, </a:t>
            </a:r>
            <a:r>
              <a:rPr lang="en-US" sz="2000" dirty="0"/>
              <a:t>as relevant information is scarcer than for companies</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624</a:t>
            </a:fld>
            <a:endParaRPr lang="en-US"/>
          </a:p>
        </p:txBody>
      </p:sp>
    </p:spTree>
  </p:cSld>
  <p:clrMapOvr>
    <a:masterClrMapping/>
  </p:clrMapOvr>
  <p:transition spd="slow">
    <p:pull dir="r"/>
  </p:transition>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dirty="0" smtClean="0"/>
              <a:t>LGD</a:t>
            </a:r>
          </a:p>
        </p:txBody>
      </p:sp>
      <p:sp>
        <p:nvSpPr>
          <p:cNvPr id="1688579"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smtClean="0">
                <a:solidFill>
                  <a:srgbClr val="FF0000"/>
                </a:solidFill>
              </a:rPr>
              <a:t>Different LGDs are usually associated with different collateral types or debt seniority.</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However, LGD may also be considered as correlated to PD.</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Therefore, the PD estimation must be independent from LGD, but the reverse doesn’t tend to occur.</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625</a:t>
            </a:fld>
            <a:endParaRPr lang="en-US"/>
          </a:p>
        </p:txBody>
      </p:sp>
    </p:spTree>
  </p:cSld>
  <p:clrMapOvr>
    <a:masterClrMapping/>
  </p:clrMapOvr>
  <p:transition spd="slow">
    <p:pull dir="r"/>
  </p:transition>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just"/>
            <a:r>
              <a:rPr lang="en-US" dirty="0" smtClean="0"/>
              <a:t>Exposure classes for IRB</a:t>
            </a:r>
          </a:p>
        </p:txBody>
      </p:sp>
      <p:sp>
        <p:nvSpPr>
          <p:cNvPr id="1245187" name="Rectangle 3"/>
          <p:cNvSpPr>
            <a:spLocks noGrp="1" noChangeArrowheads="1"/>
          </p:cNvSpPr>
          <p:nvPr>
            <p:ph type="body" idx="1"/>
          </p:nvPr>
        </p:nvSpPr>
        <p:spPr>
          <a:xfrm>
            <a:off x="848544" y="1600199"/>
            <a:ext cx="8568952" cy="4722813"/>
          </a:xfrm>
        </p:spPr>
        <p:txBody>
          <a:bodyPr/>
          <a:lstStyle/>
          <a:p>
            <a:pPr marL="361950" indent="-361950" algn="just">
              <a:lnSpc>
                <a:spcPts val="2700"/>
              </a:lnSpc>
              <a:spcBef>
                <a:spcPts val="600"/>
              </a:spcBef>
              <a:spcAft>
                <a:spcPts val="600"/>
              </a:spcAft>
            </a:pPr>
            <a:r>
              <a:rPr lang="en-US" sz="2000" dirty="0" smtClean="0"/>
              <a:t>Corporate – includes specialized credit:</a:t>
            </a:r>
            <a:endParaRPr lang="en-US" sz="1800" dirty="0"/>
          </a:p>
          <a:p>
            <a:pPr marL="712788" indent="-350838" algn="just">
              <a:lnSpc>
                <a:spcPts val="2700"/>
              </a:lnSpc>
              <a:spcBef>
                <a:spcPts val="600"/>
              </a:spcBef>
              <a:spcAft>
                <a:spcPts val="600"/>
              </a:spcAft>
              <a:buAutoNum type="romanLcParenBoth"/>
            </a:pPr>
            <a:r>
              <a:rPr lang="en-US" sz="1800" dirty="0" smtClean="0"/>
              <a:t>project finance - cash-flows generated by a single project;</a:t>
            </a:r>
          </a:p>
          <a:p>
            <a:pPr marL="712788" indent="-350838" algn="just">
              <a:lnSpc>
                <a:spcPts val="2700"/>
              </a:lnSpc>
              <a:spcBef>
                <a:spcPts val="600"/>
              </a:spcBef>
              <a:spcAft>
                <a:spcPts val="600"/>
              </a:spcAft>
              <a:buAutoNum type="romanLcParenBoth"/>
            </a:pPr>
            <a:r>
              <a:rPr lang="en-US" sz="1800" dirty="0" smtClean="0"/>
              <a:t>object finance - </a:t>
            </a:r>
            <a:r>
              <a:rPr lang="en-US" sz="1800" dirty="0"/>
              <a:t>cash-flows generated by a single </a:t>
            </a:r>
            <a:r>
              <a:rPr lang="en-US" sz="1800" dirty="0" smtClean="0"/>
              <a:t>asset;</a:t>
            </a:r>
          </a:p>
          <a:p>
            <a:pPr marL="712788" indent="-350838" algn="just">
              <a:lnSpc>
                <a:spcPts val="2700"/>
              </a:lnSpc>
              <a:spcBef>
                <a:spcPts val="600"/>
              </a:spcBef>
              <a:spcAft>
                <a:spcPts val="600"/>
              </a:spcAft>
              <a:buAutoNum type="romanLcParenBoth"/>
            </a:pPr>
            <a:r>
              <a:rPr lang="en-US" sz="1800" dirty="0" smtClean="0"/>
              <a:t>commodity finance - </a:t>
            </a:r>
            <a:r>
              <a:rPr lang="en-US" sz="1800" dirty="0"/>
              <a:t>cash-flows generated </a:t>
            </a:r>
            <a:r>
              <a:rPr lang="en-US" sz="1800" dirty="0" smtClean="0"/>
              <a:t>by the sale of goods whose acquisition is financed;</a:t>
            </a:r>
          </a:p>
          <a:p>
            <a:pPr marL="712788" indent="-350838" algn="just">
              <a:lnSpc>
                <a:spcPts val="2700"/>
              </a:lnSpc>
              <a:spcBef>
                <a:spcPts val="600"/>
              </a:spcBef>
              <a:spcAft>
                <a:spcPts val="600"/>
              </a:spcAft>
              <a:buAutoNum type="romanLcParenBoth"/>
            </a:pPr>
            <a:r>
              <a:rPr lang="en-US" sz="1800" dirty="0" smtClean="0"/>
              <a:t>income-producing real estate</a:t>
            </a:r>
          </a:p>
          <a:p>
            <a:pPr marL="712788" indent="-350838" algn="just">
              <a:lnSpc>
                <a:spcPts val="2700"/>
              </a:lnSpc>
              <a:spcBef>
                <a:spcPts val="600"/>
              </a:spcBef>
              <a:spcAft>
                <a:spcPts val="600"/>
              </a:spcAft>
              <a:buAutoNum type="romanLcParenBoth"/>
            </a:pPr>
            <a:r>
              <a:rPr lang="en-US" sz="1800" dirty="0" smtClean="0"/>
              <a:t>high-volatility commercial real estate</a:t>
            </a:r>
          </a:p>
          <a:p>
            <a:pPr algn="just">
              <a:lnSpc>
                <a:spcPts val="2700"/>
              </a:lnSpc>
              <a:spcBef>
                <a:spcPts val="600"/>
              </a:spcBef>
              <a:spcAft>
                <a:spcPts val="600"/>
              </a:spcAft>
            </a:pPr>
            <a:r>
              <a:rPr lang="en-US" sz="2000" dirty="0" smtClean="0"/>
              <a:t>Sovereign</a:t>
            </a:r>
          </a:p>
          <a:p>
            <a:pPr algn="just">
              <a:lnSpc>
                <a:spcPts val="2700"/>
              </a:lnSpc>
              <a:spcBef>
                <a:spcPts val="600"/>
              </a:spcBef>
              <a:spcAft>
                <a:spcPts val="600"/>
              </a:spcAft>
            </a:pPr>
            <a:r>
              <a:rPr lang="en-US" sz="2000" dirty="0" smtClean="0"/>
              <a:t>Banks</a:t>
            </a: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626</a:t>
            </a:fld>
            <a:endParaRPr lang="en-US"/>
          </a:p>
        </p:txBody>
      </p:sp>
    </p:spTree>
  </p:cSld>
  <p:clrMapOvr>
    <a:masterClrMapping/>
  </p:clrMapOvr>
  <p:transition spd="slow">
    <p:pull dir="r"/>
  </p:transition>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p:txBody>
          <a:bodyPr/>
          <a:lstStyle/>
          <a:p>
            <a:pPr algn="just"/>
            <a:r>
              <a:rPr lang="en-US" dirty="0" smtClean="0"/>
              <a:t>Exposure classes for IRB</a:t>
            </a:r>
          </a:p>
        </p:txBody>
      </p:sp>
      <p:sp>
        <p:nvSpPr>
          <p:cNvPr id="1245187" name="Rectangle 3"/>
          <p:cNvSpPr>
            <a:spLocks noGrp="1" noChangeArrowheads="1"/>
          </p:cNvSpPr>
          <p:nvPr>
            <p:ph type="body" idx="1"/>
          </p:nvPr>
        </p:nvSpPr>
        <p:spPr>
          <a:xfrm>
            <a:off x="776536" y="1600199"/>
            <a:ext cx="8640960" cy="4722813"/>
          </a:xfrm>
        </p:spPr>
        <p:txBody>
          <a:bodyPr/>
          <a:lstStyle/>
          <a:p>
            <a:pPr marL="357188" indent="-357188">
              <a:lnSpc>
                <a:spcPts val="2700"/>
              </a:lnSpc>
              <a:spcBef>
                <a:spcPts val="600"/>
              </a:spcBef>
              <a:spcAft>
                <a:spcPts val="600"/>
              </a:spcAft>
            </a:pPr>
            <a:r>
              <a:rPr lang="en-US" sz="2000" dirty="0" smtClean="0"/>
              <a:t>Retail</a:t>
            </a:r>
          </a:p>
          <a:p>
            <a:pPr marL="357188" indent="-357188">
              <a:lnSpc>
                <a:spcPts val="2700"/>
              </a:lnSpc>
              <a:spcBef>
                <a:spcPts val="600"/>
              </a:spcBef>
              <a:spcAft>
                <a:spcPts val="600"/>
              </a:spcAft>
              <a:buAutoNum type="romanLcParenBoth"/>
            </a:pPr>
            <a:r>
              <a:rPr lang="en-US" sz="1800" dirty="0" smtClean="0"/>
              <a:t>Residential Mortgage Loans</a:t>
            </a:r>
          </a:p>
          <a:p>
            <a:pPr marL="357188" indent="-357188">
              <a:lnSpc>
                <a:spcPts val="2700"/>
              </a:lnSpc>
              <a:spcBef>
                <a:spcPts val="600"/>
              </a:spcBef>
              <a:spcAft>
                <a:spcPts val="600"/>
              </a:spcAft>
              <a:buAutoNum type="romanLcParenBoth"/>
            </a:pPr>
            <a:r>
              <a:rPr lang="en-US" sz="1800" dirty="0" smtClean="0"/>
              <a:t>Revolving Loans:</a:t>
            </a:r>
          </a:p>
          <a:p>
            <a:pPr>
              <a:lnSpc>
                <a:spcPts val="2700"/>
              </a:lnSpc>
              <a:spcBef>
                <a:spcPts val="600"/>
              </a:spcBef>
              <a:spcAft>
                <a:spcPts val="600"/>
              </a:spcAft>
              <a:buFontTx/>
              <a:buChar char="-"/>
            </a:pPr>
            <a:r>
              <a:rPr lang="en-US" sz="1800" dirty="0" smtClean="0"/>
              <a:t>credit lines</a:t>
            </a:r>
          </a:p>
          <a:p>
            <a:pPr>
              <a:lnSpc>
                <a:spcPts val="2700"/>
              </a:lnSpc>
              <a:spcBef>
                <a:spcPts val="600"/>
              </a:spcBef>
              <a:spcAft>
                <a:spcPts val="600"/>
              </a:spcAft>
              <a:buFontTx/>
              <a:buChar char="-"/>
            </a:pPr>
            <a:r>
              <a:rPr lang="en-US" sz="1800" dirty="0" smtClean="0"/>
              <a:t>credit cards</a:t>
            </a:r>
          </a:p>
          <a:p>
            <a:pPr>
              <a:lnSpc>
                <a:spcPts val="2700"/>
              </a:lnSpc>
              <a:spcBef>
                <a:spcPts val="600"/>
              </a:spcBef>
              <a:spcAft>
                <a:spcPts val="600"/>
              </a:spcAft>
              <a:buFontTx/>
              <a:buChar char="-"/>
            </a:pPr>
            <a:r>
              <a:rPr lang="en-US" sz="1800" dirty="0" smtClean="0"/>
              <a:t>overdrafts</a:t>
            </a:r>
          </a:p>
          <a:p>
            <a:pPr marL="357188" lvl="1" indent="-357188">
              <a:lnSpc>
                <a:spcPts val="2700"/>
              </a:lnSpc>
              <a:spcBef>
                <a:spcPts val="600"/>
              </a:spcBef>
              <a:spcAft>
                <a:spcPts val="600"/>
              </a:spcAft>
              <a:buAutoNum type="romanLcParenBoth" startAt="3"/>
            </a:pPr>
            <a:r>
              <a:rPr lang="en-US" sz="1800" dirty="0" smtClean="0"/>
              <a:t>Other:</a:t>
            </a:r>
          </a:p>
          <a:p>
            <a:pPr marL="357188" lvl="1" indent="-357188">
              <a:lnSpc>
                <a:spcPts val="2700"/>
              </a:lnSpc>
              <a:spcBef>
                <a:spcPts val="600"/>
              </a:spcBef>
              <a:spcAft>
                <a:spcPts val="600"/>
              </a:spcAft>
              <a:buFontTx/>
              <a:buChar char="-"/>
            </a:pPr>
            <a:r>
              <a:rPr lang="en-US" sz="1800" dirty="0" smtClean="0"/>
              <a:t>Small business with exposure &lt;= 1M€</a:t>
            </a:r>
          </a:p>
          <a:p>
            <a:pPr marL="357188" lvl="1" indent="-357188">
              <a:lnSpc>
                <a:spcPts val="2700"/>
              </a:lnSpc>
              <a:spcBef>
                <a:spcPts val="600"/>
              </a:spcBef>
              <a:spcAft>
                <a:spcPts val="600"/>
              </a:spcAft>
              <a:buFontTx/>
              <a:buChar char="-"/>
            </a:pPr>
            <a:r>
              <a:rPr lang="en-US" sz="1800" dirty="0" smtClean="0"/>
              <a:t>Consumer loans.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627</a:t>
            </a:fld>
            <a:endParaRPr lang="en-US"/>
          </a:p>
        </p:txBody>
      </p:sp>
    </p:spTree>
    <p:extLst>
      <p:ext uri="{BB962C8B-B14F-4D97-AF65-F5344CB8AC3E}">
        <p14:creationId xmlns:p14="http://schemas.microsoft.com/office/powerpoint/2010/main" val="3706799256"/>
      </p:ext>
    </p:extLst>
  </p:cSld>
  <p:clrMapOvr>
    <a:masterClrMapping/>
  </p:clrMapOvr>
  <p:transition spd="slow">
    <p:pull dir="r"/>
  </p:transition>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smtClean="0"/>
              <a:t>Corporate</a:t>
            </a:r>
          </a:p>
        </p:txBody>
      </p:sp>
      <p:sp>
        <p:nvSpPr>
          <p:cNvPr id="1247236" name="Rectangle 4"/>
          <p:cNvSpPr>
            <a:spLocks noGrp="1" noChangeArrowheads="1"/>
          </p:cNvSpPr>
          <p:nvPr>
            <p:ph type="body" idx="1"/>
          </p:nvPr>
        </p:nvSpPr>
        <p:spPr>
          <a:xfrm>
            <a:off x="943390" y="4149080"/>
            <a:ext cx="8474106" cy="1376132"/>
          </a:xfrm>
          <a:noFill/>
        </p:spPr>
        <p:txBody>
          <a:bodyPr/>
          <a:lstStyle/>
          <a:p>
            <a:pPr marL="0" indent="0" algn="just">
              <a:lnSpc>
                <a:spcPts val="2700"/>
              </a:lnSpc>
              <a:spcBef>
                <a:spcPts val="600"/>
              </a:spcBef>
              <a:spcAft>
                <a:spcPts val="600"/>
              </a:spcAft>
              <a:buNone/>
            </a:pPr>
            <a:r>
              <a:rPr lang="en-US" sz="1800" dirty="0" smtClean="0"/>
              <a:t>being N[</a:t>
            </a:r>
            <a:r>
              <a:rPr lang="en-US" sz="1800" i="1" dirty="0" smtClean="0"/>
              <a:t>x</a:t>
            </a:r>
            <a:r>
              <a:rPr lang="en-US" sz="1800" dirty="0" smtClean="0"/>
              <a:t>] the standardized normal distribution value in </a:t>
            </a:r>
            <a:r>
              <a:rPr lang="en-US" sz="1800" i="1" dirty="0" smtClean="0"/>
              <a:t>x</a:t>
            </a:r>
            <a:r>
              <a:rPr lang="en-US" sz="1800" dirty="0" smtClean="0"/>
              <a:t>, </a:t>
            </a:r>
            <a:r>
              <a:rPr lang="en-US" sz="1800" i="1" dirty="0" smtClean="0"/>
              <a:t>G</a:t>
            </a:r>
            <a:r>
              <a:rPr lang="en-US" sz="1800" dirty="0" smtClean="0"/>
              <a:t>(</a:t>
            </a:r>
            <a:r>
              <a:rPr lang="en-US" sz="1800" i="1" dirty="0" smtClean="0"/>
              <a:t>z</a:t>
            </a:r>
            <a:r>
              <a:rPr lang="en-US" sz="1800" dirty="0" smtClean="0"/>
              <a:t>) the inverse of N[</a:t>
            </a:r>
            <a:r>
              <a:rPr lang="en-US" sz="1800" i="1" dirty="0" smtClean="0"/>
              <a:t>x</a:t>
            </a:r>
            <a:r>
              <a:rPr lang="en-US" sz="1800" dirty="0" smtClean="0"/>
              <a:t>], </a:t>
            </a:r>
            <a:r>
              <a:rPr lang="en-US" sz="1800" i="1" dirty="0" smtClean="0"/>
              <a:t>R the </a:t>
            </a:r>
            <a:r>
              <a:rPr lang="en-US" sz="1800" dirty="0" smtClean="0"/>
              <a:t>correlation coefficient between exposures and M the maturity (in years).</a:t>
            </a:r>
          </a:p>
          <a:p>
            <a:pPr marL="0" indent="0" algn="just">
              <a:lnSpc>
                <a:spcPts val="2700"/>
              </a:lnSpc>
              <a:spcBef>
                <a:spcPts val="600"/>
              </a:spcBef>
              <a:spcAft>
                <a:spcPts val="600"/>
              </a:spcAft>
              <a:buNone/>
            </a:pPr>
            <a:r>
              <a:rPr lang="en-US" sz="1800" dirty="0" smtClean="0"/>
              <a:t>Size adjustment for corporates:</a:t>
            </a:r>
            <a:endParaRPr lang="en-US" sz="1800" dirty="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628</a:t>
            </a:fld>
            <a:endParaRPr lang="en-US"/>
          </a:p>
        </p:txBody>
      </p:sp>
      <p:pic>
        <p:nvPicPr>
          <p:cNvPr id="4" name="Picture 3"/>
          <p:cNvPicPr>
            <a:picLocks noChangeAspect="1"/>
          </p:cNvPicPr>
          <p:nvPr/>
        </p:nvPicPr>
        <p:blipFill>
          <a:blip r:embed="rId2"/>
          <a:stretch>
            <a:fillRect/>
          </a:stretch>
        </p:blipFill>
        <p:spPr>
          <a:xfrm>
            <a:off x="981889" y="2132856"/>
            <a:ext cx="6112532" cy="1916234"/>
          </a:xfrm>
          <a:prstGeom prst="rect">
            <a:avLst/>
          </a:prstGeom>
        </p:spPr>
      </p:pic>
      <p:sp>
        <p:nvSpPr>
          <p:cNvPr id="5" name="Rectangle 4"/>
          <p:cNvSpPr/>
          <p:nvPr/>
        </p:nvSpPr>
        <p:spPr>
          <a:xfrm>
            <a:off x="908050" y="1586204"/>
            <a:ext cx="8585199" cy="461665"/>
          </a:xfrm>
          <a:prstGeom prst="rect">
            <a:avLst/>
          </a:prstGeom>
        </p:spPr>
        <p:txBody>
          <a:bodyPr wrap="square">
            <a:spAutoFit/>
          </a:bodyPr>
          <a:lstStyle/>
          <a:p>
            <a:pPr marL="261938" indent="-261938" algn="just">
              <a:buNone/>
            </a:pPr>
            <a:r>
              <a:rPr lang="en-GB" sz="2400" u="none" dirty="0" smtClean="0">
                <a:solidFill>
                  <a:srgbClr val="FF0000"/>
                </a:solidFill>
              </a:rPr>
              <a:t>Risk-weights:</a:t>
            </a:r>
            <a:endParaRPr lang="en-US" sz="2400" u="none" dirty="0">
              <a:solidFill>
                <a:srgbClr val="FF0000"/>
              </a:solidFill>
            </a:endParaRPr>
          </a:p>
        </p:txBody>
      </p:sp>
      <p:pic>
        <p:nvPicPr>
          <p:cNvPr id="6" name="Picture 5"/>
          <p:cNvPicPr>
            <a:picLocks noChangeAspect="1"/>
          </p:cNvPicPr>
          <p:nvPr/>
        </p:nvPicPr>
        <p:blipFill>
          <a:blip r:embed="rId3"/>
          <a:stretch>
            <a:fillRect/>
          </a:stretch>
        </p:blipFill>
        <p:spPr>
          <a:xfrm>
            <a:off x="981888" y="5589240"/>
            <a:ext cx="6048672" cy="68591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dirty="0" smtClean="0"/>
              <a:t>Banks</a:t>
            </a:r>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629</a:t>
            </a:fld>
            <a:endParaRPr lang="en-US"/>
          </a:p>
        </p:txBody>
      </p:sp>
      <p:pic>
        <p:nvPicPr>
          <p:cNvPr id="5" name="Picture 4"/>
          <p:cNvPicPr>
            <a:picLocks noChangeAspect="1"/>
          </p:cNvPicPr>
          <p:nvPr/>
        </p:nvPicPr>
        <p:blipFill>
          <a:blip r:embed="rId2"/>
          <a:stretch>
            <a:fillRect/>
          </a:stretch>
        </p:blipFill>
        <p:spPr>
          <a:xfrm>
            <a:off x="1208585" y="2534245"/>
            <a:ext cx="6220916" cy="899383"/>
          </a:xfrm>
          <a:prstGeom prst="rect">
            <a:avLst/>
          </a:prstGeom>
        </p:spPr>
      </p:pic>
      <p:sp>
        <p:nvSpPr>
          <p:cNvPr id="10" name="Rectangle 3"/>
          <p:cNvSpPr txBox="1">
            <a:spLocks noChangeArrowheads="1"/>
          </p:cNvSpPr>
          <p:nvPr/>
        </p:nvSpPr>
        <p:spPr bwMode="auto">
          <a:xfrm>
            <a:off x="776536" y="1628801"/>
            <a:ext cx="8643911" cy="7200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lnSpc>
                <a:spcPts val="2700"/>
              </a:lnSpc>
              <a:spcBef>
                <a:spcPts val="600"/>
              </a:spcBef>
              <a:spcAft>
                <a:spcPts val="600"/>
              </a:spcAft>
            </a:pPr>
            <a:r>
              <a:rPr kumimoji="0" lang="en-US" sz="2000" b="0" u="none" kern="0" dirty="0" smtClean="0"/>
              <a:t>Risk weights similar to Corporate, but with </a:t>
            </a:r>
            <a:r>
              <a:rPr lang="en-GB" sz="2000" b="0" u="none" dirty="0" smtClean="0"/>
              <a:t>a </a:t>
            </a:r>
            <a:r>
              <a:rPr lang="en-GB" sz="2000" b="0" u="none" dirty="0"/>
              <a:t>multiplier of 1.25 </a:t>
            </a:r>
            <a:r>
              <a:rPr lang="en-GB" sz="2000" b="0" u="none" dirty="0" smtClean="0"/>
              <a:t>applied </a:t>
            </a:r>
            <a:r>
              <a:rPr lang="en-GB" sz="2000" b="0" u="none" dirty="0"/>
              <a:t>to the correlation </a:t>
            </a:r>
            <a:r>
              <a:rPr lang="en-GB" sz="2000" b="0" u="none" dirty="0" smtClean="0"/>
              <a:t>parameter</a:t>
            </a:r>
            <a:r>
              <a:rPr kumimoji="0" lang="en-US" sz="2000" b="0" u="none" kern="0" dirty="0" smtClean="0"/>
              <a:t>:</a:t>
            </a:r>
          </a:p>
        </p:txBody>
      </p:sp>
    </p:spTree>
    <p:extLst>
      <p:ext uri="{BB962C8B-B14F-4D97-AF65-F5344CB8AC3E}">
        <p14:creationId xmlns:p14="http://schemas.microsoft.com/office/powerpoint/2010/main" val="2891112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After the loan amount is fully used by borrower, the bank will have to use its reserves to pay for the deposits used and its balance sheet becomes: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However, this money is used to make payments to other entities and will be deposited at other banks in the financial systems: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a:t>
            </a:fld>
            <a:endParaRPr lang="en-US"/>
          </a:p>
        </p:txBody>
      </p:sp>
      <p:pic>
        <p:nvPicPr>
          <p:cNvPr id="5" name="Picture 4"/>
          <p:cNvPicPr>
            <a:picLocks noChangeAspect="1"/>
          </p:cNvPicPr>
          <p:nvPr/>
        </p:nvPicPr>
        <p:blipFill>
          <a:blip r:embed="rId2"/>
          <a:stretch>
            <a:fillRect/>
          </a:stretch>
        </p:blipFill>
        <p:spPr>
          <a:xfrm>
            <a:off x="2360712" y="2564904"/>
            <a:ext cx="5068788" cy="1215198"/>
          </a:xfrm>
          <a:prstGeom prst="rect">
            <a:avLst/>
          </a:prstGeom>
        </p:spPr>
      </p:pic>
      <p:pic>
        <p:nvPicPr>
          <p:cNvPr id="6" name="Picture 5"/>
          <p:cNvPicPr>
            <a:picLocks noChangeAspect="1"/>
          </p:cNvPicPr>
          <p:nvPr/>
        </p:nvPicPr>
        <p:blipFill>
          <a:blip r:embed="rId3"/>
          <a:stretch>
            <a:fillRect/>
          </a:stretch>
        </p:blipFill>
        <p:spPr>
          <a:xfrm>
            <a:off x="2432720" y="4725144"/>
            <a:ext cx="5314010" cy="1080120"/>
          </a:xfrm>
          <a:prstGeom prst="rect">
            <a:avLst/>
          </a:prstGeom>
        </p:spPr>
      </p:pic>
      <p:sp>
        <p:nvSpPr>
          <p:cNvPr id="9"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553400327"/>
      </p:ext>
    </p:extLst>
  </p:cSld>
  <p:clrMapOvr>
    <a:masterClrMapping/>
  </p:clrMapOvr>
  <p:transition spd="slow">
    <p:pull dir="r"/>
  </p:transition>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r>
              <a:rPr lang="en-US" dirty="0" smtClean="0"/>
              <a:t>Residential Mortgages</a:t>
            </a:r>
          </a:p>
        </p:txBody>
      </p:sp>
      <p:sp>
        <p:nvSpPr>
          <p:cNvPr id="4101" name="Rectangle 5"/>
          <p:cNvSpPr>
            <a:spLocks noChangeArrowheads="1"/>
          </p:cNvSpPr>
          <p:nvPr/>
        </p:nvSpPr>
        <p:spPr bwMode="auto">
          <a:xfrm>
            <a:off x="762000" y="2971800"/>
            <a:ext cx="8610600" cy="3124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endParaRPr kumimoji="0" lang="en-GB" b="0" u="none">
              <a:solidFill>
                <a:schemeClr val="tx1"/>
              </a:solidFill>
            </a:endParaRPr>
          </a:p>
        </p:txBody>
      </p:sp>
      <p:pic>
        <p:nvPicPr>
          <p:cNvPr id="4318" name="Picture 2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2023" y="3593713"/>
            <a:ext cx="4127201" cy="2628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630</a:t>
            </a:fld>
            <a:endParaRPr lang="en-US"/>
          </a:p>
        </p:txBody>
      </p:sp>
      <p:pic>
        <p:nvPicPr>
          <p:cNvPr id="3" name="Picture 2"/>
          <p:cNvPicPr>
            <a:picLocks noChangeAspect="1"/>
          </p:cNvPicPr>
          <p:nvPr/>
        </p:nvPicPr>
        <p:blipFill>
          <a:blip r:embed="rId3"/>
          <a:stretch>
            <a:fillRect/>
          </a:stretch>
        </p:blipFill>
        <p:spPr>
          <a:xfrm>
            <a:off x="1006643" y="2132856"/>
            <a:ext cx="4810453" cy="1260983"/>
          </a:xfrm>
          <a:prstGeom prst="rect">
            <a:avLst/>
          </a:prstGeom>
        </p:spPr>
      </p:pic>
      <p:sp>
        <p:nvSpPr>
          <p:cNvPr id="9" name="Rectangle 8"/>
          <p:cNvSpPr/>
          <p:nvPr/>
        </p:nvSpPr>
        <p:spPr>
          <a:xfrm>
            <a:off x="908050" y="1586204"/>
            <a:ext cx="8585199" cy="461665"/>
          </a:xfrm>
          <a:prstGeom prst="rect">
            <a:avLst/>
          </a:prstGeom>
        </p:spPr>
        <p:txBody>
          <a:bodyPr wrap="square">
            <a:spAutoFit/>
          </a:bodyPr>
          <a:lstStyle/>
          <a:p>
            <a:pPr marL="261938" indent="-261938" algn="just">
              <a:buNone/>
            </a:pPr>
            <a:r>
              <a:rPr lang="en-GB" sz="2400" u="none" dirty="0" smtClean="0">
                <a:solidFill>
                  <a:srgbClr val="FF0000"/>
                </a:solidFill>
              </a:rPr>
              <a:t>Risk-weights:</a:t>
            </a:r>
            <a:endParaRPr lang="en-US" sz="2400" u="none" dirty="0">
              <a:solidFill>
                <a:srgbClr val="FF0000"/>
              </a:solidFill>
            </a:endParaRPr>
          </a:p>
        </p:txBody>
      </p:sp>
    </p:spTree>
  </p:cSld>
  <p:clrMapOvr>
    <a:masterClrMapping/>
  </p:clrMapOvr>
  <p:transition spd="slow">
    <p:pull dir="r"/>
  </p:transition>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smtClean="0"/>
              <a:t>Retail Revolving</a:t>
            </a:r>
          </a:p>
        </p:txBody>
      </p:sp>
      <p:pic>
        <p:nvPicPr>
          <p:cNvPr id="5344" name="Picture 2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447" y="3573016"/>
            <a:ext cx="4156769" cy="265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631</a:t>
            </a:fld>
            <a:endParaRPr lang="en-US"/>
          </a:p>
        </p:txBody>
      </p:sp>
      <p:pic>
        <p:nvPicPr>
          <p:cNvPr id="3" name="Picture 2"/>
          <p:cNvPicPr>
            <a:picLocks noChangeAspect="1"/>
          </p:cNvPicPr>
          <p:nvPr/>
        </p:nvPicPr>
        <p:blipFill>
          <a:blip r:embed="rId3"/>
          <a:stretch>
            <a:fillRect/>
          </a:stretch>
        </p:blipFill>
        <p:spPr>
          <a:xfrm>
            <a:off x="992560" y="2139505"/>
            <a:ext cx="4824536" cy="1289495"/>
          </a:xfrm>
          <a:prstGeom prst="rect">
            <a:avLst/>
          </a:prstGeom>
        </p:spPr>
      </p:pic>
      <p:sp>
        <p:nvSpPr>
          <p:cNvPr id="6" name="Rectangle 5"/>
          <p:cNvSpPr/>
          <p:nvPr/>
        </p:nvSpPr>
        <p:spPr>
          <a:xfrm>
            <a:off x="908050" y="1586204"/>
            <a:ext cx="8585199" cy="461665"/>
          </a:xfrm>
          <a:prstGeom prst="rect">
            <a:avLst/>
          </a:prstGeom>
        </p:spPr>
        <p:txBody>
          <a:bodyPr wrap="square">
            <a:spAutoFit/>
          </a:bodyPr>
          <a:lstStyle/>
          <a:p>
            <a:pPr marL="261938" indent="-261938" algn="just">
              <a:buNone/>
            </a:pPr>
            <a:r>
              <a:rPr lang="en-GB" sz="2400" u="none" dirty="0" smtClean="0">
                <a:solidFill>
                  <a:srgbClr val="FF0000"/>
                </a:solidFill>
              </a:rPr>
              <a:t>Risk-weights:</a:t>
            </a:r>
            <a:endParaRPr lang="en-US" sz="2400" u="none" dirty="0">
              <a:solidFill>
                <a:srgbClr val="FF0000"/>
              </a:solidFill>
            </a:endParaRPr>
          </a:p>
        </p:txBody>
      </p:sp>
    </p:spTree>
  </p:cSld>
  <p:clrMapOvr>
    <a:masterClrMapping/>
  </p:clrMapOvr>
  <p:transition spd="slow">
    <p:pull dir="r"/>
  </p:transition>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dirty="0" smtClean="0"/>
              <a:t>Other Retail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632</a:t>
            </a:fld>
            <a:endParaRPr lang="en-US"/>
          </a:p>
        </p:txBody>
      </p:sp>
      <p:pic>
        <p:nvPicPr>
          <p:cNvPr id="4" name="Picture 3"/>
          <p:cNvPicPr>
            <a:picLocks noChangeAspect="1"/>
          </p:cNvPicPr>
          <p:nvPr/>
        </p:nvPicPr>
        <p:blipFill>
          <a:blip r:embed="rId2"/>
          <a:stretch>
            <a:fillRect/>
          </a:stretch>
        </p:blipFill>
        <p:spPr>
          <a:xfrm>
            <a:off x="992560" y="2492896"/>
            <a:ext cx="7974589" cy="2592288"/>
          </a:xfrm>
          <a:prstGeom prst="rect">
            <a:avLst/>
          </a:prstGeom>
        </p:spPr>
      </p:pic>
      <p:sp>
        <p:nvSpPr>
          <p:cNvPr id="5" name="Rectangle 4"/>
          <p:cNvSpPr/>
          <p:nvPr/>
        </p:nvSpPr>
        <p:spPr>
          <a:xfrm>
            <a:off x="908050" y="1586204"/>
            <a:ext cx="8585199" cy="461665"/>
          </a:xfrm>
          <a:prstGeom prst="rect">
            <a:avLst/>
          </a:prstGeom>
        </p:spPr>
        <p:txBody>
          <a:bodyPr wrap="square">
            <a:spAutoFit/>
          </a:bodyPr>
          <a:lstStyle/>
          <a:p>
            <a:pPr marL="261938" indent="-261938" algn="just">
              <a:buNone/>
            </a:pPr>
            <a:r>
              <a:rPr lang="en-GB" sz="2400" u="none" dirty="0" smtClean="0">
                <a:solidFill>
                  <a:srgbClr val="FF0000"/>
                </a:solidFill>
              </a:rPr>
              <a:t>Risk-weights:</a:t>
            </a:r>
            <a:endParaRPr lang="en-US" sz="2400" u="none" dirty="0">
              <a:solidFill>
                <a:srgbClr val="FF0000"/>
              </a:solidFill>
            </a:endParaRPr>
          </a:p>
        </p:txBody>
      </p:sp>
    </p:spTree>
    <p:extLst>
      <p:ext uri="{BB962C8B-B14F-4D97-AF65-F5344CB8AC3E}">
        <p14:creationId xmlns:p14="http://schemas.microsoft.com/office/powerpoint/2010/main" val="3345787587"/>
      </p:ext>
    </p:extLst>
  </p:cSld>
  <p:clrMapOvr>
    <a:masterClrMapping/>
  </p:clrMapOvr>
  <p:transition spd="slow">
    <p:pull dir="r"/>
  </p:transition>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dirty="0" smtClean="0">
                <a:solidFill>
                  <a:schemeClr val="tx1"/>
                </a:solidFill>
              </a:rPr>
              <a:t>Risk Weight Floors</a:t>
            </a:r>
          </a:p>
        </p:txBody>
      </p:sp>
      <p:sp>
        <p:nvSpPr>
          <p:cNvPr id="1673219" name="Rectangle 3"/>
          <p:cNvSpPr>
            <a:spLocks noGrp="1" noChangeArrowheads="1"/>
          </p:cNvSpPr>
          <p:nvPr>
            <p:ph type="body" idx="1"/>
          </p:nvPr>
        </p:nvSpPr>
        <p:spPr>
          <a:xfrm>
            <a:off x="809596" y="1628800"/>
            <a:ext cx="8643998" cy="2232248"/>
          </a:xfrm>
        </p:spPr>
        <p:txBody>
          <a:bodyPr/>
          <a:lstStyle/>
          <a:p>
            <a:pPr algn="just">
              <a:lnSpc>
                <a:spcPts val="2700"/>
              </a:lnSpc>
              <a:spcBef>
                <a:spcPts val="600"/>
              </a:spcBef>
              <a:spcAft>
                <a:spcPts val="600"/>
              </a:spcAft>
            </a:pPr>
            <a:r>
              <a:rPr lang="en-US" sz="2000" dirty="0" smtClean="0">
                <a:solidFill>
                  <a:srgbClr val="FF3300"/>
                </a:solidFill>
              </a:rPr>
              <a:t>Floors </a:t>
            </a:r>
            <a:r>
              <a:rPr lang="en-US" sz="2000" dirty="0">
                <a:solidFill>
                  <a:srgbClr val="FF3300"/>
                </a:solidFill>
              </a:rPr>
              <a:t>to </a:t>
            </a:r>
            <a:r>
              <a:rPr lang="en-US" sz="2000" dirty="0" smtClean="0">
                <a:solidFill>
                  <a:srgbClr val="FF3300"/>
                </a:solidFill>
              </a:rPr>
              <a:t>credit risk weights will </a:t>
            </a:r>
            <a:r>
              <a:rPr lang="en-US" sz="2000" dirty="0">
                <a:solidFill>
                  <a:srgbClr val="FF3300"/>
                </a:solidFill>
              </a:rPr>
              <a:t>be imposed to banks using IRB</a:t>
            </a:r>
            <a:r>
              <a:rPr lang="en-US" sz="2000" dirty="0"/>
              <a:t>, to avoid that capital requirements </a:t>
            </a:r>
            <a:r>
              <a:rPr lang="en-GB" sz="2000" dirty="0"/>
              <a:t>fall below a certain percentage of capital requirements derived under the standardised approach</a:t>
            </a:r>
            <a:r>
              <a:rPr lang="en-GB" sz="2000" dirty="0" smtClean="0"/>
              <a:t>.</a:t>
            </a:r>
          </a:p>
          <a:p>
            <a:pPr algn="just">
              <a:lnSpc>
                <a:spcPts val="2700"/>
              </a:lnSpc>
              <a:spcBef>
                <a:spcPts val="600"/>
              </a:spcBef>
              <a:spcAft>
                <a:spcPts val="600"/>
              </a:spcAft>
            </a:pPr>
            <a:r>
              <a:rPr lang="en-GB" sz="2000" dirty="0" smtClean="0"/>
              <a:t>Total RWA cannot be lower than 72,5% of the RWA calculated according </a:t>
            </a:r>
            <a:r>
              <a:rPr lang="en-US" sz="2000" dirty="0" smtClean="0"/>
              <a:t>to the </a:t>
            </a:r>
            <a:r>
              <a:rPr lang="en-GB" sz="2000" dirty="0" smtClean="0"/>
              <a:t>standardised</a:t>
            </a:r>
            <a:r>
              <a:rPr lang="en-US" sz="2000" dirty="0" smtClean="0"/>
              <a:t> approach, with a phasing-in period, between 2022 and 2027, starting with a floor of 50%.</a:t>
            </a:r>
            <a:endParaRPr lang="en-US" sz="2000" dirty="0" smtClean="0">
              <a:solidFill>
                <a:srgbClr val="FF0000"/>
              </a:solidFill>
            </a:endParaRPr>
          </a:p>
          <a:p>
            <a:pPr algn="just">
              <a:lnSpc>
                <a:spcPts val="2700"/>
              </a:lnSpc>
              <a:spcBef>
                <a:spcPts val="600"/>
              </a:spcBef>
              <a:spcAft>
                <a:spcPts val="600"/>
              </a:spcAft>
            </a:pP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633</a:t>
            </a:fld>
            <a:endParaRPr lang="en-US"/>
          </a:p>
        </p:txBody>
      </p:sp>
      <p:pic>
        <p:nvPicPr>
          <p:cNvPr id="4" name="Picture 3"/>
          <p:cNvPicPr>
            <a:picLocks noChangeAspect="1"/>
          </p:cNvPicPr>
          <p:nvPr/>
        </p:nvPicPr>
        <p:blipFill>
          <a:blip r:embed="rId2"/>
          <a:stretch>
            <a:fillRect/>
          </a:stretch>
        </p:blipFill>
        <p:spPr>
          <a:xfrm>
            <a:off x="821255" y="4130855"/>
            <a:ext cx="5427889" cy="1530393"/>
          </a:xfrm>
          <a:prstGeom prst="rect">
            <a:avLst/>
          </a:prstGeom>
        </p:spPr>
      </p:pic>
      <p:sp>
        <p:nvSpPr>
          <p:cNvPr id="13" name="Rectangle 3"/>
          <p:cNvSpPr txBox="1">
            <a:spLocks noChangeArrowheads="1"/>
          </p:cNvSpPr>
          <p:nvPr/>
        </p:nvSpPr>
        <p:spPr bwMode="auto">
          <a:xfrm>
            <a:off x="809596" y="6055777"/>
            <a:ext cx="6303644" cy="25354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200" b="0" u="none" kern="0" dirty="0" smtClean="0"/>
              <a:t>Source: BCBS (2017), “</a:t>
            </a:r>
            <a:r>
              <a:rPr kumimoji="0" lang="en-GB" sz="1200" b="0" u="none" kern="0" dirty="0" smtClean="0"/>
              <a:t>Basel III: Finalising post-crisis reforms”, Dec.</a:t>
            </a:r>
            <a:endParaRPr kumimoji="0" lang="en-US" sz="1200" b="0" u="none" kern="0" dirty="0" smtClean="0"/>
          </a:p>
        </p:txBody>
      </p:sp>
      <p:pic>
        <p:nvPicPr>
          <p:cNvPr id="7" name="Picture 6"/>
          <p:cNvPicPr>
            <a:picLocks noChangeAspect="1"/>
          </p:cNvPicPr>
          <p:nvPr/>
        </p:nvPicPr>
        <p:blipFill>
          <a:blip r:embed="rId3"/>
          <a:stretch>
            <a:fillRect/>
          </a:stretch>
        </p:blipFill>
        <p:spPr>
          <a:xfrm>
            <a:off x="6321152" y="4196748"/>
            <a:ext cx="3060434" cy="1536508"/>
          </a:xfrm>
          <a:prstGeom prst="rect">
            <a:avLst/>
          </a:prstGeom>
        </p:spPr>
      </p:pic>
    </p:spTree>
    <p:extLst>
      <p:ext uri="{BB962C8B-B14F-4D97-AF65-F5344CB8AC3E}">
        <p14:creationId xmlns:p14="http://schemas.microsoft.com/office/powerpoint/2010/main" val="1190841238"/>
      </p:ext>
    </p:extLst>
  </p:cSld>
  <p:clrMapOvr>
    <a:masterClrMapping/>
  </p:clrMapOvr>
  <p:transition spd="med">
    <p:pull dir="r"/>
  </p:transition>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smtClean="0"/>
              <a:t>Credit Risk Mitigation</a:t>
            </a:r>
          </a:p>
        </p:txBody>
      </p:sp>
      <p:sp>
        <p:nvSpPr>
          <p:cNvPr id="1281027" name="Rectangle 3"/>
          <p:cNvSpPr>
            <a:spLocks noGrp="1" noChangeArrowheads="1"/>
          </p:cNvSpPr>
          <p:nvPr>
            <p:ph type="body" idx="1"/>
          </p:nvPr>
        </p:nvSpPr>
        <p:spPr>
          <a:xfrm>
            <a:off x="776536" y="1628799"/>
            <a:ext cx="8716714" cy="4694213"/>
          </a:xfrm>
        </p:spPr>
        <p:txBody>
          <a:bodyPr/>
          <a:lstStyle/>
          <a:p>
            <a:pPr marL="236455" indent="-236455" algn="just">
              <a:lnSpc>
                <a:spcPts val="2700"/>
              </a:lnSpc>
              <a:spcBef>
                <a:spcPts val="600"/>
              </a:spcBef>
              <a:spcAft>
                <a:spcPts val="600"/>
              </a:spcAft>
            </a:pPr>
            <a:r>
              <a:rPr lang="en-GB" altLang="en-US" sz="2000" dirty="0" smtClean="0">
                <a:cs typeface="Times New Roman" pitchFamily="18" charset="0"/>
              </a:rPr>
              <a:t>Exposures </a:t>
            </a:r>
            <a:r>
              <a:rPr lang="en-GB" altLang="en-US" sz="2000" dirty="0">
                <a:cs typeface="Times New Roman" pitchFamily="18" charset="0"/>
              </a:rPr>
              <a:t>may be collateralised by </a:t>
            </a:r>
            <a:r>
              <a:rPr lang="en-GB" altLang="en-US" sz="2000" dirty="0" smtClean="0">
                <a:cs typeface="Times New Roman" pitchFamily="18" charset="0"/>
              </a:rPr>
              <a:t>cash </a:t>
            </a:r>
            <a:r>
              <a:rPr lang="en-GB" altLang="en-US" sz="2000" dirty="0">
                <a:cs typeface="Times New Roman" pitchFamily="18" charset="0"/>
              </a:rPr>
              <a:t>or securities, </a:t>
            </a:r>
            <a:r>
              <a:rPr lang="en-GB" altLang="en-US" sz="2000" dirty="0" smtClean="0">
                <a:cs typeface="Times New Roman" pitchFamily="18" charset="0"/>
              </a:rPr>
              <a:t>a guarantee provided </a:t>
            </a:r>
            <a:r>
              <a:rPr lang="en-GB" altLang="en-US" sz="2000" dirty="0">
                <a:cs typeface="Times New Roman" pitchFamily="18" charset="0"/>
              </a:rPr>
              <a:t>by a third </a:t>
            </a:r>
            <a:r>
              <a:rPr lang="en-GB" altLang="en-US" sz="2000" dirty="0" smtClean="0">
                <a:cs typeface="Times New Roman" pitchFamily="18" charset="0"/>
              </a:rPr>
              <a:t>party </a:t>
            </a:r>
            <a:r>
              <a:rPr lang="en-GB" altLang="en-US" sz="2000" dirty="0">
                <a:cs typeface="Times New Roman" pitchFamily="18" charset="0"/>
              </a:rPr>
              <a:t>or </a:t>
            </a:r>
            <a:r>
              <a:rPr lang="en-GB" altLang="en-US" sz="2000" dirty="0" smtClean="0">
                <a:cs typeface="Times New Roman" pitchFamily="18" charset="0"/>
              </a:rPr>
              <a:t>a </a:t>
            </a:r>
            <a:r>
              <a:rPr lang="en-GB" altLang="en-US" sz="2000" dirty="0">
                <a:cs typeface="Times New Roman" pitchFamily="18" charset="0"/>
              </a:rPr>
              <a:t>credit </a:t>
            </a:r>
            <a:r>
              <a:rPr lang="en-GB" altLang="en-US" sz="2000" dirty="0" smtClean="0">
                <a:cs typeface="Times New Roman" pitchFamily="18" charset="0"/>
              </a:rPr>
              <a:t>derivative</a:t>
            </a:r>
            <a:r>
              <a:rPr lang="en-GB" altLang="en-US" sz="2000" dirty="0">
                <a:cs typeface="Times New Roman" pitchFamily="18" charset="0"/>
              </a:rPr>
              <a:t>:</a:t>
            </a:r>
            <a:endParaRPr lang="en-GB" altLang="en-US" sz="2000" dirty="0" smtClean="0">
              <a:cs typeface="Times New Roman" pitchFamily="18" charset="0"/>
            </a:endParaRPr>
          </a:p>
          <a:p>
            <a:pPr marL="0" indent="0" algn="just">
              <a:lnSpc>
                <a:spcPts val="2700"/>
              </a:lnSpc>
              <a:spcBef>
                <a:spcPts val="600"/>
              </a:spcBef>
              <a:spcAft>
                <a:spcPts val="600"/>
              </a:spcAft>
              <a:buNone/>
            </a:pPr>
            <a:r>
              <a:rPr lang="en-US" altLang="en-US" sz="2000" b="1" dirty="0" smtClean="0">
                <a:solidFill>
                  <a:srgbClr val="FF0000"/>
                </a:solidFill>
                <a:cs typeface="Times New Roman" pitchFamily="18" charset="0"/>
              </a:rPr>
              <a:t>(1) Collateralized transactions:</a:t>
            </a:r>
          </a:p>
          <a:p>
            <a:pPr marL="268288" indent="-268288" algn="just">
              <a:lnSpc>
                <a:spcPts val="2600"/>
              </a:lnSpc>
              <a:spcBef>
                <a:spcPts val="600"/>
              </a:spcBef>
              <a:spcAft>
                <a:spcPts val="0"/>
              </a:spcAft>
              <a:buAutoNum type="romanLcParenBoth"/>
            </a:pPr>
            <a:r>
              <a:rPr lang="en-GB" altLang="en-US" sz="1800" dirty="0" smtClean="0">
                <a:solidFill>
                  <a:srgbClr val="FF0000"/>
                </a:solidFill>
                <a:cs typeface="Times New Roman" pitchFamily="18" charset="0"/>
              </a:rPr>
              <a:t>simple approach </a:t>
            </a:r>
            <a:r>
              <a:rPr lang="en-GB" altLang="en-US" sz="1800" dirty="0" smtClean="0">
                <a:cs typeface="Times New Roman" pitchFamily="18" charset="0"/>
              </a:rPr>
              <a:t>- replaces </a:t>
            </a:r>
            <a:r>
              <a:rPr lang="en-GB" altLang="en-US" sz="1800" dirty="0">
                <a:cs typeface="Times New Roman" pitchFamily="18" charset="0"/>
              </a:rPr>
              <a:t>the risk weight of the counterparty </a:t>
            </a:r>
            <a:r>
              <a:rPr lang="en-GB" altLang="en-US" sz="1800" dirty="0" smtClean="0">
                <a:cs typeface="Times New Roman" pitchFamily="18" charset="0"/>
              </a:rPr>
              <a:t>by </a:t>
            </a:r>
            <a:r>
              <a:rPr lang="en-GB" altLang="en-US" sz="1800" dirty="0">
                <a:cs typeface="Times New Roman" pitchFamily="18" charset="0"/>
              </a:rPr>
              <a:t>the risk weight of the collateral for the collateralised portion of the exposure </a:t>
            </a:r>
            <a:r>
              <a:rPr lang="en-GB" altLang="en-US" sz="1800" dirty="0" smtClean="0">
                <a:cs typeface="Times New Roman" pitchFamily="18" charset="0"/>
              </a:rPr>
              <a:t>(with a </a:t>
            </a:r>
            <a:r>
              <a:rPr lang="en-GB" altLang="en-US" sz="1800" dirty="0">
                <a:cs typeface="Times New Roman" pitchFamily="18" charset="0"/>
              </a:rPr>
              <a:t>20% </a:t>
            </a:r>
            <a:r>
              <a:rPr lang="en-GB" altLang="en-US" sz="1800" dirty="0" smtClean="0">
                <a:cs typeface="Times New Roman" pitchFamily="18" charset="0"/>
              </a:rPr>
              <a:t>floor), for a set of eligible collateral;</a:t>
            </a:r>
          </a:p>
          <a:p>
            <a:pPr marL="268288" indent="-268288" algn="just">
              <a:lnSpc>
                <a:spcPts val="2600"/>
              </a:lnSpc>
              <a:spcBef>
                <a:spcPts val="600"/>
              </a:spcBef>
              <a:spcAft>
                <a:spcPts val="0"/>
              </a:spcAft>
              <a:buAutoNum type="romanLcParenBoth"/>
            </a:pPr>
            <a:r>
              <a:rPr lang="en-GB" altLang="en-US" sz="1800" dirty="0" smtClean="0">
                <a:solidFill>
                  <a:srgbClr val="FF0000"/>
                </a:solidFill>
                <a:cs typeface="Times New Roman" pitchFamily="18" charset="0"/>
              </a:rPr>
              <a:t>comprehensive approach </a:t>
            </a:r>
            <a:r>
              <a:rPr lang="en-GB" altLang="en-US" sz="1800" dirty="0" smtClean="0">
                <a:cs typeface="Times New Roman" pitchFamily="18" charset="0"/>
              </a:rPr>
              <a:t>- more </a:t>
            </a:r>
            <a:r>
              <a:rPr lang="en-GB" altLang="en-US" sz="1800" dirty="0">
                <a:cs typeface="Times New Roman" pitchFamily="18" charset="0"/>
              </a:rPr>
              <a:t>precise </a:t>
            </a:r>
            <a:r>
              <a:rPr lang="en-GB" altLang="en-US" sz="1800" dirty="0" smtClean="0">
                <a:cs typeface="Times New Roman" pitchFamily="18" charset="0"/>
              </a:rPr>
              <a:t>reduction of exposures by the collateral,  considering a </a:t>
            </a:r>
            <a:r>
              <a:rPr lang="en-GB" altLang="en-US" sz="1800" dirty="0">
                <a:cs typeface="Times New Roman" pitchFamily="18" charset="0"/>
              </a:rPr>
              <a:t>volatility-adjusted value </a:t>
            </a:r>
            <a:r>
              <a:rPr lang="en-GB" altLang="en-US" sz="1800" dirty="0" smtClean="0">
                <a:cs typeface="Times New Roman" pitchFamily="18" charset="0"/>
              </a:rPr>
              <a:t>of the </a:t>
            </a:r>
            <a:r>
              <a:rPr lang="en-GB" altLang="en-US" sz="1800" dirty="0">
                <a:cs typeface="Times New Roman" pitchFamily="18" charset="0"/>
              </a:rPr>
              <a:t>collateral.</a:t>
            </a:r>
            <a:endParaRPr lang="en-GB" altLang="en-US" sz="1800" dirty="0" smtClean="0">
              <a:cs typeface="Times New Roman" pitchFamily="18" charset="0"/>
            </a:endParaRPr>
          </a:p>
          <a:p>
            <a:pPr marL="0" indent="0" algn="just">
              <a:lnSpc>
                <a:spcPts val="2700"/>
              </a:lnSpc>
              <a:spcBef>
                <a:spcPts val="600"/>
              </a:spcBef>
              <a:spcAft>
                <a:spcPts val="600"/>
              </a:spcAft>
              <a:buNone/>
            </a:pPr>
            <a:r>
              <a:rPr lang="en-US" altLang="en-US" sz="2000" b="1" dirty="0" smtClean="0">
                <a:solidFill>
                  <a:srgbClr val="FF0000"/>
                </a:solidFill>
                <a:cs typeface="Times New Roman" pitchFamily="18" charset="0"/>
              </a:rPr>
              <a:t>(2</a:t>
            </a:r>
            <a:r>
              <a:rPr lang="en-US" altLang="en-US" sz="2000" b="1" dirty="0">
                <a:solidFill>
                  <a:srgbClr val="FF0000"/>
                </a:solidFill>
                <a:cs typeface="Times New Roman" pitchFamily="18" charset="0"/>
              </a:rPr>
              <a:t>) On-balance sheet </a:t>
            </a:r>
            <a:r>
              <a:rPr lang="en-US" altLang="en-US" sz="2000" b="1" dirty="0" smtClean="0">
                <a:solidFill>
                  <a:srgbClr val="FF0000"/>
                </a:solidFill>
                <a:cs typeface="Times New Roman" pitchFamily="18" charset="0"/>
              </a:rPr>
              <a:t>netting - </a:t>
            </a:r>
            <a:r>
              <a:rPr lang="en-GB" altLang="en-US" sz="2000" dirty="0">
                <a:cs typeface="Times New Roman" pitchFamily="18" charset="0"/>
              </a:rPr>
              <a:t>capital requirements </a:t>
            </a:r>
            <a:r>
              <a:rPr lang="en-GB" altLang="en-US" sz="2000" dirty="0" smtClean="0">
                <a:cs typeface="Times New Roman" pitchFamily="18" charset="0"/>
              </a:rPr>
              <a:t>based on credit exposures, net of the collateral value.</a:t>
            </a:r>
          </a:p>
          <a:p>
            <a:pPr marL="0" indent="0" algn="just">
              <a:lnSpc>
                <a:spcPts val="2700"/>
              </a:lnSpc>
              <a:spcBef>
                <a:spcPts val="600"/>
              </a:spcBef>
              <a:spcAft>
                <a:spcPts val="600"/>
              </a:spcAft>
              <a:buNone/>
            </a:pPr>
            <a:r>
              <a:rPr lang="en-GB" altLang="en-US" sz="2000" b="1" dirty="0" smtClean="0">
                <a:solidFill>
                  <a:srgbClr val="FF0000"/>
                </a:solidFill>
                <a:cs typeface="Times New Roman" pitchFamily="18" charset="0"/>
              </a:rPr>
              <a:t>(3) Guarantees </a:t>
            </a:r>
            <a:r>
              <a:rPr lang="en-GB" altLang="en-US" sz="2000" b="1" dirty="0">
                <a:solidFill>
                  <a:srgbClr val="FF0000"/>
                </a:solidFill>
                <a:cs typeface="Times New Roman" pitchFamily="18" charset="0"/>
              </a:rPr>
              <a:t>and credit derivatives </a:t>
            </a:r>
            <a:r>
              <a:rPr lang="en-GB" altLang="en-US" sz="2000" b="1" dirty="0" smtClean="0">
                <a:solidFill>
                  <a:srgbClr val="FF0000"/>
                </a:solidFill>
                <a:cs typeface="Times New Roman" pitchFamily="18" charset="0"/>
              </a:rPr>
              <a:t>- </a:t>
            </a:r>
            <a:r>
              <a:rPr lang="en-GB" altLang="en-US" sz="2000" dirty="0">
                <a:cs typeface="Times New Roman" pitchFamily="18" charset="0"/>
              </a:rPr>
              <a:t>replaces the risk weight of the </a:t>
            </a:r>
            <a:r>
              <a:rPr lang="en-GB" altLang="en-US" sz="2000" dirty="0" smtClean="0">
                <a:cs typeface="Times New Roman" pitchFamily="18" charset="0"/>
              </a:rPr>
              <a:t>debtor by the </a:t>
            </a:r>
            <a:r>
              <a:rPr lang="en-GB" altLang="en-US" sz="2000" dirty="0">
                <a:cs typeface="Times New Roman" pitchFamily="18" charset="0"/>
              </a:rPr>
              <a:t>risk weight of the </a:t>
            </a:r>
            <a:r>
              <a:rPr lang="en-GB" altLang="en-US" sz="2000" dirty="0" smtClean="0">
                <a:cs typeface="Times New Roman" pitchFamily="18" charset="0"/>
              </a:rPr>
              <a:t>guarantor or the credit derivative counterparty.</a:t>
            </a:r>
            <a:endParaRPr lang="en-US" altLang="en-US" sz="2000" b="1" dirty="0">
              <a:solidFill>
                <a:srgbClr val="FF0000"/>
              </a:solidFill>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634</a:t>
            </a:fld>
            <a:endParaRPr lang="en-US" dirty="0"/>
          </a:p>
        </p:txBody>
      </p:sp>
    </p:spTree>
    <p:extLst>
      <p:ext uri="{BB962C8B-B14F-4D97-AF65-F5344CB8AC3E}">
        <p14:creationId xmlns:p14="http://schemas.microsoft.com/office/powerpoint/2010/main" val="451261336"/>
      </p:ext>
    </p:extLst>
  </p:cSld>
  <p:clrMapOvr>
    <a:masterClrMapping/>
  </p:clrMapOvr>
  <p:transition spd="slow">
    <p:pull dir="r"/>
  </p:transition>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smtClean="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smtClean="0">
                <a:solidFill>
                  <a:srgbClr val="FF0000"/>
                </a:solidFill>
                <a:cs typeface="Times New Roman" pitchFamily="18" charset="0"/>
              </a:rPr>
              <a:t>Simple </a:t>
            </a:r>
            <a:r>
              <a:rPr lang="en-GB" altLang="en-US" sz="2000" dirty="0">
                <a:solidFill>
                  <a:srgbClr val="FF0000"/>
                </a:solidFill>
                <a:cs typeface="Times New Roman" pitchFamily="18" charset="0"/>
              </a:rPr>
              <a:t>approach - Eligible </a:t>
            </a:r>
            <a:r>
              <a:rPr lang="en-GB" altLang="en-US" sz="2000" dirty="0" smtClean="0">
                <a:solidFill>
                  <a:srgbClr val="FF0000"/>
                </a:solidFill>
                <a:cs typeface="Times New Roman" pitchFamily="18" charset="0"/>
              </a:rPr>
              <a:t>collaterals</a:t>
            </a:r>
            <a:r>
              <a:rPr lang="pt-PT" altLang="en-US" sz="2000" dirty="0" smtClean="0">
                <a:cs typeface="Times New Roman" pitchFamily="18" charset="0"/>
              </a:rPr>
              <a:t>:</a:t>
            </a:r>
          </a:p>
          <a:p>
            <a:pPr marL="514350" indent="-514350" algn="just">
              <a:lnSpc>
                <a:spcPts val="2700"/>
              </a:lnSpc>
              <a:spcBef>
                <a:spcPts val="600"/>
              </a:spcBef>
              <a:spcAft>
                <a:spcPts val="600"/>
              </a:spcAft>
              <a:buAutoNum type="romanLcParenBoth"/>
            </a:pPr>
            <a:r>
              <a:rPr lang="en-US" altLang="en-US" sz="2000" dirty="0" smtClean="0">
                <a:cs typeface="Times New Roman" pitchFamily="18" charset="0"/>
              </a:rPr>
              <a:t>Cash</a:t>
            </a:r>
          </a:p>
          <a:p>
            <a:pPr marL="514350" indent="-514350" algn="just">
              <a:lnSpc>
                <a:spcPts val="2700"/>
              </a:lnSpc>
              <a:spcBef>
                <a:spcPts val="600"/>
              </a:spcBef>
              <a:spcAft>
                <a:spcPts val="600"/>
              </a:spcAft>
              <a:buAutoNum type="romanLcParenBoth"/>
            </a:pPr>
            <a:r>
              <a:rPr lang="en-US" altLang="en-US" sz="2000" dirty="0" smtClean="0">
                <a:cs typeface="Times New Roman" pitchFamily="18" charset="0"/>
              </a:rPr>
              <a:t>Gold</a:t>
            </a:r>
          </a:p>
          <a:p>
            <a:pPr marL="514350" indent="-514350" algn="just">
              <a:lnSpc>
                <a:spcPts val="2700"/>
              </a:lnSpc>
              <a:spcBef>
                <a:spcPts val="600"/>
              </a:spcBef>
              <a:spcAft>
                <a:spcPts val="600"/>
              </a:spcAft>
              <a:buAutoNum type="romanLcParenBoth"/>
            </a:pPr>
            <a:r>
              <a:rPr lang="en-US" altLang="en-US" sz="2000" dirty="0" smtClean="0">
                <a:cs typeface="Times New Roman" pitchFamily="18" charset="0"/>
              </a:rPr>
              <a:t>Debt securities</a:t>
            </a:r>
          </a:p>
          <a:p>
            <a:pPr algn="just">
              <a:lnSpc>
                <a:spcPts val="2700"/>
              </a:lnSpc>
              <a:spcBef>
                <a:spcPts val="600"/>
              </a:spcBef>
              <a:spcAft>
                <a:spcPts val="600"/>
              </a:spcAft>
              <a:buFontTx/>
              <a:buChar char="-"/>
            </a:pPr>
            <a:r>
              <a:rPr lang="en-US" altLang="en-US" sz="2000" dirty="0" smtClean="0">
                <a:cs typeface="Times New Roman" pitchFamily="18" charset="0"/>
              </a:rPr>
              <a:t>Government Debt: rating &gt;= BB-</a:t>
            </a:r>
          </a:p>
          <a:p>
            <a:pPr algn="just">
              <a:lnSpc>
                <a:spcPts val="2700"/>
              </a:lnSpc>
              <a:spcBef>
                <a:spcPts val="600"/>
              </a:spcBef>
              <a:spcAft>
                <a:spcPts val="600"/>
              </a:spcAft>
              <a:buFontTx/>
              <a:buChar char="-"/>
            </a:pPr>
            <a:r>
              <a:rPr lang="en-US" altLang="en-US" sz="2000" dirty="0" smtClean="0">
                <a:cs typeface="Times New Roman" pitchFamily="18" charset="0"/>
              </a:rPr>
              <a:t>Other entities: rating &gt;= BBB-</a:t>
            </a:r>
          </a:p>
          <a:p>
            <a:pPr algn="just">
              <a:lnSpc>
                <a:spcPts val="2700"/>
              </a:lnSpc>
              <a:spcBef>
                <a:spcPts val="600"/>
              </a:spcBef>
              <a:spcAft>
                <a:spcPts val="600"/>
              </a:spcAft>
              <a:buFontTx/>
              <a:buChar char="-"/>
            </a:pPr>
            <a:r>
              <a:rPr lang="en-US" altLang="en-US" sz="2000" dirty="0" smtClean="0">
                <a:cs typeface="Times New Roman" pitchFamily="18" charset="0"/>
              </a:rPr>
              <a:t>Short-term debt: rating A-3/P-3</a:t>
            </a:r>
          </a:p>
          <a:p>
            <a:pPr algn="just">
              <a:lnSpc>
                <a:spcPts val="2700"/>
              </a:lnSpc>
              <a:spcBef>
                <a:spcPts val="600"/>
              </a:spcBef>
              <a:spcAft>
                <a:spcPts val="600"/>
              </a:spcAft>
              <a:buFontTx/>
              <a:buChar char="-"/>
            </a:pPr>
            <a:r>
              <a:rPr lang="en-US" altLang="en-US" sz="2000" dirty="0" smtClean="0">
                <a:cs typeface="Times New Roman" pitchFamily="18" charset="0"/>
              </a:rPr>
              <a:t>Non-rated debt: senior debt issued by a bank, listed on a recognized exchanged, with similar debt issued with an investment grade rating and liquidity considered by the supervisor as adequate.</a:t>
            </a:r>
            <a:endParaRPr lang="en-US" altLang="en-US" sz="2000" dirty="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635</a:t>
            </a:fld>
            <a:endParaRPr lang="en-US" dirty="0"/>
          </a:p>
        </p:txBody>
      </p:sp>
    </p:spTree>
    <p:extLst>
      <p:ext uri="{BB962C8B-B14F-4D97-AF65-F5344CB8AC3E}">
        <p14:creationId xmlns:p14="http://schemas.microsoft.com/office/powerpoint/2010/main" val="431441515"/>
      </p:ext>
    </p:extLst>
  </p:cSld>
  <p:clrMapOvr>
    <a:masterClrMapping/>
  </p:clrMapOvr>
  <p:transition spd="slow">
    <p:pull dir="r"/>
  </p:transition>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smtClean="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smtClean="0">
                <a:solidFill>
                  <a:srgbClr val="FF0000"/>
                </a:solidFill>
                <a:cs typeface="Times New Roman" pitchFamily="18" charset="0"/>
              </a:rPr>
              <a:t>Comprehensive approach – exposure amount after risk mitigation</a:t>
            </a:r>
            <a:r>
              <a:rPr lang="pt-PT" altLang="en-US" sz="2000" dirty="0" smtClean="0">
                <a:cs typeface="Times New Roman" pitchFamily="18" charset="0"/>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636</a:t>
            </a:fld>
            <a:endParaRPr lang="en-US" dirty="0"/>
          </a:p>
        </p:txBody>
      </p:sp>
      <p:pic>
        <p:nvPicPr>
          <p:cNvPr id="3" name="Picture 2"/>
          <p:cNvPicPr>
            <a:picLocks noChangeAspect="1"/>
          </p:cNvPicPr>
          <p:nvPr/>
        </p:nvPicPr>
        <p:blipFill>
          <a:blip r:embed="rId2"/>
          <a:stretch>
            <a:fillRect/>
          </a:stretch>
        </p:blipFill>
        <p:spPr>
          <a:xfrm>
            <a:off x="1136575" y="2132856"/>
            <a:ext cx="3699226" cy="504056"/>
          </a:xfrm>
          <a:prstGeom prst="rect">
            <a:avLst/>
          </a:prstGeom>
        </p:spPr>
      </p:pic>
      <p:pic>
        <p:nvPicPr>
          <p:cNvPr id="4" name="Picture 3"/>
          <p:cNvPicPr>
            <a:picLocks noChangeAspect="1"/>
          </p:cNvPicPr>
          <p:nvPr/>
        </p:nvPicPr>
        <p:blipFill>
          <a:blip r:embed="rId3"/>
          <a:stretch>
            <a:fillRect/>
          </a:stretch>
        </p:blipFill>
        <p:spPr>
          <a:xfrm>
            <a:off x="1136574" y="2924944"/>
            <a:ext cx="5530512" cy="1584176"/>
          </a:xfrm>
          <a:prstGeom prst="rect">
            <a:avLst/>
          </a:prstGeom>
        </p:spPr>
      </p:pic>
    </p:spTree>
    <p:extLst>
      <p:ext uri="{BB962C8B-B14F-4D97-AF65-F5344CB8AC3E}">
        <p14:creationId xmlns:p14="http://schemas.microsoft.com/office/powerpoint/2010/main" val="1944673570"/>
      </p:ext>
    </p:extLst>
  </p:cSld>
  <p:clrMapOvr>
    <a:masterClrMapping/>
  </p:clrMapOvr>
  <p:transition spd="slow">
    <p:pull dir="r"/>
  </p:transition>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776536" y="342900"/>
            <a:ext cx="8551614" cy="1104900"/>
          </a:xfrm>
        </p:spPr>
        <p:txBody>
          <a:bodyPr/>
          <a:lstStyle/>
          <a:p>
            <a:r>
              <a:rPr lang="en-US" sz="4200" dirty="0" smtClean="0"/>
              <a:t>Credit Risk Mitigation</a:t>
            </a:r>
          </a:p>
        </p:txBody>
      </p:sp>
      <p:sp>
        <p:nvSpPr>
          <p:cNvPr id="1281027" name="Rectangle 3"/>
          <p:cNvSpPr>
            <a:spLocks noGrp="1" noChangeArrowheads="1"/>
          </p:cNvSpPr>
          <p:nvPr>
            <p:ph type="body" idx="1"/>
          </p:nvPr>
        </p:nvSpPr>
        <p:spPr>
          <a:xfrm>
            <a:off x="776536" y="1628800"/>
            <a:ext cx="8716714" cy="4608512"/>
          </a:xfrm>
        </p:spPr>
        <p:txBody>
          <a:bodyPr/>
          <a:lstStyle/>
          <a:p>
            <a:pPr marL="236455" indent="-236455" algn="just">
              <a:lnSpc>
                <a:spcPts val="2700"/>
              </a:lnSpc>
              <a:spcBef>
                <a:spcPts val="600"/>
              </a:spcBef>
              <a:spcAft>
                <a:spcPts val="600"/>
              </a:spcAft>
            </a:pPr>
            <a:r>
              <a:rPr lang="en-GB" altLang="en-US" sz="2000" dirty="0" smtClean="0">
                <a:solidFill>
                  <a:srgbClr val="FF0000"/>
                </a:solidFill>
                <a:cs typeface="Times New Roman" pitchFamily="18" charset="0"/>
              </a:rPr>
              <a:t>Supervisory haircuts (</a:t>
            </a:r>
            <a:r>
              <a:rPr lang="en-GB" altLang="en-US" sz="2000" dirty="0" err="1" smtClean="0">
                <a:solidFill>
                  <a:srgbClr val="FF0000"/>
                </a:solidFill>
                <a:cs typeface="Times New Roman" pitchFamily="18" charset="0"/>
              </a:rPr>
              <a:t>H</a:t>
            </a:r>
            <a:r>
              <a:rPr lang="en-GB" altLang="en-US" sz="1600" dirty="0" err="1" smtClean="0">
                <a:solidFill>
                  <a:srgbClr val="FF0000"/>
                </a:solidFill>
                <a:cs typeface="Times New Roman" pitchFamily="18" charset="0"/>
              </a:rPr>
              <a:t>c</a:t>
            </a:r>
            <a:r>
              <a:rPr lang="en-GB" altLang="en-US" sz="2000" dirty="0" smtClean="0">
                <a:solidFill>
                  <a:srgbClr val="FF0000"/>
                </a:solidFill>
                <a:cs typeface="Times New Roman" pitchFamily="18" charset="0"/>
              </a:rPr>
              <a:t> and H</a:t>
            </a:r>
            <a:r>
              <a:rPr lang="en-GB" altLang="en-US" sz="1600" dirty="0" smtClean="0">
                <a:solidFill>
                  <a:srgbClr val="FF0000"/>
                </a:solidFill>
                <a:cs typeface="Times New Roman" pitchFamily="18" charset="0"/>
              </a:rPr>
              <a:t>e</a:t>
            </a:r>
            <a:r>
              <a:rPr lang="en-GB" altLang="en-US" sz="2000" dirty="0" smtClean="0">
                <a:solidFill>
                  <a:srgbClr val="FF0000"/>
                </a:solidFill>
                <a:cs typeface="Times New Roman" pitchFamily="18" charset="0"/>
              </a:rPr>
              <a:t>)</a:t>
            </a:r>
            <a:r>
              <a:rPr lang="pt-PT" altLang="en-US" sz="2000" dirty="0" smtClean="0">
                <a:cs typeface="Times New Roman" pitchFamily="18" charset="0"/>
              </a:rPr>
              <a:t>:</a:t>
            </a: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smtClean="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smtClean="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endParaRPr lang="pt-PT" altLang="en-US" sz="2000" dirty="0" smtClean="0">
              <a:cs typeface="Times New Roman" pitchFamily="18" charset="0"/>
            </a:endParaRPr>
          </a:p>
          <a:p>
            <a:pPr marL="236455" indent="-236455" algn="just">
              <a:lnSpc>
                <a:spcPts val="2700"/>
              </a:lnSpc>
              <a:spcBef>
                <a:spcPts val="600"/>
              </a:spcBef>
              <a:spcAft>
                <a:spcPts val="600"/>
              </a:spcAft>
            </a:pPr>
            <a:endParaRPr lang="pt-PT" altLang="en-US" sz="2000" dirty="0">
              <a:cs typeface="Times New Roman" pitchFamily="18" charset="0"/>
            </a:endParaRPr>
          </a:p>
          <a:p>
            <a:pPr marL="236455" indent="-236455" algn="just">
              <a:lnSpc>
                <a:spcPts val="2700"/>
              </a:lnSpc>
              <a:spcBef>
                <a:spcPts val="600"/>
              </a:spcBef>
              <a:spcAft>
                <a:spcPts val="600"/>
              </a:spcAft>
            </a:pPr>
            <a:r>
              <a:rPr lang="en-GB" altLang="en-US" sz="2000" dirty="0" err="1" smtClean="0">
                <a:solidFill>
                  <a:srgbClr val="FF0000"/>
                </a:solidFill>
                <a:cs typeface="Times New Roman" pitchFamily="18" charset="0"/>
              </a:rPr>
              <a:t>H</a:t>
            </a:r>
            <a:r>
              <a:rPr lang="en-GB" altLang="en-US" sz="1600" dirty="0" err="1" smtClean="0">
                <a:solidFill>
                  <a:srgbClr val="FF0000"/>
                </a:solidFill>
                <a:cs typeface="Times New Roman" pitchFamily="18" charset="0"/>
              </a:rPr>
              <a:t>fx</a:t>
            </a:r>
            <a:r>
              <a:rPr lang="pt-PT" altLang="en-US" sz="2000" dirty="0">
                <a:solidFill>
                  <a:srgbClr val="FF0000"/>
                </a:solidFill>
                <a:cs typeface="Times New Roman" pitchFamily="18" charset="0"/>
              </a:rPr>
              <a:t> </a:t>
            </a:r>
            <a:r>
              <a:rPr lang="pt-PT" altLang="en-US" sz="2000" dirty="0" smtClean="0">
                <a:solidFill>
                  <a:srgbClr val="FF0000"/>
                </a:solidFill>
                <a:cs typeface="Times New Roman" pitchFamily="18" charset="0"/>
              </a:rPr>
              <a:t>= 8%</a:t>
            </a:r>
            <a:endParaRPr lang="pt-PT" altLang="en-US" sz="2000" dirty="0">
              <a:solidFill>
                <a:srgbClr val="FF0000"/>
              </a:solidFill>
              <a:cs typeface="Times New Roman" pitchFamily="18" charset="0"/>
            </a:endParaRPr>
          </a:p>
          <a:p>
            <a:pPr marL="236455" indent="-236455" algn="just">
              <a:lnSpc>
                <a:spcPts val="2700"/>
              </a:lnSpc>
              <a:spcBef>
                <a:spcPts val="600"/>
              </a:spcBef>
              <a:spcAft>
                <a:spcPts val="600"/>
              </a:spcAft>
            </a:pPr>
            <a:endParaRPr lang="pt-PT" altLang="en-US" sz="2000" dirty="0" smtClean="0">
              <a:cs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637</a:t>
            </a:fld>
            <a:endParaRPr lang="en-US" dirty="0"/>
          </a:p>
        </p:txBody>
      </p:sp>
      <p:pic>
        <p:nvPicPr>
          <p:cNvPr id="5" name="Picture 4"/>
          <p:cNvPicPr>
            <a:picLocks noChangeAspect="1"/>
          </p:cNvPicPr>
          <p:nvPr/>
        </p:nvPicPr>
        <p:blipFill>
          <a:blip r:embed="rId2"/>
          <a:stretch>
            <a:fillRect/>
          </a:stretch>
        </p:blipFill>
        <p:spPr>
          <a:xfrm>
            <a:off x="776536" y="2276873"/>
            <a:ext cx="4003645" cy="3211242"/>
          </a:xfrm>
          <a:prstGeom prst="rect">
            <a:avLst/>
          </a:prstGeom>
        </p:spPr>
      </p:pic>
      <p:pic>
        <p:nvPicPr>
          <p:cNvPr id="6" name="Picture 5"/>
          <p:cNvPicPr>
            <a:picLocks noChangeAspect="1"/>
          </p:cNvPicPr>
          <p:nvPr/>
        </p:nvPicPr>
        <p:blipFill>
          <a:blip r:embed="rId3"/>
          <a:stretch>
            <a:fillRect/>
          </a:stretch>
        </p:blipFill>
        <p:spPr>
          <a:xfrm>
            <a:off x="5551171" y="2299864"/>
            <a:ext cx="3942079" cy="3188250"/>
          </a:xfrm>
          <a:prstGeom prst="rect">
            <a:avLst/>
          </a:prstGeom>
        </p:spPr>
      </p:pic>
    </p:spTree>
    <p:extLst>
      <p:ext uri="{BB962C8B-B14F-4D97-AF65-F5344CB8AC3E}">
        <p14:creationId xmlns:p14="http://schemas.microsoft.com/office/powerpoint/2010/main" val="611204653"/>
      </p:ext>
    </p:extLst>
  </p:cSld>
  <p:clrMapOvr>
    <a:masterClrMapping/>
  </p:clrMapOvr>
  <p:transition spd="slow">
    <p:pull dir="r"/>
  </p:transition>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800"/>
            <a:ext cx="4824536" cy="4680520"/>
          </a:xfrm>
        </p:spPr>
        <p:txBody>
          <a:bodyPr/>
          <a:lstStyle/>
          <a:p>
            <a:pPr marL="0" indent="0" algn="just">
              <a:lnSpc>
                <a:spcPts val="2700"/>
              </a:lnSpc>
              <a:spcBef>
                <a:spcPts val="600"/>
              </a:spcBef>
              <a:spcAft>
                <a:spcPts val="600"/>
              </a:spcAft>
              <a:buNone/>
            </a:pPr>
            <a:r>
              <a:rPr lang="en-US" sz="1800" b="1" dirty="0" smtClean="0">
                <a:solidFill>
                  <a:srgbClr val="FF0000"/>
                </a:solidFill>
              </a:rPr>
              <a:t>Quantitative Requirements to use </a:t>
            </a:r>
            <a:r>
              <a:rPr lang="en-US" sz="1800" b="1" dirty="0" err="1" smtClean="0">
                <a:solidFill>
                  <a:srgbClr val="FF0000"/>
                </a:solidFill>
              </a:rPr>
              <a:t>VaR</a:t>
            </a:r>
            <a:r>
              <a:rPr lang="en-US" sz="1800" b="1" dirty="0" smtClean="0">
                <a:solidFill>
                  <a:srgbClr val="FF0000"/>
                </a:solidFill>
              </a:rPr>
              <a:t>:</a:t>
            </a:r>
          </a:p>
          <a:p>
            <a:pPr marL="236455" indent="-236455" algn="just">
              <a:lnSpc>
                <a:spcPts val="2700"/>
              </a:lnSpc>
              <a:spcBef>
                <a:spcPts val="600"/>
              </a:spcBef>
              <a:spcAft>
                <a:spcPts val="600"/>
              </a:spcAft>
            </a:pPr>
            <a:r>
              <a:rPr lang="en-US" sz="1800" dirty="0" smtClean="0"/>
              <a:t>Daily calculation</a:t>
            </a:r>
          </a:p>
          <a:p>
            <a:pPr marL="236455" indent="-236455" algn="just">
              <a:lnSpc>
                <a:spcPts val="2700"/>
              </a:lnSpc>
              <a:spcBef>
                <a:spcPts val="600"/>
              </a:spcBef>
              <a:spcAft>
                <a:spcPts val="600"/>
              </a:spcAft>
            </a:pPr>
            <a:r>
              <a:rPr lang="en-US" sz="1800" dirty="0" smtClean="0"/>
              <a:t>99%, 10-day period </a:t>
            </a:r>
            <a:r>
              <a:rPr lang="en-US" sz="1800" dirty="0" err="1" smtClean="0"/>
              <a:t>VaR</a:t>
            </a:r>
            <a:endParaRPr lang="en-US" sz="1800" dirty="0" smtClean="0"/>
          </a:p>
          <a:p>
            <a:pPr marL="236455" indent="-236455" algn="just">
              <a:lnSpc>
                <a:spcPts val="2700"/>
              </a:lnSpc>
              <a:spcBef>
                <a:spcPts val="600"/>
              </a:spcBef>
              <a:spcAft>
                <a:spcPts val="600"/>
              </a:spcAft>
            </a:pPr>
            <a:r>
              <a:rPr lang="en-US" sz="1800" dirty="0" smtClean="0"/>
              <a:t>Minimum sample of 1 year, except when higher price volatility justifies a shorter period</a:t>
            </a:r>
          </a:p>
          <a:p>
            <a:pPr marL="236455" indent="-236455" algn="just">
              <a:lnSpc>
                <a:spcPts val="2700"/>
              </a:lnSpc>
              <a:spcBef>
                <a:spcPts val="600"/>
              </a:spcBef>
              <a:spcAft>
                <a:spcPts val="600"/>
              </a:spcAft>
            </a:pPr>
            <a:r>
              <a:rPr lang="en-US" sz="1800" dirty="0" smtClean="0"/>
              <a:t>Minimum monthly data update</a:t>
            </a:r>
          </a:p>
          <a:p>
            <a:pPr marL="236455" indent="-236455" algn="just">
              <a:lnSpc>
                <a:spcPts val="2700"/>
              </a:lnSpc>
              <a:spcBef>
                <a:spcPts val="600"/>
              </a:spcBef>
              <a:spcAft>
                <a:spcPts val="600"/>
              </a:spcAft>
            </a:pPr>
            <a:r>
              <a:rPr lang="en-US" sz="1800" dirty="0" smtClean="0"/>
              <a:t>Minimum weekly frequency for stressed </a:t>
            </a:r>
            <a:r>
              <a:rPr lang="en-US" sz="1800" dirty="0" err="1" smtClean="0"/>
              <a:t>VaR</a:t>
            </a:r>
            <a:endParaRPr lang="en-US" sz="1800" dirty="0"/>
          </a:p>
          <a:p>
            <a:pPr marL="236455" indent="-236455" algn="just">
              <a:lnSpc>
                <a:spcPts val="2700"/>
              </a:lnSpc>
              <a:spcBef>
                <a:spcPts val="600"/>
              </a:spcBef>
              <a:spcAft>
                <a:spcPts val="600"/>
              </a:spcAft>
            </a:pPr>
            <a:r>
              <a:rPr lang="en-US" sz="1800" dirty="0" err="1" smtClean="0">
                <a:solidFill>
                  <a:srgbClr val="FF0000"/>
                </a:solidFill>
              </a:rPr>
              <a:t>VaR</a:t>
            </a:r>
            <a:r>
              <a:rPr lang="en-US" sz="1800" dirty="0" smtClean="0">
                <a:solidFill>
                  <a:srgbClr val="FF0000"/>
                </a:solidFill>
              </a:rPr>
              <a:t> </a:t>
            </a:r>
            <a:r>
              <a:rPr lang="en-US" sz="1800" dirty="0">
                <a:solidFill>
                  <a:srgbClr val="FF0000"/>
                </a:solidFill>
              </a:rPr>
              <a:t>is </a:t>
            </a:r>
            <a:r>
              <a:rPr lang="en-US" sz="1800" dirty="0" smtClean="0">
                <a:solidFill>
                  <a:srgbClr val="FF0000"/>
                </a:solidFill>
              </a:rPr>
              <a:t>scaled up by a multiplication factor = 3 + additional </a:t>
            </a:r>
            <a:r>
              <a:rPr lang="en-US" sz="1800" dirty="0">
                <a:solidFill>
                  <a:srgbClr val="FF0000"/>
                </a:solidFill>
              </a:rPr>
              <a:t>factor </a:t>
            </a:r>
            <a:r>
              <a:rPr lang="en-US" sz="1800" dirty="0" smtClean="0">
                <a:solidFill>
                  <a:srgbClr val="FF0000"/>
                </a:solidFill>
              </a:rPr>
              <a:t>(addend) between </a:t>
            </a:r>
            <a:r>
              <a:rPr lang="en-US" sz="1800" dirty="0">
                <a:solidFill>
                  <a:srgbClr val="FF0000"/>
                </a:solidFill>
              </a:rPr>
              <a:t>0 and </a:t>
            </a:r>
            <a:r>
              <a:rPr lang="en-US" sz="1800" dirty="0" smtClean="0">
                <a:solidFill>
                  <a:srgbClr val="FF0000"/>
                </a:solidFill>
              </a:rPr>
              <a:t>1</a:t>
            </a:r>
            <a:r>
              <a:rPr lang="en-US" sz="1800" dirty="0" smtClean="0"/>
              <a:t>, </a:t>
            </a:r>
            <a:r>
              <a:rPr lang="en-US" sz="1800" dirty="0"/>
              <a:t>depending on the number of loss excesses observed in the previous 250 business days</a:t>
            </a:r>
            <a:r>
              <a:rPr lang="en-US" sz="1800" dirty="0" smtClean="0"/>
              <a:t>.</a:t>
            </a:r>
            <a:endParaRPr lang="en-US" altLang="en-US" sz="1800" dirty="0">
              <a:cs typeface="Times New Roman" pitchFamily="18" charset="0"/>
            </a:endParaRPr>
          </a:p>
        </p:txBody>
      </p:sp>
      <p:sp>
        <p:nvSpPr>
          <p:cNvPr id="5" name="Text Box 5"/>
          <p:cNvSpPr txBox="1">
            <a:spLocks noChangeArrowheads="1"/>
          </p:cNvSpPr>
          <p:nvPr/>
        </p:nvSpPr>
        <p:spPr bwMode="auto">
          <a:xfrm>
            <a:off x="5632871" y="4609961"/>
            <a:ext cx="3929046" cy="307777"/>
          </a:xfrm>
          <a:prstGeom prst="rect">
            <a:avLst/>
          </a:prstGeom>
          <a:noFill/>
          <a:ln w="12700" cap="sq">
            <a:noFill/>
            <a:miter lim="800000"/>
            <a:headEnd/>
            <a:tailEnd/>
          </a:ln>
        </p:spPr>
        <p:txBody>
          <a:bodyPr wrap="square">
            <a:spAutoFit/>
          </a:bodyPr>
          <a:lstStyle/>
          <a:p>
            <a:pPr algn="just">
              <a:spcBef>
                <a:spcPct val="50000"/>
              </a:spcBef>
              <a:buNone/>
            </a:pPr>
            <a:r>
              <a:rPr lang="en-US" sz="1400" b="0" u="none" dirty="0" smtClean="0">
                <a:solidFill>
                  <a:schemeClr val="tx1"/>
                </a:solidFill>
              </a:rPr>
              <a:t>Source: European Parliament (2013), </a:t>
            </a:r>
            <a:r>
              <a:rPr lang="en-US" altLang="en-US" sz="1400" b="0" u="none" dirty="0" smtClean="0">
                <a:solidFill>
                  <a:schemeClr val="tx1"/>
                </a:solidFill>
                <a:cs typeface="Times New Roman" pitchFamily="18" charset="0"/>
              </a:rPr>
              <a:t>CRR.</a:t>
            </a:r>
            <a:endParaRPr lang="en-US" sz="1400" b="0" u="none" dirty="0">
              <a:solidFill>
                <a:schemeClr val="tx1"/>
              </a:solidFill>
            </a:endParaRPr>
          </a:p>
        </p:txBody>
      </p:sp>
      <p:sp>
        <p:nvSpPr>
          <p:cNvPr id="7" name="Rectangle 2"/>
          <p:cNvSpPr>
            <a:spLocks noGrp="1" noChangeArrowheads="1"/>
          </p:cNvSpPr>
          <p:nvPr>
            <p:ph type="title"/>
          </p:nvPr>
        </p:nvSpPr>
        <p:spPr>
          <a:xfrm>
            <a:off x="776536" y="342900"/>
            <a:ext cx="8551614" cy="1104900"/>
          </a:xfrm>
        </p:spPr>
        <p:txBody>
          <a:bodyPr/>
          <a:lstStyle/>
          <a:p>
            <a:r>
              <a:rPr lang="en-US" sz="4200" dirty="0" smtClean="0"/>
              <a:t>Capital </a:t>
            </a:r>
            <a:r>
              <a:rPr lang="en-US" sz="4200" dirty="0"/>
              <a:t>Requirements for Market Risk </a:t>
            </a:r>
            <a:endParaRPr lang="en-US" sz="4200" dirty="0" smtClean="0"/>
          </a:p>
        </p:txBody>
      </p:sp>
      <p:pic>
        <p:nvPicPr>
          <p:cNvPr id="3" name="Picture 2"/>
          <p:cNvPicPr>
            <a:picLocks noChangeAspect="1"/>
          </p:cNvPicPr>
          <p:nvPr/>
        </p:nvPicPr>
        <p:blipFill>
          <a:blip r:embed="rId2"/>
          <a:stretch>
            <a:fillRect/>
          </a:stretch>
        </p:blipFill>
        <p:spPr>
          <a:xfrm>
            <a:off x="5649039" y="2060848"/>
            <a:ext cx="3786292" cy="2448272"/>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638</a:t>
            </a:fld>
            <a:endParaRPr lang="en-US"/>
          </a:p>
        </p:txBody>
      </p:sp>
    </p:spTree>
    <p:extLst>
      <p:ext uri="{BB962C8B-B14F-4D97-AF65-F5344CB8AC3E}">
        <p14:creationId xmlns:p14="http://schemas.microsoft.com/office/powerpoint/2010/main" val="169297166"/>
      </p:ext>
    </p:extLst>
  </p:cSld>
  <p:clrMapOvr>
    <a:masterClrMapping/>
  </p:clrMapOvr>
  <p:transition spd="slow">
    <p:pull dir="r"/>
  </p:transition>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640960" cy="4694213"/>
          </a:xfrm>
        </p:spPr>
        <p:txBody>
          <a:bodyPr/>
          <a:lstStyle/>
          <a:p>
            <a:pPr marL="268288" indent="-268288" algn="just">
              <a:lnSpc>
                <a:spcPts val="2700"/>
              </a:lnSpc>
              <a:spcBef>
                <a:spcPts val="600"/>
              </a:spcBef>
              <a:spcAft>
                <a:spcPts val="600"/>
              </a:spcAft>
            </a:pPr>
            <a:r>
              <a:rPr lang="en-US" sz="2000" b="1" dirty="0" smtClean="0">
                <a:solidFill>
                  <a:srgbClr val="FF0000"/>
                </a:solidFill>
              </a:rPr>
              <a:t>Qualitative requirements: </a:t>
            </a:r>
          </a:p>
          <a:p>
            <a:pPr marL="268288" indent="-268288" algn="just">
              <a:lnSpc>
                <a:spcPts val="2700"/>
              </a:lnSpc>
              <a:spcBef>
                <a:spcPts val="600"/>
              </a:spcBef>
              <a:spcAft>
                <a:spcPts val="0"/>
              </a:spcAft>
              <a:buFontTx/>
              <a:buChar char="-"/>
            </a:pPr>
            <a:r>
              <a:rPr lang="en-US" sz="1700" u="sng" dirty="0" smtClean="0"/>
              <a:t>Models integrated in bank’s daily risk management</a:t>
            </a:r>
            <a:r>
              <a:rPr lang="en-US" sz="1700" dirty="0" smtClean="0"/>
              <a:t> and internal reports to top management;</a:t>
            </a:r>
          </a:p>
          <a:p>
            <a:pPr marL="268288" indent="-268288" algn="just">
              <a:lnSpc>
                <a:spcPts val="2700"/>
              </a:lnSpc>
              <a:spcBef>
                <a:spcPts val="600"/>
              </a:spcBef>
              <a:spcAft>
                <a:spcPts val="0"/>
              </a:spcAft>
              <a:buFontTx/>
              <a:buChar char="-"/>
            </a:pPr>
            <a:r>
              <a:rPr lang="en-US" sz="1700" u="sng" dirty="0" smtClean="0"/>
              <a:t>Risk control unit independent from trading</a:t>
            </a:r>
            <a:r>
              <a:rPr lang="en-US" sz="1700" dirty="0" smtClean="0"/>
              <a:t> and reporting directly to top management, liable for the development, implementation and validation of internal models, producing and analyzing daily reports on model results and presenting proposals on trading limits;</a:t>
            </a:r>
          </a:p>
          <a:p>
            <a:pPr marL="268288" indent="-268288" algn="just">
              <a:lnSpc>
                <a:spcPts val="2700"/>
              </a:lnSpc>
              <a:spcBef>
                <a:spcPts val="600"/>
              </a:spcBef>
              <a:spcAft>
                <a:spcPts val="0"/>
              </a:spcAft>
              <a:buFontTx/>
              <a:buChar char="-"/>
            </a:pPr>
            <a:r>
              <a:rPr lang="en-US" sz="1700" u="sng" dirty="0" smtClean="0"/>
              <a:t>Board and top management actively involved </a:t>
            </a:r>
            <a:r>
              <a:rPr lang="en-US" sz="1700" dirty="0" smtClean="0"/>
              <a:t>in risk control processes and daily reports;</a:t>
            </a:r>
          </a:p>
          <a:p>
            <a:pPr marL="268288" indent="-268288" algn="just">
              <a:lnSpc>
                <a:spcPts val="2700"/>
              </a:lnSpc>
              <a:spcBef>
                <a:spcPts val="600"/>
              </a:spcBef>
              <a:spcAft>
                <a:spcPts val="0"/>
              </a:spcAft>
              <a:buFontTx/>
              <a:buChar char="-"/>
            </a:pPr>
            <a:r>
              <a:rPr lang="en-US" sz="1700" u="sng" dirty="0"/>
              <a:t>Adequate human resources in trading</a:t>
            </a:r>
            <a:r>
              <a:rPr lang="en-US" sz="1700" dirty="0"/>
              <a:t>, risk control, auditing and back-office;</a:t>
            </a:r>
            <a:endParaRPr lang="en-US" altLang="en-US" sz="1700" dirty="0">
              <a:cs typeface="Times New Roman" pitchFamily="18" charset="0"/>
            </a:endParaRPr>
          </a:p>
          <a:p>
            <a:pPr marL="268288" indent="-268288" algn="just">
              <a:lnSpc>
                <a:spcPts val="2700"/>
              </a:lnSpc>
              <a:spcBef>
                <a:spcPts val="600"/>
              </a:spcBef>
              <a:spcAft>
                <a:spcPts val="0"/>
              </a:spcAft>
              <a:buFontTx/>
              <a:buChar char="-"/>
            </a:pPr>
            <a:r>
              <a:rPr lang="en-US" sz="1700" u="sng" dirty="0"/>
              <a:t>Internal models with good track record</a:t>
            </a:r>
            <a:r>
              <a:rPr lang="en-US" sz="1700" dirty="0"/>
              <a:t>;</a:t>
            </a:r>
          </a:p>
          <a:p>
            <a:pPr marL="268288" indent="-268288" algn="just">
              <a:lnSpc>
                <a:spcPts val="2700"/>
              </a:lnSpc>
              <a:spcBef>
                <a:spcPts val="600"/>
              </a:spcBef>
              <a:spcAft>
                <a:spcPts val="0"/>
              </a:spcAft>
              <a:buFontTx/>
              <a:buChar char="-"/>
            </a:pPr>
            <a:r>
              <a:rPr lang="en-US" sz="1700" u="sng" dirty="0"/>
              <a:t>Stress tests </a:t>
            </a:r>
            <a:r>
              <a:rPr lang="en-US" sz="1700" dirty="0"/>
              <a:t>- Rigorous and frequent program, </a:t>
            </a:r>
            <a:r>
              <a:rPr lang="en-US" sz="1700" dirty="0" smtClean="0"/>
              <a:t>with reverse </a:t>
            </a:r>
            <a:r>
              <a:rPr lang="en-US" sz="1700" dirty="0"/>
              <a:t>stress </a:t>
            </a:r>
            <a:r>
              <a:rPr lang="en-US" sz="1700" dirty="0" smtClean="0"/>
              <a:t>tests;</a:t>
            </a:r>
            <a:endParaRPr lang="en-US" sz="1700" dirty="0"/>
          </a:p>
          <a:p>
            <a:pPr marL="268288" indent="-268288" algn="just">
              <a:lnSpc>
                <a:spcPts val="2700"/>
              </a:lnSpc>
              <a:spcBef>
                <a:spcPts val="600"/>
              </a:spcBef>
              <a:spcAft>
                <a:spcPts val="0"/>
              </a:spcAft>
              <a:buFontTx/>
              <a:buChar char="-"/>
            </a:pPr>
            <a:r>
              <a:rPr lang="en-US" sz="1700" u="sng" dirty="0"/>
              <a:t>Internal independent auditing process</a:t>
            </a:r>
            <a:r>
              <a:rPr lang="en-US" sz="1700" dirty="0"/>
              <a:t>;</a:t>
            </a:r>
          </a:p>
          <a:p>
            <a:pPr marL="268288" indent="-268288" algn="just">
              <a:lnSpc>
                <a:spcPts val="2700"/>
              </a:lnSpc>
              <a:spcBef>
                <a:spcPts val="600"/>
              </a:spcBef>
              <a:spcAft>
                <a:spcPts val="0"/>
              </a:spcAft>
              <a:buFontTx/>
              <a:buChar char="-"/>
            </a:pPr>
            <a:r>
              <a:rPr lang="en-US" sz="1700" dirty="0"/>
              <a:t>Minimum yearly internal assessment of the global risk management system</a:t>
            </a:r>
            <a:r>
              <a:rPr lang="en-US" sz="1700" dirty="0" smtClean="0"/>
              <a:t>.</a:t>
            </a:r>
            <a:endParaRPr lang="en-US" altLang="en-US" sz="1700" dirty="0">
              <a:cs typeface="Times New Roman" pitchFamily="18" charset="0"/>
            </a:endParaRPr>
          </a:p>
        </p:txBody>
      </p:sp>
      <p:sp>
        <p:nvSpPr>
          <p:cNvPr id="5" name="Rectangle 2"/>
          <p:cNvSpPr>
            <a:spLocks noGrp="1" noChangeArrowheads="1"/>
          </p:cNvSpPr>
          <p:nvPr>
            <p:ph type="title"/>
          </p:nvPr>
        </p:nvSpPr>
        <p:spPr>
          <a:xfrm>
            <a:off x="776536" y="342900"/>
            <a:ext cx="8551614" cy="1104900"/>
          </a:xfrm>
        </p:spPr>
        <p:txBody>
          <a:bodyPr/>
          <a:lstStyle/>
          <a:p>
            <a:r>
              <a:rPr lang="en-US" sz="4200" dirty="0" smtClean="0"/>
              <a:t>Capital </a:t>
            </a:r>
            <a:r>
              <a:rPr lang="en-US" sz="4200" dirty="0"/>
              <a:t>Requirements for Market Risk </a:t>
            </a:r>
            <a:endParaRPr lang="en-US" sz="42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639</a:t>
            </a:fld>
            <a:endParaRPr lang="en-US"/>
          </a:p>
        </p:txBody>
      </p:sp>
    </p:spTree>
    <p:extLst>
      <p:ext uri="{BB962C8B-B14F-4D97-AF65-F5344CB8AC3E}">
        <p14:creationId xmlns:p14="http://schemas.microsoft.com/office/powerpoint/2010/main" val="1197923431"/>
      </p:ext>
    </p:extLst>
  </p:cSld>
  <p:clrMapOvr>
    <a:masterClrMapping/>
  </p:clrMapOvr>
  <p:transition spd="slow">
    <p:pull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If Bank A faces a reserve requirement of 10% over its deposits and decides to grant a loan using the total amount of excess reserves ($90m), assuming that this amount will be deposited at bank B:</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a:t>
            </a:fld>
            <a:endParaRPr lang="en-US"/>
          </a:p>
        </p:txBody>
      </p:sp>
      <p:pic>
        <p:nvPicPr>
          <p:cNvPr id="3" name="Picture 2"/>
          <p:cNvPicPr>
            <a:picLocks noChangeAspect="1"/>
          </p:cNvPicPr>
          <p:nvPr/>
        </p:nvPicPr>
        <p:blipFill>
          <a:blip r:embed="rId2"/>
          <a:stretch>
            <a:fillRect/>
          </a:stretch>
        </p:blipFill>
        <p:spPr>
          <a:xfrm>
            <a:off x="2568845" y="3068960"/>
            <a:ext cx="5408491" cy="1315627"/>
          </a:xfrm>
          <a:prstGeom prst="rect">
            <a:avLst/>
          </a:prstGeom>
        </p:spPr>
      </p:pic>
      <p:pic>
        <p:nvPicPr>
          <p:cNvPr id="4" name="Picture 3"/>
          <p:cNvPicPr>
            <a:picLocks noChangeAspect="1"/>
          </p:cNvPicPr>
          <p:nvPr/>
        </p:nvPicPr>
        <p:blipFill>
          <a:blip r:embed="rId3"/>
          <a:stretch>
            <a:fillRect/>
          </a:stretch>
        </p:blipFill>
        <p:spPr>
          <a:xfrm>
            <a:off x="2072680" y="4535727"/>
            <a:ext cx="6398975" cy="1269537"/>
          </a:xfrm>
          <a:prstGeom prst="rect">
            <a:avLst/>
          </a:prstGeom>
        </p:spPr>
      </p:pic>
      <p:sp>
        <p:nvSpPr>
          <p:cNvPr id="10"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4219836148"/>
      </p:ext>
    </p:extLst>
  </p:cSld>
  <p:clrMapOvr>
    <a:masterClrMapping/>
  </p:clrMapOvr>
  <p:transition spd="slow">
    <p:pull dir="r"/>
  </p:transition>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640960" cy="4694213"/>
          </a:xfrm>
        </p:spPr>
        <p:txBody>
          <a:bodyPr/>
          <a:lstStyle/>
          <a:p>
            <a:pPr marL="361950" indent="-361950" algn="just">
              <a:lnSpc>
                <a:spcPts val="2700"/>
              </a:lnSpc>
              <a:spcBef>
                <a:spcPts val="600"/>
              </a:spcBef>
              <a:spcAft>
                <a:spcPts val="600"/>
              </a:spcAft>
            </a:pPr>
            <a:r>
              <a:rPr lang="en-US" sz="2000" dirty="0" smtClean="0"/>
              <a:t>3 approaches:</a:t>
            </a:r>
          </a:p>
          <a:p>
            <a:pPr marL="361950" indent="-361950" algn="just">
              <a:lnSpc>
                <a:spcPts val="2700"/>
              </a:lnSpc>
              <a:spcBef>
                <a:spcPts val="600"/>
              </a:spcBef>
              <a:spcAft>
                <a:spcPts val="600"/>
              </a:spcAft>
            </a:pPr>
            <a:endParaRPr lang="en-US" sz="2000" dirty="0" smtClean="0"/>
          </a:p>
          <a:p>
            <a:pPr marL="361950" indent="-361950" algn="just">
              <a:lnSpc>
                <a:spcPts val="2700"/>
              </a:lnSpc>
              <a:spcBef>
                <a:spcPts val="600"/>
              </a:spcBef>
              <a:spcAft>
                <a:spcPts val="600"/>
              </a:spcAft>
              <a:buAutoNum type="romanLcParenBoth"/>
            </a:pPr>
            <a:r>
              <a:rPr lang="en-US" sz="2000" dirty="0" smtClean="0"/>
              <a:t>basic indicator</a:t>
            </a:r>
          </a:p>
          <a:p>
            <a:pPr marL="361950" indent="-361950" algn="just">
              <a:lnSpc>
                <a:spcPts val="2700"/>
              </a:lnSpc>
              <a:spcBef>
                <a:spcPts val="600"/>
              </a:spcBef>
              <a:spcAft>
                <a:spcPts val="600"/>
              </a:spcAft>
              <a:buAutoNum type="romanLcParenBoth"/>
            </a:pPr>
            <a:endParaRPr lang="en-US" sz="2000" dirty="0"/>
          </a:p>
          <a:p>
            <a:pPr marL="361950" indent="-361950" algn="just">
              <a:lnSpc>
                <a:spcPts val="2700"/>
              </a:lnSpc>
              <a:spcBef>
                <a:spcPts val="600"/>
              </a:spcBef>
              <a:spcAft>
                <a:spcPts val="600"/>
              </a:spcAft>
              <a:buAutoNum type="romanLcParenBoth"/>
            </a:pPr>
            <a:r>
              <a:rPr lang="en-US" sz="2000" dirty="0" smtClean="0"/>
              <a:t>standardized</a:t>
            </a:r>
          </a:p>
          <a:p>
            <a:pPr marL="361950" indent="-361950" algn="just">
              <a:lnSpc>
                <a:spcPts val="2700"/>
              </a:lnSpc>
              <a:spcBef>
                <a:spcPts val="600"/>
              </a:spcBef>
              <a:spcAft>
                <a:spcPts val="600"/>
              </a:spcAft>
              <a:buAutoNum type="romanLcParenBoth"/>
            </a:pPr>
            <a:endParaRPr lang="en-US" sz="2000" dirty="0" smtClean="0"/>
          </a:p>
          <a:p>
            <a:pPr marL="361950" indent="-361950" algn="just">
              <a:lnSpc>
                <a:spcPts val="2700"/>
              </a:lnSpc>
              <a:spcBef>
                <a:spcPts val="600"/>
              </a:spcBef>
              <a:spcAft>
                <a:spcPts val="600"/>
              </a:spcAft>
              <a:buAutoNum type="romanLcParenBoth"/>
            </a:pPr>
            <a:r>
              <a:rPr lang="en-US" sz="2000" dirty="0" smtClean="0"/>
              <a:t>advanced </a:t>
            </a:r>
            <a:r>
              <a:rPr lang="en-US" sz="2000" dirty="0"/>
              <a:t>measurement </a:t>
            </a:r>
            <a:r>
              <a:rPr lang="en-US" sz="2000" dirty="0" smtClean="0"/>
              <a:t>(</a:t>
            </a:r>
            <a:r>
              <a:rPr lang="en-US" sz="2000" dirty="0"/>
              <a:t>AMA</a:t>
            </a:r>
            <a:r>
              <a:rPr lang="en-US" sz="2000" dirty="0" smtClean="0"/>
              <a:t>)</a:t>
            </a:r>
            <a:endParaRPr lang="en-US" altLang="en-US" sz="2000" dirty="0">
              <a:cs typeface="Times New Roman" pitchFamily="18" charset="0"/>
            </a:endParaRPr>
          </a:p>
        </p:txBody>
      </p:sp>
      <p:sp>
        <p:nvSpPr>
          <p:cNvPr id="5" name="Rectangle 2"/>
          <p:cNvSpPr>
            <a:spLocks noGrp="1" noChangeArrowheads="1"/>
          </p:cNvSpPr>
          <p:nvPr>
            <p:ph type="title"/>
          </p:nvPr>
        </p:nvSpPr>
        <p:spPr>
          <a:xfrm>
            <a:off x="776536" y="342900"/>
            <a:ext cx="8716714" cy="1104900"/>
          </a:xfrm>
        </p:spPr>
        <p:txBody>
          <a:bodyPr/>
          <a:lstStyle/>
          <a:p>
            <a:r>
              <a:rPr lang="en-US" sz="3800" dirty="0" smtClean="0"/>
              <a:t>Capital </a:t>
            </a:r>
            <a:r>
              <a:rPr lang="en-US" sz="3800" dirty="0"/>
              <a:t>Requirements for </a:t>
            </a:r>
            <a:r>
              <a:rPr lang="en-US" sz="3800" dirty="0" smtClean="0"/>
              <a:t>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640</a:t>
            </a:fld>
            <a:endParaRPr lang="en-US"/>
          </a:p>
        </p:txBody>
      </p:sp>
    </p:spTree>
    <p:extLst>
      <p:ext uri="{BB962C8B-B14F-4D97-AF65-F5344CB8AC3E}">
        <p14:creationId xmlns:p14="http://schemas.microsoft.com/office/powerpoint/2010/main" val="2431178980"/>
      </p:ext>
    </p:extLst>
  </p:cSld>
  <p:clrMapOvr>
    <a:masterClrMapping/>
  </p:clrMapOvr>
  <p:transition spd="slow">
    <p:pull dir="r"/>
  </p:transition>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4824536" cy="4694213"/>
          </a:xfrm>
        </p:spPr>
        <p:txBody>
          <a:bodyPr/>
          <a:lstStyle/>
          <a:p>
            <a:pPr marL="361950" indent="-361950" algn="just">
              <a:lnSpc>
                <a:spcPts val="2700"/>
              </a:lnSpc>
              <a:spcBef>
                <a:spcPts val="600"/>
              </a:spcBef>
              <a:spcAft>
                <a:spcPts val="600"/>
              </a:spcAft>
              <a:buAutoNum type="romanLcParenBoth"/>
            </a:pPr>
            <a:r>
              <a:rPr lang="en-US" sz="2000" dirty="0" smtClean="0"/>
              <a:t>basic </a:t>
            </a:r>
            <a:r>
              <a:rPr lang="en-US" sz="2000" dirty="0"/>
              <a:t>indicator </a:t>
            </a:r>
            <a:r>
              <a:rPr lang="en-US" sz="2000" dirty="0" smtClean="0"/>
              <a:t>approach</a:t>
            </a:r>
          </a:p>
          <a:p>
            <a:pPr algn="just">
              <a:lnSpc>
                <a:spcPts val="2700"/>
              </a:lnSpc>
              <a:spcBef>
                <a:spcPts val="600"/>
              </a:spcBef>
              <a:spcAft>
                <a:spcPts val="600"/>
              </a:spcAft>
            </a:pPr>
            <a:r>
              <a:rPr lang="en-US" sz="2000" dirty="0" smtClean="0"/>
              <a:t>Operational risk capital = 15% of annual gross income in the previous 3 years.</a:t>
            </a:r>
          </a:p>
          <a:p>
            <a:pPr algn="just">
              <a:lnSpc>
                <a:spcPts val="2700"/>
              </a:lnSpc>
              <a:spcBef>
                <a:spcPts val="600"/>
              </a:spcBef>
              <a:spcAft>
                <a:spcPts val="600"/>
              </a:spcAft>
            </a:pPr>
            <a:endParaRPr lang="en-US" altLang="en-US" sz="2000" dirty="0">
              <a:cs typeface="Times New Roman" pitchFamily="18" charset="0"/>
            </a:endParaRPr>
          </a:p>
          <a:p>
            <a:pPr marL="361950" indent="-361950" algn="just">
              <a:lnSpc>
                <a:spcPts val="2700"/>
              </a:lnSpc>
              <a:spcBef>
                <a:spcPts val="600"/>
              </a:spcBef>
              <a:spcAft>
                <a:spcPts val="600"/>
              </a:spcAft>
              <a:buAutoNum type="romanLcParenBoth" startAt="2"/>
            </a:pPr>
            <a:r>
              <a:rPr lang="en-US" sz="2000" dirty="0" smtClean="0"/>
              <a:t>Standardized</a:t>
            </a:r>
          </a:p>
          <a:p>
            <a:pPr algn="just">
              <a:lnSpc>
                <a:spcPts val="2700"/>
              </a:lnSpc>
              <a:spcBef>
                <a:spcPts val="600"/>
              </a:spcBef>
              <a:spcAft>
                <a:spcPts val="600"/>
              </a:spcAft>
            </a:pPr>
            <a:r>
              <a:rPr lang="en-US" sz="2000" dirty="0" smtClean="0"/>
              <a:t>Bank’s activities are </a:t>
            </a:r>
            <a:r>
              <a:rPr lang="en-US" sz="2000" dirty="0"/>
              <a:t>divided into </a:t>
            </a:r>
            <a:r>
              <a:rPr lang="en-US" sz="2000" dirty="0" smtClean="0"/>
              <a:t>8 business lines and the </a:t>
            </a:r>
            <a:r>
              <a:rPr lang="en-US" sz="2000" dirty="0"/>
              <a:t>average gross income </a:t>
            </a:r>
            <a:r>
              <a:rPr lang="en-US" sz="2000" dirty="0" smtClean="0"/>
              <a:t>in the </a:t>
            </a:r>
            <a:r>
              <a:rPr lang="en-US" sz="2000" dirty="0"/>
              <a:t>last </a:t>
            </a:r>
            <a:r>
              <a:rPr lang="en-US" sz="2000" dirty="0" smtClean="0"/>
              <a:t>3 years for </a:t>
            </a:r>
            <a:r>
              <a:rPr lang="en-US" sz="2000" dirty="0"/>
              <a:t>each business line is multiplied by a “beta factor” for that business line and </a:t>
            </a:r>
            <a:r>
              <a:rPr lang="en-US" sz="2000" dirty="0" smtClean="0"/>
              <a:t>the result </a:t>
            </a:r>
            <a:r>
              <a:rPr lang="en-US" sz="2000" dirty="0"/>
              <a:t>summed to </a:t>
            </a:r>
            <a:r>
              <a:rPr lang="en-US" sz="2000" dirty="0" smtClean="0"/>
              <a:t>get the </a:t>
            </a:r>
            <a:r>
              <a:rPr lang="en-US" sz="2000" dirty="0"/>
              <a:t>total capital</a:t>
            </a:r>
            <a:r>
              <a:rPr lang="en-US" sz="2000" dirty="0" smtClean="0"/>
              <a:t>.</a:t>
            </a:r>
            <a:endParaRPr lang="en-US" altLang="en-US" sz="2000" dirty="0">
              <a:cs typeface="Times New Roman" pitchFamily="18" charset="0"/>
            </a:endParaRPr>
          </a:p>
        </p:txBody>
      </p:sp>
      <p:sp>
        <p:nvSpPr>
          <p:cNvPr id="5" name="Rectangle 2"/>
          <p:cNvSpPr>
            <a:spLocks noGrp="1" noChangeArrowheads="1"/>
          </p:cNvSpPr>
          <p:nvPr>
            <p:ph type="title"/>
          </p:nvPr>
        </p:nvSpPr>
        <p:spPr>
          <a:xfrm>
            <a:off x="776536" y="342900"/>
            <a:ext cx="8716714" cy="1104900"/>
          </a:xfrm>
        </p:spPr>
        <p:txBody>
          <a:bodyPr/>
          <a:lstStyle/>
          <a:p>
            <a:r>
              <a:rPr lang="en-US" sz="3800" dirty="0" smtClean="0"/>
              <a:t>Capital </a:t>
            </a:r>
            <a:r>
              <a:rPr lang="en-US" sz="3800" dirty="0"/>
              <a:t>Requirements for </a:t>
            </a:r>
            <a:r>
              <a:rPr lang="en-US" sz="3800" dirty="0" smtClean="0"/>
              <a:t>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641</a:t>
            </a:fld>
            <a:endParaRPr lang="en-US"/>
          </a:p>
        </p:txBody>
      </p:sp>
      <p:pic>
        <p:nvPicPr>
          <p:cNvPr id="3" name="Picture 2"/>
          <p:cNvPicPr>
            <a:picLocks noChangeAspect="1"/>
          </p:cNvPicPr>
          <p:nvPr/>
        </p:nvPicPr>
        <p:blipFill>
          <a:blip r:embed="rId2"/>
          <a:stretch>
            <a:fillRect/>
          </a:stretch>
        </p:blipFill>
        <p:spPr>
          <a:xfrm>
            <a:off x="5745088" y="3625702"/>
            <a:ext cx="3618143" cy="2179023"/>
          </a:xfrm>
          <a:prstGeom prst="rect">
            <a:avLst/>
          </a:prstGeom>
        </p:spPr>
      </p:pic>
      <p:sp>
        <p:nvSpPr>
          <p:cNvPr id="4" name="Rectangle 3"/>
          <p:cNvSpPr/>
          <p:nvPr/>
        </p:nvSpPr>
        <p:spPr>
          <a:xfrm>
            <a:off x="5673080" y="5838152"/>
            <a:ext cx="3820170" cy="461665"/>
          </a:xfrm>
          <a:prstGeom prst="rect">
            <a:avLst/>
          </a:prstGeom>
        </p:spPr>
        <p:txBody>
          <a:bodyPr wrap="square">
            <a:spAutoFit/>
          </a:bodyPr>
          <a:lstStyle/>
          <a:p>
            <a:pPr algn="just">
              <a:buNone/>
            </a:pPr>
            <a:r>
              <a:rPr lang="en-US" sz="1200" b="0" u="none" dirty="0" smtClean="0">
                <a:solidFill>
                  <a:schemeClr val="tx1"/>
                </a:solidFill>
                <a:latin typeface="+mn-lt"/>
              </a:rPr>
              <a:t>Source: Hull, John (2015), “Risk </a:t>
            </a:r>
            <a:r>
              <a:rPr lang="en-US" sz="1200" b="0" u="none" dirty="0">
                <a:solidFill>
                  <a:schemeClr val="tx1"/>
                </a:solidFill>
                <a:latin typeface="+mn-lt"/>
              </a:rPr>
              <a:t>management and financial </a:t>
            </a:r>
            <a:r>
              <a:rPr lang="en-US" sz="1200" b="0" u="none" dirty="0" smtClean="0">
                <a:solidFill>
                  <a:schemeClr val="tx1"/>
                </a:solidFill>
                <a:latin typeface="+mn-lt"/>
              </a:rPr>
              <a:t>institutions”, 4</a:t>
            </a:r>
            <a:r>
              <a:rPr lang="en-US" sz="1200" b="0" u="none" baseline="30000" dirty="0" smtClean="0">
                <a:solidFill>
                  <a:schemeClr val="tx1"/>
                </a:solidFill>
                <a:latin typeface="+mn-lt"/>
              </a:rPr>
              <a:t>th</a:t>
            </a:r>
            <a:r>
              <a:rPr lang="en-US" sz="1200" b="0" u="none" dirty="0" smtClean="0">
                <a:solidFill>
                  <a:schemeClr val="tx1"/>
                </a:solidFill>
                <a:latin typeface="+mn-lt"/>
              </a:rPr>
              <a:t> Edition, </a:t>
            </a:r>
            <a:r>
              <a:rPr lang="pt-PT" sz="1200" b="0" u="none" dirty="0" err="1" smtClean="0">
                <a:solidFill>
                  <a:schemeClr val="tx1"/>
                </a:solidFill>
                <a:latin typeface="+mn-lt"/>
              </a:rPr>
              <a:t>Wiley</a:t>
            </a:r>
            <a:r>
              <a:rPr lang="pt-PT" sz="1200" b="0" u="none" dirty="0" smtClean="0">
                <a:solidFill>
                  <a:schemeClr val="tx1"/>
                </a:solidFill>
                <a:latin typeface="+mn-lt"/>
              </a:rPr>
              <a:t> </a:t>
            </a:r>
            <a:r>
              <a:rPr lang="pt-PT" sz="1200" b="0" u="none" dirty="0" err="1">
                <a:solidFill>
                  <a:schemeClr val="tx1"/>
                </a:solidFill>
                <a:latin typeface="+mn-lt"/>
              </a:rPr>
              <a:t>finance</a:t>
            </a:r>
            <a:r>
              <a:rPr lang="pt-PT" sz="1200" b="0" u="none" dirty="0">
                <a:solidFill>
                  <a:schemeClr val="tx1"/>
                </a:solidFill>
                <a:latin typeface="+mn-lt"/>
              </a:rPr>
              <a:t> </a:t>
            </a:r>
            <a:r>
              <a:rPr lang="pt-PT" sz="1200" b="0" u="none" dirty="0" smtClean="0">
                <a:solidFill>
                  <a:schemeClr val="tx1"/>
                </a:solidFill>
                <a:latin typeface="+mn-lt"/>
              </a:rPr>
              <a:t>series.</a:t>
            </a:r>
            <a:endParaRPr lang="pt-PT" sz="1200" dirty="0">
              <a:solidFill>
                <a:schemeClr val="tx1"/>
              </a:solidFill>
              <a:latin typeface="+mn-lt"/>
            </a:endParaRPr>
          </a:p>
        </p:txBody>
      </p:sp>
    </p:spTree>
    <p:extLst>
      <p:ext uri="{BB962C8B-B14F-4D97-AF65-F5344CB8AC3E}">
        <p14:creationId xmlns:p14="http://schemas.microsoft.com/office/powerpoint/2010/main" val="1579388433"/>
      </p:ext>
    </p:extLst>
  </p:cSld>
  <p:clrMapOvr>
    <a:masterClrMapping/>
  </p:clrMapOvr>
  <p:transition spd="slow">
    <p:pull dir="r"/>
  </p:transition>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1027" name="Rectangle 3"/>
          <p:cNvSpPr>
            <a:spLocks noGrp="1" noChangeArrowheads="1"/>
          </p:cNvSpPr>
          <p:nvPr>
            <p:ph type="body" idx="1"/>
          </p:nvPr>
        </p:nvSpPr>
        <p:spPr>
          <a:xfrm>
            <a:off x="776536" y="1628799"/>
            <a:ext cx="8716714" cy="4694213"/>
          </a:xfrm>
        </p:spPr>
        <p:txBody>
          <a:bodyPr/>
          <a:lstStyle/>
          <a:p>
            <a:pPr marL="514350" indent="-514350" algn="just">
              <a:lnSpc>
                <a:spcPts val="2700"/>
              </a:lnSpc>
              <a:spcBef>
                <a:spcPts val="600"/>
              </a:spcBef>
              <a:spcAft>
                <a:spcPts val="600"/>
              </a:spcAft>
              <a:buAutoNum type="romanLcParenBoth" startAt="3"/>
            </a:pPr>
            <a:r>
              <a:rPr lang="en-US" sz="2000" dirty="0" smtClean="0"/>
              <a:t>AMA</a:t>
            </a:r>
          </a:p>
          <a:p>
            <a:pPr marL="514350" indent="-514350" algn="just">
              <a:lnSpc>
                <a:spcPts val="2700"/>
              </a:lnSpc>
              <a:spcBef>
                <a:spcPts val="600"/>
              </a:spcBef>
              <a:spcAft>
                <a:spcPts val="600"/>
              </a:spcAft>
              <a:buAutoNum type="romanLcParenBoth" startAt="3"/>
            </a:pPr>
            <a:endParaRPr lang="en-US" sz="2000" dirty="0" smtClean="0"/>
          </a:p>
          <a:p>
            <a:r>
              <a:rPr lang="en-US" sz="2000" dirty="0" smtClean="0"/>
              <a:t>It is based on </a:t>
            </a:r>
            <a:r>
              <a:rPr lang="en-US" sz="2000" dirty="0"/>
              <a:t>a </a:t>
            </a:r>
            <a:r>
              <a:rPr lang="en-US" sz="2000" dirty="0" smtClean="0"/>
              <a:t>1-year </a:t>
            </a:r>
            <a:r>
              <a:rPr lang="en-US" sz="2000" dirty="0"/>
              <a:t>99.9% </a:t>
            </a:r>
            <a:r>
              <a:rPr lang="en-US" sz="2000" dirty="0" err="1" smtClean="0"/>
              <a:t>VaR</a:t>
            </a:r>
            <a:r>
              <a:rPr lang="en-US" sz="2000" dirty="0" smtClean="0"/>
              <a:t>, calculated empirically from banks’ historical records:</a:t>
            </a:r>
            <a:endParaRPr lang="en-US" altLang="en-US" sz="2000" dirty="0">
              <a:cs typeface="Times New Roman" pitchFamily="18" charset="0"/>
            </a:endParaRPr>
          </a:p>
        </p:txBody>
      </p:sp>
      <p:sp>
        <p:nvSpPr>
          <p:cNvPr id="5" name="Rectangle 2"/>
          <p:cNvSpPr>
            <a:spLocks noGrp="1" noChangeArrowheads="1"/>
          </p:cNvSpPr>
          <p:nvPr>
            <p:ph type="title"/>
          </p:nvPr>
        </p:nvSpPr>
        <p:spPr>
          <a:xfrm>
            <a:off x="776536" y="342900"/>
            <a:ext cx="8716714" cy="1104900"/>
          </a:xfrm>
        </p:spPr>
        <p:txBody>
          <a:bodyPr/>
          <a:lstStyle/>
          <a:p>
            <a:r>
              <a:rPr lang="en-US" sz="3800" dirty="0" smtClean="0"/>
              <a:t>Capital </a:t>
            </a:r>
            <a:r>
              <a:rPr lang="en-US" sz="3800" dirty="0"/>
              <a:t>Requirements for </a:t>
            </a:r>
            <a:r>
              <a:rPr lang="en-US" sz="3800" dirty="0" smtClean="0"/>
              <a:t>Operational Risk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642</a:t>
            </a:fld>
            <a:endParaRPr lang="en-US"/>
          </a:p>
        </p:txBody>
      </p:sp>
      <p:pic>
        <p:nvPicPr>
          <p:cNvPr id="6" name="Picture 5"/>
          <p:cNvPicPr>
            <a:picLocks noChangeAspect="1"/>
          </p:cNvPicPr>
          <p:nvPr/>
        </p:nvPicPr>
        <p:blipFill>
          <a:blip r:embed="rId2"/>
          <a:stretch>
            <a:fillRect/>
          </a:stretch>
        </p:blipFill>
        <p:spPr>
          <a:xfrm>
            <a:off x="1208584" y="3328110"/>
            <a:ext cx="4464496" cy="2981210"/>
          </a:xfrm>
          <a:prstGeom prst="rect">
            <a:avLst/>
          </a:prstGeom>
        </p:spPr>
      </p:pic>
      <p:sp>
        <p:nvSpPr>
          <p:cNvPr id="8" name="Rectangle 7"/>
          <p:cNvSpPr/>
          <p:nvPr/>
        </p:nvSpPr>
        <p:spPr>
          <a:xfrm>
            <a:off x="5673080" y="5838152"/>
            <a:ext cx="3820170" cy="461665"/>
          </a:xfrm>
          <a:prstGeom prst="rect">
            <a:avLst/>
          </a:prstGeom>
        </p:spPr>
        <p:txBody>
          <a:bodyPr wrap="square">
            <a:spAutoFit/>
          </a:bodyPr>
          <a:lstStyle/>
          <a:p>
            <a:pPr algn="just">
              <a:buNone/>
            </a:pPr>
            <a:r>
              <a:rPr lang="en-US" sz="1200" b="0" u="none" dirty="0" smtClean="0">
                <a:solidFill>
                  <a:schemeClr val="tx1"/>
                </a:solidFill>
                <a:latin typeface="+mn-lt"/>
              </a:rPr>
              <a:t>Source: Hull, John (2015), “Risk </a:t>
            </a:r>
            <a:r>
              <a:rPr lang="en-US" sz="1200" b="0" u="none" dirty="0">
                <a:solidFill>
                  <a:schemeClr val="tx1"/>
                </a:solidFill>
                <a:latin typeface="+mn-lt"/>
              </a:rPr>
              <a:t>management and financial </a:t>
            </a:r>
            <a:r>
              <a:rPr lang="en-US" sz="1200" b="0" u="none" dirty="0" smtClean="0">
                <a:solidFill>
                  <a:schemeClr val="tx1"/>
                </a:solidFill>
                <a:latin typeface="+mn-lt"/>
              </a:rPr>
              <a:t>institutions”, 4</a:t>
            </a:r>
            <a:r>
              <a:rPr lang="en-US" sz="1200" b="0" u="none" baseline="30000" dirty="0" smtClean="0">
                <a:solidFill>
                  <a:schemeClr val="tx1"/>
                </a:solidFill>
                <a:latin typeface="+mn-lt"/>
              </a:rPr>
              <a:t>th</a:t>
            </a:r>
            <a:r>
              <a:rPr lang="en-US" sz="1200" b="0" u="none" dirty="0" smtClean="0">
                <a:solidFill>
                  <a:schemeClr val="tx1"/>
                </a:solidFill>
                <a:latin typeface="+mn-lt"/>
              </a:rPr>
              <a:t> Edition, </a:t>
            </a:r>
            <a:r>
              <a:rPr lang="pt-PT" sz="1200" b="0" u="none" dirty="0" err="1" smtClean="0">
                <a:solidFill>
                  <a:schemeClr val="tx1"/>
                </a:solidFill>
                <a:latin typeface="+mn-lt"/>
              </a:rPr>
              <a:t>Wiley</a:t>
            </a:r>
            <a:r>
              <a:rPr lang="pt-PT" sz="1200" b="0" u="none" dirty="0" smtClean="0">
                <a:solidFill>
                  <a:schemeClr val="tx1"/>
                </a:solidFill>
                <a:latin typeface="+mn-lt"/>
              </a:rPr>
              <a:t> </a:t>
            </a:r>
            <a:r>
              <a:rPr lang="pt-PT" sz="1200" b="0" u="none" dirty="0" err="1">
                <a:solidFill>
                  <a:schemeClr val="tx1"/>
                </a:solidFill>
                <a:latin typeface="+mn-lt"/>
              </a:rPr>
              <a:t>finance</a:t>
            </a:r>
            <a:r>
              <a:rPr lang="pt-PT" sz="1200" b="0" u="none" dirty="0">
                <a:solidFill>
                  <a:schemeClr val="tx1"/>
                </a:solidFill>
                <a:latin typeface="+mn-lt"/>
              </a:rPr>
              <a:t> </a:t>
            </a:r>
            <a:r>
              <a:rPr lang="pt-PT" sz="1200" b="0" u="none" dirty="0" smtClean="0">
                <a:solidFill>
                  <a:schemeClr val="tx1"/>
                </a:solidFill>
                <a:latin typeface="+mn-lt"/>
              </a:rPr>
              <a:t>series.</a:t>
            </a:r>
            <a:endParaRPr lang="pt-PT" sz="1200" dirty="0">
              <a:solidFill>
                <a:schemeClr val="tx1"/>
              </a:solidFill>
              <a:latin typeface="+mn-lt"/>
            </a:endParaRPr>
          </a:p>
        </p:txBody>
      </p:sp>
    </p:spTree>
    <p:extLst>
      <p:ext uri="{BB962C8B-B14F-4D97-AF65-F5344CB8AC3E}">
        <p14:creationId xmlns:p14="http://schemas.microsoft.com/office/powerpoint/2010/main" val="58530218"/>
      </p:ext>
    </p:extLst>
  </p:cSld>
  <p:clrMapOvr>
    <a:masterClrMapping/>
  </p:clrMapOvr>
  <p:transition spd="slow">
    <p:pull dir="r"/>
  </p:transition>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p:txBody>
          <a:bodyPr/>
          <a:lstStyle/>
          <a:p>
            <a:r>
              <a:rPr lang="en-US" sz="4000" dirty="0" smtClean="0"/>
              <a:t>4.1.3. Pillars  II and III</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643</a:t>
            </a:fld>
            <a:endParaRPr lang="en-US"/>
          </a:p>
        </p:txBody>
      </p:sp>
    </p:spTree>
  </p:cSld>
  <p:clrMapOvr>
    <a:masterClrMapping/>
  </p:clrMapOvr>
  <p:transition spd="slow">
    <p:pull dir="r"/>
  </p:transition>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0242" name="Rectangle 2"/>
          <p:cNvSpPr>
            <a:spLocks noGrp="1" noChangeArrowheads="1"/>
          </p:cNvSpPr>
          <p:nvPr>
            <p:ph type="body" sz="half" idx="1"/>
          </p:nvPr>
        </p:nvSpPr>
        <p:spPr>
          <a:xfrm>
            <a:off x="776536" y="1628800"/>
            <a:ext cx="8677027" cy="4657700"/>
          </a:xfrm>
          <a:noFill/>
        </p:spPr>
        <p:txBody>
          <a:bodyPr/>
          <a:lstStyle/>
          <a:p>
            <a:pPr algn="just">
              <a:lnSpc>
                <a:spcPts val="2700"/>
              </a:lnSpc>
              <a:spcBef>
                <a:spcPts val="600"/>
              </a:spcBef>
              <a:spcAft>
                <a:spcPts val="600"/>
              </a:spcAft>
            </a:pPr>
            <a:r>
              <a:rPr lang="en-US" sz="2000" b="1" dirty="0" smtClean="0">
                <a:solidFill>
                  <a:srgbClr val="FF0000"/>
                </a:solidFill>
              </a:rPr>
              <a:t>ICAAP – requirements: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buFontTx/>
              <a:buChar char="-"/>
            </a:pPr>
            <a:r>
              <a:rPr lang="en-US" sz="1800" dirty="0" smtClean="0"/>
              <a:t>“</a:t>
            </a:r>
            <a:r>
              <a:rPr lang="en-GB" sz="1800" dirty="0" smtClean="0"/>
              <a:t>Institutions </a:t>
            </a:r>
            <a:r>
              <a:rPr lang="en-GB" sz="1800" dirty="0"/>
              <a:t>shall have in </a:t>
            </a:r>
            <a:r>
              <a:rPr lang="en-GB" sz="1800" dirty="0" smtClean="0"/>
              <a:t>place sound</a:t>
            </a:r>
            <a:r>
              <a:rPr lang="en-GB" sz="1800" dirty="0"/>
              <a:t>, effective and comprehensive strategies and processes to assess and maintain on an ongoing basis the amounts, types and distribution of internal capital that they consider adequate to cover the nature and level of the risks to which they are or might be exposed</a:t>
            </a:r>
            <a:r>
              <a:rPr lang="en-GB" sz="1800" dirty="0" smtClean="0"/>
              <a:t>” - </a:t>
            </a:r>
            <a:r>
              <a:rPr lang="en-GB" sz="1800" dirty="0"/>
              <a:t>art.73 of Directive 2013/36/EU, </a:t>
            </a:r>
            <a:r>
              <a:rPr lang="en-GB" sz="1800" dirty="0" smtClean="0"/>
              <a:t>26.06 (CRD IV).</a:t>
            </a:r>
          </a:p>
          <a:p>
            <a:pPr algn="just">
              <a:lnSpc>
                <a:spcPts val="2700"/>
              </a:lnSpc>
              <a:spcBef>
                <a:spcPts val="600"/>
              </a:spcBef>
              <a:spcAft>
                <a:spcPts val="600"/>
              </a:spcAft>
              <a:buFontTx/>
              <a:buChar char="-"/>
            </a:pPr>
            <a:r>
              <a:rPr lang="en-US" sz="1800" dirty="0" smtClean="0"/>
              <a:t>EBA/GL/2016/10 - “</a:t>
            </a:r>
            <a:r>
              <a:rPr lang="en-GB" sz="1800" dirty="0"/>
              <a:t>Guidelines on ICAAP and ILAAP information collected for SREP </a:t>
            </a:r>
            <a:r>
              <a:rPr lang="en-GB" sz="1800" dirty="0" smtClean="0"/>
              <a:t>purposes”, 3 Nov.</a:t>
            </a:r>
            <a:endParaRPr lang="en-US" sz="1800" dirty="0"/>
          </a:p>
          <a:p>
            <a:pPr algn="just">
              <a:lnSpc>
                <a:spcPts val="2700"/>
              </a:lnSpc>
              <a:spcBef>
                <a:spcPts val="600"/>
              </a:spcBef>
              <a:spcAft>
                <a:spcPts val="600"/>
              </a:spcAft>
              <a:buFontTx/>
              <a:buChar char="-"/>
            </a:pPr>
            <a:r>
              <a:rPr lang="en-US" sz="1800" dirty="0" smtClean="0"/>
              <a:t>Instruction </a:t>
            </a:r>
            <a:r>
              <a:rPr lang="en-US" sz="1800" dirty="0"/>
              <a:t>No.3/2019 </a:t>
            </a:r>
            <a:r>
              <a:rPr lang="en-US" sz="1800" dirty="0" smtClean="0"/>
              <a:t>(</a:t>
            </a:r>
            <a:r>
              <a:rPr lang="en-US" sz="1800" dirty="0"/>
              <a:t>revoked </a:t>
            </a:r>
            <a:r>
              <a:rPr lang="en-US" sz="1800" dirty="0" smtClean="0"/>
              <a:t>Instruction 15/2007) =&gt; annual report to be submitted by credit institutions to the supervisor until 31 Mar..</a:t>
            </a:r>
            <a:endParaRPr lang="en-US" sz="1800" dirty="0" smtClean="0">
              <a:cs typeface="Arial" charset="0"/>
            </a:endParaRPr>
          </a:p>
          <a:p>
            <a:pPr marL="623888" lvl="1" indent="-223838" algn="just">
              <a:lnSpc>
                <a:spcPts val="2600"/>
              </a:lnSpc>
              <a:spcBef>
                <a:spcPts val="0"/>
              </a:spcBef>
              <a:spcAft>
                <a:spcPts val="0"/>
              </a:spcAft>
              <a:buFontTx/>
              <a:buChar char="-"/>
            </a:pPr>
            <a:endParaRPr lang="en-GB" sz="1400" dirty="0" smtClean="0">
              <a:solidFill>
                <a:srgbClr val="FF0000"/>
              </a:solidFill>
              <a:cs typeface="Arial" charset="0"/>
            </a:endParaRPr>
          </a:p>
          <a:p>
            <a:pPr marL="0" indent="0" algn="just">
              <a:lnSpc>
                <a:spcPts val="2600"/>
              </a:lnSpc>
              <a:spcBef>
                <a:spcPts val="0"/>
              </a:spcBef>
              <a:spcAft>
                <a:spcPts val="0"/>
              </a:spcAft>
              <a:buNone/>
            </a:pPr>
            <a:endParaRPr lang="en-US" sz="1800" dirty="0" smtClean="0">
              <a:cs typeface="Arial" charset="0"/>
            </a:endParaRPr>
          </a:p>
        </p:txBody>
      </p:sp>
      <p:sp>
        <p:nvSpPr>
          <p:cNvPr id="225284" name="Rectangle 3"/>
          <p:cNvSpPr>
            <a:spLocks noGrp="1" noChangeArrowheads="1"/>
          </p:cNvSpPr>
          <p:nvPr>
            <p:ph type="title"/>
          </p:nvPr>
        </p:nvSpPr>
        <p:spPr>
          <a:xfrm>
            <a:off x="841375" y="392113"/>
            <a:ext cx="7183438" cy="679450"/>
          </a:xfrm>
          <a:noFill/>
        </p:spPr>
        <p:txBody>
          <a:bodyPr/>
          <a:lstStyle/>
          <a:p>
            <a:r>
              <a:rPr lang="en-GB" dirty="0" smtClean="0"/>
              <a:t>Pillar II</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644</a:t>
            </a:fld>
            <a:endParaRPr lang="en-US"/>
          </a:p>
        </p:txBody>
      </p:sp>
    </p:spTree>
  </p:cSld>
  <p:clrMapOvr>
    <a:masterClrMapping/>
  </p:clrMapOvr>
  <p:transition spd="med">
    <p:cover dir="r"/>
  </p:transition>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36163" name="Rectangle 3"/>
          <p:cNvSpPr>
            <a:spLocks noGrp="1" noChangeArrowheads="1"/>
          </p:cNvSpPr>
          <p:nvPr>
            <p:ph type="body" idx="1"/>
          </p:nvPr>
        </p:nvSpPr>
        <p:spPr>
          <a:xfrm>
            <a:off x="776536" y="1643063"/>
            <a:ext cx="8643938" cy="4643437"/>
          </a:xfrm>
          <a:noFill/>
        </p:spPr>
        <p:txBody>
          <a:bodyPr/>
          <a:lstStyle/>
          <a:p>
            <a:pPr marL="261938" indent="-260350" algn="just">
              <a:lnSpc>
                <a:spcPts val="2600"/>
              </a:lnSpc>
              <a:spcBef>
                <a:spcPts val="600"/>
              </a:spcBef>
              <a:spcAft>
                <a:spcPts val="600"/>
              </a:spcAft>
            </a:pPr>
            <a:r>
              <a:rPr lang="en-US" sz="2000" b="1" dirty="0" smtClean="0">
                <a:solidFill>
                  <a:srgbClr val="FF0000"/>
                </a:solidFill>
              </a:rPr>
              <a:t>ICAAP Goals - to ensure:</a:t>
            </a:r>
          </a:p>
          <a:p>
            <a:pPr marL="261938" lvl="1" indent="-260350" algn="just">
              <a:lnSpc>
                <a:spcPts val="2600"/>
              </a:lnSpc>
              <a:spcBef>
                <a:spcPts val="600"/>
              </a:spcBef>
              <a:spcAft>
                <a:spcPts val="600"/>
              </a:spcAft>
              <a:buFont typeface="Wingdings" pitchFamily="2" charset="2"/>
              <a:buAutoNum type="alphaLcParenBoth"/>
            </a:pPr>
            <a:r>
              <a:rPr lang="en-US" sz="2000" dirty="0"/>
              <a:t>Adequate organizational </a:t>
            </a:r>
            <a:r>
              <a:rPr lang="en-US" sz="2000" dirty="0" smtClean="0"/>
              <a:t>and technological structure, as well as governance and risk control practices, considering internal capital planning and risks;</a:t>
            </a:r>
          </a:p>
          <a:p>
            <a:pPr marL="261938" lvl="1" indent="-260350" algn="just">
              <a:lnSpc>
                <a:spcPts val="2600"/>
              </a:lnSpc>
              <a:spcBef>
                <a:spcPts val="600"/>
              </a:spcBef>
              <a:spcAft>
                <a:spcPts val="600"/>
              </a:spcAft>
              <a:buFont typeface="Wingdings" pitchFamily="2" charset="2"/>
              <a:buAutoNum type="alphaLcParenBoth"/>
            </a:pPr>
            <a:r>
              <a:rPr lang="en-US" sz="2000" dirty="0" smtClean="0"/>
              <a:t>Robust management and monitoring processes for the internal capital and risks, according to the strategies implement and the activity plan defined;</a:t>
            </a:r>
          </a:p>
          <a:p>
            <a:pPr marL="261938" lvl="1" indent="-260350" algn="just">
              <a:lnSpc>
                <a:spcPts val="2600"/>
              </a:lnSpc>
              <a:spcBef>
                <a:spcPts val="600"/>
              </a:spcBef>
              <a:spcAft>
                <a:spcPts val="600"/>
              </a:spcAft>
              <a:buFont typeface="Wingdings" pitchFamily="2" charset="2"/>
              <a:buAutoNum type="alphaLcParenBoth"/>
            </a:pPr>
            <a:r>
              <a:rPr lang="en-US" sz="2000" dirty="0" smtClean="0"/>
              <a:t>Risks are properly identified and assessed;</a:t>
            </a:r>
          </a:p>
          <a:p>
            <a:pPr marL="261938" lvl="1" indent="-260350" algn="just">
              <a:lnSpc>
                <a:spcPts val="2600"/>
              </a:lnSpc>
              <a:spcBef>
                <a:spcPts val="600"/>
              </a:spcBef>
              <a:spcAft>
                <a:spcPts val="600"/>
              </a:spcAft>
              <a:buFont typeface="Wingdings" pitchFamily="2" charset="2"/>
              <a:buAutoNum type="alphaLcParenBoth"/>
            </a:pPr>
            <a:r>
              <a:rPr lang="en-US" sz="2000" dirty="0" smtClean="0"/>
              <a:t>Correct internal risk profile definition, as well as sensitivity to recession risks (stress tests);</a:t>
            </a:r>
          </a:p>
          <a:p>
            <a:pPr marL="261938" lvl="1" indent="-260350" algn="just">
              <a:lnSpc>
                <a:spcPts val="2600"/>
              </a:lnSpc>
              <a:spcBef>
                <a:spcPts val="600"/>
              </a:spcBef>
              <a:spcAft>
                <a:spcPts val="600"/>
              </a:spcAft>
              <a:buFont typeface="Wingdings" pitchFamily="2" charset="2"/>
              <a:buAutoNum type="alphaLcParenBoth"/>
            </a:pPr>
            <a:r>
              <a:rPr lang="en-US" sz="2000" dirty="0" smtClean="0"/>
              <a:t>Identification of existing controls and correct assessment of the risk mitigation effects;</a:t>
            </a:r>
          </a:p>
          <a:p>
            <a:pPr marL="261938" lvl="1" indent="-260350" algn="just">
              <a:lnSpc>
                <a:spcPts val="2600"/>
              </a:lnSpc>
              <a:spcBef>
                <a:spcPts val="600"/>
              </a:spcBef>
              <a:spcAft>
                <a:spcPts val="600"/>
              </a:spcAft>
              <a:buFont typeface="Wingdings" pitchFamily="2" charset="2"/>
              <a:buAutoNum type="alphaLcParenBoth" startAt="6"/>
            </a:pPr>
            <a:r>
              <a:rPr lang="en-US" sz="2000" dirty="0" smtClean="0"/>
              <a:t>Adequate business continuity plans.</a:t>
            </a:r>
          </a:p>
        </p:txBody>
      </p:sp>
      <p:sp>
        <p:nvSpPr>
          <p:cNvPr id="229380" name="Rectangle 2"/>
          <p:cNvSpPr>
            <a:spLocks noGrp="1" noChangeArrowheads="1"/>
          </p:cNvSpPr>
          <p:nvPr>
            <p:ph type="title"/>
          </p:nvPr>
        </p:nvSpPr>
        <p:spPr>
          <a:xfrm>
            <a:off x="809625" y="357188"/>
            <a:ext cx="8572500" cy="1000125"/>
          </a:xfrm>
        </p:spPr>
        <p:txBody>
          <a:bodyPr/>
          <a:lstStyle/>
          <a:p>
            <a:r>
              <a:rPr lang="en-GB" dirty="0"/>
              <a:t>Pillar II</a:t>
            </a:r>
            <a:endParaRPr lang="en-GB"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645</a:t>
            </a:fld>
            <a:endParaRPr lang="en-US"/>
          </a:p>
        </p:txBody>
      </p:sp>
    </p:spTree>
    <p:extLst>
      <p:ext uri="{BB962C8B-B14F-4D97-AF65-F5344CB8AC3E}">
        <p14:creationId xmlns:p14="http://schemas.microsoft.com/office/powerpoint/2010/main" val="4035506729"/>
      </p:ext>
    </p:extLst>
  </p:cSld>
  <p:clrMapOvr>
    <a:masterClrMapping/>
  </p:clrMapOvr>
  <p:transition spd="slow">
    <p:pull dir="r"/>
  </p:transition>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Pillar II</a:t>
            </a:r>
          </a:p>
        </p:txBody>
      </p:sp>
      <p:sp>
        <p:nvSpPr>
          <p:cNvPr id="3081221" name="Rectangle 5"/>
          <p:cNvSpPr>
            <a:spLocks noGrp="1" noChangeArrowheads="1"/>
          </p:cNvSpPr>
          <p:nvPr>
            <p:ph type="body" idx="1"/>
          </p:nvPr>
        </p:nvSpPr>
        <p:spPr>
          <a:xfrm>
            <a:off x="809625" y="1643063"/>
            <a:ext cx="8643938" cy="4643437"/>
          </a:xfrm>
        </p:spPr>
        <p:txBody>
          <a:bodyPr/>
          <a:lstStyle/>
          <a:p>
            <a:pPr marL="363538" indent="-363538" algn="just">
              <a:lnSpc>
                <a:spcPts val="2700"/>
              </a:lnSpc>
              <a:spcBef>
                <a:spcPts val="600"/>
              </a:spcBef>
              <a:spcAft>
                <a:spcPts val="600"/>
              </a:spcAft>
              <a:defRPr/>
            </a:pPr>
            <a:r>
              <a:rPr lang="en-US" sz="2000" b="1" dirty="0" smtClean="0">
                <a:solidFill>
                  <a:srgbClr val="FF0000"/>
                </a:solidFill>
              </a:rPr>
              <a:t>Stress Tests – Goals:</a:t>
            </a:r>
          </a:p>
          <a:p>
            <a:pPr marL="363538" indent="-363538" algn="just">
              <a:lnSpc>
                <a:spcPts val="2700"/>
              </a:lnSpc>
              <a:spcBef>
                <a:spcPts val="600"/>
              </a:spcBef>
              <a:spcAft>
                <a:spcPts val="600"/>
              </a:spcAft>
              <a:defRPr/>
            </a:pPr>
            <a:endParaRPr lang="en-US" sz="2000" b="1" dirty="0" smtClean="0">
              <a:solidFill>
                <a:srgbClr val="FF0000"/>
              </a:solidFill>
            </a:endParaRPr>
          </a:p>
          <a:p>
            <a:pPr algn="just">
              <a:lnSpc>
                <a:spcPts val="2700"/>
              </a:lnSpc>
              <a:spcBef>
                <a:spcPts val="600"/>
              </a:spcBef>
              <a:spcAft>
                <a:spcPts val="600"/>
              </a:spcAft>
              <a:buFontTx/>
              <a:buChar char="-"/>
              <a:defRPr/>
            </a:pPr>
            <a:r>
              <a:rPr lang="en-US" sz="2000" dirty="0" smtClean="0"/>
              <a:t>Identification of possible </a:t>
            </a:r>
            <a:r>
              <a:rPr lang="en-US" sz="2000" dirty="0"/>
              <a:t>events or future changes in economic conditions that could have </a:t>
            </a:r>
            <a:r>
              <a:rPr lang="en-US" sz="2000" dirty="0" smtClean="0"/>
              <a:t>unfavorable </a:t>
            </a:r>
            <a:r>
              <a:rPr lang="en-US" sz="2000" dirty="0"/>
              <a:t>effects on a bank’s </a:t>
            </a:r>
            <a:r>
              <a:rPr lang="en-US" sz="2000" dirty="0" smtClean="0"/>
              <a:t>capital and </a:t>
            </a:r>
            <a:r>
              <a:rPr lang="en-US" sz="2000" dirty="0"/>
              <a:t>assessment of the bank’s ability to withstand such </a:t>
            </a:r>
            <a:r>
              <a:rPr lang="en-US" sz="2000" dirty="0" smtClean="0"/>
              <a:t>changes, namely: </a:t>
            </a:r>
          </a:p>
          <a:p>
            <a:pPr marL="357188" indent="-357188" algn="just">
              <a:lnSpc>
                <a:spcPts val="2700"/>
              </a:lnSpc>
              <a:spcBef>
                <a:spcPts val="600"/>
              </a:spcBef>
              <a:spcAft>
                <a:spcPts val="600"/>
              </a:spcAft>
              <a:buAutoNum type="romanLcParenBoth"/>
              <a:defRPr/>
            </a:pPr>
            <a:r>
              <a:rPr lang="en-US" sz="2000" dirty="0" smtClean="0"/>
              <a:t>economic </a:t>
            </a:r>
            <a:r>
              <a:rPr lang="en-US" sz="2000" dirty="0"/>
              <a:t>or industry downturns</a:t>
            </a:r>
            <a:r>
              <a:rPr lang="en-US" sz="2000" dirty="0" smtClean="0"/>
              <a:t>;</a:t>
            </a:r>
          </a:p>
          <a:p>
            <a:pPr marL="357188" indent="-357188" algn="just">
              <a:lnSpc>
                <a:spcPts val="2700"/>
              </a:lnSpc>
              <a:spcBef>
                <a:spcPts val="600"/>
              </a:spcBef>
              <a:spcAft>
                <a:spcPts val="600"/>
              </a:spcAft>
              <a:buAutoNum type="romanLcParenBoth"/>
              <a:defRPr/>
            </a:pPr>
            <a:r>
              <a:rPr lang="en-US" sz="2000" dirty="0" smtClean="0"/>
              <a:t>market-risk </a:t>
            </a:r>
            <a:r>
              <a:rPr lang="en-US" sz="2000" dirty="0"/>
              <a:t>events</a:t>
            </a:r>
            <a:r>
              <a:rPr lang="en-US" sz="2000" dirty="0" smtClean="0"/>
              <a:t>;</a:t>
            </a:r>
          </a:p>
          <a:p>
            <a:pPr marL="357188" indent="-357188" algn="just">
              <a:lnSpc>
                <a:spcPts val="2700"/>
              </a:lnSpc>
              <a:spcBef>
                <a:spcPts val="600"/>
              </a:spcBef>
              <a:spcAft>
                <a:spcPts val="600"/>
              </a:spcAft>
              <a:buAutoNum type="romanLcParenBoth"/>
              <a:defRPr/>
            </a:pPr>
            <a:r>
              <a:rPr lang="en-US" sz="2000" dirty="0" smtClean="0"/>
              <a:t>liquidity </a:t>
            </a:r>
            <a:r>
              <a:rPr lang="en-US" sz="2000" dirty="0"/>
              <a:t>conditions. </a:t>
            </a:r>
            <a:endParaRPr lang="en-US" sz="2000" b="1"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646</a:t>
            </a:fld>
            <a:endParaRPr lang="en-US"/>
          </a:p>
        </p:txBody>
      </p:sp>
    </p:spTree>
    <p:extLst>
      <p:ext uri="{BB962C8B-B14F-4D97-AF65-F5344CB8AC3E}">
        <p14:creationId xmlns:p14="http://schemas.microsoft.com/office/powerpoint/2010/main" val="4196957636"/>
      </p:ext>
    </p:extLst>
  </p:cSld>
  <p:clrMapOvr>
    <a:masterClrMapping/>
  </p:clrMapOvr>
  <p:transition spd="slow">
    <p:pull dir="r"/>
  </p:transition>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Pillar II</a:t>
            </a:r>
          </a:p>
        </p:txBody>
      </p:sp>
      <p:sp>
        <p:nvSpPr>
          <p:cNvPr id="3081221" name="Rectangle 5"/>
          <p:cNvSpPr>
            <a:spLocks noGrp="1" noChangeArrowheads="1"/>
          </p:cNvSpPr>
          <p:nvPr>
            <p:ph type="body" idx="1"/>
          </p:nvPr>
        </p:nvSpPr>
        <p:spPr>
          <a:xfrm>
            <a:off x="809625" y="1643063"/>
            <a:ext cx="8643938" cy="4643437"/>
          </a:xfrm>
        </p:spPr>
        <p:txBody>
          <a:bodyPr/>
          <a:lstStyle/>
          <a:p>
            <a:pPr marL="363538" indent="-363538" algn="just">
              <a:lnSpc>
                <a:spcPts val="2700"/>
              </a:lnSpc>
              <a:spcBef>
                <a:spcPts val="600"/>
              </a:spcBef>
              <a:spcAft>
                <a:spcPts val="600"/>
              </a:spcAft>
              <a:defRPr/>
            </a:pPr>
            <a:r>
              <a:rPr lang="en-US" sz="2000" b="1" dirty="0" smtClean="0">
                <a:solidFill>
                  <a:srgbClr val="FF0000"/>
                </a:solidFill>
              </a:rPr>
              <a:t>Stress Tests - Requirements:</a:t>
            </a:r>
          </a:p>
          <a:p>
            <a:pPr marL="363538" indent="-363538" algn="just">
              <a:lnSpc>
                <a:spcPts val="2700"/>
              </a:lnSpc>
              <a:spcBef>
                <a:spcPts val="600"/>
              </a:spcBef>
              <a:spcAft>
                <a:spcPts val="600"/>
              </a:spcAft>
              <a:defRPr/>
            </a:pPr>
            <a:endParaRPr lang="en-US" sz="2000" dirty="0" smtClean="0"/>
          </a:p>
          <a:p>
            <a:pPr marL="357188" indent="-357188" algn="just">
              <a:lnSpc>
                <a:spcPts val="2700"/>
              </a:lnSpc>
              <a:spcBef>
                <a:spcPts val="600"/>
              </a:spcBef>
              <a:spcAft>
                <a:spcPts val="600"/>
              </a:spcAft>
              <a:buAutoNum type="romanLcParenBoth"/>
            </a:pPr>
            <a:r>
              <a:rPr lang="en-US" sz="2000" dirty="0" smtClean="0"/>
              <a:t>Scope - all </a:t>
            </a:r>
            <a:r>
              <a:rPr lang="en-US" sz="2000" dirty="0"/>
              <a:t>types of material </a:t>
            </a:r>
            <a:r>
              <a:rPr lang="en-US" sz="2000" dirty="0" smtClean="0"/>
              <a:t>risk, both on- </a:t>
            </a:r>
            <a:r>
              <a:rPr lang="en-US" sz="2000" dirty="0"/>
              <a:t>and </a:t>
            </a:r>
            <a:r>
              <a:rPr lang="en-US" sz="2000" dirty="0" smtClean="0"/>
              <a:t>off-balance-sheet:</a:t>
            </a:r>
          </a:p>
          <a:p>
            <a:pPr marL="357188" indent="-357188" algn="just">
              <a:lnSpc>
                <a:spcPts val="2700"/>
              </a:lnSpc>
              <a:spcBef>
                <a:spcPts val="600"/>
              </a:spcBef>
              <a:spcAft>
                <a:spcPts val="600"/>
              </a:spcAft>
              <a:buAutoNum type="romanLcParenBoth"/>
            </a:pPr>
            <a:r>
              <a:rPr lang="en-US" sz="2000" dirty="0" smtClean="0"/>
              <a:t>Frequency - appropriate to the scope and type of the stress test, the nature, scale, size and complexity of the institution (proportionality principle), portfolio characteristics as well as changes in the macroeconomic environment or the institution’s business activities;</a:t>
            </a:r>
          </a:p>
          <a:p>
            <a:pPr marL="357188" indent="-357188" algn="just">
              <a:lnSpc>
                <a:spcPts val="2700"/>
              </a:lnSpc>
              <a:spcBef>
                <a:spcPts val="600"/>
              </a:spcBef>
              <a:spcAft>
                <a:spcPts val="600"/>
              </a:spcAft>
              <a:buAutoNum type="romanLcParenBoth"/>
            </a:pPr>
            <a:r>
              <a:rPr lang="en-US" sz="2000" dirty="0" smtClean="0"/>
              <a:t>Sensitivity and Scenario analyses;</a:t>
            </a:r>
          </a:p>
          <a:p>
            <a:pPr marL="357188" indent="-357188" algn="just">
              <a:lnSpc>
                <a:spcPts val="2700"/>
              </a:lnSpc>
              <a:spcBef>
                <a:spcPts val="600"/>
              </a:spcBef>
              <a:spcAft>
                <a:spcPts val="600"/>
              </a:spcAft>
              <a:buAutoNum type="romanLcParenBoth"/>
              <a:defRPr/>
            </a:pPr>
            <a:r>
              <a:rPr lang="en-US" sz="2000" dirty="0" smtClean="0"/>
              <a:t>Reverse stress tests.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647</a:t>
            </a:fld>
            <a:endParaRPr lang="en-US"/>
          </a:p>
        </p:txBody>
      </p:sp>
    </p:spTree>
    <p:extLst>
      <p:ext uri="{BB962C8B-B14F-4D97-AF65-F5344CB8AC3E}">
        <p14:creationId xmlns:p14="http://schemas.microsoft.com/office/powerpoint/2010/main" val="520521170"/>
      </p:ext>
    </p:extLst>
  </p:cSld>
  <p:clrMapOvr>
    <a:masterClrMapping/>
  </p:clrMapOvr>
  <p:transition spd="slow">
    <p:pull dir="r"/>
  </p:transition>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endParaRPr lang="en-GB" dirty="0" smtClean="0"/>
          </a:p>
        </p:txBody>
      </p:sp>
      <p:sp>
        <p:nvSpPr>
          <p:cNvPr id="3081221" name="Rectangle 5"/>
          <p:cNvSpPr>
            <a:spLocks noGrp="1" noChangeArrowheads="1"/>
          </p:cNvSpPr>
          <p:nvPr>
            <p:ph type="body" idx="1"/>
          </p:nvPr>
        </p:nvSpPr>
        <p:spPr>
          <a:xfrm>
            <a:off x="809625" y="1643063"/>
            <a:ext cx="8643938" cy="4643437"/>
          </a:xfrm>
        </p:spPr>
        <p:txBody>
          <a:bodyPr/>
          <a:lstStyle/>
          <a:p>
            <a:r>
              <a:rPr lang="en-US" sz="2000" b="1" dirty="0" smtClean="0">
                <a:solidFill>
                  <a:srgbClr val="FF0000"/>
                </a:solidFill>
              </a:rPr>
              <a:t>Stress Tests - Risks to be covered </a:t>
            </a:r>
            <a:r>
              <a:rPr lang="en-US" sz="2000" dirty="0" smtClean="0"/>
              <a:t>(</a:t>
            </a:r>
            <a:r>
              <a:rPr lang="pt-PT" sz="2000" dirty="0" smtClean="0"/>
              <a:t>EBA/GL/2018/04, 19 Jul.)</a:t>
            </a:r>
            <a:r>
              <a:rPr lang="en-US" sz="2000" dirty="0" smtClean="0"/>
              <a:t>:</a:t>
            </a:r>
          </a:p>
          <a:p>
            <a:endParaRPr lang="en-US" sz="2000" dirty="0" smtClean="0"/>
          </a:p>
          <a:p>
            <a:pPr marL="363538" lvl="1" indent="-363538" algn="just">
              <a:lnSpc>
                <a:spcPts val="2700"/>
              </a:lnSpc>
              <a:spcBef>
                <a:spcPts val="600"/>
              </a:spcBef>
              <a:spcAft>
                <a:spcPts val="0"/>
              </a:spcAft>
              <a:buFont typeface="Wingdings" pitchFamily="2" charset="2"/>
              <a:buAutoNum type="romanLcParenBoth"/>
              <a:defRPr/>
            </a:pPr>
            <a:r>
              <a:rPr lang="en-US" sz="1800" dirty="0"/>
              <a:t>c</a:t>
            </a:r>
            <a:r>
              <a:rPr lang="en-US" sz="1800" dirty="0" smtClean="0"/>
              <a:t>redit and counterparty</a:t>
            </a:r>
          </a:p>
          <a:p>
            <a:pPr marL="363538" lvl="1" indent="-363538" algn="just">
              <a:lnSpc>
                <a:spcPts val="2700"/>
              </a:lnSpc>
              <a:spcBef>
                <a:spcPts val="600"/>
              </a:spcBef>
              <a:spcAft>
                <a:spcPts val="0"/>
              </a:spcAft>
              <a:buFont typeface="Wingdings" pitchFamily="2" charset="2"/>
              <a:buAutoNum type="romanLcParenBoth"/>
              <a:defRPr/>
            </a:pPr>
            <a:r>
              <a:rPr lang="en-US" sz="1800" dirty="0" smtClean="0"/>
              <a:t>securitization</a:t>
            </a:r>
            <a:endParaRPr lang="en-US" sz="1800" dirty="0"/>
          </a:p>
          <a:p>
            <a:pPr marL="363538" lvl="1" indent="-363538" algn="just">
              <a:lnSpc>
                <a:spcPts val="2700"/>
              </a:lnSpc>
              <a:spcBef>
                <a:spcPts val="600"/>
              </a:spcBef>
              <a:spcAft>
                <a:spcPts val="0"/>
              </a:spcAft>
              <a:buFont typeface="Wingdings" pitchFamily="2" charset="2"/>
              <a:buAutoNum type="romanLcParenBoth"/>
              <a:defRPr/>
            </a:pPr>
            <a:r>
              <a:rPr lang="en-US" sz="1800" dirty="0" smtClean="0"/>
              <a:t>market</a:t>
            </a:r>
            <a:endParaRPr lang="en-US" sz="1800" dirty="0"/>
          </a:p>
          <a:p>
            <a:pPr marL="363538" lvl="1" indent="-363538" algn="just">
              <a:lnSpc>
                <a:spcPts val="2700"/>
              </a:lnSpc>
              <a:spcBef>
                <a:spcPts val="600"/>
              </a:spcBef>
              <a:spcAft>
                <a:spcPts val="0"/>
              </a:spcAft>
              <a:buFont typeface="Wingdings" pitchFamily="2" charset="2"/>
              <a:buAutoNum type="romanLcParenBoth"/>
              <a:defRPr/>
            </a:pPr>
            <a:r>
              <a:rPr lang="en-US" sz="1800" dirty="0" smtClean="0"/>
              <a:t>operational</a:t>
            </a:r>
          </a:p>
          <a:p>
            <a:pPr marL="363538" lvl="1" indent="-363538" algn="just">
              <a:lnSpc>
                <a:spcPts val="2700"/>
              </a:lnSpc>
              <a:spcBef>
                <a:spcPts val="600"/>
              </a:spcBef>
              <a:spcAft>
                <a:spcPts val="0"/>
              </a:spcAft>
              <a:buFont typeface="Wingdings" pitchFamily="2" charset="2"/>
              <a:buAutoNum type="romanLcParenBoth"/>
              <a:defRPr/>
            </a:pPr>
            <a:r>
              <a:rPr lang="en-US" sz="1800" dirty="0" smtClean="0"/>
              <a:t>conduct-related</a:t>
            </a:r>
          </a:p>
          <a:p>
            <a:pPr marL="363538" lvl="1" indent="-363538" algn="just">
              <a:lnSpc>
                <a:spcPts val="2700"/>
              </a:lnSpc>
              <a:spcBef>
                <a:spcPts val="600"/>
              </a:spcBef>
              <a:spcAft>
                <a:spcPts val="0"/>
              </a:spcAft>
              <a:buFont typeface="Wingdings" pitchFamily="2" charset="2"/>
              <a:buAutoNum type="romanLcParenBoth"/>
              <a:defRPr/>
            </a:pPr>
            <a:r>
              <a:rPr lang="en-US" sz="1800" dirty="0" smtClean="0"/>
              <a:t>liquidity</a:t>
            </a:r>
          </a:p>
          <a:p>
            <a:pPr marL="363538" lvl="1" indent="-363538">
              <a:lnSpc>
                <a:spcPts val="2700"/>
              </a:lnSpc>
              <a:spcBef>
                <a:spcPts val="600"/>
              </a:spcBef>
              <a:spcAft>
                <a:spcPts val="0"/>
              </a:spcAft>
              <a:buFont typeface="Wingdings" pitchFamily="2" charset="2"/>
              <a:buAutoNum type="romanLcParenBoth"/>
              <a:defRPr/>
            </a:pPr>
            <a:r>
              <a:rPr lang="en-US" sz="1800" dirty="0" smtClean="0"/>
              <a:t>interest rate (non-trading activities)</a:t>
            </a:r>
          </a:p>
          <a:p>
            <a:pPr marL="363538" lvl="1" indent="-363538">
              <a:lnSpc>
                <a:spcPts val="2700"/>
              </a:lnSpc>
              <a:spcBef>
                <a:spcPts val="600"/>
              </a:spcBef>
              <a:spcAft>
                <a:spcPts val="0"/>
              </a:spcAft>
              <a:buFont typeface="Wingdings" pitchFamily="2" charset="2"/>
              <a:buAutoNum type="romanLcParenBoth"/>
              <a:defRPr/>
            </a:pPr>
            <a:r>
              <a:rPr lang="en-US" sz="1800" dirty="0" smtClean="0"/>
              <a:t>concentration</a:t>
            </a:r>
          </a:p>
          <a:p>
            <a:pPr marL="363538" lvl="1" indent="-363538">
              <a:lnSpc>
                <a:spcPts val="2700"/>
              </a:lnSpc>
              <a:spcBef>
                <a:spcPts val="600"/>
              </a:spcBef>
              <a:spcAft>
                <a:spcPts val="0"/>
              </a:spcAft>
              <a:buFont typeface="Wingdings" pitchFamily="2" charset="2"/>
              <a:buAutoNum type="romanLcParenBoth"/>
              <a:defRPr/>
            </a:pPr>
            <a:r>
              <a:rPr lang="en-US" sz="1800" dirty="0" smtClean="0"/>
              <a:t>foreign exchange lending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648</a:t>
            </a:fld>
            <a:endParaRPr lang="en-US"/>
          </a:p>
        </p:txBody>
      </p:sp>
    </p:spTree>
  </p:cSld>
  <p:clrMapOvr>
    <a:masterClrMapping/>
  </p:clrMapOvr>
  <p:transition spd="slow">
    <p:pull dir="r"/>
  </p:transition>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II</a:t>
            </a:r>
            <a:endParaRPr lang="en-GB" dirty="0" smtClean="0"/>
          </a:p>
        </p:txBody>
      </p:sp>
      <p:pic>
        <p:nvPicPr>
          <p:cNvPr id="547842" name="Picture 2"/>
          <p:cNvPicPr>
            <a:picLocks noChangeAspect="1" noChangeArrowheads="1"/>
          </p:cNvPicPr>
          <p:nvPr/>
        </p:nvPicPr>
        <p:blipFill>
          <a:blip r:embed="rId2" cstate="print"/>
          <a:srcRect/>
          <a:stretch>
            <a:fillRect/>
          </a:stretch>
        </p:blipFill>
        <p:spPr bwMode="auto">
          <a:xfrm>
            <a:off x="821348" y="2996950"/>
            <a:ext cx="4199890" cy="2772055"/>
          </a:xfrm>
          <a:prstGeom prst="rect">
            <a:avLst/>
          </a:prstGeom>
          <a:noFill/>
          <a:ln w="9525">
            <a:noFill/>
            <a:miter lim="800000"/>
            <a:headEnd/>
            <a:tailEnd/>
          </a:ln>
        </p:spPr>
      </p:pic>
      <p:sp>
        <p:nvSpPr>
          <p:cNvPr id="6" name="Rectangle 5"/>
          <p:cNvSpPr txBox="1">
            <a:spLocks noChangeArrowheads="1"/>
          </p:cNvSpPr>
          <p:nvPr/>
        </p:nvSpPr>
        <p:spPr bwMode="auto">
          <a:xfrm>
            <a:off x="809625" y="1643063"/>
            <a:ext cx="8643938" cy="84983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dirty="0" smtClean="0">
                <a:ln>
                  <a:noFill/>
                </a:ln>
                <a:solidFill>
                  <a:srgbClr val="FF0000"/>
                </a:solidFill>
                <a:effectLst/>
                <a:uLnTx/>
                <a:uFillTx/>
                <a:latin typeface="+mn-lt"/>
              </a:rPr>
              <a:t>S</a:t>
            </a:r>
            <a:r>
              <a:rPr kumimoji="0" lang="en-US" sz="2000" b="0" i="0" u="none" strike="noStrike" kern="0" cap="none" spc="0" normalizeH="0" dirty="0" smtClean="0">
                <a:ln>
                  <a:noFill/>
                </a:ln>
                <a:solidFill>
                  <a:srgbClr val="FF0000"/>
                </a:solidFill>
                <a:effectLst/>
                <a:uLnTx/>
                <a:uFillTx/>
                <a:latin typeface="+mn-lt"/>
              </a:rPr>
              <a:t>tress tests on credit risk are typically based on macroeconomic scenarios, impacting on impairments (via PDs) and NII (via interest rates).</a:t>
            </a:r>
            <a:endParaRPr kumimoji="0" lang="en-US" sz="2000" b="0" i="0" u="none" strike="noStrike" kern="0" cap="none" spc="0" normalizeH="0" baseline="0" dirty="0" smtClean="0">
              <a:ln>
                <a:noFill/>
              </a:ln>
              <a:solidFill>
                <a:schemeClr val="tx1"/>
              </a:solidFill>
              <a:effectLst/>
              <a:uLnTx/>
              <a:uFillTx/>
              <a:latin typeface="+mn-lt"/>
            </a:endParaRPr>
          </a:p>
        </p:txBody>
      </p:sp>
      <p:sp>
        <p:nvSpPr>
          <p:cNvPr id="7" name="Rectangle 2"/>
          <p:cNvSpPr txBox="1">
            <a:spLocks noChangeArrowheads="1"/>
          </p:cNvSpPr>
          <p:nvPr/>
        </p:nvSpPr>
        <p:spPr bwMode="auto">
          <a:xfrm>
            <a:off x="738188" y="5805264"/>
            <a:ext cx="4283050" cy="454347"/>
          </a:xfrm>
          <a:prstGeom prst="rect">
            <a:avLst/>
          </a:prstGeom>
          <a:noFill/>
          <a:ln w="9525">
            <a:noFill/>
            <a:miter lim="800000"/>
            <a:headEnd/>
            <a:tailEnd/>
          </a:ln>
        </p:spPr>
        <p:txBody>
          <a:bodyPr lIns="0" tIns="46038" rIns="0" bIns="46038" anchor="ctr"/>
          <a:lstStyle/>
          <a:p>
            <a:pPr marL="95250" lvl="1" indent="-9525" algn="just">
              <a:lnSpc>
                <a:spcPts val="1700"/>
              </a:lnSpc>
              <a:buClr>
                <a:srgbClr val="3366CC"/>
              </a:buClr>
              <a:buNone/>
              <a:defRPr/>
            </a:pPr>
            <a:r>
              <a:rPr lang="en-US" sz="1200" b="0" u="none" kern="0" dirty="0" smtClean="0">
                <a:solidFill>
                  <a:schemeClr val="tx1"/>
                </a:solidFill>
                <a:latin typeface="+mn-lt"/>
                <a:cs typeface="Arial" charset="0"/>
              </a:rPr>
              <a:t>Source: Moody’s (2011), “</a:t>
            </a:r>
            <a:r>
              <a:rPr lang="en-US" sz="1200" b="0" u="none" dirty="0" smtClean="0">
                <a:solidFill>
                  <a:schemeClr val="tx1"/>
                </a:solidFill>
                <a:latin typeface="+mn-lt"/>
              </a:rPr>
              <a:t>Moody’s Analytics 2011 Banking Industry Survey on Stress Testing”.</a:t>
            </a:r>
            <a:endParaRPr lang="en-US" sz="1200" b="0" u="none" kern="0" dirty="0">
              <a:solidFill>
                <a:schemeClr val="tx1"/>
              </a:solidFill>
              <a:latin typeface="+mn-lt"/>
              <a:cs typeface="Arial" charset="0"/>
            </a:endParaRPr>
          </a:p>
        </p:txBody>
      </p:sp>
      <p:pic>
        <p:nvPicPr>
          <p:cNvPr id="8" name="Picture 2"/>
          <p:cNvPicPr>
            <a:picLocks noChangeAspect="1" noChangeArrowheads="1"/>
          </p:cNvPicPr>
          <p:nvPr/>
        </p:nvPicPr>
        <p:blipFill>
          <a:blip r:embed="rId3" cstate="print"/>
          <a:srcRect/>
          <a:stretch>
            <a:fillRect/>
          </a:stretch>
        </p:blipFill>
        <p:spPr bwMode="auto">
          <a:xfrm>
            <a:off x="5153193" y="2996950"/>
            <a:ext cx="4300370" cy="2520281"/>
          </a:xfrm>
          <a:prstGeom prst="rect">
            <a:avLst/>
          </a:prstGeom>
          <a:noFill/>
          <a:ln w="9525">
            <a:noFill/>
            <a:miter lim="800000"/>
            <a:headEnd type="none" w="sm" len="sm"/>
            <a:tailEnd type="none" w="sm" len="sm"/>
          </a:ln>
        </p:spPr>
      </p:pic>
      <p:sp>
        <p:nvSpPr>
          <p:cNvPr id="9" name="Rectangle 2"/>
          <p:cNvSpPr txBox="1">
            <a:spLocks noChangeArrowheads="1"/>
          </p:cNvSpPr>
          <p:nvPr/>
        </p:nvSpPr>
        <p:spPr bwMode="auto">
          <a:xfrm>
            <a:off x="5313040" y="5769005"/>
            <a:ext cx="4099326" cy="490606"/>
          </a:xfrm>
          <a:prstGeom prst="rect">
            <a:avLst/>
          </a:prstGeom>
          <a:noFill/>
          <a:ln w="9525">
            <a:noFill/>
            <a:miter lim="800000"/>
            <a:headEnd/>
            <a:tailEnd/>
          </a:ln>
        </p:spPr>
        <p:txBody>
          <a:bodyPr lIns="0" tIns="46038" rIns="0" bIns="46038" anchor="ctr"/>
          <a:lstStyle/>
          <a:p>
            <a:pPr marL="95250" lvl="1" indent="-9525" algn="just">
              <a:lnSpc>
                <a:spcPts val="1900"/>
              </a:lnSpc>
              <a:buClr>
                <a:srgbClr val="3366CC"/>
              </a:buClr>
              <a:buFont typeface="Webdings" pitchFamily="18" charset="2"/>
              <a:buNone/>
              <a:defRPr/>
            </a:pPr>
            <a:r>
              <a:rPr lang="en-US" sz="1200" b="0" u="none" kern="0" dirty="0" smtClean="0">
                <a:solidFill>
                  <a:srgbClr val="000000"/>
                </a:solidFill>
                <a:latin typeface="+mn-lt"/>
                <a:cs typeface="Arial" charset="0"/>
              </a:rPr>
              <a:t>Source: </a:t>
            </a:r>
            <a:r>
              <a:rPr lang="en-US" sz="1200" b="0" u="none" kern="0" dirty="0" err="1" smtClean="0">
                <a:solidFill>
                  <a:srgbClr val="000000"/>
                </a:solidFill>
                <a:latin typeface="+mn-lt"/>
                <a:cs typeface="Arial" charset="0"/>
              </a:rPr>
              <a:t>Foglia</a:t>
            </a:r>
            <a:r>
              <a:rPr lang="en-US" sz="1200" b="0" u="none" kern="0" dirty="0" smtClean="0">
                <a:solidFill>
                  <a:srgbClr val="000000"/>
                </a:solidFill>
                <a:latin typeface="+mn-lt"/>
                <a:cs typeface="Arial" charset="0"/>
              </a:rPr>
              <a:t>, A</a:t>
            </a:r>
            <a:r>
              <a:rPr lang="en-US" sz="1200" b="0" u="none" kern="0" dirty="0" smtClean="0">
                <a:solidFill>
                  <a:srgbClr val="000000"/>
                </a:solidFill>
                <a:latin typeface="+mn-lt"/>
                <a:cs typeface="Arial" charset="0"/>
                <a:sym typeface="Wingdings" pitchFamily="2" charset="2"/>
              </a:rPr>
              <a:t> (2008), “</a:t>
            </a:r>
            <a:r>
              <a:rPr lang="en-US" sz="1200" b="0" u="none" dirty="0" smtClean="0">
                <a:solidFill>
                  <a:srgbClr val="000000"/>
                </a:solidFill>
                <a:latin typeface="+mn-lt"/>
              </a:rPr>
              <a:t>Stress testing credit risk: a survey of authorities' approaches</a:t>
            </a:r>
            <a:r>
              <a:rPr lang="en-US" sz="1200" b="0" u="none" kern="0" dirty="0" smtClean="0">
                <a:solidFill>
                  <a:srgbClr val="000000"/>
                </a:solidFill>
                <a:latin typeface="+mn-lt"/>
                <a:cs typeface="Arial" charset="0"/>
              </a:rPr>
              <a:t>:”,</a:t>
            </a:r>
            <a:r>
              <a:rPr lang="en-US" sz="1200" b="0" u="none" kern="0" dirty="0" err="1" smtClean="0">
                <a:solidFill>
                  <a:srgbClr val="000000"/>
                </a:solidFill>
                <a:latin typeface="+mn-lt"/>
                <a:cs typeface="Arial" charset="0"/>
              </a:rPr>
              <a:t>Banca</a:t>
            </a:r>
            <a:r>
              <a:rPr lang="en-US" sz="1200" b="0" u="none" kern="0" dirty="0" smtClean="0">
                <a:solidFill>
                  <a:srgbClr val="000000"/>
                </a:solidFill>
                <a:latin typeface="+mn-lt"/>
                <a:cs typeface="Arial" charset="0"/>
              </a:rPr>
              <a:t> </a:t>
            </a:r>
            <a:r>
              <a:rPr lang="en-US" sz="1200" b="0" u="none" kern="0" dirty="0" err="1" smtClean="0">
                <a:solidFill>
                  <a:srgbClr val="000000"/>
                </a:solidFill>
                <a:latin typeface="+mn-lt"/>
                <a:cs typeface="Arial" charset="0"/>
              </a:rPr>
              <a:t>d’Italia</a:t>
            </a:r>
            <a:r>
              <a:rPr lang="en-US" sz="1200" b="0" u="none" kern="0" dirty="0" smtClean="0">
                <a:solidFill>
                  <a:srgbClr val="000000"/>
                </a:solidFill>
                <a:latin typeface="+mn-lt"/>
                <a:cs typeface="Arial" charset="0"/>
              </a:rPr>
              <a:t> Occasional Paper.</a:t>
            </a:r>
            <a:endParaRPr lang="en-US" sz="1200" b="0" u="none" kern="0" dirty="0">
              <a:solidFill>
                <a:srgbClr val="000000"/>
              </a:solidFill>
              <a:latin typeface="+mn-lt"/>
              <a:cs typeface="Arial"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649</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With the same reserve requirement of 10%, Bank B also decides to grant a loan using the total amount of excess reserves, which will be 90% of Bank A total excess reserves ($81m):</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a:t>
            </a:fld>
            <a:endParaRPr lang="en-US"/>
          </a:p>
        </p:txBody>
      </p:sp>
      <p:pic>
        <p:nvPicPr>
          <p:cNvPr id="7" name="Picture 6"/>
          <p:cNvPicPr>
            <a:picLocks noChangeAspect="1"/>
          </p:cNvPicPr>
          <p:nvPr/>
        </p:nvPicPr>
        <p:blipFill>
          <a:blip r:embed="rId2"/>
          <a:stretch>
            <a:fillRect/>
          </a:stretch>
        </p:blipFill>
        <p:spPr>
          <a:xfrm>
            <a:off x="1928664" y="3284984"/>
            <a:ext cx="6551258" cy="1548944"/>
          </a:xfrm>
          <a:prstGeom prst="rect">
            <a:avLst/>
          </a:prstGeom>
        </p:spPr>
      </p:pic>
      <p:sp>
        <p:nvSpPr>
          <p:cNvPr id="9" name="Rectangle 3"/>
          <p:cNvSpPr txBox="1">
            <a:spLocks noChangeArrowheads="1"/>
          </p:cNvSpPr>
          <p:nvPr/>
        </p:nvSpPr>
        <p:spPr bwMode="auto">
          <a:xfrm>
            <a:off x="1208584" y="5877272"/>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1160350539"/>
      </p:ext>
    </p:extLst>
  </p:cSld>
  <p:clrMapOvr>
    <a:masterClrMapping/>
  </p:clrMapOvr>
  <p:transition spd="slow">
    <p:pull dir="r"/>
  </p:transition>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t>Pillar </a:t>
            </a:r>
            <a:r>
              <a:rPr lang="en-GB" dirty="0" smtClean="0"/>
              <a:t>III</a:t>
            </a:r>
          </a:p>
        </p:txBody>
      </p:sp>
      <p:sp>
        <p:nvSpPr>
          <p:cNvPr id="6" name="Rectangle 5"/>
          <p:cNvSpPr txBox="1">
            <a:spLocks noChangeArrowheads="1"/>
          </p:cNvSpPr>
          <p:nvPr/>
        </p:nvSpPr>
        <p:spPr bwMode="auto">
          <a:xfrm>
            <a:off x="776536" y="1643063"/>
            <a:ext cx="8643938" cy="46799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r>
              <a:rPr kumimoji="0" lang="en-US" sz="2000" b="0" i="0" u="none" strike="noStrike" kern="0" cap="none" spc="0" normalizeH="0" baseline="0" dirty="0" smtClean="0">
                <a:ln>
                  <a:noFill/>
                </a:ln>
                <a:solidFill>
                  <a:srgbClr val="FF0000"/>
                </a:solidFill>
                <a:effectLst/>
                <a:uLnTx/>
                <a:uFillTx/>
                <a:latin typeface="+mn-lt"/>
              </a:rPr>
              <a:t>Banks must release public information</a:t>
            </a:r>
            <a:r>
              <a:rPr kumimoji="0" lang="en-US" sz="2000" b="0" i="0" u="none" strike="noStrike" kern="0" cap="none" spc="0" normalizeH="0" dirty="0" smtClean="0">
                <a:ln>
                  <a:noFill/>
                </a:ln>
                <a:solidFill>
                  <a:srgbClr val="FF0000"/>
                </a:solidFill>
                <a:effectLst/>
                <a:uLnTx/>
                <a:uFillTx/>
                <a:latin typeface="+mn-lt"/>
              </a:rPr>
              <a:t> about:</a:t>
            </a:r>
          </a:p>
          <a:p>
            <a:pPr marL="363538" marR="0" lvl="0" indent="-363538" algn="just" defTabSz="914400" rtl="0" eaLnBrk="0" fontAlgn="base" latinLnBrk="0" hangingPunct="0">
              <a:lnSpc>
                <a:spcPts val="2700"/>
              </a:lnSpc>
              <a:spcBef>
                <a:spcPts val="600"/>
              </a:spcBef>
              <a:spcAft>
                <a:spcPts val="600"/>
              </a:spcAft>
              <a:buClr>
                <a:schemeClr val="bg2"/>
              </a:buClr>
              <a:buSzPct val="75000"/>
              <a:buFont typeface="Monotype Sorts" pitchFamily="2" charset="2"/>
              <a:buChar char="n"/>
              <a:tabLst/>
              <a:defRPr/>
            </a:pPr>
            <a:endParaRPr kumimoji="0" lang="en-US" sz="2000" b="0" i="0" u="none" strike="noStrike" kern="0" cap="none" spc="0" normalizeH="0" dirty="0" smtClean="0">
              <a:ln>
                <a:noFill/>
              </a:ln>
              <a:solidFill>
                <a:srgbClr val="FF0000"/>
              </a:solidFill>
              <a:effectLst/>
              <a:uLnTx/>
              <a:uFillTx/>
              <a:latin typeface="+mn-lt"/>
            </a:endParaRPr>
          </a:p>
          <a:p>
            <a:pPr marL="357188" marR="0" lvl="0" indent="-357188" algn="just" defTabSz="914400" rtl="0" eaLnBrk="0" fontAlgn="base" latinLnBrk="0" hangingPunct="0">
              <a:lnSpc>
                <a:spcPts val="2700"/>
              </a:lnSpc>
              <a:spcBef>
                <a:spcPts val="600"/>
              </a:spcBef>
              <a:spcAft>
                <a:spcPts val="600"/>
              </a:spcAft>
              <a:buClr>
                <a:schemeClr val="bg2"/>
              </a:buClr>
              <a:buSzPct val="75000"/>
              <a:buAutoNum type="romanLcParenBoth"/>
              <a:tabLst/>
              <a:defRPr/>
            </a:pPr>
            <a:r>
              <a:rPr kumimoji="0" lang="en-US" sz="2000" b="0" u="none" kern="0" baseline="0" dirty="0" smtClean="0">
                <a:solidFill>
                  <a:schemeClr val="tx1"/>
                </a:solidFill>
                <a:latin typeface="+mn-lt"/>
              </a:rPr>
              <a:t>Capital</a:t>
            </a:r>
            <a:r>
              <a:rPr kumimoji="0" lang="en-US" sz="2000" b="0" u="none" kern="0" dirty="0" smtClean="0">
                <a:solidFill>
                  <a:schemeClr val="tx1"/>
                </a:solidFill>
                <a:latin typeface="+mn-lt"/>
              </a:rPr>
              <a:t> Structure and Adequacy;</a:t>
            </a:r>
          </a:p>
          <a:p>
            <a:pPr marL="357188" marR="0" lvl="0" indent="-357188" algn="just" defTabSz="914400" rtl="0" eaLnBrk="0" fontAlgn="base" latinLnBrk="0" hangingPunct="0">
              <a:lnSpc>
                <a:spcPts val="2700"/>
              </a:lnSpc>
              <a:spcBef>
                <a:spcPts val="600"/>
              </a:spcBef>
              <a:spcAft>
                <a:spcPts val="600"/>
              </a:spcAft>
              <a:buClr>
                <a:schemeClr val="bg2"/>
              </a:buClr>
              <a:buSzPct val="75000"/>
              <a:buAutoNum type="romanLcParenBoth"/>
              <a:tabLst/>
              <a:defRPr/>
            </a:pPr>
            <a:endParaRPr kumimoji="0" lang="en-US" sz="2000" b="0" u="none" kern="0" dirty="0" smtClean="0">
              <a:solidFill>
                <a:schemeClr val="tx1"/>
              </a:solidFill>
              <a:latin typeface="+mn-lt"/>
            </a:endParaRPr>
          </a:p>
          <a:p>
            <a:pPr marL="357188" lvl="0" indent="-357188" algn="just">
              <a:lnSpc>
                <a:spcPts val="2700"/>
              </a:lnSpc>
              <a:spcBef>
                <a:spcPts val="600"/>
              </a:spcBef>
              <a:spcAft>
                <a:spcPts val="600"/>
              </a:spcAft>
              <a:buClr>
                <a:schemeClr val="bg2"/>
              </a:buClr>
              <a:buSzPct val="75000"/>
              <a:buAutoNum type="romanLcParenBoth"/>
              <a:defRPr/>
            </a:pPr>
            <a:r>
              <a:rPr lang="en-US" sz="2000" b="0" u="none" dirty="0" smtClean="0">
                <a:solidFill>
                  <a:schemeClr val="tx1"/>
                </a:solidFill>
              </a:rPr>
              <a:t>Risk Exposures and Assessment</a:t>
            </a:r>
            <a:r>
              <a:rPr lang="pt-PT" sz="2000" b="0" u="none" dirty="0" smtClean="0">
                <a:solidFill>
                  <a:schemeClr val="tx1"/>
                </a:solidFill>
              </a:rPr>
              <a:t>:</a:t>
            </a:r>
          </a:p>
          <a:p>
            <a:pPr marL="357188" lvl="0" indent="-357188"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risks </a:t>
            </a:r>
            <a:r>
              <a:rPr lang="en-US" sz="2000" b="0" u="none" dirty="0">
                <a:solidFill>
                  <a:schemeClr val="tx1"/>
                </a:solidFill>
              </a:rPr>
              <a:t>to which banks are exposed and the techniques that banks use to identify, measure, monitor and control those </a:t>
            </a:r>
            <a:r>
              <a:rPr lang="en-US" sz="2000" b="0" u="none" dirty="0" smtClean="0">
                <a:solidFill>
                  <a:schemeClr val="tx1"/>
                </a:solidFill>
              </a:rPr>
              <a:t>risks;</a:t>
            </a:r>
          </a:p>
          <a:p>
            <a:pPr marL="357188" lvl="0" indent="-357188"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credit </a:t>
            </a:r>
            <a:r>
              <a:rPr lang="en-US" sz="2000" b="0" u="none" dirty="0">
                <a:solidFill>
                  <a:schemeClr val="tx1"/>
                </a:solidFill>
              </a:rPr>
              <a:t>risk </a:t>
            </a:r>
            <a:r>
              <a:rPr lang="en-US" sz="2000" b="0" u="none" dirty="0" smtClean="0">
                <a:solidFill>
                  <a:schemeClr val="tx1"/>
                </a:solidFill>
              </a:rPr>
              <a:t>mitigation, hedging </a:t>
            </a:r>
            <a:r>
              <a:rPr lang="en-US" sz="2000" b="0" u="none" dirty="0">
                <a:solidFill>
                  <a:schemeClr val="tx1"/>
                </a:solidFill>
              </a:rPr>
              <a:t>and asset </a:t>
            </a:r>
            <a:r>
              <a:rPr lang="en-US" sz="2000" b="0" u="none" dirty="0" smtClean="0">
                <a:solidFill>
                  <a:schemeClr val="tx1"/>
                </a:solidFill>
              </a:rPr>
              <a:t>securitization techniques used.</a:t>
            </a:r>
            <a:endParaRPr kumimoji="0" lang="en-US" sz="1600" b="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650</a:t>
            </a:fld>
            <a:endParaRPr lang="en-US"/>
          </a:p>
        </p:txBody>
      </p:sp>
    </p:spTree>
    <p:extLst>
      <p:ext uri="{BB962C8B-B14F-4D97-AF65-F5344CB8AC3E}">
        <p14:creationId xmlns:p14="http://schemas.microsoft.com/office/powerpoint/2010/main" val="127597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809625" y="2133600"/>
            <a:ext cx="8643938" cy="1143000"/>
          </a:xfrm>
          <a:prstGeom prst="rect">
            <a:avLst/>
          </a:prstGeom>
          <a:noFill/>
          <a:ln w="9525">
            <a:noFill/>
            <a:miter lim="800000"/>
            <a:headEnd/>
            <a:tailEnd/>
          </a:ln>
        </p:spPr>
        <p:txBody>
          <a:bodyPr lIns="92075" tIns="46038" rIns="92075" bIns="46038" anchor="ctr"/>
          <a:lstStyle/>
          <a:p>
            <a:pPr algn="l">
              <a:buClrTx/>
              <a:buFont typeface="Webdings" pitchFamily="18" charset="2"/>
              <a:buNone/>
              <a:defRPr/>
            </a:pPr>
            <a:r>
              <a:rPr kumimoji="0" lang="pt-PT" sz="4000" b="0" u="none" kern="0" dirty="0" smtClean="0">
                <a:solidFill>
                  <a:schemeClr val="tx2"/>
                </a:solidFill>
                <a:latin typeface="+mj-lt"/>
                <a:ea typeface="+mj-ea"/>
                <a:cs typeface="+mj-cs"/>
              </a:rPr>
              <a:t>4.2. </a:t>
            </a:r>
            <a:r>
              <a:rPr lang="en-US" sz="4000" b="0" u="none" dirty="0" smtClean="0">
                <a:solidFill>
                  <a:schemeClr val="tx1"/>
                </a:solidFill>
              </a:rPr>
              <a:t>Regulation in the post-subprime</a:t>
            </a:r>
            <a:endParaRPr kumimoji="0" lang="en-US" sz="4000" b="0" u="none" kern="0" dirty="0">
              <a:solidFill>
                <a:schemeClr val="tx1"/>
              </a:solidFill>
              <a:latin typeface="+mj-lt"/>
              <a:ea typeface="+mj-ea"/>
              <a:cs typeface="+mj-cs"/>
            </a:endParaRP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651</a:t>
            </a:fld>
            <a:endParaRPr lang="en-US"/>
          </a:p>
        </p:txBody>
      </p:sp>
    </p:spTree>
  </p:cSld>
  <p:clrMapOvr>
    <a:masterClrMapping/>
  </p:clrMapOvr>
  <p:transition spd="slow">
    <p:pull dir="r"/>
  </p:transition>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57720"/>
          </a:xfrm>
          <a:noFill/>
        </p:spPr>
        <p:txBody>
          <a:bodyPr anchor="ctr"/>
          <a:lstStyle/>
          <a:p>
            <a:pPr algn="just">
              <a:lnSpc>
                <a:spcPts val="2700"/>
              </a:lnSpc>
              <a:spcBef>
                <a:spcPts val="600"/>
              </a:spcBef>
              <a:spcAft>
                <a:spcPts val="600"/>
              </a:spcAft>
              <a:buFontTx/>
              <a:buChar char="-"/>
            </a:pPr>
            <a:r>
              <a:rPr lang="en-US" sz="2000" dirty="0" smtClean="0">
                <a:cs typeface="Arial" charset="0"/>
              </a:rPr>
              <a:t>Main Goals</a:t>
            </a:r>
          </a:p>
          <a:p>
            <a:pPr algn="just">
              <a:lnSpc>
                <a:spcPts val="2700"/>
              </a:lnSpc>
              <a:spcBef>
                <a:spcPts val="600"/>
              </a:spcBef>
              <a:spcAft>
                <a:spcPts val="600"/>
              </a:spcAft>
              <a:buFontTx/>
              <a:buChar char="-"/>
            </a:pPr>
            <a:r>
              <a:rPr lang="en-US" sz="2000" dirty="0" smtClean="0">
                <a:cs typeface="Arial" charset="0"/>
              </a:rPr>
              <a:t>Basel III</a:t>
            </a:r>
          </a:p>
          <a:p>
            <a:pPr lvl="1" algn="just">
              <a:lnSpc>
                <a:spcPts val="2700"/>
              </a:lnSpc>
              <a:spcBef>
                <a:spcPts val="600"/>
              </a:spcBef>
              <a:spcAft>
                <a:spcPts val="600"/>
              </a:spcAft>
              <a:buFontTx/>
              <a:buChar char="-"/>
            </a:pPr>
            <a:r>
              <a:rPr lang="en-GB" sz="2000" dirty="0"/>
              <a:t>Leverage </a:t>
            </a:r>
            <a:r>
              <a:rPr lang="en-GB" sz="2000" dirty="0" smtClean="0"/>
              <a:t>ratio (LR)</a:t>
            </a:r>
          </a:p>
          <a:p>
            <a:pPr lvl="1" algn="just">
              <a:lnSpc>
                <a:spcPts val="2700"/>
              </a:lnSpc>
              <a:spcBef>
                <a:spcPts val="600"/>
              </a:spcBef>
              <a:spcAft>
                <a:spcPts val="600"/>
              </a:spcAft>
              <a:buFontTx/>
              <a:buChar char="-"/>
            </a:pPr>
            <a:r>
              <a:rPr lang="en-US" sz="2000" dirty="0">
                <a:cs typeface="Arial" pitchFamily="34" charset="0"/>
              </a:rPr>
              <a:t>Countercyclical Capital </a:t>
            </a:r>
            <a:r>
              <a:rPr lang="en-US" sz="2000" dirty="0" smtClean="0">
                <a:cs typeface="Arial" pitchFamily="34" charset="0"/>
              </a:rPr>
              <a:t>Buffers</a:t>
            </a:r>
          </a:p>
          <a:p>
            <a:pPr lvl="1" algn="just">
              <a:lnSpc>
                <a:spcPts val="2700"/>
              </a:lnSpc>
              <a:spcBef>
                <a:spcPts val="600"/>
              </a:spcBef>
              <a:spcAft>
                <a:spcPts val="600"/>
              </a:spcAft>
              <a:buFontTx/>
              <a:buChar char="-"/>
            </a:pPr>
            <a:r>
              <a:rPr lang="en-US" sz="2000" dirty="0" smtClean="0">
                <a:cs typeface="Arial" pitchFamily="34" charset="0"/>
              </a:rPr>
              <a:t>SIFIs</a:t>
            </a:r>
          </a:p>
          <a:p>
            <a:pPr lvl="1" algn="just">
              <a:lnSpc>
                <a:spcPts val="2700"/>
              </a:lnSpc>
              <a:spcBef>
                <a:spcPts val="600"/>
              </a:spcBef>
              <a:spcAft>
                <a:spcPts val="600"/>
              </a:spcAft>
              <a:buFontTx/>
              <a:buChar char="-"/>
            </a:pPr>
            <a:r>
              <a:rPr lang="en-US" sz="2000" dirty="0" smtClean="0">
                <a:cs typeface="Arial" pitchFamily="34" charset="0"/>
              </a:rPr>
              <a:t>Liquidity</a:t>
            </a:r>
            <a:endParaRPr lang="en-US" sz="2000" dirty="0">
              <a:cs typeface="Arial" pitchFamily="34" charset="0"/>
            </a:endParaRPr>
          </a:p>
          <a:p>
            <a:pPr algn="just">
              <a:lnSpc>
                <a:spcPts val="2700"/>
              </a:lnSpc>
              <a:spcBef>
                <a:spcPts val="600"/>
              </a:spcBef>
              <a:spcAft>
                <a:spcPts val="600"/>
              </a:spcAft>
              <a:buFontTx/>
              <a:buChar char="-"/>
            </a:pPr>
            <a:r>
              <a:rPr lang="en-GB" sz="2000" dirty="0"/>
              <a:t>European Regulatory </a:t>
            </a:r>
            <a:r>
              <a:rPr lang="en-GB" sz="2000" dirty="0" smtClean="0"/>
              <a:t>Initiatives</a:t>
            </a:r>
          </a:p>
          <a:p>
            <a:pPr algn="just">
              <a:lnSpc>
                <a:spcPts val="2700"/>
              </a:lnSpc>
              <a:spcBef>
                <a:spcPts val="600"/>
              </a:spcBef>
              <a:spcAft>
                <a:spcPts val="600"/>
              </a:spcAft>
              <a:buFontTx/>
              <a:buChar char="-"/>
            </a:pPr>
            <a:r>
              <a:rPr lang="en-GB" sz="2000" dirty="0"/>
              <a:t>European </a:t>
            </a:r>
            <a:r>
              <a:rPr lang="en-GB" sz="2000" dirty="0" smtClean="0"/>
              <a:t>Supervision Model</a:t>
            </a:r>
            <a:endParaRPr lang="en-GB" sz="2000" dirty="0"/>
          </a:p>
          <a:p>
            <a:pPr algn="just">
              <a:lnSpc>
                <a:spcPts val="2700"/>
              </a:lnSpc>
              <a:spcBef>
                <a:spcPts val="600"/>
              </a:spcBef>
              <a:spcAft>
                <a:spcPts val="600"/>
              </a:spcAft>
              <a:buFontTx/>
              <a:buChar char="-"/>
            </a:pPr>
            <a:r>
              <a:rPr lang="en-GB" sz="2000" dirty="0" smtClean="0"/>
              <a:t>European Banking Union</a:t>
            </a:r>
          </a:p>
          <a:p>
            <a:pPr algn="just">
              <a:lnSpc>
                <a:spcPts val="2700"/>
              </a:lnSpc>
              <a:spcBef>
                <a:spcPts val="600"/>
              </a:spcBef>
              <a:spcAft>
                <a:spcPts val="600"/>
              </a:spcAft>
              <a:buFontTx/>
              <a:buChar char="-"/>
            </a:pPr>
            <a:r>
              <a:rPr lang="en-GB" sz="2000" dirty="0" smtClean="0"/>
              <a:t>EU Basel III Package</a:t>
            </a:r>
            <a:endParaRPr lang="en-US" sz="2000" dirty="0" smtClean="0">
              <a:cs typeface="Arial" charset="0"/>
            </a:endParaRPr>
          </a:p>
        </p:txBody>
      </p:sp>
      <p:sp>
        <p:nvSpPr>
          <p:cNvPr id="5" name="Rectangle 2"/>
          <p:cNvSpPr txBox="1">
            <a:spLocks noChangeArrowheads="1"/>
          </p:cNvSpPr>
          <p:nvPr/>
        </p:nvSpPr>
        <p:spPr bwMode="auto">
          <a:xfrm>
            <a:off x="738188" y="263446"/>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Summary</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652</a:t>
            </a:fld>
            <a:endParaRPr lang="en-US"/>
          </a:p>
        </p:txBody>
      </p:sp>
    </p:spTree>
    <p:extLst>
      <p:ext uri="{BB962C8B-B14F-4D97-AF65-F5344CB8AC3E}">
        <p14:creationId xmlns:p14="http://schemas.microsoft.com/office/powerpoint/2010/main" val="1039288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43938" cy="4657720"/>
          </a:xfrm>
          <a:noFill/>
        </p:spPr>
        <p:txBody>
          <a:bodyPr anchor="ctr"/>
          <a:lstStyle/>
          <a:p>
            <a:pPr marL="360363" indent="-360363" algn="just">
              <a:lnSpc>
                <a:spcPts val="2700"/>
              </a:lnSpc>
              <a:spcBef>
                <a:spcPts val="400"/>
              </a:spcBef>
              <a:spcAft>
                <a:spcPts val="600"/>
              </a:spcAft>
            </a:pPr>
            <a:r>
              <a:rPr lang="en-US" sz="2000" dirty="0" smtClean="0">
                <a:solidFill>
                  <a:srgbClr val="FF0000"/>
                </a:solidFill>
              </a:rPr>
              <a:t>Increase the resilience </a:t>
            </a:r>
            <a:r>
              <a:rPr lang="en-US" sz="2000" dirty="0">
                <a:solidFill>
                  <a:srgbClr val="FF0000"/>
                </a:solidFill>
              </a:rPr>
              <a:t>of financial institutions</a:t>
            </a:r>
            <a:r>
              <a:rPr lang="en-US" sz="2000" dirty="0"/>
              <a:t>, taking into account systemic </a:t>
            </a:r>
            <a:r>
              <a:rPr lang="en-US" sz="2000" dirty="0" smtClean="0"/>
              <a:t>risk (</a:t>
            </a:r>
            <a:r>
              <a:rPr lang="en-US" sz="2000" dirty="0" err="1"/>
              <a:t>macroprudential</a:t>
            </a:r>
            <a:r>
              <a:rPr lang="en-US" sz="2000" dirty="0"/>
              <a:t> regulation), </a:t>
            </a:r>
            <a:r>
              <a:rPr lang="en-US" sz="2000" dirty="0" smtClean="0"/>
              <a:t>by:</a:t>
            </a:r>
          </a:p>
          <a:p>
            <a:pPr marL="360363" indent="-360363" algn="just">
              <a:lnSpc>
                <a:spcPts val="2700"/>
              </a:lnSpc>
              <a:spcBef>
                <a:spcPts val="400"/>
              </a:spcBef>
              <a:spcAft>
                <a:spcPts val="600"/>
              </a:spcAft>
              <a:buAutoNum type="romanLcParenBoth"/>
            </a:pPr>
            <a:r>
              <a:rPr lang="en-US" sz="2000" dirty="0" smtClean="0"/>
              <a:t>increasing </a:t>
            </a:r>
            <a:r>
              <a:rPr lang="en-US" sz="2000" dirty="0"/>
              <a:t>capital and liquidity </a:t>
            </a:r>
            <a:r>
              <a:rPr lang="en-US" sz="2000" dirty="0" smtClean="0"/>
              <a:t>requirements;</a:t>
            </a:r>
          </a:p>
          <a:p>
            <a:pPr marL="360363" indent="-360363" algn="just">
              <a:lnSpc>
                <a:spcPts val="2700"/>
              </a:lnSpc>
              <a:spcBef>
                <a:spcPts val="400"/>
              </a:spcBef>
              <a:spcAft>
                <a:spcPts val="600"/>
              </a:spcAft>
              <a:buAutoNum type="romanLcParenBoth"/>
            </a:pPr>
            <a:r>
              <a:rPr lang="en-US" sz="2000" dirty="0" smtClean="0"/>
              <a:t>improving </a:t>
            </a:r>
            <a:r>
              <a:rPr lang="en-US" sz="2000" dirty="0"/>
              <a:t>supervision and stress </a:t>
            </a:r>
            <a:r>
              <a:rPr lang="en-US" sz="2000" dirty="0" smtClean="0"/>
              <a:t>testing;</a:t>
            </a:r>
          </a:p>
          <a:p>
            <a:pPr marL="360363" indent="-360363" algn="just">
              <a:lnSpc>
                <a:spcPts val="2700"/>
              </a:lnSpc>
              <a:spcBef>
                <a:spcPts val="400"/>
              </a:spcBef>
              <a:spcAft>
                <a:spcPts val="600"/>
              </a:spcAft>
              <a:buAutoNum type="romanLcParenBoth"/>
            </a:pPr>
            <a:r>
              <a:rPr lang="en-US" sz="2000" dirty="0" smtClean="0"/>
              <a:t>introducing </a:t>
            </a:r>
            <a:r>
              <a:rPr lang="en-US" sz="2000" dirty="0"/>
              <a:t>structural reforms (</a:t>
            </a:r>
            <a:r>
              <a:rPr lang="en-US" sz="2000" dirty="0" smtClean="0"/>
              <a:t>trying to </a:t>
            </a:r>
            <a:r>
              <a:rPr lang="en-US" sz="2000" dirty="0"/>
              <a:t>insulate banks from capital market activities</a:t>
            </a:r>
            <a:r>
              <a:rPr lang="en-US" sz="2000" dirty="0" smtClean="0"/>
              <a:t>); </a:t>
            </a:r>
            <a:r>
              <a:rPr lang="en-US" sz="2000" dirty="0"/>
              <a:t>and </a:t>
            </a:r>
            <a:endParaRPr lang="en-US" sz="2000" dirty="0" smtClean="0"/>
          </a:p>
          <a:p>
            <a:pPr marL="360363" indent="-360363" algn="just">
              <a:lnSpc>
                <a:spcPts val="2700"/>
              </a:lnSpc>
              <a:spcBef>
                <a:spcPts val="400"/>
              </a:spcBef>
              <a:spcAft>
                <a:spcPts val="600"/>
              </a:spcAft>
              <a:buAutoNum type="romanLcParenBoth"/>
            </a:pPr>
            <a:r>
              <a:rPr lang="en-US" sz="2000" dirty="0" smtClean="0"/>
              <a:t>making </a:t>
            </a:r>
            <a:r>
              <a:rPr lang="en-US" sz="2000" dirty="0"/>
              <a:t>shadow </a:t>
            </a:r>
            <a:r>
              <a:rPr lang="en-US" sz="2000" dirty="0" smtClean="0"/>
              <a:t>banking and </a:t>
            </a:r>
            <a:r>
              <a:rPr lang="en-US" sz="2000" dirty="0"/>
              <a:t>derivatives markets safer. </a:t>
            </a:r>
            <a:endParaRPr lang="en-US" sz="2000" dirty="0" smtClean="0"/>
          </a:p>
          <a:p>
            <a:pPr marL="360363" indent="-360363">
              <a:lnSpc>
                <a:spcPts val="2700"/>
              </a:lnSpc>
              <a:spcBef>
                <a:spcPts val="400"/>
              </a:spcBef>
              <a:spcAft>
                <a:spcPts val="600"/>
              </a:spcAft>
            </a:pPr>
            <a:r>
              <a:rPr lang="en-US" sz="2000" dirty="0" smtClean="0">
                <a:solidFill>
                  <a:srgbClr val="FF0000"/>
                </a:solidFill>
              </a:rPr>
              <a:t>Implement appropriate resolution procedures for banks </a:t>
            </a:r>
            <a:r>
              <a:rPr lang="en-US" sz="2000" dirty="0" smtClean="0"/>
              <a:t>(“no more bailouts”).</a:t>
            </a:r>
          </a:p>
          <a:p>
            <a:pPr marL="360363" indent="-360363">
              <a:lnSpc>
                <a:spcPts val="2700"/>
              </a:lnSpc>
              <a:spcBef>
                <a:spcPts val="400"/>
              </a:spcBef>
              <a:spcAft>
                <a:spcPts val="600"/>
              </a:spcAft>
            </a:pPr>
            <a:r>
              <a:rPr lang="en-US" sz="2000" dirty="0" smtClean="0">
                <a:solidFill>
                  <a:srgbClr val="FF0000"/>
                </a:solidFill>
              </a:rPr>
              <a:t>Strengthen </a:t>
            </a:r>
            <a:r>
              <a:rPr lang="en-US" sz="2000" dirty="0">
                <a:solidFill>
                  <a:srgbClr val="FF0000"/>
                </a:solidFill>
              </a:rPr>
              <a:t>the corporate governance </a:t>
            </a:r>
            <a:r>
              <a:rPr lang="en-US" sz="2000" dirty="0"/>
              <a:t>of financial firms and </a:t>
            </a:r>
            <a:r>
              <a:rPr lang="en-US" sz="2000" dirty="0" smtClean="0"/>
              <a:t>the regulation </a:t>
            </a:r>
            <a:r>
              <a:rPr lang="en-US" sz="2000" dirty="0"/>
              <a:t>of banks’ executive compensation. </a:t>
            </a:r>
            <a:endParaRPr lang="en-US" sz="2000" dirty="0" smtClean="0"/>
          </a:p>
          <a:p>
            <a:pPr marL="360363" indent="-360363">
              <a:lnSpc>
                <a:spcPts val="2700"/>
              </a:lnSpc>
              <a:spcBef>
                <a:spcPts val="400"/>
              </a:spcBef>
              <a:spcAft>
                <a:spcPts val="600"/>
              </a:spcAft>
            </a:pPr>
            <a:r>
              <a:rPr lang="en-US" sz="2000" dirty="0" smtClean="0">
                <a:solidFill>
                  <a:srgbClr val="FF0000"/>
                </a:solidFill>
              </a:rPr>
              <a:t>Reinforce </a:t>
            </a:r>
            <a:r>
              <a:rPr lang="en-US" sz="2000" dirty="0">
                <a:solidFill>
                  <a:srgbClr val="FF0000"/>
                </a:solidFill>
              </a:rPr>
              <a:t>consumer </a:t>
            </a:r>
            <a:r>
              <a:rPr lang="en-US" sz="2000" dirty="0" smtClean="0">
                <a:solidFill>
                  <a:srgbClr val="FF0000"/>
                </a:solidFill>
              </a:rPr>
              <a:t>and investor protection</a:t>
            </a:r>
            <a:r>
              <a:rPr lang="en-US" sz="2000" dirty="0"/>
              <a:t>.</a:t>
            </a:r>
            <a:endParaRPr lang="en-US" sz="2000" dirty="0" smtClean="0">
              <a:cs typeface="Arial" charset="0"/>
            </a:endParaRPr>
          </a:p>
        </p:txBody>
      </p:sp>
      <p:sp>
        <p:nvSpPr>
          <p:cNvPr id="5" name="Rectangle 2"/>
          <p:cNvSpPr txBox="1">
            <a:spLocks noChangeArrowheads="1"/>
          </p:cNvSpPr>
          <p:nvPr/>
        </p:nvSpPr>
        <p:spPr bwMode="auto">
          <a:xfrm>
            <a:off x="738188" y="274598"/>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Main Goals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653</a:t>
            </a:fld>
            <a:endParaRPr lang="en-US"/>
          </a:p>
        </p:txBody>
      </p:sp>
    </p:spTree>
    <p:extLst>
      <p:ext uri="{BB962C8B-B14F-4D97-AF65-F5344CB8AC3E}">
        <p14:creationId xmlns:p14="http://schemas.microsoft.com/office/powerpoint/2010/main" val="16458550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57720"/>
          </a:xfrm>
          <a:noFill/>
        </p:spPr>
        <p:txBody>
          <a:bodyPr anchor="ctr"/>
          <a:lstStyle/>
          <a:p>
            <a:pPr marL="265113" indent="-265113" algn="just">
              <a:lnSpc>
                <a:spcPts val="2700"/>
              </a:lnSpc>
              <a:spcBef>
                <a:spcPts val="400"/>
              </a:spcBef>
              <a:spcAft>
                <a:spcPts val="600"/>
              </a:spcAft>
            </a:pPr>
            <a:r>
              <a:rPr lang="en-US" sz="2000" dirty="0" smtClean="0">
                <a:cs typeface="Arial" charset="0"/>
              </a:rPr>
              <a:t>Once again, regulation exhibited </a:t>
            </a:r>
            <a:r>
              <a:rPr lang="en-US" sz="2000" dirty="0" err="1" smtClean="0">
                <a:solidFill>
                  <a:srgbClr val="FF0000"/>
                </a:solidFill>
                <a:cs typeface="Arial" charset="0"/>
              </a:rPr>
              <a:t>prociclicality</a:t>
            </a:r>
            <a:r>
              <a:rPr lang="en-US" sz="2000" dirty="0" smtClean="0">
                <a:cs typeface="Arial" charset="0"/>
              </a:rPr>
              <a:t>, as after a severe crisis, it turned much more conservative, after an upswing period, when it became very permissive and generated perverse incentives.</a:t>
            </a:r>
          </a:p>
          <a:p>
            <a:pPr marL="265113" indent="-265113" algn="just">
              <a:lnSpc>
                <a:spcPts val="2700"/>
              </a:lnSpc>
              <a:spcBef>
                <a:spcPts val="400"/>
              </a:spcBef>
              <a:spcAft>
                <a:spcPts val="600"/>
              </a:spcAft>
            </a:pPr>
            <a:endParaRPr lang="en-US" sz="2000" dirty="0" smtClean="0">
              <a:cs typeface="Arial" charset="0"/>
            </a:endParaRPr>
          </a:p>
          <a:p>
            <a:pPr marL="265113" indent="-265113" algn="just">
              <a:lnSpc>
                <a:spcPts val="2700"/>
              </a:lnSpc>
              <a:spcBef>
                <a:spcPts val="400"/>
              </a:spcBef>
              <a:spcAft>
                <a:spcPts val="600"/>
              </a:spcAft>
            </a:pPr>
            <a:r>
              <a:rPr lang="en-US" sz="2000" dirty="0" smtClean="0">
                <a:cs typeface="Arial" charset="0"/>
              </a:rPr>
              <a:t>BIS and European authorities adopted a very comprehensive and strict set of rules to overcome the pitfalls evidenced by the subprime crisis.</a:t>
            </a:r>
          </a:p>
          <a:p>
            <a:pPr marL="174625" indent="-174625" algn="just">
              <a:lnSpc>
                <a:spcPts val="2700"/>
              </a:lnSpc>
              <a:spcBef>
                <a:spcPts val="400"/>
              </a:spcBef>
              <a:spcAft>
                <a:spcPts val="600"/>
              </a:spcAft>
            </a:pPr>
            <a:endParaRPr lang="en-US" sz="2000" dirty="0" smtClean="0">
              <a:cs typeface="Arial" charset="0"/>
            </a:endParaRPr>
          </a:p>
          <a:p>
            <a:pPr marL="265113" indent="-265113" algn="just">
              <a:lnSpc>
                <a:spcPts val="2700"/>
              </a:lnSpc>
              <a:spcBef>
                <a:spcPts val="400"/>
              </a:spcBef>
              <a:spcAft>
                <a:spcPts val="600"/>
              </a:spcAft>
            </a:pPr>
            <a:r>
              <a:rPr lang="en-US" sz="2000" b="1" dirty="0" smtClean="0">
                <a:solidFill>
                  <a:srgbClr val="FF0000"/>
                </a:solidFill>
                <a:cs typeface="Arial" charset="0"/>
              </a:rPr>
              <a:t>Main impositions from the new regulation:</a:t>
            </a:r>
          </a:p>
          <a:p>
            <a:pPr marL="400050" indent="-400050" algn="just">
              <a:lnSpc>
                <a:spcPts val="2700"/>
              </a:lnSpc>
              <a:spcBef>
                <a:spcPts val="400"/>
              </a:spcBef>
              <a:spcAft>
                <a:spcPts val="600"/>
              </a:spcAft>
              <a:buAutoNum type="romanLcParenBoth"/>
            </a:pPr>
            <a:r>
              <a:rPr lang="en-US" sz="2000" dirty="0" smtClean="0">
                <a:cs typeface="Arial" charset="0"/>
              </a:rPr>
              <a:t>higher capital requirements</a:t>
            </a:r>
          </a:p>
          <a:p>
            <a:pPr marL="400050" indent="-400050" algn="just">
              <a:lnSpc>
                <a:spcPts val="2700"/>
              </a:lnSpc>
              <a:spcBef>
                <a:spcPts val="400"/>
              </a:spcBef>
              <a:spcAft>
                <a:spcPts val="600"/>
              </a:spcAft>
              <a:buAutoNum type="romanLcParenBoth"/>
            </a:pPr>
            <a:r>
              <a:rPr lang="en-US" sz="2000" dirty="0" smtClean="0">
                <a:cs typeface="Arial" charset="0"/>
              </a:rPr>
              <a:t>liquidity requirements</a:t>
            </a:r>
          </a:p>
          <a:p>
            <a:pPr marL="400050" indent="-400050" algn="just">
              <a:lnSpc>
                <a:spcPts val="2700"/>
              </a:lnSpc>
              <a:spcBef>
                <a:spcPts val="400"/>
              </a:spcBef>
              <a:spcAft>
                <a:spcPts val="600"/>
              </a:spcAft>
              <a:buAutoNum type="romanLcParenBoth"/>
            </a:pPr>
            <a:r>
              <a:rPr lang="en-US" sz="2000" dirty="0" smtClean="0">
                <a:cs typeface="Arial" charset="0"/>
              </a:rPr>
              <a:t>strengthening of </a:t>
            </a:r>
            <a:r>
              <a:rPr lang="en-US" sz="2000" dirty="0" err="1" smtClean="0">
                <a:cs typeface="Arial" charset="0"/>
              </a:rPr>
              <a:t>macroprudential</a:t>
            </a:r>
            <a:r>
              <a:rPr lang="en-US" sz="2000" dirty="0" smtClean="0">
                <a:cs typeface="Arial" charset="0"/>
              </a:rPr>
              <a:t> role</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654</a:t>
            </a:fld>
            <a:endParaRPr lang="en-US"/>
          </a:p>
        </p:txBody>
      </p:sp>
      <p:sp>
        <p:nvSpPr>
          <p:cNvPr id="3" name="Down Arrow 2"/>
          <p:cNvSpPr/>
          <p:nvPr/>
        </p:nvSpPr>
        <p:spPr bwMode="auto">
          <a:xfrm>
            <a:off x="5095875" y="2636912"/>
            <a:ext cx="289173"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smtClean="0">
              <a:ln>
                <a:noFill/>
              </a:ln>
              <a:solidFill>
                <a:srgbClr val="000099"/>
              </a:solidFill>
              <a:effectLst/>
              <a:latin typeface="Times New Roman" pitchFamily="18" charset="0"/>
            </a:endParaRPr>
          </a:p>
        </p:txBody>
      </p:sp>
      <p:sp>
        <p:nvSpPr>
          <p:cNvPr id="6" name="Down Arrow 5"/>
          <p:cNvSpPr/>
          <p:nvPr/>
        </p:nvSpPr>
        <p:spPr bwMode="auto">
          <a:xfrm>
            <a:off x="5095875" y="3933056"/>
            <a:ext cx="289173"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dirty="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902710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50"/>
            <a:ext cx="8679706" cy="4643470"/>
          </a:xfrm>
          <a:noFill/>
        </p:spPr>
        <p:txBody>
          <a:bodyPr anchor="ctr"/>
          <a:lstStyle/>
          <a:p>
            <a:pPr marL="268288" indent="-268288" algn="just">
              <a:lnSpc>
                <a:spcPts val="2700"/>
              </a:lnSpc>
              <a:spcBef>
                <a:spcPts val="600"/>
              </a:spcBef>
              <a:spcAft>
                <a:spcPts val="600"/>
              </a:spcAft>
            </a:pPr>
            <a:r>
              <a:rPr lang="en-US" sz="2000" dirty="0" smtClean="0">
                <a:solidFill>
                  <a:srgbClr val="FF0000"/>
                </a:solidFill>
                <a:cs typeface="Arial" charset="0"/>
              </a:rPr>
              <a:t>Main Goals:</a:t>
            </a:r>
          </a:p>
          <a:p>
            <a:pPr marL="268288" indent="-268288" algn="just">
              <a:lnSpc>
                <a:spcPts val="2700"/>
              </a:lnSpc>
              <a:spcBef>
                <a:spcPts val="600"/>
              </a:spcBef>
              <a:spcAft>
                <a:spcPts val="600"/>
              </a:spcAft>
              <a:buAutoNum type="romanLcParenBoth"/>
            </a:pPr>
            <a:r>
              <a:rPr lang="en-US" sz="2000" dirty="0" smtClean="0">
                <a:solidFill>
                  <a:srgbClr val="FF0000"/>
                </a:solidFill>
                <a:cs typeface="Arial" charset="0"/>
              </a:rPr>
              <a:t>reduce the probability of bank failures</a:t>
            </a:r>
          </a:p>
          <a:p>
            <a:pPr marL="268288" indent="-268288" algn="just">
              <a:lnSpc>
                <a:spcPts val="2700"/>
              </a:lnSpc>
              <a:spcBef>
                <a:spcPts val="600"/>
              </a:spcBef>
              <a:spcAft>
                <a:spcPts val="600"/>
              </a:spcAft>
              <a:buAutoNum type="romanLcParenBoth" startAt="2"/>
            </a:pPr>
            <a:r>
              <a:rPr lang="en-US" sz="2000" dirty="0" smtClean="0">
                <a:solidFill>
                  <a:srgbClr val="FF0000"/>
                </a:solidFill>
                <a:cs typeface="Arial" charset="0"/>
              </a:rPr>
              <a:t>ensure that no bank is TBTF</a:t>
            </a:r>
          </a:p>
          <a:p>
            <a:pPr marL="268288" indent="-268288" algn="just">
              <a:lnSpc>
                <a:spcPts val="2700"/>
              </a:lnSpc>
              <a:spcBef>
                <a:spcPts val="1200"/>
              </a:spcBef>
              <a:spcAft>
                <a:spcPts val="600"/>
              </a:spcAft>
            </a:pPr>
            <a:endParaRPr lang="en-US" sz="2000" dirty="0" smtClean="0">
              <a:solidFill>
                <a:srgbClr val="FF0000"/>
              </a:solidFill>
              <a:cs typeface="Arial" charset="0"/>
            </a:endParaRPr>
          </a:p>
          <a:p>
            <a:pPr marL="268288" indent="-268288" algn="just">
              <a:lnSpc>
                <a:spcPts val="2700"/>
              </a:lnSpc>
              <a:spcBef>
                <a:spcPts val="1200"/>
              </a:spcBef>
              <a:spcAft>
                <a:spcPts val="600"/>
              </a:spcAft>
            </a:pPr>
            <a:r>
              <a:rPr lang="en-US" sz="2000" dirty="0" smtClean="0">
                <a:solidFill>
                  <a:srgbClr val="FF0000"/>
                </a:solidFill>
                <a:cs typeface="Arial" charset="0"/>
              </a:rPr>
              <a:t>Improve micro-prudential framework + create a </a:t>
            </a:r>
            <a:r>
              <a:rPr lang="en-US" sz="2000" dirty="0" err="1" smtClean="0">
                <a:solidFill>
                  <a:srgbClr val="FF0000"/>
                </a:solidFill>
                <a:cs typeface="Arial" charset="0"/>
              </a:rPr>
              <a:t>macroprudential</a:t>
            </a:r>
            <a:r>
              <a:rPr lang="en-US" sz="2000" dirty="0" smtClean="0">
                <a:cs typeface="Arial" charset="0"/>
              </a:rPr>
              <a:t>, by:</a:t>
            </a:r>
          </a:p>
          <a:p>
            <a:pPr marL="263525" lvl="1" indent="-263525" algn="just">
              <a:lnSpc>
                <a:spcPts val="2700"/>
              </a:lnSpc>
              <a:spcBef>
                <a:spcPts val="600"/>
              </a:spcBef>
              <a:spcAft>
                <a:spcPts val="0"/>
              </a:spcAft>
            </a:pPr>
            <a:r>
              <a:rPr lang="en-US" sz="2000" dirty="0" smtClean="0">
                <a:cs typeface="Arial" charset="0"/>
              </a:rPr>
              <a:t>Increasing quality and quantity of banks’ capital</a:t>
            </a:r>
          </a:p>
          <a:p>
            <a:pPr marL="263525" lvl="1" indent="-263525" algn="just">
              <a:lnSpc>
                <a:spcPts val="2700"/>
              </a:lnSpc>
              <a:spcBef>
                <a:spcPts val="600"/>
              </a:spcBef>
              <a:spcAft>
                <a:spcPts val="0"/>
              </a:spcAft>
            </a:pPr>
            <a:r>
              <a:rPr lang="en-US" sz="2000" dirty="0" smtClean="0">
                <a:cs typeface="Arial" charset="0"/>
              </a:rPr>
              <a:t>Improving risk measurement and management</a:t>
            </a:r>
          </a:p>
          <a:p>
            <a:pPr marL="263525" lvl="1" indent="-263525" algn="just">
              <a:lnSpc>
                <a:spcPts val="2700"/>
              </a:lnSpc>
              <a:spcBef>
                <a:spcPts val="600"/>
              </a:spcBef>
              <a:spcAft>
                <a:spcPts val="0"/>
              </a:spcAft>
            </a:pPr>
            <a:r>
              <a:rPr lang="en-US" sz="2000" dirty="0" smtClean="0">
                <a:cs typeface="Arial" charset="0"/>
              </a:rPr>
              <a:t>Increasing discretion of supervisors to set individual capital requirements</a:t>
            </a:r>
          </a:p>
          <a:p>
            <a:pPr marL="263525" lvl="1" indent="-263525" algn="just">
              <a:lnSpc>
                <a:spcPts val="2700"/>
              </a:lnSpc>
              <a:spcBef>
                <a:spcPts val="600"/>
              </a:spcBef>
              <a:spcAft>
                <a:spcPts val="0"/>
              </a:spcAft>
            </a:pPr>
            <a:r>
              <a:rPr lang="en-US" sz="2000" dirty="0" smtClean="0">
                <a:cs typeface="Arial" charset="0"/>
              </a:rPr>
              <a:t>Decreasing </a:t>
            </a:r>
            <a:r>
              <a:rPr lang="en-US" sz="2000" dirty="0" err="1" smtClean="0">
                <a:cs typeface="Arial" charset="0"/>
              </a:rPr>
              <a:t>procyclicality</a:t>
            </a:r>
            <a:r>
              <a:rPr lang="en-US" sz="2000" dirty="0" smtClean="0">
                <a:cs typeface="Arial" charset="0"/>
              </a:rPr>
              <a:t> of capital requirements</a:t>
            </a:r>
          </a:p>
          <a:p>
            <a:pPr marL="263525" lvl="1" indent="-263525" algn="just">
              <a:lnSpc>
                <a:spcPts val="2700"/>
              </a:lnSpc>
              <a:spcBef>
                <a:spcPts val="600"/>
              </a:spcBef>
              <a:spcAft>
                <a:spcPts val="0"/>
              </a:spcAft>
            </a:pPr>
            <a:r>
              <a:rPr lang="en-US" sz="2000" dirty="0" smtClean="0">
                <a:cs typeface="Arial" charset="0"/>
              </a:rPr>
              <a:t>Increasing transparency</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pic>
        <p:nvPicPr>
          <p:cNvPr id="6" name="Picture 5"/>
          <p:cNvPicPr>
            <a:picLocks noChangeAspect="1" noChangeArrowheads="1"/>
          </p:cNvPicPr>
          <p:nvPr/>
        </p:nvPicPr>
        <p:blipFill>
          <a:blip r:embed="rId3" cstate="print"/>
          <a:srcRect/>
          <a:stretch>
            <a:fillRect/>
          </a:stretch>
        </p:blipFill>
        <p:spPr bwMode="auto">
          <a:xfrm>
            <a:off x="5126417" y="1628800"/>
            <a:ext cx="4140523" cy="1842065"/>
          </a:xfrm>
          <a:prstGeom prst="rect">
            <a:avLst/>
          </a:prstGeom>
          <a:noFill/>
          <a:ln w="12700" cap="sq">
            <a:noFill/>
            <a:miter lim="800000"/>
            <a:headEnd/>
            <a:tailEnd/>
          </a:ln>
        </p:spPr>
      </p:pic>
      <p:sp>
        <p:nvSpPr>
          <p:cNvPr id="7" name="Text Box 6"/>
          <p:cNvSpPr txBox="1">
            <a:spLocks noChangeArrowheads="1"/>
          </p:cNvSpPr>
          <p:nvPr/>
        </p:nvSpPr>
        <p:spPr bwMode="auto">
          <a:xfrm>
            <a:off x="5105726" y="3532415"/>
            <a:ext cx="4392315" cy="276999"/>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pt-PT" sz="1200" b="0" u="none" dirty="0" err="1" smtClean="0">
                <a:solidFill>
                  <a:schemeClr val="tx1"/>
                </a:solidFill>
              </a:rPr>
              <a:t>Source</a:t>
            </a:r>
            <a:r>
              <a:rPr lang="pt-PT" sz="1200" b="0" u="none" dirty="0">
                <a:solidFill>
                  <a:schemeClr val="tx1"/>
                </a:solidFill>
              </a:rPr>
              <a:t>: GARP (2010), “Basel </a:t>
            </a:r>
            <a:r>
              <a:rPr lang="pt-PT" sz="1200" b="0" u="none" dirty="0" smtClean="0">
                <a:solidFill>
                  <a:schemeClr val="tx1"/>
                </a:solidFill>
              </a:rPr>
              <a:t>III - </a:t>
            </a:r>
            <a:r>
              <a:rPr lang="pt-PT" sz="1200" b="0" u="none" dirty="0" err="1" smtClean="0">
                <a:solidFill>
                  <a:schemeClr val="tx1"/>
                </a:solidFill>
              </a:rPr>
              <a:t>Remaining</a:t>
            </a:r>
            <a:r>
              <a:rPr lang="pt-PT" sz="1200" b="0" u="none" dirty="0" smtClean="0">
                <a:solidFill>
                  <a:schemeClr val="tx1"/>
                </a:solidFill>
              </a:rPr>
              <a:t> </a:t>
            </a:r>
            <a:r>
              <a:rPr lang="pt-PT" sz="1200" b="0" u="none" dirty="0">
                <a:solidFill>
                  <a:schemeClr val="tx1"/>
                </a:solidFill>
              </a:rPr>
              <a:t>Mandates”, </a:t>
            </a:r>
            <a:r>
              <a:rPr lang="pt-PT" sz="1200" b="0" u="none" dirty="0" err="1">
                <a:solidFill>
                  <a:schemeClr val="tx1"/>
                </a:solidFill>
              </a:rPr>
              <a:t>Webcast</a:t>
            </a:r>
            <a:r>
              <a:rPr lang="pt-PT" sz="1200" b="0" u="none" dirty="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655</a:t>
            </a:fld>
            <a:endParaRPr lang="en-US"/>
          </a:p>
        </p:txBody>
      </p:sp>
      <p:sp>
        <p:nvSpPr>
          <p:cNvPr id="3" name="Down Arrow 2"/>
          <p:cNvSpPr/>
          <p:nvPr/>
        </p:nvSpPr>
        <p:spPr bwMode="auto">
          <a:xfrm>
            <a:off x="4160912" y="3068960"/>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834043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4"/>
            <a:ext cx="8715375" cy="4679950"/>
          </a:xfrm>
          <a:noFill/>
        </p:spPr>
        <p:txBody>
          <a:bodyPr anchor="ctr"/>
          <a:lstStyle/>
          <a:p>
            <a:pPr marL="261938" indent="-261938" algn="just">
              <a:lnSpc>
                <a:spcPts val="2700"/>
              </a:lnSpc>
              <a:spcBef>
                <a:spcPts val="600"/>
              </a:spcBef>
              <a:spcAft>
                <a:spcPts val="600"/>
              </a:spcAft>
            </a:pPr>
            <a:r>
              <a:rPr lang="en-US" sz="2000" b="1" dirty="0" smtClean="0">
                <a:solidFill>
                  <a:srgbClr val="FF0000"/>
                </a:solidFill>
                <a:cs typeface="Arial" charset="0"/>
              </a:rPr>
              <a:t>BIS action points:</a:t>
            </a:r>
          </a:p>
          <a:p>
            <a:pPr marL="0" indent="0" algn="just">
              <a:lnSpc>
                <a:spcPts val="2700"/>
              </a:lnSpc>
              <a:spcBef>
                <a:spcPts val="600"/>
              </a:spcBef>
              <a:spcAft>
                <a:spcPts val="600"/>
              </a:spcAft>
              <a:buNone/>
            </a:pPr>
            <a:r>
              <a:rPr lang="en-US" sz="2000" dirty="0" smtClean="0">
                <a:solidFill>
                  <a:srgbClr val="FF0000"/>
                </a:solidFill>
                <a:cs typeface="Arial" charset="0"/>
              </a:rPr>
              <a:t>(1) Banks – taxation of the systemic risk pollution:</a:t>
            </a:r>
          </a:p>
          <a:p>
            <a:pPr marL="266700" lvl="1" indent="-266700" algn="just">
              <a:lnSpc>
                <a:spcPts val="2700"/>
              </a:lnSpc>
              <a:spcBef>
                <a:spcPts val="0"/>
              </a:spcBef>
              <a:spcAft>
                <a:spcPts val="600"/>
              </a:spcAft>
            </a:pPr>
            <a:r>
              <a:rPr lang="en-US" sz="1800" dirty="0" smtClean="0">
                <a:solidFill>
                  <a:srgbClr val="FF0000"/>
                </a:solidFill>
                <a:cs typeface="Arial" charset="0"/>
              </a:rPr>
              <a:t>Capital - </a:t>
            </a:r>
            <a:r>
              <a:rPr lang="en-US" sz="1800" dirty="0" smtClean="0">
                <a:cs typeface="Arial" charset="0"/>
              </a:rPr>
              <a:t>Improve </a:t>
            </a:r>
            <a:r>
              <a:rPr lang="en-US" sz="1800" dirty="0">
                <a:cs typeface="Arial" charset="0"/>
              </a:rPr>
              <a:t>capital adequacy rules, </a:t>
            </a:r>
            <a:r>
              <a:rPr lang="en-US" sz="1800" dirty="0" smtClean="0">
                <a:cs typeface="Arial" charset="0"/>
              </a:rPr>
              <a:t>e.g. by </a:t>
            </a:r>
            <a:r>
              <a:rPr lang="en-US" sz="1800" dirty="0">
                <a:cs typeface="Arial" charset="0"/>
              </a:rPr>
              <a:t>establishing a maximum leverage </a:t>
            </a:r>
            <a:r>
              <a:rPr lang="en-US" sz="1800" dirty="0" smtClean="0">
                <a:cs typeface="Arial" charset="0"/>
              </a:rPr>
              <a:t>ratio, reducing the cyclicality of capital requirements and </a:t>
            </a:r>
            <a:r>
              <a:rPr lang="en-US" sz="1800" dirty="0">
                <a:cs typeface="Arial" charset="0"/>
              </a:rPr>
              <a:t>reducing incentives for TBTF </a:t>
            </a:r>
            <a:r>
              <a:rPr lang="en-US" sz="1800" dirty="0" smtClean="0">
                <a:cs typeface="Arial" charset="0"/>
              </a:rPr>
              <a:t>banks.</a:t>
            </a:r>
          </a:p>
          <a:p>
            <a:pPr marL="266700" lvl="1" indent="-266700" algn="just">
              <a:lnSpc>
                <a:spcPts val="2500"/>
              </a:lnSpc>
              <a:spcBef>
                <a:spcPts val="0"/>
              </a:spcBef>
              <a:spcAft>
                <a:spcPts val="600"/>
              </a:spcAft>
            </a:pPr>
            <a:r>
              <a:rPr lang="en-US" sz="1800" dirty="0" smtClean="0">
                <a:solidFill>
                  <a:srgbClr val="FF0000"/>
                </a:solidFill>
                <a:cs typeface="Arial" charset="0"/>
              </a:rPr>
              <a:t>Liquidity – </a:t>
            </a:r>
            <a:r>
              <a:rPr lang="en-US" sz="1800" dirty="0" smtClean="0">
                <a:cs typeface="Arial" charset="0"/>
              </a:rPr>
              <a:t>set international </a:t>
            </a:r>
            <a:r>
              <a:rPr lang="en-US" sz="1800" dirty="0">
                <a:cs typeface="Arial" charset="0"/>
              </a:rPr>
              <a:t>rules on liquidity risk </a:t>
            </a:r>
            <a:r>
              <a:rPr lang="en-US" sz="1800" dirty="0" smtClean="0">
                <a:cs typeface="Arial" charset="0"/>
              </a:rPr>
              <a:t>and </a:t>
            </a:r>
            <a:r>
              <a:rPr lang="en-US" sz="1800" dirty="0">
                <a:cs typeface="Arial" charset="0"/>
              </a:rPr>
              <a:t>stress testing</a:t>
            </a:r>
          </a:p>
          <a:p>
            <a:pPr marL="266700" lvl="1" indent="-266700" algn="just">
              <a:lnSpc>
                <a:spcPts val="2500"/>
              </a:lnSpc>
              <a:spcBef>
                <a:spcPts val="0"/>
              </a:spcBef>
              <a:spcAft>
                <a:spcPts val="600"/>
              </a:spcAft>
            </a:pPr>
            <a:r>
              <a:rPr lang="en-US" sz="1800" dirty="0" smtClean="0">
                <a:solidFill>
                  <a:srgbClr val="FF0000"/>
                </a:solidFill>
                <a:cs typeface="Arial" charset="0"/>
              </a:rPr>
              <a:t>Governance</a:t>
            </a:r>
            <a:r>
              <a:rPr lang="en-US" sz="1800" dirty="0" smtClean="0">
                <a:cs typeface="Arial" charset="0"/>
              </a:rPr>
              <a:t>:</a:t>
            </a:r>
          </a:p>
          <a:p>
            <a:pPr marL="666750" lvl="2" indent="-266700" algn="just">
              <a:lnSpc>
                <a:spcPts val="2500"/>
              </a:lnSpc>
              <a:spcBef>
                <a:spcPts val="0"/>
              </a:spcBef>
              <a:spcAft>
                <a:spcPts val="600"/>
              </a:spcAft>
            </a:pPr>
            <a:r>
              <a:rPr lang="en-US" sz="1800" dirty="0" smtClean="0">
                <a:cs typeface="Arial" charset="0"/>
              </a:rPr>
              <a:t>Implement governance principles of Basel Committee</a:t>
            </a:r>
          </a:p>
          <a:p>
            <a:pPr marL="666750" lvl="2" indent="-266700" algn="just">
              <a:lnSpc>
                <a:spcPts val="2500"/>
              </a:lnSpc>
              <a:spcBef>
                <a:spcPts val="0"/>
              </a:spcBef>
              <a:spcAft>
                <a:spcPts val="600"/>
              </a:spcAft>
            </a:pPr>
            <a:r>
              <a:rPr lang="en-US" sz="1800" dirty="0" smtClean="0">
                <a:cs typeface="Arial" charset="0"/>
              </a:rPr>
              <a:t>Implement rules on business models and remuneration</a:t>
            </a:r>
          </a:p>
          <a:p>
            <a:pPr marL="666750" lvl="2" indent="-266700" algn="just">
              <a:lnSpc>
                <a:spcPts val="2500"/>
              </a:lnSpc>
              <a:spcBef>
                <a:spcPts val="0"/>
              </a:spcBef>
              <a:spcAft>
                <a:spcPts val="600"/>
              </a:spcAft>
            </a:pPr>
            <a:r>
              <a:rPr lang="en-US" sz="1800" dirty="0" smtClean="0">
                <a:cs typeface="Arial" charset="0"/>
              </a:rPr>
              <a:t>Increase banks’ disclosure level (e.g. SIVs and ABS)</a:t>
            </a:r>
          </a:p>
          <a:p>
            <a:pPr marL="0" lvl="1" indent="0" algn="just">
              <a:lnSpc>
                <a:spcPts val="2700"/>
              </a:lnSpc>
              <a:spcBef>
                <a:spcPts val="600"/>
              </a:spcBef>
              <a:spcAft>
                <a:spcPts val="600"/>
              </a:spcAft>
              <a:buNone/>
            </a:pPr>
            <a:r>
              <a:rPr lang="en-US" sz="2000" dirty="0">
                <a:solidFill>
                  <a:srgbClr val="FF0000"/>
                </a:solidFill>
                <a:cs typeface="Arial" charset="0"/>
              </a:rPr>
              <a:t>(2) Supervisors - Change supervision model </a:t>
            </a:r>
          </a:p>
          <a:p>
            <a:pPr marL="0" lvl="1" indent="0" algn="just">
              <a:lnSpc>
                <a:spcPts val="2700"/>
              </a:lnSpc>
              <a:spcBef>
                <a:spcPts val="600"/>
              </a:spcBef>
              <a:spcAft>
                <a:spcPts val="600"/>
              </a:spcAft>
              <a:buNone/>
            </a:pPr>
            <a:r>
              <a:rPr lang="en-US" sz="2000" dirty="0" smtClean="0">
                <a:solidFill>
                  <a:srgbClr val="FF0000"/>
                </a:solidFill>
                <a:cs typeface="Arial" charset="0"/>
              </a:rPr>
              <a:t>(</a:t>
            </a:r>
            <a:r>
              <a:rPr lang="en-US" sz="2000" dirty="0">
                <a:solidFill>
                  <a:srgbClr val="FF0000"/>
                </a:solidFill>
                <a:cs typeface="Arial" charset="0"/>
              </a:rPr>
              <a:t>3) Rating agencies - Regulate rating agencies’ </a:t>
            </a:r>
            <a:r>
              <a:rPr lang="en-US" sz="2000" dirty="0" smtClean="0">
                <a:solidFill>
                  <a:srgbClr val="FF0000"/>
                </a:solidFill>
                <a:cs typeface="Arial" charset="0"/>
              </a:rPr>
              <a:t>activity</a:t>
            </a:r>
            <a:endParaRPr lang="en-US" sz="1800" dirty="0" smtClean="0">
              <a:solidFill>
                <a:srgbClr val="FF0000"/>
              </a:solidFill>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656</a:t>
            </a:fld>
            <a:endParaRPr lang="en-US"/>
          </a:p>
        </p:txBody>
      </p:sp>
    </p:spTree>
    <p:extLst>
      <p:ext uri="{BB962C8B-B14F-4D97-AF65-F5344CB8AC3E}">
        <p14:creationId xmlns:p14="http://schemas.microsoft.com/office/powerpoint/2010/main" val="125109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Basel III</a:t>
            </a:r>
            <a:endParaRPr kumimoji="0" lang="en-GB" sz="4400" b="0" u="none" kern="0" dirty="0">
              <a:solidFill>
                <a:schemeClr val="tx1"/>
              </a:solidFill>
            </a:endParaRPr>
          </a:p>
        </p:txBody>
      </p:sp>
      <p:pic>
        <p:nvPicPr>
          <p:cNvPr id="4" name="Picture 10"/>
          <p:cNvPicPr>
            <a:picLocks noChangeAspect="1" noChangeArrowheads="1"/>
          </p:cNvPicPr>
          <p:nvPr/>
        </p:nvPicPr>
        <p:blipFill>
          <a:blip r:embed="rId3" cstate="print"/>
          <a:srcRect/>
          <a:stretch>
            <a:fillRect/>
          </a:stretch>
        </p:blipFill>
        <p:spPr bwMode="auto">
          <a:xfrm>
            <a:off x="761132" y="3131724"/>
            <a:ext cx="5199980" cy="3119987"/>
          </a:xfrm>
          <a:prstGeom prst="rect">
            <a:avLst/>
          </a:prstGeom>
          <a:noFill/>
          <a:ln w="9525">
            <a:noFill/>
            <a:miter lim="800000"/>
            <a:headEnd/>
            <a:tailEnd/>
          </a:ln>
        </p:spPr>
      </p:pic>
      <p:sp>
        <p:nvSpPr>
          <p:cNvPr id="6" name="TextBox 5"/>
          <p:cNvSpPr txBox="1"/>
          <p:nvPr/>
        </p:nvSpPr>
        <p:spPr>
          <a:xfrm>
            <a:off x="6033120" y="5715484"/>
            <a:ext cx="3492450" cy="553998"/>
          </a:xfrm>
          <a:prstGeom prst="rect">
            <a:avLst/>
          </a:prstGeom>
          <a:noFill/>
        </p:spPr>
        <p:txBody>
          <a:bodyPr wrap="square">
            <a:spAutoFit/>
          </a:bodyPr>
          <a:lstStyle/>
          <a:p>
            <a:pPr algn="just">
              <a:buFont typeface="Webdings" pitchFamily="18" charset="2"/>
              <a:buNone/>
              <a:defRPr/>
            </a:pPr>
            <a:r>
              <a:rPr lang="en-US" sz="1000" b="0" u="none" dirty="0" smtClean="0">
                <a:solidFill>
                  <a:schemeClr val="tx2">
                    <a:lumMod val="75000"/>
                  </a:schemeClr>
                </a:solidFill>
                <a:latin typeface="+mn-lt"/>
              </a:rPr>
              <a:t>Source: BIS (2010), “Press Release - Group of Governors and Heads of Supervision announces higher global minimum capital standards”, 12 Sep.</a:t>
            </a:r>
            <a:endParaRPr lang="en-US" sz="1000" b="0" u="none" dirty="0">
              <a:solidFill>
                <a:schemeClr val="tx2">
                  <a:lumMod val="75000"/>
                </a:schemeClr>
              </a:solidFill>
              <a:latin typeface="+mn-lt"/>
            </a:endParaRPr>
          </a:p>
        </p:txBody>
      </p:sp>
      <p:sp>
        <p:nvSpPr>
          <p:cNvPr id="7" name="Rectangle 2"/>
          <p:cNvSpPr>
            <a:spLocks noGrp="1" noChangeArrowheads="1"/>
          </p:cNvSpPr>
          <p:nvPr>
            <p:ph type="body" sz="half" idx="1"/>
          </p:nvPr>
        </p:nvSpPr>
        <p:spPr>
          <a:xfrm>
            <a:off x="761132" y="1643063"/>
            <a:ext cx="8692430" cy="1425897"/>
          </a:xfrm>
        </p:spPr>
        <p:txBody>
          <a:bodyPr anchor="ctr"/>
          <a:lstStyle/>
          <a:p>
            <a:pPr marL="261938" indent="-261938" algn="just">
              <a:lnSpc>
                <a:spcPts val="2700"/>
              </a:lnSpc>
              <a:spcBef>
                <a:spcPts val="600"/>
              </a:spcBef>
              <a:spcAft>
                <a:spcPts val="600"/>
              </a:spcAft>
              <a:defRPr/>
            </a:pPr>
            <a:r>
              <a:rPr lang="en-US" sz="2000" dirty="0" smtClean="0">
                <a:solidFill>
                  <a:schemeClr val="tx2">
                    <a:lumMod val="75000"/>
                  </a:schemeClr>
                </a:solidFill>
              </a:rPr>
              <a:t>After the G20 meeting in Nov.10, several additional changes were decided, e.g. more flexible capital definition and liquidity requirements, as well as larger transition periods, leading to “</a:t>
            </a:r>
            <a:r>
              <a:rPr lang="en-GB" sz="2000" dirty="0" smtClean="0">
                <a:solidFill>
                  <a:srgbClr val="FF0000"/>
                </a:solidFill>
              </a:rPr>
              <a:t>Basel III: A global regulatory framework for more resilient banks and banking systems”, Dec.2010 </a:t>
            </a:r>
            <a:r>
              <a:rPr lang="en-GB" sz="2000" dirty="0" smtClean="0"/>
              <a:t>(rev Jun11).</a:t>
            </a:r>
            <a:endParaRPr lang="en-US" sz="2000" dirty="0">
              <a:solidFill>
                <a:schemeClr val="tx2">
                  <a:lumMod val="75000"/>
                </a:schemeClr>
              </a:solidFill>
              <a:cs typeface="Arial" pitchFamily="34"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657</a:t>
            </a:fld>
            <a:endParaRPr lang="en-US"/>
          </a:p>
        </p:txBody>
      </p:sp>
    </p:spTree>
    <p:extLst>
      <p:ext uri="{BB962C8B-B14F-4D97-AF65-F5344CB8AC3E}">
        <p14:creationId xmlns:p14="http://schemas.microsoft.com/office/powerpoint/2010/main" val="1085900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pic>
        <p:nvPicPr>
          <p:cNvPr id="261124" name="Picture 3"/>
          <p:cNvPicPr>
            <a:picLocks noChangeAspect="1" noChangeArrowheads="1"/>
          </p:cNvPicPr>
          <p:nvPr/>
        </p:nvPicPr>
        <p:blipFill>
          <a:blip r:embed="rId3" cstate="print"/>
          <a:srcRect/>
          <a:stretch>
            <a:fillRect/>
          </a:stretch>
        </p:blipFill>
        <p:spPr bwMode="auto">
          <a:xfrm>
            <a:off x="809625" y="2256061"/>
            <a:ext cx="5143500" cy="3405187"/>
          </a:xfrm>
          <a:prstGeom prst="rect">
            <a:avLst/>
          </a:prstGeom>
          <a:noFill/>
          <a:ln w="9525">
            <a:noFill/>
            <a:miter lim="800000"/>
            <a:headEnd/>
            <a:tailEnd/>
          </a:ln>
        </p:spPr>
      </p:pic>
      <p:pic>
        <p:nvPicPr>
          <p:cNvPr id="261125" name="Picture 4"/>
          <p:cNvPicPr>
            <a:picLocks noChangeAspect="1" noChangeArrowheads="1"/>
          </p:cNvPicPr>
          <p:nvPr/>
        </p:nvPicPr>
        <p:blipFill>
          <a:blip r:embed="rId4" cstate="print"/>
          <a:srcRect/>
          <a:stretch>
            <a:fillRect/>
          </a:stretch>
        </p:blipFill>
        <p:spPr bwMode="auto">
          <a:xfrm>
            <a:off x="6151179" y="2256061"/>
            <a:ext cx="3078480" cy="3516309"/>
          </a:xfrm>
          <a:prstGeom prst="rect">
            <a:avLst/>
          </a:prstGeom>
          <a:noFill/>
          <a:ln w="9525">
            <a:noFill/>
            <a:miter lim="800000"/>
            <a:headEnd/>
            <a:tailEnd/>
          </a:ln>
        </p:spPr>
      </p:pic>
      <p:sp>
        <p:nvSpPr>
          <p:cNvPr id="10" name="TextBox 9"/>
          <p:cNvSpPr txBox="1"/>
          <p:nvPr/>
        </p:nvSpPr>
        <p:spPr>
          <a:xfrm>
            <a:off x="738188" y="5703341"/>
            <a:ext cx="4857750" cy="461963"/>
          </a:xfrm>
          <a:prstGeom prst="rect">
            <a:avLst/>
          </a:prstGeom>
          <a:noFill/>
        </p:spPr>
        <p:txBody>
          <a:bodyPr>
            <a:spAutoFit/>
          </a:bodyPr>
          <a:lstStyle/>
          <a:p>
            <a:pPr algn="just">
              <a:buFont typeface="Webdings" pitchFamily="18" charset="2"/>
              <a:buNone/>
              <a:defRPr/>
            </a:pPr>
            <a:r>
              <a:rPr lang="en-US" sz="1200" b="0" u="none" smtClean="0">
                <a:solidFill>
                  <a:schemeClr val="tx2">
                    <a:lumMod val="75000"/>
                  </a:schemeClr>
                </a:solidFill>
                <a:latin typeface="+mn-lt"/>
              </a:rPr>
              <a:t>Source: BIS (2010), “Press Release - Group of Governors and Heads of Supervision announces higher global minimum capital standards”, 12 Sep.</a:t>
            </a:r>
            <a:endParaRPr lang="en-US" sz="1200" b="0" u="none">
              <a:solidFill>
                <a:schemeClr val="tx2">
                  <a:lumMod val="75000"/>
                </a:schemeClr>
              </a:solidFill>
              <a:latin typeface="+mn-lt"/>
            </a:endParaRPr>
          </a:p>
        </p:txBody>
      </p:sp>
      <p:sp>
        <p:nvSpPr>
          <p:cNvPr id="11" name="TextBox 10"/>
          <p:cNvSpPr txBox="1"/>
          <p:nvPr/>
        </p:nvSpPr>
        <p:spPr>
          <a:xfrm>
            <a:off x="5881688" y="5753100"/>
            <a:ext cx="3714750" cy="461963"/>
          </a:xfrm>
          <a:prstGeom prst="rect">
            <a:avLst/>
          </a:prstGeom>
          <a:noFill/>
        </p:spPr>
        <p:txBody>
          <a:bodyPr>
            <a:spAutoFit/>
          </a:bodyPr>
          <a:lstStyle/>
          <a:p>
            <a:pPr algn="just">
              <a:buFont typeface="Webdings" pitchFamily="18" charset="2"/>
              <a:buNone/>
              <a:defRPr/>
            </a:pPr>
            <a:r>
              <a:rPr lang="en-US" sz="1200" b="0" u="none" dirty="0" smtClean="0">
                <a:solidFill>
                  <a:schemeClr val="tx2">
                    <a:lumMod val="75000"/>
                  </a:schemeClr>
                </a:solidFill>
                <a:latin typeface="+mn-lt"/>
              </a:rPr>
              <a:t>Source: Deutsche Bank (2010), “Basel Agreement on Capital Requirements”.</a:t>
            </a:r>
            <a:endParaRPr lang="en-US" sz="1200" b="0" u="none" dirty="0">
              <a:solidFill>
                <a:schemeClr val="tx2">
                  <a:lumMod val="75000"/>
                </a:schemeClr>
              </a:solidFill>
              <a:latin typeface="+mn-lt"/>
            </a:endParaRPr>
          </a:p>
        </p:txBody>
      </p:sp>
      <p:sp>
        <p:nvSpPr>
          <p:cNvPr id="8" name="Rectangle 2"/>
          <p:cNvSpPr>
            <a:spLocks noGrp="1" noChangeArrowheads="1"/>
          </p:cNvSpPr>
          <p:nvPr>
            <p:ph type="body" sz="half" idx="1"/>
          </p:nvPr>
        </p:nvSpPr>
        <p:spPr>
          <a:xfrm>
            <a:off x="809625" y="1649611"/>
            <a:ext cx="8643938" cy="627261"/>
          </a:xfrm>
        </p:spPr>
        <p:txBody>
          <a:bodyPr anchor="ctr"/>
          <a:lstStyle/>
          <a:p>
            <a:pPr>
              <a:lnSpc>
                <a:spcPts val="2800"/>
              </a:lnSpc>
              <a:spcBef>
                <a:spcPts val="600"/>
              </a:spcBef>
              <a:spcAft>
                <a:spcPts val="600"/>
              </a:spcAft>
            </a:pPr>
            <a:r>
              <a:rPr lang="en-US" sz="2000" dirty="0" smtClean="0">
                <a:solidFill>
                  <a:srgbClr val="FF0000"/>
                </a:solidFill>
              </a:rPr>
              <a:t>Minimum CT1 ratio was increased to a level between 7% and 9.5% (10.5% to 13% for total pillar I capital).</a:t>
            </a:r>
            <a:endParaRPr lang="pt-PT" sz="2000" dirty="0">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658</a:t>
            </a:fld>
            <a:endParaRPr lang="en-US"/>
          </a:p>
        </p:txBody>
      </p:sp>
    </p:spTree>
    <p:extLst>
      <p:ext uri="{BB962C8B-B14F-4D97-AF65-F5344CB8AC3E}">
        <p14:creationId xmlns:p14="http://schemas.microsoft.com/office/powerpoint/2010/main" val="716529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8" name="Rectangle 2"/>
          <p:cNvSpPr>
            <a:spLocks noGrp="1" noChangeArrowheads="1"/>
          </p:cNvSpPr>
          <p:nvPr>
            <p:ph type="body" sz="half" idx="1"/>
          </p:nvPr>
        </p:nvSpPr>
        <p:spPr>
          <a:xfrm>
            <a:off x="738188" y="1628799"/>
            <a:ext cx="8715375" cy="1008113"/>
          </a:xfrm>
        </p:spPr>
        <p:txBody>
          <a:bodyPr anchor="ctr"/>
          <a:lstStyle/>
          <a:p>
            <a:pPr marL="174625" indent="-174625" algn="just">
              <a:lnSpc>
                <a:spcPts val="2700"/>
              </a:lnSpc>
              <a:spcBef>
                <a:spcPts val="600"/>
              </a:spcBef>
              <a:spcAft>
                <a:spcPts val="600"/>
              </a:spcAft>
            </a:pPr>
            <a:r>
              <a:rPr lang="en-US" sz="2000" dirty="0" smtClean="0"/>
              <a:t>According to these Basel III rules, </a:t>
            </a:r>
            <a:r>
              <a:rPr lang="en-US" sz="2000" b="1" dirty="0" smtClean="0">
                <a:solidFill>
                  <a:srgbClr val="FF0000"/>
                </a:solidFill>
              </a:rPr>
              <a:t>banks exhibit total capital ratios around 18%, </a:t>
            </a:r>
            <a:r>
              <a:rPr lang="en-US" sz="2000" dirty="0" smtClean="0"/>
              <a:t>decreasing to around 15% after the phasing-in of Basel III rules that are expected to be fully implemented in 2027.</a:t>
            </a:r>
          </a:p>
        </p:txBody>
      </p:sp>
      <p:sp>
        <p:nvSpPr>
          <p:cNvPr id="6" name="TextBox 5"/>
          <p:cNvSpPr txBox="1"/>
          <p:nvPr/>
        </p:nvSpPr>
        <p:spPr>
          <a:xfrm>
            <a:off x="927586" y="5024209"/>
            <a:ext cx="6501914" cy="276999"/>
          </a:xfrm>
          <a:prstGeom prst="rect">
            <a:avLst/>
          </a:prstGeom>
          <a:noFill/>
        </p:spPr>
        <p:txBody>
          <a:bodyPr wrap="square">
            <a:spAutoFit/>
          </a:bodyPr>
          <a:lstStyle/>
          <a:p>
            <a:pPr algn="just">
              <a:buNone/>
            </a:pPr>
            <a:r>
              <a:rPr lang="en-US" sz="1200" b="0" u="none" dirty="0" smtClean="0">
                <a:solidFill>
                  <a:schemeClr val="tx1"/>
                </a:solidFill>
                <a:latin typeface="+mn-lt"/>
              </a:rPr>
              <a:t>Source: EBA (2020), “</a:t>
            </a:r>
            <a:r>
              <a:rPr lang="en-GB" sz="1200" b="0" u="none" dirty="0" smtClean="0">
                <a:solidFill>
                  <a:schemeClr val="tx1"/>
                </a:solidFill>
              </a:rPr>
              <a:t>Basel </a:t>
            </a:r>
            <a:r>
              <a:rPr lang="en-GB" sz="1200" b="0" u="none" dirty="0">
                <a:solidFill>
                  <a:schemeClr val="tx1"/>
                </a:solidFill>
              </a:rPr>
              <a:t>III </a:t>
            </a:r>
            <a:r>
              <a:rPr lang="en-GB" sz="1200" b="0" u="none" dirty="0" smtClean="0">
                <a:solidFill>
                  <a:schemeClr val="tx1"/>
                </a:solidFill>
              </a:rPr>
              <a:t>Monitoring Exercise”,  Apr.</a:t>
            </a:r>
            <a:endParaRPr lang="en-US" sz="1200" b="0" u="none" dirty="0">
              <a:solidFill>
                <a:schemeClr val="tx1"/>
              </a:solidFill>
              <a:latin typeface="+mn-lt"/>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659</a:t>
            </a:fld>
            <a:endParaRPr lang="en-US"/>
          </a:p>
        </p:txBody>
      </p:sp>
      <p:sp>
        <p:nvSpPr>
          <p:cNvPr id="9" name="TextBox 8"/>
          <p:cNvSpPr txBox="1"/>
          <p:nvPr/>
        </p:nvSpPr>
        <p:spPr>
          <a:xfrm>
            <a:off x="927586" y="5312241"/>
            <a:ext cx="5823754" cy="276999"/>
          </a:xfrm>
          <a:prstGeom prst="rect">
            <a:avLst/>
          </a:prstGeom>
          <a:noFill/>
        </p:spPr>
        <p:txBody>
          <a:bodyPr wrap="square">
            <a:spAutoFit/>
          </a:bodyPr>
          <a:lstStyle/>
          <a:p>
            <a:pPr algn="just">
              <a:buNone/>
            </a:pPr>
            <a:r>
              <a:rPr lang="en-US" sz="1200" b="0" u="none" dirty="0" smtClean="0">
                <a:solidFill>
                  <a:schemeClr val="tx1"/>
                </a:solidFill>
                <a:latin typeface="+mn-lt"/>
              </a:rPr>
              <a:t>Note: Group 1 comprise banks with capital above 3B€ and internationally active</a:t>
            </a:r>
            <a:endParaRPr lang="en-US" sz="1200" b="0" u="none" dirty="0">
              <a:solidFill>
                <a:schemeClr val="tx1"/>
              </a:solidFill>
              <a:latin typeface="+mn-lt"/>
            </a:endParaRPr>
          </a:p>
        </p:txBody>
      </p:sp>
      <p:pic>
        <p:nvPicPr>
          <p:cNvPr id="4" name="Picture 3"/>
          <p:cNvPicPr>
            <a:picLocks noChangeAspect="1"/>
          </p:cNvPicPr>
          <p:nvPr/>
        </p:nvPicPr>
        <p:blipFill>
          <a:blip r:embed="rId3"/>
          <a:stretch>
            <a:fillRect/>
          </a:stretch>
        </p:blipFill>
        <p:spPr>
          <a:xfrm>
            <a:off x="1098630" y="3215400"/>
            <a:ext cx="8094826" cy="1509744"/>
          </a:xfrm>
          <a:prstGeom prst="rect">
            <a:avLst/>
          </a:prstGeom>
        </p:spPr>
      </p:pic>
    </p:spTree>
    <p:extLst>
      <p:ext uri="{BB962C8B-B14F-4D97-AF65-F5344CB8AC3E}">
        <p14:creationId xmlns:p14="http://schemas.microsoft.com/office/powerpoint/2010/main" val="2963686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If the loan amount keeps being deposited at a different bank: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66</a:t>
            </a:fld>
            <a:endParaRPr lang="en-US"/>
          </a:p>
        </p:txBody>
      </p:sp>
      <p:pic>
        <p:nvPicPr>
          <p:cNvPr id="5" name="Picture 4"/>
          <p:cNvPicPr>
            <a:picLocks noChangeAspect="1"/>
          </p:cNvPicPr>
          <p:nvPr/>
        </p:nvPicPr>
        <p:blipFill>
          <a:blip r:embed="rId2"/>
          <a:stretch>
            <a:fillRect/>
          </a:stretch>
        </p:blipFill>
        <p:spPr>
          <a:xfrm>
            <a:off x="1208584" y="2232803"/>
            <a:ext cx="4968551" cy="3565828"/>
          </a:xfrm>
          <a:prstGeom prst="rect">
            <a:avLst/>
          </a:prstGeom>
        </p:spPr>
      </p:pic>
      <p:sp>
        <p:nvSpPr>
          <p:cNvPr id="8" name="Rectangle 3"/>
          <p:cNvSpPr txBox="1">
            <a:spLocks noChangeArrowheads="1"/>
          </p:cNvSpPr>
          <p:nvPr/>
        </p:nvSpPr>
        <p:spPr bwMode="auto">
          <a:xfrm>
            <a:off x="1208584" y="5949280"/>
            <a:ext cx="8208912" cy="36004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3398925645"/>
      </p:ext>
    </p:extLst>
  </p:cSld>
  <p:clrMapOvr>
    <a:masterClrMapping/>
  </p:clrMapOvr>
  <p:transition spd="slow">
    <p:pull dir="r"/>
  </p:transition>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660</a:t>
            </a:fld>
            <a:endParaRPr lang="en-US"/>
          </a:p>
        </p:txBody>
      </p:sp>
      <p:sp>
        <p:nvSpPr>
          <p:cNvPr id="7" name="Rectangle 2"/>
          <p:cNvSpPr>
            <a:spLocks noGrp="1" noChangeArrowheads="1"/>
          </p:cNvSpPr>
          <p:nvPr>
            <p:ph type="body" sz="half" idx="1"/>
          </p:nvPr>
        </p:nvSpPr>
        <p:spPr>
          <a:xfrm>
            <a:off x="738188" y="1628799"/>
            <a:ext cx="8715375" cy="775454"/>
          </a:xfrm>
        </p:spPr>
        <p:txBody>
          <a:bodyPr anchor="ctr"/>
          <a:lstStyle/>
          <a:p>
            <a:pPr marL="263525" indent="-263525" algn="just">
              <a:lnSpc>
                <a:spcPts val="2700"/>
              </a:lnSpc>
              <a:spcBef>
                <a:spcPts val="600"/>
              </a:spcBef>
              <a:spcAft>
                <a:spcPts val="600"/>
              </a:spcAft>
            </a:pPr>
            <a:r>
              <a:rPr lang="en-US" sz="2000" dirty="0" smtClean="0"/>
              <a:t>Capital ratios increased by more than 50% since 2011 in EU, as well as in other economies:</a:t>
            </a:r>
          </a:p>
        </p:txBody>
      </p:sp>
      <p:pic>
        <p:nvPicPr>
          <p:cNvPr id="6" name="Picture 5"/>
          <p:cNvPicPr>
            <a:picLocks noChangeAspect="1"/>
          </p:cNvPicPr>
          <p:nvPr/>
        </p:nvPicPr>
        <p:blipFill>
          <a:blip r:embed="rId3"/>
          <a:stretch>
            <a:fillRect/>
          </a:stretch>
        </p:blipFill>
        <p:spPr>
          <a:xfrm>
            <a:off x="1064568" y="2550102"/>
            <a:ext cx="3613266" cy="3687210"/>
          </a:xfrm>
          <a:prstGeom prst="rect">
            <a:avLst/>
          </a:prstGeom>
        </p:spPr>
      </p:pic>
      <p:sp>
        <p:nvSpPr>
          <p:cNvPr id="10" name="TextBox 9"/>
          <p:cNvSpPr txBox="1"/>
          <p:nvPr/>
        </p:nvSpPr>
        <p:spPr>
          <a:xfrm>
            <a:off x="4677834" y="5775647"/>
            <a:ext cx="4775729" cy="461665"/>
          </a:xfrm>
          <a:prstGeom prst="rect">
            <a:avLst/>
          </a:prstGeom>
          <a:noFill/>
        </p:spPr>
        <p:txBody>
          <a:bodyPr wrap="square">
            <a:spAutoFit/>
          </a:bodyPr>
          <a:lstStyle/>
          <a:p>
            <a:pPr algn="just" fontAlgn="auto" hangingPunct="1">
              <a:buNone/>
            </a:pPr>
            <a:r>
              <a:rPr lang="en-US" sz="1200" b="0" u="none" dirty="0" smtClean="0">
                <a:solidFill>
                  <a:schemeClr val="tx1"/>
                </a:solidFill>
                <a:latin typeface="+mn-lt"/>
              </a:rPr>
              <a:t>Source: </a:t>
            </a:r>
            <a:r>
              <a:rPr lang="en-US" sz="1200" b="0" u="none" dirty="0" err="1">
                <a:solidFill>
                  <a:schemeClr val="tx1"/>
                </a:solidFill>
                <a:latin typeface="+mn-lt"/>
              </a:rPr>
              <a:t>Carletti</a:t>
            </a:r>
            <a:r>
              <a:rPr lang="en-US" sz="1200" b="0" u="none" dirty="0">
                <a:solidFill>
                  <a:schemeClr val="tx1"/>
                </a:solidFill>
                <a:latin typeface="+mn-lt"/>
              </a:rPr>
              <a:t>, </a:t>
            </a:r>
            <a:r>
              <a:rPr lang="en-US" sz="1200" b="0" u="none" dirty="0" smtClean="0">
                <a:solidFill>
                  <a:schemeClr val="tx1"/>
                </a:solidFill>
                <a:latin typeface="+mn-lt"/>
              </a:rPr>
              <a:t>E. </a:t>
            </a:r>
            <a:r>
              <a:rPr lang="en-US" sz="1200" b="0" i="1" u="none" dirty="0" smtClean="0">
                <a:solidFill>
                  <a:schemeClr val="tx1"/>
                </a:solidFill>
                <a:latin typeface="+mn-lt"/>
              </a:rPr>
              <a:t>et</a:t>
            </a:r>
            <a:r>
              <a:rPr lang="en-US" sz="1200" b="0" u="none" dirty="0" smtClean="0">
                <a:solidFill>
                  <a:schemeClr val="tx1"/>
                </a:solidFill>
                <a:latin typeface="+mn-lt"/>
              </a:rPr>
              <a:t> </a:t>
            </a:r>
            <a:r>
              <a:rPr lang="en-US" sz="1200" b="0" i="1" u="none" dirty="0" smtClean="0">
                <a:solidFill>
                  <a:schemeClr val="tx1"/>
                </a:solidFill>
                <a:latin typeface="+mn-lt"/>
              </a:rPr>
              <a:t>al</a:t>
            </a:r>
            <a:r>
              <a:rPr lang="en-US" sz="1200" b="0" u="none" dirty="0" smtClean="0">
                <a:solidFill>
                  <a:schemeClr val="tx1"/>
                </a:solidFill>
                <a:latin typeface="+mn-lt"/>
              </a:rPr>
              <a:t>. (</a:t>
            </a:r>
            <a:r>
              <a:rPr lang="en-US" sz="1200" b="0" u="none" dirty="0">
                <a:solidFill>
                  <a:schemeClr val="tx1"/>
                </a:solidFill>
                <a:latin typeface="+mn-lt"/>
              </a:rPr>
              <a:t>2020), </a:t>
            </a:r>
            <a:r>
              <a:rPr lang="en-US" sz="1200" b="0" u="none" dirty="0" smtClean="0">
                <a:solidFill>
                  <a:schemeClr val="tx1"/>
                </a:solidFill>
                <a:latin typeface="+mn-lt"/>
              </a:rPr>
              <a:t>“The </a:t>
            </a:r>
            <a:r>
              <a:rPr lang="en-US" sz="1200" b="0" u="none" dirty="0">
                <a:solidFill>
                  <a:schemeClr val="tx1"/>
                </a:solidFill>
                <a:latin typeface="+mn-lt"/>
              </a:rPr>
              <a:t>Bank Business Model in the Post‑Covid-19 </a:t>
            </a:r>
            <a:r>
              <a:rPr lang="en-US" sz="1200" b="0" u="none" dirty="0" smtClean="0">
                <a:solidFill>
                  <a:schemeClr val="tx1"/>
                </a:solidFill>
                <a:latin typeface="+mn-lt"/>
              </a:rPr>
              <a:t>World”, </a:t>
            </a:r>
            <a:r>
              <a:rPr lang="en-US" sz="1200" b="0" u="none" dirty="0">
                <a:solidFill>
                  <a:schemeClr val="tx1"/>
                </a:solidFill>
                <a:latin typeface="+mn-lt"/>
              </a:rPr>
              <a:t>The Future of Banking 2, CEPR.</a:t>
            </a:r>
            <a:endParaRPr lang="pt-PT" sz="1200" b="0" u="none" dirty="0">
              <a:solidFill>
                <a:schemeClr val="tx1"/>
              </a:solidFill>
              <a:latin typeface="+mn-lt"/>
            </a:endParaRPr>
          </a:p>
        </p:txBody>
      </p:sp>
      <p:pic>
        <p:nvPicPr>
          <p:cNvPr id="3" name="Picture 2"/>
          <p:cNvPicPr>
            <a:picLocks noChangeAspect="1"/>
          </p:cNvPicPr>
          <p:nvPr/>
        </p:nvPicPr>
        <p:blipFill>
          <a:blip r:embed="rId4"/>
          <a:stretch>
            <a:fillRect/>
          </a:stretch>
        </p:blipFill>
        <p:spPr>
          <a:xfrm>
            <a:off x="4808984" y="4800145"/>
            <a:ext cx="2285003" cy="829654"/>
          </a:xfrm>
          <a:prstGeom prst="rect">
            <a:avLst/>
          </a:prstGeom>
        </p:spPr>
      </p:pic>
    </p:spTree>
    <p:extLst>
      <p:ext uri="{BB962C8B-B14F-4D97-AF65-F5344CB8AC3E}">
        <p14:creationId xmlns:p14="http://schemas.microsoft.com/office/powerpoint/2010/main" val="131695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661</a:t>
            </a:fld>
            <a:endParaRPr lang="en-US"/>
          </a:p>
        </p:txBody>
      </p:sp>
      <p:sp>
        <p:nvSpPr>
          <p:cNvPr id="7" name="Rectangle 2"/>
          <p:cNvSpPr>
            <a:spLocks noGrp="1" noChangeArrowheads="1"/>
          </p:cNvSpPr>
          <p:nvPr>
            <p:ph type="body" sz="half" idx="1"/>
          </p:nvPr>
        </p:nvSpPr>
        <p:spPr>
          <a:xfrm>
            <a:off x="777875" y="1700808"/>
            <a:ext cx="8715375" cy="4464496"/>
          </a:xfrm>
        </p:spPr>
        <p:txBody>
          <a:bodyPr anchor="ctr"/>
          <a:lstStyle/>
          <a:p>
            <a:pPr marL="358775" indent="-358775" algn="just">
              <a:lnSpc>
                <a:spcPts val="2700"/>
              </a:lnSpc>
              <a:spcBef>
                <a:spcPts val="600"/>
              </a:spcBef>
              <a:spcAft>
                <a:spcPts val="600"/>
              </a:spcAft>
            </a:pPr>
            <a:r>
              <a:rPr lang="en-US" sz="2000" dirty="0" smtClean="0"/>
              <a:t>However, the increase in capital ratios was also achieved by the reduction of the RWAs, involving reduction in loans to some groups of customers, namely SMEs, reducing investment and employment.</a:t>
            </a:r>
          </a:p>
          <a:p>
            <a:pPr marL="358775" indent="-358775" algn="just">
              <a:lnSpc>
                <a:spcPts val="2700"/>
              </a:lnSpc>
              <a:spcBef>
                <a:spcPts val="600"/>
              </a:spcBef>
              <a:spcAft>
                <a:spcPts val="600"/>
              </a:spcAft>
            </a:pPr>
            <a:endParaRPr lang="en-US" sz="2000" dirty="0" smtClean="0"/>
          </a:p>
          <a:p>
            <a:pPr marL="358775" indent="-358775" algn="just">
              <a:lnSpc>
                <a:spcPts val="2700"/>
              </a:lnSpc>
              <a:spcBef>
                <a:spcPts val="600"/>
              </a:spcBef>
              <a:spcAft>
                <a:spcPts val="600"/>
              </a:spcAft>
            </a:pPr>
            <a:r>
              <a:rPr lang="en-US" sz="2000" dirty="0" smtClean="0"/>
              <a:t>Covid-19 may reverse </a:t>
            </a:r>
            <a:r>
              <a:rPr lang="en-US" sz="2000" dirty="0"/>
              <a:t>the trend of stricter requirements on </a:t>
            </a:r>
            <a:r>
              <a:rPr lang="en-US" sz="2000" dirty="0" smtClean="0"/>
              <a:t>banks, as firms </a:t>
            </a:r>
            <a:r>
              <a:rPr lang="en-US" sz="2000" dirty="0"/>
              <a:t>are in </a:t>
            </a:r>
            <a:r>
              <a:rPr lang="en-US" sz="2000" dirty="0" smtClean="0"/>
              <a:t>need of </a:t>
            </a:r>
            <a:r>
              <a:rPr lang="en-US" sz="2000" dirty="0"/>
              <a:t>massive liquidity support</a:t>
            </a:r>
            <a:r>
              <a:rPr lang="en-US" sz="2000" dirty="0" smtClean="0"/>
              <a:t>.</a:t>
            </a:r>
          </a:p>
          <a:p>
            <a:pPr marL="358775" indent="-358775" algn="just">
              <a:lnSpc>
                <a:spcPts val="2700"/>
              </a:lnSpc>
              <a:spcBef>
                <a:spcPts val="600"/>
              </a:spcBef>
              <a:spcAft>
                <a:spcPts val="600"/>
              </a:spcAft>
            </a:pPr>
            <a:endParaRPr lang="en-US" sz="2000" dirty="0" smtClean="0"/>
          </a:p>
          <a:p>
            <a:pPr marL="358775" indent="-358775" algn="just">
              <a:lnSpc>
                <a:spcPts val="2700"/>
              </a:lnSpc>
              <a:spcBef>
                <a:spcPts val="600"/>
              </a:spcBef>
              <a:spcAft>
                <a:spcPts val="600"/>
              </a:spcAft>
            </a:pPr>
            <a:r>
              <a:rPr lang="en-US" sz="2000" dirty="0" smtClean="0"/>
              <a:t>Actually, the ECB already decided to suspend pillar 2 guidance capital buffers.</a:t>
            </a:r>
          </a:p>
        </p:txBody>
      </p:sp>
    </p:spTree>
    <p:extLst>
      <p:ext uri="{BB962C8B-B14F-4D97-AF65-F5344CB8AC3E}">
        <p14:creationId xmlns:p14="http://schemas.microsoft.com/office/powerpoint/2010/main" val="2299151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6" y="1643063"/>
            <a:ext cx="8643938" cy="3514129"/>
          </a:xfrm>
        </p:spPr>
        <p:txBody>
          <a:bodyPr anchor="ctr"/>
          <a:lstStyle/>
          <a:p>
            <a:pPr marL="0" indent="0" algn="just" fontAlgn="auto">
              <a:lnSpc>
                <a:spcPts val="2700"/>
              </a:lnSpc>
              <a:spcBef>
                <a:spcPts val="600"/>
              </a:spcBef>
              <a:spcAft>
                <a:spcPts val="600"/>
              </a:spcAft>
              <a:buNone/>
              <a:defRPr/>
            </a:pPr>
            <a:r>
              <a:rPr lang="en-US" sz="2000" b="1" u="sng" dirty="0" smtClean="0">
                <a:solidFill>
                  <a:srgbClr val="FF0000"/>
                </a:solidFill>
              </a:rPr>
              <a:t>New Basel III requirements:</a:t>
            </a:r>
          </a:p>
          <a:p>
            <a:pPr marL="0" indent="0" algn="just" fontAlgn="auto">
              <a:lnSpc>
                <a:spcPts val="2700"/>
              </a:lnSpc>
              <a:spcBef>
                <a:spcPts val="600"/>
              </a:spcBef>
              <a:spcAft>
                <a:spcPts val="600"/>
              </a:spcAft>
              <a:buNone/>
              <a:defRPr/>
            </a:pPr>
            <a:endParaRPr lang="en-US" sz="2000" b="1" u="sng" dirty="0" smtClean="0">
              <a:solidFill>
                <a:srgbClr val="FF0000"/>
              </a:solidFill>
            </a:endParaRPr>
          </a:p>
          <a:p>
            <a:pPr algn="just" fontAlgn="auto">
              <a:lnSpc>
                <a:spcPts val="2700"/>
              </a:lnSpc>
              <a:spcBef>
                <a:spcPts val="600"/>
              </a:spcBef>
              <a:spcAft>
                <a:spcPts val="600"/>
              </a:spcAft>
              <a:buAutoNum type="arabicParenBoth"/>
              <a:defRPr/>
            </a:pPr>
            <a:r>
              <a:rPr lang="en-US" sz="2000" u="sng" dirty="0" smtClean="0">
                <a:solidFill>
                  <a:srgbClr val="FF0000"/>
                </a:solidFill>
                <a:cs typeface="Arial" pitchFamily="34" charset="0"/>
              </a:rPr>
              <a:t>Leverage Ratio (LR)</a:t>
            </a:r>
          </a:p>
          <a:p>
            <a:pPr algn="just" fontAlgn="auto">
              <a:lnSpc>
                <a:spcPts val="2700"/>
              </a:lnSpc>
              <a:spcBef>
                <a:spcPts val="600"/>
              </a:spcBef>
              <a:spcAft>
                <a:spcPts val="600"/>
              </a:spcAft>
              <a:buFont typeface="Monotype Sorts" pitchFamily="2" charset="2"/>
              <a:buAutoNum type="arabicParenBoth"/>
              <a:defRPr/>
            </a:pPr>
            <a:r>
              <a:rPr lang="en-US" sz="2000" u="sng" dirty="0" smtClean="0">
                <a:solidFill>
                  <a:srgbClr val="FF0000"/>
                </a:solidFill>
                <a:cs typeface="Arial" pitchFamily="34" charset="0"/>
              </a:rPr>
              <a:t>Countercyclical Capital Buffer</a:t>
            </a:r>
          </a:p>
          <a:p>
            <a:pPr algn="just" fontAlgn="auto">
              <a:lnSpc>
                <a:spcPts val="2700"/>
              </a:lnSpc>
              <a:spcBef>
                <a:spcPts val="600"/>
              </a:spcBef>
              <a:spcAft>
                <a:spcPts val="600"/>
              </a:spcAft>
              <a:buFont typeface="Monotype Sorts" pitchFamily="2" charset="2"/>
              <a:buAutoNum type="arabicParenBoth"/>
              <a:defRPr/>
            </a:pPr>
            <a:r>
              <a:rPr lang="en-US" sz="2000" u="sng" dirty="0" smtClean="0">
                <a:solidFill>
                  <a:srgbClr val="FF0000"/>
                </a:solidFill>
                <a:cs typeface="Arial" pitchFamily="34" charset="0"/>
              </a:rPr>
              <a:t>Systemically </a:t>
            </a:r>
            <a:r>
              <a:rPr lang="en-US" sz="2000" u="sng" dirty="0">
                <a:solidFill>
                  <a:srgbClr val="FF0000"/>
                </a:solidFill>
                <a:cs typeface="Arial" pitchFamily="34" charset="0"/>
              </a:rPr>
              <a:t>Important Financial Institutions (SIFIs)</a:t>
            </a:r>
          </a:p>
          <a:p>
            <a:pPr algn="just" fontAlgn="auto">
              <a:lnSpc>
                <a:spcPts val="2700"/>
              </a:lnSpc>
              <a:spcBef>
                <a:spcPts val="600"/>
              </a:spcBef>
              <a:spcAft>
                <a:spcPts val="600"/>
              </a:spcAft>
              <a:buFont typeface="Monotype Sorts" pitchFamily="2" charset="2"/>
              <a:buAutoNum type="arabicParenBoth"/>
              <a:defRPr/>
            </a:pPr>
            <a:r>
              <a:rPr lang="en-US" sz="2000" u="sng" dirty="0" smtClean="0">
                <a:solidFill>
                  <a:srgbClr val="FF0000"/>
                </a:solidFill>
                <a:cs typeface="Arial" pitchFamily="34" charset="0"/>
              </a:rPr>
              <a:t>Liquidity</a:t>
            </a:r>
            <a:endParaRPr lang="en-US" sz="2000" dirty="0">
              <a:solidFill>
                <a:srgbClr val="FF0000"/>
              </a:solidFill>
              <a:cs typeface="Arial" pitchFamily="34" charset="0"/>
            </a:endParaRPr>
          </a:p>
          <a:p>
            <a:pPr algn="just" fontAlgn="auto">
              <a:lnSpc>
                <a:spcPts val="2700"/>
              </a:lnSpc>
              <a:spcBef>
                <a:spcPts val="600"/>
              </a:spcBef>
              <a:spcAft>
                <a:spcPts val="600"/>
              </a:spcAft>
              <a:buAutoNum type="arabicParenBoth"/>
              <a:defRPr/>
            </a:pPr>
            <a:endParaRPr lang="en-US" sz="2000" u="sng" dirty="0" smtClean="0">
              <a:solidFill>
                <a:srgbClr val="FF0000"/>
              </a:solidFill>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Basel III</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662</a:t>
            </a:fld>
            <a:endParaRPr lang="en-US"/>
          </a:p>
        </p:txBody>
      </p:sp>
    </p:spTree>
    <p:extLst>
      <p:ext uri="{BB962C8B-B14F-4D97-AF65-F5344CB8AC3E}">
        <p14:creationId xmlns:p14="http://schemas.microsoft.com/office/powerpoint/2010/main" val="1933569896"/>
      </p:ext>
    </p:extLst>
  </p:cSld>
  <p:clrMapOvr>
    <a:masterClrMapping/>
  </p:clrMapOvr>
  <p:transition spd="slow">
    <p:pull dir="r"/>
  </p:transition>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799"/>
            <a:ext cx="8715374" cy="4694213"/>
          </a:xfrm>
        </p:spPr>
        <p:txBody>
          <a:bodyPr anchor="ctr"/>
          <a:lstStyle/>
          <a:p>
            <a:pPr algn="just">
              <a:lnSpc>
                <a:spcPts val="2700"/>
              </a:lnSpc>
              <a:spcBef>
                <a:spcPts val="600"/>
              </a:spcBef>
              <a:spcAft>
                <a:spcPts val="600"/>
              </a:spcAft>
            </a:pPr>
            <a:r>
              <a:rPr lang="en-US" sz="2000" dirty="0" smtClean="0">
                <a:cs typeface="Arial" pitchFamily="34" charset="0"/>
              </a:rPr>
              <a:t>LR is a </a:t>
            </a:r>
            <a:r>
              <a:rPr lang="en-US" sz="2000" dirty="0" smtClean="0">
                <a:solidFill>
                  <a:srgbClr val="FF0000"/>
                </a:solidFill>
                <a:cs typeface="Arial" pitchFamily="34" charset="0"/>
              </a:rPr>
              <a:t>non-risk based measure</a:t>
            </a:r>
            <a:r>
              <a:rPr lang="en-US" sz="2000" dirty="0" smtClean="0">
                <a:cs typeface="Arial" pitchFamily="34" charset="0"/>
              </a:rPr>
              <a:t> to supplement the already existing risk-based capital ratios: LR = Tier 1 Capital/Assets &gt; 3%</a:t>
            </a:r>
          </a:p>
          <a:p>
            <a:pPr algn="just">
              <a:lnSpc>
                <a:spcPts val="2700"/>
              </a:lnSpc>
              <a:spcBef>
                <a:spcPts val="600"/>
              </a:spcBef>
              <a:spcAft>
                <a:spcPts val="600"/>
              </a:spcAft>
            </a:pPr>
            <a:r>
              <a:rPr lang="en-US" sz="2000" dirty="0" smtClean="0">
                <a:solidFill>
                  <a:srgbClr val="FF0000"/>
                </a:solidFill>
                <a:cs typeface="Arial" pitchFamily="34" charset="0"/>
              </a:rPr>
              <a:t>It’s like a risk-weighted capital ratio, with all weights = 1.</a:t>
            </a:r>
          </a:p>
          <a:p>
            <a:pPr algn="just">
              <a:lnSpc>
                <a:spcPts val="2700"/>
              </a:lnSpc>
              <a:spcBef>
                <a:spcPts val="600"/>
              </a:spcBef>
              <a:spcAft>
                <a:spcPts val="600"/>
              </a:spcAft>
            </a:pPr>
            <a:r>
              <a:rPr lang="en-US" sz="2000" dirty="0" smtClean="0"/>
              <a:t>Public disclosure started in 1 January 2015.</a:t>
            </a:r>
          </a:p>
          <a:p>
            <a:pPr algn="just">
              <a:lnSpc>
                <a:spcPts val="2700"/>
              </a:lnSpc>
              <a:spcBef>
                <a:spcPts val="600"/>
              </a:spcBef>
              <a:spcAft>
                <a:spcPts val="600"/>
              </a:spcAft>
            </a:pPr>
            <a:r>
              <a:rPr lang="en-US" sz="2000" dirty="0" smtClean="0">
                <a:solidFill>
                  <a:schemeClr val="tx2">
                    <a:lumMod val="75000"/>
                  </a:schemeClr>
                </a:solidFill>
                <a:cs typeface="Arial" pitchFamily="34" charset="0"/>
              </a:rPr>
              <a:t>Parallel run in 2013-2016</a:t>
            </a:r>
            <a:r>
              <a:rPr lang="en-US" sz="2000" dirty="0" smtClean="0">
                <a:cs typeface="Arial" charset="0"/>
              </a:rPr>
              <a:t>, final </a:t>
            </a:r>
            <a:r>
              <a:rPr lang="en-US" sz="2000" dirty="0" smtClean="0"/>
              <a:t>adjustments to the definition and calibration of the leverage ratio in 2017, having migrated to a Pillar 1 treatment on 1 Jan.18.</a:t>
            </a:r>
          </a:p>
          <a:p>
            <a:pPr algn="just">
              <a:lnSpc>
                <a:spcPts val="2700"/>
              </a:lnSpc>
              <a:spcBef>
                <a:spcPts val="600"/>
              </a:spcBef>
              <a:spcAft>
                <a:spcPts val="600"/>
              </a:spcAft>
            </a:pPr>
            <a:r>
              <a:rPr lang="en-GB" sz="2000" dirty="0"/>
              <a:t>The Group of Governors and Heads of Supervision (GHOS) agreed on 10 Jan.2016 that additional requirements for </a:t>
            </a:r>
            <a:r>
              <a:rPr lang="en-GB" sz="2000" dirty="0" smtClean="0"/>
              <a:t>G-SIBs </a:t>
            </a:r>
            <a:r>
              <a:rPr lang="en-GB" sz="2000" dirty="0"/>
              <a:t>should  be </a:t>
            </a:r>
            <a:r>
              <a:rPr lang="en-GB" sz="2000" dirty="0" smtClean="0"/>
              <a:t>discussed.</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US" sz="2000" dirty="0" smtClean="0"/>
              <a:t>In Dec.2017</a:t>
            </a:r>
            <a:r>
              <a:rPr lang="en-US" sz="2000" dirty="0"/>
              <a:t>, the BCBS </a:t>
            </a:r>
            <a:r>
              <a:rPr lang="en-US" sz="2000" dirty="0" smtClean="0"/>
              <a:t>introduced </a:t>
            </a:r>
            <a:r>
              <a:rPr lang="en-US" sz="2000" dirty="0"/>
              <a:t>a leverage ratio buffer requirement for </a:t>
            </a:r>
            <a:r>
              <a:rPr lang="en-US" sz="2000" dirty="0" smtClean="0"/>
              <a:t>G-SIBs = 50</a:t>
            </a:r>
            <a:r>
              <a:rPr lang="en-US" sz="2000" dirty="0"/>
              <a:t>% of the risk-weighted capital </a:t>
            </a:r>
            <a:r>
              <a:rPr lang="en-US" sz="2000" dirty="0" smtClean="0"/>
              <a:t>buffer, to come </a:t>
            </a:r>
            <a:r>
              <a:rPr lang="en-US" sz="2000" dirty="0"/>
              <a:t>into effect in 2023</a:t>
            </a:r>
            <a:r>
              <a:rPr lang="en-US" sz="2000" dirty="0" smtClean="0"/>
              <a:t>.</a:t>
            </a:r>
            <a:endParaRPr lang="en-GB" sz="20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663</a:t>
            </a:fld>
            <a:endParaRPr lang="en-US"/>
          </a:p>
        </p:txBody>
      </p:sp>
      <p:sp>
        <p:nvSpPr>
          <p:cNvPr id="2" name="Down Arrow 1"/>
          <p:cNvSpPr/>
          <p:nvPr/>
        </p:nvSpPr>
        <p:spPr bwMode="auto">
          <a:xfrm>
            <a:off x="5025008" y="501317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04745006"/>
      </p:ext>
    </p:extLst>
  </p:cSld>
  <p:clrMapOvr>
    <a:masterClrMapping/>
  </p:clrMapOvr>
  <p:transition spd="slow">
    <p:pull dir="r"/>
  </p:transition>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7" y="1628799"/>
            <a:ext cx="8677026" cy="4694213"/>
          </a:xfrm>
        </p:spPr>
        <p:txBody>
          <a:bodyPr anchor="ctr"/>
          <a:lstStyle/>
          <a:p>
            <a:pPr marL="266700" indent="-266700" algn="just">
              <a:lnSpc>
                <a:spcPts val="2700"/>
              </a:lnSpc>
              <a:spcBef>
                <a:spcPts val="600"/>
              </a:spcBef>
              <a:spcAft>
                <a:spcPts val="600"/>
              </a:spcAft>
            </a:pPr>
            <a:r>
              <a:rPr lang="en-US" sz="2000" dirty="0" smtClean="0">
                <a:solidFill>
                  <a:srgbClr val="FF0000"/>
                </a:solidFill>
                <a:cs typeface="Arial" pitchFamily="34" charset="0"/>
              </a:rPr>
              <a:t>Purpose: to reduce regulatory arbitrage opportunities through RWA optimization</a:t>
            </a:r>
            <a:r>
              <a:rPr lang="en-US" sz="2000" dirty="0" smtClean="0">
                <a:cs typeface="Arial" pitchFamily="34" charset="0"/>
              </a:rPr>
              <a:t>.</a:t>
            </a:r>
          </a:p>
          <a:p>
            <a:pPr marL="266700" indent="-266700" algn="just">
              <a:lnSpc>
                <a:spcPts val="2700"/>
              </a:lnSpc>
              <a:spcBef>
                <a:spcPts val="600"/>
              </a:spcBef>
              <a:spcAft>
                <a:spcPts val="600"/>
              </a:spcAft>
            </a:pPr>
            <a:r>
              <a:rPr lang="en-GB" sz="2000" dirty="0" smtClean="0">
                <a:cs typeface="Arial" pitchFamily="34" charset="0"/>
              </a:rPr>
              <a:t>As the risk in the balance sheet is difficult to measure, authorities decided to impose a minimum on a non-risk-weighted capital ratio (otherwise, only a capital ratio would exist).</a:t>
            </a:r>
          </a:p>
          <a:p>
            <a:pPr marL="266700" indent="-266700" algn="just">
              <a:lnSpc>
                <a:spcPts val="2700"/>
              </a:lnSpc>
              <a:spcBef>
                <a:spcPts val="600"/>
              </a:spcBef>
              <a:spcAft>
                <a:spcPts val="600"/>
              </a:spcAft>
            </a:pPr>
            <a:r>
              <a:rPr lang="en-GB" sz="2000" dirty="0" smtClean="0">
                <a:cs typeface="Arial" pitchFamily="34" charset="0"/>
              </a:rPr>
              <a:t>Leverage Ratio tends to become a binding constraint when banks have low risk weights.</a:t>
            </a:r>
          </a:p>
          <a:p>
            <a:pPr marL="266700" indent="-266700" algn="just">
              <a:lnSpc>
                <a:spcPts val="2700"/>
              </a:lnSpc>
              <a:spcBef>
                <a:spcPts val="600"/>
              </a:spcBef>
              <a:spcAft>
                <a:spcPts val="600"/>
              </a:spcAft>
            </a:pPr>
            <a:r>
              <a:rPr lang="en-GB" sz="2000" dirty="0" smtClean="0">
                <a:solidFill>
                  <a:srgbClr val="FF0000"/>
                </a:solidFill>
                <a:cs typeface="Arial" pitchFamily="34" charset="0"/>
              </a:rPr>
              <a:t>There </a:t>
            </a:r>
            <a:r>
              <a:rPr lang="en-GB" sz="2000" dirty="0">
                <a:solidFill>
                  <a:srgbClr val="FF0000"/>
                </a:solidFill>
                <a:cs typeface="Arial" pitchFamily="34" charset="0"/>
              </a:rPr>
              <a:t>is ample evidence in the </a:t>
            </a:r>
            <a:r>
              <a:rPr lang="en-GB" sz="2000" dirty="0" smtClean="0">
                <a:solidFill>
                  <a:srgbClr val="FF0000"/>
                </a:solidFill>
                <a:cs typeface="Arial" pitchFamily="34" charset="0"/>
              </a:rPr>
              <a:t>literature </a:t>
            </a:r>
            <a:r>
              <a:rPr lang="en-GB" sz="2000" dirty="0">
                <a:solidFill>
                  <a:srgbClr val="FF0000"/>
                </a:solidFill>
                <a:cs typeface="Arial" pitchFamily="34" charset="0"/>
              </a:rPr>
              <a:t>that a non-risk-based </a:t>
            </a:r>
            <a:r>
              <a:rPr lang="en-GB" sz="2000" dirty="0" smtClean="0">
                <a:solidFill>
                  <a:srgbClr val="FF0000"/>
                </a:solidFill>
                <a:cs typeface="Arial" pitchFamily="34" charset="0"/>
              </a:rPr>
              <a:t>Leverage Ratio </a:t>
            </a:r>
            <a:r>
              <a:rPr lang="en-GB" sz="2000" dirty="0">
                <a:solidFill>
                  <a:srgbClr val="FF0000"/>
                </a:solidFill>
                <a:cs typeface="Arial" pitchFamily="34" charset="0"/>
              </a:rPr>
              <a:t>helps to reduce the financial fragility of individual </a:t>
            </a:r>
            <a:r>
              <a:rPr lang="en-GB" sz="2000" dirty="0" smtClean="0">
                <a:solidFill>
                  <a:srgbClr val="FF0000"/>
                </a:solidFill>
                <a:cs typeface="Arial" pitchFamily="34" charset="0"/>
              </a:rPr>
              <a:t>FIs and </a:t>
            </a:r>
            <a:r>
              <a:rPr lang="en-GB" sz="2000" dirty="0">
                <a:solidFill>
                  <a:srgbClr val="FF0000"/>
                </a:solidFill>
                <a:cs typeface="Arial" pitchFamily="34" charset="0"/>
              </a:rPr>
              <a:t>the </a:t>
            </a:r>
            <a:r>
              <a:rPr lang="en-GB" sz="2000" dirty="0" smtClean="0">
                <a:solidFill>
                  <a:srgbClr val="FF0000"/>
                </a:solidFill>
                <a:cs typeface="Arial" pitchFamily="34" charset="0"/>
              </a:rPr>
              <a:t>financial </a:t>
            </a:r>
            <a:r>
              <a:rPr lang="en-GB" sz="2000" dirty="0">
                <a:solidFill>
                  <a:srgbClr val="FF0000"/>
                </a:solidFill>
                <a:cs typeface="Arial" pitchFamily="34" charset="0"/>
              </a:rPr>
              <a:t>system as </a:t>
            </a:r>
            <a:r>
              <a:rPr lang="en-GB" sz="2000" dirty="0" smtClean="0">
                <a:solidFill>
                  <a:srgbClr val="FF0000"/>
                </a:solidFill>
                <a:cs typeface="Arial" pitchFamily="34" charset="0"/>
              </a:rPr>
              <a:t>well:</a:t>
            </a:r>
          </a:p>
          <a:p>
            <a:pPr marL="266700" indent="-266700" algn="just">
              <a:lnSpc>
                <a:spcPts val="2700"/>
              </a:lnSpc>
              <a:spcBef>
                <a:spcPts val="600"/>
              </a:spcBef>
              <a:spcAft>
                <a:spcPts val="600"/>
              </a:spcAft>
              <a:buFontTx/>
              <a:buChar char="-"/>
            </a:pPr>
            <a:r>
              <a:rPr lang="en-GB" sz="2000" dirty="0" smtClean="0">
                <a:cs typeface="Arial" pitchFamily="34" charset="0"/>
              </a:rPr>
              <a:t>Jarrow </a:t>
            </a:r>
            <a:r>
              <a:rPr lang="en-GB" sz="2000" dirty="0">
                <a:cs typeface="Arial" pitchFamily="34" charset="0"/>
              </a:rPr>
              <a:t>(2013) </a:t>
            </a:r>
            <a:r>
              <a:rPr lang="en-GB" sz="2000" dirty="0" smtClean="0">
                <a:cs typeface="Arial" pitchFamily="34" charset="0"/>
              </a:rPr>
              <a:t>- </a:t>
            </a:r>
            <a:r>
              <a:rPr lang="en-GB" sz="2000" dirty="0" err="1" smtClean="0">
                <a:cs typeface="Arial" pitchFamily="34" charset="0"/>
              </a:rPr>
              <a:t>VaR</a:t>
            </a:r>
            <a:r>
              <a:rPr lang="en-GB" sz="2000" dirty="0" smtClean="0">
                <a:cs typeface="Arial" pitchFamily="34" charset="0"/>
              </a:rPr>
              <a:t>-based </a:t>
            </a:r>
            <a:r>
              <a:rPr lang="en-GB" sz="2000" dirty="0">
                <a:cs typeface="Arial" pitchFamily="34" charset="0"/>
              </a:rPr>
              <a:t>methods and the LR basically control for the same </a:t>
            </a:r>
            <a:r>
              <a:rPr lang="en-GB" sz="2000" dirty="0" smtClean="0">
                <a:cs typeface="Arial" pitchFamily="34" charset="0"/>
              </a:rPr>
              <a:t>risks, with the LR being preferential </a:t>
            </a:r>
            <a:r>
              <a:rPr lang="en-GB" sz="2000" dirty="0">
                <a:cs typeface="Arial" pitchFamily="34" charset="0"/>
              </a:rPr>
              <a:t>due to </a:t>
            </a:r>
            <a:r>
              <a:rPr lang="en-GB" sz="2000" dirty="0" smtClean="0">
                <a:cs typeface="Arial" pitchFamily="34" charset="0"/>
              </a:rPr>
              <a:t>simplicity.</a:t>
            </a:r>
            <a:endParaRPr lang="en-US" sz="2000" b="1"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664</a:t>
            </a:fld>
            <a:endParaRPr lang="en-US"/>
          </a:p>
        </p:txBody>
      </p:sp>
    </p:spTree>
    <p:extLst>
      <p:ext uri="{BB962C8B-B14F-4D97-AF65-F5344CB8AC3E}">
        <p14:creationId xmlns:p14="http://schemas.microsoft.com/office/powerpoint/2010/main" val="1255691765"/>
      </p:ext>
    </p:extLst>
  </p:cSld>
  <p:clrMapOvr>
    <a:masterClrMapping/>
  </p:clrMapOvr>
  <p:transition spd="slow">
    <p:pull dir="r"/>
  </p:transition>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7" y="1628799"/>
            <a:ext cx="8677026" cy="4694213"/>
          </a:xfrm>
        </p:spPr>
        <p:txBody>
          <a:bodyPr anchor="ctr"/>
          <a:lstStyle/>
          <a:p>
            <a:pPr marL="266700" indent="-266700" algn="just">
              <a:lnSpc>
                <a:spcPts val="2700"/>
              </a:lnSpc>
              <a:spcBef>
                <a:spcPts val="600"/>
              </a:spcBef>
              <a:spcAft>
                <a:spcPts val="600"/>
              </a:spcAft>
              <a:buFontTx/>
              <a:buChar char="-"/>
            </a:pPr>
            <a:r>
              <a:rPr lang="en-GB" sz="2000" dirty="0" smtClean="0">
                <a:cs typeface="Arial" pitchFamily="34" charset="0"/>
              </a:rPr>
              <a:t>Mayes </a:t>
            </a:r>
            <a:r>
              <a:rPr lang="en-GB" sz="2000" dirty="0">
                <a:cs typeface="Arial" pitchFamily="34" charset="0"/>
              </a:rPr>
              <a:t>and </a:t>
            </a:r>
            <a:r>
              <a:rPr lang="en-GB" sz="2000" dirty="0" err="1">
                <a:cs typeface="Arial" pitchFamily="34" charset="0"/>
              </a:rPr>
              <a:t>Stremmel</a:t>
            </a:r>
            <a:r>
              <a:rPr lang="en-GB" sz="2000" dirty="0">
                <a:cs typeface="Arial" pitchFamily="34" charset="0"/>
              </a:rPr>
              <a:t> (2014) </a:t>
            </a:r>
            <a:r>
              <a:rPr lang="en-GB" sz="2000" dirty="0" smtClean="0">
                <a:cs typeface="Arial" pitchFamily="34" charset="0"/>
              </a:rPr>
              <a:t>- the </a:t>
            </a:r>
            <a:r>
              <a:rPr lang="en-GB" sz="2000" dirty="0">
                <a:cs typeface="Arial" pitchFamily="34" charset="0"/>
              </a:rPr>
              <a:t>LR performs better in predicting the distress of </a:t>
            </a:r>
            <a:r>
              <a:rPr lang="en-GB" sz="2000" dirty="0" smtClean="0">
                <a:cs typeface="Arial" pitchFamily="34" charset="0"/>
              </a:rPr>
              <a:t>FIs, </a:t>
            </a:r>
            <a:r>
              <a:rPr lang="en-GB" sz="2000" dirty="0">
                <a:cs typeface="Arial" pitchFamily="34" charset="0"/>
              </a:rPr>
              <a:t>in particular </a:t>
            </a:r>
            <a:r>
              <a:rPr lang="en-GB" sz="2000" dirty="0" smtClean="0">
                <a:cs typeface="Arial" pitchFamily="34" charset="0"/>
              </a:rPr>
              <a:t>when such </a:t>
            </a:r>
            <a:r>
              <a:rPr lang="en-GB" sz="2000" dirty="0">
                <a:cs typeface="Arial" pitchFamily="34" charset="0"/>
              </a:rPr>
              <a:t>distress is </a:t>
            </a:r>
            <a:r>
              <a:rPr lang="en-GB" sz="2000" dirty="0" smtClean="0">
                <a:cs typeface="Arial" pitchFamily="34" charset="0"/>
              </a:rPr>
              <a:t>very complex </a:t>
            </a:r>
            <a:r>
              <a:rPr lang="en-GB" sz="2000" dirty="0">
                <a:cs typeface="Arial" pitchFamily="34" charset="0"/>
              </a:rPr>
              <a:t>or </a:t>
            </a:r>
            <a:r>
              <a:rPr lang="en-GB" sz="2000" dirty="0" smtClean="0">
                <a:cs typeface="Arial" pitchFamily="34" charset="0"/>
              </a:rPr>
              <a:t>opaque;</a:t>
            </a:r>
          </a:p>
          <a:p>
            <a:pPr marL="266700" indent="-266700" algn="just">
              <a:lnSpc>
                <a:spcPts val="2700"/>
              </a:lnSpc>
              <a:spcBef>
                <a:spcPts val="600"/>
              </a:spcBef>
              <a:spcAft>
                <a:spcPts val="600"/>
              </a:spcAft>
              <a:buFontTx/>
              <a:buChar char="-"/>
            </a:pPr>
            <a:r>
              <a:rPr lang="en-GB" sz="2000" dirty="0" err="1"/>
              <a:t>Mariathasan</a:t>
            </a:r>
            <a:r>
              <a:rPr lang="en-GB" sz="2000" dirty="0"/>
              <a:t> and </a:t>
            </a:r>
            <a:r>
              <a:rPr lang="en-GB" sz="2000" dirty="0" err="1"/>
              <a:t>Merrouche</a:t>
            </a:r>
            <a:r>
              <a:rPr lang="en-GB" sz="2000" dirty="0"/>
              <a:t> (2012) </a:t>
            </a:r>
            <a:r>
              <a:rPr lang="en-GB" sz="2000" dirty="0" smtClean="0"/>
              <a:t>- risk </a:t>
            </a:r>
            <a:r>
              <a:rPr lang="en-GB" sz="2000" dirty="0"/>
              <a:t>weights are informative about bank </a:t>
            </a:r>
            <a:r>
              <a:rPr lang="en-GB" sz="2000" dirty="0" smtClean="0"/>
              <a:t>stability but </a:t>
            </a:r>
            <a:r>
              <a:rPr lang="en-GB" sz="2000" dirty="0"/>
              <a:t>may also be subject to arbitrage, </a:t>
            </a:r>
            <a:r>
              <a:rPr lang="en-GB" sz="2000" dirty="0" smtClean="0"/>
              <a:t>namely without carefully supervision =&gt; LR </a:t>
            </a:r>
            <a:r>
              <a:rPr lang="en-GB" sz="2000" dirty="0"/>
              <a:t>may be better at predicting financial stability in times of financial stress. </a:t>
            </a:r>
            <a:endParaRPr lang="en-GB" sz="2000" dirty="0" smtClean="0"/>
          </a:p>
          <a:p>
            <a:pPr marL="266700" indent="-266700" algn="just">
              <a:lnSpc>
                <a:spcPts val="2700"/>
              </a:lnSpc>
              <a:spcBef>
                <a:spcPts val="600"/>
              </a:spcBef>
              <a:spcAft>
                <a:spcPts val="600"/>
              </a:spcAft>
              <a:buFontTx/>
              <a:buChar char="-"/>
            </a:pPr>
            <a:r>
              <a:rPr lang="en-GB" sz="2000" dirty="0" err="1" smtClean="0"/>
              <a:t>Dermine</a:t>
            </a:r>
            <a:r>
              <a:rPr lang="en-GB" sz="2000" dirty="0" smtClean="0"/>
              <a:t> </a:t>
            </a:r>
            <a:r>
              <a:rPr lang="en-GB" sz="2000" dirty="0"/>
              <a:t>(2015) </a:t>
            </a:r>
            <a:r>
              <a:rPr lang="en-GB" sz="2000" dirty="0" smtClean="0"/>
              <a:t>- depositors</a:t>
            </a:r>
            <a:r>
              <a:rPr lang="en-GB" sz="2000" dirty="0"/>
              <a:t>, when faced with imperfect information about the value of financial institutions’ assets, may start </a:t>
            </a:r>
            <a:r>
              <a:rPr lang="en-GB" sz="2000" dirty="0" smtClean="0"/>
              <a:t>a bank run =&gt; being simple </a:t>
            </a:r>
            <a:r>
              <a:rPr lang="en-GB" sz="2000" dirty="0"/>
              <a:t>and </a:t>
            </a:r>
            <a:r>
              <a:rPr lang="en-GB" sz="2000" dirty="0" smtClean="0"/>
              <a:t>transparent, a </a:t>
            </a:r>
            <a:r>
              <a:rPr lang="en-GB" sz="2000" dirty="0"/>
              <a:t>regulatory LR requirement may </a:t>
            </a:r>
            <a:r>
              <a:rPr lang="en-GB" sz="2000" dirty="0" smtClean="0"/>
              <a:t>create </a:t>
            </a:r>
            <a:r>
              <a:rPr lang="en-GB" sz="2000" dirty="0"/>
              <a:t>a floor on the equity-to-assets ratio and limit the risk of those bank runs</a:t>
            </a:r>
            <a:r>
              <a:rPr lang="en-GB" sz="2000" dirty="0" smtClean="0"/>
              <a:t>.</a:t>
            </a:r>
            <a:endParaRPr lang="en-US" sz="2000" b="1"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665</a:t>
            </a:fld>
            <a:endParaRPr lang="en-US"/>
          </a:p>
        </p:txBody>
      </p:sp>
    </p:spTree>
    <p:extLst>
      <p:ext uri="{BB962C8B-B14F-4D97-AF65-F5344CB8AC3E}">
        <p14:creationId xmlns:p14="http://schemas.microsoft.com/office/powerpoint/2010/main" val="4114886104"/>
      </p:ext>
    </p:extLst>
  </p:cSld>
  <p:clrMapOvr>
    <a:masterClrMapping/>
  </p:clrMapOvr>
  <p:transition spd="slow">
    <p:pull dir="r"/>
  </p:transition>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800"/>
            <a:ext cx="8715374" cy="4694213"/>
          </a:xfrm>
        </p:spPr>
        <p:txBody>
          <a:bodyPr anchor="ctr"/>
          <a:lstStyle/>
          <a:p>
            <a:pPr algn="just">
              <a:lnSpc>
                <a:spcPts val="2700"/>
              </a:lnSpc>
              <a:spcBef>
                <a:spcPts val="600"/>
              </a:spcBef>
              <a:spcAft>
                <a:spcPts val="600"/>
              </a:spcAft>
            </a:pPr>
            <a:r>
              <a:rPr lang="en-GB" sz="2000" dirty="0" smtClean="0"/>
              <a:t>In 2016, </a:t>
            </a:r>
            <a:r>
              <a:rPr lang="en-GB" sz="2000" dirty="0"/>
              <a:t>EBA released </a:t>
            </a:r>
            <a:r>
              <a:rPr lang="en-GB" sz="2000" dirty="0" smtClean="0"/>
              <a:t>a </a:t>
            </a:r>
            <a:r>
              <a:rPr lang="en-GB" sz="2000" dirty="0"/>
              <a:t>report on the impact of the implementation of the </a:t>
            </a:r>
            <a:r>
              <a:rPr lang="en-GB" sz="2000" dirty="0" smtClean="0"/>
              <a:t>LR in </a:t>
            </a:r>
            <a:r>
              <a:rPr lang="en-GB" sz="2000" dirty="0"/>
              <a:t>EU: EBA (2016), ”EBA Report on the Leverage Ratio Requirements Under Article 511 of the CRR”, EBA-Op-2016-13, 03 </a:t>
            </a:r>
            <a:r>
              <a:rPr lang="en-GB" sz="2000" dirty="0" smtClean="0"/>
              <a:t>August, with the following m</a:t>
            </a:r>
            <a:r>
              <a:rPr lang="en-GB" sz="2000" dirty="0" smtClean="0">
                <a:cs typeface="Arial" pitchFamily="34" charset="0"/>
              </a:rPr>
              <a:t>ain conclusions:</a:t>
            </a:r>
          </a:p>
          <a:p>
            <a:pPr marL="400050" indent="-400050" algn="just">
              <a:lnSpc>
                <a:spcPts val="2500"/>
              </a:lnSpc>
              <a:spcBef>
                <a:spcPts val="0"/>
              </a:spcBef>
              <a:spcAft>
                <a:spcPts val="0"/>
              </a:spcAft>
              <a:buAutoNum type="romanLcParenBoth"/>
            </a:pPr>
            <a:r>
              <a:rPr lang="en-GB" sz="1800" dirty="0" smtClean="0">
                <a:cs typeface="Arial" pitchFamily="34" charset="0"/>
              </a:rPr>
              <a:t>The minimum LR of 3% is “generally </a:t>
            </a:r>
            <a:r>
              <a:rPr lang="en-GB" sz="1800" dirty="0">
                <a:cs typeface="Arial" pitchFamily="34" charset="0"/>
              </a:rPr>
              <a:t>consistent with the objective of a backstop measure which supplements risk-based capital </a:t>
            </a:r>
            <a:r>
              <a:rPr lang="en-GB" sz="1800" dirty="0" smtClean="0">
                <a:cs typeface="Arial" pitchFamily="34" charset="0"/>
              </a:rPr>
              <a:t>requirements”.</a:t>
            </a:r>
          </a:p>
          <a:p>
            <a:pPr marL="400050" indent="-400050" algn="just">
              <a:lnSpc>
                <a:spcPts val="2500"/>
              </a:lnSpc>
              <a:spcBef>
                <a:spcPts val="600"/>
              </a:spcBef>
              <a:spcAft>
                <a:spcPts val="0"/>
              </a:spcAft>
              <a:buAutoNum type="romanLcParenBoth"/>
            </a:pPr>
            <a:r>
              <a:rPr lang="en-GB" sz="1800" dirty="0" smtClean="0">
                <a:cs typeface="Arial" pitchFamily="34" charset="0"/>
              </a:rPr>
              <a:t>That 3% minimum LR is a </a:t>
            </a:r>
            <a:r>
              <a:rPr lang="en-GB" sz="1800" dirty="0">
                <a:cs typeface="Arial" pitchFamily="34" charset="0"/>
              </a:rPr>
              <a:t>higher capital requirement than a risk-based Tier 1 capital requirement of 8.5% </a:t>
            </a:r>
            <a:r>
              <a:rPr lang="en-GB" sz="1800" dirty="0" smtClean="0">
                <a:cs typeface="Arial" pitchFamily="34" charset="0"/>
              </a:rPr>
              <a:t>for </a:t>
            </a:r>
            <a:r>
              <a:rPr lang="en-GB" sz="1800" dirty="0">
                <a:cs typeface="Arial" pitchFamily="34" charset="0"/>
              </a:rPr>
              <a:t>around 33% of the analysed credit </a:t>
            </a:r>
            <a:r>
              <a:rPr lang="en-GB" sz="1800" dirty="0" smtClean="0">
                <a:cs typeface="Arial" pitchFamily="34" charset="0"/>
              </a:rPr>
              <a:t>institutions.</a:t>
            </a:r>
          </a:p>
          <a:p>
            <a:pPr marL="400050" indent="-400050" algn="just">
              <a:lnSpc>
                <a:spcPts val="2500"/>
              </a:lnSpc>
              <a:spcBef>
                <a:spcPts val="600"/>
              </a:spcBef>
              <a:spcAft>
                <a:spcPts val="0"/>
              </a:spcAft>
              <a:buAutoNum type="romanLcParenBoth"/>
            </a:pPr>
            <a:r>
              <a:rPr lang="en-US" sz="1800" dirty="0" smtClean="0">
                <a:cs typeface="Arial" pitchFamily="34" charset="0"/>
              </a:rPr>
              <a:t>Conversely, a minimum </a:t>
            </a:r>
            <a:r>
              <a:rPr lang="en-GB" sz="1800" dirty="0" smtClean="0">
                <a:cs typeface="Arial" pitchFamily="34" charset="0"/>
              </a:rPr>
              <a:t>level of 2% or 2.5% would be insufficient, as it would be a higher capital requirement than a risk-based Tier 1 capital requirement of 8.5% only for around 15% to 25% of the analysed banks, respectively.</a:t>
            </a:r>
          </a:p>
          <a:p>
            <a:pPr marL="400050" indent="-400050" algn="just">
              <a:lnSpc>
                <a:spcPts val="2500"/>
              </a:lnSpc>
              <a:spcBef>
                <a:spcPts val="600"/>
              </a:spcBef>
              <a:spcAft>
                <a:spcPts val="0"/>
              </a:spcAft>
              <a:buFont typeface="Monotype Sorts" pitchFamily="2" charset="2"/>
              <a:buAutoNum type="romanLcParenBoth"/>
            </a:pPr>
            <a:r>
              <a:rPr lang="en-GB" sz="1800" dirty="0"/>
              <a:t>LR is somewhat more sensitive to the economic cycle than risk-based capital requirements =&gt; the LR would be a relatively tighter constraint in booms and a relatively looser constraint in recessions</a:t>
            </a:r>
            <a:r>
              <a:rPr lang="en-GB" sz="1800" dirty="0" smtClean="0"/>
              <a:t>.</a:t>
            </a:r>
            <a:endParaRPr lang="en-US" sz="18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666</a:t>
            </a:fld>
            <a:endParaRPr lang="en-US"/>
          </a:p>
        </p:txBody>
      </p:sp>
    </p:spTree>
    <p:extLst>
      <p:ext uri="{BB962C8B-B14F-4D97-AF65-F5344CB8AC3E}">
        <p14:creationId xmlns:p14="http://schemas.microsoft.com/office/powerpoint/2010/main" val="2417910761"/>
      </p:ext>
    </p:extLst>
  </p:cSld>
  <p:clrMapOvr>
    <a:masterClrMapping/>
  </p:clrMapOvr>
  <p:transition spd="slow">
    <p:pull dir="r"/>
  </p:transition>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0"/>
            <a:ext cx="8643937" cy="367712"/>
          </a:xfrm>
        </p:spPr>
        <p:txBody>
          <a:bodyPr anchor="ctr"/>
          <a:lstStyle/>
          <a:p>
            <a:pPr algn="just">
              <a:lnSpc>
                <a:spcPts val="2500"/>
              </a:lnSpc>
              <a:spcBef>
                <a:spcPts val="0"/>
              </a:spcBef>
              <a:spcAft>
                <a:spcPts val="600"/>
              </a:spcAft>
            </a:pPr>
            <a:r>
              <a:rPr lang="en-GB" sz="1800" dirty="0" smtClean="0">
                <a:cs typeface="Arial" pitchFamily="34" charset="0"/>
              </a:rPr>
              <a:t>LR has been increasing in Portugal and was already above the EU average in 2015: </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Leverage ratio</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667</a:t>
            </a:fld>
            <a:endParaRPr lang="en-US"/>
          </a:p>
        </p:txBody>
      </p:sp>
      <p:sp>
        <p:nvSpPr>
          <p:cNvPr id="9" name="Text Box 4"/>
          <p:cNvSpPr txBox="1">
            <a:spLocks noChangeArrowheads="1"/>
          </p:cNvSpPr>
          <p:nvPr/>
        </p:nvSpPr>
        <p:spPr bwMode="auto">
          <a:xfrm>
            <a:off x="5364071" y="5884537"/>
            <a:ext cx="4089491"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Banco de Portugal (2020), “Portuguese Banking System: Recent Developments - 2Q20”.</a:t>
            </a:r>
            <a:endParaRPr lang="en-US" sz="1000" b="0" u="none" dirty="0">
              <a:solidFill>
                <a:schemeClr val="tx1"/>
              </a:solidFill>
            </a:endParaRPr>
          </a:p>
        </p:txBody>
      </p:sp>
      <p:pic>
        <p:nvPicPr>
          <p:cNvPr id="8" name="Picture 7"/>
          <p:cNvPicPr>
            <a:picLocks noChangeAspect="1"/>
          </p:cNvPicPr>
          <p:nvPr/>
        </p:nvPicPr>
        <p:blipFill>
          <a:blip r:embed="rId3"/>
          <a:stretch>
            <a:fillRect/>
          </a:stretch>
        </p:blipFill>
        <p:spPr>
          <a:xfrm>
            <a:off x="833786" y="2610434"/>
            <a:ext cx="4353255" cy="2944656"/>
          </a:xfrm>
          <a:prstGeom prst="rect">
            <a:avLst/>
          </a:prstGeom>
        </p:spPr>
      </p:pic>
      <p:pic>
        <p:nvPicPr>
          <p:cNvPr id="2" name="Picture 1"/>
          <p:cNvPicPr>
            <a:picLocks noChangeAspect="1"/>
          </p:cNvPicPr>
          <p:nvPr/>
        </p:nvPicPr>
        <p:blipFill>
          <a:blip r:embed="rId4"/>
          <a:stretch>
            <a:fillRect/>
          </a:stretch>
        </p:blipFill>
        <p:spPr>
          <a:xfrm>
            <a:off x="5457056" y="2614357"/>
            <a:ext cx="3907715" cy="3262915"/>
          </a:xfrm>
          <a:prstGeom prst="rect">
            <a:avLst/>
          </a:prstGeom>
        </p:spPr>
      </p:pic>
    </p:spTree>
    <p:extLst>
      <p:ext uri="{BB962C8B-B14F-4D97-AF65-F5344CB8AC3E}">
        <p14:creationId xmlns:p14="http://schemas.microsoft.com/office/powerpoint/2010/main" val="3978424287"/>
      </p:ext>
    </p:extLst>
  </p:cSld>
  <p:clrMapOvr>
    <a:masterClrMapping/>
  </p:clrMapOvr>
  <p:transition spd="slow">
    <p:pull dir="r"/>
  </p:transition>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1"/>
            <a:ext cx="8738245" cy="4680519"/>
          </a:xfrm>
        </p:spPr>
        <p:txBody>
          <a:bodyPr anchor="ctr"/>
          <a:lstStyle/>
          <a:p>
            <a:pPr marL="269875" indent="-269875" algn="just">
              <a:lnSpc>
                <a:spcPts val="2700"/>
              </a:lnSpc>
              <a:spcBef>
                <a:spcPts val="600"/>
              </a:spcBef>
              <a:spcAft>
                <a:spcPts val="600"/>
              </a:spcAft>
            </a:pPr>
            <a:r>
              <a:rPr lang="en-GB" sz="1800" dirty="0">
                <a:solidFill>
                  <a:srgbClr val="FF0000"/>
                </a:solidFill>
              </a:rPr>
              <a:t>BCBS promoted </a:t>
            </a:r>
            <a:r>
              <a:rPr lang="en-US" sz="1800" dirty="0">
                <a:solidFill>
                  <a:srgbClr val="FF0000"/>
                </a:solidFill>
                <a:cs typeface="Arial" pitchFamily="34" charset="0"/>
              </a:rPr>
              <a:t>countercyclical provisions </a:t>
            </a:r>
            <a:r>
              <a:rPr lang="en-GB" sz="1800" dirty="0" smtClean="0"/>
              <a:t>- </a:t>
            </a:r>
            <a:r>
              <a:rPr lang="en-US" sz="1800" dirty="0" smtClean="0">
                <a:cs typeface="Arial" pitchFamily="34" charset="0"/>
              </a:rPr>
              <a:t>“</a:t>
            </a:r>
            <a:r>
              <a:rPr lang="en-GB" sz="1800" dirty="0"/>
              <a:t>Guidance for national authorities operating the countercyclical capital buffer”, </a:t>
            </a:r>
            <a:r>
              <a:rPr lang="en-GB" sz="1800" dirty="0" smtClean="0"/>
              <a:t>Dec.2010</a:t>
            </a:r>
            <a:r>
              <a:rPr lang="en-US" sz="1800" dirty="0" smtClean="0">
                <a:cs typeface="Arial" pitchFamily="34" charset="0"/>
              </a:rPr>
              <a:t>:</a:t>
            </a:r>
            <a:endParaRPr lang="en-GB" sz="1800" dirty="0" smtClean="0"/>
          </a:p>
          <a:p>
            <a:pPr marL="446088" lvl="1" indent="-176213" algn="just">
              <a:lnSpc>
                <a:spcPts val="2700"/>
              </a:lnSpc>
              <a:spcBef>
                <a:spcPts val="600"/>
              </a:spcBef>
              <a:spcAft>
                <a:spcPts val="600"/>
              </a:spcAft>
            </a:pPr>
            <a:r>
              <a:rPr lang="en-US" sz="1600" dirty="0" smtClean="0">
                <a:solidFill>
                  <a:srgbClr val="FF0000"/>
                </a:solidFill>
                <a:cs typeface="Arial" charset="0"/>
              </a:rPr>
              <a:t>A capital buffer between 0% and 2,5% of RWA to </a:t>
            </a:r>
            <a:r>
              <a:rPr lang="en-US" sz="1600" dirty="0">
                <a:solidFill>
                  <a:srgbClr val="FF0000"/>
                </a:solidFill>
                <a:cs typeface="Arial" charset="0"/>
              </a:rPr>
              <a:t>be </a:t>
            </a:r>
            <a:r>
              <a:rPr lang="en-US" sz="1600" dirty="0">
                <a:solidFill>
                  <a:srgbClr val="FF0000"/>
                </a:solidFill>
              </a:rPr>
              <a:t>built up when credit growth is judged to be associated with a build-up of systemic risk, and drawn down during stressed periods;</a:t>
            </a:r>
          </a:p>
          <a:p>
            <a:pPr marL="446088" lvl="1" indent="-176213" algn="just">
              <a:lnSpc>
                <a:spcPts val="2700"/>
              </a:lnSpc>
              <a:spcBef>
                <a:spcPts val="600"/>
              </a:spcBef>
              <a:spcAft>
                <a:spcPts val="600"/>
              </a:spcAft>
            </a:pPr>
            <a:r>
              <a:rPr lang="en-US" sz="1600" dirty="0" smtClean="0"/>
              <a:t>every Member State designated an authority to settle quarterly this buffer since 2016, considering the credit growth and changes to the ratio of credit/GDP and </a:t>
            </a:r>
            <a:r>
              <a:rPr lang="en-GB" sz="1600" dirty="0" smtClean="0"/>
              <a:t>other variables and qualitative information that</a:t>
            </a:r>
            <a:r>
              <a:rPr lang="en-GB" sz="1600" dirty="0" smtClean="0">
                <a:solidFill>
                  <a:srgbClr val="FF0000"/>
                </a:solidFill>
              </a:rPr>
              <a:t> </a:t>
            </a:r>
            <a:r>
              <a:rPr lang="en-GB" sz="1600" dirty="0" smtClean="0"/>
              <a:t>make sense for purposes of assessing the sustainability of credit growth and the level of system-wide risk, e.g.</a:t>
            </a:r>
            <a:r>
              <a:rPr lang="en-US" sz="1600" dirty="0" smtClean="0"/>
              <a:t>;</a:t>
            </a:r>
          </a:p>
          <a:p>
            <a:pPr marL="620713" lvl="2" indent="-174625" algn="just">
              <a:lnSpc>
                <a:spcPts val="2700"/>
              </a:lnSpc>
              <a:spcBef>
                <a:spcPts val="0"/>
              </a:spcBef>
              <a:spcAft>
                <a:spcPts val="0"/>
              </a:spcAft>
            </a:pPr>
            <a:r>
              <a:rPr lang="en-GB" sz="1400" dirty="0" smtClean="0"/>
              <a:t>various asset prices;</a:t>
            </a:r>
          </a:p>
          <a:p>
            <a:pPr marL="620713" lvl="2" indent="-174625" algn="just">
              <a:lnSpc>
                <a:spcPts val="2700"/>
              </a:lnSpc>
              <a:spcBef>
                <a:spcPts val="0"/>
              </a:spcBef>
              <a:spcAft>
                <a:spcPts val="0"/>
              </a:spcAft>
            </a:pPr>
            <a:r>
              <a:rPr lang="en-GB" sz="1400" dirty="0" smtClean="0"/>
              <a:t>funding </a:t>
            </a:r>
            <a:r>
              <a:rPr lang="en-GB" sz="1400" dirty="0"/>
              <a:t>spreads and CDS spreads</a:t>
            </a:r>
            <a:r>
              <a:rPr lang="en-GB" sz="1400" dirty="0" smtClean="0"/>
              <a:t>;</a:t>
            </a:r>
            <a:endParaRPr lang="en-GB" sz="1400" dirty="0"/>
          </a:p>
          <a:p>
            <a:pPr marL="620713" lvl="2" indent="-174625" algn="just">
              <a:lnSpc>
                <a:spcPts val="2700"/>
              </a:lnSpc>
              <a:spcBef>
                <a:spcPts val="0"/>
              </a:spcBef>
              <a:spcAft>
                <a:spcPts val="0"/>
              </a:spcAft>
            </a:pPr>
            <a:r>
              <a:rPr lang="en-GB" sz="1400" dirty="0"/>
              <a:t>credit condition surveys;</a:t>
            </a:r>
          </a:p>
          <a:p>
            <a:pPr marL="620713" lvl="2" indent="-174625" algn="just">
              <a:lnSpc>
                <a:spcPts val="2700"/>
              </a:lnSpc>
              <a:spcBef>
                <a:spcPts val="0"/>
              </a:spcBef>
              <a:spcAft>
                <a:spcPts val="0"/>
              </a:spcAft>
            </a:pPr>
            <a:r>
              <a:rPr lang="en-GB" sz="1400" dirty="0"/>
              <a:t>real GDP growth</a:t>
            </a:r>
            <a:r>
              <a:rPr lang="en-GB" sz="1400" dirty="0" smtClean="0"/>
              <a:t>;</a:t>
            </a:r>
            <a:endParaRPr lang="en-GB" sz="12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smtClean="0">
                <a:solidFill>
                  <a:schemeClr val="tx1"/>
                </a:solidFill>
                <a:cs typeface="Arial" pitchFamily="34" charset="0"/>
              </a:rPr>
              <a:t>Countercyclical Capital Buffer</a:t>
            </a:r>
            <a:endParaRPr lang="en-US" sz="4400" b="0" u="none" dirty="0">
              <a:solidFill>
                <a:schemeClr val="tx1"/>
              </a:solidFill>
              <a:cs typeface="Arial" pitchFamily="34"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668</a:t>
            </a:fld>
            <a:endParaRPr lang="en-US"/>
          </a:p>
        </p:txBody>
      </p:sp>
    </p:spTree>
    <p:extLst>
      <p:ext uri="{BB962C8B-B14F-4D97-AF65-F5344CB8AC3E}">
        <p14:creationId xmlns:p14="http://schemas.microsoft.com/office/powerpoint/2010/main" val="2306176114"/>
      </p:ext>
    </p:extLst>
  </p:cSld>
  <p:clrMapOvr>
    <a:masterClrMapping/>
  </p:clrMapOvr>
  <p:transition spd="slow">
    <p:pull dir="r"/>
  </p:transition>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38245" cy="4608511"/>
          </a:xfrm>
        </p:spPr>
        <p:txBody>
          <a:bodyPr anchor="ctr"/>
          <a:lstStyle/>
          <a:p>
            <a:pPr marL="446088" lvl="2" indent="-268288" algn="just">
              <a:lnSpc>
                <a:spcPts val="2600"/>
              </a:lnSpc>
              <a:spcBef>
                <a:spcPts val="0"/>
              </a:spcBef>
              <a:spcAft>
                <a:spcPts val="600"/>
              </a:spcAft>
              <a:buNone/>
            </a:pPr>
            <a:r>
              <a:rPr lang="en-US" sz="1600" dirty="0" smtClean="0"/>
              <a:t>-	according to BIS preparatory works,* </a:t>
            </a:r>
            <a:r>
              <a:rPr lang="en-GB" sz="1600" dirty="0" smtClean="0">
                <a:solidFill>
                  <a:srgbClr val="FF0000"/>
                </a:solidFill>
              </a:rPr>
              <a:t>credit </a:t>
            </a:r>
            <a:r>
              <a:rPr lang="en-GB" sz="1600" dirty="0">
                <a:solidFill>
                  <a:srgbClr val="FF0000"/>
                </a:solidFill>
              </a:rPr>
              <a:t>related variables perform very </a:t>
            </a:r>
            <a:r>
              <a:rPr lang="en-GB" sz="1600" dirty="0" smtClean="0">
                <a:solidFill>
                  <a:srgbClr val="FF0000"/>
                </a:solidFill>
              </a:rPr>
              <a:t>well, e.g. credit-to-GDP ratio, that </a:t>
            </a:r>
            <a:r>
              <a:rPr lang="en-GB" sz="1600" dirty="0">
                <a:solidFill>
                  <a:srgbClr val="FF0000"/>
                </a:solidFill>
              </a:rPr>
              <a:t>tends to rise smoothly </a:t>
            </a:r>
            <a:r>
              <a:rPr lang="en-GB" sz="1600" dirty="0" smtClean="0">
                <a:solidFill>
                  <a:srgbClr val="FF0000"/>
                </a:solidFill>
              </a:rPr>
              <a:t>above </a:t>
            </a:r>
            <a:r>
              <a:rPr lang="en-GB" sz="1600" dirty="0">
                <a:solidFill>
                  <a:srgbClr val="FF0000"/>
                </a:solidFill>
              </a:rPr>
              <a:t>trend before the most serious </a:t>
            </a:r>
            <a:r>
              <a:rPr lang="en-GB" sz="1600" dirty="0" smtClean="0">
                <a:solidFill>
                  <a:srgbClr val="FF0000"/>
                </a:solidFill>
              </a:rPr>
              <a:t>episodes</a:t>
            </a:r>
            <a:r>
              <a:rPr lang="en-GB" sz="1600" dirty="0" smtClean="0"/>
              <a:t>, with several advantages </a:t>
            </a:r>
            <a:r>
              <a:rPr lang="en-GB" sz="1600" dirty="0"/>
              <a:t>over credit </a:t>
            </a:r>
            <a:r>
              <a:rPr lang="en-GB" sz="1600" dirty="0" smtClean="0"/>
              <a:t>growth or other variables:</a:t>
            </a:r>
          </a:p>
          <a:p>
            <a:pPr marL="446088" lvl="2" indent="-268288" algn="just">
              <a:lnSpc>
                <a:spcPts val="2600"/>
              </a:lnSpc>
              <a:spcBef>
                <a:spcPts val="0"/>
              </a:spcBef>
              <a:spcAft>
                <a:spcPts val="600"/>
              </a:spcAft>
              <a:buAutoNum type="romanLcParenBoth"/>
            </a:pPr>
            <a:r>
              <a:rPr lang="en-GB" sz="1400" dirty="0" smtClean="0"/>
              <a:t>as </a:t>
            </a:r>
            <a:r>
              <a:rPr lang="en-GB" sz="1400" dirty="0"/>
              <a:t>a ratio to GDP, the indicator is normalised by the size of the economy;</a:t>
            </a:r>
          </a:p>
          <a:p>
            <a:pPr marL="446088" lvl="2" indent="-268288" algn="just">
              <a:lnSpc>
                <a:spcPts val="2600"/>
              </a:lnSpc>
              <a:spcBef>
                <a:spcPts val="0"/>
              </a:spcBef>
              <a:spcAft>
                <a:spcPts val="600"/>
              </a:spcAft>
              <a:buAutoNum type="romanLcParenBoth"/>
            </a:pPr>
            <a:r>
              <a:rPr lang="en-GB" sz="1400" dirty="0"/>
              <a:t>being a ratio of levels, it is smoother than a variable calculated as differences in levels (e.g. as credit growth);</a:t>
            </a:r>
          </a:p>
          <a:p>
            <a:pPr marL="446088" lvl="2" indent="-268288" algn="just">
              <a:lnSpc>
                <a:spcPts val="2600"/>
              </a:lnSpc>
              <a:spcBef>
                <a:spcPts val="0"/>
              </a:spcBef>
              <a:spcAft>
                <a:spcPts val="600"/>
              </a:spcAft>
              <a:buAutoNum type="romanLcParenBoth"/>
            </a:pPr>
            <a:r>
              <a:rPr lang="en-GB" sz="1400" dirty="0"/>
              <a:t>deviations of property and equity prices from trend can help to identify the build-up phase, but tend to </a:t>
            </a:r>
            <a:r>
              <a:rPr lang="en-GB" sz="1400" dirty="0" smtClean="0"/>
              <a:t>decrease much before way </a:t>
            </a:r>
            <a:r>
              <a:rPr lang="en-GB" sz="1400" dirty="0"/>
              <a:t>ahead of the emergence of financial strains, suggesting that authorities should start releasing the buffer too early.</a:t>
            </a:r>
          </a:p>
          <a:p>
            <a:pPr marL="446088" lvl="2" indent="-268288" algn="just">
              <a:lnSpc>
                <a:spcPts val="2600"/>
              </a:lnSpc>
              <a:spcBef>
                <a:spcPts val="0"/>
              </a:spcBef>
              <a:spcAft>
                <a:spcPts val="600"/>
              </a:spcAft>
              <a:buAutoNum type="romanLcParenBoth"/>
            </a:pPr>
            <a:r>
              <a:rPr lang="en-GB" sz="1400" dirty="0"/>
              <a:t>the performance of bank profits as a signal for the build-up in good times appears to be </a:t>
            </a:r>
            <a:r>
              <a:rPr lang="en-GB" sz="1400" dirty="0" smtClean="0"/>
              <a:t>uneven</a:t>
            </a:r>
            <a:r>
              <a:rPr lang="en-GB" sz="1400" dirty="0"/>
              <a:t>, as it works very well for </a:t>
            </a:r>
            <a:r>
              <a:rPr lang="en-GB" sz="1400" dirty="0" smtClean="0"/>
              <a:t>US </a:t>
            </a:r>
            <a:r>
              <a:rPr lang="en-GB" sz="1400" dirty="0"/>
              <a:t>and UK in the </a:t>
            </a:r>
            <a:r>
              <a:rPr lang="en-GB" sz="1400" dirty="0" smtClean="0"/>
              <a:t>subprime crisis </a:t>
            </a:r>
            <a:r>
              <a:rPr lang="en-GB" sz="1400" dirty="0"/>
              <a:t>and for Spain in the early 1990s, performing poorly otherwise</a:t>
            </a:r>
            <a:r>
              <a:rPr lang="en-GB" sz="1050" dirty="0"/>
              <a:t>.</a:t>
            </a:r>
          </a:p>
          <a:p>
            <a:pPr marL="446088" lvl="2" indent="-268288" algn="just">
              <a:lnSpc>
                <a:spcPts val="2600"/>
              </a:lnSpc>
              <a:spcBef>
                <a:spcPts val="0"/>
              </a:spcBef>
              <a:spcAft>
                <a:spcPts val="600"/>
              </a:spcAft>
              <a:buAutoNum type="romanLcParenBoth"/>
            </a:pPr>
            <a:r>
              <a:rPr lang="en-GB" sz="1400" dirty="0"/>
              <a:t>credit spreads performed well in the </a:t>
            </a:r>
            <a:r>
              <a:rPr lang="en-GB" sz="1400" dirty="0" smtClean="0"/>
              <a:t>subprime crisis</a:t>
            </a:r>
            <a:r>
              <a:rPr lang="en-GB" sz="1400" dirty="0"/>
              <a:t>, as they fell below their long-term average ahead of it and rose very quickly when strains emerged. However, their performance over multiple cycles is less satisfactory, as indicated by data for the US</a:t>
            </a:r>
            <a:r>
              <a:rPr lang="en-GB" sz="1400" dirty="0" smtClean="0"/>
              <a:t>.</a:t>
            </a:r>
            <a:endParaRPr lang="en-GB" sz="14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a:t>
            </a:r>
            <a:r>
              <a:rPr lang="en-US" sz="4400" b="0" u="none" dirty="0" smtClean="0">
                <a:solidFill>
                  <a:schemeClr val="tx1"/>
                </a:solidFill>
                <a:cs typeface="Arial" pitchFamily="34" charset="0"/>
              </a:rPr>
              <a:t>Buffer</a:t>
            </a:r>
            <a:endParaRPr lang="en-US" sz="4400" b="0" u="none" dirty="0">
              <a:solidFill>
                <a:schemeClr val="tx1"/>
              </a:solidFill>
              <a:cs typeface="Arial" pitchFamily="34" charset="0"/>
            </a:endParaRPr>
          </a:p>
        </p:txBody>
      </p:sp>
      <p:sp>
        <p:nvSpPr>
          <p:cNvPr id="2" name="Rectangle 1"/>
          <p:cNvSpPr/>
          <p:nvPr/>
        </p:nvSpPr>
        <p:spPr>
          <a:xfrm>
            <a:off x="1043236" y="6381328"/>
            <a:ext cx="8388995" cy="246221"/>
          </a:xfrm>
          <a:prstGeom prst="rect">
            <a:avLst/>
          </a:prstGeom>
        </p:spPr>
        <p:txBody>
          <a:bodyPr wrap="square">
            <a:spAutoFit/>
          </a:bodyPr>
          <a:lstStyle/>
          <a:p>
            <a:pPr algn="just">
              <a:buNone/>
            </a:pPr>
            <a:r>
              <a:rPr lang="en-US" sz="1000" b="0" u="none" dirty="0" smtClean="0">
                <a:solidFill>
                  <a:schemeClr val="tx1"/>
                </a:solidFill>
              </a:rPr>
              <a:t>* </a:t>
            </a:r>
            <a:r>
              <a:rPr lang="en-GB" sz="1000" b="0" u="none" dirty="0" err="1" smtClean="0">
                <a:solidFill>
                  <a:schemeClr val="tx1"/>
                </a:solidFill>
              </a:rPr>
              <a:t>Drehmann</a:t>
            </a:r>
            <a:r>
              <a:rPr lang="en-GB" sz="1000" b="0" u="none" dirty="0">
                <a:solidFill>
                  <a:schemeClr val="tx1"/>
                </a:solidFill>
              </a:rPr>
              <a:t>, </a:t>
            </a:r>
            <a:r>
              <a:rPr lang="en-GB" sz="1000" b="0" u="none" dirty="0" err="1">
                <a:solidFill>
                  <a:schemeClr val="tx1"/>
                </a:solidFill>
              </a:rPr>
              <a:t>Borio</a:t>
            </a:r>
            <a:r>
              <a:rPr lang="en-GB" sz="1000" b="0" u="none" dirty="0">
                <a:solidFill>
                  <a:schemeClr val="tx1"/>
                </a:solidFill>
              </a:rPr>
              <a:t>, </a:t>
            </a:r>
            <a:r>
              <a:rPr lang="en-GB" sz="1000" b="0" u="none" dirty="0" err="1">
                <a:solidFill>
                  <a:schemeClr val="tx1"/>
                </a:solidFill>
              </a:rPr>
              <a:t>Gambacorta</a:t>
            </a:r>
            <a:r>
              <a:rPr lang="en-GB" sz="1000" b="0" u="none" dirty="0">
                <a:solidFill>
                  <a:schemeClr val="tx1"/>
                </a:solidFill>
              </a:rPr>
              <a:t>, Jimenez and </a:t>
            </a:r>
            <a:r>
              <a:rPr lang="en-GB" sz="1000" b="0" u="none" dirty="0" err="1">
                <a:solidFill>
                  <a:schemeClr val="tx1"/>
                </a:solidFill>
              </a:rPr>
              <a:t>Trucharte</a:t>
            </a:r>
            <a:r>
              <a:rPr lang="en-GB" sz="1000" b="0" u="none" dirty="0">
                <a:solidFill>
                  <a:schemeClr val="tx1"/>
                </a:solidFill>
              </a:rPr>
              <a:t> (2010) "Countercyclical capital buffers: Exploring options", BIS Working Paper </a:t>
            </a:r>
            <a:r>
              <a:rPr lang="en-GB" sz="1000" b="0" u="none" dirty="0" smtClean="0">
                <a:solidFill>
                  <a:schemeClr val="tx1"/>
                </a:solidFill>
              </a:rPr>
              <a:t>317.</a:t>
            </a:r>
            <a:endParaRPr lang="en-GB"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669</a:t>
            </a:fld>
            <a:endParaRPr lang="en-US"/>
          </a:p>
        </p:txBody>
      </p:sp>
    </p:spTree>
    <p:extLst>
      <p:ext uri="{BB962C8B-B14F-4D97-AF65-F5344CB8AC3E}">
        <p14:creationId xmlns:p14="http://schemas.microsoft.com/office/powerpoint/2010/main" val="2414996689"/>
      </p:ext>
    </p:extLst>
  </p:cSld>
  <p:clrMapOvr>
    <a:masterClrMapping/>
  </p:clrMapOvr>
  <p:transition spd="slow">
    <p:pull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The variation in deposits can be expressed as a function of reserve requirements:</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marL="0" indent="0" algn="just">
              <a:lnSpc>
                <a:spcPts val="2700"/>
              </a:lnSpc>
              <a:spcBef>
                <a:spcPts val="600"/>
              </a:spcBef>
              <a:spcAft>
                <a:spcPts val="600"/>
              </a:spcAft>
              <a:buNone/>
            </a:pPr>
            <a:r>
              <a:rPr lang="en-US" sz="2000" dirty="0" smtClean="0"/>
              <a:t>being 1/</a:t>
            </a:r>
            <a:r>
              <a:rPr lang="en-US" sz="2000" dirty="0" err="1" smtClean="0"/>
              <a:t>rr</a:t>
            </a:r>
            <a:r>
              <a:rPr lang="en-US" sz="2000" dirty="0" smtClean="0"/>
              <a:t> = </a:t>
            </a:r>
            <a:r>
              <a:rPr lang="en-US" sz="2000" b="1" dirty="0" smtClean="0">
                <a:solidFill>
                  <a:srgbClr val="FF0000"/>
                </a:solidFill>
              </a:rPr>
              <a:t>Simple Deposit Multiplier</a:t>
            </a:r>
          </a:p>
          <a:p>
            <a:pPr marL="0" indent="0" algn="just">
              <a:lnSpc>
                <a:spcPts val="2700"/>
              </a:lnSpc>
              <a:spcBef>
                <a:spcPts val="600"/>
              </a:spcBef>
              <a:spcAft>
                <a:spcPts val="600"/>
              </a:spcAft>
              <a:buNone/>
            </a:pPr>
            <a:endParaRPr lang="en-US" sz="2000" dirty="0" smtClean="0"/>
          </a:p>
          <a:p>
            <a:pPr algn="just">
              <a:lnSpc>
                <a:spcPts val="2700"/>
              </a:lnSpc>
              <a:spcBef>
                <a:spcPts val="600"/>
              </a:spcBef>
              <a:spcAft>
                <a:spcPts val="600"/>
              </a:spcAft>
            </a:pPr>
            <a:r>
              <a:rPr lang="en-US" sz="2000" dirty="0" smtClean="0"/>
              <a:t>In our example, this multiplier is equal to 10: 1/</a:t>
            </a:r>
            <a:r>
              <a:rPr lang="en-US" sz="2000" dirty="0" err="1" smtClean="0"/>
              <a:t>rr</a:t>
            </a:r>
            <a:r>
              <a:rPr lang="en-US" sz="2000" dirty="0" smtClean="0"/>
              <a:t> = 1/0,1 = 10:</a:t>
            </a:r>
          </a:p>
          <a:p>
            <a:pPr algn="just">
              <a:lnSpc>
                <a:spcPts val="2700"/>
              </a:lnSpc>
              <a:spcBef>
                <a:spcPts val="600"/>
              </a:spcBef>
              <a:spcAft>
                <a:spcPts val="600"/>
              </a:spcAft>
              <a:buFontTx/>
              <a:buChar char="-"/>
            </a:pPr>
            <a:r>
              <a:rPr lang="en-US" sz="2000" dirty="0" smtClean="0">
                <a:latin typeface="Symbol" panose="05050102010706020507" pitchFamily="18" charset="2"/>
              </a:rPr>
              <a:t>D</a:t>
            </a:r>
            <a:r>
              <a:rPr lang="en-US" sz="2000" dirty="0" smtClean="0"/>
              <a:t>R = 100</a:t>
            </a:r>
          </a:p>
          <a:p>
            <a:pPr marL="1371600" lvl="3" indent="0" algn="just">
              <a:lnSpc>
                <a:spcPts val="2700"/>
              </a:lnSpc>
              <a:spcBef>
                <a:spcPts val="600"/>
              </a:spcBef>
              <a:spcAft>
                <a:spcPts val="600"/>
              </a:spcAft>
              <a:buNone/>
            </a:pPr>
            <a:r>
              <a:rPr lang="en-US" dirty="0"/>
              <a:t>	</a:t>
            </a:r>
            <a:r>
              <a:rPr lang="en-US" dirty="0" smtClean="0"/>
              <a:t>= 1/0,1 x 100 = 1000</a:t>
            </a:r>
          </a:p>
          <a:p>
            <a:pPr algn="just">
              <a:lnSpc>
                <a:spcPts val="2700"/>
              </a:lnSpc>
              <a:spcBef>
                <a:spcPts val="600"/>
              </a:spcBef>
              <a:spcAft>
                <a:spcPts val="600"/>
              </a:spcAft>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a:t>
            </a:fld>
            <a:endParaRPr lang="en-US"/>
          </a:p>
        </p:txBody>
      </p:sp>
      <p:pic>
        <p:nvPicPr>
          <p:cNvPr id="3" name="Picture 2"/>
          <p:cNvPicPr>
            <a:picLocks noChangeAspect="1"/>
          </p:cNvPicPr>
          <p:nvPr/>
        </p:nvPicPr>
        <p:blipFill>
          <a:blip r:embed="rId2"/>
          <a:stretch>
            <a:fillRect/>
          </a:stretch>
        </p:blipFill>
        <p:spPr>
          <a:xfrm>
            <a:off x="1176988" y="2276871"/>
            <a:ext cx="1471755" cy="457031"/>
          </a:xfrm>
          <a:prstGeom prst="rect">
            <a:avLst/>
          </a:prstGeom>
        </p:spPr>
      </p:pic>
      <p:pic>
        <p:nvPicPr>
          <p:cNvPr id="6" name="Picture 5"/>
          <p:cNvPicPr>
            <a:picLocks noChangeAspect="1"/>
          </p:cNvPicPr>
          <p:nvPr/>
        </p:nvPicPr>
        <p:blipFill>
          <a:blip r:embed="rId2"/>
          <a:stretch>
            <a:fillRect/>
          </a:stretch>
        </p:blipFill>
        <p:spPr>
          <a:xfrm>
            <a:off x="1176987" y="5085184"/>
            <a:ext cx="1471755" cy="457031"/>
          </a:xfrm>
          <a:prstGeom prst="rect">
            <a:avLst/>
          </a:prstGeom>
        </p:spPr>
      </p:pic>
    </p:spTree>
    <p:extLst>
      <p:ext uri="{BB962C8B-B14F-4D97-AF65-F5344CB8AC3E}">
        <p14:creationId xmlns:p14="http://schemas.microsoft.com/office/powerpoint/2010/main" val="2365757107"/>
      </p:ext>
    </p:extLst>
  </p:cSld>
  <p:clrMapOvr>
    <a:masterClrMapping/>
  </p:clrMapOvr>
  <p:transition spd="slow">
    <p:pull dir="r"/>
  </p:transition>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28801"/>
            <a:ext cx="8643938" cy="4680519"/>
          </a:xfrm>
        </p:spPr>
        <p:txBody>
          <a:bodyPr anchor="ctr"/>
          <a:lstStyle/>
          <a:p>
            <a:pPr marL="266700" lvl="1" indent="-177800" algn="just">
              <a:lnSpc>
                <a:spcPts val="2600"/>
              </a:lnSpc>
              <a:spcBef>
                <a:spcPts val="600"/>
              </a:spcBef>
              <a:spcAft>
                <a:spcPts val="600"/>
              </a:spcAft>
            </a:pPr>
            <a:r>
              <a:rPr lang="en-US" sz="1600" b="1" dirty="0" smtClean="0">
                <a:solidFill>
                  <a:srgbClr val="FF0000"/>
                </a:solidFill>
              </a:rPr>
              <a:t>the gap between the credit/GDP ratio (Basel gap) and its trend was taken as the key indicator</a:t>
            </a:r>
            <a:r>
              <a:rPr lang="en-US" sz="1600" b="1" dirty="0" smtClean="0"/>
              <a:t>.</a:t>
            </a:r>
          </a:p>
          <a:p>
            <a:pPr marL="266700" lvl="1" indent="-177800" algn="just">
              <a:lnSpc>
                <a:spcPts val="2600"/>
              </a:lnSpc>
              <a:spcBef>
                <a:spcPts val="600"/>
              </a:spcBef>
              <a:spcAft>
                <a:spcPts val="600"/>
              </a:spcAft>
            </a:pPr>
            <a:r>
              <a:rPr lang="en-US" sz="1600" dirty="0" smtClean="0"/>
              <a:t>a</a:t>
            </a:r>
            <a:r>
              <a:rPr lang="en-GB" sz="1600" dirty="0" smtClean="0"/>
              <a:t>s the long-term </a:t>
            </a:r>
            <a:r>
              <a:rPr lang="en-GB" sz="1600" dirty="0"/>
              <a:t>trend of the credit/GDP ratio is a purely statistical measure that does not capture turning points </a:t>
            </a:r>
            <a:r>
              <a:rPr lang="en-GB" sz="1600" dirty="0" smtClean="0"/>
              <a:t>well, </a:t>
            </a:r>
            <a:r>
              <a:rPr lang="en-GB" sz="1600" dirty="0" smtClean="0">
                <a:solidFill>
                  <a:srgbClr val="FF0000"/>
                </a:solidFill>
              </a:rPr>
              <a:t>authorities </a:t>
            </a:r>
            <a:r>
              <a:rPr lang="en-GB" sz="1600" dirty="0">
                <a:solidFill>
                  <a:srgbClr val="FF0000"/>
                </a:solidFill>
              </a:rPr>
              <a:t>should form their own judgments about the sustainable level of credit in the </a:t>
            </a:r>
            <a:r>
              <a:rPr lang="en-GB" sz="1600" dirty="0" smtClean="0">
                <a:solidFill>
                  <a:srgbClr val="FF0000"/>
                </a:solidFill>
              </a:rPr>
              <a:t>economy and use this trend </a:t>
            </a:r>
            <a:r>
              <a:rPr lang="en-GB" sz="1600" dirty="0">
                <a:solidFill>
                  <a:srgbClr val="FF0000"/>
                </a:solidFill>
              </a:rPr>
              <a:t>simply as a starting point in their </a:t>
            </a:r>
            <a:r>
              <a:rPr lang="en-GB" sz="1600" dirty="0" smtClean="0">
                <a:solidFill>
                  <a:srgbClr val="FF0000"/>
                </a:solidFill>
              </a:rPr>
              <a:t>analysis</a:t>
            </a:r>
            <a:r>
              <a:rPr lang="en-GB" sz="1600" dirty="0" smtClean="0"/>
              <a:t>, to </a:t>
            </a:r>
            <a:r>
              <a:rPr lang="en-GB" sz="1600" dirty="0"/>
              <a:t>determine whether a countercyclical buffer requirement should be imposed and should increase or decrease over time (between 0% and 2.5% of risk weighted assets).</a:t>
            </a:r>
          </a:p>
          <a:p>
            <a:pPr marL="266700" lvl="1" indent="-177800" algn="just">
              <a:lnSpc>
                <a:spcPts val="2600"/>
              </a:lnSpc>
              <a:spcBef>
                <a:spcPts val="600"/>
              </a:spcBef>
              <a:spcAft>
                <a:spcPts val="600"/>
              </a:spcAft>
            </a:pPr>
            <a:r>
              <a:rPr lang="en-GB" sz="1600" dirty="0" smtClean="0">
                <a:solidFill>
                  <a:srgbClr val="FF0000"/>
                </a:solidFill>
              </a:rPr>
              <a:t>alternative </a:t>
            </a:r>
            <a:r>
              <a:rPr lang="en-GB" sz="1600" dirty="0">
                <a:solidFill>
                  <a:srgbClr val="FF0000"/>
                </a:solidFill>
              </a:rPr>
              <a:t>tools </a:t>
            </a:r>
            <a:r>
              <a:rPr lang="en-GB" sz="1600" dirty="0"/>
              <a:t>– such as loan-to-value </a:t>
            </a:r>
            <a:r>
              <a:rPr lang="en-GB" sz="1600" dirty="0" smtClean="0"/>
              <a:t>limits, income </a:t>
            </a:r>
            <a:r>
              <a:rPr lang="en-GB" sz="1600" dirty="0"/>
              <a:t>gearing limits or sectoral capital buffers – may be deployed in situations where excess credit growth is concentrated in specific sectors but aggregate credit growth is judged not to be </a:t>
            </a:r>
            <a:r>
              <a:rPr lang="en-GB" sz="1600" dirty="0" smtClean="0"/>
              <a:t>excessive. </a:t>
            </a:r>
            <a:endParaRPr lang="en-GB" sz="1600" dirty="0"/>
          </a:p>
          <a:p>
            <a:pPr marL="266700" lvl="1" indent="-177800" algn="just">
              <a:lnSpc>
                <a:spcPts val="2600"/>
              </a:lnSpc>
              <a:spcBef>
                <a:spcPts val="600"/>
              </a:spcBef>
              <a:spcAft>
                <a:spcPts val="600"/>
              </a:spcAft>
            </a:pPr>
            <a:r>
              <a:rPr lang="en-GB" sz="1600" dirty="0" smtClean="0"/>
              <a:t>any </a:t>
            </a:r>
            <a:r>
              <a:rPr lang="en-GB" sz="1600" dirty="0"/>
              <a:t>increases in the countercyclical buffer </a:t>
            </a:r>
            <a:r>
              <a:rPr lang="en-GB" sz="1600" dirty="0" smtClean="0"/>
              <a:t>must be </a:t>
            </a:r>
            <a:r>
              <a:rPr lang="en-GB" sz="1600" dirty="0"/>
              <a:t>preannounced by up to 12 months to give banks time to meet </a:t>
            </a:r>
            <a:r>
              <a:rPr lang="en-GB" sz="1600" dirty="0" smtClean="0"/>
              <a:t>additional </a:t>
            </a:r>
            <a:r>
              <a:rPr lang="en-GB" sz="1600" dirty="0"/>
              <a:t>capital </a:t>
            </a:r>
            <a:r>
              <a:rPr lang="en-GB" sz="1600" dirty="0" smtClean="0"/>
              <a:t>requirements, </a:t>
            </a:r>
            <a:r>
              <a:rPr lang="en-GB" sz="1600" dirty="0"/>
              <a:t>while reductions </a:t>
            </a:r>
            <a:r>
              <a:rPr lang="en-GB" sz="1600" dirty="0" smtClean="0"/>
              <a:t>would </a:t>
            </a:r>
            <a:r>
              <a:rPr lang="en-GB" sz="1600" dirty="0"/>
              <a:t>take effect immediately to help to reduce the risk of the supply of credit being constrained by regulatory capital </a:t>
            </a:r>
            <a:r>
              <a:rPr lang="en-GB" sz="1600" dirty="0" smtClean="0"/>
              <a:t>requirements.</a:t>
            </a:r>
          </a:p>
        </p:txBody>
      </p:sp>
      <p:sp>
        <p:nvSpPr>
          <p:cNvPr id="5" name="Rectangle 2"/>
          <p:cNvSpPr txBox="1">
            <a:spLocks noChangeArrowheads="1"/>
          </p:cNvSpPr>
          <p:nvPr/>
        </p:nvSpPr>
        <p:spPr bwMode="auto">
          <a:xfrm>
            <a:off x="809626" y="260648"/>
            <a:ext cx="8643938"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a:t>
            </a:r>
            <a:r>
              <a:rPr lang="en-US" sz="4400" b="0" u="none" dirty="0" smtClean="0">
                <a:solidFill>
                  <a:schemeClr val="tx1"/>
                </a:solidFill>
                <a:cs typeface="Arial" pitchFamily="34" charset="0"/>
              </a:rPr>
              <a:t>Buffer</a:t>
            </a:r>
            <a:endParaRPr lang="en-US" sz="4400" b="0" u="none" dirty="0">
              <a:solidFill>
                <a:schemeClr val="tx1"/>
              </a:solidFill>
              <a:cs typeface="Arial" pitchFamily="34"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670</a:t>
            </a:fld>
            <a:endParaRPr lang="en-US"/>
          </a:p>
        </p:txBody>
      </p:sp>
    </p:spTree>
    <p:extLst>
      <p:ext uri="{BB962C8B-B14F-4D97-AF65-F5344CB8AC3E}">
        <p14:creationId xmlns:p14="http://schemas.microsoft.com/office/powerpoint/2010/main" val="243992936"/>
      </p:ext>
    </p:extLst>
  </p:cSld>
  <p:clrMapOvr>
    <a:masterClrMapping/>
  </p:clrMapOvr>
  <p:transition spd="slow">
    <p:pull dir="r"/>
  </p:transition>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9" y="1628801"/>
            <a:ext cx="4428582" cy="2448271"/>
          </a:xfrm>
        </p:spPr>
        <p:txBody>
          <a:bodyPr anchor="ctr"/>
          <a:lstStyle/>
          <a:p>
            <a:pPr marL="269875" indent="-269875" algn="just">
              <a:lnSpc>
                <a:spcPts val="2700"/>
              </a:lnSpc>
              <a:spcBef>
                <a:spcPts val="600"/>
              </a:spcBef>
              <a:spcAft>
                <a:spcPts val="600"/>
              </a:spcAft>
            </a:pPr>
            <a:r>
              <a:rPr lang="en-US" sz="2000" dirty="0" smtClean="0">
                <a:solidFill>
                  <a:srgbClr val="FF0000"/>
                </a:solidFill>
              </a:rPr>
              <a:t>In EU, the buffers are set quarterly at a national level, being reported to the ESRB.</a:t>
            </a:r>
          </a:p>
          <a:p>
            <a:pPr marL="269875" indent="-269875" algn="just">
              <a:lnSpc>
                <a:spcPts val="2700"/>
              </a:lnSpc>
              <a:spcBef>
                <a:spcPts val="600"/>
              </a:spcBef>
              <a:spcAft>
                <a:spcPts val="600"/>
              </a:spcAft>
            </a:pPr>
            <a:r>
              <a:rPr lang="en-US" sz="2000" dirty="0" smtClean="0">
                <a:solidFill>
                  <a:srgbClr val="FF0000"/>
                </a:solidFill>
              </a:rPr>
              <a:t>Most European Countries (including Portugal) set their Countercyclical Capital Buffer (</a:t>
            </a:r>
            <a:r>
              <a:rPr lang="en-US" sz="2000" dirty="0" err="1" smtClean="0">
                <a:solidFill>
                  <a:srgbClr val="FF0000"/>
                </a:solidFill>
              </a:rPr>
              <a:t>CCyB</a:t>
            </a:r>
            <a:r>
              <a:rPr lang="en-US" sz="2000" dirty="0" smtClean="0">
                <a:solidFill>
                  <a:srgbClr val="FF0000"/>
                </a:solidFill>
              </a:rPr>
              <a:t>) at 0%.</a:t>
            </a:r>
            <a:endParaRPr lang="en-US" sz="2000" dirty="0" smtClean="0"/>
          </a:p>
        </p:txBody>
      </p:sp>
      <p:sp>
        <p:nvSpPr>
          <p:cNvPr id="5" name="Rectangle 2"/>
          <p:cNvSpPr txBox="1">
            <a:spLocks noChangeArrowheads="1"/>
          </p:cNvSpPr>
          <p:nvPr/>
        </p:nvSpPr>
        <p:spPr bwMode="auto">
          <a:xfrm>
            <a:off x="738188" y="274599"/>
            <a:ext cx="8715375" cy="1143000"/>
          </a:xfrm>
          <a:prstGeom prst="rect">
            <a:avLst/>
          </a:prstGeom>
          <a:noFill/>
          <a:ln w="9525">
            <a:noFill/>
            <a:miter lim="800000"/>
            <a:headEnd/>
            <a:tailEnd/>
          </a:ln>
        </p:spPr>
        <p:txBody>
          <a:bodyPr lIns="92075" tIns="46038" rIns="92075" bIns="46038" anchor="ctr"/>
          <a:lstStyle/>
          <a:p>
            <a:pPr marL="0" indent="0" algn="l">
              <a:lnSpc>
                <a:spcPts val="2700"/>
              </a:lnSpc>
              <a:spcBef>
                <a:spcPts val="0"/>
              </a:spcBef>
              <a:spcAft>
                <a:spcPts val="600"/>
              </a:spcAft>
              <a:buNone/>
            </a:pPr>
            <a:r>
              <a:rPr lang="en-US" sz="4400" b="0" u="none" dirty="0">
                <a:solidFill>
                  <a:schemeClr val="tx1"/>
                </a:solidFill>
                <a:cs typeface="Arial" pitchFamily="34" charset="0"/>
              </a:rPr>
              <a:t>Countercyclical Capital </a:t>
            </a:r>
            <a:r>
              <a:rPr lang="en-US" sz="4400" b="0" u="none" dirty="0" smtClean="0">
                <a:solidFill>
                  <a:schemeClr val="tx1"/>
                </a:solidFill>
                <a:cs typeface="Arial" pitchFamily="34" charset="0"/>
              </a:rPr>
              <a:t>Buffer</a:t>
            </a:r>
            <a:endParaRPr lang="en-US" sz="4400" b="0" u="none" dirty="0">
              <a:solidFill>
                <a:schemeClr val="tx1"/>
              </a:solidFill>
              <a:cs typeface="Arial" pitchFamily="34"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671</a:t>
            </a:fld>
            <a:endParaRPr lang="en-US"/>
          </a:p>
        </p:txBody>
      </p:sp>
      <p:pic>
        <p:nvPicPr>
          <p:cNvPr id="3" name="Picture 2"/>
          <p:cNvPicPr>
            <a:picLocks noChangeAspect="1"/>
          </p:cNvPicPr>
          <p:nvPr/>
        </p:nvPicPr>
        <p:blipFill>
          <a:blip r:embed="rId3"/>
          <a:stretch>
            <a:fillRect/>
          </a:stretch>
        </p:blipFill>
        <p:spPr>
          <a:xfrm>
            <a:off x="5166770" y="1628800"/>
            <a:ext cx="4250726" cy="2664296"/>
          </a:xfrm>
          <a:prstGeom prst="rect">
            <a:avLst/>
          </a:prstGeom>
        </p:spPr>
      </p:pic>
      <p:pic>
        <p:nvPicPr>
          <p:cNvPr id="4" name="Picture 3"/>
          <p:cNvPicPr>
            <a:picLocks noChangeAspect="1"/>
          </p:cNvPicPr>
          <p:nvPr/>
        </p:nvPicPr>
        <p:blipFill>
          <a:blip r:embed="rId4"/>
          <a:stretch>
            <a:fillRect/>
          </a:stretch>
        </p:blipFill>
        <p:spPr>
          <a:xfrm>
            <a:off x="5237088" y="4221088"/>
            <a:ext cx="4180408" cy="2016224"/>
          </a:xfrm>
          <a:prstGeom prst="rect">
            <a:avLst/>
          </a:prstGeom>
        </p:spPr>
      </p:pic>
      <p:sp>
        <p:nvSpPr>
          <p:cNvPr id="6" name="Rectangle 5"/>
          <p:cNvSpPr/>
          <p:nvPr/>
        </p:nvSpPr>
        <p:spPr>
          <a:xfrm>
            <a:off x="738747" y="5848379"/>
            <a:ext cx="4498900" cy="307777"/>
          </a:xfrm>
          <a:prstGeom prst="rect">
            <a:avLst/>
          </a:prstGeom>
        </p:spPr>
        <p:txBody>
          <a:bodyPr wrap="square">
            <a:spAutoFit/>
          </a:bodyPr>
          <a:lstStyle/>
          <a:p>
            <a:pPr algn="r">
              <a:buNone/>
            </a:pPr>
            <a:r>
              <a:rPr lang="pt-PT" sz="1400" b="0" u="none" dirty="0" err="1" smtClean="0">
                <a:solidFill>
                  <a:schemeClr val="tx1"/>
                </a:solidFill>
                <a:latin typeface="+mn-lt"/>
              </a:rPr>
              <a:t>Source</a:t>
            </a:r>
            <a:r>
              <a:rPr lang="pt-PT" sz="1400" b="0" u="none" dirty="0" smtClean="0">
                <a:solidFill>
                  <a:schemeClr val="tx1"/>
                </a:solidFill>
                <a:latin typeface="+mn-lt"/>
              </a:rPr>
              <a:t>: ECB (2020), ecb.europa.eu</a:t>
            </a:r>
            <a:endParaRPr lang="pt-PT" sz="1400" b="0" dirty="0">
              <a:solidFill>
                <a:schemeClr val="tx1"/>
              </a:solidFill>
              <a:latin typeface="+mn-lt"/>
            </a:endParaRPr>
          </a:p>
        </p:txBody>
      </p:sp>
    </p:spTree>
    <p:extLst>
      <p:ext uri="{BB962C8B-B14F-4D97-AF65-F5344CB8AC3E}">
        <p14:creationId xmlns:p14="http://schemas.microsoft.com/office/powerpoint/2010/main" val="3481309462"/>
      </p:ext>
    </p:extLst>
  </p:cSld>
  <p:clrMapOvr>
    <a:masterClrMapping/>
  </p:clrMapOvr>
  <p:transition spd="slow">
    <p:pull dir="r"/>
  </p:transition>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1"/>
            <a:ext cx="8715375" cy="4660487"/>
          </a:xfrm>
        </p:spPr>
        <p:txBody>
          <a:bodyPr anchor="ctr"/>
          <a:lstStyle/>
          <a:p>
            <a:pPr algn="just">
              <a:lnSpc>
                <a:spcPts val="2700"/>
              </a:lnSpc>
              <a:spcBef>
                <a:spcPts val="600"/>
              </a:spcBef>
              <a:spcAft>
                <a:spcPts val="600"/>
              </a:spcAft>
            </a:pPr>
            <a:r>
              <a:rPr lang="en-US" sz="2000" dirty="0" smtClean="0">
                <a:solidFill>
                  <a:srgbClr val="FF0000"/>
                </a:solidFill>
                <a:cs typeface="Arial" charset="0"/>
              </a:rPr>
              <a:t>Until the subprime crisis, SIFIs were not seen as a problem and were even considered as safer than smaller banks, </a:t>
            </a:r>
            <a:r>
              <a:rPr lang="en-US" sz="2000" dirty="0" smtClean="0">
                <a:cs typeface="Arial" charset="0"/>
              </a:rPr>
              <a:t>given that SIFIs are typically very diversified institutions and losses in one area of their activities were expected to be offset by profits in other areas.</a:t>
            </a:r>
          </a:p>
          <a:p>
            <a:pPr algn="just">
              <a:lnSpc>
                <a:spcPts val="2700"/>
              </a:lnSpc>
              <a:spcBef>
                <a:spcPts val="600"/>
              </a:spcBef>
              <a:spcAft>
                <a:spcPts val="600"/>
              </a:spcAft>
            </a:pPr>
            <a:endParaRPr lang="en-US" sz="2000" dirty="0" smtClean="0">
              <a:solidFill>
                <a:srgbClr val="FF0000"/>
              </a:solidFill>
              <a:cs typeface="Arial" charset="0"/>
            </a:endParaRPr>
          </a:p>
          <a:p>
            <a:pPr algn="just">
              <a:lnSpc>
                <a:spcPts val="2700"/>
              </a:lnSpc>
              <a:spcBef>
                <a:spcPts val="600"/>
              </a:spcBef>
              <a:spcAft>
                <a:spcPts val="600"/>
              </a:spcAft>
            </a:pPr>
            <a:r>
              <a:rPr lang="en-US" sz="2000" dirty="0" smtClean="0">
                <a:solidFill>
                  <a:srgbClr val="FF0000"/>
                </a:solidFill>
                <a:cs typeface="Arial" charset="0"/>
              </a:rPr>
              <a:t>Since then, SIFIs are perceived to increase:</a:t>
            </a:r>
          </a:p>
          <a:p>
            <a:pPr marL="400050" indent="-400050" algn="just">
              <a:lnSpc>
                <a:spcPts val="2700"/>
              </a:lnSpc>
              <a:spcBef>
                <a:spcPts val="600"/>
              </a:spcBef>
              <a:spcAft>
                <a:spcPts val="600"/>
              </a:spcAft>
              <a:buAutoNum type="romanLcParenBoth"/>
            </a:pPr>
            <a:r>
              <a:rPr lang="en-US" sz="2000" dirty="0" smtClean="0">
                <a:cs typeface="Arial" charset="0"/>
              </a:rPr>
              <a:t>Systemic risk;</a:t>
            </a:r>
          </a:p>
          <a:p>
            <a:pPr marL="400050" indent="-400050" algn="just">
              <a:lnSpc>
                <a:spcPts val="2700"/>
              </a:lnSpc>
              <a:spcBef>
                <a:spcPts val="600"/>
              </a:spcBef>
              <a:spcAft>
                <a:spcPts val="600"/>
              </a:spcAft>
              <a:buAutoNum type="romanLcParenBoth"/>
            </a:pPr>
            <a:r>
              <a:rPr lang="en-US" sz="2000" dirty="0" smtClean="0">
                <a:cs typeface="Arial" charset="0"/>
              </a:rPr>
              <a:t>Incentives for Government bail-outs, as they are TBTF.</a:t>
            </a:r>
          </a:p>
          <a:p>
            <a:pPr marL="400050" indent="-400050" algn="just">
              <a:lnSpc>
                <a:spcPts val="2700"/>
              </a:lnSpc>
              <a:spcBef>
                <a:spcPts val="600"/>
              </a:spcBef>
              <a:spcAft>
                <a:spcPts val="600"/>
              </a:spcAft>
              <a:buAutoNum type="romanLcParenBoth"/>
            </a:pPr>
            <a:endParaRPr lang="en-US" sz="2000" dirty="0">
              <a:solidFill>
                <a:schemeClr val="tx2">
                  <a:lumMod val="75000"/>
                </a:schemeClr>
              </a:solidFill>
              <a:cs typeface="Arial" charset="0"/>
            </a:endParaRPr>
          </a:p>
          <a:p>
            <a:pPr marL="400050" indent="-400050" algn="just">
              <a:lnSpc>
                <a:spcPts val="2700"/>
              </a:lnSpc>
              <a:spcBef>
                <a:spcPts val="600"/>
              </a:spcBef>
              <a:spcAft>
                <a:spcPts val="600"/>
              </a:spcAft>
              <a:buAutoNum type="romanLcParenBoth"/>
            </a:pPr>
            <a:endParaRPr lang="en-US" sz="2000" dirty="0">
              <a:solidFill>
                <a:schemeClr val="tx2">
                  <a:lumMod val="75000"/>
                </a:schemeClr>
              </a:solidFill>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SIFIs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672</a:t>
            </a:fld>
            <a:endParaRPr lang="en-US"/>
          </a:p>
        </p:txBody>
      </p:sp>
    </p:spTree>
    <p:extLst>
      <p:ext uri="{BB962C8B-B14F-4D97-AF65-F5344CB8AC3E}">
        <p14:creationId xmlns:p14="http://schemas.microsoft.com/office/powerpoint/2010/main" val="4098957673"/>
      </p:ext>
    </p:extLst>
  </p:cSld>
  <p:clrMapOvr>
    <a:masterClrMapping/>
  </p:clrMapOvr>
  <p:transition spd="slow">
    <p:pull dir="r"/>
  </p:transition>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762000" y="342900"/>
            <a:ext cx="8566150" cy="1104900"/>
          </a:xfrm>
        </p:spPr>
        <p:txBody>
          <a:bodyPr/>
          <a:lstStyle/>
          <a:p>
            <a:r>
              <a:rPr lang="en-US" dirty="0" smtClean="0"/>
              <a:t>SIFIs</a:t>
            </a:r>
          </a:p>
        </p:txBody>
      </p:sp>
      <p:sp>
        <p:nvSpPr>
          <p:cNvPr id="1624067" name="Rectangle 3"/>
          <p:cNvSpPr>
            <a:spLocks noGrp="1" noChangeArrowheads="1"/>
          </p:cNvSpPr>
          <p:nvPr>
            <p:ph type="body" idx="1"/>
          </p:nvPr>
        </p:nvSpPr>
        <p:spPr>
          <a:xfrm>
            <a:off x="762000" y="1628799"/>
            <a:ext cx="8731250" cy="4694213"/>
          </a:xfrm>
        </p:spPr>
        <p:txBody>
          <a:bodyPr/>
          <a:lstStyle/>
          <a:p>
            <a:pPr marL="265113" indent="-265113" algn="just">
              <a:lnSpc>
                <a:spcPts val="2500"/>
              </a:lnSpc>
              <a:spcBef>
                <a:spcPts val="600"/>
              </a:spcBef>
              <a:spcAft>
                <a:spcPts val="600"/>
              </a:spcAft>
            </a:pPr>
            <a:r>
              <a:rPr lang="en-US" sz="1800" b="1" dirty="0" smtClean="0">
                <a:solidFill>
                  <a:srgbClr val="FF0000"/>
                </a:solidFill>
              </a:rPr>
              <a:t>TBTF </a:t>
            </a:r>
            <a:r>
              <a:rPr lang="en-US" sz="1800" dirty="0" smtClean="0"/>
              <a:t>- visible in the differences between standalone and support ratings (ratings considering the implicit Government support), which are higher for larger banks (Haldane (2010)).</a:t>
            </a:r>
          </a:p>
          <a:p>
            <a:pPr marL="265113" indent="-265113" algn="just">
              <a:lnSpc>
                <a:spcPts val="2500"/>
              </a:lnSpc>
              <a:spcBef>
                <a:spcPts val="600"/>
              </a:spcBef>
              <a:spcAft>
                <a:spcPts val="600"/>
              </a:spcAft>
            </a:pPr>
            <a:r>
              <a:rPr lang="en-US" sz="1800" dirty="0"/>
              <a:t>ESRB Recommendation </a:t>
            </a:r>
            <a:r>
              <a:rPr lang="en-US" sz="1800" dirty="0" smtClean="0"/>
              <a:t>2013/1 - reducing </a:t>
            </a:r>
            <a:r>
              <a:rPr lang="en-US" sz="1800" dirty="0"/>
              <a:t>moral hazard is </a:t>
            </a:r>
            <a:r>
              <a:rPr lang="en-US" sz="1800" dirty="0" smtClean="0"/>
              <a:t>an </a:t>
            </a:r>
            <a:r>
              <a:rPr lang="en-US" sz="1800" dirty="0"/>
              <a:t>intermediate objective of </a:t>
            </a:r>
            <a:r>
              <a:rPr lang="en-US" sz="1800" dirty="0" err="1" smtClean="0"/>
              <a:t>macroprudential</a:t>
            </a:r>
            <a:r>
              <a:rPr lang="en-US" sz="1800" dirty="0" smtClean="0"/>
              <a:t> </a:t>
            </a:r>
            <a:r>
              <a:rPr lang="en-US" sz="1800" dirty="0"/>
              <a:t>policies in </a:t>
            </a:r>
            <a:r>
              <a:rPr lang="en-US" sz="1800" dirty="0" smtClean="0"/>
              <a:t>EU.</a:t>
            </a:r>
          </a:p>
          <a:p>
            <a:pPr marL="265113" indent="-265113" algn="just">
              <a:lnSpc>
                <a:spcPts val="2500"/>
              </a:lnSpc>
              <a:spcBef>
                <a:spcPts val="600"/>
              </a:spcBef>
              <a:spcAft>
                <a:spcPts val="600"/>
              </a:spcAft>
            </a:pPr>
            <a:r>
              <a:rPr lang="en-GB" sz="1800" b="1" dirty="0" smtClean="0">
                <a:solidFill>
                  <a:srgbClr val="FF0000"/>
                </a:solidFill>
              </a:rPr>
              <a:t>Consequences of TBTF policies </a:t>
            </a:r>
            <a:r>
              <a:rPr lang="en-GB" sz="1800" dirty="0" smtClean="0"/>
              <a:t>(</a:t>
            </a:r>
            <a:r>
              <a:rPr lang="en-GB" sz="1800" dirty="0" err="1" smtClean="0"/>
              <a:t>Squam</a:t>
            </a:r>
            <a:r>
              <a:rPr lang="en-GB" sz="1800" dirty="0" smtClean="0"/>
              <a:t> Lake Report (2010)):</a:t>
            </a:r>
          </a:p>
          <a:p>
            <a:pPr marL="265113" indent="-265113" algn="just">
              <a:lnSpc>
                <a:spcPts val="2500"/>
              </a:lnSpc>
              <a:spcBef>
                <a:spcPts val="0"/>
              </a:spcBef>
              <a:spcAft>
                <a:spcPts val="600"/>
              </a:spcAft>
              <a:buAutoNum type="romanLcParenBoth"/>
            </a:pPr>
            <a:r>
              <a:rPr lang="en-GB" sz="1600" dirty="0" smtClean="0">
                <a:solidFill>
                  <a:srgbClr val="FF0000"/>
                </a:solidFill>
              </a:rPr>
              <a:t>stakeholders </a:t>
            </a:r>
            <a:r>
              <a:rPr lang="en-GB" sz="1600" dirty="0">
                <a:solidFill>
                  <a:srgbClr val="FF0000"/>
                </a:solidFill>
              </a:rPr>
              <a:t>claim all the profits but only </a:t>
            </a:r>
            <a:r>
              <a:rPr lang="en-GB" sz="1600" dirty="0" smtClean="0">
                <a:solidFill>
                  <a:srgbClr val="FF0000"/>
                </a:solidFill>
              </a:rPr>
              <a:t>bear some </a:t>
            </a:r>
            <a:r>
              <a:rPr lang="en-GB" sz="1600" dirty="0">
                <a:solidFill>
                  <a:srgbClr val="FF0000"/>
                </a:solidFill>
              </a:rPr>
              <a:t>of the </a:t>
            </a:r>
            <a:r>
              <a:rPr lang="en-GB" sz="1600" dirty="0" smtClean="0">
                <a:solidFill>
                  <a:srgbClr val="FF0000"/>
                </a:solidFill>
              </a:rPr>
              <a:t>losses</a:t>
            </a:r>
            <a:r>
              <a:rPr lang="en-GB" sz="1600" dirty="0" smtClean="0"/>
              <a:t> =&gt; TBTF FI have </a:t>
            </a:r>
            <a:r>
              <a:rPr lang="en-GB" sz="1600" dirty="0"/>
              <a:t>an incentive to take extra </a:t>
            </a:r>
            <a:r>
              <a:rPr lang="en-GB" sz="1600" dirty="0" smtClean="0"/>
              <a:t>risk, shared by shareholders</a:t>
            </a:r>
            <a:r>
              <a:rPr lang="en-GB" sz="1600" dirty="0"/>
              <a:t>, creditors, </a:t>
            </a:r>
            <a:r>
              <a:rPr lang="en-GB" sz="1600" dirty="0" smtClean="0"/>
              <a:t>employees </a:t>
            </a:r>
            <a:r>
              <a:rPr lang="en-GB" sz="1600" dirty="0"/>
              <a:t>and management </a:t>
            </a:r>
            <a:r>
              <a:rPr lang="en-GB" sz="1600" dirty="0" smtClean="0"/>
              <a:t>=&gt; increasing risks to society </a:t>
            </a:r>
            <a:r>
              <a:rPr lang="en-GB" sz="1600" dirty="0"/>
              <a:t>as a </a:t>
            </a:r>
            <a:r>
              <a:rPr lang="en-GB" sz="1600" dirty="0" smtClean="0"/>
              <a:t>whole.</a:t>
            </a:r>
          </a:p>
          <a:p>
            <a:pPr marL="265113" indent="-265113" algn="just">
              <a:lnSpc>
                <a:spcPts val="2500"/>
              </a:lnSpc>
              <a:spcBef>
                <a:spcPts val="0"/>
              </a:spcBef>
              <a:spcAft>
                <a:spcPts val="600"/>
              </a:spcAft>
              <a:buAutoNum type="romanLcParenBoth"/>
            </a:pPr>
            <a:r>
              <a:rPr lang="en-GB" sz="1600" dirty="0" smtClean="0">
                <a:solidFill>
                  <a:srgbClr val="FF0000"/>
                </a:solidFill>
              </a:rPr>
              <a:t>encourage </a:t>
            </a:r>
            <a:r>
              <a:rPr lang="en-GB" sz="1600" dirty="0">
                <a:solidFill>
                  <a:srgbClr val="FF0000"/>
                </a:solidFill>
              </a:rPr>
              <a:t>smaller </a:t>
            </a:r>
            <a:r>
              <a:rPr lang="en-GB" sz="1600" dirty="0" smtClean="0">
                <a:solidFill>
                  <a:srgbClr val="FF0000"/>
                </a:solidFill>
              </a:rPr>
              <a:t>FI to </a:t>
            </a:r>
            <a:r>
              <a:rPr lang="en-GB" sz="1600" dirty="0">
                <a:solidFill>
                  <a:srgbClr val="FF0000"/>
                </a:solidFill>
              </a:rPr>
              <a:t>expand or to become more closely interconnected with other firms, </a:t>
            </a:r>
            <a:r>
              <a:rPr lang="en-GB" sz="1600" dirty="0" smtClean="0">
                <a:solidFill>
                  <a:srgbClr val="FF0000"/>
                </a:solidFill>
              </a:rPr>
              <a:t>to become under </a:t>
            </a:r>
            <a:r>
              <a:rPr lang="en-GB" sz="1600" dirty="0">
                <a:solidFill>
                  <a:srgbClr val="FF0000"/>
                </a:solidFill>
              </a:rPr>
              <a:t>the </a:t>
            </a:r>
            <a:r>
              <a:rPr lang="en-GB" sz="1600" dirty="0" smtClean="0">
                <a:solidFill>
                  <a:srgbClr val="FF0000"/>
                </a:solidFill>
              </a:rPr>
              <a:t>TBTF umbrella =&gt; FI have </a:t>
            </a:r>
            <a:r>
              <a:rPr lang="en-GB" sz="1600" dirty="0">
                <a:solidFill>
                  <a:srgbClr val="FF0000"/>
                </a:solidFill>
              </a:rPr>
              <a:t>an incentive to do whatever it takes to make policymakers fear their </a:t>
            </a:r>
            <a:r>
              <a:rPr lang="en-GB" sz="1600" dirty="0" smtClean="0">
                <a:solidFill>
                  <a:srgbClr val="FF0000"/>
                </a:solidFill>
              </a:rPr>
              <a:t>failure </a:t>
            </a:r>
            <a:r>
              <a:rPr lang="en-GB" sz="1600" dirty="0" smtClean="0"/>
              <a:t>=&gt; TBTF FI also benefit from lower cost </a:t>
            </a:r>
            <a:r>
              <a:rPr lang="en-GB" sz="1600" dirty="0"/>
              <a:t>of </a:t>
            </a:r>
            <a:r>
              <a:rPr lang="en-GB" sz="1600" dirty="0" smtClean="0"/>
              <a:t>funding, allowing </a:t>
            </a:r>
            <a:r>
              <a:rPr lang="en-GB" sz="1600" dirty="0"/>
              <a:t>it to offer better prices to </a:t>
            </a:r>
            <a:r>
              <a:rPr lang="en-GB" sz="1600" dirty="0" smtClean="0"/>
              <a:t>their customers. </a:t>
            </a:r>
            <a:endParaRPr lang="en-US" sz="1600" dirty="0"/>
          </a:p>
          <a:p>
            <a:pPr indent="-358775" algn="just">
              <a:lnSpc>
                <a:spcPts val="2500"/>
              </a:lnSpc>
              <a:spcBef>
                <a:spcPts val="600"/>
              </a:spcBef>
              <a:spcAft>
                <a:spcPts val="600"/>
              </a:spcAft>
            </a:pP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673</a:t>
            </a:fld>
            <a:endParaRPr lang="en-US"/>
          </a:p>
        </p:txBody>
      </p:sp>
    </p:spTree>
    <p:extLst>
      <p:ext uri="{BB962C8B-B14F-4D97-AF65-F5344CB8AC3E}">
        <p14:creationId xmlns:p14="http://schemas.microsoft.com/office/powerpoint/2010/main" val="4004930145"/>
      </p:ext>
    </p:extLst>
  </p:cSld>
  <p:clrMapOvr>
    <a:masterClrMapping/>
  </p:clrMapOvr>
  <p:transition spd="slow">
    <p:pull dir="r"/>
  </p:transition>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94212"/>
          </a:xfrm>
        </p:spPr>
        <p:txBody>
          <a:bodyPr anchor="ctr"/>
          <a:lstStyle/>
          <a:p>
            <a:pPr algn="just">
              <a:lnSpc>
                <a:spcPts val="2700"/>
              </a:lnSpc>
              <a:spcBef>
                <a:spcPts val="600"/>
              </a:spcBef>
              <a:spcAft>
                <a:spcPts val="600"/>
              </a:spcAft>
            </a:pPr>
            <a:r>
              <a:rPr lang="en-US" sz="1800" dirty="0" smtClean="0">
                <a:solidFill>
                  <a:srgbClr val="FF0000"/>
                </a:solidFill>
                <a:cs typeface="Arial" charset="0"/>
              </a:rPr>
              <a:t>In Apr.09, a new set of rules and supervision procedures for G-SIBs was agreed in the G20 =&gt; </a:t>
            </a:r>
            <a:r>
              <a:rPr lang="en-US" sz="1800" dirty="0" smtClean="0">
                <a:cs typeface="Arial" charset="0"/>
              </a:rPr>
              <a:t>“</a:t>
            </a:r>
            <a:r>
              <a:rPr lang="en-GB" sz="1800" dirty="0" smtClean="0"/>
              <a:t>Global systemically important banks: assessment methodology and the additional loss absorbency requirement - Rules text”, BCBS No.207, Nov.11 (later updated by “Global systemically important banks: updated assessment methodology and the higher loss absorbency requirement”, BCBS No.25, Jul.13)</a:t>
            </a:r>
            <a:r>
              <a:rPr lang="en-US" sz="1800" dirty="0" smtClean="0">
                <a:cs typeface="Arial" charset="0"/>
              </a:rPr>
              <a:t>:</a:t>
            </a:r>
          </a:p>
          <a:p>
            <a:pPr marL="628650" lvl="3" indent="-266700" algn="just">
              <a:lnSpc>
                <a:spcPts val="2700"/>
              </a:lnSpc>
              <a:spcBef>
                <a:spcPts val="600"/>
              </a:spcBef>
              <a:spcAft>
                <a:spcPts val="600"/>
              </a:spcAft>
              <a:buFontTx/>
              <a:buAutoNum type="romanLcParenBoth"/>
            </a:pPr>
            <a:r>
              <a:rPr lang="en-US" sz="1600" dirty="0" smtClean="0">
                <a:solidFill>
                  <a:srgbClr val="FF0000"/>
                </a:solidFill>
                <a:cs typeface="Arial" charset="0"/>
              </a:rPr>
              <a:t>Ex-ante </a:t>
            </a:r>
            <a:r>
              <a:rPr lang="en-US" sz="1600" dirty="0">
                <a:solidFill>
                  <a:srgbClr val="FF0000"/>
                </a:solidFill>
                <a:cs typeface="Arial" charset="0"/>
              </a:rPr>
              <a:t>measures </a:t>
            </a:r>
            <a:r>
              <a:rPr lang="en-US" sz="1600" dirty="0">
                <a:cs typeface="Arial" charset="0"/>
              </a:rPr>
              <a:t>– </a:t>
            </a:r>
            <a:r>
              <a:rPr lang="en-US" sz="1600" dirty="0">
                <a:solidFill>
                  <a:srgbClr val="FF0000"/>
                </a:solidFill>
                <a:cs typeface="Arial" charset="0"/>
              </a:rPr>
              <a:t>strengthening </a:t>
            </a:r>
            <a:r>
              <a:rPr lang="en-US" sz="1600" dirty="0" smtClean="0">
                <a:solidFill>
                  <a:srgbClr val="FF0000"/>
                </a:solidFill>
                <a:cs typeface="Arial" charset="0"/>
              </a:rPr>
              <a:t>G-SIBs’ </a:t>
            </a:r>
            <a:r>
              <a:rPr lang="en-US" sz="1600" dirty="0">
                <a:solidFill>
                  <a:srgbClr val="FF0000"/>
                </a:solidFill>
                <a:cs typeface="Arial" charset="0"/>
              </a:rPr>
              <a:t>capital</a:t>
            </a:r>
            <a:r>
              <a:rPr lang="en-US" sz="1600" dirty="0">
                <a:cs typeface="Arial" charset="0"/>
              </a:rPr>
              <a:t>, in order to reduce the probability and impact of a </a:t>
            </a:r>
            <a:r>
              <a:rPr lang="en-US" sz="1600" dirty="0" smtClean="0">
                <a:cs typeface="Arial" charset="0"/>
              </a:rPr>
              <a:t>G-SIB’s </a:t>
            </a:r>
            <a:r>
              <a:rPr lang="en-US" sz="1600" dirty="0">
                <a:cs typeface="Arial" charset="0"/>
              </a:rPr>
              <a:t>default</a:t>
            </a:r>
            <a:r>
              <a:rPr lang="en-US" sz="1600" dirty="0">
                <a:cs typeface="Arial" pitchFamily="34" charset="0"/>
              </a:rPr>
              <a:t>, as well as the systemic relevance of the </a:t>
            </a:r>
            <a:r>
              <a:rPr lang="en-US" sz="1600" dirty="0" smtClean="0">
                <a:cs typeface="Arial" pitchFamily="34" charset="0"/>
              </a:rPr>
              <a:t>institutions</a:t>
            </a:r>
            <a:r>
              <a:rPr lang="en-US" sz="1600" dirty="0" smtClean="0">
                <a:cs typeface="Arial" charset="0"/>
              </a:rPr>
              <a:t>;</a:t>
            </a:r>
            <a:endParaRPr lang="en-US" sz="1600" dirty="0">
              <a:cs typeface="Arial" charset="0"/>
            </a:endParaRPr>
          </a:p>
          <a:p>
            <a:pPr marL="628650" lvl="3" indent="-266700" algn="just">
              <a:lnSpc>
                <a:spcPts val="2700"/>
              </a:lnSpc>
              <a:spcBef>
                <a:spcPts val="600"/>
              </a:spcBef>
              <a:spcAft>
                <a:spcPts val="600"/>
              </a:spcAft>
              <a:buFontTx/>
              <a:buAutoNum type="romanLcParenBoth"/>
            </a:pPr>
            <a:r>
              <a:rPr lang="en-US" sz="1600" dirty="0">
                <a:solidFill>
                  <a:srgbClr val="FF0000"/>
                </a:solidFill>
                <a:cs typeface="Arial" charset="0"/>
              </a:rPr>
              <a:t>Ex-post measures </a:t>
            </a:r>
            <a:r>
              <a:rPr lang="en-US" sz="1600" dirty="0" smtClean="0">
                <a:solidFill>
                  <a:srgbClr val="FF0000"/>
                </a:solidFill>
                <a:cs typeface="Arial" charset="0"/>
              </a:rPr>
              <a:t>- ensuring </a:t>
            </a:r>
            <a:r>
              <a:rPr lang="en-US" sz="1600" dirty="0">
                <a:solidFill>
                  <a:srgbClr val="FF0000"/>
                </a:solidFill>
                <a:cs typeface="Arial" charset="0"/>
              </a:rPr>
              <a:t>that a </a:t>
            </a:r>
            <a:r>
              <a:rPr lang="en-US" sz="1600" dirty="0" smtClean="0">
                <a:solidFill>
                  <a:srgbClr val="FF0000"/>
                </a:solidFill>
                <a:cs typeface="Arial" charset="0"/>
              </a:rPr>
              <a:t>G-SIB’s </a:t>
            </a:r>
            <a:r>
              <a:rPr lang="en-US" sz="1600" dirty="0">
                <a:solidFill>
                  <a:srgbClr val="FF0000"/>
                </a:solidFill>
                <a:cs typeface="Arial" charset="0"/>
              </a:rPr>
              <a:t>default can be resolved adequately</a:t>
            </a:r>
            <a:r>
              <a:rPr lang="en-US" sz="1600" dirty="0">
                <a:cs typeface="Arial" charset="0"/>
              </a:rPr>
              <a:t>, restricting the impact on the financial system.</a:t>
            </a:r>
          </a:p>
          <a:p>
            <a:pPr algn="just">
              <a:lnSpc>
                <a:spcPts val="2700"/>
              </a:lnSpc>
              <a:spcBef>
                <a:spcPts val="600"/>
              </a:spcBef>
              <a:spcAft>
                <a:spcPts val="600"/>
              </a:spcAft>
            </a:pPr>
            <a:r>
              <a:rPr lang="en-US" sz="1800" dirty="0" smtClean="0">
                <a:cs typeface="Arial" pitchFamily="34" charset="0"/>
              </a:rPr>
              <a:t>Additional </a:t>
            </a:r>
            <a:r>
              <a:rPr lang="en-US" sz="1800" dirty="0">
                <a:cs typeface="Arial" pitchFamily="34" charset="0"/>
              </a:rPr>
              <a:t>capital </a:t>
            </a:r>
            <a:r>
              <a:rPr lang="en-US" sz="1800" dirty="0" smtClean="0">
                <a:cs typeface="Arial" pitchFamily="34" charset="0"/>
              </a:rPr>
              <a:t>requirements </a:t>
            </a:r>
            <a:r>
              <a:rPr lang="en-US" sz="1800" dirty="0">
                <a:solidFill>
                  <a:schemeClr val="tx2">
                    <a:lumMod val="75000"/>
                  </a:schemeClr>
                </a:solidFill>
                <a:cs typeface="Arial" pitchFamily="34" charset="0"/>
              </a:rPr>
              <a:t>to be met with tier I and II (excluding </a:t>
            </a:r>
            <a:r>
              <a:rPr lang="en-US" sz="1800" i="1" dirty="0">
                <a:solidFill>
                  <a:schemeClr val="tx2">
                    <a:lumMod val="75000"/>
                  </a:schemeClr>
                </a:solidFill>
                <a:cs typeface="Arial" pitchFamily="34" charset="0"/>
              </a:rPr>
              <a:t>common equity</a:t>
            </a:r>
            <a:r>
              <a:rPr lang="en-US" sz="1800" dirty="0" smtClean="0">
                <a:solidFill>
                  <a:schemeClr val="tx2">
                    <a:lumMod val="75000"/>
                  </a:schemeClr>
                </a:solidFill>
                <a:cs typeface="Arial" pitchFamily="34" charset="0"/>
              </a:rPr>
              <a:t>).</a:t>
            </a:r>
          </a:p>
          <a:p>
            <a:pPr algn="just">
              <a:lnSpc>
                <a:spcPts val="2700"/>
              </a:lnSpc>
              <a:spcBef>
                <a:spcPts val="600"/>
              </a:spcBef>
              <a:spcAft>
                <a:spcPts val="600"/>
              </a:spcAft>
            </a:pPr>
            <a:r>
              <a:rPr lang="en-GB" sz="1800" dirty="0" smtClean="0"/>
              <a:t>Resolution plans </a:t>
            </a:r>
            <a:r>
              <a:rPr lang="en-GB" sz="1800" dirty="0"/>
              <a:t>requirements by </a:t>
            </a:r>
            <a:r>
              <a:rPr lang="en-GB" sz="1800" dirty="0" smtClean="0"/>
              <a:t>end-2012.</a:t>
            </a:r>
            <a:endParaRPr lang="en-US" sz="1800" dirty="0" smtClean="0">
              <a:cs typeface="Arial" pitchFamily="34"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SIFIs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674</a:t>
            </a:fld>
            <a:endParaRPr lang="en-US"/>
          </a:p>
        </p:txBody>
      </p:sp>
    </p:spTree>
    <p:extLst>
      <p:ext uri="{BB962C8B-B14F-4D97-AF65-F5344CB8AC3E}">
        <p14:creationId xmlns:p14="http://schemas.microsoft.com/office/powerpoint/2010/main" val="3653574972"/>
      </p:ext>
    </p:extLst>
  </p:cSld>
  <p:clrMapOvr>
    <a:masterClrMapping/>
  </p:clrMapOvr>
  <p:transition spd="slow">
    <p:pull dir="r"/>
  </p:transition>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5" name="Text Box 6"/>
          <p:cNvSpPr txBox="1">
            <a:spLocks noChangeArrowheads="1"/>
          </p:cNvSpPr>
          <p:nvPr/>
        </p:nvSpPr>
        <p:spPr bwMode="auto">
          <a:xfrm>
            <a:off x="4363062" y="5014680"/>
            <a:ext cx="5126442" cy="523220"/>
          </a:xfrm>
          <a:prstGeom prst="rect">
            <a:avLst/>
          </a:prstGeom>
          <a:noFill/>
          <a:ln w="12700" cap="sq">
            <a:noFill/>
            <a:miter lim="800000"/>
            <a:headEnd/>
            <a:tailEnd/>
          </a:ln>
        </p:spPr>
        <p:txBody>
          <a:bodyPr wrap="square">
            <a:spAutoFit/>
          </a:bodyPr>
          <a:lstStyle/>
          <a:p>
            <a:pPr algn="just">
              <a:buFont typeface="Webdings" pitchFamily="18" charset="2"/>
              <a:buNone/>
            </a:pPr>
            <a:r>
              <a:rPr lang="en-US" sz="1400" b="0" u="none" dirty="0" smtClean="0">
                <a:solidFill>
                  <a:schemeClr val="tx1"/>
                </a:solidFill>
              </a:rPr>
              <a:t>Source: </a:t>
            </a:r>
            <a:r>
              <a:rPr lang="en-US" sz="1400" b="0" u="none" dirty="0" err="1" smtClean="0">
                <a:solidFill>
                  <a:schemeClr val="tx1"/>
                </a:solidFill>
              </a:rPr>
              <a:t>Ötker</a:t>
            </a:r>
            <a:r>
              <a:rPr lang="en-US" sz="1400" b="0" u="none" dirty="0" smtClean="0">
                <a:solidFill>
                  <a:schemeClr val="tx1"/>
                </a:solidFill>
              </a:rPr>
              <a:t>-Robe </a:t>
            </a:r>
            <a:r>
              <a:rPr lang="en-US" sz="1400" b="0" i="1" u="none" dirty="0" smtClean="0">
                <a:solidFill>
                  <a:schemeClr val="tx1"/>
                </a:solidFill>
              </a:rPr>
              <a:t>et al </a:t>
            </a:r>
            <a:r>
              <a:rPr lang="en-US" sz="1400" b="0" u="none" dirty="0" smtClean="0">
                <a:solidFill>
                  <a:schemeClr val="tx1"/>
                </a:solidFill>
              </a:rPr>
              <a:t>(2010), “Impact of Regulatory Reforms on Large and Complex Financial Institutions”, IMF, SPN/10/16.</a:t>
            </a:r>
            <a:endParaRPr lang="en-US" sz="1400" b="0" u="none" dirty="0">
              <a:solidFill>
                <a:schemeClr val="tx1"/>
              </a:solidFill>
            </a:endParaRPr>
          </a:p>
        </p:txBody>
      </p:sp>
      <p:pic>
        <p:nvPicPr>
          <p:cNvPr id="6" name="Picture 7"/>
          <p:cNvPicPr>
            <a:picLocks noChangeAspect="1" noChangeArrowheads="1"/>
          </p:cNvPicPr>
          <p:nvPr/>
        </p:nvPicPr>
        <p:blipFill>
          <a:blip r:embed="rId3" cstate="print"/>
          <a:srcRect/>
          <a:stretch>
            <a:fillRect/>
          </a:stretch>
        </p:blipFill>
        <p:spPr bwMode="auto">
          <a:xfrm>
            <a:off x="4376936" y="1638300"/>
            <a:ext cx="5161433" cy="3376380"/>
          </a:xfrm>
          <a:prstGeom prst="rect">
            <a:avLst/>
          </a:prstGeom>
          <a:noFill/>
          <a:ln w="12700" cap="sq">
            <a:noFill/>
            <a:miter lim="800000"/>
            <a:headEnd/>
            <a:tailEnd/>
          </a:ln>
        </p:spPr>
      </p:pic>
      <p:sp>
        <p:nvSpPr>
          <p:cNvPr id="2" name="Text Placeholder 1"/>
          <p:cNvSpPr>
            <a:spLocks noGrp="1"/>
          </p:cNvSpPr>
          <p:nvPr>
            <p:ph type="body" sz="half" idx="1"/>
          </p:nvPr>
        </p:nvSpPr>
        <p:spPr>
          <a:xfrm>
            <a:off x="738188" y="1638299"/>
            <a:ext cx="3638748" cy="4684713"/>
          </a:xfrm>
        </p:spPr>
        <p:txBody>
          <a:bodyPr/>
          <a:lstStyle/>
          <a:p>
            <a:pPr marL="266700" indent="-266700" algn="just">
              <a:lnSpc>
                <a:spcPts val="2600"/>
              </a:lnSpc>
              <a:spcBef>
                <a:spcPts val="0"/>
              </a:spcBef>
              <a:spcAft>
                <a:spcPts val="600"/>
              </a:spcAft>
            </a:pPr>
            <a:r>
              <a:rPr lang="en-GB" sz="1800" dirty="0" smtClean="0">
                <a:solidFill>
                  <a:srgbClr val="FF0000"/>
                </a:solidFill>
              </a:rPr>
              <a:t>Goal:</a:t>
            </a:r>
          </a:p>
          <a:p>
            <a:pPr marL="0" indent="0" algn="just">
              <a:lnSpc>
                <a:spcPts val="2600"/>
              </a:lnSpc>
              <a:spcBef>
                <a:spcPts val="0"/>
              </a:spcBef>
              <a:spcAft>
                <a:spcPts val="600"/>
              </a:spcAft>
              <a:buNone/>
            </a:pPr>
            <a:r>
              <a:rPr lang="en-GB" sz="1800" dirty="0" smtClean="0">
                <a:solidFill>
                  <a:srgbClr val="FF0000"/>
                </a:solidFill>
              </a:rPr>
              <a:t>“Turn </a:t>
            </a:r>
            <a:r>
              <a:rPr lang="en-GB" sz="1800" dirty="0">
                <a:solidFill>
                  <a:srgbClr val="FF0000"/>
                </a:solidFill>
              </a:rPr>
              <a:t>large banks into public utilities by forcing them to hold so much capital they virtually can’t fail, with regulation akin to that of a nuclear power </a:t>
            </a:r>
            <a:r>
              <a:rPr lang="en-GB" sz="1800" dirty="0" smtClean="0">
                <a:solidFill>
                  <a:srgbClr val="FF0000"/>
                </a:solidFill>
              </a:rPr>
              <a:t>plant”, </a:t>
            </a:r>
            <a:r>
              <a:rPr lang="en-GB" sz="1000" dirty="0" smtClean="0"/>
              <a:t>Neel </a:t>
            </a:r>
            <a:r>
              <a:rPr lang="en-GB" sz="1000" dirty="0" err="1"/>
              <a:t>Kashkari</a:t>
            </a:r>
            <a:r>
              <a:rPr lang="en-GB" sz="1000" dirty="0"/>
              <a:t>, President of the Minneapolis Federal Reserve (in Patrick Jenkins (2016), “Banks: Too dull to fail?”, Financial Times, Sept. 6)</a:t>
            </a:r>
          </a:p>
          <a:p>
            <a:pPr marL="266700" indent="-266700" algn="just">
              <a:lnSpc>
                <a:spcPts val="2600"/>
              </a:lnSpc>
              <a:spcBef>
                <a:spcPts val="0"/>
              </a:spcBef>
              <a:spcAft>
                <a:spcPts val="600"/>
              </a:spcAft>
            </a:pPr>
            <a:endParaRPr lang="en-GB" sz="1800" dirty="0"/>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675</a:t>
            </a:fld>
            <a:endParaRPr lang="en-US"/>
          </a:p>
        </p:txBody>
      </p:sp>
    </p:spTree>
    <p:extLst>
      <p:ext uri="{BB962C8B-B14F-4D97-AF65-F5344CB8AC3E}">
        <p14:creationId xmlns:p14="http://schemas.microsoft.com/office/powerpoint/2010/main" val="1761256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4112830"/>
          </a:xfrm>
        </p:spPr>
        <p:txBody>
          <a:bodyPr anchor="ctr"/>
          <a:lstStyle/>
          <a:p>
            <a:pPr marL="268288" indent="-268288" algn="just">
              <a:lnSpc>
                <a:spcPts val="2700"/>
              </a:lnSpc>
              <a:spcBef>
                <a:spcPts val="600"/>
              </a:spcBef>
              <a:spcAft>
                <a:spcPts val="0"/>
              </a:spcAft>
            </a:pPr>
            <a:r>
              <a:rPr lang="en-US" sz="1800" dirty="0">
                <a:solidFill>
                  <a:srgbClr val="FF0000"/>
                </a:solidFill>
              </a:rPr>
              <a:t>Financial Stability Board </a:t>
            </a:r>
            <a:r>
              <a:rPr lang="en-US" sz="1800" dirty="0" smtClean="0">
                <a:solidFill>
                  <a:srgbClr val="FF0000"/>
                </a:solidFill>
              </a:rPr>
              <a:t>(</a:t>
            </a:r>
            <a:r>
              <a:rPr lang="en-US" sz="1800" dirty="0" smtClean="0">
                <a:solidFill>
                  <a:srgbClr val="FF0000"/>
                </a:solidFill>
                <a:cs typeface="Arial" charset="0"/>
              </a:rPr>
              <a:t>FSB)* </a:t>
            </a:r>
            <a:r>
              <a:rPr lang="en-GB" sz="1800" dirty="0" smtClean="0">
                <a:solidFill>
                  <a:srgbClr val="FF0000"/>
                </a:solidFill>
              </a:rPr>
              <a:t>plays a key role </a:t>
            </a:r>
            <a:r>
              <a:rPr lang="en-GB" sz="1800" dirty="0" smtClean="0"/>
              <a:t>(in </a:t>
            </a:r>
            <a:r>
              <a:rPr lang="en-GB" sz="1800" dirty="0"/>
              <a:t>consultation with the BCBS</a:t>
            </a:r>
            <a:r>
              <a:rPr lang="en-GB" sz="1800" dirty="0" smtClean="0"/>
              <a:t>):</a:t>
            </a:r>
          </a:p>
          <a:p>
            <a:pPr marL="0" indent="0" algn="just">
              <a:lnSpc>
                <a:spcPts val="2700"/>
              </a:lnSpc>
              <a:spcBef>
                <a:spcPts val="600"/>
              </a:spcBef>
              <a:spcAft>
                <a:spcPts val="0"/>
              </a:spcAft>
              <a:buNone/>
            </a:pPr>
            <a:r>
              <a:rPr lang="en-US" sz="1800" dirty="0" smtClean="0">
                <a:solidFill>
                  <a:srgbClr val="FF0000"/>
                </a:solidFill>
                <a:cs typeface="Arial" charset="0"/>
              </a:rPr>
              <a:t>2011</a:t>
            </a:r>
            <a:r>
              <a:rPr lang="en-US" sz="1800" dirty="0" smtClean="0">
                <a:cs typeface="Arial" charset="0"/>
              </a:rPr>
              <a:t> - </a:t>
            </a:r>
            <a:r>
              <a:rPr lang="en-GB" sz="1800" dirty="0" smtClean="0"/>
              <a:t>an </a:t>
            </a:r>
            <a:r>
              <a:rPr lang="en-GB" sz="1800" dirty="0"/>
              <a:t>initial group of </a:t>
            </a:r>
            <a:r>
              <a:rPr lang="en-GB" sz="1800" dirty="0" smtClean="0"/>
              <a:t>G-SIBs and </a:t>
            </a:r>
            <a:r>
              <a:rPr lang="en-US" sz="1800" dirty="0" smtClean="0"/>
              <a:t>additional </a:t>
            </a:r>
            <a:r>
              <a:rPr lang="en-US" sz="1800" dirty="0"/>
              <a:t>capital requirements </a:t>
            </a:r>
            <a:r>
              <a:rPr lang="en-US" sz="1800" dirty="0" smtClean="0"/>
              <a:t>were announced </a:t>
            </a:r>
            <a:r>
              <a:rPr lang="en-US" sz="1800" dirty="0"/>
              <a:t>(“Policy Measures to Address Systemically Important Financial Institutions”, 4 Nov</a:t>
            </a:r>
            <a:r>
              <a:rPr lang="en-US" sz="1800" dirty="0" smtClean="0"/>
              <a:t>.):</a:t>
            </a:r>
          </a:p>
          <a:p>
            <a:pPr marL="268288" indent="-268288" algn="just">
              <a:lnSpc>
                <a:spcPts val="2500"/>
              </a:lnSpc>
              <a:spcBef>
                <a:spcPts val="600"/>
              </a:spcBef>
              <a:spcAft>
                <a:spcPts val="0"/>
              </a:spcAft>
              <a:buAutoNum type="romanLcParenBoth"/>
            </a:pPr>
            <a:r>
              <a:rPr lang="en-GB" sz="1600" dirty="0" smtClean="0"/>
              <a:t>Additional </a:t>
            </a:r>
            <a:r>
              <a:rPr lang="en-GB" sz="1600" dirty="0"/>
              <a:t>capital requirements (over Basel III) for G-SIFIs </a:t>
            </a:r>
            <a:r>
              <a:rPr lang="en-GB" sz="1600" dirty="0" smtClean="0"/>
              <a:t>- 1</a:t>
            </a:r>
            <a:r>
              <a:rPr lang="en-GB" sz="1600" dirty="0"/>
              <a:t>%-2.5% of RWA, </a:t>
            </a:r>
            <a:r>
              <a:rPr lang="en-GB" sz="1600" dirty="0" smtClean="0"/>
              <a:t>with </a:t>
            </a:r>
            <a:r>
              <a:rPr lang="en-GB" sz="1600" dirty="0"/>
              <a:t>an empty bucket of 3.5%, to discourage further </a:t>
            </a:r>
            <a:r>
              <a:rPr lang="en-GB" sz="1600" dirty="0" err="1" smtClean="0"/>
              <a:t>systemicness</a:t>
            </a:r>
            <a:r>
              <a:rPr lang="en-GB" sz="1600" dirty="0" smtClean="0"/>
              <a:t> </a:t>
            </a:r>
            <a:r>
              <a:rPr lang="en-GB" sz="1600" dirty="0"/>
              <a:t>to be met with common </a:t>
            </a:r>
            <a:r>
              <a:rPr lang="en-GB" sz="1600" dirty="0" smtClean="0"/>
              <a:t>equity;</a:t>
            </a:r>
          </a:p>
          <a:p>
            <a:pPr marL="268288" indent="-268288" algn="just">
              <a:lnSpc>
                <a:spcPts val="2500"/>
              </a:lnSpc>
              <a:spcBef>
                <a:spcPts val="600"/>
              </a:spcBef>
              <a:spcAft>
                <a:spcPts val="0"/>
              </a:spcAft>
              <a:buAutoNum type="romanLcParenBoth"/>
            </a:pPr>
            <a:r>
              <a:rPr lang="en-GB" sz="1600" dirty="0" smtClean="0"/>
              <a:t>More </a:t>
            </a:r>
            <a:r>
              <a:rPr lang="en-GB" sz="1600" dirty="0"/>
              <a:t>intensive and effective supervision of all G-SIFIs, including stronger supervisory mandates, resources and powers, and higher supervisory expectations for internal control functions, data aggregation capabilities and risk </a:t>
            </a:r>
            <a:r>
              <a:rPr lang="en-GB" sz="1600" dirty="0" smtClean="0"/>
              <a:t>governance;</a:t>
            </a:r>
          </a:p>
          <a:p>
            <a:pPr marL="268288" indent="-268288" algn="just">
              <a:lnSpc>
                <a:spcPts val="2500"/>
              </a:lnSpc>
              <a:spcBef>
                <a:spcPts val="600"/>
              </a:spcBef>
              <a:spcAft>
                <a:spcPts val="0"/>
              </a:spcAft>
              <a:buAutoNum type="romanLcParenBoth"/>
            </a:pPr>
            <a:r>
              <a:rPr lang="en-GB" sz="1600" dirty="0" smtClean="0">
                <a:cs typeface="Arial" charset="0"/>
              </a:rPr>
              <a:t>Mandatory </a:t>
            </a:r>
            <a:r>
              <a:rPr lang="en-GB" sz="1600" dirty="0">
                <a:cs typeface="Arial" charset="0"/>
              </a:rPr>
              <a:t>recovery and resolution </a:t>
            </a:r>
            <a:r>
              <a:rPr lang="en-GB" sz="1600" dirty="0" smtClean="0">
                <a:cs typeface="Arial" charset="0"/>
              </a:rPr>
              <a:t>plans, subject to review by a high-level FSB Resolvability Assessment Program;</a:t>
            </a:r>
          </a:p>
          <a:p>
            <a:pPr marL="268288" indent="-268288" algn="just">
              <a:lnSpc>
                <a:spcPts val="2500"/>
              </a:lnSpc>
              <a:spcBef>
                <a:spcPts val="600"/>
              </a:spcBef>
              <a:spcAft>
                <a:spcPts val="0"/>
              </a:spcAft>
              <a:buAutoNum type="romanLcParenBoth"/>
            </a:pPr>
            <a:r>
              <a:rPr lang="en-GB" sz="1600" dirty="0" smtClean="0">
                <a:cs typeface="Arial" charset="0"/>
              </a:rPr>
              <a:t>List of G-SIBs to be updated every November.</a:t>
            </a:r>
            <a:endParaRPr lang="en-GB" sz="2000" dirty="0" smtClean="0">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smtClean="0">
                <a:solidFill>
                  <a:schemeClr val="tx1"/>
                </a:solidFill>
              </a:rPr>
              <a:t>SIFIs</a:t>
            </a:r>
            <a:endParaRPr lang="en-GB" dirty="0">
              <a:solidFill>
                <a:schemeClr val="tx1"/>
              </a:solidFill>
            </a:endParaRPr>
          </a:p>
        </p:txBody>
      </p:sp>
      <p:sp>
        <p:nvSpPr>
          <p:cNvPr id="2" name="Rectangle 1"/>
          <p:cNvSpPr/>
          <p:nvPr/>
        </p:nvSpPr>
        <p:spPr>
          <a:xfrm>
            <a:off x="776536" y="5755322"/>
            <a:ext cx="8677027" cy="553998"/>
          </a:xfrm>
          <a:prstGeom prst="rect">
            <a:avLst/>
          </a:prstGeom>
        </p:spPr>
        <p:txBody>
          <a:bodyPr wrap="square">
            <a:spAutoFit/>
          </a:bodyPr>
          <a:lstStyle/>
          <a:p>
            <a:pPr algn="just">
              <a:buNone/>
            </a:pPr>
            <a:r>
              <a:rPr lang="en-GB" sz="1000" b="0" u="none" dirty="0" smtClean="0">
                <a:solidFill>
                  <a:schemeClr val="tx1"/>
                </a:solidFill>
              </a:rPr>
              <a:t>* The </a:t>
            </a:r>
            <a:r>
              <a:rPr lang="en-GB" sz="1000" b="0" u="none" dirty="0">
                <a:solidFill>
                  <a:schemeClr val="tx1"/>
                </a:solidFill>
              </a:rPr>
              <a:t>FSB was established in </a:t>
            </a:r>
            <a:r>
              <a:rPr lang="en-GB" sz="1000" b="0" u="none" dirty="0" smtClean="0">
                <a:solidFill>
                  <a:schemeClr val="tx1"/>
                </a:solidFill>
              </a:rPr>
              <a:t>Apr.2009 </a:t>
            </a:r>
            <a:r>
              <a:rPr lang="en-GB" sz="1000" b="0" u="none" dirty="0">
                <a:solidFill>
                  <a:schemeClr val="tx1"/>
                </a:solidFill>
              </a:rPr>
              <a:t>as the successor to the Financial Stability Forum (FSF</a:t>
            </a:r>
            <a:r>
              <a:rPr lang="en-GB" sz="1000" b="0" u="none" dirty="0" smtClean="0">
                <a:solidFill>
                  <a:schemeClr val="tx1"/>
                </a:solidFill>
              </a:rPr>
              <a:t>), at </a:t>
            </a:r>
            <a:r>
              <a:rPr lang="en-GB" sz="1000" b="0" u="none" dirty="0">
                <a:solidFill>
                  <a:schemeClr val="tx1"/>
                </a:solidFill>
              </a:rPr>
              <a:t>the Pittsburgh </a:t>
            </a:r>
            <a:r>
              <a:rPr lang="en-GB" sz="1000" b="0" u="none" dirty="0" smtClean="0">
                <a:solidFill>
                  <a:schemeClr val="tx1"/>
                </a:solidFill>
              </a:rPr>
              <a:t>Summit of G20, to assume </a:t>
            </a:r>
            <a:r>
              <a:rPr lang="en-GB" sz="1000" b="0" u="none" dirty="0">
                <a:solidFill>
                  <a:schemeClr val="tx1"/>
                </a:solidFill>
              </a:rPr>
              <a:t>a key role in promoting the reform of international financial </a:t>
            </a:r>
            <a:r>
              <a:rPr lang="en-GB" sz="1000" b="0" u="none" dirty="0" smtClean="0">
                <a:solidFill>
                  <a:schemeClr val="tx1"/>
                </a:solidFill>
              </a:rPr>
              <a:t>regulation. The </a:t>
            </a:r>
            <a:r>
              <a:rPr lang="en-GB" sz="1000" b="0" u="none" dirty="0">
                <a:solidFill>
                  <a:schemeClr val="tx1"/>
                </a:solidFill>
              </a:rPr>
              <a:t>FSF was founded in 1999 by the G7 Finance Ministers and Central Bank </a:t>
            </a:r>
            <a:r>
              <a:rPr lang="en-GB" sz="1000" b="0" u="none" dirty="0" smtClean="0">
                <a:solidFill>
                  <a:schemeClr val="tx1"/>
                </a:solidFill>
              </a:rPr>
              <a:t>Governors, for </a:t>
            </a:r>
            <a:r>
              <a:rPr lang="en-GB" sz="1000" b="0" u="none" dirty="0">
                <a:solidFill>
                  <a:schemeClr val="tx1"/>
                </a:solidFill>
              </a:rPr>
              <a:t>enhancing cooperation among the various national and international supervisory bodies and international financial institutions so as to promote stability in the international financial system. </a:t>
            </a:r>
            <a:endParaRPr lang="en-GB" sz="1000" b="0" u="none" dirty="0">
              <a:solidFill>
                <a:schemeClr val="tx1"/>
              </a:solidFill>
              <a:cs typeface="Arial" charset="0"/>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676</a:t>
            </a:fld>
            <a:endParaRPr lang="en-US"/>
          </a:p>
        </p:txBody>
      </p:sp>
    </p:spTree>
    <p:extLst>
      <p:ext uri="{BB962C8B-B14F-4D97-AF65-F5344CB8AC3E}">
        <p14:creationId xmlns:p14="http://schemas.microsoft.com/office/powerpoint/2010/main" val="4040005223"/>
      </p:ext>
    </p:extLst>
  </p:cSld>
  <p:clrMapOvr>
    <a:masterClrMapping/>
  </p:clrMapOvr>
  <p:transition spd="slow">
    <p:pull dir="r"/>
  </p:transition>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4694214"/>
          </a:xfrm>
        </p:spPr>
        <p:txBody>
          <a:bodyPr anchor="ctr"/>
          <a:lstStyle/>
          <a:p>
            <a:pPr marL="0" indent="0" algn="just">
              <a:lnSpc>
                <a:spcPts val="2700"/>
              </a:lnSpc>
              <a:spcBef>
                <a:spcPts val="600"/>
              </a:spcBef>
              <a:spcAft>
                <a:spcPts val="600"/>
              </a:spcAft>
              <a:buNone/>
            </a:pPr>
            <a:r>
              <a:rPr lang="en-GB" sz="1800" dirty="0" smtClean="0">
                <a:solidFill>
                  <a:srgbClr val="FF0000"/>
                </a:solidFill>
                <a:cs typeface="Arial" charset="0"/>
              </a:rPr>
              <a:t>2012</a:t>
            </a:r>
            <a:r>
              <a:rPr lang="en-GB" sz="1800" dirty="0" smtClean="0">
                <a:cs typeface="Arial" charset="0"/>
              </a:rPr>
              <a:t> </a:t>
            </a:r>
            <a:r>
              <a:rPr lang="en-GB" sz="1800" dirty="0">
                <a:cs typeface="Arial" charset="0"/>
              </a:rPr>
              <a:t>- </a:t>
            </a:r>
            <a:r>
              <a:rPr lang="en-US" sz="1800" dirty="0" smtClean="0"/>
              <a:t>G-SIBs started to be allocated </a:t>
            </a:r>
            <a:r>
              <a:rPr lang="en-US" sz="1800" dirty="0"/>
              <a:t>to buckets corresponding to higher capital </a:t>
            </a:r>
            <a:r>
              <a:rPr lang="en-US" sz="1800" dirty="0" smtClean="0"/>
              <a:t>buffers. </a:t>
            </a:r>
            <a:r>
              <a:rPr lang="en-GB" sz="1800" dirty="0" smtClean="0">
                <a:solidFill>
                  <a:srgbClr val="FF0000"/>
                </a:solidFill>
              </a:rPr>
              <a:t>2013</a:t>
            </a:r>
            <a:r>
              <a:rPr lang="en-GB" sz="1800" dirty="0" smtClean="0"/>
              <a:t> - report </a:t>
            </a:r>
            <a:r>
              <a:rPr lang="en-GB" sz="1800" dirty="0"/>
              <a:t>on </a:t>
            </a:r>
            <a:r>
              <a:rPr lang="en-GB" sz="1800" i="1" dirty="0"/>
              <a:t>Progress and Next Steps Towards Ending “Too-Big-To-Fail</a:t>
            </a:r>
            <a:r>
              <a:rPr lang="en-GB" sz="1800" i="1" dirty="0" smtClean="0"/>
              <a:t>”, </a:t>
            </a:r>
            <a:r>
              <a:rPr lang="en-GB" sz="1800" dirty="0" smtClean="0"/>
              <a:t>September) =&gt; there </a:t>
            </a:r>
            <a:r>
              <a:rPr lang="en-GB" sz="1800" dirty="0"/>
              <a:t>must be sufficient loss-absorbing and recapitalisation capacity available </a:t>
            </a:r>
            <a:r>
              <a:rPr lang="en-GB" sz="1800" dirty="0" smtClean="0"/>
              <a:t>to </a:t>
            </a:r>
            <a:r>
              <a:rPr lang="en-GB" sz="1800" dirty="0"/>
              <a:t>implement an orderly resolution that minimises impacts on financial stability, ensures the continuity of critical functions, and avoids exposing public funds to </a:t>
            </a:r>
            <a:r>
              <a:rPr lang="en-GB" sz="1800" dirty="0" smtClean="0"/>
              <a:t>loss.</a:t>
            </a:r>
            <a:endParaRPr lang="en-GB" sz="1800" dirty="0"/>
          </a:p>
          <a:p>
            <a:pPr marL="0" indent="0" algn="just">
              <a:lnSpc>
                <a:spcPts val="2700"/>
              </a:lnSpc>
              <a:spcBef>
                <a:spcPts val="600"/>
              </a:spcBef>
              <a:spcAft>
                <a:spcPts val="600"/>
              </a:spcAft>
              <a:buNone/>
            </a:pPr>
            <a:r>
              <a:rPr lang="en-GB" sz="1800" dirty="0" smtClean="0">
                <a:solidFill>
                  <a:srgbClr val="FF0000"/>
                </a:solidFill>
              </a:rPr>
              <a:t>2015</a:t>
            </a:r>
            <a:r>
              <a:rPr lang="en-GB" sz="1800" dirty="0" smtClean="0"/>
              <a:t> - term </a:t>
            </a:r>
            <a:r>
              <a:rPr lang="en-GB" sz="1800" dirty="0"/>
              <a:t>sheet </a:t>
            </a:r>
            <a:r>
              <a:rPr lang="en-GB" sz="1800" dirty="0" smtClean="0"/>
              <a:t>implementing </a:t>
            </a:r>
            <a:r>
              <a:rPr lang="en-GB" sz="1800" dirty="0"/>
              <a:t>these principles </a:t>
            </a:r>
            <a:r>
              <a:rPr lang="en-GB" sz="1800" dirty="0" smtClean="0"/>
              <a:t>as an </a:t>
            </a:r>
            <a:r>
              <a:rPr lang="en-GB" sz="1800" dirty="0"/>
              <a:t>internationally agreed standard on the adequacy of total loss absorbing capacity </a:t>
            </a:r>
            <a:r>
              <a:rPr lang="en-GB" sz="1800" dirty="0" smtClean="0"/>
              <a:t>(TLAC) for G-SIBs – “</a:t>
            </a:r>
            <a:r>
              <a:rPr lang="en-US" sz="1800" dirty="0"/>
              <a:t>Total Loss-Absorbing Capacity (TLAC) Principles and Term </a:t>
            </a:r>
            <a:r>
              <a:rPr lang="en-US" sz="1800" dirty="0" smtClean="0"/>
              <a:t>Sheet</a:t>
            </a:r>
            <a:r>
              <a:rPr lang="en-GB" sz="1800" dirty="0" smtClean="0"/>
              <a:t>”, 9 Nov.:</a:t>
            </a:r>
            <a:endParaRPr lang="en-GB" sz="1600" dirty="0" smtClean="0"/>
          </a:p>
          <a:p>
            <a:pPr marL="446088" lvl="1" indent="-177800" algn="just">
              <a:lnSpc>
                <a:spcPts val="2700"/>
              </a:lnSpc>
              <a:spcBef>
                <a:spcPts val="600"/>
              </a:spcBef>
              <a:spcAft>
                <a:spcPts val="0"/>
              </a:spcAft>
            </a:pPr>
            <a:r>
              <a:rPr lang="en-GB" sz="1600" dirty="0" smtClean="0"/>
              <a:t>Authorities </a:t>
            </a:r>
            <a:r>
              <a:rPr lang="en-GB" sz="1600" dirty="0"/>
              <a:t>should determine a firm-specific </a:t>
            </a:r>
            <a:r>
              <a:rPr lang="en-GB" sz="1600" dirty="0" smtClean="0"/>
              <a:t>TLAC for </a:t>
            </a:r>
            <a:r>
              <a:rPr lang="en-GB" sz="1600" dirty="0"/>
              <a:t>each G-SIB </a:t>
            </a:r>
            <a:r>
              <a:rPr lang="en-GB" sz="1600" dirty="0" smtClean="0"/>
              <a:t>;</a:t>
            </a:r>
          </a:p>
          <a:p>
            <a:pPr marL="446088" lvl="1" indent="-177800" algn="just">
              <a:lnSpc>
                <a:spcPts val="2700"/>
              </a:lnSpc>
              <a:spcBef>
                <a:spcPts val="600"/>
              </a:spcBef>
              <a:spcAft>
                <a:spcPts val="0"/>
              </a:spcAft>
            </a:pPr>
            <a:r>
              <a:rPr lang="en-US" sz="1600" u="sng" dirty="0" smtClean="0">
                <a:cs typeface="Arial" charset="0"/>
              </a:rPr>
              <a:t>Minimum </a:t>
            </a:r>
            <a:r>
              <a:rPr lang="en-US" sz="1600" u="sng" dirty="0" smtClean="0"/>
              <a:t>TLAC of 16% of RWA, since 1 Jan.19 and 18</a:t>
            </a:r>
            <a:r>
              <a:rPr lang="en-US" sz="1600" u="sng" dirty="0"/>
              <a:t>% from 1 </a:t>
            </a:r>
            <a:r>
              <a:rPr lang="en-US" sz="1600" u="sng" dirty="0" smtClean="0"/>
              <a:t>Jan.22</a:t>
            </a:r>
            <a:r>
              <a:rPr lang="en-US" sz="1600" u="sng" dirty="0"/>
              <a:t>, for G-SIBs </a:t>
            </a:r>
            <a:r>
              <a:rPr lang="en-US" sz="1600" u="sng" dirty="0" smtClean="0"/>
              <a:t>annually identified </a:t>
            </a:r>
            <a:r>
              <a:rPr lang="en-US" sz="1600" u="sng" dirty="0"/>
              <a:t>by the </a:t>
            </a:r>
            <a:r>
              <a:rPr lang="en-US" sz="1600" u="sng" dirty="0" smtClean="0"/>
              <a:t>FSB</a:t>
            </a:r>
            <a:r>
              <a:rPr lang="en-US" sz="1600" dirty="0" smtClean="0"/>
              <a:t>, </a:t>
            </a:r>
            <a:r>
              <a:rPr lang="en-US" sz="1600" dirty="0"/>
              <a:t>with phasing-in since </a:t>
            </a:r>
            <a:r>
              <a:rPr lang="en-US" sz="1600" dirty="0" smtClean="0">
                <a:cs typeface="Arial" charset="0"/>
              </a:rPr>
              <a:t>Jan.16 (t</a:t>
            </a:r>
            <a:r>
              <a:rPr lang="en-GB" sz="1600" dirty="0" smtClean="0"/>
              <a:t>his </a:t>
            </a:r>
            <a:r>
              <a:rPr lang="en-GB" sz="1600" dirty="0"/>
              <a:t>requirement does not include any </a:t>
            </a:r>
            <a:r>
              <a:rPr lang="en-GB" sz="1600" dirty="0" smtClean="0"/>
              <a:t>Basel III </a:t>
            </a:r>
            <a:r>
              <a:rPr lang="en-GB" sz="1600" dirty="0"/>
              <a:t>buffers, which must be met in addition to the </a:t>
            </a:r>
            <a:r>
              <a:rPr lang="en-GB" sz="1600" dirty="0" smtClean="0"/>
              <a:t>TLAC).</a:t>
            </a:r>
            <a:endParaRPr lang="en-GB" sz="1600" dirty="0"/>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smtClean="0">
                <a:solidFill>
                  <a:schemeClr val="tx1"/>
                </a:solidFill>
              </a:rPr>
              <a:t>SIFIs</a:t>
            </a:r>
            <a:endParaRPr lang="en-GB"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677</a:t>
            </a:fld>
            <a:endParaRPr lang="en-US"/>
          </a:p>
        </p:txBody>
      </p:sp>
    </p:spTree>
    <p:extLst>
      <p:ext uri="{BB962C8B-B14F-4D97-AF65-F5344CB8AC3E}">
        <p14:creationId xmlns:p14="http://schemas.microsoft.com/office/powerpoint/2010/main" val="704494908"/>
      </p:ext>
    </p:extLst>
  </p:cSld>
  <p:clrMapOvr>
    <a:masterClrMapping/>
  </p:clrMapOvr>
  <p:transition spd="slow">
    <p:pull dir="r"/>
  </p:transition>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65386" y="1628801"/>
            <a:ext cx="3960439" cy="4694212"/>
          </a:xfrm>
        </p:spPr>
        <p:txBody>
          <a:bodyPr anchor="ctr"/>
          <a:lstStyle/>
          <a:p>
            <a:pPr marL="261938" indent="-261938" algn="just">
              <a:lnSpc>
                <a:spcPts val="2600"/>
              </a:lnSpc>
              <a:spcBef>
                <a:spcPts val="600"/>
              </a:spcBef>
              <a:spcAft>
                <a:spcPts val="0"/>
              </a:spcAft>
            </a:pPr>
            <a:r>
              <a:rPr lang="en-GB" sz="1800" dirty="0" smtClean="0">
                <a:solidFill>
                  <a:srgbClr val="FF0000"/>
                </a:solidFill>
                <a:cs typeface="Arial" charset="0"/>
              </a:rPr>
              <a:t>The </a:t>
            </a:r>
            <a:r>
              <a:rPr lang="en-GB" sz="1800" dirty="0">
                <a:solidFill>
                  <a:srgbClr val="FF0000"/>
                </a:solidFill>
                <a:cs typeface="Arial" charset="0"/>
              </a:rPr>
              <a:t>additional capital requirements </a:t>
            </a:r>
            <a:r>
              <a:rPr lang="en-GB" sz="1800" dirty="0" smtClean="0">
                <a:solidFill>
                  <a:srgbClr val="FF0000"/>
                </a:solidFill>
                <a:cs typeface="Arial" charset="0"/>
              </a:rPr>
              <a:t>were </a:t>
            </a:r>
            <a:r>
              <a:rPr lang="en-GB" sz="1800" dirty="0">
                <a:solidFill>
                  <a:srgbClr val="FF0000"/>
                </a:solidFill>
                <a:cs typeface="Arial" charset="0"/>
              </a:rPr>
              <a:t>initially </a:t>
            </a:r>
            <a:r>
              <a:rPr lang="en-GB" sz="1800" dirty="0" smtClean="0">
                <a:solidFill>
                  <a:srgbClr val="FF0000"/>
                </a:solidFill>
                <a:cs typeface="Arial" charset="0"/>
              </a:rPr>
              <a:t>applied </a:t>
            </a:r>
            <a:r>
              <a:rPr lang="en-GB" sz="1800" dirty="0">
                <a:solidFill>
                  <a:srgbClr val="FF0000"/>
                </a:solidFill>
                <a:cs typeface="Arial" charset="0"/>
              </a:rPr>
              <a:t>to </a:t>
            </a:r>
            <a:r>
              <a:rPr lang="en-GB" sz="1800" dirty="0" smtClean="0">
                <a:solidFill>
                  <a:srgbClr val="FF0000"/>
                </a:solidFill>
                <a:cs typeface="Arial" charset="0"/>
              </a:rPr>
              <a:t>the banks </a:t>
            </a:r>
            <a:r>
              <a:rPr lang="en-GB" sz="1800" dirty="0">
                <a:solidFill>
                  <a:srgbClr val="FF0000"/>
                </a:solidFill>
                <a:cs typeface="Arial" charset="0"/>
              </a:rPr>
              <a:t>identified in Nov</a:t>
            </a:r>
            <a:r>
              <a:rPr lang="en-GB" sz="1800" dirty="0" smtClean="0">
                <a:solidFill>
                  <a:srgbClr val="FF0000"/>
                </a:solidFill>
                <a:cs typeface="Arial" charset="0"/>
              </a:rPr>
              <a:t>. 14 </a:t>
            </a:r>
            <a:r>
              <a:rPr lang="en-GB" sz="1800" dirty="0">
                <a:solidFill>
                  <a:srgbClr val="FF0000"/>
                </a:solidFill>
                <a:cs typeface="Arial" charset="0"/>
              </a:rPr>
              <a:t>as </a:t>
            </a:r>
            <a:r>
              <a:rPr lang="en-GB" sz="1800" dirty="0" smtClean="0">
                <a:solidFill>
                  <a:srgbClr val="FF0000"/>
                </a:solidFill>
                <a:cs typeface="Arial" charset="0"/>
              </a:rPr>
              <a:t>G-SIBs, </a:t>
            </a:r>
            <a:r>
              <a:rPr lang="en-GB" sz="1800" dirty="0" smtClean="0">
                <a:cs typeface="Arial" charset="0"/>
              </a:rPr>
              <a:t>phased </a:t>
            </a:r>
            <a:r>
              <a:rPr lang="en-GB" sz="1800" dirty="0">
                <a:cs typeface="Arial" charset="0"/>
              </a:rPr>
              <a:t>in starting in </a:t>
            </a:r>
            <a:r>
              <a:rPr lang="en-GB" sz="1800" dirty="0" smtClean="0">
                <a:cs typeface="Arial" charset="0"/>
              </a:rPr>
              <a:t>Jan.16 </a:t>
            </a:r>
            <a:r>
              <a:rPr lang="en-GB" sz="1800" dirty="0">
                <a:cs typeface="Arial" charset="0"/>
              </a:rPr>
              <a:t>with full implementation by </a:t>
            </a:r>
            <a:r>
              <a:rPr lang="en-GB" sz="1800" dirty="0" smtClean="0">
                <a:cs typeface="Arial" charset="0"/>
              </a:rPr>
              <a:t>Jan.19.</a:t>
            </a:r>
          </a:p>
          <a:p>
            <a:pPr marL="261938" indent="-261938" algn="just">
              <a:lnSpc>
                <a:spcPts val="2600"/>
              </a:lnSpc>
              <a:spcBef>
                <a:spcPts val="600"/>
              </a:spcBef>
              <a:spcAft>
                <a:spcPts val="0"/>
              </a:spcAft>
            </a:pPr>
            <a:r>
              <a:rPr lang="en-US" sz="1800" dirty="0" smtClean="0"/>
              <a:t>In 2012, BCBS extended the G-SIBs principles to D-SIBs, after releasing </a:t>
            </a:r>
            <a:r>
              <a:rPr lang="en-US" sz="1800" dirty="0"/>
              <a:t>“</a:t>
            </a:r>
            <a:r>
              <a:rPr lang="en-GB" sz="1800" dirty="0"/>
              <a:t>A framework for dealing with domestic systemically important banks”, </a:t>
            </a:r>
            <a:r>
              <a:rPr lang="en-US" sz="1800" dirty="0"/>
              <a:t>Oct</a:t>
            </a:r>
            <a:r>
              <a:rPr lang="en-US" sz="1800" dirty="0" smtClean="0"/>
              <a:t>., </a:t>
            </a:r>
            <a:r>
              <a:rPr lang="en-GB" sz="1800" dirty="0" smtClean="0"/>
              <a:t>stating </a:t>
            </a:r>
            <a:r>
              <a:rPr lang="en-GB" sz="1800" dirty="0"/>
              <a:t>that n</a:t>
            </a:r>
            <a:r>
              <a:rPr lang="en-GB" sz="1800" dirty="0">
                <a:cs typeface="Arial" charset="0"/>
              </a:rPr>
              <a:t>ational authorities should begin to apply requirements to D-SIBs in line with the phase-in arrangements for the G-SIB </a:t>
            </a:r>
            <a:r>
              <a:rPr lang="en-GB" sz="1800" dirty="0" smtClean="0">
                <a:cs typeface="Arial" charset="0"/>
              </a:rPr>
              <a:t>framework.</a:t>
            </a:r>
            <a:endParaRPr lang="en-GB" sz="1800" dirty="0">
              <a:solidFill>
                <a:srgbClr val="FF0000"/>
              </a:solidFill>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pic>
        <p:nvPicPr>
          <p:cNvPr id="348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6976" y="1772816"/>
            <a:ext cx="4680520" cy="2961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Placeholder 1"/>
          <p:cNvSpPr txBox="1">
            <a:spLocks/>
          </p:cNvSpPr>
          <p:nvPr/>
        </p:nvSpPr>
        <p:spPr bwMode="auto">
          <a:xfrm>
            <a:off x="4736976" y="4797152"/>
            <a:ext cx="4680520" cy="5040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Font typeface="Monotype Sorts" pitchFamily="2" charset="2"/>
              <a:buNone/>
            </a:pPr>
            <a:r>
              <a:rPr lang="en-US" sz="1000" b="0" u="none" dirty="0" smtClean="0"/>
              <a:t>Source: BCBS (2013), “Global systemically important banks: updated assessment methodology and the higher loss absorbency requirement”, Jul.</a:t>
            </a:r>
            <a:endParaRPr lang="en-GB" sz="1000" b="0" u="none" dirty="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678</a:t>
            </a:fld>
            <a:endParaRPr lang="en-US"/>
          </a:p>
        </p:txBody>
      </p:sp>
    </p:spTree>
    <p:extLst>
      <p:ext uri="{BB962C8B-B14F-4D97-AF65-F5344CB8AC3E}">
        <p14:creationId xmlns:p14="http://schemas.microsoft.com/office/powerpoint/2010/main" val="3588395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2" name="Text Placeholder 1"/>
          <p:cNvSpPr>
            <a:spLocks noGrp="1"/>
          </p:cNvSpPr>
          <p:nvPr>
            <p:ph type="body" sz="half" idx="1"/>
          </p:nvPr>
        </p:nvSpPr>
        <p:spPr>
          <a:xfrm>
            <a:off x="6413809" y="5373216"/>
            <a:ext cx="3003687" cy="875501"/>
          </a:xfrm>
        </p:spPr>
        <p:txBody>
          <a:bodyPr/>
          <a:lstStyle/>
          <a:p>
            <a:pPr marL="0" indent="0" algn="just">
              <a:buNone/>
            </a:pPr>
            <a:r>
              <a:rPr lang="en-US" sz="1200" dirty="0" smtClean="0"/>
              <a:t>BCBS (2013</a:t>
            </a:r>
            <a:r>
              <a:rPr lang="en-US" sz="1200" dirty="0"/>
              <a:t>), </a:t>
            </a:r>
            <a:r>
              <a:rPr lang="en-US" sz="1200" dirty="0" smtClean="0"/>
              <a:t>“</a:t>
            </a:r>
            <a:r>
              <a:rPr lang="en-US" sz="1200" dirty="0"/>
              <a:t>Global systemically important banks: updated assessment methodology and the higher loss absorbency requirement</a:t>
            </a:r>
            <a:r>
              <a:rPr lang="en-US" sz="1200" dirty="0" smtClean="0"/>
              <a:t>”, Jul.</a:t>
            </a:r>
            <a:endParaRPr lang="en-GB" sz="1200"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6576" y="3041381"/>
            <a:ext cx="5313300" cy="320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679</a:t>
            </a:fld>
            <a:endParaRPr lang="en-US"/>
          </a:p>
        </p:txBody>
      </p:sp>
      <p:sp>
        <p:nvSpPr>
          <p:cNvPr id="8" name="Rectangle 2"/>
          <p:cNvSpPr txBox="1">
            <a:spLocks noChangeArrowheads="1"/>
          </p:cNvSpPr>
          <p:nvPr/>
        </p:nvSpPr>
        <p:spPr bwMode="auto">
          <a:xfrm>
            <a:off x="793303" y="1617195"/>
            <a:ext cx="8660260" cy="1235741"/>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GB" sz="2000" b="0" u="none" kern="0" dirty="0" smtClean="0">
                <a:solidFill>
                  <a:srgbClr val="FF0000"/>
                </a:solidFill>
                <a:cs typeface="Arial" charset="0"/>
              </a:rPr>
              <a:t>BCBS methodology - provides a score for each entity, based on indicators reflecting banks</a:t>
            </a:r>
            <a:r>
              <a:rPr kumimoji="0" lang="en-GB" sz="2000" b="0" u="none" kern="0" dirty="0">
                <a:solidFill>
                  <a:srgbClr val="FF0000"/>
                </a:solidFill>
                <a:cs typeface="Arial" charset="0"/>
              </a:rPr>
              <a:t>’ </a:t>
            </a:r>
            <a:r>
              <a:rPr kumimoji="0" lang="en-GB" sz="2000" b="0" u="none" kern="0" dirty="0" smtClean="0">
                <a:solidFill>
                  <a:srgbClr val="FF0000"/>
                </a:solidFill>
                <a:cs typeface="Arial" charset="0"/>
              </a:rPr>
              <a:t>international activity, size, interconnectedness, substitutability, and complexity, </a:t>
            </a:r>
            <a:r>
              <a:rPr kumimoji="0" lang="en-GB" sz="2000" b="0" u="none" kern="0" dirty="0" smtClean="0">
                <a:cs typeface="Arial" charset="0"/>
              </a:rPr>
              <a:t>with a equal weight of 20% to each:</a:t>
            </a:r>
            <a:endParaRPr kumimoji="0" lang="en-US" sz="2000" b="0" u="none" kern="0" dirty="0" smtClean="0">
              <a:cs typeface="Arial" charset="0"/>
            </a:endParaRPr>
          </a:p>
        </p:txBody>
      </p:sp>
    </p:spTree>
    <p:extLst>
      <p:ext uri="{BB962C8B-B14F-4D97-AF65-F5344CB8AC3E}">
        <p14:creationId xmlns:p14="http://schemas.microsoft.com/office/powerpoint/2010/main" val="2192210601"/>
      </p:ext>
    </p:extLst>
  </p:cSld>
  <p:clrMapOvr>
    <a:masterClrMapping/>
  </p:clrMapOvr>
  <p:transition spd="slow">
    <p:pull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Drawbacks:</a:t>
            </a:r>
          </a:p>
          <a:p>
            <a:pPr algn="just">
              <a:lnSpc>
                <a:spcPts val="2700"/>
              </a:lnSpc>
              <a:spcBef>
                <a:spcPts val="600"/>
              </a:spcBef>
              <a:spcAft>
                <a:spcPts val="600"/>
              </a:spcAft>
            </a:pPr>
            <a:endParaRPr lang="en-US" sz="2000" dirty="0" smtClean="0"/>
          </a:p>
          <a:p>
            <a:pPr marL="514350" indent="-514350" algn="just">
              <a:lnSpc>
                <a:spcPts val="2700"/>
              </a:lnSpc>
              <a:spcBef>
                <a:spcPts val="600"/>
              </a:spcBef>
              <a:spcAft>
                <a:spcPts val="600"/>
              </a:spcAft>
              <a:buAutoNum type="romanLcParenBoth"/>
            </a:pPr>
            <a:r>
              <a:rPr lang="en-US" sz="2000" dirty="0" smtClean="0"/>
              <a:t>Some of the amounts will be kept as cash and will not be deposited at the banking system</a:t>
            </a:r>
          </a:p>
          <a:p>
            <a:pPr marL="514350" indent="-514350" algn="just">
              <a:lnSpc>
                <a:spcPts val="2700"/>
              </a:lnSpc>
              <a:spcBef>
                <a:spcPts val="600"/>
              </a:spcBef>
              <a:spcAft>
                <a:spcPts val="600"/>
              </a:spcAft>
              <a:buAutoNum type="romanLcParenBoth"/>
            </a:pPr>
            <a:r>
              <a:rPr lang="en-US" sz="2000" dirty="0" smtClean="0"/>
              <a:t>Banks may decide to keep some excess reserves (ER) in addition to required reserves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68</a:t>
            </a:fld>
            <a:endParaRPr lang="en-US"/>
          </a:p>
        </p:txBody>
      </p:sp>
      <p:sp>
        <p:nvSpPr>
          <p:cNvPr id="4" name="Down Arrow 3"/>
          <p:cNvSpPr/>
          <p:nvPr/>
        </p:nvSpPr>
        <p:spPr bwMode="auto">
          <a:xfrm>
            <a:off x="5241032" y="429309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pic>
        <p:nvPicPr>
          <p:cNvPr id="5" name="Picture 4"/>
          <p:cNvPicPr>
            <a:picLocks noChangeAspect="1"/>
          </p:cNvPicPr>
          <p:nvPr/>
        </p:nvPicPr>
        <p:blipFill>
          <a:blip r:embed="rId2"/>
          <a:stretch>
            <a:fillRect/>
          </a:stretch>
        </p:blipFill>
        <p:spPr>
          <a:xfrm>
            <a:off x="3510828" y="4998920"/>
            <a:ext cx="3892456" cy="446304"/>
          </a:xfrm>
          <a:prstGeom prst="rect">
            <a:avLst/>
          </a:prstGeom>
        </p:spPr>
      </p:pic>
    </p:spTree>
    <p:extLst>
      <p:ext uri="{BB962C8B-B14F-4D97-AF65-F5344CB8AC3E}">
        <p14:creationId xmlns:p14="http://schemas.microsoft.com/office/powerpoint/2010/main" val="2547036890"/>
      </p:ext>
    </p:extLst>
  </p:cSld>
  <p:clrMapOvr>
    <a:masterClrMapping/>
  </p:clrMapOvr>
  <p:transition spd="slow">
    <p:pull dir="r"/>
  </p:transition>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2" name="Text Placeholder 1"/>
          <p:cNvSpPr>
            <a:spLocks noGrp="1"/>
          </p:cNvSpPr>
          <p:nvPr>
            <p:ph type="body" sz="half" idx="1"/>
          </p:nvPr>
        </p:nvSpPr>
        <p:spPr>
          <a:xfrm>
            <a:off x="776536" y="5877272"/>
            <a:ext cx="4942549" cy="504056"/>
          </a:xfrm>
        </p:spPr>
        <p:txBody>
          <a:bodyPr/>
          <a:lstStyle/>
          <a:p>
            <a:pPr marL="0" indent="0" algn="just">
              <a:buNone/>
            </a:pPr>
            <a:r>
              <a:rPr lang="en-US" sz="1200" dirty="0" smtClean="0"/>
              <a:t>BCBS (2013</a:t>
            </a:r>
            <a:r>
              <a:rPr lang="en-US" sz="1200" dirty="0"/>
              <a:t>), </a:t>
            </a:r>
            <a:r>
              <a:rPr lang="en-US" sz="1200" dirty="0" smtClean="0"/>
              <a:t>“</a:t>
            </a:r>
            <a:r>
              <a:rPr lang="en-US" sz="1200" dirty="0"/>
              <a:t>Global systemically important banks: updated assessment methodology and the higher loss absorbency requirement</a:t>
            </a:r>
            <a:r>
              <a:rPr lang="en-US" sz="1200" dirty="0" smtClean="0"/>
              <a:t>”, Jul.</a:t>
            </a:r>
            <a:endParaRPr lang="en-GB" sz="12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521" y="1617195"/>
            <a:ext cx="3648976" cy="4671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680</a:t>
            </a:fld>
            <a:endParaRPr lang="en-US"/>
          </a:p>
        </p:txBody>
      </p:sp>
      <p:sp>
        <p:nvSpPr>
          <p:cNvPr id="8" name="Rectangle 2"/>
          <p:cNvSpPr txBox="1">
            <a:spLocks noChangeArrowheads="1"/>
          </p:cNvSpPr>
          <p:nvPr/>
        </p:nvSpPr>
        <p:spPr bwMode="auto">
          <a:xfrm>
            <a:off x="793303" y="1617195"/>
            <a:ext cx="4925782" cy="1091725"/>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8288" indent="-268288" algn="just">
              <a:lnSpc>
                <a:spcPts val="2700"/>
              </a:lnSpc>
              <a:spcBef>
                <a:spcPts val="600"/>
              </a:spcBef>
              <a:spcAft>
                <a:spcPts val="600"/>
              </a:spcAft>
            </a:pPr>
            <a:r>
              <a:rPr kumimoji="0" lang="en-GB" sz="2000" b="0" u="none" kern="0" dirty="0" smtClean="0">
                <a:solidFill>
                  <a:srgbClr val="FF0000"/>
                </a:solidFill>
                <a:cs typeface="Arial" charset="0"/>
              </a:rPr>
              <a:t>Banks are placed in 5 different buckets, </a:t>
            </a:r>
            <a:r>
              <a:rPr kumimoji="0" lang="en-GB" sz="2000" b="0" u="none" kern="0" dirty="0" smtClean="0">
                <a:cs typeface="Arial" charset="0"/>
              </a:rPr>
              <a:t>with additional loss absorbing requirements between 1% and 3,5%.</a:t>
            </a:r>
            <a:endParaRPr kumimoji="0" lang="en-US" sz="2000" b="0" u="none" kern="0" dirty="0" smtClean="0">
              <a:cs typeface="Arial" charset="0"/>
            </a:endParaRPr>
          </a:p>
        </p:txBody>
      </p:sp>
    </p:spTree>
    <p:extLst>
      <p:ext uri="{BB962C8B-B14F-4D97-AF65-F5344CB8AC3E}">
        <p14:creationId xmlns:p14="http://schemas.microsoft.com/office/powerpoint/2010/main" val="1740295851"/>
      </p:ext>
    </p:extLst>
  </p:cSld>
  <p:clrMapOvr>
    <a:masterClrMapping/>
  </p:clrMapOvr>
  <p:transition spd="slow">
    <p:pull dir="r"/>
  </p:transition>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93303" y="1664803"/>
            <a:ext cx="4991456" cy="4140461"/>
          </a:xfrm>
        </p:spPr>
        <p:txBody>
          <a:bodyPr anchor="ctr"/>
          <a:lstStyle/>
          <a:p>
            <a:pPr marL="268288" indent="-268288" algn="just">
              <a:lnSpc>
                <a:spcPts val="2700"/>
              </a:lnSpc>
              <a:spcBef>
                <a:spcPts val="600"/>
              </a:spcBef>
              <a:spcAft>
                <a:spcPts val="600"/>
              </a:spcAft>
            </a:pPr>
            <a:r>
              <a:rPr lang="en-GB" sz="2000" dirty="0" smtClean="0">
                <a:solidFill>
                  <a:srgbClr val="FF0000"/>
                </a:solidFill>
              </a:rPr>
              <a:t>The </a:t>
            </a:r>
            <a:r>
              <a:rPr lang="en-GB" sz="2000" dirty="0">
                <a:solidFill>
                  <a:srgbClr val="FF0000"/>
                </a:solidFill>
              </a:rPr>
              <a:t>group of </a:t>
            </a:r>
            <a:r>
              <a:rPr lang="en-GB" sz="2000" dirty="0" smtClean="0">
                <a:solidFill>
                  <a:srgbClr val="FF0000"/>
                </a:solidFill>
              </a:rPr>
              <a:t>G-SIBs is updated </a:t>
            </a:r>
            <a:r>
              <a:rPr lang="en-GB" sz="2000" dirty="0">
                <a:solidFill>
                  <a:srgbClr val="FF0000"/>
                </a:solidFill>
              </a:rPr>
              <a:t>annually and published by the FSB each </a:t>
            </a:r>
            <a:r>
              <a:rPr lang="en-GB" sz="2000" dirty="0" smtClean="0">
                <a:solidFill>
                  <a:srgbClr val="FF0000"/>
                </a:solidFill>
              </a:rPr>
              <a:t>November, to be implemented 14 months after, at the beginning of the following year.</a:t>
            </a:r>
          </a:p>
          <a:p>
            <a:pPr marL="268288" indent="-268288" algn="just">
              <a:lnSpc>
                <a:spcPts val="2700"/>
              </a:lnSpc>
              <a:spcBef>
                <a:spcPts val="600"/>
              </a:spcBef>
              <a:spcAft>
                <a:spcPts val="600"/>
              </a:spcAft>
            </a:pPr>
            <a:r>
              <a:rPr lang="en-GB" sz="2000" dirty="0" smtClean="0">
                <a:cs typeface="Arial" charset="0"/>
              </a:rPr>
              <a:t>FIs no longer designated as a G-SIFI </a:t>
            </a:r>
            <a:r>
              <a:rPr lang="en-GB" sz="2000" dirty="0">
                <a:cs typeface="Arial" charset="0"/>
              </a:rPr>
              <a:t>will continue to be subject to the requirement for recovery and resolution plans </a:t>
            </a:r>
            <a:r>
              <a:rPr lang="en-GB" sz="2000" dirty="0" smtClean="0">
                <a:cs typeface="Arial" charset="0"/>
              </a:rPr>
              <a:t>if the bank is considered by </a:t>
            </a:r>
            <a:r>
              <a:rPr lang="en-GB" sz="2000" dirty="0">
                <a:cs typeface="Arial" charset="0"/>
              </a:rPr>
              <a:t>national authorities to be </a:t>
            </a:r>
            <a:r>
              <a:rPr lang="en-GB" sz="2000" dirty="0" smtClean="0">
                <a:cs typeface="Arial" charset="0"/>
              </a:rPr>
              <a:t>a SIB or </a:t>
            </a:r>
            <a:r>
              <a:rPr lang="en-GB" sz="2000" dirty="0">
                <a:cs typeface="Arial" charset="0"/>
              </a:rPr>
              <a:t>critical in the event of </a:t>
            </a:r>
            <a:r>
              <a:rPr lang="en-GB" sz="2000" dirty="0" smtClean="0">
                <a:cs typeface="Arial" charset="0"/>
              </a:rPr>
              <a:t>failure.</a:t>
            </a:r>
          </a:p>
          <a:p>
            <a:pPr marL="268288" indent="-268288" algn="just">
              <a:lnSpc>
                <a:spcPts val="2700"/>
              </a:lnSpc>
              <a:spcBef>
                <a:spcPts val="600"/>
              </a:spcBef>
              <a:spcAft>
                <a:spcPts val="600"/>
              </a:spcAft>
            </a:pPr>
            <a:r>
              <a:rPr lang="en-GB" sz="2000" dirty="0" smtClean="0">
                <a:cs typeface="Arial" charset="0"/>
              </a:rPr>
              <a:t>BCBS methodology was transposed to </a:t>
            </a:r>
            <a:r>
              <a:rPr lang="en-GB" sz="2000" dirty="0" smtClean="0"/>
              <a:t>CRD IV, article 131.</a:t>
            </a: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681</a:t>
            </a:fld>
            <a:endParaRPr lang="en-US" dirty="0"/>
          </a:p>
        </p:txBody>
      </p:sp>
      <p:sp>
        <p:nvSpPr>
          <p:cNvPr id="8" name="TextBox 7"/>
          <p:cNvSpPr txBox="1"/>
          <p:nvPr/>
        </p:nvSpPr>
        <p:spPr>
          <a:xfrm>
            <a:off x="2144688" y="5906158"/>
            <a:ext cx="3509881" cy="400110"/>
          </a:xfrm>
          <a:prstGeom prst="rect">
            <a:avLst/>
          </a:prstGeom>
          <a:noFill/>
        </p:spPr>
        <p:txBody>
          <a:bodyPr wrap="square">
            <a:spAutoFit/>
          </a:bodyPr>
          <a:lstStyle/>
          <a:p>
            <a:pPr algn="just">
              <a:buNone/>
              <a:defRPr/>
            </a:pPr>
            <a:r>
              <a:rPr lang="en-US" sz="1000" b="0" u="none" dirty="0" smtClean="0">
                <a:solidFill>
                  <a:schemeClr val="tx2">
                    <a:lumMod val="75000"/>
                  </a:schemeClr>
                </a:solidFill>
                <a:latin typeface="+mn-lt"/>
              </a:rPr>
              <a:t>Source: FSB (2020), “2020 list of global systemically important banks (G-SIBs)”, 11 Nov.</a:t>
            </a:r>
            <a:endParaRPr lang="en-US" sz="1000" b="0" u="none" dirty="0">
              <a:solidFill>
                <a:schemeClr val="tx2">
                  <a:lumMod val="75000"/>
                </a:schemeClr>
              </a:solidFill>
              <a:latin typeface="+mn-lt"/>
            </a:endParaRPr>
          </a:p>
        </p:txBody>
      </p:sp>
      <p:pic>
        <p:nvPicPr>
          <p:cNvPr id="4" name="Picture 3"/>
          <p:cNvPicPr>
            <a:picLocks noChangeAspect="1"/>
          </p:cNvPicPr>
          <p:nvPr/>
        </p:nvPicPr>
        <p:blipFill>
          <a:blip r:embed="rId3"/>
          <a:stretch>
            <a:fillRect/>
          </a:stretch>
        </p:blipFill>
        <p:spPr>
          <a:xfrm>
            <a:off x="5961112" y="1664803"/>
            <a:ext cx="3456384" cy="4604917"/>
          </a:xfrm>
          <a:prstGeom prst="rect">
            <a:avLst/>
          </a:prstGeom>
        </p:spPr>
      </p:pic>
    </p:spTree>
    <p:extLst>
      <p:ext uri="{BB962C8B-B14F-4D97-AF65-F5344CB8AC3E}">
        <p14:creationId xmlns:p14="http://schemas.microsoft.com/office/powerpoint/2010/main" val="22209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1167835"/>
          </a:xfrm>
        </p:spPr>
        <p:txBody>
          <a:bodyPr anchor="ctr"/>
          <a:lstStyle/>
          <a:p>
            <a:pPr marL="268288" indent="-268288" algn="just">
              <a:lnSpc>
                <a:spcPts val="2700"/>
              </a:lnSpc>
              <a:spcBef>
                <a:spcPts val="600"/>
              </a:spcBef>
              <a:spcAft>
                <a:spcPts val="600"/>
              </a:spcAft>
            </a:pPr>
            <a:r>
              <a:rPr lang="en-US" sz="1800" b="1" dirty="0" smtClean="0"/>
              <a:t>G-SIBs </a:t>
            </a:r>
            <a:r>
              <a:rPr lang="en-US" sz="1800" b="1" dirty="0"/>
              <a:t>have made </a:t>
            </a:r>
            <a:r>
              <a:rPr lang="en-US" sz="1800" b="1" dirty="0" smtClean="0"/>
              <a:t>important progress </a:t>
            </a:r>
            <a:r>
              <a:rPr lang="en-US" sz="1800" b="1" dirty="0"/>
              <a:t>in building up their </a:t>
            </a:r>
            <a:r>
              <a:rPr lang="en-US" sz="1800" b="1" dirty="0" smtClean="0"/>
              <a:t>TLAC resources, </a:t>
            </a:r>
            <a:r>
              <a:rPr lang="en-US" sz="1800" dirty="0" smtClean="0"/>
              <a:t>with all G-SIBs showing at the end of 2018 </a:t>
            </a:r>
            <a:r>
              <a:rPr lang="en-US" sz="1800" dirty="0"/>
              <a:t>ratios </a:t>
            </a:r>
            <a:r>
              <a:rPr lang="en-US" sz="1800" dirty="0" smtClean="0"/>
              <a:t>TLAC ratios above </a:t>
            </a:r>
            <a:r>
              <a:rPr lang="en-US" sz="1800" dirty="0"/>
              <a:t>the 2019 transitional </a:t>
            </a:r>
            <a:r>
              <a:rPr lang="en-US" sz="1800" dirty="0" smtClean="0"/>
              <a:t>minimum </a:t>
            </a:r>
            <a:r>
              <a:rPr lang="en-US" sz="1800" dirty="0"/>
              <a:t>and 21 </a:t>
            </a:r>
            <a:r>
              <a:rPr lang="en-US" sz="1800" dirty="0" smtClean="0"/>
              <a:t>above </a:t>
            </a:r>
            <a:r>
              <a:rPr lang="en-US" sz="1800" dirty="0"/>
              <a:t>the 2022 </a:t>
            </a:r>
            <a:r>
              <a:rPr lang="en-US" sz="1800" dirty="0" smtClean="0"/>
              <a:t>full-implementation minimum:</a:t>
            </a:r>
            <a:endParaRPr lang="en-US" sz="1800" dirty="0"/>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smtClean="0">
                <a:solidFill>
                  <a:schemeClr val="tx1"/>
                </a:solidFill>
              </a:rPr>
              <a:t>SIFIs</a:t>
            </a:r>
            <a:endParaRPr lang="en-GB"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682</a:t>
            </a:fld>
            <a:endParaRPr lang="en-US"/>
          </a:p>
        </p:txBody>
      </p:sp>
      <p:sp>
        <p:nvSpPr>
          <p:cNvPr id="6" name="TextBox 5"/>
          <p:cNvSpPr txBox="1"/>
          <p:nvPr/>
        </p:nvSpPr>
        <p:spPr>
          <a:xfrm>
            <a:off x="4953000" y="5877271"/>
            <a:ext cx="4424467" cy="400110"/>
          </a:xfrm>
          <a:prstGeom prst="rect">
            <a:avLst/>
          </a:prstGeom>
          <a:noFill/>
        </p:spPr>
        <p:txBody>
          <a:bodyPr wrap="square">
            <a:spAutoFit/>
          </a:bodyPr>
          <a:lstStyle/>
          <a:p>
            <a:pPr algn="just">
              <a:buNone/>
            </a:pPr>
            <a:r>
              <a:rPr lang="en-US" sz="1000" b="0" u="none" dirty="0" smtClean="0">
                <a:solidFill>
                  <a:schemeClr val="tx1"/>
                </a:solidFill>
                <a:latin typeface="+mn-lt"/>
              </a:rPr>
              <a:t>Source: FSB (2020), “Evaluation </a:t>
            </a:r>
            <a:r>
              <a:rPr lang="en-US" sz="1000" b="0" u="none" dirty="0">
                <a:solidFill>
                  <a:schemeClr val="tx1"/>
                </a:solidFill>
                <a:latin typeface="+mn-lt"/>
              </a:rPr>
              <a:t>of the effects of </a:t>
            </a:r>
            <a:r>
              <a:rPr lang="en-US" sz="1000" b="0" u="none" dirty="0" smtClean="0">
                <a:solidFill>
                  <a:schemeClr val="tx1"/>
                </a:solidFill>
                <a:latin typeface="+mn-lt"/>
              </a:rPr>
              <a:t>too-big-to-fail reforms”, Consultation Report</a:t>
            </a:r>
            <a:r>
              <a:rPr lang="pt-PT" sz="1000" b="0" u="none" dirty="0" smtClean="0">
                <a:solidFill>
                  <a:schemeClr val="tx1"/>
                </a:solidFill>
                <a:latin typeface="+mn-lt"/>
              </a:rPr>
              <a:t>, </a:t>
            </a:r>
            <a:r>
              <a:rPr lang="en-US" sz="1000" b="0" u="none" dirty="0" smtClean="0">
                <a:solidFill>
                  <a:schemeClr val="tx1"/>
                </a:solidFill>
                <a:latin typeface="+mn-lt"/>
              </a:rPr>
              <a:t>”, 28 Jun.</a:t>
            </a:r>
            <a:endParaRPr lang="en-US" sz="1000" b="0" u="none" dirty="0">
              <a:solidFill>
                <a:schemeClr val="tx1"/>
              </a:solidFill>
              <a:latin typeface="+mn-lt"/>
            </a:endParaRPr>
          </a:p>
        </p:txBody>
      </p:sp>
      <p:pic>
        <p:nvPicPr>
          <p:cNvPr id="7" name="Picture 6"/>
          <p:cNvPicPr>
            <a:picLocks noChangeAspect="1"/>
          </p:cNvPicPr>
          <p:nvPr/>
        </p:nvPicPr>
        <p:blipFill>
          <a:blip r:embed="rId3"/>
          <a:stretch>
            <a:fillRect/>
          </a:stretch>
        </p:blipFill>
        <p:spPr>
          <a:xfrm>
            <a:off x="1155285" y="2852936"/>
            <a:ext cx="3797715" cy="3368143"/>
          </a:xfrm>
          <a:prstGeom prst="rect">
            <a:avLst/>
          </a:prstGeom>
        </p:spPr>
      </p:pic>
    </p:spTree>
    <p:extLst>
      <p:ext uri="{BB962C8B-B14F-4D97-AF65-F5344CB8AC3E}">
        <p14:creationId xmlns:p14="http://schemas.microsoft.com/office/powerpoint/2010/main" val="2459714910"/>
      </p:ext>
    </p:extLst>
  </p:cSld>
  <p:clrMapOvr>
    <a:masterClrMapping/>
  </p:clrMapOvr>
  <p:transition spd="slow">
    <p:pull dir="r"/>
  </p:transition>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504057"/>
          </a:xfrm>
        </p:spPr>
        <p:txBody>
          <a:bodyPr anchor="ctr"/>
          <a:lstStyle/>
          <a:p>
            <a:pPr algn="just">
              <a:lnSpc>
                <a:spcPts val="2700"/>
              </a:lnSpc>
              <a:spcBef>
                <a:spcPts val="600"/>
              </a:spcBef>
              <a:spcAft>
                <a:spcPts val="600"/>
              </a:spcAft>
            </a:pPr>
            <a:r>
              <a:rPr lang="en-US" sz="2000" dirty="0" smtClean="0">
                <a:solidFill>
                  <a:srgbClr val="FF0000"/>
                </a:solidFill>
              </a:rPr>
              <a:t>The capital and liquidity ratios of </a:t>
            </a:r>
            <a:r>
              <a:rPr lang="en-US" sz="2000" dirty="0">
                <a:solidFill>
                  <a:srgbClr val="FF0000"/>
                </a:solidFill>
              </a:rPr>
              <a:t>G-SIBs </a:t>
            </a:r>
            <a:r>
              <a:rPr lang="en-US" sz="2000" dirty="0" smtClean="0">
                <a:solidFill>
                  <a:srgbClr val="FF0000"/>
                </a:solidFill>
              </a:rPr>
              <a:t>have improved worldwide:</a:t>
            </a:r>
            <a:endParaRPr lang="en-US" sz="2000" dirty="0">
              <a:solidFill>
                <a:srgbClr val="FF0000"/>
              </a:solidFill>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smtClean="0">
                <a:solidFill>
                  <a:schemeClr val="tx1"/>
                </a:solidFill>
              </a:rPr>
              <a:t>SIFIs</a:t>
            </a:r>
            <a:endParaRPr lang="en-GB"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683</a:t>
            </a:fld>
            <a:endParaRPr lang="en-US"/>
          </a:p>
        </p:txBody>
      </p:sp>
      <p:sp>
        <p:nvSpPr>
          <p:cNvPr id="6" name="TextBox 5"/>
          <p:cNvSpPr txBox="1"/>
          <p:nvPr/>
        </p:nvSpPr>
        <p:spPr>
          <a:xfrm>
            <a:off x="5241032" y="5837202"/>
            <a:ext cx="4136435" cy="400110"/>
          </a:xfrm>
          <a:prstGeom prst="rect">
            <a:avLst/>
          </a:prstGeom>
          <a:noFill/>
        </p:spPr>
        <p:txBody>
          <a:bodyPr wrap="square">
            <a:spAutoFit/>
          </a:bodyPr>
          <a:lstStyle/>
          <a:p>
            <a:pPr algn="just">
              <a:buNone/>
            </a:pPr>
            <a:r>
              <a:rPr lang="en-US" sz="1000" b="0" u="none" dirty="0" smtClean="0">
                <a:solidFill>
                  <a:schemeClr val="tx1"/>
                </a:solidFill>
                <a:latin typeface="+mn-lt"/>
              </a:rPr>
              <a:t>Source: FSB (2020), “Evaluation </a:t>
            </a:r>
            <a:r>
              <a:rPr lang="en-US" sz="1000" b="0" u="none" dirty="0">
                <a:solidFill>
                  <a:schemeClr val="tx1"/>
                </a:solidFill>
                <a:latin typeface="+mn-lt"/>
              </a:rPr>
              <a:t>of the effects of </a:t>
            </a:r>
            <a:r>
              <a:rPr lang="en-US" sz="1000" b="0" u="none" dirty="0" smtClean="0">
                <a:solidFill>
                  <a:schemeClr val="tx1"/>
                </a:solidFill>
                <a:latin typeface="+mn-lt"/>
              </a:rPr>
              <a:t>too-big-to-fail reforms”, Consultation Report</a:t>
            </a:r>
            <a:r>
              <a:rPr lang="pt-PT" sz="1000" b="0" u="none" dirty="0" smtClean="0">
                <a:solidFill>
                  <a:schemeClr val="tx1"/>
                </a:solidFill>
                <a:latin typeface="+mn-lt"/>
              </a:rPr>
              <a:t>, </a:t>
            </a:r>
            <a:r>
              <a:rPr lang="en-US" sz="1000" b="0" u="none" dirty="0" smtClean="0">
                <a:solidFill>
                  <a:schemeClr val="tx1"/>
                </a:solidFill>
                <a:latin typeface="+mn-lt"/>
              </a:rPr>
              <a:t>”, 28 Jun.</a:t>
            </a:r>
            <a:endParaRPr lang="en-US" sz="1000" b="0" u="none" dirty="0">
              <a:solidFill>
                <a:schemeClr val="tx1"/>
              </a:solidFill>
              <a:latin typeface="+mn-lt"/>
            </a:endParaRPr>
          </a:p>
        </p:txBody>
      </p:sp>
      <p:pic>
        <p:nvPicPr>
          <p:cNvPr id="4" name="Picture 3"/>
          <p:cNvPicPr>
            <a:picLocks noChangeAspect="1"/>
          </p:cNvPicPr>
          <p:nvPr/>
        </p:nvPicPr>
        <p:blipFill>
          <a:blip r:embed="rId3"/>
          <a:stretch>
            <a:fillRect/>
          </a:stretch>
        </p:blipFill>
        <p:spPr>
          <a:xfrm>
            <a:off x="920553" y="2276872"/>
            <a:ext cx="4255700" cy="1949275"/>
          </a:xfrm>
          <a:prstGeom prst="rect">
            <a:avLst/>
          </a:prstGeom>
        </p:spPr>
      </p:pic>
      <p:pic>
        <p:nvPicPr>
          <p:cNvPr id="5" name="Picture 4"/>
          <p:cNvPicPr>
            <a:picLocks noChangeAspect="1"/>
          </p:cNvPicPr>
          <p:nvPr/>
        </p:nvPicPr>
        <p:blipFill>
          <a:blip r:embed="rId4"/>
          <a:stretch>
            <a:fillRect/>
          </a:stretch>
        </p:blipFill>
        <p:spPr>
          <a:xfrm>
            <a:off x="920553" y="4293096"/>
            <a:ext cx="4244656" cy="1944216"/>
          </a:xfrm>
          <a:prstGeom prst="rect">
            <a:avLst/>
          </a:prstGeom>
        </p:spPr>
      </p:pic>
      <p:pic>
        <p:nvPicPr>
          <p:cNvPr id="8" name="Picture 7"/>
          <p:cNvPicPr>
            <a:picLocks noChangeAspect="1"/>
          </p:cNvPicPr>
          <p:nvPr/>
        </p:nvPicPr>
        <p:blipFill>
          <a:blip r:embed="rId5"/>
          <a:stretch>
            <a:fillRect/>
          </a:stretch>
        </p:blipFill>
        <p:spPr>
          <a:xfrm>
            <a:off x="5115049" y="2276872"/>
            <a:ext cx="4258639" cy="1944216"/>
          </a:xfrm>
          <a:prstGeom prst="rect">
            <a:avLst/>
          </a:prstGeom>
        </p:spPr>
      </p:pic>
    </p:spTree>
    <p:extLst>
      <p:ext uri="{BB962C8B-B14F-4D97-AF65-F5344CB8AC3E}">
        <p14:creationId xmlns:p14="http://schemas.microsoft.com/office/powerpoint/2010/main" val="3734129495"/>
      </p:ext>
    </p:extLst>
  </p:cSld>
  <p:clrMapOvr>
    <a:masterClrMapping/>
  </p:clrMapOvr>
  <p:transition spd="slow">
    <p:pull dir="r"/>
  </p:transition>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76536" y="1628799"/>
            <a:ext cx="8677027" cy="792089"/>
          </a:xfrm>
        </p:spPr>
        <p:txBody>
          <a:bodyPr anchor="ctr"/>
          <a:lstStyle/>
          <a:p>
            <a:pPr algn="just">
              <a:lnSpc>
                <a:spcPts val="2700"/>
              </a:lnSpc>
              <a:spcBef>
                <a:spcPts val="600"/>
              </a:spcBef>
              <a:spcAft>
                <a:spcPts val="600"/>
              </a:spcAft>
            </a:pPr>
            <a:r>
              <a:rPr lang="en-US" sz="2000" dirty="0" smtClean="0">
                <a:solidFill>
                  <a:srgbClr val="FF0000"/>
                </a:solidFill>
              </a:rPr>
              <a:t>G-SIBs profitability and market shares have been decreasing</a:t>
            </a:r>
            <a:r>
              <a:rPr lang="en-US" sz="2000" dirty="0" smtClean="0"/>
              <a:t>, namely in loans, following the higher regulatory requirements:</a:t>
            </a:r>
            <a:endParaRPr lang="en-US" sz="2000" dirty="0"/>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smtClean="0">
                <a:solidFill>
                  <a:schemeClr val="tx1"/>
                </a:solidFill>
              </a:rPr>
              <a:t>SIFIs</a:t>
            </a:r>
            <a:endParaRPr lang="en-GB"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684</a:t>
            </a:fld>
            <a:endParaRPr lang="en-US"/>
          </a:p>
        </p:txBody>
      </p:sp>
      <p:sp>
        <p:nvSpPr>
          <p:cNvPr id="6" name="TextBox 5"/>
          <p:cNvSpPr txBox="1"/>
          <p:nvPr/>
        </p:nvSpPr>
        <p:spPr>
          <a:xfrm>
            <a:off x="1226800" y="5919083"/>
            <a:ext cx="8150668" cy="246221"/>
          </a:xfrm>
          <a:prstGeom prst="rect">
            <a:avLst/>
          </a:prstGeom>
          <a:noFill/>
        </p:spPr>
        <p:txBody>
          <a:bodyPr wrap="square">
            <a:spAutoFit/>
          </a:bodyPr>
          <a:lstStyle/>
          <a:p>
            <a:pPr algn="just">
              <a:buNone/>
            </a:pPr>
            <a:r>
              <a:rPr lang="en-US" sz="1000" b="0" u="none" dirty="0" smtClean="0">
                <a:solidFill>
                  <a:schemeClr val="tx1"/>
                </a:solidFill>
                <a:latin typeface="+mn-lt"/>
              </a:rPr>
              <a:t>Source: FSB (2020), “Evaluation </a:t>
            </a:r>
            <a:r>
              <a:rPr lang="en-US" sz="1000" b="0" u="none" dirty="0">
                <a:solidFill>
                  <a:schemeClr val="tx1"/>
                </a:solidFill>
                <a:latin typeface="+mn-lt"/>
              </a:rPr>
              <a:t>of the effects of </a:t>
            </a:r>
            <a:r>
              <a:rPr lang="en-US" sz="1000" b="0" u="none" dirty="0" smtClean="0">
                <a:solidFill>
                  <a:schemeClr val="tx1"/>
                </a:solidFill>
                <a:latin typeface="+mn-lt"/>
              </a:rPr>
              <a:t>too-big-to-fail reforms”, Consultation Report</a:t>
            </a:r>
            <a:r>
              <a:rPr lang="pt-PT" sz="1000" b="0" u="none" dirty="0" smtClean="0">
                <a:solidFill>
                  <a:schemeClr val="tx1"/>
                </a:solidFill>
                <a:latin typeface="+mn-lt"/>
              </a:rPr>
              <a:t>, </a:t>
            </a:r>
            <a:r>
              <a:rPr lang="en-US" sz="1000" b="0" u="none" dirty="0" smtClean="0">
                <a:solidFill>
                  <a:schemeClr val="tx1"/>
                </a:solidFill>
                <a:latin typeface="+mn-lt"/>
              </a:rPr>
              <a:t>”, 28 Jun.</a:t>
            </a:r>
            <a:endParaRPr lang="en-US" sz="1000" b="0" u="none" dirty="0">
              <a:solidFill>
                <a:schemeClr val="tx1"/>
              </a:solidFill>
              <a:latin typeface="+mn-lt"/>
            </a:endParaRPr>
          </a:p>
        </p:txBody>
      </p:sp>
      <p:pic>
        <p:nvPicPr>
          <p:cNvPr id="7" name="Picture 6"/>
          <p:cNvPicPr>
            <a:picLocks noChangeAspect="1"/>
          </p:cNvPicPr>
          <p:nvPr/>
        </p:nvPicPr>
        <p:blipFill>
          <a:blip r:embed="rId3"/>
          <a:stretch>
            <a:fillRect/>
          </a:stretch>
        </p:blipFill>
        <p:spPr>
          <a:xfrm>
            <a:off x="1226799" y="2708920"/>
            <a:ext cx="7326601" cy="3072597"/>
          </a:xfrm>
          <a:prstGeom prst="rect">
            <a:avLst/>
          </a:prstGeom>
        </p:spPr>
      </p:pic>
    </p:spTree>
    <p:extLst>
      <p:ext uri="{BB962C8B-B14F-4D97-AF65-F5344CB8AC3E}">
        <p14:creationId xmlns:p14="http://schemas.microsoft.com/office/powerpoint/2010/main" val="2631047439"/>
      </p:ext>
    </p:extLst>
  </p:cSld>
  <p:clrMapOvr>
    <a:masterClrMapping/>
  </p:clrMapOvr>
  <p:transition spd="slow">
    <p:pull dir="r"/>
  </p:transition>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93302" y="1628801"/>
            <a:ext cx="8699947" cy="679196"/>
          </a:xfrm>
        </p:spPr>
        <p:txBody>
          <a:bodyPr anchor="ctr"/>
          <a:lstStyle/>
          <a:p>
            <a:pPr marL="180975" indent="-180975" algn="just">
              <a:lnSpc>
                <a:spcPts val="2700"/>
              </a:lnSpc>
              <a:spcBef>
                <a:spcPts val="600"/>
              </a:spcBef>
              <a:spcAft>
                <a:spcPts val="600"/>
              </a:spcAft>
            </a:pPr>
            <a:r>
              <a:rPr lang="en-GB" sz="2000" dirty="0" smtClean="0">
                <a:solidFill>
                  <a:srgbClr val="FF0000"/>
                </a:solidFill>
              </a:rPr>
              <a:t>The number of G-SIBs has been roughly stable, while D-SIBs have increased markedly, with most G-SIBs from the US:</a:t>
            </a:r>
            <a:endParaRPr lang="en-US" sz="2000" dirty="0" smtClean="0">
              <a:cs typeface="Arial" charset="0"/>
            </a:endParaRPr>
          </a:p>
        </p:txBody>
      </p:sp>
      <p:sp>
        <p:nvSpPr>
          <p:cNvPr id="265220" name="Rectangle 3"/>
          <p:cNvSpPr>
            <a:spLocks noGrp="1" noChangeArrowheads="1"/>
          </p:cNvSpPr>
          <p:nvPr>
            <p:ph type="title"/>
          </p:nvPr>
        </p:nvSpPr>
        <p:spPr>
          <a:xfrm>
            <a:off x="738188" y="357188"/>
            <a:ext cx="8715375" cy="1071562"/>
          </a:xfrm>
          <a:noFill/>
        </p:spPr>
        <p:txBody>
          <a:bodyPr/>
          <a:lstStyle/>
          <a:p>
            <a:pPr>
              <a:defRPr/>
            </a:pPr>
            <a:r>
              <a:rPr lang="en-GB" dirty="0">
                <a:solidFill>
                  <a:schemeClr val="tx1"/>
                </a:solidFill>
              </a:rPr>
              <a:t>SIFIs</a:t>
            </a: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685</a:t>
            </a:fld>
            <a:endParaRPr lang="en-US" dirty="0"/>
          </a:p>
        </p:txBody>
      </p:sp>
      <p:sp>
        <p:nvSpPr>
          <p:cNvPr id="8" name="TextBox 7"/>
          <p:cNvSpPr txBox="1"/>
          <p:nvPr/>
        </p:nvSpPr>
        <p:spPr>
          <a:xfrm>
            <a:off x="5313040" y="5910494"/>
            <a:ext cx="3988668" cy="400110"/>
          </a:xfrm>
          <a:prstGeom prst="rect">
            <a:avLst/>
          </a:prstGeom>
          <a:noFill/>
        </p:spPr>
        <p:txBody>
          <a:bodyPr wrap="square">
            <a:spAutoFit/>
          </a:bodyPr>
          <a:lstStyle/>
          <a:p>
            <a:pPr algn="just">
              <a:buNone/>
            </a:pPr>
            <a:r>
              <a:rPr lang="en-US" sz="1000" b="0" u="none" dirty="0" smtClean="0">
                <a:solidFill>
                  <a:schemeClr val="tx1"/>
                </a:solidFill>
                <a:latin typeface="+mn-lt"/>
              </a:rPr>
              <a:t>Source: FSB (2020), “Evaluation </a:t>
            </a:r>
            <a:r>
              <a:rPr lang="en-US" sz="1000" b="0" u="none" dirty="0">
                <a:solidFill>
                  <a:schemeClr val="tx1"/>
                </a:solidFill>
                <a:latin typeface="+mn-lt"/>
              </a:rPr>
              <a:t>of the effects of </a:t>
            </a:r>
            <a:r>
              <a:rPr lang="en-US" sz="1000" b="0" u="none" dirty="0" smtClean="0">
                <a:solidFill>
                  <a:schemeClr val="tx1"/>
                </a:solidFill>
                <a:latin typeface="+mn-lt"/>
              </a:rPr>
              <a:t>too-big-to-fail reforms”, Consultation Report</a:t>
            </a:r>
            <a:r>
              <a:rPr lang="pt-PT" sz="1000" b="0" u="none" dirty="0" smtClean="0">
                <a:solidFill>
                  <a:schemeClr val="tx1"/>
                </a:solidFill>
                <a:latin typeface="+mn-lt"/>
              </a:rPr>
              <a:t>, </a:t>
            </a:r>
            <a:r>
              <a:rPr lang="en-US" sz="1000" b="0" u="none" dirty="0" smtClean="0">
                <a:solidFill>
                  <a:schemeClr val="tx1"/>
                </a:solidFill>
                <a:latin typeface="+mn-lt"/>
              </a:rPr>
              <a:t>”, 28 Jun.</a:t>
            </a:r>
            <a:endParaRPr lang="en-US" sz="1000" b="0" u="none" dirty="0">
              <a:solidFill>
                <a:schemeClr val="tx1"/>
              </a:solidFill>
              <a:latin typeface="+mn-lt"/>
            </a:endParaRPr>
          </a:p>
        </p:txBody>
      </p:sp>
      <p:pic>
        <p:nvPicPr>
          <p:cNvPr id="4" name="Picture 3"/>
          <p:cNvPicPr>
            <a:picLocks noChangeAspect="1"/>
          </p:cNvPicPr>
          <p:nvPr/>
        </p:nvPicPr>
        <p:blipFill>
          <a:blip r:embed="rId3"/>
          <a:stretch>
            <a:fillRect/>
          </a:stretch>
        </p:blipFill>
        <p:spPr>
          <a:xfrm>
            <a:off x="848545" y="2320406"/>
            <a:ext cx="3960439" cy="1900682"/>
          </a:xfrm>
          <a:prstGeom prst="rect">
            <a:avLst/>
          </a:prstGeom>
        </p:spPr>
      </p:pic>
      <p:pic>
        <p:nvPicPr>
          <p:cNvPr id="5" name="Picture 4"/>
          <p:cNvPicPr>
            <a:picLocks noChangeAspect="1"/>
          </p:cNvPicPr>
          <p:nvPr/>
        </p:nvPicPr>
        <p:blipFill>
          <a:blip r:embed="rId4"/>
          <a:stretch>
            <a:fillRect/>
          </a:stretch>
        </p:blipFill>
        <p:spPr>
          <a:xfrm>
            <a:off x="828794" y="4221087"/>
            <a:ext cx="3980190" cy="2089517"/>
          </a:xfrm>
          <a:prstGeom prst="rect">
            <a:avLst/>
          </a:prstGeom>
        </p:spPr>
      </p:pic>
    </p:spTree>
    <p:extLst>
      <p:ext uri="{BB962C8B-B14F-4D97-AF65-F5344CB8AC3E}">
        <p14:creationId xmlns:p14="http://schemas.microsoft.com/office/powerpoint/2010/main" val="2331400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38188" y="1628800"/>
            <a:ext cx="8715375" cy="4643438"/>
          </a:xfrm>
        </p:spPr>
        <p:txBody>
          <a:bodyPr anchor="ctr"/>
          <a:lstStyle/>
          <a:p>
            <a:pPr marL="538163" lvl="2" indent="-366713" algn="just">
              <a:lnSpc>
                <a:spcPts val="2700"/>
              </a:lnSpc>
              <a:spcBef>
                <a:spcPts val="600"/>
              </a:spcBef>
              <a:spcAft>
                <a:spcPts val="600"/>
              </a:spcAft>
            </a:pPr>
            <a:r>
              <a:rPr lang="en-GB" sz="2000" dirty="0" smtClean="0"/>
              <a:t>BCBS </a:t>
            </a:r>
            <a:r>
              <a:rPr lang="en-GB" sz="2000" dirty="0"/>
              <a:t>(2013), “Basel III: The Liquidity Coverage Ratio and liquidity risk monitoring tools”, W.P. 238, January</a:t>
            </a:r>
            <a:r>
              <a:rPr lang="en-GB" sz="2000" dirty="0" smtClean="0"/>
              <a:t>):</a:t>
            </a:r>
          </a:p>
          <a:p>
            <a:pPr marL="538163" lvl="2" indent="-366713" algn="just">
              <a:lnSpc>
                <a:spcPts val="2700"/>
              </a:lnSpc>
              <a:spcBef>
                <a:spcPts val="600"/>
              </a:spcBef>
              <a:spcAft>
                <a:spcPts val="600"/>
              </a:spcAft>
              <a:buFontTx/>
              <a:buChar char="-"/>
            </a:pPr>
            <a:r>
              <a:rPr lang="en-US" sz="2000" dirty="0" smtClean="0">
                <a:cs typeface="Arial" charset="0"/>
              </a:rPr>
              <a:t>Increases relevance of liquidity management, including contingency plans;</a:t>
            </a:r>
          </a:p>
          <a:p>
            <a:pPr marL="538163" lvl="2" indent="-366713" algn="just">
              <a:lnSpc>
                <a:spcPts val="2700"/>
              </a:lnSpc>
              <a:spcBef>
                <a:spcPts val="600"/>
              </a:spcBef>
              <a:spcAft>
                <a:spcPts val="600"/>
              </a:spcAft>
              <a:buFontTx/>
              <a:buChar char="-"/>
            </a:pPr>
            <a:r>
              <a:rPr lang="en-US" sz="2000" dirty="0" smtClean="0">
                <a:cs typeface="Arial" charset="0"/>
              </a:rPr>
              <a:t>Include liquidity costs in pricing and decision processes</a:t>
            </a:r>
          </a:p>
          <a:p>
            <a:pPr marL="538163" lvl="2" indent="-366713" algn="just">
              <a:lnSpc>
                <a:spcPts val="2700"/>
              </a:lnSpc>
              <a:spcBef>
                <a:spcPts val="600"/>
              </a:spcBef>
              <a:spcAft>
                <a:spcPts val="600"/>
              </a:spcAft>
            </a:pPr>
            <a:r>
              <a:rPr lang="en-US" sz="2000" dirty="0" smtClean="0"/>
              <a:t>Purpose</a:t>
            </a:r>
            <a:r>
              <a:rPr lang="pt-PT" sz="2000" dirty="0" smtClean="0"/>
              <a:t>: </a:t>
            </a:r>
            <a:r>
              <a:rPr lang="en-US" sz="2000" dirty="0" smtClean="0"/>
              <a:t>to ensure </a:t>
            </a:r>
            <a:r>
              <a:rPr lang="en-US" sz="2000" dirty="0"/>
              <a:t>that banks can meet their obligations without relying on fire sales of </a:t>
            </a:r>
            <a:r>
              <a:rPr lang="en-US" sz="2000" dirty="0" smtClean="0"/>
              <a:t>their illiquid </a:t>
            </a:r>
            <a:r>
              <a:rPr lang="en-US" sz="2000" dirty="0"/>
              <a:t>assets </a:t>
            </a:r>
            <a:r>
              <a:rPr lang="en-US" sz="2000" dirty="0" smtClean="0"/>
              <a:t>or on borrowing </a:t>
            </a:r>
            <a:r>
              <a:rPr lang="en-US" sz="2000" dirty="0"/>
              <a:t>from the central </a:t>
            </a:r>
            <a:r>
              <a:rPr lang="en-US" sz="2000" dirty="0" smtClean="0"/>
              <a:t>bank, that must be </a:t>
            </a:r>
            <a:r>
              <a:rPr lang="en-US" sz="2000" dirty="0"/>
              <a:t>the </a:t>
            </a:r>
            <a:r>
              <a:rPr lang="en-US" sz="2000" dirty="0" smtClean="0"/>
              <a:t>lender of </a:t>
            </a:r>
            <a:r>
              <a:rPr lang="en-US" sz="2000" i="1" dirty="0"/>
              <a:t>last </a:t>
            </a:r>
            <a:r>
              <a:rPr lang="en-US" sz="2000" dirty="0"/>
              <a:t>resort, not the lender of </a:t>
            </a:r>
            <a:r>
              <a:rPr lang="en-US" sz="2000" i="1" dirty="0"/>
              <a:t>first </a:t>
            </a:r>
            <a:r>
              <a:rPr lang="en-US" sz="2000" dirty="0"/>
              <a:t>resort</a:t>
            </a:r>
            <a:r>
              <a:rPr lang="en-US" sz="2000" dirty="0" smtClean="0"/>
              <a:t>.</a:t>
            </a:r>
            <a:endParaRPr lang="en-US" sz="2000" dirty="0" smtClean="0">
              <a:cs typeface="Arial" charset="0"/>
            </a:endParaRPr>
          </a:p>
        </p:txBody>
      </p:sp>
      <p:sp>
        <p:nvSpPr>
          <p:cNvPr id="267268" name="Rectangle 3"/>
          <p:cNvSpPr>
            <a:spLocks noGrp="1" noChangeArrowheads="1"/>
          </p:cNvSpPr>
          <p:nvPr>
            <p:ph type="title"/>
          </p:nvPr>
        </p:nvSpPr>
        <p:spPr>
          <a:xfrm>
            <a:off x="738188" y="357188"/>
            <a:ext cx="8715375" cy="1071562"/>
          </a:xfrm>
          <a:noFill/>
        </p:spPr>
        <p:txBody>
          <a:bodyPr/>
          <a:lstStyle/>
          <a:p>
            <a:r>
              <a:rPr lang="en-GB" sz="4000" dirty="0" smtClean="0">
                <a:solidFill>
                  <a:schemeClr val="tx1"/>
                </a:solidFill>
              </a:rPr>
              <a:t>Liquidity</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686</a:t>
            </a:fld>
            <a:endParaRPr lang="en-US"/>
          </a:p>
        </p:txBody>
      </p:sp>
    </p:spTree>
    <p:extLst>
      <p:ext uri="{BB962C8B-B14F-4D97-AF65-F5344CB8AC3E}">
        <p14:creationId xmlns:p14="http://schemas.microsoft.com/office/powerpoint/2010/main" val="123810548"/>
      </p:ext>
    </p:extLst>
  </p:cSld>
  <p:clrMapOvr>
    <a:masterClrMapping/>
  </p:clrMapOvr>
  <p:transition spd="slow">
    <p:pull dir="r"/>
  </p:transition>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11" name="Rectangle 2"/>
          <p:cNvSpPr>
            <a:spLocks noGrp="1" noChangeArrowheads="1"/>
          </p:cNvSpPr>
          <p:nvPr>
            <p:ph type="body" sz="half" idx="1"/>
          </p:nvPr>
        </p:nvSpPr>
        <p:spPr>
          <a:xfrm>
            <a:off x="764481" y="1628797"/>
            <a:ext cx="8715405" cy="4088480"/>
          </a:xfrm>
        </p:spPr>
        <p:txBody>
          <a:bodyPr anchor="ctr"/>
          <a:lstStyle/>
          <a:p>
            <a:pPr marL="268288" lvl="2" indent="-268288" algn="just">
              <a:lnSpc>
                <a:spcPts val="2600"/>
              </a:lnSpc>
              <a:spcBef>
                <a:spcPts val="0"/>
              </a:spcBef>
              <a:defRPr/>
            </a:pPr>
            <a:r>
              <a:rPr lang="en-GB" sz="1800" dirty="0" smtClean="0">
                <a:solidFill>
                  <a:srgbClr val="FF3300"/>
                </a:solidFill>
              </a:rPr>
              <a:t>2 </a:t>
            </a:r>
            <a:r>
              <a:rPr lang="en-GB" sz="1800" dirty="0">
                <a:solidFill>
                  <a:srgbClr val="FF3300"/>
                </a:solidFill>
              </a:rPr>
              <a:t>separate but complementary </a:t>
            </a:r>
            <a:r>
              <a:rPr lang="en-GB" sz="1800" dirty="0" smtClean="0">
                <a:solidFill>
                  <a:srgbClr val="FF3300"/>
                </a:solidFill>
              </a:rPr>
              <a:t>objectives</a:t>
            </a:r>
            <a:r>
              <a:rPr lang="en-GB" sz="1800" dirty="0" smtClean="0"/>
              <a:t>:</a:t>
            </a:r>
          </a:p>
          <a:p>
            <a:pPr marL="542925" lvl="2" indent="-361950" algn="just">
              <a:lnSpc>
                <a:spcPts val="2600"/>
              </a:lnSpc>
              <a:spcBef>
                <a:spcPts val="0"/>
              </a:spcBef>
              <a:buFont typeface="Monotype Sorts" pitchFamily="2" charset="2"/>
              <a:buAutoNum type="romanLcParenBoth"/>
              <a:defRPr/>
            </a:pPr>
            <a:r>
              <a:rPr lang="en-GB" sz="1800" dirty="0" smtClean="0"/>
              <a:t>to </a:t>
            </a:r>
            <a:r>
              <a:rPr lang="en-GB" sz="1800" dirty="0"/>
              <a:t>promote short-term resilience of a bank’s liquidity risk profile by ensuring that it has sufficient </a:t>
            </a:r>
            <a:r>
              <a:rPr lang="en-GB" sz="1800" dirty="0" smtClean="0"/>
              <a:t>high quality liquid assets (HQLA) </a:t>
            </a:r>
            <a:r>
              <a:rPr lang="en-GB" sz="1800" dirty="0"/>
              <a:t>to survive a significant stress scenario lasting for </a:t>
            </a:r>
            <a:r>
              <a:rPr lang="en-GB" sz="1800" dirty="0" smtClean="0"/>
              <a:t>1 month =&gt; </a:t>
            </a:r>
            <a:r>
              <a:rPr lang="en-US" sz="1800" dirty="0">
                <a:solidFill>
                  <a:srgbClr val="FF0000"/>
                </a:solidFill>
                <a:cs typeface="Arial" pitchFamily="34" charset="0"/>
              </a:rPr>
              <a:t>Liquidity Coverage Ratio </a:t>
            </a:r>
            <a:r>
              <a:rPr lang="en-US" sz="1800" dirty="0" smtClean="0">
                <a:solidFill>
                  <a:srgbClr val="FF0000"/>
                </a:solidFill>
                <a:cs typeface="Arial" pitchFamily="34" charset="0"/>
              </a:rPr>
              <a:t>(</a:t>
            </a:r>
            <a:r>
              <a:rPr lang="en-GB" sz="1800" dirty="0" smtClean="0">
                <a:solidFill>
                  <a:srgbClr val="FF0000"/>
                </a:solidFill>
              </a:rPr>
              <a:t>LCR), </a:t>
            </a:r>
            <a:r>
              <a:rPr lang="en-US" sz="1800" dirty="0" smtClean="0">
                <a:solidFill>
                  <a:schemeClr val="tx2">
                    <a:lumMod val="75000"/>
                  </a:schemeClr>
                </a:solidFill>
                <a:cs typeface="Arial" pitchFamily="34" charset="0"/>
              </a:rPr>
              <a:t>phased-in from 1.Jan.15</a:t>
            </a:r>
            <a:r>
              <a:rPr lang="en-GB" sz="1800" dirty="0" smtClean="0"/>
              <a:t>.</a:t>
            </a:r>
          </a:p>
          <a:p>
            <a:pPr marL="542925" lvl="2" indent="-361950" algn="just">
              <a:lnSpc>
                <a:spcPts val="2600"/>
              </a:lnSpc>
              <a:spcBef>
                <a:spcPts val="0"/>
              </a:spcBef>
              <a:buFont typeface="Monotype Sorts" pitchFamily="2" charset="2"/>
              <a:buAutoNum type="romanLcParenBoth"/>
              <a:defRPr/>
            </a:pPr>
            <a:endParaRPr lang="en-GB" sz="1800" dirty="0" smtClean="0"/>
          </a:p>
          <a:p>
            <a:pPr marL="542925" lvl="2" indent="-361950" algn="just">
              <a:lnSpc>
                <a:spcPts val="2600"/>
              </a:lnSpc>
              <a:spcBef>
                <a:spcPts val="0"/>
              </a:spcBef>
              <a:buFont typeface="Monotype Sorts" pitchFamily="2" charset="2"/>
              <a:buAutoNum type="romanLcParenBoth"/>
              <a:defRPr/>
            </a:pPr>
            <a:endParaRPr lang="pt-PT" sz="1800" dirty="0"/>
          </a:p>
          <a:p>
            <a:pPr marL="542925" lvl="2" indent="-361950" algn="just">
              <a:lnSpc>
                <a:spcPts val="2600"/>
              </a:lnSpc>
              <a:spcBef>
                <a:spcPts val="0"/>
              </a:spcBef>
              <a:buFont typeface="Monotype Sorts" pitchFamily="2" charset="2"/>
              <a:buAutoNum type="romanLcParenBoth"/>
              <a:defRPr/>
            </a:pPr>
            <a:endParaRPr lang="pt-PT" sz="1800" dirty="0"/>
          </a:p>
          <a:p>
            <a:pPr marL="542925" lvl="2" indent="-361950" algn="just">
              <a:lnSpc>
                <a:spcPts val="2600"/>
              </a:lnSpc>
              <a:spcBef>
                <a:spcPts val="0"/>
              </a:spcBef>
              <a:buFont typeface="Monotype Sorts" pitchFamily="2" charset="2"/>
              <a:buAutoNum type="romanLcParenBoth"/>
              <a:defRPr/>
            </a:pPr>
            <a:endParaRPr lang="en-GB" sz="1800" dirty="0" smtClean="0"/>
          </a:p>
          <a:p>
            <a:pPr marL="542925" lvl="2" indent="-361950" algn="just">
              <a:lnSpc>
                <a:spcPts val="2600"/>
              </a:lnSpc>
              <a:spcBef>
                <a:spcPts val="0"/>
              </a:spcBef>
              <a:buFont typeface="Monotype Sorts" pitchFamily="2" charset="2"/>
              <a:buAutoNum type="romanLcParenBoth"/>
              <a:defRPr/>
            </a:pPr>
            <a:r>
              <a:rPr lang="en-GB" sz="1800" dirty="0" smtClean="0"/>
              <a:t>to </a:t>
            </a:r>
            <a:r>
              <a:rPr lang="en-GB" sz="1800" dirty="0"/>
              <a:t>promote resilience over a longer time </a:t>
            </a:r>
            <a:r>
              <a:rPr lang="en-GB" sz="1800" dirty="0" smtClean="0"/>
              <a:t>horizon, by providing </a:t>
            </a:r>
            <a:r>
              <a:rPr lang="en-GB" sz="1800" dirty="0"/>
              <a:t>a </a:t>
            </a:r>
            <a:r>
              <a:rPr lang="en-GB" sz="1800" u="sng" dirty="0"/>
              <a:t>sustainable maturity structure of assets and </a:t>
            </a:r>
            <a:r>
              <a:rPr lang="en-GB" sz="1800" u="sng" dirty="0" smtClean="0"/>
              <a:t>liabilities</a:t>
            </a:r>
            <a:r>
              <a:rPr lang="en-GB" sz="1800" dirty="0" smtClean="0"/>
              <a:t>, creating </a:t>
            </a:r>
            <a:r>
              <a:rPr lang="en-GB" sz="1800" dirty="0"/>
              <a:t>additional incentives for banks to fund their activities with more stable sources of funding on an ongoing </a:t>
            </a:r>
            <a:r>
              <a:rPr lang="en-GB" sz="1800" dirty="0" smtClean="0"/>
              <a:t>basis =&gt; </a:t>
            </a:r>
            <a:r>
              <a:rPr lang="en-GB" sz="1800" dirty="0" smtClean="0">
                <a:solidFill>
                  <a:srgbClr val="FF0000"/>
                </a:solidFill>
              </a:rPr>
              <a:t>Net </a:t>
            </a:r>
            <a:r>
              <a:rPr lang="en-GB" sz="1800" dirty="0">
                <a:solidFill>
                  <a:srgbClr val="FF0000"/>
                </a:solidFill>
              </a:rPr>
              <a:t>Stable Funding Ratio (NSFR),</a:t>
            </a:r>
            <a:r>
              <a:rPr lang="en-GB" sz="1800" dirty="0"/>
              <a:t> </a:t>
            </a:r>
            <a:r>
              <a:rPr lang="en-GB" sz="1800" dirty="0" smtClean="0"/>
              <a:t>with a </a:t>
            </a:r>
            <a:r>
              <a:rPr lang="en-GB" sz="1800" dirty="0"/>
              <a:t>time horizon of </a:t>
            </a:r>
            <a:r>
              <a:rPr lang="en-GB" sz="1800" dirty="0" smtClean="0"/>
              <a:t>1 year, to be implemented in </a:t>
            </a:r>
            <a:r>
              <a:rPr lang="en-US" sz="1800" dirty="0" smtClean="0">
                <a:solidFill>
                  <a:schemeClr val="tx2">
                    <a:lumMod val="75000"/>
                  </a:schemeClr>
                </a:solidFill>
                <a:cs typeface="Arial" pitchFamily="34" charset="0"/>
              </a:rPr>
              <a:t>28.Jun.21</a:t>
            </a:r>
            <a:r>
              <a:rPr lang="en-GB" sz="1800" dirty="0" smtClean="0"/>
              <a:t>. </a:t>
            </a:r>
            <a:endParaRPr lang="en-US" sz="1800" dirty="0" smtClean="0">
              <a:cs typeface="Arial" charset="0"/>
            </a:endParaRPr>
          </a:p>
        </p:txBody>
      </p:sp>
      <p:sp>
        <p:nvSpPr>
          <p:cNvPr id="269316"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pic>
        <p:nvPicPr>
          <p:cNvPr id="2" name="Picture 1"/>
          <p:cNvPicPr>
            <a:picLocks noChangeAspect="1"/>
          </p:cNvPicPr>
          <p:nvPr/>
        </p:nvPicPr>
        <p:blipFill>
          <a:blip r:embed="rId3"/>
          <a:stretch>
            <a:fillRect/>
          </a:stretch>
        </p:blipFill>
        <p:spPr>
          <a:xfrm>
            <a:off x="2504728" y="3608725"/>
            <a:ext cx="4924772" cy="810139"/>
          </a:xfrm>
          <a:prstGeom prst="rect">
            <a:avLst/>
          </a:prstGeom>
        </p:spPr>
      </p:pic>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687</a:t>
            </a:fld>
            <a:endParaRPr lang="en-US"/>
          </a:p>
        </p:txBody>
      </p:sp>
      <p:pic>
        <p:nvPicPr>
          <p:cNvPr id="7" name="Picture 2"/>
          <p:cNvPicPr>
            <a:picLocks noChangeAspect="1" noChangeArrowheads="1"/>
          </p:cNvPicPr>
          <p:nvPr/>
        </p:nvPicPr>
        <p:blipFill>
          <a:blip r:embed="rId4" cstate="print"/>
          <a:srcRect/>
          <a:stretch>
            <a:fillRect/>
          </a:stretch>
        </p:blipFill>
        <p:spPr bwMode="auto">
          <a:xfrm>
            <a:off x="1640632" y="2987800"/>
            <a:ext cx="6768752" cy="657224"/>
          </a:xfrm>
          <a:prstGeom prst="rect">
            <a:avLst/>
          </a:prstGeom>
          <a:noFill/>
          <a:ln w="9525">
            <a:noFill/>
            <a:miter lim="800000"/>
            <a:headEnd/>
            <a:tailEnd/>
          </a:ln>
        </p:spPr>
      </p:pic>
      <p:pic>
        <p:nvPicPr>
          <p:cNvPr id="8" name="Picture 3"/>
          <p:cNvPicPr>
            <a:picLocks noChangeAspect="1" noChangeArrowheads="1"/>
          </p:cNvPicPr>
          <p:nvPr/>
        </p:nvPicPr>
        <p:blipFill>
          <a:blip r:embed="rId5" cstate="print"/>
          <a:srcRect/>
          <a:stretch>
            <a:fillRect/>
          </a:stretch>
        </p:blipFill>
        <p:spPr bwMode="auto">
          <a:xfrm>
            <a:off x="1453030" y="5717277"/>
            <a:ext cx="7572401" cy="635874"/>
          </a:xfrm>
          <a:prstGeom prst="rect">
            <a:avLst/>
          </a:prstGeom>
          <a:noFill/>
          <a:ln w="9525">
            <a:noFill/>
            <a:miter lim="800000"/>
            <a:headEnd/>
            <a:tailEnd/>
          </a:ln>
        </p:spPr>
      </p:pic>
    </p:spTree>
    <p:extLst>
      <p:ext uri="{BB962C8B-B14F-4D97-AF65-F5344CB8AC3E}">
        <p14:creationId xmlns:p14="http://schemas.microsoft.com/office/powerpoint/2010/main" val="18654958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7" name="Rectangle 2"/>
          <p:cNvSpPr txBox="1">
            <a:spLocks noChangeArrowheads="1"/>
          </p:cNvSpPr>
          <p:nvPr/>
        </p:nvSpPr>
        <p:spPr bwMode="auto">
          <a:xfrm>
            <a:off x="776536" y="1628800"/>
            <a:ext cx="8716714" cy="2722041"/>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u="none" dirty="0" smtClean="0">
                <a:solidFill>
                  <a:srgbClr val="FF0000"/>
                </a:solidFill>
                <a:cs typeface="Arial" charset="0"/>
              </a:rPr>
              <a:t>LCR </a:t>
            </a:r>
            <a:r>
              <a:rPr lang="en-US" sz="2000" b="0" u="none" dirty="0" smtClean="0">
                <a:solidFill>
                  <a:schemeClr val="tx1"/>
                </a:solidFill>
                <a:cs typeface="Arial" charset="0"/>
              </a:rPr>
              <a:t>- shortfall </a:t>
            </a:r>
            <a:r>
              <a:rPr lang="en-US" sz="2000" b="0" u="none" dirty="0">
                <a:solidFill>
                  <a:schemeClr val="tx1"/>
                </a:solidFill>
                <a:cs typeface="Arial" charset="0"/>
              </a:rPr>
              <a:t>of 225B€ of liquid assets </a:t>
            </a:r>
            <a:r>
              <a:rPr lang="en-US" sz="2000" b="0" u="none" dirty="0" smtClean="0">
                <a:solidFill>
                  <a:schemeClr val="tx1"/>
                </a:solidFill>
                <a:cs typeface="Arial" charset="0"/>
              </a:rPr>
              <a:t>identified </a:t>
            </a:r>
            <a:r>
              <a:rPr lang="en-US" sz="2000" b="0" u="none" dirty="0">
                <a:solidFill>
                  <a:schemeClr val="tx1"/>
                </a:solidFill>
                <a:cs typeface="Arial" charset="0"/>
              </a:rPr>
              <a:t>(in </a:t>
            </a:r>
            <a:r>
              <a:rPr lang="en-US" sz="2000" b="0" u="none" dirty="0">
                <a:solidFill>
                  <a:schemeClr val="tx1"/>
                </a:solidFill>
              </a:rPr>
              <a:t>the Basel III monitoring exercise published by EBA on the 26</a:t>
            </a:r>
            <a:r>
              <a:rPr lang="en-US" sz="2000" b="0" u="none" baseline="30000" dirty="0">
                <a:solidFill>
                  <a:schemeClr val="tx1"/>
                </a:solidFill>
              </a:rPr>
              <a:t>th</a:t>
            </a:r>
            <a:r>
              <a:rPr lang="en-US" sz="2000" b="0" u="none" dirty="0">
                <a:solidFill>
                  <a:schemeClr val="tx1"/>
                </a:solidFill>
              </a:rPr>
              <a:t> </a:t>
            </a:r>
            <a:r>
              <a:rPr lang="en-US" sz="2000" b="0" u="none" dirty="0" smtClean="0">
                <a:solidFill>
                  <a:schemeClr val="tx1"/>
                </a:solidFill>
              </a:rPr>
              <a:t>Sep.2013), decreasing significantly afterwards to around 5B€ at </a:t>
            </a:r>
            <a:r>
              <a:rPr lang="en-US" sz="2000" b="0" u="none" dirty="0">
                <a:solidFill>
                  <a:schemeClr val="tx1"/>
                </a:solidFill>
              </a:rPr>
              <a:t>the end of </a:t>
            </a:r>
            <a:r>
              <a:rPr lang="en-US" sz="2000" b="0" u="none" dirty="0" smtClean="0">
                <a:solidFill>
                  <a:schemeClr val="tx1"/>
                </a:solidFill>
              </a:rPr>
              <a:t>Jun19</a:t>
            </a:r>
            <a:r>
              <a:rPr lang="en-US" sz="2000" b="0" u="none" dirty="0">
                <a:solidFill>
                  <a:schemeClr val="tx1"/>
                </a:solidFill>
              </a:rPr>
              <a:t>. </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The </a:t>
            </a:r>
            <a:r>
              <a:rPr lang="en-US" sz="2000" b="0" u="none" dirty="0">
                <a:solidFill>
                  <a:schemeClr val="tx1"/>
                </a:solidFill>
              </a:rPr>
              <a:t>weighted average LCR for </a:t>
            </a:r>
            <a:r>
              <a:rPr lang="en-US" sz="2000" b="0" u="none" dirty="0" smtClean="0">
                <a:solidFill>
                  <a:schemeClr val="tx1"/>
                </a:solidFill>
              </a:rPr>
              <a:t>a sample </a:t>
            </a:r>
            <a:r>
              <a:rPr lang="en-US" sz="2000" b="0" u="none" dirty="0">
                <a:solidFill>
                  <a:schemeClr val="tx1"/>
                </a:solidFill>
              </a:rPr>
              <a:t>of 134 </a:t>
            </a:r>
            <a:r>
              <a:rPr lang="en-US" sz="2000" b="0" u="none" dirty="0" smtClean="0">
                <a:solidFill>
                  <a:schemeClr val="tx1"/>
                </a:solidFill>
              </a:rPr>
              <a:t>banks monitored by EBA was around 150% in Jun19, with 78</a:t>
            </a:r>
            <a:r>
              <a:rPr lang="en-US" sz="2000" b="0" u="none" dirty="0">
                <a:solidFill>
                  <a:schemeClr val="tx1"/>
                </a:solidFill>
              </a:rPr>
              <a:t>% of the banks </a:t>
            </a:r>
            <a:r>
              <a:rPr lang="en-US" sz="2000" b="0" u="none" dirty="0" smtClean="0">
                <a:solidFill>
                  <a:schemeClr val="tx1"/>
                </a:solidFill>
              </a:rPr>
              <a:t>reaching an </a:t>
            </a:r>
            <a:r>
              <a:rPr lang="en-US" sz="2000" b="0" u="none" dirty="0">
                <a:solidFill>
                  <a:schemeClr val="tx1"/>
                </a:solidFill>
              </a:rPr>
              <a:t>LCR above 140</a:t>
            </a:r>
            <a:r>
              <a:rPr lang="en-US" sz="2000" b="0" u="none" dirty="0" smtClean="0">
                <a:solidFill>
                  <a:schemeClr val="tx1"/>
                </a:solidFill>
              </a:rPr>
              <a:t>%.</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rPr>
              <a:t>The </a:t>
            </a:r>
            <a:r>
              <a:rPr lang="en-US" sz="2000" b="0" u="none" dirty="0">
                <a:solidFill>
                  <a:schemeClr val="tx1"/>
                </a:solidFill>
              </a:rPr>
              <a:t>number of banks with a shortfall </a:t>
            </a:r>
            <a:r>
              <a:rPr lang="en-US" sz="2000" b="0" u="none" dirty="0" smtClean="0">
                <a:solidFill>
                  <a:schemeClr val="tx1"/>
                </a:solidFill>
              </a:rPr>
              <a:t>in </a:t>
            </a:r>
            <a:r>
              <a:rPr lang="en-US" sz="2000" b="0" u="none" dirty="0">
                <a:solidFill>
                  <a:schemeClr val="tx1"/>
                </a:solidFill>
              </a:rPr>
              <a:t>liquid assets </a:t>
            </a:r>
            <a:r>
              <a:rPr lang="en-US" sz="2000" b="0" u="none" dirty="0" smtClean="0">
                <a:solidFill>
                  <a:schemeClr val="tx1"/>
                </a:solidFill>
              </a:rPr>
              <a:t>(to </a:t>
            </a:r>
            <a:r>
              <a:rPr lang="en-US" sz="2000" b="0" u="none" dirty="0">
                <a:solidFill>
                  <a:schemeClr val="tx1"/>
                </a:solidFill>
              </a:rPr>
              <a:t>comply with the minimum requirement of 100%) decreased from </a:t>
            </a:r>
            <a:r>
              <a:rPr lang="en-US" sz="2000" b="0" u="none" dirty="0" smtClean="0">
                <a:solidFill>
                  <a:schemeClr val="tx1"/>
                </a:solidFill>
              </a:rPr>
              <a:t>7 to 3 between 2016 and 2019</a:t>
            </a:r>
            <a:r>
              <a:rPr lang="en-US" sz="2000" b="0" u="none" dirty="0">
                <a:solidFill>
                  <a:schemeClr val="tx1"/>
                </a:solidFill>
              </a:rPr>
              <a:t>.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688</a:t>
            </a:fld>
            <a:endParaRPr lang="en-US"/>
          </a:p>
        </p:txBody>
      </p:sp>
      <p:pic>
        <p:nvPicPr>
          <p:cNvPr id="3" name="Picture 2"/>
          <p:cNvPicPr>
            <a:picLocks noChangeAspect="1"/>
          </p:cNvPicPr>
          <p:nvPr/>
        </p:nvPicPr>
        <p:blipFill>
          <a:blip r:embed="rId3"/>
          <a:stretch>
            <a:fillRect/>
          </a:stretch>
        </p:blipFill>
        <p:spPr>
          <a:xfrm>
            <a:off x="848544" y="4413231"/>
            <a:ext cx="5184575" cy="1909781"/>
          </a:xfrm>
          <a:prstGeom prst="rect">
            <a:avLst/>
          </a:prstGeom>
        </p:spPr>
      </p:pic>
      <p:sp>
        <p:nvSpPr>
          <p:cNvPr id="8" name="Text Box 6"/>
          <p:cNvSpPr txBox="1">
            <a:spLocks noChangeArrowheads="1"/>
          </p:cNvSpPr>
          <p:nvPr/>
        </p:nvSpPr>
        <p:spPr bwMode="auto">
          <a:xfrm>
            <a:off x="6105128" y="5517232"/>
            <a:ext cx="3348434" cy="830997"/>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EBA (2020), “ Update on the EBA Report on Liquidity Measures Under Article 509(1) of The CRR – Results Based On Data As Of 30 June 2019”, </a:t>
            </a:r>
            <a:r>
              <a:rPr lang="pt-PT" sz="1200" b="0" u="none" dirty="0" smtClean="0">
                <a:solidFill>
                  <a:schemeClr val="tx1"/>
                </a:solidFill>
              </a:rPr>
              <a:t>08 </a:t>
            </a:r>
            <a:r>
              <a:rPr lang="pt-PT" sz="1200" b="0" u="none" dirty="0" err="1" smtClean="0">
                <a:solidFill>
                  <a:schemeClr val="tx1"/>
                </a:solidFill>
              </a:rPr>
              <a:t>April</a:t>
            </a:r>
            <a:r>
              <a:rPr lang="pt-PT" sz="1200" b="0" u="none" dirty="0" smtClean="0">
                <a:solidFill>
                  <a:schemeClr val="tx1"/>
                </a:solidFill>
              </a:rPr>
              <a:t>, EBA/REP/2020/13 .</a:t>
            </a:r>
            <a:endParaRPr lang="en-US" sz="1200" b="0" u="none" dirty="0">
              <a:solidFill>
                <a:schemeClr val="tx1"/>
              </a:solidFill>
            </a:endParaRPr>
          </a:p>
        </p:txBody>
      </p:sp>
    </p:spTree>
    <p:extLst>
      <p:ext uri="{BB962C8B-B14F-4D97-AF65-F5344CB8AC3E}">
        <p14:creationId xmlns:p14="http://schemas.microsoft.com/office/powerpoint/2010/main" val="3594160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7" name="Rectangle 2"/>
          <p:cNvSpPr txBox="1">
            <a:spLocks noChangeArrowheads="1"/>
          </p:cNvSpPr>
          <p:nvPr/>
        </p:nvSpPr>
        <p:spPr bwMode="auto">
          <a:xfrm>
            <a:off x="738189" y="1643063"/>
            <a:ext cx="8618629" cy="728044"/>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smtClean="0">
                <a:solidFill>
                  <a:srgbClr val="FF0000"/>
                </a:solidFill>
                <a:cs typeface="Arial" charset="0"/>
              </a:rPr>
              <a:t>NSFR - higher initial shortfall in </a:t>
            </a:r>
            <a:r>
              <a:rPr lang="en-US" sz="1900" b="0" u="none" dirty="0">
                <a:solidFill>
                  <a:srgbClr val="FF0000"/>
                </a:solidFill>
                <a:cs typeface="Arial" charset="0"/>
              </a:rPr>
              <a:t>Europe and investment </a:t>
            </a:r>
            <a:r>
              <a:rPr lang="en-US" sz="1900" b="0" u="none" dirty="0" smtClean="0">
                <a:solidFill>
                  <a:srgbClr val="FF0000"/>
                </a:solidFill>
                <a:cs typeface="Arial" charset="0"/>
              </a:rPr>
              <a:t>banking, decreasing afterwards, with smaller banks (group 2) exhibiting higher levels..</a:t>
            </a:r>
            <a:endParaRPr lang="en-US" sz="1900" b="0" u="none" dirty="0">
              <a:solidFill>
                <a:schemeClr val="tx1"/>
              </a:solidFill>
              <a:cs typeface="Arial" charset="0"/>
            </a:endParaRPr>
          </a:p>
        </p:txBody>
      </p:sp>
      <p:pic>
        <p:nvPicPr>
          <p:cNvPr id="272389" name="Picture 5"/>
          <p:cNvPicPr>
            <a:picLocks noChangeAspect="1" noChangeArrowheads="1"/>
          </p:cNvPicPr>
          <p:nvPr/>
        </p:nvPicPr>
        <p:blipFill>
          <a:blip r:embed="rId3" cstate="print"/>
          <a:srcRect/>
          <a:stretch>
            <a:fillRect/>
          </a:stretch>
        </p:blipFill>
        <p:spPr bwMode="auto">
          <a:xfrm>
            <a:off x="776536" y="2371107"/>
            <a:ext cx="4500745" cy="3061055"/>
          </a:xfrm>
          <a:prstGeom prst="rect">
            <a:avLst/>
          </a:prstGeom>
          <a:noFill/>
          <a:ln w="12700" cap="sq">
            <a:noFill/>
            <a:miter lim="800000"/>
            <a:headEnd/>
            <a:tailEnd/>
          </a:ln>
        </p:spPr>
      </p:pic>
      <p:sp>
        <p:nvSpPr>
          <p:cNvPr id="272390" name="Text Box 6"/>
          <p:cNvSpPr txBox="1">
            <a:spLocks noChangeArrowheads="1"/>
          </p:cNvSpPr>
          <p:nvPr/>
        </p:nvSpPr>
        <p:spPr bwMode="auto">
          <a:xfrm>
            <a:off x="738188" y="5589240"/>
            <a:ext cx="4539093" cy="461665"/>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a:t>
            </a:r>
            <a:r>
              <a:rPr lang="en-US" sz="1200" b="0" u="none" dirty="0" err="1" smtClean="0">
                <a:solidFill>
                  <a:schemeClr val="tx1"/>
                </a:solidFill>
              </a:rPr>
              <a:t>Ötker</a:t>
            </a:r>
            <a:r>
              <a:rPr lang="en-US" sz="1200" b="0" u="none" dirty="0" smtClean="0">
                <a:solidFill>
                  <a:schemeClr val="tx1"/>
                </a:solidFill>
              </a:rPr>
              <a:t>-Robe </a:t>
            </a:r>
            <a:r>
              <a:rPr lang="en-US" sz="1200" b="0" i="1" u="none" dirty="0" smtClean="0">
                <a:solidFill>
                  <a:schemeClr val="tx1"/>
                </a:solidFill>
              </a:rPr>
              <a:t>et al </a:t>
            </a:r>
            <a:r>
              <a:rPr lang="en-US" sz="1200" b="0" u="none" dirty="0" smtClean="0">
                <a:solidFill>
                  <a:schemeClr val="tx1"/>
                </a:solidFill>
              </a:rPr>
              <a:t>(2010), “Impact of Regulatory Reforms on Large and Complex Financial Institutions”, IMF, SPN/10/16.</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689</a:t>
            </a:fld>
            <a:endParaRPr lang="en-US"/>
          </a:p>
        </p:txBody>
      </p:sp>
      <p:pic>
        <p:nvPicPr>
          <p:cNvPr id="8" name="Picture 7"/>
          <p:cNvPicPr>
            <a:picLocks noChangeAspect="1"/>
          </p:cNvPicPr>
          <p:nvPr/>
        </p:nvPicPr>
        <p:blipFill>
          <a:blip r:embed="rId4"/>
          <a:stretch>
            <a:fillRect/>
          </a:stretch>
        </p:blipFill>
        <p:spPr>
          <a:xfrm>
            <a:off x="5313040" y="2375537"/>
            <a:ext cx="4146483" cy="3056625"/>
          </a:xfrm>
          <a:prstGeom prst="rect">
            <a:avLst/>
          </a:prstGeom>
        </p:spPr>
      </p:pic>
      <p:sp>
        <p:nvSpPr>
          <p:cNvPr id="9" name="TextBox 8"/>
          <p:cNvSpPr txBox="1"/>
          <p:nvPr/>
        </p:nvSpPr>
        <p:spPr>
          <a:xfrm>
            <a:off x="5275692" y="5589240"/>
            <a:ext cx="4177871" cy="461665"/>
          </a:xfrm>
          <a:prstGeom prst="rect">
            <a:avLst/>
          </a:prstGeom>
          <a:noFill/>
        </p:spPr>
        <p:txBody>
          <a:bodyPr wrap="square">
            <a:spAutoFit/>
          </a:bodyPr>
          <a:lstStyle/>
          <a:p>
            <a:pPr algn="just">
              <a:buNone/>
            </a:pPr>
            <a:r>
              <a:rPr lang="en-US" sz="1200" b="0" u="none" dirty="0" smtClean="0">
                <a:solidFill>
                  <a:schemeClr val="tx1"/>
                </a:solidFill>
                <a:latin typeface="+mn-lt"/>
              </a:rPr>
              <a:t>Source: EBA (2016), “</a:t>
            </a:r>
            <a:r>
              <a:rPr lang="it-IT" sz="1200" b="0" u="none" dirty="0" smtClean="0">
                <a:solidFill>
                  <a:schemeClr val="tx1"/>
                </a:solidFill>
              </a:rPr>
              <a:t>CRD </a:t>
            </a:r>
            <a:r>
              <a:rPr lang="it-IT" sz="1200" b="0" u="none" dirty="0">
                <a:solidFill>
                  <a:schemeClr val="tx1"/>
                </a:solidFill>
              </a:rPr>
              <a:t>IV – </a:t>
            </a:r>
            <a:r>
              <a:rPr lang="it-IT" sz="1200" b="0" u="none" dirty="0" smtClean="0">
                <a:solidFill>
                  <a:schemeClr val="tx1"/>
                </a:solidFill>
              </a:rPr>
              <a:t>CRR/Basel III Monitoring Exercise», </a:t>
            </a:r>
            <a:r>
              <a:rPr lang="en-GB" sz="1200" b="0" u="none" dirty="0" smtClean="0">
                <a:solidFill>
                  <a:schemeClr val="tx1"/>
                </a:solidFill>
              </a:rPr>
              <a:t>Results Based On Data As Of 30 June 2015, 2 Mar;</a:t>
            </a:r>
            <a:endParaRPr lang="en-US" sz="1200" b="0" u="none" dirty="0">
              <a:solidFill>
                <a:schemeClr val="tx1"/>
              </a:solidFill>
              <a:latin typeface="+mn-lt"/>
            </a:endParaRPr>
          </a:p>
        </p:txBody>
      </p:sp>
    </p:spTree>
    <p:extLst>
      <p:ext uri="{BB962C8B-B14F-4D97-AF65-F5344CB8AC3E}">
        <p14:creationId xmlns:p14="http://schemas.microsoft.com/office/powerpoint/2010/main" val="147661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1"/>
            <a:ext cx="1728192" cy="432046"/>
          </a:xfrm>
        </p:spPr>
        <p:txBody>
          <a:bodyPr/>
          <a:lstStyle/>
          <a:p>
            <a:pPr algn="just">
              <a:lnSpc>
                <a:spcPts val="2700"/>
              </a:lnSpc>
              <a:spcBef>
                <a:spcPts val="600"/>
              </a:spcBef>
              <a:spcAft>
                <a:spcPts val="600"/>
              </a:spcAft>
            </a:pPr>
            <a:r>
              <a:rPr lang="en-US" sz="2000" dirty="0" smtClean="0"/>
              <a:t>Defining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69</a:t>
            </a:fld>
            <a:endParaRPr lang="en-US"/>
          </a:p>
        </p:txBody>
      </p:sp>
      <p:pic>
        <p:nvPicPr>
          <p:cNvPr id="6" name="Picture 5"/>
          <p:cNvPicPr>
            <a:picLocks noChangeAspect="1"/>
          </p:cNvPicPr>
          <p:nvPr/>
        </p:nvPicPr>
        <p:blipFill>
          <a:blip r:embed="rId2"/>
          <a:stretch>
            <a:fillRect/>
          </a:stretch>
        </p:blipFill>
        <p:spPr>
          <a:xfrm>
            <a:off x="1193486" y="4108732"/>
            <a:ext cx="7220343" cy="400388"/>
          </a:xfrm>
          <a:prstGeom prst="rect">
            <a:avLst/>
          </a:prstGeom>
        </p:spPr>
      </p:pic>
      <p:pic>
        <p:nvPicPr>
          <p:cNvPr id="3" name="Picture 2"/>
          <p:cNvPicPr>
            <a:picLocks noChangeAspect="1"/>
          </p:cNvPicPr>
          <p:nvPr/>
        </p:nvPicPr>
        <p:blipFill>
          <a:blip r:embed="rId3"/>
          <a:stretch>
            <a:fillRect/>
          </a:stretch>
        </p:blipFill>
        <p:spPr>
          <a:xfrm>
            <a:off x="1208583" y="2204863"/>
            <a:ext cx="1400827" cy="402953"/>
          </a:xfrm>
          <a:prstGeom prst="rect">
            <a:avLst/>
          </a:prstGeom>
        </p:spPr>
      </p:pic>
      <p:pic>
        <p:nvPicPr>
          <p:cNvPr id="7" name="Picture 6"/>
          <p:cNvPicPr>
            <a:picLocks noChangeAspect="1"/>
          </p:cNvPicPr>
          <p:nvPr/>
        </p:nvPicPr>
        <p:blipFill>
          <a:blip r:embed="rId4"/>
          <a:stretch>
            <a:fillRect/>
          </a:stretch>
        </p:blipFill>
        <p:spPr>
          <a:xfrm>
            <a:off x="1208584" y="2788817"/>
            <a:ext cx="1611221" cy="343090"/>
          </a:xfrm>
          <a:prstGeom prst="rect">
            <a:avLst/>
          </a:prstGeom>
        </p:spPr>
      </p:pic>
      <p:sp>
        <p:nvSpPr>
          <p:cNvPr id="10" name="Down Arrow 9"/>
          <p:cNvSpPr/>
          <p:nvPr/>
        </p:nvSpPr>
        <p:spPr bwMode="auto">
          <a:xfrm>
            <a:off x="2181472" y="3430258"/>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pic>
        <p:nvPicPr>
          <p:cNvPr id="8" name="Picture 7"/>
          <p:cNvPicPr>
            <a:picLocks noChangeAspect="1"/>
          </p:cNvPicPr>
          <p:nvPr/>
        </p:nvPicPr>
        <p:blipFill>
          <a:blip r:embed="rId5"/>
          <a:stretch>
            <a:fillRect/>
          </a:stretch>
        </p:blipFill>
        <p:spPr>
          <a:xfrm>
            <a:off x="1224952" y="5339600"/>
            <a:ext cx="2578779" cy="670436"/>
          </a:xfrm>
          <a:prstGeom prst="rect">
            <a:avLst/>
          </a:prstGeom>
        </p:spPr>
      </p:pic>
      <p:sp>
        <p:nvSpPr>
          <p:cNvPr id="12" name="Down Arrow 11"/>
          <p:cNvSpPr/>
          <p:nvPr/>
        </p:nvSpPr>
        <p:spPr bwMode="auto">
          <a:xfrm>
            <a:off x="2216696" y="46531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4" name="Right Arrow 3"/>
          <p:cNvSpPr/>
          <p:nvPr/>
        </p:nvSpPr>
        <p:spPr bwMode="auto">
          <a:xfrm>
            <a:off x="3872880" y="5445224"/>
            <a:ext cx="648072" cy="420796"/>
          </a:xfrm>
          <a:prstGeom prst="right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13" name="Rectangle 3"/>
          <p:cNvSpPr txBox="1">
            <a:spLocks noChangeArrowheads="1"/>
          </p:cNvSpPr>
          <p:nvPr/>
        </p:nvSpPr>
        <p:spPr bwMode="auto">
          <a:xfrm>
            <a:off x="4664968" y="5229199"/>
            <a:ext cx="4752528" cy="10938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pPr>
            <a:r>
              <a:rPr kumimoji="0" lang="en-US" sz="2000" u="none" kern="0" dirty="0" smtClean="0">
                <a:solidFill>
                  <a:srgbClr val="FF0000"/>
                </a:solidFill>
              </a:rPr>
              <a:t>Deposits Multiplier </a:t>
            </a:r>
            <a:r>
              <a:rPr kumimoji="0" lang="en-US" sz="2000" b="0" u="none" kern="0" dirty="0" smtClean="0">
                <a:solidFill>
                  <a:srgbClr val="FF0000"/>
                </a:solidFill>
              </a:rPr>
              <a:t>(similar to the Simple Multiplier (</a:t>
            </a:r>
            <a:r>
              <a:rPr lang="en-US" sz="2000" b="0" dirty="0" smtClean="0">
                <a:solidFill>
                  <a:srgbClr val="FF0000"/>
                </a:solidFill>
              </a:rPr>
              <a:t>1/</a:t>
            </a:r>
            <a:r>
              <a:rPr lang="en-US" sz="2000" b="0" i="1" dirty="0" err="1" smtClean="0">
                <a:solidFill>
                  <a:srgbClr val="FF0000"/>
                </a:solidFill>
              </a:rPr>
              <a:t>rr</a:t>
            </a:r>
            <a:r>
              <a:rPr lang="en-US" sz="2000" b="0" dirty="0" smtClean="0">
                <a:solidFill>
                  <a:srgbClr val="FF0000"/>
                </a:solidFill>
              </a:rPr>
              <a:t>)</a:t>
            </a:r>
            <a:r>
              <a:rPr kumimoji="0" lang="en-US" sz="2000" b="0" u="none" kern="0" dirty="0" smtClean="0">
                <a:solidFill>
                  <a:srgbClr val="FF0000"/>
                </a:solidFill>
              </a:rPr>
              <a:t>, but adding ER and C to the denominator)</a:t>
            </a:r>
          </a:p>
        </p:txBody>
      </p:sp>
    </p:spTree>
    <p:extLst>
      <p:ext uri="{BB962C8B-B14F-4D97-AF65-F5344CB8AC3E}">
        <p14:creationId xmlns:p14="http://schemas.microsoft.com/office/powerpoint/2010/main" val="3449059855"/>
      </p:ext>
    </p:extLst>
  </p:cSld>
  <p:clrMapOvr>
    <a:masterClrMapping/>
  </p:clrMapOvr>
  <p:transition spd="slow">
    <p:pull dir="r"/>
  </p:transition>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Liquidity</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701785"/>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smtClean="0">
                <a:solidFill>
                  <a:schemeClr val="tx1"/>
                </a:solidFill>
                <a:cs typeface="Arial" charset="0"/>
              </a:rPr>
              <a:t>In </a:t>
            </a:r>
            <a:r>
              <a:rPr lang="pt-PT" sz="1900" b="0" u="none" dirty="0" smtClean="0">
                <a:solidFill>
                  <a:schemeClr val="tx1"/>
                </a:solidFill>
                <a:cs typeface="Arial" charset="0"/>
              </a:rPr>
              <a:t>Jun19</a:t>
            </a:r>
            <a:r>
              <a:rPr lang="en-GB" sz="1900" b="0" u="none" dirty="0" smtClean="0">
                <a:solidFill>
                  <a:schemeClr val="tx1"/>
                </a:solidFill>
                <a:cs typeface="Arial" charset="0"/>
              </a:rPr>
              <a:t>, </a:t>
            </a:r>
            <a:r>
              <a:rPr lang="en-GB" sz="1900" b="0" u="none" dirty="0">
                <a:solidFill>
                  <a:srgbClr val="FF0000"/>
                </a:solidFill>
                <a:cs typeface="Arial" charset="0"/>
              </a:rPr>
              <a:t>EU banks required additional stable funding of </a:t>
            </a:r>
            <a:r>
              <a:rPr lang="en-GB" sz="1900" b="0" u="none" dirty="0" smtClean="0">
                <a:solidFill>
                  <a:srgbClr val="FF0000"/>
                </a:solidFill>
                <a:cs typeface="Arial" charset="0"/>
              </a:rPr>
              <a:t>33.7 B€ </a:t>
            </a:r>
            <a:r>
              <a:rPr lang="en-GB" sz="1900" b="0" u="none" dirty="0">
                <a:solidFill>
                  <a:srgbClr val="FF0000"/>
                </a:solidFill>
                <a:cs typeface="Arial" charset="0"/>
              </a:rPr>
              <a:t>to fulfil the minimum NSFR </a:t>
            </a:r>
            <a:r>
              <a:rPr lang="en-GB" sz="1900" b="0" u="none" dirty="0" smtClean="0">
                <a:solidFill>
                  <a:srgbClr val="FF0000"/>
                </a:solidFill>
                <a:cs typeface="Arial" charset="0"/>
              </a:rPr>
              <a:t>of 100%.</a:t>
            </a:r>
            <a:endParaRPr lang="en-US" sz="1900" b="0" u="none" dirty="0">
              <a:solidFill>
                <a:srgbClr val="FF0000"/>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690</a:t>
            </a:fld>
            <a:endParaRPr lang="en-US"/>
          </a:p>
        </p:txBody>
      </p:sp>
      <p:sp>
        <p:nvSpPr>
          <p:cNvPr id="6" name="Rectangle 5"/>
          <p:cNvSpPr/>
          <p:nvPr/>
        </p:nvSpPr>
        <p:spPr>
          <a:xfrm>
            <a:off x="913028" y="5474911"/>
            <a:ext cx="4953000" cy="307777"/>
          </a:xfrm>
          <a:prstGeom prst="rect">
            <a:avLst/>
          </a:prstGeom>
        </p:spPr>
        <p:txBody>
          <a:bodyPr>
            <a:spAutoFit/>
          </a:bodyPr>
          <a:lstStyle/>
          <a:p>
            <a:pPr algn="l">
              <a:buNone/>
            </a:pPr>
            <a:r>
              <a:rPr lang="en-GB" sz="1400" b="0" u="none" dirty="0" smtClean="0">
                <a:solidFill>
                  <a:schemeClr val="tx1"/>
                </a:solidFill>
              </a:rPr>
              <a:t>Source: EBA (2020), “Basel </a:t>
            </a:r>
            <a:r>
              <a:rPr lang="en-GB" sz="1400" b="0" u="none" dirty="0">
                <a:solidFill>
                  <a:schemeClr val="tx1"/>
                </a:solidFill>
              </a:rPr>
              <a:t>III </a:t>
            </a:r>
            <a:r>
              <a:rPr lang="en-GB" sz="1400" b="0" u="none" dirty="0" smtClean="0">
                <a:solidFill>
                  <a:schemeClr val="tx1"/>
                </a:solidFill>
              </a:rPr>
              <a:t>Monitoring Exercise”, Apr.</a:t>
            </a:r>
            <a:endParaRPr lang="en-GB" sz="1400" b="0" u="none" dirty="0">
              <a:solidFill>
                <a:schemeClr val="tx1"/>
              </a:solidFill>
            </a:endParaRPr>
          </a:p>
        </p:txBody>
      </p:sp>
      <p:pic>
        <p:nvPicPr>
          <p:cNvPr id="3" name="Picture 2"/>
          <p:cNvPicPr>
            <a:picLocks noChangeAspect="1"/>
          </p:cNvPicPr>
          <p:nvPr/>
        </p:nvPicPr>
        <p:blipFill>
          <a:blip r:embed="rId3"/>
          <a:stretch>
            <a:fillRect/>
          </a:stretch>
        </p:blipFill>
        <p:spPr>
          <a:xfrm>
            <a:off x="913028" y="2564904"/>
            <a:ext cx="8424936" cy="2053880"/>
          </a:xfrm>
          <a:prstGeom prst="rect">
            <a:avLst/>
          </a:prstGeom>
        </p:spPr>
      </p:pic>
    </p:spTree>
    <p:extLst>
      <p:ext uri="{BB962C8B-B14F-4D97-AF65-F5344CB8AC3E}">
        <p14:creationId xmlns:p14="http://schemas.microsoft.com/office/powerpoint/2010/main" val="1656924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smtClean="0">
                <a:cs typeface="Arial" charset="0"/>
              </a:rPr>
              <a:t>According to </a:t>
            </a:r>
            <a:r>
              <a:rPr lang="en-GB" sz="2000" dirty="0" err="1" smtClean="0">
                <a:cs typeface="Arial" charset="0"/>
              </a:rPr>
              <a:t>Veron</a:t>
            </a:r>
            <a:r>
              <a:rPr lang="en-GB" sz="2000" dirty="0" smtClean="0">
                <a:cs typeface="Arial" charset="0"/>
              </a:rPr>
              <a:t> (2018), </a:t>
            </a:r>
            <a:r>
              <a:rPr lang="en-GB" sz="2000" dirty="0" smtClean="0">
                <a:solidFill>
                  <a:srgbClr val="FF0000"/>
                </a:solidFill>
                <a:cs typeface="Arial" charset="0"/>
              </a:rPr>
              <a:t>the </a:t>
            </a:r>
            <a:r>
              <a:rPr lang="en-GB" sz="2000" dirty="0">
                <a:solidFill>
                  <a:srgbClr val="FF0000"/>
                </a:solidFill>
                <a:cs typeface="Arial" charset="0"/>
              </a:rPr>
              <a:t>events </a:t>
            </a:r>
            <a:r>
              <a:rPr lang="en-GB" sz="2000" dirty="0" smtClean="0">
                <a:solidFill>
                  <a:srgbClr val="FF0000"/>
                </a:solidFill>
                <a:cs typeface="Arial" charset="0"/>
              </a:rPr>
              <a:t>of </a:t>
            </a:r>
            <a:r>
              <a:rPr lang="en-GB" sz="2000" dirty="0">
                <a:solidFill>
                  <a:srgbClr val="FF0000"/>
                </a:solidFill>
                <a:cs typeface="Arial" charset="0"/>
              </a:rPr>
              <a:t>the last </a:t>
            </a:r>
            <a:r>
              <a:rPr lang="en-GB" sz="2000" dirty="0" smtClean="0">
                <a:solidFill>
                  <a:srgbClr val="FF0000"/>
                </a:solidFill>
                <a:cs typeface="Arial" charset="0"/>
              </a:rPr>
              <a:t>12 years </a:t>
            </a:r>
            <a:r>
              <a:rPr lang="en-GB" sz="2000" dirty="0">
                <a:solidFill>
                  <a:srgbClr val="FF0000"/>
                </a:solidFill>
                <a:cs typeface="Arial" charset="0"/>
              </a:rPr>
              <a:t>in the EU banking </a:t>
            </a:r>
            <a:r>
              <a:rPr lang="en-GB" sz="2000" dirty="0" smtClean="0">
                <a:solidFill>
                  <a:srgbClr val="FF0000"/>
                </a:solidFill>
                <a:cs typeface="Arial" charset="0"/>
              </a:rPr>
              <a:t>system show primarily a </a:t>
            </a:r>
            <a:r>
              <a:rPr lang="en-GB" sz="2000" dirty="0">
                <a:solidFill>
                  <a:srgbClr val="FF0000"/>
                </a:solidFill>
                <a:cs typeface="Arial" charset="0"/>
              </a:rPr>
              <a:t>home-grown European crisis, following years of dysfunctional financial supervision during the previous ‘Great Moderation’, rather than a consequence of US financial disorder</a:t>
            </a:r>
            <a:r>
              <a:rPr lang="en-GB" sz="2000" dirty="0" smtClean="0">
                <a:solidFill>
                  <a:srgbClr val="FF0000"/>
                </a:solidFill>
                <a:cs typeface="Arial" charset="0"/>
              </a:rPr>
              <a:t>.</a:t>
            </a:r>
          </a:p>
          <a:p>
            <a:pPr marL="261938" indent="-261938" algn="just">
              <a:lnSpc>
                <a:spcPts val="2700"/>
              </a:lnSpc>
              <a:spcBef>
                <a:spcPts val="600"/>
              </a:spcBef>
              <a:spcAft>
                <a:spcPts val="600"/>
              </a:spcAft>
              <a:defRPr/>
            </a:pPr>
            <a:r>
              <a:rPr lang="en-GB" sz="2000" dirty="0" smtClean="0">
                <a:solidFill>
                  <a:srgbClr val="FF0000"/>
                </a:solidFill>
                <a:cs typeface="Arial" charset="0"/>
              </a:rPr>
              <a:t>The </a:t>
            </a:r>
            <a:r>
              <a:rPr lang="en-GB" sz="2000" dirty="0">
                <a:solidFill>
                  <a:srgbClr val="FF0000"/>
                </a:solidFill>
                <a:cs typeface="Arial" charset="0"/>
              </a:rPr>
              <a:t>US subprime crisis was not the main cause of subsequent turmoil in the European financial system, but only a trigger that revealed the extent of accumulated vulnerabilities. </a:t>
            </a:r>
            <a:endParaRPr lang="en-GB" sz="2000" dirty="0" smtClean="0">
              <a:solidFill>
                <a:srgbClr val="FF0000"/>
              </a:solidFill>
              <a:cs typeface="Arial" charset="0"/>
            </a:endParaRPr>
          </a:p>
          <a:p>
            <a:pPr marL="261938" indent="-261938" algn="just">
              <a:lnSpc>
                <a:spcPts val="2700"/>
              </a:lnSpc>
              <a:spcBef>
                <a:spcPts val="600"/>
              </a:spcBef>
              <a:spcAft>
                <a:spcPts val="600"/>
              </a:spcAft>
              <a:defRPr/>
            </a:pPr>
            <a:r>
              <a:rPr lang="en-GB" sz="2000" dirty="0" smtClean="0">
                <a:cs typeface="Arial" charset="0"/>
              </a:rPr>
              <a:t>According to the same perspective, the crisis in EU was the consequence of the mismatch </a:t>
            </a:r>
            <a:r>
              <a:rPr lang="en-GB" sz="2000" dirty="0">
                <a:cs typeface="Arial" charset="0"/>
              </a:rPr>
              <a:t>between </a:t>
            </a:r>
            <a:r>
              <a:rPr lang="en-GB" sz="2000" dirty="0" smtClean="0">
                <a:cs typeface="Arial" charset="0"/>
              </a:rPr>
              <a:t>nation-based </a:t>
            </a:r>
            <a:r>
              <a:rPr lang="en-GB" sz="2000" dirty="0">
                <a:cs typeface="Arial" charset="0"/>
              </a:rPr>
              <a:t>banking systems on the one hand, and strong </a:t>
            </a:r>
            <a:r>
              <a:rPr lang="en-GB" sz="2000" dirty="0" smtClean="0">
                <a:cs typeface="Arial" charset="0"/>
              </a:rPr>
              <a:t>Europe-wide </a:t>
            </a:r>
            <a:r>
              <a:rPr lang="en-GB" sz="2000" dirty="0">
                <a:cs typeface="Arial" charset="0"/>
              </a:rPr>
              <a:t>integration policies on the other hand, including the internal market, competition policy, and the euro </a:t>
            </a:r>
            <a:r>
              <a:rPr lang="en-GB" sz="2000" dirty="0" smtClean="0">
                <a:cs typeface="Arial" charset="0"/>
              </a:rPr>
              <a:t>itself.</a:t>
            </a:r>
          </a:p>
          <a:p>
            <a:pPr marL="261938" indent="-261938" algn="just">
              <a:lnSpc>
                <a:spcPts val="2700"/>
              </a:lnSpc>
              <a:spcBef>
                <a:spcPts val="600"/>
              </a:spcBef>
              <a:spcAft>
                <a:spcPts val="600"/>
              </a:spcAft>
              <a:defRPr/>
            </a:pPr>
            <a:endParaRPr lang="en-US" sz="20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691</a:t>
            </a:fld>
            <a:endParaRPr lang="en-US"/>
          </a:p>
        </p:txBody>
      </p:sp>
    </p:spTree>
    <p:extLst>
      <p:ext uri="{BB962C8B-B14F-4D97-AF65-F5344CB8AC3E}">
        <p14:creationId xmlns:p14="http://schemas.microsoft.com/office/powerpoint/2010/main" val="3396721968"/>
      </p:ext>
    </p:extLst>
  </p:cSld>
  <p:clrMapOvr>
    <a:masterClrMapping/>
  </p:clrMapOvr>
  <p:transition spd="slow">
    <p:pull dir="r"/>
  </p:transition>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600"/>
              </a:lnSpc>
              <a:spcBef>
                <a:spcPts val="0"/>
              </a:spcBef>
              <a:spcAft>
                <a:spcPts val="600"/>
              </a:spcAft>
              <a:defRPr/>
            </a:pPr>
            <a:r>
              <a:rPr lang="en-GB" sz="1800" dirty="0" smtClean="0">
                <a:cs typeface="Arial" charset="0"/>
              </a:rPr>
              <a:t>This </a:t>
            </a:r>
            <a:r>
              <a:rPr lang="en-GB" sz="1800" dirty="0">
                <a:solidFill>
                  <a:srgbClr val="FF0000"/>
                </a:solidFill>
                <a:cs typeface="Arial" charset="0"/>
              </a:rPr>
              <a:t>vicious circle between banks and </a:t>
            </a:r>
            <a:r>
              <a:rPr lang="en-GB" sz="1800" dirty="0" smtClean="0">
                <a:solidFill>
                  <a:srgbClr val="FF0000"/>
                </a:solidFill>
                <a:cs typeface="Arial" charset="0"/>
              </a:rPr>
              <a:t>sovereigns was the key driver </a:t>
            </a:r>
            <a:r>
              <a:rPr lang="en-GB" sz="1800" dirty="0">
                <a:solidFill>
                  <a:srgbClr val="FF0000"/>
                </a:solidFill>
                <a:cs typeface="Arial" charset="0"/>
              </a:rPr>
              <a:t>of financial deterioration and fragmentation in the euro area</a:t>
            </a:r>
            <a:r>
              <a:rPr lang="en-GB" sz="1800" dirty="0" smtClean="0">
                <a:cs typeface="Arial" charset="0"/>
              </a:rPr>
              <a:t>.</a:t>
            </a:r>
          </a:p>
          <a:p>
            <a:pPr marL="261938" indent="-261938" algn="just">
              <a:lnSpc>
                <a:spcPts val="2600"/>
              </a:lnSpc>
              <a:spcBef>
                <a:spcPts val="0"/>
              </a:spcBef>
              <a:spcAft>
                <a:spcPts val="600"/>
              </a:spcAft>
              <a:defRPr/>
            </a:pPr>
            <a:r>
              <a:rPr lang="en-GB" sz="1800" u="sng" dirty="0" err="1" smtClean="0">
                <a:cs typeface="Arial" charset="0"/>
              </a:rPr>
              <a:t>Calomiris</a:t>
            </a:r>
            <a:r>
              <a:rPr lang="en-GB" sz="1800" u="sng" dirty="0" smtClean="0">
                <a:cs typeface="Arial" charset="0"/>
              </a:rPr>
              <a:t> and Haber (2014):</a:t>
            </a:r>
            <a:r>
              <a:rPr lang="en-GB" sz="1800" dirty="0" smtClean="0">
                <a:cs typeface="Arial" charset="0"/>
              </a:rPr>
              <a:t> there are “</a:t>
            </a:r>
            <a:r>
              <a:rPr lang="en-GB" sz="1800" dirty="0" smtClean="0">
                <a:solidFill>
                  <a:srgbClr val="FF0000"/>
                </a:solidFill>
                <a:cs typeface="Arial" charset="0"/>
              </a:rPr>
              <a:t>No </a:t>
            </a:r>
            <a:r>
              <a:rPr lang="en-GB" sz="1800" dirty="0">
                <a:solidFill>
                  <a:srgbClr val="FF0000"/>
                </a:solidFill>
                <a:cs typeface="Arial" charset="0"/>
              </a:rPr>
              <a:t>Banks without States, and No States without </a:t>
            </a:r>
            <a:r>
              <a:rPr lang="en-GB" sz="1800" dirty="0" smtClean="0">
                <a:solidFill>
                  <a:srgbClr val="FF0000"/>
                </a:solidFill>
                <a:cs typeface="Arial" charset="0"/>
              </a:rPr>
              <a:t>Banks</a:t>
            </a:r>
            <a:r>
              <a:rPr lang="en-GB" sz="1800" dirty="0" smtClean="0">
                <a:cs typeface="Arial" charset="0"/>
              </a:rPr>
              <a:t>”.</a:t>
            </a:r>
          </a:p>
          <a:p>
            <a:pPr marL="261938" indent="-261938" algn="just">
              <a:lnSpc>
                <a:spcPts val="2600"/>
              </a:lnSpc>
              <a:spcBef>
                <a:spcPts val="0"/>
              </a:spcBef>
              <a:spcAft>
                <a:spcPts val="600"/>
              </a:spcAft>
              <a:defRPr/>
            </a:pPr>
            <a:r>
              <a:rPr lang="en-US" sz="1800" dirty="0" smtClean="0">
                <a:cs typeface="Arial" charset="0"/>
              </a:rPr>
              <a:t>However, “</a:t>
            </a:r>
            <a:r>
              <a:rPr lang="en-US" sz="1800" dirty="0" smtClean="0">
                <a:solidFill>
                  <a:srgbClr val="FF0000"/>
                </a:solidFill>
                <a:cs typeface="Arial" charset="0"/>
              </a:rPr>
              <a:t>the conflicts of interest inherent </a:t>
            </a:r>
            <a:r>
              <a:rPr lang="pt-PT" sz="1800" dirty="0" smtClean="0">
                <a:solidFill>
                  <a:srgbClr val="FF0000"/>
                </a:solidFill>
                <a:cs typeface="Arial" charset="0"/>
              </a:rPr>
              <a:t>in </a:t>
            </a:r>
            <a:r>
              <a:rPr lang="en-GB" sz="1800" dirty="0" smtClean="0">
                <a:solidFill>
                  <a:srgbClr val="FF0000"/>
                </a:solidFill>
                <a:cs typeface="Arial" charset="0"/>
              </a:rPr>
              <a:t>government-banker </a:t>
            </a:r>
            <a:r>
              <a:rPr lang="en-GB" sz="1800" dirty="0">
                <a:solidFill>
                  <a:srgbClr val="FF0000"/>
                </a:solidFill>
                <a:cs typeface="Arial" charset="0"/>
              </a:rPr>
              <a:t>partnerships make the banking systems of most </a:t>
            </a:r>
            <a:r>
              <a:rPr lang="en-GB" sz="1800" dirty="0" smtClean="0">
                <a:solidFill>
                  <a:srgbClr val="FF0000"/>
                </a:solidFill>
                <a:cs typeface="Arial" charset="0"/>
              </a:rPr>
              <a:t>countries </a:t>
            </a:r>
            <a:r>
              <a:rPr lang="en-GB" sz="1800" dirty="0">
                <a:solidFill>
                  <a:srgbClr val="FF0000"/>
                </a:solidFill>
                <a:cs typeface="Arial" charset="0"/>
              </a:rPr>
              <a:t>fragile by </a:t>
            </a:r>
            <a:r>
              <a:rPr lang="en-GB" sz="1800" dirty="0" smtClean="0">
                <a:solidFill>
                  <a:srgbClr val="FF0000"/>
                </a:solidFill>
                <a:cs typeface="Arial" charset="0"/>
              </a:rPr>
              <a:t>design</a:t>
            </a:r>
            <a:r>
              <a:rPr lang="en-GB" sz="1800" dirty="0" smtClean="0">
                <a:cs typeface="Arial" charset="0"/>
              </a:rPr>
              <a:t>”.</a:t>
            </a:r>
          </a:p>
          <a:p>
            <a:pPr marL="261938" indent="-261938" algn="just">
              <a:lnSpc>
                <a:spcPts val="2600"/>
              </a:lnSpc>
              <a:spcBef>
                <a:spcPts val="0"/>
              </a:spcBef>
              <a:spcAft>
                <a:spcPts val="600"/>
              </a:spcAft>
              <a:defRPr/>
            </a:pPr>
            <a:r>
              <a:rPr lang="en-GB" sz="1800" dirty="0" smtClean="0">
                <a:cs typeface="Arial" charset="0"/>
              </a:rPr>
              <a:t>The structural nature of the crisis in EU explains the slow pace of its resolution, in contrast to the US, other EU jurisdictions such as the UK and most Central European countries and Iceland.</a:t>
            </a:r>
          </a:p>
          <a:p>
            <a:pPr marL="261938" indent="-261938" algn="just">
              <a:lnSpc>
                <a:spcPts val="2600"/>
              </a:lnSpc>
              <a:spcBef>
                <a:spcPts val="0"/>
              </a:spcBef>
              <a:spcAft>
                <a:spcPts val="600"/>
              </a:spcAft>
              <a:defRPr/>
            </a:pPr>
            <a:r>
              <a:rPr lang="en-GB" sz="1800" dirty="0" smtClean="0">
                <a:cs typeface="Arial" charset="0"/>
              </a:rPr>
              <a:t>Actually, </a:t>
            </a:r>
            <a:r>
              <a:rPr lang="en-GB" sz="1800" dirty="0" smtClean="0">
                <a:solidFill>
                  <a:srgbClr val="FF0000"/>
                </a:solidFill>
                <a:cs typeface="Arial" charset="0"/>
              </a:rPr>
              <a:t>the bank-sovereign vicious circle had been neglected in pre-crisis critiques </a:t>
            </a:r>
            <a:r>
              <a:rPr lang="en-GB" sz="1800" dirty="0" smtClean="0">
                <a:cs typeface="Arial" charset="0"/>
              </a:rPr>
              <a:t>of the euro area policy framework. </a:t>
            </a:r>
          </a:p>
          <a:p>
            <a:pPr marL="261938" indent="-261938" algn="just">
              <a:lnSpc>
                <a:spcPts val="2600"/>
              </a:lnSpc>
              <a:spcBef>
                <a:spcPts val="0"/>
              </a:spcBef>
              <a:spcAft>
                <a:spcPts val="600"/>
              </a:spcAft>
              <a:defRPr/>
            </a:pPr>
            <a:r>
              <a:rPr lang="en-GB" sz="1800" dirty="0" smtClean="0">
                <a:cs typeface="Arial" charset="0"/>
              </a:rPr>
              <a:t>It was initially identified by IMF staff (</a:t>
            </a:r>
            <a:r>
              <a:rPr lang="en-GB" sz="1800" dirty="0" err="1" smtClean="0">
                <a:cs typeface="Arial" charset="0"/>
              </a:rPr>
              <a:t>Mody</a:t>
            </a:r>
            <a:r>
              <a:rPr lang="en-GB" sz="1800" dirty="0" smtClean="0">
                <a:cs typeface="Arial" charset="0"/>
              </a:rPr>
              <a:t>, 2009; </a:t>
            </a:r>
            <a:r>
              <a:rPr lang="en-GB" sz="1800" dirty="0" err="1" smtClean="0">
                <a:cs typeface="Arial" charset="0"/>
              </a:rPr>
              <a:t>Sgherri</a:t>
            </a:r>
            <a:r>
              <a:rPr lang="en-GB" sz="1800" dirty="0" smtClean="0">
                <a:cs typeface="Arial" charset="0"/>
              </a:rPr>
              <a:t> and </a:t>
            </a:r>
            <a:r>
              <a:rPr lang="en-GB" sz="1800" dirty="0" err="1" smtClean="0">
                <a:cs typeface="Arial" charset="0"/>
              </a:rPr>
              <a:t>Zoli</a:t>
            </a:r>
            <a:r>
              <a:rPr lang="en-GB" sz="1800" dirty="0" smtClean="0">
                <a:cs typeface="Arial" charset="0"/>
              </a:rPr>
              <a:t>, 2010) and gradually became mainstream in EU as the crisis escalated (</a:t>
            </a:r>
            <a:r>
              <a:rPr lang="en-GB" sz="1800" dirty="0" err="1" smtClean="0">
                <a:cs typeface="Arial" charset="0"/>
              </a:rPr>
              <a:t>eg</a:t>
            </a:r>
            <a:r>
              <a:rPr lang="en-GB" sz="1800" dirty="0" smtClean="0">
                <a:cs typeface="Arial" charset="0"/>
              </a:rPr>
              <a:t> </a:t>
            </a:r>
            <a:r>
              <a:rPr lang="en-GB" sz="1800" dirty="0" err="1" smtClean="0">
                <a:cs typeface="Arial" charset="0"/>
              </a:rPr>
              <a:t>Darvas</a:t>
            </a:r>
            <a:r>
              <a:rPr lang="en-GB" sz="1800" dirty="0" smtClean="0">
                <a:cs typeface="Arial" charset="0"/>
              </a:rPr>
              <a:t> et al, 2011). </a:t>
            </a:r>
            <a:endParaRPr lang="en-US" sz="18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692</a:t>
            </a:fld>
            <a:endParaRPr lang="en-US"/>
          </a:p>
        </p:txBody>
      </p:sp>
    </p:spTree>
    <p:extLst>
      <p:ext uri="{BB962C8B-B14F-4D97-AF65-F5344CB8AC3E}">
        <p14:creationId xmlns:p14="http://schemas.microsoft.com/office/powerpoint/2010/main" val="1508742279"/>
      </p:ext>
    </p:extLst>
  </p:cSld>
  <p:clrMapOvr>
    <a:masterClrMapping/>
  </p:clrMapOvr>
  <p:transition spd="slow">
    <p:pull dir="r"/>
  </p:transition>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522242"/>
          </a:xfrm>
        </p:spPr>
        <p:txBody>
          <a:bodyPr anchor="ctr"/>
          <a:lstStyle/>
          <a:p>
            <a:pPr marL="261938" indent="-261938" algn="just">
              <a:lnSpc>
                <a:spcPts val="2700"/>
              </a:lnSpc>
              <a:spcBef>
                <a:spcPts val="600"/>
              </a:spcBef>
              <a:spcAft>
                <a:spcPts val="600"/>
              </a:spcAft>
              <a:defRPr/>
            </a:pPr>
            <a:r>
              <a:rPr lang="en-GB" sz="1800" dirty="0" smtClean="0">
                <a:cs typeface="Arial" charset="0"/>
              </a:rPr>
              <a:t>Following </a:t>
            </a:r>
            <a:r>
              <a:rPr lang="en-GB" sz="1800" dirty="0" err="1" smtClean="0">
                <a:cs typeface="Arial" charset="0"/>
              </a:rPr>
              <a:t>Veron</a:t>
            </a:r>
            <a:r>
              <a:rPr lang="en-GB" sz="1800" dirty="0" smtClean="0">
                <a:cs typeface="Arial" charset="0"/>
              </a:rPr>
              <a:t> (2018), “</a:t>
            </a:r>
            <a:r>
              <a:rPr lang="en-GB" sz="1800" dirty="0" smtClean="0">
                <a:solidFill>
                  <a:srgbClr val="FF0000"/>
                </a:solidFill>
                <a:cs typeface="Arial" charset="0"/>
              </a:rPr>
              <a:t>the </a:t>
            </a:r>
            <a:r>
              <a:rPr lang="en-GB" sz="1800" dirty="0">
                <a:solidFill>
                  <a:srgbClr val="FF0000"/>
                </a:solidFill>
                <a:cs typeface="Arial" charset="0"/>
              </a:rPr>
              <a:t>understanding of the crisis as home-grown and driven by the bank-sovereign vicious circle has increasingly been adopted by </a:t>
            </a:r>
            <a:r>
              <a:rPr lang="en-GB" sz="1800" dirty="0" smtClean="0">
                <a:solidFill>
                  <a:srgbClr val="FF0000"/>
                </a:solidFill>
                <a:cs typeface="Arial" charset="0"/>
              </a:rPr>
              <a:t>scholars</a:t>
            </a:r>
            <a:r>
              <a:rPr lang="en-GB" sz="1800" dirty="0" smtClean="0">
                <a:cs typeface="Arial" charset="0"/>
              </a:rPr>
              <a:t>”</a:t>
            </a:r>
            <a:r>
              <a:rPr lang="en-GB" sz="1800" dirty="0" smtClean="0">
                <a:solidFill>
                  <a:srgbClr val="FF0000"/>
                </a:solidFill>
                <a:cs typeface="Arial" charset="0"/>
              </a:rPr>
              <a:t> </a:t>
            </a:r>
            <a:r>
              <a:rPr lang="en-GB" sz="1800" dirty="0">
                <a:cs typeface="Arial" charset="0"/>
              </a:rPr>
              <a:t>(</a:t>
            </a:r>
            <a:r>
              <a:rPr lang="en-GB" sz="1800" dirty="0" err="1">
                <a:cs typeface="Arial" charset="0"/>
              </a:rPr>
              <a:t>eg</a:t>
            </a:r>
            <a:r>
              <a:rPr lang="en-GB" sz="1800" dirty="0">
                <a:cs typeface="Arial" charset="0"/>
              </a:rPr>
              <a:t> Smart, 2017; </a:t>
            </a:r>
            <a:r>
              <a:rPr lang="en-GB" sz="1800" dirty="0" err="1">
                <a:cs typeface="Arial" charset="0"/>
              </a:rPr>
              <a:t>Raviv</a:t>
            </a:r>
            <a:r>
              <a:rPr lang="en-GB" sz="1800" dirty="0">
                <a:cs typeface="Arial" charset="0"/>
              </a:rPr>
              <a:t>, 2017; </a:t>
            </a:r>
            <a:r>
              <a:rPr lang="en-GB" sz="1800" dirty="0" err="1">
                <a:cs typeface="Arial" charset="0"/>
              </a:rPr>
              <a:t>Bayoumi</a:t>
            </a:r>
            <a:r>
              <a:rPr lang="en-GB" sz="1800" dirty="0">
                <a:cs typeface="Arial" charset="0"/>
              </a:rPr>
              <a:t>, 2017</a:t>
            </a:r>
            <a:r>
              <a:rPr lang="en-GB" sz="1800" dirty="0" smtClean="0">
                <a:cs typeface="Arial" charset="0"/>
              </a:rPr>
              <a:t>)”.</a:t>
            </a:r>
          </a:p>
          <a:p>
            <a:pPr marL="261938" indent="-261938" algn="just">
              <a:lnSpc>
                <a:spcPts val="2700"/>
              </a:lnSpc>
              <a:spcBef>
                <a:spcPts val="600"/>
              </a:spcBef>
              <a:spcAft>
                <a:spcPts val="600"/>
              </a:spcAft>
              <a:defRPr/>
            </a:pPr>
            <a:r>
              <a:rPr lang="en-GB" sz="1800" dirty="0" smtClean="0">
                <a:cs typeface="Arial" charset="0"/>
              </a:rPr>
              <a:t>It </a:t>
            </a:r>
            <a:r>
              <a:rPr lang="en-GB" sz="1800" dirty="0">
                <a:cs typeface="Arial" charset="0"/>
              </a:rPr>
              <a:t>is at odds with another narrative, which has tended to dominate the media and political discourse during most of the period covered. </a:t>
            </a:r>
            <a:endParaRPr lang="en-GB" sz="1800" dirty="0" smtClean="0">
              <a:cs typeface="Arial" charset="0"/>
            </a:endParaRPr>
          </a:p>
          <a:p>
            <a:pPr marL="261938" indent="-261938" algn="just">
              <a:lnSpc>
                <a:spcPts val="2700"/>
              </a:lnSpc>
              <a:spcBef>
                <a:spcPts val="600"/>
              </a:spcBef>
              <a:spcAft>
                <a:spcPts val="600"/>
              </a:spcAft>
              <a:defRPr/>
            </a:pPr>
            <a:r>
              <a:rPr lang="en-GB" sz="1800" dirty="0" smtClean="0">
                <a:solidFill>
                  <a:srgbClr val="FF0000"/>
                </a:solidFill>
                <a:cs typeface="Arial" charset="0"/>
              </a:rPr>
              <a:t>According </a:t>
            </a:r>
            <a:r>
              <a:rPr lang="en-GB" sz="1800" dirty="0">
                <a:solidFill>
                  <a:srgbClr val="FF0000"/>
                </a:solidFill>
                <a:cs typeface="Arial" charset="0"/>
              </a:rPr>
              <a:t>to this more conventional narrative, a US-originated financial-sector tidal wave hit Europe as an external shock in 2007-09, was on its way to resolution by mid-2009, but was followed by a largely unrelated sequence of sovereign-debt crisis in the euro area starting with Greece in late 2009/early 2010 </a:t>
            </a:r>
            <a:r>
              <a:rPr lang="en-GB" sz="1800" dirty="0">
                <a:cs typeface="Arial" charset="0"/>
              </a:rPr>
              <a:t>(</a:t>
            </a:r>
            <a:r>
              <a:rPr lang="en-GB" sz="1800" dirty="0" err="1">
                <a:cs typeface="Arial" charset="0"/>
              </a:rPr>
              <a:t>eg</a:t>
            </a:r>
            <a:r>
              <a:rPr lang="en-GB" sz="1800" dirty="0">
                <a:cs typeface="Arial" charset="0"/>
              </a:rPr>
              <a:t> Spiegel, 2014; </a:t>
            </a:r>
            <a:r>
              <a:rPr lang="en-GB" sz="1800" dirty="0" err="1">
                <a:cs typeface="Arial" charset="0"/>
              </a:rPr>
              <a:t>Peet</a:t>
            </a:r>
            <a:r>
              <a:rPr lang="en-GB" sz="1800" dirty="0">
                <a:cs typeface="Arial" charset="0"/>
              </a:rPr>
              <a:t> and La Guardia, 2014</a:t>
            </a:r>
            <a:r>
              <a:rPr lang="en-GB" sz="1800" dirty="0" smtClean="0">
                <a:cs typeface="Arial" charset="0"/>
              </a:rPr>
              <a:t>).</a:t>
            </a:r>
          </a:p>
          <a:p>
            <a:pPr marL="261938" indent="-261938" algn="just">
              <a:lnSpc>
                <a:spcPts val="2700"/>
              </a:lnSpc>
              <a:spcBef>
                <a:spcPts val="600"/>
              </a:spcBef>
              <a:spcAft>
                <a:spcPts val="600"/>
              </a:spcAft>
              <a:defRPr/>
            </a:pPr>
            <a:r>
              <a:rPr lang="en-GB" sz="1800" dirty="0" smtClean="0">
                <a:cs typeface="Arial" charset="0"/>
              </a:rPr>
              <a:t>“But </a:t>
            </a:r>
            <a:r>
              <a:rPr lang="en-GB" sz="1800" dirty="0">
                <a:cs typeface="Arial" charset="0"/>
              </a:rPr>
              <a:t>the conventional narrative of subprime crisis followed by Greek tragedy obscures the significance of euro-area banking sector fragility throughout the </a:t>
            </a:r>
            <a:r>
              <a:rPr lang="en-GB" sz="1800" dirty="0" smtClean="0">
                <a:cs typeface="Arial" charset="0"/>
              </a:rPr>
              <a:t>sequence”.</a:t>
            </a:r>
            <a:endParaRPr lang="en-US" sz="18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693</a:t>
            </a:fld>
            <a:endParaRPr lang="en-US"/>
          </a:p>
        </p:txBody>
      </p:sp>
    </p:spTree>
    <p:extLst>
      <p:ext uri="{BB962C8B-B14F-4D97-AF65-F5344CB8AC3E}">
        <p14:creationId xmlns:p14="http://schemas.microsoft.com/office/powerpoint/2010/main" val="870100286"/>
      </p:ext>
    </p:extLst>
  </p:cSld>
  <p:clrMapOvr>
    <a:masterClrMapping/>
  </p:clrMapOvr>
  <p:transition spd="slow">
    <p:pull dir="r"/>
  </p:transition>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522242"/>
          </a:xfrm>
        </p:spPr>
        <p:txBody>
          <a:bodyPr anchor="ctr"/>
          <a:lstStyle/>
          <a:p>
            <a:pPr marL="261938" indent="-261938" algn="just">
              <a:lnSpc>
                <a:spcPts val="2700"/>
              </a:lnSpc>
              <a:spcBef>
                <a:spcPts val="600"/>
              </a:spcBef>
              <a:spcAft>
                <a:spcPts val="600"/>
              </a:spcAft>
              <a:defRPr/>
            </a:pPr>
            <a:r>
              <a:rPr lang="en-GB" sz="2000" dirty="0" smtClean="0">
                <a:cs typeface="Arial" charset="0"/>
              </a:rPr>
              <a:t>The nation-based banking system was illustrated by the fact that </a:t>
            </a:r>
            <a:r>
              <a:rPr lang="en-GB" sz="2000" dirty="0" smtClean="0">
                <a:solidFill>
                  <a:srgbClr val="FF0000"/>
                </a:solidFill>
                <a:cs typeface="Arial" charset="0"/>
              </a:rPr>
              <a:t>most previous EU regulatory initiatives were in the form of Directives, which required national transposition</a:t>
            </a:r>
            <a:r>
              <a:rPr lang="en-GB" sz="2000" dirty="0" smtClean="0">
                <a:cs typeface="Arial" charset="0"/>
              </a:rPr>
              <a:t>.</a:t>
            </a:r>
          </a:p>
          <a:p>
            <a:pPr marL="261938" indent="-261938" algn="just">
              <a:lnSpc>
                <a:spcPts val="2700"/>
              </a:lnSpc>
              <a:spcBef>
                <a:spcPts val="600"/>
              </a:spcBef>
              <a:spcAft>
                <a:spcPts val="600"/>
              </a:spcAft>
              <a:defRPr/>
            </a:pPr>
            <a:r>
              <a:rPr lang="en-GB" sz="2000" dirty="0" smtClean="0">
                <a:cs typeface="Arial" charset="0"/>
              </a:rPr>
              <a:t>Conversely, EU regulations</a:t>
            </a:r>
            <a:r>
              <a:rPr lang="en-GB" sz="2000" dirty="0">
                <a:cs typeface="Arial" charset="0"/>
              </a:rPr>
              <a:t>, which </a:t>
            </a:r>
            <a:r>
              <a:rPr lang="en-GB" sz="2000" dirty="0" smtClean="0">
                <a:cs typeface="Arial" charset="0"/>
              </a:rPr>
              <a:t>apply </a:t>
            </a:r>
            <a:r>
              <a:rPr lang="en-GB" sz="2000" dirty="0">
                <a:cs typeface="Arial" charset="0"/>
              </a:rPr>
              <a:t>directly </a:t>
            </a:r>
            <a:r>
              <a:rPr lang="en-GB" sz="2000" dirty="0" smtClean="0">
                <a:cs typeface="Arial" charset="0"/>
              </a:rPr>
              <a:t>without </a:t>
            </a:r>
            <a:r>
              <a:rPr lang="en-GB" sz="2000" dirty="0">
                <a:cs typeface="Arial" charset="0"/>
              </a:rPr>
              <a:t>a need for national transposition, were the exception prior to </a:t>
            </a:r>
            <a:r>
              <a:rPr lang="en-GB" sz="2000" dirty="0" smtClean="0">
                <a:cs typeface="Arial" charset="0"/>
              </a:rPr>
              <a:t>2007.</a:t>
            </a:r>
          </a:p>
          <a:p>
            <a:pPr marL="261938" indent="-261938" algn="just">
              <a:lnSpc>
                <a:spcPts val="2700"/>
              </a:lnSpc>
              <a:spcBef>
                <a:spcPts val="600"/>
              </a:spcBef>
              <a:spcAft>
                <a:spcPts val="600"/>
              </a:spcAft>
              <a:defRPr/>
            </a:pPr>
            <a:r>
              <a:rPr lang="en-GB" sz="2000" dirty="0" smtClean="0">
                <a:cs typeface="Arial" charset="0"/>
              </a:rPr>
              <a:t>For instance, regarding the IAS Regulation </a:t>
            </a:r>
            <a:r>
              <a:rPr lang="en-GB" sz="2000" dirty="0">
                <a:cs typeface="Arial" charset="0"/>
              </a:rPr>
              <a:t>of 2002, which mandated the use of </a:t>
            </a:r>
            <a:r>
              <a:rPr lang="en-GB" sz="2000" dirty="0" smtClean="0">
                <a:cs typeface="Arial" charset="0"/>
              </a:rPr>
              <a:t>IFRS since 2006, </a:t>
            </a:r>
            <a:r>
              <a:rPr lang="en-GB" sz="2000" dirty="0">
                <a:cs typeface="Arial" charset="0"/>
              </a:rPr>
              <a:t>member states retained considerable autonomy in setting financial regulatory </a:t>
            </a:r>
            <a:r>
              <a:rPr lang="en-GB" sz="2000" dirty="0" smtClean="0">
                <a:cs typeface="Arial" charset="0"/>
              </a:rPr>
              <a:t>policies.</a:t>
            </a:r>
          </a:p>
          <a:p>
            <a:pPr marL="261938" indent="-261938" algn="just">
              <a:lnSpc>
                <a:spcPts val="2700"/>
              </a:lnSpc>
              <a:spcBef>
                <a:spcPts val="600"/>
              </a:spcBef>
              <a:spcAft>
                <a:spcPts val="600"/>
              </a:spcAft>
              <a:defRPr/>
            </a:pPr>
            <a:r>
              <a:rPr lang="en-GB" sz="2000" dirty="0" smtClean="0">
                <a:cs typeface="Arial" charset="0"/>
              </a:rPr>
              <a:t>Supervisory </a:t>
            </a:r>
            <a:r>
              <a:rPr lang="en-GB" sz="2000" dirty="0">
                <a:cs typeface="Arial" charset="0"/>
              </a:rPr>
              <a:t>philosophies and practices could thus differ considerably among member states, leading to multiple opportunities for regulatory arbitrage within the </a:t>
            </a:r>
            <a:r>
              <a:rPr lang="en-GB" sz="2000" dirty="0" smtClean="0">
                <a:cs typeface="Arial" charset="0"/>
              </a:rPr>
              <a:t>EU.</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694</a:t>
            </a:fld>
            <a:endParaRPr lang="en-US"/>
          </a:p>
        </p:txBody>
      </p:sp>
    </p:spTree>
    <p:extLst>
      <p:ext uri="{BB962C8B-B14F-4D97-AF65-F5344CB8AC3E}">
        <p14:creationId xmlns:p14="http://schemas.microsoft.com/office/powerpoint/2010/main" val="497321870"/>
      </p:ext>
    </p:extLst>
  </p:cSld>
  <p:clrMapOvr>
    <a:masterClrMapping/>
  </p:clrMapOvr>
  <p:transition spd="slow">
    <p:pull dir="r"/>
  </p:transition>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smtClean="0">
                <a:cs typeface="Arial" charset="0"/>
              </a:rPr>
              <a:t>For instance, </a:t>
            </a:r>
            <a:r>
              <a:rPr lang="en-GB" sz="2000" dirty="0">
                <a:solidFill>
                  <a:srgbClr val="FF0000"/>
                </a:solidFill>
                <a:cs typeface="Arial" charset="0"/>
              </a:rPr>
              <a:t>several German banks developed major exposures to the US property markets through legal entities in </a:t>
            </a:r>
            <a:r>
              <a:rPr lang="en-GB" sz="2000" dirty="0" smtClean="0">
                <a:solidFill>
                  <a:srgbClr val="FF0000"/>
                </a:solidFill>
                <a:cs typeface="Arial" charset="0"/>
              </a:rPr>
              <a:t>Ireland</a:t>
            </a:r>
            <a:r>
              <a:rPr lang="en-GB" sz="2000" dirty="0" smtClean="0">
                <a:cs typeface="Arial" charset="0"/>
              </a:rPr>
              <a:t>, which were technically </a:t>
            </a:r>
            <a:r>
              <a:rPr lang="en-GB" sz="2000" dirty="0">
                <a:cs typeface="Arial" charset="0"/>
              </a:rPr>
              <a:t>supervised by the Irish authorities, but did not contribute to systemic risk in Ireland as long as the German banks guaranteed </a:t>
            </a:r>
            <a:r>
              <a:rPr lang="en-GB" sz="2000" dirty="0" smtClean="0">
                <a:cs typeface="Arial" charset="0"/>
              </a:rPr>
              <a:t>them.</a:t>
            </a:r>
          </a:p>
          <a:p>
            <a:pPr marL="261938" indent="-261938" algn="just">
              <a:lnSpc>
                <a:spcPts val="2700"/>
              </a:lnSpc>
              <a:spcBef>
                <a:spcPts val="600"/>
              </a:spcBef>
              <a:spcAft>
                <a:spcPts val="600"/>
              </a:spcAft>
              <a:defRPr/>
            </a:pPr>
            <a:r>
              <a:rPr lang="en-GB" sz="2000" dirty="0" smtClean="0">
                <a:cs typeface="Arial" charset="0"/>
              </a:rPr>
              <a:t>Conversely</a:t>
            </a:r>
            <a:r>
              <a:rPr lang="en-GB" sz="2000" dirty="0">
                <a:cs typeface="Arial" charset="0"/>
              </a:rPr>
              <a:t>, they contributed to systemic risk in Germany but were not supervised from </a:t>
            </a:r>
            <a:r>
              <a:rPr lang="en-GB" sz="2000" dirty="0" smtClean="0">
                <a:cs typeface="Arial" charset="0"/>
              </a:rPr>
              <a:t>there.</a:t>
            </a:r>
          </a:p>
          <a:p>
            <a:pPr marL="261938" indent="-261938" algn="just">
              <a:lnSpc>
                <a:spcPts val="2700"/>
              </a:lnSpc>
              <a:spcBef>
                <a:spcPts val="600"/>
              </a:spcBef>
              <a:spcAft>
                <a:spcPts val="600"/>
              </a:spcAft>
              <a:defRPr/>
            </a:pPr>
            <a:r>
              <a:rPr lang="en-GB" sz="2000" dirty="0" smtClean="0">
                <a:solidFill>
                  <a:srgbClr val="FF0000"/>
                </a:solidFill>
                <a:cs typeface="Arial" charset="0"/>
              </a:rPr>
              <a:t>The EU </a:t>
            </a:r>
            <a:r>
              <a:rPr lang="en-GB" sz="2000" dirty="0">
                <a:solidFill>
                  <a:srgbClr val="FF0000"/>
                </a:solidFill>
                <a:cs typeface="Arial" charset="0"/>
              </a:rPr>
              <a:t>single market </a:t>
            </a:r>
            <a:r>
              <a:rPr lang="en-GB" sz="2000" dirty="0" smtClean="0">
                <a:solidFill>
                  <a:srgbClr val="FF0000"/>
                </a:solidFill>
                <a:cs typeface="Arial" charset="0"/>
              </a:rPr>
              <a:t>led </a:t>
            </a:r>
            <a:r>
              <a:rPr lang="en-GB" sz="2000" dirty="0">
                <a:solidFill>
                  <a:srgbClr val="FF0000"/>
                </a:solidFill>
                <a:cs typeface="Arial" charset="0"/>
              </a:rPr>
              <a:t>most member states to give priority to the protection and/or promotion of their national banking ‘champions</a:t>
            </a:r>
            <a:r>
              <a:rPr lang="en-GB" sz="2000" dirty="0">
                <a:cs typeface="Arial" charset="0"/>
              </a:rPr>
              <a:t>’ </a:t>
            </a:r>
            <a:r>
              <a:rPr lang="en-GB" sz="2000" dirty="0" smtClean="0">
                <a:cs typeface="Arial" charset="0"/>
              </a:rPr>
              <a:t>(“banking nationalism”), which expanded </a:t>
            </a:r>
            <a:r>
              <a:rPr lang="en-GB" sz="2000" dirty="0">
                <a:cs typeface="Arial" charset="0"/>
              </a:rPr>
              <a:t>aggressively during the early 2000s, both in the </a:t>
            </a:r>
            <a:r>
              <a:rPr lang="en-GB" sz="2000" dirty="0" smtClean="0">
                <a:cs typeface="Arial" charset="0"/>
              </a:rPr>
              <a:t>EU and </a:t>
            </a:r>
            <a:r>
              <a:rPr lang="en-GB" sz="2000" dirty="0">
                <a:cs typeface="Arial" charset="0"/>
              </a:rPr>
              <a:t>abroad, including by building up significant exposures in the United States and </a:t>
            </a:r>
            <a:r>
              <a:rPr lang="en-GB" sz="2000" dirty="0" smtClean="0">
                <a:cs typeface="Arial" charset="0"/>
              </a:rPr>
              <a:t>Asia.</a:t>
            </a:r>
          </a:p>
          <a:p>
            <a:pPr marL="261938" indent="-261938" algn="just">
              <a:lnSpc>
                <a:spcPts val="2700"/>
              </a:lnSpc>
              <a:spcBef>
                <a:spcPts val="600"/>
              </a:spcBef>
              <a:spcAft>
                <a:spcPts val="600"/>
              </a:spcAft>
              <a:defRPr/>
            </a:pPr>
            <a:r>
              <a:rPr lang="en-GB" sz="2000" dirty="0" smtClean="0">
                <a:cs typeface="Arial" charset="0"/>
              </a:rPr>
              <a:t>The </a:t>
            </a:r>
            <a:r>
              <a:rPr lang="en-GB" sz="2000" dirty="0">
                <a:cs typeface="Arial" charset="0"/>
              </a:rPr>
              <a:t>initial EU legislative response to the crisis was largely focused on issues </a:t>
            </a:r>
            <a:r>
              <a:rPr lang="en-GB" sz="2000" dirty="0" smtClean="0">
                <a:cs typeface="Arial" charset="0"/>
              </a:rPr>
              <a:t>which seem currently as peripheral.</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695</a:t>
            </a:fld>
            <a:endParaRPr lang="en-US"/>
          </a:p>
        </p:txBody>
      </p:sp>
    </p:spTree>
    <p:extLst>
      <p:ext uri="{BB962C8B-B14F-4D97-AF65-F5344CB8AC3E}">
        <p14:creationId xmlns:p14="http://schemas.microsoft.com/office/powerpoint/2010/main" val="94530751"/>
      </p:ext>
    </p:extLst>
  </p:cSld>
  <p:clrMapOvr>
    <a:masterClrMapping/>
  </p:clrMapOvr>
  <p:transition spd="slow">
    <p:pull dir="r"/>
  </p:transition>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738265"/>
          </a:xfrm>
        </p:spPr>
        <p:txBody>
          <a:bodyPr anchor="ctr"/>
          <a:lstStyle/>
          <a:p>
            <a:pPr marL="261938" indent="-261938" algn="just">
              <a:lnSpc>
                <a:spcPts val="2700"/>
              </a:lnSpc>
              <a:spcBef>
                <a:spcPts val="600"/>
              </a:spcBef>
              <a:spcAft>
                <a:spcPts val="600"/>
              </a:spcAft>
              <a:defRPr/>
            </a:pPr>
            <a:r>
              <a:rPr lang="en-GB" sz="2000" dirty="0" smtClean="0">
                <a:cs typeface="Arial" charset="0"/>
              </a:rPr>
              <a:t>In </a:t>
            </a:r>
            <a:r>
              <a:rPr lang="en-GB" sz="2000" dirty="0">
                <a:cs typeface="Arial" charset="0"/>
              </a:rPr>
              <a:t>October 2008, the European Commission introduced proposals for </a:t>
            </a:r>
            <a:r>
              <a:rPr lang="en-GB" sz="2000" dirty="0">
                <a:solidFill>
                  <a:srgbClr val="FF0000"/>
                </a:solidFill>
                <a:cs typeface="Arial" charset="0"/>
              </a:rPr>
              <a:t>amendments to the CRD of </a:t>
            </a:r>
            <a:r>
              <a:rPr lang="en-GB" sz="2000" dirty="0" smtClean="0">
                <a:solidFill>
                  <a:srgbClr val="FF0000"/>
                </a:solidFill>
                <a:cs typeface="Arial" charset="0"/>
              </a:rPr>
              <a:t>2006 (CRD II</a:t>
            </a:r>
            <a:r>
              <a:rPr lang="en-GB" sz="2000" dirty="0" smtClean="0">
                <a:cs typeface="Arial" charset="0"/>
              </a:rPr>
              <a:t>), </a:t>
            </a:r>
            <a:r>
              <a:rPr lang="en-GB" sz="2000" dirty="0">
                <a:cs typeface="Arial" charset="0"/>
              </a:rPr>
              <a:t>applying </a:t>
            </a:r>
            <a:r>
              <a:rPr lang="en-GB" sz="2000" dirty="0" smtClean="0">
                <a:cs typeface="Arial" charset="0"/>
              </a:rPr>
              <a:t>higher capital </a:t>
            </a:r>
            <a:r>
              <a:rPr lang="en-GB" sz="2000" dirty="0">
                <a:cs typeface="Arial" charset="0"/>
              </a:rPr>
              <a:t>requirements to asset </a:t>
            </a:r>
            <a:r>
              <a:rPr lang="en-GB" sz="2000" dirty="0" smtClean="0">
                <a:cs typeface="Arial" charset="0"/>
              </a:rPr>
              <a:t>securitisations.</a:t>
            </a:r>
          </a:p>
          <a:p>
            <a:pPr marL="261938" indent="-261938" algn="just">
              <a:lnSpc>
                <a:spcPts val="2700"/>
              </a:lnSpc>
              <a:spcBef>
                <a:spcPts val="600"/>
              </a:spcBef>
              <a:spcAft>
                <a:spcPts val="600"/>
              </a:spcAft>
              <a:defRPr/>
            </a:pPr>
            <a:endParaRPr lang="en-GB" sz="2000" dirty="0" smtClean="0">
              <a:cs typeface="Arial" charset="0"/>
            </a:endParaRPr>
          </a:p>
          <a:p>
            <a:pPr marL="261938" indent="-261938" algn="just">
              <a:lnSpc>
                <a:spcPts val="2700"/>
              </a:lnSpc>
              <a:spcBef>
                <a:spcPts val="600"/>
              </a:spcBef>
              <a:spcAft>
                <a:spcPts val="600"/>
              </a:spcAft>
              <a:defRPr/>
            </a:pPr>
            <a:r>
              <a:rPr lang="en-GB" sz="2000" dirty="0" smtClean="0">
                <a:cs typeface="Arial" charset="0"/>
              </a:rPr>
              <a:t>In </a:t>
            </a:r>
            <a:r>
              <a:rPr lang="en-GB" sz="2000" dirty="0">
                <a:cs typeface="Arial" charset="0"/>
              </a:rPr>
              <a:t>the following few months, the Commission </a:t>
            </a:r>
            <a:r>
              <a:rPr lang="en-GB" sz="2000" dirty="0" smtClean="0">
                <a:cs typeface="Arial" charset="0"/>
              </a:rPr>
              <a:t>targeted credit </a:t>
            </a:r>
            <a:r>
              <a:rPr lang="en-GB" sz="2000" dirty="0">
                <a:cs typeface="Arial" charset="0"/>
              </a:rPr>
              <a:t>rating agencies, </a:t>
            </a:r>
            <a:r>
              <a:rPr lang="en-GB" sz="2000" dirty="0" smtClean="0">
                <a:cs typeface="Arial" charset="0"/>
              </a:rPr>
              <a:t>through 3 successive proposals, </a:t>
            </a:r>
            <a:r>
              <a:rPr lang="en-GB" sz="2000" dirty="0">
                <a:cs typeface="Arial" charset="0"/>
              </a:rPr>
              <a:t>respectively in </a:t>
            </a:r>
            <a:r>
              <a:rPr lang="en-GB" sz="2000" dirty="0" smtClean="0">
                <a:cs typeface="Arial" charset="0"/>
              </a:rPr>
              <a:t>Nov2008</a:t>
            </a:r>
            <a:r>
              <a:rPr lang="en-GB" sz="2000" dirty="0">
                <a:cs typeface="Arial" charset="0"/>
              </a:rPr>
              <a:t>, </a:t>
            </a:r>
            <a:r>
              <a:rPr lang="en-GB" sz="2000" dirty="0" smtClean="0">
                <a:cs typeface="Arial" charset="0"/>
              </a:rPr>
              <a:t>Jun10</a:t>
            </a:r>
            <a:r>
              <a:rPr lang="en-GB" sz="2000" dirty="0">
                <a:cs typeface="Arial" charset="0"/>
              </a:rPr>
              <a:t>, and </a:t>
            </a:r>
            <a:r>
              <a:rPr lang="en-GB" sz="2000" dirty="0" smtClean="0">
                <a:cs typeface="Arial" charset="0"/>
              </a:rPr>
              <a:t>Nov11 (respectively </a:t>
            </a:r>
            <a:r>
              <a:rPr lang="en-GB" sz="2000" dirty="0">
                <a:cs typeface="Arial" charset="0"/>
              </a:rPr>
              <a:t>enacted in </a:t>
            </a:r>
            <a:r>
              <a:rPr lang="en-GB" sz="2000" dirty="0" smtClean="0">
                <a:cs typeface="Arial" charset="0"/>
              </a:rPr>
              <a:t>Nov09</a:t>
            </a:r>
            <a:r>
              <a:rPr lang="en-GB" sz="2000" dirty="0">
                <a:cs typeface="Arial" charset="0"/>
              </a:rPr>
              <a:t>, </a:t>
            </a:r>
            <a:r>
              <a:rPr lang="en-GB" sz="2000" dirty="0" smtClean="0">
                <a:cs typeface="Arial" charset="0"/>
              </a:rPr>
              <a:t>May11 </a:t>
            </a:r>
            <a:r>
              <a:rPr lang="en-GB" sz="2000" dirty="0">
                <a:cs typeface="Arial" charset="0"/>
              </a:rPr>
              <a:t>and </a:t>
            </a:r>
            <a:r>
              <a:rPr lang="en-GB" sz="2000" dirty="0" smtClean="0">
                <a:cs typeface="Arial" charset="0"/>
              </a:rPr>
              <a:t>Jun13). </a:t>
            </a:r>
          </a:p>
          <a:p>
            <a:pPr marL="261938" indent="-261938" algn="just">
              <a:lnSpc>
                <a:spcPts val="2700"/>
              </a:lnSpc>
              <a:spcBef>
                <a:spcPts val="600"/>
              </a:spcBef>
              <a:spcAft>
                <a:spcPts val="600"/>
              </a:spcAft>
              <a:defRPr/>
            </a:pPr>
            <a:endParaRPr lang="en-GB" sz="2000" dirty="0" smtClean="0">
              <a:cs typeface="Arial" charset="0"/>
            </a:endParaRPr>
          </a:p>
          <a:p>
            <a:pPr marL="261938" indent="-261938" algn="just">
              <a:lnSpc>
                <a:spcPts val="2700"/>
              </a:lnSpc>
              <a:spcBef>
                <a:spcPts val="600"/>
              </a:spcBef>
              <a:spcAft>
                <a:spcPts val="600"/>
              </a:spcAft>
              <a:defRPr/>
            </a:pPr>
            <a:r>
              <a:rPr lang="en-GB" sz="2000" dirty="0" smtClean="0">
                <a:cs typeface="Arial" charset="0"/>
              </a:rPr>
              <a:t>Afterwards, EU issued regulations on securitisation </a:t>
            </a:r>
            <a:r>
              <a:rPr lang="en-GB" sz="2000" dirty="0">
                <a:cs typeface="Arial" charset="0"/>
              </a:rPr>
              <a:t>products and financial executives’ </a:t>
            </a:r>
            <a:r>
              <a:rPr lang="en-GB" sz="2000" dirty="0" smtClean="0">
                <a:cs typeface="Arial" charset="0"/>
              </a:rPr>
              <a:t>remuneration (</a:t>
            </a:r>
            <a:r>
              <a:rPr lang="en-GB" sz="2000" dirty="0" smtClean="0">
                <a:solidFill>
                  <a:srgbClr val="FF0000"/>
                </a:solidFill>
                <a:cs typeface="Arial" charset="0"/>
              </a:rPr>
              <a:t>CRD III</a:t>
            </a:r>
            <a:r>
              <a:rPr lang="en-GB" sz="2000" dirty="0" smtClean="0">
                <a:cs typeface="Arial" charset="0"/>
              </a:rPr>
              <a:t>).</a:t>
            </a:r>
          </a:p>
          <a:p>
            <a:pPr marL="261938" indent="-261938" algn="just">
              <a:lnSpc>
                <a:spcPts val="2700"/>
              </a:lnSpc>
              <a:spcBef>
                <a:spcPts val="600"/>
              </a:spcBef>
              <a:spcAft>
                <a:spcPts val="600"/>
              </a:spcAft>
              <a:defRPr/>
            </a:pPr>
            <a:endParaRPr lang="en-GB" sz="20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696</a:t>
            </a:fld>
            <a:endParaRPr lang="en-US"/>
          </a:p>
        </p:txBody>
      </p:sp>
    </p:spTree>
    <p:extLst>
      <p:ext uri="{BB962C8B-B14F-4D97-AF65-F5344CB8AC3E}">
        <p14:creationId xmlns:p14="http://schemas.microsoft.com/office/powerpoint/2010/main" val="1242694993"/>
      </p:ext>
    </p:extLst>
  </p:cSld>
  <p:clrMapOvr>
    <a:masterClrMapping/>
  </p:clrMapOvr>
  <p:transition spd="slow">
    <p:pull dir="r"/>
  </p:transition>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799"/>
            <a:ext cx="8679879" cy="4694213"/>
          </a:xfrm>
        </p:spPr>
        <p:txBody>
          <a:bodyPr anchor="ctr"/>
          <a:lstStyle/>
          <a:p>
            <a:pPr marL="261938" indent="-261938" algn="just">
              <a:lnSpc>
                <a:spcPts val="2700"/>
              </a:lnSpc>
              <a:spcBef>
                <a:spcPts val="600"/>
              </a:spcBef>
              <a:spcAft>
                <a:spcPts val="600"/>
              </a:spcAft>
              <a:defRPr/>
            </a:pPr>
            <a:r>
              <a:rPr lang="en-GB" sz="2000" dirty="0" smtClean="0">
                <a:cs typeface="Arial" charset="0"/>
              </a:rPr>
              <a:t>Following </a:t>
            </a:r>
            <a:r>
              <a:rPr lang="en-GB" sz="2000" dirty="0">
                <a:cs typeface="Arial" charset="0"/>
              </a:rPr>
              <a:t>the successful execution of the </a:t>
            </a:r>
            <a:r>
              <a:rPr lang="en-GB" sz="2000" dirty="0">
                <a:solidFill>
                  <a:srgbClr val="FF0000"/>
                </a:solidFill>
                <a:cs typeface="Arial" charset="0"/>
              </a:rPr>
              <a:t>‘stress tests’ of the 19 largest US banks (Supervisory Capital Assessment Program</a:t>
            </a:r>
            <a:r>
              <a:rPr lang="en-GB" sz="2000" dirty="0" smtClean="0">
                <a:solidFill>
                  <a:srgbClr val="FF0000"/>
                </a:solidFill>
                <a:cs typeface="Arial" charset="0"/>
              </a:rPr>
              <a:t>) in </a:t>
            </a:r>
            <a:r>
              <a:rPr lang="en-GB" sz="2000" dirty="0">
                <a:solidFill>
                  <a:srgbClr val="FF0000"/>
                </a:solidFill>
                <a:cs typeface="Arial" charset="0"/>
              </a:rPr>
              <a:t>the spring of 2009</a:t>
            </a:r>
            <a:r>
              <a:rPr lang="en-GB" sz="2000" dirty="0">
                <a:cs typeface="Arial" charset="0"/>
              </a:rPr>
              <a:t>, member states asked </a:t>
            </a:r>
            <a:r>
              <a:rPr lang="en-GB" sz="2000" dirty="0" smtClean="0">
                <a:cs typeface="Arial" charset="0"/>
              </a:rPr>
              <a:t>CEBS in May09 to </a:t>
            </a:r>
            <a:r>
              <a:rPr lang="en-GB" sz="2000" dirty="0">
                <a:cs typeface="Arial" charset="0"/>
              </a:rPr>
              <a:t>coordinate a multinational exercise of stress-testing covering “22 major European cross-border institutions representing 60% of the total assets of the EU banking sector on a consolidated basis</a:t>
            </a:r>
            <a:r>
              <a:rPr lang="en-GB" sz="2000" dirty="0" smtClean="0">
                <a:cs typeface="Arial" charset="0"/>
              </a:rPr>
              <a:t>” (aggregate </a:t>
            </a:r>
            <a:r>
              <a:rPr lang="en-GB" sz="2000" dirty="0">
                <a:cs typeface="Arial" charset="0"/>
              </a:rPr>
              <a:t>findings published in early </a:t>
            </a:r>
            <a:r>
              <a:rPr lang="en-GB" sz="2000" dirty="0" smtClean="0">
                <a:cs typeface="Arial" charset="0"/>
              </a:rPr>
              <a:t>Oct09).</a:t>
            </a:r>
          </a:p>
          <a:p>
            <a:pPr marL="261938" indent="-261938" algn="just">
              <a:lnSpc>
                <a:spcPts val="2700"/>
              </a:lnSpc>
              <a:spcBef>
                <a:spcPts val="600"/>
              </a:spcBef>
              <a:spcAft>
                <a:spcPts val="600"/>
              </a:spcAft>
              <a:defRPr/>
            </a:pPr>
            <a:r>
              <a:rPr lang="en-GB" sz="2000" dirty="0" smtClean="0">
                <a:cs typeface="Arial" charset="0"/>
              </a:rPr>
              <a:t>But in contrast </a:t>
            </a:r>
            <a:r>
              <a:rPr lang="en-GB" sz="2000" dirty="0">
                <a:cs typeface="Arial" charset="0"/>
              </a:rPr>
              <a:t>to the </a:t>
            </a:r>
            <a:r>
              <a:rPr lang="en-GB" sz="2000" dirty="0" smtClean="0">
                <a:cs typeface="Arial" charset="0"/>
              </a:rPr>
              <a:t>US, </a:t>
            </a:r>
            <a:r>
              <a:rPr lang="en-GB" sz="2000" dirty="0">
                <a:cs typeface="Arial" charset="0"/>
              </a:rPr>
              <a:t>there was no identification of the individual banks that were </a:t>
            </a:r>
            <a:r>
              <a:rPr lang="en-GB" sz="2000" dirty="0" smtClean="0">
                <a:cs typeface="Arial" charset="0"/>
              </a:rPr>
              <a:t>stress-tested.</a:t>
            </a:r>
          </a:p>
          <a:p>
            <a:pPr marL="261938" indent="-261938" algn="just">
              <a:lnSpc>
                <a:spcPts val="2700"/>
              </a:lnSpc>
              <a:spcBef>
                <a:spcPts val="600"/>
              </a:spcBef>
              <a:spcAft>
                <a:spcPts val="600"/>
              </a:spcAft>
              <a:defRPr/>
            </a:pPr>
            <a:r>
              <a:rPr lang="en-GB" sz="2000" dirty="0" smtClean="0">
                <a:cs typeface="Arial" charset="0"/>
              </a:rPr>
              <a:t>As </a:t>
            </a:r>
            <a:r>
              <a:rPr lang="en-GB" sz="2000" dirty="0">
                <a:cs typeface="Arial" charset="0"/>
              </a:rPr>
              <a:t>this initiative </a:t>
            </a:r>
            <a:r>
              <a:rPr lang="en-GB" sz="2000" dirty="0" smtClean="0">
                <a:cs typeface="Arial" charset="0"/>
              </a:rPr>
              <a:t>failed </a:t>
            </a:r>
            <a:r>
              <a:rPr lang="en-GB" sz="2000" dirty="0">
                <a:cs typeface="Arial" charset="0"/>
              </a:rPr>
              <a:t>to restore confidence, new waves of EU-wide stress tests were launched with results published in July 2010 and again in July 2011, this time with identification of individual banks and increasingly detailed disclosures of </a:t>
            </a:r>
            <a:r>
              <a:rPr lang="en-GB" sz="2000" dirty="0" smtClean="0">
                <a:cs typeface="Arial" charset="0"/>
              </a:rPr>
              <a:t>findings.</a:t>
            </a:r>
            <a:endParaRPr lang="en-US" sz="2000" dirty="0" smtClean="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697</a:t>
            </a:fld>
            <a:endParaRPr lang="en-US"/>
          </a:p>
        </p:txBody>
      </p:sp>
    </p:spTree>
    <p:extLst>
      <p:ext uri="{BB962C8B-B14F-4D97-AF65-F5344CB8AC3E}">
        <p14:creationId xmlns:p14="http://schemas.microsoft.com/office/powerpoint/2010/main" val="3871671781"/>
      </p:ext>
    </p:extLst>
  </p:cSld>
  <p:clrMapOvr>
    <a:masterClrMapping/>
  </p:clrMapOvr>
  <p:transition spd="slow">
    <p:pull dir="r"/>
  </p:transition>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799"/>
            <a:ext cx="8679879" cy="4694213"/>
          </a:xfrm>
        </p:spPr>
        <p:txBody>
          <a:bodyPr anchor="ctr"/>
          <a:lstStyle/>
          <a:p>
            <a:pPr marL="261938" indent="-261938" algn="just">
              <a:lnSpc>
                <a:spcPts val="2700"/>
              </a:lnSpc>
              <a:spcBef>
                <a:spcPts val="600"/>
              </a:spcBef>
              <a:spcAft>
                <a:spcPts val="600"/>
              </a:spcAft>
              <a:defRPr/>
            </a:pPr>
            <a:r>
              <a:rPr lang="en-GB" sz="2000" dirty="0" smtClean="0">
                <a:cs typeface="Arial" charset="0"/>
              </a:rPr>
              <a:t>The </a:t>
            </a:r>
            <a:r>
              <a:rPr lang="en-GB" sz="2000" dirty="0">
                <a:cs typeface="Arial" charset="0"/>
              </a:rPr>
              <a:t>2010 exercise was again coordinated by CEBS, and the one in 2011 </a:t>
            </a:r>
            <a:r>
              <a:rPr lang="en-GB" sz="2000" dirty="0" smtClean="0">
                <a:cs typeface="Arial" charset="0"/>
              </a:rPr>
              <a:t>already by </a:t>
            </a:r>
            <a:r>
              <a:rPr lang="en-GB" sz="2000" dirty="0">
                <a:cs typeface="Arial" charset="0"/>
              </a:rPr>
              <a:t>its </a:t>
            </a:r>
            <a:r>
              <a:rPr lang="en-GB" sz="2000" dirty="0" smtClean="0">
                <a:cs typeface="Arial" charset="0"/>
              </a:rPr>
              <a:t>successor, </a:t>
            </a:r>
            <a:r>
              <a:rPr lang="en-GB" sz="2000" dirty="0">
                <a:cs typeface="Arial" charset="0"/>
              </a:rPr>
              <a:t>the </a:t>
            </a:r>
            <a:r>
              <a:rPr lang="en-GB" sz="2000" dirty="0" smtClean="0">
                <a:cs typeface="Arial" charset="0"/>
              </a:rPr>
              <a:t>EBA, though the </a:t>
            </a:r>
            <a:r>
              <a:rPr lang="en-GB" sz="2000" dirty="0">
                <a:cs typeface="Arial" charset="0"/>
              </a:rPr>
              <a:t>underlying balance sheet assessments still remained fully </a:t>
            </a:r>
            <a:r>
              <a:rPr lang="en-GB" sz="2000" dirty="0" smtClean="0">
                <a:cs typeface="Arial" charset="0"/>
              </a:rPr>
              <a:t>under national </a:t>
            </a:r>
            <a:r>
              <a:rPr lang="en-GB" sz="2000" dirty="0">
                <a:cs typeface="Arial" charset="0"/>
              </a:rPr>
              <a:t>authorities, with the EU level having neither the means nor a mandate to double-check their findings</a:t>
            </a:r>
            <a:r>
              <a:rPr lang="en-GB" sz="2000" dirty="0" smtClean="0">
                <a:cs typeface="Arial" charset="0"/>
              </a:rPr>
              <a:t>.</a:t>
            </a:r>
          </a:p>
          <a:p>
            <a:pPr marL="261938" indent="-261938" algn="just">
              <a:lnSpc>
                <a:spcPts val="2700"/>
              </a:lnSpc>
              <a:spcBef>
                <a:spcPts val="600"/>
              </a:spcBef>
              <a:spcAft>
                <a:spcPts val="600"/>
              </a:spcAft>
              <a:defRPr/>
            </a:pPr>
            <a:r>
              <a:rPr lang="en-GB" sz="2000" dirty="0" smtClean="0">
                <a:solidFill>
                  <a:srgbClr val="FF0000"/>
                </a:solidFill>
                <a:cs typeface="Arial" charset="0"/>
              </a:rPr>
              <a:t>Any </a:t>
            </a:r>
            <a:r>
              <a:rPr lang="en-GB" sz="2000" dirty="0">
                <a:solidFill>
                  <a:srgbClr val="FF0000"/>
                </a:solidFill>
                <a:cs typeface="Arial" charset="0"/>
              </a:rPr>
              <a:t>credibility gained through additional transparency was ruined by subsequent developments, as banks that had been given </a:t>
            </a:r>
            <a:r>
              <a:rPr lang="en-GB" sz="2000" dirty="0" smtClean="0">
                <a:solidFill>
                  <a:srgbClr val="FF0000"/>
                </a:solidFill>
                <a:cs typeface="Arial" charset="0"/>
              </a:rPr>
              <a:t>as resilient collapsed shortly </a:t>
            </a:r>
            <a:r>
              <a:rPr lang="en-GB" sz="2000" dirty="0">
                <a:solidFill>
                  <a:srgbClr val="FF0000"/>
                </a:solidFill>
                <a:cs typeface="Arial" charset="0"/>
              </a:rPr>
              <a:t>afterwards, </a:t>
            </a:r>
            <a:r>
              <a:rPr lang="en-GB" sz="2000" dirty="0" err="1">
                <a:solidFill>
                  <a:srgbClr val="FF0000"/>
                </a:solidFill>
                <a:cs typeface="Arial" charset="0"/>
              </a:rPr>
              <a:t>eg</a:t>
            </a:r>
            <a:r>
              <a:rPr lang="en-GB" sz="2000" dirty="0">
                <a:solidFill>
                  <a:srgbClr val="FF0000"/>
                </a:solidFill>
                <a:cs typeface="Arial" charset="0"/>
              </a:rPr>
              <a:t> Allied Irish Banks in </a:t>
            </a:r>
            <a:r>
              <a:rPr lang="en-GB" sz="2000" dirty="0" smtClean="0">
                <a:solidFill>
                  <a:srgbClr val="FF0000"/>
                </a:solidFill>
                <a:cs typeface="Arial" charset="0"/>
              </a:rPr>
              <a:t>Nov10 </a:t>
            </a:r>
            <a:r>
              <a:rPr lang="en-GB" sz="2000" dirty="0">
                <a:solidFill>
                  <a:srgbClr val="FF0000"/>
                </a:solidFill>
                <a:cs typeface="Arial" charset="0"/>
              </a:rPr>
              <a:t>or Spain’s </a:t>
            </a:r>
            <a:r>
              <a:rPr lang="en-GB" sz="2000" dirty="0" err="1">
                <a:solidFill>
                  <a:srgbClr val="FF0000"/>
                </a:solidFill>
                <a:cs typeface="Arial" charset="0"/>
              </a:rPr>
              <a:t>Bankia</a:t>
            </a:r>
            <a:r>
              <a:rPr lang="en-GB" sz="2000" dirty="0">
                <a:solidFill>
                  <a:srgbClr val="FF0000"/>
                </a:solidFill>
                <a:cs typeface="Arial" charset="0"/>
              </a:rPr>
              <a:t> in </a:t>
            </a:r>
            <a:r>
              <a:rPr lang="en-GB" sz="2000" dirty="0" smtClean="0">
                <a:solidFill>
                  <a:srgbClr val="FF0000"/>
                </a:solidFill>
                <a:cs typeface="Arial" charset="0"/>
              </a:rPr>
              <a:t>Apr12</a:t>
            </a:r>
            <a:r>
              <a:rPr lang="en-GB" sz="2000" dirty="0" smtClean="0">
                <a:cs typeface="Arial" charset="0"/>
              </a:rPr>
              <a:t>.</a:t>
            </a:r>
          </a:p>
          <a:p>
            <a:pPr marL="261938" indent="-261938" algn="just">
              <a:lnSpc>
                <a:spcPts val="2700"/>
              </a:lnSpc>
              <a:spcBef>
                <a:spcPts val="600"/>
              </a:spcBef>
              <a:spcAft>
                <a:spcPts val="600"/>
              </a:spcAft>
              <a:defRPr/>
            </a:pPr>
            <a:r>
              <a:rPr lang="en-GB" sz="2000" dirty="0" smtClean="0">
                <a:cs typeface="Arial" charset="0"/>
              </a:rPr>
              <a:t>Eventually, </a:t>
            </a:r>
            <a:r>
              <a:rPr lang="en-GB" sz="2000" dirty="0">
                <a:solidFill>
                  <a:srgbClr val="FF0000"/>
                </a:solidFill>
                <a:cs typeface="Arial" charset="0"/>
              </a:rPr>
              <a:t>these stress tests only </a:t>
            </a:r>
            <a:r>
              <a:rPr lang="en-GB" sz="2000" dirty="0" smtClean="0">
                <a:solidFill>
                  <a:srgbClr val="FF0000"/>
                </a:solidFill>
                <a:cs typeface="Arial" charset="0"/>
              </a:rPr>
              <a:t>contributed to </a:t>
            </a:r>
            <a:r>
              <a:rPr lang="en-GB" sz="2000" dirty="0">
                <a:solidFill>
                  <a:srgbClr val="FF0000"/>
                </a:solidFill>
                <a:cs typeface="Arial" charset="0"/>
              </a:rPr>
              <a:t>underline the </a:t>
            </a:r>
            <a:r>
              <a:rPr lang="en-GB" sz="2000" dirty="0" smtClean="0">
                <a:solidFill>
                  <a:srgbClr val="FF0000"/>
                </a:solidFill>
                <a:cs typeface="Arial" charset="0"/>
              </a:rPr>
              <a:t>inefficiency of EU </a:t>
            </a:r>
            <a:r>
              <a:rPr lang="en-GB" sz="2000" dirty="0">
                <a:solidFill>
                  <a:srgbClr val="FF0000"/>
                </a:solidFill>
                <a:cs typeface="Arial" charset="0"/>
              </a:rPr>
              <a:t>and </a:t>
            </a:r>
            <a:r>
              <a:rPr lang="en-GB" sz="2000" dirty="0" smtClean="0">
                <a:solidFill>
                  <a:srgbClr val="FF0000"/>
                </a:solidFill>
                <a:cs typeface="Arial" charset="0"/>
              </a:rPr>
              <a:t>euro-area </a:t>
            </a:r>
            <a:r>
              <a:rPr lang="en-GB" sz="2000" dirty="0">
                <a:solidFill>
                  <a:srgbClr val="FF0000"/>
                </a:solidFill>
                <a:cs typeface="Arial" charset="0"/>
              </a:rPr>
              <a:t>supervisory framework, and </a:t>
            </a:r>
            <a:r>
              <a:rPr lang="en-GB" sz="2000" dirty="0" smtClean="0">
                <a:solidFill>
                  <a:srgbClr val="FF0000"/>
                </a:solidFill>
                <a:cs typeface="Arial" charset="0"/>
              </a:rPr>
              <a:t>“the </a:t>
            </a:r>
            <a:r>
              <a:rPr lang="en-GB" sz="2000" dirty="0">
                <a:solidFill>
                  <a:srgbClr val="FF0000"/>
                </a:solidFill>
                <a:cs typeface="Arial" charset="0"/>
              </a:rPr>
              <a:t>incentives for national banking supervisors to hide and deny problems in banks under their </a:t>
            </a:r>
            <a:r>
              <a:rPr lang="en-GB" sz="2000" dirty="0" smtClean="0">
                <a:solidFill>
                  <a:srgbClr val="FF0000"/>
                </a:solidFill>
                <a:cs typeface="Arial" charset="0"/>
              </a:rPr>
              <a:t>purview</a:t>
            </a:r>
            <a:r>
              <a:rPr lang="en-GB" sz="2000" dirty="0" smtClean="0">
                <a:cs typeface="Arial" charset="0"/>
              </a:rPr>
              <a:t>” (</a:t>
            </a:r>
            <a:r>
              <a:rPr lang="en-GB" sz="2000" dirty="0" err="1" smtClean="0">
                <a:cs typeface="Arial" charset="0"/>
              </a:rPr>
              <a:t>Veron</a:t>
            </a:r>
            <a:r>
              <a:rPr lang="en-GB" sz="2000" dirty="0" smtClean="0">
                <a:cs typeface="Arial" charset="0"/>
              </a:rPr>
              <a:t> (2018)).</a:t>
            </a:r>
          </a:p>
          <a:p>
            <a:pPr marL="261938" indent="-261938" algn="just">
              <a:lnSpc>
                <a:spcPts val="2700"/>
              </a:lnSpc>
              <a:spcBef>
                <a:spcPts val="600"/>
              </a:spcBef>
              <a:spcAft>
                <a:spcPts val="600"/>
              </a:spcAft>
              <a:defRPr/>
            </a:pPr>
            <a:endParaRPr lang="en-US" sz="2000" dirty="0" smtClean="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698</a:t>
            </a:fld>
            <a:endParaRPr lang="en-US"/>
          </a:p>
        </p:txBody>
      </p:sp>
    </p:spTree>
    <p:extLst>
      <p:ext uri="{BB962C8B-B14F-4D97-AF65-F5344CB8AC3E}">
        <p14:creationId xmlns:p14="http://schemas.microsoft.com/office/powerpoint/2010/main" val="1970105576"/>
      </p:ext>
    </p:extLst>
  </p:cSld>
  <p:clrMapOvr>
    <a:masterClrMapping/>
  </p:clrMapOvr>
  <p:transition spd="slow">
    <p:pull dir="r"/>
  </p:transition>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7" name="Rectangle 2"/>
          <p:cNvSpPr>
            <a:spLocks noGrp="1" noChangeArrowheads="1"/>
          </p:cNvSpPr>
          <p:nvPr>
            <p:ph type="body" sz="half" idx="1"/>
          </p:nvPr>
        </p:nvSpPr>
        <p:spPr>
          <a:xfrm>
            <a:off x="809624" y="1628800"/>
            <a:ext cx="8679879" cy="4660488"/>
          </a:xfrm>
        </p:spPr>
        <p:txBody>
          <a:bodyPr anchor="ctr"/>
          <a:lstStyle/>
          <a:p>
            <a:pPr marL="261938" indent="-261938" algn="just">
              <a:lnSpc>
                <a:spcPts val="2600"/>
              </a:lnSpc>
              <a:spcBef>
                <a:spcPts val="0"/>
              </a:spcBef>
              <a:spcAft>
                <a:spcPts val="600"/>
              </a:spcAft>
              <a:defRPr/>
            </a:pPr>
            <a:r>
              <a:rPr lang="en-GB" sz="2000" b="1" dirty="0" err="1">
                <a:solidFill>
                  <a:srgbClr val="FF0000"/>
                </a:solidFill>
                <a:cs typeface="Arial" charset="0"/>
              </a:rPr>
              <a:t>Larosière</a:t>
            </a:r>
            <a:r>
              <a:rPr lang="en-GB" sz="2000" b="1" dirty="0">
                <a:solidFill>
                  <a:srgbClr val="FF0000"/>
                </a:solidFill>
                <a:cs typeface="Arial" charset="0"/>
              </a:rPr>
              <a:t> </a:t>
            </a:r>
            <a:r>
              <a:rPr lang="en-GB" sz="2000" b="1" dirty="0" smtClean="0">
                <a:solidFill>
                  <a:srgbClr val="FF0000"/>
                </a:solidFill>
                <a:cs typeface="Arial" charset="0"/>
              </a:rPr>
              <a:t>Report</a:t>
            </a:r>
          </a:p>
          <a:p>
            <a:pPr marL="261938" indent="-261938" algn="just">
              <a:lnSpc>
                <a:spcPts val="2600"/>
              </a:lnSpc>
              <a:spcBef>
                <a:spcPts val="0"/>
              </a:spcBef>
              <a:spcAft>
                <a:spcPts val="600"/>
              </a:spcAft>
              <a:defRPr/>
            </a:pPr>
            <a:endParaRPr lang="en-GB" sz="2000" b="1" dirty="0" smtClean="0">
              <a:solidFill>
                <a:srgbClr val="FF0000"/>
              </a:solidFill>
              <a:cs typeface="Arial" charset="0"/>
            </a:endParaRPr>
          </a:p>
          <a:p>
            <a:pPr marL="266700" indent="-266700" algn="just">
              <a:lnSpc>
                <a:spcPts val="2600"/>
              </a:lnSpc>
              <a:spcBef>
                <a:spcPts val="0"/>
              </a:spcBef>
              <a:spcAft>
                <a:spcPts val="600"/>
              </a:spcAft>
              <a:buFontTx/>
              <a:buChar char="-"/>
              <a:defRPr/>
            </a:pPr>
            <a:r>
              <a:rPr lang="en-GB" sz="1800" dirty="0" smtClean="0">
                <a:cs typeface="Arial" charset="0"/>
              </a:rPr>
              <a:t>commissioned </a:t>
            </a:r>
            <a:r>
              <a:rPr lang="en-GB" sz="1800" dirty="0">
                <a:cs typeface="Arial" charset="0"/>
              </a:rPr>
              <a:t>in late 2008 by </a:t>
            </a:r>
            <a:r>
              <a:rPr lang="en-GB" sz="1800" dirty="0" smtClean="0">
                <a:cs typeface="Arial" charset="0"/>
              </a:rPr>
              <a:t>the EC on </a:t>
            </a:r>
            <a:r>
              <a:rPr lang="en-GB" sz="1800" dirty="0">
                <a:cs typeface="Arial" charset="0"/>
              </a:rPr>
              <a:t>EU financial </a:t>
            </a:r>
            <a:r>
              <a:rPr lang="en-GB" sz="1800" dirty="0" smtClean="0">
                <a:cs typeface="Arial" charset="0"/>
              </a:rPr>
              <a:t>regulation, </a:t>
            </a:r>
            <a:r>
              <a:rPr lang="en-US" sz="1800" dirty="0" smtClean="0">
                <a:cs typeface="Arial" charset="0"/>
              </a:rPr>
              <a:t>to advise on </a:t>
            </a:r>
            <a:r>
              <a:rPr lang="en-US" sz="1800" dirty="0">
                <a:cs typeface="Arial" charset="0"/>
              </a:rPr>
              <a:t>the </a:t>
            </a:r>
            <a:r>
              <a:rPr lang="en-US" sz="1800" dirty="0">
                <a:solidFill>
                  <a:srgbClr val="FF0000"/>
                </a:solidFill>
                <a:cs typeface="Arial" charset="0"/>
              </a:rPr>
              <a:t>future of financial regulation and </a:t>
            </a:r>
            <a:r>
              <a:rPr lang="en-US" sz="1800" dirty="0" smtClean="0">
                <a:solidFill>
                  <a:srgbClr val="FF0000"/>
                </a:solidFill>
                <a:cs typeface="Arial" charset="0"/>
              </a:rPr>
              <a:t>supervision</a:t>
            </a:r>
            <a:r>
              <a:rPr lang="en-US" sz="1800" dirty="0" smtClean="0">
                <a:cs typeface="Arial" charset="0"/>
              </a:rPr>
              <a:t>,</a:t>
            </a:r>
            <a:r>
              <a:rPr lang="en-GB" sz="1800" dirty="0" smtClean="0">
                <a:cs typeface="Arial" charset="0"/>
              </a:rPr>
              <a:t> delivered </a:t>
            </a:r>
            <a:r>
              <a:rPr lang="en-GB" sz="1800" dirty="0">
                <a:cs typeface="Arial" charset="0"/>
              </a:rPr>
              <a:t>by </a:t>
            </a:r>
            <a:r>
              <a:rPr lang="en-GB" sz="1800" dirty="0" smtClean="0">
                <a:cs typeface="Arial" charset="0"/>
              </a:rPr>
              <a:t>an expert </a:t>
            </a:r>
            <a:r>
              <a:rPr lang="en-GB" sz="1800" dirty="0">
                <a:cs typeface="Arial" charset="0"/>
              </a:rPr>
              <a:t>group chaired by former French central banker </a:t>
            </a:r>
            <a:r>
              <a:rPr lang="en-GB" sz="1800" dirty="0" smtClean="0">
                <a:cs typeface="Arial" charset="0"/>
              </a:rPr>
              <a:t>and IMF </a:t>
            </a:r>
            <a:r>
              <a:rPr lang="en-GB" sz="1800" dirty="0">
                <a:cs typeface="Arial" charset="0"/>
              </a:rPr>
              <a:t>Managing </a:t>
            </a:r>
            <a:r>
              <a:rPr lang="en-GB" sz="1800" dirty="0" smtClean="0">
                <a:cs typeface="Arial" charset="0"/>
              </a:rPr>
              <a:t>Director </a:t>
            </a:r>
            <a:r>
              <a:rPr lang="en-GB" sz="1800" dirty="0">
                <a:cs typeface="Arial" charset="0"/>
              </a:rPr>
              <a:t>Jacques de </a:t>
            </a:r>
            <a:r>
              <a:rPr lang="en-GB" sz="1800" dirty="0" err="1">
                <a:cs typeface="Arial" charset="0"/>
              </a:rPr>
              <a:t>Larosière</a:t>
            </a:r>
            <a:r>
              <a:rPr lang="en-GB" sz="1800" dirty="0">
                <a:cs typeface="Arial" charset="0"/>
              </a:rPr>
              <a:t> in </a:t>
            </a:r>
            <a:r>
              <a:rPr lang="en-GB" sz="1800" dirty="0" smtClean="0">
                <a:cs typeface="Arial" charset="0"/>
              </a:rPr>
              <a:t>Feb09.</a:t>
            </a:r>
          </a:p>
          <a:p>
            <a:pPr marL="266700" indent="-266700" algn="just">
              <a:lnSpc>
                <a:spcPts val="2600"/>
              </a:lnSpc>
              <a:spcBef>
                <a:spcPts val="0"/>
              </a:spcBef>
              <a:spcAft>
                <a:spcPts val="600"/>
              </a:spcAft>
              <a:buFontTx/>
              <a:buChar char="-"/>
              <a:defRPr/>
            </a:pPr>
            <a:r>
              <a:rPr lang="en-GB" sz="1800" dirty="0" smtClean="0">
                <a:cs typeface="Arial" charset="0"/>
              </a:rPr>
              <a:t>presented the view of </a:t>
            </a:r>
            <a:r>
              <a:rPr lang="en-GB" sz="1800" dirty="0">
                <a:cs typeface="Arial" charset="0"/>
              </a:rPr>
              <a:t>an EU financial ‘single rulebook’, implying fuller harmonisation of applicable rules and </a:t>
            </a:r>
            <a:r>
              <a:rPr lang="en-GB" sz="1800" dirty="0">
                <a:solidFill>
                  <a:srgbClr val="FF0000"/>
                </a:solidFill>
                <a:cs typeface="Arial" charset="0"/>
              </a:rPr>
              <a:t>a shift from directives to </a:t>
            </a:r>
            <a:r>
              <a:rPr lang="en-GB" sz="1800" dirty="0" smtClean="0">
                <a:solidFill>
                  <a:srgbClr val="FF0000"/>
                </a:solidFill>
                <a:cs typeface="Arial" charset="0"/>
              </a:rPr>
              <a:t>regulations</a:t>
            </a:r>
            <a:r>
              <a:rPr lang="en-GB" sz="1800" dirty="0" smtClean="0">
                <a:cs typeface="Arial" charset="0"/>
              </a:rPr>
              <a:t>.</a:t>
            </a:r>
            <a:endParaRPr lang="en-GB" sz="1800" dirty="0">
              <a:cs typeface="Arial" charset="0"/>
            </a:endParaRPr>
          </a:p>
          <a:p>
            <a:pPr marL="266700" indent="-266700" algn="just">
              <a:lnSpc>
                <a:spcPts val="2600"/>
              </a:lnSpc>
              <a:spcBef>
                <a:spcPts val="0"/>
              </a:spcBef>
              <a:spcAft>
                <a:spcPts val="600"/>
              </a:spcAft>
              <a:buFontTx/>
              <a:buChar char="-"/>
              <a:defRPr/>
            </a:pPr>
            <a:r>
              <a:rPr lang="en-GB" sz="1800" dirty="0" smtClean="0">
                <a:solidFill>
                  <a:srgbClr val="FF0000"/>
                </a:solidFill>
                <a:cs typeface="Arial" charset="0"/>
              </a:rPr>
              <a:t>advocated </a:t>
            </a:r>
            <a:r>
              <a:rPr lang="en-GB" sz="1800" dirty="0">
                <a:solidFill>
                  <a:srgbClr val="FF0000"/>
                </a:solidFill>
                <a:cs typeface="Arial" charset="0"/>
              </a:rPr>
              <a:t>the transformation of the </a:t>
            </a:r>
            <a:r>
              <a:rPr lang="en-GB" sz="1800" dirty="0" smtClean="0">
                <a:solidFill>
                  <a:srgbClr val="FF0000"/>
                </a:solidFill>
                <a:cs typeface="Arial" charset="0"/>
              </a:rPr>
              <a:t>3 </a:t>
            </a:r>
            <a:r>
              <a:rPr lang="en-GB" sz="1800" dirty="0" err="1" smtClean="0">
                <a:solidFill>
                  <a:srgbClr val="FF0000"/>
                </a:solidFill>
                <a:cs typeface="Arial" charset="0"/>
              </a:rPr>
              <a:t>Lamfalussy</a:t>
            </a:r>
            <a:r>
              <a:rPr lang="en-GB" sz="1800" dirty="0" smtClean="0">
                <a:solidFill>
                  <a:srgbClr val="FF0000"/>
                </a:solidFill>
                <a:cs typeface="Arial" charset="0"/>
              </a:rPr>
              <a:t> </a:t>
            </a:r>
            <a:r>
              <a:rPr lang="en-GB" sz="1800" dirty="0">
                <a:solidFill>
                  <a:srgbClr val="FF0000"/>
                </a:solidFill>
                <a:cs typeface="Arial" charset="0"/>
              </a:rPr>
              <a:t>Committees (CESR, CEBS and CEIOPS) into more authoritative ‘European Supervisory Authorities’, namely the </a:t>
            </a:r>
            <a:r>
              <a:rPr lang="en-GB" sz="1800" dirty="0" smtClean="0">
                <a:solidFill>
                  <a:srgbClr val="FF0000"/>
                </a:solidFill>
                <a:cs typeface="Arial" charset="0"/>
              </a:rPr>
              <a:t>EBA, the ESMA, and the EIOPA</a:t>
            </a:r>
            <a:r>
              <a:rPr lang="en-GB" sz="1800" dirty="0" smtClean="0">
                <a:cs typeface="Arial" charset="0"/>
              </a:rPr>
              <a:t>, </a:t>
            </a:r>
            <a:r>
              <a:rPr lang="en-GB" sz="1800" dirty="0">
                <a:cs typeface="Arial" charset="0"/>
              </a:rPr>
              <a:t>respectively located in </a:t>
            </a:r>
            <a:r>
              <a:rPr lang="en-GB" sz="1800" dirty="0" smtClean="0">
                <a:cs typeface="Arial" charset="0"/>
              </a:rPr>
              <a:t>London, Paris </a:t>
            </a:r>
            <a:r>
              <a:rPr lang="en-GB" sz="1800" dirty="0">
                <a:cs typeface="Arial" charset="0"/>
              </a:rPr>
              <a:t>and Frankfurt like their predecessor </a:t>
            </a:r>
            <a:r>
              <a:rPr lang="en-GB" sz="1800" dirty="0" smtClean="0">
                <a:cs typeface="Arial" charset="0"/>
              </a:rPr>
              <a:t>Committees.</a:t>
            </a:r>
          </a:p>
          <a:p>
            <a:pPr marL="266700" indent="-266700" algn="just">
              <a:lnSpc>
                <a:spcPts val="2600"/>
              </a:lnSpc>
              <a:spcBef>
                <a:spcPts val="0"/>
              </a:spcBef>
              <a:spcAft>
                <a:spcPts val="600"/>
              </a:spcAft>
              <a:buFontTx/>
              <a:buChar char="-"/>
              <a:defRPr/>
            </a:pPr>
            <a:r>
              <a:rPr lang="en-GB" sz="1800" dirty="0" smtClean="0">
                <a:cs typeface="Arial" charset="0"/>
              </a:rPr>
              <a:t>A </a:t>
            </a:r>
            <a:r>
              <a:rPr lang="en-GB" sz="1800" dirty="0">
                <a:solidFill>
                  <a:srgbClr val="FF0000"/>
                </a:solidFill>
                <a:cs typeface="Arial" charset="0"/>
              </a:rPr>
              <a:t>European Systemic Risk Board (ESRB) </a:t>
            </a:r>
            <a:r>
              <a:rPr lang="en-GB" sz="1800" dirty="0">
                <a:cs typeface="Arial" charset="0"/>
              </a:rPr>
              <a:t>was also recommended to monitor ‘macro-prudential’ issues and make </a:t>
            </a:r>
            <a:r>
              <a:rPr lang="en-GB" sz="1800" dirty="0" smtClean="0">
                <a:cs typeface="Arial" charset="0"/>
              </a:rPr>
              <a:t>recommendations, </a:t>
            </a:r>
            <a:r>
              <a:rPr lang="en-GB" sz="1800" dirty="0">
                <a:cs typeface="Arial" charset="0"/>
              </a:rPr>
              <a:t>to be hosted by the ECB in Frankfurt</a:t>
            </a:r>
            <a:r>
              <a:rPr lang="en-GB" sz="1800" dirty="0" smtClean="0">
                <a:cs typeface="Arial" charset="0"/>
              </a:rPr>
              <a:t>.</a:t>
            </a:r>
            <a:endParaRPr lang="en-US" sz="1800" dirty="0" smtClean="0">
              <a:cs typeface="Arial" charset="0"/>
            </a:endParaRPr>
          </a:p>
        </p:txBody>
      </p:sp>
      <p:sp>
        <p:nvSpPr>
          <p:cNvPr id="278534"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Regulatory Initiatives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699</a:t>
            </a:fld>
            <a:endParaRPr lang="en-US"/>
          </a:p>
        </p:txBody>
      </p:sp>
    </p:spTree>
    <p:extLst>
      <p:ext uri="{BB962C8B-B14F-4D97-AF65-F5344CB8AC3E}">
        <p14:creationId xmlns:p14="http://schemas.microsoft.com/office/powerpoint/2010/main" val="3550166664"/>
      </p:ext>
    </p:extLst>
  </p:cSld>
  <p:clrMapOvr>
    <a:masterClrMapping/>
  </p:clrMapOvr>
  <p:transition spd="slow">
    <p:pull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Early banks</a:t>
            </a:r>
          </a:p>
        </p:txBody>
      </p:sp>
      <p:sp>
        <p:nvSpPr>
          <p:cNvPr id="1625091"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GB" sz="2000" dirty="0" smtClean="0"/>
              <a:t>Banks evolved </a:t>
            </a:r>
            <a:r>
              <a:rPr lang="en-GB" sz="2000" dirty="0"/>
              <a:t>from the activity of </a:t>
            </a:r>
            <a:r>
              <a:rPr lang="en-GB" sz="2000" b="1" dirty="0">
                <a:solidFill>
                  <a:srgbClr val="FF0000"/>
                </a:solidFill>
              </a:rPr>
              <a:t>money </a:t>
            </a:r>
            <a:r>
              <a:rPr lang="en-GB" sz="2000" b="1" dirty="0" smtClean="0">
                <a:solidFill>
                  <a:srgbClr val="FF0000"/>
                </a:solidFill>
              </a:rPr>
              <a:t>changers</a:t>
            </a:r>
            <a:r>
              <a:rPr lang="en-GB" sz="2000" dirty="0" smtClean="0"/>
              <a:t> in Europe and </a:t>
            </a:r>
            <a:r>
              <a:rPr lang="en-GB" sz="2000" dirty="0"/>
              <a:t>the first loans were overdraft facilities provided to depositors</a:t>
            </a:r>
            <a:r>
              <a:rPr lang="en-GB" sz="2000" dirty="0" smtClean="0">
                <a:solidFill>
                  <a:srgbClr val="FF0000"/>
                </a:solidFill>
              </a:rPr>
              <a:t>.</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GB" sz="2000" dirty="0" smtClean="0">
                <a:solidFill>
                  <a:srgbClr val="FF0000"/>
                </a:solidFill>
              </a:rPr>
              <a:t>Depositors </a:t>
            </a:r>
            <a:r>
              <a:rPr lang="en-GB" sz="2000" dirty="0">
                <a:solidFill>
                  <a:srgbClr val="FF0000"/>
                </a:solidFill>
              </a:rPr>
              <a:t>were </a:t>
            </a:r>
            <a:r>
              <a:rPr lang="en-GB" sz="2000" dirty="0" smtClean="0">
                <a:solidFill>
                  <a:srgbClr val="FF0000"/>
                </a:solidFill>
              </a:rPr>
              <a:t>natural </a:t>
            </a:r>
            <a:r>
              <a:rPr lang="en-GB" sz="2000" dirty="0">
                <a:solidFill>
                  <a:srgbClr val="FF0000"/>
                </a:solidFill>
              </a:rPr>
              <a:t>candidates for </a:t>
            </a:r>
            <a:r>
              <a:rPr lang="en-GB" sz="2000" dirty="0" smtClean="0">
                <a:solidFill>
                  <a:srgbClr val="FF0000"/>
                </a:solidFill>
              </a:rPr>
              <a:t>loans</a:t>
            </a:r>
            <a:r>
              <a:rPr lang="en-GB" sz="2000" dirty="0" smtClean="0"/>
              <a:t>, as public </a:t>
            </a:r>
            <a:r>
              <a:rPr lang="en-GB" sz="2000" dirty="0"/>
              <a:t>information about </a:t>
            </a:r>
            <a:r>
              <a:rPr lang="en-GB" sz="2000" dirty="0" smtClean="0"/>
              <a:t>the merchants </a:t>
            </a:r>
            <a:r>
              <a:rPr lang="en-GB" sz="2000" dirty="0"/>
              <a:t>was scarce at that </a:t>
            </a:r>
            <a:r>
              <a:rPr lang="en-GB" sz="2000" dirty="0" smtClean="0"/>
              <a:t>time and money </a:t>
            </a:r>
            <a:r>
              <a:rPr lang="en-GB" sz="2000" dirty="0"/>
              <a:t>changers could </a:t>
            </a:r>
            <a:r>
              <a:rPr lang="en-GB" sz="2000" dirty="0" smtClean="0"/>
              <a:t>obtain very relevant information from the merchant’s current account.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a:t>
            </a:fld>
            <a:endParaRPr lang="en-US"/>
          </a:p>
        </p:txBody>
      </p:sp>
      <p:sp>
        <p:nvSpPr>
          <p:cNvPr id="5" name="Down Arrow 4"/>
          <p:cNvSpPr/>
          <p:nvPr/>
        </p:nvSpPr>
        <p:spPr bwMode="auto">
          <a:xfrm>
            <a:off x="4965824" y="242088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4954873" y="4221088"/>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83395816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5091">
                                            <p:txEl>
                                              <p:pRg st="0" end="0"/>
                                            </p:txEl>
                                          </p:spTgt>
                                        </p:tgtEl>
                                        <p:attrNameLst>
                                          <p:attrName>style.visibility</p:attrName>
                                        </p:attrNameLst>
                                      </p:cBhvr>
                                      <p:to>
                                        <p:strVal val="visible"/>
                                      </p:to>
                                    </p:set>
                                    <p:animEffect transition="in" filter="wipe(left)">
                                      <p:cBhvr>
                                        <p:cTn id="7" dur="500"/>
                                        <p:tgtEl>
                                          <p:spTgt spid="1625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5091">
                                            <p:txEl>
                                              <p:pRg st="2" end="2"/>
                                            </p:txEl>
                                          </p:spTgt>
                                        </p:tgtEl>
                                        <p:attrNameLst>
                                          <p:attrName>style.visibility</p:attrName>
                                        </p:attrNameLst>
                                      </p:cBhvr>
                                      <p:to>
                                        <p:strVal val="visible"/>
                                      </p:to>
                                    </p:set>
                                    <p:animEffect transition="in" filter="wipe(left)">
                                      <p:cBhvr>
                                        <p:cTn id="12" dur="500"/>
                                        <p:tgtEl>
                                          <p:spTgt spid="16250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5091"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662878"/>
          </a:xfrm>
        </p:spPr>
        <p:txBody>
          <a:bodyPr/>
          <a:lstStyle/>
          <a:p>
            <a:pPr algn="just">
              <a:lnSpc>
                <a:spcPts val="2700"/>
              </a:lnSpc>
              <a:spcBef>
                <a:spcPts val="600"/>
              </a:spcBef>
              <a:spcAft>
                <a:spcPts val="600"/>
              </a:spcAft>
            </a:pPr>
            <a:r>
              <a:rPr lang="en-US" sz="2000" dirty="0" smtClean="0"/>
              <a:t>Defining the money simply as M = D + C</a:t>
            </a:r>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smtClean="0"/>
              <a:t>Using the 2 last equations (replacing D in the last equation by the expression from the previous equation):</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b="1" dirty="0" smtClean="0">
                <a:solidFill>
                  <a:srgbClr val="FF0000"/>
                </a:solidFill>
              </a:rPr>
              <a:t>Money Multiplier </a:t>
            </a:r>
            <a:r>
              <a:rPr lang="en-US" sz="2000" dirty="0" smtClean="0"/>
              <a:t>gives the magnitude of a change in total money supply due to a given change in MB, which is a decreasing function of </a:t>
            </a:r>
            <a:r>
              <a:rPr lang="en-US" sz="2000" i="1" dirty="0" err="1" smtClean="0"/>
              <a:t>rr</a:t>
            </a:r>
            <a:r>
              <a:rPr lang="en-US" sz="2000" dirty="0" smtClean="0"/>
              <a:t>, </a:t>
            </a:r>
            <a:r>
              <a:rPr lang="en-US" sz="2000" i="1" dirty="0" smtClean="0"/>
              <a:t>e</a:t>
            </a:r>
            <a:r>
              <a:rPr lang="en-US" sz="2000" dirty="0" smtClean="0"/>
              <a:t> and </a:t>
            </a:r>
            <a:r>
              <a:rPr lang="en-US" sz="2000" i="1" dirty="0" smtClean="0"/>
              <a:t>c</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70</a:t>
            </a:fld>
            <a:endParaRPr lang="en-US"/>
          </a:p>
        </p:txBody>
      </p:sp>
      <p:pic>
        <p:nvPicPr>
          <p:cNvPr id="9" name="Picture 8"/>
          <p:cNvPicPr>
            <a:picLocks noChangeAspect="1"/>
          </p:cNvPicPr>
          <p:nvPr/>
        </p:nvPicPr>
        <p:blipFill>
          <a:blip r:embed="rId2"/>
          <a:stretch>
            <a:fillRect/>
          </a:stretch>
        </p:blipFill>
        <p:spPr>
          <a:xfrm>
            <a:off x="1180700" y="2132856"/>
            <a:ext cx="3952320" cy="357043"/>
          </a:xfrm>
          <a:prstGeom prst="rect">
            <a:avLst/>
          </a:prstGeom>
        </p:spPr>
      </p:pic>
      <p:pic>
        <p:nvPicPr>
          <p:cNvPr id="4" name="Picture 3"/>
          <p:cNvPicPr>
            <a:picLocks noChangeAspect="1"/>
          </p:cNvPicPr>
          <p:nvPr/>
        </p:nvPicPr>
        <p:blipFill>
          <a:blip r:embed="rId3"/>
          <a:stretch>
            <a:fillRect/>
          </a:stretch>
        </p:blipFill>
        <p:spPr>
          <a:xfrm>
            <a:off x="1180701" y="3464031"/>
            <a:ext cx="2332140" cy="592843"/>
          </a:xfrm>
          <a:prstGeom prst="rect">
            <a:avLst/>
          </a:prstGeom>
        </p:spPr>
      </p:pic>
      <p:sp>
        <p:nvSpPr>
          <p:cNvPr id="14" name="Down Arrow 13"/>
          <p:cNvSpPr/>
          <p:nvPr/>
        </p:nvSpPr>
        <p:spPr bwMode="auto">
          <a:xfrm>
            <a:off x="2216696" y="4221088"/>
            <a:ext cx="432048" cy="720080"/>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pic>
        <p:nvPicPr>
          <p:cNvPr id="15" name="Picture 14"/>
          <p:cNvPicPr>
            <a:picLocks noChangeAspect="1"/>
          </p:cNvPicPr>
          <p:nvPr/>
        </p:nvPicPr>
        <p:blipFill>
          <a:blip r:embed="rId4"/>
          <a:stretch>
            <a:fillRect/>
          </a:stretch>
        </p:blipFill>
        <p:spPr>
          <a:xfrm>
            <a:off x="1204263" y="5733256"/>
            <a:ext cx="1685867" cy="558422"/>
          </a:xfrm>
          <a:prstGeom prst="rect">
            <a:avLst/>
          </a:prstGeom>
        </p:spPr>
      </p:pic>
    </p:spTree>
    <p:extLst>
      <p:ext uri="{BB962C8B-B14F-4D97-AF65-F5344CB8AC3E}">
        <p14:creationId xmlns:p14="http://schemas.microsoft.com/office/powerpoint/2010/main" val="1010671075"/>
      </p:ext>
    </p:extLst>
  </p:cSld>
  <p:clrMapOvr>
    <a:masterClrMapping/>
  </p:clrMapOvr>
  <p:transition spd="slow">
    <p:pull dir="r"/>
  </p:transition>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4572000"/>
          </a:xfrm>
        </p:spPr>
        <p:txBody>
          <a:bodyPr anchor="ctr"/>
          <a:lstStyle/>
          <a:p>
            <a:pPr marL="174625" indent="-174625" algn="just">
              <a:lnSpc>
                <a:spcPts val="2700"/>
              </a:lnSpc>
              <a:spcBef>
                <a:spcPts val="600"/>
              </a:spcBef>
              <a:spcAft>
                <a:spcPts val="600"/>
              </a:spcAft>
              <a:defRPr/>
            </a:pPr>
            <a:r>
              <a:rPr lang="en-GB" sz="1800" dirty="0">
                <a:cs typeface="Arial" charset="0"/>
              </a:rPr>
              <a:t>After EU approved these proposals in May09 and the corresponding legislation was implemented in Nov10, the 3 ESAs were officially established on 1Jan11</a:t>
            </a:r>
            <a:r>
              <a:rPr lang="en-GB" sz="1800" dirty="0" smtClean="0">
                <a:cs typeface="Arial" charset="0"/>
              </a:rPr>
              <a:t>.</a:t>
            </a:r>
          </a:p>
          <a:p>
            <a:pPr marL="174625" indent="-174625" algn="just">
              <a:lnSpc>
                <a:spcPts val="2700"/>
              </a:lnSpc>
              <a:spcBef>
                <a:spcPts val="600"/>
              </a:spcBef>
              <a:spcAft>
                <a:spcPts val="600"/>
              </a:spcAft>
              <a:defRPr/>
            </a:pPr>
            <a:endParaRPr lang="en-US" sz="1800" u="sng" dirty="0" smtClean="0">
              <a:solidFill>
                <a:srgbClr val="FF0000"/>
              </a:solidFill>
              <a:cs typeface="Arial" charset="0"/>
            </a:endParaRPr>
          </a:p>
          <a:p>
            <a:pPr marL="174625" indent="-174625" algn="just">
              <a:lnSpc>
                <a:spcPts val="2700"/>
              </a:lnSpc>
              <a:spcBef>
                <a:spcPts val="600"/>
              </a:spcBef>
              <a:spcAft>
                <a:spcPts val="600"/>
              </a:spcAft>
              <a:defRPr/>
            </a:pPr>
            <a:r>
              <a:rPr lang="en-US" sz="1800" u="sng" dirty="0" err="1" smtClean="0">
                <a:solidFill>
                  <a:srgbClr val="FF0000"/>
                </a:solidFill>
                <a:cs typeface="Arial" charset="0"/>
              </a:rPr>
              <a:t>Liikanen</a:t>
            </a:r>
            <a:r>
              <a:rPr lang="en-US" sz="1800" u="sng" dirty="0" smtClean="0">
                <a:solidFill>
                  <a:srgbClr val="FF0000"/>
                </a:solidFill>
                <a:cs typeface="Arial" charset="0"/>
              </a:rPr>
              <a:t> Report (Oct.2012)</a:t>
            </a:r>
            <a:r>
              <a:rPr lang="en-US" sz="1800" dirty="0" smtClean="0">
                <a:solidFill>
                  <a:srgbClr val="FF0000"/>
                </a:solidFill>
                <a:cs typeface="Arial" charset="0"/>
              </a:rPr>
              <a:t>:</a:t>
            </a:r>
            <a:r>
              <a:rPr lang="en-US" sz="1800" dirty="0" smtClean="0">
                <a:cs typeface="Arial" charset="0"/>
              </a:rPr>
              <a:t> </a:t>
            </a:r>
          </a:p>
          <a:p>
            <a:pPr algn="just">
              <a:lnSpc>
                <a:spcPts val="2700"/>
              </a:lnSpc>
              <a:spcBef>
                <a:spcPts val="600"/>
              </a:spcBef>
              <a:spcAft>
                <a:spcPts val="600"/>
              </a:spcAft>
              <a:buFontTx/>
              <a:buChar char="-"/>
              <a:defRPr/>
            </a:pPr>
            <a:r>
              <a:rPr lang="en-GB" sz="1800" dirty="0" smtClean="0">
                <a:cs typeface="Arial" charset="0"/>
              </a:rPr>
              <a:t>High-level </a:t>
            </a:r>
            <a:r>
              <a:rPr lang="en-GB" sz="1800" dirty="0">
                <a:cs typeface="Arial" charset="0"/>
              </a:rPr>
              <a:t>Expert Group on reforming the structure of the EU banking </a:t>
            </a:r>
            <a:r>
              <a:rPr lang="en-GB" sz="1800" dirty="0" smtClean="0">
                <a:cs typeface="Arial" charset="0"/>
              </a:rPr>
              <a:t>sector, established by Commissioner M. </a:t>
            </a:r>
            <a:r>
              <a:rPr lang="en-GB" sz="1800" dirty="0" err="1" smtClean="0">
                <a:cs typeface="Arial" charset="0"/>
              </a:rPr>
              <a:t>Barnier</a:t>
            </a:r>
            <a:r>
              <a:rPr lang="en-GB" sz="1800" dirty="0" smtClean="0">
                <a:cs typeface="Arial" charset="0"/>
              </a:rPr>
              <a:t> </a:t>
            </a:r>
            <a:r>
              <a:rPr lang="en-GB" sz="1800" dirty="0">
                <a:cs typeface="Arial" charset="0"/>
              </a:rPr>
              <a:t>in </a:t>
            </a:r>
            <a:r>
              <a:rPr lang="en-GB" sz="1800" dirty="0" smtClean="0">
                <a:cs typeface="Arial" charset="0"/>
              </a:rPr>
              <a:t>Feb.12 </a:t>
            </a:r>
            <a:r>
              <a:rPr lang="en-GB" sz="1800" dirty="0">
                <a:cs typeface="Arial" charset="0"/>
              </a:rPr>
              <a:t>to assess </a:t>
            </a:r>
            <a:r>
              <a:rPr lang="en-GB" sz="1800" dirty="0" smtClean="0">
                <a:cs typeface="Arial" charset="0"/>
              </a:rPr>
              <a:t>additional reforms.</a:t>
            </a:r>
          </a:p>
          <a:p>
            <a:pPr algn="just">
              <a:lnSpc>
                <a:spcPts val="2700"/>
              </a:lnSpc>
              <a:spcBef>
                <a:spcPts val="600"/>
              </a:spcBef>
              <a:spcAft>
                <a:spcPts val="600"/>
              </a:spcAft>
              <a:buFontTx/>
              <a:buChar char="-"/>
              <a:defRPr/>
            </a:pPr>
            <a:r>
              <a:rPr lang="en-US" sz="1800" u="sng" dirty="0" smtClean="0">
                <a:solidFill>
                  <a:srgbClr val="FF0000"/>
                </a:solidFill>
                <a:cs typeface="Arial" charset="0"/>
              </a:rPr>
              <a:t>Main </a:t>
            </a:r>
            <a:r>
              <a:rPr lang="en-US" sz="1800" u="sng" dirty="0">
                <a:solidFill>
                  <a:srgbClr val="FF0000"/>
                </a:solidFill>
                <a:cs typeface="Arial" charset="0"/>
              </a:rPr>
              <a:t>proposal</a:t>
            </a:r>
            <a:r>
              <a:rPr lang="en-US" sz="1800" dirty="0">
                <a:solidFill>
                  <a:srgbClr val="FF0000"/>
                </a:solidFill>
                <a:cs typeface="Arial" charset="0"/>
              </a:rPr>
              <a:t>: </a:t>
            </a:r>
            <a:r>
              <a:rPr lang="en-GB" sz="1800" dirty="0">
                <a:cs typeface="Arial" charset="0"/>
              </a:rPr>
              <a:t>legal separation of particularly risky financial activities from deposit-taking banks within a banking </a:t>
            </a:r>
            <a:r>
              <a:rPr lang="en-GB" sz="1800" dirty="0" smtClean="0">
                <a:cs typeface="Arial" charset="0"/>
              </a:rPr>
              <a:t>group =&gt; </a:t>
            </a:r>
            <a:r>
              <a:rPr lang="en-GB" sz="1800" u="sng" dirty="0" smtClean="0">
                <a:solidFill>
                  <a:srgbClr val="FF0000"/>
                </a:solidFill>
                <a:cs typeface="Arial" charset="0"/>
              </a:rPr>
              <a:t>Proprietary </a:t>
            </a:r>
            <a:r>
              <a:rPr lang="en-GB" sz="1800" u="sng" dirty="0">
                <a:solidFill>
                  <a:srgbClr val="FF0000"/>
                </a:solidFill>
                <a:cs typeface="Arial" charset="0"/>
              </a:rPr>
              <a:t>trading and other significant trading activities should be assigned to a separate legal entity</a:t>
            </a:r>
            <a:r>
              <a:rPr lang="en-GB" sz="1800" dirty="0">
                <a:cs typeface="Arial" charset="0"/>
              </a:rPr>
              <a:t> if the activities to be separated amount to a significant share of a bank's </a:t>
            </a:r>
            <a:r>
              <a:rPr lang="en-GB" sz="1800" dirty="0" smtClean="0">
                <a:cs typeface="Arial" charset="0"/>
              </a:rPr>
              <a:t>business, but keeping </a:t>
            </a:r>
            <a:r>
              <a:rPr lang="en-GB" sz="1800" u="sng" dirty="0" smtClean="0">
                <a:solidFill>
                  <a:srgbClr val="FF0000"/>
                </a:solidFill>
                <a:cs typeface="Arial" charset="0"/>
              </a:rPr>
              <a:t>universal </a:t>
            </a:r>
            <a:r>
              <a:rPr lang="en-GB" sz="1800" u="sng" dirty="0">
                <a:solidFill>
                  <a:srgbClr val="FF0000"/>
                </a:solidFill>
                <a:cs typeface="Arial" charset="0"/>
              </a:rPr>
              <a:t>banking </a:t>
            </a:r>
            <a:r>
              <a:rPr lang="en-GB" sz="1800" u="sng" dirty="0" smtClean="0">
                <a:solidFill>
                  <a:srgbClr val="FF0000"/>
                </a:solidFill>
                <a:cs typeface="Arial" charset="0"/>
              </a:rPr>
              <a:t>model</a:t>
            </a:r>
            <a:r>
              <a:rPr lang="en-GB" sz="1800" dirty="0" smtClean="0">
                <a:cs typeface="Arial" charset="0"/>
              </a:rPr>
              <a:t>, as the </a:t>
            </a:r>
            <a:r>
              <a:rPr lang="en-GB" sz="1800" dirty="0">
                <a:cs typeface="Arial" charset="0"/>
              </a:rPr>
              <a:t>separated activities would be carried out in the same </a:t>
            </a:r>
            <a:r>
              <a:rPr lang="en-GB" sz="1800" dirty="0" smtClean="0">
                <a:cs typeface="Arial" charset="0"/>
              </a:rPr>
              <a:t>group.</a:t>
            </a:r>
            <a:endParaRPr lang="en-US" sz="18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700</a:t>
            </a:fld>
            <a:endParaRPr lang="en-US"/>
          </a:p>
        </p:txBody>
      </p:sp>
    </p:spTree>
    <p:extLst>
      <p:ext uri="{BB962C8B-B14F-4D97-AF65-F5344CB8AC3E}">
        <p14:creationId xmlns:p14="http://schemas.microsoft.com/office/powerpoint/2010/main" val="1553682682"/>
      </p:ext>
    </p:extLst>
  </p:cSld>
  <p:clrMapOvr>
    <a:masterClrMapping/>
  </p:clrMapOvr>
  <p:transition spd="slow">
    <p:pull dir="r"/>
  </p:transition>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4572000"/>
          </a:xfrm>
        </p:spPr>
        <p:txBody>
          <a:bodyPr anchor="ctr"/>
          <a:lstStyle/>
          <a:p>
            <a:pPr marL="358775" indent="-358775" algn="just">
              <a:lnSpc>
                <a:spcPts val="2600"/>
              </a:lnSpc>
              <a:spcBef>
                <a:spcPts val="0"/>
              </a:spcBef>
              <a:spcAft>
                <a:spcPts val="600"/>
              </a:spcAft>
              <a:defRPr/>
            </a:pPr>
            <a:r>
              <a:rPr lang="en-US" sz="2000" u="sng" dirty="0" smtClean="0">
                <a:solidFill>
                  <a:srgbClr val="FF0000"/>
                </a:solidFill>
                <a:cs typeface="Arial" charset="0"/>
              </a:rPr>
              <a:t>Other proposals</a:t>
            </a:r>
            <a:r>
              <a:rPr lang="en-US" sz="2000" dirty="0" smtClean="0">
                <a:cs typeface="Arial" charset="0"/>
              </a:rPr>
              <a:t>:</a:t>
            </a:r>
          </a:p>
          <a:p>
            <a:pPr algn="just">
              <a:lnSpc>
                <a:spcPts val="2600"/>
              </a:lnSpc>
              <a:spcBef>
                <a:spcPts val="0"/>
              </a:spcBef>
              <a:spcAft>
                <a:spcPts val="600"/>
              </a:spcAft>
              <a:buFontTx/>
              <a:buChar char="-"/>
              <a:defRPr/>
            </a:pPr>
            <a:r>
              <a:rPr lang="en-GB" sz="2000" dirty="0" smtClean="0">
                <a:solidFill>
                  <a:srgbClr val="FF0000"/>
                </a:solidFill>
                <a:cs typeface="Arial" charset="0"/>
              </a:rPr>
              <a:t>more </a:t>
            </a:r>
            <a:r>
              <a:rPr lang="en-GB" sz="2000" dirty="0">
                <a:solidFill>
                  <a:srgbClr val="FF0000"/>
                </a:solidFill>
                <a:cs typeface="Arial" charset="0"/>
              </a:rPr>
              <a:t>robust risk weights </a:t>
            </a:r>
            <a:r>
              <a:rPr lang="en-GB" sz="2000" dirty="0">
                <a:cs typeface="Arial" charset="0"/>
              </a:rPr>
              <a:t>in the determination of minimum capital standards and more consistent treatment of risk in internal </a:t>
            </a:r>
            <a:r>
              <a:rPr lang="en-GB" sz="2000" dirty="0" smtClean="0">
                <a:cs typeface="Arial" charset="0"/>
              </a:rPr>
              <a:t>models, namely on the </a:t>
            </a:r>
            <a:r>
              <a:rPr lang="en-GB" sz="2000" dirty="0">
                <a:cs typeface="Arial" charset="0"/>
              </a:rPr>
              <a:t>trading </a:t>
            </a:r>
            <a:r>
              <a:rPr lang="en-GB" sz="2000" dirty="0" smtClean="0">
                <a:cs typeface="Arial" charset="0"/>
              </a:rPr>
              <a:t>book and real </a:t>
            </a:r>
            <a:r>
              <a:rPr lang="en-GB" sz="2000" dirty="0">
                <a:cs typeface="Arial" charset="0"/>
              </a:rPr>
              <a:t>estate </a:t>
            </a:r>
            <a:r>
              <a:rPr lang="en-GB" sz="2000" dirty="0" smtClean="0">
                <a:cs typeface="Arial" charset="0"/>
              </a:rPr>
              <a:t>lending;</a:t>
            </a:r>
          </a:p>
          <a:p>
            <a:pPr algn="just">
              <a:lnSpc>
                <a:spcPts val="2600"/>
              </a:lnSpc>
              <a:spcBef>
                <a:spcPts val="0"/>
              </a:spcBef>
              <a:spcAft>
                <a:spcPts val="600"/>
              </a:spcAft>
              <a:buFontTx/>
              <a:buChar char="-"/>
              <a:defRPr/>
            </a:pPr>
            <a:r>
              <a:rPr lang="en-GB" sz="2000" dirty="0" smtClean="0">
                <a:cs typeface="Arial" charset="0"/>
              </a:rPr>
              <a:t>include maximum </a:t>
            </a:r>
            <a:r>
              <a:rPr lang="en-GB" sz="2000" dirty="0">
                <a:cs typeface="Arial" charset="0"/>
              </a:rPr>
              <a:t>loan-to-value (and/or loan-to-income) ratios </a:t>
            </a:r>
            <a:r>
              <a:rPr lang="en-GB" sz="2000" dirty="0" smtClean="0">
                <a:cs typeface="Arial" charset="0"/>
              </a:rPr>
              <a:t>in micro- </a:t>
            </a:r>
            <a:r>
              <a:rPr lang="en-GB" sz="2000" dirty="0">
                <a:cs typeface="Arial" charset="0"/>
              </a:rPr>
              <a:t>and macro-prudential </a:t>
            </a:r>
            <a:r>
              <a:rPr lang="en-GB" sz="2000" dirty="0" smtClean="0">
                <a:cs typeface="Arial" charset="0"/>
              </a:rPr>
              <a:t>supervision’s instruments;</a:t>
            </a:r>
          </a:p>
          <a:p>
            <a:pPr algn="just">
              <a:lnSpc>
                <a:spcPts val="2600"/>
              </a:lnSpc>
              <a:spcBef>
                <a:spcPts val="0"/>
              </a:spcBef>
              <a:spcAft>
                <a:spcPts val="600"/>
              </a:spcAft>
              <a:buFontTx/>
              <a:buChar char="-"/>
              <a:defRPr/>
            </a:pPr>
            <a:r>
              <a:rPr lang="en-GB" sz="2000" dirty="0" smtClean="0">
                <a:cs typeface="Arial" charset="0"/>
              </a:rPr>
              <a:t>extend existing corporate governance reforms by specific measures to:</a:t>
            </a:r>
          </a:p>
          <a:p>
            <a:pPr marL="457200" indent="-457200" algn="just">
              <a:lnSpc>
                <a:spcPts val="2600"/>
              </a:lnSpc>
              <a:spcBef>
                <a:spcPts val="0"/>
              </a:spcBef>
              <a:spcAft>
                <a:spcPts val="600"/>
              </a:spcAft>
              <a:buAutoNum type="arabicParenBoth"/>
              <a:defRPr/>
            </a:pPr>
            <a:r>
              <a:rPr lang="en-GB" sz="1600" dirty="0" smtClean="0">
                <a:cs typeface="Arial" charset="0"/>
              </a:rPr>
              <a:t>strengthen boards and management;</a:t>
            </a:r>
          </a:p>
          <a:p>
            <a:pPr marL="457200" indent="-457200" algn="just">
              <a:lnSpc>
                <a:spcPts val="2600"/>
              </a:lnSpc>
              <a:spcBef>
                <a:spcPts val="0"/>
              </a:spcBef>
              <a:spcAft>
                <a:spcPts val="600"/>
              </a:spcAft>
              <a:buAutoNum type="arabicParenBoth"/>
              <a:defRPr/>
            </a:pPr>
            <a:r>
              <a:rPr lang="en-GB" sz="1600" dirty="0" smtClean="0">
                <a:cs typeface="Arial" charset="0"/>
              </a:rPr>
              <a:t>promote the risk management function;</a:t>
            </a:r>
          </a:p>
          <a:p>
            <a:pPr marL="457200" indent="-457200" algn="just">
              <a:lnSpc>
                <a:spcPts val="2600"/>
              </a:lnSpc>
              <a:spcBef>
                <a:spcPts val="0"/>
              </a:spcBef>
              <a:spcAft>
                <a:spcPts val="600"/>
              </a:spcAft>
              <a:buAutoNum type="arabicParenBoth"/>
              <a:defRPr/>
            </a:pPr>
            <a:r>
              <a:rPr lang="en-GB" sz="1600" dirty="0" smtClean="0">
                <a:cs typeface="Arial" charset="0"/>
              </a:rPr>
              <a:t>rein in compensation for bank management and staff;</a:t>
            </a:r>
          </a:p>
          <a:p>
            <a:pPr marL="457200" indent="-457200" algn="just">
              <a:lnSpc>
                <a:spcPts val="2600"/>
              </a:lnSpc>
              <a:spcBef>
                <a:spcPts val="0"/>
              </a:spcBef>
              <a:spcAft>
                <a:spcPts val="600"/>
              </a:spcAft>
              <a:buAutoNum type="arabicParenBoth"/>
              <a:defRPr/>
            </a:pPr>
            <a:r>
              <a:rPr lang="en-GB" sz="1600" dirty="0" smtClean="0">
                <a:cs typeface="Arial" charset="0"/>
              </a:rPr>
              <a:t>improve risk disclosure</a:t>
            </a:r>
          </a:p>
          <a:p>
            <a:pPr marL="457200" indent="-457200" algn="just">
              <a:lnSpc>
                <a:spcPts val="2600"/>
              </a:lnSpc>
              <a:spcBef>
                <a:spcPts val="0"/>
              </a:spcBef>
              <a:spcAft>
                <a:spcPts val="600"/>
              </a:spcAft>
              <a:buAutoNum type="arabicParenBoth"/>
              <a:defRPr/>
            </a:pPr>
            <a:r>
              <a:rPr lang="en-GB" sz="1600" dirty="0" smtClean="0">
                <a:cs typeface="Arial" charset="0"/>
              </a:rPr>
              <a:t>strengthen sanctioning powers.</a:t>
            </a:r>
            <a:endParaRPr lang="en-US" sz="16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European Regulatory Initiatives</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701</a:t>
            </a:fld>
            <a:endParaRPr lang="en-US"/>
          </a:p>
        </p:txBody>
      </p:sp>
    </p:spTree>
    <p:extLst>
      <p:ext uri="{BB962C8B-B14F-4D97-AF65-F5344CB8AC3E}">
        <p14:creationId xmlns:p14="http://schemas.microsoft.com/office/powerpoint/2010/main" val="1147908956"/>
      </p:ext>
    </p:extLst>
  </p:cSld>
  <p:clrMapOvr>
    <a:masterClrMapping/>
  </p:clrMapOvr>
  <p:transition spd="slow">
    <p:pull dir="r"/>
  </p:transition>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Supervision Model</a:t>
            </a:r>
            <a:endParaRPr lang="en-GB" sz="4000" dirty="0">
              <a:solidFill>
                <a:schemeClr val="tx1"/>
              </a:solidFill>
            </a:endParaRPr>
          </a:p>
        </p:txBody>
      </p:sp>
      <p:sp>
        <p:nvSpPr>
          <p:cNvPr id="290820" name="Rectangle 2"/>
          <p:cNvSpPr txBox="1">
            <a:spLocks noChangeArrowheads="1"/>
          </p:cNvSpPr>
          <p:nvPr/>
        </p:nvSpPr>
        <p:spPr bwMode="auto">
          <a:xfrm>
            <a:off x="738188" y="1628800"/>
            <a:ext cx="4574852" cy="4724015"/>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u="none" dirty="0" smtClean="0">
                <a:solidFill>
                  <a:srgbClr val="FF0000"/>
                </a:solidFill>
              </a:rPr>
              <a:t>European system of financial regulation and supervision:</a:t>
            </a:r>
          </a:p>
          <a:p>
            <a:pPr marL="514350" lvl="2" indent="-514350" algn="just">
              <a:lnSpc>
                <a:spcPts val="2700"/>
              </a:lnSpc>
              <a:spcBef>
                <a:spcPts val="600"/>
              </a:spcBef>
              <a:spcAft>
                <a:spcPts val="600"/>
              </a:spcAft>
              <a:buClr>
                <a:schemeClr val="bg2"/>
              </a:buClr>
              <a:buSzPct val="75000"/>
              <a:buAutoNum type="romanLcParenBoth"/>
              <a:defRPr/>
            </a:pPr>
            <a:r>
              <a:rPr lang="en-US" sz="2000" b="0" u="none" dirty="0" smtClean="0">
                <a:solidFill>
                  <a:srgbClr val="FF0000"/>
                </a:solidFill>
              </a:rPr>
              <a:t>3 </a:t>
            </a:r>
            <a:r>
              <a:rPr lang="en-US" sz="2000" b="0" u="none" dirty="0" err="1" smtClean="0">
                <a:solidFill>
                  <a:srgbClr val="FF0000"/>
                </a:solidFill>
              </a:rPr>
              <a:t>microprudential</a:t>
            </a:r>
            <a:r>
              <a:rPr lang="en-US" sz="2000" b="0" u="none" dirty="0" smtClean="0">
                <a:solidFill>
                  <a:srgbClr val="FF0000"/>
                </a:solidFill>
              </a:rPr>
              <a:t>  European Supervisory Authorities (ESAs) - </a:t>
            </a:r>
            <a:r>
              <a:rPr lang="en-US" sz="2000" b="0" u="none" dirty="0" smtClean="0">
                <a:solidFill>
                  <a:schemeClr val="tx1"/>
                </a:solidFill>
              </a:rPr>
              <a:t>focused on the banking and insurance sectors, as well as on the capital markets, </a:t>
            </a:r>
            <a:r>
              <a:rPr lang="en-US" sz="2000" b="0" u="none" dirty="0" smtClean="0">
                <a:solidFill>
                  <a:schemeClr val="tx2">
                    <a:lumMod val="75000"/>
                  </a:schemeClr>
                </a:solidFill>
              </a:rPr>
              <a:t>coordinating the action of national authorities and imposing common rules, strengthening the role previously given to the European Committees.</a:t>
            </a:r>
          </a:p>
          <a:p>
            <a:pPr marL="514350" lvl="2" indent="-514350" algn="just">
              <a:lnSpc>
                <a:spcPts val="2700"/>
              </a:lnSpc>
              <a:spcBef>
                <a:spcPts val="600"/>
              </a:spcBef>
              <a:spcAft>
                <a:spcPts val="600"/>
              </a:spcAft>
              <a:buClr>
                <a:schemeClr val="bg2"/>
              </a:buClr>
              <a:buSzPct val="75000"/>
              <a:buAutoNum type="romanLcParenBoth"/>
              <a:defRPr/>
            </a:pPr>
            <a:r>
              <a:rPr lang="en-US" sz="2000" b="0" u="none" dirty="0" smtClean="0">
                <a:solidFill>
                  <a:srgbClr val="FF0000"/>
                </a:solidFill>
              </a:rPr>
              <a:t>1 </a:t>
            </a:r>
            <a:r>
              <a:rPr lang="en-US" sz="2000" b="0" u="none" dirty="0" err="1" smtClean="0">
                <a:solidFill>
                  <a:srgbClr val="FF0000"/>
                </a:solidFill>
              </a:rPr>
              <a:t>macroprudential</a:t>
            </a:r>
            <a:r>
              <a:rPr lang="en-US" sz="2000" b="0" u="none" dirty="0" smtClean="0">
                <a:solidFill>
                  <a:srgbClr val="FF0000"/>
                </a:solidFill>
              </a:rPr>
              <a:t> authority – ESRB</a:t>
            </a:r>
            <a:endParaRPr lang="en-US" sz="2000" b="0" u="none" dirty="0">
              <a:solidFill>
                <a:srgbClr val="FF0000"/>
              </a:solidFill>
            </a:endParaRPr>
          </a:p>
        </p:txBody>
      </p:sp>
      <p:sp>
        <p:nvSpPr>
          <p:cNvPr id="9" name="Text Box 6"/>
          <p:cNvSpPr txBox="1">
            <a:spLocks noChangeArrowheads="1"/>
          </p:cNvSpPr>
          <p:nvPr/>
        </p:nvSpPr>
        <p:spPr bwMode="auto">
          <a:xfrm>
            <a:off x="5457058" y="5286375"/>
            <a:ext cx="3996506" cy="523220"/>
          </a:xfrm>
          <a:prstGeom prst="rect">
            <a:avLst/>
          </a:prstGeom>
          <a:noFill/>
          <a:ln w="12700" cap="sq">
            <a:noFill/>
            <a:miter lim="800000"/>
            <a:headEnd/>
            <a:tailEnd/>
          </a:ln>
        </p:spPr>
        <p:txBody>
          <a:bodyPr wrap="square">
            <a:spAutoFit/>
          </a:bodyPr>
          <a:lstStyle/>
          <a:p>
            <a:pPr algn="just">
              <a:buFont typeface="Webdings" pitchFamily="18" charset="2"/>
              <a:buNone/>
            </a:pPr>
            <a:r>
              <a:rPr lang="pt-PT" sz="1400" b="0" u="none" dirty="0" err="1" smtClean="0">
                <a:solidFill>
                  <a:schemeClr val="tx1"/>
                </a:solidFill>
              </a:rPr>
              <a:t>Source</a:t>
            </a:r>
            <a:r>
              <a:rPr lang="pt-PT" sz="1400" b="0" u="none" dirty="0">
                <a:solidFill>
                  <a:schemeClr val="tx1"/>
                </a:solidFill>
              </a:rPr>
              <a:t>: Banco de Portugal (2010), </a:t>
            </a:r>
            <a:r>
              <a:rPr lang="pt-PT" sz="1400" b="0" u="none" dirty="0" smtClean="0">
                <a:solidFill>
                  <a:schemeClr val="tx1"/>
                </a:solidFill>
              </a:rPr>
              <a:t>”</a:t>
            </a:r>
            <a:r>
              <a:rPr lang="en-US" sz="1400" b="0" u="none" dirty="0" smtClean="0">
                <a:solidFill>
                  <a:schemeClr val="tx1"/>
                </a:solidFill>
              </a:rPr>
              <a:t>Financial Stability Report</a:t>
            </a:r>
            <a:r>
              <a:rPr lang="pt-PT" sz="1400" b="0" u="none" dirty="0" smtClean="0">
                <a:solidFill>
                  <a:schemeClr val="tx1"/>
                </a:solidFill>
              </a:rPr>
              <a:t>”, </a:t>
            </a:r>
            <a:r>
              <a:rPr lang="pt-PT" sz="1400" b="0" u="none" dirty="0" err="1" smtClean="0">
                <a:solidFill>
                  <a:schemeClr val="tx1"/>
                </a:solidFill>
              </a:rPr>
              <a:t>May</a:t>
            </a:r>
            <a:r>
              <a:rPr lang="pt-PT" sz="1400" b="0" u="none" dirty="0" smtClean="0">
                <a:solidFill>
                  <a:schemeClr val="tx1"/>
                </a:solidFill>
              </a:rPr>
              <a:t>.</a:t>
            </a:r>
            <a:endParaRPr lang="pt-PT" sz="1400" b="0" u="none" dirty="0">
              <a:solidFill>
                <a:schemeClr val="tx1"/>
              </a:solidFill>
            </a:endParaRP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057" y="1657313"/>
            <a:ext cx="3996508" cy="3495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702</a:t>
            </a:fld>
            <a:endParaRPr lang="en-US"/>
          </a:p>
        </p:txBody>
      </p:sp>
      <p:sp>
        <p:nvSpPr>
          <p:cNvPr id="6" name="AutoShape 4" descr="https://www.bankingsupervision.europa.eu/about/esfs/shared/img/macro.png"/>
          <p:cNvSpPr>
            <a:spLocks noChangeAspect="1" noChangeArrowheads="1"/>
          </p:cNvSpPr>
          <p:nvPr/>
        </p:nvSpPr>
        <p:spPr bwMode="auto">
          <a:xfrm>
            <a:off x="635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08597825"/>
      </p:ext>
    </p:extLst>
  </p:cSld>
  <p:clrMapOvr>
    <a:masterClrMapping/>
  </p:clrMapOvr>
  <p:transition spd="slow">
    <p:pull dir="r"/>
  </p:transition>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Supervision Model</a:t>
            </a:r>
            <a:endParaRPr lang="en-GB" sz="4000" dirty="0">
              <a:solidFill>
                <a:schemeClr val="tx1"/>
              </a:solidFill>
            </a:endParaRPr>
          </a:p>
        </p:txBody>
      </p:sp>
      <p:sp>
        <p:nvSpPr>
          <p:cNvPr id="290820" name="Rectangle 2"/>
          <p:cNvSpPr txBox="1">
            <a:spLocks noChangeArrowheads="1"/>
          </p:cNvSpPr>
          <p:nvPr/>
        </p:nvSpPr>
        <p:spPr bwMode="auto">
          <a:xfrm>
            <a:off x="738188" y="1657313"/>
            <a:ext cx="8755062" cy="4580000"/>
          </a:xfrm>
          <a:prstGeom prst="rect">
            <a:avLst/>
          </a:prstGeom>
          <a:noFill/>
          <a:ln w="9525">
            <a:noFill/>
            <a:miter lim="800000"/>
            <a:headEnd/>
            <a:tailEnd/>
          </a:ln>
        </p:spPr>
        <p:txBody>
          <a:bodyPr lIns="92075" tIns="46038" rIns="92075" bIns="46038" anchor="ctr"/>
          <a:lstStyle/>
          <a:p>
            <a:pPr marL="360363" lvl="2" indent="-360363"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rgbClr val="FF0000"/>
                </a:solidFill>
              </a:rPr>
              <a:t>Main </a:t>
            </a:r>
            <a:r>
              <a:rPr lang="en-GB" sz="2000" b="0" u="none" dirty="0">
                <a:solidFill>
                  <a:srgbClr val="FF0000"/>
                </a:solidFill>
              </a:rPr>
              <a:t>tasks of the ESRB </a:t>
            </a:r>
            <a:r>
              <a:rPr lang="en-GB" sz="2000" b="0" u="none" dirty="0" smtClean="0">
                <a:solidFill>
                  <a:schemeClr val="tx1"/>
                </a:solidFill>
              </a:rPr>
              <a:t>:</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collecting </a:t>
            </a:r>
            <a:r>
              <a:rPr lang="en-GB" sz="1800" b="0" u="none" dirty="0">
                <a:solidFill>
                  <a:schemeClr val="tx1"/>
                </a:solidFill>
              </a:rPr>
              <a:t>and analysing relevant information to identify systemic </a:t>
            </a:r>
            <a:r>
              <a:rPr lang="en-GB" sz="1800" b="0" u="none" dirty="0" smtClean="0">
                <a:solidFill>
                  <a:schemeClr val="tx1"/>
                </a:solidFill>
              </a:rPr>
              <a:t>risks</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issuing </a:t>
            </a:r>
            <a:r>
              <a:rPr lang="en-GB" sz="1800" b="0" u="none" dirty="0">
                <a:solidFill>
                  <a:schemeClr val="tx1"/>
                </a:solidFill>
              </a:rPr>
              <a:t>warnings where systemic risks are deemed to be </a:t>
            </a:r>
            <a:r>
              <a:rPr lang="en-GB" sz="1800" b="0" u="none" dirty="0" smtClean="0">
                <a:solidFill>
                  <a:schemeClr val="tx1"/>
                </a:solidFill>
              </a:rPr>
              <a:t>significant</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issuing </a:t>
            </a:r>
            <a:r>
              <a:rPr lang="en-GB" sz="1800" b="0" u="none" dirty="0">
                <a:solidFill>
                  <a:schemeClr val="tx1"/>
                </a:solidFill>
              </a:rPr>
              <a:t>recommendations for action in response to the risks </a:t>
            </a:r>
            <a:r>
              <a:rPr lang="en-GB" sz="1800" b="0" u="none" dirty="0" smtClean="0">
                <a:solidFill>
                  <a:schemeClr val="tx1"/>
                </a:solidFill>
              </a:rPr>
              <a:t>identified</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monitoring </a:t>
            </a:r>
            <a:r>
              <a:rPr lang="en-GB" sz="1800" b="0" u="none" dirty="0">
                <a:solidFill>
                  <a:schemeClr val="tx1"/>
                </a:solidFill>
              </a:rPr>
              <a:t>the follow-up of warnings and </a:t>
            </a:r>
            <a:r>
              <a:rPr lang="en-GB" sz="1800" b="0" u="none" dirty="0" smtClean="0">
                <a:solidFill>
                  <a:schemeClr val="tx1"/>
                </a:solidFill>
              </a:rPr>
              <a:t>recommendations</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cooperating </a:t>
            </a:r>
            <a:r>
              <a:rPr lang="en-GB" sz="1800" b="0" u="none" dirty="0">
                <a:solidFill>
                  <a:schemeClr val="tx1"/>
                </a:solidFill>
              </a:rPr>
              <a:t>and coordinating with ESAs and international </a:t>
            </a:r>
            <a:r>
              <a:rPr lang="en-GB" sz="1800" b="0" u="none" dirty="0" smtClean="0">
                <a:solidFill>
                  <a:schemeClr val="tx1"/>
                </a:solidFill>
              </a:rPr>
              <a:t>fora</a:t>
            </a:r>
          </a:p>
          <a:p>
            <a:pPr marL="360363" lvl="2" indent="-360363"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rgbClr val="FF0000"/>
                </a:solidFill>
              </a:rPr>
              <a:t>Composition of the ESRB :</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the </a:t>
            </a:r>
            <a:r>
              <a:rPr lang="en-GB" sz="1800" b="0" u="none" dirty="0">
                <a:solidFill>
                  <a:schemeClr val="tx1"/>
                </a:solidFill>
              </a:rPr>
              <a:t>President of the ECB is also the Chair of the </a:t>
            </a:r>
            <a:r>
              <a:rPr lang="en-GB" sz="1800" b="0" u="none" dirty="0" smtClean="0">
                <a:solidFill>
                  <a:schemeClr val="tx1"/>
                </a:solidFill>
              </a:rPr>
              <a:t>ESRB.</a:t>
            </a:r>
          </a:p>
          <a:p>
            <a:pPr marL="400050" lvl="2" indent="-400050" algn="just">
              <a:lnSpc>
                <a:spcPts val="2700"/>
              </a:lnSpc>
              <a:spcBef>
                <a:spcPts val="600"/>
              </a:spcBef>
              <a:spcAft>
                <a:spcPts val="600"/>
              </a:spcAft>
              <a:buClr>
                <a:schemeClr val="bg2"/>
              </a:buClr>
              <a:buSzPct val="75000"/>
              <a:buAutoNum type="romanLcParenBoth"/>
              <a:defRPr/>
            </a:pPr>
            <a:r>
              <a:rPr lang="en-GB" sz="1800" b="0" u="none" dirty="0" smtClean="0">
                <a:solidFill>
                  <a:schemeClr val="tx1"/>
                </a:solidFill>
              </a:rPr>
              <a:t>the ESRB brings together representatives of the national central banks of EU countries and the Chairs of the 3 ESAs.</a:t>
            </a:r>
            <a:endParaRPr lang="en-US" sz="18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703</a:t>
            </a:fld>
            <a:endParaRPr lang="en-US"/>
          </a:p>
        </p:txBody>
      </p:sp>
      <p:sp>
        <p:nvSpPr>
          <p:cNvPr id="6" name="AutoShape 4" descr="https://www.bankingsupervision.europa.eu/about/esfs/shared/img/macro.png"/>
          <p:cNvSpPr>
            <a:spLocks noChangeAspect="1" noChangeArrowheads="1"/>
          </p:cNvSpPr>
          <p:nvPr/>
        </p:nvSpPr>
        <p:spPr bwMode="auto">
          <a:xfrm>
            <a:off x="635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40436675"/>
      </p:ext>
    </p:extLst>
  </p:cSld>
  <p:clrMapOvr>
    <a:masterClrMapping/>
  </p:clrMapOvr>
  <p:transition spd="slow">
    <p:pull dir="r"/>
  </p:transition>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57312"/>
            <a:ext cx="8679308" cy="4579999"/>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Only after </a:t>
            </a:r>
            <a:r>
              <a:rPr lang="en-GB" sz="2000" b="0" u="none" dirty="0" smtClean="0">
                <a:solidFill>
                  <a:srgbClr val="FF0000"/>
                </a:solidFill>
              </a:rPr>
              <a:t>the </a:t>
            </a:r>
            <a:r>
              <a:rPr lang="en-GB" sz="2000" b="0" u="none" dirty="0">
                <a:solidFill>
                  <a:srgbClr val="FF0000"/>
                </a:solidFill>
              </a:rPr>
              <a:t>severe financial </a:t>
            </a:r>
            <a:r>
              <a:rPr lang="en-GB" sz="2000" b="0" u="none" dirty="0" smtClean="0">
                <a:solidFill>
                  <a:srgbClr val="FF0000"/>
                </a:solidFill>
              </a:rPr>
              <a:t>contagion of </a:t>
            </a:r>
            <a:r>
              <a:rPr lang="en-GB" sz="2000" b="0" u="none" dirty="0">
                <a:solidFill>
                  <a:srgbClr val="FF0000"/>
                </a:solidFill>
              </a:rPr>
              <a:t>2011 and early 2012 </a:t>
            </a:r>
            <a:r>
              <a:rPr lang="en-GB" sz="2000" b="0" u="none" dirty="0" smtClean="0">
                <a:solidFill>
                  <a:srgbClr val="FF0000"/>
                </a:solidFill>
              </a:rPr>
              <a:t>the political </a:t>
            </a:r>
            <a:r>
              <a:rPr lang="en-GB" sz="2000" b="0" u="none" dirty="0">
                <a:solidFill>
                  <a:srgbClr val="FF0000"/>
                </a:solidFill>
              </a:rPr>
              <a:t>leaders </a:t>
            </a:r>
            <a:r>
              <a:rPr lang="en-GB" sz="2000" b="0" u="none" dirty="0" smtClean="0">
                <a:solidFill>
                  <a:srgbClr val="FF0000"/>
                </a:solidFill>
              </a:rPr>
              <a:t>understood </a:t>
            </a:r>
            <a:r>
              <a:rPr lang="en-GB" sz="2000" b="0" u="none" dirty="0">
                <a:solidFill>
                  <a:srgbClr val="FF0000"/>
                </a:solidFill>
              </a:rPr>
              <a:t>the necessity of banking </a:t>
            </a:r>
            <a:r>
              <a:rPr lang="en-GB" sz="2000" b="0" u="none" dirty="0" smtClean="0">
                <a:solidFill>
                  <a:srgbClr val="FF0000"/>
                </a:solidFill>
              </a:rPr>
              <a:t>union.</a:t>
            </a:r>
          </a:p>
          <a:p>
            <a:pPr marL="268288" lvl="2" indent="-268288" algn="just">
              <a:lnSpc>
                <a:spcPts val="2700"/>
              </a:lnSpc>
              <a:spcBef>
                <a:spcPts val="600"/>
              </a:spcBef>
              <a:spcAft>
                <a:spcPts val="600"/>
              </a:spcAft>
              <a:buClr>
                <a:schemeClr val="bg2"/>
              </a:buClr>
              <a:buSzPct val="75000"/>
              <a:buFont typeface="Monotype Sorts" pitchFamily="2" charset="2"/>
              <a:buChar char="n"/>
              <a:defRPr/>
            </a:pPr>
            <a:endParaRPr lang="en-GB" sz="2000" b="0" u="none" dirty="0" smtClean="0">
              <a:solidFill>
                <a:srgbClr val="FF0000"/>
              </a:solidFill>
            </a:endParaRP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rgbClr val="FF0000"/>
                </a:solidFill>
              </a:rPr>
              <a:t>This decision to create the </a:t>
            </a:r>
            <a:r>
              <a:rPr lang="en-US" sz="2000" b="0" u="none" dirty="0">
                <a:solidFill>
                  <a:srgbClr val="FF0000"/>
                </a:solidFill>
              </a:rPr>
              <a:t>Banking Union for the Euro Area </a:t>
            </a:r>
            <a:r>
              <a:rPr lang="en-GB" sz="2000" b="0" u="none" dirty="0" smtClean="0">
                <a:solidFill>
                  <a:srgbClr val="FF0000"/>
                </a:solidFill>
              </a:rPr>
              <a:t>was taken in the </a:t>
            </a:r>
            <a:r>
              <a:rPr lang="en-GB" sz="2000" b="0" u="none" dirty="0">
                <a:solidFill>
                  <a:srgbClr val="FF0000"/>
                </a:solidFill>
              </a:rPr>
              <a:t>summit of </a:t>
            </a:r>
            <a:r>
              <a:rPr lang="en-GB" sz="2000" b="0" u="none" dirty="0" smtClean="0">
                <a:solidFill>
                  <a:srgbClr val="FF0000"/>
                </a:solidFill>
              </a:rPr>
              <a:t>28-29 Jun12</a:t>
            </a:r>
            <a:r>
              <a:rPr lang="en-US" sz="2000" b="0" u="none" dirty="0" smtClean="0">
                <a:solidFill>
                  <a:srgbClr val="FF0000"/>
                </a:solidFill>
              </a:rPr>
              <a:t>, based on </a:t>
            </a:r>
            <a:r>
              <a:rPr lang="pt-PT" sz="2000" u="none" dirty="0" smtClean="0">
                <a:solidFill>
                  <a:srgbClr val="FF0000"/>
                </a:solidFill>
              </a:rPr>
              <a:t>3 </a:t>
            </a:r>
            <a:r>
              <a:rPr lang="en-US" sz="2000" u="none" dirty="0" smtClean="0">
                <a:solidFill>
                  <a:srgbClr val="FF0000"/>
                </a:solidFill>
              </a:rPr>
              <a:t>pillars</a:t>
            </a:r>
            <a:r>
              <a:rPr lang="pt-PT" sz="2000" b="0" u="none" dirty="0" smtClean="0">
                <a:solidFill>
                  <a:srgbClr val="FF0000"/>
                </a:solidFill>
              </a:rPr>
              <a:t>:</a:t>
            </a:r>
          </a:p>
          <a:p>
            <a:pPr marL="268288" lvl="2" indent="-268288" algn="just">
              <a:lnSpc>
                <a:spcPts val="2700"/>
              </a:lnSpc>
              <a:spcBef>
                <a:spcPts val="600"/>
              </a:spcBef>
              <a:spcAft>
                <a:spcPts val="600"/>
              </a:spcAft>
              <a:buClr>
                <a:schemeClr val="bg2"/>
              </a:buClr>
              <a:buSzPct val="75000"/>
              <a:buFont typeface="Monotype Sorts" pitchFamily="2" charset="2"/>
              <a:buChar char="n"/>
              <a:defRPr/>
            </a:pPr>
            <a:endParaRPr lang="pt-PT" sz="2000" b="0" u="none" dirty="0" smtClean="0">
              <a:solidFill>
                <a:srgbClr val="FF0000"/>
              </a:solidFill>
            </a:endParaRPr>
          </a:p>
          <a:p>
            <a:pPr marL="457200" lvl="2" indent="-457200" algn="just">
              <a:lnSpc>
                <a:spcPts val="2700"/>
              </a:lnSpc>
              <a:spcBef>
                <a:spcPts val="600"/>
              </a:spcBef>
              <a:spcAft>
                <a:spcPts val="600"/>
              </a:spcAft>
              <a:buClr>
                <a:schemeClr val="bg2"/>
              </a:buClr>
              <a:buSzPct val="75000"/>
              <a:buAutoNum type="arabicParenBoth"/>
              <a:defRPr/>
            </a:pPr>
            <a:r>
              <a:rPr lang="pt-PT" sz="2000" u="none" dirty="0" smtClean="0">
                <a:solidFill>
                  <a:schemeClr val="tx2">
                    <a:lumMod val="75000"/>
                  </a:schemeClr>
                </a:solidFill>
              </a:rPr>
              <a:t>SSM – Single </a:t>
            </a:r>
            <a:r>
              <a:rPr lang="en-US" sz="2000" u="none" dirty="0" smtClean="0">
                <a:solidFill>
                  <a:schemeClr val="tx2">
                    <a:lumMod val="75000"/>
                  </a:schemeClr>
                </a:solidFill>
              </a:rPr>
              <a:t>Supervisory </a:t>
            </a:r>
            <a:r>
              <a:rPr lang="en-US" sz="2000" u="none" dirty="0" smtClean="0">
                <a:solidFill>
                  <a:schemeClr val="tx1"/>
                </a:solidFill>
              </a:rPr>
              <a:t>Mechanism</a:t>
            </a:r>
            <a:endParaRPr lang="pt-PT" sz="2000" b="0" u="none" dirty="0" smtClean="0">
              <a:solidFill>
                <a:schemeClr val="tx1"/>
              </a:solidFill>
            </a:endParaRPr>
          </a:p>
          <a:p>
            <a:pPr marL="457200" lvl="2" indent="-457200" algn="just">
              <a:lnSpc>
                <a:spcPts val="2700"/>
              </a:lnSpc>
              <a:spcBef>
                <a:spcPts val="600"/>
              </a:spcBef>
              <a:spcAft>
                <a:spcPts val="600"/>
              </a:spcAft>
              <a:buClr>
                <a:schemeClr val="bg2"/>
              </a:buClr>
              <a:buSzPct val="75000"/>
              <a:buFont typeface="Webdings" pitchFamily="18" charset="2"/>
              <a:buAutoNum type="arabicParenBoth"/>
              <a:defRPr/>
            </a:pPr>
            <a:r>
              <a:rPr lang="pt-PT" sz="2000" u="none" dirty="0">
                <a:solidFill>
                  <a:schemeClr val="tx1"/>
                </a:solidFill>
              </a:rPr>
              <a:t>SRM - </a:t>
            </a:r>
            <a:r>
              <a:rPr lang="en-US" sz="2000" u="none" dirty="0">
                <a:solidFill>
                  <a:schemeClr val="tx1"/>
                </a:solidFill>
              </a:rPr>
              <a:t>Single Resolution </a:t>
            </a:r>
            <a:r>
              <a:rPr lang="en-US" sz="2000" u="none" dirty="0" smtClean="0">
                <a:solidFill>
                  <a:schemeClr val="tx1"/>
                </a:solidFill>
              </a:rPr>
              <a:t>Mechanism</a:t>
            </a:r>
          </a:p>
          <a:p>
            <a:pPr marL="457200" lvl="2" indent="-457200" algn="just">
              <a:lnSpc>
                <a:spcPts val="2700"/>
              </a:lnSpc>
              <a:spcBef>
                <a:spcPts val="600"/>
              </a:spcBef>
              <a:spcAft>
                <a:spcPts val="600"/>
              </a:spcAft>
              <a:buClr>
                <a:schemeClr val="bg2"/>
              </a:buClr>
              <a:buSzPct val="75000"/>
              <a:buFont typeface="Webdings" pitchFamily="18" charset="2"/>
              <a:buAutoNum type="arabicParenBoth"/>
              <a:defRPr/>
            </a:pPr>
            <a:r>
              <a:rPr lang="en-US" sz="2000" u="none" dirty="0">
                <a:solidFill>
                  <a:schemeClr val="tx1"/>
                </a:solidFill>
              </a:rPr>
              <a:t>EDIS - </a:t>
            </a:r>
            <a:r>
              <a:rPr lang="en-GB" sz="2000" u="none" dirty="0">
                <a:solidFill>
                  <a:schemeClr val="tx1"/>
                </a:solidFill>
              </a:rPr>
              <a:t>European Deposit Insurance </a:t>
            </a:r>
            <a:r>
              <a:rPr lang="en-GB" sz="2000" u="none" dirty="0" smtClean="0">
                <a:solidFill>
                  <a:schemeClr val="tx1"/>
                </a:solidFill>
              </a:rPr>
              <a:t>Scheme</a:t>
            </a:r>
            <a:endParaRPr lang="en-US"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704</a:t>
            </a:fld>
            <a:endParaRPr lang="en-US"/>
          </a:p>
        </p:txBody>
      </p:sp>
    </p:spTree>
    <p:extLst>
      <p:ext uri="{BB962C8B-B14F-4D97-AF65-F5344CB8AC3E}">
        <p14:creationId xmlns:p14="http://schemas.microsoft.com/office/powerpoint/2010/main" val="3290147574"/>
      </p:ext>
    </p:extLst>
  </p:cSld>
  <p:clrMapOvr>
    <a:masterClrMapping/>
  </p:clrMapOvr>
  <p:transition spd="slow">
    <p:pull dir="r"/>
  </p:transition>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679308" cy="4579999"/>
          </a:xfrm>
          <a:prstGeom prst="rect">
            <a:avLst/>
          </a:prstGeom>
          <a:noFill/>
          <a:ln w="9525">
            <a:noFill/>
            <a:miter lim="800000"/>
            <a:headEnd/>
            <a:tailEnd/>
          </a:ln>
        </p:spPr>
        <p:txBody>
          <a:bodyPr lIns="92075" tIns="46038" rIns="92075" bIns="46038" anchor="ctr"/>
          <a:lstStyle/>
          <a:p>
            <a:pPr marL="0" lvl="2" algn="just">
              <a:lnSpc>
                <a:spcPts val="2700"/>
              </a:lnSpc>
              <a:spcBef>
                <a:spcPts val="600"/>
              </a:spcBef>
              <a:spcAft>
                <a:spcPts val="600"/>
              </a:spcAft>
              <a:buClr>
                <a:schemeClr val="bg2"/>
              </a:buClr>
              <a:buSzPct val="75000"/>
              <a:buNone/>
              <a:defRPr/>
            </a:pPr>
            <a:r>
              <a:rPr lang="pt-PT" sz="2000" u="none" dirty="0" smtClean="0">
                <a:solidFill>
                  <a:srgbClr val="FF0000"/>
                </a:solidFill>
              </a:rPr>
              <a:t>(1) SSM</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pt-PT" sz="2000" b="0" u="none" dirty="0" smtClean="0">
                <a:solidFill>
                  <a:schemeClr val="tx2">
                    <a:lumMod val="75000"/>
                  </a:schemeClr>
                </a:solidFill>
              </a:rPr>
              <a:t>SSM </a:t>
            </a:r>
            <a:r>
              <a:rPr lang="pt-PT" sz="2000" b="0" u="none" dirty="0" err="1" smtClean="0">
                <a:solidFill>
                  <a:schemeClr val="tx2">
                    <a:lumMod val="75000"/>
                  </a:schemeClr>
                </a:solidFill>
              </a:rPr>
              <a:t>was</a:t>
            </a:r>
            <a:r>
              <a:rPr lang="pt-PT" sz="2000" b="0" u="none" dirty="0" smtClean="0">
                <a:solidFill>
                  <a:schemeClr val="tx2">
                    <a:lumMod val="75000"/>
                  </a:schemeClr>
                </a:solidFill>
              </a:rPr>
              <a:t> </a:t>
            </a:r>
            <a:r>
              <a:rPr lang="en-US" sz="2000" b="0" u="none" dirty="0" smtClean="0">
                <a:solidFill>
                  <a:schemeClr val="tx1"/>
                </a:solidFill>
              </a:rPr>
              <a:t>decided </a:t>
            </a:r>
            <a:r>
              <a:rPr lang="pt-PT" sz="2000" b="0" u="none" dirty="0">
                <a:solidFill>
                  <a:schemeClr val="tx1"/>
                </a:solidFill>
              </a:rPr>
              <a:t>i</a:t>
            </a:r>
            <a:r>
              <a:rPr lang="en-US" sz="2000" b="0" u="none" dirty="0">
                <a:solidFill>
                  <a:schemeClr val="tx1"/>
                </a:solidFill>
              </a:rPr>
              <a:t>n Sep.12 and regulated by </a:t>
            </a:r>
            <a:r>
              <a:rPr lang="en-US" sz="2000" b="0" u="none" dirty="0">
                <a:solidFill>
                  <a:schemeClr val="tx2">
                    <a:lumMod val="75000"/>
                  </a:schemeClr>
                </a:solidFill>
              </a:rPr>
              <a:t>Reg. 1024/2013, 15.Oct, </a:t>
            </a:r>
            <a:r>
              <a:rPr lang="en-US" sz="2000" b="0" u="none" dirty="0">
                <a:solidFill>
                  <a:schemeClr val="tx1"/>
                </a:solidFill>
              </a:rPr>
              <a:t>being the ECB the European supervisor for the Euro Area since </a:t>
            </a:r>
            <a:r>
              <a:rPr lang="en-US" sz="2000" b="0" u="none" dirty="0" smtClean="0">
                <a:solidFill>
                  <a:schemeClr val="tx1"/>
                </a:solidFill>
              </a:rPr>
              <a:t>4</a:t>
            </a:r>
            <a:r>
              <a:rPr lang="en-US" sz="2000" b="0" u="none" baseline="30000" dirty="0" smtClean="0">
                <a:solidFill>
                  <a:schemeClr val="tx1"/>
                </a:solidFill>
              </a:rPr>
              <a:t>.</a:t>
            </a:r>
            <a:r>
              <a:rPr lang="en-US" sz="2000" b="0" u="none" dirty="0" smtClean="0">
                <a:solidFill>
                  <a:schemeClr val="tx1"/>
                </a:solidFill>
              </a:rPr>
              <a:t>Nov.14.</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2">
                    <a:lumMod val="75000"/>
                  </a:schemeClr>
                </a:solidFill>
              </a:rPr>
              <a:t>SSM goals:</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smtClean="0">
                <a:solidFill>
                  <a:schemeClr val="tx2">
                    <a:lumMod val="75000"/>
                  </a:schemeClr>
                </a:solidFill>
              </a:rPr>
              <a:t>Separation between ECB’s monetary policy and supervision roles;</a:t>
            </a:r>
          </a:p>
          <a:p>
            <a:pPr marL="363538" lvl="2" indent="-363538" algn="just">
              <a:lnSpc>
                <a:spcPts val="2700"/>
              </a:lnSpc>
              <a:spcBef>
                <a:spcPts val="600"/>
              </a:spcBef>
              <a:spcAft>
                <a:spcPts val="600"/>
              </a:spcAft>
              <a:buClr>
                <a:schemeClr val="bg2"/>
              </a:buClr>
              <a:buSzPct val="75000"/>
              <a:buAutoNum type="romanLcParenBoth"/>
              <a:defRPr/>
            </a:pPr>
            <a:r>
              <a:rPr lang="en-US" sz="2000" b="0" u="none" dirty="0" smtClean="0">
                <a:solidFill>
                  <a:schemeClr val="tx2">
                    <a:lumMod val="75000"/>
                  </a:schemeClr>
                </a:solidFill>
              </a:rPr>
              <a:t>Ensure </a:t>
            </a:r>
            <a:r>
              <a:rPr lang="en-US" sz="2000" b="0" u="none" dirty="0">
                <a:solidFill>
                  <a:schemeClr val="tx2">
                    <a:lumMod val="75000"/>
                  </a:schemeClr>
                </a:solidFill>
              </a:rPr>
              <a:t>equal representativeness of member countries in the supervision mechanism (being in or out of the Euro Area</a:t>
            </a:r>
            <a:r>
              <a:rPr lang="en-US" sz="2000" b="0" u="none" dirty="0" smtClean="0">
                <a:solidFill>
                  <a:schemeClr val="tx2">
                    <a:lumMod val="75000"/>
                  </a:schemeClr>
                </a:solidFill>
              </a:rPr>
              <a:t>);</a:t>
            </a:r>
            <a:endParaRPr lang="en-US" sz="2000" b="0" u="none" dirty="0">
              <a:solidFill>
                <a:schemeClr val="tx2">
                  <a:lumMod val="75000"/>
                </a:schemeClr>
              </a:solidFill>
            </a:endParaRP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Integrated decision making process, delegating supervision tasks to national authorities (defined in Reg. 468/2014, 16 Apr</a:t>
            </a:r>
            <a:r>
              <a:rPr lang="en-US" sz="2000" b="0" u="none" dirty="0" smtClean="0">
                <a:solidFill>
                  <a:schemeClr val="tx2">
                    <a:lumMod val="75000"/>
                  </a:schemeClr>
                </a:solidFill>
              </a:rPr>
              <a:t>.);</a:t>
            </a:r>
            <a:endParaRPr lang="en-US" sz="2000" b="0" u="none" dirty="0">
              <a:solidFill>
                <a:schemeClr val="tx2">
                  <a:lumMod val="75000"/>
                </a:schemeClr>
              </a:solidFill>
            </a:endParaRPr>
          </a:p>
          <a:p>
            <a:pPr marL="363538" lvl="2" indent="-363538" algn="just">
              <a:lnSpc>
                <a:spcPts val="2700"/>
              </a:lnSpc>
              <a:spcBef>
                <a:spcPts val="600"/>
              </a:spcBef>
              <a:spcAft>
                <a:spcPts val="600"/>
              </a:spcAft>
              <a:buClr>
                <a:schemeClr val="bg2"/>
              </a:buClr>
              <a:buSzPct val="75000"/>
              <a:buAutoNum type="romanLcParenBoth"/>
              <a:defRPr/>
            </a:pPr>
            <a:r>
              <a:rPr lang="en-US" sz="2000" b="0" u="none" dirty="0">
                <a:solidFill>
                  <a:schemeClr val="tx2">
                    <a:lumMod val="75000"/>
                  </a:schemeClr>
                </a:solidFill>
              </a:rPr>
              <a:t>Adoption of a common set of prudential rules</a:t>
            </a:r>
            <a:r>
              <a:rPr lang="en-US" sz="2000" b="0" u="none" dirty="0" smtClean="0">
                <a:solidFill>
                  <a:schemeClr val="tx2">
                    <a:lumMod val="75000"/>
                  </a:schemeClr>
                </a:solidFill>
              </a:rPr>
              <a:t>.</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705</a:t>
            </a:fld>
            <a:endParaRPr lang="en-US"/>
          </a:p>
        </p:txBody>
      </p:sp>
    </p:spTree>
    <p:extLst>
      <p:ext uri="{BB962C8B-B14F-4D97-AF65-F5344CB8AC3E}">
        <p14:creationId xmlns:p14="http://schemas.microsoft.com/office/powerpoint/2010/main" val="2394287531"/>
      </p:ext>
    </p:extLst>
  </p:cSld>
  <p:clrMapOvr>
    <a:masterClrMapping/>
  </p:clrMapOvr>
  <p:transition spd="slow">
    <p:pull dir="r"/>
  </p:transition>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751316" cy="4580000"/>
          </a:xfrm>
          <a:prstGeom prst="rect">
            <a:avLst/>
          </a:prstGeom>
          <a:noFill/>
          <a:ln w="9525">
            <a:noFill/>
            <a:miter lim="800000"/>
            <a:headEnd/>
            <a:tailEnd/>
          </a:ln>
        </p:spPr>
        <p:txBody>
          <a:bodyPr lIns="92075" tIns="46038" rIns="92075" bIns="46038" anchor="ctr"/>
          <a:lstStyle/>
          <a:p>
            <a:pPr marL="268288" lvl="2" indent="-268288" algn="just">
              <a:lnSpc>
                <a:spcPts val="2500"/>
              </a:lnSpc>
              <a:spcBef>
                <a:spcPts val="0"/>
              </a:spcBef>
              <a:spcAft>
                <a:spcPts val="600"/>
              </a:spcAft>
              <a:buClr>
                <a:schemeClr val="bg2"/>
              </a:buClr>
              <a:buSzPct val="75000"/>
              <a:buFont typeface="Monotype Sorts" pitchFamily="2" charset="2"/>
              <a:buChar char="n"/>
              <a:defRPr/>
            </a:pPr>
            <a:r>
              <a:rPr lang="en-US" sz="2200" b="0" u="none" dirty="0" smtClean="0">
                <a:solidFill>
                  <a:srgbClr val="FF0000"/>
                </a:solidFill>
              </a:rPr>
              <a:t>ECB tasks:</a:t>
            </a: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authorize CIs and withdraw existing authorizations</a:t>
            </a:r>
            <a:endParaRPr lang="en-US" sz="2000" b="0" u="none" dirty="0">
              <a:solidFill>
                <a:schemeClr val="tx1"/>
              </a:solidFill>
            </a:endParaRP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assess qualified participations</a:t>
            </a: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ensure compliance with prudential rules in EU</a:t>
            </a: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assess adequacy of procedures, strategies and CI’s own funds and perform stress tests</a:t>
            </a: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impose additional specific capital requirements</a:t>
            </a:r>
          </a:p>
          <a:p>
            <a:pPr marL="268288" lvl="2" indent="-268288" algn="just">
              <a:lnSpc>
                <a:spcPts val="2500"/>
              </a:lnSpc>
              <a:spcBef>
                <a:spcPts val="0"/>
              </a:spcBef>
              <a:spcAft>
                <a:spcPts val="600"/>
              </a:spcAft>
              <a:buClr>
                <a:schemeClr val="bg2"/>
              </a:buClr>
              <a:buSzPct val="75000"/>
              <a:buFontTx/>
              <a:buChar char="-"/>
              <a:defRPr/>
            </a:pPr>
            <a:r>
              <a:rPr lang="en-US" sz="2000" b="0" u="none" dirty="0" smtClean="0">
                <a:solidFill>
                  <a:schemeClr val="tx1"/>
                </a:solidFill>
              </a:rPr>
              <a:t>carry out supervisory tasks within recovery plans and early intervention measures in situations of non-compliance of prudential requirements (or risks of)</a:t>
            </a:r>
          </a:p>
          <a:p>
            <a:pPr marL="268288" lvl="2" indent="-268288" algn="just">
              <a:lnSpc>
                <a:spcPts val="2500"/>
              </a:lnSpc>
              <a:spcBef>
                <a:spcPts val="0"/>
              </a:spcBef>
              <a:spcAft>
                <a:spcPts val="600"/>
              </a:spcAft>
              <a:buClr>
                <a:schemeClr val="bg2"/>
              </a:buClr>
              <a:buSzPct val="75000"/>
              <a:buFontTx/>
              <a:buChar char="-"/>
              <a:defRPr/>
            </a:pPr>
            <a:r>
              <a:rPr lang="en-US" sz="2000" u="none" dirty="0">
                <a:solidFill>
                  <a:schemeClr val="tx1"/>
                </a:solidFill>
              </a:rPr>
              <a:t>direct supervision of </a:t>
            </a:r>
            <a:r>
              <a:rPr lang="en-US" sz="2000" u="none" dirty="0" smtClean="0">
                <a:solidFill>
                  <a:schemeClr val="tx1"/>
                </a:solidFill>
              </a:rPr>
              <a:t>the significant banks </a:t>
            </a:r>
            <a:r>
              <a:rPr lang="en-US" sz="2000" b="0" u="none" dirty="0" smtClean="0">
                <a:solidFill>
                  <a:schemeClr val="tx1"/>
                </a:solidFill>
              </a:rPr>
              <a:t>(currently 117 </a:t>
            </a:r>
            <a:r>
              <a:rPr lang="en-US" sz="2000" b="0" u="none" dirty="0">
                <a:solidFill>
                  <a:schemeClr val="tx1"/>
                </a:solidFill>
              </a:rPr>
              <a:t>banking groups, i.e. </a:t>
            </a:r>
            <a:r>
              <a:rPr lang="en-US" sz="2000" b="0" u="none" dirty="0" smtClean="0">
                <a:solidFill>
                  <a:schemeClr val="tx1"/>
                </a:solidFill>
              </a:rPr>
              <a:t>around 85</a:t>
            </a:r>
            <a:r>
              <a:rPr lang="en-US" sz="2000" b="0" u="none" dirty="0">
                <a:solidFill>
                  <a:schemeClr val="tx1"/>
                </a:solidFill>
              </a:rPr>
              <a:t>% of </a:t>
            </a:r>
            <a:r>
              <a:rPr lang="en-US" sz="2000" b="0" u="none" dirty="0" err="1">
                <a:solidFill>
                  <a:schemeClr val="tx1"/>
                </a:solidFill>
              </a:rPr>
              <a:t>eurozone</a:t>
            </a:r>
            <a:r>
              <a:rPr lang="en-US" sz="2000" b="0" u="none" dirty="0">
                <a:solidFill>
                  <a:schemeClr val="tx1"/>
                </a:solidFill>
              </a:rPr>
              <a:t> banks’ assets)</a:t>
            </a:r>
            <a:endParaRPr lang="en-US" sz="2000" b="0" u="none" dirty="0" smtClean="0">
              <a:solidFill>
                <a:schemeClr val="tx1"/>
              </a:solidFill>
            </a:endParaRPr>
          </a:p>
          <a:p>
            <a:pPr marL="268288" lvl="2" indent="-268288" algn="just">
              <a:lnSpc>
                <a:spcPts val="2500"/>
              </a:lnSpc>
              <a:spcBef>
                <a:spcPts val="0"/>
              </a:spcBef>
              <a:spcAft>
                <a:spcPts val="600"/>
              </a:spcAft>
              <a:buClr>
                <a:schemeClr val="bg2"/>
              </a:buClr>
              <a:buSzPct val="75000"/>
              <a:buFontTx/>
              <a:buChar char="-"/>
              <a:defRPr/>
            </a:pPr>
            <a:r>
              <a:rPr lang="en-US" sz="2000" b="0" u="none" dirty="0">
                <a:solidFill>
                  <a:schemeClr val="tx1"/>
                </a:solidFill>
              </a:rPr>
              <a:t>i</a:t>
            </a:r>
            <a:r>
              <a:rPr lang="en-US" sz="2000" b="0" u="none" dirty="0" smtClean="0">
                <a:solidFill>
                  <a:schemeClr val="tx1"/>
                </a:solidFill>
              </a:rPr>
              <a:t>ndirect supervision of the remaining banks.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706</a:t>
            </a:fld>
            <a:endParaRPr lang="en-US" dirty="0"/>
          </a:p>
        </p:txBody>
      </p:sp>
    </p:spTree>
    <p:extLst>
      <p:ext uri="{BB962C8B-B14F-4D97-AF65-F5344CB8AC3E}">
        <p14:creationId xmlns:p14="http://schemas.microsoft.com/office/powerpoint/2010/main" val="209795089"/>
      </p:ext>
    </p:extLst>
  </p:cSld>
  <p:clrMapOvr>
    <a:masterClrMapping/>
  </p:clrMapOvr>
  <p:transition spd="slow">
    <p:pull dir="r"/>
  </p:transition>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57312"/>
            <a:ext cx="8751316" cy="451636"/>
          </a:xfrm>
          <a:prstGeom prst="rect">
            <a:avLst/>
          </a:prstGeom>
          <a:noFill/>
          <a:ln w="9525">
            <a:noFill/>
            <a:miter lim="800000"/>
            <a:headEnd/>
            <a:tailEnd/>
          </a:ln>
        </p:spPr>
        <p:txBody>
          <a:bodyPr lIns="92075" tIns="46038" rIns="92075" bIns="46038" anchor="ctr"/>
          <a:lstStyle/>
          <a:p>
            <a:pPr marL="268288" lvl="2" indent="-268288" algn="just">
              <a:lnSpc>
                <a:spcPts val="2500"/>
              </a:lnSpc>
              <a:spcBef>
                <a:spcPts val="0"/>
              </a:spcBef>
              <a:spcAft>
                <a:spcPts val="600"/>
              </a:spcAft>
              <a:buClr>
                <a:schemeClr val="bg2"/>
              </a:buClr>
              <a:buSzPct val="75000"/>
              <a:buFont typeface="Monotype Sorts" pitchFamily="2" charset="2"/>
              <a:buChar char="n"/>
              <a:defRPr/>
            </a:pPr>
            <a:r>
              <a:rPr lang="en-US" sz="2200" b="0" u="none" dirty="0" smtClean="0">
                <a:solidFill>
                  <a:srgbClr val="FF0000"/>
                </a:solidFill>
              </a:rPr>
              <a:t>Significance criteria:</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707</a:t>
            </a:fld>
            <a:endParaRPr lang="en-US" dirty="0"/>
          </a:p>
        </p:txBody>
      </p:sp>
      <p:graphicFrame>
        <p:nvGraphicFramePr>
          <p:cNvPr id="3" name="Table 2"/>
          <p:cNvGraphicFramePr>
            <a:graphicFrameLocks noGrp="1"/>
          </p:cNvGraphicFramePr>
          <p:nvPr>
            <p:extLst/>
          </p:nvPr>
        </p:nvGraphicFramePr>
        <p:xfrm>
          <a:off x="920552" y="2083874"/>
          <a:ext cx="8496944" cy="3696739"/>
        </p:xfrm>
        <a:graphic>
          <a:graphicData uri="http://schemas.openxmlformats.org/drawingml/2006/table">
            <a:tbl>
              <a:tblPr/>
              <a:tblGrid>
                <a:gridCol w="4248472">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295246">
                <a:tc gridSpan="2">
                  <a:txBody>
                    <a:bodyPr/>
                    <a:lstStyle/>
                    <a:p>
                      <a:endParaRPr lang="en-GB" sz="1600" dirty="0"/>
                    </a:p>
                  </a:txBody>
                  <a:tcPr marL="80682" marR="80682" marT="40341" marB="40341" anchor="ctr">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0"/>
                  </a:ext>
                </a:extLst>
              </a:tr>
              <a:tr h="440519">
                <a:tc>
                  <a:txBody>
                    <a:bodyPr/>
                    <a:lstStyle/>
                    <a:p>
                      <a:r>
                        <a:rPr lang="en-GB" sz="1600" dirty="0"/>
                        <a:t>Size</a:t>
                      </a:r>
                    </a:p>
                  </a:txBody>
                  <a:tcPr marL="80682" marR="80682" marT="40341" marB="40341" anchor="ctr">
                    <a:lnL>
                      <a:noFill/>
                    </a:lnL>
                    <a:lnR>
                      <a:noFill/>
                    </a:lnR>
                    <a:lnT>
                      <a:noFill/>
                    </a:lnT>
                    <a:lnB>
                      <a:noFill/>
                    </a:lnB>
                  </a:tcPr>
                </a:tc>
                <a:tc>
                  <a:txBody>
                    <a:bodyPr/>
                    <a:lstStyle/>
                    <a:p>
                      <a:r>
                        <a:rPr lang="en-GB" sz="1600" dirty="0"/>
                        <a:t>the total value of its assets </a:t>
                      </a:r>
                      <a:r>
                        <a:rPr lang="en-GB" sz="1600" dirty="0" smtClean="0"/>
                        <a:t>&gt; €</a:t>
                      </a:r>
                      <a:r>
                        <a:rPr lang="en-GB" sz="1600" dirty="0"/>
                        <a:t>30 billion</a:t>
                      </a:r>
                    </a:p>
                  </a:txBody>
                  <a:tcPr marL="80682" marR="80682" marT="40341" marB="40341" anchor="ctr">
                    <a:lnL>
                      <a:noFill/>
                    </a:lnL>
                    <a:lnR>
                      <a:noFill/>
                    </a:lnR>
                    <a:lnT>
                      <a:noFill/>
                    </a:lnT>
                    <a:lnB>
                      <a:noFill/>
                    </a:lnB>
                  </a:tcPr>
                </a:tc>
                <a:extLst>
                  <a:ext uri="{0D108BD9-81ED-4DB2-BD59-A6C34878D82A}">
                    <a16:rowId xmlns:a16="http://schemas.microsoft.com/office/drawing/2014/main" val="10001"/>
                  </a:ext>
                </a:extLst>
              </a:tr>
              <a:tr h="517089">
                <a:tc>
                  <a:txBody>
                    <a:bodyPr/>
                    <a:lstStyle/>
                    <a:p>
                      <a:r>
                        <a:rPr lang="en-GB" sz="1600"/>
                        <a:t>Economic importance</a:t>
                      </a:r>
                    </a:p>
                  </a:txBody>
                  <a:tcPr marL="80682" marR="80682" marT="40341" marB="40341" anchor="ctr">
                    <a:lnL>
                      <a:noFill/>
                    </a:lnL>
                    <a:lnR>
                      <a:noFill/>
                    </a:lnR>
                    <a:lnT>
                      <a:noFill/>
                    </a:lnT>
                    <a:lnB>
                      <a:noFill/>
                    </a:lnB>
                  </a:tcPr>
                </a:tc>
                <a:tc>
                  <a:txBody>
                    <a:bodyPr/>
                    <a:lstStyle/>
                    <a:p>
                      <a:r>
                        <a:rPr lang="en-GB" sz="1600" dirty="0"/>
                        <a:t>for the specific country or the EU economy as a whole</a:t>
                      </a:r>
                    </a:p>
                  </a:txBody>
                  <a:tcPr marL="80682" marR="80682" marT="40341" marB="40341" anchor="ctr">
                    <a:lnL>
                      <a:noFill/>
                    </a:lnL>
                    <a:lnR>
                      <a:noFill/>
                    </a:lnR>
                    <a:lnT>
                      <a:noFill/>
                    </a:lnT>
                    <a:lnB>
                      <a:noFill/>
                    </a:lnB>
                  </a:tcPr>
                </a:tc>
                <a:extLst>
                  <a:ext uri="{0D108BD9-81ED-4DB2-BD59-A6C34878D82A}">
                    <a16:rowId xmlns:a16="http://schemas.microsoft.com/office/drawing/2014/main" val="10002"/>
                  </a:ext>
                </a:extLst>
              </a:tr>
              <a:tr h="1007497">
                <a:tc>
                  <a:txBody>
                    <a:bodyPr/>
                    <a:lstStyle/>
                    <a:p>
                      <a:r>
                        <a:rPr lang="en-GB" sz="1600"/>
                        <a:t>Cross-border activities</a:t>
                      </a:r>
                    </a:p>
                  </a:txBody>
                  <a:tcPr marL="80682" marR="80682" marT="40341" marB="40341" anchor="ctr">
                    <a:lnL>
                      <a:noFill/>
                    </a:lnL>
                    <a:lnR>
                      <a:noFill/>
                    </a:lnR>
                    <a:lnT>
                      <a:noFill/>
                    </a:lnT>
                    <a:lnB>
                      <a:noFill/>
                    </a:lnB>
                  </a:tcPr>
                </a:tc>
                <a:tc>
                  <a:txBody>
                    <a:bodyPr/>
                    <a:lstStyle/>
                    <a:p>
                      <a:r>
                        <a:rPr lang="en-GB" sz="1600" dirty="0"/>
                        <a:t>the total value of its assets </a:t>
                      </a:r>
                      <a:r>
                        <a:rPr lang="en-GB" sz="1600" dirty="0" smtClean="0"/>
                        <a:t>&gt; €</a:t>
                      </a:r>
                      <a:r>
                        <a:rPr lang="en-GB" sz="1600" dirty="0"/>
                        <a:t>5 billion and the ratio of its cross-border assets/liabilities in more than one other participating Member State to its total assets/liabilities is </a:t>
                      </a:r>
                      <a:r>
                        <a:rPr lang="en-GB" sz="1600" dirty="0" smtClean="0"/>
                        <a:t>&gt; 20</a:t>
                      </a:r>
                      <a:r>
                        <a:rPr lang="en-GB" sz="1600" dirty="0"/>
                        <a:t>%</a:t>
                      </a:r>
                    </a:p>
                  </a:txBody>
                  <a:tcPr marL="80682" marR="80682" marT="40341" marB="40341" anchor="ctr">
                    <a:lnL>
                      <a:noFill/>
                    </a:lnL>
                    <a:lnR>
                      <a:noFill/>
                    </a:lnR>
                    <a:lnT>
                      <a:noFill/>
                    </a:lnT>
                    <a:lnB>
                      <a:noFill/>
                    </a:lnB>
                  </a:tcPr>
                </a:tc>
                <a:extLst>
                  <a:ext uri="{0D108BD9-81ED-4DB2-BD59-A6C34878D82A}">
                    <a16:rowId xmlns:a16="http://schemas.microsoft.com/office/drawing/2014/main" val="10003"/>
                  </a:ext>
                </a:extLst>
              </a:tr>
              <a:tr h="738932">
                <a:tc>
                  <a:txBody>
                    <a:bodyPr/>
                    <a:lstStyle/>
                    <a:p>
                      <a:r>
                        <a:rPr lang="en-GB" sz="1600"/>
                        <a:t>Direct public financial assistance</a:t>
                      </a:r>
                    </a:p>
                  </a:txBody>
                  <a:tcPr marL="80682" marR="80682" marT="40341" marB="40341" anchor="ctr">
                    <a:lnL>
                      <a:noFill/>
                    </a:lnL>
                    <a:lnR>
                      <a:noFill/>
                    </a:lnR>
                    <a:lnT>
                      <a:noFill/>
                    </a:lnT>
                    <a:lnB>
                      <a:noFill/>
                    </a:lnB>
                  </a:tcPr>
                </a:tc>
                <a:tc>
                  <a:txBody>
                    <a:bodyPr/>
                    <a:lstStyle/>
                    <a:p>
                      <a:r>
                        <a:rPr lang="en-GB" sz="1600" dirty="0"/>
                        <a:t>it has requested or received funding from the </a:t>
                      </a:r>
                      <a:r>
                        <a:rPr lang="en-GB" sz="1600" dirty="0" smtClean="0"/>
                        <a:t>ESM </a:t>
                      </a:r>
                      <a:r>
                        <a:rPr lang="en-GB" sz="1600" dirty="0"/>
                        <a:t>or the European Financial Stability Facility</a:t>
                      </a:r>
                    </a:p>
                  </a:txBody>
                  <a:tcPr marL="80682" marR="80682" marT="40341" marB="40341" anchor="ctr">
                    <a:lnL>
                      <a:noFill/>
                    </a:lnL>
                    <a:lnR>
                      <a:noFill/>
                    </a:lnR>
                    <a:lnT>
                      <a:noFill/>
                    </a:lnT>
                    <a:lnB>
                      <a:noFill/>
                    </a:lnB>
                  </a:tcPr>
                </a:tc>
                <a:extLst>
                  <a:ext uri="{0D108BD9-81ED-4DB2-BD59-A6C34878D82A}">
                    <a16:rowId xmlns:a16="http://schemas.microsoft.com/office/drawing/2014/main" val="10004"/>
                  </a:ext>
                </a:extLst>
              </a:tr>
              <a:tr h="517089">
                <a:tc gridSpan="2">
                  <a:txBody>
                    <a:bodyPr/>
                    <a:lstStyle/>
                    <a:p>
                      <a:r>
                        <a:rPr lang="en-GB" sz="1600" dirty="0"/>
                        <a:t>A supervised bank can also be considered significant if it is one of the three most significant banks established in a particular country.</a:t>
                      </a:r>
                    </a:p>
                  </a:txBody>
                  <a:tcPr marL="80682" marR="80682" marT="40341" marB="40341" anchor="ctr">
                    <a:lnL>
                      <a:noFill/>
                    </a:lnL>
                    <a:lnR>
                      <a:noFill/>
                    </a:lnR>
                    <a:lnT>
                      <a:noFill/>
                    </a:lnT>
                    <a:lnB>
                      <a:noFill/>
                    </a:lnB>
                  </a:tcPr>
                </a:tc>
                <a:tc hMerge="1">
                  <a:txBody>
                    <a:bodyPr/>
                    <a:lstStyle/>
                    <a:p>
                      <a:endParaRPr lang="en-GB"/>
                    </a:p>
                  </a:txBody>
                  <a:tcPr/>
                </a:tc>
                <a:extLst>
                  <a:ext uri="{0D108BD9-81ED-4DB2-BD59-A6C34878D82A}">
                    <a16:rowId xmlns:a16="http://schemas.microsoft.com/office/drawing/2014/main" val="10005"/>
                  </a:ext>
                </a:extLst>
              </a:tr>
            </a:tbl>
          </a:graphicData>
        </a:graphic>
      </p:graphicFrame>
      <p:sp>
        <p:nvSpPr>
          <p:cNvPr id="6" name="Text Box 6"/>
          <p:cNvSpPr txBox="1">
            <a:spLocks noChangeArrowheads="1"/>
          </p:cNvSpPr>
          <p:nvPr/>
        </p:nvSpPr>
        <p:spPr bwMode="auto">
          <a:xfrm>
            <a:off x="865088" y="5992726"/>
            <a:ext cx="8607871" cy="307777"/>
          </a:xfrm>
          <a:prstGeom prst="rect">
            <a:avLst/>
          </a:prstGeom>
          <a:noFill/>
          <a:ln w="12700" cap="sq">
            <a:noFill/>
            <a:miter lim="800000"/>
            <a:headEnd/>
            <a:tailEnd/>
          </a:ln>
        </p:spPr>
        <p:txBody>
          <a:bodyPr wrap="square">
            <a:spAutoFit/>
          </a:bodyPr>
          <a:lstStyle/>
          <a:p>
            <a:pPr algn="just">
              <a:buFont typeface="Webdings" pitchFamily="18" charset="2"/>
              <a:buNone/>
            </a:pPr>
            <a:r>
              <a:rPr lang="pt-PT" sz="1400" b="0" u="none" dirty="0" err="1" smtClean="0">
                <a:solidFill>
                  <a:schemeClr val="tx1"/>
                </a:solidFill>
              </a:rPr>
              <a:t>Source</a:t>
            </a:r>
            <a:r>
              <a:rPr lang="pt-PT" sz="1400" b="0" u="none" dirty="0">
                <a:solidFill>
                  <a:schemeClr val="tx1"/>
                </a:solidFill>
              </a:rPr>
              <a:t>: </a:t>
            </a:r>
            <a:r>
              <a:rPr lang="pt-PT" sz="1400" b="0" u="none" dirty="0" smtClean="0">
                <a:solidFill>
                  <a:schemeClr val="tx1"/>
                </a:solidFill>
              </a:rPr>
              <a:t>ECB website.</a:t>
            </a:r>
            <a:endParaRPr lang="pt-PT" sz="1400" b="0" u="none" dirty="0">
              <a:solidFill>
                <a:schemeClr val="tx1"/>
              </a:solidFill>
            </a:endParaRPr>
          </a:p>
        </p:txBody>
      </p:sp>
    </p:spTree>
    <p:extLst>
      <p:ext uri="{BB962C8B-B14F-4D97-AF65-F5344CB8AC3E}">
        <p14:creationId xmlns:p14="http://schemas.microsoft.com/office/powerpoint/2010/main" val="1420637689"/>
      </p:ext>
    </p:extLst>
  </p:cSld>
  <p:clrMapOvr>
    <a:masterClrMapping/>
  </p:clrMapOvr>
  <p:transition spd="slow">
    <p:pull dir="r"/>
  </p:transition>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290820" name="Rectangle 2"/>
          <p:cNvSpPr txBox="1">
            <a:spLocks noChangeArrowheads="1"/>
          </p:cNvSpPr>
          <p:nvPr/>
        </p:nvSpPr>
        <p:spPr bwMode="auto">
          <a:xfrm>
            <a:off x="738188" y="1628799"/>
            <a:ext cx="8751316" cy="4694213"/>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rPr>
              <a:t>The ECB also set a list of priority less significant institutions (LSI), taking into account the risk situation and potential impact on the domestic financial system.</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rgbClr val="FF0000"/>
                </a:solidFill>
              </a:rPr>
              <a:t>Reasons for a LSI to be </a:t>
            </a:r>
            <a:r>
              <a:rPr lang="en-GB" sz="2000" b="0" u="none" dirty="0">
                <a:solidFill>
                  <a:srgbClr val="FF0000"/>
                </a:solidFill>
              </a:rPr>
              <a:t>deemed “high priority</a:t>
            </a:r>
            <a:r>
              <a:rPr lang="en-GB" sz="2000" b="0" u="none" dirty="0" smtClean="0">
                <a:solidFill>
                  <a:srgbClr val="FF0000"/>
                </a:solidFill>
              </a:rPr>
              <a:t>”:</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smtClean="0">
                <a:solidFill>
                  <a:schemeClr val="tx1"/>
                </a:solidFill>
              </a:rPr>
              <a:t>being close </a:t>
            </a:r>
            <a:r>
              <a:rPr lang="en-GB" sz="1800" b="0" u="none" dirty="0">
                <a:solidFill>
                  <a:schemeClr val="tx1"/>
                </a:solidFill>
              </a:rPr>
              <a:t>to </a:t>
            </a:r>
            <a:r>
              <a:rPr lang="en-GB" sz="1800" b="0" u="none" dirty="0" smtClean="0">
                <a:solidFill>
                  <a:schemeClr val="tx1"/>
                </a:solidFill>
              </a:rPr>
              <a:t>be classified </a:t>
            </a:r>
            <a:r>
              <a:rPr lang="en-GB" sz="1800" b="0" u="none" dirty="0">
                <a:solidFill>
                  <a:schemeClr val="tx1"/>
                </a:solidFill>
              </a:rPr>
              <a:t>as significant institutions due to their </a:t>
            </a:r>
            <a:r>
              <a:rPr lang="en-GB" sz="1800" b="0" u="none" dirty="0" smtClean="0">
                <a:solidFill>
                  <a:schemeClr val="tx1"/>
                </a:solidFill>
              </a:rPr>
              <a:t>size;</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smtClean="0">
                <a:solidFill>
                  <a:schemeClr val="tx1"/>
                </a:solidFill>
              </a:rPr>
              <a:t>a </a:t>
            </a:r>
            <a:r>
              <a:rPr lang="en-GB" sz="1800" b="0" u="none" dirty="0">
                <a:solidFill>
                  <a:schemeClr val="tx1"/>
                </a:solidFill>
              </a:rPr>
              <a:t>minimum of three high-priority LSIs per country </a:t>
            </a:r>
            <a:r>
              <a:rPr lang="en-GB" sz="1800" b="0" u="none" dirty="0" smtClean="0">
                <a:solidFill>
                  <a:schemeClr val="tx1"/>
                </a:solidFill>
              </a:rPr>
              <a:t>applies;</a:t>
            </a:r>
          </a:p>
          <a:p>
            <a:pPr marL="400050" lvl="2" indent="-400050" algn="just">
              <a:lnSpc>
                <a:spcPts val="2500"/>
              </a:lnSpc>
              <a:spcBef>
                <a:spcPts val="0"/>
              </a:spcBef>
              <a:spcAft>
                <a:spcPts val="600"/>
              </a:spcAft>
              <a:buClr>
                <a:schemeClr val="bg2"/>
              </a:buClr>
              <a:buSzPct val="75000"/>
              <a:buAutoNum type="romanLcParenBoth"/>
              <a:defRPr/>
            </a:pPr>
            <a:r>
              <a:rPr lang="en-GB" sz="1800" b="0" u="none" dirty="0" smtClean="0">
                <a:solidFill>
                  <a:schemeClr val="tx1"/>
                </a:solidFill>
              </a:rPr>
              <a:t>riskiness </a:t>
            </a:r>
            <a:r>
              <a:rPr lang="en-GB" sz="1800" b="0" u="none" dirty="0">
                <a:solidFill>
                  <a:schemeClr val="tx1"/>
                </a:solidFill>
              </a:rPr>
              <a:t>and </a:t>
            </a:r>
            <a:r>
              <a:rPr lang="en-GB" sz="1800" b="0" u="none" dirty="0" smtClean="0">
                <a:solidFill>
                  <a:schemeClr val="tx1"/>
                </a:solidFill>
              </a:rPr>
              <a:t>impact </a:t>
            </a:r>
            <a:r>
              <a:rPr lang="en-GB" sz="1800" b="0" u="none" dirty="0">
                <a:solidFill>
                  <a:schemeClr val="tx1"/>
                </a:solidFill>
              </a:rPr>
              <a:t>on the national </a:t>
            </a:r>
            <a:r>
              <a:rPr lang="en-GB" sz="1800" b="0" u="none" dirty="0" smtClean="0">
                <a:solidFill>
                  <a:schemeClr val="tx1"/>
                </a:solidFill>
              </a:rPr>
              <a:t>economy, depending on a </a:t>
            </a:r>
            <a:r>
              <a:rPr lang="en-GB" sz="1800" b="0" u="none" dirty="0">
                <a:solidFill>
                  <a:schemeClr val="tx1"/>
                </a:solidFill>
              </a:rPr>
              <a:t>risk assessment </a:t>
            </a:r>
            <a:r>
              <a:rPr lang="en-GB" sz="1800" b="0" u="none" dirty="0" smtClean="0">
                <a:solidFill>
                  <a:schemeClr val="tx1"/>
                </a:solidFill>
              </a:rPr>
              <a:t>by the national authority, taking </a:t>
            </a:r>
            <a:r>
              <a:rPr lang="en-GB" sz="1800" b="0" u="none" dirty="0">
                <a:solidFill>
                  <a:schemeClr val="tx1"/>
                </a:solidFill>
              </a:rPr>
              <a:t>into account several </a:t>
            </a:r>
            <a:r>
              <a:rPr lang="en-GB" sz="1800" b="0" u="none" dirty="0" smtClean="0">
                <a:solidFill>
                  <a:schemeClr val="tx1"/>
                </a:solidFill>
              </a:rPr>
              <a:t>elements of the institution, e.g.:</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smtClean="0">
                <a:solidFill>
                  <a:schemeClr val="tx1"/>
                </a:solidFill>
              </a:rPr>
              <a:t>business model</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smtClean="0">
                <a:solidFill>
                  <a:schemeClr val="tx1"/>
                </a:solidFill>
              </a:rPr>
              <a:t>internal </a:t>
            </a:r>
            <a:r>
              <a:rPr lang="en-GB" sz="1800" b="0" u="none" dirty="0">
                <a:solidFill>
                  <a:schemeClr val="tx1"/>
                </a:solidFill>
              </a:rPr>
              <a:t>governance and risk </a:t>
            </a:r>
            <a:r>
              <a:rPr lang="en-GB" sz="1800" b="0" u="none" dirty="0" smtClean="0">
                <a:solidFill>
                  <a:schemeClr val="tx1"/>
                </a:solidFill>
              </a:rPr>
              <a:t>management</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smtClean="0">
                <a:solidFill>
                  <a:schemeClr val="tx1"/>
                </a:solidFill>
              </a:rPr>
              <a:t>risks </a:t>
            </a:r>
            <a:r>
              <a:rPr lang="en-GB" sz="1800" b="0" u="none" dirty="0">
                <a:solidFill>
                  <a:schemeClr val="tx1"/>
                </a:solidFill>
              </a:rPr>
              <a:t>to </a:t>
            </a:r>
            <a:r>
              <a:rPr lang="en-GB" sz="1800" b="0" u="none" dirty="0" smtClean="0">
                <a:solidFill>
                  <a:schemeClr val="tx1"/>
                </a:solidFill>
              </a:rPr>
              <a:t>capital</a:t>
            </a:r>
          </a:p>
          <a:p>
            <a:pPr marL="800100" lvl="3" indent="-342900" algn="just">
              <a:lnSpc>
                <a:spcPts val="2500"/>
              </a:lnSpc>
              <a:spcBef>
                <a:spcPts val="0"/>
              </a:spcBef>
              <a:spcAft>
                <a:spcPts val="600"/>
              </a:spcAft>
              <a:buClr>
                <a:schemeClr val="bg2"/>
              </a:buClr>
              <a:buSzPct val="75000"/>
              <a:buAutoNum type="alphaLcParenBoth"/>
              <a:defRPr/>
            </a:pPr>
            <a:r>
              <a:rPr lang="en-GB" sz="1800" b="0" u="none" dirty="0" smtClean="0">
                <a:solidFill>
                  <a:schemeClr val="tx1"/>
                </a:solidFill>
              </a:rPr>
              <a:t>risks </a:t>
            </a:r>
            <a:r>
              <a:rPr lang="en-GB" sz="1800" b="0" u="none" dirty="0">
                <a:solidFill>
                  <a:schemeClr val="tx1"/>
                </a:solidFill>
              </a:rPr>
              <a:t>to liquidity and funding</a:t>
            </a:r>
            <a:r>
              <a:rPr lang="en-GB" sz="1800" b="0" u="none" dirty="0" smtClean="0">
                <a:solidFill>
                  <a:schemeClr val="tx1"/>
                </a:solidFill>
              </a:rPr>
              <a:t>.</a:t>
            </a:r>
            <a:endParaRPr lang="en-US" sz="18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708</a:t>
            </a:fld>
            <a:endParaRPr lang="en-US"/>
          </a:p>
        </p:txBody>
      </p:sp>
    </p:spTree>
    <p:extLst>
      <p:ext uri="{BB962C8B-B14F-4D97-AF65-F5344CB8AC3E}">
        <p14:creationId xmlns:p14="http://schemas.microsoft.com/office/powerpoint/2010/main" val="3262234951"/>
      </p:ext>
    </p:extLst>
  </p:cSld>
  <p:clrMapOvr>
    <a:masterClrMapping/>
  </p:clrMapOvr>
  <p:transition spd="slow">
    <p:pull dir="r"/>
  </p:transition>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9996" y="1603339"/>
            <a:ext cx="4711516" cy="4273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6"/>
          <p:cNvSpPr txBox="1">
            <a:spLocks noChangeArrowheads="1"/>
          </p:cNvSpPr>
          <p:nvPr/>
        </p:nvSpPr>
        <p:spPr bwMode="auto">
          <a:xfrm>
            <a:off x="4664968" y="5973307"/>
            <a:ext cx="4896544" cy="276999"/>
          </a:xfrm>
          <a:prstGeom prst="rect">
            <a:avLst/>
          </a:prstGeom>
          <a:noFill/>
          <a:ln w="12700" cap="sq">
            <a:noFill/>
            <a:miter lim="800000"/>
            <a:headEnd/>
            <a:tailEnd/>
          </a:ln>
        </p:spPr>
        <p:txBody>
          <a:bodyPr wrap="square">
            <a:spAutoFit/>
          </a:bodyPr>
          <a:lstStyle/>
          <a:p>
            <a:pPr algn="just">
              <a:buFont typeface="Webdings" pitchFamily="18" charset="2"/>
              <a:buNone/>
            </a:pPr>
            <a:r>
              <a:rPr lang="en-US" sz="1200" b="0" u="none" dirty="0" smtClean="0">
                <a:solidFill>
                  <a:schemeClr val="tx1"/>
                </a:solidFill>
              </a:rPr>
              <a:t>Source: Fitch (2013), “Impact of European Banking Union on Banks”, Sept.</a:t>
            </a:r>
            <a:endParaRPr lang="en-US" sz="1200" b="0" u="none" dirty="0">
              <a:solidFill>
                <a:schemeClr val="tx1"/>
              </a:solidFill>
            </a:endParaRPr>
          </a:p>
        </p:txBody>
      </p:sp>
      <p:sp>
        <p:nvSpPr>
          <p:cNvPr id="6" name="Rectangle 2"/>
          <p:cNvSpPr txBox="1">
            <a:spLocks noChangeArrowheads="1"/>
          </p:cNvSpPr>
          <p:nvPr/>
        </p:nvSpPr>
        <p:spPr bwMode="auto">
          <a:xfrm>
            <a:off x="738188" y="1657312"/>
            <a:ext cx="4111808" cy="4592994"/>
          </a:xfrm>
          <a:prstGeom prst="rect">
            <a:avLst/>
          </a:prstGeom>
          <a:noFill/>
          <a:ln w="9525">
            <a:noFill/>
            <a:miter lim="800000"/>
            <a:headEnd/>
            <a:tailEnd/>
          </a:ln>
        </p:spPr>
        <p:txBody>
          <a:bodyPr lIns="92075" tIns="46038" rIns="92075" bIns="46038" anchor="ctr"/>
          <a:lstStyle/>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smtClean="0">
                <a:solidFill>
                  <a:srgbClr val="FF0000"/>
                </a:solidFill>
              </a:rPr>
              <a:t>In order to achieve a SSM, the ECB performed </a:t>
            </a:r>
            <a:r>
              <a:rPr lang="en-US" sz="1600" b="0" u="none" dirty="0">
                <a:solidFill>
                  <a:srgbClr val="FF0000"/>
                </a:solidFill>
              </a:rPr>
              <a:t>in the 1Q14 an </a:t>
            </a:r>
            <a:r>
              <a:rPr lang="en-US" sz="1600" b="0" u="none" dirty="0" smtClean="0">
                <a:solidFill>
                  <a:srgbClr val="FF0000"/>
                </a:solidFill>
              </a:rPr>
              <a:t>asset quality review (AQR) and balance sheet assessment of the 130 participating banks, aiming at minimizing legacy problems (announced on 23</a:t>
            </a:r>
            <a:r>
              <a:rPr lang="en-US" sz="1600" b="0" u="none" baseline="30000" dirty="0" smtClean="0">
                <a:solidFill>
                  <a:srgbClr val="FF0000"/>
                </a:solidFill>
              </a:rPr>
              <a:t>rd</a:t>
            </a:r>
            <a:r>
              <a:rPr lang="en-US" sz="1600" b="0" u="none" dirty="0" smtClean="0">
                <a:solidFill>
                  <a:srgbClr val="FF0000"/>
                </a:solidFill>
              </a:rPr>
              <a:t> Oct.2013).</a:t>
            </a:r>
          </a:p>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a:solidFill>
                  <a:schemeClr val="tx1"/>
                </a:solidFill>
              </a:rPr>
              <a:t>The </a:t>
            </a:r>
            <a:r>
              <a:rPr lang="en-US" sz="1600" b="0" u="none" dirty="0" smtClean="0">
                <a:solidFill>
                  <a:schemeClr val="tx1"/>
                </a:solidFill>
              </a:rPr>
              <a:t>examined banks accounted </a:t>
            </a:r>
            <a:r>
              <a:rPr lang="en-US" sz="1600" b="0" u="none" dirty="0">
                <a:solidFill>
                  <a:schemeClr val="tx1"/>
                </a:solidFill>
              </a:rPr>
              <a:t>for assets of €</a:t>
            </a:r>
            <a:r>
              <a:rPr lang="en-US" sz="1600" b="0" u="none" dirty="0" smtClean="0">
                <a:solidFill>
                  <a:schemeClr val="tx1"/>
                </a:solidFill>
              </a:rPr>
              <a:t>22 T (82</a:t>
            </a:r>
            <a:r>
              <a:rPr lang="en-US" sz="1600" b="0" u="none" dirty="0">
                <a:solidFill>
                  <a:schemeClr val="tx1"/>
                </a:solidFill>
              </a:rPr>
              <a:t>% of total banking assets in the euro </a:t>
            </a:r>
            <a:r>
              <a:rPr lang="en-US" sz="1600" b="0" u="none" dirty="0" smtClean="0">
                <a:solidFill>
                  <a:schemeClr val="tx1"/>
                </a:solidFill>
              </a:rPr>
              <a:t>area).</a:t>
            </a:r>
          </a:p>
          <a:p>
            <a:pPr marL="174625" lvl="2" indent="-174625" algn="just">
              <a:lnSpc>
                <a:spcPts val="2500"/>
              </a:lnSpc>
              <a:spcBef>
                <a:spcPts val="600"/>
              </a:spcBef>
              <a:spcAft>
                <a:spcPts val="0"/>
              </a:spcAft>
              <a:buClr>
                <a:schemeClr val="bg2"/>
              </a:buClr>
              <a:buSzPct val="75000"/>
              <a:buFont typeface="Monotype Sorts" pitchFamily="2" charset="2"/>
              <a:buChar char="n"/>
              <a:defRPr/>
            </a:pPr>
            <a:r>
              <a:rPr lang="en-US" sz="1600" b="0" u="none" dirty="0" smtClean="0">
                <a:solidFill>
                  <a:schemeClr val="tx1"/>
                </a:solidFill>
              </a:rPr>
              <a:t>This exercise started in Nov.13, added by stress tests, with 3 main goals: transparency (quality of information), repair (corrective actions, 6-9 months provided) and confidence building (sound fundamentals).</a:t>
            </a:r>
            <a:endParaRPr lang="en-US" sz="16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709</a:t>
            </a:fld>
            <a:endParaRPr lang="en-US"/>
          </a:p>
        </p:txBody>
      </p:sp>
      <p:cxnSp>
        <p:nvCxnSpPr>
          <p:cNvPr id="4" name="Elbow Connector 3"/>
          <p:cNvCxnSpPr/>
          <p:nvPr/>
        </p:nvCxnSpPr>
        <p:spPr bwMode="auto">
          <a:xfrm>
            <a:off x="4160912" y="3212976"/>
            <a:ext cx="689084" cy="144016"/>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492540315"/>
      </p:ext>
    </p:extLst>
  </p:cSld>
  <p:clrMapOvr>
    <a:masterClrMapping/>
  </p:clrMapOvr>
  <p:transition spd="slow">
    <p:pull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4543400"/>
          </a:xfrm>
        </p:spPr>
        <p:txBody>
          <a:bodyPr/>
          <a:lstStyle/>
          <a:p>
            <a:pPr algn="just">
              <a:lnSpc>
                <a:spcPts val="2700"/>
              </a:lnSpc>
              <a:spcBef>
                <a:spcPts val="600"/>
              </a:spcBef>
              <a:spcAft>
                <a:spcPts val="600"/>
              </a:spcAft>
            </a:pPr>
            <a:r>
              <a:rPr lang="en-US" sz="2000" dirty="0" smtClean="0"/>
              <a:t>Sometimes the coefficients in the money multiplier change dramatically, as in the US during the subprime crisis, when MB increased much more than M:</a:t>
            </a:r>
          </a:p>
          <a:p>
            <a:pPr algn="just">
              <a:lnSpc>
                <a:spcPts val="2700"/>
              </a:lnSpc>
              <a:spcBef>
                <a:spcPts val="600"/>
              </a:spcBef>
              <a:spcAft>
                <a:spcPts val="600"/>
              </a:spcAft>
            </a:pP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71</a:t>
            </a:fld>
            <a:endParaRPr lang="en-US"/>
          </a:p>
        </p:txBody>
      </p:sp>
      <p:pic>
        <p:nvPicPr>
          <p:cNvPr id="3" name="Picture 2"/>
          <p:cNvPicPr>
            <a:picLocks noChangeAspect="1"/>
          </p:cNvPicPr>
          <p:nvPr/>
        </p:nvPicPr>
        <p:blipFill>
          <a:blip r:embed="rId2"/>
          <a:stretch>
            <a:fillRect/>
          </a:stretch>
        </p:blipFill>
        <p:spPr>
          <a:xfrm>
            <a:off x="1261917" y="2564904"/>
            <a:ext cx="4627187" cy="1734024"/>
          </a:xfrm>
          <a:prstGeom prst="rect">
            <a:avLst/>
          </a:prstGeom>
        </p:spPr>
      </p:pic>
      <p:pic>
        <p:nvPicPr>
          <p:cNvPr id="5" name="Picture 4"/>
          <p:cNvPicPr>
            <a:picLocks noChangeAspect="1"/>
          </p:cNvPicPr>
          <p:nvPr/>
        </p:nvPicPr>
        <p:blipFill>
          <a:blip r:embed="rId3"/>
          <a:stretch>
            <a:fillRect/>
          </a:stretch>
        </p:blipFill>
        <p:spPr>
          <a:xfrm>
            <a:off x="1273491" y="4293097"/>
            <a:ext cx="4615613" cy="1954510"/>
          </a:xfrm>
          <a:prstGeom prst="rect">
            <a:avLst/>
          </a:prstGeom>
        </p:spPr>
      </p:pic>
      <p:sp>
        <p:nvSpPr>
          <p:cNvPr id="11" name="Rectangle 3"/>
          <p:cNvSpPr txBox="1">
            <a:spLocks noChangeArrowheads="1"/>
          </p:cNvSpPr>
          <p:nvPr/>
        </p:nvSpPr>
        <p:spPr bwMode="auto">
          <a:xfrm>
            <a:off x="5900678" y="5661248"/>
            <a:ext cx="3516818" cy="57606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endParaRPr lang="en-US" sz="1400" b="0" u="none" dirty="0"/>
          </a:p>
        </p:txBody>
      </p:sp>
    </p:spTree>
    <p:extLst>
      <p:ext uri="{BB962C8B-B14F-4D97-AF65-F5344CB8AC3E}">
        <p14:creationId xmlns:p14="http://schemas.microsoft.com/office/powerpoint/2010/main" val="2179378706"/>
      </p:ext>
    </p:extLst>
  </p:cSld>
  <p:clrMapOvr>
    <a:masterClrMapping/>
  </p:clrMapOvr>
  <p:transition spd="slow">
    <p:pull dir="r"/>
  </p:transition>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sp>
        <p:nvSpPr>
          <p:cNvPr id="6" name="Rectangle 2"/>
          <p:cNvSpPr txBox="1">
            <a:spLocks noChangeArrowheads="1"/>
          </p:cNvSpPr>
          <p:nvPr/>
        </p:nvSpPr>
        <p:spPr bwMode="auto">
          <a:xfrm>
            <a:off x="738188" y="1657311"/>
            <a:ext cx="8715375" cy="4665701"/>
          </a:xfrm>
          <a:prstGeom prst="rect">
            <a:avLst/>
          </a:prstGeom>
          <a:noFill/>
          <a:ln w="9525">
            <a:noFill/>
            <a:miter lim="800000"/>
            <a:headEnd/>
            <a:tailEnd/>
          </a:ln>
        </p:spPr>
        <p:txBody>
          <a:bodyPr lIns="92075" tIns="46038" rIns="92075" bIns="46038" anchor="ctr"/>
          <a:lstStyle/>
          <a:p>
            <a:pPr marL="261938" lvl="2" indent="-2619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chemeClr val="tx1"/>
                </a:solidFill>
              </a:rPr>
              <a:t>The stress test was performed by the participating banks, the ECB and NCAs in cooperation with the EBA, that also designed the stress test methodology, while the adverse scenario was developed by the </a:t>
            </a:r>
            <a:r>
              <a:rPr lang="en-US" sz="2000" b="0" u="none" dirty="0" smtClean="0">
                <a:solidFill>
                  <a:schemeClr val="tx1"/>
                </a:solidFill>
              </a:rPr>
              <a:t>ESRB </a:t>
            </a:r>
            <a:r>
              <a:rPr lang="en-US" sz="2000" b="0" u="none" dirty="0">
                <a:solidFill>
                  <a:schemeClr val="tx1"/>
                </a:solidFill>
              </a:rPr>
              <a:t>in cooperation with the NCAs, the EBA and the ECB. </a:t>
            </a:r>
          </a:p>
          <a:p>
            <a:pPr marL="261938" lvl="2" indent="-2619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Banks </a:t>
            </a:r>
            <a:r>
              <a:rPr lang="en-US" sz="2000" b="0" u="none" dirty="0">
                <a:solidFill>
                  <a:srgbClr val="FF0000"/>
                </a:solidFill>
              </a:rPr>
              <a:t>were required to maintain a minimum CET1 ratio of 8% under the baseline scenario (as for the AQR) and a minimum CET1 ratio of 5.5% under the adverse </a:t>
            </a:r>
            <a:r>
              <a:rPr lang="en-US" sz="2000" b="0" u="none" dirty="0" smtClean="0">
                <a:solidFill>
                  <a:srgbClr val="FF0000"/>
                </a:solidFill>
              </a:rPr>
              <a:t>scenario, </a:t>
            </a:r>
            <a:r>
              <a:rPr lang="en-US" sz="2000" b="0" u="none" dirty="0" smtClean="0">
                <a:solidFill>
                  <a:schemeClr val="tx1"/>
                </a:solidFill>
              </a:rPr>
              <a:t>with the following results (announced </a:t>
            </a:r>
            <a:r>
              <a:rPr lang="en-US" sz="2000" b="0" u="none" dirty="0">
                <a:solidFill>
                  <a:schemeClr val="tx1"/>
                </a:solidFill>
              </a:rPr>
              <a:t>on the </a:t>
            </a:r>
            <a:r>
              <a:rPr lang="en-US" sz="2000" b="0" u="none" dirty="0" smtClean="0">
                <a:solidFill>
                  <a:schemeClr val="tx1"/>
                </a:solidFill>
              </a:rPr>
              <a:t>26.10.2014):</a:t>
            </a:r>
          </a:p>
          <a:p>
            <a:pPr marL="285750" lvl="2" indent="-285750" algn="just">
              <a:lnSpc>
                <a:spcPts val="2500"/>
              </a:lnSpc>
              <a:spcBef>
                <a:spcPts val="600"/>
              </a:spcBef>
              <a:spcAft>
                <a:spcPts val="0"/>
              </a:spcAft>
              <a:buClr>
                <a:schemeClr val="bg2"/>
              </a:buClr>
              <a:buSzPct val="75000"/>
              <a:buFontTx/>
              <a:buChar char="-"/>
              <a:defRPr/>
            </a:pPr>
            <a:r>
              <a:rPr lang="en-US" sz="1600" b="0" u="none" dirty="0" smtClean="0">
                <a:solidFill>
                  <a:srgbClr val="FF3300"/>
                </a:solidFill>
              </a:rPr>
              <a:t>Capital </a:t>
            </a:r>
            <a:r>
              <a:rPr lang="en-US" sz="1600" b="0" u="none" dirty="0">
                <a:solidFill>
                  <a:srgbClr val="FF3300"/>
                </a:solidFill>
              </a:rPr>
              <a:t>shortfall of €</a:t>
            </a:r>
            <a:r>
              <a:rPr lang="en-US" sz="1600" b="0" u="none" dirty="0" smtClean="0">
                <a:solidFill>
                  <a:srgbClr val="FF3300"/>
                </a:solidFill>
              </a:rPr>
              <a:t>25B detected </a:t>
            </a:r>
            <a:r>
              <a:rPr lang="en-US" sz="1600" b="0" u="none" dirty="0">
                <a:solidFill>
                  <a:srgbClr val="FF3300"/>
                </a:solidFill>
              </a:rPr>
              <a:t>at 25 participant </a:t>
            </a:r>
            <a:r>
              <a:rPr lang="en-US" sz="1600" b="0" u="none" dirty="0" smtClean="0">
                <a:solidFill>
                  <a:srgbClr val="FF3300"/>
                </a:solidFill>
              </a:rPr>
              <a:t>banks</a:t>
            </a:r>
          </a:p>
          <a:p>
            <a:pPr marL="285750" lvl="2" indent="-285750" algn="just">
              <a:lnSpc>
                <a:spcPts val="2500"/>
              </a:lnSpc>
              <a:spcBef>
                <a:spcPts val="600"/>
              </a:spcBef>
              <a:spcAft>
                <a:spcPts val="0"/>
              </a:spcAft>
              <a:buClr>
                <a:schemeClr val="bg2"/>
              </a:buClr>
              <a:buSzPct val="75000"/>
              <a:buFontTx/>
              <a:buChar char="-"/>
              <a:defRPr/>
            </a:pPr>
            <a:r>
              <a:rPr lang="en-US" sz="1600" b="0" u="none" dirty="0" smtClean="0">
                <a:solidFill>
                  <a:schemeClr val="tx1"/>
                </a:solidFill>
              </a:rPr>
              <a:t>Banks</a:t>
            </a:r>
            <a:r>
              <a:rPr lang="en-US" sz="1600" b="0" u="none" dirty="0">
                <a:solidFill>
                  <a:schemeClr val="tx1"/>
                </a:solidFill>
              </a:rPr>
              <a:t>’ asset values </a:t>
            </a:r>
            <a:r>
              <a:rPr lang="en-US" sz="1600" b="0" u="none" dirty="0" smtClean="0">
                <a:solidFill>
                  <a:schemeClr val="tx1"/>
                </a:solidFill>
              </a:rPr>
              <a:t>needed </a:t>
            </a:r>
            <a:r>
              <a:rPr lang="en-US" sz="1600" b="0" u="none" dirty="0">
                <a:solidFill>
                  <a:schemeClr val="tx1"/>
                </a:solidFill>
              </a:rPr>
              <a:t>to be adjusted by €</a:t>
            </a:r>
            <a:r>
              <a:rPr lang="en-US" sz="1600" b="0" u="none" dirty="0" smtClean="0">
                <a:solidFill>
                  <a:schemeClr val="tx1"/>
                </a:solidFill>
              </a:rPr>
              <a:t>48B, </a:t>
            </a:r>
            <a:r>
              <a:rPr lang="en-US" sz="1600" b="0" u="none" dirty="0">
                <a:solidFill>
                  <a:schemeClr val="tx1"/>
                </a:solidFill>
              </a:rPr>
              <a:t>€</a:t>
            </a:r>
            <a:r>
              <a:rPr lang="en-US" sz="1600" b="0" u="none" dirty="0" smtClean="0">
                <a:solidFill>
                  <a:schemeClr val="tx1"/>
                </a:solidFill>
              </a:rPr>
              <a:t>37B of </a:t>
            </a:r>
            <a:r>
              <a:rPr lang="en-US" sz="1600" b="0" u="none" dirty="0">
                <a:solidFill>
                  <a:schemeClr val="tx1"/>
                </a:solidFill>
              </a:rPr>
              <a:t>which did not generate capital </a:t>
            </a:r>
            <a:r>
              <a:rPr lang="en-US" sz="1600" b="0" u="none" dirty="0" smtClean="0">
                <a:solidFill>
                  <a:schemeClr val="tx1"/>
                </a:solidFill>
              </a:rPr>
              <a:t>shortfall</a:t>
            </a:r>
          </a:p>
          <a:p>
            <a:pPr marL="285750" lvl="2" indent="-285750" algn="just">
              <a:lnSpc>
                <a:spcPts val="2500"/>
              </a:lnSpc>
              <a:spcBef>
                <a:spcPts val="600"/>
              </a:spcBef>
              <a:spcAft>
                <a:spcPts val="0"/>
              </a:spcAft>
              <a:buClr>
                <a:schemeClr val="bg2"/>
              </a:buClr>
              <a:buSzPct val="75000"/>
              <a:buFontTx/>
              <a:buChar char="-"/>
              <a:defRPr/>
            </a:pPr>
            <a:r>
              <a:rPr lang="en-US" sz="1600" b="0" u="none" dirty="0" smtClean="0">
                <a:solidFill>
                  <a:schemeClr val="tx1"/>
                </a:solidFill>
              </a:rPr>
              <a:t>Additional </a:t>
            </a:r>
            <a:r>
              <a:rPr lang="en-US" sz="1600" b="0" u="none" dirty="0">
                <a:solidFill>
                  <a:schemeClr val="tx1"/>
                </a:solidFill>
              </a:rPr>
              <a:t>€</a:t>
            </a:r>
            <a:r>
              <a:rPr lang="en-US" sz="1600" b="0" u="none" dirty="0" smtClean="0">
                <a:solidFill>
                  <a:schemeClr val="tx1"/>
                </a:solidFill>
              </a:rPr>
              <a:t>136B found </a:t>
            </a:r>
            <a:r>
              <a:rPr lang="en-US" sz="1600" b="0" u="none" dirty="0">
                <a:solidFill>
                  <a:schemeClr val="tx1"/>
                </a:solidFill>
              </a:rPr>
              <a:t>in non-performing </a:t>
            </a:r>
            <a:r>
              <a:rPr lang="en-US" sz="1600" b="0" u="none" dirty="0" smtClean="0">
                <a:solidFill>
                  <a:schemeClr val="tx1"/>
                </a:solidFill>
              </a:rPr>
              <a:t>exposures (</a:t>
            </a:r>
            <a:r>
              <a:rPr lang="en-US" sz="1600" b="0" u="none" dirty="0">
                <a:solidFill>
                  <a:schemeClr val="tx1"/>
                </a:solidFill>
              </a:rPr>
              <a:t>to a total of €</a:t>
            </a:r>
            <a:r>
              <a:rPr lang="en-US" sz="1600" b="0" u="none" dirty="0" smtClean="0">
                <a:solidFill>
                  <a:schemeClr val="tx1"/>
                </a:solidFill>
              </a:rPr>
              <a:t>879B)</a:t>
            </a:r>
          </a:p>
          <a:p>
            <a:pPr marL="285750" lvl="2" indent="-285750" algn="just">
              <a:lnSpc>
                <a:spcPts val="2500"/>
              </a:lnSpc>
              <a:spcBef>
                <a:spcPts val="600"/>
              </a:spcBef>
              <a:spcAft>
                <a:spcPts val="0"/>
              </a:spcAft>
              <a:buClr>
                <a:schemeClr val="bg2"/>
              </a:buClr>
              <a:buSzPct val="75000"/>
              <a:buFontTx/>
              <a:buChar char="-"/>
              <a:defRPr/>
            </a:pPr>
            <a:r>
              <a:rPr lang="en-US" sz="1600" b="0" u="none" dirty="0" smtClean="0">
                <a:solidFill>
                  <a:schemeClr val="tx1"/>
                </a:solidFill>
              </a:rPr>
              <a:t>Adverse </a:t>
            </a:r>
            <a:r>
              <a:rPr lang="en-US" sz="1600" b="0" u="none" dirty="0">
                <a:solidFill>
                  <a:schemeClr val="tx1"/>
                </a:solidFill>
              </a:rPr>
              <a:t>stress scenario would deplete banks’ capital by €</a:t>
            </a:r>
            <a:r>
              <a:rPr lang="en-US" sz="1600" b="0" u="none" dirty="0" smtClean="0">
                <a:solidFill>
                  <a:schemeClr val="tx1"/>
                </a:solidFill>
              </a:rPr>
              <a:t>263B, </a:t>
            </a:r>
            <a:r>
              <a:rPr lang="en-US" sz="1600" b="0" u="none" dirty="0">
                <a:solidFill>
                  <a:schemeClr val="tx1"/>
                </a:solidFill>
              </a:rPr>
              <a:t>reducing median CET1 ratio by 4 percentage points from 12.4% to 8.3</a:t>
            </a:r>
            <a:r>
              <a:rPr lang="en-US" sz="1600" b="0" u="none" dirty="0" smtClean="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710</a:t>
            </a:fld>
            <a:endParaRPr lang="en-US"/>
          </a:p>
        </p:txBody>
      </p:sp>
    </p:spTree>
    <p:extLst>
      <p:ext uri="{BB962C8B-B14F-4D97-AF65-F5344CB8AC3E}">
        <p14:creationId xmlns:p14="http://schemas.microsoft.com/office/powerpoint/2010/main" val="3912946217"/>
      </p:ext>
    </p:extLst>
  </p:cSld>
  <p:clrMapOvr>
    <a:masterClrMapping/>
  </p:clrMapOvr>
  <p:transition spd="slow">
    <p:pull dir="r"/>
  </p:transition>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dirty="0">
                <a:solidFill>
                  <a:schemeClr val="tx1"/>
                </a:solidFill>
              </a:rPr>
              <a:t>European Banking Union</a:t>
            </a:r>
          </a:p>
        </p:txBody>
      </p:sp>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616" y="1747862"/>
            <a:ext cx="440055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871" y="1628800"/>
            <a:ext cx="432435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616" y="4015475"/>
            <a:ext cx="4111848" cy="2805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6"/>
          <p:cNvSpPr txBox="1">
            <a:spLocks noChangeArrowheads="1"/>
          </p:cNvSpPr>
          <p:nvPr/>
        </p:nvSpPr>
        <p:spPr bwMode="auto">
          <a:xfrm>
            <a:off x="560512" y="6419875"/>
            <a:ext cx="4425709" cy="246221"/>
          </a:xfrm>
          <a:prstGeom prst="rect">
            <a:avLst/>
          </a:prstGeom>
          <a:noFill/>
          <a:ln w="12700" cap="sq">
            <a:noFill/>
            <a:miter lim="800000"/>
            <a:headEnd/>
            <a:tailEnd/>
          </a:ln>
        </p:spPr>
        <p:txBody>
          <a:bodyPr wrap="square">
            <a:spAutoFit/>
          </a:bodyPr>
          <a:lstStyle/>
          <a:p>
            <a:pPr algn="just">
              <a:buFont typeface="Webdings" pitchFamily="18" charset="2"/>
              <a:buNone/>
            </a:pPr>
            <a:r>
              <a:rPr lang="en-US" sz="1000" b="0" u="none" dirty="0" smtClean="0">
                <a:solidFill>
                  <a:schemeClr val="tx1"/>
                </a:solidFill>
              </a:rPr>
              <a:t>Source: ECB (2014), “Aggregate Report on the Comprehensive Assessment”, Oct.</a:t>
            </a:r>
            <a:endParaRPr lang="en-US" sz="1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711</a:t>
            </a:fld>
            <a:endParaRPr lang="en-US"/>
          </a:p>
        </p:txBody>
      </p:sp>
    </p:spTree>
    <p:extLst>
      <p:ext uri="{BB962C8B-B14F-4D97-AF65-F5344CB8AC3E}">
        <p14:creationId xmlns:p14="http://schemas.microsoft.com/office/powerpoint/2010/main" val="3805627703"/>
      </p:ext>
    </p:extLst>
  </p:cSld>
  <p:clrMapOvr>
    <a:masterClrMapping/>
  </p:clrMapOvr>
  <p:transition spd="slow">
    <p:pull dir="r"/>
  </p:transition>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28800"/>
            <a:ext cx="8715376" cy="4694213"/>
          </a:xfrm>
          <a:prstGeom prst="rect">
            <a:avLst/>
          </a:prstGeom>
          <a:noFill/>
          <a:ln w="9525">
            <a:noFill/>
            <a:miter lim="800000"/>
            <a:headEnd/>
            <a:tailEnd/>
          </a:ln>
        </p:spPr>
        <p:txBody>
          <a:bodyPr lIns="92075" tIns="46038" rIns="92075" bIns="46038" anchor="ctr"/>
          <a:lstStyle/>
          <a:p>
            <a:pPr marL="357188" lvl="2" indent="-357188" algn="just">
              <a:lnSpc>
                <a:spcPts val="2700"/>
              </a:lnSpc>
              <a:spcBef>
                <a:spcPts val="600"/>
              </a:spcBef>
              <a:spcAft>
                <a:spcPts val="600"/>
              </a:spcAft>
              <a:buClr>
                <a:schemeClr val="bg2"/>
              </a:buClr>
              <a:buSzPct val="75000"/>
              <a:buAutoNum type="arabicParenBoth" startAt="2"/>
              <a:defRPr/>
            </a:pPr>
            <a:r>
              <a:rPr lang="pt-PT" sz="2000" u="none" dirty="0" smtClean="0">
                <a:solidFill>
                  <a:schemeClr val="tx1"/>
                </a:solidFill>
              </a:rPr>
              <a:t>SRM - </a:t>
            </a:r>
            <a:r>
              <a:rPr lang="en-US" sz="2000" u="none" dirty="0" smtClean="0">
                <a:solidFill>
                  <a:schemeClr val="tx1"/>
                </a:solidFill>
              </a:rPr>
              <a:t>Single Resolution Mechanism</a:t>
            </a:r>
          </a:p>
          <a:p>
            <a:pPr marL="342900" lvl="2"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in charge of the application of the EU uniform </a:t>
            </a:r>
            <a:r>
              <a:rPr lang="en-US" sz="2000" b="0" u="none" dirty="0">
                <a:solidFill>
                  <a:schemeClr val="tx1"/>
                </a:solidFill>
              </a:rPr>
              <a:t>rules and a uniform procedure for the resolution of </a:t>
            </a:r>
            <a:r>
              <a:rPr lang="en-US" sz="2000" b="0" u="none" dirty="0" smtClean="0">
                <a:solidFill>
                  <a:schemeClr val="tx1"/>
                </a:solidFill>
              </a:rPr>
              <a:t>banks, along with the national resolution authorities.</a:t>
            </a:r>
          </a:p>
          <a:p>
            <a:pPr marL="342900" lvl="2"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includes the </a:t>
            </a:r>
            <a:r>
              <a:rPr lang="en-US" sz="2000" b="0" u="none" dirty="0">
                <a:solidFill>
                  <a:schemeClr val="tx1"/>
                </a:solidFill>
              </a:rPr>
              <a:t>Single Resolution </a:t>
            </a:r>
            <a:r>
              <a:rPr lang="en-US" sz="2000" b="0" u="none" dirty="0" smtClean="0">
                <a:solidFill>
                  <a:schemeClr val="tx1"/>
                </a:solidFill>
              </a:rPr>
              <a:t>Board (SRB) and the Single Resolution Fund (SRF), leading to the </a:t>
            </a:r>
            <a:r>
              <a:rPr lang="en-GB" sz="2000" b="0" u="none" dirty="0" smtClean="0">
                <a:solidFill>
                  <a:schemeClr val="tx1"/>
                </a:solidFill>
              </a:rPr>
              <a:t>merger of national resolution funds into a single European fund by 2024;</a:t>
            </a:r>
          </a:p>
          <a:p>
            <a:pPr marL="342900" lvl="2"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the </a:t>
            </a:r>
            <a:r>
              <a:rPr lang="en-US" sz="2000" b="0" u="none" dirty="0">
                <a:solidFill>
                  <a:schemeClr val="tx1"/>
                </a:solidFill>
              </a:rPr>
              <a:t>use of the </a:t>
            </a:r>
            <a:r>
              <a:rPr lang="en-US" sz="2000" b="0" u="none" dirty="0" smtClean="0">
                <a:solidFill>
                  <a:schemeClr val="tx1"/>
                </a:solidFill>
              </a:rPr>
              <a:t>SRF depends on the </a:t>
            </a:r>
            <a:r>
              <a:rPr lang="en-US" sz="2000" b="0" u="none" dirty="0">
                <a:solidFill>
                  <a:schemeClr val="tx1"/>
                </a:solidFill>
              </a:rPr>
              <a:t>entry into force of an agreement among the participating Member States </a:t>
            </a:r>
            <a:r>
              <a:rPr lang="en-US" sz="2000" b="0" u="none" dirty="0" smtClean="0">
                <a:solidFill>
                  <a:schemeClr val="tx1"/>
                </a:solidFill>
              </a:rPr>
              <a:t>on </a:t>
            </a:r>
            <a:r>
              <a:rPr lang="en-US" sz="2000" b="0" u="none" dirty="0">
                <a:solidFill>
                  <a:schemeClr val="tx1"/>
                </a:solidFill>
              </a:rPr>
              <a:t>transferring the funds raised at national level </a:t>
            </a:r>
            <a:r>
              <a:rPr lang="en-US" sz="2000" b="0" u="none" dirty="0" smtClean="0">
                <a:solidFill>
                  <a:schemeClr val="tx1"/>
                </a:solidFill>
              </a:rPr>
              <a:t>to the SRF, as </a:t>
            </a:r>
            <a:r>
              <a:rPr lang="en-US" sz="2000" b="0" u="none" dirty="0">
                <a:solidFill>
                  <a:schemeClr val="tx1"/>
                </a:solidFill>
              </a:rPr>
              <a:t>well as on a progressive merger of the different funds raised at national level to be allocated to national compartments of the Fund</a:t>
            </a:r>
            <a:r>
              <a:rPr lang="en-US" sz="2000" b="0" u="none" dirty="0" smtClean="0">
                <a:solidFill>
                  <a:schemeClr val="tx1"/>
                </a:solidFill>
              </a:rPr>
              <a:t>.</a:t>
            </a: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established by </a:t>
            </a:r>
            <a:r>
              <a:rPr lang="en-US" sz="2000" b="0" u="none" dirty="0" smtClean="0">
                <a:solidFill>
                  <a:schemeClr val="tx1"/>
                </a:solidFill>
              </a:rPr>
              <a:t>Regulation </a:t>
            </a:r>
            <a:r>
              <a:rPr lang="en-US" sz="2000" b="0" u="none" dirty="0">
                <a:solidFill>
                  <a:schemeClr val="tx1"/>
                </a:solidFill>
              </a:rPr>
              <a:t>806/2014, 15 July </a:t>
            </a:r>
            <a:r>
              <a:rPr lang="en-US" sz="2000" b="0" u="none" dirty="0" smtClean="0">
                <a:solidFill>
                  <a:schemeClr val="tx1"/>
                </a:solidFill>
              </a:rPr>
              <a:t>(SRMR, amended </a:t>
            </a:r>
            <a:r>
              <a:rPr lang="en-US" sz="2000" b="0" u="none" dirty="0">
                <a:solidFill>
                  <a:schemeClr val="tx1"/>
                </a:solidFill>
              </a:rPr>
              <a:t>by Regulation 2019/877, 20 </a:t>
            </a:r>
            <a:r>
              <a:rPr lang="en-US" sz="2000" b="0" u="none" dirty="0" smtClean="0">
                <a:solidFill>
                  <a:schemeClr val="tx1"/>
                </a:solidFill>
              </a:rPr>
              <a:t>May – SRMR II), </a:t>
            </a:r>
            <a:r>
              <a:rPr lang="en-US" sz="2000" b="0" u="none" dirty="0">
                <a:solidFill>
                  <a:schemeClr val="tx1"/>
                </a:solidFill>
              </a:rPr>
              <a:t>entered into force in 01.01.2016</a:t>
            </a:r>
            <a:r>
              <a:rPr lang="en-US" sz="2000" b="0" u="none" dirty="0" smtClean="0">
                <a:solidFill>
                  <a:schemeClr val="tx1"/>
                </a:solidFill>
              </a:rPr>
              <a:t>.</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712</a:t>
            </a:fld>
            <a:endParaRPr lang="en-US"/>
          </a:p>
        </p:txBody>
      </p:sp>
    </p:spTree>
    <p:extLst>
      <p:ext uri="{BB962C8B-B14F-4D97-AF65-F5344CB8AC3E}">
        <p14:creationId xmlns:p14="http://schemas.microsoft.com/office/powerpoint/2010/main" val="455468680"/>
      </p:ext>
    </p:extLst>
  </p:cSld>
  <p:clrMapOvr>
    <a:masterClrMapping/>
  </p:clrMapOvr>
  <p:transition spd="slow">
    <p:pull dir="r"/>
  </p:transition>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28800"/>
            <a:ext cx="8715376" cy="4694213"/>
          </a:xfrm>
          <a:prstGeom prst="rect">
            <a:avLst/>
          </a:prstGeom>
          <a:noFill/>
          <a:ln w="9525">
            <a:noFill/>
            <a:miter lim="800000"/>
            <a:headEnd/>
            <a:tailEnd/>
          </a:ln>
        </p:spPr>
        <p:txBody>
          <a:bodyPr lIns="92075" tIns="46038" rIns="92075" bIns="46038" anchor="ctr"/>
          <a:lstStyle/>
          <a:p>
            <a:pPr marL="357188" indent="-357188" algn="just">
              <a:lnSpc>
                <a:spcPts val="2700"/>
              </a:lnSpc>
              <a:spcBef>
                <a:spcPts val="600"/>
              </a:spcBef>
              <a:spcAft>
                <a:spcPts val="600"/>
              </a:spcAft>
              <a:buAutoNum type="romanLcParenBoth"/>
              <a:defRPr/>
            </a:pPr>
            <a:r>
              <a:rPr lang="en-GB" sz="1800" b="0" u="none" dirty="0" smtClean="0">
                <a:solidFill>
                  <a:schemeClr val="tx1"/>
                </a:solidFill>
                <a:cs typeface="Arial" charset="0"/>
              </a:rPr>
              <a:t>Single </a:t>
            </a:r>
            <a:r>
              <a:rPr lang="en-GB" sz="1800" b="0" u="none" dirty="0">
                <a:solidFill>
                  <a:schemeClr val="tx1"/>
                </a:solidFill>
                <a:cs typeface="Arial" charset="0"/>
              </a:rPr>
              <a:t>Resolution Board (SRB) </a:t>
            </a:r>
            <a:endParaRPr lang="en-GB" sz="1800" b="0" u="none" dirty="0" smtClean="0">
              <a:solidFill>
                <a:schemeClr val="tx1"/>
              </a:solidFill>
              <a:cs typeface="Arial" charset="0"/>
            </a:endParaRPr>
          </a:p>
          <a:p>
            <a:pPr marL="357188" indent="-357188" algn="just">
              <a:lnSpc>
                <a:spcPts val="2700"/>
              </a:lnSpc>
              <a:spcBef>
                <a:spcPts val="0"/>
              </a:spcBef>
              <a:spcAft>
                <a:spcPts val="600"/>
              </a:spcAft>
              <a:buFontTx/>
              <a:buChar char="-"/>
              <a:defRPr/>
            </a:pPr>
            <a:r>
              <a:rPr lang="en-US" sz="1800" b="0" u="none" dirty="0" smtClean="0">
                <a:solidFill>
                  <a:schemeClr val="tx1"/>
                </a:solidFill>
              </a:rPr>
              <a:t>the </a:t>
            </a:r>
            <a:r>
              <a:rPr lang="en-US" sz="1800" b="0" u="none" dirty="0">
                <a:solidFill>
                  <a:schemeClr val="tx1"/>
                </a:solidFill>
              </a:rPr>
              <a:t>European Resolution </a:t>
            </a:r>
            <a:r>
              <a:rPr lang="en-US" sz="1800" b="0" u="none" dirty="0" smtClean="0">
                <a:solidFill>
                  <a:schemeClr val="tx1"/>
                </a:solidFill>
              </a:rPr>
              <a:t>Authority, </a:t>
            </a:r>
            <a:r>
              <a:rPr lang="en-GB" sz="1800" b="0" u="none" dirty="0" smtClean="0">
                <a:solidFill>
                  <a:schemeClr val="tx1"/>
                </a:solidFill>
                <a:cs typeface="Arial" charset="0"/>
              </a:rPr>
              <a:t>set-up </a:t>
            </a:r>
            <a:r>
              <a:rPr lang="en-GB" sz="1800" b="0" u="none" dirty="0">
                <a:solidFill>
                  <a:schemeClr val="tx1"/>
                </a:solidFill>
                <a:cs typeface="Arial" charset="0"/>
              </a:rPr>
              <a:t>to decide if, when and how a bank </a:t>
            </a:r>
            <a:r>
              <a:rPr lang="en-GB" sz="1800" b="0" u="none" dirty="0" smtClean="0">
                <a:solidFill>
                  <a:schemeClr val="tx1"/>
                </a:solidFill>
                <a:cs typeface="Arial" charset="0"/>
              </a:rPr>
              <a:t>must be </a:t>
            </a:r>
            <a:r>
              <a:rPr lang="en-GB" sz="1800" b="0" u="none" dirty="0">
                <a:solidFill>
                  <a:schemeClr val="tx1"/>
                </a:solidFill>
                <a:cs typeface="Arial" charset="0"/>
              </a:rPr>
              <a:t>resolved, as well as to appoint a special manager to a failing </a:t>
            </a:r>
            <a:r>
              <a:rPr lang="en-GB" sz="1800" b="0" u="none" dirty="0" smtClean="0">
                <a:solidFill>
                  <a:schemeClr val="tx1"/>
                </a:solidFill>
                <a:cs typeface="Arial" charset="0"/>
              </a:rPr>
              <a:t>bank for </a:t>
            </a:r>
            <a:r>
              <a:rPr lang="en-GB" sz="1800" b="0" u="none" dirty="0">
                <a:solidFill>
                  <a:schemeClr val="tx1"/>
                </a:solidFill>
                <a:cs typeface="Arial" charset="0"/>
              </a:rPr>
              <a:t>a limited </a:t>
            </a:r>
            <a:r>
              <a:rPr lang="en-GB" sz="1800" b="0" u="none" dirty="0" smtClean="0">
                <a:solidFill>
                  <a:schemeClr val="tx1"/>
                </a:solidFill>
                <a:cs typeface="Arial" charset="0"/>
              </a:rPr>
              <a:t>period;</a:t>
            </a:r>
          </a:p>
          <a:p>
            <a:pPr marL="357188" indent="-357188" algn="just">
              <a:lnSpc>
                <a:spcPts val="2700"/>
              </a:lnSpc>
              <a:spcBef>
                <a:spcPts val="0"/>
              </a:spcBef>
              <a:spcAft>
                <a:spcPts val="600"/>
              </a:spcAft>
              <a:buFontTx/>
              <a:buChar char="-"/>
              <a:defRPr/>
            </a:pPr>
            <a:r>
              <a:rPr lang="en-US" sz="1800" b="0" u="none" dirty="0" smtClean="0">
                <a:solidFill>
                  <a:schemeClr val="tx1"/>
                </a:solidFill>
              </a:rPr>
              <a:t>responsible </a:t>
            </a:r>
            <a:r>
              <a:rPr lang="en-US" sz="1800" b="0" u="none" dirty="0">
                <a:solidFill>
                  <a:schemeClr val="tx1"/>
                </a:solidFill>
              </a:rPr>
              <a:t>for </a:t>
            </a:r>
            <a:r>
              <a:rPr lang="en-US" sz="1800" b="0" u="none" dirty="0" smtClean="0">
                <a:solidFill>
                  <a:schemeClr val="tx1"/>
                </a:solidFill>
              </a:rPr>
              <a:t>set-up of the MREL (</a:t>
            </a:r>
            <a:r>
              <a:rPr lang="en-GB" sz="1800" b="0" u="none" dirty="0">
                <a:solidFill>
                  <a:schemeClr val="tx1"/>
                </a:solidFill>
              </a:rPr>
              <a:t>Minimum Requirements for Own Funds and Eligible Liabilities for </a:t>
            </a:r>
            <a:r>
              <a:rPr lang="en-US" sz="1800" b="0" u="none" dirty="0" smtClean="0">
                <a:solidFill>
                  <a:schemeClr val="tx1"/>
                </a:solidFill>
              </a:rPr>
              <a:t>Bail-ins), the resolution </a:t>
            </a:r>
            <a:r>
              <a:rPr lang="en-US" sz="1800" b="0" u="none" dirty="0">
                <a:solidFill>
                  <a:schemeClr val="tx1"/>
                </a:solidFill>
              </a:rPr>
              <a:t>plans and </a:t>
            </a:r>
            <a:r>
              <a:rPr lang="en-US" sz="1800" b="0" u="none" dirty="0" smtClean="0">
                <a:solidFill>
                  <a:schemeClr val="tx1"/>
                </a:solidFill>
              </a:rPr>
              <a:t>all </a:t>
            </a:r>
            <a:r>
              <a:rPr lang="en-US" sz="1800" b="0" u="none" dirty="0">
                <a:solidFill>
                  <a:schemeClr val="tx1"/>
                </a:solidFill>
              </a:rPr>
              <a:t>decisions </a:t>
            </a:r>
            <a:r>
              <a:rPr lang="en-US" sz="1800" b="0" u="none" dirty="0" smtClean="0">
                <a:solidFill>
                  <a:schemeClr val="tx1"/>
                </a:solidFill>
              </a:rPr>
              <a:t>related </a:t>
            </a:r>
            <a:r>
              <a:rPr lang="en-US" sz="1800" b="0" u="none" dirty="0">
                <a:solidFill>
                  <a:schemeClr val="tx1"/>
                </a:solidFill>
              </a:rPr>
              <a:t>to </a:t>
            </a:r>
            <a:r>
              <a:rPr lang="en-US" sz="1800" b="0" u="none" dirty="0" smtClean="0">
                <a:solidFill>
                  <a:schemeClr val="tx1"/>
                </a:solidFill>
              </a:rPr>
              <a:t>the resolution of banks subject to the direct supervision of the ECB.</a:t>
            </a:r>
          </a:p>
          <a:p>
            <a:pPr marL="357188" indent="-357188" algn="just">
              <a:lnSpc>
                <a:spcPts val="2700"/>
              </a:lnSpc>
              <a:spcBef>
                <a:spcPts val="600"/>
              </a:spcBef>
              <a:spcAft>
                <a:spcPts val="600"/>
              </a:spcAft>
              <a:buAutoNum type="romanLcParenBoth" startAt="2"/>
              <a:defRPr/>
            </a:pPr>
            <a:r>
              <a:rPr lang="en-GB" sz="1800" b="0" u="none" dirty="0" smtClean="0">
                <a:solidFill>
                  <a:schemeClr val="tx1"/>
                </a:solidFill>
                <a:cs typeface="Arial" charset="0"/>
              </a:rPr>
              <a:t>Single </a:t>
            </a:r>
            <a:r>
              <a:rPr lang="en-GB" sz="1800" b="0" u="none" dirty="0">
                <a:solidFill>
                  <a:schemeClr val="tx1"/>
                </a:solidFill>
                <a:cs typeface="Arial" charset="0"/>
              </a:rPr>
              <a:t>Resolution Fund (SRF</a:t>
            </a:r>
            <a:r>
              <a:rPr lang="en-GB" sz="1800" b="0" u="none" dirty="0" smtClean="0">
                <a:solidFill>
                  <a:schemeClr val="tx1"/>
                </a:solidFill>
                <a:cs typeface="Arial" charset="0"/>
              </a:rPr>
              <a:t>)</a:t>
            </a:r>
          </a:p>
          <a:p>
            <a:pPr marL="357188" indent="-357188" algn="just">
              <a:lnSpc>
                <a:spcPts val="2700"/>
              </a:lnSpc>
              <a:spcBef>
                <a:spcPts val="0"/>
              </a:spcBef>
              <a:spcAft>
                <a:spcPts val="600"/>
              </a:spcAft>
              <a:buFontTx/>
              <a:buChar char="-"/>
              <a:defRPr/>
            </a:pPr>
            <a:r>
              <a:rPr lang="en-GB" sz="1800" b="0" u="none" dirty="0" smtClean="0">
                <a:solidFill>
                  <a:schemeClr val="tx1"/>
                </a:solidFill>
                <a:cs typeface="Arial" charset="0"/>
              </a:rPr>
              <a:t>owned </a:t>
            </a:r>
            <a:r>
              <a:rPr lang="en-GB" sz="1800" b="0" u="none" dirty="0">
                <a:solidFill>
                  <a:schemeClr val="tx1"/>
                </a:solidFill>
                <a:cs typeface="Arial" charset="0"/>
              </a:rPr>
              <a:t>by the SRB, to </a:t>
            </a:r>
            <a:r>
              <a:rPr lang="en-US" sz="1800" b="0" u="none" dirty="0" smtClean="0">
                <a:solidFill>
                  <a:schemeClr val="tx1"/>
                </a:solidFill>
              </a:rPr>
              <a:t>break the link </a:t>
            </a:r>
            <a:r>
              <a:rPr lang="en-US" sz="1800" b="0" u="none" dirty="0">
                <a:solidFill>
                  <a:schemeClr val="tx1"/>
                </a:solidFill>
              </a:rPr>
              <a:t>between </a:t>
            </a:r>
            <a:r>
              <a:rPr lang="en-US" sz="1800" b="0" u="none" dirty="0" smtClean="0">
                <a:solidFill>
                  <a:schemeClr val="tx1"/>
                </a:solidFill>
              </a:rPr>
              <a:t>the risk </a:t>
            </a:r>
            <a:r>
              <a:rPr lang="en-US" sz="1800" b="0" u="none" dirty="0">
                <a:solidFill>
                  <a:schemeClr val="tx1"/>
                </a:solidFill>
              </a:rPr>
              <a:t>of the sovereigns and the </a:t>
            </a:r>
            <a:r>
              <a:rPr lang="en-US" sz="1800" b="0" u="none" dirty="0" smtClean="0">
                <a:solidFill>
                  <a:schemeClr val="tx1"/>
                </a:solidFill>
              </a:rPr>
              <a:t>banks and facilitate the resolution of cross-border EU-based banks;</a:t>
            </a:r>
          </a:p>
          <a:p>
            <a:pPr marL="357188" indent="-357188" algn="just">
              <a:lnSpc>
                <a:spcPts val="2700"/>
              </a:lnSpc>
              <a:spcBef>
                <a:spcPts val="0"/>
              </a:spcBef>
              <a:spcAft>
                <a:spcPts val="600"/>
              </a:spcAft>
              <a:buFontTx/>
              <a:buChar char="-"/>
              <a:defRPr/>
            </a:pPr>
            <a:r>
              <a:rPr lang="en-US" sz="1800" b="0" u="none" dirty="0" smtClean="0">
                <a:solidFill>
                  <a:schemeClr val="tx1"/>
                </a:solidFill>
              </a:rPr>
              <a:t>to </a:t>
            </a:r>
            <a:r>
              <a:rPr lang="en-US" sz="1800" b="0" u="none" dirty="0">
                <a:solidFill>
                  <a:schemeClr val="tx1"/>
                </a:solidFill>
              </a:rPr>
              <a:t>be built over 8 years (2016-2023</a:t>
            </a:r>
            <a:r>
              <a:rPr lang="en-US" sz="1800" b="0" u="none" dirty="0" smtClean="0">
                <a:solidFill>
                  <a:schemeClr val="tx1"/>
                </a:solidFill>
              </a:rPr>
              <a:t>);</a:t>
            </a:r>
          </a:p>
          <a:p>
            <a:pPr marL="357188" indent="-357188" algn="just">
              <a:lnSpc>
                <a:spcPts val="2700"/>
              </a:lnSpc>
              <a:spcBef>
                <a:spcPts val="0"/>
              </a:spcBef>
              <a:spcAft>
                <a:spcPts val="600"/>
              </a:spcAft>
              <a:buFontTx/>
              <a:buChar char="-"/>
              <a:defRPr/>
            </a:pPr>
            <a:r>
              <a:rPr lang="en-GB" sz="1800" b="0" u="none" dirty="0" smtClean="0">
                <a:solidFill>
                  <a:schemeClr val="tx1"/>
                </a:solidFill>
                <a:cs typeface="Arial" charset="0"/>
              </a:rPr>
              <a:t>provides </a:t>
            </a:r>
            <a:r>
              <a:rPr lang="en-GB" sz="1800" b="0" u="none" dirty="0">
                <a:solidFill>
                  <a:schemeClr val="tx1"/>
                </a:solidFill>
                <a:cs typeface="Arial" charset="0"/>
              </a:rPr>
              <a:t>capital support to banks, by </a:t>
            </a:r>
            <a:r>
              <a:rPr lang="en-US" sz="1800" b="0" u="none" dirty="0">
                <a:solidFill>
                  <a:schemeClr val="tx1"/>
                </a:solidFill>
              </a:rPr>
              <a:t>reaching at least 1% of the covered </a:t>
            </a:r>
            <a:r>
              <a:rPr lang="en-US" sz="1800" b="0" u="none" dirty="0" smtClean="0">
                <a:solidFill>
                  <a:schemeClr val="tx1"/>
                </a:solidFill>
              </a:rPr>
              <a:t>deposits;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713</a:t>
            </a:fld>
            <a:endParaRPr lang="en-US"/>
          </a:p>
        </p:txBody>
      </p:sp>
    </p:spTree>
    <p:extLst>
      <p:ext uri="{BB962C8B-B14F-4D97-AF65-F5344CB8AC3E}">
        <p14:creationId xmlns:p14="http://schemas.microsoft.com/office/powerpoint/2010/main" val="1593676718"/>
      </p:ext>
    </p:extLst>
  </p:cSld>
  <p:clrMapOvr>
    <a:masterClrMapping/>
  </p:clrMapOvr>
  <p:transition spd="slow">
    <p:pull dir="r"/>
  </p:transition>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28800"/>
            <a:ext cx="8679308" cy="4694213"/>
          </a:xfrm>
          <a:prstGeom prst="rect">
            <a:avLst/>
          </a:prstGeom>
          <a:noFill/>
          <a:ln w="9525">
            <a:noFill/>
            <a:miter lim="800000"/>
            <a:headEnd/>
            <a:tailEnd/>
          </a:ln>
        </p:spPr>
        <p:txBody>
          <a:bodyPr lIns="92075" tIns="46038" rIns="92075" bIns="46038" anchor="ctr"/>
          <a:lstStyle/>
          <a:p>
            <a:pPr marL="342900" lvl="2"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The </a:t>
            </a:r>
            <a:r>
              <a:rPr lang="en-US" sz="2000" b="0" u="none" dirty="0">
                <a:solidFill>
                  <a:schemeClr val="tx1"/>
                </a:solidFill>
              </a:rPr>
              <a:t>SRB </a:t>
            </a:r>
            <a:r>
              <a:rPr lang="en-US" sz="2000" b="0" u="none" dirty="0" smtClean="0">
                <a:solidFill>
                  <a:schemeClr val="tx1"/>
                </a:solidFill>
              </a:rPr>
              <a:t>had </a:t>
            </a:r>
            <a:r>
              <a:rPr lang="en-GB" sz="2000" b="0" u="none" dirty="0">
                <a:solidFill>
                  <a:schemeClr val="tx1"/>
                </a:solidFill>
              </a:rPr>
              <a:t>its 1</a:t>
            </a:r>
            <a:r>
              <a:rPr lang="en-GB" sz="2000" b="0" u="none" baseline="30000" dirty="0">
                <a:solidFill>
                  <a:schemeClr val="tx1"/>
                </a:solidFill>
              </a:rPr>
              <a:t>st</a:t>
            </a:r>
            <a:r>
              <a:rPr lang="en-GB" sz="2000" b="0" u="none" dirty="0">
                <a:solidFill>
                  <a:schemeClr val="tx1"/>
                </a:solidFill>
              </a:rPr>
              <a:t> </a:t>
            </a:r>
            <a:r>
              <a:rPr lang="en-GB" sz="2000" b="0" u="none" dirty="0" smtClean="0">
                <a:solidFill>
                  <a:schemeClr val="tx1"/>
                </a:solidFill>
              </a:rPr>
              <a:t>test </a:t>
            </a:r>
            <a:r>
              <a:rPr lang="en-GB" sz="2000" b="0" u="none" dirty="0">
                <a:solidFill>
                  <a:schemeClr val="tx1"/>
                </a:solidFill>
              </a:rPr>
              <a:t>in Jun17 - the resolution of Banco Popular (Spain’s 6</a:t>
            </a:r>
            <a:r>
              <a:rPr lang="en-GB" sz="2000" b="0" u="none" baseline="30000" dirty="0">
                <a:solidFill>
                  <a:schemeClr val="tx1"/>
                </a:solidFill>
              </a:rPr>
              <a:t>th</a:t>
            </a:r>
            <a:r>
              <a:rPr lang="en-GB" sz="2000" b="0" u="none" dirty="0">
                <a:solidFill>
                  <a:schemeClr val="tx1"/>
                </a:solidFill>
              </a:rPr>
              <a:t> largest bank), whose operations were absorbed by </a:t>
            </a:r>
            <a:r>
              <a:rPr lang="en-GB" sz="2000" b="0" u="none" dirty="0" smtClean="0">
                <a:solidFill>
                  <a:schemeClr val="tx1"/>
                </a:solidFill>
              </a:rPr>
              <a:t>Santander.</a:t>
            </a:r>
          </a:p>
          <a:p>
            <a:pPr marL="342900" lvl="2" indent="-342900" algn="just">
              <a:lnSpc>
                <a:spcPts val="2700"/>
              </a:lnSpc>
              <a:spcBef>
                <a:spcPts val="600"/>
              </a:spcBef>
              <a:spcAft>
                <a:spcPts val="600"/>
              </a:spcAft>
              <a:buClr>
                <a:schemeClr val="bg2"/>
              </a:buClr>
              <a:buSzPct val="75000"/>
              <a:buFontTx/>
              <a:buChar char="-"/>
              <a:defRPr/>
            </a:pPr>
            <a:endParaRPr lang="en-GB" sz="2000" b="0" u="none" dirty="0" smtClean="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rPr>
              <a:t>In </a:t>
            </a:r>
            <a:r>
              <a:rPr lang="en-GB" sz="2000" b="0" u="none" dirty="0">
                <a:solidFill>
                  <a:schemeClr val="tx1"/>
                </a:solidFill>
              </a:rPr>
              <a:t>Dec18</a:t>
            </a:r>
            <a:r>
              <a:rPr lang="en-US" sz="2000" b="0" u="none" dirty="0">
                <a:solidFill>
                  <a:schemeClr val="tx1"/>
                </a:solidFill>
              </a:rPr>
              <a:t>, it was agreed at the Euro Summit that the </a:t>
            </a:r>
            <a:r>
              <a:rPr lang="en-US" sz="2000" b="0" u="none" dirty="0">
                <a:solidFill>
                  <a:srgbClr val="FF0000"/>
                </a:solidFill>
              </a:rPr>
              <a:t>European Stability Mechanism (ESM) would act as a common backstop for the SRF</a:t>
            </a:r>
            <a:r>
              <a:rPr lang="en-US" sz="2000" b="0" u="none" dirty="0">
                <a:solidFill>
                  <a:schemeClr val="tx1"/>
                </a:solidFill>
              </a:rPr>
              <a:t>, from 2024 onwards at the latest, with a credit line of at least 1% of covered deposits in the Banking Union (with a cap of 68 B€</a:t>
            </a:r>
            <a:r>
              <a:rPr lang="en-US" sz="2000" b="0" u="none" dirty="0" smtClean="0">
                <a:solidFill>
                  <a:schemeClr val="tx1"/>
                </a:solidFill>
              </a:rPr>
              <a:t>), doubling the resources of the SRF and </a:t>
            </a:r>
            <a:r>
              <a:rPr lang="en-US" sz="2000" b="0" u="none" dirty="0">
                <a:solidFill>
                  <a:schemeClr val="tx1"/>
                </a:solidFill>
              </a:rPr>
              <a:t>ensure their immediate availability, reaching an amount of around 120B€</a:t>
            </a:r>
            <a:r>
              <a:rPr lang="en-US" sz="2000" b="0" u="none" dirty="0" smtClean="0">
                <a:solidFill>
                  <a:schemeClr val="tx1"/>
                </a:solidFill>
              </a:rPr>
              <a:t>.</a:t>
            </a:r>
          </a:p>
          <a:p>
            <a:pPr marL="342900" lvl="2" indent="-342900" algn="just">
              <a:lnSpc>
                <a:spcPts val="2700"/>
              </a:lnSpc>
              <a:spcBef>
                <a:spcPts val="600"/>
              </a:spcBef>
              <a:spcAft>
                <a:spcPts val="600"/>
              </a:spcAft>
              <a:buClr>
                <a:schemeClr val="bg2"/>
              </a:buClr>
              <a:buSzPct val="75000"/>
              <a:buFontTx/>
              <a:buChar char="-"/>
              <a:defRPr/>
            </a:pPr>
            <a:endParaRPr lang="en-US" sz="2000" b="0" u="none" dirty="0" smtClean="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This safeguard can reassure markets and block contagion, even though in the last crisis governments injected around €360 billion into banks’ capital</a:t>
            </a:r>
            <a:r>
              <a:rPr lang="en-US" sz="2000" b="0" u="none" dirty="0" smtClean="0">
                <a:solidFill>
                  <a:schemeClr val="tx1"/>
                </a:solidFill>
              </a:rPr>
              <a:t>.</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714</a:t>
            </a:fld>
            <a:endParaRPr lang="en-US"/>
          </a:p>
        </p:txBody>
      </p:sp>
    </p:spTree>
    <p:extLst>
      <p:ext uri="{BB962C8B-B14F-4D97-AF65-F5344CB8AC3E}">
        <p14:creationId xmlns:p14="http://schemas.microsoft.com/office/powerpoint/2010/main" val="1025280486"/>
      </p:ext>
    </p:extLst>
  </p:cSld>
  <p:clrMapOvr>
    <a:masterClrMapping/>
  </p:clrMapOvr>
  <p:transition spd="slow">
    <p:pull dir="r"/>
  </p:transition>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42900" lvl="2" indent="-342900"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42900" lvl="2"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For the introduction of this backstop, the </a:t>
            </a:r>
            <a:r>
              <a:rPr lang="en-US" sz="2000" b="0" u="none" dirty="0" err="1">
                <a:solidFill>
                  <a:schemeClr val="tx1"/>
                </a:solidFill>
              </a:rPr>
              <a:t>Eurogroup</a:t>
            </a:r>
            <a:r>
              <a:rPr lang="en-US" sz="2000" b="0" u="none" dirty="0">
                <a:solidFill>
                  <a:schemeClr val="tx1"/>
                </a:solidFill>
              </a:rPr>
              <a:t> requested an extended version of the “Risk Reduction Report”, prepared jointly by the European Commission, the ECB) and the SRB.</a:t>
            </a: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This </a:t>
            </a:r>
            <a:r>
              <a:rPr lang="en-US" sz="2000" b="0" u="none" dirty="0">
                <a:solidFill>
                  <a:schemeClr val="tx1"/>
                </a:solidFill>
              </a:rPr>
              <a:t>report showed that all risk reduction indicators improved significantly, e.g. NPLs and the MREL capacity</a:t>
            </a:r>
            <a:r>
              <a:rPr lang="en-US" sz="2000" b="0" u="none" dirty="0" smtClean="0">
                <a:solidFill>
                  <a:schemeClr val="tx1"/>
                </a:solidFill>
              </a:rPr>
              <a:t>.</a:t>
            </a:r>
          </a:p>
          <a:p>
            <a:pPr marL="352425" lvl="2" indent="-352425" algn="just">
              <a:lnSpc>
                <a:spcPts val="2700"/>
              </a:lnSpc>
              <a:spcBef>
                <a:spcPts val="600"/>
              </a:spcBef>
              <a:spcAft>
                <a:spcPts val="600"/>
              </a:spcAft>
              <a:buClr>
                <a:schemeClr val="bg2"/>
              </a:buClr>
              <a:buSzPct val="75000"/>
              <a:buFontTx/>
              <a:buChar char="-"/>
              <a:defRPr/>
            </a:pPr>
            <a:endParaRPr lang="en-US" sz="2000" b="0" u="none" dirty="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Consequently, </a:t>
            </a:r>
            <a:r>
              <a:rPr lang="en-US" sz="2000" b="0" u="none" dirty="0" smtClean="0">
                <a:solidFill>
                  <a:srgbClr val="FF0000"/>
                </a:solidFill>
              </a:rPr>
              <a:t>the </a:t>
            </a:r>
            <a:r>
              <a:rPr lang="en-US" sz="2000" b="0" u="none" dirty="0" err="1">
                <a:solidFill>
                  <a:srgbClr val="FF0000"/>
                </a:solidFill>
              </a:rPr>
              <a:t>Eurogroup</a:t>
            </a:r>
            <a:r>
              <a:rPr lang="en-US" sz="2000" b="0" u="none" dirty="0">
                <a:solidFill>
                  <a:srgbClr val="FF0000"/>
                </a:solidFill>
              </a:rPr>
              <a:t> </a:t>
            </a:r>
            <a:r>
              <a:rPr lang="en-US" sz="2000" b="0" u="none" dirty="0" smtClean="0">
                <a:solidFill>
                  <a:srgbClr val="FF0000"/>
                </a:solidFill>
              </a:rPr>
              <a:t>agreed to </a:t>
            </a:r>
            <a:r>
              <a:rPr lang="en-US" sz="2000" b="0" u="none" dirty="0">
                <a:solidFill>
                  <a:srgbClr val="FF0000"/>
                </a:solidFill>
              </a:rPr>
              <a:t>advance </a:t>
            </a:r>
            <a:r>
              <a:rPr lang="en-US" sz="2000" b="0" u="none" dirty="0" smtClean="0">
                <a:solidFill>
                  <a:srgbClr val="FF0000"/>
                </a:solidFill>
              </a:rPr>
              <a:t>the entry </a:t>
            </a:r>
            <a:r>
              <a:rPr lang="en-US" sz="2000" b="0" u="none" dirty="0">
                <a:solidFill>
                  <a:srgbClr val="FF0000"/>
                </a:solidFill>
              </a:rPr>
              <a:t>into force of the common backstop to the </a:t>
            </a:r>
            <a:r>
              <a:rPr lang="en-US" sz="2000" b="0" u="none" dirty="0" smtClean="0">
                <a:solidFill>
                  <a:srgbClr val="FF0000"/>
                </a:solidFill>
              </a:rPr>
              <a:t>SRF by </a:t>
            </a:r>
            <a:r>
              <a:rPr lang="en-US" sz="2000" b="0" u="none" dirty="0">
                <a:solidFill>
                  <a:srgbClr val="FF0000"/>
                </a:solidFill>
              </a:rPr>
              <a:t>the beginning of </a:t>
            </a:r>
            <a:r>
              <a:rPr lang="en-US" sz="2000" b="0" u="none" dirty="0" smtClean="0">
                <a:solidFill>
                  <a:srgbClr val="FF0000"/>
                </a:solidFill>
              </a:rPr>
              <a:t>2022.</a:t>
            </a:r>
          </a:p>
          <a:p>
            <a:pPr marL="352425" lvl="2" indent="-352425" algn="just">
              <a:lnSpc>
                <a:spcPts val="2700"/>
              </a:lnSpc>
              <a:spcBef>
                <a:spcPts val="600"/>
              </a:spcBef>
              <a:spcAft>
                <a:spcPts val="600"/>
              </a:spcAft>
              <a:buClr>
                <a:schemeClr val="bg2"/>
              </a:buClr>
              <a:buSzPct val="75000"/>
              <a:buFontTx/>
              <a:buChar char="-"/>
              <a:defRPr/>
            </a:pPr>
            <a:endParaRPr lang="en-US" sz="2000" b="0" u="none" dirty="0" smtClean="0">
              <a:solidFill>
                <a:schemeClr val="tx1"/>
              </a:solidFill>
            </a:endParaRPr>
          </a:p>
          <a:p>
            <a:pPr marL="352425" lvl="2" indent="-352425" algn="just">
              <a:lnSpc>
                <a:spcPts val="2700"/>
              </a:lnSpc>
              <a:spcBef>
                <a:spcPts val="600"/>
              </a:spcBef>
              <a:spcAft>
                <a:spcPts val="600"/>
              </a:spcAft>
              <a:buClr>
                <a:schemeClr val="bg2"/>
              </a:buClr>
              <a:buSzPct val="75000"/>
              <a:buFontTx/>
              <a:buChar char="-"/>
              <a:defRPr/>
            </a:pPr>
            <a:endParaRPr lang="en-US"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715</a:t>
            </a:fld>
            <a:endParaRPr lang="en-US"/>
          </a:p>
        </p:txBody>
      </p:sp>
    </p:spTree>
    <p:extLst>
      <p:ext uri="{BB962C8B-B14F-4D97-AF65-F5344CB8AC3E}">
        <p14:creationId xmlns:p14="http://schemas.microsoft.com/office/powerpoint/2010/main" val="1973175718"/>
      </p:ext>
    </p:extLst>
  </p:cSld>
  <p:clrMapOvr>
    <a:masterClrMapping/>
  </p:clrMapOvr>
  <p:transition spd="slow">
    <p:pull dir="r"/>
  </p:transition>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rgbClr val="FF0000"/>
                </a:solidFill>
              </a:rPr>
              <a:t>The SRF may </a:t>
            </a:r>
            <a:r>
              <a:rPr lang="en-US" sz="2000" b="0" u="none" dirty="0">
                <a:solidFill>
                  <a:srgbClr val="FF0000"/>
                </a:solidFill>
              </a:rPr>
              <a:t>make a contribution </a:t>
            </a:r>
            <a:r>
              <a:rPr lang="en-US" sz="2000" b="0" u="none" dirty="0" smtClean="0">
                <a:solidFill>
                  <a:srgbClr val="FF0000"/>
                </a:solidFill>
              </a:rPr>
              <a:t>for </a:t>
            </a:r>
            <a:r>
              <a:rPr lang="en-US" sz="2000" b="0" u="none" dirty="0">
                <a:solidFill>
                  <a:srgbClr val="FF0000"/>
                </a:solidFill>
              </a:rPr>
              <a:t>loss </a:t>
            </a:r>
            <a:r>
              <a:rPr lang="en-US" sz="2000" b="0" u="none" dirty="0" smtClean="0">
                <a:solidFill>
                  <a:srgbClr val="FF0000"/>
                </a:solidFill>
              </a:rPr>
              <a:t>absorption only </a:t>
            </a:r>
            <a:r>
              <a:rPr lang="en-US" sz="2000" b="0" u="none" dirty="0">
                <a:solidFill>
                  <a:srgbClr val="FF0000"/>
                </a:solidFill>
              </a:rPr>
              <a:t>where</a:t>
            </a:r>
            <a:r>
              <a:rPr lang="en-US" sz="2000" b="0" u="none" dirty="0" smtClean="0">
                <a:solidFill>
                  <a:srgbClr val="FF0000"/>
                </a:solidFill>
              </a:rPr>
              <a:t>:</a:t>
            </a:r>
          </a:p>
          <a:p>
            <a:pPr marL="457200" lvl="2" indent="-457200" algn="just">
              <a:lnSpc>
                <a:spcPts val="2700"/>
              </a:lnSpc>
              <a:spcBef>
                <a:spcPts val="600"/>
              </a:spcBef>
              <a:spcAft>
                <a:spcPts val="600"/>
              </a:spcAft>
              <a:buClr>
                <a:schemeClr val="bg2"/>
              </a:buClr>
              <a:buSzPct val="75000"/>
              <a:buAutoNum type="alphaLcParenBoth"/>
              <a:defRPr/>
            </a:pPr>
            <a:r>
              <a:rPr lang="en-US" sz="2000" b="0" u="none" dirty="0" smtClean="0">
                <a:solidFill>
                  <a:schemeClr val="tx1"/>
                </a:solidFill>
              </a:rPr>
              <a:t>a </a:t>
            </a:r>
            <a:r>
              <a:rPr lang="en-US" sz="2000" b="0" u="none" dirty="0">
                <a:solidFill>
                  <a:schemeClr val="tx1"/>
                </a:solidFill>
              </a:rPr>
              <a:t>contribution to loss absorption and </a:t>
            </a:r>
            <a:r>
              <a:rPr lang="en-US" sz="2000" b="0" u="none" dirty="0" smtClean="0">
                <a:solidFill>
                  <a:schemeClr val="tx1"/>
                </a:solidFill>
              </a:rPr>
              <a:t>recapitalization </a:t>
            </a:r>
            <a:r>
              <a:rPr lang="en-US" sz="2000" b="0" u="none" dirty="0">
                <a:solidFill>
                  <a:schemeClr val="tx1"/>
                </a:solidFill>
              </a:rPr>
              <a:t>equal to an amount not less than 8 % of the total liabilities including own funds of the institution under resolution, </a:t>
            </a:r>
            <a:r>
              <a:rPr lang="en-US" sz="2000" b="0" u="none" dirty="0" smtClean="0">
                <a:solidFill>
                  <a:schemeClr val="tx1"/>
                </a:solidFill>
              </a:rPr>
              <a:t>has </a:t>
            </a:r>
            <a:r>
              <a:rPr lang="en-US" sz="2000" b="0" u="none" dirty="0">
                <a:solidFill>
                  <a:schemeClr val="tx1"/>
                </a:solidFill>
              </a:rPr>
              <a:t>been made by </a:t>
            </a:r>
            <a:r>
              <a:rPr lang="en-US" sz="2000" b="0" u="none" dirty="0" smtClean="0">
                <a:solidFill>
                  <a:schemeClr val="tx1"/>
                </a:solidFill>
              </a:rPr>
              <a:t>shareholders and creditors; and</a:t>
            </a:r>
          </a:p>
          <a:p>
            <a:pPr marL="457200" lvl="2" indent="-457200" algn="just">
              <a:lnSpc>
                <a:spcPts val="2700"/>
              </a:lnSpc>
              <a:spcBef>
                <a:spcPts val="600"/>
              </a:spcBef>
              <a:spcAft>
                <a:spcPts val="600"/>
              </a:spcAft>
              <a:buClr>
                <a:schemeClr val="bg2"/>
              </a:buClr>
              <a:buSzPct val="75000"/>
              <a:buAutoNum type="alphaLcParenBoth"/>
              <a:defRPr/>
            </a:pPr>
            <a:r>
              <a:rPr lang="en-US" sz="2000" b="0" u="none" dirty="0" smtClean="0">
                <a:solidFill>
                  <a:schemeClr val="tx1"/>
                </a:solidFill>
              </a:rPr>
              <a:t>the </a:t>
            </a:r>
            <a:r>
              <a:rPr lang="en-US" sz="2000" b="0" u="none" dirty="0">
                <a:solidFill>
                  <a:schemeClr val="tx1"/>
                </a:solidFill>
              </a:rPr>
              <a:t>contribution from the Fund does not exceed 5 % of the total liabilities including own funds of the institution under </a:t>
            </a:r>
            <a:r>
              <a:rPr lang="en-US" sz="2000" b="0" u="none" dirty="0" smtClean="0">
                <a:solidFill>
                  <a:schemeClr val="tx1"/>
                </a:solidFill>
              </a:rPr>
              <a:t>resolution.</a:t>
            </a:r>
          </a:p>
          <a:p>
            <a:pPr marL="0" lvl="2" algn="just">
              <a:lnSpc>
                <a:spcPts val="2700"/>
              </a:lnSpc>
              <a:spcBef>
                <a:spcPts val="600"/>
              </a:spcBef>
              <a:spcAft>
                <a:spcPts val="600"/>
              </a:spcAft>
              <a:buClr>
                <a:schemeClr val="bg2"/>
              </a:buClr>
              <a:buSzPct val="75000"/>
              <a:buNone/>
              <a:defRPr/>
            </a:pPr>
            <a:endParaRPr lang="en-US" sz="2000" b="0" u="none" dirty="0">
              <a:solidFill>
                <a:schemeClr val="tx1"/>
              </a:solidFill>
            </a:endParaRPr>
          </a:p>
          <a:p>
            <a:pPr marL="457200" lvl="2" indent="-457200" algn="just">
              <a:lnSpc>
                <a:spcPts val="2700"/>
              </a:lnSpc>
              <a:spcBef>
                <a:spcPts val="600"/>
              </a:spcBef>
              <a:spcAft>
                <a:spcPts val="600"/>
              </a:spcAft>
              <a:buClr>
                <a:schemeClr val="bg2"/>
              </a:buClr>
              <a:buSzPct val="75000"/>
              <a:buAutoNum type="arabicParenBoth" startAt="3"/>
              <a:defRPr/>
            </a:pPr>
            <a:r>
              <a:rPr lang="en-US" sz="2000" u="none" dirty="0" smtClean="0">
                <a:solidFill>
                  <a:schemeClr val="tx1"/>
                </a:solidFill>
              </a:rPr>
              <a:t>EDIS </a:t>
            </a:r>
            <a:r>
              <a:rPr lang="en-US" sz="2000" u="none" dirty="0">
                <a:solidFill>
                  <a:schemeClr val="tx1"/>
                </a:solidFill>
              </a:rPr>
              <a:t>- </a:t>
            </a:r>
            <a:r>
              <a:rPr lang="en-GB" sz="2000" u="none" dirty="0">
                <a:solidFill>
                  <a:schemeClr val="tx1"/>
                </a:solidFill>
              </a:rPr>
              <a:t>European Deposit Insurance Scheme</a:t>
            </a:r>
            <a:r>
              <a:rPr lang="en-GB" sz="2000" b="0" u="none" dirty="0">
                <a:solidFill>
                  <a:schemeClr val="tx1"/>
                </a:solidFill>
              </a:rPr>
              <a:t>, proposed in Nov15</a:t>
            </a:r>
            <a:r>
              <a:rPr lang="en-US" sz="2000" b="0" u="none" dirty="0">
                <a:solidFill>
                  <a:schemeClr val="tx1"/>
                </a:solidFill>
              </a:rPr>
              <a:t>, in order to break the link between sovereign and banking system’s risks, usually named as </a:t>
            </a:r>
            <a:r>
              <a:rPr lang="pt-PT" sz="2000" b="0" u="none" dirty="0" err="1">
                <a:solidFill>
                  <a:schemeClr val="tx1"/>
                </a:solidFill>
              </a:rPr>
              <a:t>the</a:t>
            </a:r>
            <a:r>
              <a:rPr lang="pt-PT" sz="2000" b="0" u="none" dirty="0">
                <a:solidFill>
                  <a:schemeClr val="tx1"/>
                </a:solidFill>
              </a:rPr>
              <a:t> </a:t>
            </a:r>
            <a:r>
              <a:rPr lang="en-GB" sz="2000" b="0" u="none" dirty="0">
                <a:solidFill>
                  <a:schemeClr val="tx1"/>
                </a:solidFill>
              </a:rPr>
              <a:t>‘third pillar’ of the EU banking union (alongside the SSM and SRM</a:t>
            </a:r>
            <a:r>
              <a:rPr lang="en-GB" sz="2000" b="0" u="none" dirty="0" smtClean="0">
                <a:solidFill>
                  <a:schemeClr val="tx1"/>
                </a:solidFill>
              </a:rPr>
              <a:t>).</a:t>
            </a:r>
          </a:p>
          <a:p>
            <a:pPr marL="0" lvl="2" algn="just">
              <a:lnSpc>
                <a:spcPts val="2700"/>
              </a:lnSpc>
              <a:spcBef>
                <a:spcPts val="600"/>
              </a:spcBef>
              <a:spcAft>
                <a:spcPts val="600"/>
              </a:spcAft>
              <a:buClr>
                <a:schemeClr val="bg2"/>
              </a:buClr>
              <a:buSzPct val="75000"/>
              <a:buNone/>
              <a:defRPr/>
            </a:pP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716</a:t>
            </a:fld>
            <a:endParaRPr lang="en-US"/>
          </a:p>
        </p:txBody>
      </p:sp>
    </p:spTree>
    <p:extLst>
      <p:ext uri="{BB962C8B-B14F-4D97-AF65-F5344CB8AC3E}">
        <p14:creationId xmlns:p14="http://schemas.microsoft.com/office/powerpoint/2010/main" val="185373448"/>
      </p:ext>
    </p:extLst>
  </p:cSld>
  <p:clrMapOvr>
    <a:masterClrMapping/>
  </p:clrMapOvr>
  <p:transition spd="slow">
    <p:pull dir="r"/>
  </p:transition>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57312"/>
            <a:ext cx="8679308" cy="4665701"/>
          </a:xfrm>
          <a:prstGeom prst="rect">
            <a:avLst/>
          </a:prstGeom>
          <a:noFill/>
          <a:ln w="9525">
            <a:noFill/>
            <a:miter lim="800000"/>
            <a:headEnd/>
            <a:tailEnd/>
          </a:ln>
        </p:spPr>
        <p:txBody>
          <a:bodyPr lIns="92075" tIns="46038" rIns="92075" bIns="46038" anchor="ctr"/>
          <a:lstStyle/>
          <a:p>
            <a:pPr marL="352425" lvl="2" indent="-352425" algn="just">
              <a:lnSpc>
                <a:spcPts val="2700"/>
              </a:lnSpc>
              <a:spcBef>
                <a:spcPts val="600"/>
              </a:spcBef>
              <a:spcAft>
                <a:spcPts val="600"/>
              </a:spcAft>
              <a:buClr>
                <a:schemeClr val="bg2"/>
              </a:buClr>
              <a:buSzPct val="75000"/>
              <a:buNone/>
              <a:defRPr/>
            </a:pPr>
            <a:r>
              <a:rPr lang="en-US" sz="2000" u="none" dirty="0" smtClean="0">
                <a:solidFill>
                  <a:srgbClr val="FF0000"/>
                </a:solidFill>
              </a:rPr>
              <a:t>ESM:</a:t>
            </a:r>
          </a:p>
          <a:p>
            <a:pPr marL="352425" lvl="2" indent="-352425" algn="just">
              <a:lnSpc>
                <a:spcPts val="2700"/>
              </a:lnSpc>
              <a:spcBef>
                <a:spcPts val="600"/>
              </a:spcBef>
              <a:spcAft>
                <a:spcPts val="600"/>
              </a:spcAft>
              <a:buClr>
                <a:schemeClr val="bg2"/>
              </a:buClr>
              <a:buSzPct val="75000"/>
              <a:buNone/>
              <a:defRPr/>
            </a:pPr>
            <a:endParaRPr lang="en-US" sz="2000" u="none" dirty="0" smtClean="0">
              <a:solidFill>
                <a:srgbClr val="FF0000"/>
              </a:solidFill>
            </a:endParaRP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Set </a:t>
            </a:r>
            <a:r>
              <a:rPr lang="en-US" sz="2000" b="0" u="none" dirty="0">
                <a:solidFill>
                  <a:schemeClr val="tx1"/>
                </a:solidFill>
              </a:rPr>
              <a:t>up in </a:t>
            </a:r>
            <a:r>
              <a:rPr lang="en-US" sz="2000" b="0" u="none" dirty="0" smtClean="0">
                <a:solidFill>
                  <a:schemeClr val="tx1"/>
                </a:solidFill>
              </a:rPr>
              <a:t>Oct.2012 </a:t>
            </a:r>
            <a:r>
              <a:rPr lang="en-US" sz="2000" b="0" u="none" dirty="0">
                <a:solidFill>
                  <a:schemeClr val="tx1"/>
                </a:solidFill>
              </a:rPr>
              <a:t>as a </a:t>
            </a:r>
            <a:r>
              <a:rPr lang="en-US" sz="2000" b="0" u="none" dirty="0" smtClean="0">
                <a:solidFill>
                  <a:schemeClr val="tx1"/>
                </a:solidFill>
              </a:rPr>
              <a:t>permanent solution to </a:t>
            </a:r>
            <a:r>
              <a:rPr lang="en-US" sz="2000" b="0" u="none" dirty="0">
                <a:solidFill>
                  <a:schemeClr val="tx1"/>
                </a:solidFill>
              </a:rPr>
              <a:t>provide funding to </a:t>
            </a:r>
            <a:r>
              <a:rPr lang="en-US" sz="2000" b="0" u="none" dirty="0" smtClean="0">
                <a:solidFill>
                  <a:schemeClr val="tx1"/>
                </a:solidFill>
              </a:rPr>
              <a:t>Euro Area countries </a:t>
            </a:r>
            <a:r>
              <a:rPr lang="en-US" sz="2000" b="0" u="none" dirty="0">
                <a:solidFill>
                  <a:schemeClr val="tx1"/>
                </a:solidFill>
              </a:rPr>
              <a:t>that </a:t>
            </a:r>
            <a:r>
              <a:rPr lang="en-US" sz="2000" b="0" u="none" dirty="0" smtClean="0">
                <a:solidFill>
                  <a:schemeClr val="tx1"/>
                </a:solidFill>
              </a:rPr>
              <a:t>lose </a:t>
            </a:r>
            <a:r>
              <a:rPr lang="en-US" sz="2000" b="0" u="none" dirty="0">
                <a:solidFill>
                  <a:schemeClr val="tx1"/>
                </a:solidFill>
              </a:rPr>
              <a:t>access to the bond </a:t>
            </a:r>
            <a:r>
              <a:rPr lang="en-US" sz="2000" b="0" u="none" dirty="0" smtClean="0">
                <a:solidFill>
                  <a:schemeClr val="tx1"/>
                </a:solidFill>
              </a:rPr>
              <a:t>markets.</a:t>
            </a: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Its forerunner was the </a:t>
            </a:r>
            <a:r>
              <a:rPr lang="en-US" sz="2000" b="0" u="none" dirty="0">
                <a:solidFill>
                  <a:schemeClr val="tx1"/>
                </a:solidFill>
              </a:rPr>
              <a:t>European Financial Stability Facility (EFSF), which </a:t>
            </a:r>
            <a:r>
              <a:rPr lang="en-US" sz="2000" b="0" u="none" dirty="0" smtClean="0">
                <a:solidFill>
                  <a:schemeClr val="tx1"/>
                </a:solidFill>
              </a:rPr>
              <a:t>had been set </a:t>
            </a:r>
            <a:r>
              <a:rPr lang="en-US" sz="2000" b="0" u="none" dirty="0">
                <a:solidFill>
                  <a:schemeClr val="tx1"/>
                </a:solidFill>
              </a:rPr>
              <a:t>up in Jun10 </a:t>
            </a:r>
            <a:r>
              <a:rPr lang="en-US" sz="2000" b="0" u="none" dirty="0" smtClean="0">
                <a:solidFill>
                  <a:schemeClr val="tx1"/>
                </a:solidFill>
              </a:rPr>
              <a:t>as </a:t>
            </a:r>
            <a:r>
              <a:rPr lang="en-US" sz="2000" b="0" u="none" dirty="0">
                <a:solidFill>
                  <a:schemeClr val="tx1"/>
                </a:solidFill>
              </a:rPr>
              <a:t>a temporary </a:t>
            </a:r>
            <a:r>
              <a:rPr lang="en-US" sz="2000" b="0" u="none" dirty="0" smtClean="0">
                <a:solidFill>
                  <a:schemeClr val="tx1"/>
                </a:solidFill>
              </a:rPr>
              <a:t>solution.</a:t>
            </a: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The </a:t>
            </a:r>
            <a:r>
              <a:rPr lang="en-US" sz="2000" b="0" u="none" dirty="0">
                <a:solidFill>
                  <a:schemeClr val="tx1"/>
                </a:solidFill>
              </a:rPr>
              <a:t>EFSF still exists as a legal entity and a big issuer of bonds, but it can no longer make new </a:t>
            </a:r>
            <a:r>
              <a:rPr lang="en-US" sz="2000" b="0" u="none" dirty="0" smtClean="0">
                <a:solidFill>
                  <a:schemeClr val="tx1"/>
                </a:solidFill>
              </a:rPr>
              <a:t>loans.</a:t>
            </a:r>
          </a:p>
          <a:p>
            <a:pPr marL="352425" lvl="2" indent="-352425"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The </a:t>
            </a:r>
            <a:r>
              <a:rPr lang="en-US" sz="2000" b="0" u="none" dirty="0">
                <a:solidFill>
                  <a:schemeClr val="tx1"/>
                </a:solidFill>
              </a:rPr>
              <a:t>EFSF and ESM remain separate legal entities but share staff, facilities, and operations. Together, the EFSF and the ESM had €700 billion in firepower</a:t>
            </a:r>
            <a:r>
              <a:rPr lang="en-US" sz="2000" b="0" u="none" dirty="0" smtClean="0">
                <a:solidFill>
                  <a:schemeClr val="tx1"/>
                </a:solidFill>
              </a:rPr>
              <a:t>.</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717</a:t>
            </a:fld>
            <a:endParaRPr lang="en-US"/>
          </a:p>
        </p:txBody>
      </p:sp>
    </p:spTree>
    <p:extLst>
      <p:ext uri="{BB962C8B-B14F-4D97-AF65-F5344CB8AC3E}">
        <p14:creationId xmlns:p14="http://schemas.microsoft.com/office/powerpoint/2010/main" val="2889892937"/>
      </p:ext>
    </p:extLst>
  </p:cSld>
  <p:clrMapOvr>
    <a:masterClrMapping/>
  </p:clrMapOvr>
  <p:transition spd="slow">
    <p:pull dir="r"/>
  </p:transition>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pPr>
              <a:defRPr/>
            </a:pPr>
            <a:r>
              <a:rPr lang="en-GB" sz="4000" dirty="0" smtClean="0">
                <a:solidFill>
                  <a:schemeClr val="tx1"/>
                </a:solidFill>
              </a:rPr>
              <a:t>European Banking Union</a:t>
            </a:r>
            <a:endParaRPr lang="en-GB" sz="4000" dirty="0">
              <a:solidFill>
                <a:schemeClr val="tx1"/>
              </a:solidFill>
            </a:endParaRPr>
          </a:p>
        </p:txBody>
      </p:sp>
      <p:sp>
        <p:nvSpPr>
          <p:cNvPr id="290820" name="Rectangle 2"/>
          <p:cNvSpPr txBox="1">
            <a:spLocks noChangeArrowheads="1"/>
          </p:cNvSpPr>
          <p:nvPr/>
        </p:nvSpPr>
        <p:spPr bwMode="auto">
          <a:xfrm>
            <a:off x="738188" y="1628800"/>
            <a:ext cx="8679308" cy="4694213"/>
          </a:xfrm>
          <a:prstGeom prst="rect">
            <a:avLst/>
          </a:prstGeom>
          <a:noFill/>
          <a:ln w="9525">
            <a:noFill/>
            <a:miter lim="800000"/>
            <a:headEnd/>
            <a:tailEnd/>
          </a:ln>
        </p:spPr>
        <p:txBody>
          <a:bodyPr lIns="92075" tIns="46038" rIns="92075" bIns="46038" anchor="ctr"/>
          <a:lstStyle/>
          <a:p>
            <a:pPr marL="357188" lvl="2" indent="-357188" algn="just">
              <a:lnSpc>
                <a:spcPts val="2700"/>
              </a:lnSpc>
              <a:spcBef>
                <a:spcPts val="0"/>
              </a:spcBef>
              <a:spcAft>
                <a:spcPts val="600"/>
              </a:spcAft>
              <a:buClr>
                <a:schemeClr val="bg2"/>
              </a:buClr>
              <a:buSzPct val="75000"/>
              <a:buFont typeface="Monotype Sorts" pitchFamily="2" charset="2"/>
              <a:buChar char="n"/>
              <a:defRPr/>
            </a:pPr>
            <a:r>
              <a:rPr lang="en-US" sz="2000" dirty="0" smtClean="0">
                <a:solidFill>
                  <a:schemeClr val="tx1"/>
                </a:solidFill>
              </a:rPr>
              <a:t>The </a:t>
            </a:r>
            <a:r>
              <a:rPr lang="en-US" sz="2000" dirty="0">
                <a:solidFill>
                  <a:schemeClr val="tx1"/>
                </a:solidFill>
              </a:rPr>
              <a:t>coordination of the SRM and the </a:t>
            </a:r>
            <a:r>
              <a:rPr lang="en-US" sz="2000" dirty="0" smtClean="0">
                <a:solidFill>
                  <a:schemeClr val="tx1"/>
                </a:solidFill>
              </a:rPr>
              <a:t>EU competition authority, </a:t>
            </a:r>
            <a:r>
              <a:rPr lang="en-US" sz="2000" dirty="0">
                <a:solidFill>
                  <a:schemeClr val="tx1"/>
                </a:solidFill>
              </a:rPr>
              <a:t>which handles state aid, is </a:t>
            </a:r>
            <a:r>
              <a:rPr lang="en-US" sz="2000" dirty="0" smtClean="0">
                <a:solidFill>
                  <a:schemeClr val="tx1"/>
                </a:solidFill>
              </a:rPr>
              <a:t>complex:</a:t>
            </a:r>
          </a:p>
          <a:p>
            <a:pPr marL="342900" lvl="2" indent="-342900" algn="just">
              <a:lnSpc>
                <a:spcPts val="2700"/>
              </a:lnSpc>
              <a:spcBef>
                <a:spcPts val="0"/>
              </a:spcBef>
              <a:spcAft>
                <a:spcPts val="600"/>
              </a:spcAft>
              <a:buClr>
                <a:schemeClr val="bg2"/>
              </a:buClr>
              <a:buSzPct val="75000"/>
              <a:buFontTx/>
              <a:buChar char="-"/>
              <a:defRPr/>
            </a:pPr>
            <a:r>
              <a:rPr lang="en-US" sz="1800" b="0" u="none" dirty="0" smtClean="0">
                <a:solidFill>
                  <a:schemeClr val="tx1"/>
                </a:solidFill>
              </a:rPr>
              <a:t>the </a:t>
            </a:r>
            <a:r>
              <a:rPr lang="en-US" sz="1800" b="0" u="none" dirty="0">
                <a:solidFill>
                  <a:schemeClr val="tx1"/>
                </a:solidFill>
              </a:rPr>
              <a:t>decision to resolve </a:t>
            </a:r>
            <a:r>
              <a:rPr lang="en-US" sz="1800" b="0" u="none" dirty="0" smtClean="0">
                <a:solidFill>
                  <a:schemeClr val="tx1"/>
                </a:solidFill>
              </a:rPr>
              <a:t>a bank </a:t>
            </a:r>
            <a:r>
              <a:rPr lang="en-US" sz="1800" b="0" u="none" dirty="0">
                <a:solidFill>
                  <a:schemeClr val="tx1"/>
                </a:solidFill>
              </a:rPr>
              <a:t>typically starts with the communication of the bank’s imminent </a:t>
            </a:r>
            <a:r>
              <a:rPr lang="en-US" sz="1800" b="0" u="none" dirty="0" smtClean="0">
                <a:solidFill>
                  <a:schemeClr val="tx1"/>
                </a:solidFill>
              </a:rPr>
              <a:t>failure from </a:t>
            </a:r>
            <a:r>
              <a:rPr lang="en-US" sz="1800" b="0" u="none" dirty="0">
                <a:solidFill>
                  <a:schemeClr val="tx1"/>
                </a:solidFill>
              </a:rPr>
              <a:t>the ECB to the SRB, the Commission, and the national </a:t>
            </a:r>
            <a:r>
              <a:rPr lang="en-US" sz="1800" b="0" u="none" dirty="0" smtClean="0">
                <a:solidFill>
                  <a:schemeClr val="tx1"/>
                </a:solidFill>
              </a:rPr>
              <a:t>resolution authorities.</a:t>
            </a:r>
          </a:p>
          <a:p>
            <a:pPr marL="342900" lvl="2" indent="-342900" algn="just">
              <a:lnSpc>
                <a:spcPts val="2700"/>
              </a:lnSpc>
              <a:spcBef>
                <a:spcPts val="0"/>
              </a:spcBef>
              <a:spcAft>
                <a:spcPts val="600"/>
              </a:spcAft>
              <a:buClr>
                <a:schemeClr val="bg2"/>
              </a:buClr>
              <a:buSzPct val="75000"/>
              <a:buFontTx/>
              <a:buChar char="-"/>
              <a:defRPr/>
            </a:pPr>
            <a:r>
              <a:rPr lang="en-US" sz="1800" b="0" u="none" dirty="0" smtClean="0">
                <a:solidFill>
                  <a:schemeClr val="tx1"/>
                </a:solidFill>
              </a:rPr>
              <a:t>the </a:t>
            </a:r>
            <a:r>
              <a:rPr lang="en-US" sz="1800" b="0" u="none" dirty="0">
                <a:solidFill>
                  <a:schemeClr val="tx1"/>
                </a:solidFill>
              </a:rPr>
              <a:t>SRB then decides on a resolution scheme and </a:t>
            </a:r>
            <a:r>
              <a:rPr lang="en-US" sz="1800" b="0" u="none" dirty="0" smtClean="0">
                <a:solidFill>
                  <a:schemeClr val="tx1"/>
                </a:solidFill>
              </a:rPr>
              <a:t>the use of the </a:t>
            </a:r>
            <a:r>
              <a:rPr lang="en-US" sz="1800" b="0" u="none" dirty="0">
                <a:solidFill>
                  <a:schemeClr val="tx1"/>
                </a:solidFill>
              </a:rPr>
              <a:t>SRF </a:t>
            </a:r>
            <a:r>
              <a:rPr lang="en-US" sz="1800" b="0" u="none" dirty="0" smtClean="0">
                <a:solidFill>
                  <a:schemeClr val="tx1"/>
                </a:solidFill>
              </a:rPr>
              <a:t>if the </a:t>
            </a:r>
            <a:r>
              <a:rPr lang="en-US" sz="1800" b="0" u="none" dirty="0">
                <a:solidFill>
                  <a:schemeClr val="tx1"/>
                </a:solidFill>
              </a:rPr>
              <a:t>competition </a:t>
            </a:r>
            <a:r>
              <a:rPr lang="en-US" sz="1800" b="0" u="none" dirty="0" smtClean="0">
                <a:solidFill>
                  <a:schemeClr val="tx1"/>
                </a:solidFill>
              </a:rPr>
              <a:t>authority’s assessment about state </a:t>
            </a:r>
            <a:r>
              <a:rPr lang="en-US" sz="1800" b="0" u="none" dirty="0">
                <a:solidFill>
                  <a:schemeClr val="tx1"/>
                </a:solidFill>
              </a:rPr>
              <a:t>aid rules is </a:t>
            </a:r>
            <a:r>
              <a:rPr lang="en-US" sz="1800" b="0" u="none" dirty="0" smtClean="0">
                <a:solidFill>
                  <a:schemeClr val="tx1"/>
                </a:solidFill>
              </a:rPr>
              <a:t>favorable.</a:t>
            </a:r>
          </a:p>
          <a:p>
            <a:pPr marL="342900" lvl="2" indent="-342900" algn="just">
              <a:lnSpc>
                <a:spcPts val="2700"/>
              </a:lnSpc>
              <a:spcBef>
                <a:spcPts val="0"/>
              </a:spcBef>
              <a:spcAft>
                <a:spcPts val="600"/>
              </a:spcAft>
              <a:buClr>
                <a:schemeClr val="bg2"/>
              </a:buClr>
              <a:buSzPct val="75000"/>
              <a:buFontTx/>
              <a:buChar char="-"/>
              <a:defRPr/>
            </a:pPr>
            <a:r>
              <a:rPr lang="en-US" sz="1800" b="0" u="none" dirty="0" smtClean="0">
                <a:solidFill>
                  <a:schemeClr val="tx1"/>
                </a:solidFill>
              </a:rPr>
              <a:t>the competition authority may agree with </a:t>
            </a:r>
            <a:r>
              <a:rPr lang="en-US" sz="1800" b="0" u="none" dirty="0">
                <a:solidFill>
                  <a:schemeClr val="tx1"/>
                </a:solidFill>
              </a:rPr>
              <a:t>the scheme, oppose on competition grounds, or object </a:t>
            </a:r>
            <a:r>
              <a:rPr lang="en-US" sz="1800" b="0" u="none" dirty="0" smtClean="0">
                <a:solidFill>
                  <a:schemeClr val="tx1"/>
                </a:solidFill>
              </a:rPr>
              <a:t>to the </a:t>
            </a:r>
            <a:r>
              <a:rPr lang="en-US" sz="1800" b="0" u="none" dirty="0">
                <a:solidFill>
                  <a:schemeClr val="tx1"/>
                </a:solidFill>
              </a:rPr>
              <a:t>failing bank entering the resolution regime for reasons of public </a:t>
            </a:r>
            <a:r>
              <a:rPr lang="en-US" sz="1800" b="0" u="none" dirty="0" smtClean="0">
                <a:solidFill>
                  <a:schemeClr val="tx1"/>
                </a:solidFill>
              </a:rPr>
              <a:t>interest.</a:t>
            </a:r>
          </a:p>
          <a:p>
            <a:pPr marL="342900" lvl="2" indent="-342900" algn="just">
              <a:lnSpc>
                <a:spcPts val="2700"/>
              </a:lnSpc>
              <a:spcBef>
                <a:spcPts val="0"/>
              </a:spcBef>
              <a:spcAft>
                <a:spcPts val="600"/>
              </a:spcAft>
              <a:buClr>
                <a:schemeClr val="bg2"/>
              </a:buClr>
              <a:buSzPct val="75000"/>
              <a:buFontTx/>
              <a:buChar char="-"/>
              <a:defRPr/>
            </a:pPr>
            <a:r>
              <a:rPr lang="en-US" sz="1800" b="0" u="none" dirty="0" smtClean="0">
                <a:solidFill>
                  <a:schemeClr val="tx1"/>
                </a:solidFill>
              </a:rPr>
              <a:t>In </a:t>
            </a:r>
            <a:r>
              <a:rPr lang="en-US" sz="1800" b="0" u="none" dirty="0">
                <a:solidFill>
                  <a:schemeClr val="tx1"/>
                </a:solidFill>
              </a:rPr>
              <a:t>case of disagreement, the European Council is asked to intervene. </a:t>
            </a:r>
            <a:endParaRPr lang="en-US" sz="1800" b="0" u="none" dirty="0" smtClean="0">
              <a:solidFill>
                <a:schemeClr val="tx1"/>
              </a:solidFill>
            </a:endParaRPr>
          </a:p>
          <a:p>
            <a:pPr marL="342900" lvl="2" indent="-342900" algn="just">
              <a:lnSpc>
                <a:spcPts val="2700"/>
              </a:lnSpc>
              <a:spcBef>
                <a:spcPts val="0"/>
              </a:spcBef>
              <a:spcAft>
                <a:spcPts val="600"/>
              </a:spcAft>
              <a:buClr>
                <a:schemeClr val="bg2"/>
              </a:buClr>
              <a:buSzPct val="75000"/>
              <a:buFontTx/>
              <a:buChar char="-"/>
              <a:defRPr/>
            </a:pPr>
            <a:r>
              <a:rPr lang="en-US" sz="1800" b="0" u="none" dirty="0" smtClean="0">
                <a:solidFill>
                  <a:schemeClr val="tx1"/>
                </a:solidFill>
              </a:rPr>
              <a:t>If the resolution </a:t>
            </a:r>
            <a:r>
              <a:rPr lang="en-US" sz="1800" b="0" u="none" dirty="0">
                <a:solidFill>
                  <a:schemeClr val="tx1"/>
                </a:solidFill>
              </a:rPr>
              <a:t>scheme is approved, the national resolution authorities </a:t>
            </a:r>
            <a:r>
              <a:rPr lang="en-US" sz="1800" b="0" u="none" dirty="0" smtClean="0">
                <a:solidFill>
                  <a:schemeClr val="tx1"/>
                </a:solidFill>
              </a:rPr>
              <a:t>implement it </a:t>
            </a:r>
            <a:r>
              <a:rPr lang="en-US" sz="1800" b="0" u="none" dirty="0">
                <a:solidFill>
                  <a:schemeClr val="tx1"/>
                </a:solidFill>
              </a:rPr>
              <a:t>in accord with national law and the BRRD</a:t>
            </a:r>
            <a:r>
              <a:rPr lang="en-US" sz="1800" b="0" u="none" dirty="0" smtClean="0">
                <a:solidFill>
                  <a:schemeClr val="tx1"/>
                </a:solidFill>
              </a:rPr>
              <a:t>.</a:t>
            </a:r>
            <a:endParaRPr lang="en-US" sz="18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718</a:t>
            </a:fld>
            <a:endParaRPr lang="en-US"/>
          </a:p>
        </p:txBody>
      </p:sp>
    </p:spTree>
    <p:extLst>
      <p:ext uri="{BB962C8B-B14F-4D97-AF65-F5344CB8AC3E}">
        <p14:creationId xmlns:p14="http://schemas.microsoft.com/office/powerpoint/2010/main" val="3547129000"/>
      </p:ext>
    </p:extLst>
  </p:cSld>
  <p:clrMapOvr>
    <a:masterClrMapping/>
  </p:clrMapOvr>
  <p:transition spd="slow">
    <p:pull dir="r"/>
  </p:transition>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4129" y="1643062"/>
            <a:ext cx="8715375" cy="4679951"/>
          </a:xfrm>
        </p:spPr>
        <p:txBody>
          <a:bodyPr anchor="ctr"/>
          <a:lstStyle/>
          <a:p>
            <a:pPr marL="457200" indent="-457200" algn="just">
              <a:lnSpc>
                <a:spcPts val="2700"/>
              </a:lnSpc>
              <a:spcBef>
                <a:spcPts val="600"/>
              </a:spcBef>
              <a:spcAft>
                <a:spcPts val="0"/>
              </a:spcAft>
              <a:buAutoNum type="arabicPeriod"/>
              <a:defRPr/>
            </a:pPr>
            <a:r>
              <a:rPr lang="en-US" sz="2000" b="1" dirty="0" smtClean="0">
                <a:solidFill>
                  <a:srgbClr val="FF0000"/>
                </a:solidFill>
                <a:cs typeface="Arial" charset="0"/>
              </a:rPr>
              <a:t>CRD IV </a:t>
            </a:r>
            <a:r>
              <a:rPr lang="en-US" sz="2000" b="1" dirty="0" smtClean="0">
                <a:solidFill>
                  <a:srgbClr val="FF0000"/>
                </a:solidFill>
              </a:rPr>
              <a:t>and CRR</a:t>
            </a:r>
          </a:p>
          <a:p>
            <a:pPr marL="717550" indent="-457200" algn="just">
              <a:lnSpc>
                <a:spcPts val="2700"/>
              </a:lnSpc>
              <a:spcBef>
                <a:spcPts val="600"/>
              </a:spcBef>
              <a:spcAft>
                <a:spcPts val="0"/>
              </a:spcAft>
              <a:buAutoNum type="arabicParenBoth"/>
              <a:defRPr/>
            </a:pPr>
            <a:r>
              <a:rPr lang="en-US" sz="2000" dirty="0" smtClean="0">
                <a:cs typeface="Arial" charset="0"/>
              </a:rPr>
              <a:t>Pillar I capital requirements;</a:t>
            </a:r>
            <a:endParaRPr lang="en-US" sz="2000" dirty="0">
              <a:cs typeface="Arial" charset="0"/>
            </a:endParaRPr>
          </a:p>
          <a:p>
            <a:pPr marL="717550" indent="-457200" algn="just">
              <a:lnSpc>
                <a:spcPts val="2700"/>
              </a:lnSpc>
              <a:spcBef>
                <a:spcPts val="600"/>
              </a:spcBef>
              <a:spcAft>
                <a:spcPts val="0"/>
              </a:spcAft>
              <a:buFont typeface="Monotype Sorts" pitchFamily="2" charset="2"/>
              <a:buAutoNum type="arabicParenBoth"/>
              <a:defRPr/>
            </a:pPr>
            <a:r>
              <a:rPr lang="en-US" sz="2000" dirty="0">
                <a:cs typeface="Arial" charset="0"/>
              </a:rPr>
              <a:t>Additional </a:t>
            </a:r>
            <a:r>
              <a:rPr lang="en-US" sz="2000" dirty="0" smtClean="0">
                <a:cs typeface="Arial" charset="0"/>
              </a:rPr>
              <a:t>capital buffers;</a:t>
            </a:r>
          </a:p>
          <a:p>
            <a:pPr marL="717550" indent="-457200" algn="just">
              <a:lnSpc>
                <a:spcPts val="2700"/>
              </a:lnSpc>
              <a:spcBef>
                <a:spcPts val="600"/>
              </a:spcBef>
              <a:spcAft>
                <a:spcPts val="0"/>
              </a:spcAft>
              <a:buFont typeface="Monotype Sorts" pitchFamily="2" charset="2"/>
              <a:buAutoNum type="arabicParenBoth"/>
              <a:defRPr/>
            </a:pPr>
            <a:r>
              <a:rPr lang="en-US" sz="2000" dirty="0" smtClean="0">
                <a:cs typeface="Arial" charset="0"/>
              </a:rPr>
              <a:t>Leverage ratio;</a:t>
            </a:r>
          </a:p>
          <a:p>
            <a:pPr marL="446088" indent="-446088" algn="just">
              <a:lnSpc>
                <a:spcPts val="2700"/>
              </a:lnSpc>
              <a:spcBef>
                <a:spcPts val="600"/>
              </a:spcBef>
              <a:spcAft>
                <a:spcPts val="0"/>
              </a:spcAft>
              <a:buAutoNum type="arabicPeriod" startAt="2"/>
              <a:defRPr/>
            </a:pPr>
            <a:r>
              <a:rPr lang="en-US" sz="2000" b="1" dirty="0" smtClean="0">
                <a:solidFill>
                  <a:srgbClr val="FF0000"/>
                </a:solidFill>
                <a:cs typeface="Arial" charset="0"/>
              </a:rPr>
              <a:t>BRRD</a:t>
            </a:r>
          </a:p>
          <a:p>
            <a:pPr marL="446088" indent="-446088" algn="just">
              <a:lnSpc>
                <a:spcPts val="2700"/>
              </a:lnSpc>
              <a:spcBef>
                <a:spcPts val="600"/>
              </a:spcBef>
              <a:spcAft>
                <a:spcPts val="0"/>
              </a:spcAft>
              <a:buFont typeface="Monotype Sorts" pitchFamily="2" charset="2"/>
              <a:buAutoNum type="arabicPeriod" startAt="2"/>
              <a:defRPr/>
            </a:pPr>
            <a:r>
              <a:rPr lang="en-GB" sz="2000" b="1" dirty="0" smtClean="0">
                <a:solidFill>
                  <a:srgbClr val="FF0000"/>
                </a:solidFill>
              </a:rPr>
              <a:t>Regulatory </a:t>
            </a:r>
            <a:r>
              <a:rPr lang="en-GB" sz="2000" b="1" dirty="0">
                <a:solidFill>
                  <a:srgbClr val="FF0000"/>
                </a:solidFill>
              </a:rPr>
              <a:t>technical standards for credit rating </a:t>
            </a:r>
            <a:r>
              <a:rPr lang="en-GB" sz="2000" b="1" dirty="0" smtClean="0">
                <a:solidFill>
                  <a:srgbClr val="FF0000"/>
                </a:solidFill>
              </a:rPr>
              <a:t>agencies</a:t>
            </a:r>
          </a:p>
          <a:p>
            <a:pPr marL="446088" indent="-446088" algn="just">
              <a:lnSpc>
                <a:spcPts val="2700"/>
              </a:lnSpc>
              <a:spcBef>
                <a:spcPts val="600"/>
              </a:spcBef>
              <a:spcAft>
                <a:spcPts val="0"/>
              </a:spcAft>
              <a:buFont typeface="Monotype Sorts" pitchFamily="2" charset="2"/>
              <a:buAutoNum type="arabicPeriod" startAt="2"/>
              <a:defRPr/>
            </a:pPr>
            <a:r>
              <a:rPr lang="en-US" sz="2000" b="1" dirty="0" smtClean="0">
                <a:solidFill>
                  <a:srgbClr val="FF0000"/>
                </a:solidFill>
              </a:rPr>
              <a:t>Requirements </a:t>
            </a:r>
            <a:r>
              <a:rPr lang="en-US" sz="2000" b="1" dirty="0">
                <a:solidFill>
                  <a:srgbClr val="FF0000"/>
                </a:solidFill>
              </a:rPr>
              <a:t>on Remuneration of </a:t>
            </a:r>
            <a:r>
              <a:rPr lang="pt-PT" sz="2000" b="1" dirty="0" smtClean="0">
                <a:solidFill>
                  <a:srgbClr val="FF0000"/>
                </a:solidFill>
              </a:rPr>
              <a:t>staff</a:t>
            </a:r>
          </a:p>
          <a:p>
            <a:pPr marL="446088" indent="-446088" algn="just">
              <a:lnSpc>
                <a:spcPts val="2700"/>
              </a:lnSpc>
              <a:spcBef>
                <a:spcPts val="600"/>
              </a:spcBef>
              <a:spcAft>
                <a:spcPts val="0"/>
              </a:spcAft>
              <a:buFont typeface="Monotype Sorts" pitchFamily="2" charset="2"/>
              <a:buAutoNum type="arabicPeriod" startAt="2"/>
              <a:defRPr/>
            </a:pPr>
            <a:r>
              <a:rPr lang="pt-PT" sz="2000" b="1" dirty="0" smtClean="0">
                <a:solidFill>
                  <a:srgbClr val="FF0000"/>
                </a:solidFill>
              </a:rPr>
              <a:t>Stress </a:t>
            </a:r>
            <a:r>
              <a:rPr lang="en-US" sz="2000" b="1" dirty="0" smtClean="0">
                <a:solidFill>
                  <a:srgbClr val="FF0000"/>
                </a:solidFill>
              </a:rPr>
              <a:t>Testing</a:t>
            </a:r>
          </a:p>
          <a:p>
            <a:pPr marL="446088" indent="-446088" algn="just">
              <a:lnSpc>
                <a:spcPts val="2700"/>
              </a:lnSpc>
              <a:spcBef>
                <a:spcPts val="600"/>
              </a:spcBef>
              <a:spcAft>
                <a:spcPts val="0"/>
              </a:spcAft>
              <a:buFont typeface="Monotype Sorts" pitchFamily="2" charset="2"/>
              <a:buAutoNum type="arabicPeriod" startAt="2"/>
              <a:defRPr/>
            </a:pPr>
            <a:r>
              <a:rPr lang="en-US" sz="2000" b="1" dirty="0" smtClean="0">
                <a:solidFill>
                  <a:srgbClr val="FF0000"/>
                </a:solidFill>
              </a:rPr>
              <a:t>SREP</a:t>
            </a:r>
          </a:p>
          <a:p>
            <a:pPr marL="446088" indent="-446088" algn="just">
              <a:lnSpc>
                <a:spcPts val="2700"/>
              </a:lnSpc>
              <a:spcBef>
                <a:spcPts val="600"/>
              </a:spcBef>
              <a:spcAft>
                <a:spcPts val="0"/>
              </a:spcAft>
              <a:buFont typeface="Monotype Sorts" pitchFamily="2" charset="2"/>
              <a:buAutoNum type="arabicPeriod" startAt="2"/>
              <a:defRPr/>
            </a:pPr>
            <a:r>
              <a:rPr lang="en-US" sz="2000" b="1" dirty="0" smtClean="0">
                <a:solidFill>
                  <a:srgbClr val="FF0000"/>
                </a:solidFill>
              </a:rPr>
              <a:t>ILAAP</a:t>
            </a:r>
          </a:p>
          <a:p>
            <a:pPr marL="446088" indent="-446088" algn="just">
              <a:lnSpc>
                <a:spcPts val="2700"/>
              </a:lnSpc>
              <a:spcBef>
                <a:spcPts val="600"/>
              </a:spcBef>
              <a:spcAft>
                <a:spcPts val="0"/>
              </a:spcAft>
              <a:buFont typeface="Monotype Sorts" pitchFamily="2" charset="2"/>
              <a:buAutoNum type="arabicPeriod" startAt="2"/>
              <a:defRPr/>
            </a:pPr>
            <a:endParaRPr lang="en-US" sz="20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719</a:t>
            </a:fld>
            <a:endParaRPr lang="en-US"/>
          </a:p>
        </p:txBody>
      </p:sp>
    </p:spTree>
    <p:extLst>
      <p:ext uri="{BB962C8B-B14F-4D97-AF65-F5344CB8AC3E}">
        <p14:creationId xmlns:p14="http://schemas.microsoft.com/office/powerpoint/2010/main" val="2818420895"/>
      </p:ext>
    </p:extLst>
  </p:cSld>
  <p:clrMapOvr>
    <a:masterClrMapping/>
  </p:clrMapOvr>
  <p:transition spd="slow">
    <p:pull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800"/>
            <a:ext cx="8712968" cy="1008112"/>
          </a:xfrm>
        </p:spPr>
        <p:txBody>
          <a:bodyPr/>
          <a:lstStyle/>
          <a:p>
            <a:pPr algn="just">
              <a:lnSpc>
                <a:spcPts val="2700"/>
              </a:lnSpc>
              <a:spcBef>
                <a:spcPts val="600"/>
              </a:spcBef>
              <a:spcAft>
                <a:spcPts val="600"/>
              </a:spcAft>
            </a:pPr>
            <a:r>
              <a:rPr lang="en-US" sz="2000" dirty="0" smtClean="0"/>
              <a:t>Typically, business cycle downturns are preceded by declines in money growth, even though not all declines in money growth lead to downturns.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72</a:t>
            </a:fld>
            <a:endParaRPr lang="en-US"/>
          </a:p>
        </p:txBody>
      </p:sp>
      <p:pic>
        <p:nvPicPr>
          <p:cNvPr id="4" name="Picture 3"/>
          <p:cNvPicPr>
            <a:picLocks noChangeAspect="1"/>
          </p:cNvPicPr>
          <p:nvPr/>
        </p:nvPicPr>
        <p:blipFill>
          <a:blip r:embed="rId2"/>
          <a:stretch>
            <a:fillRect/>
          </a:stretch>
        </p:blipFill>
        <p:spPr>
          <a:xfrm>
            <a:off x="1208584" y="2492896"/>
            <a:ext cx="6369064" cy="3266778"/>
          </a:xfrm>
          <a:prstGeom prst="rect">
            <a:avLst/>
          </a:prstGeom>
        </p:spPr>
      </p:pic>
      <p:sp>
        <p:nvSpPr>
          <p:cNvPr id="7" name="Rectangle 3"/>
          <p:cNvSpPr txBox="1">
            <a:spLocks noChangeArrowheads="1"/>
          </p:cNvSpPr>
          <p:nvPr/>
        </p:nvSpPr>
        <p:spPr bwMode="auto">
          <a:xfrm>
            <a:off x="1208584" y="5877272"/>
            <a:ext cx="8208912" cy="4320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p>
          <a:p>
            <a:pPr marL="0" indent="0">
              <a:buNone/>
            </a:pPr>
            <a:r>
              <a:rPr lang="en-US" sz="1400" b="0" u="none" dirty="0" smtClean="0"/>
              <a:t>Note: Shaded areas represent recessions</a:t>
            </a:r>
            <a:endParaRPr lang="en-US" sz="1400" b="0" u="none" dirty="0"/>
          </a:p>
        </p:txBody>
      </p:sp>
    </p:spTree>
    <p:extLst>
      <p:ext uri="{BB962C8B-B14F-4D97-AF65-F5344CB8AC3E}">
        <p14:creationId xmlns:p14="http://schemas.microsoft.com/office/powerpoint/2010/main" val="2921442720"/>
      </p:ext>
    </p:extLst>
  </p:cSld>
  <p:clrMapOvr>
    <a:masterClrMapping/>
  </p:clrMapOvr>
  <p:transition spd="slow">
    <p:pull dir="r"/>
  </p:transition>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720</a:t>
            </a:fld>
            <a:endParaRPr lang="en-US"/>
          </a:p>
        </p:txBody>
      </p:sp>
      <mc:AlternateContent xmlns:mc="http://schemas.openxmlformats.org/markup-compatibility/2006" xmlns:a14="http://schemas.microsoft.com/office/drawing/2010/main">
        <mc:Choice Requires="a14">
          <p:sp>
            <p:nvSpPr>
              <p:cNvPr id="6" name="Rectangle 2"/>
              <p:cNvSpPr txBox="1">
                <a:spLocks noChangeArrowheads="1"/>
              </p:cNvSpPr>
              <p:nvPr/>
            </p:nvSpPr>
            <p:spPr bwMode="auto">
              <a:xfrm>
                <a:off x="738188" y="1628801"/>
                <a:ext cx="8715375" cy="469394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700"/>
                  </a:lnSpc>
                  <a:spcBef>
                    <a:spcPts val="600"/>
                  </a:spcBef>
                  <a:spcAft>
                    <a:spcPts val="600"/>
                  </a:spcAft>
                  <a:buNone/>
                  <a:defRPr/>
                </a:pPr>
                <a:r>
                  <a:rPr lang="en-US" sz="2000" u="none" dirty="0" smtClean="0">
                    <a:solidFill>
                      <a:srgbClr val="FF0000"/>
                    </a:solidFill>
                    <a:cs typeface="Arial" charset="0"/>
                  </a:rPr>
                  <a:t>1. </a:t>
                </a:r>
                <a:r>
                  <a:rPr lang="en-US" sz="2000" dirty="0" smtClean="0">
                    <a:solidFill>
                      <a:srgbClr val="FF0000"/>
                    </a:solidFill>
                    <a:cs typeface="Arial" charset="0"/>
                  </a:rPr>
                  <a:t>CRD </a:t>
                </a:r>
                <a:r>
                  <a:rPr lang="en-US" sz="2000" dirty="0">
                    <a:solidFill>
                      <a:srgbClr val="FF0000"/>
                    </a:solidFill>
                    <a:cs typeface="Arial" charset="0"/>
                  </a:rPr>
                  <a:t>IV </a:t>
                </a:r>
                <a:r>
                  <a:rPr lang="en-US" sz="2000" dirty="0">
                    <a:solidFill>
                      <a:srgbClr val="FF0000"/>
                    </a:solidFill>
                  </a:rPr>
                  <a:t>and </a:t>
                </a:r>
                <a:r>
                  <a:rPr lang="en-US" sz="2000" dirty="0" smtClean="0">
                    <a:solidFill>
                      <a:srgbClr val="FF0000"/>
                    </a:solidFill>
                  </a:rPr>
                  <a:t>CRR</a:t>
                </a:r>
              </a:p>
              <a:p>
                <a:pPr marL="268288" indent="-268288" algn="just">
                  <a:lnSpc>
                    <a:spcPts val="2700"/>
                  </a:lnSpc>
                  <a:spcBef>
                    <a:spcPts val="600"/>
                  </a:spcBef>
                  <a:spcAft>
                    <a:spcPts val="600"/>
                  </a:spcAft>
                  <a:defRPr/>
                </a:pPr>
                <a:r>
                  <a:rPr kumimoji="0" lang="en-US" sz="1800" b="0" u="none" kern="0" dirty="0" smtClean="0">
                    <a:cs typeface="Arial" charset="0"/>
                  </a:rPr>
                  <a:t>CRD IV - </a:t>
                </a:r>
                <a:r>
                  <a:rPr lang="pt-PT" sz="1800" b="0" u="none" dirty="0" smtClean="0"/>
                  <a:t> </a:t>
                </a:r>
                <a:r>
                  <a:rPr lang="en-US" sz="1800" b="0" u="none" dirty="0" smtClean="0"/>
                  <a:t>Directive </a:t>
                </a:r>
                <a:r>
                  <a:rPr lang="pt-PT" sz="1800" b="0" u="none" dirty="0" smtClean="0"/>
                  <a:t>2013/36/EU, 26.06, </a:t>
                </a:r>
                <a:r>
                  <a:rPr lang="en-US" sz="1800" b="0" u="none" dirty="0" smtClean="0"/>
                  <a:t>amended by Directive </a:t>
                </a:r>
                <a:r>
                  <a:rPr lang="pt-PT" sz="1800" b="0" u="none" dirty="0" smtClean="0"/>
                  <a:t>2019/878,20.05 (CRD V).</a:t>
                </a:r>
              </a:p>
              <a:p>
                <a:pPr marL="268288" indent="-268288" algn="just">
                  <a:lnSpc>
                    <a:spcPts val="2700"/>
                  </a:lnSpc>
                  <a:spcBef>
                    <a:spcPts val="600"/>
                  </a:spcBef>
                  <a:spcAft>
                    <a:spcPts val="600"/>
                  </a:spcAft>
                  <a:defRPr/>
                </a:pPr>
                <a:r>
                  <a:rPr kumimoji="0" lang="pt-PT" sz="1800" b="0" u="none" kern="0" dirty="0" smtClean="0">
                    <a:cs typeface="Arial" charset="0"/>
                  </a:rPr>
                  <a:t>CRR – </a:t>
                </a:r>
                <a:r>
                  <a:rPr kumimoji="0" lang="en-US" sz="1800" b="0" u="none" kern="0" dirty="0" smtClean="0">
                    <a:cs typeface="Arial" charset="0"/>
                  </a:rPr>
                  <a:t>Regulation</a:t>
                </a:r>
                <a:r>
                  <a:rPr kumimoji="0" lang="pt-PT" sz="1800" b="0" u="none" kern="0" dirty="0" smtClean="0">
                    <a:cs typeface="Arial" charset="0"/>
                  </a:rPr>
                  <a:t> 575/2013, 26.06.2013</a:t>
                </a:r>
                <a:r>
                  <a:rPr kumimoji="0" lang="en-US" sz="1800" b="0" u="none" kern="0" dirty="0" smtClean="0">
                    <a:cs typeface="Arial" charset="0"/>
                  </a:rPr>
                  <a:t>, amended by Reg. 876/2019, 20.05 (CRR II).</a:t>
                </a:r>
              </a:p>
              <a:p>
                <a:pPr marL="268288" indent="-268288" algn="just">
                  <a:lnSpc>
                    <a:spcPts val="2700"/>
                  </a:lnSpc>
                  <a:spcBef>
                    <a:spcPts val="600"/>
                  </a:spcBef>
                  <a:spcAft>
                    <a:spcPts val="600"/>
                  </a:spcAft>
                  <a:defRPr/>
                </a:pPr>
                <a:r>
                  <a:rPr kumimoji="0" lang="en-US" sz="1800" b="0" u="none" kern="0" dirty="0">
                    <a:solidFill>
                      <a:srgbClr val="FF0000"/>
                    </a:solidFill>
                    <a:cs typeface="Arial" charset="0"/>
                  </a:rPr>
                  <a:t>CRR II implemented the leverage ratio and the NSFR, entering into force in 28.06.2021.</a:t>
                </a:r>
              </a:p>
              <a:p>
                <a:pPr marL="268288" indent="-268288" algn="just">
                  <a:lnSpc>
                    <a:spcPts val="2700"/>
                  </a:lnSpc>
                  <a:spcBef>
                    <a:spcPts val="600"/>
                  </a:spcBef>
                  <a:spcAft>
                    <a:spcPts val="600"/>
                  </a:spcAft>
                  <a:defRPr/>
                </a:pPr>
                <a:endParaRPr kumimoji="0" lang="en-US" sz="1800" b="0" u="none" kern="0" dirty="0" smtClean="0">
                  <a:cs typeface="Arial" charset="0"/>
                </a:endParaRPr>
              </a:p>
              <a:p>
                <a:pPr marL="268288" indent="-268288" algn="just">
                  <a:lnSpc>
                    <a:spcPts val="2700"/>
                  </a:lnSpc>
                  <a:spcBef>
                    <a:spcPts val="600"/>
                  </a:spcBef>
                  <a:spcAft>
                    <a:spcPts val="600"/>
                  </a:spcAft>
                  <a:buAutoNum type="arabicParenBoth"/>
                  <a:defRPr/>
                </a:pPr>
                <a:r>
                  <a:rPr kumimoji="0" lang="en-US" sz="2000" u="none" kern="0" dirty="0" smtClean="0">
                    <a:cs typeface="Arial" charset="0"/>
                  </a:rPr>
                  <a:t>Pillar I capital requirements </a:t>
                </a:r>
              </a:p>
              <a:p>
                <a:pPr marL="268288" indent="-268288" algn="just">
                  <a:lnSpc>
                    <a:spcPts val="2700"/>
                  </a:lnSpc>
                  <a:spcBef>
                    <a:spcPts val="600"/>
                  </a:spcBef>
                  <a:spcAft>
                    <a:spcPts val="600"/>
                  </a:spcAft>
                  <a:buFontTx/>
                  <a:buChar char="-"/>
                  <a:defRPr/>
                </a:pPr>
                <a:r>
                  <a:rPr lang="en-US" sz="1800" b="0" u="none" dirty="0" smtClean="0">
                    <a:cs typeface="Arial" charset="0"/>
                  </a:rPr>
                  <a:t>Common </a:t>
                </a:r>
                <a:r>
                  <a:rPr lang="en-US" sz="1800" b="0" u="none" dirty="0">
                    <a:cs typeface="Arial" charset="0"/>
                  </a:rPr>
                  <a:t>Equity Tier </a:t>
                </a:r>
                <a:r>
                  <a:rPr lang="en-US" sz="1800" b="0" u="none" dirty="0" smtClean="0">
                    <a:cs typeface="Arial" charset="0"/>
                  </a:rPr>
                  <a:t>1 (CET1)</a:t>
                </a:r>
                <a:r>
                  <a:rPr lang="en-US" sz="1800" b="0" u="none" dirty="0" smtClean="0">
                    <a:ea typeface="Cambria Math" panose="02040503050406030204" pitchFamily="18" charset="0"/>
                    <a:cs typeface="Arial" charset="0"/>
                  </a:rPr>
                  <a:t> </a:t>
                </a:r>
                <a14:m>
                  <m:oMath xmlns:m="http://schemas.openxmlformats.org/officeDocument/2006/math">
                    <m:r>
                      <a:rPr lang="en-US" sz="1800" b="0" i="1" u="none">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4,5</m:t>
                    </m:r>
                    <m:r>
                      <a:rPr lang="pt-PT" sz="1800" b="0" i="1" u="none">
                        <a:latin typeface="Cambria Math" panose="02040503050406030204" pitchFamily="18" charset="0"/>
                        <a:cs typeface="Arial" charset="0"/>
                      </a:rPr>
                      <m:t>%</m:t>
                    </m:r>
                  </m:oMath>
                </a14:m>
                <a:endParaRPr lang="en-US" sz="1800" b="0" u="none" dirty="0">
                  <a:cs typeface="Arial" charset="0"/>
                </a:endParaRPr>
              </a:p>
              <a:p>
                <a:pPr marL="268288" indent="-268288" algn="just">
                  <a:lnSpc>
                    <a:spcPts val="2700"/>
                  </a:lnSpc>
                  <a:spcBef>
                    <a:spcPts val="600"/>
                  </a:spcBef>
                  <a:spcAft>
                    <a:spcPts val="600"/>
                  </a:spcAft>
                  <a:buFontTx/>
                  <a:buChar char="-"/>
                  <a:defRPr/>
                </a:pPr>
                <a:r>
                  <a:rPr lang="en-US" sz="1800" b="0" u="none" dirty="0">
                    <a:cs typeface="Arial" charset="0"/>
                  </a:rPr>
                  <a:t>T1 (CET1+Additional Tier1) </a:t>
                </a:r>
                <a14:m>
                  <m:oMath xmlns:m="http://schemas.openxmlformats.org/officeDocument/2006/math">
                    <m:r>
                      <a:rPr lang="en-US" sz="1800" b="0" i="1" u="none" smtClean="0">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6%</m:t>
                    </m:r>
                  </m:oMath>
                </a14:m>
                <a:endParaRPr lang="en-US" sz="1800" b="0" u="none" dirty="0">
                  <a:cs typeface="Arial" charset="0"/>
                </a:endParaRPr>
              </a:p>
              <a:p>
                <a:pPr marL="268288" indent="-268288" algn="just">
                  <a:lnSpc>
                    <a:spcPts val="2700"/>
                  </a:lnSpc>
                  <a:spcBef>
                    <a:spcPts val="600"/>
                  </a:spcBef>
                  <a:spcAft>
                    <a:spcPts val="600"/>
                  </a:spcAft>
                  <a:buFontTx/>
                  <a:buChar char="-"/>
                  <a:defRPr/>
                </a:pPr>
                <a:r>
                  <a:rPr lang="en-US" sz="1800" b="0" u="none" dirty="0">
                    <a:cs typeface="Arial" charset="0"/>
                  </a:rPr>
                  <a:t>Solvency Ratio (T1+T2</a:t>
                </a:r>
                <a:r>
                  <a:rPr lang="en-US" sz="1800" b="0" u="none" dirty="0" smtClean="0">
                    <a:cs typeface="Arial" charset="0"/>
                  </a:rPr>
                  <a:t>)</a:t>
                </a:r>
                <a:r>
                  <a:rPr lang="en-US" sz="1800" b="0" u="none" dirty="0" smtClean="0">
                    <a:ea typeface="Cambria Math" panose="02040503050406030204" pitchFamily="18" charset="0"/>
                    <a:cs typeface="Arial" charset="0"/>
                  </a:rPr>
                  <a:t> </a:t>
                </a:r>
                <a14:m>
                  <m:oMath xmlns:m="http://schemas.openxmlformats.org/officeDocument/2006/math">
                    <m:r>
                      <a:rPr lang="en-US" sz="1800" b="0" i="1" u="none">
                        <a:latin typeface="Cambria Math" panose="02040503050406030204" pitchFamily="18" charset="0"/>
                        <a:ea typeface="Cambria Math" panose="02040503050406030204" pitchFamily="18" charset="0"/>
                        <a:cs typeface="Arial" charset="0"/>
                      </a:rPr>
                      <m:t>≥</m:t>
                    </m:r>
                    <m:r>
                      <a:rPr lang="pt-PT" sz="1800" b="0" i="1" u="none" smtClean="0">
                        <a:latin typeface="Cambria Math" panose="02040503050406030204" pitchFamily="18" charset="0"/>
                        <a:cs typeface="Arial" charset="0"/>
                      </a:rPr>
                      <m:t>8</m:t>
                    </m:r>
                    <m:r>
                      <a:rPr lang="pt-PT" sz="1800" b="0" i="1" u="none">
                        <a:latin typeface="Cambria Math" panose="02040503050406030204" pitchFamily="18" charset="0"/>
                        <a:cs typeface="Arial" charset="0"/>
                      </a:rPr>
                      <m:t>%</m:t>
                    </m:r>
                  </m:oMath>
                </a14:m>
                <a:endParaRPr lang="pt-PT" sz="1800" b="0" u="none" dirty="0" smtClean="0">
                  <a:cs typeface="Arial" charset="0"/>
                </a:endParaRPr>
              </a:p>
              <a:p>
                <a:pPr marL="0" indent="0" algn="just">
                  <a:lnSpc>
                    <a:spcPts val="2700"/>
                  </a:lnSpc>
                  <a:spcBef>
                    <a:spcPts val="600"/>
                  </a:spcBef>
                  <a:spcAft>
                    <a:spcPts val="600"/>
                  </a:spcAft>
                  <a:buNone/>
                  <a:defRPr/>
                </a:pPr>
                <a:r>
                  <a:rPr kumimoji="0" lang="pt-PT" sz="1800" b="0" u="none" kern="0" dirty="0" smtClean="0">
                    <a:cs typeface="Arial" charset="0"/>
                  </a:rPr>
                  <a:t>     (</a:t>
                </a:r>
                <a:r>
                  <a:rPr kumimoji="0" lang="pt-PT" sz="1800" b="0" u="none" kern="0" dirty="0" err="1" smtClean="0">
                    <a:cs typeface="Arial" charset="0"/>
                  </a:rPr>
                  <a:t>all</a:t>
                </a:r>
                <a:r>
                  <a:rPr kumimoji="0" lang="pt-PT" sz="1800" b="0" u="none" kern="0" dirty="0" smtClean="0">
                    <a:cs typeface="Arial" charset="0"/>
                  </a:rPr>
                  <a:t> % </a:t>
                </a:r>
                <a:r>
                  <a:rPr kumimoji="0" lang="pt-PT" sz="1800" b="0" u="none" kern="0" dirty="0" err="1" smtClean="0">
                    <a:cs typeface="Arial" charset="0"/>
                  </a:rPr>
                  <a:t>of</a:t>
                </a:r>
                <a:r>
                  <a:rPr kumimoji="0" lang="pt-PT" sz="1800" b="0" u="none" kern="0" dirty="0" smtClean="0">
                    <a:cs typeface="Arial" charset="0"/>
                  </a:rPr>
                  <a:t> RWA)</a:t>
                </a:r>
                <a:endParaRPr lang="en-US" sz="1800" b="0" u="none" dirty="0" smtClean="0"/>
              </a:p>
            </p:txBody>
          </p:sp>
        </mc:Choice>
        <mc:Fallback xmlns="">
          <p:sp>
            <p:nvSpPr>
              <p:cNvPr id="6" name="Rectangle 2"/>
              <p:cNvSpPr txBox="1">
                <a:spLocks noRot="1" noChangeAspect="1" noMove="1" noResize="1" noEditPoints="1" noAdjustHandles="1" noChangeArrowheads="1" noChangeShapeType="1" noTextEdit="1"/>
              </p:cNvSpPr>
              <p:nvPr/>
            </p:nvSpPr>
            <p:spPr bwMode="auto">
              <a:xfrm>
                <a:off x="738188" y="1628801"/>
                <a:ext cx="8715375" cy="4693940"/>
              </a:xfrm>
              <a:prstGeom prst="rect">
                <a:avLst/>
              </a:prstGeom>
              <a:blipFill>
                <a:blip r:embed="rId3"/>
                <a:stretch>
                  <a:fillRect l="-699" t="-2597" r="-559" b="-3506"/>
                </a:stretch>
              </a:blipFill>
              <a:ln w="9525">
                <a:noFill/>
                <a:miter lim="800000"/>
                <a:headEnd/>
                <a:tailEnd/>
              </a:ln>
            </p:spPr>
            <p:txBody>
              <a:bodyPr/>
              <a:lstStyle/>
              <a:p>
                <a:r>
                  <a:rPr lang="pt-PT">
                    <a:noFill/>
                  </a:rPr>
                  <a:t> </a:t>
                </a:r>
              </a:p>
            </p:txBody>
          </p:sp>
        </mc:Fallback>
      </mc:AlternateContent>
    </p:spTree>
    <p:extLst>
      <p:ext uri="{BB962C8B-B14F-4D97-AF65-F5344CB8AC3E}">
        <p14:creationId xmlns:p14="http://schemas.microsoft.com/office/powerpoint/2010/main" val="1155989665"/>
      </p:ext>
    </p:extLst>
  </p:cSld>
  <p:clrMapOvr>
    <a:masterClrMapping/>
  </p:clrMapOvr>
  <p:transition spd="slow">
    <p:pull dir="r"/>
  </p:transition>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9939" name="Rectangle 2"/>
              <p:cNvSpPr>
                <a:spLocks noGrp="1" noChangeArrowheads="1"/>
              </p:cNvSpPr>
              <p:nvPr>
                <p:ph type="body" sz="half" idx="1"/>
              </p:nvPr>
            </p:nvSpPr>
            <p:spPr>
              <a:xfrm>
                <a:off x="738188" y="1628800"/>
                <a:ext cx="8715375" cy="4666258"/>
              </a:xfrm>
            </p:spPr>
            <p:txBody>
              <a:bodyPr anchor="ctr"/>
              <a:lstStyle/>
              <a:p>
                <a:pPr marL="357188" lvl="1" indent="-357188" algn="just">
                  <a:lnSpc>
                    <a:spcPts val="2600"/>
                  </a:lnSpc>
                  <a:spcBef>
                    <a:spcPts val="600"/>
                  </a:spcBef>
                  <a:spcAft>
                    <a:spcPts val="0"/>
                  </a:spcAft>
                  <a:buAutoNum type="arabicParenBoth" startAt="2"/>
                  <a:defRPr/>
                </a:pPr>
                <a:r>
                  <a:rPr lang="en-US" sz="2000" b="1" dirty="0" smtClean="0">
                    <a:cs typeface="Arial" charset="0"/>
                  </a:rPr>
                  <a:t>Combined Capital Buffer Requirement (CBR)</a:t>
                </a:r>
              </a:p>
              <a:p>
                <a:pPr marL="357188" lvl="1" indent="-357188" algn="just">
                  <a:lnSpc>
                    <a:spcPts val="2600"/>
                  </a:lnSpc>
                  <a:spcBef>
                    <a:spcPts val="600"/>
                  </a:spcBef>
                  <a:spcAft>
                    <a:spcPts val="0"/>
                  </a:spcAft>
                  <a:buAutoNum type="arabicParenBoth" startAt="2"/>
                  <a:defRPr/>
                </a:pPr>
                <a:endParaRPr lang="en-US" sz="1800" b="1" dirty="0" smtClean="0">
                  <a:cs typeface="Arial" charset="0"/>
                </a:endParaRPr>
              </a:p>
              <a:p>
                <a:pPr marL="357188" lvl="1" indent="-357188" algn="just">
                  <a:lnSpc>
                    <a:spcPts val="2600"/>
                  </a:lnSpc>
                  <a:spcBef>
                    <a:spcPts val="600"/>
                  </a:spcBef>
                  <a:spcAft>
                    <a:spcPts val="0"/>
                  </a:spcAft>
                  <a:buAutoNum type="romanLcParenBoth"/>
                  <a:defRPr/>
                </a:pPr>
                <a:r>
                  <a:rPr lang="en-US" sz="1800" dirty="0" smtClean="0">
                    <a:cs typeface="Arial" charset="0"/>
                  </a:rPr>
                  <a:t>Capital Conservation Buffer (</a:t>
                </a:r>
                <a:r>
                  <a:rPr lang="en-US" sz="1800" dirty="0" err="1" smtClean="0">
                    <a:cs typeface="Arial" charset="0"/>
                  </a:rPr>
                  <a:t>CCoB</a:t>
                </a:r>
                <a:r>
                  <a:rPr lang="en-US" sz="1800" dirty="0" smtClean="0">
                    <a:cs typeface="Arial" charset="0"/>
                  </a:rPr>
                  <a:t>) = 2,5%</a:t>
                </a:r>
              </a:p>
              <a:p>
                <a:pPr marL="357188" lvl="1" indent="-357188" algn="just">
                  <a:lnSpc>
                    <a:spcPts val="2600"/>
                  </a:lnSpc>
                  <a:spcBef>
                    <a:spcPts val="600"/>
                  </a:spcBef>
                  <a:spcAft>
                    <a:spcPts val="0"/>
                  </a:spcAft>
                  <a:buAutoNum type="romanLcParenBoth"/>
                  <a:defRPr/>
                </a:pPr>
                <a:r>
                  <a:rPr lang="en-US" sz="1800" dirty="0">
                    <a:cs typeface="Arial" charset="0"/>
                  </a:rPr>
                  <a:t>Countercyclical Capital Buffer </a:t>
                </a:r>
                <a:r>
                  <a:rPr lang="en-US" sz="1800" dirty="0" smtClean="0">
                    <a:cs typeface="Arial" charset="0"/>
                  </a:rPr>
                  <a:t>(</a:t>
                </a:r>
                <a:r>
                  <a:rPr lang="en-US" sz="1800" dirty="0" err="1" smtClean="0">
                    <a:cs typeface="Arial" charset="0"/>
                  </a:rPr>
                  <a:t>CCyB</a:t>
                </a:r>
                <a:r>
                  <a:rPr lang="en-US" sz="1800" dirty="0" smtClean="0">
                    <a:cs typeface="Arial" charset="0"/>
                  </a:rPr>
                  <a:t>) – 0% to 2,5%</a:t>
                </a:r>
              </a:p>
              <a:p>
                <a:pPr marL="357188" lvl="1" indent="-357188" algn="just">
                  <a:lnSpc>
                    <a:spcPts val="2600"/>
                  </a:lnSpc>
                  <a:spcBef>
                    <a:spcPts val="600"/>
                  </a:spcBef>
                  <a:spcAft>
                    <a:spcPts val="0"/>
                  </a:spcAft>
                  <a:buAutoNum type="romanLcParenBoth"/>
                  <a:defRPr/>
                </a:pPr>
                <a:r>
                  <a:rPr lang="en-US" sz="1800" dirty="0" smtClean="0">
                    <a:cs typeface="Arial" charset="0"/>
                  </a:rPr>
                  <a:t>Systemic Risk Buffer (</a:t>
                </a:r>
                <a:r>
                  <a:rPr lang="en-US" sz="1800" dirty="0" err="1" smtClean="0">
                    <a:cs typeface="Arial" charset="0"/>
                  </a:rPr>
                  <a:t>SyRB</a:t>
                </a:r>
                <a:r>
                  <a:rPr lang="en-US" sz="1800" dirty="0" smtClean="0">
                    <a:cs typeface="Arial" charset="0"/>
                  </a:rPr>
                  <a:t>) – multiples of 0,5%, with no limit</a:t>
                </a:r>
              </a:p>
              <a:p>
                <a:pPr marL="357188" lvl="1" indent="-357188" algn="just">
                  <a:lnSpc>
                    <a:spcPts val="2600"/>
                  </a:lnSpc>
                  <a:spcBef>
                    <a:spcPts val="600"/>
                  </a:spcBef>
                  <a:spcAft>
                    <a:spcPts val="0"/>
                  </a:spcAft>
                  <a:buAutoNum type="romanLcParenBoth"/>
                  <a:defRPr/>
                </a:pPr>
                <a:r>
                  <a:rPr lang="en-US" sz="1800" dirty="0" smtClean="0"/>
                  <a:t>Global </a:t>
                </a:r>
                <a:r>
                  <a:rPr lang="en-US" sz="1800" dirty="0"/>
                  <a:t>Systematically Important Institutions (G-SII</a:t>
                </a:r>
                <a:r>
                  <a:rPr lang="en-US" sz="1800" dirty="0" smtClean="0"/>
                  <a:t>) </a:t>
                </a:r>
                <a:r>
                  <a:rPr lang="pt-PT" sz="1800" dirty="0"/>
                  <a:t>capital buffers </a:t>
                </a:r>
                <a:r>
                  <a:rPr lang="pt-PT" sz="1800" dirty="0" smtClean="0"/>
                  <a:t>– no </a:t>
                </a:r>
                <a:r>
                  <a:rPr lang="en-US" sz="1800" dirty="0" smtClean="0"/>
                  <a:t>limit;</a:t>
                </a:r>
              </a:p>
              <a:p>
                <a:pPr marL="357188" lvl="1" indent="-357188" algn="just">
                  <a:lnSpc>
                    <a:spcPts val="2600"/>
                  </a:lnSpc>
                  <a:spcBef>
                    <a:spcPts val="600"/>
                  </a:spcBef>
                  <a:spcAft>
                    <a:spcPts val="0"/>
                  </a:spcAft>
                  <a:buFontTx/>
                  <a:buAutoNum type="romanLcParenBoth"/>
                  <a:defRPr/>
                </a:pPr>
                <a:r>
                  <a:rPr lang="en-US" sz="1800" dirty="0" smtClean="0"/>
                  <a:t>Other </a:t>
                </a:r>
                <a:r>
                  <a:rPr lang="en-US" sz="1800" dirty="0"/>
                  <a:t>Systematically </a:t>
                </a:r>
                <a:r>
                  <a:rPr lang="en-US" sz="1800" dirty="0" smtClean="0"/>
                  <a:t>Important Institutions</a:t>
                </a:r>
                <a:r>
                  <a:rPr lang="pt-PT" sz="1800" dirty="0" smtClean="0"/>
                  <a:t> </a:t>
                </a:r>
                <a:r>
                  <a:rPr lang="pt-PT" sz="1800" dirty="0"/>
                  <a:t>(O-SII) capital </a:t>
                </a:r>
                <a:r>
                  <a:rPr lang="pt-PT" sz="1800" dirty="0" smtClean="0"/>
                  <a:t>buffers </a:t>
                </a:r>
                <a:r>
                  <a:rPr lang="en-US" sz="1800" dirty="0">
                    <a:ea typeface="Cambria Math" panose="02040503050406030204" pitchFamily="18" charset="0"/>
                    <a:cs typeface="Arial" charset="0"/>
                  </a:rPr>
                  <a:t> </a:t>
                </a:r>
                <a14:m>
                  <m:oMath xmlns:m="http://schemas.openxmlformats.org/officeDocument/2006/math">
                    <m:r>
                      <a:rPr lang="en-US" sz="1800" i="1" smtClean="0">
                        <a:latin typeface="Cambria Math" panose="02040503050406030204" pitchFamily="18" charset="0"/>
                        <a:ea typeface="Cambria Math" panose="02040503050406030204" pitchFamily="18" charset="0"/>
                        <a:cs typeface="Arial" charset="0"/>
                      </a:rPr>
                      <m:t>≤</m:t>
                    </m:r>
                    <m:r>
                      <a:rPr lang="pt-PT" sz="1800" b="0" i="1" smtClean="0">
                        <a:latin typeface="Cambria Math" panose="02040503050406030204" pitchFamily="18" charset="0"/>
                        <a:cs typeface="Arial" charset="0"/>
                      </a:rPr>
                      <m:t>3</m:t>
                    </m:r>
                    <m:r>
                      <a:rPr lang="pt-PT" sz="1800" i="1">
                        <a:latin typeface="Cambria Math" panose="02040503050406030204" pitchFamily="18" charset="0"/>
                        <a:cs typeface="Arial" charset="0"/>
                      </a:rPr>
                      <m:t>%</m:t>
                    </m:r>
                  </m:oMath>
                </a14:m>
                <a:endParaRPr lang="pt-PT" sz="1800" dirty="0" smtClean="0">
                  <a:cs typeface="Arial" charset="0"/>
                </a:endParaRPr>
              </a:p>
              <a:p>
                <a:pPr marL="357188" lvl="1" indent="-357188" algn="just">
                  <a:lnSpc>
                    <a:spcPts val="2600"/>
                  </a:lnSpc>
                  <a:spcBef>
                    <a:spcPts val="600"/>
                  </a:spcBef>
                  <a:spcAft>
                    <a:spcPts val="0"/>
                  </a:spcAft>
                  <a:buFontTx/>
                  <a:buAutoNum type="romanLcParenBoth"/>
                  <a:defRPr/>
                </a:pPr>
                <a:endParaRPr lang="pt-PT" sz="1800" dirty="0">
                  <a:cs typeface="Arial" charset="0"/>
                </a:endParaRPr>
              </a:p>
              <a:p>
                <a:pPr marL="660400" lvl="1" indent="-400050" algn="just">
                  <a:lnSpc>
                    <a:spcPts val="2600"/>
                  </a:lnSpc>
                  <a:spcBef>
                    <a:spcPts val="600"/>
                  </a:spcBef>
                  <a:spcAft>
                    <a:spcPts val="0"/>
                  </a:spcAft>
                  <a:buAutoNum type="romanLcParenBoth"/>
                  <a:defRPr/>
                </a:pPr>
                <a:endParaRPr lang="en-US" sz="1800" dirty="0" smtClean="0">
                  <a:cs typeface="Arial" charset="0"/>
                </a:endParaRPr>
              </a:p>
              <a:p>
                <a:pPr marL="660400" lvl="1" indent="-400050" algn="just">
                  <a:lnSpc>
                    <a:spcPts val="2600"/>
                  </a:lnSpc>
                  <a:spcBef>
                    <a:spcPts val="600"/>
                  </a:spcBef>
                  <a:spcAft>
                    <a:spcPts val="0"/>
                  </a:spcAft>
                  <a:buAutoNum type="romanLcParenBoth"/>
                  <a:defRPr/>
                </a:pPr>
                <a:endParaRPr lang="en-US" sz="1800" dirty="0" smtClean="0">
                  <a:solidFill>
                    <a:srgbClr val="FF0000"/>
                  </a:solidFill>
                  <a:cs typeface="Arial" charset="0"/>
                </a:endParaRPr>
              </a:p>
            </p:txBody>
          </p:sp>
        </mc:Choice>
        <mc:Fallback xmlns="">
          <p:sp>
            <p:nvSpPr>
              <p:cNvPr id="39939" name="Rectangle 2"/>
              <p:cNvSpPr>
                <a:spLocks noGrp="1" noRot="1" noChangeAspect="1" noMove="1" noResize="1" noEditPoints="1" noAdjustHandles="1" noChangeArrowheads="1" noChangeShapeType="1" noTextEdit="1"/>
              </p:cNvSpPr>
              <p:nvPr>
                <p:ph type="body" sz="half" idx="1"/>
              </p:nvPr>
            </p:nvSpPr>
            <p:spPr>
              <a:xfrm>
                <a:off x="738188" y="1628800"/>
                <a:ext cx="8715375" cy="4666258"/>
              </a:xfrm>
              <a:blipFill>
                <a:blip r:embed="rId3"/>
                <a:stretch>
                  <a:fillRect l="-210"/>
                </a:stretch>
              </a:blipFill>
            </p:spPr>
            <p:txBody>
              <a:bodyPr/>
              <a:lstStyle/>
              <a:p>
                <a:r>
                  <a:rPr lang="pt-PT">
                    <a:noFill/>
                  </a:rPr>
                  <a:t> </a:t>
                </a:r>
              </a:p>
            </p:txBody>
          </p:sp>
        </mc:Fallback>
      </mc:AlternateContent>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721</a:t>
            </a:fld>
            <a:endParaRPr lang="en-US"/>
          </a:p>
        </p:txBody>
      </p:sp>
    </p:spTree>
    <p:extLst>
      <p:ext uri="{BB962C8B-B14F-4D97-AF65-F5344CB8AC3E}">
        <p14:creationId xmlns:p14="http://schemas.microsoft.com/office/powerpoint/2010/main" val="1774881571"/>
      </p:ext>
    </p:extLst>
  </p:cSld>
  <p:clrMapOvr>
    <a:masterClrMapping/>
  </p:clrMapOvr>
  <p:transition spd="slow">
    <p:pull dir="r"/>
  </p:transition>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66258"/>
          </a:xfrm>
        </p:spPr>
        <p:txBody>
          <a:bodyPr anchor="ctr"/>
          <a:lstStyle/>
          <a:p>
            <a:pPr marL="357188" indent="-357188">
              <a:buAutoNum type="romanLcParenBoth"/>
            </a:pPr>
            <a:r>
              <a:rPr lang="en-US" sz="1800" dirty="0" smtClean="0">
                <a:solidFill>
                  <a:srgbClr val="FF0000"/>
                </a:solidFill>
                <a:cs typeface="Arial" charset="0"/>
              </a:rPr>
              <a:t>Capital Conservation Buffer (</a:t>
            </a:r>
            <a:r>
              <a:rPr lang="en-US" sz="1800" dirty="0" err="1" smtClean="0">
                <a:solidFill>
                  <a:srgbClr val="FF0000"/>
                </a:solidFill>
                <a:cs typeface="Arial" charset="0"/>
              </a:rPr>
              <a:t>CCoB</a:t>
            </a:r>
            <a:r>
              <a:rPr lang="en-US" sz="1800" dirty="0" smtClean="0">
                <a:solidFill>
                  <a:srgbClr val="FF0000"/>
                </a:solidFill>
                <a:cs typeface="Arial" charset="0"/>
              </a:rPr>
              <a:t>)</a:t>
            </a:r>
          </a:p>
          <a:p>
            <a:pPr marL="357188" indent="-357188">
              <a:buFontTx/>
              <a:buChar char="-"/>
            </a:pPr>
            <a:r>
              <a:rPr lang="en-US" sz="1600" dirty="0" smtClean="0">
                <a:cs typeface="Arial" charset="0"/>
              </a:rPr>
              <a:t>c</a:t>
            </a:r>
            <a:r>
              <a:rPr lang="en-US" sz="1600" dirty="0" smtClean="0"/>
              <a:t>onstant </a:t>
            </a:r>
            <a:r>
              <a:rPr lang="en-US" sz="1600" dirty="0"/>
              <a:t>over </a:t>
            </a:r>
            <a:r>
              <a:rPr lang="en-US" sz="1600" dirty="0" smtClean="0"/>
              <a:t>time, aiming </a:t>
            </a:r>
            <a:r>
              <a:rPr lang="en-US" sz="1600" dirty="0"/>
              <a:t>to accommodate </a:t>
            </a:r>
            <a:r>
              <a:rPr lang="en-US" sz="1600" dirty="0" smtClean="0"/>
              <a:t>losses in a </a:t>
            </a:r>
            <a:r>
              <a:rPr lang="en-US" sz="1600" dirty="0"/>
              <a:t>potentially adverse </a:t>
            </a:r>
            <a:r>
              <a:rPr lang="en-US" sz="1600" dirty="0" smtClean="0"/>
              <a:t>scenario.</a:t>
            </a:r>
          </a:p>
          <a:p>
            <a:pPr marL="357188" indent="-357188">
              <a:buAutoNum type="romanLcParenBoth" startAt="2"/>
            </a:pPr>
            <a:endParaRPr lang="en-US" sz="1800" dirty="0" smtClean="0">
              <a:solidFill>
                <a:srgbClr val="FF0000"/>
              </a:solidFill>
              <a:cs typeface="Arial" charset="0"/>
            </a:endParaRPr>
          </a:p>
          <a:p>
            <a:pPr marL="357188" indent="-357188">
              <a:buAutoNum type="romanLcParenBoth" startAt="2"/>
            </a:pPr>
            <a:r>
              <a:rPr lang="en-US" sz="1800" dirty="0" smtClean="0">
                <a:solidFill>
                  <a:srgbClr val="FF0000"/>
                </a:solidFill>
                <a:cs typeface="Arial" charset="0"/>
              </a:rPr>
              <a:t>Capital Countercyclical Buffer (</a:t>
            </a:r>
            <a:r>
              <a:rPr lang="en-US" sz="1800" dirty="0" err="1" smtClean="0">
                <a:solidFill>
                  <a:srgbClr val="FF0000"/>
                </a:solidFill>
                <a:cs typeface="Arial" charset="0"/>
              </a:rPr>
              <a:t>CCyB</a:t>
            </a:r>
            <a:r>
              <a:rPr lang="en-US" sz="1800" dirty="0" smtClean="0">
                <a:solidFill>
                  <a:srgbClr val="FF0000"/>
                </a:solidFill>
                <a:cs typeface="Arial" charset="0"/>
              </a:rPr>
              <a:t>) – 0% to 2,5% (multiples of 25 </a:t>
            </a:r>
            <a:r>
              <a:rPr lang="en-US" sz="1800" dirty="0" err="1" smtClean="0">
                <a:solidFill>
                  <a:srgbClr val="FF0000"/>
                </a:solidFill>
                <a:cs typeface="Arial" charset="0"/>
              </a:rPr>
              <a:t>bp</a:t>
            </a:r>
            <a:r>
              <a:rPr lang="en-US" sz="1800" dirty="0" smtClean="0">
                <a:solidFill>
                  <a:srgbClr val="FF0000"/>
                </a:solidFill>
                <a:cs typeface="Arial" charset="0"/>
              </a:rPr>
              <a:t>)</a:t>
            </a:r>
          </a:p>
          <a:p>
            <a:pPr algn="just">
              <a:lnSpc>
                <a:spcPts val="2100"/>
              </a:lnSpc>
              <a:spcBef>
                <a:spcPts val="300"/>
              </a:spcBef>
              <a:spcAft>
                <a:spcPts val="0"/>
              </a:spcAft>
              <a:buFontTx/>
              <a:buChar char="-"/>
            </a:pPr>
            <a:r>
              <a:rPr lang="en-US" sz="1600" dirty="0" smtClean="0"/>
              <a:t>to </a:t>
            </a:r>
            <a:r>
              <a:rPr lang="en-US" sz="1600" dirty="0"/>
              <a:t>strengthen the resilience of the banking </a:t>
            </a:r>
            <a:r>
              <a:rPr lang="en-US" sz="1600" dirty="0" smtClean="0"/>
              <a:t>sector in </a:t>
            </a:r>
            <a:r>
              <a:rPr lang="en-US" sz="1600" dirty="0"/>
              <a:t>periods when cyclical systemic risk increases due to excessive credit growth, </a:t>
            </a:r>
            <a:r>
              <a:rPr lang="en-US" sz="1600" dirty="0" smtClean="0"/>
              <a:t>being defined based </a:t>
            </a:r>
            <a:r>
              <a:rPr lang="en-US" sz="1600" dirty="0"/>
              <a:t>on the analysis of a set of macroeconomic and financial indicators, </a:t>
            </a:r>
            <a:r>
              <a:rPr lang="en-US" sz="1600" dirty="0" smtClean="0"/>
              <a:t>providing information </a:t>
            </a:r>
            <a:r>
              <a:rPr lang="en-US" sz="1600" dirty="0"/>
              <a:t>on cyclical systemic risk developments. </a:t>
            </a:r>
          </a:p>
          <a:p>
            <a:pPr algn="just">
              <a:lnSpc>
                <a:spcPts val="2100"/>
              </a:lnSpc>
              <a:spcBef>
                <a:spcPts val="300"/>
              </a:spcBef>
              <a:spcAft>
                <a:spcPts val="0"/>
              </a:spcAft>
              <a:buFontTx/>
              <a:buChar char="-"/>
            </a:pPr>
            <a:r>
              <a:rPr lang="en-US" sz="1600" dirty="0" smtClean="0"/>
              <a:t>the </a:t>
            </a:r>
            <a:r>
              <a:rPr lang="en-US" sz="1600" dirty="0"/>
              <a:t>ESRB gave guidance to national authorities on setting countercyclical buffer rates (Recommendation ESRB/2014/1), following BCBS recommendations, e.g</a:t>
            </a:r>
            <a:r>
              <a:rPr lang="en-US" sz="1600" dirty="0" smtClean="0"/>
              <a:t>. on </a:t>
            </a:r>
            <a:r>
              <a:rPr lang="en-US" sz="1600" dirty="0"/>
              <a:t>the measurement and calculation of the deviation from long term trends of ratios of credit/GDP, variables that indicate the build-up of systemic risk due to excessive credit growth in a financial system (e.g. the relevant credit/GDP ratio and its deviation from the long-term trend) and variables that indicate that the buffer should be maintained, reduced or </a:t>
            </a:r>
            <a:r>
              <a:rPr lang="en-US" sz="1600" dirty="0" smtClean="0"/>
              <a:t>released.</a:t>
            </a:r>
          </a:p>
          <a:p>
            <a:pPr algn="just">
              <a:lnSpc>
                <a:spcPts val="2100"/>
              </a:lnSpc>
              <a:spcBef>
                <a:spcPts val="300"/>
              </a:spcBef>
              <a:spcAft>
                <a:spcPts val="0"/>
              </a:spcAft>
              <a:buFontTx/>
              <a:buChar char="-"/>
            </a:pPr>
            <a:r>
              <a:rPr lang="en-US" sz="1600" dirty="0" smtClean="0">
                <a:solidFill>
                  <a:srgbClr val="FF0000"/>
                </a:solidFill>
                <a:cs typeface="Arial" charset="0"/>
              </a:rPr>
              <a:t>In </a:t>
            </a:r>
            <a:r>
              <a:rPr lang="en-US" sz="1600" dirty="0">
                <a:solidFill>
                  <a:srgbClr val="FF0000"/>
                </a:solidFill>
                <a:cs typeface="Arial" charset="0"/>
              </a:rPr>
              <a:t>Portugal, according to DL No. 157/2014, </a:t>
            </a:r>
            <a:r>
              <a:rPr lang="en-US" sz="1600" dirty="0" err="1" smtClean="0">
                <a:solidFill>
                  <a:srgbClr val="FF0000"/>
                </a:solidFill>
                <a:cs typeface="Arial" charset="0"/>
              </a:rPr>
              <a:t>BdP</a:t>
            </a:r>
            <a:r>
              <a:rPr lang="en-US" sz="1600" dirty="0" smtClean="0">
                <a:solidFill>
                  <a:srgbClr val="FF0000"/>
                </a:solidFill>
                <a:cs typeface="Arial" charset="0"/>
              </a:rPr>
              <a:t> establishes </a:t>
            </a:r>
            <a:r>
              <a:rPr lang="en-US" sz="1600" dirty="0">
                <a:solidFill>
                  <a:srgbClr val="FF0000"/>
                </a:solidFill>
                <a:cs typeface="Arial" charset="0"/>
              </a:rPr>
              <a:t>this buffer since the end of 2015 for the following quarter, keeping it at 0% since </a:t>
            </a:r>
            <a:r>
              <a:rPr lang="en-US" sz="1600" dirty="0" smtClean="0">
                <a:solidFill>
                  <a:srgbClr val="FF0000"/>
                </a:solidFill>
                <a:cs typeface="Arial" charset="0"/>
              </a:rPr>
              <a:t>then </a:t>
            </a:r>
            <a:r>
              <a:rPr lang="en-US" sz="1600" dirty="0" smtClean="0">
                <a:cs typeface="Arial" charset="0"/>
              </a:rPr>
              <a:t>(according </a:t>
            </a:r>
            <a:r>
              <a:rPr lang="en-US" sz="1600" dirty="0">
                <a:cs typeface="Arial" charset="0"/>
              </a:rPr>
              <a:t>to the methodology presented in </a:t>
            </a:r>
            <a:r>
              <a:rPr lang="en-US" sz="1600" dirty="0" err="1">
                <a:cs typeface="Arial" charset="0"/>
              </a:rPr>
              <a:t>BdP</a:t>
            </a:r>
            <a:r>
              <a:rPr lang="en-US" sz="1600" dirty="0">
                <a:cs typeface="Arial" charset="0"/>
              </a:rPr>
              <a:t> (2015), “</a:t>
            </a:r>
            <a:r>
              <a:rPr lang="en-US" sz="1600" dirty="0" smtClean="0">
                <a:cs typeface="Arial" charset="0"/>
              </a:rPr>
              <a:t>Countercyclical </a:t>
            </a:r>
            <a:r>
              <a:rPr lang="en-US" sz="1600" dirty="0">
                <a:cs typeface="Arial" charset="0"/>
              </a:rPr>
              <a:t>Capital Buffer in Portugal: How will it work?”, 29 Dec</a:t>
            </a:r>
            <a:r>
              <a:rPr lang="en-US" sz="1600" dirty="0" smtClean="0">
                <a:cs typeface="Arial" charset="0"/>
              </a:rPr>
              <a:t>.)</a:t>
            </a:r>
            <a:r>
              <a:rPr lang="en-US" sz="1600" dirty="0" smtClean="0">
                <a:solidFill>
                  <a:srgbClr val="FF0000"/>
                </a:solidFill>
                <a:cs typeface="Arial" charset="0"/>
              </a:rPr>
              <a:t>.</a:t>
            </a:r>
            <a:endParaRPr lang="en-US" sz="1800" dirty="0" smtClean="0">
              <a:solidFill>
                <a:srgbClr val="FF0000"/>
              </a:solidFill>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722</a:t>
            </a:fld>
            <a:endParaRPr lang="en-US"/>
          </a:p>
        </p:txBody>
      </p:sp>
    </p:spTree>
    <p:extLst>
      <p:ext uri="{BB962C8B-B14F-4D97-AF65-F5344CB8AC3E}">
        <p14:creationId xmlns:p14="http://schemas.microsoft.com/office/powerpoint/2010/main" val="1460995978"/>
      </p:ext>
    </p:extLst>
  </p:cSld>
  <p:clrMapOvr>
    <a:masterClrMapping/>
  </p:clrMapOvr>
  <p:transition spd="slow">
    <p:pull dir="r"/>
  </p:transition>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705817"/>
          </a:xfrm>
        </p:spPr>
        <p:txBody>
          <a:bodyPr anchor="ctr"/>
          <a:lstStyle/>
          <a:p>
            <a:pPr marL="357188" indent="-357188" algn="just">
              <a:lnSpc>
                <a:spcPts val="2700"/>
              </a:lnSpc>
              <a:spcBef>
                <a:spcPts val="600"/>
              </a:spcBef>
              <a:spcAft>
                <a:spcPts val="600"/>
              </a:spcAft>
              <a:defRPr/>
            </a:pPr>
            <a:r>
              <a:rPr lang="en-US" sz="2000" dirty="0" smtClean="0">
                <a:solidFill>
                  <a:srgbClr val="FF0000"/>
                </a:solidFill>
                <a:cs typeface="Arial" charset="0"/>
              </a:rPr>
              <a:t>Actually, the Basel and the </a:t>
            </a:r>
            <a:r>
              <a:rPr lang="en-US" sz="2000" dirty="0" err="1" smtClean="0">
                <a:solidFill>
                  <a:srgbClr val="FF0000"/>
                </a:solidFill>
                <a:cs typeface="Arial" charset="0"/>
              </a:rPr>
              <a:t>BdP</a:t>
            </a:r>
            <a:r>
              <a:rPr lang="en-US" sz="2000" dirty="0" smtClean="0">
                <a:solidFill>
                  <a:srgbClr val="FF0000"/>
                </a:solidFill>
                <a:cs typeface="Arial" charset="0"/>
              </a:rPr>
              <a:t> indicators of cyclicality are still significantly below the long-term mean:</a:t>
            </a:r>
            <a:endParaRPr lang="en-US" sz="20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723</a:t>
            </a:fld>
            <a:endParaRPr lang="en-US"/>
          </a:p>
        </p:txBody>
      </p:sp>
      <p:pic>
        <p:nvPicPr>
          <p:cNvPr id="3" name="Picture 2"/>
          <p:cNvPicPr>
            <a:picLocks noChangeAspect="1"/>
          </p:cNvPicPr>
          <p:nvPr/>
        </p:nvPicPr>
        <p:blipFill>
          <a:blip r:embed="rId3"/>
          <a:stretch>
            <a:fillRect/>
          </a:stretch>
        </p:blipFill>
        <p:spPr>
          <a:xfrm>
            <a:off x="1136576" y="2949440"/>
            <a:ext cx="7776864" cy="2125514"/>
          </a:xfrm>
          <a:prstGeom prst="rect">
            <a:avLst/>
          </a:prstGeom>
        </p:spPr>
      </p:pic>
      <p:sp>
        <p:nvSpPr>
          <p:cNvPr id="6" name="Rectangle 5"/>
          <p:cNvSpPr/>
          <p:nvPr/>
        </p:nvSpPr>
        <p:spPr>
          <a:xfrm>
            <a:off x="1098897" y="5329652"/>
            <a:ext cx="8331175" cy="246221"/>
          </a:xfrm>
          <a:prstGeom prst="rect">
            <a:avLst/>
          </a:prstGeom>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BoP</a:t>
            </a:r>
            <a:r>
              <a:rPr lang="en-US" sz="1000" b="0" u="none" dirty="0" smtClean="0">
                <a:solidFill>
                  <a:schemeClr val="tx1"/>
                </a:solidFill>
              </a:rPr>
              <a:t> (2019), “Countercyclical </a:t>
            </a:r>
            <a:r>
              <a:rPr lang="pt-PT" sz="1000" b="0" u="none" dirty="0" smtClean="0">
                <a:solidFill>
                  <a:schemeClr val="tx1"/>
                </a:solidFill>
              </a:rPr>
              <a:t>Capital Buffer</a:t>
            </a:r>
            <a:r>
              <a:rPr lang="en-GB" sz="1000" b="0" u="none" dirty="0" smtClean="0">
                <a:solidFill>
                  <a:schemeClr val="tx1"/>
                </a:solidFill>
              </a:rPr>
              <a:t>”, Sept.</a:t>
            </a:r>
            <a:endParaRPr lang="en-GB" sz="1000" b="0" u="none" dirty="0">
              <a:solidFill>
                <a:schemeClr val="tx1"/>
              </a:solidFill>
            </a:endParaRPr>
          </a:p>
        </p:txBody>
      </p:sp>
    </p:spTree>
    <p:extLst>
      <p:ext uri="{BB962C8B-B14F-4D97-AF65-F5344CB8AC3E}">
        <p14:creationId xmlns:p14="http://schemas.microsoft.com/office/powerpoint/2010/main" val="1254195406"/>
      </p:ext>
    </p:extLst>
  </p:cSld>
  <p:clrMapOvr>
    <a:masterClrMapping/>
  </p:clrMapOvr>
  <p:transition spd="slow">
    <p:pull dir="r"/>
  </p:transition>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4666258"/>
          </a:xfrm>
        </p:spPr>
        <p:txBody>
          <a:bodyPr anchor="ctr"/>
          <a:lstStyle/>
          <a:p>
            <a:pPr algn="just">
              <a:lnSpc>
                <a:spcPts val="2600"/>
              </a:lnSpc>
              <a:spcBef>
                <a:spcPts val="600"/>
              </a:spcBef>
              <a:spcAft>
                <a:spcPts val="600"/>
              </a:spcAft>
              <a:buFontTx/>
              <a:buChar char="-"/>
            </a:pPr>
            <a:r>
              <a:rPr lang="en-US" sz="1800" dirty="0" smtClean="0">
                <a:solidFill>
                  <a:srgbClr val="FF0000"/>
                </a:solidFill>
                <a:cs typeface="Arial" charset="0"/>
              </a:rPr>
              <a:t>As additional information to the Basel gap, </a:t>
            </a:r>
            <a:r>
              <a:rPr lang="en-US" sz="1800" dirty="0" err="1" smtClean="0">
                <a:solidFill>
                  <a:srgbClr val="FF0000"/>
                </a:solidFill>
                <a:cs typeface="Arial" charset="0"/>
              </a:rPr>
              <a:t>BdP</a:t>
            </a:r>
            <a:r>
              <a:rPr lang="en-US" sz="1800" dirty="0" smtClean="0">
                <a:solidFill>
                  <a:srgbClr val="FF0000"/>
                </a:solidFill>
                <a:cs typeface="Arial" charset="0"/>
              </a:rPr>
              <a:t> considers the following indicators:</a:t>
            </a:r>
          </a:p>
          <a:p>
            <a:pPr algn="just">
              <a:lnSpc>
                <a:spcPts val="2600"/>
              </a:lnSpc>
              <a:spcBef>
                <a:spcPts val="600"/>
              </a:spcBef>
              <a:spcAft>
                <a:spcPts val="600"/>
              </a:spcAft>
              <a:buAutoNum type="alphaLcParenBoth"/>
            </a:pPr>
            <a:r>
              <a:rPr lang="en-GB" sz="1800" dirty="0" smtClean="0"/>
              <a:t>Overvaluation </a:t>
            </a:r>
            <a:r>
              <a:rPr lang="en-GB" sz="1800" dirty="0"/>
              <a:t>of property prices </a:t>
            </a:r>
            <a:r>
              <a:rPr lang="en-GB" sz="1800" dirty="0" smtClean="0"/>
              <a:t>- year-on-year </a:t>
            </a:r>
            <a:r>
              <a:rPr lang="en-GB" sz="1800" dirty="0"/>
              <a:t>growth rate of the real house price index and its four-quarter moving </a:t>
            </a:r>
            <a:r>
              <a:rPr lang="en-GB" sz="1800" dirty="0" smtClean="0"/>
              <a:t>average</a:t>
            </a:r>
          </a:p>
          <a:p>
            <a:pPr algn="just">
              <a:lnSpc>
                <a:spcPts val="2600"/>
              </a:lnSpc>
              <a:spcBef>
                <a:spcPts val="600"/>
              </a:spcBef>
              <a:spcAft>
                <a:spcPts val="600"/>
              </a:spcAft>
              <a:buAutoNum type="alphaLcParenBoth"/>
            </a:pPr>
            <a:r>
              <a:rPr lang="en-GB" sz="1800" dirty="0" smtClean="0"/>
              <a:t>Credit developments</a:t>
            </a:r>
          </a:p>
          <a:p>
            <a:pPr algn="just">
              <a:lnSpc>
                <a:spcPts val="2600"/>
              </a:lnSpc>
              <a:spcBef>
                <a:spcPts val="600"/>
              </a:spcBef>
              <a:spcAft>
                <a:spcPts val="600"/>
              </a:spcAft>
              <a:buAutoNum type="alphaLcParenBoth"/>
            </a:pPr>
            <a:r>
              <a:rPr lang="en-US" sz="1800" dirty="0" smtClean="0">
                <a:cs typeface="Arial" charset="0"/>
              </a:rPr>
              <a:t>External imbalances – current account deficit</a:t>
            </a:r>
          </a:p>
          <a:p>
            <a:pPr algn="just">
              <a:lnSpc>
                <a:spcPts val="2600"/>
              </a:lnSpc>
              <a:spcBef>
                <a:spcPts val="600"/>
              </a:spcBef>
              <a:spcAft>
                <a:spcPts val="600"/>
              </a:spcAft>
              <a:buAutoNum type="alphaLcParenBoth"/>
            </a:pPr>
            <a:r>
              <a:rPr lang="en-GB" sz="1800" dirty="0" smtClean="0"/>
              <a:t>Strength </a:t>
            </a:r>
            <a:r>
              <a:rPr lang="en-GB" sz="1800" dirty="0"/>
              <a:t>of bank balance sheets </a:t>
            </a:r>
            <a:r>
              <a:rPr lang="en-GB" sz="1800" dirty="0" smtClean="0"/>
              <a:t>- </a:t>
            </a:r>
            <a:r>
              <a:rPr lang="en-GB" sz="1800" dirty="0"/>
              <a:t>loan-to-deposit ratio and its </a:t>
            </a:r>
            <a:r>
              <a:rPr lang="en-GB" sz="1800" dirty="0" smtClean="0"/>
              <a:t>4-quarter </a:t>
            </a:r>
            <a:r>
              <a:rPr lang="en-GB" sz="1800" dirty="0"/>
              <a:t>moving </a:t>
            </a:r>
            <a:r>
              <a:rPr lang="en-GB" sz="1800" dirty="0" smtClean="0"/>
              <a:t>average</a:t>
            </a:r>
          </a:p>
          <a:p>
            <a:pPr algn="just">
              <a:lnSpc>
                <a:spcPts val="2600"/>
              </a:lnSpc>
              <a:spcBef>
                <a:spcPts val="600"/>
              </a:spcBef>
              <a:spcAft>
                <a:spcPts val="600"/>
              </a:spcAft>
              <a:buAutoNum type="alphaLcParenBoth"/>
            </a:pPr>
            <a:r>
              <a:rPr lang="nb-NO" sz="1800" dirty="0" smtClean="0"/>
              <a:t>Private </a:t>
            </a:r>
            <a:r>
              <a:rPr lang="nb-NO" sz="1800" dirty="0"/>
              <a:t>sector debt burden </a:t>
            </a:r>
            <a:r>
              <a:rPr lang="nb-NO" sz="1800" dirty="0" smtClean="0"/>
              <a:t>- </a:t>
            </a:r>
            <a:r>
              <a:rPr lang="en-GB" sz="1800" dirty="0" smtClean="0"/>
              <a:t>year-on-year </a:t>
            </a:r>
            <a:r>
              <a:rPr lang="en-GB" sz="1800" dirty="0"/>
              <a:t>growth rate of the debt-service-to-income ratio of the private non-financial sector and its </a:t>
            </a:r>
            <a:r>
              <a:rPr lang="en-GB" sz="1800" dirty="0" smtClean="0"/>
              <a:t>4-quarter </a:t>
            </a:r>
            <a:r>
              <a:rPr lang="en-GB" sz="1800" dirty="0"/>
              <a:t>moving </a:t>
            </a:r>
            <a:r>
              <a:rPr lang="en-GB" sz="1800" dirty="0" smtClean="0"/>
              <a:t>average.</a:t>
            </a:r>
          </a:p>
          <a:p>
            <a:pPr algn="just">
              <a:lnSpc>
                <a:spcPts val="2600"/>
              </a:lnSpc>
              <a:spcBef>
                <a:spcPts val="600"/>
              </a:spcBef>
              <a:spcAft>
                <a:spcPts val="600"/>
              </a:spcAft>
              <a:buAutoNum type="alphaLcParenBoth"/>
            </a:pPr>
            <a:r>
              <a:rPr lang="en-GB" sz="1800" dirty="0" smtClean="0"/>
              <a:t>Potential </a:t>
            </a:r>
            <a:r>
              <a:rPr lang="en-GB" sz="1800" dirty="0"/>
              <a:t>mispricing of risk </a:t>
            </a:r>
            <a:r>
              <a:rPr lang="en-GB" sz="1800" dirty="0" smtClean="0"/>
              <a:t>- </a:t>
            </a:r>
            <a:r>
              <a:rPr lang="en-GB" sz="1800" dirty="0"/>
              <a:t>spread applied by banks to new loans granted to non-financial </a:t>
            </a:r>
            <a:r>
              <a:rPr lang="en-GB" sz="1800" dirty="0" smtClean="0"/>
              <a:t>corporations</a:t>
            </a:r>
          </a:p>
          <a:p>
            <a:pPr algn="just">
              <a:lnSpc>
                <a:spcPts val="2600"/>
              </a:lnSpc>
              <a:spcBef>
                <a:spcPts val="600"/>
              </a:spcBef>
              <a:spcAft>
                <a:spcPts val="600"/>
              </a:spcAft>
              <a:buAutoNum type="alphaLcParenBoth"/>
            </a:pPr>
            <a:endParaRPr lang="en-GB" sz="18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724</a:t>
            </a:fld>
            <a:endParaRPr lang="en-US"/>
          </a:p>
        </p:txBody>
      </p:sp>
    </p:spTree>
    <p:extLst>
      <p:ext uri="{BB962C8B-B14F-4D97-AF65-F5344CB8AC3E}">
        <p14:creationId xmlns:p14="http://schemas.microsoft.com/office/powerpoint/2010/main" val="3307081964"/>
      </p:ext>
    </p:extLst>
  </p:cSld>
  <p:clrMapOvr>
    <a:masterClrMapping/>
  </p:clrMapOvr>
  <p:transition spd="slow">
    <p:pull dir="r"/>
  </p:transition>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1"/>
            <a:ext cx="8715376" cy="4679951"/>
          </a:xfrm>
        </p:spPr>
        <p:txBody>
          <a:bodyPr anchor="ctr"/>
          <a:lstStyle/>
          <a:p>
            <a:pPr marL="357188" lvl="1" indent="-357188" algn="just">
              <a:lnSpc>
                <a:spcPts val="2700"/>
              </a:lnSpc>
              <a:spcBef>
                <a:spcPts val="600"/>
              </a:spcBef>
              <a:spcAft>
                <a:spcPts val="600"/>
              </a:spcAft>
              <a:buAutoNum type="romanLcParenBoth" startAt="3"/>
              <a:defRPr/>
            </a:pPr>
            <a:r>
              <a:rPr lang="en-US" sz="1800" dirty="0" smtClean="0">
                <a:solidFill>
                  <a:srgbClr val="FF0000"/>
                </a:solidFill>
                <a:cs typeface="Arial" charset="0"/>
              </a:rPr>
              <a:t>systemic risk (</a:t>
            </a:r>
            <a:r>
              <a:rPr lang="en-US" sz="1800" dirty="0" err="1" smtClean="0">
                <a:solidFill>
                  <a:srgbClr val="FF0000"/>
                </a:solidFill>
                <a:cs typeface="Arial" charset="0"/>
              </a:rPr>
              <a:t>SyRB</a:t>
            </a:r>
            <a:r>
              <a:rPr lang="en-US" sz="1800" dirty="0" smtClean="0">
                <a:solidFill>
                  <a:srgbClr val="FF0000"/>
                </a:solidFill>
                <a:cs typeface="Arial" charset="0"/>
              </a:rPr>
              <a:t>)</a:t>
            </a:r>
          </a:p>
          <a:p>
            <a:pPr marL="714375" lvl="1" indent="-442913" algn="just">
              <a:lnSpc>
                <a:spcPts val="2700"/>
              </a:lnSpc>
              <a:spcBef>
                <a:spcPts val="600"/>
              </a:spcBef>
              <a:spcAft>
                <a:spcPts val="600"/>
              </a:spcAft>
              <a:buAutoNum type="romanLcParenBoth" startAt="3"/>
              <a:defRPr/>
            </a:pPr>
            <a:endParaRPr lang="en-US" sz="1800" dirty="0" smtClean="0">
              <a:solidFill>
                <a:srgbClr val="FF0000"/>
              </a:solidFill>
              <a:cs typeface="Arial" charset="0"/>
            </a:endParaRPr>
          </a:p>
          <a:p>
            <a:pPr algn="just">
              <a:lnSpc>
                <a:spcPts val="2700"/>
              </a:lnSpc>
              <a:spcBef>
                <a:spcPts val="600"/>
              </a:spcBef>
              <a:spcAft>
                <a:spcPts val="600"/>
              </a:spcAft>
              <a:buFontTx/>
              <a:buChar char="-"/>
            </a:pPr>
            <a:r>
              <a:rPr lang="en-US" sz="1800" dirty="0"/>
              <a:t>aims to address systemic risks of a long-term, non-cyclical nature that are not covered </a:t>
            </a:r>
            <a:r>
              <a:rPr lang="en-US" sz="1800" dirty="0" smtClean="0"/>
              <a:t>by </a:t>
            </a:r>
            <a:r>
              <a:rPr lang="en-US" sz="1800" dirty="0"/>
              <a:t>other </a:t>
            </a:r>
            <a:r>
              <a:rPr lang="en-US" sz="1800" dirty="0" err="1"/>
              <a:t>macroprudential</a:t>
            </a:r>
            <a:r>
              <a:rPr lang="en-US" sz="1800" dirty="0"/>
              <a:t> instruments of the CRR and the </a:t>
            </a:r>
            <a:r>
              <a:rPr lang="en-US" sz="1800" dirty="0" smtClean="0"/>
              <a:t>CRD.</a:t>
            </a:r>
          </a:p>
          <a:p>
            <a:pPr algn="just">
              <a:lnSpc>
                <a:spcPts val="2700"/>
              </a:lnSpc>
              <a:spcBef>
                <a:spcPts val="600"/>
              </a:spcBef>
              <a:spcAft>
                <a:spcPts val="600"/>
              </a:spcAft>
              <a:buFontTx/>
              <a:buChar char="-"/>
            </a:pPr>
            <a:r>
              <a:rPr lang="en-US" sz="1800" dirty="0" smtClean="0"/>
              <a:t>the systemic </a:t>
            </a:r>
            <a:r>
              <a:rPr lang="en-US" sz="1800" dirty="0"/>
              <a:t>risk buffer rate may apply to all exposures or a subset of exposures, thus </a:t>
            </a:r>
            <a:r>
              <a:rPr lang="en-US" sz="1800" dirty="0" smtClean="0"/>
              <a:t>allowing </a:t>
            </a:r>
            <a:r>
              <a:rPr lang="en-US" sz="1800" dirty="0" err="1" smtClean="0"/>
              <a:t>SyRB</a:t>
            </a:r>
            <a:r>
              <a:rPr lang="en-US" sz="1800" dirty="0" smtClean="0"/>
              <a:t> </a:t>
            </a:r>
            <a:r>
              <a:rPr lang="en-US" sz="1800" dirty="0"/>
              <a:t>to be applied, on a sectoral basis, to all institutions or one or more subsets of </a:t>
            </a:r>
            <a:r>
              <a:rPr lang="en-US" sz="1800" dirty="0" smtClean="0"/>
              <a:t>those institutions</a:t>
            </a:r>
            <a:r>
              <a:rPr lang="pt-PT" sz="1800" dirty="0" smtClean="0"/>
              <a:t>.</a:t>
            </a:r>
          </a:p>
          <a:p>
            <a:pPr algn="just">
              <a:lnSpc>
                <a:spcPts val="2700"/>
              </a:lnSpc>
              <a:spcBef>
                <a:spcPts val="600"/>
              </a:spcBef>
              <a:spcAft>
                <a:spcPts val="600"/>
              </a:spcAft>
              <a:buFontTx/>
              <a:buChar char="-"/>
            </a:pPr>
            <a:r>
              <a:rPr lang="en-US" sz="1800" dirty="0" smtClean="0"/>
              <a:t>the </a:t>
            </a:r>
            <a:r>
              <a:rPr lang="en-US" sz="1800" dirty="0"/>
              <a:t>buffer level may vary across institutions, being updated monthly, by each </a:t>
            </a:r>
            <a:r>
              <a:rPr lang="en-US" sz="1800" dirty="0" smtClean="0"/>
              <a:t>country.</a:t>
            </a:r>
            <a:endParaRPr lang="pt-PT" sz="1800" dirty="0" smtClean="0"/>
          </a:p>
          <a:p>
            <a:pPr algn="just">
              <a:lnSpc>
                <a:spcPts val="2700"/>
              </a:lnSpc>
              <a:spcBef>
                <a:spcPts val="600"/>
              </a:spcBef>
              <a:spcAft>
                <a:spcPts val="600"/>
              </a:spcAft>
              <a:buFontTx/>
              <a:buChar char="-"/>
            </a:pPr>
            <a:r>
              <a:rPr lang="en-US" sz="1800" dirty="0" smtClean="0"/>
              <a:t>this </a:t>
            </a:r>
            <a:r>
              <a:rPr lang="en-US" sz="1800" dirty="0"/>
              <a:t>buffer has not been applied </a:t>
            </a:r>
            <a:r>
              <a:rPr lang="en-US" sz="1800" dirty="0" smtClean="0"/>
              <a:t>yet in Portugal.</a:t>
            </a:r>
          </a:p>
          <a:p>
            <a:pPr algn="just">
              <a:lnSpc>
                <a:spcPts val="2700"/>
              </a:lnSpc>
              <a:spcBef>
                <a:spcPts val="600"/>
              </a:spcBef>
              <a:spcAft>
                <a:spcPts val="600"/>
              </a:spcAft>
              <a:buFontTx/>
              <a:buChar char="-"/>
            </a:pPr>
            <a:endParaRPr lang="en-US" sz="18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 </a:t>
            </a:r>
            <a:r>
              <a:rPr lang="en-GB" sz="4400" b="0" u="none" dirty="0">
                <a:solidFill>
                  <a:schemeClr val="tx1"/>
                </a:solidFill>
              </a:rPr>
              <a:t>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725</a:t>
            </a:fld>
            <a:endParaRPr lang="en-US"/>
          </a:p>
        </p:txBody>
      </p:sp>
    </p:spTree>
    <p:extLst>
      <p:ext uri="{BB962C8B-B14F-4D97-AF65-F5344CB8AC3E}">
        <p14:creationId xmlns:p14="http://schemas.microsoft.com/office/powerpoint/2010/main" val="876565441"/>
      </p:ext>
    </p:extLst>
  </p:cSld>
  <p:clrMapOvr>
    <a:masterClrMapping/>
  </p:clrMapOvr>
  <p:transition spd="slow">
    <p:pull dir="r"/>
  </p:transition>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7" name="Rectangle 6"/>
          <p:cNvSpPr/>
          <p:nvPr/>
        </p:nvSpPr>
        <p:spPr>
          <a:xfrm>
            <a:off x="4915342" y="5805264"/>
            <a:ext cx="4577908" cy="246221"/>
          </a:xfrm>
          <a:prstGeom prst="rect">
            <a:avLst/>
          </a:prstGeom>
        </p:spPr>
        <p:txBody>
          <a:bodyPr wrap="square">
            <a:spAutoFit/>
          </a:bodyPr>
          <a:lstStyle/>
          <a:p>
            <a:pPr algn="just">
              <a:buNone/>
            </a:pPr>
            <a:r>
              <a:rPr lang="en-US" sz="1000" b="0" u="none" dirty="0" smtClean="0">
                <a:solidFill>
                  <a:schemeClr val="tx1"/>
                </a:solidFill>
              </a:rPr>
              <a:t>Source: ESRB (updated on the 25th May 2020).</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726</a:t>
            </a:fld>
            <a:endParaRPr lang="en-US"/>
          </a:p>
        </p:txBody>
      </p:sp>
      <p:pic>
        <p:nvPicPr>
          <p:cNvPr id="4" name="Picture 3"/>
          <p:cNvPicPr>
            <a:picLocks noChangeAspect="1"/>
          </p:cNvPicPr>
          <p:nvPr/>
        </p:nvPicPr>
        <p:blipFill>
          <a:blip r:embed="rId3"/>
          <a:stretch>
            <a:fillRect/>
          </a:stretch>
        </p:blipFill>
        <p:spPr>
          <a:xfrm>
            <a:off x="848544" y="1686037"/>
            <a:ext cx="4037809" cy="4479267"/>
          </a:xfrm>
          <a:prstGeom prst="rect">
            <a:avLst/>
          </a:prstGeom>
        </p:spPr>
      </p:pic>
      <p:pic>
        <p:nvPicPr>
          <p:cNvPr id="6" name="Picture 5"/>
          <p:cNvPicPr>
            <a:picLocks noChangeAspect="1"/>
          </p:cNvPicPr>
          <p:nvPr/>
        </p:nvPicPr>
        <p:blipFill>
          <a:blip r:embed="rId4"/>
          <a:stretch>
            <a:fillRect/>
          </a:stretch>
        </p:blipFill>
        <p:spPr>
          <a:xfrm>
            <a:off x="4808984" y="1713915"/>
            <a:ext cx="4577908" cy="2693076"/>
          </a:xfrm>
          <a:prstGeom prst="rect">
            <a:avLst/>
          </a:prstGeom>
        </p:spPr>
      </p:pic>
    </p:spTree>
    <p:extLst>
      <p:ext uri="{BB962C8B-B14F-4D97-AF65-F5344CB8AC3E}">
        <p14:creationId xmlns:p14="http://schemas.microsoft.com/office/powerpoint/2010/main" val="2978618806"/>
      </p:ext>
    </p:extLst>
  </p:cSld>
  <p:clrMapOvr>
    <a:masterClrMapping/>
  </p:clrMapOvr>
  <p:transition spd="slow">
    <p:pull dir="r"/>
  </p:transition>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2"/>
            <a:ext cx="8715376" cy="2289994"/>
          </a:xfrm>
        </p:spPr>
        <p:txBody>
          <a:bodyPr anchor="ctr"/>
          <a:lstStyle/>
          <a:p>
            <a:pPr marL="357188" indent="-357188">
              <a:lnSpc>
                <a:spcPts val="2700"/>
              </a:lnSpc>
              <a:spcBef>
                <a:spcPts val="600"/>
              </a:spcBef>
              <a:spcAft>
                <a:spcPts val="600"/>
              </a:spcAft>
              <a:buAutoNum type="romanLcParenBoth" startAt="4"/>
            </a:pPr>
            <a:r>
              <a:rPr lang="en-US" sz="1800" dirty="0" smtClean="0">
                <a:solidFill>
                  <a:srgbClr val="FF0000"/>
                </a:solidFill>
              </a:rPr>
              <a:t>Global </a:t>
            </a:r>
            <a:r>
              <a:rPr lang="en-US" sz="1800" dirty="0">
                <a:solidFill>
                  <a:srgbClr val="FF0000"/>
                </a:solidFill>
              </a:rPr>
              <a:t>Systematically Important Institutions (G-SII) </a:t>
            </a:r>
            <a:r>
              <a:rPr lang="pt-PT" sz="1800" dirty="0">
                <a:solidFill>
                  <a:srgbClr val="FF0000"/>
                </a:solidFill>
              </a:rPr>
              <a:t>capital buffers</a:t>
            </a:r>
          </a:p>
          <a:p>
            <a:pPr marL="357188" indent="-357188">
              <a:lnSpc>
                <a:spcPts val="2700"/>
              </a:lnSpc>
              <a:spcBef>
                <a:spcPts val="0"/>
              </a:spcBef>
              <a:spcAft>
                <a:spcPts val="600"/>
              </a:spcAft>
              <a:buFontTx/>
              <a:buChar char="-"/>
            </a:pPr>
            <a:r>
              <a:rPr lang="en-US" sz="1600" dirty="0" smtClean="0"/>
              <a:t>Identified by the </a:t>
            </a:r>
            <a:r>
              <a:rPr lang="pt-PT" sz="1600" dirty="0" smtClean="0"/>
              <a:t>FSB</a:t>
            </a:r>
            <a:endParaRPr lang="en-US" sz="1800" dirty="0"/>
          </a:p>
          <a:p>
            <a:pPr marL="400050" indent="-400050">
              <a:lnSpc>
                <a:spcPts val="2700"/>
              </a:lnSpc>
              <a:spcBef>
                <a:spcPts val="600"/>
              </a:spcBef>
              <a:spcAft>
                <a:spcPts val="600"/>
              </a:spcAft>
              <a:buAutoNum type="romanLcParenBoth" startAt="5"/>
            </a:pPr>
            <a:r>
              <a:rPr lang="en-US" sz="1800" dirty="0" smtClean="0">
                <a:solidFill>
                  <a:srgbClr val="FF0000"/>
                </a:solidFill>
                <a:cs typeface="Arial" charset="0"/>
              </a:rPr>
              <a:t>Other Systemically Important Institutions (O-SIIs)</a:t>
            </a:r>
          </a:p>
          <a:p>
            <a:pPr marL="357188" lvl="2" indent="-357188" algn="just">
              <a:lnSpc>
                <a:spcPts val="2400"/>
              </a:lnSpc>
              <a:spcBef>
                <a:spcPts val="0"/>
              </a:spcBef>
              <a:spcAft>
                <a:spcPts val="600"/>
              </a:spcAft>
              <a:buFontTx/>
              <a:buChar char="-"/>
              <a:defRPr/>
            </a:pPr>
            <a:r>
              <a:rPr lang="en-US" sz="1600" dirty="0" smtClean="0">
                <a:cs typeface="Arial" charset="0"/>
              </a:rPr>
              <a:t>O-SIIs </a:t>
            </a:r>
            <a:r>
              <a:rPr lang="en-US" sz="1600" dirty="0">
                <a:cs typeface="Arial" charset="0"/>
              </a:rPr>
              <a:t>criteria </a:t>
            </a:r>
            <a:r>
              <a:rPr lang="en-US" sz="1600" dirty="0" smtClean="0">
                <a:cs typeface="Arial" charset="0"/>
              </a:rPr>
              <a:t>defined </a:t>
            </a:r>
            <a:r>
              <a:rPr lang="en-US" sz="1600" dirty="0">
                <a:cs typeface="Arial" charset="0"/>
              </a:rPr>
              <a:t>by EBA </a:t>
            </a:r>
            <a:r>
              <a:rPr lang="en-US" sz="1600" dirty="0" smtClean="0">
                <a:cs typeface="Arial" charset="0"/>
              </a:rPr>
              <a:t>in 2014 (EBA/CP/2014/19 - “</a:t>
            </a:r>
            <a:r>
              <a:rPr lang="en-GB" sz="1600" dirty="0" smtClean="0"/>
              <a:t>Guidelines </a:t>
            </a:r>
            <a:r>
              <a:rPr lang="en-GB" sz="1600" dirty="0"/>
              <a:t>o</a:t>
            </a:r>
            <a:r>
              <a:rPr lang="en-GB" sz="1600" dirty="0" smtClean="0"/>
              <a:t>n </a:t>
            </a:r>
            <a:r>
              <a:rPr lang="en-GB" sz="1600" dirty="0"/>
              <a:t>the criteria to determine the conditions of application of </a:t>
            </a:r>
            <a:r>
              <a:rPr lang="en-GB" sz="1600" dirty="0">
                <a:solidFill>
                  <a:srgbClr val="FF0000"/>
                </a:solidFill>
              </a:rPr>
              <a:t>Article 131(3) of Directive 2013/36/EU (CRD)</a:t>
            </a:r>
            <a:r>
              <a:rPr lang="en-GB" sz="1600" dirty="0"/>
              <a:t> in relation to the assessment of other systemically important institutions (O-SIIs</a:t>
            </a:r>
            <a:r>
              <a:rPr lang="en-GB" sz="1600" dirty="0" smtClean="0"/>
              <a:t>)”).</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smtClean="0">
                <a:solidFill>
                  <a:schemeClr val="tx1"/>
                </a:solidFill>
              </a:rPr>
              <a:t>EU </a:t>
            </a:r>
            <a:r>
              <a:rPr lang="en-GB" sz="4400" b="0" u="none" dirty="0">
                <a:solidFill>
                  <a:schemeClr val="tx1"/>
                </a:solidFill>
              </a:rPr>
              <a:t>Basel III package</a:t>
            </a:r>
            <a:endParaRPr kumimoji="0" lang="en-GB" sz="4400" b="0" u="none" kern="0" dirty="0">
              <a:solidFill>
                <a:schemeClr val="tx1"/>
              </a:solidFill>
            </a:endParaRPr>
          </a:p>
        </p:txBody>
      </p:sp>
      <p:pic>
        <p:nvPicPr>
          <p:cNvPr id="2" name="Picture 1"/>
          <p:cNvPicPr>
            <a:picLocks noChangeAspect="1"/>
          </p:cNvPicPr>
          <p:nvPr/>
        </p:nvPicPr>
        <p:blipFill>
          <a:blip r:embed="rId3"/>
          <a:stretch>
            <a:fillRect/>
          </a:stretch>
        </p:blipFill>
        <p:spPr>
          <a:xfrm>
            <a:off x="1208584" y="3933057"/>
            <a:ext cx="4107792" cy="2376264"/>
          </a:xfrm>
          <a:prstGeom prst="rect">
            <a:avLst/>
          </a:prstGeom>
        </p:spPr>
      </p:pic>
      <p:sp>
        <p:nvSpPr>
          <p:cNvPr id="8" name="Rectangle 7"/>
          <p:cNvSpPr/>
          <p:nvPr/>
        </p:nvSpPr>
        <p:spPr>
          <a:xfrm>
            <a:off x="5529064" y="5909210"/>
            <a:ext cx="3146599" cy="400110"/>
          </a:xfrm>
          <a:prstGeom prst="rect">
            <a:avLst/>
          </a:prstGeom>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BdP</a:t>
            </a:r>
            <a:r>
              <a:rPr lang="en-US" sz="1000" b="0" u="none" dirty="0" smtClean="0">
                <a:solidFill>
                  <a:schemeClr val="tx1"/>
                </a:solidFill>
              </a:rPr>
              <a:t> (2016), “Identification of O-SIIs and Calibration of O-SIIs</a:t>
            </a:r>
            <a:r>
              <a:rPr lang="pt-PT" sz="1000" b="0" u="none" dirty="0" smtClean="0">
                <a:solidFill>
                  <a:schemeClr val="tx1"/>
                </a:solidFill>
              </a:rPr>
              <a:t> Capital Buffers</a:t>
            </a:r>
            <a:r>
              <a:rPr lang="en-GB" sz="1000" b="0" u="none" dirty="0" smtClean="0">
                <a:solidFill>
                  <a:schemeClr val="tx1"/>
                </a:solidFill>
              </a:rPr>
              <a:t>”, July.</a:t>
            </a:r>
            <a:endParaRPr lang="en-GB"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727</a:t>
            </a:fld>
            <a:endParaRPr lang="en-US"/>
          </a:p>
        </p:txBody>
      </p:sp>
    </p:spTree>
    <p:extLst>
      <p:ext uri="{BB962C8B-B14F-4D97-AF65-F5344CB8AC3E}">
        <p14:creationId xmlns:p14="http://schemas.microsoft.com/office/powerpoint/2010/main" val="752065854"/>
      </p:ext>
    </p:extLst>
  </p:cSld>
  <p:clrMapOvr>
    <a:masterClrMapping/>
  </p:clrMapOvr>
  <p:transition spd="slow">
    <p:pull dir="r"/>
  </p:transition>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7" y="1643061"/>
            <a:ext cx="8715375" cy="1929704"/>
          </a:xfrm>
        </p:spPr>
        <p:txBody>
          <a:bodyPr anchor="ctr"/>
          <a:lstStyle/>
          <a:p>
            <a:pPr marL="714375" lvl="2" indent="-442913" algn="just">
              <a:lnSpc>
                <a:spcPts val="2600"/>
              </a:lnSpc>
              <a:spcBef>
                <a:spcPts val="0"/>
              </a:spcBef>
              <a:spcAft>
                <a:spcPts val="600"/>
              </a:spcAft>
              <a:buFontTx/>
              <a:buChar char="-"/>
              <a:defRPr/>
            </a:pPr>
            <a:r>
              <a:rPr lang="en-US" sz="1800" dirty="0" smtClean="0">
                <a:cs typeface="Arial" charset="0"/>
              </a:rPr>
              <a:t>In Portugal, according to the Notice No. 4/2015 of the </a:t>
            </a:r>
            <a:r>
              <a:rPr lang="en-US" sz="1800" dirty="0" err="1" smtClean="0">
                <a:cs typeface="Arial" charset="0"/>
              </a:rPr>
              <a:t>BdP</a:t>
            </a:r>
            <a:r>
              <a:rPr lang="en-US" sz="1800" dirty="0" smtClean="0">
                <a:cs typeface="Arial" charset="0"/>
              </a:rPr>
              <a:t>, the supervisor announces every year until 1 Dec. the O-SIIs and their capital surcharge (up to 2% of CET1), phased-in since 2020, with the 2021 target postponed by 1 year due to the pandemic (according to </a:t>
            </a:r>
            <a:r>
              <a:rPr lang="en-US" sz="1800" dirty="0" err="1" smtClean="0">
                <a:cs typeface="Arial" charset="0"/>
              </a:rPr>
              <a:t>BdP</a:t>
            </a:r>
            <a:r>
              <a:rPr lang="en-US" sz="1800" dirty="0" smtClean="0">
                <a:cs typeface="Arial" charset="0"/>
              </a:rPr>
              <a:t> decision o</a:t>
            </a:r>
            <a:r>
              <a:rPr lang="en-US" sz="1800" dirty="0" smtClean="0"/>
              <a:t>n 07.04.2020).</a:t>
            </a:r>
          </a:p>
          <a:p>
            <a:pPr marL="714375" lvl="2" indent="-442913" algn="just">
              <a:lnSpc>
                <a:spcPts val="2600"/>
              </a:lnSpc>
              <a:spcBef>
                <a:spcPts val="0"/>
              </a:spcBef>
              <a:spcAft>
                <a:spcPts val="600"/>
              </a:spcAft>
              <a:buFontTx/>
              <a:buChar char="-"/>
              <a:defRPr/>
            </a:pPr>
            <a:r>
              <a:rPr lang="en-US" sz="1800" dirty="0" smtClean="0"/>
              <a:t>the </a:t>
            </a:r>
            <a:r>
              <a:rPr lang="en-US" sz="1800" dirty="0"/>
              <a:t>buffer currently </a:t>
            </a:r>
            <a:r>
              <a:rPr lang="en-US" sz="1800" dirty="0" smtClean="0"/>
              <a:t>applied </a:t>
            </a:r>
            <a:r>
              <a:rPr lang="en-US" sz="1800" dirty="0"/>
              <a:t>is </a:t>
            </a:r>
            <a:r>
              <a:rPr lang="en-US" sz="1800" dirty="0" smtClean="0"/>
              <a:t>between </a:t>
            </a:r>
            <a:r>
              <a:rPr lang="en-US" sz="1800" dirty="0"/>
              <a:t>0.188% and 0.75% of total </a:t>
            </a:r>
            <a:r>
              <a:rPr lang="en-US" sz="1800" dirty="0" smtClean="0"/>
              <a:t>RWA and </a:t>
            </a:r>
            <a:r>
              <a:rPr lang="en-US" sz="1800" dirty="0"/>
              <a:t>will </a:t>
            </a:r>
            <a:r>
              <a:rPr lang="en-US" sz="1800" dirty="0" smtClean="0"/>
              <a:t>increase to </a:t>
            </a:r>
            <a:r>
              <a:rPr lang="en-US" sz="1800" dirty="0"/>
              <a:t>a buffer between 0.25% and 1% </a:t>
            </a:r>
            <a:r>
              <a:rPr lang="en-US" sz="1800" dirty="0" smtClean="0"/>
              <a:t>as </a:t>
            </a:r>
            <a:r>
              <a:rPr lang="en-US" sz="1800" dirty="0"/>
              <a:t>from </a:t>
            </a:r>
            <a:r>
              <a:rPr lang="en-US" sz="1800" dirty="0" smtClean="0"/>
              <a:t>01.01. </a:t>
            </a:r>
            <a:r>
              <a:rPr lang="pt-PT" sz="1800" dirty="0" smtClean="0"/>
              <a:t>2022</a:t>
            </a:r>
            <a:r>
              <a:rPr lang="pt-PT" sz="1800" dirty="0"/>
              <a:t>.</a:t>
            </a:r>
            <a:endParaRPr lang="en-US" sz="1800" dirty="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7" name="Rectangle 6"/>
          <p:cNvSpPr/>
          <p:nvPr/>
        </p:nvSpPr>
        <p:spPr>
          <a:xfrm>
            <a:off x="738187" y="6076792"/>
            <a:ext cx="4284538" cy="246221"/>
          </a:xfrm>
          <a:prstGeom prst="rect">
            <a:avLst/>
          </a:prstGeom>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BdP</a:t>
            </a:r>
            <a:r>
              <a:rPr lang="en-US" sz="1000" b="0" u="none" dirty="0" smtClean="0">
                <a:solidFill>
                  <a:schemeClr val="tx1"/>
                </a:solidFill>
              </a:rPr>
              <a:t> (2020), Financial Stability Review, June.</a:t>
            </a:r>
            <a:endParaRPr lang="en-US" sz="1000" b="0" u="none"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728</a:t>
            </a:fld>
            <a:endParaRPr lang="en-US"/>
          </a:p>
        </p:txBody>
      </p:sp>
      <p:pic>
        <p:nvPicPr>
          <p:cNvPr id="2" name="Picture 1"/>
          <p:cNvPicPr>
            <a:picLocks noChangeAspect="1"/>
          </p:cNvPicPr>
          <p:nvPr/>
        </p:nvPicPr>
        <p:blipFill>
          <a:blip r:embed="rId3"/>
          <a:stretch>
            <a:fillRect/>
          </a:stretch>
        </p:blipFill>
        <p:spPr>
          <a:xfrm>
            <a:off x="776536" y="3730474"/>
            <a:ext cx="5206810" cy="2362822"/>
          </a:xfrm>
          <a:prstGeom prst="rect">
            <a:avLst/>
          </a:prstGeom>
        </p:spPr>
      </p:pic>
      <p:pic>
        <p:nvPicPr>
          <p:cNvPr id="8" name="Picture 7"/>
          <p:cNvPicPr>
            <a:picLocks noChangeAspect="1"/>
          </p:cNvPicPr>
          <p:nvPr/>
        </p:nvPicPr>
        <p:blipFill>
          <a:blip r:embed="rId4"/>
          <a:stretch>
            <a:fillRect/>
          </a:stretch>
        </p:blipFill>
        <p:spPr>
          <a:xfrm>
            <a:off x="6249143" y="3730474"/>
            <a:ext cx="3174725" cy="1930774"/>
          </a:xfrm>
          <a:prstGeom prst="rect">
            <a:avLst/>
          </a:prstGeom>
        </p:spPr>
      </p:pic>
      <p:sp>
        <p:nvSpPr>
          <p:cNvPr id="9" name="Rectangle 8"/>
          <p:cNvSpPr/>
          <p:nvPr/>
        </p:nvSpPr>
        <p:spPr>
          <a:xfrm>
            <a:off x="6249144" y="5837202"/>
            <a:ext cx="3146599" cy="400110"/>
          </a:xfrm>
          <a:prstGeom prst="rect">
            <a:avLst/>
          </a:prstGeom>
        </p:spPr>
        <p:txBody>
          <a:bodyPr wrap="square">
            <a:spAutoFit/>
          </a:bodyPr>
          <a:lstStyle/>
          <a:p>
            <a:pPr algn="just">
              <a:buNone/>
            </a:pPr>
            <a:r>
              <a:rPr lang="en-US" sz="1000" b="0" u="none" dirty="0" smtClean="0">
                <a:solidFill>
                  <a:schemeClr val="tx1"/>
                </a:solidFill>
              </a:rPr>
              <a:t>Source: </a:t>
            </a:r>
            <a:r>
              <a:rPr lang="en-US" sz="1000" b="0" u="none" dirty="0" err="1" smtClean="0">
                <a:solidFill>
                  <a:schemeClr val="tx1"/>
                </a:solidFill>
              </a:rPr>
              <a:t>BdP</a:t>
            </a:r>
            <a:r>
              <a:rPr lang="en-US" sz="1000" b="0" u="none" dirty="0" smtClean="0">
                <a:solidFill>
                  <a:schemeClr val="tx1"/>
                </a:solidFill>
              </a:rPr>
              <a:t> (2016), “Identification of O-SIIs and Calibration of O-SIIs </a:t>
            </a:r>
            <a:r>
              <a:rPr lang="pt-PT" sz="1000" b="0" u="none" dirty="0" smtClean="0">
                <a:solidFill>
                  <a:schemeClr val="tx1"/>
                </a:solidFill>
              </a:rPr>
              <a:t>Capital Buffers</a:t>
            </a:r>
            <a:r>
              <a:rPr lang="en-GB" sz="1000" b="0" u="none" dirty="0" smtClean="0">
                <a:solidFill>
                  <a:schemeClr val="tx1"/>
                </a:solidFill>
              </a:rPr>
              <a:t>”, July.</a:t>
            </a:r>
            <a:endParaRPr lang="en-GB" sz="1000" b="0" u="none" dirty="0">
              <a:solidFill>
                <a:schemeClr val="tx1"/>
              </a:solidFill>
            </a:endParaRPr>
          </a:p>
        </p:txBody>
      </p:sp>
    </p:spTree>
    <p:extLst>
      <p:ext uri="{BB962C8B-B14F-4D97-AF65-F5344CB8AC3E}">
        <p14:creationId xmlns:p14="http://schemas.microsoft.com/office/powerpoint/2010/main" val="3298777254"/>
      </p:ext>
    </p:extLst>
  </p:cSld>
  <p:clrMapOvr>
    <a:masterClrMapping/>
  </p:clrMapOvr>
  <p:transition spd="slow">
    <p:pull dir="r"/>
  </p:transition>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729</a:t>
            </a:fld>
            <a:endParaRPr lang="en-US"/>
          </a:p>
        </p:txBody>
      </p:sp>
      <p:sp>
        <p:nvSpPr>
          <p:cNvPr id="10" name="Rectangle 2"/>
          <p:cNvSpPr>
            <a:spLocks noGrp="1" noChangeArrowheads="1"/>
          </p:cNvSpPr>
          <p:nvPr>
            <p:ph type="body" sz="half" idx="1"/>
          </p:nvPr>
        </p:nvSpPr>
        <p:spPr>
          <a:xfrm>
            <a:off x="738188" y="1643063"/>
            <a:ext cx="8755061" cy="4679950"/>
          </a:xfrm>
        </p:spPr>
        <p:txBody>
          <a:bodyPr anchor="ctr"/>
          <a:lstStyle/>
          <a:p>
            <a:pPr marL="357188" indent="-357188" algn="just">
              <a:lnSpc>
                <a:spcPts val="2700"/>
              </a:lnSpc>
              <a:spcBef>
                <a:spcPts val="600"/>
              </a:spcBef>
              <a:spcAft>
                <a:spcPts val="600"/>
              </a:spcAft>
              <a:defRPr/>
            </a:pPr>
            <a:r>
              <a:rPr lang="en-US" sz="2000" dirty="0" smtClean="0"/>
              <a:t>CBR </a:t>
            </a:r>
            <a:r>
              <a:rPr lang="en-US" sz="2000" dirty="0" smtClean="0">
                <a:cs typeface="Arial" charset="0"/>
              </a:rPr>
              <a:t>is </a:t>
            </a:r>
            <a:r>
              <a:rPr lang="en-US" sz="2000" dirty="0" smtClean="0"/>
              <a:t>intended </a:t>
            </a:r>
            <a:r>
              <a:rPr lang="en-US" sz="2000" dirty="0"/>
              <a:t>to increase the financial system's capacity to absorb losses, </a:t>
            </a:r>
            <a:r>
              <a:rPr lang="en-US" sz="2000" dirty="0" smtClean="0"/>
              <a:t>as to preserve financial stability.</a:t>
            </a:r>
          </a:p>
          <a:p>
            <a:pPr marL="357188" indent="-357188" algn="just">
              <a:lnSpc>
                <a:spcPts val="2700"/>
              </a:lnSpc>
              <a:spcBef>
                <a:spcPts val="600"/>
              </a:spcBef>
              <a:spcAft>
                <a:spcPts val="600"/>
              </a:spcAft>
              <a:defRPr/>
            </a:pPr>
            <a:r>
              <a:rPr lang="en-US" sz="2000" dirty="0" smtClean="0"/>
              <a:t>The buffers are available to be </a:t>
            </a:r>
            <a:r>
              <a:rPr lang="en-US" sz="2000" dirty="0"/>
              <a:t>used </a:t>
            </a:r>
            <a:r>
              <a:rPr lang="en-US" sz="2000" dirty="0" smtClean="0"/>
              <a:t>during adverse periods, following a decision by the </a:t>
            </a:r>
            <a:r>
              <a:rPr lang="en-US" sz="2000" dirty="0" err="1" smtClean="0"/>
              <a:t>macroprudential</a:t>
            </a:r>
            <a:r>
              <a:rPr lang="en-US" sz="2000" dirty="0" smtClean="0"/>
              <a:t> authority to release them (except the </a:t>
            </a:r>
            <a:r>
              <a:rPr lang="en-US" sz="2000" dirty="0" err="1" smtClean="0"/>
              <a:t>CCoB</a:t>
            </a:r>
            <a:r>
              <a:rPr lang="en-US" sz="2000" dirty="0" smtClean="0"/>
              <a:t>).</a:t>
            </a:r>
          </a:p>
          <a:p>
            <a:pPr algn="just">
              <a:lnSpc>
                <a:spcPts val="2700"/>
              </a:lnSpc>
              <a:spcBef>
                <a:spcPts val="600"/>
              </a:spcBef>
              <a:spcAft>
                <a:spcPts val="600"/>
              </a:spcAft>
            </a:pPr>
            <a:r>
              <a:rPr lang="en-US" sz="2000" dirty="0"/>
              <a:t>Institutions that fail to meet the combined buffer requirement (CBR) are subject to </a:t>
            </a:r>
            <a:r>
              <a:rPr lang="en-US" sz="2000" dirty="0" smtClean="0"/>
              <a:t>automatic restrictions on  dividend distribution</a:t>
            </a:r>
            <a:r>
              <a:rPr lang="pt-PT" sz="2000" b="1" dirty="0" smtClean="0"/>
              <a:t>.</a:t>
            </a:r>
            <a:endParaRPr lang="pt-PT" sz="2000" dirty="0" smtClean="0">
              <a:cs typeface="Arial" charset="0"/>
            </a:endParaRPr>
          </a:p>
          <a:p>
            <a:pPr algn="just">
              <a:lnSpc>
                <a:spcPts val="2700"/>
              </a:lnSpc>
              <a:spcBef>
                <a:spcPts val="600"/>
              </a:spcBef>
              <a:spcAft>
                <a:spcPts val="600"/>
              </a:spcAft>
            </a:pPr>
            <a:r>
              <a:rPr lang="en-US" sz="2000" dirty="0" smtClean="0"/>
              <a:t>For G-SII, the buffer can by replaced by the O-SII if the latter is larger.</a:t>
            </a:r>
          </a:p>
          <a:p>
            <a:pPr algn="just">
              <a:lnSpc>
                <a:spcPts val="2700"/>
              </a:lnSpc>
              <a:spcBef>
                <a:spcPts val="600"/>
              </a:spcBef>
              <a:spcAft>
                <a:spcPts val="600"/>
              </a:spcAft>
            </a:pPr>
            <a:r>
              <a:rPr lang="en-US" sz="2000" dirty="0" smtClean="0"/>
              <a:t>A </a:t>
            </a:r>
            <a:r>
              <a:rPr lang="en-US" sz="2000" dirty="0"/>
              <a:t>cap is established on the aggregate value of G-SII/O-SII and </a:t>
            </a:r>
            <a:r>
              <a:rPr lang="en-US" sz="2000" dirty="0" err="1"/>
              <a:t>SyRB</a:t>
            </a:r>
            <a:r>
              <a:rPr lang="en-US" sz="2000" dirty="0"/>
              <a:t> buffers </a:t>
            </a:r>
            <a:r>
              <a:rPr lang="en-US" sz="2000" dirty="0" smtClean="0"/>
              <a:t>of 5</a:t>
            </a:r>
            <a:r>
              <a:rPr lang="en-US" sz="2000" dirty="0"/>
              <a:t>% of total </a:t>
            </a:r>
            <a:r>
              <a:rPr lang="en-US" sz="2000" dirty="0" smtClean="0"/>
              <a:t>RWA, </a:t>
            </a:r>
            <a:r>
              <a:rPr lang="en-US" sz="2000" dirty="0"/>
              <a:t>which can only be exceeded upon </a:t>
            </a:r>
            <a:r>
              <a:rPr lang="en-US" sz="2000" dirty="0" smtClean="0"/>
              <a:t>authorization of the</a:t>
            </a:r>
            <a:r>
              <a:rPr lang="pt-PT" sz="2000" dirty="0" smtClean="0"/>
              <a:t> </a:t>
            </a:r>
            <a:r>
              <a:rPr lang="en-US" sz="2000" dirty="0" smtClean="0"/>
              <a:t>European Commission</a:t>
            </a:r>
            <a:r>
              <a:rPr lang="pt-PT" sz="2000" dirty="0" smtClean="0"/>
              <a:t>.</a:t>
            </a:r>
          </a:p>
        </p:txBody>
      </p:sp>
    </p:spTree>
    <p:extLst>
      <p:ext uri="{BB962C8B-B14F-4D97-AF65-F5344CB8AC3E}">
        <p14:creationId xmlns:p14="http://schemas.microsoft.com/office/powerpoint/2010/main" val="868229294"/>
      </p:ext>
    </p:extLst>
  </p:cSld>
  <p:clrMapOvr>
    <a:masterClrMapping/>
  </p:clrMapOvr>
  <p:transition spd="slow">
    <p:pull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776536" y="342900"/>
            <a:ext cx="8712968" cy="1104900"/>
          </a:xfrm>
        </p:spPr>
        <p:txBody>
          <a:bodyPr/>
          <a:lstStyle/>
          <a:p>
            <a:r>
              <a:rPr lang="en-US" sz="4000" dirty="0" smtClean="0"/>
              <a:t>Transmission of Monetary Policy Effects</a:t>
            </a:r>
          </a:p>
        </p:txBody>
      </p:sp>
      <p:sp>
        <p:nvSpPr>
          <p:cNvPr id="1620995" name="Rectangle 3"/>
          <p:cNvSpPr>
            <a:spLocks noGrp="1" noChangeArrowheads="1"/>
          </p:cNvSpPr>
          <p:nvPr>
            <p:ph type="body" idx="1"/>
          </p:nvPr>
        </p:nvSpPr>
        <p:spPr>
          <a:xfrm>
            <a:off x="776536" y="1628799"/>
            <a:ext cx="8712968" cy="1493139"/>
          </a:xfrm>
        </p:spPr>
        <p:txBody>
          <a:bodyPr/>
          <a:lstStyle/>
          <a:p>
            <a:pPr algn="just">
              <a:lnSpc>
                <a:spcPts val="2700"/>
              </a:lnSpc>
              <a:spcBef>
                <a:spcPts val="600"/>
              </a:spcBef>
              <a:spcAft>
                <a:spcPts val="600"/>
              </a:spcAft>
            </a:pPr>
            <a:r>
              <a:rPr lang="en-US" sz="2000" dirty="0" smtClean="0"/>
              <a:t>Money growth is also related to inflation, even though there has been a noticeable decoupling since the end of  the </a:t>
            </a:r>
            <a:r>
              <a:rPr lang="en-US" sz="2000" dirty="0" err="1" smtClean="0"/>
              <a:t>XX</a:t>
            </a:r>
            <a:r>
              <a:rPr lang="en-US" sz="2400" dirty="0" err="1" smtClean="0"/>
              <a:t>th</a:t>
            </a:r>
            <a:r>
              <a:rPr lang="en-US" sz="2000" dirty="0" smtClean="0"/>
              <a:t> century, after the massive monetary injections by the Fed, to tackle the effects of the several financial crises since then (Asian crisis, Nasdaq bubble and subprime crisis):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73</a:t>
            </a:fld>
            <a:endParaRPr lang="en-US"/>
          </a:p>
        </p:txBody>
      </p:sp>
      <p:sp>
        <p:nvSpPr>
          <p:cNvPr id="7" name="Rectangle 3"/>
          <p:cNvSpPr txBox="1">
            <a:spLocks noChangeArrowheads="1"/>
          </p:cNvSpPr>
          <p:nvPr/>
        </p:nvSpPr>
        <p:spPr bwMode="auto">
          <a:xfrm>
            <a:off x="810297" y="5661248"/>
            <a:ext cx="8208912" cy="59935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buNone/>
            </a:pPr>
            <a:r>
              <a:rPr kumimoji="0" lang="en-US" sz="1400" b="0" u="none" kern="0" dirty="0" smtClean="0"/>
              <a:t>Source: </a:t>
            </a:r>
            <a:r>
              <a:rPr kumimoji="0" lang="en-US" sz="1400" b="0" u="none" kern="0" dirty="0" err="1" smtClean="0"/>
              <a:t>Mishkin</a:t>
            </a:r>
            <a:r>
              <a:rPr kumimoji="0" lang="en-US" sz="1400" b="0" u="none" kern="0" dirty="0" smtClean="0"/>
              <a:t> (2019), “</a:t>
            </a:r>
            <a:r>
              <a:rPr lang="en-US" sz="1400" b="0" u="none" dirty="0" smtClean="0"/>
              <a:t>The Economics of Money, Banking, and Financial Markets”.</a:t>
            </a:r>
          </a:p>
          <a:p>
            <a:pPr marL="0" indent="0">
              <a:buNone/>
            </a:pPr>
            <a:r>
              <a:rPr lang="en-US" sz="1400" b="0" u="none" dirty="0" smtClean="0"/>
              <a:t>Note: Left-hand chart: US - 1950-2014; Right-hand </a:t>
            </a:r>
            <a:r>
              <a:rPr lang="en-US" sz="1400" b="0" u="none" dirty="0"/>
              <a:t>chart: </a:t>
            </a:r>
            <a:r>
              <a:rPr lang="en-US" sz="1400" b="0" u="none" dirty="0" smtClean="0"/>
              <a:t>2003-2013.</a:t>
            </a:r>
            <a:endParaRPr lang="en-US" sz="1400" b="0" u="none" dirty="0"/>
          </a:p>
          <a:p>
            <a:pPr marL="0" indent="0">
              <a:buNone/>
            </a:pPr>
            <a:endParaRPr lang="en-US" sz="1400" b="0" u="none" dirty="0"/>
          </a:p>
        </p:txBody>
      </p:sp>
      <p:pic>
        <p:nvPicPr>
          <p:cNvPr id="3" name="Picture 2"/>
          <p:cNvPicPr>
            <a:picLocks noChangeAspect="1"/>
          </p:cNvPicPr>
          <p:nvPr/>
        </p:nvPicPr>
        <p:blipFill>
          <a:blip r:embed="rId2"/>
          <a:stretch>
            <a:fillRect/>
          </a:stretch>
        </p:blipFill>
        <p:spPr>
          <a:xfrm>
            <a:off x="793242" y="3193947"/>
            <a:ext cx="2674370" cy="2395293"/>
          </a:xfrm>
          <a:prstGeom prst="rect">
            <a:avLst/>
          </a:prstGeom>
        </p:spPr>
      </p:pic>
      <p:pic>
        <p:nvPicPr>
          <p:cNvPr id="5" name="Picture 4"/>
          <p:cNvPicPr>
            <a:picLocks noChangeAspect="1"/>
          </p:cNvPicPr>
          <p:nvPr/>
        </p:nvPicPr>
        <p:blipFill>
          <a:blip r:embed="rId3"/>
          <a:stretch>
            <a:fillRect/>
          </a:stretch>
        </p:blipFill>
        <p:spPr>
          <a:xfrm>
            <a:off x="4379166" y="3193947"/>
            <a:ext cx="3742186" cy="2429946"/>
          </a:xfrm>
          <a:prstGeom prst="rect">
            <a:avLst/>
          </a:prstGeom>
        </p:spPr>
      </p:pic>
    </p:spTree>
    <p:extLst>
      <p:ext uri="{BB962C8B-B14F-4D97-AF65-F5344CB8AC3E}">
        <p14:creationId xmlns:p14="http://schemas.microsoft.com/office/powerpoint/2010/main" val="1735363801"/>
      </p:ext>
    </p:extLst>
  </p:cSld>
  <p:clrMapOvr>
    <a:masterClrMapping/>
  </p:clrMapOvr>
  <p:transition spd="slow">
    <p:pull dir="r"/>
  </p:transition>
  <p:timing>
    <p:tnLst>
      <p:par>
        <p:cTn id="1" dur="indefinite" restart="never" nodeType="tmRoot"/>
      </p:par>
    </p:tnLst>
  </p:timing>
</p:sld>
</file>

<file path=ppt/slides/slide7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730</a:t>
            </a:fld>
            <a:endParaRPr lang="en-US"/>
          </a:p>
        </p:txBody>
      </p:sp>
      <p:sp>
        <p:nvSpPr>
          <p:cNvPr id="10" name="Rectangle 2"/>
          <p:cNvSpPr>
            <a:spLocks noGrp="1" noChangeArrowheads="1"/>
          </p:cNvSpPr>
          <p:nvPr>
            <p:ph type="body" sz="half" idx="1"/>
          </p:nvPr>
        </p:nvSpPr>
        <p:spPr>
          <a:xfrm>
            <a:off x="738188" y="1643063"/>
            <a:ext cx="8755061" cy="4679950"/>
          </a:xfrm>
        </p:spPr>
        <p:txBody>
          <a:bodyPr anchor="ctr"/>
          <a:lstStyle/>
          <a:p>
            <a:pPr marL="357188" indent="-357188" algn="just">
              <a:lnSpc>
                <a:spcPts val="2700"/>
              </a:lnSpc>
              <a:spcBef>
                <a:spcPts val="600"/>
              </a:spcBef>
              <a:spcAft>
                <a:spcPts val="600"/>
              </a:spcAft>
              <a:defRPr/>
            </a:pPr>
            <a:r>
              <a:rPr lang="en-US" sz="2000" b="1" dirty="0" smtClean="0">
                <a:solidFill>
                  <a:srgbClr val="FF0000"/>
                </a:solidFill>
                <a:cs typeface="Arial" charset="0"/>
              </a:rPr>
              <a:t>Total capital requirements:</a:t>
            </a:r>
          </a:p>
          <a:p>
            <a:pPr marL="357188" indent="-357188" algn="just">
              <a:lnSpc>
                <a:spcPts val="2700"/>
              </a:lnSpc>
              <a:spcBef>
                <a:spcPts val="600"/>
              </a:spcBef>
              <a:spcAft>
                <a:spcPts val="600"/>
              </a:spcAft>
              <a:defRPr/>
            </a:pPr>
            <a:endParaRPr lang="en-US" sz="2000" dirty="0" smtClean="0">
              <a:cs typeface="Arial" charset="0"/>
            </a:endParaRPr>
          </a:p>
          <a:p>
            <a:pPr marL="357188" indent="-357188" algn="just">
              <a:lnSpc>
                <a:spcPts val="2700"/>
              </a:lnSpc>
              <a:spcBef>
                <a:spcPts val="600"/>
              </a:spcBef>
              <a:spcAft>
                <a:spcPts val="600"/>
              </a:spcAft>
              <a:defRPr/>
            </a:pPr>
            <a:endParaRPr lang="en-US" sz="2000" dirty="0" smtClean="0">
              <a:cs typeface="Arial" charset="0"/>
            </a:endParaRPr>
          </a:p>
          <a:p>
            <a:pPr marL="357188" indent="-357188" algn="just">
              <a:lnSpc>
                <a:spcPts val="2700"/>
              </a:lnSpc>
              <a:spcBef>
                <a:spcPts val="600"/>
              </a:spcBef>
              <a:spcAft>
                <a:spcPts val="600"/>
              </a:spcAft>
              <a:defRPr/>
            </a:pPr>
            <a:endParaRPr lang="en-US" sz="2000" dirty="0" smtClean="0">
              <a:cs typeface="Arial" charset="0"/>
            </a:endParaRPr>
          </a:p>
          <a:p>
            <a:pPr marL="357188" indent="-357188" algn="just">
              <a:lnSpc>
                <a:spcPts val="2700"/>
              </a:lnSpc>
              <a:spcBef>
                <a:spcPts val="600"/>
              </a:spcBef>
              <a:spcAft>
                <a:spcPts val="600"/>
              </a:spcAft>
              <a:defRPr/>
            </a:pPr>
            <a:endParaRPr lang="en-US" sz="2000" dirty="0" smtClean="0">
              <a:cs typeface="Arial" charset="0"/>
            </a:endParaRPr>
          </a:p>
          <a:p>
            <a:pPr marL="357188" indent="-357188" algn="just">
              <a:lnSpc>
                <a:spcPts val="2700"/>
              </a:lnSpc>
              <a:spcBef>
                <a:spcPts val="600"/>
              </a:spcBef>
              <a:spcAft>
                <a:spcPts val="600"/>
              </a:spcAft>
              <a:defRPr/>
            </a:pPr>
            <a:r>
              <a:rPr lang="en-US" sz="2000" dirty="0" smtClean="0">
                <a:solidFill>
                  <a:srgbClr val="FF0000"/>
                </a:solidFill>
                <a:cs typeface="Arial" charset="0"/>
              </a:rPr>
              <a:t>Pillar 1 + P2R have to be met on an ongoing basis, including adverse scenarios.</a:t>
            </a:r>
          </a:p>
          <a:p>
            <a:pPr algn="just">
              <a:lnSpc>
                <a:spcPts val="2700"/>
              </a:lnSpc>
              <a:spcBef>
                <a:spcPts val="600"/>
              </a:spcBef>
              <a:spcAft>
                <a:spcPts val="600"/>
              </a:spcAft>
            </a:pPr>
            <a:r>
              <a:rPr lang="en-US" sz="2000" dirty="0"/>
              <a:t>For the determination of P2R, </a:t>
            </a:r>
            <a:r>
              <a:rPr lang="en-US" sz="2000" dirty="0" err="1"/>
              <a:t>microprudential</a:t>
            </a:r>
            <a:r>
              <a:rPr lang="en-US" sz="2000" dirty="0"/>
              <a:t> authorities shall assess </a:t>
            </a:r>
            <a:r>
              <a:rPr lang="en-US" sz="2000" dirty="0" smtClean="0"/>
              <a:t>the institution's </a:t>
            </a:r>
            <a:r>
              <a:rPr lang="en-US" sz="2000" dirty="0"/>
              <a:t>specific risks and the corresponding control mechanisms </a:t>
            </a:r>
            <a:r>
              <a:rPr lang="en-US" sz="2000" dirty="0" smtClean="0"/>
              <a:t>implemented </a:t>
            </a:r>
            <a:r>
              <a:rPr lang="en-US" sz="2000" dirty="0"/>
              <a:t>and, based </a:t>
            </a:r>
            <a:r>
              <a:rPr lang="en-US" sz="2000" dirty="0" smtClean="0"/>
              <a:t>on this </a:t>
            </a:r>
            <a:r>
              <a:rPr lang="en-US" sz="2000" dirty="0"/>
              <a:t>assessment, may decide to impose specific measures on the institution, including </a:t>
            </a:r>
            <a:r>
              <a:rPr lang="en-US" sz="2000" dirty="0" smtClean="0"/>
              <a:t>additional capital </a:t>
            </a:r>
            <a:r>
              <a:rPr lang="en-US" sz="2000" dirty="0"/>
              <a:t>requirements</a:t>
            </a:r>
            <a:r>
              <a:rPr lang="en-US" sz="2000" dirty="0" smtClean="0"/>
              <a:t>.</a:t>
            </a:r>
          </a:p>
          <a:p>
            <a:pPr algn="just">
              <a:lnSpc>
                <a:spcPts val="2700"/>
              </a:lnSpc>
              <a:spcBef>
                <a:spcPts val="600"/>
              </a:spcBef>
              <a:spcAft>
                <a:spcPts val="600"/>
              </a:spcAft>
            </a:pPr>
            <a:r>
              <a:rPr lang="en-US" sz="2000" dirty="0" smtClean="0"/>
              <a:t>CRD V =&gt; P2R </a:t>
            </a:r>
            <a:r>
              <a:rPr lang="en-US" sz="2000" dirty="0"/>
              <a:t>should be met with at least 75% </a:t>
            </a:r>
            <a:r>
              <a:rPr lang="en-US" sz="2000" dirty="0" smtClean="0"/>
              <a:t>of </a:t>
            </a:r>
            <a:r>
              <a:rPr lang="pt-PT" sz="2000" dirty="0" smtClean="0"/>
              <a:t>T1.</a:t>
            </a:r>
            <a:endParaRPr lang="en-US" sz="2000" dirty="0" smtClean="0">
              <a:cs typeface="Arial" charset="0"/>
            </a:endParaRPr>
          </a:p>
        </p:txBody>
      </p:sp>
      <p:sp>
        <p:nvSpPr>
          <p:cNvPr id="11" name="Rectangle 10"/>
          <p:cNvSpPr/>
          <p:nvPr/>
        </p:nvSpPr>
        <p:spPr>
          <a:xfrm>
            <a:off x="6681192" y="3459818"/>
            <a:ext cx="2664296" cy="523220"/>
          </a:xfrm>
          <a:prstGeom prst="rect">
            <a:avLst/>
          </a:prstGeom>
        </p:spPr>
        <p:txBody>
          <a:bodyPr wrap="square">
            <a:spAutoFit/>
          </a:bodyPr>
          <a:lstStyle/>
          <a:p>
            <a:pPr algn="just">
              <a:buNone/>
            </a:pPr>
            <a:r>
              <a:rPr lang="en-US" sz="1400" b="0" u="none" dirty="0" smtClean="0">
                <a:solidFill>
                  <a:schemeClr val="tx1"/>
                </a:solidFill>
              </a:rPr>
              <a:t>Source: Banco de Portugal (2020), “Financial Stability Report”, June.</a:t>
            </a:r>
            <a:endParaRPr lang="en-US" sz="1400" b="0" u="none" dirty="0">
              <a:solidFill>
                <a:schemeClr val="tx1"/>
              </a:solidFill>
            </a:endParaRPr>
          </a:p>
        </p:txBody>
      </p:sp>
      <p:pic>
        <p:nvPicPr>
          <p:cNvPr id="12" name="Picture 11"/>
          <p:cNvPicPr>
            <a:picLocks noChangeAspect="1"/>
          </p:cNvPicPr>
          <p:nvPr/>
        </p:nvPicPr>
        <p:blipFill>
          <a:blip r:embed="rId3"/>
          <a:stretch>
            <a:fillRect/>
          </a:stretch>
        </p:blipFill>
        <p:spPr>
          <a:xfrm>
            <a:off x="848544" y="1988840"/>
            <a:ext cx="5670645" cy="1994198"/>
          </a:xfrm>
          <a:prstGeom prst="rect">
            <a:avLst/>
          </a:prstGeom>
        </p:spPr>
      </p:pic>
    </p:spTree>
    <p:extLst>
      <p:ext uri="{BB962C8B-B14F-4D97-AF65-F5344CB8AC3E}">
        <p14:creationId xmlns:p14="http://schemas.microsoft.com/office/powerpoint/2010/main" val="4287337109"/>
      </p:ext>
    </p:extLst>
  </p:cSld>
  <p:clrMapOvr>
    <a:masterClrMapping/>
  </p:clrMapOvr>
  <p:transition spd="slow">
    <p:pull dir="r"/>
  </p:transition>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3" name="Slide Number Placeholder 2"/>
          <p:cNvSpPr>
            <a:spLocks noGrp="1"/>
          </p:cNvSpPr>
          <p:nvPr>
            <p:ph type="sldNum" sz="quarter" idx="12"/>
          </p:nvPr>
        </p:nvSpPr>
        <p:spPr/>
        <p:txBody>
          <a:bodyPr/>
          <a:lstStyle/>
          <a:p>
            <a:pPr>
              <a:defRPr/>
            </a:pPr>
            <a:fld id="{1A972E3F-DE94-4D2B-88CB-178DE94ADA11}" type="slidenum">
              <a:rPr lang="en-US" smtClean="0"/>
              <a:pPr>
                <a:defRPr/>
              </a:pPr>
              <a:t>731</a:t>
            </a:fld>
            <a:endParaRPr lang="en-US"/>
          </a:p>
        </p:txBody>
      </p:sp>
      <p:sp>
        <p:nvSpPr>
          <p:cNvPr id="10" name="Rectangle 2"/>
          <p:cNvSpPr>
            <a:spLocks noGrp="1" noChangeArrowheads="1"/>
          </p:cNvSpPr>
          <p:nvPr>
            <p:ph type="body" sz="half" idx="1"/>
          </p:nvPr>
        </p:nvSpPr>
        <p:spPr>
          <a:xfrm>
            <a:off x="738189" y="1643063"/>
            <a:ext cx="8715374" cy="4679950"/>
          </a:xfrm>
        </p:spPr>
        <p:txBody>
          <a:bodyPr anchor="ctr"/>
          <a:lstStyle/>
          <a:p>
            <a:pPr algn="just">
              <a:lnSpc>
                <a:spcPts val="2700"/>
              </a:lnSpc>
              <a:spcBef>
                <a:spcPts val="600"/>
              </a:spcBef>
              <a:spcAft>
                <a:spcPts val="600"/>
              </a:spcAft>
            </a:pPr>
            <a:r>
              <a:rPr lang="en-US" sz="2000" dirty="0" smtClean="0"/>
              <a:t>P2G</a:t>
            </a:r>
            <a:r>
              <a:rPr lang="en-US" sz="2000" b="1" dirty="0" smtClean="0"/>
              <a:t> </a:t>
            </a:r>
            <a:r>
              <a:rPr lang="en-US" sz="2000" dirty="0"/>
              <a:t>provides a 'safety margin' for prudential requirements, that is calculated </a:t>
            </a:r>
            <a:r>
              <a:rPr lang="en-US" sz="2000" dirty="0" smtClean="0"/>
              <a:t>considering the </a:t>
            </a:r>
            <a:r>
              <a:rPr lang="en-US" sz="2000" dirty="0"/>
              <a:t>expected reduction in own funds in the event of </a:t>
            </a:r>
            <a:r>
              <a:rPr lang="en-US" sz="2000" dirty="0" smtClean="0"/>
              <a:t>a very </a:t>
            </a:r>
            <a:r>
              <a:rPr lang="en-US" sz="2000" dirty="0"/>
              <a:t>adverse </a:t>
            </a:r>
            <a:r>
              <a:rPr lang="en-US" sz="2000" dirty="0" smtClean="0"/>
              <a:t>and very unlikely scenario.</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A bank that </a:t>
            </a:r>
            <a:r>
              <a:rPr lang="en-US" sz="2000" dirty="0"/>
              <a:t>fails to meet the </a:t>
            </a:r>
            <a:r>
              <a:rPr lang="en-US" sz="2000" dirty="0" smtClean="0"/>
              <a:t>P2G shall </a:t>
            </a:r>
            <a:r>
              <a:rPr lang="en-US" sz="2000" dirty="0"/>
              <a:t>be the object of increased attention by the </a:t>
            </a:r>
            <a:r>
              <a:rPr lang="en-US" sz="2000" dirty="0" err="1"/>
              <a:t>microprudential</a:t>
            </a:r>
            <a:r>
              <a:rPr lang="en-US" sz="2000" dirty="0"/>
              <a:t> </a:t>
            </a:r>
            <a:r>
              <a:rPr lang="en-US" sz="2000" dirty="0" smtClean="0"/>
              <a:t>authority, </a:t>
            </a:r>
            <a:r>
              <a:rPr lang="en-US" sz="2000" dirty="0"/>
              <a:t>but </a:t>
            </a:r>
            <a:r>
              <a:rPr lang="en-US" sz="2000" dirty="0" smtClean="0"/>
              <a:t>doesn’t have the </a:t>
            </a:r>
            <a:r>
              <a:rPr lang="en-US" sz="2000" dirty="0"/>
              <a:t>same type of consequences </a:t>
            </a:r>
            <a:r>
              <a:rPr lang="en-US" sz="2000" dirty="0" smtClean="0"/>
              <a:t>of the non-compliance </a:t>
            </a:r>
            <a:r>
              <a:rPr lang="en-US" sz="2000" dirty="0"/>
              <a:t>with minimum requirements </a:t>
            </a:r>
            <a:r>
              <a:rPr lang="en-US" sz="2000" dirty="0" smtClean="0"/>
              <a:t>and capital </a:t>
            </a:r>
            <a:r>
              <a:rPr lang="en-US" sz="2000" dirty="0"/>
              <a:t>buffers. </a:t>
            </a: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However</a:t>
            </a:r>
            <a:r>
              <a:rPr lang="en-US" sz="2000" dirty="0"/>
              <a:t>, where </a:t>
            </a:r>
            <a:r>
              <a:rPr lang="en-US" sz="2000" dirty="0" smtClean="0"/>
              <a:t>a bank repeatedly </a:t>
            </a:r>
            <a:r>
              <a:rPr lang="en-US" sz="2000" dirty="0"/>
              <a:t>fails to comply with P2G, </a:t>
            </a:r>
            <a:r>
              <a:rPr lang="en-US" sz="2000" dirty="0" smtClean="0"/>
              <a:t>the </a:t>
            </a:r>
            <a:r>
              <a:rPr lang="en-US" sz="2000" dirty="0" err="1" smtClean="0"/>
              <a:t>microprudential</a:t>
            </a:r>
            <a:r>
              <a:rPr lang="en-US" sz="2000" dirty="0" smtClean="0"/>
              <a:t> </a:t>
            </a:r>
            <a:r>
              <a:rPr lang="en-US" sz="2000" dirty="0"/>
              <a:t>authority may take additional measures, including the conversion of the P2G </a:t>
            </a:r>
            <a:r>
              <a:rPr lang="en-US" sz="2000" dirty="0" smtClean="0"/>
              <a:t>into an </a:t>
            </a:r>
            <a:r>
              <a:rPr lang="en-US" sz="2000" dirty="0"/>
              <a:t>additional own funds requirement under P2R.</a:t>
            </a:r>
            <a:endParaRPr lang="en-US" sz="2000" dirty="0" smtClean="0">
              <a:cs typeface="Arial" charset="0"/>
            </a:endParaRPr>
          </a:p>
        </p:txBody>
      </p:sp>
    </p:spTree>
    <p:extLst>
      <p:ext uri="{BB962C8B-B14F-4D97-AF65-F5344CB8AC3E}">
        <p14:creationId xmlns:p14="http://schemas.microsoft.com/office/powerpoint/2010/main" val="1775877134"/>
      </p:ext>
    </p:extLst>
  </p:cSld>
  <p:clrMapOvr>
    <a:masterClrMapping/>
  </p:clrMapOvr>
  <p:transition spd="slow">
    <p:pull dir="r"/>
  </p:transition>
  <p:timing>
    <p:tnLst>
      <p:par>
        <p:cTn id="1" dur="indefinite" restart="never" nodeType="tmRoot"/>
      </p:par>
    </p:tnLst>
  </p:timing>
</p:sld>
</file>

<file path=ppt/slides/slide7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738265"/>
          </a:xfrm>
        </p:spPr>
        <p:txBody>
          <a:bodyPr anchor="ctr"/>
          <a:lstStyle/>
          <a:p>
            <a:pPr marL="342900" lvl="1" indent="-342900" algn="just">
              <a:lnSpc>
                <a:spcPts val="2500"/>
              </a:lnSpc>
              <a:spcBef>
                <a:spcPts val="600"/>
              </a:spcBef>
              <a:spcAft>
                <a:spcPts val="300"/>
              </a:spcAft>
              <a:buAutoNum type="arabicParenBoth" startAt="3"/>
              <a:defRPr/>
            </a:pPr>
            <a:r>
              <a:rPr lang="en-US" sz="1800" b="1" dirty="0" smtClean="0">
                <a:cs typeface="Arial" charset="0"/>
              </a:rPr>
              <a:t>Leverage ratio</a:t>
            </a:r>
          </a:p>
          <a:p>
            <a:pPr marL="342900" lvl="1" indent="-342900" algn="just">
              <a:lnSpc>
                <a:spcPts val="2500"/>
              </a:lnSpc>
              <a:spcBef>
                <a:spcPts val="600"/>
              </a:spcBef>
              <a:spcAft>
                <a:spcPts val="300"/>
              </a:spcAft>
              <a:buAutoNum type="arabicParenBoth" startAt="3"/>
              <a:defRPr/>
            </a:pPr>
            <a:endParaRPr lang="en-US" sz="1800" b="1" dirty="0" smtClean="0">
              <a:cs typeface="Arial" charset="0"/>
            </a:endParaRPr>
          </a:p>
          <a:p>
            <a:pPr marL="268288" lvl="1" indent="-268288" algn="just">
              <a:lnSpc>
                <a:spcPts val="2500"/>
              </a:lnSpc>
              <a:spcBef>
                <a:spcPts val="600"/>
              </a:spcBef>
              <a:spcAft>
                <a:spcPts val="300"/>
              </a:spcAft>
              <a:buFontTx/>
              <a:buChar char="-"/>
              <a:defRPr/>
            </a:pPr>
            <a:r>
              <a:rPr lang="en-US" sz="1800" dirty="0" smtClean="0"/>
              <a:t>As </a:t>
            </a:r>
            <a:r>
              <a:rPr lang="en-US" sz="1800" dirty="0"/>
              <a:t>in the case of risk-based capital requirements (pillar I and P2R), the leverage requirement includes the Pillar 1 and P2R </a:t>
            </a:r>
            <a:r>
              <a:rPr lang="en-US" sz="1800" dirty="0" smtClean="0"/>
              <a:t>components.</a:t>
            </a:r>
          </a:p>
          <a:p>
            <a:pPr marL="268288" lvl="1" indent="-268288" algn="just">
              <a:lnSpc>
                <a:spcPts val="2500"/>
              </a:lnSpc>
              <a:spcBef>
                <a:spcPts val="600"/>
              </a:spcBef>
              <a:spcAft>
                <a:spcPts val="300"/>
              </a:spcAft>
              <a:buFontTx/>
              <a:buChar char="-"/>
              <a:defRPr/>
            </a:pPr>
            <a:r>
              <a:rPr lang="en-US" sz="1800" dirty="0" smtClean="0"/>
              <a:t>Pillar </a:t>
            </a:r>
            <a:r>
              <a:rPr lang="en-US" sz="1800" dirty="0"/>
              <a:t>1 corresponds to a minimum level requirement for the leverage ratio of 3%, as a % of the total exposure measure and should be met with Tier 1 </a:t>
            </a:r>
            <a:r>
              <a:rPr lang="en-US" sz="1800" dirty="0" smtClean="0"/>
              <a:t>capital.</a:t>
            </a:r>
          </a:p>
          <a:p>
            <a:pPr marL="268288" lvl="1" indent="-268288" algn="just">
              <a:lnSpc>
                <a:spcPts val="2500"/>
              </a:lnSpc>
              <a:spcBef>
                <a:spcPts val="600"/>
              </a:spcBef>
              <a:spcAft>
                <a:spcPts val="300"/>
              </a:spcAft>
              <a:buFontTx/>
              <a:buChar char="-"/>
              <a:defRPr/>
            </a:pPr>
            <a:r>
              <a:rPr lang="en-US" sz="1800" dirty="0" smtClean="0"/>
              <a:t>Banks </a:t>
            </a:r>
            <a:r>
              <a:rPr lang="en-US" sz="1800" dirty="0"/>
              <a:t>shall also comply with the P2R leverage ratio requirement (P2R-LR) specific to the institution, as determined by the </a:t>
            </a:r>
            <a:r>
              <a:rPr lang="en-US" sz="1800" dirty="0" err="1"/>
              <a:t>microprudential</a:t>
            </a:r>
            <a:r>
              <a:rPr lang="en-US" sz="1800" dirty="0"/>
              <a:t> supervisory </a:t>
            </a:r>
            <a:r>
              <a:rPr lang="en-US" sz="1800" dirty="0" smtClean="0"/>
              <a:t>authority.</a:t>
            </a:r>
          </a:p>
          <a:p>
            <a:pPr marL="268288" lvl="1" indent="-268288" algn="just">
              <a:lnSpc>
                <a:spcPts val="2500"/>
              </a:lnSpc>
              <a:spcBef>
                <a:spcPts val="600"/>
              </a:spcBef>
              <a:spcAft>
                <a:spcPts val="300"/>
              </a:spcAft>
              <a:buFontTx/>
              <a:buChar char="-"/>
              <a:defRPr/>
            </a:pPr>
            <a:r>
              <a:rPr lang="en-US" sz="1800" dirty="0" smtClean="0"/>
              <a:t>As </a:t>
            </a:r>
            <a:r>
              <a:rPr lang="en-US" sz="1800" dirty="0"/>
              <a:t>with risk-based capital requirements, the supervisor may also introduce a guidance on the leverage ratio (P2G-LR</a:t>
            </a:r>
            <a:r>
              <a:rPr lang="en-US" sz="1800" dirty="0" smtClean="0"/>
              <a:t>).</a:t>
            </a:r>
          </a:p>
          <a:p>
            <a:pPr marL="268288" lvl="1" indent="-268288" algn="just">
              <a:lnSpc>
                <a:spcPts val="2500"/>
              </a:lnSpc>
              <a:spcBef>
                <a:spcPts val="600"/>
              </a:spcBef>
              <a:spcAft>
                <a:spcPts val="300"/>
              </a:spcAft>
              <a:buFontTx/>
              <a:buChar char="-"/>
              <a:defRPr/>
            </a:pPr>
            <a:r>
              <a:rPr lang="en-US" sz="1800" dirty="0" smtClean="0">
                <a:solidFill>
                  <a:srgbClr val="FF0000"/>
                </a:solidFill>
                <a:cs typeface="Arial" charset="0"/>
              </a:rPr>
              <a:t>According </a:t>
            </a:r>
            <a:r>
              <a:rPr lang="en-US" sz="1800" dirty="0">
                <a:solidFill>
                  <a:srgbClr val="FF0000"/>
                </a:solidFill>
                <a:cs typeface="Arial" charset="0"/>
              </a:rPr>
              <a:t>to CRR II, the  LR will enter into force in Jan22 (postponement to Jan23 under discussion</a:t>
            </a:r>
            <a:r>
              <a:rPr lang="en-US" sz="1800" dirty="0" smtClean="0">
                <a:solidFill>
                  <a:srgbClr val="FF0000"/>
                </a:solidFill>
                <a:cs typeface="Arial" charset="0"/>
              </a:rPr>
              <a:t>).</a:t>
            </a:r>
            <a:endParaRPr lang="en-US" sz="18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732</a:t>
            </a:fld>
            <a:endParaRPr lang="en-US"/>
          </a:p>
        </p:txBody>
      </p:sp>
    </p:spTree>
    <p:extLst>
      <p:ext uri="{BB962C8B-B14F-4D97-AF65-F5344CB8AC3E}">
        <p14:creationId xmlns:p14="http://schemas.microsoft.com/office/powerpoint/2010/main" val="2233103433"/>
      </p:ext>
    </p:extLst>
  </p:cSld>
  <p:clrMapOvr>
    <a:masterClrMapping/>
  </p:clrMapOvr>
  <p:transition spd="slow">
    <p:pull dir="r"/>
  </p:transition>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0" indent="0" algn="just">
              <a:lnSpc>
                <a:spcPts val="2700"/>
              </a:lnSpc>
              <a:spcBef>
                <a:spcPts val="600"/>
              </a:spcBef>
              <a:spcAft>
                <a:spcPts val="600"/>
              </a:spcAft>
              <a:buNone/>
              <a:defRPr/>
            </a:pPr>
            <a:r>
              <a:rPr lang="en-US" sz="1800" b="1" dirty="0" smtClean="0">
                <a:solidFill>
                  <a:srgbClr val="FF0000"/>
                </a:solidFill>
                <a:cs typeface="Arial" charset="0"/>
              </a:rPr>
              <a:t>2. BRRD</a:t>
            </a:r>
          </a:p>
          <a:p>
            <a:pPr marL="0" indent="0" algn="just">
              <a:lnSpc>
                <a:spcPts val="2700"/>
              </a:lnSpc>
              <a:spcBef>
                <a:spcPts val="600"/>
              </a:spcBef>
              <a:spcAft>
                <a:spcPts val="600"/>
              </a:spcAft>
              <a:buNone/>
              <a:defRPr/>
            </a:pPr>
            <a:endParaRPr lang="en-US" sz="1800" b="1" dirty="0" smtClean="0">
              <a:solidFill>
                <a:srgbClr val="FF0000"/>
              </a:solidFill>
              <a:cs typeface="Arial" charset="0"/>
            </a:endParaRPr>
          </a:p>
          <a:p>
            <a:pPr marL="268288" indent="-268288" algn="just">
              <a:lnSpc>
                <a:spcPts val="2700"/>
              </a:lnSpc>
              <a:spcBef>
                <a:spcPts val="600"/>
              </a:spcBef>
              <a:spcAft>
                <a:spcPts val="600"/>
              </a:spcAft>
            </a:pPr>
            <a:r>
              <a:rPr lang="en-US" sz="1800" dirty="0" smtClean="0"/>
              <a:t>Directive </a:t>
            </a:r>
            <a:r>
              <a:rPr lang="en-US" sz="1800" dirty="0"/>
              <a:t>2014/59/EU, </a:t>
            </a:r>
            <a:r>
              <a:rPr lang="en-US" sz="1800" dirty="0" smtClean="0"/>
              <a:t>15.05, amended by Directive 2019/879, 20.05 (BRRD II):</a:t>
            </a:r>
          </a:p>
          <a:p>
            <a:pPr marL="268288" indent="-268288" algn="just">
              <a:lnSpc>
                <a:spcPts val="2700"/>
              </a:lnSpc>
              <a:spcBef>
                <a:spcPts val="600"/>
              </a:spcBef>
              <a:spcAft>
                <a:spcPts val="600"/>
              </a:spcAft>
              <a:buFontTx/>
              <a:buChar char="-"/>
              <a:defRPr/>
            </a:pPr>
            <a:r>
              <a:rPr lang="en-US" sz="1800" dirty="0" smtClean="0"/>
              <a:t>establishes </a:t>
            </a:r>
            <a:r>
              <a:rPr lang="en-US" sz="1800" dirty="0"/>
              <a:t>the framework for the recovery and resolution of </a:t>
            </a:r>
            <a:r>
              <a:rPr lang="en-US" sz="1800" dirty="0" smtClean="0"/>
              <a:t>banks:</a:t>
            </a:r>
          </a:p>
          <a:p>
            <a:pPr marL="268288" indent="-268288" algn="just">
              <a:lnSpc>
                <a:spcPts val="2700"/>
              </a:lnSpc>
              <a:spcBef>
                <a:spcPts val="600"/>
              </a:spcBef>
              <a:spcAft>
                <a:spcPts val="600"/>
              </a:spcAft>
              <a:buFontTx/>
              <a:buChar char="-"/>
              <a:defRPr/>
            </a:pPr>
            <a:r>
              <a:rPr lang="en-US" sz="1800" dirty="0" smtClean="0"/>
              <a:t>harmonizes </a:t>
            </a:r>
            <a:r>
              <a:rPr lang="en-US" sz="1800" dirty="0"/>
              <a:t>the rules relating to the resolution of banks across the </a:t>
            </a:r>
            <a:r>
              <a:rPr lang="en-US" sz="1800" dirty="0" smtClean="0"/>
              <a:t>EU;</a:t>
            </a:r>
          </a:p>
          <a:p>
            <a:pPr marL="268288" indent="-268288" algn="just">
              <a:lnSpc>
                <a:spcPts val="2700"/>
              </a:lnSpc>
              <a:spcBef>
                <a:spcPts val="600"/>
              </a:spcBef>
              <a:spcAft>
                <a:spcPts val="600"/>
              </a:spcAft>
              <a:buFontTx/>
              <a:buChar char="-"/>
              <a:defRPr/>
            </a:pPr>
            <a:r>
              <a:rPr lang="en-US" sz="1800" dirty="0" smtClean="0"/>
              <a:t>provides </a:t>
            </a:r>
            <a:r>
              <a:rPr lang="en-US" sz="1800" dirty="0"/>
              <a:t>for cooperation among resolution authorities when dealing with the failure of cross-border </a:t>
            </a:r>
            <a:r>
              <a:rPr lang="en-US" sz="1800" dirty="0" smtClean="0"/>
              <a:t>banks;</a:t>
            </a:r>
          </a:p>
          <a:p>
            <a:pPr marL="268288" indent="-268288" algn="just">
              <a:lnSpc>
                <a:spcPts val="2700"/>
              </a:lnSpc>
              <a:spcBef>
                <a:spcPts val="600"/>
              </a:spcBef>
              <a:spcAft>
                <a:spcPts val="600"/>
              </a:spcAft>
              <a:buFontTx/>
              <a:buChar char="-"/>
              <a:defRPr/>
            </a:pPr>
            <a:r>
              <a:rPr lang="en-US" sz="1800" dirty="0" smtClean="0"/>
              <a:t>leaves </a:t>
            </a:r>
            <a:r>
              <a:rPr lang="en-US" sz="1800" dirty="0"/>
              <a:t>discretion to national authorities in the application of the tools and in the use of national financing arrangements in support of resolution </a:t>
            </a:r>
            <a:r>
              <a:rPr lang="en-US" sz="1800" dirty="0" smtClean="0"/>
              <a:t>procedures.</a:t>
            </a:r>
          </a:p>
          <a:p>
            <a:pPr marL="268288" indent="-268288" algn="just">
              <a:lnSpc>
                <a:spcPts val="2700"/>
              </a:lnSpc>
              <a:spcBef>
                <a:spcPts val="600"/>
              </a:spcBef>
              <a:spcAft>
                <a:spcPts val="600"/>
              </a:spcAft>
              <a:buFontTx/>
              <a:buChar char="-"/>
              <a:defRPr/>
            </a:pPr>
            <a:endParaRPr lang="en-US" sz="18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733</a:t>
            </a:fld>
            <a:endParaRPr lang="en-US"/>
          </a:p>
        </p:txBody>
      </p:sp>
    </p:spTree>
    <p:extLst>
      <p:ext uri="{BB962C8B-B14F-4D97-AF65-F5344CB8AC3E}">
        <p14:creationId xmlns:p14="http://schemas.microsoft.com/office/powerpoint/2010/main" val="2814383447"/>
      </p:ext>
    </p:extLst>
  </p:cSld>
  <p:clrMapOvr>
    <a:masterClrMapping/>
  </p:clrMapOvr>
  <p:transition spd="slow">
    <p:pull dir="r"/>
  </p:transition>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endParaRPr lang="en-US" sz="2000" dirty="0" smtClean="0">
              <a:cs typeface="Arial" charset="0"/>
            </a:endParaRPr>
          </a:p>
          <a:p>
            <a:pPr marL="266700" indent="-266700" algn="just">
              <a:lnSpc>
                <a:spcPts val="2700"/>
              </a:lnSpc>
              <a:spcBef>
                <a:spcPts val="600"/>
              </a:spcBef>
              <a:spcAft>
                <a:spcPts val="600"/>
              </a:spcAft>
              <a:defRPr/>
            </a:pPr>
            <a:r>
              <a:rPr lang="en-US" sz="2000" dirty="0" smtClean="0">
                <a:cs typeface="Arial" charset="0"/>
              </a:rPr>
              <a:t>Besides allowing new tools for resolution and imposing capital buffers for banks to cushion losses in case of resolution, </a:t>
            </a:r>
            <a:r>
              <a:rPr lang="en-US" sz="2000" dirty="0" smtClean="0">
                <a:solidFill>
                  <a:srgbClr val="FF0000"/>
                </a:solidFill>
                <a:cs typeface="Arial" charset="0"/>
              </a:rPr>
              <a:t>BRRD imposes banks to set-up:</a:t>
            </a:r>
          </a:p>
          <a:p>
            <a:pPr marL="266700" indent="-266700" algn="just">
              <a:lnSpc>
                <a:spcPts val="2700"/>
              </a:lnSpc>
              <a:spcBef>
                <a:spcPts val="600"/>
              </a:spcBef>
              <a:spcAft>
                <a:spcPts val="600"/>
              </a:spcAft>
              <a:defRPr/>
            </a:pPr>
            <a:endParaRPr lang="en-US" sz="2000" dirty="0" smtClean="0">
              <a:solidFill>
                <a:srgbClr val="FF0000"/>
              </a:solidFill>
              <a:cs typeface="Arial" charset="0"/>
            </a:endParaRPr>
          </a:p>
          <a:p>
            <a:pPr marL="268288" indent="-268288" algn="just">
              <a:lnSpc>
                <a:spcPts val="2700"/>
              </a:lnSpc>
              <a:spcBef>
                <a:spcPts val="600"/>
              </a:spcBef>
              <a:spcAft>
                <a:spcPts val="600"/>
              </a:spcAft>
              <a:buAutoNum type="arabicParenBoth"/>
              <a:defRPr/>
            </a:pPr>
            <a:r>
              <a:rPr lang="en-GB" sz="2000" dirty="0" smtClean="0">
                <a:solidFill>
                  <a:srgbClr val="FF0000"/>
                </a:solidFill>
                <a:cs typeface="Arial" charset="0"/>
              </a:rPr>
              <a:t>Recovery plans </a:t>
            </a:r>
            <a:r>
              <a:rPr lang="en-GB" sz="2000" dirty="0" smtClean="0">
                <a:cs typeface="Arial" charset="0"/>
              </a:rPr>
              <a:t>- to be set-up by banks, defining the early actions to restore long term viability;</a:t>
            </a:r>
          </a:p>
          <a:p>
            <a:pPr marL="268288" indent="-268288" algn="just">
              <a:lnSpc>
                <a:spcPts val="2700"/>
              </a:lnSpc>
              <a:spcBef>
                <a:spcPts val="600"/>
              </a:spcBef>
              <a:spcAft>
                <a:spcPts val="600"/>
              </a:spcAft>
              <a:buAutoNum type="arabicParenBoth"/>
              <a:defRPr/>
            </a:pPr>
            <a:endParaRPr lang="en-GB" sz="2000" dirty="0" smtClean="0">
              <a:cs typeface="Arial" charset="0"/>
            </a:endParaRPr>
          </a:p>
          <a:p>
            <a:pPr marL="268288" indent="-268288" algn="just">
              <a:lnSpc>
                <a:spcPts val="2700"/>
              </a:lnSpc>
              <a:spcBef>
                <a:spcPts val="600"/>
              </a:spcBef>
              <a:spcAft>
                <a:spcPts val="600"/>
              </a:spcAft>
              <a:buAutoNum type="arabicParenBoth"/>
              <a:defRPr/>
            </a:pPr>
            <a:r>
              <a:rPr lang="en-GB" sz="2000" dirty="0" smtClean="0">
                <a:solidFill>
                  <a:srgbClr val="FF0000"/>
                </a:solidFill>
                <a:cs typeface="Arial" charset="0"/>
              </a:rPr>
              <a:t>Resolution </a:t>
            </a:r>
            <a:r>
              <a:rPr lang="en-GB" sz="2000" dirty="0">
                <a:solidFill>
                  <a:srgbClr val="FF0000"/>
                </a:solidFill>
                <a:cs typeface="Arial" charset="0"/>
              </a:rPr>
              <a:t>plans </a:t>
            </a:r>
            <a:r>
              <a:rPr lang="en-GB" sz="2000" dirty="0" smtClean="0">
                <a:cs typeface="Arial" charset="0"/>
              </a:rPr>
              <a:t>- </a:t>
            </a:r>
            <a:r>
              <a:rPr lang="en-GB" sz="2000" dirty="0">
                <a:cs typeface="Arial" charset="0"/>
              </a:rPr>
              <a:t>to be set-up by </a:t>
            </a:r>
            <a:r>
              <a:rPr lang="en-GB" sz="2000" dirty="0" smtClean="0">
                <a:cs typeface="Arial" charset="0"/>
              </a:rPr>
              <a:t>banks and to be approved by the resolution authorities in cooperation with supervisors;</a:t>
            </a:r>
            <a:endParaRPr lang="en-GB" sz="2000" dirty="0">
              <a:cs typeface="Arial" charset="0"/>
            </a:endParaRPr>
          </a:p>
          <a:p>
            <a:pPr marL="268288" indent="-268288" algn="just">
              <a:lnSpc>
                <a:spcPts val="2700"/>
              </a:lnSpc>
              <a:spcBef>
                <a:spcPts val="600"/>
              </a:spcBef>
              <a:spcAft>
                <a:spcPts val="600"/>
              </a:spcAft>
              <a:buAutoNum type="arabicParenBoth"/>
              <a:defRPr/>
            </a:pPr>
            <a:endParaRPr lang="en-GB" sz="2000" dirty="0" smtClean="0">
              <a:cs typeface="Arial" charset="0"/>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734</a:t>
            </a:fld>
            <a:endParaRPr lang="en-US"/>
          </a:p>
        </p:txBody>
      </p:sp>
    </p:spTree>
    <p:extLst>
      <p:ext uri="{BB962C8B-B14F-4D97-AF65-F5344CB8AC3E}">
        <p14:creationId xmlns:p14="http://schemas.microsoft.com/office/powerpoint/2010/main" val="1111113069"/>
      </p:ext>
    </p:extLst>
  </p:cSld>
  <p:clrMapOvr>
    <a:masterClrMapping/>
  </p:clrMapOvr>
  <p:transition spd="slow">
    <p:pull dir="r"/>
  </p:transition>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r>
              <a:rPr lang="en-US" sz="2000" dirty="0" smtClean="0">
                <a:solidFill>
                  <a:srgbClr val="FF0000"/>
                </a:solidFill>
                <a:cs typeface="Arial" charset="0"/>
              </a:rPr>
              <a:t>BRRD is specially relevant in EU, as Government bail-ins were the rule until the subprime crisis and the resolution of SIBs was hampered by cross-border issues and lack of harmonization of different national regulations:</a:t>
            </a:r>
          </a:p>
          <a:p>
            <a:pPr marL="266700" indent="-266700" algn="just">
              <a:lnSpc>
                <a:spcPts val="2700"/>
              </a:lnSpc>
              <a:spcBef>
                <a:spcPts val="0"/>
              </a:spcBef>
              <a:spcAft>
                <a:spcPts val="600"/>
              </a:spcAft>
              <a:defRPr/>
            </a:pPr>
            <a:endParaRPr lang="en-US" sz="2000" dirty="0" smtClean="0">
              <a:solidFill>
                <a:srgbClr val="FF0000"/>
              </a:solidFill>
              <a:cs typeface="Arial" charset="0"/>
            </a:endParaRPr>
          </a:p>
          <a:p>
            <a:pPr marL="268288" indent="-268288" algn="just">
              <a:lnSpc>
                <a:spcPts val="2700"/>
              </a:lnSpc>
              <a:spcBef>
                <a:spcPts val="0"/>
              </a:spcBef>
              <a:spcAft>
                <a:spcPts val="600"/>
              </a:spcAft>
              <a:buFont typeface="Monotype Sorts" pitchFamily="2" charset="2"/>
              <a:buAutoNum type="arabicParenBoth"/>
              <a:defRPr/>
            </a:pPr>
            <a:r>
              <a:rPr lang="en-US" sz="1800" dirty="0" smtClean="0"/>
              <a:t>requires </a:t>
            </a:r>
            <a:r>
              <a:rPr lang="en-US" sz="1800" dirty="0"/>
              <a:t>that </a:t>
            </a:r>
            <a:r>
              <a:rPr lang="en-US" sz="1800" dirty="0" smtClean="0">
                <a:solidFill>
                  <a:srgbClr val="FF0000"/>
                </a:solidFill>
              </a:rPr>
              <a:t>banks meet MREL, </a:t>
            </a:r>
            <a:r>
              <a:rPr lang="en-US" sz="1800" dirty="0">
                <a:solidFill>
                  <a:srgbClr val="FF0000"/>
                </a:solidFill>
              </a:rPr>
              <a:t>expressed as a percentage of </a:t>
            </a:r>
            <a:r>
              <a:rPr lang="en-US" sz="1800" dirty="0" smtClean="0">
                <a:solidFill>
                  <a:srgbClr val="FF0000"/>
                </a:solidFill>
              </a:rPr>
              <a:t>their </a:t>
            </a:r>
            <a:r>
              <a:rPr lang="en-GB" sz="1800" dirty="0" smtClean="0">
                <a:solidFill>
                  <a:srgbClr val="FF0000"/>
                </a:solidFill>
              </a:rPr>
              <a:t>Total Liabilities and Own Funds (</a:t>
            </a:r>
            <a:r>
              <a:rPr lang="en-US" sz="1800" dirty="0" smtClean="0">
                <a:solidFill>
                  <a:srgbClr val="FF0000"/>
                </a:solidFill>
              </a:rPr>
              <a:t>TLOF) set-up by resolution authorities</a:t>
            </a:r>
            <a:r>
              <a:rPr lang="en-US" sz="1800" dirty="0" smtClean="0"/>
              <a:t>, </a:t>
            </a:r>
            <a:r>
              <a:rPr lang="en-US" sz="1800" dirty="0"/>
              <a:t>ensuring that shareholders and creditors bear losses regardless of which resolution tool is </a:t>
            </a:r>
            <a:r>
              <a:rPr lang="en-US" sz="1800" dirty="0" smtClean="0"/>
              <a:t>applied;</a:t>
            </a:r>
            <a:endParaRPr lang="en-US" sz="1800" dirty="0"/>
          </a:p>
          <a:p>
            <a:pPr marL="268288" indent="-268288" algn="just">
              <a:lnSpc>
                <a:spcPts val="2700"/>
              </a:lnSpc>
              <a:spcBef>
                <a:spcPts val="0"/>
              </a:spcBef>
              <a:spcAft>
                <a:spcPts val="600"/>
              </a:spcAft>
              <a:buFont typeface="Monotype Sorts" pitchFamily="2" charset="2"/>
              <a:buAutoNum type="arabicParenBoth"/>
              <a:defRPr/>
            </a:pPr>
            <a:r>
              <a:rPr lang="en-GB" sz="1800" dirty="0" smtClean="0">
                <a:cs typeface="Arial" charset="0"/>
              </a:rPr>
              <a:t>extends </a:t>
            </a:r>
            <a:r>
              <a:rPr lang="en-GB" sz="1800" dirty="0">
                <a:cs typeface="Arial" charset="0"/>
              </a:rPr>
              <a:t>the powers of supervisors to intervene at an early </a:t>
            </a:r>
            <a:r>
              <a:rPr lang="en-GB" sz="1800" dirty="0" smtClean="0">
                <a:cs typeface="Arial" charset="0"/>
              </a:rPr>
              <a:t>stage;</a:t>
            </a:r>
          </a:p>
          <a:p>
            <a:pPr marL="268288" indent="-268288" algn="just">
              <a:lnSpc>
                <a:spcPts val="2700"/>
              </a:lnSpc>
              <a:spcBef>
                <a:spcPts val="0"/>
              </a:spcBef>
              <a:spcAft>
                <a:spcPts val="600"/>
              </a:spcAft>
              <a:buFont typeface="Monotype Sorts" pitchFamily="2" charset="2"/>
              <a:buAutoNum type="arabicParenBoth"/>
              <a:defRPr/>
            </a:pPr>
            <a:r>
              <a:rPr lang="en-GB" sz="1800" dirty="0" smtClean="0">
                <a:cs typeface="Arial" charset="0"/>
              </a:rPr>
              <a:t>harmonises </a:t>
            </a:r>
            <a:r>
              <a:rPr lang="en-GB" sz="1800" dirty="0">
                <a:cs typeface="Arial" charset="0"/>
              </a:rPr>
              <a:t>the triggers for the application of resolution </a:t>
            </a:r>
            <a:r>
              <a:rPr lang="en-GB" sz="1800" dirty="0" smtClean="0">
                <a:cs typeface="Arial" charset="0"/>
              </a:rPr>
              <a:t>measures, </a:t>
            </a:r>
            <a:r>
              <a:rPr lang="en-GB" sz="1800" dirty="0">
                <a:cs typeface="Arial" charset="0"/>
              </a:rPr>
              <a:t>ensuring that authorities are able to take an action without being required to establish that an institution is </a:t>
            </a:r>
            <a:r>
              <a:rPr lang="en-GB" sz="1800" dirty="0" smtClean="0">
                <a:cs typeface="Arial" charset="0"/>
              </a:rPr>
              <a:t>insolvent.</a:t>
            </a:r>
          </a:p>
          <a:p>
            <a:pPr marL="268288" indent="-268288" algn="just">
              <a:lnSpc>
                <a:spcPts val="2700"/>
              </a:lnSpc>
              <a:spcBef>
                <a:spcPts val="0"/>
              </a:spcBef>
              <a:spcAft>
                <a:spcPts val="600"/>
              </a:spcAft>
              <a:buFont typeface="Monotype Sorts" pitchFamily="2" charset="2"/>
              <a:buAutoNum type="arabicParenBoth"/>
              <a:defRPr/>
            </a:pPr>
            <a:endParaRPr lang="en-US" sz="18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735</a:t>
            </a:fld>
            <a:endParaRPr lang="en-US"/>
          </a:p>
        </p:txBody>
      </p:sp>
    </p:spTree>
    <p:extLst>
      <p:ext uri="{BB962C8B-B14F-4D97-AF65-F5344CB8AC3E}">
        <p14:creationId xmlns:p14="http://schemas.microsoft.com/office/powerpoint/2010/main" val="2290944698"/>
      </p:ext>
    </p:extLst>
  </p:cSld>
  <p:clrMapOvr>
    <a:masterClrMapping/>
  </p:clrMapOvr>
  <p:transition spd="slow">
    <p:pull dir="r"/>
  </p:transition>
  <p:timing>
    <p:tnLst>
      <p:par>
        <p:cTn id="1" dur="indefinite" restart="never" nodeType="tmRoot"/>
      </p:par>
    </p:tnLst>
  </p:timing>
</p:sld>
</file>

<file path=ppt/slides/slide7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pPr algn="just">
              <a:lnSpc>
                <a:spcPts val="2700"/>
              </a:lnSpc>
              <a:spcBef>
                <a:spcPts val="600"/>
              </a:spcBef>
              <a:spcAft>
                <a:spcPts val="600"/>
              </a:spcAft>
              <a:defRPr/>
            </a:pPr>
            <a:r>
              <a:rPr lang="en-US" sz="2000" dirty="0" smtClean="0">
                <a:solidFill>
                  <a:srgbClr val="FF0000"/>
                </a:solidFill>
              </a:rPr>
              <a:t>The main resolution measures include</a:t>
            </a:r>
            <a:r>
              <a:rPr lang="en-US" sz="2000" dirty="0" smtClean="0"/>
              <a:t>:</a:t>
            </a:r>
          </a:p>
          <a:p>
            <a:pPr algn="just">
              <a:lnSpc>
                <a:spcPts val="2700"/>
              </a:lnSpc>
              <a:spcBef>
                <a:spcPts val="600"/>
              </a:spcBef>
              <a:spcAft>
                <a:spcPts val="600"/>
              </a:spcAft>
              <a:defRPr/>
            </a:pPr>
            <a:endParaRPr lang="en-US" sz="2000" dirty="0" smtClean="0"/>
          </a:p>
          <a:p>
            <a:pPr algn="just">
              <a:lnSpc>
                <a:spcPts val="2700"/>
              </a:lnSpc>
              <a:spcBef>
                <a:spcPts val="600"/>
              </a:spcBef>
              <a:spcAft>
                <a:spcPts val="0"/>
              </a:spcAft>
              <a:buAutoNum type="arabicParenBoth"/>
            </a:pPr>
            <a:r>
              <a:rPr lang="en-US" sz="2000" dirty="0" smtClean="0"/>
              <a:t>sale of (part of) a business;</a:t>
            </a:r>
          </a:p>
          <a:p>
            <a:pPr algn="just">
              <a:lnSpc>
                <a:spcPts val="2700"/>
              </a:lnSpc>
              <a:spcBef>
                <a:spcPts val="600"/>
              </a:spcBef>
              <a:spcAft>
                <a:spcPts val="0"/>
              </a:spcAft>
              <a:buAutoNum type="arabicParenBoth"/>
            </a:pPr>
            <a:r>
              <a:rPr lang="en-US" sz="2000" dirty="0" smtClean="0"/>
              <a:t>establishment of a bridge institution (the temporary transfer of good bank assets to a publicly controlled entity);</a:t>
            </a:r>
          </a:p>
          <a:p>
            <a:pPr algn="just">
              <a:lnSpc>
                <a:spcPts val="2700"/>
              </a:lnSpc>
              <a:spcBef>
                <a:spcPts val="600"/>
              </a:spcBef>
              <a:spcAft>
                <a:spcPts val="600"/>
              </a:spcAft>
              <a:buAutoNum type="arabicParenBoth"/>
            </a:pPr>
            <a:r>
              <a:rPr lang="en-US" sz="2000" dirty="0" smtClean="0"/>
              <a:t>asset separation (the transfer of impaired assets to an asset management vehicle);</a:t>
            </a:r>
          </a:p>
          <a:p>
            <a:pPr algn="just">
              <a:lnSpc>
                <a:spcPts val="2700"/>
              </a:lnSpc>
              <a:spcBef>
                <a:spcPts val="600"/>
              </a:spcBef>
              <a:spcAft>
                <a:spcPts val="600"/>
              </a:spcAft>
              <a:buAutoNum type="arabicParenBoth"/>
            </a:pPr>
            <a:r>
              <a:rPr lang="en-US" sz="2000" dirty="0" smtClean="0"/>
              <a:t>bail-in measures (imposition of losses, by order of seniority, on shareholders and unsecured creditors) - eligible deposits from individuals and micro, small and medium-sized enterprises, as well as liabilities to the EIB, will have preference over the claims of ordinary unsecured, non-preferred creditors and depositors from large corporations.</a:t>
            </a:r>
            <a:endParaRPr lang="en-US" sz="2000" dirty="0">
              <a:solidFill>
                <a:srgbClr val="FF0000"/>
              </a:solidFill>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736</a:t>
            </a:fld>
            <a:endParaRPr lang="en-US"/>
          </a:p>
        </p:txBody>
      </p:sp>
    </p:spTree>
    <p:extLst>
      <p:ext uri="{BB962C8B-B14F-4D97-AF65-F5344CB8AC3E}">
        <p14:creationId xmlns:p14="http://schemas.microsoft.com/office/powerpoint/2010/main" val="17891094"/>
      </p:ext>
    </p:extLst>
  </p:cSld>
  <p:clrMapOvr>
    <a:masterClrMapping/>
  </p:clrMapOvr>
  <p:transition spd="slow">
    <p:pull dir="r"/>
  </p:transition>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pPr marL="357188" indent="-357188" algn="just">
              <a:lnSpc>
                <a:spcPts val="2600"/>
              </a:lnSpc>
              <a:spcBef>
                <a:spcPts val="600"/>
              </a:spcBef>
              <a:spcAft>
                <a:spcPts val="0"/>
              </a:spcAft>
              <a:defRPr/>
            </a:pPr>
            <a:r>
              <a:rPr lang="en-US" sz="2000" dirty="0" smtClean="0">
                <a:solidFill>
                  <a:srgbClr val="FF0000"/>
                </a:solidFill>
              </a:rPr>
              <a:t>The </a:t>
            </a:r>
            <a:r>
              <a:rPr lang="en-US" sz="2000" dirty="0">
                <a:solidFill>
                  <a:srgbClr val="FF0000"/>
                </a:solidFill>
              </a:rPr>
              <a:t>BRRD requires </a:t>
            </a:r>
            <a:r>
              <a:rPr lang="en-US" sz="2000" dirty="0" smtClean="0">
                <a:solidFill>
                  <a:srgbClr val="FF0000"/>
                </a:solidFill>
              </a:rPr>
              <a:t>3 basic </a:t>
            </a:r>
            <a:r>
              <a:rPr lang="en-US" sz="2000" dirty="0">
                <a:solidFill>
                  <a:srgbClr val="FF0000"/>
                </a:solidFill>
              </a:rPr>
              <a:t>conditions </a:t>
            </a:r>
            <a:r>
              <a:rPr lang="en-US" sz="2000" dirty="0" smtClean="0">
                <a:solidFill>
                  <a:srgbClr val="FF0000"/>
                </a:solidFill>
              </a:rPr>
              <a:t>for </a:t>
            </a:r>
            <a:r>
              <a:rPr lang="en-US" sz="2000" dirty="0">
                <a:solidFill>
                  <a:srgbClr val="FF0000"/>
                </a:solidFill>
              </a:rPr>
              <a:t>a resolution to </a:t>
            </a:r>
            <a:r>
              <a:rPr lang="en-US" sz="2000" dirty="0" smtClean="0">
                <a:solidFill>
                  <a:srgbClr val="FF0000"/>
                </a:solidFill>
              </a:rPr>
              <a:t>be undertaken:</a:t>
            </a:r>
          </a:p>
          <a:p>
            <a:pPr marL="357188" indent="-357188" algn="just">
              <a:lnSpc>
                <a:spcPts val="2600"/>
              </a:lnSpc>
              <a:spcBef>
                <a:spcPts val="600"/>
              </a:spcBef>
              <a:spcAft>
                <a:spcPts val="0"/>
              </a:spcAft>
              <a:buNone/>
              <a:defRPr/>
            </a:pPr>
            <a:endParaRPr lang="en-US" sz="2000" dirty="0"/>
          </a:p>
          <a:p>
            <a:pPr marL="357188" indent="-357188" algn="just">
              <a:lnSpc>
                <a:spcPts val="2600"/>
              </a:lnSpc>
              <a:spcBef>
                <a:spcPts val="600"/>
              </a:spcBef>
              <a:spcAft>
                <a:spcPts val="0"/>
              </a:spcAft>
              <a:buAutoNum type="romanLcParenBoth"/>
              <a:defRPr/>
            </a:pPr>
            <a:r>
              <a:rPr lang="en-US" sz="2000" dirty="0" smtClean="0"/>
              <a:t>the </a:t>
            </a:r>
            <a:r>
              <a:rPr lang="en-US" sz="2000" dirty="0"/>
              <a:t>bank is failing or likely to fail, which is based on </a:t>
            </a:r>
            <a:r>
              <a:rPr lang="en-US" sz="2000" dirty="0" smtClean="0"/>
              <a:t>the ECB’s </a:t>
            </a:r>
            <a:r>
              <a:rPr lang="en-US" sz="2000" dirty="0"/>
              <a:t>assessment</a:t>
            </a:r>
            <a:r>
              <a:rPr lang="en-US" sz="2000" dirty="0" smtClean="0"/>
              <a:t>;</a:t>
            </a:r>
          </a:p>
          <a:p>
            <a:pPr marL="357188" indent="-357188" algn="just">
              <a:lnSpc>
                <a:spcPts val="2600"/>
              </a:lnSpc>
              <a:spcBef>
                <a:spcPts val="600"/>
              </a:spcBef>
              <a:spcAft>
                <a:spcPts val="0"/>
              </a:spcAft>
              <a:buAutoNum type="romanLcParenBoth"/>
              <a:defRPr/>
            </a:pPr>
            <a:r>
              <a:rPr lang="en-US" sz="2000" dirty="0" smtClean="0"/>
              <a:t>there </a:t>
            </a:r>
            <a:r>
              <a:rPr lang="en-US" sz="2000" dirty="0"/>
              <a:t>is no alternative private solution; </a:t>
            </a:r>
            <a:r>
              <a:rPr lang="en-US" sz="2000" dirty="0" smtClean="0"/>
              <a:t>and</a:t>
            </a:r>
          </a:p>
          <a:p>
            <a:pPr marL="357188" indent="-357188" algn="just">
              <a:lnSpc>
                <a:spcPts val="2600"/>
              </a:lnSpc>
              <a:spcBef>
                <a:spcPts val="600"/>
              </a:spcBef>
              <a:spcAft>
                <a:spcPts val="0"/>
              </a:spcAft>
              <a:buAutoNum type="romanLcParenBoth"/>
              <a:defRPr/>
            </a:pPr>
            <a:r>
              <a:rPr lang="en-US" sz="2000" dirty="0" smtClean="0"/>
              <a:t>it is necessary </a:t>
            </a:r>
            <a:r>
              <a:rPr lang="en-US" sz="2000" dirty="0"/>
              <a:t>for the public </a:t>
            </a:r>
            <a:r>
              <a:rPr lang="en-US" sz="2000" dirty="0" smtClean="0"/>
              <a:t>interest.</a:t>
            </a:r>
          </a:p>
          <a:p>
            <a:pPr marL="357188" indent="-357188" algn="just">
              <a:lnSpc>
                <a:spcPts val="2600"/>
              </a:lnSpc>
              <a:spcBef>
                <a:spcPts val="600"/>
              </a:spcBef>
              <a:spcAft>
                <a:spcPts val="0"/>
              </a:spcAft>
              <a:buAutoNum type="romanLcParenBoth"/>
              <a:defRPr/>
            </a:pPr>
            <a:endParaRPr lang="en-US" sz="2000" dirty="0"/>
          </a:p>
          <a:p>
            <a:pPr marL="357188" indent="-357188" algn="just">
              <a:lnSpc>
                <a:spcPts val="2600"/>
              </a:lnSpc>
              <a:spcBef>
                <a:spcPts val="600"/>
              </a:spcBef>
              <a:spcAft>
                <a:spcPts val="0"/>
              </a:spcAft>
              <a:defRPr/>
            </a:pPr>
            <a:r>
              <a:rPr lang="en-US" sz="2000" dirty="0"/>
              <a:t>The </a:t>
            </a:r>
            <a:r>
              <a:rPr lang="en-US" sz="2000" dirty="0" smtClean="0"/>
              <a:t>last 2 requirements are decided by the SRB.</a:t>
            </a:r>
          </a:p>
          <a:p>
            <a:pPr marL="357188" indent="-357188" algn="just">
              <a:lnSpc>
                <a:spcPts val="2600"/>
              </a:lnSpc>
              <a:spcBef>
                <a:spcPts val="600"/>
              </a:spcBef>
              <a:spcAft>
                <a:spcPts val="0"/>
              </a:spcAft>
              <a:defRPr/>
            </a:pPr>
            <a:endParaRPr lang="en-US" sz="2000" dirty="0" smtClean="0"/>
          </a:p>
          <a:p>
            <a:pPr marL="357188" indent="-357188" algn="just">
              <a:lnSpc>
                <a:spcPts val="2600"/>
              </a:lnSpc>
              <a:spcBef>
                <a:spcPts val="600"/>
              </a:spcBef>
              <a:spcAft>
                <a:spcPts val="0"/>
              </a:spcAft>
              <a:defRPr/>
            </a:pPr>
            <a:r>
              <a:rPr lang="en-US" sz="2000" dirty="0" smtClean="0"/>
              <a:t>Resolution </a:t>
            </a:r>
            <a:r>
              <a:rPr lang="en-US" sz="2000" dirty="0"/>
              <a:t>authorities shall determine an appropriate transitional </a:t>
            </a:r>
            <a:r>
              <a:rPr lang="en-US" sz="2000" dirty="0" smtClean="0"/>
              <a:t>period, </a:t>
            </a:r>
            <a:r>
              <a:rPr lang="en-US" sz="2000" dirty="0"/>
              <a:t>which is as short as </a:t>
            </a:r>
            <a:r>
              <a:rPr lang="en-US" sz="2000" dirty="0" smtClean="0"/>
              <a:t>possible.</a:t>
            </a:r>
          </a:p>
          <a:p>
            <a:pPr marL="357188" indent="-357188" algn="just">
              <a:lnSpc>
                <a:spcPts val="2600"/>
              </a:lnSpc>
              <a:spcBef>
                <a:spcPts val="600"/>
              </a:spcBef>
              <a:spcAft>
                <a:spcPts val="0"/>
              </a:spcAft>
              <a:defRPr/>
            </a:pPr>
            <a:r>
              <a:rPr lang="en-US" sz="2000" dirty="0" smtClean="0"/>
              <a:t>They </a:t>
            </a:r>
            <a:r>
              <a:rPr lang="en-US" sz="2000" dirty="0"/>
              <a:t>shall also communicate to the institution a planned MREL for each 12 month period during the transitional period</a:t>
            </a:r>
            <a:r>
              <a:rPr lang="en-US" sz="2000" dirty="0" smtClean="0"/>
              <a:t>.</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737</a:t>
            </a:fld>
            <a:endParaRPr lang="en-US"/>
          </a:p>
        </p:txBody>
      </p:sp>
    </p:spTree>
    <p:extLst>
      <p:ext uri="{BB962C8B-B14F-4D97-AF65-F5344CB8AC3E}">
        <p14:creationId xmlns:p14="http://schemas.microsoft.com/office/powerpoint/2010/main" val="4258512101"/>
      </p:ext>
    </p:extLst>
  </p:cSld>
  <p:clrMapOvr>
    <a:masterClrMapping/>
  </p:clrMapOvr>
  <p:transition spd="slow">
    <p:pull dir="r"/>
  </p:transition>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643938" cy="3226097"/>
          </a:xfrm>
        </p:spPr>
        <p:txBody>
          <a:bodyPr anchor="ctr"/>
          <a:lstStyle/>
          <a:p>
            <a:pPr algn="just">
              <a:lnSpc>
                <a:spcPts val="2700"/>
              </a:lnSpc>
              <a:spcBef>
                <a:spcPts val="600"/>
              </a:spcBef>
              <a:spcAft>
                <a:spcPts val="600"/>
              </a:spcAft>
              <a:defRPr/>
            </a:pPr>
            <a:r>
              <a:rPr lang="en-US" sz="1800" dirty="0" smtClean="0">
                <a:solidFill>
                  <a:srgbClr val="FF0000"/>
                </a:solidFill>
              </a:rPr>
              <a:t>MREL entered into force in 2019</a:t>
            </a:r>
            <a:r>
              <a:rPr lang="en-US" sz="1800" dirty="0" smtClean="0"/>
              <a:t>, </a:t>
            </a:r>
            <a:r>
              <a:rPr lang="en-US" sz="1800" dirty="0" smtClean="0">
                <a:solidFill>
                  <a:srgbClr val="FF0000"/>
                </a:solidFill>
              </a:rPr>
              <a:t>corresponding </a:t>
            </a:r>
            <a:r>
              <a:rPr lang="en-US" sz="1800" dirty="0">
                <a:solidFill>
                  <a:srgbClr val="FF0000"/>
                </a:solidFill>
              </a:rPr>
              <a:t>to TLAC </a:t>
            </a:r>
            <a:r>
              <a:rPr lang="en-US" sz="1800" dirty="0" smtClean="0">
                <a:solidFill>
                  <a:srgbClr val="FF0000"/>
                </a:solidFill>
              </a:rPr>
              <a:t>established </a:t>
            </a:r>
            <a:r>
              <a:rPr lang="en-US" sz="1800" dirty="0">
                <a:solidFill>
                  <a:srgbClr val="FF0000"/>
                </a:solidFill>
              </a:rPr>
              <a:t>by the </a:t>
            </a:r>
            <a:r>
              <a:rPr lang="en-US" sz="1800" dirty="0" smtClean="0">
                <a:solidFill>
                  <a:srgbClr val="FF0000"/>
                </a:solidFill>
              </a:rPr>
              <a:t>FSB </a:t>
            </a:r>
            <a:r>
              <a:rPr lang="en-US" sz="1800" dirty="0">
                <a:solidFill>
                  <a:srgbClr val="FF0000"/>
                </a:solidFill>
              </a:rPr>
              <a:t>for the </a:t>
            </a:r>
            <a:r>
              <a:rPr lang="en-US" sz="1800" dirty="0" smtClean="0">
                <a:solidFill>
                  <a:srgbClr val="FF0000"/>
                </a:solidFill>
              </a:rPr>
              <a:t>G-SIBs</a:t>
            </a:r>
            <a:r>
              <a:rPr lang="en-US" sz="1800" dirty="0" smtClean="0"/>
              <a:t>, even </a:t>
            </a:r>
            <a:r>
              <a:rPr lang="en-US" sz="1800" dirty="0"/>
              <a:t>though TLAC is a Pillar 1 capital requirement, while MREL is </a:t>
            </a:r>
            <a:r>
              <a:rPr lang="en-US" sz="1800" dirty="0" smtClean="0"/>
              <a:t>set-up by </a:t>
            </a:r>
            <a:r>
              <a:rPr lang="en-US" sz="1800" dirty="0"/>
              <a:t>the resolution authority for each individual bank, based on the resolution </a:t>
            </a:r>
            <a:r>
              <a:rPr lang="en-US" sz="1800" dirty="0" smtClean="0"/>
              <a:t>plan, </a:t>
            </a:r>
            <a:r>
              <a:rPr lang="en-GB" sz="1800" dirty="0" smtClean="0"/>
              <a:t>to ensure that:</a:t>
            </a:r>
          </a:p>
          <a:p>
            <a:pPr marL="534988" lvl="1" indent="-357188" algn="just">
              <a:lnSpc>
                <a:spcPts val="2700"/>
              </a:lnSpc>
              <a:spcBef>
                <a:spcPts val="600"/>
              </a:spcBef>
              <a:spcAft>
                <a:spcPts val="600"/>
              </a:spcAft>
              <a:buAutoNum type="alphaLcParenBoth"/>
            </a:pPr>
            <a:r>
              <a:rPr lang="en-GB" sz="1800" dirty="0" smtClean="0"/>
              <a:t>the </a:t>
            </a:r>
            <a:r>
              <a:rPr lang="en-GB" sz="1800" dirty="0"/>
              <a:t>institution can be resolved by the application of the resolution </a:t>
            </a:r>
            <a:r>
              <a:rPr lang="en-GB" sz="1800" dirty="0" smtClean="0"/>
              <a:t>tools;</a:t>
            </a:r>
          </a:p>
          <a:p>
            <a:pPr marL="534988" lvl="1" indent="-357188" algn="just">
              <a:lnSpc>
                <a:spcPts val="2700"/>
              </a:lnSpc>
              <a:spcBef>
                <a:spcPts val="600"/>
              </a:spcBef>
              <a:spcAft>
                <a:spcPts val="600"/>
              </a:spcAft>
              <a:buAutoNum type="alphaLcParenBoth"/>
            </a:pPr>
            <a:r>
              <a:rPr lang="en-GB" sz="1800" dirty="0" smtClean="0"/>
              <a:t>in case of bail-in, </a:t>
            </a:r>
            <a:r>
              <a:rPr lang="en-GB" sz="1800" dirty="0"/>
              <a:t>losses </a:t>
            </a:r>
            <a:r>
              <a:rPr lang="en-GB" sz="1800" dirty="0" smtClean="0"/>
              <a:t>can be </a:t>
            </a:r>
            <a:r>
              <a:rPr lang="en-GB" sz="1800" dirty="0"/>
              <a:t>absorbed and the </a:t>
            </a:r>
            <a:r>
              <a:rPr lang="en-GB" sz="1800" dirty="0" smtClean="0"/>
              <a:t>CET1 </a:t>
            </a:r>
            <a:r>
              <a:rPr lang="en-GB" sz="1800" dirty="0"/>
              <a:t>ratio </a:t>
            </a:r>
            <a:r>
              <a:rPr lang="en-GB" sz="1800" dirty="0" smtClean="0"/>
              <a:t>could </a:t>
            </a:r>
            <a:r>
              <a:rPr lang="en-GB" sz="1800" dirty="0"/>
              <a:t>be restored to a level necessary to enable it to continue to comply with the </a:t>
            </a:r>
            <a:r>
              <a:rPr lang="en-GB" sz="1800" dirty="0" smtClean="0"/>
              <a:t>minimum levels; </a:t>
            </a:r>
          </a:p>
          <a:p>
            <a:pPr marL="534988" lvl="1" indent="-357188" algn="just">
              <a:lnSpc>
                <a:spcPts val="2700"/>
              </a:lnSpc>
              <a:spcBef>
                <a:spcPts val="600"/>
              </a:spcBef>
              <a:spcAft>
                <a:spcPts val="600"/>
              </a:spcAft>
              <a:buAutoNum type="alphaLcParenBoth"/>
            </a:pPr>
            <a:r>
              <a:rPr lang="en-GB" sz="1800" dirty="0" smtClean="0"/>
              <a:t>the </a:t>
            </a:r>
            <a:r>
              <a:rPr lang="en-GB" sz="1800" dirty="0"/>
              <a:t>Deposit Guarantee Scheme </a:t>
            </a:r>
            <a:r>
              <a:rPr lang="en-GB" sz="1800" dirty="0" smtClean="0"/>
              <a:t>can contribute </a:t>
            </a:r>
            <a:r>
              <a:rPr lang="en-GB" sz="1800" dirty="0"/>
              <a:t>to the financing of </a:t>
            </a:r>
            <a:r>
              <a:rPr lang="en-GB" sz="1800" dirty="0" smtClean="0"/>
              <a:t>resolution.</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738</a:t>
            </a:fld>
            <a:endParaRPr lang="en-US"/>
          </a:p>
        </p:txBody>
      </p:sp>
      <p:pic>
        <p:nvPicPr>
          <p:cNvPr id="6" name="Picture 5"/>
          <p:cNvPicPr>
            <a:picLocks noChangeAspect="1"/>
          </p:cNvPicPr>
          <p:nvPr/>
        </p:nvPicPr>
        <p:blipFill>
          <a:blip r:embed="rId3"/>
          <a:stretch>
            <a:fillRect/>
          </a:stretch>
        </p:blipFill>
        <p:spPr>
          <a:xfrm>
            <a:off x="1424608" y="4869160"/>
            <a:ext cx="4776709" cy="1440160"/>
          </a:xfrm>
          <a:prstGeom prst="rect">
            <a:avLst/>
          </a:prstGeom>
        </p:spPr>
      </p:pic>
      <p:sp>
        <p:nvSpPr>
          <p:cNvPr id="7" name="Rectangle 6"/>
          <p:cNvSpPr/>
          <p:nvPr/>
        </p:nvSpPr>
        <p:spPr>
          <a:xfrm>
            <a:off x="6225335" y="6063099"/>
            <a:ext cx="3331584" cy="246221"/>
          </a:xfrm>
          <a:prstGeom prst="rect">
            <a:avLst/>
          </a:prstGeom>
        </p:spPr>
        <p:txBody>
          <a:bodyPr wrap="square">
            <a:spAutoFit/>
          </a:bodyPr>
          <a:lstStyle/>
          <a:p>
            <a:pPr algn="just">
              <a:buNone/>
            </a:pPr>
            <a:r>
              <a:rPr lang="pt-PT" sz="1000" b="0" u="none" dirty="0" err="1" smtClean="0">
                <a:solidFill>
                  <a:schemeClr val="tx1"/>
                </a:solidFill>
              </a:rPr>
              <a:t>Source</a:t>
            </a:r>
            <a:r>
              <a:rPr lang="pt-PT" sz="1000" b="0" u="none" dirty="0" smtClean="0">
                <a:solidFill>
                  <a:schemeClr val="tx1"/>
                </a:solidFill>
              </a:rPr>
              <a:t>: </a:t>
            </a:r>
            <a:r>
              <a:rPr lang="pt-PT" sz="1000" b="0" u="none" dirty="0" err="1" smtClean="0">
                <a:solidFill>
                  <a:schemeClr val="tx1"/>
                </a:solidFill>
              </a:rPr>
              <a:t>BdP</a:t>
            </a:r>
            <a:r>
              <a:rPr lang="pt-PT" sz="1000" b="0" u="none" dirty="0" smtClean="0">
                <a:solidFill>
                  <a:schemeClr val="tx1"/>
                </a:solidFill>
              </a:rPr>
              <a:t> (2019), “Financial </a:t>
            </a:r>
            <a:r>
              <a:rPr lang="pt-PT" sz="1000" b="0" u="none" dirty="0" err="1" smtClean="0">
                <a:solidFill>
                  <a:schemeClr val="tx1"/>
                </a:solidFill>
              </a:rPr>
              <a:t>Stability</a:t>
            </a:r>
            <a:r>
              <a:rPr lang="pt-PT" sz="1000" b="0" u="none" dirty="0" smtClean="0">
                <a:solidFill>
                  <a:schemeClr val="tx1"/>
                </a:solidFill>
              </a:rPr>
              <a:t> </a:t>
            </a:r>
            <a:r>
              <a:rPr lang="pt-PT" sz="1000" b="0" u="none" dirty="0" err="1" smtClean="0">
                <a:solidFill>
                  <a:schemeClr val="tx1"/>
                </a:solidFill>
              </a:rPr>
              <a:t>Review</a:t>
            </a:r>
            <a:r>
              <a:rPr lang="en-GB" sz="1000" b="0" u="none" dirty="0" smtClean="0">
                <a:solidFill>
                  <a:schemeClr val="tx1"/>
                </a:solidFill>
              </a:rPr>
              <a:t>”, June.</a:t>
            </a:r>
            <a:endParaRPr lang="en-GB" sz="1000" b="0" u="none" dirty="0">
              <a:solidFill>
                <a:schemeClr val="tx1"/>
              </a:solidFill>
            </a:endParaRPr>
          </a:p>
        </p:txBody>
      </p:sp>
    </p:spTree>
    <p:extLst>
      <p:ext uri="{BB962C8B-B14F-4D97-AF65-F5344CB8AC3E}">
        <p14:creationId xmlns:p14="http://schemas.microsoft.com/office/powerpoint/2010/main" val="3959116825"/>
      </p:ext>
    </p:extLst>
  </p:cSld>
  <p:clrMapOvr>
    <a:masterClrMapping/>
  </p:clrMapOvr>
  <p:transition spd="slow">
    <p:pull dir="r"/>
  </p:transition>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2454611"/>
          </a:xfrm>
        </p:spPr>
        <p:txBody>
          <a:bodyPr anchor="ctr"/>
          <a:lstStyle/>
          <a:p>
            <a:pPr algn="just">
              <a:lnSpc>
                <a:spcPts val="2700"/>
              </a:lnSpc>
              <a:spcBef>
                <a:spcPts val="600"/>
              </a:spcBef>
              <a:spcAft>
                <a:spcPts val="600"/>
              </a:spcAft>
            </a:pPr>
            <a:r>
              <a:rPr lang="en-US" sz="2000" dirty="0" smtClean="0">
                <a:solidFill>
                  <a:srgbClr val="FF0000"/>
                </a:solidFill>
              </a:rPr>
              <a:t>The </a:t>
            </a:r>
            <a:r>
              <a:rPr lang="en-US" sz="2000" dirty="0">
                <a:solidFill>
                  <a:srgbClr val="FF0000"/>
                </a:solidFill>
              </a:rPr>
              <a:t>MREL </a:t>
            </a:r>
            <a:r>
              <a:rPr lang="en-US" sz="2000" dirty="0" smtClean="0">
                <a:solidFill>
                  <a:srgbClr val="FF0000"/>
                </a:solidFill>
              </a:rPr>
              <a:t>must be expressed </a:t>
            </a:r>
            <a:r>
              <a:rPr lang="en-US" sz="2000" dirty="0">
                <a:solidFill>
                  <a:srgbClr val="FF0000"/>
                </a:solidFill>
              </a:rPr>
              <a:t>in two ratios </a:t>
            </a:r>
            <a:r>
              <a:rPr lang="en-US" sz="2000" dirty="0" smtClean="0">
                <a:solidFill>
                  <a:srgbClr val="FF0000"/>
                </a:solidFill>
              </a:rPr>
              <a:t>to be met simultaneously:</a:t>
            </a:r>
          </a:p>
          <a:p>
            <a:pPr marL="514350" indent="-514350" algn="just">
              <a:lnSpc>
                <a:spcPts val="2700"/>
              </a:lnSpc>
              <a:spcBef>
                <a:spcPts val="600"/>
              </a:spcBef>
              <a:spcAft>
                <a:spcPts val="600"/>
              </a:spcAft>
              <a:buAutoNum type="romanLcParenBoth"/>
            </a:pPr>
            <a:r>
              <a:rPr lang="en-US" sz="2000" dirty="0" smtClean="0">
                <a:solidFill>
                  <a:srgbClr val="FF0000"/>
                </a:solidFill>
              </a:rPr>
              <a:t>MREL-RW</a:t>
            </a:r>
            <a:r>
              <a:rPr lang="en-US" sz="2000" dirty="0" smtClean="0"/>
              <a:t> - as </a:t>
            </a:r>
            <a:r>
              <a:rPr lang="en-US" sz="2000" dirty="0"/>
              <a:t>a percentage of total risk-weighted exposure </a:t>
            </a:r>
            <a:r>
              <a:rPr lang="en-US" sz="2000" dirty="0" smtClean="0"/>
              <a:t>amount; and</a:t>
            </a:r>
          </a:p>
          <a:p>
            <a:pPr marL="514350" indent="-514350" algn="just">
              <a:lnSpc>
                <a:spcPts val="2700"/>
              </a:lnSpc>
              <a:spcBef>
                <a:spcPts val="600"/>
              </a:spcBef>
              <a:spcAft>
                <a:spcPts val="600"/>
              </a:spcAft>
              <a:buAutoNum type="romanLcParenBoth"/>
            </a:pPr>
            <a:r>
              <a:rPr lang="en-US" sz="2000" dirty="0" smtClean="0">
                <a:solidFill>
                  <a:srgbClr val="FF0000"/>
                </a:solidFill>
              </a:rPr>
              <a:t>MREL-LR</a:t>
            </a:r>
            <a:r>
              <a:rPr lang="en-US" sz="2000" dirty="0" smtClean="0"/>
              <a:t> - as a percentage </a:t>
            </a:r>
            <a:r>
              <a:rPr lang="en-US" sz="2000" dirty="0"/>
              <a:t>of the total exposure </a:t>
            </a:r>
            <a:r>
              <a:rPr lang="en-US" sz="2000" dirty="0" smtClean="0"/>
              <a:t>measure.</a:t>
            </a:r>
            <a:endParaRPr lang="en-US" sz="2000" dirty="0" smtClean="0">
              <a:solidFill>
                <a:srgbClr val="FF0000"/>
              </a:solidFill>
              <a:cs typeface="Arial" charset="0"/>
            </a:endParaRPr>
          </a:p>
          <a:p>
            <a:pPr algn="just">
              <a:lnSpc>
                <a:spcPts val="2700"/>
              </a:lnSpc>
              <a:spcBef>
                <a:spcPts val="600"/>
              </a:spcBef>
              <a:spcAft>
                <a:spcPts val="600"/>
              </a:spcAft>
              <a:defRPr/>
            </a:pPr>
            <a:r>
              <a:rPr lang="en-GB" sz="2000" dirty="0" smtClean="0"/>
              <a:t>Consequently, from 2022 onwards, 3 capital ratios will have to comply with minimum levels.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739</a:t>
            </a:fld>
            <a:endParaRPr lang="en-US"/>
          </a:p>
        </p:txBody>
      </p:sp>
      <p:pic>
        <p:nvPicPr>
          <p:cNvPr id="3" name="Picture 2"/>
          <p:cNvPicPr>
            <a:picLocks noChangeAspect="1"/>
          </p:cNvPicPr>
          <p:nvPr/>
        </p:nvPicPr>
        <p:blipFill>
          <a:blip r:embed="rId3"/>
          <a:stretch>
            <a:fillRect/>
          </a:stretch>
        </p:blipFill>
        <p:spPr>
          <a:xfrm>
            <a:off x="1149245" y="4005065"/>
            <a:ext cx="5675963" cy="1728191"/>
          </a:xfrm>
          <a:prstGeom prst="rect">
            <a:avLst/>
          </a:prstGeom>
        </p:spPr>
      </p:pic>
      <p:sp>
        <p:nvSpPr>
          <p:cNvPr id="7" name="Rectangle 6"/>
          <p:cNvSpPr/>
          <p:nvPr/>
        </p:nvSpPr>
        <p:spPr>
          <a:xfrm>
            <a:off x="1208584" y="5733256"/>
            <a:ext cx="8211890" cy="523220"/>
          </a:xfrm>
          <a:prstGeom prst="rect">
            <a:avLst/>
          </a:prstGeom>
        </p:spPr>
        <p:txBody>
          <a:bodyPr wrap="square">
            <a:spAutoFit/>
          </a:bodyPr>
          <a:lstStyle/>
          <a:p>
            <a:pPr algn="l">
              <a:buNone/>
            </a:pPr>
            <a:r>
              <a:rPr lang="en-US" sz="1400" b="0" u="none" dirty="0" smtClean="0">
                <a:solidFill>
                  <a:schemeClr val="tx1"/>
                </a:solidFill>
                <a:latin typeface="+mn-lt"/>
              </a:rPr>
              <a:t>Source: Banco de Portugal (2020), “Interaction between regulatory minimum requirements and capital buffers”, in Financial Stability Report, June 2020.</a:t>
            </a:r>
            <a:endParaRPr lang="en-US" sz="1400" dirty="0">
              <a:solidFill>
                <a:schemeClr val="tx1"/>
              </a:solidFill>
              <a:latin typeface="+mn-lt"/>
            </a:endParaRPr>
          </a:p>
        </p:txBody>
      </p:sp>
    </p:spTree>
    <p:extLst>
      <p:ext uri="{BB962C8B-B14F-4D97-AF65-F5344CB8AC3E}">
        <p14:creationId xmlns:p14="http://schemas.microsoft.com/office/powerpoint/2010/main" val="354516483"/>
      </p:ext>
    </p:extLst>
  </p:cSld>
  <p:clrMapOvr>
    <a:masterClrMapping/>
  </p:clrMapOvr>
  <p:transition spd="slow">
    <p:pull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dirty="0" smtClean="0"/>
              <a:t>Intergenerational Wealth Transfer</a:t>
            </a:r>
          </a:p>
        </p:txBody>
      </p:sp>
      <p:sp>
        <p:nvSpPr>
          <p:cNvPr id="1620995" name="Rectangle 3"/>
          <p:cNvSpPr>
            <a:spLocks noGrp="1" noChangeArrowheads="1"/>
          </p:cNvSpPr>
          <p:nvPr>
            <p:ph type="body" idx="1"/>
          </p:nvPr>
        </p:nvSpPr>
        <p:spPr>
          <a:xfrm>
            <a:off x="704528" y="1628800"/>
            <a:ext cx="5688632" cy="4543400"/>
          </a:xfrm>
        </p:spPr>
        <p:txBody>
          <a:bodyPr/>
          <a:lstStyle/>
          <a:p>
            <a:pPr marL="268288" indent="-268288" algn="just">
              <a:lnSpc>
                <a:spcPts val="2700"/>
              </a:lnSpc>
              <a:spcBef>
                <a:spcPts val="600"/>
              </a:spcBef>
              <a:spcAft>
                <a:spcPts val="600"/>
              </a:spcAft>
            </a:pPr>
            <a:r>
              <a:rPr lang="en-US" sz="1800" dirty="0" smtClean="0">
                <a:solidFill>
                  <a:srgbClr val="FF0000"/>
                </a:solidFill>
              </a:rPr>
              <a:t>Ensured by long term saving instruments offered by FIs</a:t>
            </a:r>
            <a:r>
              <a:rPr lang="en-US" sz="1800" dirty="0" smtClean="0"/>
              <a:t>.</a:t>
            </a:r>
          </a:p>
          <a:p>
            <a:pPr marL="268288" indent="-268288" algn="just">
              <a:lnSpc>
                <a:spcPts val="2700"/>
              </a:lnSpc>
              <a:spcBef>
                <a:spcPts val="600"/>
              </a:spcBef>
              <a:spcAft>
                <a:spcPts val="600"/>
              </a:spcAft>
            </a:pPr>
            <a:r>
              <a:rPr lang="en-US" sz="1800" dirty="0" smtClean="0"/>
              <a:t>These instruments may be originated by insurance or pension fund management companies, frequently with a tight connection to banks.</a:t>
            </a:r>
          </a:p>
          <a:p>
            <a:pPr marL="268288" indent="-268288" algn="just">
              <a:lnSpc>
                <a:spcPts val="2700"/>
              </a:lnSpc>
              <a:spcBef>
                <a:spcPts val="600"/>
              </a:spcBef>
              <a:spcAft>
                <a:spcPts val="600"/>
              </a:spcAft>
            </a:pPr>
            <a:r>
              <a:rPr lang="en-US" sz="1800" dirty="0" smtClean="0"/>
              <a:t>The weight of financial intermediation in private wealth has been increasing.</a:t>
            </a:r>
          </a:p>
          <a:p>
            <a:pPr marL="268288" indent="-268288" algn="just">
              <a:lnSpc>
                <a:spcPts val="2700"/>
              </a:lnSpc>
              <a:spcBef>
                <a:spcPts val="600"/>
              </a:spcBef>
              <a:spcAft>
                <a:spcPts val="600"/>
              </a:spcAft>
            </a:pPr>
            <a:endParaRPr lang="en-US" sz="1800" dirty="0" smtClean="0"/>
          </a:p>
          <a:p>
            <a:pPr marL="268288" indent="-268288" algn="just">
              <a:lnSpc>
                <a:spcPts val="2700"/>
              </a:lnSpc>
              <a:spcBef>
                <a:spcPts val="600"/>
              </a:spcBef>
              <a:spcAft>
                <a:spcPts val="600"/>
              </a:spcAft>
            </a:pPr>
            <a:r>
              <a:rPr lang="en-US" sz="1800" u="sng" dirty="0" smtClean="0"/>
              <a:t>Households ownership of corporate equities in US decreased from 90</a:t>
            </a:r>
            <a:r>
              <a:rPr lang="en-US" sz="1800" u="sng" dirty="0"/>
              <a:t>%</a:t>
            </a:r>
            <a:r>
              <a:rPr lang="en-US" sz="1800" u="sng" dirty="0" smtClean="0"/>
              <a:t> to less thank 40%, between 1950 and 2000</a:t>
            </a:r>
            <a:r>
              <a:rPr lang="en-US" sz="1800" dirty="0" smtClean="0"/>
              <a:t>, while non-bank intermediaries, namely pension funds and mutual funds, held over 40%.</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74</a:t>
            </a:fld>
            <a:endParaRPr lang="en-US"/>
          </a:p>
        </p:txBody>
      </p:sp>
      <p:pic>
        <p:nvPicPr>
          <p:cNvPr id="3" name="Picture 2"/>
          <p:cNvPicPr>
            <a:picLocks noChangeAspect="1"/>
          </p:cNvPicPr>
          <p:nvPr/>
        </p:nvPicPr>
        <p:blipFill>
          <a:blip r:embed="rId2"/>
          <a:stretch>
            <a:fillRect/>
          </a:stretch>
        </p:blipFill>
        <p:spPr>
          <a:xfrm>
            <a:off x="6428020" y="1628801"/>
            <a:ext cx="3065229" cy="3516358"/>
          </a:xfrm>
          <a:prstGeom prst="rect">
            <a:avLst/>
          </a:prstGeom>
        </p:spPr>
      </p:pic>
      <p:sp>
        <p:nvSpPr>
          <p:cNvPr id="7" name="Rectangle 3"/>
          <p:cNvSpPr txBox="1">
            <a:spLocks noChangeArrowheads="1"/>
          </p:cNvSpPr>
          <p:nvPr/>
        </p:nvSpPr>
        <p:spPr bwMode="auto">
          <a:xfrm>
            <a:off x="6393160" y="5542085"/>
            <a:ext cx="310009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Font typeface="Monotype Sorts" pitchFamily="2" charset="2"/>
              <a:buNone/>
            </a:pPr>
            <a:r>
              <a:rPr kumimoji="0" lang="en-GB" sz="1200" b="0" u="none" kern="0" dirty="0" smtClean="0"/>
              <a:t>Allen, Franklin and Douglas Gale (2001), “Comparative Financial Systems: A Survey”, April.</a:t>
            </a:r>
          </a:p>
        </p:txBody>
      </p:sp>
      <p:sp>
        <p:nvSpPr>
          <p:cNvPr id="8" name="Down Arrow 7"/>
          <p:cNvSpPr/>
          <p:nvPr/>
        </p:nvSpPr>
        <p:spPr bwMode="auto">
          <a:xfrm>
            <a:off x="3548100" y="4005064"/>
            <a:ext cx="360040" cy="648072"/>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714329494"/>
      </p:ext>
    </p:extLst>
  </p:cSld>
  <p:clrMapOvr>
    <a:masterClrMapping/>
  </p:clrMapOvr>
  <p:transition spd="slow">
    <p:pull dir="r"/>
  </p:transition>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561801"/>
          </a:xfrm>
        </p:spPr>
        <p:txBody>
          <a:bodyPr anchor="ctr"/>
          <a:lstStyle/>
          <a:p>
            <a:pPr algn="just">
              <a:lnSpc>
                <a:spcPts val="2700"/>
              </a:lnSpc>
              <a:spcBef>
                <a:spcPts val="600"/>
              </a:spcBef>
              <a:spcAft>
                <a:spcPts val="600"/>
              </a:spcAft>
              <a:defRPr/>
            </a:pPr>
            <a:r>
              <a:rPr lang="en-GB" sz="2000" dirty="0" smtClean="0">
                <a:solidFill>
                  <a:srgbClr val="FF0000"/>
                </a:solidFill>
              </a:rPr>
              <a:t>These capital ratios are calculated on the basis of total RWA or total exposure (Total Assets).</a:t>
            </a:r>
            <a:endParaRPr lang="en-GB" sz="2000" dirty="0">
              <a:solidFill>
                <a:srgbClr val="FF0000"/>
              </a:solidFill>
            </a:endParaRP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740</a:t>
            </a:fld>
            <a:endParaRPr lang="en-US"/>
          </a:p>
        </p:txBody>
      </p:sp>
      <p:pic>
        <p:nvPicPr>
          <p:cNvPr id="4" name="Picture 3"/>
          <p:cNvPicPr>
            <a:picLocks noChangeAspect="1"/>
          </p:cNvPicPr>
          <p:nvPr/>
        </p:nvPicPr>
        <p:blipFill>
          <a:blip r:embed="rId3"/>
          <a:stretch>
            <a:fillRect/>
          </a:stretch>
        </p:blipFill>
        <p:spPr>
          <a:xfrm>
            <a:off x="1208584" y="2395210"/>
            <a:ext cx="7128792" cy="3338045"/>
          </a:xfrm>
          <a:prstGeom prst="rect">
            <a:avLst/>
          </a:prstGeom>
        </p:spPr>
      </p:pic>
      <p:sp>
        <p:nvSpPr>
          <p:cNvPr id="6" name="Rectangle 5"/>
          <p:cNvSpPr/>
          <p:nvPr/>
        </p:nvSpPr>
        <p:spPr>
          <a:xfrm>
            <a:off x="1208584" y="5733256"/>
            <a:ext cx="7344816" cy="523220"/>
          </a:xfrm>
          <a:prstGeom prst="rect">
            <a:avLst/>
          </a:prstGeom>
        </p:spPr>
        <p:txBody>
          <a:bodyPr wrap="square">
            <a:spAutoFit/>
          </a:bodyPr>
          <a:lstStyle/>
          <a:p>
            <a:pPr algn="l">
              <a:buNone/>
            </a:pPr>
            <a:r>
              <a:rPr lang="en-US" sz="1400" b="0" u="none" dirty="0" smtClean="0">
                <a:solidFill>
                  <a:schemeClr val="tx1"/>
                </a:solidFill>
                <a:latin typeface="+mn-lt"/>
              </a:rPr>
              <a:t>Source: Banco de Portugal (2020), “Interaction between regulatory minimum requirements and capital buffers”, in Financial Stability Report, June 2020.</a:t>
            </a:r>
            <a:endParaRPr lang="en-US" sz="1400" dirty="0">
              <a:solidFill>
                <a:schemeClr val="tx1"/>
              </a:solidFill>
              <a:latin typeface="+mn-lt"/>
            </a:endParaRPr>
          </a:p>
        </p:txBody>
      </p:sp>
    </p:spTree>
    <p:extLst>
      <p:ext uri="{BB962C8B-B14F-4D97-AF65-F5344CB8AC3E}">
        <p14:creationId xmlns:p14="http://schemas.microsoft.com/office/powerpoint/2010/main" val="1919001919"/>
      </p:ext>
    </p:extLst>
  </p:cSld>
  <p:clrMapOvr>
    <a:masterClrMapping/>
  </p:clrMapOvr>
  <p:transition spd="slow">
    <p:pull dir="r"/>
  </p:transition>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6700" indent="-266700" algn="just">
              <a:lnSpc>
                <a:spcPts val="2700"/>
              </a:lnSpc>
              <a:spcBef>
                <a:spcPts val="600"/>
              </a:spcBef>
              <a:spcAft>
                <a:spcPts val="600"/>
              </a:spcAft>
              <a:defRPr/>
            </a:pPr>
            <a:r>
              <a:rPr lang="en-US" sz="1800" dirty="0"/>
              <a:t>BRRD II distinguishes between various types of banks, subject to different requirements and timelines for MREL implementation, in line with the principle of proportionality</a:t>
            </a:r>
            <a:r>
              <a:rPr lang="en-US" sz="1800" dirty="0" smtClean="0"/>
              <a:t>:</a:t>
            </a:r>
          </a:p>
          <a:p>
            <a:pPr marL="357188" indent="-357188" algn="just">
              <a:lnSpc>
                <a:spcPts val="2700"/>
              </a:lnSpc>
              <a:spcBef>
                <a:spcPts val="600"/>
              </a:spcBef>
              <a:spcAft>
                <a:spcPts val="0"/>
              </a:spcAft>
              <a:buAutoNum type="romanLcParenBoth"/>
              <a:defRPr/>
            </a:pPr>
            <a:r>
              <a:rPr lang="en-US" sz="1800" dirty="0" smtClean="0"/>
              <a:t>G-SII - minimum </a:t>
            </a:r>
            <a:r>
              <a:rPr lang="en-US" sz="1800" dirty="0"/>
              <a:t>requirements for Pillar </a:t>
            </a:r>
            <a:r>
              <a:rPr lang="en-US" sz="1800" dirty="0" smtClean="0"/>
              <a:t>1 MREL of 18% of RWA and 6,75% </a:t>
            </a:r>
            <a:r>
              <a:rPr lang="en-US" sz="1800" dirty="0"/>
              <a:t>of </a:t>
            </a:r>
            <a:r>
              <a:rPr lang="en-US" sz="1800" dirty="0" smtClean="0"/>
              <a:t>Total Assets from the beginning of 2022 onwards (16% and 6% until 2021)</a:t>
            </a:r>
          </a:p>
          <a:p>
            <a:pPr marL="357188" indent="-357188" algn="just">
              <a:lnSpc>
                <a:spcPts val="2700"/>
              </a:lnSpc>
              <a:spcBef>
                <a:spcPts val="600"/>
              </a:spcBef>
              <a:spcAft>
                <a:spcPts val="0"/>
              </a:spcAft>
              <a:buAutoNum type="romanLcParenBoth"/>
              <a:defRPr/>
            </a:pPr>
            <a:r>
              <a:rPr lang="en-US" sz="1800" dirty="0" smtClean="0"/>
              <a:t>top-tier banks - minimum</a:t>
            </a:r>
            <a:r>
              <a:rPr lang="pt-PT" sz="1800" dirty="0" smtClean="0"/>
              <a:t> </a:t>
            </a:r>
            <a:r>
              <a:rPr lang="en-US" sz="1800" dirty="0" smtClean="0"/>
              <a:t>requirements </a:t>
            </a:r>
            <a:r>
              <a:rPr lang="en-US" sz="1800" dirty="0"/>
              <a:t>for Pillar 1 MREL </a:t>
            </a:r>
            <a:r>
              <a:rPr lang="en-US" sz="1800" dirty="0" smtClean="0"/>
              <a:t>of 13.5</a:t>
            </a:r>
            <a:r>
              <a:rPr lang="en-US" sz="1800" dirty="0"/>
              <a:t>% of </a:t>
            </a:r>
            <a:r>
              <a:rPr lang="en-US" sz="1800" dirty="0" smtClean="0"/>
              <a:t>RWA and </a:t>
            </a:r>
            <a:r>
              <a:rPr lang="en-US" sz="1800" dirty="0"/>
              <a:t>5% of </a:t>
            </a:r>
            <a:r>
              <a:rPr lang="en-US" sz="1800" dirty="0" smtClean="0"/>
              <a:t>Total Assets</a:t>
            </a:r>
            <a:endParaRPr lang="en-US" sz="1800" dirty="0"/>
          </a:p>
          <a:p>
            <a:pPr marL="357188" indent="-357188" algn="just">
              <a:lnSpc>
                <a:spcPts val="2700"/>
              </a:lnSpc>
              <a:spcBef>
                <a:spcPts val="600"/>
              </a:spcBef>
              <a:spcAft>
                <a:spcPts val="0"/>
              </a:spcAft>
              <a:buAutoNum type="romanLcParenBoth"/>
              <a:defRPr/>
            </a:pPr>
            <a:r>
              <a:rPr lang="en-US" sz="1800" dirty="0" smtClean="0"/>
              <a:t>smaller banks, but considered by resolution authorities as likely to constitute a systemic risk in insolvency – similar to top-tier banks</a:t>
            </a:r>
          </a:p>
          <a:p>
            <a:pPr marL="357188" indent="-357188" algn="just">
              <a:lnSpc>
                <a:spcPts val="2500"/>
              </a:lnSpc>
              <a:spcBef>
                <a:spcPts val="600"/>
              </a:spcBef>
              <a:spcAft>
                <a:spcPts val="0"/>
              </a:spcAft>
              <a:buAutoNum type="romanLcParenBoth"/>
              <a:defRPr/>
            </a:pPr>
            <a:r>
              <a:rPr lang="en-US" sz="1800" dirty="0" smtClean="0"/>
              <a:t>all other institutions – only Pillar 2 MREL-RW and Pillar 2 MREL-LR are required.</a:t>
            </a:r>
            <a:endParaRPr lang="en-US" sz="16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741</a:t>
            </a:fld>
            <a:endParaRPr lang="en-US"/>
          </a:p>
        </p:txBody>
      </p:sp>
    </p:spTree>
    <p:extLst>
      <p:ext uri="{BB962C8B-B14F-4D97-AF65-F5344CB8AC3E}">
        <p14:creationId xmlns:p14="http://schemas.microsoft.com/office/powerpoint/2010/main" val="287119037"/>
      </p:ext>
    </p:extLst>
  </p:cSld>
  <p:clrMapOvr>
    <a:masterClrMapping/>
  </p:clrMapOvr>
  <p:transition spd="slow">
    <p:pull dir="r"/>
  </p:transition>
  <p:timing>
    <p:tnLst>
      <p:par>
        <p:cTn id="1" dur="indefinite" restart="never" nodeType="tmRoot"/>
      </p:par>
    </p:tnLst>
  </p:timing>
</p:sld>
</file>

<file path=ppt/slides/slide7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5" y="1628800"/>
            <a:ext cx="8677027" cy="4663262"/>
          </a:xfrm>
        </p:spPr>
        <p:txBody>
          <a:bodyPr anchor="ctr"/>
          <a:lstStyle/>
          <a:p>
            <a:pPr marL="268288" indent="-268288" algn="just">
              <a:lnSpc>
                <a:spcPts val="2500"/>
              </a:lnSpc>
              <a:spcBef>
                <a:spcPts val="600"/>
              </a:spcBef>
              <a:spcAft>
                <a:spcPts val="0"/>
              </a:spcAft>
              <a:buFontTx/>
              <a:buChar char="-"/>
              <a:defRPr/>
            </a:pPr>
            <a:r>
              <a:rPr lang="en-US" sz="1800" dirty="0" smtClean="0">
                <a:solidFill>
                  <a:srgbClr val="FF0000"/>
                </a:solidFill>
              </a:rPr>
              <a:t>Pillar 2 MREL-RW =</a:t>
            </a:r>
          </a:p>
          <a:p>
            <a:pPr algn="just">
              <a:lnSpc>
                <a:spcPts val="2500"/>
              </a:lnSpc>
              <a:spcBef>
                <a:spcPts val="600"/>
              </a:spcBef>
              <a:spcAft>
                <a:spcPts val="0"/>
              </a:spcAft>
              <a:buFontTx/>
              <a:buChar char="-"/>
              <a:defRPr/>
            </a:pPr>
            <a:endParaRPr lang="en-US" sz="1800" dirty="0" smtClean="0"/>
          </a:p>
          <a:p>
            <a:pPr marL="0" lvl="1" indent="0" algn="just">
              <a:lnSpc>
                <a:spcPts val="2500"/>
              </a:lnSpc>
              <a:spcBef>
                <a:spcPts val="600"/>
              </a:spcBef>
              <a:spcAft>
                <a:spcPts val="0"/>
              </a:spcAft>
              <a:buNone/>
              <a:defRPr/>
            </a:pPr>
            <a:r>
              <a:rPr lang="en-US" sz="1600" dirty="0" smtClean="0"/>
              <a:t>loss absorption amount (LAA) in resolution = total capital ratio of 8% (Pillar 1 req.) + P2R</a:t>
            </a:r>
          </a:p>
          <a:p>
            <a:pPr marL="0" lvl="1" indent="0" algn="ctr">
              <a:lnSpc>
                <a:spcPts val="2500"/>
              </a:lnSpc>
              <a:spcBef>
                <a:spcPts val="600"/>
              </a:spcBef>
              <a:spcAft>
                <a:spcPts val="0"/>
              </a:spcAft>
              <a:buNone/>
              <a:defRPr/>
            </a:pPr>
            <a:r>
              <a:rPr lang="en-US" sz="1600" dirty="0"/>
              <a:t>+</a:t>
            </a:r>
            <a:endParaRPr lang="en-US" sz="1600" dirty="0" smtClean="0"/>
          </a:p>
          <a:p>
            <a:pPr marL="0" lvl="1" indent="0" algn="just">
              <a:lnSpc>
                <a:spcPts val="2500"/>
              </a:lnSpc>
              <a:spcBef>
                <a:spcPts val="600"/>
              </a:spcBef>
              <a:spcAft>
                <a:spcPts val="0"/>
              </a:spcAft>
              <a:buNone/>
              <a:defRPr/>
            </a:pPr>
            <a:r>
              <a:rPr lang="en-US" sz="1600" dirty="0" smtClean="0"/>
              <a:t>a recapitalization amount (RCA)</a:t>
            </a:r>
            <a:r>
              <a:rPr lang="en-US" sz="1600" b="1" dirty="0" smtClean="0"/>
              <a:t> </a:t>
            </a:r>
            <a:r>
              <a:rPr lang="en-US" sz="1600" dirty="0" smtClean="0"/>
              <a:t>enabling the institution resulting from the resolution to restore compliance with Pillar 1 and P2R requirements after the implementation of the resolution strategy</a:t>
            </a:r>
            <a:r>
              <a:rPr lang="en-US" sz="1600" b="1" dirty="0" smtClean="0"/>
              <a:t>.</a:t>
            </a:r>
          </a:p>
          <a:p>
            <a:pPr marL="0" lvl="1" indent="0" algn="just">
              <a:lnSpc>
                <a:spcPts val="2500"/>
              </a:lnSpc>
              <a:spcBef>
                <a:spcPts val="600"/>
              </a:spcBef>
              <a:spcAft>
                <a:spcPts val="0"/>
              </a:spcAft>
              <a:buNone/>
              <a:defRPr/>
            </a:pPr>
            <a:endParaRPr lang="en-US" sz="1600" b="1" dirty="0"/>
          </a:p>
          <a:p>
            <a:pPr marL="285750" lvl="1" algn="just">
              <a:lnSpc>
                <a:spcPts val="2500"/>
              </a:lnSpc>
              <a:spcBef>
                <a:spcPts val="600"/>
              </a:spcBef>
              <a:spcAft>
                <a:spcPts val="0"/>
              </a:spcAft>
              <a:buFontTx/>
              <a:buChar char="-"/>
              <a:defRPr/>
            </a:pPr>
            <a:r>
              <a:rPr lang="en-US" sz="1800" dirty="0" smtClean="0">
                <a:solidFill>
                  <a:srgbClr val="FF0000"/>
                </a:solidFill>
              </a:rPr>
              <a:t>Pillar </a:t>
            </a:r>
            <a:r>
              <a:rPr lang="en-US" sz="1800" dirty="0">
                <a:solidFill>
                  <a:srgbClr val="FF0000"/>
                </a:solidFill>
              </a:rPr>
              <a:t>2 </a:t>
            </a:r>
            <a:r>
              <a:rPr lang="en-US" sz="1800" dirty="0" smtClean="0">
                <a:solidFill>
                  <a:srgbClr val="FF0000"/>
                </a:solidFill>
              </a:rPr>
              <a:t>MREL-LR =</a:t>
            </a:r>
          </a:p>
          <a:p>
            <a:pPr marL="0" indent="0">
              <a:lnSpc>
                <a:spcPts val="2500"/>
              </a:lnSpc>
              <a:spcBef>
                <a:spcPts val="600"/>
              </a:spcBef>
              <a:spcAft>
                <a:spcPts val="0"/>
              </a:spcAft>
              <a:buNone/>
            </a:pPr>
            <a:r>
              <a:rPr lang="en-US" sz="1600" dirty="0" smtClean="0"/>
              <a:t>amount </a:t>
            </a:r>
            <a:r>
              <a:rPr lang="en-US" sz="1600" dirty="0"/>
              <a:t>of losses to be absorbed in resolution (Pillar 1 requirement for the 3</a:t>
            </a:r>
            <a:r>
              <a:rPr lang="en-US" sz="1600" dirty="0" smtClean="0"/>
              <a:t>% leverage </a:t>
            </a:r>
            <a:r>
              <a:rPr lang="en-US" sz="1600" dirty="0"/>
              <a:t>ratio</a:t>
            </a:r>
            <a:r>
              <a:rPr lang="en-US" sz="1600" dirty="0" smtClean="0"/>
              <a:t>)</a:t>
            </a:r>
          </a:p>
          <a:p>
            <a:pPr marL="0" indent="0" algn="ctr">
              <a:lnSpc>
                <a:spcPts val="2500"/>
              </a:lnSpc>
              <a:spcBef>
                <a:spcPts val="600"/>
              </a:spcBef>
              <a:spcAft>
                <a:spcPts val="0"/>
              </a:spcAft>
              <a:buNone/>
            </a:pPr>
            <a:r>
              <a:rPr lang="en-US" sz="1600" dirty="0" smtClean="0"/>
              <a:t>+</a:t>
            </a:r>
          </a:p>
          <a:p>
            <a:pPr marL="0" indent="0">
              <a:lnSpc>
                <a:spcPts val="2500"/>
              </a:lnSpc>
              <a:spcBef>
                <a:spcPts val="600"/>
              </a:spcBef>
              <a:spcAft>
                <a:spcPts val="0"/>
              </a:spcAft>
              <a:buNone/>
            </a:pPr>
            <a:r>
              <a:rPr lang="en-US" sz="1600" dirty="0" smtClean="0"/>
              <a:t>a recapitalization </a:t>
            </a:r>
            <a:r>
              <a:rPr lang="en-US" sz="1600" dirty="0"/>
              <a:t>amount allowing the institution resulting from </a:t>
            </a:r>
            <a:r>
              <a:rPr lang="en-US" sz="1600" dirty="0" smtClean="0"/>
              <a:t>the resolution </a:t>
            </a:r>
            <a:r>
              <a:rPr lang="en-US" sz="1600" dirty="0"/>
              <a:t>to restore compliance with the Pillar 1 requirement for the leverage ratio </a:t>
            </a:r>
            <a:r>
              <a:rPr lang="en-US" sz="1600" dirty="0" smtClean="0"/>
              <a:t>after implementation </a:t>
            </a:r>
            <a:r>
              <a:rPr lang="en-US" sz="1600" dirty="0"/>
              <a:t>of the resolution </a:t>
            </a:r>
            <a:r>
              <a:rPr lang="en-US" sz="1600" dirty="0" smtClean="0"/>
              <a:t>strategy</a:t>
            </a:r>
            <a:endParaRPr lang="en-US" sz="16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742</a:t>
            </a:fld>
            <a:endParaRPr lang="en-US"/>
          </a:p>
        </p:txBody>
      </p:sp>
    </p:spTree>
    <p:extLst>
      <p:ext uri="{BB962C8B-B14F-4D97-AF65-F5344CB8AC3E}">
        <p14:creationId xmlns:p14="http://schemas.microsoft.com/office/powerpoint/2010/main" val="4220500544"/>
      </p:ext>
    </p:extLst>
  </p:cSld>
  <p:clrMapOvr>
    <a:masterClrMapping/>
  </p:clrMapOvr>
  <p:transition spd="slow">
    <p:pull dir="r"/>
  </p:transition>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2"/>
            <a:ext cx="8715375" cy="4666257"/>
          </a:xfrm>
        </p:spPr>
        <p:txBody>
          <a:bodyPr anchor="ctr"/>
          <a:lstStyle/>
          <a:p>
            <a:r>
              <a:rPr lang="en-US" sz="2000" dirty="0" smtClean="0">
                <a:solidFill>
                  <a:srgbClr val="FF0000"/>
                </a:solidFill>
              </a:rPr>
              <a:t>The </a:t>
            </a:r>
            <a:r>
              <a:rPr lang="en-US" sz="2000" dirty="0">
                <a:solidFill>
                  <a:srgbClr val="FF0000"/>
                </a:solidFill>
              </a:rPr>
              <a:t>bail-in tool </a:t>
            </a:r>
            <a:r>
              <a:rPr lang="en-US" sz="2000" dirty="0" smtClean="0">
                <a:solidFill>
                  <a:srgbClr val="FF0000"/>
                </a:solidFill>
              </a:rPr>
              <a:t>must be </a:t>
            </a:r>
            <a:r>
              <a:rPr lang="en-US" sz="2000" dirty="0">
                <a:solidFill>
                  <a:srgbClr val="FF0000"/>
                </a:solidFill>
              </a:rPr>
              <a:t>applied to all </a:t>
            </a:r>
            <a:r>
              <a:rPr lang="en-US" sz="2000" dirty="0" smtClean="0">
                <a:solidFill>
                  <a:srgbClr val="FF0000"/>
                </a:solidFill>
              </a:rPr>
              <a:t>banks’ liabilities except: </a:t>
            </a:r>
            <a:endParaRPr lang="en-US" sz="2000" dirty="0">
              <a:solidFill>
                <a:srgbClr val="FF0000"/>
              </a:solidFill>
            </a:endParaRPr>
          </a:p>
          <a:p>
            <a:pPr marL="357188" indent="-357188" algn="just">
              <a:lnSpc>
                <a:spcPts val="2700"/>
              </a:lnSpc>
              <a:spcBef>
                <a:spcPts val="600"/>
              </a:spcBef>
              <a:spcAft>
                <a:spcPts val="600"/>
              </a:spcAft>
              <a:buAutoNum type="alphaLcParenBoth"/>
            </a:pPr>
            <a:r>
              <a:rPr lang="en-US" sz="2000" dirty="0" smtClean="0"/>
              <a:t>deposits covered by the Deposit Insurance Scheme</a:t>
            </a:r>
            <a:r>
              <a:rPr lang="pt-PT" sz="2000" dirty="0" smtClean="0"/>
              <a:t>; </a:t>
            </a:r>
          </a:p>
          <a:p>
            <a:pPr marL="357188" indent="-357188" algn="just">
              <a:lnSpc>
                <a:spcPts val="2700"/>
              </a:lnSpc>
              <a:spcBef>
                <a:spcPts val="600"/>
              </a:spcBef>
              <a:spcAft>
                <a:spcPts val="600"/>
              </a:spcAft>
              <a:buAutoNum type="alphaLcParenBoth"/>
            </a:pPr>
            <a:r>
              <a:rPr lang="en-US" sz="2000" dirty="0" smtClean="0"/>
              <a:t>secured liabilities, </a:t>
            </a:r>
            <a:r>
              <a:rPr lang="en-US" sz="2000" dirty="0"/>
              <a:t>including covered </a:t>
            </a:r>
            <a:r>
              <a:rPr lang="en-US" sz="2000" dirty="0" smtClean="0"/>
              <a:t>bonds;</a:t>
            </a:r>
          </a:p>
          <a:p>
            <a:pPr marL="357188" indent="-357188" algn="just">
              <a:lnSpc>
                <a:spcPts val="2700"/>
              </a:lnSpc>
              <a:spcBef>
                <a:spcPts val="600"/>
              </a:spcBef>
              <a:spcAft>
                <a:spcPts val="600"/>
              </a:spcAft>
              <a:buAutoNum type="alphaLcParenBoth"/>
            </a:pPr>
            <a:r>
              <a:rPr lang="en-US" sz="2000" dirty="0" smtClean="0"/>
              <a:t>liabilities </a:t>
            </a:r>
            <a:r>
              <a:rPr lang="en-US" sz="2000" dirty="0"/>
              <a:t>to </a:t>
            </a:r>
            <a:r>
              <a:rPr lang="en-US" sz="2000" dirty="0" smtClean="0"/>
              <a:t>other banks, </a:t>
            </a:r>
            <a:r>
              <a:rPr lang="en-US" sz="2000" dirty="0"/>
              <a:t>excluding entities that are part of the same group, with an original maturity of less than </a:t>
            </a:r>
            <a:r>
              <a:rPr lang="en-US" sz="2000" dirty="0" smtClean="0"/>
              <a:t>7 days;</a:t>
            </a:r>
          </a:p>
          <a:p>
            <a:pPr marL="357188" indent="-357188" algn="just">
              <a:lnSpc>
                <a:spcPts val="2700"/>
              </a:lnSpc>
              <a:spcBef>
                <a:spcPts val="600"/>
              </a:spcBef>
              <a:spcAft>
                <a:spcPts val="600"/>
              </a:spcAft>
              <a:buAutoNum type="alphaLcParenBoth"/>
            </a:pPr>
            <a:r>
              <a:rPr lang="en-US" sz="2000" dirty="0" smtClean="0"/>
              <a:t>liabilities to: </a:t>
            </a:r>
            <a:endParaRPr lang="en-US" sz="2000" dirty="0"/>
          </a:p>
          <a:p>
            <a:pPr marL="714375" lvl="1" indent="-357188" algn="just">
              <a:lnSpc>
                <a:spcPts val="2500"/>
              </a:lnSpc>
              <a:spcBef>
                <a:spcPts val="0"/>
              </a:spcBef>
              <a:spcAft>
                <a:spcPts val="0"/>
              </a:spcAft>
              <a:buAutoNum type="romanLcParenBoth"/>
            </a:pPr>
            <a:r>
              <a:rPr lang="en-US" sz="1600" dirty="0" smtClean="0"/>
              <a:t>an </a:t>
            </a:r>
            <a:r>
              <a:rPr lang="en-US" sz="1600" dirty="0"/>
              <a:t>employee, </a:t>
            </a:r>
            <a:r>
              <a:rPr lang="en-US" sz="1600" dirty="0" smtClean="0"/>
              <a:t>including salaries and </a:t>
            </a:r>
            <a:r>
              <a:rPr lang="en-US" sz="1600" dirty="0"/>
              <a:t>pension benefits or other fixed </a:t>
            </a:r>
            <a:r>
              <a:rPr lang="en-US" sz="1600" dirty="0" smtClean="0"/>
              <a:t>remuneration; </a:t>
            </a:r>
            <a:endParaRPr lang="en-US" sz="1600" dirty="0"/>
          </a:p>
          <a:p>
            <a:pPr marL="714375" lvl="1" indent="-357188" algn="just">
              <a:lnSpc>
                <a:spcPts val="2500"/>
              </a:lnSpc>
              <a:spcBef>
                <a:spcPts val="0"/>
              </a:spcBef>
              <a:spcAft>
                <a:spcPts val="0"/>
              </a:spcAft>
              <a:buAutoNum type="romanLcParenBoth"/>
            </a:pPr>
            <a:r>
              <a:rPr lang="en-US" sz="1600" dirty="0" smtClean="0"/>
              <a:t>a </a:t>
            </a:r>
            <a:r>
              <a:rPr lang="en-US" sz="1600" dirty="0"/>
              <a:t>commercial or trade </a:t>
            </a:r>
            <a:r>
              <a:rPr lang="en-US" sz="1600" dirty="0" smtClean="0"/>
              <a:t>creditor, </a:t>
            </a:r>
            <a:r>
              <a:rPr lang="en-US" sz="1600" dirty="0"/>
              <a:t>including IT services, utilities and the rental, servicing and upkeep of premises; </a:t>
            </a:r>
            <a:endParaRPr lang="en-US" sz="1600" dirty="0" smtClean="0"/>
          </a:p>
          <a:p>
            <a:pPr marL="714375" lvl="1" indent="-357188" algn="just">
              <a:lnSpc>
                <a:spcPts val="2500"/>
              </a:lnSpc>
              <a:spcBef>
                <a:spcPts val="0"/>
              </a:spcBef>
              <a:spcAft>
                <a:spcPts val="0"/>
              </a:spcAft>
              <a:buAutoNum type="romanLcParenBoth"/>
            </a:pPr>
            <a:r>
              <a:rPr lang="en-US" sz="1600" dirty="0" smtClean="0"/>
              <a:t>tax </a:t>
            </a:r>
            <a:r>
              <a:rPr lang="en-US" sz="1600" dirty="0"/>
              <a:t>and social security authorities, provided that those liabilities are preferred under the applicable law; </a:t>
            </a:r>
            <a:endParaRPr lang="en-US" sz="1600" dirty="0" smtClean="0"/>
          </a:p>
          <a:p>
            <a:pPr marL="714375" lvl="1" indent="-357188" algn="just">
              <a:lnSpc>
                <a:spcPts val="2500"/>
              </a:lnSpc>
              <a:spcBef>
                <a:spcPts val="0"/>
              </a:spcBef>
              <a:spcAft>
                <a:spcPts val="0"/>
              </a:spcAft>
              <a:buAutoNum type="romanLcParenBoth"/>
            </a:pPr>
            <a:r>
              <a:rPr lang="en-US" sz="1600" dirty="0" smtClean="0"/>
              <a:t>deposit </a:t>
            </a:r>
            <a:r>
              <a:rPr lang="en-US" sz="1600" dirty="0"/>
              <a:t>guarantee </a:t>
            </a:r>
            <a:r>
              <a:rPr lang="en-US" sz="1600" dirty="0" smtClean="0"/>
              <a:t>schemes.</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743</a:t>
            </a:fld>
            <a:endParaRPr lang="en-US"/>
          </a:p>
        </p:txBody>
      </p:sp>
    </p:spTree>
    <p:extLst>
      <p:ext uri="{BB962C8B-B14F-4D97-AF65-F5344CB8AC3E}">
        <p14:creationId xmlns:p14="http://schemas.microsoft.com/office/powerpoint/2010/main" val="2505329714"/>
      </p:ext>
    </p:extLst>
  </p:cSld>
  <p:clrMapOvr>
    <a:masterClrMapping/>
  </p:clrMapOvr>
  <p:transition spd="slow">
    <p:pull dir="r"/>
  </p:transition>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76536" y="1643063"/>
            <a:ext cx="8643938" cy="4679950"/>
          </a:xfrm>
        </p:spPr>
        <p:txBody>
          <a:bodyPr anchor="ctr"/>
          <a:lstStyle/>
          <a:p>
            <a:pPr algn="just">
              <a:lnSpc>
                <a:spcPts val="2700"/>
              </a:lnSpc>
              <a:spcBef>
                <a:spcPts val="600"/>
              </a:spcBef>
              <a:spcAft>
                <a:spcPts val="600"/>
              </a:spcAft>
              <a:defRPr/>
            </a:pPr>
            <a:r>
              <a:rPr lang="en-US" sz="2000" dirty="0" smtClean="0">
                <a:solidFill>
                  <a:srgbClr val="FF0000"/>
                </a:solidFill>
                <a:cs typeface="Arial" charset="0"/>
              </a:rPr>
              <a:t>MREL – EBA regulatory instruments:</a:t>
            </a:r>
          </a:p>
          <a:p>
            <a:pPr algn="just">
              <a:lnSpc>
                <a:spcPts val="2700"/>
              </a:lnSpc>
              <a:spcBef>
                <a:spcPts val="600"/>
              </a:spcBef>
              <a:spcAft>
                <a:spcPts val="600"/>
              </a:spcAft>
              <a:defRPr/>
            </a:pPr>
            <a:endParaRPr lang="en-US" sz="1800" dirty="0" smtClean="0">
              <a:solidFill>
                <a:srgbClr val="FF0000"/>
              </a:solidFill>
              <a:cs typeface="Arial" charset="0"/>
            </a:endParaRPr>
          </a:p>
          <a:p>
            <a:pPr algn="just">
              <a:lnSpc>
                <a:spcPts val="2700"/>
              </a:lnSpc>
              <a:spcBef>
                <a:spcPts val="600"/>
              </a:spcBef>
              <a:spcAft>
                <a:spcPts val="600"/>
              </a:spcAft>
              <a:buFontTx/>
              <a:buChar char="-"/>
              <a:defRPr/>
            </a:pPr>
            <a:r>
              <a:rPr lang="en-US" sz="1600" dirty="0" smtClean="0"/>
              <a:t>EBA/RTS/2015/05 (3 </a:t>
            </a:r>
            <a:r>
              <a:rPr lang="en-US" sz="1600" dirty="0"/>
              <a:t>Jul</a:t>
            </a:r>
            <a:r>
              <a:rPr lang="en-US" sz="1600" dirty="0" smtClean="0"/>
              <a:t>.) - </a:t>
            </a:r>
            <a:r>
              <a:rPr lang="en-US" sz="1600" i="1" dirty="0" smtClean="0"/>
              <a:t>regulatory technical standards </a:t>
            </a:r>
            <a:r>
              <a:rPr lang="en-US" sz="1600" dirty="0" smtClean="0"/>
              <a:t>about the MREL calculation for each institution, under Directive 2014/59/EU,  </a:t>
            </a:r>
            <a:r>
              <a:rPr lang="pt-PT" sz="1600" dirty="0" smtClean="0"/>
              <a:t>to </a:t>
            </a:r>
            <a:r>
              <a:rPr lang="en-US" sz="1600" dirty="0" smtClean="0"/>
              <a:t>further specify the </a:t>
            </a:r>
            <a:r>
              <a:rPr lang="en-GB" sz="1600" dirty="0" smtClean="0"/>
              <a:t>common </a:t>
            </a:r>
            <a:r>
              <a:rPr lang="en-GB" sz="1600" dirty="0"/>
              <a:t>criteria set out in the </a:t>
            </a:r>
            <a:r>
              <a:rPr lang="en-GB" sz="1600" dirty="0" smtClean="0"/>
              <a:t>BRRD to define </a:t>
            </a:r>
            <a:r>
              <a:rPr lang="pt-PT" sz="1600" dirty="0" smtClean="0"/>
              <a:t>MREL.</a:t>
            </a:r>
          </a:p>
          <a:p>
            <a:pPr algn="just">
              <a:lnSpc>
                <a:spcPts val="2700"/>
              </a:lnSpc>
              <a:spcBef>
                <a:spcPts val="600"/>
              </a:spcBef>
              <a:spcAft>
                <a:spcPts val="600"/>
              </a:spcAft>
              <a:buFontTx/>
              <a:buChar char="-"/>
              <a:defRPr/>
            </a:pPr>
            <a:endParaRPr lang="pt-PT" sz="1600" dirty="0" smtClean="0"/>
          </a:p>
          <a:p>
            <a:pPr algn="just">
              <a:lnSpc>
                <a:spcPts val="2700"/>
              </a:lnSpc>
              <a:spcBef>
                <a:spcPts val="600"/>
              </a:spcBef>
              <a:spcAft>
                <a:spcPts val="600"/>
              </a:spcAft>
              <a:buFontTx/>
              <a:buChar char="-"/>
              <a:defRPr/>
            </a:pPr>
            <a:r>
              <a:rPr lang="en-GB" sz="1600" dirty="0" smtClean="0"/>
              <a:t>EBA/ITS/2017/06 (5 </a:t>
            </a:r>
            <a:r>
              <a:rPr lang="en-GB" sz="1600" dirty="0"/>
              <a:t>Sept</a:t>
            </a:r>
            <a:r>
              <a:rPr lang="en-GB" sz="1600" dirty="0" smtClean="0"/>
              <a:t>.) </a:t>
            </a:r>
            <a:r>
              <a:rPr lang="en-US" sz="1600" dirty="0" smtClean="0"/>
              <a:t>- </a:t>
            </a:r>
            <a:r>
              <a:rPr lang="en-GB" sz="1600" dirty="0" smtClean="0"/>
              <a:t>Draft </a:t>
            </a:r>
            <a:r>
              <a:rPr lang="en-GB" sz="1600" dirty="0"/>
              <a:t>Implementing Technical Standards </a:t>
            </a:r>
            <a:r>
              <a:rPr lang="en-GB" sz="1600" dirty="0" smtClean="0"/>
              <a:t>on </a:t>
            </a:r>
            <a:r>
              <a:rPr lang="en-GB" sz="1600" dirty="0"/>
              <a:t>procedures and templates for the identification and transmission of information by resolution authorities to the </a:t>
            </a:r>
            <a:r>
              <a:rPr lang="en-GB" sz="1600" dirty="0" smtClean="0"/>
              <a:t>EBA on MREL.</a:t>
            </a:r>
          </a:p>
          <a:p>
            <a:pPr algn="just">
              <a:lnSpc>
                <a:spcPts val="2700"/>
              </a:lnSpc>
              <a:spcBef>
                <a:spcPts val="600"/>
              </a:spcBef>
              <a:spcAft>
                <a:spcPts val="600"/>
              </a:spcAft>
              <a:buFontTx/>
              <a:buChar char="-"/>
              <a:defRPr/>
            </a:pPr>
            <a:endParaRPr lang="en-GB" sz="1600" dirty="0" smtClean="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744</a:t>
            </a:fld>
            <a:endParaRPr lang="en-US"/>
          </a:p>
        </p:txBody>
      </p:sp>
    </p:spTree>
    <p:extLst>
      <p:ext uri="{BB962C8B-B14F-4D97-AF65-F5344CB8AC3E}">
        <p14:creationId xmlns:p14="http://schemas.microsoft.com/office/powerpoint/2010/main" val="3375044101"/>
      </p:ext>
    </p:extLst>
  </p:cSld>
  <p:clrMapOvr>
    <a:masterClrMapping/>
  </p:clrMapOvr>
  <p:transition spd="slow">
    <p:pull dir="r"/>
  </p:transition>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28800"/>
            <a:ext cx="8715375" cy="4666257"/>
          </a:xfrm>
        </p:spPr>
        <p:txBody>
          <a:bodyPr anchor="ctr"/>
          <a:lstStyle/>
          <a:p>
            <a:pPr marL="268288" indent="-268288" algn="just">
              <a:lnSpc>
                <a:spcPts val="2700"/>
              </a:lnSpc>
              <a:spcBef>
                <a:spcPts val="600"/>
              </a:spcBef>
              <a:spcAft>
                <a:spcPts val="600"/>
              </a:spcAft>
              <a:defRPr/>
            </a:pPr>
            <a:r>
              <a:rPr lang="en-GB" sz="2000" dirty="0" smtClean="0">
                <a:cs typeface="Arial" charset="0"/>
              </a:rPr>
              <a:t>The </a:t>
            </a:r>
            <a:r>
              <a:rPr lang="en-GB" sz="2000" dirty="0">
                <a:cs typeface="Arial" charset="0"/>
              </a:rPr>
              <a:t>BRRD principle of senior bond </a:t>
            </a:r>
            <a:r>
              <a:rPr lang="en-GB" sz="2000" dirty="0" smtClean="0">
                <a:cs typeface="Arial" charset="0"/>
              </a:rPr>
              <a:t>bail-in has </a:t>
            </a:r>
            <a:r>
              <a:rPr lang="en-GB" sz="2000" dirty="0">
                <a:cs typeface="Arial" charset="0"/>
              </a:rPr>
              <a:t>not </a:t>
            </a:r>
            <a:r>
              <a:rPr lang="en-GB" sz="2000" dirty="0" smtClean="0">
                <a:cs typeface="Arial" charset="0"/>
              </a:rPr>
              <a:t>been </a:t>
            </a:r>
            <a:r>
              <a:rPr lang="en-GB" sz="2000" dirty="0">
                <a:cs typeface="Arial" charset="0"/>
              </a:rPr>
              <a:t>fully </a:t>
            </a:r>
            <a:r>
              <a:rPr lang="en-GB" sz="2000" dirty="0" smtClean="0">
                <a:cs typeface="Arial" charset="0"/>
              </a:rPr>
              <a:t>established yet </a:t>
            </a:r>
            <a:r>
              <a:rPr lang="en-GB" sz="2000" dirty="0">
                <a:cs typeface="Arial" charset="0"/>
              </a:rPr>
              <a:t>and was circumvented by the Italian authorities in the liquidation of </a:t>
            </a:r>
            <a:r>
              <a:rPr lang="en-GB" sz="2000" dirty="0" smtClean="0">
                <a:cs typeface="Arial" charset="0"/>
              </a:rPr>
              <a:t>2 medium-sized </a:t>
            </a:r>
            <a:r>
              <a:rPr lang="en-GB" sz="2000" dirty="0">
                <a:cs typeface="Arial" charset="0"/>
              </a:rPr>
              <a:t>banks, Banca </a:t>
            </a:r>
            <a:r>
              <a:rPr lang="en-GB" sz="2000" dirty="0" err="1">
                <a:cs typeface="Arial" charset="0"/>
              </a:rPr>
              <a:t>Popolare</a:t>
            </a:r>
            <a:r>
              <a:rPr lang="en-GB" sz="2000" dirty="0">
                <a:cs typeface="Arial" charset="0"/>
              </a:rPr>
              <a:t> di Vicenza and Veneto </a:t>
            </a:r>
            <a:r>
              <a:rPr lang="en-GB" sz="2000" dirty="0" smtClean="0">
                <a:cs typeface="Arial" charset="0"/>
              </a:rPr>
              <a:t>Banca in Jun17.</a:t>
            </a:r>
          </a:p>
          <a:p>
            <a:pPr marL="268288" indent="-268288" algn="just">
              <a:lnSpc>
                <a:spcPts val="2700"/>
              </a:lnSpc>
              <a:spcBef>
                <a:spcPts val="600"/>
              </a:spcBef>
              <a:spcAft>
                <a:spcPts val="600"/>
              </a:spcAft>
              <a:defRPr/>
            </a:pPr>
            <a:endParaRPr lang="en-GB" sz="2000" dirty="0" smtClean="0">
              <a:cs typeface="Arial" charset="0"/>
            </a:endParaRPr>
          </a:p>
          <a:p>
            <a:pPr marL="268288" indent="-268288" algn="just">
              <a:lnSpc>
                <a:spcPts val="2700"/>
              </a:lnSpc>
              <a:spcBef>
                <a:spcPts val="600"/>
              </a:spcBef>
              <a:spcAft>
                <a:spcPts val="600"/>
              </a:spcAft>
              <a:defRPr/>
            </a:pPr>
            <a:r>
              <a:rPr lang="en-US" sz="2000" dirty="0" smtClean="0"/>
              <a:t>Moreover, bail-ins are efficient for idiosyncratic shocks, but for macro-systemic shocks a monetary and fiscal backstop is necessary.</a:t>
            </a:r>
          </a:p>
          <a:p>
            <a:pPr marL="268288" indent="-268288" algn="just">
              <a:lnSpc>
                <a:spcPts val="2700"/>
              </a:lnSpc>
              <a:spcBef>
                <a:spcPts val="600"/>
              </a:spcBef>
              <a:spcAft>
                <a:spcPts val="600"/>
              </a:spcAft>
              <a:defRPr/>
            </a:pPr>
            <a:endParaRPr lang="en-US" sz="2000" dirty="0" smtClean="0"/>
          </a:p>
          <a:p>
            <a:pPr marL="268288" indent="-268288" algn="just">
              <a:lnSpc>
                <a:spcPts val="2700"/>
              </a:lnSpc>
              <a:spcBef>
                <a:spcPts val="600"/>
              </a:spcBef>
              <a:spcAft>
                <a:spcPts val="600"/>
              </a:spcAft>
              <a:defRPr/>
            </a:pPr>
            <a:r>
              <a:rPr lang="en-US" sz="2000" dirty="0" smtClean="0"/>
              <a:t>In Portugal, Decree-Law 31-A/12, 10 Feb. established the resolution law, with the Notice 18/12, 18 Dec. defining the info required from FIs for the setting-up of the Resolution Plans by the </a:t>
            </a:r>
            <a:r>
              <a:rPr lang="en-US" sz="2000" dirty="0" err="1" smtClean="0"/>
              <a:t>BdP</a:t>
            </a:r>
            <a:r>
              <a:rPr lang="en-US" sz="2000" dirty="0" smtClean="0"/>
              <a:t>.</a:t>
            </a:r>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745</a:t>
            </a:fld>
            <a:endParaRPr lang="en-US"/>
          </a:p>
        </p:txBody>
      </p:sp>
    </p:spTree>
    <p:extLst>
      <p:ext uri="{BB962C8B-B14F-4D97-AF65-F5344CB8AC3E}">
        <p14:creationId xmlns:p14="http://schemas.microsoft.com/office/powerpoint/2010/main" val="705134678"/>
      </p:ext>
    </p:extLst>
  </p:cSld>
  <p:clrMapOvr>
    <a:masterClrMapping/>
  </p:clrMapOvr>
  <p:transition spd="slow">
    <p:pull dir="r"/>
  </p:transition>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8715375" cy="1065857"/>
          </a:xfrm>
        </p:spPr>
        <p:txBody>
          <a:bodyPr anchor="ctr"/>
          <a:lstStyle/>
          <a:p>
            <a:pPr marL="268288" indent="-268288" algn="just">
              <a:lnSpc>
                <a:spcPts val="2700"/>
              </a:lnSpc>
              <a:spcBef>
                <a:spcPts val="600"/>
              </a:spcBef>
              <a:spcAft>
                <a:spcPts val="600"/>
              </a:spcAft>
            </a:pPr>
            <a:r>
              <a:rPr lang="en-GB" sz="2000" dirty="0" smtClean="0"/>
              <a:t>According to the Final Report on MREL by EBA (Op-2016-21, 14 Dec.) and </a:t>
            </a:r>
            <a:r>
              <a:rPr lang="en-US" sz="2000" dirty="0"/>
              <a:t>b</a:t>
            </a:r>
            <a:r>
              <a:rPr lang="en-US" sz="2000" dirty="0" smtClean="0"/>
              <a:t>ased </a:t>
            </a:r>
            <a:r>
              <a:rPr lang="en-US" sz="2000" dirty="0"/>
              <a:t>on the current MREL eligibility </a:t>
            </a:r>
            <a:r>
              <a:rPr lang="en-US" sz="2000" dirty="0" smtClean="0"/>
              <a:t>criteria</a:t>
            </a:r>
            <a:r>
              <a:rPr lang="en-GB" sz="2000" dirty="0" smtClean="0"/>
              <a:t>, </a:t>
            </a:r>
            <a:r>
              <a:rPr lang="en-GB" sz="2000" dirty="0"/>
              <a:t>the average MREL ratio of a sample of 133 EU banks </a:t>
            </a:r>
            <a:r>
              <a:rPr lang="en-GB" sz="2000" dirty="0" smtClean="0"/>
              <a:t>(as </a:t>
            </a:r>
            <a:r>
              <a:rPr lang="en-GB" sz="2000" dirty="0"/>
              <a:t>of </a:t>
            </a:r>
            <a:r>
              <a:rPr lang="en-GB" sz="2000" dirty="0" smtClean="0"/>
              <a:t>end-Dec.2015) stood </a:t>
            </a:r>
            <a:r>
              <a:rPr lang="en-GB" sz="2000" dirty="0"/>
              <a:t>at </a:t>
            </a:r>
            <a:r>
              <a:rPr lang="en-GB" sz="2000" dirty="0" smtClean="0"/>
              <a:t>around 15% of TLOF, …</a:t>
            </a:r>
            <a:endParaRPr lang="en-US"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746</a:t>
            </a:fld>
            <a:endParaRPr lang="en-US"/>
          </a:p>
        </p:txBody>
      </p:sp>
      <p:pic>
        <p:nvPicPr>
          <p:cNvPr id="3" name="Picture 2"/>
          <p:cNvPicPr>
            <a:picLocks noChangeAspect="1"/>
          </p:cNvPicPr>
          <p:nvPr/>
        </p:nvPicPr>
        <p:blipFill>
          <a:blip r:embed="rId3"/>
          <a:stretch>
            <a:fillRect/>
          </a:stretch>
        </p:blipFill>
        <p:spPr>
          <a:xfrm>
            <a:off x="809274" y="2924945"/>
            <a:ext cx="5810314" cy="3312368"/>
          </a:xfrm>
          <a:prstGeom prst="rect">
            <a:avLst/>
          </a:prstGeom>
        </p:spPr>
      </p:pic>
      <p:sp>
        <p:nvSpPr>
          <p:cNvPr id="4" name="TextBox 3"/>
          <p:cNvSpPr txBox="1"/>
          <p:nvPr/>
        </p:nvSpPr>
        <p:spPr>
          <a:xfrm>
            <a:off x="6609183" y="4941168"/>
            <a:ext cx="2869353" cy="1384995"/>
          </a:xfrm>
          <a:prstGeom prst="rect">
            <a:avLst/>
          </a:prstGeom>
          <a:noFill/>
        </p:spPr>
        <p:txBody>
          <a:bodyPr wrap="square" rtlCol="0">
            <a:spAutoFit/>
          </a:bodyPr>
          <a:lstStyle/>
          <a:p>
            <a:pPr algn="just">
              <a:buNone/>
            </a:pPr>
            <a:r>
              <a:rPr lang="en-US" sz="1200" b="0" u="none" dirty="0" smtClean="0">
                <a:solidFill>
                  <a:schemeClr val="tx1"/>
                </a:solidFill>
              </a:rPr>
              <a:t>Source: EBA (2016) (Op-2016-21, 14 Dec.)</a:t>
            </a:r>
          </a:p>
          <a:p>
            <a:pPr algn="just">
              <a:buNone/>
            </a:pPr>
            <a:r>
              <a:rPr lang="en-US" sz="1200" b="0" u="none" dirty="0" smtClean="0">
                <a:solidFill>
                  <a:schemeClr val="tx1"/>
                </a:solidFill>
              </a:rPr>
              <a:t>Notes: Group 1 comprises the largest and most internationally diversified banks.</a:t>
            </a:r>
          </a:p>
          <a:p>
            <a:pPr algn="just">
              <a:buNone/>
            </a:pPr>
            <a:r>
              <a:rPr lang="en-US" sz="1200" b="0" u="none" dirty="0" smtClean="0">
                <a:solidFill>
                  <a:schemeClr val="tx1"/>
                </a:solidFill>
              </a:rPr>
              <a:t>The chart shows </a:t>
            </a:r>
            <a:r>
              <a:rPr lang="en-US" sz="1200" b="0" u="none" dirty="0">
                <a:solidFill>
                  <a:schemeClr val="tx1"/>
                </a:solidFill>
              </a:rPr>
              <a:t>the interquartile range (blue box), the 95th and 5th percentile, the median (red line) and ‘x’ average values of the distribution.</a:t>
            </a:r>
            <a:endParaRPr lang="en-GB" sz="1200" b="0" u="none" dirty="0">
              <a:solidFill>
                <a:schemeClr val="tx1"/>
              </a:solidFill>
            </a:endParaRPr>
          </a:p>
        </p:txBody>
      </p:sp>
    </p:spTree>
    <p:extLst>
      <p:ext uri="{BB962C8B-B14F-4D97-AF65-F5344CB8AC3E}">
        <p14:creationId xmlns:p14="http://schemas.microsoft.com/office/powerpoint/2010/main" val="1060507846"/>
      </p:ext>
    </p:extLst>
  </p:cSld>
  <p:clrMapOvr>
    <a:masterClrMapping/>
  </p:clrMapOvr>
  <p:transition spd="slow">
    <p:pull dir="r"/>
  </p:transition>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809625" y="1643063"/>
            <a:ext cx="8572500" cy="766428"/>
          </a:xfrm>
        </p:spPr>
        <p:txBody>
          <a:bodyPr anchor="ctr"/>
          <a:lstStyle/>
          <a:p>
            <a:pPr marL="268288" indent="-268288" algn="just">
              <a:lnSpc>
                <a:spcPts val="2700"/>
              </a:lnSpc>
              <a:spcBef>
                <a:spcPts val="600"/>
              </a:spcBef>
              <a:spcAft>
                <a:spcPts val="600"/>
              </a:spcAft>
            </a:pPr>
            <a:r>
              <a:rPr lang="en-GB" sz="2000" dirty="0" smtClean="0"/>
              <a:t>… with retail banks exhibiting lower MREL, due to the weight of retail deposits.</a:t>
            </a:r>
            <a:endParaRPr lang="en-US" sz="20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747</a:t>
            </a:fld>
            <a:endParaRPr lang="en-US"/>
          </a:p>
        </p:txBody>
      </p:sp>
      <p:sp>
        <p:nvSpPr>
          <p:cNvPr id="4" name="TextBox 3"/>
          <p:cNvSpPr txBox="1"/>
          <p:nvPr/>
        </p:nvSpPr>
        <p:spPr>
          <a:xfrm>
            <a:off x="6105128" y="5888305"/>
            <a:ext cx="3119280" cy="276999"/>
          </a:xfrm>
          <a:prstGeom prst="rect">
            <a:avLst/>
          </a:prstGeom>
          <a:noFill/>
        </p:spPr>
        <p:txBody>
          <a:bodyPr wrap="square" rtlCol="0">
            <a:spAutoFit/>
          </a:bodyPr>
          <a:lstStyle/>
          <a:p>
            <a:pPr algn="l">
              <a:buNone/>
            </a:pPr>
            <a:r>
              <a:rPr lang="en-US" sz="1200" b="0" u="none" dirty="0" smtClean="0">
                <a:solidFill>
                  <a:schemeClr val="tx1"/>
                </a:solidFill>
              </a:rPr>
              <a:t>Source: EBA (2016) (Op-2016-21, 14 Dec.)</a:t>
            </a:r>
            <a:endParaRPr lang="en-US" sz="1200" b="0" u="none" dirty="0">
              <a:solidFill>
                <a:schemeClr val="tx1"/>
              </a:solidFill>
            </a:endParaRPr>
          </a:p>
        </p:txBody>
      </p:sp>
      <p:pic>
        <p:nvPicPr>
          <p:cNvPr id="6" name="Picture 5"/>
          <p:cNvPicPr>
            <a:picLocks noChangeAspect="1"/>
          </p:cNvPicPr>
          <p:nvPr/>
        </p:nvPicPr>
        <p:blipFill>
          <a:blip r:embed="rId3"/>
          <a:stretch>
            <a:fillRect/>
          </a:stretch>
        </p:blipFill>
        <p:spPr>
          <a:xfrm>
            <a:off x="921860" y="2444122"/>
            <a:ext cx="4967244" cy="3729805"/>
          </a:xfrm>
          <a:prstGeom prst="rect">
            <a:avLst/>
          </a:prstGeom>
        </p:spPr>
      </p:pic>
    </p:spTree>
    <p:extLst>
      <p:ext uri="{BB962C8B-B14F-4D97-AF65-F5344CB8AC3E}">
        <p14:creationId xmlns:p14="http://schemas.microsoft.com/office/powerpoint/2010/main" val="2369392002"/>
      </p:ext>
    </p:extLst>
  </p:cSld>
  <p:clrMapOvr>
    <a:masterClrMapping/>
  </p:clrMapOvr>
  <p:transition spd="slow">
    <p:pull dir="r"/>
  </p:transition>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9" name="Rectangle 2"/>
          <p:cNvSpPr>
            <a:spLocks noGrp="1" noChangeArrowheads="1"/>
          </p:cNvSpPr>
          <p:nvPr>
            <p:ph type="body" sz="half" idx="1"/>
          </p:nvPr>
        </p:nvSpPr>
        <p:spPr>
          <a:xfrm>
            <a:off x="738188" y="1643063"/>
            <a:ext cx="4555755" cy="4679950"/>
          </a:xfrm>
        </p:spPr>
        <p:txBody>
          <a:bodyPr anchor="ctr"/>
          <a:lstStyle/>
          <a:p>
            <a:pPr marL="268288" indent="-268288" algn="just">
              <a:lnSpc>
                <a:spcPts val="2400"/>
              </a:lnSpc>
              <a:spcBef>
                <a:spcPts val="0"/>
              </a:spcBef>
              <a:spcAft>
                <a:spcPts val="600"/>
              </a:spcAft>
            </a:pPr>
            <a:r>
              <a:rPr lang="en-GB" sz="1800" dirty="0" smtClean="0">
                <a:solidFill>
                  <a:srgbClr val="FF0000"/>
                </a:solidFill>
              </a:rPr>
              <a:t>Capital instruments represented around 43% of the total MREL</a:t>
            </a:r>
            <a:r>
              <a:rPr lang="en-GB" sz="1800" dirty="0" smtClean="0"/>
              <a:t>, with smaller banks exhibiting higher weight of subordinated debt.</a:t>
            </a:r>
          </a:p>
          <a:p>
            <a:pPr marL="268288" indent="-268288" algn="just">
              <a:lnSpc>
                <a:spcPts val="2400"/>
              </a:lnSpc>
              <a:spcBef>
                <a:spcPts val="0"/>
              </a:spcBef>
              <a:spcAft>
                <a:spcPts val="600"/>
              </a:spcAft>
            </a:pPr>
            <a:r>
              <a:rPr lang="en-US" sz="1800" dirty="0" smtClean="0"/>
              <a:t>According to the EBA, the MREL </a:t>
            </a:r>
            <a:r>
              <a:rPr lang="en-US" sz="1800" dirty="0"/>
              <a:t>shortfall in Europe </a:t>
            </a:r>
            <a:r>
              <a:rPr lang="en-US" sz="1800" dirty="0" smtClean="0"/>
              <a:t>was between </a:t>
            </a:r>
            <a:r>
              <a:rPr lang="en-US" sz="1800" dirty="0"/>
              <a:t>67B€ and 221B€ (124 B€ and 298B€ </a:t>
            </a:r>
            <a:r>
              <a:rPr lang="en-US" sz="1800" dirty="0" smtClean="0"/>
              <a:t>excluding deposits), </a:t>
            </a:r>
            <a:r>
              <a:rPr lang="en-US" sz="1800" dirty="0"/>
              <a:t>depending on the requirements to be set by resolution authorities.</a:t>
            </a:r>
            <a:endParaRPr lang="pt-PT" sz="1800" dirty="0"/>
          </a:p>
          <a:p>
            <a:pPr marL="268288" indent="-268288" algn="just">
              <a:lnSpc>
                <a:spcPts val="2400"/>
              </a:lnSpc>
              <a:spcBef>
                <a:spcPts val="0"/>
              </a:spcBef>
              <a:spcAft>
                <a:spcPts val="600"/>
              </a:spcAft>
            </a:pPr>
            <a:r>
              <a:rPr lang="en-US" sz="1800" dirty="0" smtClean="0"/>
              <a:t>According </a:t>
            </a:r>
            <a:r>
              <a:rPr lang="en-US" sz="1800" dirty="0"/>
              <a:t>to </a:t>
            </a:r>
            <a:r>
              <a:rPr lang="en-US" sz="1800" dirty="0" err="1"/>
              <a:t>CreditSights</a:t>
            </a:r>
            <a:r>
              <a:rPr lang="en-US" sz="1800" dirty="0"/>
              <a:t>, </a:t>
            </a:r>
            <a:r>
              <a:rPr lang="en-US" sz="1800" dirty="0" smtClean="0"/>
              <a:t>in 2015 MREL </a:t>
            </a:r>
            <a:r>
              <a:rPr lang="en-US" sz="1800" dirty="0"/>
              <a:t>shortfall in Europe </a:t>
            </a:r>
            <a:r>
              <a:rPr lang="en-US" sz="1800" dirty="0" smtClean="0"/>
              <a:t>was </a:t>
            </a:r>
            <a:r>
              <a:rPr lang="en-US" sz="1800" dirty="0"/>
              <a:t>over 13B€ if senior debt and term deposits over 1 year </a:t>
            </a:r>
            <a:r>
              <a:rPr lang="en-US" sz="1800" dirty="0" smtClean="0"/>
              <a:t>were included</a:t>
            </a:r>
            <a:r>
              <a:rPr lang="en-US" sz="1800" dirty="0"/>
              <a:t>, increasing to 674B€ if only subordinated debt and capital </a:t>
            </a:r>
            <a:r>
              <a:rPr lang="en-US" sz="1800" dirty="0" smtClean="0"/>
              <a:t>were </a:t>
            </a:r>
            <a:r>
              <a:rPr lang="en-US" sz="1800" dirty="0"/>
              <a:t>considered</a:t>
            </a:r>
            <a:r>
              <a:rPr lang="en-US" sz="1800" dirty="0" smtClean="0"/>
              <a:t>.</a:t>
            </a:r>
            <a:endParaRPr lang="en-US" sz="1800" dirty="0"/>
          </a:p>
        </p:txBody>
      </p:sp>
      <p:sp>
        <p:nvSpPr>
          <p:cNvPr id="5" name="Rectangle 2"/>
          <p:cNvSpPr txBox="1">
            <a:spLocks noChangeArrowheads="1"/>
          </p:cNvSpPr>
          <p:nvPr/>
        </p:nvSpPr>
        <p:spPr bwMode="auto">
          <a:xfrm>
            <a:off x="738188" y="285750"/>
            <a:ext cx="8715375" cy="1143000"/>
          </a:xfrm>
          <a:prstGeom prst="rect">
            <a:avLst/>
          </a:prstGeom>
          <a:noFill/>
          <a:ln w="9525">
            <a:noFill/>
            <a:miter lim="800000"/>
            <a:headEnd/>
            <a:tailEnd/>
          </a:ln>
        </p:spPr>
        <p:txBody>
          <a:bodyPr lIns="92075" tIns="46038" rIns="92075" bIns="46038" anchor="ctr"/>
          <a:lstStyle/>
          <a:p>
            <a:pPr algn="l">
              <a:buClrTx/>
              <a:buNone/>
              <a:defRPr/>
            </a:pPr>
            <a:r>
              <a:rPr lang="en-GB" sz="4400" b="0" u="none" dirty="0">
                <a:solidFill>
                  <a:schemeClr val="tx1"/>
                </a:solidFill>
              </a:rPr>
              <a:t>EU Basel III package</a:t>
            </a:r>
            <a:endParaRPr kumimoji="0" lang="en-GB" sz="4400" b="0" u="none" kern="0"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748</a:t>
            </a:fld>
            <a:endParaRPr lang="en-US"/>
          </a:p>
        </p:txBody>
      </p:sp>
      <p:sp>
        <p:nvSpPr>
          <p:cNvPr id="4" name="TextBox 3"/>
          <p:cNvSpPr txBox="1"/>
          <p:nvPr/>
        </p:nvSpPr>
        <p:spPr>
          <a:xfrm>
            <a:off x="5316579" y="4800957"/>
            <a:ext cx="4076364" cy="276999"/>
          </a:xfrm>
          <a:prstGeom prst="rect">
            <a:avLst/>
          </a:prstGeom>
          <a:noFill/>
        </p:spPr>
        <p:txBody>
          <a:bodyPr wrap="square" rtlCol="0">
            <a:spAutoFit/>
          </a:bodyPr>
          <a:lstStyle/>
          <a:p>
            <a:pPr algn="l">
              <a:buNone/>
            </a:pPr>
            <a:r>
              <a:rPr lang="pt-PT" sz="1200" b="0" u="none" dirty="0" err="1" smtClean="0">
                <a:solidFill>
                  <a:schemeClr val="tx1"/>
                </a:solidFill>
              </a:rPr>
              <a:t>Source</a:t>
            </a:r>
            <a:r>
              <a:rPr lang="pt-PT" sz="1200" b="0" u="none" dirty="0" smtClean="0">
                <a:solidFill>
                  <a:schemeClr val="tx1"/>
                </a:solidFill>
              </a:rPr>
              <a:t>: </a:t>
            </a:r>
            <a:r>
              <a:rPr lang="en-GB" sz="1200" b="0" u="none" dirty="0">
                <a:solidFill>
                  <a:schemeClr val="tx1"/>
                </a:solidFill>
              </a:rPr>
              <a:t>EBA </a:t>
            </a:r>
            <a:r>
              <a:rPr lang="en-GB" sz="1200" b="0" u="none" dirty="0" smtClean="0">
                <a:solidFill>
                  <a:schemeClr val="tx1"/>
                </a:solidFill>
              </a:rPr>
              <a:t>(2016) (Op-2016-21</a:t>
            </a:r>
            <a:r>
              <a:rPr lang="en-GB" sz="1200" b="0" u="none" dirty="0">
                <a:solidFill>
                  <a:schemeClr val="tx1"/>
                </a:solidFill>
              </a:rPr>
              <a:t>, 14 </a:t>
            </a:r>
            <a:r>
              <a:rPr lang="en-GB" sz="1200" b="0" u="none" dirty="0" smtClean="0">
                <a:solidFill>
                  <a:schemeClr val="tx1"/>
                </a:solidFill>
              </a:rPr>
              <a:t>Dec.)</a:t>
            </a:r>
            <a:endParaRPr lang="en-GB" sz="1200" b="0" u="none" dirty="0">
              <a:solidFill>
                <a:schemeClr val="tx1"/>
              </a:solidFill>
            </a:endParaRPr>
          </a:p>
        </p:txBody>
      </p:sp>
      <p:pic>
        <p:nvPicPr>
          <p:cNvPr id="7" name="Picture 6"/>
          <p:cNvPicPr>
            <a:picLocks noChangeAspect="1"/>
          </p:cNvPicPr>
          <p:nvPr/>
        </p:nvPicPr>
        <p:blipFill>
          <a:blip r:embed="rId3"/>
          <a:stretch>
            <a:fillRect/>
          </a:stretch>
        </p:blipFill>
        <p:spPr>
          <a:xfrm>
            <a:off x="5305761" y="1715071"/>
            <a:ext cx="4099000" cy="3082081"/>
          </a:xfrm>
          <a:prstGeom prst="rect">
            <a:avLst/>
          </a:prstGeom>
        </p:spPr>
      </p:pic>
    </p:spTree>
    <p:extLst>
      <p:ext uri="{BB962C8B-B14F-4D97-AF65-F5344CB8AC3E}">
        <p14:creationId xmlns:p14="http://schemas.microsoft.com/office/powerpoint/2010/main" val="978644834"/>
      </p:ext>
    </p:extLst>
  </p:cSld>
  <p:clrMapOvr>
    <a:masterClrMapping/>
  </p:clrMapOvr>
  <p:transition spd="slow">
    <p:pull dir="r"/>
  </p:transition>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7" name="Rectangle 2"/>
          <p:cNvSpPr>
            <a:spLocks noGrp="1" noChangeArrowheads="1"/>
          </p:cNvSpPr>
          <p:nvPr>
            <p:ph type="body" sz="half" idx="1"/>
          </p:nvPr>
        </p:nvSpPr>
        <p:spPr>
          <a:xfrm>
            <a:off x="809625" y="1643063"/>
            <a:ext cx="8572500" cy="4679950"/>
          </a:xfrm>
        </p:spPr>
        <p:txBody>
          <a:bodyPr anchor="ctr"/>
          <a:lstStyle/>
          <a:p>
            <a:pPr marL="0" indent="0" algn="just">
              <a:lnSpc>
                <a:spcPts val="2700"/>
              </a:lnSpc>
              <a:spcBef>
                <a:spcPts val="600"/>
              </a:spcBef>
              <a:spcAft>
                <a:spcPts val="600"/>
              </a:spcAft>
              <a:buNone/>
              <a:defRPr/>
            </a:pPr>
            <a:r>
              <a:rPr lang="en-GB" sz="2000" b="1" dirty="0">
                <a:solidFill>
                  <a:srgbClr val="FF0000"/>
                </a:solidFill>
              </a:rPr>
              <a:t>3</a:t>
            </a:r>
            <a:r>
              <a:rPr lang="en-GB" sz="2000" b="1" dirty="0" smtClean="0">
                <a:solidFill>
                  <a:srgbClr val="FF0000"/>
                </a:solidFill>
              </a:rPr>
              <a:t>. Regulatory </a:t>
            </a:r>
            <a:r>
              <a:rPr lang="en-GB" sz="2000" b="1" dirty="0">
                <a:solidFill>
                  <a:srgbClr val="FF0000"/>
                </a:solidFill>
              </a:rPr>
              <a:t>technical standards for credit rating </a:t>
            </a:r>
            <a:r>
              <a:rPr lang="en-GB" sz="2000" b="1" dirty="0" smtClean="0">
                <a:solidFill>
                  <a:srgbClr val="FF0000"/>
                </a:solidFill>
              </a:rPr>
              <a:t>agencies</a:t>
            </a:r>
            <a:endParaRPr lang="en-US" sz="2000" b="1" dirty="0" smtClean="0">
              <a:solidFill>
                <a:srgbClr val="FF0000"/>
              </a:solidFill>
            </a:endParaRPr>
          </a:p>
          <a:p>
            <a:pPr marL="400050" indent="-400050" algn="just">
              <a:lnSpc>
                <a:spcPts val="2700"/>
              </a:lnSpc>
              <a:spcBef>
                <a:spcPts val="600"/>
              </a:spcBef>
              <a:spcAft>
                <a:spcPts val="600"/>
              </a:spcAft>
              <a:buAutoNum type="romanLcParenBoth"/>
              <a:defRPr/>
            </a:pPr>
            <a:endParaRPr lang="en-GB" sz="2000" dirty="0" smtClean="0"/>
          </a:p>
          <a:p>
            <a:pPr marL="357188" indent="-357188" algn="just">
              <a:lnSpc>
                <a:spcPts val="2700"/>
              </a:lnSpc>
              <a:spcBef>
                <a:spcPts val="600"/>
              </a:spcBef>
              <a:spcAft>
                <a:spcPts val="600"/>
              </a:spcAft>
              <a:buAutoNum type="romanLcParenBoth"/>
              <a:defRPr/>
            </a:pPr>
            <a:r>
              <a:rPr lang="en-GB" sz="2000" dirty="0" smtClean="0"/>
              <a:t>Registration of credit rating agencies to </a:t>
            </a:r>
            <a:r>
              <a:rPr lang="en-GB" sz="2000" dirty="0"/>
              <a:t>the </a:t>
            </a:r>
            <a:r>
              <a:rPr lang="en-GB" sz="2000" dirty="0" smtClean="0"/>
              <a:t>ESMA;</a:t>
            </a:r>
          </a:p>
          <a:p>
            <a:pPr marL="357188" indent="-357188" algn="just">
              <a:lnSpc>
                <a:spcPts val="2700"/>
              </a:lnSpc>
              <a:spcBef>
                <a:spcPts val="600"/>
              </a:spcBef>
              <a:spcAft>
                <a:spcPts val="600"/>
              </a:spcAft>
              <a:buAutoNum type="romanLcParenBoth"/>
              <a:defRPr/>
            </a:pPr>
            <a:r>
              <a:rPr lang="en-GB" sz="2000" dirty="0" smtClean="0"/>
              <a:t>information </a:t>
            </a:r>
            <a:r>
              <a:rPr lang="en-GB" sz="2000" dirty="0"/>
              <a:t>to be provided by a credit rating agency in its application for registration to </a:t>
            </a:r>
            <a:r>
              <a:rPr lang="en-GB" sz="2000" dirty="0" smtClean="0"/>
              <a:t>the;</a:t>
            </a:r>
          </a:p>
          <a:p>
            <a:pPr marL="357188" indent="-357188" algn="just">
              <a:lnSpc>
                <a:spcPts val="2700"/>
              </a:lnSpc>
              <a:spcBef>
                <a:spcPts val="600"/>
              </a:spcBef>
              <a:spcAft>
                <a:spcPts val="600"/>
              </a:spcAft>
              <a:buAutoNum type="romanLcParenBoth"/>
              <a:defRPr/>
            </a:pPr>
            <a:r>
              <a:rPr lang="en-GB" sz="2000" dirty="0" smtClean="0"/>
              <a:t>the </a:t>
            </a:r>
            <a:r>
              <a:rPr lang="en-GB" sz="2000" dirty="0"/>
              <a:t>presentation of the information to be disclosed by credit rating agencies in a central repository (CEREP</a:t>
            </a:r>
            <a:r>
              <a:rPr lang="en-GB" sz="2000" dirty="0" smtClean="0"/>
              <a:t>), </a:t>
            </a:r>
            <a:r>
              <a:rPr lang="en-GB" sz="2000" dirty="0"/>
              <a:t>so investors can compare the performance of different CRAs in different rating segments</a:t>
            </a:r>
            <a:r>
              <a:rPr lang="en-GB" sz="2000" dirty="0" smtClean="0"/>
              <a:t>;</a:t>
            </a:r>
          </a:p>
          <a:p>
            <a:pPr marL="357188" indent="-357188" algn="just">
              <a:lnSpc>
                <a:spcPts val="2700"/>
              </a:lnSpc>
              <a:spcBef>
                <a:spcPts val="600"/>
              </a:spcBef>
              <a:spcAft>
                <a:spcPts val="600"/>
              </a:spcAft>
              <a:buAutoNum type="romanLcParenBoth"/>
              <a:defRPr/>
            </a:pPr>
            <a:r>
              <a:rPr lang="en-GB" sz="2000" dirty="0" smtClean="0"/>
              <a:t>how </a:t>
            </a:r>
            <a:r>
              <a:rPr lang="en-GB" sz="2000" dirty="0"/>
              <a:t>ESMA will assess rating methodologies; </a:t>
            </a:r>
            <a:r>
              <a:rPr lang="en-GB" sz="2000" dirty="0" smtClean="0"/>
              <a:t>and</a:t>
            </a:r>
          </a:p>
          <a:p>
            <a:pPr marL="357188" indent="-357188" algn="just">
              <a:lnSpc>
                <a:spcPts val="2700"/>
              </a:lnSpc>
              <a:spcBef>
                <a:spcPts val="600"/>
              </a:spcBef>
              <a:spcAft>
                <a:spcPts val="600"/>
              </a:spcAft>
              <a:buAutoNum type="romanLcParenBoth"/>
              <a:defRPr/>
            </a:pPr>
            <a:r>
              <a:rPr lang="en-GB" sz="2000" dirty="0" smtClean="0"/>
              <a:t>the </a:t>
            </a:r>
            <a:r>
              <a:rPr lang="en-GB" sz="2000" dirty="0"/>
              <a:t>information CRAs have to submit to ESMA and at what time intervals in order to supervise </a:t>
            </a:r>
            <a:r>
              <a:rPr lang="en-GB" sz="2000" dirty="0" smtClean="0"/>
              <a:t>compliance.</a:t>
            </a:r>
            <a:endParaRPr lang="en-US" sz="2000" dirty="0" smtClean="0"/>
          </a:p>
        </p:txBody>
      </p:sp>
      <p:sp>
        <p:nvSpPr>
          <p:cNvPr id="293892" name="Rectangle 3"/>
          <p:cNvSpPr>
            <a:spLocks noGrp="1" noChangeArrowheads="1"/>
          </p:cNvSpPr>
          <p:nvPr>
            <p:ph type="title"/>
          </p:nvPr>
        </p:nvSpPr>
        <p:spPr>
          <a:xfrm>
            <a:off x="774700" y="231775"/>
            <a:ext cx="8750300" cy="1196975"/>
          </a:xfrm>
          <a:noFill/>
        </p:spPr>
        <p:txBody>
          <a:bodyPr/>
          <a:lstStyle/>
          <a:p>
            <a:pPr>
              <a:defRPr/>
            </a:pPr>
            <a:r>
              <a:rPr lang="en-GB" dirty="0">
                <a:solidFill>
                  <a:schemeClr val="tx1"/>
                </a:solidFill>
              </a:rPr>
              <a:t>EU Basel III package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749</a:t>
            </a:fld>
            <a:endParaRPr lang="en-US"/>
          </a:p>
        </p:txBody>
      </p:sp>
    </p:spTree>
    <p:extLst>
      <p:ext uri="{BB962C8B-B14F-4D97-AF65-F5344CB8AC3E}">
        <p14:creationId xmlns:p14="http://schemas.microsoft.com/office/powerpoint/2010/main" val="2038679515"/>
      </p:ext>
    </p:extLst>
  </p:cSld>
  <p:clrMapOvr>
    <a:masterClrMapping/>
  </p:clrMapOvr>
  <p:transition spd="slow">
    <p:pull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dirty="0" smtClean="0"/>
              <a:t>Payment System</a:t>
            </a:r>
          </a:p>
        </p:txBody>
      </p:sp>
      <p:sp>
        <p:nvSpPr>
          <p:cNvPr id="1620995"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smtClean="0">
                <a:solidFill>
                  <a:srgbClr val="FF0000"/>
                </a:solidFill>
              </a:rPr>
              <a:t>Ensured by the payment mechanisms implemented and managed by banks</a:t>
            </a:r>
            <a:r>
              <a:rPr lang="en-US" sz="2000" dirty="0" smtClean="0"/>
              <a:t>, e.g.:</a:t>
            </a:r>
          </a:p>
          <a:p>
            <a:pPr algn="just">
              <a:lnSpc>
                <a:spcPts val="2700"/>
              </a:lnSpc>
              <a:spcBef>
                <a:spcPts val="600"/>
              </a:spcBef>
              <a:spcAft>
                <a:spcPts val="0"/>
              </a:spcAft>
              <a:buFont typeface="Monotype Sorts" pitchFamily="2" charset="2"/>
              <a:buNone/>
            </a:pPr>
            <a:r>
              <a:rPr lang="en-US" sz="2000" dirty="0" smtClean="0"/>
              <a:t>	- banking transfers;</a:t>
            </a:r>
          </a:p>
          <a:p>
            <a:pPr algn="just">
              <a:lnSpc>
                <a:spcPts val="2700"/>
              </a:lnSpc>
              <a:spcBef>
                <a:spcPts val="600"/>
              </a:spcBef>
              <a:spcAft>
                <a:spcPts val="0"/>
              </a:spcAft>
              <a:buFont typeface="Monotype Sorts" pitchFamily="2" charset="2"/>
              <a:buNone/>
            </a:pPr>
            <a:r>
              <a:rPr lang="en-US" sz="2000" dirty="0" smtClean="0"/>
              <a:t>	- ATM;</a:t>
            </a:r>
          </a:p>
          <a:p>
            <a:pPr algn="just">
              <a:lnSpc>
                <a:spcPts val="2700"/>
              </a:lnSpc>
              <a:spcBef>
                <a:spcPts val="600"/>
              </a:spcBef>
              <a:spcAft>
                <a:spcPts val="0"/>
              </a:spcAft>
              <a:buFont typeface="Monotype Sorts" pitchFamily="2" charset="2"/>
              <a:buNone/>
            </a:pPr>
            <a:r>
              <a:rPr lang="en-US" sz="2000" dirty="0" smtClean="0"/>
              <a:t>	- correspondent banks;</a:t>
            </a:r>
          </a:p>
          <a:p>
            <a:pPr algn="just">
              <a:lnSpc>
                <a:spcPts val="2700"/>
              </a:lnSpc>
              <a:spcBef>
                <a:spcPts val="600"/>
              </a:spcBef>
              <a:spcAft>
                <a:spcPts val="0"/>
              </a:spcAft>
              <a:buFont typeface="Monotype Sorts" pitchFamily="2" charset="2"/>
              <a:buNone/>
            </a:pPr>
            <a:r>
              <a:rPr lang="en-US" sz="2000" dirty="0" smtClean="0"/>
              <a:t>	- credit cards.</a:t>
            </a:r>
          </a:p>
          <a:p>
            <a:pPr algn="just">
              <a:lnSpc>
                <a:spcPts val="2700"/>
              </a:lnSpc>
              <a:spcBef>
                <a:spcPts val="600"/>
              </a:spcBef>
              <a:spcAft>
                <a:spcPts val="600"/>
              </a:spcAft>
            </a:pPr>
            <a:r>
              <a:rPr lang="pt-PT" sz="2000" dirty="0" err="1" smtClean="0"/>
              <a:t>Hoggarth</a:t>
            </a:r>
            <a:r>
              <a:rPr lang="pt-PT" sz="2000" dirty="0" smtClean="0"/>
              <a:t> </a:t>
            </a:r>
            <a:r>
              <a:rPr lang="pt-PT" sz="2000" dirty="0" err="1" smtClean="0"/>
              <a:t>et</a:t>
            </a:r>
            <a:r>
              <a:rPr lang="pt-PT" sz="2000" dirty="0" smtClean="0"/>
              <a:t> al. (2001): “t</a:t>
            </a:r>
            <a:r>
              <a:rPr lang="en-GB" sz="2000" dirty="0" smtClean="0"/>
              <a:t>he </a:t>
            </a:r>
            <a:r>
              <a:rPr lang="en-GB" sz="2000" dirty="0"/>
              <a:t>payments system will not work </a:t>
            </a:r>
            <a:r>
              <a:rPr lang="en-GB" sz="2000" dirty="0" smtClean="0"/>
              <a:t>if customers </a:t>
            </a:r>
            <a:r>
              <a:rPr lang="en-GB" sz="2000" dirty="0"/>
              <a:t>do not have confidence to leave funds on deposit at banks or, crucially, banks </a:t>
            </a:r>
            <a:r>
              <a:rPr lang="en-GB" sz="2000" dirty="0" smtClean="0"/>
              <a:t>lose confidence </a:t>
            </a:r>
            <a:r>
              <a:rPr lang="en-GB" sz="2000" dirty="0"/>
              <a:t>in each other.  A complete breakdown in the payments system would bring severe </a:t>
            </a:r>
            <a:r>
              <a:rPr lang="en-GB" sz="2000" dirty="0" smtClean="0"/>
              <a:t>costs since </a:t>
            </a:r>
            <a:r>
              <a:rPr lang="en-GB" sz="2000" dirty="0"/>
              <a:t>trade would be impaired (see </a:t>
            </a:r>
            <a:r>
              <a:rPr lang="en-GB" sz="2000" dirty="0" err="1"/>
              <a:t>Freixas</a:t>
            </a:r>
            <a:r>
              <a:rPr lang="en-GB" sz="2000" dirty="0"/>
              <a:t> et al (2000</a:t>
            </a:r>
            <a:r>
              <a:rPr lang="en-GB" sz="2000" dirty="0" smtClean="0"/>
              <a:t>))”.</a:t>
            </a:r>
          </a:p>
          <a:p>
            <a:pPr algn="just">
              <a:lnSpc>
                <a:spcPts val="2700"/>
              </a:lnSpc>
              <a:spcBef>
                <a:spcPts val="600"/>
              </a:spcBef>
              <a:spcAft>
                <a:spcPts val="600"/>
              </a:spcAft>
            </a:pPr>
            <a:r>
              <a:rPr lang="en-US" sz="2000" dirty="0" smtClean="0"/>
              <a:t>“As </a:t>
            </a:r>
            <a:r>
              <a:rPr lang="en-US" sz="2000" dirty="0"/>
              <a:t>the heart of the payments system, </a:t>
            </a:r>
            <a:r>
              <a:rPr lang="en-US" sz="2000" dirty="0" smtClean="0"/>
              <a:t>banks are </a:t>
            </a:r>
            <a:r>
              <a:rPr lang="en-US" sz="2000" dirty="0"/>
              <a:t>like electric companies – they are public utilities, whose failure would lead </a:t>
            </a:r>
            <a:r>
              <a:rPr lang="en-US" sz="2000" dirty="0" smtClean="0"/>
              <a:t>the entire </a:t>
            </a:r>
            <a:r>
              <a:rPr lang="en-US" sz="2000" dirty="0"/>
              <a:t>economy to grind to a </a:t>
            </a:r>
            <a:r>
              <a:rPr lang="en-US" sz="2000" dirty="0" smtClean="0"/>
              <a:t>halt”. (in Bolton et al. (2019)).</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75</a:t>
            </a:fld>
            <a:endParaRPr lang="en-US"/>
          </a:p>
        </p:txBody>
      </p:sp>
    </p:spTree>
    <p:extLst>
      <p:ext uri="{BB962C8B-B14F-4D97-AF65-F5344CB8AC3E}">
        <p14:creationId xmlns:p14="http://schemas.microsoft.com/office/powerpoint/2010/main" val="1027701378"/>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20995">
                                            <p:txEl>
                                              <p:pRg st="0" end="0"/>
                                            </p:txEl>
                                          </p:spTgt>
                                        </p:tgtEl>
                                        <p:attrNameLst>
                                          <p:attrName>style.visibility</p:attrName>
                                        </p:attrNameLst>
                                      </p:cBhvr>
                                      <p:to>
                                        <p:strVal val="visible"/>
                                      </p:to>
                                    </p:set>
                                    <p:animEffect transition="in" filter="wipe(left)">
                                      <p:cBhvr>
                                        <p:cTn id="7" dur="500"/>
                                        <p:tgtEl>
                                          <p:spTgt spid="1620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20995">
                                            <p:txEl>
                                              <p:pRg st="1" end="1"/>
                                            </p:txEl>
                                          </p:spTgt>
                                        </p:tgtEl>
                                        <p:attrNameLst>
                                          <p:attrName>style.visibility</p:attrName>
                                        </p:attrNameLst>
                                      </p:cBhvr>
                                      <p:to>
                                        <p:strVal val="visible"/>
                                      </p:to>
                                    </p:set>
                                    <p:animEffect transition="in" filter="wipe(left)">
                                      <p:cBhvr>
                                        <p:cTn id="12" dur="500"/>
                                        <p:tgtEl>
                                          <p:spTgt spid="1620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20995">
                                            <p:txEl>
                                              <p:pRg st="2" end="2"/>
                                            </p:txEl>
                                          </p:spTgt>
                                        </p:tgtEl>
                                        <p:attrNameLst>
                                          <p:attrName>style.visibility</p:attrName>
                                        </p:attrNameLst>
                                      </p:cBhvr>
                                      <p:to>
                                        <p:strVal val="visible"/>
                                      </p:to>
                                    </p:set>
                                    <p:animEffect transition="in" filter="wipe(left)">
                                      <p:cBhvr>
                                        <p:cTn id="17" dur="500"/>
                                        <p:tgtEl>
                                          <p:spTgt spid="1620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20995">
                                            <p:txEl>
                                              <p:pRg st="3" end="3"/>
                                            </p:txEl>
                                          </p:spTgt>
                                        </p:tgtEl>
                                        <p:attrNameLst>
                                          <p:attrName>style.visibility</p:attrName>
                                        </p:attrNameLst>
                                      </p:cBhvr>
                                      <p:to>
                                        <p:strVal val="visible"/>
                                      </p:to>
                                    </p:set>
                                    <p:animEffect transition="in" filter="wipe(left)">
                                      <p:cBhvr>
                                        <p:cTn id="22" dur="500"/>
                                        <p:tgtEl>
                                          <p:spTgt spid="1620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20995">
                                            <p:txEl>
                                              <p:pRg st="4" end="4"/>
                                            </p:txEl>
                                          </p:spTgt>
                                        </p:tgtEl>
                                        <p:attrNameLst>
                                          <p:attrName>style.visibility</p:attrName>
                                        </p:attrNameLst>
                                      </p:cBhvr>
                                      <p:to>
                                        <p:strVal val="visible"/>
                                      </p:to>
                                    </p:set>
                                    <p:animEffect transition="in" filter="wipe(left)">
                                      <p:cBhvr>
                                        <p:cTn id="27" dur="500"/>
                                        <p:tgtEl>
                                          <p:spTgt spid="1620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20995">
                                            <p:txEl>
                                              <p:pRg st="5" end="5"/>
                                            </p:txEl>
                                          </p:spTgt>
                                        </p:tgtEl>
                                        <p:attrNameLst>
                                          <p:attrName>style.visibility</p:attrName>
                                        </p:attrNameLst>
                                      </p:cBhvr>
                                      <p:to>
                                        <p:strVal val="visible"/>
                                      </p:to>
                                    </p:set>
                                    <p:animEffect transition="in" filter="wipe(left)">
                                      <p:cBhvr>
                                        <p:cTn id="32" dur="500"/>
                                        <p:tgtEl>
                                          <p:spTgt spid="16209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20995">
                                            <p:txEl>
                                              <p:pRg st="6" end="6"/>
                                            </p:txEl>
                                          </p:spTgt>
                                        </p:tgtEl>
                                        <p:attrNameLst>
                                          <p:attrName>style.visibility</p:attrName>
                                        </p:attrNameLst>
                                      </p:cBhvr>
                                      <p:to>
                                        <p:strVal val="visible"/>
                                      </p:to>
                                    </p:set>
                                    <p:animEffect transition="in" filter="wipe(left)">
                                      <p:cBhvr>
                                        <p:cTn id="37" dur="500"/>
                                        <p:tgtEl>
                                          <p:spTgt spid="162099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0995" grpId="0" build="p" autoUpdateAnimBg="0"/>
    </p:bldLst>
  </p:timing>
</p:sld>
</file>

<file path=ppt/slides/slide7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90820" name="Rectangle 2"/>
          <p:cNvSpPr txBox="1">
            <a:spLocks noChangeArrowheads="1"/>
          </p:cNvSpPr>
          <p:nvPr/>
        </p:nvSpPr>
        <p:spPr bwMode="auto">
          <a:xfrm>
            <a:off x="738187" y="1593304"/>
            <a:ext cx="8715376" cy="4690092"/>
          </a:xfrm>
          <a:prstGeom prst="rect">
            <a:avLst/>
          </a:prstGeom>
          <a:noFill/>
          <a:ln w="9525">
            <a:noFill/>
            <a:miter lim="800000"/>
            <a:headEnd/>
            <a:tailEnd/>
          </a:ln>
        </p:spPr>
        <p:txBody>
          <a:bodyPr lIns="92075" tIns="46038" rIns="92075" bIns="46038" anchor="ctr"/>
          <a:lstStyle/>
          <a:p>
            <a:pPr marL="0" lvl="2" algn="just">
              <a:lnSpc>
                <a:spcPts val="2700"/>
              </a:lnSpc>
              <a:spcBef>
                <a:spcPts val="600"/>
              </a:spcBef>
              <a:spcAft>
                <a:spcPts val="600"/>
              </a:spcAft>
              <a:buClr>
                <a:schemeClr val="bg2"/>
              </a:buClr>
              <a:buSzPct val="75000"/>
              <a:buNone/>
              <a:defRPr/>
            </a:pPr>
            <a:r>
              <a:rPr lang="en-GB" sz="2000" u="none" dirty="0" smtClean="0">
                <a:solidFill>
                  <a:srgbClr val="FF0000"/>
                </a:solidFill>
              </a:rPr>
              <a:t>4. </a:t>
            </a:r>
            <a:r>
              <a:rPr lang="en-US" sz="2000" u="none" dirty="0" smtClean="0">
                <a:solidFill>
                  <a:srgbClr val="FF0000"/>
                </a:solidFill>
              </a:rPr>
              <a:t>Requirements on Remuneration of </a:t>
            </a:r>
            <a:r>
              <a:rPr lang="pt-PT" sz="2000" u="none" dirty="0" smtClean="0">
                <a:solidFill>
                  <a:srgbClr val="FF0000"/>
                </a:solidFill>
              </a:rPr>
              <a:t>staff</a:t>
            </a:r>
          </a:p>
          <a:p>
            <a:pPr marL="0" lvl="2" algn="just">
              <a:lnSpc>
                <a:spcPts val="2700"/>
              </a:lnSpc>
              <a:spcBef>
                <a:spcPts val="600"/>
              </a:spcBef>
              <a:spcAft>
                <a:spcPts val="600"/>
              </a:spcAft>
              <a:buClr>
                <a:schemeClr val="bg2"/>
              </a:buClr>
              <a:buSzPct val="75000"/>
              <a:buNone/>
              <a:defRPr/>
            </a:pPr>
            <a:endParaRPr lang="en-US" sz="2000" u="none" dirty="0">
              <a:solidFill>
                <a:srgbClr val="FF0000"/>
              </a:solidFill>
            </a:endParaRPr>
          </a:p>
          <a:p>
            <a:pPr marL="357188" lvl="2" indent="-357188"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Directive </a:t>
            </a:r>
            <a:r>
              <a:rPr lang="en-GB" sz="2000" b="0" u="none" dirty="0">
                <a:solidFill>
                  <a:schemeClr val="tx1"/>
                </a:solidFill>
              </a:rPr>
              <a:t>2010/76/EU (CRD III) introduced requirements on remuneration of staff who have a material impact on the institution’s risk profile, which came into force on 1 January </a:t>
            </a:r>
            <a:r>
              <a:rPr lang="en-GB" sz="2000" b="0" u="none" dirty="0" smtClean="0">
                <a:solidFill>
                  <a:schemeClr val="tx1"/>
                </a:solidFill>
              </a:rPr>
              <a:t>2011</a:t>
            </a:r>
            <a:r>
              <a:rPr lang="pt-PT" sz="2000" b="0" u="none" dirty="0" smtClean="0">
                <a:solidFill>
                  <a:schemeClr val="tx1"/>
                </a:solidFill>
              </a:rPr>
              <a:t>.</a:t>
            </a:r>
          </a:p>
          <a:p>
            <a:pPr marL="357188" lvl="2" indent="-357188" algn="just">
              <a:lnSpc>
                <a:spcPts val="2700"/>
              </a:lnSpc>
              <a:spcBef>
                <a:spcPts val="600"/>
              </a:spcBef>
              <a:spcAft>
                <a:spcPts val="600"/>
              </a:spcAft>
              <a:buClr>
                <a:schemeClr val="bg2"/>
              </a:buClr>
              <a:buSzPct val="75000"/>
              <a:buFont typeface="Webdings" pitchFamily="18" charset="2"/>
              <a:buAutoNum type="romanLcParenBoth"/>
              <a:defRPr/>
            </a:pPr>
            <a:r>
              <a:rPr lang="en-US" sz="2000" b="0" u="none" dirty="0" smtClean="0">
                <a:solidFill>
                  <a:schemeClr val="tx1"/>
                </a:solidFill>
              </a:rPr>
              <a:t>Later, several measures were approved by the EBA, following BIS recommendations (“</a:t>
            </a:r>
            <a:r>
              <a:rPr lang="en-GB" sz="2000" b="0" u="none" dirty="0">
                <a:solidFill>
                  <a:schemeClr val="tx1"/>
                </a:solidFill>
              </a:rPr>
              <a:t>Corporate governance principles for banks</a:t>
            </a:r>
            <a:r>
              <a:rPr lang="en-US" sz="2000" b="0" u="none" dirty="0">
                <a:solidFill>
                  <a:schemeClr val="tx1"/>
                </a:solidFill>
              </a:rPr>
              <a:t>”, </a:t>
            </a:r>
            <a:r>
              <a:rPr lang="en-US" sz="2000" b="0" u="none" dirty="0" smtClean="0">
                <a:solidFill>
                  <a:schemeClr val="tx1"/>
                </a:solidFill>
              </a:rPr>
              <a:t>Jul.2015), in order to improve remuneration practices, according to </a:t>
            </a:r>
            <a:r>
              <a:rPr lang="en-GB" sz="2000" b="0" u="none" dirty="0" smtClean="0">
                <a:solidFill>
                  <a:schemeClr val="tx1"/>
                </a:solidFill>
              </a:rPr>
              <a:t>Articles </a:t>
            </a:r>
            <a:r>
              <a:rPr lang="en-GB" sz="2000" b="0" u="none" dirty="0">
                <a:solidFill>
                  <a:schemeClr val="tx1"/>
                </a:solidFill>
              </a:rPr>
              <a:t>92 and </a:t>
            </a:r>
            <a:r>
              <a:rPr lang="en-GB" sz="2000" b="0" u="none" dirty="0" smtClean="0">
                <a:solidFill>
                  <a:schemeClr val="tx1"/>
                </a:solidFill>
              </a:rPr>
              <a:t>CRD IV</a:t>
            </a:r>
            <a:r>
              <a:rPr lang="en-US" sz="2000" b="0" u="none" dirty="0" smtClean="0">
                <a:solidFill>
                  <a:schemeClr val="tx1"/>
                </a:solidFill>
              </a:rPr>
              <a:t>:</a:t>
            </a:r>
          </a:p>
          <a:p>
            <a:pPr marL="342900" lvl="2" indent="-342900" algn="just">
              <a:lnSpc>
                <a:spcPts val="2700"/>
              </a:lnSpc>
              <a:spcBef>
                <a:spcPts val="600"/>
              </a:spcBef>
              <a:spcAft>
                <a:spcPts val="600"/>
              </a:spcAft>
              <a:buClr>
                <a:schemeClr val="bg2"/>
              </a:buClr>
              <a:buSzPct val="75000"/>
              <a:buFontTx/>
              <a:buChar char="-"/>
              <a:defRPr/>
            </a:pPr>
            <a:r>
              <a:rPr lang="en-US" sz="1600" b="0" u="none" dirty="0" smtClean="0">
                <a:solidFill>
                  <a:schemeClr val="tx1"/>
                </a:solidFill>
              </a:rPr>
              <a:t>2016 - “</a:t>
            </a:r>
            <a:r>
              <a:rPr lang="en-GB" sz="1600" b="0" u="none" dirty="0" smtClean="0">
                <a:solidFill>
                  <a:schemeClr val="tx1"/>
                </a:solidFill>
              </a:rPr>
              <a:t>On </a:t>
            </a:r>
            <a:r>
              <a:rPr lang="en-GB" sz="1600" b="0" u="none" dirty="0">
                <a:solidFill>
                  <a:schemeClr val="tx1"/>
                </a:solidFill>
              </a:rPr>
              <a:t>sound remuneration policies under Articles 74(3) and 75(2) of </a:t>
            </a:r>
            <a:r>
              <a:rPr lang="en-GB" sz="1600" b="0" u="none" dirty="0" smtClean="0">
                <a:solidFill>
                  <a:schemeClr val="tx1"/>
                </a:solidFill>
              </a:rPr>
              <a:t>Directive 2013/36/EU and </a:t>
            </a:r>
            <a:r>
              <a:rPr lang="en-GB" sz="1600" b="0" u="none" dirty="0">
                <a:solidFill>
                  <a:schemeClr val="tx1"/>
                </a:solidFill>
              </a:rPr>
              <a:t>disclosures under Article 450 of Regulation (EU) No </a:t>
            </a:r>
            <a:r>
              <a:rPr lang="en-GB" sz="1600" b="0" u="none" dirty="0" smtClean="0">
                <a:solidFill>
                  <a:schemeClr val="tx1"/>
                </a:solidFill>
              </a:rPr>
              <a:t>575/2013”, </a:t>
            </a:r>
            <a:r>
              <a:rPr lang="en-US" sz="1600" b="0" u="none" dirty="0">
                <a:solidFill>
                  <a:schemeClr val="tx1"/>
                </a:solidFill>
              </a:rPr>
              <a:t>EBA/GL/2015/22, </a:t>
            </a:r>
            <a:r>
              <a:rPr lang="en-US" sz="1600" b="0" u="none" dirty="0" smtClean="0">
                <a:solidFill>
                  <a:schemeClr val="tx1"/>
                </a:solidFill>
              </a:rPr>
              <a:t>27.06.2016;</a:t>
            </a:r>
          </a:p>
          <a:p>
            <a:pPr marL="342900" lvl="2" indent="-342900" algn="just">
              <a:lnSpc>
                <a:spcPts val="2700"/>
              </a:lnSpc>
              <a:spcBef>
                <a:spcPts val="600"/>
              </a:spcBef>
              <a:spcAft>
                <a:spcPts val="600"/>
              </a:spcAft>
              <a:buClr>
                <a:schemeClr val="bg2"/>
              </a:buClr>
              <a:buSzPct val="75000"/>
              <a:buFontTx/>
              <a:buChar char="-"/>
              <a:defRPr/>
            </a:pPr>
            <a:r>
              <a:rPr lang="en-US" sz="1600" b="0" u="none" dirty="0" smtClean="0">
                <a:solidFill>
                  <a:schemeClr val="tx1"/>
                </a:solidFill>
              </a:rPr>
              <a:t>2017 - “Guidelines on </a:t>
            </a:r>
            <a:r>
              <a:rPr lang="en-US" sz="1600" b="0" u="none" dirty="0">
                <a:solidFill>
                  <a:schemeClr val="tx1"/>
                </a:solidFill>
              </a:rPr>
              <a:t>internal governance under Directive 2013/36/EU ”, </a:t>
            </a:r>
            <a:r>
              <a:rPr lang="en-US" sz="1600" b="0" u="none" dirty="0" smtClean="0">
                <a:solidFill>
                  <a:schemeClr val="tx1"/>
                </a:solidFill>
              </a:rPr>
              <a:t>EBA/GL/2017/11, 26.09, </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750</a:t>
            </a:fld>
            <a:endParaRPr lang="en-US"/>
          </a:p>
        </p:txBody>
      </p:sp>
    </p:spTree>
    <p:extLst>
      <p:ext uri="{BB962C8B-B14F-4D97-AF65-F5344CB8AC3E}">
        <p14:creationId xmlns:p14="http://schemas.microsoft.com/office/powerpoint/2010/main" val="1509252247"/>
      </p:ext>
    </p:extLst>
  </p:cSld>
  <p:clrMapOvr>
    <a:masterClrMapping/>
  </p:clrMapOvr>
  <p:transition spd="slow">
    <p:pull dir="r"/>
  </p:transition>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90820" name="Rectangle 2"/>
          <p:cNvSpPr txBox="1">
            <a:spLocks noChangeArrowheads="1"/>
          </p:cNvSpPr>
          <p:nvPr/>
        </p:nvSpPr>
        <p:spPr bwMode="auto">
          <a:xfrm>
            <a:off x="738187" y="1593304"/>
            <a:ext cx="8715376" cy="4690092"/>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Main issues:</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Definition of a remuneration policy, to be revised annually, including </a:t>
            </a:r>
            <a:r>
              <a:rPr lang="en-US" sz="1800" b="0" u="none" dirty="0" err="1" smtClean="0">
                <a:solidFill>
                  <a:schemeClr val="tx1"/>
                </a:solidFill>
              </a:rPr>
              <a:t>clawback</a:t>
            </a:r>
            <a:r>
              <a:rPr lang="en-US" sz="1800" b="0" u="none" dirty="0" smtClean="0">
                <a:solidFill>
                  <a:schemeClr val="tx1"/>
                </a:solidFill>
              </a:rPr>
              <a:t> arrangements for variable remuneration;</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Integration of risk in performance measurement;</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Deferment of variable remuneration, becoming more dependent on long term performance;</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Variable remuneration shall not exceed fixed remuneration (</a:t>
            </a:r>
            <a:r>
              <a:rPr lang="en-GB" sz="1800" b="0" u="none" dirty="0" smtClean="0">
                <a:solidFill>
                  <a:schemeClr val="tx1"/>
                </a:solidFill>
              </a:rPr>
              <a:t>set in CRD </a:t>
            </a:r>
            <a:r>
              <a:rPr lang="en-GB" sz="1800" b="0" u="none" dirty="0">
                <a:solidFill>
                  <a:schemeClr val="tx1"/>
                </a:solidFill>
              </a:rPr>
              <a:t>IV, </a:t>
            </a:r>
            <a:r>
              <a:rPr lang="en-GB" sz="1800" b="0" u="none" dirty="0" smtClean="0">
                <a:solidFill>
                  <a:schemeClr val="tx1"/>
                </a:solidFill>
              </a:rPr>
              <a:t>since 2014)</a:t>
            </a:r>
            <a:r>
              <a:rPr lang="en-US" sz="1800" b="0" u="none" dirty="0" smtClean="0">
                <a:solidFill>
                  <a:schemeClr val="tx1"/>
                </a:solidFill>
              </a:rPr>
              <a:t>;</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Independence between the remuneration of internal control functions’ staff and the performance of the activities controlled by those functions;</a:t>
            </a:r>
          </a:p>
          <a:p>
            <a:pPr marL="268288" lvl="2" indent="-268288" algn="just">
              <a:lnSpc>
                <a:spcPts val="2700"/>
              </a:lnSpc>
              <a:spcBef>
                <a:spcPts val="600"/>
              </a:spcBef>
              <a:spcAft>
                <a:spcPts val="600"/>
              </a:spcAft>
              <a:buClr>
                <a:schemeClr val="bg2"/>
              </a:buClr>
              <a:buSzPct val="75000"/>
              <a:buFontTx/>
              <a:buChar char="-"/>
              <a:defRPr/>
            </a:pPr>
            <a:r>
              <a:rPr lang="en-US" sz="1800" b="0" u="none" dirty="0" smtClean="0">
                <a:solidFill>
                  <a:schemeClr val="tx1"/>
                </a:solidFill>
              </a:rPr>
              <a:t>Setting up a Remuneration Committee, as an advisor to the supervisory function</a:t>
            </a:r>
            <a:r>
              <a:rPr lang="en-US" sz="1800" b="0" u="none" dirty="0">
                <a:solidFill>
                  <a:schemeClr val="tx1"/>
                </a:solidFill>
              </a:rPr>
              <a:t>.</a:t>
            </a:r>
            <a:endParaRPr lang="en-US" sz="18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751</a:t>
            </a:fld>
            <a:endParaRPr lang="en-US"/>
          </a:p>
        </p:txBody>
      </p:sp>
    </p:spTree>
    <p:extLst>
      <p:ext uri="{BB962C8B-B14F-4D97-AF65-F5344CB8AC3E}">
        <p14:creationId xmlns:p14="http://schemas.microsoft.com/office/powerpoint/2010/main" val="3318283139"/>
      </p:ext>
    </p:extLst>
  </p:cSld>
  <p:clrMapOvr>
    <a:masterClrMapping/>
  </p:clrMapOvr>
  <p:transition spd="slow">
    <p:pull dir="r"/>
  </p:transition>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1843"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90820" name="Rectangle 2"/>
          <p:cNvSpPr txBox="1">
            <a:spLocks noChangeArrowheads="1"/>
          </p:cNvSpPr>
          <p:nvPr/>
        </p:nvSpPr>
        <p:spPr bwMode="auto">
          <a:xfrm>
            <a:off x="738186" y="1593304"/>
            <a:ext cx="8679309" cy="4690092"/>
          </a:xfrm>
          <a:prstGeom prst="rect">
            <a:avLst/>
          </a:prstGeom>
          <a:noFill/>
          <a:ln w="9525">
            <a:noFill/>
            <a:miter lim="800000"/>
            <a:headEnd/>
            <a:tailEnd/>
          </a:ln>
        </p:spPr>
        <p:txBody>
          <a:bodyPr lIns="92075" tIns="46038" rIns="92075" bIns="46038" anchor="ctr"/>
          <a:lstStyle/>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rPr>
              <a:t>According to CRD IV, home </a:t>
            </a:r>
            <a:r>
              <a:rPr lang="en-GB" sz="2000" b="0" u="none" dirty="0">
                <a:solidFill>
                  <a:schemeClr val="tx1"/>
                </a:solidFill>
              </a:rPr>
              <a:t>Member </a:t>
            </a:r>
            <a:r>
              <a:rPr lang="en-GB" sz="2000" b="0" u="none" dirty="0" smtClean="0">
                <a:solidFill>
                  <a:schemeClr val="tx1"/>
                </a:solidFill>
              </a:rPr>
              <a:t>State competent </a:t>
            </a:r>
            <a:r>
              <a:rPr lang="en-GB" sz="2000" b="0" u="none" dirty="0">
                <a:solidFill>
                  <a:schemeClr val="tx1"/>
                </a:solidFill>
              </a:rPr>
              <a:t>authorities have to collect information on the number of individuals per </a:t>
            </a:r>
            <a:r>
              <a:rPr lang="en-GB" sz="2000" b="0" u="none" dirty="0" smtClean="0">
                <a:solidFill>
                  <a:schemeClr val="tx1"/>
                </a:solidFill>
              </a:rPr>
              <a:t>credit institution </a:t>
            </a:r>
            <a:r>
              <a:rPr lang="en-GB" sz="2000" b="0" u="none" dirty="0">
                <a:solidFill>
                  <a:schemeClr val="tx1"/>
                </a:solidFill>
              </a:rPr>
              <a:t>in pay brackets of at least </a:t>
            </a:r>
            <a:r>
              <a:rPr lang="en-GB" sz="2000" b="0" u="none" dirty="0" smtClean="0">
                <a:solidFill>
                  <a:schemeClr val="tx1"/>
                </a:solidFill>
              </a:rPr>
              <a:t>1 M€, </a:t>
            </a:r>
            <a:r>
              <a:rPr lang="en-GB" sz="2000" b="0" u="none" dirty="0">
                <a:solidFill>
                  <a:schemeClr val="tx1"/>
                </a:solidFill>
              </a:rPr>
              <a:t>including the business area </a:t>
            </a:r>
            <a:r>
              <a:rPr lang="en-GB" sz="2000" b="0" u="none" dirty="0" smtClean="0">
                <a:solidFill>
                  <a:schemeClr val="tx1"/>
                </a:solidFill>
              </a:rPr>
              <a:t>involved and </a:t>
            </a:r>
            <a:r>
              <a:rPr lang="en-GB" sz="2000" b="0" u="none" dirty="0">
                <a:solidFill>
                  <a:schemeClr val="tx1"/>
                </a:solidFill>
              </a:rPr>
              <a:t>the main elements of salary, bonus, long-term award and pension </a:t>
            </a:r>
            <a:r>
              <a:rPr lang="en-GB" sz="2000" b="0" u="none" dirty="0" smtClean="0">
                <a:solidFill>
                  <a:schemeClr val="tx1"/>
                </a:solidFill>
              </a:rPr>
              <a:t>contribution.</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rPr>
              <a:t>That information </a:t>
            </a:r>
            <a:r>
              <a:rPr lang="en-GB" sz="2000" b="0" u="none" dirty="0">
                <a:solidFill>
                  <a:schemeClr val="tx1"/>
                </a:solidFill>
              </a:rPr>
              <a:t>shall be forwarded to the EBA, which shall disclose it on an aggregate </a:t>
            </a:r>
            <a:r>
              <a:rPr lang="en-GB" sz="2000" b="0" u="none" dirty="0" smtClean="0">
                <a:solidFill>
                  <a:schemeClr val="tx1"/>
                </a:solidFill>
              </a:rPr>
              <a:t>home Member </a:t>
            </a:r>
            <a:r>
              <a:rPr lang="en-GB" sz="2000" b="0" u="none" dirty="0">
                <a:solidFill>
                  <a:schemeClr val="tx1"/>
                </a:solidFill>
              </a:rPr>
              <a:t>State basis in a common reporting </a:t>
            </a:r>
            <a:r>
              <a:rPr lang="en-GB" sz="2000" b="0" u="none" dirty="0" smtClean="0">
                <a:solidFill>
                  <a:schemeClr val="tx1"/>
                </a:solidFill>
              </a:rPr>
              <a:t>format.</a:t>
            </a:r>
            <a:endParaRPr lang="en-US" sz="2000" b="0" u="none" dirty="0" smtClean="0">
              <a:solidFill>
                <a:schemeClr val="tx1"/>
              </a:solidFill>
            </a:endParaRP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In 29.11.2013, the first report was published by EBA.</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In 22.07.2020, the EBA published the most recent report “Benchmarking of Remuneration Practices at the European Union Level (2017 and 2018 Data) and Data on High Earners (2018 Data)”</a:t>
            </a:r>
            <a:r>
              <a:rPr lang="pt-PT" sz="2000" b="0" u="none" dirty="0" smtClean="0">
                <a:solidFill>
                  <a:schemeClr val="tx1"/>
                </a:solidFill>
              </a:rPr>
              <a:t>.</a:t>
            </a:r>
          </a:p>
          <a:p>
            <a:pPr marL="268288" lvl="2" indent="-268288" algn="just">
              <a:lnSpc>
                <a:spcPts val="2700"/>
              </a:lnSpc>
              <a:spcBef>
                <a:spcPts val="600"/>
              </a:spcBef>
              <a:spcAft>
                <a:spcPts val="600"/>
              </a:spcAft>
              <a:buClr>
                <a:schemeClr val="bg2"/>
              </a:buClr>
              <a:buSzPct val="75000"/>
              <a:buFont typeface="Monotype Sorts" pitchFamily="2" charset="2"/>
              <a:buChar char="n"/>
              <a:defRPr/>
            </a:pPr>
            <a:r>
              <a:rPr lang="en-GB" sz="2000" b="0" u="none" dirty="0">
                <a:solidFill>
                  <a:schemeClr val="tx1"/>
                </a:solidFill>
              </a:rPr>
              <a:t>In Portugal, </a:t>
            </a:r>
            <a:r>
              <a:rPr lang="en-GB" sz="2000" b="0" u="none" dirty="0" err="1">
                <a:solidFill>
                  <a:schemeClr val="tx1"/>
                </a:solidFill>
              </a:rPr>
              <a:t>BdP</a:t>
            </a:r>
            <a:r>
              <a:rPr lang="en-GB" sz="2000" b="0" u="none" dirty="0">
                <a:solidFill>
                  <a:schemeClr val="tx1"/>
                </a:solidFill>
              </a:rPr>
              <a:t> published</a:t>
            </a:r>
            <a:r>
              <a:rPr lang="en-US" sz="2000" b="0" u="none" dirty="0">
                <a:solidFill>
                  <a:schemeClr val="tx1"/>
                </a:solidFill>
              </a:rPr>
              <a:t> Notice </a:t>
            </a:r>
            <a:r>
              <a:rPr lang="en-US" sz="2000" b="0" u="none" dirty="0" smtClean="0">
                <a:solidFill>
                  <a:schemeClr val="tx1"/>
                </a:solidFill>
              </a:rPr>
              <a:t>10/2011, later revoked by Notice 3/2020.</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752</a:t>
            </a:fld>
            <a:endParaRPr lang="en-US"/>
          </a:p>
        </p:txBody>
      </p:sp>
    </p:spTree>
    <p:extLst>
      <p:ext uri="{BB962C8B-B14F-4D97-AF65-F5344CB8AC3E}">
        <p14:creationId xmlns:p14="http://schemas.microsoft.com/office/powerpoint/2010/main" val="2075735111"/>
      </p:ext>
    </p:extLst>
  </p:cSld>
  <p:clrMapOvr>
    <a:masterClrMapping/>
  </p:clrMapOvr>
  <p:transition spd="slow">
    <p:pull dir="r"/>
  </p:transition>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9" name="Rectangle 2"/>
          <p:cNvSpPr>
            <a:spLocks noGrp="1" noChangeArrowheads="1"/>
          </p:cNvSpPr>
          <p:nvPr>
            <p:ph type="body" sz="half" idx="1"/>
          </p:nvPr>
        </p:nvSpPr>
        <p:spPr>
          <a:xfrm>
            <a:off x="809625" y="1631526"/>
            <a:ext cx="4431407" cy="4694213"/>
          </a:xfrm>
          <a:noFill/>
        </p:spPr>
        <p:txBody>
          <a:bodyPr anchor="ctr"/>
          <a:lstStyle/>
          <a:p>
            <a:pPr marL="0" lvl="2" indent="0" algn="just">
              <a:lnSpc>
                <a:spcPts val="2700"/>
              </a:lnSpc>
              <a:spcBef>
                <a:spcPts val="600"/>
              </a:spcBef>
              <a:spcAft>
                <a:spcPts val="600"/>
              </a:spcAft>
              <a:buNone/>
            </a:pPr>
            <a:r>
              <a:rPr lang="en-US" sz="2000" b="1" dirty="0" smtClean="0">
                <a:solidFill>
                  <a:srgbClr val="FF0000"/>
                </a:solidFill>
                <a:cs typeface="Arial" charset="0"/>
              </a:rPr>
              <a:t>5. Stress Testing</a:t>
            </a:r>
          </a:p>
          <a:p>
            <a:pPr marL="285750" lvl="2" indent="-285750" algn="just">
              <a:lnSpc>
                <a:spcPts val="2500"/>
              </a:lnSpc>
              <a:spcBef>
                <a:spcPts val="0"/>
              </a:spcBef>
              <a:spcAft>
                <a:spcPts val="0"/>
              </a:spcAft>
              <a:buFontTx/>
              <a:buChar char="-"/>
            </a:pPr>
            <a:endParaRPr lang="en-US" sz="1800" dirty="0" smtClean="0">
              <a:cs typeface="Arial" charset="0"/>
            </a:endParaRPr>
          </a:p>
          <a:p>
            <a:pPr marL="268288" lvl="2" indent="-268288" algn="just">
              <a:lnSpc>
                <a:spcPts val="2700"/>
              </a:lnSpc>
              <a:spcBef>
                <a:spcPts val="600"/>
              </a:spcBef>
              <a:spcAft>
                <a:spcPts val="600"/>
              </a:spcAft>
              <a:defRPr/>
            </a:pPr>
            <a:r>
              <a:rPr lang="en-US" sz="1800" dirty="0" smtClean="0">
                <a:cs typeface="Arial" charset="0"/>
              </a:rPr>
              <a:t>Higher relevance of stress testing exercises in banking management and capital planning since the end of the last decade, following international recommendations:</a:t>
            </a:r>
          </a:p>
          <a:p>
            <a:pPr marL="285750" lvl="2" indent="-285750" algn="just">
              <a:lnSpc>
                <a:spcPts val="2500"/>
              </a:lnSpc>
              <a:spcBef>
                <a:spcPts val="0"/>
              </a:spcBef>
              <a:spcAft>
                <a:spcPts val="0"/>
              </a:spcAft>
              <a:buFontTx/>
              <a:buChar char="-"/>
            </a:pPr>
            <a:r>
              <a:rPr lang="en-US" sz="1600" dirty="0" smtClean="0">
                <a:cs typeface="Arial" charset="0"/>
              </a:rPr>
              <a:t>BCBS </a:t>
            </a:r>
            <a:r>
              <a:rPr lang="en-US" sz="1600" dirty="0">
                <a:cs typeface="Arial" charset="0"/>
              </a:rPr>
              <a:t>(2009), “Principles for Sound Stress Testing Practices and Supervision”, Jan.09.</a:t>
            </a:r>
          </a:p>
          <a:p>
            <a:pPr marL="285750" lvl="2" indent="-285750" algn="just">
              <a:lnSpc>
                <a:spcPts val="2500"/>
              </a:lnSpc>
              <a:spcBef>
                <a:spcPts val="0"/>
              </a:spcBef>
              <a:spcAft>
                <a:spcPts val="0"/>
              </a:spcAft>
              <a:buFontTx/>
              <a:buChar char="-"/>
            </a:pPr>
            <a:r>
              <a:rPr lang="en-US" sz="1600" dirty="0">
                <a:cs typeface="Arial" charset="0"/>
              </a:rPr>
              <a:t>IIF (2008), “Final Report of the IIF Committee on Market Best Practices: Principles of Conduct and Best Practice Recommendations</a:t>
            </a:r>
            <a:r>
              <a:rPr lang="en-US" sz="1600" dirty="0" smtClean="0">
                <a:cs typeface="Arial" charset="0"/>
              </a:rPr>
              <a:t>”;</a:t>
            </a:r>
            <a:endParaRPr lang="en-US" sz="1600" dirty="0">
              <a:cs typeface="Arial" charset="0"/>
            </a:endParaRPr>
          </a:p>
          <a:p>
            <a:pPr marL="285750" lvl="2" indent="-285750" algn="just">
              <a:lnSpc>
                <a:spcPts val="2500"/>
              </a:lnSpc>
              <a:spcBef>
                <a:spcPts val="0"/>
              </a:spcBef>
              <a:spcAft>
                <a:spcPts val="0"/>
              </a:spcAft>
              <a:buFontTx/>
              <a:buChar char="-"/>
            </a:pPr>
            <a:r>
              <a:rPr lang="en-US" sz="1600" dirty="0">
                <a:cs typeface="Arial" charset="0"/>
              </a:rPr>
              <a:t>CEBS (2010), “CEBS Guidelines on Stress Testing</a:t>
            </a:r>
            <a:r>
              <a:rPr lang="en-US" sz="1600" dirty="0" smtClean="0">
                <a:cs typeface="Arial" charset="0"/>
              </a:rPr>
              <a:t>”.</a:t>
            </a:r>
          </a:p>
        </p:txBody>
      </p:sp>
      <p:sp>
        <p:nvSpPr>
          <p:cNvPr id="276484"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6" name="Rectangle 2"/>
          <p:cNvSpPr txBox="1">
            <a:spLocks noChangeArrowheads="1"/>
          </p:cNvSpPr>
          <p:nvPr/>
        </p:nvSpPr>
        <p:spPr bwMode="auto">
          <a:xfrm>
            <a:off x="5317791" y="4321224"/>
            <a:ext cx="4135771" cy="648072"/>
          </a:xfrm>
          <a:prstGeom prst="rect">
            <a:avLst/>
          </a:prstGeom>
          <a:noFill/>
          <a:ln w="9525">
            <a:noFill/>
            <a:miter lim="800000"/>
            <a:headEnd/>
            <a:tailEnd/>
          </a:ln>
        </p:spPr>
        <p:txBody>
          <a:bodyPr lIns="0" tIns="46038" rIns="0" bIns="46038" anchor="ctr"/>
          <a:lstStyle/>
          <a:p>
            <a:pPr marL="95250" lvl="1" indent="-9525" algn="just">
              <a:lnSpc>
                <a:spcPts val="1700"/>
              </a:lnSpc>
              <a:buClr>
                <a:srgbClr val="3366CC"/>
              </a:buClr>
              <a:buNone/>
              <a:defRPr/>
            </a:pPr>
            <a:r>
              <a:rPr lang="en-US" sz="1200" b="0" u="none" kern="0" dirty="0" smtClean="0">
                <a:solidFill>
                  <a:srgbClr val="000000"/>
                </a:solidFill>
                <a:latin typeface="+mn-lt"/>
                <a:cs typeface="Arial" charset="0"/>
              </a:rPr>
              <a:t>	Source: </a:t>
            </a:r>
            <a:r>
              <a:rPr lang="pt-PT" sz="1200" b="0" u="none" kern="0" dirty="0" err="1" smtClean="0">
                <a:solidFill>
                  <a:schemeClr val="tx1"/>
                </a:solidFill>
                <a:latin typeface="+mn-lt"/>
                <a:cs typeface="Arial" charset="0"/>
              </a:rPr>
              <a:t>Moody’s</a:t>
            </a:r>
            <a:r>
              <a:rPr lang="pt-PT" sz="1200" b="0" u="none" kern="0" dirty="0" smtClean="0">
                <a:solidFill>
                  <a:schemeClr val="tx1"/>
                </a:solidFill>
                <a:latin typeface="+mn-lt"/>
                <a:cs typeface="Arial" charset="0"/>
              </a:rPr>
              <a:t> (2011), “</a:t>
            </a:r>
            <a:r>
              <a:rPr lang="en-US" sz="1200" b="0" u="none" dirty="0" smtClean="0">
                <a:solidFill>
                  <a:schemeClr val="tx1"/>
                </a:solidFill>
                <a:latin typeface="+mn-lt"/>
              </a:rPr>
              <a:t>Moody’s Analytics 2011 Banking Industry Survey on Stress Testing”</a:t>
            </a:r>
            <a:r>
              <a:rPr lang="en-US" sz="1200" b="0" u="none" kern="0" dirty="0" smtClean="0">
                <a:solidFill>
                  <a:srgbClr val="000000"/>
                </a:solidFill>
                <a:latin typeface="+mn-lt"/>
                <a:cs typeface="Arial" charset="0"/>
              </a:rPr>
              <a:t>.</a:t>
            </a:r>
            <a:endParaRPr lang="en-US" sz="1200" b="0" u="none" kern="0" dirty="0">
              <a:solidFill>
                <a:srgbClr val="000000"/>
              </a:solidFill>
              <a:latin typeface="+mn-lt"/>
              <a:cs typeface="Arial"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753</a:t>
            </a:fld>
            <a:endParaRPr lang="en-US"/>
          </a:p>
        </p:txBody>
      </p:sp>
      <p:pic>
        <p:nvPicPr>
          <p:cNvPr id="9" name="Picture 1"/>
          <p:cNvPicPr>
            <a:picLocks noChangeAspect="1" noChangeArrowheads="1"/>
          </p:cNvPicPr>
          <p:nvPr/>
        </p:nvPicPr>
        <p:blipFill>
          <a:blip r:embed="rId3" cstate="print"/>
          <a:srcRect/>
          <a:stretch>
            <a:fillRect/>
          </a:stretch>
        </p:blipFill>
        <p:spPr bwMode="auto">
          <a:xfrm>
            <a:off x="5350584" y="1648843"/>
            <a:ext cx="4142665" cy="2644254"/>
          </a:xfrm>
          <a:prstGeom prst="rect">
            <a:avLst/>
          </a:prstGeom>
          <a:noFill/>
          <a:ln w="9525">
            <a:noFill/>
            <a:miter lim="800000"/>
            <a:headEnd/>
            <a:tailEnd/>
          </a:ln>
        </p:spPr>
      </p:pic>
    </p:spTree>
    <p:extLst>
      <p:ext uri="{BB962C8B-B14F-4D97-AF65-F5344CB8AC3E}">
        <p14:creationId xmlns:p14="http://schemas.microsoft.com/office/powerpoint/2010/main" val="3792088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4622297" cy="4680520"/>
          </a:xfrm>
        </p:spPr>
        <p:txBody>
          <a:bodyPr anchor="ctr"/>
          <a:lstStyle/>
          <a:p>
            <a:pPr marL="268288" lvl="2" indent="-268288" algn="just">
              <a:lnSpc>
                <a:spcPts val="2500"/>
              </a:lnSpc>
              <a:spcBef>
                <a:spcPct val="0"/>
              </a:spcBef>
              <a:spcAft>
                <a:spcPts val="0"/>
              </a:spcAft>
            </a:pPr>
            <a:r>
              <a:rPr lang="en-US" sz="1800" dirty="0" smtClean="0">
                <a:solidFill>
                  <a:srgbClr val="FF0000"/>
                </a:solidFill>
                <a:cs typeface="Arial" charset="0"/>
              </a:rPr>
              <a:t>1</a:t>
            </a:r>
            <a:r>
              <a:rPr lang="en-US" sz="1800" baseline="30000" dirty="0" smtClean="0">
                <a:solidFill>
                  <a:srgbClr val="FF0000"/>
                </a:solidFill>
                <a:cs typeface="Arial" charset="0"/>
              </a:rPr>
              <a:t>st</a:t>
            </a:r>
            <a:r>
              <a:rPr lang="en-US" sz="1800" dirty="0" smtClean="0">
                <a:solidFill>
                  <a:srgbClr val="FF0000"/>
                </a:solidFill>
                <a:cs typeface="Arial" charset="0"/>
              </a:rPr>
              <a:t> EBA/CEBS </a:t>
            </a:r>
            <a:r>
              <a:rPr lang="en-US" sz="1800" dirty="0">
                <a:solidFill>
                  <a:srgbClr val="FF0000"/>
                </a:solidFill>
                <a:cs typeface="Arial" charset="0"/>
              </a:rPr>
              <a:t>stress </a:t>
            </a:r>
            <a:r>
              <a:rPr lang="en-US" sz="1800" dirty="0" smtClean="0">
                <a:solidFill>
                  <a:srgbClr val="FF0000"/>
                </a:solidFill>
                <a:cs typeface="Arial" charset="0"/>
              </a:rPr>
              <a:t>test </a:t>
            </a:r>
          </a:p>
          <a:p>
            <a:pPr marL="268288" lvl="2" indent="-268288" algn="just">
              <a:lnSpc>
                <a:spcPts val="2500"/>
              </a:lnSpc>
              <a:spcBef>
                <a:spcPct val="0"/>
              </a:spcBef>
              <a:spcAft>
                <a:spcPts val="0"/>
              </a:spcAft>
              <a:buFontTx/>
              <a:buChar char="-"/>
            </a:pPr>
            <a:r>
              <a:rPr lang="en-US" sz="1800" dirty="0" smtClean="0">
                <a:cs typeface="Arial" charset="0"/>
              </a:rPr>
              <a:t>requested </a:t>
            </a:r>
            <a:r>
              <a:rPr lang="en-US" sz="1800" dirty="0">
                <a:cs typeface="Arial" charset="0"/>
              </a:rPr>
              <a:t>by the </a:t>
            </a:r>
            <a:r>
              <a:rPr lang="en-US" sz="1800" dirty="0" smtClean="0">
                <a:cs typeface="Arial" charset="0"/>
              </a:rPr>
              <a:t>European Council </a:t>
            </a:r>
            <a:r>
              <a:rPr lang="en-US" sz="1800" dirty="0">
                <a:cs typeface="Arial" charset="0"/>
              </a:rPr>
              <a:t>in Jul.10, </a:t>
            </a:r>
            <a:r>
              <a:rPr lang="en-US" sz="1800" dirty="0" smtClean="0">
                <a:cs typeface="Arial" charset="0"/>
              </a:rPr>
              <a:t>for the </a:t>
            </a:r>
            <a:r>
              <a:rPr lang="en-US" sz="1800" dirty="0">
                <a:cs typeface="Arial" charset="0"/>
              </a:rPr>
              <a:t>main </a:t>
            </a:r>
            <a:r>
              <a:rPr lang="en-US" sz="1800" dirty="0" smtClean="0">
                <a:cs typeface="Arial" charset="0"/>
              </a:rPr>
              <a:t>banks in </a:t>
            </a:r>
            <a:r>
              <a:rPr lang="en-US" sz="1800" dirty="0">
                <a:cs typeface="Arial" charset="0"/>
              </a:rPr>
              <a:t>each member </a:t>
            </a:r>
            <a:r>
              <a:rPr lang="en-US" sz="1800" dirty="0" smtClean="0">
                <a:cs typeface="Arial" charset="0"/>
              </a:rPr>
              <a:t>country.</a:t>
            </a:r>
            <a:endParaRPr lang="en-US" sz="1800" dirty="0">
              <a:cs typeface="Arial" charset="0"/>
            </a:endParaRPr>
          </a:p>
          <a:p>
            <a:pPr marL="268288" lvl="2" indent="-268288" algn="just">
              <a:lnSpc>
                <a:spcPts val="2500"/>
              </a:lnSpc>
              <a:spcBef>
                <a:spcPct val="0"/>
              </a:spcBef>
              <a:spcAft>
                <a:spcPts val="0"/>
              </a:spcAft>
              <a:buFontTx/>
              <a:buChar char="-"/>
            </a:pPr>
            <a:r>
              <a:rPr lang="en-US" sz="1800" dirty="0" smtClean="0">
                <a:cs typeface="Arial" charset="0"/>
              </a:rPr>
              <a:t>additional to those performed by national authorities, covering 91 banks (65% of the asset volume of the banking system).</a:t>
            </a:r>
          </a:p>
          <a:p>
            <a:pPr marL="268288" lvl="2" indent="-268288" algn="just">
              <a:lnSpc>
                <a:spcPts val="2500"/>
              </a:lnSpc>
              <a:spcBef>
                <a:spcPct val="0"/>
              </a:spcBef>
              <a:spcAft>
                <a:spcPts val="0"/>
              </a:spcAft>
              <a:buFontTx/>
              <a:buChar char="-"/>
            </a:pPr>
            <a:r>
              <a:rPr lang="en-US" sz="1800" dirty="0" smtClean="0">
                <a:cs typeface="Arial" charset="0"/>
              </a:rPr>
              <a:t>forecasting horizon - end-2011, focusing mostly on credit and market risks (impairments </a:t>
            </a:r>
            <a:r>
              <a:rPr lang="en-US" sz="1800" dirty="0">
                <a:cs typeface="Arial" charset="0"/>
              </a:rPr>
              <a:t>and </a:t>
            </a:r>
            <a:r>
              <a:rPr lang="en-US" sz="1800" dirty="0" smtClean="0">
                <a:cs typeface="Arial" charset="0"/>
              </a:rPr>
              <a:t>NII), concluding:</a:t>
            </a:r>
          </a:p>
          <a:p>
            <a:pPr marL="400050" lvl="2" indent="-400050" algn="just">
              <a:lnSpc>
                <a:spcPts val="2500"/>
              </a:lnSpc>
              <a:spcBef>
                <a:spcPct val="0"/>
              </a:spcBef>
              <a:spcAft>
                <a:spcPts val="0"/>
              </a:spcAft>
              <a:buAutoNum type="romanLcParenBoth"/>
            </a:pPr>
            <a:r>
              <a:rPr lang="en-US" sz="1800" dirty="0" smtClean="0">
                <a:cs typeface="Arial" charset="0"/>
              </a:rPr>
              <a:t>7 banks (</a:t>
            </a:r>
            <a:r>
              <a:rPr lang="en-US" sz="1800" dirty="0" smtClean="0"/>
              <a:t>5 from Spain, 1 from Greece and 1 from Germany)</a:t>
            </a:r>
            <a:r>
              <a:rPr lang="en-US" sz="1800" dirty="0" smtClean="0">
                <a:cs typeface="Arial" charset="0"/>
              </a:rPr>
              <a:t> below the minimum level of 6% for the CT1 ratio.</a:t>
            </a:r>
          </a:p>
          <a:p>
            <a:pPr marL="400050" lvl="2" indent="-400050" algn="just">
              <a:lnSpc>
                <a:spcPts val="2500"/>
              </a:lnSpc>
              <a:spcBef>
                <a:spcPct val="0"/>
              </a:spcBef>
              <a:spcAft>
                <a:spcPts val="0"/>
              </a:spcAft>
              <a:buAutoNum type="romanLcParenBoth"/>
            </a:pPr>
            <a:r>
              <a:rPr lang="en-US" sz="1800" dirty="0" smtClean="0"/>
              <a:t>CT1 </a:t>
            </a:r>
            <a:r>
              <a:rPr lang="en-US" sz="1800" dirty="0"/>
              <a:t>ratio fell to 9,2% in the stress scenario </a:t>
            </a:r>
            <a:r>
              <a:rPr lang="en-US" sz="1800" dirty="0" smtClean="0"/>
              <a:t>(11.2</a:t>
            </a:r>
            <a:r>
              <a:rPr lang="en-US" sz="1800" dirty="0"/>
              <a:t>% in the </a:t>
            </a:r>
            <a:r>
              <a:rPr lang="en-US" sz="1800" dirty="0" smtClean="0"/>
              <a:t>baseline).</a:t>
            </a:r>
          </a:p>
          <a:p>
            <a:pPr marL="400050" lvl="2" indent="-400050" algn="just">
              <a:lnSpc>
                <a:spcPts val="2500"/>
              </a:lnSpc>
              <a:spcBef>
                <a:spcPct val="0"/>
              </a:spcBef>
              <a:spcAft>
                <a:spcPts val="0"/>
              </a:spcAft>
              <a:buAutoNum type="romanLcParenBoth"/>
            </a:pPr>
            <a:r>
              <a:rPr lang="en-US" sz="1800" dirty="0" smtClean="0">
                <a:solidFill>
                  <a:srgbClr val="FF3300"/>
                </a:solidFill>
              </a:rPr>
              <a:t>Capital </a:t>
            </a:r>
            <a:r>
              <a:rPr lang="en-US" sz="1800" dirty="0">
                <a:solidFill>
                  <a:srgbClr val="FF3300"/>
                </a:solidFill>
              </a:rPr>
              <a:t>shortfalls </a:t>
            </a:r>
            <a:r>
              <a:rPr lang="en-US" sz="1800" dirty="0" smtClean="0">
                <a:solidFill>
                  <a:srgbClr val="FF3300"/>
                </a:solidFill>
              </a:rPr>
              <a:t>around </a:t>
            </a:r>
            <a:r>
              <a:rPr lang="en-US" sz="1800" dirty="0">
                <a:solidFill>
                  <a:srgbClr val="FF3300"/>
                </a:solidFill>
              </a:rPr>
              <a:t>3.5B</a:t>
            </a:r>
            <a:r>
              <a:rPr lang="en-US" sz="1800" dirty="0" smtClean="0">
                <a:solidFill>
                  <a:srgbClr val="FF3300"/>
                </a:solidFill>
              </a:rPr>
              <a:t>€.</a:t>
            </a:r>
            <a:endParaRPr lang="en-US" sz="1800" dirty="0" smtClean="0">
              <a:solidFill>
                <a:srgbClr val="FF3300"/>
              </a:solidFill>
              <a:cs typeface="Arial" charset="0"/>
            </a:endParaRP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pic>
        <p:nvPicPr>
          <p:cNvPr id="4" name="Picture 1"/>
          <p:cNvPicPr>
            <a:picLocks noChangeAspect="1" noChangeArrowheads="1"/>
          </p:cNvPicPr>
          <p:nvPr/>
        </p:nvPicPr>
        <p:blipFill>
          <a:blip r:embed="rId3" cstate="print"/>
          <a:srcRect/>
          <a:stretch>
            <a:fillRect/>
          </a:stretch>
        </p:blipFill>
        <p:spPr bwMode="auto">
          <a:xfrm>
            <a:off x="5431922" y="1628800"/>
            <a:ext cx="4000211" cy="3024336"/>
          </a:xfrm>
          <a:prstGeom prst="rect">
            <a:avLst/>
          </a:prstGeom>
          <a:noFill/>
          <a:ln w="9525">
            <a:noFill/>
            <a:miter lim="800000"/>
            <a:headEnd/>
            <a:tailEnd/>
          </a:ln>
        </p:spPr>
      </p:pic>
      <p:sp>
        <p:nvSpPr>
          <p:cNvPr id="5" name="Rectangle 4"/>
          <p:cNvSpPr/>
          <p:nvPr/>
        </p:nvSpPr>
        <p:spPr>
          <a:xfrm>
            <a:off x="5457056" y="4908291"/>
            <a:ext cx="3975077" cy="461665"/>
          </a:xfrm>
          <a:prstGeom prst="rect">
            <a:avLst/>
          </a:prstGeom>
        </p:spPr>
        <p:txBody>
          <a:bodyPr wrap="square">
            <a:spAutoFit/>
          </a:bodyPr>
          <a:lstStyle/>
          <a:p>
            <a:pPr algn="just">
              <a:buNone/>
            </a:pPr>
            <a:r>
              <a:rPr lang="en-US" sz="1200" b="0" u="none" dirty="0" smtClean="0">
                <a:solidFill>
                  <a:schemeClr val="tx1"/>
                </a:solidFill>
              </a:rPr>
              <a:t>Source: EBA (2011), “2011 EU-Wide Stress Test - Objectives, outcome and recommendations”, 16 July.</a:t>
            </a:r>
            <a:endParaRPr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754</a:t>
            </a:fld>
            <a:endParaRPr lang="en-US"/>
          </a:p>
        </p:txBody>
      </p:sp>
    </p:spTree>
    <p:extLst>
      <p:ext uri="{BB962C8B-B14F-4D97-AF65-F5344CB8AC3E}">
        <p14:creationId xmlns:p14="http://schemas.microsoft.com/office/powerpoint/2010/main" val="4262414393"/>
      </p:ext>
    </p:extLst>
  </p:cSld>
  <p:clrMapOvr>
    <a:masterClrMapping/>
  </p:clrMapOvr>
  <p:transition spd="slow">
    <p:pull dir="r"/>
  </p:transition>
  <p:timing>
    <p:tnLst>
      <p:par>
        <p:cTn id="1" dur="indefinite" restart="never" nodeType="tmRoot"/>
      </p:par>
    </p:tnLst>
  </p:timing>
</p:sld>
</file>

<file path=ppt/slides/slide7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5655543" cy="4608512"/>
          </a:xfrm>
        </p:spPr>
        <p:txBody>
          <a:bodyPr anchor="ctr"/>
          <a:lstStyle/>
          <a:p>
            <a:pPr marL="268288" lvl="2" indent="-268288" algn="just">
              <a:lnSpc>
                <a:spcPts val="2300"/>
              </a:lnSpc>
              <a:spcBef>
                <a:spcPts val="0"/>
              </a:spcBef>
              <a:spcAft>
                <a:spcPts val="400"/>
              </a:spcAft>
            </a:pPr>
            <a:r>
              <a:rPr lang="en-US" sz="1800" dirty="0" smtClean="0">
                <a:solidFill>
                  <a:srgbClr val="FF0000"/>
                </a:solidFill>
                <a:cs typeface="Arial" charset="0"/>
              </a:rPr>
              <a:t>2016 EBA stress test </a:t>
            </a:r>
          </a:p>
          <a:p>
            <a:pPr marL="268288" indent="-268288" algn="just">
              <a:lnSpc>
                <a:spcPts val="2300"/>
              </a:lnSpc>
              <a:spcBef>
                <a:spcPts val="0"/>
              </a:spcBef>
              <a:spcAft>
                <a:spcPts val="400"/>
              </a:spcAft>
              <a:buFontTx/>
              <a:buChar char="-"/>
            </a:pPr>
            <a:r>
              <a:rPr lang="en-GB" sz="1800" dirty="0" smtClean="0"/>
              <a:t>Assessed </a:t>
            </a:r>
            <a:r>
              <a:rPr lang="en-GB" sz="1800" dirty="0"/>
              <a:t>51 banks from 15 EU and EEA countries – 37 from SSM countries and 14 from </a:t>
            </a:r>
            <a:r>
              <a:rPr lang="en-GB" sz="1800" dirty="0" smtClean="0"/>
              <a:t>Denmark, Hungary</a:t>
            </a:r>
            <a:r>
              <a:rPr lang="en-GB" sz="1800" dirty="0"/>
              <a:t>, Norway, Poland, Sweden and the </a:t>
            </a:r>
            <a:r>
              <a:rPr lang="en-GB" sz="1800" dirty="0" smtClean="0"/>
              <a:t>UK.</a:t>
            </a:r>
          </a:p>
          <a:p>
            <a:pPr marL="268288" indent="-268288" algn="just">
              <a:lnSpc>
                <a:spcPts val="2300"/>
              </a:lnSpc>
              <a:spcBef>
                <a:spcPts val="0"/>
              </a:spcBef>
              <a:spcAft>
                <a:spcPts val="400"/>
              </a:spcAft>
              <a:buFontTx/>
              <a:buChar char="-"/>
            </a:pPr>
            <a:r>
              <a:rPr lang="en-GB" sz="1800" dirty="0" smtClean="0"/>
              <a:t>Adverse </a:t>
            </a:r>
            <a:r>
              <a:rPr lang="en-GB" sz="1800" dirty="0"/>
              <a:t>scenario </a:t>
            </a:r>
            <a:r>
              <a:rPr lang="en-GB" sz="1800" dirty="0" smtClean="0"/>
              <a:t>- EU </a:t>
            </a:r>
            <a:r>
              <a:rPr lang="en-GB" sz="1800" dirty="0"/>
              <a:t>real GDP growth </a:t>
            </a:r>
            <a:r>
              <a:rPr lang="en-GB" sz="1800" dirty="0" smtClean="0"/>
              <a:t>rates over </a:t>
            </a:r>
            <a:r>
              <a:rPr lang="en-GB" sz="1800" dirty="0"/>
              <a:t>the </a:t>
            </a:r>
            <a:r>
              <a:rPr lang="en-GB" sz="1800" dirty="0" smtClean="0"/>
              <a:t>3 years </a:t>
            </a:r>
            <a:r>
              <a:rPr lang="en-GB" sz="1800" dirty="0"/>
              <a:t>of the </a:t>
            </a:r>
            <a:r>
              <a:rPr lang="en-GB" sz="1800" dirty="0" smtClean="0"/>
              <a:t>exercise of </a:t>
            </a:r>
            <a:r>
              <a:rPr lang="en-GB" sz="1800" dirty="0"/>
              <a:t>‐1.2%, ‐1.3% and 0.7% respectively – a deviation of 7.1% from its baseline level in 2018. </a:t>
            </a:r>
            <a:endParaRPr lang="en-GB" sz="1800" dirty="0" smtClean="0"/>
          </a:p>
          <a:p>
            <a:pPr marL="268288" indent="-268288" algn="just">
              <a:lnSpc>
                <a:spcPts val="2300"/>
              </a:lnSpc>
              <a:spcBef>
                <a:spcPts val="0"/>
              </a:spcBef>
              <a:spcAft>
                <a:spcPts val="400"/>
              </a:spcAft>
              <a:buFontTx/>
              <a:buChar char="-"/>
            </a:pPr>
            <a:r>
              <a:rPr lang="en-GB" sz="1800" dirty="0" smtClean="0">
                <a:solidFill>
                  <a:srgbClr val="FF3300"/>
                </a:solidFill>
              </a:rPr>
              <a:t>Weighted </a:t>
            </a:r>
            <a:r>
              <a:rPr lang="en-GB" sz="1800" dirty="0">
                <a:solidFill>
                  <a:srgbClr val="FF3300"/>
                </a:solidFill>
              </a:rPr>
              <a:t>average CET1 </a:t>
            </a:r>
            <a:r>
              <a:rPr lang="en-GB" sz="1800" dirty="0" smtClean="0">
                <a:solidFill>
                  <a:srgbClr val="FF3300"/>
                </a:solidFill>
              </a:rPr>
              <a:t>ratio </a:t>
            </a:r>
            <a:r>
              <a:rPr lang="en-GB" sz="1800" dirty="0">
                <a:solidFill>
                  <a:srgbClr val="FF3300"/>
                </a:solidFill>
              </a:rPr>
              <a:t>falls by ‐</a:t>
            </a:r>
            <a:r>
              <a:rPr lang="en-GB" sz="1800" dirty="0" smtClean="0">
                <a:solidFill>
                  <a:srgbClr val="FF3300"/>
                </a:solidFill>
              </a:rPr>
              <a:t>380bps, to </a:t>
            </a:r>
            <a:r>
              <a:rPr lang="en-GB" sz="1800" dirty="0">
                <a:solidFill>
                  <a:srgbClr val="FF3300"/>
                </a:solidFill>
              </a:rPr>
              <a:t>9.4</a:t>
            </a:r>
            <a:r>
              <a:rPr lang="en-GB" sz="1800" dirty="0" smtClean="0">
                <a:solidFill>
                  <a:srgbClr val="FF3300"/>
                </a:solidFill>
              </a:rPr>
              <a:t>% at </a:t>
            </a:r>
            <a:r>
              <a:rPr lang="en-GB" sz="1800" dirty="0">
                <a:solidFill>
                  <a:srgbClr val="FF3300"/>
                </a:solidFill>
              </a:rPr>
              <a:t>the end of </a:t>
            </a:r>
            <a:r>
              <a:rPr lang="en-GB" sz="1800" dirty="0" smtClean="0">
                <a:solidFill>
                  <a:srgbClr val="FF3300"/>
                </a:solidFill>
              </a:rPr>
              <a:t>2018, mostly driven </a:t>
            </a:r>
            <a:r>
              <a:rPr lang="en-GB" sz="1800" dirty="0">
                <a:solidFill>
                  <a:srgbClr val="FF3300"/>
                </a:solidFill>
              </a:rPr>
              <a:t>by a capital depletion of €</a:t>
            </a:r>
            <a:r>
              <a:rPr lang="en-GB" sz="1800" dirty="0" smtClean="0">
                <a:solidFill>
                  <a:srgbClr val="FF3300"/>
                </a:solidFill>
              </a:rPr>
              <a:t>269bn, due to credit </a:t>
            </a:r>
            <a:r>
              <a:rPr lang="en-GB" sz="1800" dirty="0">
                <a:solidFill>
                  <a:srgbClr val="FF3300"/>
                </a:solidFill>
              </a:rPr>
              <a:t>risk </a:t>
            </a:r>
            <a:r>
              <a:rPr lang="en-GB" sz="1800" dirty="0" smtClean="0">
                <a:solidFill>
                  <a:srgbClr val="FF3300"/>
                </a:solidFill>
              </a:rPr>
              <a:t>losses.</a:t>
            </a:r>
          </a:p>
          <a:p>
            <a:pPr marL="268288" indent="-268288" algn="just">
              <a:lnSpc>
                <a:spcPts val="2300"/>
              </a:lnSpc>
              <a:spcBef>
                <a:spcPts val="0"/>
              </a:spcBef>
              <a:spcAft>
                <a:spcPts val="400"/>
              </a:spcAft>
              <a:buFontTx/>
              <a:buChar char="-"/>
            </a:pPr>
            <a:r>
              <a:rPr lang="en-GB" sz="1800" dirty="0" smtClean="0"/>
              <a:t>Authorities discussed </a:t>
            </a:r>
            <a:r>
              <a:rPr lang="en-GB" sz="1800" dirty="0"/>
              <a:t>the </a:t>
            </a:r>
            <a:r>
              <a:rPr lang="en-GB" sz="1800" dirty="0" smtClean="0"/>
              <a:t>impact </a:t>
            </a:r>
            <a:r>
              <a:rPr lang="en-GB" sz="1800" dirty="0"/>
              <a:t>of the stress test with </a:t>
            </a:r>
            <a:r>
              <a:rPr lang="en-GB" sz="1800" dirty="0" smtClean="0"/>
              <a:t>banks and assessed how credible actions could offset its impact, namely taking into account their capital plan.</a:t>
            </a:r>
          </a:p>
          <a:p>
            <a:pPr marL="268288" indent="-268288" algn="just">
              <a:lnSpc>
                <a:spcPts val="2300"/>
              </a:lnSpc>
              <a:spcBef>
                <a:spcPts val="0"/>
              </a:spcBef>
              <a:spcAft>
                <a:spcPts val="400"/>
              </a:spcAft>
              <a:buFontTx/>
              <a:buChar char="-"/>
            </a:pPr>
            <a:r>
              <a:rPr lang="en-US" sz="1800" dirty="0" smtClean="0">
                <a:cs typeface="Arial" charset="0"/>
              </a:rPr>
              <a:t>These impacts were incorporated in the SREP.</a:t>
            </a: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pic>
        <p:nvPicPr>
          <p:cNvPr id="3" name="Picture 2"/>
          <p:cNvPicPr>
            <a:picLocks noChangeAspect="1"/>
          </p:cNvPicPr>
          <p:nvPr/>
        </p:nvPicPr>
        <p:blipFill>
          <a:blip r:embed="rId3"/>
          <a:stretch>
            <a:fillRect/>
          </a:stretch>
        </p:blipFill>
        <p:spPr>
          <a:xfrm>
            <a:off x="6537176" y="2060847"/>
            <a:ext cx="2905299" cy="3088503"/>
          </a:xfrm>
          <a:prstGeom prst="rect">
            <a:avLst/>
          </a:prstGeom>
        </p:spPr>
      </p:pic>
      <p:sp>
        <p:nvSpPr>
          <p:cNvPr id="6" name="Rectangle 5"/>
          <p:cNvSpPr/>
          <p:nvPr/>
        </p:nvSpPr>
        <p:spPr>
          <a:xfrm>
            <a:off x="6537176" y="5238090"/>
            <a:ext cx="2916387" cy="461665"/>
          </a:xfrm>
          <a:prstGeom prst="rect">
            <a:avLst/>
          </a:prstGeom>
        </p:spPr>
        <p:txBody>
          <a:bodyPr wrap="square">
            <a:spAutoFit/>
          </a:bodyPr>
          <a:lstStyle/>
          <a:p>
            <a:pPr algn="just">
              <a:spcAft>
                <a:spcPts val="0"/>
              </a:spcAft>
              <a:buNone/>
            </a:pPr>
            <a:r>
              <a:rPr lang="en-US" sz="1200" b="0" u="none" dirty="0" smtClean="0">
                <a:solidFill>
                  <a:schemeClr val="tx1"/>
                </a:solidFill>
                <a:ea typeface="Times New Roman" panose="02020603050405020304" pitchFamily="18" charset="0"/>
              </a:rPr>
              <a:t>Source: EBA </a:t>
            </a:r>
            <a:r>
              <a:rPr lang="en-US" sz="1200" b="0" u="none" dirty="0">
                <a:solidFill>
                  <a:schemeClr val="tx1"/>
                </a:solidFill>
                <a:ea typeface="Times New Roman" panose="02020603050405020304" pitchFamily="18" charset="0"/>
              </a:rPr>
              <a:t>(2016), “2016 EU-Wide Stress Test”, 29 July.</a:t>
            </a:r>
            <a:endParaRPr lang="en-GB" sz="1200" b="0" u="none" dirty="0">
              <a:solidFill>
                <a:schemeClr val="tx1"/>
              </a:solidFill>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755</a:t>
            </a:fld>
            <a:endParaRPr lang="en-US"/>
          </a:p>
        </p:txBody>
      </p:sp>
    </p:spTree>
    <p:extLst>
      <p:ext uri="{BB962C8B-B14F-4D97-AF65-F5344CB8AC3E}">
        <p14:creationId xmlns:p14="http://schemas.microsoft.com/office/powerpoint/2010/main" val="1203590979"/>
      </p:ext>
    </p:extLst>
  </p:cSld>
  <p:clrMapOvr>
    <a:masterClrMapping/>
  </p:clrMapOvr>
  <p:transition spd="slow">
    <p:pull dir="r"/>
  </p:transition>
  <p:timing>
    <p:tnLst>
      <p:par>
        <p:cTn id="1" dur="indefinite" restart="never" nodeType="tmRoot"/>
      </p:par>
    </p:tnLst>
  </p:timing>
</p:sld>
</file>

<file path=ppt/slides/slide7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776537" y="1628800"/>
            <a:ext cx="4896544" cy="4608512"/>
          </a:xfrm>
        </p:spPr>
        <p:txBody>
          <a:bodyPr anchor="ctr"/>
          <a:lstStyle/>
          <a:p>
            <a:pPr marL="180975" lvl="2" indent="-180975" algn="just">
              <a:lnSpc>
                <a:spcPts val="2700"/>
              </a:lnSpc>
              <a:spcBef>
                <a:spcPts val="600"/>
              </a:spcBef>
              <a:spcAft>
                <a:spcPts val="600"/>
              </a:spcAft>
            </a:pPr>
            <a:r>
              <a:rPr lang="en-US" sz="1800" dirty="0" smtClean="0">
                <a:solidFill>
                  <a:srgbClr val="FF0000"/>
                </a:solidFill>
                <a:cs typeface="Arial" charset="0"/>
              </a:rPr>
              <a:t>2018 EBA stress test:</a:t>
            </a:r>
          </a:p>
          <a:p>
            <a:pPr marL="180975" indent="-180975" algn="just">
              <a:lnSpc>
                <a:spcPts val="2700"/>
              </a:lnSpc>
              <a:spcBef>
                <a:spcPts val="600"/>
              </a:spcBef>
              <a:spcAft>
                <a:spcPts val="600"/>
              </a:spcAft>
              <a:buFontTx/>
              <a:buChar char="-"/>
            </a:pPr>
            <a:r>
              <a:rPr lang="en-GB" sz="1800" dirty="0"/>
              <a:t>Assessed 48 banks in 15 countries </a:t>
            </a:r>
            <a:r>
              <a:rPr lang="en-GB" sz="1800" dirty="0" smtClean="0"/>
              <a:t>from </a:t>
            </a:r>
            <a:r>
              <a:rPr lang="en-GB" sz="1800" dirty="0"/>
              <a:t>15 EU and EEA </a:t>
            </a:r>
            <a:r>
              <a:rPr lang="en-GB" sz="1800" dirty="0" smtClean="0"/>
              <a:t>countries.</a:t>
            </a:r>
          </a:p>
          <a:p>
            <a:pPr marL="180975" indent="-180975" algn="just">
              <a:lnSpc>
                <a:spcPts val="2700"/>
              </a:lnSpc>
              <a:spcBef>
                <a:spcPts val="600"/>
              </a:spcBef>
              <a:spcAft>
                <a:spcPts val="600"/>
              </a:spcAft>
              <a:buFontTx/>
              <a:buChar char="-"/>
            </a:pPr>
            <a:r>
              <a:rPr lang="en-GB" sz="1800" dirty="0" smtClean="0"/>
              <a:t>Adverse </a:t>
            </a:r>
            <a:r>
              <a:rPr lang="en-GB" sz="1800" dirty="0"/>
              <a:t>scenario </a:t>
            </a:r>
            <a:r>
              <a:rPr lang="en-GB" sz="1800" dirty="0" smtClean="0"/>
              <a:t>- EU </a:t>
            </a:r>
            <a:r>
              <a:rPr lang="en-GB" sz="1800" dirty="0"/>
              <a:t>real GDP growth </a:t>
            </a:r>
            <a:r>
              <a:rPr lang="en-GB" sz="1800" dirty="0" smtClean="0"/>
              <a:t>rates over </a:t>
            </a:r>
            <a:r>
              <a:rPr lang="en-GB" sz="1800" dirty="0"/>
              <a:t>the </a:t>
            </a:r>
            <a:r>
              <a:rPr lang="en-GB" sz="1800" dirty="0" smtClean="0"/>
              <a:t>3 years </a:t>
            </a:r>
            <a:r>
              <a:rPr lang="en-GB" sz="1800" dirty="0"/>
              <a:t>of the </a:t>
            </a:r>
            <a:r>
              <a:rPr lang="en-GB" sz="1800" dirty="0" smtClean="0"/>
              <a:t>exercise of </a:t>
            </a:r>
            <a:r>
              <a:rPr lang="en-GB" sz="1800" dirty="0"/>
              <a:t>‐1.2%, ‐2.2% and 0.7% as of 2018, 2019 and 2020 </a:t>
            </a:r>
            <a:r>
              <a:rPr lang="en-GB" sz="1800" dirty="0" smtClean="0"/>
              <a:t>respectively - a </a:t>
            </a:r>
            <a:r>
              <a:rPr lang="en-GB" sz="1800" dirty="0"/>
              <a:t>deviation of ‐8.3% from its baseline level as of end‐2020</a:t>
            </a:r>
            <a:r>
              <a:rPr lang="en-GB" sz="1800" dirty="0" smtClean="0"/>
              <a:t>.</a:t>
            </a:r>
          </a:p>
          <a:p>
            <a:pPr marL="180975" indent="-180975" algn="just">
              <a:lnSpc>
                <a:spcPts val="2700"/>
              </a:lnSpc>
              <a:spcBef>
                <a:spcPts val="600"/>
              </a:spcBef>
              <a:spcAft>
                <a:spcPts val="600"/>
              </a:spcAft>
              <a:buFontTx/>
              <a:buChar char="-"/>
            </a:pPr>
            <a:r>
              <a:rPr lang="en-GB" sz="1800" dirty="0" smtClean="0">
                <a:solidFill>
                  <a:srgbClr val="FF3300"/>
                </a:solidFill>
              </a:rPr>
              <a:t>Weighted </a:t>
            </a:r>
            <a:r>
              <a:rPr lang="en-GB" sz="1800" dirty="0">
                <a:solidFill>
                  <a:srgbClr val="FF3300"/>
                </a:solidFill>
              </a:rPr>
              <a:t>average CET1 </a:t>
            </a:r>
            <a:r>
              <a:rPr lang="en-GB" sz="1800" dirty="0" smtClean="0">
                <a:solidFill>
                  <a:srgbClr val="FF3300"/>
                </a:solidFill>
              </a:rPr>
              <a:t>ratio </a:t>
            </a:r>
            <a:r>
              <a:rPr lang="en-GB" sz="1800" dirty="0">
                <a:solidFill>
                  <a:srgbClr val="FF3300"/>
                </a:solidFill>
              </a:rPr>
              <a:t>falls by </a:t>
            </a:r>
            <a:r>
              <a:rPr lang="en-GB" sz="1800" dirty="0" smtClean="0">
                <a:solidFill>
                  <a:srgbClr val="FF3300"/>
                </a:solidFill>
              </a:rPr>
              <a:t>‐410bps, to 10.3% at </a:t>
            </a:r>
            <a:r>
              <a:rPr lang="en-GB" sz="1800" dirty="0">
                <a:solidFill>
                  <a:srgbClr val="FF3300"/>
                </a:solidFill>
              </a:rPr>
              <a:t>the end of </a:t>
            </a:r>
            <a:r>
              <a:rPr lang="en-GB" sz="1800" dirty="0" smtClean="0">
                <a:solidFill>
                  <a:srgbClr val="FF3300"/>
                </a:solidFill>
              </a:rPr>
              <a:t>2020, mostly driven </a:t>
            </a:r>
            <a:r>
              <a:rPr lang="en-GB" sz="1800" dirty="0">
                <a:solidFill>
                  <a:srgbClr val="FF3300"/>
                </a:solidFill>
              </a:rPr>
              <a:t>by a capital depletion </a:t>
            </a:r>
            <a:r>
              <a:rPr lang="en-GB" sz="1800" dirty="0" smtClean="0">
                <a:solidFill>
                  <a:srgbClr val="FF3300"/>
                </a:solidFill>
              </a:rPr>
              <a:t>of 358B€, due to credit </a:t>
            </a:r>
            <a:r>
              <a:rPr lang="en-GB" sz="1800" dirty="0">
                <a:solidFill>
                  <a:srgbClr val="FF3300"/>
                </a:solidFill>
              </a:rPr>
              <a:t>risk </a:t>
            </a:r>
            <a:r>
              <a:rPr lang="en-GB" sz="1800" dirty="0" smtClean="0">
                <a:solidFill>
                  <a:srgbClr val="FF3300"/>
                </a:solidFill>
              </a:rPr>
              <a:t>losses.</a:t>
            </a: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6" name="Rectangle 5"/>
          <p:cNvSpPr/>
          <p:nvPr/>
        </p:nvSpPr>
        <p:spPr>
          <a:xfrm>
            <a:off x="5873642" y="5518637"/>
            <a:ext cx="3543854" cy="220573"/>
          </a:xfrm>
          <a:prstGeom prst="rect">
            <a:avLst/>
          </a:prstGeom>
        </p:spPr>
        <p:txBody>
          <a:bodyPr wrap="square">
            <a:spAutoFit/>
          </a:bodyPr>
          <a:lstStyle/>
          <a:p>
            <a:pPr algn="just">
              <a:lnSpc>
                <a:spcPts val="1000"/>
              </a:lnSpc>
              <a:spcAft>
                <a:spcPts val="0"/>
              </a:spcAft>
              <a:buNone/>
            </a:pPr>
            <a:r>
              <a:rPr lang="en-US" sz="1000" b="0" u="none" dirty="0" smtClean="0">
                <a:solidFill>
                  <a:schemeClr val="tx1"/>
                </a:solidFill>
                <a:ea typeface="Times New Roman" panose="02020603050405020304" pitchFamily="18" charset="0"/>
              </a:rPr>
              <a:t>Source: EBA </a:t>
            </a:r>
            <a:r>
              <a:rPr lang="en-US" sz="1000" b="0" u="none" dirty="0">
                <a:solidFill>
                  <a:schemeClr val="tx1"/>
                </a:solidFill>
                <a:ea typeface="Times New Roman" panose="02020603050405020304" pitchFamily="18" charset="0"/>
              </a:rPr>
              <a:t>(</a:t>
            </a:r>
            <a:r>
              <a:rPr lang="en-US" sz="1000" b="0" u="none" dirty="0" smtClean="0">
                <a:solidFill>
                  <a:schemeClr val="tx1"/>
                </a:solidFill>
                <a:ea typeface="Times New Roman" panose="02020603050405020304" pitchFamily="18" charset="0"/>
              </a:rPr>
              <a:t>2018), </a:t>
            </a:r>
            <a:r>
              <a:rPr lang="en-US" sz="1000" b="0" u="none" dirty="0">
                <a:solidFill>
                  <a:schemeClr val="tx1"/>
                </a:solidFill>
                <a:ea typeface="Times New Roman" panose="02020603050405020304" pitchFamily="18" charset="0"/>
              </a:rPr>
              <a:t>“</a:t>
            </a:r>
            <a:r>
              <a:rPr lang="en-US" sz="1000" b="0" u="none" dirty="0" smtClean="0">
                <a:solidFill>
                  <a:schemeClr val="tx1"/>
                </a:solidFill>
                <a:ea typeface="Times New Roman" panose="02020603050405020304" pitchFamily="18" charset="0"/>
              </a:rPr>
              <a:t>2018 </a:t>
            </a:r>
            <a:r>
              <a:rPr lang="en-US" sz="1000" b="0" u="none" dirty="0">
                <a:solidFill>
                  <a:schemeClr val="tx1"/>
                </a:solidFill>
                <a:ea typeface="Times New Roman" panose="02020603050405020304" pitchFamily="18" charset="0"/>
              </a:rPr>
              <a:t>EU-Wide Stress Test”, </a:t>
            </a:r>
            <a:r>
              <a:rPr lang="en-US" sz="1000" b="0" u="none" dirty="0" smtClean="0">
                <a:solidFill>
                  <a:schemeClr val="tx1"/>
                </a:solidFill>
                <a:ea typeface="Times New Roman" panose="02020603050405020304" pitchFamily="18" charset="0"/>
              </a:rPr>
              <a:t>2 Nov.</a:t>
            </a:r>
            <a:endParaRPr lang="en-GB" sz="1000" b="0" u="none" dirty="0">
              <a:solidFill>
                <a:schemeClr val="tx1"/>
              </a:solidFill>
              <a:ea typeface="Times New Roman" panose="02020603050405020304" pitchFamily="18" charset="0"/>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756</a:t>
            </a:fld>
            <a:endParaRPr lang="en-US"/>
          </a:p>
        </p:txBody>
      </p:sp>
      <p:pic>
        <p:nvPicPr>
          <p:cNvPr id="4" name="Picture 3"/>
          <p:cNvPicPr>
            <a:picLocks noChangeAspect="1"/>
          </p:cNvPicPr>
          <p:nvPr/>
        </p:nvPicPr>
        <p:blipFill>
          <a:blip r:embed="rId3"/>
          <a:stretch>
            <a:fillRect/>
          </a:stretch>
        </p:blipFill>
        <p:spPr>
          <a:xfrm>
            <a:off x="5889104" y="1700808"/>
            <a:ext cx="3528392" cy="3711081"/>
          </a:xfrm>
          <a:prstGeom prst="rect">
            <a:avLst/>
          </a:prstGeom>
        </p:spPr>
      </p:pic>
    </p:spTree>
    <p:extLst>
      <p:ext uri="{BB962C8B-B14F-4D97-AF65-F5344CB8AC3E}">
        <p14:creationId xmlns:p14="http://schemas.microsoft.com/office/powerpoint/2010/main" val="3327233072"/>
      </p:ext>
    </p:extLst>
  </p:cSld>
  <p:clrMapOvr>
    <a:masterClrMapping/>
  </p:clrMapOvr>
  <p:transition spd="slow">
    <p:pull dir="r"/>
  </p:transition>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799"/>
            <a:ext cx="8683625" cy="4694213"/>
          </a:xfrm>
        </p:spPr>
        <p:txBody>
          <a:bodyPr anchor="ctr"/>
          <a:lstStyle/>
          <a:p>
            <a:pPr marL="268288" lvl="2" indent="-268288" algn="just">
              <a:lnSpc>
                <a:spcPts val="2700"/>
              </a:lnSpc>
              <a:spcBef>
                <a:spcPts val="600"/>
              </a:spcBef>
              <a:spcAft>
                <a:spcPts val="600"/>
              </a:spcAft>
            </a:pPr>
            <a:r>
              <a:rPr lang="en-US" sz="2000" dirty="0">
                <a:solidFill>
                  <a:srgbClr val="FF0000"/>
                </a:solidFill>
                <a:cs typeface="Arial" charset="0"/>
              </a:rPr>
              <a:t>EBA guidelines </a:t>
            </a:r>
            <a:r>
              <a:rPr lang="en-US" sz="2000" dirty="0">
                <a:cs typeface="Arial" charset="0"/>
              </a:rPr>
              <a:t>- </a:t>
            </a:r>
            <a:r>
              <a:rPr lang="en-GB" sz="2000" dirty="0"/>
              <a:t>EBA (2018), “Guidelines on institutions’ stress testing”, </a:t>
            </a:r>
            <a:r>
              <a:rPr lang="en-GB" sz="2000" dirty="0" smtClean="0"/>
              <a:t>EBA/GL/2018/04”, with entry into force in 01.01.2019:</a:t>
            </a:r>
          </a:p>
          <a:p>
            <a:pPr marL="268288" indent="-268288" algn="just">
              <a:lnSpc>
                <a:spcPts val="2500"/>
              </a:lnSpc>
              <a:spcBef>
                <a:spcPts val="600"/>
              </a:spcBef>
              <a:spcAft>
                <a:spcPts val="0"/>
              </a:spcAft>
              <a:buFontTx/>
              <a:buChar char="-"/>
            </a:pPr>
            <a:r>
              <a:rPr lang="en-US" sz="1800" dirty="0" smtClean="0"/>
              <a:t>Stress </a:t>
            </a:r>
            <a:r>
              <a:rPr lang="en-US" sz="1800" dirty="0"/>
              <a:t>tests should be undertaken with appropriate </a:t>
            </a:r>
            <a:r>
              <a:rPr lang="en-US" sz="1800" dirty="0" smtClean="0"/>
              <a:t>frequency, taking into account the </a:t>
            </a:r>
            <a:r>
              <a:rPr lang="en-US" sz="1800" dirty="0"/>
              <a:t>nature, scale, size and complexity of the </a:t>
            </a:r>
            <a:r>
              <a:rPr lang="en-US" sz="1800" dirty="0" smtClean="0"/>
              <a:t>bank (proportionality </a:t>
            </a:r>
            <a:r>
              <a:rPr lang="en-US" sz="1800" dirty="0"/>
              <a:t>principle), portfolio </a:t>
            </a:r>
            <a:r>
              <a:rPr lang="en-US" sz="1800" dirty="0" smtClean="0"/>
              <a:t>characteristics, </a:t>
            </a:r>
            <a:r>
              <a:rPr lang="en-US" sz="1800" dirty="0"/>
              <a:t>as well as changes in the macroeconomic environment or the </a:t>
            </a:r>
            <a:r>
              <a:rPr lang="en-US" sz="1800" dirty="0" smtClean="0"/>
              <a:t>bank’s </a:t>
            </a:r>
            <a:r>
              <a:rPr lang="en-US" sz="1800" dirty="0"/>
              <a:t>business </a:t>
            </a:r>
            <a:r>
              <a:rPr lang="en-US" sz="1800" dirty="0" smtClean="0"/>
              <a:t>activities;</a:t>
            </a:r>
          </a:p>
          <a:p>
            <a:pPr marL="268288" indent="-268288" algn="just">
              <a:lnSpc>
                <a:spcPts val="2500"/>
              </a:lnSpc>
              <a:spcBef>
                <a:spcPts val="600"/>
              </a:spcBef>
              <a:spcAft>
                <a:spcPts val="0"/>
              </a:spcAft>
              <a:buFontTx/>
              <a:buChar char="-"/>
            </a:pPr>
            <a:r>
              <a:rPr lang="en-US" sz="1800" dirty="0" smtClean="0"/>
              <a:t>The </a:t>
            </a:r>
            <a:r>
              <a:rPr lang="en-US" sz="1800" dirty="0"/>
              <a:t>stress testing </a:t>
            </a:r>
            <a:r>
              <a:rPr lang="en-US" sz="1800" dirty="0" smtClean="0"/>
              <a:t>program must be </a:t>
            </a:r>
            <a:r>
              <a:rPr lang="en-US" sz="1800" dirty="0"/>
              <a:t>challenged across the </a:t>
            </a:r>
            <a:r>
              <a:rPr lang="en-US" sz="1800" dirty="0" smtClean="0"/>
              <a:t>organization</a:t>
            </a:r>
            <a:r>
              <a:rPr lang="en-US" sz="1800" dirty="0"/>
              <a:t>, for instance by the risk committee and internal </a:t>
            </a:r>
            <a:r>
              <a:rPr lang="en-US" sz="1800" dirty="0" smtClean="0"/>
              <a:t>auditors;</a:t>
            </a:r>
          </a:p>
          <a:p>
            <a:pPr marL="268288" indent="-268288" algn="just">
              <a:lnSpc>
                <a:spcPts val="2500"/>
              </a:lnSpc>
              <a:spcBef>
                <a:spcPts val="600"/>
              </a:spcBef>
              <a:spcAft>
                <a:spcPts val="0"/>
              </a:spcAft>
              <a:buFontTx/>
              <a:buChar char="-"/>
            </a:pPr>
            <a:r>
              <a:rPr lang="en-US" sz="1800" dirty="0" smtClean="0">
                <a:solidFill>
                  <a:srgbClr val="FF0000"/>
                </a:solidFill>
              </a:rPr>
              <a:t>Stress Testing Components</a:t>
            </a:r>
            <a:r>
              <a:rPr lang="en-US" sz="1800" dirty="0" smtClean="0"/>
              <a:t>:</a:t>
            </a:r>
          </a:p>
          <a:p>
            <a:pPr marL="400050" indent="-400050" algn="just">
              <a:lnSpc>
                <a:spcPts val="2500"/>
              </a:lnSpc>
              <a:spcBef>
                <a:spcPts val="0"/>
              </a:spcBef>
              <a:spcAft>
                <a:spcPts val="0"/>
              </a:spcAft>
              <a:buAutoNum type="romanLcParenBoth"/>
            </a:pPr>
            <a:r>
              <a:rPr lang="en-US" sz="1800" dirty="0" smtClean="0"/>
              <a:t>Scenario analyses</a:t>
            </a:r>
            <a:r>
              <a:rPr lang="en-US" sz="1800" dirty="0"/>
              <a:t>;</a:t>
            </a:r>
            <a:endParaRPr lang="pt-PT" sz="1800" dirty="0" smtClean="0"/>
          </a:p>
          <a:p>
            <a:pPr marL="400050" indent="-400050" algn="just">
              <a:lnSpc>
                <a:spcPts val="2500"/>
              </a:lnSpc>
              <a:spcBef>
                <a:spcPts val="0"/>
              </a:spcBef>
              <a:spcAft>
                <a:spcPts val="0"/>
              </a:spcAft>
              <a:buFont typeface="Monotype Sorts" pitchFamily="2" charset="2"/>
              <a:buAutoNum type="romanLcParenBoth"/>
            </a:pPr>
            <a:r>
              <a:rPr lang="en-US" sz="1800" dirty="0" smtClean="0"/>
              <a:t>Sensitivity </a:t>
            </a:r>
            <a:r>
              <a:rPr lang="en-US" sz="1800" dirty="0"/>
              <a:t>analyses at the level of individual exposures, portfolios or business units, proportionate to their </a:t>
            </a:r>
            <a:r>
              <a:rPr lang="en-US" sz="1800" dirty="0" smtClean="0"/>
              <a:t>complexity</a:t>
            </a:r>
            <a:r>
              <a:rPr lang="en-US" sz="1800" dirty="0"/>
              <a:t>;</a:t>
            </a:r>
            <a:endParaRPr lang="en-US" sz="1800" dirty="0" smtClean="0"/>
          </a:p>
          <a:p>
            <a:pPr marL="400050" indent="-400050" algn="just">
              <a:lnSpc>
                <a:spcPts val="2500"/>
              </a:lnSpc>
              <a:spcBef>
                <a:spcPts val="0"/>
              </a:spcBef>
              <a:spcAft>
                <a:spcPts val="0"/>
              </a:spcAft>
              <a:buFont typeface="Monotype Sorts" pitchFamily="2" charset="2"/>
              <a:buAutoNum type="romanLcParenBoth"/>
            </a:pPr>
            <a:r>
              <a:rPr lang="en-US" sz="1800" dirty="0"/>
              <a:t>Reverse stress </a:t>
            </a:r>
            <a:r>
              <a:rPr lang="en-US" sz="1800" dirty="0" smtClean="0"/>
              <a:t>tests;</a:t>
            </a:r>
          </a:p>
          <a:p>
            <a:pPr>
              <a:buFontTx/>
              <a:buChar char="-"/>
            </a:pPr>
            <a:r>
              <a:rPr lang="en-US" sz="1800" dirty="0" smtClean="0"/>
              <a:t>Banks must scenarios are severe but plausible.</a:t>
            </a:r>
            <a:endParaRPr lang="en-GB" sz="1800" dirty="0"/>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757</a:t>
            </a:fld>
            <a:endParaRPr lang="en-US"/>
          </a:p>
        </p:txBody>
      </p:sp>
    </p:spTree>
    <p:extLst>
      <p:ext uri="{BB962C8B-B14F-4D97-AF65-F5344CB8AC3E}">
        <p14:creationId xmlns:p14="http://schemas.microsoft.com/office/powerpoint/2010/main" val="2908583270"/>
      </p:ext>
    </p:extLst>
  </p:cSld>
  <p:clrMapOvr>
    <a:masterClrMapping/>
  </p:clrMapOvr>
  <p:transition spd="slow">
    <p:pull dir="r"/>
  </p:transition>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758283" y="1628800"/>
            <a:ext cx="8734967" cy="4608512"/>
          </a:xfrm>
        </p:spPr>
        <p:txBody>
          <a:bodyPr anchor="ctr"/>
          <a:lstStyle/>
          <a:p>
            <a:pPr marL="268288" lvl="2" indent="-268288" algn="just">
              <a:lnSpc>
                <a:spcPts val="2700"/>
              </a:lnSpc>
              <a:spcBef>
                <a:spcPts val="600"/>
              </a:spcBef>
              <a:spcAft>
                <a:spcPts val="600"/>
              </a:spcAft>
            </a:pPr>
            <a:r>
              <a:rPr lang="en-US" sz="2000" dirty="0" smtClean="0">
                <a:solidFill>
                  <a:srgbClr val="FF0000"/>
                </a:solidFill>
                <a:cs typeface="Arial" charset="0"/>
              </a:rPr>
              <a:t>In addition to the </a:t>
            </a:r>
            <a:r>
              <a:rPr lang="en-GB" sz="2000" dirty="0" smtClean="0">
                <a:solidFill>
                  <a:srgbClr val="FF0000"/>
                </a:solidFill>
                <a:cs typeface="Arial" charset="0"/>
              </a:rPr>
              <a:t>EBA, SSM or IMF (FSAP) stress tests, </a:t>
            </a:r>
            <a:r>
              <a:rPr lang="en-US" sz="2000" dirty="0" smtClean="0">
                <a:solidFill>
                  <a:srgbClr val="FF0000"/>
                </a:solidFill>
                <a:cs typeface="Arial" charset="0"/>
              </a:rPr>
              <a:t>the ECB developed STAMP - </a:t>
            </a:r>
            <a:r>
              <a:rPr lang="en-GB" sz="2000" dirty="0">
                <a:cs typeface="Arial" charset="0"/>
              </a:rPr>
              <a:t>Stress-Test Analytics for </a:t>
            </a:r>
            <a:r>
              <a:rPr lang="en-GB" sz="2000" dirty="0" err="1">
                <a:cs typeface="Arial" charset="0"/>
              </a:rPr>
              <a:t>Macroprudential</a:t>
            </a:r>
            <a:r>
              <a:rPr lang="en-GB" sz="2000" dirty="0">
                <a:cs typeface="Arial" charset="0"/>
              </a:rPr>
              <a:t> </a:t>
            </a:r>
            <a:r>
              <a:rPr lang="en-GB" sz="2000" dirty="0" smtClean="0">
                <a:cs typeface="Arial" charset="0"/>
              </a:rPr>
              <a:t>Purposes.</a:t>
            </a:r>
          </a:p>
          <a:p>
            <a:pPr marL="180975" lvl="2" indent="-180975" algn="just">
              <a:lnSpc>
                <a:spcPts val="2300"/>
              </a:lnSpc>
              <a:spcBef>
                <a:spcPts val="0"/>
              </a:spcBef>
              <a:spcAft>
                <a:spcPts val="400"/>
              </a:spcAft>
            </a:pPr>
            <a:endParaRPr lang="en-GB" sz="1800" dirty="0" smtClean="0">
              <a:cs typeface="Arial" charset="0"/>
            </a:endParaRPr>
          </a:p>
          <a:p>
            <a:pPr marL="720725" lvl="3" indent="-263525" algn="just">
              <a:lnSpc>
                <a:spcPts val="2300"/>
              </a:lnSpc>
              <a:spcBef>
                <a:spcPts val="0"/>
              </a:spcBef>
              <a:spcAft>
                <a:spcPts val="400"/>
              </a:spcAft>
              <a:buNone/>
            </a:pPr>
            <a:r>
              <a:rPr lang="en-GB" sz="1600" dirty="0" smtClean="0">
                <a:solidFill>
                  <a:srgbClr val="FF0000"/>
                </a:solidFill>
                <a:cs typeface="Arial" charset="0"/>
              </a:rPr>
              <a:t>	top-down quantitative </a:t>
            </a:r>
            <a:r>
              <a:rPr lang="en-US" sz="1600" dirty="0" smtClean="0">
                <a:solidFill>
                  <a:srgbClr val="FF0000"/>
                </a:solidFill>
                <a:cs typeface="Arial" charset="0"/>
              </a:rPr>
              <a:t>methodology to </a:t>
            </a:r>
            <a:r>
              <a:rPr lang="en-GB" sz="1600" dirty="0" smtClean="0">
                <a:solidFill>
                  <a:srgbClr val="FF0000"/>
                </a:solidFill>
                <a:cs typeface="Arial" charset="0"/>
              </a:rPr>
              <a:t>assess the </a:t>
            </a:r>
            <a:r>
              <a:rPr lang="en-GB" sz="1600" dirty="0">
                <a:solidFill>
                  <a:srgbClr val="FF0000"/>
                </a:solidFill>
                <a:cs typeface="Arial" charset="0"/>
              </a:rPr>
              <a:t>resilience of euro area </a:t>
            </a:r>
            <a:r>
              <a:rPr lang="en-GB" sz="1600" dirty="0" smtClean="0">
                <a:solidFill>
                  <a:srgbClr val="FF0000"/>
                </a:solidFill>
                <a:cs typeface="Arial" charset="0"/>
              </a:rPr>
              <a:t>FIs to main </a:t>
            </a:r>
            <a:r>
              <a:rPr lang="en-GB" sz="1600" dirty="0">
                <a:solidFill>
                  <a:srgbClr val="FF0000"/>
                </a:solidFill>
                <a:cs typeface="Arial" charset="0"/>
              </a:rPr>
              <a:t>systemic </a:t>
            </a:r>
            <a:r>
              <a:rPr lang="en-GB" sz="1600" dirty="0" smtClean="0">
                <a:solidFill>
                  <a:srgbClr val="FF0000"/>
                </a:solidFill>
                <a:cs typeface="Arial" charset="0"/>
              </a:rPr>
              <a:t>risks, covering </a:t>
            </a:r>
            <a:r>
              <a:rPr lang="en-GB" sz="1600" dirty="0">
                <a:solidFill>
                  <a:srgbClr val="FF0000"/>
                </a:solidFill>
                <a:cs typeface="Arial" charset="0"/>
              </a:rPr>
              <a:t>about 100 large and medium-sized banking groups directly supervised by the ECB</a:t>
            </a:r>
            <a:r>
              <a:rPr lang="en-GB" sz="1600" dirty="0" smtClean="0">
                <a:solidFill>
                  <a:srgbClr val="FF0000"/>
                </a:solidFill>
                <a:cs typeface="Arial" charset="0"/>
              </a:rPr>
              <a:t>. - </a:t>
            </a:r>
            <a:r>
              <a:rPr lang="en-GB" sz="1600" dirty="0">
                <a:cs typeface="Arial" charset="0"/>
              </a:rPr>
              <a:t>Dees, S., Henry, J. and Martin, R. (eds.), “STAMP€: Stress-Test Analytics for </a:t>
            </a:r>
            <a:r>
              <a:rPr lang="en-GB" sz="1600" dirty="0" err="1">
                <a:cs typeface="Arial" charset="0"/>
              </a:rPr>
              <a:t>Macroprudential</a:t>
            </a:r>
            <a:r>
              <a:rPr lang="en-GB" sz="1600" dirty="0">
                <a:cs typeface="Arial" charset="0"/>
              </a:rPr>
              <a:t> Purposes in the euro area”, ECB, February </a:t>
            </a:r>
            <a:r>
              <a:rPr lang="en-GB" sz="1600" dirty="0" smtClean="0">
                <a:cs typeface="Arial" charset="0"/>
              </a:rPr>
              <a:t>2017; Henry</a:t>
            </a:r>
            <a:r>
              <a:rPr lang="en-GB" sz="1600" dirty="0">
                <a:cs typeface="Arial" charset="0"/>
              </a:rPr>
              <a:t>, J and </a:t>
            </a:r>
            <a:r>
              <a:rPr lang="en-GB" sz="1600" dirty="0" err="1">
                <a:cs typeface="Arial" charset="0"/>
              </a:rPr>
              <a:t>Kok</a:t>
            </a:r>
            <a:r>
              <a:rPr lang="en-GB" sz="1600" dirty="0">
                <a:cs typeface="Arial" charset="0"/>
              </a:rPr>
              <a:t>, C. (eds.), “A macro stress testing framework for assessing systemic risks in the banking sector”, Occasional Paper Series, No 152, ECB, October </a:t>
            </a:r>
            <a:r>
              <a:rPr lang="en-GB" sz="1600" dirty="0" smtClean="0">
                <a:cs typeface="Arial" charset="0"/>
              </a:rPr>
              <a:t>2013.</a:t>
            </a:r>
          </a:p>
          <a:p>
            <a:pPr marL="720725" lvl="3" indent="-263525" algn="just">
              <a:lnSpc>
                <a:spcPts val="2300"/>
              </a:lnSpc>
              <a:spcBef>
                <a:spcPts val="0"/>
              </a:spcBef>
              <a:spcAft>
                <a:spcPts val="400"/>
              </a:spcAft>
              <a:buNone/>
            </a:pPr>
            <a:endParaRPr lang="en-GB" sz="1600" dirty="0">
              <a:cs typeface="Arial" charset="0"/>
            </a:endParaRPr>
          </a:p>
          <a:p>
            <a:pPr marL="720725" lvl="3" indent="-263525" algn="just">
              <a:lnSpc>
                <a:spcPts val="2300"/>
              </a:lnSpc>
              <a:spcBef>
                <a:spcPts val="0"/>
              </a:spcBef>
              <a:spcAft>
                <a:spcPts val="400"/>
              </a:spcAft>
              <a:buNone/>
            </a:pPr>
            <a:endParaRPr lang="pt-PT" sz="1400" dirty="0" smtClean="0">
              <a:cs typeface="Arial" charset="0"/>
            </a:endParaRPr>
          </a:p>
          <a:p>
            <a:pPr marL="720725" lvl="3" indent="-263525" algn="just">
              <a:lnSpc>
                <a:spcPts val="2300"/>
              </a:lnSpc>
              <a:spcBef>
                <a:spcPts val="0"/>
              </a:spcBef>
              <a:spcAft>
                <a:spcPts val="400"/>
              </a:spcAft>
              <a:buNone/>
            </a:pPr>
            <a:endParaRPr lang="pt-PT" sz="1400" dirty="0">
              <a:cs typeface="Arial" charset="0"/>
            </a:endParaRPr>
          </a:p>
          <a:p>
            <a:pPr marL="720725" lvl="3" indent="-263525" algn="just">
              <a:lnSpc>
                <a:spcPts val="2300"/>
              </a:lnSpc>
              <a:spcBef>
                <a:spcPts val="0"/>
              </a:spcBef>
              <a:spcAft>
                <a:spcPts val="400"/>
              </a:spcAft>
              <a:buNone/>
            </a:pPr>
            <a:endParaRPr lang="en-US" sz="1400" dirty="0">
              <a:cs typeface="Arial" charset="0"/>
            </a:endParaRP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758</a:t>
            </a:fld>
            <a:endParaRPr lang="en-US"/>
          </a:p>
        </p:txBody>
      </p:sp>
      <p:cxnSp>
        <p:nvCxnSpPr>
          <p:cNvPr id="5" name="Elbow Connector 4"/>
          <p:cNvCxnSpPr/>
          <p:nvPr/>
        </p:nvCxnSpPr>
        <p:spPr bwMode="auto">
          <a:xfrm rot="16200000" flipH="1">
            <a:off x="1208584" y="2564904"/>
            <a:ext cx="504057" cy="360040"/>
          </a:xfrm>
          <a:prstGeom prst="bentConnector3">
            <a:avLst/>
          </a:prstGeom>
          <a:solidFill>
            <a:schemeClr val="accent1"/>
          </a:solidFill>
          <a:ln w="12700" cap="sq"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19617517"/>
      </p:ext>
    </p:extLst>
  </p:cSld>
  <p:clrMapOvr>
    <a:masterClrMapping/>
  </p:clrMapOvr>
  <p:transition spd="slow">
    <p:pull dir="r"/>
  </p:transition>
  <p:timing>
    <p:tnLst>
      <p:par>
        <p:cTn id="1" dur="indefinite" restart="never" nodeType="tmRoot"/>
      </p:par>
    </p:tnLst>
  </p:timing>
</p:sld>
</file>

<file path=ppt/slides/slide7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5" name="Rectangle 2"/>
          <p:cNvSpPr>
            <a:spLocks noGrp="1" noChangeArrowheads="1"/>
          </p:cNvSpPr>
          <p:nvPr>
            <p:ph type="body" sz="half" idx="1"/>
          </p:nvPr>
        </p:nvSpPr>
        <p:spPr>
          <a:xfrm>
            <a:off x="809625" y="1628800"/>
            <a:ext cx="8683625" cy="4608512"/>
          </a:xfrm>
        </p:spPr>
        <p:txBody>
          <a:bodyPr anchor="ctr"/>
          <a:lstStyle/>
          <a:p>
            <a:pPr marL="268288" lvl="2" indent="-268288" algn="just">
              <a:lnSpc>
                <a:spcPts val="2300"/>
              </a:lnSpc>
              <a:spcBef>
                <a:spcPts val="0"/>
              </a:spcBef>
              <a:spcAft>
                <a:spcPts val="400"/>
              </a:spcAft>
            </a:pPr>
            <a:r>
              <a:rPr lang="en-GB" sz="2000" dirty="0" smtClean="0">
                <a:solidFill>
                  <a:srgbClr val="FF0000"/>
                </a:solidFill>
                <a:cs typeface="Arial" charset="0"/>
              </a:rPr>
              <a:t>Two </a:t>
            </a:r>
            <a:r>
              <a:rPr lang="en-GB" sz="2000" dirty="0">
                <a:solidFill>
                  <a:srgbClr val="FF0000"/>
                </a:solidFill>
                <a:cs typeface="Arial" charset="0"/>
              </a:rPr>
              <a:t>adverse scenarios </a:t>
            </a:r>
            <a:r>
              <a:rPr lang="en-GB" sz="2000" dirty="0" smtClean="0">
                <a:solidFill>
                  <a:srgbClr val="FF0000"/>
                </a:solidFill>
                <a:cs typeface="Arial" charset="0"/>
              </a:rPr>
              <a:t>are considered:</a:t>
            </a:r>
          </a:p>
          <a:p>
            <a:pPr marL="342900" lvl="2" indent="-342900" algn="just">
              <a:lnSpc>
                <a:spcPts val="2300"/>
              </a:lnSpc>
              <a:spcBef>
                <a:spcPts val="0"/>
              </a:spcBef>
              <a:spcAft>
                <a:spcPts val="400"/>
              </a:spcAft>
              <a:buAutoNum type="arabicParenBoth"/>
            </a:pPr>
            <a:r>
              <a:rPr lang="en-GB" sz="1600" dirty="0" smtClean="0">
                <a:solidFill>
                  <a:srgbClr val="FF0000"/>
                </a:solidFill>
                <a:cs typeface="Arial" charset="0"/>
              </a:rPr>
              <a:t>Abrupt </a:t>
            </a:r>
            <a:r>
              <a:rPr lang="en-GB" sz="1600" dirty="0">
                <a:solidFill>
                  <a:srgbClr val="FF0000"/>
                </a:solidFill>
                <a:cs typeface="Arial" charset="0"/>
              </a:rPr>
              <a:t>repricing of global risk </a:t>
            </a:r>
            <a:r>
              <a:rPr lang="en-GB" sz="1600" dirty="0" err="1" smtClean="0">
                <a:solidFill>
                  <a:srgbClr val="FF0000"/>
                </a:solidFill>
                <a:cs typeface="Arial" charset="0"/>
              </a:rPr>
              <a:t>premia</a:t>
            </a:r>
            <a:r>
              <a:rPr lang="en-GB" sz="1600" dirty="0" smtClean="0">
                <a:solidFill>
                  <a:srgbClr val="FF0000"/>
                </a:solidFill>
                <a:cs typeface="Arial" charset="0"/>
              </a:rPr>
              <a:t> </a:t>
            </a:r>
            <a:r>
              <a:rPr lang="en-GB" sz="1600" dirty="0" smtClean="0">
                <a:cs typeface="Arial" charset="0"/>
              </a:rPr>
              <a:t>=&gt; very </a:t>
            </a:r>
            <a:r>
              <a:rPr lang="en-GB" sz="1600" dirty="0">
                <a:cs typeface="Arial" charset="0"/>
              </a:rPr>
              <a:t>strong financial contagion to the euro </a:t>
            </a:r>
            <a:r>
              <a:rPr lang="en-GB" sz="1600" dirty="0" smtClean="0">
                <a:cs typeface="Arial" charset="0"/>
              </a:rPr>
              <a:t>area, mainly </a:t>
            </a:r>
            <a:r>
              <a:rPr lang="en-GB" sz="1600" dirty="0">
                <a:cs typeface="Arial" charset="0"/>
              </a:rPr>
              <a:t>via financial contagion in equity and bond </a:t>
            </a:r>
            <a:r>
              <a:rPr lang="en-GB" sz="1600" dirty="0" smtClean="0">
                <a:cs typeface="Arial" charset="0"/>
              </a:rPr>
              <a:t>markets =&gt; </a:t>
            </a:r>
            <a:r>
              <a:rPr lang="en-GB" sz="1600" u="sng" dirty="0" smtClean="0">
                <a:cs typeface="Arial" charset="0"/>
              </a:rPr>
              <a:t>Yield </a:t>
            </a:r>
            <a:r>
              <a:rPr lang="en-GB" sz="1600" u="sng" dirty="0">
                <a:cs typeface="Arial" charset="0"/>
              </a:rPr>
              <a:t>curves steepen and credit spreads widen both in advanced and emerging </a:t>
            </a:r>
            <a:r>
              <a:rPr lang="en-GB" sz="1600" u="sng" dirty="0" smtClean="0">
                <a:cs typeface="Arial" charset="0"/>
              </a:rPr>
              <a:t>economies </a:t>
            </a:r>
            <a:r>
              <a:rPr lang="en-GB" sz="1600" dirty="0" smtClean="0">
                <a:cs typeface="Arial" charset="0"/>
              </a:rPr>
              <a:t>=&gt; re-emergence </a:t>
            </a:r>
            <a:r>
              <a:rPr lang="en-GB" sz="1600" dirty="0">
                <a:cs typeface="Arial" charset="0"/>
              </a:rPr>
              <a:t>of public debt sustainability concerns for countries with lower credit </a:t>
            </a:r>
            <a:r>
              <a:rPr lang="en-GB" sz="1600" dirty="0" smtClean="0">
                <a:cs typeface="Arial" charset="0"/>
              </a:rPr>
              <a:t>ratings.</a:t>
            </a:r>
          </a:p>
          <a:p>
            <a:pPr marL="342900" lvl="2" indent="-342900" algn="just">
              <a:lnSpc>
                <a:spcPts val="2300"/>
              </a:lnSpc>
              <a:spcBef>
                <a:spcPts val="0"/>
              </a:spcBef>
              <a:spcAft>
                <a:spcPts val="400"/>
              </a:spcAft>
              <a:buAutoNum type="arabicParenBoth"/>
            </a:pPr>
            <a:r>
              <a:rPr lang="en-GB" sz="1600" dirty="0" smtClean="0">
                <a:solidFill>
                  <a:srgbClr val="FF0000"/>
                </a:solidFill>
                <a:cs typeface="Arial" charset="0"/>
              </a:rPr>
              <a:t>Strong </a:t>
            </a:r>
            <a:r>
              <a:rPr lang="en-GB" sz="1600" dirty="0">
                <a:solidFill>
                  <a:srgbClr val="FF0000"/>
                </a:solidFill>
                <a:cs typeface="Arial" charset="0"/>
              </a:rPr>
              <a:t>economic slowdown </a:t>
            </a:r>
            <a:r>
              <a:rPr lang="en-GB" sz="1600" dirty="0" smtClean="0">
                <a:cs typeface="Arial" charset="0"/>
              </a:rPr>
              <a:t>=&gt; negative </a:t>
            </a:r>
            <a:r>
              <a:rPr lang="en-GB" sz="1600" dirty="0">
                <a:cs typeface="Arial" charset="0"/>
              </a:rPr>
              <a:t>feedback loop between the banking sector and the real economy. Lower than expected economic growth in </a:t>
            </a:r>
            <a:r>
              <a:rPr lang="en-GB" sz="1600" dirty="0" smtClean="0">
                <a:cs typeface="Arial" charset="0"/>
              </a:rPr>
              <a:t>US and emerging economies, in addition to trade disruptions </a:t>
            </a:r>
            <a:r>
              <a:rPr lang="en-GB" sz="1600" dirty="0">
                <a:cs typeface="Arial" charset="0"/>
              </a:rPr>
              <a:t>due to more protectionist policies in some advanced economies</a:t>
            </a:r>
            <a:r>
              <a:rPr lang="en-GB" sz="1600" dirty="0" smtClean="0">
                <a:cs typeface="Arial" charset="0"/>
              </a:rPr>
              <a:t>, is </a:t>
            </a:r>
            <a:r>
              <a:rPr lang="en-GB" sz="1600" dirty="0">
                <a:cs typeface="Arial" charset="0"/>
              </a:rPr>
              <a:t>assumed to spill over to euro area countries via trade </a:t>
            </a:r>
            <a:r>
              <a:rPr lang="en-GB" sz="1600" dirty="0" smtClean="0">
                <a:cs typeface="Arial" charset="0"/>
              </a:rPr>
              <a:t>channels =&gt; domestic </a:t>
            </a:r>
            <a:r>
              <a:rPr lang="en-GB" sz="1600" dirty="0">
                <a:cs typeface="Arial" charset="0"/>
              </a:rPr>
              <a:t>demand confidence shocks, negatively affecting private consumption and </a:t>
            </a:r>
            <a:r>
              <a:rPr lang="en-GB" sz="1600" dirty="0" smtClean="0">
                <a:cs typeface="Arial" charset="0"/>
              </a:rPr>
              <a:t>investment =&gt; </a:t>
            </a:r>
            <a:r>
              <a:rPr lang="en-GB" sz="1600" dirty="0">
                <a:cs typeface="Arial" charset="0"/>
              </a:rPr>
              <a:t>higher levels of risk in the non-financial corporate </a:t>
            </a:r>
            <a:r>
              <a:rPr lang="en-GB" sz="1600" dirty="0" smtClean="0">
                <a:cs typeface="Arial" charset="0"/>
              </a:rPr>
              <a:t>sector =&gt; bond </a:t>
            </a:r>
            <a:r>
              <a:rPr lang="en-GB" sz="1600" dirty="0">
                <a:cs typeface="Arial" charset="0"/>
              </a:rPr>
              <a:t>yields increase </a:t>
            </a:r>
            <a:r>
              <a:rPr lang="en-GB" sz="1600" dirty="0" smtClean="0">
                <a:cs typeface="Arial" charset="0"/>
              </a:rPr>
              <a:t>sharply and unemployment </a:t>
            </a:r>
            <a:r>
              <a:rPr lang="en-GB" sz="1600" dirty="0">
                <a:cs typeface="Arial" charset="0"/>
              </a:rPr>
              <a:t>also increases more abruptly than in the past due to the preponderance of flexible working </a:t>
            </a:r>
            <a:r>
              <a:rPr lang="en-GB" sz="1600" dirty="0" smtClean="0">
                <a:cs typeface="Arial" charset="0"/>
              </a:rPr>
              <a:t>contracts =&gt; households </a:t>
            </a:r>
            <a:r>
              <a:rPr lang="en-GB" sz="1600" dirty="0">
                <a:cs typeface="Arial" charset="0"/>
              </a:rPr>
              <a:t>and firms face difficulties in paying back their debt, especially in countries with highly indebted private </a:t>
            </a:r>
            <a:r>
              <a:rPr lang="en-GB" sz="1600" dirty="0" smtClean="0">
                <a:cs typeface="Arial" charset="0"/>
              </a:rPr>
              <a:t>sectors =&gt; drop </a:t>
            </a:r>
            <a:r>
              <a:rPr lang="en-GB" sz="1600" dirty="0">
                <a:cs typeface="Arial" charset="0"/>
              </a:rPr>
              <a:t>in property market activity, both in the residential and commercial property </a:t>
            </a:r>
            <a:r>
              <a:rPr lang="en-GB" sz="1600" dirty="0" smtClean="0">
                <a:cs typeface="Arial" charset="0"/>
              </a:rPr>
              <a:t>segments =&gt; lower collateral </a:t>
            </a:r>
            <a:r>
              <a:rPr lang="en-GB" sz="1600" dirty="0">
                <a:cs typeface="Arial" charset="0"/>
              </a:rPr>
              <a:t>value of mortgages.</a:t>
            </a:r>
            <a:endParaRPr lang="en-GB" sz="1600" dirty="0" smtClean="0">
              <a:cs typeface="Arial" charset="0"/>
            </a:endParaRPr>
          </a:p>
        </p:txBody>
      </p:sp>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759</a:t>
            </a:fld>
            <a:endParaRPr lang="en-US"/>
          </a:p>
        </p:txBody>
      </p:sp>
    </p:spTree>
    <p:extLst>
      <p:ext uri="{BB962C8B-B14F-4D97-AF65-F5344CB8AC3E}">
        <p14:creationId xmlns:p14="http://schemas.microsoft.com/office/powerpoint/2010/main" val="1796445244"/>
      </p:ext>
    </p:extLst>
  </p:cSld>
  <p:clrMapOvr>
    <a:masterClrMapping/>
  </p:clrMapOvr>
  <p:transition spd="slow">
    <p:pull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459038"/>
            <a:ext cx="8731250" cy="641350"/>
          </a:xfrm>
          <a:noFill/>
        </p:spPr>
        <p:txBody>
          <a:bodyPr wrap="square" lIns="91440" tIns="45720" rIns="91440" bIns="45720">
            <a:spAutoFit/>
          </a:bodyPr>
          <a:lstStyle/>
          <a:p>
            <a:pPr marL="1438275" indent="-1438275"/>
            <a:r>
              <a:rPr lang="en-US" sz="3600" b="1" dirty="0" smtClean="0"/>
              <a:t>1.1.4.	Relevance of the Financial Sector</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76</a:t>
            </a:fld>
            <a:endParaRPr lang="en-US" dirty="0"/>
          </a:p>
        </p:txBody>
      </p:sp>
    </p:spTree>
    <p:extLst>
      <p:ext uri="{BB962C8B-B14F-4D97-AF65-F5344CB8AC3E}">
        <p14:creationId xmlns:p14="http://schemas.microsoft.com/office/powerpoint/2010/main" val="2668752752"/>
      </p:ext>
    </p:extLst>
  </p:cSld>
  <p:clrMapOvr>
    <a:masterClrMapping/>
  </p:clrMapOvr>
  <p:transition spd="slow">
    <p:pull dir="r"/>
  </p:transition>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760</a:t>
            </a:fld>
            <a:endParaRPr lang="en-US"/>
          </a:p>
        </p:txBody>
      </p:sp>
      <p:pic>
        <p:nvPicPr>
          <p:cNvPr id="3" name="Picture 2"/>
          <p:cNvPicPr>
            <a:picLocks noChangeAspect="1"/>
          </p:cNvPicPr>
          <p:nvPr/>
        </p:nvPicPr>
        <p:blipFill>
          <a:blip r:embed="rId3"/>
          <a:stretch>
            <a:fillRect/>
          </a:stretch>
        </p:blipFill>
        <p:spPr>
          <a:xfrm>
            <a:off x="804287" y="1750022"/>
            <a:ext cx="7560840" cy="4046028"/>
          </a:xfrm>
          <a:prstGeom prst="rect">
            <a:avLst/>
          </a:prstGeom>
        </p:spPr>
      </p:pic>
      <p:sp>
        <p:nvSpPr>
          <p:cNvPr id="6" name="Text Box 6"/>
          <p:cNvSpPr txBox="1">
            <a:spLocks noChangeArrowheads="1"/>
          </p:cNvSpPr>
          <p:nvPr/>
        </p:nvSpPr>
        <p:spPr bwMode="auto">
          <a:xfrm>
            <a:off x="762000" y="6021288"/>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spTree>
    <p:extLst>
      <p:ext uri="{BB962C8B-B14F-4D97-AF65-F5344CB8AC3E}">
        <p14:creationId xmlns:p14="http://schemas.microsoft.com/office/powerpoint/2010/main" val="3948918052"/>
      </p:ext>
    </p:extLst>
  </p:cSld>
  <p:clrMapOvr>
    <a:masterClrMapping/>
  </p:clrMapOvr>
  <p:transition spd="slow">
    <p:pull dir="r"/>
  </p:transition>
  <p:timing>
    <p:tnLst>
      <p:par>
        <p:cTn id="1" dur="indefinite" restart="never" nodeType="tmRoot"/>
      </p:par>
    </p:tnLst>
  </p:timing>
</p:sld>
</file>

<file path=ppt/slides/slide7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761</a:t>
            </a:fld>
            <a:endParaRPr lang="en-US"/>
          </a:p>
        </p:txBody>
      </p:sp>
      <p:sp>
        <p:nvSpPr>
          <p:cNvPr id="6" name="Text Box 6"/>
          <p:cNvSpPr txBox="1">
            <a:spLocks noChangeArrowheads="1"/>
          </p:cNvSpPr>
          <p:nvPr/>
        </p:nvSpPr>
        <p:spPr bwMode="auto">
          <a:xfrm>
            <a:off x="1111721" y="5774286"/>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pic>
        <p:nvPicPr>
          <p:cNvPr id="4" name="Picture 3"/>
          <p:cNvPicPr>
            <a:picLocks noChangeAspect="1"/>
          </p:cNvPicPr>
          <p:nvPr/>
        </p:nvPicPr>
        <p:blipFill>
          <a:blip r:embed="rId3"/>
          <a:stretch>
            <a:fillRect/>
          </a:stretch>
        </p:blipFill>
        <p:spPr>
          <a:xfrm>
            <a:off x="1136576" y="2528158"/>
            <a:ext cx="6642451" cy="2974400"/>
          </a:xfrm>
          <a:prstGeom prst="rect">
            <a:avLst/>
          </a:prstGeom>
        </p:spPr>
      </p:pic>
      <p:sp>
        <p:nvSpPr>
          <p:cNvPr id="7" name="Rectangle 2"/>
          <p:cNvSpPr>
            <a:spLocks noGrp="1" noChangeArrowheads="1"/>
          </p:cNvSpPr>
          <p:nvPr>
            <p:ph type="body" sz="half" idx="1"/>
          </p:nvPr>
        </p:nvSpPr>
        <p:spPr>
          <a:xfrm>
            <a:off x="809625" y="1628800"/>
            <a:ext cx="8683625" cy="792088"/>
          </a:xfrm>
        </p:spPr>
        <p:txBody>
          <a:bodyPr anchor="ctr"/>
          <a:lstStyle/>
          <a:p>
            <a:pPr marL="268288" lvl="2" indent="-268288" algn="just">
              <a:lnSpc>
                <a:spcPts val="2700"/>
              </a:lnSpc>
              <a:spcBef>
                <a:spcPts val="600"/>
              </a:spcBef>
              <a:spcAft>
                <a:spcPts val="600"/>
              </a:spcAft>
            </a:pPr>
            <a:r>
              <a:rPr lang="en-GB" sz="2000" dirty="0" smtClean="0">
                <a:solidFill>
                  <a:srgbClr val="FF0000"/>
                </a:solidFill>
                <a:cs typeface="Arial" charset="0"/>
              </a:rPr>
              <a:t>Stronger macroeconomic impact of scenario 2 – GDP falls by more than 5%, with residential property prices decreasing around 22% </a:t>
            </a:r>
            <a:endParaRPr lang="en-GB" sz="1800" dirty="0" smtClean="0">
              <a:cs typeface="Arial" charset="0"/>
            </a:endParaRPr>
          </a:p>
        </p:txBody>
      </p:sp>
    </p:spTree>
    <p:extLst>
      <p:ext uri="{BB962C8B-B14F-4D97-AF65-F5344CB8AC3E}">
        <p14:creationId xmlns:p14="http://schemas.microsoft.com/office/powerpoint/2010/main" val="4259119038"/>
      </p:ext>
    </p:extLst>
  </p:cSld>
  <p:clrMapOvr>
    <a:masterClrMapping/>
  </p:clrMapOvr>
  <p:transition spd="slow">
    <p:pull dir="r"/>
  </p:transition>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762</a:t>
            </a:fld>
            <a:endParaRPr lang="en-US"/>
          </a:p>
        </p:txBody>
      </p:sp>
      <p:sp>
        <p:nvSpPr>
          <p:cNvPr id="6" name="Text Box 6"/>
          <p:cNvSpPr txBox="1">
            <a:spLocks noChangeArrowheads="1"/>
          </p:cNvSpPr>
          <p:nvPr/>
        </p:nvSpPr>
        <p:spPr bwMode="auto">
          <a:xfrm>
            <a:off x="809625" y="6052267"/>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sp>
        <p:nvSpPr>
          <p:cNvPr id="7" name="Rectangle 2"/>
          <p:cNvSpPr>
            <a:spLocks noGrp="1" noChangeArrowheads="1"/>
          </p:cNvSpPr>
          <p:nvPr>
            <p:ph type="body" sz="half" idx="1"/>
          </p:nvPr>
        </p:nvSpPr>
        <p:spPr>
          <a:xfrm>
            <a:off x="809625" y="1628800"/>
            <a:ext cx="8683625" cy="809894"/>
          </a:xfrm>
        </p:spPr>
        <p:txBody>
          <a:bodyPr anchor="ctr"/>
          <a:lstStyle/>
          <a:p>
            <a:pPr marL="268288" lvl="2" indent="-268288" algn="just">
              <a:lnSpc>
                <a:spcPts val="2600"/>
              </a:lnSpc>
              <a:spcBef>
                <a:spcPts val="600"/>
              </a:spcBef>
              <a:spcAft>
                <a:spcPts val="600"/>
              </a:spcAft>
            </a:pPr>
            <a:r>
              <a:rPr lang="en-GB" sz="2000" dirty="0" smtClean="0">
                <a:solidFill>
                  <a:srgbClr val="FF0000"/>
                </a:solidFill>
                <a:cs typeface="Arial" charset="0"/>
              </a:rPr>
              <a:t>Nonetheless, the impact on financial markets of scenario 1 is stronger, increasing 10-year bond yields in more than 100 </a:t>
            </a:r>
            <a:r>
              <a:rPr lang="en-GB" sz="2000" dirty="0" err="1" smtClean="0">
                <a:solidFill>
                  <a:srgbClr val="FF0000"/>
                </a:solidFill>
                <a:cs typeface="Arial" charset="0"/>
              </a:rPr>
              <a:t>bp</a:t>
            </a:r>
            <a:r>
              <a:rPr lang="en-GB" sz="2000" dirty="0" smtClean="0">
                <a:solidFill>
                  <a:srgbClr val="FF0000"/>
                </a:solidFill>
                <a:cs typeface="Arial" charset="0"/>
              </a:rPr>
              <a:t>:</a:t>
            </a:r>
          </a:p>
        </p:txBody>
      </p:sp>
      <p:pic>
        <p:nvPicPr>
          <p:cNvPr id="3" name="Picture 2"/>
          <p:cNvPicPr>
            <a:picLocks noChangeAspect="1"/>
          </p:cNvPicPr>
          <p:nvPr/>
        </p:nvPicPr>
        <p:blipFill>
          <a:blip r:embed="rId3"/>
          <a:stretch>
            <a:fillRect/>
          </a:stretch>
        </p:blipFill>
        <p:spPr>
          <a:xfrm>
            <a:off x="920553" y="2438694"/>
            <a:ext cx="5976663" cy="3619826"/>
          </a:xfrm>
          <a:prstGeom prst="rect">
            <a:avLst/>
          </a:prstGeom>
        </p:spPr>
      </p:pic>
    </p:spTree>
    <p:extLst>
      <p:ext uri="{BB962C8B-B14F-4D97-AF65-F5344CB8AC3E}">
        <p14:creationId xmlns:p14="http://schemas.microsoft.com/office/powerpoint/2010/main" val="1677794765"/>
      </p:ext>
    </p:extLst>
  </p:cSld>
  <p:clrMapOvr>
    <a:masterClrMapping/>
  </p:clrMapOvr>
  <p:transition spd="slow">
    <p:pull dir="r"/>
  </p:transition>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763</a:t>
            </a:fld>
            <a:endParaRPr lang="en-US"/>
          </a:p>
        </p:txBody>
      </p:sp>
      <p:sp>
        <p:nvSpPr>
          <p:cNvPr id="6" name="Text Box 6"/>
          <p:cNvSpPr txBox="1">
            <a:spLocks noChangeArrowheads="1"/>
          </p:cNvSpPr>
          <p:nvPr/>
        </p:nvSpPr>
        <p:spPr bwMode="auto">
          <a:xfrm>
            <a:off x="1050032" y="6052267"/>
            <a:ext cx="8079432"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sp>
        <p:nvSpPr>
          <p:cNvPr id="7" name="Rectangle 2"/>
          <p:cNvSpPr>
            <a:spLocks noGrp="1" noChangeArrowheads="1"/>
          </p:cNvSpPr>
          <p:nvPr>
            <p:ph type="body" sz="half" idx="1"/>
          </p:nvPr>
        </p:nvSpPr>
        <p:spPr>
          <a:xfrm>
            <a:off x="809625" y="1628800"/>
            <a:ext cx="8683625" cy="1048048"/>
          </a:xfrm>
        </p:spPr>
        <p:txBody>
          <a:bodyPr anchor="ctr"/>
          <a:lstStyle/>
          <a:p>
            <a:pPr marL="268288" lvl="2" indent="-268288" algn="just">
              <a:lnSpc>
                <a:spcPts val="2700"/>
              </a:lnSpc>
              <a:spcBef>
                <a:spcPts val="600"/>
              </a:spcBef>
              <a:spcAft>
                <a:spcPts val="600"/>
              </a:spcAft>
            </a:pPr>
            <a:r>
              <a:rPr lang="en-GB" sz="2000" dirty="0" smtClean="0">
                <a:solidFill>
                  <a:srgbClr val="FF0000"/>
                </a:solidFill>
                <a:cs typeface="Arial" charset="0"/>
              </a:rPr>
              <a:t>Conclusion: the </a:t>
            </a:r>
            <a:r>
              <a:rPr lang="en-GB" sz="2000" dirty="0">
                <a:solidFill>
                  <a:srgbClr val="FF0000"/>
                </a:solidFill>
                <a:cs typeface="Arial" charset="0"/>
              </a:rPr>
              <a:t>euro area banking sector </a:t>
            </a:r>
            <a:r>
              <a:rPr lang="en-GB" sz="2000" dirty="0" smtClean="0">
                <a:solidFill>
                  <a:srgbClr val="FF0000"/>
                </a:solidFill>
                <a:cs typeface="Arial" charset="0"/>
              </a:rPr>
              <a:t>as a whole was concluded to be resilient </a:t>
            </a:r>
            <a:r>
              <a:rPr lang="en-GB" sz="2000" dirty="0">
                <a:solidFill>
                  <a:srgbClr val="FF0000"/>
                </a:solidFill>
                <a:cs typeface="Arial" charset="0"/>
              </a:rPr>
              <a:t>to the </a:t>
            </a:r>
            <a:r>
              <a:rPr lang="en-GB" sz="2000" dirty="0" smtClean="0">
                <a:solidFill>
                  <a:srgbClr val="FF0000"/>
                </a:solidFill>
                <a:cs typeface="Arial" charset="0"/>
              </a:rPr>
              <a:t>main </a:t>
            </a:r>
            <a:r>
              <a:rPr lang="en-GB" sz="2000" dirty="0">
                <a:solidFill>
                  <a:srgbClr val="FF0000"/>
                </a:solidFill>
                <a:cs typeface="Arial" charset="0"/>
              </a:rPr>
              <a:t>financial stability risks</a:t>
            </a:r>
            <a:r>
              <a:rPr lang="en-GB" sz="2000" dirty="0">
                <a:cs typeface="Arial" charset="0"/>
              </a:rPr>
              <a:t>, </a:t>
            </a:r>
            <a:r>
              <a:rPr lang="en-GB" sz="2000" dirty="0" smtClean="0">
                <a:cs typeface="Arial" charset="0"/>
              </a:rPr>
              <a:t>with CET1 </a:t>
            </a:r>
            <a:r>
              <a:rPr lang="en-GB" sz="2000" dirty="0">
                <a:cs typeface="Arial" charset="0"/>
              </a:rPr>
              <a:t>ratio </a:t>
            </a:r>
            <a:r>
              <a:rPr lang="en-GB" sz="2000" dirty="0" smtClean="0">
                <a:cs typeface="Arial" charset="0"/>
              </a:rPr>
              <a:t>declining </a:t>
            </a:r>
            <a:r>
              <a:rPr lang="en-GB" sz="2000" dirty="0">
                <a:cs typeface="Arial" charset="0"/>
              </a:rPr>
              <a:t>by </a:t>
            </a:r>
            <a:r>
              <a:rPr lang="en-GB" sz="2000" dirty="0" smtClean="0">
                <a:cs typeface="Arial" charset="0"/>
              </a:rPr>
              <a:t>just about 2 p.p. under adverse scenarios.</a:t>
            </a:r>
          </a:p>
        </p:txBody>
      </p:sp>
      <p:pic>
        <p:nvPicPr>
          <p:cNvPr id="4" name="Picture 3"/>
          <p:cNvPicPr>
            <a:picLocks noChangeAspect="1"/>
          </p:cNvPicPr>
          <p:nvPr/>
        </p:nvPicPr>
        <p:blipFill>
          <a:blip r:embed="rId3"/>
          <a:stretch>
            <a:fillRect/>
          </a:stretch>
        </p:blipFill>
        <p:spPr>
          <a:xfrm>
            <a:off x="1064568" y="2747909"/>
            <a:ext cx="5616624" cy="3201371"/>
          </a:xfrm>
          <a:prstGeom prst="rect">
            <a:avLst/>
          </a:prstGeom>
        </p:spPr>
      </p:pic>
    </p:spTree>
    <p:extLst>
      <p:ext uri="{BB962C8B-B14F-4D97-AF65-F5344CB8AC3E}">
        <p14:creationId xmlns:p14="http://schemas.microsoft.com/office/powerpoint/2010/main" val="2707068445"/>
      </p:ext>
    </p:extLst>
  </p:cSld>
  <p:clrMapOvr>
    <a:masterClrMapping/>
  </p:clrMapOvr>
  <p:transition spd="slow">
    <p:pull dir="r"/>
  </p:transition>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9556" name="Rectangle 3"/>
          <p:cNvSpPr>
            <a:spLocks noGrp="1" noChangeArrowheads="1"/>
          </p:cNvSpPr>
          <p:nvPr>
            <p:ph type="title"/>
          </p:nvPr>
        </p:nvSpPr>
        <p:spPr>
          <a:xfrm>
            <a:off x="809625" y="231775"/>
            <a:ext cx="8643938" cy="1196975"/>
          </a:xfrm>
          <a:noFill/>
        </p:spPr>
        <p:txBody>
          <a:bodyPr/>
          <a:lstStyle/>
          <a:p>
            <a:r>
              <a:rPr lang="en-GB" sz="4000" dirty="0">
                <a:solidFill>
                  <a:schemeClr val="tx1"/>
                </a:solidFill>
              </a:rPr>
              <a:t>EU Basel III package</a:t>
            </a:r>
            <a:endParaRPr lang="en-GB" sz="4000"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764</a:t>
            </a:fld>
            <a:endParaRPr lang="en-US"/>
          </a:p>
        </p:txBody>
      </p:sp>
      <p:sp>
        <p:nvSpPr>
          <p:cNvPr id="6" name="Text Box 6"/>
          <p:cNvSpPr txBox="1">
            <a:spLocks noChangeArrowheads="1"/>
          </p:cNvSpPr>
          <p:nvPr/>
        </p:nvSpPr>
        <p:spPr bwMode="auto">
          <a:xfrm>
            <a:off x="1064568" y="6046014"/>
            <a:ext cx="7879734" cy="276999"/>
          </a:xfrm>
          <a:prstGeom prst="rect">
            <a:avLst/>
          </a:prstGeom>
          <a:noFill/>
          <a:ln w="12700" cap="sq">
            <a:noFill/>
            <a:miter lim="800000"/>
            <a:headEnd/>
            <a:tailEnd/>
          </a:ln>
        </p:spPr>
        <p:txBody>
          <a:bodyPr wrap="square">
            <a:spAutoFit/>
          </a:bodyPr>
          <a:lstStyle/>
          <a:p>
            <a:pPr algn="just">
              <a:spcBef>
                <a:spcPct val="50000"/>
              </a:spcBef>
              <a:buNone/>
            </a:pPr>
            <a:r>
              <a:rPr lang="en-US" sz="1200" b="0" u="none" dirty="0" smtClean="0">
                <a:solidFill>
                  <a:schemeClr val="tx1"/>
                </a:solidFill>
              </a:rPr>
              <a:t>Source: European Central Bank (2018), “Financial Stability Review”, May.</a:t>
            </a:r>
            <a:endParaRPr lang="en-US" sz="1200" b="0" u="none" dirty="0">
              <a:solidFill>
                <a:schemeClr val="tx1"/>
              </a:solidFill>
            </a:endParaRPr>
          </a:p>
        </p:txBody>
      </p:sp>
      <p:sp>
        <p:nvSpPr>
          <p:cNvPr id="7" name="Rectangle 2"/>
          <p:cNvSpPr>
            <a:spLocks noGrp="1" noChangeArrowheads="1"/>
          </p:cNvSpPr>
          <p:nvPr>
            <p:ph type="body" sz="half" idx="1"/>
          </p:nvPr>
        </p:nvSpPr>
        <p:spPr>
          <a:xfrm>
            <a:off x="809625" y="1628799"/>
            <a:ext cx="8683625" cy="1083169"/>
          </a:xfrm>
        </p:spPr>
        <p:txBody>
          <a:bodyPr anchor="ctr"/>
          <a:lstStyle/>
          <a:p>
            <a:pPr marL="180975" lvl="2" indent="-180975" algn="just">
              <a:lnSpc>
                <a:spcPts val="2700"/>
              </a:lnSpc>
              <a:spcBef>
                <a:spcPts val="600"/>
              </a:spcBef>
              <a:spcAft>
                <a:spcPts val="600"/>
              </a:spcAft>
            </a:pPr>
            <a:r>
              <a:rPr lang="en-GB" sz="2000" dirty="0" smtClean="0">
                <a:cs typeface="Arial" charset="0"/>
              </a:rPr>
              <a:t>Nonetheless</a:t>
            </a:r>
            <a:r>
              <a:rPr lang="en-GB" sz="2000" dirty="0">
                <a:cs typeface="Arial" charset="0"/>
              </a:rPr>
              <a:t>, under the static balance sheet assumption, </a:t>
            </a:r>
            <a:r>
              <a:rPr lang="en-GB" sz="2000" dirty="0" smtClean="0">
                <a:cs typeface="Arial" charset="0"/>
              </a:rPr>
              <a:t>CET1 ratio in banks </a:t>
            </a:r>
            <a:r>
              <a:rPr lang="en-GB" sz="2000" dirty="0">
                <a:cs typeface="Arial" charset="0"/>
              </a:rPr>
              <a:t>representing </a:t>
            </a:r>
            <a:r>
              <a:rPr lang="en-GB" sz="2000" dirty="0" smtClean="0">
                <a:cs typeface="Arial" charset="0"/>
              </a:rPr>
              <a:t>between 20% and 30% of </a:t>
            </a:r>
            <a:r>
              <a:rPr lang="en-GB" sz="2000" dirty="0">
                <a:cs typeface="Arial" charset="0"/>
              </a:rPr>
              <a:t>total assets would fall below </a:t>
            </a:r>
            <a:r>
              <a:rPr lang="en-GB" sz="2000" dirty="0" smtClean="0">
                <a:cs typeface="Arial" charset="0"/>
              </a:rPr>
              <a:t>10</a:t>
            </a:r>
            <a:r>
              <a:rPr lang="en-GB" sz="2000" dirty="0">
                <a:cs typeface="Arial" charset="0"/>
              </a:rPr>
              <a:t>% </a:t>
            </a:r>
            <a:r>
              <a:rPr lang="en-GB" sz="2000" dirty="0" smtClean="0">
                <a:cs typeface="Arial" charset="0"/>
              </a:rPr>
              <a:t>and a </a:t>
            </a:r>
            <a:r>
              <a:rPr lang="en-GB" sz="2000" dirty="0">
                <a:cs typeface="Arial" charset="0"/>
              </a:rPr>
              <a:t>few small banks would face severe solvency </a:t>
            </a:r>
            <a:r>
              <a:rPr lang="en-GB" sz="2000" dirty="0" smtClean="0">
                <a:cs typeface="Arial" charset="0"/>
              </a:rPr>
              <a:t>difficulties (CET1 ratio &lt; 6%).</a:t>
            </a:r>
          </a:p>
        </p:txBody>
      </p:sp>
      <p:pic>
        <p:nvPicPr>
          <p:cNvPr id="3" name="Picture 2"/>
          <p:cNvPicPr>
            <a:picLocks noChangeAspect="1"/>
          </p:cNvPicPr>
          <p:nvPr/>
        </p:nvPicPr>
        <p:blipFill>
          <a:blip r:embed="rId3"/>
          <a:stretch>
            <a:fillRect/>
          </a:stretch>
        </p:blipFill>
        <p:spPr>
          <a:xfrm>
            <a:off x="1064569" y="2751625"/>
            <a:ext cx="5472608" cy="3254733"/>
          </a:xfrm>
          <a:prstGeom prst="rect">
            <a:avLst/>
          </a:prstGeom>
        </p:spPr>
      </p:pic>
    </p:spTree>
    <p:extLst>
      <p:ext uri="{BB962C8B-B14F-4D97-AF65-F5344CB8AC3E}">
        <p14:creationId xmlns:p14="http://schemas.microsoft.com/office/powerpoint/2010/main" val="3327155628"/>
      </p:ext>
    </p:extLst>
  </p:cSld>
  <p:clrMapOvr>
    <a:masterClrMapping/>
  </p:clrMapOvr>
  <p:transition spd="slow">
    <p:pull dir="r"/>
  </p:transition>
  <p:timing>
    <p:tnLst>
      <p:par>
        <p:cTn id="1" dur="indefinite" restart="never" nodeType="tmRoot"/>
      </p:par>
    </p:tnLst>
  </p:timing>
</p:sld>
</file>

<file path=ppt/slides/slide7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0242" name="Rectangle 2"/>
          <p:cNvSpPr>
            <a:spLocks noGrp="1" noChangeArrowheads="1"/>
          </p:cNvSpPr>
          <p:nvPr>
            <p:ph type="body" sz="half" idx="1"/>
          </p:nvPr>
        </p:nvSpPr>
        <p:spPr>
          <a:xfrm>
            <a:off x="841375" y="1628800"/>
            <a:ext cx="8612188" cy="4657700"/>
          </a:xfrm>
          <a:noFill/>
        </p:spPr>
        <p:txBody>
          <a:bodyPr/>
          <a:lstStyle/>
          <a:p>
            <a:pPr marL="0" indent="0" algn="just">
              <a:lnSpc>
                <a:spcPts val="2500"/>
              </a:lnSpc>
              <a:spcBef>
                <a:spcPts val="600"/>
              </a:spcBef>
              <a:spcAft>
                <a:spcPts val="500"/>
              </a:spcAft>
              <a:buNone/>
            </a:pPr>
            <a:r>
              <a:rPr lang="en-US" sz="2000" b="1" dirty="0" smtClean="0">
                <a:solidFill>
                  <a:srgbClr val="FF0000"/>
                </a:solidFill>
              </a:rPr>
              <a:t>6. SREP</a:t>
            </a:r>
          </a:p>
          <a:p>
            <a:pPr marL="268288" indent="-268288" algn="just">
              <a:lnSpc>
                <a:spcPts val="2500"/>
              </a:lnSpc>
              <a:spcBef>
                <a:spcPts val="600"/>
              </a:spcBef>
              <a:spcAft>
                <a:spcPts val="500"/>
              </a:spcAft>
            </a:pPr>
            <a:r>
              <a:rPr lang="en-US" sz="2000" dirty="0" smtClean="0">
                <a:solidFill>
                  <a:srgbClr val="FF0000"/>
                </a:solidFill>
              </a:rPr>
              <a:t>In the Euro Area</a:t>
            </a:r>
            <a:r>
              <a:rPr lang="pt-PT" sz="2000" dirty="0" smtClean="0">
                <a:solidFill>
                  <a:srgbClr val="FF0000"/>
                </a:solidFill>
              </a:rPr>
              <a:t>, </a:t>
            </a:r>
            <a:r>
              <a:rPr lang="en-GB" sz="2000" dirty="0" smtClean="0">
                <a:solidFill>
                  <a:srgbClr val="FF0000"/>
                </a:solidFill>
              </a:rPr>
              <a:t>Pillar II is divided </a:t>
            </a:r>
            <a:r>
              <a:rPr lang="en-GB" sz="2000" dirty="0">
                <a:solidFill>
                  <a:srgbClr val="FF0000"/>
                </a:solidFill>
              </a:rPr>
              <a:t>into </a:t>
            </a:r>
            <a:r>
              <a:rPr lang="en-GB" sz="2000" dirty="0" smtClean="0">
                <a:solidFill>
                  <a:srgbClr val="FF0000"/>
                </a:solidFill>
              </a:rPr>
              <a:t>2 </a:t>
            </a:r>
            <a:r>
              <a:rPr lang="en-GB" sz="2000" dirty="0">
                <a:solidFill>
                  <a:srgbClr val="FF0000"/>
                </a:solidFill>
              </a:rPr>
              <a:t>major components</a:t>
            </a:r>
            <a:r>
              <a:rPr lang="en-GB" sz="2000" dirty="0"/>
              <a:t>:</a:t>
            </a:r>
          </a:p>
          <a:p>
            <a:pPr marL="287338" indent="-285750" algn="just">
              <a:lnSpc>
                <a:spcPts val="2500"/>
              </a:lnSpc>
              <a:spcBef>
                <a:spcPts val="600"/>
              </a:spcBef>
              <a:spcAft>
                <a:spcPts val="500"/>
              </a:spcAft>
              <a:buAutoNum type="romanLcParenBoth"/>
            </a:pPr>
            <a:r>
              <a:rPr lang="en-GB" sz="1800" dirty="0">
                <a:solidFill>
                  <a:srgbClr val="FF0000"/>
                </a:solidFill>
              </a:rPr>
              <a:t>Institutions</a:t>
            </a:r>
            <a:r>
              <a:rPr lang="en-GB" sz="1800" dirty="0"/>
              <a:t> - expected to establish sound, effective and complete strategies and processes to assess and maintain, on an ongoing basis, the amounts, types and distribution of internal capital commensurate to their risk profiles (ICAAP), as well as robust governance and internal control arrangements</a:t>
            </a:r>
          </a:p>
          <a:p>
            <a:pPr marL="287338" indent="-285750" algn="just">
              <a:lnSpc>
                <a:spcPts val="2500"/>
              </a:lnSpc>
              <a:spcBef>
                <a:spcPts val="600"/>
              </a:spcBef>
              <a:spcAft>
                <a:spcPts val="500"/>
              </a:spcAft>
              <a:buAutoNum type="romanLcParenBoth"/>
            </a:pPr>
            <a:r>
              <a:rPr lang="en-GB" sz="1800" dirty="0">
                <a:solidFill>
                  <a:srgbClr val="FF0000"/>
                </a:solidFill>
              </a:rPr>
              <a:t>Supervisory authorities </a:t>
            </a:r>
            <a:r>
              <a:rPr lang="en-GB" sz="1800" dirty="0" smtClean="0"/>
              <a:t>– </a:t>
            </a:r>
            <a:r>
              <a:rPr lang="pt-PT" sz="1800" dirty="0" smtClean="0"/>
              <a:t>SREP</a:t>
            </a:r>
            <a:r>
              <a:rPr lang="en-US" sz="1800" dirty="0"/>
              <a:t>:</a:t>
            </a:r>
            <a:endParaRPr lang="en-US" sz="1800" dirty="0" smtClean="0"/>
          </a:p>
          <a:p>
            <a:pPr marL="0" indent="0" algn="just">
              <a:lnSpc>
                <a:spcPts val="2200"/>
              </a:lnSpc>
              <a:spcBef>
                <a:spcPts val="600"/>
              </a:spcBef>
              <a:spcAft>
                <a:spcPts val="500"/>
              </a:spcAft>
              <a:buNone/>
              <a:defRPr/>
            </a:pPr>
            <a:r>
              <a:rPr lang="en-US" sz="1600" dirty="0" smtClean="0"/>
              <a:t>Set </a:t>
            </a:r>
            <a:r>
              <a:rPr lang="en-US" sz="1600" dirty="0"/>
              <a:t>of procedures annually adopted by </a:t>
            </a:r>
            <a:r>
              <a:rPr lang="en-US" sz="1600" dirty="0" smtClean="0"/>
              <a:t>the supervisors of the SSM </a:t>
            </a:r>
            <a:r>
              <a:rPr lang="en-US" sz="1600" dirty="0"/>
              <a:t>to ensure that institutions have adequate arrangements, strategies, processes and mechanisms, as well as capital and liquidity to ensure a sound management, internal control system and coverage of their risks, to which they are or might be exposed, including those revealed by stress testing and risks institution may pose to the financial </a:t>
            </a:r>
            <a:r>
              <a:rPr lang="en-US" sz="1600" dirty="0" smtClean="0"/>
              <a:t>system. (</a:t>
            </a:r>
            <a:r>
              <a:rPr lang="en-US" sz="1600" dirty="0"/>
              <a:t>EBA/GL/2014/13, “Guidelines on common procedures and methodologies for the </a:t>
            </a:r>
            <a:r>
              <a:rPr lang="en-US" sz="1600" u="sng" dirty="0"/>
              <a:t>supervisory review and evaluation process </a:t>
            </a:r>
            <a:r>
              <a:rPr lang="en-US" sz="1600" dirty="0"/>
              <a:t>(SREP)”, 19 </a:t>
            </a:r>
            <a:r>
              <a:rPr lang="en-US" sz="1600" dirty="0" smtClean="0"/>
              <a:t>Dec.2014).</a:t>
            </a:r>
            <a:endParaRPr lang="en-US" sz="1600" dirty="0"/>
          </a:p>
        </p:txBody>
      </p:sp>
      <p:sp>
        <p:nvSpPr>
          <p:cNvPr id="225284" name="Rectangle 3"/>
          <p:cNvSpPr>
            <a:spLocks noGrp="1" noChangeArrowheads="1"/>
          </p:cNvSpPr>
          <p:nvPr>
            <p:ph type="title"/>
          </p:nvPr>
        </p:nvSpPr>
        <p:spPr>
          <a:xfrm>
            <a:off x="841375" y="392113"/>
            <a:ext cx="7183438" cy="679450"/>
          </a:xfrm>
          <a:noFill/>
        </p:spPr>
        <p:txBody>
          <a:bodyPr/>
          <a:lstStyle/>
          <a:p>
            <a:r>
              <a:rPr lang="en-GB" dirty="0">
                <a:solidFill>
                  <a:schemeClr val="tx1"/>
                </a:solidFill>
              </a:rPr>
              <a:t>EU Basel III package</a:t>
            </a:r>
            <a:endParaRPr lang="en-GB"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765</a:t>
            </a:fld>
            <a:endParaRPr lang="en-US"/>
          </a:p>
        </p:txBody>
      </p:sp>
    </p:spTree>
    <p:extLst>
      <p:ext uri="{BB962C8B-B14F-4D97-AF65-F5344CB8AC3E}">
        <p14:creationId xmlns:p14="http://schemas.microsoft.com/office/powerpoint/2010/main" val="1700476343"/>
      </p:ext>
    </p:extLst>
  </p:cSld>
  <p:clrMapOvr>
    <a:masterClrMapping/>
  </p:clrMapOvr>
  <p:transition spd="med">
    <p:cover dir="r"/>
  </p:transition>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738188" y="1628801"/>
            <a:ext cx="8715375"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latin typeface="+mn-lt"/>
              </a:rPr>
              <a:t>SREP was initially the outcome of guidelines (GL) issued by the forerunner of EBA </a:t>
            </a:r>
            <a:r>
              <a:rPr lang="en-US" sz="2000" b="0" u="none" dirty="0" smtClean="0">
                <a:solidFill>
                  <a:schemeClr val="tx1"/>
                </a:solidFill>
                <a:latin typeface="+mn-lt"/>
              </a:rPr>
              <a:t>– the CEBS (Committee of European Banking Supervisors) – in 2006 (</a:t>
            </a:r>
            <a:r>
              <a:rPr lang="en-GB" sz="2000" b="0" u="none" dirty="0">
                <a:solidFill>
                  <a:schemeClr val="tx1"/>
                </a:solidFill>
                <a:latin typeface="+mn-lt"/>
              </a:rPr>
              <a:t>Guidelines on the Application of the Supervisory Review Process under Pillar 2 (CP03 revised</a:t>
            </a:r>
            <a:r>
              <a:rPr lang="en-GB" sz="2000" b="0" u="none" dirty="0" smtClean="0">
                <a:solidFill>
                  <a:schemeClr val="tx1"/>
                </a:solidFill>
                <a:latin typeface="+mn-lt"/>
              </a:rPr>
              <a:t>), 25 Jan.)</a:t>
            </a:r>
            <a:r>
              <a:rPr lang="en-US" sz="2000" b="0" u="none" dirty="0" smtClean="0">
                <a:solidFill>
                  <a:schemeClr val="tx1"/>
                </a:solidFill>
                <a:latin typeface="+mn-lt"/>
              </a:rPr>
              <a:t>.</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latin typeface="+mn-lt"/>
              </a:rPr>
              <a:t>These GL defined a set of requirements for banks and also for the supervisors and were among several guidelines </a:t>
            </a:r>
            <a:r>
              <a:rPr lang="en-GB" sz="2000" b="0" u="none" dirty="0" smtClean="0">
                <a:solidFill>
                  <a:schemeClr val="tx1"/>
                </a:solidFill>
                <a:latin typeface="+mn-lt"/>
              </a:rPr>
              <a:t>issued by CEBS on internal governance.</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latin typeface="+mn-lt"/>
              </a:rPr>
              <a:t>While being CEBS guidelines, these were non-binding, even though supervisors were expected to implement them or to explain why they hadn’t.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766</a:t>
            </a:fld>
            <a:endParaRPr lang="en-US" dirty="0"/>
          </a:p>
        </p:txBody>
      </p:sp>
    </p:spTree>
    <p:extLst>
      <p:ext uri="{BB962C8B-B14F-4D97-AF65-F5344CB8AC3E}">
        <p14:creationId xmlns:p14="http://schemas.microsoft.com/office/powerpoint/2010/main" val="3600538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738188" y="1628801"/>
            <a:ext cx="8715375"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latin typeface="+mn-lt"/>
              </a:rPr>
              <a:t>After a </a:t>
            </a:r>
            <a:r>
              <a:rPr lang="en-GB" sz="2000" b="0" u="none" dirty="0">
                <a:solidFill>
                  <a:schemeClr val="tx1"/>
                </a:solidFill>
                <a:latin typeface="+mn-lt"/>
              </a:rPr>
              <a:t>survey on the implementation of internal governance by institutions and </a:t>
            </a:r>
            <a:r>
              <a:rPr lang="en-GB" sz="2000" b="0" u="none" dirty="0" smtClean="0">
                <a:solidFill>
                  <a:schemeClr val="tx1"/>
                </a:solidFill>
                <a:latin typeface="+mn-lt"/>
              </a:rPr>
              <a:t>supervisors in 2009, CEBS concluded that internal </a:t>
            </a:r>
            <a:r>
              <a:rPr lang="en-GB" sz="2000" b="0" u="none" dirty="0">
                <a:solidFill>
                  <a:schemeClr val="tx1"/>
                </a:solidFill>
                <a:latin typeface="+mn-lt"/>
              </a:rPr>
              <a:t>governance issues were </a:t>
            </a:r>
            <a:r>
              <a:rPr lang="en-GB" sz="2000" b="0" u="none" dirty="0" smtClean="0">
                <a:solidFill>
                  <a:schemeClr val="tx1"/>
                </a:solidFill>
                <a:latin typeface="+mn-lt"/>
              </a:rPr>
              <a:t>identified </a:t>
            </a:r>
            <a:r>
              <a:rPr lang="en-GB" sz="2000" b="0" u="none" dirty="0">
                <a:solidFill>
                  <a:schemeClr val="tx1"/>
                </a:solidFill>
                <a:latin typeface="+mn-lt"/>
              </a:rPr>
              <a:t>as </a:t>
            </a:r>
            <a:r>
              <a:rPr lang="en-GB" sz="2000" b="0" u="none" dirty="0" smtClean="0">
                <a:solidFill>
                  <a:schemeClr val="tx1"/>
                </a:solidFill>
                <a:latin typeface="+mn-lt"/>
              </a:rPr>
              <a:t>a </a:t>
            </a:r>
            <a:r>
              <a:rPr lang="en-GB" sz="2000" b="0" u="none" dirty="0">
                <a:solidFill>
                  <a:schemeClr val="tx1"/>
                </a:solidFill>
                <a:latin typeface="+mn-lt"/>
              </a:rPr>
              <a:t>crucial underlying </a:t>
            </a:r>
            <a:r>
              <a:rPr lang="en-GB" sz="2000" b="0" u="none" dirty="0" smtClean="0">
                <a:solidFill>
                  <a:schemeClr val="tx1"/>
                </a:solidFill>
                <a:latin typeface="+mn-lt"/>
              </a:rPr>
              <a:t>factor of the </a:t>
            </a:r>
            <a:r>
              <a:rPr lang="en-GB" sz="2000" b="0" u="none" dirty="0">
                <a:solidFill>
                  <a:schemeClr val="tx1"/>
                </a:solidFill>
                <a:latin typeface="+mn-lt"/>
              </a:rPr>
              <a:t>financial crisis, </a:t>
            </a:r>
            <a:r>
              <a:rPr lang="en-GB" sz="2000" b="0" u="none" dirty="0" smtClean="0">
                <a:solidFill>
                  <a:schemeClr val="tx1"/>
                </a:solidFill>
                <a:latin typeface="+mn-lt"/>
              </a:rPr>
              <a:t>often as the </a:t>
            </a:r>
            <a:r>
              <a:rPr lang="en-GB" sz="2000" b="0" u="none" dirty="0">
                <a:solidFill>
                  <a:schemeClr val="tx1"/>
                </a:solidFill>
                <a:latin typeface="+mn-lt"/>
              </a:rPr>
              <a:t>result of an insufficient implementation of </a:t>
            </a:r>
            <a:r>
              <a:rPr lang="en-GB" sz="2000" b="0" u="none" dirty="0" smtClean="0">
                <a:solidFill>
                  <a:schemeClr val="tx1"/>
                </a:solidFill>
                <a:latin typeface="+mn-lt"/>
              </a:rPr>
              <a:t>the existing guidelines.</a:t>
            </a:r>
          </a:p>
          <a:p>
            <a:pPr marL="271463" indent="-271463" algn="just">
              <a:lnSpc>
                <a:spcPts val="27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latin typeface="+mn-lt"/>
            </a:endParaRPr>
          </a:p>
          <a:p>
            <a:pPr marL="271463" indent="-271463"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latin typeface="+mn-lt"/>
              </a:rPr>
              <a:t>Therefore, after its foundation in 2011, EBA updated all the guidelines on internal governance subjects issued by CEBS and consolidated </a:t>
            </a:r>
            <a:r>
              <a:rPr lang="en-GB" sz="2000" b="0" u="none" dirty="0">
                <a:solidFill>
                  <a:schemeClr val="tx1"/>
                </a:solidFill>
                <a:latin typeface="+mn-lt"/>
              </a:rPr>
              <a:t>them in the </a:t>
            </a:r>
            <a:r>
              <a:rPr lang="en-GB" sz="2000" b="0" u="none" dirty="0" smtClean="0">
                <a:solidFill>
                  <a:schemeClr val="tx1"/>
                </a:solidFill>
                <a:latin typeface="+mn-lt"/>
              </a:rPr>
              <a:t>“EBA </a:t>
            </a:r>
            <a:r>
              <a:rPr lang="en-GB" sz="2000" b="0" u="none" dirty="0">
                <a:solidFill>
                  <a:schemeClr val="tx1"/>
                </a:solidFill>
                <a:latin typeface="+mn-lt"/>
              </a:rPr>
              <a:t>Guidelines on Internal Governance (GL 44</a:t>
            </a:r>
            <a:r>
              <a:rPr lang="en-GB" sz="2000" b="0" u="none" dirty="0" smtClean="0">
                <a:solidFill>
                  <a:schemeClr val="tx1"/>
                </a:solidFill>
                <a:latin typeface="+mn-lt"/>
              </a:rPr>
              <a:t>)”, which became </a:t>
            </a:r>
            <a:r>
              <a:rPr lang="en-US" sz="2000" b="0" u="none" dirty="0" smtClean="0">
                <a:solidFill>
                  <a:schemeClr val="tx1"/>
                </a:solidFill>
                <a:latin typeface="+mn-lt"/>
              </a:rPr>
              <a:t>mandatory.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767</a:t>
            </a:fld>
            <a:endParaRPr lang="en-US" dirty="0"/>
          </a:p>
        </p:txBody>
      </p:sp>
    </p:spTree>
    <p:extLst>
      <p:ext uri="{BB962C8B-B14F-4D97-AF65-F5344CB8AC3E}">
        <p14:creationId xmlns:p14="http://schemas.microsoft.com/office/powerpoint/2010/main" val="247408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1643063"/>
            <a:ext cx="8643938"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latin typeface="+mn-lt"/>
              </a:rPr>
              <a:t>SREP </a:t>
            </a:r>
            <a:r>
              <a:rPr lang="en-US" sz="2000" b="0" u="none" dirty="0">
                <a:solidFill>
                  <a:schemeClr val="tx1"/>
                </a:solidFill>
                <a:latin typeface="+mn-lt"/>
              </a:rPr>
              <a:t>is applied proportionally, to significant and less significant institutions, with a frequency and intensity as a function of the potential impact of each financial institution on the financial system and the respective risk profile</a:t>
            </a:r>
            <a:r>
              <a:rPr lang="en-US" sz="2000" b="0" u="none" dirty="0" smtClean="0">
                <a:solidFill>
                  <a:schemeClr val="tx1"/>
                </a:solidFill>
                <a:latin typeface="+mn-lt"/>
              </a:rPr>
              <a:t>.</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latin typeface="+mn-lt"/>
              </a:rPr>
              <a:t>The </a:t>
            </a:r>
            <a:r>
              <a:rPr lang="en-US" sz="2000" b="0" u="none" dirty="0">
                <a:solidFill>
                  <a:srgbClr val="FF0000"/>
                </a:solidFill>
                <a:latin typeface="+mn-lt"/>
              </a:rPr>
              <a:t>main outcome </a:t>
            </a:r>
            <a:r>
              <a:rPr lang="en-US" sz="2000" b="0" u="none" dirty="0" smtClean="0">
                <a:solidFill>
                  <a:srgbClr val="FF0000"/>
                </a:solidFill>
                <a:latin typeface="+mn-lt"/>
              </a:rPr>
              <a:t>of the SREP is </a:t>
            </a:r>
            <a:r>
              <a:rPr lang="en-US" sz="2000" b="0" u="none" dirty="0">
                <a:solidFill>
                  <a:srgbClr val="FF0000"/>
                </a:solidFill>
                <a:latin typeface="+mn-lt"/>
              </a:rPr>
              <a:t>the determination of a minimum capital level, above pillar I </a:t>
            </a:r>
            <a:r>
              <a:rPr lang="en-US" sz="2000" b="0" u="none" dirty="0" smtClean="0">
                <a:solidFill>
                  <a:srgbClr val="FF0000"/>
                </a:solidFill>
                <a:latin typeface="+mn-lt"/>
              </a:rPr>
              <a:t>requirements.</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SREP may also imply </a:t>
            </a:r>
            <a:r>
              <a:rPr lang="en-GB" sz="2000" b="0" u="none" dirty="0">
                <a:solidFill>
                  <a:srgbClr val="FF0000"/>
                </a:solidFill>
                <a:latin typeface="+mn-lt"/>
              </a:rPr>
              <a:t>Institution-specific quantitative liquidity requirements</a:t>
            </a:r>
            <a:r>
              <a:rPr lang="en-GB" sz="2000" b="0" u="none" dirty="0">
                <a:solidFill>
                  <a:schemeClr val="tx1"/>
                </a:solidFill>
                <a:latin typeface="+mn-lt"/>
              </a:rPr>
              <a:t>, </a:t>
            </a:r>
            <a:r>
              <a:rPr lang="en-GB" sz="2000" b="0" u="none" dirty="0" err="1">
                <a:solidFill>
                  <a:schemeClr val="tx1"/>
                </a:solidFill>
                <a:latin typeface="+mn-lt"/>
              </a:rPr>
              <a:t>e,g</a:t>
            </a:r>
            <a:r>
              <a:rPr lang="en-GB" sz="2000" b="0" u="none" dirty="0">
                <a:solidFill>
                  <a:schemeClr val="tx1"/>
                </a:solidFill>
                <a:latin typeface="+mn-lt"/>
              </a:rPr>
              <a:t>. LCR higher than the regulatory minimum, as well as qualitative supervisory measures, e.g.:</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restriction or limitation of business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requirement to reduce risks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restriction or prior approval to distribute dividends</a:t>
            </a:r>
          </a:p>
          <a:p>
            <a:pPr marL="342900" indent="-342900" algn="just">
              <a:lnSpc>
                <a:spcPts val="2700"/>
              </a:lnSpc>
              <a:spcBef>
                <a:spcPts val="0"/>
              </a:spcBef>
              <a:spcAft>
                <a:spcPts val="600"/>
              </a:spcAft>
              <a:buClr>
                <a:schemeClr val="bg2"/>
              </a:buClr>
              <a:buSzPct val="75000"/>
              <a:buFontTx/>
              <a:buChar char="-"/>
              <a:defRPr/>
            </a:pPr>
            <a:r>
              <a:rPr lang="en-GB" sz="1600" b="0" u="none" dirty="0">
                <a:solidFill>
                  <a:schemeClr val="tx1"/>
                </a:solidFill>
                <a:latin typeface="+mn-lt"/>
              </a:rPr>
              <a:t>the imposition of additional or more frequent reporting </a:t>
            </a:r>
            <a:r>
              <a:rPr lang="en-GB" sz="1600" b="0" u="none" dirty="0" smtClean="0">
                <a:solidFill>
                  <a:schemeClr val="tx1"/>
                </a:solidFill>
                <a:latin typeface="+mn-lt"/>
              </a:rPr>
              <a:t>obligations</a:t>
            </a:r>
            <a:endParaRPr kumimoji="0" lang="en-US" sz="1800" b="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768</a:t>
            </a:fld>
            <a:endParaRPr lang="en-US"/>
          </a:p>
        </p:txBody>
      </p:sp>
    </p:spTree>
    <p:extLst>
      <p:ext uri="{BB962C8B-B14F-4D97-AF65-F5344CB8AC3E}">
        <p14:creationId xmlns:p14="http://schemas.microsoft.com/office/powerpoint/2010/main" val="183622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17596" y="1628800"/>
            <a:ext cx="8643938"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a:solidFill>
                  <a:srgbClr val="FF0000"/>
                </a:solidFill>
                <a:latin typeface="+mn-lt"/>
              </a:rPr>
              <a:t>SREP provides a score with 4 positive classifications (1-4) and 1 negative (‘F’), </a:t>
            </a:r>
            <a:r>
              <a:rPr lang="en-US" sz="2000" b="0" u="none" dirty="0">
                <a:solidFill>
                  <a:schemeClr val="tx1"/>
                </a:solidFill>
                <a:latin typeface="+mn-lt"/>
              </a:rPr>
              <a:t>suggesting the supervisory perspective that the bank is facing bankruptcy risk. </a:t>
            </a:r>
          </a:p>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latin typeface="+mn-lt"/>
              </a:rPr>
              <a:t>Classifications must be based on the dimension, structure, internal organization and nature and complexity of the activities, reflecting the systemic risk of the FI</a:t>
            </a:r>
            <a:r>
              <a:rPr lang="en-US" sz="2000" b="0" u="none" dirty="0" smtClean="0">
                <a:solidFill>
                  <a:schemeClr val="tx1"/>
                </a:solidFill>
                <a:latin typeface="+mn-lt"/>
              </a:rPr>
              <a:t>:</a:t>
            </a:r>
          </a:p>
          <a:p>
            <a:pPr marL="268288" indent="-268288" algn="just">
              <a:lnSpc>
                <a:spcPts val="2500"/>
              </a:lnSpc>
              <a:spcBef>
                <a:spcPts val="0"/>
              </a:spcBef>
              <a:spcAft>
                <a:spcPts val="600"/>
              </a:spcAft>
              <a:buClr>
                <a:schemeClr val="bg2"/>
              </a:buClr>
              <a:buSzPct val="75000"/>
              <a:buFontTx/>
              <a:buChar char="-"/>
              <a:defRPr/>
            </a:pPr>
            <a:r>
              <a:rPr lang="en-US" sz="1600" b="0" u="none" dirty="0" smtClean="0">
                <a:solidFill>
                  <a:schemeClr val="tx1"/>
                </a:solidFill>
                <a:latin typeface="+mn-lt"/>
              </a:rPr>
              <a:t>Classification 1 – G-SIIs, O-SIIs and, if appropriate, other FI determined by the supervisors;</a:t>
            </a:r>
          </a:p>
          <a:p>
            <a:pPr marL="268288" indent="-268288" algn="just">
              <a:lnSpc>
                <a:spcPts val="2500"/>
              </a:lnSpc>
              <a:spcBef>
                <a:spcPts val="0"/>
              </a:spcBef>
              <a:spcAft>
                <a:spcPts val="600"/>
              </a:spcAft>
              <a:buClr>
                <a:schemeClr val="bg2"/>
              </a:buClr>
              <a:buSzPct val="75000"/>
              <a:buFontTx/>
              <a:buChar char="-"/>
              <a:defRPr/>
            </a:pPr>
            <a:r>
              <a:rPr lang="en-US" sz="1600" b="0" u="none" dirty="0" smtClean="0">
                <a:solidFill>
                  <a:schemeClr val="tx1"/>
                </a:solidFill>
                <a:latin typeface="+mn-lt"/>
              </a:rPr>
              <a:t>Classification 2 – Medium/large FI not included in 1, operating domestically or with relevant international  activity, in several business lines, including credit and financial products in the corporate and retail segment + FI specialized FI with significant market shares in their business lines, payment systems and markets.</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3 – Other small/medium FI, with domestic activity or significant international operations, with presence in a limited number of business lines, offering predominantly credit products in the retail and corporate markets.</a:t>
            </a:r>
          </a:p>
          <a:p>
            <a:pPr marL="268288" indent="-268288" algn="just">
              <a:lnSpc>
                <a:spcPts val="2500"/>
              </a:lnSpc>
              <a:spcBef>
                <a:spcPts val="0"/>
              </a:spcBef>
              <a:spcAft>
                <a:spcPts val="600"/>
              </a:spcAft>
              <a:buClr>
                <a:schemeClr val="bg2"/>
              </a:buClr>
              <a:buSzPct val="75000"/>
              <a:buFontTx/>
              <a:buChar char="-"/>
              <a:defRPr/>
            </a:pPr>
            <a:r>
              <a:rPr lang="en-US" sz="1600" b="0" u="none" dirty="0">
                <a:solidFill>
                  <a:schemeClr val="tx1"/>
                </a:solidFill>
                <a:latin typeface="+mn-lt"/>
              </a:rPr>
              <a:t>Classification 4 – Other</a:t>
            </a:r>
            <a:r>
              <a:rPr lang="en-US" sz="1600" b="0" u="none" dirty="0" smtClean="0">
                <a:solidFill>
                  <a:schemeClr val="tx1"/>
                </a:solidFill>
                <a:latin typeface="+mn-lt"/>
              </a:rPr>
              <a:t>.</a:t>
            </a:r>
            <a:endParaRPr kumimoji="0" lang="en-US" sz="1800" b="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769</a:t>
            </a:fld>
            <a:endParaRPr lang="en-US"/>
          </a:p>
        </p:txBody>
      </p:sp>
    </p:spTree>
    <p:extLst>
      <p:ext uri="{BB962C8B-B14F-4D97-AF65-F5344CB8AC3E}">
        <p14:creationId xmlns:p14="http://schemas.microsoft.com/office/powerpoint/2010/main" val="22803187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Relevance of the financial sector</a:t>
            </a:r>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500"/>
              </a:lnSpc>
              <a:spcBef>
                <a:spcPts val="0"/>
              </a:spcBef>
              <a:spcAft>
                <a:spcPts val="600"/>
              </a:spcAft>
            </a:pPr>
            <a:r>
              <a:rPr lang="en-US" sz="2000" b="1" dirty="0" smtClean="0">
                <a:solidFill>
                  <a:srgbClr val="FF3300"/>
                </a:solidFill>
              </a:rPr>
              <a:t>Topics:</a:t>
            </a:r>
          </a:p>
          <a:p>
            <a:pPr algn="just">
              <a:lnSpc>
                <a:spcPts val="2500"/>
              </a:lnSpc>
              <a:spcBef>
                <a:spcPts val="0"/>
              </a:spcBef>
              <a:spcAft>
                <a:spcPts val="600"/>
              </a:spcAft>
            </a:pPr>
            <a:endParaRPr lang="en-US" sz="2000" b="1" dirty="0" smtClean="0">
              <a:solidFill>
                <a:srgbClr val="FF3300"/>
              </a:solidFill>
            </a:endParaRPr>
          </a:p>
          <a:p>
            <a:pPr algn="just">
              <a:lnSpc>
                <a:spcPts val="2500"/>
              </a:lnSpc>
              <a:spcBef>
                <a:spcPts val="0"/>
              </a:spcBef>
              <a:spcAft>
                <a:spcPts val="600"/>
              </a:spcAft>
            </a:pPr>
            <a:endParaRPr lang="en-US" sz="2000" dirty="0" smtClean="0"/>
          </a:p>
          <a:p>
            <a:pPr marL="400050" indent="-400050" algn="just">
              <a:lnSpc>
                <a:spcPts val="2500"/>
              </a:lnSpc>
              <a:spcBef>
                <a:spcPts val="0"/>
              </a:spcBef>
              <a:spcAft>
                <a:spcPts val="600"/>
              </a:spcAft>
              <a:buAutoNum type="romanLcParenBoth"/>
            </a:pPr>
            <a:r>
              <a:rPr lang="en-US" sz="2000" dirty="0" smtClean="0"/>
              <a:t>Relevance of Finance for Economic Growth</a:t>
            </a:r>
          </a:p>
          <a:p>
            <a:pPr marL="400050" indent="-400050" algn="just">
              <a:lnSpc>
                <a:spcPts val="2500"/>
              </a:lnSpc>
              <a:spcBef>
                <a:spcPts val="0"/>
              </a:spcBef>
              <a:spcAft>
                <a:spcPts val="600"/>
              </a:spcAft>
              <a:buAutoNum type="romanLcParenBoth"/>
            </a:pPr>
            <a:endParaRPr lang="en-US" sz="2000" dirty="0" smtClean="0"/>
          </a:p>
          <a:p>
            <a:pPr marL="400050" indent="-400050" algn="just">
              <a:lnSpc>
                <a:spcPts val="2500"/>
              </a:lnSpc>
              <a:spcBef>
                <a:spcPts val="0"/>
              </a:spcBef>
              <a:spcAft>
                <a:spcPts val="600"/>
              </a:spcAft>
              <a:buAutoNum type="romanLcParenBoth"/>
            </a:pPr>
            <a:r>
              <a:rPr lang="en-US" sz="2000" dirty="0" smtClean="0"/>
              <a:t>Sector Revenues vs Contribution to Society</a:t>
            </a:r>
          </a:p>
          <a:p>
            <a:pPr marL="400050" indent="-400050" algn="just">
              <a:lnSpc>
                <a:spcPts val="2500"/>
              </a:lnSpc>
              <a:spcBef>
                <a:spcPts val="0"/>
              </a:spcBef>
              <a:spcAft>
                <a:spcPts val="600"/>
              </a:spcAft>
              <a:buAutoNum type="romanLcParenBoth"/>
            </a:pPr>
            <a:endParaRPr lang="en-US" sz="2000" dirty="0" smtClean="0"/>
          </a:p>
          <a:p>
            <a:pPr marL="400050" indent="-400050" algn="just">
              <a:lnSpc>
                <a:spcPts val="2500"/>
              </a:lnSpc>
              <a:spcBef>
                <a:spcPts val="0"/>
              </a:spcBef>
              <a:spcAft>
                <a:spcPts val="600"/>
              </a:spcAft>
              <a:buAutoNum type="romanLcParenBoth"/>
            </a:pPr>
            <a:r>
              <a:rPr lang="en-GB" sz="2000" dirty="0" smtClean="0"/>
              <a:t>Bank-based </a:t>
            </a:r>
            <a:r>
              <a:rPr lang="en-GB" sz="2000" dirty="0"/>
              <a:t>vs market-based financing</a:t>
            </a: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77</a:t>
            </a:fld>
            <a:endParaRPr lang="en-US"/>
          </a:p>
        </p:txBody>
      </p:sp>
    </p:spTree>
    <p:extLst>
      <p:ext uri="{BB962C8B-B14F-4D97-AF65-F5344CB8AC3E}">
        <p14:creationId xmlns:p14="http://schemas.microsoft.com/office/powerpoint/2010/main" val="4270729969"/>
      </p:ext>
    </p:extLst>
  </p:cSld>
  <p:clrMapOvr>
    <a:masterClrMapping/>
  </p:clrMapOvr>
  <p:transition spd="slow">
    <p:pull dir="r"/>
  </p:transition>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17596" y="1628800"/>
            <a:ext cx="8643938"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latin typeface="+mn-lt"/>
              </a:rPr>
              <a:t>Supervisory authorities must monitor regularly financial and non-financial relevant indicators, to identify changes in the financial conditions and in the risk profile of FI, including:</a:t>
            </a:r>
          </a:p>
          <a:p>
            <a:pPr marL="316531" indent="-316531" algn="just">
              <a:lnSpc>
                <a:spcPts val="2700"/>
              </a:lnSpc>
              <a:spcBef>
                <a:spcPts val="600"/>
              </a:spcBef>
              <a:spcAft>
                <a:spcPts val="600"/>
              </a:spcAft>
              <a:buAutoNum type="alphaLcParenR"/>
            </a:pPr>
            <a:r>
              <a:rPr lang="en-US" sz="2000" b="0" u="none" dirty="0" smtClean="0">
                <a:solidFill>
                  <a:schemeClr val="tx1"/>
                </a:solidFill>
              </a:rPr>
              <a:t>All capital ratios and the corresponding national laws, e.g. regarding CT1, LCR and NSFR (in line with CRR and CRR II);</a:t>
            </a:r>
          </a:p>
          <a:p>
            <a:pPr marL="316531" indent="-316531" algn="just">
              <a:lnSpc>
                <a:spcPts val="2700"/>
              </a:lnSpc>
              <a:spcBef>
                <a:spcPts val="600"/>
              </a:spcBef>
              <a:spcAft>
                <a:spcPts val="600"/>
              </a:spcAft>
              <a:buAutoNum type="alphaLcParenR"/>
            </a:pPr>
            <a:r>
              <a:rPr lang="en-US" sz="2000" b="0" u="none" dirty="0" smtClean="0">
                <a:solidFill>
                  <a:schemeClr val="tx1"/>
                </a:solidFill>
              </a:rPr>
              <a:t>Minimum requirements for own funds and Minimum Requirement for Own Funds and Eligible Liabilities for bail-in (MREL); </a:t>
            </a:r>
          </a:p>
          <a:p>
            <a:pPr marL="316531" indent="-316531" algn="just">
              <a:lnSpc>
                <a:spcPts val="2700"/>
              </a:lnSpc>
              <a:spcBef>
                <a:spcPts val="600"/>
              </a:spcBef>
              <a:spcAft>
                <a:spcPts val="600"/>
              </a:spcAft>
              <a:buAutoNum type="alphaLcParenR"/>
            </a:pPr>
            <a:r>
              <a:rPr lang="en-US" sz="2000" b="0" u="none" dirty="0" smtClean="0">
                <a:solidFill>
                  <a:schemeClr val="tx1"/>
                </a:solidFill>
              </a:rPr>
              <a:t>Relevant market indicators (e.g. stock prices, CDS spreads, bond spreads); </a:t>
            </a:r>
          </a:p>
          <a:p>
            <a:pPr marL="316531" indent="-316531" algn="just">
              <a:lnSpc>
                <a:spcPts val="2700"/>
              </a:lnSpc>
              <a:spcBef>
                <a:spcPts val="600"/>
              </a:spcBef>
              <a:spcAft>
                <a:spcPts val="600"/>
              </a:spcAft>
              <a:buAutoNum type="alphaLcParenR"/>
            </a:pPr>
            <a:r>
              <a:rPr lang="en-US" sz="2000" b="0" u="none" dirty="0" smtClean="0">
                <a:solidFill>
                  <a:schemeClr val="tx1"/>
                </a:solidFill>
              </a:rPr>
              <a:t>Recovery indicators presented in the recovery plans of the FI; and</a:t>
            </a:r>
          </a:p>
          <a:p>
            <a:pPr marL="316531" indent="-316531" algn="just">
              <a:lnSpc>
                <a:spcPts val="2700"/>
              </a:lnSpc>
              <a:spcBef>
                <a:spcPts val="600"/>
              </a:spcBef>
              <a:spcAft>
                <a:spcPts val="600"/>
              </a:spcAft>
              <a:buAutoNum type="alphaLcParenR"/>
            </a:pPr>
            <a:r>
              <a:rPr lang="en-US" sz="2000" b="0" u="none" dirty="0" smtClean="0">
                <a:solidFill>
                  <a:schemeClr val="tx1"/>
                </a:solidFill>
              </a:rPr>
              <a:t>Macroeconomic indicators on the regions, sectors and markets where the FI operates.</a:t>
            </a: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770</a:t>
            </a:fld>
            <a:endParaRPr lang="en-US"/>
          </a:p>
        </p:txBody>
      </p:sp>
    </p:spTree>
    <p:extLst>
      <p:ext uri="{BB962C8B-B14F-4D97-AF65-F5344CB8AC3E}">
        <p14:creationId xmlns:p14="http://schemas.microsoft.com/office/powerpoint/2010/main" val="374164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17596" y="1628801"/>
            <a:ext cx="8643938" cy="79208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SREP integrates the RIGA (Risk Governance and Appetite) assessment performed by the ECB:</a:t>
            </a:r>
            <a:endParaRPr lang="en-US" sz="2000" b="0" u="none" dirty="0">
              <a:solidFill>
                <a:srgbClr val="FF0000"/>
              </a:solidFill>
            </a:endParaRPr>
          </a:p>
        </p:txBody>
      </p:sp>
      <p:pic>
        <p:nvPicPr>
          <p:cNvPr id="4" name="Picture 3"/>
          <p:cNvPicPr>
            <a:picLocks noChangeAspect="1"/>
          </p:cNvPicPr>
          <p:nvPr/>
        </p:nvPicPr>
        <p:blipFill>
          <a:blip r:embed="rId2"/>
          <a:stretch>
            <a:fillRect/>
          </a:stretch>
        </p:blipFill>
        <p:spPr>
          <a:xfrm>
            <a:off x="817596" y="2924944"/>
            <a:ext cx="5059911" cy="3240360"/>
          </a:xfrm>
          <a:prstGeom prst="rect">
            <a:avLst/>
          </a:prstGeom>
        </p:spPr>
      </p:pic>
      <p:sp>
        <p:nvSpPr>
          <p:cNvPr id="5" name="TextBox 4"/>
          <p:cNvSpPr txBox="1"/>
          <p:nvPr/>
        </p:nvSpPr>
        <p:spPr>
          <a:xfrm>
            <a:off x="5868160" y="5765971"/>
            <a:ext cx="3636466" cy="399333"/>
          </a:xfrm>
          <a:prstGeom prst="rect">
            <a:avLst/>
          </a:prstGeom>
        </p:spPr>
        <p:txBody>
          <a:bodyPr vert="horz" wrap="square" lIns="84406" tIns="42203" rIns="84406" bIns="42203" rtlCol="0">
            <a:noAutofit/>
          </a:bodyPr>
          <a:lstStyle/>
          <a:p>
            <a:pPr algn="just">
              <a:buNone/>
            </a:pPr>
            <a:r>
              <a:rPr lang="pt-PT" sz="1000" b="0" u="none" dirty="0" err="1" smtClean="0">
                <a:solidFill>
                  <a:schemeClr val="tx1"/>
                </a:solidFill>
                <a:latin typeface="+mn-lt"/>
              </a:rPr>
              <a:t>Source</a:t>
            </a:r>
            <a:r>
              <a:rPr lang="pt-PT" sz="1000" b="0" u="none" dirty="0">
                <a:solidFill>
                  <a:schemeClr val="tx1"/>
                </a:solidFill>
                <a:latin typeface="+mn-lt"/>
              </a:rPr>
              <a:t>: ECB (2016), “</a:t>
            </a:r>
            <a:r>
              <a:rPr lang="en-GB" sz="1000" b="0" u="none" dirty="0">
                <a:solidFill>
                  <a:schemeClr val="tx1"/>
                </a:solidFill>
                <a:latin typeface="+mn-lt"/>
              </a:rPr>
              <a:t>European Central Bank SSM Conference on Governance and Risk Appetite”, 23 June.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771</a:t>
            </a:fld>
            <a:endParaRPr lang="en-US"/>
          </a:p>
        </p:txBody>
      </p:sp>
    </p:spTree>
    <p:extLst>
      <p:ext uri="{BB962C8B-B14F-4D97-AF65-F5344CB8AC3E}">
        <p14:creationId xmlns:p14="http://schemas.microsoft.com/office/powerpoint/2010/main" val="28498912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40325" y="6021288"/>
            <a:ext cx="7569059" cy="284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buNone/>
            </a:pPr>
            <a:r>
              <a:rPr lang="en-GB" sz="1000" b="0" u="none" dirty="0" smtClean="0">
                <a:solidFill>
                  <a:schemeClr val="tx1"/>
                </a:solidFill>
                <a:latin typeface="+mn-lt"/>
              </a:rPr>
              <a:t>ECB (2016), “SSM </a:t>
            </a:r>
            <a:r>
              <a:rPr lang="en-GB" sz="1000" b="0" u="none" dirty="0">
                <a:solidFill>
                  <a:schemeClr val="tx1"/>
                </a:solidFill>
                <a:latin typeface="+mn-lt"/>
              </a:rPr>
              <a:t>SREP Methodology Booklet - 2016 edition - Level playing field - High standards of supervision - Sound risk </a:t>
            </a:r>
            <a:r>
              <a:rPr lang="en-GB" sz="1000" b="0" u="none" dirty="0" smtClean="0">
                <a:solidFill>
                  <a:schemeClr val="tx1"/>
                </a:solidFill>
                <a:latin typeface="+mn-lt"/>
              </a:rPr>
              <a:t>assessment”</a:t>
            </a:r>
            <a:endParaRPr kumimoji="0" lang="en-US" sz="1000" b="0" i="0" u="none" strike="noStrike" kern="0" cap="none" spc="0" normalizeH="0" baseline="0" dirty="0" smtClean="0">
              <a:ln>
                <a:noFill/>
              </a:ln>
              <a:solidFill>
                <a:schemeClr val="tx1"/>
              </a:solidFill>
              <a:effectLst/>
              <a:uLnTx/>
              <a:uFillTx/>
              <a:latin typeface="+mn-lt"/>
            </a:endParaRPr>
          </a:p>
        </p:txBody>
      </p:sp>
      <p:pic>
        <p:nvPicPr>
          <p:cNvPr id="3" name="Picture 2"/>
          <p:cNvPicPr>
            <a:picLocks noChangeAspect="1"/>
          </p:cNvPicPr>
          <p:nvPr/>
        </p:nvPicPr>
        <p:blipFill>
          <a:blip r:embed="rId2"/>
          <a:stretch>
            <a:fillRect/>
          </a:stretch>
        </p:blipFill>
        <p:spPr>
          <a:xfrm>
            <a:off x="848544" y="2117580"/>
            <a:ext cx="6480720" cy="3878607"/>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772</a:t>
            </a:fld>
            <a:endParaRPr lang="en-US"/>
          </a:p>
        </p:txBody>
      </p:sp>
      <p:sp>
        <p:nvSpPr>
          <p:cNvPr id="7" name="Rectangle 5"/>
          <p:cNvSpPr txBox="1">
            <a:spLocks noChangeArrowheads="1"/>
          </p:cNvSpPr>
          <p:nvPr/>
        </p:nvSpPr>
        <p:spPr bwMode="auto">
          <a:xfrm>
            <a:off x="817596" y="1628801"/>
            <a:ext cx="8643938" cy="43204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68288" indent="-268288" algn="just">
              <a:lnSpc>
                <a:spcPts val="2400"/>
              </a:lnSpc>
              <a:spcBef>
                <a:spcPts val="0"/>
              </a:spcBef>
              <a:spcAft>
                <a:spcPts val="600"/>
              </a:spcAft>
              <a:buClr>
                <a:schemeClr val="bg2"/>
              </a:buClr>
              <a:buSzPct val="75000"/>
              <a:buFont typeface="Monotype Sorts" pitchFamily="2" charset="2"/>
              <a:buChar char="n"/>
              <a:defRPr/>
            </a:pPr>
            <a:r>
              <a:rPr lang="en-US" sz="2000" b="0" u="none" dirty="0" smtClean="0">
                <a:solidFill>
                  <a:srgbClr val="FF0000"/>
                </a:solidFill>
              </a:rPr>
              <a:t>SREP involves 4 key elements:</a:t>
            </a:r>
            <a:endParaRPr lang="en-US" sz="2000" b="0" u="none" dirty="0">
              <a:solidFill>
                <a:srgbClr val="FF0000"/>
              </a:solidFill>
            </a:endParaRPr>
          </a:p>
        </p:txBody>
      </p:sp>
    </p:spTree>
    <p:extLst>
      <p:ext uri="{BB962C8B-B14F-4D97-AF65-F5344CB8AC3E}">
        <p14:creationId xmlns:p14="http://schemas.microsoft.com/office/powerpoint/2010/main" val="97429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7" name="Rectangle 5"/>
          <p:cNvSpPr txBox="1">
            <a:spLocks noChangeArrowheads="1"/>
          </p:cNvSpPr>
          <p:nvPr/>
        </p:nvSpPr>
        <p:spPr bwMode="auto">
          <a:xfrm>
            <a:off x="809624" y="1628800"/>
            <a:ext cx="8643939"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177800" indent="-177800"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latin typeface="+mn-lt"/>
              </a:rPr>
              <a:t> </a:t>
            </a:r>
            <a:r>
              <a:rPr lang="en-GB" sz="2000" b="0" u="none" dirty="0" smtClean="0">
                <a:solidFill>
                  <a:srgbClr val="FF0000"/>
                </a:solidFill>
                <a:latin typeface="+mn-lt"/>
              </a:rPr>
              <a:t>Provides </a:t>
            </a:r>
            <a:r>
              <a:rPr lang="en-GB" sz="2000" b="0" u="none" dirty="0">
                <a:solidFill>
                  <a:srgbClr val="FF0000"/>
                </a:solidFill>
                <a:latin typeface="+mn-lt"/>
              </a:rPr>
              <a:t>synthetic overview of an institution’s risk profile</a:t>
            </a:r>
            <a:r>
              <a:rPr lang="en-GB" sz="2000" b="0" u="none" dirty="0" smtClean="0">
                <a:solidFill>
                  <a:srgbClr val="FF0000"/>
                </a:solidFill>
                <a:latin typeface="+mn-lt"/>
              </a:rPr>
              <a:t>:</a:t>
            </a: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latin typeface="+mn-lt"/>
              </a:rPr>
              <a:t>based </a:t>
            </a:r>
            <a:r>
              <a:rPr lang="en-GB" sz="2000" b="0" u="none" dirty="0">
                <a:solidFill>
                  <a:schemeClr val="tx1"/>
                </a:solidFill>
                <a:latin typeface="+mn-lt"/>
              </a:rPr>
              <a:t>on the assessment of all </a:t>
            </a:r>
            <a:r>
              <a:rPr lang="en-GB" sz="2000" b="0" u="none" dirty="0" smtClean="0">
                <a:solidFill>
                  <a:schemeClr val="tx1"/>
                </a:solidFill>
                <a:latin typeface="+mn-lt"/>
              </a:rPr>
              <a:t>4 elements </a:t>
            </a:r>
            <a:r>
              <a:rPr lang="en-GB" sz="2000" b="0" u="none" dirty="0">
                <a:solidFill>
                  <a:schemeClr val="tx1"/>
                </a:solidFill>
                <a:latin typeface="+mn-lt"/>
              </a:rPr>
              <a:t>(not the simple sum) </a:t>
            </a:r>
            <a:endParaRPr lang="en-GB" sz="2000" b="0" u="none" dirty="0" smtClean="0">
              <a:solidFill>
                <a:schemeClr val="tx1"/>
              </a:solidFill>
              <a:latin typeface="+mn-lt"/>
            </a:endParaRP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latin typeface="+mn-lt"/>
              </a:rPr>
              <a:t>These  elements </a:t>
            </a:r>
            <a:r>
              <a:rPr lang="en-GB" sz="2000" b="0" u="none" dirty="0">
                <a:solidFill>
                  <a:schemeClr val="tx1"/>
                </a:solidFill>
                <a:latin typeface="+mn-lt"/>
              </a:rPr>
              <a:t>are considered equally </a:t>
            </a:r>
            <a:r>
              <a:rPr lang="en-GB" sz="2000" b="0" u="none" dirty="0" smtClean="0">
                <a:solidFill>
                  <a:schemeClr val="tx1"/>
                </a:solidFill>
                <a:latin typeface="+mn-lt"/>
              </a:rPr>
              <a:t>important</a:t>
            </a:r>
          </a:p>
          <a:p>
            <a:pPr marL="342900" indent="-342900" algn="just">
              <a:lnSpc>
                <a:spcPts val="2700"/>
              </a:lnSpc>
              <a:spcBef>
                <a:spcPts val="600"/>
              </a:spcBef>
              <a:spcAft>
                <a:spcPts val="600"/>
              </a:spcAft>
              <a:buClr>
                <a:schemeClr val="bg2"/>
              </a:buClr>
              <a:buSzPct val="75000"/>
              <a:buFontTx/>
              <a:buChar char="-"/>
              <a:defRPr/>
            </a:pPr>
            <a:endParaRPr lang="en-GB" sz="2000" b="0" u="none" dirty="0" smtClean="0">
              <a:solidFill>
                <a:schemeClr val="tx1"/>
              </a:solidFill>
              <a:latin typeface="+mn-lt"/>
            </a:endParaRPr>
          </a:p>
          <a:p>
            <a:pPr marL="273050" indent="-273050"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latin typeface="+mn-lt"/>
              </a:rPr>
              <a:t>Takes </a:t>
            </a:r>
            <a:r>
              <a:rPr lang="en-GB" sz="2000" b="0" u="none" dirty="0">
                <a:solidFill>
                  <a:schemeClr val="tx1"/>
                </a:solidFill>
                <a:latin typeface="+mn-lt"/>
              </a:rPr>
              <a:t>into account: </a:t>
            </a:r>
            <a:endParaRPr lang="en-GB" sz="2000" b="0" u="none" dirty="0" smtClean="0">
              <a:solidFill>
                <a:schemeClr val="tx1"/>
              </a:solidFill>
              <a:latin typeface="+mn-lt"/>
            </a:endParaRP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latin typeface="+mn-lt"/>
              </a:rPr>
              <a:t>the </a:t>
            </a:r>
            <a:r>
              <a:rPr lang="en-GB" sz="2000" b="0" u="none" dirty="0">
                <a:solidFill>
                  <a:schemeClr val="tx1"/>
                </a:solidFill>
                <a:latin typeface="+mn-lt"/>
              </a:rPr>
              <a:t>institution’s capital/liquidity planning to ensure a sound trajectory towards the full implementation of CRD </a:t>
            </a:r>
            <a:r>
              <a:rPr lang="en-GB" sz="2000" b="0" u="none" dirty="0" smtClean="0">
                <a:solidFill>
                  <a:schemeClr val="tx1"/>
                </a:solidFill>
                <a:latin typeface="+mn-lt"/>
              </a:rPr>
              <a:t>IV/CRR</a:t>
            </a: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latin typeface="+mn-lt"/>
              </a:rPr>
              <a:t>peer comparisons</a:t>
            </a: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latin typeface="+mn-lt"/>
              </a:rPr>
              <a:t>the </a:t>
            </a:r>
            <a:r>
              <a:rPr lang="en-GB" sz="2000" b="0" u="none" dirty="0">
                <a:solidFill>
                  <a:schemeClr val="tx1"/>
                </a:solidFill>
                <a:latin typeface="+mn-lt"/>
              </a:rPr>
              <a:t>macro </a:t>
            </a:r>
            <a:r>
              <a:rPr lang="en-GB" sz="2000" b="0" u="none" dirty="0" smtClean="0">
                <a:solidFill>
                  <a:schemeClr val="tx1"/>
                </a:solidFill>
                <a:latin typeface="+mn-lt"/>
              </a:rPr>
              <a:t>environment </a:t>
            </a:r>
            <a:r>
              <a:rPr lang="en-GB" sz="2000" b="0" u="none" dirty="0">
                <a:solidFill>
                  <a:schemeClr val="tx1"/>
                </a:solidFill>
                <a:latin typeface="+mn-lt"/>
              </a:rPr>
              <a:t>under which the institution operates </a:t>
            </a:r>
            <a:endParaRPr lang="en-GB" sz="2000" b="0" u="none" dirty="0" smtClean="0">
              <a:solidFill>
                <a:schemeClr val="tx1"/>
              </a:solidFill>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773</a:t>
            </a:fld>
            <a:endParaRPr lang="en-US"/>
          </a:p>
        </p:txBody>
      </p:sp>
    </p:spTree>
    <p:extLst>
      <p:ext uri="{BB962C8B-B14F-4D97-AF65-F5344CB8AC3E}">
        <p14:creationId xmlns:p14="http://schemas.microsoft.com/office/powerpoint/2010/main" val="1244330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2348880"/>
            <a:ext cx="8643938"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spcBef>
                <a:spcPts val="0"/>
              </a:spcBef>
              <a:spcAft>
                <a:spcPts val="600"/>
              </a:spcAft>
              <a:buClr>
                <a:schemeClr val="bg2"/>
              </a:buClr>
              <a:buSzPct val="75000"/>
              <a:buFont typeface="Monotype Sorts" pitchFamily="2" charset="2"/>
              <a:buChar char="n"/>
              <a:defRPr/>
            </a:pPr>
            <a:r>
              <a:rPr lang="en-US" sz="2000" b="0" u="none" dirty="0" smtClean="0">
                <a:solidFill>
                  <a:schemeClr val="tx1"/>
                </a:solidFill>
              </a:rPr>
              <a:t>Score based on indicators – e.g. ROA, cost-to-income ratio, …</a:t>
            </a:r>
          </a:p>
          <a:p>
            <a:pPr marL="363538" indent="-363538" algn="just">
              <a:spcBef>
                <a:spcPts val="0"/>
              </a:spcBef>
              <a:spcAft>
                <a:spcPts val="600"/>
              </a:spcAft>
              <a:buClr>
                <a:schemeClr val="bg2"/>
              </a:buClr>
              <a:buSzPct val="75000"/>
              <a:buFont typeface="Monotype Sorts" pitchFamily="2" charset="2"/>
              <a:buChar char="n"/>
              <a:defRPr/>
            </a:pPr>
            <a:r>
              <a:rPr lang="en-US" sz="2000" b="0" u="none" dirty="0" smtClean="0">
                <a:solidFill>
                  <a:schemeClr val="tx1"/>
                </a:solidFill>
              </a:rPr>
              <a:t>Assessment focus:</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Identification </a:t>
            </a:r>
            <a:r>
              <a:rPr lang="en-GB" sz="2000" b="0" u="none" dirty="0">
                <a:solidFill>
                  <a:schemeClr val="tx1"/>
                </a:solidFill>
              </a:rPr>
              <a:t>of the areas of focus </a:t>
            </a:r>
            <a:r>
              <a:rPr lang="en-GB" sz="2000" b="0" u="none" dirty="0" smtClean="0">
                <a:solidFill>
                  <a:schemeClr val="tx1"/>
                </a:solidFill>
              </a:rPr>
              <a:t>/ main activities</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Assessment </a:t>
            </a:r>
            <a:r>
              <a:rPr lang="en-GB" sz="2000" b="0" u="none" dirty="0">
                <a:solidFill>
                  <a:schemeClr val="tx1"/>
                </a:solidFill>
              </a:rPr>
              <a:t>of the business </a:t>
            </a:r>
            <a:r>
              <a:rPr lang="en-GB" sz="2000" b="0" u="none" dirty="0" smtClean="0">
                <a:solidFill>
                  <a:schemeClr val="tx1"/>
                </a:solidFill>
              </a:rPr>
              <a:t>environment</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Analysis </a:t>
            </a:r>
            <a:r>
              <a:rPr lang="en-GB" sz="2000" b="0" u="none" dirty="0">
                <a:solidFill>
                  <a:schemeClr val="tx1"/>
                </a:solidFill>
              </a:rPr>
              <a:t>of the forward-looking strategy and financial </a:t>
            </a:r>
            <a:r>
              <a:rPr lang="en-GB" sz="2000" b="0" u="none" dirty="0" smtClean="0">
                <a:solidFill>
                  <a:schemeClr val="tx1"/>
                </a:solidFill>
              </a:rPr>
              <a:t>plans</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Assessment </a:t>
            </a:r>
            <a:r>
              <a:rPr lang="en-GB" sz="2000" b="0" u="none" dirty="0">
                <a:solidFill>
                  <a:schemeClr val="tx1"/>
                </a:solidFill>
              </a:rPr>
              <a:t>of the business </a:t>
            </a:r>
            <a:r>
              <a:rPr lang="en-GB" sz="2000" b="0" u="none" dirty="0" smtClean="0">
                <a:solidFill>
                  <a:schemeClr val="tx1"/>
                </a:solidFill>
              </a:rPr>
              <a:t>model</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Viability </a:t>
            </a:r>
            <a:r>
              <a:rPr lang="en-GB" sz="2000" b="0" u="none" dirty="0">
                <a:solidFill>
                  <a:schemeClr val="tx1"/>
                </a:solidFill>
              </a:rPr>
              <a:t>(within one </a:t>
            </a:r>
            <a:r>
              <a:rPr lang="en-GB" sz="2000" b="0" u="none" dirty="0" smtClean="0">
                <a:solidFill>
                  <a:schemeClr val="tx1"/>
                </a:solidFill>
              </a:rPr>
              <a:t>year)</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Sustainability </a:t>
            </a:r>
            <a:r>
              <a:rPr lang="en-GB" sz="2000" b="0" u="none" dirty="0">
                <a:solidFill>
                  <a:schemeClr val="tx1"/>
                </a:solidFill>
              </a:rPr>
              <a:t>(within three </a:t>
            </a:r>
            <a:r>
              <a:rPr lang="en-GB" sz="2000" b="0" u="none" dirty="0" smtClean="0">
                <a:solidFill>
                  <a:schemeClr val="tx1"/>
                </a:solidFill>
              </a:rPr>
              <a:t>years)</a:t>
            </a: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Sustainability </a:t>
            </a:r>
            <a:r>
              <a:rPr lang="en-GB" sz="2000" b="0" u="none" dirty="0">
                <a:solidFill>
                  <a:schemeClr val="tx1"/>
                </a:solidFill>
              </a:rPr>
              <a:t>over the cycle (more than three years) </a:t>
            </a:r>
            <a:endParaRPr lang="en-GB" sz="2000" b="0" u="none" dirty="0" smtClean="0">
              <a:solidFill>
                <a:schemeClr val="tx1"/>
              </a:solidFill>
            </a:endParaRPr>
          </a:p>
          <a:p>
            <a:pPr marL="800100" lvl="1" indent="-342900" algn="just">
              <a:spcBef>
                <a:spcPts val="0"/>
              </a:spcBef>
              <a:spcAft>
                <a:spcPts val="600"/>
              </a:spcAft>
              <a:buClr>
                <a:schemeClr val="bg2"/>
              </a:buClr>
              <a:buSzPct val="75000"/>
              <a:buFontTx/>
              <a:buChar char="-"/>
              <a:defRPr/>
            </a:pPr>
            <a:r>
              <a:rPr lang="en-GB" sz="2000" b="0" u="none" dirty="0" smtClean="0">
                <a:solidFill>
                  <a:schemeClr val="tx1"/>
                </a:solidFill>
              </a:rPr>
              <a:t>Assessment </a:t>
            </a:r>
            <a:r>
              <a:rPr lang="en-GB" sz="2000" b="0" u="none" dirty="0">
                <a:solidFill>
                  <a:schemeClr val="tx1"/>
                </a:solidFill>
              </a:rPr>
              <a:t>of the key </a:t>
            </a:r>
            <a:r>
              <a:rPr lang="en-GB" sz="2000" b="0" u="none" dirty="0" smtClean="0">
                <a:solidFill>
                  <a:schemeClr val="tx1"/>
                </a:solidFill>
              </a:rPr>
              <a:t>vulnerabilities</a:t>
            </a:r>
            <a:endParaRPr lang="en-GB" sz="2000" b="0" u="none" dirty="0">
              <a:solidFill>
                <a:schemeClr val="tx1"/>
              </a:solidFill>
            </a:endParaRPr>
          </a:p>
        </p:txBody>
      </p:sp>
      <p:sp>
        <p:nvSpPr>
          <p:cNvPr id="4" name="Rectangle 5"/>
          <p:cNvSpPr txBox="1">
            <a:spLocks noChangeArrowheads="1"/>
          </p:cNvSpPr>
          <p:nvPr/>
        </p:nvSpPr>
        <p:spPr bwMode="auto">
          <a:xfrm>
            <a:off x="809625"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R="0" lvl="0" algn="just" defTabSz="914400" rtl="0" eaLnBrk="0" fontAlgn="base" latinLnBrk="0" hangingPunct="0">
              <a:lnSpc>
                <a:spcPct val="100000"/>
              </a:lnSpc>
              <a:spcBef>
                <a:spcPts val="0"/>
              </a:spcBef>
              <a:spcAft>
                <a:spcPct val="0"/>
              </a:spcAft>
              <a:buClr>
                <a:schemeClr val="bg2"/>
              </a:buClr>
              <a:buSzPct val="75000"/>
              <a:buNone/>
              <a:tabLst/>
              <a:defRPr/>
            </a:pPr>
            <a:r>
              <a:rPr kumimoji="0" lang="en-US" sz="2000" i="0" u="none" strike="noStrike" kern="0" cap="none" spc="0" normalizeH="0" baseline="0" dirty="0" smtClean="0">
                <a:ln>
                  <a:noFill/>
                </a:ln>
                <a:solidFill>
                  <a:schemeClr val="tx1"/>
                </a:solidFill>
                <a:effectLst/>
                <a:uLnTx/>
                <a:uFillTx/>
                <a:latin typeface="+mn-lt"/>
              </a:rPr>
              <a:t>1. Business model assessment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774</a:t>
            </a:fld>
            <a:endParaRPr lang="en-US"/>
          </a:p>
        </p:txBody>
      </p:sp>
    </p:spTree>
    <p:extLst>
      <p:ext uri="{BB962C8B-B14F-4D97-AF65-F5344CB8AC3E}">
        <p14:creationId xmlns:p14="http://schemas.microsoft.com/office/powerpoint/2010/main" val="382731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738188" y="1628799"/>
            <a:ext cx="8715375"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lnSpc>
                <a:spcPts val="2400"/>
              </a:lnSpc>
              <a:spcAft>
                <a:spcPts val="600"/>
              </a:spcAft>
              <a:buNone/>
            </a:pPr>
            <a:r>
              <a:rPr kumimoji="0" lang="en-US" sz="2000" u="none" kern="0" dirty="0">
                <a:solidFill>
                  <a:schemeClr val="tx1"/>
                </a:solidFill>
              </a:rPr>
              <a:t>1. Business model assessment</a:t>
            </a:r>
          </a:p>
          <a:p>
            <a:pPr marL="316531" indent="-316531" algn="just">
              <a:lnSpc>
                <a:spcPts val="2400"/>
              </a:lnSpc>
              <a:spcAft>
                <a:spcPts val="600"/>
              </a:spcAft>
              <a:buAutoNum type="arabicPeriod"/>
            </a:pPr>
            <a:endParaRPr lang="en-US" sz="2000" b="0" u="none" dirty="0" smtClean="0">
              <a:solidFill>
                <a:schemeClr val="tx1"/>
              </a:solidFill>
            </a:endParaRPr>
          </a:p>
          <a:p>
            <a:pPr marL="316531" indent="-316531" algn="just">
              <a:lnSpc>
                <a:spcPts val="2400"/>
              </a:lnSpc>
              <a:spcAft>
                <a:spcPts val="600"/>
              </a:spcAft>
              <a:buAutoNum type="arabicPeriod"/>
            </a:pPr>
            <a:r>
              <a:rPr lang="en-US" sz="2000" b="0" u="none" dirty="0" smtClean="0">
                <a:solidFill>
                  <a:schemeClr val="tx1"/>
                </a:solidFill>
              </a:rPr>
              <a:t>Quantitative assessment (current and potential situation)</a:t>
            </a:r>
          </a:p>
          <a:p>
            <a:pPr marL="316531" indent="-316531" algn="just">
              <a:lnSpc>
                <a:spcPts val="2400"/>
              </a:lnSpc>
              <a:spcAft>
                <a:spcPts val="600"/>
              </a:spcAft>
              <a:buAutoNum type="arabicPeriod"/>
            </a:pPr>
            <a:endParaRPr lang="en-US" sz="2000" b="0" u="none" dirty="0" smtClean="0">
              <a:solidFill>
                <a:schemeClr val="tx1"/>
              </a:solidFill>
            </a:endParaRPr>
          </a:p>
          <a:p>
            <a:pPr marL="316531" indent="-316531" algn="just">
              <a:lnSpc>
                <a:spcPts val="2500"/>
              </a:lnSpc>
              <a:spcAft>
                <a:spcPts val="300"/>
              </a:spcAft>
              <a:buAutoNum type="alphaLcParenR"/>
            </a:pPr>
            <a:r>
              <a:rPr lang="en-US" sz="1800" b="0" u="none" dirty="0" smtClean="0">
                <a:solidFill>
                  <a:schemeClr val="tx1"/>
                </a:solidFill>
              </a:rPr>
              <a:t>P&amp;L – including the detail of revenue sources, costs, impairments and main performance indicators (e.g. NII, cost-to-income), analyzing ROE vs cost of capital;</a:t>
            </a:r>
          </a:p>
          <a:p>
            <a:pPr marL="316531" indent="-316531" algn="just">
              <a:lnSpc>
                <a:spcPts val="2500"/>
              </a:lnSpc>
              <a:spcAft>
                <a:spcPts val="300"/>
              </a:spcAft>
              <a:buAutoNum type="alphaLcParenR"/>
            </a:pPr>
            <a:r>
              <a:rPr lang="en-US" sz="1800" b="0" u="none" dirty="0" smtClean="0">
                <a:solidFill>
                  <a:schemeClr val="tx1"/>
                </a:solidFill>
              </a:rPr>
              <a:t>Balance sheet – including the adequacy of the funding structure to the business model and main indicators (e.g. ROE, CT1, funding gap);</a:t>
            </a:r>
          </a:p>
          <a:p>
            <a:pPr marL="316531" indent="-316531" algn="just">
              <a:lnSpc>
                <a:spcPts val="2500"/>
              </a:lnSpc>
              <a:spcAft>
                <a:spcPts val="300"/>
              </a:spcAft>
              <a:buAutoNum type="alphaLcParenR"/>
            </a:pPr>
            <a:r>
              <a:rPr lang="en-US" sz="1800" b="0" u="none" dirty="0" smtClean="0">
                <a:solidFill>
                  <a:schemeClr val="tx1"/>
                </a:solidFill>
              </a:rPr>
              <a:t>P&amp;L and balance sheet concentrations related to clients, sectors and geographies;</a:t>
            </a:r>
          </a:p>
          <a:p>
            <a:pPr marL="316531" indent="-316531" algn="just">
              <a:lnSpc>
                <a:spcPts val="2500"/>
              </a:lnSpc>
              <a:spcAft>
                <a:spcPts val="300"/>
              </a:spcAft>
              <a:buAutoNum type="alphaLcParenR"/>
            </a:pPr>
            <a:r>
              <a:rPr lang="en-US" sz="1800" b="0" u="none" dirty="0" smtClean="0">
                <a:solidFill>
                  <a:schemeClr val="tx1"/>
                </a:solidFill>
              </a:rPr>
              <a:t>Risk appetite: limits implemented by risk type (e.g. credit, liquidity risks).</a:t>
            </a:r>
          </a:p>
          <a:p>
            <a:pPr algn="just">
              <a:lnSpc>
                <a:spcPts val="2400"/>
              </a:lnSpc>
              <a:spcAft>
                <a:spcPts val="600"/>
              </a:spcAft>
              <a:buNone/>
            </a:pPr>
            <a:endParaRPr lang="en-US" sz="1800" b="0" u="none" dirty="0">
              <a:solidFill>
                <a:schemeClr val="tx1"/>
              </a:solidFill>
            </a:endParaRPr>
          </a:p>
          <a:p>
            <a:pPr marL="342900" indent="-342900" algn="just">
              <a:lnSpc>
                <a:spcPts val="2700"/>
              </a:lnSpc>
              <a:spcBef>
                <a:spcPts val="600"/>
              </a:spcBef>
              <a:spcAft>
                <a:spcPts val="600"/>
              </a:spcAft>
              <a:buAutoNum type="arabicPeriod" startAt="2"/>
            </a:pPr>
            <a:r>
              <a:rPr lang="en-US" sz="2000" b="0" u="none" dirty="0" smtClean="0">
                <a:solidFill>
                  <a:schemeClr val="tx1"/>
                </a:solidFill>
              </a:rPr>
              <a:t>Qualitative </a:t>
            </a:r>
            <a:r>
              <a:rPr lang="en-US" sz="2000" b="0" u="none" dirty="0">
                <a:solidFill>
                  <a:schemeClr val="tx1"/>
                </a:solidFill>
              </a:rPr>
              <a:t>assessment - Authorities must determine the main exogenous and endogenous factors (e.g. IT) influencing the success of the business model</a:t>
            </a:r>
            <a:r>
              <a:rPr lang="en-US" sz="2000" b="0" u="none" dirty="0" smtClean="0">
                <a:solidFill>
                  <a:schemeClr val="tx1"/>
                </a:solidFill>
              </a:rPr>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775</a:t>
            </a:fld>
            <a:endParaRPr lang="en-US"/>
          </a:p>
        </p:txBody>
      </p:sp>
    </p:spTree>
    <p:extLst>
      <p:ext uri="{BB962C8B-B14F-4D97-AF65-F5344CB8AC3E}">
        <p14:creationId xmlns:p14="http://schemas.microsoft.com/office/powerpoint/2010/main" val="21419260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1628800"/>
            <a:ext cx="8643938"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271463" indent="-271463" algn="just">
              <a:lnSpc>
                <a:spcPts val="2400"/>
              </a:lnSpc>
              <a:spcAft>
                <a:spcPts val="600"/>
              </a:spcAft>
              <a:buAutoNum type="arabicPeriod" startAt="2"/>
            </a:pPr>
            <a:endParaRPr lang="en-US" sz="2000" b="0" u="none" dirty="0" smtClean="0">
              <a:solidFill>
                <a:schemeClr val="tx1"/>
              </a:solidFill>
            </a:endParaRPr>
          </a:p>
          <a:p>
            <a:pPr marL="271463" indent="-271463" algn="just">
              <a:lnSpc>
                <a:spcPts val="2400"/>
              </a:lnSpc>
              <a:spcAft>
                <a:spcPts val="600"/>
              </a:spcAft>
              <a:buAutoNum type="arabicPeriod" startAt="3"/>
            </a:pPr>
            <a:r>
              <a:rPr lang="en-US" sz="2000" b="0" u="none" dirty="0" smtClean="0">
                <a:solidFill>
                  <a:schemeClr val="tx1"/>
                </a:solidFill>
              </a:rPr>
              <a:t>Franchise – robustness of the relationships with clients, suppliers and partners:</a:t>
            </a:r>
          </a:p>
          <a:p>
            <a:pPr marL="271463" indent="-271463" algn="just">
              <a:lnSpc>
                <a:spcPts val="2400"/>
              </a:lnSpc>
              <a:spcAft>
                <a:spcPts val="600"/>
              </a:spcAft>
              <a:buAutoNum type="alphaLcParenR"/>
            </a:pPr>
            <a:r>
              <a:rPr lang="en-US" sz="1800" b="0" u="none" dirty="0" smtClean="0">
                <a:solidFill>
                  <a:schemeClr val="tx1"/>
                </a:solidFill>
              </a:rPr>
              <a:t>Reputational support</a:t>
            </a:r>
          </a:p>
          <a:p>
            <a:pPr marL="271463" indent="-271463" algn="just">
              <a:lnSpc>
                <a:spcPts val="2400"/>
              </a:lnSpc>
              <a:spcAft>
                <a:spcPts val="600"/>
              </a:spcAft>
              <a:buAutoNum type="alphaLcParenR"/>
            </a:pPr>
            <a:r>
              <a:rPr lang="en-US" sz="1800" b="0" u="none" dirty="0" smtClean="0">
                <a:solidFill>
                  <a:schemeClr val="tx1"/>
                </a:solidFill>
              </a:rPr>
              <a:t>Effectiveness of the commercial network</a:t>
            </a:r>
          </a:p>
          <a:p>
            <a:pPr marL="271463" indent="-271463" algn="just">
              <a:lnSpc>
                <a:spcPts val="2400"/>
              </a:lnSpc>
              <a:spcAft>
                <a:spcPts val="600"/>
              </a:spcAft>
              <a:buAutoNum type="alphaLcParenR"/>
            </a:pPr>
            <a:r>
              <a:rPr lang="en-US" sz="1800" b="0" u="none" dirty="0" smtClean="0">
                <a:solidFill>
                  <a:schemeClr val="tx1"/>
                </a:solidFill>
              </a:rPr>
              <a:t>Customers’ loyalty</a:t>
            </a:r>
          </a:p>
          <a:p>
            <a:pPr marL="271463" indent="-271463" algn="just">
              <a:lnSpc>
                <a:spcPts val="2400"/>
              </a:lnSpc>
              <a:spcAft>
                <a:spcPts val="600"/>
              </a:spcAft>
              <a:buAutoNum type="alphaLcParenR"/>
            </a:pPr>
            <a:r>
              <a:rPr lang="en-US" sz="1800" b="0" u="none" dirty="0">
                <a:solidFill>
                  <a:schemeClr val="tx1"/>
                </a:solidFill>
              </a:rPr>
              <a:t>Effectiveness of the </a:t>
            </a:r>
            <a:r>
              <a:rPr lang="en-US" sz="1800" b="0" u="none" dirty="0" smtClean="0">
                <a:solidFill>
                  <a:schemeClr val="tx1"/>
                </a:solidFill>
              </a:rPr>
              <a:t>partnerships</a:t>
            </a:r>
          </a:p>
          <a:p>
            <a:pPr marL="271463" indent="-271463" algn="just">
              <a:lnSpc>
                <a:spcPts val="2400"/>
              </a:lnSpc>
              <a:spcAft>
                <a:spcPts val="600"/>
              </a:spcAft>
              <a:buAutoNum type="alphaLcParenR"/>
            </a:pPr>
            <a:endParaRPr lang="en-US" sz="1800" b="0" u="none" dirty="0" smtClean="0">
              <a:solidFill>
                <a:schemeClr val="tx1"/>
              </a:solidFill>
            </a:endParaRPr>
          </a:p>
          <a:p>
            <a:pPr marL="342900" indent="-342900" algn="just">
              <a:lnSpc>
                <a:spcPts val="2400"/>
              </a:lnSpc>
              <a:spcAft>
                <a:spcPts val="600"/>
              </a:spcAft>
              <a:buAutoNum type="arabicPeriod" startAt="4"/>
            </a:pPr>
            <a:r>
              <a:rPr lang="en-US" sz="2000" b="0" u="none" dirty="0">
                <a:solidFill>
                  <a:schemeClr val="tx1"/>
                </a:solidFill>
              </a:rPr>
              <a:t>Competitive advantages:</a:t>
            </a:r>
          </a:p>
          <a:p>
            <a:pPr marL="342900" indent="-342900" algn="just">
              <a:lnSpc>
                <a:spcPts val="2400"/>
              </a:lnSpc>
              <a:spcAft>
                <a:spcPts val="600"/>
              </a:spcAft>
              <a:buAutoNum type="alphaLcParenR"/>
            </a:pPr>
            <a:r>
              <a:rPr lang="en-GB" sz="1800" b="0" u="none" dirty="0" smtClean="0">
                <a:solidFill>
                  <a:schemeClr val="tx1"/>
                </a:solidFill>
              </a:rPr>
              <a:t>IT</a:t>
            </a:r>
            <a:endParaRPr lang="en-GB" sz="1800" b="0" u="none" dirty="0">
              <a:solidFill>
                <a:schemeClr val="tx1"/>
              </a:solidFill>
            </a:endParaRPr>
          </a:p>
          <a:p>
            <a:pPr marL="342900" indent="-342900" algn="just">
              <a:lnSpc>
                <a:spcPts val="2400"/>
              </a:lnSpc>
              <a:spcAft>
                <a:spcPts val="600"/>
              </a:spcAft>
              <a:buAutoNum type="alphaLcParenR"/>
            </a:pPr>
            <a:r>
              <a:rPr lang="en-US" sz="1800" b="0" u="none" dirty="0">
                <a:solidFill>
                  <a:schemeClr val="tx1"/>
                </a:solidFill>
              </a:rPr>
              <a:t>commercial network</a:t>
            </a:r>
            <a:endParaRPr lang="en-GB" sz="1800" b="0" u="none" dirty="0">
              <a:solidFill>
                <a:schemeClr val="tx1"/>
              </a:solidFill>
            </a:endParaRPr>
          </a:p>
          <a:p>
            <a:pPr marL="342900" indent="-342900" algn="just">
              <a:lnSpc>
                <a:spcPts val="2400"/>
              </a:lnSpc>
              <a:spcAft>
                <a:spcPts val="600"/>
              </a:spcAft>
              <a:buAutoNum type="alphaLcParenR"/>
            </a:pPr>
            <a:r>
              <a:rPr lang="en-GB" sz="1800" b="0" u="none" dirty="0">
                <a:solidFill>
                  <a:schemeClr val="tx1"/>
                </a:solidFill>
              </a:rPr>
              <a:t>Business size</a:t>
            </a:r>
          </a:p>
          <a:p>
            <a:pPr marL="342900" indent="-342900" algn="just">
              <a:lnSpc>
                <a:spcPts val="2400"/>
              </a:lnSpc>
              <a:spcAft>
                <a:spcPts val="600"/>
              </a:spcAft>
              <a:buAutoNum type="alphaLcParenR"/>
            </a:pPr>
            <a:r>
              <a:rPr lang="en-US" sz="1800" b="0" u="none" dirty="0">
                <a:solidFill>
                  <a:schemeClr val="tx1"/>
                </a:solidFill>
              </a:rPr>
              <a:t>Product offer</a:t>
            </a:r>
          </a:p>
          <a:p>
            <a:pPr algn="just">
              <a:lnSpc>
                <a:spcPts val="2400"/>
              </a:lnSpc>
              <a:spcAft>
                <a:spcPts val="600"/>
              </a:spcAft>
              <a:buNone/>
            </a:pPr>
            <a:endParaRPr lang="en-US" sz="1800" b="0" u="none" dirty="0" smtClean="0">
              <a:solidFill>
                <a:schemeClr val="tx1"/>
              </a:solidFill>
            </a:endParaRPr>
          </a:p>
          <a:p>
            <a:pPr marL="316531" indent="-316531" algn="just">
              <a:lnSpc>
                <a:spcPts val="2400"/>
              </a:lnSpc>
              <a:spcAft>
                <a:spcPts val="600"/>
              </a:spcAft>
              <a:buAutoNum type="alphaLcParenR"/>
            </a:pPr>
            <a:endParaRPr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776</a:t>
            </a:fld>
            <a:endParaRPr lang="en-US"/>
          </a:p>
        </p:txBody>
      </p:sp>
    </p:spTree>
    <p:extLst>
      <p:ext uri="{BB962C8B-B14F-4D97-AF65-F5344CB8AC3E}">
        <p14:creationId xmlns:p14="http://schemas.microsoft.com/office/powerpoint/2010/main" val="536518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2434581"/>
            <a:ext cx="8635471"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smtClean="0">
                <a:solidFill>
                  <a:schemeClr val="tx1"/>
                </a:solidFill>
              </a:rPr>
              <a:t>Internal </a:t>
            </a:r>
            <a:r>
              <a:rPr lang="en-GB" sz="2000" b="0" dirty="0">
                <a:solidFill>
                  <a:schemeClr val="tx1"/>
                </a:solidFill>
              </a:rPr>
              <a:t>governance framework (including key control functions such as risk management, internal auditing and compliance) </a:t>
            </a:r>
            <a:endParaRPr lang="en-GB" sz="2000" b="0" dirty="0" smtClean="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smtClean="0">
                <a:solidFill>
                  <a:schemeClr val="tx1"/>
                </a:solidFill>
              </a:rPr>
              <a:t>Risk </a:t>
            </a:r>
            <a:r>
              <a:rPr lang="en-GB" sz="2000" b="0" dirty="0">
                <a:solidFill>
                  <a:schemeClr val="tx1"/>
                </a:solidFill>
              </a:rPr>
              <a:t>management framework and risk culture </a:t>
            </a:r>
            <a:r>
              <a:rPr lang="en-GB" sz="2000" b="0" u="none" dirty="0" smtClean="0">
                <a:solidFill>
                  <a:schemeClr val="tx1"/>
                </a:solidFill>
              </a:rPr>
              <a:t>– e.g. are </a:t>
            </a:r>
            <a:r>
              <a:rPr lang="en-GB" sz="2000" b="0" u="none" dirty="0">
                <a:solidFill>
                  <a:schemeClr val="tx1"/>
                </a:solidFill>
              </a:rPr>
              <a:t>there mechanisms in place to ensure that senior management can act in a timely manner to effectively </a:t>
            </a:r>
            <a:r>
              <a:rPr lang="en-GB" sz="2000" b="0" u="none" dirty="0" smtClean="0">
                <a:solidFill>
                  <a:schemeClr val="tx1"/>
                </a:solidFill>
              </a:rPr>
              <a:t>manage </a:t>
            </a:r>
            <a:r>
              <a:rPr lang="en-GB" sz="2000" b="0" u="none" dirty="0">
                <a:solidFill>
                  <a:schemeClr val="tx1"/>
                </a:solidFill>
              </a:rPr>
              <a:t>and </a:t>
            </a:r>
            <a:r>
              <a:rPr lang="en-GB" sz="2000" b="0" u="none" dirty="0" smtClean="0">
                <a:solidFill>
                  <a:schemeClr val="tx1"/>
                </a:solidFill>
              </a:rPr>
              <a:t>mitigate </a:t>
            </a:r>
            <a:r>
              <a:rPr lang="en-GB" sz="2000" b="0" u="none" dirty="0">
                <a:solidFill>
                  <a:schemeClr val="tx1"/>
                </a:solidFill>
              </a:rPr>
              <a:t>material adverse risk exposures, </a:t>
            </a:r>
            <a:r>
              <a:rPr lang="en-GB" sz="2000" b="0" u="none" dirty="0" smtClean="0">
                <a:solidFill>
                  <a:schemeClr val="tx1"/>
                </a:solidFill>
              </a:rPr>
              <a:t>e.g. those </a:t>
            </a:r>
            <a:r>
              <a:rPr lang="en-GB" sz="2000" b="0" u="none" dirty="0">
                <a:solidFill>
                  <a:schemeClr val="tx1"/>
                </a:solidFill>
              </a:rPr>
              <a:t>that are close to or exceed the approved risk appetite statement or risk </a:t>
            </a:r>
            <a:r>
              <a:rPr lang="en-GB" sz="2000" b="0" u="none" dirty="0" smtClean="0">
                <a:solidFill>
                  <a:schemeClr val="tx1"/>
                </a:solidFill>
              </a:rPr>
              <a:t>limits? Compliance </a:t>
            </a:r>
            <a:r>
              <a:rPr lang="en-GB" sz="2000" b="0" u="none" dirty="0">
                <a:solidFill>
                  <a:schemeClr val="tx1"/>
                </a:solidFill>
              </a:rPr>
              <a:t>with CRD </a:t>
            </a:r>
            <a:r>
              <a:rPr lang="en-GB" sz="2000" b="0" u="none" dirty="0" smtClean="0">
                <a:solidFill>
                  <a:schemeClr val="tx1"/>
                </a:solidFill>
              </a:rPr>
              <a:t>provisions?</a:t>
            </a:r>
            <a:endParaRPr lang="en-GB" sz="2000" b="0" u="none"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smtClean="0">
                <a:solidFill>
                  <a:schemeClr val="tx1"/>
                </a:solidFill>
              </a:rPr>
              <a:t>Risk </a:t>
            </a:r>
            <a:r>
              <a:rPr lang="en-GB" sz="2000" b="0" dirty="0">
                <a:solidFill>
                  <a:schemeClr val="tx1"/>
                </a:solidFill>
              </a:rPr>
              <a:t>infrastructure, internal data and reporting </a:t>
            </a:r>
            <a:endParaRPr lang="en-GB" sz="2000" b="0" dirty="0" smtClean="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dirty="0" smtClean="0">
                <a:solidFill>
                  <a:schemeClr val="tx1"/>
                </a:solidFill>
              </a:rPr>
              <a:t>Remuneration </a:t>
            </a:r>
            <a:r>
              <a:rPr lang="en-GB" sz="2000" b="0" dirty="0">
                <a:solidFill>
                  <a:schemeClr val="tx1"/>
                </a:solidFill>
              </a:rPr>
              <a:t>policies and </a:t>
            </a:r>
            <a:r>
              <a:rPr lang="en-GB" sz="2000" b="0" dirty="0" smtClean="0">
                <a:solidFill>
                  <a:schemeClr val="tx1"/>
                </a:solidFill>
              </a:rPr>
              <a:t>practices</a:t>
            </a:r>
            <a:endParaRPr lang="en-US" sz="2000" b="0" u="none" dirty="0">
              <a:solidFill>
                <a:schemeClr val="tx1"/>
              </a:solidFill>
            </a:endParaRP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smtClean="0">
                <a:solidFill>
                  <a:schemeClr val="tx1"/>
                </a:solidFill>
              </a:rPr>
              <a:t>2. Internal </a:t>
            </a:r>
            <a:r>
              <a:rPr lang="en-GB" sz="2000" u="none" dirty="0">
                <a:solidFill>
                  <a:schemeClr val="tx1"/>
                </a:solidFill>
              </a:rPr>
              <a:t>governance and risk management </a:t>
            </a:r>
            <a:endParaRPr kumimoji="0" lang="en-US" sz="200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777</a:t>
            </a:fld>
            <a:endParaRPr lang="en-US"/>
          </a:p>
        </p:txBody>
      </p:sp>
    </p:spTree>
    <p:extLst>
      <p:ext uri="{BB962C8B-B14F-4D97-AF65-F5344CB8AC3E}">
        <p14:creationId xmlns:p14="http://schemas.microsoft.com/office/powerpoint/2010/main" val="2126011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2348880"/>
            <a:ext cx="8635471" cy="38884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6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Changes in the governance and internal control may be required, including:</a:t>
            </a:r>
          </a:p>
          <a:p>
            <a:pPr marL="363538" indent="-363538" algn="just">
              <a:lnSpc>
                <a:spcPts val="2600"/>
              </a:lnSpc>
              <a:spcBef>
                <a:spcPts val="600"/>
              </a:spcBef>
              <a:spcAft>
                <a:spcPts val="600"/>
              </a:spcAft>
              <a:buClr>
                <a:schemeClr val="bg2"/>
              </a:buClr>
              <a:buSzPct val="75000"/>
              <a:buFont typeface="Monotype Sorts" pitchFamily="2" charset="2"/>
              <a:buChar char="n"/>
              <a:defRPr/>
            </a:pPr>
            <a:endParaRPr lang="en-US" sz="2000" b="0" u="none" dirty="0" smtClean="0">
              <a:solidFill>
                <a:schemeClr val="tx1"/>
              </a:solidFill>
            </a:endParaRPr>
          </a:p>
          <a:p>
            <a:pPr marL="514350" indent="-514350" algn="just">
              <a:lnSpc>
                <a:spcPts val="2600"/>
              </a:lnSpc>
              <a:spcBef>
                <a:spcPts val="600"/>
              </a:spcBef>
              <a:spcAft>
                <a:spcPts val="600"/>
              </a:spcAft>
              <a:buClr>
                <a:schemeClr val="bg2"/>
              </a:buClr>
              <a:buSzPct val="75000"/>
              <a:buAutoNum type="romanLcParenBoth"/>
              <a:defRPr/>
            </a:pPr>
            <a:r>
              <a:rPr lang="en-US" sz="2000" b="0" u="none" dirty="0" smtClean="0">
                <a:solidFill>
                  <a:schemeClr val="tx1"/>
                </a:solidFill>
              </a:rPr>
              <a:t>Organizational structural, including report lines;</a:t>
            </a:r>
          </a:p>
          <a:p>
            <a:pPr marL="514350" indent="-514350" algn="just">
              <a:lnSpc>
                <a:spcPts val="2600"/>
              </a:lnSpc>
              <a:spcBef>
                <a:spcPts val="600"/>
              </a:spcBef>
              <a:spcAft>
                <a:spcPts val="600"/>
              </a:spcAft>
              <a:buClr>
                <a:schemeClr val="bg2"/>
              </a:buClr>
              <a:buSzPct val="75000"/>
              <a:buAutoNum type="romanLcParenBoth"/>
              <a:defRPr/>
            </a:pPr>
            <a:r>
              <a:rPr lang="en-US" sz="2000" b="0" u="none" dirty="0" smtClean="0">
                <a:solidFill>
                  <a:schemeClr val="tx1"/>
                </a:solidFill>
              </a:rPr>
              <a:t>Risk policies;</a:t>
            </a:r>
          </a:p>
          <a:p>
            <a:pPr marL="514350" indent="-514350" algn="just">
              <a:lnSpc>
                <a:spcPts val="2600"/>
              </a:lnSpc>
              <a:spcBef>
                <a:spcPts val="600"/>
              </a:spcBef>
              <a:spcAft>
                <a:spcPts val="600"/>
              </a:spcAft>
              <a:buClr>
                <a:schemeClr val="bg2"/>
              </a:buClr>
              <a:buSzPct val="75000"/>
              <a:buAutoNum type="romanLcParenBoth"/>
              <a:defRPr/>
            </a:pPr>
            <a:r>
              <a:rPr lang="en-US" sz="2000" b="0" u="none" dirty="0" smtClean="0">
                <a:solidFill>
                  <a:schemeClr val="tx1"/>
                </a:solidFill>
              </a:rPr>
              <a:t>Organization and composition of the management body.</a:t>
            </a:r>
            <a:endParaRPr lang="en-US" sz="2000" b="0" u="none" dirty="0">
              <a:solidFill>
                <a:schemeClr val="tx1"/>
              </a:solidFill>
            </a:endParaRP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smtClean="0">
                <a:solidFill>
                  <a:schemeClr val="tx1"/>
                </a:solidFill>
              </a:rPr>
              <a:t>2. Internal </a:t>
            </a:r>
            <a:r>
              <a:rPr lang="en-GB" sz="2000" u="none" dirty="0">
                <a:solidFill>
                  <a:schemeClr val="tx1"/>
                </a:solidFill>
              </a:rPr>
              <a:t>governance and risk management </a:t>
            </a:r>
            <a:endParaRPr kumimoji="0" lang="en-US" sz="200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778</a:t>
            </a:fld>
            <a:endParaRPr lang="en-US"/>
          </a:p>
        </p:txBody>
      </p:sp>
    </p:spTree>
    <p:extLst>
      <p:ext uri="{BB962C8B-B14F-4D97-AF65-F5344CB8AC3E}">
        <p14:creationId xmlns:p14="http://schemas.microsoft.com/office/powerpoint/2010/main" val="2803338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1643063"/>
            <a:ext cx="8635471" cy="4594249"/>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just">
              <a:lnSpc>
                <a:spcPts val="2700"/>
              </a:lnSpc>
              <a:spcBef>
                <a:spcPts val="600"/>
              </a:spcBef>
              <a:spcAft>
                <a:spcPts val="600"/>
              </a:spcAft>
              <a:buClr>
                <a:schemeClr val="bg2"/>
              </a:buClr>
              <a:buSzPct val="75000"/>
              <a:buNone/>
              <a:defRPr/>
            </a:pPr>
            <a:r>
              <a:rPr lang="en-GB" sz="2000" u="none" dirty="0">
                <a:solidFill>
                  <a:schemeClr val="tx1"/>
                </a:solidFill>
              </a:rPr>
              <a:t>3. Risks to Capital</a:t>
            </a:r>
            <a:endParaRPr kumimoji="0" lang="en-US" sz="2000" u="none" kern="0"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GB" sz="2000" b="0" u="none" dirty="0" smtClean="0">
                <a:solidFill>
                  <a:schemeClr val="tx1"/>
                </a:solidFill>
              </a:rPr>
              <a:t>3 blocks:</a:t>
            </a:r>
          </a:p>
          <a:p>
            <a:pPr algn="just">
              <a:lnSpc>
                <a:spcPts val="2700"/>
              </a:lnSpc>
              <a:spcBef>
                <a:spcPts val="600"/>
              </a:spcBef>
              <a:spcAft>
                <a:spcPts val="600"/>
              </a:spcAft>
              <a:buClr>
                <a:schemeClr val="bg2"/>
              </a:buClr>
              <a:buSzPct val="75000"/>
              <a:buNone/>
              <a:defRPr/>
            </a:pPr>
            <a:r>
              <a:rPr lang="pt-PT" sz="2000" b="0" u="none" dirty="0" smtClean="0">
                <a:solidFill>
                  <a:schemeClr val="tx1"/>
                </a:solidFill>
              </a:rPr>
              <a:t>1. </a:t>
            </a:r>
            <a:r>
              <a:rPr lang="en-GB" sz="2000" b="0" u="none" dirty="0" smtClean="0">
                <a:solidFill>
                  <a:schemeClr val="tx1"/>
                </a:solidFill>
              </a:rPr>
              <a:t>Supervisory perspective</a:t>
            </a: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rPr>
              <a:t>Scores </a:t>
            </a:r>
            <a:r>
              <a:rPr lang="en-GB" sz="2000" b="0" u="none" dirty="0">
                <a:solidFill>
                  <a:schemeClr val="tx1"/>
                </a:solidFill>
              </a:rPr>
              <a:t>on risk </a:t>
            </a:r>
            <a:r>
              <a:rPr lang="en-GB" sz="2000" b="0" u="none" dirty="0" smtClean="0">
                <a:solidFill>
                  <a:schemeClr val="tx1"/>
                </a:solidFill>
              </a:rPr>
              <a:t>categories: credit </a:t>
            </a:r>
            <a:r>
              <a:rPr lang="en-GB" sz="2000" b="0" u="none" dirty="0">
                <a:solidFill>
                  <a:schemeClr val="tx1"/>
                </a:solidFill>
              </a:rPr>
              <a:t>risk, market risk, operational risk, </a:t>
            </a:r>
            <a:r>
              <a:rPr lang="en-GB" sz="2000" b="0" u="none" dirty="0" smtClean="0">
                <a:solidFill>
                  <a:schemeClr val="tx1"/>
                </a:solidFill>
              </a:rPr>
              <a:t>IRRBB</a:t>
            </a:r>
          </a:p>
          <a:p>
            <a:pPr algn="just">
              <a:lnSpc>
                <a:spcPts val="2700"/>
              </a:lnSpc>
              <a:spcBef>
                <a:spcPts val="600"/>
              </a:spcBef>
              <a:spcAft>
                <a:spcPts val="600"/>
              </a:spcAft>
              <a:buClr>
                <a:schemeClr val="bg2"/>
              </a:buClr>
              <a:buSzPct val="75000"/>
              <a:buNone/>
              <a:defRPr/>
            </a:pPr>
            <a:r>
              <a:rPr lang="pt-PT" sz="2000" b="0" u="none" dirty="0" smtClean="0">
                <a:solidFill>
                  <a:schemeClr val="tx1"/>
                </a:solidFill>
              </a:rPr>
              <a:t>2. </a:t>
            </a:r>
            <a:r>
              <a:rPr lang="en-GB" sz="2000" b="0" u="none" dirty="0" smtClean="0">
                <a:solidFill>
                  <a:schemeClr val="tx1"/>
                </a:solidFill>
              </a:rPr>
              <a:t>Bank’s </a:t>
            </a:r>
            <a:r>
              <a:rPr lang="en-GB" sz="2000" b="0" u="none" dirty="0">
                <a:solidFill>
                  <a:schemeClr val="tx1"/>
                </a:solidFill>
              </a:rPr>
              <a:t>perspective </a:t>
            </a:r>
            <a:endParaRPr lang="en-GB" sz="2000" b="0" u="none" dirty="0" smtClean="0">
              <a:solidFill>
                <a:schemeClr val="tx1"/>
              </a:solidFill>
            </a:endParaRPr>
          </a:p>
          <a:p>
            <a:pPr marL="342900" indent="-342900" algn="just">
              <a:lnSpc>
                <a:spcPts val="2700"/>
              </a:lnSpc>
              <a:spcBef>
                <a:spcPts val="600"/>
              </a:spcBef>
              <a:spcAft>
                <a:spcPts val="600"/>
              </a:spcAft>
              <a:buClr>
                <a:schemeClr val="bg2"/>
              </a:buClr>
              <a:buSzPct val="75000"/>
              <a:buFontTx/>
              <a:buChar char="-"/>
              <a:defRPr/>
            </a:pPr>
            <a:r>
              <a:rPr lang="pt-PT" sz="2000" b="0" u="none" dirty="0">
                <a:solidFill>
                  <a:schemeClr val="tx1"/>
                </a:solidFill>
              </a:rPr>
              <a:t>ICAAP (EBA (2016), </a:t>
            </a:r>
            <a:r>
              <a:rPr lang="pt-PT" sz="2000" b="0" u="none" dirty="0" smtClean="0">
                <a:solidFill>
                  <a:schemeClr val="tx1"/>
                </a:solidFill>
              </a:rPr>
              <a:t>“</a:t>
            </a:r>
            <a:r>
              <a:rPr lang="en-GB" sz="2000" b="0" u="none" dirty="0" smtClean="0">
                <a:solidFill>
                  <a:schemeClr val="tx1"/>
                </a:solidFill>
              </a:rPr>
              <a:t>Guidelines on ICAAP and ILAAP information collected for SREP purposes”, EBA/GL/2016/10, 03.11.2016, into force in 1Jan2017).</a:t>
            </a:r>
            <a:endParaRPr lang="pt-PT" sz="2000" b="0" u="none" dirty="0" smtClean="0">
              <a:solidFill>
                <a:schemeClr val="tx1"/>
              </a:solidFill>
            </a:endParaRPr>
          </a:p>
          <a:p>
            <a:pPr algn="just">
              <a:lnSpc>
                <a:spcPts val="2700"/>
              </a:lnSpc>
              <a:spcBef>
                <a:spcPts val="600"/>
              </a:spcBef>
              <a:spcAft>
                <a:spcPts val="600"/>
              </a:spcAft>
              <a:buClr>
                <a:schemeClr val="bg2"/>
              </a:buClr>
              <a:buSzPct val="75000"/>
              <a:buNone/>
              <a:defRPr/>
            </a:pPr>
            <a:r>
              <a:rPr lang="pt-PT" sz="2000" b="0" u="none" dirty="0" smtClean="0">
                <a:solidFill>
                  <a:schemeClr val="tx1"/>
                </a:solidFill>
              </a:rPr>
              <a:t>3. </a:t>
            </a:r>
            <a:r>
              <a:rPr lang="en-US" sz="2000" b="0" u="none" dirty="0" smtClean="0">
                <a:solidFill>
                  <a:schemeClr val="tx1"/>
                </a:solidFill>
              </a:rPr>
              <a:t>Forward looking perspective</a:t>
            </a: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rPr>
              <a:t>bank </a:t>
            </a:r>
            <a:r>
              <a:rPr lang="en-GB" sz="2000" b="0" u="none" dirty="0">
                <a:solidFill>
                  <a:schemeClr val="tx1"/>
                </a:solidFill>
              </a:rPr>
              <a:t>internal stress tests </a:t>
            </a:r>
            <a:endParaRPr lang="en-GB" sz="2000" b="0" u="none" dirty="0" smtClean="0">
              <a:solidFill>
                <a:schemeClr val="tx1"/>
              </a:solidFill>
            </a:endParaRPr>
          </a:p>
          <a:p>
            <a:pPr marL="342900" indent="-342900" algn="just">
              <a:lnSpc>
                <a:spcPts val="2700"/>
              </a:lnSpc>
              <a:spcBef>
                <a:spcPts val="600"/>
              </a:spcBef>
              <a:spcAft>
                <a:spcPts val="600"/>
              </a:spcAft>
              <a:buClr>
                <a:schemeClr val="bg2"/>
              </a:buClr>
              <a:buSzPct val="75000"/>
              <a:buFontTx/>
              <a:buChar char="-"/>
              <a:defRPr/>
            </a:pPr>
            <a:r>
              <a:rPr lang="en-GB" sz="2000" b="0" u="none" dirty="0" smtClean="0">
                <a:solidFill>
                  <a:schemeClr val="tx1"/>
                </a:solidFill>
              </a:rPr>
              <a:t>supervisory </a:t>
            </a:r>
            <a:r>
              <a:rPr lang="en-GB" sz="2000" b="0" u="none" dirty="0">
                <a:solidFill>
                  <a:schemeClr val="tx1"/>
                </a:solidFill>
              </a:rPr>
              <a:t>stress tests </a:t>
            </a:r>
          </a:p>
          <a:p>
            <a:pPr algn="just">
              <a:lnSpc>
                <a:spcPts val="2700"/>
              </a:lnSpc>
              <a:spcBef>
                <a:spcPts val="600"/>
              </a:spcBef>
              <a:spcAft>
                <a:spcPts val="600"/>
              </a:spcAft>
              <a:buClr>
                <a:schemeClr val="bg2"/>
              </a:buClr>
              <a:buSzPct val="75000"/>
              <a:buNone/>
              <a:defRPr/>
            </a:pPr>
            <a:r>
              <a:rPr lang="en-GB" sz="2000" b="0" u="none" dirty="0" smtClean="0">
                <a:solidFill>
                  <a:schemeClr val="tx1"/>
                </a:solidFill>
              </a:rPr>
              <a:t> </a:t>
            </a: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endParaRPr kumimoji="0" lang="en-US" sz="200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779</a:t>
            </a:fld>
            <a:endParaRPr lang="en-US"/>
          </a:p>
        </p:txBody>
      </p:sp>
    </p:spTree>
    <p:extLst>
      <p:ext uri="{BB962C8B-B14F-4D97-AF65-F5344CB8AC3E}">
        <p14:creationId xmlns:p14="http://schemas.microsoft.com/office/powerpoint/2010/main" val="2532654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Relevance of Finance for </a:t>
            </a:r>
            <a:br>
              <a:rPr lang="en-US" dirty="0" smtClean="0"/>
            </a:br>
            <a:r>
              <a:rPr lang="en-US" dirty="0" smtClean="0"/>
              <a:t>Economic Growth</a:t>
            </a:r>
          </a:p>
        </p:txBody>
      </p:sp>
      <p:sp>
        <p:nvSpPr>
          <p:cNvPr id="1619971" name="Rectangle 3"/>
          <p:cNvSpPr>
            <a:spLocks noGrp="1" noChangeArrowheads="1"/>
          </p:cNvSpPr>
          <p:nvPr>
            <p:ph type="body" idx="1"/>
          </p:nvPr>
        </p:nvSpPr>
        <p:spPr>
          <a:xfrm>
            <a:off x="809596" y="1628800"/>
            <a:ext cx="8643998" cy="4680520"/>
          </a:xfrm>
        </p:spPr>
        <p:txBody>
          <a:bodyPr/>
          <a:lstStyle/>
          <a:p>
            <a:pPr marL="268288" indent="-268288" algn="just">
              <a:lnSpc>
                <a:spcPts val="2700"/>
              </a:lnSpc>
              <a:spcBef>
                <a:spcPts val="600"/>
              </a:spcBef>
              <a:spcAft>
                <a:spcPts val="600"/>
              </a:spcAft>
            </a:pPr>
            <a:r>
              <a:rPr lang="en-US" sz="2000" dirty="0" smtClean="0"/>
              <a:t>According to Levine </a:t>
            </a:r>
            <a:r>
              <a:rPr lang="pt-PT" sz="2000" dirty="0" smtClean="0"/>
              <a:t>(2005), “</a:t>
            </a:r>
            <a:r>
              <a:rPr lang="en-GB" sz="2000" dirty="0" smtClean="0">
                <a:solidFill>
                  <a:srgbClr val="FF0000"/>
                </a:solidFill>
              </a:rPr>
              <a:t>Economists </a:t>
            </a:r>
            <a:r>
              <a:rPr lang="en-GB" sz="2000" dirty="0">
                <a:solidFill>
                  <a:srgbClr val="FF0000"/>
                </a:solidFill>
              </a:rPr>
              <a:t>disagree sharply about the role of the financial sector in economic </a:t>
            </a:r>
            <a:r>
              <a:rPr lang="en-GB" sz="2000" dirty="0" smtClean="0">
                <a:solidFill>
                  <a:srgbClr val="FF0000"/>
                </a:solidFill>
              </a:rPr>
              <a:t>growth</a:t>
            </a:r>
            <a:r>
              <a:rPr lang="en-GB" sz="2000" dirty="0" smtClean="0"/>
              <a:t>”:</a:t>
            </a:r>
          </a:p>
          <a:p>
            <a:pPr marL="268288" indent="-268288" algn="just">
              <a:lnSpc>
                <a:spcPts val="2700"/>
              </a:lnSpc>
              <a:spcBef>
                <a:spcPts val="600"/>
              </a:spcBef>
              <a:spcAft>
                <a:spcPts val="600"/>
              </a:spcAft>
            </a:pPr>
            <a:endParaRPr lang="en-GB" sz="2000" dirty="0" smtClean="0"/>
          </a:p>
          <a:p>
            <a:pPr marL="268288" indent="-268288" algn="just">
              <a:lnSpc>
                <a:spcPts val="2700"/>
              </a:lnSpc>
              <a:spcBef>
                <a:spcPts val="600"/>
              </a:spcBef>
              <a:spcAft>
                <a:spcPts val="600"/>
              </a:spcAft>
              <a:buAutoNum type="arabicParenBoth"/>
            </a:pPr>
            <a:r>
              <a:rPr lang="en-US" sz="2000" b="1" dirty="0" smtClean="0">
                <a:solidFill>
                  <a:srgbClr val="FF0000"/>
                </a:solidFill>
              </a:rPr>
              <a:t>Irrelevance of Finance</a:t>
            </a:r>
            <a:r>
              <a:rPr lang="pt-PT" sz="2000" b="1" dirty="0" smtClean="0">
                <a:solidFill>
                  <a:srgbClr val="FF0000"/>
                </a:solidFill>
              </a:rPr>
              <a:t>:</a:t>
            </a:r>
          </a:p>
          <a:p>
            <a:pPr marL="268288" indent="-268288" algn="just">
              <a:lnSpc>
                <a:spcPts val="2700"/>
              </a:lnSpc>
              <a:spcBef>
                <a:spcPts val="600"/>
              </a:spcBef>
              <a:spcAft>
                <a:spcPts val="600"/>
              </a:spcAft>
              <a:buAutoNum type="arabicParenBoth"/>
            </a:pPr>
            <a:endParaRPr lang="pt-PT" sz="2000" b="1" dirty="0" smtClean="0">
              <a:solidFill>
                <a:srgbClr val="FF0000"/>
              </a:solidFill>
            </a:endParaRPr>
          </a:p>
          <a:p>
            <a:pPr marL="268288" indent="-268288" algn="just">
              <a:lnSpc>
                <a:spcPts val="2700"/>
              </a:lnSpc>
              <a:spcBef>
                <a:spcPts val="600"/>
              </a:spcBef>
              <a:spcAft>
                <a:spcPts val="600"/>
              </a:spcAft>
              <a:buFontTx/>
              <a:buChar char="-"/>
            </a:pPr>
            <a:r>
              <a:rPr lang="en-GB" sz="2000" dirty="0" smtClean="0"/>
              <a:t>“</a:t>
            </a:r>
            <a:r>
              <a:rPr lang="en-GB" sz="2000" u="sng" dirty="0" smtClean="0"/>
              <a:t>Finance </a:t>
            </a:r>
            <a:r>
              <a:rPr lang="en-GB" sz="2000" u="sng" dirty="0"/>
              <a:t>is not even discussed in a collection of essays by the “pioneers of </a:t>
            </a:r>
            <a:r>
              <a:rPr lang="en-GB" sz="2000" u="sng" dirty="0" smtClean="0"/>
              <a:t>development economics</a:t>
            </a:r>
            <a:r>
              <a:rPr lang="en-GB" sz="2000" dirty="0"/>
              <a:t>” [Meier and Seers (1984)], including </a:t>
            </a:r>
            <a:r>
              <a:rPr lang="en-GB" sz="2000" dirty="0" smtClean="0"/>
              <a:t>3 Nobel </a:t>
            </a:r>
            <a:r>
              <a:rPr lang="en-GB" sz="2000" dirty="0"/>
              <a:t>Prize </a:t>
            </a:r>
            <a:r>
              <a:rPr lang="en-GB" sz="2000" dirty="0" smtClean="0"/>
              <a:t>winners.</a:t>
            </a:r>
          </a:p>
          <a:p>
            <a:pPr marL="268288" indent="-268288" algn="just">
              <a:lnSpc>
                <a:spcPts val="2700"/>
              </a:lnSpc>
              <a:spcBef>
                <a:spcPts val="600"/>
              </a:spcBef>
              <a:spcAft>
                <a:spcPts val="600"/>
              </a:spcAft>
              <a:buFontTx/>
              <a:buChar char="-"/>
            </a:pPr>
            <a:r>
              <a:rPr lang="en-GB" sz="2000" dirty="0" smtClean="0"/>
              <a:t>Joan </a:t>
            </a:r>
            <a:r>
              <a:rPr lang="en-GB" sz="2000" dirty="0"/>
              <a:t>Robinson (1952, p. 86) </a:t>
            </a:r>
            <a:r>
              <a:rPr lang="en-GB" sz="2000" dirty="0" smtClean="0"/>
              <a:t>argued </a:t>
            </a:r>
            <a:r>
              <a:rPr lang="en-GB" sz="2000" dirty="0"/>
              <a:t>that “</a:t>
            </a:r>
            <a:r>
              <a:rPr lang="en-GB" sz="2000" dirty="0" smtClean="0"/>
              <a:t>where enterprise </a:t>
            </a:r>
            <a:r>
              <a:rPr lang="en-GB" sz="2000" dirty="0"/>
              <a:t>leads finance follows</a:t>
            </a:r>
            <a:r>
              <a:rPr lang="en-GB" sz="2000" dirty="0" smtClean="0"/>
              <a:t>” =&gt; finance </a:t>
            </a:r>
            <a:r>
              <a:rPr lang="en-GB" sz="2000" dirty="0"/>
              <a:t>does not cause growth</a:t>
            </a:r>
            <a:r>
              <a:rPr lang="en-GB" sz="2000" dirty="0" smtClean="0"/>
              <a:t>; finance just responds </a:t>
            </a:r>
            <a:r>
              <a:rPr lang="en-GB" sz="2000" dirty="0"/>
              <a:t>to changing demands from the “real sector</a:t>
            </a:r>
            <a:r>
              <a:rPr lang="en-GB" sz="2000" dirty="0" smtClean="0"/>
              <a:t>”.</a:t>
            </a: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78</a:t>
            </a:fld>
            <a:endParaRPr lang="en-US"/>
          </a:p>
        </p:txBody>
      </p:sp>
    </p:spTree>
    <p:extLst>
      <p:ext uri="{BB962C8B-B14F-4D97-AF65-F5344CB8AC3E}">
        <p14:creationId xmlns:p14="http://schemas.microsoft.com/office/powerpoint/2010/main" val="1928152192"/>
      </p:ext>
    </p:extLst>
  </p:cSld>
  <p:clrMapOvr>
    <a:masterClrMapping/>
  </p:clrMapOvr>
  <p:transition spd="slow">
    <p:pull dir="r"/>
  </p:transition>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780585" y="1628800"/>
            <a:ext cx="8664511" cy="46085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Specific information to the ICAAP </a:t>
            </a:r>
            <a:r>
              <a:rPr lang="pt-PT" sz="2000" b="0" u="none" dirty="0" smtClean="0">
                <a:solidFill>
                  <a:srgbClr val="FF0000"/>
                </a:solidFill>
              </a:rPr>
              <a:t>- </a:t>
            </a:r>
            <a:r>
              <a:rPr lang="pt-PT" sz="2000" b="0" u="none" dirty="0" smtClean="0">
                <a:solidFill>
                  <a:schemeClr val="tx1"/>
                </a:solidFill>
              </a:rPr>
              <a:t>EBA </a:t>
            </a:r>
            <a:r>
              <a:rPr lang="pt-PT" sz="2000" b="0" u="none" dirty="0">
                <a:solidFill>
                  <a:schemeClr val="tx1"/>
                </a:solidFill>
              </a:rPr>
              <a:t>(2016), “</a:t>
            </a:r>
            <a:r>
              <a:rPr lang="en-GB" sz="2000" b="0" u="none" dirty="0">
                <a:solidFill>
                  <a:schemeClr val="tx1"/>
                </a:solidFill>
              </a:rPr>
              <a:t>Guidelines on ICAAP and ILAAP information collected for SREP purposes”, EBA/GL/2016/10, 03 November </a:t>
            </a:r>
            <a:r>
              <a:rPr lang="en-GB" sz="2000" b="0" u="none" dirty="0" smtClean="0">
                <a:solidFill>
                  <a:schemeClr val="tx1"/>
                </a:solidFill>
              </a:rPr>
              <a:t>2016:</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en-GB" sz="2000" b="0" u="none" dirty="0" smtClean="0">
              <a:solidFill>
                <a:schemeClr val="tx1"/>
              </a:solidFill>
            </a:endParaRPr>
          </a:p>
          <a:p>
            <a:pPr marL="514350" indent="-514350"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overall </a:t>
            </a:r>
            <a:r>
              <a:rPr lang="en-GB" sz="2000" b="0" u="none" dirty="0">
                <a:solidFill>
                  <a:schemeClr val="tx1"/>
                </a:solidFill>
              </a:rPr>
              <a:t>ICAAP framework </a:t>
            </a:r>
          </a:p>
          <a:p>
            <a:pPr marL="514350" indent="-514350"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risk </a:t>
            </a:r>
            <a:r>
              <a:rPr lang="en-GB" sz="2000" b="0" u="none" dirty="0">
                <a:solidFill>
                  <a:schemeClr val="tx1"/>
                </a:solidFill>
              </a:rPr>
              <a:t>measurement, assessment and aggregation </a:t>
            </a:r>
          </a:p>
          <a:p>
            <a:pPr marL="514350" indent="-514350"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internal </a:t>
            </a:r>
            <a:r>
              <a:rPr lang="en-GB" sz="2000" b="0" u="none" dirty="0">
                <a:solidFill>
                  <a:schemeClr val="tx1"/>
                </a:solidFill>
              </a:rPr>
              <a:t>capital and capital </a:t>
            </a:r>
            <a:r>
              <a:rPr lang="en-GB" sz="2000" b="0" u="none" dirty="0" smtClean="0">
                <a:solidFill>
                  <a:schemeClr val="tx1"/>
                </a:solidFill>
              </a:rPr>
              <a:t>allocation</a:t>
            </a:r>
          </a:p>
          <a:p>
            <a:pPr marL="514350" indent="-514350"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capital </a:t>
            </a:r>
            <a:r>
              <a:rPr lang="en-GB" sz="2000" b="0" u="none" dirty="0">
                <a:solidFill>
                  <a:schemeClr val="tx1"/>
                </a:solidFill>
              </a:rPr>
              <a:t>planning </a:t>
            </a:r>
          </a:p>
          <a:p>
            <a:pPr marL="514350" indent="-514350" algn="just">
              <a:lnSpc>
                <a:spcPts val="2700"/>
              </a:lnSpc>
              <a:spcBef>
                <a:spcPts val="600"/>
              </a:spcBef>
              <a:spcAft>
                <a:spcPts val="600"/>
              </a:spcAft>
              <a:buClr>
                <a:schemeClr val="bg2"/>
              </a:buClr>
              <a:buSzPct val="75000"/>
              <a:buAutoNum type="romanLcParenBoth"/>
              <a:defRPr/>
            </a:pPr>
            <a:r>
              <a:rPr lang="en-GB" sz="2000" b="0" u="none" dirty="0" smtClean="0">
                <a:solidFill>
                  <a:schemeClr val="tx1"/>
                </a:solidFill>
              </a:rPr>
              <a:t>stress </a:t>
            </a:r>
            <a:r>
              <a:rPr lang="en-GB" sz="2000" b="0" u="none" dirty="0">
                <a:solidFill>
                  <a:schemeClr val="tx1"/>
                </a:solidFill>
              </a:rPr>
              <a:t>testing </a:t>
            </a:r>
          </a:p>
          <a:p>
            <a:pPr>
              <a:lnSpc>
                <a:spcPts val="2700"/>
              </a:lnSpc>
              <a:spcBef>
                <a:spcPts val="600"/>
              </a:spcBef>
              <a:spcAft>
                <a:spcPts val="600"/>
              </a:spcAft>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a:lnSpc>
                <a:spcPts val="2700"/>
              </a:lnSpc>
              <a:spcBef>
                <a:spcPts val="600"/>
              </a:spcBef>
              <a:spcAft>
                <a:spcPts val="600"/>
              </a:spcAft>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a:p>
          <a:p>
            <a:pPr marL="514350" indent="-514350" algn="just">
              <a:lnSpc>
                <a:spcPts val="2700"/>
              </a:lnSpc>
              <a:spcBef>
                <a:spcPts val="600"/>
              </a:spcBef>
              <a:spcAft>
                <a:spcPts val="600"/>
              </a:spcAft>
              <a:buClr>
                <a:schemeClr val="bg2"/>
              </a:buClr>
              <a:buSzPct val="75000"/>
              <a:buAutoNum type="romanLcParenBoth"/>
              <a:defRPr/>
            </a:pPr>
            <a:endParaRPr lang="en-GB" sz="2000" b="0" u="none" dirty="0" smtClean="0"/>
          </a:p>
          <a:p>
            <a:pPr algn="just">
              <a:lnSpc>
                <a:spcPts val="2700"/>
              </a:lnSpc>
              <a:spcBef>
                <a:spcPts val="600"/>
              </a:spcBef>
              <a:spcAft>
                <a:spcPts val="600"/>
              </a:spcAft>
              <a:buClr>
                <a:schemeClr val="bg2"/>
              </a:buClr>
              <a:buSzPct val="75000"/>
              <a:buNone/>
              <a:defRPr/>
            </a:pPr>
            <a:endParaRPr lang="en-GB" sz="2000" b="0" u="none" dirty="0"/>
          </a:p>
          <a:p>
            <a:pPr>
              <a:lnSpc>
                <a:spcPts val="2700"/>
              </a:lnSpc>
              <a:spcBef>
                <a:spcPts val="600"/>
              </a:spcBef>
              <a:spcAft>
                <a:spcPts val="600"/>
              </a:spcAft>
            </a:pPr>
            <a:endParaRPr lang="en-GB" sz="2000" b="0" u="none" dirty="0"/>
          </a:p>
          <a:p>
            <a:pPr algn="just">
              <a:lnSpc>
                <a:spcPts val="2700"/>
              </a:lnSpc>
              <a:spcBef>
                <a:spcPts val="600"/>
              </a:spcBef>
              <a:spcAft>
                <a:spcPts val="600"/>
              </a:spcAft>
              <a:buClr>
                <a:schemeClr val="bg2"/>
              </a:buClr>
              <a:buSzPct val="75000"/>
              <a:buNone/>
              <a:defRPr/>
            </a:pPr>
            <a:endParaRPr lang="en-GB"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780</a:t>
            </a:fld>
            <a:endParaRPr lang="en-US"/>
          </a:p>
        </p:txBody>
      </p:sp>
    </p:spTree>
    <p:extLst>
      <p:ext uri="{BB962C8B-B14F-4D97-AF65-F5344CB8AC3E}">
        <p14:creationId xmlns:p14="http://schemas.microsoft.com/office/powerpoint/2010/main" val="3379513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2132856"/>
            <a:ext cx="8635471" cy="4104456"/>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spcBef>
                <a:spcPts val="0"/>
              </a:spcBef>
              <a:spcAft>
                <a:spcPts val="600"/>
              </a:spcAft>
              <a:buClr>
                <a:schemeClr val="bg2"/>
              </a:buClr>
              <a:buSzPct val="75000"/>
              <a:buFont typeface="Monotype Sorts" pitchFamily="2" charset="2"/>
              <a:buChar char="n"/>
              <a:defRPr/>
            </a:pPr>
            <a:r>
              <a:rPr lang="en-GB" sz="2000" b="0" u="none" dirty="0" smtClean="0">
                <a:solidFill>
                  <a:schemeClr val="tx1"/>
                </a:solidFill>
              </a:rPr>
              <a:t>3 blocks:</a:t>
            </a:r>
          </a:p>
          <a:p>
            <a:pPr marL="363538" indent="-363538" algn="just">
              <a:spcBef>
                <a:spcPts val="0"/>
              </a:spcBef>
              <a:spcAft>
                <a:spcPts val="600"/>
              </a:spcAft>
              <a:buClr>
                <a:schemeClr val="bg2"/>
              </a:buClr>
              <a:buSzPct val="75000"/>
              <a:buFont typeface="Monotype Sorts" pitchFamily="2" charset="2"/>
              <a:buChar char="n"/>
              <a:defRPr/>
            </a:pPr>
            <a:endParaRPr lang="en-GB" sz="2000" b="0" u="none" dirty="0" smtClean="0">
              <a:solidFill>
                <a:schemeClr val="tx1"/>
              </a:solidFill>
            </a:endParaRPr>
          </a:p>
          <a:p>
            <a:pPr algn="just">
              <a:spcBef>
                <a:spcPts val="0"/>
              </a:spcBef>
              <a:spcAft>
                <a:spcPts val="600"/>
              </a:spcAft>
              <a:buClr>
                <a:schemeClr val="bg2"/>
              </a:buClr>
              <a:buSzPct val="75000"/>
              <a:buNone/>
              <a:defRPr/>
            </a:pPr>
            <a:r>
              <a:rPr lang="pt-PT" sz="2000" b="0" u="none" dirty="0" smtClean="0">
                <a:solidFill>
                  <a:schemeClr val="tx1"/>
                </a:solidFill>
              </a:rPr>
              <a:t>1. </a:t>
            </a:r>
            <a:r>
              <a:rPr lang="en-GB" sz="2000" b="0" u="none" dirty="0" smtClean="0">
                <a:solidFill>
                  <a:schemeClr val="tx1"/>
                </a:solidFill>
              </a:rPr>
              <a:t>Supervisory perspective</a:t>
            </a:r>
          </a:p>
          <a:p>
            <a:pPr marL="342900" indent="-342900" algn="just">
              <a:spcBef>
                <a:spcPts val="0"/>
              </a:spcBef>
              <a:spcAft>
                <a:spcPts val="600"/>
              </a:spcAft>
              <a:buClr>
                <a:schemeClr val="bg2"/>
              </a:buClr>
              <a:buSzPct val="75000"/>
              <a:buFontTx/>
              <a:buChar char="-"/>
              <a:defRPr/>
            </a:pPr>
            <a:r>
              <a:rPr lang="en-GB" sz="2000" b="0" u="none" dirty="0" smtClean="0">
                <a:solidFill>
                  <a:schemeClr val="tx1"/>
                </a:solidFill>
              </a:rPr>
              <a:t>scores on </a:t>
            </a:r>
            <a:r>
              <a:rPr lang="en-GB" sz="2000" b="0" u="none" dirty="0">
                <a:solidFill>
                  <a:schemeClr val="tx1"/>
                </a:solidFill>
              </a:rPr>
              <a:t>short-term liquidity and funding sustainability </a:t>
            </a:r>
            <a:r>
              <a:rPr lang="en-GB" sz="2000" b="0" u="none" dirty="0" smtClean="0">
                <a:solidFill>
                  <a:schemeClr val="tx1"/>
                </a:solidFill>
              </a:rPr>
              <a:t>risks</a:t>
            </a:r>
            <a:endParaRPr lang="pt-PT" sz="2000" b="0" u="none" dirty="0" smtClean="0">
              <a:solidFill>
                <a:schemeClr val="tx1"/>
              </a:solidFill>
            </a:endParaRPr>
          </a:p>
          <a:p>
            <a:pPr algn="just">
              <a:spcBef>
                <a:spcPts val="0"/>
              </a:spcBef>
              <a:spcAft>
                <a:spcPts val="600"/>
              </a:spcAft>
              <a:buClr>
                <a:schemeClr val="bg2"/>
              </a:buClr>
              <a:buSzPct val="75000"/>
              <a:buNone/>
              <a:defRPr/>
            </a:pPr>
            <a:endParaRPr lang="pt-PT" sz="2000" b="0" u="none" dirty="0" smtClean="0">
              <a:solidFill>
                <a:schemeClr val="tx1"/>
              </a:solidFill>
            </a:endParaRPr>
          </a:p>
          <a:p>
            <a:pPr algn="just">
              <a:spcBef>
                <a:spcPts val="0"/>
              </a:spcBef>
              <a:spcAft>
                <a:spcPts val="600"/>
              </a:spcAft>
              <a:buClr>
                <a:schemeClr val="bg2"/>
              </a:buClr>
              <a:buSzPct val="75000"/>
              <a:buNone/>
              <a:defRPr/>
            </a:pPr>
            <a:r>
              <a:rPr lang="pt-PT" sz="2000" b="0" u="none" dirty="0" smtClean="0">
                <a:solidFill>
                  <a:schemeClr val="tx1"/>
                </a:solidFill>
              </a:rPr>
              <a:t>2. </a:t>
            </a:r>
            <a:r>
              <a:rPr lang="en-GB" sz="2000" b="0" u="none" dirty="0" smtClean="0">
                <a:solidFill>
                  <a:schemeClr val="tx1"/>
                </a:solidFill>
              </a:rPr>
              <a:t>Bank’s </a:t>
            </a:r>
            <a:r>
              <a:rPr lang="en-GB" sz="2000" b="0" u="none" dirty="0">
                <a:solidFill>
                  <a:schemeClr val="tx1"/>
                </a:solidFill>
              </a:rPr>
              <a:t>perspective </a:t>
            </a:r>
            <a:endParaRPr lang="en-GB" sz="2000" b="0" u="none" dirty="0" smtClean="0">
              <a:solidFill>
                <a:schemeClr val="tx1"/>
              </a:solidFill>
            </a:endParaRPr>
          </a:p>
          <a:p>
            <a:pPr marL="342900" indent="-342900" algn="just">
              <a:spcBef>
                <a:spcPts val="0"/>
              </a:spcBef>
              <a:spcAft>
                <a:spcPts val="600"/>
              </a:spcAft>
              <a:buClr>
                <a:schemeClr val="bg2"/>
              </a:buClr>
              <a:buSzPct val="75000"/>
              <a:buFontTx/>
              <a:buChar char="-"/>
              <a:defRPr/>
            </a:pPr>
            <a:r>
              <a:rPr lang="pt-PT" sz="2000" b="0" u="none" dirty="0" smtClean="0">
                <a:solidFill>
                  <a:schemeClr val="tx1"/>
                </a:solidFill>
              </a:rPr>
              <a:t>ILAAP - </a:t>
            </a:r>
            <a:r>
              <a:rPr lang="en-GB" sz="2000" b="0" u="none" dirty="0">
                <a:solidFill>
                  <a:schemeClr val="tx1"/>
                </a:solidFill>
                <a:cs typeface="Arial" charset="0"/>
              </a:rPr>
              <a:t>Internal Liquidity Adequacy Assessment </a:t>
            </a:r>
            <a:r>
              <a:rPr lang="en-GB" sz="2000" b="0" u="none" dirty="0" smtClean="0">
                <a:solidFill>
                  <a:schemeClr val="tx1"/>
                </a:solidFill>
                <a:cs typeface="Arial" charset="0"/>
              </a:rPr>
              <a:t>Process:</a:t>
            </a:r>
          </a:p>
          <a:p>
            <a:pPr marL="342900" indent="-342900" algn="just">
              <a:spcBef>
                <a:spcPts val="0"/>
              </a:spcBef>
              <a:spcAft>
                <a:spcPts val="600"/>
              </a:spcAft>
              <a:buClr>
                <a:schemeClr val="bg2"/>
              </a:buClr>
              <a:buSzPct val="75000"/>
              <a:buFontTx/>
              <a:buChar char="-"/>
              <a:defRPr/>
            </a:pPr>
            <a:endParaRPr lang="pt-PT" sz="2000" b="0" u="none" dirty="0" smtClean="0">
              <a:solidFill>
                <a:schemeClr val="tx1"/>
              </a:solidFill>
            </a:endParaRPr>
          </a:p>
          <a:p>
            <a:pPr algn="just">
              <a:spcBef>
                <a:spcPts val="0"/>
              </a:spcBef>
              <a:spcAft>
                <a:spcPts val="600"/>
              </a:spcAft>
              <a:buClr>
                <a:schemeClr val="bg2"/>
              </a:buClr>
              <a:buSzPct val="75000"/>
              <a:buNone/>
              <a:defRPr/>
            </a:pPr>
            <a:r>
              <a:rPr lang="pt-PT" sz="2000" b="0" u="none" dirty="0" smtClean="0">
                <a:solidFill>
                  <a:schemeClr val="tx1"/>
                </a:solidFill>
              </a:rPr>
              <a:t>3. </a:t>
            </a:r>
            <a:r>
              <a:rPr lang="en-US" sz="2000" b="0" u="none" dirty="0" smtClean="0">
                <a:solidFill>
                  <a:schemeClr val="tx1"/>
                </a:solidFill>
              </a:rPr>
              <a:t>Forward looking perspective</a:t>
            </a:r>
          </a:p>
          <a:p>
            <a:pPr marL="342900" indent="-342900" algn="just">
              <a:spcBef>
                <a:spcPts val="0"/>
              </a:spcBef>
              <a:spcAft>
                <a:spcPts val="600"/>
              </a:spcAft>
              <a:buClr>
                <a:schemeClr val="bg2"/>
              </a:buClr>
              <a:buSzPct val="75000"/>
              <a:buFontTx/>
              <a:buChar char="-"/>
              <a:defRPr/>
            </a:pPr>
            <a:r>
              <a:rPr lang="en-GB" sz="2000" b="0" u="none" dirty="0" smtClean="0">
                <a:solidFill>
                  <a:schemeClr val="tx1"/>
                </a:solidFill>
              </a:rPr>
              <a:t>bank </a:t>
            </a:r>
            <a:r>
              <a:rPr lang="en-GB" sz="2000" b="0" u="none" dirty="0">
                <a:solidFill>
                  <a:schemeClr val="tx1"/>
                </a:solidFill>
              </a:rPr>
              <a:t>internal stress tests </a:t>
            </a:r>
            <a:endParaRPr lang="en-GB" sz="2000" b="0" u="none" dirty="0" smtClean="0">
              <a:solidFill>
                <a:schemeClr val="tx1"/>
              </a:solidFill>
            </a:endParaRPr>
          </a:p>
          <a:p>
            <a:pPr marL="342900" indent="-342900" algn="just">
              <a:spcBef>
                <a:spcPts val="0"/>
              </a:spcBef>
              <a:spcAft>
                <a:spcPts val="600"/>
              </a:spcAft>
              <a:buClr>
                <a:schemeClr val="bg2"/>
              </a:buClr>
              <a:buSzPct val="75000"/>
              <a:buFontTx/>
              <a:buChar char="-"/>
              <a:defRPr/>
            </a:pPr>
            <a:r>
              <a:rPr lang="en-GB" sz="2000" b="0" u="none" dirty="0" smtClean="0">
                <a:solidFill>
                  <a:schemeClr val="tx1"/>
                </a:solidFill>
              </a:rPr>
              <a:t>supervisory </a:t>
            </a:r>
            <a:r>
              <a:rPr lang="en-GB" sz="2000" b="0" u="none" dirty="0">
                <a:solidFill>
                  <a:schemeClr val="tx1"/>
                </a:solidFill>
              </a:rPr>
              <a:t>stress </a:t>
            </a:r>
            <a:r>
              <a:rPr lang="en-GB" sz="2000" b="0" u="none" dirty="0" smtClean="0">
                <a:solidFill>
                  <a:schemeClr val="tx1"/>
                </a:solidFill>
              </a:rPr>
              <a:t>tests</a:t>
            </a:r>
          </a:p>
        </p:txBody>
      </p:sp>
      <p:sp>
        <p:nvSpPr>
          <p:cNvPr id="4" name="Rectangle 5"/>
          <p:cNvSpPr txBox="1">
            <a:spLocks noChangeArrowheads="1"/>
          </p:cNvSpPr>
          <p:nvPr/>
        </p:nvSpPr>
        <p:spPr bwMode="auto">
          <a:xfrm>
            <a:off x="801158" y="1643063"/>
            <a:ext cx="8643938" cy="48979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algn="l">
              <a:buNone/>
            </a:pPr>
            <a:r>
              <a:rPr lang="en-GB" sz="2000" u="none" dirty="0" smtClean="0">
                <a:solidFill>
                  <a:schemeClr val="tx1"/>
                </a:solidFill>
              </a:rPr>
              <a:t>4. Risks to Liquidity</a:t>
            </a:r>
            <a:endParaRPr kumimoji="0" lang="en-US" sz="2000" i="0" u="none" strike="noStrike" kern="0" cap="none" spc="0" normalizeH="0" baseline="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781</a:t>
            </a:fld>
            <a:endParaRPr lang="en-US"/>
          </a:p>
        </p:txBody>
      </p:sp>
    </p:spTree>
    <p:extLst>
      <p:ext uri="{BB962C8B-B14F-4D97-AF65-F5344CB8AC3E}">
        <p14:creationId xmlns:p14="http://schemas.microsoft.com/office/powerpoint/2010/main" val="3610909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EU Basel III package</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4590217"/>
          </a:xfrm>
          <a:prstGeom prst="rect">
            <a:avLst/>
          </a:prstGeom>
          <a:noFill/>
          <a:ln w="9525">
            <a:noFill/>
            <a:miter lim="800000"/>
            <a:headEnd/>
            <a:tailEnd/>
          </a:ln>
        </p:spPr>
        <p:txBody>
          <a:bodyPr lIns="92075" tIns="46038" rIns="92075" bIns="46038" anchor="ctr"/>
          <a:lstStyle/>
          <a:p>
            <a:pPr marL="0" lvl="3" algn="just">
              <a:lnSpc>
                <a:spcPts val="2700"/>
              </a:lnSpc>
              <a:spcBef>
                <a:spcPts val="600"/>
              </a:spcBef>
              <a:spcAft>
                <a:spcPts val="600"/>
              </a:spcAft>
              <a:buClr>
                <a:schemeClr val="bg2"/>
              </a:buClr>
              <a:buSzPct val="75000"/>
              <a:buNone/>
            </a:pPr>
            <a:r>
              <a:rPr lang="en-US" sz="2000" u="none" dirty="0" smtClean="0">
                <a:solidFill>
                  <a:srgbClr val="FF0000"/>
                </a:solidFill>
                <a:cs typeface="Arial" charset="0"/>
              </a:rPr>
              <a:t>7. ILAAP</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cs typeface="Arial" charset="0"/>
              </a:rPr>
              <a:t>In addition to the new ratios imposed by Basel III, </a:t>
            </a:r>
            <a:r>
              <a:rPr lang="en-GB" sz="2000" b="0" u="none" dirty="0">
                <a:solidFill>
                  <a:schemeClr val="tx1"/>
                </a:solidFill>
              </a:rPr>
              <a:t>CRD IV </a:t>
            </a:r>
            <a:r>
              <a:rPr lang="en-GB" sz="2000" b="0" u="none" dirty="0" smtClean="0">
                <a:solidFill>
                  <a:schemeClr val="tx1"/>
                </a:solidFill>
              </a:rPr>
              <a:t>imposed the ILAAP:</a:t>
            </a:r>
          </a:p>
          <a:p>
            <a:pPr marL="0" lvl="3" algn="just">
              <a:lnSpc>
                <a:spcPts val="2700"/>
              </a:lnSpc>
              <a:spcBef>
                <a:spcPts val="600"/>
              </a:spcBef>
              <a:spcAft>
                <a:spcPts val="600"/>
              </a:spcAft>
              <a:buClr>
                <a:schemeClr val="bg2"/>
              </a:buClr>
              <a:buSzPct val="75000"/>
              <a:buNone/>
            </a:pPr>
            <a:r>
              <a:rPr lang="en-GB" sz="1600" b="0" u="none" dirty="0" smtClean="0">
                <a:solidFill>
                  <a:schemeClr val="tx1"/>
                </a:solidFill>
              </a:rPr>
              <a:t>“</a:t>
            </a:r>
            <a:r>
              <a:rPr lang="en-GB" sz="1600" b="0" u="none" dirty="0">
                <a:solidFill>
                  <a:schemeClr val="tx1"/>
                </a:solidFill>
              </a:rPr>
              <a:t>Competent authorities shall ensure that </a:t>
            </a:r>
            <a:r>
              <a:rPr lang="en-GB" sz="1600" b="0" u="none" dirty="0">
                <a:solidFill>
                  <a:srgbClr val="FF0000"/>
                </a:solidFill>
              </a:rPr>
              <a:t>institutions have robust strategies, policies, processes and systems for the identification, measurement, management and monitoring of liquidity risk over an appropriate set of time horizons, including intra- day, so as to ensure that institutions maintain adequate levels of liquidity buffers.</a:t>
            </a:r>
            <a:r>
              <a:rPr lang="en-GB" sz="1600" b="0" u="none" dirty="0">
                <a:solidFill>
                  <a:schemeClr val="tx1"/>
                </a:solidFill>
              </a:rPr>
              <a:t> Those strategies, policies, processes and systems shall be tailored to business lines, currencies, branches and legal entities and shall include adequate allocation mechanisms of liquidity costs, benefits and risks</a:t>
            </a:r>
            <a:r>
              <a:rPr lang="en-GB" sz="1600" b="0" u="none" dirty="0" smtClean="0">
                <a:solidFill>
                  <a:schemeClr val="tx1"/>
                </a:solidFill>
              </a:rPr>
              <a:t>”.</a:t>
            </a: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2000" b="0" u="none" dirty="0" smtClean="0">
                <a:solidFill>
                  <a:schemeClr val="tx1"/>
                </a:solidFill>
                <a:cs typeface="Arial" charset="0"/>
              </a:rPr>
              <a:t>EBA defined the main ILAAP requirements</a:t>
            </a:r>
            <a:r>
              <a:rPr lang="en-GB" sz="2000" b="0" u="none" dirty="0" smtClean="0">
                <a:solidFill>
                  <a:schemeClr val="tx1"/>
                </a:solidFill>
                <a:cs typeface="Arial" charset="0"/>
              </a:rPr>
              <a:t>: </a:t>
            </a:r>
            <a:r>
              <a:rPr lang="pt-PT" sz="2000" b="0" u="none" dirty="0">
                <a:solidFill>
                  <a:schemeClr val="tx1"/>
                </a:solidFill>
              </a:rPr>
              <a:t>EBA (2016), “</a:t>
            </a:r>
            <a:r>
              <a:rPr lang="en-GB" sz="2000" b="0" u="none" dirty="0">
                <a:solidFill>
                  <a:schemeClr val="tx1"/>
                </a:solidFill>
              </a:rPr>
              <a:t>Guidelines on ICAAP and ILAAP information collected for SREP purposes”, EBA/GL/2016/10, 03 November </a:t>
            </a:r>
            <a:r>
              <a:rPr lang="en-GB" sz="2000" b="0" u="none" dirty="0" smtClean="0">
                <a:solidFill>
                  <a:schemeClr val="tx1"/>
                </a:solidFill>
              </a:rPr>
              <a:t>2016</a:t>
            </a:r>
            <a:r>
              <a:rPr lang="pt-PT" sz="2000" b="0" u="none" dirty="0" smtClean="0">
                <a:solidFill>
                  <a:schemeClr val="tx1"/>
                </a:solidFill>
              </a:rPr>
              <a:t>.</a:t>
            </a:r>
            <a:endParaRPr lang="pt-PT" sz="2000" b="0" u="none" dirty="0">
              <a:solidFill>
                <a:schemeClr val="tx1"/>
              </a:solidFill>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782</a:t>
            </a:fld>
            <a:endParaRPr lang="en-US"/>
          </a:p>
        </p:txBody>
      </p:sp>
    </p:spTree>
    <p:extLst>
      <p:ext uri="{BB962C8B-B14F-4D97-AF65-F5344CB8AC3E}">
        <p14:creationId xmlns:p14="http://schemas.microsoft.com/office/powerpoint/2010/main" val="3402947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7" name="Rectangle 3"/>
          <p:cNvSpPr>
            <a:spLocks noGrp="1" noChangeArrowheads="1"/>
          </p:cNvSpPr>
          <p:nvPr>
            <p:ph type="title"/>
          </p:nvPr>
        </p:nvSpPr>
        <p:spPr>
          <a:xfrm>
            <a:off x="738188" y="357188"/>
            <a:ext cx="8715375" cy="1071562"/>
          </a:xfrm>
          <a:noFill/>
        </p:spPr>
        <p:txBody>
          <a:bodyPr/>
          <a:lstStyle/>
          <a:p>
            <a:r>
              <a:rPr lang="en-GB" sz="4000" dirty="0">
                <a:solidFill>
                  <a:schemeClr val="tx1"/>
                </a:solidFill>
              </a:rPr>
              <a:t>EU Basel III package</a:t>
            </a:r>
            <a:endParaRPr lang="en-GB" sz="4000" dirty="0" smtClean="0">
              <a:solidFill>
                <a:schemeClr val="tx1"/>
              </a:solidFill>
            </a:endParaRPr>
          </a:p>
        </p:txBody>
      </p:sp>
      <p:sp>
        <p:nvSpPr>
          <p:cNvPr id="10" name="Rectangle 2"/>
          <p:cNvSpPr txBox="1">
            <a:spLocks noChangeArrowheads="1"/>
          </p:cNvSpPr>
          <p:nvPr/>
        </p:nvSpPr>
        <p:spPr bwMode="auto">
          <a:xfrm>
            <a:off x="746293" y="1647095"/>
            <a:ext cx="8715374" cy="4590217"/>
          </a:xfrm>
          <a:prstGeom prst="rect">
            <a:avLst/>
          </a:prstGeom>
          <a:noFill/>
          <a:ln w="9525">
            <a:noFill/>
            <a:miter lim="800000"/>
            <a:headEnd/>
            <a:tailEnd/>
          </a:ln>
        </p:spPr>
        <p:txBody>
          <a:bodyPr lIns="92075" tIns="46038" rIns="92075" bIns="46038" anchor="ctr"/>
          <a:lstStyle/>
          <a:p>
            <a:pPr marL="261938" lvl="3" indent="-261938" algn="just">
              <a:lnSpc>
                <a:spcPts val="2700"/>
              </a:lnSpc>
              <a:spcBef>
                <a:spcPts val="600"/>
              </a:spcBef>
              <a:spcAft>
                <a:spcPts val="600"/>
              </a:spcAft>
              <a:buClr>
                <a:schemeClr val="bg2"/>
              </a:buClr>
              <a:buSzPct val="75000"/>
              <a:buFont typeface="Monotype Sorts" pitchFamily="2" charset="2"/>
              <a:buChar char="n"/>
            </a:pPr>
            <a:r>
              <a:rPr lang="pt-PT" sz="1900" b="0" u="none" dirty="0" smtClean="0">
                <a:solidFill>
                  <a:srgbClr val="FF0000"/>
                </a:solidFill>
                <a:cs typeface="Arial" charset="0"/>
              </a:rPr>
              <a:t>ILAAP </a:t>
            </a:r>
            <a:r>
              <a:rPr lang="en-US" sz="1900" b="0" u="none" dirty="0" smtClean="0">
                <a:solidFill>
                  <a:srgbClr val="FF0000"/>
                </a:solidFill>
                <a:cs typeface="Arial" charset="0"/>
              </a:rPr>
              <a:t>covers the main liquidity risk management procedures:</a:t>
            </a:r>
          </a:p>
          <a:p>
            <a:pPr marL="261938" lvl="3" indent="-261938" algn="just">
              <a:lnSpc>
                <a:spcPts val="2700"/>
              </a:lnSpc>
              <a:spcBef>
                <a:spcPts val="600"/>
              </a:spcBef>
              <a:spcAft>
                <a:spcPts val="600"/>
              </a:spcAft>
              <a:buClr>
                <a:schemeClr val="bg2"/>
              </a:buClr>
              <a:buSzPct val="75000"/>
              <a:buFont typeface="Monotype Sorts" pitchFamily="2" charset="2"/>
              <a:buChar char="n"/>
            </a:pPr>
            <a:endParaRPr lang="en-US" sz="1900" b="0" u="none" dirty="0" smtClean="0">
              <a:solidFill>
                <a:srgbClr val="FF0000"/>
              </a:solidFill>
              <a:cs typeface="Arial" charset="0"/>
            </a:endParaRP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funding risk management framework</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funding strategy</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strategy regarding liquidity buffers and collateral management</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intraday liquidity risk management</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liquidity stress testing</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liquidity contingency plan</a:t>
            </a:r>
            <a:r>
              <a:rPr lang="pt-PT" sz="1900" b="0" u="none" dirty="0" smtClean="0">
                <a:solidFill>
                  <a:schemeClr val="tx1"/>
                </a:solidFill>
                <a:cs typeface="Arial" charset="0"/>
              </a:rPr>
              <a:t>.</a:t>
            </a:r>
          </a:p>
          <a:p>
            <a:pPr marL="514350" lvl="3" indent="-514350" algn="just">
              <a:lnSpc>
                <a:spcPts val="2700"/>
              </a:lnSpc>
              <a:spcBef>
                <a:spcPts val="600"/>
              </a:spcBef>
              <a:spcAft>
                <a:spcPts val="600"/>
              </a:spcAft>
              <a:buClr>
                <a:schemeClr val="bg2"/>
              </a:buClr>
              <a:buSzPct val="75000"/>
              <a:buAutoNum type="romanLcParenBoth"/>
            </a:pPr>
            <a:endParaRPr lang="en-GB" sz="1900" b="0" u="none" dirty="0" smtClean="0">
              <a:solidFill>
                <a:schemeClr val="tx1"/>
              </a:solidFill>
              <a:cs typeface="Arial" charset="0"/>
            </a:endParaRPr>
          </a:p>
        </p:txBody>
      </p:sp>
      <p:sp>
        <p:nvSpPr>
          <p:cNvPr id="4" name="Slide Number Placeholder 3"/>
          <p:cNvSpPr>
            <a:spLocks noGrp="1"/>
          </p:cNvSpPr>
          <p:nvPr>
            <p:ph type="sldNum" sz="quarter" idx="12"/>
          </p:nvPr>
        </p:nvSpPr>
        <p:spPr/>
        <p:txBody>
          <a:bodyPr/>
          <a:lstStyle/>
          <a:p>
            <a:pPr>
              <a:defRPr/>
            </a:pPr>
            <a:fld id="{1A972E3F-DE94-4D2B-88CB-178DE94ADA11}" type="slidenum">
              <a:rPr lang="en-US" smtClean="0"/>
              <a:pPr>
                <a:defRPr/>
              </a:pPr>
              <a:t>783</a:t>
            </a:fld>
            <a:endParaRPr lang="en-US"/>
          </a:p>
        </p:txBody>
      </p:sp>
    </p:spTree>
    <p:extLst>
      <p:ext uri="{BB962C8B-B14F-4D97-AF65-F5344CB8AC3E}">
        <p14:creationId xmlns:p14="http://schemas.microsoft.com/office/powerpoint/2010/main" val="2739565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a:t>
            </a:r>
            <a:endParaRPr lang="en-GB" dirty="0" smtClean="0"/>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Common information to the ICAAP and ILAAP </a:t>
            </a:r>
            <a:r>
              <a:rPr lang="en-US" sz="2000" b="0" u="none" dirty="0" smtClean="0">
                <a:solidFill>
                  <a:schemeClr val="tx1"/>
                </a:solidFill>
              </a:rPr>
              <a:t>- Business model and strategy</a:t>
            </a:r>
            <a:r>
              <a:rPr lang="pt-PT" sz="2000" b="0" u="none" dirty="0" smtClean="0">
                <a:solidFill>
                  <a:schemeClr val="tx1"/>
                </a:solidFill>
              </a:rPr>
              <a:t>:</a:t>
            </a:r>
          </a:p>
          <a:p>
            <a:pPr marL="514350" indent="-514350" algn="just">
              <a:lnSpc>
                <a:spcPts val="2700"/>
              </a:lnSpc>
              <a:spcBef>
                <a:spcPts val="600"/>
              </a:spcBef>
              <a:spcAft>
                <a:spcPts val="600"/>
              </a:spcAft>
              <a:buClr>
                <a:schemeClr val="bg2"/>
              </a:buClr>
              <a:buSzPct val="75000"/>
              <a:buAutoNum type="romanLcParenBoth"/>
              <a:defRPr/>
            </a:pPr>
            <a:r>
              <a:rPr lang="en-US" sz="2000" b="0" u="none" dirty="0" smtClean="0">
                <a:solidFill>
                  <a:schemeClr val="tx1"/>
                </a:solidFill>
              </a:rPr>
              <a:t>Risk governance and management framework</a:t>
            </a:r>
          </a:p>
          <a:p>
            <a:pPr marL="514350" indent="-514350" algn="just">
              <a:lnSpc>
                <a:spcPts val="2700"/>
              </a:lnSpc>
              <a:spcBef>
                <a:spcPts val="600"/>
              </a:spcBef>
              <a:spcAft>
                <a:spcPts val="600"/>
              </a:spcAft>
              <a:buClr>
                <a:schemeClr val="bg2"/>
              </a:buClr>
              <a:buSzPct val="75000"/>
              <a:buAutoNum type="romanLcParenBoth"/>
              <a:defRPr/>
            </a:pPr>
            <a:r>
              <a:rPr lang="en-US" sz="2000" b="0" u="none" dirty="0" smtClean="0">
                <a:solidFill>
                  <a:schemeClr val="tx1"/>
                </a:solidFill>
              </a:rPr>
              <a:t>Risk appetite</a:t>
            </a:r>
          </a:p>
          <a:p>
            <a:pPr marL="514350" indent="-514350" algn="just">
              <a:lnSpc>
                <a:spcPts val="2700"/>
              </a:lnSpc>
              <a:spcBef>
                <a:spcPts val="600"/>
              </a:spcBef>
              <a:spcAft>
                <a:spcPts val="600"/>
              </a:spcAft>
              <a:buClr>
                <a:schemeClr val="bg2"/>
              </a:buClr>
              <a:buSzPct val="75000"/>
              <a:buAutoNum type="romanLcParenBoth"/>
              <a:defRPr/>
            </a:pPr>
            <a:r>
              <a:rPr lang="en-US" sz="2000" b="0" u="none" dirty="0" smtClean="0">
                <a:solidFill>
                  <a:schemeClr val="tx1"/>
                </a:solidFill>
              </a:rPr>
              <a:t>Stress testing framework</a:t>
            </a:r>
          </a:p>
          <a:p>
            <a:pPr marL="514350" indent="-514350" algn="just">
              <a:lnSpc>
                <a:spcPts val="2700"/>
              </a:lnSpc>
              <a:spcBef>
                <a:spcPts val="600"/>
              </a:spcBef>
              <a:spcAft>
                <a:spcPts val="600"/>
              </a:spcAft>
              <a:buClr>
                <a:schemeClr val="bg2"/>
              </a:buClr>
              <a:buSzPct val="75000"/>
              <a:buAutoNum type="romanLcParenBoth"/>
              <a:defRPr/>
            </a:pPr>
            <a:r>
              <a:rPr lang="en-US" sz="2000" b="0" u="none" dirty="0" smtClean="0">
                <a:solidFill>
                  <a:schemeClr val="tx1"/>
                </a:solidFill>
              </a:rPr>
              <a:t>Risk data, aggregation and IT systems</a:t>
            </a:r>
          </a:p>
          <a:p>
            <a:pPr marL="514350" indent="-514350" algn="just">
              <a:lnSpc>
                <a:spcPts val="2700"/>
              </a:lnSpc>
              <a:spcBef>
                <a:spcPts val="600"/>
              </a:spcBef>
              <a:spcAft>
                <a:spcPts val="600"/>
              </a:spcAft>
              <a:buClr>
                <a:schemeClr val="bg2"/>
              </a:buClr>
              <a:buSzPct val="75000"/>
              <a:buAutoNum type="romanLcParenBoth"/>
              <a:defRPr/>
            </a:pPr>
            <a:endParaRPr lang="en-US" sz="2000" b="0" u="none" dirty="0">
              <a:solidFill>
                <a:schemeClr val="tx1"/>
              </a:solidFill>
            </a:endParaRPr>
          </a:p>
          <a:p>
            <a:pPr marL="261938" lvl="3" indent="-261938" algn="just">
              <a:lnSpc>
                <a:spcPts val="2700"/>
              </a:lnSpc>
              <a:spcBef>
                <a:spcPts val="600"/>
              </a:spcBef>
              <a:spcAft>
                <a:spcPts val="600"/>
              </a:spcAft>
              <a:buClr>
                <a:schemeClr val="bg2"/>
              </a:buClr>
              <a:buSzPct val="75000"/>
              <a:buFont typeface="Monotype Sorts" pitchFamily="2" charset="2"/>
              <a:buChar char="n"/>
            </a:pPr>
            <a:r>
              <a:rPr lang="en-US" sz="1900" b="0" u="none" dirty="0">
                <a:solidFill>
                  <a:srgbClr val="FF0000"/>
                </a:solidFill>
                <a:cs typeface="Arial" charset="0"/>
              </a:rPr>
              <a:t>In </a:t>
            </a:r>
            <a:r>
              <a:rPr lang="pt-PT" sz="1900" b="0" u="none" dirty="0">
                <a:solidFill>
                  <a:srgbClr val="FF0000"/>
                </a:solidFill>
                <a:cs typeface="Arial" charset="0"/>
              </a:rPr>
              <a:t>Portugal, </a:t>
            </a:r>
            <a:r>
              <a:rPr lang="en-US" sz="1900" b="0" u="none" dirty="0">
                <a:solidFill>
                  <a:srgbClr val="FF0000"/>
                </a:solidFill>
                <a:cs typeface="Arial" charset="0"/>
              </a:rPr>
              <a:t>this regulation was enforced by Instruction No.2/2019</a:t>
            </a:r>
            <a:r>
              <a:rPr lang="en-US" sz="1900" b="0" u="none" dirty="0">
                <a:solidFill>
                  <a:schemeClr val="tx1"/>
                </a:solidFill>
                <a:cs typeface="Arial" charset="0"/>
              </a:rPr>
              <a:t> (published on the 25</a:t>
            </a:r>
            <a:r>
              <a:rPr lang="en-US" sz="1900" b="0" u="none" baseline="30000" dirty="0">
                <a:solidFill>
                  <a:schemeClr val="tx1"/>
                </a:solidFill>
                <a:cs typeface="Arial" charset="0"/>
              </a:rPr>
              <a:t>th</a:t>
            </a:r>
            <a:r>
              <a:rPr lang="en-US" sz="1900" b="0" u="none" dirty="0">
                <a:solidFill>
                  <a:schemeClr val="tx1"/>
                </a:solidFill>
                <a:cs typeface="Arial" charset="0"/>
              </a:rPr>
              <a:t> Jan.), imposing that:</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Liquidity </a:t>
            </a:r>
            <a:r>
              <a:rPr lang="en-US" sz="1900" b="0" u="none" dirty="0">
                <a:solidFill>
                  <a:schemeClr val="tx1"/>
                </a:solidFill>
                <a:cs typeface="Arial" charset="0"/>
              </a:rPr>
              <a:t>strategies must include the assessment of economic recession scenarios;</a:t>
            </a:r>
          </a:p>
          <a:p>
            <a:pPr marL="514350" lvl="3" indent="-514350" algn="just">
              <a:lnSpc>
                <a:spcPts val="2700"/>
              </a:lnSpc>
              <a:spcBef>
                <a:spcPts val="600"/>
              </a:spcBef>
              <a:spcAft>
                <a:spcPts val="600"/>
              </a:spcAft>
              <a:buClr>
                <a:schemeClr val="bg2"/>
              </a:buClr>
              <a:buSzPct val="75000"/>
              <a:buAutoNum type="romanLcParenBoth"/>
            </a:pPr>
            <a:r>
              <a:rPr lang="en-US" sz="1900" b="0" u="none" dirty="0" smtClean="0">
                <a:solidFill>
                  <a:schemeClr val="tx1"/>
                </a:solidFill>
                <a:cs typeface="Arial" charset="0"/>
              </a:rPr>
              <a:t>Reports </a:t>
            </a:r>
            <a:r>
              <a:rPr lang="en-US" sz="1900" b="0" u="none" dirty="0">
                <a:solidFill>
                  <a:schemeClr val="tx1"/>
                </a:solidFill>
                <a:cs typeface="Arial" charset="0"/>
              </a:rPr>
              <a:t>to the supervisor are done on an annual basis.</a:t>
            </a:r>
          </a:p>
          <a:p>
            <a:pPr marL="514350" indent="-514350" algn="just">
              <a:lnSpc>
                <a:spcPts val="2700"/>
              </a:lnSpc>
              <a:spcBef>
                <a:spcPts val="600"/>
              </a:spcBef>
              <a:spcAft>
                <a:spcPts val="600"/>
              </a:spcAft>
              <a:buClr>
                <a:schemeClr val="bg2"/>
              </a:buClr>
              <a:buSzPct val="75000"/>
              <a:buAutoNum type="romanLcParenBoth"/>
              <a:defRPr/>
            </a:pPr>
            <a:endParaRPr lang="en-US" sz="2000" b="0" u="none" dirty="0" smtClean="0">
              <a:solidFill>
                <a:schemeClr val="tx1"/>
              </a:solidFill>
            </a:endParaRPr>
          </a:p>
          <a:p>
            <a:pPr algn="just">
              <a:lnSpc>
                <a:spcPts val="2700"/>
              </a:lnSpc>
              <a:spcBef>
                <a:spcPts val="600"/>
              </a:spcBef>
              <a:spcAft>
                <a:spcPts val="600"/>
              </a:spcAft>
              <a:buClr>
                <a:schemeClr val="bg2"/>
              </a:buClr>
              <a:buSzPct val="75000"/>
              <a:buNone/>
              <a:defRPr/>
            </a:pPr>
            <a:r>
              <a:rPr lang="en-GB" sz="2000" b="0" u="none" dirty="0" smtClean="0">
                <a:solidFill>
                  <a:schemeClr val="tx1"/>
                </a:solidFill>
              </a:rPr>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784</a:t>
            </a:fld>
            <a:endParaRPr lang="en-US"/>
          </a:p>
        </p:txBody>
      </p:sp>
    </p:spTree>
    <p:extLst>
      <p:ext uri="{BB962C8B-B14F-4D97-AF65-F5344CB8AC3E}">
        <p14:creationId xmlns:p14="http://schemas.microsoft.com/office/powerpoint/2010/main" val="2575929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a:t>
            </a:r>
            <a:r>
              <a:rPr lang="en-GB" dirty="0" smtClean="0">
                <a:solidFill>
                  <a:schemeClr val="tx1"/>
                </a:solidFill>
              </a:rPr>
              <a:t>package: </a:t>
            </a:r>
            <a:r>
              <a:rPr lang="en-GB" dirty="0" smtClean="0"/>
              <a:t>Consequences</a:t>
            </a:r>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dirty="0" smtClean="0">
                <a:solidFill>
                  <a:schemeClr val="tx1"/>
                </a:solidFill>
              </a:rPr>
              <a:t>Pros: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Banks with sounder capital and liquidity positions</a:t>
            </a:r>
          </a:p>
          <a:p>
            <a:pPr marL="363538" indent="-363538" algn="just">
              <a:lnSpc>
                <a:spcPts val="2700"/>
              </a:lnSpc>
              <a:spcBef>
                <a:spcPts val="600"/>
              </a:spcBef>
              <a:spcAft>
                <a:spcPts val="600"/>
              </a:spcAft>
              <a:buClr>
                <a:schemeClr val="bg2"/>
              </a:buClr>
              <a:buSzPct val="75000"/>
              <a:buFont typeface="Monotype Sorts" pitchFamily="2" charset="2"/>
              <a:buChar char="n"/>
              <a:defRPr/>
            </a:pPr>
            <a:endParaRPr lang="en-US" sz="2000" b="0" u="none" dirty="0">
              <a:solidFill>
                <a:schemeClr val="tx1"/>
              </a:solidFill>
            </a:endParaRP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dirty="0" smtClean="0">
                <a:solidFill>
                  <a:schemeClr val="tx1"/>
                </a:solidFill>
              </a:rPr>
              <a:t>Cons: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Higher entry barriers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Higher cost of equity =&gt; higher cost of funding for the economy, even though currently cancelled by the very low level of interest rates.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Higher level of regulation =&gt; private investors move financial activity to non-regulated areas and compliance costs become unbearable for smaller banks.</a:t>
            </a:r>
          </a:p>
          <a:p>
            <a:pPr marL="342900" indent="-342900" algn="just">
              <a:lnSpc>
                <a:spcPts val="2700"/>
              </a:lnSpc>
              <a:spcBef>
                <a:spcPts val="600"/>
              </a:spcBef>
              <a:spcAft>
                <a:spcPts val="600"/>
              </a:spcAft>
              <a:buClr>
                <a:schemeClr val="bg2"/>
              </a:buClr>
              <a:buSzPct val="75000"/>
              <a:buFontTx/>
              <a:buChar char="-"/>
              <a:defRPr/>
            </a:pPr>
            <a:r>
              <a:rPr lang="en-US" sz="2000" b="0" u="none" dirty="0">
                <a:solidFill>
                  <a:schemeClr val="tx1"/>
                </a:solidFill>
              </a:rPr>
              <a:t>Higher </a:t>
            </a:r>
            <a:r>
              <a:rPr lang="en-US" sz="2000" b="0" u="none" dirty="0" smtClean="0">
                <a:solidFill>
                  <a:schemeClr val="tx1"/>
                </a:solidFill>
              </a:rPr>
              <a:t>concentration</a:t>
            </a:r>
            <a:r>
              <a:rPr lang="en-US" sz="2000" b="0" u="none" dirty="0">
                <a:solidFill>
                  <a:schemeClr val="tx1"/>
                </a:solidFill>
              </a:rPr>
              <a:t>, aggravating the TBTF </a:t>
            </a:r>
            <a:r>
              <a:rPr lang="en-US" sz="2000" b="0" u="none" dirty="0" smtClean="0">
                <a:solidFill>
                  <a:schemeClr val="tx1"/>
                </a:solidFill>
              </a:rPr>
              <a:t>problem.</a:t>
            </a:r>
          </a:p>
          <a:p>
            <a:pPr algn="just">
              <a:lnSpc>
                <a:spcPts val="2700"/>
              </a:lnSpc>
              <a:spcBef>
                <a:spcPts val="600"/>
              </a:spcBef>
              <a:spcAft>
                <a:spcPts val="600"/>
              </a:spcAft>
              <a:buClr>
                <a:schemeClr val="bg2"/>
              </a:buClr>
              <a:buSzPct val="75000"/>
              <a:buNone/>
              <a:defRPr/>
            </a:pPr>
            <a:r>
              <a:rPr lang="en-GB" sz="2000" b="0" u="none" dirty="0" smtClean="0">
                <a:solidFill>
                  <a:schemeClr val="tx1"/>
                </a:solidFill>
              </a:rPr>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785</a:t>
            </a:fld>
            <a:endParaRPr lang="en-US"/>
          </a:p>
        </p:txBody>
      </p:sp>
    </p:spTree>
    <p:extLst>
      <p:ext uri="{BB962C8B-B14F-4D97-AF65-F5344CB8AC3E}">
        <p14:creationId xmlns:p14="http://schemas.microsoft.com/office/powerpoint/2010/main" val="1859864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 </a:t>
            </a:r>
            <a:r>
              <a:rPr lang="en-GB" dirty="0" smtClean="0"/>
              <a:t>Shortcomings</a:t>
            </a:r>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Stress tests: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a backstop is necessary to deal with banks that </a:t>
            </a:r>
            <a:r>
              <a:rPr lang="en-US" sz="2000" b="0" u="none" dirty="0">
                <a:solidFill>
                  <a:schemeClr val="tx1"/>
                </a:solidFill>
              </a:rPr>
              <a:t>fail the test. </a:t>
            </a:r>
            <a:endParaRPr lang="en-US" sz="2000" b="0" u="none" dirty="0" smtClean="0">
              <a:solidFill>
                <a:schemeClr val="tx1"/>
              </a:solidFill>
            </a:endParaRP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euro </a:t>
            </a:r>
            <a:r>
              <a:rPr lang="en-US" sz="2000" b="0" u="none" dirty="0">
                <a:solidFill>
                  <a:schemeClr val="tx1"/>
                </a:solidFill>
              </a:rPr>
              <a:t>area authorities have been reluctant to </a:t>
            </a:r>
            <a:r>
              <a:rPr lang="en-US" sz="2000" b="0" u="none" dirty="0" smtClean="0">
                <a:solidFill>
                  <a:schemeClr val="tx1"/>
                </a:solidFill>
              </a:rPr>
              <a:t>stress sovereign </a:t>
            </a:r>
            <a:r>
              <a:rPr lang="en-US" sz="2000" b="0" u="none" dirty="0">
                <a:solidFill>
                  <a:schemeClr val="tx1"/>
                </a:solidFill>
              </a:rPr>
              <a:t>bonds, which are a material part of the assets of southern </a:t>
            </a:r>
            <a:r>
              <a:rPr lang="en-US" sz="2000" b="0" u="none" dirty="0" smtClean="0">
                <a:solidFill>
                  <a:schemeClr val="tx1"/>
                </a:solidFill>
              </a:rPr>
              <a:t>European banks </a:t>
            </a:r>
            <a:r>
              <a:rPr lang="en-US" sz="2000" b="0" u="none" dirty="0">
                <a:solidFill>
                  <a:schemeClr val="tx1"/>
                </a:solidFill>
              </a:rPr>
              <a:t>(and which contribute to the doom loop between bank and </a:t>
            </a:r>
            <a:r>
              <a:rPr lang="en-US" sz="2000" b="0" u="none" dirty="0" smtClean="0">
                <a:solidFill>
                  <a:schemeClr val="tx1"/>
                </a:solidFill>
              </a:rPr>
              <a:t>sovereign solvency </a:t>
            </a:r>
            <a:r>
              <a:rPr lang="en-US" sz="2000" b="0" u="none" dirty="0">
                <a:solidFill>
                  <a:schemeClr val="tx1"/>
                </a:solidFill>
              </a:rPr>
              <a:t>in a monetary union</a:t>
            </a:r>
            <a:r>
              <a:rPr lang="en-US" sz="2000" b="0" u="none" dirty="0" smtClean="0">
                <a:solidFill>
                  <a:schemeClr val="tx1"/>
                </a:solidFill>
              </a:rPr>
              <a:t>).</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On </a:t>
            </a:r>
            <a:r>
              <a:rPr lang="en-US" sz="2000" b="0" u="none" dirty="0">
                <a:solidFill>
                  <a:schemeClr val="tx1"/>
                </a:solidFill>
              </a:rPr>
              <a:t>both sides of the Atlantic, stress tests </a:t>
            </a:r>
            <a:r>
              <a:rPr lang="en-US" sz="2000" b="0" u="none" dirty="0" smtClean="0">
                <a:solidFill>
                  <a:schemeClr val="tx1"/>
                </a:solidFill>
              </a:rPr>
              <a:t>have not </a:t>
            </a:r>
            <a:r>
              <a:rPr lang="en-US" sz="2000" b="0" u="none" dirty="0">
                <a:solidFill>
                  <a:schemeClr val="tx1"/>
                </a:solidFill>
              </a:rPr>
              <a:t>yet incorporated a systemic perspective taking into account feedback </a:t>
            </a:r>
            <a:r>
              <a:rPr lang="en-US" sz="2000" b="0" u="none" dirty="0" smtClean="0">
                <a:solidFill>
                  <a:schemeClr val="tx1"/>
                </a:solidFill>
              </a:rPr>
              <a:t>effects among entities</a:t>
            </a:r>
            <a:r>
              <a:rPr lang="pt-PT" sz="2000" b="0" u="none" dirty="0" smtClean="0">
                <a:solidFill>
                  <a:schemeClr val="tx1"/>
                </a:solidFill>
              </a:rPr>
              <a:t>.</a:t>
            </a:r>
          </a:p>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Rating agencies: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No </a:t>
            </a:r>
            <a:r>
              <a:rPr lang="en-US" sz="2000" b="0" u="none" dirty="0">
                <a:solidFill>
                  <a:schemeClr val="tx1"/>
                </a:solidFill>
              </a:rPr>
              <a:t>major changes have </a:t>
            </a:r>
            <a:r>
              <a:rPr lang="en-US" sz="2000" b="0" u="none" dirty="0" smtClean="0">
                <a:solidFill>
                  <a:schemeClr val="tx1"/>
                </a:solidFill>
              </a:rPr>
              <a:t>been made </a:t>
            </a:r>
            <a:r>
              <a:rPr lang="en-US" sz="2000" b="0" u="none" dirty="0">
                <a:solidFill>
                  <a:schemeClr val="tx1"/>
                </a:solidFill>
              </a:rPr>
              <a:t>to the </a:t>
            </a:r>
            <a:r>
              <a:rPr lang="en-US" sz="2000" b="0" u="none" dirty="0" smtClean="0">
                <a:solidFill>
                  <a:schemeClr val="tx1"/>
                </a:solidFill>
              </a:rPr>
              <a:t>regulation, with the big 3 still controlling more than </a:t>
            </a:r>
            <a:r>
              <a:rPr lang="en-US" sz="2000" b="0" u="none" dirty="0">
                <a:solidFill>
                  <a:schemeClr val="tx1"/>
                </a:solidFill>
              </a:rPr>
              <a:t>95% of the market), </a:t>
            </a:r>
            <a:r>
              <a:rPr lang="en-US" sz="2000" b="0" u="none" dirty="0" smtClean="0">
                <a:solidFill>
                  <a:schemeClr val="tx1"/>
                </a:solidFill>
              </a:rPr>
              <a:t>notwithstanding the major </a:t>
            </a:r>
            <a:r>
              <a:rPr lang="en-US" sz="2000" b="0" u="none" dirty="0">
                <a:solidFill>
                  <a:schemeClr val="tx1"/>
                </a:solidFill>
              </a:rPr>
              <a:t>conflicts of </a:t>
            </a:r>
            <a:r>
              <a:rPr lang="en-US" sz="2000" b="0" u="none" dirty="0" smtClean="0">
                <a:solidFill>
                  <a:schemeClr val="tx1"/>
                </a:solidFill>
              </a:rPr>
              <a:t>interest in rating ABS before </a:t>
            </a:r>
            <a:r>
              <a:rPr lang="en-US" sz="2000" b="0" u="none" dirty="0">
                <a:solidFill>
                  <a:schemeClr val="tx1"/>
                </a:solidFill>
              </a:rPr>
              <a:t>the crisis. </a:t>
            </a:r>
            <a:endParaRPr lang="en-US"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786</a:t>
            </a:fld>
            <a:endParaRPr lang="en-US"/>
          </a:p>
        </p:txBody>
      </p:sp>
    </p:spTree>
    <p:extLst>
      <p:ext uri="{BB962C8B-B14F-4D97-AF65-F5344CB8AC3E}">
        <p14:creationId xmlns:p14="http://schemas.microsoft.com/office/powerpoint/2010/main" val="2608737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a:solidFill>
                  <a:schemeClr val="tx1"/>
                </a:solidFill>
              </a:rPr>
              <a:t>EU Basel III package: </a:t>
            </a:r>
            <a:r>
              <a:rPr lang="en-GB" dirty="0"/>
              <a:t>Shortcomings</a:t>
            </a:r>
            <a:endParaRPr lang="en-GB" dirty="0" smtClean="0"/>
          </a:p>
        </p:txBody>
      </p:sp>
      <p:sp>
        <p:nvSpPr>
          <p:cNvPr id="6" name="Rectangle 5"/>
          <p:cNvSpPr txBox="1">
            <a:spLocks noChangeArrowheads="1"/>
          </p:cNvSpPr>
          <p:nvPr/>
        </p:nvSpPr>
        <p:spPr bwMode="auto">
          <a:xfrm>
            <a:off x="809625" y="1628799"/>
            <a:ext cx="863547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Separation between </a:t>
            </a:r>
            <a:r>
              <a:rPr lang="en-US" sz="2000" b="0" u="none" dirty="0">
                <a:solidFill>
                  <a:srgbClr val="FF0000"/>
                </a:solidFill>
              </a:rPr>
              <a:t>commercial and </a:t>
            </a:r>
            <a:r>
              <a:rPr lang="en-US" sz="2000" b="0" u="none" dirty="0" smtClean="0">
                <a:solidFill>
                  <a:srgbClr val="FF0000"/>
                </a:solidFill>
              </a:rPr>
              <a:t>investment banking activities:</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EU - </a:t>
            </a:r>
            <a:r>
              <a:rPr lang="en-US" sz="2000" b="0" u="none" dirty="0" err="1" smtClean="0">
                <a:solidFill>
                  <a:schemeClr val="tx1"/>
                </a:solidFill>
              </a:rPr>
              <a:t>Liikanen</a:t>
            </a:r>
            <a:r>
              <a:rPr lang="en-US" sz="2000" b="0" u="none" dirty="0" smtClean="0">
                <a:solidFill>
                  <a:schemeClr val="tx1"/>
                </a:solidFill>
              </a:rPr>
              <a:t> </a:t>
            </a:r>
            <a:r>
              <a:rPr lang="en-US" sz="2000" b="0" u="none" dirty="0">
                <a:solidFill>
                  <a:schemeClr val="tx1"/>
                </a:solidFill>
              </a:rPr>
              <a:t>Report proposed the separation of large </a:t>
            </a:r>
            <a:r>
              <a:rPr lang="en-US" sz="2000" b="0" u="none" dirty="0" smtClean="0">
                <a:solidFill>
                  <a:schemeClr val="tx1"/>
                </a:solidFill>
              </a:rPr>
              <a:t>trading activities </a:t>
            </a:r>
            <a:r>
              <a:rPr lang="en-US" sz="2000" b="0" u="none" dirty="0">
                <a:solidFill>
                  <a:schemeClr val="tx1"/>
                </a:solidFill>
              </a:rPr>
              <a:t>within a banking group, but not much progress </a:t>
            </a:r>
            <a:r>
              <a:rPr lang="en-US" sz="2000" b="0" u="none" dirty="0" smtClean="0">
                <a:solidFill>
                  <a:schemeClr val="tx1"/>
                </a:solidFill>
              </a:rPr>
              <a:t>was made </a:t>
            </a:r>
            <a:r>
              <a:rPr lang="en-US" sz="2000" b="0" u="none" dirty="0">
                <a:solidFill>
                  <a:schemeClr val="tx1"/>
                </a:solidFill>
              </a:rPr>
              <a:t>in </a:t>
            </a:r>
            <a:r>
              <a:rPr lang="en-US" sz="2000" b="0" u="none" dirty="0" smtClean="0">
                <a:solidFill>
                  <a:schemeClr val="tx1"/>
                </a:solidFill>
              </a:rPr>
              <a:t>that direction;</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UK - recommendations by the </a:t>
            </a:r>
            <a:r>
              <a:rPr lang="en-US" sz="2000" b="0" u="none" dirty="0">
                <a:solidFill>
                  <a:schemeClr val="tx1"/>
                </a:solidFill>
              </a:rPr>
              <a:t>Independent Commission on </a:t>
            </a:r>
            <a:r>
              <a:rPr lang="en-US" sz="2000" b="0" u="none" dirty="0" smtClean="0">
                <a:solidFill>
                  <a:schemeClr val="tx1"/>
                </a:solidFill>
              </a:rPr>
              <a:t>Banking (Vickers Commission) to ring-fence </a:t>
            </a:r>
            <a:r>
              <a:rPr lang="en-US" sz="2000" b="0" u="none" dirty="0">
                <a:solidFill>
                  <a:schemeClr val="tx1"/>
                </a:solidFill>
              </a:rPr>
              <a:t>retail activities in a universal </a:t>
            </a:r>
            <a:r>
              <a:rPr lang="en-US" sz="2000" b="0" u="none" dirty="0" smtClean="0">
                <a:solidFill>
                  <a:schemeClr val="tx1"/>
                </a:solidFill>
              </a:rPr>
              <a:t>bank became effective </a:t>
            </a:r>
            <a:r>
              <a:rPr lang="en-US" sz="2000" b="0" u="none" dirty="0">
                <a:solidFill>
                  <a:schemeClr val="tx1"/>
                </a:solidFill>
              </a:rPr>
              <a:t>since </a:t>
            </a:r>
            <a:r>
              <a:rPr lang="en-US" sz="2000" b="0" u="none" dirty="0" smtClean="0">
                <a:solidFill>
                  <a:schemeClr val="tx1"/>
                </a:solidFill>
              </a:rPr>
              <a:t>Jan19.</a:t>
            </a:r>
          </a:p>
          <a:p>
            <a:pPr marL="342900" indent="-342900" algn="just">
              <a:lnSpc>
                <a:spcPts val="2700"/>
              </a:lnSpc>
              <a:spcBef>
                <a:spcPts val="600"/>
              </a:spcBef>
              <a:spcAft>
                <a:spcPts val="600"/>
              </a:spcAft>
              <a:buClr>
                <a:schemeClr val="bg2"/>
              </a:buClr>
              <a:buSzPct val="75000"/>
              <a:buFontTx/>
              <a:buChar char="-"/>
              <a:defRPr/>
            </a:pPr>
            <a:r>
              <a:rPr lang="en-US" sz="2000" b="0" u="none" dirty="0" smtClean="0">
                <a:solidFill>
                  <a:schemeClr val="tx1"/>
                </a:solidFill>
              </a:rPr>
              <a:t>US - Dodd-Frank imposed the </a:t>
            </a:r>
            <a:r>
              <a:rPr lang="en-US" sz="2000" b="0" u="none" dirty="0">
                <a:solidFill>
                  <a:schemeClr val="tx1"/>
                </a:solidFill>
              </a:rPr>
              <a:t>Volcker Rule (a </a:t>
            </a:r>
            <a:r>
              <a:rPr lang="en-US" sz="2000" b="0" u="none" dirty="0" smtClean="0">
                <a:solidFill>
                  <a:schemeClr val="tx1"/>
                </a:solidFill>
              </a:rPr>
              <a:t>lighter </a:t>
            </a:r>
            <a:r>
              <a:rPr lang="en-US" sz="2000" b="0" u="none" dirty="0">
                <a:solidFill>
                  <a:schemeClr val="tx1"/>
                </a:solidFill>
              </a:rPr>
              <a:t>version of the Glass-</a:t>
            </a:r>
            <a:r>
              <a:rPr lang="en-US" sz="2000" b="0" u="none" dirty="0" err="1">
                <a:solidFill>
                  <a:schemeClr val="tx1"/>
                </a:solidFill>
              </a:rPr>
              <a:t>Steagall</a:t>
            </a:r>
            <a:r>
              <a:rPr lang="en-US" sz="2000" b="0" u="none" dirty="0">
                <a:solidFill>
                  <a:schemeClr val="tx1"/>
                </a:solidFill>
              </a:rPr>
              <a:t> </a:t>
            </a:r>
            <a:r>
              <a:rPr lang="en-US" sz="2000" b="0" u="none" dirty="0" smtClean="0">
                <a:solidFill>
                  <a:schemeClr val="tx1"/>
                </a:solidFill>
              </a:rPr>
              <a:t>separation between </a:t>
            </a:r>
            <a:r>
              <a:rPr lang="en-US" sz="2000" b="0" u="none" dirty="0">
                <a:solidFill>
                  <a:schemeClr val="tx1"/>
                </a:solidFill>
              </a:rPr>
              <a:t>commercial and investment banking) forbidding proprietary trading </a:t>
            </a:r>
            <a:r>
              <a:rPr lang="en-US" sz="2000" b="0" u="none" dirty="0" smtClean="0">
                <a:solidFill>
                  <a:schemeClr val="tx1"/>
                </a:solidFill>
              </a:rPr>
              <a:t>by banks </a:t>
            </a:r>
            <a:r>
              <a:rPr lang="en-US" sz="2000" b="0" u="none" dirty="0">
                <a:solidFill>
                  <a:schemeClr val="tx1"/>
                </a:solidFill>
              </a:rPr>
              <a:t>on their own account, but allowing securities dealing for their clients. </a:t>
            </a:r>
            <a:endParaRPr lang="en-GB" sz="2000" b="0" u="none" dirty="0" smtClean="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787</a:t>
            </a:fld>
            <a:endParaRPr lang="en-US"/>
          </a:p>
        </p:txBody>
      </p:sp>
    </p:spTree>
    <p:extLst>
      <p:ext uri="{BB962C8B-B14F-4D97-AF65-F5344CB8AC3E}">
        <p14:creationId xmlns:p14="http://schemas.microsoft.com/office/powerpoint/2010/main" val="2284730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809625" y="2133600"/>
            <a:ext cx="8643938" cy="1143000"/>
          </a:xfrm>
          <a:prstGeom prst="rect">
            <a:avLst/>
          </a:prstGeom>
          <a:noFill/>
          <a:ln w="9525">
            <a:noFill/>
            <a:miter lim="800000"/>
            <a:headEnd/>
            <a:tailEnd/>
          </a:ln>
        </p:spPr>
        <p:txBody>
          <a:bodyPr lIns="92075" tIns="46038" rIns="92075" bIns="46038" anchor="ctr"/>
          <a:lstStyle/>
          <a:p>
            <a:pPr marL="892175" indent="-892175" algn="l">
              <a:buClrTx/>
              <a:buFont typeface="Webdings" pitchFamily="18" charset="2"/>
              <a:buNone/>
              <a:defRPr/>
            </a:pPr>
            <a:r>
              <a:rPr kumimoji="0" lang="pt-PT" sz="4000" b="0" u="none" kern="0" dirty="0" smtClean="0">
                <a:solidFill>
                  <a:schemeClr val="tx2"/>
                </a:solidFill>
                <a:latin typeface="+mj-lt"/>
                <a:ea typeface="+mj-ea"/>
                <a:cs typeface="+mj-cs"/>
              </a:rPr>
              <a:t>4.3. </a:t>
            </a:r>
            <a:r>
              <a:rPr lang="en-US" sz="4000" b="0" u="none" dirty="0" smtClean="0">
                <a:solidFill>
                  <a:schemeClr val="tx1"/>
                </a:solidFill>
              </a:rPr>
              <a:t>Regulatory reactions to the </a:t>
            </a:r>
            <a:r>
              <a:rPr lang="en-US" sz="4000" b="0" u="none" dirty="0" smtClean="0">
                <a:solidFill>
                  <a:schemeClr val="tx1"/>
                </a:solidFill>
              </a:rPr>
              <a:t>pandemic</a:t>
            </a:r>
            <a:endParaRPr kumimoji="0" lang="en-US" sz="4000" b="0" u="none" kern="0" dirty="0">
              <a:solidFill>
                <a:schemeClr val="tx1"/>
              </a:solidFill>
              <a:latin typeface="+mj-lt"/>
              <a:ea typeface="+mj-ea"/>
              <a:cs typeface="+mj-cs"/>
            </a:endParaRP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788</a:t>
            </a:fld>
            <a:endParaRPr lang="en-US"/>
          </a:p>
        </p:txBody>
      </p:sp>
    </p:spTree>
    <p:extLst>
      <p:ext uri="{BB962C8B-B14F-4D97-AF65-F5344CB8AC3E}">
        <p14:creationId xmlns:p14="http://schemas.microsoft.com/office/powerpoint/2010/main" val="1100663800"/>
      </p:ext>
    </p:extLst>
  </p:cSld>
  <p:clrMapOvr>
    <a:masterClrMapping/>
  </p:clrMapOvr>
  <p:transition spd="slow">
    <p:pull dir="r"/>
  </p:transition>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Main Measures</a:t>
            </a:r>
          </a:p>
        </p:txBody>
      </p:sp>
      <p:sp>
        <p:nvSpPr>
          <p:cNvPr id="6" name="Rectangle 5"/>
          <p:cNvSpPr txBox="1">
            <a:spLocks noChangeArrowheads="1"/>
          </p:cNvSpPr>
          <p:nvPr/>
        </p:nvSpPr>
        <p:spPr bwMode="auto">
          <a:xfrm>
            <a:off x="738188" y="1628799"/>
            <a:ext cx="8755061"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63538" indent="-363538" algn="just">
              <a:lnSpc>
                <a:spcPts val="2700"/>
              </a:lnSpc>
              <a:spcBef>
                <a:spcPts val="600"/>
              </a:spcBef>
              <a:spcAft>
                <a:spcPts val="0"/>
              </a:spcAft>
              <a:buClr>
                <a:schemeClr val="bg2"/>
              </a:buClr>
              <a:buSzPct val="75000"/>
              <a:buFont typeface="Monotype Sorts" pitchFamily="2" charset="2"/>
              <a:buChar char="n"/>
              <a:defRPr/>
            </a:pPr>
            <a:r>
              <a:rPr lang="en-US" sz="2000" b="0" u="none" dirty="0" smtClean="0">
                <a:solidFill>
                  <a:srgbClr val="FF0000"/>
                </a:solidFill>
              </a:rPr>
              <a:t>Regulatory measures to fight the impact of the pandemics have been designed </a:t>
            </a:r>
            <a:r>
              <a:rPr lang="en-US" sz="2000" b="0" u="none" dirty="0">
                <a:solidFill>
                  <a:srgbClr val="FF0000"/>
                </a:solidFill>
              </a:rPr>
              <a:t>to </a:t>
            </a:r>
            <a:r>
              <a:rPr lang="en-US" sz="2000" b="0" u="none" dirty="0" smtClean="0">
                <a:solidFill>
                  <a:srgbClr val="FF0000"/>
                </a:solidFill>
              </a:rPr>
              <a:t>mitigate </a:t>
            </a:r>
            <a:r>
              <a:rPr lang="en-US" sz="2000" b="0" u="none" dirty="0">
                <a:solidFill>
                  <a:srgbClr val="FF0000"/>
                </a:solidFill>
              </a:rPr>
              <a:t>the accounting and prudential </a:t>
            </a:r>
            <a:r>
              <a:rPr lang="en-US" sz="2000" b="0" u="none" dirty="0" smtClean="0">
                <a:solidFill>
                  <a:srgbClr val="FF0000"/>
                </a:solidFill>
              </a:rPr>
              <a:t>impacts of the pandemic, focusing on:</a:t>
            </a:r>
          </a:p>
          <a:p>
            <a:pPr marL="363538" indent="-363538" algn="just">
              <a:lnSpc>
                <a:spcPts val="2700"/>
              </a:lnSpc>
              <a:spcBef>
                <a:spcPts val="600"/>
              </a:spcBef>
              <a:spcAft>
                <a:spcPts val="0"/>
              </a:spcAft>
              <a:buClr>
                <a:schemeClr val="bg2"/>
              </a:buClr>
              <a:buSzPct val="75000"/>
              <a:buAutoNum type="romanLcParenBoth"/>
              <a:defRPr/>
            </a:pPr>
            <a:r>
              <a:rPr lang="en-US" sz="2000" b="0" u="none" dirty="0" smtClean="0">
                <a:solidFill>
                  <a:schemeClr val="tx1"/>
                </a:solidFill>
              </a:rPr>
              <a:t>releasing temporarily the conservation capital buffer (</a:t>
            </a:r>
            <a:r>
              <a:rPr lang="en-US" sz="2000" b="0" u="none" dirty="0">
                <a:solidFill>
                  <a:schemeClr val="tx1"/>
                </a:solidFill>
              </a:rPr>
              <a:t>2,5%) until </a:t>
            </a:r>
            <a:r>
              <a:rPr lang="en-US" sz="2000" b="0" u="none" dirty="0" smtClean="0">
                <a:solidFill>
                  <a:schemeClr val="tx1"/>
                </a:solidFill>
              </a:rPr>
              <a:t>end-2021;</a:t>
            </a:r>
          </a:p>
          <a:p>
            <a:pPr marL="363538" indent="-363538" algn="just">
              <a:lnSpc>
                <a:spcPts val="2700"/>
              </a:lnSpc>
              <a:spcBef>
                <a:spcPts val="600"/>
              </a:spcBef>
              <a:spcAft>
                <a:spcPts val="0"/>
              </a:spcAft>
              <a:buClr>
                <a:schemeClr val="bg2"/>
              </a:buClr>
              <a:buSzPct val="75000"/>
              <a:buAutoNum type="romanLcParenBoth"/>
              <a:defRPr/>
            </a:pPr>
            <a:r>
              <a:rPr lang="en-US" sz="2000" b="0" u="none" dirty="0" smtClean="0">
                <a:solidFill>
                  <a:schemeClr val="tx1"/>
                </a:solidFill>
              </a:rPr>
              <a:t>deferring compliance of pillar II capital guidance;</a:t>
            </a:r>
          </a:p>
          <a:p>
            <a:pPr marL="363538" indent="-363538" algn="just">
              <a:lnSpc>
                <a:spcPts val="2700"/>
              </a:lnSpc>
              <a:spcBef>
                <a:spcPts val="600"/>
              </a:spcBef>
              <a:spcAft>
                <a:spcPts val="0"/>
              </a:spcAft>
              <a:buClr>
                <a:schemeClr val="bg2"/>
              </a:buClr>
              <a:buSzPct val="75000"/>
              <a:buAutoNum type="romanLcParenBoth"/>
              <a:defRPr/>
            </a:pPr>
            <a:r>
              <a:rPr lang="en-US" sz="2000" b="0" u="none" dirty="0" smtClean="0">
                <a:solidFill>
                  <a:schemeClr val="tx1"/>
                </a:solidFill>
              </a:rPr>
              <a:t>allowing pillar II capital requirement to be fulfilled with tier II capital;</a:t>
            </a:r>
          </a:p>
          <a:p>
            <a:pPr marL="363538" indent="-363538" algn="just">
              <a:lnSpc>
                <a:spcPts val="2700"/>
              </a:lnSpc>
              <a:spcBef>
                <a:spcPts val="600"/>
              </a:spcBef>
              <a:spcAft>
                <a:spcPts val="0"/>
              </a:spcAft>
              <a:buClr>
                <a:schemeClr val="bg2"/>
              </a:buClr>
              <a:buSzPct val="75000"/>
              <a:buAutoNum type="romanLcParenBoth"/>
              <a:defRPr/>
            </a:pPr>
            <a:r>
              <a:rPr lang="en-US" sz="2000" b="0" u="none" dirty="0" smtClean="0">
                <a:solidFill>
                  <a:schemeClr val="tx1"/>
                </a:solidFill>
              </a:rPr>
              <a:t>allowing banks to avoid the classification of loans as NPEs (initially until 30.09.2020, and extended in early Dec20 to end-Mar21) if these loans benefit from </a:t>
            </a:r>
            <a:r>
              <a:rPr lang="en-US" sz="2000" b="0" u="none" dirty="0">
                <a:solidFill>
                  <a:schemeClr val="tx1"/>
                </a:solidFill>
              </a:rPr>
              <a:t>general (i.e. not </a:t>
            </a:r>
            <a:r>
              <a:rPr lang="en-US" sz="2000" b="0" u="none" dirty="0" smtClean="0">
                <a:solidFill>
                  <a:schemeClr val="tx1"/>
                </a:solidFill>
              </a:rPr>
              <a:t>borrower-specific</a:t>
            </a:r>
            <a:r>
              <a:rPr lang="en-US" sz="2000" b="0" u="none" dirty="0">
                <a:solidFill>
                  <a:schemeClr val="tx1"/>
                </a:solidFill>
              </a:rPr>
              <a:t>) moratoria due </a:t>
            </a:r>
            <a:r>
              <a:rPr lang="en-US" sz="2000" b="0" u="none" dirty="0" smtClean="0">
                <a:solidFill>
                  <a:schemeClr val="tx1"/>
                </a:solidFill>
              </a:rPr>
              <a:t>to the pandemic, as long as customers are perceived as likely-to-pay after the moratoria ends and only the schedule of payments is changed (e.g. interest rates are kept);</a:t>
            </a:r>
          </a:p>
          <a:p>
            <a:pPr marL="363538" indent="-363538" algn="just">
              <a:lnSpc>
                <a:spcPts val="2700"/>
              </a:lnSpc>
              <a:spcBef>
                <a:spcPts val="600"/>
              </a:spcBef>
              <a:spcAft>
                <a:spcPts val="0"/>
              </a:spcAft>
              <a:buClr>
                <a:schemeClr val="bg2"/>
              </a:buClr>
              <a:buSzPct val="75000"/>
              <a:buAutoNum type="romanLcParenBoth"/>
              <a:defRPr/>
            </a:pPr>
            <a:r>
              <a:rPr lang="en-US" sz="2000" b="0" u="none" dirty="0">
                <a:solidFill>
                  <a:schemeClr val="tx1"/>
                </a:solidFill>
              </a:rPr>
              <a:t>p</a:t>
            </a:r>
            <a:r>
              <a:rPr lang="en-US" sz="2000" b="0" u="none" dirty="0" smtClean="0">
                <a:solidFill>
                  <a:schemeClr val="tx1"/>
                </a:solidFill>
              </a:rPr>
              <a:t>ostponing the full implementation </a:t>
            </a:r>
            <a:r>
              <a:rPr lang="en-US" sz="2000" b="0" u="none" dirty="0">
                <a:solidFill>
                  <a:schemeClr val="tx1"/>
                </a:solidFill>
              </a:rPr>
              <a:t>of </a:t>
            </a:r>
            <a:r>
              <a:rPr lang="en-US" sz="2000" b="0" u="none" dirty="0" smtClean="0">
                <a:solidFill>
                  <a:schemeClr val="tx1"/>
                </a:solidFill>
              </a:rPr>
              <a:t>Basel IV, IFRS 9 and the stress tests;</a:t>
            </a:r>
          </a:p>
          <a:p>
            <a:pPr marL="363538" indent="-363538" algn="just">
              <a:lnSpc>
                <a:spcPts val="2700"/>
              </a:lnSpc>
              <a:spcBef>
                <a:spcPts val="600"/>
              </a:spcBef>
              <a:spcAft>
                <a:spcPts val="0"/>
              </a:spcAft>
              <a:buClr>
                <a:schemeClr val="bg2"/>
              </a:buClr>
              <a:buSzPct val="75000"/>
              <a:buAutoNum type="romanLcParenBoth"/>
              <a:defRPr/>
            </a:pPr>
            <a:r>
              <a:rPr lang="en-US" sz="2000" b="0" u="none" dirty="0" smtClean="0">
                <a:solidFill>
                  <a:schemeClr val="tx1"/>
                </a:solidFill>
              </a:rPr>
              <a:t>allowing flexibility in restoring the LCR required levels.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789</a:t>
            </a:fld>
            <a:endParaRPr lang="en-US" dirty="0"/>
          </a:p>
        </p:txBody>
      </p:sp>
    </p:spTree>
    <p:extLst>
      <p:ext uri="{BB962C8B-B14F-4D97-AF65-F5344CB8AC3E}">
        <p14:creationId xmlns:p14="http://schemas.microsoft.com/office/powerpoint/2010/main" val="1574349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AutoNum type="arabicParenBoth" startAt="2"/>
            </a:pPr>
            <a:r>
              <a:rPr lang="en-GB" sz="2000" b="1" dirty="0" smtClean="0">
                <a:solidFill>
                  <a:srgbClr val="FF0000"/>
                </a:solidFill>
              </a:rPr>
              <a:t>Key Role of Finance:</a:t>
            </a:r>
          </a:p>
          <a:p>
            <a:pPr marL="0" indent="0" algn="just">
              <a:lnSpc>
                <a:spcPts val="2700"/>
              </a:lnSpc>
              <a:spcBef>
                <a:spcPts val="600"/>
              </a:spcBef>
              <a:spcAft>
                <a:spcPts val="600"/>
              </a:spcAft>
              <a:buNone/>
            </a:pPr>
            <a:endParaRPr lang="en-GB" sz="2000" b="1" dirty="0" smtClean="0">
              <a:solidFill>
                <a:srgbClr val="FF0000"/>
              </a:solidFill>
            </a:endParaRPr>
          </a:p>
          <a:p>
            <a:pPr algn="just">
              <a:lnSpc>
                <a:spcPts val="2700"/>
              </a:lnSpc>
              <a:spcBef>
                <a:spcPts val="600"/>
              </a:spcBef>
              <a:spcAft>
                <a:spcPts val="600"/>
              </a:spcAft>
              <a:buFontTx/>
              <a:buChar char="-"/>
            </a:pPr>
            <a:r>
              <a:rPr lang="en-GB" sz="2000" dirty="0" smtClean="0"/>
              <a:t>Merton </a:t>
            </a:r>
            <a:r>
              <a:rPr lang="en-GB" sz="2000" dirty="0"/>
              <a:t>Miller (1998, p. 14) </a:t>
            </a:r>
            <a:r>
              <a:rPr lang="en-GB" sz="2000" dirty="0" smtClean="0"/>
              <a:t>- </a:t>
            </a:r>
            <a:r>
              <a:rPr lang="en-GB" sz="2000" u="sng" dirty="0" smtClean="0"/>
              <a:t>“[</a:t>
            </a:r>
            <a:r>
              <a:rPr lang="en-GB" sz="2000" u="sng" dirty="0"/>
              <a:t>the idea] that financial </a:t>
            </a:r>
            <a:r>
              <a:rPr lang="en-GB" sz="2000" u="sng" dirty="0" smtClean="0"/>
              <a:t>markets contribute </a:t>
            </a:r>
            <a:r>
              <a:rPr lang="en-GB" sz="2000" u="sng" dirty="0"/>
              <a:t>to economic growth is a proposition too obvious for serious discussion</a:t>
            </a:r>
            <a:r>
              <a:rPr lang="en-GB" sz="2000" dirty="0" smtClean="0"/>
              <a:t>”. </a:t>
            </a:r>
          </a:p>
          <a:p>
            <a:pPr algn="just">
              <a:lnSpc>
                <a:spcPts val="2700"/>
              </a:lnSpc>
              <a:spcBef>
                <a:spcPts val="600"/>
              </a:spcBef>
              <a:spcAft>
                <a:spcPts val="600"/>
              </a:spcAft>
              <a:buFontTx/>
              <a:buChar char="-"/>
            </a:pPr>
            <a:r>
              <a:rPr lang="en-GB" sz="2000" dirty="0" smtClean="0"/>
              <a:t>Bagehot </a:t>
            </a:r>
            <a:r>
              <a:rPr lang="en-GB" sz="2000" dirty="0"/>
              <a:t>(1873</a:t>
            </a:r>
            <a:r>
              <a:rPr lang="en-GB" sz="2000" dirty="0" smtClean="0"/>
              <a:t>) and Schumpeter 1911) – ignoring the finance-growth nexus impairs our </a:t>
            </a:r>
            <a:r>
              <a:rPr lang="en-GB" sz="2000" dirty="0"/>
              <a:t>understanding </a:t>
            </a:r>
            <a:r>
              <a:rPr lang="en-GB" sz="2000" dirty="0" smtClean="0"/>
              <a:t>of economic growth.</a:t>
            </a:r>
          </a:p>
          <a:p>
            <a:pPr algn="just">
              <a:lnSpc>
                <a:spcPts val="2700"/>
              </a:lnSpc>
              <a:spcBef>
                <a:spcPts val="600"/>
              </a:spcBef>
              <a:spcAft>
                <a:spcPts val="600"/>
              </a:spcAft>
              <a:buFontTx/>
              <a:buChar char="-"/>
            </a:pPr>
            <a:r>
              <a:rPr lang="en-US" sz="2000" u="sng" dirty="0" smtClean="0"/>
              <a:t>Several </a:t>
            </a:r>
            <a:r>
              <a:rPr lang="en-US" sz="2000" u="sng" dirty="0"/>
              <a:t>other studies, mostly since the early </a:t>
            </a:r>
            <a:r>
              <a:rPr lang="en-US" sz="2000" u="sng" dirty="0" smtClean="0"/>
              <a:t>1990s</a:t>
            </a:r>
            <a:r>
              <a:rPr lang="en-US" sz="2000" dirty="0" smtClean="0"/>
              <a:t> (</a:t>
            </a:r>
            <a:r>
              <a:rPr lang="en-US" sz="2000" dirty="0"/>
              <a:t>e.g. King and Levine(1993), Levine and </a:t>
            </a:r>
            <a:r>
              <a:rPr lang="en-US" sz="2000" dirty="0" err="1"/>
              <a:t>Zervos</a:t>
            </a:r>
            <a:r>
              <a:rPr lang="en-US" sz="2000" dirty="0"/>
              <a:t> (1998), Levine (2005), McKinnon (1973) and </a:t>
            </a:r>
            <a:r>
              <a:rPr lang="en-US" sz="2000" dirty="0" err="1"/>
              <a:t>Rajan</a:t>
            </a:r>
            <a:r>
              <a:rPr lang="en-US" sz="2000" dirty="0"/>
              <a:t> and </a:t>
            </a:r>
            <a:r>
              <a:rPr lang="en-US" sz="2000" dirty="0" err="1"/>
              <a:t>Zingales</a:t>
            </a:r>
            <a:r>
              <a:rPr lang="en-US" sz="2000" dirty="0"/>
              <a:t> (1998</a:t>
            </a:r>
            <a:r>
              <a:rPr lang="en-US" sz="2000" dirty="0" smtClean="0"/>
              <a:t>))</a:t>
            </a:r>
            <a:r>
              <a:rPr lang="en-US" sz="2000" u="sng" dirty="0" smtClean="0"/>
              <a:t>, </a:t>
            </a:r>
            <a:r>
              <a:rPr lang="en-US" sz="2000" u="sng" dirty="0"/>
              <a:t>concluded that there is a strong explanatory power of financial development indicators on economic </a:t>
            </a:r>
            <a:r>
              <a:rPr lang="en-US" sz="2000" u="sng" dirty="0" smtClean="0"/>
              <a:t>growth.</a:t>
            </a: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79</a:t>
            </a:fld>
            <a:endParaRPr lang="en-US" dirty="0"/>
          </a:p>
        </p:txBody>
      </p:sp>
    </p:spTree>
    <p:extLst>
      <p:ext uri="{BB962C8B-B14F-4D97-AF65-F5344CB8AC3E}">
        <p14:creationId xmlns:p14="http://schemas.microsoft.com/office/powerpoint/2010/main" val="2457766909"/>
      </p:ext>
    </p:extLst>
  </p:cSld>
  <p:clrMapOvr>
    <a:masterClrMapping/>
  </p:clrMapOvr>
  <p:transition spd="slow">
    <p:pull dir="r"/>
  </p:transition>
  <p:timing>
    <p:tnLst>
      <p:par>
        <p:cTn id="1" dur="indefinite" restart="never" nodeType="tmRoot"/>
      </p:par>
    </p:tnLst>
  </p:timing>
</p:sld>
</file>

<file path=ppt/slides/slide7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790</a:t>
            </a:fld>
            <a:endParaRPr lang="en-US" dirty="0"/>
          </a:p>
        </p:txBody>
      </p:sp>
      <p:pic>
        <p:nvPicPr>
          <p:cNvPr id="4" name="Picture 3"/>
          <p:cNvPicPr>
            <a:picLocks noChangeAspect="1"/>
          </p:cNvPicPr>
          <p:nvPr/>
        </p:nvPicPr>
        <p:blipFill>
          <a:blip r:embed="rId2"/>
          <a:stretch>
            <a:fillRect/>
          </a:stretch>
        </p:blipFill>
        <p:spPr>
          <a:xfrm>
            <a:off x="992560" y="1700808"/>
            <a:ext cx="5671552" cy="4046139"/>
          </a:xfrm>
          <a:prstGeom prst="rect">
            <a:avLst/>
          </a:prstGeom>
        </p:spPr>
      </p:pic>
      <p:sp>
        <p:nvSpPr>
          <p:cNvPr id="7" name="TextBox 6"/>
          <p:cNvSpPr txBox="1"/>
          <p:nvPr/>
        </p:nvSpPr>
        <p:spPr>
          <a:xfrm>
            <a:off x="963216" y="5805263"/>
            <a:ext cx="5700896" cy="517749"/>
          </a:xfrm>
          <a:prstGeom prst="rect">
            <a:avLst/>
          </a:prstGeom>
        </p:spPr>
        <p:txBody>
          <a:bodyPr vert="horz" wrap="square" lIns="84406" tIns="42203" rIns="84406" bIns="42203" rtlCol="0">
            <a:noAutofit/>
          </a:bodyPr>
          <a:lstStyle/>
          <a:p>
            <a:pPr algn="just">
              <a:buNone/>
            </a:pPr>
            <a:r>
              <a:rPr lang="en-US" sz="1000" b="0" u="none" dirty="0" smtClean="0">
                <a:solidFill>
                  <a:schemeClr val="tx1"/>
                </a:solidFill>
                <a:latin typeface="+mn-lt"/>
              </a:rPr>
              <a:t>Source: </a:t>
            </a:r>
            <a:r>
              <a:rPr lang="en-US" sz="1000" b="0" u="none" dirty="0" err="1" smtClean="0">
                <a:solidFill>
                  <a:schemeClr val="tx1"/>
                </a:solidFill>
                <a:latin typeface="+mn-lt"/>
              </a:rPr>
              <a:t>Borio</a:t>
            </a:r>
            <a:r>
              <a:rPr lang="en-US" sz="1000" b="0" u="none" dirty="0" smtClean="0">
                <a:solidFill>
                  <a:schemeClr val="tx1"/>
                </a:solidFill>
                <a:latin typeface="+mn-lt"/>
              </a:rPr>
              <a:t>, Claudio and Fernando </a:t>
            </a:r>
            <a:r>
              <a:rPr lang="en-US" sz="1000" b="0" u="none" dirty="0" err="1" smtClean="0">
                <a:solidFill>
                  <a:schemeClr val="tx1"/>
                </a:solidFill>
                <a:latin typeface="+mn-lt"/>
              </a:rPr>
              <a:t>Restoy</a:t>
            </a:r>
            <a:r>
              <a:rPr lang="en-US" sz="1000" b="0" u="none" dirty="0" smtClean="0">
                <a:solidFill>
                  <a:schemeClr val="tx1"/>
                </a:solidFill>
                <a:latin typeface="+mn-lt"/>
              </a:rPr>
              <a:t> </a:t>
            </a:r>
            <a:r>
              <a:rPr lang="pt-PT" sz="1000" b="0" u="none" dirty="0" smtClean="0">
                <a:solidFill>
                  <a:schemeClr val="tx1"/>
                </a:solidFill>
                <a:latin typeface="+mn-lt"/>
              </a:rPr>
              <a:t>(2020), “</a:t>
            </a:r>
            <a:r>
              <a:rPr lang="en-US" sz="1000" b="0" u="none" dirty="0" smtClean="0">
                <a:solidFill>
                  <a:schemeClr val="tx1"/>
                </a:solidFill>
                <a:latin typeface="+mn-lt"/>
              </a:rPr>
              <a:t>Reflections </a:t>
            </a:r>
            <a:r>
              <a:rPr lang="en-US" sz="1000" b="0" u="none" dirty="0">
                <a:solidFill>
                  <a:schemeClr val="tx1"/>
                </a:solidFill>
                <a:latin typeface="+mn-lt"/>
              </a:rPr>
              <a:t>on regulatory responses to the Covid-19 </a:t>
            </a:r>
            <a:r>
              <a:rPr lang="en-US" sz="1000" b="0" u="none" dirty="0" smtClean="0">
                <a:solidFill>
                  <a:schemeClr val="tx1"/>
                </a:solidFill>
                <a:latin typeface="+mn-lt"/>
              </a:rPr>
              <a:t>pandemic”, FSI Briefs, No.1, BIS.</a:t>
            </a:r>
            <a:endParaRPr lang="en-GB" sz="1000" b="0" u="none" dirty="0">
              <a:solidFill>
                <a:schemeClr val="tx1"/>
              </a:solidFill>
              <a:latin typeface="+mn-lt"/>
            </a:endParaRPr>
          </a:p>
        </p:txBody>
      </p:sp>
    </p:spTree>
    <p:extLst>
      <p:ext uri="{BB962C8B-B14F-4D97-AF65-F5344CB8AC3E}">
        <p14:creationId xmlns:p14="http://schemas.microsoft.com/office/powerpoint/2010/main" val="2580553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791</a:t>
            </a:fld>
            <a:endParaRPr lang="en-US" dirty="0"/>
          </a:p>
        </p:txBody>
      </p:sp>
      <p:sp>
        <p:nvSpPr>
          <p:cNvPr id="6" name="Rectangle 5"/>
          <p:cNvSpPr txBox="1">
            <a:spLocks noChangeArrowheads="1"/>
          </p:cNvSpPr>
          <p:nvPr/>
        </p:nvSpPr>
        <p:spPr bwMode="auto">
          <a:xfrm>
            <a:off x="739801" y="1556791"/>
            <a:ext cx="8755061" cy="476622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rgbClr val="FF0000"/>
                </a:solidFill>
              </a:rPr>
              <a:t>Main Decisions in EU:</a:t>
            </a:r>
          </a:p>
          <a:p>
            <a:pPr marL="357188" indent="-357188" algn="just">
              <a:lnSpc>
                <a:spcPts val="2700"/>
              </a:lnSpc>
              <a:spcBef>
                <a:spcPts val="600"/>
              </a:spcBef>
              <a:spcAft>
                <a:spcPts val="600"/>
              </a:spcAft>
              <a:buClr>
                <a:schemeClr val="bg2"/>
              </a:buClr>
              <a:buSzPct val="75000"/>
              <a:buAutoNum type="romanLcParenBoth"/>
              <a:defRPr/>
            </a:pPr>
            <a:r>
              <a:rPr lang="en-US" sz="2000" u="none" dirty="0" err="1" smtClean="0">
                <a:solidFill>
                  <a:schemeClr val="tx1"/>
                </a:solidFill>
              </a:rPr>
              <a:t>CCyB</a:t>
            </a:r>
            <a:r>
              <a:rPr lang="en-US" sz="2000" b="0" u="none" dirty="0" smtClean="0">
                <a:solidFill>
                  <a:schemeClr val="tx1"/>
                </a:solidFill>
              </a:rPr>
              <a:t> - among </a:t>
            </a:r>
            <a:r>
              <a:rPr lang="en-US" sz="2000" b="0" u="none" dirty="0">
                <a:solidFill>
                  <a:schemeClr val="tx1"/>
                </a:solidFill>
              </a:rPr>
              <a:t>the </a:t>
            </a:r>
            <a:r>
              <a:rPr lang="en-US" sz="2000" b="0" u="none" dirty="0" smtClean="0">
                <a:solidFill>
                  <a:schemeClr val="tx1"/>
                </a:solidFill>
              </a:rPr>
              <a:t>7 euro </a:t>
            </a:r>
            <a:r>
              <a:rPr lang="en-US" sz="2000" b="0" u="none" dirty="0">
                <a:solidFill>
                  <a:schemeClr val="tx1"/>
                </a:solidFill>
              </a:rPr>
              <a:t>area countries with </a:t>
            </a:r>
            <a:r>
              <a:rPr lang="en-US" sz="2000" b="0" u="none" dirty="0" err="1" smtClean="0">
                <a:solidFill>
                  <a:schemeClr val="tx1"/>
                </a:solidFill>
              </a:rPr>
              <a:t>CCyB</a:t>
            </a:r>
            <a:r>
              <a:rPr lang="en-US" sz="2000" b="0" u="none" dirty="0" smtClean="0">
                <a:solidFill>
                  <a:schemeClr val="tx1"/>
                </a:solidFill>
              </a:rPr>
              <a:t>&gt;0, 3 countries (France</a:t>
            </a:r>
            <a:r>
              <a:rPr lang="en-US" sz="2000" b="0" u="none" dirty="0">
                <a:solidFill>
                  <a:schemeClr val="tx1"/>
                </a:solidFill>
              </a:rPr>
              <a:t>, Ireland and </a:t>
            </a:r>
            <a:r>
              <a:rPr lang="en-US" sz="2000" b="0" u="none" dirty="0" smtClean="0">
                <a:solidFill>
                  <a:schemeClr val="tx1"/>
                </a:solidFill>
              </a:rPr>
              <a:t>Lithuania) reduced it to 0</a:t>
            </a:r>
            <a:r>
              <a:rPr lang="en-US" sz="2000" b="0" u="none" dirty="0">
                <a:solidFill>
                  <a:schemeClr val="tx1"/>
                </a:solidFill>
              </a:rPr>
              <a:t>%, while </a:t>
            </a:r>
            <a:r>
              <a:rPr lang="en-US" sz="2000" b="0" u="none" dirty="0" smtClean="0">
                <a:solidFill>
                  <a:schemeClr val="tx1"/>
                </a:solidFill>
              </a:rPr>
              <a:t>in </a:t>
            </a:r>
            <a:r>
              <a:rPr lang="en-US" sz="2000" b="0" u="none" dirty="0">
                <a:solidFill>
                  <a:schemeClr val="tx1"/>
                </a:solidFill>
              </a:rPr>
              <a:t>Belgium </a:t>
            </a:r>
            <a:r>
              <a:rPr lang="en-US" sz="2000" b="0" u="none" dirty="0" smtClean="0">
                <a:solidFill>
                  <a:schemeClr val="tx1"/>
                </a:solidFill>
              </a:rPr>
              <a:t>and Germany the </a:t>
            </a:r>
            <a:r>
              <a:rPr lang="en-US" sz="2000" b="0" u="none" dirty="0">
                <a:solidFill>
                  <a:schemeClr val="tx1"/>
                </a:solidFill>
              </a:rPr>
              <a:t>previously announced </a:t>
            </a:r>
            <a:r>
              <a:rPr lang="en-US" sz="2000" b="0" u="none" dirty="0" err="1">
                <a:solidFill>
                  <a:schemeClr val="tx1"/>
                </a:solidFill>
              </a:rPr>
              <a:t>CCyB</a:t>
            </a:r>
            <a:r>
              <a:rPr lang="en-US" sz="2000" b="0" u="none" dirty="0">
                <a:solidFill>
                  <a:schemeClr val="tx1"/>
                </a:solidFill>
              </a:rPr>
              <a:t> </a:t>
            </a:r>
            <a:r>
              <a:rPr lang="en-US" sz="2000" b="0" u="none" dirty="0" smtClean="0">
                <a:solidFill>
                  <a:schemeClr val="tx1"/>
                </a:solidFill>
              </a:rPr>
              <a:t>activations and the previously </a:t>
            </a:r>
            <a:r>
              <a:rPr lang="en-US" sz="2000" b="0" u="none" dirty="0">
                <a:solidFill>
                  <a:schemeClr val="tx1"/>
                </a:solidFill>
              </a:rPr>
              <a:t>announced </a:t>
            </a:r>
            <a:r>
              <a:rPr lang="en-US" sz="2000" b="0" u="none" dirty="0" err="1">
                <a:solidFill>
                  <a:schemeClr val="tx1"/>
                </a:solidFill>
              </a:rPr>
              <a:t>CCyB</a:t>
            </a:r>
            <a:r>
              <a:rPr lang="en-US" sz="2000" b="0" u="none" dirty="0">
                <a:solidFill>
                  <a:schemeClr val="tx1"/>
                </a:solidFill>
              </a:rPr>
              <a:t> </a:t>
            </a:r>
            <a:r>
              <a:rPr lang="en-US" sz="2000" b="0" u="none" dirty="0" smtClean="0">
                <a:solidFill>
                  <a:schemeClr val="tx1"/>
                </a:solidFill>
              </a:rPr>
              <a:t>increase </a:t>
            </a:r>
            <a:r>
              <a:rPr lang="en-US" sz="2000" b="0" u="none" dirty="0">
                <a:solidFill>
                  <a:schemeClr val="tx1"/>
                </a:solidFill>
              </a:rPr>
              <a:t>in Slovakia </a:t>
            </a:r>
            <a:r>
              <a:rPr lang="en-US" sz="2000" b="0" u="none" dirty="0" smtClean="0">
                <a:solidFill>
                  <a:schemeClr val="tx1"/>
                </a:solidFill>
              </a:rPr>
              <a:t>were revoked.</a:t>
            </a:r>
          </a:p>
          <a:p>
            <a:pPr marL="357188" indent="-357188" algn="just">
              <a:lnSpc>
                <a:spcPts val="2700"/>
              </a:lnSpc>
              <a:spcBef>
                <a:spcPts val="600"/>
              </a:spcBef>
              <a:spcAft>
                <a:spcPts val="600"/>
              </a:spcAft>
              <a:buClr>
                <a:schemeClr val="bg2"/>
              </a:buClr>
              <a:buSzPct val="75000"/>
              <a:buAutoNum type="romanLcParenBoth"/>
              <a:defRPr/>
            </a:pPr>
            <a:r>
              <a:rPr lang="en-US" sz="2000" u="none" dirty="0" err="1" smtClean="0">
                <a:solidFill>
                  <a:schemeClr val="tx1"/>
                </a:solidFill>
              </a:rPr>
              <a:t>SyRB</a:t>
            </a:r>
            <a:r>
              <a:rPr lang="en-US" sz="2000" u="none" dirty="0" smtClean="0">
                <a:solidFill>
                  <a:schemeClr val="tx1"/>
                </a:solidFill>
              </a:rPr>
              <a:t> </a:t>
            </a:r>
            <a:r>
              <a:rPr lang="en-US" sz="2000" b="0" u="none" dirty="0">
                <a:solidFill>
                  <a:schemeClr val="tx1"/>
                </a:solidFill>
              </a:rPr>
              <a:t>– The authorities in Estonia and Finland dropped the </a:t>
            </a:r>
            <a:r>
              <a:rPr lang="en-US" sz="2000" b="0" u="none" dirty="0" err="1">
                <a:solidFill>
                  <a:schemeClr val="tx1"/>
                </a:solidFill>
              </a:rPr>
              <a:t>SyRB</a:t>
            </a:r>
            <a:r>
              <a:rPr lang="en-US" sz="2000" b="0" u="none" dirty="0">
                <a:solidFill>
                  <a:schemeClr val="tx1"/>
                </a:solidFill>
              </a:rPr>
              <a:t> to 0</a:t>
            </a:r>
            <a:r>
              <a:rPr lang="en-US" sz="2000" b="0" u="none" dirty="0" smtClean="0">
                <a:solidFill>
                  <a:schemeClr val="tx1"/>
                </a:solidFill>
              </a:rPr>
              <a:t>%, while the </a:t>
            </a:r>
            <a:r>
              <a:rPr lang="en-US" sz="2000" b="0" u="none" dirty="0" err="1" smtClean="0">
                <a:solidFill>
                  <a:schemeClr val="tx1"/>
                </a:solidFill>
              </a:rPr>
              <a:t>SyRB</a:t>
            </a:r>
            <a:r>
              <a:rPr lang="en-US" sz="2000" b="0" u="none" dirty="0" smtClean="0">
                <a:solidFill>
                  <a:schemeClr val="tx1"/>
                </a:solidFill>
              </a:rPr>
              <a:t> was reduced for 3 banks in </a:t>
            </a:r>
            <a:r>
              <a:rPr lang="en-US" sz="2000" b="0" u="none" dirty="0">
                <a:solidFill>
                  <a:schemeClr val="tx1"/>
                </a:solidFill>
              </a:rPr>
              <a:t>the </a:t>
            </a:r>
            <a:r>
              <a:rPr lang="en-US" sz="2000" b="0" u="none" dirty="0" smtClean="0">
                <a:solidFill>
                  <a:schemeClr val="tx1"/>
                </a:solidFill>
              </a:rPr>
              <a:t>Netherlands.</a:t>
            </a:r>
          </a:p>
          <a:p>
            <a:pPr marL="357188" indent="-357188" algn="just">
              <a:lnSpc>
                <a:spcPts val="2700"/>
              </a:lnSpc>
              <a:spcBef>
                <a:spcPts val="600"/>
              </a:spcBef>
              <a:spcAft>
                <a:spcPts val="600"/>
              </a:spcAft>
              <a:buClr>
                <a:schemeClr val="bg2"/>
              </a:buClr>
              <a:buSzPct val="75000"/>
              <a:buAutoNum type="romanLcParenBoth"/>
              <a:defRPr/>
            </a:pPr>
            <a:r>
              <a:rPr lang="en-US" sz="2000" u="none" dirty="0" smtClean="0">
                <a:solidFill>
                  <a:schemeClr val="tx1"/>
                </a:solidFill>
              </a:rPr>
              <a:t>O-SII</a:t>
            </a:r>
            <a:r>
              <a:rPr lang="en-US" sz="2000" b="0" u="none" dirty="0" smtClean="0">
                <a:solidFill>
                  <a:schemeClr val="tx1"/>
                </a:solidFill>
              </a:rPr>
              <a:t>– </a:t>
            </a:r>
            <a:r>
              <a:rPr lang="en-US" sz="2000" b="0" u="none" dirty="0">
                <a:solidFill>
                  <a:schemeClr val="tx1"/>
                </a:solidFill>
              </a:rPr>
              <a:t>In addition to the reductions in the </a:t>
            </a:r>
            <a:r>
              <a:rPr lang="en-US" sz="2000" b="0" u="none" dirty="0" err="1" smtClean="0">
                <a:solidFill>
                  <a:schemeClr val="tx1"/>
                </a:solidFill>
              </a:rPr>
              <a:t>SyRB</a:t>
            </a:r>
            <a:r>
              <a:rPr lang="en-US" sz="2000" b="0" u="none" dirty="0" smtClean="0">
                <a:solidFill>
                  <a:schemeClr val="tx1"/>
                </a:solidFill>
              </a:rPr>
              <a:t>, Finland </a:t>
            </a:r>
            <a:r>
              <a:rPr lang="en-US" sz="2000" b="0" u="none" dirty="0">
                <a:solidFill>
                  <a:schemeClr val="tx1"/>
                </a:solidFill>
              </a:rPr>
              <a:t>and the Netherlands also decided to lower the O-SII buffer for </a:t>
            </a:r>
            <a:r>
              <a:rPr lang="en-US" sz="2000" b="0" u="none" dirty="0" smtClean="0">
                <a:solidFill>
                  <a:schemeClr val="tx1"/>
                </a:solidFill>
              </a:rPr>
              <a:t>1 bank </a:t>
            </a:r>
            <a:r>
              <a:rPr lang="en-US" sz="2000" b="0" u="none" dirty="0">
                <a:solidFill>
                  <a:schemeClr val="tx1"/>
                </a:solidFill>
              </a:rPr>
              <a:t>each. </a:t>
            </a:r>
            <a:endParaRPr lang="en-US" sz="2000" b="0" u="none" dirty="0" smtClean="0">
              <a:solidFill>
                <a:schemeClr val="tx1"/>
              </a:solidFill>
            </a:endParaRPr>
          </a:p>
          <a:p>
            <a:pPr marL="357188" indent="-357188" algn="just">
              <a:lnSpc>
                <a:spcPts val="2700"/>
              </a:lnSpc>
              <a:spcBef>
                <a:spcPts val="600"/>
              </a:spcBef>
              <a:spcAft>
                <a:spcPts val="600"/>
              </a:spcAft>
              <a:buClr>
                <a:schemeClr val="bg2"/>
              </a:buClr>
              <a:buSzPct val="75000"/>
              <a:buAutoNum type="romanLcParenBoth"/>
              <a:defRPr/>
            </a:pPr>
            <a:r>
              <a:rPr lang="en-US" sz="2000" u="none" dirty="0" smtClean="0">
                <a:solidFill>
                  <a:schemeClr val="tx1"/>
                </a:solidFill>
              </a:rPr>
              <a:t>Postponement of phase-in </a:t>
            </a:r>
            <a:r>
              <a:rPr lang="en-US" sz="2000" u="none" dirty="0">
                <a:solidFill>
                  <a:schemeClr val="tx1"/>
                </a:solidFill>
              </a:rPr>
              <a:t>or introduction of announced measures </a:t>
            </a:r>
            <a:r>
              <a:rPr lang="en-US" sz="2000" b="0" u="none" dirty="0">
                <a:solidFill>
                  <a:schemeClr val="tx1"/>
                </a:solidFill>
              </a:rPr>
              <a:t>– The authorities in Cyprus</a:t>
            </a:r>
            <a:r>
              <a:rPr lang="en-US" sz="2000" b="0" u="none" dirty="0" smtClean="0">
                <a:solidFill>
                  <a:schemeClr val="tx1"/>
                </a:solidFill>
              </a:rPr>
              <a:t>, Lithuania </a:t>
            </a:r>
            <a:r>
              <a:rPr lang="en-US" sz="2000" b="0" u="none" dirty="0">
                <a:solidFill>
                  <a:schemeClr val="tx1"/>
                </a:solidFill>
              </a:rPr>
              <a:t>and Portugal announced that they will delay the phase-in of O-SII buffers by </a:t>
            </a:r>
            <a:r>
              <a:rPr lang="en-US" sz="2000" b="0" u="none" dirty="0" smtClean="0">
                <a:solidFill>
                  <a:schemeClr val="tx1"/>
                </a:solidFill>
              </a:rPr>
              <a:t>1 year either </a:t>
            </a:r>
            <a:r>
              <a:rPr lang="en-US" sz="2000" b="0" u="none" dirty="0">
                <a:solidFill>
                  <a:schemeClr val="tx1"/>
                </a:solidFill>
              </a:rPr>
              <a:t>for all or for some O-SIIs.</a:t>
            </a:r>
            <a:endParaRPr lang="en-US" sz="2000" b="0" u="none" dirty="0" smtClean="0">
              <a:solidFill>
                <a:schemeClr val="tx1"/>
              </a:solidFill>
            </a:endParaRPr>
          </a:p>
        </p:txBody>
      </p:sp>
    </p:spTree>
    <p:extLst>
      <p:ext uri="{BB962C8B-B14F-4D97-AF65-F5344CB8AC3E}">
        <p14:creationId xmlns:p14="http://schemas.microsoft.com/office/powerpoint/2010/main" val="2242780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792</a:t>
            </a:fld>
            <a:endParaRPr lang="en-US" dirty="0"/>
          </a:p>
        </p:txBody>
      </p:sp>
      <p:sp>
        <p:nvSpPr>
          <p:cNvPr id="6" name="Rectangle 5"/>
          <p:cNvSpPr txBox="1">
            <a:spLocks noChangeArrowheads="1"/>
          </p:cNvSpPr>
          <p:nvPr/>
        </p:nvSpPr>
        <p:spPr bwMode="auto">
          <a:xfrm>
            <a:off x="739801" y="1628800"/>
            <a:ext cx="8755061" cy="46942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Therefore, the combined capital buffers were reduced in several countries.</a:t>
            </a:r>
          </a:p>
        </p:txBody>
      </p:sp>
      <p:sp>
        <p:nvSpPr>
          <p:cNvPr id="7" name="TextBox 6">
            <a:extLst>
              <a:ext uri="{FF2B5EF4-FFF2-40B4-BE49-F238E27FC236}">
                <a16:creationId xmlns:a16="http://schemas.microsoft.com/office/drawing/2014/main" id="{7673B028-70DE-47EE-BBB9-3DF0A5B37C82}"/>
              </a:ext>
            </a:extLst>
          </p:cNvPr>
          <p:cNvSpPr txBox="1"/>
          <p:nvPr/>
        </p:nvSpPr>
        <p:spPr>
          <a:xfrm>
            <a:off x="1280593" y="6021288"/>
            <a:ext cx="4867064" cy="276999"/>
          </a:xfrm>
          <a:prstGeom prst="rect">
            <a:avLst/>
          </a:prstGeom>
          <a:noFill/>
        </p:spPr>
        <p:txBody>
          <a:bodyPr wrap="square">
            <a:spAutoFit/>
          </a:bodyPr>
          <a:lstStyle/>
          <a:p>
            <a:pPr algn="just">
              <a:buNone/>
            </a:pPr>
            <a:r>
              <a:rPr lang="en-US" sz="1200" b="0" u="none" dirty="0" smtClean="0">
                <a:solidFill>
                  <a:schemeClr val="tx1"/>
                </a:solidFill>
                <a:latin typeface="+mn-lt"/>
              </a:rPr>
              <a:t>Source: EBI(2020), “Pandemic Crisis and Financial Stability”, 2020.</a:t>
            </a:r>
            <a:endParaRPr lang="en-US" sz="1200" b="0" u="none" dirty="0">
              <a:solidFill>
                <a:schemeClr val="tx1"/>
              </a:solidFill>
              <a:latin typeface="+mn-lt"/>
            </a:endParaRPr>
          </a:p>
        </p:txBody>
      </p:sp>
      <p:pic>
        <p:nvPicPr>
          <p:cNvPr id="8" name="Picture 7">
            <a:extLst>
              <a:ext uri="{FF2B5EF4-FFF2-40B4-BE49-F238E27FC236}">
                <a16:creationId xmlns:a16="http://schemas.microsoft.com/office/drawing/2014/main" id="{63793875-8A5A-4F8A-8255-31ED1960E477}"/>
              </a:ext>
            </a:extLst>
          </p:cNvPr>
          <p:cNvPicPr>
            <a:picLocks noChangeAspect="1"/>
          </p:cNvPicPr>
          <p:nvPr/>
        </p:nvPicPr>
        <p:blipFill>
          <a:blip r:embed="rId2"/>
          <a:stretch>
            <a:fillRect/>
          </a:stretch>
        </p:blipFill>
        <p:spPr>
          <a:xfrm>
            <a:off x="1223836" y="2204864"/>
            <a:ext cx="5143458" cy="3672409"/>
          </a:xfrm>
          <a:prstGeom prst="rect">
            <a:avLst/>
          </a:prstGeom>
        </p:spPr>
      </p:pic>
    </p:spTree>
    <p:extLst>
      <p:ext uri="{BB962C8B-B14F-4D97-AF65-F5344CB8AC3E}">
        <p14:creationId xmlns:p14="http://schemas.microsoft.com/office/powerpoint/2010/main" val="1038934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1427" name="Rectangle 2"/>
          <p:cNvSpPr>
            <a:spLocks noGrp="1" noChangeArrowheads="1"/>
          </p:cNvSpPr>
          <p:nvPr>
            <p:ph type="title"/>
          </p:nvPr>
        </p:nvSpPr>
        <p:spPr>
          <a:xfrm>
            <a:off x="738188" y="357188"/>
            <a:ext cx="8715375" cy="1000125"/>
          </a:xfrm>
        </p:spPr>
        <p:txBody>
          <a:bodyPr/>
          <a:lstStyle/>
          <a:p>
            <a:r>
              <a:rPr lang="en-GB" dirty="0" smtClean="0"/>
              <a:t>Main Measures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793</a:t>
            </a:fld>
            <a:endParaRPr lang="en-US" dirty="0"/>
          </a:p>
        </p:txBody>
      </p:sp>
      <p:sp>
        <p:nvSpPr>
          <p:cNvPr id="6" name="Rectangle 5"/>
          <p:cNvSpPr txBox="1">
            <a:spLocks noChangeArrowheads="1"/>
          </p:cNvSpPr>
          <p:nvPr/>
        </p:nvSpPr>
        <p:spPr bwMode="auto">
          <a:xfrm>
            <a:off x="739801" y="1628800"/>
            <a:ext cx="8755061" cy="72008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57188" indent="-357188" algn="just">
              <a:lnSpc>
                <a:spcPts val="2700"/>
              </a:lnSpc>
              <a:spcBef>
                <a:spcPts val="600"/>
              </a:spcBef>
              <a:spcAft>
                <a:spcPts val="600"/>
              </a:spcAft>
              <a:buClr>
                <a:schemeClr val="bg2"/>
              </a:buClr>
              <a:buSzPct val="75000"/>
              <a:buFont typeface="Monotype Sorts" pitchFamily="2" charset="2"/>
              <a:buChar char="n"/>
              <a:defRPr/>
            </a:pPr>
            <a:r>
              <a:rPr lang="en-US" sz="2000" b="0" u="none" dirty="0" smtClean="0">
                <a:solidFill>
                  <a:schemeClr val="tx1"/>
                </a:solidFill>
              </a:rPr>
              <a:t>These prudential measures allowed over </a:t>
            </a:r>
            <a:r>
              <a:rPr lang="en-US" sz="2000" b="0" u="none" dirty="0">
                <a:solidFill>
                  <a:schemeClr val="tx1"/>
                </a:solidFill>
              </a:rPr>
              <a:t>€140 </a:t>
            </a:r>
            <a:r>
              <a:rPr lang="en-US" sz="2000" b="0" u="none" dirty="0" smtClean="0">
                <a:solidFill>
                  <a:schemeClr val="tx1"/>
                </a:solidFill>
              </a:rPr>
              <a:t>billion of capital to be freed up, supporting an increase by 10% of total lending (around 1.3T€).</a:t>
            </a:r>
          </a:p>
        </p:txBody>
      </p:sp>
      <p:pic>
        <p:nvPicPr>
          <p:cNvPr id="3" name="Picture 2"/>
          <p:cNvPicPr>
            <a:picLocks noChangeAspect="1"/>
          </p:cNvPicPr>
          <p:nvPr/>
        </p:nvPicPr>
        <p:blipFill>
          <a:blip r:embed="rId2"/>
          <a:stretch>
            <a:fillRect/>
          </a:stretch>
        </p:blipFill>
        <p:spPr>
          <a:xfrm>
            <a:off x="1208584" y="2492896"/>
            <a:ext cx="6220916" cy="3097528"/>
          </a:xfrm>
          <a:prstGeom prst="rect">
            <a:avLst/>
          </a:prstGeom>
        </p:spPr>
      </p:pic>
      <p:sp>
        <p:nvSpPr>
          <p:cNvPr id="7" name="TextBox 6">
            <a:extLst>
              <a:ext uri="{FF2B5EF4-FFF2-40B4-BE49-F238E27FC236}">
                <a16:creationId xmlns:a16="http://schemas.microsoft.com/office/drawing/2014/main" id="{7673B028-70DE-47EE-BBB9-3DF0A5B37C82}"/>
              </a:ext>
            </a:extLst>
          </p:cNvPr>
          <p:cNvSpPr txBox="1"/>
          <p:nvPr/>
        </p:nvSpPr>
        <p:spPr>
          <a:xfrm>
            <a:off x="1280592" y="6021288"/>
            <a:ext cx="8172971" cy="276999"/>
          </a:xfrm>
          <a:prstGeom prst="rect">
            <a:avLst/>
          </a:prstGeom>
          <a:noFill/>
        </p:spPr>
        <p:txBody>
          <a:bodyPr wrap="square">
            <a:spAutoFit/>
          </a:bodyPr>
          <a:lstStyle/>
          <a:p>
            <a:pPr algn="just">
              <a:buNone/>
            </a:pPr>
            <a:r>
              <a:rPr lang="pt-PT" sz="1200" b="0" u="none" dirty="0" err="1" smtClean="0">
                <a:solidFill>
                  <a:schemeClr val="tx1"/>
                </a:solidFill>
                <a:latin typeface="+mn-lt"/>
              </a:rPr>
              <a:t>Source</a:t>
            </a:r>
            <a:r>
              <a:rPr lang="pt-PT" sz="1200" b="0" u="none" dirty="0">
                <a:solidFill>
                  <a:schemeClr val="tx1"/>
                </a:solidFill>
                <a:latin typeface="+mn-lt"/>
              </a:rPr>
              <a:t>: ECB </a:t>
            </a:r>
            <a:r>
              <a:rPr lang="pt-PT" sz="1200" b="0" u="none" dirty="0" smtClean="0">
                <a:solidFill>
                  <a:schemeClr val="tx1"/>
                </a:solidFill>
                <a:latin typeface="+mn-lt"/>
              </a:rPr>
              <a:t>(2020), </a:t>
            </a:r>
            <a:r>
              <a:rPr lang="pt-PT" sz="1200" b="0" u="none" dirty="0">
                <a:solidFill>
                  <a:schemeClr val="tx1"/>
                </a:solidFill>
                <a:latin typeface="+mn-lt"/>
              </a:rPr>
              <a:t>“</a:t>
            </a:r>
            <a:r>
              <a:rPr lang="en-US" sz="1200" b="0" u="none" dirty="0" err="1">
                <a:solidFill>
                  <a:schemeClr val="tx1"/>
                </a:solidFill>
                <a:latin typeface="+mn-lt"/>
              </a:rPr>
              <a:t>Macroprudential</a:t>
            </a:r>
            <a:r>
              <a:rPr lang="en-US" sz="1200" b="0" u="none" dirty="0">
                <a:solidFill>
                  <a:schemeClr val="tx1"/>
                </a:solidFill>
                <a:latin typeface="+mn-lt"/>
              </a:rPr>
              <a:t> measures taken by national authorities since the outbreak of the coronavirus pandemic</a:t>
            </a:r>
            <a:r>
              <a:rPr lang="en-US" sz="1200" b="0" u="none" dirty="0" smtClean="0">
                <a:solidFill>
                  <a:schemeClr val="tx1"/>
                </a:solidFill>
                <a:latin typeface="+mn-lt"/>
              </a:rPr>
              <a:t>”.</a:t>
            </a:r>
            <a:endParaRPr lang="pt-PT" sz="1200" b="0" u="none" dirty="0">
              <a:solidFill>
                <a:schemeClr val="tx1"/>
              </a:solidFill>
              <a:latin typeface="+mn-lt"/>
            </a:endParaRPr>
          </a:p>
        </p:txBody>
      </p:sp>
    </p:spTree>
    <p:extLst>
      <p:ext uri="{BB962C8B-B14F-4D97-AF65-F5344CB8AC3E}">
        <p14:creationId xmlns:p14="http://schemas.microsoft.com/office/powerpoint/2010/main" val="33977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ctrTitle"/>
          </p:nvPr>
        </p:nvSpPr>
        <p:spPr/>
        <p:txBody>
          <a:bodyPr/>
          <a:lstStyle/>
          <a:p>
            <a:r>
              <a:rPr lang="en-US" sz="4000" dirty="0" smtClean="0"/>
              <a:t>5.	Measurement and Management of 	Credit Risk</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794</a:t>
            </a:fld>
            <a:endParaRPr lang="en-US"/>
          </a:p>
        </p:txBody>
      </p:sp>
    </p:spTree>
  </p:cSld>
  <p:clrMapOvr>
    <a:masterClrMapping/>
  </p:clrMapOvr>
  <p:transition spd="slow">
    <p:pull dir="r"/>
  </p:transition>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ctrTitle"/>
          </p:nvPr>
        </p:nvSpPr>
        <p:spPr/>
        <p:txBody>
          <a:bodyPr/>
          <a:lstStyle/>
          <a:p>
            <a:pPr marL="890588" indent="-890588"/>
            <a:r>
              <a:rPr lang="en-US" sz="4000" dirty="0" smtClean="0"/>
              <a:t>5.1.	Credit Risk in Banking Management</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795</a:t>
            </a:fld>
            <a:endParaRPr lang="en-US"/>
          </a:p>
        </p:txBody>
      </p:sp>
    </p:spTree>
    <p:extLst>
      <p:ext uri="{BB962C8B-B14F-4D97-AF65-F5344CB8AC3E}">
        <p14:creationId xmlns:p14="http://schemas.microsoft.com/office/powerpoint/2010/main" val="86610228"/>
      </p:ext>
    </p:extLst>
  </p:cSld>
  <p:clrMapOvr>
    <a:masterClrMapping/>
  </p:clrMapOvr>
  <p:transition spd="slow">
    <p:pull dir="r"/>
  </p:transition>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p:txBody>
          <a:bodyPr/>
          <a:lstStyle/>
          <a:p>
            <a:r>
              <a:rPr lang="en-US" dirty="0" smtClean="0"/>
              <a:t>Decision Process</a:t>
            </a:r>
          </a:p>
        </p:txBody>
      </p:sp>
      <p:sp>
        <p:nvSpPr>
          <p:cNvPr id="1779715" name="Rectangle 3"/>
          <p:cNvSpPr>
            <a:spLocks noGrp="1" noChangeArrowheads="1"/>
          </p:cNvSpPr>
          <p:nvPr>
            <p:ph type="body" idx="1"/>
          </p:nvPr>
        </p:nvSpPr>
        <p:spPr>
          <a:xfrm>
            <a:off x="776536" y="1628801"/>
            <a:ext cx="8716714" cy="4694212"/>
          </a:xfrm>
        </p:spPr>
        <p:txBody>
          <a:bodyPr/>
          <a:lstStyle/>
          <a:p>
            <a:pPr algn="just">
              <a:buFont typeface="Monotype Sorts" pitchFamily="2" charset="2"/>
              <a:buNone/>
            </a:pPr>
            <a:r>
              <a:rPr lang="en-US" sz="2000" dirty="0" smtClean="0">
                <a:solidFill>
                  <a:srgbClr val="FF0000"/>
                </a:solidFill>
              </a:rPr>
              <a:t>1. Customer’s </a:t>
            </a:r>
            <a:r>
              <a:rPr lang="en-US" sz="2000" dirty="0" smtClean="0">
                <a:solidFill>
                  <a:srgbClr val="FF0000"/>
                </a:solidFill>
              </a:rPr>
              <a:t>financial capacity</a:t>
            </a:r>
          </a:p>
          <a:p>
            <a:pPr algn="just">
              <a:buFont typeface="Monotype Sorts" pitchFamily="2" charset="2"/>
              <a:buNone/>
            </a:pPr>
            <a:endParaRPr lang="en-US" sz="2000" dirty="0" smtClean="0">
              <a:solidFill>
                <a:srgbClr val="FF0000"/>
              </a:solidFill>
            </a:endParaRPr>
          </a:p>
          <a:p>
            <a:pPr algn="just">
              <a:buFont typeface="Monotype Sorts" pitchFamily="2" charset="2"/>
              <a:buNone/>
            </a:pPr>
            <a:r>
              <a:rPr lang="en-US" sz="2000" dirty="0" smtClean="0">
                <a:solidFill>
                  <a:srgbClr val="FF0000"/>
                </a:solidFill>
              </a:rPr>
              <a:t>2. </a:t>
            </a:r>
            <a:r>
              <a:rPr lang="en-US" sz="2000" dirty="0" smtClean="0">
                <a:solidFill>
                  <a:srgbClr val="FF0000"/>
                </a:solidFill>
              </a:rPr>
              <a:t>Credit </a:t>
            </a:r>
            <a:r>
              <a:rPr lang="en-US" sz="2000" dirty="0" smtClean="0">
                <a:solidFill>
                  <a:srgbClr val="FF0000"/>
                </a:solidFill>
              </a:rPr>
              <a:t>Rules</a:t>
            </a:r>
          </a:p>
          <a:p>
            <a:pPr algn="just">
              <a:buFont typeface="Monotype Sorts" pitchFamily="2" charset="2"/>
              <a:buNone/>
            </a:pPr>
            <a:endParaRPr lang="en-US" sz="2000" dirty="0" smtClean="0">
              <a:solidFill>
                <a:srgbClr val="FF0000"/>
              </a:solidFill>
            </a:endParaRPr>
          </a:p>
          <a:p>
            <a:pPr algn="just">
              <a:buFont typeface="Monotype Sorts" pitchFamily="2" charset="2"/>
              <a:buNone/>
            </a:pPr>
            <a:r>
              <a:rPr lang="en-US" sz="2000" dirty="0" smtClean="0">
                <a:solidFill>
                  <a:srgbClr val="FF0000"/>
                </a:solidFill>
              </a:rPr>
              <a:t>3. Minimum spread setting</a:t>
            </a:r>
          </a:p>
          <a:p>
            <a:pPr algn="just">
              <a:buFont typeface="Monotype Sorts" pitchFamily="2" charset="2"/>
              <a:buNone/>
            </a:pPr>
            <a:endParaRPr lang="en-US" sz="2000" dirty="0" smtClean="0">
              <a:solidFill>
                <a:srgbClr val="FF0000"/>
              </a:solidFill>
            </a:endParaRPr>
          </a:p>
          <a:p>
            <a:pPr algn="just">
              <a:buFont typeface="Monotype Sorts" pitchFamily="2" charset="2"/>
              <a:buNone/>
            </a:pPr>
            <a:r>
              <a:rPr lang="en-US" sz="2000" dirty="0" smtClean="0">
                <a:solidFill>
                  <a:srgbClr val="FF0000"/>
                </a:solidFill>
              </a:rPr>
              <a:t>4. Minimum spread adequacy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796</a:t>
            </a:fld>
            <a:endParaRPr lang="en-US"/>
          </a:p>
        </p:txBody>
      </p:sp>
    </p:spTree>
    <p:extLst>
      <p:ext uri="{BB962C8B-B14F-4D97-AF65-F5344CB8AC3E}">
        <p14:creationId xmlns:p14="http://schemas.microsoft.com/office/powerpoint/2010/main" val="4008921966"/>
      </p:ext>
    </p:extLst>
  </p:cSld>
  <p:clrMapOvr>
    <a:masterClrMapping/>
  </p:clrMapOvr>
  <p:transition spd="slow">
    <p:pull dir="r"/>
  </p:transition>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p:txBody>
          <a:bodyPr/>
          <a:lstStyle/>
          <a:p>
            <a:r>
              <a:rPr lang="en-US" dirty="0" smtClean="0"/>
              <a:t>Financial Capacity</a:t>
            </a:r>
          </a:p>
        </p:txBody>
      </p:sp>
      <p:sp>
        <p:nvSpPr>
          <p:cNvPr id="1780739" name="Rectangle 3"/>
          <p:cNvSpPr>
            <a:spLocks noGrp="1" noChangeArrowheads="1"/>
          </p:cNvSpPr>
          <p:nvPr>
            <p:ph type="body" idx="1"/>
          </p:nvPr>
        </p:nvSpPr>
        <p:spPr>
          <a:xfrm>
            <a:off x="776536" y="1643049"/>
            <a:ext cx="8712968" cy="4679963"/>
          </a:xfrm>
        </p:spPr>
        <p:txBody>
          <a:bodyPr/>
          <a:lstStyle/>
          <a:p>
            <a:pPr marL="261938" indent="-261938" algn="just">
              <a:lnSpc>
                <a:spcPts val="2700"/>
              </a:lnSpc>
              <a:spcBef>
                <a:spcPts val="600"/>
              </a:spcBef>
              <a:spcAft>
                <a:spcPts val="0"/>
              </a:spcAft>
            </a:pPr>
            <a:r>
              <a:rPr lang="en-US" sz="2000" dirty="0" smtClean="0">
                <a:solidFill>
                  <a:srgbClr val="FF0000"/>
                </a:solidFill>
              </a:rPr>
              <a:t>The 1st step in credit risk analysis is the assessment of the ability to generate enough cash-flows to face the credit installments</a:t>
            </a:r>
            <a:r>
              <a:rPr lang="en-US" sz="2000" dirty="0" smtClean="0">
                <a:solidFill>
                  <a:srgbClr val="FF0000"/>
                </a:solidFill>
              </a:rPr>
              <a:t>.</a:t>
            </a:r>
          </a:p>
          <a:p>
            <a:pPr marL="261938" indent="-261938" algn="just">
              <a:lnSpc>
                <a:spcPts val="2700"/>
              </a:lnSpc>
              <a:spcBef>
                <a:spcPts val="600"/>
              </a:spcBef>
              <a:spcAft>
                <a:spcPts val="600"/>
              </a:spcAft>
            </a:pPr>
            <a:endParaRPr lang="en-US" sz="2000" dirty="0" smtClean="0">
              <a:solidFill>
                <a:srgbClr val="FF0000"/>
              </a:solidFill>
            </a:endParaRPr>
          </a:p>
          <a:p>
            <a:pPr marL="261938" indent="-261938" algn="just">
              <a:lnSpc>
                <a:spcPts val="2700"/>
              </a:lnSpc>
              <a:spcBef>
                <a:spcPts val="0"/>
              </a:spcBef>
              <a:spcAft>
                <a:spcPts val="600"/>
              </a:spcAft>
            </a:pPr>
            <a:r>
              <a:rPr lang="en-US" sz="2000" dirty="0">
                <a:solidFill>
                  <a:srgbClr val="FF0000"/>
                </a:solidFill>
              </a:rPr>
              <a:t>T</a:t>
            </a:r>
            <a:r>
              <a:rPr lang="en-US" sz="2000" dirty="0" smtClean="0">
                <a:solidFill>
                  <a:srgbClr val="FF0000"/>
                </a:solidFill>
              </a:rPr>
              <a:t>he </a:t>
            </a:r>
            <a:r>
              <a:rPr lang="en-US" sz="2000" dirty="0" smtClean="0">
                <a:solidFill>
                  <a:srgbClr val="FF0000"/>
                </a:solidFill>
              </a:rPr>
              <a:t>bank must impose credit limits to its larger  customers/counterparties </a:t>
            </a:r>
            <a:r>
              <a:rPr lang="en-US" sz="2000" dirty="0" smtClean="0"/>
              <a:t>(in the corporate and institutional sectors), in line with their ability to absorb debt and the weight in that debt targeted by the bank.</a:t>
            </a:r>
          </a:p>
          <a:p>
            <a:pPr marL="261938" indent="-261938" algn="just">
              <a:lnSpc>
                <a:spcPts val="2700"/>
              </a:lnSpc>
              <a:spcBef>
                <a:spcPts val="600"/>
              </a:spcBef>
              <a:spcAft>
                <a:spcPts val="600"/>
              </a:spcAft>
            </a:pPr>
            <a:r>
              <a:rPr lang="en-US" sz="2000" dirty="0" smtClean="0"/>
              <a:t>The limits must depend on the maturities (larger limits for larger maturities).</a:t>
            </a:r>
          </a:p>
          <a:p>
            <a:pPr marL="261938" indent="-261938" algn="just">
              <a:lnSpc>
                <a:spcPts val="2700"/>
              </a:lnSpc>
              <a:spcBef>
                <a:spcPts val="600"/>
              </a:spcBef>
              <a:spcAft>
                <a:spcPts val="600"/>
              </a:spcAft>
            </a:pPr>
            <a:r>
              <a:rPr lang="en-US" sz="2000" dirty="0" smtClean="0"/>
              <a:t>For companies, the financial capacity is inferred from the cash-flows exhibited in the financial statements.</a:t>
            </a:r>
          </a:p>
          <a:p>
            <a:pPr marL="261938" indent="-261938" algn="just">
              <a:lnSpc>
                <a:spcPts val="2700"/>
              </a:lnSpc>
              <a:spcBef>
                <a:spcPts val="600"/>
              </a:spcBef>
              <a:spcAft>
                <a:spcPts val="600"/>
              </a:spcAft>
            </a:pPr>
            <a:r>
              <a:rPr lang="en-US" sz="2000" dirty="0" smtClean="0"/>
              <a:t>For individual customers, that analysis is based on income and asset information, when the customer applies to a loan, or by bank’s estimates (income models) based on relationship data.</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797</a:t>
            </a:fld>
            <a:endParaRPr lang="en-US"/>
          </a:p>
        </p:txBody>
      </p:sp>
      <p:sp>
        <p:nvSpPr>
          <p:cNvPr id="3" name="Down Arrow 2"/>
          <p:cNvSpPr/>
          <p:nvPr/>
        </p:nvSpPr>
        <p:spPr bwMode="auto">
          <a:xfrm>
            <a:off x="5601072" y="2348880"/>
            <a:ext cx="504056"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538728792"/>
      </p:ext>
    </p:extLst>
  </p:cSld>
  <p:clrMapOvr>
    <a:masterClrMapping/>
  </p:clrMapOvr>
  <p:transition spd="slow">
    <p:pull dir="r"/>
  </p:transition>
  <p:timing>
    <p:tnLst>
      <p:par>
        <p:cTn id="1" dur="indefinite" restart="never" nodeType="tmRoot"/>
      </p:par>
    </p:tnLst>
  </p:timing>
</p:sld>
</file>

<file path=ppt/slides/slide7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dirty="0" smtClean="0"/>
              <a:t>Decision Filters</a:t>
            </a:r>
          </a:p>
        </p:txBody>
      </p:sp>
      <p:sp>
        <p:nvSpPr>
          <p:cNvPr id="1782787" name="Rectangle 3"/>
          <p:cNvSpPr>
            <a:spLocks noGrp="1" noChangeArrowheads="1"/>
          </p:cNvSpPr>
          <p:nvPr>
            <p:ph type="body" idx="1"/>
          </p:nvPr>
        </p:nvSpPr>
        <p:spPr>
          <a:xfrm>
            <a:off x="776536" y="1628800"/>
            <a:ext cx="8640960" cy="4694212"/>
          </a:xfrm>
        </p:spPr>
        <p:txBody>
          <a:bodyPr/>
          <a:lstStyle/>
          <a:p>
            <a:pPr algn="just">
              <a:lnSpc>
                <a:spcPts val="2700"/>
              </a:lnSpc>
              <a:spcBef>
                <a:spcPts val="600"/>
              </a:spcBef>
              <a:spcAft>
                <a:spcPts val="600"/>
              </a:spcAft>
            </a:pPr>
            <a:r>
              <a:rPr lang="en-US" sz="2000" dirty="0" smtClean="0">
                <a:solidFill>
                  <a:srgbClr val="FF0000"/>
                </a:solidFill>
              </a:rPr>
              <a:t>Banks usually set credit rules, </a:t>
            </a:r>
            <a:r>
              <a:rPr lang="en-US" sz="2000" dirty="0" smtClean="0">
                <a:solidFill>
                  <a:srgbClr val="FF0000"/>
                </a:solidFill>
              </a:rPr>
              <a:t>leading to the automatic loan approval or </a:t>
            </a:r>
            <a:r>
              <a:rPr lang="en-US" sz="2000" dirty="0" smtClean="0">
                <a:solidFill>
                  <a:srgbClr val="FF0000"/>
                </a:solidFill>
              </a:rPr>
              <a:t>rejection.</a:t>
            </a:r>
          </a:p>
          <a:p>
            <a:pPr algn="just">
              <a:lnSpc>
                <a:spcPts val="2700"/>
              </a:lnSpc>
              <a:spcBef>
                <a:spcPts val="600"/>
              </a:spcBef>
              <a:spcAft>
                <a:spcPts val="600"/>
              </a:spcAft>
            </a:pPr>
            <a:endParaRPr lang="en-US" sz="2000" dirty="0" smtClean="0">
              <a:solidFill>
                <a:srgbClr val="FF0000"/>
              </a:solidFill>
            </a:endParaRPr>
          </a:p>
          <a:p>
            <a:pPr algn="just">
              <a:lnSpc>
                <a:spcPts val="2700"/>
              </a:lnSpc>
              <a:spcBef>
                <a:spcPts val="600"/>
              </a:spcBef>
              <a:spcAft>
                <a:spcPts val="600"/>
              </a:spcAft>
            </a:pPr>
            <a:r>
              <a:rPr lang="en-US" sz="2000" dirty="0" smtClean="0"/>
              <a:t>Regarding the former, </a:t>
            </a:r>
            <a:r>
              <a:rPr lang="en-US" sz="2000" dirty="0" smtClean="0"/>
              <a:t>the credit rules are </a:t>
            </a:r>
            <a:r>
              <a:rPr lang="en-US" sz="2000" dirty="0" smtClean="0"/>
              <a:t>motivated by commercial reasons (e.g. automatic offer of credit cards to private banking customers).</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Concerning </a:t>
            </a:r>
            <a:r>
              <a:rPr lang="en-US" sz="2000" dirty="0" smtClean="0"/>
              <a:t>the latter, banks usually reject loans whenever the applicants </a:t>
            </a:r>
            <a:r>
              <a:rPr lang="en-US" sz="2000" dirty="0" smtClean="0"/>
              <a:t>display </a:t>
            </a:r>
            <a:r>
              <a:rPr lang="en-US" sz="2000" dirty="0" smtClean="0"/>
              <a:t>negative </a:t>
            </a:r>
            <a:r>
              <a:rPr lang="en-US" sz="2000" dirty="0" smtClean="0"/>
              <a:t>credit events (e.g. </a:t>
            </a:r>
            <a:r>
              <a:rPr lang="en-US" sz="2000" dirty="0" smtClean="0"/>
              <a:t>non-performing </a:t>
            </a:r>
            <a:r>
              <a:rPr lang="en-US" sz="2000" dirty="0" smtClean="0"/>
              <a:t>loans).</a:t>
            </a:r>
            <a:endParaRPr lang="en-US" sz="2000" i="1"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798</a:t>
            </a:fld>
            <a:endParaRPr lang="en-US"/>
          </a:p>
        </p:txBody>
      </p:sp>
    </p:spTree>
    <p:extLst>
      <p:ext uri="{BB962C8B-B14F-4D97-AF65-F5344CB8AC3E}">
        <p14:creationId xmlns:p14="http://schemas.microsoft.com/office/powerpoint/2010/main" val="3350279871"/>
      </p:ext>
    </p:extLst>
  </p:cSld>
  <p:clrMapOvr>
    <a:masterClrMapping/>
  </p:clrMapOvr>
  <p:transition spd="slow">
    <p:pull dir="r"/>
  </p:transition>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2" name="Rectangle 2"/>
          <p:cNvSpPr>
            <a:spLocks noGrp="1" noChangeArrowheads="1"/>
          </p:cNvSpPr>
          <p:nvPr>
            <p:ph type="title"/>
          </p:nvPr>
        </p:nvSpPr>
        <p:spPr/>
        <p:txBody>
          <a:bodyPr/>
          <a:lstStyle/>
          <a:p>
            <a:r>
              <a:rPr lang="en-US" dirty="0" smtClean="0"/>
              <a:t>Minimum Spread</a:t>
            </a:r>
          </a:p>
        </p:txBody>
      </p:sp>
      <p:graphicFrame>
        <p:nvGraphicFramePr>
          <p:cNvPr id="1786884" name="Object 4"/>
          <p:cNvGraphicFramePr>
            <a:graphicFrameLocks noChangeAspect="1"/>
          </p:cNvGraphicFramePr>
          <p:nvPr>
            <p:extLst>
              <p:ext uri="{D42A27DB-BD31-4B8C-83A1-F6EECF244321}">
                <p14:modId xmlns:p14="http://schemas.microsoft.com/office/powerpoint/2010/main" val="3546003692"/>
              </p:ext>
            </p:extLst>
          </p:nvPr>
        </p:nvGraphicFramePr>
        <p:xfrm>
          <a:off x="5313040" y="1700808"/>
          <a:ext cx="3886200" cy="384175"/>
        </p:xfrm>
        <a:graphic>
          <a:graphicData uri="http://schemas.openxmlformats.org/presentationml/2006/ole">
            <mc:AlternateContent xmlns:mc="http://schemas.openxmlformats.org/markup-compatibility/2006">
              <mc:Choice xmlns:v="urn:schemas-microsoft-com:vml" Requires="v">
                <p:oleObj spid="_x0000_s57702" name="Equation" r:id="rId3" imgW="1803240" imgH="177480" progId="Equation.3">
                  <p:embed/>
                </p:oleObj>
              </mc:Choice>
              <mc:Fallback>
                <p:oleObj name="Equation" r:id="rId3" imgW="1803240" imgH="177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40" y="1700808"/>
                        <a:ext cx="3886200" cy="38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86885" name="Rectangle 5"/>
          <p:cNvSpPr>
            <a:spLocks noChangeArrowheads="1"/>
          </p:cNvSpPr>
          <p:nvPr/>
        </p:nvSpPr>
        <p:spPr bwMode="auto">
          <a:xfrm>
            <a:off x="5169024" y="2708920"/>
            <a:ext cx="4248472" cy="2016224"/>
          </a:xfrm>
          <a:prstGeom prst="rect">
            <a:avLst/>
          </a:prstGeom>
          <a:noFill/>
          <a:ln w="9525">
            <a:noFill/>
            <a:miter lim="800000"/>
            <a:headEnd/>
            <a:tailEnd/>
          </a:ln>
        </p:spPr>
        <p:txBody>
          <a:bodyPr/>
          <a:lstStyle/>
          <a:p>
            <a:pPr algn="just">
              <a:spcBef>
                <a:spcPct val="20000"/>
              </a:spcBef>
              <a:buClr>
                <a:schemeClr val="bg2"/>
              </a:buClr>
              <a:buSzPct val="75000"/>
              <a:buNone/>
            </a:pPr>
            <a:r>
              <a:rPr kumimoji="0" lang="en-US" sz="1600" u="none" dirty="0" smtClean="0">
                <a:solidFill>
                  <a:schemeClr val="tx1"/>
                </a:solidFill>
              </a:rPr>
              <a:t>s </a:t>
            </a:r>
            <a:r>
              <a:rPr kumimoji="0" lang="en-US" sz="1600" u="none" dirty="0" smtClean="0">
                <a:solidFill>
                  <a:schemeClr val="tx1"/>
                </a:solidFill>
              </a:rPr>
              <a:t>= </a:t>
            </a:r>
            <a:r>
              <a:rPr kumimoji="0" lang="en-US" sz="1600" b="0" u="none" dirty="0" smtClean="0">
                <a:solidFill>
                  <a:schemeClr val="tx1"/>
                </a:solidFill>
              </a:rPr>
              <a:t>minimum </a:t>
            </a:r>
            <a:r>
              <a:rPr kumimoji="0" lang="en-US" sz="1600" b="0" u="none" dirty="0" smtClean="0">
                <a:solidFill>
                  <a:schemeClr val="tx1"/>
                </a:solidFill>
              </a:rPr>
              <a:t>spread </a:t>
            </a:r>
            <a:r>
              <a:rPr kumimoji="0" lang="en-US" sz="1600" b="0" u="none" dirty="0" smtClean="0">
                <a:solidFill>
                  <a:schemeClr val="tx1"/>
                </a:solidFill>
              </a:rPr>
              <a:t>(</a:t>
            </a:r>
            <a:r>
              <a:rPr kumimoji="0" lang="en-US" sz="1600" b="0" u="none" dirty="0" smtClean="0">
                <a:solidFill>
                  <a:schemeClr val="tx1"/>
                </a:solidFill>
              </a:rPr>
              <a:t>e.g. over the </a:t>
            </a:r>
            <a:r>
              <a:rPr kumimoji="0" lang="en-US" sz="1600" b="0" u="none" dirty="0" err="1" smtClean="0">
                <a:solidFill>
                  <a:schemeClr val="tx1"/>
                </a:solidFill>
              </a:rPr>
              <a:t>Euribor</a:t>
            </a:r>
            <a:r>
              <a:rPr kumimoji="0" lang="en-US" sz="1600" b="0" u="none" dirty="0" smtClean="0">
                <a:solidFill>
                  <a:schemeClr val="tx1"/>
                </a:solidFill>
              </a:rPr>
              <a:t>) for loans</a:t>
            </a:r>
          </a:p>
          <a:p>
            <a:pPr algn="just">
              <a:spcBef>
                <a:spcPct val="20000"/>
              </a:spcBef>
              <a:buClr>
                <a:schemeClr val="bg2"/>
              </a:buClr>
              <a:buSzPct val="75000"/>
              <a:buNone/>
            </a:pPr>
            <a:r>
              <a:rPr kumimoji="0" lang="en-US" sz="1600" u="none" dirty="0" smtClean="0">
                <a:solidFill>
                  <a:schemeClr val="tx1"/>
                </a:solidFill>
              </a:rPr>
              <a:t>Ca= </a:t>
            </a:r>
            <a:r>
              <a:rPr kumimoji="0" lang="en-US" sz="1600" b="0" u="none" dirty="0" smtClean="0">
                <a:solidFill>
                  <a:schemeClr val="tx1"/>
                </a:solidFill>
              </a:rPr>
              <a:t>administrative costs (% total credit).</a:t>
            </a:r>
          </a:p>
          <a:p>
            <a:pPr algn="just">
              <a:spcBef>
                <a:spcPct val="20000"/>
              </a:spcBef>
              <a:buClr>
                <a:schemeClr val="bg2"/>
              </a:buClr>
              <a:buSzPct val="75000"/>
              <a:buNone/>
            </a:pPr>
            <a:r>
              <a:rPr kumimoji="0" lang="en-US" sz="1600" u="none" dirty="0" smtClean="0">
                <a:solidFill>
                  <a:schemeClr val="tx1"/>
                </a:solidFill>
              </a:rPr>
              <a:t>ROE = </a:t>
            </a:r>
            <a:r>
              <a:rPr kumimoji="0" lang="en-US" sz="1600" b="0" u="none" dirty="0" smtClean="0">
                <a:solidFill>
                  <a:schemeClr val="tx1"/>
                </a:solidFill>
              </a:rPr>
              <a:t>return on equity (long-term goal).</a:t>
            </a:r>
          </a:p>
          <a:p>
            <a:pPr algn="just">
              <a:spcBef>
                <a:spcPct val="20000"/>
              </a:spcBef>
              <a:buClr>
                <a:schemeClr val="bg2"/>
              </a:buClr>
              <a:buSzPct val="75000"/>
              <a:buNone/>
            </a:pPr>
            <a:r>
              <a:rPr kumimoji="0" lang="en-US" sz="1600" u="none" dirty="0" smtClean="0">
                <a:solidFill>
                  <a:schemeClr val="tx1"/>
                </a:solidFill>
              </a:rPr>
              <a:t>K = </a:t>
            </a:r>
            <a:r>
              <a:rPr kumimoji="0" lang="en-US" sz="1600" b="0" u="none" dirty="0" smtClean="0">
                <a:solidFill>
                  <a:schemeClr val="tx1"/>
                </a:solidFill>
              </a:rPr>
              <a:t>capital requirement for the loan.</a:t>
            </a:r>
          </a:p>
          <a:p>
            <a:pPr algn="just">
              <a:spcBef>
                <a:spcPct val="20000"/>
              </a:spcBef>
              <a:buClr>
                <a:schemeClr val="bg2"/>
              </a:buClr>
              <a:buSzPct val="75000"/>
              <a:buNone/>
            </a:pPr>
            <a:r>
              <a:rPr kumimoji="0" lang="en-US" sz="1600" u="none" dirty="0" err="1" smtClean="0">
                <a:solidFill>
                  <a:schemeClr val="tx1"/>
                </a:solidFill>
              </a:rPr>
              <a:t>Cf</a:t>
            </a:r>
            <a:r>
              <a:rPr kumimoji="0" lang="en-US" sz="1600" u="none" dirty="0" smtClean="0">
                <a:solidFill>
                  <a:schemeClr val="tx1"/>
                </a:solidFill>
              </a:rPr>
              <a:t> = </a:t>
            </a:r>
            <a:r>
              <a:rPr kumimoji="0" lang="en-US" sz="1600" b="0" u="none" dirty="0" smtClean="0">
                <a:solidFill>
                  <a:schemeClr val="tx1"/>
                </a:solidFill>
              </a:rPr>
              <a:t>funding cost (spread over the </a:t>
            </a:r>
            <a:r>
              <a:rPr kumimoji="0" lang="en-US" sz="1600" b="0" u="none" dirty="0" err="1" smtClean="0">
                <a:solidFill>
                  <a:schemeClr val="tx1"/>
                </a:solidFill>
              </a:rPr>
              <a:t>Euribor</a:t>
            </a:r>
            <a:r>
              <a:rPr kumimoji="0" lang="en-US" sz="1600" b="0" u="none" dirty="0" smtClean="0">
                <a:solidFill>
                  <a:schemeClr val="tx1"/>
                </a:solidFill>
              </a:rPr>
              <a:t>).</a:t>
            </a:r>
            <a:endParaRPr kumimoji="0" lang="en-US" sz="1600" u="none" dirty="0" smtClean="0">
              <a:solidFill>
                <a:schemeClr val="tx1"/>
              </a:solidFill>
            </a:endParaRPr>
          </a:p>
          <a:p>
            <a:pPr algn="just">
              <a:spcBef>
                <a:spcPct val="20000"/>
              </a:spcBef>
              <a:buClr>
                <a:schemeClr val="bg2"/>
              </a:buClr>
              <a:buSzPct val="75000"/>
              <a:buNone/>
            </a:pPr>
            <a:r>
              <a:rPr kumimoji="0" lang="en-US" sz="1600" u="none" dirty="0" smtClean="0">
                <a:solidFill>
                  <a:schemeClr val="tx1"/>
                </a:solidFill>
              </a:rPr>
              <a:t>EL </a:t>
            </a:r>
            <a:r>
              <a:rPr kumimoji="0" lang="en-US" sz="1600" b="0" u="none" dirty="0" smtClean="0">
                <a:solidFill>
                  <a:schemeClr val="tx1"/>
                </a:solidFill>
              </a:rPr>
              <a:t>= Expected Loss (PD x LGD x EAD)</a:t>
            </a:r>
            <a:endParaRPr kumimoji="0" lang="en-US" sz="1600" b="0" dirty="0">
              <a:solidFill>
                <a:schemeClr val="tx1"/>
              </a:solidFill>
            </a:endParaRPr>
          </a:p>
        </p:txBody>
      </p:sp>
      <p:graphicFrame>
        <p:nvGraphicFramePr>
          <p:cNvPr id="1786886" name="Object 6"/>
          <p:cNvGraphicFramePr>
            <a:graphicFrameLocks noChangeAspect="1"/>
          </p:cNvGraphicFramePr>
          <p:nvPr>
            <p:extLst>
              <p:ext uri="{D42A27DB-BD31-4B8C-83A1-F6EECF244321}">
                <p14:modId xmlns:p14="http://schemas.microsoft.com/office/powerpoint/2010/main" val="3172582691"/>
              </p:ext>
            </p:extLst>
          </p:nvPr>
        </p:nvGraphicFramePr>
        <p:xfrm>
          <a:off x="5313040" y="2132856"/>
          <a:ext cx="3273425" cy="704850"/>
        </p:xfrm>
        <a:graphic>
          <a:graphicData uri="http://schemas.openxmlformats.org/presentationml/2006/ole">
            <mc:AlternateContent xmlns:mc="http://schemas.openxmlformats.org/markup-compatibility/2006">
              <mc:Choice xmlns:v="urn:schemas-microsoft-com:vml" Requires="v">
                <p:oleObj spid="_x0000_s57703" name="Equation" r:id="rId5" imgW="1828800" imgH="393480" progId="Equation.3">
                  <p:embed/>
                </p:oleObj>
              </mc:Choice>
              <mc:Fallback>
                <p:oleObj name="Equation" r:id="rId5" imgW="182880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3040" y="2132856"/>
                        <a:ext cx="32734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
          <p:cNvSpPr txBox="1">
            <a:spLocks noChangeArrowheads="1"/>
          </p:cNvSpPr>
          <p:nvPr/>
        </p:nvSpPr>
        <p:spPr bwMode="auto">
          <a:xfrm>
            <a:off x="776536" y="1628799"/>
            <a:ext cx="4248472" cy="46942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solidFill>
                  <a:srgbClr val="FF0000"/>
                </a:solidFill>
              </a:rPr>
              <a:t>Conceptually, all loans can be accepted, as long as the spread charged to the performing customers is high enough to compensate for the losses with the remaining customers</a:t>
            </a:r>
            <a:r>
              <a:rPr lang="en-US" sz="2000" b="0" u="none" dirty="0" smtClean="0">
                <a:solidFill>
                  <a:srgbClr val="FF0000"/>
                </a:solidFill>
              </a:rPr>
              <a:t>.</a:t>
            </a:r>
          </a:p>
          <a:p>
            <a:pPr marL="261938" indent="-261938" algn="just">
              <a:lnSpc>
                <a:spcPts val="2700"/>
              </a:lnSpc>
              <a:spcBef>
                <a:spcPts val="600"/>
              </a:spcBef>
              <a:spcAft>
                <a:spcPts val="600"/>
              </a:spcAft>
            </a:pPr>
            <a:endParaRPr lang="en-US" sz="2000" b="0" u="none" dirty="0" smtClean="0">
              <a:solidFill>
                <a:srgbClr val="FF0000"/>
              </a:solidFill>
            </a:endParaRPr>
          </a:p>
          <a:p>
            <a:pPr marL="261938" indent="-261938" algn="just">
              <a:lnSpc>
                <a:spcPts val="2700"/>
              </a:lnSpc>
              <a:spcBef>
                <a:spcPts val="600"/>
              </a:spcBef>
              <a:spcAft>
                <a:spcPts val="600"/>
              </a:spcAft>
            </a:pPr>
            <a:r>
              <a:rPr lang="en-US" sz="2000" b="0" u="none" dirty="0" smtClean="0"/>
              <a:t>It </a:t>
            </a:r>
            <a:r>
              <a:rPr lang="en-US" sz="2000" b="0" u="none" dirty="0" smtClean="0"/>
              <a:t>is necessary to calculate the minimum spread to be charged for a loan, reflecting the corresponding expected loss, as well as its administrative and </a:t>
            </a:r>
            <a:r>
              <a:rPr lang="pt-PT" sz="2000" b="0" u="none" dirty="0" smtClean="0"/>
              <a:t>funding </a:t>
            </a:r>
            <a:r>
              <a:rPr lang="en-US" sz="2000" b="0" u="none" dirty="0" smtClean="0"/>
              <a:t>costs and the shareholders’ remuneration</a:t>
            </a:r>
            <a:r>
              <a:rPr lang="en-US" sz="2000" b="0" u="none" dirty="0" smtClean="0"/>
              <a:t>.</a:t>
            </a:r>
            <a:endParaRPr lang="en-US" sz="2000" b="0" u="none"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799</a:t>
            </a:fld>
            <a:endParaRPr lang="en-US"/>
          </a:p>
        </p:txBody>
      </p:sp>
      <p:sp>
        <p:nvSpPr>
          <p:cNvPr id="3" name="Down Arrow 2"/>
          <p:cNvSpPr/>
          <p:nvPr/>
        </p:nvSpPr>
        <p:spPr bwMode="auto">
          <a:xfrm>
            <a:off x="2936776" y="3429000"/>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10" name="Rectangle 3"/>
          <p:cNvSpPr txBox="1">
            <a:spLocks noChangeArrowheads="1"/>
          </p:cNvSpPr>
          <p:nvPr/>
        </p:nvSpPr>
        <p:spPr bwMode="auto">
          <a:xfrm>
            <a:off x="5241032" y="4798925"/>
            <a:ext cx="4248472" cy="143838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solidFill>
                  <a:srgbClr val="FF0000"/>
                </a:solidFill>
              </a:rPr>
              <a:t>If the minimum spread is too high and the loan application is accepted, the bank may be incurring in adverse selection.</a:t>
            </a:r>
            <a:endParaRPr lang="en-US" sz="2000" b="0" u="none" dirty="0" smtClean="0">
              <a:solidFill>
                <a:srgbClr val="FF0000"/>
              </a:solidFill>
            </a:endParaRPr>
          </a:p>
        </p:txBody>
      </p:sp>
    </p:spTree>
    <p:extLst>
      <p:ext uri="{BB962C8B-B14F-4D97-AF65-F5344CB8AC3E}">
        <p14:creationId xmlns:p14="http://schemas.microsoft.com/office/powerpoint/2010/main" val="3088434334"/>
      </p:ext>
    </p:extLst>
  </p:cSld>
  <p:clrMapOvr>
    <a:masterClrMapping/>
  </p:clrMapOvr>
  <p:transition spd="slow">
    <p:pull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Early banks</a:t>
            </a:r>
            <a:endParaRPr lang="en-US" dirty="0" smtClean="0"/>
          </a:p>
        </p:txBody>
      </p:sp>
      <p:sp>
        <p:nvSpPr>
          <p:cNvPr id="1625091" name="Rectangle 3"/>
          <p:cNvSpPr>
            <a:spLocks noGrp="1" noChangeArrowheads="1"/>
          </p:cNvSpPr>
          <p:nvPr>
            <p:ph type="body" idx="1"/>
          </p:nvPr>
        </p:nvSpPr>
        <p:spPr>
          <a:xfrm>
            <a:off x="776536" y="1628799"/>
            <a:ext cx="8640960" cy="4694213"/>
          </a:xfrm>
        </p:spPr>
        <p:txBody>
          <a:bodyPr/>
          <a:lstStyle/>
          <a:p>
            <a:pPr marL="273050" indent="-273050" algn="just">
              <a:lnSpc>
                <a:spcPts val="2700"/>
              </a:lnSpc>
              <a:spcBef>
                <a:spcPts val="600"/>
              </a:spcBef>
              <a:spcAft>
                <a:spcPts val="600"/>
              </a:spcAft>
            </a:pPr>
            <a:r>
              <a:rPr lang="en-GB" sz="2000" dirty="0" smtClean="0">
                <a:solidFill>
                  <a:srgbClr val="FF0000"/>
                </a:solidFill>
              </a:rPr>
              <a:t>Early </a:t>
            </a:r>
            <a:r>
              <a:rPr lang="en-GB" sz="2000" dirty="0">
                <a:solidFill>
                  <a:srgbClr val="FF0000"/>
                </a:solidFill>
              </a:rPr>
              <a:t>banks </a:t>
            </a:r>
            <a:r>
              <a:rPr lang="en-GB" sz="2000" dirty="0" smtClean="0">
                <a:solidFill>
                  <a:srgbClr val="FF0000"/>
                </a:solidFill>
              </a:rPr>
              <a:t>failed often, mostly due to sovereign risk</a:t>
            </a:r>
            <a:r>
              <a:rPr lang="en-GB" sz="2000" dirty="0" smtClean="0"/>
              <a:t>, which had the highest credit risk, due to their absolute powers.</a:t>
            </a:r>
          </a:p>
          <a:p>
            <a:pPr marL="273050" indent="-273050" algn="just">
              <a:lnSpc>
                <a:spcPts val="2700"/>
              </a:lnSpc>
              <a:spcBef>
                <a:spcPts val="600"/>
              </a:spcBef>
              <a:spcAft>
                <a:spcPts val="600"/>
              </a:spcAft>
            </a:pPr>
            <a:endParaRPr lang="en-US" sz="2000" dirty="0" smtClean="0"/>
          </a:p>
          <a:p>
            <a:pPr marL="273050" indent="-273050" algn="just">
              <a:lnSpc>
                <a:spcPts val="2700"/>
              </a:lnSpc>
              <a:spcBef>
                <a:spcPts val="600"/>
              </a:spcBef>
              <a:spcAft>
                <a:spcPts val="600"/>
              </a:spcAft>
            </a:pPr>
            <a:r>
              <a:rPr lang="en-US" sz="2000" dirty="0" smtClean="0"/>
              <a:t>This was facilitated by the high reserve requirements, barring banks from investing significant portions of their liquidity in private projects.</a:t>
            </a:r>
          </a:p>
          <a:p>
            <a:pPr marL="273050" indent="-273050" algn="just">
              <a:lnSpc>
                <a:spcPts val="2700"/>
              </a:lnSpc>
              <a:spcBef>
                <a:spcPts val="600"/>
              </a:spcBef>
              <a:spcAft>
                <a:spcPts val="600"/>
              </a:spcAft>
            </a:pPr>
            <a:endParaRPr lang="en-GB" sz="2000" dirty="0" smtClean="0"/>
          </a:p>
          <a:p>
            <a:pPr marL="273050" indent="-273050" algn="just">
              <a:lnSpc>
                <a:spcPts val="2700"/>
              </a:lnSpc>
              <a:spcBef>
                <a:spcPts val="600"/>
              </a:spcBef>
              <a:spcAft>
                <a:spcPts val="600"/>
              </a:spcAft>
            </a:pPr>
            <a:r>
              <a:rPr lang="en-US" sz="2000" dirty="0" smtClean="0"/>
              <a:t>When the reserve requirements were lower, banks had an incentive to invest all liquidity available in private projects, in order to avoid being forced to lend to Sovereigns.</a:t>
            </a:r>
          </a:p>
        </p:txBody>
      </p:sp>
      <p:sp>
        <p:nvSpPr>
          <p:cNvPr id="4" name="Down Arrow 3"/>
          <p:cNvSpPr/>
          <p:nvPr/>
        </p:nvSpPr>
        <p:spPr bwMode="auto">
          <a:xfrm>
            <a:off x="4938080" y="249289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5" name="Slide Number Placeholder 4"/>
          <p:cNvSpPr>
            <a:spLocks noGrp="1"/>
          </p:cNvSpPr>
          <p:nvPr>
            <p:ph type="sldNum" sz="quarter" idx="12"/>
          </p:nvPr>
        </p:nvSpPr>
        <p:spPr/>
        <p:txBody>
          <a:bodyPr/>
          <a:lstStyle/>
          <a:p>
            <a:pPr>
              <a:defRPr/>
            </a:pPr>
            <a:fld id="{BBB30C83-3217-4D83-86FC-6523521E771D}" type="slidenum">
              <a:rPr lang="en-US" smtClean="0"/>
              <a:pPr>
                <a:defRPr/>
              </a:pPr>
              <a:t>8</a:t>
            </a:fld>
            <a:endParaRPr lang="en-US"/>
          </a:p>
        </p:txBody>
      </p:sp>
      <p:sp>
        <p:nvSpPr>
          <p:cNvPr id="7" name="Down Arrow 6"/>
          <p:cNvSpPr/>
          <p:nvPr/>
        </p:nvSpPr>
        <p:spPr bwMode="auto">
          <a:xfrm>
            <a:off x="4938080" y="378904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1360131321"/>
      </p:ext>
    </p:extLst>
  </p:cSld>
  <p:clrMapOvr>
    <a:masterClrMapping/>
  </p:clrMapOvr>
  <p:transition spd="slow">
    <p:pull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AutoNum type="arabicParenBoth" startAt="3"/>
            </a:pPr>
            <a:r>
              <a:rPr lang="en-GB" sz="2000" b="1" dirty="0" smtClean="0">
                <a:solidFill>
                  <a:srgbClr val="FF0000"/>
                </a:solidFill>
              </a:rPr>
              <a:t>Variable Role of Finance:</a:t>
            </a:r>
          </a:p>
          <a:p>
            <a:pPr marL="0" indent="0" algn="just">
              <a:lnSpc>
                <a:spcPts val="2700"/>
              </a:lnSpc>
              <a:spcBef>
                <a:spcPts val="600"/>
              </a:spcBef>
              <a:spcAft>
                <a:spcPts val="600"/>
              </a:spcAft>
              <a:buNone/>
            </a:pPr>
            <a:endParaRPr lang="en-GB" sz="2000" b="1" dirty="0" smtClean="0">
              <a:solidFill>
                <a:srgbClr val="FF0000"/>
              </a:solidFill>
            </a:endParaRPr>
          </a:p>
          <a:p>
            <a:pPr algn="just">
              <a:lnSpc>
                <a:spcPts val="2700"/>
              </a:lnSpc>
              <a:spcBef>
                <a:spcPts val="600"/>
              </a:spcBef>
              <a:spcAft>
                <a:spcPts val="600"/>
              </a:spcAft>
              <a:buFontTx/>
              <a:buChar char="-"/>
            </a:pPr>
            <a:r>
              <a:rPr lang="en-US" sz="2000" dirty="0" smtClean="0"/>
              <a:t>Some papers (</a:t>
            </a:r>
            <a:r>
              <a:rPr lang="en-US" sz="2000" dirty="0"/>
              <a:t>e.g. Boyd and Smith (1996,1998</a:t>
            </a:r>
            <a:r>
              <a:rPr lang="en-US" sz="2000" dirty="0" smtClean="0"/>
              <a:t>)) </a:t>
            </a:r>
            <a:r>
              <a:rPr lang="en-US" sz="2000" u="sng" dirty="0" smtClean="0"/>
              <a:t>question </a:t>
            </a:r>
            <a:r>
              <a:rPr lang="en-US" sz="2000" u="sng" dirty="0"/>
              <a:t>the robustness of the finance-growth </a:t>
            </a:r>
            <a:r>
              <a:rPr lang="en-US" sz="2000" u="sng" dirty="0" smtClean="0"/>
              <a:t>nexus</a:t>
            </a:r>
            <a:r>
              <a:rPr lang="en-US" sz="2000" dirty="0" smtClean="0"/>
              <a:t>, concluding </a:t>
            </a:r>
            <a:r>
              <a:rPr lang="en-US" sz="2000" dirty="0"/>
              <a:t>that banks are important at low levels of development while markets become more important as income </a:t>
            </a:r>
            <a:r>
              <a:rPr lang="en-US" sz="2000" dirty="0" smtClean="0"/>
              <a:t>rises.</a:t>
            </a:r>
          </a:p>
          <a:p>
            <a:pPr algn="just">
              <a:lnSpc>
                <a:spcPts val="2700"/>
              </a:lnSpc>
              <a:spcBef>
                <a:spcPts val="600"/>
              </a:spcBef>
              <a:spcAft>
                <a:spcPts val="600"/>
              </a:spcAft>
              <a:buFontTx/>
              <a:buChar char="-"/>
            </a:pPr>
            <a:endParaRPr lang="en-US" sz="2000" dirty="0" smtClean="0"/>
          </a:p>
          <a:p>
            <a:pPr algn="just">
              <a:lnSpc>
                <a:spcPts val="2700"/>
              </a:lnSpc>
              <a:spcBef>
                <a:spcPts val="600"/>
              </a:spcBef>
              <a:spcAft>
                <a:spcPts val="600"/>
              </a:spcAft>
              <a:buFontTx/>
              <a:buChar char="-"/>
            </a:pPr>
            <a:r>
              <a:rPr lang="en-US" sz="2000" dirty="0" smtClean="0"/>
              <a:t>Easterly </a:t>
            </a:r>
            <a:r>
              <a:rPr lang="en-US" sz="2000" dirty="0"/>
              <a:t>et </a:t>
            </a:r>
            <a:r>
              <a:rPr lang="en-US" sz="2000" dirty="0" smtClean="0"/>
              <a:t>al. </a:t>
            </a:r>
            <a:r>
              <a:rPr lang="en-US" sz="2000" dirty="0"/>
              <a:t>(2000</a:t>
            </a:r>
            <a:r>
              <a:rPr lang="en-US" sz="2000" dirty="0" smtClean="0"/>
              <a:t>):</a:t>
            </a:r>
          </a:p>
          <a:p>
            <a:pPr lvl="1" algn="just">
              <a:lnSpc>
                <a:spcPts val="2700"/>
              </a:lnSpc>
              <a:spcBef>
                <a:spcPts val="600"/>
              </a:spcBef>
              <a:spcAft>
                <a:spcPts val="600"/>
              </a:spcAft>
              <a:buFontTx/>
              <a:buChar char="-"/>
            </a:pPr>
            <a:r>
              <a:rPr lang="en-US" sz="2000" dirty="0" smtClean="0"/>
              <a:t>empirically </a:t>
            </a:r>
            <a:r>
              <a:rPr lang="en-US" sz="2000" dirty="0"/>
              <a:t>show that there is a convex and </a:t>
            </a:r>
            <a:r>
              <a:rPr lang="en-US" sz="2000" dirty="0">
                <a:solidFill>
                  <a:srgbClr val="FF0000"/>
                </a:solidFill>
              </a:rPr>
              <a:t>non-monotone relationship between financial depth and the volatility of output </a:t>
            </a:r>
            <a:r>
              <a:rPr lang="en-US" sz="2000" dirty="0" smtClean="0">
                <a:solidFill>
                  <a:srgbClr val="FF0000"/>
                </a:solidFill>
              </a:rPr>
              <a:t>growth</a:t>
            </a:r>
            <a:r>
              <a:rPr lang="en-US" sz="2000" dirty="0" smtClean="0"/>
              <a:t>;</a:t>
            </a:r>
          </a:p>
          <a:p>
            <a:pPr lvl="1" algn="just">
              <a:lnSpc>
                <a:spcPts val="2700"/>
              </a:lnSpc>
              <a:spcBef>
                <a:spcPts val="600"/>
              </a:spcBef>
              <a:spcAft>
                <a:spcPts val="600"/>
              </a:spcAft>
              <a:buFontTx/>
              <a:buChar char="-"/>
            </a:pPr>
            <a:r>
              <a:rPr lang="en-US" sz="2000" dirty="0" smtClean="0">
                <a:solidFill>
                  <a:srgbClr val="FF0000"/>
                </a:solidFill>
              </a:rPr>
              <a:t>output </a:t>
            </a:r>
            <a:r>
              <a:rPr lang="en-US" sz="2000" dirty="0">
                <a:solidFill>
                  <a:srgbClr val="FF0000"/>
                </a:solidFill>
              </a:rPr>
              <a:t>volatility starts increasing when credit to the private sector reaches 100% of GDP</a:t>
            </a:r>
            <a:r>
              <a:rPr lang="en-US" sz="2000" dirty="0"/>
              <a:t>. </a:t>
            </a: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80</a:t>
            </a:fld>
            <a:endParaRPr lang="en-US" dirty="0"/>
          </a:p>
        </p:txBody>
      </p:sp>
    </p:spTree>
    <p:extLst>
      <p:ext uri="{BB962C8B-B14F-4D97-AF65-F5344CB8AC3E}">
        <p14:creationId xmlns:p14="http://schemas.microsoft.com/office/powerpoint/2010/main" val="2326989966"/>
      </p:ext>
    </p:extLst>
  </p:cSld>
  <p:clrMapOvr>
    <a:masterClrMapping/>
  </p:clrMapOvr>
  <p:transition spd="slow">
    <p:pull dir="r"/>
  </p:transition>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dirty="0"/>
              <a:t>Minimum Spread</a:t>
            </a:r>
            <a:endParaRPr lang="en-US" dirty="0" smtClean="0"/>
          </a:p>
        </p:txBody>
      </p:sp>
      <p:sp>
        <p:nvSpPr>
          <p:cNvPr id="1787907" name="Rectangle 3"/>
          <p:cNvSpPr>
            <a:spLocks noGrp="1" noChangeArrowheads="1"/>
          </p:cNvSpPr>
          <p:nvPr>
            <p:ph type="body" idx="1"/>
          </p:nvPr>
        </p:nvSpPr>
        <p:spPr>
          <a:xfrm>
            <a:off x="776536" y="1643620"/>
            <a:ext cx="8677058" cy="4809716"/>
          </a:xfrm>
        </p:spPr>
        <p:txBody>
          <a:bodyPr/>
          <a:lstStyle/>
          <a:p>
            <a:pPr marL="261938" indent="-261938" algn="just">
              <a:lnSpc>
                <a:spcPts val="2700"/>
              </a:lnSpc>
              <a:spcBef>
                <a:spcPts val="600"/>
              </a:spcBef>
              <a:spcAft>
                <a:spcPts val="600"/>
              </a:spcAft>
            </a:pPr>
            <a:r>
              <a:rPr lang="en-US" sz="2000" dirty="0" smtClean="0">
                <a:solidFill>
                  <a:srgbClr val="FF0000"/>
                </a:solidFill>
              </a:rPr>
              <a:t>The PDs are obtained </a:t>
            </a:r>
            <a:r>
              <a:rPr lang="en-US" sz="2000" dirty="0">
                <a:solidFill>
                  <a:srgbClr val="FF0000"/>
                </a:solidFill>
              </a:rPr>
              <a:t>from rating classifications </a:t>
            </a:r>
            <a:r>
              <a:rPr lang="en-US" sz="2000" dirty="0" smtClean="0">
                <a:solidFill>
                  <a:srgbClr val="FF0000"/>
                </a:solidFill>
              </a:rPr>
              <a:t>provided by credit </a:t>
            </a:r>
            <a:r>
              <a:rPr lang="en-US" sz="2000" dirty="0">
                <a:solidFill>
                  <a:srgbClr val="FF0000"/>
                </a:solidFill>
              </a:rPr>
              <a:t>risk </a:t>
            </a:r>
            <a:r>
              <a:rPr lang="en-US" sz="2000" dirty="0" smtClean="0">
                <a:solidFill>
                  <a:srgbClr val="FF0000"/>
                </a:solidFill>
              </a:rPr>
              <a:t>models.</a:t>
            </a:r>
          </a:p>
          <a:p>
            <a:pPr marL="261938" indent="-261938" algn="just">
              <a:lnSpc>
                <a:spcPts val="2700"/>
              </a:lnSpc>
              <a:spcBef>
                <a:spcPts val="600"/>
              </a:spcBef>
              <a:spcAft>
                <a:spcPts val="600"/>
              </a:spcAft>
            </a:pPr>
            <a:endParaRPr lang="en-US" sz="2000" dirty="0" smtClean="0">
              <a:solidFill>
                <a:srgbClr val="FF0000"/>
              </a:solidFill>
            </a:endParaRPr>
          </a:p>
          <a:p>
            <a:pPr marL="261938" indent="-261938" algn="just">
              <a:lnSpc>
                <a:spcPts val="2700"/>
              </a:lnSpc>
              <a:spcBef>
                <a:spcPts val="600"/>
              </a:spcBef>
              <a:spcAft>
                <a:spcPts val="600"/>
              </a:spcAft>
            </a:pPr>
            <a:r>
              <a:rPr lang="en-US" sz="2000" dirty="0" smtClean="0"/>
              <a:t>These classifications are </a:t>
            </a:r>
            <a:r>
              <a:rPr lang="en-US" sz="2000" dirty="0" smtClean="0"/>
              <a:t>characterized </a:t>
            </a:r>
            <a:r>
              <a:rPr lang="en-US" sz="2000" dirty="0" smtClean="0"/>
              <a:t>by a term structure of PDs.</a:t>
            </a:r>
          </a:p>
          <a:p>
            <a:pPr marL="261938" indent="-261938" algn="just">
              <a:lnSpc>
                <a:spcPts val="2700"/>
              </a:lnSpc>
              <a:spcBef>
                <a:spcPts val="600"/>
              </a:spcBef>
              <a:spcAft>
                <a:spcPts val="600"/>
              </a:spcAft>
            </a:pPr>
            <a:endParaRPr lang="en-US" sz="2000" dirty="0" smtClean="0">
              <a:solidFill>
                <a:srgbClr val="FF0000"/>
              </a:solidFill>
            </a:endParaRPr>
          </a:p>
          <a:p>
            <a:pPr marL="261938" indent="-261938" algn="just">
              <a:lnSpc>
                <a:spcPts val="2700"/>
              </a:lnSpc>
              <a:spcBef>
                <a:spcPts val="600"/>
              </a:spcBef>
              <a:spcAft>
                <a:spcPts val="600"/>
              </a:spcAft>
            </a:pPr>
            <a:r>
              <a:rPr lang="en-US" sz="2000" dirty="0" smtClean="0">
                <a:solidFill>
                  <a:srgbClr val="FF0000"/>
                </a:solidFill>
              </a:rPr>
              <a:t>The bank must set a </a:t>
            </a:r>
            <a:r>
              <a:rPr lang="en-US" sz="2000" dirty="0" smtClean="0">
                <a:solidFill>
                  <a:srgbClr val="FF0000"/>
                </a:solidFill>
              </a:rPr>
              <a:t>cut-off </a:t>
            </a:r>
            <a:r>
              <a:rPr lang="en-US" sz="2000" dirty="0" smtClean="0">
                <a:solidFill>
                  <a:srgbClr val="FF0000"/>
                </a:solidFill>
              </a:rPr>
              <a:t>level for these PDs, based on the </a:t>
            </a:r>
            <a:r>
              <a:rPr lang="en-US" sz="2000" dirty="0" smtClean="0">
                <a:solidFill>
                  <a:srgbClr val="FF0000"/>
                </a:solidFill>
              </a:rPr>
              <a:t>expected </a:t>
            </a:r>
            <a:r>
              <a:rPr lang="en-US" sz="2000" dirty="0" smtClean="0">
                <a:solidFill>
                  <a:srgbClr val="FF0000"/>
                </a:solidFill>
              </a:rPr>
              <a:t>return.</a:t>
            </a:r>
          </a:p>
          <a:p>
            <a:pPr marL="261938" indent="-261938" algn="just">
              <a:lnSpc>
                <a:spcPts val="2700"/>
              </a:lnSpc>
              <a:spcBef>
                <a:spcPts val="600"/>
              </a:spcBef>
              <a:spcAft>
                <a:spcPts val="600"/>
              </a:spcAft>
            </a:pPr>
            <a:endParaRPr lang="en-US" sz="2000" dirty="0" smtClean="0"/>
          </a:p>
          <a:p>
            <a:pPr marL="261938" indent="-261938" algn="just">
              <a:lnSpc>
                <a:spcPts val="2700"/>
              </a:lnSpc>
              <a:spcBef>
                <a:spcPts val="600"/>
              </a:spcBef>
              <a:spcAft>
                <a:spcPts val="600"/>
              </a:spcAft>
            </a:pPr>
            <a:r>
              <a:rPr lang="en-US" sz="2000" dirty="0" smtClean="0"/>
              <a:t>For loans that are profitable for all rating classes (e.g. credit cards)</a:t>
            </a:r>
            <a:r>
              <a:rPr lang="en-US" sz="2000" dirty="0" smtClean="0"/>
              <a:t>, banks must impose a </a:t>
            </a:r>
            <a:r>
              <a:rPr lang="en-US" sz="2000" dirty="0" smtClean="0"/>
              <a:t>cap on the </a:t>
            </a:r>
            <a:r>
              <a:rPr lang="en-US" sz="2000" dirty="0" smtClean="0"/>
              <a:t>EL, by setting a </a:t>
            </a:r>
            <a:r>
              <a:rPr lang="en-US" sz="2000" dirty="0" smtClean="0"/>
              <a:t>maximum risk </a:t>
            </a:r>
            <a:r>
              <a:rPr lang="en-US" sz="2000" dirty="0" smtClean="0"/>
              <a:t>classification, </a:t>
            </a:r>
            <a:r>
              <a:rPr lang="en-US" sz="2000" dirty="0" smtClean="0"/>
              <a:t>in order to avoid the adoption of a less conservative credit policy leading to higher EL levels.</a:t>
            </a:r>
            <a:endParaRPr lang="en-US" sz="2000" dirty="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800</a:t>
            </a:fld>
            <a:endParaRPr lang="en-US"/>
          </a:p>
        </p:txBody>
      </p:sp>
    </p:spTree>
    <p:extLst>
      <p:ext uri="{BB962C8B-B14F-4D97-AF65-F5344CB8AC3E}">
        <p14:creationId xmlns:p14="http://schemas.microsoft.com/office/powerpoint/2010/main" val="396416706"/>
      </p:ext>
    </p:extLst>
  </p:cSld>
  <p:clrMapOvr>
    <a:masterClrMapping/>
  </p:clrMapOvr>
  <p:transition spd="slow">
    <p:pull dir="r"/>
  </p:transition>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p:cNvSpPr>
            <a:spLocks noGrp="1" noChangeArrowheads="1"/>
          </p:cNvSpPr>
          <p:nvPr>
            <p:ph type="ctrTitle"/>
          </p:nvPr>
        </p:nvSpPr>
        <p:spPr/>
        <p:txBody>
          <a:bodyPr/>
          <a:lstStyle/>
          <a:p>
            <a:r>
              <a:rPr lang="en-US" dirty="0" smtClean="0"/>
              <a:t>5.2.	External Ratings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801</a:t>
            </a:fld>
            <a:endParaRPr lang="en-US"/>
          </a:p>
        </p:txBody>
      </p:sp>
    </p:spTree>
  </p:cSld>
  <p:clrMapOvr>
    <a:masterClrMapping/>
  </p:clrMapOvr>
  <p:transition spd="slow">
    <p:pull dir="r"/>
  </p:transition>
  <p:timing>
    <p:tnLst>
      <p:par>
        <p:cTn id="1" dur="indefinite" restart="never" nodeType="tmRoot"/>
      </p:par>
    </p:tnLst>
  </p:timing>
</p:sld>
</file>

<file path=ppt/slides/slide8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p:txBody>
          <a:bodyPr/>
          <a:lstStyle/>
          <a:p>
            <a:r>
              <a:rPr lang="en-US" dirty="0" smtClean="0"/>
              <a:t>Key Features</a:t>
            </a:r>
            <a:endParaRPr lang="en-US" dirty="0" smtClean="0"/>
          </a:p>
        </p:txBody>
      </p:sp>
      <p:sp>
        <p:nvSpPr>
          <p:cNvPr id="1299459" name="Rectangle 3"/>
          <p:cNvSpPr>
            <a:spLocks noGrp="1" noChangeArrowheads="1"/>
          </p:cNvSpPr>
          <p:nvPr>
            <p:ph type="body" idx="1"/>
          </p:nvPr>
        </p:nvSpPr>
        <p:spPr>
          <a:xfrm>
            <a:off x="776536" y="1628799"/>
            <a:ext cx="8716714" cy="2709175"/>
          </a:xfrm>
        </p:spPr>
        <p:txBody>
          <a:bodyPr/>
          <a:lstStyle/>
          <a:p>
            <a:pPr algn="just">
              <a:lnSpc>
                <a:spcPts val="2700"/>
              </a:lnSpc>
              <a:spcBef>
                <a:spcPts val="600"/>
              </a:spcBef>
              <a:spcAft>
                <a:spcPts val="300"/>
              </a:spcAft>
            </a:pPr>
            <a:r>
              <a:rPr lang="en-US" sz="2000" dirty="0" smtClean="0">
                <a:solidFill>
                  <a:srgbClr val="FF0000"/>
                </a:solidFill>
              </a:rPr>
              <a:t>The rating is an opinion on the credit risk, associated to the possibility of a default by a debt issuer in </a:t>
            </a:r>
            <a:r>
              <a:rPr lang="en-US" sz="2000" dirty="0" smtClean="0">
                <a:solidFill>
                  <a:srgbClr val="FF0000"/>
                </a:solidFill>
              </a:rPr>
              <a:t>any future payment.</a:t>
            </a:r>
          </a:p>
          <a:p>
            <a:pPr algn="just">
              <a:lnSpc>
                <a:spcPts val="2700"/>
              </a:lnSpc>
              <a:spcBef>
                <a:spcPts val="600"/>
              </a:spcBef>
              <a:spcAft>
                <a:spcPts val="300"/>
              </a:spcAft>
            </a:pPr>
            <a:r>
              <a:rPr lang="en-US" sz="2000" dirty="0" smtClean="0"/>
              <a:t>It is a qualitative assessment, even though based </a:t>
            </a:r>
            <a:r>
              <a:rPr lang="en-US" sz="2000" dirty="0" smtClean="0"/>
              <a:t>on financial information and</a:t>
            </a:r>
            <a:r>
              <a:rPr lang="en-US" sz="2000" dirty="0" smtClean="0"/>
              <a:t> often used to quantify credit risk, as rating agencies releas</a:t>
            </a:r>
            <a:r>
              <a:rPr lang="en-US" sz="2000" dirty="0" smtClean="0"/>
              <a:t>e statistics with frequencies of default.</a:t>
            </a:r>
          </a:p>
          <a:p>
            <a:pPr algn="just">
              <a:lnSpc>
                <a:spcPts val="2700"/>
              </a:lnSpc>
              <a:spcBef>
                <a:spcPts val="600"/>
              </a:spcBef>
              <a:spcAft>
                <a:spcPts val="300"/>
              </a:spcAft>
            </a:pPr>
            <a:r>
              <a:rPr lang="en-US" sz="2000" dirty="0"/>
              <a:t>Its validity depends on the credibility of the underlying </a:t>
            </a:r>
            <a:r>
              <a:rPr lang="en-US" sz="2000" dirty="0" smtClean="0"/>
              <a:t>analysis, based on a very comprehensive process.</a:t>
            </a:r>
            <a:endParaRPr lang="en-US" sz="2000" dirty="0"/>
          </a:p>
          <a:p>
            <a:pPr algn="just">
              <a:lnSpc>
                <a:spcPts val="2700"/>
              </a:lnSpc>
              <a:spcBef>
                <a:spcPts val="600"/>
              </a:spcBef>
              <a:spcAft>
                <a:spcPts val="300"/>
              </a:spcAft>
            </a:pPr>
            <a:endParaRPr lang="en-US" sz="2000" dirty="0" smtClean="0"/>
          </a:p>
        </p:txBody>
      </p:sp>
      <p:pic>
        <p:nvPicPr>
          <p:cNvPr id="333828" name="Picture 4"/>
          <p:cNvPicPr>
            <a:picLocks noChangeAspect="1" noChangeArrowheads="1"/>
          </p:cNvPicPr>
          <p:nvPr/>
        </p:nvPicPr>
        <p:blipFill>
          <a:blip r:embed="rId2" cstate="print"/>
          <a:srcRect/>
          <a:stretch>
            <a:fillRect/>
          </a:stretch>
        </p:blipFill>
        <p:spPr bwMode="auto">
          <a:xfrm>
            <a:off x="1208584" y="4337975"/>
            <a:ext cx="5206951" cy="1690430"/>
          </a:xfrm>
          <a:prstGeom prst="rect">
            <a:avLst/>
          </a:prstGeom>
          <a:noFill/>
          <a:ln w="12700" cap="sq">
            <a:noFill/>
            <a:miter lim="800000"/>
            <a:headEnd/>
            <a:tailEnd/>
          </a:ln>
        </p:spPr>
      </p:pic>
      <p:sp>
        <p:nvSpPr>
          <p:cNvPr id="5" name="Rectangle 4"/>
          <p:cNvSpPr>
            <a:spLocks noChangeArrowheads="1"/>
          </p:cNvSpPr>
          <p:nvPr/>
        </p:nvSpPr>
        <p:spPr bwMode="auto">
          <a:xfrm>
            <a:off x="1208584" y="6028405"/>
            <a:ext cx="5546876" cy="294608"/>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600" b="0" u="none" dirty="0" smtClean="0">
                <a:solidFill>
                  <a:schemeClr val="tx1"/>
                </a:solidFill>
              </a:rPr>
              <a:t>Source</a:t>
            </a:r>
            <a:r>
              <a:rPr kumimoji="0" lang="pt-PT" sz="1600" b="0" u="none" dirty="0" smtClean="0">
                <a:solidFill>
                  <a:schemeClr val="tx1"/>
                </a:solidFill>
              </a:rPr>
              <a:t>: </a:t>
            </a:r>
            <a:r>
              <a:rPr kumimoji="0" lang="pt-PT" sz="1600" b="0" u="none" dirty="0">
                <a:solidFill>
                  <a:schemeClr val="tx1"/>
                </a:solidFill>
              </a:rPr>
              <a:t>S&amp;P (2002), “</a:t>
            </a:r>
            <a:r>
              <a:rPr lang="en-GB" sz="1600" b="0" u="none" dirty="0">
                <a:solidFill>
                  <a:schemeClr val="tx1"/>
                </a:solidFill>
              </a:rPr>
              <a:t>Corporate Ratings Criteria</a:t>
            </a:r>
            <a:r>
              <a:rPr kumimoji="0" lang="pt-PT" sz="1600" b="0" u="none" dirty="0">
                <a:solidFill>
                  <a:schemeClr val="tx1"/>
                </a:solidFill>
              </a:rPr>
              <a:t>”.</a:t>
            </a:r>
            <a:endParaRPr kumimoji="0" lang="en-US" sz="16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802</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p:txBody>
          <a:bodyPr/>
          <a:lstStyle/>
          <a:p>
            <a:r>
              <a:rPr lang="en-US" dirty="0"/>
              <a:t>Key Features</a:t>
            </a:r>
            <a:endParaRPr lang="en-US" dirty="0" smtClean="0"/>
          </a:p>
        </p:txBody>
      </p:sp>
      <p:sp>
        <p:nvSpPr>
          <p:cNvPr id="1300483" name="Rectangle 3"/>
          <p:cNvSpPr>
            <a:spLocks noGrp="1" noChangeArrowheads="1"/>
          </p:cNvSpPr>
          <p:nvPr>
            <p:ph type="body" idx="1"/>
          </p:nvPr>
        </p:nvSpPr>
        <p:spPr>
          <a:xfrm>
            <a:off x="776536" y="1628799"/>
            <a:ext cx="8716714" cy="4694213"/>
          </a:xfrm>
        </p:spPr>
        <p:txBody>
          <a:bodyPr/>
          <a:lstStyle/>
          <a:p>
            <a:pPr algn="just">
              <a:lnSpc>
                <a:spcPts val="2900"/>
              </a:lnSpc>
              <a:spcBef>
                <a:spcPts val="600"/>
              </a:spcBef>
              <a:spcAft>
                <a:spcPts val="600"/>
              </a:spcAft>
            </a:pPr>
            <a:r>
              <a:rPr lang="en-US" sz="2000" dirty="0" smtClean="0">
                <a:solidFill>
                  <a:srgbClr val="FF0000"/>
                </a:solidFill>
              </a:rPr>
              <a:t>Besides </a:t>
            </a:r>
            <a:r>
              <a:rPr lang="en-US" sz="2000" dirty="0" smtClean="0">
                <a:solidFill>
                  <a:srgbClr val="FF0000"/>
                </a:solidFill>
              </a:rPr>
              <a:t>financial variables, the rating </a:t>
            </a:r>
            <a:r>
              <a:rPr lang="en-US" sz="2000" dirty="0" smtClean="0">
                <a:solidFill>
                  <a:srgbClr val="FF0000"/>
                </a:solidFill>
              </a:rPr>
              <a:t>involves the </a:t>
            </a:r>
            <a:r>
              <a:rPr lang="en-US" sz="2000" dirty="0" smtClean="0">
                <a:solidFill>
                  <a:srgbClr val="FF0000"/>
                </a:solidFill>
              </a:rPr>
              <a:t>assessment of </a:t>
            </a:r>
            <a:r>
              <a:rPr lang="en-US" sz="2000" dirty="0" smtClean="0">
                <a:solidFill>
                  <a:srgbClr val="FF0000"/>
                </a:solidFill>
              </a:rPr>
              <a:t>the governance and the </a:t>
            </a:r>
            <a:r>
              <a:rPr lang="en-US" sz="2000" dirty="0" smtClean="0">
                <a:solidFill>
                  <a:srgbClr val="FF0000"/>
                </a:solidFill>
              </a:rPr>
              <a:t>issuer’s environment, </a:t>
            </a:r>
            <a:r>
              <a:rPr lang="en-US" sz="2000" dirty="0" smtClean="0">
                <a:solidFill>
                  <a:srgbClr val="FF0000"/>
                </a:solidFill>
              </a:rPr>
              <a:t>namely its economic </a:t>
            </a:r>
            <a:r>
              <a:rPr lang="en-US" sz="2000" dirty="0" smtClean="0">
                <a:solidFill>
                  <a:srgbClr val="FF0000"/>
                </a:solidFill>
              </a:rPr>
              <a:t>sector</a:t>
            </a:r>
            <a:r>
              <a:rPr lang="en-US" sz="2000" dirty="0" smtClean="0">
                <a:solidFill>
                  <a:srgbClr val="FF0000"/>
                </a:solidFill>
              </a:rPr>
              <a:t>:</a:t>
            </a:r>
          </a:p>
          <a:p>
            <a:pPr algn="just">
              <a:lnSpc>
                <a:spcPts val="2900"/>
              </a:lnSpc>
              <a:spcBef>
                <a:spcPts val="600"/>
              </a:spcBef>
              <a:spcAft>
                <a:spcPts val="600"/>
              </a:spcAft>
            </a:pPr>
            <a:endParaRPr lang="en-US" sz="2000" dirty="0" smtClean="0"/>
          </a:p>
          <a:p>
            <a:pPr lvl="1" algn="just">
              <a:lnSpc>
                <a:spcPts val="2900"/>
              </a:lnSpc>
              <a:spcBef>
                <a:spcPts val="600"/>
              </a:spcBef>
              <a:spcAft>
                <a:spcPts val="600"/>
              </a:spcAft>
            </a:pPr>
            <a:r>
              <a:rPr lang="en-US" sz="2000" dirty="0" smtClean="0"/>
              <a:t>industrial companies– sector’s growth perspectives, degree of exposure to technological changes, labor environment, existing and expected regulation;</a:t>
            </a:r>
          </a:p>
          <a:p>
            <a:pPr lvl="1" algn="just">
              <a:lnSpc>
                <a:spcPts val="2900"/>
              </a:lnSpc>
              <a:spcBef>
                <a:spcPts val="600"/>
              </a:spcBef>
              <a:spcAft>
                <a:spcPts val="600"/>
              </a:spcAft>
            </a:pPr>
            <a:r>
              <a:rPr lang="en-US" sz="2000" dirty="0" smtClean="0"/>
              <a:t>financial companies – key role of reputation.</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803</a:t>
            </a:fld>
            <a:endParaRPr lang="en-US"/>
          </a:p>
        </p:txBody>
      </p:sp>
    </p:spTree>
  </p:cSld>
  <p:clrMapOvr>
    <a:masterClrMapping/>
  </p:clrMapOvr>
  <p:transition spd="slow">
    <p:pull dir="r"/>
  </p:transition>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en-US" dirty="0"/>
              <a:t>Key Features</a:t>
            </a:r>
            <a:endParaRPr lang="en-US" dirty="0" smtClean="0"/>
          </a:p>
        </p:txBody>
      </p:sp>
      <p:sp>
        <p:nvSpPr>
          <p:cNvPr id="1301507" name="Rectangle 3"/>
          <p:cNvSpPr>
            <a:spLocks noGrp="1" noChangeArrowheads="1"/>
          </p:cNvSpPr>
          <p:nvPr>
            <p:ph type="body" idx="1"/>
          </p:nvPr>
        </p:nvSpPr>
        <p:spPr>
          <a:xfrm>
            <a:off x="776536" y="1628799"/>
            <a:ext cx="8640960" cy="4694213"/>
          </a:xfrm>
        </p:spPr>
        <p:txBody>
          <a:bodyPr/>
          <a:lstStyle/>
          <a:p>
            <a:pPr marL="268288" indent="-268288" algn="just">
              <a:lnSpc>
                <a:spcPts val="2700"/>
              </a:lnSpc>
              <a:spcBef>
                <a:spcPts val="600"/>
              </a:spcBef>
              <a:spcAft>
                <a:spcPts val="600"/>
              </a:spcAft>
            </a:pPr>
            <a:r>
              <a:rPr lang="en-US" sz="2000" dirty="0" smtClean="0">
                <a:solidFill>
                  <a:srgbClr val="FF0000"/>
                </a:solidFill>
              </a:rPr>
              <a:t>2 main rating types:</a:t>
            </a:r>
          </a:p>
          <a:p>
            <a:pPr marL="268288" lvl="1" indent="-268288" algn="just">
              <a:lnSpc>
                <a:spcPts val="2700"/>
              </a:lnSpc>
              <a:spcBef>
                <a:spcPts val="600"/>
              </a:spcBef>
              <a:spcAft>
                <a:spcPts val="0"/>
              </a:spcAft>
            </a:pPr>
            <a:r>
              <a:rPr lang="en-US" sz="1800" dirty="0" smtClean="0"/>
              <a:t>issue-specific or facility rating – in this case, the rating is associated to the possibility of an issuer default in a given payment, considering the existing guarantees and collaterals, as well as the debt seniority.</a:t>
            </a:r>
          </a:p>
          <a:p>
            <a:pPr marL="268288" lvl="1" indent="-268288" algn="just">
              <a:lnSpc>
                <a:spcPts val="2700"/>
              </a:lnSpc>
              <a:spcBef>
                <a:spcPts val="600"/>
              </a:spcBef>
              <a:spcAft>
                <a:spcPts val="0"/>
              </a:spcAft>
            </a:pPr>
            <a:r>
              <a:rPr lang="en-US" sz="1800" dirty="0" smtClean="0"/>
              <a:t>borrower rating – respects only to the issuer credit risk, regardless bond features.</a:t>
            </a:r>
            <a:endParaRPr lang="en-US" sz="1800" dirty="0"/>
          </a:p>
          <a:p>
            <a:pPr marL="268288" indent="-268288" algn="just">
              <a:lnSpc>
                <a:spcPts val="2700"/>
              </a:lnSpc>
              <a:spcBef>
                <a:spcPts val="600"/>
              </a:spcBef>
              <a:spcAft>
                <a:spcPts val="600"/>
              </a:spcAft>
            </a:pPr>
            <a:r>
              <a:rPr lang="en-US" sz="2000" dirty="0" smtClean="0"/>
              <a:t>The rating for collateralized debt may be different from the unsecured debt, if the collateral is relevant for the issuer’s reimbursement ability.</a:t>
            </a:r>
          </a:p>
          <a:p>
            <a:pPr marL="268288" indent="-268288" algn="just">
              <a:lnSpc>
                <a:spcPts val="2700"/>
              </a:lnSpc>
              <a:spcBef>
                <a:spcPts val="600"/>
              </a:spcBef>
              <a:spcAft>
                <a:spcPts val="600"/>
              </a:spcAft>
            </a:pPr>
            <a:r>
              <a:rPr lang="en-US" sz="2000" dirty="0" smtClean="0"/>
              <a:t>A strong shareholder structure may benefit the issuer’s rating and the rating of a financial participation may be even higher than its parent’s rating, if the latter doesn’t have any incentive to use the former’s assets.</a:t>
            </a:r>
          </a:p>
          <a:p>
            <a:pPr marL="268288" indent="-268288" algn="just">
              <a:lnSpc>
                <a:spcPts val="2700"/>
              </a:lnSpc>
              <a:spcBef>
                <a:spcPts val="600"/>
              </a:spcBef>
              <a:spcAft>
                <a:spcPts val="600"/>
              </a:spcAft>
            </a:pPr>
            <a:r>
              <a:rPr lang="en-US" sz="2000" dirty="0" smtClean="0"/>
              <a:t>Usually the issuers face a sovereign </a:t>
            </a:r>
            <a:r>
              <a:rPr lang="en-US" sz="2000" dirty="0"/>
              <a:t>rating </a:t>
            </a:r>
            <a:r>
              <a:rPr lang="en-US" sz="2000" dirty="0" smtClean="0"/>
              <a:t>ceiling</a:t>
            </a:r>
            <a:r>
              <a:rPr lang="en-US" sz="2000" dirty="0"/>
              <a:t> </a:t>
            </a:r>
            <a:r>
              <a:rPr lang="en-US" sz="2000" dirty="0" smtClean="0"/>
              <a:t>and the foreign-currency debt has a lower rating.</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804</a:t>
            </a:fld>
            <a:endParaRPr lang="en-US"/>
          </a:p>
        </p:txBody>
      </p:sp>
    </p:spTree>
  </p:cSld>
  <p:clrMapOvr>
    <a:masterClrMapping/>
  </p:clrMapOvr>
  <p:transition spd="slow">
    <p:pull dir="r"/>
  </p:transition>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US" dirty="0" smtClean="0"/>
              <a:t>Analysis </a:t>
            </a:r>
          </a:p>
        </p:txBody>
      </p:sp>
      <p:sp>
        <p:nvSpPr>
          <p:cNvPr id="1305603" name="Rectangle 3"/>
          <p:cNvSpPr>
            <a:spLocks noGrp="1" noChangeArrowheads="1"/>
          </p:cNvSpPr>
          <p:nvPr>
            <p:ph type="body" idx="1"/>
          </p:nvPr>
        </p:nvSpPr>
        <p:spPr>
          <a:xfrm>
            <a:off x="776536" y="1628799"/>
            <a:ext cx="8640960" cy="4694213"/>
          </a:xfrm>
        </p:spPr>
        <p:txBody>
          <a:bodyPr/>
          <a:lstStyle/>
          <a:p>
            <a:pPr marL="261938" indent="-261938" algn="just">
              <a:lnSpc>
                <a:spcPts val="2700"/>
              </a:lnSpc>
              <a:spcBef>
                <a:spcPts val="600"/>
              </a:spcBef>
              <a:spcAft>
                <a:spcPts val="600"/>
              </a:spcAft>
            </a:pPr>
            <a:r>
              <a:rPr lang="en-US" sz="2000" dirty="0" smtClean="0"/>
              <a:t>The rating is usually based on the audited financial statements of the last 5 </a:t>
            </a:r>
            <a:r>
              <a:rPr lang="en-US" sz="2000" dirty="0" smtClean="0"/>
              <a:t>years, involving the </a:t>
            </a:r>
            <a:r>
              <a:rPr lang="en-US" sz="2000" dirty="0" smtClean="0"/>
              <a:t>comparison </a:t>
            </a:r>
            <a:r>
              <a:rPr lang="en-US" sz="2000" dirty="0" smtClean="0"/>
              <a:t>to the </a:t>
            </a:r>
            <a:r>
              <a:rPr lang="en-US" sz="2000" dirty="0" smtClean="0"/>
              <a:t>average sector ratios.</a:t>
            </a:r>
          </a:p>
          <a:p>
            <a:pPr marL="261938" indent="-261938" algn="just">
              <a:lnSpc>
                <a:spcPts val="2700"/>
              </a:lnSpc>
              <a:spcBef>
                <a:spcPts val="600"/>
              </a:spcBef>
              <a:spcAft>
                <a:spcPts val="600"/>
              </a:spcAft>
            </a:pPr>
            <a:r>
              <a:rPr lang="en-US" sz="2000" dirty="0" smtClean="0">
                <a:solidFill>
                  <a:srgbClr val="FF0000"/>
                </a:solidFill>
              </a:rPr>
              <a:t>Rating </a:t>
            </a:r>
            <a:r>
              <a:rPr lang="en-US" sz="2000" dirty="0" smtClean="0">
                <a:solidFill>
                  <a:srgbClr val="FF0000"/>
                </a:solidFill>
              </a:rPr>
              <a:t>agencies perform a through-the-cycle, instead of a point-in-time analysis.</a:t>
            </a:r>
          </a:p>
          <a:p>
            <a:pPr marL="261938" indent="-261938" algn="just">
              <a:lnSpc>
                <a:spcPts val="2700"/>
              </a:lnSpc>
              <a:spcBef>
                <a:spcPts val="600"/>
              </a:spcBef>
              <a:spcAft>
                <a:spcPts val="600"/>
              </a:spcAft>
            </a:pPr>
            <a:endParaRPr lang="en-US" sz="2000" dirty="0" smtClean="0"/>
          </a:p>
          <a:p>
            <a:pPr marL="261938" indent="-261938" algn="just">
              <a:lnSpc>
                <a:spcPts val="2700"/>
              </a:lnSpc>
              <a:spcBef>
                <a:spcPts val="600"/>
              </a:spcBef>
              <a:spcAft>
                <a:spcPts val="600"/>
              </a:spcAft>
            </a:pPr>
            <a:r>
              <a:rPr lang="en-US" sz="2000" dirty="0" smtClean="0"/>
              <a:t>The issuer is assessed according to its expected financial along the business cycle, considering its risk at its lowest point.</a:t>
            </a:r>
          </a:p>
          <a:p>
            <a:pPr marL="261938" indent="-261938" algn="just">
              <a:lnSpc>
                <a:spcPts val="2800"/>
              </a:lnSpc>
              <a:spcBef>
                <a:spcPts val="600"/>
              </a:spcBef>
            </a:pPr>
            <a:r>
              <a:rPr lang="en-US" sz="2000" dirty="0"/>
              <a:t>Credit risk is assessed in order to smooth the impact of business cycle changes (through-the-cycle) vis-à-vis the models that explicitly relate credit risk to the business cycle (point-in-time</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805</a:t>
            </a:fld>
            <a:endParaRPr lang="en-US"/>
          </a:p>
        </p:txBody>
      </p:sp>
      <p:sp>
        <p:nvSpPr>
          <p:cNvPr id="3" name="Down Arrow 2"/>
          <p:cNvSpPr/>
          <p:nvPr/>
        </p:nvSpPr>
        <p:spPr bwMode="auto">
          <a:xfrm>
            <a:off x="5169024" y="2852936"/>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
        <p:nvSpPr>
          <p:cNvPr id="6" name="Down Arrow 5"/>
          <p:cNvSpPr/>
          <p:nvPr/>
        </p:nvSpPr>
        <p:spPr bwMode="auto">
          <a:xfrm>
            <a:off x="5169024" y="5445224"/>
            <a:ext cx="432048"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par>
    </p:tnLst>
  </p:timing>
</p:sld>
</file>

<file path=ppt/slides/slide8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9970" name="Rectangle 2"/>
          <p:cNvSpPr>
            <a:spLocks noGrp="1" noChangeArrowheads="1"/>
          </p:cNvSpPr>
          <p:nvPr>
            <p:ph type="title"/>
          </p:nvPr>
        </p:nvSpPr>
        <p:spPr/>
        <p:txBody>
          <a:bodyPr/>
          <a:lstStyle/>
          <a:p>
            <a:r>
              <a:rPr lang="en-US" dirty="0" smtClean="0"/>
              <a:t>Analysis </a:t>
            </a:r>
          </a:p>
        </p:txBody>
      </p:sp>
      <p:sp>
        <p:nvSpPr>
          <p:cNvPr id="1305603" name="Rectangle 3"/>
          <p:cNvSpPr>
            <a:spLocks noGrp="1" noChangeArrowheads="1"/>
          </p:cNvSpPr>
          <p:nvPr>
            <p:ph type="body" idx="1"/>
          </p:nvPr>
        </p:nvSpPr>
        <p:spPr>
          <a:xfrm>
            <a:off x="776536" y="1628799"/>
            <a:ext cx="8640960" cy="4694213"/>
          </a:xfrm>
        </p:spPr>
        <p:txBody>
          <a:bodyPr/>
          <a:lstStyle/>
          <a:p>
            <a:pPr marL="261938" indent="-261938" algn="just">
              <a:lnSpc>
                <a:spcPts val="2800"/>
              </a:lnSpc>
              <a:spcBef>
                <a:spcPts val="600"/>
              </a:spcBef>
            </a:pPr>
            <a:endParaRPr lang="en-US" sz="2000" dirty="0" smtClean="0"/>
          </a:p>
          <a:p>
            <a:pPr marL="261938" indent="-261938" algn="just">
              <a:lnSpc>
                <a:spcPts val="2700"/>
              </a:lnSpc>
              <a:spcBef>
                <a:spcPts val="0"/>
              </a:spcBef>
              <a:spcAft>
                <a:spcPts val="600"/>
              </a:spcAft>
            </a:pPr>
            <a:r>
              <a:rPr lang="en-US" sz="2000" dirty="0" smtClean="0">
                <a:solidFill>
                  <a:srgbClr val="FF0000"/>
                </a:solidFill>
              </a:rPr>
              <a:t>The </a:t>
            </a:r>
            <a:r>
              <a:rPr lang="en-US" sz="2000" dirty="0">
                <a:solidFill>
                  <a:srgbClr val="FF0000"/>
                </a:solidFill>
              </a:rPr>
              <a:t>debtor is assessed according to his conditions in the lowest point of the credit cycle and downgraded companies are only those whose performance in these lowest points is worse than expected</a:t>
            </a:r>
            <a:r>
              <a:rPr lang="en-US" sz="2000" dirty="0"/>
              <a:t>, being the rating migrations much less frequent and the PDs more volatile.</a:t>
            </a:r>
          </a:p>
          <a:p>
            <a:pPr marL="261938" indent="-261938" algn="just">
              <a:lnSpc>
                <a:spcPts val="2700"/>
              </a:lnSpc>
              <a:spcBef>
                <a:spcPts val="600"/>
              </a:spcBef>
              <a:spcAft>
                <a:spcPts val="600"/>
              </a:spcAft>
            </a:pPr>
            <a:r>
              <a:rPr lang="en-US" sz="2000" dirty="0"/>
              <a:t>Problems of “through-the-cycle” models:</a:t>
            </a:r>
          </a:p>
          <a:p>
            <a:pPr marL="449263" lvl="1" indent="-187325" algn="just">
              <a:lnSpc>
                <a:spcPts val="2200"/>
              </a:lnSpc>
              <a:spcBef>
                <a:spcPts val="0"/>
              </a:spcBef>
            </a:pPr>
            <a:r>
              <a:rPr lang="en-US" sz="1600" dirty="0"/>
              <a:t>difficulty in forecasting the business cycle stages of the different economic activities;</a:t>
            </a:r>
          </a:p>
          <a:p>
            <a:pPr marL="449263" lvl="1" indent="-187325" algn="just">
              <a:lnSpc>
                <a:spcPts val="2200"/>
              </a:lnSpc>
              <a:spcBef>
                <a:spcPts val="0"/>
              </a:spcBef>
            </a:pPr>
            <a:r>
              <a:rPr lang="en-US" sz="1600" dirty="0"/>
              <a:t>even the predictable cycles may have lasting effects on company’s credit risk, being frequent rating adjustments during the cycle.</a:t>
            </a:r>
          </a:p>
          <a:p>
            <a:pPr marL="261938" indent="-261938" algn="just">
              <a:lnSpc>
                <a:spcPts val="2700"/>
              </a:lnSpc>
              <a:spcBef>
                <a:spcPts val="600"/>
              </a:spcBef>
              <a:spcAft>
                <a:spcPts val="600"/>
              </a:spcAft>
            </a:pPr>
            <a:r>
              <a:rPr lang="en-US" sz="2000" dirty="0" smtClean="0"/>
              <a:t>The </a:t>
            </a:r>
            <a:r>
              <a:rPr lang="en-US" sz="2000" dirty="0" smtClean="0"/>
              <a:t>rating analysis is performed for new and already existing debt issues, by an issuer’s request in the former case and the rating agency initiative in the latter.</a:t>
            </a:r>
          </a:p>
          <a:p>
            <a:pPr marL="261938" indent="-261938" algn="just">
              <a:lnSpc>
                <a:spcPts val="2700"/>
              </a:lnSpc>
              <a:spcBef>
                <a:spcPts val="600"/>
              </a:spcBef>
              <a:spcAft>
                <a:spcPts val="600"/>
              </a:spcAft>
            </a:pPr>
            <a:r>
              <a:rPr lang="en-US" sz="2000" dirty="0"/>
              <a:t>T</a:t>
            </a:r>
            <a:r>
              <a:rPr lang="en-US" sz="2000" dirty="0" smtClean="0"/>
              <a:t>he </a:t>
            </a:r>
            <a:r>
              <a:rPr lang="en-US" sz="2000" dirty="0" smtClean="0"/>
              <a:t>rating </a:t>
            </a:r>
            <a:r>
              <a:rPr lang="en-US" sz="2000" dirty="0" smtClean="0"/>
              <a:t>monitoring may identify events </a:t>
            </a:r>
            <a:r>
              <a:rPr lang="en-US" sz="2000" dirty="0" smtClean="0"/>
              <a:t>potentially leading to rating </a:t>
            </a:r>
            <a:r>
              <a:rPr lang="en-US" sz="2000" dirty="0" smtClean="0"/>
              <a:t>changes, </a:t>
            </a:r>
            <a:r>
              <a:rPr lang="en-US" sz="2000" dirty="0" smtClean="0"/>
              <a:t>leading to a </a:t>
            </a:r>
            <a:r>
              <a:rPr lang="en-US" sz="2000" dirty="0" err="1" smtClean="0"/>
              <a:t>creditwatch</a:t>
            </a:r>
            <a:r>
              <a:rPr lang="en-US" sz="2000" dirty="0" smtClean="0"/>
              <a:t> </a:t>
            </a:r>
            <a:r>
              <a:rPr lang="en-US" sz="2000" dirty="0" smtClean="0"/>
              <a:t>(“</a:t>
            </a:r>
            <a:r>
              <a:rPr lang="en-US" sz="2000" dirty="0"/>
              <a:t>positive”, “negative” </a:t>
            </a:r>
            <a:r>
              <a:rPr lang="en-US" sz="2000" dirty="0" smtClean="0"/>
              <a:t>or </a:t>
            </a:r>
            <a:r>
              <a:rPr lang="en-US" sz="2000" dirty="0"/>
              <a:t>“developing</a:t>
            </a:r>
            <a:r>
              <a:rPr lang="en-US" sz="2000" dirty="0" smtClean="0"/>
              <a:t>”).</a:t>
            </a:r>
            <a:endParaRPr lang="en-US" sz="2000" i="1"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806</a:t>
            </a:fld>
            <a:endParaRPr lang="en-US"/>
          </a:p>
        </p:txBody>
      </p:sp>
      <p:sp>
        <p:nvSpPr>
          <p:cNvPr id="3" name="Down Arrow 2"/>
          <p:cNvSpPr/>
          <p:nvPr/>
        </p:nvSpPr>
        <p:spPr bwMode="auto">
          <a:xfrm>
            <a:off x="5169024" y="1628800"/>
            <a:ext cx="360040" cy="432048"/>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807400371"/>
      </p:ext>
    </p:extLst>
  </p:cSld>
  <p:clrMapOvr>
    <a:masterClrMapping/>
  </p:clrMapOvr>
  <p:transition spd="slow">
    <p:pull dir="r"/>
  </p:transition>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dirty="0" smtClean="0"/>
              <a:t>Classifications</a:t>
            </a:r>
          </a:p>
        </p:txBody>
      </p:sp>
      <p:sp>
        <p:nvSpPr>
          <p:cNvPr id="1793027" name="Rectangle 3"/>
          <p:cNvSpPr>
            <a:spLocks noGrp="1" noChangeArrowheads="1"/>
          </p:cNvSpPr>
          <p:nvPr>
            <p:ph type="body" idx="1"/>
          </p:nvPr>
        </p:nvSpPr>
        <p:spPr>
          <a:xfrm>
            <a:off x="776536" y="1628801"/>
            <a:ext cx="8716714" cy="4694212"/>
          </a:xfrm>
        </p:spPr>
        <p:txBody>
          <a:bodyPr/>
          <a:lstStyle/>
          <a:p>
            <a:pPr algn="just">
              <a:lnSpc>
                <a:spcPts val="2500"/>
              </a:lnSpc>
              <a:spcBef>
                <a:spcPts val="600"/>
              </a:spcBef>
              <a:spcAft>
                <a:spcPts val="300"/>
              </a:spcAft>
            </a:pPr>
            <a:r>
              <a:rPr lang="en-US" sz="2000" dirty="0" smtClean="0">
                <a:solidFill>
                  <a:srgbClr val="FF0000"/>
                </a:solidFill>
              </a:rPr>
              <a:t>Corporate rating analysis </a:t>
            </a:r>
            <a:r>
              <a:rPr lang="en-US" sz="2000" dirty="0" smtClean="0">
                <a:solidFill>
                  <a:srgbClr val="FF0000"/>
                </a:solidFill>
              </a:rPr>
              <a:t>focus on business </a:t>
            </a:r>
            <a:r>
              <a:rPr lang="en-US" sz="2000" dirty="0" smtClean="0">
                <a:solidFill>
                  <a:srgbClr val="FF0000"/>
                </a:solidFill>
              </a:rPr>
              <a:t>and financial </a:t>
            </a:r>
            <a:r>
              <a:rPr lang="en-US" sz="2000" dirty="0" smtClean="0">
                <a:solidFill>
                  <a:srgbClr val="FF0000"/>
                </a:solidFill>
              </a:rPr>
              <a:t>risk:</a:t>
            </a:r>
          </a:p>
          <a:p>
            <a:pPr algn="just">
              <a:lnSpc>
                <a:spcPts val="2500"/>
              </a:lnSpc>
              <a:spcBef>
                <a:spcPts val="600"/>
              </a:spcBef>
              <a:spcAft>
                <a:spcPts val="300"/>
              </a:spcAft>
            </a:pPr>
            <a:endParaRPr lang="en-US" sz="2000" dirty="0" smtClean="0">
              <a:solidFill>
                <a:srgbClr val="FF0000"/>
              </a:solidFill>
            </a:endParaRPr>
          </a:p>
          <a:p>
            <a:pPr marL="457200" indent="-457200" algn="just">
              <a:lnSpc>
                <a:spcPts val="2500"/>
              </a:lnSpc>
              <a:spcBef>
                <a:spcPts val="600"/>
              </a:spcBef>
              <a:spcAft>
                <a:spcPts val="300"/>
              </a:spcAft>
              <a:buAutoNum type="arabicParenBoth"/>
            </a:pPr>
            <a:r>
              <a:rPr lang="en-US" sz="2000" dirty="0" smtClean="0"/>
              <a:t>Business </a:t>
            </a:r>
            <a:r>
              <a:rPr lang="en-US" sz="2000" dirty="0" smtClean="0"/>
              <a:t>risk</a:t>
            </a:r>
            <a:r>
              <a:rPr lang="en-US" sz="2000" dirty="0" smtClean="0"/>
              <a:t>:</a:t>
            </a:r>
          </a:p>
          <a:p>
            <a:pPr lvl="1" algn="just">
              <a:lnSpc>
                <a:spcPts val="2500"/>
              </a:lnSpc>
              <a:spcBef>
                <a:spcPts val="600"/>
              </a:spcBef>
              <a:spcAft>
                <a:spcPts val="300"/>
              </a:spcAft>
            </a:pPr>
            <a:r>
              <a:rPr lang="en-US" sz="2000" dirty="0" smtClean="0"/>
              <a:t>Industry </a:t>
            </a:r>
            <a:r>
              <a:rPr lang="en-US" sz="2000" dirty="0" smtClean="0"/>
              <a:t>characteristics;</a:t>
            </a:r>
          </a:p>
          <a:p>
            <a:pPr lvl="1" algn="just">
              <a:lnSpc>
                <a:spcPts val="2500"/>
              </a:lnSpc>
              <a:spcBef>
                <a:spcPts val="600"/>
              </a:spcBef>
              <a:spcAft>
                <a:spcPts val="300"/>
              </a:spcAft>
            </a:pPr>
            <a:r>
              <a:rPr lang="en-US" sz="2000" dirty="0" smtClean="0"/>
              <a:t>Competitive position (regulation, marketing, efficiency, technology).</a:t>
            </a:r>
          </a:p>
          <a:p>
            <a:pPr marL="457200" indent="-457200" algn="just">
              <a:lnSpc>
                <a:spcPts val="2500"/>
              </a:lnSpc>
              <a:spcBef>
                <a:spcPts val="600"/>
              </a:spcBef>
              <a:spcAft>
                <a:spcPts val="300"/>
              </a:spcAft>
              <a:buAutoNum type="arabicParenBoth" startAt="2"/>
            </a:pPr>
            <a:endParaRPr lang="en-US" sz="2000" dirty="0" smtClean="0"/>
          </a:p>
          <a:p>
            <a:pPr marL="457200" indent="-457200" algn="just">
              <a:lnSpc>
                <a:spcPts val="2500"/>
              </a:lnSpc>
              <a:spcBef>
                <a:spcPts val="600"/>
              </a:spcBef>
              <a:spcAft>
                <a:spcPts val="300"/>
              </a:spcAft>
              <a:buAutoNum type="arabicParenBoth" startAt="2"/>
            </a:pPr>
            <a:r>
              <a:rPr lang="en-US" sz="2000" dirty="0" smtClean="0"/>
              <a:t>Financial </a:t>
            </a:r>
            <a:r>
              <a:rPr lang="en-US" sz="2000" dirty="0" smtClean="0"/>
              <a:t>Risk</a:t>
            </a:r>
            <a:r>
              <a:rPr lang="en-US" sz="2000" dirty="0" smtClean="0"/>
              <a:t>:</a:t>
            </a:r>
          </a:p>
          <a:p>
            <a:pPr lvl="1" algn="just">
              <a:lnSpc>
                <a:spcPts val="2500"/>
              </a:lnSpc>
              <a:spcBef>
                <a:spcPts val="600"/>
              </a:spcBef>
              <a:spcAft>
                <a:spcPts val="300"/>
              </a:spcAft>
            </a:pPr>
            <a:r>
              <a:rPr lang="en-US" sz="2000" dirty="0" smtClean="0"/>
              <a:t>Financial </a:t>
            </a:r>
            <a:r>
              <a:rPr lang="en-US" sz="2000" dirty="0" smtClean="0"/>
              <a:t>policy;</a:t>
            </a:r>
          </a:p>
          <a:p>
            <a:pPr lvl="1" algn="just">
              <a:lnSpc>
                <a:spcPts val="2500"/>
              </a:lnSpc>
              <a:spcBef>
                <a:spcPts val="600"/>
              </a:spcBef>
              <a:spcAft>
                <a:spcPts val="300"/>
              </a:spcAft>
            </a:pPr>
            <a:r>
              <a:rPr lang="en-US" sz="2000" dirty="0" smtClean="0"/>
              <a:t>Profitability;</a:t>
            </a:r>
          </a:p>
          <a:p>
            <a:pPr lvl="1" algn="just">
              <a:lnSpc>
                <a:spcPts val="2500"/>
              </a:lnSpc>
              <a:spcBef>
                <a:spcPts val="600"/>
              </a:spcBef>
              <a:spcAft>
                <a:spcPts val="300"/>
              </a:spcAft>
            </a:pPr>
            <a:r>
              <a:rPr lang="en-US" sz="2000" dirty="0" smtClean="0"/>
              <a:t>Capital Structure;</a:t>
            </a:r>
          </a:p>
          <a:p>
            <a:pPr lvl="1" algn="just">
              <a:lnSpc>
                <a:spcPts val="2500"/>
              </a:lnSpc>
              <a:spcBef>
                <a:spcPts val="600"/>
              </a:spcBef>
              <a:spcAft>
                <a:spcPts val="300"/>
              </a:spcAft>
            </a:pPr>
            <a:r>
              <a:rPr lang="en-US" sz="2000" dirty="0" smtClean="0"/>
              <a:t>Access to liquidity.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807</a:t>
            </a:fld>
            <a:endParaRPr lang="en-US"/>
          </a:p>
        </p:txBody>
      </p:sp>
    </p:spTree>
  </p:cSld>
  <p:clrMapOvr>
    <a:masterClrMapping/>
  </p:clrMapOvr>
  <p:transition spd="slow">
    <p:pull dir="r"/>
  </p:transition>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p:txBody>
          <a:bodyPr/>
          <a:lstStyle/>
          <a:p>
            <a:r>
              <a:rPr lang="en-US" smtClean="0"/>
              <a:t>Classificações</a:t>
            </a:r>
          </a:p>
        </p:txBody>
      </p:sp>
      <p:sp>
        <p:nvSpPr>
          <p:cNvPr id="1794051" name="Rectangle 3"/>
          <p:cNvSpPr>
            <a:spLocks noGrp="1" noChangeArrowheads="1"/>
          </p:cNvSpPr>
          <p:nvPr>
            <p:ph type="body" sz="half" idx="1"/>
          </p:nvPr>
        </p:nvSpPr>
        <p:spPr>
          <a:xfrm>
            <a:off x="776536" y="1643063"/>
            <a:ext cx="8716714" cy="2289993"/>
          </a:xfrm>
        </p:spPr>
        <p:txBody>
          <a:bodyPr/>
          <a:lstStyle/>
          <a:p>
            <a:pPr marL="261938" indent="-261938" algn="just">
              <a:lnSpc>
                <a:spcPts val="2700"/>
              </a:lnSpc>
              <a:spcBef>
                <a:spcPts val="600"/>
              </a:spcBef>
            </a:pPr>
            <a:r>
              <a:rPr lang="en-US" sz="2000" dirty="0" smtClean="0">
                <a:solidFill>
                  <a:srgbClr val="FF0000"/>
                </a:solidFill>
              </a:rPr>
              <a:t>Regarding corporate rating assessment, the industry assumes a relevant role.</a:t>
            </a:r>
          </a:p>
          <a:p>
            <a:pPr marL="261938" indent="-261938" algn="just">
              <a:lnSpc>
                <a:spcPts val="2700"/>
              </a:lnSpc>
              <a:spcBef>
                <a:spcPts val="600"/>
              </a:spcBef>
            </a:pPr>
            <a:r>
              <a:rPr lang="en-US" sz="2000" dirty="0" smtClean="0"/>
              <a:t>Therefore, companies in industries with risk levels above the average do not usually achieve the top ratings.</a:t>
            </a:r>
          </a:p>
          <a:p>
            <a:pPr marL="261938" indent="-261938" algn="just">
              <a:lnSpc>
                <a:spcPts val="2700"/>
              </a:lnSpc>
              <a:spcBef>
                <a:spcPts val="600"/>
              </a:spcBef>
            </a:pPr>
            <a:r>
              <a:rPr lang="en-US" sz="2000" dirty="0"/>
              <a:t>When a company is involved in more than one sector, each business is assessed separately, with the classification resulting from the weighted average of each business classification.</a:t>
            </a:r>
            <a:endParaRPr lang="pt-PT" sz="2000" dirty="0"/>
          </a:p>
          <a:p>
            <a:pPr marL="261938" indent="-261938" algn="just">
              <a:lnSpc>
                <a:spcPts val="2700"/>
              </a:lnSpc>
              <a:spcBef>
                <a:spcPts val="600"/>
              </a:spcBef>
            </a:pPr>
            <a:endParaRPr lang="en-US" sz="2000" dirty="0" smtClean="0"/>
          </a:p>
        </p:txBody>
      </p:sp>
      <p:sp>
        <p:nvSpPr>
          <p:cNvPr id="7" name="Rectangle 4"/>
          <p:cNvSpPr>
            <a:spLocks noChangeArrowheads="1"/>
          </p:cNvSpPr>
          <p:nvPr/>
        </p:nvSpPr>
        <p:spPr bwMode="auto">
          <a:xfrm>
            <a:off x="6589587" y="5517232"/>
            <a:ext cx="2903663" cy="805781"/>
          </a:xfrm>
          <a:prstGeom prst="rect">
            <a:avLst/>
          </a:prstGeom>
          <a:noFill/>
          <a:ln w="9525">
            <a:noFill/>
            <a:miter lim="800000"/>
            <a:headEnd/>
            <a:tailEnd/>
          </a:ln>
        </p:spPr>
        <p:txBody>
          <a:bodyPr lIns="92075" tIns="46038" rIns="92075" bIns="46038"/>
          <a:lstStyle/>
          <a:p>
            <a:pPr algn="just">
              <a:buNone/>
            </a:pPr>
            <a:r>
              <a:rPr kumimoji="0" lang="en-US" sz="1200" b="0" u="none" dirty="0" smtClean="0">
                <a:solidFill>
                  <a:schemeClr val="tx1"/>
                </a:solidFill>
              </a:rPr>
              <a:t>Source: S&amp;P (</a:t>
            </a:r>
            <a:r>
              <a:rPr kumimoji="0" lang="en-US" sz="1200" b="0" u="none" dirty="0" smtClean="0">
                <a:solidFill>
                  <a:schemeClr val="tx1"/>
                </a:solidFill>
              </a:rPr>
              <a:t>2020), “</a:t>
            </a:r>
            <a:r>
              <a:rPr lang="en-US" sz="1200" b="0" u="none" dirty="0" smtClean="0">
                <a:solidFill>
                  <a:schemeClr val="tx1"/>
                </a:solidFill>
              </a:rPr>
              <a:t>Default, Transition, and Recovery: 2019 Annual Global Corporate Default And Rating Transition Study</a:t>
            </a:r>
            <a:r>
              <a:rPr kumimoji="0" lang="en-US" sz="1200" b="0" u="none" dirty="0" smtClean="0">
                <a:solidFill>
                  <a:schemeClr val="tx1"/>
                </a:solidFill>
              </a:rPr>
              <a:t>”.</a:t>
            </a:r>
            <a:endParaRPr kumimoji="0"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808</a:t>
            </a:fld>
            <a:endParaRPr lang="en-US"/>
          </a:p>
        </p:txBody>
      </p:sp>
      <p:pic>
        <p:nvPicPr>
          <p:cNvPr id="3" name="Picture 2"/>
          <p:cNvPicPr>
            <a:picLocks noChangeAspect="1"/>
          </p:cNvPicPr>
          <p:nvPr/>
        </p:nvPicPr>
        <p:blipFill>
          <a:blip r:embed="rId2"/>
          <a:stretch>
            <a:fillRect/>
          </a:stretch>
        </p:blipFill>
        <p:spPr>
          <a:xfrm>
            <a:off x="848544" y="3913368"/>
            <a:ext cx="5741043" cy="24096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dirty="0" smtClean="0"/>
              <a:t>Classifications</a:t>
            </a:r>
          </a:p>
        </p:txBody>
      </p:sp>
      <p:sp>
        <p:nvSpPr>
          <p:cNvPr id="1794052" name="Rectangle 4"/>
          <p:cNvSpPr>
            <a:spLocks noChangeArrowheads="1"/>
          </p:cNvSpPr>
          <p:nvPr/>
        </p:nvSpPr>
        <p:spPr bwMode="auto">
          <a:xfrm>
            <a:off x="776536" y="5519420"/>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Moody’s (</a:t>
            </a:r>
            <a:r>
              <a:rPr kumimoji="0" lang="en-US" sz="1200" b="0" u="none" dirty="0" smtClean="0">
                <a:solidFill>
                  <a:schemeClr val="tx1"/>
                </a:solidFill>
              </a:rPr>
              <a:t>2020), “</a:t>
            </a:r>
            <a:r>
              <a:rPr lang="pt-PT" sz="1200" b="0" u="none" dirty="0" err="1">
                <a:solidFill>
                  <a:schemeClr val="tx1"/>
                </a:solidFill>
              </a:rPr>
              <a:t>Default</a:t>
            </a:r>
            <a:r>
              <a:rPr lang="pt-PT" sz="1200" b="0" u="none" dirty="0">
                <a:solidFill>
                  <a:schemeClr val="tx1"/>
                </a:solidFill>
              </a:rPr>
              <a:t> </a:t>
            </a:r>
            <a:r>
              <a:rPr lang="pt-PT" sz="1200" b="0" u="none" dirty="0" err="1">
                <a:solidFill>
                  <a:schemeClr val="tx1"/>
                </a:solidFill>
              </a:rPr>
              <a:t>Trends</a:t>
            </a:r>
            <a:r>
              <a:rPr lang="pt-PT" sz="1200" b="0" u="none" dirty="0">
                <a:solidFill>
                  <a:schemeClr val="tx1"/>
                </a:solidFill>
              </a:rPr>
              <a:t> – Global</a:t>
            </a:r>
            <a:r>
              <a:rPr kumimoji="0" lang="en-US" sz="1200" b="0" u="none" dirty="0" smtClean="0">
                <a:solidFill>
                  <a:schemeClr val="tx1"/>
                </a:solidFill>
              </a:rPr>
              <a:t>”.</a:t>
            </a:r>
            <a:endParaRPr kumimoji="0"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809</a:t>
            </a:fld>
            <a:endParaRPr lang="en-US"/>
          </a:p>
        </p:txBody>
      </p:sp>
      <p:pic>
        <p:nvPicPr>
          <p:cNvPr id="3" name="Picture 2"/>
          <p:cNvPicPr>
            <a:picLocks noChangeAspect="1"/>
          </p:cNvPicPr>
          <p:nvPr/>
        </p:nvPicPr>
        <p:blipFill>
          <a:blip r:embed="rId2"/>
          <a:stretch>
            <a:fillRect/>
          </a:stretch>
        </p:blipFill>
        <p:spPr>
          <a:xfrm>
            <a:off x="848544" y="1677517"/>
            <a:ext cx="8564216" cy="3695699"/>
          </a:xfrm>
          <a:prstGeom prst="rect">
            <a:avLst/>
          </a:prstGeom>
        </p:spPr>
      </p:pic>
    </p:spTree>
  </p:cSld>
  <p:clrMapOvr>
    <a:masterClrMapping/>
  </p:clrMapOvr>
  <p:transition spd="slow">
    <p:pull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FontTx/>
              <a:buChar char="-"/>
            </a:pPr>
            <a:r>
              <a:rPr lang="en-US" sz="2000" dirty="0" smtClean="0"/>
              <a:t>Tobin </a:t>
            </a:r>
            <a:r>
              <a:rPr lang="en-US" sz="2000" dirty="0"/>
              <a:t>(1984</a:t>
            </a:r>
            <a:r>
              <a:rPr lang="en-US" sz="2000" dirty="0" smtClean="0"/>
              <a:t>):</a:t>
            </a:r>
          </a:p>
          <a:p>
            <a:pPr lvl="1" algn="just">
              <a:lnSpc>
                <a:spcPts val="2700"/>
              </a:lnSpc>
              <a:spcBef>
                <a:spcPts val="600"/>
              </a:spcBef>
              <a:spcAft>
                <a:spcPts val="600"/>
              </a:spcAft>
              <a:buFontTx/>
              <a:buChar char="-"/>
            </a:pPr>
            <a:r>
              <a:rPr lang="en-US" sz="2000" dirty="0" smtClean="0"/>
              <a:t>besides </a:t>
            </a:r>
            <a:r>
              <a:rPr lang="en-US" sz="2000" dirty="0"/>
              <a:t>increasing volatility, a large financial sector may also lead to a suboptimal allocation of </a:t>
            </a:r>
            <a:r>
              <a:rPr lang="en-US" sz="2000" dirty="0" smtClean="0"/>
              <a:t>talents, as it may deviate talents </a:t>
            </a:r>
            <a:r>
              <a:rPr lang="en-US" sz="2000" dirty="0"/>
              <a:t>from the productive sectors of the economy and therefore be inefficient from </a:t>
            </a:r>
            <a:r>
              <a:rPr lang="en-US" sz="2000" dirty="0" smtClean="0"/>
              <a:t>the society’s </a:t>
            </a:r>
            <a:r>
              <a:rPr lang="en-US" sz="2000" dirty="0"/>
              <a:t>point of view</a:t>
            </a:r>
            <a:r>
              <a:rPr lang="en-US" sz="2000" dirty="0" smtClean="0"/>
              <a:t>”.</a:t>
            </a:r>
          </a:p>
          <a:p>
            <a:pPr lvl="1" algn="just">
              <a:lnSpc>
                <a:spcPts val="2700"/>
              </a:lnSpc>
              <a:spcBef>
                <a:spcPts val="600"/>
              </a:spcBef>
              <a:spcAft>
                <a:spcPts val="600"/>
              </a:spcAft>
              <a:buFontTx/>
              <a:buChar char="-"/>
            </a:pPr>
            <a:endParaRPr lang="en-US" sz="2000" dirty="0"/>
          </a:p>
          <a:p>
            <a:pPr algn="just">
              <a:lnSpc>
                <a:spcPts val="2700"/>
              </a:lnSpc>
              <a:spcBef>
                <a:spcPts val="600"/>
              </a:spcBef>
              <a:spcAft>
                <a:spcPts val="600"/>
              </a:spcAft>
              <a:buFontTx/>
              <a:buChar char="-"/>
            </a:pPr>
            <a:r>
              <a:rPr lang="en-GB" sz="2000" dirty="0" err="1" smtClean="0"/>
              <a:t>Arcand</a:t>
            </a:r>
            <a:r>
              <a:rPr lang="en-GB" sz="2000" dirty="0"/>
              <a:t>, J.L. et al. (2015) - </a:t>
            </a:r>
            <a:r>
              <a:rPr lang="en-GB" sz="2000" b="1" dirty="0" smtClean="0">
                <a:solidFill>
                  <a:srgbClr val="FF0000"/>
                </a:solidFill>
              </a:rPr>
              <a:t>finance </a:t>
            </a:r>
            <a:r>
              <a:rPr lang="en-GB" sz="2000" b="1" dirty="0">
                <a:solidFill>
                  <a:srgbClr val="FF0000"/>
                </a:solidFill>
              </a:rPr>
              <a:t>starts having a negative effect on output growth when </a:t>
            </a:r>
            <a:r>
              <a:rPr lang="en-GB" sz="2000" b="1" u="sng" dirty="0" smtClean="0">
                <a:solidFill>
                  <a:srgbClr val="FF0000"/>
                </a:solidFill>
              </a:rPr>
              <a:t>credit to private sector/GDP reaches </a:t>
            </a:r>
            <a:r>
              <a:rPr lang="en-GB" sz="2000" b="1" u="sng" dirty="0">
                <a:solidFill>
                  <a:srgbClr val="FF0000"/>
                </a:solidFill>
              </a:rPr>
              <a:t>100</a:t>
            </a:r>
            <a:r>
              <a:rPr lang="en-GB" sz="2000" b="1" u="sng" dirty="0" smtClean="0">
                <a:solidFill>
                  <a:srgbClr val="FF0000"/>
                </a:solidFill>
              </a:rPr>
              <a:t>%</a:t>
            </a:r>
            <a:r>
              <a:rPr lang="en-GB" sz="2000" b="1" dirty="0" smtClean="0">
                <a:solidFill>
                  <a:srgbClr val="FF0000"/>
                </a:solidFill>
              </a:rPr>
              <a:t>.</a:t>
            </a:r>
            <a:endParaRPr lang="en-US" sz="2000" b="1" dirty="0" smtClean="0">
              <a:solidFill>
                <a:srgbClr val="FF0000"/>
              </a:solidFill>
            </a:endParaRPr>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81</a:t>
            </a:fld>
            <a:endParaRPr lang="en-US" dirty="0"/>
          </a:p>
        </p:txBody>
      </p:sp>
    </p:spTree>
    <p:extLst>
      <p:ext uri="{BB962C8B-B14F-4D97-AF65-F5344CB8AC3E}">
        <p14:creationId xmlns:p14="http://schemas.microsoft.com/office/powerpoint/2010/main" val="2865152178"/>
      </p:ext>
    </p:extLst>
  </p:cSld>
  <p:clrMapOvr>
    <a:masterClrMapping/>
  </p:clrMapOvr>
  <p:transition spd="slow">
    <p:pull dir="r"/>
  </p:transition>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p:txBody>
          <a:bodyPr/>
          <a:lstStyle/>
          <a:p>
            <a:r>
              <a:rPr lang="en-US" dirty="0" smtClean="0"/>
              <a:t>Classifications</a:t>
            </a:r>
          </a:p>
        </p:txBody>
      </p:sp>
      <p:sp>
        <p:nvSpPr>
          <p:cNvPr id="1795075" name="Rectangle 3"/>
          <p:cNvSpPr>
            <a:spLocks noGrp="1" noChangeArrowheads="1"/>
          </p:cNvSpPr>
          <p:nvPr>
            <p:ph type="body" sz="half" idx="1"/>
          </p:nvPr>
        </p:nvSpPr>
        <p:spPr>
          <a:xfrm>
            <a:off x="738158" y="1602884"/>
            <a:ext cx="8755092" cy="1034598"/>
          </a:xfrm>
        </p:spPr>
        <p:txBody>
          <a:bodyPr/>
          <a:lstStyle/>
          <a:p>
            <a:pPr algn="just">
              <a:lnSpc>
                <a:spcPts val="2700"/>
              </a:lnSpc>
              <a:spcBef>
                <a:spcPts val="600"/>
              </a:spcBef>
              <a:spcAft>
                <a:spcPts val="600"/>
              </a:spcAft>
            </a:pPr>
            <a:r>
              <a:rPr lang="en-US" sz="2000" dirty="0" smtClean="0">
                <a:solidFill>
                  <a:srgbClr val="FF0000"/>
                </a:solidFill>
              </a:rPr>
              <a:t>Regarding the banking sector, a significant importance is attached to the potential support provided by the Government, </a:t>
            </a:r>
            <a:r>
              <a:rPr lang="en-US" sz="2000" dirty="0" smtClean="0"/>
              <a:t>considering the special role of the financial sector in the economy and the existing contagion risks.</a:t>
            </a:r>
          </a:p>
        </p:txBody>
      </p:sp>
      <p:pic>
        <p:nvPicPr>
          <p:cNvPr id="346116" name="Picture 4"/>
          <p:cNvPicPr>
            <a:picLocks noChangeAspect="1" noChangeArrowheads="1"/>
          </p:cNvPicPr>
          <p:nvPr/>
        </p:nvPicPr>
        <p:blipFill>
          <a:blip r:embed="rId2" cstate="print"/>
          <a:srcRect/>
          <a:stretch>
            <a:fillRect/>
          </a:stretch>
        </p:blipFill>
        <p:spPr bwMode="auto">
          <a:xfrm>
            <a:off x="811284" y="2702394"/>
            <a:ext cx="3781676" cy="3584126"/>
          </a:xfrm>
          <a:prstGeom prst="rect">
            <a:avLst/>
          </a:prstGeom>
          <a:noFill/>
          <a:ln w="12700" cap="sq" cmpd="sng">
            <a:noFill/>
            <a:prstDash val="solid"/>
            <a:miter lim="800000"/>
            <a:headEnd/>
            <a:tailEnd/>
          </a:ln>
        </p:spPr>
      </p:pic>
      <p:sp>
        <p:nvSpPr>
          <p:cNvPr id="6" name="Rectangle 4"/>
          <p:cNvSpPr>
            <a:spLocks noChangeArrowheads="1"/>
          </p:cNvSpPr>
          <p:nvPr/>
        </p:nvSpPr>
        <p:spPr bwMode="auto">
          <a:xfrm>
            <a:off x="4592960" y="5705771"/>
            <a:ext cx="4789196" cy="509311"/>
          </a:xfrm>
          <a:prstGeom prst="rect">
            <a:avLst/>
          </a:prstGeom>
          <a:noFill/>
          <a:ln w="9525">
            <a:noFill/>
            <a:miter lim="800000"/>
            <a:headEnd/>
            <a:tailEnd/>
          </a:ln>
        </p:spPr>
        <p:txBody>
          <a:bodyPr lIns="92075" tIns="46038" rIns="92075" bIns="46038"/>
          <a:lstStyle/>
          <a:p>
            <a:pPr algn="just">
              <a:buNone/>
            </a:pPr>
            <a:r>
              <a:rPr kumimoji="0" lang="en-US" sz="1000" b="0" u="none" dirty="0" smtClean="0">
                <a:solidFill>
                  <a:schemeClr val="tx1"/>
                </a:solidFill>
              </a:rPr>
              <a:t>Source: </a:t>
            </a:r>
            <a:r>
              <a:rPr lang="en-US" sz="1000" b="0" u="none" dirty="0" smtClean="0">
                <a:solidFill>
                  <a:schemeClr val="tx1"/>
                </a:solidFill>
              </a:rPr>
              <a:t>Packer, F. e </a:t>
            </a:r>
            <a:r>
              <a:rPr lang="en-US" sz="1000" b="0" u="none" dirty="0" err="1" smtClean="0">
                <a:solidFill>
                  <a:schemeClr val="tx1"/>
                </a:solidFill>
              </a:rPr>
              <a:t>N.Tarashev</a:t>
            </a:r>
            <a:r>
              <a:rPr lang="en-US" sz="1000" b="0" u="none" dirty="0" smtClean="0">
                <a:solidFill>
                  <a:schemeClr val="tx1"/>
                </a:solidFill>
              </a:rPr>
              <a:t> (2011), “Rating methodologies for banks”, BIS Quarterly Review, June.</a:t>
            </a:r>
            <a:endParaRPr kumimoji="0" lang="en-US" sz="1000" b="0" u="none" dirty="0">
              <a:solidFill>
                <a:schemeClr val="tx1"/>
              </a:solidFill>
            </a:endParaRPr>
          </a:p>
        </p:txBody>
      </p:sp>
      <p:pic>
        <p:nvPicPr>
          <p:cNvPr id="346117" name="Picture 5"/>
          <p:cNvPicPr>
            <a:picLocks noChangeAspect="1" noChangeArrowheads="1"/>
          </p:cNvPicPr>
          <p:nvPr/>
        </p:nvPicPr>
        <p:blipFill>
          <a:blip r:embed="rId3" cstate="print"/>
          <a:srcRect/>
          <a:stretch>
            <a:fillRect/>
          </a:stretch>
        </p:blipFill>
        <p:spPr bwMode="auto">
          <a:xfrm>
            <a:off x="4592961" y="2708920"/>
            <a:ext cx="4896544" cy="2990325"/>
          </a:xfrm>
          <a:prstGeom prst="rect">
            <a:avLst/>
          </a:prstGeom>
          <a:noFill/>
          <a:ln w="12700" cap="sq" cmpd="sng">
            <a:noFill/>
            <a:prstDash val="solid"/>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810</a:t>
            </a:fld>
            <a:endParaRPr lang="en-US"/>
          </a:p>
        </p:txBody>
      </p:sp>
    </p:spTree>
  </p:cSld>
  <p:clrMapOvr>
    <a:masterClrMapping/>
  </p:clrMapOvr>
  <p:transition spd="slow">
    <p:pull dir="r"/>
  </p:transition>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en-US" dirty="0" smtClean="0"/>
              <a:t>Classifications</a:t>
            </a:r>
          </a:p>
        </p:txBody>
      </p:sp>
      <p:pic>
        <p:nvPicPr>
          <p:cNvPr id="59" name="Picture 4"/>
          <p:cNvPicPr>
            <a:picLocks noChangeAspect="1" noChangeArrowheads="1"/>
          </p:cNvPicPr>
          <p:nvPr/>
        </p:nvPicPr>
        <p:blipFill>
          <a:blip r:embed="rId2" cstate="print"/>
          <a:srcRect/>
          <a:stretch>
            <a:fillRect/>
          </a:stretch>
        </p:blipFill>
        <p:spPr bwMode="auto">
          <a:xfrm>
            <a:off x="3584848" y="3659163"/>
            <a:ext cx="3995057" cy="2650157"/>
          </a:xfrm>
          <a:prstGeom prst="rect">
            <a:avLst/>
          </a:prstGeom>
          <a:noFill/>
          <a:ln w="12700" cap="sq">
            <a:noFill/>
            <a:miter lim="800000"/>
            <a:headEnd/>
            <a:tailEnd/>
          </a:ln>
        </p:spPr>
      </p:pic>
      <p:sp>
        <p:nvSpPr>
          <p:cNvPr id="60" name="Rectangle 3"/>
          <p:cNvSpPr txBox="1">
            <a:spLocks noChangeArrowheads="1"/>
          </p:cNvSpPr>
          <p:nvPr/>
        </p:nvSpPr>
        <p:spPr bwMode="auto">
          <a:xfrm>
            <a:off x="776536" y="1663246"/>
            <a:ext cx="8747585" cy="198177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t>The long term ratings of the main agencies (S&amp;P and Moody’s) </a:t>
            </a:r>
            <a:r>
              <a:rPr lang="en-US" sz="2000" b="0" u="none" dirty="0" smtClean="0"/>
              <a:t>is split </a:t>
            </a:r>
            <a:r>
              <a:rPr lang="en-US" sz="2000" b="0" u="none" dirty="0" smtClean="0"/>
              <a:t>by 7 classes, each </a:t>
            </a:r>
            <a:r>
              <a:rPr lang="en-US" sz="2000" b="0" u="none" dirty="0" smtClean="0"/>
              <a:t>of them (</a:t>
            </a:r>
            <a:r>
              <a:rPr lang="en-US" sz="2000" b="0" u="none" dirty="0" smtClean="0"/>
              <a:t>excluding AAA) with rating modifiers +/ /- (S&amp;P) or 1/2/3 (Moody’s).</a:t>
            </a:r>
          </a:p>
          <a:p>
            <a:pPr marL="261938" indent="-261938" algn="just">
              <a:lnSpc>
                <a:spcPts val="2700"/>
              </a:lnSpc>
              <a:spcBef>
                <a:spcPts val="600"/>
              </a:spcBef>
              <a:spcAft>
                <a:spcPts val="600"/>
              </a:spcAft>
            </a:pPr>
            <a:r>
              <a:rPr lang="en-US" sz="2000" b="0" u="none" dirty="0" smtClean="0"/>
              <a:t>The four first classes are the investment grade, while the remaining are speculative grade.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811</a:t>
            </a:fld>
            <a:endParaRPr lang="en-US"/>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en-US" dirty="0" smtClean="0"/>
              <a:t>Classifications</a:t>
            </a:r>
          </a:p>
        </p:txBody>
      </p:sp>
      <p:pic>
        <p:nvPicPr>
          <p:cNvPr id="351235" name="Picture 3"/>
          <p:cNvPicPr>
            <a:picLocks noChangeAspect="1" noChangeArrowheads="1"/>
          </p:cNvPicPr>
          <p:nvPr/>
        </p:nvPicPr>
        <p:blipFill>
          <a:blip r:embed="rId2" cstate="print"/>
          <a:srcRect/>
          <a:stretch>
            <a:fillRect/>
          </a:stretch>
        </p:blipFill>
        <p:spPr bwMode="auto">
          <a:xfrm>
            <a:off x="1066800" y="1905000"/>
            <a:ext cx="7086600" cy="414813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812</a:t>
            </a:fld>
            <a:endParaRPr lang="en-US"/>
          </a:p>
        </p:txBody>
      </p:sp>
    </p:spTree>
  </p:cSld>
  <p:clrMapOvr>
    <a:masterClrMapping/>
  </p:clrMapOvr>
  <p:transition spd="slow">
    <p:pull dir="r"/>
  </p:transition>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2"/>
          <p:cNvSpPr>
            <a:spLocks noGrp="1" noChangeArrowheads="1"/>
          </p:cNvSpPr>
          <p:nvPr>
            <p:ph type="title"/>
          </p:nvPr>
        </p:nvSpPr>
        <p:spPr/>
        <p:txBody>
          <a:bodyPr/>
          <a:lstStyle/>
          <a:p>
            <a:r>
              <a:rPr lang="en-US" dirty="0" smtClean="0"/>
              <a:t>Classifications</a:t>
            </a:r>
          </a:p>
        </p:txBody>
      </p:sp>
      <p:pic>
        <p:nvPicPr>
          <p:cNvPr id="352259" name="Picture 3"/>
          <p:cNvPicPr>
            <a:picLocks noChangeAspect="1" noChangeArrowheads="1"/>
          </p:cNvPicPr>
          <p:nvPr/>
        </p:nvPicPr>
        <p:blipFill>
          <a:blip r:embed="rId2" cstate="print"/>
          <a:srcRect/>
          <a:stretch>
            <a:fillRect/>
          </a:stretch>
        </p:blipFill>
        <p:spPr bwMode="auto">
          <a:xfrm>
            <a:off x="1066800" y="1828800"/>
            <a:ext cx="7010400" cy="4310063"/>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813</a:t>
            </a:fld>
            <a:endParaRPr lang="en-US"/>
          </a:p>
        </p:txBody>
      </p:sp>
    </p:spTree>
  </p:cSld>
  <p:clrMapOvr>
    <a:masterClrMapping/>
  </p:clrMapOvr>
  <p:transition spd="slow">
    <p:pull dir="r"/>
  </p:transition>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3282" name="Rectangle 2"/>
          <p:cNvSpPr>
            <a:spLocks noGrp="1" noChangeArrowheads="1"/>
          </p:cNvSpPr>
          <p:nvPr>
            <p:ph type="title"/>
          </p:nvPr>
        </p:nvSpPr>
        <p:spPr/>
        <p:txBody>
          <a:bodyPr/>
          <a:lstStyle/>
          <a:p>
            <a:r>
              <a:rPr lang="en-US" dirty="0" smtClean="0"/>
              <a:t>Short-Term Classifications</a:t>
            </a:r>
          </a:p>
        </p:txBody>
      </p:sp>
      <p:pic>
        <p:nvPicPr>
          <p:cNvPr id="353283" name="Picture 3"/>
          <p:cNvPicPr>
            <a:picLocks noChangeAspect="1" noChangeArrowheads="1"/>
          </p:cNvPicPr>
          <p:nvPr/>
        </p:nvPicPr>
        <p:blipFill>
          <a:blip r:embed="rId2" cstate="print"/>
          <a:srcRect/>
          <a:stretch>
            <a:fillRect/>
          </a:stretch>
        </p:blipFill>
        <p:spPr bwMode="auto">
          <a:xfrm>
            <a:off x="1066800" y="2142710"/>
            <a:ext cx="5830415" cy="4143790"/>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814</a:t>
            </a:fld>
            <a:endParaRPr lang="en-US"/>
          </a:p>
        </p:txBody>
      </p:sp>
      <p:sp>
        <p:nvSpPr>
          <p:cNvPr id="5" name="Rectangle 3"/>
          <p:cNvSpPr txBox="1">
            <a:spLocks noChangeArrowheads="1"/>
          </p:cNvSpPr>
          <p:nvPr/>
        </p:nvSpPr>
        <p:spPr bwMode="auto">
          <a:xfrm>
            <a:off x="811153" y="1628801"/>
            <a:ext cx="8682097" cy="57606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kumimoji="0" lang="en-US" sz="2000" b="0" u="none" kern="0" dirty="0" smtClean="0">
                <a:solidFill>
                  <a:srgbClr val="FF0000"/>
                </a:solidFill>
              </a:rPr>
              <a:t>Rating agencies have different classifications for the short term debt:</a:t>
            </a:r>
            <a:endParaRPr kumimoji="0" lang="en-US" sz="2000" b="0" u="none" kern="0" dirty="0" smtClean="0">
              <a:solidFill>
                <a:srgbClr val="FF0000"/>
              </a:solidFill>
            </a:endParaRPr>
          </a:p>
        </p:txBody>
      </p:sp>
    </p:spTree>
  </p:cSld>
  <p:clrMapOvr>
    <a:masterClrMapping/>
  </p:clrMapOvr>
  <p:transition spd="slow">
    <p:pull dir="r"/>
  </p:transition>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r>
              <a:rPr lang="en-US" dirty="0"/>
              <a:t>Short-Term </a:t>
            </a:r>
            <a:r>
              <a:rPr lang="en-US" dirty="0" smtClean="0"/>
              <a:t>Classifications</a:t>
            </a:r>
          </a:p>
        </p:txBody>
      </p:sp>
      <p:pic>
        <p:nvPicPr>
          <p:cNvPr id="354307" name="Picture 3"/>
          <p:cNvPicPr>
            <a:picLocks noChangeAspect="1" noChangeArrowheads="1"/>
          </p:cNvPicPr>
          <p:nvPr/>
        </p:nvPicPr>
        <p:blipFill>
          <a:blip r:embed="rId2" cstate="print"/>
          <a:srcRect/>
          <a:stretch>
            <a:fillRect/>
          </a:stretch>
        </p:blipFill>
        <p:spPr bwMode="auto">
          <a:xfrm>
            <a:off x="1066800" y="1676400"/>
            <a:ext cx="6457950" cy="4591050"/>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815</a:t>
            </a:fld>
            <a:endParaRPr lang="en-US"/>
          </a:p>
        </p:txBody>
      </p:sp>
    </p:spTree>
  </p:cSld>
  <p:clrMapOvr>
    <a:masterClrMapping/>
  </p:clrMapOvr>
  <p:transition spd="slow">
    <p:pull dir="r"/>
  </p:transition>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Transition Matrices</a:t>
            </a:r>
            <a:endParaRPr lang="en-US" dirty="0" smtClean="0"/>
          </a:p>
        </p:txBody>
      </p:sp>
      <p:sp>
        <p:nvSpPr>
          <p:cNvPr id="1580035" name="Rectangle 3"/>
          <p:cNvSpPr>
            <a:spLocks noGrp="1" noChangeArrowheads="1"/>
          </p:cNvSpPr>
          <p:nvPr>
            <p:ph type="body" idx="1"/>
          </p:nvPr>
        </p:nvSpPr>
        <p:spPr>
          <a:xfrm>
            <a:off x="809625" y="1659508"/>
            <a:ext cx="8643938" cy="905396"/>
          </a:xfrm>
        </p:spPr>
        <p:txBody>
          <a:bodyPr/>
          <a:lstStyle/>
          <a:p>
            <a:pPr algn="just">
              <a:lnSpc>
                <a:spcPts val="2700"/>
              </a:lnSpc>
              <a:spcBef>
                <a:spcPts val="600"/>
              </a:spcBef>
              <a:spcAft>
                <a:spcPts val="600"/>
              </a:spcAft>
            </a:pPr>
            <a:r>
              <a:rPr lang="en-US" sz="2000" dirty="0" smtClean="0">
                <a:solidFill>
                  <a:srgbClr val="FF0000"/>
                </a:solidFill>
              </a:rPr>
              <a:t>Transition matrices illustrate the significant stability of rating classifications</a:t>
            </a:r>
            <a:r>
              <a:rPr lang="en-US" sz="2000" dirty="0" smtClean="0"/>
              <a:t>, being this stability higher for higher ratings.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816</a:t>
            </a:fld>
            <a:endParaRPr lang="en-US"/>
          </a:p>
        </p:txBody>
      </p:sp>
      <p:pic>
        <p:nvPicPr>
          <p:cNvPr id="4" name="Picture 3"/>
          <p:cNvPicPr>
            <a:picLocks noChangeAspect="1"/>
          </p:cNvPicPr>
          <p:nvPr/>
        </p:nvPicPr>
        <p:blipFill>
          <a:blip r:embed="rId2"/>
          <a:stretch>
            <a:fillRect/>
          </a:stretch>
        </p:blipFill>
        <p:spPr>
          <a:xfrm>
            <a:off x="849232" y="2578640"/>
            <a:ext cx="8580068" cy="2074496"/>
          </a:xfrm>
          <a:prstGeom prst="rect">
            <a:avLst/>
          </a:prstGeom>
        </p:spPr>
      </p:pic>
      <p:sp>
        <p:nvSpPr>
          <p:cNvPr id="9" name="Rectangle 4"/>
          <p:cNvSpPr>
            <a:spLocks noChangeArrowheads="1"/>
          </p:cNvSpPr>
          <p:nvPr/>
        </p:nvSpPr>
        <p:spPr bwMode="auto">
          <a:xfrm>
            <a:off x="865257" y="4797152"/>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a:t>
            </a:r>
            <a:r>
              <a:rPr kumimoji="0" lang="en-US" sz="1400" b="0" u="none" dirty="0" smtClean="0">
                <a:solidFill>
                  <a:schemeClr val="tx1"/>
                </a:solidFill>
              </a:rPr>
              <a:t>2020), “</a:t>
            </a:r>
            <a:r>
              <a:rPr lang="pt-PT" sz="1400" b="0" u="none" dirty="0" err="1">
                <a:solidFill>
                  <a:schemeClr val="tx1"/>
                </a:solidFill>
              </a:rPr>
              <a:t>Default</a:t>
            </a:r>
            <a:r>
              <a:rPr lang="pt-PT" sz="1400" b="0" u="none" dirty="0">
                <a:solidFill>
                  <a:schemeClr val="tx1"/>
                </a:solidFill>
              </a:rPr>
              <a:t> </a:t>
            </a:r>
            <a:r>
              <a:rPr lang="pt-PT" sz="1400" b="0" u="none" dirty="0" err="1">
                <a:solidFill>
                  <a:schemeClr val="tx1"/>
                </a:solidFill>
              </a:rPr>
              <a:t>Trends</a:t>
            </a:r>
            <a:r>
              <a:rPr lang="pt-PT" sz="1400" b="0" u="none" dirty="0">
                <a:solidFill>
                  <a:schemeClr val="tx1"/>
                </a:solidFill>
              </a:rPr>
              <a:t> – Global</a:t>
            </a:r>
            <a:r>
              <a:rPr kumimoji="0" lang="en-US" sz="1400" b="0" u="none" dirty="0" smtClean="0">
                <a:solidFill>
                  <a:schemeClr val="tx1"/>
                </a:solidFill>
              </a:rPr>
              <a:t>”.</a:t>
            </a:r>
            <a:endParaRPr kumimoji="0" lang="en-US" sz="1400" b="0" u="none"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5330" name="Rectangle 2"/>
          <p:cNvSpPr>
            <a:spLocks noGrp="1" noChangeArrowheads="1"/>
          </p:cNvSpPr>
          <p:nvPr>
            <p:ph type="title"/>
          </p:nvPr>
        </p:nvSpPr>
        <p:spPr/>
        <p:txBody>
          <a:bodyPr/>
          <a:lstStyle/>
          <a:p>
            <a:r>
              <a:rPr lang="en-US" dirty="0"/>
              <a:t>Transition Matrices</a:t>
            </a:r>
            <a:endParaRPr lang="en-US"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817</a:t>
            </a:fld>
            <a:endParaRPr lang="en-US"/>
          </a:p>
        </p:txBody>
      </p:sp>
      <p:pic>
        <p:nvPicPr>
          <p:cNvPr id="3" name="Picture 2"/>
          <p:cNvPicPr>
            <a:picLocks noChangeAspect="1"/>
          </p:cNvPicPr>
          <p:nvPr/>
        </p:nvPicPr>
        <p:blipFill>
          <a:blip r:embed="rId2"/>
          <a:stretch>
            <a:fillRect/>
          </a:stretch>
        </p:blipFill>
        <p:spPr>
          <a:xfrm>
            <a:off x="817505" y="1762586"/>
            <a:ext cx="8594720" cy="3610630"/>
          </a:xfrm>
          <a:prstGeom prst="rect">
            <a:avLst/>
          </a:prstGeom>
        </p:spPr>
      </p:pic>
      <p:sp>
        <p:nvSpPr>
          <p:cNvPr id="8" name="Rectangle 4"/>
          <p:cNvSpPr>
            <a:spLocks noChangeArrowheads="1"/>
          </p:cNvSpPr>
          <p:nvPr/>
        </p:nvSpPr>
        <p:spPr bwMode="auto">
          <a:xfrm>
            <a:off x="865257" y="5431531"/>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a:t>
            </a:r>
            <a:r>
              <a:rPr kumimoji="0" lang="en-US" sz="1400" b="0" u="none" dirty="0" smtClean="0">
                <a:solidFill>
                  <a:schemeClr val="tx1"/>
                </a:solidFill>
              </a:rPr>
              <a:t>2020), “</a:t>
            </a:r>
            <a:r>
              <a:rPr lang="pt-PT" sz="1400" b="0" u="none" dirty="0" err="1">
                <a:solidFill>
                  <a:schemeClr val="tx1"/>
                </a:solidFill>
              </a:rPr>
              <a:t>Default</a:t>
            </a:r>
            <a:r>
              <a:rPr lang="pt-PT" sz="1400" b="0" u="none" dirty="0">
                <a:solidFill>
                  <a:schemeClr val="tx1"/>
                </a:solidFill>
              </a:rPr>
              <a:t> </a:t>
            </a:r>
            <a:r>
              <a:rPr lang="pt-PT" sz="1400" b="0" u="none" dirty="0" err="1">
                <a:solidFill>
                  <a:schemeClr val="tx1"/>
                </a:solidFill>
              </a:rPr>
              <a:t>Trends</a:t>
            </a:r>
            <a:r>
              <a:rPr lang="pt-PT" sz="1400" b="0" u="none" dirty="0">
                <a:solidFill>
                  <a:schemeClr val="tx1"/>
                </a:solidFill>
              </a:rPr>
              <a:t> – Global</a:t>
            </a:r>
            <a:r>
              <a:rPr kumimoji="0" lang="en-US" sz="1400" b="0" u="none" dirty="0" smtClean="0">
                <a:solidFill>
                  <a:schemeClr val="tx1"/>
                </a:solidFill>
              </a:rPr>
              <a:t>”.</a:t>
            </a:r>
            <a:endParaRPr kumimoji="0" lang="en-US" sz="1400" b="0" u="none" dirty="0">
              <a:solidFill>
                <a:schemeClr val="tx1"/>
              </a:solidFill>
            </a:endParaRPr>
          </a:p>
        </p:txBody>
      </p:sp>
    </p:spTree>
  </p:cSld>
  <p:clrMapOvr>
    <a:masterClrMapping/>
  </p:clrMapOvr>
  <p:transition spd="slow">
    <p:pull dir="r"/>
  </p:transition>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dirty="0" smtClean="0"/>
              <a:t>Transition Matrices</a:t>
            </a:r>
          </a:p>
        </p:txBody>
      </p:sp>
      <p:sp>
        <p:nvSpPr>
          <p:cNvPr id="6" name="Rectangle 4"/>
          <p:cNvSpPr>
            <a:spLocks noChangeArrowheads="1"/>
          </p:cNvSpPr>
          <p:nvPr/>
        </p:nvSpPr>
        <p:spPr bwMode="auto">
          <a:xfrm>
            <a:off x="813585" y="3936476"/>
            <a:ext cx="4836237" cy="428628"/>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(2014), “Corporate Default and Recovery Rates, 1920-2013”.</a:t>
            </a:r>
            <a:endParaRPr kumimoji="0" lang="en-US" sz="1400" b="0" u="none" dirty="0">
              <a:solidFill>
                <a:schemeClr val="tx1"/>
              </a:solidFill>
            </a:endParaRPr>
          </a:p>
        </p:txBody>
      </p:sp>
      <p:sp>
        <p:nvSpPr>
          <p:cNvPr id="8" name="Rectangle 4"/>
          <p:cNvSpPr>
            <a:spLocks noChangeArrowheads="1"/>
          </p:cNvSpPr>
          <p:nvPr/>
        </p:nvSpPr>
        <p:spPr bwMode="auto">
          <a:xfrm>
            <a:off x="5678964" y="4941168"/>
            <a:ext cx="3810540" cy="642942"/>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S&amp;P (2014), “Default, Transition and Recovery: 2013 Annual Global Corporate Default Study and Rating Transitions”.</a:t>
            </a:r>
            <a:endParaRPr kumimoji="0" lang="en-US" sz="1400" b="0" u="none" dirty="0">
              <a:solidFill>
                <a:schemeClr val="tx1"/>
              </a:solidFill>
            </a:endParaRPr>
          </a:p>
        </p:txBody>
      </p:sp>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83" y="1674231"/>
            <a:ext cx="4817539" cy="2137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822" y="1601365"/>
            <a:ext cx="3839682" cy="3168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818</a:t>
            </a:fld>
            <a:endParaRPr lang="en-US"/>
          </a:p>
        </p:txBody>
      </p:sp>
    </p:spTree>
  </p:cSld>
  <p:clrMapOvr>
    <a:masterClrMapping/>
  </p:clrMapOvr>
  <p:transition spd="slow">
    <p:pull dir="r"/>
  </p:transition>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lstStyle/>
          <a:p>
            <a:r>
              <a:rPr lang="en-US" dirty="0" smtClean="0"/>
              <a:t>Default Frequencies</a:t>
            </a:r>
          </a:p>
        </p:txBody>
      </p:sp>
      <p:sp>
        <p:nvSpPr>
          <p:cNvPr id="357379" name="Rectangle 3"/>
          <p:cNvSpPr>
            <a:spLocks noGrp="1" noChangeArrowheads="1"/>
          </p:cNvSpPr>
          <p:nvPr>
            <p:ph type="body" sz="half" idx="1"/>
          </p:nvPr>
        </p:nvSpPr>
        <p:spPr>
          <a:xfrm>
            <a:off x="776536" y="1629346"/>
            <a:ext cx="4547421" cy="863550"/>
          </a:xfrm>
        </p:spPr>
        <p:txBody>
          <a:bodyPr/>
          <a:lstStyle/>
          <a:p>
            <a:pPr marL="268288" indent="-268288" algn="just">
              <a:lnSpc>
                <a:spcPts val="2800"/>
              </a:lnSpc>
              <a:spcAft>
                <a:spcPts val="600"/>
              </a:spcAft>
            </a:pPr>
            <a:r>
              <a:rPr lang="en-US" sz="2000" dirty="0" smtClean="0">
                <a:solidFill>
                  <a:srgbClr val="FF0000"/>
                </a:solidFill>
              </a:rPr>
              <a:t>Default </a:t>
            </a:r>
            <a:r>
              <a:rPr lang="en-US" sz="2000" dirty="0" smtClean="0">
                <a:solidFill>
                  <a:srgbClr val="FF0000"/>
                </a:solidFill>
              </a:rPr>
              <a:t>frequencies also tend to change along time</a:t>
            </a:r>
            <a:r>
              <a:rPr lang="en-US" sz="2000" dirty="0" smtClean="0"/>
              <a:t>, namely for lower ratings.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819</a:t>
            </a:fld>
            <a:endParaRPr lang="en-US"/>
          </a:p>
        </p:txBody>
      </p:sp>
      <p:pic>
        <p:nvPicPr>
          <p:cNvPr id="3" name="Picture 2"/>
          <p:cNvPicPr>
            <a:picLocks noChangeAspect="1"/>
          </p:cNvPicPr>
          <p:nvPr/>
        </p:nvPicPr>
        <p:blipFill>
          <a:blip r:embed="rId2"/>
          <a:stretch>
            <a:fillRect/>
          </a:stretch>
        </p:blipFill>
        <p:spPr>
          <a:xfrm>
            <a:off x="5529065" y="1629346"/>
            <a:ext cx="3964186" cy="4642693"/>
          </a:xfrm>
          <a:prstGeom prst="rect">
            <a:avLst/>
          </a:prstGeom>
        </p:spPr>
      </p:pic>
      <p:sp>
        <p:nvSpPr>
          <p:cNvPr id="8" name="Rectangle 4"/>
          <p:cNvSpPr>
            <a:spLocks noChangeArrowheads="1"/>
          </p:cNvSpPr>
          <p:nvPr/>
        </p:nvSpPr>
        <p:spPr bwMode="auto">
          <a:xfrm>
            <a:off x="1081281" y="5935587"/>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a:t>
            </a:r>
            <a:r>
              <a:rPr kumimoji="0" lang="en-US" sz="1400" b="0" u="none" dirty="0" smtClean="0">
                <a:solidFill>
                  <a:schemeClr val="tx1"/>
                </a:solidFill>
              </a:rPr>
              <a:t>2020), “</a:t>
            </a:r>
            <a:r>
              <a:rPr lang="pt-PT" sz="1400" b="0" u="none" dirty="0" err="1">
                <a:solidFill>
                  <a:schemeClr val="tx1"/>
                </a:solidFill>
              </a:rPr>
              <a:t>Default</a:t>
            </a:r>
            <a:r>
              <a:rPr lang="pt-PT" sz="1400" b="0" u="none" dirty="0">
                <a:solidFill>
                  <a:schemeClr val="tx1"/>
                </a:solidFill>
              </a:rPr>
              <a:t> </a:t>
            </a:r>
            <a:r>
              <a:rPr lang="pt-PT" sz="1400" b="0" u="none" dirty="0" err="1">
                <a:solidFill>
                  <a:schemeClr val="tx1"/>
                </a:solidFill>
              </a:rPr>
              <a:t>Trends</a:t>
            </a:r>
            <a:r>
              <a:rPr lang="pt-PT" sz="1400" b="0" u="none" dirty="0">
                <a:solidFill>
                  <a:schemeClr val="tx1"/>
                </a:solidFill>
              </a:rPr>
              <a:t> – Global</a:t>
            </a:r>
            <a:r>
              <a:rPr kumimoji="0" lang="en-US" sz="1400" b="0" u="none" dirty="0" smtClean="0">
                <a:solidFill>
                  <a:schemeClr val="tx1"/>
                </a:solidFill>
              </a:rPr>
              <a:t>”.</a:t>
            </a:r>
            <a:endParaRPr kumimoji="0" lang="en-US" sz="1400" b="0" u="none" dirty="0">
              <a:solidFill>
                <a:schemeClr val="tx1"/>
              </a:solidFill>
            </a:endParaRPr>
          </a:p>
        </p:txBody>
      </p:sp>
    </p:spTree>
  </p:cSld>
  <p:clrMapOvr>
    <a:masterClrMapping/>
  </p:clrMapOvr>
  <p:transition spd="slow">
    <p:pull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FontTx/>
              <a:buChar char="-"/>
            </a:pPr>
            <a:r>
              <a:rPr lang="en-US" sz="2000" b="1" dirty="0" smtClean="0">
                <a:solidFill>
                  <a:srgbClr val="FF0000"/>
                </a:solidFill>
              </a:rPr>
              <a:t>It is also problematic when financial systems provide too few credit</a:t>
            </a:r>
            <a:r>
              <a:rPr lang="en-US" sz="2000" dirty="0" smtClean="0"/>
              <a:t>:</a:t>
            </a:r>
          </a:p>
          <a:p>
            <a:pPr lvl="1" algn="just">
              <a:lnSpc>
                <a:spcPts val="2700"/>
              </a:lnSpc>
              <a:spcBef>
                <a:spcPts val="600"/>
              </a:spcBef>
              <a:spcAft>
                <a:spcPts val="600"/>
              </a:spcAft>
              <a:buFontTx/>
              <a:buChar char="-"/>
            </a:pPr>
            <a:r>
              <a:rPr lang="en-US" sz="1600" dirty="0" smtClean="0"/>
              <a:t>High-income countries: credit/GDP = 87%</a:t>
            </a:r>
          </a:p>
          <a:p>
            <a:pPr lvl="1" algn="just">
              <a:lnSpc>
                <a:spcPts val="2700"/>
              </a:lnSpc>
              <a:spcBef>
                <a:spcPts val="600"/>
              </a:spcBef>
              <a:spcAft>
                <a:spcPts val="600"/>
              </a:spcAft>
              <a:buFontTx/>
              <a:buChar char="-"/>
            </a:pPr>
            <a:r>
              <a:rPr lang="en-US" sz="1600" dirty="0" smtClean="0"/>
              <a:t>Low-income </a:t>
            </a:r>
            <a:r>
              <a:rPr lang="en-US" sz="1600" dirty="0"/>
              <a:t>countries: credit/GDP = </a:t>
            </a:r>
            <a:r>
              <a:rPr lang="en-US" sz="1600" dirty="0" smtClean="0"/>
              <a:t>11%</a:t>
            </a:r>
            <a:endParaRPr lang="en-US" sz="1600" dirty="0"/>
          </a:p>
          <a:p>
            <a:pPr lvl="1" algn="just">
              <a:lnSpc>
                <a:spcPts val="2700"/>
              </a:lnSpc>
              <a:spcBef>
                <a:spcPts val="600"/>
              </a:spcBef>
              <a:spcAft>
                <a:spcPts val="600"/>
              </a:spcAft>
              <a:buFontTx/>
              <a:buChar char="-"/>
            </a:pPr>
            <a:endParaRPr lang="en-US" sz="16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82</a:t>
            </a:fld>
            <a:endParaRPr lang="en-US" dirty="0"/>
          </a:p>
        </p:txBody>
      </p:sp>
      <p:pic>
        <p:nvPicPr>
          <p:cNvPr id="2" name="Picture 1"/>
          <p:cNvPicPr>
            <a:picLocks noChangeAspect="1"/>
          </p:cNvPicPr>
          <p:nvPr/>
        </p:nvPicPr>
        <p:blipFill>
          <a:blip r:embed="rId2"/>
          <a:stretch>
            <a:fillRect/>
          </a:stretch>
        </p:blipFill>
        <p:spPr>
          <a:xfrm>
            <a:off x="1064568" y="3212976"/>
            <a:ext cx="4104456" cy="3010712"/>
          </a:xfrm>
          <a:prstGeom prst="rect">
            <a:avLst/>
          </a:prstGeom>
        </p:spPr>
      </p:pic>
      <p:sp>
        <p:nvSpPr>
          <p:cNvPr id="7" name="Rectangle 3"/>
          <p:cNvSpPr txBox="1">
            <a:spLocks noChangeArrowheads="1"/>
          </p:cNvSpPr>
          <p:nvPr/>
        </p:nvSpPr>
        <p:spPr bwMode="auto">
          <a:xfrm>
            <a:off x="5673080" y="5542085"/>
            <a:ext cx="3820170" cy="76723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1800"/>
              </a:lnSpc>
              <a:spcBef>
                <a:spcPts val="0"/>
              </a:spcBef>
              <a:spcAft>
                <a:spcPts val="0"/>
              </a:spcAft>
              <a:buNone/>
            </a:pPr>
            <a:r>
              <a:rPr lang="en-US" sz="1200" b="0" u="none" dirty="0" err="1"/>
              <a:t>Calomiris</a:t>
            </a:r>
            <a:r>
              <a:rPr lang="en-US" sz="1200" b="0" u="none" dirty="0"/>
              <a:t>, Charles W. and Stephen H. Haber (2014), </a:t>
            </a:r>
            <a:r>
              <a:rPr lang="en-US" sz="1200" b="0" u="none" dirty="0" smtClean="0"/>
              <a:t>“Fragile </a:t>
            </a:r>
            <a:r>
              <a:rPr lang="en-US" sz="1200" b="0" u="none" dirty="0"/>
              <a:t>by Design – The Political Origins of Banking Crisis &amp; Scarce </a:t>
            </a:r>
            <a:r>
              <a:rPr lang="en-US" sz="1200" b="0" u="none" dirty="0" smtClean="0"/>
              <a:t>Credit”, </a:t>
            </a:r>
            <a:r>
              <a:rPr lang="en-US" sz="1200" b="0" u="none" dirty="0"/>
              <a:t>Princeton University Press</a:t>
            </a:r>
            <a:endParaRPr kumimoji="0" lang="en-GB" sz="1200" b="0" u="none" kern="0" dirty="0" smtClean="0"/>
          </a:p>
        </p:txBody>
      </p:sp>
    </p:spTree>
    <p:extLst>
      <p:ext uri="{BB962C8B-B14F-4D97-AF65-F5344CB8AC3E}">
        <p14:creationId xmlns:p14="http://schemas.microsoft.com/office/powerpoint/2010/main" val="2448285289"/>
      </p:ext>
    </p:extLst>
  </p:cSld>
  <p:clrMapOvr>
    <a:masterClrMapping/>
  </p:clrMapOvr>
  <p:transition spd="slow">
    <p:pull dir="r"/>
  </p:transition>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dirty="0"/>
              <a:t>Default Frequencies</a:t>
            </a:r>
            <a:endParaRPr lang="en-US" i="1" dirty="0" smtClean="0"/>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820</a:t>
            </a:fld>
            <a:endParaRPr lang="en-US"/>
          </a:p>
        </p:txBody>
      </p:sp>
      <p:pic>
        <p:nvPicPr>
          <p:cNvPr id="3" name="Picture 2"/>
          <p:cNvPicPr>
            <a:picLocks noChangeAspect="1"/>
          </p:cNvPicPr>
          <p:nvPr/>
        </p:nvPicPr>
        <p:blipFill>
          <a:blip r:embed="rId2"/>
          <a:stretch>
            <a:fillRect/>
          </a:stretch>
        </p:blipFill>
        <p:spPr>
          <a:xfrm>
            <a:off x="776536" y="1726586"/>
            <a:ext cx="3888432" cy="4542972"/>
          </a:xfrm>
          <a:prstGeom prst="rect">
            <a:avLst/>
          </a:prstGeom>
        </p:spPr>
      </p:pic>
      <p:sp>
        <p:nvSpPr>
          <p:cNvPr id="9" name="Rectangle 4"/>
          <p:cNvSpPr>
            <a:spLocks noChangeArrowheads="1"/>
          </p:cNvSpPr>
          <p:nvPr/>
        </p:nvSpPr>
        <p:spPr bwMode="auto">
          <a:xfrm>
            <a:off x="4736976" y="6007595"/>
            <a:ext cx="4087743" cy="229717"/>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a:t>
            </a:r>
            <a:r>
              <a:rPr kumimoji="0" lang="en-US" sz="1400" b="0" u="none" dirty="0" smtClean="0">
                <a:solidFill>
                  <a:schemeClr val="tx1"/>
                </a:solidFill>
              </a:rPr>
              <a:t>2020), “</a:t>
            </a:r>
            <a:r>
              <a:rPr lang="pt-PT" sz="1400" b="0" u="none" dirty="0" err="1">
                <a:solidFill>
                  <a:schemeClr val="tx1"/>
                </a:solidFill>
              </a:rPr>
              <a:t>Default</a:t>
            </a:r>
            <a:r>
              <a:rPr lang="pt-PT" sz="1400" b="0" u="none" dirty="0">
                <a:solidFill>
                  <a:schemeClr val="tx1"/>
                </a:solidFill>
              </a:rPr>
              <a:t> </a:t>
            </a:r>
            <a:r>
              <a:rPr lang="pt-PT" sz="1400" b="0" u="none" dirty="0" err="1">
                <a:solidFill>
                  <a:schemeClr val="tx1"/>
                </a:solidFill>
              </a:rPr>
              <a:t>Trends</a:t>
            </a:r>
            <a:r>
              <a:rPr lang="pt-PT" sz="1400" b="0" u="none" dirty="0">
                <a:solidFill>
                  <a:schemeClr val="tx1"/>
                </a:solidFill>
              </a:rPr>
              <a:t> – Global</a:t>
            </a:r>
            <a:r>
              <a:rPr kumimoji="0" lang="en-US" sz="1400" b="0" u="none" dirty="0" smtClean="0">
                <a:solidFill>
                  <a:schemeClr val="tx1"/>
                </a:solidFill>
              </a:rPr>
              <a:t>”.</a:t>
            </a:r>
            <a:endParaRPr kumimoji="0" lang="en-US" sz="1400" b="0" u="none" dirty="0">
              <a:solidFill>
                <a:schemeClr val="tx1"/>
              </a:solidFill>
            </a:endParaRPr>
          </a:p>
        </p:txBody>
      </p:sp>
    </p:spTree>
  </p:cSld>
  <p:clrMapOvr>
    <a:masterClrMapping/>
  </p:clrMapOvr>
  <p:transition spd="slow">
    <p:pull dir="r"/>
  </p:transition>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en-US" dirty="0"/>
              <a:t>Default Frequencies</a:t>
            </a:r>
            <a:endParaRPr lang="en-US" i="1" dirty="0" smtClean="0"/>
          </a:p>
        </p:txBody>
      </p:sp>
      <p:sp>
        <p:nvSpPr>
          <p:cNvPr id="359427" name="Rectangle 3"/>
          <p:cNvSpPr>
            <a:spLocks noGrp="1" noChangeArrowheads="1"/>
          </p:cNvSpPr>
          <p:nvPr>
            <p:ph type="body" sz="half" idx="1"/>
          </p:nvPr>
        </p:nvSpPr>
        <p:spPr>
          <a:xfrm>
            <a:off x="704850" y="1636706"/>
            <a:ext cx="8712200" cy="792162"/>
          </a:xfrm>
        </p:spPr>
        <p:txBody>
          <a:bodyPr/>
          <a:lstStyle/>
          <a:p>
            <a:pPr algn="just">
              <a:lnSpc>
                <a:spcPts val="2700"/>
              </a:lnSpc>
              <a:spcBef>
                <a:spcPts val="600"/>
              </a:spcBef>
              <a:spcAft>
                <a:spcPts val="600"/>
              </a:spcAft>
            </a:pPr>
            <a:r>
              <a:rPr lang="en-US" sz="2000" dirty="0" smtClean="0"/>
              <a:t>Actually, the volatility of default frequencies for lower ratings (speculative grade) is significant.</a:t>
            </a:r>
          </a:p>
        </p:txBody>
      </p:sp>
      <p:sp>
        <p:nvSpPr>
          <p:cNvPr id="8" name="Rectangle 4"/>
          <p:cNvSpPr>
            <a:spLocks noChangeArrowheads="1"/>
          </p:cNvSpPr>
          <p:nvPr/>
        </p:nvSpPr>
        <p:spPr bwMode="auto">
          <a:xfrm>
            <a:off x="1064568" y="5950990"/>
            <a:ext cx="8401625" cy="214314"/>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Moody’s (2014), “Corporate Default and Recovery Rates, 1920-2013”.</a:t>
            </a:r>
            <a:endParaRPr kumimoji="0" lang="en-US" sz="1200" b="0" u="none" dirty="0">
              <a:solidFill>
                <a:schemeClr val="tx1"/>
              </a:solidFill>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0042" y="2516881"/>
            <a:ext cx="8173438" cy="3288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821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8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p:txBody>
          <a:bodyPr/>
          <a:lstStyle/>
          <a:p>
            <a:r>
              <a:rPr lang="en-US" dirty="0"/>
              <a:t>Default Frequencies</a:t>
            </a:r>
            <a:endParaRPr lang="en-US" i="1" dirty="0" smtClean="0"/>
          </a:p>
        </p:txBody>
      </p:sp>
      <p:sp>
        <p:nvSpPr>
          <p:cNvPr id="359427" name="Rectangle 3"/>
          <p:cNvSpPr>
            <a:spLocks noGrp="1" noChangeArrowheads="1"/>
          </p:cNvSpPr>
          <p:nvPr>
            <p:ph type="body" sz="half" idx="1"/>
          </p:nvPr>
        </p:nvSpPr>
        <p:spPr>
          <a:xfrm>
            <a:off x="704850" y="1636706"/>
            <a:ext cx="8712200" cy="516259"/>
          </a:xfrm>
        </p:spPr>
        <p:txBody>
          <a:bodyPr/>
          <a:lstStyle/>
          <a:p>
            <a:pPr algn="just">
              <a:lnSpc>
                <a:spcPct val="90000"/>
              </a:lnSpc>
            </a:pPr>
            <a:r>
              <a:rPr lang="en-US" sz="2400" dirty="0" smtClean="0"/>
              <a:t>Default frequencies also vary according to economic sectors.</a:t>
            </a:r>
          </a:p>
        </p:txBody>
      </p:sp>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553" y="2152965"/>
            <a:ext cx="4968552" cy="4086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6095191" y="5538322"/>
            <a:ext cx="3286964" cy="626982"/>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S&amp;P (2014), “Default, Transition and Recovery: 2013 Annual Global Corporate Default Study and Rating Transitions”.</a:t>
            </a:r>
            <a:endParaRPr kumimoji="0"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822</a:t>
            </a:fld>
            <a:endParaRPr lang="en-US"/>
          </a:p>
        </p:txBody>
      </p:sp>
    </p:spTree>
    <p:extLst>
      <p:ext uri="{BB962C8B-B14F-4D97-AF65-F5344CB8AC3E}">
        <p14:creationId xmlns:p14="http://schemas.microsoft.com/office/powerpoint/2010/main" val="128143484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a:t>Default Frequencies</a:t>
            </a:r>
            <a:endParaRPr lang="en-US" i="1" dirty="0" smtClean="0"/>
          </a:p>
        </p:txBody>
      </p:sp>
      <p:sp>
        <p:nvSpPr>
          <p:cNvPr id="360451" name="Rectangle 3"/>
          <p:cNvSpPr>
            <a:spLocks noGrp="1" noChangeArrowheads="1"/>
          </p:cNvSpPr>
          <p:nvPr>
            <p:ph type="body" idx="1"/>
          </p:nvPr>
        </p:nvSpPr>
        <p:spPr>
          <a:xfrm>
            <a:off x="848544" y="1628775"/>
            <a:ext cx="8479606" cy="432073"/>
          </a:xfrm>
        </p:spPr>
        <p:txBody>
          <a:bodyPr/>
          <a:lstStyle/>
          <a:p>
            <a:pPr algn="just"/>
            <a:r>
              <a:rPr lang="en-US" sz="2400" dirty="0" smtClean="0"/>
              <a:t>Default levels of sovereign issuers are lower than for corporates.</a:t>
            </a:r>
            <a:endParaRPr lang="pt-PT" sz="2400" dirty="0" smtClean="0"/>
          </a:p>
        </p:txBody>
      </p:sp>
      <p:sp>
        <p:nvSpPr>
          <p:cNvPr id="7" name="Text Box 5"/>
          <p:cNvSpPr txBox="1">
            <a:spLocks noChangeArrowheads="1"/>
          </p:cNvSpPr>
          <p:nvPr/>
        </p:nvSpPr>
        <p:spPr bwMode="auto">
          <a:xfrm>
            <a:off x="7310452" y="5550331"/>
            <a:ext cx="2107043" cy="830997"/>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cs typeface="Times New Roman" pitchFamily="18" charset="0"/>
              </a:rPr>
              <a:t>Source: </a:t>
            </a:r>
            <a:r>
              <a:rPr lang="en-US" sz="1200" b="0" u="none" dirty="0" smtClean="0">
                <a:solidFill>
                  <a:schemeClr val="tx1"/>
                </a:solidFill>
              </a:rPr>
              <a:t>Fitch Ratings (2014), “Fitch Ratings Sovereign 2013 - Transition and Default Study”, 12 Mar.</a:t>
            </a:r>
            <a:endParaRPr lang="en-US" sz="1200" b="0" u="none" dirty="0">
              <a:solidFill>
                <a:schemeClr val="tx1"/>
              </a:solidFill>
            </a:endParaRPr>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544" y="2204864"/>
            <a:ext cx="6572294" cy="1843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629" y="4158653"/>
            <a:ext cx="6403627" cy="2105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823</a:t>
            </a:fld>
            <a:endParaRPr lang="en-US"/>
          </a:p>
        </p:txBody>
      </p:sp>
    </p:spTree>
  </p:cSld>
  <p:clrMapOvr>
    <a:masterClrMapping/>
  </p:clrMapOvr>
  <p:transition spd="slow">
    <p:pull dir="r"/>
  </p:transition>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p:txBody>
          <a:bodyPr/>
          <a:lstStyle/>
          <a:p>
            <a:r>
              <a:rPr lang="en-US" dirty="0"/>
              <a:t>Default Frequencies</a:t>
            </a:r>
            <a:endParaRPr lang="en-US" i="1" dirty="0" smtClean="0"/>
          </a:p>
        </p:txBody>
      </p:sp>
      <p:sp>
        <p:nvSpPr>
          <p:cNvPr id="361475" name="Rectangle 3"/>
          <p:cNvSpPr>
            <a:spLocks noGrp="1" noChangeArrowheads="1"/>
          </p:cNvSpPr>
          <p:nvPr>
            <p:ph type="body" sz="half" idx="1"/>
          </p:nvPr>
        </p:nvSpPr>
        <p:spPr>
          <a:xfrm>
            <a:off x="920750" y="1628775"/>
            <a:ext cx="8496300" cy="504081"/>
          </a:xfrm>
        </p:spPr>
        <p:txBody>
          <a:bodyPr/>
          <a:lstStyle/>
          <a:p>
            <a:pPr algn="just">
              <a:lnSpc>
                <a:spcPct val="90000"/>
              </a:lnSpc>
            </a:pPr>
            <a:r>
              <a:rPr lang="en-US" sz="2000" smtClean="0"/>
              <a:t>Cumulative default frequencies usually exhibit a smooth shape:</a:t>
            </a:r>
          </a:p>
        </p:txBody>
      </p:sp>
      <p:sp>
        <p:nvSpPr>
          <p:cNvPr id="7" name="Rectangle 4"/>
          <p:cNvSpPr>
            <a:spLocks noChangeArrowheads="1"/>
          </p:cNvSpPr>
          <p:nvPr/>
        </p:nvSpPr>
        <p:spPr bwMode="auto">
          <a:xfrm>
            <a:off x="6095191" y="5538322"/>
            <a:ext cx="3286964" cy="626982"/>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S&amp;P (2014), “Default, Transition and Recovery: 2013 Annual Global Corporate Default Study and Rating Transitions”.</a:t>
            </a:r>
            <a:endParaRPr kumimoji="0" lang="en-US" sz="1200" b="0" u="none" dirty="0">
              <a:solidFill>
                <a:schemeClr val="tx1"/>
              </a:solidFill>
            </a:endParaRPr>
          </a:p>
        </p:txBody>
      </p:sp>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560" y="2057025"/>
            <a:ext cx="4909708" cy="409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824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2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p:txBody>
          <a:bodyPr/>
          <a:lstStyle/>
          <a:p>
            <a:r>
              <a:rPr lang="en-US" dirty="0"/>
              <a:t>Default Frequencies</a:t>
            </a:r>
            <a:endParaRPr lang="en-US" i="1" dirty="0" smtClean="0"/>
          </a:p>
        </p:txBody>
      </p:sp>
      <p:sp>
        <p:nvSpPr>
          <p:cNvPr id="7" name="Rectangle 6"/>
          <p:cNvSpPr>
            <a:spLocks noChangeArrowheads="1"/>
          </p:cNvSpPr>
          <p:nvPr/>
        </p:nvSpPr>
        <p:spPr bwMode="auto">
          <a:xfrm>
            <a:off x="848544" y="3789040"/>
            <a:ext cx="8215370" cy="285776"/>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200" b="0" u="none" dirty="0" smtClean="0">
                <a:solidFill>
                  <a:schemeClr val="tx1"/>
                </a:solidFill>
              </a:rPr>
              <a:t>Source: Moody’s (2014), “Corporate Default and Recovery Rates, 1920-2013”.</a:t>
            </a:r>
            <a:endParaRPr kumimoji="0" lang="en-US" sz="1200" b="0" u="none" dirty="0">
              <a:solidFill>
                <a:schemeClr val="tx1"/>
              </a:solidFill>
            </a:endParaRPr>
          </a:p>
        </p:txBody>
      </p:sp>
      <p:sp>
        <p:nvSpPr>
          <p:cNvPr id="8" name="Text Box 5"/>
          <p:cNvSpPr txBox="1">
            <a:spLocks noChangeArrowheads="1"/>
          </p:cNvSpPr>
          <p:nvPr/>
        </p:nvSpPr>
        <p:spPr bwMode="auto">
          <a:xfrm>
            <a:off x="5320348" y="5775647"/>
            <a:ext cx="4025140" cy="461665"/>
          </a:xfrm>
          <a:prstGeom prst="rect">
            <a:avLst/>
          </a:prstGeom>
          <a:noFill/>
          <a:ln w="12700" cap="sq">
            <a:noFill/>
            <a:miter lim="800000"/>
            <a:headEnd/>
            <a:tailEnd/>
          </a:ln>
        </p:spPr>
        <p:txBody>
          <a:bodyPr wrap="square">
            <a:spAutoFit/>
          </a:bodyPr>
          <a:lstStyle/>
          <a:p>
            <a:pPr algn="just">
              <a:buNone/>
            </a:pPr>
            <a:r>
              <a:rPr lang="pt-PT" sz="1200" b="0" u="none" dirty="0" err="1" smtClean="0">
                <a:solidFill>
                  <a:schemeClr val="tx1"/>
                </a:solidFill>
                <a:cs typeface="Times New Roman" pitchFamily="18" charset="0"/>
              </a:rPr>
              <a:t>Source</a:t>
            </a:r>
            <a:r>
              <a:rPr lang="pt-PT" sz="1200" b="0" u="none" dirty="0">
                <a:solidFill>
                  <a:schemeClr val="tx1"/>
                </a:solidFill>
                <a:cs typeface="Times New Roman" pitchFamily="18" charset="0"/>
              </a:rPr>
              <a:t>: </a:t>
            </a:r>
            <a:r>
              <a:rPr lang="en-GB" sz="1200" b="0" u="none" dirty="0" smtClean="0">
                <a:solidFill>
                  <a:schemeClr val="tx1"/>
                </a:solidFill>
              </a:rPr>
              <a:t>Fitch Ratings (2014), “</a:t>
            </a:r>
            <a:r>
              <a:rPr lang="pt-PT" sz="1200" b="0" u="none" dirty="0" err="1">
                <a:solidFill>
                  <a:schemeClr val="tx1"/>
                </a:solidFill>
              </a:rPr>
              <a:t>Fitch</a:t>
            </a:r>
            <a:r>
              <a:rPr lang="pt-PT" sz="1200" b="0" u="none" dirty="0">
                <a:solidFill>
                  <a:schemeClr val="tx1"/>
                </a:solidFill>
              </a:rPr>
              <a:t> Ratings </a:t>
            </a:r>
            <a:r>
              <a:rPr lang="pt-PT" sz="1200" b="0" u="none" dirty="0" err="1">
                <a:solidFill>
                  <a:schemeClr val="tx1"/>
                </a:solidFill>
              </a:rPr>
              <a:t>Sovereign</a:t>
            </a:r>
            <a:r>
              <a:rPr lang="pt-PT" sz="1200" b="0" u="none" dirty="0">
                <a:solidFill>
                  <a:schemeClr val="tx1"/>
                </a:solidFill>
              </a:rPr>
              <a:t> </a:t>
            </a:r>
            <a:r>
              <a:rPr lang="pt-PT" sz="1200" b="0" u="none" dirty="0" smtClean="0">
                <a:solidFill>
                  <a:schemeClr val="tx1"/>
                </a:solidFill>
              </a:rPr>
              <a:t>2010 - </a:t>
            </a:r>
            <a:r>
              <a:rPr lang="pt-PT" sz="1200" b="0" u="none" dirty="0" err="1" smtClean="0">
                <a:solidFill>
                  <a:schemeClr val="tx1"/>
                </a:solidFill>
              </a:rPr>
              <a:t>Transition</a:t>
            </a:r>
            <a:r>
              <a:rPr lang="pt-PT" sz="1200" b="0" u="none" dirty="0" smtClean="0">
                <a:solidFill>
                  <a:schemeClr val="tx1"/>
                </a:solidFill>
              </a:rPr>
              <a:t> </a:t>
            </a:r>
            <a:r>
              <a:rPr lang="pt-PT" sz="1200" b="0" u="none" dirty="0" err="1">
                <a:solidFill>
                  <a:schemeClr val="tx1"/>
                </a:solidFill>
              </a:rPr>
              <a:t>and</a:t>
            </a:r>
            <a:r>
              <a:rPr lang="pt-PT" sz="1200" b="0" u="none" dirty="0">
                <a:solidFill>
                  <a:schemeClr val="tx1"/>
                </a:solidFill>
              </a:rPr>
              <a:t> </a:t>
            </a:r>
            <a:r>
              <a:rPr lang="pt-PT" sz="1200" b="0" u="none" dirty="0" err="1">
                <a:solidFill>
                  <a:schemeClr val="tx1"/>
                </a:solidFill>
              </a:rPr>
              <a:t>Default</a:t>
            </a:r>
            <a:r>
              <a:rPr lang="pt-PT" sz="1200" b="0" u="none" dirty="0">
                <a:solidFill>
                  <a:schemeClr val="tx1"/>
                </a:solidFill>
              </a:rPr>
              <a:t> </a:t>
            </a:r>
            <a:r>
              <a:rPr lang="pt-PT" sz="1200" b="0" u="none" dirty="0" err="1" smtClean="0">
                <a:solidFill>
                  <a:schemeClr val="tx1"/>
                </a:solidFill>
              </a:rPr>
              <a:t>Study</a:t>
            </a:r>
            <a:r>
              <a:rPr lang="pt-PT" sz="1200" b="0" u="none" dirty="0" smtClean="0">
                <a:solidFill>
                  <a:schemeClr val="tx1"/>
                </a:solidFill>
              </a:rPr>
              <a:t>”, 14 Mar.</a:t>
            </a:r>
            <a:endParaRPr lang="pt-PT" sz="1200" b="0" u="none" dirty="0">
              <a:solidFill>
                <a:schemeClr val="tx1"/>
              </a:solidFill>
            </a:endParaRP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925" y="1700808"/>
            <a:ext cx="7898499" cy="2046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25" y="4074815"/>
            <a:ext cx="4370107" cy="2187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8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en-US" dirty="0"/>
              <a:t>Default Frequencies</a:t>
            </a:r>
            <a:endParaRPr lang="en-US" i="1" dirty="0" smtClean="0"/>
          </a:p>
        </p:txBody>
      </p:sp>
      <p:sp>
        <p:nvSpPr>
          <p:cNvPr id="363523" name="Rectangle 3"/>
          <p:cNvSpPr>
            <a:spLocks noGrp="1" noChangeArrowheads="1"/>
          </p:cNvSpPr>
          <p:nvPr>
            <p:ph type="body" sz="half" idx="1"/>
          </p:nvPr>
        </p:nvSpPr>
        <p:spPr>
          <a:xfrm>
            <a:off x="776288" y="1628801"/>
            <a:ext cx="8713787" cy="792088"/>
          </a:xfrm>
        </p:spPr>
        <p:txBody>
          <a:bodyPr/>
          <a:lstStyle/>
          <a:p>
            <a:pPr algn="just">
              <a:lnSpc>
                <a:spcPts val="2700"/>
              </a:lnSpc>
              <a:spcBef>
                <a:spcPts val="600"/>
              </a:spcBef>
              <a:spcAft>
                <a:spcPts val="600"/>
              </a:spcAft>
            </a:pPr>
            <a:r>
              <a:rPr lang="en-US" sz="2000" dirty="0" smtClean="0"/>
              <a:t>However, </a:t>
            </a:r>
            <a:r>
              <a:rPr lang="en-US" sz="2000" dirty="0" smtClean="0">
                <a:solidFill>
                  <a:srgbClr val="FF0000"/>
                </a:solidFill>
              </a:rPr>
              <a:t>marginal frequencies obtained from the cumulative figures tend to exhibit a very irregular shape</a:t>
            </a:r>
            <a:r>
              <a:rPr lang="en-US" sz="2000" dirty="0" smtClean="0"/>
              <a:t>:</a:t>
            </a:r>
          </a:p>
        </p:txBody>
      </p:sp>
      <p:sp>
        <p:nvSpPr>
          <p:cNvPr id="363524" name="Rectangle 4"/>
          <p:cNvSpPr>
            <a:spLocks noChangeArrowheads="1"/>
          </p:cNvSpPr>
          <p:nvPr/>
        </p:nvSpPr>
        <p:spPr bwMode="auto">
          <a:xfrm>
            <a:off x="776288" y="5229225"/>
            <a:ext cx="8713787" cy="1093788"/>
          </a:xfrm>
          <a:prstGeom prst="rect">
            <a:avLst/>
          </a:prstGeom>
          <a:noFill/>
          <a:ln w="9525">
            <a:noFill/>
            <a:miter lim="800000"/>
            <a:headEnd/>
            <a:tailEnd/>
          </a:ln>
        </p:spPr>
        <p:txBody>
          <a:bodyPr lIns="92075" tIns="46038" rIns="92075" bIns="46038"/>
          <a:lstStyle/>
          <a:p>
            <a:pPr marL="268288" indent="-268288"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chemeClr val="tx1"/>
                </a:solidFill>
              </a:rPr>
              <a:t>It can be observed that marginal PD curves </a:t>
            </a:r>
            <a:r>
              <a:rPr kumimoji="0" lang="en-US" sz="2000" b="0" u="none" dirty="0" smtClean="0">
                <a:solidFill>
                  <a:schemeClr val="tx1"/>
                </a:solidFill>
              </a:rPr>
              <a:t>have </a:t>
            </a:r>
            <a:r>
              <a:rPr kumimoji="0" lang="en-US" sz="2000" b="0" u="none" dirty="0" smtClean="0">
                <a:solidFill>
                  <a:schemeClr val="tx1"/>
                </a:solidFill>
              </a:rPr>
              <a:t>different inflection points, depending on the </a:t>
            </a:r>
            <a:r>
              <a:rPr kumimoji="0" lang="en-US" sz="2000" b="0" i="1" u="none" dirty="0" smtClean="0">
                <a:solidFill>
                  <a:schemeClr val="tx1"/>
                </a:solidFill>
              </a:rPr>
              <a:t>rating class</a:t>
            </a:r>
            <a:r>
              <a:rPr kumimoji="0" lang="en-US" sz="2000" b="0" u="none" dirty="0" smtClean="0">
                <a:solidFill>
                  <a:schemeClr val="tx1"/>
                </a:solidFill>
              </a:rPr>
              <a:t>, with the lower inflection points for the higher risk classes.</a:t>
            </a:r>
            <a:endParaRPr kumimoji="0" lang="en-US" sz="2000" b="0" u="none" dirty="0">
              <a:solidFill>
                <a:schemeClr val="tx1"/>
              </a:solidFill>
            </a:endParaRPr>
          </a:p>
        </p:txBody>
      </p:sp>
      <p:pic>
        <p:nvPicPr>
          <p:cNvPr id="363525" name="Picture 5"/>
          <p:cNvPicPr>
            <a:picLocks noChangeAspect="1" noChangeArrowheads="1"/>
          </p:cNvPicPr>
          <p:nvPr/>
        </p:nvPicPr>
        <p:blipFill>
          <a:blip r:embed="rId2" cstate="print"/>
          <a:srcRect/>
          <a:stretch>
            <a:fillRect/>
          </a:stretch>
        </p:blipFill>
        <p:spPr bwMode="auto">
          <a:xfrm>
            <a:off x="776288" y="2636838"/>
            <a:ext cx="4392612" cy="2527300"/>
          </a:xfrm>
          <a:prstGeom prst="rect">
            <a:avLst/>
          </a:prstGeom>
          <a:noFill/>
          <a:ln w="12700" cap="sq">
            <a:noFill/>
            <a:miter lim="800000"/>
            <a:headEnd/>
            <a:tailEnd/>
          </a:ln>
        </p:spPr>
      </p:pic>
      <p:pic>
        <p:nvPicPr>
          <p:cNvPr id="363526" name="Picture 6"/>
          <p:cNvPicPr>
            <a:picLocks noChangeAspect="1" noChangeArrowheads="1"/>
          </p:cNvPicPr>
          <p:nvPr/>
        </p:nvPicPr>
        <p:blipFill>
          <a:blip r:embed="rId3" cstate="print"/>
          <a:srcRect/>
          <a:stretch>
            <a:fillRect/>
          </a:stretch>
        </p:blipFill>
        <p:spPr bwMode="auto">
          <a:xfrm>
            <a:off x="5080000" y="2636838"/>
            <a:ext cx="4410075" cy="2541587"/>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826</a:t>
            </a:fld>
            <a:endParaRPr lang="en-US"/>
          </a:p>
        </p:txBody>
      </p:sp>
      <p:sp>
        <p:nvSpPr>
          <p:cNvPr id="3" name="TextBox 2"/>
          <p:cNvSpPr txBox="1"/>
          <p:nvPr/>
        </p:nvSpPr>
        <p:spPr>
          <a:xfrm>
            <a:off x="2432720" y="2780928"/>
            <a:ext cx="936104" cy="144016"/>
          </a:xfrm>
          <a:prstGeom prst="rect">
            <a:avLst/>
          </a:prstGeom>
          <a:solidFill>
            <a:schemeClr val="bg1"/>
          </a:solidFill>
        </p:spPr>
        <p:txBody>
          <a:bodyPr wrap="square" rtlCol="0">
            <a:spAutoFit/>
          </a:bodyPr>
          <a:lstStyle/>
          <a:p>
            <a:endParaRPr lang="pt-PT" dirty="0"/>
          </a:p>
        </p:txBody>
      </p:sp>
      <p:sp>
        <p:nvSpPr>
          <p:cNvPr id="9" name="TextBox 8"/>
          <p:cNvSpPr txBox="1"/>
          <p:nvPr/>
        </p:nvSpPr>
        <p:spPr>
          <a:xfrm>
            <a:off x="6897216" y="2780928"/>
            <a:ext cx="936104" cy="144016"/>
          </a:xfrm>
          <a:prstGeom prst="rect">
            <a:avLst/>
          </a:prstGeom>
          <a:solidFill>
            <a:schemeClr val="bg1"/>
          </a:solidFill>
        </p:spPr>
        <p:txBody>
          <a:bodyPr wrap="square" rtlCol="0">
            <a:spAutoFit/>
          </a:bodyPr>
          <a:lstStyle/>
          <a:p>
            <a:endParaRPr lang="pt-PT" dirty="0"/>
          </a:p>
        </p:txBody>
      </p:sp>
      <p:sp>
        <p:nvSpPr>
          <p:cNvPr id="4" name="TextBox 3"/>
          <p:cNvSpPr txBox="1"/>
          <p:nvPr/>
        </p:nvSpPr>
        <p:spPr>
          <a:xfrm>
            <a:off x="1784648" y="4772025"/>
            <a:ext cx="2160240" cy="246221"/>
          </a:xfrm>
          <a:prstGeom prst="rect">
            <a:avLst/>
          </a:prstGeom>
          <a:solidFill>
            <a:schemeClr val="bg1"/>
          </a:solidFill>
        </p:spPr>
        <p:txBody>
          <a:bodyPr wrap="square" rtlCol="0">
            <a:spAutoFit/>
          </a:bodyPr>
          <a:lstStyle/>
          <a:p>
            <a:pPr>
              <a:buNone/>
            </a:pPr>
            <a:r>
              <a:rPr lang="pt-PT" sz="1000" b="0" u="none" dirty="0" err="1" smtClean="0">
                <a:solidFill>
                  <a:schemeClr val="tx1"/>
                </a:solidFill>
                <a:latin typeface="Arial" panose="020B0604020202020204" pitchFamily="34" charset="0"/>
                <a:cs typeface="Arial" panose="020B0604020202020204" pitchFamily="34" charset="0"/>
              </a:rPr>
              <a:t>Years</a:t>
            </a:r>
            <a:endParaRPr lang="pt-PT" sz="1000" b="0" u="none" dirty="0">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6105128" y="4838963"/>
            <a:ext cx="2160240" cy="246221"/>
          </a:xfrm>
          <a:prstGeom prst="rect">
            <a:avLst/>
          </a:prstGeom>
          <a:solidFill>
            <a:schemeClr val="bg1"/>
          </a:solidFill>
        </p:spPr>
        <p:txBody>
          <a:bodyPr wrap="square" rtlCol="0">
            <a:spAutoFit/>
          </a:bodyPr>
          <a:lstStyle/>
          <a:p>
            <a:pPr>
              <a:buNone/>
            </a:pPr>
            <a:r>
              <a:rPr lang="pt-PT" sz="1000" b="0" u="none" dirty="0" err="1" smtClean="0">
                <a:solidFill>
                  <a:schemeClr val="tx1"/>
                </a:solidFill>
                <a:latin typeface="Arial" panose="020B0604020202020204" pitchFamily="34" charset="0"/>
                <a:cs typeface="Arial" panose="020B0604020202020204" pitchFamily="34" charset="0"/>
              </a:rPr>
              <a:t>Years</a:t>
            </a:r>
            <a:endParaRPr lang="pt-PT" sz="1000" b="0" u="none" dirty="0">
              <a:solidFill>
                <a:schemeClr val="tx1"/>
              </a:solidFill>
              <a:latin typeface="Arial" panose="020B0604020202020204" pitchFamily="34" charset="0"/>
              <a:cs typeface="Arial" panose="020B0604020202020204" pitchFamily="34" charset="0"/>
            </a:endParaRPr>
          </a:p>
        </p:txBody>
      </p:sp>
    </p:spTree>
  </p:cSld>
  <p:clrMapOvr>
    <a:masterClrMapping/>
  </p:clrMapOvr>
  <p:transition spd="slow">
    <p:pull dir="r"/>
  </p:transition>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ctrTitle"/>
          </p:nvPr>
        </p:nvSpPr>
        <p:spPr/>
        <p:txBody>
          <a:bodyPr/>
          <a:lstStyle/>
          <a:p>
            <a:r>
              <a:rPr lang="en-US" dirty="0" smtClean="0"/>
              <a:t>5.3.	Internal Credit Risk Models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827</a:t>
            </a:fld>
            <a:endParaRPr lang="en-US"/>
          </a:p>
        </p:txBody>
      </p:sp>
    </p:spTree>
  </p:cSld>
  <p:clrMapOvr>
    <a:masterClrMapping/>
  </p:clrMapOvr>
  <p:transition spd="slow">
    <p:pull dir="r"/>
  </p:transition>
  <p:timing>
    <p:tnLst>
      <p:par>
        <p:cTn id="1" dur="indefinite" restart="never" nodeType="tmRoot"/>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ctrTitle"/>
          </p:nvPr>
        </p:nvSpPr>
        <p:spPr/>
        <p:txBody>
          <a:bodyPr/>
          <a:lstStyle/>
          <a:p>
            <a:r>
              <a:rPr lang="en-US" dirty="0" smtClean="0"/>
              <a:t>5.3.1.	General Issues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828</a:t>
            </a:fld>
            <a:endParaRPr lang="en-US"/>
          </a:p>
        </p:txBody>
      </p:sp>
    </p:spTree>
  </p:cSld>
  <p:clrMapOvr>
    <a:masterClrMapping/>
  </p:clrMapOvr>
  <p:transition spd="slow">
    <p:pull dir="r"/>
  </p:transition>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p:txBody>
          <a:bodyPr/>
          <a:lstStyle/>
          <a:p>
            <a:r>
              <a:rPr lang="en-US" dirty="0" smtClean="0"/>
              <a:t>Best Practices</a:t>
            </a:r>
            <a:endParaRPr lang="en-US" dirty="0" smtClean="0"/>
          </a:p>
        </p:txBody>
      </p:sp>
      <p:sp>
        <p:nvSpPr>
          <p:cNvPr id="1814531" name="Rectangle 3"/>
          <p:cNvSpPr>
            <a:spLocks noGrp="1" noChangeArrowheads="1"/>
          </p:cNvSpPr>
          <p:nvPr>
            <p:ph type="body" idx="1"/>
          </p:nvPr>
        </p:nvSpPr>
        <p:spPr>
          <a:xfrm>
            <a:off x="776536" y="1643050"/>
            <a:ext cx="8712968" cy="4714908"/>
          </a:xfrm>
        </p:spPr>
        <p:txBody>
          <a:bodyPr/>
          <a:lstStyle/>
          <a:p>
            <a:pPr marL="261938" indent="-261938" algn="just">
              <a:lnSpc>
                <a:spcPts val="2800"/>
              </a:lnSpc>
              <a:spcBef>
                <a:spcPts val="1200"/>
              </a:spcBef>
            </a:pPr>
            <a:r>
              <a:rPr lang="en-US" sz="2000" dirty="0" smtClean="0">
                <a:solidFill>
                  <a:srgbClr val="FF0000"/>
                </a:solidFill>
              </a:rPr>
              <a:t>Scoring and internal rating models belong to the set of best practice tools in credit risk management.</a:t>
            </a:r>
          </a:p>
          <a:p>
            <a:pPr marL="261938" indent="-261938" algn="just">
              <a:lnSpc>
                <a:spcPts val="2800"/>
              </a:lnSpc>
              <a:spcBef>
                <a:spcPts val="1200"/>
              </a:spcBef>
            </a:pPr>
            <a:r>
              <a:rPr lang="en-US" sz="2000" dirty="0" smtClean="0"/>
              <a:t>These models rank bank customers according to their credit risk, segmenting them in homogeneous classes.</a:t>
            </a:r>
          </a:p>
          <a:p>
            <a:pPr marL="261938" indent="-261938" algn="just">
              <a:lnSpc>
                <a:spcPts val="2800"/>
              </a:lnSpc>
              <a:spcBef>
                <a:spcPts val="1200"/>
              </a:spcBef>
            </a:pPr>
            <a:r>
              <a:rPr lang="en-US" sz="2000" dirty="0" smtClean="0"/>
              <a:t>A term structure of PDs is associated to each risk class, either through rating agency statistics (for corporates) or cumulative default frequencies (for individuals).</a:t>
            </a:r>
          </a:p>
          <a:p>
            <a:pPr marL="261938" indent="-261938" algn="just">
              <a:lnSpc>
                <a:spcPts val="2800"/>
              </a:lnSpc>
              <a:spcBef>
                <a:spcPts val="1200"/>
              </a:spcBef>
            </a:pPr>
            <a:r>
              <a:rPr lang="en-US" sz="2000" dirty="0" smtClean="0"/>
              <a:t>Additionally, scorings differ from internal ratings because the former provide a risk classification for the customer in a given loan, while internal ratings are the same for all loans to a given corporate customer</a:t>
            </a:r>
            <a:r>
              <a:rPr lang="en-US" sz="2000" dirty="0" smtClean="0"/>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829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14531">
                                            <p:txEl>
                                              <p:pRg st="0" end="0"/>
                                            </p:txEl>
                                          </p:spTgt>
                                        </p:tgtEl>
                                        <p:attrNameLst>
                                          <p:attrName>style.visibility</p:attrName>
                                        </p:attrNameLst>
                                      </p:cBhvr>
                                      <p:to>
                                        <p:strVal val="visible"/>
                                      </p:to>
                                    </p:set>
                                    <p:animEffect transition="in" filter="wipe(left)">
                                      <p:cBhvr>
                                        <p:cTn id="7" dur="500"/>
                                        <p:tgtEl>
                                          <p:spTgt spid="1814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14531">
                                            <p:txEl>
                                              <p:pRg st="1" end="1"/>
                                            </p:txEl>
                                          </p:spTgt>
                                        </p:tgtEl>
                                        <p:attrNameLst>
                                          <p:attrName>style.visibility</p:attrName>
                                        </p:attrNameLst>
                                      </p:cBhvr>
                                      <p:to>
                                        <p:strVal val="visible"/>
                                      </p:to>
                                    </p:set>
                                    <p:animEffect transition="in" filter="wipe(left)">
                                      <p:cBhvr>
                                        <p:cTn id="12" dur="500"/>
                                        <p:tgtEl>
                                          <p:spTgt spid="1814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14531">
                                            <p:txEl>
                                              <p:pRg st="2" end="2"/>
                                            </p:txEl>
                                          </p:spTgt>
                                        </p:tgtEl>
                                        <p:attrNameLst>
                                          <p:attrName>style.visibility</p:attrName>
                                        </p:attrNameLst>
                                      </p:cBhvr>
                                      <p:to>
                                        <p:strVal val="visible"/>
                                      </p:to>
                                    </p:set>
                                    <p:animEffect transition="in" filter="wipe(left)">
                                      <p:cBhvr>
                                        <p:cTn id="17" dur="500"/>
                                        <p:tgtEl>
                                          <p:spTgt spid="18145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14531">
                                            <p:txEl>
                                              <p:pRg st="3" end="3"/>
                                            </p:txEl>
                                          </p:spTgt>
                                        </p:tgtEl>
                                        <p:attrNameLst>
                                          <p:attrName>style.visibility</p:attrName>
                                        </p:attrNameLst>
                                      </p:cBhvr>
                                      <p:to>
                                        <p:strVal val="visible"/>
                                      </p:to>
                                    </p:set>
                                    <p:animEffect transition="in" filter="wipe(left)">
                                      <p:cBhvr>
                                        <p:cTn id="22" dur="500"/>
                                        <p:tgtEl>
                                          <p:spTgt spid="1814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4531"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buFontTx/>
              <a:buChar char="-"/>
            </a:pPr>
            <a:r>
              <a:rPr lang="en-GB" sz="2000" dirty="0" err="1" smtClean="0"/>
              <a:t>Cecchetti</a:t>
            </a:r>
            <a:r>
              <a:rPr lang="en-GB" sz="2000" dirty="0"/>
              <a:t>, S. and </a:t>
            </a:r>
            <a:r>
              <a:rPr lang="en-GB" sz="2000" dirty="0" err="1"/>
              <a:t>Kharroubi</a:t>
            </a:r>
            <a:r>
              <a:rPr lang="en-GB" sz="2000" dirty="0"/>
              <a:t>, E. (2012) - “at low levels, a larger financial system goes hand in hand with higher productivity growth. But </a:t>
            </a:r>
            <a:r>
              <a:rPr lang="en-GB" sz="2000" dirty="0">
                <a:solidFill>
                  <a:srgbClr val="FF0000"/>
                </a:solidFill>
              </a:rPr>
              <a:t>there comes a point – one that many advanced economies passed long ago – where more banking and more credit are associated with lower </a:t>
            </a:r>
            <a:r>
              <a:rPr lang="en-GB" sz="2000" dirty="0" smtClean="0">
                <a:solidFill>
                  <a:srgbClr val="FF0000"/>
                </a:solidFill>
              </a:rPr>
              <a:t>growth</a:t>
            </a:r>
            <a:r>
              <a:rPr lang="en-GB" sz="2000" dirty="0" smtClean="0"/>
              <a:t>.</a:t>
            </a:r>
          </a:p>
          <a:p>
            <a:pPr algn="just">
              <a:lnSpc>
                <a:spcPts val="2700"/>
              </a:lnSpc>
              <a:spcBef>
                <a:spcPts val="600"/>
              </a:spcBef>
              <a:spcAft>
                <a:spcPts val="600"/>
              </a:spcAft>
              <a:buFontTx/>
              <a:buChar char="-"/>
            </a:pPr>
            <a:endParaRPr lang="en-GB" sz="2000" dirty="0" smtClean="0"/>
          </a:p>
          <a:p>
            <a:pPr algn="just">
              <a:lnSpc>
                <a:spcPts val="2700"/>
              </a:lnSpc>
              <a:spcBef>
                <a:spcPts val="600"/>
              </a:spcBef>
              <a:spcAft>
                <a:spcPts val="600"/>
              </a:spcAft>
              <a:buFontTx/>
              <a:buChar char="-"/>
            </a:pPr>
            <a:r>
              <a:rPr lang="en-GB" sz="2000" dirty="0" err="1" smtClean="0"/>
              <a:t>Gambacorta</a:t>
            </a:r>
            <a:r>
              <a:rPr lang="en-GB" sz="2000" dirty="0" smtClean="0"/>
              <a:t> </a:t>
            </a:r>
            <a:r>
              <a:rPr lang="en-GB" sz="2000" dirty="0"/>
              <a:t>et al. (2014</a:t>
            </a:r>
            <a:r>
              <a:rPr lang="en-GB" sz="2000" dirty="0" smtClean="0"/>
              <a:t>) - </a:t>
            </a:r>
            <a:r>
              <a:rPr lang="en-GB" sz="2000" dirty="0"/>
              <a:t>“Up to a point, banks and markets both foster economic growth. </a:t>
            </a:r>
            <a:r>
              <a:rPr lang="en-GB" sz="2000" dirty="0">
                <a:solidFill>
                  <a:srgbClr val="FF0000"/>
                </a:solidFill>
              </a:rPr>
              <a:t>Beyond that limit, expanded bank lending or market-based financing no longer adds to real growth</a:t>
            </a:r>
            <a:r>
              <a:rPr lang="en-GB" sz="2000" dirty="0"/>
              <a:t>”. </a:t>
            </a:r>
            <a:endParaRPr lang="en-US" sz="2000" dirty="0"/>
          </a:p>
          <a:p>
            <a:pPr algn="just">
              <a:lnSpc>
                <a:spcPts val="2700"/>
              </a:lnSpc>
              <a:spcBef>
                <a:spcPts val="600"/>
              </a:spcBef>
              <a:spcAft>
                <a:spcPts val="600"/>
              </a:spcAft>
              <a:buFontTx/>
              <a:buChar char="-"/>
            </a:pPr>
            <a:endParaRPr lang="en-US" sz="2000" u="sng" dirty="0"/>
          </a:p>
          <a:p>
            <a:pPr marL="400050" indent="-400050" algn="just">
              <a:lnSpc>
                <a:spcPts val="2700"/>
              </a:lnSpc>
              <a:spcBef>
                <a:spcPts val="600"/>
              </a:spcBef>
              <a:spcAft>
                <a:spcPts val="600"/>
              </a:spcAft>
              <a:buAutoNum type="romanLcParenBoth" startAt="4"/>
            </a:pPr>
            <a:endParaRPr lang="en-US" sz="2000" dirty="0"/>
          </a:p>
          <a:p>
            <a:pPr algn="just">
              <a:lnSpc>
                <a:spcPts val="2700"/>
              </a:lnSpc>
              <a:spcBef>
                <a:spcPts val="600"/>
              </a:spcBef>
              <a:spcAft>
                <a:spcPts val="600"/>
              </a:spcAft>
              <a:buFontTx/>
              <a:buChar char="-"/>
            </a:pPr>
            <a:endParaRPr lang="en-US" sz="2000" dirty="0" smtClean="0"/>
          </a:p>
          <a:p>
            <a:pPr algn="just">
              <a:lnSpc>
                <a:spcPts val="2700"/>
              </a:lnSpc>
              <a:spcBef>
                <a:spcPts val="600"/>
              </a:spcBef>
              <a:spcAft>
                <a:spcPts val="600"/>
              </a:spcAft>
              <a:buFont typeface="Monotype Sorts" pitchFamily="2" charset="2"/>
              <a:buNone/>
            </a:pP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83</a:t>
            </a:fld>
            <a:endParaRPr lang="en-US" dirty="0"/>
          </a:p>
        </p:txBody>
      </p:sp>
    </p:spTree>
    <p:extLst>
      <p:ext uri="{BB962C8B-B14F-4D97-AF65-F5344CB8AC3E}">
        <p14:creationId xmlns:p14="http://schemas.microsoft.com/office/powerpoint/2010/main" val="2242638018"/>
      </p:ext>
    </p:extLst>
  </p:cSld>
  <p:clrMapOvr>
    <a:masterClrMapping/>
  </p:clrMapOvr>
  <p:transition spd="slow">
    <p:pull dir="r"/>
  </p:transition>
  <p:timing>
    <p:tnLst>
      <p:par>
        <p:cTn id="1" dur="indefinite" restart="never" nodeType="tmRoot"/>
      </p:par>
    </p:tnLst>
  </p:timing>
</p:sld>
</file>

<file path=ppt/slides/slide8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n-US" dirty="0" smtClean="0"/>
              <a:t>Best Practices</a:t>
            </a:r>
            <a:endParaRPr lang="en-US" dirty="0" smtClean="0"/>
          </a:p>
        </p:txBody>
      </p:sp>
      <p:sp>
        <p:nvSpPr>
          <p:cNvPr id="1777667" name="Rectangle 3"/>
          <p:cNvSpPr>
            <a:spLocks noGrp="1" noChangeArrowheads="1"/>
          </p:cNvSpPr>
          <p:nvPr>
            <p:ph type="body" sz="half" idx="1"/>
          </p:nvPr>
        </p:nvSpPr>
        <p:spPr>
          <a:xfrm>
            <a:off x="776536" y="1628799"/>
            <a:ext cx="8640514" cy="4694213"/>
          </a:xfrm>
        </p:spPr>
        <p:txBody>
          <a:bodyPr/>
          <a:lstStyle/>
          <a:p>
            <a:pPr algn="just">
              <a:lnSpc>
                <a:spcPts val="2700"/>
              </a:lnSpc>
              <a:spcBef>
                <a:spcPts val="600"/>
              </a:spcBef>
              <a:spcAft>
                <a:spcPts val="600"/>
              </a:spcAft>
            </a:pPr>
            <a:r>
              <a:rPr lang="en-US" sz="2000" dirty="0" smtClean="0">
                <a:solidFill>
                  <a:srgbClr val="FF0000"/>
                </a:solidFill>
              </a:rPr>
              <a:t>Banks adopting best practices use internal ratings and scorings in</a:t>
            </a:r>
            <a:r>
              <a:rPr lang="en-US" sz="2000" dirty="0" smtClean="0">
                <a:solidFill>
                  <a:srgbClr val="FF0000"/>
                </a:solidFill>
              </a:rPr>
              <a:t>:</a:t>
            </a:r>
          </a:p>
          <a:p>
            <a:pPr algn="just">
              <a:lnSpc>
                <a:spcPts val="2700"/>
              </a:lnSpc>
              <a:spcBef>
                <a:spcPts val="600"/>
              </a:spcBef>
              <a:spcAft>
                <a:spcPts val="600"/>
              </a:spcAft>
            </a:pPr>
            <a:endParaRPr lang="en-US" sz="2000" dirty="0" smtClean="0">
              <a:solidFill>
                <a:srgbClr val="FF0000"/>
              </a:solidFill>
            </a:endParaRPr>
          </a:p>
          <a:p>
            <a:pPr lvl="1" algn="just">
              <a:lnSpc>
                <a:spcPts val="2700"/>
              </a:lnSpc>
              <a:spcBef>
                <a:spcPts val="600"/>
              </a:spcBef>
              <a:spcAft>
                <a:spcPts val="600"/>
              </a:spcAft>
            </a:pPr>
            <a:r>
              <a:rPr lang="en-US" sz="2000" dirty="0" smtClean="0"/>
              <a:t>credit proposals and limits’ decisions;</a:t>
            </a:r>
          </a:p>
          <a:p>
            <a:pPr lvl="1" algn="just">
              <a:lnSpc>
                <a:spcPts val="2700"/>
              </a:lnSpc>
              <a:spcBef>
                <a:spcPts val="600"/>
              </a:spcBef>
              <a:spcAft>
                <a:spcPts val="600"/>
              </a:spcAft>
            </a:pPr>
            <a:r>
              <a:rPr lang="en-US" sz="2000" dirty="0" smtClean="0"/>
              <a:t>securitizations;</a:t>
            </a:r>
          </a:p>
          <a:p>
            <a:pPr lvl="1" algn="just">
              <a:lnSpc>
                <a:spcPts val="2700"/>
              </a:lnSpc>
              <a:spcBef>
                <a:spcPts val="600"/>
              </a:spcBef>
              <a:spcAft>
                <a:spcPts val="600"/>
              </a:spcAft>
            </a:pPr>
            <a:r>
              <a:rPr lang="en-US" sz="2000" dirty="0" smtClean="0"/>
              <a:t>pricing;</a:t>
            </a:r>
          </a:p>
          <a:p>
            <a:pPr lvl="1" algn="just">
              <a:lnSpc>
                <a:spcPts val="2700"/>
              </a:lnSpc>
              <a:spcBef>
                <a:spcPts val="600"/>
              </a:spcBef>
              <a:spcAft>
                <a:spcPts val="600"/>
              </a:spcAft>
            </a:pPr>
            <a:r>
              <a:rPr lang="en-US" sz="2000" dirty="0" smtClean="0"/>
              <a:t>risk-adjusted performance measurement;</a:t>
            </a:r>
          </a:p>
          <a:p>
            <a:pPr lvl="1" algn="just">
              <a:lnSpc>
                <a:spcPts val="2700"/>
              </a:lnSpc>
              <a:spcBef>
                <a:spcPts val="600"/>
              </a:spcBef>
              <a:spcAft>
                <a:spcPts val="600"/>
              </a:spcAft>
            </a:pPr>
            <a:r>
              <a:rPr lang="en-US" sz="2000" dirty="0" smtClean="0"/>
              <a:t>credit portfolio management;</a:t>
            </a:r>
          </a:p>
          <a:p>
            <a:pPr lvl="1" algn="just">
              <a:lnSpc>
                <a:spcPts val="2700"/>
              </a:lnSpc>
              <a:spcBef>
                <a:spcPts val="600"/>
              </a:spcBef>
              <a:spcAft>
                <a:spcPts val="600"/>
              </a:spcAft>
            </a:pPr>
            <a:r>
              <a:rPr lang="en-US" sz="2000" dirty="0" smtClean="0"/>
              <a:t>economic capital;</a:t>
            </a:r>
          </a:p>
          <a:p>
            <a:pPr lvl="1" algn="just">
              <a:lnSpc>
                <a:spcPts val="2700"/>
              </a:lnSpc>
              <a:spcBef>
                <a:spcPts val="600"/>
              </a:spcBef>
              <a:spcAft>
                <a:spcPts val="600"/>
              </a:spcAft>
            </a:pPr>
            <a:r>
              <a:rPr lang="en-US" sz="2000" dirty="0"/>
              <a:t>i</a:t>
            </a:r>
            <a:r>
              <a:rPr lang="en-US" sz="2000" dirty="0" smtClean="0"/>
              <a:t>mpairments.</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830</a:t>
            </a:fld>
            <a:endParaRPr lang="en-US"/>
          </a:p>
        </p:txBody>
      </p:sp>
    </p:spTree>
    <p:extLst>
      <p:ext uri="{BB962C8B-B14F-4D97-AF65-F5344CB8AC3E}">
        <p14:creationId xmlns:p14="http://schemas.microsoft.com/office/powerpoint/2010/main" val="217824399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77667">
                                            <p:txEl>
                                              <p:pRg st="0" end="0"/>
                                            </p:txEl>
                                          </p:spTgt>
                                        </p:tgtEl>
                                        <p:attrNameLst>
                                          <p:attrName>style.visibility</p:attrName>
                                        </p:attrNameLst>
                                      </p:cBhvr>
                                      <p:to>
                                        <p:strVal val="visible"/>
                                      </p:to>
                                    </p:set>
                                    <p:animEffect transition="in" filter="wipe(left)">
                                      <p:cBhvr>
                                        <p:cTn id="7" dur="500"/>
                                        <p:tgtEl>
                                          <p:spTgt spid="177766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77667">
                                            <p:txEl>
                                              <p:pRg st="2" end="2"/>
                                            </p:txEl>
                                          </p:spTgt>
                                        </p:tgtEl>
                                        <p:attrNameLst>
                                          <p:attrName>style.visibility</p:attrName>
                                        </p:attrNameLst>
                                      </p:cBhvr>
                                      <p:to>
                                        <p:strVal val="visible"/>
                                      </p:to>
                                    </p:set>
                                    <p:animEffect transition="in" filter="wipe(left)">
                                      <p:cBhvr>
                                        <p:cTn id="10" dur="500"/>
                                        <p:tgtEl>
                                          <p:spTgt spid="1777667">
                                            <p:txEl>
                                              <p:pRg st="2" end="2"/>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77667">
                                            <p:txEl>
                                              <p:pRg st="3" end="3"/>
                                            </p:txEl>
                                          </p:spTgt>
                                        </p:tgtEl>
                                        <p:attrNameLst>
                                          <p:attrName>style.visibility</p:attrName>
                                        </p:attrNameLst>
                                      </p:cBhvr>
                                      <p:to>
                                        <p:strVal val="visible"/>
                                      </p:to>
                                    </p:set>
                                    <p:animEffect transition="in" filter="wipe(left)">
                                      <p:cBhvr>
                                        <p:cTn id="13" dur="500"/>
                                        <p:tgtEl>
                                          <p:spTgt spid="1777667">
                                            <p:txEl>
                                              <p:pRg st="3" end="3"/>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777667">
                                            <p:txEl>
                                              <p:pRg st="4" end="4"/>
                                            </p:txEl>
                                          </p:spTgt>
                                        </p:tgtEl>
                                        <p:attrNameLst>
                                          <p:attrName>style.visibility</p:attrName>
                                        </p:attrNameLst>
                                      </p:cBhvr>
                                      <p:to>
                                        <p:strVal val="visible"/>
                                      </p:to>
                                    </p:set>
                                    <p:animEffect transition="in" filter="wipe(left)">
                                      <p:cBhvr>
                                        <p:cTn id="16" dur="500"/>
                                        <p:tgtEl>
                                          <p:spTgt spid="1777667">
                                            <p:txEl>
                                              <p:pRg st="4" end="4"/>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777667">
                                            <p:txEl>
                                              <p:pRg st="5" end="5"/>
                                            </p:txEl>
                                          </p:spTgt>
                                        </p:tgtEl>
                                        <p:attrNameLst>
                                          <p:attrName>style.visibility</p:attrName>
                                        </p:attrNameLst>
                                      </p:cBhvr>
                                      <p:to>
                                        <p:strVal val="visible"/>
                                      </p:to>
                                    </p:set>
                                    <p:animEffect transition="in" filter="wipe(left)">
                                      <p:cBhvr>
                                        <p:cTn id="19" dur="500"/>
                                        <p:tgtEl>
                                          <p:spTgt spid="1777667">
                                            <p:txEl>
                                              <p:pRg st="5" end="5"/>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77667">
                                            <p:txEl>
                                              <p:pRg st="6" end="6"/>
                                            </p:txEl>
                                          </p:spTgt>
                                        </p:tgtEl>
                                        <p:attrNameLst>
                                          <p:attrName>style.visibility</p:attrName>
                                        </p:attrNameLst>
                                      </p:cBhvr>
                                      <p:to>
                                        <p:strVal val="visible"/>
                                      </p:to>
                                    </p:set>
                                    <p:animEffect transition="in" filter="wipe(left)">
                                      <p:cBhvr>
                                        <p:cTn id="22" dur="500"/>
                                        <p:tgtEl>
                                          <p:spTgt spid="1777667">
                                            <p:txEl>
                                              <p:pRg st="6" end="6"/>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777667">
                                            <p:txEl>
                                              <p:pRg st="7" end="7"/>
                                            </p:txEl>
                                          </p:spTgt>
                                        </p:tgtEl>
                                        <p:attrNameLst>
                                          <p:attrName>style.visibility</p:attrName>
                                        </p:attrNameLst>
                                      </p:cBhvr>
                                      <p:to>
                                        <p:strVal val="visible"/>
                                      </p:to>
                                    </p:set>
                                    <p:animEffect transition="in" filter="wipe(left)">
                                      <p:cBhvr>
                                        <p:cTn id="25" dur="500"/>
                                        <p:tgtEl>
                                          <p:spTgt spid="1777667">
                                            <p:txEl>
                                              <p:pRg st="7" end="7"/>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777667">
                                            <p:txEl>
                                              <p:pRg st="8" end="8"/>
                                            </p:txEl>
                                          </p:spTgt>
                                        </p:tgtEl>
                                        <p:attrNameLst>
                                          <p:attrName>style.visibility</p:attrName>
                                        </p:attrNameLst>
                                      </p:cBhvr>
                                      <p:to>
                                        <p:strVal val="visible"/>
                                      </p:to>
                                    </p:set>
                                    <p:animEffect transition="in" filter="wipe(left)">
                                      <p:cBhvr>
                                        <p:cTn id="28" dur="500"/>
                                        <p:tgtEl>
                                          <p:spTgt spid="177766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7667" grpId="0" build="p" autoUpdateAnimBg="0"/>
    </p:bldLst>
  </p:timing>
</p:sld>
</file>

<file path=ppt/slides/slide8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body" sz="half" idx="1"/>
          </p:nvPr>
        </p:nvSpPr>
        <p:spPr>
          <a:xfrm>
            <a:off x="776536" y="1628800"/>
            <a:ext cx="8677027" cy="4694213"/>
          </a:xfrm>
        </p:spPr>
        <p:txBody>
          <a:bodyPr anchor="ctr"/>
          <a:lstStyle/>
          <a:p>
            <a:pPr marL="261938" indent="-261938" algn="just">
              <a:lnSpc>
                <a:spcPts val="2700"/>
              </a:lnSpc>
              <a:spcBef>
                <a:spcPts val="600"/>
              </a:spcBef>
              <a:spcAft>
                <a:spcPts val="600"/>
              </a:spcAft>
            </a:pPr>
            <a:r>
              <a:rPr lang="en-US" sz="2000" dirty="0" smtClean="0">
                <a:solidFill>
                  <a:srgbClr val="FF0000"/>
                </a:solidFill>
                <a:cs typeface="Arial" charset="0"/>
              </a:rPr>
              <a:t>Internal credit risk models must be integrated within a sound risk governance framework.</a:t>
            </a:r>
          </a:p>
          <a:p>
            <a:pPr marL="261938" indent="-261938" algn="just">
              <a:lnSpc>
                <a:spcPts val="2700"/>
              </a:lnSpc>
              <a:spcBef>
                <a:spcPts val="600"/>
              </a:spcBef>
              <a:spcAft>
                <a:spcPts val="600"/>
              </a:spcAft>
            </a:pPr>
            <a:endParaRPr lang="en-US" sz="2000" dirty="0" smtClean="0">
              <a:solidFill>
                <a:srgbClr val="FF0000"/>
              </a:solidFill>
              <a:cs typeface="Arial" charset="0"/>
            </a:endParaRPr>
          </a:p>
          <a:p>
            <a:pPr marL="261938" indent="-261938" algn="just">
              <a:lnSpc>
                <a:spcPts val="2700"/>
              </a:lnSpc>
              <a:spcBef>
                <a:spcPts val="600"/>
              </a:spcBef>
              <a:spcAft>
                <a:spcPts val="600"/>
              </a:spcAft>
            </a:pPr>
            <a:r>
              <a:rPr lang="en-US" sz="2000" dirty="0" smtClean="0">
                <a:solidFill>
                  <a:srgbClr val="FF0000"/>
                </a:solidFill>
                <a:cs typeface="Arial" charset="0"/>
              </a:rPr>
              <a:t>Main </a:t>
            </a:r>
            <a:r>
              <a:rPr lang="en-US" sz="2000" dirty="0" smtClean="0">
                <a:solidFill>
                  <a:srgbClr val="FF0000"/>
                </a:solidFill>
                <a:cs typeface="Arial" charset="0"/>
              </a:rPr>
              <a:t>features of a robust risk management model:</a:t>
            </a:r>
          </a:p>
          <a:p>
            <a:pPr marL="363538" lvl="1" indent="-188913" algn="just">
              <a:lnSpc>
                <a:spcPts val="2700"/>
              </a:lnSpc>
              <a:spcBef>
                <a:spcPts val="600"/>
              </a:spcBef>
              <a:spcAft>
                <a:spcPts val="600"/>
              </a:spcAft>
            </a:pPr>
            <a:r>
              <a:rPr lang="en-US" sz="1800" dirty="0" smtClean="0">
                <a:solidFill>
                  <a:srgbClr val="FF0000"/>
                </a:solidFill>
                <a:cs typeface="Arial" charset="0"/>
              </a:rPr>
              <a:t>Full </a:t>
            </a:r>
            <a:r>
              <a:rPr lang="en-US" sz="1800" dirty="0" smtClean="0">
                <a:solidFill>
                  <a:srgbClr val="FF0000"/>
                </a:solidFill>
                <a:cs typeface="Arial" charset="0"/>
              </a:rPr>
              <a:t>monitoring and understanding of risks by the Board</a:t>
            </a:r>
            <a:r>
              <a:rPr lang="en-US" sz="1800" dirty="0" smtClean="0">
                <a:cs typeface="Arial" charset="0"/>
              </a:rPr>
              <a:t>, with regular updates:</a:t>
            </a:r>
          </a:p>
          <a:p>
            <a:pPr marL="363538" lvl="1" indent="-188913" algn="just">
              <a:lnSpc>
                <a:spcPts val="2700"/>
              </a:lnSpc>
              <a:spcBef>
                <a:spcPts val="600"/>
              </a:spcBef>
              <a:spcAft>
                <a:spcPts val="600"/>
              </a:spcAft>
              <a:buNone/>
            </a:pPr>
            <a:r>
              <a:rPr lang="en-US" sz="1600" dirty="0" smtClean="0">
                <a:cs typeface="Arial" charset="0"/>
              </a:rPr>
              <a:t>.	“A significant minority of banks has no plans to appoint individuals with deep practical risk experience to senior positions”, in KPMG(2009), “Never again? Risk Management in Banking Beyond the Credit Crisis”;</a:t>
            </a:r>
          </a:p>
          <a:p>
            <a:pPr marL="363538" lvl="1" indent="-188913" algn="just">
              <a:lnSpc>
                <a:spcPts val="2700"/>
              </a:lnSpc>
              <a:spcBef>
                <a:spcPts val="600"/>
              </a:spcBef>
              <a:spcAft>
                <a:spcPts val="600"/>
              </a:spcAft>
              <a:buNone/>
            </a:pPr>
            <a:r>
              <a:rPr lang="en-US" sz="1600" dirty="0" smtClean="0">
                <a:cs typeface="Arial" charset="0"/>
              </a:rPr>
              <a:t>.	</a:t>
            </a:r>
            <a:r>
              <a:rPr lang="en-US" sz="1600" dirty="0" smtClean="0"/>
              <a:t>“This theme of a lack of understanding between the risk function and the business certainly seems to be significant.”, </a:t>
            </a:r>
            <a:r>
              <a:rPr lang="en-US" sz="1600" dirty="0" smtClean="0">
                <a:cs typeface="Arial" charset="0"/>
              </a:rPr>
              <a:t>“</a:t>
            </a:r>
            <a:r>
              <a:rPr lang="en-US" sz="1600" dirty="0" smtClean="0"/>
              <a:t>After the storm: A new era for risk management in financial services”, Economist Intelligence Unit, Jun.09</a:t>
            </a:r>
            <a:r>
              <a:rPr lang="en-US" sz="1600" dirty="0" smtClean="0"/>
              <a:t>.</a:t>
            </a:r>
            <a:endParaRPr lang="en-US" sz="1600" dirty="0" smtClean="0">
              <a:cs typeface="Arial" charset="0"/>
            </a:endParaRPr>
          </a:p>
        </p:txBody>
      </p:sp>
      <p:sp>
        <p:nvSpPr>
          <p:cNvPr id="308228" name="Rectangle 3"/>
          <p:cNvSpPr>
            <a:spLocks noGrp="1" noChangeArrowheads="1"/>
          </p:cNvSpPr>
          <p:nvPr>
            <p:ph type="title"/>
          </p:nvPr>
        </p:nvSpPr>
        <p:spPr>
          <a:xfrm>
            <a:off x="809625" y="357188"/>
            <a:ext cx="8643938" cy="1000125"/>
          </a:xfrm>
          <a:noFill/>
        </p:spPr>
        <p:txBody>
          <a:bodyPr/>
          <a:lstStyle/>
          <a:p>
            <a:r>
              <a:rPr lang="en-GB" dirty="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831</a:t>
            </a:fld>
            <a:endParaRPr lang="en-US"/>
          </a:p>
        </p:txBody>
      </p:sp>
    </p:spTree>
    <p:extLst>
      <p:ext uri="{BB962C8B-B14F-4D97-AF65-F5344CB8AC3E}">
        <p14:creationId xmlns:p14="http://schemas.microsoft.com/office/powerpoint/2010/main" val="285435502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1000"/>
                                        <p:tgtEl>
                                          <p:spTgt spid="40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63">
                                            <p:txEl>
                                              <p:pRg st="2" end="2"/>
                                            </p:txEl>
                                          </p:spTgt>
                                        </p:tgtEl>
                                        <p:attrNameLst>
                                          <p:attrName>style.visibility</p:attrName>
                                        </p:attrNameLst>
                                      </p:cBhvr>
                                      <p:to>
                                        <p:strVal val="visible"/>
                                      </p:to>
                                    </p:set>
                                    <p:animEffect transition="in" filter="wipe(left)">
                                      <p:cBhvr>
                                        <p:cTn id="12" dur="1000"/>
                                        <p:tgtEl>
                                          <p:spTgt spid="40963">
                                            <p:txEl>
                                              <p:pRg st="2" end="2"/>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animEffect transition="in" filter="wipe(left)">
                                      <p:cBhvr>
                                        <p:cTn id="15" dur="1000"/>
                                        <p:tgtEl>
                                          <p:spTgt spid="40963">
                                            <p:txEl>
                                              <p:pRg st="3" end="3"/>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0963">
                                            <p:txEl>
                                              <p:pRg st="4" end="4"/>
                                            </p:txEl>
                                          </p:spTgt>
                                        </p:tgtEl>
                                        <p:attrNameLst>
                                          <p:attrName>style.visibility</p:attrName>
                                        </p:attrNameLst>
                                      </p:cBhvr>
                                      <p:to>
                                        <p:strVal val="visible"/>
                                      </p:to>
                                    </p:set>
                                    <p:animEffect transition="in" filter="wipe(left)">
                                      <p:cBhvr>
                                        <p:cTn id="18" dur="1000"/>
                                        <p:tgtEl>
                                          <p:spTgt spid="40963">
                                            <p:txEl>
                                              <p:pRg st="4" end="4"/>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0963">
                                            <p:txEl>
                                              <p:pRg st="5" end="5"/>
                                            </p:txEl>
                                          </p:spTgt>
                                        </p:tgtEl>
                                        <p:attrNameLst>
                                          <p:attrName>style.visibility</p:attrName>
                                        </p:attrNameLst>
                                      </p:cBhvr>
                                      <p:to>
                                        <p:strVal val="visible"/>
                                      </p:to>
                                    </p:set>
                                    <p:animEffect transition="in" filter="wipe(left)">
                                      <p:cBhvr>
                                        <p:cTn id="21" dur="1000"/>
                                        <p:tgtEl>
                                          <p:spTgt spid="409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8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body" sz="half" idx="1"/>
          </p:nvPr>
        </p:nvSpPr>
        <p:spPr>
          <a:xfrm>
            <a:off x="776536" y="1628800"/>
            <a:ext cx="8677027" cy="4694213"/>
          </a:xfrm>
        </p:spPr>
        <p:txBody>
          <a:bodyPr anchor="ctr"/>
          <a:lstStyle/>
          <a:p>
            <a:pPr marL="363538" lvl="1" indent="-188913" algn="just">
              <a:lnSpc>
                <a:spcPts val="2700"/>
              </a:lnSpc>
              <a:spcBef>
                <a:spcPts val="600"/>
              </a:spcBef>
              <a:spcAft>
                <a:spcPts val="600"/>
              </a:spcAft>
            </a:pPr>
            <a:r>
              <a:rPr lang="en-US" sz="1800" dirty="0" smtClean="0">
                <a:solidFill>
                  <a:srgbClr val="FF0000"/>
                </a:solidFill>
                <a:cs typeface="Arial" charset="0"/>
              </a:rPr>
              <a:t>Adequacy of resources</a:t>
            </a:r>
            <a:r>
              <a:rPr lang="en-US" sz="1800" dirty="0" smtClean="0">
                <a:cs typeface="Arial" charset="0"/>
              </a:rPr>
              <a:t>, structure and risk management policies, including Board members with experience and know-how in banking and risk management</a:t>
            </a:r>
          </a:p>
          <a:p>
            <a:pPr marL="363538" lvl="1" indent="-188913" algn="just">
              <a:lnSpc>
                <a:spcPts val="2700"/>
              </a:lnSpc>
              <a:spcBef>
                <a:spcPts val="600"/>
              </a:spcBef>
              <a:spcAft>
                <a:spcPts val="600"/>
              </a:spcAft>
              <a:buNone/>
            </a:pPr>
            <a:r>
              <a:rPr lang="en-US" sz="1600" dirty="0" smtClean="0">
                <a:cs typeface="Arial" charset="0"/>
              </a:rPr>
              <a:t>.	“One of the common characteristics of some of the collapsed or rescued banks appears to have been the low level of risk management (or even banking) expertise at the Chairman and board levels, in (2008), “Bank Liquidity: Running on Empty”, Oliver Wyman.</a:t>
            </a:r>
          </a:p>
          <a:p>
            <a:pPr marL="363538" lvl="1" indent="-188913" algn="just">
              <a:lnSpc>
                <a:spcPts val="2700"/>
              </a:lnSpc>
              <a:spcBef>
                <a:spcPts val="600"/>
              </a:spcBef>
              <a:spcAft>
                <a:spcPts val="600"/>
              </a:spcAft>
              <a:buNone/>
            </a:pPr>
            <a:r>
              <a:rPr lang="en-US" sz="1600" dirty="0" smtClean="0">
                <a:cs typeface="Arial" charset="0"/>
              </a:rPr>
              <a:t>.	</a:t>
            </a:r>
            <a:r>
              <a:rPr lang="en-US" sz="1600" dirty="0" smtClean="0"/>
              <a:t>“It’s a problem, because </a:t>
            </a:r>
            <a:r>
              <a:rPr lang="en-US" sz="1600" u="sng" dirty="0" smtClean="0"/>
              <a:t>people are either very good at numbers or they’re very good with people</a:t>
            </a:r>
            <a:r>
              <a:rPr lang="en-US" sz="1600" dirty="0" smtClean="0"/>
              <a:t> and to get someone with both is not easy,” Dean Spencer, Barclays Simpson</a:t>
            </a:r>
          </a:p>
          <a:p>
            <a:pPr marL="363538" lvl="1" indent="-188913" algn="just">
              <a:lnSpc>
                <a:spcPts val="2700"/>
              </a:lnSpc>
              <a:spcBef>
                <a:spcPts val="600"/>
              </a:spcBef>
              <a:spcAft>
                <a:spcPts val="600"/>
              </a:spcAft>
              <a:buNone/>
            </a:pPr>
            <a:r>
              <a:rPr lang="en-US" sz="1600" dirty="0" smtClean="0"/>
              <a:t>.	Risk management recruitment consultants say that HR units are asking for candidates with stronger interpersonal skills who would have the courage and the influence to stand up to bullish colleagues.</a:t>
            </a:r>
            <a:endParaRPr lang="en-US" sz="1600" dirty="0" smtClean="0">
              <a:cs typeface="Arial" charset="0"/>
            </a:endParaRPr>
          </a:p>
        </p:txBody>
      </p:sp>
      <p:sp>
        <p:nvSpPr>
          <p:cNvPr id="308228" name="Rectangle 3"/>
          <p:cNvSpPr>
            <a:spLocks noGrp="1" noChangeArrowheads="1"/>
          </p:cNvSpPr>
          <p:nvPr>
            <p:ph type="title"/>
          </p:nvPr>
        </p:nvSpPr>
        <p:spPr>
          <a:xfrm>
            <a:off x="809625" y="357188"/>
            <a:ext cx="8643938" cy="1000125"/>
          </a:xfrm>
          <a:noFill/>
        </p:spPr>
        <p:txBody>
          <a:bodyPr/>
          <a:lstStyle/>
          <a:p>
            <a:r>
              <a:rPr lang="en-GB" dirty="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832</a:t>
            </a:fld>
            <a:endParaRPr lang="en-US"/>
          </a:p>
        </p:txBody>
      </p:sp>
    </p:spTree>
    <p:extLst>
      <p:ext uri="{BB962C8B-B14F-4D97-AF65-F5344CB8AC3E}">
        <p14:creationId xmlns:p14="http://schemas.microsoft.com/office/powerpoint/2010/main" val="1367311457"/>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1000"/>
                                        <p:tgtEl>
                                          <p:spTgt spid="409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963">
                                            <p:txEl>
                                              <p:pRg st="1" end="1"/>
                                            </p:txEl>
                                          </p:spTgt>
                                        </p:tgtEl>
                                        <p:attrNameLst>
                                          <p:attrName>style.visibility</p:attrName>
                                        </p:attrNameLst>
                                      </p:cBhvr>
                                      <p:to>
                                        <p:strVal val="visible"/>
                                      </p:to>
                                    </p:set>
                                    <p:animEffect transition="in" filter="wipe(left)">
                                      <p:cBhvr>
                                        <p:cTn id="10" dur="1000"/>
                                        <p:tgtEl>
                                          <p:spTgt spid="4096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0963">
                                            <p:txEl>
                                              <p:pRg st="2" end="2"/>
                                            </p:txEl>
                                          </p:spTgt>
                                        </p:tgtEl>
                                        <p:attrNameLst>
                                          <p:attrName>style.visibility</p:attrName>
                                        </p:attrNameLst>
                                      </p:cBhvr>
                                      <p:to>
                                        <p:strVal val="visible"/>
                                      </p:to>
                                    </p:set>
                                    <p:animEffect transition="in" filter="wipe(left)">
                                      <p:cBhvr>
                                        <p:cTn id="13" dur="1000"/>
                                        <p:tgtEl>
                                          <p:spTgt spid="4096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963">
                                            <p:txEl>
                                              <p:pRg st="3" end="3"/>
                                            </p:txEl>
                                          </p:spTgt>
                                        </p:tgtEl>
                                        <p:attrNameLst>
                                          <p:attrName>style.visibility</p:attrName>
                                        </p:attrNameLst>
                                      </p:cBhvr>
                                      <p:to>
                                        <p:strVal val="visible"/>
                                      </p:to>
                                    </p:set>
                                    <p:animEffect transition="in" filter="wipe(left)">
                                      <p:cBhvr>
                                        <p:cTn id="16" dur="1000"/>
                                        <p:tgtEl>
                                          <p:spTgt spid="409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8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3" name="Rectangle 2"/>
          <p:cNvSpPr>
            <a:spLocks noGrp="1" noChangeArrowheads="1"/>
          </p:cNvSpPr>
          <p:nvPr>
            <p:ph type="body" sz="half" idx="1"/>
          </p:nvPr>
        </p:nvSpPr>
        <p:spPr>
          <a:xfrm>
            <a:off x="809625" y="1643063"/>
            <a:ext cx="8643938" cy="4679950"/>
          </a:xfrm>
        </p:spPr>
        <p:txBody>
          <a:bodyPr anchor="ctr"/>
          <a:lstStyle/>
          <a:p>
            <a:pPr marL="363538" lvl="1" indent="-188913" algn="just">
              <a:lnSpc>
                <a:spcPts val="2700"/>
              </a:lnSpc>
              <a:spcBef>
                <a:spcPts val="600"/>
              </a:spcBef>
              <a:spcAft>
                <a:spcPts val="600"/>
              </a:spcAft>
            </a:pPr>
            <a:r>
              <a:rPr lang="en-US" sz="2000" dirty="0">
                <a:solidFill>
                  <a:srgbClr val="FF0000"/>
                </a:solidFill>
                <a:cs typeface="Arial" charset="0"/>
              </a:rPr>
              <a:t>Strong risk culture, led by the Board, mitigating “risk of irrelevance” of Risk </a:t>
            </a:r>
            <a:r>
              <a:rPr lang="en-US" sz="2000" dirty="0" smtClean="0">
                <a:solidFill>
                  <a:srgbClr val="FF0000"/>
                </a:solidFill>
                <a:cs typeface="Arial" charset="0"/>
              </a:rPr>
              <a:t>function</a:t>
            </a:r>
            <a:r>
              <a:rPr lang="en-US" sz="2000" dirty="0" smtClean="0">
                <a:cs typeface="Arial" charset="0"/>
              </a:rPr>
              <a:t> </a:t>
            </a:r>
            <a:r>
              <a:rPr lang="en-US" sz="1800" dirty="0" smtClean="0"/>
              <a:t>“For measures to be effective, </a:t>
            </a:r>
            <a:r>
              <a:rPr lang="en-US" sz="1800" u="sng" dirty="0" smtClean="0"/>
              <a:t>the risk function must be allowed to have a significant voice in the organization</a:t>
            </a:r>
            <a:r>
              <a:rPr lang="en-US" sz="1800" dirty="0" smtClean="0"/>
              <a:t>”.</a:t>
            </a:r>
          </a:p>
          <a:p>
            <a:pPr marL="363538" lvl="1" indent="-188913" algn="just">
              <a:lnSpc>
                <a:spcPts val="2700"/>
              </a:lnSpc>
              <a:spcBef>
                <a:spcPts val="600"/>
              </a:spcBef>
              <a:spcAft>
                <a:spcPts val="600"/>
              </a:spcAft>
            </a:pPr>
            <a:endParaRPr lang="en-US" sz="1600" dirty="0" smtClean="0"/>
          </a:p>
          <a:p>
            <a:pPr marL="0" lvl="1" indent="0" algn="just">
              <a:lnSpc>
                <a:spcPts val="2700"/>
              </a:lnSpc>
              <a:spcBef>
                <a:spcPts val="600"/>
              </a:spcBef>
              <a:spcAft>
                <a:spcPts val="600"/>
              </a:spcAft>
              <a:buNone/>
            </a:pPr>
            <a:r>
              <a:rPr lang="en-US" sz="1600" dirty="0" smtClean="0"/>
              <a:t>“</a:t>
            </a:r>
            <a:r>
              <a:rPr lang="en-US" sz="1600" dirty="0"/>
              <a:t>In banking, the risk function takes prime responsibility for dealing with risk, rather than for embedding risk management throughout the business and this surely can’t be a sensible approach. </a:t>
            </a:r>
            <a:r>
              <a:rPr lang="en-US" sz="1600" u="sng" dirty="0"/>
              <a:t>The key is risk awareness and creating a risk </a:t>
            </a:r>
            <a:r>
              <a:rPr lang="en-US" sz="1600" u="sng" dirty="0" smtClean="0"/>
              <a:t>culture</a:t>
            </a:r>
            <a:r>
              <a:rPr lang="en-US" sz="1600" dirty="0" smtClean="0"/>
              <a:t>.”</a:t>
            </a:r>
          </a:p>
          <a:p>
            <a:pPr marL="0" lvl="1" indent="0" algn="just">
              <a:lnSpc>
                <a:spcPts val="2700"/>
              </a:lnSpc>
              <a:spcBef>
                <a:spcPts val="600"/>
              </a:spcBef>
              <a:spcAft>
                <a:spcPts val="600"/>
              </a:spcAft>
              <a:buNone/>
            </a:pPr>
            <a:r>
              <a:rPr lang="en-US" sz="1600" dirty="0" smtClean="0"/>
              <a:t>”</a:t>
            </a:r>
            <a:r>
              <a:rPr lang="en-US" sz="1600" u="sng" dirty="0" smtClean="0"/>
              <a:t>The function’s role within the business is as important as the type of people employed to discharge it. </a:t>
            </a:r>
            <a:r>
              <a:rPr lang="en-US" sz="1600" dirty="0" smtClean="0"/>
              <a:t>Its role should be to embed risk, (…) making sure that every individual has personal objectives linked to risk. This has rarely been the case in the past”.</a:t>
            </a:r>
          </a:p>
          <a:p>
            <a:pPr marL="85725" lvl="1" indent="-85725" algn="just">
              <a:lnSpc>
                <a:spcPts val="2700"/>
              </a:lnSpc>
              <a:spcBef>
                <a:spcPts val="600"/>
              </a:spcBef>
              <a:spcAft>
                <a:spcPts val="600"/>
              </a:spcAft>
              <a:buFontTx/>
              <a:buChar char="-"/>
            </a:pPr>
            <a:r>
              <a:rPr lang="en-US" sz="1600" dirty="0" smtClean="0"/>
              <a:t>Source: After the storm: A new era for risk management in financial services”, Economist Intelligence Unit”, Jun.09</a:t>
            </a:r>
          </a:p>
        </p:txBody>
      </p:sp>
      <p:sp>
        <p:nvSpPr>
          <p:cNvPr id="311300" name="Rectangle 3"/>
          <p:cNvSpPr>
            <a:spLocks noGrp="1" noChangeArrowheads="1"/>
          </p:cNvSpPr>
          <p:nvPr>
            <p:ph type="title"/>
          </p:nvPr>
        </p:nvSpPr>
        <p:spPr>
          <a:xfrm>
            <a:off x="738188" y="285750"/>
            <a:ext cx="8715375" cy="1143000"/>
          </a:xfrm>
          <a:noFill/>
        </p:spPr>
        <p:txBody>
          <a:bodyPr/>
          <a:lstStyle/>
          <a:p>
            <a:r>
              <a:rPr lang="en-GB" sz="4000" dirty="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833</a:t>
            </a:fld>
            <a:endParaRPr lang="en-US"/>
          </a:p>
        </p:txBody>
      </p:sp>
    </p:spTree>
    <p:extLst>
      <p:ext uri="{BB962C8B-B14F-4D97-AF65-F5344CB8AC3E}">
        <p14:creationId xmlns:p14="http://schemas.microsoft.com/office/powerpoint/2010/main" val="361239169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Effect transition="in" filter="wipe(left)">
                                      <p:cBhvr>
                                        <p:cTn id="7" dur="1000"/>
                                        <p:tgtEl>
                                          <p:spTgt spid="409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963">
                                            <p:txEl>
                                              <p:pRg st="2" end="2"/>
                                            </p:txEl>
                                          </p:spTgt>
                                        </p:tgtEl>
                                        <p:attrNameLst>
                                          <p:attrName>style.visibility</p:attrName>
                                        </p:attrNameLst>
                                      </p:cBhvr>
                                      <p:to>
                                        <p:strVal val="visible"/>
                                      </p:to>
                                    </p:set>
                                    <p:animEffect transition="in" filter="wipe(left)">
                                      <p:cBhvr>
                                        <p:cTn id="10" dur="1000"/>
                                        <p:tgtEl>
                                          <p:spTgt spid="4096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0963">
                                            <p:txEl>
                                              <p:pRg st="3" end="3"/>
                                            </p:txEl>
                                          </p:spTgt>
                                        </p:tgtEl>
                                        <p:attrNameLst>
                                          <p:attrName>style.visibility</p:attrName>
                                        </p:attrNameLst>
                                      </p:cBhvr>
                                      <p:to>
                                        <p:strVal val="visible"/>
                                      </p:to>
                                    </p:set>
                                    <p:animEffect transition="in" filter="wipe(left)">
                                      <p:cBhvr>
                                        <p:cTn id="15" dur="1000"/>
                                        <p:tgtEl>
                                          <p:spTgt spid="4096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0963">
                                            <p:txEl>
                                              <p:pRg st="4" end="4"/>
                                            </p:txEl>
                                          </p:spTgt>
                                        </p:tgtEl>
                                        <p:attrNameLst>
                                          <p:attrName>style.visibility</p:attrName>
                                        </p:attrNameLst>
                                      </p:cBhvr>
                                      <p:to>
                                        <p:strVal val="visible"/>
                                      </p:to>
                                    </p:set>
                                    <p:animEffect transition="in" filter="wipe(left)">
                                      <p:cBhvr>
                                        <p:cTn id="20" dur="1000"/>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8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809625" y="1628800"/>
            <a:ext cx="8643938" cy="4729138"/>
          </a:xfrm>
        </p:spPr>
        <p:txBody>
          <a:bodyPr anchor="ctr"/>
          <a:lstStyle/>
          <a:p>
            <a:pPr marL="363538" indent="-363538" algn="just">
              <a:lnSpc>
                <a:spcPts val="2600"/>
              </a:lnSpc>
              <a:spcBef>
                <a:spcPts val="600"/>
              </a:spcBef>
            </a:pPr>
            <a:r>
              <a:rPr lang="en-US" sz="2000" dirty="0" smtClean="0">
                <a:solidFill>
                  <a:srgbClr val="FF0000"/>
                </a:solidFill>
                <a:cs typeface="Arial" charset="0"/>
              </a:rPr>
              <a:t>BCBS (2010), “Principles for enhancing corporate governance “ – focus:</a:t>
            </a:r>
          </a:p>
          <a:p>
            <a:pPr marL="363538" indent="-363538" algn="just">
              <a:lnSpc>
                <a:spcPts val="2600"/>
              </a:lnSpc>
              <a:spcBef>
                <a:spcPts val="600"/>
              </a:spcBef>
            </a:pPr>
            <a:endParaRPr lang="en-US" sz="2000" dirty="0" smtClean="0">
              <a:cs typeface="Arial" charset="0"/>
            </a:endParaRPr>
          </a:p>
          <a:p>
            <a:pPr marL="363538" indent="-363538" algn="just">
              <a:lnSpc>
                <a:spcPts val="2600"/>
              </a:lnSpc>
              <a:spcBef>
                <a:spcPts val="600"/>
              </a:spcBef>
              <a:buFont typeface="Monotype Sorts" pitchFamily="2" charset="2"/>
              <a:buNone/>
            </a:pPr>
            <a:r>
              <a:rPr lang="en-US" sz="2000" dirty="0" smtClean="0">
                <a:cs typeface="Arial" charset="0"/>
              </a:rPr>
              <a:t>(1) Board practices</a:t>
            </a:r>
          </a:p>
          <a:p>
            <a:pPr marL="363538" indent="-363538" algn="just">
              <a:lnSpc>
                <a:spcPts val="2600"/>
              </a:lnSpc>
              <a:spcBef>
                <a:spcPts val="600"/>
              </a:spcBef>
              <a:buFont typeface="Monotype Sorts" pitchFamily="2" charset="2"/>
              <a:buNone/>
            </a:pPr>
            <a:r>
              <a:rPr lang="en-US" sz="2000" dirty="0" smtClean="0">
                <a:cs typeface="Arial" charset="0"/>
              </a:rPr>
              <a:t>(2) Senior management</a:t>
            </a:r>
          </a:p>
          <a:p>
            <a:pPr marL="363538" indent="-363538" algn="just">
              <a:lnSpc>
                <a:spcPts val="2600"/>
              </a:lnSpc>
              <a:spcBef>
                <a:spcPts val="600"/>
              </a:spcBef>
              <a:buFont typeface="Monotype Sorts" pitchFamily="2" charset="2"/>
              <a:buNone/>
            </a:pPr>
            <a:r>
              <a:rPr lang="en-US" sz="2000" dirty="0" smtClean="0">
                <a:cs typeface="Arial" charset="0"/>
              </a:rPr>
              <a:t>(3) Risk Management</a:t>
            </a:r>
          </a:p>
          <a:p>
            <a:pPr marL="363538" indent="-363538" algn="just">
              <a:lnSpc>
                <a:spcPts val="2600"/>
              </a:lnSpc>
              <a:spcBef>
                <a:spcPts val="600"/>
              </a:spcBef>
              <a:buFont typeface="Monotype Sorts" pitchFamily="2" charset="2"/>
              <a:buNone/>
            </a:pPr>
            <a:r>
              <a:rPr lang="en-US" sz="2000" dirty="0" smtClean="0">
                <a:cs typeface="Arial" charset="0"/>
              </a:rPr>
              <a:t>(4) Remunerations</a:t>
            </a:r>
          </a:p>
          <a:p>
            <a:pPr marL="363538" indent="-363538" algn="just">
              <a:lnSpc>
                <a:spcPts val="2600"/>
              </a:lnSpc>
              <a:spcBef>
                <a:spcPts val="600"/>
              </a:spcBef>
              <a:buFont typeface="Monotype Sorts" pitchFamily="2" charset="2"/>
              <a:buNone/>
            </a:pPr>
            <a:r>
              <a:rPr lang="en-US" sz="2000" dirty="0" smtClean="0">
                <a:cs typeface="Arial" charset="0"/>
              </a:rPr>
              <a:t>(5) Lack of transparency of internal structures</a:t>
            </a:r>
          </a:p>
          <a:p>
            <a:pPr marL="363538" indent="-363538" algn="just">
              <a:lnSpc>
                <a:spcPts val="2600"/>
              </a:lnSpc>
              <a:spcBef>
                <a:spcPts val="600"/>
              </a:spcBef>
              <a:buFont typeface="Monotype Sorts" pitchFamily="2" charset="2"/>
              <a:buNone/>
            </a:pPr>
            <a:r>
              <a:rPr lang="en-US" sz="2000" dirty="0" smtClean="0">
                <a:cs typeface="Arial" charset="0"/>
              </a:rPr>
              <a:t>(6) Disclosure and transparency</a:t>
            </a:r>
          </a:p>
        </p:txBody>
      </p:sp>
      <p:sp>
        <p:nvSpPr>
          <p:cNvPr id="313348" name="Rectangle 3"/>
          <p:cNvSpPr>
            <a:spLocks noGrp="1" noChangeArrowheads="1"/>
          </p:cNvSpPr>
          <p:nvPr>
            <p:ph type="title"/>
          </p:nvPr>
        </p:nvSpPr>
        <p:spPr>
          <a:xfrm>
            <a:off x="809625" y="357188"/>
            <a:ext cx="8643938" cy="1071562"/>
          </a:xfrm>
          <a:noFill/>
        </p:spPr>
        <p:txBody>
          <a:bodyPr/>
          <a:lstStyle/>
          <a:p>
            <a:r>
              <a:rPr lang="en-GB" sz="400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834</a:t>
            </a:fld>
            <a:endParaRPr lang="en-US"/>
          </a:p>
        </p:txBody>
      </p:sp>
    </p:spTree>
    <p:extLst>
      <p:ext uri="{BB962C8B-B14F-4D97-AF65-F5344CB8AC3E}">
        <p14:creationId xmlns:p14="http://schemas.microsoft.com/office/powerpoint/2010/main" val="3883030419"/>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left)">
                                      <p:cBhvr>
                                        <p:cTn id="7" dur="10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3">
                                            <p:txEl>
                                              <p:pRg st="2" end="2"/>
                                            </p:txEl>
                                          </p:spTgt>
                                        </p:tgtEl>
                                        <p:attrNameLst>
                                          <p:attrName>style.visibility</p:attrName>
                                        </p:attrNameLst>
                                      </p:cBhvr>
                                      <p:to>
                                        <p:strVal val="visible"/>
                                      </p:to>
                                    </p:set>
                                    <p:animEffect transition="in" filter="wipe(left)">
                                      <p:cBhvr>
                                        <p:cTn id="12" dur="1000"/>
                                        <p:tgtEl>
                                          <p:spTgt spid="460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083">
                                            <p:txEl>
                                              <p:pRg st="3" end="3"/>
                                            </p:txEl>
                                          </p:spTgt>
                                        </p:tgtEl>
                                        <p:attrNameLst>
                                          <p:attrName>style.visibility</p:attrName>
                                        </p:attrNameLst>
                                      </p:cBhvr>
                                      <p:to>
                                        <p:strVal val="visible"/>
                                      </p:to>
                                    </p:set>
                                    <p:animEffect transition="in" filter="wipe(left)">
                                      <p:cBhvr>
                                        <p:cTn id="17" dur="1000"/>
                                        <p:tgtEl>
                                          <p:spTgt spid="460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6083">
                                            <p:txEl>
                                              <p:pRg st="4" end="4"/>
                                            </p:txEl>
                                          </p:spTgt>
                                        </p:tgtEl>
                                        <p:attrNameLst>
                                          <p:attrName>style.visibility</p:attrName>
                                        </p:attrNameLst>
                                      </p:cBhvr>
                                      <p:to>
                                        <p:strVal val="visible"/>
                                      </p:to>
                                    </p:set>
                                    <p:animEffect transition="in" filter="wipe(left)">
                                      <p:cBhvr>
                                        <p:cTn id="22" dur="1000"/>
                                        <p:tgtEl>
                                          <p:spTgt spid="460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6083">
                                            <p:txEl>
                                              <p:pRg st="5" end="5"/>
                                            </p:txEl>
                                          </p:spTgt>
                                        </p:tgtEl>
                                        <p:attrNameLst>
                                          <p:attrName>style.visibility</p:attrName>
                                        </p:attrNameLst>
                                      </p:cBhvr>
                                      <p:to>
                                        <p:strVal val="visible"/>
                                      </p:to>
                                    </p:set>
                                    <p:animEffect transition="in" filter="wipe(left)">
                                      <p:cBhvr>
                                        <p:cTn id="27" dur="1000"/>
                                        <p:tgtEl>
                                          <p:spTgt spid="4608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083">
                                            <p:txEl>
                                              <p:pRg st="6" end="6"/>
                                            </p:txEl>
                                          </p:spTgt>
                                        </p:tgtEl>
                                        <p:attrNameLst>
                                          <p:attrName>style.visibility</p:attrName>
                                        </p:attrNameLst>
                                      </p:cBhvr>
                                      <p:to>
                                        <p:strVal val="visible"/>
                                      </p:to>
                                    </p:set>
                                    <p:animEffect transition="in" filter="wipe(left)">
                                      <p:cBhvr>
                                        <p:cTn id="32" dur="1000"/>
                                        <p:tgtEl>
                                          <p:spTgt spid="4608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6083">
                                            <p:txEl>
                                              <p:pRg st="7" end="7"/>
                                            </p:txEl>
                                          </p:spTgt>
                                        </p:tgtEl>
                                        <p:attrNameLst>
                                          <p:attrName>style.visibility</p:attrName>
                                        </p:attrNameLst>
                                      </p:cBhvr>
                                      <p:to>
                                        <p:strVal val="visible"/>
                                      </p:to>
                                    </p:set>
                                    <p:animEffect transition="in" filter="wipe(left)">
                                      <p:cBhvr>
                                        <p:cTn id="37" dur="1000"/>
                                        <p:tgtEl>
                                          <p:spTgt spid="4608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8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780585" y="1628800"/>
            <a:ext cx="8672978" cy="4786313"/>
          </a:xfrm>
        </p:spPr>
        <p:txBody>
          <a:bodyPr anchor="ctr"/>
          <a:lstStyle/>
          <a:p>
            <a:pPr marL="363538" indent="-363538" algn="just">
              <a:lnSpc>
                <a:spcPts val="2700"/>
              </a:lnSpc>
              <a:spcBef>
                <a:spcPts val="600"/>
              </a:spcBef>
              <a:spcAft>
                <a:spcPts val="600"/>
              </a:spcAft>
            </a:pPr>
            <a:r>
              <a:rPr lang="en-US" sz="2000" dirty="0" smtClean="0">
                <a:cs typeface="Arial" charset="0"/>
              </a:rPr>
              <a:t>It is key to ensure not only the direct report to the Board and the independence between risk and the commercial units, but also the involvement of non-executive bodies in the CRO’s appointment and replacement decisions.</a:t>
            </a:r>
          </a:p>
          <a:p>
            <a:pPr lvl="1" algn="just">
              <a:lnSpc>
                <a:spcPts val="2700"/>
              </a:lnSpc>
              <a:spcBef>
                <a:spcPts val="600"/>
              </a:spcBef>
              <a:spcAft>
                <a:spcPts val="600"/>
              </a:spcAft>
              <a:defRPr/>
            </a:pPr>
            <a:r>
              <a:rPr lang="en-US" sz="1600" dirty="0" smtClean="0"/>
              <a:t>“The </a:t>
            </a:r>
            <a:r>
              <a:rPr lang="en-US" sz="1600" dirty="0"/>
              <a:t>CRO should have sufficient stature, authority and seniority within the </a:t>
            </a:r>
            <a:r>
              <a:rPr lang="en-US" sz="1600" dirty="0" smtClean="0"/>
              <a:t>organization</a:t>
            </a:r>
            <a:r>
              <a:rPr lang="en-US" sz="1600" dirty="0"/>
              <a:t>. This will typically be reflected in the ability of the CRO to influence decisions that affect the bank’s exposure to </a:t>
            </a:r>
            <a:r>
              <a:rPr lang="en-US" sz="1600" dirty="0" smtClean="0"/>
              <a:t>risk</a:t>
            </a:r>
            <a:r>
              <a:rPr lang="en-US" sz="1600" dirty="0" smtClean="0"/>
              <a:t>”.</a:t>
            </a:r>
          </a:p>
          <a:p>
            <a:pPr lvl="1" algn="just">
              <a:lnSpc>
                <a:spcPts val="2700"/>
              </a:lnSpc>
              <a:spcBef>
                <a:spcPts val="600"/>
              </a:spcBef>
              <a:spcAft>
                <a:spcPts val="600"/>
              </a:spcAft>
              <a:defRPr/>
            </a:pPr>
            <a:endParaRPr lang="en-US" sz="1600" dirty="0" smtClean="0"/>
          </a:p>
          <a:p>
            <a:pPr algn="just">
              <a:lnSpc>
                <a:spcPts val="2700"/>
              </a:lnSpc>
              <a:spcBef>
                <a:spcPts val="600"/>
              </a:spcBef>
              <a:spcAft>
                <a:spcPts val="600"/>
              </a:spcAft>
              <a:defRPr/>
            </a:pPr>
            <a:r>
              <a:rPr lang="en-US" sz="2000" dirty="0" smtClean="0"/>
              <a:t>If </a:t>
            </a:r>
            <a:r>
              <a:rPr lang="en-US" sz="2000" dirty="0"/>
              <a:t>the CRO is removed from his or her position for any reason, this should be done with the prior approval of the board and generally should be disclosed publicly. The bank should also discuss the reasons for such removal with its supervisor</a:t>
            </a:r>
            <a:r>
              <a:rPr lang="en-US" sz="2000" dirty="0" smtClean="0"/>
              <a:t>.</a:t>
            </a:r>
          </a:p>
          <a:p>
            <a:pPr algn="just">
              <a:lnSpc>
                <a:spcPts val="2700"/>
              </a:lnSpc>
              <a:spcBef>
                <a:spcPts val="600"/>
              </a:spcBef>
              <a:spcAft>
                <a:spcPts val="600"/>
              </a:spcAft>
              <a:defRPr/>
            </a:pPr>
            <a:endParaRPr lang="en-US" sz="2000" dirty="0" smtClean="0">
              <a:cs typeface="Arial" charset="0"/>
            </a:endParaRPr>
          </a:p>
        </p:txBody>
      </p:sp>
      <p:sp>
        <p:nvSpPr>
          <p:cNvPr id="313348" name="Rectangle 3"/>
          <p:cNvSpPr>
            <a:spLocks noGrp="1" noChangeArrowheads="1"/>
          </p:cNvSpPr>
          <p:nvPr>
            <p:ph type="title"/>
          </p:nvPr>
        </p:nvSpPr>
        <p:spPr>
          <a:xfrm>
            <a:off x="809625" y="357188"/>
            <a:ext cx="8643938" cy="1071562"/>
          </a:xfrm>
          <a:noFill/>
        </p:spPr>
        <p:txBody>
          <a:bodyPr/>
          <a:lstStyle/>
          <a:p>
            <a:r>
              <a:rPr lang="en-GB" sz="400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835</a:t>
            </a:fld>
            <a:endParaRPr lang="en-US"/>
          </a:p>
        </p:txBody>
      </p:sp>
    </p:spTree>
    <p:extLst>
      <p:ext uri="{BB962C8B-B14F-4D97-AF65-F5344CB8AC3E}">
        <p14:creationId xmlns:p14="http://schemas.microsoft.com/office/powerpoint/2010/main" val="3065432491"/>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left)">
                                      <p:cBhvr>
                                        <p:cTn id="7" dur="1000"/>
                                        <p:tgtEl>
                                          <p:spTgt spid="4608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6083">
                                            <p:txEl>
                                              <p:pRg st="1" end="1"/>
                                            </p:txEl>
                                          </p:spTgt>
                                        </p:tgtEl>
                                        <p:attrNameLst>
                                          <p:attrName>style.visibility</p:attrName>
                                        </p:attrNameLst>
                                      </p:cBhvr>
                                      <p:to>
                                        <p:strVal val="visible"/>
                                      </p:to>
                                    </p:set>
                                    <p:animEffect transition="in" filter="wipe(left)">
                                      <p:cBhvr>
                                        <p:cTn id="10" dur="1000"/>
                                        <p:tgtEl>
                                          <p:spTgt spid="4608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6083">
                                            <p:txEl>
                                              <p:pRg st="3" end="3"/>
                                            </p:txEl>
                                          </p:spTgt>
                                        </p:tgtEl>
                                        <p:attrNameLst>
                                          <p:attrName>style.visibility</p:attrName>
                                        </p:attrNameLst>
                                      </p:cBhvr>
                                      <p:to>
                                        <p:strVal val="visible"/>
                                      </p:to>
                                    </p:set>
                                    <p:animEffect transition="in" filter="wipe(left)">
                                      <p:cBhvr>
                                        <p:cTn id="15" dur="1000"/>
                                        <p:tgtEl>
                                          <p:spTgt spid="460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8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3" name="Rectangle 2"/>
          <p:cNvSpPr>
            <a:spLocks noGrp="1" noChangeArrowheads="1"/>
          </p:cNvSpPr>
          <p:nvPr>
            <p:ph type="body" sz="half" idx="1"/>
          </p:nvPr>
        </p:nvSpPr>
        <p:spPr>
          <a:xfrm>
            <a:off x="809625" y="1628800"/>
            <a:ext cx="8643938" cy="4729138"/>
          </a:xfrm>
        </p:spPr>
        <p:txBody>
          <a:bodyPr anchor="ctr"/>
          <a:lstStyle/>
          <a:p>
            <a:pPr marL="363538" indent="-363538" algn="just">
              <a:lnSpc>
                <a:spcPts val="2700"/>
              </a:lnSpc>
              <a:spcBef>
                <a:spcPts val="600"/>
              </a:spcBef>
              <a:spcAft>
                <a:spcPts val="600"/>
              </a:spcAft>
            </a:pPr>
            <a:r>
              <a:rPr lang="en-US" sz="2000" dirty="0" smtClean="0">
                <a:solidFill>
                  <a:srgbClr val="FF0000"/>
                </a:solidFill>
                <a:cs typeface="Arial" charset="0"/>
              </a:rPr>
              <a:t>Lehman Brothers Case </a:t>
            </a:r>
            <a:r>
              <a:rPr lang="en-US" sz="2000" dirty="0" smtClean="0">
                <a:cs typeface="Arial" charset="0"/>
              </a:rPr>
              <a:t>(</a:t>
            </a:r>
            <a:r>
              <a:rPr lang="en-US" sz="2000" i="1" dirty="0" smtClean="0">
                <a:cs typeface="Arial" charset="0"/>
              </a:rPr>
              <a:t>in Risk</a:t>
            </a:r>
            <a:r>
              <a:rPr lang="en-US" sz="2000" dirty="0" smtClean="0">
                <a:cs typeface="Arial" charset="0"/>
              </a:rPr>
              <a:t>, Dec.06) – In 2006, the Risk Committee met twice, headed by an octogenarian professional; other Committee members: Broadway producer, ex- US Naval Forces Officer, Director of a TV channel in Spanish, former IBM CEO, retired since 1993 (on aggregate at Lehman’s Board for 55 years). Committees seen as a bank’s department or a social event.</a:t>
            </a:r>
          </a:p>
          <a:p>
            <a:pPr marL="363538" indent="-363538" algn="just">
              <a:lnSpc>
                <a:spcPts val="2700"/>
              </a:lnSpc>
              <a:spcBef>
                <a:spcPts val="600"/>
              </a:spcBef>
              <a:spcAft>
                <a:spcPts val="600"/>
              </a:spcAft>
            </a:pPr>
            <a:r>
              <a:rPr lang="en-US" sz="2000" dirty="0" smtClean="0">
                <a:solidFill>
                  <a:srgbClr val="FF0000"/>
                </a:solidFill>
                <a:cs typeface="Arial" charset="0"/>
              </a:rPr>
              <a:t>Santander Case </a:t>
            </a:r>
            <a:r>
              <a:rPr lang="en-US" sz="2000" dirty="0" smtClean="0">
                <a:cs typeface="Arial" charset="0"/>
              </a:rPr>
              <a:t>- “Many are surprised to learn that the </a:t>
            </a:r>
            <a:r>
              <a:rPr lang="en-US" sz="2000" dirty="0" err="1" smtClean="0">
                <a:cs typeface="Arial" charset="0"/>
              </a:rPr>
              <a:t>Banco</a:t>
            </a:r>
            <a:r>
              <a:rPr lang="en-US" sz="2000" dirty="0" smtClean="0">
                <a:cs typeface="Arial" charset="0"/>
              </a:rPr>
              <a:t> Santander board’s risk committee meets for half a day twice a week and that the board’s 10-person executive committee meets every Monday for at least four hours, devoting a large portion of that time to reviewing risks and approving transactions. Not many banks do this. It consumes a lot of our directors’ time. But we find it essential and it is never too much”, </a:t>
            </a:r>
            <a:r>
              <a:rPr lang="en-US" sz="2000" i="1" dirty="0" smtClean="0">
                <a:cs typeface="Arial" charset="0"/>
              </a:rPr>
              <a:t>in </a:t>
            </a:r>
            <a:r>
              <a:rPr lang="en-US" sz="2000" dirty="0" err="1" smtClean="0">
                <a:cs typeface="Arial" charset="0"/>
              </a:rPr>
              <a:t>Botin</a:t>
            </a:r>
            <a:r>
              <a:rPr lang="en-US" sz="2000" dirty="0" smtClean="0">
                <a:cs typeface="Arial" charset="0"/>
              </a:rPr>
              <a:t>, Emilio (2008), “Banking’s mission must be to serve its customers”, Financial Times</a:t>
            </a:r>
            <a:r>
              <a:rPr lang="en-US" sz="2000" i="1" dirty="0" smtClean="0">
                <a:cs typeface="Arial" charset="0"/>
              </a:rPr>
              <a:t>, 16 Oct;</a:t>
            </a:r>
            <a:endParaRPr lang="en-US" sz="2000" dirty="0" smtClean="0">
              <a:cs typeface="Arial" charset="0"/>
            </a:endParaRPr>
          </a:p>
        </p:txBody>
      </p:sp>
      <p:sp>
        <p:nvSpPr>
          <p:cNvPr id="315396" name="Rectangle 3"/>
          <p:cNvSpPr>
            <a:spLocks noGrp="1" noChangeArrowheads="1"/>
          </p:cNvSpPr>
          <p:nvPr>
            <p:ph type="title"/>
          </p:nvPr>
        </p:nvSpPr>
        <p:spPr>
          <a:xfrm>
            <a:off x="809625" y="357188"/>
            <a:ext cx="8643938" cy="1071562"/>
          </a:xfrm>
          <a:noFill/>
        </p:spPr>
        <p:txBody>
          <a:bodyPr/>
          <a:lstStyle/>
          <a:p>
            <a:r>
              <a:rPr lang="en-GB" sz="400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836</a:t>
            </a:fld>
            <a:endParaRPr lang="en-US"/>
          </a:p>
        </p:txBody>
      </p:sp>
    </p:spTree>
    <p:extLst>
      <p:ext uri="{BB962C8B-B14F-4D97-AF65-F5344CB8AC3E}">
        <p14:creationId xmlns:p14="http://schemas.microsoft.com/office/powerpoint/2010/main" val="1090214183"/>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left)">
                                      <p:cBhvr>
                                        <p:cTn id="7" dur="1000"/>
                                        <p:tgtEl>
                                          <p:spTgt spid="460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left)">
                                      <p:cBhvr>
                                        <p:cTn id="12" dur="1000"/>
                                        <p:tgtEl>
                                          <p:spTgt spid="460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8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29026" name="Rectangle 2"/>
          <p:cNvSpPr>
            <a:spLocks noGrp="1" noChangeArrowheads="1"/>
          </p:cNvSpPr>
          <p:nvPr>
            <p:ph type="body" sz="half" idx="1"/>
          </p:nvPr>
        </p:nvSpPr>
        <p:spPr>
          <a:xfrm>
            <a:off x="881063" y="1643063"/>
            <a:ext cx="8501062" cy="4572000"/>
          </a:xfrm>
        </p:spPr>
        <p:txBody>
          <a:bodyPr anchor="ctr"/>
          <a:lstStyle/>
          <a:p>
            <a:pPr marL="534988" lvl="1" indent="-357188" algn="just">
              <a:lnSpc>
                <a:spcPts val="2800"/>
              </a:lnSpc>
            </a:pPr>
            <a:r>
              <a:rPr lang="en-US" sz="2000" i="1" u="sng" dirty="0" smtClean="0">
                <a:cs typeface="Arial" charset="0"/>
              </a:rPr>
              <a:t>One </a:t>
            </a:r>
            <a:r>
              <a:rPr lang="en-US" sz="2000" i="1" u="sng" dirty="0" err="1" smtClean="0">
                <a:cs typeface="Arial" charset="0"/>
              </a:rPr>
              <a:t>Milion</a:t>
            </a:r>
            <a:r>
              <a:rPr lang="en-US" sz="2000" i="1" u="sng" dirty="0" smtClean="0">
                <a:cs typeface="Arial" charset="0"/>
              </a:rPr>
              <a:t> Dollar Question</a:t>
            </a:r>
            <a:r>
              <a:rPr lang="en-US" sz="2000" u="sng" dirty="0" smtClean="0">
                <a:cs typeface="Arial" charset="0"/>
              </a:rPr>
              <a:t>: the subprime crisis was motivated by risk management failures or resulted from the limited internal relevance of the Risk function?</a:t>
            </a:r>
          </a:p>
          <a:p>
            <a:pPr marL="534988" lvl="1" indent="-357188" algn="just">
              <a:lnSpc>
                <a:spcPts val="2800"/>
              </a:lnSpc>
            </a:pPr>
            <a:endParaRPr lang="en-US" sz="2000" dirty="0" smtClean="0"/>
          </a:p>
          <a:p>
            <a:pPr marL="0" indent="0" algn="just">
              <a:buFont typeface="Wingdings" pitchFamily="2" charset="2"/>
              <a:buNone/>
            </a:pPr>
            <a:r>
              <a:rPr lang="en-US" sz="2000" dirty="0" smtClean="0"/>
              <a:t>“It would be a mistake to conclude that the only way to succeed in banking is through ever-greater size and diversity. Indeed, better risk management may be the only true necessary element of success in banking”.</a:t>
            </a:r>
          </a:p>
          <a:p>
            <a:pPr marL="0" indent="0" algn="just">
              <a:buFont typeface="Monotype Sorts" pitchFamily="2" charset="2"/>
              <a:buNone/>
            </a:pPr>
            <a:r>
              <a:rPr lang="en-US" sz="1600" dirty="0" smtClean="0"/>
              <a:t>Alan Greenspan, Speech to the American Bankers Association, October 5, 2004.</a:t>
            </a:r>
          </a:p>
        </p:txBody>
      </p:sp>
      <p:sp>
        <p:nvSpPr>
          <p:cNvPr id="316420" name="Rectangle 3"/>
          <p:cNvSpPr>
            <a:spLocks noGrp="1" noChangeArrowheads="1"/>
          </p:cNvSpPr>
          <p:nvPr>
            <p:ph type="title"/>
          </p:nvPr>
        </p:nvSpPr>
        <p:spPr>
          <a:xfrm>
            <a:off x="738188" y="357188"/>
            <a:ext cx="8643937" cy="1000125"/>
          </a:xfrm>
          <a:noFill/>
        </p:spPr>
        <p:txBody>
          <a:bodyPr/>
          <a:lstStyle/>
          <a:p>
            <a:r>
              <a:rPr lang="en-GB" sz="4000" smtClean="0"/>
              <a:t>Governance</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837</a:t>
            </a:fld>
            <a:endParaRPr lang="en-US"/>
          </a:p>
        </p:txBody>
      </p:sp>
    </p:spTree>
    <p:extLst>
      <p:ext uri="{BB962C8B-B14F-4D97-AF65-F5344CB8AC3E}">
        <p14:creationId xmlns:p14="http://schemas.microsoft.com/office/powerpoint/2010/main" val="676730320"/>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29026">
                                            <p:txEl>
                                              <p:pRg st="0" end="0"/>
                                            </p:txEl>
                                          </p:spTgt>
                                        </p:tgtEl>
                                        <p:attrNameLst>
                                          <p:attrName>style.visibility</p:attrName>
                                        </p:attrNameLst>
                                      </p:cBhvr>
                                      <p:to>
                                        <p:strVal val="visible"/>
                                      </p:to>
                                    </p:set>
                                    <p:animEffect transition="in" filter="wipe(left)">
                                      <p:cBhvr>
                                        <p:cTn id="7" dur="500"/>
                                        <p:tgtEl>
                                          <p:spTgt spid="3329026">
                                            <p:txEl>
                                              <p:pRg st="0" end="0"/>
                                            </p:txEl>
                                          </p:spTgt>
                                        </p:tgtEl>
                                      </p:cBhvr>
                                    </p:animEffect>
                                  </p:childTnLst>
                                  <p:subTnLst>
                                    <p:animClr clrSpc="rgb" dir="cw">
                                      <p:cBhvr override="childStyle">
                                        <p:cTn dur="1" fill="hold" display="0" masterRel="nextClick" afterEffect="1"/>
                                        <p:tgtEl>
                                          <p:spTgt spid="3329026">
                                            <p:txEl>
                                              <p:pRg st="0" end="0"/>
                                            </p:txEl>
                                          </p:spTgt>
                                        </p:tgtEl>
                                        <p:attrNameLst>
                                          <p:attrName>ppt_c</p:attrName>
                                        </p:attrNameLst>
                                      </p:cBhvr>
                                      <p:to>
                                        <a:srgbClr val="AEAEAE"/>
                                      </p:to>
                                    </p:animClr>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29026">
                                            <p:txEl>
                                              <p:pRg st="2" end="2"/>
                                            </p:txEl>
                                          </p:spTgt>
                                        </p:tgtEl>
                                        <p:attrNameLst>
                                          <p:attrName>style.visibility</p:attrName>
                                        </p:attrNameLst>
                                      </p:cBhvr>
                                      <p:to>
                                        <p:strVal val="visible"/>
                                      </p:to>
                                    </p:set>
                                    <p:animEffect transition="in" filter="wipe(left)">
                                      <p:cBhvr>
                                        <p:cTn id="12" dur="500"/>
                                        <p:tgtEl>
                                          <p:spTgt spid="3329026">
                                            <p:txEl>
                                              <p:pRg st="2" end="2"/>
                                            </p:txEl>
                                          </p:spTgt>
                                        </p:tgtEl>
                                      </p:cBhvr>
                                    </p:animEffect>
                                  </p:childTnLst>
                                  <p:subTnLst>
                                    <p:animClr clrSpc="rgb" dir="cw">
                                      <p:cBhvr override="childStyle">
                                        <p:cTn dur="1" fill="hold" display="0" masterRel="nextClick" afterEffect="1"/>
                                        <p:tgtEl>
                                          <p:spTgt spid="3329026">
                                            <p:txEl>
                                              <p:pRg st="2" end="2"/>
                                            </p:txEl>
                                          </p:spTgt>
                                        </p:tgtEl>
                                        <p:attrNameLst>
                                          <p:attrName>ppt_c</p:attrName>
                                        </p:attrNameLst>
                                      </p:cBhvr>
                                      <p:to>
                                        <a:srgbClr val="AEAEAE"/>
                                      </p:to>
                                    </p:animClr>
                                  </p:subTnLst>
                                </p:cTn>
                              </p:par>
                              <p:par>
                                <p:cTn id="13" presetID="22" presetClass="entr" presetSubtype="8" fill="hold" grpId="0" nodeType="withEffect">
                                  <p:stCondLst>
                                    <p:cond delay="0"/>
                                  </p:stCondLst>
                                  <p:childTnLst>
                                    <p:set>
                                      <p:cBhvr>
                                        <p:cTn id="14" dur="1" fill="hold">
                                          <p:stCondLst>
                                            <p:cond delay="0"/>
                                          </p:stCondLst>
                                        </p:cTn>
                                        <p:tgtEl>
                                          <p:spTgt spid="3329026">
                                            <p:txEl>
                                              <p:pRg st="3" end="3"/>
                                            </p:txEl>
                                          </p:spTgt>
                                        </p:tgtEl>
                                        <p:attrNameLst>
                                          <p:attrName>style.visibility</p:attrName>
                                        </p:attrNameLst>
                                      </p:cBhvr>
                                      <p:to>
                                        <p:strVal val="visible"/>
                                      </p:to>
                                    </p:set>
                                    <p:animEffect transition="in" filter="wipe(left)">
                                      <p:cBhvr>
                                        <p:cTn id="15" dur="500"/>
                                        <p:tgtEl>
                                          <p:spTgt spid="3329026">
                                            <p:txEl>
                                              <p:pRg st="3" end="3"/>
                                            </p:txEl>
                                          </p:spTgt>
                                        </p:tgtEl>
                                      </p:cBhvr>
                                    </p:animEffect>
                                  </p:childTnLst>
                                  <p:subTnLst>
                                    <p:animClr clrSpc="rgb" dir="cw">
                                      <p:cBhvr override="childStyle">
                                        <p:cTn dur="1" fill="hold" display="0" masterRel="nextClick" afterEffect="1"/>
                                        <p:tgtEl>
                                          <p:spTgt spid="3329026">
                                            <p:txEl>
                                              <p:pRg st="3" end="3"/>
                                            </p:txEl>
                                          </p:spTgt>
                                        </p:tgtEl>
                                        <p:attrNameLst>
                                          <p:attrName>ppt_c</p:attrName>
                                        </p:attrNameLst>
                                      </p:cBhvr>
                                      <p:to>
                                        <a:srgbClr val="AEAEA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9026" grpId="0" build="p" bldLvl="2" autoUpdateAnimBg="0"/>
    </p:bld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Grp="1" noChangeArrowheads="1"/>
          </p:cNvSpPr>
          <p:nvPr>
            <p:ph type="ctrTitle"/>
          </p:nvPr>
        </p:nvSpPr>
        <p:spPr/>
        <p:txBody>
          <a:bodyPr/>
          <a:lstStyle/>
          <a:p>
            <a:r>
              <a:rPr lang="en-US" dirty="0" smtClean="0"/>
              <a:t>5.3.2.	Corporates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838</a:t>
            </a:fld>
            <a:endParaRPr lang="en-US"/>
          </a:p>
        </p:txBody>
      </p:sp>
    </p:spTree>
  </p:cSld>
  <p:clrMapOvr>
    <a:masterClrMapping/>
  </p:clrMapOvr>
  <p:transition spd="slow">
    <p:pull dir="r"/>
  </p:transition>
  <p:timing>
    <p:tnLst>
      <p:par>
        <p:cTn id="1" dur="indefinite" restart="never" nodeType="tmRoot"/>
      </p:par>
    </p:tnLst>
  </p:timing>
</p:sld>
</file>

<file path=ppt/slides/slide8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r>
              <a:rPr lang="en-US" dirty="0" smtClean="0"/>
              <a:t>Types of models</a:t>
            </a:r>
          </a:p>
        </p:txBody>
      </p:sp>
      <p:sp>
        <p:nvSpPr>
          <p:cNvPr id="857091" name="Rectangle 3"/>
          <p:cNvSpPr>
            <a:spLocks noGrp="1" noChangeArrowheads="1"/>
          </p:cNvSpPr>
          <p:nvPr>
            <p:ph type="body" idx="1"/>
          </p:nvPr>
        </p:nvSpPr>
        <p:spPr>
          <a:xfrm>
            <a:off x="776536" y="1628775"/>
            <a:ext cx="8551614" cy="4694238"/>
          </a:xfrm>
        </p:spPr>
        <p:txBody>
          <a:bodyPr/>
          <a:lstStyle/>
          <a:p>
            <a:pPr algn="just">
              <a:lnSpc>
                <a:spcPts val="2700"/>
              </a:lnSpc>
              <a:spcBef>
                <a:spcPts val="600"/>
              </a:spcBef>
              <a:spcAft>
                <a:spcPts val="600"/>
              </a:spcAft>
            </a:pPr>
            <a:r>
              <a:rPr lang="en-US" sz="2000" u="sng" dirty="0" smtClean="0"/>
              <a:t>Credit scoring</a:t>
            </a:r>
            <a:r>
              <a:rPr lang="en-US" sz="2000" dirty="0"/>
              <a:t> </a:t>
            </a:r>
            <a:r>
              <a:rPr lang="en-US" sz="2000" dirty="0" smtClean="0"/>
              <a:t>- relate </a:t>
            </a:r>
            <a:r>
              <a:rPr lang="en-US" sz="2000" dirty="0"/>
              <a:t>with no theoretical background the </a:t>
            </a:r>
            <a:r>
              <a:rPr lang="en-US" sz="2000" dirty="0" smtClean="0"/>
              <a:t>credit behavior to selected variables illustrating the financial capacity of the company.</a:t>
            </a:r>
          </a:p>
          <a:p>
            <a:pPr algn="just">
              <a:lnSpc>
                <a:spcPts val="2700"/>
              </a:lnSpc>
              <a:spcBef>
                <a:spcPts val="600"/>
              </a:spcBef>
              <a:spcAft>
                <a:spcPts val="600"/>
              </a:spcAft>
            </a:pPr>
            <a:r>
              <a:rPr lang="en-US" sz="2000" u="sng" dirty="0" smtClean="0"/>
              <a:t>Structural </a:t>
            </a:r>
            <a:r>
              <a:rPr lang="en-US" sz="2000" dirty="0" smtClean="0"/>
              <a:t>– based on the financial theory to explain the PDs as a function of the capital and the debt structure:</a:t>
            </a:r>
          </a:p>
          <a:p>
            <a:pPr lvl="1" algn="just">
              <a:lnSpc>
                <a:spcPts val="2700"/>
              </a:lnSpc>
              <a:spcBef>
                <a:spcPts val="600"/>
              </a:spcBef>
              <a:spcAft>
                <a:spcPts val="600"/>
              </a:spcAft>
            </a:pPr>
            <a:r>
              <a:rPr lang="en-US" sz="1800" dirty="0" smtClean="0"/>
              <a:t>Default-at-maturity maturities (e.g. Merton)  - the default occurs at that moment, as only at the maturity the credit may use the assets for their compensation in case of default.</a:t>
            </a:r>
          </a:p>
          <a:p>
            <a:pPr lvl="1" algn="just">
              <a:lnSpc>
                <a:spcPts val="2700"/>
              </a:lnSpc>
              <a:spcBef>
                <a:spcPts val="600"/>
              </a:spcBef>
              <a:spcAft>
                <a:spcPts val="600"/>
              </a:spcAft>
            </a:pPr>
            <a:r>
              <a:rPr lang="en-US" sz="1800" dirty="0" smtClean="0"/>
              <a:t>First-passage time – the default occurs the first time the asset value becomes lower than the debt value.</a:t>
            </a:r>
            <a:endParaRPr lang="en-US" sz="1800" dirty="0"/>
          </a:p>
          <a:p>
            <a:pPr algn="just">
              <a:lnSpc>
                <a:spcPts val="2700"/>
              </a:lnSpc>
              <a:spcBef>
                <a:spcPts val="600"/>
              </a:spcBef>
              <a:spcAft>
                <a:spcPts val="600"/>
              </a:spcAft>
            </a:pPr>
            <a:r>
              <a:rPr lang="en-US" sz="2000" u="sng" dirty="0" smtClean="0"/>
              <a:t>Reduced form models</a:t>
            </a:r>
            <a:r>
              <a:rPr lang="en-US" sz="2000" dirty="0" smtClean="0"/>
              <a:t> – assume that the default depends on an exogenous stochastic process exogenous to ant observable feature of the company (e.g. focused on PD estimation from credit </a:t>
            </a:r>
            <a:r>
              <a:rPr lang="en-US" sz="2000" dirty="0"/>
              <a:t>spreads</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839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7091">
                                            <p:txEl>
                                              <p:pRg st="0" end="0"/>
                                            </p:txEl>
                                          </p:spTgt>
                                        </p:tgtEl>
                                        <p:attrNameLst>
                                          <p:attrName>style.visibility</p:attrName>
                                        </p:attrNameLst>
                                      </p:cBhvr>
                                      <p:to>
                                        <p:strVal val="visible"/>
                                      </p:to>
                                    </p:set>
                                    <p:animEffect transition="in" filter="wipe(left)">
                                      <p:cBhvr>
                                        <p:cTn id="7" dur="500"/>
                                        <p:tgtEl>
                                          <p:spTgt spid="857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7091">
                                            <p:txEl>
                                              <p:pRg st="1" end="1"/>
                                            </p:txEl>
                                          </p:spTgt>
                                        </p:tgtEl>
                                        <p:attrNameLst>
                                          <p:attrName>style.visibility</p:attrName>
                                        </p:attrNameLst>
                                      </p:cBhvr>
                                      <p:to>
                                        <p:strVal val="visible"/>
                                      </p:to>
                                    </p:set>
                                    <p:animEffect transition="in" filter="wipe(left)">
                                      <p:cBhvr>
                                        <p:cTn id="12" dur="500"/>
                                        <p:tgtEl>
                                          <p:spTgt spid="85709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57091">
                                            <p:txEl>
                                              <p:pRg st="2" end="2"/>
                                            </p:txEl>
                                          </p:spTgt>
                                        </p:tgtEl>
                                        <p:attrNameLst>
                                          <p:attrName>style.visibility</p:attrName>
                                        </p:attrNameLst>
                                      </p:cBhvr>
                                      <p:to>
                                        <p:strVal val="visible"/>
                                      </p:to>
                                    </p:set>
                                    <p:animEffect transition="in" filter="wipe(left)">
                                      <p:cBhvr>
                                        <p:cTn id="15" dur="500"/>
                                        <p:tgtEl>
                                          <p:spTgt spid="857091">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57091">
                                            <p:txEl>
                                              <p:pRg st="3" end="3"/>
                                            </p:txEl>
                                          </p:spTgt>
                                        </p:tgtEl>
                                        <p:attrNameLst>
                                          <p:attrName>style.visibility</p:attrName>
                                        </p:attrNameLst>
                                      </p:cBhvr>
                                      <p:to>
                                        <p:strVal val="visible"/>
                                      </p:to>
                                    </p:set>
                                    <p:animEffect transition="in" filter="wipe(left)">
                                      <p:cBhvr>
                                        <p:cTn id="18" dur="500"/>
                                        <p:tgtEl>
                                          <p:spTgt spid="85709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57091">
                                            <p:txEl>
                                              <p:pRg st="4" end="4"/>
                                            </p:txEl>
                                          </p:spTgt>
                                        </p:tgtEl>
                                        <p:attrNameLst>
                                          <p:attrName>style.visibility</p:attrName>
                                        </p:attrNameLst>
                                      </p:cBhvr>
                                      <p:to>
                                        <p:strVal val="visible"/>
                                      </p:to>
                                    </p:set>
                                    <p:animEffect transition="in" filter="wipe(left)">
                                      <p:cBhvr>
                                        <p:cTn id="23" dur="500"/>
                                        <p:tgtEl>
                                          <p:spTgt spid="8570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809596" y="1628800"/>
            <a:ext cx="8643998" cy="4680520"/>
          </a:xfrm>
        </p:spPr>
        <p:txBody>
          <a:bodyPr/>
          <a:lstStyle/>
          <a:p>
            <a:pPr algn="just">
              <a:lnSpc>
                <a:spcPts val="2700"/>
              </a:lnSpc>
              <a:spcBef>
                <a:spcPts val="600"/>
              </a:spcBef>
              <a:spcAft>
                <a:spcPts val="600"/>
              </a:spcAft>
            </a:pPr>
            <a:r>
              <a:rPr lang="en-US" sz="1800" dirty="0" smtClean="0"/>
              <a:t>According to </a:t>
            </a:r>
            <a:r>
              <a:rPr lang="en-US" sz="1800" dirty="0" err="1" smtClean="0"/>
              <a:t>Mishkin</a:t>
            </a:r>
            <a:r>
              <a:rPr lang="en-US" sz="1800" dirty="0" smtClean="0"/>
              <a:t> (2019), financial </a:t>
            </a:r>
            <a:r>
              <a:rPr lang="en-US" sz="1800" dirty="0"/>
              <a:t>systems of developing and transition countries </a:t>
            </a:r>
            <a:r>
              <a:rPr lang="en-US" sz="1800" dirty="0" smtClean="0"/>
              <a:t>usually face </a:t>
            </a:r>
            <a:r>
              <a:rPr lang="en-US" sz="1800" dirty="0"/>
              <a:t>several </a:t>
            </a:r>
            <a:r>
              <a:rPr lang="en-US" sz="1800" dirty="0" smtClean="0"/>
              <a:t>difficulties that </a:t>
            </a:r>
            <a:r>
              <a:rPr lang="en-US" sz="1800" dirty="0"/>
              <a:t>keep them from operating </a:t>
            </a:r>
            <a:r>
              <a:rPr lang="en-US" sz="1800" dirty="0" smtClean="0"/>
              <a:t>efficiently, namely regarding the efficiency of tools used to mitigate adverse </a:t>
            </a:r>
            <a:r>
              <a:rPr lang="en-US" sz="1800" dirty="0"/>
              <a:t>selection and moral hazard problems in credit markets </a:t>
            </a:r>
            <a:r>
              <a:rPr lang="en-US" sz="1800" dirty="0" smtClean="0"/>
              <a:t>– collateral and restrictive covenants. </a:t>
            </a:r>
          </a:p>
          <a:p>
            <a:pPr algn="just">
              <a:lnSpc>
                <a:spcPts val="2700"/>
              </a:lnSpc>
              <a:spcBef>
                <a:spcPts val="600"/>
              </a:spcBef>
              <a:spcAft>
                <a:spcPts val="600"/>
              </a:spcAft>
            </a:pPr>
            <a:r>
              <a:rPr lang="en-US" sz="1800" dirty="0" smtClean="0"/>
              <a:t>In developing countries, the system of property rights </a:t>
            </a:r>
            <a:r>
              <a:rPr lang="en-US" sz="1800" dirty="0"/>
              <a:t>(the rule of </a:t>
            </a:r>
            <a:r>
              <a:rPr lang="en-US" sz="1800" dirty="0" smtClean="0"/>
              <a:t>law and </a:t>
            </a:r>
            <a:r>
              <a:rPr lang="en-US" sz="1800" dirty="0"/>
              <a:t>constraints on government </a:t>
            </a:r>
            <a:r>
              <a:rPr lang="en-US" sz="1800" dirty="0" smtClean="0"/>
              <a:t>expropriation) is poor, making </a:t>
            </a:r>
            <a:r>
              <a:rPr lang="en-US" sz="1800" dirty="0"/>
              <a:t>adverse selection problems worse </a:t>
            </a:r>
            <a:r>
              <a:rPr lang="en-US" sz="1800" dirty="0" smtClean="0"/>
              <a:t>as the </a:t>
            </a:r>
            <a:r>
              <a:rPr lang="en-US" sz="1800" dirty="0"/>
              <a:t>lender will need </a:t>
            </a:r>
            <a:r>
              <a:rPr lang="en-US" sz="1800" dirty="0" smtClean="0"/>
              <a:t>even more </a:t>
            </a:r>
            <a:r>
              <a:rPr lang="en-US" sz="1800" dirty="0"/>
              <a:t>information about the quality of the borrower in order to </a:t>
            </a:r>
            <a:r>
              <a:rPr lang="en-US" sz="1800" dirty="0" smtClean="0"/>
              <a:t>distinguish between a </a:t>
            </a:r>
            <a:r>
              <a:rPr lang="en-US" sz="1800" dirty="0"/>
              <a:t>good </a:t>
            </a:r>
            <a:r>
              <a:rPr lang="en-US" sz="1800" dirty="0" smtClean="0"/>
              <a:t>and a bad loan.</a:t>
            </a:r>
          </a:p>
          <a:p>
            <a:pPr algn="just">
              <a:lnSpc>
                <a:spcPts val="2700"/>
              </a:lnSpc>
              <a:spcBef>
                <a:spcPts val="600"/>
              </a:spcBef>
              <a:spcAft>
                <a:spcPts val="600"/>
              </a:spcAft>
            </a:pPr>
            <a:endParaRPr lang="en-US" sz="1800" dirty="0"/>
          </a:p>
          <a:p>
            <a:pPr algn="just">
              <a:lnSpc>
                <a:spcPts val="2700"/>
              </a:lnSpc>
              <a:spcBef>
                <a:spcPts val="600"/>
              </a:spcBef>
              <a:spcAft>
                <a:spcPts val="600"/>
              </a:spcAft>
            </a:pPr>
            <a:r>
              <a:rPr lang="en-US" sz="1800" dirty="0" smtClean="0">
                <a:solidFill>
                  <a:srgbClr val="FF0000"/>
                </a:solidFill>
              </a:rPr>
              <a:t>It </a:t>
            </a:r>
            <a:r>
              <a:rPr lang="en-US" sz="1800" dirty="0">
                <a:solidFill>
                  <a:srgbClr val="FF0000"/>
                </a:solidFill>
              </a:rPr>
              <a:t>is harder for lenders to channel funds to the </a:t>
            </a:r>
            <a:r>
              <a:rPr lang="en-US" sz="1800" dirty="0" smtClean="0">
                <a:solidFill>
                  <a:srgbClr val="FF0000"/>
                </a:solidFill>
              </a:rPr>
              <a:t>borrowers with </a:t>
            </a:r>
            <a:r>
              <a:rPr lang="en-US" sz="1800" dirty="0">
                <a:solidFill>
                  <a:srgbClr val="FF0000"/>
                </a:solidFill>
              </a:rPr>
              <a:t>the most productive investment opportunities,</a:t>
            </a:r>
            <a:r>
              <a:rPr lang="en-US" sz="1800" dirty="0"/>
              <a:t> </a:t>
            </a:r>
            <a:r>
              <a:rPr lang="en-US" sz="1800" dirty="0" smtClean="0"/>
              <a:t>leading </a:t>
            </a:r>
            <a:r>
              <a:rPr lang="en-US" sz="1800" dirty="0"/>
              <a:t>to less </a:t>
            </a:r>
            <a:r>
              <a:rPr lang="en-US" sz="1800" dirty="0" smtClean="0"/>
              <a:t>productive investment </a:t>
            </a:r>
            <a:r>
              <a:rPr lang="en-US" sz="1800" dirty="0"/>
              <a:t>and </a:t>
            </a:r>
            <a:r>
              <a:rPr lang="en-US" sz="1800" dirty="0" smtClean="0"/>
              <a:t>a </a:t>
            </a:r>
            <a:r>
              <a:rPr lang="en-US" sz="1800" dirty="0"/>
              <a:t>slower-growing economy.</a:t>
            </a:r>
            <a:endParaRPr lang="en-US" sz="18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84</a:t>
            </a:fld>
            <a:endParaRPr lang="en-US" dirty="0"/>
          </a:p>
        </p:txBody>
      </p:sp>
      <p:sp>
        <p:nvSpPr>
          <p:cNvPr id="2" name="Down Arrow 1"/>
          <p:cNvSpPr/>
          <p:nvPr/>
        </p:nvSpPr>
        <p:spPr bwMode="auto">
          <a:xfrm>
            <a:off x="4953000" y="4653136"/>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373149910"/>
      </p:ext>
    </p:extLst>
  </p:cSld>
  <p:clrMapOvr>
    <a:masterClrMapping/>
  </p:clrMapOvr>
  <p:transition spd="slow">
    <p:pull dir="r"/>
  </p:transition>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en-US" smtClean="0"/>
              <a:t>Credit Scoring</a:t>
            </a:r>
          </a:p>
        </p:txBody>
      </p:sp>
      <p:sp>
        <p:nvSpPr>
          <p:cNvPr id="1345539" name="Rectangle 3"/>
          <p:cNvSpPr>
            <a:spLocks noGrp="1" noChangeArrowheads="1"/>
          </p:cNvSpPr>
          <p:nvPr>
            <p:ph type="body" idx="1"/>
          </p:nvPr>
        </p:nvSpPr>
        <p:spPr>
          <a:xfrm>
            <a:off x="776288" y="1628775"/>
            <a:ext cx="8551862" cy="4660513"/>
          </a:xfrm>
        </p:spPr>
        <p:txBody>
          <a:bodyPr/>
          <a:lstStyle/>
          <a:p>
            <a:pPr marL="261938" indent="-261938" algn="just">
              <a:lnSpc>
                <a:spcPts val="2700"/>
              </a:lnSpc>
            </a:pPr>
            <a:r>
              <a:rPr lang="en-US" sz="2000" dirty="0" smtClean="0"/>
              <a:t>Credit scoring models usually incorporate explanatory variables that illustrate the most relevant features of the company, namely profitability, liquidity and size:</a:t>
            </a:r>
          </a:p>
          <a:p>
            <a:pPr marL="449263" lvl="1" indent="-187325" algn="just">
              <a:lnSpc>
                <a:spcPts val="2700"/>
              </a:lnSpc>
            </a:pPr>
            <a:r>
              <a:rPr kumimoji="1" lang="en-US" sz="1800" dirty="0" smtClean="0"/>
              <a:t>EBIT(or EBITDA)/Interest Paid</a:t>
            </a:r>
          </a:p>
          <a:p>
            <a:pPr marL="449263" lvl="1" indent="-187325" algn="just">
              <a:lnSpc>
                <a:spcPts val="2700"/>
              </a:lnSpc>
            </a:pPr>
            <a:r>
              <a:rPr kumimoji="1" lang="en-US" sz="1800" dirty="0" smtClean="0"/>
              <a:t>Cash-flow/Total Debt</a:t>
            </a:r>
          </a:p>
          <a:p>
            <a:pPr marL="449263" lvl="1" indent="-187325" algn="just">
              <a:lnSpc>
                <a:spcPts val="2700"/>
              </a:lnSpc>
            </a:pPr>
            <a:r>
              <a:rPr kumimoji="1" lang="en-US" sz="1800" dirty="0" smtClean="0"/>
              <a:t>ROE</a:t>
            </a:r>
          </a:p>
          <a:p>
            <a:pPr marL="449263" lvl="1" indent="-187325" algn="just">
              <a:lnSpc>
                <a:spcPts val="2700"/>
              </a:lnSpc>
            </a:pPr>
            <a:r>
              <a:rPr kumimoji="1" lang="en-US" sz="1800" dirty="0" smtClean="0"/>
              <a:t>Income from activity/Sales</a:t>
            </a:r>
          </a:p>
          <a:p>
            <a:pPr marL="449263" lvl="1" indent="-187325" algn="just">
              <a:lnSpc>
                <a:spcPts val="2700"/>
              </a:lnSpc>
            </a:pPr>
            <a:r>
              <a:rPr kumimoji="1" lang="en-US" sz="1800" dirty="0" smtClean="0"/>
              <a:t>Long Term Debt/Own Funds</a:t>
            </a:r>
          </a:p>
          <a:p>
            <a:pPr marL="449263" lvl="1" indent="-187325" algn="just">
              <a:lnSpc>
                <a:spcPts val="2700"/>
              </a:lnSpc>
            </a:pPr>
            <a:r>
              <a:rPr kumimoji="1" lang="en-US" sz="1800" dirty="0" smtClean="0"/>
              <a:t>Total Debt/</a:t>
            </a:r>
            <a:r>
              <a:rPr kumimoji="1" lang="en-US" sz="1800" dirty="0" err="1" smtClean="0"/>
              <a:t>Capitalisation</a:t>
            </a:r>
            <a:endParaRPr lang="en-US" sz="1800" dirty="0" smtClean="0"/>
          </a:p>
        </p:txBody>
      </p:sp>
      <p:pic>
        <p:nvPicPr>
          <p:cNvPr id="5" name="Picture 5"/>
          <p:cNvPicPr>
            <a:picLocks noChangeAspect="1" noChangeArrowheads="1"/>
          </p:cNvPicPr>
          <p:nvPr/>
        </p:nvPicPr>
        <p:blipFill>
          <a:blip r:embed="rId2" cstate="print"/>
          <a:srcRect/>
          <a:stretch>
            <a:fillRect/>
          </a:stretch>
        </p:blipFill>
        <p:spPr>
          <a:xfrm>
            <a:off x="4365199" y="3536480"/>
            <a:ext cx="4835951" cy="2159817"/>
          </a:xfrm>
          <a:prstGeom prst="rect">
            <a:avLst/>
          </a:prstGeom>
          <a:noFill/>
        </p:spPr>
      </p:pic>
      <p:sp>
        <p:nvSpPr>
          <p:cNvPr id="6" name="Rectangle 4"/>
          <p:cNvSpPr txBox="1">
            <a:spLocks noChangeArrowheads="1"/>
          </p:cNvSpPr>
          <p:nvPr/>
        </p:nvSpPr>
        <p:spPr bwMode="auto">
          <a:xfrm>
            <a:off x="4448944" y="5877272"/>
            <a:ext cx="4752206" cy="4320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kumimoji="1" lang="en-US" sz="1400" b="0" u="none" smtClean="0"/>
              <a:t>Source: S&amp;P (1998), Corporate Ratings Criteria.</a:t>
            </a:r>
          </a:p>
          <a:p>
            <a:pPr algn="just"/>
            <a:endParaRPr lang="en-US" sz="1400" b="0" u="none"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840</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5539">
                                            <p:txEl>
                                              <p:pRg st="0" end="0"/>
                                            </p:txEl>
                                          </p:spTgt>
                                        </p:tgtEl>
                                        <p:attrNameLst>
                                          <p:attrName>style.visibility</p:attrName>
                                        </p:attrNameLst>
                                      </p:cBhvr>
                                      <p:to>
                                        <p:strVal val="visible"/>
                                      </p:to>
                                    </p:set>
                                    <p:animEffect transition="in" filter="wipe(left)">
                                      <p:cBhvr>
                                        <p:cTn id="7" dur="1000"/>
                                        <p:tgtEl>
                                          <p:spTgt spid="134553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5539">
                                            <p:txEl>
                                              <p:pRg st="1" end="1"/>
                                            </p:txEl>
                                          </p:spTgt>
                                        </p:tgtEl>
                                        <p:attrNameLst>
                                          <p:attrName>style.visibility</p:attrName>
                                        </p:attrNameLst>
                                      </p:cBhvr>
                                      <p:to>
                                        <p:strVal val="visible"/>
                                      </p:to>
                                    </p:set>
                                    <p:animEffect transition="in" filter="wipe(left)">
                                      <p:cBhvr>
                                        <p:cTn id="10" dur="1000"/>
                                        <p:tgtEl>
                                          <p:spTgt spid="134553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45539">
                                            <p:txEl>
                                              <p:pRg st="2" end="2"/>
                                            </p:txEl>
                                          </p:spTgt>
                                        </p:tgtEl>
                                        <p:attrNameLst>
                                          <p:attrName>style.visibility</p:attrName>
                                        </p:attrNameLst>
                                      </p:cBhvr>
                                      <p:to>
                                        <p:strVal val="visible"/>
                                      </p:to>
                                    </p:set>
                                    <p:animEffect transition="in" filter="wipe(left)">
                                      <p:cBhvr>
                                        <p:cTn id="13" dur="1000"/>
                                        <p:tgtEl>
                                          <p:spTgt spid="1345539">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345539">
                                            <p:txEl>
                                              <p:pRg st="3" end="3"/>
                                            </p:txEl>
                                          </p:spTgt>
                                        </p:tgtEl>
                                        <p:attrNameLst>
                                          <p:attrName>style.visibility</p:attrName>
                                        </p:attrNameLst>
                                      </p:cBhvr>
                                      <p:to>
                                        <p:strVal val="visible"/>
                                      </p:to>
                                    </p:set>
                                    <p:animEffect transition="in" filter="wipe(left)">
                                      <p:cBhvr>
                                        <p:cTn id="16" dur="1000"/>
                                        <p:tgtEl>
                                          <p:spTgt spid="1345539">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345539">
                                            <p:txEl>
                                              <p:pRg st="4" end="4"/>
                                            </p:txEl>
                                          </p:spTgt>
                                        </p:tgtEl>
                                        <p:attrNameLst>
                                          <p:attrName>style.visibility</p:attrName>
                                        </p:attrNameLst>
                                      </p:cBhvr>
                                      <p:to>
                                        <p:strVal val="visible"/>
                                      </p:to>
                                    </p:set>
                                    <p:animEffect transition="in" filter="wipe(left)">
                                      <p:cBhvr>
                                        <p:cTn id="19" dur="1000"/>
                                        <p:tgtEl>
                                          <p:spTgt spid="1345539">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345539">
                                            <p:txEl>
                                              <p:pRg st="5" end="5"/>
                                            </p:txEl>
                                          </p:spTgt>
                                        </p:tgtEl>
                                        <p:attrNameLst>
                                          <p:attrName>style.visibility</p:attrName>
                                        </p:attrNameLst>
                                      </p:cBhvr>
                                      <p:to>
                                        <p:strVal val="visible"/>
                                      </p:to>
                                    </p:set>
                                    <p:animEffect transition="in" filter="wipe(left)">
                                      <p:cBhvr>
                                        <p:cTn id="22" dur="1000"/>
                                        <p:tgtEl>
                                          <p:spTgt spid="1345539">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345539">
                                            <p:txEl>
                                              <p:pRg st="6" end="6"/>
                                            </p:txEl>
                                          </p:spTgt>
                                        </p:tgtEl>
                                        <p:attrNameLst>
                                          <p:attrName>style.visibility</p:attrName>
                                        </p:attrNameLst>
                                      </p:cBhvr>
                                      <p:to>
                                        <p:strVal val="visible"/>
                                      </p:to>
                                    </p:set>
                                    <p:animEffect transition="in" filter="wipe(left)">
                                      <p:cBhvr>
                                        <p:cTn id="25" dur="1000"/>
                                        <p:tgtEl>
                                          <p:spTgt spid="134553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5539" grpId="0" build="p"/>
    </p:bld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p:txBody>
          <a:bodyPr/>
          <a:lstStyle/>
          <a:p>
            <a:r>
              <a:rPr lang="en-US" smtClean="0"/>
              <a:t>Credit Scoring</a:t>
            </a:r>
          </a:p>
        </p:txBody>
      </p:sp>
      <p:sp>
        <p:nvSpPr>
          <p:cNvPr id="1349635" name="Rectangle 3"/>
          <p:cNvSpPr>
            <a:spLocks noGrp="1" noChangeArrowheads="1"/>
          </p:cNvSpPr>
          <p:nvPr>
            <p:ph type="body" idx="1"/>
          </p:nvPr>
        </p:nvSpPr>
        <p:spPr>
          <a:xfrm>
            <a:off x="776536" y="1628800"/>
            <a:ext cx="8640960" cy="4694212"/>
          </a:xfrm>
        </p:spPr>
        <p:txBody>
          <a:bodyPr/>
          <a:lstStyle/>
          <a:p>
            <a:pPr algn="just">
              <a:lnSpc>
                <a:spcPts val="2700"/>
              </a:lnSpc>
              <a:spcBef>
                <a:spcPts val="600"/>
              </a:spcBef>
              <a:spcAft>
                <a:spcPts val="600"/>
              </a:spcAft>
            </a:pPr>
            <a:r>
              <a:rPr lang="en-US" sz="2000" dirty="0" smtClean="0"/>
              <a:t>The traditional analysis of financial ratios started with the </a:t>
            </a:r>
            <a:r>
              <a:rPr lang="en-US" sz="2000" dirty="0" err="1" smtClean="0"/>
              <a:t>univariated</a:t>
            </a:r>
            <a:r>
              <a:rPr lang="en-US" sz="2000" dirty="0" smtClean="0"/>
              <a:t> analysis of Beaver (1968), whose goal was to identify the link between credit behavior and each financial ratio considered.</a:t>
            </a:r>
          </a:p>
          <a:p>
            <a:pPr algn="just">
              <a:lnSpc>
                <a:spcPts val="2700"/>
              </a:lnSpc>
              <a:spcBef>
                <a:spcPts val="600"/>
              </a:spcBef>
              <a:spcAft>
                <a:spcPts val="600"/>
              </a:spcAft>
            </a:pPr>
            <a:r>
              <a:rPr lang="en-US" sz="2000" dirty="0" smtClean="0"/>
              <a:t>It was concluded that some indicators were helpful to anticipate defaults until 5 years beforehand.</a:t>
            </a:r>
          </a:p>
          <a:p>
            <a:pPr algn="just">
              <a:lnSpc>
                <a:spcPts val="2700"/>
              </a:lnSpc>
              <a:spcBef>
                <a:spcPts val="600"/>
              </a:spcBef>
              <a:spcAft>
                <a:spcPts val="600"/>
              </a:spcAft>
            </a:pPr>
            <a:r>
              <a:rPr lang="en-US" sz="2000" dirty="0" smtClean="0"/>
              <a:t>However, this analysis didn’t allow for the interaction of several indicators, problem that was overcome by Altman (1968) and Deakin (1972), with the first multivariate analysis</a:t>
            </a:r>
            <a:r>
              <a:rPr lang="en-US" sz="2000" dirty="0" smtClean="0"/>
              <a:t>.</a:t>
            </a:r>
          </a:p>
          <a:p>
            <a:pPr algn="just">
              <a:lnSpc>
                <a:spcPts val="2700"/>
              </a:lnSpc>
              <a:spcBef>
                <a:spcPts val="600"/>
              </a:spcBef>
              <a:spcAft>
                <a:spcPts val="600"/>
              </a:spcAft>
            </a:pPr>
            <a:r>
              <a:rPr lang="en-US" sz="2000" dirty="0" smtClean="0">
                <a:solidFill>
                  <a:srgbClr val="FF0000"/>
                </a:solidFill>
              </a:rPr>
              <a:t>Altman Z-Score became the most well-know credit risk model for decades and it is still used nowadays.</a:t>
            </a:r>
            <a:endParaRPr lang="en-US" sz="2000" dirty="0" smtClean="0">
              <a:solidFill>
                <a:srgbClr val="FF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9635">
                                            <p:txEl>
                                              <p:pRg st="0" end="0"/>
                                            </p:txEl>
                                          </p:spTgt>
                                        </p:tgtEl>
                                        <p:attrNameLst>
                                          <p:attrName>style.visibility</p:attrName>
                                        </p:attrNameLst>
                                      </p:cBhvr>
                                      <p:to>
                                        <p:strVal val="visible"/>
                                      </p:to>
                                    </p:set>
                                    <p:animEffect transition="in" filter="wipe(left)">
                                      <p:cBhvr>
                                        <p:cTn id="7" dur="1000"/>
                                        <p:tgtEl>
                                          <p:spTgt spid="1349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49635">
                                            <p:txEl>
                                              <p:pRg st="1" end="1"/>
                                            </p:txEl>
                                          </p:spTgt>
                                        </p:tgtEl>
                                        <p:attrNameLst>
                                          <p:attrName>style.visibility</p:attrName>
                                        </p:attrNameLst>
                                      </p:cBhvr>
                                      <p:to>
                                        <p:strVal val="visible"/>
                                      </p:to>
                                    </p:set>
                                    <p:animEffect transition="in" filter="wipe(left)">
                                      <p:cBhvr>
                                        <p:cTn id="12" dur="1000"/>
                                        <p:tgtEl>
                                          <p:spTgt spid="13496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49635">
                                            <p:txEl>
                                              <p:pRg st="2" end="2"/>
                                            </p:txEl>
                                          </p:spTgt>
                                        </p:tgtEl>
                                        <p:attrNameLst>
                                          <p:attrName>style.visibility</p:attrName>
                                        </p:attrNameLst>
                                      </p:cBhvr>
                                      <p:to>
                                        <p:strVal val="visible"/>
                                      </p:to>
                                    </p:set>
                                    <p:animEffect transition="in" filter="wipe(left)">
                                      <p:cBhvr>
                                        <p:cTn id="17" dur="1000"/>
                                        <p:tgtEl>
                                          <p:spTgt spid="13496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49635">
                                            <p:txEl>
                                              <p:pRg st="3" end="3"/>
                                            </p:txEl>
                                          </p:spTgt>
                                        </p:tgtEl>
                                        <p:attrNameLst>
                                          <p:attrName>style.visibility</p:attrName>
                                        </p:attrNameLst>
                                      </p:cBhvr>
                                      <p:to>
                                        <p:strVal val="visible"/>
                                      </p:to>
                                    </p:set>
                                    <p:animEffect transition="in" filter="wipe(left)">
                                      <p:cBhvr>
                                        <p:cTn id="22" dur="1000"/>
                                        <p:tgtEl>
                                          <p:spTgt spid="13496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9635" grpId="0" build="p"/>
    </p:bldLst>
  </p:timing>
</p:sld>
</file>

<file path=ppt/slides/slide8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r>
              <a:rPr lang="en-US" dirty="0"/>
              <a:t>Altman Z-score (1968)</a:t>
            </a:r>
            <a:endParaRPr lang="en-US" dirty="0" smtClean="0"/>
          </a:p>
        </p:txBody>
      </p:sp>
      <p:sp>
        <p:nvSpPr>
          <p:cNvPr id="700419" name="Rectangle 3"/>
          <p:cNvSpPr>
            <a:spLocks noGrp="1" noChangeArrowheads="1"/>
          </p:cNvSpPr>
          <p:nvPr>
            <p:ph type="body" idx="1"/>
          </p:nvPr>
        </p:nvSpPr>
        <p:spPr>
          <a:xfrm>
            <a:off x="776536" y="1628800"/>
            <a:ext cx="8492877" cy="4608488"/>
          </a:xfrm>
        </p:spPr>
        <p:txBody>
          <a:bodyPr/>
          <a:lstStyle/>
          <a:p>
            <a:pPr marL="268288" indent="-268288" algn="just">
              <a:lnSpc>
                <a:spcPts val="2700"/>
              </a:lnSpc>
              <a:spcBef>
                <a:spcPts val="600"/>
              </a:spcBef>
              <a:spcAft>
                <a:spcPts val="600"/>
              </a:spcAft>
            </a:pPr>
            <a:r>
              <a:rPr lang="en-US" sz="2000" dirty="0" smtClean="0"/>
              <a:t>The model was developed for listed companies, using 22 </a:t>
            </a:r>
            <a:r>
              <a:rPr lang="en-US" sz="2000" dirty="0" smtClean="0"/>
              <a:t>financial ratios from 66 companies between 1946 and </a:t>
            </a:r>
            <a:r>
              <a:rPr lang="en-US" sz="2000" dirty="0" smtClean="0"/>
              <a:t>1965, </a:t>
            </a:r>
            <a:r>
              <a:rPr lang="en-US" sz="2000" dirty="0" smtClean="0"/>
              <a:t>evenly split between defaulting and non-defaulting </a:t>
            </a:r>
            <a:r>
              <a:rPr lang="en-US" sz="2000" dirty="0" smtClean="0"/>
              <a:t>companies:</a:t>
            </a:r>
            <a:endParaRPr lang="en-US" sz="2000" dirty="0" smtClean="0"/>
          </a:p>
          <a:p>
            <a:pPr marL="363538" indent="-363538" algn="just">
              <a:lnSpc>
                <a:spcPts val="2700"/>
              </a:lnSpc>
              <a:spcBef>
                <a:spcPts val="600"/>
              </a:spcBef>
              <a:spcAft>
                <a:spcPts val="600"/>
              </a:spcAft>
              <a:buNone/>
            </a:pPr>
            <a:endParaRPr lang="en-US" sz="2000" dirty="0" smtClean="0"/>
          </a:p>
          <a:p>
            <a:pPr marL="268288" indent="-268288" algn="just">
              <a:lnSpc>
                <a:spcPts val="2500"/>
              </a:lnSpc>
              <a:spcBef>
                <a:spcPts val="0"/>
              </a:spcBef>
              <a:spcAft>
                <a:spcPts val="0"/>
              </a:spcAft>
              <a:buNone/>
            </a:pPr>
            <a:r>
              <a:rPr lang="en-US" sz="2000" dirty="0"/>
              <a:t>	</a:t>
            </a:r>
            <a:r>
              <a:rPr lang="en-US" sz="1600" dirty="0" smtClean="0"/>
              <a:t>where:</a:t>
            </a:r>
          </a:p>
          <a:p>
            <a:pPr marL="268288" indent="-268288">
              <a:lnSpc>
                <a:spcPts val="2500"/>
              </a:lnSpc>
              <a:spcBef>
                <a:spcPts val="0"/>
              </a:spcBef>
              <a:spcAft>
                <a:spcPts val="0"/>
              </a:spcAft>
              <a:buFont typeface="Monotype Sorts" pitchFamily="2" charset="2"/>
              <a:buNone/>
            </a:pPr>
            <a:r>
              <a:rPr lang="en-US" sz="1600" dirty="0" smtClean="0"/>
              <a:t>	X</a:t>
            </a:r>
            <a:r>
              <a:rPr lang="en-US" sz="1600" baseline="-25000" dirty="0" smtClean="0"/>
              <a:t>1</a:t>
            </a:r>
            <a:r>
              <a:rPr lang="en-US" sz="1600" dirty="0" smtClean="0"/>
              <a:t> = working capital (net) / total assets;  X</a:t>
            </a:r>
            <a:r>
              <a:rPr lang="en-US" sz="1600" baseline="-25000" dirty="0" smtClean="0"/>
              <a:t>2</a:t>
            </a:r>
            <a:r>
              <a:rPr lang="en-US" sz="1600" dirty="0" smtClean="0"/>
              <a:t> = retained earnings</a:t>
            </a:r>
            <a:r>
              <a:rPr lang="en-US" sz="1600" dirty="0"/>
              <a:t>/ total </a:t>
            </a:r>
            <a:r>
              <a:rPr lang="en-US" sz="1600" dirty="0" smtClean="0"/>
              <a:t>assets</a:t>
            </a:r>
          </a:p>
          <a:p>
            <a:pPr marL="268288" indent="-268288">
              <a:lnSpc>
                <a:spcPts val="2500"/>
              </a:lnSpc>
              <a:spcBef>
                <a:spcPts val="0"/>
              </a:spcBef>
              <a:spcAft>
                <a:spcPts val="0"/>
              </a:spcAft>
              <a:buNone/>
            </a:pPr>
            <a:r>
              <a:rPr lang="en-US" sz="1600" dirty="0"/>
              <a:t>	</a:t>
            </a:r>
            <a:r>
              <a:rPr lang="en-US" sz="1600" dirty="0" smtClean="0"/>
              <a:t>X</a:t>
            </a:r>
            <a:r>
              <a:rPr lang="en-US" sz="1600" baseline="-25000" dirty="0" smtClean="0"/>
              <a:t>3</a:t>
            </a:r>
            <a:r>
              <a:rPr lang="en-US" sz="1600" dirty="0" smtClean="0"/>
              <a:t> = EBIT </a:t>
            </a:r>
            <a:r>
              <a:rPr lang="en-US" sz="1600" dirty="0"/>
              <a:t>/ total </a:t>
            </a:r>
            <a:r>
              <a:rPr lang="en-US" sz="1600" dirty="0" smtClean="0"/>
              <a:t>assets; X</a:t>
            </a:r>
            <a:r>
              <a:rPr lang="en-US" sz="1600" baseline="-25000" dirty="0" smtClean="0"/>
              <a:t>4</a:t>
            </a:r>
            <a:r>
              <a:rPr lang="en-US" sz="1600" dirty="0" smtClean="0"/>
              <a:t> = market capitalization/book value of long-term liabilities</a:t>
            </a:r>
          </a:p>
          <a:p>
            <a:pPr marL="268288" indent="-268288">
              <a:lnSpc>
                <a:spcPts val="2500"/>
              </a:lnSpc>
              <a:spcBef>
                <a:spcPts val="0"/>
              </a:spcBef>
              <a:spcAft>
                <a:spcPts val="0"/>
              </a:spcAft>
              <a:buNone/>
            </a:pPr>
            <a:r>
              <a:rPr lang="en-US" sz="1600" dirty="0"/>
              <a:t>	</a:t>
            </a:r>
            <a:r>
              <a:rPr lang="en-US" sz="1600" dirty="0" smtClean="0"/>
              <a:t>X</a:t>
            </a:r>
            <a:r>
              <a:rPr lang="en-US" sz="1600" baseline="-25000" dirty="0" smtClean="0"/>
              <a:t>5</a:t>
            </a:r>
            <a:r>
              <a:rPr lang="en-US" sz="1600" dirty="0" smtClean="0"/>
              <a:t> = sales/total </a:t>
            </a:r>
            <a:r>
              <a:rPr lang="en-US" sz="1600" dirty="0" smtClean="0"/>
              <a:t>assets</a:t>
            </a:r>
          </a:p>
          <a:p>
            <a:pPr marL="268288" indent="-268288">
              <a:lnSpc>
                <a:spcPts val="2500"/>
              </a:lnSpc>
              <a:spcBef>
                <a:spcPts val="0"/>
              </a:spcBef>
              <a:spcAft>
                <a:spcPts val="0"/>
              </a:spcAft>
              <a:buNone/>
            </a:pPr>
            <a:r>
              <a:rPr lang="en-US" sz="1600" dirty="0"/>
              <a:t>	</a:t>
            </a:r>
            <a:endParaRPr lang="en-US" sz="1600" dirty="0" smtClean="0"/>
          </a:p>
          <a:p>
            <a:pPr marL="268288" indent="-268288" algn="just">
              <a:lnSpc>
                <a:spcPts val="2700"/>
              </a:lnSpc>
              <a:spcBef>
                <a:spcPts val="600"/>
              </a:spcBef>
              <a:spcAft>
                <a:spcPts val="600"/>
              </a:spcAft>
            </a:pPr>
            <a:r>
              <a:rPr lang="en-US" sz="2000" dirty="0"/>
              <a:t>The PD decreases with the </a:t>
            </a:r>
            <a:r>
              <a:rPr lang="en-US" sz="2000" dirty="0" smtClean="0"/>
              <a:t>Z-Score:</a:t>
            </a:r>
            <a:endParaRPr lang="en-US" sz="2000" dirty="0"/>
          </a:p>
          <a:p>
            <a:pPr marL="668338" lvl="1" indent="-268288" algn="just">
              <a:lnSpc>
                <a:spcPts val="2700"/>
              </a:lnSpc>
              <a:spcBef>
                <a:spcPts val="600"/>
              </a:spcBef>
              <a:spcAft>
                <a:spcPts val="600"/>
              </a:spcAft>
            </a:pPr>
            <a:r>
              <a:rPr lang="en-US" sz="1600" dirty="0" smtClean="0"/>
              <a:t>Z&lt;1,81 </a:t>
            </a:r>
            <a:r>
              <a:rPr lang="en-US" sz="1600" dirty="0" smtClean="0"/>
              <a:t>– defaulting companies</a:t>
            </a:r>
          </a:p>
          <a:p>
            <a:pPr marL="668338" lvl="1" indent="-268288" algn="just">
              <a:lnSpc>
                <a:spcPts val="2700"/>
              </a:lnSpc>
              <a:spcBef>
                <a:spcPts val="600"/>
              </a:spcBef>
              <a:spcAft>
                <a:spcPts val="600"/>
              </a:spcAft>
            </a:pPr>
            <a:r>
              <a:rPr lang="en-US" sz="1600" dirty="0" smtClean="0"/>
              <a:t>Z&gt;2,99 – non-defaulting companies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842</a:t>
            </a:fld>
            <a:endParaRPr lang="en-US"/>
          </a:p>
        </p:txBody>
      </p:sp>
      <p:pic>
        <p:nvPicPr>
          <p:cNvPr id="3" name="Picture 2"/>
          <p:cNvPicPr>
            <a:picLocks noChangeAspect="1"/>
          </p:cNvPicPr>
          <p:nvPr/>
        </p:nvPicPr>
        <p:blipFill>
          <a:blip r:embed="rId2"/>
          <a:stretch>
            <a:fillRect/>
          </a:stretch>
        </p:blipFill>
        <p:spPr>
          <a:xfrm>
            <a:off x="1136576" y="2780928"/>
            <a:ext cx="3960440" cy="516539"/>
          </a:xfrm>
          <a:prstGeom prst="rect">
            <a:avLst/>
          </a:prstGeom>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0419">
                                            <p:txEl>
                                              <p:pRg st="0" end="0"/>
                                            </p:txEl>
                                          </p:spTgt>
                                        </p:tgtEl>
                                        <p:attrNameLst>
                                          <p:attrName>style.visibility</p:attrName>
                                        </p:attrNameLst>
                                      </p:cBhvr>
                                      <p:to>
                                        <p:strVal val="visible"/>
                                      </p:to>
                                    </p:set>
                                    <p:animEffect transition="in" filter="wipe(left)">
                                      <p:cBhvr>
                                        <p:cTn id="7" dur="500"/>
                                        <p:tgtEl>
                                          <p:spTgt spid="700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0419">
                                            <p:txEl>
                                              <p:pRg st="2" end="2"/>
                                            </p:txEl>
                                          </p:spTgt>
                                        </p:tgtEl>
                                        <p:attrNameLst>
                                          <p:attrName>style.visibility</p:attrName>
                                        </p:attrNameLst>
                                      </p:cBhvr>
                                      <p:to>
                                        <p:strVal val="visible"/>
                                      </p:to>
                                    </p:set>
                                    <p:animEffect transition="in" filter="wipe(left)">
                                      <p:cBhvr>
                                        <p:cTn id="12" dur="500"/>
                                        <p:tgtEl>
                                          <p:spTgt spid="700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0419">
                                            <p:txEl>
                                              <p:pRg st="3" end="3"/>
                                            </p:txEl>
                                          </p:spTgt>
                                        </p:tgtEl>
                                        <p:attrNameLst>
                                          <p:attrName>style.visibility</p:attrName>
                                        </p:attrNameLst>
                                      </p:cBhvr>
                                      <p:to>
                                        <p:strVal val="visible"/>
                                      </p:to>
                                    </p:set>
                                    <p:animEffect transition="in" filter="wipe(left)">
                                      <p:cBhvr>
                                        <p:cTn id="17" dur="500"/>
                                        <p:tgtEl>
                                          <p:spTgt spid="7004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0419">
                                            <p:txEl>
                                              <p:pRg st="4" end="4"/>
                                            </p:txEl>
                                          </p:spTgt>
                                        </p:tgtEl>
                                        <p:attrNameLst>
                                          <p:attrName>style.visibility</p:attrName>
                                        </p:attrNameLst>
                                      </p:cBhvr>
                                      <p:to>
                                        <p:strVal val="visible"/>
                                      </p:to>
                                    </p:set>
                                    <p:animEffect transition="in" filter="wipe(left)">
                                      <p:cBhvr>
                                        <p:cTn id="22" dur="500"/>
                                        <p:tgtEl>
                                          <p:spTgt spid="7004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0419">
                                            <p:txEl>
                                              <p:pRg st="5" end="5"/>
                                            </p:txEl>
                                          </p:spTgt>
                                        </p:tgtEl>
                                        <p:attrNameLst>
                                          <p:attrName>style.visibility</p:attrName>
                                        </p:attrNameLst>
                                      </p:cBhvr>
                                      <p:to>
                                        <p:strVal val="visible"/>
                                      </p:to>
                                    </p:set>
                                    <p:animEffect transition="in" filter="wipe(left)">
                                      <p:cBhvr>
                                        <p:cTn id="27" dur="500"/>
                                        <p:tgtEl>
                                          <p:spTgt spid="7004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00419">
                                            <p:txEl>
                                              <p:pRg st="6" end="6"/>
                                            </p:txEl>
                                          </p:spTgt>
                                        </p:tgtEl>
                                        <p:attrNameLst>
                                          <p:attrName>style.visibility</p:attrName>
                                        </p:attrNameLst>
                                      </p:cBhvr>
                                      <p:to>
                                        <p:strVal val="visible"/>
                                      </p:to>
                                    </p:set>
                                    <p:animEffect transition="in" filter="wipe(left)">
                                      <p:cBhvr>
                                        <p:cTn id="32" dur="500"/>
                                        <p:tgtEl>
                                          <p:spTgt spid="7004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00419">
                                            <p:txEl>
                                              <p:pRg st="7" end="7"/>
                                            </p:txEl>
                                          </p:spTgt>
                                        </p:tgtEl>
                                        <p:attrNameLst>
                                          <p:attrName>style.visibility</p:attrName>
                                        </p:attrNameLst>
                                      </p:cBhvr>
                                      <p:to>
                                        <p:strVal val="visible"/>
                                      </p:to>
                                    </p:set>
                                    <p:animEffect transition="in" filter="wipe(left)">
                                      <p:cBhvr>
                                        <p:cTn id="37" dur="500"/>
                                        <p:tgtEl>
                                          <p:spTgt spid="700419">
                                            <p:txEl>
                                              <p:pRg st="7" end="7"/>
                                            </p:tx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00419">
                                            <p:txEl>
                                              <p:pRg st="8" end="8"/>
                                            </p:txEl>
                                          </p:spTgt>
                                        </p:tgtEl>
                                        <p:attrNameLst>
                                          <p:attrName>style.visibility</p:attrName>
                                        </p:attrNameLst>
                                      </p:cBhvr>
                                      <p:to>
                                        <p:strVal val="visible"/>
                                      </p:to>
                                    </p:set>
                                    <p:animEffect transition="in" filter="wipe(left)">
                                      <p:cBhvr>
                                        <p:cTn id="40" dur="500"/>
                                        <p:tgtEl>
                                          <p:spTgt spid="700419">
                                            <p:txEl>
                                              <p:pRg st="8" end="8"/>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00419">
                                            <p:txEl>
                                              <p:pRg st="9" end="9"/>
                                            </p:txEl>
                                          </p:spTgt>
                                        </p:tgtEl>
                                        <p:attrNameLst>
                                          <p:attrName>style.visibility</p:attrName>
                                        </p:attrNameLst>
                                      </p:cBhvr>
                                      <p:to>
                                        <p:strVal val="visible"/>
                                      </p:to>
                                    </p:set>
                                    <p:animEffect transition="in" filter="wipe(left)">
                                      <p:cBhvr>
                                        <p:cTn id="43" dur="500"/>
                                        <p:tgtEl>
                                          <p:spTgt spid="7004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0419" grpId="0" build="p" autoUpdateAnimBg="0"/>
    </p:bldLst>
  </p:timing>
</p:sld>
</file>

<file path=ppt/slides/slide8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r>
              <a:rPr lang="en-US" dirty="0"/>
              <a:t>Altman Z-score (</a:t>
            </a:r>
            <a:r>
              <a:rPr lang="en-US" dirty="0" smtClean="0"/>
              <a:t>1983)</a:t>
            </a:r>
          </a:p>
        </p:txBody>
      </p:sp>
      <p:sp>
        <p:nvSpPr>
          <p:cNvPr id="701443" name="Rectangle 3"/>
          <p:cNvSpPr>
            <a:spLocks noGrp="1" noChangeArrowheads="1"/>
          </p:cNvSpPr>
          <p:nvPr>
            <p:ph type="body" idx="1"/>
          </p:nvPr>
        </p:nvSpPr>
        <p:spPr>
          <a:xfrm>
            <a:off x="776536" y="1628799"/>
            <a:ext cx="8640960" cy="4694213"/>
          </a:xfrm>
        </p:spPr>
        <p:txBody>
          <a:bodyPr/>
          <a:lstStyle/>
          <a:p>
            <a:pPr algn="just">
              <a:lnSpc>
                <a:spcPts val="2700"/>
              </a:lnSpc>
              <a:spcBef>
                <a:spcPts val="600"/>
              </a:spcBef>
              <a:spcAft>
                <a:spcPts val="600"/>
              </a:spcAft>
            </a:pPr>
            <a:r>
              <a:rPr lang="en-US" sz="2000" dirty="0" smtClean="0"/>
              <a:t>In order to allow the calculation of a </a:t>
            </a:r>
            <a:r>
              <a:rPr lang="en-US" sz="2000" dirty="0" smtClean="0">
                <a:solidFill>
                  <a:srgbClr val="FF0000"/>
                </a:solidFill>
              </a:rPr>
              <a:t>Z-score for non-listed companies</a:t>
            </a:r>
            <a:r>
              <a:rPr lang="en-US" sz="2000" dirty="0" smtClean="0"/>
              <a:t>, the Z-score’ model was developed in Altman (1983): </a:t>
            </a:r>
          </a:p>
          <a:p>
            <a:pPr algn="just">
              <a:lnSpc>
                <a:spcPts val="2700"/>
              </a:lnSpc>
              <a:spcBef>
                <a:spcPts val="600"/>
              </a:spcBef>
              <a:spcAft>
                <a:spcPts val="600"/>
              </a:spcAft>
              <a:buFont typeface="Monotype Sorts" pitchFamily="2" charset="2"/>
              <a:buNone/>
            </a:pPr>
            <a:endParaRPr lang="en-US" sz="2000" dirty="0" smtClean="0"/>
          </a:p>
          <a:p>
            <a:pPr algn="just">
              <a:lnSpc>
                <a:spcPts val="2700"/>
              </a:lnSpc>
              <a:spcBef>
                <a:spcPts val="600"/>
              </a:spcBef>
              <a:spcAft>
                <a:spcPts val="600"/>
              </a:spcAft>
              <a:buFont typeface="Monotype Sorts" pitchFamily="2" charset="2"/>
              <a:buNone/>
            </a:pPr>
            <a:r>
              <a:rPr lang="en-US" sz="2000" dirty="0" smtClean="0"/>
              <a:t>	Z’ = 0.717 X</a:t>
            </a:r>
            <a:r>
              <a:rPr lang="en-US" sz="2000" baseline="-25000" dirty="0" smtClean="0"/>
              <a:t>1</a:t>
            </a:r>
            <a:r>
              <a:rPr lang="en-US" sz="2000" dirty="0" smtClean="0"/>
              <a:t> + 0.847 X</a:t>
            </a:r>
            <a:r>
              <a:rPr lang="en-US" sz="2000" baseline="-25000" dirty="0" smtClean="0"/>
              <a:t>2</a:t>
            </a:r>
            <a:r>
              <a:rPr lang="en-US" sz="2000" dirty="0" smtClean="0"/>
              <a:t> + 3.107 X</a:t>
            </a:r>
            <a:r>
              <a:rPr lang="en-US" sz="2000" baseline="-25000" dirty="0" smtClean="0"/>
              <a:t>3</a:t>
            </a:r>
            <a:r>
              <a:rPr lang="en-US" sz="2000" dirty="0" smtClean="0"/>
              <a:t> + 0.420 X</a:t>
            </a:r>
            <a:r>
              <a:rPr lang="en-US" sz="2000" baseline="-25000" dirty="0" smtClean="0"/>
              <a:t>4</a:t>
            </a:r>
            <a:r>
              <a:rPr lang="en-US" sz="2000" dirty="0" smtClean="0"/>
              <a:t> + 0.998 X</a:t>
            </a:r>
            <a:r>
              <a:rPr lang="en-US" sz="2000" baseline="-25000" dirty="0" smtClean="0"/>
              <a:t>5.</a:t>
            </a:r>
          </a:p>
          <a:p>
            <a:pPr algn="just">
              <a:lnSpc>
                <a:spcPts val="2700"/>
              </a:lnSpc>
              <a:spcBef>
                <a:spcPts val="600"/>
              </a:spcBef>
              <a:spcAft>
                <a:spcPts val="600"/>
              </a:spcAft>
              <a:buFont typeface="Monotype Sorts" pitchFamily="2" charset="2"/>
              <a:buNone/>
            </a:pPr>
            <a:endParaRPr lang="en-US" sz="2000" dirty="0" smtClean="0"/>
          </a:p>
          <a:p>
            <a:pPr algn="just">
              <a:lnSpc>
                <a:spcPts val="2700"/>
              </a:lnSpc>
              <a:spcBef>
                <a:spcPts val="600"/>
              </a:spcBef>
              <a:spcAft>
                <a:spcPts val="600"/>
              </a:spcAft>
            </a:pPr>
            <a:r>
              <a:rPr lang="en-US" sz="2000" dirty="0" smtClean="0"/>
              <a:t>This model is similar to the previous one, with the numerator in X</a:t>
            </a:r>
            <a:r>
              <a:rPr lang="en-US" sz="2000" baseline="-25000" dirty="0" smtClean="0"/>
              <a:t>4</a:t>
            </a:r>
            <a:r>
              <a:rPr lang="en-US" sz="2000" dirty="0" smtClean="0"/>
              <a:t> replaced by the book value of own funds.</a:t>
            </a:r>
          </a:p>
          <a:p>
            <a:pPr algn="just">
              <a:lnSpc>
                <a:spcPts val="2700"/>
              </a:lnSpc>
              <a:spcBef>
                <a:spcPts val="600"/>
              </a:spcBef>
              <a:spcAft>
                <a:spcPts val="600"/>
              </a:spcAft>
            </a:pPr>
            <a:r>
              <a:rPr lang="en-US" sz="2000" dirty="0" smtClean="0"/>
              <a:t>The cut-off point corresponds to Z = 2.675, which is the level that minimizes the estimation errors.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843</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1443">
                                            <p:txEl>
                                              <p:pRg st="0" end="0"/>
                                            </p:txEl>
                                          </p:spTgt>
                                        </p:tgtEl>
                                        <p:attrNameLst>
                                          <p:attrName>style.visibility</p:attrName>
                                        </p:attrNameLst>
                                      </p:cBhvr>
                                      <p:to>
                                        <p:strVal val="visible"/>
                                      </p:to>
                                    </p:set>
                                    <p:animEffect transition="in" filter="wipe(left)">
                                      <p:cBhvr>
                                        <p:cTn id="7" dur="500"/>
                                        <p:tgtEl>
                                          <p:spTgt spid="70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1443">
                                            <p:txEl>
                                              <p:pRg st="2" end="2"/>
                                            </p:txEl>
                                          </p:spTgt>
                                        </p:tgtEl>
                                        <p:attrNameLst>
                                          <p:attrName>style.visibility</p:attrName>
                                        </p:attrNameLst>
                                      </p:cBhvr>
                                      <p:to>
                                        <p:strVal val="visible"/>
                                      </p:to>
                                    </p:set>
                                    <p:animEffect transition="in" filter="wipe(left)">
                                      <p:cBhvr>
                                        <p:cTn id="12" dur="500"/>
                                        <p:tgtEl>
                                          <p:spTgt spid="7014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1443">
                                            <p:txEl>
                                              <p:pRg st="4" end="4"/>
                                            </p:txEl>
                                          </p:spTgt>
                                        </p:tgtEl>
                                        <p:attrNameLst>
                                          <p:attrName>style.visibility</p:attrName>
                                        </p:attrNameLst>
                                      </p:cBhvr>
                                      <p:to>
                                        <p:strVal val="visible"/>
                                      </p:to>
                                    </p:set>
                                    <p:animEffect transition="in" filter="wipe(left)">
                                      <p:cBhvr>
                                        <p:cTn id="17" dur="500"/>
                                        <p:tgtEl>
                                          <p:spTgt spid="70144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1443">
                                            <p:txEl>
                                              <p:pRg st="5" end="5"/>
                                            </p:txEl>
                                          </p:spTgt>
                                        </p:tgtEl>
                                        <p:attrNameLst>
                                          <p:attrName>style.visibility</p:attrName>
                                        </p:attrNameLst>
                                      </p:cBhvr>
                                      <p:to>
                                        <p:strVal val="visible"/>
                                      </p:to>
                                    </p:set>
                                    <p:animEffect transition="in" filter="wipe(left)">
                                      <p:cBhvr>
                                        <p:cTn id="22" dur="500"/>
                                        <p:tgtEl>
                                          <p:spTgt spid="70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1443" grpId="0" build="p" autoUpdateAnimBg="0"/>
    </p:bldLst>
  </p:timing>
</p:sld>
</file>

<file path=ppt/slides/slide8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p:txBody>
          <a:bodyPr/>
          <a:lstStyle/>
          <a:p>
            <a:r>
              <a:rPr lang="en-US" dirty="0"/>
              <a:t>Altman Z-score (</a:t>
            </a:r>
            <a:r>
              <a:rPr lang="en-US" dirty="0" smtClean="0"/>
              <a:t>1993</a:t>
            </a:r>
            <a:r>
              <a:rPr lang="en-US" dirty="0"/>
              <a:t>)</a:t>
            </a:r>
            <a:endParaRPr lang="en-US" dirty="0" smtClean="0"/>
          </a:p>
        </p:txBody>
      </p:sp>
      <p:sp>
        <p:nvSpPr>
          <p:cNvPr id="702467" name="Rectangle 3"/>
          <p:cNvSpPr>
            <a:spLocks noGrp="1" noChangeArrowheads="1"/>
          </p:cNvSpPr>
          <p:nvPr>
            <p:ph type="body" idx="1"/>
          </p:nvPr>
        </p:nvSpPr>
        <p:spPr>
          <a:xfrm>
            <a:off x="776536" y="1628800"/>
            <a:ext cx="8716714" cy="4694213"/>
          </a:xfrm>
        </p:spPr>
        <p:txBody>
          <a:bodyPr/>
          <a:lstStyle/>
          <a:p>
            <a:pPr algn="just">
              <a:lnSpc>
                <a:spcPts val="2700"/>
              </a:lnSpc>
              <a:spcBef>
                <a:spcPts val="600"/>
              </a:spcBef>
            </a:pPr>
            <a:r>
              <a:rPr lang="en-US" sz="2000" dirty="0" smtClean="0"/>
              <a:t>Aiming at reducing sector distortions </a:t>
            </a:r>
            <a:r>
              <a:rPr lang="en-US" sz="2000" dirty="0" smtClean="0">
                <a:solidFill>
                  <a:srgbClr val="FF0000"/>
                </a:solidFill>
              </a:rPr>
              <a:t>for non-manufacturing companies</a:t>
            </a:r>
            <a:r>
              <a:rPr lang="en-US" sz="2000" dirty="0" smtClean="0"/>
              <a:t>, Altman (1993) Z’’-score model was developed (eliminating X</a:t>
            </a:r>
            <a:r>
              <a:rPr lang="en-US" sz="2000" baseline="-25000" dirty="0" smtClean="0"/>
              <a:t>5</a:t>
            </a:r>
            <a:r>
              <a:rPr lang="en-US" sz="2000" dirty="0" smtClean="0"/>
              <a:t>):</a:t>
            </a:r>
          </a:p>
          <a:p>
            <a:pPr algn="just">
              <a:lnSpc>
                <a:spcPts val="2700"/>
              </a:lnSpc>
              <a:spcBef>
                <a:spcPts val="600"/>
              </a:spcBef>
            </a:pPr>
            <a:endParaRPr lang="en-US" sz="2000" dirty="0" smtClean="0"/>
          </a:p>
          <a:p>
            <a:pPr algn="just">
              <a:lnSpc>
                <a:spcPts val="2700"/>
              </a:lnSpc>
              <a:spcBef>
                <a:spcPts val="600"/>
              </a:spcBef>
              <a:buFont typeface="Monotype Sorts" pitchFamily="2" charset="2"/>
              <a:buNone/>
            </a:pPr>
            <a:r>
              <a:rPr lang="en-US" sz="2000" dirty="0" smtClean="0"/>
              <a:t>	Z’’ =6.56 X</a:t>
            </a:r>
            <a:r>
              <a:rPr lang="en-US" sz="2000" baseline="-25000" dirty="0" smtClean="0"/>
              <a:t>1</a:t>
            </a:r>
            <a:r>
              <a:rPr lang="en-US" sz="2000" dirty="0" smtClean="0"/>
              <a:t> + 3.26 X</a:t>
            </a:r>
            <a:r>
              <a:rPr lang="en-US" sz="2000" baseline="-25000" dirty="0" smtClean="0"/>
              <a:t>2</a:t>
            </a:r>
            <a:r>
              <a:rPr lang="en-US" sz="2000" dirty="0" smtClean="0"/>
              <a:t> + 6.72 X</a:t>
            </a:r>
            <a:r>
              <a:rPr lang="en-US" sz="2000" baseline="-25000" dirty="0" smtClean="0"/>
              <a:t>3</a:t>
            </a:r>
            <a:r>
              <a:rPr lang="en-US" sz="2000" dirty="0" smtClean="0"/>
              <a:t> + 1.05 X</a:t>
            </a:r>
            <a:r>
              <a:rPr lang="en-US" sz="2000" baseline="-25000" dirty="0" smtClean="0"/>
              <a:t>4</a:t>
            </a:r>
            <a:r>
              <a:rPr lang="en-US" sz="2000" dirty="0" smtClean="0"/>
              <a:t>.</a:t>
            </a:r>
          </a:p>
          <a:p>
            <a:pPr algn="just">
              <a:lnSpc>
                <a:spcPts val="2700"/>
              </a:lnSpc>
              <a:spcBef>
                <a:spcPts val="600"/>
              </a:spcBef>
              <a:buFont typeface="Monotype Sorts" pitchFamily="2" charset="2"/>
              <a:buNone/>
            </a:pPr>
            <a:r>
              <a:rPr lang="en-US" sz="2000" dirty="0" smtClean="0"/>
              <a:t>	</a:t>
            </a:r>
          </a:p>
          <a:p>
            <a:pPr algn="just">
              <a:lnSpc>
                <a:spcPts val="2700"/>
              </a:lnSpc>
              <a:spcBef>
                <a:spcPts val="600"/>
              </a:spcBef>
              <a:buFont typeface="Monotype Sorts" pitchFamily="2" charset="2"/>
              <a:buNone/>
            </a:pPr>
            <a:r>
              <a:rPr lang="en-US" sz="2000" dirty="0" smtClean="0"/>
              <a:t>	where the variables have the same meaning of Altman (1983).</a:t>
            </a:r>
          </a:p>
          <a:p>
            <a:pPr algn="just">
              <a:lnSpc>
                <a:spcPts val="2700"/>
              </a:lnSpc>
              <a:spcBef>
                <a:spcPts val="600"/>
              </a:spcBef>
              <a:buFont typeface="Monotype Sorts" pitchFamily="2" charset="2"/>
              <a:buNone/>
            </a:pPr>
            <a:endParaRPr lang="en-US" sz="2000" dirty="0" smtClean="0"/>
          </a:p>
          <a:p>
            <a:pPr algn="just">
              <a:lnSpc>
                <a:spcPts val="2700"/>
              </a:lnSpc>
              <a:spcBef>
                <a:spcPts val="600"/>
              </a:spcBef>
            </a:pPr>
            <a:r>
              <a:rPr lang="en-US" sz="2000" dirty="0" smtClean="0">
                <a:solidFill>
                  <a:srgbClr val="FF0000"/>
                </a:solidFill>
              </a:rPr>
              <a:t>For emerging markets, the constant 3.25 was added</a:t>
            </a:r>
            <a:r>
              <a:rPr lang="en-US" sz="2000" dirty="0" smtClean="0"/>
              <a:t>, in order to obtain a zero score for defaulting companies</a:t>
            </a:r>
            <a:r>
              <a:rPr lang="en-US"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2467">
                                            <p:txEl>
                                              <p:pRg st="0" end="0"/>
                                            </p:txEl>
                                          </p:spTgt>
                                        </p:tgtEl>
                                        <p:attrNameLst>
                                          <p:attrName>style.visibility</p:attrName>
                                        </p:attrNameLst>
                                      </p:cBhvr>
                                      <p:to>
                                        <p:strVal val="visible"/>
                                      </p:to>
                                    </p:set>
                                    <p:animEffect transition="in" filter="wipe(left)">
                                      <p:cBhvr>
                                        <p:cTn id="7" dur="500"/>
                                        <p:tgtEl>
                                          <p:spTgt spid="702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2467">
                                            <p:txEl>
                                              <p:pRg st="2" end="2"/>
                                            </p:txEl>
                                          </p:spTgt>
                                        </p:tgtEl>
                                        <p:attrNameLst>
                                          <p:attrName>style.visibility</p:attrName>
                                        </p:attrNameLst>
                                      </p:cBhvr>
                                      <p:to>
                                        <p:strVal val="visible"/>
                                      </p:to>
                                    </p:set>
                                    <p:animEffect transition="in" filter="wipe(left)">
                                      <p:cBhvr>
                                        <p:cTn id="12" dur="500"/>
                                        <p:tgtEl>
                                          <p:spTgt spid="70246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2467">
                                            <p:txEl>
                                              <p:pRg st="4" end="4"/>
                                            </p:txEl>
                                          </p:spTgt>
                                        </p:tgtEl>
                                        <p:attrNameLst>
                                          <p:attrName>style.visibility</p:attrName>
                                        </p:attrNameLst>
                                      </p:cBhvr>
                                      <p:to>
                                        <p:strVal val="visible"/>
                                      </p:to>
                                    </p:set>
                                    <p:animEffect transition="in" filter="wipe(left)">
                                      <p:cBhvr>
                                        <p:cTn id="17" dur="500"/>
                                        <p:tgtEl>
                                          <p:spTgt spid="70246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2467">
                                            <p:txEl>
                                              <p:pRg st="6" end="6"/>
                                            </p:txEl>
                                          </p:spTgt>
                                        </p:tgtEl>
                                        <p:attrNameLst>
                                          <p:attrName>style.visibility</p:attrName>
                                        </p:attrNameLst>
                                      </p:cBhvr>
                                      <p:to>
                                        <p:strVal val="visible"/>
                                      </p:to>
                                    </p:set>
                                    <p:animEffect transition="in" filter="wipe(left)">
                                      <p:cBhvr>
                                        <p:cTn id="22" dur="500"/>
                                        <p:tgtEl>
                                          <p:spTgt spid="7024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7" grpId="0" build="p" autoUpdateAnimBg="0"/>
    </p:bldLst>
  </p:timing>
</p:sld>
</file>

<file path=ppt/slides/slide8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6050" name="Rectangle 2"/>
          <p:cNvSpPr>
            <a:spLocks noGrp="1" noChangeArrowheads="1"/>
          </p:cNvSpPr>
          <p:nvPr>
            <p:ph type="title"/>
          </p:nvPr>
        </p:nvSpPr>
        <p:spPr/>
        <p:txBody>
          <a:bodyPr/>
          <a:lstStyle/>
          <a:p>
            <a:r>
              <a:rPr lang="en-US" dirty="0" smtClean="0"/>
              <a:t>PDs from Z-Score</a:t>
            </a:r>
          </a:p>
        </p:txBody>
      </p:sp>
      <p:sp>
        <p:nvSpPr>
          <p:cNvPr id="1350659" name="Rectangle 3"/>
          <p:cNvSpPr>
            <a:spLocks noGrp="1" noChangeArrowheads="1"/>
          </p:cNvSpPr>
          <p:nvPr>
            <p:ph type="body" sz="half" idx="1"/>
          </p:nvPr>
        </p:nvSpPr>
        <p:spPr>
          <a:xfrm>
            <a:off x="738158" y="1715058"/>
            <a:ext cx="8534430" cy="561814"/>
          </a:xfrm>
        </p:spPr>
        <p:txBody>
          <a:bodyPr/>
          <a:lstStyle/>
          <a:p>
            <a:pPr algn="just"/>
            <a:r>
              <a:rPr lang="en-US" sz="2000" dirty="0" smtClean="0">
                <a:solidFill>
                  <a:srgbClr val="FF0000"/>
                </a:solidFill>
              </a:rPr>
              <a:t>The mapping of PDs to Z-scores is done through the rating </a:t>
            </a:r>
            <a:r>
              <a:rPr lang="en-US" sz="2000" dirty="0" smtClean="0">
                <a:solidFill>
                  <a:srgbClr val="FF0000"/>
                </a:solidFill>
              </a:rPr>
              <a:t>classifications</a:t>
            </a:r>
            <a:r>
              <a:rPr lang="en-US" sz="2000" dirty="0" smtClean="0">
                <a:solidFill>
                  <a:srgbClr val="FF0000"/>
                </a:solidFill>
              </a:rPr>
              <a:t>:</a:t>
            </a:r>
          </a:p>
        </p:txBody>
      </p:sp>
      <p:pic>
        <p:nvPicPr>
          <p:cNvPr id="1350661" name="Picture 5"/>
          <p:cNvPicPr>
            <a:picLocks noGrp="1" noChangeAspect="1" noChangeArrowheads="1"/>
          </p:cNvPicPr>
          <p:nvPr>
            <p:ph sz="half" idx="2"/>
          </p:nvPr>
        </p:nvPicPr>
        <p:blipFill>
          <a:blip r:embed="rId2" cstate="print"/>
          <a:srcRect/>
          <a:stretch>
            <a:fillRect/>
          </a:stretch>
        </p:blipFill>
        <p:spPr>
          <a:xfrm>
            <a:off x="809596" y="2786058"/>
            <a:ext cx="4286280" cy="2710836"/>
          </a:xfrm>
          <a:noFill/>
        </p:spPr>
      </p:pic>
      <p:sp>
        <p:nvSpPr>
          <p:cNvPr id="1350663" name="Rectangle 7"/>
          <p:cNvSpPr>
            <a:spLocks noChangeArrowheads="1"/>
          </p:cNvSpPr>
          <p:nvPr/>
        </p:nvSpPr>
        <p:spPr bwMode="auto">
          <a:xfrm>
            <a:off x="952472" y="5715016"/>
            <a:ext cx="3757612" cy="4318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smtClean="0">
                <a:solidFill>
                  <a:schemeClr val="tx1"/>
                </a:solidFill>
              </a:rPr>
              <a:t>Source: Altman (2002)</a:t>
            </a:r>
            <a:endParaRPr kumimoji="0" lang="en-US" sz="1400" b="0" u="none">
              <a:solidFill>
                <a:schemeClr val="tx1"/>
              </a:solidFill>
            </a:endParaRPr>
          </a:p>
        </p:txBody>
      </p:sp>
      <p:pic>
        <p:nvPicPr>
          <p:cNvPr id="6" name="Picture 8"/>
          <p:cNvPicPr>
            <a:picLocks noChangeAspect="1" noChangeArrowheads="1"/>
          </p:cNvPicPr>
          <p:nvPr/>
        </p:nvPicPr>
        <p:blipFill>
          <a:blip r:embed="rId3" cstate="print"/>
          <a:srcRect/>
          <a:stretch>
            <a:fillRect/>
          </a:stretch>
        </p:blipFill>
        <p:spPr bwMode="auto">
          <a:xfrm>
            <a:off x="5167314" y="2717825"/>
            <a:ext cx="4231501" cy="364013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845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50659">
                                            <p:txEl>
                                              <p:pRg st="0" end="0"/>
                                            </p:txEl>
                                          </p:spTgt>
                                        </p:tgtEl>
                                        <p:attrNameLst>
                                          <p:attrName>style.visibility</p:attrName>
                                        </p:attrNameLst>
                                      </p:cBhvr>
                                      <p:to>
                                        <p:strVal val="visible"/>
                                      </p:to>
                                    </p:set>
                                    <p:animEffect transition="in" filter="wipe(left)">
                                      <p:cBhvr>
                                        <p:cTn id="7" dur="500"/>
                                        <p:tgtEl>
                                          <p:spTgt spid="135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50661"/>
                                        </p:tgtEl>
                                        <p:attrNameLst>
                                          <p:attrName>style.visibility</p:attrName>
                                        </p:attrNameLst>
                                      </p:cBhvr>
                                      <p:to>
                                        <p:strVal val="visible"/>
                                      </p:to>
                                    </p:set>
                                    <p:animEffect transition="in" filter="wipe(down)">
                                      <p:cBhvr>
                                        <p:cTn id="12" dur="500"/>
                                        <p:tgtEl>
                                          <p:spTgt spid="135066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50663">
                                            <p:txEl>
                                              <p:pRg st="0" end="0"/>
                                            </p:txEl>
                                          </p:spTgt>
                                        </p:tgtEl>
                                        <p:attrNameLst>
                                          <p:attrName>style.visibility</p:attrName>
                                        </p:attrNameLst>
                                      </p:cBhvr>
                                      <p:to>
                                        <p:strVal val="visible"/>
                                      </p:to>
                                    </p:set>
                                    <p:animEffect transition="in" filter="wipe(left)">
                                      <p:cBhvr>
                                        <p:cTn id="15" dur="500"/>
                                        <p:tgtEl>
                                          <p:spTgt spid="135066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59" grpId="0" build="p" autoUpdateAnimBg="0"/>
      <p:bldP spid="1350663" grpId="0" build="p" autoUpdateAnimBg="0"/>
    </p:bldLst>
  </p:timing>
</p:sld>
</file>

<file path=ppt/slides/slide8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Grp="1" noChangeArrowheads="1"/>
          </p:cNvSpPr>
          <p:nvPr>
            <p:ph type="title"/>
          </p:nvPr>
        </p:nvSpPr>
        <p:spPr/>
        <p:txBody>
          <a:bodyPr/>
          <a:lstStyle/>
          <a:p>
            <a:r>
              <a:rPr lang="en-US" dirty="0" err="1"/>
              <a:t>Logit</a:t>
            </a:r>
            <a:r>
              <a:rPr lang="en-US" dirty="0"/>
              <a:t> Models</a:t>
            </a:r>
            <a:endParaRPr lang="en-US" dirty="0" smtClean="0"/>
          </a:p>
        </p:txBody>
      </p:sp>
      <p:sp>
        <p:nvSpPr>
          <p:cNvPr id="704515" name="Rectangle 3"/>
          <p:cNvSpPr>
            <a:spLocks noGrp="1" noChangeArrowheads="1"/>
          </p:cNvSpPr>
          <p:nvPr>
            <p:ph type="body" sz="half" idx="1"/>
          </p:nvPr>
        </p:nvSpPr>
        <p:spPr>
          <a:xfrm>
            <a:off x="881034" y="1643050"/>
            <a:ext cx="8366125" cy="705830"/>
          </a:xfrm>
        </p:spPr>
        <p:txBody>
          <a:bodyPr/>
          <a:lstStyle/>
          <a:p>
            <a:pPr algn="just">
              <a:lnSpc>
                <a:spcPts val="2500"/>
              </a:lnSpc>
              <a:spcBef>
                <a:spcPts val="600"/>
              </a:spcBef>
            </a:pPr>
            <a:r>
              <a:rPr lang="en-US" sz="2000" dirty="0" smtClean="0"/>
              <a:t>Split entities in two groups: 1 for defaults and 0 for performing.</a:t>
            </a:r>
          </a:p>
          <a:p>
            <a:pPr algn="just">
              <a:lnSpc>
                <a:spcPts val="2500"/>
              </a:lnSpc>
              <a:spcBef>
                <a:spcPts val="600"/>
              </a:spcBef>
            </a:pPr>
            <a:r>
              <a:rPr lang="en-US" sz="2000" dirty="0" smtClean="0"/>
              <a:t>The models corresponds to:</a:t>
            </a:r>
          </a:p>
        </p:txBody>
      </p:sp>
      <p:sp>
        <p:nvSpPr>
          <p:cNvPr id="704517" name="Rectangle 5"/>
          <p:cNvSpPr>
            <a:spLocks noChangeArrowheads="1"/>
          </p:cNvSpPr>
          <p:nvPr/>
        </p:nvSpPr>
        <p:spPr bwMode="auto">
          <a:xfrm>
            <a:off x="929326" y="3284984"/>
            <a:ext cx="8420100" cy="72008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000" b="0" u="none" dirty="0" smtClean="0">
                <a:solidFill>
                  <a:schemeClr val="tx1"/>
                </a:solidFill>
              </a:rPr>
              <a:t>	being X the explanatory variables (continuous, binary or stepwise) and </a:t>
            </a:r>
            <a:r>
              <a:rPr kumimoji="0" lang="en-US" sz="2000" b="0" u="none" dirty="0" smtClean="0">
                <a:solidFill>
                  <a:schemeClr val="tx1"/>
                </a:solidFill>
                <a:sym typeface="Symbol" pitchFamily="18" charset="2"/>
              </a:rPr>
              <a:t></a:t>
            </a:r>
            <a:r>
              <a:rPr kumimoji="0" lang="en-US" sz="2000" b="0" u="none" dirty="0" smtClean="0">
                <a:solidFill>
                  <a:schemeClr val="tx1"/>
                </a:solidFill>
              </a:rPr>
              <a:t> and </a:t>
            </a:r>
            <a:r>
              <a:rPr kumimoji="0" lang="en-US" sz="2000" b="0" u="none" dirty="0" smtClean="0">
                <a:solidFill>
                  <a:schemeClr val="tx1"/>
                </a:solidFill>
                <a:sym typeface="Symbol" pitchFamily="18" charset="2"/>
              </a:rPr>
              <a:t></a:t>
            </a:r>
            <a:r>
              <a:rPr kumimoji="0" lang="en-US" sz="2000" b="0" u="none" dirty="0" smtClean="0">
                <a:solidFill>
                  <a:schemeClr val="tx1"/>
                </a:solidFill>
              </a:rPr>
              <a:t> the model coefficients.</a:t>
            </a:r>
            <a:endParaRPr kumimoji="0" lang="en-US" sz="2000" b="0" u="none" dirty="0">
              <a:solidFill>
                <a:schemeClr val="tx1"/>
              </a:solidFill>
            </a:endParaRPr>
          </a:p>
        </p:txBody>
      </p:sp>
      <p:graphicFrame>
        <p:nvGraphicFramePr>
          <p:cNvPr id="704521" name="Object 9"/>
          <p:cNvGraphicFramePr>
            <a:graphicFrameLocks noGrp="1" noChangeAspect="1"/>
          </p:cNvGraphicFramePr>
          <p:nvPr>
            <p:ph sz="half" idx="2"/>
            <p:extLst>
              <p:ext uri="{D42A27DB-BD31-4B8C-83A1-F6EECF244321}">
                <p14:modId xmlns:p14="http://schemas.microsoft.com/office/powerpoint/2010/main" val="1931013577"/>
              </p:ext>
            </p:extLst>
          </p:nvPr>
        </p:nvGraphicFramePr>
        <p:xfrm>
          <a:off x="2792760" y="2492897"/>
          <a:ext cx="2731674" cy="693056"/>
        </p:xfrm>
        <a:graphic>
          <a:graphicData uri="http://schemas.openxmlformats.org/presentationml/2006/ole">
            <mc:AlternateContent xmlns:mc="http://schemas.openxmlformats.org/markup-compatibility/2006">
              <mc:Choice xmlns:v="urn:schemas-microsoft-com:vml" Requires="v">
                <p:oleObj spid="_x0000_s59048" name="Equation" r:id="rId3" imgW="1650960" imgH="419040" progId="Equation.3">
                  <p:embed/>
                </p:oleObj>
              </mc:Choice>
              <mc:Fallback>
                <p:oleObj name="Equation" r:id="rId3" imgW="1650960" imgH="419040" progId="Equation.3">
                  <p:embed/>
                  <p:pic>
                    <p:nvPicPr>
                      <p:cNvPr id="0"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760" y="2492897"/>
                        <a:ext cx="2731674" cy="693056"/>
                      </a:xfrm>
                      <a:prstGeom prst="rect">
                        <a:avLst/>
                      </a:prstGeom>
                      <a:noFill/>
                      <a:extLst/>
                    </p:spPr>
                  </p:pic>
                </p:oleObj>
              </mc:Fallback>
            </mc:AlternateContent>
          </a:graphicData>
        </a:graphic>
      </p:graphicFrame>
      <p:sp>
        <p:nvSpPr>
          <p:cNvPr id="6" name="Rectangle 4"/>
          <p:cNvSpPr>
            <a:spLocks noChangeArrowheads="1"/>
          </p:cNvSpPr>
          <p:nvPr/>
        </p:nvSpPr>
        <p:spPr bwMode="auto">
          <a:xfrm>
            <a:off x="983301" y="4077072"/>
            <a:ext cx="1737451" cy="43204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000" b="0" u="none" dirty="0" smtClean="0">
                <a:solidFill>
                  <a:schemeClr val="tx1"/>
                </a:solidFill>
              </a:rPr>
              <a:t>Given that </a:t>
            </a:r>
            <a:endParaRPr kumimoji="0" lang="en-US" sz="2000" b="0" u="none" dirty="0">
              <a:solidFill>
                <a:schemeClr val="tx1"/>
              </a:solidFill>
            </a:endParaRPr>
          </a:p>
        </p:txBody>
      </p:sp>
      <p:graphicFrame>
        <p:nvGraphicFramePr>
          <p:cNvPr id="2" name="Object 1"/>
          <p:cNvGraphicFramePr>
            <a:graphicFrameLocks noGrp="1" noChangeAspect="1"/>
          </p:cNvGraphicFramePr>
          <p:nvPr>
            <p:extLst>
              <p:ext uri="{D42A27DB-BD31-4B8C-83A1-F6EECF244321}">
                <p14:modId xmlns:p14="http://schemas.microsoft.com/office/powerpoint/2010/main" val="17371832"/>
              </p:ext>
            </p:extLst>
          </p:nvPr>
        </p:nvGraphicFramePr>
        <p:xfrm>
          <a:off x="2648744" y="4005064"/>
          <a:ext cx="2664296" cy="605975"/>
        </p:xfrm>
        <a:graphic>
          <a:graphicData uri="http://schemas.openxmlformats.org/presentationml/2006/ole">
            <mc:AlternateContent xmlns:mc="http://schemas.openxmlformats.org/markup-compatibility/2006">
              <mc:Choice xmlns:v="urn:schemas-microsoft-com:vml" Requires="v">
                <p:oleObj spid="_x0000_s59049" name="Equation" r:id="rId5" imgW="1841500" imgH="419100" progId="Equation.3">
                  <p:embed/>
                </p:oleObj>
              </mc:Choice>
              <mc:Fallback>
                <p:oleObj name="Equation" r:id="rId5" imgW="1841500" imgH="419100" progId="Equation.3">
                  <p:embed/>
                  <p:pic>
                    <p:nvPicPr>
                      <p:cNvPr id="0" name="Object 5"/>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8744" y="4005064"/>
                        <a:ext cx="2664296" cy="605975"/>
                      </a:xfrm>
                      <a:prstGeom prst="rect">
                        <a:avLst/>
                      </a:prstGeom>
                      <a:noFill/>
                      <a:ln>
                        <a:noFill/>
                      </a:ln>
                    </p:spPr>
                  </p:pic>
                </p:oleObj>
              </mc:Fallback>
            </mc:AlternateContent>
          </a:graphicData>
        </a:graphic>
      </p:graphicFrame>
      <p:graphicFrame>
        <p:nvGraphicFramePr>
          <p:cNvPr id="3" name="Object 2"/>
          <p:cNvGraphicFramePr>
            <a:graphicFrameLocks noGrp="1" noChangeAspect="1"/>
          </p:cNvGraphicFramePr>
          <p:nvPr>
            <p:extLst>
              <p:ext uri="{D42A27DB-BD31-4B8C-83A1-F6EECF244321}">
                <p14:modId xmlns:p14="http://schemas.microsoft.com/office/powerpoint/2010/main" val="4128317937"/>
              </p:ext>
            </p:extLst>
          </p:nvPr>
        </p:nvGraphicFramePr>
        <p:xfrm>
          <a:off x="5889104" y="4005064"/>
          <a:ext cx="3458880" cy="316317"/>
        </p:xfrm>
        <a:graphic>
          <a:graphicData uri="http://schemas.openxmlformats.org/presentationml/2006/ole">
            <mc:AlternateContent xmlns:mc="http://schemas.openxmlformats.org/markup-compatibility/2006">
              <mc:Choice xmlns:v="urn:schemas-microsoft-com:vml" Requires="v">
                <p:oleObj spid="_x0000_s59050" name="Equation" r:id="rId7" imgW="2362200" imgH="215900" progId="Equation.3">
                  <p:embed/>
                </p:oleObj>
              </mc:Choice>
              <mc:Fallback>
                <p:oleObj name="Equation" r:id="rId7" imgW="2362200" imgH="215900" progId="Equation.3">
                  <p:embed/>
                  <p:pic>
                    <p:nvPicPr>
                      <p:cNvPr id="0" name="Object 9"/>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104" y="4005064"/>
                        <a:ext cx="3458880" cy="316317"/>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179134558"/>
              </p:ext>
            </p:extLst>
          </p:nvPr>
        </p:nvGraphicFramePr>
        <p:xfrm>
          <a:off x="5718762" y="4365104"/>
          <a:ext cx="2640171" cy="936104"/>
        </p:xfrm>
        <a:graphic>
          <a:graphicData uri="http://schemas.openxmlformats.org/presentationml/2006/ole">
            <mc:AlternateContent xmlns:mc="http://schemas.openxmlformats.org/markup-compatibility/2006">
              <mc:Choice xmlns:v="urn:schemas-microsoft-com:vml" Requires="v">
                <p:oleObj spid="_x0000_s59051" name="Equation" r:id="rId9" imgW="1218671" imgH="431613" progId="Equation.3">
                  <p:embed/>
                </p:oleObj>
              </mc:Choice>
              <mc:Fallback>
                <p:oleObj name="Equation" r:id="rId9" imgW="1218671" imgH="431613" progId="Equation.3">
                  <p:embed/>
                  <p:pic>
                    <p:nvPicPr>
                      <p:cNvPr id="0"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8762" y="4365104"/>
                        <a:ext cx="2640171" cy="936104"/>
                      </a:xfrm>
                      <a:prstGeom prst="rect">
                        <a:avLst/>
                      </a:prstGeom>
                      <a:noFill/>
                      <a:ln>
                        <a:noFill/>
                      </a:ln>
                    </p:spPr>
                  </p:pic>
                </p:oleObj>
              </mc:Fallback>
            </mc:AlternateContent>
          </a:graphicData>
        </a:graphic>
      </p:graphicFrame>
      <p:sp>
        <p:nvSpPr>
          <p:cNvPr id="10" name="Rectangle 4"/>
          <p:cNvSpPr>
            <a:spLocks noChangeArrowheads="1"/>
          </p:cNvSpPr>
          <p:nvPr/>
        </p:nvSpPr>
        <p:spPr bwMode="auto">
          <a:xfrm>
            <a:off x="1064568" y="4725144"/>
            <a:ext cx="6120680" cy="432048"/>
          </a:xfrm>
          <a:prstGeom prst="rect">
            <a:avLst/>
          </a:prstGeom>
          <a:noFill/>
          <a:ln w="9525">
            <a:noFill/>
            <a:miter lim="800000"/>
            <a:headEnd/>
            <a:tailEnd/>
          </a:ln>
        </p:spPr>
        <p:txBody>
          <a:bodyPr lIns="92075" tIns="46038" rIns="92075" bIns="46038"/>
          <a:lstStyle/>
          <a:p>
            <a:pPr algn="just">
              <a:spcBef>
                <a:spcPct val="20000"/>
              </a:spcBef>
              <a:buClr>
                <a:schemeClr val="bg2"/>
              </a:buClr>
              <a:buSzPct val="75000"/>
              <a:buNone/>
            </a:pPr>
            <a:r>
              <a:rPr kumimoji="0" lang="en-US" sz="2000" b="0" u="none" dirty="0" smtClean="0">
                <a:solidFill>
                  <a:schemeClr val="tx1"/>
                </a:solidFill>
              </a:rPr>
              <a:t>     in logs, one gets a linear model:</a:t>
            </a:r>
            <a:endParaRPr kumimoji="0" lang="en-US" sz="2000" b="0" u="none" dirty="0">
              <a:solidFill>
                <a:schemeClr val="tx1"/>
              </a:solidFill>
            </a:endParaRPr>
          </a:p>
        </p:txBody>
      </p:sp>
      <p:sp>
        <p:nvSpPr>
          <p:cNvPr id="11" name="Rectangle 4"/>
          <p:cNvSpPr>
            <a:spLocks noChangeArrowheads="1"/>
          </p:cNvSpPr>
          <p:nvPr/>
        </p:nvSpPr>
        <p:spPr bwMode="auto">
          <a:xfrm>
            <a:off x="5457056" y="4005064"/>
            <a:ext cx="434363" cy="432048"/>
          </a:xfrm>
          <a:prstGeom prst="rect">
            <a:avLst/>
          </a:prstGeom>
          <a:noFill/>
          <a:ln w="9525">
            <a:noFill/>
            <a:miter lim="800000"/>
            <a:headEnd/>
            <a:tailEnd/>
          </a:ln>
        </p:spPr>
        <p:txBody>
          <a:bodyPr lIns="92075" tIns="46038" rIns="92075" bIns="46038"/>
          <a:lstStyle/>
          <a:p>
            <a:pPr algn="just">
              <a:spcBef>
                <a:spcPct val="20000"/>
              </a:spcBef>
              <a:buClr>
                <a:schemeClr val="bg2"/>
              </a:buClr>
              <a:buSzPct val="75000"/>
              <a:buNone/>
            </a:pPr>
            <a:r>
              <a:rPr kumimoji="0" lang="en-US" sz="2000" b="0" u="none" dirty="0" smtClean="0">
                <a:solidFill>
                  <a:schemeClr val="tx1"/>
                </a:solidFill>
                <a:sym typeface="Wingdings" pitchFamily="2" charset="2"/>
              </a:rPr>
              <a:t></a:t>
            </a:r>
            <a:endParaRPr kumimoji="0" lang="en-US" sz="2000" b="0" u="none" dirty="0">
              <a:solidFill>
                <a:schemeClr val="tx1"/>
              </a:solidFill>
            </a:endParaRPr>
          </a:p>
        </p:txBody>
      </p:sp>
      <p:sp>
        <p:nvSpPr>
          <p:cNvPr id="12" name="Rectangle 3"/>
          <p:cNvSpPr txBox="1">
            <a:spLocks noChangeArrowheads="1"/>
          </p:cNvSpPr>
          <p:nvPr/>
        </p:nvSpPr>
        <p:spPr bwMode="auto">
          <a:xfrm>
            <a:off x="983301" y="5301208"/>
            <a:ext cx="8420100" cy="95632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smtClean="0"/>
              <a:t>Though the transformed model is linear, given that the endogenous variable is not continuous, its estimation is done by the maximum likelihood method and not by linear OLS.</a:t>
            </a:r>
          </a:p>
        </p:txBody>
      </p:sp>
      <p:sp>
        <p:nvSpPr>
          <p:cNvPr id="5" name="Slide Number Placeholder 4"/>
          <p:cNvSpPr>
            <a:spLocks noGrp="1"/>
          </p:cNvSpPr>
          <p:nvPr>
            <p:ph type="sldNum" sz="quarter" idx="12"/>
          </p:nvPr>
        </p:nvSpPr>
        <p:spPr/>
        <p:txBody>
          <a:bodyPr/>
          <a:lstStyle/>
          <a:p>
            <a:pPr>
              <a:defRPr/>
            </a:pPr>
            <a:fld id="{1A972E3F-DE94-4D2B-88CB-178DE94ADA11}" type="slidenum">
              <a:rPr lang="en-US" smtClean="0"/>
              <a:pPr>
                <a:defRPr/>
              </a:pPr>
              <a:t>846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4515">
                                            <p:txEl>
                                              <p:pRg st="0" end="0"/>
                                            </p:txEl>
                                          </p:spTgt>
                                        </p:tgtEl>
                                        <p:attrNameLst>
                                          <p:attrName>style.visibility</p:attrName>
                                        </p:attrNameLst>
                                      </p:cBhvr>
                                      <p:to>
                                        <p:strVal val="visible"/>
                                      </p:to>
                                    </p:set>
                                    <p:animEffect transition="in" filter="wipe(left)">
                                      <p:cBhvr>
                                        <p:cTn id="7" dur="1000"/>
                                        <p:tgtEl>
                                          <p:spTgt spid="70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4515">
                                            <p:txEl>
                                              <p:pRg st="1" end="1"/>
                                            </p:txEl>
                                          </p:spTgt>
                                        </p:tgtEl>
                                        <p:attrNameLst>
                                          <p:attrName>style.visibility</p:attrName>
                                        </p:attrNameLst>
                                      </p:cBhvr>
                                      <p:to>
                                        <p:strVal val="visible"/>
                                      </p:to>
                                    </p:set>
                                    <p:animEffect transition="in" filter="wipe(left)">
                                      <p:cBhvr>
                                        <p:cTn id="12" dur="1000"/>
                                        <p:tgtEl>
                                          <p:spTgt spid="704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4521"/>
                                        </p:tgtEl>
                                        <p:attrNameLst>
                                          <p:attrName>style.visibility</p:attrName>
                                        </p:attrNameLst>
                                      </p:cBhvr>
                                      <p:to>
                                        <p:strVal val="visible"/>
                                      </p:to>
                                    </p:set>
                                    <p:animEffect transition="in" filter="wipe(left)">
                                      <p:cBhvr>
                                        <p:cTn id="17" dur="1000"/>
                                        <p:tgtEl>
                                          <p:spTgt spid="7045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4517">
                                            <p:txEl>
                                              <p:pRg st="0" end="0"/>
                                            </p:txEl>
                                          </p:spTgt>
                                        </p:tgtEl>
                                        <p:attrNameLst>
                                          <p:attrName>style.visibility</p:attrName>
                                        </p:attrNameLst>
                                      </p:cBhvr>
                                      <p:to>
                                        <p:strVal val="visible"/>
                                      </p:to>
                                    </p:set>
                                    <p:animEffect transition="in" filter="wipe(left)">
                                      <p:cBhvr>
                                        <p:cTn id="22" dur="1000"/>
                                        <p:tgtEl>
                                          <p:spTgt spid="7045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10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10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left)">
                                      <p:cBhvr>
                                        <p:cTn id="47" dur="1000"/>
                                        <p:tgtEl>
                                          <p:spTgt spid="10">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wipe(left)">
                                      <p:cBhvr>
                                        <p:cTn id="52" dur="1000"/>
                                        <p:tgtEl>
                                          <p:spTgt spid="1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wipe(left)">
                                      <p:cBhvr>
                                        <p:cTn id="57"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4515" grpId="0" build="p" autoUpdateAnimBg="0"/>
      <p:bldP spid="704517" grpId="0" build="p" autoUpdateAnimBg="0"/>
      <p:bldP spid="6" grpId="0" build="p" autoUpdateAnimBg="0"/>
      <p:bldP spid="10" grpId="0" build="p" autoUpdateAnimBg="0"/>
      <p:bldP spid="11" grpId="0" build="p" autoUpdateAnimBg="0"/>
      <p:bldP spid="12" grpId="0" build="p"/>
    </p:bldLst>
  </p:timing>
</p:sld>
</file>

<file path=ppt/slides/slide8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p:txBody>
          <a:bodyPr/>
          <a:lstStyle/>
          <a:p>
            <a:r>
              <a:rPr lang="en-US" dirty="0" err="1"/>
              <a:t>Logit</a:t>
            </a:r>
            <a:r>
              <a:rPr lang="en-US" dirty="0"/>
              <a:t> Models</a:t>
            </a:r>
            <a:endParaRPr lang="en-US" dirty="0" smtClean="0"/>
          </a:p>
        </p:txBody>
      </p:sp>
      <p:sp>
        <p:nvSpPr>
          <p:cNvPr id="705539" name="Rectangle 3"/>
          <p:cNvSpPr>
            <a:spLocks noGrp="1" noChangeArrowheads="1"/>
          </p:cNvSpPr>
          <p:nvPr>
            <p:ph type="body" idx="1"/>
          </p:nvPr>
        </p:nvSpPr>
        <p:spPr>
          <a:xfrm>
            <a:off x="914400" y="1628800"/>
            <a:ext cx="8420100" cy="4968850"/>
          </a:xfrm>
        </p:spPr>
        <p:txBody>
          <a:bodyPr/>
          <a:lstStyle/>
          <a:p>
            <a:pPr algn="just">
              <a:lnSpc>
                <a:spcPct val="80000"/>
              </a:lnSpc>
            </a:pPr>
            <a:r>
              <a:rPr lang="en-US" sz="2000" dirty="0" smtClean="0"/>
              <a:t>The </a:t>
            </a:r>
            <a:r>
              <a:rPr lang="en-US" sz="2000" dirty="0" err="1" smtClean="0"/>
              <a:t>Ohlson</a:t>
            </a:r>
            <a:r>
              <a:rPr lang="en-US" sz="2000" dirty="0" smtClean="0"/>
              <a:t> (1980) model is an example of a </a:t>
            </a:r>
            <a:r>
              <a:rPr lang="en-US" sz="2000" dirty="0" err="1" smtClean="0"/>
              <a:t>logit</a:t>
            </a:r>
            <a:r>
              <a:rPr lang="en-US" sz="2000" dirty="0" smtClean="0"/>
              <a:t> model, applied to industrial companies (O = </a:t>
            </a:r>
            <a:r>
              <a:rPr lang="en-US" sz="2000" dirty="0" smtClean="0">
                <a:sym typeface="Symbol" pitchFamily="18" charset="2"/>
              </a:rPr>
              <a:t></a:t>
            </a:r>
            <a:r>
              <a:rPr lang="en-US" sz="2000" dirty="0" smtClean="0"/>
              <a:t> +</a:t>
            </a:r>
            <a:r>
              <a:rPr lang="en-US" sz="2000" dirty="0" smtClean="0">
                <a:sym typeface="Symbol" pitchFamily="18" charset="2"/>
              </a:rPr>
              <a:t></a:t>
            </a:r>
            <a:r>
              <a:rPr lang="en-US" sz="2000" dirty="0" smtClean="0"/>
              <a:t>X) :</a:t>
            </a:r>
          </a:p>
          <a:p>
            <a:pPr algn="just">
              <a:lnSpc>
                <a:spcPct val="80000"/>
              </a:lnSpc>
              <a:buFont typeface="Monotype Sorts" pitchFamily="2" charset="2"/>
              <a:buNone/>
            </a:pPr>
            <a:r>
              <a:rPr lang="en-US" sz="2000" dirty="0" smtClean="0"/>
              <a:t>	O = </a:t>
            </a:r>
            <a:r>
              <a:rPr lang="en-US" sz="2000" dirty="0" smtClean="0">
                <a:sym typeface="Symbol" pitchFamily="18" charset="2"/>
              </a:rPr>
              <a:t></a:t>
            </a:r>
            <a:r>
              <a:rPr lang="en-US" sz="2000" dirty="0" smtClean="0"/>
              <a:t> 1.32 </a:t>
            </a:r>
            <a:r>
              <a:rPr lang="en-US" sz="2000" dirty="0" smtClean="0">
                <a:sym typeface="Symbol" pitchFamily="18" charset="2"/>
              </a:rPr>
              <a:t></a:t>
            </a:r>
            <a:r>
              <a:rPr lang="en-US" sz="2000" dirty="0" smtClean="0"/>
              <a:t> 0.407 X</a:t>
            </a:r>
            <a:r>
              <a:rPr lang="en-US" sz="2000" baseline="-25000" dirty="0" smtClean="0"/>
              <a:t>1</a:t>
            </a:r>
            <a:r>
              <a:rPr lang="en-US" sz="2000" dirty="0" smtClean="0"/>
              <a:t> + 6.03 X</a:t>
            </a:r>
            <a:r>
              <a:rPr lang="en-US" sz="2000" baseline="-25000" dirty="0" smtClean="0"/>
              <a:t>2</a:t>
            </a:r>
            <a:r>
              <a:rPr lang="en-US" sz="2000" dirty="0" smtClean="0"/>
              <a:t> </a:t>
            </a:r>
            <a:r>
              <a:rPr lang="en-US" sz="2000" dirty="0" smtClean="0">
                <a:sym typeface="Symbol" pitchFamily="18" charset="2"/>
              </a:rPr>
              <a:t></a:t>
            </a:r>
            <a:r>
              <a:rPr lang="en-US" sz="2000" dirty="0" smtClean="0"/>
              <a:t> 1.43 X</a:t>
            </a:r>
            <a:r>
              <a:rPr lang="en-US" sz="2000" baseline="-25000" dirty="0" smtClean="0"/>
              <a:t>3</a:t>
            </a:r>
            <a:r>
              <a:rPr lang="en-US" sz="2000" dirty="0" smtClean="0"/>
              <a:t> + 0.076 X</a:t>
            </a:r>
            <a:r>
              <a:rPr lang="en-US" sz="2000" baseline="-25000" dirty="0" smtClean="0"/>
              <a:t>4</a:t>
            </a:r>
            <a:r>
              <a:rPr lang="en-US" sz="2000" dirty="0" smtClean="0"/>
              <a:t> </a:t>
            </a:r>
            <a:r>
              <a:rPr lang="en-US" sz="2000" dirty="0" smtClean="0">
                <a:sym typeface="Symbol" pitchFamily="18" charset="2"/>
              </a:rPr>
              <a:t></a:t>
            </a:r>
            <a:r>
              <a:rPr lang="en-US" sz="2000" dirty="0" smtClean="0"/>
              <a:t> 1.72 X</a:t>
            </a:r>
            <a:r>
              <a:rPr lang="en-US" sz="2000" baseline="-25000" dirty="0" smtClean="0"/>
              <a:t>5</a:t>
            </a:r>
            <a:r>
              <a:rPr lang="en-US" sz="2000" dirty="0" smtClean="0">
                <a:sym typeface="Symbol" pitchFamily="18" charset="2"/>
              </a:rPr>
              <a:t></a:t>
            </a:r>
            <a:r>
              <a:rPr lang="en-US" sz="2000" dirty="0" smtClean="0"/>
              <a:t>2.37 X</a:t>
            </a:r>
            <a:r>
              <a:rPr lang="en-US" sz="2000" baseline="-25000" dirty="0" smtClean="0"/>
              <a:t>6</a:t>
            </a:r>
            <a:r>
              <a:rPr lang="en-US" sz="2000" dirty="0" smtClean="0"/>
              <a:t> </a:t>
            </a:r>
            <a:r>
              <a:rPr lang="en-US" sz="2000" dirty="0" smtClean="0">
                <a:sym typeface="Symbol" pitchFamily="18" charset="2"/>
              </a:rPr>
              <a:t></a:t>
            </a:r>
            <a:r>
              <a:rPr lang="en-US" sz="2000" dirty="0" smtClean="0"/>
              <a:t> 1.83 X</a:t>
            </a:r>
            <a:r>
              <a:rPr lang="en-US" sz="2000" baseline="-25000" dirty="0" smtClean="0"/>
              <a:t>7 </a:t>
            </a:r>
            <a:r>
              <a:rPr lang="en-US" sz="2000" dirty="0" smtClean="0"/>
              <a:t>+ 0.285 X</a:t>
            </a:r>
            <a:r>
              <a:rPr lang="en-US" sz="2000" baseline="-25000" dirty="0" smtClean="0"/>
              <a:t>8 </a:t>
            </a:r>
            <a:r>
              <a:rPr lang="en-US" sz="2000" dirty="0" smtClean="0">
                <a:sym typeface="Symbol" pitchFamily="18" charset="2"/>
              </a:rPr>
              <a:t></a:t>
            </a:r>
            <a:r>
              <a:rPr lang="en-US" sz="2000" dirty="0" smtClean="0"/>
              <a:t> 0.521 X</a:t>
            </a:r>
            <a:r>
              <a:rPr lang="en-US" sz="2000" baseline="-25000" dirty="0" smtClean="0"/>
              <a:t>9</a:t>
            </a:r>
          </a:p>
          <a:p>
            <a:pPr algn="just">
              <a:lnSpc>
                <a:spcPct val="80000"/>
              </a:lnSpc>
              <a:buFont typeface="Monotype Sorts" pitchFamily="2" charset="2"/>
              <a:buNone/>
            </a:pPr>
            <a:endParaRPr lang="en-US" sz="2000" dirty="0" smtClean="0"/>
          </a:p>
          <a:p>
            <a:pPr algn="just">
              <a:lnSpc>
                <a:spcPct val="80000"/>
              </a:lnSpc>
              <a:buFont typeface="Monotype Sorts" pitchFamily="2" charset="2"/>
              <a:buNone/>
            </a:pPr>
            <a:r>
              <a:rPr lang="en-US" sz="2000" dirty="0" smtClean="0"/>
              <a:t>	where</a:t>
            </a:r>
          </a:p>
          <a:p>
            <a:pPr algn="just">
              <a:lnSpc>
                <a:spcPct val="80000"/>
              </a:lnSpc>
              <a:buFontTx/>
              <a:buChar char="-"/>
            </a:pPr>
            <a:r>
              <a:rPr lang="en-US" sz="2000" dirty="0" smtClean="0"/>
              <a:t>X</a:t>
            </a:r>
            <a:r>
              <a:rPr lang="en-US" sz="2000" baseline="-25000" dirty="0" smtClean="0"/>
              <a:t>1</a:t>
            </a:r>
            <a:r>
              <a:rPr lang="en-US" sz="2000" dirty="0" smtClean="0"/>
              <a:t> = log(total assets / GDP price-level index)</a:t>
            </a:r>
          </a:p>
          <a:p>
            <a:pPr algn="just">
              <a:lnSpc>
                <a:spcPct val="80000"/>
              </a:lnSpc>
              <a:buFontTx/>
              <a:buChar char="-"/>
            </a:pPr>
            <a:r>
              <a:rPr lang="en-US" sz="2000" dirty="0" smtClean="0"/>
              <a:t>X</a:t>
            </a:r>
            <a:r>
              <a:rPr lang="en-US" sz="2000" baseline="-25000" dirty="0" smtClean="0"/>
              <a:t>2</a:t>
            </a:r>
            <a:r>
              <a:rPr lang="en-US" sz="2000" dirty="0" smtClean="0"/>
              <a:t> = total liabilities / total assets,</a:t>
            </a:r>
          </a:p>
          <a:p>
            <a:pPr algn="just">
              <a:lnSpc>
                <a:spcPct val="80000"/>
              </a:lnSpc>
              <a:buFontTx/>
              <a:buChar char="-"/>
            </a:pPr>
            <a:r>
              <a:rPr lang="en-US" sz="2000" dirty="0" smtClean="0"/>
              <a:t>X</a:t>
            </a:r>
            <a:r>
              <a:rPr lang="en-US" sz="2000" baseline="-25000" dirty="0" smtClean="0"/>
              <a:t>3</a:t>
            </a:r>
            <a:r>
              <a:rPr lang="en-US" sz="2000" dirty="0" smtClean="0"/>
              <a:t> = working capital / total assets</a:t>
            </a:r>
          </a:p>
          <a:p>
            <a:pPr algn="just">
              <a:lnSpc>
                <a:spcPct val="80000"/>
              </a:lnSpc>
              <a:buFontTx/>
              <a:buChar char="-"/>
            </a:pPr>
            <a:r>
              <a:rPr lang="en-US" sz="2000" dirty="0" smtClean="0"/>
              <a:t>X</a:t>
            </a:r>
            <a:r>
              <a:rPr lang="en-US" sz="2000" baseline="-25000" dirty="0" smtClean="0"/>
              <a:t>4</a:t>
            </a:r>
            <a:r>
              <a:rPr lang="en-US" sz="2000" dirty="0" smtClean="0"/>
              <a:t> = short-term liabilities / short-term assets</a:t>
            </a:r>
          </a:p>
          <a:p>
            <a:pPr algn="just">
              <a:lnSpc>
                <a:spcPct val="80000"/>
              </a:lnSpc>
              <a:buFontTx/>
              <a:buChar char="-"/>
            </a:pPr>
            <a:r>
              <a:rPr lang="en-US" sz="2000" dirty="0" smtClean="0"/>
              <a:t>X</a:t>
            </a:r>
            <a:r>
              <a:rPr lang="en-US" sz="2000" baseline="-25000" dirty="0" smtClean="0"/>
              <a:t>5</a:t>
            </a:r>
            <a:r>
              <a:rPr lang="en-US" sz="2000" dirty="0" smtClean="0"/>
              <a:t> = 1 (if </a:t>
            </a:r>
            <a:r>
              <a:rPr lang="en-US" sz="2000" dirty="0"/>
              <a:t>total liabilities &gt; total assets) </a:t>
            </a:r>
            <a:r>
              <a:rPr lang="en-US" sz="2000" dirty="0" smtClean="0"/>
              <a:t>or 0 (other cases)</a:t>
            </a:r>
          </a:p>
          <a:p>
            <a:pPr algn="just">
              <a:lnSpc>
                <a:spcPct val="80000"/>
              </a:lnSpc>
              <a:buFontTx/>
              <a:buChar char="-"/>
            </a:pPr>
            <a:r>
              <a:rPr lang="en-US" sz="2000" dirty="0" smtClean="0"/>
              <a:t>X</a:t>
            </a:r>
            <a:r>
              <a:rPr lang="en-US" sz="2000" baseline="-25000" dirty="0" smtClean="0"/>
              <a:t>6</a:t>
            </a:r>
            <a:r>
              <a:rPr lang="en-US" sz="2000" dirty="0" smtClean="0"/>
              <a:t> = ROA = net income </a:t>
            </a:r>
            <a:r>
              <a:rPr lang="en-US" sz="2000" dirty="0"/>
              <a:t>/ total assets</a:t>
            </a:r>
            <a:endParaRPr lang="en-US" sz="2000" dirty="0" smtClean="0"/>
          </a:p>
          <a:p>
            <a:pPr algn="just">
              <a:lnSpc>
                <a:spcPct val="80000"/>
              </a:lnSpc>
              <a:buFontTx/>
              <a:buChar char="-"/>
            </a:pPr>
            <a:r>
              <a:rPr lang="en-US" sz="2000" dirty="0" smtClean="0"/>
              <a:t>X</a:t>
            </a:r>
            <a:r>
              <a:rPr lang="en-US" sz="2000" baseline="-25000" dirty="0" smtClean="0"/>
              <a:t>7</a:t>
            </a:r>
            <a:r>
              <a:rPr lang="en-US" sz="2000" dirty="0" smtClean="0"/>
              <a:t> </a:t>
            </a:r>
            <a:r>
              <a:rPr lang="en-US" sz="2000" dirty="0"/>
              <a:t>= </a:t>
            </a:r>
            <a:r>
              <a:rPr lang="en-US" sz="2000" dirty="0" smtClean="0"/>
              <a:t>operational cash-flow / total liabilities</a:t>
            </a:r>
          </a:p>
          <a:p>
            <a:pPr algn="just">
              <a:lnSpc>
                <a:spcPct val="80000"/>
              </a:lnSpc>
              <a:buFontTx/>
              <a:buChar char="-"/>
            </a:pPr>
            <a:r>
              <a:rPr lang="en-US" sz="2000" dirty="0" smtClean="0"/>
              <a:t>X</a:t>
            </a:r>
            <a:r>
              <a:rPr lang="en-US" sz="2000" baseline="-25000" dirty="0" smtClean="0"/>
              <a:t>8</a:t>
            </a:r>
            <a:r>
              <a:rPr lang="en-US" sz="2000" dirty="0" smtClean="0"/>
              <a:t> = 1 (if net income &lt;0 in the last 2 years) or 0 (other cases)</a:t>
            </a:r>
          </a:p>
          <a:p>
            <a:pPr algn="just">
              <a:lnSpc>
                <a:spcPct val="80000"/>
              </a:lnSpc>
              <a:buFontTx/>
              <a:buChar char="-"/>
            </a:pPr>
            <a:r>
              <a:rPr lang="en-US" sz="2000" dirty="0" smtClean="0"/>
              <a:t>X</a:t>
            </a:r>
            <a:r>
              <a:rPr lang="en-US" sz="2000" baseline="-25000" dirty="0" smtClean="0"/>
              <a:t>9</a:t>
            </a:r>
            <a:r>
              <a:rPr lang="en-US" sz="2000" dirty="0" smtClean="0"/>
              <a:t> = income volatility = net income variation in the previous year / sum of the absolute value of net income in the last 2 years.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05539">
                                            <p:txEl>
                                              <p:pRg st="0" end="0"/>
                                            </p:txEl>
                                          </p:spTgt>
                                        </p:tgtEl>
                                        <p:attrNameLst>
                                          <p:attrName>style.visibility</p:attrName>
                                        </p:attrNameLst>
                                      </p:cBhvr>
                                      <p:to>
                                        <p:strVal val="visible"/>
                                      </p:to>
                                    </p:set>
                                    <p:animEffect transition="in" filter="wipe(left)">
                                      <p:cBhvr>
                                        <p:cTn id="7" dur="500"/>
                                        <p:tgtEl>
                                          <p:spTgt spid="7055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05539">
                                            <p:txEl>
                                              <p:pRg st="1" end="1"/>
                                            </p:txEl>
                                          </p:spTgt>
                                        </p:tgtEl>
                                        <p:attrNameLst>
                                          <p:attrName>style.visibility</p:attrName>
                                        </p:attrNameLst>
                                      </p:cBhvr>
                                      <p:to>
                                        <p:strVal val="visible"/>
                                      </p:to>
                                    </p:set>
                                    <p:animEffect transition="in" filter="wipe(left)">
                                      <p:cBhvr>
                                        <p:cTn id="12" dur="500"/>
                                        <p:tgtEl>
                                          <p:spTgt spid="7055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05539">
                                            <p:txEl>
                                              <p:pRg st="3" end="3"/>
                                            </p:txEl>
                                          </p:spTgt>
                                        </p:tgtEl>
                                        <p:attrNameLst>
                                          <p:attrName>style.visibility</p:attrName>
                                        </p:attrNameLst>
                                      </p:cBhvr>
                                      <p:to>
                                        <p:strVal val="visible"/>
                                      </p:to>
                                    </p:set>
                                    <p:animEffect transition="in" filter="wipe(left)">
                                      <p:cBhvr>
                                        <p:cTn id="17" dur="500"/>
                                        <p:tgtEl>
                                          <p:spTgt spid="7055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05539">
                                            <p:txEl>
                                              <p:pRg st="4" end="4"/>
                                            </p:txEl>
                                          </p:spTgt>
                                        </p:tgtEl>
                                        <p:attrNameLst>
                                          <p:attrName>style.visibility</p:attrName>
                                        </p:attrNameLst>
                                      </p:cBhvr>
                                      <p:to>
                                        <p:strVal val="visible"/>
                                      </p:to>
                                    </p:set>
                                    <p:animEffect transition="in" filter="wipe(left)">
                                      <p:cBhvr>
                                        <p:cTn id="22" dur="500"/>
                                        <p:tgtEl>
                                          <p:spTgt spid="7055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05539">
                                            <p:txEl>
                                              <p:pRg st="5" end="5"/>
                                            </p:txEl>
                                          </p:spTgt>
                                        </p:tgtEl>
                                        <p:attrNameLst>
                                          <p:attrName>style.visibility</p:attrName>
                                        </p:attrNameLst>
                                      </p:cBhvr>
                                      <p:to>
                                        <p:strVal val="visible"/>
                                      </p:to>
                                    </p:set>
                                    <p:animEffect transition="in" filter="wipe(left)">
                                      <p:cBhvr>
                                        <p:cTn id="27" dur="500"/>
                                        <p:tgtEl>
                                          <p:spTgt spid="70553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05539">
                                            <p:txEl>
                                              <p:pRg st="6" end="6"/>
                                            </p:txEl>
                                          </p:spTgt>
                                        </p:tgtEl>
                                        <p:attrNameLst>
                                          <p:attrName>style.visibility</p:attrName>
                                        </p:attrNameLst>
                                      </p:cBhvr>
                                      <p:to>
                                        <p:strVal val="visible"/>
                                      </p:to>
                                    </p:set>
                                    <p:animEffect transition="in" filter="wipe(left)">
                                      <p:cBhvr>
                                        <p:cTn id="32" dur="500"/>
                                        <p:tgtEl>
                                          <p:spTgt spid="70553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05539">
                                            <p:txEl>
                                              <p:pRg st="7" end="7"/>
                                            </p:txEl>
                                          </p:spTgt>
                                        </p:tgtEl>
                                        <p:attrNameLst>
                                          <p:attrName>style.visibility</p:attrName>
                                        </p:attrNameLst>
                                      </p:cBhvr>
                                      <p:to>
                                        <p:strVal val="visible"/>
                                      </p:to>
                                    </p:set>
                                    <p:animEffect transition="in" filter="wipe(left)">
                                      <p:cBhvr>
                                        <p:cTn id="37" dur="500"/>
                                        <p:tgtEl>
                                          <p:spTgt spid="70553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05539">
                                            <p:txEl>
                                              <p:pRg st="8" end="8"/>
                                            </p:txEl>
                                          </p:spTgt>
                                        </p:tgtEl>
                                        <p:attrNameLst>
                                          <p:attrName>style.visibility</p:attrName>
                                        </p:attrNameLst>
                                      </p:cBhvr>
                                      <p:to>
                                        <p:strVal val="visible"/>
                                      </p:to>
                                    </p:set>
                                    <p:animEffect transition="in" filter="wipe(left)">
                                      <p:cBhvr>
                                        <p:cTn id="42" dur="500"/>
                                        <p:tgtEl>
                                          <p:spTgt spid="705539">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05539">
                                            <p:txEl>
                                              <p:pRg st="9" end="9"/>
                                            </p:txEl>
                                          </p:spTgt>
                                        </p:tgtEl>
                                        <p:attrNameLst>
                                          <p:attrName>style.visibility</p:attrName>
                                        </p:attrNameLst>
                                      </p:cBhvr>
                                      <p:to>
                                        <p:strVal val="visible"/>
                                      </p:to>
                                    </p:set>
                                    <p:animEffect transition="in" filter="wipe(left)">
                                      <p:cBhvr>
                                        <p:cTn id="47" dur="500"/>
                                        <p:tgtEl>
                                          <p:spTgt spid="705539">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05539">
                                            <p:txEl>
                                              <p:pRg st="10" end="10"/>
                                            </p:txEl>
                                          </p:spTgt>
                                        </p:tgtEl>
                                        <p:attrNameLst>
                                          <p:attrName>style.visibility</p:attrName>
                                        </p:attrNameLst>
                                      </p:cBhvr>
                                      <p:to>
                                        <p:strVal val="visible"/>
                                      </p:to>
                                    </p:set>
                                    <p:animEffect transition="in" filter="wipe(left)">
                                      <p:cBhvr>
                                        <p:cTn id="52" dur="500"/>
                                        <p:tgtEl>
                                          <p:spTgt spid="705539">
                                            <p:txEl>
                                              <p:pRg st="10" end="1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05539">
                                            <p:txEl>
                                              <p:pRg st="11" end="11"/>
                                            </p:txEl>
                                          </p:spTgt>
                                        </p:tgtEl>
                                        <p:attrNameLst>
                                          <p:attrName>style.visibility</p:attrName>
                                        </p:attrNameLst>
                                      </p:cBhvr>
                                      <p:to>
                                        <p:strVal val="visible"/>
                                      </p:to>
                                    </p:set>
                                    <p:animEffect transition="in" filter="wipe(left)">
                                      <p:cBhvr>
                                        <p:cTn id="57" dur="500"/>
                                        <p:tgtEl>
                                          <p:spTgt spid="705539">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05539">
                                            <p:txEl>
                                              <p:pRg st="12" end="12"/>
                                            </p:txEl>
                                          </p:spTgt>
                                        </p:tgtEl>
                                        <p:attrNameLst>
                                          <p:attrName>style.visibility</p:attrName>
                                        </p:attrNameLst>
                                      </p:cBhvr>
                                      <p:to>
                                        <p:strVal val="visible"/>
                                      </p:to>
                                    </p:set>
                                    <p:animEffect transition="in" filter="wipe(left)">
                                      <p:cBhvr>
                                        <p:cTn id="62" dur="500"/>
                                        <p:tgtEl>
                                          <p:spTgt spid="7055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build="p" autoUpdateAnimBg="0"/>
    </p:bldLst>
  </p:timing>
</p:sld>
</file>

<file path=ppt/slides/slide8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1170" name="Rectangle 2"/>
          <p:cNvSpPr>
            <a:spLocks noGrp="1" noChangeArrowheads="1"/>
          </p:cNvSpPr>
          <p:nvPr>
            <p:ph type="title"/>
          </p:nvPr>
        </p:nvSpPr>
        <p:spPr/>
        <p:txBody>
          <a:bodyPr/>
          <a:lstStyle/>
          <a:p>
            <a:r>
              <a:rPr lang="en-US" dirty="0" err="1"/>
              <a:t>Logit</a:t>
            </a:r>
            <a:r>
              <a:rPr lang="en-US" dirty="0"/>
              <a:t> Models</a:t>
            </a:r>
            <a:endParaRPr lang="en-US" dirty="0" smtClean="0"/>
          </a:p>
        </p:txBody>
      </p:sp>
      <p:sp>
        <p:nvSpPr>
          <p:cNvPr id="391171" name="Rectangle 3"/>
          <p:cNvSpPr>
            <a:spLocks noGrp="1" noChangeArrowheads="1"/>
          </p:cNvSpPr>
          <p:nvPr>
            <p:ph type="body" idx="1"/>
          </p:nvPr>
        </p:nvSpPr>
        <p:spPr>
          <a:xfrm>
            <a:off x="848544" y="1752600"/>
            <a:ext cx="3342512" cy="390516"/>
          </a:xfrm>
        </p:spPr>
        <p:txBody>
          <a:bodyPr/>
          <a:lstStyle/>
          <a:p>
            <a:pPr algn="just">
              <a:lnSpc>
                <a:spcPct val="80000"/>
              </a:lnSpc>
            </a:pPr>
            <a:r>
              <a:rPr lang="en-US" sz="2000" smtClean="0"/>
              <a:t>Altman and Sabato (2006):	</a:t>
            </a:r>
          </a:p>
        </p:txBody>
      </p:sp>
      <p:pic>
        <p:nvPicPr>
          <p:cNvPr id="391172" name="Picture 7"/>
          <p:cNvPicPr>
            <a:picLocks noChangeAspect="1" noChangeArrowheads="1"/>
          </p:cNvPicPr>
          <p:nvPr/>
        </p:nvPicPr>
        <p:blipFill>
          <a:blip r:embed="rId2" cstate="print"/>
          <a:srcRect/>
          <a:stretch>
            <a:fillRect/>
          </a:stretch>
        </p:blipFill>
        <p:spPr bwMode="auto">
          <a:xfrm>
            <a:off x="4191056" y="1752600"/>
            <a:ext cx="5333943" cy="426868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848</a:t>
            </a:fld>
            <a:endParaRPr lang="en-US"/>
          </a:p>
        </p:txBody>
      </p:sp>
    </p:spTree>
  </p:cSld>
  <p:clrMapOvr>
    <a:masterClrMapping/>
  </p:clrMapOvr>
  <p:transition spd="slow">
    <p:pull dir="r"/>
  </p:transition>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p:txBody>
          <a:bodyPr/>
          <a:lstStyle/>
          <a:p>
            <a:r>
              <a:rPr lang="en-US" dirty="0" err="1" smtClean="0"/>
              <a:t>RiskCalc</a:t>
            </a:r>
            <a:endParaRPr lang="en-US" dirty="0" smtClean="0"/>
          </a:p>
        </p:txBody>
      </p:sp>
      <p:sp>
        <p:nvSpPr>
          <p:cNvPr id="846851" name="Rectangle 3"/>
          <p:cNvSpPr>
            <a:spLocks noGrp="1" noChangeArrowheads="1"/>
          </p:cNvSpPr>
          <p:nvPr>
            <p:ph type="body" idx="1"/>
          </p:nvPr>
        </p:nvSpPr>
        <p:spPr>
          <a:xfrm>
            <a:off x="914400" y="1556792"/>
            <a:ext cx="8420100" cy="2952328"/>
          </a:xfrm>
        </p:spPr>
        <p:txBody>
          <a:bodyPr/>
          <a:lstStyle/>
          <a:p>
            <a:pPr algn="just"/>
            <a:r>
              <a:rPr lang="en-US" sz="2200" dirty="0" smtClean="0"/>
              <a:t>A </a:t>
            </a:r>
            <a:r>
              <a:rPr lang="en-US" sz="2200" dirty="0" err="1" smtClean="0"/>
              <a:t>logit</a:t>
            </a:r>
            <a:r>
              <a:rPr lang="en-US" sz="2200" dirty="0" smtClean="0"/>
              <a:t> model for non-listed companies, developed by Moody’s KMV for several countries.</a:t>
            </a:r>
          </a:p>
          <a:p>
            <a:pPr algn="just"/>
            <a:r>
              <a:rPr lang="en-US" sz="2200" dirty="0" smtClean="0"/>
              <a:t>Provides PD estimates for 1 and 5-year maturities, as well as a mapping to Moody’s’ rating classes.</a:t>
            </a:r>
          </a:p>
          <a:p>
            <a:pPr algn="just"/>
            <a:r>
              <a:rPr lang="en-US" sz="2200" dirty="0" smtClean="0"/>
              <a:t>The model is based on a set of financial ratios, specific for each country, illustrating the most relevant financial items.</a:t>
            </a:r>
          </a:p>
          <a:p>
            <a:pPr algn="just"/>
            <a:r>
              <a:rPr lang="en-US" sz="2000" dirty="0"/>
              <a:t>The databases used include credit </a:t>
            </a:r>
            <a:r>
              <a:rPr lang="en-US" sz="2000" dirty="0" smtClean="0"/>
              <a:t>performance </a:t>
            </a:r>
            <a:r>
              <a:rPr lang="en-US" sz="2000" dirty="0"/>
              <a:t>data from banks in each country</a:t>
            </a:r>
            <a:r>
              <a:rPr lang="en-US" sz="2000" dirty="0" smtClean="0"/>
              <a:t>:</a:t>
            </a:r>
            <a:endParaRPr lang="en-US" sz="2000" dirty="0"/>
          </a:p>
        </p:txBody>
      </p:sp>
      <p:pic>
        <p:nvPicPr>
          <p:cNvPr id="4" name="Picture 192"/>
          <p:cNvPicPr>
            <a:picLocks noChangeAspect="1" noChangeArrowheads="1"/>
          </p:cNvPicPr>
          <p:nvPr/>
        </p:nvPicPr>
        <p:blipFill>
          <a:blip r:embed="rId2" cstate="print"/>
          <a:srcRect/>
          <a:stretch>
            <a:fillRect/>
          </a:stretch>
        </p:blipFill>
        <p:spPr>
          <a:xfrm>
            <a:off x="1785169" y="4509120"/>
            <a:ext cx="7341442" cy="1728192"/>
          </a:xfrm>
          <a:prstGeom prst="rect">
            <a:avLst/>
          </a:prstGeom>
          <a:noFill/>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849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6851">
                                            <p:txEl>
                                              <p:pRg st="0" end="0"/>
                                            </p:txEl>
                                          </p:spTgt>
                                        </p:tgtEl>
                                        <p:attrNameLst>
                                          <p:attrName>style.visibility</p:attrName>
                                        </p:attrNameLst>
                                      </p:cBhvr>
                                      <p:to>
                                        <p:strVal val="visible"/>
                                      </p:to>
                                    </p:set>
                                    <p:animEffect transition="in" filter="wipe(left)">
                                      <p:cBhvr>
                                        <p:cTn id="7" dur="500"/>
                                        <p:tgtEl>
                                          <p:spTgt spid="846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6851">
                                            <p:txEl>
                                              <p:pRg st="1" end="1"/>
                                            </p:txEl>
                                          </p:spTgt>
                                        </p:tgtEl>
                                        <p:attrNameLst>
                                          <p:attrName>style.visibility</p:attrName>
                                        </p:attrNameLst>
                                      </p:cBhvr>
                                      <p:to>
                                        <p:strVal val="visible"/>
                                      </p:to>
                                    </p:set>
                                    <p:animEffect transition="in" filter="wipe(left)">
                                      <p:cBhvr>
                                        <p:cTn id="12" dur="500"/>
                                        <p:tgtEl>
                                          <p:spTgt spid="846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6851">
                                            <p:txEl>
                                              <p:pRg st="2" end="2"/>
                                            </p:txEl>
                                          </p:spTgt>
                                        </p:tgtEl>
                                        <p:attrNameLst>
                                          <p:attrName>style.visibility</p:attrName>
                                        </p:attrNameLst>
                                      </p:cBhvr>
                                      <p:to>
                                        <p:strVal val="visible"/>
                                      </p:to>
                                    </p:set>
                                    <p:animEffect transition="in" filter="wipe(left)">
                                      <p:cBhvr>
                                        <p:cTn id="17" dur="500"/>
                                        <p:tgtEl>
                                          <p:spTgt spid="846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46851">
                                            <p:txEl>
                                              <p:pRg st="3" end="3"/>
                                            </p:txEl>
                                          </p:spTgt>
                                        </p:tgtEl>
                                        <p:attrNameLst>
                                          <p:attrName>style.visibility</p:attrName>
                                        </p:attrNameLst>
                                      </p:cBhvr>
                                      <p:to>
                                        <p:strVal val="visible"/>
                                      </p:to>
                                    </p:set>
                                    <p:animEffect transition="in" filter="wipe(left)">
                                      <p:cBhvr>
                                        <p:cTn id="22" dur="500"/>
                                        <p:tgtEl>
                                          <p:spTgt spid="8468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85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776536" y="1628800"/>
            <a:ext cx="8677058" cy="4680520"/>
          </a:xfrm>
        </p:spPr>
        <p:txBody>
          <a:bodyPr/>
          <a:lstStyle/>
          <a:p>
            <a:pPr algn="just">
              <a:lnSpc>
                <a:spcPts val="2700"/>
              </a:lnSpc>
              <a:spcBef>
                <a:spcPts val="600"/>
              </a:spcBef>
              <a:spcAft>
                <a:spcPts val="600"/>
              </a:spcAft>
              <a:buAutoNum type="arabicParenBoth" startAt="4"/>
            </a:pPr>
            <a:r>
              <a:rPr lang="en-US" sz="2000" b="1" dirty="0" smtClean="0">
                <a:solidFill>
                  <a:srgbClr val="FF0000"/>
                </a:solidFill>
              </a:rPr>
              <a:t>Negative Role of Finance:</a:t>
            </a:r>
          </a:p>
          <a:p>
            <a:pPr marL="273050" indent="-273050" algn="just">
              <a:lnSpc>
                <a:spcPts val="2700"/>
              </a:lnSpc>
              <a:spcBef>
                <a:spcPts val="600"/>
              </a:spcBef>
              <a:spcAft>
                <a:spcPts val="600"/>
              </a:spcAft>
              <a:buAutoNum type="romanLcParenBoth" startAt="4"/>
            </a:pPr>
            <a:endParaRPr lang="en-US" sz="2000" dirty="0" smtClean="0"/>
          </a:p>
          <a:p>
            <a:pPr marL="273050" indent="-273050" algn="just">
              <a:lnSpc>
                <a:spcPts val="2700"/>
              </a:lnSpc>
              <a:spcBef>
                <a:spcPts val="600"/>
              </a:spcBef>
              <a:spcAft>
                <a:spcPts val="600"/>
              </a:spcAft>
              <a:buFontTx/>
              <a:buChar char="-"/>
            </a:pPr>
            <a:r>
              <a:rPr lang="en-US" sz="2000" dirty="0" smtClean="0"/>
              <a:t>The Global Financial Crisis (GFC) raised concerns that </a:t>
            </a:r>
            <a:r>
              <a:rPr lang="en-US" sz="2000" dirty="0" smtClean="0">
                <a:solidFill>
                  <a:srgbClr val="FF0000"/>
                </a:solidFill>
              </a:rPr>
              <a:t>some countries </a:t>
            </a:r>
            <a:r>
              <a:rPr lang="en-US" sz="2000" dirty="0">
                <a:solidFill>
                  <a:srgbClr val="FF0000"/>
                </a:solidFill>
              </a:rPr>
              <a:t>may have </a:t>
            </a:r>
            <a:r>
              <a:rPr lang="en-US" sz="2000" dirty="0" smtClean="0">
                <a:solidFill>
                  <a:srgbClr val="FF0000"/>
                </a:solidFill>
              </a:rPr>
              <a:t>financial systems which are “too large” compared to the size of </a:t>
            </a:r>
            <a:r>
              <a:rPr lang="en-US" sz="2000" dirty="0">
                <a:solidFill>
                  <a:srgbClr val="FF0000"/>
                </a:solidFill>
              </a:rPr>
              <a:t>the domestic </a:t>
            </a:r>
            <a:r>
              <a:rPr lang="en-US" sz="2000" dirty="0" smtClean="0">
                <a:solidFill>
                  <a:srgbClr val="FF0000"/>
                </a:solidFill>
              </a:rPr>
              <a:t>economy.</a:t>
            </a:r>
          </a:p>
          <a:p>
            <a:pPr marL="273050" indent="-273050" algn="just">
              <a:lnSpc>
                <a:spcPts val="2700"/>
              </a:lnSpc>
              <a:spcBef>
                <a:spcPts val="600"/>
              </a:spcBef>
              <a:spcAft>
                <a:spcPts val="600"/>
              </a:spcAft>
              <a:buFontTx/>
              <a:buChar char="-"/>
            </a:pPr>
            <a:endParaRPr lang="en-US" sz="2000" dirty="0">
              <a:solidFill>
                <a:srgbClr val="FF0000"/>
              </a:solidFill>
            </a:endParaRPr>
          </a:p>
          <a:p>
            <a:pPr marL="273050" indent="-273050" algn="just">
              <a:lnSpc>
                <a:spcPts val="2700"/>
              </a:lnSpc>
              <a:spcBef>
                <a:spcPts val="600"/>
              </a:spcBef>
              <a:spcAft>
                <a:spcPts val="600"/>
              </a:spcAft>
              <a:buFontTx/>
              <a:buChar char="-"/>
            </a:pPr>
            <a:r>
              <a:rPr lang="en-US" sz="2000" dirty="0" smtClean="0"/>
              <a:t>Minsky(1974) and </a:t>
            </a:r>
            <a:r>
              <a:rPr lang="en-US" sz="2000" dirty="0" err="1" smtClean="0"/>
              <a:t>Kindleberger</a:t>
            </a:r>
            <a:r>
              <a:rPr lang="en-US" sz="2000" dirty="0" smtClean="0"/>
              <a:t> (1978) -  </a:t>
            </a:r>
            <a:r>
              <a:rPr lang="en-US" sz="2000" b="1" dirty="0" smtClean="0">
                <a:solidFill>
                  <a:srgbClr val="FF0000"/>
                </a:solidFill>
              </a:rPr>
              <a:t>more finance =&gt; macroeconomic volatility</a:t>
            </a:r>
            <a:r>
              <a:rPr lang="en-US" sz="2000" dirty="0" smtClean="0"/>
              <a:t>.</a:t>
            </a:r>
          </a:p>
          <a:p>
            <a:pPr marL="273050" indent="-273050" algn="just">
              <a:lnSpc>
                <a:spcPts val="2700"/>
              </a:lnSpc>
              <a:spcBef>
                <a:spcPts val="600"/>
              </a:spcBef>
              <a:spcAft>
                <a:spcPts val="600"/>
              </a:spcAft>
              <a:buFontTx/>
              <a:buChar char="-"/>
            </a:pPr>
            <a:endParaRPr lang="en-US" sz="2000" dirty="0" smtClean="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85</a:t>
            </a:fld>
            <a:endParaRPr lang="en-US"/>
          </a:p>
        </p:txBody>
      </p:sp>
      <p:sp>
        <p:nvSpPr>
          <p:cNvPr id="2" name="Down Arrow 1"/>
          <p:cNvSpPr/>
          <p:nvPr/>
        </p:nvSpPr>
        <p:spPr bwMode="auto">
          <a:xfrm>
            <a:off x="4880992" y="3573016"/>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7" name="Down Arrow 6"/>
          <p:cNvSpPr/>
          <p:nvPr/>
        </p:nvSpPr>
        <p:spPr bwMode="auto">
          <a:xfrm>
            <a:off x="4880992" y="494116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2353925640"/>
      </p:ext>
    </p:extLst>
  </p:cSld>
  <p:clrMapOvr>
    <a:masterClrMapping/>
  </p:clrMapOvr>
  <p:transition spd="slow">
    <p:pull dir="r"/>
  </p:transition>
  <p:timing>
    <p:tnLst>
      <p:par>
        <p:cTn id="1" dur="indefinite" restart="never" nodeType="tmRoot"/>
      </p:par>
    </p:tnLst>
  </p:timing>
</p:sld>
</file>

<file path=ppt/slides/slide8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p:txBody>
          <a:bodyPr/>
          <a:lstStyle/>
          <a:p>
            <a:r>
              <a:rPr lang="en-US" smtClean="0"/>
              <a:t>RiskCalc</a:t>
            </a:r>
          </a:p>
        </p:txBody>
      </p:sp>
      <p:sp>
        <p:nvSpPr>
          <p:cNvPr id="1364995" name="Rectangle 3"/>
          <p:cNvSpPr>
            <a:spLocks noGrp="1" noChangeArrowheads="1"/>
          </p:cNvSpPr>
          <p:nvPr>
            <p:ph type="body" idx="1"/>
          </p:nvPr>
        </p:nvSpPr>
        <p:spPr>
          <a:xfrm>
            <a:off x="920750" y="1628775"/>
            <a:ext cx="8420100" cy="4680545"/>
          </a:xfrm>
        </p:spPr>
        <p:txBody>
          <a:bodyPr/>
          <a:lstStyle/>
          <a:p>
            <a:pPr algn="just">
              <a:lnSpc>
                <a:spcPts val="2700"/>
              </a:lnSpc>
              <a:spcBef>
                <a:spcPts val="1200"/>
              </a:spcBef>
            </a:pPr>
            <a:r>
              <a:rPr lang="en-US" sz="2200" dirty="0" smtClean="0"/>
              <a:t>Each observation corresponds to a year with observable credit performance for a given company.</a:t>
            </a:r>
          </a:p>
          <a:p>
            <a:pPr algn="just">
              <a:lnSpc>
                <a:spcPts val="2700"/>
              </a:lnSpc>
              <a:spcBef>
                <a:spcPts val="1200"/>
              </a:spcBef>
            </a:pPr>
            <a:r>
              <a:rPr lang="en-US" sz="2200" dirty="0" smtClean="0"/>
              <a:t>Main exclusions:</a:t>
            </a:r>
          </a:p>
          <a:p>
            <a:pPr lvl="1" algn="just">
              <a:lnSpc>
                <a:spcPts val="2700"/>
              </a:lnSpc>
              <a:spcBef>
                <a:spcPts val="1200"/>
              </a:spcBef>
            </a:pPr>
            <a:r>
              <a:rPr lang="en-US" sz="2200" dirty="0" smtClean="0"/>
              <a:t>Small businesses (</a:t>
            </a:r>
            <a:r>
              <a:rPr lang="en-US" sz="2200" i="1" dirty="0" smtClean="0"/>
              <a:t>turnover</a:t>
            </a:r>
            <a:r>
              <a:rPr lang="en-US" sz="2200" dirty="0" smtClean="0"/>
              <a:t> &lt; 500 k €);</a:t>
            </a:r>
          </a:p>
          <a:p>
            <a:pPr lvl="1" algn="just">
              <a:lnSpc>
                <a:spcPts val="2700"/>
              </a:lnSpc>
              <a:spcBef>
                <a:spcPts val="1200"/>
              </a:spcBef>
            </a:pPr>
            <a:r>
              <a:rPr lang="en-US" sz="2200" i="1" dirty="0" smtClean="0"/>
              <a:t>start-ups</a:t>
            </a:r>
            <a:r>
              <a:rPr lang="en-US" sz="2200" dirty="0" smtClean="0"/>
              <a:t> (companies less than 2 years old);</a:t>
            </a:r>
          </a:p>
          <a:p>
            <a:pPr lvl="1" algn="just">
              <a:lnSpc>
                <a:spcPts val="2700"/>
              </a:lnSpc>
              <a:spcBef>
                <a:spcPts val="1200"/>
              </a:spcBef>
            </a:pPr>
            <a:r>
              <a:rPr lang="en-US" sz="2200" dirty="0" smtClean="0"/>
              <a:t>Financial institutions</a:t>
            </a:r>
          </a:p>
          <a:p>
            <a:pPr lvl="1" algn="just">
              <a:lnSpc>
                <a:spcPts val="2700"/>
              </a:lnSpc>
              <a:spcBef>
                <a:spcPts val="1200"/>
              </a:spcBef>
            </a:pPr>
            <a:r>
              <a:rPr lang="en-US" sz="2200" dirty="0" smtClean="0"/>
              <a:t>Real Estate brokers</a:t>
            </a:r>
          </a:p>
          <a:p>
            <a:pPr lvl="1" algn="just">
              <a:lnSpc>
                <a:spcPts val="2700"/>
              </a:lnSpc>
              <a:spcBef>
                <a:spcPts val="1200"/>
              </a:spcBef>
            </a:pPr>
            <a:r>
              <a:rPr lang="en-US" sz="2200" dirty="0" smtClean="0"/>
              <a:t>Government-owned companies;</a:t>
            </a:r>
          </a:p>
          <a:p>
            <a:pPr lvl="1" algn="just">
              <a:lnSpc>
                <a:spcPts val="2700"/>
              </a:lnSpc>
              <a:spcBef>
                <a:spcPts val="1200"/>
              </a:spcBef>
            </a:pPr>
            <a:r>
              <a:rPr lang="en-US" sz="2200" i="1" dirty="0" smtClean="0"/>
              <a:t>holdings</a:t>
            </a:r>
            <a:r>
              <a:rPr lang="en-US" sz="2200" dirty="0" smtClean="0"/>
              <a:t>.</a:t>
            </a:r>
          </a:p>
          <a:p>
            <a:pPr lvl="1" algn="just">
              <a:lnSpc>
                <a:spcPts val="2700"/>
              </a:lnSpc>
              <a:spcBef>
                <a:spcPts val="1200"/>
              </a:spcBef>
            </a:pPr>
            <a:r>
              <a:rPr lang="en-US" sz="2200" dirty="0" smtClean="0"/>
              <a:t>Performing loans after a company’s default.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850</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4995">
                                            <p:txEl>
                                              <p:pRg st="0" end="0"/>
                                            </p:txEl>
                                          </p:spTgt>
                                        </p:tgtEl>
                                        <p:attrNameLst>
                                          <p:attrName>style.visibility</p:attrName>
                                        </p:attrNameLst>
                                      </p:cBhvr>
                                      <p:to>
                                        <p:strVal val="visible"/>
                                      </p:to>
                                    </p:set>
                                    <p:animEffect transition="in" filter="wipe(left)">
                                      <p:cBhvr>
                                        <p:cTn id="7" dur="1000"/>
                                        <p:tgtEl>
                                          <p:spTgt spid="13649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4995">
                                            <p:txEl>
                                              <p:pRg st="1" end="1"/>
                                            </p:txEl>
                                          </p:spTgt>
                                        </p:tgtEl>
                                        <p:attrNameLst>
                                          <p:attrName>style.visibility</p:attrName>
                                        </p:attrNameLst>
                                      </p:cBhvr>
                                      <p:to>
                                        <p:strVal val="visible"/>
                                      </p:to>
                                    </p:set>
                                    <p:animEffect transition="in" filter="wipe(left)">
                                      <p:cBhvr>
                                        <p:cTn id="12" dur="1000"/>
                                        <p:tgtEl>
                                          <p:spTgt spid="13649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4995">
                                            <p:txEl>
                                              <p:pRg st="2" end="2"/>
                                            </p:txEl>
                                          </p:spTgt>
                                        </p:tgtEl>
                                        <p:attrNameLst>
                                          <p:attrName>style.visibility</p:attrName>
                                        </p:attrNameLst>
                                      </p:cBhvr>
                                      <p:to>
                                        <p:strVal val="visible"/>
                                      </p:to>
                                    </p:set>
                                    <p:animEffect transition="in" filter="wipe(left)">
                                      <p:cBhvr>
                                        <p:cTn id="17" dur="1000"/>
                                        <p:tgtEl>
                                          <p:spTgt spid="13649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64995">
                                            <p:txEl>
                                              <p:pRg st="3" end="3"/>
                                            </p:txEl>
                                          </p:spTgt>
                                        </p:tgtEl>
                                        <p:attrNameLst>
                                          <p:attrName>style.visibility</p:attrName>
                                        </p:attrNameLst>
                                      </p:cBhvr>
                                      <p:to>
                                        <p:strVal val="visible"/>
                                      </p:to>
                                    </p:set>
                                    <p:animEffect transition="in" filter="wipe(left)">
                                      <p:cBhvr>
                                        <p:cTn id="22" dur="1000"/>
                                        <p:tgtEl>
                                          <p:spTgt spid="13649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64995">
                                            <p:txEl>
                                              <p:pRg st="4" end="4"/>
                                            </p:txEl>
                                          </p:spTgt>
                                        </p:tgtEl>
                                        <p:attrNameLst>
                                          <p:attrName>style.visibility</p:attrName>
                                        </p:attrNameLst>
                                      </p:cBhvr>
                                      <p:to>
                                        <p:strVal val="visible"/>
                                      </p:to>
                                    </p:set>
                                    <p:animEffect transition="in" filter="wipe(left)">
                                      <p:cBhvr>
                                        <p:cTn id="27" dur="1000"/>
                                        <p:tgtEl>
                                          <p:spTgt spid="13649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64995">
                                            <p:txEl>
                                              <p:pRg st="5" end="5"/>
                                            </p:txEl>
                                          </p:spTgt>
                                        </p:tgtEl>
                                        <p:attrNameLst>
                                          <p:attrName>style.visibility</p:attrName>
                                        </p:attrNameLst>
                                      </p:cBhvr>
                                      <p:to>
                                        <p:strVal val="visible"/>
                                      </p:to>
                                    </p:set>
                                    <p:animEffect transition="in" filter="wipe(left)">
                                      <p:cBhvr>
                                        <p:cTn id="32" dur="1000"/>
                                        <p:tgtEl>
                                          <p:spTgt spid="13649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64995">
                                            <p:txEl>
                                              <p:pRg st="6" end="6"/>
                                            </p:txEl>
                                          </p:spTgt>
                                        </p:tgtEl>
                                        <p:attrNameLst>
                                          <p:attrName>style.visibility</p:attrName>
                                        </p:attrNameLst>
                                      </p:cBhvr>
                                      <p:to>
                                        <p:strVal val="visible"/>
                                      </p:to>
                                    </p:set>
                                    <p:animEffect transition="in" filter="wipe(left)">
                                      <p:cBhvr>
                                        <p:cTn id="37" dur="1000"/>
                                        <p:tgtEl>
                                          <p:spTgt spid="136499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64995">
                                            <p:txEl>
                                              <p:pRg st="7" end="7"/>
                                            </p:txEl>
                                          </p:spTgt>
                                        </p:tgtEl>
                                        <p:attrNameLst>
                                          <p:attrName>style.visibility</p:attrName>
                                        </p:attrNameLst>
                                      </p:cBhvr>
                                      <p:to>
                                        <p:strVal val="visible"/>
                                      </p:to>
                                    </p:set>
                                    <p:animEffect transition="in" filter="wipe(left)">
                                      <p:cBhvr>
                                        <p:cTn id="42" dur="1000"/>
                                        <p:tgtEl>
                                          <p:spTgt spid="136499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64995">
                                            <p:txEl>
                                              <p:pRg st="8" end="8"/>
                                            </p:txEl>
                                          </p:spTgt>
                                        </p:tgtEl>
                                        <p:attrNameLst>
                                          <p:attrName>style.visibility</p:attrName>
                                        </p:attrNameLst>
                                      </p:cBhvr>
                                      <p:to>
                                        <p:strVal val="visible"/>
                                      </p:to>
                                    </p:set>
                                    <p:animEffect transition="in" filter="wipe(left)">
                                      <p:cBhvr>
                                        <p:cTn id="47" dur="1000"/>
                                        <p:tgtEl>
                                          <p:spTgt spid="13649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4995" grpId="0" build="p" autoUpdateAnimBg="0"/>
    </p:bldLst>
  </p:timing>
</p:sld>
</file>

<file path=ppt/slides/slide8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p:txBody>
          <a:bodyPr/>
          <a:lstStyle/>
          <a:p>
            <a:r>
              <a:rPr lang="en-US" smtClean="0"/>
              <a:t>RiskCalc</a:t>
            </a:r>
          </a:p>
        </p:txBody>
      </p:sp>
      <p:sp>
        <p:nvSpPr>
          <p:cNvPr id="1416195" name="Rectangle 3"/>
          <p:cNvSpPr>
            <a:spLocks noGrp="1" noChangeArrowheads="1"/>
          </p:cNvSpPr>
          <p:nvPr>
            <p:ph type="body" sz="half" idx="1"/>
          </p:nvPr>
        </p:nvSpPr>
        <p:spPr>
          <a:xfrm>
            <a:off x="908051" y="1628800"/>
            <a:ext cx="3540894" cy="4105250"/>
          </a:xfrm>
        </p:spPr>
        <p:txBody>
          <a:bodyPr/>
          <a:lstStyle/>
          <a:p>
            <a:pPr algn="just">
              <a:lnSpc>
                <a:spcPts val="2700"/>
              </a:lnSpc>
              <a:spcBef>
                <a:spcPts val="1200"/>
              </a:spcBef>
            </a:pPr>
            <a:r>
              <a:rPr lang="en-US" sz="2200" dirty="0" smtClean="0"/>
              <a:t>Even after excluding the small business, the Portuguese database is dominated by companies with a </a:t>
            </a:r>
            <a:r>
              <a:rPr lang="en-US" sz="2200" i="1" dirty="0" smtClean="0"/>
              <a:t>turnover</a:t>
            </a:r>
            <a:r>
              <a:rPr lang="en-US" sz="2200" dirty="0" smtClean="0"/>
              <a:t> below 1M€, in line with other European countries.</a:t>
            </a:r>
          </a:p>
          <a:p>
            <a:pPr algn="just">
              <a:lnSpc>
                <a:spcPts val="2700"/>
              </a:lnSpc>
              <a:spcBef>
                <a:spcPts val="1200"/>
              </a:spcBef>
            </a:pPr>
            <a:r>
              <a:rPr lang="en-US" sz="2200" dirty="0"/>
              <a:t>The industry distribution of companies included in the Portuguese model database is similar to the Spanish one:</a:t>
            </a:r>
          </a:p>
          <a:p>
            <a:pPr algn="just">
              <a:lnSpc>
                <a:spcPct val="90000"/>
              </a:lnSpc>
            </a:pPr>
            <a:endParaRPr lang="en-US" sz="2200" dirty="0" smtClean="0"/>
          </a:p>
        </p:txBody>
      </p:sp>
      <p:pic>
        <p:nvPicPr>
          <p:cNvPr id="1416196" name="Picture 4"/>
          <p:cNvPicPr>
            <a:picLocks noGrp="1" noChangeAspect="1" noChangeArrowheads="1"/>
          </p:cNvPicPr>
          <p:nvPr>
            <p:ph sz="half" idx="2"/>
          </p:nvPr>
        </p:nvPicPr>
        <p:blipFill>
          <a:blip r:embed="rId2" cstate="print"/>
          <a:srcRect/>
          <a:stretch>
            <a:fillRect/>
          </a:stretch>
        </p:blipFill>
        <p:spPr>
          <a:xfrm>
            <a:off x="4520952" y="1772815"/>
            <a:ext cx="4974062" cy="1779721"/>
          </a:xfrm>
          <a:noFill/>
        </p:spPr>
      </p:pic>
      <p:sp>
        <p:nvSpPr>
          <p:cNvPr id="1416198" name="Rectangle 6"/>
          <p:cNvSpPr>
            <a:spLocks noChangeArrowheads="1"/>
          </p:cNvSpPr>
          <p:nvPr/>
        </p:nvSpPr>
        <p:spPr bwMode="auto">
          <a:xfrm>
            <a:off x="4376811" y="6003094"/>
            <a:ext cx="5328717" cy="306226"/>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None/>
            </a:pPr>
            <a:r>
              <a:rPr kumimoji="0" lang="en-US" sz="1200" b="0" u="none" dirty="0" smtClean="0">
                <a:solidFill>
                  <a:schemeClr val="tx1"/>
                </a:solidFill>
              </a:rPr>
              <a:t>Source</a:t>
            </a:r>
            <a:r>
              <a:rPr kumimoji="0" lang="en-US" sz="1200" b="0" u="none" dirty="0">
                <a:solidFill>
                  <a:schemeClr val="tx1"/>
                </a:solidFill>
              </a:rPr>
              <a:t>: Moody’s (2002), “Moody’s </a:t>
            </a:r>
            <a:r>
              <a:rPr kumimoji="0" lang="en-US" sz="1200" b="0" u="none" dirty="0" err="1">
                <a:solidFill>
                  <a:schemeClr val="tx1"/>
                </a:solidFill>
              </a:rPr>
              <a:t>RiskCalc</a:t>
            </a:r>
            <a:r>
              <a:rPr kumimoji="0" lang="en-US" sz="1200" b="0" u="none" dirty="0">
                <a:solidFill>
                  <a:schemeClr val="tx1"/>
                </a:solidFill>
              </a:rPr>
              <a:t> for Private Companies: Portugal”.</a:t>
            </a:r>
          </a:p>
        </p:txBody>
      </p:sp>
      <p:pic>
        <p:nvPicPr>
          <p:cNvPr id="6" name="Picture 7"/>
          <p:cNvPicPr>
            <a:picLocks noChangeAspect="1" noChangeArrowheads="1"/>
          </p:cNvPicPr>
          <p:nvPr/>
        </p:nvPicPr>
        <p:blipFill>
          <a:blip r:embed="rId3" cstate="print"/>
          <a:srcRect/>
          <a:stretch>
            <a:fillRect/>
          </a:stretch>
        </p:blipFill>
        <p:spPr bwMode="auto">
          <a:xfrm>
            <a:off x="4592960" y="4149328"/>
            <a:ext cx="4894012" cy="187196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851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16195">
                                            <p:txEl>
                                              <p:pRg st="0" end="0"/>
                                            </p:txEl>
                                          </p:spTgt>
                                        </p:tgtEl>
                                        <p:attrNameLst>
                                          <p:attrName>style.visibility</p:attrName>
                                        </p:attrNameLst>
                                      </p:cBhvr>
                                      <p:to>
                                        <p:strVal val="visible"/>
                                      </p:to>
                                    </p:set>
                                    <p:animEffect transition="in" filter="wipe(left)">
                                      <p:cBhvr>
                                        <p:cTn id="7" dur="1000"/>
                                        <p:tgtEl>
                                          <p:spTgt spid="1416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16195">
                                            <p:txEl>
                                              <p:pRg st="1" end="1"/>
                                            </p:txEl>
                                          </p:spTgt>
                                        </p:tgtEl>
                                        <p:attrNameLst>
                                          <p:attrName>style.visibility</p:attrName>
                                        </p:attrNameLst>
                                      </p:cBhvr>
                                      <p:to>
                                        <p:strVal val="visible"/>
                                      </p:to>
                                    </p:set>
                                    <p:animEffect transition="in" filter="wipe(left)">
                                      <p:cBhvr>
                                        <p:cTn id="12" dur="1000"/>
                                        <p:tgtEl>
                                          <p:spTgt spid="141619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16198">
                                            <p:txEl>
                                              <p:pRg st="0" end="0"/>
                                            </p:txEl>
                                          </p:spTgt>
                                        </p:tgtEl>
                                        <p:attrNameLst>
                                          <p:attrName>style.visibility</p:attrName>
                                        </p:attrNameLst>
                                      </p:cBhvr>
                                      <p:to>
                                        <p:strVal val="visible"/>
                                      </p:to>
                                    </p:set>
                                    <p:animEffect transition="in" filter="wipe(left)">
                                      <p:cBhvr>
                                        <p:cTn id="15" dur="1000"/>
                                        <p:tgtEl>
                                          <p:spTgt spid="1416198">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416196"/>
                                        </p:tgtEl>
                                        <p:attrNameLst>
                                          <p:attrName>style.visibility</p:attrName>
                                        </p:attrNameLst>
                                      </p:cBhvr>
                                      <p:to>
                                        <p:strVal val="visible"/>
                                      </p:to>
                                    </p:set>
                                    <p:animEffect transition="in" filter="wipe(left)">
                                      <p:cBhvr>
                                        <p:cTn id="18" dur="1000"/>
                                        <p:tgtEl>
                                          <p:spTgt spid="1416196"/>
                                        </p:tgtEl>
                                      </p:cBhvr>
                                    </p:animEffect>
                                  </p:childTnLst>
                                </p:cTn>
                              </p:par>
                              <p:par>
                                <p:cTn id="19" presetID="22" presetClass="entr" presetSubtype="8"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5" grpId="0" build="p" autoUpdateAnimBg="0"/>
      <p:bldP spid="1416198" grpId="0" build="p" autoUpdateAnimBg="0"/>
    </p:bldLst>
  </p:timing>
</p:sld>
</file>

<file path=ppt/slides/slide8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p:txBody>
          <a:bodyPr/>
          <a:lstStyle/>
          <a:p>
            <a:r>
              <a:rPr lang="en-US" smtClean="0"/>
              <a:t>RiskCalc</a:t>
            </a:r>
          </a:p>
        </p:txBody>
      </p:sp>
      <p:sp>
        <p:nvSpPr>
          <p:cNvPr id="985091" name="Rectangle 3"/>
          <p:cNvSpPr>
            <a:spLocks noGrp="1" noChangeArrowheads="1"/>
          </p:cNvSpPr>
          <p:nvPr>
            <p:ph type="body" idx="1"/>
          </p:nvPr>
        </p:nvSpPr>
        <p:spPr>
          <a:xfrm>
            <a:off x="914400" y="1600200"/>
            <a:ext cx="8420100" cy="965200"/>
          </a:xfrm>
        </p:spPr>
        <p:txBody>
          <a:bodyPr/>
          <a:lstStyle/>
          <a:p>
            <a:pPr algn="just"/>
            <a:r>
              <a:rPr lang="en-US" sz="2800" dirty="0" smtClean="0"/>
              <a:t>The development of the </a:t>
            </a:r>
            <a:r>
              <a:rPr lang="en-US" sz="2800" dirty="0" err="1" smtClean="0"/>
              <a:t>RiskCalc</a:t>
            </a:r>
            <a:r>
              <a:rPr lang="en-US" sz="2800" dirty="0" smtClean="0"/>
              <a:t> models involves 5 main stages:</a:t>
            </a:r>
          </a:p>
        </p:txBody>
      </p:sp>
      <p:grpSp>
        <p:nvGrpSpPr>
          <p:cNvPr id="2" name="Group 8"/>
          <p:cNvGrpSpPr>
            <a:grpSpLocks/>
          </p:cNvGrpSpPr>
          <p:nvPr/>
        </p:nvGrpSpPr>
        <p:grpSpPr bwMode="auto">
          <a:xfrm>
            <a:off x="849313" y="2997200"/>
            <a:ext cx="8443912" cy="1822450"/>
            <a:chOff x="462" y="1648"/>
            <a:chExt cx="5317" cy="1148"/>
          </a:xfrm>
        </p:grpSpPr>
        <p:sp>
          <p:nvSpPr>
            <p:cNvPr id="985097" name="Rectangle 9"/>
            <p:cNvSpPr>
              <a:spLocks noChangeArrowheads="1"/>
            </p:cNvSpPr>
            <p:nvPr/>
          </p:nvSpPr>
          <p:spPr bwMode="blackWhite">
            <a:xfrm>
              <a:off x="462"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1. </a:t>
              </a:r>
              <a:r>
                <a:rPr kumimoji="0" lang="en-GB" sz="1600" b="0" u="none" dirty="0" smtClean="0">
                  <a:solidFill>
                    <a:schemeClr val="tx1"/>
                  </a:solidFill>
                </a:rPr>
                <a:t>Data Preparation</a:t>
              </a:r>
              <a:endParaRPr kumimoji="0" lang="en-GB" sz="1600" b="0" u="none" dirty="0">
                <a:solidFill>
                  <a:schemeClr val="tx1"/>
                </a:solidFill>
              </a:endParaRPr>
            </a:p>
          </p:txBody>
        </p:sp>
        <p:sp>
          <p:nvSpPr>
            <p:cNvPr id="985098" name="Rectangle 10"/>
            <p:cNvSpPr>
              <a:spLocks noChangeArrowheads="1"/>
            </p:cNvSpPr>
            <p:nvPr/>
          </p:nvSpPr>
          <p:spPr bwMode="blackWhite">
            <a:xfrm>
              <a:off x="1605" y="1648"/>
              <a:ext cx="796"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2.</a:t>
              </a:r>
            </a:p>
            <a:p>
              <a:pPr>
                <a:buClrTx/>
                <a:buFontTx/>
                <a:buNone/>
                <a:defRPr/>
              </a:pPr>
              <a:r>
                <a:rPr kumimoji="0" lang="en-GB" sz="1600" b="0" u="none" dirty="0" err="1" smtClean="0">
                  <a:solidFill>
                    <a:schemeClr val="tx1"/>
                  </a:solidFill>
                </a:rPr>
                <a:t>Univariate</a:t>
              </a:r>
              <a:r>
                <a:rPr kumimoji="0" lang="en-GB" sz="1600" b="0" u="none" dirty="0" smtClean="0">
                  <a:solidFill>
                    <a:schemeClr val="tx1"/>
                  </a:solidFill>
                </a:rPr>
                <a:t> Analysis</a:t>
              </a:r>
              <a:endParaRPr kumimoji="0" lang="en-GB" sz="1600" b="0" u="none" dirty="0">
                <a:solidFill>
                  <a:schemeClr val="tx1"/>
                </a:solidFill>
              </a:endParaRPr>
            </a:p>
          </p:txBody>
        </p:sp>
        <p:sp>
          <p:nvSpPr>
            <p:cNvPr id="985099" name="Rectangle 11"/>
            <p:cNvSpPr>
              <a:spLocks noChangeArrowheads="1"/>
            </p:cNvSpPr>
            <p:nvPr/>
          </p:nvSpPr>
          <p:spPr bwMode="blackWhite">
            <a:xfrm>
              <a:off x="5035"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5.</a:t>
              </a:r>
            </a:p>
            <a:p>
              <a:pPr>
                <a:buClrTx/>
                <a:buFontTx/>
                <a:buNone/>
                <a:defRPr/>
              </a:pPr>
              <a:r>
                <a:rPr kumimoji="0" lang="en-GB" sz="1600" b="0" u="none" dirty="0" smtClean="0">
                  <a:solidFill>
                    <a:schemeClr val="tx1"/>
                  </a:solidFill>
                </a:rPr>
                <a:t>Calibration</a:t>
              </a:r>
              <a:endParaRPr kumimoji="0" lang="en-GB" sz="1600" b="0" u="none" dirty="0">
                <a:solidFill>
                  <a:schemeClr val="tx1"/>
                </a:solidFill>
              </a:endParaRPr>
            </a:p>
          </p:txBody>
        </p:sp>
        <p:sp>
          <p:nvSpPr>
            <p:cNvPr id="985100" name="Rectangle 12"/>
            <p:cNvSpPr>
              <a:spLocks noChangeArrowheads="1"/>
            </p:cNvSpPr>
            <p:nvPr/>
          </p:nvSpPr>
          <p:spPr bwMode="blackWhite">
            <a:xfrm>
              <a:off x="2748" y="1648"/>
              <a:ext cx="744"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3.</a:t>
              </a:r>
            </a:p>
            <a:p>
              <a:pPr>
                <a:buClrTx/>
                <a:buFontTx/>
                <a:buNone/>
                <a:defRPr/>
              </a:pPr>
              <a:r>
                <a:rPr kumimoji="0" lang="en-GB" sz="1600" b="0" u="none" dirty="0" smtClean="0">
                  <a:solidFill>
                    <a:schemeClr val="tx1"/>
                  </a:solidFill>
                </a:rPr>
                <a:t>Multivariate Analysis</a:t>
              </a:r>
              <a:endParaRPr kumimoji="0" lang="en-GB" sz="1600" b="0" u="none" dirty="0">
                <a:solidFill>
                  <a:schemeClr val="tx1"/>
                </a:solidFill>
              </a:endParaRPr>
            </a:p>
          </p:txBody>
        </p:sp>
        <p:sp>
          <p:nvSpPr>
            <p:cNvPr id="985101" name="Rectangle 13"/>
            <p:cNvSpPr>
              <a:spLocks noChangeArrowheads="1"/>
            </p:cNvSpPr>
            <p:nvPr/>
          </p:nvSpPr>
          <p:spPr bwMode="blackWhite">
            <a:xfrm>
              <a:off x="3891" y="1648"/>
              <a:ext cx="796" cy="1148"/>
            </a:xfrm>
            <a:prstGeom prst="rect">
              <a:avLst/>
            </a:prstGeom>
            <a:solidFill>
              <a:srgbClr val="00FFFF"/>
            </a:solidFill>
            <a:ln w="12700">
              <a:solidFill>
                <a:schemeClr val="bg1"/>
              </a:solidFill>
              <a:miter lim="800000"/>
              <a:headEnd/>
              <a:tailEnd/>
            </a:ln>
            <a:effectLst>
              <a:outerShdw dist="45791" dir="2021404" algn="ctr" rotWithShape="0">
                <a:srgbClr val="808080"/>
              </a:outerShdw>
            </a:effectLst>
          </p:spPr>
          <p:txBody>
            <a:bodyPr lIns="18288" tIns="18288" rIns="18288" bIns="18288" anchor="ctr" anchorCtr="1"/>
            <a:lstStyle/>
            <a:p>
              <a:pPr>
                <a:buClrTx/>
                <a:buFontTx/>
                <a:buNone/>
                <a:defRPr/>
              </a:pPr>
              <a:r>
                <a:rPr kumimoji="0" lang="en-GB" sz="1600" b="0" u="none" dirty="0">
                  <a:solidFill>
                    <a:schemeClr val="tx1"/>
                  </a:solidFill>
                </a:rPr>
                <a:t>4.</a:t>
              </a:r>
            </a:p>
            <a:p>
              <a:pPr>
                <a:buClrTx/>
                <a:buFontTx/>
                <a:buNone/>
                <a:defRPr/>
              </a:pPr>
              <a:r>
                <a:rPr kumimoji="0" lang="en-GB" sz="1600" b="0" u="none" dirty="0" smtClean="0">
                  <a:solidFill>
                    <a:schemeClr val="tx1"/>
                  </a:solidFill>
                </a:rPr>
                <a:t>Validation</a:t>
              </a:r>
              <a:endParaRPr kumimoji="0" lang="en-GB" sz="1600" b="0" u="none" dirty="0">
                <a:solidFill>
                  <a:schemeClr val="tx1"/>
                </a:solidFill>
              </a:endParaRPr>
            </a:p>
          </p:txBody>
        </p:sp>
        <p:cxnSp>
          <p:nvCxnSpPr>
            <p:cNvPr id="397322" name="AutoShape 14"/>
            <p:cNvCxnSpPr>
              <a:cxnSpLocks noChangeShapeType="1"/>
              <a:stCxn id="985097" idx="3"/>
              <a:endCxn id="985098" idx="1"/>
            </p:cNvCxnSpPr>
            <p:nvPr/>
          </p:nvCxnSpPr>
          <p:spPr bwMode="blackWhite">
            <a:xfrm>
              <a:off x="1206" y="2222"/>
              <a:ext cx="399" cy="0"/>
            </a:xfrm>
            <a:prstGeom prst="straightConnector1">
              <a:avLst/>
            </a:prstGeom>
            <a:noFill/>
            <a:ln w="12700">
              <a:solidFill>
                <a:schemeClr val="bg1"/>
              </a:solidFill>
              <a:round/>
              <a:headEnd/>
              <a:tailEnd type="triangle" w="med" len="med"/>
            </a:ln>
          </p:spPr>
        </p:cxnSp>
        <p:cxnSp>
          <p:nvCxnSpPr>
            <p:cNvPr id="397323" name="AutoShape 15"/>
            <p:cNvCxnSpPr>
              <a:cxnSpLocks noChangeShapeType="1"/>
              <a:stCxn id="985098" idx="3"/>
              <a:endCxn id="985100" idx="1"/>
            </p:cNvCxnSpPr>
            <p:nvPr/>
          </p:nvCxnSpPr>
          <p:spPr bwMode="blackWhite">
            <a:xfrm>
              <a:off x="2349" y="2222"/>
              <a:ext cx="399" cy="0"/>
            </a:xfrm>
            <a:prstGeom prst="straightConnector1">
              <a:avLst/>
            </a:prstGeom>
            <a:noFill/>
            <a:ln w="12700">
              <a:solidFill>
                <a:schemeClr val="bg1"/>
              </a:solidFill>
              <a:round/>
              <a:headEnd/>
              <a:tailEnd type="triangle" w="med" len="med"/>
            </a:ln>
          </p:spPr>
        </p:cxnSp>
        <p:cxnSp>
          <p:nvCxnSpPr>
            <p:cNvPr id="397324" name="AutoShape 16"/>
            <p:cNvCxnSpPr>
              <a:cxnSpLocks noChangeShapeType="1"/>
              <a:stCxn id="985100" idx="3"/>
              <a:endCxn id="985101" idx="1"/>
            </p:cNvCxnSpPr>
            <p:nvPr/>
          </p:nvCxnSpPr>
          <p:spPr bwMode="blackWhite">
            <a:xfrm>
              <a:off x="3492" y="2222"/>
              <a:ext cx="399" cy="0"/>
            </a:xfrm>
            <a:prstGeom prst="straightConnector1">
              <a:avLst/>
            </a:prstGeom>
            <a:noFill/>
            <a:ln w="12700">
              <a:solidFill>
                <a:schemeClr val="bg1"/>
              </a:solidFill>
              <a:round/>
              <a:headEnd/>
              <a:tailEnd type="triangle" w="med" len="med"/>
            </a:ln>
          </p:spPr>
        </p:cxnSp>
        <p:cxnSp>
          <p:nvCxnSpPr>
            <p:cNvPr id="397325" name="AutoShape 17"/>
            <p:cNvCxnSpPr>
              <a:cxnSpLocks noChangeShapeType="1"/>
              <a:stCxn id="985101" idx="3"/>
              <a:endCxn id="985099" idx="1"/>
            </p:cNvCxnSpPr>
            <p:nvPr/>
          </p:nvCxnSpPr>
          <p:spPr bwMode="blackWhite">
            <a:xfrm>
              <a:off x="4635" y="2222"/>
              <a:ext cx="400" cy="0"/>
            </a:xfrm>
            <a:prstGeom prst="straightConnector1">
              <a:avLst/>
            </a:prstGeom>
            <a:noFill/>
            <a:ln w="12700">
              <a:solidFill>
                <a:schemeClr val="bg1"/>
              </a:solidFill>
              <a:round/>
              <a:headEnd/>
              <a:tailEnd type="triangle" w="med" len="med"/>
            </a:ln>
          </p:spPr>
        </p:cxnSp>
      </p:gr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852</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5091">
                                            <p:txEl>
                                              <p:pRg st="0" end="0"/>
                                            </p:txEl>
                                          </p:spTgt>
                                        </p:tgtEl>
                                        <p:attrNameLst>
                                          <p:attrName>style.visibility</p:attrName>
                                        </p:attrNameLst>
                                      </p:cBhvr>
                                      <p:to>
                                        <p:strVal val="visible"/>
                                      </p:to>
                                    </p:set>
                                    <p:animEffect transition="in" filter="wipe(left)">
                                      <p:cBhvr>
                                        <p:cTn id="7" dur="1000"/>
                                        <p:tgtEl>
                                          <p:spTgt spid="9850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091" grpId="0" build="p" autoUpdateAnimBg="0"/>
    </p:bldLst>
  </p:timing>
</p:sld>
</file>

<file path=ppt/slides/slide8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smtClean="0"/>
              <a:t>RiskCalc</a:t>
            </a:r>
          </a:p>
        </p:txBody>
      </p:sp>
      <p:sp>
        <p:nvSpPr>
          <p:cNvPr id="1373187" name="Rectangle 3"/>
          <p:cNvSpPr>
            <a:spLocks noGrp="1" noChangeArrowheads="1"/>
          </p:cNvSpPr>
          <p:nvPr>
            <p:ph type="body" idx="1"/>
          </p:nvPr>
        </p:nvSpPr>
        <p:spPr>
          <a:xfrm>
            <a:off x="914400" y="1700213"/>
            <a:ext cx="8420100" cy="4465637"/>
          </a:xfrm>
        </p:spPr>
        <p:txBody>
          <a:bodyPr/>
          <a:lstStyle/>
          <a:p>
            <a:pPr marL="577850" indent="-577850" algn="just">
              <a:lnSpc>
                <a:spcPts val="2800"/>
              </a:lnSpc>
              <a:spcBef>
                <a:spcPts val="600"/>
              </a:spcBef>
            </a:pPr>
            <a:r>
              <a:rPr lang="en-US" sz="2400" u="sng" dirty="0" smtClean="0"/>
              <a:t>1</a:t>
            </a:r>
            <a:r>
              <a:rPr lang="en-US" sz="2400" u="sng" baseline="30000" dirty="0" smtClean="0"/>
              <a:t>st</a:t>
            </a:r>
            <a:r>
              <a:rPr lang="en-US" sz="2400" u="sng" dirty="0" smtClean="0"/>
              <a:t> stage – Data preparation:</a:t>
            </a:r>
            <a:r>
              <a:rPr lang="en-US" sz="2400" dirty="0" smtClean="0"/>
              <a:t> consists in implementing the database exclusions planned, identifying the defaults and associating the adequate financial information:</a:t>
            </a:r>
          </a:p>
          <a:p>
            <a:pPr marL="952500" lvl="1" indent="-495300" algn="just">
              <a:lnSpc>
                <a:spcPts val="2800"/>
              </a:lnSpc>
              <a:spcBef>
                <a:spcPts val="600"/>
              </a:spcBef>
            </a:pPr>
            <a:r>
              <a:rPr lang="en-US" sz="2000" dirty="0" smtClean="0"/>
              <a:t>in performing loans– the balance sheet of the previous year, if the loan was originated in the 2</a:t>
            </a:r>
            <a:r>
              <a:rPr lang="en-US" sz="2000" baseline="30000" dirty="0" smtClean="0"/>
              <a:t>nd</a:t>
            </a:r>
            <a:r>
              <a:rPr lang="en-US" sz="2000" dirty="0" smtClean="0"/>
              <a:t> half of the year, or two years before, when loans were originated in the 1</a:t>
            </a:r>
            <a:r>
              <a:rPr lang="en-US" sz="2000" baseline="30000" dirty="0" smtClean="0"/>
              <a:t>st</a:t>
            </a:r>
            <a:r>
              <a:rPr lang="en-US" sz="2000" dirty="0" smtClean="0"/>
              <a:t> half.</a:t>
            </a:r>
          </a:p>
          <a:p>
            <a:pPr marL="952500" lvl="1" indent="-495300" algn="just">
              <a:lnSpc>
                <a:spcPts val="2800"/>
              </a:lnSpc>
              <a:spcBef>
                <a:spcPts val="600"/>
              </a:spcBef>
            </a:pPr>
            <a:r>
              <a:rPr lang="en-US" sz="2000" dirty="0"/>
              <a:t>d</a:t>
            </a:r>
            <a:r>
              <a:rPr lang="en-US" sz="2000" dirty="0" smtClean="0"/>
              <a:t>efault loans </a:t>
            </a:r>
            <a:r>
              <a:rPr lang="en-US" sz="2000" dirty="0"/>
              <a:t>– the balance sheet of the previous year, if the loan was originated in the 2</a:t>
            </a:r>
            <a:r>
              <a:rPr lang="en-US" sz="2000" baseline="30000" dirty="0"/>
              <a:t>nd</a:t>
            </a:r>
            <a:r>
              <a:rPr lang="en-US" sz="2000" dirty="0"/>
              <a:t> half of the year, or two years before, when loans were originated in the 1</a:t>
            </a:r>
            <a:r>
              <a:rPr lang="en-US" sz="2000" baseline="30000" dirty="0"/>
              <a:t>st</a:t>
            </a:r>
            <a:r>
              <a:rPr lang="en-US" sz="2000" dirty="0"/>
              <a:t> </a:t>
            </a:r>
            <a:r>
              <a:rPr lang="en-US" sz="2000" dirty="0" smtClean="0"/>
              <a:t>half, also identifying the two years before as defaults, in order to ensure better discrimination between performing and non-performing companies, as well as the increase in the number of defaults (usually low).</a:t>
            </a:r>
          </a:p>
        </p:txBody>
      </p:sp>
      <p:sp>
        <p:nvSpPr>
          <p:cNvPr id="398340" name="Rectangle 4"/>
          <p:cNvSpPr>
            <a:spLocks noChangeArrowheads="1"/>
          </p:cNvSpPr>
          <p:nvPr/>
        </p:nvSpPr>
        <p:spPr bwMode="auto">
          <a:xfrm>
            <a:off x="992188" y="2565400"/>
            <a:ext cx="8420100" cy="3743325"/>
          </a:xfrm>
          <a:prstGeom prst="rect">
            <a:avLst/>
          </a:prstGeom>
          <a:noFill/>
          <a:ln w="9525">
            <a:noFill/>
            <a:miter lim="800000"/>
            <a:headEnd/>
            <a:tailEnd/>
          </a:ln>
        </p:spPr>
        <p:txBody>
          <a:bodyPr lIns="92075" tIns="46038" rIns="92075" bIns="46038"/>
          <a:lstStyle/>
          <a:p>
            <a:pPr marL="1035050" lvl="1" indent="-577850" algn="just">
              <a:spcBef>
                <a:spcPct val="20000"/>
              </a:spcBef>
              <a:buClr>
                <a:schemeClr val="bg2"/>
              </a:buClr>
              <a:buSzPct val="75000"/>
              <a:buFontTx/>
              <a:buChar char="–"/>
            </a:pPr>
            <a:endParaRPr kumimoji="0" lang="en-GB" sz="2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853</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3187">
                                            <p:txEl>
                                              <p:pRg st="0" end="0"/>
                                            </p:txEl>
                                          </p:spTgt>
                                        </p:tgtEl>
                                        <p:attrNameLst>
                                          <p:attrName>style.visibility</p:attrName>
                                        </p:attrNameLst>
                                      </p:cBhvr>
                                      <p:to>
                                        <p:strVal val="visible"/>
                                      </p:to>
                                    </p:set>
                                    <p:animEffect transition="in" filter="wipe(left)">
                                      <p:cBhvr>
                                        <p:cTn id="7" dur="500"/>
                                        <p:tgtEl>
                                          <p:spTgt spid="1373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73187">
                                            <p:txEl>
                                              <p:pRg st="1" end="1"/>
                                            </p:txEl>
                                          </p:spTgt>
                                        </p:tgtEl>
                                        <p:attrNameLst>
                                          <p:attrName>style.visibility</p:attrName>
                                        </p:attrNameLst>
                                      </p:cBhvr>
                                      <p:to>
                                        <p:strVal val="visible"/>
                                      </p:to>
                                    </p:set>
                                    <p:animEffect transition="in" filter="wipe(left)">
                                      <p:cBhvr>
                                        <p:cTn id="12" dur="500"/>
                                        <p:tgtEl>
                                          <p:spTgt spid="1373187">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73187">
                                            <p:txEl>
                                              <p:pRg st="2" end="2"/>
                                            </p:txEl>
                                          </p:spTgt>
                                        </p:tgtEl>
                                        <p:attrNameLst>
                                          <p:attrName>style.visibility</p:attrName>
                                        </p:attrNameLst>
                                      </p:cBhvr>
                                      <p:to>
                                        <p:strVal val="visible"/>
                                      </p:to>
                                    </p:set>
                                    <p:animEffect transition="in" filter="wipe(left)">
                                      <p:cBhvr>
                                        <p:cTn id="15" dur="500"/>
                                        <p:tgtEl>
                                          <p:spTgt spid="137318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3187" grpId="0" build="p" autoUpdateAnimBg="0"/>
    </p:bldLst>
  </p:timing>
</p:sld>
</file>

<file path=ppt/slides/slide8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smtClean="0"/>
              <a:t>RiskCalc</a:t>
            </a:r>
          </a:p>
        </p:txBody>
      </p:sp>
      <p:sp>
        <p:nvSpPr>
          <p:cNvPr id="1370115" name="Rectangle 3"/>
          <p:cNvSpPr>
            <a:spLocks noGrp="1" noChangeArrowheads="1"/>
          </p:cNvSpPr>
          <p:nvPr>
            <p:ph type="body" sz="half" idx="1"/>
          </p:nvPr>
        </p:nvSpPr>
        <p:spPr>
          <a:xfrm>
            <a:off x="848544" y="1752600"/>
            <a:ext cx="4752528" cy="4340225"/>
          </a:xfrm>
        </p:spPr>
        <p:txBody>
          <a:bodyPr/>
          <a:lstStyle/>
          <a:p>
            <a:pPr algn="just">
              <a:lnSpc>
                <a:spcPts val="2700"/>
              </a:lnSpc>
              <a:spcBef>
                <a:spcPts val="600"/>
              </a:spcBef>
              <a:spcAft>
                <a:spcPts val="600"/>
              </a:spcAft>
            </a:pPr>
            <a:r>
              <a:rPr lang="en-US" sz="2400" dirty="0" smtClean="0"/>
              <a:t>Example – company with 3 loans granted in 2001:</a:t>
            </a:r>
          </a:p>
          <a:p>
            <a:pPr marL="900113" lvl="1" indent="-536575" algn="just">
              <a:lnSpc>
                <a:spcPts val="2700"/>
              </a:lnSpc>
              <a:spcBef>
                <a:spcPts val="600"/>
              </a:spcBef>
              <a:spcAft>
                <a:spcPts val="600"/>
              </a:spcAft>
              <a:buFontTx/>
              <a:buNone/>
            </a:pPr>
            <a:r>
              <a:rPr lang="en-US" sz="2200" dirty="0" smtClean="0"/>
              <a:t>(</a:t>
            </a:r>
            <a:r>
              <a:rPr lang="en-US" sz="2200" dirty="0" err="1" smtClean="0"/>
              <a:t>i</a:t>
            </a:r>
            <a:r>
              <a:rPr lang="en-US" sz="2200" dirty="0" smtClean="0"/>
              <a:t>)	4th April 1997, 2-year maturity - regular;</a:t>
            </a:r>
          </a:p>
          <a:p>
            <a:pPr marL="900113" lvl="1" indent="-536575" algn="just">
              <a:lnSpc>
                <a:spcPts val="2700"/>
              </a:lnSpc>
              <a:spcBef>
                <a:spcPts val="600"/>
              </a:spcBef>
              <a:spcAft>
                <a:spcPts val="600"/>
              </a:spcAft>
              <a:buFontTx/>
              <a:buNone/>
            </a:pPr>
            <a:r>
              <a:rPr lang="en-US" sz="2200" dirty="0" smtClean="0"/>
              <a:t>(ii)	7</a:t>
            </a:r>
            <a:r>
              <a:rPr lang="en-US" sz="2200" baseline="30000" dirty="0" smtClean="0"/>
              <a:t>th</a:t>
            </a:r>
            <a:r>
              <a:rPr lang="en-US" sz="2200" dirty="0" smtClean="0"/>
              <a:t> July 1999</a:t>
            </a:r>
            <a:r>
              <a:rPr lang="en-US" sz="2200" dirty="0"/>
              <a:t>, </a:t>
            </a:r>
            <a:r>
              <a:rPr lang="en-US" sz="2200" dirty="0" smtClean="0"/>
              <a:t>1-year </a:t>
            </a:r>
            <a:r>
              <a:rPr lang="en-US" sz="2200" dirty="0"/>
              <a:t>maturity </a:t>
            </a:r>
            <a:r>
              <a:rPr lang="en-US" sz="2200" dirty="0" smtClean="0"/>
              <a:t>– default at maturity (7</a:t>
            </a:r>
            <a:r>
              <a:rPr lang="en-US" sz="2200" baseline="30000" dirty="0" smtClean="0"/>
              <a:t>th</a:t>
            </a:r>
            <a:r>
              <a:rPr lang="en-US" sz="2200" dirty="0" smtClean="0"/>
              <a:t> July 2000);</a:t>
            </a:r>
          </a:p>
          <a:p>
            <a:pPr marL="900113" lvl="1" indent="-536575" algn="just">
              <a:lnSpc>
                <a:spcPts val="2700"/>
              </a:lnSpc>
              <a:spcBef>
                <a:spcPts val="600"/>
              </a:spcBef>
              <a:spcAft>
                <a:spcPts val="600"/>
              </a:spcAft>
              <a:buFontTx/>
              <a:buNone/>
            </a:pPr>
            <a:r>
              <a:rPr lang="en-US" sz="2200" dirty="0" smtClean="0"/>
              <a:t>(iii)	2nd February 2000</a:t>
            </a:r>
            <a:r>
              <a:rPr lang="en-US" sz="2200" dirty="0"/>
              <a:t>, 2-year maturity </a:t>
            </a:r>
            <a:r>
              <a:rPr lang="en-US" sz="2200" dirty="0" smtClean="0"/>
              <a:t>- regular (until 2001).</a:t>
            </a:r>
          </a:p>
        </p:txBody>
      </p:sp>
      <p:graphicFrame>
        <p:nvGraphicFramePr>
          <p:cNvPr id="1370165" name="Group 53"/>
          <p:cNvGraphicFramePr>
            <a:graphicFrameLocks noGrp="1"/>
          </p:cNvGraphicFramePr>
          <p:nvPr>
            <p:ph sz="half" idx="2"/>
            <p:extLst>
              <p:ext uri="{D42A27DB-BD31-4B8C-83A1-F6EECF244321}">
                <p14:modId xmlns:p14="http://schemas.microsoft.com/office/powerpoint/2010/main" val="3891011244"/>
              </p:ext>
            </p:extLst>
          </p:nvPr>
        </p:nvGraphicFramePr>
        <p:xfrm>
          <a:off x="5817096" y="1700808"/>
          <a:ext cx="3528392" cy="4536502"/>
        </p:xfrm>
        <a:graphic>
          <a:graphicData uri="http://schemas.openxmlformats.org/drawingml/2006/table">
            <a:tbl>
              <a:tblPr/>
              <a:tblGrid>
                <a:gridCol w="1097722">
                  <a:extLst>
                    <a:ext uri="{9D8B030D-6E8A-4147-A177-3AD203B41FA5}">
                      <a16:colId xmlns:a16="http://schemas.microsoft.com/office/drawing/2014/main" val="20000"/>
                    </a:ext>
                  </a:extLst>
                </a:gridCol>
                <a:gridCol w="1411357">
                  <a:extLst>
                    <a:ext uri="{9D8B030D-6E8A-4147-A177-3AD203B41FA5}">
                      <a16:colId xmlns:a16="http://schemas.microsoft.com/office/drawing/2014/main" val="20001"/>
                    </a:ext>
                  </a:extLst>
                </a:gridCol>
                <a:gridCol w="1019313">
                  <a:extLst>
                    <a:ext uri="{9D8B030D-6E8A-4147-A177-3AD203B41FA5}">
                      <a16:colId xmlns:a16="http://schemas.microsoft.com/office/drawing/2014/main" val="20002"/>
                    </a:ext>
                  </a:extLst>
                </a:gridCol>
              </a:tblGrid>
              <a:tr h="957023">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dirty="0" smtClean="0">
                          <a:ln>
                            <a:noFill/>
                          </a:ln>
                          <a:solidFill>
                            <a:schemeClr val="tx1"/>
                          </a:solidFill>
                          <a:effectLst/>
                          <a:latin typeface="Times New Roman" pitchFamily="18" charset="0"/>
                        </a:rPr>
                        <a:t>Balance Sheet Year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smtClean="0">
                          <a:ln>
                            <a:noFill/>
                          </a:ln>
                          <a:solidFill>
                            <a:schemeClr val="tx1"/>
                          </a:solidFill>
                          <a:effectLst/>
                          <a:latin typeface="Times New Roman" pitchFamily="18" charset="0"/>
                        </a:rPr>
                        <a:t>Endogenous Variable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en-US" sz="1800" b="0" i="0" u="none" strike="noStrike" cap="none" normalizeH="0" baseline="0" noProof="0" dirty="0" smtClean="0">
                          <a:ln>
                            <a:noFill/>
                          </a:ln>
                          <a:solidFill>
                            <a:schemeClr val="tx1"/>
                          </a:solidFill>
                          <a:effectLst/>
                          <a:latin typeface="Times New Roman" pitchFamily="18" charset="0"/>
                        </a:rPr>
                        <a:t>Relevant loan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1995</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smtClean="0">
                          <a:ln>
                            <a:noFill/>
                          </a:ln>
                          <a:solidFill>
                            <a:schemeClr val="tx1"/>
                          </a:solidFill>
                          <a:effectLst/>
                          <a:latin typeface="Times New Roman" pitchFamily="18" charset="0"/>
                        </a:rPr>
                        <a:t>0</a:t>
                      </a: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smtClean="0">
                          <a:ln>
                            <a:noFill/>
                          </a:ln>
                          <a:solidFill>
                            <a:schemeClr val="tx1"/>
                          </a:solidFill>
                          <a:effectLst/>
                          <a:latin typeface="Times New Roman" pitchFamily="18" charset="0"/>
                        </a:rPr>
                        <a:t>(i)</a:t>
                      </a: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1996</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0</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(i)</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3290">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1997</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(ii)</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1998</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smtClean="0">
                          <a:ln>
                            <a:noFill/>
                          </a:ln>
                          <a:solidFill>
                            <a:schemeClr val="tx1"/>
                          </a:solidFill>
                          <a:effectLst/>
                          <a:latin typeface="Times New Roman" pitchFamily="18" charset="0"/>
                        </a:rPr>
                        <a:t>(ii)</a:t>
                      </a: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1999</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1</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(ii)</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1784">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2000</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0279">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2001</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smtClean="0">
                          <a:ln>
                            <a:noFill/>
                          </a:ln>
                          <a:solidFill>
                            <a:schemeClr val="tx1"/>
                          </a:solidFill>
                          <a:effectLst/>
                          <a:latin typeface="Times New Roman" pitchFamily="18" charset="0"/>
                        </a:rPr>
                        <a:t>-</a:t>
                      </a:r>
                      <a:endParaRPr kumimoji="0" lang="en-US" sz="1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Monotype Sorts" pitchFamily="2" charset="2"/>
                        <a:buNone/>
                        <a:tabLst/>
                      </a:pPr>
                      <a:r>
                        <a:rPr kumimoji="0" lang="pt-PT" sz="1800" b="0" i="0" u="none" strike="noStrike" cap="none" normalizeH="0" baseline="0" dirty="0" smtClean="0">
                          <a:ln>
                            <a:noFill/>
                          </a:ln>
                          <a:solidFill>
                            <a:schemeClr val="tx1"/>
                          </a:solidFill>
                          <a:effectLst/>
                          <a:latin typeface="Times New Roman" pitchFamily="18" charset="0"/>
                        </a:rPr>
                        <a:t>-</a:t>
                      </a:r>
                      <a:endParaRPr kumimoji="0" lang="en-US" sz="18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854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0115">
                                            <p:txEl>
                                              <p:pRg st="0" end="0"/>
                                            </p:txEl>
                                          </p:spTgt>
                                        </p:tgtEl>
                                        <p:attrNameLst>
                                          <p:attrName>style.visibility</p:attrName>
                                        </p:attrNameLst>
                                      </p:cBhvr>
                                      <p:to>
                                        <p:strVal val="visible"/>
                                      </p:to>
                                    </p:set>
                                    <p:animEffect transition="in" filter="wipe(left)">
                                      <p:cBhvr>
                                        <p:cTn id="7" dur="500"/>
                                        <p:tgtEl>
                                          <p:spTgt spid="1370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70115">
                                            <p:txEl>
                                              <p:pRg st="1" end="1"/>
                                            </p:txEl>
                                          </p:spTgt>
                                        </p:tgtEl>
                                        <p:attrNameLst>
                                          <p:attrName>style.visibility</p:attrName>
                                        </p:attrNameLst>
                                      </p:cBhvr>
                                      <p:to>
                                        <p:strVal val="visible"/>
                                      </p:to>
                                    </p:set>
                                    <p:animEffect transition="in" filter="wipe(left)">
                                      <p:cBhvr>
                                        <p:cTn id="12" dur="500"/>
                                        <p:tgtEl>
                                          <p:spTgt spid="1370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70115">
                                            <p:txEl>
                                              <p:pRg st="2" end="2"/>
                                            </p:txEl>
                                          </p:spTgt>
                                        </p:tgtEl>
                                        <p:attrNameLst>
                                          <p:attrName>style.visibility</p:attrName>
                                        </p:attrNameLst>
                                      </p:cBhvr>
                                      <p:to>
                                        <p:strVal val="visible"/>
                                      </p:to>
                                    </p:set>
                                    <p:animEffect transition="in" filter="wipe(left)">
                                      <p:cBhvr>
                                        <p:cTn id="17" dur="500"/>
                                        <p:tgtEl>
                                          <p:spTgt spid="1370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70115">
                                            <p:txEl>
                                              <p:pRg st="3" end="3"/>
                                            </p:txEl>
                                          </p:spTgt>
                                        </p:tgtEl>
                                        <p:attrNameLst>
                                          <p:attrName>style.visibility</p:attrName>
                                        </p:attrNameLst>
                                      </p:cBhvr>
                                      <p:to>
                                        <p:strVal val="visible"/>
                                      </p:to>
                                    </p:set>
                                    <p:animEffect transition="in" filter="wipe(left)">
                                      <p:cBhvr>
                                        <p:cTn id="22" dur="500"/>
                                        <p:tgtEl>
                                          <p:spTgt spid="1370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70165"/>
                                        </p:tgtEl>
                                        <p:attrNameLst>
                                          <p:attrName>style.visibility</p:attrName>
                                        </p:attrNameLst>
                                      </p:cBhvr>
                                      <p:to>
                                        <p:strVal val="visible"/>
                                      </p:to>
                                    </p:set>
                                    <p:animEffect transition="in" filter="wipe(left)">
                                      <p:cBhvr>
                                        <p:cTn id="27" dur="500"/>
                                        <p:tgtEl>
                                          <p:spTgt spid="137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0115" grpId="0" build="p" autoUpdateAnimBg="0"/>
    </p:bldLst>
  </p:timing>
</p:sld>
</file>

<file path=ppt/slides/slide8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r>
              <a:rPr lang="en-US" smtClean="0"/>
              <a:t>RiskCalc</a:t>
            </a:r>
          </a:p>
        </p:txBody>
      </p:sp>
      <p:sp>
        <p:nvSpPr>
          <p:cNvPr id="1366023" name="Rectangle 7"/>
          <p:cNvSpPr>
            <a:spLocks noChangeArrowheads="1"/>
          </p:cNvSpPr>
          <p:nvPr/>
        </p:nvSpPr>
        <p:spPr bwMode="auto">
          <a:xfrm>
            <a:off x="704528" y="1628800"/>
            <a:ext cx="4693710" cy="4680520"/>
          </a:xfrm>
          <a:prstGeom prst="rect">
            <a:avLst/>
          </a:prstGeom>
          <a:noFill/>
          <a:ln w="9525">
            <a:noFill/>
            <a:miter lim="800000"/>
            <a:headEnd/>
            <a:tailEnd/>
          </a:ln>
        </p:spPr>
        <p:txBody>
          <a:bodyPr lIns="92075" tIns="46038" rIns="92075" bIns="46038"/>
          <a:lstStyle/>
          <a:p>
            <a:pPr marL="261938" indent="-261938" algn="just">
              <a:lnSpc>
                <a:spcPts val="2700"/>
              </a:lnSpc>
              <a:spcBef>
                <a:spcPts val="600"/>
              </a:spcBef>
              <a:spcAft>
                <a:spcPts val="0"/>
              </a:spcAft>
              <a:buClr>
                <a:schemeClr val="bg2"/>
              </a:buClr>
              <a:buSzPct val="75000"/>
              <a:buFont typeface="Monotype Sorts" pitchFamily="2" charset="2"/>
              <a:buChar char="n"/>
            </a:pPr>
            <a:r>
              <a:rPr kumimoji="0" lang="en-US" sz="2000" b="0" dirty="0" smtClean="0">
                <a:solidFill>
                  <a:schemeClr val="tx1"/>
                </a:solidFill>
              </a:rPr>
              <a:t>2</a:t>
            </a:r>
            <a:r>
              <a:rPr kumimoji="0" lang="en-US" sz="2000" b="0" baseline="30000" dirty="0" smtClean="0">
                <a:solidFill>
                  <a:schemeClr val="tx1"/>
                </a:solidFill>
              </a:rPr>
              <a:t>nd</a:t>
            </a:r>
            <a:r>
              <a:rPr kumimoji="0" lang="en-US" sz="2000" b="0" dirty="0" smtClean="0">
                <a:solidFill>
                  <a:schemeClr val="tx1"/>
                </a:solidFill>
              </a:rPr>
              <a:t> Stage – </a:t>
            </a:r>
            <a:r>
              <a:rPr kumimoji="0" lang="en-US" sz="2000" b="0" dirty="0" err="1" smtClean="0">
                <a:solidFill>
                  <a:schemeClr val="tx1"/>
                </a:solidFill>
              </a:rPr>
              <a:t>Univariate</a:t>
            </a:r>
            <a:r>
              <a:rPr kumimoji="0" lang="en-US" sz="2000" b="0" dirty="0" smtClean="0">
                <a:solidFill>
                  <a:schemeClr val="tx1"/>
                </a:solidFill>
              </a:rPr>
              <a:t> analysis</a:t>
            </a:r>
            <a:r>
              <a:rPr kumimoji="0" lang="en-US" sz="2000" b="0" u="none" dirty="0" smtClean="0">
                <a:solidFill>
                  <a:schemeClr val="tx1"/>
                </a:solidFill>
              </a:rPr>
              <a:t>: consists in assessing the link between defaults and each potentially relevant explanatory variable, in two steps:</a:t>
            </a:r>
          </a:p>
          <a:p>
            <a:pPr marL="449263" lvl="1" indent="-187325" algn="just">
              <a:lnSpc>
                <a:spcPts val="2700"/>
              </a:lnSpc>
              <a:spcBef>
                <a:spcPts val="600"/>
              </a:spcBef>
              <a:spcAft>
                <a:spcPts val="0"/>
              </a:spcAft>
              <a:buClr>
                <a:schemeClr val="bg2"/>
              </a:buClr>
              <a:buSzPct val="75000"/>
              <a:buFontTx/>
              <a:buChar char="–"/>
            </a:pPr>
            <a:r>
              <a:rPr kumimoji="0" lang="en-US" sz="1600" b="0" u="none" dirty="0" err="1" smtClean="0">
                <a:solidFill>
                  <a:schemeClr val="tx1"/>
                </a:solidFill>
              </a:rPr>
              <a:t>Univariate</a:t>
            </a:r>
            <a:r>
              <a:rPr kumimoji="0" lang="en-US" sz="1600" b="0" u="none" dirty="0" smtClean="0">
                <a:solidFill>
                  <a:schemeClr val="tx1"/>
                </a:solidFill>
              </a:rPr>
              <a:t> analysis – the link between the ratio percentiles and their corresponding default frequencies is assessed</a:t>
            </a:r>
            <a:r>
              <a:rPr kumimoji="0" lang="en-US" sz="1600" b="0" u="none" dirty="0">
                <a:solidFill>
                  <a:schemeClr val="tx1"/>
                </a:solidFill>
              </a:rPr>
              <a:t>:</a:t>
            </a:r>
            <a:endParaRPr kumimoji="0" lang="en-US" sz="1600" b="0" u="none" dirty="0" smtClean="0">
              <a:solidFill>
                <a:schemeClr val="tx1"/>
              </a:solidFill>
            </a:endParaRPr>
          </a:p>
          <a:p>
            <a:pPr marL="449263" lvl="1" indent="-187325" algn="just">
              <a:lnSpc>
                <a:spcPts val="2700"/>
              </a:lnSpc>
              <a:spcBef>
                <a:spcPts val="600"/>
              </a:spcBef>
              <a:spcAft>
                <a:spcPts val="0"/>
              </a:spcAft>
              <a:buClr>
                <a:schemeClr val="bg2"/>
              </a:buClr>
              <a:buSzPct val="75000"/>
              <a:buFontTx/>
              <a:buChar char="–"/>
            </a:pPr>
            <a:r>
              <a:rPr kumimoji="0" lang="en-US" sz="1600" b="0" u="none" dirty="0" smtClean="0">
                <a:solidFill>
                  <a:schemeClr val="tx1"/>
                </a:solidFill>
              </a:rPr>
              <a:t>Mini-modeling of the ratios – a </a:t>
            </a:r>
            <a:r>
              <a:rPr kumimoji="0" lang="en-US" sz="1600" b="0" u="none" dirty="0" err="1" smtClean="0">
                <a:solidFill>
                  <a:schemeClr val="tx1"/>
                </a:solidFill>
              </a:rPr>
              <a:t>logit</a:t>
            </a:r>
            <a:r>
              <a:rPr kumimoji="0" lang="en-US" sz="1600" b="0" u="none" dirty="0" smtClean="0">
                <a:solidFill>
                  <a:schemeClr val="tx1"/>
                </a:solidFill>
              </a:rPr>
              <a:t> regression between the qualitative dependent variable and each pre-selected ratio in the previous stage is performed, after smoothing the default freq. curve.</a:t>
            </a:r>
            <a:endParaRPr kumimoji="0" lang="en-US" sz="1600" b="0" u="none" dirty="0">
              <a:solidFill>
                <a:schemeClr val="tx1"/>
              </a:solidFill>
            </a:endParaRPr>
          </a:p>
        </p:txBody>
      </p:sp>
      <p:pic>
        <p:nvPicPr>
          <p:cNvPr id="4" name="Picture 5"/>
          <p:cNvPicPr>
            <a:picLocks noGrp="1" noChangeAspect="1" noChangeArrowheads="1"/>
          </p:cNvPicPr>
          <p:nvPr>
            <p:ph idx="1"/>
          </p:nvPr>
        </p:nvPicPr>
        <p:blipFill>
          <a:blip r:embed="rId2" cstate="print"/>
          <a:srcRect/>
          <a:stretch>
            <a:fillRect/>
          </a:stretch>
        </p:blipFill>
        <p:spPr>
          <a:xfrm>
            <a:off x="5398238" y="1857609"/>
            <a:ext cx="4034983" cy="2147455"/>
          </a:xfrm>
          <a:noFill/>
        </p:spPr>
      </p:pic>
      <p:sp>
        <p:nvSpPr>
          <p:cNvPr id="5" name="Rectangle 6"/>
          <p:cNvSpPr>
            <a:spLocks noChangeArrowheads="1"/>
          </p:cNvSpPr>
          <p:nvPr/>
        </p:nvSpPr>
        <p:spPr bwMode="auto">
          <a:xfrm>
            <a:off x="5457056" y="4221088"/>
            <a:ext cx="3960440" cy="432048"/>
          </a:xfrm>
          <a:prstGeom prst="rect">
            <a:avLst/>
          </a:prstGeom>
          <a:noFill/>
          <a:ln w="9525">
            <a:noFill/>
            <a:miter lim="800000"/>
            <a:headEnd/>
            <a:tailEnd/>
          </a:ln>
        </p:spPr>
        <p:txBody>
          <a:bodyPr lIns="92075" tIns="46038" rIns="92075" bIns="46038"/>
          <a:lstStyle/>
          <a:p>
            <a:pPr algn="just">
              <a:lnSpc>
                <a:spcPct val="90000"/>
              </a:lnSpc>
              <a:spcBef>
                <a:spcPct val="20000"/>
              </a:spcBef>
              <a:buClr>
                <a:schemeClr val="bg2"/>
              </a:buClr>
              <a:buSzPct val="75000"/>
              <a:buNone/>
            </a:pPr>
            <a:r>
              <a:rPr kumimoji="0" lang="en-US" sz="1200" b="0" u="none" dirty="0" smtClean="0">
                <a:solidFill>
                  <a:schemeClr val="tx1"/>
                </a:solidFill>
              </a:rPr>
              <a:t>Source</a:t>
            </a:r>
            <a:r>
              <a:rPr kumimoji="0" lang="en-US" sz="1200" b="0" u="none" dirty="0">
                <a:solidFill>
                  <a:schemeClr val="tx1"/>
                </a:solidFill>
              </a:rPr>
              <a:t>: Moody’s (2002), “Moody’s </a:t>
            </a:r>
            <a:r>
              <a:rPr kumimoji="0" lang="en-US" sz="1200" b="0" u="none" dirty="0" err="1">
                <a:solidFill>
                  <a:schemeClr val="tx1"/>
                </a:solidFill>
              </a:rPr>
              <a:t>RiskCalc</a:t>
            </a:r>
            <a:r>
              <a:rPr kumimoji="0" lang="en-US" sz="1200" b="0" u="none" dirty="0">
                <a:solidFill>
                  <a:schemeClr val="tx1"/>
                </a:solidFill>
              </a:rPr>
              <a:t> for Private Companies: Portugal”.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6023">
                                            <p:txEl>
                                              <p:pRg st="0" end="0"/>
                                            </p:txEl>
                                          </p:spTgt>
                                        </p:tgtEl>
                                        <p:attrNameLst>
                                          <p:attrName>style.visibility</p:attrName>
                                        </p:attrNameLst>
                                      </p:cBhvr>
                                      <p:to>
                                        <p:strVal val="visible"/>
                                      </p:to>
                                    </p:set>
                                    <p:animEffect transition="in" filter="wipe(left)">
                                      <p:cBhvr>
                                        <p:cTn id="7" dur="500"/>
                                        <p:tgtEl>
                                          <p:spTgt spid="13660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6023">
                                            <p:txEl>
                                              <p:pRg st="1" end="1"/>
                                            </p:txEl>
                                          </p:spTgt>
                                        </p:tgtEl>
                                        <p:attrNameLst>
                                          <p:attrName>style.visibility</p:attrName>
                                        </p:attrNameLst>
                                      </p:cBhvr>
                                      <p:to>
                                        <p:strVal val="visible"/>
                                      </p:to>
                                    </p:set>
                                    <p:animEffect transition="in" filter="wipe(left)">
                                      <p:cBhvr>
                                        <p:cTn id="12" dur="500"/>
                                        <p:tgtEl>
                                          <p:spTgt spid="13660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66023">
                                            <p:txEl>
                                              <p:pRg st="2" end="2"/>
                                            </p:txEl>
                                          </p:spTgt>
                                        </p:tgtEl>
                                        <p:attrNameLst>
                                          <p:attrName>style.visibility</p:attrName>
                                        </p:attrNameLst>
                                      </p:cBhvr>
                                      <p:to>
                                        <p:strVal val="visible"/>
                                      </p:to>
                                    </p:set>
                                    <p:animEffect transition="in" filter="wipe(left)">
                                      <p:cBhvr>
                                        <p:cTn id="17" dur="500"/>
                                        <p:tgtEl>
                                          <p:spTgt spid="13660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23" grpId="0" build="p" autoUpdateAnimBg="0"/>
      <p:bldP spid="5" grpId="0" build="p" autoUpdateAnimBg="0"/>
    </p:bldLst>
  </p:timing>
</p:sld>
</file>

<file path=ppt/slides/slide8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r>
              <a:rPr lang="en-US" smtClean="0"/>
              <a:t>RiskCalc</a:t>
            </a:r>
          </a:p>
        </p:txBody>
      </p:sp>
      <p:sp>
        <p:nvSpPr>
          <p:cNvPr id="848899" name="Rectangle 3"/>
          <p:cNvSpPr>
            <a:spLocks noGrp="1" noChangeArrowheads="1"/>
          </p:cNvSpPr>
          <p:nvPr>
            <p:ph type="body" idx="1"/>
          </p:nvPr>
        </p:nvSpPr>
        <p:spPr>
          <a:xfrm>
            <a:off x="776536" y="1628800"/>
            <a:ext cx="8716714" cy="4694213"/>
          </a:xfrm>
        </p:spPr>
        <p:txBody>
          <a:bodyPr/>
          <a:lstStyle/>
          <a:p>
            <a:pPr algn="just">
              <a:lnSpc>
                <a:spcPts val="2700"/>
              </a:lnSpc>
              <a:spcBef>
                <a:spcPts val="600"/>
              </a:spcBef>
              <a:spcAft>
                <a:spcPts val="0"/>
              </a:spcAft>
            </a:pPr>
            <a:r>
              <a:rPr lang="en-US" sz="2000" u="sng" dirty="0" smtClean="0"/>
              <a:t>3</a:t>
            </a:r>
            <a:r>
              <a:rPr lang="en-US" sz="2000" u="sng" baseline="30000" dirty="0" smtClean="0"/>
              <a:t>rd</a:t>
            </a:r>
            <a:r>
              <a:rPr lang="en-US" sz="2000" u="sng" dirty="0" smtClean="0"/>
              <a:t> Stage – Multivariate analysis</a:t>
            </a:r>
            <a:r>
              <a:rPr lang="en-US" sz="2000" dirty="0" smtClean="0"/>
              <a:t>: consists in the model estimation, by identifying the best combinations between the pre-selected ratios.</a:t>
            </a:r>
          </a:p>
          <a:p>
            <a:pPr algn="just">
              <a:lnSpc>
                <a:spcPts val="2700"/>
              </a:lnSpc>
              <a:spcBef>
                <a:spcPts val="600"/>
              </a:spcBef>
              <a:spcAft>
                <a:spcPts val="0"/>
              </a:spcAft>
            </a:pPr>
            <a:r>
              <a:rPr lang="en-US" sz="2000" dirty="0" smtClean="0"/>
              <a:t>Given the high number of potentially relevant ratios, the variable selection is done in one of the following two ways:</a:t>
            </a:r>
          </a:p>
          <a:p>
            <a:pPr algn="just">
              <a:lnSpc>
                <a:spcPts val="2700"/>
              </a:lnSpc>
              <a:spcBef>
                <a:spcPts val="0"/>
              </a:spcBef>
              <a:spcAft>
                <a:spcPts val="0"/>
              </a:spcAft>
              <a:buFont typeface="Monotype Sorts" pitchFamily="2" charset="2"/>
              <a:buNone/>
            </a:pPr>
            <a:r>
              <a:rPr lang="en-US" sz="2000" dirty="0" smtClean="0"/>
              <a:t>(</a:t>
            </a:r>
            <a:r>
              <a:rPr lang="en-US" sz="2000" dirty="0" err="1" smtClean="0"/>
              <a:t>i</a:t>
            </a:r>
            <a:r>
              <a:rPr lang="en-US" sz="2000" dirty="0" smtClean="0"/>
              <a:t>)	</a:t>
            </a:r>
            <a:r>
              <a:rPr lang="en-US" sz="1800" dirty="0" smtClean="0"/>
              <a:t>forward selection – starts by including the independent variable with the highest </a:t>
            </a:r>
            <a:r>
              <a:rPr lang="en-US" sz="1800" dirty="0" err="1" smtClean="0"/>
              <a:t>univariate</a:t>
            </a:r>
            <a:r>
              <a:rPr lang="en-US" sz="1800" dirty="0" smtClean="0"/>
              <a:t> correlation and variables are added by ascending order of correlation, until they cease to increase the predictive power of the model.</a:t>
            </a:r>
          </a:p>
          <a:p>
            <a:pPr algn="just">
              <a:lnSpc>
                <a:spcPts val="2700"/>
              </a:lnSpc>
              <a:spcBef>
                <a:spcPts val="0"/>
              </a:spcBef>
              <a:spcAft>
                <a:spcPts val="0"/>
              </a:spcAft>
              <a:buFont typeface="Monotype Sorts" pitchFamily="2" charset="2"/>
              <a:buNone/>
            </a:pPr>
            <a:r>
              <a:rPr lang="en-US" sz="1800" dirty="0" smtClean="0"/>
              <a:t>(ii) backward selection – all variables are included and those with weaker predictive power are eliminated.</a:t>
            </a:r>
          </a:p>
          <a:p>
            <a:pPr algn="just">
              <a:lnSpc>
                <a:spcPts val="2700"/>
              </a:lnSpc>
              <a:spcBef>
                <a:spcPts val="600"/>
              </a:spcBef>
              <a:spcAft>
                <a:spcPts val="0"/>
              </a:spcAft>
            </a:pPr>
            <a:r>
              <a:rPr lang="en-US" sz="2000" dirty="0" smtClean="0"/>
              <a:t>Given the high number of potential variables, the forward selection is chosen.</a:t>
            </a:r>
          </a:p>
          <a:p>
            <a:pPr algn="just">
              <a:lnSpc>
                <a:spcPts val="2700"/>
              </a:lnSpc>
              <a:spcBef>
                <a:spcPts val="600"/>
              </a:spcBef>
              <a:spcAft>
                <a:spcPts val="0"/>
              </a:spcAft>
            </a:pPr>
            <a:r>
              <a:rPr lang="en-US" sz="2000" dirty="0" smtClean="0"/>
              <a:t>At this stage, a subsample of 750 default and regular observations is used, in order to improve the differentiation between these two groups, being the PD scale achieved through calibration.</a:t>
            </a:r>
          </a:p>
          <a:p>
            <a:pPr algn="just">
              <a:lnSpc>
                <a:spcPts val="2700"/>
              </a:lnSpc>
              <a:spcBef>
                <a:spcPts val="600"/>
              </a:spcBef>
              <a:spcAft>
                <a:spcPts val="600"/>
              </a:spcAft>
              <a:buFont typeface="Monotype Sorts" pitchFamily="2" charset="2"/>
              <a:buNone/>
            </a:pP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8899">
                                            <p:txEl>
                                              <p:pRg st="0" end="0"/>
                                            </p:txEl>
                                          </p:spTgt>
                                        </p:tgtEl>
                                        <p:attrNameLst>
                                          <p:attrName>style.visibility</p:attrName>
                                        </p:attrNameLst>
                                      </p:cBhvr>
                                      <p:to>
                                        <p:strVal val="visible"/>
                                      </p:to>
                                    </p:set>
                                    <p:animEffect transition="in" filter="wipe(left)">
                                      <p:cBhvr>
                                        <p:cTn id="7" dur="500"/>
                                        <p:tgtEl>
                                          <p:spTgt spid="848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8899">
                                            <p:txEl>
                                              <p:pRg st="1" end="1"/>
                                            </p:txEl>
                                          </p:spTgt>
                                        </p:tgtEl>
                                        <p:attrNameLst>
                                          <p:attrName>style.visibility</p:attrName>
                                        </p:attrNameLst>
                                      </p:cBhvr>
                                      <p:to>
                                        <p:strVal val="visible"/>
                                      </p:to>
                                    </p:set>
                                    <p:animEffect transition="in" filter="wipe(left)">
                                      <p:cBhvr>
                                        <p:cTn id="12" dur="500"/>
                                        <p:tgtEl>
                                          <p:spTgt spid="848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8899">
                                            <p:txEl>
                                              <p:pRg st="2" end="2"/>
                                            </p:txEl>
                                          </p:spTgt>
                                        </p:tgtEl>
                                        <p:attrNameLst>
                                          <p:attrName>style.visibility</p:attrName>
                                        </p:attrNameLst>
                                      </p:cBhvr>
                                      <p:to>
                                        <p:strVal val="visible"/>
                                      </p:to>
                                    </p:set>
                                    <p:animEffect transition="in" filter="wipe(left)">
                                      <p:cBhvr>
                                        <p:cTn id="17" dur="500"/>
                                        <p:tgtEl>
                                          <p:spTgt spid="848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48899">
                                            <p:txEl>
                                              <p:pRg st="3" end="3"/>
                                            </p:txEl>
                                          </p:spTgt>
                                        </p:tgtEl>
                                        <p:attrNameLst>
                                          <p:attrName>style.visibility</p:attrName>
                                        </p:attrNameLst>
                                      </p:cBhvr>
                                      <p:to>
                                        <p:strVal val="visible"/>
                                      </p:to>
                                    </p:set>
                                    <p:animEffect transition="in" filter="wipe(left)">
                                      <p:cBhvr>
                                        <p:cTn id="22" dur="500"/>
                                        <p:tgtEl>
                                          <p:spTgt spid="8488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48899">
                                            <p:txEl>
                                              <p:pRg st="4" end="4"/>
                                            </p:txEl>
                                          </p:spTgt>
                                        </p:tgtEl>
                                        <p:attrNameLst>
                                          <p:attrName>style.visibility</p:attrName>
                                        </p:attrNameLst>
                                      </p:cBhvr>
                                      <p:to>
                                        <p:strVal val="visible"/>
                                      </p:to>
                                    </p:set>
                                    <p:animEffect transition="in" filter="wipe(left)">
                                      <p:cBhvr>
                                        <p:cTn id="27" dur="500"/>
                                        <p:tgtEl>
                                          <p:spTgt spid="8488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48899">
                                            <p:txEl>
                                              <p:pRg st="5" end="5"/>
                                            </p:txEl>
                                          </p:spTgt>
                                        </p:tgtEl>
                                        <p:attrNameLst>
                                          <p:attrName>style.visibility</p:attrName>
                                        </p:attrNameLst>
                                      </p:cBhvr>
                                      <p:to>
                                        <p:strVal val="visible"/>
                                      </p:to>
                                    </p:set>
                                    <p:animEffect transition="in" filter="wipe(left)">
                                      <p:cBhvr>
                                        <p:cTn id="32" dur="500"/>
                                        <p:tgtEl>
                                          <p:spTgt spid="8488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899" grpId="0" build="p" autoUpdateAnimBg="0"/>
    </p:bldLst>
  </p:timing>
</p:sld>
</file>

<file path=ppt/slides/slide8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p:txBody>
          <a:bodyPr/>
          <a:lstStyle/>
          <a:p>
            <a:r>
              <a:rPr lang="en-US" smtClean="0"/>
              <a:t>RiskCalc</a:t>
            </a:r>
          </a:p>
        </p:txBody>
      </p:sp>
      <p:sp>
        <p:nvSpPr>
          <p:cNvPr id="1422339" name="Rectangle 3"/>
          <p:cNvSpPr>
            <a:spLocks noGrp="1" noChangeArrowheads="1"/>
          </p:cNvSpPr>
          <p:nvPr>
            <p:ph type="body" sz="half" idx="1"/>
          </p:nvPr>
        </p:nvSpPr>
        <p:spPr>
          <a:xfrm>
            <a:off x="776536" y="1628800"/>
            <a:ext cx="8716714" cy="452438"/>
          </a:xfrm>
        </p:spPr>
        <p:txBody>
          <a:bodyPr/>
          <a:lstStyle/>
          <a:p>
            <a:pPr algn="just">
              <a:buFont typeface="Monotype Sorts" pitchFamily="2" charset="2"/>
              <a:buNone/>
            </a:pPr>
            <a:r>
              <a:rPr lang="en-US" sz="2000" dirty="0" smtClean="0"/>
              <a:t>Results for Portugal:</a:t>
            </a:r>
          </a:p>
        </p:txBody>
      </p:sp>
      <p:pic>
        <p:nvPicPr>
          <p:cNvPr id="1422340" name="Picture 4"/>
          <p:cNvPicPr>
            <a:picLocks noGrp="1" noChangeAspect="1" noChangeArrowheads="1"/>
          </p:cNvPicPr>
          <p:nvPr>
            <p:ph sz="quarter" idx="2"/>
          </p:nvPr>
        </p:nvPicPr>
        <p:blipFill>
          <a:blip r:embed="rId2" cstate="print"/>
          <a:srcRect/>
          <a:stretch>
            <a:fillRect/>
          </a:stretch>
        </p:blipFill>
        <p:spPr>
          <a:xfrm>
            <a:off x="848544" y="2132856"/>
            <a:ext cx="8208963" cy="2057400"/>
          </a:xfrm>
          <a:noFill/>
        </p:spPr>
      </p:pic>
      <p:pic>
        <p:nvPicPr>
          <p:cNvPr id="1422342" name="Picture 6"/>
          <p:cNvPicPr>
            <a:picLocks noGrp="1" noChangeAspect="1" noChangeArrowheads="1"/>
          </p:cNvPicPr>
          <p:nvPr>
            <p:ph sz="quarter" idx="3"/>
          </p:nvPr>
        </p:nvPicPr>
        <p:blipFill>
          <a:blip r:embed="rId3" cstate="print"/>
          <a:srcRect/>
          <a:stretch>
            <a:fillRect/>
          </a:stretch>
        </p:blipFill>
        <p:spPr>
          <a:xfrm>
            <a:off x="848544" y="4221088"/>
            <a:ext cx="7416800" cy="1989138"/>
          </a:xfrm>
          <a:noFill/>
        </p:spPr>
      </p:pic>
      <p:sp>
        <p:nvSpPr>
          <p:cNvPr id="1422344" name="Rectangle 8"/>
          <p:cNvSpPr>
            <a:spLocks noChangeArrowheads="1"/>
          </p:cNvSpPr>
          <p:nvPr/>
        </p:nvSpPr>
        <p:spPr bwMode="auto">
          <a:xfrm>
            <a:off x="889962" y="6251206"/>
            <a:ext cx="8420100" cy="274138"/>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KMV (2002), “Moody’s </a:t>
            </a:r>
            <a:r>
              <a:rPr kumimoji="0" lang="en-US" sz="1400" b="0" u="none" dirty="0" err="1" smtClean="0">
                <a:solidFill>
                  <a:schemeClr val="tx1"/>
                </a:solidFill>
              </a:rPr>
              <a:t>RiskCalc</a:t>
            </a:r>
            <a:r>
              <a:rPr kumimoji="0" lang="en-US" sz="1400" b="0" u="none" dirty="0" smtClean="0">
                <a:solidFill>
                  <a:schemeClr val="tx1"/>
                </a:solidFill>
              </a:rPr>
              <a:t> for Private Companies: Portugal”.</a:t>
            </a:r>
            <a:endParaRPr kumimoji="0"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857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22339">
                                            <p:txEl>
                                              <p:pRg st="0" end="0"/>
                                            </p:txEl>
                                          </p:spTgt>
                                        </p:tgtEl>
                                        <p:attrNameLst>
                                          <p:attrName>style.visibility</p:attrName>
                                        </p:attrNameLst>
                                      </p:cBhvr>
                                      <p:to>
                                        <p:strVal val="visible"/>
                                      </p:to>
                                    </p:set>
                                    <p:animEffect transition="in" filter="wipe(left)">
                                      <p:cBhvr>
                                        <p:cTn id="7" dur="500"/>
                                        <p:tgtEl>
                                          <p:spTgt spid="1422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22340"/>
                                        </p:tgtEl>
                                        <p:attrNameLst>
                                          <p:attrName>style.visibility</p:attrName>
                                        </p:attrNameLst>
                                      </p:cBhvr>
                                      <p:to>
                                        <p:strVal val="visible"/>
                                      </p:to>
                                    </p:set>
                                    <p:animEffect transition="in" filter="wipe(left)">
                                      <p:cBhvr>
                                        <p:cTn id="12" dur="500"/>
                                        <p:tgtEl>
                                          <p:spTgt spid="1422340"/>
                                        </p:tgtEl>
                                      </p:cBhvr>
                                    </p:animEffect>
                                  </p:childTnLst>
                                </p:cTn>
                              </p:par>
                              <p:par>
                                <p:cTn id="13" presetID="22" presetClass="entr" presetSubtype="8" fill="hold" nodeType="withEffect">
                                  <p:stCondLst>
                                    <p:cond delay="0"/>
                                  </p:stCondLst>
                                  <p:childTnLst>
                                    <p:set>
                                      <p:cBhvr>
                                        <p:cTn id="14" dur="1" fill="hold">
                                          <p:stCondLst>
                                            <p:cond delay="0"/>
                                          </p:stCondLst>
                                        </p:cTn>
                                        <p:tgtEl>
                                          <p:spTgt spid="1422342"/>
                                        </p:tgtEl>
                                        <p:attrNameLst>
                                          <p:attrName>style.visibility</p:attrName>
                                        </p:attrNameLst>
                                      </p:cBhvr>
                                      <p:to>
                                        <p:strVal val="visible"/>
                                      </p:to>
                                    </p:set>
                                    <p:animEffect transition="in" filter="wipe(left)">
                                      <p:cBhvr>
                                        <p:cTn id="15" dur="500"/>
                                        <p:tgtEl>
                                          <p:spTgt spid="1422342"/>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22344">
                                            <p:txEl>
                                              <p:pRg st="0" end="0"/>
                                            </p:txEl>
                                          </p:spTgt>
                                        </p:tgtEl>
                                        <p:attrNameLst>
                                          <p:attrName>style.visibility</p:attrName>
                                        </p:attrNameLst>
                                      </p:cBhvr>
                                      <p:to>
                                        <p:strVal val="visible"/>
                                      </p:to>
                                    </p:set>
                                    <p:animEffect transition="in" filter="wipe(left)">
                                      <p:cBhvr>
                                        <p:cTn id="18" dur="500"/>
                                        <p:tgtEl>
                                          <p:spTgt spid="14223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339" grpId="0" build="p" autoUpdateAnimBg="0"/>
      <p:bldP spid="1422344" grpId="0" build="p" autoUpdateAnimBg="0"/>
    </p:bldLst>
  </p:timing>
</p:sld>
</file>

<file path=ppt/slides/slide8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smtClean="0"/>
              <a:t>RiskCalc</a:t>
            </a:r>
          </a:p>
        </p:txBody>
      </p:sp>
      <p:sp>
        <p:nvSpPr>
          <p:cNvPr id="408579" name="Rectangle 4"/>
          <p:cNvSpPr>
            <a:spLocks noChangeArrowheads="1"/>
          </p:cNvSpPr>
          <p:nvPr/>
        </p:nvSpPr>
        <p:spPr bwMode="auto">
          <a:xfrm>
            <a:off x="1075556" y="6021288"/>
            <a:ext cx="8197924" cy="288032"/>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KMV (2002), “Moody’s </a:t>
            </a:r>
            <a:r>
              <a:rPr kumimoji="0" lang="en-US" sz="1400" b="0" u="none" dirty="0" err="1" smtClean="0">
                <a:solidFill>
                  <a:schemeClr val="tx1"/>
                </a:solidFill>
              </a:rPr>
              <a:t>RiskCalc</a:t>
            </a:r>
            <a:r>
              <a:rPr kumimoji="0" lang="en-US" sz="1400" b="0" u="none" dirty="0" smtClean="0">
                <a:solidFill>
                  <a:schemeClr val="tx1"/>
                </a:solidFill>
              </a:rPr>
              <a:t> for Private Companies: Portugal”.</a:t>
            </a:r>
            <a:endParaRPr kumimoji="0" lang="en-US" sz="1400" b="0" u="none" dirty="0">
              <a:solidFill>
                <a:schemeClr val="tx1"/>
              </a:solidFill>
            </a:endParaRPr>
          </a:p>
        </p:txBody>
      </p:sp>
      <p:pic>
        <p:nvPicPr>
          <p:cNvPr id="408580" name="Picture 6"/>
          <p:cNvPicPr>
            <a:picLocks noGrp="1" noChangeAspect="1" noChangeArrowheads="1"/>
          </p:cNvPicPr>
          <p:nvPr>
            <p:ph idx="1"/>
          </p:nvPr>
        </p:nvPicPr>
        <p:blipFill>
          <a:blip r:embed="rId2" cstate="print"/>
          <a:srcRect/>
          <a:stretch>
            <a:fillRect/>
          </a:stretch>
        </p:blipFill>
        <p:spPr>
          <a:xfrm>
            <a:off x="1064568" y="1628801"/>
            <a:ext cx="8208912" cy="4262388"/>
          </a:xfrm>
          <a:noFill/>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858</a:t>
            </a:fld>
            <a:endParaRPr lang="en-US"/>
          </a:p>
        </p:txBody>
      </p:sp>
    </p:spTree>
  </p:cSld>
  <p:clrMapOvr>
    <a:masterClrMapping/>
  </p:clrMapOvr>
  <p:transition spd="slow">
    <p:pull dir="r"/>
  </p:transition>
  <p:timing>
    <p:tnLst>
      <p:par>
        <p:cTn id="1" dur="indefinite" restart="never" nodeType="tmRoot"/>
      </p:par>
    </p:tnLst>
  </p:timing>
</p:sld>
</file>

<file path=ppt/slides/slide8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p:txBody>
          <a:bodyPr/>
          <a:lstStyle/>
          <a:p>
            <a:r>
              <a:rPr lang="en-US" smtClean="0"/>
              <a:t>RiskCalc</a:t>
            </a:r>
          </a:p>
        </p:txBody>
      </p:sp>
      <p:pic>
        <p:nvPicPr>
          <p:cNvPr id="409604" name="Picture 6"/>
          <p:cNvPicPr>
            <a:picLocks noGrp="1" noChangeAspect="1" noChangeArrowheads="1"/>
          </p:cNvPicPr>
          <p:nvPr>
            <p:ph idx="1"/>
          </p:nvPr>
        </p:nvPicPr>
        <p:blipFill>
          <a:blip r:embed="rId2" cstate="print"/>
          <a:srcRect/>
          <a:stretch>
            <a:fillRect/>
          </a:stretch>
        </p:blipFill>
        <p:spPr>
          <a:xfrm>
            <a:off x="1064568" y="1645890"/>
            <a:ext cx="8263582" cy="4269288"/>
          </a:xfrm>
          <a:noFill/>
        </p:spPr>
      </p:pic>
      <p:sp>
        <p:nvSpPr>
          <p:cNvPr id="5" name="Rectangle 4"/>
          <p:cNvSpPr>
            <a:spLocks noChangeArrowheads="1"/>
          </p:cNvSpPr>
          <p:nvPr/>
        </p:nvSpPr>
        <p:spPr bwMode="auto">
          <a:xfrm>
            <a:off x="1202234" y="5946776"/>
            <a:ext cx="8125916" cy="376237"/>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KMV (2002), “Moody’s </a:t>
            </a:r>
            <a:r>
              <a:rPr kumimoji="0" lang="en-US" sz="1400" b="0" u="none" dirty="0" err="1" smtClean="0">
                <a:solidFill>
                  <a:schemeClr val="tx1"/>
                </a:solidFill>
              </a:rPr>
              <a:t>RiskCalc</a:t>
            </a:r>
            <a:r>
              <a:rPr kumimoji="0" lang="en-US" sz="1400" b="0" u="none" dirty="0" smtClean="0">
                <a:solidFill>
                  <a:schemeClr val="tx1"/>
                </a:solidFill>
              </a:rPr>
              <a:t> for Private Companies: Portugal”.</a:t>
            </a:r>
            <a:endParaRPr kumimoji="0"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859</a:t>
            </a:fld>
            <a:endParaRPr lang="en-US"/>
          </a:p>
        </p:txBody>
      </p:sp>
    </p:spTree>
  </p:cSld>
  <p:clrMapOvr>
    <a:masterClrMapping/>
  </p:clrMapOvr>
  <p:transition spd="slow">
    <p:pull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Relevance of Finance for </a:t>
            </a:r>
            <a:br>
              <a:rPr lang="en-US" dirty="0"/>
            </a:br>
            <a:r>
              <a:rPr lang="en-US" dirty="0"/>
              <a:t>Economic Growth</a:t>
            </a:r>
            <a:endParaRPr lang="en-US" dirty="0" smtClean="0"/>
          </a:p>
        </p:txBody>
      </p:sp>
      <p:sp>
        <p:nvSpPr>
          <p:cNvPr id="1619971" name="Rectangle 3"/>
          <p:cNvSpPr>
            <a:spLocks noGrp="1" noChangeArrowheads="1"/>
          </p:cNvSpPr>
          <p:nvPr>
            <p:ph type="body" idx="1"/>
          </p:nvPr>
        </p:nvSpPr>
        <p:spPr>
          <a:xfrm>
            <a:off x="776536" y="1628800"/>
            <a:ext cx="8677058" cy="4680520"/>
          </a:xfrm>
        </p:spPr>
        <p:txBody>
          <a:bodyPr/>
          <a:lstStyle/>
          <a:p>
            <a:pPr marL="273050" indent="-273050" algn="just">
              <a:lnSpc>
                <a:spcPts val="2700"/>
              </a:lnSpc>
              <a:spcBef>
                <a:spcPts val="600"/>
              </a:spcBef>
              <a:spcAft>
                <a:spcPts val="600"/>
              </a:spcAft>
              <a:buFontTx/>
              <a:buChar char="-"/>
            </a:pPr>
            <a:endParaRPr lang="en-US" sz="2000" dirty="0" smtClean="0"/>
          </a:p>
          <a:p>
            <a:pPr marL="273050" indent="-273050" algn="just">
              <a:lnSpc>
                <a:spcPts val="2700"/>
              </a:lnSpc>
              <a:spcBef>
                <a:spcPts val="600"/>
              </a:spcBef>
              <a:spcAft>
                <a:spcPts val="600"/>
              </a:spcAft>
              <a:buFontTx/>
              <a:buChar char="-"/>
            </a:pPr>
            <a:r>
              <a:rPr lang="en-US" sz="2000" dirty="0" smtClean="0"/>
              <a:t>Nonetheless, </a:t>
            </a:r>
            <a:r>
              <a:rPr lang="en-US" sz="2000" dirty="0" smtClean="0">
                <a:solidFill>
                  <a:srgbClr val="FF0000"/>
                </a:solidFill>
              </a:rPr>
              <a:t>higher macroeconomic volatility may be compensated by higher economic growth</a:t>
            </a:r>
            <a:r>
              <a:rPr lang="en-US" sz="2000" dirty="0" smtClean="0"/>
              <a:t>:</a:t>
            </a:r>
          </a:p>
          <a:p>
            <a:pPr marL="273050" indent="-273050" algn="just">
              <a:lnSpc>
                <a:spcPts val="2700"/>
              </a:lnSpc>
              <a:spcBef>
                <a:spcPts val="600"/>
              </a:spcBef>
              <a:spcAft>
                <a:spcPts val="600"/>
              </a:spcAft>
              <a:buFontTx/>
              <a:buChar char="-"/>
            </a:pPr>
            <a:endParaRPr lang="en-US" sz="2000" dirty="0" smtClean="0"/>
          </a:p>
          <a:p>
            <a:pPr marL="673100" lvl="1" indent="-273050" algn="just">
              <a:lnSpc>
                <a:spcPts val="2700"/>
              </a:lnSpc>
              <a:spcBef>
                <a:spcPts val="600"/>
              </a:spcBef>
              <a:spcAft>
                <a:spcPts val="600"/>
              </a:spcAft>
              <a:buFontTx/>
              <a:buChar char="-"/>
            </a:pPr>
            <a:r>
              <a:rPr lang="en-US" sz="1800" dirty="0" smtClean="0"/>
              <a:t>“Although </a:t>
            </a:r>
            <a:r>
              <a:rPr lang="en-US" sz="1800" dirty="0"/>
              <a:t>there seem to be a contradiction between the empirical literature that finds a positive effect of financial depth on economic development and the literature that has shown that credit growth is a predictor of banking and currency crises (e.g. Kaminsky and Reinhart,1999), the fact that a large financial sector may increase volatility does not necessarily mean that large financial systems are bad. </a:t>
            </a:r>
            <a:r>
              <a:rPr lang="en-US" sz="1800" dirty="0">
                <a:solidFill>
                  <a:srgbClr val="FF0000"/>
                </a:solidFill>
              </a:rPr>
              <a:t>It is possible that countries with large financial sectors pay a price in terms of volatility but are rewarded in terms of higher growth </a:t>
            </a:r>
            <a:r>
              <a:rPr lang="en-US" sz="1800" dirty="0"/>
              <a:t>(</a:t>
            </a:r>
            <a:r>
              <a:rPr lang="en-US" sz="1800" dirty="0" err="1"/>
              <a:t>Rancière</a:t>
            </a:r>
            <a:r>
              <a:rPr lang="en-US" sz="1800" dirty="0"/>
              <a:t>, </a:t>
            </a:r>
            <a:r>
              <a:rPr lang="en-US" sz="1800" dirty="0" err="1"/>
              <a:t>Tornell</a:t>
            </a:r>
            <a:r>
              <a:rPr lang="en-US" sz="1800" dirty="0"/>
              <a:t> and </a:t>
            </a:r>
            <a:r>
              <a:rPr lang="en-US" sz="1800" dirty="0" err="1"/>
              <a:t>Westermann</a:t>
            </a:r>
            <a:r>
              <a:rPr lang="en-US" sz="1800" dirty="0"/>
              <a:t>, 2008)”.</a:t>
            </a:r>
          </a:p>
          <a:p>
            <a:pPr marL="273050" indent="-273050" algn="just">
              <a:lnSpc>
                <a:spcPts val="2700"/>
              </a:lnSpc>
              <a:spcBef>
                <a:spcPts val="600"/>
              </a:spcBef>
              <a:spcAft>
                <a:spcPts val="600"/>
              </a:spcAft>
              <a:buFontTx/>
              <a:buChar char="-"/>
            </a:pPr>
            <a:endParaRPr lang="en-US" sz="2000" dirty="0" smtClean="0"/>
          </a:p>
          <a:p>
            <a:pPr algn="just">
              <a:lnSpc>
                <a:spcPts val="2700"/>
              </a:lnSpc>
              <a:spcBef>
                <a:spcPts val="600"/>
              </a:spcBef>
              <a:spcAft>
                <a:spcPts val="600"/>
              </a:spcAft>
              <a:buFontTx/>
              <a:buChar char="-"/>
            </a:pPr>
            <a:endParaRPr lang="en-US" sz="2000" dirty="0"/>
          </a:p>
        </p:txBody>
      </p:sp>
      <p:sp>
        <p:nvSpPr>
          <p:cNvPr id="6" name="Slide Number Placeholder 5"/>
          <p:cNvSpPr>
            <a:spLocks noGrp="1"/>
          </p:cNvSpPr>
          <p:nvPr>
            <p:ph type="sldNum" sz="quarter" idx="12"/>
          </p:nvPr>
        </p:nvSpPr>
        <p:spPr/>
        <p:txBody>
          <a:bodyPr/>
          <a:lstStyle/>
          <a:p>
            <a:pPr>
              <a:defRPr/>
            </a:pPr>
            <a:fld id="{BBB30C83-3217-4D83-86FC-6523521E771D}" type="slidenum">
              <a:rPr lang="en-US" smtClean="0"/>
              <a:pPr>
                <a:defRPr/>
              </a:pPr>
              <a:t>86</a:t>
            </a:fld>
            <a:endParaRPr lang="en-US"/>
          </a:p>
        </p:txBody>
      </p:sp>
      <p:sp>
        <p:nvSpPr>
          <p:cNvPr id="7" name="Down Arrow 6"/>
          <p:cNvSpPr/>
          <p:nvPr/>
        </p:nvSpPr>
        <p:spPr bwMode="auto">
          <a:xfrm>
            <a:off x="4971049" y="1700808"/>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727543815"/>
      </p:ext>
    </p:extLst>
  </p:cSld>
  <p:clrMapOvr>
    <a:masterClrMapping/>
  </p:clrMapOvr>
  <p:transition spd="slow">
    <p:pull dir="r"/>
  </p:transition>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0626" name="Rectangle 2"/>
          <p:cNvSpPr>
            <a:spLocks noGrp="1" noChangeArrowheads="1"/>
          </p:cNvSpPr>
          <p:nvPr>
            <p:ph type="title"/>
          </p:nvPr>
        </p:nvSpPr>
        <p:spPr/>
        <p:txBody>
          <a:bodyPr/>
          <a:lstStyle/>
          <a:p>
            <a:r>
              <a:rPr lang="en-US" smtClean="0"/>
              <a:t>RiskCalc</a:t>
            </a:r>
          </a:p>
        </p:txBody>
      </p:sp>
      <p:pic>
        <p:nvPicPr>
          <p:cNvPr id="410628" name="Picture 7"/>
          <p:cNvPicPr>
            <a:picLocks noGrp="1" noChangeAspect="1" noChangeArrowheads="1"/>
          </p:cNvPicPr>
          <p:nvPr>
            <p:ph idx="1"/>
          </p:nvPr>
        </p:nvPicPr>
        <p:blipFill>
          <a:blip r:embed="rId2" cstate="print"/>
          <a:srcRect/>
          <a:stretch>
            <a:fillRect/>
          </a:stretch>
        </p:blipFill>
        <p:spPr>
          <a:xfrm>
            <a:off x="973137" y="1698619"/>
            <a:ext cx="7488238" cy="3908425"/>
          </a:xfrm>
          <a:noFill/>
        </p:spPr>
      </p:pic>
      <p:sp>
        <p:nvSpPr>
          <p:cNvPr id="5" name="Rectangle 4"/>
          <p:cNvSpPr>
            <a:spLocks noChangeArrowheads="1"/>
          </p:cNvSpPr>
          <p:nvPr/>
        </p:nvSpPr>
        <p:spPr bwMode="auto">
          <a:xfrm>
            <a:off x="914400" y="5661025"/>
            <a:ext cx="842010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smtClean="0">
                <a:solidFill>
                  <a:schemeClr val="tx1"/>
                </a:solidFill>
              </a:rPr>
              <a:t>Source: Moody’s KMV (2002), “Moody’s RiskCalc for Private Companies: Portugal”.</a:t>
            </a:r>
            <a:endParaRPr kumimoji="0"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860</a:t>
            </a:fld>
            <a:endParaRPr lang="en-US"/>
          </a:p>
        </p:txBody>
      </p:sp>
    </p:spTree>
  </p:cSld>
  <p:clrMapOvr>
    <a:masterClrMapping/>
  </p:clrMapOvr>
  <p:transition spd="slow">
    <p:pull dir="r"/>
  </p:transition>
  <p:timing>
    <p:tnLst>
      <p:par>
        <p:cTn id="1" dur="indefinite" restart="never" nodeType="tmRoot"/>
      </p:par>
    </p:tnLst>
  </p:timing>
</p:sld>
</file>

<file path=ppt/slides/slide8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p:txBody>
          <a:bodyPr/>
          <a:lstStyle/>
          <a:p>
            <a:r>
              <a:rPr lang="en-US" smtClean="0"/>
              <a:t>RiskCalc</a:t>
            </a:r>
          </a:p>
        </p:txBody>
      </p:sp>
      <p:pic>
        <p:nvPicPr>
          <p:cNvPr id="411652" name="Picture 6"/>
          <p:cNvPicPr>
            <a:picLocks noGrp="1" noChangeAspect="1" noChangeArrowheads="1"/>
          </p:cNvPicPr>
          <p:nvPr>
            <p:ph idx="1"/>
          </p:nvPr>
        </p:nvPicPr>
        <p:blipFill>
          <a:blip r:embed="rId2" cstate="print"/>
          <a:srcRect/>
          <a:stretch>
            <a:fillRect/>
          </a:stretch>
        </p:blipFill>
        <p:spPr>
          <a:xfrm>
            <a:off x="1065213" y="1700213"/>
            <a:ext cx="7536995" cy="4033043"/>
          </a:xfrm>
          <a:noFill/>
        </p:spPr>
      </p:pic>
      <p:sp>
        <p:nvSpPr>
          <p:cNvPr id="5" name="Rectangle 4"/>
          <p:cNvSpPr>
            <a:spLocks noChangeArrowheads="1"/>
          </p:cNvSpPr>
          <p:nvPr/>
        </p:nvSpPr>
        <p:spPr bwMode="auto">
          <a:xfrm>
            <a:off x="914400" y="5805512"/>
            <a:ext cx="842010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smtClean="0">
                <a:solidFill>
                  <a:schemeClr val="tx1"/>
                </a:solidFill>
              </a:rPr>
              <a:t>Source: Moody’s KMV (2002), “Moody’s RiskCalc for Private Companies: Portugal”.</a:t>
            </a:r>
            <a:endParaRPr kumimoji="0"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861</a:t>
            </a:fld>
            <a:endParaRPr lang="en-US"/>
          </a:p>
        </p:txBody>
      </p:sp>
    </p:spTree>
  </p:cSld>
  <p:clrMapOvr>
    <a:masterClrMapping/>
  </p:clrMapOvr>
  <p:transition spd="slow">
    <p:pull dir="r"/>
  </p:transition>
  <p:timing>
    <p:tnLst>
      <p:par>
        <p:cTn id="1" dur="indefinite" restart="never" nodeType="tmRoot"/>
      </p:par>
    </p:tnLst>
  </p:timing>
</p:sld>
</file>

<file path=ppt/slides/slide8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2674" name="Rectangle 2"/>
          <p:cNvSpPr>
            <a:spLocks noGrp="1" noChangeArrowheads="1"/>
          </p:cNvSpPr>
          <p:nvPr>
            <p:ph type="title"/>
          </p:nvPr>
        </p:nvSpPr>
        <p:spPr/>
        <p:txBody>
          <a:bodyPr/>
          <a:lstStyle/>
          <a:p>
            <a:r>
              <a:rPr lang="en-US" smtClean="0"/>
              <a:t>RiskCalc</a:t>
            </a:r>
          </a:p>
        </p:txBody>
      </p:sp>
      <p:pic>
        <p:nvPicPr>
          <p:cNvPr id="412676" name="Picture 6"/>
          <p:cNvPicPr>
            <a:picLocks noGrp="1" noChangeAspect="1" noChangeArrowheads="1"/>
          </p:cNvPicPr>
          <p:nvPr>
            <p:ph idx="1"/>
          </p:nvPr>
        </p:nvPicPr>
        <p:blipFill>
          <a:blip r:embed="rId2" cstate="print"/>
          <a:srcRect/>
          <a:stretch>
            <a:fillRect/>
          </a:stretch>
        </p:blipFill>
        <p:spPr>
          <a:xfrm>
            <a:off x="1065213" y="1773238"/>
            <a:ext cx="7272337" cy="3925887"/>
          </a:xfrm>
          <a:noFill/>
        </p:spPr>
      </p:pic>
      <p:sp>
        <p:nvSpPr>
          <p:cNvPr id="5" name="Rectangle 4"/>
          <p:cNvSpPr>
            <a:spLocks noChangeArrowheads="1"/>
          </p:cNvSpPr>
          <p:nvPr/>
        </p:nvSpPr>
        <p:spPr bwMode="auto">
          <a:xfrm>
            <a:off x="1136576" y="5733256"/>
            <a:ext cx="8197924"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pt-PT" sz="1400" b="0" u="none" dirty="0" err="1" smtClean="0">
                <a:solidFill>
                  <a:schemeClr val="tx1"/>
                </a:solidFill>
              </a:rPr>
              <a:t>Source</a:t>
            </a:r>
            <a:r>
              <a:rPr kumimoji="0" lang="pt-PT" sz="1400" b="0" u="none" dirty="0">
                <a:solidFill>
                  <a:schemeClr val="tx1"/>
                </a:solidFill>
              </a:rPr>
              <a:t>: </a:t>
            </a:r>
            <a:r>
              <a:rPr kumimoji="0" lang="pt-PT" sz="1400" b="0" u="none" dirty="0" err="1">
                <a:solidFill>
                  <a:schemeClr val="tx1"/>
                </a:solidFill>
              </a:rPr>
              <a:t>Moody’s</a:t>
            </a:r>
            <a:r>
              <a:rPr kumimoji="0" lang="pt-PT" sz="1400" b="0" u="none" dirty="0">
                <a:solidFill>
                  <a:schemeClr val="tx1"/>
                </a:solidFill>
              </a:rPr>
              <a:t> KMV (2002), </a:t>
            </a:r>
            <a:r>
              <a:rPr kumimoji="0" lang="en-US" sz="1400" b="0" u="none" dirty="0">
                <a:solidFill>
                  <a:schemeClr val="tx1"/>
                </a:solidFill>
              </a:rPr>
              <a:t>“Moody’s </a:t>
            </a:r>
            <a:r>
              <a:rPr kumimoji="0" lang="en-US" sz="1400" b="0" u="none" dirty="0" err="1">
                <a:solidFill>
                  <a:schemeClr val="tx1"/>
                </a:solidFill>
              </a:rPr>
              <a:t>RiskCalc</a:t>
            </a:r>
            <a:r>
              <a:rPr kumimoji="0" lang="en-US" sz="1400" b="0" u="none" dirty="0">
                <a:solidFill>
                  <a:schemeClr val="tx1"/>
                </a:solidFill>
              </a:rPr>
              <a:t> for Private Companies: Portugal”.</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862</a:t>
            </a:fld>
            <a:endParaRPr lang="en-US"/>
          </a:p>
        </p:txBody>
      </p:sp>
    </p:spTree>
  </p:cSld>
  <p:clrMapOvr>
    <a:masterClrMapping/>
  </p:clrMapOvr>
  <p:transition spd="slow">
    <p:pull dir="r"/>
  </p:transition>
  <p:timing>
    <p:tnLst>
      <p:par>
        <p:cTn id="1" dur="indefinite" restart="never" nodeType="tmRoot"/>
      </p:par>
    </p:tnLst>
  </p:timing>
</p:sld>
</file>

<file path=ppt/slides/slide8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p:txBody>
          <a:bodyPr/>
          <a:lstStyle/>
          <a:p>
            <a:r>
              <a:rPr lang="en-US" smtClean="0"/>
              <a:t>RiskCalc</a:t>
            </a:r>
          </a:p>
        </p:txBody>
      </p:sp>
      <p:pic>
        <p:nvPicPr>
          <p:cNvPr id="413700" name="Picture 6"/>
          <p:cNvPicPr>
            <a:picLocks noGrp="1" noChangeAspect="1" noChangeArrowheads="1"/>
          </p:cNvPicPr>
          <p:nvPr>
            <p:ph idx="1"/>
          </p:nvPr>
        </p:nvPicPr>
        <p:blipFill>
          <a:blip r:embed="rId2" cstate="print"/>
          <a:srcRect/>
          <a:stretch>
            <a:fillRect/>
          </a:stretch>
        </p:blipFill>
        <p:spPr>
          <a:xfrm>
            <a:off x="1208088" y="1773238"/>
            <a:ext cx="7848600" cy="4075112"/>
          </a:xfrm>
          <a:noFill/>
        </p:spPr>
      </p:pic>
      <p:sp>
        <p:nvSpPr>
          <p:cNvPr id="5" name="Rectangle 4"/>
          <p:cNvSpPr>
            <a:spLocks noChangeArrowheads="1"/>
          </p:cNvSpPr>
          <p:nvPr/>
        </p:nvSpPr>
        <p:spPr bwMode="auto">
          <a:xfrm>
            <a:off x="1213420" y="5877520"/>
            <a:ext cx="8060060" cy="431800"/>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600" b="0" u="none" smtClean="0">
                <a:solidFill>
                  <a:schemeClr val="tx1"/>
                </a:solidFill>
              </a:rPr>
              <a:t>Source: Moody’s KMV (2002), “Moody’s RiskCalc for Private Companies: Portugal”.</a:t>
            </a:r>
            <a:endParaRPr kumimoji="0" lang="en-US" sz="16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863</a:t>
            </a:fld>
            <a:endParaRPr lang="en-US"/>
          </a:p>
        </p:txBody>
      </p:sp>
    </p:spTree>
  </p:cSld>
  <p:clrMapOvr>
    <a:masterClrMapping/>
  </p:clrMapOvr>
  <p:transition spd="slow">
    <p:pull dir="r"/>
  </p:transition>
  <p:timing>
    <p:tnLst>
      <p:par>
        <p:cTn id="1" dur="indefinite" restart="never" nodeType="tmRoot"/>
      </p:par>
    </p:tn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2"/>
          <p:cNvSpPr>
            <a:spLocks noGrp="1" noChangeArrowheads="1"/>
          </p:cNvSpPr>
          <p:nvPr>
            <p:ph type="title"/>
          </p:nvPr>
        </p:nvSpPr>
        <p:spPr/>
        <p:txBody>
          <a:bodyPr/>
          <a:lstStyle/>
          <a:p>
            <a:r>
              <a:rPr lang="en-US" smtClean="0"/>
              <a:t>RiskCalc</a:t>
            </a:r>
          </a:p>
        </p:txBody>
      </p:sp>
      <p:sp>
        <p:nvSpPr>
          <p:cNvPr id="1431555" name="Rectangle 3"/>
          <p:cNvSpPr>
            <a:spLocks noGrp="1" noChangeArrowheads="1"/>
          </p:cNvSpPr>
          <p:nvPr>
            <p:ph type="body" idx="1"/>
          </p:nvPr>
        </p:nvSpPr>
        <p:spPr>
          <a:xfrm>
            <a:off x="776536" y="1628799"/>
            <a:ext cx="8640960" cy="4694213"/>
          </a:xfrm>
        </p:spPr>
        <p:txBody>
          <a:bodyPr/>
          <a:lstStyle/>
          <a:p>
            <a:pPr algn="just">
              <a:lnSpc>
                <a:spcPts val="2700"/>
              </a:lnSpc>
              <a:spcBef>
                <a:spcPts val="600"/>
              </a:spcBef>
              <a:spcAft>
                <a:spcPts val="200"/>
              </a:spcAft>
            </a:pPr>
            <a:r>
              <a:rPr lang="en-US" sz="2000" u="sng" dirty="0" smtClean="0"/>
              <a:t>4</a:t>
            </a:r>
            <a:r>
              <a:rPr lang="en-US" sz="2000" u="sng" baseline="30000" dirty="0" smtClean="0"/>
              <a:t>th</a:t>
            </a:r>
            <a:r>
              <a:rPr lang="en-US" sz="2000" u="sng" dirty="0" smtClean="0"/>
              <a:t> Stage - Validation</a:t>
            </a:r>
            <a:r>
              <a:rPr lang="en-US" sz="2000" dirty="0" smtClean="0"/>
              <a:t>: consists in analyzing the model ability to predict correctly the future behavior of loans.</a:t>
            </a:r>
          </a:p>
          <a:p>
            <a:pPr algn="just">
              <a:lnSpc>
                <a:spcPts val="2700"/>
              </a:lnSpc>
              <a:spcBef>
                <a:spcPts val="600"/>
              </a:spcBef>
              <a:spcAft>
                <a:spcPts val="200"/>
              </a:spcAft>
            </a:pPr>
            <a:r>
              <a:rPr lang="en-US" sz="2000" dirty="0" smtClean="0"/>
              <a:t>It involves the assessment of in- and out-of-sample model behavior, on aggregate and by economic sectors and periods.</a:t>
            </a:r>
          </a:p>
          <a:p>
            <a:pPr algn="just">
              <a:lnSpc>
                <a:spcPts val="2700"/>
              </a:lnSpc>
              <a:spcBef>
                <a:spcPts val="600"/>
              </a:spcBef>
              <a:spcAft>
                <a:spcPts val="200"/>
              </a:spcAft>
            </a:pPr>
            <a:r>
              <a:rPr lang="en-US" sz="2000" u="sng" dirty="0" smtClean="0"/>
              <a:t>5th Stage – Calibration</a:t>
            </a:r>
            <a:r>
              <a:rPr lang="en-US" sz="2000" dirty="0" smtClean="0"/>
              <a:t>: consists in the mapping between the model scores and PDs, in order to</a:t>
            </a:r>
          </a:p>
          <a:p>
            <a:pPr lvl="1" algn="just">
              <a:lnSpc>
                <a:spcPts val="2700"/>
              </a:lnSpc>
              <a:spcBef>
                <a:spcPts val="600"/>
              </a:spcBef>
              <a:spcAft>
                <a:spcPts val="200"/>
              </a:spcAft>
            </a:pPr>
            <a:r>
              <a:rPr lang="en-US" sz="2000" dirty="0" smtClean="0"/>
              <a:t>obtain an expected loss level (regardless the collateral) close to market figures (for Portugal, Moody’s considered 1.5% and 6%, respectively to 1- and 5-year PDs);</a:t>
            </a:r>
          </a:p>
          <a:p>
            <a:pPr lvl="1" algn="just">
              <a:lnSpc>
                <a:spcPts val="2700"/>
              </a:lnSpc>
              <a:spcBef>
                <a:spcPts val="600"/>
              </a:spcBef>
              <a:spcAft>
                <a:spcPts val="200"/>
              </a:spcAft>
            </a:pPr>
            <a:r>
              <a:rPr lang="en-US" sz="2000" dirty="0" smtClean="0"/>
              <a:t>obtain comparable figures between different countries;</a:t>
            </a:r>
          </a:p>
          <a:p>
            <a:pPr lvl="1" algn="just">
              <a:lnSpc>
                <a:spcPts val="2700"/>
              </a:lnSpc>
              <a:spcBef>
                <a:spcPts val="600"/>
              </a:spcBef>
              <a:spcAft>
                <a:spcPts val="200"/>
              </a:spcAft>
            </a:pPr>
            <a:r>
              <a:rPr lang="en-US" sz="2000" dirty="0" smtClean="0"/>
              <a:t>map to the Moody’s rating scale.</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1555">
                                            <p:txEl>
                                              <p:pRg st="0" end="0"/>
                                            </p:txEl>
                                          </p:spTgt>
                                        </p:tgtEl>
                                        <p:attrNameLst>
                                          <p:attrName>style.visibility</p:attrName>
                                        </p:attrNameLst>
                                      </p:cBhvr>
                                      <p:to>
                                        <p:strVal val="visible"/>
                                      </p:to>
                                    </p:set>
                                    <p:animEffect transition="in" filter="wipe(left)">
                                      <p:cBhvr>
                                        <p:cTn id="7" dur="500"/>
                                        <p:tgtEl>
                                          <p:spTgt spid="1431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1555">
                                            <p:txEl>
                                              <p:pRg st="1" end="1"/>
                                            </p:txEl>
                                          </p:spTgt>
                                        </p:tgtEl>
                                        <p:attrNameLst>
                                          <p:attrName>style.visibility</p:attrName>
                                        </p:attrNameLst>
                                      </p:cBhvr>
                                      <p:to>
                                        <p:strVal val="visible"/>
                                      </p:to>
                                    </p:set>
                                    <p:animEffect transition="in" filter="wipe(left)">
                                      <p:cBhvr>
                                        <p:cTn id="12" dur="500"/>
                                        <p:tgtEl>
                                          <p:spTgt spid="1431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1555">
                                            <p:txEl>
                                              <p:pRg st="2" end="2"/>
                                            </p:txEl>
                                          </p:spTgt>
                                        </p:tgtEl>
                                        <p:attrNameLst>
                                          <p:attrName>style.visibility</p:attrName>
                                        </p:attrNameLst>
                                      </p:cBhvr>
                                      <p:to>
                                        <p:strVal val="visible"/>
                                      </p:to>
                                    </p:set>
                                    <p:animEffect transition="in" filter="wipe(left)">
                                      <p:cBhvr>
                                        <p:cTn id="17" dur="500"/>
                                        <p:tgtEl>
                                          <p:spTgt spid="1431555">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31555">
                                            <p:txEl>
                                              <p:pRg st="3" end="3"/>
                                            </p:txEl>
                                          </p:spTgt>
                                        </p:tgtEl>
                                        <p:attrNameLst>
                                          <p:attrName>style.visibility</p:attrName>
                                        </p:attrNameLst>
                                      </p:cBhvr>
                                      <p:to>
                                        <p:strVal val="visible"/>
                                      </p:to>
                                    </p:set>
                                    <p:animEffect transition="in" filter="wipe(left)">
                                      <p:cBhvr>
                                        <p:cTn id="20" dur="500"/>
                                        <p:tgtEl>
                                          <p:spTgt spid="1431555">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431555">
                                            <p:txEl>
                                              <p:pRg st="4" end="4"/>
                                            </p:txEl>
                                          </p:spTgt>
                                        </p:tgtEl>
                                        <p:attrNameLst>
                                          <p:attrName>style.visibility</p:attrName>
                                        </p:attrNameLst>
                                      </p:cBhvr>
                                      <p:to>
                                        <p:strVal val="visible"/>
                                      </p:to>
                                    </p:set>
                                    <p:animEffect transition="in" filter="wipe(left)">
                                      <p:cBhvr>
                                        <p:cTn id="23" dur="500"/>
                                        <p:tgtEl>
                                          <p:spTgt spid="1431555">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31555">
                                            <p:txEl>
                                              <p:pRg st="5" end="5"/>
                                            </p:txEl>
                                          </p:spTgt>
                                        </p:tgtEl>
                                        <p:attrNameLst>
                                          <p:attrName>style.visibility</p:attrName>
                                        </p:attrNameLst>
                                      </p:cBhvr>
                                      <p:to>
                                        <p:strVal val="visible"/>
                                      </p:to>
                                    </p:set>
                                    <p:animEffect transition="in" filter="wipe(left)">
                                      <p:cBhvr>
                                        <p:cTn id="26" dur="500"/>
                                        <p:tgtEl>
                                          <p:spTgt spid="14315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1555" grpId="0" build="p"/>
    </p:bldLst>
  </p:timing>
</p:sld>
</file>

<file path=ppt/slides/slide8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7794" name="Rectangle 2"/>
          <p:cNvSpPr>
            <a:spLocks noGrp="1" noChangeArrowheads="1"/>
          </p:cNvSpPr>
          <p:nvPr>
            <p:ph type="title"/>
          </p:nvPr>
        </p:nvSpPr>
        <p:spPr/>
        <p:txBody>
          <a:bodyPr/>
          <a:lstStyle/>
          <a:p>
            <a:r>
              <a:rPr lang="en-US" smtClean="0"/>
              <a:t>RiskCalc</a:t>
            </a:r>
          </a:p>
        </p:txBody>
      </p:sp>
      <p:sp>
        <p:nvSpPr>
          <p:cNvPr id="417795" name="Rectangle 3"/>
          <p:cNvSpPr>
            <a:spLocks noChangeArrowheads="1"/>
          </p:cNvSpPr>
          <p:nvPr/>
        </p:nvSpPr>
        <p:spPr bwMode="auto">
          <a:xfrm>
            <a:off x="1065213" y="3860800"/>
            <a:ext cx="8420100" cy="1296988"/>
          </a:xfrm>
          <a:prstGeom prst="rect">
            <a:avLst/>
          </a:prstGeom>
          <a:noFill/>
          <a:ln w="9525">
            <a:noFill/>
            <a:miter lim="800000"/>
            <a:headEnd/>
            <a:tailEnd/>
          </a:ln>
        </p:spPr>
        <p:txBody>
          <a:bodyPr lIns="92075" tIns="46038" rIns="92075" bIns="46038"/>
          <a:lstStyle/>
          <a:p>
            <a:pPr marL="742950" lvl="1" indent="-285750" algn="just">
              <a:spcBef>
                <a:spcPct val="20000"/>
              </a:spcBef>
              <a:buClr>
                <a:schemeClr val="bg2"/>
              </a:buClr>
              <a:buSzPct val="75000"/>
              <a:buFontTx/>
              <a:buChar char="–"/>
            </a:pPr>
            <a:endParaRPr kumimoji="0" lang="pt-PT" sz="2400" b="0" u="none">
              <a:solidFill>
                <a:schemeClr val="tx1"/>
              </a:solidFill>
            </a:endParaRPr>
          </a:p>
        </p:txBody>
      </p:sp>
      <p:sp>
        <p:nvSpPr>
          <p:cNvPr id="1525764" name="Rectangle 4"/>
          <p:cNvSpPr>
            <a:spLocks noChangeArrowheads="1"/>
          </p:cNvSpPr>
          <p:nvPr/>
        </p:nvSpPr>
        <p:spPr bwMode="auto">
          <a:xfrm>
            <a:off x="704527" y="1628800"/>
            <a:ext cx="4570735" cy="4680520"/>
          </a:xfrm>
          <a:prstGeom prst="rect">
            <a:avLst/>
          </a:prstGeom>
          <a:noFill/>
          <a:ln w="9525">
            <a:noFill/>
            <a:miter lim="800000"/>
            <a:headEnd/>
            <a:tailEnd/>
          </a:ln>
        </p:spPr>
        <p:txBody>
          <a:bodyPr lIns="92075" tIns="46038" rIns="92075" bIns="46038"/>
          <a:lstStyle/>
          <a:p>
            <a:pPr marL="174625" indent="-174625" algn="just">
              <a:spcBef>
                <a:spcPct val="20000"/>
              </a:spcBef>
              <a:buClr>
                <a:schemeClr val="bg2"/>
              </a:buClr>
              <a:buSzPct val="75000"/>
              <a:buFont typeface="Monotype Sorts" pitchFamily="2" charset="2"/>
              <a:buChar char="n"/>
            </a:pPr>
            <a:r>
              <a:rPr kumimoji="0" lang="en-US" sz="2000" b="0" u="none" dirty="0" smtClean="0">
                <a:solidFill>
                  <a:schemeClr val="tx1"/>
                </a:solidFill>
              </a:rPr>
              <a:t>Calibration is done in 2 steps and aims at getting constant PDs along the business cycle, with the EL moving as a consequence of rating migrations:</a:t>
            </a:r>
          </a:p>
          <a:p>
            <a:pPr marL="174625" indent="-174625" algn="just">
              <a:spcBef>
                <a:spcPct val="20000"/>
              </a:spcBef>
              <a:buClr>
                <a:schemeClr val="bg2"/>
              </a:buClr>
              <a:buSzPct val="75000"/>
              <a:buFont typeface="Monotype Sorts" pitchFamily="2" charset="2"/>
              <a:buNone/>
            </a:pPr>
            <a:r>
              <a:rPr kumimoji="0" lang="en-US" sz="2000" b="0" u="none" dirty="0" smtClean="0">
                <a:solidFill>
                  <a:schemeClr val="tx1"/>
                </a:solidFill>
              </a:rPr>
              <a:t>	</a:t>
            </a:r>
            <a:r>
              <a:rPr kumimoji="0" lang="en-US" sz="1800" b="0" u="none" dirty="0" smtClean="0">
                <a:solidFill>
                  <a:schemeClr val="tx1"/>
                </a:solidFill>
              </a:rPr>
              <a:t>(</a:t>
            </a:r>
            <a:r>
              <a:rPr kumimoji="0" lang="en-US" sz="1800" b="0" u="none" dirty="0" err="1" smtClean="0">
                <a:solidFill>
                  <a:schemeClr val="tx1"/>
                </a:solidFill>
              </a:rPr>
              <a:t>i</a:t>
            </a:r>
            <a:r>
              <a:rPr kumimoji="0" lang="en-US" sz="1800" b="0" u="none" dirty="0" smtClean="0">
                <a:solidFill>
                  <a:schemeClr val="tx1"/>
                </a:solidFill>
              </a:rPr>
              <a:t>) “run” the model for the whole sample, considering:</a:t>
            </a:r>
          </a:p>
          <a:p>
            <a:pPr marL="174625" indent="-174625" algn="just">
              <a:spcBef>
                <a:spcPct val="20000"/>
              </a:spcBef>
              <a:buClr>
                <a:schemeClr val="bg2"/>
              </a:buClr>
              <a:buSzPct val="75000"/>
              <a:buFont typeface="Monotype Sorts" pitchFamily="2" charset="2"/>
              <a:buNone/>
            </a:pPr>
            <a:r>
              <a:rPr kumimoji="0" lang="en-US" sz="1800" b="0" u="none" dirty="0" smtClean="0">
                <a:solidFill>
                  <a:schemeClr val="tx1"/>
                </a:solidFill>
              </a:rPr>
              <a:t>	</a:t>
            </a:r>
            <a:r>
              <a:rPr kumimoji="0" lang="en-US" sz="1600" b="0" u="none" dirty="0" smtClean="0">
                <a:solidFill>
                  <a:schemeClr val="tx1"/>
                </a:solidFill>
              </a:rPr>
              <a:t>- for regular observations, the financial statements closer to the loan decision;</a:t>
            </a:r>
          </a:p>
          <a:p>
            <a:pPr marL="174625" indent="-174625" algn="just">
              <a:spcBef>
                <a:spcPct val="20000"/>
              </a:spcBef>
              <a:buClr>
                <a:schemeClr val="bg2"/>
              </a:buClr>
              <a:buSzPct val="75000"/>
              <a:buFont typeface="Monotype Sorts" pitchFamily="2" charset="2"/>
              <a:buNone/>
            </a:pPr>
            <a:r>
              <a:rPr kumimoji="0" lang="en-US" sz="1600" b="0" u="none" dirty="0" smtClean="0">
                <a:solidFill>
                  <a:schemeClr val="tx1"/>
                </a:solidFill>
              </a:rPr>
              <a:t>	- for default observations, the financial statements closer to the default (12 to 35 months before, for the 1y PD and 6 to 65 months for the 5y PD).</a:t>
            </a:r>
          </a:p>
          <a:p>
            <a:pPr marL="174625" indent="-174625" algn="just">
              <a:spcBef>
                <a:spcPct val="20000"/>
              </a:spcBef>
              <a:buClr>
                <a:schemeClr val="bg2"/>
              </a:buClr>
              <a:buSzPct val="75000"/>
              <a:buNone/>
            </a:pPr>
            <a:r>
              <a:rPr kumimoji="0" lang="en-US" sz="2000" b="0" u="none" dirty="0" smtClean="0">
                <a:solidFill>
                  <a:schemeClr val="tx1"/>
                </a:solidFill>
              </a:rPr>
              <a:t>	(ii) </a:t>
            </a:r>
            <a:r>
              <a:rPr kumimoji="0" lang="en-US" sz="1800" b="0" u="none" dirty="0" smtClean="0">
                <a:solidFill>
                  <a:schemeClr val="tx1"/>
                </a:solidFill>
              </a:rPr>
              <a:t>calculate the relative frequency of default for each percentile, smooth this curve and adjust it, considering the relative difference between the global estimated PD and the benchmark figure.</a:t>
            </a:r>
            <a:endParaRPr kumimoji="0" lang="en-US" sz="2000" b="0" u="none" dirty="0">
              <a:solidFill>
                <a:schemeClr val="tx1"/>
              </a:solidFill>
            </a:endParaRPr>
          </a:p>
        </p:txBody>
      </p:sp>
      <p:pic>
        <p:nvPicPr>
          <p:cNvPr id="5" name="Picture 5"/>
          <p:cNvPicPr>
            <a:picLocks noGrp="1" noChangeAspect="1" noChangeArrowheads="1"/>
          </p:cNvPicPr>
          <p:nvPr>
            <p:ph idx="1"/>
          </p:nvPr>
        </p:nvPicPr>
        <p:blipFill>
          <a:blip r:embed="rId2" cstate="print"/>
          <a:srcRect/>
          <a:stretch>
            <a:fillRect/>
          </a:stretch>
        </p:blipFill>
        <p:spPr>
          <a:xfrm>
            <a:off x="5330105" y="1617327"/>
            <a:ext cx="4232688" cy="2171714"/>
          </a:xfrm>
          <a:noFill/>
        </p:spPr>
      </p:pic>
      <p:sp>
        <p:nvSpPr>
          <p:cNvPr id="6" name="Rectangle 5"/>
          <p:cNvSpPr>
            <a:spLocks noChangeArrowheads="1"/>
          </p:cNvSpPr>
          <p:nvPr/>
        </p:nvSpPr>
        <p:spPr bwMode="auto">
          <a:xfrm>
            <a:off x="5212557" y="5949826"/>
            <a:ext cx="4272756" cy="432048"/>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200" b="0" u="none" smtClean="0">
                <a:solidFill>
                  <a:schemeClr val="tx1"/>
                </a:solidFill>
              </a:rPr>
              <a:t>Source: Moody’s KMV (2002), “Moody’s RiskCalc for Private Companies: Portugal”.</a:t>
            </a:r>
            <a:endParaRPr kumimoji="0" lang="en-US" sz="12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25764">
                                            <p:txEl>
                                              <p:pRg st="0" end="0"/>
                                            </p:txEl>
                                          </p:spTgt>
                                        </p:tgtEl>
                                        <p:attrNameLst>
                                          <p:attrName>style.visibility</p:attrName>
                                        </p:attrNameLst>
                                      </p:cBhvr>
                                      <p:to>
                                        <p:strVal val="visible"/>
                                      </p:to>
                                    </p:set>
                                    <p:animEffect transition="in" filter="wipe(left)">
                                      <p:cBhvr>
                                        <p:cTn id="7" dur="500"/>
                                        <p:tgtEl>
                                          <p:spTgt spid="15257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25764">
                                            <p:txEl>
                                              <p:pRg st="1" end="1"/>
                                            </p:txEl>
                                          </p:spTgt>
                                        </p:tgtEl>
                                        <p:attrNameLst>
                                          <p:attrName>style.visibility</p:attrName>
                                        </p:attrNameLst>
                                      </p:cBhvr>
                                      <p:to>
                                        <p:strVal val="visible"/>
                                      </p:to>
                                    </p:set>
                                    <p:animEffect transition="in" filter="wipe(left)">
                                      <p:cBhvr>
                                        <p:cTn id="12" dur="500"/>
                                        <p:tgtEl>
                                          <p:spTgt spid="15257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25764">
                                            <p:txEl>
                                              <p:pRg st="2" end="2"/>
                                            </p:txEl>
                                          </p:spTgt>
                                        </p:tgtEl>
                                        <p:attrNameLst>
                                          <p:attrName>style.visibility</p:attrName>
                                        </p:attrNameLst>
                                      </p:cBhvr>
                                      <p:to>
                                        <p:strVal val="visible"/>
                                      </p:to>
                                    </p:set>
                                    <p:animEffect transition="in" filter="wipe(left)">
                                      <p:cBhvr>
                                        <p:cTn id="17" dur="500"/>
                                        <p:tgtEl>
                                          <p:spTgt spid="152576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25764">
                                            <p:txEl>
                                              <p:pRg st="3" end="3"/>
                                            </p:txEl>
                                          </p:spTgt>
                                        </p:tgtEl>
                                        <p:attrNameLst>
                                          <p:attrName>style.visibility</p:attrName>
                                        </p:attrNameLst>
                                      </p:cBhvr>
                                      <p:to>
                                        <p:strVal val="visible"/>
                                      </p:to>
                                    </p:set>
                                    <p:animEffect transition="in" filter="wipe(left)">
                                      <p:cBhvr>
                                        <p:cTn id="22" dur="500"/>
                                        <p:tgtEl>
                                          <p:spTgt spid="152576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25764">
                                            <p:txEl>
                                              <p:pRg st="4" end="4"/>
                                            </p:txEl>
                                          </p:spTgt>
                                        </p:tgtEl>
                                        <p:attrNameLst>
                                          <p:attrName>style.visibility</p:attrName>
                                        </p:attrNameLst>
                                      </p:cBhvr>
                                      <p:to>
                                        <p:strVal val="visible"/>
                                      </p:to>
                                    </p:set>
                                    <p:animEffect transition="in" filter="wipe(left)">
                                      <p:cBhvr>
                                        <p:cTn id="27" dur="500"/>
                                        <p:tgtEl>
                                          <p:spTgt spid="152576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64" grpId="0" build="p" autoUpdateAnimBg="0"/>
    </p:bld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p:txBody>
          <a:bodyPr/>
          <a:lstStyle/>
          <a:p>
            <a:r>
              <a:rPr lang="en-US" smtClean="0"/>
              <a:t>RiskCalc</a:t>
            </a:r>
          </a:p>
        </p:txBody>
      </p:sp>
      <p:sp>
        <p:nvSpPr>
          <p:cNvPr id="1438723" name="Rectangle 3"/>
          <p:cNvSpPr>
            <a:spLocks noGrp="1" noChangeArrowheads="1"/>
          </p:cNvSpPr>
          <p:nvPr>
            <p:ph type="body" idx="1"/>
          </p:nvPr>
        </p:nvSpPr>
        <p:spPr>
          <a:xfrm>
            <a:off x="738158" y="1628800"/>
            <a:ext cx="8715436" cy="4608488"/>
          </a:xfrm>
        </p:spPr>
        <p:txBody>
          <a:bodyPr/>
          <a:lstStyle/>
          <a:p>
            <a:pPr marL="363538" indent="-363538" algn="just">
              <a:lnSpc>
                <a:spcPts val="2700"/>
              </a:lnSpc>
              <a:spcBef>
                <a:spcPts val="600"/>
              </a:spcBef>
              <a:spcAft>
                <a:spcPts val="600"/>
              </a:spcAft>
            </a:pPr>
            <a:r>
              <a:rPr lang="en-US" sz="2000" dirty="0" smtClean="0"/>
              <a:t>Ex: if a global PD = 0.75% is obtained from the chart, the model scores will have to be doubled (1,5%/0,75%) in order to correspond to a calibrated PD.</a:t>
            </a:r>
          </a:p>
          <a:p>
            <a:pPr marL="363538" indent="-363538" algn="just">
              <a:lnSpc>
                <a:spcPts val="2700"/>
              </a:lnSpc>
              <a:spcBef>
                <a:spcPts val="600"/>
              </a:spcBef>
              <a:spcAft>
                <a:spcPts val="600"/>
              </a:spcAft>
            </a:pPr>
            <a:r>
              <a:rPr lang="en-US" sz="2000" dirty="0" smtClean="0"/>
              <a:t>Calibrated PDs may be used for mapping the </a:t>
            </a:r>
            <a:r>
              <a:rPr lang="en-US" sz="2000" dirty="0" err="1" smtClean="0"/>
              <a:t>RiskCalc</a:t>
            </a:r>
            <a:r>
              <a:rPr lang="en-US" sz="2000" dirty="0" smtClean="0"/>
              <a:t> classification to the agency ratings (if a sufficient number of rated companies with a </a:t>
            </a:r>
            <a:r>
              <a:rPr lang="en-US" sz="2000" dirty="0" err="1" smtClean="0"/>
              <a:t>RiskCalc</a:t>
            </a:r>
            <a:r>
              <a:rPr lang="en-US" sz="2000" dirty="0" smtClean="0"/>
              <a:t> classification exist).</a:t>
            </a:r>
          </a:p>
          <a:p>
            <a:pPr marL="363538" indent="-363538" algn="just">
              <a:lnSpc>
                <a:spcPts val="2700"/>
              </a:lnSpc>
              <a:spcBef>
                <a:spcPts val="600"/>
              </a:spcBef>
              <a:spcAft>
                <a:spcPts val="600"/>
              </a:spcAft>
            </a:pPr>
            <a:r>
              <a:rPr lang="en-US" sz="2000" dirty="0" smtClean="0"/>
              <a:t>Given that the </a:t>
            </a:r>
            <a:r>
              <a:rPr lang="en-US" sz="2000" dirty="0" err="1" smtClean="0"/>
              <a:t>logit</a:t>
            </a:r>
            <a:r>
              <a:rPr lang="en-US" sz="2000" dirty="0" smtClean="0"/>
              <a:t> scores are in the range 0%-100%, the mapping may be done by grouping the scores, in order to get for each group a relative frequency of default similar to the historical PDs of rating classes, in a given maturity.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8723">
                                            <p:txEl>
                                              <p:pRg st="0" end="0"/>
                                            </p:txEl>
                                          </p:spTgt>
                                        </p:tgtEl>
                                        <p:attrNameLst>
                                          <p:attrName>style.visibility</p:attrName>
                                        </p:attrNameLst>
                                      </p:cBhvr>
                                      <p:to>
                                        <p:strVal val="visible"/>
                                      </p:to>
                                    </p:set>
                                    <p:animEffect transition="in" filter="wipe(left)">
                                      <p:cBhvr>
                                        <p:cTn id="7" dur="500"/>
                                        <p:tgtEl>
                                          <p:spTgt spid="1438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8723">
                                            <p:txEl>
                                              <p:pRg st="1" end="1"/>
                                            </p:txEl>
                                          </p:spTgt>
                                        </p:tgtEl>
                                        <p:attrNameLst>
                                          <p:attrName>style.visibility</p:attrName>
                                        </p:attrNameLst>
                                      </p:cBhvr>
                                      <p:to>
                                        <p:strVal val="visible"/>
                                      </p:to>
                                    </p:set>
                                    <p:animEffect transition="in" filter="wipe(left)">
                                      <p:cBhvr>
                                        <p:cTn id="12" dur="500"/>
                                        <p:tgtEl>
                                          <p:spTgt spid="1438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8723">
                                            <p:txEl>
                                              <p:pRg st="2" end="2"/>
                                            </p:txEl>
                                          </p:spTgt>
                                        </p:tgtEl>
                                        <p:attrNameLst>
                                          <p:attrName>style.visibility</p:attrName>
                                        </p:attrNameLst>
                                      </p:cBhvr>
                                      <p:to>
                                        <p:strVal val="visible"/>
                                      </p:to>
                                    </p:set>
                                    <p:animEffect transition="in" filter="wipe(left)">
                                      <p:cBhvr>
                                        <p:cTn id="17" dur="500"/>
                                        <p:tgtEl>
                                          <p:spTgt spid="14387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723" grpId="0" build="p"/>
    </p:bldLst>
  </p:timing>
</p:sld>
</file>

<file path=ppt/slides/slide8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p:txBody>
          <a:bodyPr/>
          <a:lstStyle/>
          <a:p>
            <a:r>
              <a:rPr lang="en-US" dirty="0" smtClean="0"/>
              <a:t>Structural Models</a:t>
            </a:r>
          </a:p>
        </p:txBody>
      </p:sp>
      <p:sp>
        <p:nvSpPr>
          <p:cNvPr id="1446915" name="Rectangle 3"/>
          <p:cNvSpPr>
            <a:spLocks noGrp="1" noChangeArrowheads="1"/>
          </p:cNvSpPr>
          <p:nvPr>
            <p:ph type="body" idx="1"/>
          </p:nvPr>
        </p:nvSpPr>
        <p:spPr>
          <a:xfrm>
            <a:off x="738158" y="1628799"/>
            <a:ext cx="8715436" cy="4694213"/>
          </a:xfrm>
        </p:spPr>
        <p:txBody>
          <a:bodyPr/>
          <a:lstStyle/>
          <a:p>
            <a:pPr marL="261938" indent="-261938" algn="just">
              <a:lnSpc>
                <a:spcPts val="2700"/>
              </a:lnSpc>
              <a:spcBef>
                <a:spcPts val="600"/>
              </a:spcBef>
              <a:spcAft>
                <a:spcPts val="0"/>
              </a:spcAft>
            </a:pPr>
            <a:r>
              <a:rPr lang="en-US" sz="2000" dirty="0" smtClean="0"/>
              <a:t>The drawbacks of traditional credit risk models and rating updates by agencies in the recent past led to the development of new credit risk models, based on the prices of financial assets issued by the company.</a:t>
            </a:r>
          </a:p>
          <a:p>
            <a:pPr marL="261938" indent="-261938" algn="just">
              <a:lnSpc>
                <a:spcPts val="2700"/>
              </a:lnSpc>
              <a:spcBef>
                <a:spcPts val="600"/>
              </a:spcBef>
              <a:spcAft>
                <a:spcPts val="0"/>
              </a:spcAft>
            </a:pPr>
            <a:r>
              <a:rPr lang="en-US" sz="2000" dirty="0" smtClean="0"/>
              <a:t>The </a:t>
            </a:r>
            <a:r>
              <a:rPr lang="en-US" sz="2000" dirty="0" smtClean="0"/>
              <a:t>rationale is that market prices are the best assessment available on the companies’ capital or debt value.</a:t>
            </a:r>
          </a:p>
          <a:p>
            <a:pPr marL="261938" indent="-261938" algn="just">
              <a:lnSpc>
                <a:spcPts val="2700"/>
              </a:lnSpc>
              <a:spcBef>
                <a:spcPts val="600"/>
              </a:spcBef>
              <a:spcAft>
                <a:spcPts val="0"/>
              </a:spcAft>
            </a:pPr>
            <a:r>
              <a:rPr lang="en-US" sz="2000" dirty="0" smtClean="0">
                <a:solidFill>
                  <a:srgbClr val="FF0000"/>
                </a:solidFill>
              </a:rPr>
              <a:t>The first attempt to incorporate market prices in a credit risk model was done in </a:t>
            </a:r>
            <a:r>
              <a:rPr lang="en-US" sz="2000" dirty="0">
                <a:solidFill>
                  <a:srgbClr val="FF0000"/>
                </a:solidFill>
              </a:rPr>
              <a:t>the Z-Score </a:t>
            </a:r>
            <a:r>
              <a:rPr lang="en-US" sz="2000" dirty="0" smtClean="0">
                <a:solidFill>
                  <a:srgbClr val="FF0000"/>
                </a:solidFill>
              </a:rPr>
              <a:t>model. Later, in 1974, Merton developed a corporate valuation approach based on financial options.</a:t>
            </a:r>
          </a:p>
          <a:p>
            <a:pPr marL="261938" indent="-261938" algn="just">
              <a:lnSpc>
                <a:spcPts val="2700"/>
              </a:lnSpc>
              <a:spcBef>
                <a:spcPts val="600"/>
              </a:spcBef>
              <a:spcAft>
                <a:spcPts val="0"/>
              </a:spcAft>
            </a:pPr>
            <a:r>
              <a:rPr lang="en-US" sz="2000" dirty="0" smtClean="0"/>
              <a:t>In structural models, the default time is determined endogenously by the </a:t>
            </a:r>
            <a:r>
              <a:rPr lang="en-US" sz="2000" dirty="0" smtClean="0"/>
              <a:t>evolution of </a:t>
            </a:r>
            <a:r>
              <a:rPr lang="en-US" sz="2000" dirty="0" smtClean="0"/>
              <a:t>the company </a:t>
            </a:r>
            <a:r>
              <a:rPr lang="en-US" sz="2000" dirty="0" smtClean="0"/>
              <a:t>value </a:t>
            </a:r>
            <a:r>
              <a:rPr lang="en-US" sz="2000" dirty="0" smtClean="0">
                <a:sym typeface="Wingdings" panose="05000000000000000000" pitchFamily="2" charset="2"/>
              </a:rPr>
              <a:t> </a:t>
            </a:r>
            <a:r>
              <a:rPr lang="en-US" sz="2000" dirty="0" smtClean="0"/>
              <a:t>default </a:t>
            </a:r>
            <a:r>
              <a:rPr lang="en-US" sz="2000" dirty="0" smtClean="0"/>
              <a:t>occurs when the company’s </a:t>
            </a:r>
            <a:r>
              <a:rPr lang="en-US" sz="2000" dirty="0" smtClean="0"/>
              <a:t>market </a:t>
            </a:r>
            <a:r>
              <a:rPr lang="en-US" sz="2000" dirty="0" smtClean="0"/>
              <a:t>value of assets falls below the notional liabilities value =&gt; the </a:t>
            </a:r>
            <a:r>
              <a:rPr lang="en-US" sz="2000" dirty="0" smtClean="0"/>
              <a:t>company does not keep an incentive to redeem the debt.</a:t>
            </a:r>
          </a:p>
          <a:p>
            <a:pPr marL="261938" indent="-261938" algn="just">
              <a:lnSpc>
                <a:spcPts val="2700"/>
              </a:lnSpc>
              <a:spcBef>
                <a:spcPts val="600"/>
              </a:spcBef>
              <a:spcAft>
                <a:spcPts val="0"/>
              </a:spcAft>
            </a:pPr>
            <a:r>
              <a:rPr lang="en-US" sz="2000" dirty="0" smtClean="0"/>
              <a:t>The main problem with these models corresponds to the false alarms.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6915">
                                            <p:txEl>
                                              <p:pRg st="0" end="0"/>
                                            </p:txEl>
                                          </p:spTgt>
                                        </p:tgtEl>
                                        <p:attrNameLst>
                                          <p:attrName>style.visibility</p:attrName>
                                        </p:attrNameLst>
                                      </p:cBhvr>
                                      <p:to>
                                        <p:strVal val="visible"/>
                                      </p:to>
                                    </p:set>
                                    <p:animEffect transition="in" filter="wipe(left)">
                                      <p:cBhvr>
                                        <p:cTn id="7" dur="500"/>
                                        <p:tgtEl>
                                          <p:spTgt spid="1446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6915">
                                            <p:txEl>
                                              <p:pRg st="1" end="1"/>
                                            </p:txEl>
                                          </p:spTgt>
                                        </p:tgtEl>
                                        <p:attrNameLst>
                                          <p:attrName>style.visibility</p:attrName>
                                        </p:attrNameLst>
                                      </p:cBhvr>
                                      <p:to>
                                        <p:strVal val="visible"/>
                                      </p:to>
                                    </p:set>
                                    <p:animEffect transition="in" filter="wipe(left)">
                                      <p:cBhvr>
                                        <p:cTn id="12" dur="500"/>
                                        <p:tgtEl>
                                          <p:spTgt spid="1446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6915">
                                            <p:txEl>
                                              <p:pRg st="2" end="2"/>
                                            </p:txEl>
                                          </p:spTgt>
                                        </p:tgtEl>
                                        <p:attrNameLst>
                                          <p:attrName>style.visibility</p:attrName>
                                        </p:attrNameLst>
                                      </p:cBhvr>
                                      <p:to>
                                        <p:strVal val="visible"/>
                                      </p:to>
                                    </p:set>
                                    <p:animEffect transition="in" filter="wipe(left)">
                                      <p:cBhvr>
                                        <p:cTn id="17" dur="500"/>
                                        <p:tgtEl>
                                          <p:spTgt spid="1446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46915">
                                            <p:txEl>
                                              <p:pRg st="3" end="3"/>
                                            </p:txEl>
                                          </p:spTgt>
                                        </p:tgtEl>
                                        <p:attrNameLst>
                                          <p:attrName>style.visibility</p:attrName>
                                        </p:attrNameLst>
                                      </p:cBhvr>
                                      <p:to>
                                        <p:strVal val="visible"/>
                                      </p:to>
                                    </p:set>
                                    <p:animEffect transition="in" filter="wipe(left)">
                                      <p:cBhvr>
                                        <p:cTn id="22" dur="500"/>
                                        <p:tgtEl>
                                          <p:spTgt spid="14469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46915">
                                            <p:txEl>
                                              <p:pRg st="4" end="4"/>
                                            </p:txEl>
                                          </p:spTgt>
                                        </p:tgtEl>
                                        <p:attrNameLst>
                                          <p:attrName>style.visibility</p:attrName>
                                        </p:attrNameLst>
                                      </p:cBhvr>
                                      <p:to>
                                        <p:strVal val="visible"/>
                                      </p:to>
                                    </p:set>
                                    <p:animEffect transition="in" filter="wipe(left)">
                                      <p:cBhvr>
                                        <p:cTn id="27" dur="500"/>
                                        <p:tgtEl>
                                          <p:spTgt spid="14469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6915" grpId="0" build="p" autoUpdateAnimBg="0"/>
    </p:bldLst>
  </p:timing>
</p:sld>
</file>

<file path=ppt/slides/slide8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5986" name="Rectangle 2"/>
          <p:cNvSpPr>
            <a:spLocks noGrp="1" noChangeArrowheads="1"/>
          </p:cNvSpPr>
          <p:nvPr>
            <p:ph type="title"/>
          </p:nvPr>
        </p:nvSpPr>
        <p:spPr/>
        <p:txBody>
          <a:bodyPr/>
          <a:lstStyle/>
          <a:p>
            <a:r>
              <a:rPr lang="en-US" dirty="0" smtClean="0"/>
              <a:t>Merton Model</a:t>
            </a:r>
          </a:p>
        </p:txBody>
      </p:sp>
      <p:sp>
        <p:nvSpPr>
          <p:cNvPr id="1447939" name="Rectangle 3"/>
          <p:cNvSpPr>
            <a:spLocks noGrp="1" noChangeArrowheads="1"/>
          </p:cNvSpPr>
          <p:nvPr>
            <p:ph type="body" idx="1"/>
          </p:nvPr>
        </p:nvSpPr>
        <p:spPr>
          <a:xfrm>
            <a:off x="776536" y="1639229"/>
            <a:ext cx="8716714" cy="4683783"/>
          </a:xfrm>
        </p:spPr>
        <p:txBody>
          <a:bodyPr/>
          <a:lstStyle/>
          <a:p>
            <a:pPr marL="261938" indent="-261938" algn="just">
              <a:lnSpc>
                <a:spcPts val="2700"/>
              </a:lnSpc>
              <a:spcBef>
                <a:spcPts val="600"/>
              </a:spcBef>
              <a:spcAft>
                <a:spcPts val="600"/>
              </a:spcAft>
            </a:pPr>
            <a:r>
              <a:rPr lang="en-US" sz="2000" dirty="0" smtClean="0">
                <a:solidFill>
                  <a:srgbClr val="000000"/>
                </a:solidFill>
              </a:rPr>
              <a:t>The model is based on the idea that when a company is issuing debt, it </a:t>
            </a:r>
            <a:r>
              <a:rPr lang="en-US" sz="2000" dirty="0" smtClean="0">
                <a:solidFill>
                  <a:srgbClr val="000000"/>
                </a:solidFill>
              </a:rPr>
              <a:t>is sharing the </a:t>
            </a:r>
            <a:r>
              <a:rPr lang="en-US" sz="2000" dirty="0" smtClean="0">
                <a:solidFill>
                  <a:srgbClr val="000000"/>
                </a:solidFill>
              </a:rPr>
              <a:t>control </a:t>
            </a:r>
            <a:r>
              <a:rPr lang="en-US" sz="2000" dirty="0" smtClean="0">
                <a:solidFill>
                  <a:srgbClr val="000000"/>
                </a:solidFill>
              </a:rPr>
              <a:t>of </a:t>
            </a:r>
            <a:r>
              <a:rPr lang="en-US" sz="2000" dirty="0" smtClean="0">
                <a:solidFill>
                  <a:srgbClr val="000000"/>
                </a:solidFill>
              </a:rPr>
              <a:t>the company </a:t>
            </a:r>
            <a:r>
              <a:rPr lang="en-US" sz="2000" dirty="0" smtClean="0">
                <a:solidFill>
                  <a:srgbClr val="000000"/>
                </a:solidFill>
              </a:rPr>
              <a:t>with its creditors.</a:t>
            </a:r>
          </a:p>
          <a:p>
            <a:pPr marL="261938" indent="-261938" algn="just">
              <a:lnSpc>
                <a:spcPts val="2700"/>
              </a:lnSpc>
              <a:spcBef>
                <a:spcPts val="600"/>
              </a:spcBef>
              <a:spcAft>
                <a:spcPts val="600"/>
              </a:spcAft>
            </a:pPr>
            <a:r>
              <a:rPr lang="en-US" sz="2000" dirty="0" smtClean="0">
                <a:solidFill>
                  <a:srgbClr val="000000"/>
                </a:solidFill>
              </a:rPr>
              <a:t>However, shareholders have the right to recover the full control of the company by ensuring the company redeems the debt.</a:t>
            </a:r>
          </a:p>
          <a:p>
            <a:pPr marL="261938" indent="-261938" algn="just">
              <a:lnSpc>
                <a:spcPts val="2700"/>
              </a:lnSpc>
              <a:spcBef>
                <a:spcPts val="600"/>
              </a:spcBef>
              <a:spcAft>
                <a:spcPts val="600"/>
              </a:spcAft>
            </a:pPr>
            <a:endParaRPr lang="en-US" sz="2000" dirty="0">
              <a:solidFill>
                <a:srgbClr val="000000"/>
              </a:solidFill>
            </a:endParaRPr>
          </a:p>
          <a:p>
            <a:pPr marL="261938" indent="-261938" algn="just">
              <a:lnSpc>
                <a:spcPts val="2700"/>
              </a:lnSpc>
              <a:spcBef>
                <a:spcPts val="600"/>
              </a:spcBef>
              <a:spcAft>
                <a:spcPts val="600"/>
              </a:spcAft>
            </a:pPr>
            <a:r>
              <a:rPr lang="en-US" sz="2000" dirty="0" smtClean="0">
                <a:solidFill>
                  <a:srgbClr val="FF0000"/>
                </a:solidFill>
              </a:rPr>
              <a:t>Equity may be seen like owning a call-option on the market value of assets, with the strike price corresponding the liabilities’ value.</a:t>
            </a:r>
            <a:endParaRPr lang="en-US" sz="2000" dirty="0">
              <a:solidFill>
                <a:srgbClr val="FF0000"/>
              </a:solidFill>
            </a:endParaRPr>
          </a:p>
          <a:p>
            <a:pPr marL="261938" indent="-261938" algn="just">
              <a:lnSpc>
                <a:spcPts val="2700"/>
              </a:lnSpc>
              <a:spcBef>
                <a:spcPts val="600"/>
              </a:spcBef>
              <a:spcAft>
                <a:spcPts val="600"/>
              </a:spcAft>
            </a:pPr>
            <a:r>
              <a:rPr lang="en-US" sz="2000" dirty="0" smtClean="0">
                <a:solidFill>
                  <a:srgbClr val="000000"/>
                </a:solidFill>
              </a:rPr>
              <a:t>On </a:t>
            </a:r>
            <a:r>
              <a:rPr lang="en-US" sz="2000" dirty="0" smtClean="0">
                <a:solidFill>
                  <a:srgbClr val="000000"/>
                </a:solidFill>
              </a:rPr>
              <a:t>the debt redemption date, </a:t>
            </a:r>
            <a:r>
              <a:rPr lang="en-US" sz="2000" dirty="0" smtClean="0">
                <a:solidFill>
                  <a:srgbClr val="000000"/>
                </a:solidFill>
              </a:rPr>
              <a:t>if the </a:t>
            </a:r>
            <a:r>
              <a:rPr lang="en-US" sz="2000" dirty="0" smtClean="0">
                <a:solidFill>
                  <a:srgbClr val="000000"/>
                </a:solidFill>
              </a:rPr>
              <a:t>company’s </a:t>
            </a:r>
            <a:r>
              <a:rPr lang="en-US" sz="2000" dirty="0" smtClean="0">
                <a:solidFill>
                  <a:srgbClr val="000000"/>
                </a:solidFill>
              </a:rPr>
              <a:t>market value of assets is </a:t>
            </a:r>
            <a:r>
              <a:rPr lang="en-US" sz="2000" dirty="0" smtClean="0">
                <a:solidFill>
                  <a:srgbClr val="000000"/>
                </a:solidFill>
              </a:rPr>
              <a:t>lower than its </a:t>
            </a:r>
            <a:r>
              <a:rPr lang="en-US" sz="2000" dirty="0" smtClean="0">
                <a:solidFill>
                  <a:srgbClr val="000000"/>
                </a:solidFill>
              </a:rPr>
              <a:t>debt value, </a:t>
            </a:r>
            <a:r>
              <a:rPr lang="en-US" sz="2000" dirty="0" smtClean="0">
                <a:solidFill>
                  <a:srgbClr val="000000"/>
                </a:solidFill>
              </a:rPr>
              <a:t>the option is not exercised and the company defaults</a:t>
            </a:r>
            <a:r>
              <a:rPr lang="en-US" sz="2000" dirty="0" smtClean="0">
                <a:solidFill>
                  <a:srgbClr val="000000"/>
                </a:solidFill>
              </a:rPr>
              <a:t>.</a:t>
            </a:r>
          </a:p>
          <a:p>
            <a:pPr marL="261938" indent="-261938" algn="just">
              <a:lnSpc>
                <a:spcPts val="2700"/>
              </a:lnSpc>
              <a:spcBef>
                <a:spcPts val="600"/>
              </a:spcBef>
              <a:spcAft>
                <a:spcPts val="600"/>
              </a:spcAft>
            </a:pPr>
            <a:r>
              <a:rPr lang="en-US" sz="2000" dirty="0" smtClean="0">
                <a:solidFill>
                  <a:srgbClr val="000000"/>
                </a:solidFill>
              </a:rPr>
              <a:t>Debt issuance may also be seen as selling </a:t>
            </a:r>
            <a:r>
              <a:rPr lang="en-US" sz="2000" dirty="0">
                <a:solidFill>
                  <a:srgbClr val="000000"/>
                </a:solidFill>
              </a:rPr>
              <a:t>a put-option on the market value of </a:t>
            </a:r>
            <a:r>
              <a:rPr lang="en-US" sz="2000" dirty="0" smtClean="0">
                <a:solidFill>
                  <a:srgbClr val="000000"/>
                </a:solidFill>
              </a:rPr>
              <a:t>assets.</a:t>
            </a:r>
            <a:endParaRPr lang="en-US" sz="2000" dirty="0">
              <a:solidFill>
                <a:srgbClr val="000000"/>
              </a:solidFill>
            </a:endParaRPr>
          </a:p>
          <a:p>
            <a:pPr marL="261938" indent="-261938" algn="just">
              <a:lnSpc>
                <a:spcPts val="2700"/>
              </a:lnSpc>
              <a:spcBef>
                <a:spcPts val="600"/>
              </a:spcBef>
              <a:spcAft>
                <a:spcPts val="600"/>
              </a:spcAft>
            </a:pPr>
            <a:endParaRPr lang="en-US" sz="2000" dirty="0" smtClean="0">
              <a:solidFill>
                <a:srgbClr val="000000"/>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868</a:t>
            </a:fld>
            <a:endParaRPr lang="en-US"/>
          </a:p>
        </p:txBody>
      </p:sp>
      <p:sp>
        <p:nvSpPr>
          <p:cNvPr id="3" name="Down Arrow 2"/>
          <p:cNvSpPr/>
          <p:nvPr/>
        </p:nvSpPr>
        <p:spPr bwMode="auto">
          <a:xfrm>
            <a:off x="5385048" y="3284984"/>
            <a:ext cx="432048"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pt-PT" sz="2800" b="1" i="0" u="sng" strike="noStrike" cap="none" normalizeH="0" baseline="0" smtClean="0">
              <a:ln>
                <a:noFill/>
              </a:ln>
              <a:solidFill>
                <a:srgbClr val="000099"/>
              </a:solidFill>
              <a:effectLst/>
              <a:latin typeface="Times New Roman" pitchFamily="18" charset="0"/>
            </a:endParaRPr>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7939">
                                            <p:txEl>
                                              <p:pRg st="0" end="0"/>
                                            </p:txEl>
                                          </p:spTgt>
                                        </p:tgtEl>
                                        <p:attrNameLst>
                                          <p:attrName>style.visibility</p:attrName>
                                        </p:attrNameLst>
                                      </p:cBhvr>
                                      <p:to>
                                        <p:strVal val="visible"/>
                                      </p:to>
                                    </p:set>
                                    <p:animEffect transition="in" filter="wipe(left)">
                                      <p:cBhvr>
                                        <p:cTn id="7" dur="500"/>
                                        <p:tgtEl>
                                          <p:spTgt spid="1447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7939">
                                            <p:txEl>
                                              <p:pRg st="1" end="1"/>
                                            </p:txEl>
                                          </p:spTgt>
                                        </p:tgtEl>
                                        <p:attrNameLst>
                                          <p:attrName>style.visibility</p:attrName>
                                        </p:attrNameLst>
                                      </p:cBhvr>
                                      <p:to>
                                        <p:strVal val="visible"/>
                                      </p:to>
                                    </p:set>
                                    <p:animEffect transition="in" filter="wipe(left)">
                                      <p:cBhvr>
                                        <p:cTn id="12" dur="500"/>
                                        <p:tgtEl>
                                          <p:spTgt spid="1447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7939">
                                            <p:txEl>
                                              <p:pRg st="3" end="3"/>
                                            </p:txEl>
                                          </p:spTgt>
                                        </p:tgtEl>
                                        <p:attrNameLst>
                                          <p:attrName>style.visibility</p:attrName>
                                        </p:attrNameLst>
                                      </p:cBhvr>
                                      <p:to>
                                        <p:strVal val="visible"/>
                                      </p:to>
                                    </p:set>
                                    <p:animEffect transition="in" filter="wipe(left)">
                                      <p:cBhvr>
                                        <p:cTn id="17" dur="500"/>
                                        <p:tgtEl>
                                          <p:spTgt spid="144793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47939">
                                            <p:txEl>
                                              <p:pRg st="4" end="4"/>
                                            </p:txEl>
                                          </p:spTgt>
                                        </p:tgtEl>
                                        <p:attrNameLst>
                                          <p:attrName>style.visibility</p:attrName>
                                        </p:attrNameLst>
                                      </p:cBhvr>
                                      <p:to>
                                        <p:strVal val="visible"/>
                                      </p:to>
                                    </p:set>
                                    <p:animEffect transition="in" filter="wipe(left)">
                                      <p:cBhvr>
                                        <p:cTn id="22" dur="500"/>
                                        <p:tgtEl>
                                          <p:spTgt spid="144793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47939">
                                            <p:txEl>
                                              <p:pRg st="5" end="5"/>
                                            </p:txEl>
                                          </p:spTgt>
                                        </p:tgtEl>
                                        <p:attrNameLst>
                                          <p:attrName>style.visibility</p:attrName>
                                        </p:attrNameLst>
                                      </p:cBhvr>
                                      <p:to>
                                        <p:strVal val="visible"/>
                                      </p:to>
                                    </p:set>
                                    <p:animEffect transition="in" filter="wipe(left)">
                                      <p:cBhvr>
                                        <p:cTn id="27" dur="500"/>
                                        <p:tgtEl>
                                          <p:spTgt spid="1447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939" grpId="0" build="p" autoUpdateAnimBg="0"/>
    </p:bldLst>
  </p:timing>
</p:sld>
</file>

<file path=ppt/slides/slide8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p:txBody>
          <a:bodyPr/>
          <a:lstStyle/>
          <a:p>
            <a:r>
              <a:rPr lang="en-US" dirty="0"/>
              <a:t>Merton Model</a:t>
            </a:r>
            <a:endParaRPr lang="en-US" dirty="0" smtClean="0"/>
          </a:p>
        </p:txBody>
      </p:sp>
      <p:sp>
        <p:nvSpPr>
          <p:cNvPr id="1448963" name="Rectangle 3"/>
          <p:cNvSpPr>
            <a:spLocks noGrp="1" noChangeArrowheads="1"/>
          </p:cNvSpPr>
          <p:nvPr>
            <p:ph type="body" sz="half" idx="1"/>
          </p:nvPr>
        </p:nvSpPr>
        <p:spPr>
          <a:xfrm>
            <a:off x="776536" y="1600200"/>
            <a:ext cx="8716714" cy="668338"/>
          </a:xfrm>
        </p:spPr>
        <p:txBody>
          <a:bodyPr/>
          <a:lstStyle/>
          <a:p>
            <a:pPr algn="just">
              <a:lnSpc>
                <a:spcPts val="2700"/>
              </a:lnSpc>
              <a:spcBef>
                <a:spcPts val="600"/>
              </a:spcBef>
              <a:spcAft>
                <a:spcPts val="600"/>
              </a:spcAft>
            </a:pPr>
            <a:r>
              <a:rPr lang="en-US" sz="2000" dirty="0" smtClean="0">
                <a:solidFill>
                  <a:srgbClr val="000000"/>
                </a:solidFill>
              </a:rPr>
              <a:t>Therefore, the PD will correspond to the probability of the company’s asset market value to be lower than the nominal value of debt.</a:t>
            </a:r>
          </a:p>
        </p:txBody>
      </p:sp>
      <p:pic>
        <p:nvPicPr>
          <p:cNvPr id="1448964" name="Picture 4"/>
          <p:cNvPicPr>
            <a:picLocks noGrp="1" noChangeAspect="1" noChangeArrowheads="1"/>
          </p:cNvPicPr>
          <p:nvPr>
            <p:ph sz="half" idx="2"/>
          </p:nvPr>
        </p:nvPicPr>
        <p:blipFill>
          <a:blip r:embed="rId2" cstate="print"/>
          <a:srcRect/>
          <a:stretch>
            <a:fillRect/>
          </a:stretch>
        </p:blipFill>
        <p:spPr>
          <a:xfrm>
            <a:off x="2362201" y="2492896"/>
            <a:ext cx="5067300" cy="3431822"/>
          </a:xfrm>
          <a:noFill/>
        </p:spPr>
      </p:pic>
      <p:sp>
        <p:nvSpPr>
          <p:cNvPr id="1448965" name="Rectangle 5"/>
          <p:cNvSpPr>
            <a:spLocks noChangeArrowheads="1"/>
          </p:cNvSpPr>
          <p:nvPr/>
        </p:nvSpPr>
        <p:spPr bwMode="auto">
          <a:xfrm>
            <a:off x="2362200" y="5948957"/>
            <a:ext cx="5954713" cy="374056"/>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dirty="0" smtClean="0">
                <a:solidFill>
                  <a:schemeClr val="tx1"/>
                </a:solidFill>
              </a:rPr>
              <a:t>Source: </a:t>
            </a:r>
            <a:r>
              <a:rPr kumimoji="0" lang="en-US" sz="1400" b="0" u="none" dirty="0" err="1" smtClean="0">
                <a:solidFill>
                  <a:schemeClr val="tx1"/>
                </a:solidFill>
              </a:rPr>
              <a:t>Crosbie</a:t>
            </a:r>
            <a:r>
              <a:rPr kumimoji="0" lang="en-US" sz="1400" b="0" u="none" dirty="0" smtClean="0">
                <a:solidFill>
                  <a:schemeClr val="tx1"/>
                </a:solidFill>
              </a:rPr>
              <a:t> </a:t>
            </a:r>
            <a:r>
              <a:rPr kumimoji="0" lang="en-US" sz="1400" b="0" u="none" dirty="0">
                <a:solidFill>
                  <a:schemeClr val="tx1"/>
                </a:solidFill>
              </a:rPr>
              <a:t>and Bohn (2002), “</a:t>
            </a:r>
            <a:r>
              <a:rPr kumimoji="0" lang="en-US" sz="1400" b="0" u="none" dirty="0" smtClean="0">
                <a:solidFill>
                  <a:schemeClr val="tx1"/>
                </a:solidFill>
              </a:rPr>
              <a:t>Modeling </a:t>
            </a:r>
            <a:r>
              <a:rPr kumimoji="0" lang="en-US" sz="1400" b="0" u="none" dirty="0">
                <a:solidFill>
                  <a:schemeClr val="tx1"/>
                </a:solidFill>
              </a:rPr>
              <a:t>Default Risk”, KMV.</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869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8963">
                                            <p:txEl>
                                              <p:pRg st="0" end="0"/>
                                            </p:txEl>
                                          </p:spTgt>
                                        </p:tgtEl>
                                        <p:attrNameLst>
                                          <p:attrName>style.visibility</p:attrName>
                                        </p:attrNameLst>
                                      </p:cBhvr>
                                      <p:to>
                                        <p:strVal val="visible"/>
                                      </p:to>
                                    </p:set>
                                    <p:animEffect transition="in" filter="wipe(left)">
                                      <p:cBhvr>
                                        <p:cTn id="7" dur="500"/>
                                        <p:tgtEl>
                                          <p:spTgt spid="14489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48964"/>
                                        </p:tgtEl>
                                        <p:attrNameLst>
                                          <p:attrName>style.visibility</p:attrName>
                                        </p:attrNameLst>
                                      </p:cBhvr>
                                      <p:to>
                                        <p:strVal val="visible"/>
                                      </p:to>
                                    </p:set>
                                    <p:animEffect transition="in" filter="wipe(left)">
                                      <p:cBhvr>
                                        <p:cTn id="12" dur="500"/>
                                        <p:tgtEl>
                                          <p:spTgt spid="144896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48965">
                                            <p:txEl>
                                              <p:pRg st="0" end="0"/>
                                            </p:txEl>
                                          </p:spTgt>
                                        </p:tgtEl>
                                        <p:attrNameLst>
                                          <p:attrName>style.visibility</p:attrName>
                                        </p:attrNameLst>
                                      </p:cBhvr>
                                      <p:to>
                                        <p:strVal val="visible"/>
                                      </p:to>
                                    </p:set>
                                    <p:animEffect transition="in" filter="wipe(left)">
                                      <p:cBhvr>
                                        <p:cTn id="15" dur="500"/>
                                        <p:tgtEl>
                                          <p:spTgt spid="144896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8963" grpId="0" build="p" autoUpdateAnimBg="0"/>
      <p:bldP spid="1448965"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Sector Revenues vs </a:t>
            </a:r>
            <a:br>
              <a:rPr lang="en-US" dirty="0" smtClean="0"/>
            </a:br>
            <a:r>
              <a:rPr lang="en-US" dirty="0" smtClean="0"/>
              <a:t>Contribution to Society</a:t>
            </a:r>
          </a:p>
        </p:txBody>
      </p:sp>
      <p:sp>
        <p:nvSpPr>
          <p:cNvPr id="1619971" name="Rectangle 3"/>
          <p:cNvSpPr>
            <a:spLocks noGrp="1" noChangeArrowheads="1"/>
          </p:cNvSpPr>
          <p:nvPr>
            <p:ph type="body" idx="1"/>
          </p:nvPr>
        </p:nvSpPr>
        <p:spPr>
          <a:xfrm>
            <a:off x="776536" y="1628800"/>
            <a:ext cx="8712968" cy="4608512"/>
          </a:xfrm>
        </p:spPr>
        <p:txBody>
          <a:bodyPr/>
          <a:lstStyle/>
          <a:p>
            <a:pPr marL="263525" indent="-263525" algn="just">
              <a:lnSpc>
                <a:spcPts val="2700"/>
              </a:lnSpc>
              <a:spcBef>
                <a:spcPts val="600"/>
              </a:spcBef>
              <a:spcAft>
                <a:spcPts val="600"/>
              </a:spcAft>
            </a:pPr>
            <a:r>
              <a:rPr lang="en-GB" sz="2000" dirty="0" smtClean="0"/>
              <a:t>According to some literature, </a:t>
            </a:r>
            <a:r>
              <a:rPr lang="en-GB" sz="2000" dirty="0" smtClean="0">
                <a:solidFill>
                  <a:srgbClr val="FF0000"/>
                </a:solidFill>
              </a:rPr>
              <a:t>there is a </a:t>
            </a:r>
            <a:r>
              <a:rPr lang="en-GB" sz="2000" b="1" dirty="0" smtClean="0">
                <a:solidFill>
                  <a:srgbClr val="FF0000"/>
                </a:solidFill>
              </a:rPr>
              <a:t>gap between the sector revenues and its contribution to society:</a:t>
            </a:r>
          </a:p>
          <a:p>
            <a:pPr marL="263525" indent="-263525" algn="just">
              <a:lnSpc>
                <a:spcPts val="2700"/>
              </a:lnSpc>
              <a:spcBef>
                <a:spcPts val="600"/>
              </a:spcBef>
              <a:spcAft>
                <a:spcPts val="600"/>
              </a:spcAft>
            </a:pPr>
            <a:endParaRPr lang="pt-PT" sz="2000" b="1" dirty="0" smtClean="0">
              <a:solidFill>
                <a:srgbClr val="FF0000"/>
              </a:solidFill>
            </a:endParaRPr>
          </a:p>
          <a:p>
            <a:pPr marL="263525" indent="-263525" algn="just">
              <a:lnSpc>
                <a:spcPts val="2700"/>
              </a:lnSpc>
              <a:spcBef>
                <a:spcPts val="600"/>
              </a:spcBef>
              <a:spcAft>
                <a:spcPts val="600"/>
              </a:spcAft>
            </a:pPr>
            <a:endParaRPr lang="en-GB" sz="2000" b="1" dirty="0">
              <a:solidFill>
                <a:srgbClr val="FF0000"/>
              </a:solidFill>
            </a:endParaRPr>
          </a:p>
          <a:p>
            <a:pPr marL="268288" indent="-268288" algn="just">
              <a:lnSpc>
                <a:spcPts val="2700"/>
              </a:lnSpc>
              <a:spcBef>
                <a:spcPts val="600"/>
              </a:spcBef>
              <a:spcAft>
                <a:spcPts val="600"/>
              </a:spcAft>
              <a:buAutoNum type="arabicParenBoth"/>
            </a:pPr>
            <a:r>
              <a:rPr lang="en-GB" sz="2000" dirty="0" smtClean="0"/>
              <a:t>the </a:t>
            </a:r>
            <a:r>
              <a:rPr lang="en-GB" sz="2000" dirty="0"/>
              <a:t>implicit insurance that the financial </a:t>
            </a:r>
            <a:r>
              <a:rPr lang="en-GB" sz="2000" dirty="0" smtClean="0"/>
              <a:t>sector gets - </a:t>
            </a:r>
            <a:r>
              <a:rPr lang="en-GB" sz="2000" b="1" dirty="0" smtClean="0">
                <a:solidFill>
                  <a:srgbClr val="FF0000"/>
                </a:solidFill>
              </a:rPr>
              <a:t>financial </a:t>
            </a:r>
            <a:r>
              <a:rPr lang="en-GB" sz="2000" b="1" dirty="0">
                <a:solidFill>
                  <a:srgbClr val="FF0000"/>
                </a:solidFill>
              </a:rPr>
              <a:t>service providers do not pay for the “moral hazard” they </a:t>
            </a:r>
            <a:r>
              <a:rPr lang="en-GB" sz="2000" b="1" dirty="0" smtClean="0">
                <a:solidFill>
                  <a:srgbClr val="FF0000"/>
                </a:solidFill>
              </a:rPr>
              <a:t>create</a:t>
            </a:r>
            <a:r>
              <a:rPr lang="en-GB" sz="2000" dirty="0" smtClean="0">
                <a:solidFill>
                  <a:srgbClr val="FF0000"/>
                </a:solidFill>
              </a:rPr>
              <a:t>.</a:t>
            </a:r>
            <a:endParaRPr lang="en-GB" sz="2000" dirty="0"/>
          </a:p>
          <a:p>
            <a:pPr marL="268288" indent="-268288" algn="just">
              <a:lnSpc>
                <a:spcPts val="2700"/>
              </a:lnSpc>
              <a:spcBef>
                <a:spcPts val="600"/>
              </a:spcBef>
              <a:spcAft>
                <a:spcPts val="600"/>
              </a:spcAft>
              <a:buAutoNum type="arabicParenBoth" startAt="2"/>
            </a:pPr>
            <a:r>
              <a:rPr lang="en-GB" sz="2000" dirty="0"/>
              <a:t>if the sector is imperfectly competitive, the price will exceed the social marginal cost;</a:t>
            </a:r>
          </a:p>
          <a:p>
            <a:pPr marL="268288" indent="-268288" algn="just">
              <a:lnSpc>
                <a:spcPts val="2700"/>
              </a:lnSpc>
              <a:spcBef>
                <a:spcPts val="600"/>
              </a:spcBef>
              <a:spcAft>
                <a:spcPts val="600"/>
              </a:spcAft>
              <a:buAutoNum type="arabicParenBoth" startAt="2"/>
            </a:pPr>
            <a:r>
              <a:rPr lang="en-GB" sz="2000" u="sng" dirty="0" smtClean="0"/>
              <a:t>negative </a:t>
            </a:r>
            <a:r>
              <a:rPr lang="en-GB" sz="2000" u="sng" dirty="0" err="1"/>
              <a:t>spillovers</a:t>
            </a:r>
            <a:r>
              <a:rPr lang="en-GB" sz="2000" u="sng" dirty="0"/>
              <a:t> </a:t>
            </a:r>
            <a:r>
              <a:rPr lang="en-GB" sz="2000" dirty="0"/>
              <a:t>- </a:t>
            </a:r>
            <a:r>
              <a:rPr lang="en-GB" sz="2000" b="1" dirty="0">
                <a:solidFill>
                  <a:srgbClr val="FF0000"/>
                </a:solidFill>
              </a:rPr>
              <a:t>services provided by FIs </a:t>
            </a:r>
            <a:r>
              <a:rPr lang="en-GB" sz="2000" b="1" dirty="0" smtClean="0">
                <a:solidFill>
                  <a:srgbClr val="FF0000"/>
                </a:solidFill>
              </a:rPr>
              <a:t>may be useful </a:t>
            </a:r>
            <a:r>
              <a:rPr lang="en-GB" sz="2000" b="1" dirty="0">
                <a:solidFill>
                  <a:srgbClr val="FF0000"/>
                </a:solidFill>
              </a:rPr>
              <a:t>to a client, but not to society as a whole</a:t>
            </a:r>
            <a:r>
              <a:rPr lang="en-GB" sz="2000" dirty="0"/>
              <a:t>, e.g. structure a firm’s financing in a way that the firm pays less taxes.</a:t>
            </a:r>
          </a:p>
          <a:p>
            <a:pPr algn="just">
              <a:lnSpc>
                <a:spcPts val="2700"/>
              </a:lnSpc>
              <a:spcBef>
                <a:spcPts val="600"/>
              </a:spcBef>
              <a:spcAft>
                <a:spcPts val="600"/>
              </a:spcAft>
              <a:buAutoNum type="arabicParenBoth"/>
            </a:pPr>
            <a:endParaRPr lang="en-GB" sz="2000" dirty="0" smtClean="0"/>
          </a:p>
          <a:p>
            <a:pPr marL="0" indent="0" algn="just">
              <a:lnSpc>
                <a:spcPts val="2700"/>
              </a:lnSpc>
              <a:spcBef>
                <a:spcPts val="600"/>
              </a:spcBef>
              <a:spcAft>
                <a:spcPts val="600"/>
              </a:spcAft>
              <a:buNone/>
            </a:pPr>
            <a:endParaRPr lang="en-GB" sz="2000" dirty="0" smtClean="0"/>
          </a:p>
          <a:p>
            <a:pPr marL="263525" lvl="1" indent="-263525" algn="just">
              <a:lnSpc>
                <a:spcPts val="2700"/>
              </a:lnSpc>
              <a:spcBef>
                <a:spcPts val="600"/>
              </a:spcBef>
              <a:spcAft>
                <a:spcPts val="600"/>
              </a:spcAft>
              <a:buNone/>
            </a:pPr>
            <a:r>
              <a:rPr lang="en-GB" sz="2000" dirty="0" smtClean="0"/>
              <a:t>	</a:t>
            </a:r>
          </a:p>
        </p:txBody>
      </p:sp>
      <p:sp>
        <p:nvSpPr>
          <p:cNvPr id="9" name="Down Arrow 8"/>
          <p:cNvSpPr/>
          <p:nvPr/>
        </p:nvSpPr>
        <p:spPr bwMode="auto">
          <a:xfrm>
            <a:off x="5241032" y="2708920"/>
            <a:ext cx="360040" cy="576064"/>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a:t>
            </a:fld>
            <a:endParaRPr lang="en-US"/>
          </a:p>
        </p:txBody>
      </p:sp>
    </p:spTree>
    <p:extLst>
      <p:ext uri="{BB962C8B-B14F-4D97-AF65-F5344CB8AC3E}">
        <p14:creationId xmlns:p14="http://schemas.microsoft.com/office/powerpoint/2010/main" val="2755345103"/>
      </p:ext>
    </p:extLst>
  </p:cSld>
  <p:clrMapOvr>
    <a:masterClrMapping/>
  </p:clrMapOvr>
  <p:transition spd="slow">
    <p:pull dir="r"/>
  </p:transition>
  <p:timing>
    <p:tnLst>
      <p:par>
        <p:cTn id="1" dur="indefinite" restart="never" nodeType="tmRoot"/>
      </p:par>
    </p:tnLst>
  </p:timing>
</p:sld>
</file>

<file path=ppt/slides/slide8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p:txBody>
          <a:bodyPr/>
          <a:lstStyle/>
          <a:p>
            <a:r>
              <a:rPr lang="en-US" dirty="0"/>
              <a:t>Merton Model</a:t>
            </a:r>
            <a:endParaRPr lang="en-US" dirty="0" smtClean="0"/>
          </a:p>
        </p:txBody>
      </p:sp>
      <p:sp>
        <p:nvSpPr>
          <p:cNvPr id="1449987" name="Rectangle 3"/>
          <p:cNvSpPr>
            <a:spLocks noGrp="1" noChangeArrowheads="1"/>
          </p:cNvSpPr>
          <p:nvPr>
            <p:ph type="body" idx="1"/>
          </p:nvPr>
        </p:nvSpPr>
        <p:spPr>
          <a:xfrm>
            <a:off x="776536" y="1628800"/>
            <a:ext cx="8640960" cy="2938636"/>
          </a:xfrm>
          <a:noFill/>
        </p:spPr>
        <p:txBody>
          <a:bodyPr/>
          <a:lstStyle/>
          <a:p>
            <a:pPr algn="just">
              <a:lnSpc>
                <a:spcPts val="2700"/>
              </a:lnSpc>
              <a:spcBef>
                <a:spcPts val="600"/>
              </a:spcBef>
              <a:spcAft>
                <a:spcPts val="600"/>
              </a:spcAft>
            </a:pPr>
            <a:r>
              <a:rPr lang="en-US" sz="2000" dirty="0" smtClean="0">
                <a:solidFill>
                  <a:srgbClr val="000000"/>
                </a:solidFill>
              </a:rPr>
              <a:t>If </a:t>
            </a:r>
            <a:r>
              <a:rPr lang="en-US" sz="2000" dirty="0" smtClean="0">
                <a:solidFill>
                  <a:srgbClr val="000000"/>
                </a:solidFill>
              </a:rPr>
              <a:t>the call-option can be valued, the PD will be obtained from the distribution function resulting from the stochastic process of the company’s asset market value.</a:t>
            </a:r>
          </a:p>
          <a:p>
            <a:pPr algn="just">
              <a:lnSpc>
                <a:spcPts val="2700"/>
              </a:lnSpc>
              <a:spcBef>
                <a:spcPts val="600"/>
              </a:spcBef>
              <a:spcAft>
                <a:spcPts val="600"/>
              </a:spcAft>
            </a:pPr>
            <a:r>
              <a:rPr lang="en-US" sz="2000" dirty="0" smtClean="0">
                <a:solidFill>
                  <a:srgbClr val="000000"/>
                </a:solidFill>
              </a:rPr>
              <a:t>Assuming that the option is European and the asset market value may be taken as the price of non-paying dividend asset, one can use the Black-Scholes formula and calculate the PD from the implied volatility of the company’s asset value and an estimate for the respective growth rate.</a:t>
            </a:r>
          </a:p>
          <a:p>
            <a:pPr algn="just">
              <a:lnSpc>
                <a:spcPts val="2700"/>
              </a:lnSpc>
              <a:spcBef>
                <a:spcPts val="600"/>
              </a:spcBef>
              <a:spcAft>
                <a:spcPts val="600"/>
              </a:spcAft>
            </a:pPr>
            <a:r>
              <a:rPr lang="en-US" sz="2000" dirty="0" smtClean="0"/>
              <a:t>Hence, the Merton model is based on the assumption of the growth rates of the company’s market value of assets being normally distributed:</a:t>
            </a:r>
          </a:p>
          <a:p>
            <a:pPr marL="0" indent="0" algn="just">
              <a:lnSpc>
                <a:spcPts val="2700"/>
              </a:lnSpc>
              <a:spcBef>
                <a:spcPts val="600"/>
              </a:spcBef>
              <a:spcAft>
                <a:spcPts val="600"/>
              </a:spcAft>
              <a:buNone/>
            </a:pPr>
            <a:endParaRPr lang="en-US" sz="2000" dirty="0" smtClean="0">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239611782"/>
              </p:ext>
            </p:extLst>
          </p:nvPr>
        </p:nvGraphicFramePr>
        <p:xfrm>
          <a:off x="1280593" y="4981444"/>
          <a:ext cx="3456384" cy="463780"/>
        </p:xfrm>
        <a:graphic>
          <a:graphicData uri="http://schemas.openxmlformats.org/presentationml/2006/ole">
            <mc:AlternateContent xmlns:mc="http://schemas.openxmlformats.org/markup-compatibility/2006">
              <mc:Choice xmlns:v="urn:schemas-microsoft-com:vml" Requires="v">
                <p:oleObj spid="_x0000_s59663" name="Equation" r:id="rId3" imgW="1600200" imgH="215640" progId="Equation.3">
                  <p:embed/>
                </p:oleObj>
              </mc:Choice>
              <mc:Fallback>
                <p:oleObj name="Equation" r:id="rId3" imgW="1600200" imgH="215640" progId="Equation.3">
                  <p:embed/>
                  <p:pic>
                    <p:nvPicPr>
                      <p:cNvPr id="0" name="Object 4"/>
                      <p:cNvPicPr>
                        <a:picLocks noChangeAspect="1" noChangeArrowheads="1"/>
                      </p:cNvPicPr>
                      <p:nvPr/>
                    </p:nvPicPr>
                    <p:blipFill>
                      <a:blip r:embed="rId4"/>
                      <a:srcRect/>
                      <a:stretch>
                        <a:fillRect/>
                      </a:stretch>
                    </p:blipFill>
                    <p:spPr bwMode="auto">
                      <a:xfrm>
                        <a:off x="1280593" y="4981444"/>
                        <a:ext cx="3456384" cy="463780"/>
                      </a:xfrm>
                      <a:prstGeom prst="rect">
                        <a:avLst/>
                      </a:prstGeom>
                      <a:noFill/>
                      <a:ln>
                        <a:noFill/>
                      </a:ln>
                      <a:effectLst/>
                    </p:spPr>
                  </p:pic>
                </p:oleObj>
              </mc:Fallback>
            </mc:AlternateContent>
          </a:graphicData>
        </a:graphic>
      </p:graphicFrame>
      <p:sp>
        <p:nvSpPr>
          <p:cNvPr id="5" name="Rectangle 3"/>
          <p:cNvSpPr txBox="1">
            <a:spLocks noChangeArrowheads="1"/>
          </p:cNvSpPr>
          <p:nvPr/>
        </p:nvSpPr>
        <p:spPr bwMode="auto">
          <a:xfrm>
            <a:off x="1136576" y="5373216"/>
            <a:ext cx="8208912" cy="93610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Font typeface="Monotype Sorts" pitchFamily="2" charset="2"/>
              <a:buNone/>
            </a:pPr>
            <a:r>
              <a:rPr lang="en-US" sz="1800" b="0" u="none" dirty="0" smtClean="0"/>
              <a:t>where V</a:t>
            </a:r>
            <a:r>
              <a:rPr lang="en-US" sz="1800" b="0" i="1" u="none" baseline="-25000" dirty="0" smtClean="0"/>
              <a:t>A</a:t>
            </a:r>
            <a:r>
              <a:rPr lang="en-US" sz="1800" b="0" u="none" dirty="0" smtClean="0"/>
              <a:t> is the company’s market value of assets, </a:t>
            </a:r>
            <a:r>
              <a:rPr lang="en-US" sz="1800" b="0" i="1" u="none" dirty="0" smtClean="0">
                <a:sym typeface="Symbol" pitchFamily="18" charset="2"/>
              </a:rPr>
              <a:t></a:t>
            </a:r>
            <a:r>
              <a:rPr lang="en-US" sz="1800" b="0" i="1" u="none" dirty="0" smtClean="0"/>
              <a:t> and </a:t>
            </a:r>
            <a:r>
              <a:rPr lang="en-US" sz="1800" b="0" i="1" u="none" dirty="0" smtClean="0">
                <a:sym typeface="Symbol" pitchFamily="18" charset="2"/>
              </a:rPr>
              <a:t></a:t>
            </a:r>
            <a:r>
              <a:rPr lang="en-US" sz="1800" b="0" i="1" u="none" baseline="-25000" dirty="0" smtClean="0"/>
              <a:t>A</a:t>
            </a:r>
            <a:r>
              <a:rPr lang="en-US" sz="1800" b="0" u="none" dirty="0" smtClean="0"/>
              <a:t> the respective trend and instantaneous volatility and </a:t>
            </a:r>
            <a:r>
              <a:rPr lang="en-US" sz="1800" b="0" i="1" u="none" dirty="0" err="1" smtClean="0"/>
              <a:t>dz</a:t>
            </a:r>
            <a:r>
              <a:rPr lang="en-US" sz="1800" b="0" u="none" dirty="0" smtClean="0"/>
              <a:t> is a Wiener process (random shocks normally distributed).</a:t>
            </a:r>
          </a:p>
        </p:txBody>
      </p:sp>
      <p:graphicFrame>
        <p:nvGraphicFramePr>
          <p:cNvPr id="3" name="Object 2"/>
          <p:cNvGraphicFramePr>
            <a:graphicFrameLocks noChangeAspect="1"/>
          </p:cNvGraphicFramePr>
          <p:nvPr>
            <p:extLst>
              <p:ext uri="{D42A27DB-BD31-4B8C-83A1-F6EECF244321}">
                <p14:modId xmlns:p14="http://schemas.microsoft.com/office/powerpoint/2010/main" val="3929271643"/>
              </p:ext>
            </p:extLst>
          </p:nvPr>
        </p:nvGraphicFramePr>
        <p:xfrm>
          <a:off x="4880992" y="4996582"/>
          <a:ext cx="2769493" cy="448641"/>
        </p:xfrm>
        <a:graphic>
          <a:graphicData uri="http://schemas.openxmlformats.org/presentationml/2006/ole">
            <mc:AlternateContent xmlns:mc="http://schemas.openxmlformats.org/markup-compatibility/2006">
              <mc:Choice xmlns:v="urn:schemas-microsoft-com:vml" Requires="v">
                <p:oleObj spid="_x0000_s59664" name="Equation" r:id="rId5" imgW="1333440" imgH="215640" progId="Equation.3">
                  <p:embed/>
                </p:oleObj>
              </mc:Choice>
              <mc:Fallback>
                <p:oleObj name="Equation" r:id="rId5" imgW="1333440" imgH="215640" progId="Equation.3">
                  <p:embed/>
                  <p:pic>
                    <p:nvPicPr>
                      <p:cNvPr id="0" name="Object 4"/>
                      <p:cNvPicPr>
                        <a:picLocks noChangeAspect="1" noChangeArrowheads="1"/>
                      </p:cNvPicPr>
                      <p:nvPr/>
                    </p:nvPicPr>
                    <p:blipFill>
                      <a:blip r:embed="rId6"/>
                      <a:srcRect/>
                      <a:stretch>
                        <a:fillRect/>
                      </a:stretch>
                    </p:blipFill>
                    <p:spPr bwMode="auto">
                      <a:xfrm>
                        <a:off x="4880992" y="4996582"/>
                        <a:ext cx="2769493" cy="448641"/>
                      </a:xfrm>
                      <a:prstGeom prst="rect">
                        <a:avLst/>
                      </a:prstGeom>
                      <a:noFill/>
                      <a:ln>
                        <a:noFill/>
                      </a:ln>
                      <a:effec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870</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49987">
                                            <p:txEl>
                                              <p:pRg st="0" end="0"/>
                                            </p:txEl>
                                          </p:spTgt>
                                        </p:tgtEl>
                                        <p:attrNameLst>
                                          <p:attrName>style.visibility</p:attrName>
                                        </p:attrNameLst>
                                      </p:cBhvr>
                                      <p:to>
                                        <p:strVal val="visible"/>
                                      </p:to>
                                    </p:set>
                                    <p:animEffect transition="in" filter="wipe(left)">
                                      <p:cBhvr>
                                        <p:cTn id="7" dur="500"/>
                                        <p:tgtEl>
                                          <p:spTgt spid="1449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49987">
                                            <p:txEl>
                                              <p:pRg st="1" end="1"/>
                                            </p:txEl>
                                          </p:spTgt>
                                        </p:tgtEl>
                                        <p:attrNameLst>
                                          <p:attrName>style.visibility</p:attrName>
                                        </p:attrNameLst>
                                      </p:cBhvr>
                                      <p:to>
                                        <p:strVal val="visible"/>
                                      </p:to>
                                    </p:set>
                                    <p:animEffect transition="in" filter="wipe(left)">
                                      <p:cBhvr>
                                        <p:cTn id="12" dur="500"/>
                                        <p:tgtEl>
                                          <p:spTgt spid="1449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49987">
                                            <p:txEl>
                                              <p:pRg st="2" end="2"/>
                                            </p:txEl>
                                          </p:spTgt>
                                        </p:tgtEl>
                                        <p:attrNameLst>
                                          <p:attrName>style.visibility</p:attrName>
                                        </p:attrNameLst>
                                      </p:cBhvr>
                                      <p:to>
                                        <p:strVal val="visible"/>
                                      </p:to>
                                    </p:set>
                                    <p:animEffect transition="in" filter="wipe(left)">
                                      <p:cBhvr>
                                        <p:cTn id="17" dur="500"/>
                                        <p:tgtEl>
                                          <p:spTgt spid="1449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9987" grpId="0" build="p" autoUpdateAnimBg="0"/>
      <p:bldP spid="5" grpId="0" build="p" autoUpdateAnimBg="0"/>
    </p:bldLst>
  </p:timing>
</p:sld>
</file>

<file path=ppt/slides/slide8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r>
              <a:rPr lang="en-US" dirty="0"/>
              <a:t>Merton Model</a:t>
            </a:r>
            <a:endParaRPr lang="en-US" dirty="0" smtClean="0"/>
          </a:p>
        </p:txBody>
      </p:sp>
      <p:sp>
        <p:nvSpPr>
          <p:cNvPr id="1453059" name="Rectangle 3"/>
          <p:cNvSpPr>
            <a:spLocks noGrp="1" noChangeArrowheads="1"/>
          </p:cNvSpPr>
          <p:nvPr>
            <p:ph type="body" idx="1"/>
          </p:nvPr>
        </p:nvSpPr>
        <p:spPr>
          <a:xfrm>
            <a:off x="776536" y="1628800"/>
            <a:ext cx="8716714" cy="838200"/>
          </a:xfrm>
          <a:noFill/>
        </p:spPr>
        <p:txBody>
          <a:bodyPr/>
          <a:lstStyle/>
          <a:p>
            <a:pPr algn="just">
              <a:lnSpc>
                <a:spcPts val="2700"/>
              </a:lnSpc>
              <a:spcBef>
                <a:spcPts val="600"/>
              </a:spcBef>
              <a:spcAft>
                <a:spcPts val="600"/>
              </a:spcAft>
            </a:pPr>
            <a:r>
              <a:rPr lang="en-US" sz="2000" dirty="0" smtClean="0"/>
              <a:t>Consequently, the pricing formula for an European </a:t>
            </a:r>
            <a:r>
              <a:rPr lang="en-US" sz="2000" i="1" dirty="0" smtClean="0"/>
              <a:t>call-option</a:t>
            </a:r>
            <a:r>
              <a:rPr lang="en-US" sz="2000" dirty="0" smtClean="0"/>
              <a:t> on the company’s market value of assets is:</a:t>
            </a:r>
          </a:p>
        </p:txBody>
      </p:sp>
      <p:graphicFrame>
        <p:nvGraphicFramePr>
          <p:cNvPr id="1453060" name="Object 4"/>
          <p:cNvGraphicFramePr>
            <a:graphicFrameLocks noChangeAspect="1"/>
          </p:cNvGraphicFramePr>
          <p:nvPr>
            <p:extLst>
              <p:ext uri="{D42A27DB-BD31-4B8C-83A1-F6EECF244321}">
                <p14:modId xmlns:p14="http://schemas.microsoft.com/office/powerpoint/2010/main" val="1110490925"/>
              </p:ext>
            </p:extLst>
          </p:nvPr>
        </p:nvGraphicFramePr>
        <p:xfrm>
          <a:off x="1371600" y="2492896"/>
          <a:ext cx="3581400" cy="447675"/>
        </p:xfrm>
        <a:graphic>
          <a:graphicData uri="http://schemas.openxmlformats.org/presentationml/2006/ole">
            <mc:AlternateContent xmlns:mc="http://schemas.openxmlformats.org/markup-compatibility/2006">
              <mc:Choice xmlns:v="urn:schemas-microsoft-com:vml" Requires="v">
                <p:oleObj spid="_x0000_s62481" name="Equation" r:id="rId3" imgW="2946240" imgH="368280" progId="Equation.3">
                  <p:embed/>
                </p:oleObj>
              </mc:Choice>
              <mc:Fallback>
                <p:oleObj name="Equation" r:id="rId3" imgW="2946240" imgH="36828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92896"/>
                        <a:ext cx="3581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3061" name="Rectangle 5"/>
          <p:cNvSpPr>
            <a:spLocks noChangeArrowheads="1"/>
          </p:cNvSpPr>
          <p:nvPr/>
        </p:nvSpPr>
        <p:spPr bwMode="auto">
          <a:xfrm>
            <a:off x="914400" y="2996952"/>
            <a:ext cx="8420100" cy="20288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400" b="0" u="none" dirty="0" smtClean="0">
                <a:solidFill>
                  <a:schemeClr val="tx1"/>
                </a:solidFill>
              </a:rPr>
              <a:t>	</a:t>
            </a:r>
            <a:r>
              <a:rPr kumimoji="0" lang="en-US" sz="1800" b="0" u="none" dirty="0" smtClean="0">
                <a:solidFill>
                  <a:schemeClr val="tx1"/>
                </a:solidFill>
              </a:rPr>
              <a:t>where</a:t>
            </a:r>
          </a:p>
          <a:p>
            <a:pPr marL="342900" indent="-342900" algn="just">
              <a:spcBef>
                <a:spcPct val="20000"/>
              </a:spcBef>
              <a:buClr>
                <a:schemeClr val="bg2"/>
              </a:buClr>
              <a:buSzPct val="75000"/>
              <a:buFont typeface="Monotype Sorts" pitchFamily="2" charset="2"/>
              <a:buNone/>
            </a:pPr>
            <a:r>
              <a:rPr kumimoji="0" lang="en-US" sz="1800" b="0" u="none" dirty="0" smtClean="0">
                <a:solidFill>
                  <a:schemeClr val="tx1"/>
                </a:solidFill>
              </a:rPr>
              <a:t>	</a:t>
            </a:r>
            <a:r>
              <a:rPr kumimoji="0" lang="en-US" sz="1800" b="0" i="1" u="none" dirty="0" smtClean="0">
                <a:solidFill>
                  <a:schemeClr val="tx1"/>
                </a:solidFill>
              </a:rPr>
              <a:t>V</a:t>
            </a:r>
            <a:r>
              <a:rPr kumimoji="0" lang="en-US" sz="1800" b="0" i="1" u="none" baseline="-25000" dirty="0" smtClean="0">
                <a:solidFill>
                  <a:schemeClr val="tx1"/>
                </a:solidFill>
              </a:rPr>
              <a:t>E</a:t>
            </a:r>
            <a:r>
              <a:rPr kumimoji="0" lang="en-US" sz="1800" b="0" u="none" dirty="0" smtClean="0">
                <a:solidFill>
                  <a:schemeClr val="tx1"/>
                </a:solidFill>
              </a:rPr>
              <a:t>  is the market value of the company’s own funds</a:t>
            </a:r>
          </a:p>
          <a:p>
            <a:pPr marL="342900" indent="-342900" algn="just">
              <a:spcBef>
                <a:spcPct val="20000"/>
              </a:spcBef>
              <a:buClr>
                <a:schemeClr val="bg2"/>
              </a:buClr>
              <a:buSzPct val="75000"/>
              <a:buFont typeface="Monotype Sorts" pitchFamily="2" charset="2"/>
              <a:buNone/>
            </a:pPr>
            <a:r>
              <a:rPr kumimoji="0" lang="en-US" sz="1800" b="0" i="1" u="none" dirty="0" smtClean="0">
                <a:solidFill>
                  <a:schemeClr val="tx1"/>
                </a:solidFill>
              </a:rPr>
              <a:t>	N</a:t>
            </a:r>
            <a:r>
              <a:rPr kumimoji="0" lang="en-US" sz="1800" b="0" u="none" dirty="0" smtClean="0">
                <a:solidFill>
                  <a:schemeClr val="tx1"/>
                </a:solidFill>
              </a:rPr>
              <a:t>  is the cumulative normal distribution function</a:t>
            </a:r>
          </a:p>
          <a:p>
            <a:pPr marL="342900" indent="-342900" algn="just">
              <a:spcBef>
                <a:spcPct val="20000"/>
              </a:spcBef>
              <a:buClr>
                <a:schemeClr val="bg2"/>
              </a:buClr>
              <a:buSzPct val="75000"/>
              <a:buFont typeface="Monotype Sorts" pitchFamily="2" charset="2"/>
              <a:buNone/>
            </a:pPr>
            <a:r>
              <a:rPr kumimoji="0" lang="en-US" sz="1800" b="0" i="1" u="none" dirty="0" smtClean="0">
                <a:solidFill>
                  <a:schemeClr val="tx1"/>
                </a:solidFill>
              </a:rPr>
              <a:t>	r</a:t>
            </a:r>
            <a:r>
              <a:rPr kumimoji="0" lang="en-US" sz="1800" b="0" u="none" dirty="0" smtClean="0">
                <a:solidFill>
                  <a:schemeClr val="tx1"/>
                </a:solidFill>
              </a:rPr>
              <a:t>  is the </a:t>
            </a:r>
            <a:r>
              <a:rPr kumimoji="0" lang="en-US" sz="1800" b="0" u="none" dirty="0" err="1" smtClean="0">
                <a:solidFill>
                  <a:schemeClr val="tx1"/>
                </a:solidFill>
              </a:rPr>
              <a:t>riskfree</a:t>
            </a:r>
            <a:r>
              <a:rPr kumimoji="0" lang="en-US" sz="1800" b="0" u="none" dirty="0" smtClean="0">
                <a:solidFill>
                  <a:schemeClr val="tx1"/>
                </a:solidFill>
              </a:rPr>
              <a:t> interest rate for the maturity </a:t>
            </a:r>
            <a:r>
              <a:rPr kumimoji="0" lang="en-US" sz="1800" b="0" i="1" u="none" dirty="0" smtClean="0">
                <a:solidFill>
                  <a:schemeClr val="tx1"/>
                </a:solidFill>
              </a:rPr>
              <a:t>T</a:t>
            </a:r>
            <a:endParaRPr kumimoji="0" lang="en-US" sz="1800" b="0" u="none" dirty="0" smtClean="0">
              <a:solidFill>
                <a:schemeClr val="tx1"/>
              </a:solidFill>
            </a:endParaRPr>
          </a:p>
          <a:p>
            <a:pPr marL="342900" indent="-342900" algn="just">
              <a:spcBef>
                <a:spcPct val="20000"/>
              </a:spcBef>
              <a:buClr>
                <a:schemeClr val="bg2"/>
              </a:buClr>
              <a:buSzPct val="75000"/>
              <a:buFont typeface="Monotype Sorts" pitchFamily="2" charset="2"/>
              <a:buNone/>
            </a:pPr>
            <a:r>
              <a:rPr kumimoji="0" lang="en-US" sz="1800" b="0" i="1" u="none" dirty="0" smtClean="0">
                <a:solidFill>
                  <a:schemeClr val="tx1"/>
                </a:solidFill>
              </a:rPr>
              <a:t>	X</a:t>
            </a:r>
            <a:r>
              <a:rPr kumimoji="0" lang="en-US" sz="1800" b="0" u="none" dirty="0" smtClean="0">
                <a:solidFill>
                  <a:schemeClr val="tx1"/>
                </a:solidFill>
              </a:rPr>
              <a:t>  is the nominal value of the company’s total debt payable in maturity T.</a:t>
            </a:r>
            <a:endParaRPr kumimoji="0" lang="en-US" sz="1800" b="0" u="none" dirty="0">
              <a:solidFill>
                <a:schemeClr val="tx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432075395"/>
              </p:ext>
            </p:extLst>
          </p:nvPr>
        </p:nvGraphicFramePr>
        <p:xfrm>
          <a:off x="1424608" y="5078787"/>
          <a:ext cx="3007641" cy="1086517"/>
        </p:xfrm>
        <a:graphic>
          <a:graphicData uri="http://schemas.openxmlformats.org/presentationml/2006/ole">
            <mc:AlternateContent xmlns:mc="http://schemas.openxmlformats.org/markup-compatibility/2006">
              <mc:Choice xmlns:v="urn:schemas-microsoft-com:vml" Requires="v">
                <p:oleObj spid="_x0000_s62482" name="Equation" r:id="rId5" imgW="1600200" imgH="698400" progId="Equation.3">
                  <p:embed/>
                </p:oleObj>
              </mc:Choice>
              <mc:Fallback>
                <p:oleObj name="Equation" r:id="rId5" imgW="1600200" imgH="698400" progId="Equation.3">
                  <p:embed/>
                  <p:pic>
                    <p:nvPicPr>
                      <p:cNvPr id="0" name="Object 4"/>
                      <p:cNvPicPr>
                        <a:picLocks noChangeAspect="1" noChangeArrowheads="1"/>
                      </p:cNvPicPr>
                      <p:nvPr/>
                    </p:nvPicPr>
                    <p:blipFill>
                      <a:blip r:embed="rId6"/>
                      <a:srcRect/>
                      <a:stretch>
                        <a:fillRect/>
                      </a:stretch>
                    </p:blipFill>
                    <p:spPr bwMode="auto">
                      <a:xfrm>
                        <a:off x="1424608" y="5078787"/>
                        <a:ext cx="3007641" cy="1086517"/>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081913752"/>
              </p:ext>
            </p:extLst>
          </p:nvPr>
        </p:nvGraphicFramePr>
        <p:xfrm>
          <a:off x="5601072" y="5373217"/>
          <a:ext cx="2304256" cy="449734"/>
        </p:xfrm>
        <a:graphic>
          <a:graphicData uri="http://schemas.openxmlformats.org/presentationml/2006/ole">
            <mc:AlternateContent xmlns:mc="http://schemas.openxmlformats.org/markup-compatibility/2006">
              <mc:Choice xmlns:v="urn:schemas-microsoft-com:vml" Requires="v">
                <p:oleObj spid="_x0000_s62483" name="Equation" r:id="rId7" imgW="1752600" imgH="342900" progId="Equation.3">
                  <p:embed/>
                </p:oleObj>
              </mc:Choice>
              <mc:Fallback>
                <p:oleObj name="Equation" r:id="rId7" imgW="1752600" imgH="342900" progId="Equation.3">
                  <p:embed/>
                  <p:pic>
                    <p:nvPicPr>
                      <p:cNvPr id="0"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01072" y="5373217"/>
                        <a:ext cx="2304256" cy="449734"/>
                      </a:xfrm>
                      <a:prstGeom prst="rect">
                        <a:avLst/>
                      </a:prstGeom>
                      <a:noFill/>
                      <a:ln>
                        <a:noFill/>
                      </a:ln>
                      <a:effec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3059">
                                            <p:txEl>
                                              <p:pRg st="0" end="0"/>
                                            </p:txEl>
                                          </p:spTgt>
                                        </p:tgtEl>
                                        <p:attrNameLst>
                                          <p:attrName>style.visibility</p:attrName>
                                        </p:attrNameLst>
                                      </p:cBhvr>
                                      <p:to>
                                        <p:strVal val="visible"/>
                                      </p:to>
                                    </p:set>
                                    <p:animEffect transition="in" filter="wipe(left)">
                                      <p:cBhvr>
                                        <p:cTn id="7" dur="500"/>
                                        <p:tgtEl>
                                          <p:spTgt spid="1453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53060"/>
                                        </p:tgtEl>
                                        <p:attrNameLst>
                                          <p:attrName>style.visibility</p:attrName>
                                        </p:attrNameLst>
                                      </p:cBhvr>
                                      <p:to>
                                        <p:strVal val="visible"/>
                                      </p:to>
                                    </p:set>
                                    <p:animEffect transition="in" filter="wipe(left)">
                                      <p:cBhvr>
                                        <p:cTn id="12" dur="500"/>
                                        <p:tgtEl>
                                          <p:spTgt spid="14530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3061">
                                            <p:txEl>
                                              <p:pRg st="0" end="0"/>
                                            </p:txEl>
                                          </p:spTgt>
                                        </p:tgtEl>
                                        <p:attrNameLst>
                                          <p:attrName>style.visibility</p:attrName>
                                        </p:attrNameLst>
                                      </p:cBhvr>
                                      <p:to>
                                        <p:strVal val="visible"/>
                                      </p:to>
                                    </p:set>
                                    <p:animEffect transition="in" filter="wipe(left)">
                                      <p:cBhvr>
                                        <p:cTn id="17" dur="500"/>
                                        <p:tgtEl>
                                          <p:spTgt spid="145306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3061">
                                            <p:txEl>
                                              <p:pRg st="1" end="1"/>
                                            </p:txEl>
                                          </p:spTgt>
                                        </p:tgtEl>
                                        <p:attrNameLst>
                                          <p:attrName>style.visibility</p:attrName>
                                        </p:attrNameLst>
                                      </p:cBhvr>
                                      <p:to>
                                        <p:strVal val="visible"/>
                                      </p:to>
                                    </p:set>
                                    <p:animEffect transition="in" filter="wipe(left)">
                                      <p:cBhvr>
                                        <p:cTn id="22" dur="500"/>
                                        <p:tgtEl>
                                          <p:spTgt spid="145306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53061">
                                            <p:txEl>
                                              <p:pRg st="2" end="2"/>
                                            </p:txEl>
                                          </p:spTgt>
                                        </p:tgtEl>
                                        <p:attrNameLst>
                                          <p:attrName>style.visibility</p:attrName>
                                        </p:attrNameLst>
                                      </p:cBhvr>
                                      <p:to>
                                        <p:strVal val="visible"/>
                                      </p:to>
                                    </p:set>
                                    <p:animEffect transition="in" filter="wipe(left)">
                                      <p:cBhvr>
                                        <p:cTn id="27" dur="500"/>
                                        <p:tgtEl>
                                          <p:spTgt spid="145306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53061">
                                            <p:txEl>
                                              <p:pRg st="3" end="3"/>
                                            </p:txEl>
                                          </p:spTgt>
                                        </p:tgtEl>
                                        <p:attrNameLst>
                                          <p:attrName>style.visibility</p:attrName>
                                        </p:attrNameLst>
                                      </p:cBhvr>
                                      <p:to>
                                        <p:strVal val="visible"/>
                                      </p:to>
                                    </p:set>
                                    <p:animEffect transition="in" filter="wipe(left)">
                                      <p:cBhvr>
                                        <p:cTn id="32" dur="500"/>
                                        <p:tgtEl>
                                          <p:spTgt spid="145306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453061">
                                            <p:txEl>
                                              <p:pRg st="4" end="4"/>
                                            </p:txEl>
                                          </p:spTgt>
                                        </p:tgtEl>
                                        <p:attrNameLst>
                                          <p:attrName>style.visibility</p:attrName>
                                        </p:attrNameLst>
                                      </p:cBhvr>
                                      <p:to>
                                        <p:strVal val="visible"/>
                                      </p:to>
                                    </p:set>
                                    <p:animEffect transition="in" filter="wipe(left)">
                                      <p:cBhvr>
                                        <p:cTn id="37" dur="500"/>
                                        <p:tgtEl>
                                          <p:spTgt spid="145306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left)">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3059" grpId="0" build="p" autoUpdateAnimBg="0"/>
      <p:bldP spid="1453061" grpId="0" build="p" autoUpdateAnimBg="0"/>
    </p:bldLst>
  </p:timing>
</p:sld>
</file>

<file path=ppt/slides/slide8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9" name="Rectangle 1026"/>
          <p:cNvSpPr>
            <a:spLocks noGrp="1" noChangeArrowheads="1"/>
          </p:cNvSpPr>
          <p:nvPr>
            <p:ph type="title"/>
          </p:nvPr>
        </p:nvSpPr>
        <p:spPr/>
        <p:txBody>
          <a:bodyPr/>
          <a:lstStyle/>
          <a:p>
            <a:r>
              <a:rPr lang="en-US" dirty="0"/>
              <a:t>Merton Model</a:t>
            </a:r>
            <a:endParaRPr lang="en-US" dirty="0" smtClean="0"/>
          </a:p>
        </p:txBody>
      </p:sp>
      <p:sp>
        <p:nvSpPr>
          <p:cNvPr id="1455107" name="Rectangle 1027"/>
          <p:cNvSpPr>
            <a:spLocks noGrp="1" noChangeArrowheads="1"/>
          </p:cNvSpPr>
          <p:nvPr>
            <p:ph type="body" idx="1"/>
          </p:nvPr>
        </p:nvSpPr>
        <p:spPr>
          <a:xfrm>
            <a:off x="776536" y="1621905"/>
            <a:ext cx="8716714" cy="2023120"/>
          </a:xfrm>
          <a:noFill/>
        </p:spPr>
        <p:txBody>
          <a:bodyPr/>
          <a:lstStyle/>
          <a:p>
            <a:pPr algn="just">
              <a:lnSpc>
                <a:spcPts val="2700"/>
              </a:lnSpc>
              <a:spcBef>
                <a:spcPts val="600"/>
              </a:spcBef>
              <a:spcAft>
                <a:spcPts val="600"/>
              </a:spcAft>
            </a:pPr>
            <a:r>
              <a:rPr lang="en-US" sz="2000" dirty="0" smtClean="0"/>
              <a:t>In the pricing formula, there are two unknowns - </a:t>
            </a:r>
            <a:r>
              <a:rPr lang="en-US" sz="2000" i="1" dirty="0" smtClean="0"/>
              <a:t>V</a:t>
            </a:r>
            <a:r>
              <a:rPr lang="en-US" sz="2000" i="1" baseline="-25000" dirty="0" smtClean="0"/>
              <a:t>A</a:t>
            </a:r>
            <a:r>
              <a:rPr lang="en-US" sz="2000" dirty="0" smtClean="0"/>
              <a:t> and </a:t>
            </a:r>
            <a:r>
              <a:rPr lang="en-US" sz="2000" i="1" dirty="0" err="1" smtClean="0">
                <a:latin typeface="Symbol" pitchFamily="18" charset="2"/>
              </a:rPr>
              <a:t>s</a:t>
            </a:r>
            <a:r>
              <a:rPr lang="en-US" sz="2000" i="1" baseline="-25000" dirty="0" err="1" smtClean="0"/>
              <a:t>A</a:t>
            </a:r>
            <a:r>
              <a:rPr lang="en-US" sz="2000" i="1" baseline="-25000" dirty="0" smtClean="0"/>
              <a:t>.</a:t>
            </a:r>
            <a:endParaRPr lang="en-US" sz="2000" dirty="0" smtClean="0"/>
          </a:p>
          <a:p>
            <a:pPr algn="just">
              <a:lnSpc>
                <a:spcPts val="2700"/>
              </a:lnSpc>
              <a:spcBef>
                <a:spcPts val="600"/>
              </a:spcBef>
              <a:spcAft>
                <a:spcPts val="600"/>
              </a:spcAft>
            </a:pPr>
            <a:r>
              <a:rPr lang="en-US" sz="2000" dirty="0" smtClean="0"/>
              <a:t>Consequently, an additional equation is required, in order to determine the values for those two variables.</a:t>
            </a:r>
          </a:p>
          <a:p>
            <a:pPr algn="just">
              <a:lnSpc>
                <a:spcPts val="2700"/>
              </a:lnSpc>
              <a:spcBef>
                <a:spcPts val="600"/>
              </a:spcBef>
              <a:spcAft>
                <a:spcPts val="600"/>
              </a:spcAft>
            </a:pPr>
            <a:r>
              <a:rPr lang="en-US" sz="2000" dirty="0" smtClean="0"/>
              <a:t>This equation will result from the relationship between the volatility of assets and the volatility of capital:</a:t>
            </a:r>
          </a:p>
          <a:p>
            <a:pPr marL="363538" indent="-363538" algn="just">
              <a:lnSpc>
                <a:spcPts val="2700"/>
              </a:lnSpc>
              <a:spcBef>
                <a:spcPts val="600"/>
              </a:spcBef>
              <a:spcAft>
                <a:spcPts val="600"/>
              </a:spcAft>
              <a:buNone/>
            </a:pPr>
            <a:r>
              <a:rPr lang="en-US" sz="2000" dirty="0" smtClean="0"/>
              <a:t>	(1)</a:t>
            </a:r>
          </a:p>
        </p:txBody>
      </p:sp>
      <p:graphicFrame>
        <p:nvGraphicFramePr>
          <p:cNvPr id="1455108" name="Object 1028"/>
          <p:cNvGraphicFramePr>
            <a:graphicFrameLocks noChangeAspect="1"/>
          </p:cNvGraphicFramePr>
          <p:nvPr>
            <p:extLst>
              <p:ext uri="{D42A27DB-BD31-4B8C-83A1-F6EECF244321}">
                <p14:modId xmlns:p14="http://schemas.microsoft.com/office/powerpoint/2010/main" val="3007258618"/>
              </p:ext>
            </p:extLst>
          </p:nvPr>
        </p:nvGraphicFramePr>
        <p:xfrm>
          <a:off x="1928663" y="3645024"/>
          <a:ext cx="2214701" cy="864096"/>
        </p:xfrm>
        <a:graphic>
          <a:graphicData uri="http://schemas.openxmlformats.org/presentationml/2006/ole">
            <mc:AlternateContent xmlns:mc="http://schemas.openxmlformats.org/markup-compatibility/2006">
              <mc:Choice xmlns:v="urn:schemas-microsoft-com:vml" Requires="v">
                <p:oleObj spid="_x0000_s56718" name="Equation" r:id="rId3" imgW="1104840" imgH="431640" progId="Equation.3">
                  <p:embed/>
                </p:oleObj>
              </mc:Choice>
              <mc:Fallback>
                <p:oleObj name="Equation" r:id="rId3" imgW="1104840" imgH="431640" progId="Equation.3">
                  <p:embed/>
                  <p:pic>
                    <p:nvPicPr>
                      <p:cNvPr id="0" name="Object 1028"/>
                      <p:cNvPicPr>
                        <a:picLocks noChangeAspect="1" noChangeArrowheads="1"/>
                      </p:cNvPicPr>
                      <p:nvPr/>
                    </p:nvPicPr>
                    <p:blipFill>
                      <a:blip r:embed="rId4"/>
                      <a:srcRect/>
                      <a:stretch>
                        <a:fillRect/>
                      </a:stretch>
                    </p:blipFill>
                    <p:spPr bwMode="auto">
                      <a:xfrm>
                        <a:off x="1928663" y="3645024"/>
                        <a:ext cx="2214701" cy="864096"/>
                      </a:xfrm>
                      <a:prstGeom prst="rect">
                        <a:avLst/>
                      </a:prstGeom>
                      <a:noFill/>
                      <a:ln>
                        <a:noFill/>
                      </a:ln>
                      <a:effectLst/>
                      <a:extLst/>
                    </p:spPr>
                  </p:pic>
                </p:oleObj>
              </mc:Fallback>
            </mc:AlternateContent>
          </a:graphicData>
        </a:graphic>
      </p:graphicFrame>
      <p:sp>
        <p:nvSpPr>
          <p:cNvPr id="5" name="Rectangle 1027"/>
          <p:cNvSpPr txBox="1">
            <a:spLocks noChangeArrowheads="1"/>
          </p:cNvSpPr>
          <p:nvPr/>
        </p:nvSpPr>
        <p:spPr bwMode="auto">
          <a:xfrm>
            <a:off x="776536" y="4755232"/>
            <a:ext cx="8716714" cy="4739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smtClean="0"/>
              <a:t>In </a:t>
            </a:r>
            <a:r>
              <a:rPr lang="en-US" sz="2000" b="0" u="none" dirty="0" err="1" smtClean="0"/>
              <a:t>Jarrow</a:t>
            </a:r>
            <a:r>
              <a:rPr lang="en-US" sz="2000" b="0" u="none" dirty="0" smtClean="0"/>
              <a:t> and Rudd (1983), it is shown that</a:t>
            </a:r>
            <a:r>
              <a:rPr lang="en-US" sz="2000" b="0" u="none" dirty="0" smtClean="0"/>
              <a:t>:</a:t>
            </a:r>
          </a:p>
          <a:p>
            <a:pPr algn="just"/>
            <a:endParaRPr lang="en-US" sz="2000" b="0" u="none" dirty="0" smtClean="0"/>
          </a:p>
          <a:p>
            <a:pPr marL="363538" indent="-363538" algn="just">
              <a:buNone/>
            </a:pPr>
            <a:r>
              <a:rPr lang="en-US" sz="2000" b="0" u="none" dirty="0" smtClean="0"/>
              <a:t>	(2)</a:t>
            </a:r>
          </a:p>
        </p:txBody>
      </p:sp>
      <p:graphicFrame>
        <p:nvGraphicFramePr>
          <p:cNvPr id="2" name="Object 1"/>
          <p:cNvGraphicFramePr>
            <a:graphicFrameLocks noChangeAspect="1"/>
          </p:cNvGraphicFramePr>
          <p:nvPr>
            <p:extLst>
              <p:ext uri="{D42A27DB-BD31-4B8C-83A1-F6EECF244321}">
                <p14:modId xmlns:p14="http://schemas.microsoft.com/office/powerpoint/2010/main" val="1204986935"/>
              </p:ext>
            </p:extLst>
          </p:nvPr>
        </p:nvGraphicFramePr>
        <p:xfrm>
          <a:off x="1856656" y="5481984"/>
          <a:ext cx="1292225" cy="395288"/>
        </p:xfrm>
        <a:graphic>
          <a:graphicData uri="http://schemas.openxmlformats.org/presentationml/2006/ole">
            <mc:AlternateContent xmlns:mc="http://schemas.openxmlformats.org/markup-compatibility/2006">
              <mc:Choice xmlns:v="urn:schemas-microsoft-com:vml" Requires="v">
                <p:oleObj spid="_x0000_s56719" name="Equation" r:id="rId5" imgW="698197" imgH="215806" progId="Equation.3">
                  <p:embed/>
                </p:oleObj>
              </mc:Choice>
              <mc:Fallback>
                <p:oleObj name="Equation" r:id="rId5" imgW="698197" imgH="215806" progId="Equation.3">
                  <p:embed/>
                  <p:pic>
                    <p:nvPicPr>
                      <p:cNvPr id="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56656" y="5481984"/>
                        <a:ext cx="1292225" cy="39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872</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5107">
                                            <p:txEl>
                                              <p:pRg st="0" end="0"/>
                                            </p:txEl>
                                          </p:spTgt>
                                        </p:tgtEl>
                                        <p:attrNameLst>
                                          <p:attrName>style.visibility</p:attrName>
                                        </p:attrNameLst>
                                      </p:cBhvr>
                                      <p:to>
                                        <p:strVal val="visible"/>
                                      </p:to>
                                    </p:set>
                                    <p:animEffect transition="in" filter="wipe(left)">
                                      <p:cBhvr>
                                        <p:cTn id="7" dur="500"/>
                                        <p:tgtEl>
                                          <p:spTgt spid="1455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55107">
                                            <p:txEl>
                                              <p:pRg st="1" end="1"/>
                                            </p:txEl>
                                          </p:spTgt>
                                        </p:tgtEl>
                                        <p:attrNameLst>
                                          <p:attrName>style.visibility</p:attrName>
                                        </p:attrNameLst>
                                      </p:cBhvr>
                                      <p:to>
                                        <p:strVal val="visible"/>
                                      </p:to>
                                    </p:set>
                                    <p:animEffect transition="in" filter="wipe(left)">
                                      <p:cBhvr>
                                        <p:cTn id="12" dur="500"/>
                                        <p:tgtEl>
                                          <p:spTgt spid="1455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5107">
                                            <p:txEl>
                                              <p:pRg st="2" end="2"/>
                                            </p:txEl>
                                          </p:spTgt>
                                        </p:tgtEl>
                                        <p:attrNameLst>
                                          <p:attrName>style.visibility</p:attrName>
                                        </p:attrNameLst>
                                      </p:cBhvr>
                                      <p:to>
                                        <p:strVal val="visible"/>
                                      </p:to>
                                    </p:set>
                                    <p:animEffect transition="in" filter="wipe(left)">
                                      <p:cBhvr>
                                        <p:cTn id="17" dur="500"/>
                                        <p:tgtEl>
                                          <p:spTgt spid="1455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5107">
                                            <p:txEl>
                                              <p:pRg st="3" end="3"/>
                                            </p:txEl>
                                          </p:spTgt>
                                        </p:tgtEl>
                                        <p:attrNameLst>
                                          <p:attrName>style.visibility</p:attrName>
                                        </p:attrNameLst>
                                      </p:cBhvr>
                                      <p:to>
                                        <p:strVal val="visible"/>
                                      </p:to>
                                    </p:set>
                                    <p:animEffect transition="in" filter="wipe(left)">
                                      <p:cBhvr>
                                        <p:cTn id="22" dur="500"/>
                                        <p:tgtEl>
                                          <p:spTgt spid="1455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55108"/>
                                        </p:tgtEl>
                                        <p:attrNameLst>
                                          <p:attrName>style.visibility</p:attrName>
                                        </p:attrNameLst>
                                      </p:cBhvr>
                                      <p:to>
                                        <p:strVal val="visible"/>
                                      </p:to>
                                    </p:set>
                                    <p:animEffect transition="in" filter="wipe(left)">
                                      <p:cBhvr>
                                        <p:cTn id="27" dur="500"/>
                                        <p:tgtEl>
                                          <p:spTgt spid="145510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left)">
                                      <p:cBhvr>
                                        <p:cTn id="32" dur="500"/>
                                        <p:tgtEl>
                                          <p:spTgt spid="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left)">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5107" grpId="0" build="p" autoUpdateAnimBg="0"/>
      <p:bldP spid="5" grpId="0" build="p" autoUpdateAnimBg="0"/>
    </p:bldLst>
  </p:timing>
</p:sld>
</file>

<file path=ppt/slides/slide8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6" name="Rectangle 1026"/>
          <p:cNvSpPr>
            <a:spLocks noGrp="1" noChangeArrowheads="1"/>
          </p:cNvSpPr>
          <p:nvPr>
            <p:ph type="title"/>
          </p:nvPr>
        </p:nvSpPr>
        <p:spPr/>
        <p:txBody>
          <a:bodyPr/>
          <a:lstStyle/>
          <a:p>
            <a:r>
              <a:rPr lang="en-US" dirty="0"/>
              <a:t>Merton Model</a:t>
            </a:r>
            <a:endParaRPr lang="en-US" dirty="0" smtClean="0"/>
          </a:p>
        </p:txBody>
      </p:sp>
      <p:graphicFrame>
        <p:nvGraphicFramePr>
          <p:cNvPr id="1456133" name="Object 1029"/>
          <p:cNvGraphicFramePr>
            <a:graphicFrameLocks noChangeAspect="1"/>
          </p:cNvGraphicFramePr>
          <p:nvPr>
            <p:extLst>
              <p:ext uri="{D42A27DB-BD31-4B8C-83A1-F6EECF244321}">
                <p14:modId xmlns:p14="http://schemas.microsoft.com/office/powerpoint/2010/main" val="3298620065"/>
              </p:ext>
            </p:extLst>
          </p:nvPr>
        </p:nvGraphicFramePr>
        <p:xfrm>
          <a:off x="1845945" y="2298958"/>
          <a:ext cx="2242959" cy="770002"/>
        </p:xfrm>
        <a:graphic>
          <a:graphicData uri="http://schemas.openxmlformats.org/presentationml/2006/ole">
            <mc:AlternateContent xmlns:mc="http://schemas.openxmlformats.org/markup-compatibility/2006">
              <mc:Choice xmlns:v="urn:schemas-microsoft-com:vml" Requires="v">
                <p:oleObj spid="_x0000_s61464" name="Equation" r:id="rId3" imgW="1257120" imgH="431640" progId="Equation.3">
                  <p:embed/>
                </p:oleObj>
              </mc:Choice>
              <mc:Fallback>
                <p:oleObj name="Equation" r:id="rId3" imgW="1257120" imgH="431640" progId="Equation.3">
                  <p:embed/>
                  <p:pic>
                    <p:nvPicPr>
                      <p:cNvPr id="0" name="Object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5945" y="2298958"/>
                        <a:ext cx="2242959" cy="770002"/>
                      </a:xfrm>
                      <a:prstGeom prst="rect">
                        <a:avLst/>
                      </a:prstGeom>
                      <a:noFill/>
                      <a:ln>
                        <a:noFill/>
                      </a:ln>
                      <a:effectLst/>
                      <a:extLst/>
                    </p:spPr>
                  </p:pic>
                </p:oleObj>
              </mc:Fallback>
            </mc:AlternateContent>
          </a:graphicData>
        </a:graphic>
      </p:graphicFrame>
      <p:sp>
        <p:nvSpPr>
          <p:cNvPr id="1456134" name="Rectangle 1030"/>
          <p:cNvSpPr>
            <a:spLocks noChangeArrowheads="1"/>
          </p:cNvSpPr>
          <p:nvPr/>
        </p:nvSpPr>
        <p:spPr bwMode="auto">
          <a:xfrm>
            <a:off x="914400" y="1772816"/>
            <a:ext cx="3124200" cy="457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400" b="0" u="none" smtClean="0">
                <a:solidFill>
                  <a:schemeClr val="tx1"/>
                </a:solidFill>
              </a:rPr>
              <a:t>Given (1) and that</a:t>
            </a:r>
          </a:p>
          <a:p>
            <a:pPr marL="363538" indent="-363538" algn="just">
              <a:spcBef>
                <a:spcPct val="20000"/>
              </a:spcBef>
              <a:buClr>
                <a:schemeClr val="bg2"/>
              </a:buClr>
              <a:buSzPct val="75000"/>
              <a:buNone/>
            </a:pPr>
            <a:r>
              <a:rPr kumimoji="0" lang="en-US" sz="2400" b="0" u="none" smtClean="0">
                <a:solidFill>
                  <a:schemeClr val="tx1"/>
                </a:solidFill>
              </a:rPr>
              <a:t>	(3) </a:t>
            </a:r>
            <a:endParaRPr kumimoji="0" lang="en-US" sz="2400" b="0" u="none">
              <a:solidFill>
                <a:schemeClr val="tx1"/>
              </a:solidFill>
            </a:endParaRPr>
          </a:p>
        </p:txBody>
      </p:sp>
      <p:sp>
        <p:nvSpPr>
          <p:cNvPr id="1456137" name="Rectangle 1033"/>
          <p:cNvSpPr>
            <a:spLocks noChangeArrowheads="1"/>
          </p:cNvSpPr>
          <p:nvPr/>
        </p:nvSpPr>
        <p:spPr bwMode="auto">
          <a:xfrm>
            <a:off x="6066972" y="1809101"/>
            <a:ext cx="3124200" cy="457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400" b="0" u="none" smtClean="0">
                <a:solidFill>
                  <a:schemeClr val="tx1"/>
                </a:solidFill>
              </a:rPr>
              <a:t>one gets:</a:t>
            </a:r>
            <a:endParaRPr kumimoji="0" lang="en-US" sz="2400" b="0" u="none">
              <a:solidFill>
                <a:schemeClr val="tx1"/>
              </a:solidFill>
            </a:endParaRPr>
          </a:p>
        </p:txBody>
      </p:sp>
      <p:graphicFrame>
        <p:nvGraphicFramePr>
          <p:cNvPr id="1456138" name="Object 1034"/>
          <p:cNvGraphicFramePr>
            <a:graphicFrameLocks noChangeAspect="1"/>
          </p:cNvGraphicFramePr>
          <p:nvPr>
            <p:extLst>
              <p:ext uri="{D42A27DB-BD31-4B8C-83A1-F6EECF244321}">
                <p14:modId xmlns:p14="http://schemas.microsoft.com/office/powerpoint/2010/main" val="2381408296"/>
              </p:ext>
            </p:extLst>
          </p:nvPr>
        </p:nvGraphicFramePr>
        <p:xfrm>
          <a:off x="6249144" y="2339950"/>
          <a:ext cx="2209800" cy="1931988"/>
        </p:xfrm>
        <a:graphic>
          <a:graphicData uri="http://schemas.openxmlformats.org/presentationml/2006/ole">
            <mc:AlternateContent xmlns:mc="http://schemas.openxmlformats.org/markup-compatibility/2006">
              <mc:Choice xmlns:v="urn:schemas-microsoft-com:vml" Requires="v">
                <p:oleObj spid="_x0000_s61465" name="Equation" r:id="rId5" imgW="1523880" imgH="1333440" progId="Equation.3">
                  <p:embed/>
                </p:oleObj>
              </mc:Choice>
              <mc:Fallback>
                <p:oleObj name="Equation" r:id="rId5" imgW="1523880" imgH="1333440" progId="Equation.3">
                  <p:embed/>
                  <p:pic>
                    <p:nvPicPr>
                      <p:cNvPr id="0" name="Object 10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144" y="2339950"/>
                        <a:ext cx="2209800" cy="193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027"/>
          <p:cNvSpPr>
            <a:spLocks noChangeArrowheads="1"/>
          </p:cNvSpPr>
          <p:nvPr/>
        </p:nvSpPr>
        <p:spPr bwMode="auto">
          <a:xfrm>
            <a:off x="914400" y="4293096"/>
            <a:ext cx="8420100" cy="1219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400" b="0" u="none" dirty="0" smtClean="0">
                <a:solidFill>
                  <a:schemeClr val="tx1"/>
                </a:solidFill>
              </a:rPr>
              <a:t>Therefore, from inputs V</a:t>
            </a:r>
            <a:r>
              <a:rPr kumimoji="0" lang="en-US" sz="2400" b="0" u="none" baseline="-25000" dirty="0" smtClean="0">
                <a:solidFill>
                  <a:schemeClr val="tx1"/>
                </a:solidFill>
              </a:rPr>
              <a:t>E</a:t>
            </a:r>
            <a:r>
              <a:rPr kumimoji="0" lang="en-US" sz="2400" b="0" u="none" dirty="0" smtClean="0">
                <a:solidFill>
                  <a:schemeClr val="tx1"/>
                </a:solidFill>
              </a:rPr>
              <a:t>, </a:t>
            </a:r>
            <a:r>
              <a:rPr kumimoji="0" lang="en-US" sz="2400" b="0" u="none" dirty="0" smtClean="0">
                <a:solidFill>
                  <a:schemeClr val="tx1"/>
                </a:solidFill>
                <a:sym typeface="Symbol" pitchFamily="18" charset="2"/>
              </a:rPr>
              <a:t></a:t>
            </a:r>
            <a:r>
              <a:rPr kumimoji="0" lang="en-US" sz="2400" b="0" u="none" baseline="-25000" dirty="0" smtClean="0">
                <a:solidFill>
                  <a:schemeClr val="tx1"/>
                </a:solidFill>
              </a:rPr>
              <a:t>E</a:t>
            </a:r>
            <a:r>
              <a:rPr kumimoji="0" lang="en-US" sz="2400" b="0" u="none" dirty="0" smtClean="0">
                <a:solidFill>
                  <a:schemeClr val="tx1"/>
                </a:solidFill>
              </a:rPr>
              <a:t> , X, r and T, the equation system including the option pricing formula and (1) provides the following outcome:</a:t>
            </a:r>
            <a:endParaRPr kumimoji="0" lang="en-US" sz="2400" b="0" u="none" dirty="0">
              <a:solidFill>
                <a:schemeClr val="tx1"/>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551432562"/>
              </p:ext>
            </p:extLst>
          </p:nvPr>
        </p:nvGraphicFramePr>
        <p:xfrm>
          <a:off x="1409700" y="5661248"/>
          <a:ext cx="3581400" cy="447675"/>
        </p:xfrm>
        <a:graphic>
          <a:graphicData uri="http://schemas.openxmlformats.org/presentationml/2006/ole">
            <mc:AlternateContent xmlns:mc="http://schemas.openxmlformats.org/markup-compatibility/2006">
              <mc:Choice xmlns:v="urn:schemas-microsoft-com:vml" Requires="v">
                <p:oleObj spid="_x0000_s61466" name="Equation" r:id="rId7" imgW="2946400" imgH="368300" progId="Equation.3">
                  <p:embed/>
                </p:oleObj>
              </mc:Choice>
              <mc:Fallback>
                <p:oleObj name="Equation" r:id="rId7" imgW="2946400" imgH="368300" progId="Equation.3">
                  <p:embed/>
                  <p:pic>
                    <p:nvPicPr>
                      <p:cNvPr id="0" name="Object 10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700" y="5661248"/>
                        <a:ext cx="35814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91540853"/>
              </p:ext>
            </p:extLst>
          </p:nvPr>
        </p:nvGraphicFramePr>
        <p:xfrm>
          <a:off x="6393160" y="5512296"/>
          <a:ext cx="1485900" cy="798513"/>
        </p:xfrm>
        <a:graphic>
          <a:graphicData uri="http://schemas.openxmlformats.org/presentationml/2006/ole">
            <mc:AlternateContent xmlns:mc="http://schemas.openxmlformats.org/markup-compatibility/2006">
              <mc:Choice xmlns:v="urn:schemas-microsoft-com:vml" Requires="v">
                <p:oleObj spid="_x0000_s61467" name="Equation" r:id="rId9" imgW="825142" imgH="444307" progId="Equation.3">
                  <p:embed/>
                </p:oleObj>
              </mc:Choice>
              <mc:Fallback>
                <p:oleObj name="Equation" r:id="rId9" imgW="825142" imgH="444307" progId="Equation.3">
                  <p:embed/>
                  <p:pic>
                    <p:nvPicPr>
                      <p:cNvPr id="0" name="Object 102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3160" y="5512296"/>
                        <a:ext cx="14859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2F93B043-D9BC-449F-BB0C-BBDE98B2DF0A}" type="slidenum">
              <a:rPr lang="en-US" smtClean="0"/>
              <a:pPr>
                <a:defRPr/>
              </a:pPr>
              <a:t>873</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6134">
                                            <p:txEl>
                                              <p:pRg st="0" end="0"/>
                                            </p:txEl>
                                          </p:spTgt>
                                        </p:tgtEl>
                                        <p:attrNameLst>
                                          <p:attrName>style.visibility</p:attrName>
                                        </p:attrNameLst>
                                      </p:cBhvr>
                                      <p:to>
                                        <p:strVal val="visible"/>
                                      </p:to>
                                    </p:set>
                                    <p:animEffect transition="in" filter="wipe(left)">
                                      <p:cBhvr>
                                        <p:cTn id="7" dur="500"/>
                                        <p:tgtEl>
                                          <p:spTgt spid="14561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56134">
                                            <p:txEl>
                                              <p:pRg st="1" end="1"/>
                                            </p:txEl>
                                          </p:spTgt>
                                        </p:tgtEl>
                                        <p:attrNameLst>
                                          <p:attrName>style.visibility</p:attrName>
                                        </p:attrNameLst>
                                      </p:cBhvr>
                                      <p:to>
                                        <p:strVal val="visible"/>
                                      </p:to>
                                    </p:set>
                                    <p:animEffect transition="in" filter="wipe(left)">
                                      <p:cBhvr>
                                        <p:cTn id="12" dur="500"/>
                                        <p:tgtEl>
                                          <p:spTgt spid="14561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56133"/>
                                        </p:tgtEl>
                                        <p:attrNameLst>
                                          <p:attrName>style.visibility</p:attrName>
                                        </p:attrNameLst>
                                      </p:cBhvr>
                                      <p:to>
                                        <p:strVal val="visible"/>
                                      </p:to>
                                    </p:set>
                                    <p:animEffect transition="in" filter="wipe(left)">
                                      <p:cBhvr>
                                        <p:cTn id="17" dur="500"/>
                                        <p:tgtEl>
                                          <p:spTgt spid="145613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56137">
                                            <p:txEl>
                                              <p:pRg st="0" end="0"/>
                                            </p:txEl>
                                          </p:spTgt>
                                        </p:tgtEl>
                                        <p:attrNameLst>
                                          <p:attrName>style.visibility</p:attrName>
                                        </p:attrNameLst>
                                      </p:cBhvr>
                                      <p:to>
                                        <p:strVal val="visible"/>
                                      </p:to>
                                    </p:set>
                                    <p:animEffect transition="in" filter="wipe(left)">
                                      <p:cBhvr>
                                        <p:cTn id="22" dur="500"/>
                                        <p:tgtEl>
                                          <p:spTgt spid="145613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56138"/>
                                        </p:tgtEl>
                                        <p:attrNameLst>
                                          <p:attrName>style.visibility</p:attrName>
                                        </p:attrNameLst>
                                      </p:cBhvr>
                                      <p:to>
                                        <p:strVal val="visible"/>
                                      </p:to>
                                    </p:set>
                                    <p:animEffect transition="in" filter="wipe(left)">
                                      <p:cBhvr>
                                        <p:cTn id="27" dur="500"/>
                                        <p:tgtEl>
                                          <p:spTgt spid="14561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left)">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left)">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6134" grpId="0" build="p" autoUpdateAnimBg="0"/>
      <p:bldP spid="1456137" grpId="0" build="p" autoUpdateAnimBg="0"/>
      <p:bldP spid="12" grpId="0" build="p" autoUpdateAnimBg="0"/>
    </p:bldLst>
  </p:timing>
</p:sld>
</file>

<file path=ppt/slides/slide8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2"/>
          <p:cNvSpPr>
            <a:spLocks noGrp="1" noChangeArrowheads="1"/>
          </p:cNvSpPr>
          <p:nvPr>
            <p:ph type="title"/>
          </p:nvPr>
        </p:nvSpPr>
        <p:spPr/>
        <p:txBody>
          <a:bodyPr/>
          <a:lstStyle/>
          <a:p>
            <a:r>
              <a:rPr lang="en-US" sz="4000" dirty="0"/>
              <a:t>Merton Model</a:t>
            </a:r>
            <a:endParaRPr lang="en-US" sz="4000" dirty="0" smtClean="0"/>
          </a:p>
        </p:txBody>
      </p:sp>
      <p:sp>
        <p:nvSpPr>
          <p:cNvPr id="1458179" name="Rectangle 3"/>
          <p:cNvSpPr>
            <a:spLocks noGrp="1" noChangeArrowheads="1"/>
          </p:cNvSpPr>
          <p:nvPr>
            <p:ph type="body" idx="1"/>
          </p:nvPr>
        </p:nvSpPr>
        <p:spPr>
          <a:xfrm>
            <a:off x="848544" y="1628800"/>
            <a:ext cx="8485956" cy="812304"/>
          </a:xfrm>
          <a:noFill/>
        </p:spPr>
        <p:txBody>
          <a:bodyPr/>
          <a:lstStyle/>
          <a:p>
            <a:pPr algn="just"/>
            <a:r>
              <a:rPr lang="en-US" sz="2000" dirty="0" smtClean="0"/>
              <a:t>The PD is thus the probability of the market prices of assets falling below the nominal value of debt at the expiry date:</a:t>
            </a:r>
          </a:p>
        </p:txBody>
      </p:sp>
      <p:graphicFrame>
        <p:nvGraphicFramePr>
          <p:cNvPr id="1458180" name="Object 4"/>
          <p:cNvGraphicFramePr>
            <a:graphicFrameLocks noChangeAspect="1"/>
          </p:cNvGraphicFramePr>
          <p:nvPr>
            <p:extLst>
              <p:ext uri="{D42A27DB-BD31-4B8C-83A1-F6EECF244321}">
                <p14:modId xmlns:p14="http://schemas.microsoft.com/office/powerpoint/2010/main" val="1387259075"/>
              </p:ext>
            </p:extLst>
          </p:nvPr>
        </p:nvGraphicFramePr>
        <p:xfrm>
          <a:off x="1371600" y="2492897"/>
          <a:ext cx="6533728" cy="453731"/>
        </p:xfrm>
        <a:graphic>
          <a:graphicData uri="http://schemas.openxmlformats.org/presentationml/2006/ole">
            <mc:AlternateContent xmlns:mc="http://schemas.openxmlformats.org/markup-compatibility/2006">
              <mc:Choice xmlns:v="urn:schemas-microsoft-com:vml" Requires="v">
                <p:oleObj spid="_x0000_s60833" name="Equation" r:id="rId3" imgW="5486400" imgH="380880" progId="Equation.3">
                  <p:embed/>
                </p:oleObj>
              </mc:Choice>
              <mc:Fallback>
                <p:oleObj name="Equation" r:id="rId3" imgW="5486400" imgH="380880" progId="Equation.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492897"/>
                        <a:ext cx="6533728" cy="453731"/>
                      </a:xfrm>
                      <a:prstGeom prst="rect">
                        <a:avLst/>
                      </a:prstGeom>
                      <a:noFill/>
                      <a:ln>
                        <a:noFill/>
                      </a:ln>
                      <a:effectLst/>
                      <a:extLst/>
                    </p:spPr>
                  </p:pic>
                </p:oleObj>
              </mc:Fallback>
            </mc:AlternateContent>
          </a:graphicData>
        </a:graphic>
      </p:graphicFrame>
      <p:graphicFrame>
        <p:nvGraphicFramePr>
          <p:cNvPr id="1458181" name="Object 5"/>
          <p:cNvGraphicFramePr>
            <a:graphicFrameLocks noChangeAspect="1"/>
          </p:cNvGraphicFramePr>
          <p:nvPr>
            <p:extLst>
              <p:ext uri="{D42A27DB-BD31-4B8C-83A1-F6EECF244321}">
                <p14:modId xmlns:p14="http://schemas.microsoft.com/office/powerpoint/2010/main" val="3859944891"/>
              </p:ext>
            </p:extLst>
          </p:nvPr>
        </p:nvGraphicFramePr>
        <p:xfrm>
          <a:off x="1352600" y="3861048"/>
          <a:ext cx="3657600" cy="819150"/>
        </p:xfrm>
        <a:graphic>
          <a:graphicData uri="http://schemas.openxmlformats.org/presentationml/2006/ole">
            <mc:AlternateContent xmlns:mc="http://schemas.openxmlformats.org/markup-compatibility/2006">
              <mc:Choice xmlns:v="urn:schemas-microsoft-com:vml" Requires="v">
                <p:oleObj spid="_x0000_s60834" name="Equation" r:id="rId5" imgW="3517560" imgH="787320" progId="Equation.3">
                  <p:embed/>
                </p:oleObj>
              </mc:Choice>
              <mc:Fallback>
                <p:oleObj name="Equation" r:id="rId5" imgW="3517560" imgH="787320" progId="Equation.3">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2600" y="3861048"/>
                        <a:ext cx="3657600"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58182" name="Rectangle 6"/>
          <p:cNvSpPr>
            <a:spLocks noChangeArrowheads="1"/>
          </p:cNvSpPr>
          <p:nvPr/>
        </p:nvSpPr>
        <p:spPr bwMode="auto">
          <a:xfrm>
            <a:off x="848544" y="3068960"/>
            <a:ext cx="8568952" cy="8382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000" b="0" u="none" dirty="0" smtClean="0">
                <a:solidFill>
                  <a:schemeClr val="tx1"/>
                </a:solidFill>
                <a:latin typeface="+mn-lt"/>
              </a:rPr>
              <a:t>Given that the market value of assets follows a log-normal distribution, one gets (with </a:t>
            </a:r>
            <a:r>
              <a:rPr kumimoji="0" lang="en-US" sz="2000" b="0" i="1" u="none" dirty="0" smtClean="0">
                <a:solidFill>
                  <a:schemeClr val="tx1"/>
                </a:solidFill>
                <a:latin typeface="+mn-lt"/>
              </a:rPr>
              <a:t>m</a:t>
            </a:r>
            <a:r>
              <a:rPr kumimoji="0" lang="en-US" sz="2000" b="0" u="none" dirty="0" smtClean="0">
                <a:solidFill>
                  <a:schemeClr val="tx1"/>
                </a:solidFill>
                <a:latin typeface="+mn-lt"/>
              </a:rPr>
              <a:t> = expected asset returns):</a:t>
            </a:r>
            <a:endParaRPr kumimoji="0" lang="en-US" sz="2000" b="0" u="none" dirty="0">
              <a:solidFill>
                <a:schemeClr val="tx1"/>
              </a:solidFill>
              <a:latin typeface="+mn-lt"/>
            </a:endParaRPr>
          </a:p>
        </p:txBody>
      </p:sp>
      <p:sp>
        <p:nvSpPr>
          <p:cNvPr id="7" name="Rectangle 3"/>
          <p:cNvSpPr txBox="1">
            <a:spLocks noChangeArrowheads="1"/>
          </p:cNvSpPr>
          <p:nvPr/>
        </p:nvSpPr>
        <p:spPr bwMode="auto">
          <a:xfrm>
            <a:off x="848544" y="4653136"/>
            <a:ext cx="3240360" cy="5242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smtClean="0"/>
              <a:t>Therefore, the PD is:</a:t>
            </a:r>
          </a:p>
          <a:p>
            <a:pPr algn="just"/>
            <a:endParaRPr lang="en-US" sz="2000" b="0" u="none" dirty="0" smtClean="0"/>
          </a:p>
          <a:p>
            <a:pPr algn="just"/>
            <a:endParaRPr lang="en-US" sz="2000" b="0" u="none" dirty="0" smtClean="0"/>
          </a:p>
          <a:p>
            <a:pPr algn="just"/>
            <a:endParaRPr lang="en-US" sz="2000" b="0" u="none" dirty="0" smtClean="0"/>
          </a:p>
          <a:p>
            <a:pPr algn="just"/>
            <a:endParaRPr lang="en-US" sz="2000" b="0" u="none" dirty="0" smtClean="0"/>
          </a:p>
          <a:p>
            <a:pPr algn="just"/>
            <a:endParaRPr lang="en-US" sz="2000" b="0" u="none"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3320862381"/>
              </p:ext>
            </p:extLst>
          </p:nvPr>
        </p:nvGraphicFramePr>
        <p:xfrm>
          <a:off x="848544" y="4941168"/>
          <a:ext cx="5688632" cy="1088185"/>
        </p:xfrm>
        <a:graphic>
          <a:graphicData uri="http://schemas.openxmlformats.org/presentationml/2006/ole">
            <mc:AlternateContent xmlns:mc="http://schemas.openxmlformats.org/markup-compatibility/2006">
              <mc:Choice xmlns:v="urn:schemas-microsoft-com:vml" Requires="v">
                <p:oleObj spid="_x0000_s60835" name="Equation" r:id="rId7" imgW="5981400" imgH="1143000" progId="Equation.3">
                  <p:embed/>
                </p:oleObj>
              </mc:Choice>
              <mc:Fallback>
                <p:oleObj name="Equation" r:id="rId7" imgW="5981400" imgH="1143000" progId="Equation.3">
                  <p:embed/>
                  <p:pic>
                    <p:nvPicPr>
                      <p:cNvPr id="0" name="Object 4"/>
                      <p:cNvPicPr>
                        <a:picLocks noChangeAspect="1" noChangeArrowheads="1"/>
                      </p:cNvPicPr>
                      <p:nvPr/>
                    </p:nvPicPr>
                    <p:blipFill>
                      <a:blip r:embed="rId8"/>
                      <a:srcRect/>
                      <a:stretch>
                        <a:fillRect/>
                      </a:stretch>
                    </p:blipFill>
                    <p:spPr bwMode="auto">
                      <a:xfrm>
                        <a:off x="848544" y="4941168"/>
                        <a:ext cx="5688632" cy="1088185"/>
                      </a:xfrm>
                      <a:prstGeom prst="rect">
                        <a:avLst/>
                      </a:prstGeom>
                      <a:noFill/>
                      <a:ln>
                        <a:noFill/>
                      </a:ln>
                      <a:effec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750596674"/>
              </p:ext>
            </p:extLst>
          </p:nvPr>
        </p:nvGraphicFramePr>
        <p:xfrm>
          <a:off x="6753200" y="4941168"/>
          <a:ext cx="2304256" cy="996853"/>
        </p:xfrm>
        <a:graphic>
          <a:graphicData uri="http://schemas.openxmlformats.org/presentationml/2006/ole">
            <mc:AlternateContent xmlns:mc="http://schemas.openxmlformats.org/markup-compatibility/2006">
              <mc:Choice xmlns:v="urn:schemas-microsoft-com:vml" Requires="v">
                <p:oleObj spid="_x0000_s60836" name="Equation" r:id="rId9" imgW="2641320" imgH="1143000" progId="Equation.3">
                  <p:embed/>
                </p:oleObj>
              </mc:Choice>
              <mc:Fallback>
                <p:oleObj name="Equation" r:id="rId9" imgW="2641320" imgH="1143000" progId="Equation.3">
                  <p:embed/>
                  <p:pic>
                    <p:nvPicPr>
                      <p:cNvPr id="0" name="Object 4"/>
                      <p:cNvPicPr>
                        <a:picLocks noChangeAspect="1" noChangeArrowheads="1"/>
                      </p:cNvPicPr>
                      <p:nvPr/>
                    </p:nvPicPr>
                    <p:blipFill>
                      <a:blip r:embed="rId10"/>
                      <a:srcRect/>
                      <a:stretch>
                        <a:fillRect/>
                      </a:stretch>
                    </p:blipFill>
                    <p:spPr bwMode="auto">
                      <a:xfrm>
                        <a:off x="6753200" y="4941168"/>
                        <a:ext cx="2304256" cy="996853"/>
                      </a:xfrm>
                      <a:prstGeom prst="rect">
                        <a:avLst/>
                      </a:prstGeom>
                      <a:noFill/>
                      <a:ln>
                        <a:noFill/>
                      </a:ln>
                      <a:effec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4244294373"/>
              </p:ext>
            </p:extLst>
          </p:nvPr>
        </p:nvGraphicFramePr>
        <p:xfrm>
          <a:off x="3820120" y="5954092"/>
          <a:ext cx="1420912" cy="355228"/>
        </p:xfrm>
        <a:graphic>
          <a:graphicData uri="http://schemas.openxmlformats.org/presentationml/2006/ole">
            <mc:AlternateContent xmlns:mc="http://schemas.openxmlformats.org/markup-compatibility/2006">
              <mc:Choice xmlns:v="urn:schemas-microsoft-com:vml" Requires="v">
                <p:oleObj spid="_x0000_s60837" name="Equation" r:id="rId11" imgW="1320227" imgH="330057" progId="Equation.3">
                  <p:embed/>
                </p:oleObj>
              </mc:Choice>
              <mc:Fallback>
                <p:oleObj name="Equation" r:id="rId11" imgW="1320227" imgH="330057" progId="Equation.3">
                  <p:embed/>
                  <p:pic>
                    <p:nvPicPr>
                      <p:cNvPr id="0"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20120" y="5954092"/>
                        <a:ext cx="1420912" cy="355228"/>
                      </a:xfrm>
                      <a:prstGeom prst="rect">
                        <a:avLst/>
                      </a:prstGeom>
                      <a:noFill/>
                      <a:ln>
                        <a:noFill/>
                      </a:ln>
                      <a:effectLst/>
                    </p:spPr>
                  </p:pic>
                </p:oleObj>
              </mc:Fallback>
            </mc:AlternateContent>
          </a:graphicData>
        </a:graphic>
      </p:graphicFrame>
      <p:sp>
        <p:nvSpPr>
          <p:cNvPr id="12" name="Rectangle 3"/>
          <p:cNvSpPr txBox="1">
            <a:spLocks noChangeArrowheads="1"/>
          </p:cNvSpPr>
          <p:nvPr/>
        </p:nvSpPr>
        <p:spPr bwMode="auto">
          <a:xfrm>
            <a:off x="848544" y="5877272"/>
            <a:ext cx="3240360" cy="52427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r>
              <a:rPr lang="en-US" sz="2000" b="0" u="none" dirty="0" smtClean="0"/>
              <a:t>Risk-neutral PD (</a:t>
            </a:r>
            <a:r>
              <a:rPr kumimoji="0" lang="pt-PT" sz="2000" b="0" i="1" u="none" dirty="0">
                <a:latin typeface="Symbol" pitchFamily="18" charset="2"/>
              </a:rPr>
              <a:t>m</a:t>
            </a:r>
            <a:r>
              <a:rPr kumimoji="0" lang="pt-PT" sz="2000" b="0" i="1" u="none" dirty="0"/>
              <a:t> </a:t>
            </a:r>
            <a:r>
              <a:rPr kumimoji="0" lang="pt-PT" sz="2000" b="0" u="none" dirty="0"/>
              <a:t>= r </a:t>
            </a:r>
            <a:r>
              <a:rPr kumimoji="0" lang="pt-PT" sz="2000" b="0" u="none" dirty="0" smtClean="0"/>
              <a:t>)</a:t>
            </a:r>
            <a:r>
              <a:rPr lang="en-US" sz="2000" b="0" u="none" dirty="0" smtClean="0"/>
              <a:t>:</a:t>
            </a:r>
          </a:p>
          <a:p>
            <a:pPr algn="just"/>
            <a:endParaRPr lang="en-US" sz="2000" b="0" u="none" dirty="0" smtClean="0"/>
          </a:p>
          <a:p>
            <a:pPr algn="just"/>
            <a:endParaRPr lang="en-US" sz="2000" b="0" u="none" dirty="0" smtClean="0"/>
          </a:p>
          <a:p>
            <a:pPr algn="just"/>
            <a:endParaRPr lang="en-US" sz="2000" b="0" u="none" dirty="0" smtClean="0"/>
          </a:p>
          <a:p>
            <a:pPr algn="just"/>
            <a:endParaRPr lang="en-US" sz="2000" b="0" u="none" dirty="0" smtClean="0"/>
          </a:p>
          <a:p>
            <a:pPr algn="just"/>
            <a:endParaRPr lang="en-US" sz="2000" b="0" u="none"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874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58179">
                                            <p:txEl>
                                              <p:pRg st="0" end="0"/>
                                            </p:txEl>
                                          </p:spTgt>
                                        </p:tgtEl>
                                        <p:attrNameLst>
                                          <p:attrName>style.visibility</p:attrName>
                                        </p:attrNameLst>
                                      </p:cBhvr>
                                      <p:to>
                                        <p:strVal val="visible"/>
                                      </p:to>
                                    </p:set>
                                    <p:animEffect transition="in" filter="wipe(left)">
                                      <p:cBhvr>
                                        <p:cTn id="7" dur="500"/>
                                        <p:tgtEl>
                                          <p:spTgt spid="1458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58180"/>
                                        </p:tgtEl>
                                        <p:attrNameLst>
                                          <p:attrName>style.visibility</p:attrName>
                                        </p:attrNameLst>
                                      </p:cBhvr>
                                      <p:to>
                                        <p:strVal val="visible"/>
                                      </p:to>
                                    </p:set>
                                    <p:animEffect transition="in" filter="wipe(left)">
                                      <p:cBhvr>
                                        <p:cTn id="12" dur="500"/>
                                        <p:tgtEl>
                                          <p:spTgt spid="14581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58182">
                                            <p:txEl>
                                              <p:pRg st="0" end="0"/>
                                            </p:txEl>
                                          </p:spTgt>
                                        </p:tgtEl>
                                        <p:attrNameLst>
                                          <p:attrName>style.visibility</p:attrName>
                                        </p:attrNameLst>
                                      </p:cBhvr>
                                      <p:to>
                                        <p:strVal val="visible"/>
                                      </p:to>
                                    </p:set>
                                    <p:animEffect transition="in" filter="wipe(left)">
                                      <p:cBhvr>
                                        <p:cTn id="17" dur="500"/>
                                        <p:tgtEl>
                                          <p:spTgt spid="145818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58181"/>
                                        </p:tgtEl>
                                        <p:attrNameLst>
                                          <p:attrName>style.visibility</p:attrName>
                                        </p:attrNameLst>
                                      </p:cBhvr>
                                      <p:to>
                                        <p:strVal val="visible"/>
                                      </p:to>
                                    </p:set>
                                    <p:animEffect transition="in" filter="wipe(left)">
                                      <p:cBhvr>
                                        <p:cTn id="22" dur="500"/>
                                        <p:tgtEl>
                                          <p:spTgt spid="145818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wipe(left)">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wipe(left)">
                                      <p:cBhvr>
                                        <p:cTn id="4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8179" grpId="0" build="p" autoUpdateAnimBg="0"/>
      <p:bldP spid="1458182" grpId="0" build="p" autoUpdateAnimBg="0"/>
      <p:bldP spid="7" grpId="0" build="p" autoUpdateAnimBg="0"/>
      <p:bldP spid="12" grpId="0" build="p" autoUpdateAnimBg="0"/>
    </p:bldLst>
  </p:timing>
</p:sld>
</file>

<file path=ppt/slides/slide8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p:txBody>
          <a:bodyPr/>
          <a:lstStyle/>
          <a:p>
            <a:r>
              <a:rPr lang="en-US" dirty="0"/>
              <a:t>Merton Model</a:t>
            </a:r>
            <a:endParaRPr lang="en-US" dirty="0" smtClean="0"/>
          </a:p>
        </p:txBody>
      </p:sp>
      <p:sp>
        <p:nvSpPr>
          <p:cNvPr id="1462275" name="Rectangle 3"/>
          <p:cNvSpPr>
            <a:spLocks noGrp="1" noChangeArrowheads="1"/>
          </p:cNvSpPr>
          <p:nvPr>
            <p:ph type="body" idx="1"/>
          </p:nvPr>
        </p:nvSpPr>
        <p:spPr>
          <a:xfrm>
            <a:off x="776536" y="1628775"/>
            <a:ext cx="8716714" cy="4694238"/>
          </a:xfrm>
          <a:noFill/>
        </p:spPr>
        <p:txBody>
          <a:bodyPr/>
          <a:lstStyle/>
          <a:p>
            <a:pPr algn="just">
              <a:lnSpc>
                <a:spcPts val="2800"/>
              </a:lnSpc>
              <a:spcBef>
                <a:spcPts val="600"/>
              </a:spcBef>
              <a:spcAft>
                <a:spcPts val="600"/>
              </a:spcAft>
            </a:pPr>
            <a:r>
              <a:rPr lang="en-US" sz="2000" dirty="0" smtClean="0"/>
              <a:t>Open issues:</a:t>
            </a:r>
          </a:p>
          <a:p>
            <a:pPr marL="0" indent="0" algn="just">
              <a:lnSpc>
                <a:spcPts val="2800"/>
              </a:lnSpc>
              <a:spcBef>
                <a:spcPts val="600"/>
              </a:spcBef>
              <a:spcAft>
                <a:spcPts val="600"/>
              </a:spcAft>
              <a:buNone/>
            </a:pPr>
            <a:endParaRPr lang="en-US" sz="2000" dirty="0" smtClean="0"/>
          </a:p>
          <a:p>
            <a:pPr lvl="1" algn="just">
              <a:lnSpc>
                <a:spcPts val="2800"/>
              </a:lnSpc>
              <a:spcBef>
                <a:spcPts val="600"/>
              </a:spcBef>
              <a:spcAft>
                <a:spcPts val="600"/>
              </a:spcAft>
            </a:pPr>
            <a:r>
              <a:rPr lang="en-US" sz="2000" dirty="0" smtClean="0"/>
              <a:t>How to estimate </a:t>
            </a:r>
            <a:r>
              <a:rPr lang="en-US" sz="2000" i="1" dirty="0" smtClean="0">
                <a:latin typeface="Symbol" pitchFamily="18" charset="2"/>
              </a:rPr>
              <a:t>m</a:t>
            </a:r>
            <a:r>
              <a:rPr lang="en-US" sz="2000" i="1" dirty="0" smtClean="0"/>
              <a:t>  </a:t>
            </a:r>
            <a:r>
              <a:rPr lang="en-US" sz="2000" dirty="0" smtClean="0"/>
              <a:t>and</a:t>
            </a:r>
            <a:r>
              <a:rPr lang="en-US" sz="2000" i="1" dirty="0" smtClean="0"/>
              <a:t> </a:t>
            </a:r>
            <a:r>
              <a:rPr lang="en-US" sz="2000" dirty="0" smtClean="0">
                <a:sym typeface="Symbol" pitchFamily="18" charset="2"/>
              </a:rPr>
              <a:t></a:t>
            </a:r>
            <a:r>
              <a:rPr lang="en-US" sz="2000" baseline="-25000" dirty="0" smtClean="0"/>
              <a:t>E</a:t>
            </a:r>
            <a:r>
              <a:rPr lang="en-US" sz="2000" dirty="0" smtClean="0"/>
              <a:t>?</a:t>
            </a:r>
          </a:p>
          <a:p>
            <a:pPr lvl="1" algn="just">
              <a:lnSpc>
                <a:spcPts val="2800"/>
              </a:lnSpc>
              <a:spcBef>
                <a:spcPts val="600"/>
              </a:spcBef>
              <a:spcAft>
                <a:spcPts val="600"/>
              </a:spcAft>
            </a:pPr>
            <a:r>
              <a:rPr lang="en-US" sz="2000" dirty="0" smtClean="0"/>
              <a:t>How to deal with complex debt structures, with different maturities, seniority degrees and installments?</a:t>
            </a:r>
          </a:p>
          <a:p>
            <a:pPr lvl="1" algn="just">
              <a:lnSpc>
                <a:spcPts val="2800"/>
              </a:lnSpc>
              <a:spcBef>
                <a:spcPts val="600"/>
              </a:spcBef>
              <a:spcAft>
                <a:spcPts val="600"/>
              </a:spcAft>
            </a:pPr>
            <a:r>
              <a:rPr lang="en-US" sz="2000" dirty="0" smtClean="0"/>
              <a:t>How to deal with the sensitivity of PDs to the leverage ratio?</a:t>
            </a:r>
          </a:p>
          <a:p>
            <a:pPr lvl="1" algn="just">
              <a:lnSpc>
                <a:spcPts val="2800"/>
              </a:lnSpc>
              <a:spcBef>
                <a:spcPts val="600"/>
              </a:spcBef>
              <a:spcAft>
                <a:spcPts val="600"/>
              </a:spcAft>
            </a:pPr>
            <a:r>
              <a:rPr lang="en-US" sz="2000" dirty="0" smtClean="0"/>
              <a:t>How to solve the kurtosis problem in the market value of assets?</a:t>
            </a:r>
          </a:p>
          <a:p>
            <a:pPr lvl="1" algn="just">
              <a:lnSpc>
                <a:spcPts val="2800"/>
              </a:lnSpc>
              <a:spcBef>
                <a:spcPts val="600"/>
              </a:spcBef>
              <a:spcAft>
                <a:spcPts val="600"/>
              </a:spcAft>
            </a:pPr>
            <a:r>
              <a:rPr lang="en-US" sz="2000" dirty="0" smtClean="0"/>
              <a:t>How to use the PD estimates as a leading indicator of rating changes?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2275">
                                            <p:txEl>
                                              <p:pRg st="0" end="0"/>
                                            </p:txEl>
                                          </p:spTgt>
                                        </p:tgtEl>
                                        <p:attrNameLst>
                                          <p:attrName>style.visibility</p:attrName>
                                        </p:attrNameLst>
                                      </p:cBhvr>
                                      <p:to>
                                        <p:strVal val="visible"/>
                                      </p:to>
                                    </p:set>
                                    <p:animEffect transition="in" filter="wipe(left)">
                                      <p:cBhvr>
                                        <p:cTn id="7" dur="500"/>
                                        <p:tgtEl>
                                          <p:spTgt spid="1462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2275">
                                            <p:txEl>
                                              <p:pRg st="2" end="2"/>
                                            </p:txEl>
                                          </p:spTgt>
                                        </p:tgtEl>
                                        <p:attrNameLst>
                                          <p:attrName>style.visibility</p:attrName>
                                        </p:attrNameLst>
                                      </p:cBhvr>
                                      <p:to>
                                        <p:strVal val="visible"/>
                                      </p:to>
                                    </p:set>
                                    <p:animEffect transition="in" filter="wipe(left)">
                                      <p:cBhvr>
                                        <p:cTn id="12" dur="500"/>
                                        <p:tgtEl>
                                          <p:spTgt spid="14622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2275">
                                            <p:txEl>
                                              <p:pRg st="3" end="3"/>
                                            </p:txEl>
                                          </p:spTgt>
                                        </p:tgtEl>
                                        <p:attrNameLst>
                                          <p:attrName>style.visibility</p:attrName>
                                        </p:attrNameLst>
                                      </p:cBhvr>
                                      <p:to>
                                        <p:strVal val="visible"/>
                                      </p:to>
                                    </p:set>
                                    <p:animEffect transition="in" filter="wipe(left)">
                                      <p:cBhvr>
                                        <p:cTn id="17" dur="500"/>
                                        <p:tgtEl>
                                          <p:spTgt spid="1462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2275">
                                            <p:txEl>
                                              <p:pRg st="4" end="4"/>
                                            </p:txEl>
                                          </p:spTgt>
                                        </p:tgtEl>
                                        <p:attrNameLst>
                                          <p:attrName>style.visibility</p:attrName>
                                        </p:attrNameLst>
                                      </p:cBhvr>
                                      <p:to>
                                        <p:strVal val="visible"/>
                                      </p:to>
                                    </p:set>
                                    <p:animEffect transition="in" filter="wipe(left)">
                                      <p:cBhvr>
                                        <p:cTn id="22" dur="500"/>
                                        <p:tgtEl>
                                          <p:spTgt spid="1462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62275">
                                            <p:txEl>
                                              <p:pRg st="5" end="5"/>
                                            </p:txEl>
                                          </p:spTgt>
                                        </p:tgtEl>
                                        <p:attrNameLst>
                                          <p:attrName>style.visibility</p:attrName>
                                        </p:attrNameLst>
                                      </p:cBhvr>
                                      <p:to>
                                        <p:strVal val="visible"/>
                                      </p:to>
                                    </p:set>
                                    <p:animEffect transition="in" filter="wipe(left)">
                                      <p:cBhvr>
                                        <p:cTn id="27" dur="500"/>
                                        <p:tgtEl>
                                          <p:spTgt spid="146227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62275">
                                            <p:txEl>
                                              <p:pRg st="6" end="6"/>
                                            </p:txEl>
                                          </p:spTgt>
                                        </p:tgtEl>
                                        <p:attrNameLst>
                                          <p:attrName>style.visibility</p:attrName>
                                        </p:attrNameLst>
                                      </p:cBhvr>
                                      <p:to>
                                        <p:strVal val="visible"/>
                                      </p:to>
                                    </p:set>
                                    <p:animEffect transition="in" filter="wipe(left)">
                                      <p:cBhvr>
                                        <p:cTn id="32" dur="500"/>
                                        <p:tgtEl>
                                          <p:spTgt spid="146227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2275" grpId="0" build="p" autoUpdateAnimBg="0"/>
    </p:bldLst>
  </p:timing>
</p:sld>
</file>

<file path=ppt/slides/slide8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smtClean="0"/>
              <a:t>KMV Model</a:t>
            </a:r>
          </a:p>
        </p:txBody>
      </p:sp>
      <p:sp>
        <p:nvSpPr>
          <p:cNvPr id="1463299" name="Rectangle 3"/>
          <p:cNvSpPr>
            <a:spLocks noGrp="1" noChangeArrowheads="1"/>
          </p:cNvSpPr>
          <p:nvPr>
            <p:ph type="body" idx="1"/>
          </p:nvPr>
        </p:nvSpPr>
        <p:spPr>
          <a:xfrm>
            <a:off x="776536" y="1616927"/>
            <a:ext cx="8640960" cy="4706085"/>
          </a:xfrm>
          <a:noFill/>
        </p:spPr>
        <p:txBody>
          <a:bodyPr/>
          <a:lstStyle/>
          <a:p>
            <a:pPr algn="just">
              <a:lnSpc>
                <a:spcPts val="2700"/>
              </a:lnSpc>
              <a:spcBef>
                <a:spcPts val="600"/>
              </a:spcBef>
              <a:spcAft>
                <a:spcPts val="600"/>
              </a:spcAft>
            </a:pPr>
            <a:r>
              <a:rPr lang="en-US" sz="2000" dirty="0"/>
              <a:t>KMV overcomes the distribution problems by using a database of loans providing empirical PDs as a function of the distance-to-default measure.</a:t>
            </a:r>
          </a:p>
          <a:p>
            <a:pPr algn="just">
              <a:lnSpc>
                <a:spcPts val="2700"/>
              </a:lnSpc>
              <a:spcBef>
                <a:spcPts val="600"/>
              </a:spcBef>
              <a:spcAft>
                <a:spcPts val="600"/>
              </a:spcAft>
            </a:pPr>
            <a:r>
              <a:rPr lang="en-US" sz="2000" dirty="0" smtClean="0"/>
              <a:t>According </a:t>
            </a:r>
            <a:r>
              <a:rPr lang="en-US" sz="2000" dirty="0"/>
              <a:t>to </a:t>
            </a:r>
            <a:r>
              <a:rPr lang="en-US" sz="2000" dirty="0" err="1"/>
              <a:t>Oderda</a:t>
            </a:r>
            <a:r>
              <a:rPr lang="en-US" sz="2000" dirty="0"/>
              <a:t> et al. (2002), Moody’s KMV model anticipates defaults with a lead of around 15 months (11 months for </a:t>
            </a:r>
            <a:r>
              <a:rPr lang="en-US" sz="2000" dirty="0" err="1"/>
              <a:t>RiskCalc</a:t>
            </a:r>
            <a:r>
              <a:rPr lang="en-US" sz="2000" dirty="0" smtClean="0"/>
              <a:t>).</a:t>
            </a:r>
          </a:p>
          <a:p>
            <a:pPr algn="just">
              <a:lnSpc>
                <a:spcPts val="2700"/>
              </a:lnSpc>
              <a:spcBef>
                <a:spcPts val="600"/>
              </a:spcBef>
              <a:spcAft>
                <a:spcPts val="600"/>
              </a:spcAft>
            </a:pPr>
            <a:endParaRPr lang="en-US" sz="2000" dirty="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endParaRPr lang="en-US" sz="2000" dirty="0"/>
          </a:p>
          <a:p>
            <a:pPr algn="just">
              <a:lnSpc>
                <a:spcPts val="2700"/>
              </a:lnSpc>
              <a:spcBef>
                <a:spcPts val="600"/>
              </a:spcBef>
              <a:spcAft>
                <a:spcPts val="600"/>
              </a:spcAft>
            </a:pPr>
            <a:r>
              <a:rPr lang="en-US" sz="2000" dirty="0" smtClean="0"/>
              <a:t>However</a:t>
            </a:r>
            <a:r>
              <a:rPr lang="en-US" sz="2000" dirty="0"/>
              <a:t>, it also produces false alarms in 88% of the cases</a:t>
            </a:r>
            <a:r>
              <a:rPr lang="en-US" sz="2000" dirty="0" smtClean="0"/>
              <a:t>.</a:t>
            </a:r>
            <a:endParaRPr lang="en-US" sz="2000" dirty="0"/>
          </a:p>
        </p:txBody>
      </p:sp>
      <p:graphicFrame>
        <p:nvGraphicFramePr>
          <p:cNvPr id="1463301" name="Object 5"/>
          <p:cNvGraphicFramePr>
            <a:graphicFrameLocks noChangeAspect="1"/>
          </p:cNvGraphicFramePr>
          <p:nvPr>
            <p:extLst>
              <p:ext uri="{D42A27DB-BD31-4B8C-83A1-F6EECF244321}">
                <p14:modId xmlns:p14="http://schemas.microsoft.com/office/powerpoint/2010/main" val="2090816655"/>
              </p:ext>
            </p:extLst>
          </p:nvPr>
        </p:nvGraphicFramePr>
        <p:xfrm>
          <a:off x="1424608" y="3789040"/>
          <a:ext cx="2592288" cy="1358247"/>
        </p:xfrm>
        <a:graphic>
          <a:graphicData uri="http://schemas.openxmlformats.org/presentationml/2006/ole">
            <mc:AlternateContent xmlns:mc="http://schemas.openxmlformats.org/markup-compatibility/2006">
              <mc:Choice xmlns:v="urn:schemas-microsoft-com:vml" Requires="v">
                <p:oleObj spid="_x0000_s22283" name="Equation" r:id="rId3" imgW="2184120" imgH="1143000" progId="Equation.3">
                  <p:embed/>
                </p:oleObj>
              </mc:Choice>
              <mc:Fallback>
                <p:oleObj name="Equation" r:id="rId3" imgW="2184120" imgH="1143000" progId="Equation.3">
                  <p:embed/>
                  <p:pic>
                    <p:nvPicPr>
                      <p:cNvPr id="0" name="Object 5"/>
                      <p:cNvPicPr>
                        <a:picLocks noChangeAspect="1" noChangeArrowheads="1"/>
                      </p:cNvPicPr>
                      <p:nvPr/>
                    </p:nvPicPr>
                    <p:blipFill>
                      <a:blip r:embed="rId4"/>
                      <a:srcRect/>
                      <a:stretch>
                        <a:fillRect/>
                      </a:stretch>
                    </p:blipFill>
                    <p:spPr bwMode="auto">
                      <a:xfrm>
                        <a:off x="1424608" y="3789040"/>
                        <a:ext cx="2592288" cy="1358247"/>
                      </a:xfrm>
                      <a:prstGeom prst="rect">
                        <a:avLst/>
                      </a:prstGeom>
                      <a:noFill/>
                      <a:ln>
                        <a:noFill/>
                      </a:ln>
                      <a:effectLst/>
                      <a:extLst/>
                    </p:spPr>
                  </p:pic>
                </p:oleObj>
              </mc:Fallback>
            </mc:AlternateContent>
          </a:graphicData>
        </a:graphic>
      </p:graphicFrame>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3299">
                                            <p:txEl>
                                              <p:pRg st="0" end="0"/>
                                            </p:txEl>
                                          </p:spTgt>
                                        </p:tgtEl>
                                        <p:attrNameLst>
                                          <p:attrName>style.visibility</p:attrName>
                                        </p:attrNameLst>
                                      </p:cBhvr>
                                      <p:to>
                                        <p:strVal val="visible"/>
                                      </p:to>
                                    </p:set>
                                    <p:animEffect transition="in" filter="wipe(left)">
                                      <p:cBhvr>
                                        <p:cTn id="7" dur="500"/>
                                        <p:tgtEl>
                                          <p:spTgt spid="1463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3299">
                                            <p:txEl>
                                              <p:pRg st="1" end="1"/>
                                            </p:txEl>
                                          </p:spTgt>
                                        </p:tgtEl>
                                        <p:attrNameLst>
                                          <p:attrName>style.visibility</p:attrName>
                                        </p:attrNameLst>
                                      </p:cBhvr>
                                      <p:to>
                                        <p:strVal val="visible"/>
                                      </p:to>
                                    </p:set>
                                    <p:animEffect transition="in" filter="wipe(left)">
                                      <p:cBhvr>
                                        <p:cTn id="12" dur="500"/>
                                        <p:tgtEl>
                                          <p:spTgt spid="1463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3299">
                                            <p:txEl>
                                              <p:pRg st="6" end="6"/>
                                            </p:txEl>
                                          </p:spTgt>
                                        </p:tgtEl>
                                        <p:attrNameLst>
                                          <p:attrName>style.visibility</p:attrName>
                                        </p:attrNameLst>
                                      </p:cBhvr>
                                      <p:to>
                                        <p:strVal val="visible"/>
                                      </p:to>
                                    </p:set>
                                    <p:animEffect transition="in" filter="wipe(left)">
                                      <p:cBhvr>
                                        <p:cTn id="17" dur="500"/>
                                        <p:tgtEl>
                                          <p:spTgt spid="146329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63301"/>
                                        </p:tgtEl>
                                        <p:attrNameLst>
                                          <p:attrName>style.visibility</p:attrName>
                                        </p:attrNameLst>
                                      </p:cBhvr>
                                      <p:to>
                                        <p:strVal val="visible"/>
                                      </p:to>
                                    </p:set>
                                    <p:animEffect transition="in" filter="wipe(left)">
                                      <p:cBhvr>
                                        <p:cTn id="22" dur="500"/>
                                        <p:tgtEl>
                                          <p:spTgt spid="1463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3299" grpId="0" build="p" autoUpdateAnimBg="0"/>
    </p:bldLst>
  </p:timing>
</p:sld>
</file>

<file path=ppt/slides/slide8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smtClean="0"/>
              <a:t>KMV Model</a:t>
            </a:r>
          </a:p>
        </p:txBody>
      </p:sp>
      <p:sp>
        <p:nvSpPr>
          <p:cNvPr id="5" name="Rectangle 3"/>
          <p:cNvSpPr txBox="1">
            <a:spLocks noChangeArrowheads="1"/>
          </p:cNvSpPr>
          <p:nvPr/>
        </p:nvSpPr>
        <p:spPr bwMode="auto">
          <a:xfrm>
            <a:off x="738158" y="1628800"/>
            <a:ext cx="8715436" cy="469421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t>Nonetheless, KMV model was able to anticipate important defaults, like </a:t>
            </a:r>
            <a:r>
              <a:rPr lang="en-US" sz="2000" b="0" u="none" dirty="0" err="1" smtClean="0"/>
              <a:t>Worldcom</a:t>
            </a:r>
            <a:r>
              <a:rPr lang="en-US" sz="2000" b="0" u="none" dirty="0" smtClean="0"/>
              <a:t>, before rating agencies: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877</a:t>
            </a:fld>
            <a:endParaRPr lang="en-US"/>
          </a:p>
        </p:txBody>
      </p:sp>
      <p:pic>
        <p:nvPicPr>
          <p:cNvPr id="3" name="Picture 2"/>
          <p:cNvPicPr>
            <a:picLocks noChangeAspect="1"/>
          </p:cNvPicPr>
          <p:nvPr/>
        </p:nvPicPr>
        <p:blipFill>
          <a:blip r:embed="rId2"/>
          <a:stretch>
            <a:fillRect/>
          </a:stretch>
        </p:blipFill>
        <p:spPr>
          <a:xfrm>
            <a:off x="1086021" y="2544925"/>
            <a:ext cx="5235131" cy="3217935"/>
          </a:xfrm>
          <a:prstGeom prst="rect">
            <a:avLst/>
          </a:prstGeom>
        </p:spPr>
      </p:pic>
      <p:sp>
        <p:nvSpPr>
          <p:cNvPr id="6" name="Rectangle 3"/>
          <p:cNvSpPr txBox="1">
            <a:spLocks noChangeArrowheads="1"/>
          </p:cNvSpPr>
          <p:nvPr/>
        </p:nvSpPr>
        <p:spPr bwMode="auto">
          <a:xfrm>
            <a:off x="1086020" y="5877273"/>
            <a:ext cx="5235131" cy="46903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buNone/>
            </a:pPr>
            <a:r>
              <a:rPr lang="en-US" sz="1000" b="0" u="none" dirty="0"/>
              <a:t>Saunders, Anthony and Marcia </a:t>
            </a:r>
            <a:r>
              <a:rPr lang="en-US" sz="1000" b="0" u="none" dirty="0" err="1"/>
              <a:t>Millon</a:t>
            </a:r>
            <a:r>
              <a:rPr lang="en-US" sz="1000" b="0" u="none" dirty="0"/>
              <a:t> Cornett (2006), Financial Institutions Management – A Risk Management Approach, 5th Edition, McGraw-Hill International.</a:t>
            </a:r>
            <a:endParaRPr lang="pt-PT" sz="1000" b="0" u="none" dirty="0"/>
          </a:p>
        </p:txBody>
      </p:sp>
    </p:spTree>
    <p:extLst>
      <p:ext uri="{BB962C8B-B14F-4D97-AF65-F5344CB8AC3E}">
        <p14:creationId xmlns:p14="http://schemas.microsoft.com/office/powerpoint/2010/main" val="2282427735"/>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r>
              <a:rPr lang="en-US" sz="4000" dirty="0" smtClean="0"/>
              <a:t>KMV Model</a:t>
            </a:r>
          </a:p>
        </p:txBody>
      </p:sp>
      <p:sp>
        <p:nvSpPr>
          <p:cNvPr id="5" name="Rectangle 3"/>
          <p:cNvSpPr txBox="1">
            <a:spLocks noChangeArrowheads="1"/>
          </p:cNvSpPr>
          <p:nvPr/>
        </p:nvSpPr>
        <p:spPr bwMode="auto">
          <a:xfrm>
            <a:off x="738158" y="1628800"/>
            <a:ext cx="8715436" cy="475252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700"/>
              </a:lnSpc>
              <a:spcBef>
                <a:spcPts val="600"/>
              </a:spcBef>
              <a:spcAft>
                <a:spcPts val="600"/>
              </a:spcAft>
            </a:pPr>
            <a:r>
              <a:rPr lang="en-US" sz="2000" b="0" u="none" dirty="0" smtClean="0"/>
              <a:t>In this model, </a:t>
            </a:r>
            <a:r>
              <a:rPr lang="en-US" sz="2000" b="0" i="1" u="none" dirty="0" err="1" smtClean="0">
                <a:latin typeface="Symbol" pitchFamily="18" charset="2"/>
              </a:rPr>
              <a:t>s</a:t>
            </a:r>
            <a:r>
              <a:rPr lang="en-US" sz="2000" b="0" i="1" u="none" baseline="-25000" dirty="0" err="1" smtClean="0"/>
              <a:t>A</a:t>
            </a:r>
            <a:r>
              <a:rPr lang="en-US" sz="2000" b="0" i="1" u="none" baseline="-25000" dirty="0" smtClean="0"/>
              <a:t>  </a:t>
            </a:r>
            <a:r>
              <a:rPr lang="en-US" sz="2000" b="0" u="none" dirty="0" smtClean="0"/>
              <a:t>is a linear combination of a modeled and an empirical volatility (the latter weighting 70%, 80% for Financial Institutions).</a:t>
            </a:r>
          </a:p>
          <a:p>
            <a:pPr marL="261938" indent="-261938" algn="just">
              <a:lnSpc>
                <a:spcPts val="2700"/>
              </a:lnSpc>
              <a:spcBef>
                <a:spcPts val="600"/>
              </a:spcBef>
              <a:spcAft>
                <a:spcPts val="600"/>
              </a:spcAft>
            </a:pPr>
            <a:endParaRPr lang="en-US" sz="2000" b="0" u="none" dirty="0" smtClean="0"/>
          </a:p>
          <a:p>
            <a:pPr marL="261938" indent="-261938" algn="just">
              <a:lnSpc>
                <a:spcPts val="2700"/>
              </a:lnSpc>
              <a:spcBef>
                <a:spcPts val="600"/>
              </a:spcBef>
              <a:spcAft>
                <a:spcPts val="600"/>
              </a:spcAft>
            </a:pPr>
            <a:r>
              <a:rPr lang="en-US" sz="2000" b="0" u="none" dirty="0" smtClean="0"/>
              <a:t>Empirical </a:t>
            </a:r>
            <a:r>
              <a:rPr lang="en-US" sz="2000" b="0" u="none" dirty="0" err="1" smtClean="0"/>
              <a:t>vols</a:t>
            </a:r>
            <a:r>
              <a:rPr lang="en-US" sz="2000" b="0" u="none" dirty="0" smtClean="0"/>
              <a:t> are calculated as the annualized standard deviation of the growth rates of the nominal value of assets, using 3 years of weekly observations for US companies (5 years of monthly data for European companies), excluding extreme values and adjusting for effects of M&amp;A.</a:t>
            </a:r>
          </a:p>
          <a:p>
            <a:pPr marL="261938" indent="-261938" algn="just">
              <a:lnSpc>
                <a:spcPts val="2700"/>
              </a:lnSpc>
              <a:spcBef>
                <a:spcPts val="600"/>
              </a:spcBef>
              <a:spcAft>
                <a:spcPts val="600"/>
              </a:spcAft>
            </a:pPr>
            <a:endParaRPr lang="en-US" sz="2000" b="0" u="none" dirty="0" smtClean="0"/>
          </a:p>
          <a:p>
            <a:pPr marL="261938" indent="-261938" algn="just">
              <a:lnSpc>
                <a:spcPts val="2700"/>
              </a:lnSpc>
              <a:spcBef>
                <a:spcPts val="600"/>
              </a:spcBef>
              <a:spcAft>
                <a:spcPts val="600"/>
              </a:spcAft>
            </a:pPr>
            <a:r>
              <a:rPr lang="en-US" sz="2000" b="0" u="none" dirty="0" smtClean="0"/>
              <a:t>The modeled </a:t>
            </a:r>
            <a:r>
              <a:rPr lang="en-US" sz="2000" b="0" u="none" dirty="0" err="1" smtClean="0"/>
              <a:t>vols</a:t>
            </a:r>
            <a:r>
              <a:rPr lang="en-US" sz="2000" b="0" u="none" dirty="0" smtClean="0"/>
              <a:t> are obtained from a regression between the observed </a:t>
            </a:r>
            <a:r>
              <a:rPr lang="en-US" sz="2000" b="0" u="none" dirty="0" err="1" smtClean="0"/>
              <a:t>vol</a:t>
            </a:r>
            <a:r>
              <a:rPr lang="en-US" sz="2000" b="0" u="none" dirty="0" smtClean="0"/>
              <a:t> and size, revenues, profitability, sector and region variables.</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878</a:t>
            </a:fld>
            <a:endParaRPr lang="en-US"/>
          </a:p>
        </p:txBody>
      </p:sp>
    </p:spTree>
    <p:extLst>
      <p:ext uri="{BB962C8B-B14F-4D97-AF65-F5344CB8AC3E}">
        <p14:creationId xmlns:p14="http://schemas.microsoft.com/office/powerpoint/2010/main" val="3286471976"/>
      </p:ext>
    </p:extLst>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left)">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8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1106" name="Rectangle 2"/>
          <p:cNvSpPr>
            <a:spLocks noGrp="1" noChangeArrowheads="1"/>
          </p:cNvSpPr>
          <p:nvPr>
            <p:ph type="title"/>
          </p:nvPr>
        </p:nvSpPr>
        <p:spPr/>
        <p:txBody>
          <a:bodyPr/>
          <a:lstStyle/>
          <a:p>
            <a:r>
              <a:rPr lang="en-US" sz="4000" dirty="0"/>
              <a:t>KMV Model</a:t>
            </a:r>
            <a:endParaRPr lang="en-US" sz="4000" dirty="0" smtClean="0"/>
          </a:p>
        </p:txBody>
      </p:sp>
      <p:sp>
        <p:nvSpPr>
          <p:cNvPr id="1465347" name="Rectangle 3"/>
          <p:cNvSpPr>
            <a:spLocks noGrp="1" noChangeArrowheads="1"/>
          </p:cNvSpPr>
          <p:nvPr>
            <p:ph type="body" idx="1"/>
          </p:nvPr>
        </p:nvSpPr>
        <p:spPr>
          <a:xfrm>
            <a:off x="738158" y="1556792"/>
            <a:ext cx="8715436" cy="3442134"/>
          </a:xfrm>
          <a:noFill/>
        </p:spPr>
        <p:txBody>
          <a:bodyPr/>
          <a:lstStyle/>
          <a:p>
            <a:pPr marL="261938" indent="-261938" algn="just">
              <a:lnSpc>
                <a:spcPts val="2500"/>
              </a:lnSpc>
              <a:spcBef>
                <a:spcPts val="600"/>
              </a:spcBef>
            </a:pPr>
            <a:r>
              <a:rPr lang="en-US" sz="1800" dirty="0" smtClean="0"/>
              <a:t>For FIs, </a:t>
            </a:r>
            <a:r>
              <a:rPr lang="en-US" sz="2000" dirty="0" smtClean="0"/>
              <a:t>the PD is harder to estimate, given the diversity and uncertainty of the liabilities’ maturities.</a:t>
            </a:r>
          </a:p>
          <a:p>
            <a:pPr marL="261938" indent="-261938" algn="just">
              <a:lnSpc>
                <a:spcPts val="2500"/>
              </a:lnSpc>
              <a:spcBef>
                <a:spcPts val="600"/>
              </a:spcBef>
            </a:pPr>
            <a:r>
              <a:rPr lang="en-US" sz="2000" dirty="0" smtClean="0"/>
              <a:t>On the other hand, by definition, banks are highly leveraged companies.</a:t>
            </a:r>
          </a:p>
          <a:p>
            <a:pPr marL="261938" indent="-261938" algn="just">
              <a:lnSpc>
                <a:spcPts val="2500"/>
              </a:lnSpc>
              <a:spcBef>
                <a:spcPts val="600"/>
              </a:spcBef>
            </a:pPr>
            <a:r>
              <a:rPr lang="en-US" sz="2000" dirty="0" smtClean="0"/>
              <a:t>Thus, Moody’s KMV proposes the </a:t>
            </a:r>
            <a:r>
              <a:rPr lang="en-US" sz="2000" i="1" dirty="0" smtClean="0"/>
              <a:t>default point</a:t>
            </a:r>
            <a:r>
              <a:rPr lang="en-US" sz="2000" dirty="0" smtClean="0"/>
              <a:t> (the value of the payable liabilities in the maturity considered) to be calculated as a % of the total liabilities, being that % differentiated according to the type of institution.</a:t>
            </a:r>
          </a:p>
          <a:p>
            <a:pPr marL="261938" indent="-261938" algn="just">
              <a:lnSpc>
                <a:spcPts val="2500"/>
              </a:lnSpc>
              <a:spcBef>
                <a:spcPts val="600"/>
              </a:spcBef>
            </a:pPr>
            <a:r>
              <a:rPr lang="en-US" sz="2000" dirty="0" smtClean="0"/>
              <a:t>In Chan-Lau and </a:t>
            </a:r>
            <a:r>
              <a:rPr lang="en-US" sz="2000" dirty="0" err="1" smtClean="0"/>
              <a:t>Sy</a:t>
            </a:r>
            <a:r>
              <a:rPr lang="en-US" sz="2000" dirty="0" smtClean="0"/>
              <a:t> (2006), it is proposed an adjustment to the KMV model, in order to accommodate the possibility of a bail-out. Consequently, the “</a:t>
            </a:r>
            <a:r>
              <a:rPr lang="en-US" sz="2000" i="1" dirty="0" smtClean="0"/>
              <a:t>Distance-Risk measure</a:t>
            </a:r>
            <a:r>
              <a:rPr lang="en-US" sz="2000" dirty="0" smtClean="0"/>
              <a:t>” concept is created, with </a:t>
            </a:r>
            <a:r>
              <a:rPr lang="en-US" sz="2000" i="1" dirty="0" smtClean="0"/>
              <a:t>L</a:t>
            </a:r>
            <a:r>
              <a:rPr lang="en-US" sz="2000" i="1" baseline="-25000" dirty="0" smtClean="0"/>
              <a:t>t</a:t>
            </a:r>
            <a:r>
              <a:rPr lang="en-US" sz="2000" baseline="-25000" dirty="0" smtClean="0"/>
              <a:t> </a:t>
            </a:r>
            <a:r>
              <a:rPr lang="en-US" sz="2000" dirty="0" smtClean="0"/>
              <a:t> being the bank’s liabilities (</a:t>
            </a:r>
            <a:r>
              <a:rPr lang="en-US" sz="2000" dirty="0" smtClean="0">
                <a:latin typeface="Symbol" pitchFamily="18" charset="2"/>
              </a:rPr>
              <a:t>l</a:t>
            </a:r>
            <a:r>
              <a:rPr lang="en-US" sz="2000" dirty="0" smtClean="0"/>
              <a:t>=1 =&gt; DR=DD) and PCAR the planned capital ratio:</a:t>
            </a:r>
          </a:p>
        </p:txBody>
      </p:sp>
      <p:pic>
        <p:nvPicPr>
          <p:cNvPr id="4" name="Picture 1028"/>
          <p:cNvPicPr>
            <a:picLocks noChangeAspect="1" noChangeArrowheads="1"/>
          </p:cNvPicPr>
          <p:nvPr/>
        </p:nvPicPr>
        <p:blipFill>
          <a:blip r:embed="rId2" cstate="print"/>
          <a:srcRect/>
          <a:stretch>
            <a:fillRect/>
          </a:stretch>
        </p:blipFill>
        <p:spPr bwMode="auto">
          <a:xfrm>
            <a:off x="1136576" y="5026252"/>
            <a:ext cx="3312368" cy="1288678"/>
          </a:xfrm>
          <a:prstGeom prst="rect">
            <a:avLst/>
          </a:prstGeom>
          <a:noFill/>
          <a:ln w="12700" cap="sq">
            <a:noFill/>
            <a:miter lim="800000"/>
            <a:headEnd/>
            <a:tailEnd/>
          </a:ln>
        </p:spPr>
      </p:pic>
      <p:pic>
        <p:nvPicPr>
          <p:cNvPr id="5" name="Picture 1033"/>
          <p:cNvPicPr>
            <a:picLocks noChangeAspect="1" noChangeArrowheads="1"/>
          </p:cNvPicPr>
          <p:nvPr/>
        </p:nvPicPr>
        <p:blipFill>
          <a:blip r:embed="rId3" cstate="print"/>
          <a:srcRect/>
          <a:stretch>
            <a:fillRect/>
          </a:stretch>
        </p:blipFill>
        <p:spPr bwMode="auto">
          <a:xfrm>
            <a:off x="5169024" y="5039189"/>
            <a:ext cx="1795462" cy="84613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879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65347">
                                            <p:txEl>
                                              <p:pRg st="0" end="0"/>
                                            </p:txEl>
                                          </p:spTgt>
                                        </p:tgtEl>
                                        <p:attrNameLst>
                                          <p:attrName>style.visibility</p:attrName>
                                        </p:attrNameLst>
                                      </p:cBhvr>
                                      <p:to>
                                        <p:strVal val="visible"/>
                                      </p:to>
                                    </p:set>
                                    <p:animEffect transition="in" filter="wipe(left)">
                                      <p:cBhvr>
                                        <p:cTn id="7" dur="500"/>
                                        <p:tgtEl>
                                          <p:spTgt spid="1465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65347">
                                            <p:txEl>
                                              <p:pRg st="1" end="1"/>
                                            </p:txEl>
                                          </p:spTgt>
                                        </p:tgtEl>
                                        <p:attrNameLst>
                                          <p:attrName>style.visibility</p:attrName>
                                        </p:attrNameLst>
                                      </p:cBhvr>
                                      <p:to>
                                        <p:strVal val="visible"/>
                                      </p:to>
                                    </p:set>
                                    <p:animEffect transition="in" filter="wipe(left)">
                                      <p:cBhvr>
                                        <p:cTn id="12" dur="500"/>
                                        <p:tgtEl>
                                          <p:spTgt spid="1465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65347">
                                            <p:txEl>
                                              <p:pRg st="2" end="2"/>
                                            </p:txEl>
                                          </p:spTgt>
                                        </p:tgtEl>
                                        <p:attrNameLst>
                                          <p:attrName>style.visibility</p:attrName>
                                        </p:attrNameLst>
                                      </p:cBhvr>
                                      <p:to>
                                        <p:strVal val="visible"/>
                                      </p:to>
                                    </p:set>
                                    <p:animEffect transition="in" filter="wipe(left)">
                                      <p:cBhvr>
                                        <p:cTn id="17" dur="500"/>
                                        <p:tgtEl>
                                          <p:spTgt spid="1465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65347">
                                            <p:txEl>
                                              <p:pRg st="3" end="3"/>
                                            </p:txEl>
                                          </p:spTgt>
                                        </p:tgtEl>
                                        <p:attrNameLst>
                                          <p:attrName>style.visibility</p:attrName>
                                        </p:attrNameLst>
                                      </p:cBhvr>
                                      <p:to>
                                        <p:strVal val="visible"/>
                                      </p:to>
                                    </p:set>
                                    <p:animEffect transition="in" filter="wipe(left)">
                                      <p:cBhvr>
                                        <p:cTn id="22" dur="500"/>
                                        <p:tgtEl>
                                          <p:spTgt spid="1465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347"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smtClean="0"/>
              <a:t>Bank-based vs </a:t>
            </a:r>
            <a:br>
              <a:rPr lang="en-US" dirty="0" smtClean="0"/>
            </a:br>
            <a:r>
              <a:rPr lang="en-US" dirty="0" smtClean="0"/>
              <a:t>Market based Financing</a:t>
            </a:r>
          </a:p>
        </p:txBody>
      </p:sp>
      <p:sp>
        <p:nvSpPr>
          <p:cNvPr id="1619971" name="Rectangle 3"/>
          <p:cNvSpPr>
            <a:spLocks noGrp="1" noChangeArrowheads="1"/>
          </p:cNvSpPr>
          <p:nvPr>
            <p:ph type="body" idx="1"/>
          </p:nvPr>
        </p:nvSpPr>
        <p:spPr>
          <a:xfrm>
            <a:off x="776536" y="1628799"/>
            <a:ext cx="8712968" cy="4694213"/>
          </a:xfrm>
        </p:spPr>
        <p:txBody>
          <a:bodyPr/>
          <a:lstStyle/>
          <a:p>
            <a:pPr marL="263525" indent="-263525" algn="just">
              <a:lnSpc>
                <a:spcPts val="2700"/>
              </a:lnSpc>
              <a:spcBef>
                <a:spcPts val="600"/>
              </a:spcBef>
              <a:spcAft>
                <a:spcPts val="600"/>
              </a:spcAft>
            </a:pPr>
            <a:r>
              <a:rPr lang="en-GB" sz="2000" dirty="0" smtClean="0"/>
              <a:t>Finance </a:t>
            </a:r>
            <a:r>
              <a:rPr lang="en-GB" sz="2000" dirty="0"/>
              <a:t>literature has long debated the </a:t>
            </a:r>
            <a:r>
              <a:rPr lang="en-GB" sz="2000" dirty="0" smtClean="0"/>
              <a:t>merits </a:t>
            </a:r>
            <a:r>
              <a:rPr lang="en-GB" sz="2000" dirty="0"/>
              <a:t>of </a:t>
            </a:r>
            <a:r>
              <a:rPr lang="en-GB" sz="2000" dirty="0">
                <a:solidFill>
                  <a:srgbClr val="FF0000"/>
                </a:solidFill>
              </a:rPr>
              <a:t>bank-based </a:t>
            </a:r>
            <a:r>
              <a:rPr lang="en-GB" sz="2000" dirty="0" smtClean="0">
                <a:solidFill>
                  <a:srgbClr val="FF0000"/>
                </a:solidFill>
              </a:rPr>
              <a:t>vs market-based </a:t>
            </a:r>
            <a:r>
              <a:rPr lang="en-GB" sz="2000" dirty="0">
                <a:solidFill>
                  <a:srgbClr val="FF0000"/>
                </a:solidFill>
              </a:rPr>
              <a:t>financing, </a:t>
            </a:r>
            <a:r>
              <a:rPr lang="en-GB" sz="2000" dirty="0"/>
              <a:t>regarding its effects on economic growth and </a:t>
            </a:r>
            <a:r>
              <a:rPr lang="en-GB" sz="2000" dirty="0" smtClean="0"/>
              <a:t>allocation </a:t>
            </a:r>
            <a:r>
              <a:rPr lang="en-GB" sz="2000" dirty="0"/>
              <a:t>of risk (Allen and Gale, 2000</a:t>
            </a:r>
            <a:r>
              <a:rPr lang="en-GB" sz="2000" dirty="0" smtClean="0"/>
              <a:t>).</a:t>
            </a:r>
          </a:p>
          <a:p>
            <a:pPr marL="263525" indent="-263525" algn="just">
              <a:lnSpc>
                <a:spcPts val="2700"/>
              </a:lnSpc>
              <a:spcBef>
                <a:spcPts val="600"/>
              </a:spcBef>
              <a:spcAft>
                <a:spcPts val="600"/>
              </a:spcAft>
            </a:pPr>
            <a:endParaRPr lang="en-GB" sz="2000" dirty="0" smtClean="0"/>
          </a:p>
          <a:p>
            <a:pPr marL="263525" indent="-263525" algn="just">
              <a:lnSpc>
                <a:spcPts val="2700"/>
              </a:lnSpc>
              <a:spcBef>
                <a:spcPts val="600"/>
              </a:spcBef>
              <a:spcAft>
                <a:spcPts val="600"/>
              </a:spcAft>
            </a:pPr>
            <a:r>
              <a:rPr lang="en-US" sz="2000" dirty="0" smtClean="0">
                <a:solidFill>
                  <a:srgbClr val="FF0000"/>
                </a:solidFill>
              </a:rPr>
              <a:t>The main financial systems exhibit different characteristics regarding the relative weight of the banking systems vis-à-vis capital markets.</a:t>
            </a:r>
          </a:p>
          <a:p>
            <a:pPr marL="263525" indent="-263525" algn="just">
              <a:lnSpc>
                <a:spcPts val="2700"/>
              </a:lnSpc>
              <a:spcBef>
                <a:spcPts val="600"/>
              </a:spcBef>
              <a:spcAft>
                <a:spcPts val="600"/>
              </a:spcAft>
            </a:pPr>
            <a:endParaRPr lang="en-US" sz="2000" dirty="0" smtClean="0">
              <a:solidFill>
                <a:srgbClr val="FF0000"/>
              </a:solidFill>
            </a:endParaRPr>
          </a:p>
          <a:p>
            <a:pPr marL="263525" indent="-263525" algn="just">
              <a:lnSpc>
                <a:spcPts val="2700"/>
              </a:lnSpc>
              <a:spcBef>
                <a:spcPts val="600"/>
              </a:spcBef>
              <a:spcAft>
                <a:spcPts val="600"/>
              </a:spcAft>
            </a:pPr>
            <a:r>
              <a:rPr lang="en-GB" sz="2000" dirty="0" smtClean="0"/>
              <a:t>According to Allen and Gale (2001), </a:t>
            </a:r>
            <a:r>
              <a:rPr lang="en-GB" sz="2000" dirty="0" smtClean="0">
                <a:solidFill>
                  <a:srgbClr val="FF0000"/>
                </a:solidFill>
              </a:rPr>
              <a:t>the US ratio of equity market capitalization to GDP is 3 times the German ratio.</a:t>
            </a:r>
            <a:endParaRPr lang="en-GB"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a:t>
            </a:fld>
            <a:endParaRPr lang="en-US"/>
          </a:p>
        </p:txBody>
      </p:sp>
      <p:sp>
        <p:nvSpPr>
          <p:cNvPr id="5" name="Down Arrow 4"/>
          <p:cNvSpPr/>
          <p:nvPr/>
        </p:nvSpPr>
        <p:spPr bwMode="auto">
          <a:xfrm>
            <a:off x="5241032" y="4149080"/>
            <a:ext cx="288032"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3264604740"/>
      </p:ext>
    </p:extLst>
  </p:cSld>
  <p:clrMapOvr>
    <a:masterClrMapping/>
  </p:clrMapOvr>
  <p:transition spd="slow">
    <p:pull dir="r"/>
  </p:transition>
  <p:timing>
    <p:tnLst>
      <p:par>
        <p:cTn id="1" dur="indefinite" restart="never" nodeType="tmRoot"/>
      </p:par>
    </p:tnLst>
  </p:timing>
</p:sld>
</file>

<file path=ppt/slides/slide8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p:txBody>
          <a:bodyPr/>
          <a:lstStyle/>
          <a:p>
            <a:r>
              <a:rPr lang="en-US" sz="4000" smtClean="0"/>
              <a:t>Fitch EIR</a:t>
            </a:r>
          </a:p>
        </p:txBody>
      </p:sp>
      <p:sp>
        <p:nvSpPr>
          <p:cNvPr id="1829891" name="Rectangle 3"/>
          <p:cNvSpPr>
            <a:spLocks noGrp="1" noChangeArrowheads="1"/>
          </p:cNvSpPr>
          <p:nvPr>
            <p:ph type="body" idx="1"/>
          </p:nvPr>
        </p:nvSpPr>
        <p:spPr>
          <a:xfrm>
            <a:off x="838200" y="1643063"/>
            <a:ext cx="8420100" cy="1214437"/>
          </a:xfrm>
          <a:noFill/>
        </p:spPr>
        <p:txBody>
          <a:bodyPr/>
          <a:lstStyle/>
          <a:p>
            <a:pPr algn="just">
              <a:lnSpc>
                <a:spcPts val="2700"/>
              </a:lnSpc>
              <a:spcBef>
                <a:spcPts val="600"/>
              </a:spcBef>
              <a:spcAft>
                <a:spcPts val="600"/>
              </a:spcAft>
            </a:pPr>
            <a:r>
              <a:rPr lang="en-US" sz="2000" smtClean="0"/>
              <a:t>Fitch also developed a Merton-based model, the Equity Implied Rating (EIR), relating the DD with a set of financial ratios and macroeconomic variables:</a:t>
            </a:r>
          </a:p>
        </p:txBody>
      </p:sp>
      <p:pic>
        <p:nvPicPr>
          <p:cNvPr id="436228" name="Picture 2"/>
          <p:cNvPicPr>
            <a:picLocks noChangeAspect="1" noChangeArrowheads="1"/>
          </p:cNvPicPr>
          <p:nvPr/>
        </p:nvPicPr>
        <p:blipFill>
          <a:blip r:embed="rId2" cstate="print"/>
          <a:srcRect/>
          <a:stretch>
            <a:fillRect/>
          </a:stretch>
        </p:blipFill>
        <p:spPr bwMode="auto">
          <a:xfrm>
            <a:off x="1280592" y="2857500"/>
            <a:ext cx="7085012" cy="2738438"/>
          </a:xfrm>
          <a:prstGeom prst="rect">
            <a:avLst/>
          </a:prstGeom>
          <a:noFill/>
          <a:ln w="12700" cap="sq">
            <a:noFill/>
            <a:miter lim="800000"/>
            <a:headEnd/>
            <a:tailEnd/>
          </a:ln>
        </p:spPr>
      </p:pic>
      <p:sp>
        <p:nvSpPr>
          <p:cNvPr id="5" name="Rectangle 5"/>
          <p:cNvSpPr>
            <a:spLocks noChangeArrowheads="1"/>
          </p:cNvSpPr>
          <p:nvPr/>
        </p:nvSpPr>
        <p:spPr bwMode="auto">
          <a:xfrm>
            <a:off x="1424608" y="5733256"/>
            <a:ext cx="6998022" cy="342107"/>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400" b="0" u="none" dirty="0" smtClean="0">
                <a:solidFill>
                  <a:schemeClr val="tx1"/>
                </a:solidFill>
              </a:rPr>
              <a:t>Source</a:t>
            </a:r>
            <a:r>
              <a:rPr kumimoji="0" lang="en-US" sz="1400" b="0" u="none" dirty="0" smtClean="0">
                <a:solidFill>
                  <a:schemeClr val="tx1"/>
                </a:solidFill>
              </a:rPr>
              <a:t>: </a:t>
            </a:r>
            <a:r>
              <a:rPr kumimoji="0" lang="en-US" sz="1400" b="0" u="none" dirty="0">
                <a:solidFill>
                  <a:schemeClr val="tx1"/>
                </a:solidFill>
              </a:rPr>
              <a:t>Fitch (2007).</a:t>
            </a:r>
            <a:endParaRPr kumimoji="0" lang="pt-PT"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880</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Effect transition="in" filter="wipe(left)">
                                      <p:cBhvr>
                                        <p:cTn id="7" dur="500"/>
                                        <p:tgtEl>
                                          <p:spTgt spid="182989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wipe(left)">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9891" grpId="0" build="p" autoUpdateAnimBg="0"/>
      <p:bldP spid="5" grpId="0" build="p" autoUpdateAnimBg="0"/>
    </p:bldLst>
  </p:timing>
</p:sld>
</file>

<file path=ppt/slides/slide8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sz="4000" smtClean="0"/>
              <a:t>Bondscore</a:t>
            </a:r>
          </a:p>
        </p:txBody>
      </p:sp>
      <p:sp>
        <p:nvSpPr>
          <p:cNvPr id="1472515" name="Rectangle 3"/>
          <p:cNvSpPr>
            <a:spLocks noGrp="1" noChangeArrowheads="1"/>
          </p:cNvSpPr>
          <p:nvPr>
            <p:ph type="body" idx="1"/>
          </p:nvPr>
        </p:nvSpPr>
        <p:spPr>
          <a:xfrm>
            <a:off x="838199" y="1628800"/>
            <a:ext cx="8579297" cy="1604392"/>
          </a:xfrm>
          <a:noFill/>
        </p:spPr>
        <p:txBody>
          <a:bodyPr/>
          <a:lstStyle/>
          <a:p>
            <a:pPr algn="just">
              <a:lnSpc>
                <a:spcPts val="2700"/>
              </a:lnSpc>
              <a:spcBef>
                <a:spcPts val="600"/>
              </a:spcBef>
              <a:spcAft>
                <a:spcPts val="600"/>
              </a:spcAft>
            </a:pPr>
            <a:r>
              <a:rPr lang="en-US" sz="2000" dirty="0" smtClean="0"/>
              <a:t>In order to smooth the excessive volatility of PDs obtained from equity prices, hybrid models have been developed, with the PD being obtained simultaneously from corporate financial and market information.</a:t>
            </a:r>
          </a:p>
          <a:p>
            <a:pPr algn="just">
              <a:lnSpc>
                <a:spcPts val="2700"/>
              </a:lnSpc>
              <a:spcBef>
                <a:spcPts val="600"/>
              </a:spcBef>
              <a:spcAft>
                <a:spcPts val="600"/>
              </a:spcAft>
            </a:pPr>
            <a:r>
              <a:rPr lang="en-US" sz="2000" dirty="0" smtClean="0"/>
              <a:t>One of these models is the </a:t>
            </a:r>
            <a:r>
              <a:rPr lang="en-US" sz="2000" dirty="0" err="1" smtClean="0"/>
              <a:t>Bondscore</a:t>
            </a:r>
            <a:r>
              <a:rPr lang="en-US" sz="2000" dirty="0" smtClean="0"/>
              <a:t>, developed by </a:t>
            </a:r>
            <a:r>
              <a:rPr lang="en-US" sz="2000" dirty="0" err="1" smtClean="0"/>
              <a:t>CreditSights</a:t>
            </a:r>
            <a:r>
              <a:rPr lang="en-US" sz="2000" dirty="0"/>
              <a:t>:</a:t>
            </a:r>
            <a:endParaRPr lang="en-US" sz="2000" i="1" dirty="0" smtClean="0"/>
          </a:p>
          <a:p>
            <a:pPr algn="just">
              <a:lnSpc>
                <a:spcPts val="2700"/>
              </a:lnSpc>
              <a:spcBef>
                <a:spcPts val="600"/>
              </a:spcBef>
              <a:spcAft>
                <a:spcPts val="600"/>
              </a:spcAft>
            </a:pPr>
            <a:endParaRPr lang="en-US" sz="2000" dirty="0" smtClean="0"/>
          </a:p>
        </p:txBody>
      </p:sp>
      <p:graphicFrame>
        <p:nvGraphicFramePr>
          <p:cNvPr id="1472516" name="Object 4"/>
          <p:cNvGraphicFramePr>
            <a:graphicFrameLocks noChangeAspect="1"/>
          </p:cNvGraphicFramePr>
          <p:nvPr>
            <p:extLst>
              <p:ext uri="{D42A27DB-BD31-4B8C-83A1-F6EECF244321}">
                <p14:modId xmlns:p14="http://schemas.microsoft.com/office/powerpoint/2010/main" val="3168422895"/>
              </p:ext>
            </p:extLst>
          </p:nvPr>
        </p:nvGraphicFramePr>
        <p:xfrm>
          <a:off x="1617663" y="3296872"/>
          <a:ext cx="4703489" cy="780200"/>
        </p:xfrm>
        <a:graphic>
          <a:graphicData uri="http://schemas.openxmlformats.org/presentationml/2006/ole">
            <mc:AlternateContent xmlns:mc="http://schemas.openxmlformats.org/markup-compatibility/2006">
              <mc:Choice xmlns:v="urn:schemas-microsoft-com:vml" Requires="v">
                <p:oleObj spid="_x0000_s23301" name="Equation" r:id="rId3" imgW="3517560" imgH="583920" progId="Equation.3">
                  <p:embed/>
                </p:oleObj>
              </mc:Choice>
              <mc:Fallback>
                <p:oleObj name="Equation" r:id="rId3" imgW="3517560" imgH="583920" progId="Equation.3">
                  <p:embed/>
                  <p:pic>
                    <p:nvPicPr>
                      <p:cNvPr id="0" name="Object 4"/>
                      <p:cNvPicPr>
                        <a:picLocks noChangeAspect="1" noChangeArrowheads="1"/>
                      </p:cNvPicPr>
                      <p:nvPr/>
                    </p:nvPicPr>
                    <p:blipFill>
                      <a:blip r:embed="rId4"/>
                      <a:srcRect/>
                      <a:stretch>
                        <a:fillRect/>
                      </a:stretch>
                    </p:blipFill>
                    <p:spPr bwMode="auto">
                      <a:xfrm>
                        <a:off x="1617663" y="3296872"/>
                        <a:ext cx="4703489" cy="780200"/>
                      </a:xfrm>
                      <a:prstGeom prst="rect">
                        <a:avLst/>
                      </a:prstGeom>
                      <a:noFill/>
                      <a:extLst/>
                    </p:spPr>
                  </p:pic>
                </p:oleObj>
              </mc:Fallback>
            </mc:AlternateContent>
          </a:graphicData>
        </a:graphic>
      </p:graphicFrame>
      <p:sp>
        <p:nvSpPr>
          <p:cNvPr id="6" name="Rectangle 3"/>
          <p:cNvSpPr txBox="1">
            <a:spLocks noChangeArrowheads="1"/>
          </p:cNvSpPr>
          <p:nvPr/>
        </p:nvSpPr>
        <p:spPr bwMode="auto">
          <a:xfrm>
            <a:off x="838200" y="4146376"/>
            <a:ext cx="8420100" cy="252298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spcBef>
                <a:spcPts val="0"/>
              </a:spcBef>
              <a:buFont typeface="Monotype Sorts" pitchFamily="2" charset="2"/>
              <a:buNone/>
            </a:pPr>
            <a:r>
              <a:rPr lang="en-US" sz="1800" b="0" u="none" smtClean="0"/>
              <a:t>being:</a:t>
            </a:r>
          </a:p>
          <a:p>
            <a:pPr algn="just">
              <a:spcBef>
                <a:spcPts val="0"/>
              </a:spcBef>
              <a:buFont typeface="Monotype Sorts" pitchFamily="2" charset="2"/>
              <a:buNone/>
            </a:pPr>
            <a:r>
              <a:rPr lang="en-US" sz="1800" b="0" u="none" smtClean="0"/>
              <a:t>X</a:t>
            </a:r>
            <a:r>
              <a:rPr lang="en-US" sz="1800" b="0" u="none" baseline="-25000" smtClean="0"/>
              <a:t>1</a:t>
            </a:r>
            <a:r>
              <a:rPr lang="en-US" sz="1800" b="0" u="none" smtClean="0"/>
              <a:t> = Total Liabilities/Market Value of Capital</a:t>
            </a:r>
          </a:p>
          <a:p>
            <a:pPr algn="just">
              <a:spcBef>
                <a:spcPts val="0"/>
              </a:spcBef>
              <a:buFont typeface="Monotype Sorts" pitchFamily="2" charset="2"/>
              <a:buNone/>
            </a:pPr>
            <a:r>
              <a:rPr lang="en-US" sz="1800" b="0" u="none" smtClean="0"/>
              <a:t>X</a:t>
            </a:r>
            <a:r>
              <a:rPr lang="en-US" sz="1800" b="0" u="none" baseline="-25000" smtClean="0"/>
              <a:t>2 </a:t>
            </a:r>
            <a:r>
              <a:rPr lang="en-US" sz="1800" b="0" u="none" smtClean="0"/>
              <a:t>= EBITDA/Sales</a:t>
            </a:r>
          </a:p>
          <a:p>
            <a:pPr algn="just">
              <a:spcBef>
                <a:spcPts val="0"/>
              </a:spcBef>
              <a:buFont typeface="Monotype Sorts" pitchFamily="2" charset="2"/>
              <a:buNone/>
            </a:pPr>
            <a:r>
              <a:rPr lang="en-US" sz="1800" b="0" u="none" smtClean="0"/>
              <a:t>X</a:t>
            </a:r>
            <a:r>
              <a:rPr lang="en-US" sz="1800" b="0" u="none" baseline="-25000" smtClean="0"/>
              <a:t>3 </a:t>
            </a:r>
            <a:r>
              <a:rPr lang="en-US" sz="1800" b="0" u="none" smtClean="0"/>
              <a:t>= Sales/ Total Assets</a:t>
            </a:r>
          </a:p>
          <a:p>
            <a:pPr algn="just">
              <a:spcBef>
                <a:spcPts val="0"/>
              </a:spcBef>
              <a:buNone/>
            </a:pPr>
            <a:r>
              <a:rPr lang="en-US" sz="1800" b="0" u="none" smtClean="0"/>
              <a:t>X</a:t>
            </a:r>
            <a:r>
              <a:rPr lang="en-US" sz="1800" b="0" u="none" baseline="-25000" smtClean="0"/>
              <a:t>4</a:t>
            </a:r>
            <a:r>
              <a:rPr lang="en-US" sz="1800" b="0" u="none" smtClean="0"/>
              <a:t> = Working Capital / Total Assets</a:t>
            </a:r>
          </a:p>
          <a:p>
            <a:pPr algn="just">
              <a:spcBef>
                <a:spcPts val="0"/>
              </a:spcBef>
              <a:buFont typeface="Monotype Sorts" pitchFamily="2" charset="2"/>
              <a:buNone/>
            </a:pPr>
            <a:r>
              <a:rPr lang="en-US" sz="1800" b="0" u="none" smtClean="0"/>
              <a:t>X</a:t>
            </a:r>
            <a:r>
              <a:rPr lang="en-US" sz="1800" b="0" u="none" baseline="-25000" smtClean="0"/>
              <a:t>5</a:t>
            </a:r>
            <a:r>
              <a:rPr lang="en-US" sz="1800" b="0" u="none" smtClean="0"/>
              <a:t>= log(Assets)</a:t>
            </a:r>
          </a:p>
          <a:p>
            <a:pPr algn="just">
              <a:spcBef>
                <a:spcPts val="0"/>
              </a:spcBef>
              <a:buFont typeface="Monotype Sorts" pitchFamily="2" charset="2"/>
              <a:buNone/>
            </a:pPr>
            <a:r>
              <a:rPr lang="en-US" sz="1800" b="0" u="none" smtClean="0"/>
              <a:t>X</a:t>
            </a:r>
            <a:r>
              <a:rPr lang="en-US" sz="1800" b="0" u="none" baseline="-25000" smtClean="0"/>
              <a:t>6</a:t>
            </a:r>
            <a:r>
              <a:rPr lang="en-US" sz="1800" b="0" u="none" smtClean="0"/>
              <a:t>= Vol of EBITDA/Sales</a:t>
            </a:r>
          </a:p>
          <a:p>
            <a:pPr algn="just">
              <a:spcBef>
                <a:spcPts val="0"/>
              </a:spcBef>
              <a:buFont typeface="Monotype Sorts" pitchFamily="2" charset="2"/>
              <a:buNone/>
            </a:pPr>
            <a:r>
              <a:rPr lang="en-US" sz="1800" b="0" u="none" smtClean="0"/>
              <a:t>X</a:t>
            </a:r>
            <a:r>
              <a:rPr lang="en-US" sz="1800" b="0" u="none" baseline="-25000" smtClean="0"/>
              <a:t>7</a:t>
            </a:r>
            <a:r>
              <a:rPr lang="en-US" sz="1800" b="0" u="none" smtClean="0"/>
              <a:t>= Vol of Market Value of Capital</a:t>
            </a:r>
            <a:endParaRPr lang="en-US" sz="1800" b="0" i="1" u="none"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2515">
                                            <p:txEl>
                                              <p:pRg st="0" end="0"/>
                                            </p:txEl>
                                          </p:spTgt>
                                        </p:tgtEl>
                                        <p:attrNameLst>
                                          <p:attrName>style.visibility</p:attrName>
                                        </p:attrNameLst>
                                      </p:cBhvr>
                                      <p:to>
                                        <p:strVal val="visible"/>
                                      </p:to>
                                    </p:set>
                                    <p:animEffect transition="in" filter="wipe(left)">
                                      <p:cBhvr>
                                        <p:cTn id="7" dur="500"/>
                                        <p:tgtEl>
                                          <p:spTgt spid="1472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2515">
                                            <p:txEl>
                                              <p:pRg st="1" end="1"/>
                                            </p:txEl>
                                          </p:spTgt>
                                        </p:tgtEl>
                                        <p:attrNameLst>
                                          <p:attrName>style.visibility</p:attrName>
                                        </p:attrNameLst>
                                      </p:cBhvr>
                                      <p:to>
                                        <p:strVal val="visible"/>
                                      </p:to>
                                    </p:set>
                                    <p:animEffect transition="in" filter="wipe(left)">
                                      <p:cBhvr>
                                        <p:cTn id="12" dur="500"/>
                                        <p:tgtEl>
                                          <p:spTgt spid="1472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72516"/>
                                        </p:tgtEl>
                                        <p:attrNameLst>
                                          <p:attrName>style.visibility</p:attrName>
                                        </p:attrNameLst>
                                      </p:cBhvr>
                                      <p:to>
                                        <p:strVal val="visible"/>
                                      </p:to>
                                    </p:set>
                                    <p:animEffect transition="in" filter="wipe(left)">
                                      <p:cBhvr>
                                        <p:cTn id="17" dur="500"/>
                                        <p:tgtEl>
                                          <p:spTgt spid="14725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wipe(lef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wipe(left)">
                                      <p:cBhvr>
                                        <p:cTn id="32" dur="500"/>
                                        <p:tgtEl>
                                          <p:spTgt spid="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left)">
                                      <p:cBhvr>
                                        <p:cTn id="37" dur="500"/>
                                        <p:tgtEl>
                                          <p:spTgt spid="6">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wipe(left)">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5" end="5"/>
                                            </p:txEl>
                                          </p:spTgt>
                                        </p:tgtEl>
                                        <p:attrNameLst>
                                          <p:attrName>style.visibility</p:attrName>
                                        </p:attrNameLst>
                                      </p:cBhvr>
                                      <p:to>
                                        <p:strVal val="visible"/>
                                      </p:to>
                                    </p:set>
                                    <p:animEffect transition="in" filter="wipe(left)">
                                      <p:cBhvr>
                                        <p:cTn id="47" dur="500"/>
                                        <p:tgtEl>
                                          <p:spTgt spid="6">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6">
                                            <p:txEl>
                                              <p:pRg st="6" end="6"/>
                                            </p:txEl>
                                          </p:spTgt>
                                        </p:tgtEl>
                                        <p:attrNameLst>
                                          <p:attrName>style.visibility</p:attrName>
                                        </p:attrNameLst>
                                      </p:cBhvr>
                                      <p:to>
                                        <p:strVal val="visible"/>
                                      </p:to>
                                    </p:set>
                                    <p:animEffect transition="in" filter="wipe(left)">
                                      <p:cBhvr>
                                        <p:cTn id="52" dur="500"/>
                                        <p:tgtEl>
                                          <p:spTgt spid="6">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6">
                                            <p:txEl>
                                              <p:pRg st="7" end="7"/>
                                            </p:txEl>
                                          </p:spTgt>
                                        </p:tgtEl>
                                        <p:attrNameLst>
                                          <p:attrName>style.visibility</p:attrName>
                                        </p:attrNameLst>
                                      </p:cBhvr>
                                      <p:to>
                                        <p:strVal val="visible"/>
                                      </p:to>
                                    </p:set>
                                    <p:animEffect transition="in" filter="wipe(left)">
                                      <p:cBhvr>
                                        <p:cTn id="5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5" grpId="0" build="p" autoUpdateAnimBg="0"/>
      <p:bldP spid="6" grpId="0" build="p" autoUpdateAnimBg="0"/>
    </p:bldLst>
  </p:timing>
</p:sld>
</file>

<file path=ppt/slides/slide8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dirty="0" smtClean="0"/>
              <a:t>Reduced-form Models</a:t>
            </a:r>
          </a:p>
        </p:txBody>
      </p:sp>
      <p:sp>
        <p:nvSpPr>
          <p:cNvPr id="1474563" name="Rectangle 3"/>
          <p:cNvSpPr>
            <a:spLocks noGrp="1" noChangeArrowheads="1"/>
          </p:cNvSpPr>
          <p:nvPr>
            <p:ph type="body" idx="1"/>
          </p:nvPr>
        </p:nvSpPr>
        <p:spPr>
          <a:xfrm>
            <a:off x="776536" y="1628800"/>
            <a:ext cx="8716714" cy="4536504"/>
          </a:xfrm>
        </p:spPr>
        <p:txBody>
          <a:bodyPr/>
          <a:lstStyle/>
          <a:p>
            <a:pPr algn="just">
              <a:lnSpc>
                <a:spcPts val="3000"/>
              </a:lnSpc>
              <a:spcBef>
                <a:spcPts val="600"/>
              </a:spcBef>
              <a:spcAft>
                <a:spcPts val="600"/>
              </a:spcAft>
            </a:pPr>
            <a:r>
              <a:rPr lang="en-US" sz="1800" dirty="0" smtClean="0"/>
              <a:t>Given that c</a:t>
            </a:r>
            <a:r>
              <a:rPr lang="en-US" sz="1800" i="1" dirty="0" smtClean="0"/>
              <a:t>redit spreads</a:t>
            </a:r>
            <a:r>
              <a:rPr lang="en-US" sz="1800" dirty="0" smtClean="0"/>
              <a:t> can be decomposed in default risk (PD) and recovery risk (LGD), the PD can be modeled from the credit spreads and LGDs.</a:t>
            </a:r>
          </a:p>
          <a:p>
            <a:pPr algn="just">
              <a:lnSpc>
                <a:spcPts val="3000"/>
              </a:lnSpc>
              <a:spcBef>
                <a:spcPts val="600"/>
              </a:spcBef>
              <a:spcAft>
                <a:spcPts val="600"/>
              </a:spcAft>
            </a:pPr>
            <a:r>
              <a:rPr lang="en-US" sz="1800" dirty="0" smtClean="0"/>
              <a:t>Considering several maturities, one can obtain a term structure of PDs.</a:t>
            </a:r>
          </a:p>
          <a:p>
            <a:pPr algn="just">
              <a:lnSpc>
                <a:spcPts val="3000"/>
              </a:lnSpc>
              <a:spcBef>
                <a:spcPts val="600"/>
              </a:spcBef>
              <a:spcAft>
                <a:spcPts val="600"/>
              </a:spcAft>
            </a:pPr>
            <a:r>
              <a:rPr lang="en-US" sz="1800" dirty="0" smtClean="0"/>
              <a:t>However, one must have in mind that spreads are not only a function of PDs and LGDs, but also of liquidity.</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882</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74563">
                                            <p:txEl>
                                              <p:pRg st="0" end="0"/>
                                            </p:txEl>
                                          </p:spTgt>
                                        </p:tgtEl>
                                        <p:attrNameLst>
                                          <p:attrName>style.visibility</p:attrName>
                                        </p:attrNameLst>
                                      </p:cBhvr>
                                      <p:to>
                                        <p:strVal val="visible"/>
                                      </p:to>
                                    </p:set>
                                    <p:animEffect transition="in" filter="wipe(left)">
                                      <p:cBhvr>
                                        <p:cTn id="7" dur="500"/>
                                        <p:tgtEl>
                                          <p:spTgt spid="147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74563">
                                            <p:txEl>
                                              <p:pRg st="1" end="1"/>
                                            </p:txEl>
                                          </p:spTgt>
                                        </p:tgtEl>
                                        <p:attrNameLst>
                                          <p:attrName>style.visibility</p:attrName>
                                        </p:attrNameLst>
                                      </p:cBhvr>
                                      <p:to>
                                        <p:strVal val="visible"/>
                                      </p:to>
                                    </p:set>
                                    <p:animEffect transition="in" filter="wipe(left)">
                                      <p:cBhvr>
                                        <p:cTn id="12" dur="500"/>
                                        <p:tgtEl>
                                          <p:spTgt spid="147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74563">
                                            <p:txEl>
                                              <p:pRg st="2" end="2"/>
                                            </p:txEl>
                                          </p:spTgt>
                                        </p:tgtEl>
                                        <p:attrNameLst>
                                          <p:attrName>style.visibility</p:attrName>
                                        </p:attrNameLst>
                                      </p:cBhvr>
                                      <p:to>
                                        <p:strVal val="visible"/>
                                      </p:to>
                                    </p:set>
                                    <p:animEffect transition="in" filter="wipe(left)">
                                      <p:cBhvr>
                                        <p:cTn id="17" dur="500"/>
                                        <p:tgtEl>
                                          <p:spTgt spid="14745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63" grpId="0" build="p" autoUpdateAnimBg="0"/>
    </p:bld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1026"/>
          <p:cNvSpPr>
            <a:spLocks noGrp="1" noChangeArrowheads="1"/>
          </p:cNvSpPr>
          <p:nvPr>
            <p:ph type="ctrTitle"/>
          </p:nvPr>
        </p:nvSpPr>
        <p:spPr>
          <a:xfrm>
            <a:off x="906463" y="2133600"/>
            <a:ext cx="8420100" cy="1219200"/>
          </a:xfrm>
        </p:spPr>
        <p:txBody>
          <a:bodyPr/>
          <a:lstStyle/>
          <a:p>
            <a:pPr algn="just"/>
            <a:r>
              <a:rPr lang="en-US" sz="4000" dirty="0" smtClean="0"/>
              <a:t>5.3.3. Small Business and Individuals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883</a:t>
            </a:fld>
            <a:endParaRPr lang="en-US"/>
          </a:p>
        </p:txBody>
      </p:sp>
    </p:spTree>
  </p:cSld>
  <p:clrMapOvr>
    <a:masterClrMapping/>
  </p:clrMapOvr>
  <p:transition spd="slow">
    <p:pull dir="r"/>
  </p:transition>
  <p:timing>
    <p:tnLst>
      <p:par>
        <p:cTn id="1" dur="indefinite" restart="never" nodeType="tmRoot"/>
      </p:par>
    </p:tnLst>
  </p:timing>
</p:sld>
</file>

<file path=ppt/slides/slide8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2370" name="Rectangle 1026"/>
          <p:cNvSpPr>
            <a:spLocks noGrp="1" noChangeArrowheads="1"/>
          </p:cNvSpPr>
          <p:nvPr>
            <p:ph type="title"/>
          </p:nvPr>
        </p:nvSpPr>
        <p:spPr/>
        <p:txBody>
          <a:bodyPr/>
          <a:lstStyle/>
          <a:p>
            <a:r>
              <a:rPr lang="en-US" dirty="0" smtClean="0"/>
              <a:t>Small Business</a:t>
            </a:r>
          </a:p>
        </p:txBody>
      </p:sp>
      <p:sp>
        <p:nvSpPr>
          <p:cNvPr id="1486851" name="Rectangle 1027"/>
          <p:cNvSpPr>
            <a:spLocks noGrp="1" noChangeArrowheads="1"/>
          </p:cNvSpPr>
          <p:nvPr>
            <p:ph type="body" idx="1"/>
          </p:nvPr>
        </p:nvSpPr>
        <p:spPr>
          <a:xfrm>
            <a:off x="809596" y="1643049"/>
            <a:ext cx="8643998" cy="4679963"/>
          </a:xfrm>
        </p:spPr>
        <p:txBody>
          <a:bodyPr/>
          <a:lstStyle/>
          <a:p>
            <a:pPr algn="just">
              <a:lnSpc>
                <a:spcPts val="2700"/>
              </a:lnSpc>
              <a:spcBef>
                <a:spcPts val="600"/>
              </a:spcBef>
              <a:spcAft>
                <a:spcPts val="0"/>
              </a:spcAft>
            </a:pPr>
            <a:r>
              <a:rPr lang="en-US" sz="1800" dirty="0" smtClean="0"/>
              <a:t>Small business models include a wider range of variables, comparing to individual and corporate models:</a:t>
            </a:r>
          </a:p>
          <a:p>
            <a:pPr lvl="1" algn="just">
              <a:lnSpc>
                <a:spcPts val="2700"/>
              </a:lnSpc>
              <a:spcBef>
                <a:spcPts val="600"/>
              </a:spcBef>
              <a:spcAft>
                <a:spcPts val="0"/>
              </a:spcAft>
            </a:pPr>
            <a:r>
              <a:rPr lang="en-US" sz="1800" dirty="0" smtClean="0"/>
              <a:t>variables illustrating the entrepreneurs’ credit risk and professional features;</a:t>
            </a:r>
          </a:p>
          <a:p>
            <a:pPr lvl="1" algn="just">
              <a:lnSpc>
                <a:spcPts val="2700"/>
              </a:lnSpc>
              <a:spcBef>
                <a:spcPts val="600"/>
              </a:spcBef>
              <a:spcAft>
                <a:spcPts val="0"/>
              </a:spcAft>
            </a:pPr>
            <a:r>
              <a:rPr lang="en-US" sz="1800" dirty="0" smtClean="0"/>
              <a:t>behavioral variables (for customers).</a:t>
            </a:r>
          </a:p>
          <a:p>
            <a:pPr algn="just">
              <a:lnSpc>
                <a:spcPts val="2700"/>
              </a:lnSpc>
              <a:spcBef>
                <a:spcPts val="600"/>
              </a:spcBef>
              <a:spcAft>
                <a:spcPts val="0"/>
              </a:spcAft>
            </a:pPr>
            <a:r>
              <a:rPr lang="en-US" sz="1800" dirty="0" smtClean="0"/>
              <a:t>Typically, the credit track record of the entrepreneurs exhibits higher predictive power.</a:t>
            </a:r>
          </a:p>
          <a:p>
            <a:pPr algn="just">
              <a:lnSpc>
                <a:spcPts val="2700"/>
              </a:lnSpc>
              <a:spcBef>
                <a:spcPts val="600"/>
              </a:spcBef>
              <a:spcAft>
                <a:spcPts val="0"/>
              </a:spcAft>
            </a:pPr>
            <a:r>
              <a:rPr lang="en-US" sz="1800" dirty="0" smtClean="0"/>
              <a:t>Variables usually considered:</a:t>
            </a:r>
          </a:p>
          <a:p>
            <a:pPr lvl="1" algn="just">
              <a:lnSpc>
                <a:spcPts val="2700"/>
              </a:lnSpc>
              <a:spcBef>
                <a:spcPts val="600"/>
              </a:spcBef>
              <a:spcAft>
                <a:spcPts val="0"/>
              </a:spcAft>
            </a:pPr>
            <a:r>
              <a:rPr lang="en-US" sz="1800" dirty="0" smtClean="0"/>
              <a:t>Income and financial and real estate portfolio of the entrepreneurs;</a:t>
            </a:r>
          </a:p>
          <a:p>
            <a:pPr lvl="1" algn="just">
              <a:lnSpc>
                <a:spcPts val="2700"/>
              </a:lnSpc>
              <a:spcBef>
                <a:spcPts val="600"/>
              </a:spcBef>
              <a:spcAft>
                <a:spcPts val="0"/>
              </a:spcAft>
            </a:pPr>
            <a:r>
              <a:rPr lang="en-US" sz="1800" dirty="0" smtClean="0"/>
              <a:t>Credit track record of the entrepreneurs;</a:t>
            </a:r>
          </a:p>
          <a:p>
            <a:pPr lvl="1" algn="just">
              <a:lnSpc>
                <a:spcPts val="2700"/>
              </a:lnSpc>
              <a:spcBef>
                <a:spcPts val="600"/>
              </a:spcBef>
              <a:spcAft>
                <a:spcPts val="0"/>
              </a:spcAft>
            </a:pPr>
            <a:r>
              <a:rPr lang="en-US" sz="1800" dirty="0" smtClean="0"/>
              <a:t>Age and seniority of the entrepreneurs;</a:t>
            </a:r>
          </a:p>
          <a:p>
            <a:pPr lvl="1" algn="just">
              <a:lnSpc>
                <a:spcPts val="2700"/>
              </a:lnSpc>
              <a:spcBef>
                <a:spcPts val="600"/>
              </a:spcBef>
              <a:spcAft>
                <a:spcPts val="0"/>
              </a:spcAft>
            </a:pPr>
            <a:r>
              <a:rPr lang="en-US" sz="1800" dirty="0" smtClean="0"/>
              <a:t>Loan purpose;</a:t>
            </a:r>
          </a:p>
          <a:p>
            <a:pPr lvl="1" algn="just">
              <a:lnSpc>
                <a:spcPts val="2700"/>
              </a:lnSpc>
              <a:spcBef>
                <a:spcPts val="600"/>
              </a:spcBef>
              <a:spcAft>
                <a:spcPts val="0"/>
              </a:spcAft>
            </a:pPr>
            <a:r>
              <a:rPr lang="en-US" sz="1800" dirty="0" smtClean="0"/>
              <a:t>Debt, solvency and revenue growth variables.</a:t>
            </a:r>
          </a:p>
          <a:p>
            <a:pPr algn="just">
              <a:lnSpc>
                <a:spcPts val="2700"/>
              </a:lnSpc>
              <a:spcBef>
                <a:spcPts val="600"/>
              </a:spcBef>
              <a:spcAft>
                <a:spcPts val="0"/>
              </a:spcAft>
            </a:pPr>
            <a:endParaRPr lang="en-US" sz="1800" dirty="0" smtClean="0"/>
          </a:p>
          <a:p>
            <a:pPr marL="457200" lvl="1" indent="0" algn="just">
              <a:lnSpc>
                <a:spcPts val="2700"/>
              </a:lnSpc>
              <a:spcBef>
                <a:spcPts val="600"/>
              </a:spcBef>
              <a:spcAft>
                <a:spcPts val="0"/>
              </a:spcAft>
              <a:buNone/>
            </a:pPr>
            <a:endParaRPr lang="en-US" sz="1800" dirty="0" smtClean="0"/>
          </a:p>
          <a:p>
            <a:pPr algn="just">
              <a:lnSpc>
                <a:spcPts val="2700"/>
              </a:lnSpc>
              <a:spcBef>
                <a:spcPts val="600"/>
              </a:spcBef>
              <a:spcAft>
                <a:spcPts val="0"/>
              </a:spcAft>
            </a:pPr>
            <a:endParaRPr lang="en-US" sz="18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86851">
                                            <p:txEl>
                                              <p:pRg st="0" end="0"/>
                                            </p:txEl>
                                          </p:spTgt>
                                        </p:tgtEl>
                                        <p:attrNameLst>
                                          <p:attrName>style.visibility</p:attrName>
                                        </p:attrNameLst>
                                      </p:cBhvr>
                                      <p:to>
                                        <p:strVal val="visible"/>
                                      </p:to>
                                    </p:set>
                                    <p:animEffect transition="in" filter="wipe(left)">
                                      <p:cBhvr>
                                        <p:cTn id="7" dur="500"/>
                                        <p:tgtEl>
                                          <p:spTgt spid="148685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86851">
                                            <p:txEl>
                                              <p:pRg st="1" end="1"/>
                                            </p:txEl>
                                          </p:spTgt>
                                        </p:tgtEl>
                                        <p:attrNameLst>
                                          <p:attrName>style.visibility</p:attrName>
                                        </p:attrNameLst>
                                      </p:cBhvr>
                                      <p:to>
                                        <p:strVal val="visible"/>
                                      </p:to>
                                    </p:set>
                                    <p:animEffect transition="in" filter="wipe(left)">
                                      <p:cBhvr>
                                        <p:cTn id="10" dur="500"/>
                                        <p:tgtEl>
                                          <p:spTgt spid="148685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86851">
                                            <p:txEl>
                                              <p:pRg st="2" end="2"/>
                                            </p:txEl>
                                          </p:spTgt>
                                        </p:tgtEl>
                                        <p:attrNameLst>
                                          <p:attrName>style.visibility</p:attrName>
                                        </p:attrNameLst>
                                      </p:cBhvr>
                                      <p:to>
                                        <p:strVal val="visible"/>
                                      </p:to>
                                    </p:set>
                                    <p:animEffect transition="in" filter="wipe(left)">
                                      <p:cBhvr>
                                        <p:cTn id="13" dur="500"/>
                                        <p:tgtEl>
                                          <p:spTgt spid="14868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86851">
                                            <p:txEl>
                                              <p:pRg st="3" end="3"/>
                                            </p:txEl>
                                          </p:spTgt>
                                        </p:tgtEl>
                                        <p:attrNameLst>
                                          <p:attrName>style.visibility</p:attrName>
                                        </p:attrNameLst>
                                      </p:cBhvr>
                                      <p:to>
                                        <p:strVal val="visible"/>
                                      </p:to>
                                    </p:set>
                                    <p:animEffect transition="in" filter="wipe(left)">
                                      <p:cBhvr>
                                        <p:cTn id="18" dur="500"/>
                                        <p:tgtEl>
                                          <p:spTgt spid="148685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86851">
                                            <p:txEl>
                                              <p:pRg st="4" end="4"/>
                                            </p:txEl>
                                          </p:spTgt>
                                        </p:tgtEl>
                                        <p:attrNameLst>
                                          <p:attrName>style.visibility</p:attrName>
                                        </p:attrNameLst>
                                      </p:cBhvr>
                                      <p:to>
                                        <p:strVal val="visible"/>
                                      </p:to>
                                    </p:set>
                                    <p:animEffect transition="in" filter="wipe(left)">
                                      <p:cBhvr>
                                        <p:cTn id="23" dur="500"/>
                                        <p:tgtEl>
                                          <p:spTgt spid="1486851">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486851">
                                            <p:txEl>
                                              <p:pRg st="5" end="5"/>
                                            </p:txEl>
                                          </p:spTgt>
                                        </p:tgtEl>
                                        <p:attrNameLst>
                                          <p:attrName>style.visibility</p:attrName>
                                        </p:attrNameLst>
                                      </p:cBhvr>
                                      <p:to>
                                        <p:strVal val="visible"/>
                                      </p:to>
                                    </p:set>
                                    <p:animEffect transition="in" filter="wipe(left)">
                                      <p:cBhvr>
                                        <p:cTn id="26" dur="500"/>
                                        <p:tgtEl>
                                          <p:spTgt spid="1486851">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486851">
                                            <p:txEl>
                                              <p:pRg st="6" end="6"/>
                                            </p:txEl>
                                          </p:spTgt>
                                        </p:tgtEl>
                                        <p:attrNameLst>
                                          <p:attrName>style.visibility</p:attrName>
                                        </p:attrNameLst>
                                      </p:cBhvr>
                                      <p:to>
                                        <p:strVal val="visible"/>
                                      </p:to>
                                    </p:set>
                                    <p:animEffect transition="in" filter="wipe(left)">
                                      <p:cBhvr>
                                        <p:cTn id="29" dur="500"/>
                                        <p:tgtEl>
                                          <p:spTgt spid="1486851">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86851">
                                            <p:txEl>
                                              <p:pRg st="7" end="7"/>
                                            </p:txEl>
                                          </p:spTgt>
                                        </p:tgtEl>
                                        <p:attrNameLst>
                                          <p:attrName>style.visibility</p:attrName>
                                        </p:attrNameLst>
                                      </p:cBhvr>
                                      <p:to>
                                        <p:strVal val="visible"/>
                                      </p:to>
                                    </p:set>
                                    <p:animEffect transition="in" filter="wipe(left)">
                                      <p:cBhvr>
                                        <p:cTn id="32" dur="500"/>
                                        <p:tgtEl>
                                          <p:spTgt spid="1486851">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486851">
                                            <p:txEl>
                                              <p:pRg st="8" end="8"/>
                                            </p:txEl>
                                          </p:spTgt>
                                        </p:tgtEl>
                                        <p:attrNameLst>
                                          <p:attrName>style.visibility</p:attrName>
                                        </p:attrNameLst>
                                      </p:cBhvr>
                                      <p:to>
                                        <p:strVal val="visible"/>
                                      </p:to>
                                    </p:set>
                                    <p:animEffect transition="in" filter="wipe(left)">
                                      <p:cBhvr>
                                        <p:cTn id="35" dur="500"/>
                                        <p:tgtEl>
                                          <p:spTgt spid="1486851">
                                            <p:txEl>
                                              <p:pRg st="8" end="8"/>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486851">
                                            <p:txEl>
                                              <p:pRg st="9" end="9"/>
                                            </p:txEl>
                                          </p:spTgt>
                                        </p:tgtEl>
                                        <p:attrNameLst>
                                          <p:attrName>style.visibility</p:attrName>
                                        </p:attrNameLst>
                                      </p:cBhvr>
                                      <p:to>
                                        <p:strVal val="visible"/>
                                      </p:to>
                                    </p:set>
                                    <p:animEffect transition="in" filter="wipe(left)">
                                      <p:cBhvr>
                                        <p:cTn id="38" dur="500"/>
                                        <p:tgtEl>
                                          <p:spTgt spid="148685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6851" grpId="0" build="p"/>
    </p:bld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p:txBody>
          <a:bodyPr/>
          <a:lstStyle/>
          <a:p>
            <a:r>
              <a:rPr lang="en-US" smtClean="0"/>
              <a:t>Individuals</a:t>
            </a:r>
          </a:p>
        </p:txBody>
      </p:sp>
      <p:sp>
        <p:nvSpPr>
          <p:cNvPr id="1487875" name="Rectangle 3"/>
          <p:cNvSpPr>
            <a:spLocks noGrp="1" noChangeArrowheads="1"/>
          </p:cNvSpPr>
          <p:nvPr>
            <p:ph type="body" idx="1"/>
          </p:nvPr>
        </p:nvSpPr>
        <p:spPr>
          <a:xfrm>
            <a:off x="776536" y="1628775"/>
            <a:ext cx="8716714" cy="4680545"/>
          </a:xfrm>
        </p:spPr>
        <p:txBody>
          <a:bodyPr/>
          <a:lstStyle/>
          <a:p>
            <a:pPr algn="just">
              <a:lnSpc>
                <a:spcPts val="2600"/>
              </a:lnSpc>
              <a:spcBef>
                <a:spcPts val="600"/>
              </a:spcBef>
            </a:pPr>
            <a:r>
              <a:rPr lang="en-US" sz="2000" dirty="0" smtClean="0"/>
              <a:t>A relevant issue in these models is the difficulty in updating credit risk, comparing to the corporate segment.</a:t>
            </a:r>
          </a:p>
          <a:p>
            <a:pPr algn="just">
              <a:lnSpc>
                <a:spcPts val="2600"/>
              </a:lnSpc>
              <a:spcBef>
                <a:spcPts val="600"/>
              </a:spcBef>
            </a:pPr>
            <a:r>
              <a:rPr lang="en-US" sz="2000" dirty="0" smtClean="0"/>
              <a:t>Therefore, in revolving loans, the following models are used:</a:t>
            </a:r>
          </a:p>
          <a:p>
            <a:pPr lvl="1" algn="just">
              <a:lnSpc>
                <a:spcPts val="2600"/>
              </a:lnSpc>
              <a:spcBef>
                <a:spcPts val="600"/>
              </a:spcBef>
            </a:pPr>
            <a:r>
              <a:rPr lang="en-US" sz="2000" dirty="0" smtClean="0"/>
              <a:t>Application scorings, based on the information provided by the customer when applying for a loan;</a:t>
            </a:r>
          </a:p>
          <a:p>
            <a:pPr lvl="1" algn="just">
              <a:lnSpc>
                <a:spcPts val="2600"/>
              </a:lnSpc>
              <a:spcBef>
                <a:spcPts val="600"/>
              </a:spcBef>
            </a:pPr>
            <a:r>
              <a:rPr lang="en-US" sz="2000" dirty="0" smtClean="0"/>
              <a:t>Behavioral scorings, incorporating relationship data of the customer, namely for revolving loans.</a:t>
            </a:r>
          </a:p>
          <a:p>
            <a:pPr algn="just">
              <a:lnSpc>
                <a:spcPts val="2600"/>
              </a:lnSpc>
              <a:spcBef>
                <a:spcPts val="600"/>
              </a:spcBef>
            </a:pPr>
            <a:r>
              <a:rPr lang="en-US" sz="2000" dirty="0" smtClean="0"/>
              <a:t>The higher difficulty in obtaining updated information may lead to the integration of macroeconomic variables, in order to get model with some sensitivity to the business cycle.</a:t>
            </a:r>
          </a:p>
          <a:p>
            <a:pPr algn="just">
              <a:lnSpc>
                <a:spcPts val="2600"/>
              </a:lnSpc>
              <a:spcBef>
                <a:spcPts val="600"/>
              </a:spcBef>
            </a:pPr>
            <a:r>
              <a:rPr lang="en-US" sz="2000" dirty="0" smtClean="0"/>
              <a:t>Therefore, variables as the real growth rate of GDP, coincident and leading indicators of the business cycle and the unemployment rate can be included in scoring models.</a:t>
            </a:r>
            <a:endParaRPr lang="en-US" sz="2000" i="1" dirty="0" smtClean="0"/>
          </a:p>
          <a:p>
            <a:pPr lvl="1" algn="just">
              <a:lnSpc>
                <a:spcPts val="2600"/>
              </a:lnSpc>
              <a:spcBef>
                <a:spcPts val="600"/>
              </a:spcBef>
            </a:pPr>
            <a:endParaRPr lang="en-US" sz="2000" i="1" dirty="0" smtClean="0"/>
          </a:p>
          <a:p>
            <a:pPr algn="just">
              <a:lnSpc>
                <a:spcPts val="2600"/>
              </a:lnSpc>
              <a:spcBef>
                <a:spcPts val="600"/>
              </a:spcBef>
            </a:pPr>
            <a:endParaRPr lang="en-US" sz="2000" i="1"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87875">
                                            <p:txEl>
                                              <p:pRg st="0" end="0"/>
                                            </p:txEl>
                                          </p:spTgt>
                                        </p:tgtEl>
                                        <p:attrNameLst>
                                          <p:attrName>style.visibility</p:attrName>
                                        </p:attrNameLst>
                                      </p:cBhvr>
                                      <p:to>
                                        <p:strVal val="visible"/>
                                      </p:to>
                                    </p:set>
                                    <p:animEffect transition="in" filter="wipe(right)">
                                      <p:cBhvr>
                                        <p:cTn id="7" dur="1000"/>
                                        <p:tgtEl>
                                          <p:spTgt spid="1487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87875">
                                            <p:txEl>
                                              <p:pRg st="1" end="1"/>
                                            </p:txEl>
                                          </p:spTgt>
                                        </p:tgtEl>
                                        <p:attrNameLst>
                                          <p:attrName>style.visibility</p:attrName>
                                        </p:attrNameLst>
                                      </p:cBhvr>
                                      <p:to>
                                        <p:strVal val="visible"/>
                                      </p:to>
                                    </p:set>
                                    <p:animEffect transition="in" filter="wipe(right)">
                                      <p:cBhvr>
                                        <p:cTn id="12" dur="1000"/>
                                        <p:tgtEl>
                                          <p:spTgt spid="1487875">
                                            <p:txEl>
                                              <p:pRg st="1" end="1"/>
                                            </p:txEl>
                                          </p:spTgt>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487875">
                                            <p:txEl>
                                              <p:pRg st="2" end="2"/>
                                            </p:txEl>
                                          </p:spTgt>
                                        </p:tgtEl>
                                        <p:attrNameLst>
                                          <p:attrName>style.visibility</p:attrName>
                                        </p:attrNameLst>
                                      </p:cBhvr>
                                      <p:to>
                                        <p:strVal val="visible"/>
                                      </p:to>
                                    </p:set>
                                    <p:animEffect transition="in" filter="wipe(right)">
                                      <p:cBhvr>
                                        <p:cTn id="15" dur="1000"/>
                                        <p:tgtEl>
                                          <p:spTgt spid="1487875">
                                            <p:txEl>
                                              <p:pRg st="2" end="2"/>
                                            </p:txEl>
                                          </p:spTgt>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1487875">
                                            <p:txEl>
                                              <p:pRg st="3" end="3"/>
                                            </p:txEl>
                                          </p:spTgt>
                                        </p:tgtEl>
                                        <p:attrNameLst>
                                          <p:attrName>style.visibility</p:attrName>
                                        </p:attrNameLst>
                                      </p:cBhvr>
                                      <p:to>
                                        <p:strVal val="visible"/>
                                      </p:to>
                                    </p:set>
                                    <p:animEffect transition="in" filter="wipe(right)">
                                      <p:cBhvr>
                                        <p:cTn id="18" dur="1000"/>
                                        <p:tgtEl>
                                          <p:spTgt spid="148787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487875">
                                            <p:txEl>
                                              <p:pRg st="4" end="4"/>
                                            </p:txEl>
                                          </p:spTgt>
                                        </p:tgtEl>
                                        <p:attrNameLst>
                                          <p:attrName>style.visibility</p:attrName>
                                        </p:attrNameLst>
                                      </p:cBhvr>
                                      <p:to>
                                        <p:strVal val="visible"/>
                                      </p:to>
                                    </p:set>
                                    <p:animEffect transition="in" filter="wipe(right)">
                                      <p:cBhvr>
                                        <p:cTn id="23" dur="1000"/>
                                        <p:tgtEl>
                                          <p:spTgt spid="148787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1487875">
                                            <p:txEl>
                                              <p:pRg st="5" end="5"/>
                                            </p:txEl>
                                          </p:spTgt>
                                        </p:tgtEl>
                                        <p:attrNameLst>
                                          <p:attrName>style.visibility</p:attrName>
                                        </p:attrNameLst>
                                      </p:cBhvr>
                                      <p:to>
                                        <p:strVal val="visible"/>
                                      </p:to>
                                    </p:set>
                                    <p:animEffect transition="in" filter="wipe(right)">
                                      <p:cBhvr>
                                        <p:cTn id="28" dur="1000"/>
                                        <p:tgtEl>
                                          <p:spTgt spid="14878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7875" grpId="0" build="p"/>
    </p:bld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r>
              <a:rPr lang="en-US" dirty="0" smtClean="0"/>
              <a:t>Individuals</a:t>
            </a:r>
          </a:p>
        </p:txBody>
      </p:sp>
      <p:sp>
        <p:nvSpPr>
          <p:cNvPr id="1488899" name="Rectangle 3"/>
          <p:cNvSpPr>
            <a:spLocks noGrp="1" noChangeArrowheads="1"/>
          </p:cNvSpPr>
          <p:nvPr>
            <p:ph type="body" idx="1"/>
          </p:nvPr>
        </p:nvSpPr>
        <p:spPr>
          <a:xfrm>
            <a:off x="849313" y="1700213"/>
            <a:ext cx="8420100" cy="576659"/>
          </a:xfrm>
        </p:spPr>
        <p:txBody>
          <a:bodyPr/>
          <a:lstStyle/>
          <a:p>
            <a:pPr algn="just"/>
            <a:r>
              <a:rPr lang="en-US" sz="2800" dirty="0" smtClean="0"/>
              <a:t>Variables usually considered:</a:t>
            </a:r>
          </a:p>
        </p:txBody>
      </p:sp>
      <p:sp>
        <p:nvSpPr>
          <p:cNvPr id="1488900" name="Rectangle 4"/>
          <p:cNvSpPr>
            <a:spLocks noChangeArrowheads="1"/>
          </p:cNvSpPr>
          <p:nvPr/>
        </p:nvSpPr>
        <p:spPr bwMode="auto">
          <a:xfrm>
            <a:off x="920750" y="2636838"/>
            <a:ext cx="3887788" cy="3600450"/>
          </a:xfrm>
          <a:prstGeom prst="rect">
            <a:avLst/>
          </a:prstGeom>
          <a:noFill/>
          <a:ln w="9525">
            <a:noFill/>
            <a:miter lim="800000"/>
            <a:headEnd/>
            <a:tailEnd/>
          </a:ln>
        </p:spPr>
        <p:txBody>
          <a:bodyPr lIns="92075" tIns="46038" rIns="92075" bIns="46038"/>
          <a:lstStyle/>
          <a:p>
            <a:pPr marL="742950" lvl="1" indent="-285750" algn="just">
              <a:spcBef>
                <a:spcPct val="20000"/>
              </a:spcBef>
              <a:buClr>
                <a:schemeClr val="bg2"/>
              </a:buClr>
              <a:buSzPct val="75000"/>
              <a:buFontTx/>
              <a:buChar char="–"/>
            </a:pPr>
            <a:r>
              <a:rPr kumimoji="0" lang="en-US" sz="2400" b="0" u="none" dirty="0" smtClean="0">
                <a:solidFill>
                  <a:schemeClr val="tx1"/>
                </a:solidFill>
              </a:rPr>
              <a:t>Income</a:t>
            </a:r>
          </a:p>
          <a:p>
            <a:pPr marL="742950" lvl="1" indent="-285750" algn="just">
              <a:spcBef>
                <a:spcPct val="20000"/>
              </a:spcBef>
              <a:buClr>
                <a:schemeClr val="bg2"/>
              </a:buClr>
              <a:buSzPct val="75000"/>
              <a:buFontTx/>
              <a:buChar char="–"/>
            </a:pPr>
            <a:r>
              <a:rPr kumimoji="0" lang="en-US" sz="2400" b="0" u="none" dirty="0" smtClean="0">
                <a:solidFill>
                  <a:schemeClr val="tx1"/>
                </a:solidFill>
              </a:rPr>
              <a:t>Age</a:t>
            </a:r>
          </a:p>
          <a:p>
            <a:pPr marL="742950" lvl="1" indent="-285750" algn="just">
              <a:spcBef>
                <a:spcPct val="20000"/>
              </a:spcBef>
              <a:buClr>
                <a:schemeClr val="bg2"/>
              </a:buClr>
              <a:buSzPct val="75000"/>
              <a:buFontTx/>
              <a:buChar char="–"/>
            </a:pPr>
            <a:r>
              <a:rPr kumimoji="0" lang="en-US" sz="2400" b="0" u="none" dirty="0" smtClean="0">
                <a:solidFill>
                  <a:schemeClr val="tx1"/>
                </a:solidFill>
              </a:rPr>
              <a:t>Sex</a:t>
            </a:r>
          </a:p>
          <a:p>
            <a:pPr marL="742950" lvl="1" indent="-285750" algn="just">
              <a:spcBef>
                <a:spcPct val="20000"/>
              </a:spcBef>
              <a:buClr>
                <a:schemeClr val="bg2"/>
              </a:buClr>
              <a:buSzPct val="75000"/>
              <a:buFontTx/>
              <a:buChar char="–"/>
            </a:pPr>
            <a:r>
              <a:rPr kumimoji="0" lang="en-US" sz="2400" b="0" u="none" dirty="0" smtClean="0">
                <a:solidFill>
                  <a:schemeClr val="tx1"/>
                </a:solidFill>
              </a:rPr>
              <a:t>Civil Status</a:t>
            </a:r>
          </a:p>
          <a:p>
            <a:pPr marL="742950" lvl="1" indent="-285750" algn="just">
              <a:spcBef>
                <a:spcPct val="20000"/>
              </a:spcBef>
              <a:buClr>
                <a:schemeClr val="bg2"/>
              </a:buClr>
              <a:buSzPct val="75000"/>
              <a:buFontTx/>
              <a:buChar char="–"/>
            </a:pPr>
            <a:r>
              <a:rPr kumimoji="0" lang="en-US" sz="2400" b="0" u="none" dirty="0" smtClean="0">
                <a:solidFill>
                  <a:schemeClr val="tx1"/>
                </a:solidFill>
              </a:rPr>
              <a:t>Profession</a:t>
            </a:r>
          </a:p>
          <a:p>
            <a:pPr marL="742950" lvl="1" indent="-285750" algn="just">
              <a:spcBef>
                <a:spcPct val="20000"/>
              </a:spcBef>
              <a:buClr>
                <a:schemeClr val="bg2"/>
              </a:buClr>
              <a:buSzPct val="75000"/>
              <a:buFontTx/>
              <a:buChar char="–"/>
            </a:pPr>
            <a:r>
              <a:rPr kumimoji="0" lang="en-US" sz="2400" b="0" u="none" dirty="0" smtClean="0">
                <a:solidFill>
                  <a:schemeClr val="tx1"/>
                </a:solidFill>
              </a:rPr>
              <a:t>Job seniority</a:t>
            </a:r>
          </a:p>
          <a:p>
            <a:pPr marL="742950" lvl="1" indent="-285750" algn="just">
              <a:spcBef>
                <a:spcPct val="20000"/>
              </a:spcBef>
              <a:buClr>
                <a:schemeClr val="bg2"/>
              </a:buClr>
              <a:buSzPct val="75000"/>
              <a:buFontTx/>
              <a:buChar char="–"/>
            </a:pPr>
            <a:r>
              <a:rPr kumimoji="0" lang="en-US" sz="2400" b="0" u="none" dirty="0" smtClean="0">
                <a:solidFill>
                  <a:schemeClr val="tx1"/>
                </a:solidFill>
              </a:rPr>
              <a:t>Job contract</a:t>
            </a:r>
            <a:endParaRPr kumimoji="0" lang="en-US" sz="2400" b="0" u="none" dirty="0">
              <a:solidFill>
                <a:schemeClr val="tx1"/>
              </a:solidFill>
            </a:endParaRPr>
          </a:p>
        </p:txBody>
      </p:sp>
      <p:sp>
        <p:nvSpPr>
          <p:cNvPr id="1488901" name="Rectangle 5"/>
          <p:cNvSpPr>
            <a:spLocks noChangeArrowheads="1"/>
          </p:cNvSpPr>
          <p:nvPr/>
        </p:nvSpPr>
        <p:spPr bwMode="auto">
          <a:xfrm>
            <a:off x="4737100" y="2636838"/>
            <a:ext cx="4679950" cy="3168650"/>
          </a:xfrm>
          <a:prstGeom prst="rect">
            <a:avLst/>
          </a:prstGeom>
          <a:noFill/>
          <a:ln w="9525">
            <a:noFill/>
            <a:miter lim="800000"/>
            <a:headEnd/>
            <a:tailEnd/>
          </a:ln>
        </p:spPr>
        <p:txBody>
          <a:bodyPr lIns="92075" tIns="46038" rIns="92075" bIns="46038"/>
          <a:lstStyle/>
          <a:p>
            <a:pPr marL="742950" lvl="1" indent="-285750" algn="just">
              <a:spcBef>
                <a:spcPct val="20000"/>
              </a:spcBef>
              <a:buClr>
                <a:schemeClr val="bg2"/>
              </a:buClr>
              <a:buSzPct val="75000"/>
              <a:buFontTx/>
              <a:buChar char="–"/>
            </a:pPr>
            <a:r>
              <a:rPr kumimoji="0" lang="en-US" sz="2400" b="0" u="none" dirty="0" smtClean="0">
                <a:solidFill>
                  <a:schemeClr val="tx1"/>
                </a:solidFill>
              </a:rPr>
              <a:t>Academic degrees</a:t>
            </a:r>
          </a:p>
          <a:p>
            <a:pPr marL="742950" lvl="1" indent="-285750" algn="just">
              <a:spcBef>
                <a:spcPct val="20000"/>
              </a:spcBef>
              <a:buClr>
                <a:schemeClr val="bg2"/>
              </a:buClr>
              <a:buSzPct val="75000"/>
              <a:buFontTx/>
              <a:buChar char="–"/>
            </a:pPr>
            <a:r>
              <a:rPr kumimoji="0" lang="en-US" sz="2400" b="0" u="none" dirty="0" smtClean="0">
                <a:solidFill>
                  <a:schemeClr val="tx1"/>
                </a:solidFill>
              </a:rPr>
              <a:t>Residence region</a:t>
            </a:r>
          </a:p>
          <a:p>
            <a:pPr marL="742950" lvl="1" indent="-285750" algn="just">
              <a:spcBef>
                <a:spcPct val="20000"/>
              </a:spcBef>
              <a:buClr>
                <a:schemeClr val="bg2"/>
              </a:buClr>
              <a:buSzPct val="75000"/>
              <a:buFontTx/>
              <a:buChar char="–"/>
            </a:pPr>
            <a:r>
              <a:rPr kumimoji="0" lang="en-US" sz="2400" b="0" u="none" dirty="0" smtClean="0">
                <a:solidFill>
                  <a:schemeClr val="tx1"/>
                </a:solidFill>
              </a:rPr>
              <a:t>Type of residence</a:t>
            </a:r>
          </a:p>
          <a:p>
            <a:pPr marL="742950" lvl="1" indent="-285750" algn="just">
              <a:spcBef>
                <a:spcPct val="20000"/>
              </a:spcBef>
              <a:buClr>
                <a:schemeClr val="bg2"/>
              </a:buClr>
              <a:buSzPct val="75000"/>
              <a:buFontTx/>
              <a:buChar char="–"/>
            </a:pPr>
            <a:r>
              <a:rPr kumimoji="0" lang="en-US" sz="2400" b="0" u="none" dirty="0" smtClean="0">
                <a:solidFill>
                  <a:schemeClr val="tx1"/>
                </a:solidFill>
              </a:rPr>
              <a:t>Loans obtained</a:t>
            </a:r>
          </a:p>
          <a:p>
            <a:pPr marL="742950" lvl="1" indent="-285750" algn="just">
              <a:spcBef>
                <a:spcPct val="20000"/>
              </a:spcBef>
              <a:buClr>
                <a:schemeClr val="bg2"/>
              </a:buClr>
              <a:buSzPct val="75000"/>
              <a:buFontTx/>
              <a:buChar char="–"/>
            </a:pPr>
            <a:r>
              <a:rPr kumimoji="0" lang="en-US" sz="2400" b="0" u="none" dirty="0" smtClean="0">
                <a:solidFill>
                  <a:schemeClr val="tx1"/>
                </a:solidFill>
              </a:rPr>
              <a:t>Nº. of household persons</a:t>
            </a:r>
          </a:p>
          <a:p>
            <a:pPr marL="742950" lvl="1" indent="-285750" algn="just">
              <a:spcBef>
                <a:spcPct val="20000"/>
              </a:spcBef>
              <a:buClr>
                <a:schemeClr val="bg2"/>
              </a:buClr>
              <a:buSzPct val="75000"/>
              <a:buFontTx/>
              <a:buChar char="–"/>
            </a:pPr>
            <a:endParaRPr kumimoji="0" lang="en-US" sz="2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88899">
                                            <p:txEl>
                                              <p:pRg st="0" end="0"/>
                                            </p:txEl>
                                          </p:spTgt>
                                        </p:tgtEl>
                                        <p:attrNameLst>
                                          <p:attrName>style.visibility</p:attrName>
                                        </p:attrNameLst>
                                      </p:cBhvr>
                                      <p:to>
                                        <p:strVal val="visible"/>
                                      </p:to>
                                    </p:set>
                                    <p:animEffect transition="in" filter="wipe(left)">
                                      <p:cBhvr>
                                        <p:cTn id="7" dur="500"/>
                                        <p:tgtEl>
                                          <p:spTgt spid="1488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88900"/>
                                        </p:tgtEl>
                                        <p:attrNameLst>
                                          <p:attrName>style.visibility</p:attrName>
                                        </p:attrNameLst>
                                      </p:cBhvr>
                                      <p:to>
                                        <p:strVal val="visible"/>
                                      </p:to>
                                    </p:set>
                                    <p:animEffect transition="in" filter="wipe(left)">
                                      <p:cBhvr>
                                        <p:cTn id="12" dur="500"/>
                                        <p:tgtEl>
                                          <p:spTgt spid="148890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88901"/>
                                        </p:tgtEl>
                                        <p:attrNameLst>
                                          <p:attrName>style.visibility</p:attrName>
                                        </p:attrNameLst>
                                      </p:cBhvr>
                                      <p:to>
                                        <p:strVal val="visible"/>
                                      </p:to>
                                    </p:set>
                                    <p:animEffect transition="in" filter="wipe(left)">
                                      <p:cBhvr>
                                        <p:cTn id="15" dur="500"/>
                                        <p:tgtEl>
                                          <p:spTgt spid="1488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8899" grpId="0" build="p"/>
      <p:bldP spid="1488900" grpId="0"/>
      <p:bldP spid="1488901" grpId="0"/>
    </p:bld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p:cNvSpPr>
            <a:spLocks noGrp="1" noChangeArrowheads="1"/>
          </p:cNvSpPr>
          <p:nvPr>
            <p:ph type="title"/>
          </p:nvPr>
        </p:nvSpPr>
        <p:spPr/>
        <p:txBody>
          <a:bodyPr/>
          <a:lstStyle/>
          <a:p>
            <a:r>
              <a:rPr lang="en-US" dirty="0"/>
              <a:t>Individuals</a:t>
            </a:r>
            <a:endParaRPr lang="en-US" dirty="0" smtClean="0"/>
          </a:p>
        </p:txBody>
      </p:sp>
      <p:sp>
        <p:nvSpPr>
          <p:cNvPr id="1489923" name="Rectangle 3"/>
          <p:cNvSpPr>
            <a:spLocks noGrp="1" noChangeArrowheads="1"/>
          </p:cNvSpPr>
          <p:nvPr>
            <p:ph type="body" idx="1"/>
          </p:nvPr>
        </p:nvSpPr>
        <p:spPr>
          <a:xfrm>
            <a:off x="849313" y="1700213"/>
            <a:ext cx="8420100" cy="4465091"/>
          </a:xfrm>
        </p:spPr>
        <p:txBody>
          <a:bodyPr/>
          <a:lstStyle/>
          <a:p>
            <a:pPr algn="just"/>
            <a:r>
              <a:rPr lang="en-US" sz="2400" dirty="0" smtClean="0"/>
              <a:t>The variables in the scoring models are defined as follows:</a:t>
            </a:r>
          </a:p>
          <a:p>
            <a:pPr algn="just"/>
            <a:endParaRPr lang="en-US" sz="2400" dirty="0" smtClean="0"/>
          </a:p>
          <a:p>
            <a:pPr lvl="1" algn="just"/>
            <a:r>
              <a:rPr lang="en-US" sz="2400" dirty="0" smtClean="0"/>
              <a:t>continuous variables;</a:t>
            </a:r>
          </a:p>
          <a:p>
            <a:pPr lvl="1" algn="just"/>
            <a:r>
              <a:rPr lang="en-US" sz="2400" dirty="0" smtClean="0"/>
              <a:t>discrete variables (e.g. sex, civil status, profession or academic degrees);</a:t>
            </a:r>
          </a:p>
          <a:p>
            <a:pPr lvl="1" algn="just"/>
            <a:r>
              <a:rPr lang="en-US" sz="2400" i="1" dirty="0" smtClean="0"/>
              <a:t>stepwise variables </a:t>
            </a:r>
            <a:r>
              <a:rPr lang="en-US" sz="2400" dirty="0" smtClean="0"/>
              <a:t>(e.g., age, job seniority, No household members or income);</a:t>
            </a:r>
          </a:p>
          <a:p>
            <a:pPr lvl="1" algn="just"/>
            <a:r>
              <a:rPr lang="en-US" sz="2400" dirty="0" smtClean="0"/>
              <a:t>interacted variables, conciliating features of more than one variable (e.g., older than 35 years and living in Lisbon).</a:t>
            </a:r>
          </a:p>
          <a:p>
            <a:pPr algn="just"/>
            <a:endParaRPr lang="en-US" sz="24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89923">
                                            <p:txEl>
                                              <p:pRg st="0" end="0"/>
                                            </p:txEl>
                                          </p:spTgt>
                                        </p:tgtEl>
                                        <p:attrNameLst>
                                          <p:attrName>style.visibility</p:attrName>
                                        </p:attrNameLst>
                                      </p:cBhvr>
                                      <p:to>
                                        <p:strVal val="visible"/>
                                      </p:to>
                                    </p:set>
                                    <p:animEffect transition="in" filter="wipe(right)">
                                      <p:cBhvr>
                                        <p:cTn id="7" dur="1000"/>
                                        <p:tgtEl>
                                          <p:spTgt spid="1489923">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89923">
                                            <p:txEl>
                                              <p:pRg st="2" end="2"/>
                                            </p:txEl>
                                          </p:spTgt>
                                        </p:tgtEl>
                                        <p:attrNameLst>
                                          <p:attrName>style.visibility</p:attrName>
                                        </p:attrNameLst>
                                      </p:cBhvr>
                                      <p:to>
                                        <p:strVal val="visible"/>
                                      </p:to>
                                    </p:set>
                                    <p:animEffect transition="in" filter="wipe(right)">
                                      <p:cBhvr>
                                        <p:cTn id="10" dur="1000"/>
                                        <p:tgtEl>
                                          <p:spTgt spid="1489923">
                                            <p:txEl>
                                              <p:pRg st="2" end="2"/>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489923">
                                            <p:txEl>
                                              <p:pRg st="3" end="3"/>
                                            </p:txEl>
                                          </p:spTgt>
                                        </p:tgtEl>
                                        <p:attrNameLst>
                                          <p:attrName>style.visibility</p:attrName>
                                        </p:attrNameLst>
                                      </p:cBhvr>
                                      <p:to>
                                        <p:strVal val="visible"/>
                                      </p:to>
                                    </p:set>
                                    <p:animEffect transition="in" filter="wipe(right)">
                                      <p:cBhvr>
                                        <p:cTn id="13" dur="1000"/>
                                        <p:tgtEl>
                                          <p:spTgt spid="1489923">
                                            <p:txEl>
                                              <p:pRg st="3" end="3"/>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489923">
                                            <p:txEl>
                                              <p:pRg st="4" end="4"/>
                                            </p:txEl>
                                          </p:spTgt>
                                        </p:tgtEl>
                                        <p:attrNameLst>
                                          <p:attrName>style.visibility</p:attrName>
                                        </p:attrNameLst>
                                      </p:cBhvr>
                                      <p:to>
                                        <p:strVal val="visible"/>
                                      </p:to>
                                    </p:set>
                                    <p:animEffect transition="in" filter="wipe(right)">
                                      <p:cBhvr>
                                        <p:cTn id="16" dur="1000"/>
                                        <p:tgtEl>
                                          <p:spTgt spid="1489923">
                                            <p:txEl>
                                              <p:pRg st="4" end="4"/>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1489923">
                                            <p:txEl>
                                              <p:pRg st="5" end="5"/>
                                            </p:txEl>
                                          </p:spTgt>
                                        </p:tgtEl>
                                        <p:attrNameLst>
                                          <p:attrName>style.visibility</p:attrName>
                                        </p:attrNameLst>
                                      </p:cBhvr>
                                      <p:to>
                                        <p:strVal val="visible"/>
                                      </p:to>
                                    </p:set>
                                    <p:animEffect transition="in" filter="wipe(right)">
                                      <p:cBhvr>
                                        <p:cTn id="19" dur="1000"/>
                                        <p:tgtEl>
                                          <p:spTgt spid="1489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9923" grpId="0" build="p"/>
    </p:bldLst>
  </p:timing>
</p:sld>
</file>

<file path=ppt/slides/slide8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8514" name="Rectangle 1026"/>
          <p:cNvSpPr>
            <a:spLocks noGrp="1" noChangeArrowheads="1"/>
          </p:cNvSpPr>
          <p:nvPr>
            <p:ph type="title"/>
          </p:nvPr>
        </p:nvSpPr>
        <p:spPr/>
        <p:txBody>
          <a:bodyPr/>
          <a:lstStyle/>
          <a:p>
            <a:r>
              <a:rPr lang="en-US" dirty="0"/>
              <a:t>Individuals</a:t>
            </a:r>
            <a:endParaRPr lang="en-US" dirty="0" smtClean="0"/>
          </a:p>
        </p:txBody>
      </p:sp>
      <p:sp>
        <p:nvSpPr>
          <p:cNvPr id="448515" name="Rectangle 1027"/>
          <p:cNvSpPr>
            <a:spLocks noGrp="1" noChangeArrowheads="1"/>
          </p:cNvSpPr>
          <p:nvPr>
            <p:ph type="body" idx="1"/>
          </p:nvPr>
        </p:nvSpPr>
        <p:spPr>
          <a:xfrm>
            <a:off x="849313" y="1700213"/>
            <a:ext cx="8352159" cy="864691"/>
          </a:xfrm>
        </p:spPr>
        <p:txBody>
          <a:bodyPr/>
          <a:lstStyle/>
          <a:p>
            <a:pPr algn="just"/>
            <a:r>
              <a:rPr lang="en-US" sz="2400" dirty="0" smtClean="0"/>
              <a:t>For residential mortgage loans, the most relevant variables are usually the LTV and the DTI.</a:t>
            </a:r>
          </a:p>
        </p:txBody>
      </p:sp>
      <p:pic>
        <p:nvPicPr>
          <p:cNvPr id="448516" name="Picture 1029"/>
          <p:cNvPicPr>
            <a:picLocks noChangeAspect="1" noChangeArrowheads="1"/>
          </p:cNvPicPr>
          <p:nvPr/>
        </p:nvPicPr>
        <p:blipFill>
          <a:blip r:embed="rId2" cstate="print"/>
          <a:srcRect/>
          <a:stretch>
            <a:fillRect/>
          </a:stretch>
        </p:blipFill>
        <p:spPr bwMode="auto">
          <a:xfrm>
            <a:off x="1294071" y="2563202"/>
            <a:ext cx="3841589" cy="3602102"/>
          </a:xfrm>
          <a:prstGeom prst="rect">
            <a:avLst/>
          </a:prstGeom>
          <a:noFill/>
          <a:ln w="12700" cap="sq">
            <a:noFill/>
            <a:miter lim="800000"/>
            <a:headEnd/>
            <a:tailEnd/>
          </a:ln>
        </p:spPr>
      </p:pic>
      <p:sp>
        <p:nvSpPr>
          <p:cNvPr id="448517" name="Rectangle 1030"/>
          <p:cNvSpPr>
            <a:spLocks noChangeArrowheads="1"/>
          </p:cNvSpPr>
          <p:nvPr/>
        </p:nvSpPr>
        <p:spPr bwMode="auto">
          <a:xfrm>
            <a:off x="5241032" y="5796211"/>
            <a:ext cx="3722688" cy="369093"/>
          </a:xfrm>
          <a:prstGeom prst="rect">
            <a:avLst/>
          </a:prstGeom>
          <a:noFill/>
          <a:ln w="9525">
            <a:noFill/>
            <a:miter lim="800000"/>
            <a:headEnd/>
            <a:tailEnd/>
          </a:ln>
        </p:spPr>
        <p:txBody>
          <a:bodyPr lIns="92075" tIns="46038" rIns="92075" bIns="46038"/>
          <a:lstStyle/>
          <a:p>
            <a:pPr marL="342900" indent="-342900" algn="just">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	Source: Wong et al (2004)</a:t>
            </a:r>
            <a:endParaRPr kumimoji="0"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888</a:t>
            </a:fld>
            <a:endParaRPr lang="en-US"/>
          </a:p>
        </p:txBody>
      </p:sp>
    </p:spTree>
  </p:cSld>
  <p:clrMapOvr>
    <a:masterClrMapping/>
  </p:clrMapOvr>
  <p:transition spd="slow">
    <p:pull dir="r"/>
  </p:transition>
  <p:timing>
    <p:tnLst>
      <p:par>
        <p:cTn id="1" dur="indefinite" restart="never" nodeType="tmRoot"/>
      </p:par>
    </p:tn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Rectangle 2"/>
          <p:cNvSpPr>
            <a:spLocks noGrp="1" noChangeArrowheads="1"/>
          </p:cNvSpPr>
          <p:nvPr>
            <p:ph type="title"/>
          </p:nvPr>
        </p:nvSpPr>
        <p:spPr/>
        <p:txBody>
          <a:bodyPr/>
          <a:lstStyle/>
          <a:p>
            <a:r>
              <a:rPr lang="en-US" smtClean="0"/>
              <a:t>Maturity adjustments</a:t>
            </a:r>
          </a:p>
        </p:txBody>
      </p:sp>
      <p:sp>
        <p:nvSpPr>
          <p:cNvPr id="1491971" name="Rectangle 3"/>
          <p:cNvSpPr>
            <a:spLocks noGrp="1" noChangeArrowheads="1"/>
          </p:cNvSpPr>
          <p:nvPr>
            <p:ph type="body" idx="1"/>
          </p:nvPr>
        </p:nvSpPr>
        <p:spPr>
          <a:xfrm>
            <a:off x="908050" y="1700807"/>
            <a:ext cx="8420100" cy="4464497"/>
          </a:xfrm>
        </p:spPr>
        <p:txBody>
          <a:bodyPr/>
          <a:lstStyle/>
          <a:p>
            <a:pPr algn="just">
              <a:lnSpc>
                <a:spcPts val="2800"/>
              </a:lnSpc>
              <a:spcBef>
                <a:spcPts val="1200"/>
              </a:spcBef>
            </a:pPr>
            <a:r>
              <a:rPr lang="en-US" sz="2400" dirty="0" smtClean="0"/>
              <a:t>The loans included in the scoring development samples have different maturities.</a:t>
            </a:r>
          </a:p>
          <a:p>
            <a:pPr algn="just">
              <a:lnSpc>
                <a:spcPts val="2800"/>
              </a:lnSpc>
              <a:spcBef>
                <a:spcPts val="1200"/>
              </a:spcBef>
            </a:pPr>
            <a:r>
              <a:rPr lang="en-US" sz="2400" dirty="0" smtClean="0"/>
              <a:t>Therefore, the PD term structure has to be obtained from these different maturities, usually through a formula for the cumulative survival probability</a:t>
            </a:r>
            <a:r>
              <a:rPr lang="pt-PT" sz="2400" dirty="0" smtClean="0"/>
              <a:t>:</a:t>
            </a:r>
          </a:p>
          <a:p>
            <a:pPr algn="just">
              <a:lnSpc>
                <a:spcPts val="2800"/>
              </a:lnSpc>
              <a:spcBef>
                <a:spcPts val="1200"/>
              </a:spcBef>
            </a:pPr>
            <a:endParaRPr lang="pt-PT" sz="2400" dirty="0"/>
          </a:p>
          <a:p>
            <a:pPr algn="just">
              <a:lnSpc>
                <a:spcPts val="2800"/>
              </a:lnSpc>
              <a:spcBef>
                <a:spcPts val="1200"/>
              </a:spcBef>
            </a:pPr>
            <a:endParaRPr lang="pt-PT" sz="2400" dirty="0"/>
          </a:p>
          <a:p>
            <a:pPr marL="0" indent="0" algn="just">
              <a:lnSpc>
                <a:spcPts val="2800"/>
              </a:lnSpc>
              <a:spcBef>
                <a:spcPts val="1200"/>
              </a:spcBef>
              <a:buNone/>
            </a:pPr>
            <a:r>
              <a:rPr lang="en-US" sz="2400" dirty="0" smtClean="0"/>
              <a:t>	where </a:t>
            </a:r>
            <a:r>
              <a:rPr lang="en-US" sz="2400" i="1" dirty="0" err="1" smtClean="0"/>
              <a:t>n</a:t>
            </a:r>
            <a:r>
              <a:rPr lang="en-US" sz="2400" i="1" baseline="-25000" dirty="0" err="1" smtClean="0"/>
              <a:t>i</a:t>
            </a:r>
            <a:r>
              <a:rPr lang="en-US" sz="2400" dirty="0" smtClean="0"/>
              <a:t> is the total number of active loans until time </a:t>
            </a:r>
            <a:r>
              <a:rPr lang="en-US" sz="2400" i="1" dirty="0" err="1" smtClean="0"/>
              <a:t>i</a:t>
            </a:r>
            <a:r>
              <a:rPr lang="en-US" sz="2400" dirty="0" smtClean="0"/>
              <a:t> and </a:t>
            </a:r>
            <a:r>
              <a:rPr lang="en-US" sz="2400" i="1" dirty="0"/>
              <a:t>h</a:t>
            </a:r>
            <a:r>
              <a:rPr lang="en-US" sz="2400" i="1" baseline="-25000" dirty="0"/>
              <a:t>i</a:t>
            </a:r>
            <a:r>
              <a:rPr lang="en-US" sz="2400" baseline="-25000" dirty="0"/>
              <a:t> </a:t>
            </a:r>
            <a:r>
              <a:rPr lang="en-US" sz="2400" dirty="0" smtClean="0"/>
              <a:t>the total number of </a:t>
            </a:r>
            <a:r>
              <a:rPr lang="en-US" sz="2400" i="1" dirty="0"/>
              <a:t>defaults</a:t>
            </a:r>
            <a:r>
              <a:rPr lang="en-US" sz="2400" dirty="0" smtClean="0"/>
              <a:t>.</a:t>
            </a:r>
            <a:endParaRPr lang="en-US" sz="2400" dirty="0"/>
          </a:p>
          <a:p>
            <a:pPr algn="just">
              <a:lnSpc>
                <a:spcPts val="2800"/>
              </a:lnSpc>
              <a:spcBef>
                <a:spcPts val="1200"/>
              </a:spcBef>
            </a:pPr>
            <a:endParaRPr lang="en-US" sz="2400"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2606706036"/>
              </p:ext>
            </p:extLst>
          </p:nvPr>
        </p:nvGraphicFramePr>
        <p:xfrm>
          <a:off x="1352600" y="3717032"/>
          <a:ext cx="2362200" cy="938213"/>
        </p:xfrm>
        <a:graphic>
          <a:graphicData uri="http://schemas.openxmlformats.org/presentationml/2006/ole">
            <mc:AlternateContent xmlns:mc="http://schemas.openxmlformats.org/markup-compatibility/2006">
              <mc:Choice xmlns:v="urn:schemas-microsoft-com:vml" Requires="v">
                <p:oleObj spid="_x0000_s32385" name="Equation" r:id="rId3" imgW="1180588" imgH="469696" progId="Equation.3">
                  <p:embed/>
                </p:oleObj>
              </mc:Choice>
              <mc:Fallback>
                <p:oleObj name="Equation" r:id="rId3" imgW="1180588" imgH="469696" progId="Equation.3">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600" y="3717032"/>
                        <a:ext cx="23622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889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91971">
                                            <p:txEl>
                                              <p:pRg st="0" end="0"/>
                                            </p:txEl>
                                          </p:spTgt>
                                        </p:tgtEl>
                                        <p:attrNameLst>
                                          <p:attrName>style.visibility</p:attrName>
                                        </p:attrNameLst>
                                      </p:cBhvr>
                                      <p:to>
                                        <p:strVal val="visible"/>
                                      </p:to>
                                    </p:set>
                                    <p:animEffect transition="in" filter="wipe(right)">
                                      <p:cBhvr>
                                        <p:cTn id="7" dur="500"/>
                                        <p:tgtEl>
                                          <p:spTgt spid="149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91971">
                                            <p:txEl>
                                              <p:pRg st="1" end="1"/>
                                            </p:txEl>
                                          </p:spTgt>
                                        </p:tgtEl>
                                        <p:attrNameLst>
                                          <p:attrName>style.visibility</p:attrName>
                                        </p:attrNameLst>
                                      </p:cBhvr>
                                      <p:to>
                                        <p:strVal val="visible"/>
                                      </p:to>
                                    </p:set>
                                    <p:animEffect transition="in" filter="wipe(right)">
                                      <p:cBhvr>
                                        <p:cTn id="12" dur="500"/>
                                        <p:tgtEl>
                                          <p:spTgt spid="1491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91971">
                                            <p:txEl>
                                              <p:pRg st="4" end="4"/>
                                            </p:txEl>
                                          </p:spTgt>
                                        </p:tgtEl>
                                        <p:attrNameLst>
                                          <p:attrName>style.visibility</p:attrName>
                                        </p:attrNameLst>
                                      </p:cBhvr>
                                      <p:to>
                                        <p:strVal val="visible"/>
                                      </p:to>
                                    </p:set>
                                    <p:animEffect transition="in" filter="wipe(right)">
                                      <p:cBhvr>
                                        <p:cTn id="17" dur="500"/>
                                        <p:tgtEl>
                                          <p:spTgt spid="149197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1971"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smtClean="0"/>
              <a:t>Market </a:t>
            </a:r>
            <a:r>
              <a:rPr lang="en-US" dirty="0"/>
              <a:t>based </a:t>
            </a:r>
            <a:r>
              <a:rPr lang="en-US" dirty="0" smtClean="0"/>
              <a:t>Financing</a:t>
            </a:r>
          </a:p>
        </p:txBody>
      </p:sp>
      <p:sp>
        <p:nvSpPr>
          <p:cNvPr id="1619971" name="Rectangle 3"/>
          <p:cNvSpPr>
            <a:spLocks noGrp="1" noChangeArrowheads="1"/>
          </p:cNvSpPr>
          <p:nvPr>
            <p:ph type="body" idx="1"/>
          </p:nvPr>
        </p:nvSpPr>
        <p:spPr>
          <a:xfrm>
            <a:off x="776536" y="1628799"/>
            <a:ext cx="8712968" cy="4694213"/>
          </a:xfrm>
        </p:spPr>
        <p:txBody>
          <a:bodyPr/>
          <a:lstStyle/>
          <a:p>
            <a:pPr marL="263525" indent="-263525" algn="just">
              <a:lnSpc>
                <a:spcPts val="2700"/>
              </a:lnSpc>
              <a:spcBef>
                <a:spcPts val="600"/>
              </a:spcBef>
              <a:spcAft>
                <a:spcPts val="600"/>
              </a:spcAft>
            </a:pPr>
            <a:r>
              <a:rPr lang="en-GB" sz="2000" dirty="0" smtClean="0">
                <a:solidFill>
                  <a:srgbClr val="FF0000"/>
                </a:solidFill>
              </a:rPr>
              <a:t>In the cases of Japan and UK, banks and markets are both relevant, while in France, banks are important and markets less so =&gt; </a:t>
            </a:r>
          </a:p>
          <a:p>
            <a:pPr marL="0" indent="0" algn="just">
              <a:lnSpc>
                <a:spcPts val="2700"/>
              </a:lnSpc>
              <a:spcBef>
                <a:spcPts val="600"/>
              </a:spcBef>
              <a:spcAft>
                <a:spcPts val="600"/>
              </a:spcAft>
              <a:buNone/>
            </a:pPr>
            <a:endParaRPr lang="en-GB" sz="2000" dirty="0" smtClean="0">
              <a:solidFill>
                <a:srgbClr val="FF0000"/>
              </a:solidFill>
            </a:endParaRPr>
          </a:p>
          <a:p>
            <a:pPr marL="268288" indent="-268288" algn="just">
              <a:lnSpc>
                <a:spcPts val="2700"/>
              </a:lnSpc>
              <a:spcBef>
                <a:spcPts val="600"/>
              </a:spcBef>
              <a:spcAft>
                <a:spcPts val="600"/>
              </a:spcAft>
              <a:buFontTx/>
              <a:buChar char="-"/>
            </a:pPr>
            <a:r>
              <a:rPr lang="en-GB" sz="2000" b="1" u="sng" dirty="0" smtClean="0"/>
              <a:t>US and UK - market-based systems</a:t>
            </a:r>
          </a:p>
          <a:p>
            <a:pPr marL="268288" indent="-268288" algn="just">
              <a:lnSpc>
                <a:spcPts val="2700"/>
              </a:lnSpc>
              <a:spcBef>
                <a:spcPts val="600"/>
              </a:spcBef>
              <a:spcAft>
                <a:spcPts val="600"/>
              </a:spcAft>
              <a:buFontTx/>
              <a:buChar char="-"/>
            </a:pPr>
            <a:r>
              <a:rPr lang="en-GB" sz="2000" dirty="0" smtClean="0"/>
              <a:t>Germany, Japan and France - bank-based systems =&gt; long-lived relationships between large companies and banks are usual.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a:t>
            </a:fld>
            <a:endParaRPr lang="en-US"/>
          </a:p>
        </p:txBody>
      </p:sp>
    </p:spTree>
    <p:extLst>
      <p:ext uri="{BB962C8B-B14F-4D97-AF65-F5344CB8AC3E}">
        <p14:creationId xmlns:p14="http://schemas.microsoft.com/office/powerpoint/2010/main" val="2329060417"/>
      </p:ext>
    </p:extLst>
  </p:cSld>
  <p:clrMapOvr>
    <a:masterClrMapping/>
  </p:clrMapOvr>
  <p:transition spd="slow">
    <p:pull dir="r"/>
  </p:transition>
  <p:timing>
    <p:tnLst>
      <p:par>
        <p:cTn id="1" dur="indefinite" restart="never" nodeType="tmRoot"/>
      </p:par>
    </p:tn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p:cNvSpPr>
            <a:spLocks noGrp="1" noChangeArrowheads="1"/>
          </p:cNvSpPr>
          <p:nvPr>
            <p:ph type="ctrTitle"/>
          </p:nvPr>
        </p:nvSpPr>
        <p:spPr/>
        <p:txBody>
          <a:bodyPr/>
          <a:lstStyle/>
          <a:p>
            <a:r>
              <a:rPr lang="en-US" sz="4000" dirty="0" smtClean="0"/>
              <a:t>5.4.	Severity of Loss</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890</a:t>
            </a:fld>
            <a:endParaRPr lang="en-US"/>
          </a:p>
        </p:txBody>
      </p:sp>
    </p:spTree>
  </p:cSld>
  <p:clrMapOvr>
    <a:masterClrMapping/>
  </p:clrMapOvr>
  <p:transition spd="slow">
    <p:pull dir="r"/>
  </p:transition>
  <p:timing>
    <p:tnLst>
      <p:par>
        <p:cTn id="1" dur="indefinite" restart="never" nodeType="tmRoot"/>
      </p:par>
    </p:tnLst>
  </p:timing>
</p:sld>
</file>

<file path=ppt/slides/slide8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1586" name="Rectangle 2"/>
          <p:cNvSpPr>
            <a:spLocks noGrp="1" noChangeArrowheads="1"/>
          </p:cNvSpPr>
          <p:nvPr>
            <p:ph type="title"/>
          </p:nvPr>
        </p:nvSpPr>
        <p:spPr/>
        <p:txBody>
          <a:bodyPr/>
          <a:lstStyle/>
          <a:p>
            <a:r>
              <a:rPr lang="en-US" smtClean="0"/>
              <a:t>Loss determinants</a:t>
            </a:r>
          </a:p>
        </p:txBody>
      </p:sp>
      <p:sp>
        <p:nvSpPr>
          <p:cNvPr id="1503235" name="Rectangle 3"/>
          <p:cNvSpPr>
            <a:spLocks noGrp="1" noChangeArrowheads="1"/>
          </p:cNvSpPr>
          <p:nvPr>
            <p:ph type="body" idx="1"/>
          </p:nvPr>
        </p:nvSpPr>
        <p:spPr>
          <a:xfrm>
            <a:off x="908050" y="1772816"/>
            <a:ext cx="8420100" cy="4393034"/>
          </a:xfrm>
        </p:spPr>
        <p:txBody>
          <a:bodyPr/>
          <a:lstStyle/>
          <a:p>
            <a:r>
              <a:rPr lang="en-US" sz="2800" dirty="0" smtClean="0"/>
              <a:t>Collateral</a:t>
            </a:r>
          </a:p>
          <a:p>
            <a:r>
              <a:rPr lang="en-US" sz="2800" dirty="0" smtClean="0"/>
              <a:t>Debt seniority</a:t>
            </a:r>
          </a:p>
          <a:p>
            <a:r>
              <a:rPr lang="en-US" sz="2800" dirty="0" smtClean="0"/>
              <a:t>Loan type (namely for individuals)</a:t>
            </a:r>
          </a:p>
          <a:p>
            <a:r>
              <a:rPr lang="en-US" sz="2800" dirty="0" smtClean="0"/>
              <a:t>Region</a:t>
            </a:r>
          </a:p>
          <a:p>
            <a:r>
              <a:rPr lang="en-US" sz="2800" dirty="0" smtClean="0"/>
              <a:t>Business cycle</a:t>
            </a:r>
          </a:p>
          <a:p>
            <a:r>
              <a:rPr lang="en-US" sz="2800" dirty="0" smtClean="0"/>
              <a:t>Economic sector</a:t>
            </a:r>
          </a:p>
          <a:p>
            <a:r>
              <a:rPr lang="en-US" sz="2800" dirty="0" smtClean="0"/>
              <a:t>PD</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3235">
                                            <p:txEl>
                                              <p:pRg st="0" end="0"/>
                                            </p:txEl>
                                          </p:spTgt>
                                        </p:tgtEl>
                                        <p:attrNameLst>
                                          <p:attrName>style.visibility</p:attrName>
                                        </p:attrNameLst>
                                      </p:cBhvr>
                                      <p:to>
                                        <p:strVal val="visible"/>
                                      </p:to>
                                    </p:set>
                                    <p:animEffect transition="in" filter="wipe(left)">
                                      <p:cBhvr>
                                        <p:cTn id="7" dur="500"/>
                                        <p:tgtEl>
                                          <p:spTgt spid="1503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3235">
                                            <p:txEl>
                                              <p:pRg st="1" end="1"/>
                                            </p:txEl>
                                          </p:spTgt>
                                        </p:tgtEl>
                                        <p:attrNameLst>
                                          <p:attrName>style.visibility</p:attrName>
                                        </p:attrNameLst>
                                      </p:cBhvr>
                                      <p:to>
                                        <p:strVal val="visible"/>
                                      </p:to>
                                    </p:set>
                                    <p:animEffect transition="in" filter="wipe(left)">
                                      <p:cBhvr>
                                        <p:cTn id="12" dur="500"/>
                                        <p:tgtEl>
                                          <p:spTgt spid="1503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03235">
                                            <p:txEl>
                                              <p:pRg st="2" end="2"/>
                                            </p:txEl>
                                          </p:spTgt>
                                        </p:tgtEl>
                                        <p:attrNameLst>
                                          <p:attrName>style.visibility</p:attrName>
                                        </p:attrNameLst>
                                      </p:cBhvr>
                                      <p:to>
                                        <p:strVal val="visible"/>
                                      </p:to>
                                    </p:set>
                                    <p:animEffect transition="in" filter="wipe(left)">
                                      <p:cBhvr>
                                        <p:cTn id="17" dur="500"/>
                                        <p:tgtEl>
                                          <p:spTgt spid="15032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03235">
                                            <p:txEl>
                                              <p:pRg st="3" end="3"/>
                                            </p:txEl>
                                          </p:spTgt>
                                        </p:tgtEl>
                                        <p:attrNameLst>
                                          <p:attrName>style.visibility</p:attrName>
                                        </p:attrNameLst>
                                      </p:cBhvr>
                                      <p:to>
                                        <p:strVal val="visible"/>
                                      </p:to>
                                    </p:set>
                                    <p:animEffect transition="in" filter="wipe(left)">
                                      <p:cBhvr>
                                        <p:cTn id="22" dur="500"/>
                                        <p:tgtEl>
                                          <p:spTgt spid="15032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03235">
                                            <p:txEl>
                                              <p:pRg st="4" end="4"/>
                                            </p:txEl>
                                          </p:spTgt>
                                        </p:tgtEl>
                                        <p:attrNameLst>
                                          <p:attrName>style.visibility</p:attrName>
                                        </p:attrNameLst>
                                      </p:cBhvr>
                                      <p:to>
                                        <p:strVal val="visible"/>
                                      </p:to>
                                    </p:set>
                                    <p:animEffect transition="in" filter="wipe(left)">
                                      <p:cBhvr>
                                        <p:cTn id="27" dur="500"/>
                                        <p:tgtEl>
                                          <p:spTgt spid="15032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03235">
                                            <p:txEl>
                                              <p:pRg st="5" end="5"/>
                                            </p:txEl>
                                          </p:spTgt>
                                        </p:tgtEl>
                                        <p:attrNameLst>
                                          <p:attrName>style.visibility</p:attrName>
                                        </p:attrNameLst>
                                      </p:cBhvr>
                                      <p:to>
                                        <p:strVal val="visible"/>
                                      </p:to>
                                    </p:set>
                                    <p:animEffect transition="in" filter="wipe(left)">
                                      <p:cBhvr>
                                        <p:cTn id="32" dur="500"/>
                                        <p:tgtEl>
                                          <p:spTgt spid="150323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03235">
                                            <p:txEl>
                                              <p:pRg st="6" end="6"/>
                                            </p:txEl>
                                          </p:spTgt>
                                        </p:tgtEl>
                                        <p:attrNameLst>
                                          <p:attrName>style.visibility</p:attrName>
                                        </p:attrNameLst>
                                      </p:cBhvr>
                                      <p:to>
                                        <p:strVal val="visible"/>
                                      </p:to>
                                    </p:set>
                                    <p:animEffect transition="in" filter="wipe(left)">
                                      <p:cBhvr>
                                        <p:cTn id="37" dur="500"/>
                                        <p:tgtEl>
                                          <p:spTgt spid="1503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235" grpId="0" build="p" autoUpdateAnimBg="0"/>
    </p:bldLst>
  </p:timing>
</p:sld>
</file>

<file path=ppt/slides/slide8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p:txBody>
          <a:bodyPr/>
          <a:lstStyle/>
          <a:p>
            <a:r>
              <a:rPr lang="en-US" dirty="0" smtClean="0"/>
              <a:t>Estimation Methods</a:t>
            </a:r>
          </a:p>
        </p:txBody>
      </p:sp>
      <p:sp>
        <p:nvSpPr>
          <p:cNvPr id="1598467" name="Rectangle 3"/>
          <p:cNvSpPr>
            <a:spLocks noGrp="1" noChangeArrowheads="1"/>
          </p:cNvSpPr>
          <p:nvPr>
            <p:ph type="body" idx="1"/>
          </p:nvPr>
        </p:nvSpPr>
        <p:spPr>
          <a:xfrm>
            <a:off x="704528" y="1752600"/>
            <a:ext cx="4116958" cy="4413250"/>
          </a:xfrm>
        </p:spPr>
        <p:txBody>
          <a:bodyPr/>
          <a:lstStyle/>
          <a:p>
            <a:pPr marL="261938" indent="-261938" algn="just">
              <a:spcBef>
                <a:spcPts val="600"/>
              </a:spcBef>
              <a:spcAft>
                <a:spcPts val="600"/>
              </a:spcAft>
            </a:pPr>
            <a:r>
              <a:rPr lang="en-US" sz="2000" dirty="0" smtClean="0"/>
              <a:t>NPV of recoveries</a:t>
            </a:r>
          </a:p>
          <a:p>
            <a:pPr marL="261938" indent="-261938" algn="just">
              <a:spcBef>
                <a:spcPts val="600"/>
              </a:spcBef>
              <a:spcAft>
                <a:spcPts val="600"/>
              </a:spcAft>
            </a:pPr>
            <a:r>
              <a:rPr lang="en-US" sz="2000" dirty="0" smtClean="0"/>
              <a:t>Recovery distributions</a:t>
            </a:r>
          </a:p>
          <a:p>
            <a:pPr marL="261938" indent="-261938" algn="just">
              <a:spcBef>
                <a:spcPts val="600"/>
              </a:spcBef>
              <a:spcAft>
                <a:spcPts val="600"/>
              </a:spcAft>
            </a:pPr>
            <a:r>
              <a:rPr lang="en-US" sz="2000" dirty="0" smtClean="0"/>
              <a:t>Bond prices after default</a:t>
            </a:r>
          </a:p>
          <a:p>
            <a:pPr marL="261938" indent="-261938" algn="just">
              <a:spcBef>
                <a:spcPts val="600"/>
              </a:spcBef>
              <a:spcAft>
                <a:spcPts val="600"/>
              </a:spcAft>
            </a:pPr>
            <a:r>
              <a:rPr lang="en-US" sz="2000" dirty="0" smtClean="0"/>
              <a:t>LGD implied in bond prices</a:t>
            </a:r>
          </a:p>
          <a:p>
            <a:pPr marL="261938" indent="-261938" algn="just">
              <a:spcBef>
                <a:spcPts val="600"/>
              </a:spcBef>
              <a:spcAft>
                <a:spcPts val="600"/>
              </a:spcAft>
            </a:pPr>
            <a:r>
              <a:rPr lang="en-US" sz="2000" dirty="0" smtClean="0"/>
              <a:t>LGD implied in observed losses and in PD estimates.</a:t>
            </a:r>
          </a:p>
          <a:p>
            <a:pPr marL="261938" indent="-261938" algn="just">
              <a:spcBef>
                <a:spcPts val="600"/>
              </a:spcBef>
              <a:spcAft>
                <a:spcPts val="600"/>
              </a:spcAft>
            </a:pPr>
            <a:r>
              <a:rPr lang="en-US" sz="2000" dirty="0" smtClean="0"/>
              <a:t>Econometric adjustment of the LGD as a function of several variables (</a:t>
            </a:r>
            <a:r>
              <a:rPr lang="en-US" sz="2000" dirty="0" err="1" smtClean="0"/>
              <a:t>LossCalc</a:t>
            </a:r>
            <a:r>
              <a:rPr lang="en-US" sz="2000" dirty="0" smtClean="0"/>
              <a:t>, Moody’s (2002)).</a:t>
            </a:r>
          </a:p>
        </p:txBody>
      </p:sp>
      <p:pic>
        <p:nvPicPr>
          <p:cNvPr id="4" name="Picture 1029"/>
          <p:cNvPicPr>
            <a:picLocks noChangeAspect="1" noChangeArrowheads="1"/>
          </p:cNvPicPr>
          <p:nvPr/>
        </p:nvPicPr>
        <p:blipFill>
          <a:blip r:embed="rId2" cstate="print"/>
          <a:srcRect/>
          <a:stretch>
            <a:fillRect/>
          </a:stretch>
        </p:blipFill>
        <p:spPr bwMode="auto">
          <a:xfrm>
            <a:off x="4880992" y="1844824"/>
            <a:ext cx="4556226" cy="2536622"/>
          </a:xfrm>
          <a:prstGeom prst="rect">
            <a:avLst/>
          </a:prstGeom>
          <a:noFill/>
          <a:ln w="12700" cap="sq">
            <a:noFill/>
            <a:miter lim="800000"/>
            <a:headEnd/>
            <a:tailEnd/>
          </a:ln>
        </p:spPr>
      </p:pic>
      <p:sp>
        <p:nvSpPr>
          <p:cNvPr id="5" name="Text Box 1030"/>
          <p:cNvSpPr txBox="1">
            <a:spLocks noChangeArrowheads="1"/>
          </p:cNvSpPr>
          <p:nvPr/>
        </p:nvSpPr>
        <p:spPr bwMode="auto">
          <a:xfrm>
            <a:off x="4880992" y="4381446"/>
            <a:ext cx="4556226" cy="584775"/>
          </a:xfrm>
          <a:prstGeom prst="rect">
            <a:avLst/>
          </a:prstGeom>
          <a:noFill/>
          <a:ln w="12700" cap="sq">
            <a:noFill/>
            <a:miter lim="800000"/>
            <a:headEnd/>
            <a:tailEnd/>
          </a:ln>
        </p:spPr>
        <p:txBody>
          <a:bodyPr wrap="square">
            <a:spAutoFit/>
          </a:bodyPr>
          <a:lstStyle/>
          <a:p>
            <a:pPr algn="just">
              <a:spcBef>
                <a:spcPct val="50000"/>
              </a:spcBef>
              <a:buFont typeface="Webdings" pitchFamily="18" charset="2"/>
              <a:buNone/>
            </a:pPr>
            <a:r>
              <a:rPr lang="en-US" sz="1600" b="0" u="none" smtClean="0">
                <a:solidFill>
                  <a:schemeClr val="tx1"/>
                </a:solidFill>
              </a:rPr>
              <a:t>Source: Basel Committee on Banking Supervision (2005)</a:t>
            </a:r>
            <a:endParaRPr lang="en-US" sz="16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892</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8467">
                                            <p:txEl>
                                              <p:pRg st="0" end="0"/>
                                            </p:txEl>
                                          </p:spTgt>
                                        </p:tgtEl>
                                        <p:attrNameLst>
                                          <p:attrName>style.visibility</p:attrName>
                                        </p:attrNameLst>
                                      </p:cBhvr>
                                      <p:to>
                                        <p:strVal val="visible"/>
                                      </p:to>
                                    </p:set>
                                    <p:animEffect transition="in" filter="wipe(left)">
                                      <p:cBhvr>
                                        <p:cTn id="7" dur="500"/>
                                        <p:tgtEl>
                                          <p:spTgt spid="1598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98467">
                                            <p:txEl>
                                              <p:pRg st="1" end="1"/>
                                            </p:txEl>
                                          </p:spTgt>
                                        </p:tgtEl>
                                        <p:attrNameLst>
                                          <p:attrName>style.visibility</p:attrName>
                                        </p:attrNameLst>
                                      </p:cBhvr>
                                      <p:to>
                                        <p:strVal val="visible"/>
                                      </p:to>
                                    </p:set>
                                    <p:animEffect transition="in" filter="wipe(left)">
                                      <p:cBhvr>
                                        <p:cTn id="12" dur="500"/>
                                        <p:tgtEl>
                                          <p:spTgt spid="15984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98467">
                                            <p:txEl>
                                              <p:pRg st="2" end="2"/>
                                            </p:txEl>
                                          </p:spTgt>
                                        </p:tgtEl>
                                        <p:attrNameLst>
                                          <p:attrName>style.visibility</p:attrName>
                                        </p:attrNameLst>
                                      </p:cBhvr>
                                      <p:to>
                                        <p:strVal val="visible"/>
                                      </p:to>
                                    </p:set>
                                    <p:animEffect transition="in" filter="wipe(left)">
                                      <p:cBhvr>
                                        <p:cTn id="17" dur="500"/>
                                        <p:tgtEl>
                                          <p:spTgt spid="15984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98467">
                                            <p:txEl>
                                              <p:pRg st="3" end="3"/>
                                            </p:txEl>
                                          </p:spTgt>
                                        </p:tgtEl>
                                        <p:attrNameLst>
                                          <p:attrName>style.visibility</p:attrName>
                                        </p:attrNameLst>
                                      </p:cBhvr>
                                      <p:to>
                                        <p:strVal val="visible"/>
                                      </p:to>
                                    </p:set>
                                    <p:animEffect transition="in" filter="wipe(left)">
                                      <p:cBhvr>
                                        <p:cTn id="22" dur="500"/>
                                        <p:tgtEl>
                                          <p:spTgt spid="15984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98467">
                                            <p:txEl>
                                              <p:pRg st="4" end="4"/>
                                            </p:txEl>
                                          </p:spTgt>
                                        </p:tgtEl>
                                        <p:attrNameLst>
                                          <p:attrName>style.visibility</p:attrName>
                                        </p:attrNameLst>
                                      </p:cBhvr>
                                      <p:to>
                                        <p:strVal val="visible"/>
                                      </p:to>
                                    </p:set>
                                    <p:animEffect transition="in" filter="wipe(left)">
                                      <p:cBhvr>
                                        <p:cTn id="27" dur="500"/>
                                        <p:tgtEl>
                                          <p:spTgt spid="159846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98467">
                                            <p:txEl>
                                              <p:pRg st="5" end="5"/>
                                            </p:txEl>
                                          </p:spTgt>
                                        </p:tgtEl>
                                        <p:attrNameLst>
                                          <p:attrName>style.visibility</p:attrName>
                                        </p:attrNameLst>
                                      </p:cBhvr>
                                      <p:to>
                                        <p:strVal val="visible"/>
                                      </p:to>
                                    </p:set>
                                    <p:animEffect transition="in" filter="wipe(left)">
                                      <p:cBhvr>
                                        <p:cTn id="32" dur="500"/>
                                        <p:tgtEl>
                                          <p:spTgt spid="15984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8467" grpId="0" build="p" autoUpdateAnimBg="0"/>
    </p:bldLst>
  </p:timing>
</p:sld>
</file>

<file path=ppt/slides/slide8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4658" name="Rectangle 2"/>
          <p:cNvSpPr>
            <a:spLocks noGrp="1" noChangeArrowheads="1"/>
          </p:cNvSpPr>
          <p:nvPr>
            <p:ph type="title"/>
          </p:nvPr>
        </p:nvSpPr>
        <p:spPr/>
        <p:txBody>
          <a:bodyPr/>
          <a:lstStyle/>
          <a:p>
            <a:r>
              <a:rPr lang="en-US" smtClean="0"/>
              <a:t>Statistics</a:t>
            </a:r>
          </a:p>
        </p:txBody>
      </p:sp>
      <p:sp>
        <p:nvSpPr>
          <p:cNvPr id="454659" name="Rectangle 3"/>
          <p:cNvSpPr>
            <a:spLocks noGrp="1" noChangeArrowheads="1"/>
          </p:cNvSpPr>
          <p:nvPr>
            <p:ph type="body" sz="half" idx="1"/>
          </p:nvPr>
        </p:nvSpPr>
        <p:spPr>
          <a:xfrm>
            <a:off x="920750" y="1628775"/>
            <a:ext cx="8366125" cy="647700"/>
          </a:xfrm>
        </p:spPr>
        <p:txBody>
          <a:bodyPr/>
          <a:lstStyle/>
          <a:p>
            <a:pPr algn="just"/>
            <a:r>
              <a:rPr lang="en-US" sz="2600" dirty="0" smtClean="0"/>
              <a:t>Recoveries exhibit a bimodal distribution:</a:t>
            </a:r>
          </a:p>
        </p:txBody>
      </p:sp>
      <p:sp>
        <p:nvSpPr>
          <p:cNvPr id="1601542" name="Rectangle 6"/>
          <p:cNvSpPr>
            <a:spLocks noChangeArrowheads="1"/>
          </p:cNvSpPr>
          <p:nvPr/>
        </p:nvSpPr>
        <p:spPr bwMode="auto">
          <a:xfrm>
            <a:off x="1281113" y="6310313"/>
            <a:ext cx="3844925" cy="547687"/>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800" b="0" u="none" smtClean="0">
                <a:solidFill>
                  <a:schemeClr val="tx1"/>
                </a:solidFill>
              </a:rPr>
              <a:t>Source: Schuermann (2004)</a:t>
            </a:r>
            <a:endParaRPr kumimoji="0" lang="en-US" sz="1800" b="0" u="none">
              <a:solidFill>
                <a:schemeClr val="tx1"/>
              </a:solidFill>
            </a:endParaRPr>
          </a:p>
        </p:txBody>
      </p:sp>
      <p:pic>
        <p:nvPicPr>
          <p:cNvPr id="454661" name="Picture 8"/>
          <p:cNvPicPr>
            <a:picLocks noGrp="1" noChangeAspect="1" noChangeArrowheads="1"/>
          </p:cNvPicPr>
          <p:nvPr>
            <p:ph sz="half" idx="2"/>
          </p:nvPr>
        </p:nvPicPr>
        <p:blipFill>
          <a:blip r:embed="rId2" cstate="print"/>
          <a:srcRect/>
          <a:stretch>
            <a:fillRect/>
          </a:stretch>
        </p:blipFill>
        <p:spPr>
          <a:xfrm>
            <a:off x="1352550" y="2097088"/>
            <a:ext cx="5976938" cy="4183062"/>
          </a:xfrm>
          <a:noFill/>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893</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1542">
                                            <p:txEl>
                                              <p:pRg st="0" end="0"/>
                                            </p:txEl>
                                          </p:spTgt>
                                        </p:tgtEl>
                                        <p:attrNameLst>
                                          <p:attrName>style.visibility</p:attrName>
                                        </p:attrNameLst>
                                      </p:cBhvr>
                                      <p:to>
                                        <p:strVal val="visible"/>
                                      </p:to>
                                    </p:set>
                                    <p:animEffect transition="in" filter="wipe(left)">
                                      <p:cBhvr>
                                        <p:cTn id="7" dur="500"/>
                                        <p:tgtEl>
                                          <p:spTgt spid="16015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1542" grpId="0" build="p" autoUpdateAnimBg="0"/>
    </p:bldLst>
  </p:timing>
</p:sld>
</file>

<file path=ppt/slides/slide8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5682" name="Rectangle 1026"/>
          <p:cNvSpPr>
            <a:spLocks noGrp="1" noChangeArrowheads="1"/>
          </p:cNvSpPr>
          <p:nvPr>
            <p:ph type="title"/>
          </p:nvPr>
        </p:nvSpPr>
        <p:spPr/>
        <p:txBody>
          <a:bodyPr/>
          <a:lstStyle/>
          <a:p>
            <a:r>
              <a:rPr lang="en-US" smtClean="0"/>
              <a:t>Seniority</a:t>
            </a:r>
          </a:p>
        </p:txBody>
      </p:sp>
      <p:sp>
        <p:nvSpPr>
          <p:cNvPr id="1604611" name="Rectangle 1027"/>
          <p:cNvSpPr>
            <a:spLocks noGrp="1" noChangeArrowheads="1"/>
          </p:cNvSpPr>
          <p:nvPr>
            <p:ph type="body" sz="half" idx="1"/>
          </p:nvPr>
        </p:nvSpPr>
        <p:spPr>
          <a:xfrm>
            <a:off x="920750" y="1628775"/>
            <a:ext cx="8366125" cy="647700"/>
          </a:xfrm>
        </p:spPr>
        <p:txBody>
          <a:bodyPr/>
          <a:lstStyle/>
          <a:p>
            <a:pPr algn="just"/>
            <a:r>
              <a:rPr lang="en-US" sz="2600" smtClean="0"/>
              <a:t>Higher recoveries in senior debt:</a:t>
            </a:r>
          </a:p>
        </p:txBody>
      </p:sp>
      <p:sp>
        <p:nvSpPr>
          <p:cNvPr id="1604613" name="Rectangle 1029"/>
          <p:cNvSpPr>
            <a:spLocks noChangeArrowheads="1"/>
          </p:cNvSpPr>
          <p:nvPr/>
        </p:nvSpPr>
        <p:spPr bwMode="auto">
          <a:xfrm>
            <a:off x="738188" y="5286375"/>
            <a:ext cx="4286820" cy="547688"/>
          </a:xfrm>
          <a:prstGeom prst="rect">
            <a:avLst/>
          </a:prstGeom>
          <a:noFill/>
          <a:ln w="9525">
            <a:noFill/>
            <a:miter lim="800000"/>
            <a:headEnd/>
            <a:tailEnd/>
          </a:ln>
        </p:spPr>
        <p:txBody>
          <a:bodyPr lIns="92075" tIns="46038" rIns="92075" bIns="46038"/>
          <a:lstStyle/>
          <a:p>
            <a:pPr marL="711200" indent="-711200" algn="just">
              <a:spcBef>
                <a:spcPct val="20000"/>
              </a:spcBef>
              <a:buClr>
                <a:schemeClr val="bg2"/>
              </a:buClr>
              <a:buSzPct val="75000"/>
              <a:buFont typeface="Monotype Sorts" pitchFamily="2" charset="2"/>
              <a:buNone/>
            </a:pPr>
            <a:r>
              <a:rPr kumimoji="0" lang="en-US" sz="1600" b="0" u="none" smtClean="0">
                <a:solidFill>
                  <a:schemeClr val="tx1"/>
                </a:solidFill>
              </a:rPr>
              <a:t>Source: Schuermann (2004) and Moody’s (2009)</a:t>
            </a:r>
            <a:endParaRPr kumimoji="0" lang="en-US" sz="1600" b="0" u="none">
              <a:solidFill>
                <a:schemeClr val="tx1"/>
              </a:solidFill>
            </a:endParaRPr>
          </a:p>
        </p:txBody>
      </p:sp>
      <p:pic>
        <p:nvPicPr>
          <p:cNvPr id="455685" name="Picture 1031"/>
          <p:cNvPicPr>
            <a:picLocks noGrp="1" noChangeAspect="1" noChangeArrowheads="1"/>
          </p:cNvPicPr>
          <p:nvPr>
            <p:ph sz="half" idx="2"/>
          </p:nvPr>
        </p:nvPicPr>
        <p:blipFill>
          <a:blip r:embed="rId2" cstate="print"/>
          <a:srcRect/>
          <a:stretch>
            <a:fillRect/>
          </a:stretch>
        </p:blipFill>
        <p:spPr>
          <a:xfrm>
            <a:off x="828675" y="2143125"/>
            <a:ext cx="4195763" cy="3000375"/>
          </a:xfrm>
          <a:noFill/>
        </p:spPr>
      </p:pic>
      <p:pic>
        <p:nvPicPr>
          <p:cNvPr id="455686" name="Picture 6"/>
          <p:cNvPicPr>
            <a:picLocks noChangeAspect="1" noChangeArrowheads="1"/>
          </p:cNvPicPr>
          <p:nvPr/>
        </p:nvPicPr>
        <p:blipFill>
          <a:blip r:embed="rId3" cstate="print"/>
          <a:srcRect/>
          <a:stretch>
            <a:fillRect/>
          </a:stretch>
        </p:blipFill>
        <p:spPr bwMode="auto">
          <a:xfrm>
            <a:off x="5167313" y="2043113"/>
            <a:ext cx="4248150" cy="4171950"/>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894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4611">
                                            <p:txEl>
                                              <p:pRg st="0" end="0"/>
                                            </p:txEl>
                                          </p:spTgt>
                                        </p:tgtEl>
                                        <p:attrNameLst>
                                          <p:attrName>style.visibility</p:attrName>
                                        </p:attrNameLst>
                                      </p:cBhvr>
                                      <p:to>
                                        <p:strVal val="visible"/>
                                      </p:to>
                                    </p:set>
                                    <p:animEffect transition="in" filter="wipe(left)">
                                      <p:cBhvr>
                                        <p:cTn id="7" dur="500"/>
                                        <p:tgtEl>
                                          <p:spTgt spid="1604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04613">
                                            <p:txEl>
                                              <p:pRg st="0" end="0"/>
                                            </p:txEl>
                                          </p:spTgt>
                                        </p:tgtEl>
                                        <p:attrNameLst>
                                          <p:attrName>style.visibility</p:attrName>
                                        </p:attrNameLst>
                                      </p:cBhvr>
                                      <p:to>
                                        <p:strVal val="visible"/>
                                      </p:to>
                                    </p:set>
                                    <p:animEffect transition="in" filter="wipe(left)">
                                      <p:cBhvr>
                                        <p:cTn id="12" dur="500"/>
                                        <p:tgtEl>
                                          <p:spTgt spid="16046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4611" grpId="0" build="p" autoUpdateAnimBg="0"/>
      <p:bldP spid="1604613" grpId="0" build="p" autoUpdateAnimBg="0"/>
    </p:bldLst>
  </p:timing>
</p:sld>
</file>

<file path=ppt/slides/slide8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7730" name="Rectangle 2"/>
          <p:cNvSpPr>
            <a:spLocks noGrp="1" noChangeArrowheads="1"/>
          </p:cNvSpPr>
          <p:nvPr>
            <p:ph type="title"/>
          </p:nvPr>
        </p:nvSpPr>
        <p:spPr/>
        <p:txBody>
          <a:bodyPr/>
          <a:lstStyle/>
          <a:p>
            <a:r>
              <a:rPr lang="en-US" smtClean="0"/>
              <a:t>Region</a:t>
            </a:r>
          </a:p>
        </p:txBody>
      </p:sp>
      <p:sp>
        <p:nvSpPr>
          <p:cNvPr id="1499139" name="Rectangle 3"/>
          <p:cNvSpPr>
            <a:spLocks noGrp="1" noChangeArrowheads="1"/>
          </p:cNvSpPr>
          <p:nvPr>
            <p:ph type="body" idx="1"/>
          </p:nvPr>
        </p:nvSpPr>
        <p:spPr>
          <a:xfrm>
            <a:off x="908050" y="1601744"/>
            <a:ext cx="8420100" cy="819144"/>
          </a:xfrm>
        </p:spPr>
        <p:txBody>
          <a:bodyPr/>
          <a:lstStyle/>
          <a:p>
            <a:pPr algn="just"/>
            <a:r>
              <a:rPr lang="en-US" sz="2400" dirty="0" smtClean="0"/>
              <a:t>Often regions where customers are based exhibit different recovery perspectives:</a:t>
            </a:r>
          </a:p>
        </p:txBody>
      </p:sp>
      <p:pic>
        <p:nvPicPr>
          <p:cNvPr id="618498" name="Picture 2"/>
          <p:cNvPicPr>
            <a:picLocks noChangeAspect="1" noChangeArrowheads="1"/>
          </p:cNvPicPr>
          <p:nvPr/>
        </p:nvPicPr>
        <p:blipFill>
          <a:blip r:embed="rId2" cstate="print"/>
          <a:srcRect/>
          <a:stretch>
            <a:fillRect/>
          </a:stretch>
        </p:blipFill>
        <p:spPr bwMode="auto">
          <a:xfrm>
            <a:off x="763237" y="2703172"/>
            <a:ext cx="3859608" cy="2310004"/>
          </a:xfrm>
          <a:prstGeom prst="rect">
            <a:avLst/>
          </a:prstGeom>
          <a:noFill/>
          <a:ln w="12700" cap="sq" cmpd="sng">
            <a:noFill/>
            <a:prstDash val="solid"/>
            <a:miter lim="800000"/>
            <a:headEnd/>
            <a:tailEnd/>
          </a:ln>
        </p:spPr>
      </p:pic>
      <p:sp>
        <p:nvSpPr>
          <p:cNvPr id="5" name="Rectangle 6"/>
          <p:cNvSpPr>
            <a:spLocks noChangeArrowheads="1"/>
          </p:cNvSpPr>
          <p:nvPr/>
        </p:nvSpPr>
        <p:spPr bwMode="auto">
          <a:xfrm>
            <a:off x="763237" y="5157192"/>
            <a:ext cx="3998818" cy="792088"/>
          </a:xfrm>
          <a:prstGeom prst="rect">
            <a:avLst/>
          </a:prstGeom>
          <a:noFill/>
          <a:ln w="9525">
            <a:noFill/>
            <a:miter lim="800000"/>
            <a:headEnd/>
            <a:tailEnd/>
          </a:ln>
        </p:spPr>
        <p:txBody>
          <a:bodyPr lIns="92075" tIns="46038" rIns="92075" bIns="46038"/>
          <a:lstStyle/>
          <a:p>
            <a:pPr algn="just">
              <a:buNone/>
            </a:pPr>
            <a:r>
              <a:rPr kumimoji="0" lang="en-US" sz="1200" b="0" u="none" dirty="0" smtClean="0">
                <a:solidFill>
                  <a:schemeClr val="tx1"/>
                </a:solidFill>
              </a:rPr>
              <a:t>Source: </a:t>
            </a:r>
            <a:r>
              <a:rPr lang="en-US" sz="1200" b="0" u="none" dirty="0" smtClean="0">
                <a:solidFill>
                  <a:schemeClr val="tx1"/>
                </a:solidFill>
              </a:rPr>
              <a:t>Zhang, </a:t>
            </a:r>
            <a:r>
              <a:rPr lang="en-US" sz="1200" b="0" u="none" dirty="0" err="1" smtClean="0">
                <a:solidFill>
                  <a:schemeClr val="tx1"/>
                </a:solidFill>
              </a:rPr>
              <a:t>Yanan</a:t>
            </a:r>
            <a:r>
              <a:rPr lang="en-US" sz="1200" b="0" u="none" dirty="0" smtClean="0">
                <a:solidFill>
                  <a:schemeClr val="tx1"/>
                </a:solidFill>
              </a:rPr>
              <a:t>  Lu </a:t>
            </a:r>
            <a:r>
              <a:rPr lang="en-US" sz="1200" b="0" u="none" dirty="0" err="1" smtClean="0">
                <a:solidFill>
                  <a:schemeClr val="tx1"/>
                </a:solidFill>
              </a:rPr>
              <a:t>Ji</a:t>
            </a:r>
            <a:r>
              <a:rPr lang="en-US" sz="1200" b="0" u="none" dirty="0" smtClean="0">
                <a:solidFill>
                  <a:schemeClr val="tx1"/>
                </a:solidFill>
              </a:rPr>
              <a:t> and </a:t>
            </a:r>
            <a:r>
              <a:rPr lang="en-US" sz="1200" b="0" u="none" dirty="0" err="1" smtClean="0">
                <a:solidFill>
                  <a:schemeClr val="tx1"/>
                </a:solidFill>
              </a:rPr>
              <a:t>Fei</a:t>
            </a:r>
            <a:r>
              <a:rPr lang="en-US" sz="1200" b="0" u="none" dirty="0" smtClean="0">
                <a:solidFill>
                  <a:schemeClr val="tx1"/>
                </a:solidFill>
              </a:rPr>
              <a:t> Liu (2010), “Local Housing Market Cycle and Loss Given Default: Evidence from Sub-Prime Residential Mortgages”, IMF WP WP/10/167.</a:t>
            </a:r>
            <a:endParaRPr lang="en-US" sz="1200" b="0" u="none" dirty="0">
              <a:solidFill>
                <a:schemeClr val="tx1"/>
              </a:solidFill>
            </a:endParaRPr>
          </a:p>
        </p:txBody>
      </p:sp>
      <p:pic>
        <p:nvPicPr>
          <p:cNvPr id="6" name="Picture 6"/>
          <p:cNvPicPr>
            <a:picLocks noChangeAspect="1" noChangeArrowheads="1"/>
          </p:cNvPicPr>
          <p:nvPr/>
        </p:nvPicPr>
        <p:blipFill>
          <a:blip r:embed="rId3" cstate="print"/>
          <a:srcRect/>
          <a:stretch>
            <a:fillRect/>
          </a:stretch>
        </p:blipFill>
        <p:spPr bwMode="auto">
          <a:xfrm>
            <a:off x="4622845" y="2728196"/>
            <a:ext cx="4830688" cy="2284980"/>
          </a:xfrm>
          <a:prstGeom prst="rect">
            <a:avLst/>
          </a:prstGeom>
          <a:noFill/>
          <a:ln w="12700" cap="sq">
            <a:noFill/>
            <a:miter lim="800000"/>
            <a:headEnd/>
            <a:tailEnd/>
          </a:ln>
        </p:spPr>
      </p:pic>
      <p:sp>
        <p:nvSpPr>
          <p:cNvPr id="7" name="Rectangle 3"/>
          <p:cNvSpPr txBox="1">
            <a:spLocks noChangeArrowheads="1"/>
          </p:cNvSpPr>
          <p:nvPr/>
        </p:nvSpPr>
        <p:spPr bwMode="auto">
          <a:xfrm>
            <a:off x="4762055" y="5157192"/>
            <a:ext cx="3949655" cy="4572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buFont typeface="Monotype Sorts" pitchFamily="2" charset="2"/>
              <a:buNone/>
            </a:pPr>
            <a:r>
              <a:rPr lang="en-US" sz="1200" b="0" u="none" dirty="0" smtClean="0"/>
              <a:t>Source: Franks </a:t>
            </a:r>
            <a:r>
              <a:rPr lang="en-US" sz="1200" b="0" i="1" u="none" dirty="0" smtClean="0"/>
              <a:t>et al</a:t>
            </a:r>
            <a:r>
              <a:rPr lang="en-US" sz="1200" b="0" u="none" dirty="0" smtClean="0"/>
              <a:t> (2004).</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left)">
                                      <p:cBhvr>
                                        <p:cTn id="7" dur="500"/>
                                        <p:tgtEl>
                                          <p:spTgt spid="149913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P spid="5" grpId="0"/>
    </p:bldLst>
  </p:timing>
</p:sld>
</file>

<file path=ppt/slides/slide8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8754" name="Rectangle 2"/>
          <p:cNvSpPr>
            <a:spLocks noGrp="1" noChangeArrowheads="1"/>
          </p:cNvSpPr>
          <p:nvPr>
            <p:ph type="title"/>
          </p:nvPr>
        </p:nvSpPr>
        <p:spPr/>
        <p:txBody>
          <a:bodyPr/>
          <a:lstStyle/>
          <a:p>
            <a:r>
              <a:rPr lang="en-US" dirty="0" smtClean="0"/>
              <a:t>Business Cycle</a:t>
            </a:r>
          </a:p>
        </p:txBody>
      </p:sp>
      <p:sp>
        <p:nvSpPr>
          <p:cNvPr id="1500163" name="Rectangle 3"/>
          <p:cNvSpPr>
            <a:spLocks noGrp="1" noChangeArrowheads="1"/>
          </p:cNvSpPr>
          <p:nvPr>
            <p:ph type="body" sz="half" idx="1"/>
          </p:nvPr>
        </p:nvSpPr>
        <p:spPr>
          <a:xfrm>
            <a:off x="920750" y="1628775"/>
            <a:ext cx="8366125" cy="863600"/>
          </a:xfrm>
        </p:spPr>
        <p:txBody>
          <a:bodyPr/>
          <a:lstStyle/>
          <a:p>
            <a:pPr algn="just">
              <a:lnSpc>
                <a:spcPct val="90000"/>
              </a:lnSpc>
            </a:pPr>
            <a:r>
              <a:rPr lang="en-US" sz="2800" dirty="0" smtClean="0"/>
              <a:t>LGD is typically higher during the lower stages of the business cycle.</a:t>
            </a:r>
          </a:p>
        </p:txBody>
      </p:sp>
      <p:sp>
        <p:nvSpPr>
          <p:cNvPr id="1500166" name="Rectangle 6"/>
          <p:cNvSpPr>
            <a:spLocks noChangeArrowheads="1"/>
          </p:cNvSpPr>
          <p:nvPr/>
        </p:nvSpPr>
        <p:spPr bwMode="auto">
          <a:xfrm>
            <a:off x="738189" y="5661248"/>
            <a:ext cx="3710755" cy="595313"/>
          </a:xfrm>
          <a:prstGeom prst="rect">
            <a:avLst/>
          </a:prstGeom>
          <a:noFill/>
          <a:ln w="9525">
            <a:noFill/>
            <a:miter lim="800000"/>
            <a:headEnd/>
            <a:tailEnd/>
          </a:ln>
        </p:spPr>
        <p:txBody>
          <a:bodyPr lIns="92075" tIns="46038" rIns="92075" bIns="46038"/>
          <a:lstStyle/>
          <a:p>
            <a:pPr algn="just">
              <a:buFont typeface="Webdings" pitchFamily="18" charset="2"/>
              <a:buNone/>
            </a:pPr>
            <a:r>
              <a:rPr kumimoji="0" lang="en-US" sz="1200" b="0" u="none" dirty="0" smtClean="0">
                <a:solidFill>
                  <a:schemeClr val="tx1"/>
                </a:solidFill>
              </a:rPr>
              <a:t>Source: </a:t>
            </a:r>
            <a:r>
              <a:rPr lang="en-US" sz="1200" b="0" u="none" dirty="0" err="1" smtClean="0">
                <a:solidFill>
                  <a:schemeClr val="tx1"/>
                </a:solidFill>
              </a:rPr>
              <a:t>Bruche</a:t>
            </a:r>
            <a:r>
              <a:rPr lang="en-US" sz="1200" b="0" u="none" dirty="0" smtClean="0">
                <a:solidFill>
                  <a:schemeClr val="tx1"/>
                </a:solidFill>
              </a:rPr>
              <a:t>, Max and Carlos Gonzalez-</a:t>
            </a:r>
            <a:r>
              <a:rPr lang="en-US" sz="1200" b="0" u="none" dirty="0" err="1" smtClean="0">
                <a:solidFill>
                  <a:schemeClr val="tx1"/>
                </a:solidFill>
              </a:rPr>
              <a:t>Aguado</a:t>
            </a:r>
            <a:r>
              <a:rPr kumimoji="0" lang="en-US" sz="1200" b="0" u="none" dirty="0" smtClean="0">
                <a:solidFill>
                  <a:schemeClr val="tx1"/>
                </a:solidFill>
              </a:rPr>
              <a:t> (2007), “</a:t>
            </a:r>
            <a:r>
              <a:rPr lang="en-US" sz="1200" b="0" u="none" dirty="0" smtClean="0">
                <a:solidFill>
                  <a:schemeClr val="tx1"/>
                </a:solidFill>
              </a:rPr>
              <a:t>Recovery Rates, Default Probabilities and the Credit Cycle”.</a:t>
            </a:r>
            <a:endParaRPr lang="en-US" sz="1200" b="0" u="none" dirty="0">
              <a:solidFill>
                <a:schemeClr val="tx1"/>
              </a:solidFill>
            </a:endParaRPr>
          </a:p>
        </p:txBody>
      </p:sp>
      <p:pic>
        <p:nvPicPr>
          <p:cNvPr id="458757" name="Picture 6"/>
          <p:cNvPicPr>
            <a:picLocks noChangeAspect="1" noChangeArrowheads="1"/>
          </p:cNvPicPr>
          <p:nvPr/>
        </p:nvPicPr>
        <p:blipFill>
          <a:blip r:embed="rId2" cstate="print"/>
          <a:srcRect/>
          <a:stretch>
            <a:fillRect/>
          </a:stretch>
        </p:blipFill>
        <p:spPr bwMode="auto">
          <a:xfrm>
            <a:off x="776536" y="2564904"/>
            <a:ext cx="3880218" cy="2952328"/>
          </a:xfrm>
          <a:prstGeom prst="rect">
            <a:avLst/>
          </a:prstGeom>
          <a:noFill/>
          <a:ln w="12700" cap="sq">
            <a:noFill/>
            <a:miter lim="800000"/>
            <a:headEnd/>
            <a:tailEnd/>
          </a:ln>
        </p:spPr>
      </p:pic>
      <p:pic>
        <p:nvPicPr>
          <p:cNvPr id="6" name="Picture 4"/>
          <p:cNvPicPr>
            <a:picLocks noGrp="1" noChangeAspect="1" noChangeArrowheads="1"/>
          </p:cNvPicPr>
          <p:nvPr>
            <p:ph sz="half" idx="2"/>
          </p:nvPr>
        </p:nvPicPr>
        <p:blipFill>
          <a:blip r:embed="rId3" cstate="print"/>
          <a:srcRect/>
          <a:stretch>
            <a:fillRect/>
          </a:stretch>
        </p:blipFill>
        <p:spPr>
          <a:xfrm>
            <a:off x="4656754" y="2564904"/>
            <a:ext cx="4761057" cy="2952328"/>
          </a:xfrm>
          <a:noFill/>
        </p:spPr>
      </p:pic>
      <p:sp>
        <p:nvSpPr>
          <p:cNvPr id="7" name="Rectangle 6"/>
          <p:cNvSpPr>
            <a:spLocks noChangeArrowheads="1"/>
          </p:cNvSpPr>
          <p:nvPr/>
        </p:nvSpPr>
        <p:spPr bwMode="auto">
          <a:xfrm>
            <a:off x="4680347" y="5733256"/>
            <a:ext cx="3729037" cy="452437"/>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200" b="0" u="none" smtClean="0">
                <a:solidFill>
                  <a:schemeClr val="tx1"/>
                </a:solidFill>
              </a:rPr>
              <a:t>Source: Moody’s (2003).</a:t>
            </a:r>
            <a:endParaRPr kumimoji="0" lang="en-US" sz="1200" b="0" u="none">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896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0163">
                                            <p:txEl>
                                              <p:pRg st="0" end="0"/>
                                            </p:txEl>
                                          </p:spTgt>
                                        </p:tgtEl>
                                        <p:attrNameLst>
                                          <p:attrName>style.visibility</p:attrName>
                                        </p:attrNameLst>
                                      </p:cBhvr>
                                      <p:to>
                                        <p:strVal val="visible"/>
                                      </p:to>
                                    </p:set>
                                    <p:animEffect transition="in" filter="wipe(left)">
                                      <p:cBhvr>
                                        <p:cTn id="7" dur="500"/>
                                        <p:tgtEl>
                                          <p:spTgt spid="150016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00166"/>
                                        </p:tgtEl>
                                        <p:attrNameLst>
                                          <p:attrName>style.visibility</p:attrName>
                                        </p:attrNameLst>
                                      </p:cBhvr>
                                      <p:to>
                                        <p:strVal val="visible"/>
                                      </p:to>
                                    </p:set>
                                    <p:animEffect transition="in" filter="wipe(left)">
                                      <p:cBhvr>
                                        <p:cTn id="10" dur="500"/>
                                        <p:tgtEl>
                                          <p:spTgt spid="15001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0163" grpId="0" build="p" autoUpdateAnimBg="0"/>
      <p:bldP spid="1500166" grpId="0"/>
      <p:bldP spid="7" grpId="0"/>
    </p:bldLst>
  </p:timing>
</p:sld>
</file>

<file path=ppt/slides/slide8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02" name="Rectangle 1026"/>
          <p:cNvSpPr>
            <a:spLocks noGrp="1" noChangeArrowheads="1"/>
          </p:cNvSpPr>
          <p:nvPr>
            <p:ph type="title"/>
          </p:nvPr>
        </p:nvSpPr>
        <p:spPr/>
        <p:txBody>
          <a:bodyPr/>
          <a:lstStyle/>
          <a:p>
            <a:r>
              <a:rPr lang="en-US" dirty="0"/>
              <a:t>Business Cycle</a:t>
            </a:r>
            <a:endParaRPr lang="en-US" dirty="0" smtClean="0"/>
          </a:p>
        </p:txBody>
      </p:sp>
      <p:sp>
        <p:nvSpPr>
          <p:cNvPr id="1607684" name="Rectangle 1028"/>
          <p:cNvSpPr>
            <a:spLocks noChangeArrowheads="1"/>
          </p:cNvSpPr>
          <p:nvPr/>
        </p:nvSpPr>
        <p:spPr bwMode="auto">
          <a:xfrm>
            <a:off x="848544" y="5762626"/>
            <a:ext cx="3844925" cy="547687"/>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800" b="0" u="none" smtClean="0">
                <a:solidFill>
                  <a:schemeClr val="tx1"/>
                </a:solidFill>
              </a:rPr>
              <a:t>Source: Schuermann (2004)</a:t>
            </a:r>
            <a:endParaRPr kumimoji="0" lang="en-US" sz="1800" b="0" u="none">
              <a:solidFill>
                <a:schemeClr val="tx1"/>
              </a:solidFill>
            </a:endParaRPr>
          </a:p>
        </p:txBody>
      </p:sp>
      <p:pic>
        <p:nvPicPr>
          <p:cNvPr id="460804" name="Picture 1033"/>
          <p:cNvPicPr>
            <a:picLocks noGrp="1" noChangeAspect="1" noChangeArrowheads="1"/>
          </p:cNvPicPr>
          <p:nvPr>
            <p:ph idx="1"/>
          </p:nvPr>
        </p:nvPicPr>
        <p:blipFill>
          <a:blip r:embed="rId2" cstate="print"/>
          <a:srcRect/>
          <a:stretch>
            <a:fillRect/>
          </a:stretch>
        </p:blipFill>
        <p:spPr>
          <a:xfrm>
            <a:off x="920750" y="1641475"/>
            <a:ext cx="5630220" cy="3947765"/>
          </a:xfrm>
          <a:noFill/>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897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7684">
                                            <p:txEl>
                                              <p:pRg st="0" end="0"/>
                                            </p:txEl>
                                          </p:spTgt>
                                        </p:tgtEl>
                                        <p:attrNameLst>
                                          <p:attrName>style.visibility</p:attrName>
                                        </p:attrNameLst>
                                      </p:cBhvr>
                                      <p:to>
                                        <p:strVal val="visible"/>
                                      </p:to>
                                    </p:set>
                                    <p:animEffect transition="in" filter="wipe(left)">
                                      <p:cBhvr>
                                        <p:cTn id="7" dur="500"/>
                                        <p:tgtEl>
                                          <p:spTgt spid="16076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684" grpId="0" build="p" autoUpdateAnimBg="0"/>
    </p:bldLst>
  </p:timing>
</p:sld>
</file>

<file path=ppt/slides/slide8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p:txBody>
          <a:bodyPr/>
          <a:lstStyle/>
          <a:p>
            <a:r>
              <a:rPr lang="en-US" smtClean="0"/>
              <a:t>Economic Sectors</a:t>
            </a:r>
          </a:p>
        </p:txBody>
      </p:sp>
      <p:sp>
        <p:nvSpPr>
          <p:cNvPr id="1509379" name="Rectangle 3"/>
          <p:cNvSpPr>
            <a:spLocks noGrp="1" noChangeArrowheads="1"/>
          </p:cNvSpPr>
          <p:nvPr>
            <p:ph type="body" sz="half" idx="1"/>
          </p:nvPr>
        </p:nvSpPr>
        <p:spPr>
          <a:xfrm>
            <a:off x="776537" y="1628775"/>
            <a:ext cx="8640960" cy="792113"/>
          </a:xfrm>
        </p:spPr>
        <p:txBody>
          <a:bodyPr/>
          <a:lstStyle/>
          <a:p>
            <a:pPr marL="174625" indent="-174625" algn="just">
              <a:lnSpc>
                <a:spcPct val="90000"/>
              </a:lnSpc>
            </a:pPr>
            <a:r>
              <a:rPr lang="en-US" sz="2200" dirty="0" smtClean="0"/>
              <a:t>In Altman and Kishore (1996), differences between sectors are identified.</a:t>
            </a:r>
          </a:p>
          <a:p>
            <a:pPr marL="174625" indent="-174625" algn="just">
              <a:lnSpc>
                <a:spcPct val="90000"/>
              </a:lnSpc>
            </a:pPr>
            <a:r>
              <a:rPr lang="en-US" sz="2200" dirty="0" smtClean="0"/>
              <a:t>The LGD is usually higher for sectors with higher PD.</a:t>
            </a:r>
          </a:p>
        </p:txBody>
      </p:sp>
      <p:sp>
        <p:nvSpPr>
          <p:cNvPr id="1509382" name="Rectangle 6"/>
          <p:cNvSpPr>
            <a:spLocks noChangeArrowheads="1"/>
          </p:cNvSpPr>
          <p:nvPr/>
        </p:nvSpPr>
        <p:spPr bwMode="auto">
          <a:xfrm>
            <a:off x="920552" y="6091238"/>
            <a:ext cx="3225800" cy="362098"/>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(2004).</a:t>
            </a:r>
            <a:endParaRPr kumimoji="0" lang="en-US" sz="1400" b="0" u="none" dirty="0">
              <a:solidFill>
                <a:schemeClr val="tx1"/>
              </a:solidFill>
            </a:endParaRPr>
          </a:p>
        </p:txBody>
      </p:sp>
      <p:pic>
        <p:nvPicPr>
          <p:cNvPr id="1509384" name="Picture 8"/>
          <p:cNvPicPr>
            <a:picLocks noGrp="1" noChangeAspect="1" noChangeArrowheads="1"/>
          </p:cNvPicPr>
          <p:nvPr>
            <p:ph sz="half" idx="2"/>
          </p:nvPr>
        </p:nvPicPr>
        <p:blipFill>
          <a:blip r:embed="rId2" cstate="print"/>
          <a:srcRect/>
          <a:stretch>
            <a:fillRect/>
          </a:stretch>
        </p:blipFill>
        <p:spPr>
          <a:xfrm>
            <a:off x="776536" y="2492896"/>
            <a:ext cx="3961794" cy="3598342"/>
          </a:xfrm>
          <a:noFill/>
        </p:spPr>
      </p:pic>
      <p:pic>
        <p:nvPicPr>
          <p:cNvPr id="6" name="Picture 1031"/>
          <p:cNvPicPr>
            <a:picLocks noChangeAspect="1" noChangeArrowheads="1"/>
          </p:cNvPicPr>
          <p:nvPr/>
        </p:nvPicPr>
        <p:blipFill>
          <a:blip r:embed="rId3" cstate="print"/>
          <a:srcRect/>
          <a:stretch>
            <a:fillRect/>
          </a:stretch>
        </p:blipFill>
        <p:spPr bwMode="auto">
          <a:xfrm>
            <a:off x="4706399" y="2636912"/>
            <a:ext cx="4738440" cy="3312368"/>
          </a:xfrm>
          <a:prstGeom prst="rect">
            <a:avLst/>
          </a:prstGeom>
          <a:noFill/>
          <a:ln w="12700" cap="sq">
            <a:noFill/>
            <a:miter lim="800000"/>
            <a:headEnd/>
            <a:tailEnd/>
          </a:ln>
        </p:spPr>
      </p:pic>
      <p:sp>
        <p:nvSpPr>
          <p:cNvPr id="7" name="Rectangle 1027"/>
          <p:cNvSpPr txBox="1">
            <a:spLocks noChangeArrowheads="1"/>
          </p:cNvSpPr>
          <p:nvPr/>
        </p:nvSpPr>
        <p:spPr bwMode="auto">
          <a:xfrm>
            <a:off x="4706398" y="6021288"/>
            <a:ext cx="4738441" cy="30956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algn="just">
              <a:buFont typeface="Monotype Sorts" pitchFamily="2" charset="2"/>
              <a:buNone/>
            </a:pPr>
            <a:r>
              <a:rPr lang="en-US" sz="1400" b="0" u="none" smtClean="0"/>
              <a:t>Source: Franks </a:t>
            </a:r>
            <a:r>
              <a:rPr lang="en-US" sz="1400" b="0" i="1" u="none" smtClean="0"/>
              <a:t>et al</a:t>
            </a:r>
            <a:r>
              <a:rPr lang="en-US" sz="1400" b="0" u="none" smtClean="0"/>
              <a:t> (2004).</a:t>
            </a: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898</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Effect transition="in" filter="wipe(left)">
                                      <p:cBhvr>
                                        <p:cTn id="7" dur="500"/>
                                        <p:tgtEl>
                                          <p:spTgt spid="15093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Effect transition="in" filter="wipe(left)">
                                      <p:cBhvr>
                                        <p:cTn id="12" dur="500"/>
                                        <p:tgtEl>
                                          <p:spTgt spid="150937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09384"/>
                                        </p:tgtEl>
                                        <p:attrNameLst>
                                          <p:attrName>style.visibility</p:attrName>
                                        </p:attrNameLst>
                                      </p:cBhvr>
                                      <p:to>
                                        <p:strVal val="visible"/>
                                      </p:to>
                                    </p:set>
                                    <p:animEffect transition="in" filter="wipe(left)">
                                      <p:cBhvr>
                                        <p:cTn id="17" dur="500"/>
                                        <p:tgtEl>
                                          <p:spTgt spid="150938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09382"/>
                                        </p:tgtEl>
                                        <p:attrNameLst>
                                          <p:attrName>style.visibility</p:attrName>
                                        </p:attrNameLst>
                                      </p:cBhvr>
                                      <p:to>
                                        <p:strVal val="visible"/>
                                      </p:to>
                                    </p:set>
                                    <p:animEffect transition="in" filter="wipe(left)">
                                      <p:cBhvr>
                                        <p:cTn id="20" dur="500"/>
                                        <p:tgtEl>
                                          <p:spTgt spid="1509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9379" grpId="0" build="p" autoUpdateAnimBg="0"/>
      <p:bldP spid="1509382" grpId="0"/>
    </p:bldLst>
  </p:timing>
</p:sld>
</file>

<file path=ppt/slides/slide8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p:txBody>
          <a:bodyPr/>
          <a:lstStyle/>
          <a:p>
            <a:r>
              <a:rPr lang="pt-PT" dirty="0" smtClean="0"/>
              <a:t>PD</a:t>
            </a:r>
            <a:endParaRPr lang="en-US" dirty="0" smtClean="0"/>
          </a:p>
        </p:txBody>
      </p:sp>
      <p:sp>
        <p:nvSpPr>
          <p:cNvPr id="462851" name="Rectangle 3"/>
          <p:cNvSpPr>
            <a:spLocks noGrp="1" noChangeArrowheads="1"/>
          </p:cNvSpPr>
          <p:nvPr>
            <p:ph type="body" sz="half" idx="1"/>
          </p:nvPr>
        </p:nvSpPr>
        <p:spPr>
          <a:xfrm>
            <a:off x="738188" y="1628775"/>
            <a:ext cx="8713787" cy="733425"/>
          </a:xfrm>
        </p:spPr>
        <p:txBody>
          <a:bodyPr/>
          <a:lstStyle/>
          <a:p>
            <a:pPr algn="just">
              <a:lnSpc>
                <a:spcPct val="90000"/>
              </a:lnSpc>
            </a:pPr>
            <a:r>
              <a:rPr lang="en-US" sz="2400" dirty="0" smtClean="0"/>
              <a:t>The correlation between LGD and PD along time is high (0.66 according to S&amp;P (2007)).</a:t>
            </a:r>
          </a:p>
        </p:txBody>
      </p:sp>
      <p:sp>
        <p:nvSpPr>
          <p:cNvPr id="462852" name="Rectangle 5"/>
          <p:cNvSpPr>
            <a:spLocks noChangeArrowheads="1"/>
          </p:cNvSpPr>
          <p:nvPr/>
        </p:nvSpPr>
        <p:spPr bwMode="auto">
          <a:xfrm>
            <a:off x="1136650" y="5948363"/>
            <a:ext cx="3168650" cy="452437"/>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600" b="0" u="none" smtClean="0">
                <a:solidFill>
                  <a:schemeClr val="tx1"/>
                </a:solidFill>
              </a:rPr>
              <a:t>Source: Moody’s (2008).</a:t>
            </a:r>
            <a:endParaRPr kumimoji="0" lang="en-US" sz="1600" b="0" u="none">
              <a:solidFill>
                <a:schemeClr val="tx1"/>
              </a:solidFill>
            </a:endParaRPr>
          </a:p>
        </p:txBody>
      </p:sp>
      <p:pic>
        <p:nvPicPr>
          <p:cNvPr id="462853" name="Picture 1024"/>
          <p:cNvPicPr>
            <a:picLocks noChangeAspect="1" noChangeArrowheads="1"/>
          </p:cNvPicPr>
          <p:nvPr/>
        </p:nvPicPr>
        <p:blipFill>
          <a:blip r:embed="rId2" cstate="print"/>
          <a:srcRect/>
          <a:stretch>
            <a:fillRect/>
          </a:stretch>
        </p:blipFill>
        <p:spPr bwMode="auto">
          <a:xfrm>
            <a:off x="1095375" y="2428875"/>
            <a:ext cx="7572375" cy="343058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899</a:t>
            </a:fld>
            <a:endParaRPr lang="en-US"/>
          </a:p>
        </p:txBody>
      </p:sp>
    </p:spTree>
  </p:cSld>
  <p:clrMapOvr>
    <a:masterClrMapping/>
  </p:clrMapOvr>
  <p:transition spd="slow">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a:t>Early banks</a:t>
            </a:r>
            <a:endParaRPr lang="en-US" dirty="0" smtClean="0"/>
          </a:p>
        </p:txBody>
      </p:sp>
      <p:sp>
        <p:nvSpPr>
          <p:cNvPr id="1625091" name="Rectangle 3"/>
          <p:cNvSpPr>
            <a:spLocks noGrp="1" noChangeArrowheads="1"/>
          </p:cNvSpPr>
          <p:nvPr>
            <p:ph type="body" idx="1"/>
          </p:nvPr>
        </p:nvSpPr>
        <p:spPr>
          <a:xfrm>
            <a:off x="776536" y="1628801"/>
            <a:ext cx="8716714" cy="4694212"/>
          </a:xfrm>
        </p:spPr>
        <p:txBody>
          <a:bodyPr/>
          <a:lstStyle/>
          <a:p>
            <a:pPr algn="just">
              <a:lnSpc>
                <a:spcPts val="2700"/>
              </a:lnSpc>
              <a:spcBef>
                <a:spcPts val="600"/>
              </a:spcBef>
              <a:spcAft>
                <a:spcPts val="600"/>
              </a:spcAft>
            </a:pPr>
            <a:r>
              <a:rPr lang="en-GB" sz="2000" dirty="0" smtClean="0">
                <a:solidFill>
                  <a:srgbClr val="FF0000"/>
                </a:solidFill>
              </a:rPr>
              <a:t>Banks in the Middle Ages that faced 100% reserve requirements were not deemed as safe.</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GB" sz="2000" dirty="0" smtClean="0"/>
              <a:t>They had to keep the deposits, instead of investing them, </a:t>
            </a:r>
            <a:r>
              <a:rPr lang="en-GB" sz="2000" dirty="0" smtClean="0">
                <a:solidFill>
                  <a:srgbClr val="FF0000"/>
                </a:solidFill>
              </a:rPr>
              <a:t>facing the risk of being forced by the Government to grant loans from the liquidity available</a:t>
            </a:r>
            <a:r>
              <a:rPr lang="en-GB" sz="2000" dirty="0" smtClean="0"/>
              <a:t>.</a:t>
            </a:r>
          </a:p>
          <a:p>
            <a:pPr lvl="1"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GB" sz="2000" dirty="0"/>
              <a:t>B</a:t>
            </a:r>
            <a:r>
              <a:rPr lang="en-GB" sz="2000" dirty="0" smtClean="0"/>
              <a:t>y </a:t>
            </a:r>
            <a:r>
              <a:rPr lang="en-GB" sz="2000" dirty="0"/>
              <a:t>fully </a:t>
            </a:r>
            <a:r>
              <a:rPr lang="en-GB" sz="2000" dirty="0" smtClean="0"/>
              <a:t>utilizing reserves through overdrafts, </a:t>
            </a:r>
            <a:r>
              <a:rPr lang="en-GB" sz="2000" dirty="0" smtClean="0">
                <a:solidFill>
                  <a:srgbClr val="FF0000"/>
                </a:solidFill>
              </a:rPr>
              <a:t>the </a:t>
            </a:r>
            <a:r>
              <a:rPr lang="en-GB" sz="2000" dirty="0">
                <a:solidFill>
                  <a:srgbClr val="FF0000"/>
                </a:solidFill>
              </a:rPr>
              <a:t>money </a:t>
            </a:r>
            <a:r>
              <a:rPr lang="en-GB" sz="2000" dirty="0" smtClean="0">
                <a:solidFill>
                  <a:srgbClr val="FF0000"/>
                </a:solidFill>
              </a:rPr>
              <a:t>changer could protect depositors better </a:t>
            </a:r>
            <a:r>
              <a:rPr lang="en-GB" sz="2000" dirty="0">
                <a:solidFill>
                  <a:srgbClr val="FF0000"/>
                </a:solidFill>
              </a:rPr>
              <a:t>against </a:t>
            </a:r>
            <a:r>
              <a:rPr lang="en-GB" sz="2000" dirty="0" smtClean="0">
                <a:solidFill>
                  <a:srgbClr val="FF0000"/>
                </a:solidFill>
              </a:rPr>
              <a:t>misappropriation by the sovereign</a:t>
            </a:r>
            <a:r>
              <a:rPr lang="en-GB" sz="2000" dirty="0" smtClean="0"/>
              <a:t>. </a:t>
            </a:r>
          </a:p>
          <a:p>
            <a:pPr algn="just">
              <a:lnSpc>
                <a:spcPts val="2700"/>
              </a:lnSpc>
              <a:spcBef>
                <a:spcPts val="600"/>
              </a:spcBef>
              <a:spcAft>
                <a:spcPts val="600"/>
              </a:spcAft>
            </a:pPr>
            <a:r>
              <a:rPr lang="en-GB" sz="2000" dirty="0" smtClean="0"/>
              <a:t>Moreover</a:t>
            </a:r>
            <a:r>
              <a:rPr lang="en-GB" sz="2000" dirty="0"/>
              <a:t>, </a:t>
            </a:r>
            <a:r>
              <a:rPr lang="en-GB" sz="2000" dirty="0">
                <a:solidFill>
                  <a:srgbClr val="FF0000"/>
                </a:solidFill>
              </a:rPr>
              <a:t>he created a larger number of stakeholders who would help him </a:t>
            </a:r>
            <a:r>
              <a:rPr lang="en-GB" sz="2000" dirty="0" smtClean="0">
                <a:solidFill>
                  <a:srgbClr val="FF0000"/>
                </a:solidFill>
              </a:rPr>
              <a:t>against </a:t>
            </a:r>
            <a:r>
              <a:rPr lang="en-GB" sz="2000" dirty="0">
                <a:solidFill>
                  <a:srgbClr val="FF0000"/>
                </a:solidFill>
              </a:rPr>
              <a:t>the sovereign </a:t>
            </a:r>
            <a:r>
              <a:rPr lang="en-GB" sz="2000" dirty="0" smtClean="0">
                <a:solidFill>
                  <a:srgbClr val="FF0000"/>
                </a:solidFill>
              </a:rPr>
              <a:t>=&gt; the </a:t>
            </a:r>
            <a:r>
              <a:rPr lang="en-GB" sz="2000" dirty="0">
                <a:solidFill>
                  <a:srgbClr val="FF0000"/>
                </a:solidFill>
              </a:rPr>
              <a:t>money </a:t>
            </a:r>
            <a:r>
              <a:rPr lang="en-GB" sz="2000" dirty="0" smtClean="0">
                <a:solidFill>
                  <a:srgbClr val="FF0000"/>
                </a:solidFill>
              </a:rPr>
              <a:t>changer aggregated both the financial and political </a:t>
            </a:r>
            <a:r>
              <a:rPr lang="en-GB" sz="2000" dirty="0">
                <a:solidFill>
                  <a:srgbClr val="FF0000"/>
                </a:solidFill>
              </a:rPr>
              <a:t>power of the </a:t>
            </a:r>
            <a:r>
              <a:rPr lang="en-GB" sz="2000" dirty="0" smtClean="0">
                <a:solidFill>
                  <a:srgbClr val="FF0000"/>
                </a:solidFill>
              </a:rPr>
              <a:t>depositors</a:t>
            </a:r>
            <a:r>
              <a:rPr lang="en-GB" sz="2000" dirty="0" smtClean="0"/>
              <a:t>.</a:t>
            </a:r>
            <a:endParaRPr lang="en-US" sz="2000" dirty="0" smtClean="0"/>
          </a:p>
        </p:txBody>
      </p:sp>
      <p:sp>
        <p:nvSpPr>
          <p:cNvPr id="9" name="Down Arrow 8"/>
          <p:cNvSpPr/>
          <p:nvPr/>
        </p:nvSpPr>
        <p:spPr bwMode="auto">
          <a:xfrm>
            <a:off x="4953000" y="378904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a:t>
            </a:fld>
            <a:endParaRPr lang="en-US"/>
          </a:p>
        </p:txBody>
      </p:sp>
      <p:sp>
        <p:nvSpPr>
          <p:cNvPr id="7" name="Down Arrow 6"/>
          <p:cNvSpPr/>
          <p:nvPr/>
        </p:nvSpPr>
        <p:spPr bwMode="auto">
          <a:xfrm>
            <a:off x="4953000" y="2348880"/>
            <a:ext cx="360040" cy="504056"/>
          </a:xfrm>
          <a:prstGeom prst="downArrow">
            <a:avLst/>
          </a:prstGeom>
          <a:solidFill>
            <a:schemeClr val="accent1"/>
          </a:soli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pPr>
            <a:endParaRPr kumimoji="1" lang="en-GB" sz="2800" b="1" i="0" u="sng" strike="noStrike" cap="none" normalizeH="0" baseline="0" smtClean="0">
              <a:ln>
                <a:noFill/>
              </a:ln>
              <a:solidFill>
                <a:srgbClr val="000099"/>
              </a:solidFill>
              <a:effectLst/>
              <a:latin typeface="Times New Roman" pitchFamily="18" charset="0"/>
            </a:endParaRPr>
          </a:p>
        </p:txBody>
      </p:sp>
    </p:spTree>
    <p:extLst>
      <p:ext uri="{BB962C8B-B14F-4D97-AF65-F5344CB8AC3E}">
        <p14:creationId xmlns:p14="http://schemas.microsoft.com/office/powerpoint/2010/main" val="422041937"/>
      </p:ext>
    </p:extLst>
  </p:cSld>
  <p:clrMapOvr>
    <a:masterClrMapping/>
  </p:clrMapOvr>
  <p:transition spd="slow">
    <p:pull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smtClean="0"/>
              <a:t>Market </a:t>
            </a:r>
            <a:r>
              <a:rPr lang="en-US" dirty="0"/>
              <a:t>based </a:t>
            </a:r>
            <a:r>
              <a:rPr lang="en-US" dirty="0" smtClean="0"/>
              <a:t>Financing</a:t>
            </a:r>
          </a:p>
        </p:txBody>
      </p:sp>
      <p:sp>
        <p:nvSpPr>
          <p:cNvPr id="1619971" name="Rectangle 3"/>
          <p:cNvSpPr>
            <a:spLocks noGrp="1" noChangeArrowheads="1"/>
          </p:cNvSpPr>
          <p:nvPr>
            <p:ph type="body" idx="1"/>
          </p:nvPr>
        </p:nvSpPr>
        <p:spPr>
          <a:xfrm>
            <a:off x="776535" y="1628799"/>
            <a:ext cx="8716715" cy="1061101"/>
          </a:xfrm>
        </p:spPr>
        <p:txBody>
          <a:bodyPr/>
          <a:lstStyle/>
          <a:p>
            <a:pPr marL="263525" indent="-263525" algn="just">
              <a:lnSpc>
                <a:spcPts val="2700"/>
              </a:lnSpc>
              <a:spcBef>
                <a:spcPts val="600"/>
              </a:spcBef>
              <a:spcAft>
                <a:spcPts val="600"/>
              </a:spcAft>
            </a:pPr>
            <a:r>
              <a:rPr lang="en-GB" sz="2000" dirty="0" smtClean="0">
                <a:solidFill>
                  <a:srgbClr val="FF0000"/>
                </a:solidFill>
              </a:rPr>
              <a:t>Given the growth of bank credit, </a:t>
            </a:r>
            <a:r>
              <a:rPr lang="en-GB" sz="2000" dirty="0">
                <a:solidFill>
                  <a:srgbClr val="FF0000"/>
                </a:solidFill>
              </a:rPr>
              <a:t>Europe’s financial structure </a:t>
            </a:r>
            <a:r>
              <a:rPr lang="en-GB" sz="2000" dirty="0" smtClean="0">
                <a:solidFill>
                  <a:srgbClr val="FF0000"/>
                </a:solidFill>
              </a:rPr>
              <a:t>became much </a:t>
            </a:r>
            <a:r>
              <a:rPr lang="en-GB" sz="2000" dirty="0">
                <a:solidFill>
                  <a:srgbClr val="FF0000"/>
                </a:solidFill>
              </a:rPr>
              <a:t>more bank-based </a:t>
            </a:r>
            <a:r>
              <a:rPr lang="en-GB" sz="2000" dirty="0"/>
              <a:t>in comparison not only with the US, but also with other developed economies such as Japan, Canada and Australia</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a:t>
            </a:fld>
            <a:endParaRPr lang="en-US"/>
          </a:p>
        </p:txBody>
      </p:sp>
      <p:sp>
        <p:nvSpPr>
          <p:cNvPr id="6" name="Rectangle 3"/>
          <p:cNvSpPr txBox="1">
            <a:spLocks noChangeArrowheads="1"/>
          </p:cNvSpPr>
          <p:nvPr/>
        </p:nvSpPr>
        <p:spPr bwMode="auto">
          <a:xfrm>
            <a:off x="3674202" y="4941168"/>
            <a:ext cx="3134041" cy="1307985"/>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400"/>
              </a:lnSpc>
              <a:spcBef>
                <a:spcPts val="0"/>
              </a:spcBef>
              <a:spcAft>
                <a:spcPts val="0"/>
              </a:spcAft>
              <a:buFont typeface="Monotype Sorts" pitchFamily="2" charset="2"/>
              <a:buNone/>
            </a:pPr>
            <a:r>
              <a:rPr kumimoji="0" lang="en-GB" sz="1400" b="0" u="none" kern="0" dirty="0" smtClean="0"/>
              <a:t>Source: </a:t>
            </a:r>
            <a:r>
              <a:rPr kumimoji="0" lang="en-GB" sz="1400" b="0" u="none" kern="0" dirty="0" err="1" smtClean="0"/>
              <a:t>Langfield</a:t>
            </a:r>
            <a:r>
              <a:rPr kumimoji="0" lang="en-GB" sz="1400" b="0" u="none" kern="0" dirty="0" smtClean="0"/>
              <a:t>, S. and M. Pagano (2016), ‘Bank bias in Europe: effects on systemic risk and growth’, </a:t>
            </a:r>
            <a:r>
              <a:rPr kumimoji="0" lang="en-GB" sz="1400" b="0" i="1" u="none" kern="0" dirty="0" smtClean="0"/>
              <a:t>Economic Policy</a:t>
            </a:r>
            <a:r>
              <a:rPr kumimoji="0" lang="en-GB" sz="1400" b="0" u="none" kern="0" dirty="0" smtClean="0"/>
              <a:t>.</a:t>
            </a:r>
          </a:p>
        </p:txBody>
      </p:sp>
      <p:pic>
        <p:nvPicPr>
          <p:cNvPr id="4" name="Picture 3"/>
          <p:cNvPicPr>
            <a:picLocks noChangeAspect="1"/>
          </p:cNvPicPr>
          <p:nvPr/>
        </p:nvPicPr>
        <p:blipFill>
          <a:blip r:embed="rId2"/>
          <a:stretch>
            <a:fillRect/>
          </a:stretch>
        </p:blipFill>
        <p:spPr>
          <a:xfrm>
            <a:off x="848544" y="2789787"/>
            <a:ext cx="2819815" cy="3380351"/>
          </a:xfrm>
          <a:prstGeom prst="rect">
            <a:avLst/>
          </a:prstGeom>
        </p:spPr>
      </p:pic>
      <p:pic>
        <p:nvPicPr>
          <p:cNvPr id="5" name="Picture 4"/>
          <p:cNvPicPr>
            <a:picLocks noChangeAspect="1"/>
          </p:cNvPicPr>
          <p:nvPr/>
        </p:nvPicPr>
        <p:blipFill>
          <a:blip r:embed="rId3"/>
          <a:stretch>
            <a:fillRect/>
          </a:stretch>
        </p:blipFill>
        <p:spPr>
          <a:xfrm>
            <a:off x="6808243" y="2689901"/>
            <a:ext cx="2609253" cy="3619419"/>
          </a:xfrm>
          <a:prstGeom prst="rect">
            <a:avLst/>
          </a:prstGeom>
        </p:spPr>
      </p:pic>
    </p:spTree>
    <p:extLst>
      <p:ext uri="{BB962C8B-B14F-4D97-AF65-F5344CB8AC3E}">
        <p14:creationId xmlns:p14="http://schemas.microsoft.com/office/powerpoint/2010/main" val="709169327"/>
      </p:ext>
    </p:extLst>
  </p:cSld>
  <p:clrMapOvr>
    <a:masterClrMapping/>
  </p:clrMapOvr>
  <p:transition spd="slow">
    <p:pull dir="r"/>
  </p:transition>
  <p:timing>
    <p:tnLst>
      <p:par>
        <p:cTn id="1" dur="indefinite" restart="never" nodeType="tmRoot"/>
      </p:par>
    </p:tnLst>
  </p:timing>
</p:sld>
</file>

<file path=ppt/slides/slide9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3874" name="Rectangle 2050"/>
          <p:cNvSpPr>
            <a:spLocks noGrp="1" noChangeArrowheads="1"/>
          </p:cNvSpPr>
          <p:nvPr>
            <p:ph type="title"/>
          </p:nvPr>
        </p:nvSpPr>
        <p:spPr/>
        <p:txBody>
          <a:bodyPr/>
          <a:lstStyle/>
          <a:p>
            <a:r>
              <a:rPr lang="pt-PT" smtClean="0"/>
              <a:t>PD</a:t>
            </a:r>
            <a:endParaRPr lang="en-US" smtClean="0"/>
          </a:p>
        </p:txBody>
      </p:sp>
      <p:sp>
        <p:nvSpPr>
          <p:cNvPr id="463875" name="Rectangle 2051"/>
          <p:cNvSpPr>
            <a:spLocks noGrp="1" noChangeArrowheads="1"/>
          </p:cNvSpPr>
          <p:nvPr>
            <p:ph type="body" sz="half" idx="1"/>
          </p:nvPr>
        </p:nvSpPr>
        <p:spPr>
          <a:xfrm>
            <a:off x="775841" y="1628774"/>
            <a:ext cx="3817119" cy="936129"/>
          </a:xfrm>
        </p:spPr>
        <p:txBody>
          <a:bodyPr/>
          <a:lstStyle/>
          <a:p>
            <a:pPr algn="just">
              <a:lnSpc>
                <a:spcPct val="90000"/>
              </a:lnSpc>
            </a:pPr>
            <a:r>
              <a:rPr lang="en-US" sz="2400" dirty="0" smtClean="0"/>
              <a:t>Higher ratings exhibit lower LGDs:</a:t>
            </a:r>
          </a:p>
        </p:txBody>
      </p:sp>
      <p:sp>
        <p:nvSpPr>
          <p:cNvPr id="463876" name="Rectangle 2052"/>
          <p:cNvSpPr>
            <a:spLocks noChangeArrowheads="1"/>
          </p:cNvSpPr>
          <p:nvPr/>
        </p:nvSpPr>
        <p:spPr bwMode="auto">
          <a:xfrm>
            <a:off x="1378631" y="6038653"/>
            <a:ext cx="3168650" cy="226219"/>
          </a:xfrm>
          <a:prstGeom prst="rect">
            <a:avLst/>
          </a:prstGeom>
          <a:noFill/>
          <a:ln w="9525">
            <a:noFill/>
            <a:miter lim="800000"/>
            <a:headEnd/>
            <a:tailEnd/>
          </a:ln>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pPr>
            <a:r>
              <a:rPr kumimoji="0" lang="en-US" sz="1400" b="0" u="none" dirty="0" smtClean="0">
                <a:solidFill>
                  <a:schemeClr val="tx1"/>
                </a:solidFill>
              </a:rPr>
              <a:t>Source: Moody’s (2003; 2008).</a:t>
            </a:r>
            <a:endParaRPr kumimoji="0" lang="en-US" sz="1400" b="0" u="none" dirty="0">
              <a:solidFill>
                <a:schemeClr val="tx1"/>
              </a:solidFill>
            </a:endParaRPr>
          </a:p>
        </p:txBody>
      </p:sp>
      <p:pic>
        <p:nvPicPr>
          <p:cNvPr id="463877" name="Picture 2057"/>
          <p:cNvPicPr>
            <a:picLocks noGrp="1" noChangeAspect="1" noChangeArrowheads="1"/>
          </p:cNvPicPr>
          <p:nvPr>
            <p:ph sz="half" idx="2"/>
          </p:nvPr>
        </p:nvPicPr>
        <p:blipFill>
          <a:blip r:embed="rId2" cstate="print"/>
          <a:srcRect/>
          <a:stretch>
            <a:fillRect/>
          </a:stretch>
        </p:blipFill>
        <p:spPr>
          <a:xfrm>
            <a:off x="4664968" y="1628799"/>
            <a:ext cx="4744897" cy="2376511"/>
          </a:xfrm>
          <a:noFill/>
        </p:spPr>
      </p:pic>
      <p:pic>
        <p:nvPicPr>
          <p:cNvPr id="6" name="Picture 6"/>
          <p:cNvPicPr>
            <a:picLocks noChangeAspect="1" noChangeArrowheads="1"/>
          </p:cNvPicPr>
          <p:nvPr/>
        </p:nvPicPr>
        <p:blipFill>
          <a:blip r:embed="rId3" cstate="print"/>
          <a:srcRect/>
          <a:stretch>
            <a:fillRect/>
          </a:stretch>
        </p:blipFill>
        <p:spPr bwMode="auto">
          <a:xfrm>
            <a:off x="4664968" y="4005064"/>
            <a:ext cx="4768657" cy="2259808"/>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900</a:t>
            </a:fld>
            <a:endParaRPr lang="en-US"/>
          </a:p>
        </p:txBody>
      </p:sp>
    </p:spTree>
  </p:cSld>
  <p:clrMapOvr>
    <a:masterClrMapping/>
  </p:clrMapOvr>
  <p:transition spd="slow">
    <p:pull dir="r"/>
  </p:transition>
  <p:timing>
    <p:tnLst>
      <p:par>
        <p:cTn id="1" dur="indefinite" restart="never" nodeType="tmRoot"/>
      </p:par>
    </p:tnLst>
  </p:timing>
</p:sld>
</file>

<file path=ppt/slides/slide9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6946" name="Rectangle 2"/>
          <p:cNvSpPr>
            <a:spLocks noGrp="1" noChangeArrowheads="1"/>
          </p:cNvSpPr>
          <p:nvPr>
            <p:ph type="title"/>
          </p:nvPr>
        </p:nvSpPr>
        <p:spPr/>
        <p:txBody>
          <a:bodyPr/>
          <a:lstStyle/>
          <a:p>
            <a:r>
              <a:rPr lang="en-US" dirty="0" smtClean="0"/>
              <a:t>Listed bonds</a:t>
            </a:r>
          </a:p>
        </p:txBody>
      </p:sp>
      <p:sp>
        <p:nvSpPr>
          <p:cNvPr id="6" name="Rectangle 4"/>
          <p:cNvSpPr txBox="1">
            <a:spLocks noChangeArrowheads="1"/>
          </p:cNvSpPr>
          <p:nvPr/>
        </p:nvSpPr>
        <p:spPr bwMode="auto">
          <a:xfrm>
            <a:off x="908050" y="6027477"/>
            <a:ext cx="2820814" cy="285752"/>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defRPr/>
            </a:pPr>
            <a:r>
              <a:rPr kumimoji="0" lang="en-US" sz="1400" b="0" u="none" kern="0" smtClean="0">
                <a:solidFill>
                  <a:schemeClr val="tx1"/>
                </a:solidFill>
                <a:latin typeface="+mn-lt"/>
              </a:rPr>
              <a:t>Source: Moody’s (2010).</a:t>
            </a:r>
            <a:endParaRPr kumimoji="0" lang="en-US" sz="1400" b="0" u="none" kern="0">
              <a:solidFill>
                <a:schemeClr val="tx1"/>
              </a:solidFill>
              <a:latin typeface="+mn-lt"/>
            </a:endParaRPr>
          </a:p>
        </p:txBody>
      </p:sp>
      <p:pic>
        <p:nvPicPr>
          <p:cNvPr id="466948" name="Picture 5"/>
          <p:cNvPicPr>
            <a:picLocks noChangeAspect="1" noChangeArrowheads="1"/>
          </p:cNvPicPr>
          <p:nvPr/>
        </p:nvPicPr>
        <p:blipFill>
          <a:blip r:embed="rId2" cstate="print"/>
          <a:srcRect/>
          <a:stretch>
            <a:fillRect/>
          </a:stretch>
        </p:blipFill>
        <p:spPr bwMode="auto">
          <a:xfrm>
            <a:off x="832425" y="3212976"/>
            <a:ext cx="7000895" cy="2814501"/>
          </a:xfrm>
          <a:prstGeom prst="rect">
            <a:avLst/>
          </a:prstGeom>
          <a:noFill/>
          <a:ln w="12700" cap="sq">
            <a:noFill/>
            <a:miter lim="800000"/>
            <a:headEnd/>
            <a:tailEnd/>
          </a:ln>
        </p:spPr>
      </p:pic>
      <p:sp>
        <p:nvSpPr>
          <p:cNvPr id="5" name="Rectangle 3"/>
          <p:cNvSpPr txBox="1">
            <a:spLocks noChangeArrowheads="1"/>
          </p:cNvSpPr>
          <p:nvPr/>
        </p:nvSpPr>
        <p:spPr bwMode="auto">
          <a:xfrm>
            <a:off x="908050" y="1571612"/>
            <a:ext cx="8420100" cy="149734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just" defTabSz="914400" rtl="0" eaLnBrk="0" fontAlgn="base" latinLnBrk="0" hangingPunct="0">
              <a:lnSpc>
                <a:spcPts val="2600"/>
              </a:lnSpc>
              <a:spcBef>
                <a:spcPct val="20000"/>
              </a:spcBef>
              <a:spcAft>
                <a:spcPct val="0"/>
              </a:spcAft>
              <a:buClr>
                <a:schemeClr val="bg2"/>
              </a:buClr>
              <a:buSzPct val="75000"/>
              <a:buFont typeface="Monotype Sorts" pitchFamily="2" charset="2"/>
              <a:buChar char="n"/>
              <a:tabLst/>
              <a:defRPr/>
            </a:pPr>
            <a:r>
              <a:rPr kumimoji="0" lang="en-US" sz="2000" b="0" i="0" u="none" strike="noStrike" kern="0" cap="none" spc="0" normalizeH="0" baseline="0" noProof="0" smtClean="0">
                <a:ln>
                  <a:noFill/>
                </a:ln>
                <a:solidFill>
                  <a:schemeClr val="tx1"/>
                </a:solidFill>
                <a:effectLst/>
                <a:uLnTx/>
                <a:uFillTx/>
                <a:latin typeface="+mn-lt"/>
              </a:rPr>
              <a:t>Usually, in</a:t>
            </a:r>
            <a:r>
              <a:rPr kumimoji="0" lang="en-US" sz="2000" b="0" i="0" u="none" strike="noStrike" kern="0" cap="none" spc="0" normalizeH="0" noProof="0" smtClean="0">
                <a:ln>
                  <a:noFill/>
                </a:ln>
                <a:solidFill>
                  <a:schemeClr val="tx1"/>
                </a:solidFill>
                <a:effectLst/>
                <a:uLnTx/>
                <a:uFillTx/>
                <a:latin typeface="+mn-lt"/>
              </a:rPr>
              <a:t> these exposures the</a:t>
            </a:r>
            <a:r>
              <a:rPr kumimoji="0" lang="en-US" sz="2000" b="0" i="0" u="none" strike="noStrike" kern="0" cap="none" spc="0" normalizeH="0" baseline="0" noProof="0" smtClean="0">
                <a:ln>
                  <a:noFill/>
                </a:ln>
                <a:solidFill>
                  <a:schemeClr val="tx1"/>
                </a:solidFill>
                <a:effectLst/>
                <a:uLnTx/>
                <a:uFillTx/>
                <a:latin typeface="+mn-lt"/>
              </a:rPr>
              <a:t> LGD is measured as</a:t>
            </a:r>
            <a:r>
              <a:rPr kumimoji="0" lang="en-US" sz="2000" b="0" u="none" strike="noStrike" kern="0" cap="none" spc="0" normalizeH="0" baseline="0" noProof="0" smtClean="0">
                <a:ln>
                  <a:noFill/>
                </a:ln>
                <a:solidFill>
                  <a:schemeClr val="tx1"/>
                </a:solidFill>
                <a:effectLst/>
                <a:uLnTx/>
                <a:uFillTx/>
                <a:latin typeface="+mn-lt"/>
              </a:rPr>
              <a:t> </a:t>
            </a:r>
            <a:r>
              <a:rPr kumimoji="0" lang="en-US" sz="2000" b="0" u="none" kern="0" smtClean="0">
                <a:solidFill>
                  <a:schemeClr val="tx1"/>
                </a:solidFill>
                <a:latin typeface="+mn-lt"/>
              </a:rPr>
              <a:t>1-Price</a:t>
            </a:r>
            <a:r>
              <a:rPr kumimoji="0" lang="en-US" sz="2000" b="0" u="none" strike="noStrike" kern="0" cap="none" spc="0" normalizeH="0" baseline="0" noProof="0" smtClean="0">
                <a:ln>
                  <a:noFill/>
                </a:ln>
                <a:solidFill>
                  <a:schemeClr val="tx1"/>
                </a:solidFill>
                <a:effectLst/>
                <a:uLnTx/>
                <a:uFillTx/>
                <a:latin typeface="+mn-lt"/>
              </a:rPr>
              <a:t> (as a % of EAD) in a given period (usually 1 month after the default).</a:t>
            </a:r>
          </a:p>
          <a:p>
            <a:pPr marL="342900" marR="0" lvl="0" indent="-342900" algn="just" defTabSz="914400" rtl="0" eaLnBrk="0" fontAlgn="base" latinLnBrk="0" hangingPunct="0">
              <a:lnSpc>
                <a:spcPts val="2600"/>
              </a:lnSpc>
              <a:spcBef>
                <a:spcPts val="600"/>
              </a:spcBef>
              <a:spcAft>
                <a:spcPct val="0"/>
              </a:spcAft>
              <a:buClr>
                <a:schemeClr val="bg2"/>
              </a:buClr>
              <a:buSzPct val="75000"/>
              <a:buFont typeface="Monotype Sorts" pitchFamily="2" charset="2"/>
              <a:buChar char="n"/>
              <a:tabLst/>
              <a:defRPr/>
            </a:pPr>
            <a:r>
              <a:rPr kumimoji="0" lang="en-US" sz="2000" b="0" i="0" u="none" strike="noStrike" kern="0" cap="none" spc="0" normalizeH="0" baseline="0" noProof="0" smtClean="0">
                <a:ln>
                  <a:noFill/>
                </a:ln>
                <a:solidFill>
                  <a:schemeClr val="tx1"/>
                </a:solidFill>
                <a:effectLst/>
                <a:uLnTx/>
                <a:uFillTx/>
                <a:latin typeface="+mn-lt"/>
              </a:rPr>
              <a:t>Empirical evidence points to</a:t>
            </a:r>
            <a:r>
              <a:rPr kumimoji="0" lang="en-US" sz="2000" b="0" i="0" u="none" strike="noStrike" kern="0" cap="none" spc="0" normalizeH="0" noProof="0" smtClean="0">
                <a:ln>
                  <a:noFill/>
                </a:ln>
                <a:solidFill>
                  <a:schemeClr val="tx1"/>
                </a:solidFill>
                <a:effectLst/>
                <a:uLnTx/>
                <a:uFillTx/>
                <a:latin typeface="+mn-lt"/>
              </a:rPr>
              <a:t> </a:t>
            </a:r>
            <a:r>
              <a:rPr kumimoji="0" lang="en-US" sz="2000" b="0" i="0" u="none" strike="noStrike" kern="0" cap="none" spc="0" normalizeH="0" baseline="0" noProof="0" smtClean="0">
                <a:ln>
                  <a:noFill/>
                </a:ln>
                <a:solidFill>
                  <a:schemeClr val="tx1"/>
                </a:solidFill>
                <a:effectLst/>
                <a:uLnTx/>
                <a:uFillTx/>
                <a:latin typeface="+mn-lt"/>
              </a:rPr>
              <a:t>LGDs between 30% and 40% in non-colateralized exposures (around  60% for collateralized loans).</a:t>
            </a:r>
          </a:p>
          <a:p>
            <a:pPr marL="342900" marR="0" lvl="0" indent="-342900" algn="just" defTabSz="914400" rtl="0" eaLnBrk="0" fontAlgn="base" latinLnBrk="0" hangingPunct="0">
              <a:lnSpc>
                <a:spcPts val="2600"/>
              </a:lnSpc>
              <a:spcBef>
                <a:spcPct val="20000"/>
              </a:spcBef>
              <a:spcAft>
                <a:spcPct val="0"/>
              </a:spcAft>
              <a:buClr>
                <a:schemeClr val="bg2"/>
              </a:buClr>
              <a:buSzPct val="75000"/>
              <a:buFont typeface="Monotype Sorts" pitchFamily="2" charset="2"/>
              <a:buChar char="n"/>
              <a:tabLst/>
              <a:defRPr/>
            </a:pPr>
            <a:endParaRPr kumimoji="0" lang="en-US" sz="2000" b="0" i="0" u="none" strike="noStrike" kern="0" cap="none" spc="0" normalizeH="0" baseline="0" noProof="0" dirty="0" smtClean="0">
              <a:ln>
                <a:noFill/>
              </a:ln>
              <a:solidFill>
                <a:schemeClr val="tx1"/>
              </a:solidFill>
              <a:effectLst/>
              <a:uLnTx/>
              <a:uFillTx/>
              <a:latin typeface="+mn-lt"/>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9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lstStyle/>
          <a:p>
            <a:r>
              <a:rPr lang="en-US" dirty="0"/>
              <a:t>Listed bonds</a:t>
            </a:r>
            <a:endParaRPr lang="en-US" dirty="0" smtClean="0"/>
          </a:p>
        </p:txBody>
      </p:sp>
      <p:sp>
        <p:nvSpPr>
          <p:cNvPr id="6" name="Rectangle 4"/>
          <p:cNvSpPr txBox="1">
            <a:spLocks noChangeArrowheads="1"/>
          </p:cNvSpPr>
          <p:nvPr/>
        </p:nvSpPr>
        <p:spPr bwMode="auto">
          <a:xfrm>
            <a:off x="809596" y="5286388"/>
            <a:ext cx="2286000" cy="285752"/>
          </a:xfrm>
          <a:prstGeom prst="rect">
            <a:avLst/>
          </a:prstGeom>
          <a:noFill/>
          <a:ln w="9525">
            <a:noFill/>
            <a:miter lim="800000"/>
            <a:headEnd/>
            <a:tailEnd/>
          </a:ln>
          <a:effectLst/>
        </p:spPr>
        <p:txBody>
          <a:bodyPr lIns="92075" tIns="46038" rIns="92075" bIns="46038"/>
          <a:lstStyle/>
          <a:p>
            <a:pPr marL="342900" indent="-342900" algn="l">
              <a:lnSpc>
                <a:spcPct val="90000"/>
              </a:lnSpc>
              <a:spcBef>
                <a:spcPct val="20000"/>
              </a:spcBef>
              <a:buClr>
                <a:schemeClr val="bg2"/>
              </a:buClr>
              <a:buSzPct val="75000"/>
              <a:buFont typeface="Monotype Sorts" pitchFamily="2" charset="2"/>
              <a:buNone/>
              <a:defRPr/>
            </a:pPr>
            <a:r>
              <a:rPr kumimoji="0" lang="en-US" sz="1400" b="0" u="none" kern="0" smtClean="0">
                <a:solidFill>
                  <a:schemeClr val="tx1"/>
                </a:solidFill>
                <a:latin typeface="+mn-lt"/>
              </a:rPr>
              <a:t>Source: Moody’s (2009).</a:t>
            </a:r>
            <a:endParaRPr kumimoji="0" lang="en-US" sz="1400" b="0" u="none" kern="0">
              <a:solidFill>
                <a:schemeClr val="tx1"/>
              </a:solidFill>
              <a:latin typeface="+mn-lt"/>
            </a:endParaRPr>
          </a:p>
        </p:txBody>
      </p:sp>
      <p:pic>
        <p:nvPicPr>
          <p:cNvPr id="467972" name="Picture 2"/>
          <p:cNvPicPr>
            <a:picLocks noChangeAspect="1" noChangeArrowheads="1"/>
          </p:cNvPicPr>
          <p:nvPr/>
        </p:nvPicPr>
        <p:blipFill>
          <a:blip r:embed="rId2" cstate="print"/>
          <a:srcRect/>
          <a:stretch>
            <a:fillRect/>
          </a:stretch>
        </p:blipFill>
        <p:spPr bwMode="auto">
          <a:xfrm>
            <a:off x="809596" y="1714501"/>
            <a:ext cx="4526804" cy="3571888"/>
          </a:xfrm>
          <a:prstGeom prst="rect">
            <a:avLst/>
          </a:prstGeom>
          <a:noFill/>
          <a:ln w="12700" cap="sq">
            <a:noFill/>
            <a:miter lim="800000"/>
            <a:headEnd/>
            <a:tailEnd/>
          </a:ln>
        </p:spPr>
      </p:pic>
      <p:pic>
        <p:nvPicPr>
          <p:cNvPr id="5" name="Picture 9"/>
          <p:cNvPicPr>
            <a:picLocks noGrp="1" noChangeAspect="1" noChangeArrowheads="1"/>
          </p:cNvPicPr>
          <p:nvPr>
            <p:ph sz="half" idx="4294967295"/>
          </p:nvPr>
        </p:nvPicPr>
        <p:blipFill>
          <a:blip r:embed="rId3" cstate="print"/>
          <a:srcRect/>
          <a:stretch>
            <a:fillRect/>
          </a:stretch>
        </p:blipFill>
        <p:spPr>
          <a:xfrm>
            <a:off x="5310190" y="1643050"/>
            <a:ext cx="4094750" cy="3656026"/>
          </a:xfrm>
          <a:prstGeom prst="rect">
            <a:avLst/>
          </a:prstGeom>
          <a:noFill/>
        </p:spPr>
      </p:pic>
      <p:sp>
        <p:nvSpPr>
          <p:cNvPr id="7" name="Rectangle 4"/>
          <p:cNvSpPr txBox="1">
            <a:spLocks noChangeArrowheads="1"/>
          </p:cNvSpPr>
          <p:nvPr/>
        </p:nvSpPr>
        <p:spPr bwMode="auto">
          <a:xfrm>
            <a:off x="5381628" y="5357827"/>
            <a:ext cx="3729037" cy="285752"/>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
                <a:schemeClr val="bg2"/>
              </a:buClr>
              <a:buSzPct val="75000"/>
              <a:buFont typeface="Monotype Sorts" pitchFamily="2" charset="2"/>
              <a:buNone/>
              <a:tabLst/>
              <a:defRPr/>
            </a:pPr>
            <a:r>
              <a:rPr kumimoji="0" lang="en-US" sz="1400" b="0" i="0" u="none" strike="noStrike" kern="0" cap="none" spc="0" normalizeH="0" baseline="0" smtClean="0">
                <a:ln>
                  <a:noFill/>
                </a:ln>
                <a:solidFill>
                  <a:schemeClr val="tx1"/>
                </a:solidFill>
                <a:effectLst/>
                <a:uLnTx/>
                <a:uFillTx/>
                <a:latin typeface="+mn-lt"/>
                <a:ea typeface="+mn-ea"/>
                <a:cs typeface="+mn-cs"/>
              </a:rPr>
              <a:t>Source: Moody’s (2003).</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902</a:t>
            </a:fld>
            <a:endParaRPr lang="en-US"/>
          </a:p>
        </p:txBody>
      </p:sp>
    </p:spTree>
  </p:cSld>
  <p:clrMapOvr>
    <a:masterClrMapping/>
  </p:clrMapOvr>
  <p:transition spd="slow">
    <p:pull dir="r"/>
  </p:transition>
  <p:timing>
    <p:tnLst>
      <p:par>
        <p:cTn id="1" dur="indefinite" restart="never" nodeType="tmRoot"/>
      </p:par>
    </p:tnLst>
  </p:timing>
</p:sld>
</file>

<file path=ppt/slides/slide9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0018" name="Rectangle 1026"/>
          <p:cNvSpPr>
            <a:spLocks noGrp="1" noChangeArrowheads="1"/>
          </p:cNvSpPr>
          <p:nvPr>
            <p:ph type="title"/>
          </p:nvPr>
        </p:nvSpPr>
        <p:spPr/>
        <p:txBody>
          <a:bodyPr/>
          <a:lstStyle/>
          <a:p>
            <a:r>
              <a:rPr lang="en-US" smtClean="0"/>
              <a:t>Corporate loans</a:t>
            </a:r>
          </a:p>
        </p:txBody>
      </p:sp>
      <p:sp>
        <p:nvSpPr>
          <p:cNvPr id="470019" name="Rectangle 1027"/>
          <p:cNvSpPr>
            <a:spLocks noGrp="1" noChangeArrowheads="1"/>
          </p:cNvSpPr>
          <p:nvPr>
            <p:ph type="body" idx="1"/>
          </p:nvPr>
        </p:nvSpPr>
        <p:spPr>
          <a:xfrm>
            <a:off x="2209800" y="6019800"/>
            <a:ext cx="7124700" cy="457200"/>
          </a:xfrm>
        </p:spPr>
        <p:txBody>
          <a:bodyPr/>
          <a:lstStyle/>
          <a:p>
            <a:pPr algn="just">
              <a:buFont typeface="Monotype Sorts" pitchFamily="2" charset="2"/>
              <a:buNone/>
            </a:pPr>
            <a:r>
              <a:rPr lang="en-US" sz="2000" smtClean="0"/>
              <a:t>Source: Asarnow e Edwards (1995).</a:t>
            </a:r>
          </a:p>
        </p:txBody>
      </p:sp>
      <p:pic>
        <p:nvPicPr>
          <p:cNvPr id="470020" name="Picture 1028"/>
          <p:cNvPicPr>
            <a:picLocks noChangeAspect="1" noChangeArrowheads="1"/>
          </p:cNvPicPr>
          <p:nvPr/>
        </p:nvPicPr>
        <p:blipFill>
          <a:blip r:embed="rId2" cstate="print"/>
          <a:srcRect/>
          <a:stretch>
            <a:fillRect/>
          </a:stretch>
        </p:blipFill>
        <p:spPr bwMode="auto">
          <a:xfrm>
            <a:off x="837302" y="2636912"/>
            <a:ext cx="4343400" cy="2824162"/>
          </a:xfrm>
          <a:prstGeom prst="rect">
            <a:avLst/>
          </a:prstGeom>
          <a:noFill/>
          <a:ln w="12700" cap="sq">
            <a:noFill/>
            <a:miter lim="800000"/>
            <a:headEnd/>
            <a:tailEnd/>
          </a:ln>
        </p:spPr>
      </p:pic>
      <p:sp>
        <p:nvSpPr>
          <p:cNvPr id="470021" name="Rectangle 1029"/>
          <p:cNvSpPr>
            <a:spLocks noChangeArrowheads="1"/>
          </p:cNvSpPr>
          <p:nvPr/>
        </p:nvSpPr>
        <p:spPr bwMode="auto">
          <a:xfrm>
            <a:off x="908050" y="1600200"/>
            <a:ext cx="8581454" cy="1600200"/>
          </a:xfrm>
          <a:prstGeom prst="rect">
            <a:avLst/>
          </a:prstGeom>
          <a:noFill/>
          <a:ln w="9525">
            <a:noFill/>
            <a:miter lim="800000"/>
            <a:headEnd/>
            <a:tailEnd/>
          </a:ln>
        </p:spPr>
        <p:txBody>
          <a:bodyPr lIns="92075" tIns="46038" rIns="92075" bIns="46038"/>
          <a:lstStyle/>
          <a:p>
            <a:pPr marL="261938" indent="-261938" algn="just">
              <a:lnSpc>
                <a:spcPts val="2800"/>
              </a:lnSpc>
              <a:spcBef>
                <a:spcPts val="1200"/>
              </a:spcBef>
              <a:buClr>
                <a:schemeClr val="bg2"/>
              </a:buClr>
              <a:buSzPct val="75000"/>
              <a:buFont typeface="Monotype Sorts" pitchFamily="2" charset="2"/>
              <a:buChar char="n"/>
            </a:pPr>
            <a:r>
              <a:rPr kumimoji="0" lang="en-US" sz="2000" b="0" u="none" dirty="0" smtClean="0">
                <a:solidFill>
                  <a:schemeClr val="tx1"/>
                </a:solidFill>
              </a:rPr>
              <a:t>According to Renault (2006), the LGD in loans is usually lower than in bonds (mostly between 30% and 40%, as concluded in </a:t>
            </a:r>
            <a:r>
              <a:rPr kumimoji="0" lang="en-US" sz="2000" b="0" u="none" dirty="0" err="1" smtClean="0">
                <a:solidFill>
                  <a:schemeClr val="tx1"/>
                </a:solidFill>
              </a:rPr>
              <a:t>Asarnow</a:t>
            </a:r>
            <a:r>
              <a:rPr kumimoji="0" lang="en-US" sz="2000" b="0" u="none" dirty="0" smtClean="0">
                <a:solidFill>
                  <a:schemeClr val="tx1"/>
                </a:solidFill>
              </a:rPr>
              <a:t> and Edwards).</a:t>
            </a:r>
            <a:endParaRPr kumimoji="0"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903</a:t>
            </a:fld>
            <a:endParaRPr lang="en-US"/>
          </a:p>
        </p:txBody>
      </p:sp>
    </p:spTree>
  </p:cSld>
  <p:clrMapOvr>
    <a:masterClrMapping/>
  </p:clrMapOvr>
  <p:transition spd="slow">
    <p:pull dir="r"/>
  </p:transition>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p:txBody>
          <a:bodyPr/>
          <a:lstStyle/>
          <a:p>
            <a:r>
              <a:rPr lang="pt-PT" smtClean="0"/>
              <a:t>Recovery Ratings</a:t>
            </a:r>
            <a:endParaRPr lang="en-US" smtClean="0"/>
          </a:p>
        </p:txBody>
      </p:sp>
      <p:sp>
        <p:nvSpPr>
          <p:cNvPr id="474115" name="Rectangle 3"/>
          <p:cNvSpPr>
            <a:spLocks noGrp="1" noChangeArrowheads="1"/>
          </p:cNvSpPr>
          <p:nvPr>
            <p:ph type="body" idx="1"/>
          </p:nvPr>
        </p:nvSpPr>
        <p:spPr>
          <a:xfrm>
            <a:off x="1339850" y="5733256"/>
            <a:ext cx="7124700" cy="457200"/>
          </a:xfrm>
        </p:spPr>
        <p:txBody>
          <a:bodyPr/>
          <a:lstStyle/>
          <a:p>
            <a:pPr algn="just">
              <a:buFont typeface="Monotype Sorts" pitchFamily="2" charset="2"/>
              <a:buNone/>
            </a:pPr>
            <a:r>
              <a:rPr lang="en-US" sz="2000" smtClean="0"/>
              <a:t>Source: S&amp;P (2007).</a:t>
            </a:r>
          </a:p>
        </p:txBody>
      </p:sp>
      <p:sp>
        <p:nvSpPr>
          <p:cNvPr id="474116" name="Rectangle 5"/>
          <p:cNvSpPr>
            <a:spLocks noChangeArrowheads="1"/>
          </p:cNvSpPr>
          <p:nvPr/>
        </p:nvSpPr>
        <p:spPr bwMode="auto">
          <a:xfrm>
            <a:off x="908050" y="1600200"/>
            <a:ext cx="8420100" cy="5334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400" b="0" u="none" smtClean="0">
                <a:solidFill>
                  <a:schemeClr val="tx1"/>
                </a:solidFill>
              </a:rPr>
              <a:t>In Dec.03, S&amp;P introduced recovery ratings:</a:t>
            </a:r>
            <a:endParaRPr kumimoji="0" lang="en-US" sz="2400" b="0" u="none">
              <a:solidFill>
                <a:schemeClr val="tx1"/>
              </a:solidFill>
            </a:endParaRPr>
          </a:p>
        </p:txBody>
      </p:sp>
      <p:pic>
        <p:nvPicPr>
          <p:cNvPr id="474117" name="Picture 6"/>
          <p:cNvPicPr>
            <a:picLocks noChangeAspect="1" noChangeArrowheads="1"/>
          </p:cNvPicPr>
          <p:nvPr/>
        </p:nvPicPr>
        <p:blipFill>
          <a:blip r:embed="rId2" cstate="print"/>
          <a:srcRect/>
          <a:stretch>
            <a:fillRect/>
          </a:stretch>
        </p:blipFill>
        <p:spPr bwMode="auto">
          <a:xfrm>
            <a:off x="1339850" y="2189163"/>
            <a:ext cx="7213550" cy="2478916"/>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904</a:t>
            </a:fld>
            <a:endParaRPr lang="en-US"/>
          </a:p>
        </p:txBody>
      </p:sp>
    </p:spTree>
  </p:cSld>
  <p:clrMapOvr>
    <a:masterClrMapping/>
  </p:clrMapOvr>
  <p:transition spd="slow">
    <p:pull dir="r"/>
  </p:transition>
  <p:timing>
    <p:tnLst>
      <p:par>
        <p:cTn id="1" dur="indefinite" restart="never" nodeType="tmRoot"/>
      </p:par>
    </p:tnLst>
  </p:timing>
</p:sld>
</file>

<file path=ppt/slides/slide9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5138" name="Rectangle 1026"/>
          <p:cNvSpPr>
            <a:spLocks noGrp="1" noChangeArrowheads="1"/>
          </p:cNvSpPr>
          <p:nvPr>
            <p:ph type="title"/>
          </p:nvPr>
        </p:nvSpPr>
        <p:spPr/>
        <p:txBody>
          <a:bodyPr/>
          <a:lstStyle/>
          <a:p>
            <a:r>
              <a:rPr lang="en-US" smtClean="0"/>
              <a:t>Recovery Ratings</a:t>
            </a:r>
          </a:p>
        </p:txBody>
      </p:sp>
      <p:sp>
        <p:nvSpPr>
          <p:cNvPr id="475139" name="Rectangle 1027"/>
          <p:cNvSpPr>
            <a:spLocks noGrp="1" noChangeArrowheads="1"/>
          </p:cNvSpPr>
          <p:nvPr>
            <p:ph type="body" idx="1"/>
          </p:nvPr>
        </p:nvSpPr>
        <p:spPr>
          <a:xfrm>
            <a:off x="908050" y="6093296"/>
            <a:ext cx="1524670" cy="288032"/>
          </a:xfrm>
        </p:spPr>
        <p:txBody>
          <a:bodyPr/>
          <a:lstStyle/>
          <a:p>
            <a:pPr algn="just">
              <a:buFont typeface="Monotype Sorts" pitchFamily="2" charset="2"/>
              <a:buNone/>
            </a:pPr>
            <a:r>
              <a:rPr lang="en-US" sz="1200" dirty="0" smtClean="0"/>
              <a:t>Source: S&amp;P (2007).</a:t>
            </a:r>
          </a:p>
        </p:txBody>
      </p:sp>
      <p:sp>
        <p:nvSpPr>
          <p:cNvPr id="475140" name="Rectangle 1028"/>
          <p:cNvSpPr>
            <a:spLocks noChangeArrowheads="1"/>
          </p:cNvSpPr>
          <p:nvPr/>
        </p:nvSpPr>
        <p:spPr bwMode="auto">
          <a:xfrm>
            <a:off x="908050" y="1600200"/>
            <a:ext cx="8420100" cy="82068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400" b="0" u="none" dirty="0" smtClean="0">
                <a:solidFill>
                  <a:schemeClr val="tx1"/>
                </a:solidFill>
              </a:rPr>
              <a:t>These ratings exhibited some dispersion and weak correlation with the issuer rating:</a:t>
            </a:r>
            <a:endParaRPr kumimoji="0" lang="en-US" sz="2400" b="0" u="none" dirty="0">
              <a:solidFill>
                <a:schemeClr val="tx1"/>
              </a:solidFill>
            </a:endParaRPr>
          </a:p>
        </p:txBody>
      </p:sp>
      <p:pic>
        <p:nvPicPr>
          <p:cNvPr id="475141" name="Picture 1030"/>
          <p:cNvPicPr>
            <a:picLocks noChangeAspect="1" noChangeArrowheads="1"/>
          </p:cNvPicPr>
          <p:nvPr/>
        </p:nvPicPr>
        <p:blipFill>
          <a:blip r:embed="rId2" cstate="print"/>
          <a:srcRect/>
          <a:stretch>
            <a:fillRect/>
          </a:stretch>
        </p:blipFill>
        <p:spPr bwMode="auto">
          <a:xfrm>
            <a:off x="704528" y="2420887"/>
            <a:ext cx="4725141" cy="3690523"/>
          </a:xfrm>
          <a:prstGeom prst="rect">
            <a:avLst/>
          </a:prstGeom>
          <a:noFill/>
          <a:ln w="12700" cap="sq">
            <a:noFill/>
            <a:miter lim="800000"/>
            <a:headEnd/>
            <a:tailEnd/>
          </a:ln>
        </p:spPr>
      </p:pic>
      <p:pic>
        <p:nvPicPr>
          <p:cNvPr id="6" name="Picture 1030"/>
          <p:cNvPicPr>
            <a:picLocks noChangeAspect="1" noChangeArrowheads="1"/>
          </p:cNvPicPr>
          <p:nvPr/>
        </p:nvPicPr>
        <p:blipFill>
          <a:blip r:embed="rId3" cstate="print"/>
          <a:srcRect/>
          <a:stretch>
            <a:fillRect/>
          </a:stretch>
        </p:blipFill>
        <p:spPr bwMode="auto">
          <a:xfrm>
            <a:off x="5359853" y="2436989"/>
            <a:ext cx="4057644" cy="3674421"/>
          </a:xfrm>
          <a:prstGeom prst="rect">
            <a:avLst/>
          </a:prstGeom>
          <a:noFill/>
          <a:ln w="12700" cap="sq">
            <a:noFill/>
            <a:miter lim="800000"/>
            <a:headEnd/>
            <a:tailEnd/>
          </a:ln>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905</a:t>
            </a:fld>
            <a:endParaRPr lang="en-US"/>
          </a:p>
        </p:txBody>
      </p:sp>
    </p:spTree>
  </p:cSld>
  <p:clrMapOvr>
    <a:masterClrMapping/>
  </p:clrMapOvr>
  <p:transition spd="slow">
    <p:pull dir="r"/>
  </p:transition>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ctrTitle"/>
          </p:nvPr>
        </p:nvSpPr>
        <p:spPr/>
        <p:txBody>
          <a:bodyPr/>
          <a:lstStyle/>
          <a:p>
            <a:pPr marL="952500" indent="-952500"/>
            <a:r>
              <a:rPr lang="en-US" dirty="0" smtClean="0"/>
              <a:t>5.5.	Model Validation</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906</a:t>
            </a:fld>
            <a:endParaRPr lang="en-US"/>
          </a:p>
        </p:txBody>
      </p:sp>
    </p:spTree>
  </p:cSld>
  <p:clrMapOvr>
    <a:masterClrMapping/>
  </p:clrMapOvr>
  <p:transition spd="slow">
    <p:pull dir="r"/>
  </p:transition>
  <p:timing>
    <p:tnLst>
      <p:par>
        <p:cTn id="1" dur="indefinite" restart="never" nodeType="tmRoot"/>
      </p:par>
    </p:tn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p:txBody>
          <a:bodyPr/>
          <a:lstStyle/>
          <a:p>
            <a:r>
              <a:rPr lang="en-US" dirty="0" smtClean="0"/>
              <a:t>Validation Principles in Basel II</a:t>
            </a:r>
          </a:p>
        </p:txBody>
      </p:sp>
      <p:sp>
        <p:nvSpPr>
          <p:cNvPr id="1513475" name="Rectangle 3"/>
          <p:cNvSpPr>
            <a:spLocks noGrp="1" noChangeArrowheads="1"/>
          </p:cNvSpPr>
          <p:nvPr>
            <p:ph type="body" idx="1"/>
          </p:nvPr>
        </p:nvSpPr>
        <p:spPr>
          <a:xfrm>
            <a:off x="704528" y="1628775"/>
            <a:ext cx="4248472" cy="4608513"/>
          </a:xfrm>
        </p:spPr>
        <p:txBody>
          <a:bodyPr/>
          <a:lstStyle/>
          <a:p>
            <a:pPr marL="174625" indent="-174625" algn="just">
              <a:lnSpc>
                <a:spcPts val="2600"/>
              </a:lnSpc>
              <a:spcBef>
                <a:spcPts val="300"/>
              </a:spcBef>
            </a:pPr>
            <a:r>
              <a:rPr lang="en-US" sz="2000" dirty="0" smtClean="0"/>
              <a:t>Each bank is the first responsible for model validation.</a:t>
            </a:r>
          </a:p>
          <a:p>
            <a:pPr marL="174625" indent="-174625" algn="just">
              <a:lnSpc>
                <a:spcPts val="2600"/>
              </a:lnSpc>
              <a:spcBef>
                <a:spcPts val="300"/>
              </a:spcBef>
            </a:pPr>
            <a:r>
              <a:rPr lang="en-US" sz="2000" dirty="0" smtClean="0"/>
              <a:t>The validation focus essentially on the predictive power of internal models and the utilization of internal ratings in the decision processes.</a:t>
            </a:r>
          </a:p>
          <a:p>
            <a:pPr marL="174625" indent="-174625" algn="just">
              <a:lnSpc>
                <a:spcPts val="2600"/>
              </a:lnSpc>
              <a:spcBef>
                <a:spcPts val="300"/>
              </a:spcBef>
            </a:pPr>
            <a:r>
              <a:rPr lang="en-US" sz="2000" dirty="0" smtClean="0"/>
              <a:t>The validation is an iterative process.</a:t>
            </a:r>
          </a:p>
          <a:p>
            <a:pPr marL="174625" indent="-174625" algn="just">
              <a:lnSpc>
                <a:spcPts val="2600"/>
              </a:lnSpc>
              <a:spcBef>
                <a:spcPts val="300"/>
              </a:spcBef>
            </a:pPr>
            <a:r>
              <a:rPr lang="en-US" sz="2000" dirty="0" smtClean="0"/>
              <a:t>There is no single validation method.</a:t>
            </a:r>
          </a:p>
          <a:p>
            <a:pPr marL="174625" indent="-174625" algn="just">
              <a:lnSpc>
                <a:spcPts val="2600"/>
              </a:lnSpc>
              <a:spcBef>
                <a:spcPts val="300"/>
              </a:spcBef>
            </a:pPr>
            <a:r>
              <a:rPr lang="en-US" sz="2000" dirty="0" smtClean="0"/>
              <a:t>The validation must include both quantitative and qualitative issues.</a:t>
            </a:r>
          </a:p>
          <a:p>
            <a:pPr marL="174625" indent="-174625" algn="just">
              <a:lnSpc>
                <a:spcPts val="2600"/>
              </a:lnSpc>
              <a:spcBef>
                <a:spcPts val="300"/>
              </a:spcBef>
            </a:pPr>
            <a:r>
              <a:rPr lang="en-US" sz="2000" dirty="0" smtClean="0"/>
              <a:t>The validation processes and the results must be subjected to an internal independent assessment.</a:t>
            </a:r>
          </a:p>
        </p:txBody>
      </p:sp>
      <p:pic>
        <p:nvPicPr>
          <p:cNvPr id="5" name="Picture 1029"/>
          <p:cNvPicPr>
            <a:picLocks noChangeAspect="1" noChangeArrowheads="1"/>
          </p:cNvPicPr>
          <p:nvPr/>
        </p:nvPicPr>
        <p:blipFill>
          <a:blip r:embed="rId2" cstate="print"/>
          <a:srcRect/>
          <a:stretch>
            <a:fillRect/>
          </a:stretch>
        </p:blipFill>
        <p:spPr bwMode="auto">
          <a:xfrm>
            <a:off x="5025008" y="1618687"/>
            <a:ext cx="4464496" cy="2757256"/>
          </a:xfrm>
          <a:prstGeom prst="rect">
            <a:avLst/>
          </a:prstGeom>
          <a:noFill/>
          <a:ln w="9525">
            <a:noFill/>
            <a:miter lim="800000"/>
            <a:headEnd/>
            <a:tailEnd/>
          </a:ln>
        </p:spPr>
      </p:pic>
      <p:sp>
        <p:nvSpPr>
          <p:cNvPr id="6" name="Text Box 1032"/>
          <p:cNvSpPr txBox="1">
            <a:spLocks noChangeArrowheads="1"/>
          </p:cNvSpPr>
          <p:nvPr/>
        </p:nvSpPr>
        <p:spPr bwMode="auto">
          <a:xfrm>
            <a:off x="5024834" y="4401117"/>
            <a:ext cx="4320654"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dirty="0" smtClean="0">
                <a:solidFill>
                  <a:schemeClr val="tx1"/>
                </a:solidFill>
              </a:rPr>
              <a:t>Source: Basel Committee on Banking Supervision (2005)</a:t>
            </a:r>
            <a:endParaRPr lang="en-US" sz="14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Effect transition="in" filter="wipe(left)">
                                      <p:cBhvr>
                                        <p:cTn id="7" dur="500"/>
                                        <p:tgtEl>
                                          <p:spTgt spid="1513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13475">
                                            <p:txEl>
                                              <p:pRg st="1" end="1"/>
                                            </p:txEl>
                                          </p:spTgt>
                                        </p:tgtEl>
                                        <p:attrNameLst>
                                          <p:attrName>style.visibility</p:attrName>
                                        </p:attrNameLst>
                                      </p:cBhvr>
                                      <p:to>
                                        <p:strVal val="visible"/>
                                      </p:to>
                                    </p:set>
                                    <p:animEffect transition="in" filter="wipe(left)">
                                      <p:cBhvr>
                                        <p:cTn id="12" dur="500"/>
                                        <p:tgtEl>
                                          <p:spTgt spid="15134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13475">
                                            <p:txEl>
                                              <p:pRg st="2" end="2"/>
                                            </p:txEl>
                                          </p:spTgt>
                                        </p:tgtEl>
                                        <p:attrNameLst>
                                          <p:attrName>style.visibility</p:attrName>
                                        </p:attrNameLst>
                                      </p:cBhvr>
                                      <p:to>
                                        <p:strVal val="visible"/>
                                      </p:to>
                                    </p:set>
                                    <p:animEffect transition="in" filter="wipe(left)">
                                      <p:cBhvr>
                                        <p:cTn id="17" dur="500"/>
                                        <p:tgtEl>
                                          <p:spTgt spid="15134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13475">
                                            <p:txEl>
                                              <p:pRg st="3" end="3"/>
                                            </p:txEl>
                                          </p:spTgt>
                                        </p:tgtEl>
                                        <p:attrNameLst>
                                          <p:attrName>style.visibility</p:attrName>
                                        </p:attrNameLst>
                                      </p:cBhvr>
                                      <p:to>
                                        <p:strVal val="visible"/>
                                      </p:to>
                                    </p:set>
                                    <p:animEffect transition="in" filter="wipe(left)">
                                      <p:cBhvr>
                                        <p:cTn id="22" dur="500"/>
                                        <p:tgtEl>
                                          <p:spTgt spid="15134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13475">
                                            <p:txEl>
                                              <p:pRg st="4" end="4"/>
                                            </p:txEl>
                                          </p:spTgt>
                                        </p:tgtEl>
                                        <p:attrNameLst>
                                          <p:attrName>style.visibility</p:attrName>
                                        </p:attrNameLst>
                                      </p:cBhvr>
                                      <p:to>
                                        <p:strVal val="visible"/>
                                      </p:to>
                                    </p:set>
                                    <p:animEffect transition="in" filter="wipe(left)">
                                      <p:cBhvr>
                                        <p:cTn id="27" dur="500"/>
                                        <p:tgtEl>
                                          <p:spTgt spid="15134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513475">
                                            <p:txEl>
                                              <p:pRg st="5" end="5"/>
                                            </p:txEl>
                                          </p:spTgt>
                                        </p:tgtEl>
                                        <p:attrNameLst>
                                          <p:attrName>style.visibility</p:attrName>
                                        </p:attrNameLst>
                                      </p:cBhvr>
                                      <p:to>
                                        <p:strVal val="visible"/>
                                      </p:to>
                                    </p:set>
                                    <p:animEffect transition="in" filter="wipe(left)">
                                      <p:cBhvr>
                                        <p:cTn id="32" dur="500"/>
                                        <p:tgtEl>
                                          <p:spTgt spid="15134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5" grpId="0" build="p"/>
    </p:bld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1026"/>
          <p:cNvSpPr>
            <a:spLocks noGrp="1" noChangeArrowheads="1"/>
          </p:cNvSpPr>
          <p:nvPr>
            <p:ph type="title"/>
          </p:nvPr>
        </p:nvSpPr>
        <p:spPr/>
        <p:txBody>
          <a:bodyPr/>
          <a:lstStyle/>
          <a:p>
            <a:r>
              <a:rPr lang="en-US" dirty="0" smtClean="0"/>
              <a:t>Assessment Methodologies</a:t>
            </a:r>
          </a:p>
        </p:txBody>
      </p:sp>
      <p:sp>
        <p:nvSpPr>
          <p:cNvPr id="1609731" name="Rectangle 1027"/>
          <p:cNvSpPr>
            <a:spLocks noGrp="1" noChangeArrowheads="1"/>
          </p:cNvSpPr>
          <p:nvPr>
            <p:ph type="body" idx="1"/>
          </p:nvPr>
        </p:nvSpPr>
        <p:spPr>
          <a:xfrm>
            <a:off x="908050" y="1628800"/>
            <a:ext cx="8420100" cy="4608488"/>
          </a:xfrm>
        </p:spPr>
        <p:txBody>
          <a:bodyPr/>
          <a:lstStyle/>
          <a:p>
            <a:pPr>
              <a:lnSpc>
                <a:spcPts val="2600"/>
              </a:lnSpc>
              <a:spcBef>
                <a:spcPts val="300"/>
              </a:spcBef>
            </a:pPr>
            <a:r>
              <a:rPr lang="en-US" sz="2400" dirty="0" smtClean="0"/>
              <a:t>In sample:</a:t>
            </a:r>
          </a:p>
          <a:p>
            <a:pPr lvl="1">
              <a:lnSpc>
                <a:spcPts val="2600"/>
              </a:lnSpc>
              <a:spcBef>
                <a:spcPts val="300"/>
              </a:spcBef>
            </a:pPr>
            <a:r>
              <a:rPr lang="en-US" sz="2000" dirty="0" smtClean="0"/>
              <a:t>(</a:t>
            </a:r>
            <a:r>
              <a:rPr lang="en-US" sz="2000" dirty="0" err="1" smtClean="0"/>
              <a:t>i</a:t>
            </a:r>
            <a:r>
              <a:rPr lang="en-US" sz="2000" dirty="0" smtClean="0"/>
              <a:t>) predictive power – statistical tests;</a:t>
            </a:r>
          </a:p>
          <a:p>
            <a:pPr lvl="1">
              <a:lnSpc>
                <a:spcPts val="2600"/>
              </a:lnSpc>
              <a:spcBef>
                <a:spcPts val="300"/>
              </a:spcBef>
            </a:pPr>
            <a:r>
              <a:rPr lang="en-US" sz="2000" dirty="0" smtClean="0"/>
              <a:t>(ii) calibration:</a:t>
            </a:r>
          </a:p>
          <a:p>
            <a:pPr lvl="2">
              <a:lnSpc>
                <a:spcPts val="2600"/>
              </a:lnSpc>
              <a:spcBef>
                <a:spcPts val="300"/>
              </a:spcBef>
            </a:pPr>
            <a:r>
              <a:rPr lang="en-US" sz="1800" dirty="0" smtClean="0"/>
              <a:t>comparison between estimated and observed PDs and LGDs (on average and along time);</a:t>
            </a:r>
          </a:p>
          <a:p>
            <a:pPr lvl="2">
              <a:lnSpc>
                <a:spcPts val="2600"/>
              </a:lnSpc>
              <a:spcBef>
                <a:spcPts val="300"/>
              </a:spcBef>
            </a:pPr>
            <a:r>
              <a:rPr lang="en-US" sz="1800" dirty="0"/>
              <a:t>comparison between EL </a:t>
            </a:r>
            <a:r>
              <a:rPr lang="en-US" sz="1800" dirty="0" smtClean="0"/>
              <a:t>and observed loss </a:t>
            </a:r>
            <a:r>
              <a:rPr lang="en-US" sz="1800" dirty="0"/>
              <a:t>(on average and along time);</a:t>
            </a:r>
            <a:endParaRPr lang="en-US" sz="1800" dirty="0" smtClean="0"/>
          </a:p>
          <a:p>
            <a:pPr lvl="2">
              <a:lnSpc>
                <a:spcPts val="2600"/>
              </a:lnSpc>
              <a:spcBef>
                <a:spcPts val="300"/>
              </a:spcBef>
            </a:pPr>
            <a:r>
              <a:rPr lang="en-US" sz="1800" dirty="0"/>
              <a:t>comparison between </a:t>
            </a:r>
            <a:r>
              <a:rPr lang="en-US" sz="1800" dirty="0" smtClean="0"/>
              <a:t>several estimates of PDs and LGDs (statistical models </a:t>
            </a:r>
            <a:r>
              <a:rPr lang="en-US" sz="1800" dirty="0" err="1" smtClean="0"/>
              <a:t>vs</a:t>
            </a:r>
            <a:r>
              <a:rPr lang="en-US" sz="1800" dirty="0" smtClean="0"/>
              <a:t> market prices’ models or rating agencies).</a:t>
            </a:r>
          </a:p>
          <a:p>
            <a:pPr lvl="2">
              <a:lnSpc>
                <a:spcPts val="2600"/>
              </a:lnSpc>
              <a:spcBef>
                <a:spcPts val="300"/>
              </a:spcBef>
            </a:pPr>
            <a:r>
              <a:rPr lang="en-US" sz="1800" dirty="0" smtClean="0"/>
              <a:t>Comparison between rating transition </a:t>
            </a:r>
            <a:r>
              <a:rPr lang="en-US" sz="1800" dirty="0"/>
              <a:t>matrices (on average and along time).</a:t>
            </a:r>
            <a:endParaRPr lang="en-US" sz="1800" dirty="0" smtClean="0"/>
          </a:p>
          <a:p>
            <a:pPr>
              <a:lnSpc>
                <a:spcPts val="2600"/>
              </a:lnSpc>
              <a:spcBef>
                <a:spcPts val="300"/>
              </a:spcBef>
            </a:pPr>
            <a:r>
              <a:rPr lang="en-US" sz="2400" dirty="0" smtClean="0"/>
              <a:t>Out-of-sample:</a:t>
            </a:r>
          </a:p>
          <a:p>
            <a:pPr lvl="1">
              <a:lnSpc>
                <a:spcPts val="2600"/>
              </a:lnSpc>
              <a:spcBef>
                <a:spcPts val="300"/>
              </a:spcBef>
            </a:pPr>
            <a:r>
              <a:rPr lang="en-US" sz="2000" dirty="0" smtClean="0"/>
              <a:t>assessment of the model behavior in a sample not used in its estimation.</a:t>
            </a:r>
          </a:p>
          <a:p>
            <a:pPr>
              <a:lnSpc>
                <a:spcPts val="2600"/>
              </a:lnSpc>
              <a:spcBef>
                <a:spcPts val="300"/>
              </a:spcBef>
            </a:pPr>
            <a:r>
              <a:rPr lang="en-US" sz="2400" dirty="0" smtClean="0"/>
              <a:t>Stress tests:</a:t>
            </a:r>
          </a:p>
          <a:p>
            <a:pPr lvl="1">
              <a:lnSpc>
                <a:spcPts val="2600"/>
              </a:lnSpc>
              <a:spcBef>
                <a:spcPts val="300"/>
              </a:spcBef>
            </a:pPr>
            <a:r>
              <a:rPr lang="en-US" sz="2000" dirty="0"/>
              <a:t>assessment of the model behavior </a:t>
            </a:r>
            <a:r>
              <a:rPr lang="en-US" sz="2000" dirty="0" smtClean="0"/>
              <a:t>under a stress scenario.</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908</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09731">
                                            <p:txEl>
                                              <p:pRg st="0" end="0"/>
                                            </p:txEl>
                                          </p:spTgt>
                                        </p:tgtEl>
                                        <p:attrNameLst>
                                          <p:attrName>style.visibility</p:attrName>
                                        </p:attrNameLst>
                                      </p:cBhvr>
                                      <p:to>
                                        <p:strVal val="visible"/>
                                      </p:to>
                                    </p:set>
                                    <p:animEffect transition="in" filter="wipe(left)">
                                      <p:cBhvr>
                                        <p:cTn id="7" dur="500"/>
                                        <p:tgtEl>
                                          <p:spTgt spid="160973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09731">
                                            <p:txEl>
                                              <p:pRg st="1" end="1"/>
                                            </p:txEl>
                                          </p:spTgt>
                                        </p:tgtEl>
                                        <p:attrNameLst>
                                          <p:attrName>style.visibility</p:attrName>
                                        </p:attrNameLst>
                                      </p:cBhvr>
                                      <p:to>
                                        <p:strVal val="visible"/>
                                      </p:to>
                                    </p:set>
                                    <p:animEffect transition="in" filter="wipe(left)">
                                      <p:cBhvr>
                                        <p:cTn id="10" dur="500"/>
                                        <p:tgtEl>
                                          <p:spTgt spid="1609731">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09731">
                                            <p:txEl>
                                              <p:pRg st="2" end="2"/>
                                            </p:txEl>
                                          </p:spTgt>
                                        </p:tgtEl>
                                        <p:attrNameLst>
                                          <p:attrName>style.visibility</p:attrName>
                                        </p:attrNameLst>
                                      </p:cBhvr>
                                      <p:to>
                                        <p:strVal val="visible"/>
                                      </p:to>
                                    </p:set>
                                    <p:animEffect transition="in" filter="wipe(left)">
                                      <p:cBhvr>
                                        <p:cTn id="13" dur="500"/>
                                        <p:tgtEl>
                                          <p:spTgt spid="1609731">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609731">
                                            <p:txEl>
                                              <p:pRg st="3" end="3"/>
                                            </p:txEl>
                                          </p:spTgt>
                                        </p:tgtEl>
                                        <p:attrNameLst>
                                          <p:attrName>style.visibility</p:attrName>
                                        </p:attrNameLst>
                                      </p:cBhvr>
                                      <p:to>
                                        <p:strVal val="visible"/>
                                      </p:to>
                                    </p:set>
                                    <p:animEffect transition="in" filter="wipe(left)">
                                      <p:cBhvr>
                                        <p:cTn id="16" dur="500"/>
                                        <p:tgtEl>
                                          <p:spTgt spid="1609731">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609731">
                                            <p:txEl>
                                              <p:pRg st="4" end="4"/>
                                            </p:txEl>
                                          </p:spTgt>
                                        </p:tgtEl>
                                        <p:attrNameLst>
                                          <p:attrName>style.visibility</p:attrName>
                                        </p:attrNameLst>
                                      </p:cBhvr>
                                      <p:to>
                                        <p:strVal val="visible"/>
                                      </p:to>
                                    </p:set>
                                    <p:animEffect transition="in" filter="wipe(left)">
                                      <p:cBhvr>
                                        <p:cTn id="19" dur="500"/>
                                        <p:tgtEl>
                                          <p:spTgt spid="1609731">
                                            <p:txEl>
                                              <p:pRg st="4" end="4"/>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609731">
                                            <p:txEl>
                                              <p:pRg st="5" end="5"/>
                                            </p:txEl>
                                          </p:spTgt>
                                        </p:tgtEl>
                                        <p:attrNameLst>
                                          <p:attrName>style.visibility</p:attrName>
                                        </p:attrNameLst>
                                      </p:cBhvr>
                                      <p:to>
                                        <p:strVal val="visible"/>
                                      </p:to>
                                    </p:set>
                                    <p:animEffect transition="in" filter="wipe(left)">
                                      <p:cBhvr>
                                        <p:cTn id="22" dur="500"/>
                                        <p:tgtEl>
                                          <p:spTgt spid="1609731">
                                            <p:txEl>
                                              <p:pRg st="5" end="5"/>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609731">
                                            <p:txEl>
                                              <p:pRg st="6" end="6"/>
                                            </p:txEl>
                                          </p:spTgt>
                                        </p:tgtEl>
                                        <p:attrNameLst>
                                          <p:attrName>style.visibility</p:attrName>
                                        </p:attrNameLst>
                                      </p:cBhvr>
                                      <p:to>
                                        <p:strVal val="visible"/>
                                      </p:to>
                                    </p:set>
                                    <p:animEffect transition="in" filter="wipe(left)">
                                      <p:cBhvr>
                                        <p:cTn id="25" dur="500"/>
                                        <p:tgtEl>
                                          <p:spTgt spid="1609731">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09731">
                                            <p:txEl>
                                              <p:pRg st="7" end="7"/>
                                            </p:txEl>
                                          </p:spTgt>
                                        </p:tgtEl>
                                        <p:attrNameLst>
                                          <p:attrName>style.visibility</p:attrName>
                                        </p:attrNameLst>
                                      </p:cBhvr>
                                      <p:to>
                                        <p:strVal val="visible"/>
                                      </p:to>
                                    </p:set>
                                    <p:animEffect transition="in" filter="wipe(left)">
                                      <p:cBhvr>
                                        <p:cTn id="30" dur="500"/>
                                        <p:tgtEl>
                                          <p:spTgt spid="1609731">
                                            <p:txEl>
                                              <p:pRg st="7" end="7"/>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609731">
                                            <p:txEl>
                                              <p:pRg st="8" end="8"/>
                                            </p:txEl>
                                          </p:spTgt>
                                        </p:tgtEl>
                                        <p:attrNameLst>
                                          <p:attrName>style.visibility</p:attrName>
                                        </p:attrNameLst>
                                      </p:cBhvr>
                                      <p:to>
                                        <p:strVal val="visible"/>
                                      </p:to>
                                    </p:set>
                                    <p:animEffect transition="in" filter="wipe(left)">
                                      <p:cBhvr>
                                        <p:cTn id="33" dur="500"/>
                                        <p:tgtEl>
                                          <p:spTgt spid="1609731">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09731">
                                            <p:txEl>
                                              <p:pRg st="9" end="9"/>
                                            </p:txEl>
                                          </p:spTgt>
                                        </p:tgtEl>
                                        <p:attrNameLst>
                                          <p:attrName>style.visibility</p:attrName>
                                        </p:attrNameLst>
                                      </p:cBhvr>
                                      <p:to>
                                        <p:strVal val="visible"/>
                                      </p:to>
                                    </p:set>
                                    <p:animEffect transition="in" filter="wipe(left)">
                                      <p:cBhvr>
                                        <p:cTn id="38" dur="500"/>
                                        <p:tgtEl>
                                          <p:spTgt spid="1609731">
                                            <p:txEl>
                                              <p:pRg st="9" end="9"/>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09731">
                                            <p:txEl>
                                              <p:pRg st="10" end="10"/>
                                            </p:txEl>
                                          </p:spTgt>
                                        </p:tgtEl>
                                        <p:attrNameLst>
                                          <p:attrName>style.visibility</p:attrName>
                                        </p:attrNameLst>
                                      </p:cBhvr>
                                      <p:to>
                                        <p:strVal val="visible"/>
                                      </p:to>
                                    </p:set>
                                    <p:animEffect transition="in" filter="wipe(left)">
                                      <p:cBhvr>
                                        <p:cTn id="41" dur="500"/>
                                        <p:tgtEl>
                                          <p:spTgt spid="160973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31" grpId="0" build="p"/>
    </p:bldLst>
  </p:timing>
</p:sld>
</file>

<file path=ppt/slides/slide9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3330" name="Rectangle 1026"/>
          <p:cNvSpPr>
            <a:spLocks noGrp="1" noChangeArrowheads="1"/>
          </p:cNvSpPr>
          <p:nvPr>
            <p:ph type="title"/>
          </p:nvPr>
        </p:nvSpPr>
        <p:spPr/>
        <p:txBody>
          <a:bodyPr/>
          <a:lstStyle/>
          <a:p>
            <a:r>
              <a:rPr lang="en-US" dirty="0" smtClean="0">
                <a:solidFill>
                  <a:schemeClr val="tx1"/>
                </a:solidFill>
              </a:rPr>
              <a:t>Error Types</a:t>
            </a:r>
          </a:p>
        </p:txBody>
      </p:sp>
      <p:sp>
        <p:nvSpPr>
          <p:cNvPr id="983043" name="Rectangle 1027"/>
          <p:cNvSpPr>
            <a:spLocks noGrp="1" noChangeArrowheads="1"/>
          </p:cNvSpPr>
          <p:nvPr>
            <p:ph type="body" idx="1"/>
          </p:nvPr>
        </p:nvSpPr>
        <p:spPr>
          <a:xfrm>
            <a:off x="776536" y="1628799"/>
            <a:ext cx="8716714" cy="4694213"/>
          </a:xfrm>
        </p:spPr>
        <p:txBody>
          <a:bodyPr/>
          <a:lstStyle/>
          <a:p>
            <a:pPr algn="just">
              <a:lnSpc>
                <a:spcPts val="2800"/>
              </a:lnSpc>
              <a:spcBef>
                <a:spcPts val="600"/>
              </a:spcBef>
            </a:pPr>
            <a:r>
              <a:rPr lang="en-US" sz="2000" dirty="0" smtClean="0"/>
              <a:t>Usually these tests intend to assess the model’s ability to adequately order the credit counterparties, in order to minimize decision errors</a:t>
            </a:r>
            <a:r>
              <a:rPr lang="en-US" sz="2000" dirty="0" smtClean="0"/>
              <a:t>.</a:t>
            </a:r>
          </a:p>
          <a:p>
            <a:pPr algn="just">
              <a:lnSpc>
                <a:spcPts val="2800"/>
              </a:lnSpc>
              <a:spcBef>
                <a:spcPts val="600"/>
              </a:spcBef>
            </a:pPr>
            <a:endParaRPr lang="en-US" sz="2000" dirty="0" smtClean="0"/>
          </a:p>
          <a:p>
            <a:pPr algn="just">
              <a:lnSpc>
                <a:spcPts val="2800"/>
              </a:lnSpc>
              <a:spcBef>
                <a:spcPts val="600"/>
              </a:spcBef>
            </a:pPr>
            <a:r>
              <a:rPr lang="en-US" sz="2000" dirty="0" smtClean="0"/>
              <a:t>These errors can be of two types:</a:t>
            </a:r>
          </a:p>
          <a:p>
            <a:pPr algn="just">
              <a:lnSpc>
                <a:spcPts val="2800"/>
              </a:lnSpc>
              <a:spcBef>
                <a:spcPts val="600"/>
              </a:spcBef>
              <a:buFont typeface="Monotype Sorts" pitchFamily="2" charset="2"/>
              <a:buNone/>
            </a:pPr>
            <a:r>
              <a:rPr lang="en-US" sz="2000" dirty="0" smtClean="0"/>
              <a:t>	(</a:t>
            </a:r>
            <a:r>
              <a:rPr lang="en-US" sz="2000" dirty="0" err="1" smtClean="0"/>
              <a:t>i</a:t>
            </a:r>
            <a:r>
              <a:rPr lang="en-US" sz="2000" dirty="0" smtClean="0"/>
              <a:t>) type I – high rating classification to a counterparty that eventually defaults;</a:t>
            </a:r>
          </a:p>
          <a:p>
            <a:pPr algn="just">
              <a:lnSpc>
                <a:spcPts val="2800"/>
              </a:lnSpc>
              <a:spcBef>
                <a:spcPts val="600"/>
              </a:spcBef>
              <a:buFont typeface="Monotype Sorts" pitchFamily="2" charset="2"/>
              <a:buNone/>
            </a:pPr>
            <a:r>
              <a:rPr lang="en-US" sz="2000" dirty="0" smtClean="0"/>
              <a:t>	(ii) type II – low rating classification to a counterparty with low credit risk.</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909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83043">
                                            <p:txEl>
                                              <p:pRg st="0" end="0"/>
                                            </p:txEl>
                                          </p:spTgt>
                                        </p:tgtEl>
                                        <p:attrNameLst>
                                          <p:attrName>style.visibility</p:attrName>
                                        </p:attrNameLst>
                                      </p:cBhvr>
                                      <p:to>
                                        <p:strVal val="visible"/>
                                      </p:to>
                                    </p:set>
                                    <p:animEffect transition="in" filter="wipe(left)">
                                      <p:cBhvr>
                                        <p:cTn id="7" dur="500"/>
                                        <p:tgtEl>
                                          <p:spTgt spid="983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83043">
                                            <p:txEl>
                                              <p:pRg st="2" end="2"/>
                                            </p:txEl>
                                          </p:spTgt>
                                        </p:tgtEl>
                                        <p:attrNameLst>
                                          <p:attrName>style.visibility</p:attrName>
                                        </p:attrNameLst>
                                      </p:cBhvr>
                                      <p:to>
                                        <p:strVal val="visible"/>
                                      </p:to>
                                    </p:set>
                                    <p:animEffect transition="in" filter="wipe(left)">
                                      <p:cBhvr>
                                        <p:cTn id="12" dur="500"/>
                                        <p:tgtEl>
                                          <p:spTgt spid="98304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83043">
                                            <p:txEl>
                                              <p:pRg st="3" end="3"/>
                                            </p:txEl>
                                          </p:spTgt>
                                        </p:tgtEl>
                                        <p:attrNameLst>
                                          <p:attrName>style.visibility</p:attrName>
                                        </p:attrNameLst>
                                      </p:cBhvr>
                                      <p:to>
                                        <p:strVal val="visible"/>
                                      </p:to>
                                    </p:set>
                                    <p:animEffect transition="in" filter="wipe(left)">
                                      <p:cBhvr>
                                        <p:cTn id="17" dur="500"/>
                                        <p:tgtEl>
                                          <p:spTgt spid="98304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83043">
                                            <p:txEl>
                                              <p:pRg st="4" end="4"/>
                                            </p:txEl>
                                          </p:spTgt>
                                        </p:tgtEl>
                                        <p:attrNameLst>
                                          <p:attrName>style.visibility</p:attrName>
                                        </p:attrNameLst>
                                      </p:cBhvr>
                                      <p:to>
                                        <p:strVal val="visible"/>
                                      </p:to>
                                    </p:set>
                                    <p:animEffect transition="in" filter="wipe(left)">
                                      <p:cBhvr>
                                        <p:cTn id="22" dur="500"/>
                                        <p:tgtEl>
                                          <p:spTgt spid="9830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43"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dirty="0"/>
              <a:t>Bank-based vs </a:t>
            </a:r>
            <a:br>
              <a:rPr lang="en-US" dirty="0"/>
            </a:br>
            <a:r>
              <a:rPr lang="en-US" dirty="0" smtClean="0"/>
              <a:t>Market </a:t>
            </a:r>
            <a:r>
              <a:rPr lang="en-US" dirty="0"/>
              <a:t>based </a:t>
            </a:r>
            <a:r>
              <a:rPr lang="en-US" dirty="0" smtClean="0"/>
              <a:t>Financing</a:t>
            </a:r>
          </a:p>
        </p:txBody>
      </p:sp>
      <p:sp>
        <p:nvSpPr>
          <p:cNvPr id="1619971" name="Rectangle 3"/>
          <p:cNvSpPr>
            <a:spLocks noGrp="1" noChangeArrowheads="1"/>
          </p:cNvSpPr>
          <p:nvPr>
            <p:ph type="body" idx="1"/>
          </p:nvPr>
        </p:nvSpPr>
        <p:spPr>
          <a:xfrm>
            <a:off x="776535" y="1628800"/>
            <a:ext cx="8640961" cy="1429013"/>
          </a:xfrm>
        </p:spPr>
        <p:txBody>
          <a:bodyPr/>
          <a:lstStyle/>
          <a:p>
            <a:pPr marL="263525" indent="-263525" algn="just">
              <a:lnSpc>
                <a:spcPts val="2700"/>
              </a:lnSpc>
              <a:spcBef>
                <a:spcPts val="600"/>
              </a:spcBef>
              <a:spcAft>
                <a:spcPts val="600"/>
              </a:spcAft>
            </a:pPr>
            <a:r>
              <a:rPr lang="en-GB" sz="2000" dirty="0"/>
              <a:t>Actually, </a:t>
            </a:r>
            <a:r>
              <a:rPr lang="en-GB" sz="2000" dirty="0" smtClean="0">
                <a:solidFill>
                  <a:srgbClr val="FF0000"/>
                </a:solidFill>
              </a:rPr>
              <a:t>even though all </a:t>
            </a:r>
            <a:r>
              <a:rPr lang="en-GB" sz="2000" dirty="0">
                <a:solidFill>
                  <a:srgbClr val="FF0000"/>
                </a:solidFill>
              </a:rPr>
              <a:t>countries became more market-based through the 1990s, and subsequently more bank-based over the </a:t>
            </a:r>
            <a:r>
              <a:rPr lang="en-GB" sz="2000" dirty="0" smtClean="0">
                <a:solidFill>
                  <a:srgbClr val="FF0000"/>
                </a:solidFill>
              </a:rPr>
              <a:t>2000s, </a:t>
            </a:r>
            <a:r>
              <a:rPr lang="en-GB" sz="2000" b="1" dirty="0">
                <a:solidFill>
                  <a:srgbClr val="FF0000"/>
                </a:solidFill>
              </a:rPr>
              <a:t>the shift to banks was stronger in Europe over the </a:t>
            </a:r>
            <a:r>
              <a:rPr lang="en-GB" sz="2000" b="1" dirty="0" smtClean="0">
                <a:solidFill>
                  <a:srgbClr val="FF0000"/>
                </a:solidFill>
              </a:rPr>
              <a:t>2000s </a:t>
            </a:r>
            <a:r>
              <a:rPr lang="en-GB" sz="2000" dirty="0" smtClean="0"/>
              <a:t>=&gt; the difference </a:t>
            </a:r>
            <a:r>
              <a:rPr lang="en-GB" sz="2000" dirty="0"/>
              <a:t>in financial structure </a:t>
            </a:r>
            <a:r>
              <a:rPr lang="en-GB" sz="2000" dirty="0" smtClean="0"/>
              <a:t>between EU and US is </a:t>
            </a:r>
            <a:r>
              <a:rPr lang="en-GB" sz="2000" dirty="0"/>
              <a:t>now much more </a:t>
            </a:r>
            <a:r>
              <a:rPr lang="en-GB" sz="2000" dirty="0" smtClean="0"/>
              <a:t>pronounced.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a:t>
            </a:fld>
            <a:endParaRPr lang="en-US"/>
          </a:p>
        </p:txBody>
      </p:sp>
      <p:pic>
        <p:nvPicPr>
          <p:cNvPr id="3" name="Picture 2"/>
          <p:cNvPicPr>
            <a:picLocks noChangeAspect="1"/>
          </p:cNvPicPr>
          <p:nvPr/>
        </p:nvPicPr>
        <p:blipFill>
          <a:blip r:embed="rId2"/>
          <a:stretch>
            <a:fillRect/>
          </a:stretch>
        </p:blipFill>
        <p:spPr>
          <a:xfrm>
            <a:off x="2989518" y="3170900"/>
            <a:ext cx="6478707" cy="3084200"/>
          </a:xfrm>
          <a:prstGeom prst="rect">
            <a:avLst/>
          </a:prstGeom>
        </p:spPr>
      </p:pic>
      <p:sp>
        <p:nvSpPr>
          <p:cNvPr id="9" name="Rectangle 3"/>
          <p:cNvSpPr txBox="1">
            <a:spLocks noChangeArrowheads="1"/>
          </p:cNvSpPr>
          <p:nvPr/>
        </p:nvSpPr>
        <p:spPr bwMode="auto">
          <a:xfrm>
            <a:off x="750603" y="4797152"/>
            <a:ext cx="2238915" cy="1512168"/>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000"/>
              </a:lnSpc>
              <a:spcBef>
                <a:spcPts val="0"/>
              </a:spcBef>
              <a:spcAft>
                <a:spcPts val="0"/>
              </a:spcAft>
              <a:buFont typeface="Monotype Sorts" pitchFamily="2" charset="2"/>
              <a:buNone/>
            </a:pPr>
            <a:r>
              <a:rPr kumimoji="0" lang="en-GB" sz="1400" b="0" u="none" kern="0" dirty="0" smtClean="0"/>
              <a:t>European Systemic Risk Board (2014), “Is Europe overbanked?”, Reports of the Advisory Scientific Committee, No 4, June 2014</a:t>
            </a:r>
          </a:p>
        </p:txBody>
      </p:sp>
    </p:spTree>
    <p:extLst>
      <p:ext uri="{BB962C8B-B14F-4D97-AF65-F5344CB8AC3E}">
        <p14:creationId xmlns:p14="http://schemas.microsoft.com/office/powerpoint/2010/main" val="3395347761"/>
      </p:ext>
    </p:extLst>
  </p:cSld>
  <p:clrMapOvr>
    <a:masterClrMapping/>
  </p:clrMapOvr>
  <p:transition spd="slow">
    <p:pull dir="r"/>
  </p:transition>
  <p:timing>
    <p:tnLst>
      <p:par>
        <p:cTn id="1" dur="indefinite" restart="never" nodeType="tmRoot"/>
      </p:par>
    </p:tnLst>
  </p:timing>
</p:sld>
</file>

<file path=ppt/slides/slide9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4354" name="Rectangle 2"/>
          <p:cNvSpPr>
            <a:spLocks noGrp="1" noChangeArrowheads="1"/>
          </p:cNvSpPr>
          <p:nvPr>
            <p:ph type="title"/>
          </p:nvPr>
        </p:nvSpPr>
        <p:spPr/>
        <p:txBody>
          <a:bodyPr/>
          <a:lstStyle/>
          <a:p>
            <a:r>
              <a:rPr lang="en-US" dirty="0">
                <a:solidFill>
                  <a:schemeClr val="tx1"/>
                </a:solidFill>
              </a:rPr>
              <a:t>Error Types</a:t>
            </a:r>
            <a:endParaRPr lang="en-US" dirty="0" smtClean="0">
              <a:solidFill>
                <a:schemeClr val="tx1"/>
              </a:solidFill>
            </a:endParaRPr>
          </a:p>
        </p:txBody>
      </p:sp>
      <p:pic>
        <p:nvPicPr>
          <p:cNvPr id="945155" name="Picture 3"/>
          <p:cNvPicPr>
            <a:picLocks noChangeAspect="1" noChangeArrowheads="1"/>
          </p:cNvPicPr>
          <p:nvPr/>
        </p:nvPicPr>
        <p:blipFill>
          <a:blip r:embed="rId3" cstate="print"/>
          <a:srcRect/>
          <a:stretch>
            <a:fillRect/>
          </a:stretch>
        </p:blipFill>
        <p:spPr bwMode="auto">
          <a:xfrm>
            <a:off x="4665663" y="1700213"/>
            <a:ext cx="4751387" cy="2733675"/>
          </a:xfrm>
          <a:prstGeom prst="rect">
            <a:avLst/>
          </a:prstGeom>
          <a:noFill/>
          <a:ln w="12700" cap="sq">
            <a:noFill/>
            <a:miter lim="800000"/>
            <a:headEnd/>
            <a:tailEnd/>
          </a:ln>
        </p:spPr>
      </p:pic>
      <p:sp>
        <p:nvSpPr>
          <p:cNvPr id="945156" name="Rectangle 4"/>
          <p:cNvSpPr>
            <a:spLocks noGrp="1" noChangeArrowheads="1"/>
          </p:cNvSpPr>
          <p:nvPr>
            <p:ph type="body" idx="1"/>
          </p:nvPr>
        </p:nvSpPr>
        <p:spPr>
          <a:xfrm>
            <a:off x="704850" y="1628775"/>
            <a:ext cx="4032250" cy="4537075"/>
          </a:xfrm>
          <a:noFill/>
        </p:spPr>
        <p:txBody>
          <a:bodyPr/>
          <a:lstStyle/>
          <a:p>
            <a:pPr marL="174625" indent="-174625" algn="just">
              <a:spcBef>
                <a:spcPts val="600"/>
              </a:spcBef>
            </a:pPr>
            <a:r>
              <a:rPr lang="en-US" sz="1800" dirty="0" smtClean="0"/>
              <a:t>Loans (red) and defaults distribution (black), with a more conservative loan granting criteria on the right hand side.</a:t>
            </a:r>
          </a:p>
          <a:p>
            <a:pPr marL="174625" indent="-174625" algn="just">
              <a:spcBef>
                <a:spcPts val="600"/>
              </a:spcBef>
            </a:pPr>
            <a:r>
              <a:rPr lang="en-US" sz="1800" u="sng" dirty="0" smtClean="0"/>
              <a:t>Type I error</a:t>
            </a:r>
            <a:r>
              <a:rPr lang="en-US" sz="1800" dirty="0" smtClean="0"/>
              <a:t> – % of the non-anticipated defaults, i.e. ratio between the non-filled area under the defaults density function and the total area under the same function (larger on the LHS)</a:t>
            </a:r>
          </a:p>
          <a:p>
            <a:pPr marL="174625" indent="-174625" algn="just">
              <a:spcBef>
                <a:spcPts val="600"/>
              </a:spcBef>
            </a:pPr>
            <a:r>
              <a:rPr lang="en-US" sz="1800" u="sng" dirty="0" smtClean="0"/>
              <a:t>Type II error</a:t>
            </a:r>
            <a:r>
              <a:rPr lang="en-US" sz="1800" dirty="0" smtClean="0"/>
              <a:t> – % of loans incorrectly anticipated as defaults, i.e. ratio between the filled area under the density function of total loans over the density function of defaults and the total filled area </a:t>
            </a:r>
            <a:r>
              <a:rPr lang="en-US" sz="1800" dirty="0"/>
              <a:t>under the density function of total </a:t>
            </a:r>
            <a:r>
              <a:rPr lang="en-US" sz="1800" dirty="0" smtClean="0"/>
              <a:t>loans (larger on the RHS).</a:t>
            </a:r>
          </a:p>
        </p:txBody>
      </p:sp>
      <p:sp>
        <p:nvSpPr>
          <p:cNvPr id="945157" name="Rectangle 5"/>
          <p:cNvSpPr>
            <a:spLocks noChangeArrowheads="1"/>
          </p:cNvSpPr>
          <p:nvPr/>
        </p:nvSpPr>
        <p:spPr bwMode="auto">
          <a:xfrm>
            <a:off x="704850" y="5157788"/>
            <a:ext cx="8785225" cy="741362"/>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endParaRPr kumimoji="0" lang="en-GB" b="0" u="none">
              <a:solidFill>
                <a:schemeClr val="tx1"/>
              </a:solidFill>
            </a:endParaRPr>
          </a:p>
        </p:txBody>
      </p:sp>
      <p:sp>
        <p:nvSpPr>
          <p:cNvPr id="945160" name="Rectangle 8"/>
          <p:cNvSpPr>
            <a:spLocks noChangeArrowheads="1"/>
          </p:cNvSpPr>
          <p:nvPr/>
        </p:nvSpPr>
        <p:spPr bwMode="auto">
          <a:xfrm>
            <a:off x="4881563" y="4508500"/>
            <a:ext cx="4392612" cy="50323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200" b="0" u="none" dirty="0" smtClean="0">
                <a:solidFill>
                  <a:schemeClr val="tx1"/>
                </a:solidFill>
              </a:rPr>
              <a:t>Source: Keenan and </a:t>
            </a:r>
            <a:r>
              <a:rPr kumimoji="0" lang="en-US" sz="2200" b="0" u="none" dirty="0" err="1" smtClean="0">
                <a:solidFill>
                  <a:schemeClr val="tx1"/>
                </a:solidFill>
              </a:rPr>
              <a:t>Sobehart</a:t>
            </a:r>
            <a:r>
              <a:rPr kumimoji="0" lang="en-US" sz="2200" b="0" u="none" dirty="0" smtClean="0">
                <a:solidFill>
                  <a:schemeClr val="tx1"/>
                </a:solidFill>
              </a:rPr>
              <a:t> (1999).</a:t>
            </a:r>
            <a:endParaRPr kumimoji="0" lang="en-US" sz="2200" b="0" u="none" dirty="0">
              <a:solidFill>
                <a:schemeClr val="tx1"/>
              </a:solidFill>
            </a:endParaRPr>
          </a:p>
        </p:txBody>
      </p:sp>
      <p:sp>
        <p:nvSpPr>
          <p:cNvPr id="7" name="Rectangle 3"/>
          <p:cNvSpPr txBox="1">
            <a:spLocks noChangeArrowheads="1"/>
          </p:cNvSpPr>
          <p:nvPr/>
        </p:nvSpPr>
        <p:spPr bwMode="auto">
          <a:xfrm>
            <a:off x="4847846" y="5011739"/>
            <a:ext cx="4569204" cy="1225574"/>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261938" indent="-261938" algn="just">
              <a:lnSpc>
                <a:spcPts val="2100"/>
              </a:lnSpc>
              <a:spcBef>
                <a:spcPts val="600"/>
              </a:spcBef>
            </a:pPr>
            <a:r>
              <a:rPr lang="en-US" sz="1800" b="0" u="none" dirty="0" smtClean="0"/>
              <a:t>A significant overlap between the 2 density function means that the predictive power of the model is weak.</a:t>
            </a:r>
            <a:r>
              <a:rPr lang="en-US" sz="2400" dirty="0" smtClean="0"/>
              <a:t> </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910</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45155"/>
                                        </p:tgtEl>
                                        <p:attrNameLst>
                                          <p:attrName>style.visibility</p:attrName>
                                        </p:attrNameLst>
                                      </p:cBhvr>
                                      <p:to>
                                        <p:strVal val="visible"/>
                                      </p:to>
                                    </p:set>
                                    <p:animEffect transition="in" filter="wipe(up)">
                                      <p:cBhvr>
                                        <p:cTn id="7" dur="500"/>
                                        <p:tgtEl>
                                          <p:spTgt spid="94515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45160">
                                            <p:txEl>
                                              <p:pRg st="0" end="0"/>
                                            </p:txEl>
                                          </p:spTgt>
                                        </p:tgtEl>
                                        <p:attrNameLst>
                                          <p:attrName>style.visibility</p:attrName>
                                        </p:attrNameLst>
                                      </p:cBhvr>
                                      <p:to>
                                        <p:strVal val="visible"/>
                                      </p:to>
                                    </p:set>
                                    <p:animEffect transition="in" filter="wipe(left)">
                                      <p:cBhvr>
                                        <p:cTn id="10" dur="500"/>
                                        <p:tgtEl>
                                          <p:spTgt spid="94516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nodePh="1">
                                  <p:stCondLst>
                                    <p:cond delay="0"/>
                                  </p:stCondLst>
                                  <p:endCondLst>
                                    <p:cond evt="begin" delay="0">
                                      <p:tn val="13"/>
                                    </p:cond>
                                  </p:endCondLst>
                                  <p:childTnLst>
                                    <p:set>
                                      <p:cBhvr>
                                        <p:cTn id="14" dur="1" fill="hold">
                                          <p:stCondLst>
                                            <p:cond delay="0"/>
                                          </p:stCondLst>
                                        </p:cTn>
                                        <p:tgtEl>
                                          <p:spTgt spid="945157">
                                            <p:txEl>
                                              <p:pRg st="0" end="0"/>
                                            </p:txEl>
                                          </p:spTgt>
                                        </p:tgtEl>
                                        <p:attrNameLst>
                                          <p:attrName>style.visibility</p:attrName>
                                        </p:attrNameLst>
                                      </p:cBhvr>
                                      <p:to>
                                        <p:strVal val="visible"/>
                                      </p:to>
                                    </p:set>
                                    <p:animEffect transition="in" filter="wipe(left)">
                                      <p:cBhvr>
                                        <p:cTn id="15" dur="500"/>
                                        <p:tgtEl>
                                          <p:spTgt spid="9451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57" grpId="0" build="p" autoUpdateAnimBg="0"/>
      <p:bldP spid="945160" grpId="0" build="p" autoUpdateAnimBg="0"/>
    </p:bld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026"/>
          <p:cNvSpPr>
            <a:spLocks noGrp="1" noChangeArrowheads="1"/>
          </p:cNvSpPr>
          <p:nvPr>
            <p:ph type="title"/>
          </p:nvPr>
        </p:nvSpPr>
        <p:spPr/>
        <p:txBody>
          <a:bodyPr/>
          <a:lstStyle/>
          <a:p>
            <a:r>
              <a:rPr lang="en-US" dirty="0" smtClean="0"/>
              <a:t>Contingency Tables</a:t>
            </a:r>
          </a:p>
        </p:txBody>
      </p:sp>
      <p:sp>
        <p:nvSpPr>
          <p:cNvPr id="1532931" name="Rectangle 1027"/>
          <p:cNvSpPr>
            <a:spLocks noGrp="1" noChangeArrowheads="1"/>
          </p:cNvSpPr>
          <p:nvPr>
            <p:ph type="body" sz="half" idx="1"/>
          </p:nvPr>
        </p:nvSpPr>
        <p:spPr>
          <a:xfrm>
            <a:off x="776536" y="1628775"/>
            <a:ext cx="8510339" cy="792113"/>
          </a:xfrm>
        </p:spPr>
        <p:txBody>
          <a:bodyPr/>
          <a:lstStyle/>
          <a:p>
            <a:pPr algn="just">
              <a:lnSpc>
                <a:spcPts val="2700"/>
              </a:lnSpc>
              <a:spcBef>
                <a:spcPts val="600"/>
              </a:spcBef>
              <a:spcAft>
                <a:spcPts val="600"/>
              </a:spcAft>
            </a:pPr>
            <a:r>
              <a:rPr lang="en-US" sz="2000" dirty="0" smtClean="0"/>
              <a:t>These are used to condensate information on type I and II errors (or Confusion Matrix).</a:t>
            </a:r>
          </a:p>
        </p:txBody>
      </p:sp>
      <p:graphicFrame>
        <p:nvGraphicFramePr>
          <p:cNvPr id="1533029" name="Group 1125"/>
          <p:cNvGraphicFramePr>
            <a:graphicFrameLocks noGrp="1"/>
          </p:cNvGraphicFramePr>
          <p:nvPr>
            <p:ph sz="half" idx="2"/>
            <p:extLst>
              <p:ext uri="{D42A27DB-BD31-4B8C-83A1-F6EECF244321}">
                <p14:modId xmlns:p14="http://schemas.microsoft.com/office/powerpoint/2010/main" val="3085697084"/>
              </p:ext>
            </p:extLst>
          </p:nvPr>
        </p:nvGraphicFramePr>
        <p:xfrm>
          <a:off x="1352600" y="2852936"/>
          <a:ext cx="7921625" cy="1595820"/>
        </p:xfrm>
        <a:graphic>
          <a:graphicData uri="http://schemas.openxmlformats.org/drawingml/2006/table">
            <a:tbl>
              <a:tblPr/>
              <a:tblGrid>
                <a:gridCol w="2305050">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gridCol w="2736850">
                  <a:extLst>
                    <a:ext uri="{9D8B030D-6E8A-4147-A177-3AD203B41FA5}">
                      <a16:colId xmlns:a16="http://schemas.microsoft.com/office/drawing/2014/main" val="20002"/>
                    </a:ext>
                  </a:extLst>
                </a:gridCol>
              </a:tblGrid>
              <a:tr h="525463">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endParaRPr kumimoji="0" lang="en-US" sz="2000" b="0" i="0" u="none" strike="noStrike" cap="none" normalizeH="0" baseline="0" noProof="0" dirty="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Observed</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Defaults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Observed</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Regular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1000">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Estimated</a:t>
                      </a:r>
                    </a:p>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Defaults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TP</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(“true positive”)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FP</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(“false positive”)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Estimated</a:t>
                      </a:r>
                    </a:p>
                    <a:p>
                      <a:pPr marL="0" marR="0" lvl="0" indent="0" algn="l"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Regular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FN</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smtClean="0">
                          <a:ln>
                            <a:noFill/>
                          </a:ln>
                          <a:solidFill>
                            <a:schemeClr val="tx1"/>
                          </a:solidFill>
                          <a:effectLst/>
                          <a:latin typeface="Times New Roman" pitchFamily="18" charset="0"/>
                        </a:rPr>
                        <a:t>(“false negative”)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TN</a:t>
                      </a:r>
                    </a:p>
                    <a:p>
                      <a:pPr marL="0" marR="0" lvl="0" indent="0" algn="ctr" defTabSz="914400" rtl="0" eaLnBrk="0" fontAlgn="base" latinLnBrk="0" hangingPunct="0">
                        <a:lnSpc>
                          <a:spcPct val="60000"/>
                        </a:lnSpc>
                        <a:spcBef>
                          <a:spcPct val="20000"/>
                        </a:spcBef>
                        <a:spcAft>
                          <a:spcPct val="0"/>
                        </a:spcAft>
                        <a:buClr>
                          <a:schemeClr val="bg2"/>
                        </a:buClr>
                        <a:buSzPct val="75000"/>
                        <a:buFont typeface="Monotype Sorts" pitchFamily="2" charset="2"/>
                        <a:buNone/>
                        <a:tabLst/>
                      </a:pPr>
                      <a:r>
                        <a:rPr kumimoji="0" lang="en-US" sz="2000" b="0" i="0" u="none" strike="noStrike" cap="none" normalizeH="0" baseline="0" noProof="0" dirty="0" smtClean="0">
                          <a:ln>
                            <a:noFill/>
                          </a:ln>
                          <a:solidFill>
                            <a:schemeClr val="tx1"/>
                          </a:solidFill>
                          <a:effectLst/>
                          <a:latin typeface="Times New Roman" pitchFamily="18" charset="0"/>
                        </a:rPr>
                        <a:t>(“true negative”)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533027" name="Rectangle 1123"/>
          <p:cNvSpPr>
            <a:spLocks noChangeArrowheads="1"/>
          </p:cNvSpPr>
          <p:nvPr/>
        </p:nvSpPr>
        <p:spPr bwMode="auto">
          <a:xfrm>
            <a:off x="776536" y="5229200"/>
            <a:ext cx="8716714" cy="1093812"/>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chemeClr val="tx1"/>
                </a:solidFill>
              </a:rPr>
              <a:t>A usual indicator to aggregate this information is the ratio between the number of defaults correctly anticipated (TP) and the total number of defaults (TP+FN).</a:t>
            </a:r>
            <a:endParaRPr kumimoji="0" lang="en-US" sz="20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911</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32931">
                                            <p:txEl>
                                              <p:pRg st="0" end="0"/>
                                            </p:txEl>
                                          </p:spTgt>
                                        </p:tgtEl>
                                        <p:attrNameLst>
                                          <p:attrName>style.visibility</p:attrName>
                                        </p:attrNameLst>
                                      </p:cBhvr>
                                      <p:to>
                                        <p:strVal val="visible"/>
                                      </p:to>
                                    </p:set>
                                    <p:animEffect transition="in" filter="wipe(left)">
                                      <p:cBhvr>
                                        <p:cTn id="7" dur="500"/>
                                        <p:tgtEl>
                                          <p:spTgt spid="15329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33029"/>
                                        </p:tgtEl>
                                        <p:attrNameLst>
                                          <p:attrName>style.visibility</p:attrName>
                                        </p:attrNameLst>
                                      </p:cBhvr>
                                      <p:to>
                                        <p:strVal val="visible"/>
                                      </p:to>
                                    </p:set>
                                    <p:animEffect transition="in" filter="wipe(left)">
                                      <p:cBhvr>
                                        <p:cTn id="12" dur="500"/>
                                        <p:tgtEl>
                                          <p:spTgt spid="15330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33027"/>
                                        </p:tgtEl>
                                        <p:attrNameLst>
                                          <p:attrName>style.visibility</p:attrName>
                                        </p:attrNameLst>
                                      </p:cBhvr>
                                      <p:to>
                                        <p:strVal val="visible"/>
                                      </p:to>
                                    </p:set>
                                    <p:animEffect transition="in" filter="wipe(left)">
                                      <p:cBhvr>
                                        <p:cTn id="17" dur="500"/>
                                        <p:tgtEl>
                                          <p:spTgt spid="1533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1" grpId="0" build="p"/>
      <p:bldP spid="1533027" grpId="0"/>
    </p:bldLst>
  </p:timing>
</p:sld>
</file>

<file path=ppt/slides/slide9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8450" name="Rectangle 1026"/>
          <p:cNvSpPr>
            <a:spLocks noGrp="1" noChangeArrowheads="1"/>
          </p:cNvSpPr>
          <p:nvPr>
            <p:ph type="title"/>
          </p:nvPr>
        </p:nvSpPr>
        <p:spPr/>
        <p:txBody>
          <a:bodyPr/>
          <a:lstStyle/>
          <a:p>
            <a:r>
              <a:rPr lang="pt-PT" smtClean="0"/>
              <a:t>Kolmogorov-Smirnov</a:t>
            </a:r>
            <a:endParaRPr lang="en-US" smtClean="0"/>
          </a:p>
        </p:txBody>
      </p:sp>
      <p:sp>
        <p:nvSpPr>
          <p:cNvPr id="1612803" name="Rectangle 1027"/>
          <p:cNvSpPr>
            <a:spLocks noGrp="1" noChangeArrowheads="1"/>
          </p:cNvSpPr>
          <p:nvPr>
            <p:ph type="body" sz="half" idx="1"/>
          </p:nvPr>
        </p:nvSpPr>
        <p:spPr>
          <a:xfrm>
            <a:off x="776536" y="1628800"/>
            <a:ext cx="8737352" cy="1190600"/>
          </a:xfrm>
        </p:spPr>
        <p:txBody>
          <a:bodyPr/>
          <a:lstStyle/>
          <a:p>
            <a:pPr algn="just">
              <a:lnSpc>
                <a:spcPts val="2700"/>
              </a:lnSpc>
              <a:spcBef>
                <a:spcPts val="600"/>
              </a:spcBef>
              <a:spcAft>
                <a:spcPts val="600"/>
              </a:spcAft>
            </a:pPr>
            <a:r>
              <a:rPr lang="en-US" sz="2000" dirty="0" smtClean="0"/>
              <a:t>Another relatively simple way of assessing the discriminating power of a model consists in the Kolmogorov-Smirnov indicator, that corresponds to the maximum difference between the cumulative % of regular and default loans according to the scores.</a:t>
            </a:r>
          </a:p>
        </p:txBody>
      </p:sp>
      <p:sp>
        <p:nvSpPr>
          <p:cNvPr id="1612825" name="Rectangle 1049"/>
          <p:cNvSpPr>
            <a:spLocks noChangeArrowheads="1"/>
          </p:cNvSpPr>
          <p:nvPr/>
        </p:nvSpPr>
        <p:spPr bwMode="auto">
          <a:xfrm>
            <a:off x="6858000" y="3581400"/>
            <a:ext cx="2514600" cy="1676400"/>
          </a:xfrm>
          <a:prstGeom prst="rect">
            <a:avLst/>
          </a:prstGeom>
          <a:noFill/>
          <a:ln w="9525">
            <a:noFill/>
            <a:miter lim="800000"/>
            <a:headEnd/>
            <a:tailEnd/>
          </a:ln>
        </p:spPr>
        <p:txBody>
          <a:bodyPr lIns="92075" tIns="46038" rIns="92075" bIns="46038"/>
          <a:lstStyle/>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&lt;20 - bad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20-40 – fair</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41-50 - good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51-60 – very good</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61-75 - excellent</a:t>
            </a:r>
          </a:p>
          <a:p>
            <a:pPr marL="663575" indent="-663575" algn="just">
              <a:lnSpc>
                <a:spcPct val="80000"/>
              </a:lnSpc>
              <a:spcBef>
                <a:spcPct val="20000"/>
              </a:spcBef>
              <a:buClr>
                <a:schemeClr val="bg2"/>
              </a:buClr>
              <a:buSzPct val="75000"/>
              <a:buFont typeface="Monotype Sorts" pitchFamily="2" charset="2"/>
              <a:buNone/>
            </a:pPr>
            <a:r>
              <a:rPr kumimoji="0" lang="en-GB" sz="1800" b="0" u="none" dirty="0">
                <a:solidFill>
                  <a:schemeClr val="tx1"/>
                </a:solidFill>
                <a:cs typeface="Times New Roman" pitchFamily="18" charset="0"/>
              </a:rPr>
              <a:t>·  &gt;75  - too good to be true</a:t>
            </a:r>
          </a:p>
        </p:txBody>
      </p:sp>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2" y="3068960"/>
            <a:ext cx="497579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912</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2803">
                                            <p:txEl>
                                              <p:pRg st="0" end="0"/>
                                            </p:txEl>
                                          </p:spTgt>
                                        </p:tgtEl>
                                        <p:attrNameLst>
                                          <p:attrName>style.visibility</p:attrName>
                                        </p:attrNameLst>
                                      </p:cBhvr>
                                      <p:to>
                                        <p:strVal val="visible"/>
                                      </p:to>
                                    </p:set>
                                    <p:animEffect transition="in" filter="wipe(left)">
                                      <p:cBhvr>
                                        <p:cTn id="7" dur="500"/>
                                        <p:tgtEl>
                                          <p:spTgt spid="1612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2825">
                                            <p:txEl>
                                              <p:pRg st="0" end="0"/>
                                            </p:txEl>
                                          </p:spTgt>
                                        </p:tgtEl>
                                        <p:attrNameLst>
                                          <p:attrName>style.visibility</p:attrName>
                                        </p:attrNameLst>
                                      </p:cBhvr>
                                      <p:to>
                                        <p:strVal val="visible"/>
                                      </p:to>
                                    </p:set>
                                    <p:animEffect transition="in" filter="wipe(left)">
                                      <p:cBhvr>
                                        <p:cTn id="12" dur="500"/>
                                        <p:tgtEl>
                                          <p:spTgt spid="161282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12825">
                                            <p:txEl>
                                              <p:pRg st="1" end="1"/>
                                            </p:txEl>
                                          </p:spTgt>
                                        </p:tgtEl>
                                        <p:attrNameLst>
                                          <p:attrName>style.visibility</p:attrName>
                                        </p:attrNameLst>
                                      </p:cBhvr>
                                      <p:to>
                                        <p:strVal val="visible"/>
                                      </p:to>
                                    </p:set>
                                    <p:animEffect transition="in" filter="wipe(left)">
                                      <p:cBhvr>
                                        <p:cTn id="17" dur="500"/>
                                        <p:tgtEl>
                                          <p:spTgt spid="161282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12825">
                                            <p:txEl>
                                              <p:pRg st="2" end="2"/>
                                            </p:txEl>
                                          </p:spTgt>
                                        </p:tgtEl>
                                        <p:attrNameLst>
                                          <p:attrName>style.visibility</p:attrName>
                                        </p:attrNameLst>
                                      </p:cBhvr>
                                      <p:to>
                                        <p:strVal val="visible"/>
                                      </p:to>
                                    </p:set>
                                    <p:animEffect transition="in" filter="wipe(left)">
                                      <p:cBhvr>
                                        <p:cTn id="22" dur="500"/>
                                        <p:tgtEl>
                                          <p:spTgt spid="161282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12825">
                                            <p:txEl>
                                              <p:pRg st="3" end="3"/>
                                            </p:txEl>
                                          </p:spTgt>
                                        </p:tgtEl>
                                        <p:attrNameLst>
                                          <p:attrName>style.visibility</p:attrName>
                                        </p:attrNameLst>
                                      </p:cBhvr>
                                      <p:to>
                                        <p:strVal val="visible"/>
                                      </p:to>
                                    </p:set>
                                    <p:animEffect transition="in" filter="wipe(left)">
                                      <p:cBhvr>
                                        <p:cTn id="27" dur="500"/>
                                        <p:tgtEl>
                                          <p:spTgt spid="161282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12825">
                                            <p:txEl>
                                              <p:pRg st="4" end="4"/>
                                            </p:txEl>
                                          </p:spTgt>
                                        </p:tgtEl>
                                        <p:attrNameLst>
                                          <p:attrName>style.visibility</p:attrName>
                                        </p:attrNameLst>
                                      </p:cBhvr>
                                      <p:to>
                                        <p:strVal val="visible"/>
                                      </p:to>
                                    </p:set>
                                    <p:animEffect transition="in" filter="wipe(left)">
                                      <p:cBhvr>
                                        <p:cTn id="32" dur="500"/>
                                        <p:tgtEl>
                                          <p:spTgt spid="161282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12825">
                                            <p:txEl>
                                              <p:pRg st="5" end="5"/>
                                            </p:txEl>
                                          </p:spTgt>
                                        </p:tgtEl>
                                        <p:attrNameLst>
                                          <p:attrName>style.visibility</p:attrName>
                                        </p:attrNameLst>
                                      </p:cBhvr>
                                      <p:to>
                                        <p:strVal val="visible"/>
                                      </p:to>
                                    </p:set>
                                    <p:animEffect transition="in" filter="wipe(left)">
                                      <p:cBhvr>
                                        <p:cTn id="37" dur="500"/>
                                        <p:tgtEl>
                                          <p:spTgt spid="16128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3" grpId="0" build="p" autoUpdateAnimBg="0"/>
      <p:bldP spid="1612825" grpId="0" build="p" autoUpdateAnimBg="0"/>
    </p:bldLst>
  </p:timing>
</p:sld>
</file>

<file path=ppt/slides/slide9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r>
              <a:rPr lang="en-US" smtClean="0">
                <a:solidFill>
                  <a:schemeClr val="tx1"/>
                </a:solidFill>
              </a:rPr>
              <a:t>Additional indicators</a:t>
            </a:r>
          </a:p>
        </p:txBody>
      </p:sp>
      <p:sp>
        <p:nvSpPr>
          <p:cNvPr id="951299" name="Rectangle 3"/>
          <p:cNvSpPr>
            <a:spLocks noGrp="1" noChangeArrowheads="1"/>
          </p:cNvSpPr>
          <p:nvPr>
            <p:ph type="body" sz="half" idx="1"/>
          </p:nvPr>
        </p:nvSpPr>
        <p:spPr>
          <a:xfrm>
            <a:off x="776536" y="1628800"/>
            <a:ext cx="4680520" cy="4608512"/>
          </a:xfrm>
          <a:noFill/>
        </p:spPr>
        <p:txBody>
          <a:bodyPr/>
          <a:lstStyle/>
          <a:p>
            <a:pPr marL="268288" lvl="1" indent="-268288" algn="just">
              <a:buFont typeface="Monotype Sorts" pitchFamily="2" charset="2"/>
              <a:buChar char="n"/>
            </a:pPr>
            <a:r>
              <a:rPr lang="en-US" sz="2000" dirty="0" smtClean="0">
                <a:solidFill>
                  <a:srgbClr val="FF0000"/>
                </a:solidFill>
              </a:rPr>
              <a:t>Hit rate </a:t>
            </a:r>
            <a:r>
              <a:rPr lang="en-US" sz="2000" dirty="0" smtClean="0"/>
              <a:t>- % of defaults anticipated (1- type I error), i.e. the ratio between the shaded area below the defaults density function and the total number of defaults.</a:t>
            </a:r>
          </a:p>
          <a:p>
            <a:pPr marL="268288" lvl="1" indent="-268288" algn="just">
              <a:buFont typeface="Monotype Sorts" pitchFamily="2" charset="2"/>
              <a:buChar char="n"/>
            </a:pPr>
            <a:r>
              <a:rPr lang="en-US" sz="2000" dirty="0" smtClean="0">
                <a:solidFill>
                  <a:srgbClr val="FF0000"/>
                </a:solidFill>
              </a:rPr>
              <a:t>False alarm rate </a:t>
            </a:r>
            <a:r>
              <a:rPr lang="en-US" sz="2000" dirty="0" smtClean="0"/>
              <a:t>- % of regular loans anticipated as defaults, i.e. the ratio between the number of wrongly anticipated defaults (shaded area below the density function of total loans and above the defaults’ density function) and the total number of regular loans (area under the density function of total loans).</a:t>
            </a:r>
            <a:endParaRPr lang="en-US" sz="1800" dirty="0" smtClean="0"/>
          </a:p>
          <a:p>
            <a:pPr marL="363538" lvl="1" indent="-188913" algn="just">
              <a:lnSpc>
                <a:spcPct val="90000"/>
              </a:lnSpc>
            </a:pPr>
            <a:r>
              <a:rPr lang="en-US" sz="1800" u="sng" dirty="0" smtClean="0"/>
              <a:t>Differs from type II error </a:t>
            </a:r>
            <a:r>
              <a:rPr lang="en-US" sz="1800" dirty="0" smtClean="0"/>
              <a:t>as it is calculated as a % of the total number of loans and not the total number of anticipated defaults.</a:t>
            </a:r>
            <a:endParaRPr lang="en-US" sz="2400" dirty="0" smtClean="0"/>
          </a:p>
        </p:txBody>
      </p:sp>
      <p:pic>
        <p:nvPicPr>
          <p:cNvPr id="951302" name="Picture 6"/>
          <p:cNvPicPr>
            <a:picLocks noGrp="1" noChangeAspect="1" noChangeArrowheads="1"/>
          </p:cNvPicPr>
          <p:nvPr>
            <p:ph sz="half" idx="2"/>
          </p:nvPr>
        </p:nvPicPr>
        <p:blipFill>
          <a:blip r:embed="rId3" cstate="print"/>
          <a:srcRect/>
          <a:stretch>
            <a:fillRect/>
          </a:stretch>
        </p:blipFill>
        <p:spPr>
          <a:xfrm>
            <a:off x="5566793" y="1700808"/>
            <a:ext cx="3922711" cy="2256614"/>
          </a:xfrm>
          <a:noFill/>
        </p:spPr>
      </p:pic>
      <p:sp>
        <p:nvSpPr>
          <p:cNvPr id="951304" name="Rectangle 8"/>
          <p:cNvSpPr>
            <a:spLocks noChangeArrowheads="1"/>
          </p:cNvSpPr>
          <p:nvPr/>
        </p:nvSpPr>
        <p:spPr bwMode="auto">
          <a:xfrm>
            <a:off x="5566792" y="6237312"/>
            <a:ext cx="3850257" cy="25161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pt-PT" sz="1200" b="0" u="none" dirty="0" err="1" smtClean="0">
                <a:solidFill>
                  <a:schemeClr val="tx1"/>
                </a:solidFill>
              </a:rPr>
              <a:t>Source</a:t>
            </a:r>
            <a:r>
              <a:rPr kumimoji="0" lang="pt-PT" sz="1200" b="0" u="none" dirty="0">
                <a:solidFill>
                  <a:schemeClr val="tx1"/>
                </a:solidFill>
              </a:rPr>
              <a:t>: </a:t>
            </a:r>
            <a:r>
              <a:rPr kumimoji="0" lang="pt-PT" sz="1200" b="0" u="none" dirty="0" err="1">
                <a:solidFill>
                  <a:schemeClr val="tx1"/>
                </a:solidFill>
              </a:rPr>
              <a:t>Keenan</a:t>
            </a:r>
            <a:r>
              <a:rPr kumimoji="0" lang="pt-PT" sz="1200" b="0" u="none" dirty="0">
                <a:solidFill>
                  <a:schemeClr val="tx1"/>
                </a:solidFill>
              </a:rPr>
              <a:t> </a:t>
            </a:r>
            <a:r>
              <a:rPr kumimoji="0" lang="pt-PT" sz="1200" b="0" u="none" dirty="0" err="1" smtClean="0">
                <a:solidFill>
                  <a:schemeClr val="tx1"/>
                </a:solidFill>
              </a:rPr>
              <a:t>and</a:t>
            </a:r>
            <a:r>
              <a:rPr kumimoji="0" lang="pt-PT" sz="1200" b="0" u="none" dirty="0" smtClean="0">
                <a:solidFill>
                  <a:schemeClr val="tx1"/>
                </a:solidFill>
              </a:rPr>
              <a:t> </a:t>
            </a:r>
            <a:r>
              <a:rPr kumimoji="0" lang="pt-PT" sz="1200" b="0" u="none" dirty="0" err="1">
                <a:solidFill>
                  <a:schemeClr val="tx1"/>
                </a:solidFill>
              </a:rPr>
              <a:t>Sobehart</a:t>
            </a:r>
            <a:r>
              <a:rPr kumimoji="0" lang="pt-PT" sz="1200" b="0" u="none" dirty="0">
                <a:solidFill>
                  <a:schemeClr val="tx1"/>
                </a:solidFill>
              </a:rPr>
              <a:t> (1999).</a:t>
            </a:r>
            <a:endParaRPr kumimoji="0" lang="en-US" sz="1200" b="0" u="none" dirty="0">
              <a:solidFill>
                <a:schemeClr val="tx1"/>
              </a:solidFill>
            </a:endParaRPr>
          </a:p>
        </p:txBody>
      </p:sp>
      <p:pic>
        <p:nvPicPr>
          <p:cNvPr id="7" name="Picture 7"/>
          <p:cNvPicPr>
            <a:picLocks noChangeAspect="1" noChangeArrowheads="1"/>
          </p:cNvPicPr>
          <p:nvPr/>
        </p:nvPicPr>
        <p:blipFill>
          <a:blip r:embed="rId3" cstate="print"/>
          <a:srcRect/>
          <a:stretch>
            <a:fillRect/>
          </a:stretch>
        </p:blipFill>
        <p:spPr bwMode="auto">
          <a:xfrm>
            <a:off x="5566793" y="4005064"/>
            <a:ext cx="3922711" cy="2257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1A972E3F-DE94-4D2B-88CB-178DE94ADA11}" type="slidenum">
              <a:rPr lang="en-US" smtClean="0"/>
              <a:pPr>
                <a:defRPr/>
              </a:pPr>
              <a:t>913</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51302"/>
                                        </p:tgtEl>
                                        <p:attrNameLst>
                                          <p:attrName>style.visibility</p:attrName>
                                        </p:attrNameLst>
                                      </p:cBhvr>
                                      <p:to>
                                        <p:strVal val="visible"/>
                                      </p:to>
                                    </p:set>
                                    <p:animEffect transition="in" filter="wipe(up)">
                                      <p:cBhvr>
                                        <p:cTn id="7" dur="500"/>
                                        <p:tgtEl>
                                          <p:spTgt spid="95130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51304">
                                            <p:txEl>
                                              <p:pRg st="0" end="0"/>
                                            </p:txEl>
                                          </p:spTgt>
                                        </p:tgtEl>
                                        <p:attrNameLst>
                                          <p:attrName>style.visibility</p:attrName>
                                        </p:attrNameLst>
                                      </p:cBhvr>
                                      <p:to>
                                        <p:strVal val="visible"/>
                                      </p:to>
                                    </p:set>
                                    <p:animEffect transition="in" filter="wipe(left)">
                                      <p:cBhvr>
                                        <p:cTn id="10" dur="500"/>
                                        <p:tgtEl>
                                          <p:spTgt spid="9513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51299">
                                            <p:txEl>
                                              <p:pRg st="0" end="0"/>
                                            </p:txEl>
                                          </p:spTgt>
                                        </p:tgtEl>
                                        <p:attrNameLst>
                                          <p:attrName>style.visibility</p:attrName>
                                        </p:attrNameLst>
                                      </p:cBhvr>
                                      <p:to>
                                        <p:strVal val="visible"/>
                                      </p:to>
                                    </p:set>
                                    <p:animEffect transition="in" filter="wipe(left)">
                                      <p:cBhvr>
                                        <p:cTn id="15" dur="500"/>
                                        <p:tgtEl>
                                          <p:spTgt spid="95129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51299">
                                            <p:txEl>
                                              <p:pRg st="1" end="1"/>
                                            </p:txEl>
                                          </p:spTgt>
                                        </p:tgtEl>
                                        <p:attrNameLst>
                                          <p:attrName>style.visibility</p:attrName>
                                        </p:attrNameLst>
                                      </p:cBhvr>
                                      <p:to>
                                        <p:strVal val="visible"/>
                                      </p:to>
                                    </p:set>
                                    <p:animEffect transition="in" filter="wipe(left)">
                                      <p:cBhvr>
                                        <p:cTn id="20" dur="500"/>
                                        <p:tgtEl>
                                          <p:spTgt spid="951299">
                                            <p:txEl>
                                              <p:pRg st="1" end="1"/>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51299">
                                            <p:txEl>
                                              <p:pRg st="2" end="2"/>
                                            </p:txEl>
                                          </p:spTgt>
                                        </p:tgtEl>
                                        <p:attrNameLst>
                                          <p:attrName>style.visibility</p:attrName>
                                        </p:attrNameLst>
                                      </p:cBhvr>
                                      <p:to>
                                        <p:strVal val="visible"/>
                                      </p:to>
                                    </p:set>
                                    <p:animEffect transition="in" filter="wipe(left)">
                                      <p:cBhvr>
                                        <p:cTn id="23" dur="500"/>
                                        <p:tgtEl>
                                          <p:spTgt spid="95129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1299" grpId="0" build="p" autoUpdateAnimBg="0"/>
      <p:bldP spid="951304" grpId="0" build="p" autoUpdateAnimBg="0"/>
    </p:bldLst>
  </p:timing>
</p:sld>
</file>

<file path=ppt/slides/slide9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22" name="Rectangle 1026"/>
          <p:cNvSpPr>
            <a:spLocks noGrp="1" noChangeArrowheads="1"/>
          </p:cNvSpPr>
          <p:nvPr>
            <p:ph type="title"/>
          </p:nvPr>
        </p:nvSpPr>
        <p:spPr/>
        <p:txBody>
          <a:bodyPr/>
          <a:lstStyle/>
          <a:p>
            <a:r>
              <a:rPr lang="pt-PT" dirty="0" smtClean="0">
                <a:solidFill>
                  <a:schemeClr val="tx1"/>
                </a:solidFill>
              </a:rPr>
              <a:t>ROC Curve</a:t>
            </a:r>
            <a:endParaRPr lang="en-US" dirty="0" smtClean="0">
              <a:solidFill>
                <a:schemeClr val="tx1"/>
              </a:solidFill>
            </a:endParaRPr>
          </a:p>
        </p:txBody>
      </p:sp>
      <p:sp>
        <p:nvSpPr>
          <p:cNvPr id="955395" name="Rectangle 1027"/>
          <p:cNvSpPr>
            <a:spLocks noGrp="1" noChangeArrowheads="1"/>
          </p:cNvSpPr>
          <p:nvPr>
            <p:ph type="body" idx="1"/>
          </p:nvPr>
        </p:nvSpPr>
        <p:spPr>
          <a:xfrm>
            <a:off x="776536" y="1628800"/>
            <a:ext cx="4248472" cy="4543400"/>
          </a:xfrm>
          <a:noFill/>
        </p:spPr>
        <p:txBody>
          <a:bodyPr/>
          <a:lstStyle/>
          <a:p>
            <a:pPr marL="268288" indent="-268288" algn="just">
              <a:lnSpc>
                <a:spcPts val="2700"/>
              </a:lnSpc>
              <a:spcBef>
                <a:spcPts val="600"/>
              </a:spcBef>
            </a:pPr>
            <a:r>
              <a:rPr lang="en-US" sz="2000" dirty="0" smtClean="0"/>
              <a:t>In order to assess the ability of a rating model in anticipating defaulting companies, the ROC (</a:t>
            </a:r>
            <a:r>
              <a:rPr lang="en-US" sz="2000" i="1" dirty="0" smtClean="0"/>
              <a:t>receiver operating characteristics</a:t>
            </a:r>
            <a:r>
              <a:rPr lang="en-US" sz="2000" dirty="0" smtClean="0"/>
              <a:t>) curve can be used, corresponding to the (FAR, HR) points associated to different </a:t>
            </a:r>
            <a:r>
              <a:rPr lang="en-US" sz="2000" i="1" dirty="0" smtClean="0"/>
              <a:t>cut-offs</a:t>
            </a:r>
            <a:r>
              <a:rPr lang="en-US" sz="2000" dirty="0" smtClean="0"/>
              <a:t>.</a:t>
            </a:r>
          </a:p>
          <a:p>
            <a:pPr marL="268288" indent="-268288" algn="just">
              <a:lnSpc>
                <a:spcPts val="2700"/>
              </a:lnSpc>
              <a:spcBef>
                <a:spcPts val="600"/>
              </a:spcBef>
            </a:pPr>
            <a:r>
              <a:rPr lang="en-US" sz="2000" dirty="0" smtClean="0"/>
              <a:t>An optimal model must exhibit high figures for HR to any given FAR level, i.e. the ROC curve must have a pronounced curvature.</a:t>
            </a:r>
          </a:p>
        </p:txBody>
      </p:sp>
      <p:pic>
        <p:nvPicPr>
          <p:cNvPr id="4" name="Picture 3"/>
          <p:cNvPicPr>
            <a:picLocks noChangeAspect="1" noChangeArrowheads="1"/>
          </p:cNvPicPr>
          <p:nvPr/>
        </p:nvPicPr>
        <p:blipFill>
          <a:blip r:embed="rId3" cstate="print"/>
          <a:srcRect/>
          <a:stretch>
            <a:fillRect/>
          </a:stretch>
        </p:blipFill>
        <p:spPr bwMode="auto">
          <a:xfrm>
            <a:off x="5198105" y="1628800"/>
            <a:ext cx="4204373" cy="3672408"/>
          </a:xfrm>
          <a:prstGeom prst="rect">
            <a:avLst/>
          </a:prstGeom>
          <a:noFill/>
          <a:ln w="12700" cap="sq">
            <a:noFill/>
            <a:miter lim="800000"/>
            <a:headEnd/>
            <a:tailEnd/>
          </a:ln>
        </p:spPr>
      </p:pic>
      <p:sp>
        <p:nvSpPr>
          <p:cNvPr id="5" name="Rectangle 8"/>
          <p:cNvSpPr>
            <a:spLocks noChangeArrowheads="1"/>
          </p:cNvSpPr>
          <p:nvPr/>
        </p:nvSpPr>
        <p:spPr bwMode="auto">
          <a:xfrm>
            <a:off x="5279207" y="5445224"/>
            <a:ext cx="3850257" cy="25161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pt-PT" sz="1200" b="0" u="none" dirty="0" err="1" smtClean="0">
                <a:solidFill>
                  <a:schemeClr val="tx1"/>
                </a:solidFill>
              </a:rPr>
              <a:t>Source</a:t>
            </a:r>
            <a:r>
              <a:rPr kumimoji="0" lang="pt-PT" sz="1200" b="0" u="none" dirty="0">
                <a:solidFill>
                  <a:schemeClr val="tx1"/>
                </a:solidFill>
              </a:rPr>
              <a:t>: </a:t>
            </a:r>
            <a:r>
              <a:rPr kumimoji="0" lang="pt-PT" sz="1200" b="0" u="none" dirty="0" err="1">
                <a:solidFill>
                  <a:schemeClr val="tx1"/>
                </a:solidFill>
              </a:rPr>
              <a:t>Keenan</a:t>
            </a:r>
            <a:r>
              <a:rPr kumimoji="0" lang="pt-PT" sz="1200" b="0" u="none" dirty="0">
                <a:solidFill>
                  <a:schemeClr val="tx1"/>
                </a:solidFill>
              </a:rPr>
              <a:t> </a:t>
            </a:r>
            <a:r>
              <a:rPr kumimoji="0" lang="pt-PT" sz="1200" b="0" u="none" dirty="0" err="1" smtClean="0">
                <a:solidFill>
                  <a:schemeClr val="tx1"/>
                </a:solidFill>
              </a:rPr>
              <a:t>and</a:t>
            </a:r>
            <a:r>
              <a:rPr kumimoji="0" lang="pt-PT" sz="1200" b="0" u="none" dirty="0" smtClean="0">
                <a:solidFill>
                  <a:schemeClr val="tx1"/>
                </a:solidFill>
              </a:rPr>
              <a:t> </a:t>
            </a:r>
            <a:r>
              <a:rPr kumimoji="0" lang="pt-PT" sz="1200" b="0" u="none" dirty="0" err="1">
                <a:solidFill>
                  <a:schemeClr val="tx1"/>
                </a:solidFill>
              </a:rPr>
              <a:t>Sobehart</a:t>
            </a:r>
            <a:r>
              <a:rPr kumimoji="0" lang="pt-PT" sz="1200" b="0" u="none" dirty="0">
                <a:solidFill>
                  <a:schemeClr val="tx1"/>
                </a:solidFill>
              </a:rPr>
              <a:t> (1999).</a:t>
            </a:r>
            <a:endParaRPr kumimoji="0" lang="en-US" sz="1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914</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5395">
                                            <p:txEl>
                                              <p:pRg st="0" end="0"/>
                                            </p:txEl>
                                          </p:spTgt>
                                        </p:tgtEl>
                                        <p:attrNameLst>
                                          <p:attrName>style.visibility</p:attrName>
                                        </p:attrNameLst>
                                      </p:cBhvr>
                                      <p:to>
                                        <p:strVal val="visible"/>
                                      </p:to>
                                    </p:set>
                                    <p:animEffect transition="in" filter="wipe(left)">
                                      <p:cBhvr>
                                        <p:cTn id="7" dur="500"/>
                                        <p:tgtEl>
                                          <p:spTgt spid="9553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5395">
                                            <p:txEl>
                                              <p:pRg st="1" end="1"/>
                                            </p:txEl>
                                          </p:spTgt>
                                        </p:tgtEl>
                                        <p:attrNameLst>
                                          <p:attrName>style.visibility</p:attrName>
                                        </p:attrNameLst>
                                      </p:cBhvr>
                                      <p:to>
                                        <p:strVal val="visible"/>
                                      </p:to>
                                    </p:set>
                                    <p:animEffect transition="in" filter="wipe(left)">
                                      <p:cBhvr>
                                        <p:cTn id="12" dur="500"/>
                                        <p:tgtEl>
                                          <p:spTgt spid="9553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395" grpId="0" build="p" autoUpdateAnimBg="0"/>
      <p:bldP spid="5" grpId="0" build="p" autoUpdateAnimBg="0"/>
    </p:bldLst>
  </p:timing>
</p:sld>
</file>

<file path=ppt/slides/slide9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dirty="0" smtClean="0"/>
              <a:t>CAP Curve</a:t>
            </a:r>
          </a:p>
        </p:txBody>
      </p:sp>
      <p:sp>
        <p:nvSpPr>
          <p:cNvPr id="960515" name="Rectangle 3"/>
          <p:cNvSpPr>
            <a:spLocks noGrp="1" noChangeArrowheads="1"/>
          </p:cNvSpPr>
          <p:nvPr>
            <p:ph type="body" idx="1"/>
          </p:nvPr>
        </p:nvSpPr>
        <p:spPr>
          <a:xfrm>
            <a:off x="776535" y="1628799"/>
            <a:ext cx="4706534" cy="4694213"/>
          </a:xfrm>
        </p:spPr>
        <p:txBody>
          <a:bodyPr/>
          <a:lstStyle/>
          <a:p>
            <a:pPr marL="174625" indent="-174625" algn="just">
              <a:lnSpc>
                <a:spcPts val="2700"/>
              </a:lnSpc>
              <a:spcBef>
                <a:spcPts val="600"/>
              </a:spcBef>
              <a:spcAft>
                <a:spcPts val="600"/>
              </a:spcAft>
            </a:pPr>
            <a:r>
              <a:rPr lang="en-US" sz="1800" dirty="0" smtClean="0"/>
              <a:t>The predictive power of a model can also be assessed by the ability </a:t>
            </a:r>
            <a:r>
              <a:rPr lang="en-US" sz="1800" dirty="0"/>
              <a:t>to provide </a:t>
            </a:r>
            <a:r>
              <a:rPr lang="en-US" sz="1800" dirty="0" smtClean="0"/>
              <a:t>the </a:t>
            </a:r>
            <a:r>
              <a:rPr lang="en-US" sz="1800" dirty="0"/>
              <a:t>worst classifications </a:t>
            </a:r>
            <a:r>
              <a:rPr lang="en-US" sz="1800" dirty="0" smtClean="0"/>
              <a:t>to most of the defaults with, i.e. the ability to avoid type I errors.</a:t>
            </a:r>
          </a:p>
          <a:p>
            <a:pPr marL="174625" indent="-174625" algn="just">
              <a:lnSpc>
                <a:spcPts val="2700"/>
              </a:lnSpc>
              <a:spcBef>
                <a:spcPts val="600"/>
              </a:spcBef>
              <a:spcAft>
                <a:spcPts val="600"/>
              </a:spcAft>
            </a:pPr>
            <a:r>
              <a:rPr lang="en-US" sz="1800" dirty="0" smtClean="0"/>
              <a:t>Conversely, a good model must also be able to provide the best classifications to most of the performing loans (avoiding type II errors).</a:t>
            </a:r>
          </a:p>
          <a:p>
            <a:pPr marL="174625" indent="-174625" algn="just">
              <a:lnSpc>
                <a:spcPts val="2700"/>
              </a:lnSpc>
              <a:spcBef>
                <a:spcPts val="600"/>
              </a:spcBef>
              <a:spcAft>
                <a:spcPts val="600"/>
              </a:spcAft>
            </a:pPr>
            <a:r>
              <a:rPr lang="en-US" sz="1800" dirty="0" smtClean="0"/>
              <a:t>These properties can be visualized through the Cumulative Accuracy Profile (CAP) curves, aka Gini, Power or Lorenz Curves, representing the accumulated </a:t>
            </a:r>
            <a:r>
              <a:rPr lang="en-US" sz="1800" dirty="0" smtClean="0"/>
              <a:t>default </a:t>
            </a:r>
            <a:r>
              <a:rPr lang="en-US" sz="1800" dirty="0" smtClean="0"/>
              <a:t>or performing loans </a:t>
            </a:r>
            <a:r>
              <a:rPr lang="en-US" sz="1800" dirty="0" smtClean="0"/>
              <a:t>% as </a:t>
            </a:r>
            <a:r>
              <a:rPr lang="en-US" sz="1800" dirty="0" smtClean="0"/>
              <a:t>a function of the risk classification, in a decreasing order of risk.</a:t>
            </a:r>
          </a:p>
        </p:txBody>
      </p:sp>
      <p:pic>
        <p:nvPicPr>
          <p:cNvPr id="4" name="Picture 3"/>
          <p:cNvPicPr>
            <a:picLocks noChangeAspect="1" noChangeArrowheads="1"/>
          </p:cNvPicPr>
          <p:nvPr/>
        </p:nvPicPr>
        <p:blipFill>
          <a:blip r:embed="rId2" cstate="print"/>
          <a:srcRect/>
          <a:stretch>
            <a:fillRect/>
          </a:stretch>
        </p:blipFill>
        <p:spPr bwMode="auto">
          <a:xfrm>
            <a:off x="5483069" y="1700808"/>
            <a:ext cx="3991131" cy="2807890"/>
          </a:xfrm>
          <a:prstGeom prst="rect">
            <a:avLst/>
          </a:prstGeom>
          <a:noFill/>
          <a:ln w="12700" cap="sq">
            <a:noFill/>
            <a:miter lim="800000"/>
            <a:headEnd/>
            <a:tailEnd/>
          </a:ln>
        </p:spPr>
      </p:pic>
      <p:sp>
        <p:nvSpPr>
          <p:cNvPr id="5" name="Rectangle 8"/>
          <p:cNvSpPr>
            <a:spLocks noChangeArrowheads="1"/>
          </p:cNvSpPr>
          <p:nvPr/>
        </p:nvSpPr>
        <p:spPr bwMode="auto">
          <a:xfrm>
            <a:off x="5601072" y="4725144"/>
            <a:ext cx="3873128" cy="360039"/>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200" b="0" u="none" smtClean="0">
                <a:solidFill>
                  <a:schemeClr val="tx1"/>
                </a:solidFill>
              </a:rPr>
              <a:t>Source: Keenan and Sobehart (1999).</a:t>
            </a:r>
            <a:endParaRPr kumimoji="0" lang="en-US" sz="12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915</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60515">
                                            <p:txEl>
                                              <p:pRg st="0" end="0"/>
                                            </p:txEl>
                                          </p:spTgt>
                                        </p:tgtEl>
                                        <p:attrNameLst>
                                          <p:attrName>style.visibility</p:attrName>
                                        </p:attrNameLst>
                                      </p:cBhvr>
                                      <p:to>
                                        <p:strVal val="visible"/>
                                      </p:to>
                                    </p:set>
                                    <p:animEffect transition="in" filter="wipe(left)">
                                      <p:cBhvr>
                                        <p:cTn id="7" dur="500"/>
                                        <p:tgtEl>
                                          <p:spTgt spid="960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60515">
                                            <p:txEl>
                                              <p:pRg st="1" end="1"/>
                                            </p:txEl>
                                          </p:spTgt>
                                        </p:tgtEl>
                                        <p:attrNameLst>
                                          <p:attrName>style.visibility</p:attrName>
                                        </p:attrNameLst>
                                      </p:cBhvr>
                                      <p:to>
                                        <p:strVal val="visible"/>
                                      </p:to>
                                    </p:set>
                                    <p:animEffect transition="in" filter="wipe(left)">
                                      <p:cBhvr>
                                        <p:cTn id="12" dur="500"/>
                                        <p:tgtEl>
                                          <p:spTgt spid="9605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60515">
                                            <p:txEl>
                                              <p:pRg st="2" end="2"/>
                                            </p:txEl>
                                          </p:spTgt>
                                        </p:tgtEl>
                                        <p:attrNameLst>
                                          <p:attrName>style.visibility</p:attrName>
                                        </p:attrNameLst>
                                      </p:cBhvr>
                                      <p:to>
                                        <p:strVal val="visible"/>
                                      </p:to>
                                    </p:set>
                                    <p:animEffect transition="in" filter="wipe(left)">
                                      <p:cBhvr>
                                        <p:cTn id="17" dur="500"/>
                                        <p:tgtEl>
                                          <p:spTgt spid="9605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left)">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5" grpId="0" build="p" autoUpdateAnimBg="0"/>
      <p:bldP spid="5" grpId="0" build="p" autoUpdateAnimBg="0"/>
    </p:bld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p:txBody>
          <a:bodyPr/>
          <a:lstStyle/>
          <a:p>
            <a:r>
              <a:rPr lang="en-US" dirty="0" smtClean="0"/>
              <a:t>Accuracy Ratios</a:t>
            </a:r>
          </a:p>
        </p:txBody>
      </p:sp>
      <p:pic>
        <p:nvPicPr>
          <p:cNvPr id="1516549" name="Picture 5"/>
          <p:cNvPicPr>
            <a:picLocks noGrp="1" noChangeAspect="1" noChangeArrowheads="1"/>
          </p:cNvPicPr>
          <p:nvPr>
            <p:ph sz="half" idx="1"/>
          </p:nvPr>
        </p:nvPicPr>
        <p:blipFill>
          <a:blip r:embed="rId2" cstate="print"/>
          <a:srcRect/>
          <a:stretch>
            <a:fillRect/>
          </a:stretch>
        </p:blipFill>
        <p:spPr>
          <a:xfrm>
            <a:off x="849313" y="2852738"/>
            <a:ext cx="4751387" cy="2998787"/>
          </a:xfrm>
          <a:noFill/>
        </p:spPr>
      </p:pic>
      <p:sp>
        <p:nvSpPr>
          <p:cNvPr id="1516548" name="Rectangle 4"/>
          <p:cNvSpPr>
            <a:spLocks noChangeArrowheads="1"/>
          </p:cNvSpPr>
          <p:nvPr/>
        </p:nvSpPr>
        <p:spPr bwMode="auto">
          <a:xfrm>
            <a:off x="776536" y="1609726"/>
            <a:ext cx="8621464" cy="1238250"/>
          </a:xfrm>
          <a:prstGeom prst="rect">
            <a:avLst/>
          </a:prstGeom>
          <a:noFill/>
          <a:ln w="9525">
            <a:noFill/>
            <a:miter lim="800000"/>
            <a:headEnd/>
            <a:tailEnd/>
          </a:ln>
        </p:spPr>
        <p:txBody>
          <a:bodyPr lIns="92075" tIns="46038" rIns="92075" bIns="46038"/>
          <a:lstStyle/>
          <a:p>
            <a:pPr marL="342900" indent="-342900" algn="just">
              <a:lnSpc>
                <a:spcPts val="2700"/>
              </a:lnSpc>
              <a:spcBef>
                <a:spcPts val="600"/>
              </a:spcBef>
              <a:spcAft>
                <a:spcPts val="600"/>
              </a:spcAft>
              <a:buClr>
                <a:schemeClr val="bg2"/>
              </a:buClr>
              <a:buSzPct val="75000"/>
              <a:buFont typeface="Monotype Sorts" pitchFamily="2" charset="2"/>
              <a:buChar char="n"/>
            </a:pPr>
            <a:r>
              <a:rPr kumimoji="0" lang="en-US" sz="2000" b="0" u="none" dirty="0" smtClean="0">
                <a:solidFill>
                  <a:schemeClr val="tx1"/>
                </a:solidFill>
              </a:rPr>
              <a:t>The ratio of the areas between the diagonal and the type I error curve, on one hand, and the area between the same diagonal and the ideal type I error curve, on the other hand, corresponds to the accuracy ratio.</a:t>
            </a:r>
            <a:endParaRPr kumimoji="0" lang="en-US" sz="2000" b="0" u="none" dirty="0">
              <a:solidFill>
                <a:schemeClr val="tx1"/>
              </a:solidFill>
            </a:endParaRPr>
          </a:p>
        </p:txBody>
      </p:sp>
      <p:pic>
        <p:nvPicPr>
          <p:cNvPr id="1516551" name="Picture 7"/>
          <p:cNvPicPr>
            <a:picLocks noGrp="1" noChangeAspect="1" noChangeArrowheads="1"/>
          </p:cNvPicPr>
          <p:nvPr>
            <p:ph sz="half" idx="2"/>
          </p:nvPr>
        </p:nvPicPr>
        <p:blipFill>
          <a:blip r:embed="rId3" cstate="print"/>
          <a:srcRect/>
          <a:stretch>
            <a:fillRect/>
          </a:stretch>
        </p:blipFill>
        <p:spPr>
          <a:xfrm>
            <a:off x="5745163" y="2852738"/>
            <a:ext cx="3671887" cy="1566862"/>
          </a:xfrm>
          <a:noFill/>
        </p:spPr>
      </p:pic>
      <p:sp>
        <p:nvSpPr>
          <p:cNvPr id="1516553" name="Rectangle 9"/>
          <p:cNvSpPr>
            <a:spLocks noChangeArrowheads="1"/>
          </p:cNvSpPr>
          <p:nvPr/>
        </p:nvSpPr>
        <p:spPr bwMode="auto">
          <a:xfrm>
            <a:off x="5745163" y="4437112"/>
            <a:ext cx="3671887" cy="503238"/>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1600" b="0" u="none" smtClean="0">
                <a:solidFill>
                  <a:schemeClr val="tx1"/>
                </a:solidFill>
              </a:rPr>
              <a:t>Source: Sobehart </a:t>
            </a:r>
            <a:r>
              <a:rPr kumimoji="0" lang="en-US" sz="1600" b="0" i="1" u="none" smtClean="0">
                <a:solidFill>
                  <a:schemeClr val="tx1"/>
                </a:solidFill>
              </a:rPr>
              <a:t>et al</a:t>
            </a:r>
            <a:r>
              <a:rPr kumimoji="0" lang="en-US" sz="1600" b="0" u="none" smtClean="0">
                <a:solidFill>
                  <a:schemeClr val="tx1"/>
                </a:solidFill>
              </a:rPr>
              <a:t>. (2000).</a:t>
            </a:r>
            <a:endParaRPr kumimoji="0" lang="en-US" sz="1600" b="0" u="none">
              <a:solidFill>
                <a:schemeClr val="tx1"/>
              </a:solidFill>
            </a:endParaRPr>
          </a:p>
        </p:txBody>
      </p:sp>
      <p:sp>
        <p:nvSpPr>
          <p:cNvPr id="2" name="Slide Number Placeholder 1"/>
          <p:cNvSpPr>
            <a:spLocks noGrp="1"/>
          </p:cNvSpPr>
          <p:nvPr>
            <p:ph type="sldNum" sz="quarter" idx="12"/>
          </p:nvPr>
        </p:nvSpPr>
        <p:spPr/>
        <p:txBody>
          <a:bodyPr/>
          <a:lstStyle/>
          <a:p>
            <a:pPr>
              <a:defRPr/>
            </a:pPr>
            <a:fld id="{82A44CE2-3F96-4BBA-A688-7E35F6C09222}" type="slidenum">
              <a:rPr lang="en-US" smtClean="0"/>
              <a:pPr>
                <a:defRPr/>
              </a:pPr>
              <a:t>916</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16548">
                                            <p:txEl>
                                              <p:pRg st="0" end="0"/>
                                            </p:txEl>
                                          </p:spTgt>
                                        </p:tgtEl>
                                        <p:attrNameLst>
                                          <p:attrName>style.visibility</p:attrName>
                                        </p:attrNameLst>
                                      </p:cBhvr>
                                      <p:to>
                                        <p:strVal val="visible"/>
                                      </p:to>
                                    </p:set>
                                    <p:animEffect transition="in" filter="wipe(left)">
                                      <p:cBhvr>
                                        <p:cTn id="7" dur="500"/>
                                        <p:tgtEl>
                                          <p:spTgt spid="15165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16549"/>
                                        </p:tgtEl>
                                        <p:attrNameLst>
                                          <p:attrName>style.visibility</p:attrName>
                                        </p:attrNameLst>
                                      </p:cBhvr>
                                      <p:to>
                                        <p:strVal val="visible"/>
                                      </p:to>
                                    </p:set>
                                    <p:animEffect transition="in" filter="wipe(down)">
                                      <p:cBhvr>
                                        <p:cTn id="12" dur="500"/>
                                        <p:tgtEl>
                                          <p:spTgt spid="151654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16551"/>
                                        </p:tgtEl>
                                        <p:attrNameLst>
                                          <p:attrName>style.visibility</p:attrName>
                                        </p:attrNameLst>
                                      </p:cBhvr>
                                      <p:to>
                                        <p:strVal val="visible"/>
                                      </p:to>
                                    </p:set>
                                    <p:animEffect transition="in" filter="wipe(down)">
                                      <p:cBhvr>
                                        <p:cTn id="17" dur="500"/>
                                        <p:tgtEl>
                                          <p:spTgt spid="1516551"/>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516553">
                                            <p:txEl>
                                              <p:pRg st="0" end="0"/>
                                            </p:txEl>
                                          </p:spTgt>
                                        </p:tgtEl>
                                        <p:attrNameLst>
                                          <p:attrName>style.visibility</p:attrName>
                                        </p:attrNameLst>
                                      </p:cBhvr>
                                      <p:to>
                                        <p:strVal val="visible"/>
                                      </p:to>
                                    </p:set>
                                    <p:animEffect transition="in" filter="wipe(left)">
                                      <p:cBhvr>
                                        <p:cTn id="20" dur="500"/>
                                        <p:tgtEl>
                                          <p:spTgt spid="15165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8" grpId="0" build="p" autoUpdateAnimBg="0"/>
      <p:bldP spid="1516553" grpId="0" build="p" autoUpdateAnimBg="0"/>
    </p:bld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title"/>
          </p:nvPr>
        </p:nvSpPr>
        <p:spPr/>
        <p:txBody>
          <a:bodyPr/>
          <a:lstStyle/>
          <a:p>
            <a:r>
              <a:rPr lang="en-US" i="1" dirty="0" smtClean="0"/>
              <a:t>Chi-Squared</a:t>
            </a:r>
          </a:p>
        </p:txBody>
      </p:sp>
      <p:sp>
        <p:nvSpPr>
          <p:cNvPr id="1613828" name="Rectangle 4"/>
          <p:cNvSpPr>
            <a:spLocks noChangeArrowheads="1"/>
          </p:cNvSpPr>
          <p:nvPr/>
        </p:nvSpPr>
        <p:spPr bwMode="auto">
          <a:xfrm>
            <a:off x="685800" y="1676400"/>
            <a:ext cx="8712200" cy="1171575"/>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Char char="n"/>
            </a:pPr>
            <a:r>
              <a:rPr kumimoji="0" lang="en-US" sz="2200" b="0" u="none" dirty="0" smtClean="0">
                <a:solidFill>
                  <a:schemeClr val="tx1"/>
                </a:solidFill>
              </a:rPr>
              <a:t>The Chi-Squared (</a:t>
            </a:r>
            <a:r>
              <a:rPr kumimoji="0" lang="en-US" sz="2200" b="0" u="none" dirty="0" err="1" smtClean="0">
                <a:solidFill>
                  <a:schemeClr val="tx1"/>
                </a:solidFill>
              </a:rPr>
              <a:t>Hosmer-Lemeshow</a:t>
            </a:r>
            <a:r>
              <a:rPr kumimoji="0" lang="en-US" sz="2200" b="0" u="none" dirty="0" smtClean="0">
                <a:solidFill>
                  <a:schemeClr val="tx1"/>
                </a:solidFill>
              </a:rPr>
              <a:t>) test allows for the assessment of the model calibration quality, comparing the observed to the estimated frequencies of default:</a:t>
            </a:r>
            <a:endParaRPr kumimoji="0" lang="en-US" sz="2200" b="0" u="none" dirty="0">
              <a:solidFill>
                <a:schemeClr val="tx1"/>
              </a:solidFill>
            </a:endParaRPr>
          </a:p>
        </p:txBody>
      </p:sp>
      <p:graphicFrame>
        <p:nvGraphicFramePr>
          <p:cNvPr id="23554" name="Object 1024"/>
          <p:cNvGraphicFramePr>
            <a:graphicFrameLocks noChangeAspect="1"/>
          </p:cNvGraphicFramePr>
          <p:nvPr/>
        </p:nvGraphicFramePr>
        <p:xfrm>
          <a:off x="1295400" y="3048000"/>
          <a:ext cx="4244975" cy="1109663"/>
        </p:xfrm>
        <a:graphic>
          <a:graphicData uri="http://schemas.openxmlformats.org/presentationml/2006/ole">
            <mc:AlternateContent xmlns:mc="http://schemas.openxmlformats.org/markup-compatibility/2006">
              <mc:Choice xmlns:v="urn:schemas-microsoft-com:vml" Requires="v">
                <p:oleObj spid="_x0000_s55813" name="Equation" r:id="rId3" imgW="1650960" imgH="431640" progId="Equation.3">
                  <p:embed/>
                </p:oleObj>
              </mc:Choice>
              <mc:Fallback>
                <p:oleObj name="Equation" r:id="rId3" imgW="1650960" imgH="431640" progId="Equation.3">
                  <p:embed/>
                  <p:pic>
                    <p:nvPicPr>
                      <p:cNvPr id="0"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048000"/>
                        <a:ext cx="4244975" cy="1109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3834" name="Rectangle 10"/>
          <p:cNvSpPr>
            <a:spLocks noChangeArrowheads="1"/>
          </p:cNvSpPr>
          <p:nvPr/>
        </p:nvSpPr>
        <p:spPr bwMode="auto">
          <a:xfrm>
            <a:off x="762000" y="4191000"/>
            <a:ext cx="8712200" cy="838200"/>
          </a:xfrm>
          <a:prstGeom prst="rect">
            <a:avLst/>
          </a:prstGeom>
          <a:noFill/>
          <a:ln w="9525">
            <a:noFill/>
            <a:miter lim="800000"/>
            <a:headEnd/>
            <a:tailEnd/>
          </a:ln>
        </p:spPr>
        <p:txBody>
          <a:bodyPr lIns="92075" tIns="46038" rIns="92075" bIns="46038"/>
          <a:lstStyle/>
          <a:p>
            <a:pPr marL="261938" algn="just">
              <a:spcBef>
                <a:spcPct val="20000"/>
              </a:spcBef>
              <a:buClr>
                <a:schemeClr val="bg2"/>
              </a:buClr>
              <a:buSzPct val="75000"/>
              <a:buFont typeface="Monotype Sorts" pitchFamily="2" charset="2"/>
              <a:buNone/>
            </a:pPr>
            <a:r>
              <a:rPr kumimoji="0" lang="en-US" sz="2200" b="0" u="none" dirty="0" smtClean="0">
                <a:solidFill>
                  <a:schemeClr val="tx1"/>
                </a:solidFill>
              </a:rPr>
              <a:t>being r and d the relative frequencies of performing and defaulting loans in each risk class k, with ^ denoting the estimated values.</a:t>
            </a:r>
            <a:endParaRPr kumimoji="0" lang="en-US" sz="2200" b="0" u="none" dirty="0">
              <a:solidFill>
                <a:schemeClr val="tx1"/>
              </a:solidFill>
            </a:endParaRPr>
          </a:p>
        </p:txBody>
      </p:sp>
      <p:graphicFrame>
        <p:nvGraphicFramePr>
          <p:cNvPr id="23555" name="Object 1025"/>
          <p:cNvGraphicFramePr>
            <a:graphicFrameLocks noChangeAspect="1"/>
          </p:cNvGraphicFramePr>
          <p:nvPr/>
        </p:nvGraphicFramePr>
        <p:xfrm>
          <a:off x="1447800" y="5029200"/>
          <a:ext cx="1905000" cy="555625"/>
        </p:xfrm>
        <a:graphic>
          <a:graphicData uri="http://schemas.openxmlformats.org/presentationml/2006/ole">
            <mc:AlternateContent xmlns:mc="http://schemas.openxmlformats.org/markup-compatibility/2006">
              <mc:Choice xmlns:v="urn:schemas-microsoft-com:vml" Requires="v">
                <p:oleObj spid="_x0000_s55814" name="Equation" r:id="rId5" imgW="698400" imgH="203040" progId="Equation.3">
                  <p:embed/>
                </p:oleObj>
              </mc:Choice>
              <mc:Fallback>
                <p:oleObj name="Equation" r:id="rId5" imgW="698400" imgH="203040" progId="Equation.3">
                  <p:embed/>
                  <p:pic>
                    <p:nvPicPr>
                      <p:cNvPr id="0"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5029200"/>
                        <a:ext cx="1905000" cy="555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3837" name="Rectangle 13"/>
          <p:cNvSpPr>
            <a:spLocks noChangeArrowheads="1"/>
          </p:cNvSpPr>
          <p:nvPr/>
        </p:nvSpPr>
        <p:spPr bwMode="auto">
          <a:xfrm>
            <a:off x="914400" y="5638800"/>
            <a:ext cx="8712200" cy="609600"/>
          </a:xfrm>
          <a:prstGeom prst="rect">
            <a:avLst/>
          </a:prstGeom>
          <a:noFill/>
          <a:ln w="9525">
            <a:noFill/>
            <a:miter lim="800000"/>
            <a:headEnd/>
            <a:tailEnd/>
          </a:ln>
        </p:spPr>
        <p:txBody>
          <a:bodyPr lIns="92075" tIns="46038" rIns="92075" bIns="46038"/>
          <a:lstStyle/>
          <a:p>
            <a:pPr marL="342900" indent="-342900" algn="just">
              <a:spcBef>
                <a:spcPct val="20000"/>
              </a:spcBef>
              <a:buClr>
                <a:schemeClr val="bg2"/>
              </a:buClr>
              <a:buSzPct val="75000"/>
              <a:buFont typeface="Monotype Sorts" pitchFamily="2" charset="2"/>
              <a:buNone/>
            </a:pPr>
            <a:r>
              <a:rPr kumimoji="0" lang="en-US" sz="2200" b="0" u="none" dirty="0" smtClean="0">
                <a:solidFill>
                  <a:schemeClr val="tx1"/>
                </a:solidFill>
              </a:rPr>
              <a:t>	rejecting the model if HL&gt;X</a:t>
            </a:r>
            <a:r>
              <a:rPr kumimoji="0" lang="en-US" sz="2200" b="0" u="none" baseline="30000" dirty="0" smtClean="0">
                <a:solidFill>
                  <a:schemeClr val="tx1"/>
                </a:solidFill>
              </a:rPr>
              <a:t>2.</a:t>
            </a:r>
            <a:endParaRPr kumimoji="0" lang="en-US" sz="2200" b="0" u="none" dirty="0">
              <a:solidFill>
                <a:schemeClr val="tx1"/>
              </a:solidFill>
            </a:endParaRPr>
          </a:p>
        </p:txBody>
      </p:sp>
      <p:sp>
        <p:nvSpPr>
          <p:cNvPr id="2" name="Slide Number Placeholder 1"/>
          <p:cNvSpPr>
            <a:spLocks noGrp="1"/>
          </p:cNvSpPr>
          <p:nvPr>
            <p:ph type="sldNum" sz="quarter" idx="12"/>
          </p:nvPr>
        </p:nvSpPr>
        <p:spPr/>
        <p:txBody>
          <a:bodyPr/>
          <a:lstStyle/>
          <a:p>
            <a:pPr>
              <a:defRPr/>
            </a:pPr>
            <a:fld id="{82A44CE2-3F96-4BBA-A688-7E35F6C09222}" type="slidenum">
              <a:rPr lang="en-US" smtClean="0"/>
              <a:pPr>
                <a:defRPr/>
              </a:pPr>
              <a:t>917</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828">
                                            <p:txEl>
                                              <p:pRg st="0" end="0"/>
                                            </p:txEl>
                                          </p:spTgt>
                                        </p:tgtEl>
                                        <p:attrNameLst>
                                          <p:attrName>style.visibility</p:attrName>
                                        </p:attrNameLst>
                                      </p:cBhvr>
                                      <p:to>
                                        <p:strVal val="visible"/>
                                      </p:to>
                                    </p:set>
                                    <p:animEffect transition="in" filter="wipe(left)">
                                      <p:cBhvr>
                                        <p:cTn id="7" dur="500"/>
                                        <p:tgtEl>
                                          <p:spTgt spid="16138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3834">
                                            <p:txEl>
                                              <p:pRg st="0" end="0"/>
                                            </p:txEl>
                                          </p:spTgt>
                                        </p:tgtEl>
                                        <p:attrNameLst>
                                          <p:attrName>style.visibility</p:attrName>
                                        </p:attrNameLst>
                                      </p:cBhvr>
                                      <p:to>
                                        <p:strVal val="visible"/>
                                      </p:to>
                                    </p:set>
                                    <p:animEffect transition="in" filter="wipe(left)">
                                      <p:cBhvr>
                                        <p:cTn id="12" dur="500"/>
                                        <p:tgtEl>
                                          <p:spTgt spid="16138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13837">
                                            <p:txEl>
                                              <p:pRg st="0" end="0"/>
                                            </p:txEl>
                                          </p:spTgt>
                                        </p:tgtEl>
                                        <p:attrNameLst>
                                          <p:attrName>style.visibility</p:attrName>
                                        </p:attrNameLst>
                                      </p:cBhvr>
                                      <p:to>
                                        <p:strVal val="visible"/>
                                      </p:to>
                                    </p:set>
                                    <p:animEffect transition="in" filter="wipe(left)">
                                      <p:cBhvr>
                                        <p:cTn id="17" dur="500"/>
                                        <p:tgtEl>
                                          <p:spTgt spid="16138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3828" grpId="0" build="p" autoUpdateAnimBg="0"/>
      <p:bldP spid="1613834" grpId="0" build="p" autoUpdateAnimBg="0"/>
      <p:bldP spid="1613837" grpId="0" build="p" autoUpdateAnimBg="0"/>
    </p:bldLst>
  </p:timing>
</p:sld>
</file>

<file path=ppt/slides/slide9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8690" name="Rectangle 2"/>
          <p:cNvSpPr>
            <a:spLocks noGrp="1" noChangeArrowheads="1"/>
          </p:cNvSpPr>
          <p:nvPr>
            <p:ph type="title"/>
          </p:nvPr>
        </p:nvSpPr>
        <p:spPr/>
        <p:txBody>
          <a:bodyPr/>
          <a:lstStyle/>
          <a:p>
            <a:r>
              <a:rPr lang="en-US" dirty="0" smtClean="0"/>
              <a:t>Transition Matrices</a:t>
            </a:r>
          </a:p>
        </p:txBody>
      </p:sp>
      <p:sp>
        <p:nvSpPr>
          <p:cNvPr id="1596419" name="Rectangle 3"/>
          <p:cNvSpPr>
            <a:spLocks noGrp="1" noChangeArrowheads="1"/>
          </p:cNvSpPr>
          <p:nvPr>
            <p:ph type="body" idx="1"/>
          </p:nvPr>
        </p:nvSpPr>
        <p:spPr>
          <a:xfrm>
            <a:off x="776536" y="1628799"/>
            <a:ext cx="8716714" cy="4694213"/>
          </a:xfrm>
        </p:spPr>
        <p:txBody>
          <a:bodyPr/>
          <a:lstStyle/>
          <a:p>
            <a:pPr algn="just">
              <a:lnSpc>
                <a:spcPts val="2700"/>
              </a:lnSpc>
              <a:spcBef>
                <a:spcPts val="600"/>
              </a:spcBef>
              <a:spcAft>
                <a:spcPts val="600"/>
              </a:spcAft>
            </a:pPr>
            <a:r>
              <a:rPr lang="en-US" sz="2000" dirty="0" smtClean="0"/>
              <a:t>The quality of a credit risk model must also be assessed through the features of the transition matrices</a:t>
            </a:r>
            <a:r>
              <a:rPr lang="en-US" sz="2000" dirty="0" smtClean="0"/>
              <a:t>.</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One must expect to find the highest figures in the main diagonal and similarities between the frequency of upgrades and downgrades, with the highest transition figures near the diagonal</a:t>
            </a:r>
          </a:p>
          <a:p>
            <a:pPr algn="just">
              <a:lnSpc>
                <a:spcPts val="2700"/>
              </a:lnSpc>
              <a:spcBef>
                <a:spcPts val="600"/>
              </a:spcBef>
              <a:spcAft>
                <a:spcPts val="600"/>
              </a:spcAft>
            </a:pPr>
            <a:endParaRPr lang="en-US" sz="2000" dirty="0" smtClean="0"/>
          </a:p>
          <a:p>
            <a:pPr algn="just">
              <a:lnSpc>
                <a:spcPts val="2700"/>
              </a:lnSpc>
              <a:spcBef>
                <a:spcPts val="600"/>
              </a:spcBef>
              <a:spcAft>
                <a:spcPts val="600"/>
              </a:spcAft>
            </a:pPr>
            <a:r>
              <a:rPr lang="en-US" sz="2000" dirty="0" smtClean="0"/>
              <a:t>The </a:t>
            </a:r>
            <a:r>
              <a:rPr lang="en-US" sz="2000" dirty="0" smtClean="0"/>
              <a:t>transition frequencies must also be monotonous for each side of the main diagonal, with figures close to zero for the transitions more distant to the main diagonal.</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918</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96419">
                                            <p:txEl>
                                              <p:pRg st="0" end="0"/>
                                            </p:txEl>
                                          </p:spTgt>
                                        </p:tgtEl>
                                        <p:attrNameLst>
                                          <p:attrName>style.visibility</p:attrName>
                                        </p:attrNameLst>
                                      </p:cBhvr>
                                      <p:to>
                                        <p:strVal val="visible"/>
                                      </p:to>
                                    </p:set>
                                    <p:animEffect transition="in" filter="wipe(left)">
                                      <p:cBhvr>
                                        <p:cTn id="7" dur="500"/>
                                        <p:tgtEl>
                                          <p:spTgt spid="15964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96419">
                                            <p:txEl>
                                              <p:pRg st="2" end="2"/>
                                            </p:txEl>
                                          </p:spTgt>
                                        </p:tgtEl>
                                        <p:attrNameLst>
                                          <p:attrName>style.visibility</p:attrName>
                                        </p:attrNameLst>
                                      </p:cBhvr>
                                      <p:to>
                                        <p:strVal val="visible"/>
                                      </p:to>
                                    </p:set>
                                    <p:animEffect transition="in" filter="wipe(left)">
                                      <p:cBhvr>
                                        <p:cTn id="12" dur="500"/>
                                        <p:tgtEl>
                                          <p:spTgt spid="15964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96419">
                                            <p:txEl>
                                              <p:pRg st="4" end="4"/>
                                            </p:txEl>
                                          </p:spTgt>
                                        </p:tgtEl>
                                        <p:attrNameLst>
                                          <p:attrName>style.visibility</p:attrName>
                                        </p:attrNameLst>
                                      </p:cBhvr>
                                      <p:to>
                                        <p:strVal val="visible"/>
                                      </p:to>
                                    </p:set>
                                    <p:animEffect transition="in" filter="wipe(left)">
                                      <p:cBhvr>
                                        <p:cTn id="17" dur="500"/>
                                        <p:tgtEl>
                                          <p:spTgt spid="15964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6419" grpId="0" build="p" autoUpdateAnimBg="0"/>
    </p:bldLst>
  </p:timing>
</p:sld>
</file>

<file path=ppt/slides/slide9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p:txBody>
          <a:bodyPr/>
          <a:lstStyle/>
          <a:p>
            <a:r>
              <a:rPr lang="en-US" dirty="0" smtClean="0"/>
              <a:t>LGD Validation</a:t>
            </a:r>
          </a:p>
        </p:txBody>
      </p:sp>
      <p:sp>
        <p:nvSpPr>
          <p:cNvPr id="1615875" name="Rectangle 3"/>
          <p:cNvSpPr>
            <a:spLocks noGrp="1" noChangeArrowheads="1"/>
          </p:cNvSpPr>
          <p:nvPr>
            <p:ph type="body" idx="1"/>
          </p:nvPr>
        </p:nvSpPr>
        <p:spPr>
          <a:xfrm>
            <a:off x="738158" y="1643050"/>
            <a:ext cx="3929090" cy="4429156"/>
          </a:xfrm>
        </p:spPr>
        <p:txBody>
          <a:bodyPr/>
          <a:lstStyle/>
          <a:p>
            <a:pPr marL="174625" indent="-174625" algn="just"/>
            <a:r>
              <a:rPr lang="en-US" sz="2000" dirty="0" smtClean="0"/>
              <a:t> The validation of LGD estimates also requires the assessment of the models and the data used.</a:t>
            </a:r>
          </a:p>
          <a:p>
            <a:pPr marL="174625" indent="-174625" algn="just"/>
            <a:r>
              <a:rPr lang="en-US" sz="2000" dirty="0" smtClean="0"/>
              <a:t>The assessment must involve 3 key steps:</a:t>
            </a:r>
            <a:endParaRPr lang="en-US" sz="1800" dirty="0" smtClean="0"/>
          </a:p>
          <a:p>
            <a:pPr marL="449263" lvl="1" indent="-274638" algn="just"/>
            <a:r>
              <a:rPr lang="en-US" sz="1800" dirty="0" smtClean="0"/>
              <a:t>Stability analysis – impact on LGD estimates of changes in data and assumptions;</a:t>
            </a:r>
          </a:p>
          <a:p>
            <a:pPr marL="449263" lvl="1" indent="-274638" algn="just"/>
            <a:r>
              <a:rPr lang="en-US" sz="1800" dirty="0" smtClean="0"/>
              <a:t>Comparisons between estimated LGDs and relevant external data;</a:t>
            </a:r>
          </a:p>
          <a:p>
            <a:pPr marL="449263" lvl="1" indent="-274638" algn="just"/>
            <a:r>
              <a:rPr lang="en-US" sz="1800" dirty="0"/>
              <a:t>Comparisons between </a:t>
            </a:r>
            <a:r>
              <a:rPr lang="en-US" sz="1800" dirty="0" smtClean="0"/>
              <a:t>observed LGDs out of sample and estimated LGDs.</a:t>
            </a:r>
          </a:p>
        </p:txBody>
      </p:sp>
      <p:pic>
        <p:nvPicPr>
          <p:cNvPr id="4" name="Picture 4"/>
          <p:cNvPicPr>
            <a:picLocks noChangeAspect="1" noChangeArrowheads="1"/>
          </p:cNvPicPr>
          <p:nvPr/>
        </p:nvPicPr>
        <p:blipFill>
          <a:blip r:embed="rId2" cstate="print"/>
          <a:srcRect/>
          <a:stretch>
            <a:fillRect/>
          </a:stretch>
        </p:blipFill>
        <p:spPr bwMode="auto">
          <a:xfrm>
            <a:off x="4810124" y="1643050"/>
            <a:ext cx="4551909" cy="3128266"/>
          </a:xfrm>
          <a:prstGeom prst="rect">
            <a:avLst/>
          </a:prstGeom>
          <a:noFill/>
          <a:ln w="12700" cap="sq">
            <a:noFill/>
            <a:miter lim="800000"/>
            <a:headEnd/>
            <a:tailEnd/>
          </a:ln>
        </p:spPr>
      </p:pic>
      <p:sp>
        <p:nvSpPr>
          <p:cNvPr id="5" name="Text Box 5"/>
          <p:cNvSpPr txBox="1">
            <a:spLocks noChangeArrowheads="1"/>
          </p:cNvSpPr>
          <p:nvPr/>
        </p:nvSpPr>
        <p:spPr bwMode="auto">
          <a:xfrm>
            <a:off x="4810124" y="4857760"/>
            <a:ext cx="4310074" cy="307777"/>
          </a:xfrm>
          <a:prstGeom prst="rect">
            <a:avLst/>
          </a:prstGeom>
          <a:noFill/>
          <a:ln w="12700" cap="sq">
            <a:noFill/>
            <a:miter lim="800000"/>
            <a:headEnd/>
            <a:tailEnd/>
          </a:ln>
        </p:spPr>
        <p:txBody>
          <a:bodyPr wrap="square">
            <a:spAutoFit/>
          </a:bodyPr>
          <a:lstStyle/>
          <a:p>
            <a:pPr algn="l">
              <a:spcBef>
                <a:spcPct val="50000"/>
              </a:spcBef>
              <a:buFont typeface="Webdings" pitchFamily="18" charset="2"/>
              <a:buNone/>
            </a:pPr>
            <a:r>
              <a:rPr lang="en-US" sz="1400" b="0" u="none" smtClean="0">
                <a:solidFill>
                  <a:schemeClr val="tx1"/>
                </a:solidFill>
              </a:rPr>
              <a:t>Source: Basel Committee on Banking Supervision (2005)</a:t>
            </a:r>
            <a:endParaRPr lang="en-US" sz="1400" b="0" u="none">
              <a:solidFill>
                <a:schemeClr val="tx1"/>
              </a:solidFill>
            </a:endParaRP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919</a:t>
            </a:fld>
            <a:endParaRPr lang="en-US"/>
          </a:p>
        </p:txBody>
      </p:sp>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5875">
                                            <p:txEl>
                                              <p:pRg st="0" end="0"/>
                                            </p:txEl>
                                          </p:spTgt>
                                        </p:tgtEl>
                                        <p:attrNameLst>
                                          <p:attrName>style.visibility</p:attrName>
                                        </p:attrNameLst>
                                      </p:cBhvr>
                                      <p:to>
                                        <p:strVal val="visible"/>
                                      </p:to>
                                    </p:set>
                                    <p:animEffect transition="in" filter="wipe(left)">
                                      <p:cBhvr>
                                        <p:cTn id="7" dur="500"/>
                                        <p:tgtEl>
                                          <p:spTgt spid="1615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15875">
                                            <p:txEl>
                                              <p:pRg st="1" end="1"/>
                                            </p:txEl>
                                          </p:spTgt>
                                        </p:tgtEl>
                                        <p:attrNameLst>
                                          <p:attrName>style.visibility</p:attrName>
                                        </p:attrNameLst>
                                      </p:cBhvr>
                                      <p:to>
                                        <p:strVal val="visible"/>
                                      </p:to>
                                    </p:set>
                                    <p:animEffect transition="in" filter="wipe(left)">
                                      <p:cBhvr>
                                        <p:cTn id="12" dur="500"/>
                                        <p:tgtEl>
                                          <p:spTgt spid="1615875">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15875">
                                            <p:txEl>
                                              <p:pRg st="2" end="2"/>
                                            </p:txEl>
                                          </p:spTgt>
                                        </p:tgtEl>
                                        <p:attrNameLst>
                                          <p:attrName>style.visibility</p:attrName>
                                        </p:attrNameLst>
                                      </p:cBhvr>
                                      <p:to>
                                        <p:strVal val="visible"/>
                                      </p:to>
                                    </p:set>
                                    <p:animEffect transition="in" filter="wipe(left)">
                                      <p:cBhvr>
                                        <p:cTn id="15" dur="500"/>
                                        <p:tgtEl>
                                          <p:spTgt spid="1615875">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615875">
                                            <p:txEl>
                                              <p:pRg st="3" end="3"/>
                                            </p:txEl>
                                          </p:spTgt>
                                        </p:tgtEl>
                                        <p:attrNameLst>
                                          <p:attrName>style.visibility</p:attrName>
                                        </p:attrNameLst>
                                      </p:cBhvr>
                                      <p:to>
                                        <p:strVal val="visible"/>
                                      </p:to>
                                    </p:set>
                                    <p:animEffect transition="in" filter="wipe(left)">
                                      <p:cBhvr>
                                        <p:cTn id="18" dur="500"/>
                                        <p:tgtEl>
                                          <p:spTgt spid="1615875">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15875">
                                            <p:txEl>
                                              <p:pRg st="4" end="4"/>
                                            </p:txEl>
                                          </p:spTgt>
                                        </p:tgtEl>
                                        <p:attrNameLst>
                                          <p:attrName>style.visibility</p:attrName>
                                        </p:attrNameLst>
                                      </p:cBhvr>
                                      <p:to>
                                        <p:strVal val="visible"/>
                                      </p:to>
                                    </p:set>
                                    <p:animEffect transition="in" filter="wipe(left)">
                                      <p:cBhvr>
                                        <p:cTn id="21" dur="500"/>
                                        <p:tgtEl>
                                          <p:spTgt spid="16158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5"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Relevance of the financial sector</a:t>
            </a:r>
          </a:p>
        </p:txBody>
      </p:sp>
      <p:sp>
        <p:nvSpPr>
          <p:cNvPr id="1619971" name="Rectangle 3"/>
          <p:cNvSpPr>
            <a:spLocks noGrp="1" noChangeArrowheads="1"/>
          </p:cNvSpPr>
          <p:nvPr>
            <p:ph type="body" idx="1"/>
          </p:nvPr>
        </p:nvSpPr>
        <p:spPr>
          <a:xfrm>
            <a:off x="776535" y="1628799"/>
            <a:ext cx="8716715" cy="864097"/>
          </a:xfrm>
        </p:spPr>
        <p:txBody>
          <a:bodyPr/>
          <a:lstStyle/>
          <a:p>
            <a:pPr marL="263525" indent="-263525" algn="just">
              <a:lnSpc>
                <a:spcPts val="2700"/>
              </a:lnSpc>
              <a:spcBef>
                <a:spcPts val="600"/>
              </a:spcBef>
              <a:spcAft>
                <a:spcPts val="600"/>
              </a:spcAft>
            </a:pPr>
            <a:r>
              <a:rPr lang="en-GB" sz="2000" dirty="0" smtClean="0"/>
              <a:t>Therefore, </a:t>
            </a:r>
            <a:r>
              <a:rPr lang="en-GB" sz="2000" b="1" dirty="0" smtClean="0">
                <a:solidFill>
                  <a:srgbClr val="FF0000"/>
                </a:solidFill>
              </a:rPr>
              <a:t>the weight of bank credit on private sector funding is also much higher in EU</a:t>
            </a:r>
            <a:r>
              <a:rPr lang="en-GB" sz="2000" dirty="0" smtClean="0"/>
              <a:t>.</a:t>
            </a:r>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92</a:t>
            </a:fld>
            <a:endParaRPr lang="en-US"/>
          </a:p>
        </p:txBody>
      </p:sp>
      <p:sp>
        <p:nvSpPr>
          <p:cNvPr id="6" name="Rectangle 3"/>
          <p:cNvSpPr txBox="1">
            <a:spLocks noChangeArrowheads="1"/>
          </p:cNvSpPr>
          <p:nvPr/>
        </p:nvSpPr>
        <p:spPr bwMode="auto">
          <a:xfrm>
            <a:off x="5634674" y="5229200"/>
            <a:ext cx="3858576" cy="1093813"/>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bg2"/>
              </a:buClr>
              <a:buSzPct val="75000"/>
              <a:buFont typeface="Monotype Sort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75000"/>
              <a:buChar char="–"/>
              <a:defRPr sz="2800">
                <a:solidFill>
                  <a:schemeClr val="tx1"/>
                </a:solidFill>
                <a:latin typeface="+mn-lt"/>
              </a:defRPr>
            </a:lvl2pPr>
            <a:lvl3pPr marL="1143000" indent="-228600" algn="l" rtl="0" eaLnBrk="0" fontAlgn="base" hangingPunct="0">
              <a:spcBef>
                <a:spcPct val="20000"/>
              </a:spcBef>
              <a:spcAft>
                <a:spcPct val="0"/>
              </a:spcAft>
              <a:buClr>
                <a:schemeClr val="bg2"/>
              </a:buClr>
              <a:buSzPct val="75000"/>
              <a:buFont typeface="Monotype Sort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bg2"/>
              </a:buClr>
              <a:buSzPct val="75000"/>
              <a:buChar char="–"/>
              <a:defRPr sz="2000">
                <a:solidFill>
                  <a:schemeClr val="tx1"/>
                </a:solidFill>
                <a:latin typeface="+mn-lt"/>
              </a:defRPr>
            </a:lvl4pPr>
            <a:lvl5pPr marL="2057400" indent="-228600" algn="l" rtl="0" eaLnBrk="0" fontAlgn="base" hangingPunct="0">
              <a:spcBef>
                <a:spcPct val="20000"/>
              </a:spcBef>
              <a:spcAft>
                <a:spcPct val="0"/>
              </a:spcAft>
              <a:buClr>
                <a:schemeClr val="bg2"/>
              </a:buClr>
              <a:buSzPct val="75000"/>
              <a:buChar char="•"/>
              <a:defRPr sz="2000">
                <a:solidFill>
                  <a:schemeClr val="tx1"/>
                </a:solidFill>
                <a:latin typeface="+mn-lt"/>
              </a:defRPr>
            </a:lvl5pPr>
            <a:lvl6pPr marL="2514600" indent="-228600" algn="l" rtl="0" eaLnBrk="0" fontAlgn="base" hangingPunct="0">
              <a:spcBef>
                <a:spcPct val="20000"/>
              </a:spcBef>
              <a:spcAft>
                <a:spcPct val="0"/>
              </a:spcAft>
              <a:buClr>
                <a:schemeClr val="bg2"/>
              </a:buClr>
              <a:buSzPct val="75000"/>
              <a:buChar char="•"/>
              <a:defRPr sz="2000">
                <a:solidFill>
                  <a:schemeClr val="tx1"/>
                </a:solidFill>
                <a:latin typeface="+mn-lt"/>
              </a:defRPr>
            </a:lvl6pPr>
            <a:lvl7pPr marL="2971800" indent="-228600" algn="l" rtl="0" eaLnBrk="0" fontAlgn="base" hangingPunct="0">
              <a:spcBef>
                <a:spcPct val="20000"/>
              </a:spcBef>
              <a:spcAft>
                <a:spcPct val="0"/>
              </a:spcAft>
              <a:buClr>
                <a:schemeClr val="bg2"/>
              </a:buClr>
              <a:buSzPct val="75000"/>
              <a:buChar char="•"/>
              <a:defRPr sz="2000">
                <a:solidFill>
                  <a:schemeClr val="tx1"/>
                </a:solidFill>
                <a:latin typeface="+mn-lt"/>
              </a:defRPr>
            </a:lvl7pPr>
            <a:lvl8pPr marL="3429000" indent="-228600" algn="l" rtl="0" eaLnBrk="0" fontAlgn="base" hangingPunct="0">
              <a:spcBef>
                <a:spcPct val="20000"/>
              </a:spcBef>
              <a:spcAft>
                <a:spcPct val="0"/>
              </a:spcAft>
              <a:buClr>
                <a:schemeClr val="bg2"/>
              </a:buClr>
              <a:buSzPct val="75000"/>
              <a:buChar char="•"/>
              <a:defRPr sz="2000">
                <a:solidFill>
                  <a:schemeClr val="tx1"/>
                </a:solidFill>
                <a:latin typeface="+mn-lt"/>
              </a:defRPr>
            </a:lvl8pPr>
            <a:lvl9pPr marL="3886200" indent="-228600" algn="l" rtl="0" eaLnBrk="0" fontAlgn="base" hangingPunct="0">
              <a:spcBef>
                <a:spcPct val="20000"/>
              </a:spcBef>
              <a:spcAft>
                <a:spcPct val="0"/>
              </a:spcAft>
              <a:buClr>
                <a:schemeClr val="bg2"/>
              </a:buClr>
              <a:buSzPct val="75000"/>
              <a:buChar char="•"/>
              <a:defRPr sz="2000">
                <a:solidFill>
                  <a:schemeClr val="tx1"/>
                </a:solidFill>
                <a:latin typeface="+mn-lt"/>
              </a:defRPr>
            </a:lvl9pPr>
          </a:lstStyle>
          <a:p>
            <a:pPr marL="0" indent="0" algn="just">
              <a:lnSpc>
                <a:spcPts val="2200"/>
              </a:lnSpc>
              <a:spcBef>
                <a:spcPts val="0"/>
              </a:spcBef>
              <a:spcAft>
                <a:spcPts val="0"/>
              </a:spcAft>
              <a:buNone/>
            </a:pPr>
            <a:r>
              <a:rPr kumimoji="0" lang="en-GB" sz="1200" b="0" u="none" kern="0" dirty="0" smtClean="0"/>
              <a:t>Source: </a:t>
            </a:r>
            <a:r>
              <a:rPr lang="en-GB" sz="1200" b="0" u="none" dirty="0" err="1" smtClean="0"/>
              <a:t>Gambacorta</a:t>
            </a:r>
            <a:r>
              <a:rPr lang="en-GB" sz="1200" b="0" u="none" dirty="0"/>
              <a:t>, L., Yang, J. and </a:t>
            </a:r>
            <a:r>
              <a:rPr lang="en-GB" sz="1200" b="0" u="none" dirty="0" err="1"/>
              <a:t>Tsatsaronis</a:t>
            </a:r>
            <a:r>
              <a:rPr lang="en-GB" sz="1200" b="0" u="none" dirty="0"/>
              <a:t>, K. (2014), “Financial structure and growth”, BIS Quarterly Review, March 2014.</a:t>
            </a:r>
          </a:p>
          <a:p>
            <a:pPr marL="0" indent="0" algn="just">
              <a:lnSpc>
                <a:spcPts val="2200"/>
              </a:lnSpc>
              <a:spcBef>
                <a:spcPts val="0"/>
              </a:spcBef>
              <a:spcAft>
                <a:spcPts val="0"/>
              </a:spcAft>
              <a:buFont typeface="Monotype Sorts" pitchFamily="2" charset="2"/>
              <a:buNone/>
            </a:pPr>
            <a:endParaRPr kumimoji="0" lang="en-GB" sz="1200" b="0" u="none" kern="0" dirty="0" smtClean="0"/>
          </a:p>
        </p:txBody>
      </p:sp>
      <p:pic>
        <p:nvPicPr>
          <p:cNvPr id="3" name="Picture 2"/>
          <p:cNvPicPr>
            <a:picLocks noChangeAspect="1"/>
          </p:cNvPicPr>
          <p:nvPr/>
        </p:nvPicPr>
        <p:blipFill>
          <a:blip r:embed="rId2"/>
          <a:stretch>
            <a:fillRect/>
          </a:stretch>
        </p:blipFill>
        <p:spPr>
          <a:xfrm>
            <a:off x="908050" y="2511385"/>
            <a:ext cx="4726624" cy="3658716"/>
          </a:xfrm>
          <a:prstGeom prst="rect">
            <a:avLst/>
          </a:prstGeom>
        </p:spPr>
      </p:pic>
    </p:spTree>
    <p:extLst>
      <p:ext uri="{BB962C8B-B14F-4D97-AF65-F5344CB8AC3E}">
        <p14:creationId xmlns:p14="http://schemas.microsoft.com/office/powerpoint/2010/main" val="1759370136"/>
      </p:ext>
    </p:extLst>
  </p:cSld>
  <p:clrMapOvr>
    <a:masterClrMapping/>
  </p:clrMapOvr>
  <p:transition spd="slow">
    <p:pull dir="r"/>
  </p:transition>
  <p:timing>
    <p:tnLst>
      <p:par>
        <p:cTn id="1" dur="indefinite" restart="never" nodeType="tmRoot"/>
      </p:par>
    </p:tnLst>
  </p:timing>
</p:sld>
</file>

<file path=ppt/slides/slide9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906463" y="2397125"/>
            <a:ext cx="8466137" cy="762000"/>
          </a:xfrm>
          <a:noFill/>
        </p:spPr>
        <p:txBody>
          <a:bodyPr lIns="91440" tIns="45720" rIns="91440" bIns="45720">
            <a:spAutoFit/>
          </a:bodyPr>
          <a:lstStyle/>
          <a:p>
            <a:pPr algn="ctr"/>
            <a:r>
              <a:rPr lang="en-US" b="1" dirty="0" smtClean="0"/>
              <a:t>Banking and Insurance</a:t>
            </a:r>
            <a:endParaRPr lang="en-US" sz="3200" dirty="0" smtClean="0"/>
          </a:p>
        </p:txBody>
      </p:sp>
      <p:sp>
        <p:nvSpPr>
          <p:cNvPr id="26627" name="Rectangle 3"/>
          <p:cNvSpPr>
            <a:spLocks noGrp="1" noChangeArrowheads="1"/>
          </p:cNvSpPr>
          <p:nvPr>
            <p:ph type="subTitle" idx="1"/>
          </p:nvPr>
        </p:nvSpPr>
        <p:spPr>
          <a:xfrm>
            <a:off x="1523976" y="5085184"/>
            <a:ext cx="7859713" cy="739366"/>
          </a:xfrm>
        </p:spPr>
        <p:txBody>
          <a:bodyPr/>
          <a:lstStyle/>
          <a:p>
            <a:pPr algn="r">
              <a:lnSpc>
                <a:spcPct val="80000"/>
              </a:lnSpc>
            </a:pPr>
            <a:r>
              <a:rPr lang="en-US" sz="2400" dirty="0" smtClean="0"/>
              <a:t>Jorge Barros Luís ©</a:t>
            </a:r>
          </a:p>
          <a:p>
            <a:pPr algn="r">
              <a:lnSpc>
                <a:spcPct val="80000"/>
              </a:lnSpc>
            </a:pPr>
            <a:r>
              <a:rPr lang="en-US" sz="2400" dirty="0" smtClean="0"/>
              <a:t>Sep.20</a:t>
            </a:r>
            <a:endParaRPr lang="en-US" sz="2400" dirty="0"/>
          </a:p>
        </p:txBody>
      </p:sp>
      <p:pic>
        <p:nvPicPr>
          <p:cNvPr id="6" name="Picture 5"/>
          <p:cNvPicPr>
            <a:picLocks noChangeAspect="1"/>
          </p:cNvPicPr>
          <p:nvPr/>
        </p:nvPicPr>
        <p:blipFill>
          <a:blip r:embed="rId2"/>
          <a:stretch>
            <a:fillRect/>
          </a:stretch>
        </p:blipFill>
        <p:spPr>
          <a:xfrm>
            <a:off x="6825208" y="239223"/>
            <a:ext cx="2639587" cy="1173553"/>
          </a:xfrm>
          <a:prstGeom prst="rect">
            <a:avLst/>
          </a:prstGeom>
        </p:spPr>
      </p:pic>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920</a:t>
            </a:fld>
            <a:endParaRPr lang="en-US"/>
          </a:p>
        </p:txBody>
      </p:sp>
    </p:spTree>
    <p:extLst>
      <p:ext uri="{BB962C8B-B14F-4D97-AF65-F5344CB8AC3E}">
        <p14:creationId xmlns:p14="http://schemas.microsoft.com/office/powerpoint/2010/main" val="4271585565"/>
      </p:ext>
    </p:extLst>
  </p:cSld>
  <p:clrMapOvr>
    <a:masterClrMapping/>
  </p:clrMapOvr>
  <p:transition spd="slow"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026"/>
          <p:cNvSpPr>
            <a:spLocks noGrp="1" noChangeArrowheads="1"/>
          </p:cNvSpPr>
          <p:nvPr>
            <p:ph type="ctrTitle"/>
          </p:nvPr>
        </p:nvSpPr>
        <p:spPr>
          <a:xfrm>
            <a:off x="762000" y="2179549"/>
            <a:ext cx="8731250" cy="1200329"/>
          </a:xfrm>
          <a:noFill/>
        </p:spPr>
        <p:txBody>
          <a:bodyPr wrap="square" lIns="91440" tIns="45720" rIns="91440" bIns="45720">
            <a:spAutoFit/>
          </a:bodyPr>
          <a:lstStyle/>
          <a:p>
            <a:r>
              <a:rPr lang="en-US" sz="3600" b="1" dirty="0" smtClean="0"/>
              <a:t>1.1.5.	Increasing weight of the Financial 		Sector</a:t>
            </a:r>
          </a:p>
        </p:txBody>
      </p:sp>
      <p:sp>
        <p:nvSpPr>
          <p:cNvPr id="2" name="Slide Number Placeholder 1"/>
          <p:cNvSpPr>
            <a:spLocks noGrp="1"/>
          </p:cNvSpPr>
          <p:nvPr>
            <p:ph type="sldNum" sz="quarter" idx="12"/>
          </p:nvPr>
        </p:nvSpPr>
        <p:spPr/>
        <p:txBody>
          <a:bodyPr/>
          <a:lstStyle/>
          <a:p>
            <a:pPr>
              <a:defRPr/>
            </a:pPr>
            <a:fld id="{6491FA2E-DB2E-46F7-93E6-B729A9C87902}" type="slidenum">
              <a:rPr lang="en-US" smtClean="0"/>
              <a:pPr>
                <a:defRPr/>
              </a:pPr>
              <a:t>93</a:t>
            </a:fld>
            <a:endParaRPr lang="en-US" dirty="0"/>
          </a:p>
        </p:txBody>
      </p:sp>
    </p:spTree>
    <p:extLst>
      <p:ext uri="{BB962C8B-B14F-4D97-AF65-F5344CB8AC3E}">
        <p14:creationId xmlns:p14="http://schemas.microsoft.com/office/powerpoint/2010/main" val="1842548704"/>
      </p:ext>
    </p:extLst>
  </p:cSld>
  <p:clrMapOvr>
    <a:masterClrMapping/>
  </p:clrMapOvr>
  <p:transition spd="slow">
    <p:pull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76536" y="342900"/>
            <a:ext cx="8551614" cy="1104900"/>
          </a:xfrm>
        </p:spPr>
        <p:txBody>
          <a:bodyPr/>
          <a:lstStyle/>
          <a:p>
            <a:r>
              <a:rPr lang="en-US" dirty="0" smtClean="0"/>
              <a:t>Increasing weight of the financial sector</a:t>
            </a:r>
          </a:p>
        </p:txBody>
      </p:sp>
      <p:sp>
        <p:nvSpPr>
          <p:cNvPr id="1619971" name="Rectangle 3"/>
          <p:cNvSpPr>
            <a:spLocks noGrp="1" noChangeArrowheads="1"/>
          </p:cNvSpPr>
          <p:nvPr>
            <p:ph type="body" idx="1"/>
          </p:nvPr>
        </p:nvSpPr>
        <p:spPr>
          <a:xfrm>
            <a:off x="809596" y="1628799"/>
            <a:ext cx="8643998" cy="4694213"/>
          </a:xfrm>
        </p:spPr>
        <p:txBody>
          <a:bodyPr/>
          <a:lstStyle/>
          <a:p>
            <a:pPr marL="263525" indent="-263525" algn="just">
              <a:lnSpc>
                <a:spcPts val="2600"/>
              </a:lnSpc>
              <a:spcBef>
                <a:spcPts val="600"/>
              </a:spcBef>
              <a:spcAft>
                <a:spcPts val="600"/>
              </a:spcAft>
            </a:pPr>
            <a:r>
              <a:rPr lang="en-US" sz="2000" b="1" dirty="0" smtClean="0">
                <a:solidFill>
                  <a:srgbClr val="FF3300"/>
                </a:solidFill>
              </a:rPr>
              <a:t>Topics:</a:t>
            </a:r>
          </a:p>
          <a:p>
            <a:pPr marL="263525" indent="-263525" algn="just">
              <a:lnSpc>
                <a:spcPts val="2600"/>
              </a:lnSpc>
              <a:spcBef>
                <a:spcPts val="600"/>
              </a:spcBef>
              <a:spcAft>
                <a:spcPts val="600"/>
              </a:spcAft>
            </a:pPr>
            <a:endParaRPr lang="en-US" sz="2000" b="1" dirty="0" smtClean="0">
              <a:solidFill>
                <a:srgbClr val="FF3300"/>
              </a:solidFill>
            </a:endParaRPr>
          </a:p>
          <a:p>
            <a:pPr marL="514350" indent="-514350" algn="just">
              <a:lnSpc>
                <a:spcPts val="2600"/>
              </a:lnSpc>
              <a:spcBef>
                <a:spcPts val="600"/>
              </a:spcBef>
              <a:spcAft>
                <a:spcPts val="600"/>
              </a:spcAft>
              <a:buAutoNum type="romanLcParenBoth"/>
            </a:pPr>
            <a:r>
              <a:rPr lang="en-US" sz="2000" dirty="0" smtClean="0"/>
              <a:t>Weight on GDP</a:t>
            </a:r>
          </a:p>
          <a:p>
            <a:pPr marL="514350" indent="-514350" algn="just">
              <a:lnSpc>
                <a:spcPts val="2600"/>
              </a:lnSpc>
              <a:spcBef>
                <a:spcPts val="600"/>
              </a:spcBef>
              <a:spcAft>
                <a:spcPts val="600"/>
              </a:spcAft>
              <a:buAutoNum type="romanLcParenBoth"/>
            </a:pPr>
            <a:r>
              <a:rPr lang="en-US" sz="2000" dirty="0" smtClean="0"/>
              <a:t>Weight on Profits</a:t>
            </a:r>
          </a:p>
          <a:p>
            <a:pPr marL="514350" indent="-514350" algn="just">
              <a:lnSpc>
                <a:spcPts val="2600"/>
              </a:lnSpc>
              <a:spcBef>
                <a:spcPts val="600"/>
              </a:spcBef>
              <a:spcAft>
                <a:spcPts val="600"/>
              </a:spcAft>
              <a:buFont typeface="Monotype Sorts" pitchFamily="2" charset="2"/>
              <a:buAutoNum type="romanLcParenBoth"/>
            </a:pPr>
            <a:r>
              <a:rPr lang="en-US" sz="2000" dirty="0" smtClean="0"/>
              <a:t>Riskier Strategies</a:t>
            </a:r>
          </a:p>
          <a:p>
            <a:pPr marL="514350" indent="-514350" algn="just">
              <a:lnSpc>
                <a:spcPts val="2600"/>
              </a:lnSpc>
              <a:spcBef>
                <a:spcPts val="600"/>
              </a:spcBef>
              <a:spcAft>
                <a:spcPts val="600"/>
              </a:spcAft>
              <a:buAutoNum type="romanLcParenBoth"/>
            </a:pPr>
            <a:r>
              <a:rPr lang="en-US" sz="2000" dirty="0" smtClean="0"/>
              <a:t>Irrelevance for Central Banks</a:t>
            </a:r>
          </a:p>
          <a:p>
            <a:pPr marL="514350" indent="-514350" algn="just">
              <a:lnSpc>
                <a:spcPts val="2600"/>
              </a:lnSpc>
              <a:spcBef>
                <a:spcPts val="600"/>
              </a:spcBef>
              <a:spcAft>
                <a:spcPts val="600"/>
              </a:spcAft>
              <a:buAutoNum type="romanLcParenBoth"/>
            </a:pPr>
            <a:endParaRPr lang="en-US" sz="2000" dirty="0" smtClean="0"/>
          </a:p>
          <a:p>
            <a:pPr marL="514350" indent="-514350" algn="just">
              <a:lnSpc>
                <a:spcPts val="2600"/>
              </a:lnSpc>
              <a:spcBef>
                <a:spcPts val="600"/>
              </a:spcBef>
              <a:spcAft>
                <a:spcPts val="600"/>
              </a:spcAft>
              <a:buAutoNum type="romanLcParenBoth"/>
            </a:pPr>
            <a:endParaRPr lang="en-US" sz="2000" dirty="0" smtClean="0"/>
          </a:p>
        </p:txBody>
      </p:sp>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94</a:t>
            </a:fld>
            <a:endParaRPr lang="en-US"/>
          </a:p>
        </p:txBody>
      </p:sp>
    </p:spTree>
    <p:extLst>
      <p:ext uri="{BB962C8B-B14F-4D97-AF65-F5344CB8AC3E}">
        <p14:creationId xmlns:p14="http://schemas.microsoft.com/office/powerpoint/2010/main" val="1546773251"/>
      </p:ext>
    </p:extLst>
  </p:cSld>
  <p:clrMapOvr>
    <a:masterClrMapping/>
  </p:clrMapOvr>
  <p:transition spd="slow">
    <p:pull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776536" y="342900"/>
            <a:ext cx="8551614" cy="1104900"/>
          </a:xfrm>
        </p:spPr>
        <p:txBody>
          <a:bodyPr/>
          <a:lstStyle/>
          <a:p>
            <a:r>
              <a:rPr lang="en-US" dirty="0" smtClean="0"/>
              <a:t>Weight on GDP</a:t>
            </a:r>
          </a:p>
        </p:txBody>
      </p:sp>
      <p:sp>
        <p:nvSpPr>
          <p:cNvPr id="1619971" name="Rectangle 3"/>
          <p:cNvSpPr>
            <a:spLocks noGrp="1" noChangeArrowheads="1"/>
          </p:cNvSpPr>
          <p:nvPr>
            <p:ph type="body" idx="1"/>
          </p:nvPr>
        </p:nvSpPr>
        <p:spPr>
          <a:xfrm>
            <a:off x="809596" y="1628800"/>
            <a:ext cx="8643998" cy="792088"/>
          </a:xfrm>
        </p:spPr>
        <p:txBody>
          <a:bodyPr/>
          <a:lstStyle/>
          <a:p>
            <a:pPr marL="263525" indent="-263525" algn="just">
              <a:lnSpc>
                <a:spcPts val="2700"/>
              </a:lnSpc>
              <a:spcBef>
                <a:spcPts val="600"/>
              </a:spcBef>
              <a:spcAft>
                <a:spcPts val="600"/>
              </a:spcAft>
            </a:pPr>
            <a:r>
              <a:rPr lang="en-GB" sz="2000" dirty="0" smtClean="0"/>
              <a:t>US - </a:t>
            </a:r>
            <a:r>
              <a:rPr lang="en-GB" sz="2000" u="sng" dirty="0" smtClean="0">
                <a:solidFill>
                  <a:srgbClr val="FF0000"/>
                </a:solidFill>
              </a:rPr>
              <a:t>weight of value added of financial </a:t>
            </a:r>
            <a:r>
              <a:rPr lang="en-GB" sz="2000" u="sng" dirty="0">
                <a:solidFill>
                  <a:srgbClr val="FF0000"/>
                </a:solidFill>
              </a:rPr>
              <a:t>and insurance sector </a:t>
            </a:r>
            <a:r>
              <a:rPr lang="en-GB" sz="2000" u="sng" dirty="0" smtClean="0">
                <a:solidFill>
                  <a:srgbClr val="FF0000"/>
                </a:solidFill>
              </a:rPr>
              <a:t>on GDP increased 4x (from </a:t>
            </a:r>
            <a:r>
              <a:rPr lang="en-GB" sz="2000" u="sng" dirty="0">
                <a:solidFill>
                  <a:srgbClr val="FF0000"/>
                </a:solidFill>
              </a:rPr>
              <a:t>2% to 8</a:t>
            </a:r>
            <a:r>
              <a:rPr lang="en-GB" sz="2000" u="sng" dirty="0" smtClean="0">
                <a:solidFill>
                  <a:srgbClr val="FF0000"/>
                </a:solidFill>
              </a:rPr>
              <a:t>%)</a:t>
            </a:r>
            <a:r>
              <a:rPr lang="en-GB" sz="2000" dirty="0" smtClean="0">
                <a:solidFill>
                  <a:srgbClr val="FF0000"/>
                </a:solidFill>
              </a:rPr>
              <a:t> </a:t>
            </a:r>
            <a:r>
              <a:rPr lang="en-GB" sz="2000" dirty="0" smtClean="0"/>
              <a:t>since </a:t>
            </a:r>
            <a:r>
              <a:rPr lang="en-GB" sz="2000" dirty="0"/>
              <a:t>WWII, </a:t>
            </a:r>
            <a:r>
              <a:rPr lang="en-GB" sz="2000" dirty="0" smtClean="0"/>
              <a:t>mostly due to credit and securities activity.</a:t>
            </a:r>
            <a:endParaRPr lang="en-US" sz="2000" dirty="0" smtClean="0"/>
          </a:p>
        </p:txBody>
      </p:sp>
      <p:pic>
        <p:nvPicPr>
          <p:cNvPr id="2" name="Picture 1"/>
          <p:cNvPicPr>
            <a:picLocks noChangeAspect="1"/>
          </p:cNvPicPr>
          <p:nvPr/>
        </p:nvPicPr>
        <p:blipFill>
          <a:blip r:embed="rId2"/>
          <a:stretch>
            <a:fillRect/>
          </a:stretch>
        </p:blipFill>
        <p:spPr>
          <a:xfrm>
            <a:off x="776536" y="3140968"/>
            <a:ext cx="3962942" cy="2706579"/>
          </a:xfrm>
          <a:prstGeom prst="rect">
            <a:avLst/>
          </a:prstGeom>
        </p:spPr>
      </p:pic>
      <p:sp>
        <p:nvSpPr>
          <p:cNvPr id="5" name="Text Box 7"/>
          <p:cNvSpPr txBox="1">
            <a:spLocks noChangeArrowheads="1"/>
          </p:cNvSpPr>
          <p:nvPr/>
        </p:nvSpPr>
        <p:spPr bwMode="auto">
          <a:xfrm>
            <a:off x="807859" y="5837202"/>
            <a:ext cx="3887144" cy="400110"/>
          </a:xfrm>
          <a:prstGeom prst="rect">
            <a:avLst/>
          </a:prstGeom>
          <a:noFill/>
          <a:ln w="12700" cap="sq">
            <a:noFill/>
            <a:miter lim="800000"/>
            <a:headEnd/>
            <a:tailEnd/>
          </a:ln>
        </p:spPr>
        <p:txBody>
          <a:bodyPr wrap="square">
            <a:spAutoFit/>
          </a:bodyPr>
          <a:lstStyle/>
          <a:p>
            <a:pPr algn="just">
              <a:spcBef>
                <a:spcPct val="50000"/>
              </a:spcBef>
              <a:buNone/>
            </a:pPr>
            <a:r>
              <a:rPr lang="en-US" sz="1000" b="0" u="none" dirty="0" smtClean="0">
                <a:solidFill>
                  <a:schemeClr val="tx1"/>
                </a:solidFill>
              </a:rPr>
              <a:t>Source: Den </a:t>
            </a:r>
            <a:r>
              <a:rPr lang="en-US" sz="1000" b="0" u="none" dirty="0" err="1" smtClean="0">
                <a:solidFill>
                  <a:schemeClr val="tx1"/>
                </a:solidFill>
              </a:rPr>
              <a:t>Haan</a:t>
            </a:r>
            <a:r>
              <a:rPr lang="en-US" sz="1000" b="0" u="none" dirty="0" smtClean="0">
                <a:solidFill>
                  <a:schemeClr val="tx1"/>
                </a:solidFill>
              </a:rPr>
              <a:t>, </a:t>
            </a:r>
            <a:r>
              <a:rPr lang="en-US" sz="1000" b="0" u="none" dirty="0" err="1" smtClean="0">
                <a:solidFill>
                  <a:schemeClr val="tx1"/>
                </a:solidFill>
              </a:rPr>
              <a:t>Wouter</a:t>
            </a:r>
            <a:r>
              <a:rPr lang="en-US" sz="1000" b="0" u="none" dirty="0" smtClean="0">
                <a:solidFill>
                  <a:schemeClr val="tx1"/>
                </a:solidFill>
              </a:rPr>
              <a:t> (2011), “Why do we need a financial sector?”, </a:t>
            </a:r>
            <a:r>
              <a:rPr lang="en-GB" sz="1000" b="0" u="none" dirty="0">
                <a:solidFill>
                  <a:schemeClr val="tx1"/>
                </a:solidFill>
              </a:rPr>
              <a:t>VOX CEPR's Policy </a:t>
            </a:r>
            <a:r>
              <a:rPr lang="en-GB" sz="1000" b="0" u="none" dirty="0" smtClean="0">
                <a:solidFill>
                  <a:schemeClr val="tx1"/>
                </a:solidFill>
              </a:rPr>
              <a:t>Portal, </a:t>
            </a:r>
            <a:r>
              <a:rPr lang="en-GB" sz="1000" b="0" u="none" dirty="0">
                <a:solidFill>
                  <a:schemeClr val="tx1"/>
                </a:solidFill>
              </a:rPr>
              <a:t>24 </a:t>
            </a:r>
            <a:r>
              <a:rPr lang="en-GB" sz="1000" b="0" u="none" dirty="0" smtClean="0">
                <a:solidFill>
                  <a:schemeClr val="tx1"/>
                </a:solidFill>
              </a:rPr>
              <a:t>October.</a:t>
            </a:r>
            <a:endParaRPr lang="en-US" sz="1000" b="0" u="none" dirty="0">
              <a:solidFill>
                <a:schemeClr val="tx1"/>
              </a:solidFill>
            </a:endParaRPr>
          </a:p>
        </p:txBody>
      </p:sp>
      <p:sp>
        <p:nvSpPr>
          <p:cNvPr id="7" name="Text Box 7"/>
          <p:cNvSpPr txBox="1">
            <a:spLocks noChangeArrowheads="1"/>
          </p:cNvSpPr>
          <p:nvPr/>
        </p:nvSpPr>
        <p:spPr bwMode="auto">
          <a:xfrm>
            <a:off x="4832602" y="5837202"/>
            <a:ext cx="4620991" cy="400110"/>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GB" sz="1000" b="0" u="none" dirty="0" smtClean="0">
                <a:solidFill>
                  <a:schemeClr val="tx1"/>
                </a:solidFill>
              </a:rPr>
              <a:t>Greenwood, Robin and David </a:t>
            </a:r>
            <a:r>
              <a:rPr lang="en-GB" sz="1000" b="0" u="none" dirty="0" err="1" smtClean="0">
                <a:solidFill>
                  <a:schemeClr val="tx1"/>
                </a:solidFill>
              </a:rPr>
              <a:t>Scharfstein</a:t>
            </a:r>
            <a:r>
              <a:rPr lang="en-GB" sz="1000" b="0" u="none" dirty="0" smtClean="0">
                <a:solidFill>
                  <a:schemeClr val="tx1"/>
                </a:solidFill>
              </a:rPr>
              <a:t> (2013), “The </a:t>
            </a:r>
            <a:r>
              <a:rPr lang="en-GB" sz="1000" b="0" u="none" dirty="0">
                <a:solidFill>
                  <a:schemeClr val="tx1"/>
                </a:solidFill>
              </a:rPr>
              <a:t>Growth of </a:t>
            </a:r>
            <a:r>
              <a:rPr lang="en-GB" sz="1000" b="0" u="none" dirty="0" smtClean="0">
                <a:solidFill>
                  <a:schemeClr val="tx1"/>
                </a:solidFill>
              </a:rPr>
              <a:t>Finance”, </a:t>
            </a:r>
            <a:r>
              <a:rPr lang="en-GB" sz="1000" b="0" u="none" dirty="0">
                <a:solidFill>
                  <a:schemeClr val="tx1"/>
                </a:solidFill>
              </a:rPr>
              <a:t>Journal of Economic </a:t>
            </a:r>
            <a:r>
              <a:rPr lang="en-GB" sz="1000" b="0" u="none" dirty="0" smtClean="0">
                <a:solidFill>
                  <a:schemeClr val="tx1"/>
                </a:solidFill>
              </a:rPr>
              <a:t>Perspectives.</a:t>
            </a:r>
            <a:endParaRPr lang="en-US" sz="1000" b="0" u="none" dirty="0">
              <a:solidFill>
                <a:schemeClr val="tx1"/>
              </a:solidFill>
            </a:endParaRPr>
          </a:p>
        </p:txBody>
      </p:sp>
      <p:pic>
        <p:nvPicPr>
          <p:cNvPr id="4" name="Picture 3"/>
          <p:cNvPicPr>
            <a:picLocks noChangeAspect="1"/>
          </p:cNvPicPr>
          <p:nvPr/>
        </p:nvPicPr>
        <p:blipFill>
          <a:blip r:embed="rId3"/>
          <a:stretch>
            <a:fillRect/>
          </a:stretch>
        </p:blipFill>
        <p:spPr>
          <a:xfrm>
            <a:off x="4739478" y="3140968"/>
            <a:ext cx="4714115" cy="2686816"/>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95</a:t>
            </a:fld>
            <a:endParaRPr lang="en-US"/>
          </a:p>
        </p:txBody>
      </p:sp>
    </p:spTree>
    <p:extLst>
      <p:ext uri="{BB962C8B-B14F-4D97-AF65-F5344CB8AC3E}">
        <p14:creationId xmlns:p14="http://schemas.microsoft.com/office/powerpoint/2010/main" val="4246383972"/>
      </p:ext>
    </p:extLst>
  </p:cSld>
  <p:clrMapOvr>
    <a:masterClrMapping/>
  </p:clrMapOvr>
  <p:transition spd="slow">
    <p:pull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GDP</a:t>
            </a:r>
            <a:endParaRPr lang="en-US" dirty="0" smtClean="0"/>
          </a:p>
        </p:txBody>
      </p:sp>
      <p:sp>
        <p:nvSpPr>
          <p:cNvPr id="1619971" name="Rectangle 3"/>
          <p:cNvSpPr>
            <a:spLocks noGrp="1" noChangeArrowheads="1"/>
          </p:cNvSpPr>
          <p:nvPr>
            <p:ph type="body" idx="1"/>
          </p:nvPr>
        </p:nvSpPr>
        <p:spPr>
          <a:xfrm>
            <a:off x="809596" y="1628800"/>
            <a:ext cx="5277288" cy="4658454"/>
          </a:xfrm>
        </p:spPr>
        <p:txBody>
          <a:bodyPr/>
          <a:lstStyle/>
          <a:p>
            <a:pPr marL="263525" indent="-263525" algn="just">
              <a:lnSpc>
                <a:spcPts val="2700"/>
              </a:lnSpc>
              <a:spcBef>
                <a:spcPts val="600"/>
              </a:spcBef>
              <a:spcAft>
                <a:spcPts val="600"/>
              </a:spcAft>
            </a:pPr>
            <a:r>
              <a:rPr lang="en-GB" sz="2000" b="1" u="sng" dirty="0" smtClean="0">
                <a:solidFill>
                  <a:srgbClr val="FF0000"/>
                </a:solidFill>
              </a:rPr>
              <a:t>UK - </a:t>
            </a:r>
            <a:r>
              <a:rPr lang="en-GB" sz="2000" u="sng" dirty="0" smtClean="0"/>
              <a:t>weight on GDP of the value added generated by the financial sector </a:t>
            </a:r>
            <a:r>
              <a:rPr lang="en-GB" sz="2000" u="sng" dirty="0"/>
              <a:t>almost doubled between 1970 and 2008,  </a:t>
            </a:r>
            <a:r>
              <a:rPr lang="en-GB" sz="2000" u="sng" dirty="0" smtClean="0"/>
              <a:t>having increased from 5% to 9%</a:t>
            </a:r>
            <a:r>
              <a:rPr lang="en-GB" sz="2000" dirty="0" smtClean="0"/>
              <a:t>.</a:t>
            </a:r>
          </a:p>
          <a:p>
            <a:pPr marL="263525" indent="-263525" algn="just">
              <a:lnSpc>
                <a:spcPts val="2700"/>
              </a:lnSpc>
              <a:spcBef>
                <a:spcPts val="600"/>
              </a:spcBef>
              <a:spcAft>
                <a:spcPts val="600"/>
              </a:spcAft>
            </a:pPr>
            <a:endParaRPr lang="en-GB" sz="2000" dirty="0" smtClean="0"/>
          </a:p>
          <a:p>
            <a:pPr marL="263525" indent="-263525" algn="just">
              <a:lnSpc>
                <a:spcPts val="2700"/>
              </a:lnSpc>
              <a:spcBef>
                <a:spcPts val="600"/>
              </a:spcBef>
              <a:spcAft>
                <a:spcPts val="600"/>
              </a:spcAft>
            </a:pPr>
            <a:r>
              <a:rPr lang="en-GB" sz="2000" dirty="0" smtClean="0"/>
              <a:t>In the </a:t>
            </a:r>
            <a:r>
              <a:rPr lang="en-GB" sz="2000" dirty="0"/>
              <a:t>past 160 years, growth in financial intermediation has outstripped </a:t>
            </a:r>
            <a:r>
              <a:rPr lang="en-GB" sz="2000" dirty="0" smtClean="0"/>
              <a:t>overall economic growth </a:t>
            </a:r>
            <a:r>
              <a:rPr lang="en-GB" sz="2000" dirty="0"/>
              <a:t>by over 2 </a:t>
            </a:r>
            <a:r>
              <a:rPr lang="en-GB" sz="2000" dirty="0" smtClean="0"/>
              <a:t>p.p./year. =&gt; </a:t>
            </a:r>
          </a:p>
          <a:p>
            <a:pPr marL="663575" lvl="1" indent="-263525" algn="just">
              <a:lnSpc>
                <a:spcPts val="2700"/>
              </a:lnSpc>
              <a:spcBef>
                <a:spcPts val="600"/>
              </a:spcBef>
              <a:spcAft>
                <a:spcPts val="600"/>
              </a:spcAft>
            </a:pPr>
            <a:r>
              <a:rPr lang="en-GB" sz="1600" u="sng" dirty="0" smtClean="0">
                <a:solidFill>
                  <a:srgbClr val="FF0000"/>
                </a:solidFill>
              </a:rPr>
              <a:t>Growth </a:t>
            </a:r>
            <a:r>
              <a:rPr lang="en-GB" sz="1600" u="sng" dirty="0">
                <a:solidFill>
                  <a:srgbClr val="FF0000"/>
                </a:solidFill>
              </a:rPr>
              <a:t>in </a:t>
            </a:r>
            <a:r>
              <a:rPr lang="en-GB" sz="1600" u="sng" dirty="0" smtClean="0">
                <a:solidFill>
                  <a:srgbClr val="FF0000"/>
                </a:solidFill>
              </a:rPr>
              <a:t>value </a:t>
            </a:r>
            <a:r>
              <a:rPr lang="en-GB" sz="1600" u="sng" dirty="0">
                <a:solidFill>
                  <a:srgbClr val="FF0000"/>
                </a:solidFill>
              </a:rPr>
              <a:t>added by </a:t>
            </a:r>
            <a:r>
              <a:rPr lang="en-GB" sz="1600" u="sng" dirty="0" smtClean="0">
                <a:solidFill>
                  <a:srgbClr val="FF0000"/>
                </a:solidFill>
              </a:rPr>
              <a:t>the financial </a:t>
            </a:r>
            <a:r>
              <a:rPr lang="en-GB" sz="1600" u="sng" dirty="0">
                <a:solidFill>
                  <a:srgbClr val="FF0000"/>
                </a:solidFill>
              </a:rPr>
              <a:t>sector has </a:t>
            </a:r>
            <a:r>
              <a:rPr lang="en-GB" sz="1600" u="sng" dirty="0" smtClean="0">
                <a:solidFill>
                  <a:srgbClr val="FF0000"/>
                </a:solidFill>
              </a:rPr>
              <a:t>roughly doubled </a:t>
            </a:r>
            <a:r>
              <a:rPr lang="en-GB" sz="1600" u="sng" dirty="0">
                <a:solidFill>
                  <a:srgbClr val="FF0000"/>
                </a:solidFill>
              </a:rPr>
              <a:t>that of the economy as a whole since </a:t>
            </a:r>
            <a:r>
              <a:rPr lang="en-GB" sz="1600" u="sng" dirty="0" smtClean="0">
                <a:solidFill>
                  <a:srgbClr val="FF0000"/>
                </a:solidFill>
              </a:rPr>
              <a:t>1850, mostly since the 80’s</a:t>
            </a:r>
            <a:r>
              <a:rPr lang="en-GB" sz="1600" dirty="0" smtClean="0">
                <a:solidFill>
                  <a:srgbClr val="FF0000"/>
                </a:solidFill>
              </a:rPr>
              <a:t>.</a:t>
            </a:r>
            <a:endParaRPr lang="en-US" sz="1600" dirty="0" smtClean="0">
              <a:solidFill>
                <a:srgbClr val="FF0000"/>
              </a:solidFill>
            </a:endParaRPr>
          </a:p>
          <a:p>
            <a:pPr algn="just">
              <a:lnSpc>
                <a:spcPts val="2700"/>
              </a:lnSpc>
              <a:spcBef>
                <a:spcPts val="600"/>
              </a:spcBef>
              <a:spcAft>
                <a:spcPts val="600"/>
              </a:spcAft>
              <a:buFont typeface="Monotype Sorts" pitchFamily="2" charset="2"/>
              <a:buNone/>
            </a:pPr>
            <a:endParaRPr lang="en-US" sz="1800" dirty="0" smtClean="0"/>
          </a:p>
        </p:txBody>
      </p:sp>
      <p:sp>
        <p:nvSpPr>
          <p:cNvPr id="5" name="Text Box 7"/>
          <p:cNvSpPr txBox="1">
            <a:spLocks noChangeArrowheads="1"/>
          </p:cNvSpPr>
          <p:nvPr/>
        </p:nvSpPr>
        <p:spPr bwMode="auto">
          <a:xfrm>
            <a:off x="6176230" y="5733256"/>
            <a:ext cx="3241265" cy="553998"/>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a:t>
            </a:r>
            <a:r>
              <a:rPr lang="en-US" sz="1000" b="0" u="none" dirty="0">
                <a:solidFill>
                  <a:schemeClr val="tx1"/>
                </a:solidFill>
              </a:rPr>
              <a:t>Source: Haldane, Andrew (2010), “</a:t>
            </a:r>
            <a:r>
              <a:rPr lang="en-GB" sz="1000" b="0" u="none" dirty="0">
                <a:solidFill>
                  <a:schemeClr val="tx1"/>
                </a:solidFill>
              </a:rPr>
              <a:t>What is the contribution of the financial sector: Miracle or mirage?</a:t>
            </a:r>
            <a:r>
              <a:rPr lang="en-US" sz="1000" b="0" u="none" dirty="0">
                <a:solidFill>
                  <a:schemeClr val="tx1"/>
                </a:solidFill>
              </a:rPr>
              <a:t>”, in </a:t>
            </a:r>
            <a:r>
              <a:rPr lang="en-GB" sz="1000" b="0" dirty="0">
                <a:solidFill>
                  <a:schemeClr val="tx1"/>
                </a:solidFill>
              </a:rPr>
              <a:t>The Future of finance and the theory that underpins it</a:t>
            </a:r>
            <a:r>
              <a:rPr lang="en-GB" sz="1000" b="0" u="none" dirty="0">
                <a:solidFill>
                  <a:schemeClr val="tx1"/>
                </a:solidFill>
              </a:rPr>
              <a:t>, LSE.</a:t>
            </a:r>
            <a:endParaRPr lang="en-US" sz="1000" b="0" u="none" dirty="0">
              <a:solidFill>
                <a:schemeClr val="tx1"/>
              </a:solidFill>
            </a:endParaRPr>
          </a:p>
        </p:txBody>
      </p:sp>
      <p:pic>
        <p:nvPicPr>
          <p:cNvPr id="3" name="Picture 2"/>
          <p:cNvPicPr>
            <a:picLocks noChangeAspect="1"/>
          </p:cNvPicPr>
          <p:nvPr/>
        </p:nvPicPr>
        <p:blipFill>
          <a:blip r:embed="rId2"/>
          <a:stretch>
            <a:fillRect/>
          </a:stretch>
        </p:blipFill>
        <p:spPr>
          <a:xfrm>
            <a:off x="6176231" y="1628800"/>
            <a:ext cx="3241265" cy="4087688"/>
          </a:xfrm>
          <a:prstGeom prst="rect">
            <a:avLst/>
          </a:prstGeom>
        </p:spPr>
      </p:pic>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96</a:t>
            </a:fld>
            <a:endParaRPr lang="en-US"/>
          </a:p>
        </p:txBody>
      </p:sp>
    </p:spTree>
    <p:extLst>
      <p:ext uri="{BB962C8B-B14F-4D97-AF65-F5344CB8AC3E}">
        <p14:creationId xmlns:p14="http://schemas.microsoft.com/office/powerpoint/2010/main" val="3724212319"/>
      </p:ext>
    </p:extLst>
  </p:cSld>
  <p:clrMapOvr>
    <a:masterClrMapping/>
  </p:clrMapOvr>
  <p:transition spd="slow">
    <p:pull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a:t>
            </a:r>
            <a:r>
              <a:rPr lang="en-US" dirty="0" smtClean="0"/>
              <a:t>Profits</a:t>
            </a:r>
          </a:p>
        </p:txBody>
      </p:sp>
      <p:sp>
        <p:nvSpPr>
          <p:cNvPr id="1619971" name="Rectangle 3"/>
          <p:cNvSpPr>
            <a:spLocks noGrp="1" noChangeArrowheads="1"/>
          </p:cNvSpPr>
          <p:nvPr>
            <p:ph type="body" idx="1"/>
          </p:nvPr>
        </p:nvSpPr>
        <p:spPr>
          <a:xfrm>
            <a:off x="809596" y="1628800"/>
            <a:ext cx="4503444" cy="2736304"/>
          </a:xfrm>
        </p:spPr>
        <p:txBody>
          <a:bodyPr/>
          <a:lstStyle/>
          <a:p>
            <a:pPr marL="263525" indent="-263525" algn="just">
              <a:lnSpc>
                <a:spcPts val="2700"/>
              </a:lnSpc>
              <a:spcBef>
                <a:spcPts val="600"/>
              </a:spcBef>
              <a:spcAft>
                <a:spcPts val="600"/>
              </a:spcAft>
            </a:pPr>
            <a:r>
              <a:rPr lang="en-GB" sz="2000" dirty="0" smtClean="0"/>
              <a:t>UK - </a:t>
            </a:r>
            <a:r>
              <a:rPr lang="en-GB" sz="2000" u="sng" dirty="0" smtClean="0">
                <a:solidFill>
                  <a:srgbClr val="FF0000"/>
                </a:solidFill>
              </a:rPr>
              <a:t>weight of the </a:t>
            </a:r>
            <a:r>
              <a:rPr lang="en-GB" sz="2000" u="sng" dirty="0">
                <a:solidFill>
                  <a:srgbClr val="FF0000"/>
                </a:solidFill>
              </a:rPr>
              <a:t>financial </a:t>
            </a:r>
            <a:r>
              <a:rPr lang="en-GB" sz="2000" u="sng" dirty="0" smtClean="0">
                <a:solidFill>
                  <a:srgbClr val="FF0000"/>
                </a:solidFill>
              </a:rPr>
              <a:t>sector in total profits increased from 1.5</a:t>
            </a:r>
            <a:r>
              <a:rPr lang="en-GB" sz="2000" u="sng" dirty="0">
                <a:solidFill>
                  <a:srgbClr val="FF0000"/>
                </a:solidFill>
              </a:rPr>
              <a:t>% </a:t>
            </a:r>
            <a:r>
              <a:rPr lang="en-GB" sz="2000" u="sng" dirty="0" smtClean="0">
                <a:solidFill>
                  <a:srgbClr val="FF0000"/>
                </a:solidFill>
              </a:rPr>
              <a:t>to 15%,</a:t>
            </a:r>
            <a:r>
              <a:rPr lang="en-GB" sz="2000" dirty="0" smtClean="0">
                <a:solidFill>
                  <a:srgbClr val="FF0000"/>
                </a:solidFill>
              </a:rPr>
              <a:t> </a:t>
            </a:r>
            <a:r>
              <a:rPr lang="en-GB" sz="2000" dirty="0" smtClean="0"/>
              <a:t>between the 60’s and the subprime crisis.</a:t>
            </a:r>
            <a:endParaRPr lang="en-US" sz="2000" dirty="0" smtClean="0"/>
          </a:p>
          <a:p>
            <a:pPr algn="just">
              <a:lnSpc>
                <a:spcPts val="2700"/>
              </a:lnSpc>
              <a:spcBef>
                <a:spcPts val="600"/>
              </a:spcBef>
              <a:spcAft>
                <a:spcPts val="600"/>
              </a:spcAft>
            </a:pPr>
            <a:endParaRPr lang="en-US" sz="2000" dirty="0" smtClean="0"/>
          </a:p>
          <a:p>
            <a:pPr algn="just">
              <a:lnSpc>
                <a:spcPts val="2700"/>
              </a:lnSpc>
              <a:spcBef>
                <a:spcPts val="600"/>
              </a:spcBef>
              <a:spcAft>
                <a:spcPts val="600"/>
              </a:spcAft>
              <a:buFont typeface="Monotype Sorts" pitchFamily="2" charset="2"/>
              <a:buNone/>
            </a:pPr>
            <a:endParaRPr lang="en-US" sz="2000" dirty="0" smtClean="0"/>
          </a:p>
        </p:txBody>
      </p:sp>
      <p:sp>
        <p:nvSpPr>
          <p:cNvPr id="5" name="Text Box 7"/>
          <p:cNvSpPr txBox="1">
            <a:spLocks noChangeArrowheads="1"/>
          </p:cNvSpPr>
          <p:nvPr/>
        </p:nvSpPr>
        <p:spPr bwMode="auto">
          <a:xfrm>
            <a:off x="908050" y="5517232"/>
            <a:ext cx="4404990" cy="646331"/>
          </a:xfrm>
          <a:prstGeom prst="rect">
            <a:avLst/>
          </a:prstGeom>
          <a:noFill/>
          <a:ln w="12700" cap="sq">
            <a:noFill/>
            <a:miter lim="800000"/>
            <a:headEnd/>
            <a:tailEnd/>
          </a:ln>
        </p:spPr>
        <p:txBody>
          <a:bodyPr wrap="square">
            <a:spAutoFit/>
          </a:bodyPr>
          <a:lstStyle/>
          <a:p>
            <a:pPr algn="just">
              <a:buNone/>
            </a:pPr>
            <a:r>
              <a:rPr lang="en-US" sz="1200" b="0" u="none" dirty="0" smtClean="0">
                <a:solidFill>
                  <a:schemeClr val="tx1"/>
                </a:solidFill>
              </a:rPr>
              <a:t>Source: Haldane, Andrew (2010), “</a:t>
            </a:r>
            <a:r>
              <a:rPr lang="en-GB" sz="1200" b="0" u="none" dirty="0">
                <a:solidFill>
                  <a:schemeClr val="tx1"/>
                </a:solidFill>
              </a:rPr>
              <a:t>What is the contribution of </a:t>
            </a:r>
            <a:r>
              <a:rPr lang="en-GB" sz="1200" b="0" u="none" dirty="0" smtClean="0">
                <a:solidFill>
                  <a:schemeClr val="tx1"/>
                </a:solidFill>
              </a:rPr>
              <a:t>the financial </a:t>
            </a:r>
            <a:r>
              <a:rPr lang="en-GB" sz="1200" b="0" u="none" dirty="0">
                <a:solidFill>
                  <a:schemeClr val="tx1"/>
                </a:solidFill>
              </a:rPr>
              <a:t>sector: Miracle or mirage?</a:t>
            </a:r>
            <a:r>
              <a:rPr lang="en-US" sz="1200" b="0" u="none" dirty="0" smtClean="0">
                <a:solidFill>
                  <a:schemeClr val="tx1"/>
                </a:solidFill>
              </a:rPr>
              <a:t>”, in </a:t>
            </a:r>
            <a:r>
              <a:rPr lang="en-GB" sz="1200" b="0" dirty="0" smtClean="0">
                <a:solidFill>
                  <a:schemeClr val="tx1"/>
                </a:solidFill>
              </a:rPr>
              <a:t>The Future of finance and </a:t>
            </a:r>
            <a:r>
              <a:rPr lang="en-GB" sz="1200" b="0" dirty="0">
                <a:solidFill>
                  <a:schemeClr val="tx1"/>
                </a:solidFill>
              </a:rPr>
              <a:t>the theory that underpins </a:t>
            </a:r>
            <a:r>
              <a:rPr lang="en-GB" sz="1200" b="0" dirty="0" smtClean="0">
                <a:solidFill>
                  <a:schemeClr val="tx1"/>
                </a:solidFill>
              </a:rPr>
              <a:t>it</a:t>
            </a:r>
            <a:r>
              <a:rPr lang="en-GB" sz="1200" b="0" u="none" dirty="0" smtClean="0">
                <a:solidFill>
                  <a:schemeClr val="tx1"/>
                </a:solidFill>
              </a:rPr>
              <a:t>, LSE.</a:t>
            </a:r>
            <a:endParaRPr lang="en-US" sz="1200" b="0" u="none" dirty="0">
              <a:solidFill>
                <a:schemeClr val="tx1"/>
              </a:solidFill>
            </a:endParaRPr>
          </a:p>
        </p:txBody>
      </p:sp>
      <p:pic>
        <p:nvPicPr>
          <p:cNvPr id="2" name="Picture 1"/>
          <p:cNvPicPr>
            <a:picLocks noChangeAspect="1"/>
          </p:cNvPicPr>
          <p:nvPr/>
        </p:nvPicPr>
        <p:blipFill>
          <a:blip r:embed="rId2"/>
          <a:stretch>
            <a:fillRect/>
          </a:stretch>
        </p:blipFill>
        <p:spPr>
          <a:xfrm>
            <a:off x="5385048" y="1644443"/>
            <a:ext cx="3963681" cy="4616943"/>
          </a:xfrm>
          <a:prstGeom prst="rect">
            <a:avLst/>
          </a:prstGeom>
        </p:spPr>
      </p:pic>
      <p:sp>
        <p:nvSpPr>
          <p:cNvPr id="3" name="Slide Number Placeholder 2"/>
          <p:cNvSpPr>
            <a:spLocks noGrp="1"/>
          </p:cNvSpPr>
          <p:nvPr>
            <p:ph type="sldNum" sz="quarter" idx="12"/>
          </p:nvPr>
        </p:nvSpPr>
        <p:spPr/>
        <p:txBody>
          <a:bodyPr/>
          <a:lstStyle/>
          <a:p>
            <a:pPr>
              <a:defRPr/>
            </a:pPr>
            <a:fld id="{BBB30C83-3217-4D83-86FC-6523521E771D}" type="slidenum">
              <a:rPr lang="en-US" smtClean="0"/>
              <a:pPr>
                <a:defRPr/>
              </a:pPr>
              <a:t>97</a:t>
            </a:fld>
            <a:endParaRPr lang="en-US"/>
          </a:p>
        </p:txBody>
      </p:sp>
    </p:spTree>
    <p:extLst>
      <p:ext uri="{BB962C8B-B14F-4D97-AF65-F5344CB8AC3E}">
        <p14:creationId xmlns:p14="http://schemas.microsoft.com/office/powerpoint/2010/main" val="2306500482"/>
      </p:ext>
    </p:extLst>
  </p:cSld>
  <p:clrMapOvr>
    <a:masterClrMapping/>
  </p:clrMapOvr>
  <p:transition spd="slow">
    <p:pull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a:t>Weight on Profits</a:t>
            </a:r>
            <a:endParaRPr lang="en-US" dirty="0" smtClean="0"/>
          </a:p>
        </p:txBody>
      </p:sp>
      <p:sp>
        <p:nvSpPr>
          <p:cNvPr id="1619971" name="Rectangle 3"/>
          <p:cNvSpPr>
            <a:spLocks noGrp="1" noChangeArrowheads="1"/>
          </p:cNvSpPr>
          <p:nvPr>
            <p:ph type="body" idx="1"/>
          </p:nvPr>
        </p:nvSpPr>
        <p:spPr>
          <a:xfrm>
            <a:off x="776537" y="1628800"/>
            <a:ext cx="8667014" cy="1080120"/>
          </a:xfrm>
        </p:spPr>
        <p:txBody>
          <a:bodyPr/>
          <a:lstStyle/>
          <a:p>
            <a:pPr algn="just">
              <a:lnSpc>
                <a:spcPts val="2700"/>
              </a:lnSpc>
              <a:spcBef>
                <a:spcPts val="600"/>
              </a:spcBef>
              <a:spcAft>
                <a:spcPts val="600"/>
              </a:spcAft>
            </a:pPr>
            <a:r>
              <a:rPr lang="en-GB" sz="2000" dirty="0" smtClean="0"/>
              <a:t>Until 1950s - </a:t>
            </a:r>
            <a:r>
              <a:rPr lang="en-GB" sz="2000" u="sng" dirty="0" smtClean="0"/>
              <a:t>gross </a:t>
            </a:r>
            <a:r>
              <a:rPr lang="en-GB" sz="2000" u="sng" dirty="0"/>
              <a:t>profitability of the financial sector relative to capital </a:t>
            </a:r>
            <a:r>
              <a:rPr lang="en-GB" sz="2000" u="sng" dirty="0" smtClean="0"/>
              <a:t>employed roughly in </a:t>
            </a:r>
            <a:r>
              <a:rPr lang="en-GB" sz="2000" u="sng" dirty="0"/>
              <a:t>line with the </a:t>
            </a:r>
            <a:r>
              <a:rPr lang="en-GB" sz="2000" u="sng" dirty="0" smtClean="0"/>
              <a:t>economy</a:t>
            </a:r>
            <a:r>
              <a:rPr lang="en-GB" sz="2000" dirty="0" smtClean="0"/>
              <a:t>.</a:t>
            </a:r>
          </a:p>
          <a:p>
            <a:pPr algn="just">
              <a:lnSpc>
                <a:spcPts val="2700"/>
              </a:lnSpc>
              <a:spcBef>
                <a:spcPts val="600"/>
              </a:spcBef>
              <a:spcAft>
                <a:spcPts val="600"/>
              </a:spcAft>
            </a:pPr>
            <a:r>
              <a:rPr lang="en-GB" sz="2000" dirty="0" smtClean="0"/>
              <a:t>After the 50s - returns on equity have </a:t>
            </a:r>
            <a:r>
              <a:rPr lang="en-GB" sz="2000" dirty="0"/>
              <a:t>overcome by far those at an </a:t>
            </a:r>
            <a:r>
              <a:rPr lang="en-GB" sz="2000" dirty="0" smtClean="0"/>
              <a:t>overall level</a:t>
            </a:r>
            <a:r>
              <a:rPr lang="en-GB" sz="2000" dirty="0"/>
              <a:t>.</a:t>
            </a:r>
            <a:endParaRPr lang="en-US" sz="2000" dirty="0" smtClean="0"/>
          </a:p>
        </p:txBody>
      </p:sp>
      <p:sp>
        <p:nvSpPr>
          <p:cNvPr id="5" name="Text Box 7"/>
          <p:cNvSpPr txBox="1">
            <a:spLocks noChangeArrowheads="1"/>
          </p:cNvSpPr>
          <p:nvPr/>
        </p:nvSpPr>
        <p:spPr bwMode="auto">
          <a:xfrm>
            <a:off x="6869806" y="5529426"/>
            <a:ext cx="2573744" cy="707886"/>
          </a:xfrm>
          <a:prstGeom prst="rect">
            <a:avLst/>
          </a:prstGeom>
          <a:noFill/>
          <a:ln w="12700" cap="sq">
            <a:noFill/>
            <a:miter lim="800000"/>
            <a:headEnd/>
            <a:tailEnd/>
          </a:ln>
        </p:spPr>
        <p:txBody>
          <a:bodyPr wrap="square">
            <a:spAutoFit/>
          </a:bodyPr>
          <a:lstStyle/>
          <a:p>
            <a:pPr algn="just">
              <a:buNone/>
            </a:pPr>
            <a:r>
              <a:rPr lang="en-US" sz="1000" b="0" u="none" dirty="0" smtClean="0">
                <a:solidFill>
                  <a:schemeClr val="tx1"/>
                </a:solidFill>
              </a:rPr>
              <a:t>Source: Haldane, Andrew (2010), “</a:t>
            </a:r>
            <a:r>
              <a:rPr lang="en-GB" sz="1000" b="0" u="none" dirty="0">
                <a:solidFill>
                  <a:schemeClr val="tx1"/>
                </a:solidFill>
              </a:rPr>
              <a:t>What is the contribution of </a:t>
            </a:r>
            <a:r>
              <a:rPr lang="en-GB" sz="1000" b="0" u="none" dirty="0" smtClean="0">
                <a:solidFill>
                  <a:schemeClr val="tx1"/>
                </a:solidFill>
              </a:rPr>
              <a:t>the financial </a:t>
            </a:r>
            <a:r>
              <a:rPr lang="en-GB" sz="1000" b="0" u="none" dirty="0">
                <a:solidFill>
                  <a:schemeClr val="tx1"/>
                </a:solidFill>
              </a:rPr>
              <a:t>sector: Miracle or mirage?</a:t>
            </a:r>
            <a:r>
              <a:rPr lang="en-US" sz="1000" b="0" u="none" dirty="0" smtClean="0">
                <a:solidFill>
                  <a:schemeClr val="tx1"/>
                </a:solidFill>
              </a:rPr>
              <a:t>”, in </a:t>
            </a:r>
            <a:r>
              <a:rPr lang="en-GB" sz="1000" b="0" u="none" dirty="0" smtClean="0">
                <a:solidFill>
                  <a:schemeClr val="tx1"/>
                </a:solidFill>
              </a:rPr>
              <a:t>The Future of finance and </a:t>
            </a:r>
            <a:r>
              <a:rPr lang="en-GB" sz="1000" b="0" u="none" dirty="0">
                <a:solidFill>
                  <a:schemeClr val="tx1"/>
                </a:solidFill>
              </a:rPr>
              <a:t>the theory that underpins </a:t>
            </a:r>
            <a:r>
              <a:rPr lang="en-GB" sz="1000" b="0" u="none" dirty="0" smtClean="0">
                <a:solidFill>
                  <a:schemeClr val="tx1"/>
                </a:solidFill>
              </a:rPr>
              <a:t>it, LSE.</a:t>
            </a:r>
            <a:endParaRPr lang="en-US" sz="1000" b="0" u="none" dirty="0">
              <a:solidFill>
                <a:schemeClr val="tx1"/>
              </a:solidFill>
            </a:endParaRPr>
          </a:p>
        </p:txBody>
      </p:sp>
      <p:pic>
        <p:nvPicPr>
          <p:cNvPr id="2" name="Picture 1"/>
          <p:cNvPicPr>
            <a:picLocks noChangeAspect="1"/>
          </p:cNvPicPr>
          <p:nvPr/>
        </p:nvPicPr>
        <p:blipFill>
          <a:blip r:embed="rId2"/>
          <a:stretch>
            <a:fillRect/>
          </a:stretch>
        </p:blipFill>
        <p:spPr>
          <a:xfrm>
            <a:off x="845033" y="2889920"/>
            <a:ext cx="2619028" cy="3291585"/>
          </a:xfrm>
          <a:prstGeom prst="rect">
            <a:avLst/>
          </a:prstGeom>
        </p:spPr>
      </p:pic>
      <p:pic>
        <p:nvPicPr>
          <p:cNvPr id="3" name="Picture 2"/>
          <p:cNvPicPr>
            <a:picLocks noChangeAspect="1"/>
          </p:cNvPicPr>
          <p:nvPr/>
        </p:nvPicPr>
        <p:blipFill>
          <a:blip r:embed="rId3"/>
          <a:stretch>
            <a:fillRect/>
          </a:stretch>
        </p:blipFill>
        <p:spPr>
          <a:xfrm>
            <a:off x="3512840" y="2889921"/>
            <a:ext cx="3356966" cy="3291584"/>
          </a:xfrm>
          <a:prstGeom prst="rect">
            <a:avLst/>
          </a:prstGeom>
        </p:spPr>
      </p:pic>
      <p:sp>
        <p:nvSpPr>
          <p:cNvPr id="4" name="Slide Number Placeholder 3"/>
          <p:cNvSpPr>
            <a:spLocks noGrp="1"/>
          </p:cNvSpPr>
          <p:nvPr>
            <p:ph type="sldNum" sz="quarter" idx="12"/>
          </p:nvPr>
        </p:nvSpPr>
        <p:spPr/>
        <p:txBody>
          <a:bodyPr/>
          <a:lstStyle/>
          <a:p>
            <a:pPr>
              <a:defRPr/>
            </a:pPr>
            <a:fld id="{BBB30C83-3217-4D83-86FC-6523521E771D}" type="slidenum">
              <a:rPr lang="en-US" smtClean="0"/>
              <a:pPr>
                <a:defRPr/>
              </a:pPr>
              <a:t>98</a:t>
            </a:fld>
            <a:endParaRPr lang="en-US"/>
          </a:p>
        </p:txBody>
      </p:sp>
    </p:spTree>
    <p:extLst>
      <p:ext uri="{BB962C8B-B14F-4D97-AF65-F5344CB8AC3E}">
        <p14:creationId xmlns:p14="http://schemas.microsoft.com/office/powerpoint/2010/main" val="849110884"/>
      </p:ext>
    </p:extLst>
  </p:cSld>
  <p:clrMapOvr>
    <a:masterClrMapping/>
  </p:clrMapOvr>
  <p:transition spd="slow">
    <p:pull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dirty="0" smtClean="0"/>
              <a:t>Riskier Strategies</a:t>
            </a:r>
          </a:p>
        </p:txBody>
      </p:sp>
      <p:sp>
        <p:nvSpPr>
          <p:cNvPr id="1619971" name="Rectangle 3"/>
          <p:cNvSpPr>
            <a:spLocks noGrp="1" noChangeArrowheads="1"/>
          </p:cNvSpPr>
          <p:nvPr>
            <p:ph type="body" idx="1"/>
          </p:nvPr>
        </p:nvSpPr>
        <p:spPr>
          <a:xfrm>
            <a:off x="809595" y="1628799"/>
            <a:ext cx="8573795" cy="4694213"/>
          </a:xfrm>
        </p:spPr>
        <p:txBody>
          <a:bodyPr/>
          <a:lstStyle/>
          <a:p>
            <a:pPr algn="just">
              <a:lnSpc>
                <a:spcPts val="2700"/>
              </a:lnSpc>
              <a:spcBef>
                <a:spcPts val="600"/>
              </a:spcBef>
              <a:spcAft>
                <a:spcPts val="600"/>
              </a:spcAft>
            </a:pPr>
            <a:r>
              <a:rPr lang="en-GB" sz="2000" dirty="0" smtClean="0"/>
              <a:t>According to Haldane (2010), the increasing weight of the financial sector was motivated by the high </a:t>
            </a:r>
            <a:r>
              <a:rPr lang="en-GB" sz="2000" dirty="0"/>
              <a:t>returns </a:t>
            </a:r>
            <a:r>
              <a:rPr lang="en-GB" sz="2000" dirty="0" smtClean="0"/>
              <a:t>obtained, driven by </a:t>
            </a:r>
            <a:r>
              <a:rPr lang="en-GB" sz="2000" b="1" dirty="0" smtClean="0">
                <a:solidFill>
                  <a:srgbClr val="FF0000"/>
                </a:solidFill>
              </a:rPr>
              <a:t>higher risk strategies</a:t>
            </a:r>
            <a:r>
              <a:rPr lang="en-GB" sz="2000" dirty="0" smtClean="0"/>
              <a:t>:</a:t>
            </a:r>
          </a:p>
          <a:p>
            <a:pPr>
              <a:lnSpc>
                <a:spcPts val="2700"/>
              </a:lnSpc>
              <a:spcBef>
                <a:spcPts val="600"/>
              </a:spcBef>
              <a:spcAft>
                <a:spcPts val="600"/>
              </a:spcAft>
              <a:buAutoNum type="arabicParenBoth"/>
            </a:pPr>
            <a:r>
              <a:rPr lang="en-GB" sz="2000" dirty="0" smtClean="0">
                <a:solidFill>
                  <a:srgbClr val="FF0000"/>
                </a:solidFill>
              </a:rPr>
              <a:t>increased </a:t>
            </a:r>
            <a:r>
              <a:rPr lang="en-GB" sz="2000" dirty="0">
                <a:solidFill>
                  <a:srgbClr val="FF0000"/>
                </a:solidFill>
              </a:rPr>
              <a:t>leverage</a:t>
            </a:r>
            <a:r>
              <a:rPr lang="en-GB" sz="2000" dirty="0"/>
              <a:t>, on and off-balance </a:t>
            </a:r>
            <a:r>
              <a:rPr lang="en-GB" sz="2000" dirty="0" smtClean="0"/>
              <a:t>sheet;</a:t>
            </a:r>
          </a:p>
          <a:p>
            <a:pPr>
              <a:lnSpc>
                <a:spcPts val="2700"/>
              </a:lnSpc>
              <a:spcBef>
                <a:spcPts val="600"/>
              </a:spcBef>
              <a:spcAft>
                <a:spcPts val="600"/>
              </a:spcAft>
              <a:buAutoNum type="arabicParenBoth"/>
            </a:pPr>
            <a:r>
              <a:rPr lang="en-GB" sz="2000" dirty="0" smtClean="0">
                <a:solidFill>
                  <a:srgbClr val="FF0000"/>
                </a:solidFill>
              </a:rPr>
              <a:t>increased </a:t>
            </a:r>
            <a:r>
              <a:rPr lang="en-GB" sz="2000" dirty="0">
                <a:solidFill>
                  <a:srgbClr val="FF0000"/>
                </a:solidFill>
              </a:rPr>
              <a:t>share of assets held at fair </a:t>
            </a:r>
            <a:r>
              <a:rPr lang="en-GB" sz="2000" dirty="0" smtClean="0">
                <a:solidFill>
                  <a:srgbClr val="FF0000"/>
                </a:solidFill>
              </a:rPr>
              <a:t>value (higher exposure to capital markets)</a:t>
            </a:r>
            <a:r>
              <a:rPr lang="en-GB" sz="2000" dirty="0" smtClean="0"/>
              <a:t>; and</a:t>
            </a:r>
          </a:p>
          <a:p>
            <a:pPr>
              <a:lnSpc>
                <a:spcPts val="2700"/>
              </a:lnSpc>
              <a:spcBef>
                <a:spcPts val="600"/>
              </a:spcBef>
              <a:spcAft>
                <a:spcPts val="600"/>
              </a:spcAft>
              <a:buAutoNum type="arabicParenBoth"/>
            </a:pPr>
            <a:r>
              <a:rPr lang="en-GB" sz="2000" dirty="0" smtClean="0">
                <a:solidFill>
                  <a:srgbClr val="FF0000"/>
                </a:solidFill>
              </a:rPr>
              <a:t>writing </a:t>
            </a:r>
            <a:r>
              <a:rPr lang="en-GB" sz="2000" dirty="0">
                <a:solidFill>
                  <a:srgbClr val="FF0000"/>
                </a:solidFill>
              </a:rPr>
              <a:t>deep out-of-the-money options</a:t>
            </a:r>
            <a:r>
              <a:rPr lang="en-GB" sz="2000" dirty="0" smtClean="0"/>
              <a:t>.</a:t>
            </a:r>
          </a:p>
          <a:p>
            <a:pPr algn="just">
              <a:lnSpc>
                <a:spcPts val="2700"/>
              </a:lnSpc>
              <a:spcBef>
                <a:spcPts val="600"/>
              </a:spcBef>
              <a:spcAft>
                <a:spcPts val="600"/>
              </a:spcAft>
            </a:pPr>
            <a:endParaRPr lang="en-GB" sz="2000" dirty="0" smtClean="0"/>
          </a:p>
          <a:p>
            <a:pPr algn="just">
              <a:lnSpc>
                <a:spcPts val="2700"/>
              </a:lnSpc>
              <a:spcBef>
                <a:spcPts val="600"/>
              </a:spcBef>
              <a:spcAft>
                <a:spcPts val="600"/>
              </a:spcAft>
            </a:pPr>
            <a:r>
              <a:rPr lang="en-GB" sz="2000" dirty="0" smtClean="0"/>
              <a:t>This </a:t>
            </a:r>
            <a:r>
              <a:rPr lang="en-GB" sz="2000" dirty="0">
                <a:solidFill>
                  <a:srgbClr val="FF0000"/>
                </a:solidFill>
              </a:rPr>
              <a:t>increase in risk was </a:t>
            </a:r>
            <a:r>
              <a:rPr lang="en-GB" sz="2000" dirty="0" smtClean="0">
                <a:solidFill>
                  <a:srgbClr val="FF0000"/>
                </a:solidFill>
              </a:rPr>
              <a:t>facilitated by </a:t>
            </a:r>
            <a:r>
              <a:rPr lang="en-GB" sz="2000" dirty="0">
                <a:solidFill>
                  <a:srgbClr val="FF0000"/>
                </a:solidFill>
              </a:rPr>
              <a:t>the opacity of accounting disclosures or the complexity of the </a:t>
            </a:r>
            <a:r>
              <a:rPr lang="en-GB" sz="2000" dirty="0" smtClean="0">
                <a:solidFill>
                  <a:srgbClr val="FF0000"/>
                </a:solidFill>
              </a:rPr>
              <a:t>products involved =&gt; while </a:t>
            </a:r>
            <a:r>
              <a:rPr lang="en-GB" sz="2000" dirty="0">
                <a:solidFill>
                  <a:srgbClr val="FF0000"/>
                </a:solidFill>
              </a:rPr>
              <a:t>reported ROEs rose, risk-adjusted</a:t>
            </a:r>
            <a:r>
              <a:rPr lang="en-GB" sz="2000" i="1" dirty="0">
                <a:solidFill>
                  <a:srgbClr val="FF0000"/>
                </a:solidFill>
              </a:rPr>
              <a:t> </a:t>
            </a:r>
            <a:r>
              <a:rPr lang="en-GB" sz="2000" dirty="0">
                <a:solidFill>
                  <a:srgbClr val="FF0000"/>
                </a:solidFill>
              </a:rPr>
              <a:t>ROEs did </a:t>
            </a:r>
            <a:r>
              <a:rPr lang="en-GB" sz="2000" dirty="0" smtClean="0">
                <a:solidFill>
                  <a:srgbClr val="FF0000"/>
                </a:solidFill>
              </a:rPr>
              <a:t>not</a:t>
            </a:r>
            <a:r>
              <a:rPr lang="en-GB" sz="2000" dirty="0" smtClean="0"/>
              <a:t>.</a:t>
            </a:r>
            <a:endParaRPr lang="en-US" sz="2000" dirty="0" smtClean="0"/>
          </a:p>
        </p:txBody>
      </p:sp>
      <p:sp>
        <p:nvSpPr>
          <p:cNvPr id="2" name="Slide Number Placeholder 1"/>
          <p:cNvSpPr>
            <a:spLocks noGrp="1"/>
          </p:cNvSpPr>
          <p:nvPr>
            <p:ph type="sldNum" sz="quarter" idx="12"/>
          </p:nvPr>
        </p:nvSpPr>
        <p:spPr/>
        <p:txBody>
          <a:bodyPr/>
          <a:lstStyle/>
          <a:p>
            <a:pPr>
              <a:defRPr/>
            </a:pPr>
            <a:fld id="{BBB30C83-3217-4D83-86FC-6523521E771D}" type="slidenum">
              <a:rPr lang="en-US" smtClean="0"/>
              <a:pPr>
                <a:defRPr/>
              </a:pPr>
              <a:t>99</a:t>
            </a:fld>
            <a:endParaRPr lang="en-US"/>
          </a:p>
        </p:txBody>
      </p:sp>
    </p:spTree>
    <p:extLst>
      <p:ext uri="{BB962C8B-B14F-4D97-AF65-F5344CB8AC3E}">
        <p14:creationId xmlns:p14="http://schemas.microsoft.com/office/powerpoint/2010/main" val="2174638479"/>
      </p:ext>
    </p:extLst>
  </p:cSld>
  <p:clrMapOvr>
    <a:masterClrMapping/>
  </p:clrMapOvr>
  <p:transition spd="slow">
    <p:pull dir="r"/>
  </p:transition>
  <p:timing>
    <p:tnLst>
      <p:par>
        <p:cTn id="1" dur="indefinite" restart="never" nodeType="tmRoot"/>
      </p:par>
    </p:tnLst>
  </p:timing>
</p:sld>
</file>

<file path=ppt/theme/theme1.xml><?xml version="1.0" encoding="utf-8"?>
<a:theme xmlns:a="http://schemas.openxmlformats.org/drawingml/2006/main" name="Professional">
  <a:themeElements>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fontScheme name="Professi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defRPr kumimoji="1" lang="en-US" sz="2800" b="1" i="0" u="sng" strike="noStrike" cap="none" normalizeH="0" baseline="0" smtClean="0">
            <a:ln>
              <a:noFill/>
            </a:ln>
            <a:solidFill>
              <a:srgbClr val="0000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
            <a:srgbClr val="FF6600"/>
          </a:buClr>
          <a:buSzTx/>
          <a:buFont typeface="Webdings" pitchFamily="18" charset="2"/>
          <a:buChar char="4"/>
          <a:tabLst/>
          <a:defRPr kumimoji="1" lang="en-US" sz="2800" b="1" i="0" u="sng" strike="noStrike" cap="none" normalizeH="0" baseline="0" smtClean="0">
            <a:ln>
              <a:noFill/>
            </a:ln>
            <a:solidFill>
              <a:srgbClr val="000099"/>
            </a:solidFill>
            <a:effectLst/>
            <a:latin typeface="Times New Roman" pitchFamily="18" charset="0"/>
          </a:defRPr>
        </a:defPPr>
      </a:lstStyle>
    </a:lnDef>
  </a:objectDefaults>
  <a:extraClrSchemeLst>
    <a:extraClrScheme>
      <a:clrScheme name="Professional 1">
        <a:dk1>
          <a:srgbClr val="000000"/>
        </a:dk1>
        <a:lt1>
          <a:srgbClr val="FFFFFF"/>
        </a:lt1>
        <a:dk2>
          <a:srgbClr val="000000"/>
        </a:dk2>
        <a:lt2>
          <a:srgbClr val="B2B2B2"/>
        </a:lt2>
        <a:accent1>
          <a:srgbClr val="6600FF"/>
        </a:accent1>
        <a:accent2>
          <a:srgbClr val="CC00FF"/>
        </a:accent2>
        <a:accent3>
          <a:srgbClr val="FFFFFF"/>
        </a:accent3>
        <a:accent4>
          <a:srgbClr val="000000"/>
        </a:accent4>
        <a:accent5>
          <a:srgbClr val="B8A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Professional 2">
        <a:dk1>
          <a:srgbClr val="000000"/>
        </a:dk1>
        <a:lt1>
          <a:srgbClr val="FFFFFF"/>
        </a:lt1>
        <a:dk2>
          <a:srgbClr val="000000"/>
        </a:dk2>
        <a:lt2>
          <a:srgbClr val="B2B2B2"/>
        </a:lt2>
        <a:accent1>
          <a:srgbClr val="99CCFF"/>
        </a:accent1>
        <a:accent2>
          <a:srgbClr val="CCCCFF"/>
        </a:accent2>
        <a:accent3>
          <a:srgbClr val="FFFFFF"/>
        </a:accent3>
        <a:accent4>
          <a:srgbClr val="000000"/>
        </a:accent4>
        <a:accent5>
          <a:srgbClr val="CAE2FF"/>
        </a:accent5>
        <a:accent6>
          <a:srgbClr val="B9B9E7"/>
        </a:accent6>
        <a:hlink>
          <a:srgbClr val="FF99CC"/>
        </a:hlink>
        <a:folHlink>
          <a:srgbClr val="CBCBCB"/>
        </a:folHlink>
      </a:clrScheme>
      <a:clrMap bg1="lt1" tx1="dk1" bg2="lt2" tx2="dk2" accent1="accent1" accent2="accent2" accent3="accent3" accent4="accent4" accent5="accent5" accent6="accent6" hlink="hlink" folHlink="folHlink"/>
    </a:extraClrScheme>
    <a:extraClrScheme>
      <a:clrScheme name="Professional 3">
        <a:dk1>
          <a:srgbClr val="000000"/>
        </a:dk1>
        <a:lt1>
          <a:srgbClr val="FFFFFF"/>
        </a:lt1>
        <a:dk2>
          <a:srgbClr val="000000"/>
        </a:dk2>
        <a:lt2>
          <a:srgbClr val="B2B2B2"/>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
      <a:clrScheme name="Professional 4">
        <a:dk1>
          <a:srgbClr val="000000"/>
        </a:dk1>
        <a:lt1>
          <a:srgbClr val="FFFFFF"/>
        </a:lt1>
        <a:dk2>
          <a:srgbClr val="000000"/>
        </a:dk2>
        <a:lt2>
          <a:srgbClr val="B2B2B2"/>
        </a:lt2>
        <a:accent1>
          <a:srgbClr val="FF0033"/>
        </a:accent1>
        <a:accent2>
          <a:srgbClr val="CC6600"/>
        </a:accent2>
        <a:accent3>
          <a:srgbClr val="FFFFFF"/>
        </a:accent3>
        <a:accent4>
          <a:srgbClr val="000000"/>
        </a:accent4>
        <a:accent5>
          <a:srgbClr val="FFAAAD"/>
        </a:accent5>
        <a:accent6>
          <a:srgbClr val="B95C00"/>
        </a:accent6>
        <a:hlink>
          <a:srgbClr val="999933"/>
        </a:hlink>
        <a:folHlink>
          <a:srgbClr val="A5002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D:\Program Files\Microsoft Office\Templates\Presentation Designs\Professional.pot</Template>
  <TotalTime>538837</TotalTime>
  <Words>69491</Words>
  <Application>Microsoft Office PowerPoint</Application>
  <PresentationFormat>A4 Paper (210x297 mm)</PresentationFormat>
  <Paragraphs>6100</Paragraphs>
  <Slides>920</Slides>
  <Notes>191</Notes>
  <HiddenSlides>5</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920</vt:i4>
      </vt:variant>
    </vt:vector>
  </HeadingPairs>
  <TitlesOfParts>
    <vt:vector size="931" baseType="lpstr">
      <vt:lpstr>Arial</vt:lpstr>
      <vt:lpstr>Calibri</vt:lpstr>
      <vt:lpstr>Cambria Math</vt:lpstr>
      <vt:lpstr>Monotype Sorts</vt:lpstr>
      <vt:lpstr>Symbol</vt:lpstr>
      <vt:lpstr>Times New Roman</vt:lpstr>
      <vt:lpstr>TradeGothic</vt:lpstr>
      <vt:lpstr>Webdings</vt:lpstr>
      <vt:lpstr>Wingdings</vt:lpstr>
      <vt:lpstr>Professional</vt:lpstr>
      <vt:lpstr>Equation</vt:lpstr>
      <vt:lpstr>Banking and Insurance</vt:lpstr>
      <vt:lpstr>1. Financial Sector Framework</vt:lpstr>
      <vt:lpstr>1.1. Financial Intermediation</vt:lpstr>
      <vt:lpstr>1.1.1. Players</vt:lpstr>
      <vt:lpstr>Players</vt:lpstr>
      <vt:lpstr>Players</vt:lpstr>
      <vt:lpstr>Early banks</vt:lpstr>
      <vt:lpstr>Early banks</vt:lpstr>
      <vt:lpstr>Early banks</vt:lpstr>
      <vt:lpstr>Bank Business Models</vt:lpstr>
      <vt:lpstr>Regulation</vt:lpstr>
      <vt:lpstr>Regulation</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Non-regulated players</vt:lpstr>
      <vt:lpstr>1.1.2. Reasons for Intermediation</vt:lpstr>
      <vt:lpstr>Reasons for Intermediation</vt:lpstr>
      <vt:lpstr>Reasons for Intermediation</vt:lpstr>
      <vt:lpstr>Reasons for Intermediation</vt:lpstr>
      <vt:lpstr>Reasons for Intermediation</vt:lpstr>
      <vt:lpstr>1.1.3. Financial Roles</vt:lpstr>
      <vt:lpstr>Financial Roles</vt:lpstr>
      <vt:lpstr>Liquidity Intermediation</vt:lpstr>
      <vt:lpstr>Liquidity Intermediation</vt:lpstr>
      <vt:lpstr>Liquidity Intermediation</vt:lpstr>
      <vt:lpstr>Liquidity Intermediation</vt:lpstr>
      <vt:lpstr>Liquidity Intermediation</vt:lpstr>
      <vt:lpstr>Liquidity Intermediation</vt:lpstr>
      <vt:lpstr>Liquidity Intermediation</vt:lpstr>
      <vt:lpstr>Risk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Information Intermediation</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Transmission of Monetary Policy Effects</vt:lpstr>
      <vt:lpstr>Intergenerational Wealth Transfer</vt:lpstr>
      <vt:lpstr>Payment System</vt:lpstr>
      <vt:lpstr>1.1.4. Relevance of the Financial Sector</vt:lpstr>
      <vt:lpstr>Relevance of the financial sector</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Relevance of Finance for  Economic Growth</vt:lpstr>
      <vt:lpstr>Sector Revenues vs  Contribution to Society</vt:lpstr>
      <vt:lpstr>Bank-based vs  Market based Financing</vt:lpstr>
      <vt:lpstr>Bank-based vs  Market based Financing</vt:lpstr>
      <vt:lpstr>Bank-based vs  Market based Financing</vt:lpstr>
      <vt:lpstr>Bank-based vs  Market based Financing</vt:lpstr>
      <vt:lpstr>Relevance of the financial sector</vt:lpstr>
      <vt:lpstr>1.1.5. Increasing weight of the Financial   Sector</vt:lpstr>
      <vt:lpstr>Increasing weight of the financial sector</vt:lpstr>
      <vt:lpstr>Weight on GDP</vt:lpstr>
      <vt:lpstr>Weight on GDP</vt:lpstr>
      <vt:lpstr>Weight on Profits</vt:lpstr>
      <vt:lpstr>Weight on Profits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Riskier Strategies</vt:lpstr>
      <vt:lpstr>Irrelevance for Central Banks</vt:lpstr>
      <vt:lpstr>Irrelevance for Central Banks</vt:lpstr>
      <vt:lpstr>Irrelevance for Central Banks</vt:lpstr>
      <vt:lpstr>1.1.6. Concentration</vt:lpstr>
      <vt:lpstr>Concentration</vt:lpstr>
      <vt:lpstr>Concentration</vt:lpstr>
      <vt:lpstr>Mergers</vt:lpstr>
      <vt:lpstr>Mergers</vt:lpstr>
      <vt:lpstr>1.1.7. Relevance of Debt</vt:lpstr>
      <vt:lpstr>Debt vs Equity</vt:lpstr>
      <vt:lpstr>Excessive Debt</vt:lpstr>
      <vt:lpstr>Excessive Debt</vt:lpstr>
      <vt:lpstr>Excessive Debt</vt:lpstr>
      <vt:lpstr>1.1.8. Systemic Risk</vt:lpstr>
      <vt:lpstr>Systemic Risk</vt:lpstr>
      <vt:lpstr>Systemic Risk</vt:lpstr>
      <vt:lpstr>Systemic Risk</vt:lpstr>
      <vt:lpstr>Systemic Risk</vt:lpstr>
      <vt:lpstr>Systemic Risk</vt:lpstr>
      <vt:lpstr>Systemic Risk</vt:lpstr>
      <vt:lpstr>Systemic Risk</vt:lpstr>
      <vt:lpstr>Systemic Risk</vt:lpstr>
      <vt:lpstr>1.1.9. Building a less credit-intensive    economy</vt:lpstr>
      <vt:lpstr>Main tools</vt:lpstr>
      <vt:lpstr>Monetary Policy</vt:lpstr>
      <vt:lpstr>Monetary Policy</vt:lpstr>
      <vt:lpstr>Prudential rules</vt:lpstr>
      <vt:lpstr>Prudential rules</vt:lpstr>
      <vt:lpstr>Holistic Policies</vt:lpstr>
      <vt:lpstr>1.1.10. Pollution Control</vt:lpstr>
      <vt:lpstr>Optimal amount of pollution</vt:lpstr>
      <vt:lpstr>Optimal amount of pollution</vt:lpstr>
      <vt:lpstr>Restrictions on Quantities</vt:lpstr>
      <vt:lpstr>Measures to reduce systemic risk</vt:lpstr>
      <vt:lpstr>Modularity</vt:lpstr>
      <vt:lpstr>Modularity</vt:lpstr>
      <vt:lpstr>Modularity</vt:lpstr>
      <vt:lpstr>Modularity</vt:lpstr>
      <vt:lpstr>Modularity</vt:lpstr>
      <vt:lpstr>Modularity</vt:lpstr>
      <vt:lpstr>Robustness</vt:lpstr>
      <vt:lpstr>Robustness</vt:lpstr>
      <vt:lpstr>Robustness</vt:lpstr>
      <vt:lpstr>Robustness</vt:lpstr>
      <vt:lpstr>Robustness</vt:lpstr>
      <vt:lpstr>Incentives</vt:lpstr>
      <vt:lpstr>Costs of Controls</vt:lpstr>
      <vt:lpstr>Economies of Scale</vt:lpstr>
      <vt:lpstr>Economies of Scale</vt:lpstr>
      <vt:lpstr>Economies of Scope</vt:lpstr>
      <vt:lpstr>Fractional vs Reserve Banks</vt:lpstr>
      <vt:lpstr>Fractional vs Reserve Banks</vt:lpstr>
      <vt:lpstr>Restrictions in US</vt:lpstr>
      <vt:lpstr>Restrictions in US</vt:lpstr>
      <vt:lpstr>Restrictions in US</vt:lpstr>
      <vt:lpstr>Restrictions in US</vt:lpstr>
      <vt:lpstr>Restrictions in US</vt:lpstr>
      <vt:lpstr>Restrictions in US</vt:lpstr>
      <vt:lpstr>Restrictions in US</vt:lpstr>
      <vt:lpstr>Higher Capital Requirements</vt:lpstr>
      <vt:lpstr>Higher Capital Requirements</vt:lpstr>
      <vt:lpstr>Higher Capital Requirements</vt:lpstr>
      <vt:lpstr>Higher Capital Requirements</vt:lpstr>
      <vt:lpstr>Higher Capital Requirements</vt:lpstr>
      <vt:lpstr>Entry Barriers</vt:lpstr>
      <vt:lpstr>1.1.11. Supervision</vt:lpstr>
      <vt:lpstr>Purposes</vt:lpstr>
      <vt:lpstr>Competition</vt:lpstr>
      <vt:lpstr>Prudential Regulation</vt:lpstr>
      <vt:lpstr>Prudential Regulation</vt:lpstr>
      <vt:lpstr>Negative Externalities</vt:lpstr>
      <vt:lpstr>Negative Externalities</vt:lpstr>
      <vt:lpstr>Negative Externalities</vt:lpstr>
      <vt:lpstr>Regulation vs Growth</vt:lpstr>
      <vt:lpstr>Supervision Domains</vt:lpstr>
      <vt:lpstr>Supervision in Portugal</vt:lpstr>
      <vt:lpstr>Supervision in the Euro Area</vt:lpstr>
      <vt:lpstr>Prudential Authorities in EU</vt:lpstr>
      <vt:lpstr>1.2. Financial Sector Structure, Indicators and Rules </vt:lpstr>
      <vt:lpstr>Universal Banking</vt:lpstr>
      <vt:lpstr>Types of FI</vt:lpstr>
      <vt:lpstr>Specialized Credit Institutions</vt:lpstr>
      <vt:lpstr>Investment Companies</vt:lpstr>
      <vt:lpstr>Banking System’s Balance Sheet</vt:lpstr>
      <vt:lpstr>Banking System’s Income Statement</vt:lpstr>
      <vt:lpstr>Impairments</vt:lpstr>
      <vt:lpstr>Impairments</vt:lpstr>
      <vt:lpstr>Impairments</vt:lpstr>
      <vt:lpstr>Impairments</vt:lpstr>
      <vt:lpstr>Impairments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Key Indicators</vt:lpstr>
      <vt:lpstr>Regulation</vt:lpstr>
      <vt:lpstr>Safety and Soundness Regulation</vt:lpstr>
      <vt:lpstr>Prudential Regulation</vt:lpstr>
      <vt:lpstr>Prudential Regulation</vt:lpstr>
      <vt:lpstr>Prudential Regulation</vt:lpstr>
      <vt:lpstr>Main Prudential Restrictions</vt:lpstr>
      <vt:lpstr>Main Prudential Restrictions</vt:lpstr>
      <vt:lpstr>Main Prudential Restrictions</vt:lpstr>
      <vt:lpstr>Rules on Appraisals of Real Estate Properties</vt:lpstr>
      <vt:lpstr>Rules on Appraisals of Real Estate Properties</vt:lpstr>
      <vt:lpstr>Rules on Appraisals of Real Estate Properties</vt:lpstr>
      <vt:lpstr>Rules on Appraisals of Real Estate Properties</vt:lpstr>
      <vt:lpstr>2. The Subprime Crisis and the Main Prospects for the Banking Activity </vt:lpstr>
      <vt:lpstr>2.1. General Characterization</vt:lpstr>
      <vt:lpstr>Financial Crises</vt:lpstr>
      <vt:lpstr>Costs of Financial Crises</vt:lpstr>
      <vt:lpstr>Global impact</vt:lpstr>
      <vt:lpstr>Global impact</vt:lpstr>
      <vt:lpstr>Previous Crises</vt:lpstr>
      <vt:lpstr>Previous Crises</vt:lpstr>
      <vt:lpstr>Previous Crises</vt:lpstr>
      <vt:lpstr>The Great Moderation</vt:lpstr>
      <vt:lpstr>Stages</vt:lpstr>
      <vt:lpstr>Stages</vt:lpstr>
      <vt:lpstr>2.2. Origins</vt:lpstr>
      <vt:lpstr>Summary</vt:lpstr>
      <vt:lpstr>Anatomy of the crisis</vt:lpstr>
      <vt:lpstr>Anatomy of the crisis</vt:lpstr>
      <vt:lpstr>Macroeconomic Problems</vt:lpstr>
      <vt:lpstr>Macroeconomic Problems</vt:lpstr>
      <vt:lpstr>Macroeconomic Problems</vt:lpstr>
      <vt:lpstr>Macroeconomic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Financial System Structural Problems</vt:lpstr>
      <vt:lpstr>Central Banking and Supervision Problems</vt:lpstr>
      <vt:lpstr>Central Banking and Supervision Problems</vt:lpstr>
      <vt:lpstr>Central Banking and Supervision Problems</vt:lpstr>
      <vt:lpstr>Risk Management Problems</vt:lpstr>
      <vt:lpstr>Risk Management Problems</vt:lpstr>
      <vt:lpstr>Real Estate Market</vt:lpstr>
      <vt:lpstr>Real Estate Market</vt:lpstr>
      <vt:lpstr>Real Estate Market</vt:lpstr>
      <vt:lpstr>Real Estate Market</vt:lpstr>
      <vt:lpstr>Real Estate Market</vt:lpstr>
      <vt:lpstr>Contagion</vt:lpstr>
      <vt:lpstr>Contagion</vt:lpstr>
      <vt:lpstr>Contagion</vt:lpstr>
      <vt:lpstr>Contagion</vt:lpstr>
      <vt:lpstr>Contagion</vt:lpstr>
      <vt:lpstr>Contagion</vt:lpstr>
      <vt:lpstr>Contagion</vt:lpstr>
      <vt:lpstr>Contagion</vt:lpstr>
      <vt:lpstr>Contagion</vt:lpstr>
      <vt:lpstr>Contagion</vt:lpstr>
      <vt:lpstr>Contagion</vt:lpstr>
      <vt:lpstr>Contagion</vt:lpstr>
      <vt:lpstr>2.3. Historical Context</vt:lpstr>
      <vt:lpstr>Summary</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Banking crises</vt:lpstr>
      <vt:lpstr>Twin Crises</vt:lpstr>
      <vt:lpstr>Twin Crises</vt:lpstr>
      <vt:lpstr>Twin Crises</vt:lpstr>
      <vt:lpstr>Twin Crises</vt:lpstr>
      <vt:lpstr>Twin Crises</vt:lpstr>
      <vt:lpstr>Macro impacts</vt:lpstr>
      <vt:lpstr>Macro impacts</vt:lpstr>
      <vt:lpstr>Macro impacts</vt:lpstr>
      <vt:lpstr>Macro impacts</vt:lpstr>
      <vt:lpstr>Macro impacts</vt:lpstr>
      <vt:lpstr>Macro impacts</vt:lpstr>
      <vt:lpstr>Macro impacts</vt:lpstr>
      <vt:lpstr>Macro impacts</vt:lpstr>
      <vt:lpstr>Macro impacts</vt:lpstr>
      <vt:lpstr>Markets</vt:lpstr>
      <vt:lpstr>Markets</vt:lpstr>
      <vt:lpstr>Markets</vt:lpstr>
      <vt:lpstr>Markets</vt:lpstr>
      <vt:lpstr>Markets</vt:lpstr>
      <vt:lpstr>Markets</vt:lpstr>
      <vt:lpstr>2.4. Policy Reactions</vt:lpstr>
      <vt:lpstr>Summary</vt:lpstr>
      <vt:lpstr>Liquidity</vt:lpstr>
      <vt:lpstr>Liquidity</vt:lpstr>
      <vt:lpstr>Capital</vt:lpstr>
      <vt:lpstr>Macroeconomic policies</vt:lpstr>
      <vt:lpstr>Public intervention measures in the subprime crisis</vt:lpstr>
      <vt:lpstr>Public intervention measures in the subprime crisis</vt:lpstr>
      <vt:lpstr>Public intervention measures in the subprime crisis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Financial aid programs</vt:lpstr>
      <vt:lpstr>Monetary policy</vt:lpstr>
      <vt:lpstr>Regulation</vt:lpstr>
      <vt:lpstr>2.5. Aftermath</vt:lpstr>
      <vt:lpstr>Summary</vt:lpstr>
      <vt:lpstr>Normalization</vt:lpstr>
      <vt:lpstr>Normalization</vt:lpstr>
      <vt:lpstr>Normalization</vt:lpstr>
      <vt:lpstr>Normalization</vt:lpstr>
      <vt:lpstr>Sovereign debt crisis</vt:lpstr>
      <vt:lpstr>Sovereign debt crisis</vt:lpstr>
      <vt:lpstr>Sovereign debt crisis</vt:lpstr>
      <vt:lpstr>Costs</vt:lpstr>
      <vt:lpstr>Costs</vt:lpstr>
      <vt:lpstr>Regulation</vt:lpstr>
      <vt:lpstr>2.6. Where are we today?</vt:lpstr>
      <vt:lpstr>Main topics</vt:lpstr>
      <vt:lpstr>Introduction</vt:lpstr>
      <vt:lpstr>Introduction</vt:lpstr>
      <vt:lpstr>Challenged Business Model</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High debt levels</vt:lpstr>
      <vt:lpstr>Increasing Credit Risk</vt:lpstr>
      <vt:lpstr>Increasing Credit Risk</vt:lpstr>
      <vt:lpstr>Increasing Credit Risk</vt:lpstr>
      <vt:lpstr>Increasing Credit Risk</vt:lpstr>
      <vt:lpstr>Increasing Credit Risk</vt:lpstr>
      <vt:lpstr>Larger Systemic Risk</vt:lpstr>
      <vt:lpstr>Larger Systemic Risk</vt:lpstr>
      <vt:lpstr>Larger Systemic Risk</vt:lpstr>
      <vt:lpstr>Larger Systemic Risk</vt:lpstr>
      <vt:lpstr>Increasing Shadow Banking</vt:lpstr>
      <vt:lpstr>Macroeconomic performance</vt:lpstr>
      <vt:lpstr>Macroeconomic performance</vt:lpstr>
      <vt:lpstr>Macroeconomic performance</vt:lpstr>
      <vt:lpstr>Macroeconomic performance</vt:lpstr>
      <vt:lpstr>Macroeconomic performance</vt:lpstr>
      <vt:lpstr>Macroeconomic performance</vt:lpstr>
      <vt:lpstr>Macroeconomic performance</vt:lpstr>
      <vt:lpstr>Financial Markets</vt:lpstr>
      <vt:lpstr>Financial Markets</vt:lpstr>
      <vt:lpstr>Financial Markets</vt:lpstr>
      <vt:lpstr>Financial Markets</vt:lpstr>
      <vt:lpstr>Financial Markets</vt:lpstr>
      <vt:lpstr>Profitability</vt:lpstr>
      <vt:lpstr>Pandemic</vt:lpstr>
      <vt:lpstr>Pandemic</vt:lpstr>
      <vt:lpstr>Pandemic</vt:lpstr>
      <vt:lpstr>Pandemic</vt:lpstr>
      <vt:lpstr>Pandemic</vt:lpstr>
      <vt:lpstr>Pandemic</vt:lpstr>
      <vt:lpstr>Pandemic</vt:lpstr>
      <vt:lpstr>Pandemic</vt:lpstr>
      <vt:lpstr>Pandemic</vt:lpstr>
      <vt:lpstr>Pandemic</vt:lpstr>
      <vt:lpstr>3. The Banking Activity in Portugal in the context of EU</vt:lpstr>
      <vt:lpstr>3.1. The Economic and Financial Adjustment Program in the Banking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3.2. Main Risks</vt:lpstr>
      <vt:lpstr>Risk management</vt:lpstr>
      <vt:lpstr>Risk management</vt:lpstr>
      <vt:lpstr>Risk management</vt:lpstr>
      <vt:lpstr>Main Risks</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Credit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 Risk</vt:lpstr>
      <vt:lpstr>Liquidity</vt:lpstr>
      <vt:lpstr>Liquidity</vt:lpstr>
      <vt:lpstr>Liquidity</vt:lpstr>
      <vt:lpstr>Liquidity Risk</vt:lpstr>
      <vt:lpstr>Liquidity</vt:lpstr>
      <vt:lpstr>Liquidity Risk</vt:lpstr>
      <vt:lpstr>Liquidity Risk</vt:lpstr>
      <vt:lpstr>Liquidity Risk</vt:lpstr>
      <vt:lpstr>Liquidity Risk</vt:lpstr>
      <vt:lpstr>Liquidity Risk</vt:lpstr>
      <vt:lpstr>Liquidity Risk</vt:lpstr>
      <vt:lpstr>Liquidity Risk</vt:lpstr>
      <vt:lpstr>Liquidity Risk</vt:lpstr>
      <vt:lpstr>Liquidity Risk</vt:lpstr>
      <vt:lpstr>Interest Rate Risk</vt:lpstr>
      <vt:lpstr>Interest Rate Risk</vt:lpstr>
      <vt:lpstr>Interest Rate Risk</vt:lpstr>
      <vt:lpstr>Interest Rate Risk</vt:lpstr>
      <vt:lpstr>Interest Rate Risk</vt:lpstr>
      <vt:lpstr>Interest Rate Risk</vt:lpstr>
      <vt:lpstr>Interest Rate Risk</vt:lpstr>
      <vt:lpstr>Market Risk</vt:lpstr>
      <vt:lpstr>Market Risk</vt:lpstr>
      <vt:lpstr>Market Risk</vt:lpstr>
      <vt:lpstr>Operational Risk</vt:lpstr>
      <vt:lpstr>Operational Risk</vt:lpstr>
      <vt:lpstr>Operational Risk</vt:lpstr>
      <vt:lpstr>Legal Risk</vt:lpstr>
      <vt:lpstr>Legal Risk</vt:lpstr>
      <vt:lpstr>Legal Risk</vt:lpstr>
      <vt:lpstr>Legal Risk</vt:lpstr>
      <vt:lpstr>3.3. The New Business Model</vt:lpstr>
      <vt:lpstr>New Business Model</vt:lpstr>
      <vt:lpstr>Deleveraging</vt:lpstr>
      <vt:lpstr>Deleveraging</vt:lpstr>
      <vt:lpstr>Deleveraging</vt:lpstr>
      <vt:lpstr>Deleveraging</vt:lpstr>
      <vt:lpstr>Deleveraging</vt:lpstr>
      <vt:lpstr>Deleveraging</vt:lpstr>
      <vt:lpstr>Deleveraging</vt:lpstr>
      <vt:lpstr>Deleveraging</vt:lpstr>
      <vt:lpstr>Deleveraging</vt:lpstr>
      <vt:lpstr>Higher Government Debt Exposure</vt:lpstr>
      <vt:lpstr>Higher Government Debt Exposure</vt:lpstr>
      <vt:lpstr>Higher Government Debt Exposure</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Profitability</vt:lpstr>
      <vt:lpstr>Solvency</vt:lpstr>
      <vt:lpstr>Solvency</vt:lpstr>
      <vt:lpstr>Solvency</vt:lpstr>
      <vt:lpstr>Solvency</vt:lpstr>
      <vt:lpstr>4. Main Trends in International Banking Regulation</vt:lpstr>
      <vt:lpstr>4.1. Basel II</vt:lpstr>
      <vt:lpstr>4.1.1. Introduction</vt:lpstr>
      <vt:lpstr>Origins of Basel II</vt:lpstr>
      <vt:lpstr>Origins of Basel II</vt:lpstr>
      <vt:lpstr>Origins of Basel II</vt:lpstr>
      <vt:lpstr>Goals</vt:lpstr>
      <vt:lpstr>Main changes</vt:lpstr>
      <vt:lpstr>Main changes</vt:lpstr>
      <vt:lpstr>3 Pillars</vt:lpstr>
      <vt:lpstr>3 Pillars</vt:lpstr>
      <vt:lpstr>4.1.2. Pillar I</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Standardized approach</vt:lpstr>
      <vt:lpstr>IRB Approach</vt:lpstr>
      <vt:lpstr>IRB Approach</vt:lpstr>
      <vt:lpstr>IRB Approach</vt:lpstr>
      <vt:lpstr>IRB Approach</vt:lpstr>
      <vt:lpstr>IRB Approach</vt:lpstr>
      <vt:lpstr>IRB Approach</vt:lpstr>
      <vt:lpstr>IRB Approach</vt:lpstr>
      <vt:lpstr>PDs</vt:lpstr>
      <vt:lpstr>PDs</vt:lpstr>
      <vt:lpstr>LGD</vt:lpstr>
      <vt:lpstr>Exposure classes for IRB</vt:lpstr>
      <vt:lpstr>Exposure classes for IRB</vt:lpstr>
      <vt:lpstr>Corporate</vt:lpstr>
      <vt:lpstr>Banks</vt:lpstr>
      <vt:lpstr>Residential Mortgages</vt:lpstr>
      <vt:lpstr>Retail Revolving</vt:lpstr>
      <vt:lpstr>Other Retail</vt:lpstr>
      <vt:lpstr>Risk Weight Floors</vt:lpstr>
      <vt:lpstr>Credit Risk Mitigation</vt:lpstr>
      <vt:lpstr>Credit Risk Mitigation</vt:lpstr>
      <vt:lpstr>Credit Risk Mitigation</vt:lpstr>
      <vt:lpstr>Credit Risk Mitigation</vt:lpstr>
      <vt:lpstr>Capital Requirements for Market Risk </vt:lpstr>
      <vt:lpstr>Capital Requirements for Market Risk </vt:lpstr>
      <vt:lpstr>Capital Requirements for Operational Risk </vt:lpstr>
      <vt:lpstr>Capital Requirements for Operational Risk </vt:lpstr>
      <vt:lpstr>Capital Requirements for Operational Risk </vt:lpstr>
      <vt:lpstr>4.1.3. Pillars  II and III</vt:lpstr>
      <vt:lpstr>Pillar II</vt:lpstr>
      <vt:lpstr>Pillar II</vt:lpstr>
      <vt:lpstr>Pillar II</vt:lpstr>
      <vt:lpstr>Pillar II</vt:lpstr>
      <vt:lpstr>Pillar II</vt:lpstr>
      <vt:lpstr>Pillar II</vt:lpstr>
      <vt:lpstr>Pillar 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SIFIs</vt:lpstr>
      <vt:lpstr>PowerPoint Presentation</vt:lpstr>
      <vt:lpstr>SIFIs</vt:lpstr>
      <vt:lpstr>SIFIs</vt:lpstr>
      <vt:lpstr>SIFIs</vt:lpstr>
      <vt:lpstr>SIFIs</vt:lpstr>
      <vt:lpstr>SIFIs</vt:lpstr>
      <vt:lpstr>SIFIs</vt:lpstr>
      <vt:lpstr>SIFIs</vt:lpstr>
      <vt:lpstr>SIFIs</vt:lpstr>
      <vt:lpstr>SIFIs</vt:lpstr>
      <vt:lpstr>SIFIs</vt:lpstr>
      <vt:lpstr>SIFIs</vt:lpstr>
      <vt:lpstr>Liquidity</vt:lpstr>
      <vt:lpstr>Liquidity</vt:lpstr>
      <vt:lpstr>Liquidity</vt:lpstr>
      <vt:lpstr>Liquidity</vt:lpstr>
      <vt:lpstr>Liquidity</vt:lpstr>
      <vt:lpstr>PowerPoint Presentation</vt:lpstr>
      <vt:lpstr>PowerPoint Presentation</vt:lpstr>
      <vt:lpstr>PowerPoint Presentation</vt:lpstr>
      <vt:lpstr>PowerPoint Presentation</vt:lpstr>
      <vt:lpstr>PowerPoint Presentation</vt:lpstr>
      <vt:lpstr>PowerPoint Presentation</vt:lpstr>
      <vt:lpstr>European Regulatory Initiatives</vt:lpstr>
      <vt:lpstr>European Regulatory Initiatives</vt:lpstr>
      <vt:lpstr>European Regulatory Initiatives</vt:lpstr>
      <vt:lpstr>PowerPoint Presentation</vt:lpstr>
      <vt:lpstr>PowerPoint Presentation</vt:lpstr>
      <vt:lpstr>European Supervision Model</vt:lpstr>
      <vt:lpstr>European Supervision Model</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European Banking Union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vt:lpstr>
      <vt:lpstr>EU Basel III package: Consequences</vt:lpstr>
      <vt:lpstr>EU Basel III package: Shortcomings</vt:lpstr>
      <vt:lpstr>EU Basel III package: Shortcomings</vt:lpstr>
      <vt:lpstr>PowerPoint Presentation</vt:lpstr>
      <vt:lpstr>Main Measures</vt:lpstr>
      <vt:lpstr>Main Measures</vt:lpstr>
      <vt:lpstr>Main Measures</vt:lpstr>
      <vt:lpstr>Main Measures</vt:lpstr>
      <vt:lpstr>Main Measures</vt:lpstr>
      <vt:lpstr>5. Measurement and Management of  Credit Risk</vt:lpstr>
      <vt:lpstr>5.1. Credit Risk in Banking Management</vt:lpstr>
      <vt:lpstr>Decision Process</vt:lpstr>
      <vt:lpstr>Financial Capacity</vt:lpstr>
      <vt:lpstr>Decision Filters</vt:lpstr>
      <vt:lpstr>Minimum Spread</vt:lpstr>
      <vt:lpstr>Minimum Spread</vt:lpstr>
      <vt:lpstr>5.2. External Ratings</vt:lpstr>
      <vt:lpstr>Key Features</vt:lpstr>
      <vt:lpstr>Key Features</vt:lpstr>
      <vt:lpstr>Key Features</vt:lpstr>
      <vt:lpstr>Analysis </vt:lpstr>
      <vt:lpstr>Analysis </vt:lpstr>
      <vt:lpstr>Classifications</vt:lpstr>
      <vt:lpstr>Classificações</vt:lpstr>
      <vt:lpstr>Classifications</vt:lpstr>
      <vt:lpstr>Classifications</vt:lpstr>
      <vt:lpstr>Classifications</vt:lpstr>
      <vt:lpstr>Classifications</vt:lpstr>
      <vt:lpstr>Classifications</vt:lpstr>
      <vt:lpstr>Short-Term Classifications</vt:lpstr>
      <vt:lpstr>Short-Term Classifications</vt:lpstr>
      <vt:lpstr>Transition Matrices</vt:lpstr>
      <vt:lpstr>Transition Matrices</vt:lpstr>
      <vt:lpstr>Transition Matrices</vt:lpstr>
      <vt:lpstr>Default Frequencies</vt:lpstr>
      <vt:lpstr>Default Frequencies</vt:lpstr>
      <vt:lpstr>Default Frequencies</vt:lpstr>
      <vt:lpstr>Default Frequencies</vt:lpstr>
      <vt:lpstr>Default Frequencies</vt:lpstr>
      <vt:lpstr>Default Frequencies</vt:lpstr>
      <vt:lpstr>Default Frequencies</vt:lpstr>
      <vt:lpstr>Default Frequencies</vt:lpstr>
      <vt:lpstr>5.3. Internal Credit Risk Models</vt:lpstr>
      <vt:lpstr>5.3.1. General Issues</vt:lpstr>
      <vt:lpstr>Best Practices</vt:lpstr>
      <vt:lpstr>Best Practices</vt:lpstr>
      <vt:lpstr>Governance</vt:lpstr>
      <vt:lpstr>Governance</vt:lpstr>
      <vt:lpstr>Governance</vt:lpstr>
      <vt:lpstr>Governance</vt:lpstr>
      <vt:lpstr>Governance</vt:lpstr>
      <vt:lpstr>Governance</vt:lpstr>
      <vt:lpstr>Governance</vt:lpstr>
      <vt:lpstr>5.3.2. Corporates</vt:lpstr>
      <vt:lpstr>Types of models</vt:lpstr>
      <vt:lpstr>Credit Scoring</vt:lpstr>
      <vt:lpstr>Credit Scoring</vt:lpstr>
      <vt:lpstr>Altman Z-score (1968)</vt:lpstr>
      <vt:lpstr>Altman Z-score (1983)</vt:lpstr>
      <vt:lpstr>Altman Z-score (1993)</vt:lpstr>
      <vt:lpstr>PDs from Z-Score</vt:lpstr>
      <vt:lpstr>Logit Models</vt:lpstr>
      <vt:lpstr>Logit Models</vt:lpstr>
      <vt:lpstr>Logit Models</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RiskCalc</vt:lpstr>
      <vt:lpstr>Structural Models</vt:lpstr>
      <vt:lpstr>Merton Model</vt:lpstr>
      <vt:lpstr>Merton Model</vt:lpstr>
      <vt:lpstr>Merton Model</vt:lpstr>
      <vt:lpstr>Merton Model</vt:lpstr>
      <vt:lpstr>Merton Model</vt:lpstr>
      <vt:lpstr>Merton Model</vt:lpstr>
      <vt:lpstr>Merton Model</vt:lpstr>
      <vt:lpstr>Merton Model</vt:lpstr>
      <vt:lpstr>KMV Model</vt:lpstr>
      <vt:lpstr>KMV Model</vt:lpstr>
      <vt:lpstr>KMV Model</vt:lpstr>
      <vt:lpstr>KMV Model</vt:lpstr>
      <vt:lpstr>Fitch EIR</vt:lpstr>
      <vt:lpstr>Bondscore</vt:lpstr>
      <vt:lpstr>Reduced-form Models</vt:lpstr>
      <vt:lpstr>5.3.3. Small Business and Individuals</vt:lpstr>
      <vt:lpstr>Small Business</vt:lpstr>
      <vt:lpstr>Individuals</vt:lpstr>
      <vt:lpstr>Individuals</vt:lpstr>
      <vt:lpstr>Individuals</vt:lpstr>
      <vt:lpstr>Individuals</vt:lpstr>
      <vt:lpstr>Maturity adjustments</vt:lpstr>
      <vt:lpstr>5.4. Severity of Loss</vt:lpstr>
      <vt:lpstr>Loss determinants</vt:lpstr>
      <vt:lpstr>Estimation Methods</vt:lpstr>
      <vt:lpstr>Statistics</vt:lpstr>
      <vt:lpstr>Seniority</vt:lpstr>
      <vt:lpstr>Region</vt:lpstr>
      <vt:lpstr>Business Cycle</vt:lpstr>
      <vt:lpstr>Business Cycle</vt:lpstr>
      <vt:lpstr>Economic Sectors</vt:lpstr>
      <vt:lpstr>PD</vt:lpstr>
      <vt:lpstr>PD</vt:lpstr>
      <vt:lpstr>Listed bonds</vt:lpstr>
      <vt:lpstr>Listed bonds</vt:lpstr>
      <vt:lpstr>Corporate loans</vt:lpstr>
      <vt:lpstr>Recovery Ratings</vt:lpstr>
      <vt:lpstr>Recovery Ratings</vt:lpstr>
      <vt:lpstr>5.5. Model Validation</vt:lpstr>
      <vt:lpstr>Validation Principles in Basel II</vt:lpstr>
      <vt:lpstr>Assessment Methodologies</vt:lpstr>
      <vt:lpstr>Error Types</vt:lpstr>
      <vt:lpstr>Error Types</vt:lpstr>
      <vt:lpstr>Contingency Tables</vt:lpstr>
      <vt:lpstr>Kolmogorov-Smirnov</vt:lpstr>
      <vt:lpstr>Additional indicators</vt:lpstr>
      <vt:lpstr>ROC Curve</vt:lpstr>
      <vt:lpstr>CAP Curve</vt:lpstr>
      <vt:lpstr>Accuracy Ratios</vt:lpstr>
      <vt:lpstr>Chi-Squared</vt:lpstr>
      <vt:lpstr>Transition Matrices</vt:lpstr>
      <vt:lpstr>LGD Validation</vt:lpstr>
      <vt:lpstr>Banking and Insurance</vt:lpstr>
    </vt:vector>
  </TitlesOfParts>
  <Company>Banco Português de Investimento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Banking and Insurance</dc:title>
  <dc:creator>Jorge Barros Luís</dc:creator>
  <cp:lastModifiedBy>Jorge Barros Luís</cp:lastModifiedBy>
  <cp:revision>3193</cp:revision>
  <cp:lastPrinted>2020-12-14T18:29:58Z</cp:lastPrinted>
  <dcterms:created xsi:type="dcterms:W3CDTF">2002-05-22T14:14:10Z</dcterms:created>
  <dcterms:modified xsi:type="dcterms:W3CDTF">2020-12-16T10:21:47Z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127425e-59da-41ed-9745-ddd5173ab2f7_Enabled">
    <vt:lpwstr>True</vt:lpwstr>
  </property>
  <property fmtid="{D5CDD505-2E9C-101B-9397-08002B2CF9AE}" pid="3" name="MSIP_Label_f127425e-59da-41ed-9745-ddd5173ab2f7_SiteId">
    <vt:lpwstr>0f172980-1261-4323-ab7a-c89b472843d7</vt:lpwstr>
  </property>
  <property fmtid="{D5CDD505-2E9C-101B-9397-08002B2CF9AE}" pid="4" name="MSIP_Label_f127425e-59da-41ed-9745-ddd5173ab2f7_Owner">
    <vt:lpwstr>JJLuis@montepio.pt</vt:lpwstr>
  </property>
  <property fmtid="{D5CDD505-2E9C-101B-9397-08002B2CF9AE}" pid="5" name="MSIP_Label_f127425e-59da-41ed-9745-ddd5173ab2f7_SetDate">
    <vt:lpwstr>2020-05-01T23:54:35.5835673Z</vt:lpwstr>
  </property>
  <property fmtid="{D5CDD505-2E9C-101B-9397-08002B2CF9AE}" pid="6" name="MSIP_Label_f127425e-59da-41ed-9745-ddd5173ab2f7_Name">
    <vt:lpwstr>Publico</vt:lpwstr>
  </property>
  <property fmtid="{D5CDD505-2E9C-101B-9397-08002B2CF9AE}" pid="7" name="MSIP_Label_f127425e-59da-41ed-9745-ddd5173ab2f7_Application">
    <vt:lpwstr>Microsoft Azure Information Protection</vt:lpwstr>
  </property>
  <property fmtid="{D5CDD505-2E9C-101B-9397-08002B2CF9AE}" pid="8" name="MSIP_Label_f127425e-59da-41ed-9745-ddd5173ab2f7_ActionId">
    <vt:lpwstr>471e6cf6-faa3-4ee7-aa78-94f730869294</vt:lpwstr>
  </property>
  <property fmtid="{D5CDD505-2E9C-101B-9397-08002B2CF9AE}" pid="9" name="MSIP_Label_f127425e-59da-41ed-9745-ddd5173ab2f7_Extended_MSFT_Method">
    <vt:lpwstr>Automatic</vt:lpwstr>
  </property>
  <property fmtid="{D5CDD505-2E9C-101B-9397-08002B2CF9AE}" pid="10" name="Sensitivity">
    <vt:lpwstr>Publico</vt:lpwstr>
  </property>
</Properties>
</file>