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256" r:id="rId2"/>
    <p:sldId id="257" r:id="rId3"/>
    <p:sldId id="260" r:id="rId4"/>
    <p:sldId id="262" r:id="rId5"/>
    <p:sldId id="263" r:id="rId6"/>
    <p:sldId id="279" r:id="rId7"/>
    <p:sldId id="717" r:id="rId8"/>
    <p:sldId id="283" r:id="rId9"/>
    <p:sldId id="285" r:id="rId10"/>
    <p:sldId id="287" r:id="rId11"/>
    <p:sldId id="289" r:id="rId12"/>
    <p:sldId id="291" r:id="rId13"/>
    <p:sldId id="293" r:id="rId14"/>
    <p:sldId id="295" r:id="rId15"/>
    <p:sldId id="296" r:id="rId16"/>
    <p:sldId id="297" r:id="rId17"/>
    <p:sldId id="630" r:id="rId18"/>
    <p:sldId id="631" r:id="rId19"/>
    <p:sldId id="633" r:id="rId20"/>
    <p:sldId id="635" r:id="rId21"/>
    <p:sldId id="632" r:id="rId22"/>
    <p:sldId id="636" r:id="rId23"/>
    <p:sldId id="638" r:id="rId24"/>
    <p:sldId id="639" r:id="rId25"/>
    <p:sldId id="640" r:id="rId26"/>
    <p:sldId id="641" r:id="rId27"/>
    <p:sldId id="642" r:id="rId28"/>
    <p:sldId id="643" r:id="rId29"/>
    <p:sldId id="644" r:id="rId30"/>
    <p:sldId id="645" r:id="rId31"/>
    <p:sldId id="646" r:id="rId32"/>
    <p:sldId id="647" r:id="rId33"/>
    <p:sldId id="648" r:id="rId34"/>
    <p:sldId id="650" r:id="rId35"/>
    <p:sldId id="396" r:id="rId36"/>
    <p:sldId id="649" r:id="rId37"/>
    <p:sldId id="651" r:id="rId38"/>
    <p:sldId id="711" r:id="rId39"/>
    <p:sldId id="652" r:id="rId40"/>
    <p:sldId id="259" r:id="rId41"/>
    <p:sldId id="653" r:id="rId42"/>
    <p:sldId id="654" r:id="rId43"/>
    <p:sldId id="655" r:id="rId44"/>
    <p:sldId id="656" r:id="rId45"/>
    <p:sldId id="657" r:id="rId46"/>
    <p:sldId id="705" r:id="rId47"/>
    <p:sldId id="658" r:id="rId48"/>
    <p:sldId id="659" r:id="rId49"/>
    <p:sldId id="660" r:id="rId50"/>
    <p:sldId id="661" r:id="rId51"/>
    <p:sldId id="662" r:id="rId52"/>
    <p:sldId id="663" r:id="rId53"/>
    <p:sldId id="710" r:id="rId54"/>
    <p:sldId id="664" r:id="rId55"/>
    <p:sldId id="665" r:id="rId56"/>
    <p:sldId id="666" r:id="rId57"/>
    <p:sldId id="273" r:id="rId58"/>
    <p:sldId id="667" r:id="rId59"/>
    <p:sldId id="668" r:id="rId60"/>
    <p:sldId id="669" r:id="rId61"/>
    <p:sldId id="670" r:id="rId62"/>
    <p:sldId id="278" r:id="rId63"/>
    <p:sldId id="672" r:id="rId64"/>
    <p:sldId id="707" r:id="rId6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Silva" initials="A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327"/>
  </p:normalViewPr>
  <p:slideViewPr>
    <p:cSldViewPr snapToGrid="0">
      <p:cViewPr varScale="1">
        <p:scale>
          <a:sx n="43" d="100"/>
          <a:sy n="43" d="100"/>
        </p:scale>
        <p:origin x="960"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0" name="Shape 2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Incentiv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Insurance" TargetMode="External"/><Relationship Id="rId4" Type="http://schemas.openxmlformats.org/officeDocument/2006/relationships/hyperlink" Target="https://en.wikipedia.org/wiki/Ris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rPr dirty="0"/>
              <a:t>Common misconceptions:</a:t>
            </a:r>
          </a:p>
          <a:p>
            <a:r>
              <a:rPr dirty="0"/>
              <a:t>Not about doing what is best for “you”. Perfectly rational to sacrifice own food for your child, a kidney for your loved one.</a:t>
            </a:r>
          </a:p>
          <a:p>
            <a:r>
              <a:rPr dirty="0"/>
              <a:t>We assume these things give you utility and you act in a way that </a:t>
            </a:r>
            <a:r>
              <a:rPr dirty="0" err="1"/>
              <a:t>maximises</a:t>
            </a:r>
            <a:r>
              <a:rPr dirty="0"/>
              <a:t> your own utility.</a:t>
            </a:r>
          </a:p>
          <a:p>
            <a:r>
              <a:rPr dirty="0"/>
              <a:t>Transitivity If Steak &gt; Chips, and Chips &gt; Spinach, then Steak &gt; spinach. Why must this hold? What happens if it doesn’t? (see money pump)</a:t>
            </a:r>
          </a:p>
          <a:p>
            <a:r>
              <a:rPr dirty="0" err="1"/>
              <a:t>Behavioural</a:t>
            </a:r>
            <a:r>
              <a:rPr dirty="0"/>
              <a:t> economics is most concerned with violations of transitivity</a:t>
            </a:r>
            <a:endParaRPr lang="pt-PT" dirty="0"/>
          </a:p>
          <a:p>
            <a:endParaRPr lang="en-PT" dirty="0"/>
          </a:p>
          <a:p>
            <a:pPr marL="0" indent="0">
              <a:buNone/>
            </a:pPr>
            <a:r>
              <a:rPr lang="en-GB" dirty="0"/>
              <a:t>For example, if people were handed a menu that listed three hot drinks, and they said that at some given moment they preferred coffee to tea, and tea to hot chocolate, they should logically prefer coffee to hot chocolate. If they preferred A to B and B to C, they should prefer A to C. </a:t>
            </a:r>
          </a:p>
          <a:p>
            <a:pPr marL="0" indent="0">
              <a:buNone/>
            </a:pPr>
            <a:r>
              <a:rPr lang="en-GB" dirty="0"/>
              <a:t>If people couldn't order their preferences logically, how would any market ever function properly? If people preferred coffee to tea and tea to hot chocolate—but then turned around and chose hot chocolate over coffee-they'd never finish choosing. They'd be willing, in principle, to pay to switch from hot chocolate to tea and also to switch from tea to coffee-and then pay again to switch from coffee to hot chocolate. They'd never settle on a drink but instead would be stuck in this mad infinite loop in which they kept paying to upgrade from the drink they had to a drink they liked better.</a:t>
            </a:r>
          </a:p>
          <a:p>
            <a:pPr marL="0" indent="0" defTabSz="457200">
              <a:lnSpc>
                <a:spcPct val="120000"/>
              </a:lnSpc>
              <a:spcBef>
                <a:spcPts val="1000"/>
              </a:spcBef>
              <a:buSzPct val="100000"/>
              <a:buNone/>
              <a:defRPr sz="3900">
                <a:solidFill>
                  <a:srgbClr val="0D0D0D"/>
                </a:solidFill>
                <a:latin typeface="Helvetica"/>
                <a:ea typeface="Helvetica"/>
                <a:cs typeface="Helvetica"/>
                <a:sym typeface="Helvetica"/>
              </a:defRPr>
            </a:pPr>
            <a:endParaRPr lang="en-GB"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xfrm>
            <a:off x="381000" y="685800"/>
            <a:ext cx="6096000" cy="3429000"/>
          </a:xfrm>
          <a:prstGeom prst="rect">
            <a:avLst/>
          </a:prstGeom>
        </p:spPr>
        <p:txBody>
          <a:bodyPr/>
          <a:lstStyle/>
          <a:p>
            <a:endParaRPr/>
          </a:p>
        </p:txBody>
      </p:sp>
      <p:sp>
        <p:nvSpPr>
          <p:cNvPr id="420" name="Shape 420"/>
          <p:cNvSpPr>
            <a:spLocks noGrp="1"/>
          </p:cNvSpPr>
          <p:nvPr>
            <p:ph type="body" sz="quarter" idx="1"/>
          </p:nvPr>
        </p:nvSpPr>
        <p:spPr>
          <a:prstGeom prst="rect">
            <a:avLst/>
          </a:prstGeom>
        </p:spPr>
        <p:txBody>
          <a:bodyPr/>
          <a:lstStyle/>
          <a:p>
            <a:r>
              <a:t>As another example, people are willing to pay the same for 1% chance of a million, as 2% of a million, despite the second having double the EV.</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144599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266776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338696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altLang="en-US" kern="1200" dirty="0">
                <a:solidFill>
                  <a:schemeClr val="tx1"/>
                </a:solidFill>
                <a:cs typeface="Arial" panose="020B0604020202020204" pitchFamily="34" charset="0"/>
              </a:rPr>
              <a:t>Insurance premiums can involve complex streams of transactions, with some descriptions of premiums being more attractive than others</a:t>
            </a:r>
          </a:p>
          <a:p>
            <a:r>
              <a:rPr lang="en-US" b="0" i="0" dirty="0">
                <a:solidFill>
                  <a:srgbClr val="202122"/>
                </a:solidFill>
                <a:effectLst/>
                <a:highlight>
                  <a:srgbClr val="FFFFFF"/>
                </a:highlight>
                <a:latin typeface="Arial" panose="020B0604020202020204" pitchFamily="34" charset="0"/>
              </a:rPr>
              <a:t> a </a:t>
            </a:r>
            <a:r>
              <a:rPr lang="en-US" b="1" i="0" dirty="0">
                <a:solidFill>
                  <a:srgbClr val="202122"/>
                </a:solidFill>
                <a:effectLst/>
                <a:highlight>
                  <a:srgbClr val="FFFFFF"/>
                </a:highlight>
                <a:latin typeface="Arial" panose="020B0604020202020204" pitchFamily="34" charset="0"/>
              </a:rPr>
              <a:t>moral hazard</a:t>
            </a:r>
            <a:r>
              <a:rPr lang="en-US" b="0" i="0" dirty="0">
                <a:solidFill>
                  <a:srgbClr val="202122"/>
                </a:solidFill>
                <a:effectLst/>
                <a:highlight>
                  <a:srgbClr val="FFFFFF"/>
                </a:highlight>
                <a:latin typeface="Arial" panose="020B0604020202020204" pitchFamily="34" charset="0"/>
              </a:rPr>
              <a:t> is a situation where an economic actor has an </a:t>
            </a:r>
            <a:r>
              <a:rPr lang="en-US" b="0" i="0" u="none" strike="noStrike" dirty="0">
                <a:solidFill>
                  <a:srgbClr val="3366CC"/>
                </a:solidFill>
                <a:effectLst/>
                <a:highlight>
                  <a:srgbClr val="FFFFFF"/>
                </a:highlight>
                <a:latin typeface="Arial" panose="020B0604020202020204" pitchFamily="34" charset="0"/>
                <a:hlinkClick r:id="rId3" tooltip="Incentive"/>
              </a:rPr>
              <a:t>incentive</a:t>
            </a:r>
            <a:r>
              <a:rPr lang="en-US" b="0" i="0" dirty="0">
                <a:solidFill>
                  <a:srgbClr val="202122"/>
                </a:solidFill>
                <a:effectLst/>
                <a:highlight>
                  <a:srgbClr val="FFFFFF"/>
                </a:highlight>
                <a:latin typeface="Arial" panose="020B0604020202020204" pitchFamily="34" charset="0"/>
              </a:rPr>
              <a:t> to increase its exposure to </a:t>
            </a:r>
            <a:r>
              <a:rPr lang="en-US" b="0" i="0" u="none" strike="noStrike" dirty="0">
                <a:solidFill>
                  <a:srgbClr val="3366CC"/>
                </a:solidFill>
                <a:effectLst/>
                <a:highlight>
                  <a:srgbClr val="FFFFFF"/>
                </a:highlight>
                <a:latin typeface="Arial" panose="020B0604020202020204" pitchFamily="34" charset="0"/>
                <a:hlinkClick r:id="rId4" tooltip="Risk"/>
              </a:rPr>
              <a:t>risk</a:t>
            </a:r>
            <a:r>
              <a:rPr lang="en-US" b="0" i="0" dirty="0">
                <a:solidFill>
                  <a:srgbClr val="202122"/>
                </a:solidFill>
                <a:effectLst/>
                <a:highlight>
                  <a:srgbClr val="FFFFFF"/>
                </a:highlight>
                <a:latin typeface="Arial" panose="020B0604020202020204" pitchFamily="34" charset="0"/>
              </a:rPr>
              <a:t> because it does not bear the full costs of that risk. For example, when a corporation is insured, it may take on higher risk knowing that its </a:t>
            </a:r>
            <a:r>
              <a:rPr lang="en-US" b="0" i="0" u="none" strike="noStrike" dirty="0">
                <a:solidFill>
                  <a:srgbClr val="3366CC"/>
                </a:solidFill>
                <a:effectLst/>
                <a:highlight>
                  <a:srgbClr val="FFFFFF"/>
                </a:highlight>
                <a:latin typeface="Arial" panose="020B0604020202020204" pitchFamily="34" charset="0"/>
                <a:hlinkClick r:id="rId5" tooltip="Insurance"/>
              </a:rPr>
              <a:t>insurance</a:t>
            </a:r>
            <a:r>
              <a:rPr lang="en-US" b="0" i="0" dirty="0">
                <a:solidFill>
                  <a:srgbClr val="202122"/>
                </a:solidFill>
                <a:effectLst/>
                <a:highlight>
                  <a:srgbClr val="FFFFFF"/>
                </a:highlight>
                <a:latin typeface="Arial" panose="020B0604020202020204" pitchFamily="34" charset="0"/>
              </a:rPr>
              <a:t> will pay the associated costs. </a:t>
            </a:r>
            <a:endParaRPr lang="en-PT" dirty="0"/>
          </a:p>
        </p:txBody>
      </p:sp>
    </p:spTree>
    <p:extLst>
      <p:ext uri="{BB962C8B-B14F-4D97-AF65-F5344CB8AC3E}">
        <p14:creationId xmlns:p14="http://schemas.microsoft.com/office/powerpoint/2010/main" val="2295383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11519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149657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slope shows how valuable each euro is and because </a:t>
            </a:r>
            <a:r>
              <a:rPr lang="en-GB" dirty="0" err="1"/>
              <a:t>dimishing</a:t>
            </a:r>
            <a:r>
              <a:rPr lang="en-GB" dirty="0"/>
              <a:t> returns, each marginal euro has less value. The most impactful euro is the first euro, you can see the steepness of the curve at the beginning right.</a:t>
            </a:r>
            <a:endParaRPr lang="en-PT" dirty="0"/>
          </a:p>
        </p:txBody>
      </p:sp>
    </p:spTree>
    <p:extLst>
      <p:ext uri="{BB962C8B-B14F-4D97-AF65-F5344CB8AC3E}">
        <p14:creationId xmlns:p14="http://schemas.microsoft.com/office/powerpoint/2010/main" val="2167283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separation is always better because you get the beginning part always. In integration you can only move along the curve. In segregation you are not moving along the curve, you’re getting a new curve every time.</a:t>
            </a:r>
            <a:endParaRPr lang="en-PT" dirty="0"/>
          </a:p>
        </p:txBody>
      </p:sp>
    </p:spTree>
    <p:extLst>
      <p:ext uri="{BB962C8B-B14F-4D97-AF65-F5344CB8AC3E}">
        <p14:creationId xmlns:p14="http://schemas.microsoft.com/office/powerpoint/2010/main" val="1674514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PT" dirty="0"/>
              <a:t>We move along the reference point</a:t>
            </a:r>
          </a:p>
        </p:txBody>
      </p:sp>
    </p:spTree>
    <p:extLst>
      <p:ext uri="{BB962C8B-B14F-4D97-AF65-F5344CB8AC3E}">
        <p14:creationId xmlns:p14="http://schemas.microsoft.com/office/powerpoint/2010/main" val="322735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lvl1pPr defTabSz="914400">
              <a:lnSpc>
                <a:spcPct val="80000"/>
              </a:lnSpc>
              <a:defRPr sz="1200" b="1" spc="-24"/>
            </a:lvl1pPr>
          </a:lstStyle>
          <a:p>
            <a:r>
              <a:t>Risk is probabilities that are defined and correct. While uncertainty is a guess. In the real world often we deal with uncertainties, which is part of the reason why it’s not super useful in the real world. However, even when dealing with risk it sometimes doesn’t work.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560972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67680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PT" dirty="0"/>
              <a:t>Now in losses </a:t>
            </a:r>
            <a:r>
              <a:rPr lang="en-GB" dirty="0"/>
              <a:t>segregation is worse because you get the worst bit multiple times. The curve in losses is convex and steeper. So each additional loss leads to greater loss than the previous one</a:t>
            </a:r>
            <a:endParaRPr lang="en-PT" dirty="0"/>
          </a:p>
        </p:txBody>
      </p:sp>
    </p:spTree>
    <p:extLst>
      <p:ext uri="{BB962C8B-B14F-4D97-AF65-F5344CB8AC3E}">
        <p14:creationId xmlns:p14="http://schemas.microsoft.com/office/powerpoint/2010/main" val="94870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PT" dirty="0"/>
              <a:t>We move along the reference point</a:t>
            </a:r>
          </a:p>
        </p:txBody>
      </p:sp>
    </p:spTree>
    <p:extLst>
      <p:ext uri="{BB962C8B-B14F-4D97-AF65-F5344CB8AC3E}">
        <p14:creationId xmlns:p14="http://schemas.microsoft.com/office/powerpoint/2010/main" val="326559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2377817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3630987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dirty="0" err="1"/>
              <a:t>Emphasise</a:t>
            </a:r>
            <a:r>
              <a:rPr dirty="0"/>
              <a:t> that this is not the model, but the mean. So as if you played a million times. You win a pound if head, zero if head. </a:t>
            </a:r>
            <a:r>
              <a:rPr dirty="0" err="1"/>
              <a:t>Whats</a:t>
            </a:r>
            <a:r>
              <a:rPr dirty="0"/>
              <a:t> the expected value? 0</a:t>
            </a:r>
          </a:p>
        </p:txBody>
      </p:sp>
    </p:spTree>
    <p:extLst>
      <p:ext uri="{BB962C8B-B14F-4D97-AF65-F5344CB8AC3E}">
        <p14:creationId xmlns:p14="http://schemas.microsoft.com/office/powerpoint/2010/main" val="355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defTabSz="914400">
              <a:lnSpc>
                <a:spcPct val="80000"/>
              </a:lnSpc>
              <a:defRPr sz="1200" b="1" spc="-24"/>
            </a:pPr>
            <a:r>
              <a:t>The first 3 can lead to biases and systematic errors</a:t>
            </a:r>
          </a:p>
          <a:p>
            <a:pPr defTabSz="914400">
              <a:lnSpc>
                <a:spcPct val="80000"/>
              </a:lnSpc>
              <a:defRPr sz="1200" b="1" spc="-24"/>
            </a:pPr>
            <a:r>
              <a:t>The 4</a:t>
            </a:r>
            <a:r>
              <a:rPr baseline="30000"/>
              <a:t>th</a:t>
            </a:r>
            <a:r>
              <a:t> relates to how people feel.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Have you ever made a decision based on an educated guess, rule of thumb, or common sense?</a:t>
            </a:r>
          </a:p>
          <a:p>
            <a:endParaRPr/>
          </a:p>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lang="pt-PT" dirty="0" err="1"/>
              <a:t>Heuristics</a:t>
            </a:r>
            <a:r>
              <a:rPr lang="pt-PT" dirty="0"/>
              <a:t> </a:t>
            </a:r>
            <a:r>
              <a:rPr lang="pt-PT" dirty="0" err="1"/>
              <a:t>tend</a:t>
            </a:r>
            <a:r>
              <a:rPr lang="pt-PT" dirty="0"/>
              <a:t> to </a:t>
            </a:r>
            <a:r>
              <a:rPr lang="pt-PT" dirty="0" err="1"/>
              <a:t>be</a:t>
            </a:r>
            <a:r>
              <a:rPr lang="pt-PT" dirty="0"/>
              <a:t> neutral, </a:t>
            </a:r>
            <a:r>
              <a:rPr lang="pt-PT" dirty="0" err="1"/>
              <a:t>sometimes</a:t>
            </a:r>
            <a:r>
              <a:rPr lang="pt-PT" dirty="0"/>
              <a:t> </a:t>
            </a:r>
            <a:r>
              <a:rPr lang="pt-PT" dirty="0" err="1"/>
              <a:t>good</a:t>
            </a:r>
            <a:r>
              <a:rPr lang="pt-PT" dirty="0"/>
              <a:t>, </a:t>
            </a:r>
            <a:r>
              <a:rPr lang="pt-PT" dirty="0" err="1"/>
              <a:t>sometimes</a:t>
            </a:r>
            <a:r>
              <a:rPr lang="pt-PT" dirty="0"/>
              <a:t> </a:t>
            </a:r>
            <a:r>
              <a:rPr lang="pt-PT" dirty="0" err="1"/>
              <a:t>bad</a:t>
            </a:r>
            <a:r>
              <a:rPr lang="pt-PT" dirty="0"/>
              <a:t> </a:t>
            </a:r>
            <a:r>
              <a:rPr lang="pt-PT" dirty="0" err="1"/>
              <a:t>depending</a:t>
            </a:r>
            <a:r>
              <a:rPr lang="pt-PT" dirty="0"/>
              <a:t> </a:t>
            </a:r>
            <a:r>
              <a:rPr lang="pt-PT" dirty="0" err="1"/>
              <a:t>on</a:t>
            </a:r>
            <a:r>
              <a:rPr lang="pt-PT" dirty="0"/>
              <a:t> </a:t>
            </a:r>
            <a:r>
              <a:rPr lang="pt-PT" dirty="0" err="1"/>
              <a:t>the</a:t>
            </a:r>
            <a:r>
              <a:rPr lang="pt-PT" dirty="0"/>
              <a:t> </a:t>
            </a:r>
            <a:r>
              <a:rPr lang="pt-PT" dirty="0" err="1"/>
              <a:t>context</a:t>
            </a:r>
            <a:r>
              <a:rPr lang="pt-PT" dirty="0"/>
              <a:t>. </a:t>
            </a:r>
            <a:r>
              <a:rPr lang="pt-PT" dirty="0" err="1"/>
              <a:t>They</a:t>
            </a:r>
            <a:r>
              <a:rPr lang="pt-PT" dirty="0"/>
              <a:t> lead to </a:t>
            </a:r>
            <a:r>
              <a:rPr lang="pt-PT" dirty="0" err="1"/>
              <a:t>biases</a:t>
            </a:r>
            <a:r>
              <a:rPr lang="pt-PT" dirty="0"/>
              <a:t> </a:t>
            </a:r>
            <a:r>
              <a:rPr lang="pt-PT" dirty="0" err="1"/>
              <a:t>which</a:t>
            </a:r>
            <a:r>
              <a:rPr lang="pt-PT" dirty="0"/>
              <a:t> </a:t>
            </a:r>
            <a:r>
              <a:rPr lang="pt-PT" dirty="0" err="1"/>
              <a:t>tend</a:t>
            </a:r>
            <a:r>
              <a:rPr lang="pt-PT" dirty="0"/>
              <a:t> to </a:t>
            </a:r>
            <a:r>
              <a:rPr lang="pt-PT" dirty="0" err="1"/>
              <a:t>have</a:t>
            </a:r>
            <a:r>
              <a:rPr lang="pt-PT" dirty="0"/>
              <a:t> negative </a:t>
            </a:r>
            <a:r>
              <a:rPr lang="pt-PT" dirty="0" err="1"/>
              <a:t>outcomes</a:t>
            </a:r>
            <a:r>
              <a:rPr lang="pt-PT" dirty="0"/>
              <a:t>. </a:t>
            </a:r>
            <a:r>
              <a:rPr lang="pt-PT" dirty="0" err="1"/>
              <a:t>When</a:t>
            </a:r>
            <a:r>
              <a:rPr lang="pt-PT" dirty="0"/>
              <a:t> </a:t>
            </a:r>
            <a:r>
              <a:rPr lang="pt-PT" dirty="0" err="1"/>
              <a:t>heuristics</a:t>
            </a:r>
            <a:r>
              <a:rPr lang="pt-PT" dirty="0"/>
              <a:t> lead to </a:t>
            </a:r>
            <a:r>
              <a:rPr lang="pt-PT" dirty="0" err="1"/>
              <a:t>systematic</a:t>
            </a:r>
            <a:r>
              <a:rPr lang="pt-PT" dirty="0"/>
              <a:t> </a:t>
            </a:r>
            <a:r>
              <a:rPr lang="pt-PT" dirty="0" err="1"/>
              <a:t>errors</a:t>
            </a:r>
            <a:r>
              <a:rPr lang="pt-PT" dirty="0"/>
              <a:t> </a:t>
            </a:r>
            <a:r>
              <a:rPr lang="pt-PT" dirty="0" err="1"/>
              <a:t>they</a:t>
            </a:r>
            <a:r>
              <a:rPr lang="pt-PT" dirty="0"/>
              <a:t> are </a:t>
            </a:r>
            <a:r>
              <a:rPr lang="pt-PT" dirty="0" err="1"/>
              <a:t>are</a:t>
            </a:r>
            <a:r>
              <a:rPr lang="pt-PT" dirty="0"/>
              <a:t> </a:t>
            </a:r>
            <a:r>
              <a:rPr lang="pt-PT" dirty="0" err="1"/>
              <a:t>categorised</a:t>
            </a:r>
            <a:r>
              <a:rPr lang="pt-PT" dirty="0"/>
              <a:t> ad </a:t>
            </a:r>
            <a:r>
              <a:rPr lang="pt-PT" dirty="0" err="1"/>
              <a:t>biases</a:t>
            </a:r>
            <a:r>
              <a:rPr lang="pt-PT"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xfrm>
            <a:off x="381000" y="685800"/>
            <a:ext cx="6096000" cy="3429000"/>
          </a:xfrm>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Most successful at capturing the experimental results</a:t>
            </a:r>
          </a:p>
          <a:p>
            <a:r>
              <a:t>Not normative, but descriptive: it simply tries to capture people’s attitudes to risky gambles</a:t>
            </a:r>
          </a:p>
          <a:p>
            <a:r>
              <a:t>Best-known alternative theory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xfrm>
            <a:off x="381000" y="685800"/>
            <a:ext cx="6096000" cy="3429000"/>
          </a:xfrm>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A growing body of psychological research divides our decision-making into two systems. System 1 thinking is fast, effortless, automatic and largely involuntary - the kind of thinking that we use to take our daily commute or to react when we hear a loud noise. By contrast, System 2 is more deliberative, effortful, attentive, and voluntary. System 2 thinking is used to undertake complex thought processes like writing a job application or deciding which school to send our children. Both systems are important for getting through life effectively and efficiently but we are increasingly learning that System 1 thinking can sometimes lead us astray and we have limited capacity for System 2 thinking.</a:t>
            </a:r>
          </a:p>
          <a:p>
            <a:pPr defTabSz="914400">
              <a:lnSpc>
                <a:spcPct val="100000"/>
              </a:lnSpc>
              <a:defRPr sz="1200">
                <a:latin typeface="Calibri"/>
                <a:ea typeface="Calibri"/>
                <a:cs typeface="Calibri"/>
                <a:sym typeface="Calibri"/>
              </a:defRPr>
            </a:pPr>
            <a:endParaRPr dirty="0"/>
          </a:p>
          <a:p>
            <a:pPr defTabSz="914400">
              <a:lnSpc>
                <a:spcPct val="100000"/>
              </a:lnSpc>
              <a:defRPr sz="1200" b="1">
                <a:latin typeface="Calibri"/>
                <a:ea typeface="Calibri"/>
                <a:cs typeface="Calibri"/>
                <a:sym typeface="Calibri"/>
              </a:defRPr>
            </a:pPr>
            <a:r>
              <a:rPr dirty="0"/>
              <a:t>Intuition – </a:t>
            </a:r>
            <a:r>
              <a:rPr b="0" dirty="0"/>
              <a:t>Aggregate of past experience and assumptions</a:t>
            </a:r>
          </a:p>
          <a:p>
            <a:pPr defTabSz="914400">
              <a:lnSpc>
                <a:spcPct val="100000"/>
              </a:lnSpc>
              <a:defRPr sz="1200" b="1">
                <a:latin typeface="Calibri"/>
                <a:ea typeface="Calibri"/>
                <a:cs typeface="Calibri"/>
                <a:sym typeface="Calibri"/>
              </a:defRPr>
            </a:pPr>
            <a:r>
              <a:rPr dirty="0"/>
              <a:t>Mental short-cuts </a:t>
            </a:r>
            <a:r>
              <a:rPr b="0" dirty="0"/>
              <a:t>– we’re fast and frugal thinkers, using rules-of-thumb and instinct a lot of the time, rather than careful deliberation</a:t>
            </a:r>
          </a:p>
          <a:p>
            <a:pPr defTabSz="914400">
              <a:lnSpc>
                <a:spcPct val="100000"/>
              </a:lnSpc>
              <a:defRPr sz="1200" b="1">
                <a:latin typeface="Calibri"/>
                <a:ea typeface="Calibri"/>
                <a:cs typeface="Calibri"/>
                <a:sym typeface="Calibri"/>
              </a:defRPr>
            </a:pPr>
            <a:r>
              <a:rPr dirty="0"/>
              <a:t>Emotions</a:t>
            </a:r>
            <a:r>
              <a:rPr b="0" dirty="0"/>
              <a:t> – choices are often made on their emotional resonance, not deliberate logic</a:t>
            </a:r>
          </a:p>
          <a:p>
            <a:pPr defTabSz="914400">
              <a:lnSpc>
                <a:spcPct val="100000"/>
              </a:lnSpc>
              <a:defRPr sz="1200" b="1">
                <a:latin typeface="Calibri"/>
                <a:ea typeface="Calibri"/>
                <a:cs typeface="Calibri"/>
                <a:sym typeface="Calibri"/>
              </a:defRPr>
            </a:pPr>
            <a:r>
              <a:rPr dirty="0"/>
              <a:t>Social influence </a:t>
            </a:r>
            <a:r>
              <a:rPr b="0" dirty="0"/>
              <a:t>– we social creatures, often conforming to the masses, and use others as a source of information. </a:t>
            </a:r>
          </a:p>
          <a:p>
            <a:pPr defTabSz="914400">
              <a:lnSpc>
                <a:spcPct val="100000"/>
              </a:lnSpc>
              <a:defRPr sz="1200" b="1">
                <a:latin typeface="Calibri"/>
                <a:ea typeface="Calibri"/>
                <a:cs typeface="Calibri"/>
                <a:sym typeface="Calibri"/>
              </a:defRPr>
            </a:pPr>
            <a:r>
              <a:rPr dirty="0"/>
              <a:t>Biases</a:t>
            </a:r>
            <a:r>
              <a:rPr b="0" dirty="0"/>
              <a:t> – stereotypes, assumptions, and our tendencies to focus on some aspects of a situation and ignore others, our tendency to ignore information that doesn’t support our pre-existing opinions and beliefs.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endParaRPr/>
          </a:p>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endParaRPr dirty="0"/>
          </a:p>
          <a:p>
            <a:r>
              <a:rPr lang="pt-PT" dirty="0" err="1"/>
              <a:t>Heuristics</a:t>
            </a:r>
            <a:r>
              <a:rPr lang="pt-PT" dirty="0"/>
              <a:t> are </a:t>
            </a:r>
            <a:r>
              <a:rPr lang="pt-PT" dirty="0" err="1"/>
              <a:t>particularly</a:t>
            </a:r>
            <a:r>
              <a:rPr lang="pt-PT" dirty="0"/>
              <a:t> </a:t>
            </a:r>
            <a:r>
              <a:rPr lang="pt-PT" dirty="0" err="1"/>
              <a:t>useful</a:t>
            </a:r>
            <a:r>
              <a:rPr lang="pt-PT" dirty="0"/>
              <a:t> </a:t>
            </a:r>
            <a:r>
              <a:rPr lang="pt-PT" dirty="0" err="1"/>
              <a:t>when</a:t>
            </a:r>
            <a:r>
              <a:rPr lang="pt-PT" dirty="0"/>
              <a:t> </a:t>
            </a:r>
            <a:r>
              <a:rPr lang="pt-PT" dirty="0" err="1"/>
              <a:t>accurate</a:t>
            </a:r>
            <a:r>
              <a:rPr lang="pt-PT" dirty="0"/>
              <a:t> </a:t>
            </a:r>
            <a:r>
              <a:rPr lang="pt-PT" dirty="0" err="1"/>
              <a:t>information</a:t>
            </a:r>
            <a:r>
              <a:rPr lang="pt-PT" dirty="0"/>
              <a:t> </a:t>
            </a:r>
            <a:r>
              <a:rPr lang="pt-PT" dirty="0" err="1"/>
              <a:t>is</a:t>
            </a:r>
            <a:r>
              <a:rPr lang="pt-PT" dirty="0"/>
              <a:t> </a:t>
            </a:r>
            <a:r>
              <a:rPr lang="pt-PT" dirty="0" err="1"/>
              <a:t>costly</a:t>
            </a:r>
            <a:r>
              <a:rPr lang="pt-PT" dirty="0"/>
              <a:t>, time </a:t>
            </a:r>
            <a:r>
              <a:rPr lang="pt-PT" dirty="0" err="1"/>
              <a:t>consuming</a:t>
            </a:r>
            <a:r>
              <a:rPr lang="pt-PT" dirty="0"/>
              <a:t> </a:t>
            </a:r>
            <a:r>
              <a:rPr lang="pt-PT" dirty="0" err="1"/>
              <a:t>or</a:t>
            </a:r>
            <a:r>
              <a:rPr lang="pt-PT" dirty="0"/>
              <a:t> </a:t>
            </a:r>
            <a:r>
              <a:rPr lang="pt-PT" dirty="0" err="1"/>
              <a:t>not</a:t>
            </a:r>
            <a:r>
              <a:rPr lang="pt-PT" dirty="0"/>
              <a:t> </a:t>
            </a:r>
            <a:r>
              <a:rPr lang="pt-PT" dirty="0" err="1"/>
              <a:t>easily</a:t>
            </a:r>
            <a:r>
              <a:rPr lang="pt-PT" dirty="0"/>
              <a:t> </a:t>
            </a:r>
            <a:r>
              <a:rPr lang="pt-PT" dirty="0" err="1"/>
              <a:t>available</a:t>
            </a:r>
            <a:r>
              <a:rPr lang="pt-PT" dirty="0"/>
              <a:t>. In </a:t>
            </a:r>
            <a:r>
              <a:rPr lang="pt-PT" dirty="0" err="1"/>
              <a:t>such</a:t>
            </a:r>
            <a:r>
              <a:rPr lang="pt-PT" dirty="0"/>
              <a:t> </a:t>
            </a:r>
            <a:r>
              <a:rPr lang="pt-PT" dirty="0" err="1"/>
              <a:t>contexts</a:t>
            </a:r>
            <a:r>
              <a:rPr lang="pt-PT" dirty="0"/>
              <a:t>, </a:t>
            </a:r>
            <a:r>
              <a:rPr lang="pt-PT" dirty="0" err="1"/>
              <a:t>recognition</a:t>
            </a:r>
            <a:r>
              <a:rPr lang="pt-PT" dirty="0"/>
              <a:t> </a:t>
            </a:r>
            <a:r>
              <a:rPr lang="pt-PT" dirty="0" err="1"/>
              <a:t>heuristics</a:t>
            </a:r>
            <a:r>
              <a:rPr lang="pt-PT" dirty="0"/>
              <a:t> for exemple </a:t>
            </a:r>
            <a:r>
              <a:rPr lang="pt-PT" dirty="0" err="1"/>
              <a:t>is</a:t>
            </a:r>
            <a:r>
              <a:rPr lang="pt-PT" dirty="0"/>
              <a:t> a </a:t>
            </a:r>
            <a:r>
              <a:rPr lang="pt-PT" dirty="0" err="1"/>
              <a:t>reliable</a:t>
            </a:r>
            <a:r>
              <a:rPr lang="pt-PT" dirty="0"/>
              <a:t> </a:t>
            </a:r>
            <a:r>
              <a:rPr lang="pt-PT" dirty="0" err="1"/>
              <a:t>indicator</a:t>
            </a:r>
            <a:r>
              <a:rPr lang="pt-PT" dirty="0"/>
              <a:t> </a:t>
            </a:r>
            <a:r>
              <a:rPr lang="pt-PT" dirty="0" err="1"/>
              <a:t>of</a:t>
            </a:r>
            <a:r>
              <a:rPr lang="pt-PT" dirty="0"/>
              <a:t> </a:t>
            </a:r>
            <a:r>
              <a:rPr lang="pt-PT" dirty="0" err="1"/>
              <a:t>quality</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PT" dirty="0" err="1"/>
              <a:t>Remember</a:t>
            </a:r>
            <a:r>
              <a:rPr lang="pt-PT" dirty="0"/>
              <a:t> </a:t>
            </a:r>
            <a:r>
              <a:rPr lang="pt-PT" dirty="0" err="1"/>
              <a:t>this</a:t>
            </a:r>
            <a:r>
              <a:rPr lang="pt-PT" dirty="0"/>
              <a:t> slide. </a:t>
            </a:r>
            <a:r>
              <a:rPr lang="pt-PT" dirty="0" err="1"/>
              <a:t>Heuristics</a:t>
            </a:r>
            <a:r>
              <a:rPr lang="pt-PT" dirty="0"/>
              <a:t> are </a:t>
            </a:r>
            <a:r>
              <a:rPr lang="pt-PT" dirty="0" err="1"/>
              <a:t>useful</a:t>
            </a:r>
            <a:r>
              <a:rPr lang="pt-PT" dirty="0"/>
              <a:t> in </a:t>
            </a:r>
            <a:r>
              <a:rPr lang="pt-PT" dirty="0" err="1"/>
              <a:t>uncertain</a:t>
            </a:r>
            <a:r>
              <a:rPr lang="pt-PT" dirty="0"/>
              <a:t> </a:t>
            </a:r>
            <a:r>
              <a:rPr lang="pt-PT" dirty="0" err="1"/>
              <a:t>environments</a:t>
            </a:r>
            <a:r>
              <a:rPr lang="pt-PT" dirty="0"/>
              <a:t> </a:t>
            </a:r>
            <a:r>
              <a:rPr lang="pt-PT" dirty="0" err="1"/>
              <a:t>where</a:t>
            </a:r>
            <a:r>
              <a:rPr lang="pt-PT" dirty="0"/>
              <a:t> </a:t>
            </a:r>
            <a:r>
              <a:rPr lang="pt-PT" dirty="0" err="1"/>
              <a:t>we</a:t>
            </a:r>
            <a:r>
              <a:rPr lang="pt-PT" dirty="0"/>
              <a:t> </a:t>
            </a:r>
            <a:r>
              <a:rPr lang="pt-PT" dirty="0" err="1"/>
              <a:t>can’t</a:t>
            </a:r>
            <a:r>
              <a:rPr lang="pt-PT" dirty="0"/>
              <a:t> </a:t>
            </a:r>
            <a:r>
              <a:rPr lang="pt-PT" dirty="0" err="1"/>
              <a:t>calculate</a:t>
            </a:r>
            <a:r>
              <a:rPr lang="pt-PT" dirty="0"/>
              <a:t> </a:t>
            </a:r>
            <a:r>
              <a:rPr lang="pt-PT" dirty="0" err="1"/>
              <a:t>risk</a:t>
            </a:r>
            <a:r>
              <a:rPr lang="pt-PT" dirty="0"/>
              <a:t> </a:t>
            </a:r>
            <a:r>
              <a:rPr lang="pt-PT" dirty="0" err="1"/>
              <a:t>correctly</a:t>
            </a:r>
            <a:r>
              <a:rPr lang="pt-PT" dirty="0"/>
              <a:t>.</a:t>
            </a:r>
          </a:p>
        </p:txBody>
      </p:sp>
    </p:spTree>
    <p:extLst>
      <p:ext uri="{BB962C8B-B14F-4D97-AF65-F5344CB8AC3E}">
        <p14:creationId xmlns:p14="http://schemas.microsoft.com/office/powerpoint/2010/main" val="341144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2984956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pPr defTabSz="914400">
              <a:lnSpc>
                <a:spcPct val="80000"/>
              </a:lnSpc>
              <a:defRPr sz="1200" b="1" spc="-24"/>
            </a:pPr>
            <a:r>
              <a:t>There are 4 general categories of heurististics.</a:t>
            </a:r>
          </a:p>
          <a:p>
            <a:pPr defTabSz="914400">
              <a:lnSpc>
                <a:spcPct val="80000"/>
              </a:lnSpc>
              <a:defRPr sz="1200" b="1" spc="-24"/>
            </a:pPr>
            <a:r>
              <a:t>The first 3 can lead to biases and systematic errors</a:t>
            </a:r>
          </a:p>
          <a:p>
            <a:pPr defTabSz="914400">
              <a:lnSpc>
                <a:spcPct val="80000"/>
              </a:lnSpc>
              <a:defRPr sz="1200" b="1" spc="-24"/>
            </a:pPr>
            <a:r>
              <a:t>The 4</a:t>
            </a:r>
            <a:r>
              <a:rPr baseline="30000"/>
              <a:t>th</a:t>
            </a:r>
            <a:r>
              <a:t> relates to how people feel.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pPr defTabSz="914400">
              <a:lnSpc>
                <a:spcPct val="80000"/>
              </a:lnSpc>
              <a:defRPr sz="1200" b="1" spc="-24"/>
            </a:pPr>
            <a:r>
              <a:t>There are 4 general categories of heurististics.</a:t>
            </a:r>
          </a:p>
          <a:p>
            <a:pPr defTabSz="914400">
              <a:lnSpc>
                <a:spcPct val="80000"/>
              </a:lnSpc>
              <a:defRPr sz="1200" b="1" spc="-24"/>
            </a:pPr>
            <a:r>
              <a:t>The first 3 can lead to biases and systematic errors</a:t>
            </a:r>
          </a:p>
          <a:p>
            <a:pPr defTabSz="914400">
              <a:lnSpc>
                <a:spcPct val="80000"/>
              </a:lnSpc>
              <a:defRPr sz="1200" b="1" spc="-24"/>
            </a:pPr>
            <a:r>
              <a:t>The 4</a:t>
            </a:r>
            <a:r>
              <a:rPr baseline="30000"/>
              <a:t>th</a:t>
            </a:r>
            <a:r>
              <a:t> relates to how people feel.</a:t>
            </a:r>
          </a:p>
        </p:txBody>
      </p:sp>
    </p:spTree>
    <p:extLst>
      <p:ext uri="{BB962C8B-B14F-4D97-AF65-F5344CB8AC3E}">
        <p14:creationId xmlns:p14="http://schemas.microsoft.com/office/powerpoint/2010/main" val="149129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lvl1pPr defTabSz="914400">
              <a:lnSpc>
                <a:spcPct val="80000"/>
              </a:lnSpc>
              <a:defRPr sz="1200" b="1" spc="-24"/>
            </a:lvl1pPr>
          </a:lstStyle>
          <a:p>
            <a:r>
              <a:t>It is reasonable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PT" dirty="0" err="1"/>
              <a:t>The</a:t>
            </a:r>
            <a:r>
              <a:rPr lang="pt-PT" dirty="0"/>
              <a:t> </a:t>
            </a:r>
            <a:r>
              <a:rPr lang="pt-PT" dirty="0" err="1"/>
              <a:t>degree</a:t>
            </a:r>
            <a:r>
              <a:rPr lang="pt-PT" dirty="0"/>
              <a:t> </a:t>
            </a:r>
            <a:r>
              <a:rPr lang="pt-PT" dirty="0" err="1"/>
              <a:t>that</a:t>
            </a:r>
            <a:r>
              <a:rPr lang="pt-PT" dirty="0"/>
              <a:t> </a:t>
            </a:r>
            <a:r>
              <a:rPr lang="pt-PT" dirty="0" err="1"/>
              <a:t>being</a:t>
            </a:r>
            <a:r>
              <a:rPr lang="pt-PT" dirty="0"/>
              <a:t> </a:t>
            </a:r>
            <a:r>
              <a:rPr lang="pt-PT" dirty="0" err="1"/>
              <a:t>shy</a:t>
            </a:r>
            <a:r>
              <a:rPr lang="pt-PT" dirty="0"/>
              <a:t> </a:t>
            </a:r>
            <a:r>
              <a:rPr lang="pt-PT" dirty="0" err="1"/>
              <a:t>is</a:t>
            </a:r>
            <a:r>
              <a:rPr lang="pt-PT" dirty="0"/>
              <a:t> </a:t>
            </a:r>
            <a:r>
              <a:rPr lang="pt-PT" dirty="0" err="1"/>
              <a:t>representative</a:t>
            </a:r>
            <a:r>
              <a:rPr lang="pt-PT" dirty="0"/>
              <a:t> </a:t>
            </a:r>
            <a:r>
              <a:rPr lang="pt-PT" dirty="0" err="1"/>
              <a:t>of</a:t>
            </a:r>
            <a:r>
              <a:rPr lang="pt-PT" dirty="0"/>
              <a:t> </a:t>
            </a:r>
            <a:r>
              <a:rPr lang="pt-PT" dirty="0" err="1"/>
              <a:t>being</a:t>
            </a:r>
            <a:r>
              <a:rPr lang="pt-PT" dirty="0"/>
              <a:t> a </a:t>
            </a:r>
            <a:r>
              <a:rPr lang="pt-PT" dirty="0" err="1"/>
              <a:t>librarian</a:t>
            </a:r>
            <a:r>
              <a:rPr lang="pt-PT" dirty="0"/>
              <a:t>. </a:t>
            </a:r>
          </a:p>
        </p:txBody>
      </p:sp>
    </p:spTree>
    <p:extLst>
      <p:ext uri="{BB962C8B-B14F-4D97-AF65-F5344CB8AC3E}">
        <p14:creationId xmlns:p14="http://schemas.microsoft.com/office/powerpoint/2010/main" val="2396780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381000" y="685800"/>
            <a:ext cx="6096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lvl1pPr defTabSz="914400">
              <a:lnSpc>
                <a:spcPct val="80000"/>
              </a:lnSpc>
              <a:defRPr sz="1200" b="1" spc="-24"/>
            </a:lvl1pPr>
          </a:lstStyle>
          <a:p>
            <a:r>
              <a:t>It is reasonable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PT" dirty="0" err="1"/>
              <a:t>So</a:t>
            </a:r>
            <a:r>
              <a:rPr lang="pt-PT" dirty="0"/>
              <a:t> </a:t>
            </a:r>
            <a:r>
              <a:rPr lang="pt-PT" dirty="0" err="1"/>
              <a:t>if</a:t>
            </a:r>
            <a:r>
              <a:rPr lang="pt-PT" dirty="0"/>
              <a:t> </a:t>
            </a:r>
            <a:r>
              <a:rPr lang="pt-PT" dirty="0" err="1"/>
              <a:t>you</a:t>
            </a:r>
            <a:r>
              <a:rPr lang="pt-PT" dirty="0"/>
              <a:t> </a:t>
            </a:r>
            <a:r>
              <a:rPr lang="pt-PT" dirty="0" err="1"/>
              <a:t>already</a:t>
            </a:r>
            <a:r>
              <a:rPr lang="pt-PT" dirty="0"/>
              <a:t> </a:t>
            </a:r>
            <a:r>
              <a:rPr lang="pt-PT" dirty="0" err="1"/>
              <a:t>have</a:t>
            </a:r>
            <a:r>
              <a:rPr lang="pt-PT" dirty="0"/>
              <a:t> some Money, </a:t>
            </a:r>
            <a:r>
              <a:rPr lang="pt-PT" dirty="0" err="1"/>
              <a:t>how</a:t>
            </a:r>
            <a:r>
              <a:rPr lang="pt-PT" dirty="0"/>
              <a:t> </a:t>
            </a:r>
            <a:r>
              <a:rPr lang="pt-PT" dirty="0" err="1"/>
              <a:t>much</a:t>
            </a:r>
            <a:r>
              <a:rPr lang="pt-PT" dirty="0"/>
              <a:t> </a:t>
            </a:r>
            <a:r>
              <a:rPr lang="pt-PT" dirty="0" err="1"/>
              <a:t>you’re</a:t>
            </a:r>
            <a:r>
              <a:rPr lang="pt-PT" dirty="0"/>
              <a:t> </a:t>
            </a:r>
            <a:r>
              <a:rPr lang="pt-PT" dirty="0" err="1"/>
              <a:t>going</a:t>
            </a:r>
            <a:r>
              <a:rPr lang="pt-PT" dirty="0"/>
              <a:t> to </a:t>
            </a:r>
            <a:r>
              <a:rPr lang="pt-PT" dirty="0" err="1"/>
              <a:t>value</a:t>
            </a:r>
            <a:r>
              <a:rPr lang="pt-PT" dirty="0"/>
              <a:t> </a:t>
            </a:r>
            <a:r>
              <a:rPr lang="pt-PT" dirty="0" err="1"/>
              <a:t>additional</a:t>
            </a:r>
            <a:r>
              <a:rPr lang="pt-PT" dirty="0"/>
              <a:t> Money </a:t>
            </a:r>
            <a:r>
              <a:rPr lang="pt-PT" dirty="0" err="1"/>
              <a:t>will</a:t>
            </a:r>
            <a:r>
              <a:rPr lang="pt-PT" dirty="0"/>
              <a:t> </a:t>
            </a:r>
            <a:r>
              <a:rPr lang="pt-PT" dirty="0" err="1"/>
              <a:t>be</a:t>
            </a:r>
            <a:r>
              <a:rPr lang="pt-PT" dirty="0"/>
              <a:t> </a:t>
            </a:r>
            <a:r>
              <a:rPr lang="pt-PT" dirty="0" err="1"/>
              <a:t>less</a:t>
            </a:r>
            <a:r>
              <a:rPr lang="pt-PT" dirty="0"/>
              <a:t>.</a:t>
            </a:r>
          </a:p>
          <a:p>
            <a:pPr marL="0" marR="0" lvl="0" indent="0" defTabSz="457200" eaLnBrk="1" fontAlgn="auto" latinLnBrk="0" hangingPunct="1">
              <a:lnSpc>
                <a:spcPct val="117999"/>
              </a:lnSpc>
              <a:spcBef>
                <a:spcPts val="0"/>
              </a:spcBef>
              <a:spcAft>
                <a:spcPts val="0"/>
              </a:spcAft>
              <a:buClrTx/>
              <a:buSzTx/>
              <a:buFontTx/>
              <a:buNone/>
              <a:tabLst/>
              <a:defRPr/>
            </a:pPr>
            <a:r>
              <a:rPr lang="en-GB" dirty="0"/>
              <a:t>Peoples are averse to losses because losses loom larger than equivalent gains. Hence the concave and convex utility function.</a:t>
            </a:r>
          </a:p>
          <a:p>
            <a:endParaRPr lang="pt-PT" dirty="0"/>
          </a:p>
        </p:txBody>
      </p:sp>
    </p:spTree>
    <p:extLst>
      <p:ext uri="{BB962C8B-B14F-4D97-AF65-F5344CB8AC3E}">
        <p14:creationId xmlns:p14="http://schemas.microsoft.com/office/powerpoint/2010/main" val="252532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PT" dirty="0" err="1"/>
              <a:t>So</a:t>
            </a:r>
            <a:r>
              <a:rPr lang="pt-PT" dirty="0"/>
              <a:t> </a:t>
            </a:r>
            <a:r>
              <a:rPr lang="pt-PT" dirty="0" err="1"/>
              <a:t>you</a:t>
            </a:r>
            <a:r>
              <a:rPr lang="pt-PT" dirty="0"/>
              <a:t> can </a:t>
            </a:r>
            <a:r>
              <a:rPr lang="pt-PT" dirty="0" err="1"/>
              <a:t>see</a:t>
            </a:r>
            <a:r>
              <a:rPr lang="pt-PT" dirty="0"/>
              <a:t> </a:t>
            </a:r>
            <a:r>
              <a:rPr lang="pt-PT" dirty="0" err="1"/>
              <a:t>how</a:t>
            </a:r>
            <a:r>
              <a:rPr lang="pt-PT" dirty="0"/>
              <a:t> </a:t>
            </a:r>
            <a:r>
              <a:rPr lang="pt-PT" dirty="0" err="1"/>
              <a:t>this</a:t>
            </a:r>
            <a:r>
              <a:rPr lang="pt-PT" dirty="0"/>
              <a:t> can lead to </a:t>
            </a:r>
            <a:r>
              <a:rPr lang="pt-PT" dirty="0" err="1"/>
              <a:t>problematic</a:t>
            </a:r>
            <a:r>
              <a:rPr lang="pt-PT" dirty="0"/>
              <a:t> </a:t>
            </a:r>
            <a:r>
              <a:rPr lang="pt-PT" dirty="0" err="1"/>
              <a:t>biases</a:t>
            </a:r>
            <a:r>
              <a:rPr lang="pt-PT" dirty="0"/>
              <a:t> </a:t>
            </a:r>
            <a:r>
              <a:rPr lang="pt-PT" dirty="0" err="1"/>
              <a:t>and</a:t>
            </a:r>
            <a:r>
              <a:rPr lang="pt-PT" dirty="0"/>
              <a:t> </a:t>
            </a:r>
            <a:r>
              <a:rPr lang="pt-PT" dirty="0" err="1"/>
              <a:t>discrimination</a:t>
            </a:r>
            <a:endParaRPr lang="pt-PT" dirty="0"/>
          </a:p>
        </p:txBody>
      </p:sp>
    </p:spTree>
    <p:extLst>
      <p:ext uri="{BB962C8B-B14F-4D97-AF65-F5344CB8AC3E}">
        <p14:creationId xmlns:p14="http://schemas.microsoft.com/office/powerpoint/2010/main" val="4077171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lvl1pPr defTabSz="914400">
              <a:lnSpc>
                <a:spcPct val="80000"/>
              </a:lnSpc>
              <a:defRPr sz="1200" b="1" spc="-24"/>
            </a:lvl1pPr>
          </a:lstStyle>
          <a:p>
            <a:r>
              <a:t>It is reasonable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381000" y="685800"/>
            <a:ext cx="6096000" cy="3429000"/>
          </a:xfrm>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lvl1pPr defTabSz="914400">
              <a:lnSpc>
                <a:spcPct val="80000"/>
              </a:lnSpc>
              <a:defRPr sz="1200" b="1" spc="-24"/>
            </a:lvl1pPr>
          </a:lstStyle>
          <a:p>
            <a:r>
              <a:t>It is reasonable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r>
              <a:rPr dirty="0"/>
              <a:t>It is reasonable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381000" y="685800"/>
            <a:ext cx="6096000" cy="3429000"/>
          </a:xfrm>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lvl1pPr defTabSz="914400">
              <a:lnSpc>
                <a:spcPct val="80000"/>
              </a:lnSpc>
              <a:defRPr sz="1200" b="1" spc="-24"/>
            </a:lvl1pPr>
          </a:lstStyle>
          <a:p>
            <a:r>
              <a:rPr lang="en-GB" dirty="0">
                <a:effectLst/>
                <a:latin typeface="Helvetica" pitchFamily="2" charset="0"/>
              </a:rPr>
              <a:t>For instance, in families with six children, the birth order B G B B B B was about as likely as G B G B B G. But Israeli kids-like pretty much everyone else on the planet, it would emerge —naturally seemed to believe that G B G B B G was a more likely birth sequence.</a:t>
            </a:r>
          </a:p>
          <a:p>
            <a:r>
              <a:rPr lang="en-GB" dirty="0">
                <a:effectLst/>
                <a:latin typeface="Helvetica" pitchFamily="2" charset="0"/>
              </a:rPr>
              <a:t>Why? "The sequence with five boys and one girl fails to reflect the proportion of boys and girls in the population," they explained.</a:t>
            </a:r>
          </a:p>
          <a:p>
            <a:r>
              <a:rPr lang="en-GB" dirty="0">
                <a:effectLst/>
                <a:latin typeface="Helvetica" pitchFamily="2" charset="0"/>
              </a:rPr>
              <a:t>It was less representative. What is more, if you asked the same Israeli kids to choose the more likely birth order in families with six children —B B B G G G or G B B G B G- they overwhelmingly opted for the latter. But the two birth orders are equally likely. So why did people almost universally believe that one was far more likely than the other? Because, said Danny and Amos, people thought of birth order as a random process, and the second sequence looks more</a:t>
            </a:r>
          </a:p>
          <a:p>
            <a:r>
              <a:rPr lang="en-GB" dirty="0">
                <a:effectLst/>
                <a:latin typeface="Helvetica" pitchFamily="2" charset="0"/>
              </a:rPr>
              <a:t>"random" than the first.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lvl1pPr defTabSz="914400">
              <a:lnSpc>
                <a:spcPct val="80000"/>
              </a:lnSpc>
              <a:defRPr sz="1200" b="1" spc="-24"/>
            </a:lvl1pPr>
          </a:lstStyle>
          <a:p>
            <a:r>
              <a:rPr lang="en-GB" dirty="0">
                <a:effectLst/>
                <a:latin typeface="Helvetica" pitchFamily="2" charset="0"/>
              </a:rPr>
              <a:t>people thought of birth order as a random process, and the second sequence looks more "random" than the first.</a:t>
            </a:r>
          </a:p>
          <a:p>
            <a:endParaRPr dirty="0"/>
          </a:p>
        </p:txBody>
      </p:sp>
    </p:spTree>
    <p:extLst>
      <p:ext uri="{BB962C8B-B14F-4D97-AF65-F5344CB8AC3E}">
        <p14:creationId xmlns:p14="http://schemas.microsoft.com/office/powerpoint/2010/main" val="297163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xfrm>
            <a:off x="381000" y="685800"/>
            <a:ext cx="6096000" cy="3429000"/>
          </a:xfrm>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r>
              <a:t>First decision just shows people prefer certainty</a:t>
            </a:r>
          </a:p>
          <a:p>
            <a:r>
              <a:t>P1 has the same EV as P2, but people choose the certain option. P3 has the same EV as P4. Yet people choose the risky option because its framed as a loss</a:t>
            </a:r>
          </a:p>
          <a:p>
            <a:r>
              <a:t>So sometimes the same person is risk averse or risk lovin, so that means that the utility function isn’t the same in all wealth points.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1000" y="685800"/>
            <a:ext cx="6096000"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r>
              <a:t>They are identical, yet people flip their choices because of the change to the reference point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1000" y="685800"/>
            <a:ext cx="6096000" cy="3429000"/>
          </a:xfrm>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Divided both by 4, yet it flips. And it flips because of certainty. Discontinuity because you are (nearly) infinitely risk averse specifically at the probability of 1 i.e. certainty</a:t>
            </a:r>
          </a:p>
          <a:p>
            <a:r>
              <a:t>The substitution axiom of utility theory asserts that if B is preferred to A, then any (probability) mixture (B, p) must be preferred to the mixture (A, p). Our subjects did not obey this axiom. Apparently, reducing the</a:t>
            </a:r>
          </a:p>
          <a:p>
            <a:r>
              <a:t>probability of winning from 1.0 to .25 has a greater effect than the reduction from .8 to .2.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381000" y="685800"/>
            <a:ext cx="6096000" cy="3429000"/>
          </a:xfrm>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r>
              <a:t>Explains lottery: the expected payoff is less than the price of a ticket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381000" y="685800"/>
            <a:ext cx="6096000" cy="3429000"/>
          </a:xfrm>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t>Explains insurance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69" name="Slide Title"/>
          <p:cNvSpPr txBox="1">
            <a:spLocks noGrp="1"/>
          </p:cNvSpPr>
          <p:nvPr>
            <p:ph type="title" hasCustomPrompt="1"/>
          </p:nvPr>
        </p:nvSpPr>
        <p:spPr>
          <a:prstGeom prst="rect">
            <a:avLst/>
          </a:prstGeom>
        </p:spPr>
        <p:txBody>
          <a:bodyPr/>
          <a:lstStyle/>
          <a:p>
            <a:r>
              <a:t>Slide Title</a:t>
            </a:r>
          </a:p>
        </p:txBody>
      </p:sp>
      <p:sp>
        <p:nvSpPr>
          <p:cNvPr id="17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71"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79"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80"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181"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182"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90"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91"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92"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9" r:id="rId9"/>
    <p:sldLayoutId id="2147483660" r:id="rId10"/>
    <p:sldLayoutId id="2147483661" r:id="rId11"/>
    <p:sldLayoutId id="2147483663" r:id="rId12"/>
    <p:sldLayoutId id="2147483664" r:id="rId13"/>
    <p:sldLayoutId id="2147483665" r:id="rId14"/>
    <p:sldLayoutId id="2147483666" r:id="rId15"/>
    <p:sldLayoutId id="2147483667" r:id="rId16"/>
    <p:sldLayoutId id="2147483668"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ntonio Silva, April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a:t>Antonio Silva, April 2023</a:t>
            </a:r>
          </a:p>
        </p:txBody>
      </p:sp>
      <p:sp>
        <p:nvSpPr>
          <p:cNvPr id="203" name="Behavioural Finance"/>
          <p:cNvSpPr txBox="1">
            <a:spLocks noGrp="1"/>
          </p:cNvSpPr>
          <p:nvPr>
            <p:ph type="title"/>
          </p:nvPr>
        </p:nvSpPr>
        <p:spPr>
          <a:prstGeom prst="rect">
            <a:avLst/>
          </a:prstGeom>
        </p:spPr>
        <p:txBody>
          <a:bodyPr/>
          <a:lstStyle/>
          <a:p>
            <a:r>
              <a:rPr dirty="0" err="1"/>
              <a:t>Behavioural</a:t>
            </a:r>
            <a:r>
              <a:t> Finance</a:t>
            </a:r>
          </a:p>
        </p:txBody>
      </p:sp>
      <p:sp>
        <p:nvSpPr>
          <p:cNvPr id="204" name="2. Theoretical Foundations: Expected Utility Theory &amp; Prospect Theory"/>
          <p:cNvSpPr txBox="1">
            <a:spLocks noGrp="1"/>
          </p:cNvSpPr>
          <p:nvPr>
            <p:ph type="body" sz="quarter" idx="1"/>
          </p:nvPr>
        </p:nvSpPr>
        <p:spPr>
          <a:prstGeom prst="rect">
            <a:avLst/>
          </a:prstGeom>
        </p:spPr>
        <p:txBody>
          <a:bodyPr/>
          <a:lstStyle/>
          <a:p>
            <a:r>
              <a:rPr lang="pt-PT" dirty="0"/>
              <a:t>3</a:t>
            </a:r>
            <a:r>
              <a:rPr dirty="0"/>
              <a:t>. Theoretical Foundations: Prospect Theory</a:t>
            </a:r>
            <a:r>
              <a:rPr lang="pt-PT" dirty="0"/>
              <a:t> II &amp; </a:t>
            </a:r>
            <a:r>
              <a:rPr lang="pt-PT" dirty="0" err="1"/>
              <a:t>Heuristics</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rospect Theory"/>
          <p:cNvSpPr txBox="1">
            <a:spLocks noGrp="1"/>
          </p:cNvSpPr>
          <p:nvPr>
            <p:ph type="title"/>
          </p:nvPr>
        </p:nvSpPr>
        <p:spPr>
          <a:prstGeom prst="rect">
            <a:avLst/>
          </a:prstGeom>
        </p:spPr>
        <p:txBody>
          <a:bodyPr/>
          <a:lstStyle/>
          <a:p>
            <a:r>
              <a:t>Prospect Theory</a:t>
            </a:r>
          </a:p>
        </p:txBody>
      </p:sp>
      <p:sp>
        <p:nvSpPr>
          <p:cNvPr id="375" name="Problem 3 - Loss loom larger than gain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Problem 3 - Loss loom larger than gains</a:t>
            </a:r>
          </a:p>
        </p:txBody>
      </p:sp>
      <p:sp>
        <p:nvSpPr>
          <p:cNvPr id="376" name="What value of x would make you indifferent between?…"/>
          <p:cNvSpPr txBox="1">
            <a:spLocks noGrp="1"/>
          </p:cNvSpPr>
          <p:nvPr>
            <p:ph type="body" idx="1"/>
          </p:nvPr>
        </p:nvSpPr>
        <p:spPr>
          <a:prstGeom prst="rect">
            <a:avLst/>
          </a:prstGeom>
        </p:spPr>
        <p:txBody>
          <a:bodyPr>
            <a:noAutofit/>
          </a:bodyPr>
          <a:lstStyle/>
          <a:p>
            <a:pPr marL="0" indent="0">
              <a:spcBef>
                <a:spcPts val="0"/>
              </a:spcBef>
              <a:buSzTx/>
              <a:buNone/>
              <a:defRPr sz="5200"/>
            </a:pPr>
            <a:r>
              <a:rPr dirty="0"/>
              <a:t>What value of x would make you indifferent between?</a:t>
            </a:r>
          </a:p>
          <a:p>
            <a:pPr marL="0" indent="0">
              <a:spcBef>
                <a:spcPts val="0"/>
              </a:spcBef>
              <a:buSzTx/>
              <a:buNone/>
              <a:defRPr sz="5200"/>
            </a:pPr>
            <a:r>
              <a:rPr dirty="0"/>
              <a:t>P9(0€) or P10(0.5, x;-25€)</a:t>
            </a:r>
          </a:p>
          <a:p>
            <a:pPr marL="0" indent="0">
              <a:spcBef>
                <a:spcPts val="0"/>
              </a:spcBef>
              <a:buSzTx/>
              <a:buNone/>
              <a:defRPr sz="5200"/>
            </a:pPr>
            <a:endParaRPr dirty="0"/>
          </a:p>
          <a:p>
            <a:pPr marL="0" indent="0">
              <a:spcBef>
                <a:spcPts val="0"/>
              </a:spcBef>
              <a:buSzTx/>
              <a:buNone/>
              <a:defRPr sz="5200"/>
            </a:pPr>
            <a:r>
              <a:rPr dirty="0"/>
              <a:t>Average response is €61, which has a much higher EV than P9</a:t>
            </a:r>
          </a:p>
          <a:p>
            <a:pPr marL="0" indent="0">
              <a:spcBef>
                <a:spcPts val="0"/>
              </a:spcBef>
              <a:buSzTx/>
              <a:buNone/>
              <a:defRPr sz="5200"/>
            </a:pPr>
            <a:endParaRPr dirty="0"/>
          </a:p>
          <a:p>
            <a:pPr marL="0" indent="0">
              <a:spcBef>
                <a:spcPts val="0"/>
              </a:spcBef>
              <a:buSzTx/>
              <a:buNone/>
              <a:defRPr sz="5200"/>
            </a:pPr>
            <a:r>
              <a:rPr dirty="0"/>
              <a:t>Peoples are averse to losses because losses loom larger than equivalent gains. Hence the concave utility function.</a:t>
            </a:r>
          </a:p>
          <a:p>
            <a:pPr marL="0" indent="0">
              <a:spcBef>
                <a:spcPts val="0"/>
              </a:spcBef>
              <a:buSzTx/>
              <a:buNone/>
              <a:defRPr sz="5200"/>
            </a:pP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rospect Theory"/>
          <p:cNvSpPr txBox="1">
            <a:spLocks noGrp="1"/>
          </p:cNvSpPr>
          <p:nvPr>
            <p:ph type="title"/>
          </p:nvPr>
        </p:nvSpPr>
        <p:spPr>
          <a:prstGeom prst="rect">
            <a:avLst/>
          </a:prstGeom>
        </p:spPr>
        <p:txBody>
          <a:bodyPr/>
          <a:lstStyle/>
          <a:p>
            <a:r>
              <a:t>Prospect Theory</a:t>
            </a:r>
          </a:p>
        </p:txBody>
      </p:sp>
      <p:sp>
        <p:nvSpPr>
          <p:cNvPr id="383" name="Problem 4 - Certainty effec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Problem 4 - Certainty effect</a:t>
            </a:r>
          </a:p>
        </p:txBody>
      </p:sp>
      <p:sp>
        <p:nvSpPr>
          <p:cNvPr id="384" name="Decision i) [80% P16]…"/>
          <p:cNvSpPr txBox="1">
            <a:spLocks noGrp="1"/>
          </p:cNvSpPr>
          <p:nvPr>
            <p:ph type="body" idx="1"/>
          </p:nvPr>
        </p:nvSpPr>
        <p:spPr>
          <a:prstGeom prst="rect">
            <a:avLst/>
          </a:prstGeom>
        </p:spPr>
        <p:txBody>
          <a:bodyPr>
            <a:noAutofit/>
          </a:bodyPr>
          <a:lstStyle/>
          <a:p>
            <a:pPr marL="0" indent="0">
              <a:spcBef>
                <a:spcPts val="0"/>
              </a:spcBef>
              <a:buSzTx/>
              <a:buNone/>
              <a:defRPr sz="5200"/>
            </a:pPr>
            <a:r>
              <a:t>Decision i) [80% P16]</a:t>
            </a:r>
          </a:p>
          <a:p>
            <a:pPr marL="0" indent="0">
              <a:spcBef>
                <a:spcPts val="0"/>
              </a:spcBef>
              <a:buSzTx/>
              <a:buNone/>
              <a:defRPr sz="5200"/>
            </a:pPr>
            <a:r>
              <a:t>P15(0.8, 4000€) or </a:t>
            </a:r>
            <a:r>
              <a:rPr>
                <a:solidFill>
                  <a:schemeClr val="accent3">
                    <a:hueOff val="-274225"/>
                    <a:satOff val="26768"/>
                    <a:lumOff val="11368"/>
                  </a:schemeClr>
                </a:solidFill>
              </a:rPr>
              <a:t>P16(3000€)</a:t>
            </a:r>
          </a:p>
          <a:p>
            <a:pPr marL="0" indent="0">
              <a:spcBef>
                <a:spcPts val="0"/>
              </a:spcBef>
              <a:buSzTx/>
              <a:buNone/>
              <a:defRPr sz="5200"/>
            </a:pPr>
            <a:endParaRPr>
              <a:solidFill>
                <a:schemeClr val="accent3">
                  <a:hueOff val="-274225"/>
                  <a:satOff val="26768"/>
                  <a:lumOff val="11368"/>
                </a:schemeClr>
              </a:solidFill>
            </a:endParaRPr>
          </a:p>
          <a:p>
            <a:pPr marL="0" indent="0">
              <a:spcBef>
                <a:spcPts val="0"/>
              </a:spcBef>
              <a:buSzTx/>
              <a:buNone/>
              <a:defRPr sz="5200"/>
            </a:pPr>
            <a:r>
              <a:t>Decision ii) [65% P17]</a:t>
            </a:r>
          </a:p>
          <a:p>
            <a:pPr marL="0" indent="0">
              <a:spcBef>
                <a:spcPts val="0"/>
              </a:spcBef>
              <a:buSzTx/>
              <a:buNone/>
              <a:defRPr sz="5200"/>
            </a:pPr>
            <a:r>
              <a:rPr>
                <a:solidFill>
                  <a:schemeClr val="accent3">
                    <a:hueOff val="-274225"/>
                    <a:satOff val="26768"/>
                    <a:lumOff val="11368"/>
                  </a:schemeClr>
                </a:solidFill>
              </a:rPr>
              <a:t>P17(0.2, 4000€)</a:t>
            </a:r>
            <a:r>
              <a:t>  or P18(0.25, 3000€)  </a:t>
            </a:r>
          </a:p>
          <a:p>
            <a:pPr marL="0" indent="0">
              <a:spcBef>
                <a:spcPts val="0"/>
              </a:spcBef>
              <a:buSzTx/>
              <a:buNone/>
              <a:defRPr sz="5200"/>
            </a:pPr>
            <a:endParaRPr/>
          </a:p>
          <a:p>
            <a:pPr marL="0" indent="0">
              <a:spcBef>
                <a:spcPts val="0"/>
              </a:spcBef>
              <a:buSzTx/>
              <a:buNone/>
              <a:defRPr sz="5200"/>
            </a:pPr>
            <a:r>
              <a:t>Decision ii) is similar to i)</a:t>
            </a:r>
          </a:p>
          <a:p>
            <a:pPr marL="0" indent="0">
              <a:spcBef>
                <a:spcPts val="0"/>
              </a:spcBef>
              <a:buSzTx/>
              <a:buNone/>
              <a:defRPr sz="5200"/>
            </a:pPr>
            <a:endParaRPr/>
          </a:p>
          <a:p>
            <a:pPr marL="0" indent="0">
              <a:spcBef>
                <a:spcPts val="0"/>
              </a:spcBef>
              <a:buSzTx/>
              <a:buNone/>
              <a:defRPr sz="5200"/>
            </a:pPr>
            <a:r>
              <a:t>Discontinuity when probability is 1.</a:t>
            </a: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rospect Theory"/>
          <p:cNvSpPr txBox="1">
            <a:spLocks noGrp="1"/>
          </p:cNvSpPr>
          <p:nvPr>
            <p:ph type="title"/>
          </p:nvPr>
        </p:nvSpPr>
        <p:spPr>
          <a:prstGeom prst="rect">
            <a:avLst/>
          </a:prstGeom>
        </p:spPr>
        <p:txBody>
          <a:bodyPr/>
          <a:lstStyle/>
          <a:p>
            <a:r>
              <a:t>Prospect Theory</a:t>
            </a:r>
          </a:p>
        </p:txBody>
      </p:sp>
      <p:sp>
        <p:nvSpPr>
          <p:cNvPr id="393" name="Problem 5 - Overweighing low probability even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Problem 5 - Overweighing low probability events</a:t>
            </a:r>
          </a:p>
        </p:txBody>
      </p:sp>
      <p:sp>
        <p:nvSpPr>
          <p:cNvPr id="394" name="P11(0.001, 5000€) ≻ P12(5€)…"/>
          <p:cNvSpPr txBox="1">
            <a:spLocks noGrp="1"/>
          </p:cNvSpPr>
          <p:nvPr>
            <p:ph type="body" idx="1"/>
          </p:nvPr>
        </p:nvSpPr>
        <p:spPr>
          <a:prstGeom prst="rect">
            <a:avLst/>
          </a:prstGeom>
        </p:spPr>
        <p:txBody>
          <a:bodyPr>
            <a:noAutofit/>
          </a:bodyPr>
          <a:lstStyle/>
          <a:p>
            <a:pPr marL="0" indent="0">
              <a:spcBef>
                <a:spcPts val="0"/>
              </a:spcBef>
              <a:buSzTx/>
              <a:buNone/>
              <a:defRPr sz="5200"/>
            </a:pPr>
            <a:r>
              <a:t>P11</a:t>
            </a:r>
            <a:r>
              <a:rPr>
                <a:solidFill>
                  <a:schemeClr val="accent3">
                    <a:hueOff val="-274225"/>
                    <a:satOff val="26768"/>
                    <a:lumOff val="11368"/>
                  </a:schemeClr>
                </a:solidFill>
              </a:rPr>
              <a:t>(0.001, 5000€)</a:t>
            </a:r>
            <a:r>
              <a:t> ≻ P12(5€) </a:t>
            </a:r>
          </a:p>
          <a:p>
            <a:pPr marL="0" indent="0">
              <a:spcBef>
                <a:spcPts val="0"/>
              </a:spcBef>
              <a:buSzTx/>
              <a:buNone/>
              <a:defRPr sz="5200"/>
            </a:pPr>
            <a:endParaRPr/>
          </a:p>
          <a:p>
            <a:pPr marL="660400" indent="-660400">
              <a:spcBef>
                <a:spcPts val="0"/>
              </a:spcBef>
              <a:defRPr sz="5200"/>
            </a:pPr>
            <a:r>
              <a:t>Equal expected values of prospects</a:t>
            </a:r>
          </a:p>
          <a:p>
            <a:pPr marL="660400" indent="-660400">
              <a:spcBef>
                <a:spcPts val="0"/>
              </a:spcBef>
              <a:defRPr sz="5200"/>
            </a:pPr>
            <a:r>
              <a:t>Choice means risk seeking in the domain of gains</a:t>
            </a:r>
          </a:p>
          <a:p>
            <a:pPr marL="660400" indent="-660400">
              <a:spcBef>
                <a:spcPts val="0"/>
              </a:spcBef>
              <a:defRPr sz="5200"/>
            </a:pPr>
            <a:r>
              <a:t>Risk aversion in the positive domain shifts to risk seeking with very low probabilities</a:t>
            </a:r>
          </a:p>
          <a:p>
            <a:pPr marL="0" indent="0">
              <a:spcBef>
                <a:spcPts val="0"/>
              </a:spcBef>
              <a:buSzTx/>
              <a:buNone/>
              <a:defRPr sz="5200"/>
            </a:pPr>
            <a:endParaRPr/>
          </a:p>
          <a:p>
            <a:pPr marL="0" indent="0">
              <a:spcBef>
                <a:spcPts val="0"/>
              </a:spcBef>
              <a:buSzTx/>
              <a:buNone/>
              <a:defRPr sz="5200"/>
            </a:pPr>
            <a:r>
              <a:t>People overweight low-probability events</a:t>
            </a:r>
          </a:p>
          <a:p>
            <a:pPr marL="0" indent="0">
              <a:spcBef>
                <a:spcPts val="0"/>
              </a:spcBef>
              <a:buSzTx/>
              <a:buNone/>
              <a:defRPr sz="5200"/>
            </a:pPr>
            <a:endParaRPr/>
          </a:p>
          <a:p>
            <a:pPr marL="0" indent="0">
              <a:spcBef>
                <a:spcPts val="0"/>
              </a:spcBef>
              <a:buSzTx/>
              <a:buNone/>
              <a:defRPr sz="5200"/>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rospect Theory"/>
          <p:cNvSpPr txBox="1">
            <a:spLocks noGrp="1"/>
          </p:cNvSpPr>
          <p:nvPr>
            <p:ph type="title"/>
          </p:nvPr>
        </p:nvSpPr>
        <p:spPr>
          <a:prstGeom prst="rect">
            <a:avLst/>
          </a:prstGeom>
        </p:spPr>
        <p:txBody>
          <a:bodyPr/>
          <a:lstStyle/>
          <a:p>
            <a:r>
              <a:t>Prospect Theory</a:t>
            </a:r>
          </a:p>
        </p:txBody>
      </p:sp>
      <p:sp>
        <p:nvSpPr>
          <p:cNvPr id="405" name="Problem 5 - Overweighing low probability even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Problem 5 - Overweighing low probability events</a:t>
            </a:r>
          </a:p>
        </p:txBody>
      </p:sp>
      <p:sp>
        <p:nvSpPr>
          <p:cNvPr id="406" name="P13(0.001, -5000€) ≺ P14(-5€)…"/>
          <p:cNvSpPr txBox="1">
            <a:spLocks noGrp="1"/>
          </p:cNvSpPr>
          <p:nvPr>
            <p:ph type="body" idx="1"/>
          </p:nvPr>
        </p:nvSpPr>
        <p:spPr>
          <a:prstGeom prst="rect">
            <a:avLst/>
          </a:prstGeom>
        </p:spPr>
        <p:txBody>
          <a:bodyPr>
            <a:noAutofit/>
          </a:bodyPr>
          <a:lstStyle/>
          <a:p>
            <a:pPr marL="0" indent="0">
              <a:spcBef>
                <a:spcPts val="0"/>
              </a:spcBef>
              <a:buSzTx/>
              <a:buNone/>
              <a:defRPr sz="5200"/>
            </a:pPr>
            <a:r>
              <a:t>P13(0.001, -5000€) ≺ </a:t>
            </a:r>
            <a:r>
              <a:rPr>
                <a:solidFill>
                  <a:schemeClr val="accent3">
                    <a:hueOff val="-274225"/>
                    <a:satOff val="26768"/>
                    <a:lumOff val="11368"/>
                  </a:schemeClr>
                </a:solidFill>
              </a:rPr>
              <a:t>P14(-5€)</a:t>
            </a:r>
          </a:p>
          <a:p>
            <a:pPr marL="0" indent="0">
              <a:spcBef>
                <a:spcPts val="0"/>
              </a:spcBef>
              <a:buSzTx/>
              <a:buNone/>
              <a:defRPr sz="5200"/>
            </a:pPr>
            <a:r>
              <a:rPr>
                <a:solidFill>
                  <a:schemeClr val="accent3">
                    <a:hueOff val="-274225"/>
                    <a:satOff val="26768"/>
                    <a:lumOff val="11368"/>
                  </a:schemeClr>
                </a:solidFill>
              </a:rPr>
              <a:t> </a:t>
            </a:r>
          </a:p>
          <a:p>
            <a:pPr marL="660400" indent="-660400">
              <a:spcBef>
                <a:spcPts val="0"/>
              </a:spcBef>
              <a:defRPr sz="5200"/>
            </a:pPr>
            <a:r>
              <a:t>Equal expected values of prospects</a:t>
            </a:r>
          </a:p>
          <a:p>
            <a:pPr marL="660400" indent="-660400">
              <a:spcBef>
                <a:spcPts val="0"/>
              </a:spcBef>
              <a:defRPr sz="5200"/>
            </a:pPr>
            <a:r>
              <a:t>Choice means risk aversion in the domain of losses</a:t>
            </a:r>
          </a:p>
          <a:p>
            <a:pPr marL="0" indent="0">
              <a:spcBef>
                <a:spcPts val="0"/>
              </a:spcBef>
              <a:buSzTx/>
              <a:buNone/>
              <a:defRPr sz="5200"/>
            </a:pPr>
            <a:endParaRPr/>
          </a:p>
          <a:p>
            <a:pPr marL="0" indent="0">
              <a:spcBef>
                <a:spcPts val="0"/>
              </a:spcBef>
              <a:buSzTx/>
              <a:buNone/>
              <a:defRPr sz="5200"/>
            </a:pPr>
            <a:endParaRPr/>
          </a:p>
          <a:p>
            <a:pPr marL="0" indent="0">
              <a:spcBef>
                <a:spcPts val="0"/>
              </a:spcBef>
              <a:buSzTx/>
              <a:buNone/>
              <a:defRPr sz="5200"/>
            </a:pPr>
            <a:r>
              <a:t>People overweight low-probability events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rospect Theory"/>
          <p:cNvSpPr txBox="1">
            <a:spLocks noGrp="1"/>
          </p:cNvSpPr>
          <p:nvPr>
            <p:ph type="title"/>
          </p:nvPr>
        </p:nvSpPr>
        <p:spPr>
          <a:prstGeom prst="rect">
            <a:avLst/>
          </a:prstGeom>
        </p:spPr>
        <p:txBody>
          <a:bodyPr/>
          <a:lstStyle/>
          <a:p>
            <a:r>
              <a:t>Prospect Theory</a:t>
            </a:r>
          </a:p>
        </p:txBody>
      </p:sp>
      <p:sp>
        <p:nvSpPr>
          <p:cNvPr id="417" name="Problem 6 - Overweighting of low probabilities is greatest at the lowest probabiliti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43889">
              <a:defRPr sz="4290"/>
            </a:lvl1pPr>
          </a:lstStyle>
          <a:p>
            <a:r>
              <a:t>Problem 6 - Overweighting of low probabilities is greatest at the lowest probabilities</a:t>
            </a:r>
          </a:p>
        </p:txBody>
      </p:sp>
      <p:sp>
        <p:nvSpPr>
          <p:cNvPr id="418" name="Decision i)…"/>
          <p:cNvSpPr txBox="1">
            <a:spLocks noGrp="1"/>
          </p:cNvSpPr>
          <p:nvPr>
            <p:ph type="body" idx="1"/>
          </p:nvPr>
        </p:nvSpPr>
        <p:spPr>
          <a:prstGeom prst="rect">
            <a:avLst/>
          </a:prstGeom>
        </p:spPr>
        <p:txBody>
          <a:bodyPr>
            <a:noAutofit/>
          </a:bodyPr>
          <a:lstStyle/>
          <a:p>
            <a:pPr marL="0" indent="0">
              <a:spcBef>
                <a:spcPts val="0"/>
              </a:spcBef>
              <a:buSzTx/>
              <a:buNone/>
              <a:defRPr sz="5200"/>
            </a:pPr>
            <a:r>
              <a:t>Decision i) </a:t>
            </a:r>
          </a:p>
          <a:p>
            <a:pPr marL="0" indent="0">
              <a:spcBef>
                <a:spcPts val="0"/>
              </a:spcBef>
              <a:buSzTx/>
              <a:buNone/>
              <a:defRPr sz="5200"/>
            </a:pPr>
            <a:r>
              <a:t>P19(0.45, 6000€) ≺ </a:t>
            </a:r>
            <a:r>
              <a:rPr>
                <a:solidFill>
                  <a:schemeClr val="accent3">
                    <a:hueOff val="-274225"/>
                    <a:satOff val="26768"/>
                    <a:lumOff val="11368"/>
                  </a:schemeClr>
                </a:solidFill>
              </a:rPr>
              <a:t>P20(0.90, 3000€)</a:t>
            </a:r>
          </a:p>
          <a:p>
            <a:pPr marL="0" indent="0">
              <a:spcBef>
                <a:spcPts val="0"/>
              </a:spcBef>
              <a:buSzTx/>
              <a:buNone/>
              <a:defRPr sz="5200"/>
            </a:pPr>
            <a:endParaRPr>
              <a:solidFill>
                <a:schemeClr val="accent3">
                  <a:hueOff val="-274225"/>
                  <a:satOff val="26768"/>
                  <a:lumOff val="11368"/>
                </a:schemeClr>
              </a:solidFill>
            </a:endParaRPr>
          </a:p>
          <a:p>
            <a:pPr marL="0" indent="0">
              <a:spcBef>
                <a:spcPts val="0"/>
              </a:spcBef>
              <a:buSzTx/>
              <a:buNone/>
              <a:defRPr sz="5200"/>
            </a:pPr>
            <a:r>
              <a:t>Decision ii) </a:t>
            </a:r>
          </a:p>
          <a:p>
            <a:pPr marL="0" indent="0">
              <a:spcBef>
                <a:spcPts val="0"/>
              </a:spcBef>
              <a:buSzTx/>
              <a:buNone/>
              <a:defRPr sz="5200"/>
            </a:pPr>
            <a:r>
              <a:rPr>
                <a:solidFill>
                  <a:schemeClr val="accent3">
                    <a:hueOff val="-274225"/>
                    <a:satOff val="26768"/>
                    <a:lumOff val="11368"/>
                  </a:schemeClr>
                </a:solidFill>
              </a:rPr>
              <a:t>P21(0.001, 6000€)</a:t>
            </a:r>
            <a:r>
              <a:t> ≻ P22(0.002, 3000€)  </a:t>
            </a:r>
          </a:p>
          <a:p>
            <a:pPr marL="0" indent="0">
              <a:spcBef>
                <a:spcPts val="0"/>
              </a:spcBef>
              <a:buSzTx/>
              <a:buNone/>
              <a:defRPr sz="5200"/>
            </a:pPr>
            <a:endParaRPr/>
          </a:p>
          <a:p>
            <a:pPr marL="0" indent="0">
              <a:spcBef>
                <a:spcPts val="0"/>
              </a:spcBef>
              <a:buSzTx/>
              <a:buNone/>
              <a:defRPr sz="5200"/>
            </a:pPr>
            <a:r>
              <a:t>Decision ii) is similar to decision i)</a:t>
            </a:r>
          </a:p>
          <a:p>
            <a:pPr marL="0" indent="0">
              <a:spcBef>
                <a:spcPts val="0"/>
              </a:spcBef>
              <a:buSzTx/>
              <a:buNone/>
              <a:defRPr sz="5200"/>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t>Prospect Theory</a:t>
            </a:r>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Value Function</a:t>
            </a:r>
          </a:p>
        </p:txBody>
      </p:sp>
      <p:sp>
        <p:nvSpPr>
          <p:cNvPr id="424" name="The value function replaces the utility function in EUT. The 3 key aspects of decision-making suggest:…"/>
          <p:cNvSpPr txBox="1">
            <a:spLocks noGrp="1"/>
          </p:cNvSpPr>
          <p:nvPr>
            <p:ph type="body" idx="1"/>
          </p:nvPr>
        </p:nvSpPr>
        <p:spPr>
          <a:prstGeom prst="rect">
            <a:avLst/>
          </a:prstGeom>
        </p:spPr>
        <p:txBody>
          <a:bodyPr>
            <a:noAutofit/>
          </a:bodyPr>
          <a:lstStyle/>
          <a:p>
            <a:pPr marL="0" indent="0">
              <a:lnSpc>
                <a:spcPct val="100000"/>
              </a:lnSpc>
              <a:spcBef>
                <a:spcPts val="3000"/>
              </a:spcBef>
              <a:buSzTx/>
              <a:buNone/>
              <a:defRPr sz="4900"/>
            </a:pPr>
            <a:r>
              <a:t>The value function replaces the utility function in EUT. The 3 key aspects of decision-making suggest:</a:t>
            </a:r>
          </a:p>
          <a:p>
            <a:pPr marL="660400" indent="-660400">
              <a:lnSpc>
                <a:spcPct val="100000"/>
              </a:lnSpc>
              <a:spcBef>
                <a:spcPts val="3000"/>
              </a:spcBef>
              <a:defRPr sz="4900"/>
            </a:pPr>
            <a:r>
              <a:t>People exhibit risk aversion in the positive domain and risk seeking in the negative domain; value function is concave in the positive domain and convex in the negative domain</a:t>
            </a:r>
          </a:p>
          <a:p>
            <a:pPr marL="660400" indent="-660400">
              <a:lnSpc>
                <a:spcPct val="100000"/>
              </a:lnSpc>
              <a:spcBef>
                <a:spcPts val="3000"/>
              </a:spcBef>
              <a:defRPr sz="4900"/>
            </a:pPr>
            <a:r>
              <a:t>Decisions are made by focusing on gains and losses; the argument for the value function changes in gains and losses</a:t>
            </a:r>
          </a:p>
          <a:p>
            <a:pPr marL="660400" indent="-660400">
              <a:lnSpc>
                <a:spcPct val="100000"/>
              </a:lnSpc>
              <a:spcBef>
                <a:spcPts val="3000"/>
              </a:spcBef>
              <a:defRPr sz="4900"/>
            </a:pPr>
            <a:r>
              <a:t>People dislike losses; the value function is steeper for losses than for gains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rospect Theory"/>
          <p:cNvSpPr txBox="1">
            <a:spLocks noGrp="1"/>
          </p:cNvSpPr>
          <p:nvPr>
            <p:ph type="title"/>
          </p:nvPr>
        </p:nvSpPr>
        <p:spPr>
          <a:prstGeom prst="rect">
            <a:avLst/>
          </a:prstGeom>
        </p:spPr>
        <p:txBody>
          <a:bodyPr/>
          <a:lstStyle/>
          <a:p>
            <a:r>
              <a:t>Prospect Theory</a:t>
            </a:r>
          </a:p>
        </p:txBody>
      </p:sp>
      <p:sp>
        <p:nvSpPr>
          <p:cNvPr id="427"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Value Function</a:t>
            </a:r>
          </a:p>
        </p:txBody>
      </p:sp>
      <p:sp>
        <p:nvSpPr>
          <p:cNvPr id="428" name="Changes in wealth from a reference point (horizontal-axis) determine value (vertical-axis)…"/>
          <p:cNvSpPr txBox="1">
            <a:spLocks noGrp="1"/>
          </p:cNvSpPr>
          <p:nvPr>
            <p:ph type="body" sz="half" idx="1"/>
          </p:nvPr>
        </p:nvSpPr>
        <p:spPr>
          <a:xfrm>
            <a:off x="1206500" y="4248504"/>
            <a:ext cx="9445588" cy="8256012"/>
          </a:xfrm>
          <a:prstGeom prst="rect">
            <a:avLst/>
          </a:prstGeom>
        </p:spPr>
        <p:txBody>
          <a:bodyPr>
            <a:noAutofit/>
          </a:bodyPr>
          <a:lstStyle/>
          <a:p>
            <a:pPr marL="660400" indent="-660400">
              <a:lnSpc>
                <a:spcPct val="100000"/>
              </a:lnSpc>
              <a:spcBef>
                <a:spcPts val="2500"/>
              </a:spcBef>
              <a:defRPr sz="5200"/>
            </a:pPr>
            <a:r>
              <a:rPr dirty="0"/>
              <a:t>Changes in wealth from a reference point (horizontal-axis) determine value (vertical-axis)</a:t>
            </a:r>
          </a:p>
          <a:p>
            <a:pPr marL="660400" indent="-660400">
              <a:lnSpc>
                <a:spcPct val="100000"/>
              </a:lnSpc>
              <a:spcBef>
                <a:spcPts val="2500"/>
              </a:spcBef>
              <a:defRPr sz="5200"/>
            </a:pPr>
            <a:r>
              <a:rPr dirty="0"/>
              <a:t>Concave in positive domain</a:t>
            </a:r>
          </a:p>
          <a:p>
            <a:pPr marL="660400" indent="-660400">
              <a:lnSpc>
                <a:spcPct val="100000"/>
              </a:lnSpc>
              <a:spcBef>
                <a:spcPts val="2500"/>
              </a:spcBef>
              <a:defRPr sz="5200"/>
            </a:pPr>
            <a:r>
              <a:rPr dirty="0"/>
              <a:t>Convex in negative domain</a:t>
            </a:r>
            <a:endParaRPr lang="pt-PT" dirty="0"/>
          </a:p>
          <a:p>
            <a:pPr marL="660400" indent="-660400">
              <a:lnSpc>
                <a:spcPct val="100000"/>
              </a:lnSpc>
              <a:spcBef>
                <a:spcPts val="2500"/>
              </a:spcBef>
              <a:defRPr sz="5200"/>
            </a:pPr>
            <a:r>
              <a:rPr lang="en-PT" dirty="0"/>
              <a:t>Steeper for losses</a:t>
            </a:r>
            <a:endParaRPr dirty="0"/>
          </a:p>
        </p:txBody>
      </p:sp>
      <p:pic>
        <p:nvPicPr>
          <p:cNvPr id="2" name="Picture 1">
            <a:extLst>
              <a:ext uri="{FF2B5EF4-FFF2-40B4-BE49-F238E27FC236}">
                <a16:creationId xmlns:a16="http://schemas.microsoft.com/office/drawing/2014/main" id="{A8D4FA1B-88ED-9EF7-ACF0-33160020EDE8}"/>
              </a:ext>
            </a:extLst>
          </p:cNvPr>
          <p:cNvPicPr>
            <a:picLocks noChangeAspect="1"/>
          </p:cNvPicPr>
          <p:nvPr/>
        </p:nvPicPr>
        <p:blipFill>
          <a:blip r:embed="rId3"/>
          <a:stretch>
            <a:fillRect/>
          </a:stretch>
        </p:blipFill>
        <p:spPr>
          <a:xfrm>
            <a:off x="12192000" y="2512663"/>
            <a:ext cx="10542349" cy="9152283"/>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roblems with EUT"/>
          <p:cNvSpPr txBox="1">
            <a:spLocks noGrp="1"/>
          </p:cNvSpPr>
          <p:nvPr>
            <p:ph type="title"/>
          </p:nvPr>
        </p:nvSpPr>
        <p:spPr>
          <a:xfrm>
            <a:off x="1529226" y="6858000"/>
            <a:ext cx="21971004" cy="4648201"/>
          </a:xfrm>
          <a:prstGeom prst="rect">
            <a:avLst/>
          </a:prstGeom>
        </p:spPr>
        <p:txBody>
          <a:bodyPr>
            <a:normAutofit fontScale="90000"/>
          </a:bodyPr>
          <a:lstStyle/>
          <a:p>
            <a:r>
              <a:rPr lang="en-US" sz="9600" b="0" i="1" dirty="0"/>
              <a:t>“The term frame dependence means that the way people behave depends on the way that their decision problems are framed.” </a:t>
            </a:r>
            <a:r>
              <a:rPr lang="en-US" sz="4900" b="0" dirty="0" err="1"/>
              <a:t>Shefrin</a:t>
            </a:r>
            <a:r>
              <a:rPr lang="en-US" sz="4900" b="0" dirty="0"/>
              <a:t> (2000) </a:t>
            </a:r>
            <a:br>
              <a:rPr lang="en-US" sz="9600" dirty="0"/>
            </a:br>
            <a:br>
              <a:rPr lang="en-US" sz="9600" b="0" i="1" dirty="0"/>
            </a:br>
            <a:br>
              <a:rPr lang="en-US" sz="9600" b="0" i="1" dirty="0"/>
            </a:br>
            <a:r>
              <a:rPr lang="en-US" sz="9600" b="0" i="1" dirty="0"/>
              <a:t>“Framing is a cognitive heuristic in which people tend to reach conclusions based on the 'framework' within which a situation was presented”</a:t>
            </a:r>
            <a:r>
              <a:rPr lang="en-US" sz="9600" dirty="0"/>
              <a:t> </a:t>
            </a:r>
            <a:r>
              <a:rPr lang="en-US" sz="4900" b="0" dirty="0" err="1"/>
              <a:t>Tverksy</a:t>
            </a:r>
            <a:r>
              <a:rPr lang="en-US" sz="4900" b="0" dirty="0"/>
              <a:t> &amp; Kahneman (1981)</a:t>
            </a:r>
            <a:endParaRPr lang="en-GB" sz="4900" b="0" i="1" dirty="0"/>
          </a:p>
        </p:txBody>
      </p:sp>
    </p:spTree>
    <p:extLst>
      <p:ext uri="{BB962C8B-B14F-4D97-AF65-F5344CB8AC3E}">
        <p14:creationId xmlns:p14="http://schemas.microsoft.com/office/powerpoint/2010/main" val="28405151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Narrow</a:t>
            </a:r>
            <a:r>
              <a:rPr lang="pt-PT" dirty="0"/>
              <a:t> </a:t>
            </a:r>
            <a:r>
              <a:rPr lang="pt-PT" dirty="0" err="1"/>
              <a:t>Framing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endParaRPr dirty="0"/>
          </a:p>
        </p:txBody>
      </p:sp>
      <p:sp>
        <p:nvSpPr>
          <p:cNvPr id="424" name="The value function replaces the utility function in EUT. The 3 key aspects of decision-making suggest:…"/>
          <p:cNvSpPr txBox="1">
            <a:spLocks noGrp="1"/>
          </p:cNvSpPr>
          <p:nvPr>
            <p:ph type="body" idx="1"/>
          </p:nvPr>
        </p:nvSpPr>
        <p:spPr>
          <a:prstGeom prst="rect">
            <a:avLst/>
          </a:prstGeom>
        </p:spPr>
        <p:txBody>
          <a:bodyPr>
            <a:noAutofit/>
          </a:bodyPr>
          <a:lstStyle/>
          <a:p>
            <a:pPr defTabSz="1828800" eaLnBrk="0" fontAlgn="base">
              <a:lnSpc>
                <a:spcPct val="120000"/>
              </a:lnSpc>
              <a:spcBef>
                <a:spcPct val="0"/>
              </a:spcBef>
              <a:spcAft>
                <a:spcPts val="2000"/>
              </a:spcAft>
              <a:defRPr/>
            </a:pPr>
            <a:r>
              <a:rPr lang="en-GB" altLang="en-US" sz="5400" kern="1200" dirty="0">
                <a:solidFill>
                  <a:schemeClr val="tx1"/>
                </a:solidFill>
                <a:cs typeface="Arial" panose="020B0604020202020204" pitchFamily="34" charset="0"/>
              </a:rPr>
              <a:t>Neoclassic theory: </a:t>
            </a:r>
            <a:r>
              <a:rPr lang="en-GB" altLang="en-US" sz="5400" dirty="0">
                <a:solidFill>
                  <a:schemeClr val="tx1"/>
                </a:solidFill>
                <a:cs typeface="Arial" panose="020B0604020202020204" pitchFamily="34" charset="0"/>
              </a:rPr>
              <a:t>The agent has capacity to evaluate each gamble, assess risk and choose most attractive option.</a:t>
            </a:r>
          </a:p>
          <a:p>
            <a:pPr defTabSz="1828800" eaLnBrk="0" fontAlgn="base">
              <a:lnSpc>
                <a:spcPct val="120000"/>
              </a:lnSpc>
              <a:spcBef>
                <a:spcPct val="0"/>
              </a:spcBef>
              <a:spcAft>
                <a:spcPts val="2000"/>
              </a:spcAft>
              <a:defRPr/>
            </a:pPr>
            <a:r>
              <a:rPr lang="en-GB" altLang="en-US" sz="5400" kern="1200" dirty="0">
                <a:solidFill>
                  <a:schemeClr val="tx1"/>
                </a:solidFill>
                <a:cs typeface="Arial" panose="020B0604020202020204" pitchFamily="34" charset="0"/>
              </a:rPr>
              <a:t>Behavioural theory: </a:t>
            </a:r>
            <a:r>
              <a:rPr lang="en-GB" altLang="en-US" sz="5400" dirty="0">
                <a:solidFill>
                  <a:schemeClr val="tx1"/>
                </a:solidFill>
                <a:cs typeface="Arial" panose="020B0604020202020204" pitchFamily="34" charset="0"/>
              </a:rPr>
              <a:t>T</a:t>
            </a:r>
            <a:r>
              <a:rPr lang="en-GB" altLang="en-US" sz="5400" kern="1200" dirty="0">
                <a:solidFill>
                  <a:schemeClr val="tx1"/>
                </a:solidFill>
                <a:cs typeface="Arial" panose="020B0604020202020204" pitchFamily="34" charset="0"/>
              </a:rPr>
              <a:t>he agent </a:t>
            </a:r>
            <a:r>
              <a:rPr lang="en-GB" altLang="en-US" sz="5400" dirty="0">
                <a:solidFill>
                  <a:schemeClr val="tx1"/>
                </a:solidFill>
                <a:cs typeface="Arial" panose="020B0604020202020204" pitchFamily="34" charset="0"/>
              </a:rPr>
              <a:t>evaluates each gamble in isolation, separating them from other risks.</a:t>
            </a:r>
            <a:endParaRPr lang="en-GB" altLang="en-US" sz="5400" kern="1200" dirty="0">
              <a:solidFill>
                <a:schemeClr val="tx1"/>
              </a:solidFill>
            </a:endParaRPr>
          </a:p>
          <a:p>
            <a:pPr defTabSz="1828800" eaLnBrk="0" fontAlgn="base">
              <a:lnSpc>
                <a:spcPct val="120000"/>
              </a:lnSpc>
              <a:spcBef>
                <a:spcPct val="0"/>
              </a:spcBef>
              <a:spcAft>
                <a:spcPts val="2000"/>
              </a:spcAft>
              <a:defRPr/>
            </a:pPr>
            <a:endParaRPr lang="en-GB" altLang="en-US" sz="5400" kern="1200" dirty="0">
              <a:solidFill>
                <a:srgbClr val="212121"/>
              </a:solidFill>
              <a:cs typeface="Arial" panose="020B0604020202020204" pitchFamily="34" charset="0"/>
            </a:endParaRPr>
          </a:p>
          <a:p>
            <a:pPr defTabSz="1828800" eaLnBrk="0" fontAlgn="base">
              <a:lnSpc>
                <a:spcPct val="120000"/>
              </a:lnSpc>
              <a:spcBef>
                <a:spcPct val="0"/>
              </a:spcBef>
              <a:spcAft>
                <a:spcPts val="2000"/>
              </a:spcAft>
              <a:defRPr/>
            </a:pPr>
            <a:endParaRPr dirty="0"/>
          </a:p>
        </p:txBody>
      </p:sp>
    </p:spTree>
    <p:extLst>
      <p:ext uri="{BB962C8B-B14F-4D97-AF65-F5344CB8AC3E}">
        <p14:creationId xmlns:p14="http://schemas.microsoft.com/office/powerpoint/2010/main" val="26242104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Narrow</a:t>
            </a:r>
            <a:r>
              <a:rPr lang="pt-PT" dirty="0"/>
              <a:t> </a:t>
            </a:r>
            <a:r>
              <a:rPr lang="pt-PT" dirty="0" err="1"/>
              <a:t>Framing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Definition</a:t>
            </a:r>
            <a:endParaRPr dirty="0"/>
          </a:p>
        </p:txBody>
      </p:sp>
      <p:sp>
        <p:nvSpPr>
          <p:cNvPr id="424" name="The value function replaces the utility function in EUT. The 3 key aspects of decision-making suggest:…"/>
          <p:cNvSpPr txBox="1">
            <a:spLocks noGrp="1"/>
          </p:cNvSpPr>
          <p:nvPr>
            <p:ph type="body" idx="1"/>
          </p:nvPr>
        </p:nvSpPr>
        <p:spPr>
          <a:prstGeom prst="rect">
            <a:avLst/>
          </a:prstGeom>
        </p:spPr>
        <p:txBody>
          <a:bodyPr>
            <a:noAutofit/>
          </a:bodyPr>
          <a:lstStyle/>
          <a:p>
            <a:pPr marL="0" indent="0" defTabSz="1828800" eaLnBrk="0" fontAlgn="base">
              <a:lnSpc>
                <a:spcPct val="120000"/>
              </a:lnSpc>
              <a:spcBef>
                <a:spcPct val="0"/>
              </a:spcBef>
              <a:spcAft>
                <a:spcPts val="2000"/>
              </a:spcAft>
              <a:buNone/>
              <a:defRPr/>
            </a:pPr>
            <a:r>
              <a:rPr lang="en-GB" altLang="en-US" sz="5400" kern="1200" dirty="0">
                <a:solidFill>
                  <a:schemeClr val="tx1"/>
                </a:solidFill>
                <a:cs typeface="Arial" panose="020B0604020202020204" pitchFamily="34" charset="0"/>
              </a:rPr>
              <a:t>Narrow framing is the tendency of individuals to make decisions without considering all the alternatives or implications. They view decisions in isolation rather than as part of a broader context. This bias can lead to sub-optimal decisions because the decision-maker fails to integrate the decision into a comprehensive assessment of their overall situation or the total portfolio of choices.</a:t>
            </a:r>
            <a:endParaRPr dirty="0"/>
          </a:p>
        </p:txBody>
      </p:sp>
    </p:spTree>
    <p:extLst>
      <p:ext uri="{BB962C8B-B14F-4D97-AF65-F5344CB8AC3E}">
        <p14:creationId xmlns:p14="http://schemas.microsoft.com/office/powerpoint/2010/main" val="1359196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Outline"/>
          <p:cNvSpPr txBox="1">
            <a:spLocks noGrp="1"/>
          </p:cNvSpPr>
          <p:nvPr>
            <p:ph type="title"/>
          </p:nvPr>
        </p:nvSpPr>
        <p:spPr>
          <a:prstGeom prst="rect">
            <a:avLst/>
          </a:prstGeom>
        </p:spPr>
        <p:txBody>
          <a:bodyPr/>
          <a:lstStyle/>
          <a:p>
            <a:r>
              <a:t>Outline</a:t>
            </a:r>
          </a:p>
        </p:txBody>
      </p:sp>
      <p:sp>
        <p:nvSpPr>
          <p:cNvPr id="207" name="Lesson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Lesson </a:t>
            </a:r>
            <a:r>
              <a:rPr lang="pt-PT" dirty="0"/>
              <a:t>3</a:t>
            </a:r>
            <a:r>
              <a:rPr dirty="0"/>
              <a:t> </a:t>
            </a:r>
          </a:p>
        </p:txBody>
      </p:sp>
      <p:sp>
        <p:nvSpPr>
          <p:cNvPr id="208" name="Expected Utility Theory…"/>
          <p:cNvSpPr txBox="1">
            <a:spLocks noGrp="1"/>
          </p:cNvSpPr>
          <p:nvPr>
            <p:ph type="body" idx="1"/>
          </p:nvPr>
        </p:nvSpPr>
        <p:spPr>
          <a:prstGeom prst="rect">
            <a:avLst/>
          </a:prstGeom>
        </p:spPr>
        <p:txBody>
          <a:bodyPr/>
          <a:lstStyle/>
          <a:p>
            <a:pPr marL="777875" indent="-777875">
              <a:lnSpc>
                <a:spcPct val="100000"/>
              </a:lnSpc>
              <a:buSzPct val="100000"/>
              <a:buAutoNum type="arabicPeriod"/>
              <a:defRPr sz="4200" b="1"/>
            </a:pPr>
            <a:r>
              <a:rPr lang="pt-PT" dirty="0" err="1"/>
              <a:t>Prospect</a:t>
            </a:r>
            <a:r>
              <a:rPr lang="pt-PT" dirty="0"/>
              <a:t> </a:t>
            </a:r>
            <a:r>
              <a:rPr lang="pt-PT" dirty="0" err="1"/>
              <a:t>Theory</a:t>
            </a:r>
            <a:r>
              <a:rPr lang="pt-PT" dirty="0"/>
              <a:t> </a:t>
            </a:r>
            <a:r>
              <a:rPr lang="pt-PT" dirty="0" err="1"/>
              <a:t>recap</a:t>
            </a:r>
            <a:endParaRPr lang="pt-PT" dirty="0"/>
          </a:p>
          <a:p>
            <a:pPr marL="777875" indent="-777875">
              <a:lnSpc>
                <a:spcPct val="100000"/>
              </a:lnSpc>
              <a:buSzPct val="100000"/>
              <a:buAutoNum type="arabicPeriod"/>
              <a:defRPr sz="4200" b="1"/>
            </a:pPr>
            <a:r>
              <a:rPr lang="pt-PT" dirty="0" err="1"/>
              <a:t>Narrow</a:t>
            </a:r>
            <a:r>
              <a:rPr lang="pt-PT" dirty="0"/>
              <a:t> </a:t>
            </a:r>
            <a:r>
              <a:rPr lang="pt-PT" dirty="0" err="1"/>
              <a:t>framing</a:t>
            </a:r>
            <a:endParaRPr lang="pt-PT" dirty="0"/>
          </a:p>
          <a:p>
            <a:pPr marL="777875" indent="-777875">
              <a:lnSpc>
                <a:spcPct val="100000"/>
              </a:lnSpc>
              <a:buSzPct val="100000"/>
              <a:buAutoNum type="arabicPeriod"/>
              <a:defRPr sz="4200" b="1"/>
            </a:pPr>
            <a:r>
              <a:rPr lang="pt-PT" dirty="0" err="1"/>
              <a:t>Heuristics</a:t>
            </a:r>
            <a:r>
              <a:rPr lang="pt-PT" dirty="0"/>
              <a:t>: </a:t>
            </a:r>
            <a:r>
              <a:rPr lang="pt-PT" dirty="0" err="1"/>
              <a:t>Representativess</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Narrow</a:t>
            </a:r>
            <a:r>
              <a:rPr lang="pt-PT" dirty="0"/>
              <a:t> </a:t>
            </a:r>
            <a:r>
              <a:rPr lang="pt-PT" dirty="0" err="1"/>
              <a:t>Framing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Examples</a:t>
            </a:r>
            <a:endParaRPr dirty="0"/>
          </a:p>
        </p:txBody>
      </p:sp>
      <p:sp>
        <p:nvSpPr>
          <p:cNvPr id="424" name="The value function replaces the utility function in EUT. The 3 key aspects of decision-making suggest:…"/>
          <p:cNvSpPr txBox="1">
            <a:spLocks noGrp="1"/>
          </p:cNvSpPr>
          <p:nvPr>
            <p:ph type="body" idx="1"/>
          </p:nvPr>
        </p:nvSpPr>
        <p:spPr>
          <a:prstGeom prst="rect">
            <a:avLst/>
          </a:prstGeom>
        </p:spPr>
        <p:txBody>
          <a:bodyPr>
            <a:noAutofit/>
          </a:bodyPr>
          <a:lstStyle/>
          <a:p>
            <a:pPr marL="0" indent="0" defTabSz="1828800" eaLnBrk="0" fontAlgn="base">
              <a:lnSpc>
                <a:spcPct val="120000"/>
              </a:lnSpc>
              <a:spcBef>
                <a:spcPct val="0"/>
              </a:spcBef>
              <a:spcAft>
                <a:spcPts val="2000"/>
              </a:spcAft>
              <a:buNone/>
              <a:defRPr/>
            </a:pPr>
            <a:r>
              <a:rPr lang="en-GB" altLang="en-US" b="1" kern="1200" dirty="0">
                <a:solidFill>
                  <a:schemeClr val="tx1"/>
                </a:solidFill>
                <a:cs typeface="Arial" panose="020B0604020202020204" pitchFamily="34" charset="0"/>
              </a:rPr>
              <a:t>Investment Decisions: </a:t>
            </a:r>
            <a:r>
              <a:rPr lang="en-GB" altLang="en-US" kern="1200" dirty="0">
                <a:solidFill>
                  <a:schemeClr val="tx1"/>
                </a:solidFill>
                <a:cs typeface="Arial" panose="020B0604020202020204" pitchFamily="34" charset="0"/>
              </a:rPr>
              <a:t>An investor might evaluate each investment opportunity independently without considering how the investment fits into their overall portfolio. This could lead to an unbalanced portfolio that is either too risky or too conservative compared to the investor's overall investment goals and risk tolerance.</a:t>
            </a:r>
          </a:p>
          <a:p>
            <a:pPr marL="0" indent="0" defTabSz="1828800" eaLnBrk="0" fontAlgn="base">
              <a:lnSpc>
                <a:spcPct val="120000"/>
              </a:lnSpc>
              <a:spcBef>
                <a:spcPct val="0"/>
              </a:spcBef>
              <a:spcAft>
                <a:spcPts val="2000"/>
              </a:spcAft>
              <a:buNone/>
              <a:defRPr/>
            </a:pPr>
            <a:r>
              <a:rPr lang="en-GB" altLang="en-US" b="1" kern="1200" dirty="0">
                <a:solidFill>
                  <a:schemeClr val="tx1"/>
                </a:solidFill>
                <a:cs typeface="Arial" panose="020B0604020202020204" pitchFamily="34" charset="0"/>
              </a:rPr>
              <a:t>Consumer Purchases: </a:t>
            </a:r>
            <a:r>
              <a:rPr lang="en-GB" altLang="en-US" kern="1200" dirty="0">
                <a:solidFill>
                  <a:schemeClr val="tx1"/>
                </a:solidFill>
                <a:cs typeface="Arial" panose="020B0604020202020204" pitchFamily="34" charset="0"/>
              </a:rPr>
              <a:t>A consumer deciding whether to buy an item might consider only the immediate cost and benefits of that purchase, ignoring how this expenditure fits into their broader financial plan or budget. This could lead to spending that is inconsistent with long-term financial goals.</a:t>
            </a:r>
          </a:p>
        </p:txBody>
      </p:sp>
    </p:spTree>
    <p:extLst>
      <p:ext uri="{BB962C8B-B14F-4D97-AF65-F5344CB8AC3E}">
        <p14:creationId xmlns:p14="http://schemas.microsoft.com/office/powerpoint/2010/main" val="24954685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Narrow</a:t>
            </a:r>
            <a:r>
              <a:rPr lang="pt-PT" dirty="0"/>
              <a:t> </a:t>
            </a:r>
            <a:r>
              <a:rPr lang="pt-PT" dirty="0" err="1"/>
              <a:t>Framing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Insurance</a:t>
            </a:r>
            <a:endParaRPr dirty="0"/>
          </a:p>
        </p:txBody>
      </p:sp>
      <p:sp>
        <p:nvSpPr>
          <p:cNvPr id="424" name="The value function replaces the utility function in EUT. The 3 key aspects of decision-making suggest:…"/>
          <p:cNvSpPr txBox="1">
            <a:spLocks noGrp="1"/>
          </p:cNvSpPr>
          <p:nvPr>
            <p:ph type="body" idx="1"/>
          </p:nvPr>
        </p:nvSpPr>
        <p:spPr>
          <a:prstGeom prst="rect">
            <a:avLst/>
          </a:prstGeom>
        </p:spPr>
        <p:txBody>
          <a:bodyPr>
            <a:noAutofit/>
          </a:bodyPr>
          <a:lstStyle/>
          <a:p>
            <a:pPr defTabSz="1828800" eaLnBrk="0" fontAlgn="base">
              <a:lnSpc>
                <a:spcPct val="120000"/>
              </a:lnSpc>
              <a:spcBef>
                <a:spcPct val="0"/>
              </a:spcBef>
              <a:spcAft>
                <a:spcPts val="2000"/>
              </a:spcAft>
              <a:defRPr/>
            </a:pPr>
            <a:r>
              <a:rPr lang="en-GB" altLang="en-US" sz="5400" kern="1200" dirty="0">
                <a:solidFill>
                  <a:schemeClr val="tx1"/>
                </a:solidFill>
                <a:cs typeface="Arial" panose="020B0604020202020204" pitchFamily="34" charset="0"/>
              </a:rPr>
              <a:t>Should you buy insurance? Yes, if price is less than expected damage</a:t>
            </a:r>
            <a:endParaRPr lang="en-GB" altLang="en-US" sz="5400" dirty="0">
              <a:solidFill>
                <a:schemeClr val="tx1"/>
              </a:solidFill>
              <a:cs typeface="Arial" panose="020B0604020202020204" pitchFamily="34" charset="0"/>
            </a:endParaRPr>
          </a:p>
          <a:p>
            <a:pPr defTabSz="1828800" eaLnBrk="0" fontAlgn="base">
              <a:lnSpc>
                <a:spcPct val="120000"/>
              </a:lnSpc>
              <a:spcBef>
                <a:spcPct val="0"/>
              </a:spcBef>
              <a:spcAft>
                <a:spcPts val="2000"/>
              </a:spcAft>
              <a:defRPr/>
            </a:pPr>
            <a:r>
              <a:rPr lang="en-GB" altLang="en-US" sz="5400" kern="1200" dirty="0">
                <a:solidFill>
                  <a:srgbClr val="212121"/>
                </a:solidFill>
                <a:cs typeface="Arial" panose="020B0604020202020204" pitchFamily="34" charset="0"/>
              </a:rPr>
              <a:t>However:</a:t>
            </a:r>
          </a:p>
          <a:p>
            <a:pPr lvl="1" defTabSz="1828800" eaLnBrk="0" fontAlgn="base">
              <a:lnSpc>
                <a:spcPct val="120000"/>
              </a:lnSpc>
              <a:spcBef>
                <a:spcPct val="0"/>
              </a:spcBef>
              <a:spcAft>
                <a:spcPts val="2000"/>
              </a:spcAft>
              <a:defRPr/>
            </a:pPr>
            <a:r>
              <a:rPr lang="en-GB" altLang="en-US" kern="1200" dirty="0">
                <a:solidFill>
                  <a:srgbClr val="212121"/>
                </a:solidFill>
                <a:cs typeface="Arial" panose="020B0604020202020204" pitchFamily="34" charset="0"/>
              </a:rPr>
              <a:t>Biased evaluation of probabilities</a:t>
            </a:r>
          </a:p>
          <a:p>
            <a:pPr lvl="1" defTabSz="1828800" eaLnBrk="0" fontAlgn="base">
              <a:lnSpc>
                <a:spcPct val="120000"/>
              </a:lnSpc>
              <a:spcBef>
                <a:spcPct val="0"/>
              </a:spcBef>
              <a:spcAft>
                <a:spcPts val="2000"/>
              </a:spcAft>
              <a:defRPr/>
            </a:pPr>
            <a:r>
              <a:rPr lang="en-GB" altLang="en-US" kern="1200" dirty="0">
                <a:solidFill>
                  <a:srgbClr val="212121"/>
                </a:solidFill>
                <a:cs typeface="Arial" panose="020B0604020202020204" pitchFamily="34" charset="0"/>
              </a:rPr>
              <a:t>Biased evaluation of losses</a:t>
            </a:r>
          </a:p>
          <a:p>
            <a:pPr lvl="1" defTabSz="1828800" eaLnBrk="0" fontAlgn="base">
              <a:lnSpc>
                <a:spcPct val="120000"/>
              </a:lnSpc>
              <a:spcBef>
                <a:spcPct val="0"/>
              </a:spcBef>
              <a:spcAft>
                <a:spcPts val="2000"/>
              </a:spcAft>
              <a:defRPr/>
            </a:pPr>
            <a:r>
              <a:rPr lang="en-GB" altLang="en-US" kern="1200" dirty="0">
                <a:solidFill>
                  <a:srgbClr val="212121"/>
                </a:solidFill>
                <a:cs typeface="Arial" panose="020B0604020202020204" pitchFamily="34" charset="0"/>
              </a:rPr>
              <a:t>Wrong perception of risk</a:t>
            </a:r>
          </a:p>
          <a:p>
            <a:pPr lvl="1" defTabSz="1828800" eaLnBrk="0" fontAlgn="base">
              <a:lnSpc>
                <a:spcPct val="120000"/>
              </a:lnSpc>
              <a:spcBef>
                <a:spcPct val="0"/>
              </a:spcBef>
              <a:spcAft>
                <a:spcPts val="2000"/>
              </a:spcAft>
              <a:defRPr/>
            </a:pPr>
            <a:r>
              <a:rPr lang="en-GB" altLang="en-US" kern="1200" dirty="0">
                <a:solidFill>
                  <a:srgbClr val="212121"/>
                </a:solidFill>
                <a:cs typeface="Arial" panose="020B0604020202020204" pitchFamily="34" charset="0"/>
              </a:rPr>
              <a:t>Framing effect in evaluation of costs and benefits</a:t>
            </a:r>
            <a:endParaRPr lang="en-GB" altLang="en-US" sz="6000" kern="1200" dirty="0">
              <a:solidFill>
                <a:srgbClr val="212121"/>
              </a:solidFill>
              <a:cs typeface="Arial" panose="020B0604020202020204" pitchFamily="34" charset="0"/>
            </a:endParaRPr>
          </a:p>
          <a:p>
            <a:pPr defTabSz="1828800" eaLnBrk="0" fontAlgn="base">
              <a:lnSpc>
                <a:spcPct val="120000"/>
              </a:lnSpc>
              <a:spcBef>
                <a:spcPct val="0"/>
              </a:spcBef>
              <a:spcAft>
                <a:spcPts val="2000"/>
              </a:spcAft>
              <a:defRPr/>
            </a:pPr>
            <a:endParaRPr lang="en-GB" altLang="en-US" sz="5400" kern="1200" dirty="0">
              <a:solidFill>
                <a:srgbClr val="212121"/>
              </a:solidFill>
              <a:cs typeface="Arial" panose="020B0604020202020204" pitchFamily="34" charset="0"/>
            </a:endParaRPr>
          </a:p>
          <a:p>
            <a:pPr defTabSz="1828800" eaLnBrk="0" fontAlgn="base">
              <a:lnSpc>
                <a:spcPct val="120000"/>
              </a:lnSpc>
              <a:spcBef>
                <a:spcPct val="0"/>
              </a:spcBef>
              <a:spcAft>
                <a:spcPts val="2000"/>
              </a:spcAft>
              <a:defRPr/>
            </a:pPr>
            <a:endParaRPr dirty="0"/>
          </a:p>
        </p:txBody>
      </p:sp>
    </p:spTree>
    <p:extLst>
      <p:ext uri="{BB962C8B-B14F-4D97-AF65-F5344CB8AC3E}">
        <p14:creationId xmlns:p14="http://schemas.microsoft.com/office/powerpoint/2010/main" val="5346837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Narrow</a:t>
            </a:r>
            <a:r>
              <a:rPr lang="pt-PT" dirty="0"/>
              <a:t> </a:t>
            </a:r>
            <a:r>
              <a:rPr lang="pt-PT" dirty="0" err="1"/>
              <a:t>Framing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pt-PT" dirty="0" err="1"/>
              <a:t>Risk</a:t>
            </a:r>
            <a:r>
              <a:rPr lang="pt-PT" dirty="0"/>
              <a:t> </a:t>
            </a:r>
            <a:r>
              <a:rPr lang="pt-PT" dirty="0" err="1"/>
              <a:t>perception</a:t>
            </a:r>
            <a:endParaRPr dirty="0"/>
          </a:p>
        </p:txBody>
      </p:sp>
      <p:sp>
        <p:nvSpPr>
          <p:cNvPr id="424" name="The value function replaces the utility function in EUT. The 3 key aspects of decision-making suggest:…"/>
          <p:cNvSpPr txBox="1">
            <a:spLocks noGrp="1"/>
          </p:cNvSpPr>
          <p:nvPr>
            <p:ph type="body" idx="1"/>
          </p:nvPr>
        </p:nvSpPr>
        <p:spPr>
          <a:xfrm>
            <a:off x="1206500" y="4248504"/>
            <a:ext cx="21971000" cy="2609496"/>
          </a:xfrm>
          <a:prstGeom prst="rect">
            <a:avLst/>
          </a:prstGeom>
        </p:spPr>
        <p:txBody>
          <a:bodyPr>
            <a:noAutofit/>
          </a:bodyPr>
          <a:lstStyle/>
          <a:p>
            <a:pPr defTabSz="1828800" eaLnBrk="0" fontAlgn="base">
              <a:lnSpc>
                <a:spcPct val="120000"/>
              </a:lnSpc>
              <a:spcBef>
                <a:spcPct val="0"/>
              </a:spcBef>
              <a:spcAft>
                <a:spcPts val="2000"/>
              </a:spcAft>
              <a:defRPr/>
            </a:pPr>
            <a:r>
              <a:rPr lang="en-GB" altLang="en-US" sz="5400" kern="1200" dirty="0">
                <a:solidFill>
                  <a:schemeClr val="tx1"/>
                </a:solidFill>
                <a:cs typeface="Arial" panose="020B0604020202020204" pitchFamily="34" charset="0"/>
              </a:rPr>
              <a:t>Systematic distortion of probability and risk -&gt; distortion of prices</a:t>
            </a:r>
          </a:p>
          <a:p>
            <a:pPr defTabSz="1828800" eaLnBrk="0" fontAlgn="base">
              <a:lnSpc>
                <a:spcPct val="120000"/>
              </a:lnSpc>
              <a:spcBef>
                <a:spcPct val="0"/>
              </a:spcBef>
              <a:spcAft>
                <a:spcPts val="2000"/>
              </a:spcAft>
              <a:defRPr/>
            </a:pPr>
            <a:r>
              <a:rPr lang="en-GB" altLang="en-US" sz="5400" kern="1200" dirty="0">
                <a:solidFill>
                  <a:schemeClr val="tx1"/>
                </a:solidFill>
                <a:cs typeface="Arial" panose="020B0604020202020204" pitchFamily="34" charset="0"/>
              </a:rPr>
              <a:t>Flight insurance example (Johnson et al,1993): </a:t>
            </a:r>
          </a:p>
          <a:p>
            <a:pPr defTabSz="1828800" eaLnBrk="0" fontAlgn="base">
              <a:lnSpc>
                <a:spcPct val="120000"/>
              </a:lnSpc>
              <a:spcBef>
                <a:spcPct val="0"/>
              </a:spcBef>
              <a:spcAft>
                <a:spcPts val="2000"/>
              </a:spcAft>
              <a:defRPr/>
            </a:pPr>
            <a:r>
              <a:rPr lang="en-GB" altLang="en-US" sz="5400" kern="1200" dirty="0">
                <a:solidFill>
                  <a:schemeClr val="tx1"/>
                </a:solidFill>
                <a:cs typeface="Arial" panose="020B0604020202020204" pitchFamily="34" charset="0"/>
              </a:rPr>
              <a:t>:</a:t>
            </a:r>
          </a:p>
          <a:p>
            <a:pPr defTabSz="1828800" eaLnBrk="0" fontAlgn="base">
              <a:lnSpc>
                <a:spcPct val="120000"/>
              </a:lnSpc>
              <a:spcBef>
                <a:spcPct val="0"/>
              </a:spcBef>
              <a:spcAft>
                <a:spcPts val="2000"/>
              </a:spcAft>
              <a:defRPr/>
            </a:pPr>
            <a:endParaRPr dirty="0"/>
          </a:p>
        </p:txBody>
      </p:sp>
      <p:pic>
        <p:nvPicPr>
          <p:cNvPr id="2" name="Picture 2">
            <a:extLst>
              <a:ext uri="{FF2B5EF4-FFF2-40B4-BE49-F238E27FC236}">
                <a16:creationId xmlns:a16="http://schemas.microsoft.com/office/drawing/2014/main" id="{76AD21C4-ABD9-D99A-90B3-EADADF05C6D3}"/>
              </a:ext>
            </a:extLst>
          </p:cNvPr>
          <p:cNvPicPr>
            <a:picLocks noChangeAspect="1" noChangeArrowheads="1"/>
          </p:cNvPicPr>
          <p:nvPr/>
        </p:nvPicPr>
        <p:blipFill>
          <a:blip r:embed="rId3" cstate="print"/>
          <a:srcRect/>
          <a:stretch>
            <a:fillRect/>
          </a:stretch>
        </p:blipFill>
        <p:spPr bwMode="auto">
          <a:xfrm>
            <a:off x="1674241" y="6858000"/>
            <a:ext cx="21035518" cy="6577476"/>
          </a:xfrm>
          <a:prstGeom prst="rect">
            <a:avLst/>
          </a:prstGeom>
          <a:noFill/>
          <a:ln w="9525">
            <a:noFill/>
            <a:miter lim="800000"/>
            <a:headEnd/>
            <a:tailEnd/>
          </a:ln>
        </p:spPr>
      </p:pic>
    </p:spTree>
    <p:extLst>
      <p:ext uri="{BB962C8B-B14F-4D97-AF65-F5344CB8AC3E}">
        <p14:creationId xmlns:p14="http://schemas.microsoft.com/office/powerpoint/2010/main" val="9859255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Narrow</a:t>
            </a:r>
            <a:r>
              <a:rPr lang="pt-PT" dirty="0"/>
              <a:t> </a:t>
            </a:r>
            <a:r>
              <a:rPr lang="pt-PT" dirty="0" err="1"/>
              <a:t>Framing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pt-PT" dirty="0" err="1"/>
              <a:t>Framing</a:t>
            </a:r>
            <a:r>
              <a:rPr lang="pt-PT" dirty="0"/>
              <a:t> </a:t>
            </a:r>
            <a:r>
              <a:rPr lang="pt-PT" dirty="0" err="1"/>
              <a:t>effects</a:t>
            </a:r>
            <a:endParaRPr dirty="0"/>
          </a:p>
        </p:txBody>
      </p:sp>
      <p:sp>
        <p:nvSpPr>
          <p:cNvPr id="424" name="The value function replaces the utility function in EUT. The 3 key aspects of decision-making suggest:…"/>
          <p:cNvSpPr txBox="1">
            <a:spLocks noGrp="1"/>
          </p:cNvSpPr>
          <p:nvPr>
            <p:ph type="body" idx="1"/>
          </p:nvPr>
        </p:nvSpPr>
        <p:spPr>
          <a:xfrm>
            <a:off x="1206500" y="4248503"/>
            <a:ext cx="21971000" cy="9763331"/>
          </a:xfrm>
          <a:prstGeom prst="rect">
            <a:avLst/>
          </a:prstGeom>
        </p:spPr>
        <p:txBody>
          <a:bodyPr>
            <a:noAutofit/>
          </a:bodyPr>
          <a:lstStyle/>
          <a:p>
            <a:pPr marL="0" indent="0" defTabSz="1828800" eaLnBrk="0" fontAlgn="base">
              <a:lnSpc>
                <a:spcPct val="120000"/>
              </a:lnSpc>
              <a:spcBef>
                <a:spcPct val="0"/>
              </a:spcBef>
              <a:spcAft>
                <a:spcPts val="2000"/>
              </a:spcAft>
              <a:buNone/>
              <a:defRPr/>
            </a:pPr>
            <a:r>
              <a:rPr lang="en-GB" altLang="en-US" sz="4400" b="1" kern="1200" dirty="0">
                <a:solidFill>
                  <a:schemeClr val="tx1"/>
                </a:solidFill>
                <a:cs typeface="Arial" panose="020B0604020202020204" pitchFamily="34" charset="0"/>
              </a:rPr>
              <a:t>Aversion to deductibles in auto insurance</a:t>
            </a:r>
          </a:p>
          <a:p>
            <a:pPr defTabSz="1828800" eaLnBrk="0" fontAlgn="base">
              <a:lnSpc>
                <a:spcPct val="120000"/>
              </a:lnSpc>
              <a:spcBef>
                <a:spcPct val="0"/>
              </a:spcBef>
              <a:spcAft>
                <a:spcPts val="2000"/>
              </a:spcAft>
              <a:defRPr/>
            </a:pPr>
            <a:r>
              <a:rPr lang="en-GB" altLang="en-US" sz="4400" kern="1200" dirty="0">
                <a:solidFill>
                  <a:schemeClr val="tx1"/>
                </a:solidFill>
                <a:cs typeface="Arial" panose="020B0604020202020204" pitchFamily="34" charset="0"/>
              </a:rPr>
              <a:t>Moral hazard-&gt;most insurance policies don’t completely shift risk to the insurer</a:t>
            </a:r>
          </a:p>
          <a:p>
            <a:pPr defTabSz="1828800" eaLnBrk="0" fontAlgn="base">
              <a:lnSpc>
                <a:spcPct val="120000"/>
              </a:lnSpc>
              <a:spcBef>
                <a:spcPct val="0"/>
              </a:spcBef>
              <a:spcAft>
                <a:spcPts val="2000"/>
              </a:spcAft>
              <a:defRPr/>
            </a:pPr>
            <a:r>
              <a:rPr lang="en-GB" altLang="en-US" sz="4400" kern="1200" dirty="0">
                <a:solidFill>
                  <a:schemeClr val="tx1"/>
                </a:solidFill>
                <a:cs typeface="Arial" panose="020B0604020202020204" pitchFamily="34" charset="0"/>
              </a:rPr>
              <a:t>Deductibles: the insured pays a fixed amount for each loss </a:t>
            </a:r>
          </a:p>
          <a:p>
            <a:pPr defTabSz="1828800" eaLnBrk="0" fontAlgn="base">
              <a:lnSpc>
                <a:spcPct val="120000"/>
              </a:lnSpc>
              <a:spcBef>
                <a:spcPct val="0"/>
              </a:spcBef>
              <a:spcAft>
                <a:spcPts val="2000"/>
              </a:spcAft>
              <a:defRPr/>
            </a:pPr>
            <a:r>
              <a:rPr lang="en-GB" altLang="en-US" sz="4400" kern="1200" dirty="0">
                <a:solidFill>
                  <a:schemeClr val="tx1"/>
                </a:solidFill>
                <a:cs typeface="Arial" panose="020B0604020202020204" pitchFamily="34" charset="0"/>
              </a:rPr>
              <a:t>Consumers dislike deductibles, even when those policies offer considerable savings –&gt; </a:t>
            </a:r>
            <a:r>
              <a:rPr lang="en-US" sz="4400" dirty="0"/>
              <a:t>consumers frame deductibles as an isolate loss (narrow framing and loss aversion)</a:t>
            </a:r>
          </a:p>
          <a:p>
            <a:pPr defTabSz="1828800" eaLnBrk="0" fontAlgn="base">
              <a:lnSpc>
                <a:spcPct val="120000"/>
              </a:lnSpc>
              <a:spcBef>
                <a:spcPct val="0"/>
              </a:spcBef>
              <a:spcAft>
                <a:spcPts val="2000"/>
              </a:spcAft>
              <a:defRPr/>
            </a:pPr>
            <a:r>
              <a:rPr lang="en-US" sz="4400" kern="1200" dirty="0" err="1">
                <a:solidFill>
                  <a:schemeClr val="tx1"/>
                </a:solidFill>
                <a:cs typeface="Arial" panose="020B0604020202020204" pitchFamily="34" charset="0"/>
              </a:rPr>
              <a:t>Behavioural</a:t>
            </a:r>
            <a:r>
              <a:rPr lang="en-US" sz="4400" kern="1200" dirty="0">
                <a:solidFill>
                  <a:schemeClr val="tx1"/>
                </a:solidFill>
                <a:cs typeface="Arial" panose="020B0604020202020204" pitchFamily="34" charset="0"/>
              </a:rPr>
              <a:t> insurance policy: the deductible is incorporated in the cost of insurance (by raising rates) and an incentive for consumers to avoid accidents is provided by a rebate</a:t>
            </a:r>
            <a:endParaRPr lang="en-GB" altLang="en-US" kern="1200" dirty="0">
              <a:solidFill>
                <a:schemeClr val="tx1"/>
              </a:solidFill>
              <a:cs typeface="Arial" panose="020B0604020202020204" pitchFamily="34" charset="0"/>
            </a:endParaRPr>
          </a:p>
          <a:p>
            <a:pPr defTabSz="1828800" eaLnBrk="0" fontAlgn="base">
              <a:lnSpc>
                <a:spcPct val="120000"/>
              </a:lnSpc>
              <a:spcBef>
                <a:spcPct val="0"/>
              </a:spcBef>
              <a:spcAft>
                <a:spcPts val="2000"/>
              </a:spcAft>
              <a:defRPr/>
            </a:pPr>
            <a:endParaRPr lang="en-GB" altLang="en-US" kern="1200" dirty="0">
              <a:solidFill>
                <a:schemeClr val="tx1"/>
              </a:solidFill>
              <a:cs typeface="Arial" panose="020B0604020202020204" pitchFamily="34" charset="0"/>
            </a:endParaRPr>
          </a:p>
          <a:p>
            <a:pPr defTabSz="1828800" eaLnBrk="0" fontAlgn="base">
              <a:lnSpc>
                <a:spcPct val="120000"/>
              </a:lnSpc>
              <a:spcBef>
                <a:spcPct val="0"/>
              </a:spcBef>
              <a:spcAft>
                <a:spcPts val="2000"/>
              </a:spcAft>
              <a:defRPr/>
            </a:pPr>
            <a:endParaRPr lang="en-GB" altLang="en-US" kern="1200" dirty="0">
              <a:solidFill>
                <a:schemeClr val="tx1"/>
              </a:solidFill>
              <a:cs typeface="Arial" panose="020B0604020202020204" pitchFamily="34" charset="0"/>
            </a:endParaRPr>
          </a:p>
          <a:p>
            <a:pPr defTabSz="1828800" eaLnBrk="0" fontAlgn="base">
              <a:lnSpc>
                <a:spcPct val="120000"/>
              </a:lnSpc>
              <a:spcBef>
                <a:spcPct val="0"/>
              </a:spcBef>
              <a:spcAft>
                <a:spcPts val="2000"/>
              </a:spcAft>
              <a:defRPr/>
            </a:pPr>
            <a:endParaRPr sz="4400" dirty="0"/>
          </a:p>
        </p:txBody>
      </p:sp>
    </p:spTree>
    <p:extLst>
      <p:ext uri="{BB962C8B-B14F-4D97-AF65-F5344CB8AC3E}">
        <p14:creationId xmlns:p14="http://schemas.microsoft.com/office/powerpoint/2010/main" val="20746708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dirty="0"/>
          </a:p>
        </p:txBody>
      </p:sp>
      <p:sp>
        <p:nvSpPr>
          <p:cNvPr id="424" name="The value function replaces the utility function in EUT. The 3 key aspects of decision-making suggest:…"/>
          <p:cNvSpPr txBox="1">
            <a:spLocks noGrp="1"/>
          </p:cNvSpPr>
          <p:nvPr>
            <p:ph type="body" idx="1"/>
          </p:nvPr>
        </p:nvSpPr>
        <p:spPr>
          <a:xfrm>
            <a:off x="1206500" y="3307742"/>
            <a:ext cx="9174629" cy="9763331"/>
          </a:xfrm>
          <a:prstGeom prst="rect">
            <a:avLst/>
          </a:prstGeom>
        </p:spPr>
        <p:txBody>
          <a:bodyPr>
            <a:noAutofit/>
          </a:bodyPr>
          <a:lstStyle/>
          <a:p>
            <a:pPr defTabSz="1828800" eaLnBrk="0" fontAlgn="base">
              <a:lnSpc>
                <a:spcPct val="120000"/>
              </a:lnSpc>
              <a:spcBef>
                <a:spcPct val="0"/>
              </a:spcBef>
              <a:spcAft>
                <a:spcPts val="2000"/>
              </a:spcAft>
              <a:defRPr/>
            </a:pPr>
            <a:r>
              <a:rPr lang="en-GB" sz="4400" dirty="0"/>
              <a:t>Integration and segregation relate to how choices are bundled or grouped together and how this affects individuals' evaluations of those choices. </a:t>
            </a:r>
          </a:p>
          <a:p>
            <a:pPr defTabSz="1828800" eaLnBrk="0" fontAlgn="base">
              <a:lnSpc>
                <a:spcPct val="120000"/>
              </a:lnSpc>
              <a:spcBef>
                <a:spcPct val="0"/>
              </a:spcBef>
              <a:spcAft>
                <a:spcPts val="2000"/>
              </a:spcAft>
              <a:defRPr/>
            </a:pPr>
            <a:r>
              <a:rPr lang="en-GB" sz="4400" dirty="0"/>
              <a:t>People perceive and assess the total value of a set of options when presented as a bundle vs when presented separately.</a:t>
            </a:r>
            <a:endParaRPr sz="4400" dirty="0"/>
          </a:p>
        </p:txBody>
      </p:sp>
      <p:pic>
        <p:nvPicPr>
          <p:cNvPr id="2" name="Picture 1">
            <a:extLst>
              <a:ext uri="{FF2B5EF4-FFF2-40B4-BE49-F238E27FC236}">
                <a16:creationId xmlns:a16="http://schemas.microsoft.com/office/drawing/2014/main" id="{797769DB-D4D0-5BC0-F2E0-9A65296D5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013" y="3307742"/>
            <a:ext cx="12071487" cy="8830375"/>
          </a:xfrm>
          <a:prstGeom prst="rect">
            <a:avLst/>
          </a:prstGeom>
        </p:spPr>
      </p:pic>
    </p:spTree>
    <p:extLst>
      <p:ext uri="{BB962C8B-B14F-4D97-AF65-F5344CB8AC3E}">
        <p14:creationId xmlns:p14="http://schemas.microsoft.com/office/powerpoint/2010/main" val="132668924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Gains</a:t>
            </a:r>
            <a:endParaRPr dirty="0"/>
          </a:p>
        </p:txBody>
      </p:sp>
      <p:sp>
        <p:nvSpPr>
          <p:cNvPr id="424" name="The value function replaces the utility function in EUT. The 3 key aspects of decision-making suggest:…"/>
          <p:cNvSpPr txBox="1">
            <a:spLocks noGrp="1"/>
          </p:cNvSpPr>
          <p:nvPr>
            <p:ph type="body" idx="1"/>
          </p:nvPr>
        </p:nvSpPr>
        <p:spPr>
          <a:xfrm>
            <a:off x="1206500" y="4248504"/>
            <a:ext cx="21971000" cy="4949284"/>
          </a:xfrm>
          <a:prstGeom prst="rect">
            <a:avLst/>
          </a:prstGeom>
        </p:spPr>
        <p:txBody>
          <a:bodyPr>
            <a:noAutofit/>
          </a:bodyPr>
          <a:lstStyle/>
          <a:p>
            <a:r>
              <a:rPr lang="pt-PT" sz="5400" dirty="0"/>
              <a:t>v(75): </a:t>
            </a:r>
            <a:r>
              <a:rPr lang="pt-PT" sz="5400" dirty="0" err="1"/>
              <a:t>integration</a:t>
            </a:r>
            <a:endParaRPr lang="pt-PT" sz="5400" dirty="0"/>
          </a:p>
          <a:p>
            <a:r>
              <a:rPr lang="pt-PT" sz="5400" dirty="0"/>
              <a:t>v(25) </a:t>
            </a:r>
            <a:r>
              <a:rPr lang="en-US" sz="5400" dirty="0"/>
              <a:t>+ v(50)</a:t>
            </a:r>
            <a:r>
              <a:rPr lang="pt-PT" sz="5400" dirty="0"/>
              <a:t>: </a:t>
            </a:r>
            <a:r>
              <a:rPr lang="pt-PT" sz="5400" dirty="0" err="1"/>
              <a:t>segregation</a:t>
            </a:r>
            <a:endParaRPr lang="pt-PT" sz="5400" dirty="0"/>
          </a:p>
          <a:p>
            <a:r>
              <a:rPr lang="pt-PT" sz="5400" dirty="0" err="1"/>
              <a:t>What</a:t>
            </a:r>
            <a:r>
              <a:rPr lang="pt-PT" sz="5400" dirty="0"/>
              <a:t> are </a:t>
            </a:r>
            <a:r>
              <a:rPr lang="pt-PT" sz="5400" dirty="0" err="1"/>
              <a:t>the</a:t>
            </a:r>
            <a:r>
              <a:rPr lang="pt-PT" sz="5400" dirty="0"/>
              <a:t> </a:t>
            </a:r>
            <a:r>
              <a:rPr lang="pt-PT" sz="5400" dirty="0" err="1"/>
              <a:t>implications</a:t>
            </a:r>
            <a:r>
              <a:rPr lang="pt-PT" sz="5400" dirty="0"/>
              <a:t> in </a:t>
            </a:r>
            <a:r>
              <a:rPr lang="pt-PT" sz="5400" dirty="0" err="1"/>
              <a:t>terms</a:t>
            </a:r>
            <a:r>
              <a:rPr lang="pt-PT" sz="5400" dirty="0"/>
              <a:t> </a:t>
            </a:r>
            <a:r>
              <a:rPr lang="pt-PT" sz="5400" dirty="0" err="1"/>
              <a:t>of</a:t>
            </a:r>
            <a:r>
              <a:rPr lang="pt-PT" sz="5400" dirty="0"/>
              <a:t> </a:t>
            </a:r>
            <a:r>
              <a:rPr lang="pt-PT" sz="5400" dirty="0" err="1"/>
              <a:t>value</a:t>
            </a:r>
            <a:r>
              <a:rPr lang="pt-PT" sz="5400" dirty="0"/>
              <a:t>? </a:t>
            </a:r>
          </a:p>
        </p:txBody>
      </p:sp>
    </p:spTree>
    <p:extLst>
      <p:ext uri="{BB962C8B-B14F-4D97-AF65-F5344CB8AC3E}">
        <p14:creationId xmlns:p14="http://schemas.microsoft.com/office/powerpoint/2010/main" val="16217887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pt-PT" dirty="0" err="1"/>
              <a:t>Integration</a:t>
            </a:r>
            <a:r>
              <a:rPr lang="pt-PT" dirty="0"/>
              <a:t> </a:t>
            </a:r>
            <a:r>
              <a:rPr lang="pt-PT" dirty="0" err="1"/>
              <a:t>value</a:t>
            </a:r>
            <a:r>
              <a:rPr lang="pt-PT" dirty="0"/>
              <a:t> </a:t>
            </a:r>
            <a:r>
              <a:rPr lang="pt-PT" dirty="0" err="1"/>
              <a:t>function</a:t>
            </a:r>
            <a:endParaRPr dirty="0"/>
          </a:p>
        </p:txBody>
      </p:sp>
      <p:grpSp>
        <p:nvGrpSpPr>
          <p:cNvPr id="28" name="Group 27">
            <a:extLst>
              <a:ext uri="{FF2B5EF4-FFF2-40B4-BE49-F238E27FC236}">
                <a16:creationId xmlns:a16="http://schemas.microsoft.com/office/drawing/2014/main" id="{CB3A961F-17AF-6812-762F-E7A8A493C3C4}"/>
              </a:ext>
            </a:extLst>
          </p:cNvPr>
          <p:cNvGrpSpPr/>
          <p:nvPr/>
        </p:nvGrpSpPr>
        <p:grpSpPr>
          <a:xfrm>
            <a:off x="4185145" y="3806125"/>
            <a:ext cx="25607118" cy="10161137"/>
            <a:chOff x="957851" y="3381377"/>
            <a:chExt cx="25607118" cy="10161137"/>
          </a:xfrm>
        </p:grpSpPr>
        <p:cxnSp>
          <p:nvCxnSpPr>
            <p:cNvPr id="16" name="Straight Connector 15">
              <a:extLst>
                <a:ext uri="{FF2B5EF4-FFF2-40B4-BE49-F238E27FC236}">
                  <a16:creationId xmlns:a16="http://schemas.microsoft.com/office/drawing/2014/main" id="{872C91D0-0F03-517E-9F35-6370DA2D6648}"/>
                </a:ext>
              </a:extLst>
            </p:cNvPr>
            <p:cNvCxnSpPr>
              <a:cxnSpLocks/>
            </p:cNvCxnSpPr>
            <p:nvPr/>
          </p:nvCxnSpPr>
          <p:spPr>
            <a:xfrm flipH="1">
              <a:off x="8465829" y="3651251"/>
              <a:ext cx="2" cy="9150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2C8B61-87D1-89D6-3275-89DEC62C9808}"/>
                </a:ext>
              </a:extLst>
            </p:cNvPr>
            <p:cNvCxnSpPr>
              <a:cxnSpLocks/>
            </p:cNvCxnSpPr>
            <p:nvPr/>
          </p:nvCxnSpPr>
          <p:spPr>
            <a:xfrm flipH="1">
              <a:off x="2425149" y="8942528"/>
              <a:ext cx="14152042" cy="5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4E3A3-86B9-1C1B-7F3E-F34DCA3237C5}"/>
                </a:ext>
              </a:extLst>
            </p:cNvPr>
            <p:cNvSpPr txBox="1"/>
            <p:nvPr/>
          </p:nvSpPr>
          <p:spPr>
            <a:xfrm>
              <a:off x="7196719" y="3381377"/>
              <a:ext cx="902811"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v(x)</a:t>
              </a:r>
            </a:p>
          </p:txBody>
        </p:sp>
        <p:sp>
          <p:nvSpPr>
            <p:cNvPr id="19" name="TextBox 18">
              <a:extLst>
                <a:ext uri="{FF2B5EF4-FFF2-40B4-BE49-F238E27FC236}">
                  <a16:creationId xmlns:a16="http://schemas.microsoft.com/office/drawing/2014/main" id="{19F6C3C1-4678-2095-0FE7-EBC9A753B129}"/>
                </a:ext>
              </a:extLst>
            </p:cNvPr>
            <p:cNvSpPr txBox="1"/>
            <p:nvPr/>
          </p:nvSpPr>
          <p:spPr>
            <a:xfrm>
              <a:off x="16244938" y="8947661"/>
              <a:ext cx="39626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x</a:t>
              </a:r>
            </a:p>
          </p:txBody>
        </p:sp>
        <p:sp>
          <p:nvSpPr>
            <p:cNvPr id="20" name="Arc 19">
              <a:extLst>
                <a:ext uri="{FF2B5EF4-FFF2-40B4-BE49-F238E27FC236}">
                  <a16:creationId xmlns:a16="http://schemas.microsoft.com/office/drawing/2014/main" id="{075B5336-130A-1DBC-2F53-F1F3C2B2FC0D}"/>
                </a:ext>
              </a:extLst>
            </p:cNvPr>
            <p:cNvSpPr/>
            <p:nvPr/>
          </p:nvSpPr>
          <p:spPr>
            <a:xfrm rot="6977042">
              <a:off x="1207793" y="4673659"/>
              <a:ext cx="7100050" cy="7599934"/>
            </a:xfrm>
            <a:prstGeom prst="arc">
              <a:avLst>
                <a:gd name="adj1" fmla="val 15028436"/>
                <a:gd name="adj2" fmla="val 20206289"/>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21" name="TextBox 20">
              <a:extLst>
                <a:ext uri="{FF2B5EF4-FFF2-40B4-BE49-F238E27FC236}">
                  <a16:creationId xmlns:a16="http://schemas.microsoft.com/office/drawing/2014/main" id="{DEC6D02F-F70A-B4E5-6550-96CF2291E31F}"/>
                </a:ext>
              </a:extLst>
            </p:cNvPr>
            <p:cNvSpPr txBox="1"/>
            <p:nvPr/>
          </p:nvSpPr>
          <p:spPr>
            <a:xfrm>
              <a:off x="9561285" y="9129296"/>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+25 </a:t>
              </a:r>
              <a:endParaRPr lang="en-US" sz="3600" kern="1200"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A34029B8-88C7-AA58-FDC2-D3185898E857}"/>
                </a:ext>
              </a:extLst>
            </p:cNvPr>
            <p:cNvSpPr txBox="1"/>
            <p:nvPr/>
          </p:nvSpPr>
          <p:spPr>
            <a:xfrm>
              <a:off x="11661593" y="9162248"/>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+50 </a:t>
              </a:r>
              <a:endParaRPr lang="en-US" sz="3600" kern="1200"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11B17A88-2CC3-2F15-4ECC-08399309D2A2}"/>
                </a:ext>
              </a:extLst>
            </p:cNvPr>
            <p:cNvSpPr txBox="1"/>
            <p:nvPr/>
          </p:nvSpPr>
          <p:spPr>
            <a:xfrm>
              <a:off x="13734541" y="9065892"/>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+75</a:t>
              </a:r>
              <a:endParaRPr lang="en-US" sz="3600" kern="1200" dirty="0">
                <a:solidFill>
                  <a:prstClr val="black"/>
                </a:solidFill>
                <a:latin typeface="Calibri" panose="020F0502020204030204"/>
              </a:endParaRPr>
            </a:p>
          </p:txBody>
        </p:sp>
        <p:cxnSp>
          <p:nvCxnSpPr>
            <p:cNvPr id="24" name="Straight Connector 23">
              <a:extLst>
                <a:ext uri="{FF2B5EF4-FFF2-40B4-BE49-F238E27FC236}">
                  <a16:creationId xmlns:a16="http://schemas.microsoft.com/office/drawing/2014/main" id="{51BCE033-A5DB-33EA-9CEF-9E03316C6DDA}"/>
                </a:ext>
              </a:extLst>
            </p:cNvPr>
            <p:cNvCxnSpPr>
              <a:cxnSpLocks/>
            </p:cNvCxnSpPr>
            <p:nvPr/>
          </p:nvCxnSpPr>
          <p:spPr>
            <a:xfrm>
              <a:off x="14277910" y="5397600"/>
              <a:ext cx="0" cy="3544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287D7D-0E33-30D2-5F87-D928B8812EC6}"/>
                </a:ext>
              </a:extLst>
            </p:cNvPr>
            <p:cNvCxnSpPr>
              <a:cxnSpLocks/>
            </p:cNvCxnSpPr>
            <p:nvPr/>
          </p:nvCxnSpPr>
          <p:spPr>
            <a:xfrm>
              <a:off x="8465825" y="5397601"/>
              <a:ext cx="5844446"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3734344-899F-3592-CE8A-784E76D5BA2C}"/>
                </a:ext>
              </a:extLst>
            </p:cNvPr>
            <p:cNvSpPr txBox="1"/>
            <p:nvPr/>
          </p:nvSpPr>
          <p:spPr>
            <a:xfrm>
              <a:off x="6940238" y="4944533"/>
              <a:ext cx="115929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v(75)</a:t>
              </a:r>
            </a:p>
          </p:txBody>
        </p:sp>
        <p:sp>
          <p:nvSpPr>
            <p:cNvPr id="27" name="Arc 26">
              <a:extLst>
                <a:ext uri="{FF2B5EF4-FFF2-40B4-BE49-F238E27FC236}">
                  <a16:creationId xmlns:a16="http://schemas.microsoft.com/office/drawing/2014/main" id="{618A14A3-E681-CF1B-F55D-89EBBD94D933}"/>
                </a:ext>
              </a:extLst>
            </p:cNvPr>
            <p:cNvSpPr/>
            <p:nvPr/>
          </p:nvSpPr>
          <p:spPr>
            <a:xfrm rot="16200000">
              <a:off x="13289876" y="267421"/>
              <a:ext cx="8451044" cy="18099142"/>
            </a:xfrm>
            <a:prstGeom prst="arc">
              <a:avLst>
                <a:gd name="adj1" fmla="val 16356426"/>
                <a:gd name="adj2" fmla="val 194201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grpSp>
    </p:spTree>
    <p:extLst>
      <p:ext uri="{BB962C8B-B14F-4D97-AF65-F5344CB8AC3E}">
        <p14:creationId xmlns:p14="http://schemas.microsoft.com/office/powerpoint/2010/main" val="234318823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Segregation</a:t>
            </a:r>
            <a:r>
              <a:rPr lang="pt-PT" dirty="0"/>
              <a:t> </a:t>
            </a:r>
            <a:r>
              <a:rPr lang="pt-PT" dirty="0" err="1"/>
              <a:t>value</a:t>
            </a:r>
            <a:r>
              <a:rPr lang="pt-PT" dirty="0"/>
              <a:t> </a:t>
            </a:r>
            <a:r>
              <a:rPr lang="pt-PT" dirty="0" err="1"/>
              <a:t>function</a:t>
            </a:r>
            <a:endParaRPr dirty="0"/>
          </a:p>
        </p:txBody>
      </p:sp>
      <p:grpSp>
        <p:nvGrpSpPr>
          <p:cNvPr id="2" name="Group 1">
            <a:extLst>
              <a:ext uri="{FF2B5EF4-FFF2-40B4-BE49-F238E27FC236}">
                <a16:creationId xmlns:a16="http://schemas.microsoft.com/office/drawing/2014/main" id="{047911C5-6518-1C85-122F-118C1EB5510E}"/>
              </a:ext>
            </a:extLst>
          </p:cNvPr>
          <p:cNvGrpSpPr/>
          <p:nvPr/>
        </p:nvGrpSpPr>
        <p:grpSpPr>
          <a:xfrm>
            <a:off x="4164853" y="3806125"/>
            <a:ext cx="27206200" cy="10161137"/>
            <a:chOff x="957851" y="3381377"/>
            <a:chExt cx="27206200" cy="10161137"/>
          </a:xfrm>
        </p:grpSpPr>
        <p:cxnSp>
          <p:nvCxnSpPr>
            <p:cNvPr id="3" name="Straight Connector 2">
              <a:extLst>
                <a:ext uri="{FF2B5EF4-FFF2-40B4-BE49-F238E27FC236}">
                  <a16:creationId xmlns:a16="http://schemas.microsoft.com/office/drawing/2014/main" id="{203B35CC-AC50-A57F-8D86-E6EE1DF56131}"/>
                </a:ext>
              </a:extLst>
            </p:cNvPr>
            <p:cNvCxnSpPr>
              <a:cxnSpLocks/>
            </p:cNvCxnSpPr>
            <p:nvPr/>
          </p:nvCxnSpPr>
          <p:spPr>
            <a:xfrm>
              <a:off x="8465825" y="5706410"/>
              <a:ext cx="581208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3EF1940-253F-F665-2D1F-001C75FF3FE7}"/>
                </a:ext>
              </a:extLst>
            </p:cNvPr>
            <p:cNvGrpSpPr/>
            <p:nvPr/>
          </p:nvGrpSpPr>
          <p:grpSpPr>
            <a:xfrm>
              <a:off x="957851" y="3381377"/>
              <a:ext cx="27206200" cy="10161137"/>
              <a:chOff x="957851" y="3381377"/>
              <a:chExt cx="27206200" cy="10161137"/>
            </a:xfrm>
          </p:grpSpPr>
          <p:cxnSp>
            <p:nvCxnSpPr>
              <p:cNvPr id="5" name="Straight Connector 4">
                <a:extLst>
                  <a:ext uri="{FF2B5EF4-FFF2-40B4-BE49-F238E27FC236}">
                    <a16:creationId xmlns:a16="http://schemas.microsoft.com/office/drawing/2014/main" id="{1FF1C665-2D46-0144-8BAE-8DD2A86F3A8F}"/>
                  </a:ext>
                </a:extLst>
              </p:cNvPr>
              <p:cNvCxnSpPr>
                <a:cxnSpLocks/>
              </p:cNvCxnSpPr>
              <p:nvPr/>
            </p:nvCxnSpPr>
            <p:spPr>
              <a:xfrm flipH="1">
                <a:off x="8465829" y="3651251"/>
                <a:ext cx="2" cy="9150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6FE1CF2-8BF8-E892-D840-E749E216F846}"/>
                  </a:ext>
                </a:extLst>
              </p:cNvPr>
              <p:cNvCxnSpPr>
                <a:cxnSpLocks/>
              </p:cNvCxnSpPr>
              <p:nvPr/>
            </p:nvCxnSpPr>
            <p:spPr>
              <a:xfrm flipH="1">
                <a:off x="2425149" y="8942528"/>
                <a:ext cx="14152042" cy="5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CE3111-3B16-7D47-40B4-EAA734A898DF}"/>
                  </a:ext>
                </a:extLst>
              </p:cNvPr>
              <p:cNvSpPr txBox="1"/>
              <p:nvPr/>
            </p:nvSpPr>
            <p:spPr>
              <a:xfrm>
                <a:off x="7196719" y="3381377"/>
                <a:ext cx="902811"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v(x)</a:t>
                </a:r>
              </a:p>
            </p:txBody>
          </p:sp>
          <p:sp>
            <p:nvSpPr>
              <p:cNvPr id="8" name="TextBox 7">
                <a:extLst>
                  <a:ext uri="{FF2B5EF4-FFF2-40B4-BE49-F238E27FC236}">
                    <a16:creationId xmlns:a16="http://schemas.microsoft.com/office/drawing/2014/main" id="{458D2073-B65D-6C08-36C3-4E9B4F362C2A}"/>
                  </a:ext>
                </a:extLst>
              </p:cNvPr>
              <p:cNvSpPr txBox="1"/>
              <p:nvPr/>
            </p:nvSpPr>
            <p:spPr>
              <a:xfrm>
                <a:off x="16244938" y="8947661"/>
                <a:ext cx="39626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x</a:t>
                </a:r>
              </a:p>
            </p:txBody>
          </p:sp>
          <p:sp>
            <p:nvSpPr>
              <p:cNvPr id="9" name="Arc 8">
                <a:extLst>
                  <a:ext uri="{FF2B5EF4-FFF2-40B4-BE49-F238E27FC236}">
                    <a16:creationId xmlns:a16="http://schemas.microsoft.com/office/drawing/2014/main" id="{4A1E233F-92A4-3D27-93C4-379D720B51A8}"/>
                  </a:ext>
                </a:extLst>
              </p:cNvPr>
              <p:cNvSpPr/>
              <p:nvPr/>
            </p:nvSpPr>
            <p:spPr>
              <a:xfrm rot="16200000">
                <a:off x="13289876" y="267421"/>
                <a:ext cx="8451044" cy="18099142"/>
              </a:xfrm>
              <a:prstGeom prst="arc">
                <a:avLst>
                  <a:gd name="adj1" fmla="val 16356426"/>
                  <a:gd name="adj2" fmla="val 194201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10" name="Arc 9">
                <a:extLst>
                  <a:ext uri="{FF2B5EF4-FFF2-40B4-BE49-F238E27FC236}">
                    <a16:creationId xmlns:a16="http://schemas.microsoft.com/office/drawing/2014/main" id="{FD8F9D48-065A-2085-3CE0-9F9906BA157E}"/>
                  </a:ext>
                </a:extLst>
              </p:cNvPr>
              <p:cNvSpPr/>
              <p:nvPr/>
            </p:nvSpPr>
            <p:spPr>
              <a:xfrm rot="6977042">
                <a:off x="1207793" y="4673659"/>
                <a:ext cx="7100050" cy="7599934"/>
              </a:xfrm>
              <a:prstGeom prst="arc">
                <a:avLst>
                  <a:gd name="adj1" fmla="val 15028436"/>
                  <a:gd name="adj2" fmla="val 20206289"/>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11" name="TextBox 10">
                <a:extLst>
                  <a:ext uri="{FF2B5EF4-FFF2-40B4-BE49-F238E27FC236}">
                    <a16:creationId xmlns:a16="http://schemas.microsoft.com/office/drawing/2014/main" id="{8A7EFA93-E9EB-E1D5-0C6D-448543EC45F7}"/>
                  </a:ext>
                </a:extLst>
              </p:cNvPr>
              <p:cNvSpPr txBox="1"/>
              <p:nvPr/>
            </p:nvSpPr>
            <p:spPr>
              <a:xfrm>
                <a:off x="9561285" y="9129296"/>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+25 </a:t>
                </a:r>
                <a:endParaRPr lang="en-US" sz="3600" kern="120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05BBF0DF-A108-0441-32C5-3E53793C13D4}"/>
                  </a:ext>
                </a:extLst>
              </p:cNvPr>
              <p:cNvSpPr txBox="1"/>
              <p:nvPr/>
            </p:nvSpPr>
            <p:spPr>
              <a:xfrm>
                <a:off x="13734541" y="9065892"/>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+50</a:t>
                </a:r>
                <a:endParaRPr lang="en-US" sz="3600" kern="1200" dirty="0">
                  <a:solidFill>
                    <a:prstClr val="black"/>
                  </a:solidFill>
                  <a:latin typeface="Calibri" panose="020F0502020204030204"/>
                </a:endParaRPr>
              </a:p>
            </p:txBody>
          </p:sp>
          <p:cxnSp>
            <p:nvCxnSpPr>
              <p:cNvPr id="13" name="Straight Connector 12">
                <a:extLst>
                  <a:ext uri="{FF2B5EF4-FFF2-40B4-BE49-F238E27FC236}">
                    <a16:creationId xmlns:a16="http://schemas.microsoft.com/office/drawing/2014/main" id="{2487142B-DAE0-6DCD-7209-62CB5A2DA0FB}"/>
                  </a:ext>
                </a:extLst>
              </p:cNvPr>
              <p:cNvCxnSpPr>
                <a:cxnSpLocks/>
              </p:cNvCxnSpPr>
              <p:nvPr/>
            </p:nvCxnSpPr>
            <p:spPr>
              <a:xfrm>
                <a:off x="14277910" y="5706408"/>
                <a:ext cx="0" cy="3236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0A5CC2-27BD-6419-EF84-0435F380064D}"/>
                  </a:ext>
                </a:extLst>
              </p:cNvPr>
              <p:cNvSpPr txBox="1"/>
              <p:nvPr/>
            </p:nvSpPr>
            <p:spPr>
              <a:xfrm>
                <a:off x="6937980" y="5332185"/>
                <a:ext cx="115929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v(50)</a:t>
                </a:r>
              </a:p>
            </p:txBody>
          </p:sp>
          <p:sp>
            <p:nvSpPr>
              <p:cNvPr id="15" name="Arc 14">
                <a:extLst>
                  <a:ext uri="{FF2B5EF4-FFF2-40B4-BE49-F238E27FC236}">
                    <a16:creationId xmlns:a16="http://schemas.microsoft.com/office/drawing/2014/main" id="{DFA24EE7-53D0-46A6-DBAE-E33E89E3165A}"/>
                  </a:ext>
                </a:extLst>
              </p:cNvPr>
              <p:cNvSpPr/>
              <p:nvPr/>
            </p:nvSpPr>
            <p:spPr>
              <a:xfrm rot="16200000">
                <a:off x="14888958" y="267421"/>
                <a:ext cx="8451044" cy="18099142"/>
              </a:xfrm>
              <a:prstGeom prst="arc">
                <a:avLst>
                  <a:gd name="adj1" fmla="val 16356426"/>
                  <a:gd name="adj2" fmla="val 19420123"/>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cxnSp>
            <p:nvCxnSpPr>
              <p:cNvPr id="29" name="Straight Connector 28">
                <a:extLst>
                  <a:ext uri="{FF2B5EF4-FFF2-40B4-BE49-F238E27FC236}">
                    <a16:creationId xmlns:a16="http://schemas.microsoft.com/office/drawing/2014/main" id="{8BC36A91-5835-987B-A2C4-C8BEB3E25E1B}"/>
                  </a:ext>
                </a:extLst>
              </p:cNvPr>
              <p:cNvCxnSpPr>
                <a:cxnSpLocks/>
              </p:cNvCxnSpPr>
              <p:nvPr/>
            </p:nvCxnSpPr>
            <p:spPr>
              <a:xfrm>
                <a:off x="8465824" y="6870908"/>
                <a:ext cx="15990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D7E907-CA13-A447-46F1-16E0BD8FD9DB}"/>
                  </a:ext>
                </a:extLst>
              </p:cNvPr>
              <p:cNvCxnSpPr>
                <a:cxnSpLocks/>
                <a:stCxn id="15" idx="0"/>
              </p:cNvCxnSpPr>
              <p:nvPr/>
            </p:nvCxnSpPr>
            <p:spPr>
              <a:xfrm flipH="1" flipV="1">
                <a:off x="10106093" y="6858000"/>
                <a:ext cx="1542" cy="20488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8F2E6EA-C2E6-555B-4651-1E33D6DA3EB9}"/>
                  </a:ext>
                </a:extLst>
              </p:cNvPr>
              <p:cNvSpPr txBox="1"/>
              <p:nvPr/>
            </p:nvSpPr>
            <p:spPr>
              <a:xfrm>
                <a:off x="6937980" y="6486309"/>
                <a:ext cx="115929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v(25)</a:t>
                </a:r>
              </a:p>
            </p:txBody>
          </p:sp>
          <p:sp>
            <p:nvSpPr>
              <p:cNvPr id="32" name="Arc 31">
                <a:extLst>
                  <a:ext uri="{FF2B5EF4-FFF2-40B4-BE49-F238E27FC236}">
                    <a16:creationId xmlns:a16="http://schemas.microsoft.com/office/drawing/2014/main" id="{7B4F6174-86F4-B3BF-5C02-2DA9EE741ACD}"/>
                  </a:ext>
                </a:extLst>
              </p:cNvPr>
              <p:cNvSpPr/>
              <p:nvPr/>
            </p:nvSpPr>
            <p:spPr>
              <a:xfrm rot="6977042">
                <a:off x="2331497" y="4085429"/>
                <a:ext cx="7100050" cy="8776390"/>
              </a:xfrm>
              <a:prstGeom prst="arc">
                <a:avLst>
                  <a:gd name="adj1" fmla="val 15028436"/>
                  <a:gd name="adj2" fmla="val 19042989"/>
                </a:avLst>
              </a:prstGeom>
              <a:ln w="3175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grpSp>
      </p:grpSp>
    </p:spTree>
    <p:extLst>
      <p:ext uri="{BB962C8B-B14F-4D97-AF65-F5344CB8AC3E}">
        <p14:creationId xmlns:p14="http://schemas.microsoft.com/office/powerpoint/2010/main" val="18904022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pt-PT" dirty="0" err="1"/>
              <a:t>Value</a:t>
            </a:r>
            <a:r>
              <a:rPr lang="pt-PT" dirty="0"/>
              <a:t> </a:t>
            </a:r>
            <a:r>
              <a:rPr lang="pt-PT" dirty="0" err="1"/>
              <a:t>Function</a:t>
            </a:r>
            <a:r>
              <a:rPr lang="pt-PT" dirty="0"/>
              <a:t> - </a:t>
            </a:r>
            <a:r>
              <a:rPr lang="pt-PT" dirty="0" err="1"/>
              <a:t>Gains</a:t>
            </a:r>
            <a:endParaRPr dirty="0"/>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5A60E2B0-7366-7425-A009-3C4ED61114E1}"/>
                  </a:ext>
                </a:extLst>
              </p:cNvPr>
              <p:cNvSpPr txBox="1">
                <a:spLocks/>
              </p:cNvSpPr>
              <p:nvPr/>
            </p:nvSpPr>
            <p:spPr>
              <a:xfrm>
                <a:off x="1267000" y="3205221"/>
                <a:ext cx="21031200" cy="925291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Aft>
                    <a:spcPts val="1200"/>
                  </a:spcAft>
                  <a:buClr>
                    <a:srgbClr val="C00000"/>
                  </a:buClr>
                  <a:buFontTx/>
                  <a:buNone/>
                </a:pPr>
                <a:endParaRPr lang="pt-PT" dirty="0"/>
              </a:p>
              <a:p>
                <a:pPr marL="0" indent="0" hangingPunct="1">
                  <a:spcAft>
                    <a:spcPts val="1200"/>
                  </a:spcAft>
                  <a:buClr>
                    <a:srgbClr val="C00000"/>
                  </a:buClr>
                  <a:buFontTx/>
                  <a:buNone/>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rPr>
                        <m:t>𝑣</m:t>
                      </m:r>
                      <m:d>
                        <m:dPr>
                          <m:ctrlPr>
                            <a:rPr lang="pt-PT" i="1">
                              <a:latin typeface="Cambria Math" panose="02040503050406030204" pitchFamily="18" charset="0"/>
                            </a:rPr>
                          </m:ctrlPr>
                        </m:dPr>
                        <m:e>
                          <m:r>
                            <a:rPr lang="pt-PT" i="1">
                              <a:latin typeface="Cambria Math" panose="02040503050406030204" pitchFamily="18" charset="0"/>
                            </a:rPr>
                            <m:t>𝑥</m:t>
                          </m:r>
                        </m:e>
                      </m:d>
                      <m:r>
                        <a:rPr lang="pt-PT" i="1">
                          <a:latin typeface="Cambria Math" panose="02040503050406030204" pitchFamily="18" charset="0"/>
                          <a:ea typeface="Cambria Math" panose="02040503050406030204" pitchFamily="18" charset="0"/>
                        </a:rPr>
                        <m:t>=</m:t>
                      </m:r>
                      <m:d>
                        <m:dPr>
                          <m:begChr m:val="{"/>
                          <m:endChr m:val=""/>
                          <m:ctrlPr>
                            <a:rPr lang="pt-PT" i="1">
                              <a:latin typeface="Cambria Math" panose="02040503050406030204" pitchFamily="18" charset="0"/>
                              <a:ea typeface="Cambria Math" panose="02040503050406030204" pitchFamily="18" charset="0"/>
                            </a:rPr>
                          </m:ctrlPr>
                        </m:dPr>
                        <m:e>
                          <m:eqArr>
                            <m:eqArrPr>
                              <m:ctrlPr>
                                <a:rPr lang="pt-PT" i="1">
                                  <a:latin typeface="Cambria Math" panose="02040503050406030204" pitchFamily="18" charset="0"/>
                                  <a:ea typeface="Cambria Math" panose="02040503050406030204" pitchFamily="18" charset="0"/>
                                </a:rPr>
                              </m:ctrlPr>
                            </m:eqArrPr>
                            <m:e>
                              <m:rad>
                                <m:radPr>
                                  <m:degHide m:val="on"/>
                                  <m:ctrlPr>
                                    <a:rPr lang="pt-PT"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pt-PT" i="1">
                                          <a:latin typeface="Cambria Math" panose="02040503050406030204" pitchFamily="18" charset="0"/>
                                          <a:ea typeface="Cambria Math" panose="02040503050406030204" pitchFamily="18" charset="0"/>
                                        </a:rPr>
                                        <m:t>𝑥</m:t>
                                      </m:r>
                                    </m:num>
                                    <m:den>
                                      <m:r>
                                        <a:rPr lang="pt-PT" i="1">
                                          <a:latin typeface="Cambria Math" panose="02040503050406030204" pitchFamily="18" charset="0"/>
                                          <a:ea typeface="Cambria Math" panose="02040503050406030204" pitchFamily="18" charset="0"/>
                                        </a:rPr>
                                        <m:t>3</m:t>
                                      </m:r>
                                    </m:den>
                                  </m:f>
                                </m:e>
                              </m:rad>
                              <m:r>
                                <a:rPr lang="en-US" i="1">
                                  <a:latin typeface="Cambria Math" panose="02040503050406030204" pitchFamily="18" charset="0"/>
                                  <a:ea typeface="Cambria Math" panose="02040503050406030204" pitchFamily="18" charset="0"/>
                                </a:rPr>
                                <m:t>  </m:t>
                              </m:r>
                              <m:r>
                                <a:rPr lang="pt-PT" b="0" i="1" smtClean="0">
                                  <a:latin typeface="Cambria Math" panose="02040503050406030204" pitchFamily="18" charset="0"/>
                                  <a:ea typeface="Cambria Math" panose="02040503050406030204" pitchFamily="18" charset="0"/>
                                </a:rPr>
                                <m:t>𝑓𝑜𝑟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rPr>
                                <m:t>−</m:t>
                              </m:r>
                              <m:r>
                                <a:rPr lang="pt-PT" i="1">
                                  <a:latin typeface="Cambria Math" panose="02040503050406030204" pitchFamily="18" charset="0"/>
                                </a:rPr>
                                <m:t>3</m:t>
                              </m:r>
                              <m:rad>
                                <m:radPr>
                                  <m:degHide m:val="on"/>
                                  <m:ctrlPr>
                                    <a:rPr lang="en-US" i="1">
                                      <a:latin typeface="Cambria Math" panose="02040503050406030204" pitchFamily="18" charset="0"/>
                                    </a:rPr>
                                  </m:ctrlPr>
                                </m:radPr>
                                <m:deg/>
                                <m:e>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e>
                              </m:rad>
                              <m:r>
                                <a:rPr lang="en-US" i="1">
                                  <a:latin typeface="Cambria Math" panose="02040503050406030204" pitchFamily="18" charset="0"/>
                                </a:rPr>
                                <m:t>   </m:t>
                              </m:r>
                              <m:r>
                                <a:rPr lang="pt-PT" b="0" i="1" smtClean="0">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&lt;0</m:t>
                              </m:r>
                            </m:e>
                          </m:eqArr>
                        </m:e>
                      </m:d>
                    </m:oMath>
                  </m:oMathPara>
                </a14:m>
                <a:endParaRPr lang="pt-PT" i="1" dirty="0">
                  <a:latin typeface="Cambria Math" panose="02040503050406030204" pitchFamily="18" charset="0"/>
                </a:endParaRPr>
              </a:p>
              <a:p>
                <a:pPr marL="0" indent="0" hangingPunct="1">
                  <a:spcAft>
                    <a:spcPts val="1200"/>
                  </a:spcAft>
                  <a:buClr>
                    <a:srgbClr val="C00000"/>
                  </a:buClr>
                  <a:buFontTx/>
                  <a:buNone/>
                </a:pPr>
                <a:endParaRPr lang="pt-PT" i="1" dirty="0">
                  <a:latin typeface="Cambria Math" panose="02040503050406030204" pitchFamily="18" charset="0"/>
                </a:endParaRPr>
              </a:p>
              <a:p>
                <a:pPr marL="0" indent="0" hangingPunct="1">
                  <a:spcAft>
                    <a:spcPts val="1200"/>
                  </a:spcAft>
                  <a:buClr>
                    <a:srgbClr val="C00000"/>
                  </a:buClr>
                  <a:buFontTx/>
                  <a:buNone/>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rPr>
                        <m:t>𝑣</m:t>
                      </m:r>
                      <m:d>
                        <m:dPr>
                          <m:ctrlPr>
                            <a:rPr lang="pt-PT" i="1">
                              <a:latin typeface="Cambria Math" panose="02040503050406030204" pitchFamily="18" charset="0"/>
                            </a:rPr>
                          </m:ctrlPr>
                        </m:dPr>
                        <m:e>
                          <m:r>
                            <a:rPr lang="pt-PT" i="1">
                              <a:latin typeface="Cambria Math" panose="02040503050406030204" pitchFamily="18" charset="0"/>
                            </a:rPr>
                            <m:t>75</m:t>
                          </m:r>
                        </m:e>
                      </m:d>
                      <m:r>
                        <a:rPr lang="pt-PT" i="1">
                          <a:latin typeface="Cambria Math" panose="02040503050406030204" pitchFamily="18" charset="0"/>
                          <a:ea typeface="Cambria Math" panose="02040503050406030204" pitchFamily="18" charset="0"/>
                        </a:rPr>
                        <m:t>=</m:t>
                      </m:r>
                      <m:rad>
                        <m:radPr>
                          <m:degHide m:val="on"/>
                          <m:ctrlPr>
                            <a:rPr lang="pt-PT" i="1">
                              <a:latin typeface="Cambria Math" panose="02040503050406030204" pitchFamily="18" charset="0"/>
                              <a:ea typeface="Cambria Math" panose="02040503050406030204" pitchFamily="18" charset="0"/>
                            </a:rPr>
                          </m:ctrlPr>
                        </m:radPr>
                        <m:deg/>
                        <m:e>
                          <m:f>
                            <m:fPr>
                              <m:ctrlPr>
                                <a:rPr lang="pt-PT"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75</m:t>
                              </m:r>
                            </m:num>
                            <m:den>
                              <m:r>
                                <a:rPr lang="en-US" i="1">
                                  <a:latin typeface="Cambria Math" panose="02040503050406030204" pitchFamily="18" charset="0"/>
                                  <a:ea typeface="Cambria Math" panose="02040503050406030204" pitchFamily="18" charset="0"/>
                                </a:rPr>
                                <m:t>3</m:t>
                              </m:r>
                            </m:den>
                          </m:f>
                        </m:e>
                      </m:rad>
                      <m:r>
                        <a:rPr lang="pt-PT"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5</m:t>
                      </m:r>
                    </m:oMath>
                  </m:oMathPara>
                </a14:m>
                <a:endParaRPr lang="en-US" dirty="0">
                  <a:ea typeface="Cambria Math" panose="02040503050406030204" pitchFamily="18" charset="0"/>
                </a:endParaRPr>
              </a:p>
              <a:p>
                <a:pPr marL="0" indent="0" hangingPunct="1">
                  <a:spcAft>
                    <a:spcPts val="1200"/>
                  </a:spcAft>
                  <a:buClr>
                    <a:srgbClr val="C00000"/>
                  </a:buClr>
                  <a:buFontTx/>
                  <a:buNone/>
                </a:pPr>
                <a:endParaRPr lang="en-US" dirty="0">
                  <a:ea typeface="Cambria Math" panose="02040503050406030204" pitchFamily="18" charset="0"/>
                </a:endParaRPr>
              </a:p>
              <a:p>
                <a:pPr marL="0" indent="0" hangingPunct="1">
                  <a:spcAft>
                    <a:spcPts val="1200"/>
                  </a:spcAft>
                  <a:buClr>
                    <a:srgbClr val="C00000"/>
                  </a:buClr>
                  <a:buFontTx/>
                  <a:buNone/>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rPr>
                        <m:t>𝑣</m:t>
                      </m:r>
                      <m:d>
                        <m:dPr>
                          <m:ctrlPr>
                            <a:rPr lang="pt-PT" i="1">
                              <a:latin typeface="Cambria Math" panose="02040503050406030204" pitchFamily="18" charset="0"/>
                            </a:rPr>
                          </m:ctrlPr>
                        </m:dPr>
                        <m:e>
                          <m:r>
                            <a:rPr lang="en-US" i="1">
                              <a:latin typeface="Cambria Math" panose="02040503050406030204" pitchFamily="18" charset="0"/>
                            </a:rPr>
                            <m:t>2</m:t>
                          </m:r>
                          <m:r>
                            <a:rPr lang="pt-PT" i="1">
                              <a:latin typeface="Cambria Math" panose="02040503050406030204" pitchFamily="18" charset="0"/>
                            </a:rPr>
                            <m:t>5</m:t>
                          </m:r>
                        </m:e>
                      </m:d>
                      <m:r>
                        <a:rPr lang="en-US" i="1">
                          <a:latin typeface="Cambria Math" panose="02040503050406030204" pitchFamily="18" charset="0"/>
                        </a:rPr>
                        <m:t>+</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50</m:t>
                          </m:r>
                        </m:e>
                      </m:d>
                      <m:r>
                        <a:rPr lang="pt-PT" i="1">
                          <a:latin typeface="Cambria Math" panose="02040503050406030204" pitchFamily="18" charset="0"/>
                          <a:ea typeface="Cambria Math" panose="02040503050406030204" pitchFamily="18" charset="0"/>
                        </a:rPr>
                        <m:t>=</m:t>
                      </m:r>
                      <m:rad>
                        <m:radPr>
                          <m:degHide m:val="on"/>
                          <m:ctrlPr>
                            <a:rPr lang="pt-PT"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25</m:t>
                              </m:r>
                            </m:num>
                            <m:den>
                              <m:r>
                                <a:rPr lang="en-US" i="1">
                                  <a:latin typeface="Cambria Math" panose="02040503050406030204" pitchFamily="18" charset="0"/>
                                  <a:ea typeface="Cambria Math" panose="02040503050406030204" pitchFamily="18" charset="0"/>
                                </a:rPr>
                                <m:t>3</m:t>
                              </m:r>
                            </m:den>
                          </m:f>
                        </m:e>
                      </m:rad>
                      <m:r>
                        <a:rPr lang="en-US" i="1">
                          <a:latin typeface="Cambria Math" panose="02040503050406030204" pitchFamily="18" charset="0"/>
                          <a:ea typeface="Cambria Math" panose="02040503050406030204" pitchFamily="18" charset="0"/>
                        </a:rPr>
                        <m:t>+</m:t>
                      </m:r>
                      <m:rad>
                        <m:radPr>
                          <m:degHide m:val="on"/>
                          <m:ctrlPr>
                            <a:rPr lang="pt-PT"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50</m:t>
                              </m:r>
                            </m:num>
                            <m:den>
                              <m:r>
                                <a:rPr lang="en-US" i="1">
                                  <a:latin typeface="Cambria Math" panose="02040503050406030204" pitchFamily="18" charset="0"/>
                                  <a:ea typeface="Cambria Math" panose="02040503050406030204" pitchFamily="18" charset="0"/>
                                </a:rPr>
                                <m:t>3</m:t>
                              </m:r>
                            </m:den>
                          </m:f>
                        </m:e>
                      </m:rad>
                      <m:r>
                        <a:rPr lang="en-US" i="1">
                          <a:latin typeface="Cambria Math" panose="02040503050406030204" pitchFamily="18" charset="0"/>
                          <a:ea typeface="Cambria Math" panose="02040503050406030204" pitchFamily="18" charset="0"/>
                        </a:rPr>
                        <m:t>=6,97</m:t>
                      </m:r>
                    </m:oMath>
                  </m:oMathPara>
                </a14:m>
                <a:endParaRPr lang="en-US" dirty="0">
                  <a:ea typeface="Cambria Math" panose="02040503050406030204" pitchFamily="18" charset="0"/>
                </a:endParaRPr>
              </a:p>
              <a:p>
                <a:pPr marL="0" indent="0" hangingPunct="1">
                  <a:spcAft>
                    <a:spcPts val="1200"/>
                  </a:spcAft>
                  <a:buClr>
                    <a:srgbClr val="C00000"/>
                  </a:buClr>
                  <a:buFontTx/>
                  <a:buNone/>
                </a:pPr>
                <a:endParaRPr lang="pt-PT" sz="4000" dirty="0"/>
              </a:p>
            </p:txBody>
          </p:sp>
        </mc:Choice>
        <mc:Fallback xmlns="">
          <p:sp>
            <p:nvSpPr>
              <p:cNvPr id="38" name="Content Placeholder 2">
                <a:extLst>
                  <a:ext uri="{FF2B5EF4-FFF2-40B4-BE49-F238E27FC236}">
                    <a16:creationId xmlns:a16="http://schemas.microsoft.com/office/drawing/2014/main" id="{5A60E2B0-7366-7425-A009-3C4ED61114E1}"/>
                  </a:ext>
                </a:extLst>
              </p:cNvPr>
              <p:cNvSpPr txBox="1">
                <a:spLocks noRot="1" noChangeAspect="1" noMove="1" noResize="1" noEditPoints="1" noAdjustHandles="1" noChangeArrowheads="1" noChangeShapeType="1" noTextEdit="1"/>
              </p:cNvSpPr>
              <p:nvPr/>
            </p:nvSpPr>
            <p:spPr>
              <a:xfrm>
                <a:off x="1267000" y="3205221"/>
                <a:ext cx="21031200" cy="9252918"/>
              </a:xfrm>
              <a:prstGeom prst="rect">
                <a:avLst/>
              </a:prstGeom>
              <a:blipFill>
                <a:blip r:embed="rId3"/>
                <a:stretch>
                  <a:fillRect b="-972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PT">
                    <a:noFill/>
                  </a:rPr>
                  <a:t> </a:t>
                </a:r>
              </a:p>
            </p:txBody>
          </p:sp>
        </mc:Fallback>
      </mc:AlternateContent>
    </p:spTree>
    <p:extLst>
      <p:ext uri="{BB962C8B-B14F-4D97-AF65-F5344CB8AC3E}">
        <p14:creationId xmlns:p14="http://schemas.microsoft.com/office/powerpoint/2010/main" val="24301209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Losses</a:t>
            </a:r>
            <a:endParaRPr dirty="0"/>
          </a:p>
        </p:txBody>
      </p:sp>
      <p:sp>
        <p:nvSpPr>
          <p:cNvPr id="424" name="The value function replaces the utility function in EUT. The 3 key aspects of decision-making suggest:…"/>
          <p:cNvSpPr txBox="1">
            <a:spLocks noGrp="1"/>
          </p:cNvSpPr>
          <p:nvPr>
            <p:ph type="body" idx="1"/>
          </p:nvPr>
        </p:nvSpPr>
        <p:spPr>
          <a:xfrm>
            <a:off x="1206500" y="4248504"/>
            <a:ext cx="21971000" cy="4949284"/>
          </a:xfrm>
          <a:prstGeom prst="rect">
            <a:avLst/>
          </a:prstGeom>
        </p:spPr>
        <p:txBody>
          <a:bodyPr>
            <a:noAutofit/>
          </a:bodyPr>
          <a:lstStyle/>
          <a:p>
            <a:r>
              <a:rPr lang="pt-PT" sz="5400" dirty="0"/>
              <a:t>v(-75): </a:t>
            </a:r>
            <a:r>
              <a:rPr lang="pt-PT" sz="5400" dirty="0" err="1"/>
              <a:t>integration</a:t>
            </a:r>
            <a:endParaRPr lang="pt-PT" sz="5400" dirty="0"/>
          </a:p>
          <a:p>
            <a:r>
              <a:rPr lang="pt-PT" sz="5400" dirty="0"/>
              <a:t>v(-25) </a:t>
            </a:r>
            <a:r>
              <a:rPr lang="en-US" sz="5400" dirty="0"/>
              <a:t>+ v(-50)</a:t>
            </a:r>
            <a:r>
              <a:rPr lang="pt-PT" sz="5400" dirty="0"/>
              <a:t>: </a:t>
            </a:r>
            <a:r>
              <a:rPr lang="pt-PT" sz="5400" dirty="0" err="1"/>
              <a:t>segregation</a:t>
            </a:r>
            <a:endParaRPr lang="pt-PT" sz="5400" dirty="0"/>
          </a:p>
          <a:p>
            <a:r>
              <a:rPr lang="pt-PT" sz="5400" dirty="0" err="1"/>
              <a:t>What</a:t>
            </a:r>
            <a:r>
              <a:rPr lang="pt-PT" sz="5400" dirty="0"/>
              <a:t> are </a:t>
            </a:r>
            <a:r>
              <a:rPr lang="pt-PT" sz="5400" dirty="0" err="1"/>
              <a:t>the</a:t>
            </a:r>
            <a:r>
              <a:rPr lang="pt-PT" sz="5400" dirty="0"/>
              <a:t> </a:t>
            </a:r>
            <a:r>
              <a:rPr lang="pt-PT" sz="5400" dirty="0" err="1"/>
              <a:t>implications</a:t>
            </a:r>
            <a:r>
              <a:rPr lang="pt-PT" sz="5400" dirty="0"/>
              <a:t> in </a:t>
            </a:r>
            <a:r>
              <a:rPr lang="pt-PT" sz="5400" dirty="0" err="1"/>
              <a:t>terms</a:t>
            </a:r>
            <a:r>
              <a:rPr lang="pt-PT" sz="5400" dirty="0"/>
              <a:t> </a:t>
            </a:r>
            <a:r>
              <a:rPr lang="pt-PT" sz="5400" dirty="0" err="1"/>
              <a:t>of</a:t>
            </a:r>
            <a:r>
              <a:rPr lang="pt-PT" sz="5400" dirty="0"/>
              <a:t> </a:t>
            </a:r>
            <a:r>
              <a:rPr lang="pt-PT" sz="5400" dirty="0" err="1"/>
              <a:t>value</a:t>
            </a:r>
            <a:r>
              <a:rPr lang="pt-PT" sz="5400" dirty="0"/>
              <a:t>? </a:t>
            </a:r>
          </a:p>
        </p:txBody>
      </p:sp>
    </p:spTree>
    <p:extLst>
      <p:ext uri="{BB962C8B-B14F-4D97-AF65-F5344CB8AC3E}">
        <p14:creationId xmlns:p14="http://schemas.microsoft.com/office/powerpoint/2010/main" val="29625001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ationality"/>
          <p:cNvSpPr txBox="1">
            <a:spLocks noGrp="1"/>
          </p:cNvSpPr>
          <p:nvPr>
            <p:ph type="title"/>
          </p:nvPr>
        </p:nvSpPr>
        <p:spPr>
          <a:prstGeom prst="rect">
            <a:avLst/>
          </a:prstGeom>
        </p:spPr>
        <p:txBody>
          <a:bodyPr>
            <a:noAutofit/>
          </a:bodyPr>
          <a:lstStyle/>
          <a:p>
            <a:r>
              <a:t>Rationality</a:t>
            </a:r>
          </a:p>
        </p:txBody>
      </p:sp>
      <p:sp>
        <p:nvSpPr>
          <p:cNvPr id="219" name="Key Principl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r>
              <a:rPr dirty="0"/>
              <a:t>Key Principles</a:t>
            </a:r>
          </a:p>
        </p:txBody>
      </p:sp>
      <p:sp>
        <p:nvSpPr>
          <p:cNvPr id="220" name="Utility maximisation: Individuals are assumed to be rational, always making consistent decisions that maximize their utility.…"/>
          <p:cNvSpPr txBox="1">
            <a:spLocks noGrp="1"/>
          </p:cNvSpPr>
          <p:nvPr>
            <p:ph type="body" idx="1"/>
          </p:nvPr>
        </p:nvSpPr>
        <p:spPr>
          <a:prstGeom prst="rect">
            <a:avLst/>
          </a:prstGeom>
        </p:spPr>
        <p:txBody>
          <a:bodyPr>
            <a:noAutofit/>
          </a:bodyPr>
          <a:lstStyle/>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Utility </a:t>
            </a:r>
            <a:r>
              <a:rPr b="1" dirty="0" err="1"/>
              <a:t>maximisation</a:t>
            </a:r>
            <a:r>
              <a:rPr b="1" dirty="0"/>
              <a:t>:</a:t>
            </a:r>
            <a:r>
              <a:rPr dirty="0"/>
              <a:t> Individuals are assumed to be rational, always making consistent decisions that maximize their utility.</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Completeness: </a:t>
            </a:r>
            <a:r>
              <a:rPr dirty="0"/>
              <a:t>For any two options, A and B, an individual can rank them (A is preferred to B, B is preferred to A, or indifferent).</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Transitivity:</a:t>
            </a:r>
            <a:r>
              <a:rPr dirty="0"/>
              <a:t> If option A is preferred to B and B is preferred to C, then A is preferred to C.</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Independence:</a:t>
            </a:r>
            <a:r>
              <a:rPr dirty="0"/>
              <a:t> If A is preferred to B, then A should still be preferred to B even when both options are mixed with a third option, C, in the same proportion</a:t>
            </a:r>
          </a:p>
          <a:p>
            <a:pPr marL="722312" indent="-722312" defTabSz="457200">
              <a:lnSpc>
                <a:spcPct val="120000"/>
              </a:lnSpc>
              <a:spcBef>
                <a:spcPts val="1000"/>
              </a:spcBef>
              <a:buSzPct val="100000"/>
              <a:buAutoNum type="arabicPeriod"/>
              <a:defRPr sz="3900">
                <a:solidFill>
                  <a:srgbClr val="0D0D0D"/>
                </a:solidFill>
                <a:latin typeface="Helvetica"/>
                <a:ea typeface="Helvetica"/>
                <a:cs typeface="Helvetica"/>
                <a:sym typeface="Helvetica"/>
              </a:defRPr>
            </a:pPr>
            <a:r>
              <a:rPr b="1" dirty="0"/>
              <a:t>Continuity:</a:t>
            </a:r>
            <a:r>
              <a:rPr dirty="0"/>
              <a:t> If A is preferred to B and B is preferred to C, there exists a probability mix between A and C that is equivalent in value to 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pt-PT" dirty="0" err="1"/>
              <a:t>Integration</a:t>
            </a:r>
            <a:r>
              <a:rPr lang="pt-PT" dirty="0"/>
              <a:t> </a:t>
            </a:r>
            <a:r>
              <a:rPr lang="pt-PT" dirty="0" err="1"/>
              <a:t>value</a:t>
            </a:r>
            <a:r>
              <a:rPr lang="pt-PT" dirty="0"/>
              <a:t> </a:t>
            </a:r>
            <a:r>
              <a:rPr lang="pt-PT" dirty="0" err="1"/>
              <a:t>function</a:t>
            </a:r>
            <a:endParaRPr dirty="0"/>
          </a:p>
        </p:txBody>
      </p:sp>
      <p:grpSp>
        <p:nvGrpSpPr>
          <p:cNvPr id="2" name="Group 1">
            <a:extLst>
              <a:ext uri="{FF2B5EF4-FFF2-40B4-BE49-F238E27FC236}">
                <a16:creationId xmlns:a16="http://schemas.microsoft.com/office/drawing/2014/main" id="{5947EF26-9418-B2B1-AD8B-63790DB1F81A}"/>
              </a:ext>
            </a:extLst>
          </p:cNvPr>
          <p:cNvGrpSpPr/>
          <p:nvPr/>
        </p:nvGrpSpPr>
        <p:grpSpPr>
          <a:xfrm>
            <a:off x="4380006" y="3307742"/>
            <a:ext cx="25581428" cy="10161137"/>
            <a:chOff x="983541" y="3381377"/>
            <a:chExt cx="25581428" cy="10161137"/>
          </a:xfrm>
        </p:grpSpPr>
        <p:cxnSp>
          <p:nvCxnSpPr>
            <p:cNvPr id="3" name="Straight Connector 2">
              <a:extLst>
                <a:ext uri="{FF2B5EF4-FFF2-40B4-BE49-F238E27FC236}">
                  <a16:creationId xmlns:a16="http://schemas.microsoft.com/office/drawing/2014/main" id="{DF0D040C-C8EE-B176-9743-2310EC28F33E}"/>
                </a:ext>
              </a:extLst>
            </p:cNvPr>
            <p:cNvCxnSpPr>
              <a:cxnSpLocks/>
            </p:cNvCxnSpPr>
            <p:nvPr/>
          </p:nvCxnSpPr>
          <p:spPr>
            <a:xfrm flipH="1">
              <a:off x="8465829" y="3651251"/>
              <a:ext cx="2" cy="9150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72D9438-ADC7-FB36-761B-100D94FA143D}"/>
                </a:ext>
              </a:extLst>
            </p:cNvPr>
            <p:cNvCxnSpPr>
              <a:cxnSpLocks/>
            </p:cNvCxnSpPr>
            <p:nvPr/>
          </p:nvCxnSpPr>
          <p:spPr>
            <a:xfrm flipH="1">
              <a:off x="2425149" y="8942528"/>
              <a:ext cx="14152042" cy="5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455FA4-6FC9-827D-2680-8A7BBEE9DE02}"/>
                </a:ext>
              </a:extLst>
            </p:cNvPr>
            <p:cNvSpPr txBox="1"/>
            <p:nvPr/>
          </p:nvSpPr>
          <p:spPr>
            <a:xfrm>
              <a:off x="7196719" y="3381377"/>
              <a:ext cx="902811"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v(x)</a:t>
              </a:r>
            </a:p>
          </p:txBody>
        </p:sp>
        <p:sp>
          <p:nvSpPr>
            <p:cNvPr id="6" name="TextBox 5">
              <a:extLst>
                <a:ext uri="{FF2B5EF4-FFF2-40B4-BE49-F238E27FC236}">
                  <a16:creationId xmlns:a16="http://schemas.microsoft.com/office/drawing/2014/main" id="{01563681-BA14-80EE-E448-D591883D55B6}"/>
                </a:ext>
              </a:extLst>
            </p:cNvPr>
            <p:cNvSpPr txBox="1"/>
            <p:nvPr/>
          </p:nvSpPr>
          <p:spPr>
            <a:xfrm>
              <a:off x="16244938" y="8947661"/>
              <a:ext cx="39626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x</a:t>
              </a:r>
            </a:p>
          </p:txBody>
        </p:sp>
        <p:sp>
          <p:nvSpPr>
            <p:cNvPr id="7" name="Arc 6">
              <a:extLst>
                <a:ext uri="{FF2B5EF4-FFF2-40B4-BE49-F238E27FC236}">
                  <a16:creationId xmlns:a16="http://schemas.microsoft.com/office/drawing/2014/main" id="{F0B5B364-FEAA-98CD-3FAA-3FBDA9811AB8}"/>
                </a:ext>
              </a:extLst>
            </p:cNvPr>
            <p:cNvSpPr/>
            <p:nvPr/>
          </p:nvSpPr>
          <p:spPr>
            <a:xfrm rot="16200000">
              <a:off x="13289876" y="267421"/>
              <a:ext cx="8451044" cy="18099142"/>
            </a:xfrm>
            <a:prstGeom prst="arc">
              <a:avLst>
                <a:gd name="adj1" fmla="val 16356426"/>
                <a:gd name="adj2" fmla="val 194201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8" name="Arc 7">
              <a:extLst>
                <a:ext uri="{FF2B5EF4-FFF2-40B4-BE49-F238E27FC236}">
                  <a16:creationId xmlns:a16="http://schemas.microsoft.com/office/drawing/2014/main" id="{A41B58D9-9FAE-7B99-6C9E-A9B51E5C7023}"/>
                </a:ext>
              </a:extLst>
            </p:cNvPr>
            <p:cNvSpPr/>
            <p:nvPr/>
          </p:nvSpPr>
          <p:spPr>
            <a:xfrm rot="6977042">
              <a:off x="1233483" y="4716979"/>
              <a:ext cx="7100050" cy="7599934"/>
            </a:xfrm>
            <a:prstGeom prst="arc">
              <a:avLst>
                <a:gd name="adj1" fmla="val 15028436"/>
                <a:gd name="adj2" fmla="val 19859707"/>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9" name="TextBox 8">
              <a:extLst>
                <a:ext uri="{FF2B5EF4-FFF2-40B4-BE49-F238E27FC236}">
                  <a16:creationId xmlns:a16="http://schemas.microsoft.com/office/drawing/2014/main" id="{C07F99C2-1B7D-2F44-6828-4B68733002FA}"/>
                </a:ext>
              </a:extLst>
            </p:cNvPr>
            <p:cNvSpPr txBox="1"/>
            <p:nvPr/>
          </p:nvSpPr>
          <p:spPr>
            <a:xfrm>
              <a:off x="7062583" y="9157918"/>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-25 </a:t>
              </a:r>
              <a:endParaRPr lang="en-US" sz="3600" kern="1200"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F0FBC6E1-F236-81CC-FFCB-F0A0BE5A3336}"/>
                </a:ext>
              </a:extLst>
            </p:cNvPr>
            <p:cNvSpPr txBox="1"/>
            <p:nvPr/>
          </p:nvSpPr>
          <p:spPr>
            <a:xfrm>
              <a:off x="5651889" y="9162842"/>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-50 </a:t>
              </a:r>
              <a:endParaRPr lang="en-US" sz="3600" kern="1200"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BE8D036A-B596-9867-4621-41ABF361A67D}"/>
                </a:ext>
              </a:extLst>
            </p:cNvPr>
            <p:cNvSpPr txBox="1"/>
            <p:nvPr/>
          </p:nvSpPr>
          <p:spPr>
            <a:xfrm>
              <a:off x="4155003" y="9081190"/>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-75</a:t>
              </a:r>
              <a:endParaRPr lang="en-US" sz="3600" kern="1200" dirty="0">
                <a:solidFill>
                  <a:prstClr val="black"/>
                </a:solidFill>
                <a:latin typeface="Calibri" panose="020F0502020204030204"/>
              </a:endParaRPr>
            </a:p>
          </p:txBody>
        </p:sp>
        <p:cxnSp>
          <p:nvCxnSpPr>
            <p:cNvPr id="12" name="Straight Connector 11">
              <a:extLst>
                <a:ext uri="{FF2B5EF4-FFF2-40B4-BE49-F238E27FC236}">
                  <a16:creationId xmlns:a16="http://schemas.microsoft.com/office/drawing/2014/main" id="{925B38DC-9CCF-1CC2-AE65-BB59990C8C32}"/>
                </a:ext>
              </a:extLst>
            </p:cNvPr>
            <p:cNvCxnSpPr>
              <a:cxnSpLocks/>
            </p:cNvCxnSpPr>
            <p:nvPr/>
          </p:nvCxnSpPr>
          <p:spPr>
            <a:xfrm>
              <a:off x="4967822" y="8942529"/>
              <a:ext cx="0" cy="30963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F4A8FE-8124-138A-13D7-8ED7C70EF9C2}"/>
                </a:ext>
              </a:extLst>
            </p:cNvPr>
            <p:cNvCxnSpPr>
              <a:cxnSpLocks/>
            </p:cNvCxnSpPr>
            <p:nvPr/>
          </p:nvCxnSpPr>
          <p:spPr>
            <a:xfrm flipV="1">
              <a:off x="4939474" y="12035017"/>
              <a:ext cx="3492944" cy="179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7072D7-3637-C4B0-4F7A-08F0A182FF04}"/>
                </a:ext>
              </a:extLst>
            </p:cNvPr>
            <p:cNvSpPr txBox="1"/>
            <p:nvPr/>
          </p:nvSpPr>
          <p:spPr>
            <a:xfrm>
              <a:off x="8465824" y="11615263"/>
              <a:ext cx="1300356"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v(-75)</a:t>
              </a:r>
            </a:p>
          </p:txBody>
        </p:sp>
      </p:grpSp>
    </p:spTree>
    <p:extLst>
      <p:ext uri="{BB962C8B-B14F-4D97-AF65-F5344CB8AC3E}">
        <p14:creationId xmlns:p14="http://schemas.microsoft.com/office/powerpoint/2010/main" val="32646303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pt-PT" dirty="0" err="1"/>
              <a:t>Segregation</a:t>
            </a:r>
            <a:r>
              <a:rPr lang="pt-PT" dirty="0"/>
              <a:t> </a:t>
            </a:r>
            <a:r>
              <a:rPr lang="pt-PT" dirty="0" err="1"/>
              <a:t>value</a:t>
            </a:r>
            <a:r>
              <a:rPr lang="pt-PT" dirty="0"/>
              <a:t> </a:t>
            </a:r>
            <a:r>
              <a:rPr lang="pt-PT" dirty="0" err="1"/>
              <a:t>function</a:t>
            </a:r>
            <a:endParaRPr dirty="0"/>
          </a:p>
        </p:txBody>
      </p:sp>
      <p:grpSp>
        <p:nvGrpSpPr>
          <p:cNvPr id="40" name="Group 39">
            <a:extLst>
              <a:ext uri="{FF2B5EF4-FFF2-40B4-BE49-F238E27FC236}">
                <a16:creationId xmlns:a16="http://schemas.microsoft.com/office/drawing/2014/main" id="{75A4A063-0DC3-35EB-8CDE-A780A3D92CDB}"/>
              </a:ext>
            </a:extLst>
          </p:cNvPr>
          <p:cNvGrpSpPr/>
          <p:nvPr/>
        </p:nvGrpSpPr>
        <p:grpSpPr>
          <a:xfrm>
            <a:off x="1713166" y="3307742"/>
            <a:ext cx="28186674" cy="10218423"/>
            <a:chOff x="4940460" y="1796081"/>
            <a:chExt cx="28186674" cy="10218423"/>
          </a:xfrm>
        </p:grpSpPr>
        <p:grpSp>
          <p:nvGrpSpPr>
            <p:cNvPr id="16" name="Group 15">
              <a:extLst>
                <a:ext uri="{FF2B5EF4-FFF2-40B4-BE49-F238E27FC236}">
                  <a16:creationId xmlns:a16="http://schemas.microsoft.com/office/drawing/2014/main" id="{7CE65DF5-80C3-F6F6-CC4A-A0013BAEE8AC}"/>
                </a:ext>
              </a:extLst>
            </p:cNvPr>
            <p:cNvGrpSpPr/>
            <p:nvPr/>
          </p:nvGrpSpPr>
          <p:grpSpPr>
            <a:xfrm>
              <a:off x="4940460" y="1796081"/>
              <a:ext cx="28186674" cy="10218423"/>
              <a:chOff x="-1621705" y="3381377"/>
              <a:chExt cx="28186674" cy="10218423"/>
            </a:xfrm>
          </p:grpSpPr>
          <p:sp>
            <p:nvSpPr>
              <p:cNvPr id="17" name="Arc 16">
                <a:extLst>
                  <a:ext uri="{FF2B5EF4-FFF2-40B4-BE49-F238E27FC236}">
                    <a16:creationId xmlns:a16="http://schemas.microsoft.com/office/drawing/2014/main" id="{6390D33F-C935-14D0-48E4-C7F7DD9E1E6C}"/>
                  </a:ext>
                </a:extLst>
              </p:cNvPr>
              <p:cNvSpPr/>
              <p:nvPr/>
            </p:nvSpPr>
            <p:spPr>
              <a:xfrm rot="8648759">
                <a:off x="3517282" y="10591336"/>
                <a:ext cx="4684460" cy="738664"/>
              </a:xfrm>
              <a:prstGeom prst="arc">
                <a:avLst>
                  <a:gd name="adj1" fmla="val 16200000"/>
                  <a:gd name="adj2" fmla="val 20930572"/>
                </a:avLst>
              </a:prstGeom>
              <a:ln w="3175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cxnSp>
            <p:nvCxnSpPr>
              <p:cNvPr id="18" name="Straight Connector 17">
                <a:extLst>
                  <a:ext uri="{FF2B5EF4-FFF2-40B4-BE49-F238E27FC236}">
                    <a16:creationId xmlns:a16="http://schemas.microsoft.com/office/drawing/2014/main" id="{2E51CB3E-2B81-7B29-0F7B-FD084C5E67A5}"/>
                  </a:ext>
                </a:extLst>
              </p:cNvPr>
              <p:cNvCxnSpPr>
                <a:cxnSpLocks/>
              </p:cNvCxnSpPr>
              <p:nvPr/>
            </p:nvCxnSpPr>
            <p:spPr>
              <a:xfrm>
                <a:off x="5059971" y="11930476"/>
                <a:ext cx="34058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162CF0B-DF89-1524-956B-84845F0079D3}"/>
                  </a:ext>
                </a:extLst>
              </p:cNvPr>
              <p:cNvGrpSpPr/>
              <p:nvPr/>
            </p:nvGrpSpPr>
            <p:grpSpPr>
              <a:xfrm>
                <a:off x="-1621705" y="3381377"/>
                <a:ext cx="28186674" cy="10218423"/>
                <a:chOff x="-1621705" y="3381377"/>
                <a:chExt cx="28186674" cy="10218423"/>
              </a:xfrm>
            </p:grpSpPr>
            <p:cxnSp>
              <p:nvCxnSpPr>
                <p:cNvPr id="20" name="Straight Connector 19">
                  <a:extLst>
                    <a:ext uri="{FF2B5EF4-FFF2-40B4-BE49-F238E27FC236}">
                      <a16:creationId xmlns:a16="http://schemas.microsoft.com/office/drawing/2014/main" id="{7B9895F0-3F05-DCD8-26C2-384497634930}"/>
                    </a:ext>
                  </a:extLst>
                </p:cNvPr>
                <p:cNvCxnSpPr>
                  <a:cxnSpLocks/>
                </p:cNvCxnSpPr>
                <p:nvPr/>
              </p:nvCxnSpPr>
              <p:spPr>
                <a:xfrm flipH="1">
                  <a:off x="8465829" y="3651251"/>
                  <a:ext cx="2" cy="9150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BC252E-5014-6D05-5B00-5AD402478100}"/>
                    </a:ext>
                  </a:extLst>
                </p:cNvPr>
                <p:cNvCxnSpPr>
                  <a:cxnSpLocks/>
                </p:cNvCxnSpPr>
                <p:nvPr/>
              </p:nvCxnSpPr>
              <p:spPr>
                <a:xfrm flipH="1">
                  <a:off x="2425149" y="8942528"/>
                  <a:ext cx="14152042" cy="5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7F48412-A493-DDE2-E7B6-EA57A0D55C41}"/>
                    </a:ext>
                  </a:extLst>
                </p:cNvPr>
                <p:cNvSpPr txBox="1"/>
                <p:nvPr/>
              </p:nvSpPr>
              <p:spPr>
                <a:xfrm>
                  <a:off x="7196719" y="3381377"/>
                  <a:ext cx="902811"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v(x)</a:t>
                  </a:r>
                </a:p>
              </p:txBody>
            </p:sp>
            <p:sp>
              <p:nvSpPr>
                <p:cNvPr id="23" name="TextBox 22">
                  <a:extLst>
                    <a:ext uri="{FF2B5EF4-FFF2-40B4-BE49-F238E27FC236}">
                      <a16:creationId xmlns:a16="http://schemas.microsoft.com/office/drawing/2014/main" id="{45D4DFA0-ACA3-28BA-82D9-8010BF980BB9}"/>
                    </a:ext>
                  </a:extLst>
                </p:cNvPr>
                <p:cNvSpPr txBox="1"/>
                <p:nvPr/>
              </p:nvSpPr>
              <p:spPr>
                <a:xfrm>
                  <a:off x="16244938" y="8947661"/>
                  <a:ext cx="396262"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x</a:t>
                  </a:r>
                </a:p>
              </p:txBody>
            </p:sp>
            <p:sp>
              <p:nvSpPr>
                <p:cNvPr id="24" name="Arc 23">
                  <a:extLst>
                    <a:ext uri="{FF2B5EF4-FFF2-40B4-BE49-F238E27FC236}">
                      <a16:creationId xmlns:a16="http://schemas.microsoft.com/office/drawing/2014/main" id="{E53B8111-08D8-94FE-EB0C-7EA770DA171C}"/>
                    </a:ext>
                  </a:extLst>
                </p:cNvPr>
                <p:cNvSpPr/>
                <p:nvPr/>
              </p:nvSpPr>
              <p:spPr>
                <a:xfrm rot="16200000">
                  <a:off x="13289876" y="267421"/>
                  <a:ext cx="8451044" cy="18099142"/>
                </a:xfrm>
                <a:prstGeom prst="arc">
                  <a:avLst>
                    <a:gd name="adj1" fmla="val 16356426"/>
                    <a:gd name="adj2" fmla="val 1942012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25" name="Arc 24">
                  <a:extLst>
                    <a:ext uri="{FF2B5EF4-FFF2-40B4-BE49-F238E27FC236}">
                      <a16:creationId xmlns:a16="http://schemas.microsoft.com/office/drawing/2014/main" id="{1B5A6D0A-9A05-1037-6358-B6FBFE89EC9E}"/>
                    </a:ext>
                  </a:extLst>
                </p:cNvPr>
                <p:cNvSpPr/>
                <p:nvPr/>
              </p:nvSpPr>
              <p:spPr>
                <a:xfrm rot="6977042">
                  <a:off x="1207793" y="4673659"/>
                  <a:ext cx="7100050" cy="7599934"/>
                </a:xfrm>
                <a:prstGeom prst="arc">
                  <a:avLst>
                    <a:gd name="adj1" fmla="val 15028436"/>
                    <a:gd name="adj2" fmla="val 20206289"/>
                  </a:avLst>
                </a:prstGeom>
                <a:ln w="317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26" name="TextBox 25">
                  <a:extLst>
                    <a:ext uri="{FF2B5EF4-FFF2-40B4-BE49-F238E27FC236}">
                      <a16:creationId xmlns:a16="http://schemas.microsoft.com/office/drawing/2014/main" id="{6DEC679E-8ECC-9E25-4B80-939833AD727D}"/>
                    </a:ext>
                  </a:extLst>
                </p:cNvPr>
                <p:cNvSpPr txBox="1"/>
                <p:nvPr/>
              </p:nvSpPr>
              <p:spPr>
                <a:xfrm>
                  <a:off x="6939995" y="8818668"/>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-25 </a:t>
                  </a:r>
                  <a:endParaRPr lang="en-US" sz="3600" kern="1200" dirty="0">
                    <a:solidFill>
                      <a:prstClr val="black"/>
                    </a:solidFill>
                    <a:latin typeface="Calibri" panose="020F0502020204030204"/>
                  </a:endParaRPr>
                </a:p>
              </p:txBody>
            </p:sp>
            <p:sp>
              <p:nvSpPr>
                <p:cNvPr id="27" name="TextBox 26">
                  <a:extLst>
                    <a:ext uri="{FF2B5EF4-FFF2-40B4-BE49-F238E27FC236}">
                      <a16:creationId xmlns:a16="http://schemas.microsoft.com/office/drawing/2014/main" id="{FB8BB451-3268-E4DF-C2B6-1C581F7DE4F1}"/>
                    </a:ext>
                  </a:extLst>
                </p:cNvPr>
                <p:cNvSpPr txBox="1"/>
                <p:nvPr/>
              </p:nvSpPr>
              <p:spPr>
                <a:xfrm>
                  <a:off x="4395225" y="8897830"/>
                  <a:ext cx="1151458" cy="646331"/>
                </a:xfrm>
                <a:prstGeom prst="rect">
                  <a:avLst/>
                </a:prstGeom>
                <a:noFill/>
              </p:spPr>
              <p:txBody>
                <a:bodyPr wrap="square" rtlCol="0">
                  <a:spAutoFit/>
                </a:bodyPr>
                <a:lstStyle/>
                <a:p>
                  <a:pPr defTabSz="1828800" hangingPunct="1">
                    <a:lnSpc>
                      <a:spcPct val="100000"/>
                    </a:lnSpc>
                    <a:spcBef>
                      <a:spcPts val="0"/>
                    </a:spcBef>
                    <a:defRPr/>
                  </a:pPr>
                  <a:r>
                    <a:rPr lang="pt-PT" sz="3600" kern="1200" dirty="0">
                      <a:solidFill>
                        <a:prstClr val="black"/>
                      </a:solidFill>
                      <a:latin typeface="Calibri" panose="020F0502020204030204"/>
                    </a:rPr>
                    <a:t>-50</a:t>
                  </a:r>
                  <a:endParaRPr lang="en-US" sz="3600" kern="1200" dirty="0">
                    <a:solidFill>
                      <a:prstClr val="black"/>
                    </a:solidFill>
                    <a:latin typeface="Calibri" panose="020F0502020204030204"/>
                  </a:endParaRPr>
                </a:p>
              </p:txBody>
            </p:sp>
            <p:cxnSp>
              <p:nvCxnSpPr>
                <p:cNvPr id="28" name="Straight Connector 27">
                  <a:extLst>
                    <a:ext uri="{FF2B5EF4-FFF2-40B4-BE49-F238E27FC236}">
                      <a16:creationId xmlns:a16="http://schemas.microsoft.com/office/drawing/2014/main" id="{1B096CE5-7353-9021-396A-5A35DB683E18}"/>
                    </a:ext>
                  </a:extLst>
                </p:cNvPr>
                <p:cNvCxnSpPr>
                  <a:cxnSpLocks/>
                </p:cNvCxnSpPr>
                <p:nvPr/>
              </p:nvCxnSpPr>
              <p:spPr>
                <a:xfrm>
                  <a:off x="5133910" y="8897831"/>
                  <a:ext cx="0" cy="29635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4862D663-39A3-777E-6E88-62A1B091F85C}"/>
                    </a:ext>
                  </a:extLst>
                </p:cNvPr>
                <p:cNvSpPr/>
                <p:nvPr/>
              </p:nvSpPr>
              <p:spPr>
                <a:xfrm rot="16200000">
                  <a:off x="11762030" y="324707"/>
                  <a:ext cx="8451044" cy="18099142"/>
                </a:xfrm>
                <a:prstGeom prst="arc">
                  <a:avLst>
                    <a:gd name="adj1" fmla="val 16356426"/>
                    <a:gd name="adj2" fmla="val 19420123"/>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dirty="0">
                    <a:solidFill>
                      <a:prstClr val="black"/>
                    </a:solidFill>
                    <a:latin typeface="Calibri" panose="020F0502020204030204"/>
                  </a:endParaRPr>
                </a:p>
              </p:txBody>
            </p:sp>
            <p:sp>
              <p:nvSpPr>
                <p:cNvPr id="34" name="TextBox 33">
                  <a:extLst>
                    <a:ext uri="{FF2B5EF4-FFF2-40B4-BE49-F238E27FC236}">
                      <a16:creationId xmlns:a16="http://schemas.microsoft.com/office/drawing/2014/main" id="{AB462FF0-66EC-A579-1C98-40278C61BA58}"/>
                    </a:ext>
                  </a:extLst>
                </p:cNvPr>
                <p:cNvSpPr txBox="1"/>
                <p:nvPr/>
              </p:nvSpPr>
              <p:spPr>
                <a:xfrm>
                  <a:off x="8464002" y="10997691"/>
                  <a:ext cx="1300356"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v(-25)</a:t>
                  </a:r>
                </a:p>
              </p:txBody>
            </p:sp>
            <p:sp>
              <p:nvSpPr>
                <p:cNvPr id="35" name="Arc 34">
                  <a:extLst>
                    <a:ext uri="{FF2B5EF4-FFF2-40B4-BE49-F238E27FC236}">
                      <a16:creationId xmlns:a16="http://schemas.microsoft.com/office/drawing/2014/main" id="{A71431F3-F3F8-3A7D-0B6B-BC93C74F5445}"/>
                    </a:ext>
                  </a:extLst>
                </p:cNvPr>
                <p:cNvSpPr/>
                <p:nvPr/>
              </p:nvSpPr>
              <p:spPr>
                <a:xfrm rot="6977042">
                  <a:off x="-783535" y="4085431"/>
                  <a:ext cx="7100050" cy="8776390"/>
                </a:xfrm>
                <a:prstGeom prst="arc">
                  <a:avLst>
                    <a:gd name="adj1" fmla="val 15028436"/>
                    <a:gd name="adj2" fmla="val 17049424"/>
                  </a:avLst>
                </a:prstGeom>
                <a:ln w="31750">
                  <a:solidFill>
                    <a:schemeClr val="accent5">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1828800" hangingPunct="1">
                    <a:lnSpc>
                      <a:spcPct val="100000"/>
                    </a:lnSpc>
                    <a:spcBef>
                      <a:spcPts val="0"/>
                    </a:spcBef>
                    <a:defRPr/>
                  </a:pPr>
                  <a:endParaRPr lang="en-US" sz="3600" kern="1200">
                    <a:solidFill>
                      <a:prstClr val="black"/>
                    </a:solidFill>
                    <a:latin typeface="Calibri" panose="020F0502020204030204"/>
                  </a:endParaRPr>
                </a:p>
              </p:txBody>
            </p:sp>
            <p:sp>
              <p:nvSpPr>
                <p:cNvPr id="36" name="TextBox 35">
                  <a:extLst>
                    <a:ext uri="{FF2B5EF4-FFF2-40B4-BE49-F238E27FC236}">
                      <a16:creationId xmlns:a16="http://schemas.microsoft.com/office/drawing/2014/main" id="{68B9B8EA-F7A6-FE31-818B-5DF4899AB78A}"/>
                    </a:ext>
                  </a:extLst>
                </p:cNvPr>
                <p:cNvSpPr txBox="1"/>
                <p:nvPr/>
              </p:nvSpPr>
              <p:spPr>
                <a:xfrm>
                  <a:off x="8526136" y="11562879"/>
                  <a:ext cx="1300356" cy="646331"/>
                </a:xfrm>
                <a:prstGeom prst="rect">
                  <a:avLst/>
                </a:prstGeom>
                <a:noFill/>
              </p:spPr>
              <p:txBody>
                <a:bodyPr wrap="none" rtlCol="0">
                  <a:spAutoFit/>
                </a:bodyPr>
                <a:lstStyle/>
                <a:p>
                  <a:pPr defTabSz="1828800" hangingPunct="1">
                    <a:lnSpc>
                      <a:spcPct val="100000"/>
                    </a:lnSpc>
                    <a:spcBef>
                      <a:spcPts val="0"/>
                    </a:spcBef>
                    <a:defRPr/>
                  </a:pPr>
                  <a:r>
                    <a:rPr lang="en-US" sz="3600" b="1" kern="1200" dirty="0">
                      <a:solidFill>
                        <a:prstClr val="black"/>
                      </a:solidFill>
                      <a:latin typeface="Calibri" panose="020F0502020204030204"/>
                    </a:rPr>
                    <a:t>v(-50)</a:t>
                  </a:r>
                </a:p>
              </p:txBody>
            </p:sp>
          </p:grpSp>
        </p:grpSp>
        <p:grpSp>
          <p:nvGrpSpPr>
            <p:cNvPr id="39" name="Group 38">
              <a:extLst>
                <a:ext uri="{FF2B5EF4-FFF2-40B4-BE49-F238E27FC236}">
                  <a16:creationId xmlns:a16="http://schemas.microsoft.com/office/drawing/2014/main" id="{A1D840B3-63F6-69E4-FBA0-07A0CC63980D}"/>
                </a:ext>
              </a:extLst>
            </p:cNvPr>
            <p:cNvGrpSpPr/>
            <p:nvPr/>
          </p:nvGrpSpPr>
          <p:grpSpPr>
            <a:xfrm>
              <a:off x="13500145" y="7390126"/>
              <a:ext cx="1599084" cy="2516668"/>
              <a:chOff x="13500145" y="7390126"/>
              <a:chExt cx="1599084" cy="2516668"/>
            </a:xfrm>
          </p:grpSpPr>
          <p:cxnSp>
            <p:nvCxnSpPr>
              <p:cNvPr id="37" name="Straight Connector 36">
                <a:extLst>
                  <a:ext uri="{FF2B5EF4-FFF2-40B4-BE49-F238E27FC236}">
                    <a16:creationId xmlns:a16="http://schemas.microsoft.com/office/drawing/2014/main" id="{2F6DAE08-EB81-03D0-E727-992325F0038B}"/>
                  </a:ext>
                </a:extLst>
              </p:cNvPr>
              <p:cNvCxnSpPr>
                <a:cxnSpLocks/>
              </p:cNvCxnSpPr>
              <p:nvPr/>
            </p:nvCxnSpPr>
            <p:spPr>
              <a:xfrm flipV="1">
                <a:off x="13500145" y="7390126"/>
                <a:ext cx="63128" cy="251666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4088A4-617F-0825-B795-F3454BD27DEC}"/>
                  </a:ext>
                </a:extLst>
              </p:cNvPr>
              <p:cNvCxnSpPr>
                <a:cxnSpLocks/>
              </p:cNvCxnSpPr>
              <p:nvPr/>
            </p:nvCxnSpPr>
            <p:spPr>
              <a:xfrm>
                <a:off x="13500145" y="9906794"/>
                <a:ext cx="15990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514937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pt-PT" dirty="0" err="1"/>
              <a:t>Value</a:t>
            </a:r>
            <a:r>
              <a:rPr lang="pt-PT" dirty="0"/>
              <a:t> </a:t>
            </a:r>
            <a:r>
              <a:rPr lang="pt-PT" dirty="0" err="1"/>
              <a:t>Function</a:t>
            </a:r>
            <a:r>
              <a:rPr lang="pt-PT" dirty="0"/>
              <a:t> - </a:t>
            </a:r>
            <a:r>
              <a:rPr lang="pt-PT" dirty="0" err="1"/>
              <a:t>Losses</a:t>
            </a:r>
            <a:endParaRP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CD1061-9E37-6451-A2C4-6AEEBC7F321B}"/>
                  </a:ext>
                </a:extLst>
              </p:cNvPr>
              <p:cNvSpPr txBox="1">
                <a:spLocks/>
              </p:cNvSpPr>
              <p:nvPr/>
            </p:nvSpPr>
            <p:spPr>
              <a:xfrm>
                <a:off x="1676400" y="3381377"/>
                <a:ext cx="21031200" cy="925291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spcAft>
                    <a:spcPts val="1200"/>
                  </a:spcAft>
                  <a:buClr>
                    <a:srgbClr val="C00000"/>
                  </a:buClr>
                  <a:buFontTx/>
                  <a:buNone/>
                </a:pPr>
                <a:endParaRPr lang="pt-PT" sz="4000" dirty="0"/>
              </a:p>
              <a:p>
                <a:pPr marL="0" indent="0" hangingPunct="1">
                  <a:spcAft>
                    <a:spcPts val="1200"/>
                  </a:spcAft>
                  <a:buClr>
                    <a:srgbClr val="C00000"/>
                  </a:buClr>
                  <a:buFontTx/>
                  <a:buNone/>
                </a:pPr>
                <a14:m>
                  <m:oMathPara xmlns:m="http://schemas.openxmlformats.org/officeDocument/2006/math">
                    <m:oMathParaPr>
                      <m:jc m:val="centerGroup"/>
                    </m:oMathParaPr>
                    <m:oMath xmlns:m="http://schemas.openxmlformats.org/officeDocument/2006/math">
                      <m:r>
                        <a:rPr lang="pt-PT" i="1" smtClean="0">
                          <a:latin typeface="Cambria Math" panose="02040503050406030204" pitchFamily="18" charset="0"/>
                        </a:rPr>
                        <m:t>𝑣</m:t>
                      </m:r>
                      <m:d>
                        <m:dPr>
                          <m:ctrlPr>
                            <a:rPr lang="pt-PT" i="1" smtClean="0">
                              <a:latin typeface="Cambria Math" panose="02040503050406030204" pitchFamily="18" charset="0"/>
                            </a:rPr>
                          </m:ctrlPr>
                        </m:dPr>
                        <m:e>
                          <m:r>
                            <a:rPr lang="pt-PT" i="1" smtClean="0">
                              <a:latin typeface="Cambria Math" panose="02040503050406030204" pitchFamily="18" charset="0"/>
                            </a:rPr>
                            <m:t>𝑥</m:t>
                          </m:r>
                        </m:e>
                      </m:d>
                      <m:r>
                        <a:rPr lang="pt-PT" i="1">
                          <a:latin typeface="Cambria Math" panose="02040503050406030204" pitchFamily="18" charset="0"/>
                          <a:ea typeface="Cambria Math" panose="02040503050406030204" pitchFamily="18" charset="0"/>
                        </a:rPr>
                        <m:t>=</m:t>
                      </m:r>
                      <m:d>
                        <m:dPr>
                          <m:begChr m:val="{"/>
                          <m:endChr m:val=""/>
                          <m:ctrlPr>
                            <a:rPr lang="pt-PT" i="1" smtClean="0">
                              <a:latin typeface="Cambria Math" panose="02040503050406030204" pitchFamily="18" charset="0"/>
                              <a:ea typeface="Cambria Math" panose="02040503050406030204" pitchFamily="18" charset="0"/>
                            </a:rPr>
                          </m:ctrlPr>
                        </m:dPr>
                        <m:e>
                          <m:eqArr>
                            <m:eqArrPr>
                              <m:ctrlPr>
                                <a:rPr lang="pt-PT" i="1" smtClean="0">
                                  <a:latin typeface="Cambria Math" panose="02040503050406030204" pitchFamily="18" charset="0"/>
                                  <a:ea typeface="Cambria Math" panose="02040503050406030204" pitchFamily="18" charset="0"/>
                                </a:rPr>
                              </m:ctrlPr>
                            </m:eqArrPr>
                            <m:e>
                              <m:rad>
                                <m:radPr>
                                  <m:degHide m:val="on"/>
                                  <m:ctrlPr>
                                    <a:rPr lang="pt-PT" i="1" smtClean="0">
                                      <a:latin typeface="Cambria Math" panose="02040503050406030204" pitchFamily="18" charset="0"/>
                                      <a:ea typeface="Cambria Math" panose="02040503050406030204" pitchFamily="18" charset="0"/>
                                    </a:rPr>
                                  </m:ctrlPr>
                                </m:radPr>
                                <m:deg/>
                                <m:e>
                                  <m:f>
                                    <m:fPr>
                                      <m:ctrlPr>
                                        <a:rPr lang="en-US" i="1" smtClean="0">
                                          <a:latin typeface="Cambria Math" panose="02040503050406030204" pitchFamily="18" charset="0"/>
                                          <a:ea typeface="Cambria Math" panose="02040503050406030204" pitchFamily="18" charset="0"/>
                                        </a:rPr>
                                      </m:ctrlPr>
                                    </m:fPr>
                                    <m:num>
                                      <m:r>
                                        <a:rPr lang="pt-PT" i="1" smtClean="0">
                                          <a:latin typeface="Cambria Math" panose="02040503050406030204" pitchFamily="18" charset="0"/>
                                          <a:ea typeface="Cambria Math" panose="02040503050406030204" pitchFamily="18" charset="0"/>
                                        </a:rPr>
                                        <m:t>𝑥</m:t>
                                      </m:r>
                                    </m:num>
                                    <m:den>
                                      <m:r>
                                        <a:rPr lang="pt-PT" i="1" smtClean="0">
                                          <a:latin typeface="Cambria Math" panose="02040503050406030204" pitchFamily="18" charset="0"/>
                                          <a:ea typeface="Cambria Math" panose="02040503050406030204" pitchFamily="18" charset="0"/>
                                        </a:rPr>
                                        <m:t>3</m:t>
                                      </m:r>
                                    </m:den>
                                  </m:f>
                                </m:e>
                              </m:rad>
                              <m:r>
                                <a:rPr lang="en-US" i="1" smtClean="0">
                                  <a:latin typeface="Cambria Math" panose="02040503050406030204" pitchFamily="18" charset="0"/>
                                  <a:ea typeface="Cambria Math" panose="02040503050406030204" pitchFamily="18" charset="0"/>
                                </a:rPr>
                                <m:t>  </m:t>
                              </m:r>
                              <m:r>
                                <a:rPr lang="pt-PT" b="0" i="1" smtClean="0">
                                  <a:latin typeface="Cambria Math" panose="02040503050406030204" pitchFamily="18" charset="0"/>
                                  <a:ea typeface="Cambria Math" panose="02040503050406030204" pitchFamily="18" charset="0"/>
                                </a:rPr>
                                <m:t>𝑓𝑜𝑟</m:t>
                              </m:r>
                              <m:r>
                                <a:rPr lang="en-US"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𝑥</m:t>
                              </m:r>
                              <m:r>
                                <a:rPr lang="en-US" i="1" smtClean="0">
                                  <a:latin typeface="Cambria Math" panose="02040503050406030204" pitchFamily="18" charset="0"/>
                                  <a:ea typeface="Cambria Math" panose="02040503050406030204" pitchFamily="18" charset="0"/>
                                </a:rPr>
                                <m:t>≥0</m:t>
                              </m:r>
                            </m:e>
                            <m:e>
                              <m:r>
                                <a:rPr lang="en-US" i="1" smtClean="0">
                                  <a:latin typeface="Cambria Math" panose="02040503050406030204" pitchFamily="18" charset="0"/>
                                </a:rPr>
                                <m:t>−</m:t>
                              </m:r>
                              <m:r>
                                <a:rPr lang="pt-PT" i="1" smtClean="0">
                                  <a:latin typeface="Cambria Math" panose="02040503050406030204" pitchFamily="18" charset="0"/>
                                </a:rPr>
                                <m:t>3</m:t>
                              </m:r>
                              <m:rad>
                                <m:radPr>
                                  <m:degHide m:val="on"/>
                                  <m:ctrlPr>
                                    <a:rPr lang="en-US" i="1" smtClean="0">
                                      <a:latin typeface="Cambria Math" panose="02040503050406030204" pitchFamily="18" charset="0"/>
                                    </a:rPr>
                                  </m:ctrlPr>
                                </m:radPr>
                                <m:deg/>
                                <m:e>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𝑥</m:t>
                                      </m:r>
                                    </m:e>
                                  </m:d>
                                </m:e>
                              </m:rad>
                              <m:r>
                                <a:rPr lang="en-US" i="1" smtClean="0">
                                  <a:latin typeface="Cambria Math" panose="02040503050406030204" pitchFamily="18" charset="0"/>
                                </a:rPr>
                                <m:t>   </m:t>
                              </m:r>
                              <m:r>
                                <a:rPr lang="pt-PT" b="0" i="1" smtClean="0">
                                  <a:latin typeface="Cambria Math" panose="02040503050406030204" pitchFamily="18" charset="0"/>
                                </a:rPr>
                                <m:t>𝑓𝑜𝑟</m:t>
                              </m:r>
                              <m:r>
                                <a:rPr lang="en-US" i="1" smtClean="0">
                                  <a:latin typeface="Cambria Math" panose="02040503050406030204" pitchFamily="18" charset="0"/>
                                </a:rPr>
                                <m:t>   </m:t>
                              </m:r>
                              <m:r>
                                <a:rPr lang="en-US"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&lt;</m:t>
                              </m:r>
                              <m:r>
                                <a:rPr lang="en-US" i="1" smtClean="0">
                                  <a:latin typeface="Cambria Math" panose="02040503050406030204" pitchFamily="18" charset="0"/>
                                  <a:ea typeface="Cambria Math" panose="02040503050406030204" pitchFamily="18" charset="0"/>
                                </a:rPr>
                                <m:t>0</m:t>
                              </m:r>
                            </m:e>
                          </m:eqArr>
                        </m:e>
                      </m:d>
                    </m:oMath>
                  </m:oMathPara>
                </a14:m>
                <a:endParaRPr lang="pt-PT" i="1" dirty="0">
                  <a:latin typeface="Cambria Math" panose="02040503050406030204" pitchFamily="18" charset="0"/>
                </a:endParaRPr>
              </a:p>
              <a:p>
                <a:pPr marL="0" indent="0" hangingPunct="1">
                  <a:spcAft>
                    <a:spcPts val="1200"/>
                  </a:spcAft>
                  <a:buClr>
                    <a:srgbClr val="C00000"/>
                  </a:buClr>
                  <a:buFontTx/>
                  <a:buNone/>
                </a:pPr>
                <a:endParaRPr lang="pt-PT" i="1" dirty="0">
                  <a:latin typeface="Cambria Math" panose="02040503050406030204" pitchFamily="18" charset="0"/>
                </a:endParaRPr>
              </a:p>
              <a:p>
                <a:pPr marL="0" indent="0" hangingPunct="1">
                  <a:spcAft>
                    <a:spcPts val="1200"/>
                  </a:spcAft>
                  <a:buClr>
                    <a:srgbClr val="C00000"/>
                  </a:buClr>
                  <a:buFontTx/>
                  <a:buNone/>
                </a:pPr>
                <a14:m>
                  <m:oMathPara xmlns:m="http://schemas.openxmlformats.org/officeDocument/2006/math">
                    <m:oMathParaPr>
                      <m:jc m:val="centerGroup"/>
                    </m:oMathParaPr>
                    <m:oMath xmlns:m="http://schemas.openxmlformats.org/officeDocument/2006/math">
                      <m:r>
                        <a:rPr lang="pt-PT" i="1" smtClean="0">
                          <a:latin typeface="Cambria Math" panose="02040503050406030204" pitchFamily="18" charset="0"/>
                        </a:rPr>
                        <m:t>𝑣</m:t>
                      </m:r>
                      <m:d>
                        <m:dPr>
                          <m:ctrlPr>
                            <a:rPr lang="pt-PT" i="1" smtClean="0">
                              <a:latin typeface="Cambria Math" panose="02040503050406030204" pitchFamily="18" charset="0"/>
                            </a:rPr>
                          </m:ctrlPr>
                        </m:dPr>
                        <m:e>
                          <m:r>
                            <a:rPr lang="en-US" i="1" smtClean="0">
                              <a:latin typeface="Cambria Math" panose="02040503050406030204" pitchFamily="18" charset="0"/>
                            </a:rPr>
                            <m:t>−</m:t>
                          </m:r>
                          <m:r>
                            <a:rPr lang="pt-PT" i="1" smtClean="0">
                              <a:latin typeface="Cambria Math" panose="02040503050406030204" pitchFamily="18" charset="0"/>
                            </a:rPr>
                            <m:t>75</m:t>
                          </m:r>
                        </m:e>
                      </m:d>
                      <m:r>
                        <a:rPr lang="pt-PT"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−3</m:t>
                      </m:r>
                      <m:rad>
                        <m:radPr>
                          <m:degHide m:val="on"/>
                          <m:ctrlPr>
                            <a:rPr lang="pt-PT" i="1" smtClean="0">
                              <a:latin typeface="Cambria Math" panose="02040503050406030204" pitchFamily="18" charset="0"/>
                              <a:ea typeface="Cambria Math" panose="02040503050406030204" pitchFamily="18" charset="0"/>
                            </a:rPr>
                          </m:ctrlPr>
                        </m:radPr>
                        <m:deg/>
                        <m:e>
                          <m:r>
                            <a:rPr lang="en-US" i="1" smtClean="0">
                              <a:latin typeface="Cambria Math" panose="02040503050406030204" pitchFamily="18" charset="0"/>
                              <a:ea typeface="Cambria Math" panose="02040503050406030204" pitchFamily="18" charset="0"/>
                            </a:rPr>
                            <m:t>75</m:t>
                          </m:r>
                        </m:e>
                      </m:rad>
                      <m:r>
                        <a:rPr lang="pt-PT"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25,98</m:t>
                      </m:r>
                    </m:oMath>
                  </m:oMathPara>
                </a14:m>
                <a:endParaRPr lang="en-US" dirty="0">
                  <a:ea typeface="Cambria Math" panose="02040503050406030204" pitchFamily="18" charset="0"/>
                </a:endParaRPr>
              </a:p>
              <a:p>
                <a:pPr marL="0" indent="0" hangingPunct="1">
                  <a:spcAft>
                    <a:spcPts val="1200"/>
                  </a:spcAft>
                  <a:buClr>
                    <a:srgbClr val="C00000"/>
                  </a:buClr>
                  <a:buFontTx/>
                  <a:buNone/>
                </a:pPr>
                <a:endParaRPr lang="en-US" dirty="0">
                  <a:ea typeface="Cambria Math" panose="02040503050406030204" pitchFamily="18" charset="0"/>
                </a:endParaRPr>
              </a:p>
              <a:p>
                <a:pPr marL="0" indent="0" hangingPunct="1">
                  <a:spcAft>
                    <a:spcPts val="1200"/>
                  </a:spcAft>
                  <a:buClr>
                    <a:srgbClr val="C00000"/>
                  </a:buClr>
                  <a:buFontTx/>
                  <a:buNone/>
                </a:pPr>
                <a14:m>
                  <m:oMathPara xmlns:m="http://schemas.openxmlformats.org/officeDocument/2006/math">
                    <m:oMathParaPr>
                      <m:jc m:val="centerGroup"/>
                    </m:oMathParaPr>
                    <m:oMath xmlns:m="http://schemas.openxmlformats.org/officeDocument/2006/math">
                      <m:r>
                        <a:rPr lang="pt-PT" i="1" smtClean="0">
                          <a:latin typeface="Cambria Math" panose="02040503050406030204" pitchFamily="18" charset="0"/>
                        </a:rPr>
                        <m:t>𝑣</m:t>
                      </m:r>
                      <m:d>
                        <m:dPr>
                          <m:ctrlPr>
                            <a:rPr lang="pt-PT" i="1" smtClean="0">
                              <a:latin typeface="Cambria Math" panose="02040503050406030204" pitchFamily="18" charset="0"/>
                            </a:rPr>
                          </m:ctrlPr>
                        </m:dPr>
                        <m:e>
                          <m:r>
                            <a:rPr lang="en-GB" i="1" smtClean="0">
                              <a:latin typeface="Cambria Math" panose="02040503050406030204" pitchFamily="18" charset="0"/>
                            </a:rPr>
                            <m:t>−</m:t>
                          </m:r>
                          <m:r>
                            <a:rPr lang="en-US" i="1" smtClean="0">
                              <a:latin typeface="Cambria Math" panose="02040503050406030204" pitchFamily="18" charset="0"/>
                            </a:rPr>
                            <m:t>2</m:t>
                          </m:r>
                          <m:r>
                            <a:rPr lang="pt-PT" i="1" smtClean="0">
                              <a:latin typeface="Cambria Math" panose="02040503050406030204" pitchFamily="18" charset="0"/>
                            </a:rPr>
                            <m:t>5</m:t>
                          </m:r>
                        </m:e>
                      </m:d>
                      <m:r>
                        <a:rPr lang="en-US" i="1" smtClean="0">
                          <a:latin typeface="Cambria Math" panose="02040503050406030204" pitchFamily="18" charset="0"/>
                        </a:rPr>
                        <m:t>+</m:t>
                      </m:r>
                      <m:r>
                        <a:rPr lang="en-US" i="1" smtClean="0">
                          <a:latin typeface="Cambria Math" panose="02040503050406030204" pitchFamily="18" charset="0"/>
                        </a:rPr>
                        <m:t>𝑣</m:t>
                      </m:r>
                      <m:d>
                        <m:dPr>
                          <m:ctrlPr>
                            <a:rPr lang="en-US" i="1" smtClean="0">
                              <a:latin typeface="Cambria Math" panose="02040503050406030204" pitchFamily="18" charset="0"/>
                            </a:rPr>
                          </m:ctrlPr>
                        </m:dPr>
                        <m:e>
                          <m:r>
                            <a:rPr lang="en-GB" i="1" smtClean="0">
                              <a:latin typeface="Cambria Math" panose="02040503050406030204" pitchFamily="18" charset="0"/>
                            </a:rPr>
                            <m:t>−</m:t>
                          </m:r>
                          <m:r>
                            <a:rPr lang="en-US" i="1" smtClean="0">
                              <a:latin typeface="Cambria Math" panose="02040503050406030204" pitchFamily="18" charset="0"/>
                            </a:rPr>
                            <m:t>50</m:t>
                          </m:r>
                        </m:e>
                      </m:d>
                      <m:r>
                        <a:rPr lang="pt-PT"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−3</m:t>
                      </m:r>
                      <m:rad>
                        <m:radPr>
                          <m:degHide m:val="on"/>
                          <m:ctrlPr>
                            <a:rPr lang="pt-PT" i="1" smtClean="0">
                              <a:latin typeface="Cambria Math" panose="02040503050406030204" pitchFamily="18" charset="0"/>
                              <a:ea typeface="Cambria Math" panose="02040503050406030204" pitchFamily="18" charset="0"/>
                            </a:rPr>
                          </m:ctrlPr>
                        </m:radPr>
                        <m:deg/>
                        <m:e>
                          <m:r>
                            <a:rPr lang="en-US" i="1" smtClean="0">
                              <a:latin typeface="Cambria Math" panose="02040503050406030204" pitchFamily="18" charset="0"/>
                              <a:ea typeface="Cambria Math" panose="02040503050406030204" pitchFamily="18" charset="0"/>
                            </a:rPr>
                            <m:t>25</m:t>
                          </m:r>
                        </m:e>
                      </m:rad>
                      <m:r>
                        <a:rPr lang="en-US" i="1" smtClean="0">
                          <a:latin typeface="Cambria Math" panose="02040503050406030204" pitchFamily="18" charset="0"/>
                          <a:ea typeface="Cambria Math" panose="02040503050406030204" pitchFamily="18" charset="0"/>
                        </a:rPr>
                        <m:t>−3</m:t>
                      </m:r>
                      <m:rad>
                        <m:radPr>
                          <m:degHide m:val="on"/>
                          <m:ctrlPr>
                            <a:rPr lang="pt-PT" i="1" smtClean="0">
                              <a:latin typeface="Cambria Math" panose="02040503050406030204" pitchFamily="18" charset="0"/>
                              <a:ea typeface="Cambria Math" panose="02040503050406030204" pitchFamily="18" charset="0"/>
                            </a:rPr>
                          </m:ctrlPr>
                        </m:radPr>
                        <m:deg/>
                        <m:e>
                          <m:r>
                            <a:rPr lang="en-US" i="1" smtClean="0">
                              <a:latin typeface="Cambria Math" panose="02040503050406030204" pitchFamily="18" charset="0"/>
                              <a:ea typeface="Cambria Math" panose="02040503050406030204" pitchFamily="18" charset="0"/>
                            </a:rPr>
                            <m:t>50</m:t>
                          </m:r>
                        </m:e>
                      </m:rad>
                      <m:r>
                        <a:rPr lang="en-US" i="1" smtClean="0">
                          <a:latin typeface="Cambria Math" panose="02040503050406030204" pitchFamily="18" charset="0"/>
                          <a:ea typeface="Cambria Math" panose="02040503050406030204" pitchFamily="18" charset="0"/>
                        </a:rPr>
                        <m:t>=−15−21,213=</m:t>
                      </m:r>
                      <m:r>
                        <a:rPr lang="pt-PT"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36,213</m:t>
                      </m:r>
                    </m:oMath>
                  </m:oMathPara>
                </a14:m>
                <a:endParaRPr lang="en-US" dirty="0">
                  <a:ea typeface="Cambria Math" panose="02040503050406030204" pitchFamily="18" charset="0"/>
                </a:endParaRPr>
              </a:p>
              <a:p>
                <a:pPr marL="0" indent="0" hangingPunct="1">
                  <a:spcAft>
                    <a:spcPts val="1200"/>
                  </a:spcAft>
                  <a:buClr>
                    <a:srgbClr val="C00000"/>
                  </a:buClr>
                  <a:buFontTx/>
                  <a:buNone/>
                </a:pPr>
                <a:endParaRPr lang="pt-PT" sz="4000" dirty="0"/>
              </a:p>
            </p:txBody>
          </p:sp>
        </mc:Choice>
        <mc:Fallback xmlns="">
          <p:sp>
            <p:nvSpPr>
              <p:cNvPr id="3" name="Content Placeholder 2">
                <a:extLst>
                  <a:ext uri="{FF2B5EF4-FFF2-40B4-BE49-F238E27FC236}">
                    <a16:creationId xmlns:a16="http://schemas.microsoft.com/office/drawing/2014/main" id="{79CD1061-9E37-6451-A2C4-6AEEBC7F321B}"/>
                  </a:ext>
                </a:extLst>
              </p:cNvPr>
              <p:cNvSpPr txBox="1">
                <a:spLocks noRot="1" noChangeAspect="1" noMove="1" noResize="1" noEditPoints="1" noAdjustHandles="1" noChangeArrowheads="1" noChangeShapeType="1" noTextEdit="1"/>
              </p:cNvSpPr>
              <p:nvPr/>
            </p:nvSpPr>
            <p:spPr>
              <a:xfrm>
                <a:off x="1676400" y="3381377"/>
                <a:ext cx="21031200" cy="9252918"/>
              </a:xfrm>
              <a:prstGeom prst="rect">
                <a:avLst/>
              </a:prstGeom>
              <a:blipFill>
                <a:blip r:embed="rId3"/>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PT">
                    <a:noFill/>
                  </a:rPr>
                  <a:t> </a:t>
                </a:r>
              </a:p>
            </p:txBody>
          </p:sp>
        </mc:Fallback>
      </mc:AlternateContent>
    </p:spTree>
    <p:extLst>
      <p:ext uri="{BB962C8B-B14F-4D97-AF65-F5344CB8AC3E}">
        <p14:creationId xmlns:p14="http://schemas.microsoft.com/office/powerpoint/2010/main" val="33836397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err="1"/>
              <a:t>Bundling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dirty="0"/>
          </a:p>
        </p:txBody>
      </p:sp>
      <p:sp>
        <p:nvSpPr>
          <p:cNvPr id="424" name="The value function replaces the utility function in EUT. The 3 key aspects of decision-making suggest:…"/>
          <p:cNvSpPr txBox="1">
            <a:spLocks noGrp="1"/>
          </p:cNvSpPr>
          <p:nvPr>
            <p:ph type="body" idx="1"/>
          </p:nvPr>
        </p:nvSpPr>
        <p:spPr>
          <a:xfrm>
            <a:off x="1206500" y="4248504"/>
            <a:ext cx="21971000" cy="4949284"/>
          </a:xfrm>
          <a:prstGeom prst="rect">
            <a:avLst/>
          </a:prstGeom>
        </p:spPr>
        <p:txBody>
          <a:bodyPr>
            <a:noAutofit/>
          </a:bodyPr>
          <a:lstStyle/>
          <a:p>
            <a:pPr marL="0" indent="0">
              <a:buNone/>
            </a:pPr>
            <a:r>
              <a:rPr lang="pt-PT" sz="5400" dirty="0" err="1"/>
              <a:t>Tendency</a:t>
            </a:r>
            <a:r>
              <a:rPr lang="pt-PT" sz="5400" dirty="0"/>
              <a:t> to:</a:t>
            </a:r>
          </a:p>
          <a:p>
            <a:r>
              <a:rPr lang="pt-PT" sz="5400" dirty="0" err="1"/>
              <a:t>Segregate</a:t>
            </a:r>
            <a:r>
              <a:rPr lang="pt-PT" sz="5400" dirty="0"/>
              <a:t> in case </a:t>
            </a:r>
            <a:r>
              <a:rPr lang="pt-PT" sz="5400" dirty="0" err="1"/>
              <a:t>of</a:t>
            </a:r>
            <a:r>
              <a:rPr lang="pt-PT" sz="5400" dirty="0"/>
              <a:t> </a:t>
            </a:r>
            <a:r>
              <a:rPr lang="pt-PT" sz="5400" dirty="0" err="1"/>
              <a:t>gains</a:t>
            </a:r>
            <a:r>
              <a:rPr lang="pt-PT" sz="5400" dirty="0"/>
              <a:t> </a:t>
            </a:r>
          </a:p>
          <a:p>
            <a:r>
              <a:rPr lang="pt-PT" sz="5400" dirty="0" err="1"/>
              <a:t>Integrate</a:t>
            </a:r>
            <a:r>
              <a:rPr lang="pt-PT" sz="5400" dirty="0"/>
              <a:t> in case </a:t>
            </a:r>
            <a:r>
              <a:rPr lang="pt-PT" sz="5400" dirty="0" err="1"/>
              <a:t>of</a:t>
            </a:r>
            <a:r>
              <a:rPr lang="pt-PT" sz="5400" dirty="0"/>
              <a:t> </a:t>
            </a:r>
            <a:r>
              <a:rPr lang="pt-PT" sz="5400" dirty="0" err="1"/>
              <a:t>losses</a:t>
            </a:r>
            <a:endParaRPr lang="pt-PT" sz="5400" dirty="0"/>
          </a:p>
          <a:p>
            <a:endParaRPr lang="pt-PT" sz="5400" dirty="0"/>
          </a:p>
        </p:txBody>
      </p:sp>
      <p:sp>
        <p:nvSpPr>
          <p:cNvPr id="3" name="TextBox 2">
            <a:extLst>
              <a:ext uri="{FF2B5EF4-FFF2-40B4-BE49-F238E27FC236}">
                <a16:creationId xmlns:a16="http://schemas.microsoft.com/office/drawing/2014/main" id="{BF66B220-F73C-7C8C-F41A-F5AF02435844}"/>
              </a:ext>
            </a:extLst>
          </p:cNvPr>
          <p:cNvSpPr txBox="1"/>
          <p:nvPr/>
        </p:nvSpPr>
        <p:spPr>
          <a:xfrm>
            <a:off x="6093759" y="10138550"/>
            <a:ext cx="12196482" cy="1421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0850" indent="0" algn="ctr">
              <a:buNone/>
            </a:pPr>
            <a:r>
              <a:rPr lang="en-US" i="1" dirty="0"/>
              <a:t>“The death of one man is a tragedy, the death of millions is a statistic” </a:t>
            </a:r>
            <a:endParaRPr lang="pt-PT" i="1" dirty="0"/>
          </a:p>
        </p:txBody>
      </p:sp>
    </p:spTree>
    <p:extLst>
      <p:ext uri="{BB962C8B-B14F-4D97-AF65-F5344CB8AC3E}">
        <p14:creationId xmlns:p14="http://schemas.microsoft.com/office/powerpoint/2010/main" val="4007243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68E95-B661-41AB-8226-D88286168478}"/>
              </a:ext>
            </a:extLst>
          </p:cNvPr>
          <p:cNvSpPr>
            <a:spLocks noGrp="1"/>
          </p:cNvSpPr>
          <p:nvPr>
            <p:ph type="body" sz="half" idx="1"/>
          </p:nvPr>
        </p:nvSpPr>
        <p:spPr>
          <a:xfrm>
            <a:off x="1206500" y="3818965"/>
            <a:ext cx="21971000" cy="7477345"/>
          </a:xfrm>
        </p:spPr>
        <p:txBody>
          <a:bodyPr>
            <a:normAutofit fontScale="92500" lnSpcReduction="20000"/>
          </a:bodyPr>
          <a:lstStyle/>
          <a:p>
            <a:pPr marL="1028700" indent="-1028700" algn="l">
              <a:lnSpc>
                <a:spcPct val="120000"/>
              </a:lnSpc>
              <a:buAutoNum type="alphaUcPeriod"/>
            </a:pPr>
            <a:r>
              <a:rPr lang="en-US" sz="6400" b="1" dirty="0"/>
              <a:t>Imagine you have decided to see a play where admission is 10€.  As you enter theater you discover that you have lost a 10€ bill.  Would you pay 10€ for a ticket to the play?</a:t>
            </a:r>
          </a:p>
          <a:p>
            <a:pPr marL="1028700" indent="-1028700" algn="l">
              <a:lnSpc>
                <a:spcPct val="120000"/>
              </a:lnSpc>
              <a:buAutoNum type="alphaUcPeriod"/>
            </a:pPr>
            <a:endParaRPr lang="en-US" sz="6400" b="1" dirty="0"/>
          </a:p>
          <a:p>
            <a:pPr marL="1028700" indent="-1028700" algn="l">
              <a:lnSpc>
                <a:spcPct val="120000"/>
              </a:lnSpc>
              <a:buAutoNum type="alphaUcPeriod"/>
            </a:pPr>
            <a:r>
              <a:rPr lang="en-US" sz="6400" b="1" dirty="0"/>
              <a:t>Imagine that you have decided to see a play and paid the admission price of 10€ per ticket.  As you enter the theater you discover that you have lost the ticket. Would you pay 10€ for another ticket?</a:t>
            </a:r>
          </a:p>
          <a:p>
            <a:pPr marL="0" indent="0" algn="l">
              <a:lnSpc>
                <a:spcPct val="120000"/>
              </a:lnSpc>
              <a:buNone/>
            </a:pPr>
            <a:endParaRPr lang="en-US" sz="6400" b="1" dirty="0"/>
          </a:p>
          <a:p>
            <a:pPr marL="0" indent="0" algn="l">
              <a:lnSpc>
                <a:spcPct val="120000"/>
              </a:lnSpc>
              <a:buNone/>
            </a:pPr>
            <a:endParaRPr lang="pt-PT" sz="6400" b="1" dirty="0"/>
          </a:p>
        </p:txBody>
      </p:sp>
      <p:sp>
        <p:nvSpPr>
          <p:cNvPr id="2" name="Rectangle 1">
            <a:extLst>
              <a:ext uri="{FF2B5EF4-FFF2-40B4-BE49-F238E27FC236}">
                <a16:creationId xmlns:a16="http://schemas.microsoft.com/office/drawing/2014/main" id="{9666E4FE-7C1B-0014-CD8B-93C598AEB421}"/>
              </a:ext>
            </a:extLst>
          </p:cNvPr>
          <p:cNvSpPr/>
          <p:nvPr/>
        </p:nvSpPr>
        <p:spPr>
          <a:xfrm>
            <a:off x="430306" y="6239435"/>
            <a:ext cx="23478565" cy="50568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372708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68E95-B661-41AB-8226-D88286168478}"/>
              </a:ext>
            </a:extLst>
          </p:cNvPr>
          <p:cNvSpPr>
            <a:spLocks noGrp="1"/>
          </p:cNvSpPr>
          <p:nvPr>
            <p:ph type="body" sz="half" idx="1"/>
          </p:nvPr>
        </p:nvSpPr>
        <p:spPr>
          <a:xfrm>
            <a:off x="1206500" y="3818965"/>
            <a:ext cx="21971000" cy="7477345"/>
          </a:xfrm>
        </p:spPr>
        <p:txBody>
          <a:bodyPr>
            <a:normAutofit fontScale="92500" lnSpcReduction="20000"/>
          </a:bodyPr>
          <a:lstStyle/>
          <a:p>
            <a:pPr marL="1028700" indent="-1028700" algn="l">
              <a:lnSpc>
                <a:spcPct val="120000"/>
              </a:lnSpc>
              <a:buAutoNum type="alphaUcPeriod"/>
            </a:pPr>
            <a:r>
              <a:rPr lang="en-US" sz="6400" b="1" dirty="0"/>
              <a:t>Imagine you have decided to see a play where admission is 10€.  As you enter theater you discover that you have lost a 10€ bill.  Would you pay 10€ for a ticket to the play?</a:t>
            </a:r>
          </a:p>
          <a:p>
            <a:pPr marL="1028700" indent="-1028700" algn="l">
              <a:lnSpc>
                <a:spcPct val="120000"/>
              </a:lnSpc>
              <a:buAutoNum type="alphaUcPeriod"/>
            </a:pPr>
            <a:endParaRPr lang="en-US" sz="6400" b="1" dirty="0"/>
          </a:p>
          <a:p>
            <a:pPr marL="1028700" indent="-1028700" algn="l">
              <a:lnSpc>
                <a:spcPct val="120000"/>
              </a:lnSpc>
              <a:buAutoNum type="alphaUcPeriod"/>
            </a:pPr>
            <a:r>
              <a:rPr lang="en-US" sz="6400" b="1" dirty="0"/>
              <a:t>Imagine that you have decided to see a play and paid the admission price of 10€ per ticket.  As you enter the theater you discover that you have lost the ticket. Would you pay 10€ for another ticket?</a:t>
            </a:r>
          </a:p>
          <a:p>
            <a:pPr marL="0" indent="0" algn="l">
              <a:lnSpc>
                <a:spcPct val="120000"/>
              </a:lnSpc>
              <a:buNone/>
            </a:pPr>
            <a:endParaRPr lang="en-US" sz="6400" b="1" dirty="0"/>
          </a:p>
          <a:p>
            <a:pPr marL="0" indent="0" algn="l">
              <a:lnSpc>
                <a:spcPct val="120000"/>
              </a:lnSpc>
              <a:buNone/>
            </a:pPr>
            <a:endParaRPr lang="pt-PT" sz="6400" b="1" dirty="0"/>
          </a:p>
        </p:txBody>
      </p:sp>
    </p:spTree>
    <p:extLst>
      <p:ext uri="{BB962C8B-B14F-4D97-AF65-F5344CB8AC3E}">
        <p14:creationId xmlns:p14="http://schemas.microsoft.com/office/powerpoint/2010/main" val="11156331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68E95-B661-41AB-8226-D88286168478}"/>
              </a:ext>
            </a:extLst>
          </p:cNvPr>
          <p:cNvSpPr>
            <a:spLocks noGrp="1"/>
          </p:cNvSpPr>
          <p:nvPr>
            <p:ph type="body" sz="half" idx="1"/>
          </p:nvPr>
        </p:nvSpPr>
        <p:spPr>
          <a:xfrm>
            <a:off x="1206500" y="3818965"/>
            <a:ext cx="21971000" cy="7477345"/>
          </a:xfrm>
        </p:spPr>
        <p:txBody>
          <a:bodyPr>
            <a:normAutofit fontScale="92500" lnSpcReduction="20000"/>
          </a:bodyPr>
          <a:lstStyle/>
          <a:p>
            <a:pPr marL="1028700" indent="-1028700" algn="l">
              <a:lnSpc>
                <a:spcPct val="120000"/>
              </a:lnSpc>
              <a:buAutoNum type="alphaUcPeriod"/>
            </a:pPr>
            <a:r>
              <a:rPr lang="en-US" sz="6400" b="1" dirty="0"/>
              <a:t>Imagine you have decided to see a play where admission is 10€.  As you enter theater you discover that you have lost a 10€ bill.  Would you pay 10€ for a ticket to the play? </a:t>
            </a:r>
            <a:r>
              <a:rPr lang="en-US" sz="6400" b="1" dirty="0">
                <a:highlight>
                  <a:srgbClr val="00FF00"/>
                </a:highlight>
              </a:rPr>
              <a:t>88% said Yes</a:t>
            </a:r>
          </a:p>
          <a:p>
            <a:pPr marL="1028700" indent="-1028700" algn="l">
              <a:lnSpc>
                <a:spcPct val="120000"/>
              </a:lnSpc>
              <a:buAutoNum type="alphaUcPeriod"/>
            </a:pPr>
            <a:endParaRPr lang="en-US" sz="6400" b="1" dirty="0"/>
          </a:p>
          <a:p>
            <a:pPr marL="1028700" indent="-1028700" algn="l">
              <a:lnSpc>
                <a:spcPct val="120000"/>
              </a:lnSpc>
              <a:buAutoNum type="alphaUcPeriod"/>
            </a:pPr>
            <a:r>
              <a:rPr lang="en-US" sz="6400" b="1" dirty="0"/>
              <a:t>Imagine that you have decided to see a play and paid the admission price of 10€ per ticket.  As you enter the theater you discover that you have lost the ticket. Would you pay 10€ for another ticket? </a:t>
            </a:r>
            <a:r>
              <a:rPr lang="en-US" sz="6400" b="1" dirty="0">
                <a:highlight>
                  <a:srgbClr val="00FF00"/>
                </a:highlight>
              </a:rPr>
              <a:t>46% said Yes</a:t>
            </a:r>
          </a:p>
          <a:p>
            <a:pPr marL="0" indent="0" algn="l">
              <a:lnSpc>
                <a:spcPct val="120000"/>
              </a:lnSpc>
              <a:buNone/>
            </a:pPr>
            <a:endParaRPr lang="en-US" sz="6400" b="1" dirty="0"/>
          </a:p>
          <a:p>
            <a:pPr marL="0" indent="0" algn="l">
              <a:lnSpc>
                <a:spcPct val="120000"/>
              </a:lnSpc>
              <a:buNone/>
            </a:pPr>
            <a:endParaRPr lang="pt-PT" sz="6400" b="1" dirty="0"/>
          </a:p>
        </p:txBody>
      </p:sp>
    </p:spTree>
    <p:extLst>
      <p:ext uri="{BB962C8B-B14F-4D97-AF65-F5344CB8AC3E}">
        <p14:creationId xmlns:p14="http://schemas.microsoft.com/office/powerpoint/2010/main" val="299557282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rospect Theory"/>
          <p:cNvSpPr txBox="1">
            <a:spLocks noGrp="1"/>
          </p:cNvSpPr>
          <p:nvPr>
            <p:ph type="title"/>
          </p:nvPr>
        </p:nvSpPr>
        <p:spPr>
          <a:prstGeom prst="rect">
            <a:avLst/>
          </a:prstGeom>
        </p:spPr>
        <p:txBody>
          <a:bodyPr/>
          <a:lstStyle/>
          <a:p>
            <a:r>
              <a:rPr lang="pt-PT" dirty="0"/>
              <a:t>Mental </a:t>
            </a:r>
            <a:r>
              <a:rPr lang="pt-PT" dirty="0" err="1"/>
              <a:t>accounting</a:t>
            </a:r>
            <a:endParaRPr dirty="0"/>
          </a:p>
        </p:txBody>
      </p:sp>
      <p:sp>
        <p:nvSpPr>
          <p:cNvPr id="423" name="Value Func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endParaRPr dirty="0"/>
          </a:p>
        </p:txBody>
      </p:sp>
      <p:sp>
        <p:nvSpPr>
          <p:cNvPr id="424" name="The value function replaces the utility function in EUT. The 3 key aspects of decision-making suggest:…"/>
          <p:cNvSpPr txBox="1">
            <a:spLocks noGrp="1"/>
          </p:cNvSpPr>
          <p:nvPr>
            <p:ph type="body" idx="1"/>
          </p:nvPr>
        </p:nvSpPr>
        <p:spPr>
          <a:xfrm>
            <a:off x="1206500" y="4248504"/>
            <a:ext cx="21971000" cy="4949284"/>
          </a:xfrm>
          <a:prstGeom prst="rect">
            <a:avLst/>
          </a:prstGeom>
        </p:spPr>
        <p:txBody>
          <a:bodyPr>
            <a:noAutofit/>
          </a:bodyPr>
          <a:lstStyle/>
          <a:p>
            <a:r>
              <a:rPr lang="en-US" sz="5000" dirty="0"/>
              <a:t>In scenario B, integration is more likely because both lost ticket and new ticket would be from same “account.” We consider v(-20) while in option A we don´t. </a:t>
            </a:r>
          </a:p>
          <a:p>
            <a:r>
              <a:rPr lang="en-US" sz="5000" dirty="0"/>
              <a:t>Integration might suggest that 20€ is too much for the ticket.</a:t>
            </a:r>
          </a:p>
        </p:txBody>
      </p:sp>
    </p:spTree>
    <p:extLst>
      <p:ext uri="{BB962C8B-B14F-4D97-AF65-F5344CB8AC3E}">
        <p14:creationId xmlns:p14="http://schemas.microsoft.com/office/powerpoint/2010/main" val="343332013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Behavioural biases"/>
          <p:cNvSpPr txBox="1">
            <a:spLocks noGrp="1"/>
          </p:cNvSpPr>
          <p:nvPr>
            <p:ph type="ctrTitle"/>
          </p:nvPr>
        </p:nvSpPr>
        <p:spPr>
          <a:prstGeom prst="rect">
            <a:avLst/>
          </a:prstGeom>
        </p:spPr>
        <p:txBody>
          <a:bodyPr/>
          <a:lstStyle/>
          <a:p>
            <a:r>
              <a:rPr lang="pt-PT" dirty="0" err="1"/>
              <a:t>Heuristics</a:t>
            </a:r>
            <a:r>
              <a:rPr lang="pt-PT" dirty="0"/>
              <a:t> &amp; </a:t>
            </a:r>
            <a:r>
              <a:rPr dirty="0" err="1"/>
              <a:t>Behavioural</a:t>
            </a:r>
            <a:r>
              <a:rPr dirty="0"/>
              <a:t> biases</a:t>
            </a:r>
          </a:p>
        </p:txBody>
      </p:sp>
      <p:sp>
        <p:nvSpPr>
          <p:cNvPr id="196" name="Research of behavioural biases – cognitive, emotional, and social-cultural – helps to explain errors in economic decision-making and to predict the behaviour, which helps avoiding future errors.…"/>
          <p:cNvSpPr txBox="1">
            <a:spLocks noGrp="1"/>
          </p:cNvSpPr>
          <p:nvPr>
            <p:ph type="subTitle" sz="half" idx="1"/>
          </p:nvPr>
        </p:nvSpPr>
        <p:spPr>
          <a:xfrm>
            <a:off x="1201339" y="7223190"/>
            <a:ext cx="21971004" cy="3596401"/>
          </a:xfrm>
          <a:prstGeom prst="rect">
            <a:avLst/>
          </a:prstGeom>
        </p:spPr>
        <p:txBody>
          <a:bodyPr>
            <a:noAutofit/>
          </a:bodyPr>
          <a:lstStyle/>
          <a:p>
            <a:pPr defTabSz="2438338">
              <a:lnSpc>
                <a:spcPct val="90000"/>
              </a:lnSpc>
              <a:spcBef>
                <a:spcPts val="4500"/>
              </a:spcBef>
              <a:defRPr sz="4700" b="0"/>
            </a:pPr>
            <a:endParaRPr dirty="0"/>
          </a:p>
        </p:txBody>
      </p:sp>
    </p:spTree>
    <p:extLst>
      <p:ext uri="{BB962C8B-B14F-4D97-AF65-F5344CB8AC3E}">
        <p14:creationId xmlns:p14="http://schemas.microsoft.com/office/powerpoint/2010/main" val="179653872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4|Nov 11 2021 </a:t>
            </a:r>
          </a:p>
        </p:txBody>
      </p:sp>
      <p:pic>
        <p:nvPicPr>
          <p:cNvPr id="179" name="Content Placeholder 16" descr="Content Placeholder 16"/>
          <p:cNvPicPr>
            <a:picLocks noChangeAspect="1"/>
          </p:cNvPicPr>
          <p:nvPr/>
        </p:nvPicPr>
        <p:blipFill>
          <a:blip r:embed="rId3"/>
          <a:stretch>
            <a:fillRect/>
          </a:stretch>
        </p:blipFill>
        <p:spPr>
          <a:xfrm>
            <a:off x="239289" y="12859084"/>
            <a:ext cx="1792711" cy="856917"/>
          </a:xfrm>
          <a:prstGeom prst="rect">
            <a:avLst/>
          </a:prstGeom>
          <a:ln w="12700">
            <a:miter lim="400000"/>
          </a:ln>
        </p:spPr>
      </p:pic>
      <p:sp>
        <p:nvSpPr>
          <p:cNvPr id="180" name="TextBox 1"/>
          <p:cNvSpPr txBox="1"/>
          <p:nvPr/>
        </p:nvSpPr>
        <p:spPr>
          <a:xfrm>
            <a:off x="2394261" y="3830469"/>
            <a:ext cx="8372272" cy="1168198"/>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Representativeness</a:t>
            </a:r>
          </a:p>
        </p:txBody>
      </p:sp>
      <p:sp>
        <p:nvSpPr>
          <p:cNvPr id="181" name="TextBox 5"/>
          <p:cNvSpPr txBox="1"/>
          <p:nvPr/>
        </p:nvSpPr>
        <p:spPr>
          <a:xfrm>
            <a:off x="2394259" y="6296580"/>
            <a:ext cx="8372272" cy="1168197"/>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Availability </a:t>
            </a:r>
          </a:p>
        </p:txBody>
      </p:sp>
      <p:sp>
        <p:nvSpPr>
          <p:cNvPr id="182" name="TextBox 7"/>
          <p:cNvSpPr txBox="1"/>
          <p:nvPr/>
        </p:nvSpPr>
        <p:spPr>
          <a:xfrm>
            <a:off x="2394261" y="8640959"/>
            <a:ext cx="8372273" cy="1168198"/>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Anchoring</a:t>
            </a:r>
          </a:p>
        </p:txBody>
      </p:sp>
      <p:sp>
        <p:nvSpPr>
          <p:cNvPr id="183" name="TextBox 8"/>
          <p:cNvSpPr txBox="1"/>
          <p:nvPr/>
        </p:nvSpPr>
        <p:spPr>
          <a:xfrm>
            <a:off x="2394259" y="10700695"/>
            <a:ext cx="8372272" cy="1168198"/>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Affect</a:t>
            </a:r>
          </a:p>
        </p:txBody>
      </p:sp>
      <p:sp>
        <p:nvSpPr>
          <p:cNvPr id="184" name="TextBox 2"/>
          <p:cNvSpPr txBox="1"/>
          <p:nvPr/>
        </p:nvSpPr>
        <p:spPr>
          <a:xfrm>
            <a:off x="4029370" y="1208468"/>
            <a:ext cx="5982310" cy="1564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600" b="1"/>
            </a:lvl1pPr>
          </a:lstStyle>
          <a:p>
            <a:r>
              <a:t>Heuristics</a:t>
            </a:r>
          </a:p>
        </p:txBody>
      </p:sp>
      <p:sp>
        <p:nvSpPr>
          <p:cNvPr id="185" name="TextBox 15"/>
          <p:cNvSpPr txBox="1"/>
          <p:nvPr/>
        </p:nvSpPr>
        <p:spPr>
          <a:xfrm>
            <a:off x="13163963" y="1383832"/>
            <a:ext cx="9866682" cy="1564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600" b="1"/>
            </a:lvl1pPr>
          </a:lstStyle>
          <a:p>
            <a:r>
              <a:t>Behavioural Bias</a:t>
            </a:r>
          </a:p>
        </p:txBody>
      </p:sp>
      <p:sp>
        <p:nvSpPr>
          <p:cNvPr id="186" name="TextBox 16"/>
          <p:cNvSpPr txBox="1"/>
          <p:nvPr/>
        </p:nvSpPr>
        <p:spPr>
          <a:xfrm>
            <a:off x="13426723" y="5216193"/>
            <a:ext cx="8372271" cy="1168198"/>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Cognitive Bias</a:t>
            </a:r>
          </a:p>
        </p:txBody>
      </p:sp>
      <p:sp>
        <p:nvSpPr>
          <p:cNvPr id="187" name="TextBox 17"/>
          <p:cNvSpPr txBox="1"/>
          <p:nvPr/>
        </p:nvSpPr>
        <p:spPr>
          <a:xfrm>
            <a:off x="13426723" y="7313739"/>
            <a:ext cx="8372271" cy="1168198"/>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Emotional Bias</a:t>
            </a:r>
          </a:p>
        </p:txBody>
      </p:sp>
      <p:sp>
        <p:nvSpPr>
          <p:cNvPr id="188" name="TextBox 18"/>
          <p:cNvSpPr txBox="1"/>
          <p:nvPr/>
        </p:nvSpPr>
        <p:spPr>
          <a:xfrm>
            <a:off x="13426726" y="9299471"/>
            <a:ext cx="8372271" cy="1168198"/>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FFFFFF"/>
                </a:solidFill>
              </a:defRPr>
            </a:lvl1pPr>
          </a:lstStyle>
          <a:p>
            <a:r>
              <a:t>Social-cultural bias</a:t>
            </a:r>
          </a:p>
        </p:txBody>
      </p:sp>
      <p:sp>
        <p:nvSpPr>
          <p:cNvPr id="189" name="Arrow: Left-Right 19"/>
          <p:cNvSpPr/>
          <p:nvPr/>
        </p:nvSpPr>
        <p:spPr>
          <a:xfrm rot="18689094">
            <a:off x="10557585" y="9851721"/>
            <a:ext cx="3268831" cy="590489"/>
          </a:xfrm>
          <a:prstGeom prst="leftRightArrow">
            <a:avLst>
              <a:gd name="adj1" fmla="val 50000"/>
              <a:gd name="adj2" fmla="val 50000"/>
            </a:avLst>
          </a:prstGeom>
          <a:solidFill>
            <a:srgbClr val="E6A02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0" name="Right Brace 20"/>
          <p:cNvSpPr/>
          <p:nvPr/>
        </p:nvSpPr>
        <p:spPr>
          <a:xfrm>
            <a:off x="11020699" y="3633728"/>
            <a:ext cx="923249" cy="649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01"/>
                  <a:pt x="10800" y="673"/>
                </a:cubicBezTo>
                <a:lnTo>
                  <a:pt x="10800" y="6878"/>
                </a:lnTo>
                <a:cubicBezTo>
                  <a:pt x="10800" y="7249"/>
                  <a:pt x="15635" y="7550"/>
                  <a:pt x="21600" y="7550"/>
                </a:cubicBezTo>
                <a:cubicBezTo>
                  <a:pt x="15635" y="7550"/>
                  <a:pt x="10800" y="7851"/>
                  <a:pt x="10800" y="8223"/>
                </a:cubicBezTo>
                <a:lnTo>
                  <a:pt x="10800" y="20927"/>
                </a:lnTo>
                <a:cubicBezTo>
                  <a:pt x="10800" y="21299"/>
                  <a:pt x="5965" y="21600"/>
                  <a:pt x="0" y="21600"/>
                </a:cubicBezTo>
              </a:path>
            </a:pathLst>
          </a:custGeom>
          <a:ln w="76200">
            <a:solidFill>
              <a:srgbClr val="9BA8B7"/>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1" name="Arrow: Left-Right 21"/>
          <p:cNvSpPr/>
          <p:nvPr/>
        </p:nvSpPr>
        <p:spPr>
          <a:xfrm>
            <a:off x="12096624" y="5659463"/>
            <a:ext cx="1215523" cy="552317"/>
          </a:xfrm>
          <a:prstGeom prst="leftRightArrow">
            <a:avLst>
              <a:gd name="adj1" fmla="val 50000"/>
              <a:gd name="adj2" fmla="val 50000"/>
            </a:avLst>
          </a:prstGeom>
          <a:solidFill>
            <a:srgbClr val="E6A02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EUT deals with risk"/>
          <p:cNvSpPr txBox="1">
            <a:spLocks noGrp="1"/>
          </p:cNvSpPr>
          <p:nvPr>
            <p:ph type="ctrTitle"/>
          </p:nvPr>
        </p:nvSpPr>
        <p:spPr>
          <a:prstGeom prst="rect">
            <a:avLst/>
          </a:prstGeom>
        </p:spPr>
        <p:txBody>
          <a:bodyPr/>
          <a:lstStyle/>
          <a:p>
            <a:r>
              <a:t>EUT deals with risk</a:t>
            </a:r>
          </a:p>
        </p:txBody>
      </p:sp>
      <p:sp>
        <p:nvSpPr>
          <p:cNvPr id="231" name="Says that individuals should act in a certain way, when confronted with decision-making under uncertainty. Theory is really set up to deal with risk, not uncertainty."/>
          <p:cNvSpPr txBox="1">
            <a:spLocks noGrp="1"/>
          </p:cNvSpPr>
          <p:nvPr>
            <p:ph type="subTitle" sz="quarter" idx="1"/>
          </p:nvPr>
        </p:nvSpPr>
        <p:spPr>
          <a:prstGeom prst="rect">
            <a:avLst/>
          </a:prstGeom>
        </p:spPr>
        <p:txBody>
          <a:bodyPr/>
          <a:lstStyle>
            <a:lvl1pPr defTabSz="1292319">
              <a:lnSpc>
                <a:spcPct val="80000"/>
              </a:lnSpc>
              <a:spcBef>
                <a:spcPts val="2300"/>
              </a:spcBef>
              <a:defRPr sz="4451"/>
            </a:lvl1pPr>
          </a:lstStyle>
          <a:p>
            <a:r>
              <a:t>Says that individuals should act in a certain way, when confronted with decision-making under uncertainty. Theory is really set up to deal with risk, not uncertainty.</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Heuristics"/>
          <p:cNvSpPr txBox="1">
            <a:spLocks noGrp="1"/>
          </p:cNvSpPr>
          <p:nvPr>
            <p:ph type="ctrTitle"/>
          </p:nvPr>
        </p:nvSpPr>
        <p:spPr>
          <a:prstGeom prst="rect">
            <a:avLst/>
          </a:prstGeom>
        </p:spPr>
        <p:txBody>
          <a:bodyPr/>
          <a:lstStyle/>
          <a:p>
            <a:r>
              <a:t>Heuristics</a:t>
            </a:r>
          </a:p>
        </p:txBody>
      </p:sp>
      <p:sp>
        <p:nvSpPr>
          <p:cNvPr id="201" name="Simple rules that people use to help increase the speed of making decisions and forming judgments.…"/>
          <p:cNvSpPr txBox="1">
            <a:spLocks noGrp="1"/>
          </p:cNvSpPr>
          <p:nvPr>
            <p:ph type="subTitle" sz="half" idx="1"/>
          </p:nvPr>
        </p:nvSpPr>
        <p:spPr>
          <a:xfrm>
            <a:off x="1201339" y="7223190"/>
            <a:ext cx="21971004" cy="3596401"/>
          </a:xfrm>
          <a:prstGeom prst="rect">
            <a:avLst/>
          </a:prstGeom>
        </p:spPr>
        <p:txBody>
          <a:bodyPr>
            <a:noAutofit/>
          </a:bodyPr>
          <a:lstStyle/>
          <a:p>
            <a:pPr defTabSz="2438338">
              <a:lnSpc>
                <a:spcPct val="90000"/>
              </a:lnSpc>
              <a:spcBef>
                <a:spcPts val="4500"/>
              </a:spcBef>
              <a:defRPr sz="4700" b="0"/>
            </a:pPr>
            <a:r>
              <a:t>Simple rules that people use to help increase the speed of making decisions and forming judgments.</a:t>
            </a:r>
          </a:p>
          <a:p>
            <a:pPr defTabSz="2438338">
              <a:lnSpc>
                <a:spcPct val="90000"/>
              </a:lnSpc>
              <a:spcBef>
                <a:spcPts val="4500"/>
              </a:spcBef>
              <a:defRPr sz="4700" b="0"/>
            </a:pPr>
            <a:r>
              <a:t>Strategies that provide shortcuts to problem-solving and decisions taking past experiences into account.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Behavioural biases"/>
          <p:cNvSpPr txBox="1">
            <a:spLocks noGrp="1"/>
          </p:cNvSpPr>
          <p:nvPr>
            <p:ph type="ctrTitle"/>
          </p:nvPr>
        </p:nvSpPr>
        <p:spPr>
          <a:prstGeom prst="rect">
            <a:avLst/>
          </a:prstGeom>
        </p:spPr>
        <p:txBody>
          <a:bodyPr/>
          <a:lstStyle/>
          <a:p>
            <a:r>
              <a:t>Behavioural biases</a:t>
            </a:r>
          </a:p>
        </p:txBody>
      </p:sp>
      <p:sp>
        <p:nvSpPr>
          <p:cNvPr id="196" name="Research of behavioural biases – cognitive, emotional, and social-cultural – helps to explain errors in economic decision-making and to predict the behaviour, which helps avoiding future errors.…"/>
          <p:cNvSpPr txBox="1">
            <a:spLocks noGrp="1"/>
          </p:cNvSpPr>
          <p:nvPr>
            <p:ph type="subTitle" sz="half" idx="1"/>
          </p:nvPr>
        </p:nvSpPr>
        <p:spPr>
          <a:xfrm>
            <a:off x="1201339" y="7223190"/>
            <a:ext cx="21971004" cy="3596401"/>
          </a:xfrm>
          <a:prstGeom prst="rect">
            <a:avLst/>
          </a:prstGeom>
        </p:spPr>
        <p:txBody>
          <a:bodyPr>
            <a:noAutofit/>
          </a:bodyPr>
          <a:lstStyle/>
          <a:p>
            <a:pPr defTabSz="2438338">
              <a:lnSpc>
                <a:spcPct val="90000"/>
              </a:lnSpc>
              <a:spcBef>
                <a:spcPts val="4500"/>
              </a:spcBef>
              <a:defRPr sz="4700" b="0"/>
            </a:pPr>
            <a:r>
              <a:rPr dirty="0"/>
              <a:t>Research of </a:t>
            </a:r>
            <a:r>
              <a:rPr dirty="0" err="1"/>
              <a:t>behavioural</a:t>
            </a:r>
            <a:r>
              <a:rPr dirty="0"/>
              <a:t> biases – cognitive, emotional, and social-cultural – helps to explain errors in economic decision-making and to predict the </a:t>
            </a:r>
            <a:r>
              <a:rPr dirty="0" err="1"/>
              <a:t>behaviour</a:t>
            </a:r>
            <a:r>
              <a:rPr dirty="0"/>
              <a:t>, which helps avoiding future errors.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le 3"/>
          <p:cNvSpPr txBox="1">
            <a:spLocks noGrp="1"/>
          </p:cNvSpPr>
          <p:nvPr>
            <p:ph type="title"/>
          </p:nvPr>
        </p:nvSpPr>
        <p:spPr>
          <a:prstGeom prst="rect">
            <a:avLst/>
          </a:prstGeom>
        </p:spPr>
        <p:txBody>
          <a:bodyPr/>
          <a:lstStyle/>
          <a:p>
            <a:r>
              <a:t>System 1 vs System 2</a:t>
            </a:r>
          </a:p>
        </p:txBody>
      </p:sp>
      <p:sp>
        <p:nvSpPr>
          <p:cNvPr id="206" name="Slide Subtitle"/>
          <p:cNvSpPr txBox="1">
            <a:spLocks noGrp="1"/>
          </p:cNvSpPr>
          <p:nvPr>
            <p:ph type="body" idx="21"/>
          </p:nvPr>
        </p:nvSpPr>
        <p:spPr>
          <a:prstGeom prst="rect">
            <a:avLst/>
          </a:prstGeom>
        </p:spPr>
        <p:txBody>
          <a:bodyPr/>
          <a:lstStyle/>
          <a:p>
            <a:endParaRPr/>
          </a:p>
        </p:txBody>
      </p:sp>
      <p:sp>
        <p:nvSpPr>
          <p:cNvPr id="207" name="Slide Number Placeholder 3"/>
          <p:cNvSpPr txBox="1">
            <a:spLocks noGrp="1"/>
          </p:cNvSpPr>
          <p:nvPr>
            <p:ph type="sldNum" sz="quarter" idx="4294967295"/>
          </p:nvPr>
        </p:nvSpPr>
        <p:spPr>
          <a:xfrm>
            <a:off x="12079173" y="13155777"/>
            <a:ext cx="213157" cy="299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solidFill>
                  <a:srgbClr val="A6A6A6"/>
                </a:solidFill>
              </a:defRPr>
            </a:lvl1pPr>
          </a:lstStyle>
          <a:p>
            <a:fld id="{86CB4B4D-7CA3-9044-876B-883B54F8677D}" type="slidenum">
              <a:t>42</a:t>
            </a:fld>
            <a:endParaRPr/>
          </a:p>
        </p:txBody>
      </p:sp>
      <p:pic>
        <p:nvPicPr>
          <p:cNvPr id="208" name="Picture 6" descr="Picture 6"/>
          <p:cNvPicPr>
            <a:picLocks noChangeAspect="1"/>
          </p:cNvPicPr>
          <p:nvPr/>
        </p:nvPicPr>
        <p:blipFill>
          <a:blip r:embed="rId3"/>
          <a:stretch>
            <a:fillRect/>
          </a:stretch>
        </p:blipFill>
        <p:spPr>
          <a:xfrm>
            <a:off x="10471198" y="8571058"/>
            <a:ext cx="3441609" cy="3416211"/>
          </a:xfrm>
          <a:prstGeom prst="rect">
            <a:avLst/>
          </a:prstGeom>
          <a:ln w="12700">
            <a:miter lim="400000"/>
          </a:ln>
        </p:spPr>
      </p:pic>
      <p:sp>
        <p:nvSpPr>
          <p:cNvPr id="209" name="Rectangle 7"/>
          <p:cNvSpPr txBox="1"/>
          <p:nvPr/>
        </p:nvSpPr>
        <p:spPr>
          <a:xfrm>
            <a:off x="10609698" y="6530113"/>
            <a:ext cx="2992563" cy="1239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ctr" defTabSz="1828800">
              <a:lnSpc>
                <a:spcPct val="100000"/>
              </a:lnSpc>
              <a:spcBef>
                <a:spcPts val="0"/>
              </a:spcBef>
              <a:defRPr sz="2400" b="1">
                <a:latin typeface="Arial"/>
                <a:ea typeface="Arial"/>
                <a:cs typeface="Arial"/>
                <a:sym typeface="Arial"/>
              </a:defRPr>
            </a:pPr>
            <a:endParaRPr/>
          </a:p>
          <a:p>
            <a:pPr algn="ctr" defTabSz="1828800">
              <a:lnSpc>
                <a:spcPct val="100000"/>
              </a:lnSpc>
              <a:spcBef>
                <a:spcPts val="0"/>
              </a:spcBef>
              <a:defRPr sz="2400" b="1">
                <a:latin typeface="Arial"/>
                <a:ea typeface="Arial"/>
                <a:cs typeface="Arial"/>
                <a:sym typeface="Arial"/>
              </a:defRPr>
            </a:pPr>
            <a:r>
              <a:t>Daniel Kahneman</a:t>
            </a:r>
            <a:r>
              <a:rPr b="0"/>
              <a:t>, </a:t>
            </a:r>
            <a:br>
              <a:rPr b="0"/>
            </a:br>
            <a:r>
              <a:rPr b="0"/>
              <a:t>Nobel Laureate</a:t>
            </a:r>
          </a:p>
        </p:txBody>
      </p:sp>
      <p:grpSp>
        <p:nvGrpSpPr>
          <p:cNvPr id="214" name="Group 8"/>
          <p:cNvGrpSpPr/>
          <p:nvPr/>
        </p:nvGrpSpPr>
        <p:grpSpPr>
          <a:xfrm>
            <a:off x="5251856" y="4834497"/>
            <a:ext cx="13880288" cy="6627667"/>
            <a:chOff x="0" y="0"/>
            <a:chExt cx="13880287" cy="6627665"/>
          </a:xfrm>
        </p:grpSpPr>
        <p:pic>
          <p:nvPicPr>
            <p:cNvPr id="210" name="Picture 9" descr="Picture 9"/>
            <p:cNvPicPr>
              <a:picLocks noChangeAspect="1"/>
            </p:cNvPicPr>
            <p:nvPr/>
          </p:nvPicPr>
          <p:blipFill>
            <a:blip r:embed="rId4"/>
            <a:srcRect/>
            <a:stretch>
              <a:fillRect/>
            </a:stretch>
          </p:blipFill>
          <p:spPr>
            <a:xfrm>
              <a:off x="0" y="0"/>
              <a:ext cx="4736608" cy="6507652"/>
            </a:xfrm>
            <a:prstGeom prst="rect">
              <a:avLst/>
            </a:prstGeom>
            <a:ln w="12700" cap="flat">
              <a:noFill/>
              <a:miter lim="400000"/>
            </a:ln>
            <a:effectLst/>
          </p:spPr>
        </p:pic>
        <p:pic>
          <p:nvPicPr>
            <p:cNvPr id="211" name="Picture 10" descr="Picture 10"/>
            <p:cNvPicPr>
              <a:picLocks noChangeAspect="1"/>
            </p:cNvPicPr>
            <p:nvPr/>
          </p:nvPicPr>
          <p:blipFill>
            <a:blip r:embed="rId5"/>
            <a:stretch>
              <a:fillRect/>
            </a:stretch>
          </p:blipFill>
          <p:spPr>
            <a:xfrm flipH="1">
              <a:off x="9056323" y="0"/>
              <a:ext cx="4823965" cy="6627666"/>
            </a:xfrm>
            <a:prstGeom prst="rect">
              <a:avLst/>
            </a:prstGeom>
            <a:ln w="12700" cap="flat">
              <a:noFill/>
              <a:miter lim="400000"/>
            </a:ln>
            <a:effectLst/>
          </p:spPr>
        </p:pic>
        <p:sp>
          <p:nvSpPr>
            <p:cNvPr id="212" name="Rectangle 11"/>
            <p:cNvSpPr txBox="1"/>
            <p:nvPr/>
          </p:nvSpPr>
          <p:spPr>
            <a:xfrm>
              <a:off x="631884" y="1529071"/>
              <a:ext cx="3472839" cy="34495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lgn="ctr" defTabSz="1828800">
                <a:lnSpc>
                  <a:spcPct val="100000"/>
                </a:lnSpc>
                <a:spcBef>
                  <a:spcPts val="1200"/>
                </a:spcBef>
                <a:defRPr sz="3600" b="1">
                  <a:latin typeface="Arial"/>
                  <a:ea typeface="Arial"/>
                  <a:cs typeface="Arial"/>
                  <a:sym typeface="Arial"/>
                </a:defRPr>
              </a:pPr>
              <a:r>
                <a:t>System 1 </a:t>
              </a:r>
              <a:endParaRPr sz="2600"/>
            </a:p>
            <a:p>
              <a:pPr algn="ctr" defTabSz="1828800">
                <a:lnSpc>
                  <a:spcPct val="100000"/>
                </a:lnSpc>
                <a:spcBef>
                  <a:spcPts val="1200"/>
                </a:spcBef>
                <a:defRPr sz="2400">
                  <a:latin typeface="Arial"/>
                  <a:ea typeface="Arial"/>
                  <a:cs typeface="Arial"/>
                  <a:sym typeface="Arial"/>
                </a:defRPr>
              </a:pPr>
              <a:r>
                <a:t>Fast thinking/Automatic intuitive, effortless</a:t>
              </a:r>
            </a:p>
            <a:p>
              <a:pPr algn="ctr" defTabSz="1828800">
                <a:lnSpc>
                  <a:spcPct val="100000"/>
                </a:lnSpc>
                <a:spcBef>
                  <a:spcPts val="1200"/>
                </a:spcBef>
                <a:defRPr sz="2400">
                  <a:latin typeface="Arial"/>
                  <a:ea typeface="Arial"/>
                  <a:cs typeface="Arial"/>
                  <a:sym typeface="Arial"/>
                </a:defRPr>
              </a:pPr>
              <a:r>
                <a:t>2x2</a:t>
              </a:r>
            </a:p>
            <a:p>
              <a:pPr algn="ctr" defTabSz="1828800">
                <a:lnSpc>
                  <a:spcPct val="100000"/>
                </a:lnSpc>
                <a:spcBef>
                  <a:spcPts val="1200"/>
                </a:spcBef>
                <a:defRPr sz="2400">
                  <a:latin typeface="Arial"/>
                  <a:ea typeface="Arial"/>
                  <a:cs typeface="Arial"/>
                  <a:sym typeface="Arial"/>
                </a:defRPr>
              </a:pPr>
              <a:r>
                <a:t>Taking your daily commute</a:t>
              </a:r>
            </a:p>
          </p:txBody>
        </p:sp>
        <p:sp>
          <p:nvSpPr>
            <p:cNvPr id="213" name="TextBox 12"/>
            <p:cNvSpPr txBox="1"/>
            <p:nvPr/>
          </p:nvSpPr>
          <p:spPr>
            <a:xfrm>
              <a:off x="9770071" y="1391040"/>
              <a:ext cx="3396470" cy="4463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lgn="ctr" defTabSz="1828800">
                <a:lnSpc>
                  <a:spcPct val="100000"/>
                </a:lnSpc>
                <a:spcBef>
                  <a:spcPts val="1200"/>
                </a:spcBef>
                <a:defRPr sz="3600" b="1">
                  <a:latin typeface="Arial"/>
                  <a:ea typeface="Arial"/>
                  <a:cs typeface="Arial"/>
                  <a:sym typeface="Arial"/>
                </a:defRPr>
              </a:pPr>
              <a:r>
                <a:t>System 2</a:t>
              </a:r>
              <a:endParaRPr sz="2400"/>
            </a:p>
            <a:p>
              <a:pPr algn="ctr" defTabSz="1828800">
                <a:lnSpc>
                  <a:spcPct val="100000"/>
                </a:lnSpc>
                <a:spcBef>
                  <a:spcPts val="1200"/>
                </a:spcBef>
                <a:defRPr sz="2400">
                  <a:latin typeface="Arial"/>
                  <a:ea typeface="Arial"/>
                  <a:cs typeface="Arial"/>
                  <a:sym typeface="Arial"/>
                </a:defRPr>
              </a:pPr>
              <a:r>
                <a:t>Slow thinking/Reflective deliberate, analytic</a:t>
              </a:r>
            </a:p>
            <a:p>
              <a:pPr algn="ctr" defTabSz="1828800">
                <a:lnSpc>
                  <a:spcPct val="100000"/>
                </a:lnSpc>
                <a:spcBef>
                  <a:spcPts val="1200"/>
                </a:spcBef>
                <a:defRPr sz="2400">
                  <a:latin typeface="Arial"/>
                  <a:ea typeface="Arial"/>
                  <a:cs typeface="Arial"/>
                  <a:sym typeface="Arial"/>
                </a:defRPr>
              </a:pPr>
              <a:r>
                <a:t>24x17</a:t>
              </a:r>
            </a:p>
            <a:p>
              <a:pPr algn="ctr" defTabSz="1828800">
                <a:lnSpc>
                  <a:spcPct val="100000"/>
                </a:lnSpc>
                <a:spcBef>
                  <a:spcPts val="1200"/>
                </a:spcBef>
                <a:defRPr sz="2400">
                  <a:latin typeface="Arial"/>
                  <a:ea typeface="Arial"/>
                  <a:cs typeface="Arial"/>
                  <a:sym typeface="Arial"/>
                </a:defRPr>
              </a:pPr>
              <a:r>
                <a:t>Planning a trip overseas</a:t>
              </a:r>
            </a:p>
            <a:p>
              <a:pPr algn="ctr" defTabSz="1828800">
                <a:lnSpc>
                  <a:spcPct val="100000"/>
                </a:lnSpc>
                <a:spcBef>
                  <a:spcPts val="1200"/>
                </a:spcBef>
                <a:defRPr sz="3000" b="1">
                  <a:latin typeface="Arial"/>
                  <a:ea typeface="Arial"/>
                  <a:cs typeface="Arial"/>
                  <a:sym typeface="Arial"/>
                </a:defRPr>
              </a:pPr>
              <a:endParaRPr/>
            </a:p>
          </p:txBody>
        </p:sp>
      </p:grpSp>
      <p:grpSp>
        <p:nvGrpSpPr>
          <p:cNvPr id="217" name="TextBox 14"/>
          <p:cNvGrpSpPr/>
          <p:nvPr/>
        </p:nvGrpSpPr>
        <p:grpSpPr>
          <a:xfrm>
            <a:off x="7712278" y="6006721"/>
            <a:ext cx="2266560" cy="1268184"/>
            <a:chOff x="0" y="0"/>
            <a:chExt cx="2266559" cy="1268183"/>
          </a:xfrm>
        </p:grpSpPr>
        <p:sp>
          <p:nvSpPr>
            <p:cNvPr id="215" name="Rounded Rectangle"/>
            <p:cNvSpPr/>
            <p:nvPr/>
          </p:nvSpPr>
          <p:spPr>
            <a:xfrm rot="20663458">
              <a:off x="56493" y="276546"/>
              <a:ext cx="2153573"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216" name="Intuition"/>
            <p:cNvSpPr txBox="1"/>
            <p:nvPr/>
          </p:nvSpPr>
          <p:spPr>
            <a:xfrm rot="20663458">
              <a:off x="112146" y="351977"/>
              <a:ext cx="1875477" cy="602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Intuition</a:t>
              </a:r>
            </a:p>
          </p:txBody>
        </p:sp>
      </p:grpSp>
      <p:grpSp>
        <p:nvGrpSpPr>
          <p:cNvPr id="220" name="TextBox 15"/>
          <p:cNvGrpSpPr/>
          <p:nvPr/>
        </p:nvGrpSpPr>
        <p:grpSpPr>
          <a:xfrm>
            <a:off x="4940632" y="7851804"/>
            <a:ext cx="3393548" cy="1500880"/>
            <a:chOff x="0" y="0"/>
            <a:chExt cx="3393547" cy="1500878"/>
          </a:xfrm>
        </p:grpSpPr>
        <p:sp>
          <p:nvSpPr>
            <p:cNvPr id="218" name="Rounded Rectangle"/>
            <p:cNvSpPr/>
            <p:nvPr/>
          </p:nvSpPr>
          <p:spPr>
            <a:xfrm rot="844536">
              <a:off x="37125" y="392894"/>
              <a:ext cx="3319297"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219" name="Heuristics"/>
            <p:cNvSpPr txBox="1"/>
            <p:nvPr/>
          </p:nvSpPr>
          <p:spPr>
            <a:xfrm rot="844536">
              <a:off x="251551" y="453499"/>
              <a:ext cx="3041199" cy="602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Heuristics</a:t>
              </a:r>
            </a:p>
          </p:txBody>
        </p:sp>
      </p:grpSp>
      <p:grpSp>
        <p:nvGrpSpPr>
          <p:cNvPr id="223" name="TextBox 16"/>
          <p:cNvGrpSpPr/>
          <p:nvPr/>
        </p:nvGrpSpPr>
        <p:grpSpPr>
          <a:xfrm>
            <a:off x="4861514" y="5786189"/>
            <a:ext cx="2436837" cy="1263864"/>
            <a:chOff x="0" y="0"/>
            <a:chExt cx="2436835" cy="1263862"/>
          </a:xfrm>
        </p:grpSpPr>
        <p:sp>
          <p:nvSpPr>
            <p:cNvPr id="221" name="Rounded Rectangle"/>
            <p:cNvSpPr/>
            <p:nvPr/>
          </p:nvSpPr>
          <p:spPr>
            <a:xfrm rot="20750685">
              <a:off x="52021" y="274385"/>
              <a:ext cx="2332793"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222" name="Emotions"/>
            <p:cNvSpPr txBox="1"/>
            <p:nvPr/>
          </p:nvSpPr>
          <p:spPr>
            <a:xfrm rot="20750685">
              <a:off x="115274" y="296996"/>
              <a:ext cx="2054697" cy="602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Emotions</a:t>
              </a:r>
            </a:p>
          </p:txBody>
        </p:sp>
      </p:grpSp>
      <p:grpSp>
        <p:nvGrpSpPr>
          <p:cNvPr id="226" name="TextBox 17"/>
          <p:cNvGrpSpPr/>
          <p:nvPr/>
        </p:nvGrpSpPr>
        <p:grpSpPr>
          <a:xfrm>
            <a:off x="6925363" y="7015243"/>
            <a:ext cx="3646539" cy="1495340"/>
            <a:chOff x="0" y="0"/>
            <a:chExt cx="3646537" cy="1495339"/>
          </a:xfrm>
        </p:grpSpPr>
        <p:sp>
          <p:nvSpPr>
            <p:cNvPr id="224" name="Rounded Rectangle"/>
            <p:cNvSpPr/>
            <p:nvPr/>
          </p:nvSpPr>
          <p:spPr>
            <a:xfrm rot="20826315">
              <a:off x="34684" y="390125"/>
              <a:ext cx="3577169"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225" name="Social Influence"/>
            <p:cNvSpPr txBox="1"/>
            <p:nvPr/>
          </p:nvSpPr>
          <p:spPr>
            <a:xfrm rot="20826315">
              <a:off x="104567" y="461941"/>
              <a:ext cx="3299073" cy="602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Social Influence</a:t>
              </a:r>
            </a:p>
          </p:txBody>
        </p:sp>
      </p:grpSp>
      <p:grpSp>
        <p:nvGrpSpPr>
          <p:cNvPr id="229" name="TextBox 18"/>
          <p:cNvGrpSpPr/>
          <p:nvPr/>
        </p:nvGrpSpPr>
        <p:grpSpPr>
          <a:xfrm>
            <a:off x="6272672" y="4658437"/>
            <a:ext cx="3079477" cy="1328148"/>
            <a:chOff x="0" y="0"/>
            <a:chExt cx="3079476" cy="1328146"/>
          </a:xfrm>
        </p:grpSpPr>
        <p:sp>
          <p:nvSpPr>
            <p:cNvPr id="227" name="Rounded Rectangle"/>
            <p:cNvSpPr/>
            <p:nvPr/>
          </p:nvSpPr>
          <p:spPr>
            <a:xfrm rot="727114">
              <a:off x="41677" y="306528"/>
              <a:ext cx="2996123"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228" name="Biases"/>
            <p:cNvSpPr txBox="1"/>
            <p:nvPr/>
          </p:nvSpPr>
          <p:spPr>
            <a:xfrm rot="727114">
              <a:off x="245792" y="364735"/>
              <a:ext cx="2718027" cy="602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Biases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advAuto="0"/>
      <p:bldP spid="220" grpId="0" animBg="1" advAuto="0"/>
      <p:bldP spid="223" grpId="0" animBg="1" advAuto="0"/>
      <p:bldP spid="226" grpId="0" animBg="1" advAuto="0"/>
      <p:bldP spid="229"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Ana invested €8000 in the stock market early in 2008.…"/>
          <p:cNvSpPr txBox="1">
            <a:spLocks noGrp="1"/>
          </p:cNvSpPr>
          <p:nvPr>
            <p:ph type="body" idx="1"/>
          </p:nvPr>
        </p:nvSpPr>
        <p:spPr>
          <a:xfrm>
            <a:off x="1206500" y="4182957"/>
            <a:ext cx="21971000" cy="6111285"/>
          </a:xfrm>
          <a:prstGeom prst="rect">
            <a:avLst/>
          </a:prstGeom>
        </p:spPr>
        <p:txBody>
          <a:bodyPr/>
          <a:lstStyle/>
          <a:p>
            <a:pPr algn="l" defTabSz="2072588">
              <a:lnSpc>
                <a:spcPct val="90000"/>
              </a:lnSpc>
              <a:spcBef>
                <a:spcPts val="3800"/>
              </a:spcBef>
              <a:defRPr sz="4080" b="1" spc="0">
                <a:solidFill>
                  <a:srgbClr val="292929"/>
                </a:solidFill>
                <a:latin typeface="+mn-lt"/>
                <a:ea typeface="+mn-ea"/>
                <a:cs typeface="+mn-cs"/>
                <a:sym typeface="Helvetica Neue"/>
              </a:defRPr>
            </a:pPr>
            <a:r>
              <a:t>Ana invested €8000 in the stock market early in 2008. </a:t>
            </a:r>
            <a:endParaRPr>
              <a:latin typeface="Arial"/>
              <a:ea typeface="Arial"/>
              <a:cs typeface="Arial"/>
              <a:sym typeface="Arial"/>
            </a:endParaRPr>
          </a:p>
          <a:p>
            <a:pPr algn="l" defTabSz="2072588">
              <a:lnSpc>
                <a:spcPct val="90000"/>
              </a:lnSpc>
              <a:spcBef>
                <a:spcPts val="3800"/>
              </a:spcBef>
              <a:defRPr sz="4080" b="1" spc="0">
                <a:solidFill>
                  <a:srgbClr val="292929"/>
                </a:solidFill>
                <a:latin typeface="+mn-lt"/>
                <a:ea typeface="+mn-ea"/>
                <a:cs typeface="+mn-cs"/>
                <a:sym typeface="Helvetica Neue"/>
              </a:defRPr>
            </a:pPr>
            <a:r>
              <a:t>Six months after she invested, on July 17, the stocks she had purchased were down 50%. Fortunately, for Ana, from July 17 to October 17, the stocks she had purchased went up 75%. At this point, Ana has:</a:t>
            </a:r>
            <a:endParaRPr sz="5440"/>
          </a:p>
          <a:p>
            <a:pPr marL="874394" indent="-874394" algn="l" defTabSz="2072588">
              <a:lnSpc>
                <a:spcPct val="90000"/>
              </a:lnSpc>
              <a:spcBef>
                <a:spcPts val="3800"/>
              </a:spcBef>
              <a:buSzPct val="100000"/>
              <a:buAutoNum type="alphaLcPeriod"/>
              <a:defRPr sz="4080" b="1" spc="0">
                <a:solidFill>
                  <a:srgbClr val="292929"/>
                </a:solidFill>
                <a:latin typeface="+mn-lt"/>
                <a:ea typeface="+mn-ea"/>
                <a:cs typeface="+mn-cs"/>
                <a:sym typeface="Helvetica Neue"/>
              </a:defRPr>
            </a:pPr>
            <a:r>
              <a:t>Broken even in the stock market</a:t>
            </a:r>
            <a:endParaRPr>
              <a:latin typeface="Arial"/>
              <a:ea typeface="Arial"/>
              <a:cs typeface="Arial"/>
              <a:sym typeface="Arial"/>
            </a:endParaRPr>
          </a:p>
          <a:p>
            <a:pPr marL="874394" indent="-874394" algn="l" defTabSz="2072588">
              <a:lnSpc>
                <a:spcPct val="90000"/>
              </a:lnSpc>
              <a:spcBef>
                <a:spcPts val="3800"/>
              </a:spcBef>
              <a:buSzPct val="100000"/>
              <a:buAutoNum type="alphaLcPeriod"/>
              <a:defRPr sz="4080" b="1" spc="0">
                <a:solidFill>
                  <a:srgbClr val="292929"/>
                </a:solidFill>
                <a:latin typeface="+mn-lt"/>
                <a:ea typeface="+mn-ea"/>
                <a:cs typeface="+mn-cs"/>
                <a:sym typeface="Helvetica Neue"/>
              </a:defRPr>
            </a:pPr>
            <a:r>
              <a:t>Is ahead of where she began</a:t>
            </a:r>
            <a:endParaRPr>
              <a:latin typeface="Arial"/>
              <a:ea typeface="Arial"/>
              <a:cs typeface="Arial"/>
              <a:sym typeface="Arial"/>
            </a:endParaRPr>
          </a:p>
          <a:p>
            <a:pPr marL="874394" indent="-874394" algn="l" defTabSz="2072588">
              <a:lnSpc>
                <a:spcPct val="90000"/>
              </a:lnSpc>
              <a:spcBef>
                <a:spcPts val="3800"/>
              </a:spcBef>
              <a:buSzPct val="100000"/>
              <a:buAutoNum type="alphaLcPeriod"/>
              <a:defRPr sz="4080" b="1" spc="0">
                <a:solidFill>
                  <a:srgbClr val="292929"/>
                </a:solidFill>
                <a:latin typeface="+mn-lt"/>
                <a:ea typeface="+mn-ea"/>
                <a:cs typeface="+mn-cs"/>
                <a:sym typeface="Helvetica Neue"/>
              </a:defRPr>
            </a:pPr>
            <a:r>
              <a:t>Has lost money</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If your immediate answer is b, you aren’t alone.…"/>
          <p:cNvSpPr txBox="1">
            <a:spLocks noGrp="1"/>
          </p:cNvSpPr>
          <p:nvPr>
            <p:ph type="body" idx="1"/>
          </p:nvPr>
        </p:nvSpPr>
        <p:spPr>
          <a:xfrm>
            <a:off x="1206500" y="4182957"/>
            <a:ext cx="21971000" cy="6111285"/>
          </a:xfrm>
          <a:prstGeom prst="rect">
            <a:avLst/>
          </a:prstGeom>
        </p:spPr>
        <p:txBody>
          <a:bodyPr/>
          <a:lstStyle/>
          <a:p>
            <a:pPr algn="l">
              <a:lnSpc>
                <a:spcPct val="90000"/>
              </a:lnSpc>
              <a:spcBef>
                <a:spcPts val="4500"/>
              </a:spcBef>
              <a:defRPr sz="4800" b="1" spc="0">
                <a:solidFill>
                  <a:srgbClr val="292929"/>
                </a:solidFill>
                <a:latin typeface="+mn-lt"/>
                <a:ea typeface="+mn-ea"/>
                <a:cs typeface="+mn-cs"/>
                <a:sym typeface="Helvetica Neue"/>
              </a:defRPr>
            </a:pPr>
            <a:r>
              <a:rPr dirty="0"/>
              <a:t>If your immediate answer is b, you aren’t alone. </a:t>
            </a:r>
          </a:p>
          <a:p>
            <a:pPr algn="l">
              <a:lnSpc>
                <a:spcPct val="90000"/>
              </a:lnSpc>
              <a:spcBef>
                <a:spcPts val="4500"/>
              </a:spcBef>
              <a:defRPr sz="4800" b="1" spc="0">
                <a:solidFill>
                  <a:srgbClr val="292929"/>
                </a:solidFill>
                <a:latin typeface="+mn-lt"/>
                <a:ea typeface="+mn-ea"/>
                <a:cs typeface="+mn-cs"/>
                <a:sym typeface="Helvetica Neue"/>
              </a:defRPr>
            </a:pPr>
            <a:r>
              <a:rPr dirty="0"/>
              <a:t>The incorrect System 1 intuitive answer is b, because 75% is greater than 50%, but by using System 2, we find that the initial €8000 declined by 50% to €4000, before increasing by 75%, to €7000, still short of €8000.</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he bat and ball story"/>
          <p:cNvSpPr txBox="1">
            <a:spLocks noGrp="1"/>
          </p:cNvSpPr>
          <p:nvPr>
            <p:ph type="body" sz="half" idx="1"/>
          </p:nvPr>
        </p:nvSpPr>
        <p:spPr>
          <a:xfrm>
            <a:off x="1206500" y="4920843"/>
            <a:ext cx="22460324" cy="3874314"/>
          </a:xfrm>
          <a:prstGeom prst="rect">
            <a:avLst/>
          </a:prstGeom>
        </p:spPr>
        <p:txBody>
          <a:bodyPr>
            <a:noAutofit/>
          </a:bodyPr>
          <a:lstStyle/>
          <a:p>
            <a:pPr algn="l">
              <a:lnSpc>
                <a:spcPct val="120000"/>
              </a:lnSpc>
            </a:pPr>
            <a:r>
              <a:rPr lang="en-GB" sz="7200" b="1" dirty="0"/>
              <a:t>A bat and a ball cost €1.10 in total. The bat costs €1.00 more than the ball. How much does the ball cost?</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he bat and ball story"/>
          <p:cNvSpPr txBox="1">
            <a:spLocks noGrp="1"/>
          </p:cNvSpPr>
          <p:nvPr>
            <p:ph type="body" sz="half" idx="1"/>
          </p:nvPr>
        </p:nvSpPr>
        <p:spPr>
          <a:xfrm>
            <a:off x="1206499" y="4920843"/>
            <a:ext cx="22433429" cy="3874314"/>
          </a:xfrm>
          <a:prstGeom prst="rect">
            <a:avLst/>
          </a:prstGeom>
        </p:spPr>
        <p:txBody>
          <a:bodyPr>
            <a:noAutofit/>
          </a:bodyPr>
          <a:lstStyle/>
          <a:p>
            <a:pPr algn="l">
              <a:lnSpc>
                <a:spcPct val="120000"/>
              </a:lnSpc>
            </a:pPr>
            <a:r>
              <a:rPr lang="en-GB" sz="7200" b="1" dirty="0"/>
              <a:t>A bat and a ball cost €1.10 in total. The bat costs €1.00 more than the ball. How much does the ball cost?</a:t>
            </a:r>
          </a:p>
          <a:p>
            <a:pPr algn="l">
              <a:lnSpc>
                <a:spcPct val="120000"/>
              </a:lnSpc>
            </a:pPr>
            <a:endParaRPr lang="en-GB" sz="7200" dirty="0"/>
          </a:p>
          <a:p>
            <a:pPr algn="l">
              <a:lnSpc>
                <a:spcPct val="120000"/>
              </a:lnSpc>
            </a:pPr>
            <a:r>
              <a:rPr lang="en-GB" sz="7200" dirty="0"/>
              <a:t>Intuitively people respond 10 cents but if the ball cost 10 cents and the bat costs €1.00 </a:t>
            </a:r>
            <a:r>
              <a:rPr lang="en-GB" sz="7200" u="sng" dirty="0"/>
              <a:t>more</a:t>
            </a:r>
            <a:r>
              <a:rPr lang="en-GB" sz="7200" dirty="0"/>
              <a:t> than the ball, then the bat would cost €1.10 for a grand total of €1.20. The correct answer to this problem is that the ball costs 5 cents and the bat costs — at a euro more — €1.05 for a grand total of €1.10.</a:t>
            </a:r>
          </a:p>
        </p:txBody>
      </p:sp>
    </p:spTree>
    <p:extLst>
      <p:ext uri="{BB962C8B-B14F-4D97-AF65-F5344CB8AC3E}">
        <p14:creationId xmlns:p14="http://schemas.microsoft.com/office/powerpoint/2010/main" val="108556312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Daniel Kahneman, ‘Thinking, Fast and Slow’"/>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		Daniel Kahneman, ‘Thinking, Fast and Slow’</a:t>
            </a:r>
          </a:p>
        </p:txBody>
      </p:sp>
      <p:sp>
        <p:nvSpPr>
          <p:cNvPr id="240" name="“If there is time to reflect, slowing down…"/>
          <p:cNvSpPr txBox="1">
            <a:spLocks noGrp="1"/>
          </p:cNvSpPr>
          <p:nvPr>
            <p:ph type="body" sz="half" idx="1"/>
          </p:nvPr>
        </p:nvSpPr>
        <p:spPr>
          <a:prstGeom prst="rect">
            <a:avLst/>
          </a:prstGeom>
        </p:spPr>
        <p:txBody>
          <a:bodyPr>
            <a:normAutofit fontScale="55000" lnSpcReduction="20000"/>
          </a:bodyPr>
          <a:lstStyle/>
          <a:p>
            <a:pPr>
              <a:lnSpc>
                <a:spcPct val="120000"/>
              </a:lnSpc>
            </a:pPr>
            <a:r>
              <a:rPr dirty="0"/>
              <a:t>“If there is time to reflect, slowing down </a:t>
            </a:r>
          </a:p>
          <a:p>
            <a:pPr>
              <a:lnSpc>
                <a:spcPct val="120000"/>
              </a:lnSpc>
            </a:pPr>
            <a:r>
              <a:rPr dirty="0"/>
              <a:t>is likely to be a good idea.”</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Heuristics can be beneficial"/>
          <p:cNvSpPr txBox="1">
            <a:spLocks noGrp="1"/>
          </p:cNvSpPr>
          <p:nvPr>
            <p:ph type="ctrTitle"/>
          </p:nvPr>
        </p:nvSpPr>
        <p:spPr>
          <a:prstGeom prst="rect">
            <a:avLst/>
          </a:prstGeom>
        </p:spPr>
        <p:txBody>
          <a:bodyPr/>
          <a:lstStyle/>
          <a:p>
            <a:r>
              <a:t>Heuristics can be beneficial</a:t>
            </a:r>
          </a:p>
        </p:txBody>
      </p:sp>
      <p:sp>
        <p:nvSpPr>
          <p:cNvPr id="243" name="Heuristics helps to avoid paralysis by analysis, which is the state of overthinking and overanalysing. Often heuristics are also correct, if it’s grey outside, we put on a jumper."/>
          <p:cNvSpPr txBox="1">
            <a:spLocks noGrp="1"/>
          </p:cNvSpPr>
          <p:nvPr>
            <p:ph type="subTitle" sz="half" idx="1"/>
          </p:nvPr>
        </p:nvSpPr>
        <p:spPr>
          <a:xfrm>
            <a:off x="1201339" y="7223190"/>
            <a:ext cx="21971004" cy="3596401"/>
          </a:xfrm>
          <a:prstGeom prst="rect">
            <a:avLst/>
          </a:prstGeom>
        </p:spPr>
        <p:txBody>
          <a:bodyPr>
            <a:noAutofit/>
          </a:bodyPr>
          <a:lstStyle>
            <a:lvl1pPr defTabSz="2438338">
              <a:lnSpc>
                <a:spcPct val="90000"/>
              </a:lnSpc>
              <a:spcBef>
                <a:spcPts val="4500"/>
              </a:spcBef>
              <a:defRPr sz="4700" b="0"/>
            </a:lvl1pPr>
          </a:lstStyle>
          <a:p>
            <a:r>
              <a:rPr dirty="0"/>
              <a:t>Heuristics helps to avoid paralysis by analysis, which is the state of over</a:t>
            </a:r>
            <a:r>
              <a:rPr lang="pt-PT" dirty="0"/>
              <a:t>-</a:t>
            </a:r>
            <a:r>
              <a:rPr dirty="0"/>
              <a:t>thinking and over</a:t>
            </a:r>
            <a:r>
              <a:rPr lang="pt-PT" dirty="0"/>
              <a:t>-</a:t>
            </a:r>
            <a:r>
              <a:rPr dirty="0" err="1"/>
              <a:t>analysing</a:t>
            </a:r>
            <a:r>
              <a:rPr dirty="0"/>
              <a:t>. Often heuristics are </a:t>
            </a:r>
            <a:r>
              <a:rPr lang="pt-PT" dirty="0" err="1"/>
              <a:t>useful</a:t>
            </a:r>
            <a:r>
              <a:rPr dirty="0"/>
              <a:t>,</a:t>
            </a:r>
            <a:r>
              <a:rPr lang="pt-PT" dirty="0"/>
              <a:t> e.g. </a:t>
            </a:r>
            <a:r>
              <a:rPr lang="pt-PT" dirty="0" err="1"/>
              <a:t>brands</a:t>
            </a:r>
            <a:r>
              <a:rPr lang="pt-PT" dirty="0"/>
              <a:t> </a:t>
            </a:r>
            <a:r>
              <a:rPr lang="pt-PT" dirty="0" err="1"/>
              <a:t>you</a:t>
            </a:r>
            <a:r>
              <a:rPr lang="pt-PT" dirty="0"/>
              <a:t> </a:t>
            </a:r>
            <a:r>
              <a:rPr lang="pt-PT" dirty="0" err="1"/>
              <a:t>recognise</a:t>
            </a:r>
            <a:r>
              <a:rPr lang="pt-PT" dirty="0"/>
              <a:t> are more </a:t>
            </a:r>
            <a:r>
              <a:rPr lang="pt-PT" dirty="0" err="1"/>
              <a:t>likely</a:t>
            </a:r>
            <a:r>
              <a:rPr lang="pt-PT" dirty="0"/>
              <a:t> to </a:t>
            </a:r>
            <a:r>
              <a:rPr lang="pt-PT" dirty="0" err="1"/>
              <a:t>be</a:t>
            </a:r>
            <a:r>
              <a:rPr lang="pt-PT" dirty="0"/>
              <a:t> </a:t>
            </a:r>
            <a:r>
              <a:rPr lang="pt-PT" dirty="0" err="1"/>
              <a:t>of</a:t>
            </a:r>
            <a:r>
              <a:rPr lang="pt-PT" dirty="0"/>
              <a:t> </a:t>
            </a:r>
            <a:r>
              <a:rPr lang="pt-PT" dirty="0" err="1"/>
              <a:t>higher</a:t>
            </a:r>
            <a:r>
              <a:rPr lang="pt-PT" dirty="0"/>
              <a:t> </a:t>
            </a:r>
            <a:r>
              <a:rPr lang="pt-PT" dirty="0" err="1"/>
              <a:t>quality</a:t>
            </a:r>
            <a:r>
              <a:rPr dirty="0"/>
              <a:t>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Heuristics vs probability theory"/>
          <p:cNvSpPr txBox="1">
            <a:spLocks noGrp="1"/>
          </p:cNvSpPr>
          <p:nvPr>
            <p:ph type="ctrTitle"/>
          </p:nvPr>
        </p:nvSpPr>
        <p:spPr>
          <a:prstGeom prst="rect">
            <a:avLst/>
          </a:prstGeom>
        </p:spPr>
        <p:txBody>
          <a:bodyPr/>
          <a:lstStyle/>
          <a:p>
            <a:r>
              <a:t>Heuristics vs probability theory</a:t>
            </a:r>
          </a:p>
        </p:txBody>
      </p:sp>
      <p:sp>
        <p:nvSpPr>
          <p:cNvPr id="248" name="Decision-makers often face a set of choices with uncertainty. If they were fully rational, they will use probability theory. However, they have a limited ability to quantify the likelihood of the results."/>
          <p:cNvSpPr txBox="1">
            <a:spLocks noGrp="1"/>
          </p:cNvSpPr>
          <p:nvPr>
            <p:ph type="subTitle" sz="half" idx="1"/>
          </p:nvPr>
        </p:nvSpPr>
        <p:spPr>
          <a:xfrm>
            <a:off x="1201339" y="7223190"/>
            <a:ext cx="21971004" cy="3596401"/>
          </a:xfrm>
          <a:prstGeom prst="rect">
            <a:avLst/>
          </a:prstGeom>
        </p:spPr>
        <p:txBody>
          <a:bodyPr>
            <a:noAutofit/>
          </a:bodyPr>
          <a:lstStyle>
            <a:lvl1pPr defTabSz="2438338">
              <a:lnSpc>
                <a:spcPct val="90000"/>
              </a:lnSpc>
              <a:spcBef>
                <a:spcPts val="4500"/>
              </a:spcBef>
              <a:defRPr sz="4700" b="0"/>
            </a:lvl1pPr>
          </a:lstStyle>
          <a:p>
            <a:r>
              <a:t>Decision-makers often face a set of choices with uncertainty. If they were fully rational, they will use probability theory. However, they have a limited ability to quantify the likelihood of the results.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Uncertainty and Ambiguity"/>
          <p:cNvSpPr txBox="1">
            <a:spLocks noGrp="1"/>
          </p:cNvSpPr>
          <p:nvPr>
            <p:ph type="ctrTitle"/>
          </p:nvPr>
        </p:nvSpPr>
        <p:spPr>
          <a:prstGeom prst="rect">
            <a:avLst/>
          </a:prstGeom>
        </p:spPr>
        <p:txBody>
          <a:bodyPr/>
          <a:lstStyle/>
          <a:p>
            <a:r>
              <a:rPr lang="pt-PT" dirty="0" err="1"/>
              <a:t>Risk</a:t>
            </a:r>
            <a:r>
              <a:rPr dirty="0"/>
              <a:t> and </a:t>
            </a:r>
            <a:r>
              <a:rPr lang="pt-PT" dirty="0" err="1"/>
              <a:t>uncertainty</a:t>
            </a:r>
            <a:endParaRPr dirty="0"/>
          </a:p>
        </p:txBody>
      </p:sp>
      <p:sp>
        <p:nvSpPr>
          <p:cNvPr id="236" name="Risk: when you know what the outcomes could be, and can assign probabilities…"/>
          <p:cNvSpPr txBox="1">
            <a:spLocks noGrp="1"/>
          </p:cNvSpPr>
          <p:nvPr>
            <p:ph type="subTitle" sz="quarter" idx="1"/>
          </p:nvPr>
        </p:nvSpPr>
        <p:spPr>
          <a:prstGeom prst="rect">
            <a:avLst/>
          </a:prstGeom>
        </p:spPr>
        <p:txBody>
          <a:bodyPr/>
          <a:lstStyle/>
          <a:p>
            <a:pPr defTabSz="1097252">
              <a:lnSpc>
                <a:spcPct val="80000"/>
              </a:lnSpc>
              <a:spcBef>
                <a:spcPts val="2000"/>
              </a:spcBef>
              <a:defRPr sz="3780"/>
            </a:pPr>
            <a:r>
              <a:rPr dirty="0"/>
              <a:t>Risk: when you know what the outcomes could be, and can assign probabilities</a:t>
            </a:r>
          </a:p>
          <a:p>
            <a:pPr defTabSz="1097252">
              <a:lnSpc>
                <a:spcPct val="80000"/>
              </a:lnSpc>
              <a:spcBef>
                <a:spcPts val="2000"/>
              </a:spcBef>
              <a:defRPr sz="3780"/>
            </a:pPr>
            <a:r>
              <a:rPr dirty="0"/>
              <a:t>Uncertainty: when relevant information is unavailable and unknown. When you can’t assign probabilities; or you can’t come up with a list of possible outcomes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Uncertainty and Uncertainty"/>
          <p:cNvSpPr txBox="1">
            <a:spLocks noGrp="1"/>
          </p:cNvSpPr>
          <p:nvPr>
            <p:ph type="ctrTitle"/>
          </p:nvPr>
        </p:nvSpPr>
        <p:spPr>
          <a:prstGeom prst="rect">
            <a:avLst/>
          </a:prstGeom>
        </p:spPr>
        <p:txBody>
          <a:bodyPr/>
          <a:lstStyle/>
          <a:p>
            <a:r>
              <a:rPr lang="pt-PT" dirty="0" err="1"/>
              <a:t>Risk</a:t>
            </a:r>
            <a:r>
              <a:rPr dirty="0"/>
              <a:t> and </a:t>
            </a:r>
            <a:r>
              <a:rPr lang="pt-PT" dirty="0"/>
              <a:t>u</a:t>
            </a:r>
            <a:r>
              <a:rPr dirty="0" err="1"/>
              <a:t>ncertainty</a:t>
            </a:r>
            <a:endParaRPr dirty="0"/>
          </a:p>
        </p:txBody>
      </p:sp>
      <p:sp>
        <p:nvSpPr>
          <p:cNvPr id="253" name="Risk: when you know what the outcomes could be, and can assign probabilities…"/>
          <p:cNvSpPr txBox="1">
            <a:spLocks noGrp="1"/>
          </p:cNvSpPr>
          <p:nvPr>
            <p:ph type="subTitle" sz="quarter" idx="1"/>
          </p:nvPr>
        </p:nvSpPr>
        <p:spPr>
          <a:prstGeom prst="rect">
            <a:avLst/>
          </a:prstGeom>
        </p:spPr>
        <p:txBody>
          <a:bodyPr/>
          <a:lstStyle/>
          <a:p>
            <a:pPr defTabSz="1097252">
              <a:lnSpc>
                <a:spcPct val="80000"/>
              </a:lnSpc>
              <a:spcBef>
                <a:spcPts val="2000"/>
              </a:spcBef>
              <a:defRPr sz="3780"/>
            </a:pPr>
            <a:r>
              <a:rPr b="0" dirty="0"/>
              <a:t>Risk: when you know what the outcomes could be, and can assign probabilities</a:t>
            </a:r>
          </a:p>
          <a:p>
            <a:pPr defTabSz="1097252">
              <a:lnSpc>
                <a:spcPct val="80000"/>
              </a:lnSpc>
              <a:spcBef>
                <a:spcPts val="2000"/>
              </a:spcBef>
              <a:defRPr sz="3780"/>
            </a:pPr>
            <a:r>
              <a:rPr b="0" dirty="0"/>
              <a:t>Uncertainty: when relevant information is unavailable and unknown. When you can’t assign probabilities; or you can’t come up with a list of possible outcomes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Heuristics"/>
          <p:cNvSpPr txBox="1">
            <a:spLocks noGrp="1"/>
          </p:cNvSpPr>
          <p:nvPr>
            <p:ph type="title"/>
          </p:nvPr>
        </p:nvSpPr>
        <p:spPr>
          <a:prstGeom prst="rect">
            <a:avLst/>
          </a:prstGeom>
        </p:spPr>
        <p:txBody>
          <a:bodyPr/>
          <a:lstStyle/>
          <a:p>
            <a:r>
              <a:t>Heuristics</a:t>
            </a:r>
          </a:p>
        </p:txBody>
      </p:sp>
      <p:sp>
        <p:nvSpPr>
          <p:cNvPr id="256" name="Exampl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Examples</a:t>
            </a:r>
          </a:p>
        </p:txBody>
      </p:sp>
      <p:sp>
        <p:nvSpPr>
          <p:cNvPr id="257" name="Authority heuristic: When someone believes the opinion of a person on a subject just because the individual is an authority figure.…"/>
          <p:cNvSpPr txBox="1">
            <a:spLocks noGrp="1"/>
          </p:cNvSpPr>
          <p:nvPr>
            <p:ph type="body" idx="1"/>
          </p:nvPr>
        </p:nvSpPr>
        <p:spPr>
          <a:prstGeom prst="rect">
            <a:avLst/>
          </a:prstGeom>
        </p:spPr>
        <p:txBody>
          <a:bodyPr/>
          <a:lstStyle/>
          <a:p>
            <a:r>
              <a:rPr dirty="0"/>
              <a:t>Authority heuristic: When someone believes the opinion of a person on a subject just because the individual is an authority figure.</a:t>
            </a:r>
          </a:p>
          <a:p>
            <a:r>
              <a:rPr dirty="0"/>
              <a:t>Past performance heuristic: Investors choose funds based on past performance. Using past risk-adjusted performance to guide investment decisions might work in very short time periods, but there is little consistency in predictive ability beyond this short-term horizon.  </a:t>
            </a:r>
            <a:endParaRPr lang="pt-PT" dirty="0"/>
          </a:p>
          <a:p>
            <a:r>
              <a:rPr lang="pt-PT" dirty="0" err="1"/>
              <a:t>Recognition</a:t>
            </a:r>
            <a:r>
              <a:rPr lang="pt-PT" dirty="0"/>
              <a:t> </a:t>
            </a:r>
            <a:r>
              <a:rPr lang="pt-PT" dirty="0" err="1"/>
              <a:t>heuristic</a:t>
            </a:r>
            <a:r>
              <a:rPr lang="pt-PT" dirty="0"/>
              <a:t>: </a:t>
            </a:r>
            <a:r>
              <a:rPr lang="pt-PT" dirty="0" err="1"/>
              <a:t>If</a:t>
            </a:r>
            <a:r>
              <a:rPr lang="pt-PT" dirty="0"/>
              <a:t> </a:t>
            </a:r>
            <a:r>
              <a:rPr lang="pt-PT" dirty="0" err="1"/>
              <a:t>one</a:t>
            </a:r>
            <a:r>
              <a:rPr lang="pt-PT" dirty="0"/>
              <a:t> </a:t>
            </a:r>
            <a:r>
              <a:rPr lang="pt-PT" dirty="0" err="1"/>
              <a:t>of</a:t>
            </a:r>
            <a:r>
              <a:rPr lang="pt-PT" dirty="0"/>
              <a:t> </a:t>
            </a:r>
            <a:r>
              <a:rPr lang="pt-PT" dirty="0" err="1"/>
              <a:t>two</a:t>
            </a:r>
            <a:r>
              <a:rPr lang="pt-PT" dirty="0"/>
              <a:t> </a:t>
            </a:r>
            <a:r>
              <a:rPr lang="pt-PT" dirty="0" err="1"/>
              <a:t>objects</a:t>
            </a:r>
            <a:r>
              <a:rPr lang="pt-PT" dirty="0"/>
              <a:t> </a:t>
            </a:r>
            <a:r>
              <a:rPr lang="pt-PT" dirty="0" err="1"/>
              <a:t>is</a:t>
            </a:r>
            <a:r>
              <a:rPr lang="pt-PT" dirty="0"/>
              <a:t> </a:t>
            </a:r>
            <a:r>
              <a:rPr lang="pt-PT" dirty="0" err="1"/>
              <a:t>recognised</a:t>
            </a:r>
            <a:r>
              <a:rPr lang="pt-PT" dirty="0"/>
              <a:t> </a:t>
            </a:r>
            <a:r>
              <a:rPr lang="pt-PT" dirty="0" err="1"/>
              <a:t>and</a:t>
            </a:r>
            <a:r>
              <a:rPr lang="pt-PT" dirty="0"/>
              <a:t> </a:t>
            </a:r>
            <a:r>
              <a:rPr lang="pt-PT" dirty="0" err="1"/>
              <a:t>the</a:t>
            </a:r>
            <a:r>
              <a:rPr lang="pt-PT" dirty="0"/>
              <a:t> </a:t>
            </a:r>
            <a:r>
              <a:rPr lang="pt-PT" dirty="0" err="1"/>
              <a:t>other</a:t>
            </a:r>
            <a:r>
              <a:rPr lang="pt-PT" dirty="0"/>
              <a:t> </a:t>
            </a:r>
            <a:r>
              <a:rPr lang="pt-PT" dirty="0" err="1"/>
              <a:t>is</a:t>
            </a:r>
            <a:r>
              <a:rPr lang="pt-PT" dirty="0"/>
              <a:t> </a:t>
            </a:r>
            <a:r>
              <a:rPr lang="pt-PT" dirty="0" err="1"/>
              <a:t>not</a:t>
            </a:r>
            <a:r>
              <a:rPr lang="pt-PT" dirty="0"/>
              <a:t>, </a:t>
            </a:r>
            <a:r>
              <a:rPr lang="pt-PT" dirty="0" err="1"/>
              <a:t>the</a:t>
            </a:r>
            <a:r>
              <a:rPr lang="pt-PT" dirty="0"/>
              <a:t> </a:t>
            </a:r>
            <a:r>
              <a:rPr lang="pt-PT" dirty="0" err="1"/>
              <a:t>recognised</a:t>
            </a:r>
            <a:r>
              <a:rPr lang="pt-PT" dirty="0"/>
              <a:t> </a:t>
            </a:r>
            <a:r>
              <a:rPr lang="pt-PT" dirty="0" err="1"/>
              <a:t>one</a:t>
            </a:r>
            <a:r>
              <a:rPr lang="pt-PT" dirty="0"/>
              <a:t> </a:t>
            </a:r>
            <a:r>
              <a:rPr lang="pt-PT" dirty="0" err="1"/>
              <a:t>has</a:t>
            </a:r>
            <a:r>
              <a:rPr lang="pt-PT" dirty="0"/>
              <a:t> </a:t>
            </a:r>
            <a:r>
              <a:rPr lang="pt-PT" dirty="0" err="1"/>
              <a:t>higher</a:t>
            </a:r>
            <a:r>
              <a:rPr lang="pt-PT" dirty="0"/>
              <a:t> </a:t>
            </a:r>
            <a:r>
              <a:rPr lang="pt-PT" dirty="0" err="1"/>
              <a:t>value</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4"/>
          <p:cNvSpPr txBox="1"/>
          <p:nvPr/>
        </p:nvSpPr>
        <p:spPr>
          <a:xfrm>
            <a:off x="2285999" y="12643915"/>
            <a:ext cx="21534652"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
        <p:nvSpPr>
          <p:cNvPr id="260" name="TextBox 1"/>
          <p:cNvSpPr txBox="1"/>
          <p:nvPr/>
        </p:nvSpPr>
        <p:spPr>
          <a:xfrm>
            <a:off x="3264865" y="2882849"/>
            <a:ext cx="9262755" cy="1279653"/>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8000">
                <a:solidFill>
                  <a:srgbClr val="FFFFFF"/>
                </a:solidFill>
              </a:defRPr>
            </a:lvl1pPr>
          </a:lstStyle>
          <a:p>
            <a:r>
              <a:t>Representativeness</a:t>
            </a:r>
          </a:p>
        </p:txBody>
      </p:sp>
      <p:sp>
        <p:nvSpPr>
          <p:cNvPr id="261" name="TextBox 5"/>
          <p:cNvSpPr txBox="1"/>
          <p:nvPr/>
        </p:nvSpPr>
        <p:spPr>
          <a:xfrm>
            <a:off x="3264863" y="5348959"/>
            <a:ext cx="9262755" cy="1279653"/>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8000">
                <a:solidFill>
                  <a:srgbClr val="FFFFFF"/>
                </a:solidFill>
              </a:defRPr>
            </a:lvl1pPr>
          </a:lstStyle>
          <a:p>
            <a:r>
              <a:t>Availability </a:t>
            </a:r>
          </a:p>
        </p:txBody>
      </p:sp>
      <p:sp>
        <p:nvSpPr>
          <p:cNvPr id="262" name="TextBox 7"/>
          <p:cNvSpPr txBox="1"/>
          <p:nvPr/>
        </p:nvSpPr>
        <p:spPr>
          <a:xfrm>
            <a:off x="3264863" y="7693339"/>
            <a:ext cx="9262755" cy="1279653"/>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8000">
                <a:solidFill>
                  <a:srgbClr val="FFFFFF"/>
                </a:solidFill>
              </a:defRPr>
            </a:lvl1pPr>
          </a:lstStyle>
          <a:p>
            <a:r>
              <a:t>Anchoring</a:t>
            </a:r>
          </a:p>
        </p:txBody>
      </p:sp>
      <p:sp>
        <p:nvSpPr>
          <p:cNvPr id="263" name="TextBox 8"/>
          <p:cNvSpPr txBox="1"/>
          <p:nvPr/>
        </p:nvSpPr>
        <p:spPr>
          <a:xfrm>
            <a:off x="3264863" y="9753075"/>
            <a:ext cx="9262755" cy="1279653"/>
          </a:xfrm>
          <a:prstGeom prst="rect">
            <a:avLst/>
          </a:prstGeom>
          <a:solidFill>
            <a:srgbClr val="92987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8000">
                <a:solidFill>
                  <a:srgbClr val="FFFFFF"/>
                </a:solidFill>
              </a:defRPr>
            </a:lvl1pPr>
          </a:lstStyle>
          <a:p>
            <a:r>
              <a:t>Affect</a:t>
            </a:r>
          </a:p>
        </p:txBody>
      </p:sp>
      <p:sp>
        <p:nvSpPr>
          <p:cNvPr id="264" name="Right Brace 3"/>
          <p:cNvSpPr/>
          <p:nvPr/>
        </p:nvSpPr>
        <p:spPr>
          <a:xfrm>
            <a:off x="12947217" y="2615212"/>
            <a:ext cx="823361" cy="67471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98"/>
                  <a:pt x="10800" y="220"/>
                </a:cubicBezTo>
                <a:lnTo>
                  <a:pt x="10800" y="10580"/>
                </a:lnTo>
                <a:cubicBezTo>
                  <a:pt x="10800" y="10702"/>
                  <a:pt x="15635" y="10800"/>
                  <a:pt x="21600" y="10800"/>
                </a:cubicBezTo>
                <a:cubicBezTo>
                  <a:pt x="15635" y="10800"/>
                  <a:pt x="10800" y="10898"/>
                  <a:pt x="10800" y="11020"/>
                </a:cubicBezTo>
                <a:lnTo>
                  <a:pt x="10800" y="21380"/>
                </a:lnTo>
                <a:cubicBezTo>
                  <a:pt x="10800" y="21502"/>
                  <a:pt x="5965" y="21600"/>
                  <a:pt x="0" y="21600"/>
                </a:cubicBezTo>
              </a:path>
            </a:pathLst>
          </a:custGeom>
          <a:ln w="76200">
            <a:solidFill>
              <a:srgbClr val="E6A02E"/>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5" name="TextBox 9"/>
          <p:cNvSpPr txBox="1"/>
          <p:nvPr/>
        </p:nvSpPr>
        <p:spPr>
          <a:xfrm>
            <a:off x="14490321" y="4911917"/>
            <a:ext cx="8739718" cy="2153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B97B16"/>
                </a:solidFill>
              </a:defRPr>
            </a:lvl1pPr>
          </a:lstStyle>
          <a:p>
            <a:r>
              <a:t>Psychological (cognitive) biases</a:t>
            </a:r>
          </a:p>
        </p:txBody>
      </p:sp>
      <p:sp>
        <p:nvSpPr>
          <p:cNvPr id="266" name="Right Brace 10"/>
          <p:cNvSpPr/>
          <p:nvPr/>
        </p:nvSpPr>
        <p:spPr>
          <a:xfrm>
            <a:off x="13081803" y="9685015"/>
            <a:ext cx="554189" cy="14157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15"/>
                  <a:pt x="10800" y="705"/>
                </a:cubicBezTo>
                <a:lnTo>
                  <a:pt x="10800" y="10095"/>
                </a:lnTo>
                <a:cubicBezTo>
                  <a:pt x="10800" y="10485"/>
                  <a:pt x="15635" y="10800"/>
                  <a:pt x="21600" y="10800"/>
                </a:cubicBezTo>
                <a:cubicBezTo>
                  <a:pt x="15635" y="10800"/>
                  <a:pt x="10800" y="11115"/>
                  <a:pt x="10800" y="11505"/>
                </a:cubicBezTo>
                <a:lnTo>
                  <a:pt x="10800" y="20895"/>
                </a:lnTo>
                <a:cubicBezTo>
                  <a:pt x="10800" y="21285"/>
                  <a:pt x="5965" y="21600"/>
                  <a:pt x="0" y="21600"/>
                </a:cubicBezTo>
              </a:path>
            </a:pathLst>
          </a:custGeom>
          <a:ln w="76200">
            <a:solidFill>
              <a:srgbClr val="9BA8B7"/>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7" name="TextBox 11"/>
          <p:cNvSpPr txBox="1"/>
          <p:nvPr/>
        </p:nvSpPr>
        <p:spPr>
          <a:xfrm>
            <a:off x="14577131" y="9808803"/>
            <a:ext cx="4911966" cy="1168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200">
                <a:solidFill>
                  <a:srgbClr val="475462"/>
                </a:solidFill>
              </a:defRPr>
            </a:lvl1pPr>
          </a:lstStyle>
          <a:p>
            <a:r>
              <a:t>Emotions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4"/>
          <p:cNvSpPr txBox="1"/>
          <p:nvPr/>
        </p:nvSpPr>
        <p:spPr>
          <a:xfrm>
            <a:off x="2285999" y="12643915"/>
            <a:ext cx="21534652" cy="913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
        <p:nvSpPr>
          <p:cNvPr id="260" name="TextBox 1"/>
          <p:cNvSpPr txBox="1"/>
          <p:nvPr/>
        </p:nvSpPr>
        <p:spPr>
          <a:xfrm>
            <a:off x="3264865" y="2882849"/>
            <a:ext cx="9262755" cy="1279653"/>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000">
                <a:solidFill>
                  <a:srgbClr val="FFFFFF"/>
                </a:solidFill>
              </a:defRPr>
            </a:lvl1pPr>
          </a:lstStyle>
          <a:p>
            <a:r>
              <a:t>Representativeness</a:t>
            </a:r>
          </a:p>
        </p:txBody>
      </p:sp>
      <p:sp>
        <p:nvSpPr>
          <p:cNvPr id="261" name="TextBox 5"/>
          <p:cNvSpPr txBox="1"/>
          <p:nvPr/>
        </p:nvSpPr>
        <p:spPr>
          <a:xfrm>
            <a:off x="3264863" y="5348959"/>
            <a:ext cx="9262755" cy="1279653"/>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000">
                <a:solidFill>
                  <a:srgbClr val="FFFFFF"/>
                </a:solidFill>
              </a:defRPr>
            </a:lvl1pPr>
          </a:lstStyle>
          <a:p>
            <a:r>
              <a:t>Availability </a:t>
            </a:r>
          </a:p>
        </p:txBody>
      </p:sp>
      <p:sp>
        <p:nvSpPr>
          <p:cNvPr id="262" name="TextBox 7"/>
          <p:cNvSpPr txBox="1"/>
          <p:nvPr/>
        </p:nvSpPr>
        <p:spPr>
          <a:xfrm>
            <a:off x="3264863" y="7693339"/>
            <a:ext cx="9262755" cy="1279653"/>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000">
                <a:solidFill>
                  <a:srgbClr val="FFFFFF"/>
                </a:solidFill>
              </a:defRPr>
            </a:lvl1pPr>
          </a:lstStyle>
          <a:p>
            <a:r>
              <a:t>Anchoring</a:t>
            </a:r>
          </a:p>
        </p:txBody>
      </p:sp>
      <p:sp>
        <p:nvSpPr>
          <p:cNvPr id="263" name="TextBox 8"/>
          <p:cNvSpPr txBox="1"/>
          <p:nvPr/>
        </p:nvSpPr>
        <p:spPr>
          <a:xfrm>
            <a:off x="3264863" y="9753075"/>
            <a:ext cx="9262755" cy="1279653"/>
          </a:xfrm>
          <a:prstGeom prst="rect">
            <a:avLst/>
          </a:prstGeom>
          <a:solidFill>
            <a:srgbClr val="9298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000">
                <a:solidFill>
                  <a:srgbClr val="FFFFFF"/>
                </a:solidFill>
              </a:defRPr>
            </a:lvl1pPr>
          </a:lstStyle>
          <a:p>
            <a:r>
              <a:t>Affect</a:t>
            </a:r>
          </a:p>
        </p:txBody>
      </p:sp>
      <p:sp>
        <p:nvSpPr>
          <p:cNvPr id="264" name="Right Brace 3"/>
          <p:cNvSpPr/>
          <p:nvPr/>
        </p:nvSpPr>
        <p:spPr>
          <a:xfrm>
            <a:off x="12947217" y="2615212"/>
            <a:ext cx="823361" cy="67471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98"/>
                  <a:pt x="10800" y="220"/>
                </a:cubicBezTo>
                <a:lnTo>
                  <a:pt x="10800" y="10580"/>
                </a:lnTo>
                <a:cubicBezTo>
                  <a:pt x="10800" y="10702"/>
                  <a:pt x="15635" y="10800"/>
                  <a:pt x="21600" y="10800"/>
                </a:cubicBezTo>
                <a:cubicBezTo>
                  <a:pt x="15635" y="10800"/>
                  <a:pt x="10800" y="10898"/>
                  <a:pt x="10800" y="11020"/>
                </a:cubicBezTo>
                <a:lnTo>
                  <a:pt x="10800" y="21380"/>
                </a:lnTo>
                <a:cubicBezTo>
                  <a:pt x="10800" y="21502"/>
                  <a:pt x="5965" y="21600"/>
                  <a:pt x="0" y="21600"/>
                </a:cubicBezTo>
              </a:path>
            </a:pathLst>
          </a:custGeom>
          <a:ln w="76200">
            <a:solidFill>
              <a:srgbClr val="E6A02E"/>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5" name="TextBox 9"/>
          <p:cNvSpPr txBox="1"/>
          <p:nvPr/>
        </p:nvSpPr>
        <p:spPr>
          <a:xfrm>
            <a:off x="14490321" y="4911917"/>
            <a:ext cx="8739718" cy="2153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B97B16"/>
                </a:solidFill>
              </a:defRPr>
            </a:lvl1pPr>
          </a:lstStyle>
          <a:p>
            <a:r>
              <a:t>Psychological (cognitive) biases</a:t>
            </a:r>
          </a:p>
        </p:txBody>
      </p:sp>
      <p:sp>
        <p:nvSpPr>
          <p:cNvPr id="266" name="Right Brace 10"/>
          <p:cNvSpPr/>
          <p:nvPr/>
        </p:nvSpPr>
        <p:spPr>
          <a:xfrm>
            <a:off x="13081803" y="9685015"/>
            <a:ext cx="554189" cy="14157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15"/>
                  <a:pt x="10800" y="705"/>
                </a:cubicBezTo>
                <a:lnTo>
                  <a:pt x="10800" y="10095"/>
                </a:lnTo>
                <a:cubicBezTo>
                  <a:pt x="10800" y="10485"/>
                  <a:pt x="15635" y="10800"/>
                  <a:pt x="21600" y="10800"/>
                </a:cubicBezTo>
                <a:cubicBezTo>
                  <a:pt x="15635" y="10800"/>
                  <a:pt x="10800" y="11115"/>
                  <a:pt x="10800" y="11505"/>
                </a:cubicBezTo>
                <a:lnTo>
                  <a:pt x="10800" y="20895"/>
                </a:lnTo>
                <a:cubicBezTo>
                  <a:pt x="10800" y="21285"/>
                  <a:pt x="5965" y="21600"/>
                  <a:pt x="0" y="21600"/>
                </a:cubicBezTo>
              </a:path>
            </a:pathLst>
          </a:custGeom>
          <a:ln w="76200">
            <a:solidFill>
              <a:srgbClr val="9BA8B7"/>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7" name="TextBox 11"/>
          <p:cNvSpPr txBox="1"/>
          <p:nvPr/>
        </p:nvSpPr>
        <p:spPr>
          <a:xfrm>
            <a:off x="14577131" y="9808803"/>
            <a:ext cx="4911966" cy="1168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7200">
                <a:solidFill>
                  <a:srgbClr val="475462"/>
                </a:solidFill>
              </a:defRPr>
            </a:lvl1pPr>
          </a:lstStyle>
          <a:p>
            <a:r>
              <a:t>Emotions</a:t>
            </a:r>
          </a:p>
        </p:txBody>
      </p:sp>
      <p:sp>
        <p:nvSpPr>
          <p:cNvPr id="2" name="Rectangle 1">
            <a:extLst>
              <a:ext uri="{FF2B5EF4-FFF2-40B4-BE49-F238E27FC236}">
                <a16:creationId xmlns:a16="http://schemas.microsoft.com/office/drawing/2014/main" id="{31DF2E73-DDF8-7A84-16CD-8F87F72C970A}"/>
              </a:ext>
            </a:extLst>
          </p:cNvPr>
          <p:cNvSpPr/>
          <p:nvPr/>
        </p:nvSpPr>
        <p:spPr>
          <a:xfrm>
            <a:off x="2118732" y="4683512"/>
            <a:ext cx="12087922" cy="7359805"/>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9E3640F-D39C-5F00-3182-6E1F94268C5E}"/>
              </a:ext>
            </a:extLst>
          </p:cNvPr>
          <p:cNvSpPr/>
          <p:nvPr/>
        </p:nvSpPr>
        <p:spPr>
          <a:xfrm>
            <a:off x="13995263" y="8481306"/>
            <a:ext cx="5493834" cy="4162609"/>
          </a:xfrm>
          <a:prstGeom prst="rect">
            <a:avLst/>
          </a:prstGeom>
          <a:solidFill>
            <a:srgbClr val="FFFFFF">
              <a:alpha val="8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9003409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How does the representativeness heuristic influence judgment and decision-making?"/>
          <p:cNvSpPr txBox="1">
            <a:spLocks noGrp="1"/>
          </p:cNvSpPr>
          <p:nvPr>
            <p:ph type="ctrTitle"/>
          </p:nvPr>
        </p:nvSpPr>
        <p:spPr>
          <a:xfrm>
            <a:off x="1206498" y="4094168"/>
            <a:ext cx="21971004" cy="4648201"/>
          </a:xfrm>
          <a:prstGeom prst="rect">
            <a:avLst/>
          </a:prstGeom>
        </p:spPr>
        <p:txBody>
          <a:bodyPr/>
          <a:lstStyle>
            <a:lvl1pPr defTabSz="2340805">
              <a:defRPr sz="11136" spc="-222"/>
            </a:lvl1pPr>
          </a:lstStyle>
          <a:p>
            <a:r>
              <a:t>How does the representativeness heuristic influence judgment and decision-making?</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itle 2"/>
          <p:cNvSpPr txBox="1">
            <a:spLocks noGrp="1"/>
          </p:cNvSpPr>
          <p:nvPr>
            <p:ph type="ctrTitle"/>
          </p:nvPr>
        </p:nvSpPr>
        <p:spPr>
          <a:prstGeom prst="rect">
            <a:avLst/>
          </a:prstGeom>
        </p:spPr>
        <p:txBody>
          <a:bodyPr/>
          <a:lstStyle>
            <a:lvl1pPr>
              <a:defRPr spc="-246"/>
            </a:lvl1pPr>
          </a:lstStyle>
          <a:p>
            <a:r>
              <a:t>Example</a:t>
            </a:r>
          </a:p>
        </p:txBody>
      </p:sp>
      <p:sp>
        <p:nvSpPr>
          <p:cNvPr id="274" name="Subtitle 3"/>
          <p:cNvSpPr txBox="1">
            <a:spLocks noGrp="1"/>
          </p:cNvSpPr>
          <p:nvPr>
            <p:ph type="subTitle" sz="quarter" idx="1"/>
          </p:nvPr>
        </p:nvSpPr>
        <p:spPr>
          <a:prstGeom prst="rect">
            <a:avLst/>
          </a:prstGeom>
        </p:spPr>
        <p:txBody>
          <a:bodyPr/>
          <a:lstStyle/>
          <a:p>
            <a:pPr defTabSz="594360">
              <a:defRPr sz="5760"/>
            </a:pPr>
            <a:r>
              <a:t>«Jack is a 45-year-old man and shy” </a:t>
            </a:r>
          </a:p>
          <a:p>
            <a:pPr defTabSz="594360">
              <a:defRPr sz="5760"/>
            </a:pPr>
            <a:r>
              <a:t>Is Jack a salesman or a librarian? </a:t>
            </a:r>
          </a:p>
        </p:txBody>
      </p:sp>
      <p:sp>
        <p:nvSpPr>
          <p:cNvPr id="275" name="TextBox 4"/>
          <p:cNvSpPr txBox="1"/>
          <p:nvPr/>
        </p:nvSpPr>
        <p:spPr>
          <a:xfrm>
            <a:off x="2285999" y="12643915"/>
            <a:ext cx="21534652"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4"/>
          <p:cNvSpPr txBox="1"/>
          <p:nvPr/>
        </p:nvSpPr>
        <p:spPr>
          <a:xfrm>
            <a:off x="2518619" y="12643915"/>
            <a:ext cx="21534652"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pic>
        <p:nvPicPr>
          <p:cNvPr id="280" name="Picture 3" descr="Picture 3"/>
          <p:cNvPicPr>
            <a:picLocks noChangeAspect="1"/>
          </p:cNvPicPr>
          <p:nvPr/>
        </p:nvPicPr>
        <p:blipFill>
          <a:blip r:embed="rId2"/>
          <a:stretch>
            <a:fillRect/>
          </a:stretch>
        </p:blipFill>
        <p:spPr>
          <a:xfrm>
            <a:off x="3294191" y="642949"/>
            <a:ext cx="17795618" cy="12430102"/>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presentativeness heuristic"/>
          <p:cNvSpPr txBox="1">
            <a:spLocks noGrp="1"/>
          </p:cNvSpPr>
          <p:nvPr>
            <p:ph type="ctrTitle"/>
          </p:nvPr>
        </p:nvSpPr>
        <p:spPr>
          <a:prstGeom prst="rect">
            <a:avLst/>
          </a:prstGeom>
        </p:spPr>
        <p:txBody>
          <a:bodyPr/>
          <a:lstStyle/>
          <a:p>
            <a:r>
              <a:t>Representativeness heuristic</a:t>
            </a:r>
          </a:p>
        </p:txBody>
      </p:sp>
      <p:sp>
        <p:nvSpPr>
          <p:cNvPr id="283" name="The representativeness heuristic is the tendency to use past experiences or beliefs to guide the decision-making process and ignore prior probabilities of outcomes…"/>
          <p:cNvSpPr txBox="1">
            <a:spLocks noGrp="1"/>
          </p:cNvSpPr>
          <p:nvPr>
            <p:ph type="subTitle" sz="half" idx="1"/>
          </p:nvPr>
        </p:nvSpPr>
        <p:spPr>
          <a:xfrm>
            <a:off x="1201342" y="7223190"/>
            <a:ext cx="21981315" cy="3833983"/>
          </a:xfrm>
          <a:prstGeom prst="rect">
            <a:avLst/>
          </a:prstGeom>
        </p:spPr>
        <p:txBody>
          <a:bodyPr>
            <a:normAutofit fontScale="92500" lnSpcReduction="20000"/>
          </a:bodyPr>
          <a:lstStyle/>
          <a:p>
            <a:pPr defTabSz="1341086">
              <a:lnSpc>
                <a:spcPct val="120000"/>
              </a:lnSpc>
              <a:spcBef>
                <a:spcPts val="2400"/>
              </a:spcBef>
              <a:defRPr sz="4620" b="0"/>
            </a:pPr>
            <a:r>
              <a:rPr dirty="0"/>
              <a:t>The representativeness heuristic is the tendency to use past experiences or beliefs to guide the decision-making process and ignore prior probabilities of outcomes </a:t>
            </a:r>
          </a:p>
          <a:p>
            <a:pPr defTabSz="1341086">
              <a:lnSpc>
                <a:spcPct val="120000"/>
              </a:lnSpc>
              <a:spcBef>
                <a:spcPts val="2400"/>
              </a:spcBef>
              <a:defRPr sz="4620" b="0"/>
            </a:pPr>
            <a:r>
              <a:rPr dirty="0"/>
              <a:t>When people are asked to judge the probability that an object or event A belongs to class or process B, probabilities are evaluated by the degree to which A is representative of B, that is, by the degree to which A resembles B.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itle 2"/>
          <p:cNvSpPr txBox="1">
            <a:spLocks noGrp="1"/>
          </p:cNvSpPr>
          <p:nvPr>
            <p:ph type="ctrTitle"/>
          </p:nvPr>
        </p:nvSpPr>
        <p:spPr>
          <a:prstGeom prst="rect">
            <a:avLst/>
          </a:prstGeom>
        </p:spPr>
        <p:txBody>
          <a:bodyPr/>
          <a:lstStyle>
            <a:lvl1pPr>
              <a:defRPr spc="-246"/>
            </a:lvl1pPr>
          </a:lstStyle>
          <a:p>
            <a:r>
              <a:t>Example</a:t>
            </a:r>
          </a:p>
        </p:txBody>
      </p:sp>
      <p:sp>
        <p:nvSpPr>
          <p:cNvPr id="286" name="Subtitle 3"/>
          <p:cNvSpPr txBox="1">
            <a:spLocks noGrp="1"/>
          </p:cNvSpPr>
          <p:nvPr>
            <p:ph type="subTitle" sz="half" idx="1"/>
          </p:nvPr>
        </p:nvSpPr>
        <p:spPr>
          <a:xfrm>
            <a:off x="1201342" y="7223190"/>
            <a:ext cx="21981315" cy="3682574"/>
          </a:xfrm>
          <a:prstGeom prst="rect">
            <a:avLst/>
          </a:prstGeom>
        </p:spPr>
        <p:txBody>
          <a:bodyPr/>
          <a:lstStyle/>
          <a:p>
            <a:pPr defTabSz="544830">
              <a:lnSpc>
                <a:spcPct val="88000"/>
              </a:lnSpc>
              <a:defRPr sz="3696"/>
            </a:pPr>
            <a:r>
              <a:t>Suppose that the rate of disease D is 3x higher among homosexuals than among heterosexuals - the % of homosexuals who have D is 3x the % of heterosexuals who have it. </a:t>
            </a:r>
            <a:endParaRPr sz="1716"/>
          </a:p>
          <a:p>
            <a:pPr defTabSz="544830">
              <a:lnSpc>
                <a:spcPct val="88000"/>
              </a:lnSpc>
              <a:defRPr sz="3696"/>
            </a:pPr>
            <a:endParaRPr sz="1716"/>
          </a:p>
          <a:p>
            <a:pPr defTabSz="544830">
              <a:lnSpc>
                <a:spcPct val="88000"/>
              </a:lnSpc>
              <a:defRPr sz="3696"/>
            </a:pPr>
            <a:r>
              <a:t>Suppose that J is diagnosed with the disease and this is all that you know about J. In particular, you don't know anything else about J's sexual orientation; in fact, you don't even know whether J is male or female. </a:t>
            </a:r>
          </a:p>
          <a:p>
            <a:pPr defTabSz="544830">
              <a:lnSpc>
                <a:spcPct val="88000"/>
              </a:lnSpc>
              <a:defRPr sz="3696"/>
            </a:pPr>
            <a:endParaRPr sz="1716"/>
          </a:p>
          <a:p>
            <a:pPr defTabSz="544830">
              <a:lnSpc>
                <a:spcPct val="88000"/>
              </a:lnSpc>
              <a:defRPr sz="3696"/>
            </a:pPr>
            <a:r>
              <a:t>What is the likelihood that J is homosexual? </a:t>
            </a:r>
          </a:p>
        </p:txBody>
      </p:sp>
      <p:sp>
        <p:nvSpPr>
          <p:cNvPr id="287"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What is the likelihood that J is homosexual?…"/>
          <p:cNvSpPr txBox="1"/>
          <p:nvPr/>
        </p:nvSpPr>
        <p:spPr>
          <a:xfrm>
            <a:off x="861332" y="1667382"/>
            <a:ext cx="13038430" cy="2411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182879" indent="-182879">
              <a:lnSpc>
                <a:spcPct val="110000"/>
              </a:lnSpc>
              <a:buClr>
                <a:srgbClr val="9BA8B7"/>
              </a:buClr>
              <a:buSzPct val="100000"/>
              <a:buFont typeface="Calibri"/>
              <a:buChar char=" "/>
              <a:defRPr b="1"/>
            </a:pPr>
            <a:r>
              <a:rPr dirty="0"/>
              <a:t>What is the likelihood that J is homosexual?</a:t>
            </a:r>
            <a:endParaRPr sz="3800" dirty="0"/>
          </a:p>
          <a:p>
            <a:pPr marL="144779" indent="-144779">
              <a:lnSpc>
                <a:spcPct val="110000"/>
              </a:lnSpc>
              <a:spcBef>
                <a:spcPts val="0"/>
              </a:spcBef>
              <a:buClr>
                <a:srgbClr val="9BA8B7"/>
              </a:buClr>
              <a:buSzPct val="100000"/>
              <a:buFont typeface="Calibri"/>
              <a:buChar char=" "/>
            </a:pPr>
            <a:r>
              <a:rPr sz="3800" dirty="0"/>
              <a:t>“</a:t>
            </a:r>
            <a:r>
              <a:rPr dirty="0"/>
              <a:t>H” the proposition that J. is homosexual</a:t>
            </a:r>
            <a:endParaRPr sz="3800" dirty="0"/>
          </a:p>
          <a:p>
            <a:pPr marL="144779" indent="-144779">
              <a:lnSpc>
                <a:spcPct val="110000"/>
              </a:lnSpc>
              <a:spcBef>
                <a:spcPts val="0"/>
              </a:spcBef>
              <a:buClr>
                <a:srgbClr val="9BA8B7"/>
              </a:buClr>
              <a:buSzPct val="100000"/>
              <a:buFont typeface="Calibri"/>
              <a:buChar char=" "/>
            </a:pPr>
            <a:r>
              <a:rPr sz="3800" dirty="0"/>
              <a:t>“</a:t>
            </a:r>
            <a:r>
              <a:rPr dirty="0"/>
              <a:t>D” the proposition that J. has the disease </a:t>
            </a:r>
          </a:p>
        </p:txBody>
      </p:sp>
      <mc:AlternateContent xmlns:mc="http://schemas.openxmlformats.org/markup-compatibility/2006" xmlns:a14="http://schemas.microsoft.com/office/drawing/2010/main">
        <mc:Choice Requires="a14">
          <p:sp>
            <p:nvSpPr>
              <p:cNvPr id="292" name="TextBox 1"/>
              <p:cNvSpPr txBox="1"/>
              <p:nvPr/>
            </p:nvSpPr>
            <p:spPr>
              <a:xfrm>
                <a:off x="1385819" y="4853687"/>
                <a:ext cx="9875859" cy="1484377"/>
              </a:xfrm>
              <a:prstGeom prst="rect">
                <a:avLst/>
              </a:prstGeom>
              <a:ln w="12700">
                <a:miter lim="400000"/>
              </a:ln>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𝐻</m:t>
                          </m:r>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𝐷</m:t>
                          </m:r>
                        </m:e>
                      </m:d>
                      <m:r>
                        <a:rPr sz="4000" i="1">
                          <a:solidFill>
                            <a:srgbClr val="000000"/>
                          </a:solidFill>
                          <a:latin typeface="Cambria Math" panose="02040503050406030204" pitchFamily="18" charset="0"/>
                        </a:rPr>
                        <m:t>=</m:t>
                      </m:r>
                      <m:f>
                        <m:fPr>
                          <m:ctrlPr>
                            <a:rPr sz="4000" i="1">
                              <a:solidFill>
                                <a:srgbClr val="000000"/>
                              </a:solidFill>
                              <a:latin typeface="Cambria Math" panose="02040503050406030204" pitchFamily="18" charset="0"/>
                            </a:rPr>
                          </m:ctrlPr>
                        </m:fPr>
                        <m:num>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𝐷</m:t>
                              </m:r>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𝐻</m:t>
                              </m:r>
                            </m:e>
                          </m:d>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𝐻</m:t>
                              </m:r>
                            </m:e>
                          </m:d>
                        </m:num>
                        <m:den>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𝐷</m:t>
                              </m:r>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𝐻</m:t>
                              </m:r>
                            </m:e>
                          </m:d>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𝐻</m:t>
                              </m:r>
                            </m:e>
                          </m:d>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𝐷</m:t>
                              </m:r>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𝑁𝐻</m:t>
                              </m:r>
                            </m:e>
                          </m:d>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𝑁𝐻</m:t>
                              </m:r>
                            </m:e>
                          </m:d>
                        </m:den>
                      </m:f>
                    </m:oMath>
                  </m:oMathPara>
                </a14:m>
                <a:endParaRPr sz="4000"/>
              </a:p>
            </p:txBody>
          </p:sp>
        </mc:Choice>
        <mc:Fallback xmlns="">
          <p:sp>
            <p:nvSpPr>
              <p:cNvPr id="292" name="TextBox 1"/>
              <p:cNvSpPr txBox="1">
                <a:spLocks noRot="1" noChangeAspect="1" noMove="1" noResize="1" noEditPoints="1" noAdjustHandles="1" noChangeArrowheads="1" noChangeShapeType="1" noTextEdit="1"/>
              </p:cNvSpPr>
              <p:nvPr/>
            </p:nvSpPr>
            <p:spPr>
              <a:xfrm>
                <a:off x="1385819" y="4853687"/>
                <a:ext cx="9875859" cy="1484377"/>
              </a:xfrm>
              <a:prstGeom prst="rect">
                <a:avLst/>
              </a:prstGeom>
              <a:blipFill>
                <a:blip r:embed="rId3"/>
                <a:stretch>
                  <a:fillRect t="-1695" b="-2542"/>
                </a:stretch>
              </a:blipFill>
              <a:ln w="12700">
                <a:miter lim="400000"/>
              </a:ln>
            </p:spPr>
            <p:txBody>
              <a:bodyPr/>
              <a:lstStyle/>
              <a:p>
                <a:r>
                  <a:rPr lang="en-PT">
                    <a:noFill/>
                  </a:rPr>
                  <a:t> </a:t>
                </a:r>
              </a:p>
            </p:txBody>
          </p:sp>
        </mc:Fallback>
      </mc:AlternateContent>
      <mc:AlternateContent xmlns:mc="http://schemas.openxmlformats.org/markup-compatibility/2006" xmlns:a14="http://schemas.microsoft.com/office/drawing/2010/main">
        <mc:Choice Requires="a14">
          <p:sp>
            <p:nvSpPr>
              <p:cNvPr id="293" name="TextBox 16"/>
              <p:cNvSpPr txBox="1"/>
              <p:nvPr/>
            </p:nvSpPr>
            <p:spPr>
              <a:xfrm>
                <a:off x="1363585" y="7096464"/>
                <a:ext cx="4896816" cy="562357"/>
              </a:xfrm>
              <a:prstGeom prst="rect">
                <a:avLst/>
              </a:prstGeom>
              <a:ln w="12700">
                <a:miter lim="400000"/>
              </a:ln>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r>
                        <a:rPr sz="3600" i="1">
                          <a:solidFill>
                            <a:srgbClr val="000000"/>
                          </a:solidFill>
                          <a:latin typeface="Cambria Math" panose="02040503050406030204" pitchFamily="18" charset="0"/>
                        </a:rPr>
                        <m:t>𝑝</m:t>
                      </m:r>
                      <m:d>
                        <m:dPr>
                          <m:ctrlPr>
                            <a:rPr sz="3600" i="1">
                              <a:solidFill>
                                <a:srgbClr val="000000"/>
                              </a:solidFill>
                              <a:latin typeface="Cambria Math" panose="02040503050406030204" pitchFamily="18" charset="0"/>
                            </a:rPr>
                          </m:ctrlPr>
                        </m:dPr>
                        <m:e>
                          <m:r>
                            <a:rPr sz="3600" i="1">
                              <a:solidFill>
                                <a:srgbClr val="000000"/>
                              </a:solidFill>
                              <a:latin typeface="Cambria Math" panose="02040503050406030204" pitchFamily="18" charset="0"/>
                            </a:rPr>
                            <m:t>𝐷</m:t>
                          </m:r>
                          <m:r>
                            <a:rPr sz="3600" i="1">
                              <a:solidFill>
                                <a:srgbClr val="000000"/>
                              </a:solidFill>
                              <a:latin typeface="Cambria Math" panose="02040503050406030204" pitchFamily="18" charset="0"/>
                            </a:rPr>
                            <m:t>|</m:t>
                          </m:r>
                          <m:r>
                            <a:rPr sz="3600" i="1">
                              <a:solidFill>
                                <a:srgbClr val="000000"/>
                              </a:solidFill>
                              <a:latin typeface="Cambria Math" panose="02040503050406030204" pitchFamily="18" charset="0"/>
                            </a:rPr>
                            <m:t>𝐻</m:t>
                          </m:r>
                        </m:e>
                      </m:d>
                      <m:r>
                        <a:rPr sz="3600" i="1">
                          <a:solidFill>
                            <a:srgbClr val="000000"/>
                          </a:solidFill>
                          <a:latin typeface="Cambria Math" panose="02040503050406030204" pitchFamily="18" charset="0"/>
                        </a:rPr>
                        <m:t>=3∗</m:t>
                      </m:r>
                      <m:r>
                        <a:rPr sz="3600" i="1">
                          <a:solidFill>
                            <a:srgbClr val="000000"/>
                          </a:solidFill>
                          <a:latin typeface="Cambria Math" panose="02040503050406030204" pitchFamily="18" charset="0"/>
                        </a:rPr>
                        <m:t>𝑝</m:t>
                      </m:r>
                      <m:d>
                        <m:dPr>
                          <m:ctrlPr>
                            <a:rPr sz="3600" i="1">
                              <a:solidFill>
                                <a:srgbClr val="000000"/>
                              </a:solidFill>
                              <a:latin typeface="Cambria Math" panose="02040503050406030204" pitchFamily="18" charset="0"/>
                            </a:rPr>
                          </m:ctrlPr>
                        </m:dPr>
                        <m:e>
                          <m:r>
                            <a:rPr sz="3600" i="1">
                              <a:solidFill>
                                <a:srgbClr val="000000"/>
                              </a:solidFill>
                              <a:latin typeface="Cambria Math" panose="02040503050406030204" pitchFamily="18" charset="0"/>
                            </a:rPr>
                            <m:t>𝐷</m:t>
                          </m:r>
                          <m:r>
                            <a:rPr sz="3600" i="1">
                              <a:solidFill>
                                <a:srgbClr val="000000"/>
                              </a:solidFill>
                              <a:latin typeface="Cambria Math" panose="02040503050406030204" pitchFamily="18" charset="0"/>
                            </a:rPr>
                            <m:t>|</m:t>
                          </m:r>
                          <m:r>
                            <a:rPr sz="3600" i="1">
                              <a:solidFill>
                                <a:srgbClr val="000000"/>
                              </a:solidFill>
                              <a:latin typeface="Cambria Math" panose="02040503050406030204" pitchFamily="18" charset="0"/>
                            </a:rPr>
                            <m:t>𝑁𝐻</m:t>
                          </m:r>
                        </m:e>
                      </m:d>
                    </m:oMath>
                  </m:oMathPara>
                </a14:m>
                <a:endParaRPr sz="3600" dirty="0"/>
              </a:p>
            </p:txBody>
          </p:sp>
        </mc:Choice>
        <mc:Fallback xmlns="">
          <p:sp>
            <p:nvSpPr>
              <p:cNvPr id="293" name="TextBox 16"/>
              <p:cNvSpPr txBox="1">
                <a:spLocks noRot="1" noChangeAspect="1" noMove="1" noResize="1" noEditPoints="1" noAdjustHandles="1" noChangeArrowheads="1" noChangeShapeType="1" noTextEdit="1"/>
              </p:cNvSpPr>
              <p:nvPr/>
            </p:nvSpPr>
            <p:spPr>
              <a:xfrm>
                <a:off x="1363585" y="7096464"/>
                <a:ext cx="4896816" cy="562357"/>
              </a:xfrm>
              <a:prstGeom prst="rect">
                <a:avLst/>
              </a:prstGeom>
              <a:blipFill>
                <a:blip r:embed="rId4"/>
                <a:stretch>
                  <a:fillRect b="-35556"/>
                </a:stretch>
              </a:blipFill>
              <a:ln w="12700">
                <a:miter lim="400000"/>
              </a:ln>
            </p:spPr>
            <p:txBody>
              <a:bodyPr/>
              <a:lstStyle/>
              <a:p>
                <a:r>
                  <a:rPr lang="en-PT">
                    <a:noFill/>
                  </a:rPr>
                  <a:t> </a:t>
                </a:r>
              </a:p>
            </p:txBody>
          </p:sp>
        </mc:Fallback>
      </mc:AlternateContent>
      <mc:AlternateContent xmlns:mc="http://schemas.openxmlformats.org/markup-compatibility/2006" xmlns:a14="http://schemas.microsoft.com/office/drawing/2010/main">
        <mc:Choice Requires="a14">
          <p:sp>
            <p:nvSpPr>
              <p:cNvPr id="294" name="TextBox 15"/>
              <p:cNvSpPr txBox="1"/>
              <p:nvPr/>
            </p:nvSpPr>
            <p:spPr>
              <a:xfrm>
                <a:off x="1264652" y="8417221"/>
                <a:ext cx="6500708" cy="1177291"/>
              </a:xfrm>
              <a:prstGeom prst="rect">
                <a:avLst/>
              </a:prstGeom>
              <a:ln w="12700">
                <a:miter lim="400000"/>
              </a:ln>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𝐻</m:t>
                          </m:r>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𝐷</m:t>
                          </m:r>
                        </m:e>
                      </m:d>
                      <m:r>
                        <a:rPr sz="4000" i="1">
                          <a:solidFill>
                            <a:srgbClr val="000000"/>
                          </a:solidFill>
                          <a:latin typeface="Cambria Math" panose="02040503050406030204" pitchFamily="18" charset="0"/>
                        </a:rPr>
                        <m:t>=</m:t>
                      </m:r>
                      <m:f>
                        <m:fPr>
                          <m:ctrlPr>
                            <a:rPr sz="4000" i="1">
                              <a:solidFill>
                                <a:srgbClr val="000000"/>
                              </a:solidFill>
                              <a:latin typeface="Cambria Math" panose="02040503050406030204" pitchFamily="18" charset="0"/>
                            </a:rPr>
                          </m:ctrlPr>
                        </m:fPr>
                        <m:num>
                          <m:r>
                            <a:rPr sz="4000" i="1">
                              <a:solidFill>
                                <a:srgbClr val="000000"/>
                              </a:solidFill>
                              <a:latin typeface="Cambria Math" panose="02040503050406030204" pitchFamily="18" charset="0"/>
                            </a:rPr>
                            <m:t>3∗</m:t>
                          </m:r>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𝐻</m:t>
                              </m:r>
                            </m:e>
                          </m:d>
                        </m:num>
                        <m:den>
                          <m:r>
                            <a:rPr sz="4000" i="1">
                              <a:solidFill>
                                <a:srgbClr val="000000"/>
                              </a:solidFill>
                              <a:latin typeface="Cambria Math" panose="02040503050406030204" pitchFamily="18" charset="0"/>
                            </a:rPr>
                            <m:t>3∗</m:t>
                          </m:r>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𝐻</m:t>
                              </m:r>
                            </m:e>
                          </m:d>
                          <m:r>
                            <a:rPr sz="4000" i="1">
                              <a:solidFill>
                                <a:srgbClr val="000000"/>
                              </a:solidFill>
                              <a:latin typeface="Cambria Math" panose="02040503050406030204" pitchFamily="18" charset="0"/>
                            </a:rPr>
                            <m:t>+</m:t>
                          </m:r>
                          <m:r>
                            <a:rPr sz="4000" i="1">
                              <a:solidFill>
                                <a:srgbClr val="000000"/>
                              </a:solidFill>
                              <a:latin typeface="Cambria Math" panose="02040503050406030204" pitchFamily="18" charset="0"/>
                            </a:rPr>
                            <m:t>𝑝</m:t>
                          </m:r>
                          <m:d>
                            <m:dPr>
                              <m:ctrlPr>
                                <a:rPr sz="4000" i="1">
                                  <a:solidFill>
                                    <a:srgbClr val="000000"/>
                                  </a:solidFill>
                                  <a:latin typeface="Cambria Math" panose="02040503050406030204" pitchFamily="18" charset="0"/>
                                </a:rPr>
                              </m:ctrlPr>
                            </m:dPr>
                            <m:e>
                              <m:r>
                                <a:rPr sz="4000" i="1">
                                  <a:solidFill>
                                    <a:srgbClr val="000000"/>
                                  </a:solidFill>
                                  <a:latin typeface="Cambria Math" panose="02040503050406030204" pitchFamily="18" charset="0"/>
                                </a:rPr>
                                <m:t>𝑁𝐻</m:t>
                              </m:r>
                            </m:e>
                          </m:d>
                        </m:den>
                      </m:f>
                    </m:oMath>
                  </m:oMathPara>
                </a14:m>
                <a:endParaRPr sz="4000"/>
              </a:p>
            </p:txBody>
          </p:sp>
        </mc:Choice>
        <mc:Fallback xmlns="">
          <p:sp>
            <p:nvSpPr>
              <p:cNvPr id="294" name="TextBox 15"/>
              <p:cNvSpPr txBox="1">
                <a:spLocks noRot="1" noChangeAspect="1" noMove="1" noResize="1" noEditPoints="1" noAdjustHandles="1" noChangeArrowheads="1" noChangeShapeType="1" noTextEdit="1"/>
              </p:cNvSpPr>
              <p:nvPr/>
            </p:nvSpPr>
            <p:spPr>
              <a:xfrm>
                <a:off x="1264652" y="8417221"/>
                <a:ext cx="6500708" cy="1177291"/>
              </a:xfrm>
              <a:prstGeom prst="rect">
                <a:avLst/>
              </a:prstGeom>
              <a:blipFill>
                <a:blip r:embed="rId5"/>
                <a:stretch>
                  <a:fillRect l="-390" b="-24468"/>
                </a:stretch>
              </a:blipFill>
              <a:ln w="12700">
                <a:miter lim="400000"/>
              </a:ln>
            </p:spPr>
            <p:txBody>
              <a:bodyPr/>
              <a:lstStyle/>
              <a:p>
                <a:r>
                  <a:rPr lang="en-PT">
                    <a:noFill/>
                  </a:rPr>
                  <a:t> </a:t>
                </a:r>
              </a:p>
            </p:txBody>
          </p:sp>
        </mc:Fallback>
      </mc:AlternateContent>
      <p:sp>
        <p:nvSpPr>
          <p:cNvPr id="295" name="p(H)= 10% ➔ p(H|D)= 25%…"/>
          <p:cNvSpPr txBox="1"/>
          <p:nvPr/>
        </p:nvSpPr>
        <p:spPr>
          <a:xfrm>
            <a:off x="1218845" y="10676395"/>
            <a:ext cx="7883070" cy="3391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182879" indent="-182879">
              <a:lnSpc>
                <a:spcPct val="110000"/>
              </a:lnSpc>
              <a:defRPr>
                <a:solidFill>
                  <a:srgbClr val="404040"/>
                </a:solidFill>
              </a:defRPr>
            </a:pPr>
            <a:r>
              <a:rPr dirty="0"/>
              <a:t>p(H)= 10% </a:t>
            </a:r>
            <a:r>
              <a:rPr dirty="0">
                <a:latin typeface="Wingdings"/>
                <a:ea typeface="Wingdings"/>
                <a:cs typeface="Wingdings"/>
                <a:sym typeface="Wingdings"/>
              </a:rPr>
              <a:t>➔ </a:t>
            </a:r>
            <a:r>
              <a:rPr dirty="0"/>
              <a:t>p(H|D)= 25%</a:t>
            </a:r>
            <a:endParaRPr sz="3800" dirty="0"/>
          </a:p>
          <a:p>
            <a:pPr marL="182879" indent="-182879">
              <a:lnSpc>
                <a:spcPct val="110000"/>
              </a:lnSpc>
              <a:defRPr>
                <a:solidFill>
                  <a:srgbClr val="404040"/>
                </a:solidFill>
              </a:defRPr>
            </a:pPr>
            <a:r>
              <a:rPr dirty="0"/>
              <a:t>p(H)= 5%   </a:t>
            </a:r>
            <a:r>
              <a:rPr dirty="0">
                <a:latin typeface="Wingdings"/>
                <a:ea typeface="Wingdings"/>
                <a:cs typeface="Wingdings"/>
                <a:sym typeface="Wingdings"/>
              </a:rPr>
              <a:t>➔ </a:t>
            </a:r>
            <a:r>
              <a:rPr dirty="0"/>
              <a:t>p(H|D)= 14%</a:t>
            </a:r>
            <a:endParaRPr sz="3800" dirty="0"/>
          </a:p>
        </p:txBody>
      </p:sp>
      <p:sp>
        <p:nvSpPr>
          <p:cNvPr id="296" name="People tend to think that the likelihood that J is homosexual is much higher than 25%.…"/>
          <p:cNvSpPr txBox="1"/>
          <p:nvPr/>
        </p:nvSpPr>
        <p:spPr>
          <a:xfrm>
            <a:off x="13608797" y="6887747"/>
            <a:ext cx="9424437" cy="6147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82879" indent="-182879">
              <a:lnSpc>
                <a:spcPct val="110000"/>
              </a:lnSpc>
              <a:buClr>
                <a:srgbClr val="9BA8B7"/>
              </a:buClr>
              <a:buSzPct val="100000"/>
              <a:buFont typeface="Calibri"/>
              <a:buChar char=" "/>
              <a:defRPr>
                <a:solidFill>
                  <a:srgbClr val="404040"/>
                </a:solidFill>
              </a:defRPr>
            </a:pPr>
            <a:r>
              <a:rPr dirty="0"/>
              <a:t>People tend to think that the likelihood that J is homosexual is much higher than 25%. </a:t>
            </a:r>
            <a:endParaRPr sz="3800" dirty="0"/>
          </a:p>
          <a:p>
            <a:pPr marL="182879" indent="-182879">
              <a:lnSpc>
                <a:spcPct val="110000"/>
              </a:lnSpc>
              <a:buClr>
                <a:srgbClr val="9BA8B7"/>
              </a:buClr>
              <a:buSzPct val="100000"/>
              <a:buFont typeface="Calibri"/>
              <a:buChar char=" "/>
              <a:defRPr>
                <a:solidFill>
                  <a:srgbClr val="404040"/>
                </a:solidFill>
              </a:defRPr>
            </a:pPr>
            <a:r>
              <a:rPr dirty="0"/>
              <a:t>Most people guess 75% based on the fact that the rate of the disease is 3x higher among homosexuals.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P spid="2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Backgroun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Background</a:t>
            </a:r>
          </a:p>
        </p:txBody>
      </p:sp>
      <p:sp>
        <p:nvSpPr>
          <p:cNvPr id="332" name="EUT dominated the views of decision-making models, based on the pillars or rational choice and maximising expected utility. However, empirical observations and psychological experiments started to challenge these principles.…"/>
          <p:cNvSpPr txBox="1">
            <a:spLocks noGrp="1"/>
          </p:cNvSpPr>
          <p:nvPr>
            <p:ph type="body" sz="half" idx="1"/>
          </p:nvPr>
        </p:nvSpPr>
        <p:spPr>
          <a:xfrm>
            <a:off x="1206500" y="4248504"/>
            <a:ext cx="13146231" cy="8256630"/>
          </a:xfrm>
          <a:prstGeom prst="rect">
            <a:avLst/>
          </a:prstGeom>
        </p:spPr>
        <p:txBody>
          <a:bodyPr/>
          <a:lstStyle/>
          <a:p>
            <a:pPr marL="481583" indent="-481583" defTabSz="1926287">
              <a:lnSpc>
                <a:spcPct val="120000"/>
              </a:lnSpc>
              <a:spcBef>
                <a:spcPts val="3500"/>
              </a:spcBef>
              <a:defRPr sz="3081"/>
            </a:pPr>
            <a:r>
              <a:t>EUT dominated the views of decision-making models, based on the pillars or rational choice and maximising expected utility. However, empirical observations and psychological experiments started to challenge these principles.</a:t>
            </a:r>
          </a:p>
          <a:p>
            <a:pPr marL="481583" indent="-481583" defTabSz="1926287">
              <a:lnSpc>
                <a:spcPct val="120000"/>
              </a:lnSpc>
              <a:spcBef>
                <a:spcPts val="3500"/>
              </a:spcBef>
              <a:defRPr sz="3081"/>
            </a:pPr>
            <a:r>
              <a:t>Prospect theory was developed by psychologists Daniel Kahnemann and Amos Tversky in 1979 in response to the limitations of EUT.</a:t>
            </a:r>
          </a:p>
          <a:p>
            <a:pPr marL="481583" indent="-481583" defTabSz="1926287">
              <a:lnSpc>
                <a:spcPct val="120000"/>
              </a:lnSpc>
              <a:spcBef>
                <a:spcPts val="3500"/>
              </a:spcBef>
              <a:defRPr sz="3081"/>
            </a:pPr>
            <a:r>
              <a:t>This model incorporated a broader set of psychological mechanisms underpinning human decision-making, based on how people actually behaved in the real-world.</a:t>
            </a:r>
          </a:p>
          <a:p>
            <a:pPr marL="481583" indent="-481583" defTabSz="1926287">
              <a:lnSpc>
                <a:spcPct val="120000"/>
              </a:lnSpc>
              <a:spcBef>
                <a:spcPts val="3500"/>
              </a:spcBef>
              <a:defRPr sz="3081"/>
            </a:pPr>
            <a:r>
              <a:t>Broad influence across a range of fields, from finance and economics to political science and public policy. Led Daniel Kahneman to win the Nobel in economics in 2022 - first non-economist to win it.</a:t>
            </a:r>
          </a:p>
        </p:txBody>
      </p:sp>
      <p:sp>
        <p:nvSpPr>
          <p:cNvPr id="333" name="Prospect Theory"/>
          <p:cNvSpPr txBox="1">
            <a:spLocks noGrp="1"/>
          </p:cNvSpPr>
          <p:nvPr>
            <p:ph type="title"/>
          </p:nvPr>
        </p:nvSpPr>
        <p:spPr>
          <a:prstGeom prst="rect">
            <a:avLst/>
          </a:prstGeom>
        </p:spPr>
        <p:txBody>
          <a:bodyPr/>
          <a:lstStyle/>
          <a:p>
            <a:r>
              <a:t>Prospect Theory</a:t>
            </a:r>
          </a:p>
        </p:txBody>
      </p:sp>
      <p:pic>
        <p:nvPicPr>
          <p:cNvPr id="334" name="pasted-movie.png" descr="pasted-movie.png"/>
          <p:cNvPicPr>
            <a:picLocks noChangeAspect="1"/>
          </p:cNvPicPr>
          <p:nvPr/>
        </p:nvPicPr>
        <p:blipFill>
          <a:blip r:embed="rId3"/>
          <a:stretch>
            <a:fillRect/>
          </a:stretch>
        </p:blipFill>
        <p:spPr>
          <a:xfrm>
            <a:off x="14978946" y="2238096"/>
            <a:ext cx="8207482" cy="10112790"/>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2"/>
          <p:cNvSpPr txBox="1">
            <a:spLocks noGrp="1"/>
          </p:cNvSpPr>
          <p:nvPr>
            <p:ph type="ctrTitle"/>
          </p:nvPr>
        </p:nvSpPr>
        <p:spPr>
          <a:prstGeom prst="rect">
            <a:avLst/>
          </a:prstGeom>
        </p:spPr>
        <p:txBody>
          <a:bodyPr/>
          <a:lstStyle>
            <a:lvl1pPr>
              <a:defRPr spc="-246"/>
            </a:lvl1pPr>
          </a:lstStyle>
          <a:p>
            <a:r>
              <a:t>Base rate neglet</a:t>
            </a:r>
          </a:p>
        </p:txBody>
      </p:sp>
      <p:sp>
        <p:nvSpPr>
          <p:cNvPr id="299" name="Subtitle 3"/>
          <p:cNvSpPr txBox="1">
            <a:spLocks noGrp="1"/>
          </p:cNvSpPr>
          <p:nvPr>
            <p:ph type="subTitle" sz="half" idx="1"/>
          </p:nvPr>
        </p:nvSpPr>
        <p:spPr>
          <a:xfrm>
            <a:off x="1201342" y="7223190"/>
            <a:ext cx="21981315" cy="3682574"/>
          </a:xfrm>
          <a:prstGeom prst="rect">
            <a:avLst/>
          </a:prstGeom>
        </p:spPr>
        <p:txBody>
          <a:bodyPr/>
          <a:lstStyle>
            <a:lvl1pPr defTabSz="2438338">
              <a:lnSpc>
                <a:spcPct val="90000"/>
              </a:lnSpc>
              <a:spcBef>
                <a:spcPts val="4500"/>
              </a:spcBef>
              <a:defRPr sz="4800" b="0"/>
            </a:lvl1pPr>
          </a:lstStyle>
          <a:p>
            <a:r>
              <a:t>People's tendency to neglect existing knowledge about a phenomenon when evaluating new information. </a:t>
            </a:r>
          </a:p>
        </p:txBody>
      </p:sp>
      <p:sp>
        <p:nvSpPr>
          <p:cNvPr id="300"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2"/>
          <p:cNvSpPr txBox="1">
            <a:spLocks noGrp="1"/>
          </p:cNvSpPr>
          <p:nvPr>
            <p:ph type="ctrTitle"/>
          </p:nvPr>
        </p:nvSpPr>
        <p:spPr>
          <a:prstGeom prst="rect">
            <a:avLst/>
          </a:prstGeom>
        </p:spPr>
        <p:txBody>
          <a:bodyPr/>
          <a:lstStyle>
            <a:lvl1pPr>
              <a:defRPr spc="-246"/>
            </a:lvl1pPr>
          </a:lstStyle>
          <a:p>
            <a:r>
              <a:t>Example</a:t>
            </a:r>
          </a:p>
        </p:txBody>
      </p:sp>
      <p:sp>
        <p:nvSpPr>
          <p:cNvPr id="305" name="Subtitle 3"/>
          <p:cNvSpPr txBox="1">
            <a:spLocks noGrp="1"/>
          </p:cNvSpPr>
          <p:nvPr>
            <p:ph type="subTitle" sz="half" idx="1"/>
          </p:nvPr>
        </p:nvSpPr>
        <p:spPr>
          <a:xfrm>
            <a:off x="1201342" y="7223189"/>
            <a:ext cx="21998525" cy="5420725"/>
          </a:xfrm>
          <a:prstGeom prst="rect">
            <a:avLst/>
          </a:prstGeom>
        </p:spPr>
        <p:txBody>
          <a:bodyPr>
            <a:normAutofit fontScale="92500" lnSpcReduction="20000"/>
          </a:bodyPr>
          <a:lstStyle/>
          <a:p>
            <a:pPr defTabSz="544830">
              <a:lnSpc>
                <a:spcPct val="130000"/>
              </a:lnSpc>
              <a:spcBef>
                <a:spcPts val="900"/>
              </a:spcBef>
              <a:defRPr sz="3300"/>
            </a:pPr>
            <a:r>
              <a:rPr dirty="0"/>
              <a:t>A town is served by 2 hospitals. In the larger hospital about 45 babies are born each day, and in the smaller hospital about 15 babies are born each day. As you know, about 50% of all babies are boys. However, the exact percentage varies from day to day. Sometimes it may be higher than 50%, sometimes lower. For a period of 1 year, each hospital recorded the days on which more than 60% of the babies born were boys. Which hospital do you think recorded more such days?</a:t>
            </a:r>
          </a:p>
          <a:p>
            <a:pPr defTabSz="544830">
              <a:lnSpc>
                <a:spcPct val="130000"/>
              </a:lnSpc>
              <a:spcBef>
                <a:spcPts val="900"/>
              </a:spcBef>
              <a:defRPr sz="3300"/>
            </a:pPr>
            <a:endParaRPr sz="1716" dirty="0"/>
          </a:p>
          <a:p>
            <a:pPr marL="1197927" lvl="1" indent="-611187" defTabSz="544830">
              <a:lnSpc>
                <a:spcPct val="130000"/>
              </a:lnSpc>
              <a:spcBef>
                <a:spcPts val="1600"/>
              </a:spcBef>
              <a:buSzPct val="100000"/>
              <a:buAutoNum type="alphaUcPeriod"/>
              <a:defRPr sz="3300"/>
            </a:pPr>
            <a:r>
              <a:rPr dirty="0"/>
              <a:t>The larger hospital</a:t>
            </a:r>
          </a:p>
          <a:p>
            <a:pPr marL="1197927" lvl="1" indent="-611187" defTabSz="544830">
              <a:lnSpc>
                <a:spcPct val="130000"/>
              </a:lnSpc>
              <a:spcBef>
                <a:spcPts val="1600"/>
              </a:spcBef>
              <a:buSzPct val="100000"/>
              <a:buAutoNum type="alphaUcPeriod"/>
              <a:defRPr sz="3300"/>
            </a:pPr>
            <a:r>
              <a:rPr dirty="0"/>
              <a:t>The smaller hospital</a:t>
            </a:r>
          </a:p>
          <a:p>
            <a:pPr marL="1197927" lvl="1" indent="-611187" defTabSz="544830">
              <a:lnSpc>
                <a:spcPct val="130000"/>
              </a:lnSpc>
              <a:spcBef>
                <a:spcPts val="1600"/>
              </a:spcBef>
              <a:buSzPct val="100000"/>
              <a:buAutoNum type="alphaUcPeriod"/>
              <a:defRPr sz="3300"/>
            </a:pPr>
            <a:r>
              <a:rPr dirty="0"/>
              <a:t>About the same</a:t>
            </a:r>
          </a:p>
        </p:txBody>
      </p:sp>
      <p:sp>
        <p:nvSpPr>
          <p:cNvPr id="306"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rPr dirty="0" err="1"/>
              <a:t>Behavioural</a:t>
            </a:r>
            <a:r>
              <a:rPr dirty="0"/>
              <a:t> Finance | Sandra </a:t>
            </a:r>
            <a:r>
              <a:rPr dirty="0" err="1"/>
              <a:t>Maximiano</a:t>
            </a:r>
            <a:r>
              <a:rPr dirty="0"/>
              <a:t>  						             Lecture 3|Nov 9 2021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t>Insensitivity to sample size</a:t>
            </a:r>
          </a:p>
        </p:txBody>
      </p:sp>
      <p:sp>
        <p:nvSpPr>
          <p:cNvPr id="311" name="Subtitle 3"/>
          <p:cNvSpPr txBox="1">
            <a:spLocks noGrp="1"/>
          </p:cNvSpPr>
          <p:nvPr>
            <p:ph type="subTitle" sz="half" idx="1"/>
          </p:nvPr>
        </p:nvSpPr>
        <p:spPr>
          <a:xfrm>
            <a:off x="1201342" y="7223190"/>
            <a:ext cx="21998525" cy="5093832"/>
          </a:xfrm>
          <a:prstGeom prst="rect">
            <a:avLst/>
          </a:prstGeom>
        </p:spPr>
        <p:txBody>
          <a:bodyPr>
            <a:normAutofit fontScale="92500" lnSpcReduction="10000"/>
          </a:bodyPr>
          <a:lstStyle/>
          <a:p>
            <a:pPr defTabSz="726440">
              <a:lnSpc>
                <a:spcPct val="120000"/>
              </a:lnSpc>
              <a:defRPr sz="4400" b="0">
                <a:solidFill>
                  <a:srgbClr val="111111"/>
                </a:solidFill>
                <a:latin typeface="minion-pro"/>
                <a:ea typeface="minion-pro"/>
                <a:cs typeface="minion-pro"/>
                <a:sym typeface="minion-pro"/>
              </a:defRPr>
            </a:pPr>
            <a:r>
              <a:rPr dirty="0">
                <a:latin typeface="Helvetica Neue" panose="02000503000000020004" pitchFamily="2" charset="0"/>
                <a:ea typeface="Helvetica Neue" panose="02000503000000020004" pitchFamily="2" charset="0"/>
                <a:cs typeface="Helvetica Neue" panose="02000503000000020004" pitchFamily="2" charset="0"/>
              </a:rPr>
              <a:t>Most people incorrectly choose C. The correct answer is B</a:t>
            </a:r>
            <a:endParaRPr sz="2288" dirty="0">
              <a:latin typeface="Helvetica Neue" panose="02000503000000020004" pitchFamily="2" charset="0"/>
              <a:ea typeface="Helvetica Neue" panose="02000503000000020004" pitchFamily="2" charset="0"/>
              <a:cs typeface="Helvetica Neue" panose="02000503000000020004" pitchFamily="2" charset="0"/>
            </a:endParaRPr>
          </a:p>
          <a:p>
            <a:pPr defTabSz="726440">
              <a:lnSpc>
                <a:spcPct val="120000"/>
              </a:lnSpc>
              <a:defRPr sz="6336" b="0">
                <a:solidFill>
                  <a:srgbClr val="111111"/>
                </a:solidFill>
                <a:latin typeface="minion-pro"/>
                <a:ea typeface="minion-pro"/>
                <a:cs typeface="minion-pro"/>
                <a:sym typeface="minion-pro"/>
              </a:defRPr>
            </a:pPr>
            <a:endParaRPr sz="2288" dirty="0">
              <a:latin typeface="Helvetica Neue" panose="02000503000000020004" pitchFamily="2" charset="0"/>
              <a:ea typeface="Helvetica Neue" panose="02000503000000020004" pitchFamily="2" charset="0"/>
              <a:cs typeface="Helvetica Neue" panose="02000503000000020004" pitchFamily="2" charset="0"/>
            </a:endParaRPr>
          </a:p>
          <a:p>
            <a:pPr defTabSz="726440">
              <a:lnSpc>
                <a:spcPct val="120000"/>
              </a:lnSpc>
              <a:defRPr sz="4400" b="0">
                <a:solidFill>
                  <a:srgbClr val="111111"/>
                </a:solidFill>
                <a:latin typeface="minion-pro"/>
                <a:ea typeface="minion-pro"/>
                <a:cs typeface="minion-pro"/>
                <a:sym typeface="minion-pro"/>
              </a:defRPr>
            </a:pPr>
            <a:r>
              <a:rPr dirty="0">
                <a:latin typeface="Helvetica Neue" panose="02000503000000020004" pitchFamily="2" charset="0"/>
                <a:ea typeface="Helvetica Neue" panose="02000503000000020004" pitchFamily="2" charset="0"/>
                <a:cs typeface="Helvetica Neue" panose="02000503000000020004" pitchFamily="2" charset="0"/>
              </a:rPr>
              <a:t>Most individuals choose C, expecting the 2 hospitals to record a similar number of days on which 60% or more of the babies born are boys. Statistics tells us that we are much more likely to observe 60% of male babies in a smaller sample than in a larger sample. </a:t>
            </a:r>
            <a:endParaRPr sz="2288" dirty="0">
              <a:latin typeface="Helvetica Neue" panose="02000503000000020004" pitchFamily="2" charset="0"/>
              <a:ea typeface="Helvetica Neue" panose="02000503000000020004" pitchFamily="2" charset="0"/>
              <a:cs typeface="Helvetica Neue" panose="02000503000000020004" pitchFamily="2" charset="0"/>
            </a:endParaRPr>
          </a:p>
          <a:p>
            <a:pPr defTabSz="726440">
              <a:lnSpc>
                <a:spcPct val="120000"/>
              </a:lnSpc>
              <a:defRPr sz="4400" b="0">
                <a:solidFill>
                  <a:srgbClr val="111111"/>
                </a:solidFill>
                <a:latin typeface="minion-pro"/>
                <a:ea typeface="minion-pro"/>
                <a:cs typeface="minion-pro"/>
                <a:sym typeface="minion-pro"/>
              </a:defRPr>
            </a:pPr>
            <a:endParaRPr sz="2288" dirty="0">
              <a:latin typeface="Helvetica Neue" panose="02000503000000020004" pitchFamily="2" charset="0"/>
              <a:ea typeface="Helvetica Neue" panose="02000503000000020004" pitchFamily="2" charset="0"/>
              <a:cs typeface="Helvetica Neue" panose="02000503000000020004" pitchFamily="2" charset="0"/>
            </a:endParaRPr>
          </a:p>
          <a:p>
            <a:pPr defTabSz="726440">
              <a:lnSpc>
                <a:spcPct val="120000"/>
              </a:lnSpc>
              <a:defRPr sz="4400" b="0">
                <a:solidFill>
                  <a:srgbClr val="111111"/>
                </a:solidFill>
                <a:latin typeface="minion-pro"/>
                <a:ea typeface="minion-pro"/>
                <a:cs typeface="minion-pro"/>
                <a:sym typeface="minion-pro"/>
              </a:defRPr>
            </a:pPr>
            <a:r>
              <a:rPr dirty="0">
                <a:latin typeface="Helvetica Neue" panose="02000503000000020004" pitchFamily="2" charset="0"/>
                <a:ea typeface="Helvetica Neue" panose="02000503000000020004" pitchFamily="2" charset="0"/>
                <a:cs typeface="Helvetica Neue" panose="02000503000000020004" pitchFamily="2" charset="0"/>
              </a:rPr>
              <a:t>Think about which is more likely: getting more than 60% heads in 3 flips of coin or getting more than 60% heads in 3,000 flips?</a:t>
            </a:r>
          </a:p>
        </p:txBody>
      </p:sp>
      <p:sp>
        <p:nvSpPr>
          <p:cNvPr id="312"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2"/>
          <p:cNvSpPr txBox="1">
            <a:spLocks noGrp="1"/>
          </p:cNvSpPr>
          <p:nvPr>
            <p:ph type="ctrTitle"/>
          </p:nvPr>
        </p:nvSpPr>
        <p:spPr>
          <a:prstGeom prst="rect">
            <a:avLst/>
          </a:prstGeom>
        </p:spPr>
        <p:txBody>
          <a:bodyPr/>
          <a:lstStyle>
            <a:lvl1pPr>
              <a:defRPr spc="-246"/>
            </a:lvl1pPr>
          </a:lstStyle>
          <a:p>
            <a:r>
              <a:t>Example</a:t>
            </a:r>
          </a:p>
        </p:txBody>
      </p:sp>
      <p:sp>
        <p:nvSpPr>
          <p:cNvPr id="325" name="Subtitle 3"/>
          <p:cNvSpPr txBox="1">
            <a:spLocks noGrp="1"/>
          </p:cNvSpPr>
          <p:nvPr>
            <p:ph type="subTitle" sz="half" idx="1"/>
          </p:nvPr>
        </p:nvSpPr>
        <p:spPr>
          <a:xfrm>
            <a:off x="1201342" y="7223190"/>
            <a:ext cx="21998525" cy="5093832"/>
          </a:xfrm>
          <a:prstGeom prst="rect">
            <a:avLst/>
          </a:prstGeom>
        </p:spPr>
        <p:txBody>
          <a:bodyPr>
            <a:normAutofit/>
          </a:bodyPr>
          <a:lstStyle/>
          <a:p>
            <a:r>
              <a:rPr lang="en-GB" b="0" dirty="0">
                <a:latin typeface="Helvetica" pitchFamily="2" charset="0"/>
              </a:rPr>
              <a:t>Imagine a</a:t>
            </a:r>
            <a:r>
              <a:rPr lang="en-GB" b="0" dirty="0">
                <a:effectLst/>
                <a:latin typeface="Helvetica" pitchFamily="2" charset="0"/>
              </a:rPr>
              <a:t> family with six children, what’s the most likely birth order?</a:t>
            </a:r>
          </a:p>
          <a:p>
            <a:pPr>
              <a:spcBef>
                <a:spcPts val="2000"/>
              </a:spcBef>
              <a:spcAft>
                <a:spcPts val="2000"/>
              </a:spcAft>
            </a:pPr>
            <a:r>
              <a:rPr lang="en-GB" b="0" dirty="0">
                <a:effectLst/>
                <a:latin typeface="Helvetica" pitchFamily="2" charset="0"/>
              </a:rPr>
              <a:t>A. Boy Girl Boy Boy Boy Boy </a:t>
            </a:r>
          </a:p>
          <a:p>
            <a:pPr>
              <a:spcBef>
                <a:spcPts val="2000"/>
              </a:spcBef>
              <a:spcAft>
                <a:spcPts val="2000"/>
              </a:spcAft>
            </a:pPr>
            <a:r>
              <a:rPr lang="en-GB" b="0" dirty="0">
                <a:effectLst/>
                <a:latin typeface="Helvetica" pitchFamily="2" charset="0"/>
              </a:rPr>
              <a:t>B. Girl Boy Girl Boy Boy Girl.</a:t>
            </a:r>
          </a:p>
          <a:p>
            <a:endParaRPr lang="en-GB" dirty="0">
              <a:effectLst/>
              <a:latin typeface="Helvetica" pitchFamily="2" charset="0"/>
            </a:endParaRPr>
          </a:p>
        </p:txBody>
      </p:sp>
      <p:sp>
        <p:nvSpPr>
          <p:cNvPr id="326"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3|Nov 9 2021 </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2"/>
          <p:cNvSpPr txBox="1">
            <a:spLocks noGrp="1"/>
          </p:cNvSpPr>
          <p:nvPr>
            <p:ph type="ctrTitle"/>
          </p:nvPr>
        </p:nvSpPr>
        <p:spPr>
          <a:prstGeom prst="rect">
            <a:avLst/>
          </a:prstGeom>
        </p:spPr>
        <p:txBody>
          <a:bodyPr/>
          <a:lstStyle>
            <a:lvl1pPr>
              <a:defRPr spc="-246"/>
            </a:lvl1pPr>
          </a:lstStyle>
          <a:p>
            <a:r>
              <a:rPr lang="en-GB" dirty="0"/>
              <a:t>Misconception</a:t>
            </a:r>
            <a:r>
              <a:rPr lang="pt-PT" dirty="0"/>
              <a:t> </a:t>
            </a:r>
            <a:r>
              <a:rPr lang="en-GB" dirty="0"/>
              <a:t>of</a:t>
            </a:r>
            <a:r>
              <a:rPr lang="pt-PT" dirty="0"/>
              <a:t> chance</a:t>
            </a:r>
            <a:endParaRPr dirty="0"/>
          </a:p>
        </p:txBody>
      </p:sp>
      <p:sp>
        <p:nvSpPr>
          <p:cNvPr id="311" name="Subtitle 3"/>
          <p:cNvSpPr txBox="1">
            <a:spLocks noGrp="1"/>
          </p:cNvSpPr>
          <p:nvPr>
            <p:ph type="subTitle" sz="half" idx="1"/>
          </p:nvPr>
        </p:nvSpPr>
        <p:spPr>
          <a:xfrm>
            <a:off x="1201342" y="7223190"/>
            <a:ext cx="21998525" cy="5093832"/>
          </a:xfrm>
          <a:prstGeom prst="rect">
            <a:avLst/>
          </a:prstGeom>
        </p:spPr>
        <p:txBody>
          <a:bodyPr/>
          <a:lstStyle/>
          <a:p>
            <a:pPr defTabSz="726440">
              <a:lnSpc>
                <a:spcPct val="120000"/>
              </a:lnSpc>
              <a:defRPr sz="4400" b="0">
                <a:solidFill>
                  <a:srgbClr val="111111"/>
                </a:solidFill>
                <a:latin typeface="minion-pro"/>
                <a:ea typeface="minion-pro"/>
                <a:cs typeface="minion-pro"/>
                <a:sym typeface="minion-pro"/>
              </a:defRPr>
            </a:pPr>
            <a:r>
              <a:rPr lang="en-GB" dirty="0">
                <a:latin typeface="Helvetica Neue" panose="02000503000000020004" pitchFamily="2" charset="0"/>
                <a:ea typeface="Helvetica Neue" panose="02000503000000020004" pitchFamily="2" charset="0"/>
                <a:cs typeface="Helvetica Neue" panose="02000503000000020004" pitchFamily="2" charset="0"/>
              </a:rPr>
              <a:t>People expect that a sequence of events generated by a random process will represent the essential characteristics of that process </a:t>
            </a:r>
          </a:p>
          <a:p>
            <a:pPr defTabSz="726440">
              <a:lnSpc>
                <a:spcPct val="120000"/>
              </a:lnSpc>
              <a:defRPr sz="4400" b="0">
                <a:solidFill>
                  <a:srgbClr val="111111"/>
                </a:solidFill>
                <a:latin typeface="minion-pro"/>
                <a:ea typeface="minion-pro"/>
                <a:cs typeface="minion-pro"/>
                <a:sym typeface="minion-pro"/>
              </a:defRPr>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633315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rospect Theory"/>
          <p:cNvSpPr txBox="1">
            <a:spLocks noGrp="1"/>
          </p:cNvSpPr>
          <p:nvPr>
            <p:ph type="title"/>
          </p:nvPr>
        </p:nvSpPr>
        <p:spPr>
          <a:prstGeom prst="rect">
            <a:avLst/>
          </a:prstGeom>
        </p:spPr>
        <p:txBody>
          <a:bodyPr/>
          <a:lstStyle/>
          <a:p>
            <a:r>
              <a:t>Prospect Theory</a:t>
            </a:r>
          </a:p>
        </p:txBody>
      </p:sp>
      <p:sp>
        <p:nvSpPr>
          <p:cNvPr id="427" name="Value Func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Value Function</a:t>
            </a:r>
          </a:p>
        </p:txBody>
      </p:sp>
      <p:sp>
        <p:nvSpPr>
          <p:cNvPr id="428" name="Changes in wealth from a reference point (horizontal-axis) determine value (vertical-axis)…"/>
          <p:cNvSpPr txBox="1">
            <a:spLocks noGrp="1"/>
          </p:cNvSpPr>
          <p:nvPr>
            <p:ph type="body" sz="half" idx="1"/>
          </p:nvPr>
        </p:nvSpPr>
        <p:spPr>
          <a:xfrm>
            <a:off x="1206500" y="4248504"/>
            <a:ext cx="9445588" cy="8256012"/>
          </a:xfrm>
          <a:prstGeom prst="rect">
            <a:avLst/>
          </a:prstGeom>
        </p:spPr>
        <p:txBody>
          <a:bodyPr>
            <a:noAutofit/>
          </a:bodyPr>
          <a:lstStyle/>
          <a:p>
            <a:pPr marL="660400" indent="-660400">
              <a:lnSpc>
                <a:spcPct val="100000"/>
              </a:lnSpc>
              <a:spcBef>
                <a:spcPts val="2500"/>
              </a:spcBef>
              <a:defRPr sz="5200"/>
            </a:pPr>
            <a:r>
              <a:rPr dirty="0"/>
              <a:t>Changes in wealth from a reference point (horizontal-axis) determine value (vertical-axis)</a:t>
            </a:r>
          </a:p>
          <a:p>
            <a:pPr marL="660400" indent="-660400">
              <a:lnSpc>
                <a:spcPct val="100000"/>
              </a:lnSpc>
              <a:spcBef>
                <a:spcPts val="2500"/>
              </a:spcBef>
              <a:defRPr sz="5200"/>
            </a:pPr>
            <a:r>
              <a:rPr dirty="0"/>
              <a:t>Concave in positive domain</a:t>
            </a:r>
          </a:p>
          <a:p>
            <a:pPr marL="660400" indent="-660400">
              <a:lnSpc>
                <a:spcPct val="100000"/>
              </a:lnSpc>
              <a:spcBef>
                <a:spcPts val="2500"/>
              </a:spcBef>
              <a:defRPr sz="5200"/>
            </a:pPr>
            <a:r>
              <a:rPr dirty="0"/>
              <a:t>Convex in negative domain</a:t>
            </a:r>
            <a:endParaRPr lang="pt-PT" dirty="0"/>
          </a:p>
          <a:p>
            <a:pPr marL="660400" indent="-660400">
              <a:lnSpc>
                <a:spcPct val="100000"/>
              </a:lnSpc>
              <a:spcBef>
                <a:spcPts val="2500"/>
              </a:spcBef>
              <a:defRPr sz="5200"/>
            </a:pPr>
            <a:r>
              <a:rPr lang="en-PT" dirty="0"/>
              <a:t>Steeper for losses</a:t>
            </a:r>
            <a:endParaRPr dirty="0"/>
          </a:p>
        </p:txBody>
      </p:sp>
      <p:pic>
        <p:nvPicPr>
          <p:cNvPr id="2" name="Picture 1">
            <a:extLst>
              <a:ext uri="{FF2B5EF4-FFF2-40B4-BE49-F238E27FC236}">
                <a16:creationId xmlns:a16="http://schemas.microsoft.com/office/drawing/2014/main" id="{A8D4FA1B-88ED-9EF7-ACF0-33160020EDE8}"/>
              </a:ext>
            </a:extLst>
          </p:cNvPr>
          <p:cNvPicPr>
            <a:picLocks noChangeAspect="1"/>
          </p:cNvPicPr>
          <p:nvPr/>
        </p:nvPicPr>
        <p:blipFill>
          <a:blip r:embed="rId3"/>
          <a:stretch>
            <a:fillRect/>
          </a:stretch>
        </p:blipFill>
        <p:spPr>
          <a:xfrm>
            <a:off x="12192000" y="2512663"/>
            <a:ext cx="10542349" cy="9152283"/>
          </a:xfrm>
          <a:prstGeom prst="rect">
            <a:avLst/>
          </a:prstGeom>
        </p:spPr>
      </p:pic>
    </p:spTree>
    <p:extLst>
      <p:ext uri="{BB962C8B-B14F-4D97-AF65-F5344CB8AC3E}">
        <p14:creationId xmlns:p14="http://schemas.microsoft.com/office/powerpoint/2010/main" val="2601485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rospect Theory"/>
          <p:cNvSpPr txBox="1">
            <a:spLocks noGrp="1"/>
          </p:cNvSpPr>
          <p:nvPr>
            <p:ph type="title"/>
          </p:nvPr>
        </p:nvSpPr>
        <p:spPr>
          <a:prstGeom prst="rect">
            <a:avLst/>
          </a:prstGeom>
        </p:spPr>
        <p:txBody>
          <a:bodyPr/>
          <a:lstStyle/>
          <a:p>
            <a:r>
              <a:t>Prospect Theory</a:t>
            </a:r>
          </a:p>
        </p:txBody>
      </p:sp>
      <p:sp>
        <p:nvSpPr>
          <p:cNvPr id="353" name="Problem 1 - Risk seeking vs avers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Problem 1 - Risk seeking vs aversion</a:t>
            </a:r>
          </a:p>
        </p:txBody>
      </p:sp>
      <p:sp>
        <p:nvSpPr>
          <p:cNvPr id="354" name="Decision i) [84% P1]…"/>
          <p:cNvSpPr txBox="1">
            <a:spLocks noGrp="1"/>
          </p:cNvSpPr>
          <p:nvPr>
            <p:ph type="body" idx="1"/>
          </p:nvPr>
        </p:nvSpPr>
        <p:spPr>
          <a:prstGeom prst="rect">
            <a:avLst/>
          </a:prstGeom>
        </p:spPr>
        <p:txBody>
          <a:bodyPr/>
          <a:lstStyle/>
          <a:p>
            <a:pPr marL="0" indent="0">
              <a:spcBef>
                <a:spcPts val="0"/>
              </a:spcBef>
              <a:buSzTx/>
              <a:buNone/>
              <a:defRPr sz="5200"/>
            </a:pPr>
            <a:r>
              <a:t>Decision i) [84% P1] </a:t>
            </a:r>
          </a:p>
          <a:p>
            <a:pPr marL="0" indent="0">
              <a:spcBef>
                <a:spcPts val="0"/>
              </a:spcBef>
              <a:buSzTx/>
              <a:buNone/>
              <a:defRPr sz="5200"/>
            </a:pPr>
            <a:r>
              <a:rPr>
                <a:solidFill>
                  <a:schemeClr val="accent3">
                    <a:hueOff val="-274225"/>
                    <a:satOff val="26768"/>
                    <a:lumOff val="11368"/>
                  </a:schemeClr>
                </a:solidFill>
              </a:rPr>
              <a:t>P1(250€) </a:t>
            </a:r>
            <a:r>
              <a:t>or P2(0.25, 1000€)</a:t>
            </a:r>
          </a:p>
          <a:p>
            <a:pPr marL="0" indent="0">
              <a:spcBef>
                <a:spcPts val="0"/>
              </a:spcBef>
              <a:buSzTx/>
              <a:buNone/>
              <a:defRPr sz="5200"/>
            </a:pPr>
            <a:r>
              <a:t>	</a:t>
            </a:r>
          </a:p>
          <a:p>
            <a:pPr marL="0" indent="0">
              <a:spcBef>
                <a:spcPts val="0"/>
              </a:spcBef>
              <a:buSzTx/>
              <a:buNone/>
              <a:defRPr sz="5200"/>
            </a:pPr>
            <a:r>
              <a:t>Decision ii) [87% P4]</a:t>
            </a:r>
          </a:p>
          <a:p>
            <a:pPr marL="0" indent="0">
              <a:spcBef>
                <a:spcPts val="0"/>
              </a:spcBef>
              <a:buSzTx/>
              <a:buNone/>
              <a:defRPr sz="5200"/>
            </a:pPr>
            <a:r>
              <a:t>P3(-750€) or </a:t>
            </a:r>
            <a:r>
              <a:rPr>
                <a:solidFill>
                  <a:schemeClr val="accent3">
                    <a:hueOff val="-274225"/>
                    <a:satOff val="26768"/>
                    <a:lumOff val="11368"/>
                  </a:schemeClr>
                </a:solidFill>
              </a:rPr>
              <a:t>P4(0.75, -1000€</a:t>
            </a:r>
            <a:r>
              <a:t>)</a:t>
            </a:r>
          </a:p>
          <a:p>
            <a:pPr marL="0" indent="0">
              <a:spcBef>
                <a:spcPts val="0"/>
              </a:spcBef>
              <a:buSzTx/>
              <a:buNone/>
              <a:defRPr sz="5200"/>
            </a:pPr>
            <a:endParaRPr/>
          </a:p>
          <a:p>
            <a:pPr marL="0" indent="0">
              <a:spcBef>
                <a:spcPts val="0"/>
              </a:spcBef>
              <a:buSzTx/>
              <a:buNone/>
              <a:defRPr sz="5200"/>
            </a:pPr>
            <a:r>
              <a:t>People sometimes exhibit risk aversion and sometimes risk seeking, depending on the nature of the prospect.	Sometimes the same person is risk averse or risk seeking, which means the utility function isn’t the same in all wealth points.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rospect Theory"/>
          <p:cNvSpPr txBox="1">
            <a:spLocks noGrp="1"/>
          </p:cNvSpPr>
          <p:nvPr>
            <p:ph type="title"/>
          </p:nvPr>
        </p:nvSpPr>
        <p:spPr>
          <a:prstGeom prst="rect">
            <a:avLst/>
          </a:prstGeom>
        </p:spPr>
        <p:txBody>
          <a:bodyPr/>
          <a:lstStyle/>
          <a:p>
            <a:r>
              <a:t>Prospect Theory</a:t>
            </a:r>
          </a:p>
        </p:txBody>
      </p:sp>
      <p:sp>
        <p:nvSpPr>
          <p:cNvPr id="365" name="Problem 2 - Reference poin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Problem 2 - Reference point</a:t>
            </a:r>
          </a:p>
        </p:txBody>
      </p:sp>
      <p:sp>
        <p:nvSpPr>
          <p:cNvPr id="366" name="Decision i) [72%P5]…"/>
          <p:cNvSpPr txBox="1">
            <a:spLocks noGrp="1"/>
          </p:cNvSpPr>
          <p:nvPr>
            <p:ph type="body" idx="1"/>
          </p:nvPr>
        </p:nvSpPr>
        <p:spPr>
          <a:prstGeom prst="rect">
            <a:avLst/>
          </a:prstGeom>
        </p:spPr>
        <p:txBody>
          <a:bodyPr>
            <a:noAutofit/>
          </a:bodyPr>
          <a:lstStyle/>
          <a:p>
            <a:pPr marL="0" indent="0">
              <a:spcBef>
                <a:spcPts val="0"/>
              </a:spcBef>
              <a:buSzTx/>
              <a:buNone/>
              <a:defRPr sz="5200"/>
            </a:pPr>
            <a:r>
              <a:t>Decision i) [72%P5]</a:t>
            </a:r>
          </a:p>
          <a:p>
            <a:pPr marL="0" indent="0">
              <a:spcBef>
                <a:spcPts val="0"/>
              </a:spcBef>
              <a:buSzTx/>
              <a:buNone/>
              <a:defRPr sz="5200"/>
            </a:pPr>
            <a:r>
              <a:t>Assume yourself richer by 300€. Then choose between:</a:t>
            </a:r>
          </a:p>
          <a:p>
            <a:pPr marL="0" indent="0">
              <a:spcBef>
                <a:spcPts val="0"/>
              </a:spcBef>
              <a:buSzTx/>
              <a:buNone/>
              <a:defRPr sz="5200"/>
            </a:pPr>
            <a:r>
              <a:rPr>
                <a:solidFill>
                  <a:schemeClr val="accent3">
                    <a:hueOff val="-274225"/>
                    <a:satOff val="26768"/>
                    <a:lumOff val="11368"/>
                  </a:schemeClr>
                </a:solidFill>
              </a:rPr>
              <a:t>P5(100€)</a:t>
            </a:r>
            <a:r>
              <a:t> or P6(0,50, 200€)</a:t>
            </a:r>
          </a:p>
          <a:p>
            <a:pPr marL="0" indent="0">
              <a:spcBef>
                <a:spcPts val="0"/>
              </a:spcBef>
              <a:buSzTx/>
              <a:buNone/>
              <a:defRPr sz="5200"/>
            </a:pPr>
            <a:r>
              <a:t> </a:t>
            </a:r>
          </a:p>
          <a:p>
            <a:pPr marL="0" indent="0">
              <a:spcBef>
                <a:spcPts val="0"/>
              </a:spcBef>
              <a:buSzTx/>
              <a:buNone/>
              <a:defRPr sz="5200"/>
            </a:pPr>
            <a:r>
              <a:t>Decision ii) [64%P8]</a:t>
            </a:r>
          </a:p>
          <a:p>
            <a:pPr marL="0" indent="0">
              <a:spcBef>
                <a:spcPts val="0"/>
              </a:spcBef>
              <a:buSzTx/>
              <a:buNone/>
              <a:defRPr sz="5200"/>
            </a:pPr>
            <a:r>
              <a:t>Assume yourself richer by 500€. Then choose between:</a:t>
            </a:r>
          </a:p>
          <a:p>
            <a:pPr marL="0" indent="0">
              <a:spcBef>
                <a:spcPts val="0"/>
              </a:spcBef>
              <a:buSzTx/>
              <a:buNone/>
              <a:defRPr sz="5200"/>
            </a:pPr>
            <a:r>
              <a:t>P7(-100€) or </a:t>
            </a:r>
            <a:r>
              <a:rPr>
                <a:solidFill>
                  <a:schemeClr val="accent3">
                    <a:hueOff val="-274225"/>
                    <a:satOff val="26768"/>
                    <a:lumOff val="11368"/>
                  </a:schemeClr>
                </a:solidFill>
              </a:rPr>
              <a:t>P8(0,50, -200€)</a:t>
            </a:r>
          </a:p>
          <a:p>
            <a:pPr marL="0" indent="0">
              <a:spcBef>
                <a:spcPts val="0"/>
              </a:spcBef>
              <a:buSzTx/>
              <a:buNone/>
              <a:defRPr sz="5200"/>
            </a:pPr>
            <a:endParaRPr>
              <a:solidFill>
                <a:schemeClr val="accent3">
                  <a:hueOff val="-274225"/>
                  <a:satOff val="26768"/>
                  <a:lumOff val="11368"/>
                </a:schemeClr>
              </a:solidFill>
            </a:endParaRPr>
          </a:p>
          <a:p>
            <a:pPr marL="0" indent="0">
              <a:spcBef>
                <a:spcPts val="0"/>
              </a:spcBef>
              <a:buSzTx/>
              <a:buNone/>
              <a:defRPr sz="5200"/>
            </a:pPr>
            <a:r>
              <a:t>Peoples’ valuation of prospects depend on gains and losses relative to a reference point, not in final wealth. The reference point is usually the status quo.</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8779</TotalTime>
  <Words>4931</Words>
  <Application>Microsoft Office PowerPoint</Application>
  <PresentationFormat>Custom</PresentationFormat>
  <Paragraphs>407</Paragraphs>
  <Slides>64</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Calibri</vt:lpstr>
      <vt:lpstr>Cambria Math</vt:lpstr>
      <vt:lpstr>Helvetica</vt:lpstr>
      <vt:lpstr>Helvetica Neue</vt:lpstr>
      <vt:lpstr>Helvetica Neue Medium</vt:lpstr>
      <vt:lpstr>Wingdings</vt:lpstr>
      <vt:lpstr>21_BasicWhite</vt:lpstr>
      <vt:lpstr>Behavioural Finance</vt:lpstr>
      <vt:lpstr>Outline</vt:lpstr>
      <vt:lpstr>Rationality</vt:lpstr>
      <vt:lpstr>EUT deals with risk</vt:lpstr>
      <vt:lpstr>Risk and uncertainty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Prospect Theory</vt:lpstr>
      <vt:lpstr>“The term frame dependence means that the way people behave depends on the way that their decision problems are framed.” Shefrin (2000)    “Framing is a cognitive heuristic in which people tend to reach conclusions based on the 'framework' within which a situation was presented” Tverksy &amp; Kahneman (1981)</vt:lpstr>
      <vt:lpstr>Narrow Framing</vt:lpstr>
      <vt:lpstr>Narrow Framing</vt:lpstr>
      <vt:lpstr>Narrow Framing</vt:lpstr>
      <vt:lpstr>Narrow Framing</vt:lpstr>
      <vt:lpstr>Narrow Framing</vt:lpstr>
      <vt:lpstr>Narrow Framing</vt:lpstr>
      <vt:lpstr>Bundling</vt:lpstr>
      <vt:lpstr>Bundling</vt:lpstr>
      <vt:lpstr>Bundling</vt:lpstr>
      <vt:lpstr>Bundling</vt:lpstr>
      <vt:lpstr>Bundling</vt:lpstr>
      <vt:lpstr>Bundling</vt:lpstr>
      <vt:lpstr>Bundling</vt:lpstr>
      <vt:lpstr>Bundling</vt:lpstr>
      <vt:lpstr>Bundling</vt:lpstr>
      <vt:lpstr>Bundling</vt:lpstr>
      <vt:lpstr>PowerPoint Presentation</vt:lpstr>
      <vt:lpstr>PowerPoint Presentation</vt:lpstr>
      <vt:lpstr>PowerPoint Presentation</vt:lpstr>
      <vt:lpstr>Mental accounting</vt:lpstr>
      <vt:lpstr>Heuristics &amp; Behavioural biases</vt:lpstr>
      <vt:lpstr>PowerPoint Presentation</vt:lpstr>
      <vt:lpstr>Heuristics</vt:lpstr>
      <vt:lpstr>Behavioural biases</vt:lpstr>
      <vt:lpstr>System 1 vs System 2</vt:lpstr>
      <vt:lpstr>PowerPoint Presentation</vt:lpstr>
      <vt:lpstr>PowerPoint Presentation</vt:lpstr>
      <vt:lpstr>PowerPoint Presentation</vt:lpstr>
      <vt:lpstr>PowerPoint Presentation</vt:lpstr>
      <vt:lpstr>PowerPoint Presentation</vt:lpstr>
      <vt:lpstr>Heuristics can be beneficial</vt:lpstr>
      <vt:lpstr>Heuristics vs probability theory</vt:lpstr>
      <vt:lpstr>Risk and uncertainty</vt:lpstr>
      <vt:lpstr>Heuristics</vt:lpstr>
      <vt:lpstr>PowerPoint Presentation</vt:lpstr>
      <vt:lpstr>PowerPoint Presentation</vt:lpstr>
      <vt:lpstr>How does the representativeness heuristic influence judgment and decision-making?</vt:lpstr>
      <vt:lpstr>Example</vt:lpstr>
      <vt:lpstr>PowerPoint Presentation</vt:lpstr>
      <vt:lpstr>Representativeness heuristic</vt:lpstr>
      <vt:lpstr>Example</vt:lpstr>
      <vt:lpstr>PowerPoint Presentation</vt:lpstr>
      <vt:lpstr>Base rate neglet</vt:lpstr>
      <vt:lpstr>Example</vt:lpstr>
      <vt:lpstr>Insensitivity to sample size</vt:lpstr>
      <vt:lpstr>Example</vt:lpstr>
      <vt:lpstr>Misconception of chance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Finance</dc:title>
  <cp:lastModifiedBy>António Pedro Ribeiro de Sousa e Silva</cp:lastModifiedBy>
  <cp:revision>15</cp:revision>
  <dcterms:modified xsi:type="dcterms:W3CDTF">2024-04-18T15:08:07Z</dcterms:modified>
</cp:coreProperties>
</file>