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0"/>
  </p:notesMasterIdLst>
  <p:sldIdLst>
    <p:sldId id="256" r:id="rId2"/>
    <p:sldId id="257" r:id="rId3"/>
    <p:sldId id="953" r:id="rId4"/>
    <p:sldId id="954" r:id="rId5"/>
    <p:sldId id="955" r:id="rId6"/>
    <p:sldId id="884" r:id="rId7"/>
    <p:sldId id="957" r:id="rId8"/>
    <p:sldId id="956" r:id="rId9"/>
    <p:sldId id="958" r:id="rId10"/>
    <p:sldId id="959" r:id="rId11"/>
    <p:sldId id="960" r:id="rId12"/>
    <p:sldId id="961" r:id="rId13"/>
    <p:sldId id="962" r:id="rId14"/>
    <p:sldId id="965" r:id="rId15"/>
    <p:sldId id="966" r:id="rId16"/>
    <p:sldId id="967" r:id="rId17"/>
    <p:sldId id="970" r:id="rId18"/>
    <p:sldId id="972" r:id="rId19"/>
    <p:sldId id="971" r:id="rId20"/>
    <p:sldId id="974" r:id="rId21"/>
    <p:sldId id="1002" r:id="rId22"/>
    <p:sldId id="975" r:id="rId23"/>
    <p:sldId id="976" r:id="rId24"/>
    <p:sldId id="977" r:id="rId25"/>
    <p:sldId id="979" r:id="rId26"/>
    <p:sldId id="980" r:id="rId27"/>
    <p:sldId id="981" r:id="rId28"/>
    <p:sldId id="982" r:id="rId29"/>
    <p:sldId id="983" r:id="rId30"/>
    <p:sldId id="985" r:id="rId31"/>
    <p:sldId id="986" r:id="rId32"/>
    <p:sldId id="289" r:id="rId33"/>
    <p:sldId id="987" r:id="rId34"/>
    <p:sldId id="292" r:id="rId35"/>
    <p:sldId id="988" r:id="rId36"/>
    <p:sldId id="298" r:id="rId37"/>
    <p:sldId id="989" r:id="rId38"/>
    <p:sldId id="997" r:id="rId39"/>
    <p:sldId id="995" r:id="rId40"/>
    <p:sldId id="996" r:id="rId41"/>
    <p:sldId id="999" r:id="rId42"/>
    <p:sldId id="1000" r:id="rId43"/>
    <p:sldId id="1001" r:id="rId44"/>
    <p:sldId id="990" r:id="rId45"/>
    <p:sldId id="991" r:id="rId46"/>
    <p:sldId id="992" r:id="rId47"/>
    <p:sldId id="993" r:id="rId48"/>
    <p:sldId id="994" r:id="rId4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p:defaultTextStyle>
  <p:extLst>
    <p:ext uri="{EFAFB233-063F-42B5-8137-9DF3F51BA10A}">
      <p15:sldGuideLst xmlns:p15="http://schemas.microsoft.com/office/powerpoint/2012/main">
        <p15:guide id="1" orient="horz" pos="1485" userDrawn="1">
          <p15:clr>
            <a:srgbClr val="A4A3A4"/>
          </p15:clr>
        </p15:guide>
        <p15:guide id="2" pos="76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onio Silva" initials="AS"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303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71"/>
    <p:restoredTop sz="76327"/>
  </p:normalViewPr>
  <p:slideViewPr>
    <p:cSldViewPr snapToGrid="0">
      <p:cViewPr varScale="1">
        <p:scale>
          <a:sx n="46" d="100"/>
          <a:sy n="46" d="100"/>
        </p:scale>
        <p:origin x="208" y="264"/>
      </p:cViewPr>
      <p:guideLst>
        <p:guide orient="horz" pos="1485"/>
        <p:guide pos="7680"/>
      </p:guideLst>
    </p:cSldViewPr>
  </p:slideViewPr>
  <p:outlineViewPr>
    <p:cViewPr>
      <p:scale>
        <a:sx n="33" d="100"/>
        <a:sy n="33" d="100"/>
      </p:scale>
      <p:origin x="0" y="-63072"/>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9" name="Shape 199"/>
          <p:cNvSpPr>
            <a:spLocks noGrp="1" noRot="1" noChangeAspect="1"/>
          </p:cNvSpPr>
          <p:nvPr>
            <p:ph type="sldImg"/>
          </p:nvPr>
        </p:nvSpPr>
        <p:spPr>
          <a:xfrm>
            <a:off x="1143000" y="685800"/>
            <a:ext cx="4572000" cy="3429000"/>
          </a:xfrm>
          <a:prstGeom prst="rect">
            <a:avLst/>
          </a:prstGeom>
        </p:spPr>
        <p:txBody>
          <a:bodyPr/>
          <a:lstStyle/>
          <a:p>
            <a:endParaRPr/>
          </a:p>
        </p:txBody>
      </p:sp>
      <p:sp>
        <p:nvSpPr>
          <p:cNvPr id="200" name="Shape 20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en.wikipedia.org/wiki/Milgram_experiment#cite_note-5" TargetMode="External"/><Relationship Id="rId3" Type="http://schemas.openxmlformats.org/officeDocument/2006/relationships/hyperlink" Target="https://en.wikipedia.org/wiki/Nazi" TargetMode="External"/><Relationship Id="rId7" Type="http://schemas.openxmlformats.org/officeDocument/2006/relationships/hyperlink" Target="https://en.wikipedia.org/wiki/Milgram_experiment#cite_note-4"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en.wikipedia.org/wiki/Jerusalem" TargetMode="External"/><Relationship Id="rId11" Type="http://schemas.openxmlformats.org/officeDocument/2006/relationships/hyperlink" Target="https://en.wikipedia.org/wiki/Just_following_orders" TargetMode="External"/><Relationship Id="rId5" Type="http://schemas.openxmlformats.org/officeDocument/2006/relationships/hyperlink" Target="https://en.wikipedia.org/wiki/Adolf_Eichmann" TargetMode="External"/><Relationship Id="rId10" Type="http://schemas.openxmlformats.org/officeDocument/2006/relationships/hyperlink" Target="https://en.wikipedia.org/wiki/The_Holocaust" TargetMode="External"/><Relationship Id="rId4" Type="http://schemas.openxmlformats.org/officeDocument/2006/relationships/hyperlink" Target="https://en.wikipedia.org/wiki/War_criminal" TargetMode="External"/><Relationship Id="rId9" Type="http://schemas.openxmlformats.org/officeDocument/2006/relationships/hyperlink" Target="https://en.wikipedia.org/wiki/Psychology_of_genocid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s://en.wikipedia.org/wiki/Milgram_experiment#cite_note-5" TargetMode="External"/><Relationship Id="rId3" Type="http://schemas.openxmlformats.org/officeDocument/2006/relationships/hyperlink" Target="https://en.wikipedia.org/wiki/Nazi" TargetMode="External"/><Relationship Id="rId7" Type="http://schemas.openxmlformats.org/officeDocument/2006/relationships/hyperlink" Target="https://en.wikipedia.org/wiki/Milgram_experiment#cite_note-4"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en.wikipedia.org/wiki/Jerusalem" TargetMode="External"/><Relationship Id="rId11" Type="http://schemas.openxmlformats.org/officeDocument/2006/relationships/hyperlink" Target="https://en.wikipedia.org/wiki/Just_following_orders" TargetMode="External"/><Relationship Id="rId5" Type="http://schemas.openxmlformats.org/officeDocument/2006/relationships/hyperlink" Target="https://en.wikipedia.org/wiki/Adolf_Eichmann" TargetMode="External"/><Relationship Id="rId10" Type="http://schemas.openxmlformats.org/officeDocument/2006/relationships/hyperlink" Target="https://en.wikipedia.org/wiki/The_Holocaust" TargetMode="External"/><Relationship Id="rId4" Type="http://schemas.openxmlformats.org/officeDocument/2006/relationships/hyperlink" Target="https://en.wikipedia.org/wiki/War_criminal" TargetMode="External"/><Relationship Id="rId9" Type="http://schemas.openxmlformats.org/officeDocument/2006/relationships/hyperlink" Target="https://en.wikipedia.org/wiki/Psychology_of_genocide"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noProof="0" dirty="0"/>
          </a:p>
        </p:txBody>
      </p:sp>
    </p:spTree>
    <p:extLst>
      <p:ext uri="{BB962C8B-B14F-4D97-AF65-F5344CB8AC3E}">
        <p14:creationId xmlns:p14="http://schemas.microsoft.com/office/powerpoint/2010/main" val="4149737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68511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GB" sz="1200" b="0" i="0" u="none" strike="noStrike" cap="none" dirty="0">
                <a:solidFill>
                  <a:schemeClr val="dk1"/>
                </a:solidFill>
                <a:latin typeface="Calibri"/>
                <a:ea typeface="Calibri"/>
                <a:cs typeface="Calibri"/>
                <a:sym typeface="Calibri"/>
              </a:rPr>
              <a:t>Tested individually after exposure to the group condition, participants gave the same estimates as they are reached in their prior group condition.</a:t>
            </a:r>
          </a:p>
          <a:p>
            <a:pPr algn="l">
              <a:buFont typeface="Arial" panose="020B0604020202020204" pitchFamily="34" charset="0"/>
              <a:buChar char="•"/>
            </a:pPr>
            <a:r>
              <a:rPr lang="en-GB" b="0" i="0" dirty="0">
                <a:solidFill>
                  <a:srgbClr val="555F71"/>
                </a:solidFill>
                <a:effectLst/>
                <a:highlight>
                  <a:srgbClr val="F2F0F0"/>
                </a:highlight>
                <a:latin typeface="__muliRegular_2af9a6"/>
              </a:rPr>
              <a:t>The experiment showed that people look to others for guidance when they face ambiguous situations (like the autokinetic effect).</a:t>
            </a:r>
          </a:p>
          <a:p>
            <a:pPr algn="l">
              <a:buFont typeface="Arial" panose="020B0604020202020204" pitchFamily="34" charset="0"/>
              <a:buChar char="•"/>
            </a:pPr>
            <a:r>
              <a:rPr lang="en-GB" b="0" i="0" dirty="0">
                <a:solidFill>
                  <a:srgbClr val="555F71"/>
                </a:solidFill>
                <a:effectLst/>
                <a:highlight>
                  <a:srgbClr val="F2F0F0"/>
                </a:highlight>
                <a:latin typeface="__muliRegular_2af9a6"/>
              </a:rPr>
              <a:t>When people don't have all the information they need, they look to others for information. This is called informational conformity.</a:t>
            </a:r>
          </a:p>
          <a:p>
            <a:pPr algn="l">
              <a:buFont typeface="Arial" panose="020B0604020202020204" pitchFamily="34" charset="0"/>
              <a:buChar char="•"/>
            </a:pPr>
            <a:r>
              <a:rPr lang="en-GB" b="0" i="0" dirty="0">
                <a:solidFill>
                  <a:srgbClr val="555F71"/>
                </a:solidFill>
                <a:effectLst/>
                <a:highlight>
                  <a:srgbClr val="F2F0F0"/>
                </a:highlight>
                <a:latin typeface="__muliRegular_2af9a6"/>
              </a:rPr>
              <a:t>Participants' estimates converged and a group norm formed because participants were influenced by other participants' estimates. They were influenced by informational social influence.</a:t>
            </a:r>
          </a:p>
          <a:p>
            <a:pPr marL="0" marR="0" lvl="0" indent="0" algn="l" rtl="0">
              <a:spcBef>
                <a:spcPts val="0"/>
              </a:spcBef>
              <a:spcAft>
                <a:spcPts val="0"/>
              </a:spcAft>
              <a:buNone/>
            </a:pPr>
            <a:endParaRPr lang="en-GB" dirty="0"/>
          </a:p>
          <a:p>
            <a:endParaRPr lang="en-GB" dirty="0"/>
          </a:p>
        </p:txBody>
      </p:sp>
    </p:spTree>
    <p:extLst>
      <p:ext uri="{BB962C8B-B14F-4D97-AF65-F5344CB8AC3E}">
        <p14:creationId xmlns:p14="http://schemas.microsoft.com/office/powerpoint/2010/main" val="1147464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24787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06897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Now, here is a way of understanding why people conforming using two models.</a:t>
            </a:r>
          </a:p>
        </p:txBody>
      </p:sp>
    </p:spTree>
    <p:extLst>
      <p:ext uri="{BB962C8B-B14F-4D97-AF65-F5344CB8AC3E}">
        <p14:creationId xmlns:p14="http://schemas.microsoft.com/office/powerpoint/2010/main" val="2194046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GB" sz="2400" b="0" dirty="0">
                <a:solidFill>
                  <a:schemeClr val="dk1"/>
                </a:solidFill>
                <a:latin typeface="Arial"/>
                <a:ea typeface="Arial"/>
                <a:cs typeface="Arial"/>
                <a:sym typeface="Arial"/>
              </a:rPr>
              <a:t>And there’s also third model that is useful to understand conformity:</a:t>
            </a:r>
          </a:p>
          <a:p>
            <a:pPr marL="0" marR="0" lvl="0" indent="0" defTabSz="457200" eaLnBrk="1" fontAlgn="auto" latinLnBrk="0" hangingPunct="1">
              <a:lnSpc>
                <a:spcPct val="117999"/>
              </a:lnSpc>
              <a:spcBef>
                <a:spcPts val="0"/>
              </a:spcBef>
              <a:spcAft>
                <a:spcPts val="0"/>
              </a:spcAft>
              <a:buClrTx/>
              <a:buSzTx/>
              <a:buFontTx/>
              <a:buNone/>
              <a:tabLst/>
              <a:defRPr/>
            </a:pPr>
            <a:r>
              <a:rPr lang="en-GB" sz="2400" b="0" dirty="0">
                <a:solidFill>
                  <a:schemeClr val="dk1"/>
                </a:solidFill>
                <a:latin typeface="Arial"/>
                <a:ea typeface="Arial"/>
                <a:cs typeface="Arial"/>
                <a:sym typeface="Arial"/>
              </a:rPr>
              <a:t>Social Identity Theory, proposed by psychologist Henri Tajfel, suggests that individuals derive a significant part of their self-concept from their membership in social groups. According to this theory, people categorize themselves and others into various groups based on characteristics like ethnicity, nationality, religion, or even sports team affiliation. They then tend to </a:t>
            </a:r>
            <a:r>
              <a:rPr lang="en-GB" sz="2400" b="0" dirty="0" err="1">
                <a:solidFill>
                  <a:schemeClr val="dk1"/>
                </a:solidFill>
                <a:latin typeface="Arial"/>
                <a:ea typeface="Arial"/>
                <a:cs typeface="Arial"/>
                <a:sym typeface="Arial"/>
              </a:rPr>
              <a:t>favor</a:t>
            </a:r>
            <a:r>
              <a:rPr lang="en-GB" sz="2400" b="0" dirty="0">
                <a:solidFill>
                  <a:schemeClr val="dk1"/>
                </a:solidFill>
                <a:latin typeface="Arial"/>
                <a:ea typeface="Arial"/>
                <a:cs typeface="Arial"/>
                <a:sym typeface="Arial"/>
              </a:rPr>
              <a:t> their in-group, seeing it as superior to out-groups. This ingroup </a:t>
            </a:r>
            <a:r>
              <a:rPr lang="en-GB" sz="2400" b="0" dirty="0" err="1">
                <a:solidFill>
                  <a:schemeClr val="dk1"/>
                </a:solidFill>
                <a:latin typeface="Arial"/>
                <a:ea typeface="Arial"/>
                <a:cs typeface="Arial"/>
                <a:sym typeface="Arial"/>
              </a:rPr>
              <a:t>favoritism</a:t>
            </a:r>
            <a:r>
              <a:rPr lang="en-GB" sz="2400" b="0" dirty="0">
                <a:solidFill>
                  <a:schemeClr val="dk1"/>
                </a:solidFill>
                <a:latin typeface="Arial"/>
                <a:ea typeface="Arial"/>
                <a:cs typeface="Arial"/>
                <a:sym typeface="Arial"/>
              </a:rPr>
              <a:t> can lead to intergroup conflict and discrimination. Social Identity Theory also posits that individuals may engage in social comparison, seeking to enhance their self-esteem by positively differentiating their group from others. Overall, it highlights the role of group membership in shaping perceptions, attitudes, and </a:t>
            </a:r>
            <a:r>
              <a:rPr lang="en-GB" sz="2400" b="0" dirty="0" err="1">
                <a:solidFill>
                  <a:schemeClr val="dk1"/>
                </a:solidFill>
                <a:latin typeface="Arial"/>
                <a:ea typeface="Arial"/>
                <a:cs typeface="Arial"/>
                <a:sym typeface="Arial"/>
              </a:rPr>
              <a:t>behaviors</a:t>
            </a:r>
            <a:r>
              <a:rPr lang="en-GB" sz="2400" b="0" dirty="0">
                <a:solidFill>
                  <a:schemeClr val="dk1"/>
                </a:solidFill>
                <a:latin typeface="Arial"/>
                <a:ea typeface="Arial"/>
                <a:cs typeface="Arial"/>
                <a:sym typeface="Arial"/>
              </a:rPr>
              <a:t>.</a:t>
            </a:r>
            <a:endParaRPr lang="en-GB" b="0" dirty="0"/>
          </a:p>
        </p:txBody>
      </p:sp>
    </p:spTree>
    <p:extLst>
      <p:ext uri="{BB962C8B-B14F-4D97-AF65-F5344CB8AC3E}">
        <p14:creationId xmlns:p14="http://schemas.microsoft.com/office/powerpoint/2010/main" val="46666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sz="2000" b="0" i="0" dirty="0">
                <a:solidFill>
                  <a:srgbClr val="000000"/>
                </a:solidFill>
                <a:effectLst/>
                <a:highlight>
                  <a:srgbClr val="FFFFFF"/>
                </a:highlight>
                <a:latin typeface="Georgia" panose="02040502050405020303" pitchFamily="18" charset="0"/>
              </a:rPr>
              <a:t>The experiment was conducted in 1971 by psychologist Philip Zimbardo to examine situational forces versus dispositions in human </a:t>
            </a:r>
            <a:r>
              <a:rPr lang="en-GB" sz="2000" b="0" i="0" dirty="0" err="1">
                <a:solidFill>
                  <a:srgbClr val="000000"/>
                </a:solidFill>
                <a:effectLst/>
                <a:highlight>
                  <a:srgbClr val="FFFFFF"/>
                </a:highlight>
                <a:latin typeface="Georgia" panose="02040502050405020303" pitchFamily="18" charset="0"/>
              </a:rPr>
              <a:t>behavior</a:t>
            </a:r>
            <a:r>
              <a:rPr lang="en-GB" sz="2000" b="0" i="0" dirty="0">
                <a:solidFill>
                  <a:srgbClr val="000000"/>
                </a:solidFill>
                <a:effectLst/>
                <a:highlight>
                  <a:srgbClr val="FFFFFF"/>
                </a:highlight>
                <a:latin typeface="Georgia" panose="02040502050405020303" pitchFamily="18" charset="0"/>
              </a:rPr>
              <a:t>.</a:t>
            </a:r>
          </a:p>
          <a:p>
            <a:pPr algn="l">
              <a:buFont typeface="Arial" panose="020B0604020202020204" pitchFamily="34" charset="0"/>
              <a:buChar char="•"/>
            </a:pPr>
            <a:r>
              <a:rPr lang="en-GB" sz="2000" b="0" i="0" dirty="0">
                <a:solidFill>
                  <a:srgbClr val="000000"/>
                </a:solidFill>
                <a:effectLst/>
                <a:highlight>
                  <a:srgbClr val="FFFFFF"/>
                </a:highlight>
                <a:latin typeface="Georgia" panose="02040502050405020303" pitchFamily="18" charset="0"/>
              </a:rPr>
              <a:t>24 young, healthy, psychologically normal men were randomly assigned to be “prisoners” or “guards” in a simulated prison environment.</a:t>
            </a:r>
          </a:p>
          <a:p>
            <a:pPr algn="l">
              <a:buFont typeface="Arial" panose="020B0604020202020204" pitchFamily="34" charset="0"/>
              <a:buChar char="•"/>
            </a:pPr>
            <a:r>
              <a:rPr lang="en-GB" sz="2000" b="0" i="0" dirty="0">
                <a:solidFill>
                  <a:srgbClr val="000000"/>
                </a:solidFill>
                <a:effectLst/>
                <a:highlight>
                  <a:srgbClr val="FFFFFF"/>
                </a:highlight>
                <a:latin typeface="Georgia" panose="02040502050405020303" pitchFamily="18" charset="0"/>
              </a:rPr>
              <a:t>The experiment had to be terminated after only 6 days due to the extreme, pathological </a:t>
            </a:r>
            <a:r>
              <a:rPr lang="en-GB" sz="2000" b="0" i="0" dirty="0" err="1">
                <a:solidFill>
                  <a:srgbClr val="000000"/>
                </a:solidFill>
                <a:effectLst/>
                <a:highlight>
                  <a:srgbClr val="FFFFFF"/>
                </a:highlight>
                <a:latin typeface="Georgia" panose="02040502050405020303" pitchFamily="18" charset="0"/>
              </a:rPr>
              <a:t>behavior</a:t>
            </a:r>
            <a:r>
              <a:rPr lang="en-GB" sz="2000" b="0" i="0" dirty="0">
                <a:solidFill>
                  <a:srgbClr val="000000"/>
                </a:solidFill>
                <a:effectLst/>
                <a:highlight>
                  <a:srgbClr val="FFFFFF"/>
                </a:highlight>
                <a:latin typeface="Georgia" panose="02040502050405020303" pitchFamily="18" charset="0"/>
              </a:rPr>
              <a:t> emerging in both groups. The situational forces overwhelmed the dispositions of the participants.</a:t>
            </a:r>
          </a:p>
          <a:p>
            <a:pPr algn="l">
              <a:buFont typeface="Arial" panose="020B0604020202020204" pitchFamily="34" charset="0"/>
              <a:buChar char="•"/>
            </a:pPr>
            <a:r>
              <a:rPr lang="en-GB" sz="2000" b="0" i="0" dirty="0">
                <a:solidFill>
                  <a:srgbClr val="000000"/>
                </a:solidFill>
                <a:effectLst/>
                <a:highlight>
                  <a:srgbClr val="FFFFFF"/>
                </a:highlight>
                <a:latin typeface="Georgia" panose="02040502050405020303" pitchFamily="18" charset="0"/>
              </a:rPr>
              <a:t>Pacifist young men assigned as guards began behaving sadistically, inflicting humiliation and suffering on the prisoners. Prisoners became blindly obedient and allowed themselves to be dehumanized.</a:t>
            </a:r>
          </a:p>
          <a:p>
            <a:pPr algn="l">
              <a:buFont typeface="Arial" panose="020B0604020202020204" pitchFamily="34" charset="0"/>
              <a:buChar char="•"/>
            </a:pPr>
            <a:r>
              <a:rPr lang="en-GB" sz="2000" b="0" i="0" dirty="0">
                <a:solidFill>
                  <a:srgbClr val="000000"/>
                </a:solidFill>
                <a:effectLst/>
                <a:highlight>
                  <a:srgbClr val="FFFFFF"/>
                </a:highlight>
                <a:latin typeface="Georgia" panose="02040502050405020303" pitchFamily="18" charset="0"/>
              </a:rPr>
              <a:t>The principal investigator, Zimbardo, was also transformed into a rigid authority figure as the Prison Superintendent.</a:t>
            </a:r>
          </a:p>
          <a:p>
            <a:pPr algn="l">
              <a:buFont typeface="Arial" panose="020B0604020202020204" pitchFamily="34" charset="0"/>
              <a:buChar char="•"/>
            </a:pPr>
            <a:r>
              <a:rPr lang="en-GB" sz="2000" b="0" i="0" dirty="0">
                <a:solidFill>
                  <a:srgbClr val="000000"/>
                </a:solidFill>
                <a:effectLst/>
                <a:highlight>
                  <a:srgbClr val="FFFFFF"/>
                </a:highlight>
                <a:latin typeface="Georgia" panose="02040502050405020303" pitchFamily="18" charset="0"/>
              </a:rPr>
              <a:t>The experiment demonstrated the power of situations to alter human </a:t>
            </a:r>
            <a:r>
              <a:rPr lang="en-GB" sz="2000" b="0" i="0" dirty="0" err="1">
                <a:solidFill>
                  <a:srgbClr val="000000"/>
                </a:solidFill>
                <a:effectLst/>
                <a:highlight>
                  <a:srgbClr val="FFFFFF"/>
                </a:highlight>
                <a:latin typeface="Georgia" panose="02040502050405020303" pitchFamily="18" charset="0"/>
              </a:rPr>
              <a:t>behavior</a:t>
            </a:r>
            <a:r>
              <a:rPr lang="en-GB" sz="2000" b="0" i="0" dirty="0">
                <a:solidFill>
                  <a:srgbClr val="000000"/>
                </a:solidFill>
                <a:effectLst/>
                <a:highlight>
                  <a:srgbClr val="FFFFFF"/>
                </a:highlight>
                <a:latin typeface="Georgia" panose="02040502050405020303" pitchFamily="18" charset="0"/>
              </a:rPr>
              <a:t> dramatically. Even good, normal people can do evil things when situational forces push them in that direction.</a:t>
            </a:r>
          </a:p>
        </p:txBody>
      </p:sp>
    </p:spTree>
    <p:extLst>
      <p:ext uri="{BB962C8B-B14F-4D97-AF65-F5344CB8AC3E}">
        <p14:creationId xmlns:p14="http://schemas.microsoft.com/office/powerpoint/2010/main" val="817480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89128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GB" sz="2400" b="0" i="0" u="none" strike="noStrike" cap="none" dirty="0">
                <a:solidFill>
                  <a:schemeClr val="dk1"/>
                </a:solidFill>
                <a:latin typeface="Calibri"/>
                <a:ea typeface="Calibri"/>
                <a:cs typeface="Calibri"/>
                <a:sym typeface="Calibri"/>
              </a:rPr>
              <a:t>Identification is a third form of social influence,</a:t>
            </a:r>
            <a:endParaRPr lang="en-GB" dirty="0"/>
          </a:p>
          <a:p>
            <a:pPr marL="0" marR="0" lvl="0" indent="0" algn="l" rtl="0">
              <a:spcBef>
                <a:spcPts val="0"/>
              </a:spcBef>
              <a:spcAft>
                <a:spcPts val="0"/>
              </a:spcAft>
              <a:buNone/>
            </a:pPr>
            <a:endParaRPr lang="en-GB" sz="24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2400" b="0" i="0" u="none" strike="noStrike" cap="none" dirty="0">
                <a:solidFill>
                  <a:schemeClr val="dk1"/>
                </a:solidFill>
                <a:latin typeface="Calibri"/>
                <a:ea typeface="Calibri"/>
                <a:cs typeface="Calibri"/>
                <a:sym typeface="Calibri"/>
              </a:rPr>
              <a:t>But it can also be construed as a strong mediating factor on normative &amp; information influence (in-group status/shared identify strengthens influence)</a:t>
            </a:r>
            <a:endParaRPr lang="en-GB" dirty="0"/>
          </a:p>
          <a:p>
            <a:pPr marL="0" marR="0" lvl="0" indent="0" algn="l" rtl="0">
              <a:spcBef>
                <a:spcPts val="0"/>
              </a:spcBef>
              <a:spcAft>
                <a:spcPts val="0"/>
              </a:spcAft>
              <a:buNone/>
            </a:pPr>
            <a:endParaRPr lang="en-GB" sz="2400" b="0" i="0" u="none" strike="noStrike" cap="none" dirty="0">
              <a:solidFill>
                <a:schemeClr val="dk1"/>
              </a:solidFill>
              <a:latin typeface="Calibri"/>
              <a:ea typeface="Calibri"/>
              <a:cs typeface="Calibri"/>
              <a:sym typeface="Calibri"/>
            </a:endParaRPr>
          </a:p>
          <a:p>
            <a:endParaRPr lang="en-GB" dirty="0"/>
          </a:p>
        </p:txBody>
      </p:sp>
    </p:spTree>
    <p:extLst>
      <p:ext uri="{BB962C8B-B14F-4D97-AF65-F5344CB8AC3E}">
        <p14:creationId xmlns:p14="http://schemas.microsoft.com/office/powerpoint/2010/main" val="80852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GB" b="0" i="0" dirty="0">
                <a:solidFill>
                  <a:srgbClr val="202122"/>
                </a:solidFill>
                <a:effectLst/>
                <a:highlight>
                  <a:srgbClr val="FFFFFF"/>
                </a:highlight>
                <a:latin typeface="Arial" panose="020B0604020202020204" pitchFamily="34" charset="0"/>
              </a:rPr>
              <a:t>The experiments began 1961 at Yale University, three months after the start of the trial of German </a:t>
            </a:r>
            <a:r>
              <a:rPr lang="en-GB" b="0" i="0" u="none" strike="noStrike" dirty="0">
                <a:solidFill>
                  <a:srgbClr val="3366CC"/>
                </a:solidFill>
                <a:effectLst/>
                <a:highlight>
                  <a:srgbClr val="FFFFFF"/>
                </a:highlight>
                <a:latin typeface="Arial" panose="020B0604020202020204" pitchFamily="34" charset="0"/>
                <a:hlinkClick r:id="rId3" tooltip="Nazi"/>
              </a:rPr>
              <a:t>Nazi</a:t>
            </a:r>
            <a:r>
              <a:rPr lang="en-GB" b="0" i="0" dirty="0">
                <a:solidFill>
                  <a:srgbClr val="202122"/>
                </a:solidFill>
                <a:effectLst/>
                <a:highlight>
                  <a:srgbClr val="FFFFFF"/>
                </a:highlight>
                <a:latin typeface="Arial" panose="020B0604020202020204" pitchFamily="34" charset="0"/>
              </a:rPr>
              <a:t> </a:t>
            </a:r>
            <a:r>
              <a:rPr lang="en-GB" b="0" i="0" u="none" strike="noStrike" dirty="0">
                <a:solidFill>
                  <a:srgbClr val="3366CC"/>
                </a:solidFill>
                <a:effectLst/>
                <a:highlight>
                  <a:srgbClr val="FFFFFF"/>
                </a:highlight>
                <a:latin typeface="Arial" panose="020B0604020202020204" pitchFamily="34" charset="0"/>
                <a:hlinkClick r:id="rId4" tooltip="War criminal"/>
              </a:rPr>
              <a:t>war criminal</a:t>
            </a:r>
            <a:r>
              <a:rPr lang="en-GB" b="0" i="0" dirty="0">
                <a:solidFill>
                  <a:srgbClr val="202122"/>
                </a:solidFill>
                <a:effectLst/>
                <a:highlight>
                  <a:srgbClr val="FFFFFF"/>
                </a:highlight>
                <a:latin typeface="Arial" panose="020B0604020202020204" pitchFamily="34" charset="0"/>
              </a:rPr>
              <a:t> </a:t>
            </a:r>
            <a:r>
              <a:rPr lang="en-GB" b="0" i="0" u="none" strike="noStrike" dirty="0">
                <a:solidFill>
                  <a:srgbClr val="3366CC"/>
                </a:solidFill>
                <a:effectLst/>
                <a:highlight>
                  <a:srgbClr val="FFFFFF"/>
                </a:highlight>
                <a:latin typeface="Arial" panose="020B0604020202020204" pitchFamily="34" charset="0"/>
                <a:hlinkClick r:id="rId5" tooltip="Adolf Eichmann"/>
              </a:rPr>
              <a:t>Adolf Eichmann</a:t>
            </a:r>
            <a:r>
              <a:rPr lang="en-GB" b="0" i="0" dirty="0">
                <a:solidFill>
                  <a:srgbClr val="202122"/>
                </a:solidFill>
                <a:effectLst/>
                <a:highlight>
                  <a:srgbClr val="FFFFFF"/>
                </a:highlight>
                <a:latin typeface="Arial" panose="020B0604020202020204" pitchFamily="34" charset="0"/>
              </a:rPr>
              <a:t> in </a:t>
            </a:r>
            <a:r>
              <a:rPr lang="en-GB" b="0" i="0" u="none" strike="noStrike" dirty="0">
                <a:solidFill>
                  <a:srgbClr val="3366CC"/>
                </a:solidFill>
                <a:effectLst/>
                <a:highlight>
                  <a:srgbClr val="FFFFFF"/>
                </a:highlight>
                <a:latin typeface="Arial" panose="020B0604020202020204" pitchFamily="34" charset="0"/>
                <a:hlinkClick r:id="rId6" tooltip="Jerusalem"/>
              </a:rPr>
              <a:t>Jerusalem</a:t>
            </a:r>
            <a:r>
              <a:rPr lang="en-GB" b="0" i="0" dirty="0">
                <a:solidFill>
                  <a:srgbClr val="202122"/>
                </a:solidFill>
                <a:effectLst/>
                <a:highlight>
                  <a:srgbClr val="FFFFFF"/>
                </a:highlight>
                <a:latin typeface="Arial" panose="020B0604020202020204" pitchFamily="34" charset="0"/>
              </a:rPr>
              <a:t>.</a:t>
            </a:r>
            <a:r>
              <a:rPr lang="en-GB" b="0" i="0" u="none" strike="noStrike" baseline="30000" dirty="0">
                <a:solidFill>
                  <a:srgbClr val="3366CC"/>
                </a:solidFill>
                <a:effectLst/>
                <a:highlight>
                  <a:srgbClr val="FFFFFF"/>
                </a:highlight>
                <a:latin typeface="Arial" panose="020B0604020202020204" pitchFamily="34" charset="0"/>
                <a:hlinkClick r:id="rId7"/>
              </a:rPr>
              <a:t>[4]</a:t>
            </a:r>
            <a:r>
              <a:rPr lang="en-GB" b="0" i="0" u="none" strike="noStrike" baseline="30000" dirty="0">
                <a:solidFill>
                  <a:srgbClr val="3366CC"/>
                </a:solidFill>
                <a:effectLst/>
                <a:highlight>
                  <a:srgbClr val="FFFFFF"/>
                </a:highlight>
                <a:latin typeface="Arial" panose="020B0604020202020204" pitchFamily="34" charset="0"/>
                <a:hlinkClick r:id="rId8"/>
              </a:rPr>
              <a:t>[5]</a:t>
            </a:r>
            <a:r>
              <a:rPr lang="en-GB" b="0" i="0" dirty="0">
                <a:solidFill>
                  <a:srgbClr val="202122"/>
                </a:solidFill>
                <a:effectLst/>
                <a:highlight>
                  <a:srgbClr val="FFFFFF"/>
                </a:highlight>
                <a:latin typeface="Arial" panose="020B0604020202020204" pitchFamily="34" charset="0"/>
              </a:rPr>
              <a:t> Milgram devised his psychological study to explain the </a:t>
            </a:r>
            <a:r>
              <a:rPr lang="en-GB" b="0" i="0" u="none" strike="noStrike" dirty="0">
                <a:solidFill>
                  <a:srgbClr val="3366CC"/>
                </a:solidFill>
                <a:effectLst/>
                <a:highlight>
                  <a:srgbClr val="FFFFFF"/>
                </a:highlight>
                <a:latin typeface="Arial" panose="020B0604020202020204" pitchFamily="34" charset="0"/>
                <a:hlinkClick r:id="rId9" tooltip="Psychology of genocide"/>
              </a:rPr>
              <a:t>psychology of genocide</a:t>
            </a:r>
            <a:r>
              <a:rPr lang="en-GB" b="0" i="0" dirty="0">
                <a:solidFill>
                  <a:srgbClr val="202122"/>
                </a:solidFill>
                <a:effectLst/>
                <a:highlight>
                  <a:srgbClr val="FFFFFF"/>
                </a:highlight>
                <a:latin typeface="Arial" panose="020B0604020202020204" pitchFamily="34" charset="0"/>
              </a:rPr>
              <a:t> and answer the popular contemporary question: "Could it be that Eichmann and his million accomplices in </a:t>
            </a:r>
            <a:r>
              <a:rPr lang="en-GB" b="0" i="0" u="none" strike="noStrike" dirty="0">
                <a:solidFill>
                  <a:srgbClr val="3366CC"/>
                </a:solidFill>
                <a:effectLst/>
                <a:highlight>
                  <a:srgbClr val="FFFFFF"/>
                </a:highlight>
                <a:latin typeface="Arial" panose="020B0604020202020204" pitchFamily="34" charset="0"/>
                <a:hlinkClick r:id="rId10" tooltip="The Holocaust"/>
              </a:rPr>
              <a:t>the Holocaust</a:t>
            </a:r>
            <a:r>
              <a:rPr lang="en-GB" b="0" i="0" dirty="0">
                <a:solidFill>
                  <a:srgbClr val="202122"/>
                </a:solidFill>
                <a:effectLst/>
                <a:highlight>
                  <a:srgbClr val="FFFFFF"/>
                </a:highlight>
                <a:latin typeface="Arial" panose="020B0604020202020204" pitchFamily="34" charset="0"/>
              </a:rPr>
              <a:t> were </a:t>
            </a:r>
            <a:r>
              <a:rPr lang="en-GB" b="0" i="0" u="none" strike="noStrike" dirty="0">
                <a:solidFill>
                  <a:srgbClr val="3366CC"/>
                </a:solidFill>
                <a:effectLst/>
                <a:highlight>
                  <a:srgbClr val="FFFFFF"/>
                </a:highlight>
                <a:latin typeface="Arial" panose="020B0604020202020204" pitchFamily="34" charset="0"/>
                <a:hlinkClick r:id="rId11" tooltip="Just following orders"/>
              </a:rPr>
              <a:t>just following orders</a:t>
            </a:r>
            <a:r>
              <a:rPr lang="en-GB" b="0" i="0" dirty="0">
                <a:solidFill>
                  <a:srgbClr val="202122"/>
                </a:solidFill>
                <a:effectLst/>
                <a:highlight>
                  <a:srgbClr val="FFFFFF"/>
                </a:highlight>
                <a:latin typeface="Arial" panose="020B0604020202020204" pitchFamily="34" charset="0"/>
              </a:rPr>
              <a:t>? Could we call them all accomplices?"</a:t>
            </a:r>
            <a:endParaRPr lang="en-GB" b="0" dirty="0"/>
          </a:p>
        </p:txBody>
      </p:sp>
    </p:spTree>
    <p:extLst>
      <p:ext uri="{BB962C8B-B14F-4D97-AF65-F5344CB8AC3E}">
        <p14:creationId xmlns:p14="http://schemas.microsoft.com/office/powerpoint/2010/main" val="1405912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a:spLocks noGrp="1" noRot="1" noChangeAspect="1"/>
          </p:cNvSpPr>
          <p:nvPr>
            <p:ph type="sldImg"/>
          </p:nvPr>
        </p:nvSpPr>
        <p:spPr>
          <a:xfrm>
            <a:off x="381000" y="685800"/>
            <a:ext cx="6096000" cy="3429000"/>
          </a:xfrm>
          <a:prstGeom prst="rect">
            <a:avLst/>
          </a:prstGeom>
        </p:spPr>
        <p:txBody>
          <a:bodyPr/>
          <a:lstStyle/>
          <a:p>
            <a:endParaRPr/>
          </a:p>
        </p:txBody>
      </p:sp>
      <p:sp>
        <p:nvSpPr>
          <p:cNvPr id="193" name="Shape 193"/>
          <p:cNvSpPr>
            <a:spLocks noGrp="1"/>
          </p:cNvSpPr>
          <p:nvPr>
            <p:ph type="body" sz="quarter" idx="1"/>
          </p:nvPr>
        </p:nvSpPr>
        <p:spPr>
          <a:prstGeom prst="rect">
            <a:avLst/>
          </a:prstGeom>
        </p:spPr>
        <p:txBody>
          <a:bodyPr/>
          <a:lstStyle/>
          <a:p>
            <a:pPr defTabSz="914400">
              <a:lnSpc>
                <a:spcPct val="80000"/>
              </a:lnSpc>
              <a:defRPr sz="1200" b="1" spc="-24"/>
            </a:pPr>
            <a:r>
              <a:t>The first 3 can lead to biases and systematic errors</a:t>
            </a:r>
          </a:p>
          <a:p>
            <a:pPr defTabSz="914400">
              <a:lnSpc>
                <a:spcPct val="80000"/>
              </a:lnSpc>
              <a:defRPr sz="1200" b="1" spc="-24"/>
            </a:pPr>
            <a:r>
              <a:t>The 4</a:t>
            </a:r>
            <a:r>
              <a:rPr baseline="30000"/>
              <a:t>th</a:t>
            </a:r>
            <a:r>
              <a:t> relates to how people feel.</a:t>
            </a:r>
          </a:p>
        </p:txBody>
      </p:sp>
    </p:spTree>
    <p:extLst>
      <p:ext uri="{BB962C8B-B14F-4D97-AF65-F5344CB8AC3E}">
        <p14:creationId xmlns:p14="http://schemas.microsoft.com/office/powerpoint/2010/main" val="2555873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GB" b="0" i="0" dirty="0">
                <a:solidFill>
                  <a:srgbClr val="202122"/>
                </a:solidFill>
                <a:effectLst/>
                <a:highlight>
                  <a:srgbClr val="FFFFFF"/>
                </a:highlight>
                <a:latin typeface="Arial" panose="020B0604020202020204" pitchFamily="34" charset="0"/>
              </a:rPr>
              <a:t>The experiments began 1961 at Yale University, three months after the start of the trial of German </a:t>
            </a:r>
            <a:r>
              <a:rPr lang="en-GB" b="0" i="0" u="none" strike="noStrike" dirty="0">
                <a:solidFill>
                  <a:srgbClr val="3366CC"/>
                </a:solidFill>
                <a:effectLst/>
                <a:highlight>
                  <a:srgbClr val="FFFFFF"/>
                </a:highlight>
                <a:latin typeface="Arial" panose="020B0604020202020204" pitchFamily="34" charset="0"/>
                <a:hlinkClick r:id="rId3" tooltip="Nazi"/>
              </a:rPr>
              <a:t>Nazi</a:t>
            </a:r>
            <a:r>
              <a:rPr lang="en-GB" b="0" i="0" dirty="0">
                <a:solidFill>
                  <a:srgbClr val="202122"/>
                </a:solidFill>
                <a:effectLst/>
                <a:highlight>
                  <a:srgbClr val="FFFFFF"/>
                </a:highlight>
                <a:latin typeface="Arial" panose="020B0604020202020204" pitchFamily="34" charset="0"/>
              </a:rPr>
              <a:t> </a:t>
            </a:r>
            <a:r>
              <a:rPr lang="en-GB" b="0" i="0" u="none" strike="noStrike" dirty="0">
                <a:solidFill>
                  <a:srgbClr val="3366CC"/>
                </a:solidFill>
                <a:effectLst/>
                <a:highlight>
                  <a:srgbClr val="FFFFFF"/>
                </a:highlight>
                <a:latin typeface="Arial" panose="020B0604020202020204" pitchFamily="34" charset="0"/>
                <a:hlinkClick r:id="rId4" tooltip="War criminal"/>
              </a:rPr>
              <a:t>war criminal</a:t>
            </a:r>
            <a:r>
              <a:rPr lang="en-GB" b="0" i="0" dirty="0">
                <a:solidFill>
                  <a:srgbClr val="202122"/>
                </a:solidFill>
                <a:effectLst/>
                <a:highlight>
                  <a:srgbClr val="FFFFFF"/>
                </a:highlight>
                <a:latin typeface="Arial" panose="020B0604020202020204" pitchFamily="34" charset="0"/>
              </a:rPr>
              <a:t> </a:t>
            </a:r>
            <a:r>
              <a:rPr lang="en-GB" b="0" i="0" u="none" strike="noStrike" dirty="0">
                <a:solidFill>
                  <a:srgbClr val="3366CC"/>
                </a:solidFill>
                <a:effectLst/>
                <a:highlight>
                  <a:srgbClr val="FFFFFF"/>
                </a:highlight>
                <a:latin typeface="Arial" panose="020B0604020202020204" pitchFamily="34" charset="0"/>
                <a:hlinkClick r:id="rId5" tooltip="Adolf Eichmann"/>
              </a:rPr>
              <a:t>Adolf Eichmann</a:t>
            </a:r>
            <a:r>
              <a:rPr lang="en-GB" b="0" i="0" dirty="0">
                <a:solidFill>
                  <a:srgbClr val="202122"/>
                </a:solidFill>
                <a:effectLst/>
                <a:highlight>
                  <a:srgbClr val="FFFFFF"/>
                </a:highlight>
                <a:latin typeface="Arial" panose="020B0604020202020204" pitchFamily="34" charset="0"/>
              </a:rPr>
              <a:t> in </a:t>
            </a:r>
            <a:r>
              <a:rPr lang="en-GB" b="0" i="0" u="none" strike="noStrike" dirty="0">
                <a:solidFill>
                  <a:srgbClr val="3366CC"/>
                </a:solidFill>
                <a:effectLst/>
                <a:highlight>
                  <a:srgbClr val="FFFFFF"/>
                </a:highlight>
                <a:latin typeface="Arial" panose="020B0604020202020204" pitchFamily="34" charset="0"/>
                <a:hlinkClick r:id="rId6" tooltip="Jerusalem"/>
              </a:rPr>
              <a:t>Jerusalem</a:t>
            </a:r>
            <a:r>
              <a:rPr lang="en-GB" b="0" i="0" dirty="0">
                <a:solidFill>
                  <a:srgbClr val="202122"/>
                </a:solidFill>
                <a:effectLst/>
                <a:highlight>
                  <a:srgbClr val="FFFFFF"/>
                </a:highlight>
                <a:latin typeface="Arial" panose="020B0604020202020204" pitchFamily="34" charset="0"/>
              </a:rPr>
              <a:t>.</a:t>
            </a:r>
            <a:r>
              <a:rPr lang="en-GB" b="0" i="0" u="none" strike="noStrike" baseline="30000" dirty="0">
                <a:solidFill>
                  <a:srgbClr val="3366CC"/>
                </a:solidFill>
                <a:effectLst/>
                <a:highlight>
                  <a:srgbClr val="FFFFFF"/>
                </a:highlight>
                <a:latin typeface="Arial" panose="020B0604020202020204" pitchFamily="34" charset="0"/>
                <a:hlinkClick r:id="rId7"/>
              </a:rPr>
              <a:t>[4]</a:t>
            </a:r>
            <a:r>
              <a:rPr lang="en-GB" b="0" i="0" u="none" strike="noStrike" baseline="30000" dirty="0">
                <a:solidFill>
                  <a:srgbClr val="3366CC"/>
                </a:solidFill>
                <a:effectLst/>
                <a:highlight>
                  <a:srgbClr val="FFFFFF"/>
                </a:highlight>
                <a:latin typeface="Arial" panose="020B0604020202020204" pitchFamily="34" charset="0"/>
                <a:hlinkClick r:id="rId8"/>
              </a:rPr>
              <a:t>[5]</a:t>
            </a:r>
            <a:r>
              <a:rPr lang="en-GB" b="0" i="0" dirty="0">
                <a:solidFill>
                  <a:srgbClr val="202122"/>
                </a:solidFill>
                <a:effectLst/>
                <a:highlight>
                  <a:srgbClr val="FFFFFF"/>
                </a:highlight>
                <a:latin typeface="Arial" panose="020B0604020202020204" pitchFamily="34" charset="0"/>
              </a:rPr>
              <a:t> Milgram devised his psychological study to explain the </a:t>
            </a:r>
            <a:r>
              <a:rPr lang="en-GB" b="0" i="0" u="none" strike="noStrike" dirty="0">
                <a:solidFill>
                  <a:srgbClr val="3366CC"/>
                </a:solidFill>
                <a:effectLst/>
                <a:highlight>
                  <a:srgbClr val="FFFFFF"/>
                </a:highlight>
                <a:latin typeface="Arial" panose="020B0604020202020204" pitchFamily="34" charset="0"/>
                <a:hlinkClick r:id="rId9" tooltip="Psychology of genocide"/>
              </a:rPr>
              <a:t>psychology of genocide</a:t>
            </a:r>
            <a:r>
              <a:rPr lang="en-GB" b="0" i="0" dirty="0">
                <a:solidFill>
                  <a:srgbClr val="202122"/>
                </a:solidFill>
                <a:effectLst/>
                <a:highlight>
                  <a:srgbClr val="FFFFFF"/>
                </a:highlight>
                <a:latin typeface="Arial" panose="020B0604020202020204" pitchFamily="34" charset="0"/>
              </a:rPr>
              <a:t> and answer the popular contemporary question: "Could it be that Eichmann and his million accomplices in </a:t>
            </a:r>
            <a:r>
              <a:rPr lang="en-GB" b="0" i="0" u="none" strike="noStrike" dirty="0">
                <a:solidFill>
                  <a:srgbClr val="3366CC"/>
                </a:solidFill>
                <a:effectLst/>
                <a:highlight>
                  <a:srgbClr val="FFFFFF"/>
                </a:highlight>
                <a:latin typeface="Arial" panose="020B0604020202020204" pitchFamily="34" charset="0"/>
                <a:hlinkClick r:id="rId10" tooltip="The Holocaust"/>
              </a:rPr>
              <a:t>the Holocaust</a:t>
            </a:r>
            <a:r>
              <a:rPr lang="en-GB" b="0" i="0" dirty="0">
                <a:solidFill>
                  <a:srgbClr val="202122"/>
                </a:solidFill>
                <a:effectLst/>
                <a:highlight>
                  <a:srgbClr val="FFFFFF"/>
                </a:highlight>
                <a:latin typeface="Arial" panose="020B0604020202020204" pitchFamily="34" charset="0"/>
              </a:rPr>
              <a:t> were </a:t>
            </a:r>
            <a:r>
              <a:rPr lang="en-GB" b="0" i="0" u="none" strike="noStrike" dirty="0">
                <a:solidFill>
                  <a:srgbClr val="3366CC"/>
                </a:solidFill>
                <a:effectLst/>
                <a:highlight>
                  <a:srgbClr val="FFFFFF"/>
                </a:highlight>
                <a:latin typeface="Arial" panose="020B0604020202020204" pitchFamily="34" charset="0"/>
                <a:hlinkClick r:id="rId11" tooltip="Just following orders"/>
              </a:rPr>
              <a:t>just following orders</a:t>
            </a:r>
            <a:r>
              <a:rPr lang="en-GB" b="0" i="0" dirty="0">
                <a:solidFill>
                  <a:srgbClr val="202122"/>
                </a:solidFill>
                <a:effectLst/>
                <a:highlight>
                  <a:srgbClr val="FFFFFF"/>
                </a:highlight>
                <a:latin typeface="Arial" panose="020B0604020202020204" pitchFamily="34" charset="0"/>
              </a:rPr>
              <a:t>? Could we call them all accomplices?"</a:t>
            </a:r>
            <a:endParaRPr lang="en-GB" b="0" dirty="0"/>
          </a:p>
        </p:txBody>
      </p:sp>
    </p:spTree>
    <p:extLst>
      <p:ext uri="{BB962C8B-B14F-4D97-AF65-F5344CB8AC3E}">
        <p14:creationId xmlns:p14="http://schemas.microsoft.com/office/powerpoint/2010/main" val="1175821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GB" sz="2400" b="0" i="0" u="none" strike="noStrike" cap="none" dirty="0">
                <a:solidFill>
                  <a:schemeClr val="dk1"/>
                </a:solidFill>
                <a:latin typeface="Calibri"/>
                <a:ea typeface="Calibri"/>
                <a:cs typeface="Calibri"/>
                <a:sym typeface="Calibri"/>
              </a:rPr>
              <a:t>Student expressed pain, banging on wall, wailing, begging to stop etc.</a:t>
            </a:r>
            <a:endParaRPr lang="en-GB" dirty="0"/>
          </a:p>
        </p:txBody>
      </p:sp>
    </p:spTree>
    <p:extLst>
      <p:ext uri="{BB962C8B-B14F-4D97-AF65-F5344CB8AC3E}">
        <p14:creationId xmlns:p14="http://schemas.microsoft.com/office/powerpoint/2010/main" val="18190192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Font typeface="Calibri"/>
              <a:buNone/>
            </a:pPr>
            <a:r>
              <a:rPr lang="en-GB" sz="2400" b="1" i="0" u="none" strike="noStrike" cap="none" dirty="0">
                <a:solidFill>
                  <a:schemeClr val="dk1"/>
                </a:solidFill>
                <a:latin typeface="Calibri"/>
                <a:ea typeface="Calibri"/>
                <a:cs typeface="Calibri"/>
                <a:sym typeface="Calibri"/>
              </a:rPr>
              <a:t>So what was going on?</a:t>
            </a:r>
          </a:p>
          <a:p>
            <a:pPr marL="0" marR="0" lvl="0" indent="0" algn="l" rtl="0">
              <a:lnSpc>
                <a:spcPct val="100000"/>
              </a:lnSpc>
              <a:spcBef>
                <a:spcPts val="0"/>
              </a:spcBef>
              <a:spcAft>
                <a:spcPts val="0"/>
              </a:spcAft>
              <a:buClr>
                <a:schemeClr val="dk1"/>
              </a:buClr>
              <a:buFont typeface="Calibri"/>
              <a:buNone/>
            </a:pPr>
            <a:r>
              <a:rPr lang="en-GB" sz="2400" b="1" i="0" u="none" strike="noStrike" cap="none" dirty="0">
                <a:solidFill>
                  <a:schemeClr val="dk1"/>
                </a:solidFill>
                <a:latin typeface="Calibri"/>
                <a:ea typeface="Calibri"/>
                <a:cs typeface="Calibri"/>
                <a:sym typeface="Calibri"/>
              </a:rPr>
              <a:t>Social contract: </a:t>
            </a:r>
            <a:r>
              <a:rPr lang="en-GB" sz="2400" b="0" i="0" u="none" strike="noStrike" cap="none" dirty="0">
                <a:solidFill>
                  <a:schemeClr val="dk1"/>
                </a:solidFill>
                <a:latin typeface="Calibri"/>
                <a:ea typeface="Calibri"/>
                <a:cs typeface="Calibri"/>
                <a:sym typeface="Calibri"/>
              </a:rPr>
              <a:t>Participants had agreed to help to experimenter. Breaking that social commitment is difficult. Commitment to this social contract also escalates (foot in the door technique)</a:t>
            </a:r>
            <a:endParaRPr lang="en-GB" dirty="0"/>
          </a:p>
          <a:p>
            <a:pPr marL="0" marR="0" lvl="0" indent="0" algn="l" rtl="0">
              <a:spcBef>
                <a:spcPts val="0"/>
              </a:spcBef>
              <a:spcAft>
                <a:spcPts val="0"/>
              </a:spcAft>
              <a:buNone/>
            </a:pPr>
            <a:r>
              <a:rPr lang="en-GB" sz="2400" b="1" i="0" u="none" strike="noStrike" cap="none" dirty="0">
                <a:solidFill>
                  <a:schemeClr val="dk1"/>
                </a:solidFill>
                <a:latin typeface="Calibri"/>
                <a:ea typeface="Calibri"/>
                <a:cs typeface="Calibri"/>
                <a:sym typeface="Calibri"/>
              </a:rPr>
              <a:t>Escalation of commitment: </a:t>
            </a:r>
            <a:r>
              <a:rPr lang="en-GB" sz="2400" b="0" i="0" u="none" strike="noStrike" cap="none" dirty="0">
                <a:solidFill>
                  <a:schemeClr val="dk1"/>
                </a:solidFill>
                <a:latin typeface="Calibri"/>
                <a:ea typeface="Calibri"/>
                <a:cs typeface="Calibri"/>
                <a:sym typeface="Calibri"/>
              </a:rPr>
              <a:t>stopping invites cognitive dissonance.</a:t>
            </a:r>
            <a:endParaRPr lang="en-GB" dirty="0"/>
          </a:p>
          <a:p>
            <a:pPr marL="0" marR="0" lvl="0" indent="0" algn="l" rtl="0">
              <a:spcBef>
                <a:spcPts val="0"/>
              </a:spcBef>
              <a:spcAft>
                <a:spcPts val="0"/>
              </a:spcAft>
              <a:buNone/>
            </a:pPr>
            <a:r>
              <a:rPr lang="en-GB" sz="2400" b="0" i="0" u="none" strike="noStrike" cap="none" dirty="0">
                <a:solidFill>
                  <a:schemeClr val="dk1"/>
                </a:solidFill>
                <a:latin typeface="Calibri"/>
                <a:ea typeface="Calibri"/>
                <a:cs typeface="Calibri"/>
                <a:sym typeface="Calibri"/>
              </a:rPr>
              <a:t>Agentic state – solution to cognitive dissonance – they can maintain the social contract, they can maintain consistency in their behaviour, without needing to accommodate the belief that they’re amoral </a:t>
            </a:r>
            <a:r>
              <a:rPr lang="en-GB" sz="2400" b="0" i="0" u="none" strike="noStrike" cap="none" dirty="0" err="1">
                <a:solidFill>
                  <a:schemeClr val="dk1"/>
                </a:solidFill>
                <a:latin typeface="Calibri"/>
                <a:ea typeface="Calibri"/>
                <a:cs typeface="Calibri"/>
                <a:sym typeface="Calibri"/>
              </a:rPr>
              <a:t>psycholpaths</a:t>
            </a:r>
            <a:r>
              <a:rPr lang="en-GB" sz="2400" b="0" i="0" u="none" strike="noStrike" cap="none" dirty="0">
                <a:solidFill>
                  <a:schemeClr val="dk1"/>
                </a:solidFill>
                <a:latin typeface="Calibri"/>
                <a:ea typeface="Calibri"/>
                <a:cs typeface="Calibri"/>
                <a:sym typeface="Calibri"/>
              </a:rPr>
              <a:t>. (I don’t make the rules/following orders etc/not responsible).</a:t>
            </a:r>
          </a:p>
          <a:p>
            <a:pPr marL="0" marR="0" lvl="0" indent="0" algn="l" rtl="0">
              <a:spcBef>
                <a:spcPts val="0"/>
              </a:spcBef>
              <a:spcAft>
                <a:spcPts val="0"/>
              </a:spcAft>
              <a:buNone/>
            </a:pPr>
            <a:endParaRPr lang="en-GB" sz="24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2400" b="0" i="0" u="none" strike="noStrike" cap="none" dirty="0">
                <a:solidFill>
                  <a:schemeClr val="dk1"/>
                </a:solidFill>
                <a:latin typeface="Calibri"/>
                <a:ea typeface="Calibri"/>
                <a:cs typeface="Calibri"/>
                <a:sym typeface="Calibri"/>
              </a:rPr>
              <a:t>Some support of this in Milgram’s studies. E.g. when highlighting participants own responsibility, people quit earlier. When reiterating the experimenter is responsible, obedience continues.</a:t>
            </a:r>
            <a:endParaRPr lang="en-GB" sz="2400" dirty="0"/>
          </a:p>
          <a:p>
            <a:pPr marL="0" marR="0" lvl="0" indent="0" algn="l" rtl="0">
              <a:spcBef>
                <a:spcPts val="0"/>
              </a:spcBef>
              <a:spcAft>
                <a:spcPts val="0"/>
              </a:spcAft>
              <a:buNone/>
            </a:pPr>
            <a:endParaRPr lang="en-GB" sz="24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2400" b="0" i="0" u="none" strike="noStrike" cap="none" dirty="0">
                <a:solidFill>
                  <a:schemeClr val="dk1"/>
                </a:solidFill>
                <a:latin typeface="Calibri"/>
                <a:ea typeface="Calibri"/>
                <a:cs typeface="Calibri"/>
                <a:sym typeface="Calibri"/>
              </a:rPr>
              <a:t>Related to post WWII origins of this research.</a:t>
            </a:r>
          </a:p>
          <a:p>
            <a:pPr marL="0" marR="0" lvl="0" indent="0" algn="l" rtl="0">
              <a:spcBef>
                <a:spcPts val="0"/>
              </a:spcBef>
              <a:spcAft>
                <a:spcPts val="0"/>
              </a:spcAft>
              <a:buNone/>
            </a:pPr>
            <a:endParaRPr lang="en-GB" sz="24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lang="en-GB" sz="2400" b="0" i="0" u="none" strike="noStrike" cap="none" dirty="0">
              <a:solidFill>
                <a:schemeClr val="dk1"/>
              </a:solidFill>
              <a:latin typeface="Calibri"/>
              <a:ea typeface="Calibri"/>
              <a:cs typeface="Calibri"/>
              <a:sym typeface="Calibri"/>
            </a:endParaRPr>
          </a:p>
          <a:p>
            <a:pPr marL="0" marR="0" lvl="0" indent="0" defTabSz="457200" eaLnBrk="1" fontAlgn="auto" latinLnBrk="0" hangingPunct="1">
              <a:lnSpc>
                <a:spcPct val="117999"/>
              </a:lnSpc>
              <a:spcBef>
                <a:spcPts val="0"/>
              </a:spcBef>
              <a:spcAft>
                <a:spcPts val="0"/>
              </a:spcAft>
              <a:buClrTx/>
              <a:buSzTx/>
              <a:buFontTx/>
              <a:buNone/>
              <a:tabLst/>
              <a:defRPr/>
            </a:pPr>
            <a:endParaRPr lang="en-GB" b="0" dirty="0"/>
          </a:p>
        </p:txBody>
      </p:sp>
    </p:spTree>
    <p:extLst>
      <p:ext uri="{BB962C8B-B14F-4D97-AF65-F5344CB8AC3E}">
        <p14:creationId xmlns:p14="http://schemas.microsoft.com/office/powerpoint/2010/main" val="21351477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rtl="0">
              <a:spcBef>
                <a:spcPts val="0"/>
              </a:spcBef>
              <a:spcAft>
                <a:spcPts val="0"/>
              </a:spcAft>
              <a:buClr>
                <a:schemeClr val="dk1"/>
              </a:buClr>
              <a:buFont typeface="Calibri"/>
              <a:buNone/>
            </a:pPr>
            <a:r>
              <a:rPr lang="en-GB" sz="2400" b="0" i="0" u="none" strike="noStrike" cap="none" dirty="0">
                <a:solidFill>
                  <a:schemeClr val="dk1"/>
                </a:solidFill>
                <a:latin typeface="Calibri"/>
                <a:ea typeface="Calibri"/>
                <a:cs typeface="Calibri"/>
                <a:sym typeface="Calibri"/>
              </a:rPr>
              <a:t>But we also now know of different approaches we can take to reduce this level of pathological obedience: For example:</a:t>
            </a:r>
          </a:p>
          <a:p>
            <a:pPr marL="0" marR="0" lvl="0" indent="0" algn="l" rtl="0">
              <a:spcBef>
                <a:spcPts val="0"/>
              </a:spcBef>
              <a:spcAft>
                <a:spcPts val="0"/>
              </a:spcAft>
              <a:buClr>
                <a:schemeClr val="dk1"/>
              </a:buClr>
              <a:buFont typeface="Calibri"/>
              <a:buNone/>
            </a:pPr>
            <a:r>
              <a:rPr lang="en-GB" sz="2400" b="0" i="0" u="none" strike="noStrike" cap="none" dirty="0">
                <a:solidFill>
                  <a:schemeClr val="dk1"/>
                </a:solidFill>
                <a:latin typeface="Calibri"/>
                <a:ea typeface="Calibri"/>
                <a:cs typeface="Calibri"/>
                <a:sym typeface="Calibri"/>
              </a:rPr>
              <a:t>Bottom to top:</a:t>
            </a:r>
            <a:endParaRPr lang="en-GB" dirty="0"/>
          </a:p>
          <a:p>
            <a:pPr marL="228600" marR="0" lvl="0" indent="-228600" algn="l" rtl="0">
              <a:spcBef>
                <a:spcPts val="0"/>
              </a:spcBef>
              <a:spcAft>
                <a:spcPts val="0"/>
              </a:spcAft>
              <a:buClr>
                <a:schemeClr val="dk1"/>
              </a:buClr>
              <a:buSzPts val="1200"/>
              <a:buFont typeface="Calibri"/>
              <a:buAutoNum type="arabicPeriod"/>
            </a:pPr>
            <a:r>
              <a:rPr lang="en-GB" sz="2400" b="0" i="0" u="none" strike="noStrike" cap="none" dirty="0">
                <a:solidFill>
                  <a:schemeClr val="dk1"/>
                </a:solidFill>
                <a:latin typeface="Calibri"/>
                <a:ea typeface="Calibri"/>
                <a:cs typeface="Calibri"/>
                <a:sym typeface="Calibri"/>
              </a:rPr>
              <a:t>Original</a:t>
            </a:r>
            <a:endParaRPr lang="en-GB" dirty="0"/>
          </a:p>
          <a:p>
            <a:pPr marL="228600" marR="0" lvl="0" indent="-228600" algn="l" rtl="0">
              <a:spcBef>
                <a:spcPts val="0"/>
              </a:spcBef>
              <a:spcAft>
                <a:spcPts val="0"/>
              </a:spcAft>
              <a:buClr>
                <a:schemeClr val="dk1"/>
              </a:buClr>
              <a:buSzPts val="1200"/>
              <a:buFont typeface="Calibri"/>
              <a:buAutoNum type="arabicPeriod"/>
            </a:pPr>
            <a:r>
              <a:rPr lang="en-GB" sz="2400" b="0" i="0" u="none" strike="noStrike" cap="none" dirty="0">
                <a:solidFill>
                  <a:schemeClr val="dk1"/>
                </a:solidFill>
                <a:latin typeface="Calibri"/>
                <a:ea typeface="Calibri"/>
                <a:cs typeface="Calibri"/>
                <a:sym typeface="Calibri"/>
              </a:rPr>
              <a:t>Lab-coat wearing experimenter had to leave, taken over by an ordinary member of public</a:t>
            </a:r>
            <a:endParaRPr lang="en-GB" dirty="0"/>
          </a:p>
          <a:p>
            <a:pPr marL="228600" marR="0" lvl="0" indent="-228600" algn="l" rtl="0">
              <a:spcBef>
                <a:spcPts val="0"/>
              </a:spcBef>
              <a:spcAft>
                <a:spcPts val="0"/>
              </a:spcAft>
              <a:buClr>
                <a:schemeClr val="dk1"/>
              </a:buClr>
              <a:buSzPts val="1200"/>
              <a:buFont typeface="Calibri"/>
              <a:buAutoNum type="arabicPeriod"/>
            </a:pPr>
            <a:r>
              <a:rPr lang="en-GB" sz="2400" b="0" i="0" u="none" strike="noStrike" cap="none" dirty="0">
                <a:solidFill>
                  <a:schemeClr val="dk1"/>
                </a:solidFill>
                <a:latin typeface="Calibri"/>
                <a:ea typeface="Calibri"/>
                <a:cs typeface="Calibri"/>
                <a:sym typeface="Calibri"/>
              </a:rPr>
              <a:t>Original was in Yale. Alternative in some old office building, branded as an independent research organisation</a:t>
            </a:r>
            <a:endParaRPr lang="en-GB" dirty="0"/>
          </a:p>
          <a:p>
            <a:pPr marL="228600" marR="0" lvl="0" indent="-228600" algn="l" rtl="0">
              <a:spcBef>
                <a:spcPts val="0"/>
              </a:spcBef>
              <a:spcAft>
                <a:spcPts val="0"/>
              </a:spcAft>
              <a:buClr>
                <a:schemeClr val="dk1"/>
              </a:buClr>
              <a:buSzPts val="1200"/>
              <a:buFont typeface="Calibri"/>
              <a:buAutoNum type="arabicPeriod"/>
            </a:pPr>
            <a:r>
              <a:rPr lang="en-GB" sz="2400" b="0" i="0" u="none" strike="noStrike" cap="none" dirty="0">
                <a:solidFill>
                  <a:schemeClr val="dk1"/>
                </a:solidFill>
                <a:latin typeface="Calibri"/>
                <a:ea typeface="Calibri"/>
                <a:cs typeface="Calibri"/>
                <a:sym typeface="Calibri"/>
              </a:rPr>
              <a:t>Participant could instruct someone else (a confederate) to push the buttons</a:t>
            </a:r>
            <a:endParaRPr lang="en-GB" dirty="0"/>
          </a:p>
          <a:p>
            <a:pPr marL="228600" marR="0" lvl="0" indent="-228600" algn="l" rtl="0">
              <a:spcBef>
                <a:spcPts val="0"/>
              </a:spcBef>
              <a:spcAft>
                <a:spcPts val="0"/>
              </a:spcAft>
              <a:buClr>
                <a:schemeClr val="dk1"/>
              </a:buClr>
              <a:buSzPts val="1200"/>
              <a:buFont typeface="Calibri"/>
              <a:buAutoNum type="arabicPeriod"/>
            </a:pPr>
            <a:r>
              <a:rPr lang="en-GB" sz="2400" b="0" i="0" u="none" strike="noStrike" cap="none" dirty="0">
                <a:solidFill>
                  <a:schemeClr val="dk1"/>
                </a:solidFill>
                <a:latin typeface="Calibri"/>
                <a:ea typeface="Calibri"/>
                <a:cs typeface="Calibri"/>
                <a:sym typeface="Calibri"/>
              </a:rPr>
              <a:t>Had to force the students hand onto the electrical plate</a:t>
            </a:r>
            <a:endParaRPr lang="en-GB" dirty="0"/>
          </a:p>
          <a:p>
            <a:pPr marL="228600" marR="0" lvl="0" indent="-228600" algn="l" rtl="0">
              <a:spcBef>
                <a:spcPts val="0"/>
              </a:spcBef>
              <a:spcAft>
                <a:spcPts val="0"/>
              </a:spcAft>
              <a:buClr>
                <a:schemeClr val="dk1"/>
              </a:buClr>
              <a:buSzPts val="1200"/>
              <a:buFont typeface="Calibri"/>
              <a:buAutoNum type="arabicPeriod"/>
            </a:pPr>
            <a:r>
              <a:rPr lang="en-GB" sz="2400" b="0" i="0" u="none" strike="noStrike" cap="none" dirty="0">
                <a:solidFill>
                  <a:schemeClr val="dk1"/>
                </a:solidFill>
                <a:latin typeface="Calibri"/>
                <a:ea typeface="Calibri"/>
                <a:cs typeface="Calibri"/>
                <a:sym typeface="Calibri"/>
              </a:rPr>
              <a:t>Two other teachers quitting at 150V and 210V respectively</a:t>
            </a:r>
            <a:endParaRPr lang="en-GB" dirty="0"/>
          </a:p>
          <a:p>
            <a:pPr marL="228600" marR="0" lvl="0" indent="-228600" algn="l" rtl="0">
              <a:spcBef>
                <a:spcPts val="0"/>
              </a:spcBef>
              <a:spcAft>
                <a:spcPts val="0"/>
              </a:spcAft>
              <a:buClr>
                <a:schemeClr val="dk1"/>
              </a:buClr>
              <a:buSzPts val="1200"/>
              <a:buFont typeface="Calibri"/>
              <a:buAutoNum type="arabicPeriod"/>
            </a:pPr>
            <a:r>
              <a:rPr lang="en-GB" sz="2400" b="0" i="0" u="none" strike="noStrike" cap="none" dirty="0">
                <a:solidFill>
                  <a:schemeClr val="dk1"/>
                </a:solidFill>
                <a:latin typeface="Calibri"/>
                <a:ea typeface="Calibri"/>
                <a:cs typeface="Calibri"/>
                <a:sym typeface="Calibri"/>
              </a:rPr>
              <a:t>Experimenter giving instructions by phone from another room.</a:t>
            </a:r>
            <a:endParaRPr lang="en-GB" dirty="0"/>
          </a:p>
          <a:p>
            <a:pPr marL="228600" marR="0" lvl="0" indent="-228600" algn="l" rtl="0">
              <a:spcBef>
                <a:spcPts val="0"/>
              </a:spcBef>
              <a:spcAft>
                <a:spcPts val="0"/>
              </a:spcAft>
              <a:buClr>
                <a:schemeClr val="dk1"/>
              </a:buClr>
              <a:buSzPts val="1200"/>
              <a:buFont typeface="Calibri"/>
              <a:buAutoNum type="arabicPeriod"/>
            </a:pPr>
            <a:r>
              <a:rPr lang="en-GB" sz="2400" b="0" i="0" u="none" strike="noStrike" cap="none" dirty="0">
                <a:solidFill>
                  <a:schemeClr val="dk1"/>
                </a:solidFill>
                <a:latin typeface="Calibri"/>
                <a:ea typeface="Calibri"/>
                <a:cs typeface="Calibri"/>
                <a:sym typeface="Calibri"/>
              </a:rPr>
              <a:t>Replicated with a ‘cute, fluffy puppy’ receiving real shocks – similar results to original. Females more obedient, but more distressed.</a:t>
            </a:r>
          </a:p>
          <a:p>
            <a:pPr marL="0" marR="0" lvl="0" indent="0" defTabSz="457200" eaLnBrk="1" fontAlgn="auto" latinLnBrk="0" hangingPunct="1">
              <a:lnSpc>
                <a:spcPct val="117999"/>
              </a:lnSpc>
              <a:spcBef>
                <a:spcPts val="0"/>
              </a:spcBef>
              <a:spcAft>
                <a:spcPts val="0"/>
              </a:spcAft>
              <a:buClrTx/>
              <a:buSzTx/>
              <a:buFontTx/>
              <a:buNone/>
              <a:tabLst/>
              <a:defRPr/>
            </a:pPr>
            <a:endParaRPr lang="en-GB" b="0" dirty="0"/>
          </a:p>
        </p:txBody>
      </p:sp>
    </p:spTree>
    <p:extLst>
      <p:ext uri="{BB962C8B-B14F-4D97-AF65-F5344CB8AC3E}">
        <p14:creationId xmlns:p14="http://schemas.microsoft.com/office/powerpoint/2010/main" val="30673144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20000"/>
              </a:lnSpc>
            </a:pPr>
            <a:r>
              <a:rPr lang="en-GB" sz="2400" b="1" dirty="0"/>
              <a:t>Marketing: </a:t>
            </a:r>
            <a:r>
              <a:rPr lang="en-GB" sz="2400" dirty="0"/>
              <a:t>Companies use social influence techniques to shape consumer behaviour. For instance, social proof is employed when advertisements feature testimonials or endorsements from celebrities or influencers to persuade consumers to buy products.</a:t>
            </a:r>
          </a:p>
          <a:p>
            <a:pPr>
              <a:lnSpc>
                <a:spcPct val="120000"/>
              </a:lnSpc>
            </a:pPr>
            <a:r>
              <a:rPr lang="en-GB" sz="2400" b="1" dirty="0"/>
              <a:t>Social media: </a:t>
            </a:r>
            <a:r>
              <a:rPr lang="en-GB" sz="2400" dirty="0"/>
              <a:t>Platforms like Facebook, Instagram, and Twitter leverage social influence by showcasing likes, shares, and followers. </a:t>
            </a:r>
          </a:p>
          <a:p>
            <a:pPr>
              <a:lnSpc>
                <a:spcPct val="120000"/>
              </a:lnSpc>
            </a:pPr>
            <a:r>
              <a:rPr lang="en-GB" sz="2400" b="1" dirty="0"/>
              <a:t>Peer Pressure: </a:t>
            </a:r>
            <a:r>
              <a:rPr lang="en-GB" sz="2400" dirty="0"/>
              <a:t>Social influence is prominent in peer groups, where individuals may conform to group norms or behaviours to fit in or gain acceptance. For example, teenagers might engage in risky </a:t>
            </a:r>
            <a:r>
              <a:rPr lang="en-GB" sz="2400" dirty="0" err="1"/>
              <a:t>behaviors</a:t>
            </a:r>
            <a:r>
              <a:rPr lang="en-GB" sz="2400" dirty="0"/>
              <a:t> like smoking or drinking to align with their peer group's norms.</a:t>
            </a:r>
          </a:p>
          <a:p>
            <a:pPr marL="0" indent="0">
              <a:lnSpc>
                <a:spcPct val="120000"/>
              </a:lnSpc>
              <a:buNone/>
            </a:pPr>
            <a:endParaRPr lang="en-GB" sz="2400" dirty="0"/>
          </a:p>
          <a:p>
            <a:pPr>
              <a:lnSpc>
                <a:spcPct val="120000"/>
              </a:lnSpc>
            </a:pPr>
            <a:endParaRPr lang="en-GB" sz="2400" dirty="0"/>
          </a:p>
          <a:p>
            <a:pPr>
              <a:lnSpc>
                <a:spcPct val="120000"/>
              </a:lnSpc>
            </a:pPr>
            <a:endParaRPr lang="en-GB" sz="2400" dirty="0"/>
          </a:p>
          <a:p>
            <a:pPr>
              <a:lnSpc>
                <a:spcPct val="120000"/>
              </a:lnSpc>
            </a:pPr>
            <a:endParaRPr lang="en-GB" sz="2400" dirty="0"/>
          </a:p>
          <a:p>
            <a:pPr>
              <a:lnSpc>
                <a:spcPct val="120000"/>
              </a:lnSpc>
            </a:pPr>
            <a:endParaRPr lang="en-GB" sz="2400" dirty="0"/>
          </a:p>
          <a:p>
            <a:endParaRPr lang="en-GB" dirty="0"/>
          </a:p>
        </p:txBody>
      </p:sp>
    </p:spTree>
    <p:extLst>
      <p:ext uri="{BB962C8B-B14F-4D97-AF65-F5344CB8AC3E}">
        <p14:creationId xmlns:p14="http://schemas.microsoft.com/office/powerpoint/2010/main" val="37253164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noRot="1" noChangeAspect="1"/>
          </p:cNvSpPr>
          <p:nvPr>
            <p:ph type="sldImg"/>
          </p:nvPr>
        </p:nvSpPr>
        <p:spPr>
          <a:xfrm>
            <a:off x="381000" y="685800"/>
            <a:ext cx="6096000" cy="3429000"/>
          </a:xfrm>
          <a:prstGeom prst="rect">
            <a:avLst/>
          </a:prstGeom>
        </p:spPr>
        <p:txBody>
          <a:bodyPr/>
          <a:lstStyle/>
          <a:p>
            <a:endParaRPr/>
          </a:p>
        </p:txBody>
      </p:sp>
      <p:sp>
        <p:nvSpPr>
          <p:cNvPr id="314" name="Shape 314"/>
          <p:cNvSpPr>
            <a:spLocks noGrp="1"/>
          </p:cNvSpPr>
          <p:nvPr>
            <p:ph type="body" sz="quarter" idx="1"/>
          </p:nvPr>
        </p:nvSpPr>
        <p:spPr>
          <a:prstGeom prst="rect">
            <a:avLst/>
          </a:prstGeom>
        </p:spPr>
        <p:txBody>
          <a:bodyPr/>
          <a:lstStyle>
            <a:lvl1pPr defTabSz="914400">
              <a:lnSpc>
                <a:spcPct val="80000"/>
              </a:lnSpc>
              <a:defRPr sz="1200" b="1" spc="-24"/>
            </a:lvl1pPr>
          </a:lstStyle>
          <a:p>
            <a:pPr marL="0" marR="0" lvl="0" indent="0" defTabSz="457200" eaLnBrk="1" fontAlgn="auto" latinLnBrk="0" hangingPunct="1">
              <a:lnSpc>
                <a:spcPct val="117999"/>
              </a:lnSpc>
              <a:spcBef>
                <a:spcPts val="0"/>
              </a:spcBef>
              <a:spcAft>
                <a:spcPts val="0"/>
              </a:spcAft>
              <a:buClrTx/>
              <a:buSzTx/>
              <a:buFontTx/>
              <a:buNone/>
              <a:tabLst/>
              <a:defRPr/>
            </a:pPr>
            <a:endParaRPr lang="en-GB" b="1" dirty="0"/>
          </a:p>
        </p:txBody>
      </p:sp>
    </p:spTree>
    <p:extLst>
      <p:ext uri="{BB962C8B-B14F-4D97-AF65-F5344CB8AC3E}">
        <p14:creationId xmlns:p14="http://schemas.microsoft.com/office/powerpoint/2010/main" val="13164813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17999"/>
              </a:lnSpc>
              <a:spcBef>
                <a:spcPts val="0"/>
              </a:spcBef>
              <a:spcAft>
                <a:spcPts val="0"/>
              </a:spcAft>
              <a:buClrTx/>
              <a:buSzTx/>
              <a:buFontTx/>
              <a:buNone/>
              <a:tabLst/>
              <a:defRPr/>
            </a:pPr>
            <a:r>
              <a:rPr lang="en-GB" sz="2400" b="0" i="0" u="none" strike="noStrike" cap="none" dirty="0">
                <a:solidFill>
                  <a:schemeClr val="dk1"/>
                </a:solidFill>
                <a:latin typeface="Calibri"/>
                <a:ea typeface="Calibri"/>
                <a:cs typeface="Calibri"/>
                <a:sym typeface="Calibri"/>
              </a:rPr>
              <a:t>Altruism exists among kin , since they share our genes, and it is evolutionarily acceptable to expend effort on their wellbeing with nothing in return (assuming cost to us is justified by benefit to kin with a multiplication factor for genetic relatedness).</a:t>
            </a:r>
          </a:p>
          <a:p>
            <a:endParaRPr lang="en-GB" dirty="0"/>
          </a:p>
        </p:txBody>
      </p:sp>
    </p:spTree>
    <p:extLst>
      <p:ext uri="{BB962C8B-B14F-4D97-AF65-F5344CB8AC3E}">
        <p14:creationId xmlns:p14="http://schemas.microsoft.com/office/powerpoint/2010/main" val="7619966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17999"/>
              </a:lnSpc>
              <a:spcBef>
                <a:spcPts val="0"/>
              </a:spcBef>
              <a:spcAft>
                <a:spcPts val="0"/>
              </a:spcAft>
              <a:buClrTx/>
              <a:buSzTx/>
              <a:buFontTx/>
              <a:buNone/>
              <a:tabLst/>
              <a:defRPr/>
            </a:pPr>
            <a:r>
              <a:rPr lang="en-GB" sz="2400" b="0" i="0" u="none" strike="noStrike" cap="none" dirty="0">
                <a:solidFill>
                  <a:schemeClr val="dk1"/>
                </a:solidFill>
                <a:latin typeface="Calibri"/>
                <a:ea typeface="Calibri"/>
                <a:cs typeface="Calibri"/>
                <a:sym typeface="Calibri"/>
              </a:rPr>
              <a:t>Altruism exists among kin , since they share our genes, and it is evolutionarily acceptable to expend effort on their wellbeing with nothing in return (assuming cost to us is justified by benefit to kin with a multiplication factor for genetic relatedness).</a:t>
            </a:r>
          </a:p>
          <a:p>
            <a:endParaRPr lang="en-GB" dirty="0"/>
          </a:p>
        </p:txBody>
      </p:sp>
    </p:spTree>
    <p:extLst>
      <p:ext uri="{BB962C8B-B14F-4D97-AF65-F5344CB8AC3E}">
        <p14:creationId xmlns:p14="http://schemas.microsoft.com/office/powerpoint/2010/main" val="1577060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GB" sz="2400" b="0" i="0" u="none" strike="noStrike" cap="none" dirty="0">
                <a:solidFill>
                  <a:schemeClr val="dk1"/>
                </a:solidFill>
                <a:latin typeface="Calibri"/>
                <a:ea typeface="Calibri"/>
                <a:cs typeface="Calibri"/>
                <a:sym typeface="Calibri"/>
              </a:rPr>
              <a:t>Reciprocal ‘Altruism’ to strangers, whereby there is a cost to us and a benefit to someone else (i.e. we make the first move of kindness, and it’s to non-kin) has evolved because it increases our odds of receiving a similar favour in the future. The benefits outweigh the costs because the initiating agent can choose when to provide the favour (when resources are plentiful or risks are low), but can ask for a favour when most in need. It’s a way of saving up good fortune and favours for a rainy day.</a:t>
            </a:r>
            <a:endParaRPr lang="en-GB" sz="2400" dirty="0"/>
          </a:p>
          <a:p>
            <a:pPr marL="0" marR="0" lvl="0" indent="0" algn="l" rtl="0">
              <a:spcBef>
                <a:spcPts val="0"/>
              </a:spcBef>
              <a:spcAft>
                <a:spcPts val="0"/>
              </a:spcAft>
              <a:buNone/>
            </a:pPr>
            <a:endParaRPr lang="en-GB" sz="24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2400" b="0" i="0" u="none" strike="noStrike" cap="none" dirty="0">
                <a:solidFill>
                  <a:schemeClr val="dk1"/>
                </a:solidFill>
                <a:latin typeface="Calibri"/>
                <a:ea typeface="Calibri"/>
                <a:cs typeface="Calibri"/>
                <a:sym typeface="Calibri"/>
              </a:rPr>
              <a:t>Given the benefits of indirect (or network) altruism, you don’t need to expect a favour in return from the same person, to justify the original cost of the favour.</a:t>
            </a:r>
            <a:endParaRPr lang="en-GB" sz="2400" dirty="0"/>
          </a:p>
          <a:p>
            <a:pPr marL="0" marR="0" lvl="0" indent="0" algn="l" rtl="0">
              <a:spcBef>
                <a:spcPts val="0"/>
              </a:spcBef>
              <a:spcAft>
                <a:spcPts val="0"/>
              </a:spcAft>
              <a:buNone/>
            </a:pPr>
            <a:endParaRPr lang="en-GB" sz="24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2400" b="0" i="0" u="none" strike="noStrike" cap="none" dirty="0">
                <a:solidFill>
                  <a:schemeClr val="dk1"/>
                </a:solidFill>
                <a:latin typeface="Calibri"/>
                <a:ea typeface="Calibri"/>
                <a:cs typeface="Calibri"/>
                <a:sym typeface="Calibri"/>
              </a:rPr>
              <a:t>It makes less sense to be altruistic when there is no chance of a repeated scenario where you might reap the benefits. However, our proximal motive (psychological motive) to be kind does not make that distinction, even if the ultimate motive (to service ad flourish) does. This may be because non-repeated scenarios, and scenarios in which we can be mean without damaging our reputation, are so rare in the real world. </a:t>
            </a:r>
            <a:endParaRPr lang="en-GB" sz="2400" dirty="0"/>
          </a:p>
          <a:p>
            <a:pPr>
              <a:lnSpc>
                <a:spcPct val="120000"/>
              </a:lnSpc>
            </a:pPr>
            <a:endParaRPr lang="en-GB" sz="2400" dirty="0"/>
          </a:p>
          <a:p>
            <a:pPr>
              <a:lnSpc>
                <a:spcPct val="120000"/>
              </a:lnSpc>
            </a:pPr>
            <a:r>
              <a:rPr lang="en-GB" sz="2400" dirty="0"/>
              <a:t>upstream, based on B’s need to build a reputation, at risk of being a freeloader)</a:t>
            </a:r>
          </a:p>
          <a:p>
            <a:pPr marL="0" marR="0" lvl="0" indent="0" defTabSz="457200" eaLnBrk="1" fontAlgn="auto" latinLnBrk="0" hangingPunct="1">
              <a:lnSpc>
                <a:spcPct val="117999"/>
              </a:lnSpc>
              <a:spcBef>
                <a:spcPts val="0"/>
              </a:spcBef>
              <a:spcAft>
                <a:spcPts val="0"/>
              </a:spcAft>
              <a:buClrTx/>
              <a:buSzTx/>
              <a:buFontTx/>
              <a:buNone/>
              <a:tabLst/>
              <a:defRPr/>
            </a:pPr>
            <a:r>
              <a:rPr lang="en-GB" sz="2400" dirty="0"/>
              <a:t>downstream, based on good reputation of A)</a:t>
            </a:r>
          </a:p>
          <a:p>
            <a:endParaRPr lang="en-GB" dirty="0"/>
          </a:p>
          <a:p>
            <a:endParaRPr lang="en-GB" dirty="0"/>
          </a:p>
        </p:txBody>
      </p:sp>
    </p:spTree>
    <p:extLst>
      <p:ext uri="{BB962C8B-B14F-4D97-AF65-F5344CB8AC3E}">
        <p14:creationId xmlns:p14="http://schemas.microsoft.com/office/powerpoint/2010/main" val="34288385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17999"/>
              </a:lnSpc>
              <a:spcBef>
                <a:spcPts val="0"/>
              </a:spcBef>
              <a:spcAft>
                <a:spcPts val="0"/>
              </a:spcAft>
              <a:buClr>
                <a:schemeClr val="dk1"/>
              </a:buClr>
              <a:buSzPts val="1200"/>
              <a:buFont typeface="Calibri"/>
              <a:buNone/>
              <a:tabLst/>
              <a:defRPr/>
            </a:pPr>
            <a:r>
              <a:rPr lang="en-GB" sz="4800" dirty="0"/>
              <a:t>Putting it all together we have Robert </a:t>
            </a:r>
            <a:r>
              <a:rPr lang="en-GB" sz="4800" dirty="0" err="1"/>
              <a:t>Cialdine</a:t>
            </a:r>
            <a:r>
              <a:rPr lang="en-GB" sz="4800" dirty="0"/>
              <a:t> the psychology of persuasion:</a:t>
            </a:r>
            <a:endParaRPr lang="en-GB" sz="1200" b="0" i="0" u="none" strike="noStrike" cap="none" dirty="0">
              <a:solidFill>
                <a:schemeClr val="dk1"/>
              </a:solidFill>
              <a:latin typeface="Calibri"/>
              <a:ea typeface="Calibri"/>
              <a:cs typeface="Calibri"/>
              <a:sym typeface="Calibri"/>
            </a:endParaRPr>
          </a:p>
          <a:p>
            <a:pPr marL="228600" marR="0" lvl="0" indent="-228600" algn="l" rtl="0">
              <a:spcBef>
                <a:spcPts val="0"/>
              </a:spcBef>
              <a:spcAft>
                <a:spcPts val="0"/>
              </a:spcAft>
              <a:buClr>
                <a:schemeClr val="dk1"/>
              </a:buClr>
              <a:buSzPts val="1200"/>
              <a:buFont typeface="Calibri"/>
              <a:buAutoNum type="arabicPeriod"/>
            </a:pPr>
            <a:r>
              <a:rPr lang="en-GB" sz="1200" b="0" i="0" u="none" strike="noStrike" cap="none" dirty="0">
                <a:solidFill>
                  <a:schemeClr val="dk1"/>
                </a:solidFill>
                <a:latin typeface="Calibri"/>
                <a:ea typeface="Calibri"/>
                <a:cs typeface="Calibri"/>
                <a:sym typeface="Calibri"/>
              </a:rPr>
              <a:t>Authority – we tend to obey a legitimate authority &amp; give up personal responsibility. E.g. we do anything we’re told by someone in a high-vis jacket.</a:t>
            </a:r>
          </a:p>
          <a:p>
            <a:pPr marL="228600" marR="0" lvl="0" indent="-228600" algn="l" defTabSz="457200" rtl="0" eaLnBrk="1" fontAlgn="auto" latinLnBrk="0" hangingPunct="1">
              <a:lnSpc>
                <a:spcPct val="117999"/>
              </a:lnSpc>
              <a:spcBef>
                <a:spcPts val="0"/>
              </a:spcBef>
              <a:spcAft>
                <a:spcPts val="0"/>
              </a:spcAft>
              <a:buClr>
                <a:schemeClr val="dk1"/>
              </a:buClr>
              <a:buSzPts val="1200"/>
              <a:buFont typeface="Calibri"/>
              <a:buAutoNum type="arabicPeriod"/>
              <a:tabLst/>
              <a:defRPr/>
            </a:pPr>
            <a:r>
              <a:rPr lang="en-GB" sz="2400" b="0" i="0" u="none" strike="noStrike" cap="none" dirty="0">
                <a:solidFill>
                  <a:schemeClr val="dk1"/>
                </a:solidFill>
                <a:latin typeface="Calibri"/>
                <a:ea typeface="Calibri"/>
                <a:cs typeface="Calibri"/>
                <a:sym typeface="Calibri"/>
              </a:rPr>
              <a:t>Liking – related to reciprocity (reciprocity of liking/kindness) and normative social influence (need to be liked/accepted). E.g. charming salesman.</a:t>
            </a:r>
            <a:endParaRPr lang="en-GB" dirty="0"/>
          </a:p>
          <a:p>
            <a:pPr marL="228600" marR="0" lvl="0" indent="-228600" algn="l" defTabSz="457200" rtl="0" eaLnBrk="1" fontAlgn="auto" latinLnBrk="0" hangingPunct="1">
              <a:lnSpc>
                <a:spcPct val="117999"/>
              </a:lnSpc>
              <a:spcBef>
                <a:spcPts val="0"/>
              </a:spcBef>
              <a:spcAft>
                <a:spcPts val="0"/>
              </a:spcAft>
              <a:buClr>
                <a:schemeClr val="dk1"/>
              </a:buClr>
              <a:buSzPts val="1200"/>
              <a:buFont typeface="Calibri"/>
              <a:buAutoNum type="arabicPeriod"/>
              <a:tabLst/>
              <a:defRPr/>
            </a:pPr>
            <a:r>
              <a:rPr lang="en-GB" sz="2400" b="0" i="0" u="none" strike="noStrike" cap="none" dirty="0">
                <a:solidFill>
                  <a:schemeClr val="dk1"/>
                </a:solidFill>
                <a:latin typeface="Calibri"/>
                <a:ea typeface="Calibri"/>
                <a:cs typeface="Calibri"/>
                <a:sym typeface="Calibri"/>
              </a:rPr>
              <a:t>Social proof – informational social influence. We use others as a source of information to inform our own beliefs. Modern example of music track downloads/ online reviews.</a:t>
            </a:r>
            <a:endParaRPr lang="en-GB" dirty="0"/>
          </a:p>
          <a:p>
            <a:pPr marL="228600" marR="0" lvl="0" indent="-228600" algn="l" rtl="0">
              <a:spcBef>
                <a:spcPts val="0"/>
              </a:spcBef>
              <a:spcAft>
                <a:spcPts val="0"/>
              </a:spcAft>
              <a:buClr>
                <a:schemeClr val="dk1"/>
              </a:buClr>
              <a:buSzPts val="1200"/>
              <a:buFont typeface="Calibri"/>
              <a:buAutoNum type="arabicPeriod"/>
            </a:pPr>
            <a:r>
              <a:rPr lang="en-GB" sz="1200" b="0" i="0" u="none" strike="noStrike" cap="none" dirty="0">
                <a:solidFill>
                  <a:schemeClr val="dk1"/>
                </a:solidFill>
                <a:latin typeface="Calibri"/>
                <a:ea typeface="Calibri"/>
                <a:cs typeface="Calibri"/>
                <a:sym typeface="Calibri"/>
              </a:rPr>
              <a:t>Commitment &amp; consistency - social commitment – feel obliged to do what we told someone we’d do (e.g. Milgram). E.g. we’re more likely to go tot the gym if we’ve agreed to go with someone.</a:t>
            </a:r>
            <a:r>
              <a:rPr lang="en-GB" sz="2200" b="0" i="0" u="none" strike="noStrike" cap="none" dirty="0">
                <a:solidFill>
                  <a:sysClr val="windowText" lastClr="000000"/>
                </a:solidFill>
                <a:latin typeface="+mn-lt"/>
                <a:ea typeface="+mn-ea"/>
                <a:cs typeface="+mn-cs"/>
                <a:sym typeface="Helvetica Neue"/>
              </a:rPr>
              <a:t> </a:t>
            </a:r>
            <a:r>
              <a:rPr lang="en-GB" sz="1200" b="0" i="0" u="none" strike="noStrike" cap="none" dirty="0">
                <a:solidFill>
                  <a:schemeClr val="dk1"/>
                </a:solidFill>
                <a:latin typeface="Calibri"/>
                <a:ea typeface="Calibri"/>
                <a:cs typeface="Calibri"/>
                <a:sym typeface="Calibri"/>
              </a:rPr>
              <a:t>Consistency – if we’ve behaved a certain way we will probably continue to do so (we don’t like to contradict ourselves, consistent perception of ourselves). E.g. escalation of </a:t>
            </a:r>
            <a:r>
              <a:rPr lang="en-GB" sz="1200" b="0" i="0" u="none" strike="noStrike" cap="none" dirty="0" err="1">
                <a:solidFill>
                  <a:schemeClr val="dk1"/>
                </a:solidFill>
                <a:latin typeface="Calibri"/>
                <a:ea typeface="Calibri"/>
                <a:cs typeface="Calibri"/>
                <a:sym typeface="Calibri"/>
              </a:rPr>
              <a:t>comittment</a:t>
            </a:r>
            <a:r>
              <a:rPr lang="en-GB" sz="1200" b="0" i="0" u="none" strike="noStrike" cap="none" dirty="0">
                <a:solidFill>
                  <a:schemeClr val="dk1"/>
                </a:solidFill>
                <a:latin typeface="Calibri"/>
                <a:ea typeface="Calibri"/>
                <a:cs typeface="Calibri"/>
                <a:sym typeface="Calibri"/>
              </a:rPr>
              <a:t> (Milgram, boiling frog), and more generally, our behaviour dictating future beliefs and behaviour, e.g. signing up to a charity petition makes us more likely to subsequently donate.</a:t>
            </a:r>
            <a:endParaRPr lang="en-GB" dirty="0"/>
          </a:p>
          <a:p>
            <a:pPr marL="0" marR="0" lvl="0" indent="0" algn="l" rtl="0">
              <a:spcBef>
                <a:spcPts val="0"/>
              </a:spcBef>
              <a:spcAft>
                <a:spcPts val="0"/>
              </a:spcAft>
              <a:buClr>
                <a:schemeClr val="dk1"/>
              </a:buClr>
              <a:buFont typeface="Calibri"/>
              <a:buNone/>
            </a:pPr>
            <a:r>
              <a:rPr lang="en-GB" sz="1200" b="0" i="0" u="none" strike="noStrike" cap="none" dirty="0">
                <a:solidFill>
                  <a:schemeClr val="dk1"/>
                </a:solidFill>
                <a:latin typeface="Calibri"/>
                <a:ea typeface="Calibri"/>
                <a:cs typeface="Calibri"/>
                <a:sym typeface="Calibri"/>
              </a:rPr>
              <a:t>5. Reciprocity – we feel obliged to respond in kind to favours. E.g. free samples encourage us to  buy.</a:t>
            </a:r>
            <a:endParaRPr lang="en-GB" dirty="0"/>
          </a:p>
          <a:p>
            <a:pPr marL="0" marR="0" lvl="0" indent="0" algn="l" rtl="0">
              <a:spcBef>
                <a:spcPts val="0"/>
              </a:spcBef>
              <a:spcAft>
                <a:spcPts val="0"/>
              </a:spcAft>
              <a:buClr>
                <a:schemeClr val="dk1"/>
              </a:buClr>
              <a:buFont typeface="Calibri"/>
              <a:buNone/>
            </a:pPr>
            <a:r>
              <a:rPr lang="en-GB" sz="1200" b="0" i="0" u="none" strike="noStrike" cap="none" dirty="0">
                <a:solidFill>
                  <a:schemeClr val="dk1"/>
                </a:solidFill>
                <a:latin typeface="Calibri"/>
                <a:ea typeface="Calibri"/>
                <a:cs typeface="Calibri"/>
                <a:sym typeface="Calibri"/>
              </a:rPr>
              <a:t>6. Scarcity – Less of something signals its popularity (normative &amp; informational influence), but we’re also predisposed towards hoarding scarce resources. E.g. ‘only 7 seats left’. Also, black </a:t>
            </a:r>
            <a:r>
              <a:rPr lang="en-GB" sz="1200" b="0" i="0" u="none" strike="noStrike" cap="none" dirty="0" err="1">
                <a:solidFill>
                  <a:schemeClr val="dk1"/>
                </a:solidFill>
                <a:latin typeface="Calibri"/>
                <a:ea typeface="Calibri"/>
                <a:cs typeface="Calibri"/>
                <a:sym typeface="Calibri"/>
              </a:rPr>
              <a:t>friday</a:t>
            </a:r>
            <a:r>
              <a:rPr lang="en-GB" sz="1200" b="0" i="0" u="none" strike="noStrike" cap="none" dirty="0">
                <a:solidFill>
                  <a:schemeClr val="dk1"/>
                </a:solidFill>
                <a:latin typeface="Calibri"/>
                <a:ea typeface="Calibri"/>
                <a:cs typeface="Calibri"/>
                <a:sym typeface="Calibri"/>
              </a:rPr>
              <a:t>. Madness.</a:t>
            </a:r>
            <a:endParaRPr lang="en-GB" dirty="0"/>
          </a:p>
        </p:txBody>
      </p:sp>
    </p:spTree>
    <p:extLst>
      <p:ext uri="{BB962C8B-B14F-4D97-AF65-F5344CB8AC3E}">
        <p14:creationId xmlns:p14="http://schemas.microsoft.com/office/powerpoint/2010/main" val="3088027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noRot="1" noChangeAspect="1"/>
          </p:cNvSpPr>
          <p:nvPr>
            <p:ph type="sldImg"/>
          </p:nvPr>
        </p:nvSpPr>
        <p:spPr>
          <a:xfrm>
            <a:off x="381000" y="685800"/>
            <a:ext cx="6096000" cy="3429000"/>
          </a:xfrm>
          <a:prstGeom prst="rect">
            <a:avLst/>
          </a:prstGeom>
        </p:spPr>
        <p:txBody>
          <a:bodyPr/>
          <a:lstStyle/>
          <a:p>
            <a:endParaRPr/>
          </a:p>
        </p:txBody>
      </p:sp>
      <p:sp>
        <p:nvSpPr>
          <p:cNvPr id="314" name="Shape 314"/>
          <p:cNvSpPr>
            <a:spLocks noGrp="1"/>
          </p:cNvSpPr>
          <p:nvPr>
            <p:ph type="body" sz="quarter" idx="1"/>
          </p:nvPr>
        </p:nvSpPr>
        <p:spPr>
          <a:prstGeom prst="rect">
            <a:avLst/>
          </a:prstGeom>
        </p:spPr>
        <p:txBody>
          <a:bodyPr/>
          <a:lstStyle>
            <a:lvl1pPr defTabSz="914400">
              <a:lnSpc>
                <a:spcPct val="80000"/>
              </a:lnSpc>
              <a:defRPr sz="1200" b="1" spc="-24"/>
            </a:lvl1pPr>
          </a:lstStyle>
          <a:p>
            <a:pPr marL="0" marR="0" lvl="0" indent="0" defTabSz="457200" eaLnBrk="1" fontAlgn="auto" latinLnBrk="0" hangingPunct="1">
              <a:lnSpc>
                <a:spcPct val="117999"/>
              </a:lnSpc>
              <a:spcBef>
                <a:spcPts val="0"/>
              </a:spcBef>
              <a:spcAft>
                <a:spcPts val="0"/>
              </a:spcAft>
              <a:buClrTx/>
              <a:buSzTx/>
              <a:buFontTx/>
              <a:buNone/>
              <a:tabLst/>
              <a:defRPr/>
            </a:pPr>
            <a:r>
              <a:rPr lang="en-US" sz="1200" dirty="0">
                <a:solidFill>
                  <a:srgbClr val="0070C0"/>
                </a:solidFill>
              </a:rPr>
              <a:t>Have you ever made an investment decision based on how you feel about a company, its products, or its leadership? </a:t>
            </a:r>
          </a:p>
          <a:p>
            <a:pPr marL="0" marR="0" lvl="0" indent="0" defTabSz="457200" eaLnBrk="1" fontAlgn="auto" latinLnBrk="0" hangingPunct="1">
              <a:lnSpc>
                <a:spcPct val="117999"/>
              </a:lnSpc>
              <a:spcBef>
                <a:spcPts val="0"/>
              </a:spcBef>
              <a:spcAft>
                <a:spcPts val="0"/>
              </a:spcAft>
              <a:buClrTx/>
              <a:buSzTx/>
              <a:buFontTx/>
              <a:buNone/>
              <a:tabLst/>
              <a:defRPr/>
            </a:pPr>
            <a:endParaRPr lang="en-GB" b="1" dirty="0"/>
          </a:p>
        </p:txBody>
      </p:sp>
    </p:spTree>
    <p:extLst>
      <p:ext uri="{BB962C8B-B14F-4D97-AF65-F5344CB8AC3E}">
        <p14:creationId xmlns:p14="http://schemas.microsoft.com/office/powerpoint/2010/main" val="3122341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noRot="1" noChangeAspect="1"/>
          </p:cNvSpPr>
          <p:nvPr>
            <p:ph type="sldImg"/>
          </p:nvPr>
        </p:nvSpPr>
        <p:spPr>
          <a:xfrm>
            <a:off x="381000" y="685800"/>
            <a:ext cx="6096000" cy="3429000"/>
          </a:xfrm>
          <a:prstGeom prst="rect">
            <a:avLst/>
          </a:prstGeom>
        </p:spPr>
        <p:txBody>
          <a:bodyPr/>
          <a:lstStyle/>
          <a:p>
            <a:endParaRPr/>
          </a:p>
        </p:txBody>
      </p:sp>
      <p:sp>
        <p:nvSpPr>
          <p:cNvPr id="314" name="Shape 314"/>
          <p:cNvSpPr>
            <a:spLocks noGrp="1"/>
          </p:cNvSpPr>
          <p:nvPr>
            <p:ph type="body" sz="quarter" idx="1"/>
          </p:nvPr>
        </p:nvSpPr>
        <p:spPr>
          <a:prstGeom prst="rect">
            <a:avLst/>
          </a:prstGeom>
        </p:spPr>
        <p:txBody>
          <a:bodyPr/>
          <a:lstStyle>
            <a:lvl1pPr defTabSz="914400">
              <a:lnSpc>
                <a:spcPct val="80000"/>
              </a:lnSpc>
              <a:defRPr sz="1200" b="1" spc="-24"/>
            </a:lvl1pPr>
          </a:lstStyle>
          <a:p>
            <a:pPr marL="0" marR="0" lvl="0" indent="0" defTabSz="457200" eaLnBrk="1" fontAlgn="auto" latinLnBrk="0" hangingPunct="1">
              <a:lnSpc>
                <a:spcPct val="117999"/>
              </a:lnSpc>
              <a:spcBef>
                <a:spcPts val="0"/>
              </a:spcBef>
              <a:spcAft>
                <a:spcPts val="0"/>
              </a:spcAft>
              <a:buClrTx/>
              <a:buSzTx/>
              <a:buFontTx/>
              <a:buNone/>
              <a:tabLst/>
              <a:defRPr/>
            </a:pPr>
            <a:r>
              <a:rPr lang="en-US" sz="1200" dirty="0">
                <a:solidFill>
                  <a:srgbClr val="0070C0"/>
                </a:solidFill>
              </a:rPr>
              <a:t>Have you ever made an investment decision based on how you feel about a company, its products, or its leadership? </a:t>
            </a:r>
          </a:p>
          <a:p>
            <a:pPr marL="0" marR="0" lvl="0" indent="0" defTabSz="457200" eaLnBrk="1" fontAlgn="auto" latinLnBrk="0" hangingPunct="1">
              <a:lnSpc>
                <a:spcPct val="117999"/>
              </a:lnSpc>
              <a:spcBef>
                <a:spcPts val="0"/>
              </a:spcBef>
              <a:spcAft>
                <a:spcPts val="0"/>
              </a:spcAft>
              <a:buClrTx/>
              <a:buSzTx/>
              <a:buFontTx/>
              <a:buNone/>
              <a:tabLst/>
              <a:defRPr/>
            </a:pPr>
            <a:endParaRPr lang="en-GB" b="1" dirty="0"/>
          </a:p>
        </p:txBody>
      </p:sp>
    </p:spTree>
    <p:extLst>
      <p:ext uri="{BB962C8B-B14F-4D97-AF65-F5344CB8AC3E}">
        <p14:creationId xmlns:p14="http://schemas.microsoft.com/office/powerpoint/2010/main" val="35241983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lt1"/>
              </a:solidFill>
              <a:latin typeface="Calibri"/>
              <a:ea typeface="Calibri"/>
              <a:cs typeface="Calibri"/>
              <a:sym typeface="Calibri"/>
            </a:endParaRPr>
          </a:p>
        </p:txBody>
      </p:sp>
      <p:sp>
        <p:nvSpPr>
          <p:cNvPr id="382" name="Google Shape;382;p68: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lt1"/>
                </a:solidFill>
                <a:latin typeface="Calibri"/>
                <a:ea typeface="Calibri"/>
                <a:cs typeface="Calibri"/>
                <a:sym typeface="Calibri"/>
              </a:rPr>
              <a:t>32</a:t>
            </a:fld>
            <a:endParaRPr sz="1200">
              <a:solidFill>
                <a:schemeClr val="lt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en-GB" b="0" dirty="0"/>
          </a:p>
        </p:txBody>
      </p:sp>
    </p:spTree>
    <p:extLst>
      <p:ext uri="{BB962C8B-B14F-4D97-AF65-F5344CB8AC3E}">
        <p14:creationId xmlns:p14="http://schemas.microsoft.com/office/powerpoint/2010/main" val="30841982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p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b="0" i="0" u="none" strike="noStrike" cap="none" dirty="0">
                <a:solidFill>
                  <a:schemeClr val="dk1"/>
                </a:solidFill>
                <a:latin typeface="Calibri"/>
                <a:ea typeface="Calibri"/>
                <a:cs typeface="Calibri"/>
                <a:sym typeface="Calibri"/>
              </a:rPr>
              <a:t>In recycling, when a hotel room contained a sign that asked people to recycle their towels to save the environment, 35.1% did so. When the sign used social norms and said that most guests at the hotel recycled their towels at least once during their stay, 44.1% complied. And when the sign said that most previous occupants of the room had reused towels at some point during their stay, 49.3% of guests also recycled.47 </a:t>
            </a:r>
            <a:endParaRPr sz="1200" b="0" i="0" u="none" strike="noStrike" cap="none" dirty="0">
              <a:solidFill>
                <a:schemeClr val="dk1"/>
              </a:solidFill>
              <a:latin typeface="Calibri"/>
              <a:ea typeface="Calibri"/>
              <a:cs typeface="Calibri"/>
              <a:sym typeface="Calibri"/>
            </a:endParaRPr>
          </a:p>
        </p:txBody>
      </p:sp>
      <p:sp>
        <p:nvSpPr>
          <p:cNvPr id="405" name="Google Shape;405;p74: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34</a:t>
            </a:fld>
            <a:endParaRPr sz="1200">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en-GB" b="0" dirty="0"/>
          </a:p>
        </p:txBody>
      </p:sp>
    </p:spTree>
    <p:extLst>
      <p:ext uri="{BB962C8B-B14F-4D97-AF65-F5344CB8AC3E}">
        <p14:creationId xmlns:p14="http://schemas.microsoft.com/office/powerpoint/2010/main" val="35619985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p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61" name="Google Shape;461;p84: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rgbClr val="000000"/>
                </a:solidFill>
                <a:latin typeface="Calibri"/>
                <a:ea typeface="Calibri"/>
                <a:cs typeface="Calibri"/>
                <a:sym typeface="Calibri"/>
              </a:rPr>
              <a:t>36</a:t>
            </a:fld>
            <a:endParaRPr sz="1200">
              <a:solidFill>
                <a:srgbClr val="000000"/>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GB" sz="2400" b="0" i="0" u="none" strike="noStrike" cap="none" dirty="0">
                <a:solidFill>
                  <a:schemeClr val="dk1"/>
                </a:solidFill>
                <a:latin typeface="Calibri"/>
                <a:ea typeface="Calibri"/>
                <a:cs typeface="Calibri"/>
                <a:sym typeface="Calibri"/>
              </a:rPr>
              <a:t>… before diverging as the letters are received. Note: all differences between the groups are statistically significant every month (largest p value is 0.0135 – see table to the right).</a:t>
            </a:r>
            <a:endParaRPr lang="en-GB" dirty="0"/>
          </a:p>
          <a:p>
            <a:pPr marL="0" marR="0" lvl="0" indent="0" algn="l" rtl="0">
              <a:spcBef>
                <a:spcPts val="0"/>
              </a:spcBef>
              <a:spcAft>
                <a:spcPts val="0"/>
              </a:spcAft>
              <a:buNone/>
            </a:pPr>
            <a:endParaRPr lang="en-GB" sz="24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2400" b="0" i="0" u="none" strike="noStrike" cap="none" dirty="0">
                <a:solidFill>
                  <a:schemeClr val="dk1"/>
                </a:solidFill>
                <a:latin typeface="Calibri"/>
                <a:ea typeface="Calibri"/>
                <a:cs typeface="Calibri"/>
                <a:sym typeface="Calibri"/>
              </a:rPr>
              <a:t>c. 3% reduction</a:t>
            </a:r>
          </a:p>
          <a:p>
            <a:pPr marL="0" marR="0" lvl="0" indent="0" algn="l" rtl="0">
              <a:spcBef>
                <a:spcPts val="0"/>
              </a:spcBef>
              <a:spcAft>
                <a:spcPts val="0"/>
              </a:spcAft>
              <a:buNone/>
            </a:pPr>
            <a:endParaRPr lang="en-GB" sz="24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2400" b="0" i="0" u="none" strike="noStrike" cap="none" dirty="0">
                <a:solidFill>
                  <a:schemeClr val="dk1"/>
                </a:solidFill>
                <a:latin typeface="Calibri"/>
                <a:ea typeface="Calibri"/>
                <a:cs typeface="Calibri"/>
                <a:sym typeface="Calibri"/>
              </a:rPr>
              <a:t>All letters sent out in October</a:t>
            </a:r>
            <a:endParaRPr lang="en-GB" dirty="0"/>
          </a:p>
          <a:p>
            <a:pPr marL="0" marR="0" lvl="0" indent="0" algn="l" rtl="0">
              <a:spcBef>
                <a:spcPts val="0"/>
              </a:spcBef>
              <a:spcAft>
                <a:spcPts val="0"/>
              </a:spcAft>
              <a:buNone/>
            </a:pPr>
            <a:endParaRPr lang="en-GB" sz="24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2400" b="0" i="0" u="none" strike="noStrike" cap="none" dirty="0">
                <a:solidFill>
                  <a:schemeClr val="dk1"/>
                </a:solidFill>
                <a:latin typeface="Calibri"/>
                <a:ea typeface="Calibri"/>
                <a:cs typeface="Calibri"/>
                <a:sym typeface="Calibri"/>
              </a:rPr>
              <a:t>Final April – letters also sent to the control group.</a:t>
            </a:r>
            <a:endParaRPr lang="en-GB" dirty="0"/>
          </a:p>
          <a:p>
            <a:pPr marL="0" marR="0" lvl="0" indent="0" algn="l" rtl="0">
              <a:spcBef>
                <a:spcPts val="0"/>
              </a:spcBef>
              <a:spcAft>
                <a:spcPts val="0"/>
              </a:spcAft>
              <a:buNone/>
            </a:pPr>
            <a:endParaRPr lang="en-GB" sz="24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2400" b="0" i="0" u="none" strike="noStrike" cap="none" dirty="0">
                <a:solidFill>
                  <a:schemeClr val="dk1"/>
                </a:solidFill>
                <a:latin typeface="Calibri"/>
                <a:ea typeface="Calibri"/>
                <a:cs typeface="Calibri"/>
                <a:sym typeface="Calibri"/>
              </a:rPr>
              <a:t>Social marketing campaign also run, with no effect.</a:t>
            </a:r>
            <a:endParaRPr lang="en-GB" dirty="0"/>
          </a:p>
          <a:p>
            <a:pPr marL="0" marR="0" lvl="0" indent="0" algn="l" rtl="0">
              <a:spcBef>
                <a:spcPts val="0"/>
              </a:spcBef>
              <a:spcAft>
                <a:spcPts val="0"/>
              </a:spcAft>
              <a:buNone/>
            </a:pPr>
            <a:endParaRPr lang="en-GB" sz="2400" b="0" i="0" u="none" strike="noStrike" cap="none" dirty="0">
              <a:solidFill>
                <a:schemeClr val="dk1"/>
              </a:solidFill>
              <a:latin typeface="Calibri"/>
              <a:ea typeface="Calibri"/>
              <a:cs typeface="Calibri"/>
              <a:sym typeface="Calibri"/>
            </a:endParaRPr>
          </a:p>
          <a:p>
            <a:pPr marL="0" marR="0" lvl="0" indent="0" defTabSz="457200" eaLnBrk="1" fontAlgn="auto" latinLnBrk="0" hangingPunct="1">
              <a:lnSpc>
                <a:spcPct val="117999"/>
              </a:lnSpc>
              <a:spcBef>
                <a:spcPts val="0"/>
              </a:spcBef>
              <a:spcAft>
                <a:spcPts val="0"/>
              </a:spcAft>
              <a:buClrTx/>
              <a:buSzTx/>
              <a:buFontTx/>
              <a:buNone/>
              <a:tabLst/>
              <a:defRPr/>
            </a:pPr>
            <a:endParaRPr lang="en-GB" b="0" dirty="0"/>
          </a:p>
        </p:txBody>
      </p:sp>
    </p:spTree>
    <p:extLst>
      <p:ext uri="{BB962C8B-B14F-4D97-AF65-F5344CB8AC3E}">
        <p14:creationId xmlns:p14="http://schemas.microsoft.com/office/powerpoint/2010/main" val="14569527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rtl="0">
              <a:spcBef>
                <a:spcPts val="0"/>
              </a:spcBef>
              <a:spcAft>
                <a:spcPts val="0"/>
              </a:spcAft>
              <a:buClr>
                <a:schemeClr val="dk1"/>
              </a:buClr>
              <a:buFont typeface="Calibri"/>
              <a:buNone/>
            </a:pPr>
            <a:r>
              <a:rPr lang="en-GB" sz="2000" b="0" i="0" u="none" strike="noStrike" cap="none" dirty="0">
                <a:solidFill>
                  <a:schemeClr val="dk1"/>
                </a:solidFill>
                <a:latin typeface="Calibri"/>
                <a:ea typeface="Calibri"/>
                <a:cs typeface="Calibri"/>
                <a:sym typeface="Calibri"/>
              </a:rPr>
              <a:t>We worked with a large investment bank to see if we could get their employees to donate a day’s worth of salary to charity.  To do this, we tried a few different things:</a:t>
            </a:r>
            <a:endParaRPr lang="en-GB" dirty="0"/>
          </a:p>
          <a:p>
            <a:pPr marL="0" marR="0" lvl="0" indent="0" algn="l" rtl="0">
              <a:lnSpc>
                <a:spcPct val="100000"/>
              </a:lnSpc>
              <a:spcBef>
                <a:spcPts val="0"/>
              </a:spcBef>
              <a:spcAft>
                <a:spcPts val="0"/>
              </a:spcAft>
              <a:buClr>
                <a:schemeClr val="dk1"/>
              </a:buClr>
              <a:buFont typeface="Calibri"/>
              <a:buNone/>
            </a:pPr>
            <a:r>
              <a:rPr lang="en-GB" sz="2000" b="0" i="0" u="none" strike="noStrike" cap="none" dirty="0">
                <a:solidFill>
                  <a:schemeClr val="dk1"/>
                </a:solidFill>
                <a:latin typeface="Calibri"/>
                <a:ea typeface="Calibri"/>
                <a:cs typeface="Calibri"/>
                <a:sym typeface="Calibri"/>
              </a:rPr>
              <a:t>1 - Getting a minor celebrity to ask them to donate</a:t>
            </a:r>
            <a:endParaRPr lang="en-GB" dirty="0"/>
          </a:p>
          <a:p>
            <a:pPr marL="0" marR="0" lvl="0" indent="0" algn="l" rtl="0">
              <a:lnSpc>
                <a:spcPct val="100000"/>
              </a:lnSpc>
              <a:spcBef>
                <a:spcPts val="0"/>
              </a:spcBef>
              <a:spcAft>
                <a:spcPts val="0"/>
              </a:spcAft>
              <a:buClr>
                <a:schemeClr val="dk1"/>
              </a:buClr>
              <a:buFont typeface="Calibri"/>
              <a:buNone/>
            </a:pPr>
            <a:r>
              <a:rPr lang="en-GB" sz="2000" b="0" i="0" u="none" strike="noStrike" cap="none" dirty="0">
                <a:solidFill>
                  <a:schemeClr val="dk1"/>
                </a:solidFill>
                <a:latin typeface="Calibri"/>
                <a:ea typeface="Calibri"/>
                <a:cs typeface="Calibri"/>
                <a:sym typeface="Calibri"/>
              </a:rPr>
              <a:t>2 - Giving them candy</a:t>
            </a:r>
            <a:endParaRPr lang="en-GB" dirty="0"/>
          </a:p>
          <a:p>
            <a:pPr marL="0" marR="0" lvl="0" indent="0" algn="l" rtl="0">
              <a:spcBef>
                <a:spcPts val="0"/>
              </a:spcBef>
              <a:spcAft>
                <a:spcPts val="0"/>
              </a:spcAft>
              <a:buClr>
                <a:schemeClr val="dk1"/>
              </a:buClr>
              <a:buFont typeface="Calibri"/>
              <a:buNone/>
            </a:pPr>
            <a:r>
              <a:rPr lang="en-GB" sz="2000" b="0" i="0" u="none" strike="noStrike" cap="none" dirty="0">
                <a:solidFill>
                  <a:schemeClr val="dk1"/>
                </a:solidFill>
                <a:latin typeface="Calibri"/>
                <a:ea typeface="Calibri"/>
                <a:cs typeface="Calibri"/>
                <a:sym typeface="Calibri"/>
              </a:rPr>
              <a:t>3 - A personalised email sent from the CEO</a:t>
            </a:r>
            <a:endParaRPr lang="en-GB" dirty="0"/>
          </a:p>
          <a:p>
            <a:pPr marL="0" marR="0" lvl="0" indent="0" algn="l" rtl="0">
              <a:spcBef>
                <a:spcPts val="0"/>
              </a:spcBef>
              <a:spcAft>
                <a:spcPts val="0"/>
              </a:spcAft>
              <a:buClr>
                <a:schemeClr val="lt1"/>
              </a:buClr>
              <a:buFont typeface="Calibri"/>
              <a:buNone/>
            </a:pPr>
            <a:endParaRPr lang="en-GB" sz="20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r>
              <a:rPr lang="en-GB" sz="2000" b="0" i="0" u="none" strike="noStrike" cap="none" dirty="0">
                <a:solidFill>
                  <a:schemeClr val="dk1"/>
                </a:solidFill>
                <a:latin typeface="Calibri"/>
                <a:ea typeface="Calibri"/>
                <a:cs typeface="Calibri"/>
                <a:sym typeface="Calibri"/>
              </a:rPr>
              <a:t>It’s a pretty hierarchical organisation… so what do you think worked best?</a:t>
            </a:r>
          </a:p>
          <a:p>
            <a:pPr marL="0" marR="0" lvl="0" indent="0" defTabSz="457200" eaLnBrk="1" fontAlgn="auto" latinLnBrk="0" hangingPunct="1">
              <a:lnSpc>
                <a:spcPct val="117999"/>
              </a:lnSpc>
              <a:spcBef>
                <a:spcPts val="0"/>
              </a:spcBef>
              <a:spcAft>
                <a:spcPts val="0"/>
              </a:spcAft>
              <a:buClrTx/>
              <a:buSzTx/>
              <a:buFontTx/>
              <a:buNone/>
              <a:tabLst/>
              <a:defRPr/>
            </a:pPr>
            <a:endParaRPr lang="en-GB" b="0" dirty="0"/>
          </a:p>
          <a:p>
            <a:pPr marL="0" marR="0" lvl="0" indent="0" defTabSz="457200" eaLnBrk="1" fontAlgn="auto" latinLnBrk="0" hangingPunct="1">
              <a:lnSpc>
                <a:spcPct val="117999"/>
              </a:lnSpc>
              <a:spcBef>
                <a:spcPts val="0"/>
              </a:spcBef>
              <a:spcAft>
                <a:spcPts val="0"/>
              </a:spcAft>
              <a:buClrTx/>
              <a:buSzTx/>
              <a:buFontTx/>
              <a:buNone/>
              <a:tabLst/>
              <a:defRPr/>
            </a:pPr>
            <a:endParaRPr lang="en-GB" b="0" dirty="0"/>
          </a:p>
        </p:txBody>
      </p:sp>
    </p:spTree>
    <p:extLst>
      <p:ext uri="{BB962C8B-B14F-4D97-AF65-F5344CB8AC3E}">
        <p14:creationId xmlns:p14="http://schemas.microsoft.com/office/powerpoint/2010/main" val="12969440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Font typeface="Calibri"/>
              <a:buNone/>
            </a:pPr>
            <a:r>
              <a:rPr lang="en-GB" sz="2400" b="0" i="0" u="none" strike="noStrike" cap="none" dirty="0">
                <a:solidFill>
                  <a:schemeClr val="dk1"/>
                </a:solidFill>
                <a:latin typeface="Calibri"/>
                <a:ea typeface="Calibri"/>
                <a:cs typeface="Calibri"/>
                <a:sym typeface="Calibri"/>
              </a:rPr>
              <a:t>Well, it turns out that celebrities aren’t that useful – something that many charities would be very surprised to hear, I expect!  Candies and an email from your boss are about as powerful as one another and together they make a dream team!  There are two things going on: one is expected – we do things people we want to impress ask us to, particularly when it’s as easy as clicking a link in the email.  </a:t>
            </a:r>
            <a:endParaRPr lang="en-GB" dirty="0"/>
          </a:p>
          <a:p>
            <a:pPr marL="0" marR="0" lvl="0" indent="0" algn="l" rtl="0">
              <a:lnSpc>
                <a:spcPct val="100000"/>
              </a:lnSpc>
              <a:spcBef>
                <a:spcPts val="0"/>
              </a:spcBef>
              <a:spcAft>
                <a:spcPts val="0"/>
              </a:spcAft>
              <a:buClr>
                <a:schemeClr val="dk1"/>
              </a:buClr>
              <a:buFont typeface="Calibri"/>
              <a:buNone/>
            </a:pPr>
            <a:endParaRPr lang="en-GB"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Font typeface="Calibri"/>
              <a:buNone/>
            </a:pPr>
            <a:r>
              <a:rPr lang="en-GB" sz="2400" b="0" i="0" u="none" strike="noStrike" cap="none" dirty="0">
                <a:solidFill>
                  <a:schemeClr val="dk1"/>
                </a:solidFill>
                <a:latin typeface="Calibri"/>
                <a:ea typeface="Calibri"/>
                <a:cs typeface="Calibri"/>
                <a:sym typeface="Calibri"/>
              </a:rPr>
              <a:t>The second is less obvious and links to commitment – we seek to reciprocate when someone gives us something.  This isn’t altruism – the difference from the control is explained by these guys getting an inexpensive bag of sweets and paying back the favour with a £1800 donation!</a:t>
            </a:r>
            <a:endParaRPr lang="en-GB" dirty="0"/>
          </a:p>
          <a:p>
            <a:pPr marL="0" marR="0" lvl="0" indent="0" algn="l" rtl="0">
              <a:lnSpc>
                <a:spcPct val="100000"/>
              </a:lnSpc>
              <a:spcBef>
                <a:spcPts val="0"/>
              </a:spcBef>
              <a:spcAft>
                <a:spcPts val="0"/>
              </a:spcAft>
              <a:buClr>
                <a:schemeClr val="dk1"/>
              </a:buClr>
              <a:buFont typeface="Calibri"/>
              <a:buNone/>
            </a:pPr>
            <a:endParaRPr lang="en-GB"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Font typeface="Calibri"/>
              <a:buNone/>
            </a:pPr>
            <a:r>
              <a:rPr lang="en-GB" sz="2400" b="0" i="0" u="none" strike="noStrike" cap="none" dirty="0">
                <a:solidFill>
                  <a:schemeClr val="dk1"/>
                </a:solidFill>
                <a:latin typeface="Calibri"/>
                <a:ea typeface="Calibri"/>
                <a:cs typeface="Calibri"/>
                <a:sym typeface="Calibri"/>
              </a:rPr>
              <a:t>What’s incredible is that the impact of those candies are not significantly different from the impact of a personal email from your boss.  The two of them together, however, are all powerful.  </a:t>
            </a:r>
            <a:endParaRPr lang="en-GB" dirty="0"/>
          </a:p>
          <a:p>
            <a:pPr marL="0" marR="0" lvl="0" indent="0" algn="l" rtl="0">
              <a:lnSpc>
                <a:spcPct val="100000"/>
              </a:lnSpc>
              <a:spcBef>
                <a:spcPts val="0"/>
              </a:spcBef>
              <a:spcAft>
                <a:spcPts val="0"/>
              </a:spcAft>
              <a:buClr>
                <a:schemeClr val="dk1"/>
              </a:buClr>
              <a:buFont typeface="Calibri"/>
              <a:buNone/>
            </a:pPr>
            <a:endParaRPr lang="en-GB"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Font typeface="Calibri"/>
              <a:buNone/>
            </a:pPr>
            <a:r>
              <a:rPr lang="en-GB" sz="2400" b="0" i="0" u="none" strike="noStrike" cap="none" dirty="0">
                <a:solidFill>
                  <a:schemeClr val="dk1"/>
                </a:solidFill>
                <a:latin typeface="Calibri"/>
                <a:ea typeface="Calibri"/>
                <a:cs typeface="Calibri"/>
                <a:sym typeface="Calibri"/>
              </a:rPr>
              <a:t>Clearly giving sweets out is not a policy solution but considering ways in which we pull out the notion of reciprocity and work with it are completely viable.</a:t>
            </a:r>
            <a:endParaRPr lang="en-GB" dirty="0"/>
          </a:p>
          <a:p>
            <a:pPr marL="0" marR="0" lvl="0" indent="0" algn="l" rtl="0">
              <a:lnSpc>
                <a:spcPct val="100000"/>
              </a:lnSpc>
              <a:spcBef>
                <a:spcPts val="0"/>
              </a:spcBef>
              <a:spcAft>
                <a:spcPts val="0"/>
              </a:spcAft>
              <a:buClr>
                <a:schemeClr val="dk1"/>
              </a:buClr>
              <a:buFont typeface="Calibri"/>
              <a:buNone/>
            </a:pPr>
            <a:endParaRPr lang="en-GB"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Font typeface="Calibri"/>
              <a:buNone/>
            </a:pPr>
            <a:r>
              <a:rPr lang="en-GB" sz="2400" b="0" i="0" u="none" strike="noStrike" cap="none" dirty="0">
                <a:solidFill>
                  <a:schemeClr val="dk1"/>
                </a:solidFill>
                <a:latin typeface="Calibri"/>
                <a:ea typeface="Calibri"/>
                <a:cs typeface="Calibri"/>
                <a:sym typeface="Calibri"/>
              </a:rPr>
              <a:t>When we think about incentives, we should go beyond the simple lens of monetary reward or sanction.</a:t>
            </a:r>
            <a:endParaRPr lang="en-GB" dirty="0"/>
          </a:p>
          <a:p>
            <a:pPr marL="0" marR="0" lvl="0" indent="0" algn="l" rtl="0">
              <a:spcBef>
                <a:spcPts val="0"/>
              </a:spcBef>
              <a:spcAft>
                <a:spcPts val="0"/>
              </a:spcAft>
              <a:buClr>
                <a:schemeClr val="dk1"/>
              </a:buClr>
              <a:buFont typeface="Calibri"/>
              <a:buNone/>
            </a:pPr>
            <a:endParaRPr lang="en-GB" sz="24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endParaRPr lang="en-GB" sz="2400" b="0" i="0" u="none" strike="noStrike" cap="none" dirty="0">
              <a:solidFill>
                <a:schemeClr val="dk1"/>
              </a:solidFill>
              <a:latin typeface="Calibri"/>
              <a:ea typeface="Calibri"/>
              <a:cs typeface="Calibri"/>
              <a:sym typeface="Calibri"/>
            </a:endParaRPr>
          </a:p>
          <a:p>
            <a:pPr marL="0" marR="0" lvl="0" indent="0" defTabSz="457200" eaLnBrk="1" fontAlgn="auto" latinLnBrk="0" hangingPunct="1">
              <a:lnSpc>
                <a:spcPct val="117999"/>
              </a:lnSpc>
              <a:spcBef>
                <a:spcPts val="0"/>
              </a:spcBef>
              <a:spcAft>
                <a:spcPts val="0"/>
              </a:spcAft>
              <a:buClrTx/>
              <a:buSzTx/>
              <a:buFontTx/>
              <a:buNone/>
              <a:tabLst/>
              <a:defRPr/>
            </a:pPr>
            <a:endParaRPr lang="en-GB" b="0" dirty="0"/>
          </a:p>
        </p:txBody>
      </p:sp>
    </p:spTree>
    <p:extLst>
      <p:ext uri="{BB962C8B-B14F-4D97-AF65-F5344CB8AC3E}">
        <p14:creationId xmlns:p14="http://schemas.microsoft.com/office/powerpoint/2010/main" val="29737690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rtl="0">
              <a:spcBef>
                <a:spcPts val="0"/>
              </a:spcBef>
              <a:spcAft>
                <a:spcPts val="0"/>
              </a:spcAft>
              <a:buClr>
                <a:schemeClr val="dk1"/>
              </a:buClr>
              <a:buFont typeface="Calibri"/>
              <a:buNone/>
            </a:pPr>
            <a:r>
              <a:rPr lang="en-GB" sz="2000" b="0" i="0" u="none" strike="noStrike" cap="none" dirty="0">
                <a:solidFill>
                  <a:schemeClr val="dk1"/>
                </a:solidFill>
                <a:latin typeface="Calibri"/>
                <a:ea typeface="Calibri"/>
                <a:cs typeface="Calibri"/>
                <a:sym typeface="Calibri"/>
              </a:rPr>
              <a:t>Let’s move on to our next example of how to make it attractive?</a:t>
            </a:r>
            <a:endParaRPr lang="en-GB" dirty="0"/>
          </a:p>
          <a:p>
            <a:pPr marL="0" marR="0" lvl="0" indent="0" algn="l" rtl="0">
              <a:spcBef>
                <a:spcPts val="0"/>
              </a:spcBef>
              <a:spcAft>
                <a:spcPts val="0"/>
              </a:spcAft>
              <a:buClr>
                <a:schemeClr val="lt1"/>
              </a:buClr>
              <a:buFont typeface="Calibri"/>
              <a:buNone/>
            </a:pPr>
            <a:endParaRPr lang="en-GB" sz="20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r>
              <a:rPr lang="en-GB" sz="2000" b="0" i="0" u="none" strike="noStrike" cap="none" dirty="0">
                <a:solidFill>
                  <a:schemeClr val="dk1"/>
                </a:solidFill>
                <a:latin typeface="Calibri"/>
                <a:ea typeface="Calibri"/>
                <a:cs typeface="Calibri"/>
                <a:sym typeface="Calibri"/>
              </a:rPr>
              <a:t>We worked with a large investment bank to see if we could get their employees to donate a day’s worth of salary to charity.  To do this, we tried a few different things:</a:t>
            </a:r>
            <a:endParaRPr lang="en-GB" dirty="0"/>
          </a:p>
          <a:p>
            <a:pPr marL="0" marR="0" lvl="0" indent="0" algn="l" rtl="0">
              <a:lnSpc>
                <a:spcPct val="100000"/>
              </a:lnSpc>
              <a:spcBef>
                <a:spcPts val="0"/>
              </a:spcBef>
              <a:spcAft>
                <a:spcPts val="0"/>
              </a:spcAft>
              <a:buClr>
                <a:schemeClr val="dk1"/>
              </a:buClr>
              <a:buFont typeface="Calibri"/>
              <a:buNone/>
            </a:pPr>
            <a:r>
              <a:rPr lang="en-GB" sz="2000" b="0" i="0" u="none" strike="noStrike" cap="none" dirty="0">
                <a:solidFill>
                  <a:schemeClr val="dk1"/>
                </a:solidFill>
                <a:latin typeface="Calibri"/>
                <a:ea typeface="Calibri"/>
                <a:cs typeface="Calibri"/>
                <a:sym typeface="Calibri"/>
              </a:rPr>
              <a:t>1 - Getting a minor celebrity to ask them to donate</a:t>
            </a:r>
            <a:endParaRPr lang="en-GB" dirty="0"/>
          </a:p>
          <a:p>
            <a:pPr marL="0" marR="0" lvl="0" indent="0" algn="l" rtl="0">
              <a:lnSpc>
                <a:spcPct val="100000"/>
              </a:lnSpc>
              <a:spcBef>
                <a:spcPts val="0"/>
              </a:spcBef>
              <a:spcAft>
                <a:spcPts val="0"/>
              </a:spcAft>
              <a:buClr>
                <a:schemeClr val="dk1"/>
              </a:buClr>
              <a:buFont typeface="Calibri"/>
              <a:buNone/>
            </a:pPr>
            <a:r>
              <a:rPr lang="en-GB" sz="2000" b="0" i="0" u="none" strike="noStrike" cap="none" dirty="0">
                <a:solidFill>
                  <a:schemeClr val="dk1"/>
                </a:solidFill>
                <a:latin typeface="Calibri"/>
                <a:ea typeface="Calibri"/>
                <a:cs typeface="Calibri"/>
                <a:sym typeface="Calibri"/>
              </a:rPr>
              <a:t>2 - Giving them candy</a:t>
            </a:r>
            <a:endParaRPr lang="en-GB" dirty="0"/>
          </a:p>
          <a:p>
            <a:pPr marL="0" marR="0" lvl="0" indent="0" algn="l" rtl="0">
              <a:spcBef>
                <a:spcPts val="0"/>
              </a:spcBef>
              <a:spcAft>
                <a:spcPts val="0"/>
              </a:spcAft>
              <a:buClr>
                <a:schemeClr val="dk1"/>
              </a:buClr>
              <a:buFont typeface="Calibri"/>
              <a:buNone/>
            </a:pPr>
            <a:r>
              <a:rPr lang="en-GB" sz="2000" b="0" i="0" u="none" strike="noStrike" cap="none" dirty="0">
                <a:solidFill>
                  <a:schemeClr val="dk1"/>
                </a:solidFill>
                <a:latin typeface="Calibri"/>
                <a:ea typeface="Calibri"/>
                <a:cs typeface="Calibri"/>
                <a:sym typeface="Calibri"/>
              </a:rPr>
              <a:t>3 - A personalised email sent from the CEO</a:t>
            </a:r>
            <a:endParaRPr lang="en-GB" dirty="0"/>
          </a:p>
          <a:p>
            <a:pPr marL="0" marR="0" lvl="0" indent="0" algn="l" rtl="0">
              <a:spcBef>
                <a:spcPts val="0"/>
              </a:spcBef>
              <a:spcAft>
                <a:spcPts val="0"/>
              </a:spcAft>
              <a:buClr>
                <a:schemeClr val="lt1"/>
              </a:buClr>
              <a:buFont typeface="Calibri"/>
              <a:buNone/>
            </a:pPr>
            <a:endParaRPr lang="en-GB" sz="20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r>
              <a:rPr lang="en-GB" sz="2000" b="0" i="0" u="none" strike="noStrike" cap="none" dirty="0">
                <a:solidFill>
                  <a:schemeClr val="dk1"/>
                </a:solidFill>
                <a:latin typeface="Calibri"/>
                <a:ea typeface="Calibri"/>
                <a:cs typeface="Calibri"/>
                <a:sym typeface="Calibri"/>
              </a:rPr>
              <a:t>It’s a pretty hierarchical organisation… so what do you think worked best?</a:t>
            </a:r>
          </a:p>
          <a:p>
            <a:pPr marL="0" marR="0" lvl="0" indent="0" defTabSz="457200" eaLnBrk="1" fontAlgn="auto" latinLnBrk="0" hangingPunct="1">
              <a:lnSpc>
                <a:spcPct val="117999"/>
              </a:lnSpc>
              <a:spcBef>
                <a:spcPts val="0"/>
              </a:spcBef>
              <a:spcAft>
                <a:spcPts val="0"/>
              </a:spcAft>
              <a:buClrTx/>
              <a:buSzTx/>
              <a:buFontTx/>
              <a:buNone/>
              <a:tabLst/>
              <a:defRPr/>
            </a:pPr>
            <a:endParaRPr lang="en-GB" b="0" dirty="0"/>
          </a:p>
          <a:p>
            <a:pPr marL="0" marR="0" lvl="0" indent="0" defTabSz="457200" eaLnBrk="1" fontAlgn="auto" latinLnBrk="0" hangingPunct="1">
              <a:lnSpc>
                <a:spcPct val="117999"/>
              </a:lnSpc>
              <a:spcBef>
                <a:spcPts val="0"/>
              </a:spcBef>
              <a:spcAft>
                <a:spcPts val="0"/>
              </a:spcAft>
              <a:buClrTx/>
              <a:buSzTx/>
              <a:buFontTx/>
              <a:buNone/>
              <a:tabLst/>
              <a:defRPr/>
            </a:pPr>
            <a:endParaRPr lang="en-GB" b="0" dirty="0"/>
          </a:p>
        </p:txBody>
      </p:sp>
    </p:spTree>
    <p:extLst>
      <p:ext uri="{BB962C8B-B14F-4D97-AF65-F5344CB8AC3E}">
        <p14:creationId xmlns:p14="http://schemas.microsoft.com/office/powerpoint/2010/main" val="925933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endParaRPr lang="en-GB" dirty="0"/>
          </a:p>
        </p:txBody>
      </p:sp>
    </p:spTree>
    <p:extLst>
      <p:ext uri="{BB962C8B-B14F-4D97-AF65-F5344CB8AC3E}">
        <p14:creationId xmlns:p14="http://schemas.microsoft.com/office/powerpoint/2010/main" val="36679762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17999"/>
              </a:lnSpc>
              <a:spcBef>
                <a:spcPts val="0"/>
              </a:spcBef>
              <a:spcAft>
                <a:spcPts val="0"/>
              </a:spcAft>
              <a:buClrTx/>
              <a:buSzTx/>
              <a:buFontTx/>
              <a:buNone/>
              <a:tabLst/>
              <a:defRPr/>
            </a:pPr>
            <a:r>
              <a:rPr lang="en-GB" sz="2400" b="0" i="0" u="none" strike="noStrike" cap="none" dirty="0">
                <a:solidFill>
                  <a:schemeClr val="lt1"/>
                </a:solidFill>
                <a:latin typeface="Calibri"/>
                <a:ea typeface="Calibri"/>
                <a:cs typeface="Calibri"/>
                <a:sym typeface="Calibri"/>
              </a:rPr>
              <a:t>End of tax-disc registration, asked if they’d like to join the organ donor registration.</a:t>
            </a:r>
            <a:endParaRPr lang="en-GB" dirty="0"/>
          </a:p>
          <a:p>
            <a:pPr marL="0" marR="0" lvl="0" indent="0" defTabSz="457200" eaLnBrk="1" fontAlgn="auto" latinLnBrk="0" hangingPunct="1">
              <a:lnSpc>
                <a:spcPct val="117999"/>
              </a:lnSpc>
              <a:spcBef>
                <a:spcPts val="0"/>
              </a:spcBef>
              <a:spcAft>
                <a:spcPts val="0"/>
              </a:spcAft>
              <a:buClrTx/>
              <a:buSzTx/>
              <a:buFontTx/>
              <a:buNone/>
              <a:tabLst/>
              <a:defRPr/>
            </a:pPr>
            <a:endParaRPr lang="en-GB" b="0" dirty="0"/>
          </a:p>
        </p:txBody>
      </p:sp>
    </p:spTree>
    <p:extLst>
      <p:ext uri="{BB962C8B-B14F-4D97-AF65-F5344CB8AC3E}">
        <p14:creationId xmlns:p14="http://schemas.microsoft.com/office/powerpoint/2010/main" val="19366167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GB" sz="2400" b="0" i="0" u="none" strike="noStrike" cap="none" dirty="0">
                <a:solidFill>
                  <a:schemeClr val="dk1"/>
                </a:solidFill>
                <a:latin typeface="Calibri"/>
                <a:ea typeface="Calibri"/>
                <a:cs typeface="Calibri"/>
                <a:sym typeface="Calibri"/>
              </a:rPr>
              <a:t>Elicits the sense of reciprocity &amp; obligation, by saying ‘other people have done this for your (potential) benefit.</a:t>
            </a:r>
            <a:endParaRPr lang="en-GB" sz="2400" dirty="0"/>
          </a:p>
          <a:p>
            <a:pPr marL="0" marR="0" lvl="0" indent="0" algn="l" rtl="0">
              <a:spcBef>
                <a:spcPts val="0"/>
              </a:spcBef>
              <a:spcAft>
                <a:spcPts val="0"/>
              </a:spcAft>
              <a:buNone/>
            </a:pPr>
            <a:endParaRPr lang="en-GB" sz="24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2400" b="0" i="0" u="none" strike="noStrike" cap="none" dirty="0">
                <a:solidFill>
                  <a:schemeClr val="dk1"/>
                </a:solidFill>
                <a:latin typeface="Calibri"/>
                <a:ea typeface="Calibri"/>
                <a:cs typeface="Calibri"/>
                <a:sym typeface="Calibri"/>
              </a:rPr>
              <a:t>Doesn’t rely on actually giving something to the person.</a:t>
            </a:r>
          </a:p>
          <a:p>
            <a:pPr marL="0" marR="0" lvl="0" indent="0" defTabSz="457200" eaLnBrk="1" fontAlgn="auto" latinLnBrk="0" hangingPunct="1">
              <a:lnSpc>
                <a:spcPct val="117999"/>
              </a:lnSpc>
              <a:spcBef>
                <a:spcPts val="0"/>
              </a:spcBef>
              <a:spcAft>
                <a:spcPts val="0"/>
              </a:spcAft>
              <a:buClrTx/>
              <a:buSzTx/>
              <a:buFontTx/>
              <a:buNone/>
              <a:tabLst/>
              <a:defRPr/>
            </a:pPr>
            <a:endParaRPr lang="en-GB" b="0" dirty="0"/>
          </a:p>
        </p:txBody>
      </p:sp>
    </p:spTree>
    <p:extLst>
      <p:ext uri="{BB962C8B-B14F-4D97-AF65-F5344CB8AC3E}">
        <p14:creationId xmlns:p14="http://schemas.microsoft.com/office/powerpoint/2010/main" val="17691704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GB" sz="2400" b="0" i="0" u="none" strike="noStrike" cap="none" dirty="0">
                <a:solidFill>
                  <a:schemeClr val="dk1"/>
                </a:solidFill>
                <a:latin typeface="Calibri"/>
                <a:ea typeface="Calibri"/>
                <a:cs typeface="Calibri"/>
                <a:sym typeface="Calibri"/>
              </a:rPr>
              <a:t>Jobcentres often coordinate recruitment for large employers locally. For example, a large supermarket may be opening in the area, and need to hire 100 new staff. Jobcentres typically run a brief service dedicated to helping people apply for these jobs (e.g. fill in an application form) and then submit the suitable applications in bulk. </a:t>
            </a:r>
            <a:r>
              <a:rPr lang="en-GB" sz="2200" b="0" i="0" u="none" strike="noStrike" cap="none" dirty="0">
                <a:solidFill>
                  <a:sysClr val="windowText" lastClr="000000"/>
                </a:solidFill>
                <a:latin typeface="+mn-lt"/>
                <a:ea typeface="+mn-ea"/>
                <a:cs typeface="+mn-cs"/>
                <a:sym typeface="Helvetica Neue"/>
              </a:rPr>
              <a:t> </a:t>
            </a:r>
            <a:r>
              <a:rPr lang="en-GB" sz="2400" b="0" i="0" u="none" strike="noStrike" cap="none" dirty="0">
                <a:solidFill>
                  <a:schemeClr val="dk1"/>
                </a:solidFill>
                <a:latin typeface="Calibri"/>
                <a:ea typeface="Calibri"/>
                <a:cs typeface="Calibri"/>
                <a:sym typeface="Calibri"/>
              </a:rPr>
              <a:t>But attendance of this services was low and one or two days of advisor time may be used unproductively in waiting for jobseekers to attend. As this is supplementary to jobseekers’ requirement to attend, JCP has little power to compel individuals to come to the sessions. </a:t>
            </a:r>
          </a:p>
          <a:p>
            <a:pPr marL="0" marR="0" lvl="0" indent="0" algn="l" rtl="0">
              <a:spcBef>
                <a:spcPts val="0"/>
              </a:spcBef>
              <a:spcAft>
                <a:spcPts val="0"/>
              </a:spcAft>
              <a:buNone/>
            </a:pPr>
            <a:endParaRPr lang="en-GB" sz="24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2400" b="0" i="0" u="none" strike="noStrike" cap="none" dirty="0">
                <a:solidFill>
                  <a:schemeClr val="dk1"/>
                </a:solidFill>
                <a:latin typeface="Calibri"/>
                <a:ea typeface="Calibri"/>
                <a:cs typeface="Calibri"/>
                <a:sym typeface="Calibri"/>
              </a:rPr>
              <a:t>Conclusion: Text messages that use reciprocity (“I’ve helped you, can you do something for me?”) are highly effective </a:t>
            </a:r>
            <a:endParaRPr lang="en-GB" dirty="0"/>
          </a:p>
          <a:p>
            <a:pPr marL="0" marR="0" lvl="0" indent="0" algn="l" rtl="0">
              <a:spcBef>
                <a:spcPts val="0"/>
              </a:spcBef>
              <a:spcAft>
                <a:spcPts val="0"/>
              </a:spcAft>
              <a:buNone/>
            </a:pPr>
            <a:endParaRPr lang="en-GB" sz="24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2400" b="0" i="0" u="sng" strike="noStrike" cap="none" dirty="0">
                <a:solidFill>
                  <a:schemeClr val="dk1"/>
                </a:solidFill>
                <a:latin typeface="Calibri"/>
                <a:ea typeface="Calibri"/>
                <a:cs typeface="Calibri"/>
                <a:sym typeface="Calibri"/>
              </a:rPr>
              <a:t>Principles</a:t>
            </a:r>
            <a:r>
              <a:rPr lang="en-GB" sz="2400" b="0" i="0" u="none" strike="noStrike" cap="none" dirty="0">
                <a:solidFill>
                  <a:schemeClr val="dk1"/>
                </a:solidFill>
                <a:latin typeface="Calibri"/>
                <a:ea typeface="Calibri"/>
                <a:cs typeface="Calibri"/>
                <a:sym typeface="Calibri"/>
              </a:rPr>
              <a:t>: </a:t>
            </a:r>
            <a:endParaRPr lang="en-GB" dirty="0"/>
          </a:p>
          <a:p>
            <a:pPr marL="0" marR="0" lvl="0" indent="0" algn="l" rtl="0">
              <a:spcBef>
                <a:spcPts val="0"/>
              </a:spcBef>
              <a:spcAft>
                <a:spcPts val="0"/>
              </a:spcAft>
              <a:buNone/>
            </a:pPr>
            <a:r>
              <a:rPr lang="en-GB" sz="2400" b="0" i="0" u="none" strike="noStrike" cap="none" dirty="0">
                <a:solidFill>
                  <a:schemeClr val="dk1"/>
                </a:solidFill>
                <a:latin typeface="Calibri"/>
                <a:ea typeface="Calibri"/>
                <a:cs typeface="Calibri"/>
                <a:sym typeface="Calibri"/>
              </a:rPr>
              <a:t>MAKE IT PERSONAL</a:t>
            </a:r>
            <a:endParaRPr lang="en-GB" dirty="0"/>
          </a:p>
          <a:p>
            <a:pPr marL="0" marR="0" lvl="0" indent="0" algn="l" rtl="0">
              <a:spcBef>
                <a:spcPts val="0"/>
              </a:spcBef>
              <a:spcAft>
                <a:spcPts val="0"/>
              </a:spcAft>
              <a:buNone/>
            </a:pPr>
            <a:r>
              <a:rPr lang="en-GB" sz="2400" b="0" i="0" u="none" strike="noStrike" cap="none" dirty="0">
                <a:solidFill>
                  <a:schemeClr val="dk1"/>
                </a:solidFill>
                <a:latin typeface="Calibri"/>
                <a:ea typeface="Calibri"/>
                <a:cs typeface="Calibri"/>
                <a:sym typeface="Calibri"/>
              </a:rPr>
              <a:t>RECIPROCITY</a:t>
            </a:r>
          </a:p>
          <a:p>
            <a:pPr marL="0" marR="0" lvl="0" indent="0" algn="l" rtl="0">
              <a:spcBef>
                <a:spcPts val="0"/>
              </a:spcBef>
              <a:spcAft>
                <a:spcPts val="0"/>
              </a:spcAft>
              <a:buNone/>
            </a:pPr>
            <a:endParaRPr lang="en-GB" sz="2400" b="0" i="0" u="none" strike="noStrike" cap="none" dirty="0">
              <a:solidFill>
                <a:schemeClr val="dk1"/>
              </a:solidFill>
              <a:latin typeface="Calibri"/>
              <a:ea typeface="Calibri"/>
              <a:cs typeface="Calibri"/>
              <a:sym typeface="Calibri"/>
            </a:endParaRPr>
          </a:p>
          <a:p>
            <a:pPr marL="0" marR="0" lvl="0" indent="0" defTabSz="457200" eaLnBrk="1" fontAlgn="auto" latinLnBrk="0" hangingPunct="1">
              <a:lnSpc>
                <a:spcPct val="117999"/>
              </a:lnSpc>
              <a:spcBef>
                <a:spcPts val="0"/>
              </a:spcBef>
              <a:spcAft>
                <a:spcPts val="0"/>
              </a:spcAft>
              <a:buClrTx/>
              <a:buSzTx/>
              <a:buFontTx/>
              <a:buNone/>
              <a:tabLst/>
              <a:defRPr/>
            </a:pPr>
            <a:endParaRPr lang="en-GB" b="0" dirty="0"/>
          </a:p>
        </p:txBody>
      </p:sp>
    </p:spTree>
    <p:extLst>
      <p:ext uri="{BB962C8B-B14F-4D97-AF65-F5344CB8AC3E}">
        <p14:creationId xmlns:p14="http://schemas.microsoft.com/office/powerpoint/2010/main" val="11293057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noRot="1" noChangeAspect="1"/>
          </p:cNvSpPr>
          <p:nvPr>
            <p:ph type="sldImg"/>
          </p:nvPr>
        </p:nvSpPr>
        <p:spPr>
          <a:xfrm>
            <a:off x="381000" y="685800"/>
            <a:ext cx="6096000" cy="3429000"/>
          </a:xfrm>
          <a:prstGeom prst="rect">
            <a:avLst/>
          </a:prstGeom>
        </p:spPr>
        <p:txBody>
          <a:bodyPr/>
          <a:lstStyle/>
          <a:p>
            <a:endParaRPr/>
          </a:p>
        </p:txBody>
      </p:sp>
      <p:sp>
        <p:nvSpPr>
          <p:cNvPr id="314" name="Shape 314"/>
          <p:cNvSpPr>
            <a:spLocks noGrp="1"/>
          </p:cNvSpPr>
          <p:nvPr>
            <p:ph type="body" sz="quarter" idx="1"/>
          </p:nvPr>
        </p:nvSpPr>
        <p:spPr>
          <a:prstGeom prst="rect">
            <a:avLst/>
          </a:prstGeom>
        </p:spPr>
        <p:txBody>
          <a:bodyPr/>
          <a:lstStyle>
            <a:lvl1pPr defTabSz="914400">
              <a:lnSpc>
                <a:spcPct val="80000"/>
              </a:lnSpc>
              <a:defRPr sz="1200" b="1" spc="-24"/>
            </a:lvl1pPr>
          </a:lstStyle>
          <a:p>
            <a:pPr marL="0" marR="0" lvl="0" indent="0" defTabSz="457200" eaLnBrk="1" fontAlgn="auto" latinLnBrk="0" hangingPunct="1">
              <a:lnSpc>
                <a:spcPct val="117999"/>
              </a:lnSpc>
              <a:spcBef>
                <a:spcPts val="0"/>
              </a:spcBef>
              <a:spcAft>
                <a:spcPts val="0"/>
              </a:spcAft>
              <a:buClrTx/>
              <a:buSzTx/>
              <a:buFontTx/>
              <a:buNone/>
              <a:tabLst/>
              <a:defRPr/>
            </a:pPr>
            <a:r>
              <a:rPr lang="en-US" sz="1200" dirty="0">
                <a:solidFill>
                  <a:srgbClr val="0070C0"/>
                </a:solidFill>
              </a:rPr>
              <a:t>Have you ever made an investment decision based on how you feel about a company, its products, or its leadership? </a:t>
            </a:r>
          </a:p>
          <a:p>
            <a:pPr marL="0" marR="0" lvl="0" indent="0" defTabSz="457200" eaLnBrk="1" fontAlgn="auto" latinLnBrk="0" hangingPunct="1">
              <a:lnSpc>
                <a:spcPct val="117999"/>
              </a:lnSpc>
              <a:spcBef>
                <a:spcPts val="0"/>
              </a:spcBef>
              <a:spcAft>
                <a:spcPts val="0"/>
              </a:spcAft>
              <a:buClrTx/>
              <a:buSzTx/>
              <a:buFontTx/>
              <a:buNone/>
              <a:tabLst/>
              <a:defRPr/>
            </a:pPr>
            <a:endParaRPr lang="en-GB" b="1" dirty="0"/>
          </a:p>
        </p:txBody>
      </p:sp>
    </p:spTree>
    <p:extLst>
      <p:ext uri="{BB962C8B-B14F-4D97-AF65-F5344CB8AC3E}">
        <p14:creationId xmlns:p14="http://schemas.microsoft.com/office/powerpoint/2010/main" val="37978861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en-GB" b="0" dirty="0"/>
          </a:p>
        </p:txBody>
      </p:sp>
    </p:spTree>
    <p:extLst>
      <p:ext uri="{BB962C8B-B14F-4D97-AF65-F5344CB8AC3E}">
        <p14:creationId xmlns:p14="http://schemas.microsoft.com/office/powerpoint/2010/main" val="22752080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en-GB" b="0" dirty="0"/>
          </a:p>
        </p:txBody>
      </p:sp>
    </p:spTree>
    <p:extLst>
      <p:ext uri="{BB962C8B-B14F-4D97-AF65-F5344CB8AC3E}">
        <p14:creationId xmlns:p14="http://schemas.microsoft.com/office/powerpoint/2010/main" val="30082005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GB" sz="2400" b="0" i="0" u="none" strike="noStrike" cap="none" dirty="0">
                <a:solidFill>
                  <a:schemeClr val="dk1"/>
                </a:solidFill>
                <a:latin typeface="Calibri"/>
                <a:ea typeface="Calibri"/>
                <a:cs typeface="Calibri"/>
                <a:sym typeface="Calibri"/>
              </a:rPr>
              <a:t>In Singapore, 90% might seem quite low, perhaps lower than people’s prior assumption, so it has no benefit.</a:t>
            </a:r>
            <a:endParaRPr lang="en-GB" dirty="0"/>
          </a:p>
          <a:p>
            <a:pPr marL="0" marR="0" lvl="0" indent="0" algn="l" rtl="0">
              <a:spcBef>
                <a:spcPts val="0"/>
              </a:spcBef>
              <a:spcAft>
                <a:spcPts val="0"/>
              </a:spcAft>
              <a:buNone/>
            </a:pPr>
            <a:endParaRPr lang="en-GB" sz="24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2400" b="0" i="0" u="none" strike="noStrike" cap="none" dirty="0">
                <a:solidFill>
                  <a:schemeClr val="dk1"/>
                </a:solidFill>
                <a:latin typeface="Calibri"/>
                <a:ea typeface="Calibri"/>
                <a:cs typeface="Calibri"/>
                <a:sym typeface="Calibri"/>
              </a:rPr>
              <a:t>In Guatemala, 65% is actually much higher than most people assume.</a:t>
            </a:r>
            <a:endParaRPr lang="en-GB" dirty="0"/>
          </a:p>
          <a:p>
            <a:pPr marL="0" marR="0" lvl="0" indent="0" algn="l" rtl="0">
              <a:spcBef>
                <a:spcPts val="0"/>
              </a:spcBef>
              <a:spcAft>
                <a:spcPts val="0"/>
              </a:spcAft>
              <a:buNone/>
            </a:pPr>
            <a:endParaRPr lang="en-GB" sz="2400" b="0" i="0" u="none" strike="noStrike" cap="none" dirty="0">
              <a:solidFill>
                <a:schemeClr val="dk1"/>
              </a:solidFill>
              <a:latin typeface="Calibri"/>
              <a:ea typeface="Calibri"/>
              <a:cs typeface="Calibri"/>
              <a:sym typeface="Calibri"/>
            </a:endParaRPr>
          </a:p>
          <a:p>
            <a:pPr marL="0" marR="0" lvl="0" indent="0" defTabSz="457200" eaLnBrk="1" fontAlgn="auto" latinLnBrk="0" hangingPunct="1">
              <a:lnSpc>
                <a:spcPct val="117999"/>
              </a:lnSpc>
              <a:spcBef>
                <a:spcPts val="0"/>
              </a:spcBef>
              <a:spcAft>
                <a:spcPts val="0"/>
              </a:spcAft>
              <a:buClrTx/>
              <a:buSzTx/>
              <a:buFontTx/>
              <a:buNone/>
              <a:tabLst/>
              <a:defRPr/>
            </a:pPr>
            <a:endParaRPr lang="en-GB" b="0" dirty="0"/>
          </a:p>
        </p:txBody>
      </p:sp>
    </p:spTree>
    <p:extLst>
      <p:ext uri="{BB962C8B-B14F-4D97-AF65-F5344CB8AC3E}">
        <p14:creationId xmlns:p14="http://schemas.microsoft.com/office/powerpoint/2010/main" val="11270039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en-GB" b="0" dirty="0"/>
          </a:p>
        </p:txBody>
      </p:sp>
    </p:spTree>
    <p:extLst>
      <p:ext uri="{BB962C8B-B14F-4D97-AF65-F5344CB8AC3E}">
        <p14:creationId xmlns:p14="http://schemas.microsoft.com/office/powerpoint/2010/main" val="1778232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85042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78338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91449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noRot="1" noChangeAspect="1"/>
          </p:cNvSpPr>
          <p:nvPr>
            <p:ph type="sldImg"/>
          </p:nvPr>
        </p:nvSpPr>
        <p:spPr>
          <a:xfrm>
            <a:off x="381000" y="685800"/>
            <a:ext cx="6096000" cy="3429000"/>
          </a:xfrm>
          <a:prstGeom prst="rect">
            <a:avLst/>
          </a:prstGeom>
        </p:spPr>
        <p:txBody>
          <a:bodyPr/>
          <a:lstStyle/>
          <a:p>
            <a:endParaRPr/>
          </a:p>
        </p:txBody>
      </p:sp>
      <p:sp>
        <p:nvSpPr>
          <p:cNvPr id="314" name="Shape 314"/>
          <p:cNvSpPr>
            <a:spLocks noGrp="1"/>
          </p:cNvSpPr>
          <p:nvPr>
            <p:ph type="body" sz="quarter" idx="1"/>
          </p:nvPr>
        </p:nvSpPr>
        <p:spPr>
          <a:prstGeom prst="rect">
            <a:avLst/>
          </a:prstGeom>
        </p:spPr>
        <p:txBody>
          <a:bodyPr/>
          <a:lstStyle>
            <a:lvl1pPr defTabSz="914400">
              <a:lnSpc>
                <a:spcPct val="80000"/>
              </a:lnSpc>
              <a:defRPr sz="1200" b="1" spc="-24"/>
            </a:lvl1pPr>
          </a:lstStyle>
          <a:p>
            <a:pPr marL="0" marR="0" lvl="0" indent="0" defTabSz="457200" eaLnBrk="1" fontAlgn="auto" latinLnBrk="0" hangingPunct="1">
              <a:lnSpc>
                <a:spcPct val="117999"/>
              </a:lnSpc>
              <a:spcBef>
                <a:spcPts val="0"/>
              </a:spcBef>
              <a:spcAft>
                <a:spcPts val="0"/>
              </a:spcAft>
              <a:buClrTx/>
              <a:buSzTx/>
              <a:buFontTx/>
              <a:buNone/>
              <a:tabLst/>
              <a:defRPr/>
            </a:pPr>
            <a:r>
              <a:rPr lang="en-US" sz="1200" dirty="0">
                <a:solidFill>
                  <a:srgbClr val="0070C0"/>
                </a:solidFill>
              </a:rPr>
              <a:t>Have you ever made an investment decision based on how you feel about a company, its products, or its leadership? </a:t>
            </a:r>
          </a:p>
          <a:p>
            <a:pPr marL="0" marR="0" lvl="0" indent="0" defTabSz="457200" eaLnBrk="1" fontAlgn="auto" latinLnBrk="0" hangingPunct="1">
              <a:lnSpc>
                <a:spcPct val="117999"/>
              </a:lnSpc>
              <a:spcBef>
                <a:spcPts val="0"/>
              </a:spcBef>
              <a:spcAft>
                <a:spcPts val="0"/>
              </a:spcAft>
              <a:buClrTx/>
              <a:buSzTx/>
              <a:buFontTx/>
              <a:buNone/>
              <a:tabLst/>
              <a:defRPr/>
            </a:pPr>
            <a:endParaRPr lang="en-GB" b="1" dirty="0"/>
          </a:p>
        </p:txBody>
      </p:sp>
    </p:spTree>
    <p:extLst>
      <p:ext uri="{BB962C8B-B14F-4D97-AF65-F5344CB8AC3E}">
        <p14:creationId xmlns:p14="http://schemas.microsoft.com/office/powerpoint/2010/main" val="1327164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noRot="1" noChangeAspect="1"/>
          </p:cNvSpPr>
          <p:nvPr>
            <p:ph type="sldImg"/>
          </p:nvPr>
        </p:nvSpPr>
        <p:spPr>
          <a:xfrm>
            <a:off x="381000" y="685800"/>
            <a:ext cx="6096000" cy="3429000"/>
          </a:xfrm>
          <a:prstGeom prst="rect">
            <a:avLst/>
          </a:prstGeom>
        </p:spPr>
        <p:txBody>
          <a:bodyPr/>
          <a:lstStyle/>
          <a:p>
            <a:endParaRPr/>
          </a:p>
        </p:txBody>
      </p:sp>
      <p:sp>
        <p:nvSpPr>
          <p:cNvPr id="314" name="Shape 314"/>
          <p:cNvSpPr>
            <a:spLocks noGrp="1"/>
          </p:cNvSpPr>
          <p:nvPr>
            <p:ph type="body" sz="quarter" idx="1"/>
          </p:nvPr>
        </p:nvSpPr>
        <p:spPr>
          <a:prstGeom prst="rect">
            <a:avLst/>
          </a:prstGeom>
        </p:spPr>
        <p:txBody>
          <a:bodyPr/>
          <a:lstStyle>
            <a:lvl1pPr defTabSz="914400">
              <a:lnSpc>
                <a:spcPct val="80000"/>
              </a:lnSpc>
              <a:defRPr sz="1200" b="1" spc="-24"/>
            </a:lvl1pPr>
          </a:lstStyle>
          <a:p>
            <a:pPr marL="0" marR="0" lvl="0" indent="0" defTabSz="457200" eaLnBrk="1" fontAlgn="auto" latinLnBrk="0" hangingPunct="1">
              <a:lnSpc>
                <a:spcPct val="117999"/>
              </a:lnSpc>
              <a:spcBef>
                <a:spcPts val="0"/>
              </a:spcBef>
              <a:spcAft>
                <a:spcPts val="0"/>
              </a:spcAft>
              <a:buClrTx/>
              <a:buSzTx/>
              <a:buFontTx/>
              <a:buNone/>
              <a:tabLst/>
              <a:defRPr/>
            </a:pPr>
            <a:r>
              <a:rPr lang="en-US" sz="1200" dirty="0">
                <a:solidFill>
                  <a:srgbClr val="0070C0"/>
                </a:solidFill>
              </a:rPr>
              <a:t>Descriptive norm – e.g. everyone starts clapping, you do too. </a:t>
            </a:r>
          </a:p>
          <a:p>
            <a:pPr marL="0" marR="0" lvl="0" indent="0" defTabSz="457200" eaLnBrk="1" fontAlgn="auto" latinLnBrk="0" hangingPunct="1">
              <a:lnSpc>
                <a:spcPct val="117999"/>
              </a:lnSpc>
              <a:spcBef>
                <a:spcPts val="0"/>
              </a:spcBef>
              <a:spcAft>
                <a:spcPts val="0"/>
              </a:spcAft>
              <a:buClrTx/>
              <a:buSzTx/>
              <a:buFontTx/>
              <a:buNone/>
              <a:tabLst/>
              <a:defRPr/>
            </a:pPr>
            <a:endParaRPr lang="en-US" sz="1200" dirty="0">
              <a:solidFill>
                <a:srgbClr val="0070C0"/>
              </a:solidFill>
            </a:endParaRPr>
          </a:p>
          <a:p>
            <a:pPr marL="0" marR="0" lvl="0" indent="0" defTabSz="457200" eaLnBrk="1" fontAlgn="auto" latinLnBrk="0" hangingPunct="1">
              <a:lnSpc>
                <a:spcPct val="117999"/>
              </a:lnSpc>
              <a:spcBef>
                <a:spcPts val="0"/>
              </a:spcBef>
              <a:spcAft>
                <a:spcPts val="0"/>
              </a:spcAft>
              <a:buClrTx/>
              <a:buSzTx/>
              <a:buFontTx/>
              <a:buNone/>
              <a:tabLst/>
              <a:defRPr/>
            </a:pPr>
            <a:r>
              <a:rPr lang="en-US" sz="1200" dirty="0">
                <a:solidFill>
                  <a:srgbClr val="0070C0"/>
                </a:solidFill>
              </a:rPr>
              <a:t>Injunctive norm – you walk into a library, and start whispering, because it’s expected that you should.</a:t>
            </a:r>
          </a:p>
          <a:p>
            <a:pPr marL="0" marR="0" lvl="0" indent="0" defTabSz="457200" eaLnBrk="1" fontAlgn="auto" latinLnBrk="0" hangingPunct="1">
              <a:lnSpc>
                <a:spcPct val="117999"/>
              </a:lnSpc>
              <a:spcBef>
                <a:spcPts val="0"/>
              </a:spcBef>
              <a:spcAft>
                <a:spcPts val="0"/>
              </a:spcAft>
              <a:buClrTx/>
              <a:buSzTx/>
              <a:buFontTx/>
              <a:buNone/>
              <a:tabLst/>
              <a:defRPr/>
            </a:pPr>
            <a:endParaRPr lang="en-US" sz="1200" dirty="0">
              <a:solidFill>
                <a:srgbClr val="0070C0"/>
              </a:solidFill>
            </a:endParaRPr>
          </a:p>
          <a:p>
            <a:pPr marL="0" marR="0" lvl="0" indent="0" defTabSz="457200" eaLnBrk="1" fontAlgn="auto" latinLnBrk="0" hangingPunct="1">
              <a:lnSpc>
                <a:spcPct val="117999"/>
              </a:lnSpc>
              <a:spcBef>
                <a:spcPts val="0"/>
              </a:spcBef>
              <a:spcAft>
                <a:spcPts val="0"/>
              </a:spcAft>
              <a:buClrTx/>
              <a:buSzTx/>
              <a:buFontTx/>
              <a:buNone/>
              <a:tabLst/>
              <a:defRPr/>
            </a:pPr>
            <a:r>
              <a:rPr lang="en-US" sz="1200" dirty="0">
                <a:solidFill>
                  <a:srgbClr val="0070C0"/>
                </a:solidFill>
              </a:rPr>
              <a:t>There’s often an overlap – you wear smart clothes to an interview, both because everyone else is, and because it’s considered the correct and appropriate thing to so. However the force of influence is different (are you doing it because everyone else is? Or are you doing it because it’s the accepted, appropriate thing to do? Or both?)</a:t>
            </a:r>
          </a:p>
          <a:p>
            <a:pPr marL="0" marR="0" lvl="0" indent="0" defTabSz="457200" eaLnBrk="1" fontAlgn="auto" latinLnBrk="0" hangingPunct="1">
              <a:lnSpc>
                <a:spcPct val="117999"/>
              </a:lnSpc>
              <a:spcBef>
                <a:spcPts val="0"/>
              </a:spcBef>
              <a:spcAft>
                <a:spcPts val="0"/>
              </a:spcAft>
              <a:buClrTx/>
              <a:buSzTx/>
              <a:buFontTx/>
              <a:buNone/>
              <a:tabLst/>
              <a:defRPr/>
            </a:pPr>
            <a:endParaRPr lang="en-US" sz="1200" dirty="0">
              <a:solidFill>
                <a:srgbClr val="0070C0"/>
              </a:solidFill>
            </a:endParaRPr>
          </a:p>
          <a:p>
            <a:pPr marL="0" marR="0" lvl="0" indent="0" defTabSz="457200" eaLnBrk="1" fontAlgn="auto" latinLnBrk="0" hangingPunct="1">
              <a:lnSpc>
                <a:spcPct val="117999"/>
              </a:lnSpc>
              <a:spcBef>
                <a:spcPts val="0"/>
              </a:spcBef>
              <a:spcAft>
                <a:spcPts val="0"/>
              </a:spcAft>
              <a:buClrTx/>
              <a:buSzTx/>
              <a:buFontTx/>
              <a:buNone/>
              <a:tabLst/>
              <a:defRPr/>
            </a:pPr>
            <a:r>
              <a:rPr lang="en-US" sz="1200" dirty="0">
                <a:solidFill>
                  <a:srgbClr val="0070C0"/>
                </a:solidFill>
              </a:rPr>
              <a:t>Norms arise though ‘social exposure’ – collective term for exposure to certain </a:t>
            </a:r>
            <a:r>
              <a:rPr lang="en-US" sz="1200" dirty="0" err="1">
                <a:solidFill>
                  <a:srgbClr val="0070C0"/>
                </a:solidFill>
              </a:rPr>
              <a:t>behaviours</a:t>
            </a:r>
            <a:r>
              <a:rPr lang="en-US" sz="1200" dirty="0">
                <a:solidFill>
                  <a:srgbClr val="0070C0"/>
                </a:solidFill>
              </a:rPr>
              <a:t> or beliefs, i.e. what we see people doing around us, friends &amp; family, people on the street, mass media, all aspects of social culture.</a:t>
            </a:r>
          </a:p>
          <a:p>
            <a:pPr marL="0" marR="0" lvl="0" indent="0" defTabSz="457200" eaLnBrk="1" fontAlgn="auto" latinLnBrk="0" hangingPunct="1">
              <a:lnSpc>
                <a:spcPct val="117999"/>
              </a:lnSpc>
              <a:spcBef>
                <a:spcPts val="0"/>
              </a:spcBef>
              <a:spcAft>
                <a:spcPts val="0"/>
              </a:spcAft>
              <a:buClrTx/>
              <a:buSzTx/>
              <a:buFontTx/>
              <a:buNone/>
              <a:tabLst/>
              <a:defRPr/>
            </a:pPr>
            <a:endParaRPr lang="en-US" sz="1200" dirty="0">
              <a:solidFill>
                <a:srgbClr val="0070C0"/>
              </a:solidFill>
            </a:endParaRPr>
          </a:p>
          <a:p>
            <a:pPr marL="0" marR="0" lvl="0" indent="0" algn="l" defTabSz="457200" rtl="0" eaLnBrk="1" fontAlgn="auto" latinLnBrk="0" hangingPunct="1">
              <a:lnSpc>
                <a:spcPct val="117999"/>
              </a:lnSpc>
              <a:spcBef>
                <a:spcPts val="0"/>
              </a:spcBef>
              <a:spcAft>
                <a:spcPts val="0"/>
              </a:spcAft>
              <a:buClrTx/>
              <a:buSzTx/>
              <a:buFontTx/>
              <a:buNone/>
              <a:tabLst/>
              <a:defRPr/>
            </a:pPr>
            <a:r>
              <a:rPr lang="en-GB" sz="1200" b="0" i="0" u="none" strike="noStrike" cap="none" dirty="0">
                <a:solidFill>
                  <a:schemeClr val="lt1"/>
                </a:solidFill>
                <a:latin typeface="Calibri"/>
                <a:ea typeface="Calibri"/>
                <a:cs typeface="Calibri"/>
                <a:sym typeface="Calibri"/>
              </a:rPr>
              <a:t>Start of talking about 3 classic experiments in social influence.</a:t>
            </a:r>
          </a:p>
          <a:p>
            <a:pPr marL="0" marR="0" lvl="0" indent="0" defTabSz="457200" eaLnBrk="1" fontAlgn="auto" latinLnBrk="0" hangingPunct="1">
              <a:lnSpc>
                <a:spcPct val="117999"/>
              </a:lnSpc>
              <a:spcBef>
                <a:spcPts val="0"/>
              </a:spcBef>
              <a:spcAft>
                <a:spcPts val="0"/>
              </a:spcAft>
              <a:buClrTx/>
              <a:buSzTx/>
              <a:buFontTx/>
              <a:buNone/>
              <a:tabLst/>
              <a:defRPr/>
            </a:pPr>
            <a:endParaRPr lang="en-US" sz="1200" dirty="0">
              <a:solidFill>
                <a:srgbClr val="0070C0"/>
              </a:solidFill>
            </a:endParaRPr>
          </a:p>
          <a:p>
            <a:pPr marL="0" marR="0" lvl="0" indent="0" defTabSz="457200" eaLnBrk="1" fontAlgn="auto" latinLnBrk="0" hangingPunct="1">
              <a:lnSpc>
                <a:spcPct val="117999"/>
              </a:lnSpc>
              <a:spcBef>
                <a:spcPts val="0"/>
              </a:spcBef>
              <a:spcAft>
                <a:spcPts val="0"/>
              </a:spcAft>
              <a:buClrTx/>
              <a:buSzTx/>
              <a:buFontTx/>
              <a:buNone/>
              <a:tabLst/>
              <a:defRPr/>
            </a:pPr>
            <a:endParaRPr lang="en-GB" b="1" dirty="0"/>
          </a:p>
        </p:txBody>
      </p:sp>
    </p:spTree>
    <p:extLst>
      <p:ext uri="{BB962C8B-B14F-4D97-AF65-F5344CB8AC3E}">
        <p14:creationId xmlns:p14="http://schemas.microsoft.com/office/powerpoint/2010/main" val="2239205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Avocados and limes"/>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6954546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5/7/24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a:xfrm>
            <a:off x="12011024" y="13076008"/>
            <a:ext cx="349455" cy="379591"/>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0597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Bowl with salmon cakes, salad and houmous"/>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Bullets &amp; Live Video Small">
    <p:spTree>
      <p:nvGrpSpPr>
        <p:cNvPr id="1" name=""/>
        <p:cNvGrpSpPr/>
        <p:nvPr/>
      </p:nvGrpSpPr>
      <p:grpSpPr>
        <a:xfrm>
          <a:off x="0" y="0"/>
          <a:ext cx="0" cy="0"/>
          <a:chOff x="0" y="0"/>
          <a:chExt cx="0" cy="0"/>
        </a:xfrm>
      </p:grpSpPr>
      <p:sp>
        <p:nvSpPr>
          <p:cNvPr id="71"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72"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7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Bullets &amp; Live Video Large">
    <p:spTree>
      <p:nvGrpSpPr>
        <p:cNvPr id="1" name=""/>
        <p:cNvGrpSpPr/>
        <p:nvPr/>
      </p:nvGrpSpPr>
      <p:grpSpPr>
        <a:xfrm>
          <a:off x="0" y="0"/>
          <a:ext cx="0" cy="0"/>
          <a:chOff x="0" y="0"/>
          <a:chExt cx="0" cy="0"/>
        </a:xfrm>
      </p:grpSpPr>
      <p:sp>
        <p:nvSpPr>
          <p:cNvPr id="81"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2"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8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10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10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11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44" name="Bowl of salad with fried rice, boiled eggs and chopsticks"/>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45" name="Bowl with salmon cakes, salad and houmous "/>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46" name="Bowl of pappardelle pasta with parsley butter, roasted hazelnuts and shaved parmesan chees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54" name="bowl of salad with fried rice, boiled eggs and chopsticks"/>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5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69" name="Slide Title"/>
          <p:cNvSpPr txBox="1">
            <a:spLocks noGrp="1"/>
          </p:cNvSpPr>
          <p:nvPr>
            <p:ph type="title" hasCustomPrompt="1"/>
          </p:nvPr>
        </p:nvSpPr>
        <p:spPr>
          <a:prstGeom prst="rect">
            <a:avLst/>
          </a:prstGeom>
        </p:spPr>
        <p:txBody>
          <a:bodyPr/>
          <a:lstStyle/>
          <a:p>
            <a:r>
              <a:t>Slide Title</a:t>
            </a:r>
          </a:p>
        </p:txBody>
      </p:sp>
      <p:sp>
        <p:nvSpPr>
          <p:cNvPr id="17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171"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1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90"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91"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92"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5" r:id="rId3"/>
    <p:sldLayoutId id="2147483656" r:id="rId4"/>
    <p:sldLayoutId id="2147483659" r:id="rId5"/>
    <p:sldLayoutId id="2147483663" r:id="rId6"/>
    <p:sldLayoutId id="2147483664" r:id="rId7"/>
    <p:sldLayoutId id="2147483666" r:id="rId8"/>
    <p:sldLayoutId id="2147483668" r:id="rId9"/>
    <p:sldLayoutId id="2147483669" r:id="rId10"/>
    <p:sldLayoutId id="2147483670" r:id="rId11"/>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video" Target="https://www.youtube.com/embed/jbKIkfk-wtc?feature=oembed" TargetMode="Externa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8.xml"/><Relationship Id="rId4" Type="http://schemas.openxmlformats.org/officeDocument/2006/relationships/image" Target="../media/image34.jpg"/></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Antonio Silva, April 2023"/>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lnSpcReduction="10000"/>
          </a:bodyPr>
          <a:lstStyle/>
          <a:p>
            <a:r>
              <a:rPr lang="en-GB" noProof="0" dirty="0"/>
              <a:t>Antonio Silva, May 2023</a:t>
            </a:r>
          </a:p>
        </p:txBody>
      </p:sp>
      <p:sp>
        <p:nvSpPr>
          <p:cNvPr id="203" name="Behavioural Finance"/>
          <p:cNvSpPr txBox="1">
            <a:spLocks noGrp="1"/>
          </p:cNvSpPr>
          <p:nvPr>
            <p:ph type="title"/>
          </p:nvPr>
        </p:nvSpPr>
        <p:spPr>
          <a:prstGeom prst="rect">
            <a:avLst/>
          </a:prstGeom>
        </p:spPr>
        <p:txBody>
          <a:bodyPr/>
          <a:lstStyle/>
          <a:p>
            <a:r>
              <a:rPr lang="en-GB" noProof="0" dirty="0"/>
              <a:t>Behavioural Finance</a:t>
            </a:r>
          </a:p>
        </p:txBody>
      </p:sp>
      <p:sp>
        <p:nvSpPr>
          <p:cNvPr id="204" name="2. Theoretical Foundations: Expected Utility Theory &amp; Prospect Theory"/>
          <p:cNvSpPr txBox="1">
            <a:spLocks noGrp="1"/>
          </p:cNvSpPr>
          <p:nvPr>
            <p:ph type="body" sz="quarter" idx="1"/>
          </p:nvPr>
        </p:nvSpPr>
        <p:spPr>
          <a:prstGeom prst="rect">
            <a:avLst/>
          </a:prstGeom>
        </p:spPr>
        <p:txBody>
          <a:bodyPr/>
          <a:lstStyle/>
          <a:p>
            <a:r>
              <a:rPr lang="en-GB" noProof="0" dirty="0"/>
              <a:t>8. </a:t>
            </a:r>
            <a:r>
              <a:rPr lang="en-GB" dirty="0"/>
              <a:t>Socio-cultural </a:t>
            </a:r>
            <a:r>
              <a:rPr lang="en-GB" noProof="0" dirty="0"/>
              <a:t>Biases &amp; Social Norms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itle 2"/>
          <p:cNvSpPr txBox="1">
            <a:spLocks noGrp="1"/>
          </p:cNvSpPr>
          <p:nvPr>
            <p:ph type="ctrTitle"/>
          </p:nvPr>
        </p:nvSpPr>
        <p:spPr>
          <a:prstGeom prst="rect">
            <a:avLst/>
          </a:prstGeom>
        </p:spPr>
        <p:txBody>
          <a:bodyPr/>
          <a:lstStyle>
            <a:lvl1pPr>
              <a:defRPr spc="-246"/>
            </a:lvl1pPr>
          </a:lstStyle>
          <a:p>
            <a:r>
              <a:rPr lang="en-GB" noProof="0" dirty="0"/>
              <a:t>Social norms</a:t>
            </a:r>
          </a:p>
        </p:txBody>
      </p:sp>
      <p:sp>
        <p:nvSpPr>
          <p:cNvPr id="311" name="Subtitle 3"/>
          <p:cNvSpPr txBox="1">
            <a:spLocks noGrp="1"/>
          </p:cNvSpPr>
          <p:nvPr>
            <p:ph type="subTitle" sz="half" idx="1"/>
          </p:nvPr>
        </p:nvSpPr>
        <p:spPr>
          <a:xfrm>
            <a:off x="1201342" y="7223190"/>
            <a:ext cx="21998525" cy="5093832"/>
          </a:xfrm>
          <a:prstGeom prst="rect">
            <a:avLst/>
          </a:prstGeom>
        </p:spPr>
        <p:txBody>
          <a:bodyPr>
            <a:normAutofit fontScale="77500" lnSpcReduction="20000"/>
          </a:bodyPr>
          <a:lstStyle/>
          <a:p>
            <a:pPr>
              <a:lnSpc>
                <a:spcPct val="120000"/>
              </a:lnSpc>
              <a:spcAft>
                <a:spcPts val="1800"/>
              </a:spcAft>
            </a:pPr>
            <a:r>
              <a:rPr lang="en-GB" b="0" dirty="0"/>
              <a:t>Social norms are the unwritten rules of behaviour that are considered acceptable in a group or society. Norms function to provide order and predictability in society. </a:t>
            </a:r>
          </a:p>
          <a:p>
            <a:pPr>
              <a:lnSpc>
                <a:spcPct val="120000"/>
              </a:lnSpc>
              <a:spcAft>
                <a:spcPts val="1800"/>
              </a:spcAft>
            </a:pPr>
            <a:endParaRPr lang="en-GB" b="0" dirty="0"/>
          </a:p>
          <a:p>
            <a:pPr>
              <a:lnSpc>
                <a:spcPct val="120000"/>
              </a:lnSpc>
              <a:spcAft>
                <a:spcPts val="1800"/>
              </a:spcAft>
            </a:pPr>
            <a:r>
              <a:rPr lang="en-GB" dirty="0"/>
              <a:t>Descriptive norms</a:t>
            </a:r>
            <a:r>
              <a:rPr lang="en-GB" b="0" dirty="0"/>
              <a:t>: normative behaviour, inferred by what people actually do.</a:t>
            </a:r>
          </a:p>
          <a:p>
            <a:pPr>
              <a:lnSpc>
                <a:spcPct val="120000"/>
              </a:lnSpc>
              <a:spcAft>
                <a:spcPts val="1800"/>
              </a:spcAft>
            </a:pPr>
            <a:r>
              <a:rPr lang="en-GB" dirty="0"/>
              <a:t>Injunctive norms</a:t>
            </a:r>
            <a:r>
              <a:rPr lang="en-GB" b="0" dirty="0"/>
              <a:t>: Normative value, based upon accepted understanding of what is appropriate and moral.</a:t>
            </a:r>
          </a:p>
          <a:p>
            <a:pPr>
              <a:lnSpc>
                <a:spcPct val="120000"/>
              </a:lnSpc>
              <a:spcAft>
                <a:spcPts val="1800"/>
              </a:spcAft>
            </a:pPr>
            <a:endParaRPr lang="en-GB" b="0" dirty="0"/>
          </a:p>
          <a:p>
            <a:pPr>
              <a:lnSpc>
                <a:spcPct val="120000"/>
              </a:lnSpc>
              <a:spcAft>
                <a:spcPts val="1800"/>
              </a:spcAft>
            </a:pPr>
            <a:endParaRPr lang="en-GB" b="0" dirty="0"/>
          </a:p>
          <a:p>
            <a:pPr>
              <a:lnSpc>
                <a:spcPct val="120000"/>
              </a:lnSpc>
              <a:spcAft>
                <a:spcPts val="1800"/>
              </a:spcAft>
            </a:pPr>
            <a:endParaRPr lang="en-GB" b="0" dirty="0"/>
          </a:p>
        </p:txBody>
      </p:sp>
    </p:spTree>
    <p:extLst>
      <p:ext uri="{BB962C8B-B14F-4D97-AF65-F5344CB8AC3E}">
        <p14:creationId xmlns:p14="http://schemas.microsoft.com/office/powerpoint/2010/main" val="45563742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D85C-5FFC-82EB-881A-08DA4F24DFEF}"/>
              </a:ext>
            </a:extLst>
          </p:cNvPr>
          <p:cNvSpPr>
            <a:spLocks noGrp="1"/>
          </p:cNvSpPr>
          <p:nvPr>
            <p:ph type="title"/>
          </p:nvPr>
        </p:nvSpPr>
        <p:spPr/>
        <p:txBody>
          <a:bodyPr/>
          <a:lstStyle/>
          <a:p>
            <a:r>
              <a:rPr lang="en-GB" dirty="0" err="1"/>
              <a:t>Sherif’s</a:t>
            </a:r>
            <a:r>
              <a:rPr lang="en-GB" dirty="0"/>
              <a:t> Autokinetic Effect (1936)</a:t>
            </a:r>
          </a:p>
        </p:txBody>
      </p:sp>
      <p:sp>
        <p:nvSpPr>
          <p:cNvPr id="4" name="Text Placeholder 3">
            <a:extLst>
              <a:ext uri="{FF2B5EF4-FFF2-40B4-BE49-F238E27FC236}">
                <a16:creationId xmlns:a16="http://schemas.microsoft.com/office/drawing/2014/main" id="{54DE8C05-D52E-9A69-6106-17231FFC3E34}"/>
              </a:ext>
            </a:extLst>
          </p:cNvPr>
          <p:cNvSpPr>
            <a:spLocks noGrp="1"/>
          </p:cNvSpPr>
          <p:nvPr>
            <p:ph type="body" idx="1"/>
          </p:nvPr>
        </p:nvSpPr>
        <p:spPr>
          <a:xfrm>
            <a:off x="1206500" y="3065163"/>
            <a:ext cx="21971000" cy="3981096"/>
          </a:xfrm>
        </p:spPr>
        <p:txBody>
          <a:bodyPr>
            <a:normAutofit/>
          </a:bodyPr>
          <a:lstStyle/>
          <a:p>
            <a:pPr marL="0" indent="0">
              <a:lnSpc>
                <a:spcPct val="120000"/>
              </a:lnSpc>
              <a:buNone/>
            </a:pPr>
            <a:r>
              <a:rPr lang="en-GB" sz="5400" dirty="0">
                <a:solidFill>
                  <a:schemeClr val="dk1"/>
                </a:solidFill>
                <a:latin typeface="Arial"/>
                <a:ea typeface="Arial"/>
                <a:cs typeface="Arial"/>
                <a:sym typeface="Arial"/>
              </a:rPr>
              <a:t>A stationary dot of light in a dark room will appear to move</a:t>
            </a:r>
          </a:p>
          <a:p>
            <a:pPr marL="0" indent="0">
              <a:lnSpc>
                <a:spcPct val="120000"/>
              </a:lnSpc>
              <a:buNone/>
            </a:pPr>
            <a:r>
              <a:rPr lang="en-GB" sz="5400" dirty="0">
                <a:solidFill>
                  <a:schemeClr val="dk1"/>
                </a:solidFill>
                <a:latin typeface="Arial"/>
                <a:ea typeface="Arial"/>
                <a:cs typeface="Arial"/>
                <a:sym typeface="Arial"/>
              </a:rPr>
              <a:t>Participants were asked how far they thought the dot moved, first alone, and then in groups of three</a:t>
            </a:r>
          </a:p>
          <a:p>
            <a:pPr marL="0" indent="0">
              <a:lnSpc>
                <a:spcPct val="120000"/>
              </a:lnSpc>
              <a:buNone/>
            </a:pPr>
            <a:endParaRPr lang="en-GB" sz="5400" dirty="0">
              <a:solidFill>
                <a:schemeClr val="dk1"/>
              </a:solidFill>
              <a:latin typeface="Arial"/>
              <a:ea typeface="Arial"/>
              <a:cs typeface="Arial"/>
              <a:sym typeface="Arial"/>
            </a:endParaRPr>
          </a:p>
          <a:p>
            <a:pPr>
              <a:lnSpc>
                <a:spcPct val="120000"/>
              </a:lnSpc>
            </a:pPr>
            <a:endParaRPr lang="en-GB" sz="5400" dirty="0"/>
          </a:p>
          <a:p>
            <a:pPr>
              <a:lnSpc>
                <a:spcPct val="120000"/>
              </a:lnSpc>
            </a:pPr>
            <a:endParaRPr lang="en-GB" sz="5400" dirty="0"/>
          </a:p>
          <a:p>
            <a:pPr>
              <a:lnSpc>
                <a:spcPct val="120000"/>
              </a:lnSpc>
            </a:pPr>
            <a:endParaRPr lang="en-GB" sz="5400" dirty="0"/>
          </a:p>
        </p:txBody>
      </p:sp>
      <p:pic>
        <p:nvPicPr>
          <p:cNvPr id="7" name="Google Shape;113;p19">
            <a:extLst>
              <a:ext uri="{FF2B5EF4-FFF2-40B4-BE49-F238E27FC236}">
                <a16:creationId xmlns:a16="http://schemas.microsoft.com/office/drawing/2014/main" id="{8844374A-2540-661C-BBD4-0E4C37FB6768}"/>
              </a:ext>
            </a:extLst>
          </p:cNvPr>
          <p:cNvPicPr preferRelativeResize="0"/>
          <p:nvPr/>
        </p:nvPicPr>
        <p:blipFill rotWithShape="1">
          <a:blip r:embed="rId3">
            <a:alphaModFix/>
          </a:blip>
          <a:srcRect l="7909" t="29850" r="5821" b="26368"/>
          <a:stretch/>
        </p:blipFill>
        <p:spPr>
          <a:xfrm>
            <a:off x="4303594" y="7046259"/>
            <a:ext cx="15776812" cy="6005016"/>
          </a:xfrm>
          <a:prstGeom prst="rect">
            <a:avLst/>
          </a:prstGeom>
          <a:noFill/>
          <a:ln>
            <a:noFill/>
          </a:ln>
        </p:spPr>
      </p:pic>
    </p:spTree>
    <p:extLst>
      <p:ext uri="{BB962C8B-B14F-4D97-AF65-F5344CB8AC3E}">
        <p14:creationId xmlns:p14="http://schemas.microsoft.com/office/powerpoint/2010/main" val="322026184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D85C-5FFC-82EB-881A-08DA4F24DFEF}"/>
              </a:ext>
            </a:extLst>
          </p:cNvPr>
          <p:cNvSpPr>
            <a:spLocks noGrp="1"/>
          </p:cNvSpPr>
          <p:nvPr>
            <p:ph type="title"/>
          </p:nvPr>
        </p:nvSpPr>
        <p:spPr/>
        <p:txBody>
          <a:bodyPr/>
          <a:lstStyle/>
          <a:p>
            <a:r>
              <a:rPr lang="en-GB" dirty="0" err="1"/>
              <a:t>Sherif’s</a:t>
            </a:r>
            <a:r>
              <a:rPr lang="en-GB" dirty="0"/>
              <a:t> Autokinetic Effect</a:t>
            </a:r>
          </a:p>
        </p:txBody>
      </p:sp>
      <p:sp>
        <p:nvSpPr>
          <p:cNvPr id="4" name="Text Placeholder 3">
            <a:extLst>
              <a:ext uri="{FF2B5EF4-FFF2-40B4-BE49-F238E27FC236}">
                <a16:creationId xmlns:a16="http://schemas.microsoft.com/office/drawing/2014/main" id="{54DE8C05-D52E-9A69-6106-17231FFC3E34}"/>
              </a:ext>
            </a:extLst>
          </p:cNvPr>
          <p:cNvSpPr>
            <a:spLocks noGrp="1"/>
          </p:cNvSpPr>
          <p:nvPr>
            <p:ph type="body" idx="1"/>
          </p:nvPr>
        </p:nvSpPr>
        <p:spPr>
          <a:xfrm>
            <a:off x="1206500" y="2512663"/>
            <a:ext cx="21971000" cy="3981096"/>
          </a:xfrm>
        </p:spPr>
        <p:txBody>
          <a:bodyPr>
            <a:normAutofit/>
          </a:bodyPr>
          <a:lstStyle/>
          <a:p>
            <a:pPr marL="0" indent="0">
              <a:lnSpc>
                <a:spcPct val="120000"/>
              </a:lnSpc>
              <a:spcBef>
                <a:spcPts val="0"/>
              </a:spcBef>
              <a:buNone/>
            </a:pPr>
            <a:r>
              <a:rPr lang="en-GB" b="1" dirty="0">
                <a:sym typeface="Arial"/>
              </a:rPr>
              <a:t>Alone condition: </a:t>
            </a:r>
            <a:r>
              <a:rPr lang="en-GB" dirty="0">
                <a:sym typeface="Arial"/>
              </a:rPr>
              <a:t>Over successive guesses they settled on a consistent, individual estimate. But participants differed from each other.</a:t>
            </a:r>
          </a:p>
          <a:p>
            <a:pPr marL="0" indent="0">
              <a:lnSpc>
                <a:spcPct val="120000"/>
              </a:lnSpc>
              <a:spcBef>
                <a:spcPts val="0"/>
              </a:spcBef>
              <a:buNone/>
            </a:pPr>
            <a:r>
              <a:rPr lang="en-GB" b="1" dirty="0">
                <a:solidFill>
                  <a:schemeClr val="dk1"/>
                </a:solidFill>
                <a:latin typeface="Arial"/>
                <a:ea typeface="Arial"/>
                <a:cs typeface="Arial"/>
                <a:sym typeface="Arial"/>
              </a:rPr>
              <a:t>Group condition: </a:t>
            </a:r>
            <a:r>
              <a:rPr lang="en-GB" dirty="0">
                <a:solidFill>
                  <a:schemeClr val="dk1"/>
                </a:solidFill>
                <a:latin typeface="Arial"/>
                <a:ea typeface="Arial"/>
                <a:cs typeface="Arial"/>
                <a:sym typeface="Arial"/>
              </a:rPr>
              <a:t>Initial estimates differed, but soon converged to a group norm.</a:t>
            </a:r>
            <a:endParaRPr lang="en-GB" sz="9600" dirty="0"/>
          </a:p>
        </p:txBody>
      </p:sp>
      <p:pic>
        <p:nvPicPr>
          <p:cNvPr id="3" name="Google Shape;123;p20">
            <a:extLst>
              <a:ext uri="{FF2B5EF4-FFF2-40B4-BE49-F238E27FC236}">
                <a16:creationId xmlns:a16="http://schemas.microsoft.com/office/drawing/2014/main" id="{EBC6587F-7B40-C8CC-DB4E-AF8B6F57176A}"/>
              </a:ext>
            </a:extLst>
          </p:cNvPr>
          <p:cNvPicPr preferRelativeResize="0"/>
          <p:nvPr/>
        </p:nvPicPr>
        <p:blipFill rotWithShape="1">
          <a:blip r:embed="rId3">
            <a:alphaModFix/>
          </a:blip>
          <a:srcRect l="12239" t="1990" r="11940" b="34527"/>
          <a:stretch/>
        </p:blipFill>
        <p:spPr>
          <a:xfrm>
            <a:off x="6259204" y="6004947"/>
            <a:ext cx="11865592" cy="7451030"/>
          </a:xfrm>
          <a:prstGeom prst="rect">
            <a:avLst/>
          </a:prstGeom>
          <a:noFill/>
          <a:ln>
            <a:noFill/>
          </a:ln>
        </p:spPr>
      </p:pic>
    </p:spTree>
    <p:extLst>
      <p:ext uri="{BB962C8B-B14F-4D97-AF65-F5344CB8AC3E}">
        <p14:creationId xmlns:p14="http://schemas.microsoft.com/office/powerpoint/2010/main" val="15317034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D85C-5FFC-82EB-881A-08DA4F24DFEF}"/>
              </a:ext>
            </a:extLst>
          </p:cNvPr>
          <p:cNvSpPr>
            <a:spLocks noGrp="1"/>
          </p:cNvSpPr>
          <p:nvPr>
            <p:ph type="title"/>
          </p:nvPr>
        </p:nvSpPr>
        <p:spPr/>
        <p:txBody>
          <a:bodyPr/>
          <a:lstStyle/>
          <a:p>
            <a:r>
              <a:rPr lang="en-GB" dirty="0"/>
              <a:t>Asch’s Conformity Studies (1956)</a:t>
            </a:r>
          </a:p>
        </p:txBody>
      </p:sp>
      <p:pic>
        <p:nvPicPr>
          <p:cNvPr id="6" name="Google Shape;135;p22">
            <a:extLst>
              <a:ext uri="{FF2B5EF4-FFF2-40B4-BE49-F238E27FC236}">
                <a16:creationId xmlns:a16="http://schemas.microsoft.com/office/drawing/2014/main" id="{70600C38-B2D7-F71D-1C06-6A8FA6448ECF}"/>
              </a:ext>
            </a:extLst>
          </p:cNvPr>
          <p:cNvPicPr preferRelativeResize="0"/>
          <p:nvPr/>
        </p:nvPicPr>
        <p:blipFill rotWithShape="1">
          <a:blip r:embed="rId3">
            <a:alphaModFix/>
          </a:blip>
          <a:srcRect/>
          <a:stretch/>
        </p:blipFill>
        <p:spPr>
          <a:xfrm>
            <a:off x="6624919" y="2936026"/>
            <a:ext cx="11905127" cy="9700474"/>
          </a:xfrm>
          <a:prstGeom prst="rect">
            <a:avLst/>
          </a:prstGeom>
          <a:noFill/>
          <a:ln>
            <a:noFill/>
          </a:ln>
        </p:spPr>
      </p:pic>
      <p:sp>
        <p:nvSpPr>
          <p:cNvPr id="8" name="Google Shape;143;p23">
            <a:extLst>
              <a:ext uri="{FF2B5EF4-FFF2-40B4-BE49-F238E27FC236}">
                <a16:creationId xmlns:a16="http://schemas.microsoft.com/office/drawing/2014/main" id="{9068EB5F-BD85-6DE0-BF6C-77E7B2E41C69}"/>
              </a:ext>
            </a:extLst>
          </p:cNvPr>
          <p:cNvSpPr txBox="1"/>
          <p:nvPr/>
        </p:nvSpPr>
        <p:spPr>
          <a:xfrm>
            <a:off x="3513580" y="5746437"/>
            <a:ext cx="18127803" cy="2954656"/>
          </a:xfrm>
          <a:prstGeom prst="rect">
            <a:avLst/>
          </a:prstGeom>
          <a:solidFill>
            <a:schemeClr val="lt1">
              <a:alpha val="64705"/>
            </a:schemeClr>
          </a:solidFill>
          <a:ln>
            <a:noFill/>
          </a:ln>
        </p:spPr>
        <p:txBody>
          <a:bodyPr spcFirstLastPara="1" wrap="square" lIns="182850" tIns="91400" rIns="182850" bIns="91400" anchor="t" anchorCtr="0">
            <a:noAutofit/>
          </a:bodyPr>
          <a:lstStyle/>
          <a:p>
            <a:pPr marL="228600" algn="ctr">
              <a:spcBef>
                <a:spcPts val="0"/>
              </a:spcBef>
              <a:buClr>
                <a:schemeClr val="dk1"/>
              </a:buClr>
              <a:buSzPts val="1800"/>
            </a:pPr>
            <a:endParaRPr sz="3600" dirty="0">
              <a:solidFill>
                <a:schemeClr val="tx1"/>
              </a:solidFill>
              <a:latin typeface="Arial"/>
              <a:ea typeface="Arial"/>
              <a:cs typeface="Arial"/>
              <a:sym typeface="Arial"/>
            </a:endParaRPr>
          </a:p>
          <a:p>
            <a:pPr algn="ctr">
              <a:spcBef>
                <a:spcPts val="0"/>
              </a:spcBef>
              <a:buClr>
                <a:schemeClr val="accent2"/>
              </a:buClr>
              <a:buSzPts val="2400"/>
            </a:pPr>
            <a:r>
              <a:rPr lang="en-GB" dirty="0">
                <a:solidFill>
                  <a:schemeClr val="tx1"/>
                </a:solidFill>
                <a:latin typeface="Arial"/>
                <a:ea typeface="Arial"/>
                <a:cs typeface="Arial"/>
                <a:sym typeface="Arial"/>
              </a:rPr>
              <a:t>13% of participants conformed in at least 10 out of 12 trials</a:t>
            </a:r>
            <a:endParaRPr sz="9600" dirty="0">
              <a:solidFill>
                <a:schemeClr val="tx1"/>
              </a:solidFill>
            </a:endParaRPr>
          </a:p>
          <a:p>
            <a:pPr algn="ctr">
              <a:spcBef>
                <a:spcPts val="0"/>
              </a:spcBef>
              <a:buClr>
                <a:schemeClr val="accent2"/>
              </a:buClr>
              <a:buSzPts val="2400"/>
            </a:pPr>
            <a:endParaRPr lang="en-GB" dirty="0">
              <a:solidFill>
                <a:schemeClr val="tx1"/>
              </a:solidFill>
              <a:latin typeface="Arial"/>
              <a:ea typeface="Arial"/>
              <a:cs typeface="Arial"/>
              <a:sym typeface="Arial"/>
            </a:endParaRPr>
          </a:p>
          <a:p>
            <a:pPr algn="ctr">
              <a:spcBef>
                <a:spcPts val="0"/>
              </a:spcBef>
              <a:buClr>
                <a:schemeClr val="accent2"/>
              </a:buClr>
              <a:buSzPts val="2400"/>
            </a:pPr>
            <a:r>
              <a:rPr lang="en-GB" dirty="0">
                <a:solidFill>
                  <a:schemeClr val="tx1"/>
                </a:solidFill>
                <a:latin typeface="Arial"/>
                <a:ea typeface="Arial"/>
                <a:cs typeface="Arial"/>
                <a:sym typeface="Arial"/>
              </a:rPr>
              <a:t>76% of people conformed at least once</a:t>
            </a:r>
          </a:p>
          <a:p>
            <a:pPr>
              <a:spcBef>
                <a:spcPts val="0"/>
              </a:spcBef>
              <a:buClr>
                <a:schemeClr val="accent2"/>
              </a:buClr>
              <a:buSzPts val="2400"/>
            </a:pPr>
            <a:endParaRPr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6668344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D85C-5FFC-82EB-881A-08DA4F24DFEF}"/>
              </a:ext>
            </a:extLst>
          </p:cNvPr>
          <p:cNvSpPr>
            <a:spLocks noGrp="1"/>
          </p:cNvSpPr>
          <p:nvPr>
            <p:ph type="title"/>
          </p:nvPr>
        </p:nvSpPr>
        <p:spPr/>
        <p:txBody>
          <a:bodyPr/>
          <a:lstStyle/>
          <a:p>
            <a:r>
              <a:rPr lang="en-GB" dirty="0"/>
              <a:t>Asch’s Conformity Studies (1956)</a:t>
            </a:r>
          </a:p>
        </p:txBody>
      </p:sp>
      <p:sp>
        <p:nvSpPr>
          <p:cNvPr id="3" name="Text Placeholder 2">
            <a:extLst>
              <a:ext uri="{FF2B5EF4-FFF2-40B4-BE49-F238E27FC236}">
                <a16:creationId xmlns:a16="http://schemas.microsoft.com/office/drawing/2014/main" id="{0A733F3D-57F7-3049-4A25-43A8E2816D48}"/>
              </a:ext>
            </a:extLst>
          </p:cNvPr>
          <p:cNvSpPr>
            <a:spLocks noGrp="1"/>
          </p:cNvSpPr>
          <p:nvPr>
            <p:ph type="body" sz="quarter" idx="21"/>
          </p:nvPr>
        </p:nvSpPr>
        <p:spPr/>
        <p:txBody>
          <a:bodyPr>
            <a:normAutofit lnSpcReduction="10000"/>
          </a:bodyPr>
          <a:lstStyle/>
          <a:p>
            <a:r>
              <a:rPr lang="en-GB" sz="6000" b="1" dirty="0"/>
              <a:t>What’s going on?</a:t>
            </a:r>
            <a:endParaRPr lang="en-GB" dirty="0"/>
          </a:p>
        </p:txBody>
      </p:sp>
      <p:sp>
        <p:nvSpPr>
          <p:cNvPr id="4" name="Text Placeholder 3">
            <a:extLst>
              <a:ext uri="{FF2B5EF4-FFF2-40B4-BE49-F238E27FC236}">
                <a16:creationId xmlns:a16="http://schemas.microsoft.com/office/drawing/2014/main" id="{54DE8C05-D52E-9A69-6106-17231FFC3E34}"/>
              </a:ext>
            </a:extLst>
          </p:cNvPr>
          <p:cNvSpPr>
            <a:spLocks noGrp="1"/>
          </p:cNvSpPr>
          <p:nvPr>
            <p:ph type="body" idx="1"/>
          </p:nvPr>
        </p:nvSpPr>
        <p:spPr/>
        <p:txBody>
          <a:bodyPr>
            <a:normAutofit fontScale="85000" lnSpcReduction="10000"/>
          </a:bodyPr>
          <a:lstStyle/>
          <a:p>
            <a:pPr marL="0" indent="0">
              <a:lnSpc>
                <a:spcPct val="120000"/>
              </a:lnSpc>
              <a:buNone/>
            </a:pPr>
            <a:r>
              <a:rPr lang="en-GB" sz="5400" dirty="0"/>
              <a:t>Post-experimental interviews suggest at least two types of conformity:</a:t>
            </a:r>
          </a:p>
          <a:p>
            <a:pPr>
              <a:lnSpc>
                <a:spcPct val="120000"/>
              </a:lnSpc>
            </a:pPr>
            <a:r>
              <a:rPr lang="en-GB" sz="5400" dirty="0"/>
              <a:t>Most participants claim to have ‘known’ that the majority was wrong, but conformed anyway through fear of embarrassment, desire to fit in, or to meet perceived expectations -&gt; </a:t>
            </a:r>
            <a:r>
              <a:rPr lang="en-GB" sz="5400" b="1" dirty="0"/>
              <a:t>Compliance</a:t>
            </a:r>
            <a:r>
              <a:rPr lang="en-GB" sz="5400" dirty="0"/>
              <a:t>. </a:t>
            </a:r>
          </a:p>
          <a:p>
            <a:pPr>
              <a:lnSpc>
                <a:spcPct val="120000"/>
              </a:lnSpc>
            </a:pPr>
            <a:r>
              <a:rPr lang="en-GB" sz="5400" dirty="0"/>
              <a:t>Some genuinely believed the majority to be right -&gt; </a:t>
            </a:r>
            <a:r>
              <a:rPr lang="en-GB" sz="5400" b="1" dirty="0"/>
              <a:t>Internalisation.</a:t>
            </a:r>
            <a:r>
              <a:rPr lang="en-GB" sz="5400" dirty="0"/>
              <a:t> Of these:</a:t>
            </a:r>
          </a:p>
          <a:p>
            <a:pPr lvl="1">
              <a:lnSpc>
                <a:spcPct val="120000"/>
              </a:lnSpc>
              <a:spcBef>
                <a:spcPts val="2000"/>
              </a:spcBef>
            </a:pPr>
            <a:r>
              <a:rPr lang="en-GB" sz="5200" dirty="0"/>
              <a:t>Some felt initial disagreement but believed ‘several pairs of eyes must be better than one’ – &gt; </a:t>
            </a:r>
            <a:r>
              <a:rPr lang="en-GB" sz="5200" b="1" dirty="0"/>
              <a:t>distortion of judgement</a:t>
            </a:r>
          </a:p>
          <a:p>
            <a:pPr lvl="1">
              <a:lnSpc>
                <a:spcPct val="120000"/>
              </a:lnSpc>
              <a:spcBef>
                <a:spcPts val="2000"/>
              </a:spcBef>
            </a:pPr>
            <a:r>
              <a:rPr lang="en-GB" sz="5200" dirty="0"/>
              <a:t>Others ‘saw’ the majority’s answer as correct –  &gt; </a:t>
            </a:r>
            <a:r>
              <a:rPr lang="en-GB" sz="5200" b="1" dirty="0"/>
              <a:t>distortion of perception</a:t>
            </a:r>
          </a:p>
          <a:p>
            <a:pPr>
              <a:lnSpc>
                <a:spcPct val="120000"/>
              </a:lnSpc>
            </a:pPr>
            <a:endParaRPr lang="en-GB" sz="5400" dirty="0"/>
          </a:p>
          <a:p>
            <a:pPr>
              <a:lnSpc>
                <a:spcPct val="120000"/>
              </a:lnSpc>
            </a:pPr>
            <a:endParaRPr lang="en-GB" sz="5400" dirty="0"/>
          </a:p>
          <a:p>
            <a:pPr>
              <a:lnSpc>
                <a:spcPct val="120000"/>
              </a:lnSpc>
            </a:pPr>
            <a:endParaRPr lang="en-GB" sz="5400" dirty="0"/>
          </a:p>
          <a:p>
            <a:pPr>
              <a:lnSpc>
                <a:spcPct val="120000"/>
              </a:lnSpc>
            </a:pPr>
            <a:endParaRPr lang="en-GB" sz="5400" dirty="0"/>
          </a:p>
        </p:txBody>
      </p:sp>
    </p:spTree>
    <p:extLst>
      <p:ext uri="{BB962C8B-B14F-4D97-AF65-F5344CB8AC3E}">
        <p14:creationId xmlns:p14="http://schemas.microsoft.com/office/powerpoint/2010/main" val="357332720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D85C-5FFC-82EB-881A-08DA4F24DFEF}"/>
              </a:ext>
            </a:extLst>
          </p:cNvPr>
          <p:cNvSpPr>
            <a:spLocks noGrp="1"/>
          </p:cNvSpPr>
          <p:nvPr>
            <p:ph type="title"/>
          </p:nvPr>
        </p:nvSpPr>
        <p:spPr/>
        <p:txBody>
          <a:bodyPr/>
          <a:lstStyle/>
          <a:p>
            <a:r>
              <a:rPr lang="en-GB" dirty="0"/>
              <a:t>Dual-process model of conformity</a:t>
            </a:r>
          </a:p>
        </p:txBody>
      </p:sp>
      <p:sp>
        <p:nvSpPr>
          <p:cNvPr id="3" name="Text Placeholder 2">
            <a:extLst>
              <a:ext uri="{FF2B5EF4-FFF2-40B4-BE49-F238E27FC236}">
                <a16:creationId xmlns:a16="http://schemas.microsoft.com/office/drawing/2014/main" id="{0A733F3D-57F7-3049-4A25-43A8E2816D48}"/>
              </a:ext>
            </a:extLst>
          </p:cNvPr>
          <p:cNvSpPr>
            <a:spLocks noGrp="1"/>
          </p:cNvSpPr>
          <p:nvPr>
            <p:ph type="body" sz="quarter" idx="21"/>
          </p:nvPr>
        </p:nvSpPr>
        <p:spPr/>
        <p:txBody>
          <a:bodyPr>
            <a:normAutofit lnSpcReduction="10000"/>
          </a:bodyPr>
          <a:lstStyle/>
          <a:p>
            <a:r>
              <a:rPr lang="en-GB" sz="6000" dirty="0"/>
              <a:t>Deutsch &amp; Gerard, 1955</a:t>
            </a:r>
            <a:endParaRPr lang="en-GB" dirty="0"/>
          </a:p>
        </p:txBody>
      </p:sp>
      <p:graphicFrame>
        <p:nvGraphicFramePr>
          <p:cNvPr id="7" name="Google Shape;163;p26">
            <a:extLst>
              <a:ext uri="{FF2B5EF4-FFF2-40B4-BE49-F238E27FC236}">
                <a16:creationId xmlns:a16="http://schemas.microsoft.com/office/drawing/2014/main" id="{5E55F267-DE04-07BE-A3E8-CC55D2FFD106}"/>
              </a:ext>
            </a:extLst>
          </p:cNvPr>
          <p:cNvGraphicFramePr/>
          <p:nvPr>
            <p:extLst>
              <p:ext uri="{D42A27DB-BD31-4B8C-83A1-F6EECF244321}">
                <p14:modId xmlns:p14="http://schemas.microsoft.com/office/powerpoint/2010/main" val="2584798917"/>
              </p:ext>
            </p:extLst>
          </p:nvPr>
        </p:nvGraphicFramePr>
        <p:xfrm>
          <a:off x="6449284" y="3806125"/>
          <a:ext cx="10972800" cy="1280180"/>
        </p:xfrm>
        <a:graphic>
          <a:graphicData uri="http://schemas.openxmlformats.org/drawingml/2006/table">
            <a:tbl>
              <a:tblPr firstRow="1" bandRow="1">
                <a:noFill/>
              </a:tblPr>
              <a:tblGrid>
                <a:gridCol w="5181600">
                  <a:extLst>
                    <a:ext uri="{9D8B030D-6E8A-4147-A177-3AD203B41FA5}">
                      <a16:colId xmlns:a16="http://schemas.microsoft.com/office/drawing/2014/main" val="20000"/>
                    </a:ext>
                  </a:extLst>
                </a:gridCol>
                <a:gridCol w="5791200">
                  <a:extLst>
                    <a:ext uri="{9D8B030D-6E8A-4147-A177-3AD203B41FA5}">
                      <a16:colId xmlns:a16="http://schemas.microsoft.com/office/drawing/2014/main" val="20001"/>
                    </a:ext>
                  </a:extLst>
                </a:gridCol>
              </a:tblGrid>
              <a:tr h="1280180">
                <a:tc>
                  <a:txBody>
                    <a:bodyPr/>
                    <a:lstStyle/>
                    <a:p>
                      <a:pPr marL="0" marR="0" lvl="0" indent="0" algn="l" rtl="0">
                        <a:spcBef>
                          <a:spcPts val="0"/>
                        </a:spcBef>
                        <a:spcAft>
                          <a:spcPts val="0"/>
                        </a:spcAft>
                        <a:buNone/>
                      </a:pPr>
                      <a:r>
                        <a:rPr lang="en-GB" sz="3600" u="none" strike="noStrike" cap="none" dirty="0"/>
                        <a:t>Normative Social Influence</a:t>
                      </a:r>
                      <a:endParaRPr sz="3600" dirty="0"/>
                    </a:p>
                  </a:txBody>
                  <a:tcPr marL="182900" marR="182900" marT="91450" marB="91450"/>
                </a:tc>
                <a:tc>
                  <a:txBody>
                    <a:bodyPr/>
                    <a:lstStyle/>
                    <a:p>
                      <a:pPr marL="0" marR="0" lvl="0" indent="0" algn="l" rtl="0">
                        <a:spcBef>
                          <a:spcPts val="0"/>
                        </a:spcBef>
                        <a:spcAft>
                          <a:spcPts val="0"/>
                        </a:spcAft>
                        <a:buNone/>
                      </a:pPr>
                      <a:r>
                        <a:rPr lang="en-GB" sz="3600" dirty="0"/>
                        <a:t>Informational Social Influence</a:t>
                      </a:r>
                      <a:endParaRPr sz="3600" dirty="0"/>
                    </a:p>
                  </a:txBody>
                  <a:tcPr marL="182900" marR="182900" marT="91450" marB="91450"/>
                </a:tc>
                <a:extLst>
                  <a:ext uri="{0D108BD9-81ED-4DB2-BD59-A6C34878D82A}">
                    <a16:rowId xmlns:a16="http://schemas.microsoft.com/office/drawing/2014/main" val="10000"/>
                  </a:ext>
                </a:extLst>
              </a:tr>
            </a:tbl>
          </a:graphicData>
        </a:graphic>
      </p:graphicFrame>
      <p:graphicFrame>
        <p:nvGraphicFramePr>
          <p:cNvPr id="8" name="Google Shape;164;p26">
            <a:extLst>
              <a:ext uri="{FF2B5EF4-FFF2-40B4-BE49-F238E27FC236}">
                <a16:creationId xmlns:a16="http://schemas.microsoft.com/office/drawing/2014/main" id="{F68EC1DA-D5BE-C6BB-EEDA-D9AC27CAF1B5}"/>
              </a:ext>
            </a:extLst>
          </p:cNvPr>
          <p:cNvGraphicFramePr/>
          <p:nvPr>
            <p:extLst>
              <p:ext uri="{D42A27DB-BD31-4B8C-83A1-F6EECF244321}">
                <p14:modId xmlns:p14="http://schemas.microsoft.com/office/powerpoint/2010/main" val="1174599906"/>
              </p:ext>
            </p:extLst>
          </p:nvPr>
        </p:nvGraphicFramePr>
        <p:xfrm>
          <a:off x="6449284" y="5131225"/>
          <a:ext cx="10972800" cy="1280180"/>
        </p:xfrm>
        <a:graphic>
          <a:graphicData uri="http://schemas.openxmlformats.org/drawingml/2006/table">
            <a:tbl>
              <a:tblPr firstRow="1" bandRow="1">
                <a:noFill/>
              </a:tblPr>
              <a:tblGrid>
                <a:gridCol w="5180700">
                  <a:extLst>
                    <a:ext uri="{9D8B030D-6E8A-4147-A177-3AD203B41FA5}">
                      <a16:colId xmlns:a16="http://schemas.microsoft.com/office/drawing/2014/main" val="20000"/>
                    </a:ext>
                  </a:extLst>
                </a:gridCol>
                <a:gridCol w="5792100">
                  <a:extLst>
                    <a:ext uri="{9D8B030D-6E8A-4147-A177-3AD203B41FA5}">
                      <a16:colId xmlns:a16="http://schemas.microsoft.com/office/drawing/2014/main" val="20001"/>
                    </a:ext>
                  </a:extLst>
                </a:gridCol>
              </a:tblGrid>
              <a:tr h="1280180">
                <a:tc>
                  <a:txBody>
                    <a:bodyPr/>
                    <a:lstStyle/>
                    <a:p>
                      <a:pPr marL="0" marR="0" lvl="0" indent="0" algn="l" rtl="0">
                        <a:spcBef>
                          <a:spcPts val="0"/>
                        </a:spcBef>
                        <a:spcAft>
                          <a:spcPts val="0"/>
                        </a:spcAft>
                        <a:buNone/>
                      </a:pPr>
                      <a:r>
                        <a:rPr lang="en-GB" sz="3600" dirty="0">
                          <a:solidFill>
                            <a:schemeClr val="dk1"/>
                          </a:solidFill>
                        </a:rPr>
                        <a:t>Public </a:t>
                      </a:r>
                      <a:r>
                        <a:rPr lang="en-GB" sz="3600" b="1" dirty="0">
                          <a:solidFill>
                            <a:schemeClr val="dk1"/>
                          </a:solidFill>
                        </a:rPr>
                        <a:t>compliance</a:t>
                      </a:r>
                      <a:r>
                        <a:rPr lang="en-GB" sz="3600" dirty="0">
                          <a:solidFill>
                            <a:schemeClr val="dk1"/>
                          </a:solidFill>
                        </a:rPr>
                        <a:t> without private belief</a:t>
                      </a:r>
                      <a:endParaRPr sz="3600" dirty="0">
                        <a:solidFill>
                          <a:schemeClr val="dk1"/>
                        </a:solidFill>
                      </a:endParaRPr>
                    </a:p>
                  </a:txBody>
                  <a:tcPr marL="182900" marR="182900" marT="91450" marB="91450">
                    <a:solidFill>
                      <a:srgbClr val="C8EFFE"/>
                    </a:solidFill>
                  </a:tcPr>
                </a:tc>
                <a:tc>
                  <a:txBody>
                    <a:bodyPr/>
                    <a:lstStyle/>
                    <a:p>
                      <a:pPr marL="0" marR="0" lvl="0" indent="0" algn="l" rtl="0">
                        <a:spcBef>
                          <a:spcPts val="0"/>
                        </a:spcBef>
                        <a:spcAft>
                          <a:spcPts val="0"/>
                        </a:spcAft>
                        <a:buNone/>
                      </a:pPr>
                      <a:r>
                        <a:rPr lang="en-GB" sz="3600" dirty="0">
                          <a:solidFill>
                            <a:schemeClr val="dk1"/>
                          </a:solidFill>
                        </a:rPr>
                        <a:t>Private</a:t>
                      </a:r>
                      <a:r>
                        <a:rPr lang="en-GB" sz="3600" b="1" dirty="0">
                          <a:solidFill>
                            <a:schemeClr val="dk1"/>
                          </a:solidFill>
                        </a:rPr>
                        <a:t> internalisation</a:t>
                      </a:r>
                      <a:r>
                        <a:rPr lang="en-GB" sz="3600" dirty="0">
                          <a:solidFill>
                            <a:schemeClr val="dk1"/>
                          </a:solidFill>
                        </a:rPr>
                        <a:t> (</a:t>
                      </a:r>
                      <a:r>
                        <a:rPr lang="en-GB" sz="3600" b="1" dirty="0">
                          <a:solidFill>
                            <a:schemeClr val="dk1"/>
                          </a:solidFill>
                        </a:rPr>
                        <a:t>social proof</a:t>
                      </a:r>
                      <a:r>
                        <a:rPr lang="en-GB" sz="3600" dirty="0">
                          <a:solidFill>
                            <a:schemeClr val="dk1"/>
                          </a:solidFill>
                        </a:rPr>
                        <a:t>)</a:t>
                      </a:r>
                      <a:endParaRPr sz="3600" dirty="0">
                        <a:solidFill>
                          <a:schemeClr val="dk1"/>
                        </a:solidFill>
                      </a:endParaRPr>
                    </a:p>
                  </a:txBody>
                  <a:tcPr marL="182900" marR="182900" marT="91450" marB="91450">
                    <a:solidFill>
                      <a:srgbClr val="C8EFFE"/>
                    </a:solidFill>
                  </a:tcPr>
                </a:tc>
                <a:extLst>
                  <a:ext uri="{0D108BD9-81ED-4DB2-BD59-A6C34878D82A}">
                    <a16:rowId xmlns:a16="http://schemas.microsoft.com/office/drawing/2014/main" val="10000"/>
                  </a:ext>
                </a:extLst>
              </a:tr>
            </a:tbl>
          </a:graphicData>
        </a:graphic>
      </p:graphicFrame>
      <p:graphicFrame>
        <p:nvGraphicFramePr>
          <p:cNvPr id="9" name="Google Shape;165;p26">
            <a:extLst>
              <a:ext uri="{FF2B5EF4-FFF2-40B4-BE49-F238E27FC236}">
                <a16:creationId xmlns:a16="http://schemas.microsoft.com/office/drawing/2014/main" id="{B19C9836-AE21-4984-56F5-D91B47BB379F}"/>
              </a:ext>
            </a:extLst>
          </p:cNvPr>
          <p:cNvGraphicFramePr/>
          <p:nvPr>
            <p:extLst>
              <p:ext uri="{D42A27DB-BD31-4B8C-83A1-F6EECF244321}">
                <p14:modId xmlns:p14="http://schemas.microsoft.com/office/powerpoint/2010/main" val="1105535657"/>
              </p:ext>
            </p:extLst>
          </p:nvPr>
        </p:nvGraphicFramePr>
        <p:xfrm>
          <a:off x="6449284" y="6494301"/>
          <a:ext cx="10972800" cy="2377460"/>
        </p:xfrm>
        <a:graphic>
          <a:graphicData uri="http://schemas.openxmlformats.org/drawingml/2006/table">
            <a:tbl>
              <a:tblPr firstRow="1" bandRow="1">
                <a:noFill/>
              </a:tblPr>
              <a:tblGrid>
                <a:gridCol w="5212900">
                  <a:extLst>
                    <a:ext uri="{9D8B030D-6E8A-4147-A177-3AD203B41FA5}">
                      <a16:colId xmlns:a16="http://schemas.microsoft.com/office/drawing/2014/main" val="20000"/>
                    </a:ext>
                  </a:extLst>
                </a:gridCol>
                <a:gridCol w="5759900">
                  <a:extLst>
                    <a:ext uri="{9D8B030D-6E8A-4147-A177-3AD203B41FA5}">
                      <a16:colId xmlns:a16="http://schemas.microsoft.com/office/drawing/2014/main" val="20001"/>
                    </a:ext>
                  </a:extLst>
                </a:gridCol>
              </a:tblGrid>
              <a:tr h="2377460">
                <a:tc>
                  <a:txBody>
                    <a:bodyPr/>
                    <a:lstStyle/>
                    <a:p>
                      <a:pPr marL="0" marR="0" lvl="0" indent="0" algn="l" rtl="0">
                        <a:spcBef>
                          <a:spcPts val="0"/>
                        </a:spcBef>
                        <a:spcAft>
                          <a:spcPts val="0"/>
                        </a:spcAft>
                        <a:buNone/>
                      </a:pPr>
                      <a:r>
                        <a:rPr lang="en-GB" sz="3600" dirty="0">
                          <a:solidFill>
                            <a:schemeClr val="dk1"/>
                          </a:solidFill>
                        </a:rPr>
                        <a:t>Relationship motives: </a:t>
                      </a:r>
                      <a:r>
                        <a:rPr lang="en-GB" sz="3600" b="1" dirty="0">
                          <a:solidFill>
                            <a:schemeClr val="dk1"/>
                          </a:solidFill>
                        </a:rPr>
                        <a:t>A ‘need to be liked’ </a:t>
                      </a:r>
                      <a:r>
                        <a:rPr lang="en-GB" sz="3600" b="0" dirty="0">
                          <a:solidFill>
                            <a:schemeClr val="dk1"/>
                          </a:solidFill>
                        </a:rPr>
                        <a:t>/ fit-in / be accepted / social harmony</a:t>
                      </a:r>
                      <a:endParaRPr sz="3600" b="0" dirty="0">
                        <a:solidFill>
                          <a:schemeClr val="dk1"/>
                        </a:solidFill>
                      </a:endParaRPr>
                    </a:p>
                  </a:txBody>
                  <a:tcPr marL="182900" marR="182900" marT="91450" marB="91450">
                    <a:solidFill>
                      <a:srgbClr val="E2E4E2"/>
                    </a:solidFill>
                  </a:tcPr>
                </a:tc>
                <a:tc>
                  <a:txBody>
                    <a:bodyPr/>
                    <a:lstStyle/>
                    <a:p>
                      <a:pPr marL="0" marR="0" lvl="0" indent="0" algn="l" rtl="0">
                        <a:spcBef>
                          <a:spcPts val="0"/>
                        </a:spcBef>
                        <a:spcAft>
                          <a:spcPts val="0"/>
                        </a:spcAft>
                        <a:buNone/>
                      </a:pPr>
                      <a:r>
                        <a:rPr lang="en-GB" sz="3600" dirty="0">
                          <a:solidFill>
                            <a:schemeClr val="dk1"/>
                          </a:solidFill>
                        </a:rPr>
                        <a:t>Epistemic motives: </a:t>
                      </a:r>
                      <a:r>
                        <a:rPr lang="en-GB" sz="3600" b="1" dirty="0">
                          <a:solidFill>
                            <a:schemeClr val="dk1"/>
                          </a:solidFill>
                        </a:rPr>
                        <a:t>A ‘need to be right’.</a:t>
                      </a:r>
                      <a:r>
                        <a:rPr lang="en-GB" sz="3600" dirty="0">
                          <a:solidFill>
                            <a:schemeClr val="dk1"/>
                          </a:solidFill>
                        </a:rPr>
                        <a:t> Social environment is a source of information. </a:t>
                      </a:r>
                      <a:endParaRPr sz="3600" b="1" dirty="0">
                        <a:solidFill>
                          <a:schemeClr val="dk1"/>
                        </a:solidFill>
                      </a:endParaRPr>
                    </a:p>
                  </a:txBody>
                  <a:tcPr marL="182900" marR="182900" marT="91450" marB="91450">
                    <a:solidFill>
                      <a:srgbClr val="E2E4E2"/>
                    </a:solidFill>
                  </a:tcPr>
                </a:tc>
                <a:extLst>
                  <a:ext uri="{0D108BD9-81ED-4DB2-BD59-A6C34878D82A}">
                    <a16:rowId xmlns:a16="http://schemas.microsoft.com/office/drawing/2014/main" val="10000"/>
                  </a:ext>
                </a:extLst>
              </a:tr>
            </a:tbl>
          </a:graphicData>
        </a:graphic>
      </p:graphicFrame>
      <p:graphicFrame>
        <p:nvGraphicFramePr>
          <p:cNvPr id="10" name="Google Shape;166;p26">
            <a:extLst>
              <a:ext uri="{FF2B5EF4-FFF2-40B4-BE49-F238E27FC236}">
                <a16:creationId xmlns:a16="http://schemas.microsoft.com/office/drawing/2014/main" id="{B8EEC8C9-9374-A2D7-85CD-FE263063ECAD}"/>
              </a:ext>
            </a:extLst>
          </p:cNvPr>
          <p:cNvGraphicFramePr/>
          <p:nvPr>
            <p:extLst>
              <p:ext uri="{D42A27DB-BD31-4B8C-83A1-F6EECF244321}">
                <p14:modId xmlns:p14="http://schemas.microsoft.com/office/powerpoint/2010/main" val="3256765386"/>
              </p:ext>
            </p:extLst>
          </p:nvPr>
        </p:nvGraphicFramePr>
        <p:xfrm>
          <a:off x="6449284" y="8954657"/>
          <a:ext cx="10972800" cy="1828820"/>
        </p:xfrm>
        <a:graphic>
          <a:graphicData uri="http://schemas.openxmlformats.org/drawingml/2006/table">
            <a:tbl>
              <a:tblPr firstRow="1" bandRow="1">
                <a:noFill/>
              </a:tblPr>
              <a:tblGrid>
                <a:gridCol w="5245050">
                  <a:extLst>
                    <a:ext uri="{9D8B030D-6E8A-4147-A177-3AD203B41FA5}">
                      <a16:colId xmlns:a16="http://schemas.microsoft.com/office/drawing/2014/main" val="20000"/>
                    </a:ext>
                  </a:extLst>
                </a:gridCol>
                <a:gridCol w="5727750">
                  <a:extLst>
                    <a:ext uri="{9D8B030D-6E8A-4147-A177-3AD203B41FA5}">
                      <a16:colId xmlns:a16="http://schemas.microsoft.com/office/drawing/2014/main" val="20001"/>
                    </a:ext>
                  </a:extLst>
                </a:gridCol>
              </a:tblGrid>
              <a:tr h="1828820">
                <a:tc>
                  <a:txBody>
                    <a:bodyPr/>
                    <a:lstStyle/>
                    <a:p>
                      <a:pPr marL="0" marR="0" lvl="0" indent="0" algn="l" rtl="0">
                        <a:spcBef>
                          <a:spcPts val="0"/>
                        </a:spcBef>
                        <a:spcAft>
                          <a:spcPts val="0"/>
                        </a:spcAft>
                        <a:buNone/>
                      </a:pPr>
                      <a:r>
                        <a:rPr lang="en-GB" sz="3600" b="1">
                          <a:solidFill>
                            <a:schemeClr val="dk1"/>
                          </a:solidFill>
                        </a:rPr>
                        <a:t>Public self </a:t>
                      </a:r>
                      <a:r>
                        <a:rPr lang="en-GB" sz="3600">
                          <a:solidFill>
                            <a:schemeClr val="dk1"/>
                          </a:solidFill>
                        </a:rPr>
                        <a:t>– identity management, status, acceptance</a:t>
                      </a:r>
                      <a:endParaRPr sz="3600">
                        <a:solidFill>
                          <a:schemeClr val="dk1"/>
                        </a:solidFill>
                      </a:endParaRPr>
                    </a:p>
                  </a:txBody>
                  <a:tcPr marL="182900" marR="182900" marT="91450" marB="91450">
                    <a:solidFill>
                      <a:srgbClr val="C8EFFE"/>
                    </a:solidFill>
                  </a:tcPr>
                </a:tc>
                <a:tc>
                  <a:txBody>
                    <a:bodyPr/>
                    <a:lstStyle/>
                    <a:p>
                      <a:pPr marL="0" marR="0" lvl="0" indent="0" algn="l" rtl="0">
                        <a:spcBef>
                          <a:spcPts val="0"/>
                        </a:spcBef>
                        <a:spcAft>
                          <a:spcPts val="0"/>
                        </a:spcAft>
                        <a:buNone/>
                      </a:pPr>
                      <a:r>
                        <a:rPr lang="en-GB" sz="3600" b="1">
                          <a:solidFill>
                            <a:schemeClr val="dk1"/>
                          </a:solidFill>
                        </a:rPr>
                        <a:t>Private self </a:t>
                      </a:r>
                      <a:r>
                        <a:rPr lang="en-GB" sz="3600">
                          <a:solidFill>
                            <a:schemeClr val="dk1"/>
                          </a:solidFill>
                        </a:rPr>
                        <a:t>– self-concept, beliefs and attitudes</a:t>
                      </a:r>
                      <a:endParaRPr sz="3600">
                        <a:solidFill>
                          <a:schemeClr val="dk1"/>
                        </a:solidFill>
                      </a:endParaRPr>
                    </a:p>
                  </a:txBody>
                  <a:tcPr marL="182900" marR="182900" marT="91450" marB="91450">
                    <a:solidFill>
                      <a:srgbClr val="C8EFFE"/>
                    </a:solidFill>
                  </a:tcPr>
                </a:tc>
                <a:extLst>
                  <a:ext uri="{0D108BD9-81ED-4DB2-BD59-A6C34878D82A}">
                    <a16:rowId xmlns:a16="http://schemas.microsoft.com/office/drawing/2014/main" val="10000"/>
                  </a:ext>
                </a:extLst>
              </a:tr>
            </a:tbl>
          </a:graphicData>
        </a:graphic>
      </p:graphicFrame>
      <p:graphicFrame>
        <p:nvGraphicFramePr>
          <p:cNvPr id="11" name="Google Shape;167;p26">
            <a:extLst>
              <a:ext uri="{FF2B5EF4-FFF2-40B4-BE49-F238E27FC236}">
                <a16:creationId xmlns:a16="http://schemas.microsoft.com/office/drawing/2014/main" id="{7C3C0D4D-F4BF-E3CB-B1D6-41D735009FCE}"/>
              </a:ext>
            </a:extLst>
          </p:cNvPr>
          <p:cNvGraphicFramePr/>
          <p:nvPr>
            <p:extLst>
              <p:ext uri="{D42A27DB-BD31-4B8C-83A1-F6EECF244321}">
                <p14:modId xmlns:p14="http://schemas.microsoft.com/office/powerpoint/2010/main" val="3416162992"/>
              </p:ext>
            </p:extLst>
          </p:nvPr>
        </p:nvGraphicFramePr>
        <p:xfrm>
          <a:off x="6449284" y="10866373"/>
          <a:ext cx="10972800" cy="2377460"/>
        </p:xfrm>
        <a:graphic>
          <a:graphicData uri="http://schemas.openxmlformats.org/drawingml/2006/table">
            <a:tbl>
              <a:tblPr firstRow="1" bandRow="1">
                <a:noFill/>
              </a:tblPr>
              <a:tblGrid>
                <a:gridCol w="5277250">
                  <a:extLst>
                    <a:ext uri="{9D8B030D-6E8A-4147-A177-3AD203B41FA5}">
                      <a16:colId xmlns:a16="http://schemas.microsoft.com/office/drawing/2014/main" val="20000"/>
                    </a:ext>
                  </a:extLst>
                </a:gridCol>
                <a:gridCol w="5695550">
                  <a:extLst>
                    <a:ext uri="{9D8B030D-6E8A-4147-A177-3AD203B41FA5}">
                      <a16:colId xmlns:a16="http://schemas.microsoft.com/office/drawing/2014/main" val="20001"/>
                    </a:ext>
                  </a:extLst>
                </a:gridCol>
              </a:tblGrid>
              <a:tr h="2377460">
                <a:tc>
                  <a:txBody>
                    <a:bodyPr/>
                    <a:lstStyle/>
                    <a:p>
                      <a:pPr marL="0" marR="0" lvl="0" indent="0" algn="l" rtl="0">
                        <a:spcBef>
                          <a:spcPts val="0"/>
                        </a:spcBef>
                        <a:spcAft>
                          <a:spcPts val="0"/>
                        </a:spcAft>
                        <a:buNone/>
                      </a:pPr>
                      <a:r>
                        <a:rPr lang="en-GB" sz="3600">
                          <a:solidFill>
                            <a:schemeClr val="dk1"/>
                          </a:solidFill>
                        </a:rPr>
                        <a:t>Mediated by social status, size of majority, proximity of majority, and public surveillance.</a:t>
                      </a:r>
                      <a:endParaRPr sz="3600">
                        <a:solidFill>
                          <a:schemeClr val="dk1"/>
                        </a:solidFill>
                      </a:endParaRPr>
                    </a:p>
                  </a:txBody>
                  <a:tcPr marL="182900" marR="182900" marT="91450" marB="91450">
                    <a:solidFill>
                      <a:srgbClr val="E2E4E2"/>
                    </a:solidFill>
                  </a:tcPr>
                </a:tc>
                <a:tc>
                  <a:txBody>
                    <a:bodyPr/>
                    <a:lstStyle/>
                    <a:p>
                      <a:pPr marL="0" marR="0" lvl="0" indent="0" algn="l" rtl="0">
                        <a:spcBef>
                          <a:spcPts val="0"/>
                        </a:spcBef>
                        <a:spcAft>
                          <a:spcPts val="0"/>
                        </a:spcAft>
                        <a:buNone/>
                      </a:pPr>
                      <a:r>
                        <a:rPr lang="en-GB" sz="3600" dirty="0">
                          <a:solidFill>
                            <a:schemeClr val="dk1"/>
                          </a:solidFill>
                        </a:rPr>
                        <a:t>Mediated by credibility/expertise of majority or minority (including size)</a:t>
                      </a:r>
                      <a:endParaRPr sz="3600" dirty="0">
                        <a:solidFill>
                          <a:schemeClr val="dk1"/>
                        </a:solidFill>
                      </a:endParaRPr>
                    </a:p>
                  </a:txBody>
                  <a:tcPr marL="182900" marR="182900" marT="91450" marB="91450">
                    <a:solidFill>
                      <a:srgbClr val="E2E4E2"/>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7674313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D85C-5FFC-82EB-881A-08DA4F24DFEF}"/>
              </a:ext>
            </a:extLst>
          </p:cNvPr>
          <p:cNvSpPr>
            <a:spLocks noGrp="1"/>
          </p:cNvSpPr>
          <p:nvPr>
            <p:ph type="title"/>
          </p:nvPr>
        </p:nvSpPr>
        <p:spPr/>
        <p:txBody>
          <a:bodyPr/>
          <a:lstStyle/>
          <a:p>
            <a:r>
              <a:rPr lang="en-GB" dirty="0"/>
              <a:t>Social Identity Theory (1958)</a:t>
            </a:r>
          </a:p>
        </p:txBody>
      </p:sp>
      <p:sp>
        <p:nvSpPr>
          <p:cNvPr id="4" name="Text Placeholder 3">
            <a:extLst>
              <a:ext uri="{FF2B5EF4-FFF2-40B4-BE49-F238E27FC236}">
                <a16:creationId xmlns:a16="http://schemas.microsoft.com/office/drawing/2014/main" id="{54DE8C05-D52E-9A69-6106-17231FFC3E34}"/>
              </a:ext>
            </a:extLst>
          </p:cNvPr>
          <p:cNvSpPr>
            <a:spLocks noGrp="1"/>
          </p:cNvSpPr>
          <p:nvPr>
            <p:ph type="body" idx="1"/>
          </p:nvPr>
        </p:nvSpPr>
        <p:spPr>
          <a:xfrm>
            <a:off x="1206500" y="2715491"/>
            <a:ext cx="21971000" cy="9789025"/>
          </a:xfrm>
        </p:spPr>
        <p:txBody>
          <a:bodyPr>
            <a:normAutofit/>
          </a:bodyPr>
          <a:lstStyle/>
          <a:p>
            <a:pPr>
              <a:lnSpc>
                <a:spcPct val="120000"/>
              </a:lnSpc>
            </a:pPr>
            <a:r>
              <a:rPr lang="en-GB" sz="5400" dirty="0"/>
              <a:t>Social Identity Theory proposes that individuals derive a significant part of their self-concept from their membership in social groups. </a:t>
            </a:r>
          </a:p>
          <a:p>
            <a:pPr>
              <a:lnSpc>
                <a:spcPct val="120000"/>
              </a:lnSpc>
            </a:pPr>
            <a:r>
              <a:rPr lang="en-GB" sz="5400" dirty="0"/>
              <a:t>People categorize themselves and others into various groups based on characteristics like ethnicity, nationality, religion, or even sports team affiliation. </a:t>
            </a:r>
          </a:p>
          <a:p>
            <a:pPr>
              <a:lnSpc>
                <a:spcPct val="120000"/>
              </a:lnSpc>
            </a:pPr>
            <a:r>
              <a:rPr lang="en-GB" sz="5400" dirty="0"/>
              <a:t>They then tend to </a:t>
            </a:r>
            <a:r>
              <a:rPr lang="en-GB" sz="5400" dirty="0" err="1"/>
              <a:t>favor</a:t>
            </a:r>
            <a:r>
              <a:rPr lang="en-GB" sz="5400" dirty="0"/>
              <a:t> their in-group, which can lead to intergroup conflict and discrimination. </a:t>
            </a:r>
          </a:p>
        </p:txBody>
      </p:sp>
    </p:spTree>
    <p:extLst>
      <p:ext uri="{BB962C8B-B14F-4D97-AF65-F5344CB8AC3E}">
        <p14:creationId xmlns:p14="http://schemas.microsoft.com/office/powerpoint/2010/main" val="109704441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D85C-5FFC-82EB-881A-08DA4F24DFEF}"/>
              </a:ext>
            </a:extLst>
          </p:cNvPr>
          <p:cNvSpPr>
            <a:spLocks noGrp="1"/>
          </p:cNvSpPr>
          <p:nvPr>
            <p:ph type="title"/>
          </p:nvPr>
        </p:nvSpPr>
        <p:spPr/>
        <p:txBody>
          <a:bodyPr/>
          <a:lstStyle/>
          <a:p>
            <a:r>
              <a:rPr lang="en-GB" dirty="0" err="1"/>
              <a:t>Zimbrano’s</a:t>
            </a:r>
            <a:r>
              <a:rPr lang="en-GB" dirty="0"/>
              <a:t> prison experiment (1971)</a:t>
            </a:r>
          </a:p>
        </p:txBody>
      </p:sp>
      <p:sp>
        <p:nvSpPr>
          <p:cNvPr id="4" name="Text Placeholder 3">
            <a:extLst>
              <a:ext uri="{FF2B5EF4-FFF2-40B4-BE49-F238E27FC236}">
                <a16:creationId xmlns:a16="http://schemas.microsoft.com/office/drawing/2014/main" id="{54DE8C05-D52E-9A69-6106-17231FFC3E34}"/>
              </a:ext>
            </a:extLst>
          </p:cNvPr>
          <p:cNvSpPr>
            <a:spLocks noGrp="1"/>
          </p:cNvSpPr>
          <p:nvPr>
            <p:ph type="body" idx="1"/>
          </p:nvPr>
        </p:nvSpPr>
        <p:spPr>
          <a:xfrm>
            <a:off x="1206500" y="3103418"/>
            <a:ext cx="13368482" cy="9789025"/>
          </a:xfrm>
        </p:spPr>
        <p:txBody>
          <a:bodyPr>
            <a:normAutofit/>
          </a:bodyPr>
          <a:lstStyle/>
          <a:p>
            <a:pPr>
              <a:lnSpc>
                <a:spcPct val="120000"/>
              </a:lnSpc>
              <a:spcBef>
                <a:spcPts val="2000"/>
              </a:spcBef>
            </a:pPr>
            <a:r>
              <a:rPr lang="en-GB" sz="3600" dirty="0"/>
              <a:t>24 young, healthy, psychologically normal men were randomly assigned to be “prisoners” or “guards” in a simulated prison environment.</a:t>
            </a:r>
          </a:p>
          <a:p>
            <a:pPr>
              <a:lnSpc>
                <a:spcPct val="120000"/>
              </a:lnSpc>
              <a:spcBef>
                <a:spcPts val="2000"/>
              </a:spcBef>
            </a:pPr>
            <a:r>
              <a:rPr lang="en-GB" sz="3600" dirty="0"/>
              <a:t>Experiment had to be terminated after only 6 days due to the extreme, pathological </a:t>
            </a:r>
            <a:r>
              <a:rPr lang="en-GB" sz="3600" dirty="0" err="1"/>
              <a:t>behavior</a:t>
            </a:r>
            <a:r>
              <a:rPr lang="en-GB" sz="3600" dirty="0"/>
              <a:t> emerging in both groups. </a:t>
            </a:r>
          </a:p>
          <a:p>
            <a:pPr>
              <a:lnSpc>
                <a:spcPct val="120000"/>
              </a:lnSpc>
              <a:spcBef>
                <a:spcPts val="2000"/>
              </a:spcBef>
            </a:pPr>
            <a:r>
              <a:rPr lang="en-GB" sz="3600" dirty="0"/>
              <a:t>Pacifist young men assigned as guards began behaving sadistically, inflicting humiliation and suffering on the prisoners. Prisoners became blindly obedient and allowed themselves to be dehumanized.</a:t>
            </a:r>
          </a:p>
          <a:p>
            <a:pPr>
              <a:lnSpc>
                <a:spcPct val="120000"/>
              </a:lnSpc>
              <a:spcBef>
                <a:spcPts val="2000"/>
              </a:spcBef>
            </a:pPr>
            <a:r>
              <a:rPr lang="en-GB" sz="3600" dirty="0"/>
              <a:t>Study demonstrated the power of situations to alter human behaviour dramatically. Even good, normal people can do evil things when situational forces push them in that direction.</a:t>
            </a:r>
          </a:p>
        </p:txBody>
      </p:sp>
      <p:pic>
        <p:nvPicPr>
          <p:cNvPr id="3" name="Google Shape;177;p27">
            <a:extLst>
              <a:ext uri="{FF2B5EF4-FFF2-40B4-BE49-F238E27FC236}">
                <a16:creationId xmlns:a16="http://schemas.microsoft.com/office/drawing/2014/main" id="{5DF1EE27-A404-C282-083E-DB2090CDF09A}"/>
              </a:ext>
            </a:extLst>
          </p:cNvPr>
          <p:cNvPicPr preferRelativeResize="0"/>
          <p:nvPr/>
        </p:nvPicPr>
        <p:blipFill rotWithShape="1">
          <a:blip r:embed="rId3">
            <a:alphaModFix/>
          </a:blip>
          <a:srcRect/>
          <a:stretch/>
        </p:blipFill>
        <p:spPr>
          <a:xfrm>
            <a:off x="15142124" y="3593657"/>
            <a:ext cx="8641200" cy="7755600"/>
          </a:xfrm>
          <a:prstGeom prst="rect">
            <a:avLst/>
          </a:prstGeom>
          <a:noFill/>
          <a:ln>
            <a:noFill/>
          </a:ln>
        </p:spPr>
      </p:pic>
    </p:spTree>
    <p:extLst>
      <p:ext uri="{BB962C8B-B14F-4D97-AF65-F5344CB8AC3E}">
        <p14:creationId xmlns:p14="http://schemas.microsoft.com/office/powerpoint/2010/main" val="353727109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D85C-5FFC-82EB-881A-08DA4F24DFEF}"/>
              </a:ext>
            </a:extLst>
          </p:cNvPr>
          <p:cNvSpPr>
            <a:spLocks noGrp="1"/>
          </p:cNvSpPr>
          <p:nvPr>
            <p:ph type="title"/>
          </p:nvPr>
        </p:nvSpPr>
        <p:spPr/>
        <p:txBody>
          <a:bodyPr/>
          <a:lstStyle/>
          <a:p>
            <a:r>
              <a:rPr lang="en-GB" dirty="0"/>
              <a:t>Dual-process model of conformity</a:t>
            </a:r>
          </a:p>
        </p:txBody>
      </p:sp>
      <p:graphicFrame>
        <p:nvGraphicFramePr>
          <p:cNvPr id="7" name="Google Shape;163;p26">
            <a:extLst>
              <a:ext uri="{FF2B5EF4-FFF2-40B4-BE49-F238E27FC236}">
                <a16:creationId xmlns:a16="http://schemas.microsoft.com/office/drawing/2014/main" id="{5E55F267-DE04-07BE-A3E8-CC55D2FFD106}"/>
              </a:ext>
            </a:extLst>
          </p:cNvPr>
          <p:cNvGraphicFramePr/>
          <p:nvPr/>
        </p:nvGraphicFramePr>
        <p:xfrm>
          <a:off x="6449284" y="3806125"/>
          <a:ext cx="10972800" cy="1280180"/>
        </p:xfrm>
        <a:graphic>
          <a:graphicData uri="http://schemas.openxmlformats.org/drawingml/2006/table">
            <a:tbl>
              <a:tblPr firstRow="1" bandRow="1">
                <a:noFill/>
              </a:tblPr>
              <a:tblGrid>
                <a:gridCol w="5181600">
                  <a:extLst>
                    <a:ext uri="{9D8B030D-6E8A-4147-A177-3AD203B41FA5}">
                      <a16:colId xmlns:a16="http://schemas.microsoft.com/office/drawing/2014/main" val="20000"/>
                    </a:ext>
                  </a:extLst>
                </a:gridCol>
                <a:gridCol w="5791200">
                  <a:extLst>
                    <a:ext uri="{9D8B030D-6E8A-4147-A177-3AD203B41FA5}">
                      <a16:colId xmlns:a16="http://schemas.microsoft.com/office/drawing/2014/main" val="20001"/>
                    </a:ext>
                  </a:extLst>
                </a:gridCol>
              </a:tblGrid>
              <a:tr h="1280180">
                <a:tc>
                  <a:txBody>
                    <a:bodyPr/>
                    <a:lstStyle/>
                    <a:p>
                      <a:pPr marL="0" marR="0" lvl="0" indent="0" algn="l" rtl="0">
                        <a:spcBef>
                          <a:spcPts val="0"/>
                        </a:spcBef>
                        <a:spcAft>
                          <a:spcPts val="0"/>
                        </a:spcAft>
                        <a:buNone/>
                      </a:pPr>
                      <a:r>
                        <a:rPr lang="en-GB" sz="3600" u="none" strike="noStrike" cap="none" dirty="0"/>
                        <a:t>Normative Social Influence</a:t>
                      </a:r>
                      <a:endParaRPr sz="3600" dirty="0"/>
                    </a:p>
                  </a:txBody>
                  <a:tcPr marL="182900" marR="182900" marT="91450" marB="91450"/>
                </a:tc>
                <a:tc>
                  <a:txBody>
                    <a:bodyPr/>
                    <a:lstStyle/>
                    <a:p>
                      <a:pPr marL="0" marR="0" lvl="0" indent="0" algn="l" rtl="0">
                        <a:spcBef>
                          <a:spcPts val="0"/>
                        </a:spcBef>
                        <a:spcAft>
                          <a:spcPts val="0"/>
                        </a:spcAft>
                        <a:buNone/>
                      </a:pPr>
                      <a:r>
                        <a:rPr lang="en-GB" sz="3600" dirty="0"/>
                        <a:t>Informational Social Influence</a:t>
                      </a:r>
                      <a:endParaRPr sz="3600" dirty="0"/>
                    </a:p>
                  </a:txBody>
                  <a:tcPr marL="182900" marR="182900" marT="91450" marB="91450"/>
                </a:tc>
                <a:extLst>
                  <a:ext uri="{0D108BD9-81ED-4DB2-BD59-A6C34878D82A}">
                    <a16:rowId xmlns:a16="http://schemas.microsoft.com/office/drawing/2014/main" val="10000"/>
                  </a:ext>
                </a:extLst>
              </a:tr>
            </a:tbl>
          </a:graphicData>
        </a:graphic>
      </p:graphicFrame>
      <p:graphicFrame>
        <p:nvGraphicFramePr>
          <p:cNvPr id="8" name="Google Shape;164;p26">
            <a:extLst>
              <a:ext uri="{FF2B5EF4-FFF2-40B4-BE49-F238E27FC236}">
                <a16:creationId xmlns:a16="http://schemas.microsoft.com/office/drawing/2014/main" id="{F68EC1DA-D5BE-C6BB-EEDA-D9AC27CAF1B5}"/>
              </a:ext>
            </a:extLst>
          </p:cNvPr>
          <p:cNvGraphicFramePr/>
          <p:nvPr/>
        </p:nvGraphicFramePr>
        <p:xfrm>
          <a:off x="6449284" y="5131225"/>
          <a:ext cx="10972800" cy="1280180"/>
        </p:xfrm>
        <a:graphic>
          <a:graphicData uri="http://schemas.openxmlformats.org/drawingml/2006/table">
            <a:tbl>
              <a:tblPr firstRow="1" bandRow="1">
                <a:noFill/>
              </a:tblPr>
              <a:tblGrid>
                <a:gridCol w="5180700">
                  <a:extLst>
                    <a:ext uri="{9D8B030D-6E8A-4147-A177-3AD203B41FA5}">
                      <a16:colId xmlns:a16="http://schemas.microsoft.com/office/drawing/2014/main" val="20000"/>
                    </a:ext>
                  </a:extLst>
                </a:gridCol>
                <a:gridCol w="5792100">
                  <a:extLst>
                    <a:ext uri="{9D8B030D-6E8A-4147-A177-3AD203B41FA5}">
                      <a16:colId xmlns:a16="http://schemas.microsoft.com/office/drawing/2014/main" val="20001"/>
                    </a:ext>
                  </a:extLst>
                </a:gridCol>
              </a:tblGrid>
              <a:tr h="1280180">
                <a:tc>
                  <a:txBody>
                    <a:bodyPr/>
                    <a:lstStyle/>
                    <a:p>
                      <a:pPr marL="0" marR="0" lvl="0" indent="0" algn="l" rtl="0">
                        <a:spcBef>
                          <a:spcPts val="0"/>
                        </a:spcBef>
                        <a:spcAft>
                          <a:spcPts val="0"/>
                        </a:spcAft>
                        <a:buNone/>
                      </a:pPr>
                      <a:r>
                        <a:rPr lang="en-GB" sz="3600" dirty="0">
                          <a:solidFill>
                            <a:schemeClr val="dk1"/>
                          </a:solidFill>
                        </a:rPr>
                        <a:t>Public </a:t>
                      </a:r>
                      <a:r>
                        <a:rPr lang="en-GB" sz="3600" b="1" dirty="0">
                          <a:solidFill>
                            <a:schemeClr val="dk1"/>
                          </a:solidFill>
                        </a:rPr>
                        <a:t>compliance</a:t>
                      </a:r>
                      <a:r>
                        <a:rPr lang="en-GB" sz="3600" dirty="0">
                          <a:solidFill>
                            <a:schemeClr val="dk1"/>
                          </a:solidFill>
                        </a:rPr>
                        <a:t> without private belief</a:t>
                      </a:r>
                      <a:endParaRPr sz="3600" dirty="0">
                        <a:solidFill>
                          <a:schemeClr val="dk1"/>
                        </a:solidFill>
                      </a:endParaRPr>
                    </a:p>
                  </a:txBody>
                  <a:tcPr marL="182900" marR="182900" marT="91450" marB="91450">
                    <a:solidFill>
                      <a:srgbClr val="C8EFFE"/>
                    </a:solidFill>
                  </a:tcPr>
                </a:tc>
                <a:tc>
                  <a:txBody>
                    <a:bodyPr/>
                    <a:lstStyle/>
                    <a:p>
                      <a:pPr marL="0" marR="0" lvl="0" indent="0" algn="l" rtl="0">
                        <a:spcBef>
                          <a:spcPts val="0"/>
                        </a:spcBef>
                        <a:spcAft>
                          <a:spcPts val="0"/>
                        </a:spcAft>
                        <a:buNone/>
                      </a:pPr>
                      <a:r>
                        <a:rPr lang="en-GB" sz="3600" dirty="0">
                          <a:solidFill>
                            <a:schemeClr val="dk1"/>
                          </a:solidFill>
                        </a:rPr>
                        <a:t>Private</a:t>
                      </a:r>
                      <a:r>
                        <a:rPr lang="en-GB" sz="3600" b="1" dirty="0">
                          <a:solidFill>
                            <a:schemeClr val="dk1"/>
                          </a:solidFill>
                        </a:rPr>
                        <a:t> internalisation</a:t>
                      </a:r>
                      <a:r>
                        <a:rPr lang="en-GB" sz="3600" dirty="0">
                          <a:solidFill>
                            <a:schemeClr val="dk1"/>
                          </a:solidFill>
                        </a:rPr>
                        <a:t> (</a:t>
                      </a:r>
                      <a:r>
                        <a:rPr lang="en-GB" sz="3600" b="1" dirty="0">
                          <a:solidFill>
                            <a:schemeClr val="dk1"/>
                          </a:solidFill>
                        </a:rPr>
                        <a:t>social proof</a:t>
                      </a:r>
                      <a:r>
                        <a:rPr lang="en-GB" sz="3600" dirty="0">
                          <a:solidFill>
                            <a:schemeClr val="dk1"/>
                          </a:solidFill>
                        </a:rPr>
                        <a:t>)</a:t>
                      </a:r>
                      <a:endParaRPr sz="3600" dirty="0">
                        <a:solidFill>
                          <a:schemeClr val="dk1"/>
                        </a:solidFill>
                      </a:endParaRPr>
                    </a:p>
                  </a:txBody>
                  <a:tcPr marL="182900" marR="182900" marT="91450" marB="91450">
                    <a:solidFill>
                      <a:srgbClr val="C8EFFE"/>
                    </a:solidFill>
                  </a:tcPr>
                </a:tc>
                <a:extLst>
                  <a:ext uri="{0D108BD9-81ED-4DB2-BD59-A6C34878D82A}">
                    <a16:rowId xmlns:a16="http://schemas.microsoft.com/office/drawing/2014/main" val="10000"/>
                  </a:ext>
                </a:extLst>
              </a:tr>
            </a:tbl>
          </a:graphicData>
        </a:graphic>
      </p:graphicFrame>
      <p:graphicFrame>
        <p:nvGraphicFramePr>
          <p:cNvPr id="9" name="Google Shape;165;p26">
            <a:extLst>
              <a:ext uri="{FF2B5EF4-FFF2-40B4-BE49-F238E27FC236}">
                <a16:creationId xmlns:a16="http://schemas.microsoft.com/office/drawing/2014/main" id="{B19C9836-AE21-4984-56F5-D91B47BB379F}"/>
              </a:ext>
            </a:extLst>
          </p:cNvPr>
          <p:cNvGraphicFramePr/>
          <p:nvPr/>
        </p:nvGraphicFramePr>
        <p:xfrm>
          <a:off x="6449284" y="6494301"/>
          <a:ext cx="10972800" cy="2377460"/>
        </p:xfrm>
        <a:graphic>
          <a:graphicData uri="http://schemas.openxmlformats.org/drawingml/2006/table">
            <a:tbl>
              <a:tblPr firstRow="1" bandRow="1">
                <a:noFill/>
              </a:tblPr>
              <a:tblGrid>
                <a:gridCol w="5212900">
                  <a:extLst>
                    <a:ext uri="{9D8B030D-6E8A-4147-A177-3AD203B41FA5}">
                      <a16:colId xmlns:a16="http://schemas.microsoft.com/office/drawing/2014/main" val="20000"/>
                    </a:ext>
                  </a:extLst>
                </a:gridCol>
                <a:gridCol w="5759900">
                  <a:extLst>
                    <a:ext uri="{9D8B030D-6E8A-4147-A177-3AD203B41FA5}">
                      <a16:colId xmlns:a16="http://schemas.microsoft.com/office/drawing/2014/main" val="20001"/>
                    </a:ext>
                  </a:extLst>
                </a:gridCol>
              </a:tblGrid>
              <a:tr h="2377460">
                <a:tc>
                  <a:txBody>
                    <a:bodyPr/>
                    <a:lstStyle/>
                    <a:p>
                      <a:pPr marL="0" marR="0" lvl="0" indent="0" algn="l" rtl="0">
                        <a:spcBef>
                          <a:spcPts val="0"/>
                        </a:spcBef>
                        <a:spcAft>
                          <a:spcPts val="0"/>
                        </a:spcAft>
                        <a:buNone/>
                      </a:pPr>
                      <a:r>
                        <a:rPr lang="en-GB" sz="3600" dirty="0">
                          <a:solidFill>
                            <a:schemeClr val="dk1"/>
                          </a:solidFill>
                        </a:rPr>
                        <a:t>Relationship motives: </a:t>
                      </a:r>
                      <a:r>
                        <a:rPr lang="en-GB" sz="3600" b="1" dirty="0">
                          <a:solidFill>
                            <a:schemeClr val="dk1"/>
                          </a:solidFill>
                        </a:rPr>
                        <a:t>A ‘need to be liked’ </a:t>
                      </a:r>
                      <a:r>
                        <a:rPr lang="en-GB" sz="3600" b="0" dirty="0">
                          <a:solidFill>
                            <a:schemeClr val="dk1"/>
                          </a:solidFill>
                        </a:rPr>
                        <a:t>/ fit-in / be accepted / social harmony</a:t>
                      </a:r>
                      <a:endParaRPr sz="3600" b="0" dirty="0">
                        <a:solidFill>
                          <a:schemeClr val="dk1"/>
                        </a:solidFill>
                      </a:endParaRPr>
                    </a:p>
                  </a:txBody>
                  <a:tcPr marL="182900" marR="182900" marT="91450" marB="91450">
                    <a:solidFill>
                      <a:srgbClr val="E2E4E2"/>
                    </a:solidFill>
                  </a:tcPr>
                </a:tc>
                <a:tc>
                  <a:txBody>
                    <a:bodyPr/>
                    <a:lstStyle/>
                    <a:p>
                      <a:pPr marL="0" marR="0" lvl="0" indent="0" algn="l" rtl="0">
                        <a:spcBef>
                          <a:spcPts val="0"/>
                        </a:spcBef>
                        <a:spcAft>
                          <a:spcPts val="0"/>
                        </a:spcAft>
                        <a:buNone/>
                      </a:pPr>
                      <a:r>
                        <a:rPr lang="en-GB" sz="3600" dirty="0">
                          <a:solidFill>
                            <a:schemeClr val="dk1"/>
                          </a:solidFill>
                        </a:rPr>
                        <a:t>Epistemic motives: </a:t>
                      </a:r>
                      <a:r>
                        <a:rPr lang="en-GB" sz="3600" b="1" dirty="0">
                          <a:solidFill>
                            <a:schemeClr val="dk1"/>
                          </a:solidFill>
                        </a:rPr>
                        <a:t>A ‘need to be right’.</a:t>
                      </a:r>
                      <a:r>
                        <a:rPr lang="en-GB" sz="3600" dirty="0">
                          <a:solidFill>
                            <a:schemeClr val="dk1"/>
                          </a:solidFill>
                        </a:rPr>
                        <a:t> Social environment is a source of information. </a:t>
                      </a:r>
                      <a:endParaRPr sz="3600" b="1" dirty="0">
                        <a:solidFill>
                          <a:schemeClr val="dk1"/>
                        </a:solidFill>
                      </a:endParaRPr>
                    </a:p>
                  </a:txBody>
                  <a:tcPr marL="182900" marR="182900" marT="91450" marB="91450">
                    <a:solidFill>
                      <a:srgbClr val="E2E4E2"/>
                    </a:solidFill>
                  </a:tcPr>
                </a:tc>
                <a:extLst>
                  <a:ext uri="{0D108BD9-81ED-4DB2-BD59-A6C34878D82A}">
                    <a16:rowId xmlns:a16="http://schemas.microsoft.com/office/drawing/2014/main" val="10000"/>
                  </a:ext>
                </a:extLst>
              </a:tr>
            </a:tbl>
          </a:graphicData>
        </a:graphic>
      </p:graphicFrame>
      <p:graphicFrame>
        <p:nvGraphicFramePr>
          <p:cNvPr id="10" name="Google Shape;166;p26">
            <a:extLst>
              <a:ext uri="{FF2B5EF4-FFF2-40B4-BE49-F238E27FC236}">
                <a16:creationId xmlns:a16="http://schemas.microsoft.com/office/drawing/2014/main" id="{B8EEC8C9-9374-A2D7-85CD-FE263063ECAD}"/>
              </a:ext>
            </a:extLst>
          </p:cNvPr>
          <p:cNvGraphicFramePr/>
          <p:nvPr/>
        </p:nvGraphicFramePr>
        <p:xfrm>
          <a:off x="6449284" y="8954657"/>
          <a:ext cx="10972800" cy="1828820"/>
        </p:xfrm>
        <a:graphic>
          <a:graphicData uri="http://schemas.openxmlformats.org/drawingml/2006/table">
            <a:tbl>
              <a:tblPr firstRow="1" bandRow="1">
                <a:noFill/>
              </a:tblPr>
              <a:tblGrid>
                <a:gridCol w="5245050">
                  <a:extLst>
                    <a:ext uri="{9D8B030D-6E8A-4147-A177-3AD203B41FA5}">
                      <a16:colId xmlns:a16="http://schemas.microsoft.com/office/drawing/2014/main" val="20000"/>
                    </a:ext>
                  </a:extLst>
                </a:gridCol>
                <a:gridCol w="5727750">
                  <a:extLst>
                    <a:ext uri="{9D8B030D-6E8A-4147-A177-3AD203B41FA5}">
                      <a16:colId xmlns:a16="http://schemas.microsoft.com/office/drawing/2014/main" val="20001"/>
                    </a:ext>
                  </a:extLst>
                </a:gridCol>
              </a:tblGrid>
              <a:tr h="1828820">
                <a:tc>
                  <a:txBody>
                    <a:bodyPr/>
                    <a:lstStyle/>
                    <a:p>
                      <a:pPr marL="0" marR="0" lvl="0" indent="0" algn="l" rtl="0">
                        <a:spcBef>
                          <a:spcPts val="0"/>
                        </a:spcBef>
                        <a:spcAft>
                          <a:spcPts val="0"/>
                        </a:spcAft>
                        <a:buNone/>
                      </a:pPr>
                      <a:r>
                        <a:rPr lang="en-GB" sz="3600" b="1">
                          <a:solidFill>
                            <a:schemeClr val="dk1"/>
                          </a:solidFill>
                        </a:rPr>
                        <a:t>Public self </a:t>
                      </a:r>
                      <a:r>
                        <a:rPr lang="en-GB" sz="3600">
                          <a:solidFill>
                            <a:schemeClr val="dk1"/>
                          </a:solidFill>
                        </a:rPr>
                        <a:t>– identity management, status, acceptance</a:t>
                      </a:r>
                      <a:endParaRPr sz="3600">
                        <a:solidFill>
                          <a:schemeClr val="dk1"/>
                        </a:solidFill>
                      </a:endParaRPr>
                    </a:p>
                  </a:txBody>
                  <a:tcPr marL="182900" marR="182900" marT="91450" marB="91450">
                    <a:solidFill>
                      <a:srgbClr val="C8EFFE"/>
                    </a:solidFill>
                  </a:tcPr>
                </a:tc>
                <a:tc>
                  <a:txBody>
                    <a:bodyPr/>
                    <a:lstStyle/>
                    <a:p>
                      <a:pPr marL="0" marR="0" lvl="0" indent="0" algn="l" rtl="0">
                        <a:spcBef>
                          <a:spcPts val="0"/>
                        </a:spcBef>
                        <a:spcAft>
                          <a:spcPts val="0"/>
                        </a:spcAft>
                        <a:buNone/>
                      </a:pPr>
                      <a:r>
                        <a:rPr lang="en-GB" sz="3600" b="1">
                          <a:solidFill>
                            <a:schemeClr val="dk1"/>
                          </a:solidFill>
                        </a:rPr>
                        <a:t>Private self </a:t>
                      </a:r>
                      <a:r>
                        <a:rPr lang="en-GB" sz="3600">
                          <a:solidFill>
                            <a:schemeClr val="dk1"/>
                          </a:solidFill>
                        </a:rPr>
                        <a:t>– self-concept, beliefs and attitudes</a:t>
                      </a:r>
                      <a:endParaRPr sz="3600">
                        <a:solidFill>
                          <a:schemeClr val="dk1"/>
                        </a:solidFill>
                      </a:endParaRPr>
                    </a:p>
                  </a:txBody>
                  <a:tcPr marL="182900" marR="182900" marT="91450" marB="91450">
                    <a:solidFill>
                      <a:srgbClr val="C8EFFE"/>
                    </a:solidFill>
                  </a:tcPr>
                </a:tc>
                <a:extLst>
                  <a:ext uri="{0D108BD9-81ED-4DB2-BD59-A6C34878D82A}">
                    <a16:rowId xmlns:a16="http://schemas.microsoft.com/office/drawing/2014/main" val="10000"/>
                  </a:ext>
                </a:extLst>
              </a:tr>
            </a:tbl>
          </a:graphicData>
        </a:graphic>
      </p:graphicFrame>
      <p:graphicFrame>
        <p:nvGraphicFramePr>
          <p:cNvPr id="11" name="Google Shape;167;p26">
            <a:extLst>
              <a:ext uri="{FF2B5EF4-FFF2-40B4-BE49-F238E27FC236}">
                <a16:creationId xmlns:a16="http://schemas.microsoft.com/office/drawing/2014/main" id="{7C3C0D4D-F4BF-E3CB-B1D6-41D735009FCE}"/>
              </a:ext>
            </a:extLst>
          </p:cNvPr>
          <p:cNvGraphicFramePr/>
          <p:nvPr/>
        </p:nvGraphicFramePr>
        <p:xfrm>
          <a:off x="6449284" y="10866373"/>
          <a:ext cx="10972800" cy="2377460"/>
        </p:xfrm>
        <a:graphic>
          <a:graphicData uri="http://schemas.openxmlformats.org/drawingml/2006/table">
            <a:tbl>
              <a:tblPr firstRow="1" bandRow="1">
                <a:noFill/>
              </a:tblPr>
              <a:tblGrid>
                <a:gridCol w="5277250">
                  <a:extLst>
                    <a:ext uri="{9D8B030D-6E8A-4147-A177-3AD203B41FA5}">
                      <a16:colId xmlns:a16="http://schemas.microsoft.com/office/drawing/2014/main" val="20000"/>
                    </a:ext>
                  </a:extLst>
                </a:gridCol>
                <a:gridCol w="5695550">
                  <a:extLst>
                    <a:ext uri="{9D8B030D-6E8A-4147-A177-3AD203B41FA5}">
                      <a16:colId xmlns:a16="http://schemas.microsoft.com/office/drawing/2014/main" val="20001"/>
                    </a:ext>
                  </a:extLst>
                </a:gridCol>
              </a:tblGrid>
              <a:tr h="2377460">
                <a:tc>
                  <a:txBody>
                    <a:bodyPr/>
                    <a:lstStyle/>
                    <a:p>
                      <a:pPr marL="0" marR="0" lvl="0" indent="0" algn="l" rtl="0">
                        <a:spcBef>
                          <a:spcPts val="0"/>
                        </a:spcBef>
                        <a:spcAft>
                          <a:spcPts val="0"/>
                        </a:spcAft>
                        <a:buNone/>
                      </a:pPr>
                      <a:r>
                        <a:rPr lang="en-GB" sz="3600">
                          <a:solidFill>
                            <a:schemeClr val="dk1"/>
                          </a:solidFill>
                        </a:rPr>
                        <a:t>Mediated by social status, size of majority, proximity of majority, and public surveillance.</a:t>
                      </a:r>
                      <a:endParaRPr sz="3600">
                        <a:solidFill>
                          <a:schemeClr val="dk1"/>
                        </a:solidFill>
                      </a:endParaRPr>
                    </a:p>
                  </a:txBody>
                  <a:tcPr marL="182900" marR="182900" marT="91450" marB="91450">
                    <a:solidFill>
                      <a:srgbClr val="E2E4E2"/>
                    </a:solidFill>
                  </a:tcPr>
                </a:tc>
                <a:tc>
                  <a:txBody>
                    <a:bodyPr/>
                    <a:lstStyle/>
                    <a:p>
                      <a:pPr marL="0" marR="0" lvl="0" indent="0" algn="l" rtl="0">
                        <a:spcBef>
                          <a:spcPts val="0"/>
                        </a:spcBef>
                        <a:spcAft>
                          <a:spcPts val="0"/>
                        </a:spcAft>
                        <a:buNone/>
                      </a:pPr>
                      <a:r>
                        <a:rPr lang="en-GB" sz="3600" dirty="0">
                          <a:solidFill>
                            <a:schemeClr val="dk1"/>
                          </a:solidFill>
                        </a:rPr>
                        <a:t>Mediated by credibility/expertise of majority or minority (including size)</a:t>
                      </a:r>
                      <a:endParaRPr sz="3600" dirty="0">
                        <a:solidFill>
                          <a:schemeClr val="dk1"/>
                        </a:solidFill>
                      </a:endParaRPr>
                    </a:p>
                  </a:txBody>
                  <a:tcPr marL="182900" marR="182900" marT="91450" marB="91450">
                    <a:solidFill>
                      <a:srgbClr val="E2E4E2"/>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5762736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D85C-5FFC-82EB-881A-08DA4F24DFEF}"/>
              </a:ext>
            </a:extLst>
          </p:cNvPr>
          <p:cNvSpPr>
            <a:spLocks noGrp="1"/>
          </p:cNvSpPr>
          <p:nvPr>
            <p:ph type="title"/>
          </p:nvPr>
        </p:nvSpPr>
        <p:spPr/>
        <p:txBody>
          <a:bodyPr/>
          <a:lstStyle/>
          <a:p>
            <a:r>
              <a:rPr lang="en-GB" dirty="0"/>
              <a:t>Triple-process model of conformity</a:t>
            </a:r>
          </a:p>
        </p:txBody>
      </p:sp>
      <p:graphicFrame>
        <p:nvGraphicFramePr>
          <p:cNvPr id="7" name="Google Shape;163;p26">
            <a:extLst>
              <a:ext uri="{FF2B5EF4-FFF2-40B4-BE49-F238E27FC236}">
                <a16:creationId xmlns:a16="http://schemas.microsoft.com/office/drawing/2014/main" id="{5E55F267-DE04-07BE-A3E8-CC55D2FFD106}"/>
              </a:ext>
            </a:extLst>
          </p:cNvPr>
          <p:cNvGraphicFramePr/>
          <p:nvPr>
            <p:extLst>
              <p:ext uri="{D42A27DB-BD31-4B8C-83A1-F6EECF244321}">
                <p14:modId xmlns:p14="http://schemas.microsoft.com/office/powerpoint/2010/main" val="141230215"/>
              </p:ext>
            </p:extLst>
          </p:nvPr>
        </p:nvGraphicFramePr>
        <p:xfrm>
          <a:off x="4343393" y="3002563"/>
          <a:ext cx="10972800" cy="1280180"/>
        </p:xfrm>
        <a:graphic>
          <a:graphicData uri="http://schemas.openxmlformats.org/drawingml/2006/table">
            <a:tbl>
              <a:tblPr firstRow="1" bandRow="1">
                <a:noFill/>
              </a:tblPr>
              <a:tblGrid>
                <a:gridCol w="5181600">
                  <a:extLst>
                    <a:ext uri="{9D8B030D-6E8A-4147-A177-3AD203B41FA5}">
                      <a16:colId xmlns:a16="http://schemas.microsoft.com/office/drawing/2014/main" val="20000"/>
                    </a:ext>
                  </a:extLst>
                </a:gridCol>
                <a:gridCol w="5791200">
                  <a:extLst>
                    <a:ext uri="{9D8B030D-6E8A-4147-A177-3AD203B41FA5}">
                      <a16:colId xmlns:a16="http://schemas.microsoft.com/office/drawing/2014/main" val="20001"/>
                    </a:ext>
                  </a:extLst>
                </a:gridCol>
              </a:tblGrid>
              <a:tr h="1280180">
                <a:tc>
                  <a:txBody>
                    <a:bodyPr/>
                    <a:lstStyle/>
                    <a:p>
                      <a:pPr marL="0" marR="0" lvl="0" indent="0" algn="l" rtl="0">
                        <a:spcBef>
                          <a:spcPts val="0"/>
                        </a:spcBef>
                        <a:spcAft>
                          <a:spcPts val="0"/>
                        </a:spcAft>
                        <a:buNone/>
                      </a:pPr>
                      <a:r>
                        <a:rPr lang="en-GB" sz="3600" u="none" strike="noStrike" cap="none" dirty="0"/>
                        <a:t>Normative Social Influence</a:t>
                      </a:r>
                      <a:endParaRPr sz="3600" dirty="0"/>
                    </a:p>
                  </a:txBody>
                  <a:tcPr marL="182900" marR="182900" marT="91450" marB="91450"/>
                </a:tc>
                <a:tc>
                  <a:txBody>
                    <a:bodyPr/>
                    <a:lstStyle/>
                    <a:p>
                      <a:pPr marL="0" marR="0" lvl="0" indent="0" algn="l" rtl="0">
                        <a:spcBef>
                          <a:spcPts val="0"/>
                        </a:spcBef>
                        <a:spcAft>
                          <a:spcPts val="0"/>
                        </a:spcAft>
                        <a:buNone/>
                      </a:pPr>
                      <a:r>
                        <a:rPr lang="en-GB" sz="3600" dirty="0"/>
                        <a:t>Informational Social Influence</a:t>
                      </a:r>
                      <a:endParaRPr sz="3600" dirty="0"/>
                    </a:p>
                  </a:txBody>
                  <a:tcPr marL="182900" marR="182900" marT="91450" marB="91450"/>
                </a:tc>
                <a:extLst>
                  <a:ext uri="{0D108BD9-81ED-4DB2-BD59-A6C34878D82A}">
                    <a16:rowId xmlns:a16="http://schemas.microsoft.com/office/drawing/2014/main" val="10000"/>
                  </a:ext>
                </a:extLst>
              </a:tr>
            </a:tbl>
          </a:graphicData>
        </a:graphic>
      </p:graphicFrame>
      <p:graphicFrame>
        <p:nvGraphicFramePr>
          <p:cNvPr id="8" name="Google Shape;164;p26">
            <a:extLst>
              <a:ext uri="{FF2B5EF4-FFF2-40B4-BE49-F238E27FC236}">
                <a16:creationId xmlns:a16="http://schemas.microsoft.com/office/drawing/2014/main" id="{F68EC1DA-D5BE-C6BB-EEDA-D9AC27CAF1B5}"/>
              </a:ext>
            </a:extLst>
          </p:cNvPr>
          <p:cNvGraphicFramePr/>
          <p:nvPr>
            <p:extLst>
              <p:ext uri="{D42A27DB-BD31-4B8C-83A1-F6EECF244321}">
                <p14:modId xmlns:p14="http://schemas.microsoft.com/office/powerpoint/2010/main" val="546953443"/>
              </p:ext>
            </p:extLst>
          </p:nvPr>
        </p:nvGraphicFramePr>
        <p:xfrm>
          <a:off x="4343393" y="4327663"/>
          <a:ext cx="10972800" cy="1280180"/>
        </p:xfrm>
        <a:graphic>
          <a:graphicData uri="http://schemas.openxmlformats.org/drawingml/2006/table">
            <a:tbl>
              <a:tblPr firstRow="1" bandRow="1">
                <a:noFill/>
              </a:tblPr>
              <a:tblGrid>
                <a:gridCol w="5180700">
                  <a:extLst>
                    <a:ext uri="{9D8B030D-6E8A-4147-A177-3AD203B41FA5}">
                      <a16:colId xmlns:a16="http://schemas.microsoft.com/office/drawing/2014/main" val="20000"/>
                    </a:ext>
                  </a:extLst>
                </a:gridCol>
                <a:gridCol w="5792100">
                  <a:extLst>
                    <a:ext uri="{9D8B030D-6E8A-4147-A177-3AD203B41FA5}">
                      <a16:colId xmlns:a16="http://schemas.microsoft.com/office/drawing/2014/main" val="20001"/>
                    </a:ext>
                  </a:extLst>
                </a:gridCol>
              </a:tblGrid>
              <a:tr h="1280180">
                <a:tc>
                  <a:txBody>
                    <a:bodyPr/>
                    <a:lstStyle/>
                    <a:p>
                      <a:pPr marL="0" marR="0" lvl="0" indent="0" algn="l" rtl="0">
                        <a:spcBef>
                          <a:spcPts val="0"/>
                        </a:spcBef>
                        <a:spcAft>
                          <a:spcPts val="0"/>
                        </a:spcAft>
                        <a:buNone/>
                      </a:pPr>
                      <a:r>
                        <a:rPr lang="en-GB" sz="3600" dirty="0">
                          <a:solidFill>
                            <a:schemeClr val="dk1"/>
                          </a:solidFill>
                        </a:rPr>
                        <a:t>Public </a:t>
                      </a:r>
                      <a:r>
                        <a:rPr lang="en-GB" sz="3600" b="1" dirty="0">
                          <a:solidFill>
                            <a:schemeClr val="dk1"/>
                          </a:solidFill>
                        </a:rPr>
                        <a:t>compliance</a:t>
                      </a:r>
                      <a:r>
                        <a:rPr lang="en-GB" sz="3600" dirty="0">
                          <a:solidFill>
                            <a:schemeClr val="dk1"/>
                          </a:solidFill>
                        </a:rPr>
                        <a:t> without private belief</a:t>
                      </a:r>
                      <a:endParaRPr sz="3600" dirty="0">
                        <a:solidFill>
                          <a:schemeClr val="dk1"/>
                        </a:solidFill>
                      </a:endParaRPr>
                    </a:p>
                  </a:txBody>
                  <a:tcPr marL="182900" marR="182900" marT="91450" marB="91450">
                    <a:solidFill>
                      <a:srgbClr val="C8EFFE"/>
                    </a:solidFill>
                  </a:tcPr>
                </a:tc>
                <a:tc>
                  <a:txBody>
                    <a:bodyPr/>
                    <a:lstStyle/>
                    <a:p>
                      <a:pPr marL="0" marR="0" lvl="0" indent="0" algn="l" rtl="0">
                        <a:spcBef>
                          <a:spcPts val="0"/>
                        </a:spcBef>
                        <a:spcAft>
                          <a:spcPts val="0"/>
                        </a:spcAft>
                        <a:buNone/>
                      </a:pPr>
                      <a:r>
                        <a:rPr lang="en-GB" sz="3600" dirty="0">
                          <a:solidFill>
                            <a:schemeClr val="dk1"/>
                          </a:solidFill>
                        </a:rPr>
                        <a:t>Private</a:t>
                      </a:r>
                      <a:r>
                        <a:rPr lang="en-GB" sz="3600" b="1" dirty="0">
                          <a:solidFill>
                            <a:schemeClr val="dk1"/>
                          </a:solidFill>
                        </a:rPr>
                        <a:t> internalisation</a:t>
                      </a:r>
                      <a:r>
                        <a:rPr lang="en-GB" sz="3600" dirty="0">
                          <a:solidFill>
                            <a:schemeClr val="dk1"/>
                          </a:solidFill>
                        </a:rPr>
                        <a:t> (</a:t>
                      </a:r>
                      <a:r>
                        <a:rPr lang="en-GB" sz="3600" b="1" dirty="0">
                          <a:solidFill>
                            <a:schemeClr val="dk1"/>
                          </a:solidFill>
                        </a:rPr>
                        <a:t>social proof</a:t>
                      </a:r>
                      <a:r>
                        <a:rPr lang="en-GB" sz="3600" dirty="0">
                          <a:solidFill>
                            <a:schemeClr val="dk1"/>
                          </a:solidFill>
                        </a:rPr>
                        <a:t>)</a:t>
                      </a:r>
                      <a:endParaRPr sz="3600" dirty="0">
                        <a:solidFill>
                          <a:schemeClr val="dk1"/>
                        </a:solidFill>
                      </a:endParaRPr>
                    </a:p>
                  </a:txBody>
                  <a:tcPr marL="182900" marR="182900" marT="91450" marB="91450">
                    <a:solidFill>
                      <a:srgbClr val="C8EFFE"/>
                    </a:solidFill>
                  </a:tcPr>
                </a:tc>
                <a:extLst>
                  <a:ext uri="{0D108BD9-81ED-4DB2-BD59-A6C34878D82A}">
                    <a16:rowId xmlns:a16="http://schemas.microsoft.com/office/drawing/2014/main" val="10000"/>
                  </a:ext>
                </a:extLst>
              </a:tr>
            </a:tbl>
          </a:graphicData>
        </a:graphic>
      </p:graphicFrame>
      <p:graphicFrame>
        <p:nvGraphicFramePr>
          <p:cNvPr id="9" name="Google Shape;165;p26">
            <a:extLst>
              <a:ext uri="{FF2B5EF4-FFF2-40B4-BE49-F238E27FC236}">
                <a16:creationId xmlns:a16="http://schemas.microsoft.com/office/drawing/2014/main" id="{B19C9836-AE21-4984-56F5-D91B47BB379F}"/>
              </a:ext>
            </a:extLst>
          </p:cNvPr>
          <p:cNvGraphicFramePr/>
          <p:nvPr>
            <p:extLst>
              <p:ext uri="{D42A27DB-BD31-4B8C-83A1-F6EECF244321}">
                <p14:modId xmlns:p14="http://schemas.microsoft.com/office/powerpoint/2010/main" val="575260934"/>
              </p:ext>
            </p:extLst>
          </p:nvPr>
        </p:nvGraphicFramePr>
        <p:xfrm>
          <a:off x="4343393" y="5690739"/>
          <a:ext cx="10972800" cy="2377460"/>
        </p:xfrm>
        <a:graphic>
          <a:graphicData uri="http://schemas.openxmlformats.org/drawingml/2006/table">
            <a:tbl>
              <a:tblPr firstRow="1" bandRow="1">
                <a:noFill/>
              </a:tblPr>
              <a:tblGrid>
                <a:gridCol w="5212900">
                  <a:extLst>
                    <a:ext uri="{9D8B030D-6E8A-4147-A177-3AD203B41FA5}">
                      <a16:colId xmlns:a16="http://schemas.microsoft.com/office/drawing/2014/main" val="20000"/>
                    </a:ext>
                  </a:extLst>
                </a:gridCol>
                <a:gridCol w="5759900">
                  <a:extLst>
                    <a:ext uri="{9D8B030D-6E8A-4147-A177-3AD203B41FA5}">
                      <a16:colId xmlns:a16="http://schemas.microsoft.com/office/drawing/2014/main" val="20001"/>
                    </a:ext>
                  </a:extLst>
                </a:gridCol>
              </a:tblGrid>
              <a:tr h="2377460">
                <a:tc>
                  <a:txBody>
                    <a:bodyPr/>
                    <a:lstStyle/>
                    <a:p>
                      <a:pPr marL="0" marR="0" lvl="0" indent="0" algn="l" rtl="0">
                        <a:spcBef>
                          <a:spcPts val="0"/>
                        </a:spcBef>
                        <a:spcAft>
                          <a:spcPts val="0"/>
                        </a:spcAft>
                        <a:buNone/>
                      </a:pPr>
                      <a:r>
                        <a:rPr lang="en-GB" sz="3600" dirty="0">
                          <a:solidFill>
                            <a:schemeClr val="dk1"/>
                          </a:solidFill>
                        </a:rPr>
                        <a:t>Relationship motives: </a:t>
                      </a:r>
                      <a:r>
                        <a:rPr lang="en-GB" sz="3600" b="1" dirty="0">
                          <a:solidFill>
                            <a:schemeClr val="dk1"/>
                          </a:solidFill>
                        </a:rPr>
                        <a:t>A ‘need to be liked’ </a:t>
                      </a:r>
                      <a:r>
                        <a:rPr lang="en-GB" sz="3600" b="0" dirty="0">
                          <a:solidFill>
                            <a:schemeClr val="dk1"/>
                          </a:solidFill>
                        </a:rPr>
                        <a:t>/ fit-in / be accepted / social harmony</a:t>
                      </a:r>
                      <a:endParaRPr sz="3600" b="0" dirty="0">
                        <a:solidFill>
                          <a:schemeClr val="dk1"/>
                        </a:solidFill>
                      </a:endParaRPr>
                    </a:p>
                  </a:txBody>
                  <a:tcPr marL="182900" marR="182900" marT="91450" marB="91450">
                    <a:solidFill>
                      <a:srgbClr val="E2E4E2"/>
                    </a:solidFill>
                  </a:tcPr>
                </a:tc>
                <a:tc>
                  <a:txBody>
                    <a:bodyPr/>
                    <a:lstStyle/>
                    <a:p>
                      <a:pPr marL="0" marR="0" lvl="0" indent="0" algn="l" rtl="0">
                        <a:spcBef>
                          <a:spcPts val="0"/>
                        </a:spcBef>
                        <a:spcAft>
                          <a:spcPts val="0"/>
                        </a:spcAft>
                        <a:buNone/>
                      </a:pPr>
                      <a:r>
                        <a:rPr lang="en-GB" sz="3600" dirty="0">
                          <a:solidFill>
                            <a:schemeClr val="dk1"/>
                          </a:solidFill>
                        </a:rPr>
                        <a:t>Epistemic motives: </a:t>
                      </a:r>
                      <a:r>
                        <a:rPr lang="en-GB" sz="3600" b="1" dirty="0">
                          <a:solidFill>
                            <a:schemeClr val="dk1"/>
                          </a:solidFill>
                        </a:rPr>
                        <a:t>A ‘need to be right’.</a:t>
                      </a:r>
                      <a:r>
                        <a:rPr lang="en-GB" sz="3600" dirty="0">
                          <a:solidFill>
                            <a:schemeClr val="dk1"/>
                          </a:solidFill>
                        </a:rPr>
                        <a:t> Social environment is a source of information. </a:t>
                      </a:r>
                      <a:endParaRPr sz="3600" b="1" dirty="0">
                        <a:solidFill>
                          <a:schemeClr val="dk1"/>
                        </a:solidFill>
                      </a:endParaRPr>
                    </a:p>
                  </a:txBody>
                  <a:tcPr marL="182900" marR="182900" marT="91450" marB="91450">
                    <a:solidFill>
                      <a:srgbClr val="E2E4E2"/>
                    </a:solidFill>
                  </a:tcPr>
                </a:tc>
                <a:extLst>
                  <a:ext uri="{0D108BD9-81ED-4DB2-BD59-A6C34878D82A}">
                    <a16:rowId xmlns:a16="http://schemas.microsoft.com/office/drawing/2014/main" val="10000"/>
                  </a:ext>
                </a:extLst>
              </a:tr>
            </a:tbl>
          </a:graphicData>
        </a:graphic>
      </p:graphicFrame>
      <p:graphicFrame>
        <p:nvGraphicFramePr>
          <p:cNvPr id="10" name="Google Shape;166;p26">
            <a:extLst>
              <a:ext uri="{FF2B5EF4-FFF2-40B4-BE49-F238E27FC236}">
                <a16:creationId xmlns:a16="http://schemas.microsoft.com/office/drawing/2014/main" id="{B8EEC8C9-9374-A2D7-85CD-FE263063ECAD}"/>
              </a:ext>
            </a:extLst>
          </p:cNvPr>
          <p:cNvGraphicFramePr/>
          <p:nvPr>
            <p:extLst>
              <p:ext uri="{D42A27DB-BD31-4B8C-83A1-F6EECF244321}">
                <p14:modId xmlns:p14="http://schemas.microsoft.com/office/powerpoint/2010/main" val="1293114238"/>
              </p:ext>
            </p:extLst>
          </p:nvPr>
        </p:nvGraphicFramePr>
        <p:xfrm>
          <a:off x="4343393" y="8151095"/>
          <a:ext cx="10972800" cy="1828820"/>
        </p:xfrm>
        <a:graphic>
          <a:graphicData uri="http://schemas.openxmlformats.org/drawingml/2006/table">
            <a:tbl>
              <a:tblPr firstRow="1" bandRow="1">
                <a:noFill/>
              </a:tblPr>
              <a:tblGrid>
                <a:gridCol w="5245050">
                  <a:extLst>
                    <a:ext uri="{9D8B030D-6E8A-4147-A177-3AD203B41FA5}">
                      <a16:colId xmlns:a16="http://schemas.microsoft.com/office/drawing/2014/main" val="20000"/>
                    </a:ext>
                  </a:extLst>
                </a:gridCol>
                <a:gridCol w="5727750">
                  <a:extLst>
                    <a:ext uri="{9D8B030D-6E8A-4147-A177-3AD203B41FA5}">
                      <a16:colId xmlns:a16="http://schemas.microsoft.com/office/drawing/2014/main" val="20001"/>
                    </a:ext>
                  </a:extLst>
                </a:gridCol>
              </a:tblGrid>
              <a:tr h="1828820">
                <a:tc>
                  <a:txBody>
                    <a:bodyPr/>
                    <a:lstStyle/>
                    <a:p>
                      <a:pPr marL="0" marR="0" lvl="0" indent="0" algn="l" rtl="0">
                        <a:spcBef>
                          <a:spcPts val="0"/>
                        </a:spcBef>
                        <a:spcAft>
                          <a:spcPts val="0"/>
                        </a:spcAft>
                        <a:buNone/>
                      </a:pPr>
                      <a:r>
                        <a:rPr lang="en-GB" sz="3600" b="1">
                          <a:solidFill>
                            <a:schemeClr val="dk1"/>
                          </a:solidFill>
                        </a:rPr>
                        <a:t>Public self </a:t>
                      </a:r>
                      <a:r>
                        <a:rPr lang="en-GB" sz="3600">
                          <a:solidFill>
                            <a:schemeClr val="dk1"/>
                          </a:solidFill>
                        </a:rPr>
                        <a:t>– identity management, status, acceptance</a:t>
                      </a:r>
                      <a:endParaRPr sz="3600">
                        <a:solidFill>
                          <a:schemeClr val="dk1"/>
                        </a:solidFill>
                      </a:endParaRPr>
                    </a:p>
                  </a:txBody>
                  <a:tcPr marL="182900" marR="182900" marT="91450" marB="91450">
                    <a:solidFill>
                      <a:srgbClr val="C8EFFE"/>
                    </a:solidFill>
                  </a:tcPr>
                </a:tc>
                <a:tc>
                  <a:txBody>
                    <a:bodyPr/>
                    <a:lstStyle/>
                    <a:p>
                      <a:pPr marL="0" marR="0" lvl="0" indent="0" algn="l" rtl="0">
                        <a:spcBef>
                          <a:spcPts val="0"/>
                        </a:spcBef>
                        <a:spcAft>
                          <a:spcPts val="0"/>
                        </a:spcAft>
                        <a:buNone/>
                      </a:pPr>
                      <a:r>
                        <a:rPr lang="en-GB" sz="3600" b="1">
                          <a:solidFill>
                            <a:schemeClr val="dk1"/>
                          </a:solidFill>
                        </a:rPr>
                        <a:t>Private self </a:t>
                      </a:r>
                      <a:r>
                        <a:rPr lang="en-GB" sz="3600">
                          <a:solidFill>
                            <a:schemeClr val="dk1"/>
                          </a:solidFill>
                        </a:rPr>
                        <a:t>– self-concept, beliefs and attitudes</a:t>
                      </a:r>
                      <a:endParaRPr sz="3600">
                        <a:solidFill>
                          <a:schemeClr val="dk1"/>
                        </a:solidFill>
                      </a:endParaRPr>
                    </a:p>
                  </a:txBody>
                  <a:tcPr marL="182900" marR="182900" marT="91450" marB="91450">
                    <a:solidFill>
                      <a:srgbClr val="C8EFFE"/>
                    </a:solidFill>
                  </a:tcPr>
                </a:tc>
                <a:extLst>
                  <a:ext uri="{0D108BD9-81ED-4DB2-BD59-A6C34878D82A}">
                    <a16:rowId xmlns:a16="http://schemas.microsoft.com/office/drawing/2014/main" val="10000"/>
                  </a:ext>
                </a:extLst>
              </a:tr>
            </a:tbl>
          </a:graphicData>
        </a:graphic>
      </p:graphicFrame>
      <p:graphicFrame>
        <p:nvGraphicFramePr>
          <p:cNvPr id="11" name="Google Shape;167;p26">
            <a:extLst>
              <a:ext uri="{FF2B5EF4-FFF2-40B4-BE49-F238E27FC236}">
                <a16:creationId xmlns:a16="http://schemas.microsoft.com/office/drawing/2014/main" id="{7C3C0D4D-F4BF-E3CB-B1D6-41D735009FCE}"/>
              </a:ext>
            </a:extLst>
          </p:cNvPr>
          <p:cNvGraphicFramePr/>
          <p:nvPr>
            <p:extLst>
              <p:ext uri="{D42A27DB-BD31-4B8C-83A1-F6EECF244321}">
                <p14:modId xmlns:p14="http://schemas.microsoft.com/office/powerpoint/2010/main" val="360778072"/>
              </p:ext>
            </p:extLst>
          </p:nvPr>
        </p:nvGraphicFramePr>
        <p:xfrm>
          <a:off x="4343393" y="10062811"/>
          <a:ext cx="10972800" cy="2377460"/>
        </p:xfrm>
        <a:graphic>
          <a:graphicData uri="http://schemas.openxmlformats.org/drawingml/2006/table">
            <a:tbl>
              <a:tblPr firstRow="1" bandRow="1">
                <a:noFill/>
              </a:tblPr>
              <a:tblGrid>
                <a:gridCol w="5277250">
                  <a:extLst>
                    <a:ext uri="{9D8B030D-6E8A-4147-A177-3AD203B41FA5}">
                      <a16:colId xmlns:a16="http://schemas.microsoft.com/office/drawing/2014/main" val="20000"/>
                    </a:ext>
                  </a:extLst>
                </a:gridCol>
                <a:gridCol w="5695550">
                  <a:extLst>
                    <a:ext uri="{9D8B030D-6E8A-4147-A177-3AD203B41FA5}">
                      <a16:colId xmlns:a16="http://schemas.microsoft.com/office/drawing/2014/main" val="20001"/>
                    </a:ext>
                  </a:extLst>
                </a:gridCol>
              </a:tblGrid>
              <a:tr h="2377460">
                <a:tc>
                  <a:txBody>
                    <a:bodyPr/>
                    <a:lstStyle/>
                    <a:p>
                      <a:pPr marL="0" marR="0" lvl="0" indent="0" algn="l" rtl="0">
                        <a:spcBef>
                          <a:spcPts val="0"/>
                        </a:spcBef>
                        <a:spcAft>
                          <a:spcPts val="0"/>
                        </a:spcAft>
                        <a:buNone/>
                      </a:pPr>
                      <a:r>
                        <a:rPr lang="en-GB" sz="3600">
                          <a:solidFill>
                            <a:schemeClr val="dk1"/>
                          </a:solidFill>
                        </a:rPr>
                        <a:t>Mediated by social status, size of majority, proximity of majority, and public surveillance.</a:t>
                      </a:r>
                      <a:endParaRPr sz="3600">
                        <a:solidFill>
                          <a:schemeClr val="dk1"/>
                        </a:solidFill>
                      </a:endParaRPr>
                    </a:p>
                  </a:txBody>
                  <a:tcPr marL="182900" marR="182900" marT="91450" marB="91450">
                    <a:solidFill>
                      <a:srgbClr val="E2E4E2"/>
                    </a:solidFill>
                  </a:tcPr>
                </a:tc>
                <a:tc>
                  <a:txBody>
                    <a:bodyPr/>
                    <a:lstStyle/>
                    <a:p>
                      <a:pPr marL="0" marR="0" lvl="0" indent="0" algn="l" rtl="0">
                        <a:spcBef>
                          <a:spcPts val="0"/>
                        </a:spcBef>
                        <a:spcAft>
                          <a:spcPts val="0"/>
                        </a:spcAft>
                        <a:buNone/>
                      </a:pPr>
                      <a:r>
                        <a:rPr lang="en-GB" sz="3600" dirty="0">
                          <a:solidFill>
                            <a:schemeClr val="dk1"/>
                          </a:solidFill>
                        </a:rPr>
                        <a:t>Mediated by credibility/expertise of majority or minority (including size)</a:t>
                      </a:r>
                      <a:endParaRPr sz="3600" dirty="0">
                        <a:solidFill>
                          <a:schemeClr val="dk1"/>
                        </a:solidFill>
                      </a:endParaRPr>
                    </a:p>
                  </a:txBody>
                  <a:tcPr marL="182900" marR="182900" marT="91450" marB="91450">
                    <a:solidFill>
                      <a:srgbClr val="E2E4E2"/>
                    </a:solidFill>
                  </a:tcPr>
                </a:tc>
                <a:extLst>
                  <a:ext uri="{0D108BD9-81ED-4DB2-BD59-A6C34878D82A}">
                    <a16:rowId xmlns:a16="http://schemas.microsoft.com/office/drawing/2014/main" val="10000"/>
                  </a:ext>
                </a:extLst>
              </a:tr>
            </a:tbl>
          </a:graphicData>
        </a:graphic>
      </p:graphicFrame>
      <p:graphicFrame>
        <p:nvGraphicFramePr>
          <p:cNvPr id="4" name="Google Shape;189;p28">
            <a:extLst>
              <a:ext uri="{FF2B5EF4-FFF2-40B4-BE49-F238E27FC236}">
                <a16:creationId xmlns:a16="http://schemas.microsoft.com/office/drawing/2014/main" id="{4565E61C-962D-49EB-AC1B-35EDD5D1908D}"/>
              </a:ext>
            </a:extLst>
          </p:cNvPr>
          <p:cNvGraphicFramePr/>
          <p:nvPr>
            <p:extLst>
              <p:ext uri="{D42A27DB-BD31-4B8C-83A1-F6EECF244321}">
                <p14:modId xmlns:p14="http://schemas.microsoft.com/office/powerpoint/2010/main" val="111449174"/>
              </p:ext>
            </p:extLst>
          </p:nvPr>
        </p:nvGraphicFramePr>
        <p:xfrm>
          <a:off x="15316195" y="3002563"/>
          <a:ext cx="5755414" cy="1255800"/>
        </p:xfrm>
        <a:graphic>
          <a:graphicData uri="http://schemas.openxmlformats.org/drawingml/2006/table">
            <a:tbl>
              <a:tblPr firstRow="1" bandRow="1">
                <a:noFill/>
              </a:tblPr>
              <a:tblGrid>
                <a:gridCol w="5755414">
                  <a:extLst>
                    <a:ext uri="{9D8B030D-6E8A-4147-A177-3AD203B41FA5}">
                      <a16:colId xmlns:a16="http://schemas.microsoft.com/office/drawing/2014/main" val="20000"/>
                    </a:ext>
                  </a:extLst>
                </a:gridCol>
              </a:tblGrid>
              <a:tr h="1255800">
                <a:tc>
                  <a:txBody>
                    <a:bodyPr/>
                    <a:lstStyle/>
                    <a:p>
                      <a:pPr marL="0" marR="0" lvl="0" indent="0" algn="l" rtl="0">
                        <a:spcBef>
                          <a:spcPts val="0"/>
                        </a:spcBef>
                        <a:spcAft>
                          <a:spcPts val="0"/>
                        </a:spcAft>
                        <a:buNone/>
                      </a:pPr>
                      <a:r>
                        <a:rPr lang="en-GB" sz="3600" dirty="0"/>
                        <a:t>Identification</a:t>
                      </a:r>
                      <a:endParaRPr sz="3600" dirty="0"/>
                    </a:p>
                  </a:txBody>
                  <a:tcPr marL="182900" marR="182900" marT="91450" marB="91450"/>
                </a:tc>
                <a:extLst>
                  <a:ext uri="{0D108BD9-81ED-4DB2-BD59-A6C34878D82A}">
                    <a16:rowId xmlns:a16="http://schemas.microsoft.com/office/drawing/2014/main" val="10000"/>
                  </a:ext>
                </a:extLst>
              </a:tr>
            </a:tbl>
          </a:graphicData>
        </a:graphic>
      </p:graphicFrame>
      <p:graphicFrame>
        <p:nvGraphicFramePr>
          <p:cNvPr id="5" name="Google Shape;190;p28">
            <a:extLst>
              <a:ext uri="{FF2B5EF4-FFF2-40B4-BE49-F238E27FC236}">
                <a16:creationId xmlns:a16="http://schemas.microsoft.com/office/drawing/2014/main" id="{8231B6DF-703F-E40D-399B-94DBBBC27114}"/>
              </a:ext>
            </a:extLst>
          </p:cNvPr>
          <p:cNvGraphicFramePr/>
          <p:nvPr>
            <p:extLst>
              <p:ext uri="{D42A27DB-BD31-4B8C-83A1-F6EECF244321}">
                <p14:modId xmlns:p14="http://schemas.microsoft.com/office/powerpoint/2010/main" val="289442020"/>
              </p:ext>
            </p:extLst>
          </p:nvPr>
        </p:nvGraphicFramePr>
        <p:xfrm>
          <a:off x="15316193" y="4327663"/>
          <a:ext cx="5755414" cy="1280180"/>
        </p:xfrm>
        <a:graphic>
          <a:graphicData uri="http://schemas.openxmlformats.org/drawingml/2006/table">
            <a:tbl>
              <a:tblPr firstRow="1" bandRow="1">
                <a:noFill/>
              </a:tblPr>
              <a:tblGrid>
                <a:gridCol w="5755414">
                  <a:extLst>
                    <a:ext uri="{9D8B030D-6E8A-4147-A177-3AD203B41FA5}">
                      <a16:colId xmlns:a16="http://schemas.microsoft.com/office/drawing/2014/main" val="20000"/>
                    </a:ext>
                  </a:extLst>
                </a:gridCol>
              </a:tblGrid>
              <a:tr h="1280180">
                <a:tc>
                  <a:txBody>
                    <a:bodyPr/>
                    <a:lstStyle/>
                    <a:p>
                      <a:pPr marL="0" marR="0" lvl="0" indent="0" algn="l" rtl="0">
                        <a:spcBef>
                          <a:spcPts val="0"/>
                        </a:spcBef>
                        <a:spcAft>
                          <a:spcPts val="0"/>
                        </a:spcAft>
                        <a:buNone/>
                      </a:pPr>
                      <a:r>
                        <a:rPr lang="en-GB" sz="3600">
                          <a:solidFill>
                            <a:schemeClr val="dk1"/>
                          </a:solidFill>
                        </a:rPr>
                        <a:t>Assimilation of group norms</a:t>
                      </a:r>
                      <a:endParaRPr sz="3600">
                        <a:solidFill>
                          <a:schemeClr val="dk1"/>
                        </a:solidFill>
                      </a:endParaRPr>
                    </a:p>
                  </a:txBody>
                  <a:tcPr marL="182900" marR="182900" marT="91450" marB="91450">
                    <a:solidFill>
                      <a:srgbClr val="C8EFFE"/>
                    </a:solidFill>
                  </a:tcPr>
                </a:tc>
                <a:extLst>
                  <a:ext uri="{0D108BD9-81ED-4DB2-BD59-A6C34878D82A}">
                    <a16:rowId xmlns:a16="http://schemas.microsoft.com/office/drawing/2014/main" val="10000"/>
                  </a:ext>
                </a:extLst>
              </a:tr>
            </a:tbl>
          </a:graphicData>
        </a:graphic>
      </p:graphicFrame>
      <p:graphicFrame>
        <p:nvGraphicFramePr>
          <p:cNvPr id="6" name="Google Shape;191;p28">
            <a:extLst>
              <a:ext uri="{FF2B5EF4-FFF2-40B4-BE49-F238E27FC236}">
                <a16:creationId xmlns:a16="http://schemas.microsoft.com/office/drawing/2014/main" id="{F4D05740-5A1C-E0FA-1507-A6C788B60335}"/>
              </a:ext>
            </a:extLst>
          </p:cNvPr>
          <p:cNvGraphicFramePr/>
          <p:nvPr>
            <p:extLst>
              <p:ext uri="{D42A27DB-BD31-4B8C-83A1-F6EECF244321}">
                <p14:modId xmlns:p14="http://schemas.microsoft.com/office/powerpoint/2010/main" val="1895776227"/>
              </p:ext>
            </p:extLst>
          </p:nvPr>
        </p:nvGraphicFramePr>
        <p:xfrm>
          <a:off x="15316193" y="5690739"/>
          <a:ext cx="5755414" cy="2377460"/>
        </p:xfrm>
        <a:graphic>
          <a:graphicData uri="http://schemas.openxmlformats.org/drawingml/2006/table">
            <a:tbl>
              <a:tblPr firstRow="1" bandRow="1">
                <a:noFill/>
              </a:tblPr>
              <a:tblGrid>
                <a:gridCol w="5755414">
                  <a:extLst>
                    <a:ext uri="{9D8B030D-6E8A-4147-A177-3AD203B41FA5}">
                      <a16:colId xmlns:a16="http://schemas.microsoft.com/office/drawing/2014/main" val="20000"/>
                    </a:ext>
                  </a:extLst>
                </a:gridCol>
              </a:tblGrid>
              <a:tr h="2377460">
                <a:tc>
                  <a:txBody>
                    <a:bodyPr/>
                    <a:lstStyle/>
                    <a:p>
                      <a:pPr marL="0" marR="0" lvl="0" indent="0" algn="l" rtl="0">
                        <a:spcBef>
                          <a:spcPts val="0"/>
                        </a:spcBef>
                        <a:spcAft>
                          <a:spcPts val="0"/>
                        </a:spcAft>
                        <a:buNone/>
                      </a:pPr>
                      <a:r>
                        <a:rPr lang="en-GB" sz="3600" b="1" u="none">
                          <a:solidFill>
                            <a:schemeClr val="dk1"/>
                          </a:solidFill>
                        </a:rPr>
                        <a:t>Existential motives: A need to self-define. </a:t>
                      </a:r>
                      <a:r>
                        <a:rPr lang="en-GB" sz="3600" b="0" u="none">
                          <a:solidFill>
                            <a:schemeClr val="dk1"/>
                          </a:solidFill>
                        </a:rPr>
                        <a:t>We define ourselves by group membership.</a:t>
                      </a:r>
                      <a:endParaRPr sz="3600" b="0" u="none">
                        <a:solidFill>
                          <a:schemeClr val="dk1"/>
                        </a:solidFill>
                      </a:endParaRPr>
                    </a:p>
                  </a:txBody>
                  <a:tcPr marL="182900" marR="182900" marT="91450" marB="91450">
                    <a:solidFill>
                      <a:srgbClr val="E2E4E2"/>
                    </a:solidFill>
                  </a:tcPr>
                </a:tc>
                <a:extLst>
                  <a:ext uri="{0D108BD9-81ED-4DB2-BD59-A6C34878D82A}">
                    <a16:rowId xmlns:a16="http://schemas.microsoft.com/office/drawing/2014/main" val="10000"/>
                  </a:ext>
                </a:extLst>
              </a:tr>
            </a:tbl>
          </a:graphicData>
        </a:graphic>
      </p:graphicFrame>
      <p:graphicFrame>
        <p:nvGraphicFramePr>
          <p:cNvPr id="12" name="Google Shape;192;p28">
            <a:extLst>
              <a:ext uri="{FF2B5EF4-FFF2-40B4-BE49-F238E27FC236}">
                <a16:creationId xmlns:a16="http://schemas.microsoft.com/office/drawing/2014/main" id="{45DD3682-6CD4-E411-59D0-9C8B971D36DA}"/>
              </a:ext>
            </a:extLst>
          </p:cNvPr>
          <p:cNvGraphicFramePr/>
          <p:nvPr>
            <p:extLst>
              <p:ext uri="{D42A27DB-BD31-4B8C-83A1-F6EECF244321}">
                <p14:modId xmlns:p14="http://schemas.microsoft.com/office/powerpoint/2010/main" val="1694546168"/>
              </p:ext>
            </p:extLst>
          </p:nvPr>
        </p:nvGraphicFramePr>
        <p:xfrm>
          <a:off x="15316193" y="8151095"/>
          <a:ext cx="5755414" cy="1835600"/>
        </p:xfrm>
        <a:graphic>
          <a:graphicData uri="http://schemas.openxmlformats.org/drawingml/2006/table">
            <a:tbl>
              <a:tblPr firstRow="1" bandRow="1">
                <a:noFill/>
              </a:tblPr>
              <a:tblGrid>
                <a:gridCol w="5755414">
                  <a:extLst>
                    <a:ext uri="{9D8B030D-6E8A-4147-A177-3AD203B41FA5}">
                      <a16:colId xmlns:a16="http://schemas.microsoft.com/office/drawing/2014/main" val="20000"/>
                    </a:ext>
                  </a:extLst>
                </a:gridCol>
              </a:tblGrid>
              <a:tr h="1835600">
                <a:tc>
                  <a:txBody>
                    <a:bodyPr/>
                    <a:lstStyle/>
                    <a:p>
                      <a:pPr marL="0" marR="0" lvl="0" indent="0" algn="l" rtl="0">
                        <a:spcBef>
                          <a:spcPts val="0"/>
                        </a:spcBef>
                        <a:spcAft>
                          <a:spcPts val="0"/>
                        </a:spcAft>
                        <a:buNone/>
                      </a:pPr>
                      <a:r>
                        <a:rPr lang="en-GB" sz="3600" b="1" dirty="0">
                          <a:solidFill>
                            <a:schemeClr val="dk1"/>
                          </a:solidFill>
                        </a:rPr>
                        <a:t>Social Self </a:t>
                      </a:r>
                      <a:r>
                        <a:rPr lang="en-GB" sz="3600" dirty="0">
                          <a:solidFill>
                            <a:schemeClr val="dk1"/>
                          </a:solidFill>
                        </a:rPr>
                        <a:t>(group-based identity)</a:t>
                      </a:r>
                      <a:endParaRPr sz="3600" dirty="0">
                        <a:solidFill>
                          <a:schemeClr val="dk1"/>
                        </a:solidFill>
                      </a:endParaRPr>
                    </a:p>
                  </a:txBody>
                  <a:tcPr marL="182900" marR="182900" marT="91450" marB="91450">
                    <a:solidFill>
                      <a:srgbClr val="C8EFFE"/>
                    </a:solidFill>
                  </a:tcPr>
                </a:tc>
                <a:extLst>
                  <a:ext uri="{0D108BD9-81ED-4DB2-BD59-A6C34878D82A}">
                    <a16:rowId xmlns:a16="http://schemas.microsoft.com/office/drawing/2014/main" val="10000"/>
                  </a:ext>
                </a:extLst>
              </a:tr>
            </a:tbl>
          </a:graphicData>
        </a:graphic>
      </p:graphicFrame>
      <p:graphicFrame>
        <p:nvGraphicFramePr>
          <p:cNvPr id="13" name="Google Shape;193;p28">
            <a:extLst>
              <a:ext uri="{FF2B5EF4-FFF2-40B4-BE49-F238E27FC236}">
                <a16:creationId xmlns:a16="http://schemas.microsoft.com/office/drawing/2014/main" id="{EEF9B609-4C93-17C9-ECE4-069E6A750166}"/>
              </a:ext>
            </a:extLst>
          </p:cNvPr>
          <p:cNvGraphicFramePr/>
          <p:nvPr>
            <p:extLst>
              <p:ext uri="{D42A27DB-BD31-4B8C-83A1-F6EECF244321}">
                <p14:modId xmlns:p14="http://schemas.microsoft.com/office/powerpoint/2010/main" val="3324495496"/>
              </p:ext>
            </p:extLst>
          </p:nvPr>
        </p:nvGraphicFramePr>
        <p:xfrm>
          <a:off x="15316195" y="10062811"/>
          <a:ext cx="5755414" cy="2377460"/>
        </p:xfrm>
        <a:graphic>
          <a:graphicData uri="http://schemas.openxmlformats.org/drawingml/2006/table">
            <a:tbl>
              <a:tblPr firstRow="1" bandRow="1">
                <a:noFill/>
              </a:tblPr>
              <a:tblGrid>
                <a:gridCol w="5755414">
                  <a:extLst>
                    <a:ext uri="{9D8B030D-6E8A-4147-A177-3AD203B41FA5}">
                      <a16:colId xmlns:a16="http://schemas.microsoft.com/office/drawing/2014/main" val="20000"/>
                    </a:ext>
                  </a:extLst>
                </a:gridCol>
              </a:tblGrid>
              <a:tr h="2377460">
                <a:tc>
                  <a:txBody>
                    <a:bodyPr/>
                    <a:lstStyle/>
                    <a:p>
                      <a:pPr marL="0" marR="0" lvl="0" indent="0" algn="l" rtl="0">
                        <a:spcBef>
                          <a:spcPts val="0"/>
                        </a:spcBef>
                        <a:spcAft>
                          <a:spcPts val="0"/>
                        </a:spcAft>
                        <a:buNone/>
                      </a:pPr>
                      <a:r>
                        <a:rPr lang="en-GB" sz="3600" dirty="0">
                          <a:solidFill>
                            <a:schemeClr val="dk1"/>
                          </a:solidFill>
                        </a:rPr>
                        <a:t>Mediated by perceived in-group/out-group relationship of influencing agent</a:t>
                      </a:r>
                      <a:endParaRPr sz="3600" dirty="0">
                        <a:solidFill>
                          <a:schemeClr val="dk1"/>
                        </a:solidFill>
                      </a:endParaRPr>
                    </a:p>
                  </a:txBody>
                  <a:tcPr marL="182900" marR="182900" marT="91450" marB="91450">
                    <a:solidFill>
                      <a:srgbClr val="E2E4E2"/>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3874197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Outline"/>
          <p:cNvSpPr txBox="1">
            <a:spLocks noGrp="1"/>
          </p:cNvSpPr>
          <p:nvPr>
            <p:ph type="title"/>
          </p:nvPr>
        </p:nvSpPr>
        <p:spPr>
          <a:prstGeom prst="rect">
            <a:avLst/>
          </a:prstGeom>
        </p:spPr>
        <p:txBody>
          <a:bodyPr/>
          <a:lstStyle/>
          <a:p>
            <a:r>
              <a:rPr lang="en-GB" noProof="0" dirty="0"/>
              <a:t>Outline</a:t>
            </a:r>
          </a:p>
        </p:txBody>
      </p:sp>
      <p:sp>
        <p:nvSpPr>
          <p:cNvPr id="207" name="Lesson 1"/>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en-GB" noProof="0" dirty="0"/>
              <a:t>Lesson 8 </a:t>
            </a:r>
          </a:p>
        </p:txBody>
      </p:sp>
      <p:sp>
        <p:nvSpPr>
          <p:cNvPr id="208" name="Expected Utility Theory…"/>
          <p:cNvSpPr txBox="1">
            <a:spLocks noGrp="1"/>
          </p:cNvSpPr>
          <p:nvPr>
            <p:ph type="body" idx="1"/>
          </p:nvPr>
        </p:nvSpPr>
        <p:spPr>
          <a:prstGeom prst="rect">
            <a:avLst/>
          </a:prstGeom>
        </p:spPr>
        <p:txBody>
          <a:bodyPr/>
          <a:lstStyle/>
          <a:p>
            <a:pPr marL="777875" indent="-777875">
              <a:lnSpc>
                <a:spcPct val="100000"/>
              </a:lnSpc>
              <a:buSzPct val="100000"/>
              <a:buAutoNum type="arabicPeriod"/>
              <a:defRPr sz="4200" b="1"/>
            </a:pPr>
            <a:r>
              <a:rPr lang="en-GB" dirty="0"/>
              <a:t>Socio-cultural biases</a:t>
            </a:r>
          </a:p>
          <a:p>
            <a:pPr marL="777875" indent="-777875">
              <a:lnSpc>
                <a:spcPct val="100000"/>
              </a:lnSpc>
              <a:buSzPct val="100000"/>
              <a:buAutoNum type="arabicPeriod"/>
              <a:defRPr sz="4200" b="1"/>
            </a:pPr>
            <a:r>
              <a:rPr lang="en-GB" noProof="0" dirty="0"/>
              <a:t>Social </a:t>
            </a:r>
            <a:r>
              <a:rPr lang="en-GB" dirty="0"/>
              <a:t>Norms</a:t>
            </a:r>
            <a:endParaRPr lang="en-GB" noProof="0"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D85C-5FFC-82EB-881A-08DA4F24DFEF}"/>
              </a:ext>
            </a:extLst>
          </p:cNvPr>
          <p:cNvSpPr>
            <a:spLocks noGrp="1"/>
          </p:cNvSpPr>
          <p:nvPr>
            <p:ph type="title"/>
          </p:nvPr>
        </p:nvSpPr>
        <p:spPr/>
        <p:txBody>
          <a:bodyPr/>
          <a:lstStyle/>
          <a:p>
            <a:r>
              <a:rPr lang="en-GB" dirty="0"/>
              <a:t>Milgram’s obedience studies (1963)</a:t>
            </a:r>
          </a:p>
        </p:txBody>
      </p:sp>
      <p:sp>
        <p:nvSpPr>
          <p:cNvPr id="4" name="Text Placeholder 3">
            <a:extLst>
              <a:ext uri="{FF2B5EF4-FFF2-40B4-BE49-F238E27FC236}">
                <a16:creationId xmlns:a16="http://schemas.microsoft.com/office/drawing/2014/main" id="{54DE8C05-D52E-9A69-6106-17231FFC3E34}"/>
              </a:ext>
            </a:extLst>
          </p:cNvPr>
          <p:cNvSpPr>
            <a:spLocks noGrp="1"/>
          </p:cNvSpPr>
          <p:nvPr>
            <p:ph type="body" idx="1"/>
          </p:nvPr>
        </p:nvSpPr>
        <p:spPr>
          <a:xfrm>
            <a:off x="1206500" y="2715491"/>
            <a:ext cx="21971000" cy="9789025"/>
          </a:xfrm>
        </p:spPr>
        <p:txBody>
          <a:bodyPr>
            <a:normAutofit fontScale="70000" lnSpcReduction="20000"/>
          </a:bodyPr>
          <a:lstStyle/>
          <a:p>
            <a:pPr>
              <a:lnSpc>
                <a:spcPct val="120000"/>
              </a:lnSpc>
              <a:buFont typeface="Arial" panose="020B0604020202020204" pitchFamily="34" charset="0"/>
              <a:buChar char="•"/>
            </a:pPr>
            <a:r>
              <a:rPr lang="en-GB" sz="5400" dirty="0"/>
              <a:t>Experiment to investigate the extent to which individuals would obey authority figures, even when their actions conflicted with their personal conscience.</a:t>
            </a:r>
          </a:p>
          <a:p>
            <a:pPr>
              <a:lnSpc>
                <a:spcPct val="120000"/>
              </a:lnSpc>
              <a:buFont typeface="Arial" panose="020B0604020202020204" pitchFamily="34" charset="0"/>
              <a:buChar char="•"/>
            </a:pPr>
            <a:r>
              <a:rPr lang="en-GB" sz="5400" dirty="0"/>
              <a:t>Participants were told they were taking part in a study on memory and learning, but the real focus was on their willingness to administer electric shocks to another person (a confederate) when instructed by an authority figure (the experimenter).</a:t>
            </a:r>
          </a:p>
          <a:p>
            <a:pPr>
              <a:lnSpc>
                <a:spcPct val="120000"/>
              </a:lnSpc>
              <a:buFont typeface="Arial" panose="020B0604020202020204" pitchFamily="34" charset="0"/>
              <a:buChar char="•"/>
            </a:pPr>
            <a:r>
              <a:rPr lang="en-GB" sz="5400" dirty="0"/>
              <a:t>The shocks were fake, but participants believed they were real, and the confederate would act as if they were experiencing pain.</a:t>
            </a:r>
          </a:p>
          <a:p>
            <a:pPr>
              <a:lnSpc>
                <a:spcPct val="120000"/>
              </a:lnSpc>
              <a:buFont typeface="Arial" panose="020B0604020202020204" pitchFamily="34" charset="0"/>
              <a:buChar char="•"/>
            </a:pPr>
            <a:r>
              <a:rPr lang="en-GB" sz="5400" dirty="0"/>
              <a:t>Despite expressing discomfort and moral objections, a significant proportion of participants continued to administer shocks up to the highest levels, obeying the experimenter's commands.</a:t>
            </a:r>
          </a:p>
          <a:p>
            <a:pPr>
              <a:lnSpc>
                <a:spcPct val="120000"/>
              </a:lnSpc>
              <a:buFont typeface="Arial" panose="020B0604020202020204" pitchFamily="34" charset="0"/>
              <a:buChar char="•"/>
            </a:pPr>
            <a:r>
              <a:rPr lang="en-GB" sz="5400" dirty="0"/>
              <a:t>Milgram's findings highlighted the power of situational factors and authority figures in influencing behaviour.</a:t>
            </a:r>
          </a:p>
        </p:txBody>
      </p:sp>
    </p:spTree>
    <p:extLst>
      <p:ext uri="{BB962C8B-B14F-4D97-AF65-F5344CB8AC3E}">
        <p14:creationId xmlns:p14="http://schemas.microsoft.com/office/powerpoint/2010/main" val="245642733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D85C-5FFC-82EB-881A-08DA4F24DFEF}"/>
              </a:ext>
            </a:extLst>
          </p:cNvPr>
          <p:cNvSpPr>
            <a:spLocks noGrp="1"/>
          </p:cNvSpPr>
          <p:nvPr>
            <p:ph type="title"/>
          </p:nvPr>
        </p:nvSpPr>
        <p:spPr/>
        <p:txBody>
          <a:bodyPr/>
          <a:lstStyle/>
          <a:p>
            <a:r>
              <a:rPr lang="en-GB" dirty="0"/>
              <a:t>Milgram’s obedience studies (1963)</a:t>
            </a:r>
          </a:p>
        </p:txBody>
      </p:sp>
      <p:pic>
        <p:nvPicPr>
          <p:cNvPr id="6" name="Online Media 5" descr="The Milgram Experiment">
            <a:hlinkClick r:id="" action="ppaction://media"/>
            <a:extLst>
              <a:ext uri="{FF2B5EF4-FFF2-40B4-BE49-F238E27FC236}">
                <a16:creationId xmlns:a16="http://schemas.microsoft.com/office/drawing/2014/main" id="{1B625E11-216F-B29D-2787-2A333E5EC149}"/>
              </a:ext>
            </a:extLst>
          </p:cNvPr>
          <p:cNvPicPr>
            <a:picLocks noRot="1" noChangeAspect="1"/>
          </p:cNvPicPr>
          <p:nvPr>
            <a:videoFile r:link="rId1"/>
          </p:nvPr>
        </p:nvPicPr>
        <p:blipFill>
          <a:blip r:embed="rId4"/>
          <a:stretch>
            <a:fillRect/>
          </a:stretch>
        </p:blipFill>
        <p:spPr>
          <a:xfrm>
            <a:off x="5627254" y="4173105"/>
            <a:ext cx="13129491" cy="7418162"/>
          </a:xfrm>
          <a:prstGeom prst="rect">
            <a:avLst/>
          </a:prstGeom>
        </p:spPr>
      </p:pic>
    </p:spTree>
    <p:extLst>
      <p:ext uri="{BB962C8B-B14F-4D97-AF65-F5344CB8AC3E}">
        <p14:creationId xmlns:p14="http://schemas.microsoft.com/office/powerpoint/2010/main" val="29070106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D85C-5FFC-82EB-881A-08DA4F24DFEF}"/>
              </a:ext>
            </a:extLst>
          </p:cNvPr>
          <p:cNvSpPr>
            <a:spLocks noGrp="1"/>
          </p:cNvSpPr>
          <p:nvPr>
            <p:ph type="title"/>
          </p:nvPr>
        </p:nvSpPr>
        <p:spPr/>
        <p:txBody>
          <a:bodyPr/>
          <a:lstStyle/>
          <a:p>
            <a:r>
              <a:rPr lang="en-GB" dirty="0"/>
              <a:t>Milgram’s obedience studies (1963)</a:t>
            </a:r>
          </a:p>
        </p:txBody>
      </p:sp>
      <p:sp>
        <p:nvSpPr>
          <p:cNvPr id="4" name="Text Placeholder 3">
            <a:extLst>
              <a:ext uri="{FF2B5EF4-FFF2-40B4-BE49-F238E27FC236}">
                <a16:creationId xmlns:a16="http://schemas.microsoft.com/office/drawing/2014/main" id="{54DE8C05-D52E-9A69-6106-17231FFC3E34}"/>
              </a:ext>
            </a:extLst>
          </p:cNvPr>
          <p:cNvSpPr>
            <a:spLocks noGrp="1"/>
          </p:cNvSpPr>
          <p:nvPr>
            <p:ph type="body" idx="1"/>
          </p:nvPr>
        </p:nvSpPr>
        <p:spPr>
          <a:xfrm>
            <a:off x="1206500" y="2715491"/>
            <a:ext cx="11511973" cy="9789025"/>
          </a:xfrm>
        </p:spPr>
        <p:txBody>
          <a:bodyPr>
            <a:normAutofit fontScale="92500"/>
          </a:bodyPr>
          <a:lstStyle/>
          <a:p>
            <a:pPr marL="0" indent="0">
              <a:lnSpc>
                <a:spcPct val="120000"/>
              </a:lnSpc>
              <a:buNone/>
            </a:pPr>
            <a:r>
              <a:rPr lang="en-GB" sz="5400" dirty="0"/>
              <a:t>“Within 20 minutes he was reduced to a twitching, shuddering wreck who was rapidly approaching nervous collapse. He constantly pulled on his ear lobe, and twisted his hands. At one point he pushed his fist to his forehead and muttered ‘Oh God, let’s stop it’. And yet he continued to respond to every word of the experimenter, and obeyed until the end”</a:t>
            </a:r>
          </a:p>
          <a:p>
            <a:pPr>
              <a:lnSpc>
                <a:spcPct val="120000"/>
              </a:lnSpc>
              <a:buFont typeface="Arial" panose="020B0604020202020204" pitchFamily="34" charset="0"/>
              <a:buChar char="•"/>
            </a:pPr>
            <a:endParaRPr lang="en-GB" sz="5400" dirty="0"/>
          </a:p>
        </p:txBody>
      </p:sp>
      <p:pic>
        <p:nvPicPr>
          <p:cNvPr id="3" name="Google Shape;206;p30" descr="https://viralcontagion.files.wordpress.com/2012/10/untitled-29-copy.jpg">
            <a:extLst>
              <a:ext uri="{FF2B5EF4-FFF2-40B4-BE49-F238E27FC236}">
                <a16:creationId xmlns:a16="http://schemas.microsoft.com/office/drawing/2014/main" id="{786E68C1-02AE-A38A-0EBC-DD5F4B140E1A}"/>
              </a:ext>
            </a:extLst>
          </p:cNvPr>
          <p:cNvPicPr preferRelativeResize="0"/>
          <p:nvPr/>
        </p:nvPicPr>
        <p:blipFill rotWithShape="1">
          <a:blip r:embed="rId3">
            <a:alphaModFix/>
          </a:blip>
          <a:srcRect/>
          <a:stretch/>
        </p:blipFill>
        <p:spPr>
          <a:xfrm>
            <a:off x="14264986" y="3061854"/>
            <a:ext cx="8572500" cy="6429376"/>
          </a:xfrm>
          <a:prstGeom prst="rect">
            <a:avLst/>
          </a:prstGeom>
          <a:noFill/>
          <a:ln>
            <a:noFill/>
          </a:ln>
        </p:spPr>
      </p:pic>
      <p:pic>
        <p:nvPicPr>
          <p:cNvPr id="5" name="Google Shape;208;p30" descr="http://0.tqn.com/d/create/1/0/2/n/H/-/what-is-milgram-obedience-experiment.jpg">
            <a:extLst>
              <a:ext uri="{FF2B5EF4-FFF2-40B4-BE49-F238E27FC236}">
                <a16:creationId xmlns:a16="http://schemas.microsoft.com/office/drawing/2014/main" id="{152B1FC4-4061-F07B-A88C-786CEA1B0DE3}"/>
              </a:ext>
            </a:extLst>
          </p:cNvPr>
          <p:cNvPicPr preferRelativeResize="0"/>
          <p:nvPr/>
        </p:nvPicPr>
        <p:blipFill rotWithShape="1">
          <a:blip r:embed="rId4">
            <a:alphaModFix/>
          </a:blip>
          <a:srcRect t="20232" b="50323"/>
          <a:stretch/>
        </p:blipFill>
        <p:spPr>
          <a:xfrm>
            <a:off x="12555412" y="10447887"/>
            <a:ext cx="11828588" cy="2612148"/>
          </a:xfrm>
          <a:prstGeom prst="rect">
            <a:avLst/>
          </a:prstGeom>
          <a:noFill/>
          <a:ln>
            <a:noFill/>
          </a:ln>
        </p:spPr>
      </p:pic>
    </p:spTree>
    <p:extLst>
      <p:ext uri="{BB962C8B-B14F-4D97-AF65-F5344CB8AC3E}">
        <p14:creationId xmlns:p14="http://schemas.microsoft.com/office/powerpoint/2010/main" val="129836686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D85C-5FFC-82EB-881A-08DA4F24DFEF}"/>
              </a:ext>
            </a:extLst>
          </p:cNvPr>
          <p:cNvSpPr>
            <a:spLocks noGrp="1"/>
          </p:cNvSpPr>
          <p:nvPr>
            <p:ph type="title"/>
          </p:nvPr>
        </p:nvSpPr>
        <p:spPr/>
        <p:txBody>
          <a:bodyPr/>
          <a:lstStyle/>
          <a:p>
            <a:r>
              <a:rPr lang="en-GB" dirty="0"/>
              <a:t>Milgram’s obedience studies (1963)</a:t>
            </a:r>
          </a:p>
        </p:txBody>
      </p:sp>
      <p:sp>
        <p:nvSpPr>
          <p:cNvPr id="4" name="Text Placeholder 3">
            <a:extLst>
              <a:ext uri="{FF2B5EF4-FFF2-40B4-BE49-F238E27FC236}">
                <a16:creationId xmlns:a16="http://schemas.microsoft.com/office/drawing/2014/main" id="{54DE8C05-D52E-9A69-6106-17231FFC3E34}"/>
              </a:ext>
            </a:extLst>
          </p:cNvPr>
          <p:cNvSpPr>
            <a:spLocks noGrp="1"/>
          </p:cNvSpPr>
          <p:nvPr>
            <p:ph type="body" idx="1"/>
          </p:nvPr>
        </p:nvSpPr>
        <p:spPr>
          <a:xfrm>
            <a:off x="1206500" y="2715491"/>
            <a:ext cx="21971000" cy="4142509"/>
          </a:xfrm>
        </p:spPr>
        <p:txBody>
          <a:bodyPr>
            <a:noAutofit/>
          </a:bodyPr>
          <a:lstStyle/>
          <a:p>
            <a:pPr marL="0" indent="0">
              <a:lnSpc>
                <a:spcPct val="120000"/>
              </a:lnSpc>
              <a:spcBef>
                <a:spcPts val="2000"/>
              </a:spcBef>
              <a:buNone/>
            </a:pPr>
            <a:r>
              <a:rPr lang="en-GB" sz="4000" b="1" dirty="0"/>
              <a:t>The social contract: </a:t>
            </a:r>
            <a:r>
              <a:rPr lang="en-GB" sz="4000" dirty="0"/>
              <a:t>People are willing to follow the instructions of a legitimate authority. Participants had agreed to help to experimenter. Breaking that social commitment is difficult.</a:t>
            </a:r>
          </a:p>
          <a:p>
            <a:pPr marL="0" indent="0">
              <a:lnSpc>
                <a:spcPct val="120000"/>
              </a:lnSpc>
              <a:spcBef>
                <a:spcPts val="2000"/>
              </a:spcBef>
              <a:buNone/>
            </a:pPr>
            <a:r>
              <a:rPr lang="en-GB" sz="4000" b="1" dirty="0">
                <a:sym typeface="Arial"/>
              </a:rPr>
              <a:t>The escalation of commitment (consistency effect)</a:t>
            </a:r>
            <a:r>
              <a:rPr lang="en-GB" sz="4000" b="1" dirty="0"/>
              <a:t>: </a:t>
            </a:r>
            <a:r>
              <a:rPr lang="en-GB" sz="4000" dirty="0">
                <a:sym typeface="Arial"/>
              </a:rPr>
              <a:t>Lack of decision points – when do you say no? How can you say no to 240V when you’ve complied to 220V?</a:t>
            </a:r>
          </a:p>
          <a:p>
            <a:pPr marL="0" indent="0">
              <a:lnSpc>
                <a:spcPct val="120000"/>
              </a:lnSpc>
              <a:spcBef>
                <a:spcPts val="2000"/>
              </a:spcBef>
              <a:buNone/>
            </a:pPr>
            <a:r>
              <a:rPr lang="en-GB" sz="4000" b="1" dirty="0">
                <a:sym typeface="Arial"/>
              </a:rPr>
              <a:t>The ‘Agentic State’: </a:t>
            </a:r>
            <a:r>
              <a:rPr lang="en-GB" sz="4000" dirty="0">
                <a:sym typeface="Arial"/>
              </a:rPr>
              <a:t>People concede responsibility and allow themselves to become the agent of another’s will.</a:t>
            </a:r>
          </a:p>
          <a:p>
            <a:pPr marL="0" indent="0">
              <a:lnSpc>
                <a:spcPct val="120000"/>
              </a:lnSpc>
              <a:spcBef>
                <a:spcPts val="2000"/>
              </a:spcBef>
              <a:buNone/>
            </a:pPr>
            <a:endParaRPr lang="en-GB" sz="4000" dirty="0">
              <a:sym typeface="Arial"/>
            </a:endParaRPr>
          </a:p>
          <a:p>
            <a:pPr marL="0" indent="0">
              <a:lnSpc>
                <a:spcPct val="120000"/>
              </a:lnSpc>
              <a:spcBef>
                <a:spcPts val="2000"/>
              </a:spcBef>
              <a:buNone/>
            </a:pPr>
            <a:endParaRPr lang="en-GB" sz="4000" dirty="0">
              <a:sym typeface="Arial"/>
            </a:endParaRPr>
          </a:p>
          <a:p>
            <a:pPr marL="0" indent="0">
              <a:lnSpc>
                <a:spcPct val="120000"/>
              </a:lnSpc>
              <a:spcBef>
                <a:spcPts val="2000"/>
              </a:spcBef>
              <a:buNone/>
            </a:pPr>
            <a:endParaRPr lang="en-GB" sz="4000" dirty="0"/>
          </a:p>
          <a:p>
            <a:pPr marL="0" indent="0">
              <a:lnSpc>
                <a:spcPct val="120000"/>
              </a:lnSpc>
              <a:spcBef>
                <a:spcPts val="2000"/>
              </a:spcBef>
              <a:buNone/>
            </a:pPr>
            <a:endParaRPr lang="en-GB" sz="4000" dirty="0"/>
          </a:p>
          <a:p>
            <a:pPr>
              <a:lnSpc>
                <a:spcPct val="120000"/>
              </a:lnSpc>
              <a:spcBef>
                <a:spcPts val="2000"/>
              </a:spcBef>
              <a:buFont typeface="Arial" panose="020B0604020202020204" pitchFamily="34" charset="0"/>
              <a:buChar char="•"/>
            </a:pPr>
            <a:endParaRPr lang="en-GB" sz="4000" dirty="0"/>
          </a:p>
        </p:txBody>
      </p:sp>
      <p:sp>
        <p:nvSpPr>
          <p:cNvPr id="5" name="TextBox 4">
            <a:extLst>
              <a:ext uri="{FF2B5EF4-FFF2-40B4-BE49-F238E27FC236}">
                <a16:creationId xmlns:a16="http://schemas.microsoft.com/office/drawing/2014/main" id="{716FD331-E4FB-88F4-FE7B-60BB03F708B8}"/>
              </a:ext>
            </a:extLst>
          </p:cNvPr>
          <p:cNvSpPr txBox="1"/>
          <p:nvPr/>
        </p:nvSpPr>
        <p:spPr>
          <a:xfrm>
            <a:off x="1206500" y="8681576"/>
            <a:ext cx="12192000" cy="3416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spcBef>
                <a:spcPts val="0"/>
              </a:spcBef>
            </a:pPr>
            <a:r>
              <a:rPr lang="en-GB" sz="4800" i="1" dirty="0">
                <a:solidFill>
                  <a:schemeClr val="dk1"/>
                </a:solidFill>
                <a:latin typeface="Arial"/>
                <a:ea typeface="Arial"/>
                <a:cs typeface="Arial"/>
                <a:sym typeface="Arial"/>
              </a:rPr>
              <a:t>Human nature cannot be counted on to isolate man from brutality at the hands of his fellow man when orders come from what it perceived to be a legitimate authority. </a:t>
            </a:r>
            <a:r>
              <a:rPr lang="en-GB" sz="4800" dirty="0">
                <a:solidFill>
                  <a:schemeClr val="dk1"/>
                </a:solidFill>
                <a:latin typeface="Arial"/>
                <a:ea typeface="Arial"/>
                <a:cs typeface="Arial"/>
                <a:sym typeface="Arial"/>
              </a:rPr>
              <a:t>Stanley </a:t>
            </a:r>
            <a:r>
              <a:rPr lang="en-GB" sz="4800" i="1" dirty="0">
                <a:solidFill>
                  <a:schemeClr val="dk1"/>
                </a:solidFill>
                <a:latin typeface="Arial"/>
                <a:ea typeface="Arial"/>
                <a:cs typeface="Arial"/>
                <a:sym typeface="Arial"/>
              </a:rPr>
              <a:t>Milgram</a:t>
            </a:r>
          </a:p>
        </p:txBody>
      </p:sp>
      <p:pic>
        <p:nvPicPr>
          <p:cNvPr id="6" name="Google Shape;239;p34">
            <a:extLst>
              <a:ext uri="{FF2B5EF4-FFF2-40B4-BE49-F238E27FC236}">
                <a16:creationId xmlns:a16="http://schemas.microsoft.com/office/drawing/2014/main" id="{4C7325DD-873A-4849-7E16-2C2D20E999B5}"/>
              </a:ext>
            </a:extLst>
          </p:cNvPr>
          <p:cNvPicPr preferRelativeResize="0"/>
          <p:nvPr/>
        </p:nvPicPr>
        <p:blipFill rotWithShape="1">
          <a:blip r:embed="rId3">
            <a:alphaModFix/>
          </a:blip>
          <a:srcRect/>
          <a:stretch/>
        </p:blipFill>
        <p:spPr>
          <a:xfrm>
            <a:off x="14716990" y="7878071"/>
            <a:ext cx="7699663" cy="5134073"/>
          </a:xfrm>
          <a:prstGeom prst="rect">
            <a:avLst/>
          </a:prstGeom>
          <a:noFill/>
          <a:ln>
            <a:noFill/>
          </a:ln>
        </p:spPr>
      </p:pic>
    </p:spTree>
    <p:extLst>
      <p:ext uri="{BB962C8B-B14F-4D97-AF65-F5344CB8AC3E}">
        <p14:creationId xmlns:p14="http://schemas.microsoft.com/office/powerpoint/2010/main" val="6977159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D85C-5FFC-82EB-881A-08DA4F24DFEF}"/>
              </a:ext>
            </a:extLst>
          </p:cNvPr>
          <p:cNvSpPr>
            <a:spLocks noGrp="1"/>
          </p:cNvSpPr>
          <p:nvPr>
            <p:ph type="title"/>
          </p:nvPr>
        </p:nvSpPr>
        <p:spPr/>
        <p:txBody>
          <a:bodyPr/>
          <a:lstStyle/>
          <a:p>
            <a:r>
              <a:rPr lang="en-GB" dirty="0"/>
              <a:t>Milgram’s obedience studies (1963)</a:t>
            </a:r>
          </a:p>
        </p:txBody>
      </p:sp>
      <p:pic>
        <p:nvPicPr>
          <p:cNvPr id="8" name="Google Shape;247;p35">
            <a:extLst>
              <a:ext uri="{FF2B5EF4-FFF2-40B4-BE49-F238E27FC236}">
                <a16:creationId xmlns:a16="http://schemas.microsoft.com/office/drawing/2014/main" id="{5391375B-9130-DA77-125D-85DD316D54A3}"/>
              </a:ext>
            </a:extLst>
          </p:cNvPr>
          <p:cNvPicPr preferRelativeResize="0"/>
          <p:nvPr/>
        </p:nvPicPr>
        <p:blipFill rotWithShape="1">
          <a:blip r:embed="rId3">
            <a:alphaModFix/>
          </a:blip>
          <a:srcRect/>
          <a:stretch/>
        </p:blipFill>
        <p:spPr>
          <a:xfrm>
            <a:off x="3033027" y="2743200"/>
            <a:ext cx="17293323" cy="10678391"/>
          </a:xfrm>
          <a:prstGeom prst="rect">
            <a:avLst/>
          </a:prstGeom>
          <a:noFill/>
          <a:ln>
            <a:noFill/>
          </a:ln>
        </p:spPr>
      </p:pic>
    </p:spTree>
    <p:extLst>
      <p:ext uri="{BB962C8B-B14F-4D97-AF65-F5344CB8AC3E}">
        <p14:creationId xmlns:p14="http://schemas.microsoft.com/office/powerpoint/2010/main" val="222214993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D85C-5FFC-82EB-881A-08DA4F24DFEF}"/>
              </a:ext>
            </a:extLst>
          </p:cNvPr>
          <p:cNvSpPr>
            <a:spLocks noGrp="1"/>
          </p:cNvSpPr>
          <p:nvPr>
            <p:ph type="title"/>
          </p:nvPr>
        </p:nvSpPr>
        <p:spPr/>
        <p:txBody>
          <a:bodyPr/>
          <a:lstStyle/>
          <a:p>
            <a:r>
              <a:rPr lang="en-GB" dirty="0"/>
              <a:t>Social influence</a:t>
            </a:r>
          </a:p>
        </p:txBody>
      </p:sp>
      <p:sp>
        <p:nvSpPr>
          <p:cNvPr id="3" name="Text Placeholder 2">
            <a:extLst>
              <a:ext uri="{FF2B5EF4-FFF2-40B4-BE49-F238E27FC236}">
                <a16:creationId xmlns:a16="http://schemas.microsoft.com/office/drawing/2014/main" id="{0A733F3D-57F7-3049-4A25-43A8E2816D48}"/>
              </a:ext>
            </a:extLst>
          </p:cNvPr>
          <p:cNvSpPr>
            <a:spLocks noGrp="1"/>
          </p:cNvSpPr>
          <p:nvPr>
            <p:ph type="body" sz="quarter" idx="21"/>
          </p:nvPr>
        </p:nvSpPr>
        <p:spPr/>
        <p:txBody>
          <a:bodyPr>
            <a:normAutofit lnSpcReduction="10000"/>
          </a:bodyPr>
          <a:lstStyle/>
          <a:p>
            <a:r>
              <a:rPr lang="en-GB" sz="6000" b="1" dirty="0"/>
              <a:t>Real-world examples</a:t>
            </a:r>
            <a:endParaRPr lang="en-GB" dirty="0"/>
          </a:p>
        </p:txBody>
      </p:sp>
      <p:sp>
        <p:nvSpPr>
          <p:cNvPr id="4" name="Text Placeholder 3">
            <a:extLst>
              <a:ext uri="{FF2B5EF4-FFF2-40B4-BE49-F238E27FC236}">
                <a16:creationId xmlns:a16="http://schemas.microsoft.com/office/drawing/2014/main" id="{54DE8C05-D52E-9A69-6106-17231FFC3E34}"/>
              </a:ext>
            </a:extLst>
          </p:cNvPr>
          <p:cNvSpPr>
            <a:spLocks noGrp="1"/>
          </p:cNvSpPr>
          <p:nvPr>
            <p:ph type="body" idx="1"/>
          </p:nvPr>
        </p:nvSpPr>
        <p:spPr/>
        <p:txBody>
          <a:bodyPr>
            <a:normAutofit fontScale="92500" lnSpcReduction="20000"/>
          </a:bodyPr>
          <a:lstStyle/>
          <a:p>
            <a:pPr>
              <a:lnSpc>
                <a:spcPct val="120000"/>
              </a:lnSpc>
            </a:pPr>
            <a:r>
              <a:rPr lang="en-GB" sz="5400" b="1" dirty="0"/>
              <a:t>Marketing: </a:t>
            </a:r>
            <a:r>
              <a:rPr lang="en-GB" sz="5400" dirty="0"/>
              <a:t>Social proof is employed when advertisements feature endorsements from celebrities or influencers to persuade consumers to buy products.</a:t>
            </a:r>
          </a:p>
          <a:p>
            <a:pPr>
              <a:lnSpc>
                <a:spcPct val="120000"/>
              </a:lnSpc>
            </a:pPr>
            <a:r>
              <a:rPr lang="en-GB" sz="5400" b="1" dirty="0"/>
              <a:t>Social media: </a:t>
            </a:r>
            <a:r>
              <a:rPr lang="en-GB" sz="5400" dirty="0"/>
              <a:t>Platforms leverage social influence by showcasing likes, shares, and followers. </a:t>
            </a:r>
          </a:p>
          <a:p>
            <a:pPr>
              <a:lnSpc>
                <a:spcPct val="120000"/>
              </a:lnSpc>
            </a:pPr>
            <a:r>
              <a:rPr lang="en-GB" sz="5400" b="1" dirty="0"/>
              <a:t>Peer Pressure: </a:t>
            </a:r>
            <a:r>
              <a:rPr lang="en-GB" sz="5400" dirty="0"/>
              <a:t>Individuals conform to group norms or behaviours to fit in or gain acceptance, e.g. smoking or drinking</a:t>
            </a:r>
          </a:p>
          <a:p>
            <a:pPr>
              <a:lnSpc>
                <a:spcPct val="120000"/>
              </a:lnSpc>
            </a:pPr>
            <a:r>
              <a:rPr lang="en-GB" sz="5400" b="1" dirty="0"/>
              <a:t>Fashion</a:t>
            </a:r>
            <a:r>
              <a:rPr lang="en-GB" sz="5400" dirty="0"/>
              <a:t>: People tend to dress according to what their peers dress</a:t>
            </a:r>
          </a:p>
          <a:p>
            <a:pPr>
              <a:lnSpc>
                <a:spcPct val="120000"/>
              </a:lnSpc>
            </a:pPr>
            <a:endParaRPr lang="en-GB" sz="5400" dirty="0"/>
          </a:p>
          <a:p>
            <a:pPr>
              <a:lnSpc>
                <a:spcPct val="120000"/>
              </a:lnSpc>
            </a:pPr>
            <a:endParaRPr lang="en-GB" sz="5400" dirty="0"/>
          </a:p>
          <a:p>
            <a:pPr>
              <a:lnSpc>
                <a:spcPct val="120000"/>
              </a:lnSpc>
            </a:pPr>
            <a:endParaRPr lang="en-GB" sz="5400" dirty="0"/>
          </a:p>
          <a:p>
            <a:pPr>
              <a:lnSpc>
                <a:spcPct val="120000"/>
              </a:lnSpc>
            </a:pPr>
            <a:endParaRPr lang="en-GB" sz="5400" dirty="0"/>
          </a:p>
        </p:txBody>
      </p:sp>
    </p:spTree>
    <p:extLst>
      <p:ext uri="{BB962C8B-B14F-4D97-AF65-F5344CB8AC3E}">
        <p14:creationId xmlns:p14="http://schemas.microsoft.com/office/powerpoint/2010/main" val="352428262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itle 2"/>
          <p:cNvSpPr txBox="1">
            <a:spLocks noGrp="1"/>
          </p:cNvSpPr>
          <p:nvPr>
            <p:ph type="ctrTitle"/>
          </p:nvPr>
        </p:nvSpPr>
        <p:spPr>
          <a:prstGeom prst="rect">
            <a:avLst/>
          </a:prstGeom>
        </p:spPr>
        <p:txBody>
          <a:bodyPr/>
          <a:lstStyle>
            <a:lvl1pPr>
              <a:defRPr spc="-246"/>
            </a:lvl1pPr>
          </a:lstStyle>
          <a:p>
            <a:r>
              <a:rPr lang="en-GB" noProof="0" dirty="0"/>
              <a:t>Reciprocity</a:t>
            </a:r>
          </a:p>
        </p:txBody>
      </p:sp>
      <p:sp>
        <p:nvSpPr>
          <p:cNvPr id="311" name="Subtitle 3"/>
          <p:cNvSpPr txBox="1">
            <a:spLocks noGrp="1"/>
          </p:cNvSpPr>
          <p:nvPr>
            <p:ph type="subTitle" sz="half" idx="1"/>
          </p:nvPr>
        </p:nvSpPr>
        <p:spPr>
          <a:xfrm>
            <a:off x="1201342" y="7223190"/>
            <a:ext cx="21998525" cy="5093832"/>
          </a:xfrm>
          <a:prstGeom prst="rect">
            <a:avLst/>
          </a:prstGeom>
        </p:spPr>
        <p:txBody>
          <a:bodyPr>
            <a:normAutofit/>
          </a:bodyPr>
          <a:lstStyle/>
          <a:p>
            <a:pPr>
              <a:spcAft>
                <a:spcPts val="1800"/>
              </a:spcAft>
            </a:pPr>
            <a:r>
              <a:rPr lang="en-GB" b="0" dirty="0"/>
              <a:t>The social norm obliging repayment of favours, gifts, invitations, etc.</a:t>
            </a:r>
          </a:p>
          <a:p>
            <a:pPr>
              <a:spcAft>
                <a:spcPts val="1800"/>
              </a:spcAft>
            </a:pPr>
            <a:endParaRPr lang="en-GB" b="0" dirty="0"/>
          </a:p>
          <a:p>
            <a:pPr>
              <a:spcAft>
                <a:spcPts val="1800"/>
              </a:spcAft>
            </a:pPr>
            <a:endParaRPr lang="en-GB" b="0" dirty="0"/>
          </a:p>
        </p:txBody>
      </p:sp>
    </p:spTree>
    <p:extLst>
      <p:ext uri="{BB962C8B-B14F-4D97-AF65-F5344CB8AC3E}">
        <p14:creationId xmlns:p14="http://schemas.microsoft.com/office/powerpoint/2010/main" val="78325089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D85C-5FFC-82EB-881A-08DA4F24DFEF}"/>
              </a:ext>
            </a:extLst>
          </p:cNvPr>
          <p:cNvSpPr>
            <a:spLocks noGrp="1"/>
          </p:cNvSpPr>
          <p:nvPr>
            <p:ph type="title"/>
          </p:nvPr>
        </p:nvSpPr>
        <p:spPr/>
        <p:txBody>
          <a:bodyPr/>
          <a:lstStyle/>
          <a:p>
            <a:r>
              <a:rPr lang="en-GB" dirty="0"/>
              <a:t>Reciprocity</a:t>
            </a:r>
          </a:p>
        </p:txBody>
      </p:sp>
      <p:sp>
        <p:nvSpPr>
          <p:cNvPr id="3" name="Text Placeholder 2">
            <a:extLst>
              <a:ext uri="{FF2B5EF4-FFF2-40B4-BE49-F238E27FC236}">
                <a16:creationId xmlns:a16="http://schemas.microsoft.com/office/drawing/2014/main" id="{0A733F3D-57F7-3049-4A25-43A8E2816D48}"/>
              </a:ext>
            </a:extLst>
          </p:cNvPr>
          <p:cNvSpPr>
            <a:spLocks noGrp="1"/>
          </p:cNvSpPr>
          <p:nvPr>
            <p:ph type="body" sz="quarter" idx="21"/>
          </p:nvPr>
        </p:nvSpPr>
        <p:spPr/>
        <p:txBody>
          <a:bodyPr>
            <a:normAutofit lnSpcReduction="10000"/>
          </a:bodyPr>
          <a:lstStyle/>
          <a:p>
            <a:r>
              <a:rPr lang="en-GB" sz="6000" b="1" dirty="0"/>
              <a:t>Evolutionary perspective</a:t>
            </a:r>
            <a:endParaRPr lang="en-GB" dirty="0"/>
          </a:p>
        </p:txBody>
      </p:sp>
      <p:sp>
        <p:nvSpPr>
          <p:cNvPr id="4" name="Text Placeholder 3">
            <a:extLst>
              <a:ext uri="{FF2B5EF4-FFF2-40B4-BE49-F238E27FC236}">
                <a16:creationId xmlns:a16="http://schemas.microsoft.com/office/drawing/2014/main" id="{54DE8C05-D52E-9A69-6106-17231FFC3E34}"/>
              </a:ext>
            </a:extLst>
          </p:cNvPr>
          <p:cNvSpPr>
            <a:spLocks noGrp="1"/>
          </p:cNvSpPr>
          <p:nvPr>
            <p:ph type="body" idx="1"/>
          </p:nvPr>
        </p:nvSpPr>
        <p:spPr/>
        <p:txBody>
          <a:bodyPr>
            <a:normAutofit lnSpcReduction="10000"/>
          </a:bodyPr>
          <a:lstStyle/>
          <a:p>
            <a:pPr>
              <a:lnSpc>
                <a:spcPct val="120000"/>
              </a:lnSpc>
            </a:pPr>
            <a:r>
              <a:rPr lang="en-GB" sz="5400" dirty="0"/>
              <a:t>Unconditional altruism exists among kin. For everyone else, we’ve evolved a tendency toward cooperative behaviour and conditional altruism, based on reciprocity. This allows:</a:t>
            </a:r>
          </a:p>
          <a:p>
            <a:pPr lvl="1">
              <a:lnSpc>
                <a:spcPct val="120000"/>
              </a:lnSpc>
              <a:spcBef>
                <a:spcPts val="2000"/>
              </a:spcBef>
            </a:pPr>
            <a:r>
              <a:rPr lang="en-GB" dirty="0"/>
              <a:t>Division of labour and economic transaction</a:t>
            </a:r>
          </a:p>
          <a:p>
            <a:pPr lvl="1">
              <a:lnSpc>
                <a:spcPct val="120000"/>
              </a:lnSpc>
              <a:spcBef>
                <a:spcPts val="2000"/>
              </a:spcBef>
            </a:pPr>
            <a:r>
              <a:rPr lang="en-GB" dirty="0"/>
              <a:t>Long-term relationships of mutual benefit</a:t>
            </a:r>
          </a:p>
          <a:p>
            <a:pPr lvl="1">
              <a:lnSpc>
                <a:spcPct val="120000"/>
              </a:lnSpc>
              <a:spcBef>
                <a:spcPts val="2000"/>
              </a:spcBef>
            </a:pPr>
            <a:r>
              <a:rPr lang="en-GB" dirty="0"/>
              <a:t>Sharing of spoils (smoothing of resource peaks)</a:t>
            </a:r>
          </a:p>
          <a:p>
            <a:pPr lvl="1">
              <a:lnSpc>
                <a:spcPct val="120000"/>
              </a:lnSpc>
              <a:spcBef>
                <a:spcPts val="2000"/>
              </a:spcBef>
            </a:pPr>
            <a:r>
              <a:rPr lang="en-GB" dirty="0"/>
              <a:t>Teamwork and cooperation in conflict</a:t>
            </a:r>
          </a:p>
          <a:p>
            <a:pPr lvl="1">
              <a:lnSpc>
                <a:spcPct val="120000"/>
              </a:lnSpc>
              <a:spcBef>
                <a:spcPts val="2000"/>
              </a:spcBef>
            </a:pPr>
            <a:r>
              <a:rPr lang="en-GB" dirty="0"/>
              <a:t>Weeding out of freeloaders</a:t>
            </a:r>
          </a:p>
          <a:p>
            <a:pPr>
              <a:lnSpc>
                <a:spcPct val="120000"/>
              </a:lnSpc>
            </a:pPr>
            <a:endParaRPr lang="en-GB" sz="5400" dirty="0"/>
          </a:p>
          <a:p>
            <a:pPr>
              <a:lnSpc>
                <a:spcPct val="120000"/>
              </a:lnSpc>
            </a:pPr>
            <a:endParaRPr lang="en-GB" sz="5400" dirty="0"/>
          </a:p>
          <a:p>
            <a:pPr>
              <a:lnSpc>
                <a:spcPct val="120000"/>
              </a:lnSpc>
            </a:pPr>
            <a:endParaRPr lang="en-GB" sz="5400" dirty="0"/>
          </a:p>
          <a:p>
            <a:pPr>
              <a:lnSpc>
                <a:spcPct val="120000"/>
              </a:lnSpc>
            </a:pPr>
            <a:endParaRPr lang="en-GB" sz="5400" dirty="0"/>
          </a:p>
          <a:p>
            <a:pPr>
              <a:lnSpc>
                <a:spcPct val="120000"/>
              </a:lnSpc>
            </a:pPr>
            <a:endParaRPr lang="en-GB" sz="5400" dirty="0"/>
          </a:p>
        </p:txBody>
      </p:sp>
    </p:spTree>
    <p:extLst>
      <p:ext uri="{BB962C8B-B14F-4D97-AF65-F5344CB8AC3E}">
        <p14:creationId xmlns:p14="http://schemas.microsoft.com/office/powerpoint/2010/main" val="3659360254"/>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D85C-5FFC-82EB-881A-08DA4F24DFEF}"/>
              </a:ext>
            </a:extLst>
          </p:cNvPr>
          <p:cNvSpPr>
            <a:spLocks noGrp="1"/>
          </p:cNvSpPr>
          <p:nvPr>
            <p:ph type="title"/>
          </p:nvPr>
        </p:nvSpPr>
        <p:spPr/>
        <p:txBody>
          <a:bodyPr/>
          <a:lstStyle/>
          <a:p>
            <a:r>
              <a:rPr lang="en-GB" dirty="0"/>
              <a:t>Reciprocity</a:t>
            </a:r>
          </a:p>
        </p:txBody>
      </p:sp>
      <p:sp>
        <p:nvSpPr>
          <p:cNvPr id="3" name="Text Placeholder 2">
            <a:extLst>
              <a:ext uri="{FF2B5EF4-FFF2-40B4-BE49-F238E27FC236}">
                <a16:creationId xmlns:a16="http://schemas.microsoft.com/office/drawing/2014/main" id="{0A733F3D-57F7-3049-4A25-43A8E2816D48}"/>
              </a:ext>
            </a:extLst>
          </p:cNvPr>
          <p:cNvSpPr>
            <a:spLocks noGrp="1"/>
          </p:cNvSpPr>
          <p:nvPr>
            <p:ph type="body" sz="quarter" idx="21"/>
          </p:nvPr>
        </p:nvSpPr>
        <p:spPr/>
        <p:txBody>
          <a:bodyPr>
            <a:normAutofit lnSpcReduction="10000"/>
          </a:bodyPr>
          <a:lstStyle/>
          <a:p>
            <a:r>
              <a:rPr lang="en-GB" sz="6000" b="1" dirty="0"/>
              <a:t>Evolutionary perspective</a:t>
            </a:r>
            <a:endParaRPr lang="en-GB" dirty="0"/>
          </a:p>
        </p:txBody>
      </p:sp>
      <p:sp>
        <p:nvSpPr>
          <p:cNvPr id="4" name="Text Placeholder 3">
            <a:extLst>
              <a:ext uri="{FF2B5EF4-FFF2-40B4-BE49-F238E27FC236}">
                <a16:creationId xmlns:a16="http://schemas.microsoft.com/office/drawing/2014/main" id="{54DE8C05-D52E-9A69-6106-17231FFC3E34}"/>
              </a:ext>
            </a:extLst>
          </p:cNvPr>
          <p:cNvSpPr>
            <a:spLocks noGrp="1"/>
          </p:cNvSpPr>
          <p:nvPr>
            <p:ph type="body" idx="1"/>
          </p:nvPr>
        </p:nvSpPr>
        <p:spPr/>
        <p:txBody>
          <a:bodyPr>
            <a:normAutofit/>
          </a:bodyPr>
          <a:lstStyle/>
          <a:p>
            <a:pPr marL="0" indent="0">
              <a:lnSpc>
                <a:spcPct val="120000"/>
              </a:lnSpc>
              <a:buNone/>
            </a:pPr>
            <a:r>
              <a:rPr lang="en-GB" sz="5400" dirty="0"/>
              <a:t>Three innate instincts:</a:t>
            </a:r>
          </a:p>
          <a:p>
            <a:pPr lvl="1">
              <a:lnSpc>
                <a:spcPct val="120000"/>
              </a:lnSpc>
            </a:pPr>
            <a:r>
              <a:rPr lang="en-GB" dirty="0"/>
              <a:t>To help others where the cost is justified by the debt we are now owed and the benefit to our reputation</a:t>
            </a:r>
          </a:p>
          <a:p>
            <a:pPr lvl="1">
              <a:lnSpc>
                <a:spcPct val="120000"/>
              </a:lnSpc>
            </a:pPr>
            <a:r>
              <a:rPr lang="en-GB" dirty="0"/>
              <a:t>To reciprocate favours (avoidance of freeloader reputation)</a:t>
            </a:r>
          </a:p>
          <a:p>
            <a:pPr lvl="1">
              <a:lnSpc>
                <a:spcPct val="120000"/>
              </a:lnSpc>
            </a:pPr>
            <a:r>
              <a:rPr lang="en-GB" dirty="0"/>
              <a:t>To shun or punish those who freeload (or at least avoid future transactions)</a:t>
            </a:r>
          </a:p>
          <a:p>
            <a:pPr>
              <a:lnSpc>
                <a:spcPct val="120000"/>
              </a:lnSpc>
            </a:pPr>
            <a:endParaRPr lang="en-GB" sz="5400" dirty="0"/>
          </a:p>
          <a:p>
            <a:pPr>
              <a:lnSpc>
                <a:spcPct val="120000"/>
              </a:lnSpc>
            </a:pPr>
            <a:endParaRPr lang="en-GB" sz="5400" dirty="0"/>
          </a:p>
          <a:p>
            <a:pPr>
              <a:lnSpc>
                <a:spcPct val="120000"/>
              </a:lnSpc>
            </a:pPr>
            <a:endParaRPr lang="en-GB" sz="5400" dirty="0"/>
          </a:p>
          <a:p>
            <a:pPr>
              <a:lnSpc>
                <a:spcPct val="120000"/>
              </a:lnSpc>
            </a:pPr>
            <a:endParaRPr lang="en-GB" sz="5400" dirty="0"/>
          </a:p>
          <a:p>
            <a:pPr>
              <a:lnSpc>
                <a:spcPct val="120000"/>
              </a:lnSpc>
            </a:pPr>
            <a:endParaRPr lang="en-GB" sz="5400" dirty="0"/>
          </a:p>
          <a:p>
            <a:pPr>
              <a:lnSpc>
                <a:spcPct val="120000"/>
              </a:lnSpc>
            </a:pPr>
            <a:endParaRPr lang="en-GB" sz="5400" dirty="0"/>
          </a:p>
        </p:txBody>
      </p:sp>
    </p:spTree>
    <p:extLst>
      <p:ext uri="{BB962C8B-B14F-4D97-AF65-F5344CB8AC3E}">
        <p14:creationId xmlns:p14="http://schemas.microsoft.com/office/powerpoint/2010/main" val="667317375"/>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D85C-5FFC-82EB-881A-08DA4F24DFEF}"/>
              </a:ext>
            </a:extLst>
          </p:cNvPr>
          <p:cNvSpPr>
            <a:spLocks noGrp="1"/>
          </p:cNvSpPr>
          <p:nvPr>
            <p:ph type="title"/>
          </p:nvPr>
        </p:nvSpPr>
        <p:spPr/>
        <p:txBody>
          <a:bodyPr/>
          <a:lstStyle/>
          <a:p>
            <a:r>
              <a:rPr lang="en-GB" dirty="0"/>
              <a:t>Reciprocity</a:t>
            </a:r>
          </a:p>
        </p:txBody>
      </p:sp>
      <p:sp>
        <p:nvSpPr>
          <p:cNvPr id="3" name="Text Placeholder 2">
            <a:extLst>
              <a:ext uri="{FF2B5EF4-FFF2-40B4-BE49-F238E27FC236}">
                <a16:creationId xmlns:a16="http://schemas.microsoft.com/office/drawing/2014/main" id="{0A733F3D-57F7-3049-4A25-43A8E2816D48}"/>
              </a:ext>
            </a:extLst>
          </p:cNvPr>
          <p:cNvSpPr>
            <a:spLocks noGrp="1"/>
          </p:cNvSpPr>
          <p:nvPr>
            <p:ph type="body" sz="quarter" idx="21"/>
          </p:nvPr>
        </p:nvSpPr>
        <p:spPr/>
        <p:txBody>
          <a:bodyPr>
            <a:normAutofit lnSpcReduction="10000"/>
          </a:bodyPr>
          <a:lstStyle/>
          <a:p>
            <a:r>
              <a:rPr lang="en-GB" sz="6000" b="1" dirty="0"/>
              <a:t>Types</a:t>
            </a:r>
            <a:endParaRPr lang="en-GB" dirty="0"/>
          </a:p>
        </p:txBody>
      </p:sp>
      <p:sp>
        <p:nvSpPr>
          <p:cNvPr id="4" name="Text Placeholder 3">
            <a:extLst>
              <a:ext uri="{FF2B5EF4-FFF2-40B4-BE49-F238E27FC236}">
                <a16:creationId xmlns:a16="http://schemas.microsoft.com/office/drawing/2014/main" id="{54DE8C05-D52E-9A69-6106-17231FFC3E34}"/>
              </a:ext>
            </a:extLst>
          </p:cNvPr>
          <p:cNvSpPr>
            <a:spLocks noGrp="1"/>
          </p:cNvSpPr>
          <p:nvPr>
            <p:ph type="body" idx="1"/>
          </p:nvPr>
        </p:nvSpPr>
        <p:spPr/>
        <p:txBody>
          <a:bodyPr>
            <a:normAutofit/>
          </a:bodyPr>
          <a:lstStyle/>
          <a:p>
            <a:pPr marL="0" indent="0">
              <a:lnSpc>
                <a:spcPct val="120000"/>
              </a:lnSpc>
              <a:buNone/>
            </a:pPr>
            <a:r>
              <a:rPr lang="en-GB" sz="5400" b="1" dirty="0"/>
              <a:t>Direct reciprocity: </a:t>
            </a:r>
          </a:p>
          <a:p>
            <a:pPr>
              <a:lnSpc>
                <a:spcPct val="120000"/>
              </a:lnSpc>
            </a:pPr>
            <a:r>
              <a:rPr lang="en-GB" sz="5400" dirty="0"/>
              <a:t>A helps B -&gt; motivates B to help A</a:t>
            </a:r>
          </a:p>
          <a:p>
            <a:pPr marL="0" indent="0">
              <a:lnSpc>
                <a:spcPct val="120000"/>
              </a:lnSpc>
              <a:buNone/>
            </a:pPr>
            <a:r>
              <a:rPr lang="en-GB" sz="5400" b="1" dirty="0"/>
              <a:t>Indirect reciprocity: </a:t>
            </a:r>
          </a:p>
          <a:p>
            <a:pPr>
              <a:lnSpc>
                <a:spcPct val="120000"/>
              </a:lnSpc>
            </a:pPr>
            <a:r>
              <a:rPr lang="en-GB" sz="5400" dirty="0"/>
              <a:t>Upstream: A helps B -&gt; motivates B to help C</a:t>
            </a:r>
          </a:p>
          <a:p>
            <a:pPr>
              <a:lnSpc>
                <a:spcPct val="120000"/>
              </a:lnSpc>
            </a:pPr>
            <a:r>
              <a:rPr lang="en-GB" sz="5400" dirty="0"/>
              <a:t>Downstream: A helps B -&gt; motivates C to help A</a:t>
            </a:r>
          </a:p>
          <a:p>
            <a:pPr>
              <a:lnSpc>
                <a:spcPct val="120000"/>
              </a:lnSpc>
            </a:pPr>
            <a:endParaRPr lang="en-GB" sz="5400" dirty="0"/>
          </a:p>
          <a:p>
            <a:pPr>
              <a:lnSpc>
                <a:spcPct val="120000"/>
              </a:lnSpc>
            </a:pPr>
            <a:endParaRPr lang="en-GB" sz="5400" dirty="0"/>
          </a:p>
          <a:p>
            <a:pPr>
              <a:lnSpc>
                <a:spcPct val="120000"/>
              </a:lnSpc>
            </a:pPr>
            <a:endParaRPr lang="en-GB" sz="5400" dirty="0"/>
          </a:p>
          <a:p>
            <a:pPr>
              <a:lnSpc>
                <a:spcPct val="120000"/>
              </a:lnSpc>
            </a:pPr>
            <a:endParaRPr lang="en-GB" sz="5400" dirty="0"/>
          </a:p>
          <a:p>
            <a:pPr>
              <a:lnSpc>
                <a:spcPct val="120000"/>
              </a:lnSpc>
            </a:pPr>
            <a:endParaRPr lang="en-GB" sz="5400" dirty="0"/>
          </a:p>
          <a:p>
            <a:pPr>
              <a:lnSpc>
                <a:spcPct val="120000"/>
              </a:lnSpc>
            </a:pPr>
            <a:endParaRPr lang="en-GB" sz="5400" dirty="0"/>
          </a:p>
        </p:txBody>
      </p:sp>
    </p:spTree>
    <p:extLst>
      <p:ext uri="{BB962C8B-B14F-4D97-AF65-F5344CB8AC3E}">
        <p14:creationId xmlns:p14="http://schemas.microsoft.com/office/powerpoint/2010/main" val="20508797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extBox 4"/>
          <p:cNvSpPr txBox="1"/>
          <p:nvPr/>
        </p:nvSpPr>
        <p:spPr>
          <a:xfrm>
            <a:off x="2286000" y="12643915"/>
            <a:ext cx="21534650" cy="9130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800">
                <a:solidFill>
                  <a:srgbClr val="FFFFFF"/>
                </a:solidFill>
              </a:defRPr>
            </a:lvl1pPr>
          </a:lstStyle>
          <a:p>
            <a:r>
              <a:t>Behavioural Finance | Sandra Maximiano  						             Lecture 4|Nov 11 2021 </a:t>
            </a:r>
          </a:p>
        </p:txBody>
      </p:sp>
      <p:pic>
        <p:nvPicPr>
          <p:cNvPr id="179" name="Content Placeholder 16" descr="Content Placeholder 16"/>
          <p:cNvPicPr>
            <a:picLocks noChangeAspect="1"/>
          </p:cNvPicPr>
          <p:nvPr/>
        </p:nvPicPr>
        <p:blipFill>
          <a:blip r:embed="rId3"/>
          <a:stretch>
            <a:fillRect/>
          </a:stretch>
        </p:blipFill>
        <p:spPr>
          <a:xfrm>
            <a:off x="239289" y="12859084"/>
            <a:ext cx="1792711" cy="856917"/>
          </a:xfrm>
          <a:prstGeom prst="rect">
            <a:avLst/>
          </a:prstGeom>
          <a:ln w="12700">
            <a:miter lim="400000"/>
          </a:ln>
        </p:spPr>
      </p:pic>
      <p:sp>
        <p:nvSpPr>
          <p:cNvPr id="180" name="TextBox 1"/>
          <p:cNvSpPr txBox="1"/>
          <p:nvPr/>
        </p:nvSpPr>
        <p:spPr>
          <a:xfrm>
            <a:off x="2394261" y="3830469"/>
            <a:ext cx="8372272" cy="1168198"/>
          </a:xfrm>
          <a:prstGeom prst="rect">
            <a:avLst/>
          </a:prstGeom>
          <a:solidFill>
            <a:srgbClr val="92987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7200">
                <a:solidFill>
                  <a:srgbClr val="FFFFFF"/>
                </a:solidFill>
              </a:defRPr>
            </a:lvl1pPr>
          </a:lstStyle>
          <a:p>
            <a:r>
              <a:t>Representativeness</a:t>
            </a:r>
          </a:p>
        </p:txBody>
      </p:sp>
      <p:sp>
        <p:nvSpPr>
          <p:cNvPr id="181" name="TextBox 5"/>
          <p:cNvSpPr txBox="1"/>
          <p:nvPr/>
        </p:nvSpPr>
        <p:spPr>
          <a:xfrm>
            <a:off x="2394259" y="6296580"/>
            <a:ext cx="8372272" cy="1168197"/>
          </a:xfrm>
          <a:prstGeom prst="rect">
            <a:avLst/>
          </a:prstGeom>
          <a:solidFill>
            <a:srgbClr val="92987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7200">
                <a:solidFill>
                  <a:srgbClr val="FFFFFF"/>
                </a:solidFill>
              </a:defRPr>
            </a:lvl1pPr>
          </a:lstStyle>
          <a:p>
            <a:r>
              <a:t>Availability </a:t>
            </a:r>
          </a:p>
        </p:txBody>
      </p:sp>
      <p:sp>
        <p:nvSpPr>
          <p:cNvPr id="182" name="TextBox 7"/>
          <p:cNvSpPr txBox="1"/>
          <p:nvPr/>
        </p:nvSpPr>
        <p:spPr>
          <a:xfrm>
            <a:off x="2394261" y="8640959"/>
            <a:ext cx="8372273" cy="1168198"/>
          </a:xfrm>
          <a:prstGeom prst="rect">
            <a:avLst/>
          </a:prstGeom>
          <a:solidFill>
            <a:srgbClr val="92987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7200">
                <a:solidFill>
                  <a:srgbClr val="FFFFFF"/>
                </a:solidFill>
              </a:defRPr>
            </a:lvl1pPr>
          </a:lstStyle>
          <a:p>
            <a:r>
              <a:t>Anchoring</a:t>
            </a:r>
          </a:p>
        </p:txBody>
      </p:sp>
      <p:sp>
        <p:nvSpPr>
          <p:cNvPr id="183" name="TextBox 8"/>
          <p:cNvSpPr txBox="1"/>
          <p:nvPr/>
        </p:nvSpPr>
        <p:spPr>
          <a:xfrm>
            <a:off x="2394259" y="10700695"/>
            <a:ext cx="8372272" cy="1168198"/>
          </a:xfrm>
          <a:prstGeom prst="rect">
            <a:avLst/>
          </a:prstGeom>
          <a:solidFill>
            <a:srgbClr val="92987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7200">
                <a:solidFill>
                  <a:srgbClr val="FFFFFF"/>
                </a:solidFill>
              </a:defRPr>
            </a:lvl1pPr>
          </a:lstStyle>
          <a:p>
            <a:r>
              <a:t>Affect</a:t>
            </a:r>
          </a:p>
        </p:txBody>
      </p:sp>
      <p:sp>
        <p:nvSpPr>
          <p:cNvPr id="184" name="TextBox 2"/>
          <p:cNvSpPr txBox="1"/>
          <p:nvPr/>
        </p:nvSpPr>
        <p:spPr>
          <a:xfrm>
            <a:off x="4029370" y="1208468"/>
            <a:ext cx="5982310" cy="15648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9600" b="1"/>
            </a:lvl1pPr>
          </a:lstStyle>
          <a:p>
            <a:r>
              <a:t>Heuristics</a:t>
            </a:r>
          </a:p>
        </p:txBody>
      </p:sp>
      <p:sp>
        <p:nvSpPr>
          <p:cNvPr id="185" name="TextBox 15"/>
          <p:cNvSpPr txBox="1"/>
          <p:nvPr/>
        </p:nvSpPr>
        <p:spPr>
          <a:xfrm>
            <a:off x="13053325" y="1136139"/>
            <a:ext cx="9866682" cy="15648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9600" b="1"/>
            </a:lvl1pPr>
          </a:lstStyle>
          <a:p>
            <a:r>
              <a:rPr dirty="0" err="1"/>
              <a:t>Behavioural</a:t>
            </a:r>
            <a:r>
              <a:rPr dirty="0"/>
              <a:t> Bias</a:t>
            </a:r>
          </a:p>
        </p:txBody>
      </p:sp>
      <p:sp>
        <p:nvSpPr>
          <p:cNvPr id="186" name="TextBox 16"/>
          <p:cNvSpPr txBox="1"/>
          <p:nvPr/>
        </p:nvSpPr>
        <p:spPr>
          <a:xfrm>
            <a:off x="13426723" y="5216193"/>
            <a:ext cx="8372271" cy="1168198"/>
          </a:xfrm>
          <a:prstGeom prst="rect">
            <a:avLst/>
          </a:prstGeom>
          <a:solidFill>
            <a:srgbClr val="92987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7200">
                <a:solidFill>
                  <a:srgbClr val="FFFFFF"/>
                </a:solidFill>
              </a:defRPr>
            </a:lvl1pPr>
          </a:lstStyle>
          <a:p>
            <a:r>
              <a:t>Cognitive Bias</a:t>
            </a:r>
          </a:p>
        </p:txBody>
      </p:sp>
      <p:sp>
        <p:nvSpPr>
          <p:cNvPr id="187" name="TextBox 17"/>
          <p:cNvSpPr txBox="1"/>
          <p:nvPr/>
        </p:nvSpPr>
        <p:spPr>
          <a:xfrm>
            <a:off x="13426723" y="7313739"/>
            <a:ext cx="8372271" cy="1168198"/>
          </a:xfrm>
          <a:prstGeom prst="rect">
            <a:avLst/>
          </a:prstGeom>
          <a:solidFill>
            <a:srgbClr val="92987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7200">
                <a:solidFill>
                  <a:srgbClr val="FFFFFF"/>
                </a:solidFill>
              </a:defRPr>
            </a:lvl1pPr>
          </a:lstStyle>
          <a:p>
            <a:r>
              <a:t>Emotional Bias</a:t>
            </a:r>
          </a:p>
        </p:txBody>
      </p:sp>
      <p:sp>
        <p:nvSpPr>
          <p:cNvPr id="188" name="TextBox 18"/>
          <p:cNvSpPr txBox="1"/>
          <p:nvPr/>
        </p:nvSpPr>
        <p:spPr>
          <a:xfrm>
            <a:off x="13426726" y="9299471"/>
            <a:ext cx="8372271" cy="1168198"/>
          </a:xfrm>
          <a:prstGeom prst="rect">
            <a:avLst/>
          </a:prstGeom>
          <a:solidFill>
            <a:srgbClr val="92987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7200">
                <a:solidFill>
                  <a:srgbClr val="FFFFFF"/>
                </a:solidFill>
              </a:defRPr>
            </a:lvl1pPr>
          </a:lstStyle>
          <a:p>
            <a:r>
              <a:t>Social-cultural bias</a:t>
            </a:r>
          </a:p>
        </p:txBody>
      </p:sp>
      <p:sp>
        <p:nvSpPr>
          <p:cNvPr id="189" name="Arrow: Left-Right 19"/>
          <p:cNvSpPr/>
          <p:nvPr/>
        </p:nvSpPr>
        <p:spPr>
          <a:xfrm rot="18689094">
            <a:off x="10557585" y="9851721"/>
            <a:ext cx="3268831" cy="590489"/>
          </a:xfrm>
          <a:prstGeom prst="leftRightArrow">
            <a:avLst>
              <a:gd name="adj1" fmla="val 50000"/>
              <a:gd name="adj2" fmla="val 50000"/>
            </a:avLst>
          </a:prstGeom>
          <a:solidFill>
            <a:srgbClr val="E6A02E"/>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190" name="Right Brace 20"/>
          <p:cNvSpPr/>
          <p:nvPr/>
        </p:nvSpPr>
        <p:spPr>
          <a:xfrm>
            <a:off x="11020699" y="3633728"/>
            <a:ext cx="923249" cy="6493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65" y="0"/>
                  <a:pt x="10800" y="301"/>
                  <a:pt x="10800" y="673"/>
                </a:cubicBezTo>
                <a:lnTo>
                  <a:pt x="10800" y="6878"/>
                </a:lnTo>
                <a:cubicBezTo>
                  <a:pt x="10800" y="7249"/>
                  <a:pt x="15635" y="7550"/>
                  <a:pt x="21600" y="7550"/>
                </a:cubicBezTo>
                <a:cubicBezTo>
                  <a:pt x="15635" y="7550"/>
                  <a:pt x="10800" y="7851"/>
                  <a:pt x="10800" y="8223"/>
                </a:cubicBezTo>
                <a:lnTo>
                  <a:pt x="10800" y="20927"/>
                </a:lnTo>
                <a:cubicBezTo>
                  <a:pt x="10800" y="21299"/>
                  <a:pt x="5965" y="21600"/>
                  <a:pt x="0" y="21600"/>
                </a:cubicBezTo>
              </a:path>
            </a:pathLst>
          </a:custGeom>
          <a:ln w="76200">
            <a:solidFill>
              <a:srgbClr val="9BA8B7"/>
            </a:solidFill>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191" name="Arrow: Left-Right 21"/>
          <p:cNvSpPr/>
          <p:nvPr/>
        </p:nvSpPr>
        <p:spPr>
          <a:xfrm>
            <a:off x="12096624" y="5659463"/>
            <a:ext cx="1215523" cy="552317"/>
          </a:xfrm>
          <a:prstGeom prst="leftRightArrow">
            <a:avLst>
              <a:gd name="adj1" fmla="val 50000"/>
              <a:gd name="adj2" fmla="val 50000"/>
            </a:avLst>
          </a:prstGeom>
          <a:solidFill>
            <a:srgbClr val="E6A02E"/>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2" name="Rectangle 1">
            <a:extLst>
              <a:ext uri="{FF2B5EF4-FFF2-40B4-BE49-F238E27FC236}">
                <a16:creationId xmlns:a16="http://schemas.microsoft.com/office/drawing/2014/main" id="{64B1D3C4-4650-139D-A846-1A28BC299141}"/>
              </a:ext>
            </a:extLst>
          </p:cNvPr>
          <p:cNvSpPr/>
          <p:nvPr/>
        </p:nvSpPr>
        <p:spPr>
          <a:xfrm>
            <a:off x="1915760" y="3074027"/>
            <a:ext cx="9885378" cy="9433506"/>
          </a:xfrm>
          <a:prstGeom prst="rect">
            <a:avLst/>
          </a:prstGeom>
          <a:solidFill>
            <a:srgbClr val="FFFFFF">
              <a:alpha val="8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pt-PT"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C46068E3-1804-BDF7-BC77-EBB0BCE13329}"/>
              </a:ext>
            </a:extLst>
          </p:cNvPr>
          <p:cNvSpPr/>
          <p:nvPr/>
        </p:nvSpPr>
        <p:spPr>
          <a:xfrm>
            <a:off x="11801138" y="3630323"/>
            <a:ext cx="10667102" cy="5096675"/>
          </a:xfrm>
          <a:prstGeom prst="rect">
            <a:avLst/>
          </a:prstGeom>
          <a:solidFill>
            <a:srgbClr val="FFFFFF">
              <a:alpha val="8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pt-PT"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309269413"/>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D85C-5FFC-82EB-881A-08DA4F24DFEF}"/>
              </a:ext>
            </a:extLst>
          </p:cNvPr>
          <p:cNvSpPr>
            <a:spLocks noGrp="1"/>
          </p:cNvSpPr>
          <p:nvPr>
            <p:ph type="title"/>
          </p:nvPr>
        </p:nvSpPr>
        <p:spPr/>
        <p:txBody>
          <a:bodyPr/>
          <a:lstStyle/>
          <a:p>
            <a:r>
              <a:rPr lang="en-GB" dirty="0"/>
              <a:t>Cialdini’s 6 Weapons of Influence</a:t>
            </a:r>
          </a:p>
        </p:txBody>
      </p:sp>
      <p:sp>
        <p:nvSpPr>
          <p:cNvPr id="9" name="Google Shape;355;p46">
            <a:extLst>
              <a:ext uri="{FF2B5EF4-FFF2-40B4-BE49-F238E27FC236}">
                <a16:creationId xmlns:a16="http://schemas.microsoft.com/office/drawing/2014/main" id="{087D06A0-F108-70D6-558B-343111213D7B}"/>
              </a:ext>
            </a:extLst>
          </p:cNvPr>
          <p:cNvSpPr txBox="1"/>
          <p:nvPr/>
        </p:nvSpPr>
        <p:spPr>
          <a:xfrm>
            <a:off x="8156569" y="3278622"/>
            <a:ext cx="4000500" cy="3877984"/>
          </a:xfrm>
          <a:prstGeom prst="rect">
            <a:avLst/>
          </a:prstGeom>
          <a:noFill/>
          <a:ln>
            <a:noFill/>
          </a:ln>
        </p:spPr>
        <p:txBody>
          <a:bodyPr spcFirstLastPara="1" wrap="square" lIns="182850" tIns="91400" rIns="182850" bIns="91400" anchor="t" anchorCtr="0">
            <a:noAutofit/>
          </a:bodyPr>
          <a:lstStyle/>
          <a:p>
            <a:pPr>
              <a:spcBef>
                <a:spcPts val="0"/>
              </a:spcBef>
            </a:pPr>
            <a:r>
              <a:rPr lang="en-GB" b="1" dirty="0">
                <a:solidFill>
                  <a:schemeClr val="accent2"/>
                </a:solidFill>
                <a:latin typeface="Arial"/>
                <a:ea typeface="Arial"/>
                <a:cs typeface="Arial"/>
                <a:sym typeface="Arial"/>
              </a:rPr>
              <a:t>Authority</a:t>
            </a:r>
            <a:endParaRPr sz="9600" dirty="0"/>
          </a:p>
          <a:p>
            <a:pPr>
              <a:spcBef>
                <a:spcPts val="0"/>
              </a:spcBef>
            </a:pPr>
            <a:r>
              <a:rPr lang="en-GB" sz="4400" dirty="0">
                <a:solidFill>
                  <a:schemeClr val="dk1"/>
                </a:solidFill>
                <a:latin typeface="Arial"/>
                <a:ea typeface="Arial"/>
                <a:cs typeface="Arial"/>
                <a:sym typeface="Arial"/>
              </a:rPr>
              <a:t>We tend to comply with legitimate authority</a:t>
            </a:r>
            <a:endParaRPr sz="4400" dirty="0">
              <a:solidFill>
                <a:schemeClr val="dk1"/>
              </a:solidFill>
              <a:latin typeface="Arial"/>
              <a:ea typeface="Arial"/>
              <a:cs typeface="Arial"/>
              <a:sym typeface="Arial"/>
            </a:endParaRPr>
          </a:p>
        </p:txBody>
      </p:sp>
      <p:sp>
        <p:nvSpPr>
          <p:cNvPr id="10" name="Google Shape;356;p46">
            <a:extLst>
              <a:ext uri="{FF2B5EF4-FFF2-40B4-BE49-F238E27FC236}">
                <a16:creationId xmlns:a16="http://schemas.microsoft.com/office/drawing/2014/main" id="{12CD5E69-2DC6-6BA2-5BC4-9ED7739792BE}"/>
              </a:ext>
            </a:extLst>
          </p:cNvPr>
          <p:cNvSpPr txBox="1"/>
          <p:nvPr/>
        </p:nvSpPr>
        <p:spPr>
          <a:xfrm>
            <a:off x="13370207" y="8002172"/>
            <a:ext cx="4933953" cy="5355312"/>
          </a:xfrm>
          <a:prstGeom prst="rect">
            <a:avLst/>
          </a:prstGeom>
          <a:noFill/>
          <a:ln>
            <a:noFill/>
          </a:ln>
        </p:spPr>
        <p:txBody>
          <a:bodyPr spcFirstLastPara="1" wrap="square" lIns="182850" tIns="91400" rIns="182850" bIns="91400" anchor="t" anchorCtr="0">
            <a:noAutofit/>
          </a:bodyPr>
          <a:lstStyle/>
          <a:p>
            <a:pPr>
              <a:spcBef>
                <a:spcPts val="0"/>
              </a:spcBef>
            </a:pPr>
            <a:r>
              <a:rPr lang="en-GB" b="1" dirty="0">
                <a:solidFill>
                  <a:schemeClr val="accent2"/>
                </a:solidFill>
                <a:latin typeface="Arial"/>
                <a:ea typeface="Arial"/>
                <a:cs typeface="Arial"/>
                <a:sym typeface="Arial"/>
              </a:rPr>
              <a:t>Commitment &amp; Consistency</a:t>
            </a:r>
            <a:endParaRPr sz="9600" dirty="0"/>
          </a:p>
          <a:p>
            <a:pPr>
              <a:spcBef>
                <a:spcPts val="0"/>
              </a:spcBef>
            </a:pPr>
            <a:r>
              <a:rPr lang="en-GB" sz="4400" dirty="0">
                <a:solidFill>
                  <a:schemeClr val="dk1"/>
                </a:solidFill>
                <a:latin typeface="Arial"/>
                <a:ea typeface="Arial"/>
                <a:cs typeface="Arial"/>
                <a:sym typeface="Arial"/>
              </a:rPr>
              <a:t>Social contracts, &amp; consistency of our own behaviour</a:t>
            </a:r>
            <a:endParaRPr sz="4400" dirty="0">
              <a:solidFill>
                <a:schemeClr val="dk1"/>
              </a:solidFill>
              <a:latin typeface="Arial"/>
              <a:ea typeface="Arial"/>
              <a:cs typeface="Arial"/>
              <a:sym typeface="Arial"/>
            </a:endParaRPr>
          </a:p>
        </p:txBody>
      </p:sp>
      <p:sp>
        <p:nvSpPr>
          <p:cNvPr id="11" name="Google Shape;357;p46">
            <a:extLst>
              <a:ext uri="{FF2B5EF4-FFF2-40B4-BE49-F238E27FC236}">
                <a16:creationId xmlns:a16="http://schemas.microsoft.com/office/drawing/2014/main" id="{FEC5E48D-A8A0-52F5-E532-D4903ECF8159}"/>
              </a:ext>
            </a:extLst>
          </p:cNvPr>
          <p:cNvSpPr txBox="1"/>
          <p:nvPr/>
        </p:nvSpPr>
        <p:spPr>
          <a:xfrm>
            <a:off x="18631472" y="3278622"/>
            <a:ext cx="4514850" cy="3877984"/>
          </a:xfrm>
          <a:prstGeom prst="rect">
            <a:avLst/>
          </a:prstGeom>
          <a:noFill/>
          <a:ln>
            <a:noFill/>
          </a:ln>
        </p:spPr>
        <p:txBody>
          <a:bodyPr spcFirstLastPara="1" wrap="square" lIns="182850" tIns="91400" rIns="182850" bIns="91400" anchor="t" anchorCtr="0">
            <a:noAutofit/>
          </a:bodyPr>
          <a:lstStyle/>
          <a:p>
            <a:pPr>
              <a:spcBef>
                <a:spcPts val="0"/>
              </a:spcBef>
            </a:pPr>
            <a:r>
              <a:rPr lang="en-GB" b="1" dirty="0">
                <a:solidFill>
                  <a:schemeClr val="accent2"/>
                </a:solidFill>
                <a:latin typeface="Arial"/>
                <a:ea typeface="Arial"/>
                <a:cs typeface="Arial"/>
                <a:sym typeface="Arial"/>
              </a:rPr>
              <a:t>Reciprocity</a:t>
            </a:r>
            <a:endParaRPr sz="9600" dirty="0"/>
          </a:p>
          <a:p>
            <a:pPr>
              <a:spcBef>
                <a:spcPts val="0"/>
              </a:spcBef>
            </a:pPr>
            <a:r>
              <a:rPr lang="en-GB" sz="4400" dirty="0">
                <a:solidFill>
                  <a:schemeClr val="dk1"/>
                </a:solidFill>
                <a:latin typeface="Arial"/>
                <a:ea typeface="Arial"/>
                <a:cs typeface="Arial"/>
                <a:sym typeface="Arial"/>
              </a:rPr>
              <a:t>We feel obliged to respond in kind to favours</a:t>
            </a:r>
            <a:endParaRPr sz="4400" dirty="0">
              <a:solidFill>
                <a:schemeClr val="dk1"/>
              </a:solidFill>
              <a:latin typeface="Arial"/>
              <a:ea typeface="Arial"/>
              <a:cs typeface="Arial"/>
              <a:sym typeface="Arial"/>
            </a:endParaRPr>
          </a:p>
        </p:txBody>
      </p:sp>
      <p:sp>
        <p:nvSpPr>
          <p:cNvPr id="12" name="Google Shape;358;p46">
            <a:extLst>
              <a:ext uri="{FF2B5EF4-FFF2-40B4-BE49-F238E27FC236}">
                <a16:creationId xmlns:a16="http://schemas.microsoft.com/office/drawing/2014/main" id="{AD1B3ED7-4F07-06C2-FD38-8E7CC27CCD9B}"/>
              </a:ext>
            </a:extLst>
          </p:cNvPr>
          <p:cNvSpPr txBox="1"/>
          <p:nvPr/>
        </p:nvSpPr>
        <p:spPr>
          <a:xfrm>
            <a:off x="8070843" y="8002172"/>
            <a:ext cx="4933953" cy="5355312"/>
          </a:xfrm>
          <a:prstGeom prst="rect">
            <a:avLst/>
          </a:prstGeom>
          <a:noFill/>
          <a:ln>
            <a:noFill/>
          </a:ln>
        </p:spPr>
        <p:txBody>
          <a:bodyPr spcFirstLastPara="1" wrap="square" lIns="182850" tIns="91400" rIns="182850" bIns="91400" anchor="t" anchorCtr="0">
            <a:noAutofit/>
          </a:bodyPr>
          <a:lstStyle/>
          <a:p>
            <a:pPr>
              <a:spcBef>
                <a:spcPts val="0"/>
              </a:spcBef>
            </a:pPr>
            <a:r>
              <a:rPr lang="en-GB" b="1" dirty="0">
                <a:solidFill>
                  <a:schemeClr val="accent2"/>
                </a:solidFill>
                <a:latin typeface="Arial"/>
                <a:ea typeface="Arial"/>
                <a:cs typeface="Arial"/>
                <a:sym typeface="Arial"/>
              </a:rPr>
              <a:t>Liking</a:t>
            </a:r>
            <a:endParaRPr sz="9600" dirty="0"/>
          </a:p>
          <a:p>
            <a:pPr>
              <a:spcBef>
                <a:spcPts val="0"/>
              </a:spcBef>
            </a:pPr>
            <a:r>
              <a:rPr lang="en-GB" sz="4400" dirty="0">
                <a:solidFill>
                  <a:schemeClr val="dk1"/>
                </a:solidFill>
                <a:latin typeface="Arial"/>
                <a:ea typeface="Arial"/>
                <a:cs typeface="Arial"/>
                <a:sym typeface="Arial"/>
              </a:rPr>
              <a:t>Reciprocity of liking/kindness, and normative influence (need to be liked/accepted)</a:t>
            </a:r>
            <a:endParaRPr sz="4400" dirty="0">
              <a:solidFill>
                <a:schemeClr val="dk1"/>
              </a:solidFill>
              <a:latin typeface="Arial"/>
              <a:ea typeface="Arial"/>
              <a:cs typeface="Arial"/>
              <a:sym typeface="Arial"/>
            </a:endParaRPr>
          </a:p>
        </p:txBody>
      </p:sp>
      <p:sp>
        <p:nvSpPr>
          <p:cNvPr id="13" name="Google Shape;359;p46">
            <a:extLst>
              <a:ext uri="{FF2B5EF4-FFF2-40B4-BE49-F238E27FC236}">
                <a16:creationId xmlns:a16="http://schemas.microsoft.com/office/drawing/2014/main" id="{A4990C25-E3FD-2980-0E77-7F66638CC6A3}"/>
              </a:ext>
            </a:extLst>
          </p:cNvPr>
          <p:cNvSpPr txBox="1"/>
          <p:nvPr/>
        </p:nvSpPr>
        <p:spPr>
          <a:xfrm>
            <a:off x="13370207" y="3205090"/>
            <a:ext cx="4476752" cy="3877984"/>
          </a:xfrm>
          <a:prstGeom prst="rect">
            <a:avLst/>
          </a:prstGeom>
          <a:noFill/>
          <a:ln>
            <a:noFill/>
          </a:ln>
        </p:spPr>
        <p:txBody>
          <a:bodyPr spcFirstLastPara="1" wrap="square" lIns="182850" tIns="91400" rIns="182850" bIns="91400" anchor="t" anchorCtr="0">
            <a:noAutofit/>
          </a:bodyPr>
          <a:lstStyle/>
          <a:p>
            <a:pPr>
              <a:spcBef>
                <a:spcPts val="0"/>
              </a:spcBef>
            </a:pPr>
            <a:r>
              <a:rPr lang="en-GB" b="1" dirty="0">
                <a:solidFill>
                  <a:schemeClr val="accent2"/>
                </a:solidFill>
                <a:latin typeface="Arial"/>
                <a:ea typeface="Arial"/>
                <a:cs typeface="Arial"/>
                <a:sym typeface="Arial"/>
              </a:rPr>
              <a:t>Social Proof</a:t>
            </a:r>
            <a:endParaRPr sz="9600" dirty="0"/>
          </a:p>
          <a:p>
            <a:pPr>
              <a:spcBef>
                <a:spcPts val="0"/>
              </a:spcBef>
            </a:pPr>
            <a:r>
              <a:rPr lang="en-GB" sz="4400" dirty="0">
                <a:solidFill>
                  <a:schemeClr val="dk1"/>
                </a:solidFill>
                <a:latin typeface="Arial"/>
                <a:ea typeface="Arial"/>
                <a:cs typeface="Arial"/>
                <a:sym typeface="Arial"/>
              </a:rPr>
              <a:t>Informational influence, peers are a source of information</a:t>
            </a:r>
            <a:endParaRPr sz="4400" dirty="0">
              <a:solidFill>
                <a:schemeClr val="dk1"/>
              </a:solidFill>
              <a:latin typeface="Arial"/>
              <a:ea typeface="Arial"/>
              <a:cs typeface="Arial"/>
              <a:sym typeface="Arial"/>
            </a:endParaRPr>
          </a:p>
        </p:txBody>
      </p:sp>
      <p:sp>
        <p:nvSpPr>
          <p:cNvPr id="14" name="Google Shape;360;p46">
            <a:extLst>
              <a:ext uri="{FF2B5EF4-FFF2-40B4-BE49-F238E27FC236}">
                <a16:creationId xmlns:a16="http://schemas.microsoft.com/office/drawing/2014/main" id="{C8BCC2EF-310D-0EB5-28F0-D6930F93A7ED}"/>
              </a:ext>
            </a:extLst>
          </p:cNvPr>
          <p:cNvSpPr txBox="1"/>
          <p:nvPr/>
        </p:nvSpPr>
        <p:spPr>
          <a:xfrm>
            <a:off x="18631472" y="8002172"/>
            <a:ext cx="4933954" cy="5355312"/>
          </a:xfrm>
          <a:prstGeom prst="rect">
            <a:avLst/>
          </a:prstGeom>
          <a:noFill/>
          <a:ln>
            <a:noFill/>
          </a:ln>
        </p:spPr>
        <p:txBody>
          <a:bodyPr spcFirstLastPara="1" wrap="square" lIns="182850" tIns="91400" rIns="182850" bIns="91400" anchor="t" anchorCtr="0">
            <a:noAutofit/>
          </a:bodyPr>
          <a:lstStyle/>
          <a:p>
            <a:pPr>
              <a:spcBef>
                <a:spcPts val="0"/>
              </a:spcBef>
            </a:pPr>
            <a:r>
              <a:rPr lang="en-GB" b="1" dirty="0">
                <a:solidFill>
                  <a:schemeClr val="accent2"/>
                </a:solidFill>
                <a:latin typeface="Arial"/>
                <a:ea typeface="Arial"/>
                <a:cs typeface="Arial"/>
                <a:sym typeface="Arial"/>
              </a:rPr>
              <a:t>Scarcity</a:t>
            </a:r>
            <a:endParaRPr sz="9600" dirty="0"/>
          </a:p>
          <a:p>
            <a:pPr>
              <a:spcBef>
                <a:spcPts val="0"/>
              </a:spcBef>
            </a:pPr>
            <a:r>
              <a:rPr lang="en-GB" sz="4400" dirty="0">
                <a:solidFill>
                  <a:schemeClr val="dk1"/>
                </a:solidFill>
                <a:latin typeface="Arial"/>
                <a:ea typeface="Arial"/>
                <a:cs typeface="Arial"/>
                <a:sym typeface="Arial"/>
              </a:rPr>
              <a:t>Signals popularity &amp; innate hoarding</a:t>
            </a:r>
            <a:endParaRPr sz="4400" dirty="0">
              <a:solidFill>
                <a:schemeClr val="dk1"/>
              </a:solidFill>
              <a:latin typeface="Arial"/>
              <a:ea typeface="Arial"/>
              <a:cs typeface="Arial"/>
              <a:sym typeface="Arial"/>
            </a:endParaRPr>
          </a:p>
        </p:txBody>
      </p:sp>
      <p:pic>
        <p:nvPicPr>
          <p:cNvPr id="15" name="Google Shape;348;p45" descr="https://slooowdown.files.wordpress.com/2012/09/influence-cialdini.png">
            <a:extLst>
              <a:ext uri="{FF2B5EF4-FFF2-40B4-BE49-F238E27FC236}">
                <a16:creationId xmlns:a16="http://schemas.microsoft.com/office/drawing/2014/main" id="{0838A026-9D0F-4598-91DE-DDA93135130A}"/>
              </a:ext>
            </a:extLst>
          </p:cNvPr>
          <p:cNvPicPr preferRelativeResize="0"/>
          <p:nvPr/>
        </p:nvPicPr>
        <p:blipFill rotWithShape="1">
          <a:blip r:embed="rId3">
            <a:alphaModFix/>
          </a:blip>
          <a:srcRect/>
          <a:stretch/>
        </p:blipFill>
        <p:spPr>
          <a:xfrm>
            <a:off x="1334419" y="2700871"/>
            <a:ext cx="6184842" cy="9172434"/>
          </a:xfrm>
          <a:prstGeom prst="rect">
            <a:avLst/>
          </a:prstGeom>
          <a:noFill/>
          <a:ln>
            <a:noFill/>
          </a:ln>
        </p:spPr>
      </p:pic>
    </p:spTree>
    <p:extLst>
      <p:ext uri="{BB962C8B-B14F-4D97-AF65-F5344CB8AC3E}">
        <p14:creationId xmlns:p14="http://schemas.microsoft.com/office/powerpoint/2010/main" val="123068475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itle 2"/>
          <p:cNvSpPr txBox="1">
            <a:spLocks noGrp="1"/>
          </p:cNvSpPr>
          <p:nvPr>
            <p:ph type="ctrTitle"/>
          </p:nvPr>
        </p:nvSpPr>
        <p:spPr>
          <a:prstGeom prst="rect">
            <a:avLst/>
          </a:prstGeom>
        </p:spPr>
        <p:txBody>
          <a:bodyPr/>
          <a:lstStyle>
            <a:lvl1pPr>
              <a:defRPr spc="-246"/>
            </a:lvl1pPr>
          </a:lstStyle>
          <a:p>
            <a:r>
              <a:rPr lang="en-GB" noProof="0" dirty="0"/>
              <a:t>How to apply this to the real-world?</a:t>
            </a:r>
          </a:p>
        </p:txBody>
      </p:sp>
    </p:spTree>
    <p:extLst>
      <p:ext uri="{BB962C8B-B14F-4D97-AF65-F5344CB8AC3E}">
        <p14:creationId xmlns:p14="http://schemas.microsoft.com/office/powerpoint/2010/main" val="1678668518"/>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8"/>
          <p:cNvSpPr txBox="1">
            <a:spLocks noGrp="1"/>
          </p:cNvSpPr>
          <p:nvPr>
            <p:ph type="title"/>
          </p:nvPr>
        </p:nvSpPr>
        <p:spPr>
          <a:xfrm>
            <a:off x="3508309" y="4381502"/>
            <a:ext cx="5942046" cy="4381500"/>
          </a:xfrm>
          <a:prstGeom prst="rect">
            <a:avLst/>
          </a:prstGeom>
          <a:noFill/>
          <a:ln>
            <a:noFill/>
          </a:ln>
        </p:spPr>
        <p:txBody>
          <a:bodyPr spcFirstLastPara="1" wrap="square" lIns="182850" tIns="91400" rIns="182850" bIns="91400" anchor="t" anchorCtr="0">
            <a:noAutofit/>
          </a:bodyPr>
          <a:lstStyle/>
          <a:p>
            <a:pPr>
              <a:buClr>
                <a:schemeClr val="lt1"/>
              </a:buClr>
            </a:pPr>
            <a:r>
              <a:rPr lang="en-GB" sz="8000" b="1">
                <a:solidFill>
                  <a:schemeClr val="lt1"/>
                </a:solidFill>
              </a:rPr>
              <a:t>Nudging with descriptive social norms</a:t>
            </a:r>
            <a:endParaRPr sz="8000" b="1">
              <a:solidFill>
                <a:schemeClr val="lt1"/>
              </a:solidFill>
            </a:endParaRPr>
          </a:p>
        </p:txBody>
      </p:sp>
      <p:pic>
        <p:nvPicPr>
          <p:cNvPr id="386" name="Google Shape;386;p48" descr="Letter 2"/>
          <p:cNvPicPr preferRelativeResize="0"/>
          <p:nvPr/>
        </p:nvPicPr>
        <p:blipFill rotWithShape="1">
          <a:blip r:embed="rId3">
            <a:alphaModFix/>
          </a:blip>
          <a:srcRect l="98" t="255" r="1490" b="-1"/>
          <a:stretch/>
        </p:blipFill>
        <p:spPr>
          <a:xfrm>
            <a:off x="8428255" y="1463722"/>
            <a:ext cx="7527489" cy="10788556"/>
          </a:xfrm>
          <a:prstGeom prst="rect">
            <a:avLst/>
          </a:prstGeom>
          <a:noFill/>
          <a:ln>
            <a:noFill/>
          </a:ln>
          <a:effectLst>
            <a:outerShdw blurRad="50800" dist="38100" dir="2700000" algn="tl" rotWithShape="0">
              <a:srgbClr val="000000">
                <a:alpha val="40000"/>
              </a:srgbClr>
            </a:outerShdw>
          </a:effectLst>
        </p:spPr>
      </p:pic>
      <p:sp>
        <p:nvSpPr>
          <p:cNvPr id="387" name="Google Shape;387;p48"/>
          <p:cNvSpPr/>
          <p:nvPr/>
        </p:nvSpPr>
        <p:spPr>
          <a:xfrm>
            <a:off x="7617295" y="4144220"/>
            <a:ext cx="9240516" cy="1061776"/>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182850" tIns="91400" rIns="182850" bIns="91400" anchor="ctr" anchorCtr="0">
            <a:noAutofit/>
          </a:bodyPr>
          <a:lstStyle/>
          <a:p>
            <a:pPr algn="ctr">
              <a:spcBef>
                <a:spcPts val="0"/>
              </a:spcBef>
            </a:pPr>
            <a:r>
              <a:rPr lang="en-GB" sz="3200">
                <a:solidFill>
                  <a:schemeClr val="dk1"/>
                </a:solidFill>
                <a:latin typeface="Arial"/>
                <a:ea typeface="Arial"/>
                <a:cs typeface="Arial"/>
                <a:sym typeface="Arial"/>
              </a:rPr>
              <a:t>Nine out of ten people pay their tax on time.</a:t>
            </a:r>
            <a:endParaRPr sz="32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D85C-5FFC-82EB-881A-08DA4F24DFEF}"/>
              </a:ext>
            </a:extLst>
          </p:cNvPr>
          <p:cNvSpPr>
            <a:spLocks noGrp="1"/>
          </p:cNvSpPr>
          <p:nvPr>
            <p:ph type="title"/>
          </p:nvPr>
        </p:nvSpPr>
        <p:spPr/>
        <p:txBody>
          <a:bodyPr>
            <a:normAutofit/>
          </a:bodyPr>
          <a:lstStyle/>
          <a:p>
            <a:r>
              <a:rPr lang="en-GB" dirty="0"/>
              <a:t>Social norms increased tax payment rates</a:t>
            </a:r>
          </a:p>
        </p:txBody>
      </p:sp>
      <p:pic>
        <p:nvPicPr>
          <p:cNvPr id="6" name="Google Shape;394;p49">
            <a:extLst>
              <a:ext uri="{FF2B5EF4-FFF2-40B4-BE49-F238E27FC236}">
                <a16:creationId xmlns:a16="http://schemas.microsoft.com/office/drawing/2014/main" id="{5973F288-D486-51EF-5C51-8F8062402BEB}"/>
              </a:ext>
            </a:extLst>
          </p:cNvPr>
          <p:cNvPicPr preferRelativeResize="0"/>
          <p:nvPr/>
        </p:nvPicPr>
        <p:blipFill rotWithShape="1">
          <a:blip r:embed="rId3">
            <a:alphaModFix/>
          </a:blip>
          <a:srcRect/>
          <a:stretch/>
        </p:blipFill>
        <p:spPr>
          <a:xfrm>
            <a:off x="3990109" y="3778250"/>
            <a:ext cx="16459200" cy="9937750"/>
          </a:xfrm>
          <a:prstGeom prst="rect">
            <a:avLst/>
          </a:prstGeom>
          <a:noFill/>
          <a:ln>
            <a:noFill/>
          </a:ln>
        </p:spPr>
      </p:pic>
      <p:sp>
        <p:nvSpPr>
          <p:cNvPr id="8" name="TextBox 7">
            <a:extLst>
              <a:ext uri="{FF2B5EF4-FFF2-40B4-BE49-F238E27FC236}">
                <a16:creationId xmlns:a16="http://schemas.microsoft.com/office/drawing/2014/main" id="{710844B9-1BBB-EFDB-A4C1-153D451C0E53}"/>
              </a:ext>
            </a:extLst>
          </p:cNvPr>
          <p:cNvSpPr txBox="1"/>
          <p:nvPr/>
        </p:nvSpPr>
        <p:spPr>
          <a:xfrm>
            <a:off x="3401290" y="6017770"/>
            <a:ext cx="17636837" cy="84023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5400" b="1" i="0" u="none" strike="noStrike" dirty="0">
                <a:solidFill>
                  <a:srgbClr val="000000"/>
                </a:solidFill>
                <a:effectLst/>
                <a:latin typeface="Arial" panose="020B0604020202020204" pitchFamily="34" charset="0"/>
              </a:rPr>
              <a:t>This trial brought forward</a:t>
            </a:r>
            <a:r>
              <a:rPr lang="en-GB" sz="5400" b="1" i="0" u="none" strike="noStrike" dirty="0">
                <a:solidFill>
                  <a:srgbClr val="FFFFFF"/>
                </a:solidFill>
                <a:effectLst/>
                <a:latin typeface="Arial" panose="020B0604020202020204" pitchFamily="34" charset="0"/>
              </a:rPr>
              <a:t> </a:t>
            </a:r>
            <a:r>
              <a:rPr lang="en-GB" sz="5400" b="1" i="0" u="none" strike="noStrike" dirty="0">
                <a:solidFill>
                  <a:srgbClr val="FBA02E"/>
                </a:solidFill>
                <a:effectLst/>
                <a:latin typeface="Arial" panose="020B0604020202020204" pitchFamily="34" charset="0"/>
              </a:rPr>
              <a:t>£200 million </a:t>
            </a:r>
            <a:r>
              <a:rPr lang="en-GB" sz="5400" b="1" i="0" u="none" strike="noStrike" dirty="0">
                <a:solidFill>
                  <a:srgbClr val="000000"/>
                </a:solidFill>
                <a:effectLst/>
                <a:latin typeface="Arial" panose="020B0604020202020204" pitchFamily="34" charset="0"/>
              </a:rPr>
              <a:t>in 12 months.</a:t>
            </a:r>
            <a:endParaRPr lang="en-GB" sz="5400" dirty="0"/>
          </a:p>
        </p:txBody>
      </p:sp>
    </p:spTree>
    <p:extLst>
      <p:ext uri="{BB962C8B-B14F-4D97-AF65-F5344CB8AC3E}">
        <p14:creationId xmlns:p14="http://schemas.microsoft.com/office/powerpoint/2010/main" val="24241702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8" name="Google Shape;408;p51"/>
          <p:cNvSpPr/>
          <p:nvPr/>
        </p:nvSpPr>
        <p:spPr>
          <a:xfrm>
            <a:off x="4281058" y="4114801"/>
            <a:ext cx="4405744" cy="8104910"/>
          </a:xfrm>
          <a:prstGeom prst="rect">
            <a:avLst/>
          </a:prstGeom>
          <a:solidFill>
            <a:schemeClr val="accent1"/>
          </a:solidFill>
          <a:ln>
            <a:noFill/>
          </a:ln>
        </p:spPr>
        <p:txBody>
          <a:bodyPr spcFirstLastPara="1" wrap="square" lIns="182850" tIns="91400" rIns="182850" bIns="91400" anchor="ctr" anchorCtr="0">
            <a:noAutofit/>
          </a:bodyPr>
          <a:lstStyle/>
          <a:p>
            <a:pPr algn="ctr">
              <a:spcBef>
                <a:spcPts val="0"/>
              </a:spcBef>
            </a:pPr>
            <a:endParaRPr sz="3600">
              <a:solidFill>
                <a:schemeClr val="lt1"/>
              </a:solidFill>
              <a:latin typeface="Arial"/>
              <a:ea typeface="Arial"/>
              <a:cs typeface="Arial"/>
              <a:sym typeface="Arial"/>
            </a:endParaRPr>
          </a:p>
        </p:txBody>
      </p:sp>
      <p:sp>
        <p:nvSpPr>
          <p:cNvPr id="409" name="Google Shape;409;p51"/>
          <p:cNvSpPr/>
          <p:nvPr/>
        </p:nvSpPr>
        <p:spPr>
          <a:xfrm>
            <a:off x="5527961" y="4946073"/>
            <a:ext cx="1911926" cy="1745674"/>
          </a:xfrm>
          <a:prstGeom prst="ellipse">
            <a:avLst/>
          </a:prstGeom>
          <a:solidFill>
            <a:schemeClr val="lt1"/>
          </a:solidFill>
          <a:ln>
            <a:noFill/>
          </a:ln>
        </p:spPr>
        <p:txBody>
          <a:bodyPr spcFirstLastPara="1" wrap="square" lIns="182850" tIns="91400" rIns="182850" bIns="91400" anchor="ctr" anchorCtr="0">
            <a:noAutofit/>
          </a:bodyPr>
          <a:lstStyle/>
          <a:p>
            <a:pPr algn="ctr">
              <a:spcBef>
                <a:spcPts val="0"/>
              </a:spcBef>
            </a:pPr>
            <a:endParaRPr sz="3600">
              <a:solidFill>
                <a:schemeClr val="lt1"/>
              </a:solidFill>
              <a:latin typeface="Arial"/>
              <a:ea typeface="Arial"/>
              <a:cs typeface="Arial"/>
              <a:sym typeface="Arial"/>
            </a:endParaRPr>
          </a:p>
        </p:txBody>
      </p:sp>
      <p:sp>
        <p:nvSpPr>
          <p:cNvPr id="410" name="Google Shape;410;p51"/>
          <p:cNvSpPr txBox="1"/>
          <p:nvPr/>
        </p:nvSpPr>
        <p:spPr>
          <a:xfrm>
            <a:off x="4530444" y="7647710"/>
            <a:ext cx="3906980" cy="1846660"/>
          </a:xfrm>
          <a:prstGeom prst="rect">
            <a:avLst/>
          </a:prstGeom>
          <a:noFill/>
          <a:ln>
            <a:noFill/>
          </a:ln>
        </p:spPr>
        <p:txBody>
          <a:bodyPr spcFirstLastPara="1" wrap="square" lIns="182850" tIns="91400" rIns="182850" bIns="91400" anchor="t" anchorCtr="0">
            <a:noAutofit/>
          </a:bodyPr>
          <a:lstStyle/>
          <a:p>
            <a:pPr algn="ctr">
              <a:spcBef>
                <a:spcPts val="0"/>
              </a:spcBef>
            </a:pPr>
            <a:r>
              <a:rPr lang="en-GB" sz="3600">
                <a:solidFill>
                  <a:schemeClr val="dk1"/>
                </a:solidFill>
                <a:latin typeface="Arial"/>
                <a:ea typeface="Arial"/>
                <a:cs typeface="Arial"/>
                <a:sym typeface="Arial"/>
              </a:rPr>
              <a:t>Reuse your towel to save the environment</a:t>
            </a:r>
            <a:endParaRPr sz="3600">
              <a:solidFill>
                <a:schemeClr val="dk1"/>
              </a:solidFill>
              <a:latin typeface="Arial"/>
              <a:ea typeface="Arial"/>
              <a:cs typeface="Arial"/>
              <a:sym typeface="Arial"/>
            </a:endParaRPr>
          </a:p>
        </p:txBody>
      </p:sp>
      <p:sp>
        <p:nvSpPr>
          <p:cNvPr id="411" name="Google Shape;411;p51"/>
          <p:cNvSpPr txBox="1"/>
          <p:nvPr/>
        </p:nvSpPr>
        <p:spPr>
          <a:xfrm>
            <a:off x="5070765" y="10561353"/>
            <a:ext cx="3449782" cy="1292662"/>
          </a:xfrm>
          <a:prstGeom prst="rect">
            <a:avLst/>
          </a:prstGeom>
          <a:noFill/>
          <a:ln>
            <a:noFill/>
          </a:ln>
        </p:spPr>
        <p:txBody>
          <a:bodyPr spcFirstLastPara="1" wrap="square" lIns="182850" tIns="91400" rIns="182850" bIns="91400" anchor="t" anchorCtr="0">
            <a:noAutofit/>
          </a:bodyPr>
          <a:lstStyle/>
          <a:p>
            <a:pPr>
              <a:spcBef>
                <a:spcPts val="0"/>
              </a:spcBef>
            </a:pPr>
            <a:r>
              <a:rPr lang="en-GB" sz="7200" b="1">
                <a:solidFill>
                  <a:schemeClr val="dk1"/>
                </a:solidFill>
                <a:latin typeface="Arial"/>
                <a:ea typeface="Arial"/>
                <a:cs typeface="Arial"/>
                <a:sym typeface="Arial"/>
              </a:rPr>
              <a:t>35.1%</a:t>
            </a:r>
            <a:endParaRPr sz="7200" b="1">
              <a:solidFill>
                <a:schemeClr val="dk1"/>
              </a:solidFill>
              <a:latin typeface="Arial"/>
              <a:ea typeface="Arial"/>
              <a:cs typeface="Arial"/>
              <a:sym typeface="Arial"/>
            </a:endParaRPr>
          </a:p>
        </p:txBody>
      </p:sp>
      <p:grpSp>
        <p:nvGrpSpPr>
          <p:cNvPr id="412" name="Google Shape;412;p51"/>
          <p:cNvGrpSpPr/>
          <p:nvPr/>
        </p:nvGrpSpPr>
        <p:grpSpPr>
          <a:xfrm>
            <a:off x="10065328" y="4114801"/>
            <a:ext cx="4405744" cy="8104910"/>
            <a:chOff x="3789220" y="1600200"/>
            <a:chExt cx="2202872" cy="4052455"/>
          </a:xfrm>
        </p:grpSpPr>
        <p:sp>
          <p:nvSpPr>
            <p:cNvPr id="413" name="Google Shape;413;p51"/>
            <p:cNvSpPr/>
            <p:nvPr/>
          </p:nvSpPr>
          <p:spPr>
            <a:xfrm>
              <a:off x="3789220" y="1600200"/>
              <a:ext cx="2202872" cy="4052455"/>
            </a:xfrm>
            <a:prstGeom prst="rect">
              <a:avLst/>
            </a:prstGeom>
            <a:solidFill>
              <a:schemeClr val="accent1"/>
            </a:solidFill>
            <a:ln>
              <a:noFill/>
            </a:ln>
          </p:spPr>
          <p:txBody>
            <a:bodyPr spcFirstLastPara="1" wrap="square" lIns="182850" tIns="91400" rIns="182850" bIns="91400" anchor="ctr" anchorCtr="0">
              <a:noAutofit/>
            </a:bodyPr>
            <a:lstStyle/>
            <a:p>
              <a:pPr algn="ctr">
                <a:spcBef>
                  <a:spcPts val="0"/>
                </a:spcBef>
              </a:pPr>
              <a:endParaRPr sz="3600">
                <a:solidFill>
                  <a:schemeClr val="lt1"/>
                </a:solidFill>
                <a:latin typeface="Arial"/>
                <a:ea typeface="Arial"/>
                <a:cs typeface="Arial"/>
                <a:sym typeface="Arial"/>
              </a:endParaRPr>
            </a:p>
          </p:txBody>
        </p:sp>
        <p:sp>
          <p:nvSpPr>
            <p:cNvPr id="414" name="Google Shape;414;p51"/>
            <p:cNvSpPr/>
            <p:nvPr/>
          </p:nvSpPr>
          <p:spPr>
            <a:xfrm>
              <a:off x="4412671" y="2015836"/>
              <a:ext cx="955963" cy="872837"/>
            </a:xfrm>
            <a:prstGeom prst="ellipse">
              <a:avLst/>
            </a:prstGeom>
            <a:solidFill>
              <a:schemeClr val="lt1"/>
            </a:solidFill>
            <a:ln>
              <a:noFill/>
            </a:ln>
          </p:spPr>
          <p:txBody>
            <a:bodyPr spcFirstLastPara="1" wrap="square" lIns="182850" tIns="91400" rIns="182850" bIns="91400" anchor="ctr" anchorCtr="0">
              <a:noAutofit/>
            </a:bodyPr>
            <a:lstStyle/>
            <a:p>
              <a:pPr algn="ctr">
                <a:spcBef>
                  <a:spcPts val="0"/>
                </a:spcBef>
              </a:pPr>
              <a:endParaRPr sz="3600">
                <a:solidFill>
                  <a:schemeClr val="lt1"/>
                </a:solidFill>
                <a:latin typeface="Arial"/>
                <a:ea typeface="Arial"/>
                <a:cs typeface="Arial"/>
                <a:sym typeface="Arial"/>
              </a:endParaRPr>
            </a:p>
          </p:txBody>
        </p:sp>
        <p:sp>
          <p:nvSpPr>
            <p:cNvPr id="415" name="Google Shape;415;p51"/>
            <p:cNvSpPr txBox="1"/>
            <p:nvPr/>
          </p:nvSpPr>
          <p:spPr>
            <a:xfrm>
              <a:off x="3934691" y="3262745"/>
              <a:ext cx="1974273" cy="1477328"/>
            </a:xfrm>
            <a:prstGeom prst="rect">
              <a:avLst/>
            </a:prstGeom>
            <a:noFill/>
            <a:ln>
              <a:noFill/>
            </a:ln>
          </p:spPr>
          <p:txBody>
            <a:bodyPr spcFirstLastPara="1" wrap="square" lIns="182850" tIns="91400" rIns="182850" bIns="91400" anchor="t" anchorCtr="0">
              <a:noAutofit/>
            </a:bodyPr>
            <a:lstStyle/>
            <a:p>
              <a:pPr algn="ctr">
                <a:spcBef>
                  <a:spcPts val="0"/>
                </a:spcBef>
              </a:pPr>
              <a:r>
                <a:rPr lang="en-GB" sz="3600">
                  <a:solidFill>
                    <a:schemeClr val="dk1"/>
                  </a:solidFill>
                  <a:latin typeface="Arial"/>
                  <a:ea typeface="Arial"/>
                  <a:cs typeface="Arial"/>
                  <a:sym typeface="Arial"/>
                </a:rPr>
                <a:t>Most hotel guests reuse their towel at least once during their stay</a:t>
              </a:r>
              <a:endParaRPr sz="3600">
                <a:solidFill>
                  <a:schemeClr val="dk1"/>
                </a:solidFill>
                <a:latin typeface="Arial"/>
                <a:ea typeface="Arial"/>
                <a:cs typeface="Arial"/>
                <a:sym typeface="Arial"/>
              </a:endParaRPr>
            </a:p>
          </p:txBody>
        </p:sp>
        <p:sp>
          <p:nvSpPr>
            <p:cNvPr id="416" name="Google Shape;416;p51"/>
            <p:cNvSpPr txBox="1"/>
            <p:nvPr/>
          </p:nvSpPr>
          <p:spPr>
            <a:xfrm>
              <a:off x="4184073" y="4823476"/>
              <a:ext cx="1724891" cy="646331"/>
            </a:xfrm>
            <a:prstGeom prst="rect">
              <a:avLst/>
            </a:prstGeom>
            <a:noFill/>
            <a:ln>
              <a:noFill/>
            </a:ln>
          </p:spPr>
          <p:txBody>
            <a:bodyPr spcFirstLastPara="1" wrap="square" lIns="182850" tIns="91400" rIns="182850" bIns="91400" anchor="t" anchorCtr="0">
              <a:noAutofit/>
            </a:bodyPr>
            <a:lstStyle/>
            <a:p>
              <a:pPr>
                <a:spcBef>
                  <a:spcPts val="0"/>
                </a:spcBef>
              </a:pPr>
              <a:r>
                <a:rPr lang="en-GB" sz="7200" b="1">
                  <a:solidFill>
                    <a:schemeClr val="dk1"/>
                  </a:solidFill>
                  <a:latin typeface="Arial"/>
                  <a:ea typeface="Arial"/>
                  <a:cs typeface="Arial"/>
                  <a:sym typeface="Arial"/>
                </a:rPr>
                <a:t>44.1%</a:t>
              </a:r>
              <a:endParaRPr sz="7200" b="1">
                <a:solidFill>
                  <a:schemeClr val="dk1"/>
                </a:solidFill>
                <a:latin typeface="Arial"/>
                <a:ea typeface="Arial"/>
                <a:cs typeface="Arial"/>
                <a:sym typeface="Arial"/>
              </a:endParaRPr>
            </a:p>
          </p:txBody>
        </p:sp>
      </p:grpSp>
      <p:grpSp>
        <p:nvGrpSpPr>
          <p:cNvPr id="417" name="Google Shape;417;p51"/>
          <p:cNvGrpSpPr/>
          <p:nvPr/>
        </p:nvGrpSpPr>
        <p:grpSpPr>
          <a:xfrm>
            <a:off x="15849600" y="4172573"/>
            <a:ext cx="4405744" cy="8104910"/>
            <a:chOff x="755074" y="1752600"/>
            <a:chExt cx="2202872" cy="4052455"/>
          </a:xfrm>
        </p:grpSpPr>
        <p:sp>
          <p:nvSpPr>
            <p:cNvPr id="418" name="Google Shape;418;p51"/>
            <p:cNvSpPr/>
            <p:nvPr/>
          </p:nvSpPr>
          <p:spPr>
            <a:xfrm>
              <a:off x="755074" y="1752600"/>
              <a:ext cx="2202872" cy="4052455"/>
            </a:xfrm>
            <a:prstGeom prst="rect">
              <a:avLst/>
            </a:prstGeom>
            <a:solidFill>
              <a:schemeClr val="accent1"/>
            </a:solidFill>
            <a:ln>
              <a:noFill/>
            </a:ln>
          </p:spPr>
          <p:txBody>
            <a:bodyPr spcFirstLastPara="1" wrap="square" lIns="182850" tIns="91400" rIns="182850" bIns="91400" anchor="ctr" anchorCtr="0">
              <a:noAutofit/>
            </a:bodyPr>
            <a:lstStyle/>
            <a:p>
              <a:pPr algn="ctr">
                <a:spcBef>
                  <a:spcPts val="0"/>
                </a:spcBef>
              </a:pPr>
              <a:endParaRPr sz="3600">
                <a:solidFill>
                  <a:schemeClr val="lt1"/>
                </a:solidFill>
                <a:latin typeface="Arial"/>
                <a:ea typeface="Arial"/>
                <a:cs typeface="Arial"/>
                <a:sym typeface="Arial"/>
              </a:endParaRPr>
            </a:p>
          </p:txBody>
        </p:sp>
        <p:sp>
          <p:nvSpPr>
            <p:cNvPr id="419" name="Google Shape;419;p51"/>
            <p:cNvSpPr/>
            <p:nvPr/>
          </p:nvSpPr>
          <p:spPr>
            <a:xfrm>
              <a:off x="1378525" y="2168236"/>
              <a:ext cx="955963" cy="872837"/>
            </a:xfrm>
            <a:prstGeom prst="ellipse">
              <a:avLst/>
            </a:prstGeom>
            <a:solidFill>
              <a:schemeClr val="lt1"/>
            </a:solidFill>
            <a:ln>
              <a:noFill/>
            </a:ln>
          </p:spPr>
          <p:txBody>
            <a:bodyPr spcFirstLastPara="1" wrap="square" lIns="182850" tIns="91400" rIns="182850" bIns="91400" anchor="ctr" anchorCtr="0">
              <a:noAutofit/>
            </a:bodyPr>
            <a:lstStyle/>
            <a:p>
              <a:pPr algn="ctr">
                <a:spcBef>
                  <a:spcPts val="0"/>
                </a:spcBef>
              </a:pPr>
              <a:endParaRPr sz="3600">
                <a:solidFill>
                  <a:schemeClr val="lt1"/>
                </a:solidFill>
                <a:latin typeface="Arial"/>
                <a:ea typeface="Arial"/>
                <a:cs typeface="Arial"/>
                <a:sym typeface="Arial"/>
              </a:endParaRPr>
            </a:p>
          </p:txBody>
        </p:sp>
        <p:sp>
          <p:nvSpPr>
            <p:cNvPr id="420" name="Google Shape;420;p51"/>
            <p:cNvSpPr txBox="1"/>
            <p:nvPr/>
          </p:nvSpPr>
          <p:spPr>
            <a:xfrm>
              <a:off x="1149927" y="4975876"/>
              <a:ext cx="1724891" cy="646331"/>
            </a:xfrm>
            <a:prstGeom prst="rect">
              <a:avLst/>
            </a:prstGeom>
            <a:noFill/>
            <a:ln>
              <a:noFill/>
            </a:ln>
          </p:spPr>
          <p:txBody>
            <a:bodyPr spcFirstLastPara="1" wrap="square" lIns="182850" tIns="91400" rIns="182850" bIns="91400" anchor="t" anchorCtr="0">
              <a:noAutofit/>
            </a:bodyPr>
            <a:lstStyle/>
            <a:p>
              <a:pPr>
                <a:spcBef>
                  <a:spcPts val="0"/>
                </a:spcBef>
              </a:pPr>
              <a:r>
                <a:rPr lang="en-GB" sz="7200" b="1">
                  <a:solidFill>
                    <a:schemeClr val="dk1"/>
                  </a:solidFill>
                  <a:latin typeface="Arial"/>
                  <a:ea typeface="Arial"/>
                  <a:cs typeface="Arial"/>
                  <a:sym typeface="Arial"/>
                </a:rPr>
                <a:t>49.3%</a:t>
              </a:r>
              <a:endParaRPr sz="7200" b="1">
                <a:solidFill>
                  <a:schemeClr val="dk1"/>
                </a:solidFill>
                <a:latin typeface="Arial"/>
                <a:ea typeface="Arial"/>
                <a:cs typeface="Arial"/>
                <a:sym typeface="Arial"/>
              </a:endParaRPr>
            </a:p>
          </p:txBody>
        </p:sp>
      </p:grpSp>
      <p:sp>
        <p:nvSpPr>
          <p:cNvPr id="421" name="Google Shape;421;p51"/>
          <p:cNvSpPr txBox="1"/>
          <p:nvPr/>
        </p:nvSpPr>
        <p:spPr>
          <a:xfrm>
            <a:off x="16078191" y="7033494"/>
            <a:ext cx="3948546" cy="3508652"/>
          </a:xfrm>
          <a:prstGeom prst="rect">
            <a:avLst/>
          </a:prstGeom>
          <a:noFill/>
          <a:ln>
            <a:noFill/>
          </a:ln>
        </p:spPr>
        <p:txBody>
          <a:bodyPr spcFirstLastPara="1" wrap="square" lIns="182850" tIns="91400" rIns="182850" bIns="91400" anchor="t" anchorCtr="0">
            <a:noAutofit/>
          </a:bodyPr>
          <a:lstStyle/>
          <a:p>
            <a:pPr algn="ctr">
              <a:spcBef>
                <a:spcPts val="0"/>
              </a:spcBef>
            </a:pPr>
            <a:r>
              <a:rPr lang="en-GB" sz="3600">
                <a:solidFill>
                  <a:schemeClr val="dk1"/>
                </a:solidFill>
                <a:latin typeface="Arial"/>
                <a:ea typeface="Arial"/>
                <a:cs typeface="Arial"/>
                <a:sym typeface="Arial"/>
              </a:rPr>
              <a:t>Most previous occupants of this room reused their towel at least once during their stay</a:t>
            </a:r>
            <a:endParaRPr sz="3600">
              <a:solidFill>
                <a:schemeClr val="dk1"/>
              </a:solidFill>
              <a:latin typeface="Arial"/>
              <a:ea typeface="Arial"/>
              <a:cs typeface="Arial"/>
              <a:sym typeface="Arial"/>
            </a:endParaRPr>
          </a:p>
        </p:txBody>
      </p:sp>
      <p:sp>
        <p:nvSpPr>
          <p:cNvPr id="4" name="Title 1">
            <a:extLst>
              <a:ext uri="{FF2B5EF4-FFF2-40B4-BE49-F238E27FC236}">
                <a16:creationId xmlns:a16="http://schemas.microsoft.com/office/drawing/2014/main" id="{B06185D1-3B25-5F72-8546-E2B765C16221}"/>
              </a:ext>
            </a:extLst>
          </p:cNvPr>
          <p:cNvSpPr>
            <a:spLocks noGrp="1"/>
          </p:cNvSpPr>
          <p:nvPr>
            <p:ph type="title"/>
          </p:nvPr>
        </p:nvSpPr>
        <p:spPr>
          <a:xfrm>
            <a:off x="1206500" y="1079500"/>
            <a:ext cx="21971000" cy="1433163"/>
          </a:xfrm>
        </p:spPr>
        <p:txBody>
          <a:bodyPr>
            <a:normAutofit fontScale="90000"/>
          </a:bodyPr>
          <a:lstStyle/>
          <a:p>
            <a:r>
              <a:rPr lang="en-GB" dirty="0"/>
              <a:t>Social norms encouraged environmental friendly behaviours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D85C-5FFC-82EB-881A-08DA4F24DFEF}"/>
              </a:ext>
            </a:extLst>
          </p:cNvPr>
          <p:cNvSpPr>
            <a:spLocks noGrp="1"/>
          </p:cNvSpPr>
          <p:nvPr>
            <p:ph type="title"/>
          </p:nvPr>
        </p:nvSpPr>
        <p:spPr/>
        <p:txBody>
          <a:bodyPr>
            <a:noAutofit/>
          </a:bodyPr>
          <a:lstStyle/>
          <a:p>
            <a:r>
              <a:rPr lang="en-GB" sz="7200" dirty="0"/>
              <a:t>Social comparison to reduce energy consumption</a:t>
            </a:r>
          </a:p>
        </p:txBody>
      </p:sp>
      <p:pic>
        <p:nvPicPr>
          <p:cNvPr id="3" name="Google Shape;443;p54">
            <a:extLst>
              <a:ext uri="{FF2B5EF4-FFF2-40B4-BE49-F238E27FC236}">
                <a16:creationId xmlns:a16="http://schemas.microsoft.com/office/drawing/2014/main" id="{EB729CDE-3188-165D-95D5-5390A8DE1E8B}"/>
              </a:ext>
            </a:extLst>
          </p:cNvPr>
          <p:cNvPicPr preferRelativeResize="0"/>
          <p:nvPr/>
        </p:nvPicPr>
        <p:blipFill rotWithShape="1">
          <a:blip r:embed="rId3">
            <a:alphaModFix/>
          </a:blip>
          <a:srcRect/>
          <a:stretch/>
        </p:blipFill>
        <p:spPr>
          <a:xfrm>
            <a:off x="1413927" y="2458633"/>
            <a:ext cx="11661600" cy="5292600"/>
          </a:xfrm>
          <a:prstGeom prst="rect">
            <a:avLst/>
          </a:prstGeom>
          <a:noFill/>
          <a:ln w="31750" cap="flat" cmpd="sng">
            <a:noFill/>
            <a:prstDash val="solid"/>
            <a:round/>
            <a:headEnd type="none" w="sm" len="sm"/>
            <a:tailEnd type="none" w="sm" len="sm"/>
          </a:ln>
        </p:spPr>
      </p:pic>
      <p:pic>
        <p:nvPicPr>
          <p:cNvPr id="4" name="Google Shape;449;p55">
            <a:extLst>
              <a:ext uri="{FF2B5EF4-FFF2-40B4-BE49-F238E27FC236}">
                <a16:creationId xmlns:a16="http://schemas.microsoft.com/office/drawing/2014/main" id="{589C165F-DA58-13C1-B873-9BA92FFC45C1}"/>
              </a:ext>
            </a:extLst>
          </p:cNvPr>
          <p:cNvPicPr preferRelativeResize="0"/>
          <p:nvPr/>
        </p:nvPicPr>
        <p:blipFill rotWithShape="1">
          <a:blip r:embed="rId4">
            <a:alphaModFix/>
          </a:blip>
          <a:srcRect l="1513" t="21216" r="3481" b="9804"/>
          <a:stretch/>
        </p:blipFill>
        <p:spPr>
          <a:xfrm>
            <a:off x="1413927" y="7924801"/>
            <a:ext cx="13703346" cy="5791199"/>
          </a:xfrm>
          <a:prstGeom prst="rect">
            <a:avLst/>
          </a:prstGeom>
          <a:noFill/>
          <a:ln>
            <a:noFill/>
          </a:ln>
        </p:spPr>
      </p:pic>
      <p:sp>
        <p:nvSpPr>
          <p:cNvPr id="7" name="TextBox 6">
            <a:extLst>
              <a:ext uri="{FF2B5EF4-FFF2-40B4-BE49-F238E27FC236}">
                <a16:creationId xmlns:a16="http://schemas.microsoft.com/office/drawing/2014/main" id="{832E0B61-2DCD-5624-BE91-1BF8E3391916}"/>
              </a:ext>
            </a:extLst>
          </p:cNvPr>
          <p:cNvSpPr txBox="1"/>
          <p:nvPr/>
        </p:nvSpPr>
        <p:spPr>
          <a:xfrm>
            <a:off x="13688291" y="2605110"/>
            <a:ext cx="9975272" cy="47807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685800" indent="-685800">
              <a:lnSpc>
                <a:spcPct val="100000"/>
              </a:lnSpc>
              <a:spcBef>
                <a:spcPts val="2000"/>
              </a:spcBef>
              <a:buFont typeface="Arial" panose="020B0604020202020204" pitchFamily="34" charset="0"/>
              <a:buChar char="•"/>
            </a:pPr>
            <a:r>
              <a:rPr lang="en-GB" dirty="0">
                <a:solidFill>
                  <a:schemeClr val="dk1"/>
                </a:solidFill>
                <a:latin typeface="Arial"/>
                <a:ea typeface="Arial"/>
                <a:cs typeface="Arial"/>
                <a:sym typeface="Arial"/>
              </a:rPr>
              <a:t>Sustained 2% saving, and 3-5% peak reduction.</a:t>
            </a:r>
            <a:endParaRPr lang="en-GB" sz="9600" dirty="0"/>
          </a:p>
          <a:p>
            <a:pPr marL="685800" indent="-685800">
              <a:lnSpc>
                <a:spcPct val="100000"/>
              </a:lnSpc>
              <a:spcBef>
                <a:spcPts val="2000"/>
              </a:spcBef>
              <a:buFont typeface="Arial" panose="020B0604020202020204" pitchFamily="34" charset="0"/>
              <a:buChar char="•"/>
            </a:pPr>
            <a:r>
              <a:rPr lang="en-GB" dirty="0">
                <a:solidFill>
                  <a:schemeClr val="dk1"/>
                </a:solidFill>
                <a:latin typeface="Arial"/>
                <a:ea typeface="Arial"/>
                <a:cs typeface="Arial"/>
                <a:sym typeface="Arial"/>
              </a:rPr>
              <a:t>3 million tonnes of CO2 if rolled out across 149m EU homes (equivalent to planting 150 million trees)</a:t>
            </a:r>
          </a:p>
        </p:txBody>
      </p:sp>
    </p:spTree>
    <p:extLst>
      <p:ext uri="{BB962C8B-B14F-4D97-AF65-F5344CB8AC3E}">
        <p14:creationId xmlns:p14="http://schemas.microsoft.com/office/powerpoint/2010/main" val="6364933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4" name="Google Shape;464;p57"/>
          <p:cNvPicPr preferRelativeResize="0">
            <a:picLocks noGrp="1"/>
          </p:cNvPicPr>
          <p:nvPr>
            <p:ph type="body" idx="1"/>
          </p:nvPr>
        </p:nvPicPr>
        <p:blipFill rotWithShape="1">
          <a:blip r:embed="rId3">
            <a:alphaModFix/>
          </a:blip>
          <a:srcRect/>
          <a:stretch/>
        </p:blipFill>
        <p:spPr>
          <a:xfrm>
            <a:off x="2360219" y="1685019"/>
            <a:ext cx="7124260" cy="10605434"/>
          </a:xfrm>
          <a:prstGeom prst="rect">
            <a:avLst/>
          </a:prstGeom>
          <a:noFill/>
          <a:ln>
            <a:noFill/>
          </a:ln>
        </p:spPr>
      </p:pic>
      <p:sp>
        <p:nvSpPr>
          <p:cNvPr id="465" name="Google Shape;465;p57"/>
          <p:cNvSpPr txBox="1"/>
          <p:nvPr/>
        </p:nvSpPr>
        <p:spPr>
          <a:xfrm>
            <a:off x="12706082" y="7796915"/>
            <a:ext cx="8268236" cy="4493538"/>
          </a:xfrm>
          <a:prstGeom prst="rect">
            <a:avLst/>
          </a:prstGeom>
          <a:noFill/>
          <a:ln>
            <a:noFill/>
          </a:ln>
        </p:spPr>
        <p:txBody>
          <a:bodyPr spcFirstLastPara="1" wrap="square" lIns="182850" tIns="91400" rIns="182850" bIns="91400" anchor="t" anchorCtr="0">
            <a:noAutofit/>
          </a:bodyPr>
          <a:lstStyle/>
          <a:p>
            <a:pPr>
              <a:lnSpc>
                <a:spcPct val="100000"/>
              </a:lnSpc>
              <a:spcBef>
                <a:spcPts val="0"/>
              </a:spcBef>
            </a:pPr>
            <a:r>
              <a:rPr lang="en-GB" sz="5600" b="1" dirty="0">
                <a:latin typeface="Arial"/>
                <a:ea typeface="Arial"/>
                <a:cs typeface="Arial"/>
                <a:sym typeface="Arial"/>
              </a:rPr>
              <a:t>“The great majority (80%) of practices in London prescribe fewer antibiotics per head than yours.”</a:t>
            </a:r>
            <a:endParaRPr sz="5600" b="1" dirty="0">
              <a:latin typeface="Arial"/>
              <a:ea typeface="Arial"/>
              <a:cs typeface="Arial"/>
              <a:sym typeface="Arial"/>
            </a:endParaRPr>
          </a:p>
        </p:txBody>
      </p:sp>
      <p:cxnSp>
        <p:nvCxnSpPr>
          <p:cNvPr id="466" name="Google Shape;466;p57"/>
          <p:cNvCxnSpPr>
            <a:cxnSpLocks/>
          </p:cNvCxnSpPr>
          <p:nvPr/>
        </p:nvCxnSpPr>
        <p:spPr>
          <a:xfrm>
            <a:off x="7272080" y="6987736"/>
            <a:ext cx="4919920" cy="1657500"/>
          </a:xfrm>
          <a:prstGeom prst="straightConnector1">
            <a:avLst/>
          </a:prstGeom>
          <a:noFill/>
          <a:ln w="9525" cap="flat" cmpd="sng">
            <a:solidFill>
              <a:srgbClr val="00ABEE"/>
            </a:solidFill>
            <a:prstDash val="solid"/>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D85C-5FFC-82EB-881A-08DA4F24DFEF}"/>
              </a:ext>
            </a:extLst>
          </p:cNvPr>
          <p:cNvSpPr>
            <a:spLocks noGrp="1"/>
          </p:cNvSpPr>
          <p:nvPr>
            <p:ph type="title"/>
          </p:nvPr>
        </p:nvSpPr>
        <p:spPr/>
        <p:txBody>
          <a:bodyPr>
            <a:normAutofit/>
          </a:bodyPr>
          <a:lstStyle/>
          <a:p>
            <a:r>
              <a:rPr lang="en-GB" dirty="0"/>
              <a:t>Social norms reduced prescriptions rates</a:t>
            </a:r>
          </a:p>
        </p:txBody>
      </p:sp>
      <p:pic>
        <p:nvPicPr>
          <p:cNvPr id="3" name="Google Shape;482;p58">
            <a:extLst>
              <a:ext uri="{FF2B5EF4-FFF2-40B4-BE49-F238E27FC236}">
                <a16:creationId xmlns:a16="http://schemas.microsoft.com/office/drawing/2014/main" id="{54698658-0D20-3892-81BF-6082D5E05EC7}"/>
              </a:ext>
            </a:extLst>
          </p:cNvPr>
          <p:cNvPicPr preferRelativeResize="0"/>
          <p:nvPr/>
        </p:nvPicPr>
        <p:blipFill rotWithShape="1">
          <a:blip r:embed="rId3">
            <a:alphaModFix/>
          </a:blip>
          <a:srcRect/>
          <a:stretch/>
        </p:blipFill>
        <p:spPr>
          <a:xfrm>
            <a:off x="3596052" y="3095076"/>
            <a:ext cx="17801496" cy="10381340"/>
          </a:xfrm>
          <a:prstGeom prst="rect">
            <a:avLst/>
          </a:prstGeom>
          <a:noFill/>
          <a:ln>
            <a:noFill/>
          </a:ln>
        </p:spPr>
      </p:pic>
      <p:sp>
        <p:nvSpPr>
          <p:cNvPr id="4" name="Google Shape;484;p58">
            <a:extLst>
              <a:ext uri="{FF2B5EF4-FFF2-40B4-BE49-F238E27FC236}">
                <a16:creationId xmlns:a16="http://schemas.microsoft.com/office/drawing/2014/main" id="{9667F970-313A-EFAF-D686-C4496731BD43}"/>
              </a:ext>
            </a:extLst>
          </p:cNvPr>
          <p:cNvSpPr/>
          <p:nvPr/>
        </p:nvSpPr>
        <p:spPr>
          <a:xfrm rot="2995165">
            <a:off x="18348276" y="7755538"/>
            <a:ext cx="3792556" cy="3107696"/>
          </a:xfrm>
          <a:prstGeom prst="rect">
            <a:avLst/>
          </a:prstGeom>
          <a:solidFill>
            <a:schemeClr val="lt1"/>
          </a:solidFill>
          <a:ln>
            <a:noFill/>
          </a:ln>
        </p:spPr>
        <p:txBody>
          <a:bodyPr spcFirstLastPara="1" wrap="square" lIns="182850" tIns="91400" rIns="182850" bIns="91400" anchor="ctr" anchorCtr="0">
            <a:noAutofit/>
          </a:bodyPr>
          <a:lstStyle/>
          <a:p>
            <a:pPr algn="ctr">
              <a:spcBef>
                <a:spcPts val="0"/>
              </a:spcBef>
            </a:pPr>
            <a:endParaRPr sz="3600">
              <a:solidFill>
                <a:srgbClr val="FFFFFF"/>
              </a:solidFill>
              <a:latin typeface="Arial"/>
              <a:ea typeface="Arial"/>
              <a:cs typeface="Arial"/>
              <a:sym typeface="Arial"/>
            </a:endParaRPr>
          </a:p>
        </p:txBody>
      </p:sp>
      <p:sp>
        <p:nvSpPr>
          <p:cNvPr id="5" name="Google Shape;483;p58">
            <a:extLst>
              <a:ext uri="{FF2B5EF4-FFF2-40B4-BE49-F238E27FC236}">
                <a16:creationId xmlns:a16="http://schemas.microsoft.com/office/drawing/2014/main" id="{EABD32B1-8309-273F-E440-7E8049C26F4D}"/>
              </a:ext>
            </a:extLst>
          </p:cNvPr>
          <p:cNvSpPr/>
          <p:nvPr/>
        </p:nvSpPr>
        <p:spPr>
          <a:xfrm rot="2995165">
            <a:off x="19137648" y="5810604"/>
            <a:ext cx="2213810" cy="3760312"/>
          </a:xfrm>
          <a:prstGeom prst="rect">
            <a:avLst/>
          </a:prstGeom>
          <a:solidFill>
            <a:schemeClr val="lt1"/>
          </a:solidFill>
          <a:ln>
            <a:noFill/>
          </a:ln>
        </p:spPr>
        <p:txBody>
          <a:bodyPr spcFirstLastPara="1" wrap="square" lIns="182850" tIns="91400" rIns="182850" bIns="91400" anchor="ctr" anchorCtr="0">
            <a:noAutofit/>
          </a:bodyPr>
          <a:lstStyle/>
          <a:p>
            <a:pPr algn="ctr">
              <a:spcBef>
                <a:spcPts val="0"/>
              </a:spcBef>
            </a:pPr>
            <a:endParaRPr sz="3600">
              <a:solidFill>
                <a:srgbClr val="FFFFFF"/>
              </a:solidFill>
              <a:latin typeface="Arial"/>
              <a:ea typeface="Arial"/>
              <a:cs typeface="Arial"/>
              <a:sym typeface="Arial"/>
            </a:endParaRPr>
          </a:p>
        </p:txBody>
      </p:sp>
    </p:spTree>
    <p:extLst>
      <p:ext uri="{BB962C8B-B14F-4D97-AF65-F5344CB8AC3E}">
        <p14:creationId xmlns:p14="http://schemas.microsoft.com/office/powerpoint/2010/main" val="9154894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D85C-5FFC-82EB-881A-08DA4F24DFEF}"/>
              </a:ext>
            </a:extLst>
          </p:cNvPr>
          <p:cNvSpPr>
            <a:spLocks noGrp="1"/>
          </p:cNvSpPr>
          <p:nvPr>
            <p:ph type="title"/>
          </p:nvPr>
        </p:nvSpPr>
        <p:spPr/>
        <p:txBody>
          <a:bodyPr>
            <a:normAutofit/>
          </a:bodyPr>
          <a:lstStyle/>
          <a:p>
            <a:r>
              <a:rPr lang="en-GB" sz="8800" dirty="0"/>
              <a:t>Increasing donations</a:t>
            </a:r>
            <a:endParaRPr lang="en-GB" dirty="0"/>
          </a:p>
        </p:txBody>
      </p:sp>
      <p:pic>
        <p:nvPicPr>
          <p:cNvPr id="3" name="Google Shape;565;p67">
            <a:extLst>
              <a:ext uri="{FF2B5EF4-FFF2-40B4-BE49-F238E27FC236}">
                <a16:creationId xmlns:a16="http://schemas.microsoft.com/office/drawing/2014/main" id="{ECB67C57-EEE7-6C49-60BB-F4A1FCB8AD4B}"/>
              </a:ext>
            </a:extLst>
          </p:cNvPr>
          <p:cNvPicPr preferRelativeResize="0">
            <a:picLocks/>
          </p:cNvPicPr>
          <p:nvPr/>
        </p:nvPicPr>
        <p:blipFill rotWithShape="1">
          <a:blip r:embed="rId3">
            <a:alphaModFix/>
          </a:blip>
          <a:srcRect l="4922" r="4922"/>
          <a:stretch/>
        </p:blipFill>
        <p:spPr>
          <a:xfrm>
            <a:off x="14538400" y="3270249"/>
            <a:ext cx="8321676" cy="8686800"/>
          </a:xfrm>
          <a:prstGeom prst="rect">
            <a:avLst/>
          </a:prstGeom>
          <a:noFill/>
          <a:ln w="12700">
            <a:noFill/>
            <a:miter lim="400000"/>
          </a:ln>
        </p:spPr>
      </p:pic>
      <p:sp>
        <p:nvSpPr>
          <p:cNvPr id="5" name="TextBox 4">
            <a:extLst>
              <a:ext uri="{FF2B5EF4-FFF2-40B4-BE49-F238E27FC236}">
                <a16:creationId xmlns:a16="http://schemas.microsoft.com/office/drawing/2014/main" id="{F1C84E06-3A5B-6F61-BDC0-D5EB22B3BD60}"/>
              </a:ext>
            </a:extLst>
          </p:cNvPr>
          <p:cNvSpPr txBox="1"/>
          <p:nvPr/>
        </p:nvSpPr>
        <p:spPr>
          <a:xfrm>
            <a:off x="1206500" y="4797494"/>
            <a:ext cx="12814300" cy="64017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rtl="0">
              <a:spcBef>
                <a:spcPts val="2000"/>
              </a:spcBef>
              <a:spcAft>
                <a:spcPts val="0"/>
              </a:spcAft>
              <a:buClr>
                <a:schemeClr val="dk1"/>
              </a:buClr>
              <a:buFont typeface="Calibri"/>
              <a:buNone/>
            </a:pPr>
            <a:r>
              <a:rPr lang="en-GB" sz="4800" b="0" i="0" u="none" strike="noStrike" cap="none" dirty="0">
                <a:solidFill>
                  <a:schemeClr val="dk1"/>
                </a:solidFill>
                <a:ea typeface="Calibri"/>
                <a:cs typeface="Calibri"/>
                <a:sym typeface="Calibri"/>
              </a:rPr>
              <a:t>We worked with a large investment bank to see if we could get their employees to donate a day’s worth of salary to charity. </a:t>
            </a:r>
            <a:r>
              <a:rPr lang="en-GB" dirty="0">
                <a:solidFill>
                  <a:schemeClr val="dk1"/>
                </a:solidFill>
                <a:ea typeface="Calibri"/>
                <a:cs typeface="Calibri"/>
                <a:sym typeface="Calibri"/>
              </a:rPr>
              <a:t>W</a:t>
            </a:r>
            <a:r>
              <a:rPr lang="en-GB" sz="4800" b="0" i="0" u="none" strike="noStrike" cap="none" dirty="0">
                <a:solidFill>
                  <a:schemeClr val="dk1"/>
                </a:solidFill>
                <a:ea typeface="Calibri"/>
                <a:cs typeface="Calibri"/>
                <a:sym typeface="Calibri"/>
              </a:rPr>
              <a:t>e tried a few different things:</a:t>
            </a:r>
            <a:endParaRPr lang="en-GB" dirty="0"/>
          </a:p>
          <a:p>
            <a:pPr marL="914400" marR="0" lvl="0" indent="-914400" algn="l" rtl="0">
              <a:lnSpc>
                <a:spcPct val="100000"/>
              </a:lnSpc>
              <a:spcBef>
                <a:spcPts val="2000"/>
              </a:spcBef>
              <a:spcAft>
                <a:spcPts val="0"/>
              </a:spcAft>
              <a:buClr>
                <a:schemeClr val="dk1"/>
              </a:buClr>
              <a:buFont typeface="+mj-lt"/>
              <a:buAutoNum type="arabicPeriod"/>
            </a:pPr>
            <a:r>
              <a:rPr lang="en-GB" sz="4800" b="0" i="0" u="none" strike="noStrike" cap="none" dirty="0">
                <a:solidFill>
                  <a:schemeClr val="dk1"/>
                </a:solidFill>
                <a:ea typeface="Calibri"/>
                <a:cs typeface="Calibri"/>
                <a:sym typeface="Calibri"/>
              </a:rPr>
              <a:t>Getting a minor celebrity to ask them to donate</a:t>
            </a:r>
            <a:endParaRPr lang="en-GB" dirty="0"/>
          </a:p>
          <a:p>
            <a:pPr marL="914400" marR="0" lvl="0" indent="-914400" algn="l" rtl="0">
              <a:lnSpc>
                <a:spcPct val="100000"/>
              </a:lnSpc>
              <a:spcBef>
                <a:spcPts val="2000"/>
              </a:spcBef>
              <a:spcAft>
                <a:spcPts val="0"/>
              </a:spcAft>
              <a:buClr>
                <a:schemeClr val="dk1"/>
              </a:buClr>
              <a:buFont typeface="+mj-lt"/>
              <a:buAutoNum type="arabicPeriod"/>
            </a:pPr>
            <a:r>
              <a:rPr lang="en-GB" sz="4800" b="0" i="0" u="none" strike="noStrike" cap="none" dirty="0">
                <a:solidFill>
                  <a:schemeClr val="dk1"/>
                </a:solidFill>
                <a:ea typeface="Calibri"/>
                <a:cs typeface="Calibri"/>
                <a:sym typeface="Calibri"/>
              </a:rPr>
              <a:t>Giving them candy</a:t>
            </a:r>
            <a:endParaRPr lang="en-GB" dirty="0"/>
          </a:p>
          <a:p>
            <a:pPr marL="914400" marR="0" lvl="0" indent="-914400" algn="l" rtl="0">
              <a:spcBef>
                <a:spcPts val="2000"/>
              </a:spcBef>
              <a:spcAft>
                <a:spcPts val="0"/>
              </a:spcAft>
              <a:buClr>
                <a:schemeClr val="dk1"/>
              </a:buClr>
              <a:buFont typeface="+mj-lt"/>
              <a:buAutoNum type="arabicPeriod"/>
            </a:pPr>
            <a:r>
              <a:rPr lang="en-GB" sz="4800" b="0" i="0" u="none" strike="noStrike" cap="none" dirty="0">
                <a:solidFill>
                  <a:schemeClr val="dk1"/>
                </a:solidFill>
                <a:ea typeface="Calibri"/>
                <a:cs typeface="Calibri"/>
                <a:sym typeface="Calibri"/>
              </a:rPr>
              <a:t>A personalised email sent from the CEO</a:t>
            </a:r>
            <a:endParaRPr lang="en-GB" dirty="0"/>
          </a:p>
        </p:txBody>
      </p:sp>
    </p:spTree>
    <p:extLst>
      <p:ext uri="{BB962C8B-B14F-4D97-AF65-F5344CB8AC3E}">
        <p14:creationId xmlns:p14="http://schemas.microsoft.com/office/powerpoint/2010/main" val="3060601864"/>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D85C-5FFC-82EB-881A-08DA4F24DFEF}"/>
              </a:ext>
            </a:extLst>
          </p:cNvPr>
          <p:cNvSpPr>
            <a:spLocks noGrp="1"/>
          </p:cNvSpPr>
          <p:nvPr>
            <p:ph type="title"/>
          </p:nvPr>
        </p:nvSpPr>
        <p:spPr/>
        <p:txBody>
          <a:bodyPr>
            <a:normAutofit/>
          </a:bodyPr>
          <a:lstStyle/>
          <a:p>
            <a:r>
              <a:rPr lang="en-GB" sz="8800" dirty="0"/>
              <a:t>Nudging with reciprocity</a:t>
            </a:r>
            <a:endParaRPr lang="en-GB" dirty="0"/>
          </a:p>
        </p:txBody>
      </p:sp>
      <p:pic>
        <p:nvPicPr>
          <p:cNvPr id="8" name="Google Shape;573;p68">
            <a:extLst>
              <a:ext uri="{FF2B5EF4-FFF2-40B4-BE49-F238E27FC236}">
                <a16:creationId xmlns:a16="http://schemas.microsoft.com/office/drawing/2014/main" id="{3A939029-9655-95CF-A817-BD7097F05725}"/>
              </a:ext>
            </a:extLst>
          </p:cNvPr>
          <p:cNvPicPr preferRelativeResize="0"/>
          <p:nvPr/>
        </p:nvPicPr>
        <p:blipFill rotWithShape="1">
          <a:blip r:embed="rId3">
            <a:alphaModFix/>
          </a:blip>
          <a:srcRect/>
          <a:stretch/>
        </p:blipFill>
        <p:spPr>
          <a:xfrm>
            <a:off x="3962400" y="2968627"/>
            <a:ext cx="16459200" cy="9937750"/>
          </a:xfrm>
          <a:prstGeom prst="rect">
            <a:avLst/>
          </a:prstGeom>
          <a:noFill/>
          <a:ln>
            <a:noFill/>
          </a:ln>
        </p:spPr>
      </p:pic>
      <p:sp>
        <p:nvSpPr>
          <p:cNvPr id="9" name="Google Shape;572;p68">
            <a:extLst>
              <a:ext uri="{FF2B5EF4-FFF2-40B4-BE49-F238E27FC236}">
                <a16:creationId xmlns:a16="http://schemas.microsoft.com/office/drawing/2014/main" id="{AF77BD05-C9B6-29D2-AE3F-A14A11FB082A}"/>
              </a:ext>
            </a:extLst>
          </p:cNvPr>
          <p:cNvSpPr txBox="1">
            <a:spLocks/>
          </p:cNvSpPr>
          <p:nvPr/>
        </p:nvSpPr>
        <p:spPr>
          <a:xfrm>
            <a:off x="8007928" y="4234584"/>
            <a:ext cx="7869382" cy="55908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182850" tIns="91400" rIns="182850" bIns="91400" anchor="t" anchorCtr="0">
            <a:no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r>
              <a:rPr lang="en-GB" sz="2800" dirty="0"/>
              <a:t>Proportion giving away a day’s salary to charity</a:t>
            </a:r>
          </a:p>
        </p:txBody>
      </p:sp>
    </p:spTree>
    <p:extLst>
      <p:ext uri="{BB962C8B-B14F-4D97-AF65-F5344CB8AC3E}">
        <p14:creationId xmlns:p14="http://schemas.microsoft.com/office/powerpoint/2010/main" val="251844160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itle 2"/>
          <p:cNvSpPr txBox="1">
            <a:spLocks noGrp="1"/>
          </p:cNvSpPr>
          <p:nvPr>
            <p:ph type="ctrTitle"/>
          </p:nvPr>
        </p:nvSpPr>
        <p:spPr>
          <a:prstGeom prst="rect">
            <a:avLst/>
          </a:prstGeom>
        </p:spPr>
        <p:txBody>
          <a:bodyPr/>
          <a:lstStyle>
            <a:lvl1pPr>
              <a:defRPr spc="-246"/>
            </a:lvl1pPr>
          </a:lstStyle>
          <a:p>
            <a:r>
              <a:rPr lang="en-GB" noProof="0" dirty="0"/>
              <a:t>Socio-cultural biases</a:t>
            </a:r>
          </a:p>
        </p:txBody>
      </p:sp>
      <p:sp>
        <p:nvSpPr>
          <p:cNvPr id="311" name="Subtitle 3"/>
          <p:cNvSpPr txBox="1">
            <a:spLocks noGrp="1"/>
          </p:cNvSpPr>
          <p:nvPr>
            <p:ph type="subTitle" sz="half" idx="1"/>
          </p:nvPr>
        </p:nvSpPr>
        <p:spPr>
          <a:xfrm>
            <a:off x="1201342" y="7223190"/>
            <a:ext cx="21998525" cy="5093832"/>
          </a:xfrm>
          <a:prstGeom prst="rect">
            <a:avLst/>
          </a:prstGeom>
        </p:spPr>
        <p:txBody>
          <a:bodyPr>
            <a:normAutofit/>
          </a:bodyPr>
          <a:lstStyle/>
          <a:p>
            <a:pPr>
              <a:spcAft>
                <a:spcPts val="1800"/>
              </a:spcAft>
            </a:pPr>
            <a:r>
              <a:rPr lang="en-GB" b="0" dirty="0"/>
              <a:t>Tendency to interpret and judge information or </a:t>
            </a:r>
            <a:r>
              <a:rPr lang="en-GB" b="0" dirty="0" err="1"/>
              <a:t>behavior</a:t>
            </a:r>
            <a:r>
              <a:rPr lang="en-GB" b="0" dirty="0"/>
              <a:t> based on one's own cultural or social norms, often leading to unfair or inaccurate assessments of others who come from different cultural or social backgrounds.</a:t>
            </a:r>
            <a:endParaRPr lang="en-GB" b="0" i="1" noProof="0" dirty="0"/>
          </a:p>
        </p:txBody>
      </p:sp>
    </p:spTree>
    <p:extLst>
      <p:ext uri="{BB962C8B-B14F-4D97-AF65-F5344CB8AC3E}">
        <p14:creationId xmlns:p14="http://schemas.microsoft.com/office/powerpoint/2010/main" val="3042070973"/>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D85C-5FFC-82EB-881A-08DA4F24DFEF}"/>
              </a:ext>
            </a:extLst>
          </p:cNvPr>
          <p:cNvSpPr>
            <a:spLocks noGrp="1"/>
          </p:cNvSpPr>
          <p:nvPr>
            <p:ph type="title"/>
          </p:nvPr>
        </p:nvSpPr>
        <p:spPr/>
        <p:txBody>
          <a:bodyPr>
            <a:normAutofit/>
          </a:bodyPr>
          <a:lstStyle/>
          <a:p>
            <a:r>
              <a:rPr lang="en-GB" sz="8800" dirty="0"/>
              <a:t>Nudging with reciprocity</a:t>
            </a:r>
            <a:endParaRPr lang="en-GB" dirty="0"/>
          </a:p>
        </p:txBody>
      </p:sp>
      <p:pic>
        <p:nvPicPr>
          <p:cNvPr id="3" name="Google Shape;565;p67">
            <a:extLst>
              <a:ext uri="{FF2B5EF4-FFF2-40B4-BE49-F238E27FC236}">
                <a16:creationId xmlns:a16="http://schemas.microsoft.com/office/drawing/2014/main" id="{ECB67C57-EEE7-6C49-60BB-F4A1FCB8AD4B}"/>
              </a:ext>
            </a:extLst>
          </p:cNvPr>
          <p:cNvPicPr preferRelativeResize="0">
            <a:picLocks/>
          </p:cNvPicPr>
          <p:nvPr/>
        </p:nvPicPr>
        <p:blipFill rotWithShape="1">
          <a:blip r:embed="rId3">
            <a:alphaModFix/>
          </a:blip>
          <a:srcRect l="4922" r="4922"/>
          <a:stretch/>
        </p:blipFill>
        <p:spPr>
          <a:xfrm>
            <a:off x="12543346" y="3270250"/>
            <a:ext cx="8321676" cy="8686800"/>
          </a:xfrm>
          <a:prstGeom prst="rect">
            <a:avLst/>
          </a:prstGeom>
          <a:noFill/>
          <a:ln w="12700">
            <a:noFill/>
            <a:miter lim="400000"/>
          </a:ln>
        </p:spPr>
      </p:pic>
      <p:sp>
        <p:nvSpPr>
          <p:cNvPr id="7" name="Google Shape;566;p67">
            <a:extLst>
              <a:ext uri="{FF2B5EF4-FFF2-40B4-BE49-F238E27FC236}">
                <a16:creationId xmlns:a16="http://schemas.microsoft.com/office/drawing/2014/main" id="{36BE8915-74F2-83EF-26E0-14F0D8D1640A}"/>
              </a:ext>
            </a:extLst>
          </p:cNvPr>
          <p:cNvSpPr txBox="1">
            <a:spLocks/>
          </p:cNvSpPr>
          <p:nvPr/>
        </p:nvSpPr>
        <p:spPr>
          <a:xfrm>
            <a:off x="3126577" y="5785429"/>
            <a:ext cx="8436988" cy="2853458"/>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182850" tIns="91400" rIns="182850" bIns="91400" anchor="t" anchorCtr="0">
            <a:noAutofit/>
          </a:bodyPr>
          <a:lst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marL="0" indent="0" hangingPunct="1">
              <a:spcBef>
                <a:spcPts val="0"/>
              </a:spcBef>
              <a:buNone/>
            </a:pPr>
            <a:r>
              <a:rPr lang="en-GB" sz="7200" b="1" dirty="0"/>
              <a:t>We got bankers to donate </a:t>
            </a:r>
            <a:r>
              <a:rPr lang="en-GB" sz="7200" b="1" dirty="0">
                <a:solidFill>
                  <a:schemeClr val="accent2"/>
                </a:solidFill>
              </a:rPr>
              <a:t>£500,000 to charity </a:t>
            </a:r>
            <a:r>
              <a:rPr lang="en-GB" sz="7200" b="1" dirty="0"/>
              <a:t>in one day.</a:t>
            </a:r>
          </a:p>
        </p:txBody>
      </p:sp>
    </p:spTree>
    <p:extLst>
      <p:ext uri="{BB962C8B-B14F-4D97-AF65-F5344CB8AC3E}">
        <p14:creationId xmlns:p14="http://schemas.microsoft.com/office/powerpoint/2010/main" val="2296593852"/>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D85C-5FFC-82EB-881A-08DA4F24DFEF}"/>
              </a:ext>
            </a:extLst>
          </p:cNvPr>
          <p:cNvSpPr>
            <a:spLocks noGrp="1"/>
          </p:cNvSpPr>
          <p:nvPr>
            <p:ph type="title"/>
          </p:nvPr>
        </p:nvSpPr>
        <p:spPr/>
        <p:txBody>
          <a:bodyPr>
            <a:normAutofit/>
          </a:bodyPr>
          <a:lstStyle/>
          <a:p>
            <a:r>
              <a:rPr lang="en-GB" sz="8800" dirty="0"/>
              <a:t>Encouraging organ donations</a:t>
            </a:r>
            <a:endParaRPr lang="en-GB" dirty="0"/>
          </a:p>
        </p:txBody>
      </p:sp>
      <p:grpSp>
        <p:nvGrpSpPr>
          <p:cNvPr id="3" name="Google Shape;600;p71">
            <a:extLst>
              <a:ext uri="{FF2B5EF4-FFF2-40B4-BE49-F238E27FC236}">
                <a16:creationId xmlns:a16="http://schemas.microsoft.com/office/drawing/2014/main" id="{3904FB9A-CB72-F72C-AEE7-D217E360E0C6}"/>
              </a:ext>
            </a:extLst>
          </p:cNvPr>
          <p:cNvGrpSpPr/>
          <p:nvPr/>
        </p:nvGrpSpPr>
        <p:grpSpPr>
          <a:xfrm>
            <a:off x="12347313" y="3481549"/>
            <a:ext cx="11777957" cy="8905570"/>
            <a:chOff x="269394" y="48788"/>
            <a:chExt cx="8538537" cy="6456174"/>
          </a:xfrm>
        </p:grpSpPr>
        <p:pic>
          <p:nvPicPr>
            <p:cNvPr id="5" name="Google Shape;601;p71">
              <a:extLst>
                <a:ext uri="{FF2B5EF4-FFF2-40B4-BE49-F238E27FC236}">
                  <a16:creationId xmlns:a16="http://schemas.microsoft.com/office/drawing/2014/main" id="{DD93E9AA-E70D-D8AE-C9A7-B5DEE16F0D67}"/>
                </a:ext>
              </a:extLst>
            </p:cNvPr>
            <p:cNvPicPr preferRelativeResize="0"/>
            <p:nvPr/>
          </p:nvPicPr>
          <p:blipFill rotWithShape="1">
            <a:blip r:embed="rId3">
              <a:alphaModFix/>
            </a:blip>
            <a:srcRect/>
            <a:stretch/>
          </p:blipFill>
          <p:spPr>
            <a:xfrm>
              <a:off x="269394" y="48788"/>
              <a:ext cx="4124325" cy="3086100"/>
            </a:xfrm>
            <a:prstGeom prst="rect">
              <a:avLst/>
            </a:prstGeom>
            <a:noFill/>
            <a:ln>
              <a:noFill/>
            </a:ln>
          </p:spPr>
        </p:pic>
        <p:pic>
          <p:nvPicPr>
            <p:cNvPr id="14" name="Google Shape;602;p71">
              <a:extLst>
                <a:ext uri="{FF2B5EF4-FFF2-40B4-BE49-F238E27FC236}">
                  <a16:creationId xmlns:a16="http://schemas.microsoft.com/office/drawing/2014/main" id="{E1FC7EC3-9EF0-A453-79ED-C7A070538762}"/>
                </a:ext>
              </a:extLst>
            </p:cNvPr>
            <p:cNvPicPr preferRelativeResize="0"/>
            <p:nvPr/>
          </p:nvPicPr>
          <p:blipFill rotWithShape="1">
            <a:blip r:embed="rId4">
              <a:alphaModFix/>
            </a:blip>
            <a:srcRect/>
            <a:stretch/>
          </p:blipFill>
          <p:spPr>
            <a:xfrm>
              <a:off x="4683606" y="48788"/>
              <a:ext cx="4124325" cy="3095625"/>
            </a:xfrm>
            <a:prstGeom prst="rect">
              <a:avLst/>
            </a:prstGeom>
            <a:noFill/>
            <a:ln>
              <a:noFill/>
            </a:ln>
          </p:spPr>
        </p:pic>
        <p:pic>
          <p:nvPicPr>
            <p:cNvPr id="15" name="Google Shape;603;p71">
              <a:extLst>
                <a:ext uri="{FF2B5EF4-FFF2-40B4-BE49-F238E27FC236}">
                  <a16:creationId xmlns:a16="http://schemas.microsoft.com/office/drawing/2014/main" id="{105A6AB8-EF93-EDDD-F3BB-57E834940015}"/>
                </a:ext>
              </a:extLst>
            </p:cNvPr>
            <p:cNvPicPr preferRelativeResize="0"/>
            <p:nvPr/>
          </p:nvPicPr>
          <p:blipFill rotWithShape="1">
            <a:blip r:embed="rId5">
              <a:alphaModFix/>
            </a:blip>
            <a:srcRect/>
            <a:stretch/>
          </p:blipFill>
          <p:spPr>
            <a:xfrm>
              <a:off x="281548" y="3399812"/>
              <a:ext cx="4133850" cy="3105150"/>
            </a:xfrm>
            <a:prstGeom prst="rect">
              <a:avLst/>
            </a:prstGeom>
            <a:noFill/>
            <a:ln>
              <a:noFill/>
            </a:ln>
          </p:spPr>
        </p:pic>
        <p:pic>
          <p:nvPicPr>
            <p:cNvPr id="16" name="Google Shape;604;p71">
              <a:extLst>
                <a:ext uri="{FF2B5EF4-FFF2-40B4-BE49-F238E27FC236}">
                  <a16:creationId xmlns:a16="http://schemas.microsoft.com/office/drawing/2014/main" id="{9500DE25-4916-8DB1-FB4D-05DE6ACF69A4}"/>
                </a:ext>
              </a:extLst>
            </p:cNvPr>
            <p:cNvPicPr preferRelativeResize="0"/>
            <p:nvPr/>
          </p:nvPicPr>
          <p:blipFill rotWithShape="1">
            <a:blip r:embed="rId6">
              <a:alphaModFix/>
            </a:blip>
            <a:srcRect/>
            <a:stretch/>
          </p:blipFill>
          <p:spPr>
            <a:xfrm>
              <a:off x="4683605" y="3409337"/>
              <a:ext cx="4114800" cy="3086100"/>
            </a:xfrm>
            <a:prstGeom prst="rect">
              <a:avLst/>
            </a:prstGeom>
            <a:noFill/>
            <a:ln>
              <a:noFill/>
            </a:ln>
          </p:spPr>
        </p:pic>
        <p:grpSp>
          <p:nvGrpSpPr>
            <p:cNvPr id="17" name="Google Shape;605;p71">
              <a:extLst>
                <a:ext uri="{FF2B5EF4-FFF2-40B4-BE49-F238E27FC236}">
                  <a16:creationId xmlns:a16="http://schemas.microsoft.com/office/drawing/2014/main" id="{B5B17090-0E8F-3FBA-AA50-450C7327D978}"/>
                </a:ext>
              </a:extLst>
            </p:cNvPr>
            <p:cNvGrpSpPr/>
            <p:nvPr/>
          </p:nvGrpSpPr>
          <p:grpSpPr>
            <a:xfrm>
              <a:off x="1917546" y="2480417"/>
              <a:ext cx="6777003" cy="3856466"/>
              <a:chOff x="1805940" y="2545080"/>
              <a:chExt cx="6777003" cy="3856466"/>
            </a:xfrm>
          </p:grpSpPr>
          <p:sp>
            <p:nvSpPr>
              <p:cNvPr id="18" name="Google Shape;606;p71">
                <a:extLst>
                  <a:ext uri="{FF2B5EF4-FFF2-40B4-BE49-F238E27FC236}">
                    <a16:creationId xmlns:a16="http://schemas.microsoft.com/office/drawing/2014/main" id="{F2BEC4CA-79DF-544B-8B3F-FC1A2E6B5607}"/>
                  </a:ext>
                </a:extLst>
              </p:cNvPr>
              <p:cNvSpPr/>
              <p:nvPr/>
            </p:nvSpPr>
            <p:spPr>
              <a:xfrm>
                <a:off x="1805940" y="2545080"/>
                <a:ext cx="2351615" cy="486458"/>
              </a:xfrm>
              <a:prstGeom prst="rect">
                <a:avLst/>
              </a:prstGeom>
              <a:solidFill>
                <a:schemeClr val="accent2"/>
              </a:solidFill>
              <a:ln>
                <a:noFill/>
              </a:ln>
            </p:spPr>
            <p:txBody>
              <a:bodyPr spcFirstLastPara="1" wrap="square" lIns="182850" tIns="91400" rIns="182850" bIns="91400" anchor="ctr" anchorCtr="0">
                <a:noAutofit/>
              </a:bodyPr>
              <a:lstStyle/>
              <a:p>
                <a:pPr algn="r">
                  <a:spcBef>
                    <a:spcPts val="0"/>
                  </a:spcBef>
                </a:pPr>
                <a:r>
                  <a:rPr lang="en-GB" sz="4000">
                    <a:solidFill>
                      <a:schemeClr val="dk1"/>
                    </a:solidFill>
                    <a:latin typeface="Arial"/>
                    <a:ea typeface="Arial"/>
                    <a:cs typeface="Arial"/>
                    <a:sym typeface="Arial"/>
                  </a:rPr>
                  <a:t>5. Three Die</a:t>
                </a:r>
                <a:endParaRPr sz="4000">
                  <a:solidFill>
                    <a:schemeClr val="dk1"/>
                  </a:solidFill>
                  <a:latin typeface="Arial"/>
                  <a:ea typeface="Arial"/>
                  <a:cs typeface="Arial"/>
                  <a:sym typeface="Arial"/>
                </a:endParaRPr>
              </a:p>
            </p:txBody>
          </p:sp>
          <p:sp>
            <p:nvSpPr>
              <p:cNvPr id="19" name="Google Shape;607;p71">
                <a:extLst>
                  <a:ext uri="{FF2B5EF4-FFF2-40B4-BE49-F238E27FC236}">
                    <a16:creationId xmlns:a16="http://schemas.microsoft.com/office/drawing/2014/main" id="{FAAAAA4A-1FCA-A5EF-E699-2CE2ED69DE12}"/>
                  </a:ext>
                </a:extLst>
              </p:cNvPr>
              <p:cNvSpPr/>
              <p:nvPr/>
            </p:nvSpPr>
            <p:spPr>
              <a:xfrm>
                <a:off x="6231328" y="2556206"/>
                <a:ext cx="2351615" cy="486458"/>
              </a:xfrm>
              <a:prstGeom prst="rect">
                <a:avLst/>
              </a:prstGeom>
              <a:solidFill>
                <a:schemeClr val="accent2"/>
              </a:solidFill>
              <a:ln>
                <a:noFill/>
              </a:ln>
            </p:spPr>
            <p:txBody>
              <a:bodyPr spcFirstLastPara="1" wrap="square" lIns="182850" tIns="91400" rIns="182850" bIns="91400" anchor="ctr" anchorCtr="0">
                <a:noAutofit/>
              </a:bodyPr>
              <a:lstStyle/>
              <a:p>
                <a:pPr algn="r">
                  <a:spcBef>
                    <a:spcPts val="0"/>
                  </a:spcBef>
                </a:pPr>
                <a:r>
                  <a:rPr lang="en-GB" sz="4000">
                    <a:solidFill>
                      <a:schemeClr val="dk1"/>
                    </a:solidFill>
                    <a:latin typeface="Arial"/>
                    <a:ea typeface="Arial"/>
                    <a:cs typeface="Arial"/>
                    <a:sym typeface="Arial"/>
                  </a:rPr>
                  <a:t>6. Nine Lives</a:t>
                </a:r>
                <a:endParaRPr sz="4000">
                  <a:solidFill>
                    <a:schemeClr val="dk1"/>
                  </a:solidFill>
                  <a:latin typeface="Arial"/>
                  <a:ea typeface="Arial"/>
                  <a:cs typeface="Arial"/>
                  <a:sym typeface="Arial"/>
                </a:endParaRPr>
              </a:p>
            </p:txBody>
          </p:sp>
          <p:sp>
            <p:nvSpPr>
              <p:cNvPr id="20" name="Google Shape;608;p71">
                <a:extLst>
                  <a:ext uri="{FF2B5EF4-FFF2-40B4-BE49-F238E27FC236}">
                    <a16:creationId xmlns:a16="http://schemas.microsoft.com/office/drawing/2014/main" id="{BC16425D-BD55-0506-58B2-CA4DECA143A3}"/>
                  </a:ext>
                </a:extLst>
              </p:cNvPr>
              <p:cNvSpPr/>
              <p:nvPr/>
            </p:nvSpPr>
            <p:spPr>
              <a:xfrm>
                <a:off x="1805940" y="5915088"/>
                <a:ext cx="2351615" cy="486458"/>
              </a:xfrm>
              <a:prstGeom prst="rect">
                <a:avLst/>
              </a:prstGeom>
              <a:solidFill>
                <a:schemeClr val="accent2"/>
              </a:solidFill>
              <a:ln>
                <a:noFill/>
              </a:ln>
            </p:spPr>
            <p:txBody>
              <a:bodyPr spcFirstLastPara="1" wrap="square" lIns="182850" tIns="91400" rIns="182850" bIns="91400" anchor="ctr" anchorCtr="0">
                <a:noAutofit/>
              </a:bodyPr>
              <a:lstStyle/>
              <a:p>
                <a:pPr algn="r">
                  <a:spcBef>
                    <a:spcPts val="0"/>
                  </a:spcBef>
                </a:pPr>
                <a:r>
                  <a:rPr lang="en-GB" sz="4000">
                    <a:solidFill>
                      <a:schemeClr val="dk1"/>
                    </a:solidFill>
                    <a:latin typeface="Arial"/>
                    <a:ea typeface="Arial"/>
                    <a:cs typeface="Arial"/>
                    <a:sym typeface="Arial"/>
                  </a:rPr>
                  <a:t>7. Reciprocity</a:t>
                </a:r>
                <a:endParaRPr sz="4000">
                  <a:solidFill>
                    <a:schemeClr val="dk1"/>
                  </a:solidFill>
                  <a:latin typeface="Arial"/>
                  <a:ea typeface="Arial"/>
                  <a:cs typeface="Arial"/>
                  <a:sym typeface="Arial"/>
                </a:endParaRPr>
              </a:p>
            </p:txBody>
          </p:sp>
          <p:sp>
            <p:nvSpPr>
              <p:cNvPr id="21" name="Google Shape;609;p71">
                <a:extLst>
                  <a:ext uri="{FF2B5EF4-FFF2-40B4-BE49-F238E27FC236}">
                    <a16:creationId xmlns:a16="http://schemas.microsoft.com/office/drawing/2014/main" id="{6B5A3093-1F5D-7D40-5CDA-0047B6FD373A}"/>
                  </a:ext>
                </a:extLst>
              </p:cNvPr>
              <p:cNvSpPr/>
              <p:nvPr/>
            </p:nvSpPr>
            <p:spPr>
              <a:xfrm>
                <a:off x="6231328" y="5915087"/>
                <a:ext cx="2351615" cy="486458"/>
              </a:xfrm>
              <a:prstGeom prst="rect">
                <a:avLst/>
              </a:prstGeom>
              <a:solidFill>
                <a:schemeClr val="accent2"/>
              </a:solidFill>
              <a:ln>
                <a:noFill/>
              </a:ln>
            </p:spPr>
            <p:txBody>
              <a:bodyPr spcFirstLastPara="1" wrap="square" lIns="182850" tIns="91400" rIns="182850" bIns="91400" anchor="ctr" anchorCtr="0">
                <a:noAutofit/>
              </a:bodyPr>
              <a:lstStyle/>
              <a:p>
                <a:pPr algn="r">
                  <a:spcBef>
                    <a:spcPts val="0"/>
                  </a:spcBef>
                </a:pPr>
                <a:r>
                  <a:rPr lang="en-GB" sz="4000">
                    <a:solidFill>
                      <a:schemeClr val="dk1"/>
                    </a:solidFill>
                    <a:latin typeface="Arial"/>
                    <a:ea typeface="Arial"/>
                    <a:cs typeface="Arial"/>
                    <a:sym typeface="Arial"/>
                  </a:rPr>
                  <a:t>8. Action</a:t>
                </a:r>
                <a:endParaRPr sz="4000">
                  <a:solidFill>
                    <a:schemeClr val="dk1"/>
                  </a:solidFill>
                  <a:latin typeface="Arial"/>
                  <a:ea typeface="Arial"/>
                  <a:cs typeface="Arial"/>
                  <a:sym typeface="Arial"/>
                </a:endParaRPr>
              </a:p>
            </p:txBody>
          </p:sp>
        </p:grpSp>
      </p:grpSp>
      <p:grpSp>
        <p:nvGrpSpPr>
          <p:cNvPr id="22" name="Google Shape;586;p70">
            <a:extLst>
              <a:ext uri="{FF2B5EF4-FFF2-40B4-BE49-F238E27FC236}">
                <a16:creationId xmlns:a16="http://schemas.microsoft.com/office/drawing/2014/main" id="{4FC1060C-E02F-E15B-A7E2-9CB4359485E7}"/>
              </a:ext>
            </a:extLst>
          </p:cNvPr>
          <p:cNvGrpSpPr/>
          <p:nvPr/>
        </p:nvGrpSpPr>
        <p:grpSpPr>
          <a:xfrm>
            <a:off x="369310" y="3481549"/>
            <a:ext cx="11822690" cy="8857044"/>
            <a:chOff x="157789" y="113451"/>
            <a:chExt cx="8605211" cy="6446649"/>
          </a:xfrm>
        </p:grpSpPr>
        <p:pic>
          <p:nvPicPr>
            <p:cNvPr id="23" name="Google Shape;587;p70">
              <a:extLst>
                <a:ext uri="{FF2B5EF4-FFF2-40B4-BE49-F238E27FC236}">
                  <a16:creationId xmlns:a16="http://schemas.microsoft.com/office/drawing/2014/main" id="{C4ED305D-5A4E-F814-A2EA-5C8B93765D64}"/>
                </a:ext>
              </a:extLst>
            </p:cNvPr>
            <p:cNvPicPr preferRelativeResize="0"/>
            <p:nvPr/>
          </p:nvPicPr>
          <p:blipFill rotWithShape="1">
            <a:blip r:embed="rId7">
              <a:alphaModFix/>
            </a:blip>
            <a:srcRect/>
            <a:stretch/>
          </p:blipFill>
          <p:spPr>
            <a:xfrm>
              <a:off x="169942" y="113451"/>
              <a:ext cx="4114800" cy="3095625"/>
            </a:xfrm>
            <a:prstGeom prst="rect">
              <a:avLst/>
            </a:prstGeom>
            <a:noFill/>
            <a:ln>
              <a:noFill/>
            </a:ln>
          </p:spPr>
        </p:pic>
        <p:pic>
          <p:nvPicPr>
            <p:cNvPr id="24" name="Google Shape;588;p70">
              <a:extLst>
                <a:ext uri="{FF2B5EF4-FFF2-40B4-BE49-F238E27FC236}">
                  <a16:creationId xmlns:a16="http://schemas.microsoft.com/office/drawing/2014/main" id="{529FC427-8DDC-5C87-B650-771AF9C0C17C}"/>
                </a:ext>
              </a:extLst>
            </p:cNvPr>
            <p:cNvPicPr preferRelativeResize="0"/>
            <p:nvPr/>
          </p:nvPicPr>
          <p:blipFill rotWithShape="1">
            <a:blip r:embed="rId8">
              <a:alphaModFix/>
            </a:blip>
            <a:srcRect/>
            <a:stretch/>
          </p:blipFill>
          <p:spPr>
            <a:xfrm>
              <a:off x="4571999" y="113451"/>
              <a:ext cx="4124325" cy="3086100"/>
            </a:xfrm>
            <a:prstGeom prst="rect">
              <a:avLst/>
            </a:prstGeom>
            <a:noFill/>
            <a:ln>
              <a:noFill/>
            </a:ln>
          </p:spPr>
        </p:pic>
        <p:pic>
          <p:nvPicPr>
            <p:cNvPr id="25" name="Google Shape;589;p70">
              <a:extLst>
                <a:ext uri="{FF2B5EF4-FFF2-40B4-BE49-F238E27FC236}">
                  <a16:creationId xmlns:a16="http://schemas.microsoft.com/office/drawing/2014/main" id="{E070B60E-89E3-E458-995E-866F9D0178B7}"/>
                </a:ext>
              </a:extLst>
            </p:cNvPr>
            <p:cNvPicPr preferRelativeResize="0"/>
            <p:nvPr/>
          </p:nvPicPr>
          <p:blipFill rotWithShape="1">
            <a:blip r:embed="rId9">
              <a:alphaModFix/>
            </a:blip>
            <a:srcRect/>
            <a:stretch/>
          </p:blipFill>
          <p:spPr>
            <a:xfrm>
              <a:off x="157789" y="3474000"/>
              <a:ext cx="4124325" cy="3086100"/>
            </a:xfrm>
            <a:prstGeom prst="rect">
              <a:avLst/>
            </a:prstGeom>
            <a:noFill/>
            <a:ln>
              <a:noFill/>
            </a:ln>
          </p:spPr>
        </p:pic>
        <p:pic>
          <p:nvPicPr>
            <p:cNvPr id="26" name="Google Shape;590;p70">
              <a:extLst>
                <a:ext uri="{FF2B5EF4-FFF2-40B4-BE49-F238E27FC236}">
                  <a16:creationId xmlns:a16="http://schemas.microsoft.com/office/drawing/2014/main" id="{074EA779-38EF-DE3B-82C5-740DC0967FFC}"/>
                </a:ext>
              </a:extLst>
            </p:cNvPr>
            <p:cNvPicPr preferRelativeResize="0"/>
            <p:nvPr/>
          </p:nvPicPr>
          <p:blipFill rotWithShape="1">
            <a:blip r:embed="rId10">
              <a:alphaModFix/>
            </a:blip>
            <a:srcRect l="-1" r="-1616"/>
            <a:stretch/>
          </p:blipFill>
          <p:spPr>
            <a:xfrm>
              <a:off x="4572000" y="3474000"/>
              <a:ext cx="4191000" cy="3086100"/>
            </a:xfrm>
            <a:prstGeom prst="rect">
              <a:avLst/>
            </a:prstGeom>
            <a:noFill/>
            <a:ln>
              <a:noFill/>
            </a:ln>
          </p:spPr>
        </p:pic>
        <p:sp>
          <p:nvSpPr>
            <p:cNvPr id="27" name="Google Shape;591;p70">
              <a:extLst>
                <a:ext uri="{FF2B5EF4-FFF2-40B4-BE49-F238E27FC236}">
                  <a16:creationId xmlns:a16="http://schemas.microsoft.com/office/drawing/2014/main" id="{EAD18AD5-0744-888C-4AC2-2D4755EDBEC4}"/>
                </a:ext>
              </a:extLst>
            </p:cNvPr>
            <p:cNvSpPr/>
            <p:nvPr/>
          </p:nvSpPr>
          <p:spPr>
            <a:xfrm>
              <a:off x="1805940" y="2545080"/>
              <a:ext cx="2351615" cy="486458"/>
            </a:xfrm>
            <a:prstGeom prst="rect">
              <a:avLst/>
            </a:prstGeom>
            <a:solidFill>
              <a:schemeClr val="accent2"/>
            </a:solidFill>
            <a:ln>
              <a:noFill/>
            </a:ln>
          </p:spPr>
          <p:txBody>
            <a:bodyPr spcFirstLastPara="1" wrap="square" lIns="182850" tIns="91400" rIns="182850" bIns="91400" anchor="ctr" anchorCtr="0">
              <a:noAutofit/>
            </a:bodyPr>
            <a:lstStyle/>
            <a:p>
              <a:pPr algn="r">
                <a:spcBef>
                  <a:spcPts val="0"/>
                </a:spcBef>
              </a:pPr>
              <a:r>
                <a:rPr lang="en-GB" sz="4000">
                  <a:solidFill>
                    <a:schemeClr val="dk1"/>
                  </a:solidFill>
                  <a:latin typeface="Arial"/>
                  <a:ea typeface="Arial"/>
                  <a:cs typeface="Arial"/>
                  <a:sym typeface="Arial"/>
                </a:rPr>
                <a:t>1. Control</a:t>
              </a:r>
              <a:endParaRPr sz="4000">
                <a:solidFill>
                  <a:schemeClr val="dk1"/>
                </a:solidFill>
                <a:latin typeface="Arial"/>
                <a:ea typeface="Arial"/>
                <a:cs typeface="Arial"/>
                <a:sym typeface="Arial"/>
              </a:endParaRPr>
            </a:p>
          </p:txBody>
        </p:sp>
        <p:sp>
          <p:nvSpPr>
            <p:cNvPr id="28" name="Google Shape;592;p70">
              <a:extLst>
                <a:ext uri="{FF2B5EF4-FFF2-40B4-BE49-F238E27FC236}">
                  <a16:creationId xmlns:a16="http://schemas.microsoft.com/office/drawing/2014/main" id="{B35EDBAD-240F-25FB-348F-1ABA9D7E2CE7}"/>
                </a:ext>
              </a:extLst>
            </p:cNvPr>
            <p:cNvSpPr/>
            <p:nvPr/>
          </p:nvSpPr>
          <p:spPr>
            <a:xfrm>
              <a:off x="6231328" y="2556206"/>
              <a:ext cx="2351615" cy="486458"/>
            </a:xfrm>
            <a:prstGeom prst="rect">
              <a:avLst/>
            </a:prstGeom>
            <a:solidFill>
              <a:schemeClr val="accent2"/>
            </a:solidFill>
            <a:ln>
              <a:noFill/>
            </a:ln>
          </p:spPr>
          <p:txBody>
            <a:bodyPr spcFirstLastPara="1" wrap="square" lIns="182850" tIns="91400" rIns="182850" bIns="91400" anchor="ctr" anchorCtr="0">
              <a:noAutofit/>
            </a:bodyPr>
            <a:lstStyle/>
            <a:p>
              <a:pPr algn="r">
                <a:spcBef>
                  <a:spcPts val="0"/>
                </a:spcBef>
              </a:pPr>
              <a:r>
                <a:rPr lang="en-GB" sz="4000">
                  <a:solidFill>
                    <a:schemeClr val="dk1"/>
                  </a:solidFill>
                  <a:latin typeface="Arial"/>
                  <a:ea typeface="Arial"/>
                  <a:cs typeface="Arial"/>
                  <a:sym typeface="Arial"/>
                </a:rPr>
                <a:t>2. Norm</a:t>
              </a:r>
              <a:endParaRPr sz="4000">
                <a:solidFill>
                  <a:schemeClr val="dk1"/>
                </a:solidFill>
                <a:latin typeface="Arial"/>
                <a:ea typeface="Arial"/>
                <a:cs typeface="Arial"/>
                <a:sym typeface="Arial"/>
              </a:endParaRPr>
            </a:p>
          </p:txBody>
        </p:sp>
        <p:sp>
          <p:nvSpPr>
            <p:cNvPr id="29" name="Google Shape;593;p70">
              <a:extLst>
                <a:ext uri="{FF2B5EF4-FFF2-40B4-BE49-F238E27FC236}">
                  <a16:creationId xmlns:a16="http://schemas.microsoft.com/office/drawing/2014/main" id="{71DA9CCD-0927-AEF8-2661-9F6B984941E0}"/>
                </a:ext>
              </a:extLst>
            </p:cNvPr>
            <p:cNvSpPr/>
            <p:nvPr/>
          </p:nvSpPr>
          <p:spPr>
            <a:xfrm>
              <a:off x="1805940" y="5915088"/>
              <a:ext cx="2351615" cy="486458"/>
            </a:xfrm>
            <a:prstGeom prst="rect">
              <a:avLst/>
            </a:prstGeom>
            <a:solidFill>
              <a:schemeClr val="accent2"/>
            </a:solidFill>
            <a:ln>
              <a:noFill/>
            </a:ln>
          </p:spPr>
          <p:txBody>
            <a:bodyPr spcFirstLastPara="1" wrap="square" lIns="182850" tIns="91400" rIns="182850" bIns="91400" anchor="ctr" anchorCtr="0">
              <a:noAutofit/>
            </a:bodyPr>
            <a:lstStyle/>
            <a:p>
              <a:pPr algn="r">
                <a:spcBef>
                  <a:spcPts val="0"/>
                </a:spcBef>
              </a:pPr>
              <a:r>
                <a:rPr lang="en-GB" sz="4000">
                  <a:solidFill>
                    <a:schemeClr val="dk1"/>
                  </a:solidFill>
                  <a:latin typeface="Arial"/>
                  <a:ea typeface="Arial"/>
                  <a:cs typeface="Arial"/>
                  <a:sym typeface="Arial"/>
                </a:rPr>
                <a:t>3. Norm &amp; Picture</a:t>
              </a:r>
              <a:endParaRPr sz="4000">
                <a:solidFill>
                  <a:schemeClr val="dk1"/>
                </a:solidFill>
                <a:latin typeface="Arial"/>
                <a:ea typeface="Arial"/>
                <a:cs typeface="Arial"/>
                <a:sym typeface="Arial"/>
              </a:endParaRPr>
            </a:p>
          </p:txBody>
        </p:sp>
        <p:sp>
          <p:nvSpPr>
            <p:cNvPr id="30" name="Google Shape;594;p70">
              <a:extLst>
                <a:ext uri="{FF2B5EF4-FFF2-40B4-BE49-F238E27FC236}">
                  <a16:creationId xmlns:a16="http://schemas.microsoft.com/office/drawing/2014/main" id="{0BDFA770-8934-9778-50BB-25C6556BFAFA}"/>
                </a:ext>
              </a:extLst>
            </p:cNvPr>
            <p:cNvSpPr/>
            <p:nvPr/>
          </p:nvSpPr>
          <p:spPr>
            <a:xfrm>
              <a:off x="6231328" y="5915087"/>
              <a:ext cx="2351615" cy="486458"/>
            </a:xfrm>
            <a:prstGeom prst="rect">
              <a:avLst/>
            </a:prstGeom>
            <a:solidFill>
              <a:schemeClr val="accent2"/>
            </a:solidFill>
            <a:ln>
              <a:noFill/>
            </a:ln>
          </p:spPr>
          <p:txBody>
            <a:bodyPr spcFirstLastPara="1" wrap="square" lIns="182850" tIns="91400" rIns="182850" bIns="91400" anchor="ctr" anchorCtr="0">
              <a:noAutofit/>
            </a:bodyPr>
            <a:lstStyle/>
            <a:p>
              <a:pPr algn="r">
                <a:spcBef>
                  <a:spcPts val="0"/>
                </a:spcBef>
              </a:pPr>
              <a:r>
                <a:rPr lang="en-GB" sz="4000">
                  <a:solidFill>
                    <a:schemeClr val="dk1"/>
                  </a:solidFill>
                  <a:latin typeface="Arial"/>
                  <a:ea typeface="Arial"/>
                  <a:cs typeface="Arial"/>
                  <a:sym typeface="Arial"/>
                </a:rPr>
                <a:t>4. Norm &amp; Logo</a:t>
              </a:r>
              <a:endParaRPr sz="4000">
                <a:solidFill>
                  <a:schemeClr val="dk1"/>
                </a:solidFill>
                <a:latin typeface="Arial"/>
                <a:ea typeface="Arial"/>
                <a:cs typeface="Arial"/>
                <a:sym typeface="Arial"/>
              </a:endParaRPr>
            </a:p>
          </p:txBody>
        </p:sp>
      </p:grpSp>
    </p:spTree>
    <p:extLst>
      <p:ext uri="{BB962C8B-B14F-4D97-AF65-F5344CB8AC3E}">
        <p14:creationId xmlns:p14="http://schemas.microsoft.com/office/powerpoint/2010/main" val="25626629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D85C-5FFC-82EB-881A-08DA4F24DFEF}"/>
              </a:ext>
            </a:extLst>
          </p:cNvPr>
          <p:cNvSpPr>
            <a:spLocks noGrp="1"/>
          </p:cNvSpPr>
          <p:nvPr>
            <p:ph type="title"/>
          </p:nvPr>
        </p:nvSpPr>
        <p:spPr/>
        <p:txBody>
          <a:bodyPr>
            <a:normAutofit/>
          </a:bodyPr>
          <a:lstStyle/>
          <a:p>
            <a:r>
              <a:rPr lang="en-GB" sz="8800" dirty="0"/>
              <a:t>Encouraging organ donations</a:t>
            </a:r>
            <a:endParaRPr lang="en-GB" dirty="0"/>
          </a:p>
        </p:txBody>
      </p:sp>
      <p:pic>
        <p:nvPicPr>
          <p:cNvPr id="4" name="Google Shape;616;p72">
            <a:extLst>
              <a:ext uri="{FF2B5EF4-FFF2-40B4-BE49-F238E27FC236}">
                <a16:creationId xmlns:a16="http://schemas.microsoft.com/office/drawing/2014/main" id="{ABD123B1-6836-9DEF-3975-A3538F2FAEBB}"/>
              </a:ext>
            </a:extLst>
          </p:cNvPr>
          <p:cNvPicPr preferRelativeResize="0"/>
          <p:nvPr/>
        </p:nvPicPr>
        <p:blipFill rotWithShape="1">
          <a:blip r:embed="rId3">
            <a:alphaModFix/>
          </a:blip>
          <a:srcRect/>
          <a:stretch/>
        </p:blipFill>
        <p:spPr>
          <a:xfrm>
            <a:off x="3962400" y="3550518"/>
            <a:ext cx="16459200" cy="9937750"/>
          </a:xfrm>
          <a:prstGeom prst="rect">
            <a:avLst/>
          </a:prstGeom>
          <a:noFill/>
          <a:ln>
            <a:noFill/>
          </a:ln>
        </p:spPr>
      </p:pic>
      <p:sp>
        <p:nvSpPr>
          <p:cNvPr id="6" name="Google Shape;615;p72">
            <a:extLst>
              <a:ext uri="{FF2B5EF4-FFF2-40B4-BE49-F238E27FC236}">
                <a16:creationId xmlns:a16="http://schemas.microsoft.com/office/drawing/2014/main" id="{832D46CF-DEDB-5E55-E024-DC208146A944}"/>
              </a:ext>
            </a:extLst>
          </p:cNvPr>
          <p:cNvSpPr txBox="1">
            <a:spLocks/>
          </p:cNvSpPr>
          <p:nvPr/>
        </p:nvSpPr>
        <p:spPr>
          <a:xfrm>
            <a:off x="5514109" y="2904345"/>
            <a:ext cx="12877800" cy="1700214"/>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182850" tIns="91400" rIns="182850" bIns="91400" anchor="t" anchorCtr="0">
            <a:no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r>
              <a:rPr lang="en-GB" sz="3200" dirty="0"/>
              <a:t>Proportion joining the organ donor registry after a simple online prompt</a:t>
            </a:r>
            <a:endParaRPr lang="en-GB" sz="7200" dirty="0"/>
          </a:p>
        </p:txBody>
      </p:sp>
      <p:sp>
        <p:nvSpPr>
          <p:cNvPr id="7" name="Rectangle 6">
            <a:extLst>
              <a:ext uri="{FF2B5EF4-FFF2-40B4-BE49-F238E27FC236}">
                <a16:creationId xmlns:a16="http://schemas.microsoft.com/office/drawing/2014/main" id="{FB5654EB-E506-9443-1B34-97939461F944}"/>
              </a:ext>
            </a:extLst>
          </p:cNvPr>
          <p:cNvSpPr/>
          <p:nvPr/>
        </p:nvSpPr>
        <p:spPr>
          <a:xfrm>
            <a:off x="18391909" y="5680364"/>
            <a:ext cx="2389909" cy="737061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3" name="Google Shape;579;p69">
            <a:extLst>
              <a:ext uri="{FF2B5EF4-FFF2-40B4-BE49-F238E27FC236}">
                <a16:creationId xmlns:a16="http://schemas.microsoft.com/office/drawing/2014/main" id="{2BD764AD-90FF-B120-9D69-DEA6773E1E3B}"/>
              </a:ext>
            </a:extLst>
          </p:cNvPr>
          <p:cNvSpPr txBox="1">
            <a:spLocks/>
          </p:cNvSpPr>
          <p:nvPr/>
        </p:nvSpPr>
        <p:spPr>
          <a:xfrm>
            <a:off x="8141922" y="5517430"/>
            <a:ext cx="6894964" cy="6003926"/>
          </a:xfrm>
          <a:prstGeom prst="rect">
            <a:avLst/>
          </a:prstGeom>
          <a:solidFill>
            <a:schemeClr val="bg1"/>
          </a:solid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182850" tIns="91400" rIns="182850" bIns="91400" anchor="t" anchorCtr="0">
            <a:noAutofit/>
          </a:bodyPr>
          <a:lst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marL="0" indent="0" hangingPunct="1">
              <a:spcBef>
                <a:spcPts val="0"/>
              </a:spcBef>
              <a:buNone/>
            </a:pPr>
            <a:r>
              <a:rPr lang="en-GB" sz="6600" b="1" dirty="0"/>
              <a:t>This organ donation trial will add </a:t>
            </a:r>
            <a:r>
              <a:rPr lang="en-GB" sz="6600" b="1" dirty="0">
                <a:solidFill>
                  <a:schemeClr val="accent2"/>
                </a:solidFill>
              </a:rPr>
              <a:t>100,000 </a:t>
            </a:r>
            <a:r>
              <a:rPr lang="en-GB" sz="6600" b="1" dirty="0"/>
              <a:t>organ donor registrations in one year.</a:t>
            </a:r>
          </a:p>
        </p:txBody>
      </p:sp>
    </p:spTree>
    <p:extLst>
      <p:ext uri="{BB962C8B-B14F-4D97-AF65-F5344CB8AC3E}">
        <p14:creationId xmlns:p14="http://schemas.microsoft.com/office/powerpoint/2010/main" val="23654587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D85C-5FFC-82EB-881A-08DA4F24DFEF}"/>
              </a:ext>
            </a:extLst>
          </p:cNvPr>
          <p:cNvSpPr>
            <a:spLocks noGrp="1"/>
          </p:cNvSpPr>
          <p:nvPr>
            <p:ph type="title"/>
          </p:nvPr>
        </p:nvSpPr>
        <p:spPr/>
        <p:txBody>
          <a:bodyPr>
            <a:normAutofit/>
          </a:bodyPr>
          <a:lstStyle/>
          <a:p>
            <a:r>
              <a:rPr lang="en-GB" sz="8800" dirty="0"/>
              <a:t>Reducing unemployment</a:t>
            </a:r>
            <a:endParaRPr lang="en-GB" dirty="0"/>
          </a:p>
        </p:txBody>
      </p:sp>
      <p:pic>
        <p:nvPicPr>
          <p:cNvPr id="3" name="Google Shape;630;p74">
            <a:extLst>
              <a:ext uri="{FF2B5EF4-FFF2-40B4-BE49-F238E27FC236}">
                <a16:creationId xmlns:a16="http://schemas.microsoft.com/office/drawing/2014/main" id="{E1EC9601-B179-40F8-29EE-2946C9B6183C}"/>
              </a:ext>
            </a:extLst>
          </p:cNvPr>
          <p:cNvPicPr preferRelativeResize="0"/>
          <p:nvPr/>
        </p:nvPicPr>
        <p:blipFill rotWithShape="1">
          <a:blip r:embed="rId3">
            <a:alphaModFix/>
          </a:blip>
          <a:srcRect/>
          <a:stretch/>
        </p:blipFill>
        <p:spPr>
          <a:xfrm>
            <a:off x="3962400" y="3084394"/>
            <a:ext cx="16472848" cy="10110308"/>
          </a:xfrm>
          <a:prstGeom prst="rect">
            <a:avLst/>
          </a:prstGeom>
          <a:noFill/>
          <a:ln>
            <a:noFill/>
          </a:ln>
        </p:spPr>
      </p:pic>
      <p:sp>
        <p:nvSpPr>
          <p:cNvPr id="5" name="Google Shape;632;p74">
            <a:extLst>
              <a:ext uri="{FF2B5EF4-FFF2-40B4-BE49-F238E27FC236}">
                <a16:creationId xmlns:a16="http://schemas.microsoft.com/office/drawing/2014/main" id="{1583DAF0-26D9-4E2D-F485-440AB68F0948}"/>
              </a:ext>
            </a:extLst>
          </p:cNvPr>
          <p:cNvSpPr txBox="1"/>
          <p:nvPr/>
        </p:nvSpPr>
        <p:spPr>
          <a:xfrm>
            <a:off x="6683931" y="5583402"/>
            <a:ext cx="9027124" cy="900525"/>
          </a:xfrm>
          <a:prstGeom prst="rect">
            <a:avLst/>
          </a:prstGeom>
          <a:noFill/>
          <a:ln>
            <a:noFill/>
          </a:ln>
        </p:spPr>
        <p:txBody>
          <a:bodyPr spcFirstLastPara="1" wrap="square" lIns="182850" tIns="91400" rIns="182850" bIns="91400" anchor="t" anchorCtr="0">
            <a:noAutofit/>
          </a:bodyPr>
          <a:lstStyle/>
          <a:p>
            <a:pPr>
              <a:spcBef>
                <a:spcPts val="0"/>
              </a:spcBef>
              <a:buClr>
                <a:schemeClr val="dk1"/>
              </a:buClr>
            </a:pPr>
            <a:r>
              <a:rPr lang="en-GB" sz="3200" b="1" dirty="0">
                <a:solidFill>
                  <a:schemeClr val="dk1"/>
                </a:solidFill>
                <a:latin typeface="Arial"/>
                <a:ea typeface="Arial"/>
                <a:cs typeface="Arial"/>
                <a:sym typeface="Arial"/>
              </a:rPr>
              <a:t>% of job seekers turning up to the Jobcentre</a:t>
            </a:r>
            <a:endParaRPr sz="4000" b="1" dirty="0">
              <a:solidFill>
                <a:schemeClr val="dk1"/>
              </a:solidFill>
              <a:latin typeface="Arial"/>
              <a:ea typeface="Arial"/>
              <a:cs typeface="Arial"/>
              <a:sym typeface="Arial"/>
            </a:endParaRPr>
          </a:p>
        </p:txBody>
      </p:sp>
      <p:pic>
        <p:nvPicPr>
          <p:cNvPr id="8" name="Google Shape;631;p74" descr="Condition 4.png">
            <a:extLst>
              <a:ext uri="{FF2B5EF4-FFF2-40B4-BE49-F238E27FC236}">
                <a16:creationId xmlns:a16="http://schemas.microsoft.com/office/drawing/2014/main" id="{B2F16106-894F-3866-757D-03EBDA289C84}"/>
              </a:ext>
            </a:extLst>
          </p:cNvPr>
          <p:cNvPicPr preferRelativeResize="0"/>
          <p:nvPr/>
        </p:nvPicPr>
        <p:blipFill rotWithShape="1">
          <a:blip r:embed="rId4">
            <a:alphaModFix/>
          </a:blip>
          <a:srcRect l="2505" t="65318" r="18140" b="20624"/>
          <a:stretch/>
        </p:blipFill>
        <p:spPr>
          <a:xfrm>
            <a:off x="1206500" y="2524399"/>
            <a:ext cx="7123636" cy="2487272"/>
          </a:xfrm>
          <a:prstGeom prst="rect">
            <a:avLst/>
          </a:prstGeom>
          <a:noFill/>
          <a:ln>
            <a:noFill/>
          </a:ln>
          <a:effectLst>
            <a:outerShdw blurRad="292100" dist="139700" dir="2700000" algn="tl" rotWithShape="0">
              <a:srgbClr val="333333">
                <a:alpha val="64705"/>
              </a:srgbClr>
            </a:outerShdw>
          </a:effectLst>
        </p:spPr>
      </p:pic>
      <p:sp>
        <p:nvSpPr>
          <p:cNvPr id="9" name="Google Shape;635;p74">
            <a:extLst>
              <a:ext uri="{FF2B5EF4-FFF2-40B4-BE49-F238E27FC236}">
                <a16:creationId xmlns:a16="http://schemas.microsoft.com/office/drawing/2014/main" id="{9EE8E7B3-C3FD-36A5-96AE-942948C0B8EF}"/>
              </a:ext>
            </a:extLst>
          </p:cNvPr>
          <p:cNvSpPr/>
          <p:nvPr/>
        </p:nvSpPr>
        <p:spPr>
          <a:xfrm>
            <a:off x="1375496" y="4480848"/>
            <a:ext cx="5448500" cy="487666"/>
          </a:xfrm>
          <a:prstGeom prst="rect">
            <a:avLst/>
          </a:prstGeom>
          <a:solidFill>
            <a:schemeClr val="lt1"/>
          </a:solidFill>
          <a:ln>
            <a:noFill/>
          </a:ln>
        </p:spPr>
        <p:txBody>
          <a:bodyPr spcFirstLastPara="1" wrap="square" lIns="182850" tIns="91400" rIns="182850" bIns="91400" anchor="ctr" anchorCtr="0">
            <a:noAutofit/>
          </a:bodyPr>
          <a:lstStyle/>
          <a:p>
            <a:pPr algn="ctr">
              <a:spcBef>
                <a:spcPts val="0"/>
              </a:spcBef>
            </a:pPr>
            <a:endParaRPr sz="3600">
              <a:solidFill>
                <a:schemeClr val="lt1"/>
              </a:solidFill>
              <a:latin typeface="Arial"/>
              <a:ea typeface="Arial"/>
              <a:cs typeface="Arial"/>
              <a:sym typeface="Arial"/>
            </a:endParaRPr>
          </a:p>
        </p:txBody>
      </p:sp>
      <p:sp>
        <p:nvSpPr>
          <p:cNvPr id="10" name="Google Shape;636;p74">
            <a:extLst>
              <a:ext uri="{FF2B5EF4-FFF2-40B4-BE49-F238E27FC236}">
                <a16:creationId xmlns:a16="http://schemas.microsoft.com/office/drawing/2014/main" id="{BDEB15F8-6914-16AC-9ACB-3B3C3D8B0D04}"/>
              </a:ext>
            </a:extLst>
          </p:cNvPr>
          <p:cNvSpPr/>
          <p:nvPr/>
        </p:nvSpPr>
        <p:spPr>
          <a:xfrm>
            <a:off x="6823994" y="4480846"/>
            <a:ext cx="1327856" cy="478046"/>
          </a:xfrm>
          <a:prstGeom prst="rect">
            <a:avLst/>
          </a:prstGeom>
          <a:solidFill>
            <a:schemeClr val="lt1"/>
          </a:solidFill>
          <a:ln>
            <a:noFill/>
          </a:ln>
        </p:spPr>
        <p:txBody>
          <a:bodyPr spcFirstLastPara="1" wrap="square" lIns="182850" tIns="91400" rIns="182850" bIns="91400" anchor="ctr" anchorCtr="0">
            <a:noAutofit/>
          </a:bodyPr>
          <a:lstStyle/>
          <a:p>
            <a:pPr algn="ctr">
              <a:spcBef>
                <a:spcPts val="0"/>
              </a:spcBef>
            </a:pPr>
            <a:endParaRPr sz="3600">
              <a:solidFill>
                <a:schemeClr val="lt1"/>
              </a:solidFill>
              <a:latin typeface="Arial"/>
              <a:ea typeface="Arial"/>
              <a:cs typeface="Arial"/>
              <a:sym typeface="Arial"/>
            </a:endParaRPr>
          </a:p>
        </p:txBody>
      </p:sp>
      <p:sp>
        <p:nvSpPr>
          <p:cNvPr id="11" name="Google Shape;634;p74">
            <a:extLst>
              <a:ext uri="{FF2B5EF4-FFF2-40B4-BE49-F238E27FC236}">
                <a16:creationId xmlns:a16="http://schemas.microsoft.com/office/drawing/2014/main" id="{C4A5D5F4-D741-66EF-6CED-996F2A4FDB76}"/>
              </a:ext>
            </a:extLst>
          </p:cNvPr>
          <p:cNvSpPr/>
          <p:nvPr/>
        </p:nvSpPr>
        <p:spPr>
          <a:xfrm>
            <a:off x="1375495" y="2568334"/>
            <a:ext cx="2251230" cy="613434"/>
          </a:xfrm>
          <a:prstGeom prst="rect">
            <a:avLst/>
          </a:prstGeom>
          <a:solidFill>
            <a:schemeClr val="lt1"/>
          </a:solidFill>
          <a:ln>
            <a:noFill/>
          </a:ln>
        </p:spPr>
        <p:txBody>
          <a:bodyPr spcFirstLastPara="1" wrap="square" lIns="182850" tIns="91400" rIns="182850" bIns="91400" anchor="ctr" anchorCtr="0">
            <a:noAutofit/>
          </a:bodyPr>
          <a:lstStyle/>
          <a:p>
            <a:pPr algn="ctr">
              <a:spcBef>
                <a:spcPts val="0"/>
              </a:spcBef>
            </a:pPr>
            <a:endParaRPr sz="3600">
              <a:solidFill>
                <a:schemeClr val="lt1"/>
              </a:solidFill>
              <a:latin typeface="Arial"/>
              <a:ea typeface="Arial"/>
              <a:cs typeface="Arial"/>
              <a:sym typeface="Arial"/>
            </a:endParaRPr>
          </a:p>
        </p:txBody>
      </p:sp>
    </p:spTree>
    <p:extLst>
      <p:ext uri="{BB962C8B-B14F-4D97-AF65-F5344CB8AC3E}">
        <p14:creationId xmlns:p14="http://schemas.microsoft.com/office/powerpoint/2010/main" val="342115576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11"/>
                                        </p:tgtEl>
                                      </p:cBhvr>
                                    </p:animEffect>
                                    <p:set>
                                      <p:cBhvr>
                                        <p:cTn id="11" dur="1" fill="hold">
                                          <p:stCondLst>
                                            <p:cond delay="500"/>
                                          </p:stCondLst>
                                        </p:cTn>
                                        <p:tgtEl>
                                          <p:spTgt spid="11"/>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500"/>
                                          </p:stCondLst>
                                        </p:cTn>
                                        <p:tgtEl>
                                          <p:spTgt spid="1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9"/>
                                        </p:tgtEl>
                                      </p:cBhvr>
                                    </p:animEffect>
                                    <p:set>
                                      <p:cBhvr>
                                        <p:cTn id="21" dur="1" fill="hold">
                                          <p:stCondLst>
                                            <p:cond delay="500"/>
                                          </p:stCondLst>
                                        </p:cTn>
                                        <p:tgtEl>
                                          <p:spTgt spid="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itle 2"/>
          <p:cNvSpPr txBox="1">
            <a:spLocks noGrp="1"/>
          </p:cNvSpPr>
          <p:nvPr>
            <p:ph type="ctrTitle"/>
          </p:nvPr>
        </p:nvSpPr>
        <p:spPr>
          <a:prstGeom prst="rect">
            <a:avLst/>
          </a:prstGeom>
        </p:spPr>
        <p:txBody>
          <a:bodyPr/>
          <a:lstStyle>
            <a:lvl1pPr>
              <a:defRPr spc="-246"/>
            </a:lvl1pPr>
          </a:lstStyle>
          <a:p>
            <a:r>
              <a:rPr lang="en-GB" noProof="0" dirty="0"/>
              <a:t>Common mistakes when using social norms</a:t>
            </a:r>
          </a:p>
        </p:txBody>
      </p:sp>
    </p:spTree>
    <p:extLst>
      <p:ext uri="{BB962C8B-B14F-4D97-AF65-F5344CB8AC3E}">
        <p14:creationId xmlns:p14="http://schemas.microsoft.com/office/powerpoint/2010/main" val="3606342987"/>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D85C-5FFC-82EB-881A-08DA4F24DFEF}"/>
              </a:ext>
            </a:extLst>
          </p:cNvPr>
          <p:cNvSpPr>
            <a:spLocks noGrp="1"/>
          </p:cNvSpPr>
          <p:nvPr>
            <p:ph type="title"/>
          </p:nvPr>
        </p:nvSpPr>
        <p:spPr/>
        <p:txBody>
          <a:bodyPr>
            <a:normAutofit fontScale="90000"/>
          </a:bodyPr>
          <a:lstStyle/>
          <a:p>
            <a:r>
              <a:rPr lang="en-GB" dirty="0"/>
              <a:t>Advertising the bad descriptive norm can backfire</a:t>
            </a:r>
          </a:p>
        </p:txBody>
      </p:sp>
      <p:pic>
        <p:nvPicPr>
          <p:cNvPr id="3" name="Google Shape;503;p60">
            <a:extLst>
              <a:ext uri="{FF2B5EF4-FFF2-40B4-BE49-F238E27FC236}">
                <a16:creationId xmlns:a16="http://schemas.microsoft.com/office/drawing/2014/main" id="{90B4FD41-61AB-1618-D142-02271367FE7B}"/>
              </a:ext>
            </a:extLst>
          </p:cNvPr>
          <p:cNvPicPr preferRelativeResize="0"/>
          <p:nvPr/>
        </p:nvPicPr>
        <p:blipFill rotWithShape="1">
          <a:blip r:embed="rId3">
            <a:alphaModFix/>
          </a:blip>
          <a:srcRect b="32000"/>
          <a:stretch/>
        </p:blipFill>
        <p:spPr>
          <a:xfrm>
            <a:off x="5919354" y="4087091"/>
            <a:ext cx="11878236" cy="8077200"/>
          </a:xfrm>
          <a:prstGeom prst="rect">
            <a:avLst/>
          </a:prstGeom>
          <a:noFill/>
          <a:ln>
            <a:noFill/>
          </a:ln>
        </p:spPr>
      </p:pic>
    </p:spTree>
    <p:extLst>
      <p:ext uri="{BB962C8B-B14F-4D97-AF65-F5344CB8AC3E}">
        <p14:creationId xmlns:p14="http://schemas.microsoft.com/office/powerpoint/2010/main" val="1093259404"/>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D85C-5FFC-82EB-881A-08DA4F24DFEF}"/>
              </a:ext>
            </a:extLst>
          </p:cNvPr>
          <p:cNvSpPr>
            <a:spLocks noGrp="1"/>
          </p:cNvSpPr>
          <p:nvPr>
            <p:ph type="title"/>
          </p:nvPr>
        </p:nvSpPr>
        <p:spPr/>
        <p:txBody>
          <a:bodyPr>
            <a:normAutofit fontScale="90000"/>
          </a:bodyPr>
          <a:lstStyle/>
          <a:p>
            <a:r>
              <a:rPr lang="en-GB" dirty="0"/>
              <a:t>Advertising the bad descriptive norm can backfire</a:t>
            </a:r>
          </a:p>
        </p:txBody>
      </p:sp>
      <p:pic>
        <p:nvPicPr>
          <p:cNvPr id="4" name="Google Shape;510;p61">
            <a:extLst>
              <a:ext uri="{FF2B5EF4-FFF2-40B4-BE49-F238E27FC236}">
                <a16:creationId xmlns:a16="http://schemas.microsoft.com/office/drawing/2014/main" id="{7D68E1A9-72F4-D2A7-6EBC-3B80626C620A}"/>
              </a:ext>
            </a:extLst>
          </p:cNvPr>
          <p:cNvPicPr preferRelativeResize="0"/>
          <p:nvPr/>
        </p:nvPicPr>
        <p:blipFill rotWithShape="1">
          <a:blip r:embed="rId3">
            <a:alphaModFix/>
          </a:blip>
          <a:srcRect/>
          <a:stretch/>
        </p:blipFill>
        <p:spPr>
          <a:xfrm>
            <a:off x="5442000" y="4441506"/>
            <a:ext cx="13500000" cy="6862940"/>
          </a:xfrm>
          <a:prstGeom prst="rect">
            <a:avLst/>
          </a:prstGeom>
          <a:noFill/>
          <a:ln>
            <a:noFill/>
          </a:ln>
        </p:spPr>
      </p:pic>
      <p:sp>
        <p:nvSpPr>
          <p:cNvPr id="5" name="Google Shape;512;p61">
            <a:extLst>
              <a:ext uri="{FF2B5EF4-FFF2-40B4-BE49-F238E27FC236}">
                <a16:creationId xmlns:a16="http://schemas.microsoft.com/office/drawing/2014/main" id="{F5B8FE96-D57B-CD63-7AAC-31256F3AB9D0}"/>
              </a:ext>
            </a:extLst>
          </p:cNvPr>
          <p:cNvSpPr txBox="1"/>
          <p:nvPr/>
        </p:nvSpPr>
        <p:spPr>
          <a:xfrm>
            <a:off x="3439888" y="11328729"/>
            <a:ext cx="8643256" cy="415498"/>
          </a:xfrm>
          <a:prstGeom prst="rect">
            <a:avLst/>
          </a:prstGeom>
          <a:noFill/>
          <a:ln>
            <a:noFill/>
          </a:ln>
        </p:spPr>
        <p:txBody>
          <a:bodyPr spcFirstLastPara="1" wrap="square" lIns="182850" tIns="91400" rIns="182850" bIns="91400" anchor="t" anchorCtr="0">
            <a:noAutofit/>
          </a:bodyPr>
          <a:lstStyle/>
          <a:p>
            <a:pPr>
              <a:spcBef>
                <a:spcPts val="0"/>
              </a:spcBef>
            </a:pPr>
            <a:r>
              <a:rPr lang="en-GB" sz="1800">
                <a:solidFill>
                  <a:srgbClr val="7F7F7F"/>
                </a:solidFill>
                <a:latin typeface="Arial"/>
                <a:ea typeface="Arial"/>
                <a:cs typeface="Arial"/>
                <a:sym typeface="Arial"/>
              </a:rPr>
              <a:t>Source: Cialdini (2003) Crafting normative messages to protect the environment</a:t>
            </a:r>
            <a:endParaRPr sz="9600"/>
          </a:p>
        </p:txBody>
      </p:sp>
      <p:sp>
        <p:nvSpPr>
          <p:cNvPr id="6" name="Google Shape;513;p61">
            <a:extLst>
              <a:ext uri="{FF2B5EF4-FFF2-40B4-BE49-F238E27FC236}">
                <a16:creationId xmlns:a16="http://schemas.microsoft.com/office/drawing/2014/main" id="{BE7F003F-BD5D-C7CC-B650-A0371FD64228}"/>
              </a:ext>
            </a:extLst>
          </p:cNvPr>
          <p:cNvSpPr/>
          <p:nvPr/>
        </p:nvSpPr>
        <p:spPr>
          <a:xfrm>
            <a:off x="3962400" y="4255657"/>
            <a:ext cx="5840508" cy="1634490"/>
          </a:xfrm>
          <a:prstGeom prst="wedgeRoundRectCallout">
            <a:avLst>
              <a:gd name="adj1" fmla="val -1024"/>
              <a:gd name="adj2" fmla="val 107759"/>
              <a:gd name="adj3" fmla="val 16667"/>
            </a:avLst>
          </a:prstGeom>
          <a:noFill/>
          <a:ln w="9525" cap="flat" cmpd="sng">
            <a:solidFill>
              <a:srgbClr val="7F7F7F"/>
            </a:solidFill>
            <a:prstDash val="solid"/>
            <a:round/>
            <a:headEnd type="none" w="sm" len="sm"/>
            <a:tailEnd type="none" w="sm" len="sm"/>
          </a:ln>
        </p:spPr>
        <p:txBody>
          <a:bodyPr spcFirstLastPara="1" wrap="square" lIns="182850" tIns="91400" rIns="182850" bIns="91400" anchor="t" anchorCtr="0">
            <a:noAutofit/>
          </a:bodyPr>
          <a:lstStyle/>
          <a:p>
            <a:pPr algn="ctr">
              <a:spcBef>
                <a:spcPts val="0"/>
              </a:spcBef>
            </a:pPr>
            <a:r>
              <a:rPr lang="en-GB" sz="2100" b="1" i="1">
                <a:solidFill>
                  <a:srgbClr val="7F7F7F"/>
                </a:solidFill>
                <a:latin typeface="Arial"/>
                <a:ea typeface="Arial"/>
                <a:cs typeface="Arial"/>
                <a:sym typeface="Arial"/>
              </a:rPr>
              <a:t>“Your heritage is being vandalized every day by theft losses of petrified wood of 14 tons a year, mostly a small piece at a time.” </a:t>
            </a:r>
            <a:endParaRPr sz="9600"/>
          </a:p>
        </p:txBody>
      </p:sp>
      <p:sp>
        <p:nvSpPr>
          <p:cNvPr id="7" name="Google Shape;514;p61">
            <a:extLst>
              <a:ext uri="{FF2B5EF4-FFF2-40B4-BE49-F238E27FC236}">
                <a16:creationId xmlns:a16="http://schemas.microsoft.com/office/drawing/2014/main" id="{2ED608BD-8BAD-FD60-6B9A-5AD02FDAAB01}"/>
              </a:ext>
            </a:extLst>
          </p:cNvPr>
          <p:cNvSpPr/>
          <p:nvPr/>
        </p:nvSpPr>
        <p:spPr>
          <a:xfrm>
            <a:off x="10017741" y="3803343"/>
            <a:ext cx="4397554" cy="1992034"/>
          </a:xfrm>
          <a:prstGeom prst="wedgeRoundRectCallout">
            <a:avLst>
              <a:gd name="adj1" fmla="val -4534"/>
              <a:gd name="adj2" fmla="val 106728"/>
              <a:gd name="adj3" fmla="val 16667"/>
            </a:avLst>
          </a:prstGeom>
          <a:noFill/>
          <a:ln w="9525" cap="flat" cmpd="sng">
            <a:solidFill>
              <a:schemeClr val="accent1"/>
            </a:solidFill>
            <a:prstDash val="solid"/>
            <a:round/>
            <a:headEnd type="none" w="sm" len="sm"/>
            <a:tailEnd type="none" w="sm" len="sm"/>
          </a:ln>
        </p:spPr>
        <p:txBody>
          <a:bodyPr spcFirstLastPara="1" wrap="square" lIns="182850" tIns="91400" rIns="182850" bIns="91400" anchor="t" anchorCtr="0">
            <a:noAutofit/>
          </a:bodyPr>
          <a:lstStyle/>
          <a:p>
            <a:pPr algn="ctr">
              <a:spcBef>
                <a:spcPts val="0"/>
              </a:spcBef>
            </a:pPr>
            <a:r>
              <a:rPr lang="en-GB" sz="2100" b="1" i="1">
                <a:solidFill>
                  <a:srgbClr val="7F7F7F"/>
                </a:solidFill>
                <a:latin typeface="Arial"/>
                <a:ea typeface="Arial"/>
                <a:cs typeface="Arial"/>
                <a:sym typeface="Arial"/>
              </a:rPr>
              <a:t>“Please don’t remove the petrified wood from the Park, in order to preserve the natural state of the Petrified Forest.”</a:t>
            </a:r>
            <a:endParaRPr sz="9600"/>
          </a:p>
        </p:txBody>
      </p:sp>
      <p:sp>
        <p:nvSpPr>
          <p:cNvPr id="8" name="Google Shape;516;p61">
            <a:extLst>
              <a:ext uri="{FF2B5EF4-FFF2-40B4-BE49-F238E27FC236}">
                <a16:creationId xmlns:a16="http://schemas.microsoft.com/office/drawing/2014/main" id="{052A8C7C-C4F0-0B76-AFAB-27A37DACD1AC}"/>
              </a:ext>
            </a:extLst>
          </p:cNvPr>
          <p:cNvSpPr/>
          <p:nvPr/>
        </p:nvSpPr>
        <p:spPr>
          <a:xfrm>
            <a:off x="9802908" y="7788163"/>
            <a:ext cx="5662448" cy="507832"/>
          </a:xfrm>
          <a:prstGeom prst="rect">
            <a:avLst/>
          </a:prstGeom>
          <a:noFill/>
          <a:ln>
            <a:noFill/>
          </a:ln>
        </p:spPr>
        <p:txBody>
          <a:bodyPr spcFirstLastPara="1" wrap="square" lIns="182850" tIns="91400" rIns="182850" bIns="91400" anchor="t" anchorCtr="0">
            <a:noAutofit/>
          </a:bodyPr>
          <a:lstStyle/>
          <a:p>
            <a:pPr>
              <a:spcBef>
                <a:spcPts val="0"/>
              </a:spcBef>
            </a:pPr>
            <a:r>
              <a:rPr lang="en-GB" sz="2100" b="1" dirty="0">
                <a:solidFill>
                  <a:schemeClr val="dk1"/>
                </a:solidFill>
                <a:latin typeface="Arial"/>
                <a:ea typeface="Arial"/>
                <a:cs typeface="Arial"/>
                <a:sym typeface="Arial"/>
              </a:rPr>
              <a:t>Percentage of petrified forest wood stolen</a:t>
            </a:r>
            <a:endParaRPr sz="9600" dirty="0"/>
          </a:p>
        </p:txBody>
      </p:sp>
      <p:sp>
        <p:nvSpPr>
          <p:cNvPr id="9" name="Google Shape;515;p61">
            <a:extLst>
              <a:ext uri="{FF2B5EF4-FFF2-40B4-BE49-F238E27FC236}">
                <a16:creationId xmlns:a16="http://schemas.microsoft.com/office/drawing/2014/main" id="{421AEA4A-68DF-6A90-52AA-0ED8829FF693}"/>
              </a:ext>
            </a:extLst>
          </p:cNvPr>
          <p:cNvSpPr/>
          <p:nvPr/>
        </p:nvSpPr>
        <p:spPr>
          <a:xfrm>
            <a:off x="14630125" y="3828571"/>
            <a:ext cx="5837054" cy="1276946"/>
          </a:xfrm>
          <a:prstGeom prst="wedgeRoundRectCallout">
            <a:avLst>
              <a:gd name="adj1" fmla="val 3229"/>
              <a:gd name="adj2" fmla="val 96588"/>
              <a:gd name="adj3" fmla="val 16667"/>
            </a:avLst>
          </a:prstGeom>
          <a:noFill/>
          <a:ln w="9525" cap="flat" cmpd="sng">
            <a:solidFill>
              <a:schemeClr val="accent1"/>
            </a:solidFill>
            <a:prstDash val="solid"/>
            <a:round/>
            <a:headEnd type="none" w="sm" len="sm"/>
            <a:tailEnd type="none" w="sm" len="sm"/>
          </a:ln>
        </p:spPr>
        <p:txBody>
          <a:bodyPr spcFirstLastPara="1" wrap="square" lIns="182850" tIns="91400" rIns="182850" bIns="91400" anchor="t" anchorCtr="0">
            <a:noAutofit/>
          </a:bodyPr>
          <a:lstStyle/>
          <a:p>
            <a:pPr algn="ctr">
              <a:spcBef>
                <a:spcPts val="0"/>
              </a:spcBef>
            </a:pPr>
            <a:r>
              <a:rPr lang="en-GB" sz="2100" b="1" i="1" dirty="0">
                <a:solidFill>
                  <a:srgbClr val="7F7F7F"/>
                </a:solidFill>
                <a:latin typeface="Arial"/>
                <a:ea typeface="Arial"/>
                <a:cs typeface="Arial"/>
                <a:sym typeface="Arial"/>
              </a:rPr>
              <a:t>“Many past visitors have removed petrified wood from the Park, changing the natural state of the Petrified Forest.”</a:t>
            </a:r>
            <a:endParaRPr sz="9600" dirty="0"/>
          </a:p>
        </p:txBody>
      </p:sp>
    </p:spTree>
    <p:extLst>
      <p:ext uri="{BB962C8B-B14F-4D97-AF65-F5344CB8AC3E}">
        <p14:creationId xmlns:p14="http://schemas.microsoft.com/office/powerpoint/2010/main" val="36203326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D85C-5FFC-82EB-881A-08DA4F24DFEF}"/>
              </a:ext>
            </a:extLst>
          </p:cNvPr>
          <p:cNvSpPr>
            <a:spLocks noGrp="1"/>
          </p:cNvSpPr>
          <p:nvPr>
            <p:ph type="title"/>
          </p:nvPr>
        </p:nvSpPr>
        <p:spPr/>
        <p:txBody>
          <a:bodyPr>
            <a:normAutofit/>
          </a:bodyPr>
          <a:lstStyle/>
          <a:p>
            <a:r>
              <a:rPr lang="en-GB" dirty="0"/>
              <a:t>The norm needs to correct prior beliefs</a:t>
            </a:r>
          </a:p>
        </p:txBody>
      </p:sp>
      <p:sp>
        <p:nvSpPr>
          <p:cNvPr id="3" name="Google Shape;523;p62">
            <a:extLst>
              <a:ext uri="{FF2B5EF4-FFF2-40B4-BE49-F238E27FC236}">
                <a16:creationId xmlns:a16="http://schemas.microsoft.com/office/drawing/2014/main" id="{241780F3-EE90-5687-722B-286E1E2CDE0E}"/>
              </a:ext>
            </a:extLst>
          </p:cNvPr>
          <p:cNvSpPr txBox="1">
            <a:spLocks/>
          </p:cNvSpPr>
          <p:nvPr/>
        </p:nvSpPr>
        <p:spPr>
          <a:xfrm>
            <a:off x="14219579" y="3021997"/>
            <a:ext cx="6202018" cy="1713266"/>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182850" tIns="91400" rIns="182850" bIns="91400" anchor="t" anchorCtr="0">
            <a:noAutofit/>
          </a:bodyPr>
          <a:lst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marL="0" indent="0" hangingPunct="1">
              <a:spcBef>
                <a:spcPts val="0"/>
              </a:spcBef>
              <a:buNone/>
            </a:pPr>
            <a:r>
              <a:rPr lang="en-GB" dirty="0"/>
              <a:t>“90% of people pay their tax on time…”</a:t>
            </a:r>
          </a:p>
        </p:txBody>
      </p:sp>
      <p:pic>
        <p:nvPicPr>
          <p:cNvPr id="10" name="Google Shape;524;p62">
            <a:extLst>
              <a:ext uri="{FF2B5EF4-FFF2-40B4-BE49-F238E27FC236}">
                <a16:creationId xmlns:a16="http://schemas.microsoft.com/office/drawing/2014/main" id="{E55C7F6E-7ECF-A71D-952F-E926D46FF320}"/>
              </a:ext>
            </a:extLst>
          </p:cNvPr>
          <p:cNvPicPr preferRelativeResize="0"/>
          <p:nvPr/>
        </p:nvPicPr>
        <p:blipFill rotWithShape="1">
          <a:blip r:embed="rId3">
            <a:alphaModFix/>
          </a:blip>
          <a:srcRect/>
          <a:stretch/>
        </p:blipFill>
        <p:spPr>
          <a:xfrm>
            <a:off x="2238716" y="2924162"/>
            <a:ext cx="9167366" cy="4774670"/>
          </a:xfrm>
          <a:prstGeom prst="rect">
            <a:avLst/>
          </a:prstGeom>
          <a:noFill/>
          <a:ln>
            <a:noFill/>
          </a:ln>
        </p:spPr>
      </p:pic>
      <p:pic>
        <p:nvPicPr>
          <p:cNvPr id="11" name="Google Shape;525;p62" descr="http://lifeofabackpacker.com/wp-content/uploads/2013/02/DSCN4225.jpg">
            <a:extLst>
              <a:ext uri="{FF2B5EF4-FFF2-40B4-BE49-F238E27FC236}">
                <a16:creationId xmlns:a16="http://schemas.microsoft.com/office/drawing/2014/main" id="{5255C0F8-3D99-CBC8-F321-9FFDEB7F0C60}"/>
              </a:ext>
            </a:extLst>
          </p:cNvPr>
          <p:cNvPicPr preferRelativeResize="0"/>
          <p:nvPr/>
        </p:nvPicPr>
        <p:blipFill rotWithShape="1">
          <a:blip r:embed="rId4">
            <a:alphaModFix/>
          </a:blip>
          <a:srcRect t="14032"/>
          <a:stretch/>
        </p:blipFill>
        <p:spPr>
          <a:xfrm>
            <a:off x="2244678" y="8126729"/>
            <a:ext cx="9167366" cy="5016850"/>
          </a:xfrm>
          <a:prstGeom prst="rect">
            <a:avLst/>
          </a:prstGeom>
          <a:noFill/>
          <a:ln>
            <a:noFill/>
          </a:ln>
        </p:spPr>
      </p:pic>
      <p:sp>
        <p:nvSpPr>
          <p:cNvPr id="13" name="Google Shape;523;p62">
            <a:extLst>
              <a:ext uri="{FF2B5EF4-FFF2-40B4-BE49-F238E27FC236}">
                <a16:creationId xmlns:a16="http://schemas.microsoft.com/office/drawing/2014/main" id="{7B46196E-F881-43A9-2290-DFFBAEB2DD47}"/>
              </a:ext>
            </a:extLst>
          </p:cNvPr>
          <p:cNvSpPr txBox="1">
            <a:spLocks/>
          </p:cNvSpPr>
          <p:nvPr/>
        </p:nvSpPr>
        <p:spPr>
          <a:xfrm>
            <a:off x="14219579" y="8165301"/>
            <a:ext cx="6202018" cy="1713266"/>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182850" tIns="91400" rIns="182850" bIns="91400" anchor="t" anchorCtr="0">
            <a:noAutofit/>
          </a:bodyPr>
          <a:lst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marL="0" indent="0" hangingPunct="1">
              <a:spcBef>
                <a:spcPts val="0"/>
              </a:spcBef>
              <a:buNone/>
            </a:pPr>
            <a:r>
              <a:rPr lang="en-GB" dirty="0"/>
              <a:t>“65% of people pay their tax on time…”</a:t>
            </a:r>
          </a:p>
        </p:txBody>
      </p:sp>
      <p:sp>
        <p:nvSpPr>
          <p:cNvPr id="14" name="Google Shape;523;p62">
            <a:extLst>
              <a:ext uri="{FF2B5EF4-FFF2-40B4-BE49-F238E27FC236}">
                <a16:creationId xmlns:a16="http://schemas.microsoft.com/office/drawing/2014/main" id="{25452F12-9062-2FB2-D155-EBB69F49BE6B}"/>
              </a:ext>
            </a:extLst>
          </p:cNvPr>
          <p:cNvSpPr txBox="1">
            <a:spLocks/>
          </p:cNvSpPr>
          <p:nvPr/>
        </p:nvSpPr>
        <p:spPr>
          <a:xfrm>
            <a:off x="14219579" y="4482349"/>
            <a:ext cx="6202018" cy="1713266"/>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182850" tIns="91400" rIns="182850" bIns="91400" anchor="t" anchorCtr="0">
            <a:noAutofit/>
          </a:bodyPr>
          <a:lst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marL="0" indent="0" hangingPunct="1">
              <a:spcBef>
                <a:spcPts val="0"/>
              </a:spcBef>
              <a:buNone/>
            </a:pPr>
            <a:r>
              <a:rPr lang="en-GB" b="1" dirty="0">
                <a:solidFill>
                  <a:srgbClr val="E83032"/>
                </a:solidFill>
              </a:rPr>
              <a:t>No change in payments</a:t>
            </a:r>
          </a:p>
        </p:txBody>
      </p:sp>
      <p:sp>
        <p:nvSpPr>
          <p:cNvPr id="15" name="Google Shape;523;p62">
            <a:extLst>
              <a:ext uri="{FF2B5EF4-FFF2-40B4-BE49-F238E27FC236}">
                <a16:creationId xmlns:a16="http://schemas.microsoft.com/office/drawing/2014/main" id="{3631FA63-053A-37A4-1768-A628949CFF0C}"/>
              </a:ext>
            </a:extLst>
          </p:cNvPr>
          <p:cNvSpPr txBox="1">
            <a:spLocks/>
          </p:cNvSpPr>
          <p:nvPr/>
        </p:nvSpPr>
        <p:spPr>
          <a:xfrm>
            <a:off x="14219579" y="9778521"/>
            <a:ext cx="6202018" cy="1713266"/>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182850" tIns="91400" rIns="182850" bIns="91400" anchor="t" anchorCtr="0">
            <a:noAutofit/>
          </a:bodyPr>
          <a:lst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marL="0" indent="0" hangingPunct="1">
              <a:spcBef>
                <a:spcPts val="0"/>
              </a:spcBef>
              <a:buNone/>
            </a:pPr>
            <a:r>
              <a:rPr lang="en-GB" b="1" dirty="0">
                <a:solidFill>
                  <a:srgbClr val="E83032"/>
                </a:solidFill>
              </a:rPr>
              <a:t>Significant increase in payments</a:t>
            </a:r>
          </a:p>
        </p:txBody>
      </p:sp>
    </p:spTree>
    <p:extLst>
      <p:ext uri="{BB962C8B-B14F-4D97-AF65-F5344CB8AC3E}">
        <p14:creationId xmlns:p14="http://schemas.microsoft.com/office/powerpoint/2010/main" val="400252969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3" grpId="0"/>
      <p:bldP spid="14" grpId="0"/>
      <p:bldP spid="1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D85C-5FFC-82EB-881A-08DA4F24DFEF}"/>
              </a:ext>
            </a:extLst>
          </p:cNvPr>
          <p:cNvSpPr>
            <a:spLocks noGrp="1"/>
          </p:cNvSpPr>
          <p:nvPr>
            <p:ph type="title"/>
          </p:nvPr>
        </p:nvSpPr>
        <p:spPr/>
        <p:txBody>
          <a:bodyPr>
            <a:normAutofit fontScale="90000"/>
          </a:bodyPr>
          <a:lstStyle/>
          <a:p>
            <a:r>
              <a:rPr lang="en-GB" sz="8800" dirty="0"/>
              <a:t>A descriptive norm can create a ‘boomerang effect’</a:t>
            </a:r>
            <a:endParaRPr lang="en-GB" dirty="0"/>
          </a:p>
        </p:txBody>
      </p:sp>
      <p:pic>
        <p:nvPicPr>
          <p:cNvPr id="4" name="Google Shape;541;p64">
            <a:extLst>
              <a:ext uri="{FF2B5EF4-FFF2-40B4-BE49-F238E27FC236}">
                <a16:creationId xmlns:a16="http://schemas.microsoft.com/office/drawing/2014/main" id="{EA1BA4AD-2C5A-0353-C8CA-FEF3B4F3E12B}"/>
              </a:ext>
            </a:extLst>
          </p:cNvPr>
          <p:cNvPicPr preferRelativeResize="0"/>
          <p:nvPr/>
        </p:nvPicPr>
        <p:blipFill rotWithShape="1">
          <a:blip r:embed="rId3">
            <a:alphaModFix/>
          </a:blip>
          <a:srcRect/>
          <a:stretch/>
        </p:blipFill>
        <p:spPr>
          <a:xfrm>
            <a:off x="3962401" y="4325094"/>
            <a:ext cx="16524514" cy="6907826"/>
          </a:xfrm>
          <a:prstGeom prst="rect">
            <a:avLst/>
          </a:prstGeom>
          <a:noFill/>
          <a:ln>
            <a:noFill/>
          </a:ln>
        </p:spPr>
      </p:pic>
      <p:sp>
        <p:nvSpPr>
          <p:cNvPr id="5" name="Google Shape;542;p64">
            <a:extLst>
              <a:ext uri="{FF2B5EF4-FFF2-40B4-BE49-F238E27FC236}">
                <a16:creationId xmlns:a16="http://schemas.microsoft.com/office/drawing/2014/main" id="{CA806D8E-FA4D-B712-D798-E37E34DF486F}"/>
              </a:ext>
            </a:extLst>
          </p:cNvPr>
          <p:cNvSpPr txBox="1"/>
          <p:nvPr/>
        </p:nvSpPr>
        <p:spPr>
          <a:xfrm>
            <a:off x="8316686" y="4894626"/>
            <a:ext cx="7815944" cy="1318776"/>
          </a:xfrm>
          <a:prstGeom prst="rect">
            <a:avLst/>
          </a:prstGeom>
          <a:noFill/>
          <a:ln>
            <a:noFill/>
          </a:ln>
        </p:spPr>
        <p:txBody>
          <a:bodyPr spcFirstLastPara="1" wrap="square" lIns="137150" tIns="68550" rIns="137150" bIns="68550" anchor="t" anchorCtr="0">
            <a:noAutofit/>
          </a:bodyPr>
          <a:lstStyle/>
          <a:p>
            <a:pPr>
              <a:spcBef>
                <a:spcPts val="0"/>
              </a:spcBef>
              <a:buClr>
                <a:schemeClr val="dk1"/>
              </a:buClr>
            </a:pPr>
            <a:r>
              <a:rPr lang="en-GB" sz="2400" b="1" dirty="0">
                <a:solidFill>
                  <a:schemeClr val="dk1"/>
                </a:solidFill>
                <a:latin typeface="Arial"/>
                <a:ea typeface="Arial"/>
                <a:cs typeface="Arial"/>
                <a:sym typeface="Arial"/>
              </a:rPr>
              <a:t>Change in energy consumption per day (kWh)</a:t>
            </a:r>
            <a:endParaRPr sz="9600" dirty="0"/>
          </a:p>
        </p:txBody>
      </p:sp>
      <p:sp>
        <p:nvSpPr>
          <p:cNvPr id="6" name="Google Shape;543;p64">
            <a:extLst>
              <a:ext uri="{FF2B5EF4-FFF2-40B4-BE49-F238E27FC236}">
                <a16:creationId xmlns:a16="http://schemas.microsoft.com/office/drawing/2014/main" id="{59E751F0-1BA5-6486-D285-311F1EC10A7C}"/>
              </a:ext>
            </a:extLst>
          </p:cNvPr>
          <p:cNvSpPr/>
          <p:nvPr/>
        </p:nvSpPr>
        <p:spPr>
          <a:xfrm>
            <a:off x="3962400" y="12466808"/>
            <a:ext cx="12170229" cy="738664"/>
          </a:xfrm>
          <a:prstGeom prst="rect">
            <a:avLst/>
          </a:prstGeom>
          <a:noFill/>
          <a:ln>
            <a:noFill/>
          </a:ln>
        </p:spPr>
        <p:txBody>
          <a:bodyPr spcFirstLastPara="1" wrap="square" lIns="182850" tIns="91400" rIns="182850" bIns="91400" anchor="t" anchorCtr="0">
            <a:noAutofit/>
          </a:bodyPr>
          <a:lstStyle/>
          <a:p>
            <a:pPr>
              <a:spcBef>
                <a:spcPts val="0"/>
              </a:spcBef>
            </a:pPr>
            <a:r>
              <a:rPr lang="en-GB" sz="1800" dirty="0">
                <a:solidFill>
                  <a:srgbClr val="7F7F7F"/>
                </a:solidFill>
                <a:latin typeface="Arial"/>
                <a:ea typeface="Arial"/>
                <a:cs typeface="Arial"/>
                <a:sym typeface="Arial"/>
              </a:rPr>
              <a:t>Source: Schultz et al. (2007) The constructive, deconstructive and reconstructive power of social norms</a:t>
            </a:r>
            <a:endParaRPr sz="1800" dirty="0">
              <a:solidFill>
                <a:srgbClr val="7F7F7F"/>
              </a:solidFill>
              <a:latin typeface="Arial"/>
              <a:ea typeface="Arial"/>
              <a:cs typeface="Arial"/>
              <a:sym typeface="Arial"/>
            </a:endParaRPr>
          </a:p>
        </p:txBody>
      </p:sp>
    </p:spTree>
    <p:extLst>
      <p:ext uri="{BB962C8B-B14F-4D97-AF65-F5344CB8AC3E}">
        <p14:creationId xmlns:p14="http://schemas.microsoft.com/office/powerpoint/2010/main" val="112326993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D85C-5FFC-82EB-881A-08DA4F24DFEF}"/>
              </a:ext>
            </a:extLst>
          </p:cNvPr>
          <p:cNvSpPr>
            <a:spLocks noGrp="1"/>
          </p:cNvSpPr>
          <p:nvPr>
            <p:ph type="title"/>
          </p:nvPr>
        </p:nvSpPr>
        <p:spPr/>
        <p:txBody>
          <a:bodyPr>
            <a:normAutofit/>
          </a:bodyPr>
          <a:lstStyle/>
          <a:p>
            <a:r>
              <a:rPr lang="en-GB" dirty="0"/>
              <a:t>Cultural biases</a:t>
            </a:r>
          </a:p>
        </p:txBody>
      </p:sp>
      <p:sp>
        <p:nvSpPr>
          <p:cNvPr id="4" name="Text Placeholder 2">
            <a:extLst>
              <a:ext uri="{FF2B5EF4-FFF2-40B4-BE49-F238E27FC236}">
                <a16:creationId xmlns:a16="http://schemas.microsoft.com/office/drawing/2014/main" id="{2813B65A-D014-D621-B90E-DBB6E9373A38}"/>
              </a:ext>
            </a:extLst>
          </p:cNvPr>
          <p:cNvSpPr>
            <a:spLocks noGrp="1"/>
          </p:cNvSpPr>
          <p:nvPr>
            <p:ph type="body" sz="quarter" idx="21"/>
          </p:nvPr>
        </p:nvSpPr>
        <p:spPr>
          <a:xfrm>
            <a:off x="1206500" y="2372962"/>
            <a:ext cx="21971000" cy="934780"/>
          </a:xfrm>
        </p:spPr>
        <p:txBody>
          <a:bodyPr>
            <a:normAutofit lnSpcReduction="10000"/>
          </a:bodyPr>
          <a:lstStyle/>
          <a:p>
            <a:endParaRPr lang="en-GB" sz="6000" b="1" dirty="0"/>
          </a:p>
        </p:txBody>
      </p:sp>
      <p:sp>
        <p:nvSpPr>
          <p:cNvPr id="3" name="Text Placeholder 3">
            <a:extLst>
              <a:ext uri="{FF2B5EF4-FFF2-40B4-BE49-F238E27FC236}">
                <a16:creationId xmlns:a16="http://schemas.microsoft.com/office/drawing/2014/main" id="{A413B383-7904-4184-C91D-84577A6E66D6}"/>
              </a:ext>
            </a:extLst>
          </p:cNvPr>
          <p:cNvSpPr>
            <a:spLocks noGrp="1"/>
          </p:cNvSpPr>
          <p:nvPr>
            <p:ph type="body" idx="1"/>
          </p:nvPr>
        </p:nvSpPr>
        <p:spPr>
          <a:xfrm>
            <a:off x="1206500" y="3806125"/>
            <a:ext cx="21971000" cy="9237521"/>
          </a:xfrm>
        </p:spPr>
        <p:txBody>
          <a:bodyPr>
            <a:normAutofit/>
          </a:bodyPr>
          <a:lstStyle/>
          <a:p>
            <a:pPr marL="0" indent="0">
              <a:lnSpc>
                <a:spcPct val="120000"/>
              </a:lnSpc>
              <a:buNone/>
            </a:pPr>
            <a:r>
              <a:rPr lang="en-GB" sz="5400" dirty="0"/>
              <a:t>Research shows that culture has a direct impact on expectations and preferences, which in turn affect economic outcomes. Humans have a tendency to prefer people who are like them – in-group bias -  which affects the way people view the world. This causal relation emerges through trust and coordination.</a:t>
            </a:r>
          </a:p>
          <a:p>
            <a:pPr marL="0" indent="0">
              <a:lnSpc>
                <a:spcPct val="120000"/>
              </a:lnSpc>
              <a:buNone/>
            </a:pPr>
            <a:endParaRPr lang="en-GB" sz="5400" dirty="0"/>
          </a:p>
          <a:p>
            <a:pPr>
              <a:lnSpc>
                <a:spcPct val="120000"/>
              </a:lnSpc>
              <a:buFont typeface="Arial" panose="020B0604020202020204" pitchFamily="34" charset="0"/>
              <a:buChar char="•"/>
            </a:pPr>
            <a:endParaRPr lang="en-GB" sz="5400" dirty="0"/>
          </a:p>
          <a:p>
            <a:pPr>
              <a:lnSpc>
                <a:spcPct val="120000"/>
              </a:lnSpc>
              <a:buFont typeface="Arial" panose="020B0604020202020204" pitchFamily="34" charset="0"/>
              <a:buChar char="•"/>
            </a:pPr>
            <a:endParaRPr lang="en-GB" sz="5400" dirty="0"/>
          </a:p>
          <a:p>
            <a:pPr>
              <a:lnSpc>
                <a:spcPct val="120000"/>
              </a:lnSpc>
              <a:buFont typeface="Arial" panose="020B0604020202020204" pitchFamily="34" charset="0"/>
              <a:buChar char="•"/>
            </a:pPr>
            <a:endParaRPr lang="en-GB" sz="5400" dirty="0"/>
          </a:p>
          <a:p>
            <a:pPr>
              <a:lnSpc>
                <a:spcPct val="120000"/>
              </a:lnSpc>
              <a:buFont typeface="Arial" panose="020B0604020202020204" pitchFamily="34" charset="0"/>
              <a:buChar char="•"/>
            </a:pPr>
            <a:endParaRPr lang="en-US" sz="5400" dirty="0"/>
          </a:p>
          <a:p>
            <a:pPr>
              <a:lnSpc>
                <a:spcPct val="120000"/>
              </a:lnSpc>
              <a:buFont typeface="Arial" panose="020B0604020202020204" pitchFamily="34" charset="0"/>
              <a:buChar char="•"/>
            </a:pPr>
            <a:endParaRPr lang="en-US" sz="5400" dirty="0"/>
          </a:p>
          <a:p>
            <a:pPr>
              <a:lnSpc>
                <a:spcPct val="120000"/>
              </a:lnSpc>
              <a:buFont typeface="Arial" panose="020B0604020202020204" pitchFamily="34" charset="0"/>
              <a:buChar char="•"/>
            </a:pPr>
            <a:endParaRPr lang="en-US" sz="5400" dirty="0"/>
          </a:p>
          <a:p>
            <a:pPr>
              <a:lnSpc>
                <a:spcPct val="120000"/>
              </a:lnSpc>
              <a:buFont typeface="Arial" panose="020B0604020202020204" pitchFamily="34" charset="0"/>
              <a:buChar char="•"/>
            </a:pPr>
            <a:endParaRPr lang="en-US" sz="5400" dirty="0"/>
          </a:p>
          <a:p>
            <a:pPr>
              <a:lnSpc>
                <a:spcPct val="120000"/>
              </a:lnSpc>
              <a:buFont typeface="Arial" panose="020B0604020202020204" pitchFamily="34" charset="0"/>
              <a:buChar char="•"/>
            </a:pPr>
            <a:endParaRPr lang="en-US" sz="5400" dirty="0"/>
          </a:p>
          <a:p>
            <a:pPr>
              <a:lnSpc>
                <a:spcPct val="120000"/>
              </a:lnSpc>
              <a:buFont typeface="Arial" panose="020B0604020202020204" pitchFamily="34" charset="0"/>
              <a:buChar char="•"/>
            </a:pPr>
            <a:endParaRPr lang="en-US" sz="5400" dirty="0"/>
          </a:p>
          <a:p>
            <a:pPr>
              <a:lnSpc>
                <a:spcPct val="120000"/>
              </a:lnSpc>
              <a:buFont typeface="Arial" panose="020B0604020202020204" pitchFamily="34" charset="0"/>
              <a:buChar char="•"/>
            </a:pPr>
            <a:endParaRPr lang="en-US" sz="5400" dirty="0"/>
          </a:p>
          <a:p>
            <a:pPr>
              <a:lnSpc>
                <a:spcPct val="120000"/>
              </a:lnSpc>
              <a:buFont typeface="Arial" panose="020B0604020202020204" pitchFamily="34" charset="0"/>
              <a:buChar char="•"/>
            </a:pPr>
            <a:endParaRPr lang="en-US" sz="5400" dirty="0"/>
          </a:p>
          <a:p>
            <a:pPr>
              <a:lnSpc>
                <a:spcPct val="120000"/>
              </a:lnSpc>
              <a:buFont typeface="Arial" panose="020B0604020202020204" pitchFamily="34" charset="0"/>
              <a:buChar char="•"/>
            </a:pPr>
            <a:endParaRPr lang="en-US" sz="5400" dirty="0"/>
          </a:p>
          <a:p>
            <a:pPr>
              <a:lnSpc>
                <a:spcPct val="120000"/>
              </a:lnSpc>
              <a:buFont typeface="Arial" panose="020B0604020202020204" pitchFamily="34" charset="0"/>
              <a:buChar char="•"/>
            </a:pPr>
            <a:endParaRPr lang="en-US" sz="5400" dirty="0"/>
          </a:p>
          <a:p>
            <a:pPr>
              <a:lnSpc>
                <a:spcPct val="120000"/>
              </a:lnSpc>
              <a:buFont typeface="Arial" panose="020B0604020202020204" pitchFamily="34" charset="0"/>
              <a:buChar char="•"/>
            </a:pPr>
            <a:endParaRPr lang="en-US" sz="5400" dirty="0"/>
          </a:p>
        </p:txBody>
      </p:sp>
    </p:spTree>
    <p:extLst>
      <p:ext uri="{BB962C8B-B14F-4D97-AF65-F5344CB8AC3E}">
        <p14:creationId xmlns:p14="http://schemas.microsoft.com/office/powerpoint/2010/main" val="416276957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D85C-5FFC-82EB-881A-08DA4F24DFEF}"/>
              </a:ext>
            </a:extLst>
          </p:cNvPr>
          <p:cNvSpPr>
            <a:spLocks noGrp="1"/>
          </p:cNvSpPr>
          <p:nvPr>
            <p:ph type="title"/>
          </p:nvPr>
        </p:nvSpPr>
        <p:spPr/>
        <p:txBody>
          <a:bodyPr/>
          <a:lstStyle/>
          <a:p>
            <a:r>
              <a:rPr lang="en-GB" dirty="0"/>
              <a:t>Cultural biases</a:t>
            </a:r>
          </a:p>
        </p:txBody>
      </p:sp>
      <p:sp>
        <p:nvSpPr>
          <p:cNvPr id="3" name="Text Placeholder 2">
            <a:extLst>
              <a:ext uri="{FF2B5EF4-FFF2-40B4-BE49-F238E27FC236}">
                <a16:creationId xmlns:a16="http://schemas.microsoft.com/office/drawing/2014/main" id="{0A733F3D-57F7-3049-4A25-43A8E2816D48}"/>
              </a:ext>
            </a:extLst>
          </p:cNvPr>
          <p:cNvSpPr>
            <a:spLocks noGrp="1"/>
          </p:cNvSpPr>
          <p:nvPr>
            <p:ph type="body" sz="quarter" idx="21"/>
          </p:nvPr>
        </p:nvSpPr>
        <p:spPr/>
        <p:txBody>
          <a:bodyPr>
            <a:normAutofit lnSpcReduction="10000"/>
          </a:bodyPr>
          <a:lstStyle/>
          <a:p>
            <a:r>
              <a:rPr lang="en-GB" sz="6000" b="1" dirty="0"/>
              <a:t>Trust</a:t>
            </a:r>
            <a:endParaRPr lang="en-GB" dirty="0"/>
          </a:p>
        </p:txBody>
      </p:sp>
      <p:sp>
        <p:nvSpPr>
          <p:cNvPr id="4" name="Text Placeholder 3">
            <a:extLst>
              <a:ext uri="{FF2B5EF4-FFF2-40B4-BE49-F238E27FC236}">
                <a16:creationId xmlns:a16="http://schemas.microsoft.com/office/drawing/2014/main" id="{54DE8C05-D52E-9A69-6106-17231FFC3E34}"/>
              </a:ext>
            </a:extLst>
          </p:cNvPr>
          <p:cNvSpPr>
            <a:spLocks noGrp="1"/>
          </p:cNvSpPr>
          <p:nvPr>
            <p:ph type="body" idx="1"/>
          </p:nvPr>
        </p:nvSpPr>
        <p:spPr/>
        <p:txBody>
          <a:bodyPr>
            <a:normAutofit/>
          </a:bodyPr>
          <a:lstStyle/>
          <a:p>
            <a:pPr>
              <a:lnSpc>
                <a:spcPct val="120000"/>
              </a:lnSpc>
            </a:pPr>
            <a:r>
              <a:rPr lang="en-GB" sz="5400" dirty="0"/>
              <a:t>Trust affects the willingness to exchange financial assets.</a:t>
            </a:r>
          </a:p>
          <a:p>
            <a:pPr>
              <a:lnSpc>
                <a:spcPct val="120000"/>
              </a:lnSpc>
            </a:pPr>
            <a:r>
              <a:rPr lang="en-GB" sz="5400" dirty="0"/>
              <a:t>Trust reduces trade frictions - &gt; if you trust someone and they’re trustworthy, you won’t be ripped off and can reduce enforcement costs (e.g. contracts)</a:t>
            </a:r>
          </a:p>
          <a:p>
            <a:pPr>
              <a:lnSpc>
                <a:spcPct val="120000"/>
              </a:lnSpc>
            </a:pPr>
            <a:r>
              <a:rPr lang="en-GB" sz="5400" dirty="0"/>
              <a:t>Humans have the tendency to trust people from their group over people from different groups. </a:t>
            </a:r>
          </a:p>
          <a:p>
            <a:pPr>
              <a:lnSpc>
                <a:spcPct val="120000"/>
              </a:lnSpc>
            </a:pPr>
            <a:endParaRPr lang="en-GB" sz="5400" dirty="0"/>
          </a:p>
          <a:p>
            <a:pPr>
              <a:lnSpc>
                <a:spcPct val="120000"/>
              </a:lnSpc>
            </a:pPr>
            <a:endParaRPr lang="en-GB" sz="5400" dirty="0"/>
          </a:p>
        </p:txBody>
      </p:sp>
    </p:spTree>
    <p:extLst>
      <p:ext uri="{BB962C8B-B14F-4D97-AF65-F5344CB8AC3E}">
        <p14:creationId xmlns:p14="http://schemas.microsoft.com/office/powerpoint/2010/main" val="271329452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D85C-5FFC-82EB-881A-08DA4F24DFEF}"/>
              </a:ext>
            </a:extLst>
          </p:cNvPr>
          <p:cNvSpPr>
            <a:spLocks noGrp="1"/>
          </p:cNvSpPr>
          <p:nvPr>
            <p:ph type="title"/>
          </p:nvPr>
        </p:nvSpPr>
        <p:spPr/>
        <p:txBody>
          <a:bodyPr/>
          <a:lstStyle/>
          <a:p>
            <a:r>
              <a:rPr lang="en-GB" dirty="0"/>
              <a:t>Cultural biases</a:t>
            </a:r>
          </a:p>
        </p:txBody>
      </p:sp>
      <p:sp>
        <p:nvSpPr>
          <p:cNvPr id="3" name="Text Placeholder 2">
            <a:extLst>
              <a:ext uri="{FF2B5EF4-FFF2-40B4-BE49-F238E27FC236}">
                <a16:creationId xmlns:a16="http://schemas.microsoft.com/office/drawing/2014/main" id="{0A733F3D-57F7-3049-4A25-43A8E2816D48}"/>
              </a:ext>
            </a:extLst>
          </p:cNvPr>
          <p:cNvSpPr>
            <a:spLocks noGrp="1"/>
          </p:cNvSpPr>
          <p:nvPr>
            <p:ph type="body" sz="quarter" idx="21"/>
          </p:nvPr>
        </p:nvSpPr>
        <p:spPr/>
        <p:txBody>
          <a:bodyPr>
            <a:normAutofit lnSpcReduction="10000"/>
          </a:bodyPr>
          <a:lstStyle/>
          <a:p>
            <a:r>
              <a:rPr lang="en-GB" sz="6000" b="1" dirty="0"/>
              <a:t>Trust</a:t>
            </a:r>
            <a:endParaRPr lang="en-GB" dirty="0"/>
          </a:p>
        </p:txBody>
      </p:sp>
      <p:sp>
        <p:nvSpPr>
          <p:cNvPr id="4" name="Text Placeholder 3">
            <a:extLst>
              <a:ext uri="{FF2B5EF4-FFF2-40B4-BE49-F238E27FC236}">
                <a16:creationId xmlns:a16="http://schemas.microsoft.com/office/drawing/2014/main" id="{54DE8C05-D52E-9A69-6106-17231FFC3E34}"/>
              </a:ext>
            </a:extLst>
          </p:cNvPr>
          <p:cNvSpPr>
            <a:spLocks noGrp="1"/>
          </p:cNvSpPr>
          <p:nvPr>
            <p:ph type="body" idx="1"/>
          </p:nvPr>
        </p:nvSpPr>
        <p:spPr/>
        <p:txBody>
          <a:bodyPr>
            <a:normAutofit/>
          </a:bodyPr>
          <a:lstStyle/>
          <a:p>
            <a:pPr>
              <a:lnSpc>
                <a:spcPct val="120000"/>
              </a:lnSpc>
            </a:pPr>
            <a:r>
              <a:rPr lang="en-GB" sz="5400" dirty="0"/>
              <a:t>Investors are more likely to own stocks in firms that communicate in the investor’s native tongue and that have a chief executive of the same cultural background. </a:t>
            </a:r>
          </a:p>
          <a:p>
            <a:pPr>
              <a:lnSpc>
                <a:spcPct val="120000"/>
              </a:lnSpc>
            </a:pPr>
            <a:r>
              <a:rPr lang="en-GB" sz="5400" dirty="0"/>
              <a:t>Investors tend to allocate less money to an index fund operated by managers with foreign sounding names.</a:t>
            </a:r>
          </a:p>
          <a:p>
            <a:pPr>
              <a:lnSpc>
                <a:spcPct val="120000"/>
              </a:lnSpc>
            </a:pPr>
            <a:endParaRPr lang="en-GB" sz="5400" dirty="0"/>
          </a:p>
          <a:p>
            <a:pPr>
              <a:lnSpc>
                <a:spcPct val="120000"/>
              </a:lnSpc>
            </a:pPr>
            <a:endParaRPr lang="en-GB" sz="5400" dirty="0"/>
          </a:p>
          <a:p>
            <a:pPr>
              <a:lnSpc>
                <a:spcPct val="120000"/>
              </a:lnSpc>
            </a:pPr>
            <a:endParaRPr lang="en-GB" sz="5400" dirty="0"/>
          </a:p>
        </p:txBody>
      </p:sp>
    </p:spTree>
    <p:extLst>
      <p:ext uri="{BB962C8B-B14F-4D97-AF65-F5344CB8AC3E}">
        <p14:creationId xmlns:p14="http://schemas.microsoft.com/office/powerpoint/2010/main" val="346537178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D85C-5FFC-82EB-881A-08DA4F24DFEF}"/>
              </a:ext>
            </a:extLst>
          </p:cNvPr>
          <p:cNvSpPr>
            <a:spLocks noGrp="1"/>
          </p:cNvSpPr>
          <p:nvPr>
            <p:ph type="title"/>
          </p:nvPr>
        </p:nvSpPr>
        <p:spPr/>
        <p:txBody>
          <a:bodyPr/>
          <a:lstStyle/>
          <a:p>
            <a:r>
              <a:rPr lang="en-GB" dirty="0"/>
              <a:t>Cultural biases</a:t>
            </a:r>
          </a:p>
        </p:txBody>
      </p:sp>
      <p:sp>
        <p:nvSpPr>
          <p:cNvPr id="3" name="Text Placeholder 2">
            <a:extLst>
              <a:ext uri="{FF2B5EF4-FFF2-40B4-BE49-F238E27FC236}">
                <a16:creationId xmlns:a16="http://schemas.microsoft.com/office/drawing/2014/main" id="{0A733F3D-57F7-3049-4A25-43A8E2816D48}"/>
              </a:ext>
            </a:extLst>
          </p:cNvPr>
          <p:cNvSpPr>
            <a:spLocks noGrp="1"/>
          </p:cNvSpPr>
          <p:nvPr>
            <p:ph type="body" sz="quarter" idx="21"/>
          </p:nvPr>
        </p:nvSpPr>
        <p:spPr/>
        <p:txBody>
          <a:bodyPr>
            <a:normAutofit lnSpcReduction="10000"/>
          </a:bodyPr>
          <a:lstStyle/>
          <a:p>
            <a:r>
              <a:rPr lang="en-GB" sz="6000" b="1" dirty="0"/>
              <a:t>Coordination</a:t>
            </a:r>
            <a:endParaRPr lang="en-GB" dirty="0"/>
          </a:p>
        </p:txBody>
      </p:sp>
      <p:sp>
        <p:nvSpPr>
          <p:cNvPr id="4" name="Text Placeholder 3">
            <a:extLst>
              <a:ext uri="{FF2B5EF4-FFF2-40B4-BE49-F238E27FC236}">
                <a16:creationId xmlns:a16="http://schemas.microsoft.com/office/drawing/2014/main" id="{54DE8C05-D52E-9A69-6106-17231FFC3E34}"/>
              </a:ext>
            </a:extLst>
          </p:cNvPr>
          <p:cNvSpPr>
            <a:spLocks noGrp="1"/>
          </p:cNvSpPr>
          <p:nvPr>
            <p:ph type="body" idx="1"/>
          </p:nvPr>
        </p:nvSpPr>
        <p:spPr/>
        <p:txBody>
          <a:bodyPr>
            <a:normAutofit/>
          </a:bodyPr>
          <a:lstStyle/>
          <a:p>
            <a:pPr>
              <a:lnSpc>
                <a:spcPct val="120000"/>
              </a:lnSpc>
            </a:pPr>
            <a:r>
              <a:rPr lang="en-GB" sz="5400" dirty="0"/>
              <a:t>Coordination means you have similar expectations when exchanging goods, e.g. you expect to be paid in 30 days vs 90 days, or you expect to be paid a bribe or not </a:t>
            </a:r>
          </a:p>
          <a:p>
            <a:pPr>
              <a:lnSpc>
                <a:spcPct val="120000"/>
              </a:lnSpc>
            </a:pPr>
            <a:r>
              <a:rPr lang="en-GB" sz="5400" dirty="0"/>
              <a:t>People from the same culture are more likely to share the norms and behaviours, so it’s easier to achieve coordination and reduce trade frictions.</a:t>
            </a:r>
          </a:p>
          <a:p>
            <a:pPr>
              <a:lnSpc>
                <a:spcPct val="120000"/>
              </a:lnSpc>
            </a:pPr>
            <a:endParaRPr lang="en-GB" sz="5400" dirty="0"/>
          </a:p>
        </p:txBody>
      </p:sp>
    </p:spTree>
    <p:extLst>
      <p:ext uri="{BB962C8B-B14F-4D97-AF65-F5344CB8AC3E}">
        <p14:creationId xmlns:p14="http://schemas.microsoft.com/office/powerpoint/2010/main" val="83369996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itle 2"/>
          <p:cNvSpPr txBox="1">
            <a:spLocks noGrp="1"/>
          </p:cNvSpPr>
          <p:nvPr>
            <p:ph type="ctrTitle"/>
          </p:nvPr>
        </p:nvSpPr>
        <p:spPr>
          <a:prstGeom prst="rect">
            <a:avLst/>
          </a:prstGeom>
        </p:spPr>
        <p:txBody>
          <a:bodyPr/>
          <a:lstStyle>
            <a:lvl1pPr>
              <a:defRPr spc="-246"/>
            </a:lvl1pPr>
          </a:lstStyle>
          <a:p>
            <a:r>
              <a:rPr lang="en-GB" noProof="0" dirty="0"/>
              <a:t>Home bias</a:t>
            </a:r>
          </a:p>
        </p:txBody>
      </p:sp>
      <p:sp>
        <p:nvSpPr>
          <p:cNvPr id="311" name="Subtitle 3"/>
          <p:cNvSpPr txBox="1">
            <a:spLocks noGrp="1"/>
          </p:cNvSpPr>
          <p:nvPr>
            <p:ph type="subTitle" sz="half" idx="1"/>
          </p:nvPr>
        </p:nvSpPr>
        <p:spPr>
          <a:xfrm>
            <a:off x="1201342" y="7223190"/>
            <a:ext cx="21998525" cy="5093832"/>
          </a:xfrm>
          <a:prstGeom prst="rect">
            <a:avLst/>
          </a:prstGeom>
        </p:spPr>
        <p:txBody>
          <a:bodyPr>
            <a:normAutofit/>
          </a:bodyPr>
          <a:lstStyle/>
          <a:p>
            <a:pPr>
              <a:spcAft>
                <a:spcPts val="1800"/>
              </a:spcAft>
            </a:pPr>
            <a:r>
              <a:rPr lang="en-GB" b="0" dirty="0"/>
              <a:t>Investors are generally drawn to companies that are located close to them, communicate in the same language, and have chief executives from similar cultural backgrounds.</a:t>
            </a:r>
          </a:p>
        </p:txBody>
      </p:sp>
    </p:spTree>
    <p:extLst>
      <p:ext uri="{BB962C8B-B14F-4D97-AF65-F5344CB8AC3E}">
        <p14:creationId xmlns:p14="http://schemas.microsoft.com/office/powerpoint/2010/main" val="1186804856"/>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34559</TotalTime>
  <Words>4930</Words>
  <Application>Microsoft Macintosh PowerPoint</Application>
  <PresentationFormat>Custom</PresentationFormat>
  <Paragraphs>385</Paragraphs>
  <Slides>48</Slides>
  <Notes>47</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__muliRegular_2af9a6</vt:lpstr>
      <vt:lpstr>Arial</vt:lpstr>
      <vt:lpstr>Calibri</vt:lpstr>
      <vt:lpstr>Georgia</vt:lpstr>
      <vt:lpstr>Helvetica Neue</vt:lpstr>
      <vt:lpstr>Helvetica Neue Medium</vt:lpstr>
      <vt:lpstr>21_BasicWhite</vt:lpstr>
      <vt:lpstr>Behavioural Finance</vt:lpstr>
      <vt:lpstr>Outline</vt:lpstr>
      <vt:lpstr>PowerPoint Presentation</vt:lpstr>
      <vt:lpstr>Socio-cultural biases</vt:lpstr>
      <vt:lpstr>Cultural biases</vt:lpstr>
      <vt:lpstr>Cultural biases</vt:lpstr>
      <vt:lpstr>Cultural biases</vt:lpstr>
      <vt:lpstr>Cultural biases</vt:lpstr>
      <vt:lpstr>Home bias</vt:lpstr>
      <vt:lpstr>Social norms</vt:lpstr>
      <vt:lpstr>Sherif’s Autokinetic Effect (1936)</vt:lpstr>
      <vt:lpstr>Sherif’s Autokinetic Effect</vt:lpstr>
      <vt:lpstr>Asch’s Conformity Studies (1956)</vt:lpstr>
      <vt:lpstr>Asch’s Conformity Studies (1956)</vt:lpstr>
      <vt:lpstr>Dual-process model of conformity</vt:lpstr>
      <vt:lpstr>Social Identity Theory (1958)</vt:lpstr>
      <vt:lpstr>Zimbrano’s prison experiment (1971)</vt:lpstr>
      <vt:lpstr>Dual-process model of conformity</vt:lpstr>
      <vt:lpstr>Triple-process model of conformity</vt:lpstr>
      <vt:lpstr>Milgram’s obedience studies (1963)</vt:lpstr>
      <vt:lpstr>Milgram’s obedience studies (1963)</vt:lpstr>
      <vt:lpstr>Milgram’s obedience studies (1963)</vt:lpstr>
      <vt:lpstr>Milgram’s obedience studies (1963)</vt:lpstr>
      <vt:lpstr>Milgram’s obedience studies (1963)</vt:lpstr>
      <vt:lpstr>Social influence</vt:lpstr>
      <vt:lpstr>Reciprocity</vt:lpstr>
      <vt:lpstr>Reciprocity</vt:lpstr>
      <vt:lpstr>Reciprocity</vt:lpstr>
      <vt:lpstr>Reciprocity</vt:lpstr>
      <vt:lpstr>Cialdini’s 6 Weapons of Influence</vt:lpstr>
      <vt:lpstr>How to apply this to the real-world?</vt:lpstr>
      <vt:lpstr>Nudging with descriptive social norms</vt:lpstr>
      <vt:lpstr>Social norms increased tax payment rates</vt:lpstr>
      <vt:lpstr>Social norms encouraged environmental friendly behaviours</vt:lpstr>
      <vt:lpstr>Social comparison to reduce energy consumption</vt:lpstr>
      <vt:lpstr>PowerPoint Presentation</vt:lpstr>
      <vt:lpstr>Social norms reduced prescriptions rates</vt:lpstr>
      <vt:lpstr>Increasing donations</vt:lpstr>
      <vt:lpstr>Nudging with reciprocity</vt:lpstr>
      <vt:lpstr>Nudging with reciprocity</vt:lpstr>
      <vt:lpstr>Encouraging organ donations</vt:lpstr>
      <vt:lpstr>Encouraging organ donations</vt:lpstr>
      <vt:lpstr>Reducing unemployment</vt:lpstr>
      <vt:lpstr>Common mistakes when using social norms</vt:lpstr>
      <vt:lpstr>Advertising the bad descriptive norm can backfire</vt:lpstr>
      <vt:lpstr>Advertising the bad descriptive norm can backfire</vt:lpstr>
      <vt:lpstr>The norm needs to correct prior beliefs</vt:lpstr>
      <vt:lpstr>A descriptive norm can create a ‘boomerang effect’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Behavioural Finance</dc:title>
  <cp:lastModifiedBy>Antonio Silva</cp:lastModifiedBy>
  <cp:revision>56</cp:revision>
  <dcterms:modified xsi:type="dcterms:W3CDTF">2024-05-09T14:05:09Z</dcterms:modified>
</cp:coreProperties>
</file>