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258" r:id="rId4"/>
    <p:sldId id="260" r:id="rId5"/>
    <p:sldId id="261" r:id="rId6"/>
    <p:sldId id="262" r:id="rId7"/>
    <p:sldId id="263" r:id="rId8"/>
    <p:sldId id="264" r:id="rId9"/>
    <p:sldId id="265" r:id="rId10"/>
    <p:sldId id="304" r:id="rId11"/>
    <p:sldId id="266" r:id="rId12"/>
    <p:sldId id="267" r:id="rId13"/>
    <p:sldId id="268" r:id="rId14"/>
    <p:sldId id="269" r:id="rId15"/>
    <p:sldId id="270" r:id="rId16"/>
    <p:sldId id="271" r:id="rId17"/>
    <p:sldId id="272" r:id="rId18"/>
    <p:sldId id="274" r:id="rId19"/>
    <p:sldId id="275" r:id="rId20"/>
    <p:sldId id="276" r:id="rId21"/>
    <p:sldId id="277" r:id="rId22"/>
    <p:sldId id="279" r:id="rId23"/>
    <p:sldId id="280" r:id="rId24"/>
    <p:sldId id="305" r:id="rId25"/>
    <p:sldId id="306" r:id="rId26"/>
    <p:sldId id="307" r:id="rId27"/>
    <p:sldId id="308" r:id="rId28"/>
    <p:sldId id="309" r:id="rId29"/>
    <p:sldId id="311"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10" r:id="rId52"/>
    <p:sldId id="303" r:id="rId5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Silva"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327"/>
  </p:normalViewPr>
  <p:slideViewPr>
    <p:cSldViewPr snapToGrid="0">
      <p:cViewPr varScale="1">
        <p:scale>
          <a:sx n="48" d="100"/>
          <a:sy n="48" d="100"/>
        </p:scale>
        <p:origin x="1760"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title>
      <c:tx>
        <c:rich>
          <a:bodyPr rot="0"/>
          <a:lstStyle/>
          <a:p>
            <a:pPr>
              <a:defRPr sz="5000" b="1" i="0" u="none" strike="noStrike">
                <a:solidFill>
                  <a:srgbClr val="000000"/>
                </a:solidFill>
                <a:latin typeface="Calibri"/>
              </a:defRPr>
            </a:pPr>
            <a:r>
              <a:rPr lang="en-GB" sz="5000" b="1" i="0" u="none" strike="noStrike">
                <a:solidFill>
                  <a:srgbClr val="000000"/>
                </a:solidFill>
                <a:latin typeface="Calibri"/>
              </a:rPr>
              <a:t>U(w)</a:t>
            </a:r>
          </a:p>
        </c:rich>
      </c:tx>
      <c:layout>
        <c:manualLayout>
          <c:xMode val="edge"/>
          <c:yMode val="edge"/>
          <c:x val="0.32860499999999998"/>
          <c:y val="0"/>
          <c:w val="0.15811700000000001"/>
          <c:h val="0.103015"/>
        </c:manualLayout>
      </c:layout>
      <c:overlay val="1"/>
      <c:spPr>
        <a:noFill/>
        <a:effectLst/>
      </c:spPr>
    </c:title>
    <c:autoTitleDeleted val="0"/>
    <c:plotArea>
      <c:layout>
        <c:manualLayout>
          <c:layoutTarget val="inner"/>
          <c:xMode val="edge"/>
          <c:yMode val="edge"/>
          <c:x val="0.13750299999999999"/>
          <c:y val="0.103015"/>
          <c:w val="0.65606900000000001"/>
          <c:h val="0.79463499999999998"/>
        </c:manualLayout>
      </c:layout>
      <c:lineChart>
        <c:grouping val="standard"/>
        <c:varyColors val="0"/>
        <c:ser>
          <c:idx val="0"/>
          <c:order val="0"/>
          <c:tx>
            <c:strRef>
              <c:f>Sheet1!$B$1</c:f>
              <c:strCache>
                <c:ptCount val="1"/>
                <c:pt idx="0">
                  <c:v>U(w)</c:v>
                </c:pt>
              </c:strCache>
            </c:strRef>
          </c:tx>
          <c:spPr>
            <a:ln w="19050" cap="flat">
              <a:solidFill>
                <a:srgbClr val="4472C4"/>
              </a:solidFill>
              <a:prstDash val="solid"/>
              <a:miter lim="800000"/>
            </a:ln>
            <a:effectLst/>
          </c:spPr>
          <c:marker>
            <c:symbol val="none"/>
          </c:marker>
          <c:cat>
            <c:strRef>
              <c:f>Sheet1!$A$2:$A$1638</c:f>
              <c:strCache>
                <c:ptCount val="163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strCache>
            </c:strRef>
          </c:cat>
          <c:val>
            <c:numRef>
              <c:f>Sheet1!$B$2:$B$1638</c:f>
              <c:numCache>
                <c:formatCode>General</c:formatCode>
                <c:ptCount val="1637"/>
                <c:pt idx="0">
                  <c:v>1</c:v>
                </c:pt>
                <c:pt idx="1">
                  <c:v>1.4142140000000001</c:v>
                </c:pt>
                <c:pt idx="2">
                  <c:v>1.732051</c:v>
                </c:pt>
                <c:pt idx="3">
                  <c:v>2</c:v>
                </c:pt>
                <c:pt idx="4">
                  <c:v>2.2360679999999999</c:v>
                </c:pt>
                <c:pt idx="5">
                  <c:v>2.4494899999999999</c:v>
                </c:pt>
                <c:pt idx="6">
                  <c:v>2.6457510000000002</c:v>
                </c:pt>
                <c:pt idx="7">
                  <c:v>2.828427</c:v>
                </c:pt>
                <c:pt idx="8">
                  <c:v>3</c:v>
                </c:pt>
                <c:pt idx="9">
                  <c:v>3.1622780000000001</c:v>
                </c:pt>
                <c:pt idx="10">
                  <c:v>3.3166250000000002</c:v>
                </c:pt>
                <c:pt idx="11">
                  <c:v>3.464102</c:v>
                </c:pt>
                <c:pt idx="12">
                  <c:v>3.6055510000000002</c:v>
                </c:pt>
                <c:pt idx="13">
                  <c:v>3.741657</c:v>
                </c:pt>
                <c:pt idx="14">
                  <c:v>3.8729830000000001</c:v>
                </c:pt>
                <c:pt idx="15">
                  <c:v>4</c:v>
                </c:pt>
                <c:pt idx="16">
                  <c:v>4.1231059999999999</c:v>
                </c:pt>
                <c:pt idx="17">
                  <c:v>4.2426409999999999</c:v>
                </c:pt>
                <c:pt idx="18">
                  <c:v>4.3588990000000001</c:v>
                </c:pt>
                <c:pt idx="19">
                  <c:v>4.4721359999999999</c:v>
                </c:pt>
                <c:pt idx="20">
                  <c:v>4.5825760000000004</c:v>
                </c:pt>
                <c:pt idx="21">
                  <c:v>4.6904159999999999</c:v>
                </c:pt>
                <c:pt idx="22">
                  <c:v>4.7958319999999999</c:v>
                </c:pt>
                <c:pt idx="23">
                  <c:v>4.8989789999999998</c:v>
                </c:pt>
                <c:pt idx="24">
                  <c:v>5</c:v>
                </c:pt>
                <c:pt idx="25">
                  <c:v>5.0990200000000003</c:v>
                </c:pt>
                <c:pt idx="26">
                  <c:v>5.1961519999999997</c:v>
                </c:pt>
                <c:pt idx="27">
                  <c:v>5.2915029999999996</c:v>
                </c:pt>
                <c:pt idx="28">
                  <c:v>5.3851649999999998</c:v>
                </c:pt>
                <c:pt idx="29">
                  <c:v>5.4772259999999999</c:v>
                </c:pt>
                <c:pt idx="30">
                  <c:v>5.5677640000000004</c:v>
                </c:pt>
                <c:pt idx="31">
                  <c:v>5.656854</c:v>
                </c:pt>
                <c:pt idx="32">
                  <c:v>5.7445630000000003</c:v>
                </c:pt>
                <c:pt idx="33">
                  <c:v>5.8309519999999999</c:v>
                </c:pt>
                <c:pt idx="34">
                  <c:v>5.91608</c:v>
                </c:pt>
                <c:pt idx="35">
                  <c:v>6</c:v>
                </c:pt>
                <c:pt idx="36">
                  <c:v>6.0827629999999999</c:v>
                </c:pt>
                <c:pt idx="37">
                  <c:v>6.1644139999999998</c:v>
                </c:pt>
                <c:pt idx="38">
                  <c:v>6.2449979999999998</c:v>
                </c:pt>
                <c:pt idx="39">
                  <c:v>6.3245550000000001</c:v>
                </c:pt>
                <c:pt idx="40">
                  <c:v>6.403124</c:v>
                </c:pt>
                <c:pt idx="41">
                  <c:v>6.4807410000000001</c:v>
                </c:pt>
                <c:pt idx="42">
                  <c:v>6.5574389999999996</c:v>
                </c:pt>
                <c:pt idx="43">
                  <c:v>6.6332500000000003</c:v>
                </c:pt>
                <c:pt idx="44">
                  <c:v>6.7082040000000003</c:v>
                </c:pt>
                <c:pt idx="45">
                  <c:v>6.78233</c:v>
                </c:pt>
                <c:pt idx="46">
                  <c:v>6.8556549999999996</c:v>
                </c:pt>
                <c:pt idx="47">
                  <c:v>6.9282029999999999</c:v>
                </c:pt>
                <c:pt idx="48">
                  <c:v>7</c:v>
                </c:pt>
                <c:pt idx="49">
                  <c:v>7.0710680000000004</c:v>
                </c:pt>
                <c:pt idx="50">
                  <c:v>7.1414280000000003</c:v>
                </c:pt>
                <c:pt idx="51">
                  <c:v>7.2111029999999996</c:v>
                </c:pt>
                <c:pt idx="52">
                  <c:v>7.2801099999999996</c:v>
                </c:pt>
                <c:pt idx="53">
                  <c:v>7.3484689999999997</c:v>
                </c:pt>
                <c:pt idx="54">
                  <c:v>7.4161979999999996</c:v>
                </c:pt>
                <c:pt idx="55">
                  <c:v>7.4833150000000002</c:v>
                </c:pt>
                <c:pt idx="56">
                  <c:v>7.5498339999999997</c:v>
                </c:pt>
                <c:pt idx="57">
                  <c:v>7.6157729999999999</c:v>
                </c:pt>
                <c:pt idx="58">
                  <c:v>7.681146</c:v>
                </c:pt>
                <c:pt idx="59">
                  <c:v>7.7459670000000003</c:v>
                </c:pt>
                <c:pt idx="60">
                  <c:v>7.8102499999999999</c:v>
                </c:pt>
                <c:pt idx="61">
                  <c:v>7.8740079999999999</c:v>
                </c:pt>
                <c:pt idx="62">
                  <c:v>7.9372540000000003</c:v>
                </c:pt>
                <c:pt idx="63">
                  <c:v>8</c:v>
                </c:pt>
                <c:pt idx="64">
                  <c:v>8.0622579999999999</c:v>
                </c:pt>
                <c:pt idx="65">
                  <c:v>8.1240380000000005</c:v>
                </c:pt>
                <c:pt idx="66">
                  <c:v>8.1853529999999992</c:v>
                </c:pt>
                <c:pt idx="67">
                  <c:v>8.2462110000000006</c:v>
                </c:pt>
                <c:pt idx="68">
                  <c:v>8.3066239999999993</c:v>
                </c:pt>
                <c:pt idx="69">
                  <c:v>8.3666</c:v>
                </c:pt>
                <c:pt idx="70">
                  <c:v>8.4261499999999998</c:v>
                </c:pt>
                <c:pt idx="71">
                  <c:v>8.4852810000000005</c:v>
                </c:pt>
                <c:pt idx="72">
                  <c:v>8.5440039999999993</c:v>
                </c:pt>
                <c:pt idx="73">
                  <c:v>8.6023250000000004</c:v>
                </c:pt>
                <c:pt idx="74">
                  <c:v>8.6602540000000001</c:v>
                </c:pt>
                <c:pt idx="75">
                  <c:v>8.7177980000000002</c:v>
                </c:pt>
                <c:pt idx="76">
                  <c:v>8.7749640000000007</c:v>
                </c:pt>
                <c:pt idx="77">
                  <c:v>8.8317610000000002</c:v>
                </c:pt>
                <c:pt idx="78">
                  <c:v>8.8881940000000004</c:v>
                </c:pt>
                <c:pt idx="79">
                  <c:v>8.9442719999999998</c:v>
                </c:pt>
                <c:pt idx="80">
                  <c:v>9</c:v>
                </c:pt>
                <c:pt idx="81">
                  <c:v>9.0553849999999994</c:v>
                </c:pt>
                <c:pt idx="82">
                  <c:v>9.1104339999999997</c:v>
                </c:pt>
                <c:pt idx="83">
                  <c:v>9.1651509999999998</c:v>
                </c:pt>
                <c:pt idx="84">
                  <c:v>9.2195440000000008</c:v>
                </c:pt>
                <c:pt idx="85">
                  <c:v>9.2736180000000008</c:v>
                </c:pt>
                <c:pt idx="86">
                  <c:v>9.3273790000000005</c:v>
                </c:pt>
                <c:pt idx="87">
                  <c:v>9.3808319999999998</c:v>
                </c:pt>
                <c:pt idx="88">
                  <c:v>9.4339809999999993</c:v>
                </c:pt>
                <c:pt idx="89">
                  <c:v>9.4868330000000007</c:v>
                </c:pt>
                <c:pt idx="90">
                  <c:v>9.5393919999999994</c:v>
                </c:pt>
                <c:pt idx="91">
                  <c:v>9.5916630000000005</c:v>
                </c:pt>
                <c:pt idx="92">
                  <c:v>9.6436510000000002</c:v>
                </c:pt>
                <c:pt idx="93">
                  <c:v>9.6953600000000009</c:v>
                </c:pt>
                <c:pt idx="94">
                  <c:v>9.7467939999999995</c:v>
                </c:pt>
                <c:pt idx="95">
                  <c:v>9.7979590000000005</c:v>
                </c:pt>
                <c:pt idx="96">
                  <c:v>9.8488579999999999</c:v>
                </c:pt>
                <c:pt idx="97">
                  <c:v>9.8994949999999999</c:v>
                </c:pt>
                <c:pt idx="98">
                  <c:v>9.9498739999999994</c:v>
                </c:pt>
                <c:pt idx="99">
                  <c:v>10</c:v>
                </c:pt>
                <c:pt idx="100">
                  <c:v>10.049875999999999</c:v>
                </c:pt>
                <c:pt idx="101">
                  <c:v>10.099505000000001</c:v>
                </c:pt>
                <c:pt idx="102">
                  <c:v>10.148892</c:v>
                </c:pt>
                <c:pt idx="103">
                  <c:v>10.198039</c:v>
                </c:pt>
                <c:pt idx="104">
                  <c:v>10.246950999999999</c:v>
                </c:pt>
                <c:pt idx="105">
                  <c:v>10.295629999999999</c:v>
                </c:pt>
                <c:pt idx="106">
                  <c:v>10.34408</c:v>
                </c:pt>
                <c:pt idx="107">
                  <c:v>10.392305</c:v>
                </c:pt>
                <c:pt idx="108">
                  <c:v>10.440307000000001</c:v>
                </c:pt>
                <c:pt idx="109">
                  <c:v>10.488087999999999</c:v>
                </c:pt>
                <c:pt idx="110">
                  <c:v>10.535653999999999</c:v>
                </c:pt>
                <c:pt idx="111">
                  <c:v>10.583005</c:v>
                </c:pt>
                <c:pt idx="112">
                  <c:v>10.630146</c:v>
                </c:pt>
                <c:pt idx="113">
                  <c:v>10.677078</c:v>
                </c:pt>
                <c:pt idx="114">
                  <c:v>10.723805</c:v>
                </c:pt>
                <c:pt idx="115">
                  <c:v>10.77033</c:v>
                </c:pt>
                <c:pt idx="116">
                  <c:v>10.816654</c:v>
                </c:pt>
                <c:pt idx="117">
                  <c:v>10.862780000000001</c:v>
                </c:pt>
                <c:pt idx="118">
                  <c:v>10.908712</c:v>
                </c:pt>
                <c:pt idx="119">
                  <c:v>10.954451000000001</c:v>
                </c:pt>
                <c:pt idx="120">
                  <c:v>11</c:v>
                </c:pt>
                <c:pt idx="121">
                  <c:v>11.045361</c:v>
                </c:pt>
                <c:pt idx="122">
                  <c:v>11.090536999999999</c:v>
                </c:pt>
                <c:pt idx="123">
                  <c:v>11.135529</c:v>
                </c:pt>
                <c:pt idx="124">
                  <c:v>11.180339999999999</c:v>
                </c:pt>
                <c:pt idx="125">
                  <c:v>11.224971999999999</c:v>
                </c:pt>
                <c:pt idx="126">
                  <c:v>11.269428</c:v>
                </c:pt>
                <c:pt idx="127">
                  <c:v>11.313708</c:v>
                </c:pt>
                <c:pt idx="128">
                  <c:v>11.357817000000001</c:v>
                </c:pt>
                <c:pt idx="129">
                  <c:v>11.401754</c:v>
                </c:pt>
                <c:pt idx="130">
                  <c:v>11.445523</c:v>
                </c:pt>
                <c:pt idx="131">
                  <c:v>11.489125</c:v>
                </c:pt>
                <c:pt idx="132">
                  <c:v>11.532563</c:v>
                </c:pt>
                <c:pt idx="133">
                  <c:v>11.575837</c:v>
                </c:pt>
                <c:pt idx="134">
                  <c:v>11.61895</c:v>
                </c:pt>
                <c:pt idx="135">
                  <c:v>11.661904</c:v>
                </c:pt>
                <c:pt idx="136">
                  <c:v>11.704700000000001</c:v>
                </c:pt>
                <c:pt idx="137">
                  <c:v>11.747339999999999</c:v>
                </c:pt>
                <c:pt idx="138">
                  <c:v>11.789826</c:v>
                </c:pt>
                <c:pt idx="139">
                  <c:v>11.83216</c:v>
                </c:pt>
                <c:pt idx="140">
                  <c:v>11.874342</c:v>
                </c:pt>
                <c:pt idx="141">
                  <c:v>11.916375</c:v>
                </c:pt>
                <c:pt idx="142">
                  <c:v>11.958261</c:v>
                </c:pt>
                <c:pt idx="143">
                  <c:v>12</c:v>
                </c:pt>
                <c:pt idx="144">
                  <c:v>12.041594999999999</c:v>
                </c:pt>
                <c:pt idx="145">
                  <c:v>12.083046</c:v>
                </c:pt>
                <c:pt idx="146">
                  <c:v>12.124356000000001</c:v>
                </c:pt>
                <c:pt idx="147">
                  <c:v>12.165525000000001</c:v>
                </c:pt>
                <c:pt idx="148">
                  <c:v>12.206556000000001</c:v>
                </c:pt>
                <c:pt idx="149">
                  <c:v>12.247449</c:v>
                </c:pt>
                <c:pt idx="150">
                  <c:v>12.288206000000001</c:v>
                </c:pt>
                <c:pt idx="151">
                  <c:v>12.328828</c:v>
                </c:pt>
                <c:pt idx="152">
                  <c:v>12.369317000000001</c:v>
                </c:pt>
                <c:pt idx="153">
                  <c:v>12.409674000000001</c:v>
                </c:pt>
                <c:pt idx="154">
                  <c:v>12.4499</c:v>
                </c:pt>
                <c:pt idx="155">
                  <c:v>12.489996</c:v>
                </c:pt>
                <c:pt idx="156">
                  <c:v>12.529964</c:v>
                </c:pt>
                <c:pt idx="157">
                  <c:v>12.569805000000001</c:v>
                </c:pt>
                <c:pt idx="158">
                  <c:v>12.60952</c:v>
                </c:pt>
                <c:pt idx="159">
                  <c:v>12.649111</c:v>
                </c:pt>
                <c:pt idx="160">
                  <c:v>12.688578</c:v>
                </c:pt>
                <c:pt idx="161">
                  <c:v>12.727922</c:v>
                </c:pt>
                <c:pt idx="162">
                  <c:v>12.767144999999999</c:v>
                </c:pt>
                <c:pt idx="163">
                  <c:v>12.806248</c:v>
                </c:pt>
                <c:pt idx="164">
                  <c:v>12.845233</c:v>
                </c:pt>
                <c:pt idx="165">
                  <c:v>12.884099000000001</c:v>
                </c:pt>
                <c:pt idx="166">
                  <c:v>12.922848</c:v>
                </c:pt>
                <c:pt idx="167">
                  <c:v>12.961480999999999</c:v>
                </c:pt>
                <c:pt idx="168">
                  <c:v>13</c:v>
                </c:pt>
                <c:pt idx="169">
                  <c:v>13.038404999999999</c:v>
                </c:pt>
                <c:pt idx="170">
                  <c:v>13.076696999999999</c:v>
                </c:pt>
                <c:pt idx="171">
                  <c:v>13.114877</c:v>
                </c:pt>
                <c:pt idx="172">
                  <c:v>13.152946</c:v>
                </c:pt>
                <c:pt idx="173">
                  <c:v>13.190906</c:v>
                </c:pt>
                <c:pt idx="174">
                  <c:v>13.228757</c:v>
                </c:pt>
                <c:pt idx="175">
                  <c:v>13.266499</c:v>
                </c:pt>
                <c:pt idx="176">
                  <c:v>13.304135</c:v>
                </c:pt>
                <c:pt idx="177">
                  <c:v>13.341664</c:v>
                </c:pt>
                <c:pt idx="178">
                  <c:v>13.379087999999999</c:v>
                </c:pt>
                <c:pt idx="179">
                  <c:v>13.416408000000001</c:v>
                </c:pt>
                <c:pt idx="180">
                  <c:v>13.453624</c:v>
                </c:pt>
                <c:pt idx="181">
                  <c:v>13.490738</c:v>
                </c:pt>
                <c:pt idx="182">
                  <c:v>13.527749</c:v>
                </c:pt>
                <c:pt idx="183">
                  <c:v>13.56466</c:v>
                </c:pt>
                <c:pt idx="184">
                  <c:v>13.601471</c:v>
                </c:pt>
                <c:pt idx="185">
                  <c:v>13.638182</c:v>
                </c:pt>
                <c:pt idx="186">
                  <c:v>13.674794</c:v>
                </c:pt>
                <c:pt idx="187">
                  <c:v>13.711309</c:v>
                </c:pt>
                <c:pt idx="188">
                  <c:v>13.747726999999999</c:v>
                </c:pt>
                <c:pt idx="189">
                  <c:v>13.784049</c:v>
                </c:pt>
                <c:pt idx="190">
                  <c:v>13.820275000000001</c:v>
                </c:pt>
                <c:pt idx="191">
                  <c:v>13.856406</c:v>
                </c:pt>
                <c:pt idx="192">
                  <c:v>13.892443999999999</c:v>
                </c:pt>
                <c:pt idx="193">
                  <c:v>13.928388</c:v>
                </c:pt>
                <c:pt idx="194">
                  <c:v>13.96424</c:v>
                </c:pt>
                <c:pt idx="195">
                  <c:v>14</c:v>
                </c:pt>
                <c:pt idx="196">
                  <c:v>14.035669</c:v>
                </c:pt>
                <c:pt idx="197">
                  <c:v>14.071247</c:v>
                </c:pt>
                <c:pt idx="198">
                  <c:v>14.106736</c:v>
                </c:pt>
                <c:pt idx="199">
                  <c:v>14.142136000000001</c:v>
                </c:pt>
                <c:pt idx="200">
                  <c:v>14.177447000000001</c:v>
                </c:pt>
                <c:pt idx="201">
                  <c:v>14.212669999999999</c:v>
                </c:pt>
                <c:pt idx="202">
                  <c:v>14.247807</c:v>
                </c:pt>
                <c:pt idx="203">
                  <c:v>14.282857</c:v>
                </c:pt>
                <c:pt idx="204">
                  <c:v>14.317821</c:v>
                </c:pt>
                <c:pt idx="205">
                  <c:v>14.3527</c:v>
                </c:pt>
                <c:pt idx="206">
                  <c:v>14.387494999999999</c:v>
                </c:pt>
                <c:pt idx="207">
                  <c:v>14.422205</c:v>
                </c:pt>
                <c:pt idx="208">
                  <c:v>14.456832</c:v>
                </c:pt>
                <c:pt idx="209">
                  <c:v>14.491377</c:v>
                </c:pt>
                <c:pt idx="210">
                  <c:v>14.525839</c:v>
                </c:pt>
                <c:pt idx="211">
                  <c:v>14.560219999999999</c:v>
                </c:pt>
                <c:pt idx="212">
                  <c:v>14.594519999999999</c:v>
                </c:pt>
                <c:pt idx="213">
                  <c:v>14.628738999999999</c:v>
                </c:pt>
                <c:pt idx="214">
                  <c:v>14.662877999999999</c:v>
                </c:pt>
                <c:pt idx="215">
                  <c:v>14.696937999999999</c:v>
                </c:pt>
                <c:pt idx="216">
                  <c:v>14.730919999999999</c:v>
                </c:pt>
                <c:pt idx="217">
                  <c:v>14.764823</c:v>
                </c:pt>
                <c:pt idx="218">
                  <c:v>14.798648999999999</c:v>
                </c:pt>
                <c:pt idx="219">
                  <c:v>14.832397</c:v>
                </c:pt>
                <c:pt idx="220">
                  <c:v>14.866069</c:v>
                </c:pt>
                <c:pt idx="221">
                  <c:v>14.899664</c:v>
                </c:pt>
                <c:pt idx="222">
                  <c:v>14.933185</c:v>
                </c:pt>
                <c:pt idx="223">
                  <c:v>14.96663</c:v>
                </c:pt>
                <c:pt idx="224">
                  <c:v>15</c:v>
                </c:pt>
                <c:pt idx="225">
                  <c:v>15.033296</c:v>
                </c:pt>
                <c:pt idx="226">
                  <c:v>15.066519</c:v>
                </c:pt>
                <c:pt idx="227">
                  <c:v>15.099669</c:v>
                </c:pt>
                <c:pt idx="228">
                  <c:v>15.132745999999999</c:v>
                </c:pt>
                <c:pt idx="229">
                  <c:v>15.165751</c:v>
                </c:pt>
                <c:pt idx="230">
                  <c:v>15.198684</c:v>
                </c:pt>
                <c:pt idx="231">
                  <c:v>15.231546</c:v>
                </c:pt>
                <c:pt idx="232">
                  <c:v>15.264338</c:v>
                </c:pt>
                <c:pt idx="233">
                  <c:v>15.297059000000001</c:v>
                </c:pt>
                <c:pt idx="234">
                  <c:v>15.32971</c:v>
                </c:pt>
                <c:pt idx="235">
                  <c:v>15.362291000000001</c:v>
                </c:pt>
                <c:pt idx="236">
                  <c:v>15.394804000000001</c:v>
                </c:pt>
                <c:pt idx="237">
                  <c:v>15.427249</c:v>
                </c:pt>
                <c:pt idx="238">
                  <c:v>15.459625000000001</c:v>
                </c:pt>
                <c:pt idx="239">
                  <c:v>15.491933</c:v>
                </c:pt>
                <c:pt idx="240">
                  <c:v>15.524175</c:v>
                </c:pt>
                <c:pt idx="241">
                  <c:v>15.556349000000001</c:v>
                </c:pt>
                <c:pt idx="242">
                  <c:v>15.588457</c:v>
                </c:pt>
                <c:pt idx="243">
                  <c:v>15.620499000000001</c:v>
                </c:pt>
                <c:pt idx="244">
                  <c:v>15.652476</c:v>
                </c:pt>
                <c:pt idx="245">
                  <c:v>15.684386999999999</c:v>
                </c:pt>
                <c:pt idx="246">
                  <c:v>15.716234</c:v>
                </c:pt>
                <c:pt idx="247">
                  <c:v>15.748016</c:v>
                </c:pt>
                <c:pt idx="248">
                  <c:v>15.779733999999999</c:v>
                </c:pt>
                <c:pt idx="249">
                  <c:v>15.811388000000001</c:v>
                </c:pt>
                <c:pt idx="250">
                  <c:v>15.842980000000001</c:v>
                </c:pt>
                <c:pt idx="251">
                  <c:v>15.874508000000001</c:v>
                </c:pt>
                <c:pt idx="252">
                  <c:v>15.905974000000001</c:v>
                </c:pt>
                <c:pt idx="253">
                  <c:v>15.937377</c:v>
                </c:pt>
                <c:pt idx="254">
                  <c:v>15.968719</c:v>
                </c:pt>
                <c:pt idx="255">
                  <c:v>16</c:v>
                </c:pt>
                <c:pt idx="256">
                  <c:v>16.031220000000001</c:v>
                </c:pt>
                <c:pt idx="257">
                  <c:v>16.062377999999999</c:v>
                </c:pt>
                <c:pt idx="258">
                  <c:v>16.093477</c:v>
                </c:pt>
                <c:pt idx="259">
                  <c:v>16.124514999999999</c:v>
                </c:pt>
                <c:pt idx="260">
                  <c:v>16.155494000000001</c:v>
                </c:pt>
                <c:pt idx="261">
                  <c:v>16.186413999999999</c:v>
                </c:pt>
                <c:pt idx="262">
                  <c:v>16.217275000000001</c:v>
                </c:pt>
                <c:pt idx="263">
                  <c:v>16.248076999999999</c:v>
                </c:pt>
                <c:pt idx="264">
                  <c:v>16.278821000000001</c:v>
                </c:pt>
                <c:pt idx="265">
                  <c:v>16.309505999999999</c:v>
                </c:pt>
                <c:pt idx="266">
                  <c:v>16.340135</c:v>
                </c:pt>
                <c:pt idx="267">
                  <c:v>16.370705999999998</c:v>
                </c:pt>
                <c:pt idx="268">
                  <c:v>16.401219000000001</c:v>
                </c:pt>
                <c:pt idx="269">
                  <c:v>16.431677000000001</c:v>
                </c:pt>
                <c:pt idx="270">
                  <c:v>16.462078000000002</c:v>
                </c:pt>
                <c:pt idx="271">
                  <c:v>16.492422999999999</c:v>
                </c:pt>
                <c:pt idx="272">
                  <c:v>16.522711999999999</c:v>
                </c:pt>
                <c:pt idx="273">
                  <c:v>16.552945000000001</c:v>
                </c:pt>
                <c:pt idx="274">
                  <c:v>16.583124000000002</c:v>
                </c:pt>
                <c:pt idx="275">
                  <c:v>16.613247999999999</c:v>
                </c:pt>
                <c:pt idx="276">
                  <c:v>16.643317</c:v>
                </c:pt>
                <c:pt idx="277">
                  <c:v>16.673331999999998</c:v>
                </c:pt>
                <c:pt idx="278">
                  <c:v>16.703292999999999</c:v>
                </c:pt>
                <c:pt idx="279">
                  <c:v>16.733201000000001</c:v>
                </c:pt>
                <c:pt idx="280">
                  <c:v>16.763055000000001</c:v>
                </c:pt>
                <c:pt idx="281">
                  <c:v>16.792856</c:v>
                </c:pt>
                <c:pt idx="282">
                  <c:v>16.822603999999998</c:v>
                </c:pt>
                <c:pt idx="283">
                  <c:v>16.8523</c:v>
                </c:pt>
                <c:pt idx="284">
                  <c:v>16.881943</c:v>
                </c:pt>
                <c:pt idx="285">
                  <c:v>16.911535000000001</c:v>
                </c:pt>
                <c:pt idx="286">
                  <c:v>16.941074</c:v>
                </c:pt>
                <c:pt idx="287">
                  <c:v>16.970562999999999</c:v>
                </c:pt>
                <c:pt idx="288">
                  <c:v>17</c:v>
                </c:pt>
                <c:pt idx="289">
                  <c:v>17.029385999999999</c:v>
                </c:pt>
                <c:pt idx="290">
                  <c:v>17.058721999999999</c:v>
                </c:pt>
                <c:pt idx="291">
                  <c:v>17.088007000000001</c:v>
                </c:pt>
                <c:pt idx="292">
                  <c:v>17.117242999999998</c:v>
                </c:pt>
                <c:pt idx="293">
                  <c:v>17.146428</c:v>
                </c:pt>
                <c:pt idx="294">
                  <c:v>17.175564000000001</c:v>
                </c:pt>
                <c:pt idx="295">
                  <c:v>17.204650999999998</c:v>
                </c:pt>
                <c:pt idx="296">
                  <c:v>17.233688000000001</c:v>
                </c:pt>
                <c:pt idx="297">
                  <c:v>17.262677</c:v>
                </c:pt>
                <c:pt idx="298">
                  <c:v>17.291616000000001</c:v>
                </c:pt>
                <c:pt idx="299">
                  <c:v>17.320508</c:v>
                </c:pt>
                <c:pt idx="300">
                  <c:v>17.349352</c:v>
                </c:pt>
                <c:pt idx="301">
                  <c:v>17.378146999999998</c:v>
                </c:pt>
                <c:pt idx="302">
                  <c:v>17.406894999999999</c:v>
                </c:pt>
                <c:pt idx="303">
                  <c:v>17.435596</c:v>
                </c:pt>
                <c:pt idx="304">
                  <c:v>17.464248999999999</c:v>
                </c:pt>
                <c:pt idx="305">
                  <c:v>17.492856</c:v>
                </c:pt>
                <c:pt idx="306">
                  <c:v>17.521415000000001</c:v>
                </c:pt>
                <c:pt idx="307">
                  <c:v>17.549928999999999</c:v>
                </c:pt>
                <c:pt idx="308">
                  <c:v>17.578396000000001</c:v>
                </c:pt>
                <c:pt idx="309">
                  <c:v>17.606816999999999</c:v>
                </c:pt>
                <c:pt idx="310">
                  <c:v>17.635192</c:v>
                </c:pt>
                <c:pt idx="311">
                  <c:v>17.663522</c:v>
                </c:pt>
                <c:pt idx="312">
                  <c:v>17.691806</c:v>
                </c:pt>
                <c:pt idx="313">
                  <c:v>17.720044999999999</c:v>
                </c:pt>
                <c:pt idx="314">
                  <c:v>17.748239000000002</c:v>
                </c:pt>
                <c:pt idx="315">
                  <c:v>17.776389000000002</c:v>
                </c:pt>
                <c:pt idx="316">
                  <c:v>17.804493999999998</c:v>
                </c:pt>
                <c:pt idx="317">
                  <c:v>17.832554999999999</c:v>
                </c:pt>
                <c:pt idx="318">
                  <c:v>17.860571</c:v>
                </c:pt>
                <c:pt idx="319">
                  <c:v>17.888544</c:v>
                </c:pt>
                <c:pt idx="320">
                  <c:v>17.916473</c:v>
                </c:pt>
                <c:pt idx="321">
                  <c:v>17.944358000000001</c:v>
                </c:pt>
                <c:pt idx="322">
                  <c:v>17.972200999999998</c:v>
                </c:pt>
                <c:pt idx="323">
                  <c:v>18</c:v>
                </c:pt>
                <c:pt idx="324">
                  <c:v>18.027756</c:v>
                </c:pt>
                <c:pt idx="325">
                  <c:v>18.05547</c:v>
                </c:pt>
                <c:pt idx="326">
                  <c:v>18.083141000000001</c:v>
                </c:pt>
                <c:pt idx="327">
                  <c:v>18.110769999999999</c:v>
                </c:pt>
                <c:pt idx="328">
                  <c:v>18.138356999999999</c:v>
                </c:pt>
                <c:pt idx="329">
                  <c:v>18.165901999999999</c:v>
                </c:pt>
                <c:pt idx="330">
                  <c:v>18.193404999999998</c:v>
                </c:pt>
                <c:pt idx="331">
                  <c:v>18.220866999999998</c:v>
                </c:pt>
                <c:pt idx="332">
                  <c:v>18.248287999999999</c:v>
                </c:pt>
                <c:pt idx="333">
                  <c:v>18.275666999999999</c:v>
                </c:pt>
                <c:pt idx="334">
                  <c:v>18.303004999999999</c:v>
                </c:pt>
                <c:pt idx="335">
                  <c:v>18.330303000000001</c:v>
                </c:pt>
                <c:pt idx="336">
                  <c:v>18.357559999999999</c:v>
                </c:pt>
                <c:pt idx="337">
                  <c:v>18.384775999999999</c:v>
                </c:pt>
                <c:pt idx="338">
                  <c:v>18.411953</c:v>
                </c:pt>
                <c:pt idx="339">
                  <c:v>18.439088999999999</c:v>
                </c:pt>
                <c:pt idx="340">
                  <c:v>18.466184999999999</c:v>
                </c:pt>
                <c:pt idx="341">
                  <c:v>18.493241999999999</c:v>
                </c:pt>
                <c:pt idx="342">
                  <c:v>18.520258999999999</c:v>
                </c:pt>
                <c:pt idx="343">
                  <c:v>18.547236999999999</c:v>
                </c:pt>
                <c:pt idx="344">
                  <c:v>18.574176000000001</c:v>
                </c:pt>
                <c:pt idx="345">
                  <c:v>18.601075000000002</c:v>
                </c:pt>
                <c:pt idx="346">
                  <c:v>18.627935999999998</c:v>
                </c:pt>
                <c:pt idx="347">
                  <c:v>18.654758000000001</c:v>
                </c:pt>
                <c:pt idx="348">
                  <c:v>18.681542</c:v>
                </c:pt>
                <c:pt idx="349">
                  <c:v>18.708286999999999</c:v>
                </c:pt>
                <c:pt idx="350">
                  <c:v>18.734994</c:v>
                </c:pt>
                <c:pt idx="351">
                  <c:v>18.761662999999999</c:v>
                </c:pt>
                <c:pt idx="352">
                  <c:v>18.788294</c:v>
                </c:pt>
                <c:pt idx="353">
                  <c:v>18.814888</c:v>
                </c:pt>
                <c:pt idx="354">
                  <c:v>18.841443999999999</c:v>
                </c:pt>
                <c:pt idx="355">
                  <c:v>18.867961999999999</c:v>
                </c:pt>
                <c:pt idx="356">
                  <c:v>18.894444</c:v>
                </c:pt>
                <c:pt idx="357">
                  <c:v>18.920888000000001</c:v>
                </c:pt>
                <c:pt idx="358">
                  <c:v>18.947295</c:v>
                </c:pt>
                <c:pt idx="359">
                  <c:v>18.973666000000001</c:v>
                </c:pt>
                <c:pt idx="360">
                  <c:v>19</c:v>
                </c:pt>
                <c:pt idx="361">
                  <c:v>19.026298000000001</c:v>
                </c:pt>
                <c:pt idx="362">
                  <c:v>19.052558999999999</c:v>
                </c:pt>
                <c:pt idx="363">
                  <c:v>19.078783999999999</c:v>
                </c:pt>
                <c:pt idx="364">
                  <c:v>19.104973000000001</c:v>
                </c:pt>
                <c:pt idx="365">
                  <c:v>19.131125999999998</c:v>
                </c:pt>
                <c:pt idx="366">
                  <c:v>19.157243999999999</c:v>
                </c:pt>
                <c:pt idx="367">
                  <c:v>19.183326000000001</c:v>
                </c:pt>
                <c:pt idx="368">
                  <c:v>19.209372999999999</c:v>
                </c:pt>
                <c:pt idx="369">
                  <c:v>19.235384</c:v>
                </c:pt>
                <c:pt idx="370">
                  <c:v>19.26136</c:v>
                </c:pt>
                <c:pt idx="371">
                  <c:v>19.287302</c:v>
                </c:pt>
                <c:pt idx="372">
                  <c:v>19.313207999999999</c:v>
                </c:pt>
                <c:pt idx="373">
                  <c:v>19.339079999999999</c:v>
                </c:pt>
                <c:pt idx="374">
                  <c:v>19.364916999999998</c:v>
                </c:pt>
                <c:pt idx="375">
                  <c:v>19.390719000000001</c:v>
                </c:pt>
                <c:pt idx="376">
                  <c:v>19.416488000000001</c:v>
                </c:pt>
                <c:pt idx="377">
                  <c:v>19.442222000000001</c:v>
                </c:pt>
                <c:pt idx="378">
                  <c:v>19.467922000000002</c:v>
                </c:pt>
                <c:pt idx="379">
                  <c:v>19.493589</c:v>
                </c:pt>
                <c:pt idx="380">
                  <c:v>19.519221000000002</c:v>
                </c:pt>
                <c:pt idx="381">
                  <c:v>19.544820000000001</c:v>
                </c:pt>
                <c:pt idx="382">
                  <c:v>19.570385999999999</c:v>
                </c:pt>
                <c:pt idx="383">
                  <c:v>19.595918000000001</c:v>
                </c:pt>
                <c:pt idx="384">
                  <c:v>19.621417000000001</c:v>
                </c:pt>
                <c:pt idx="385">
                  <c:v>19.646882999999999</c:v>
                </c:pt>
                <c:pt idx="386">
                  <c:v>19.672315999999999</c:v>
                </c:pt>
                <c:pt idx="387">
                  <c:v>19.697716</c:v>
                </c:pt>
                <c:pt idx="388">
                  <c:v>19.723082999999999</c:v>
                </c:pt>
                <c:pt idx="389">
                  <c:v>19.748418000000001</c:v>
                </c:pt>
                <c:pt idx="390">
                  <c:v>19.773720000000001</c:v>
                </c:pt>
                <c:pt idx="391">
                  <c:v>19.79899</c:v>
                </c:pt>
                <c:pt idx="392">
                  <c:v>19.824228000000002</c:v>
                </c:pt>
                <c:pt idx="393">
                  <c:v>19.849433000000001</c:v>
                </c:pt>
                <c:pt idx="394">
                  <c:v>19.874607000000001</c:v>
                </c:pt>
                <c:pt idx="395">
                  <c:v>19.899749</c:v>
                </c:pt>
                <c:pt idx="396">
                  <c:v>19.924859000000001</c:v>
                </c:pt>
                <c:pt idx="397">
                  <c:v>19.949936999999998</c:v>
                </c:pt>
                <c:pt idx="398">
                  <c:v>19.974983999999999</c:v>
                </c:pt>
                <c:pt idx="399">
                  <c:v>20</c:v>
                </c:pt>
                <c:pt idx="400">
                  <c:v>20.024984</c:v>
                </c:pt>
                <c:pt idx="401">
                  <c:v>20.049938000000001</c:v>
                </c:pt>
                <c:pt idx="402">
                  <c:v>20.074860000000001</c:v>
                </c:pt>
                <c:pt idx="403">
                  <c:v>20.099751000000001</c:v>
                </c:pt>
                <c:pt idx="404">
                  <c:v>20.124611999999999</c:v>
                </c:pt>
                <c:pt idx="405">
                  <c:v>20.149442000000001</c:v>
                </c:pt>
                <c:pt idx="406">
                  <c:v>20.174240999999999</c:v>
                </c:pt>
                <c:pt idx="407">
                  <c:v>20.199010000000001</c:v>
                </c:pt>
                <c:pt idx="408">
                  <c:v>20.223748000000001</c:v>
                </c:pt>
                <c:pt idx="409">
                  <c:v>20.248456999999998</c:v>
                </c:pt>
                <c:pt idx="410">
                  <c:v>20.273135</c:v>
                </c:pt>
                <c:pt idx="411">
                  <c:v>20.297782999999999</c:v>
                </c:pt>
                <c:pt idx="412">
                  <c:v>20.322400999999999</c:v>
                </c:pt>
                <c:pt idx="413">
                  <c:v>20.346990000000002</c:v>
                </c:pt>
                <c:pt idx="414">
                  <c:v>20.371549000000002</c:v>
                </c:pt>
                <c:pt idx="415">
                  <c:v>20.396077999999999</c:v>
                </c:pt>
                <c:pt idx="416">
                  <c:v>20.420577999999999</c:v>
                </c:pt>
                <c:pt idx="417">
                  <c:v>20.445048</c:v>
                </c:pt>
                <c:pt idx="418">
                  <c:v>20.469488999999999</c:v>
                </c:pt>
                <c:pt idx="419">
                  <c:v>20.493901999999999</c:v>
                </c:pt>
                <c:pt idx="420">
                  <c:v>20.518284999999999</c:v>
                </c:pt>
                <c:pt idx="421">
                  <c:v>20.542639000000001</c:v>
                </c:pt>
                <c:pt idx="422">
                  <c:v>20.566963999999999</c:v>
                </c:pt>
                <c:pt idx="423">
                  <c:v>20.591259999999998</c:v>
                </c:pt>
                <c:pt idx="424">
                  <c:v>20.615528000000001</c:v>
                </c:pt>
                <c:pt idx="425">
                  <c:v>20.639766999999999</c:v>
                </c:pt>
                <c:pt idx="426">
                  <c:v>20.663978</c:v>
                </c:pt>
                <c:pt idx="427">
                  <c:v>20.688161000000001</c:v>
                </c:pt>
                <c:pt idx="428">
                  <c:v>20.712315</c:v>
                </c:pt>
                <c:pt idx="429">
                  <c:v>20.736440999999999</c:v>
                </c:pt>
                <c:pt idx="430">
                  <c:v>20.760539000000001</c:v>
                </c:pt>
                <c:pt idx="431">
                  <c:v>20.784610000000001</c:v>
                </c:pt>
                <c:pt idx="432">
                  <c:v>20.808651999999999</c:v>
                </c:pt>
                <c:pt idx="433">
                  <c:v>20.832667000000001</c:v>
                </c:pt>
                <c:pt idx="434">
                  <c:v>20.856653999999999</c:v>
                </c:pt>
                <c:pt idx="435">
                  <c:v>20.880613</c:v>
                </c:pt>
                <c:pt idx="436">
                  <c:v>20.904544999999999</c:v>
                </c:pt>
                <c:pt idx="437">
                  <c:v>20.928450000000002</c:v>
                </c:pt>
                <c:pt idx="438">
                  <c:v>20.952327</c:v>
                </c:pt>
                <c:pt idx="439">
                  <c:v>20.976177</c:v>
                </c:pt>
                <c:pt idx="440">
                  <c:v>21</c:v>
                </c:pt>
                <c:pt idx="441">
                  <c:v>21.023796000000001</c:v>
                </c:pt>
                <c:pt idx="442">
                  <c:v>21.047564999999999</c:v>
                </c:pt>
                <c:pt idx="443">
                  <c:v>21.071307999999998</c:v>
                </c:pt>
                <c:pt idx="444">
                  <c:v>21.095023000000001</c:v>
                </c:pt>
                <c:pt idx="445">
                  <c:v>21.118711999999999</c:v>
                </c:pt>
                <c:pt idx="446">
                  <c:v>21.142375000000001</c:v>
                </c:pt>
                <c:pt idx="447">
                  <c:v>21.16601</c:v>
                </c:pt>
                <c:pt idx="448">
                  <c:v>21.189620000000001</c:v>
                </c:pt>
                <c:pt idx="449">
                  <c:v>21.213203</c:v>
                </c:pt>
                <c:pt idx="450">
                  <c:v>21.236761000000001</c:v>
                </c:pt>
                <c:pt idx="451">
                  <c:v>21.260292</c:v>
                </c:pt>
                <c:pt idx="452">
                  <c:v>21.283797</c:v>
                </c:pt>
                <c:pt idx="453">
                  <c:v>21.307276000000002</c:v>
                </c:pt>
                <c:pt idx="454">
                  <c:v>21.330729000000002</c:v>
                </c:pt>
                <c:pt idx="455">
                  <c:v>21.354157000000001</c:v>
                </c:pt>
                <c:pt idx="456">
                  <c:v>21.377558000000001</c:v>
                </c:pt>
                <c:pt idx="457">
                  <c:v>21.400935</c:v>
                </c:pt>
                <c:pt idx="458">
                  <c:v>21.424285000000001</c:v>
                </c:pt>
                <c:pt idx="459">
                  <c:v>21.447610999999998</c:v>
                </c:pt>
                <c:pt idx="460">
                  <c:v>21.470911000000001</c:v>
                </c:pt>
                <c:pt idx="461">
                  <c:v>21.494185000000002</c:v>
                </c:pt>
                <c:pt idx="462">
                  <c:v>21.517434999999999</c:v>
                </c:pt>
                <c:pt idx="463">
                  <c:v>21.540659000000002</c:v>
                </c:pt>
                <c:pt idx="464">
                  <c:v>21.563859000000001</c:v>
                </c:pt>
                <c:pt idx="465">
                  <c:v>21.587033000000002</c:v>
                </c:pt>
                <c:pt idx="466">
                  <c:v>21.610182999999999</c:v>
                </c:pt>
                <c:pt idx="467">
                  <c:v>21.633308</c:v>
                </c:pt>
                <c:pt idx="468">
                  <c:v>21.656407999999999</c:v>
                </c:pt>
                <c:pt idx="469">
                  <c:v>21.679483000000001</c:v>
                </c:pt>
                <c:pt idx="470">
                  <c:v>21.702534</c:v>
                </c:pt>
                <c:pt idx="471">
                  <c:v>21.725560999999999</c:v>
                </c:pt>
                <c:pt idx="472">
                  <c:v>21.748563000000001</c:v>
                </c:pt>
                <c:pt idx="473">
                  <c:v>21.771540999999999</c:v>
                </c:pt>
                <c:pt idx="474">
                  <c:v>21.794495000000001</c:v>
                </c:pt>
                <c:pt idx="475">
                  <c:v>21.817423999999999</c:v>
                </c:pt>
                <c:pt idx="476">
                  <c:v>21.840330000000002</c:v>
                </c:pt>
                <c:pt idx="477">
                  <c:v>21.863211</c:v>
                </c:pt>
                <c:pt idx="478">
                  <c:v>21.886068999999999</c:v>
                </c:pt>
                <c:pt idx="479">
                  <c:v>21.908902000000001</c:v>
                </c:pt>
                <c:pt idx="480">
                  <c:v>21.931712000000001</c:v>
                </c:pt>
                <c:pt idx="481">
                  <c:v>21.954498000000001</c:v>
                </c:pt>
                <c:pt idx="482">
                  <c:v>21.977260999999999</c:v>
                </c:pt>
                <c:pt idx="483">
                  <c:v>22</c:v>
                </c:pt>
                <c:pt idx="484">
                  <c:v>22.022715999999999</c:v>
                </c:pt>
                <c:pt idx="485">
                  <c:v>22.045407999999998</c:v>
                </c:pt>
                <c:pt idx="486">
                  <c:v>22.068076000000001</c:v>
                </c:pt>
                <c:pt idx="487">
                  <c:v>22.090722</c:v>
                </c:pt>
                <c:pt idx="488">
                  <c:v>22.113344000000001</c:v>
                </c:pt>
                <c:pt idx="489">
                  <c:v>22.135943999999999</c:v>
                </c:pt>
                <c:pt idx="490">
                  <c:v>22.158519999999999</c:v>
                </c:pt>
                <c:pt idx="491">
                  <c:v>22.181073000000001</c:v>
                </c:pt>
                <c:pt idx="492">
                  <c:v>22.203603000000001</c:v>
                </c:pt>
                <c:pt idx="493">
                  <c:v>22.226111</c:v>
                </c:pt>
                <c:pt idx="494">
                  <c:v>22.248595000000002</c:v>
                </c:pt>
                <c:pt idx="495">
                  <c:v>22.271056999999999</c:v>
                </c:pt>
                <c:pt idx="496">
                  <c:v>22.293496999999999</c:v>
                </c:pt>
                <c:pt idx="497">
                  <c:v>22.315913999999999</c:v>
                </c:pt>
                <c:pt idx="498">
                  <c:v>22.338308000000001</c:v>
                </c:pt>
                <c:pt idx="499">
                  <c:v>22.360679999999999</c:v>
                </c:pt>
                <c:pt idx="500">
                  <c:v>22.383029000000001</c:v>
                </c:pt>
                <c:pt idx="501">
                  <c:v>22.405356999999999</c:v>
                </c:pt>
                <c:pt idx="502">
                  <c:v>22.427661000000001</c:v>
                </c:pt>
                <c:pt idx="503">
                  <c:v>22.449943999999999</c:v>
                </c:pt>
                <c:pt idx="504">
                  <c:v>22.472204999999999</c:v>
                </c:pt>
                <c:pt idx="505">
                  <c:v>22.494444000000001</c:v>
                </c:pt>
                <c:pt idx="506">
                  <c:v>22.516660000000002</c:v>
                </c:pt>
                <c:pt idx="507">
                  <c:v>22.538855000000002</c:v>
                </c:pt>
                <c:pt idx="508">
                  <c:v>22.561028</c:v>
                </c:pt>
                <c:pt idx="509">
                  <c:v>22.583179999999999</c:v>
                </c:pt>
                <c:pt idx="510">
                  <c:v>22.605308999999998</c:v>
                </c:pt>
                <c:pt idx="511">
                  <c:v>22.627417000000001</c:v>
                </c:pt>
                <c:pt idx="512">
                  <c:v>22.649502999999999</c:v>
                </c:pt>
                <c:pt idx="513">
                  <c:v>22.671568000000001</c:v>
                </c:pt>
                <c:pt idx="514">
                  <c:v>22.693611000000001</c:v>
                </c:pt>
                <c:pt idx="515">
                  <c:v>22.715633</c:v>
                </c:pt>
                <c:pt idx="516">
                  <c:v>22.737634</c:v>
                </c:pt>
                <c:pt idx="517">
                  <c:v>22.759613000000002</c:v>
                </c:pt>
                <c:pt idx="518">
                  <c:v>22.781571</c:v>
                </c:pt>
                <c:pt idx="519">
                  <c:v>22.803508999999998</c:v>
                </c:pt>
                <c:pt idx="520">
                  <c:v>22.825424000000002</c:v>
                </c:pt>
                <c:pt idx="521">
                  <c:v>22.847318999999999</c:v>
                </c:pt>
                <c:pt idx="522">
                  <c:v>22.869192999999999</c:v>
                </c:pt>
                <c:pt idx="523">
                  <c:v>22.891045999999999</c:v>
                </c:pt>
                <c:pt idx="524">
                  <c:v>22.912877999999999</c:v>
                </c:pt>
                <c:pt idx="525">
                  <c:v>22.93469</c:v>
                </c:pt>
                <c:pt idx="526">
                  <c:v>22.956481</c:v>
                </c:pt>
                <c:pt idx="527">
                  <c:v>22.978251</c:v>
                </c:pt>
                <c:pt idx="528">
                  <c:v>23</c:v>
                </c:pt>
                <c:pt idx="529">
                  <c:v>23.021729000000001</c:v>
                </c:pt>
                <c:pt idx="530">
                  <c:v>23.043437000000001</c:v>
                </c:pt>
                <c:pt idx="531">
                  <c:v>23.065124999999998</c:v>
                </c:pt>
                <c:pt idx="532">
                  <c:v>23.086793</c:v>
                </c:pt>
                <c:pt idx="533">
                  <c:v>23.108440000000002</c:v>
                </c:pt>
                <c:pt idx="534">
                  <c:v>23.130067</c:v>
                </c:pt>
                <c:pt idx="535">
                  <c:v>23.151674</c:v>
                </c:pt>
                <c:pt idx="536">
                  <c:v>23.173259999999999</c:v>
                </c:pt>
                <c:pt idx="537">
                  <c:v>23.194827</c:v>
                </c:pt>
                <c:pt idx="538">
                  <c:v>23.216373999999998</c:v>
                </c:pt>
                <c:pt idx="539">
                  <c:v>23.2379</c:v>
                </c:pt>
                <c:pt idx="540">
                  <c:v>23.259406999999999</c:v>
                </c:pt>
                <c:pt idx="541">
                  <c:v>23.280892999999999</c:v>
                </c:pt>
                <c:pt idx="542">
                  <c:v>23.30236</c:v>
                </c:pt>
                <c:pt idx="543">
                  <c:v>23.323808</c:v>
                </c:pt>
                <c:pt idx="544">
                  <c:v>23.345234999999999</c:v>
                </c:pt>
                <c:pt idx="545">
                  <c:v>23.366643</c:v>
                </c:pt>
                <c:pt idx="546">
                  <c:v>23.388031000000002</c:v>
                </c:pt>
                <c:pt idx="547">
                  <c:v>23.409400000000002</c:v>
                </c:pt>
                <c:pt idx="548">
                  <c:v>23.430748999999999</c:v>
                </c:pt>
                <c:pt idx="549">
                  <c:v>23.452079000000001</c:v>
                </c:pt>
                <c:pt idx="550">
                  <c:v>23.473389000000001</c:v>
                </c:pt>
                <c:pt idx="551">
                  <c:v>23.494679999999999</c:v>
                </c:pt>
                <c:pt idx="552">
                  <c:v>23.515951999999999</c:v>
                </c:pt>
                <c:pt idx="553">
                  <c:v>23.537205</c:v>
                </c:pt>
                <c:pt idx="554">
                  <c:v>23.558437999999999</c:v>
                </c:pt>
                <c:pt idx="555">
                  <c:v>23.579651999999999</c:v>
                </c:pt>
                <c:pt idx="556">
                  <c:v>23.600847000000002</c:v>
                </c:pt>
                <c:pt idx="557">
                  <c:v>23.622024</c:v>
                </c:pt>
                <c:pt idx="558">
                  <c:v>23.643180999999998</c:v>
                </c:pt>
                <c:pt idx="559">
                  <c:v>23.664318999999999</c:v>
                </c:pt>
                <c:pt idx="560">
                  <c:v>23.685438999999999</c:v>
                </c:pt>
                <c:pt idx="561">
                  <c:v>23.706538999999999</c:v>
                </c:pt>
                <c:pt idx="562">
                  <c:v>23.727620999999999</c:v>
                </c:pt>
                <c:pt idx="563">
                  <c:v>23.748684000000001</c:v>
                </c:pt>
                <c:pt idx="564">
                  <c:v>23.769729000000002</c:v>
                </c:pt>
                <c:pt idx="565">
                  <c:v>23.790755000000001</c:v>
                </c:pt>
                <c:pt idx="566">
                  <c:v>23.811762000000002</c:v>
                </c:pt>
                <c:pt idx="567">
                  <c:v>23.832750999999998</c:v>
                </c:pt>
                <c:pt idx="568">
                  <c:v>23.853721</c:v>
                </c:pt>
                <c:pt idx="569">
                  <c:v>23.874673000000001</c:v>
                </c:pt>
                <c:pt idx="570">
                  <c:v>23.895606000000001</c:v>
                </c:pt>
                <c:pt idx="571">
                  <c:v>23.916520999999999</c:v>
                </c:pt>
                <c:pt idx="572">
                  <c:v>23.937418000000001</c:v>
                </c:pt>
                <c:pt idx="573">
                  <c:v>23.958297000000002</c:v>
                </c:pt>
                <c:pt idx="574">
                  <c:v>23.979158000000002</c:v>
                </c:pt>
                <c:pt idx="575">
                  <c:v>24</c:v>
                </c:pt>
                <c:pt idx="576">
                  <c:v>24.020824000000001</c:v>
                </c:pt>
                <c:pt idx="577">
                  <c:v>24.041630999999999</c:v>
                </c:pt>
                <c:pt idx="578">
                  <c:v>24.062418999999998</c:v>
                </c:pt>
                <c:pt idx="579">
                  <c:v>24.083189000000001</c:v>
                </c:pt>
                <c:pt idx="580">
                  <c:v>24.103942</c:v>
                </c:pt>
                <c:pt idx="581">
                  <c:v>24.124676000000001</c:v>
                </c:pt>
                <c:pt idx="582">
                  <c:v>24.145392999999999</c:v>
                </c:pt>
                <c:pt idx="583">
                  <c:v>24.166091999999999</c:v>
                </c:pt>
                <c:pt idx="584">
                  <c:v>24.186772999999999</c:v>
                </c:pt>
                <c:pt idx="585">
                  <c:v>24.207436999999999</c:v>
                </c:pt>
                <c:pt idx="586">
                  <c:v>24.228083000000002</c:v>
                </c:pt>
                <c:pt idx="587">
                  <c:v>24.248711</c:v>
                </c:pt>
                <c:pt idx="588">
                  <c:v>24.269321999999999</c:v>
                </c:pt>
                <c:pt idx="589">
                  <c:v>24.289916000000002</c:v>
                </c:pt>
                <c:pt idx="590">
                  <c:v>24.310492</c:v>
                </c:pt>
                <c:pt idx="591">
                  <c:v>24.331050000000001</c:v>
                </c:pt>
                <c:pt idx="592">
                  <c:v>24.351590999999999</c:v>
                </c:pt>
                <c:pt idx="593">
                  <c:v>24.372115000000001</c:v>
                </c:pt>
                <c:pt idx="594">
                  <c:v>24.392621999999999</c:v>
                </c:pt>
                <c:pt idx="595">
                  <c:v>24.413111000000001</c:v>
                </c:pt>
                <c:pt idx="596">
                  <c:v>24.433582999999999</c:v>
                </c:pt>
                <c:pt idx="597">
                  <c:v>24.454039000000002</c:v>
                </c:pt>
                <c:pt idx="598">
                  <c:v>24.474477</c:v>
                </c:pt>
                <c:pt idx="599">
                  <c:v>24.494897000000002</c:v>
                </c:pt>
                <c:pt idx="600">
                  <c:v>24.515301000000001</c:v>
                </c:pt>
                <c:pt idx="601">
                  <c:v>24.535688</c:v>
                </c:pt>
                <c:pt idx="602">
                  <c:v>24.556058</c:v>
                </c:pt>
                <c:pt idx="603">
                  <c:v>24.576411</c:v>
                </c:pt>
                <c:pt idx="604">
                  <c:v>24.596748000000002</c:v>
                </c:pt>
                <c:pt idx="605">
                  <c:v>24.617066999999999</c:v>
                </c:pt>
                <c:pt idx="606">
                  <c:v>24.637370000000001</c:v>
                </c:pt>
                <c:pt idx="607">
                  <c:v>24.657655999999999</c:v>
                </c:pt>
                <c:pt idx="608">
                  <c:v>24.677924999999998</c:v>
                </c:pt>
                <c:pt idx="609">
                  <c:v>24.698177999999999</c:v>
                </c:pt>
                <c:pt idx="610">
                  <c:v>24.718413999999999</c:v>
                </c:pt>
                <c:pt idx="611">
                  <c:v>24.738634000000001</c:v>
                </c:pt>
                <c:pt idx="612">
                  <c:v>24.758837</c:v>
                </c:pt>
                <c:pt idx="613">
                  <c:v>24.779022999999999</c:v>
                </c:pt>
                <c:pt idx="614">
                  <c:v>24.799194</c:v>
                </c:pt>
                <c:pt idx="615">
                  <c:v>24.819347</c:v>
                </c:pt>
                <c:pt idx="616">
                  <c:v>24.839485</c:v>
                </c:pt>
                <c:pt idx="617">
                  <c:v>24.859605999999999</c:v>
                </c:pt>
                <c:pt idx="618">
                  <c:v>24.879711</c:v>
                </c:pt>
                <c:pt idx="619">
                  <c:v>24.899799000000002</c:v>
                </c:pt>
                <c:pt idx="620">
                  <c:v>24.919872000000002</c:v>
                </c:pt>
                <c:pt idx="621">
                  <c:v>24.939927999999998</c:v>
                </c:pt>
                <c:pt idx="622">
                  <c:v>24.959968</c:v>
                </c:pt>
                <c:pt idx="623">
                  <c:v>24.979991999999999</c:v>
                </c:pt>
                <c:pt idx="624">
                  <c:v>25</c:v>
                </c:pt>
                <c:pt idx="625">
                  <c:v>25.019991999999998</c:v>
                </c:pt>
                <c:pt idx="626">
                  <c:v>25.039967999999998</c:v>
                </c:pt>
                <c:pt idx="627">
                  <c:v>25.059927999999999</c:v>
                </c:pt>
                <c:pt idx="628">
                  <c:v>25.079872000000002</c:v>
                </c:pt>
                <c:pt idx="629">
                  <c:v>25.099800999999999</c:v>
                </c:pt>
                <c:pt idx="630">
                  <c:v>25.119713000000001</c:v>
                </c:pt>
                <c:pt idx="631">
                  <c:v>25.139610000000001</c:v>
                </c:pt>
                <c:pt idx="632">
                  <c:v>25.159490999999999</c:v>
                </c:pt>
                <c:pt idx="633">
                  <c:v>25.179357</c:v>
                </c:pt>
                <c:pt idx="634">
                  <c:v>25.199206</c:v>
                </c:pt>
                <c:pt idx="635">
                  <c:v>25.21904</c:v>
                </c:pt>
                <c:pt idx="636">
                  <c:v>25.238859000000001</c:v>
                </c:pt>
                <c:pt idx="637">
                  <c:v>25.258662000000001</c:v>
                </c:pt>
                <c:pt idx="638">
                  <c:v>25.278448999999998</c:v>
                </c:pt>
                <c:pt idx="639">
                  <c:v>25.298221000000002</c:v>
                </c:pt>
                <c:pt idx="640">
                  <c:v>25.317978</c:v>
                </c:pt>
                <c:pt idx="641">
                  <c:v>25.337719</c:v>
                </c:pt>
                <c:pt idx="642">
                  <c:v>25.357444999999998</c:v>
                </c:pt>
                <c:pt idx="643">
                  <c:v>25.377154999999998</c:v>
                </c:pt>
                <c:pt idx="644">
                  <c:v>25.396850000000001</c:v>
                </c:pt>
                <c:pt idx="645">
                  <c:v>25.416530000000002</c:v>
                </c:pt>
                <c:pt idx="646">
                  <c:v>25.436195000000001</c:v>
                </c:pt>
                <c:pt idx="647">
                  <c:v>25.455843999999999</c:v>
                </c:pt>
                <c:pt idx="648">
                  <c:v>25.475477999999999</c:v>
                </c:pt>
                <c:pt idx="649">
                  <c:v>25.495097999999999</c:v>
                </c:pt>
                <c:pt idx="650">
                  <c:v>25.514702</c:v>
                </c:pt>
                <c:pt idx="651">
                  <c:v>25.534291</c:v>
                </c:pt>
                <c:pt idx="652">
                  <c:v>25.553864999999998</c:v>
                </c:pt>
                <c:pt idx="653">
                  <c:v>25.573423999999999</c:v>
                </c:pt>
                <c:pt idx="654">
                  <c:v>25.592967999999999</c:v>
                </c:pt>
                <c:pt idx="655">
                  <c:v>25.612497000000001</c:v>
                </c:pt>
                <c:pt idx="656">
                  <c:v>25.632010999999999</c:v>
                </c:pt>
                <c:pt idx="657">
                  <c:v>25.651510999999999</c:v>
                </c:pt>
                <c:pt idx="658">
                  <c:v>25.670995000000001</c:v>
                </c:pt>
                <c:pt idx="659">
                  <c:v>25.690465</c:v>
                </c:pt>
                <c:pt idx="660">
                  <c:v>25.70992</c:v>
                </c:pt>
                <c:pt idx="661">
                  <c:v>25.729361000000001</c:v>
                </c:pt>
                <c:pt idx="662">
                  <c:v>25.748785999999999</c:v>
                </c:pt>
                <c:pt idx="663">
                  <c:v>25.768197000000001</c:v>
                </c:pt>
                <c:pt idx="664">
                  <c:v>25.787593999999999</c:v>
                </c:pt>
                <c:pt idx="665">
                  <c:v>25.806975999999999</c:v>
                </c:pt>
                <c:pt idx="666">
                  <c:v>25.826343000000001</c:v>
                </c:pt>
                <c:pt idx="667">
                  <c:v>25.845696</c:v>
                </c:pt>
                <c:pt idx="668">
                  <c:v>25.865034000000001</c:v>
                </c:pt>
                <c:pt idx="669">
                  <c:v>25.884357999999999</c:v>
                </c:pt>
                <c:pt idx="670">
                  <c:v>25.903668</c:v>
                </c:pt>
                <c:pt idx="671">
                  <c:v>25.922962999999999</c:v>
                </c:pt>
                <c:pt idx="672">
                  <c:v>25.942243999999999</c:v>
                </c:pt>
                <c:pt idx="673">
                  <c:v>25.961510000000001</c:v>
                </c:pt>
                <c:pt idx="674">
                  <c:v>25.980761999999999</c:v>
                </c:pt>
                <c:pt idx="675">
                  <c:v>26</c:v>
                </c:pt>
                <c:pt idx="676">
                  <c:v>26.019224000000001</c:v>
                </c:pt>
                <c:pt idx="677">
                  <c:v>26.038433000000001</c:v>
                </c:pt>
                <c:pt idx="678">
                  <c:v>26.057628000000001</c:v>
                </c:pt>
                <c:pt idx="679">
                  <c:v>26.076809999999998</c:v>
                </c:pt>
                <c:pt idx="680">
                  <c:v>26.095977000000001</c:v>
                </c:pt>
                <c:pt idx="681">
                  <c:v>26.115130000000001</c:v>
                </c:pt>
                <c:pt idx="682">
                  <c:v>26.134269</c:v>
                </c:pt>
                <c:pt idx="683">
                  <c:v>26.153393999999999</c:v>
                </c:pt>
                <c:pt idx="684">
                  <c:v>26.172505000000001</c:v>
                </c:pt>
                <c:pt idx="685">
                  <c:v>26.191602</c:v>
                </c:pt>
                <c:pt idx="686">
                  <c:v>26.210685000000002</c:v>
                </c:pt>
                <c:pt idx="687">
                  <c:v>26.229754</c:v>
                </c:pt>
                <c:pt idx="688">
                  <c:v>26.248809000000001</c:v>
                </c:pt>
                <c:pt idx="689">
                  <c:v>26.267851</c:v>
                </c:pt>
                <c:pt idx="690">
                  <c:v>26.286878999999999</c:v>
                </c:pt>
                <c:pt idx="691">
                  <c:v>26.305893000000001</c:v>
                </c:pt>
                <c:pt idx="692">
                  <c:v>26.324892999999999</c:v>
                </c:pt>
                <c:pt idx="693">
                  <c:v>26.343879999999999</c:v>
                </c:pt>
                <c:pt idx="694">
                  <c:v>26.362853000000001</c:v>
                </c:pt>
                <c:pt idx="695">
                  <c:v>26.381812</c:v>
                </c:pt>
                <c:pt idx="696">
                  <c:v>26.400758</c:v>
                </c:pt>
                <c:pt idx="697">
                  <c:v>26.419689999999999</c:v>
                </c:pt>
                <c:pt idx="698">
                  <c:v>26.438607999999999</c:v>
                </c:pt>
                <c:pt idx="699">
                  <c:v>26.457512999999999</c:v>
                </c:pt>
                <c:pt idx="700">
                  <c:v>26.476405</c:v>
                </c:pt>
                <c:pt idx="701">
                  <c:v>26.495283000000001</c:v>
                </c:pt>
                <c:pt idx="702">
                  <c:v>26.514147000000001</c:v>
                </c:pt>
                <c:pt idx="703">
                  <c:v>26.532997999999999</c:v>
                </c:pt>
                <c:pt idx="704">
                  <c:v>26.551836000000002</c:v>
                </c:pt>
                <c:pt idx="705">
                  <c:v>26.570661000000001</c:v>
                </c:pt>
                <c:pt idx="706">
                  <c:v>26.589472000000001</c:v>
                </c:pt>
                <c:pt idx="707">
                  <c:v>26.608269</c:v>
                </c:pt>
                <c:pt idx="708">
                  <c:v>26.627054000000001</c:v>
                </c:pt>
                <c:pt idx="709">
                  <c:v>26.645824999999999</c:v>
                </c:pt>
                <c:pt idx="710">
                  <c:v>26.664583</c:v>
                </c:pt>
                <c:pt idx="711">
                  <c:v>26.683327999999999</c:v>
                </c:pt>
                <c:pt idx="712">
                  <c:v>26.702059999999999</c:v>
                </c:pt>
                <c:pt idx="713">
                  <c:v>26.720777999999999</c:v>
                </c:pt>
                <c:pt idx="714">
                  <c:v>26.739484000000001</c:v>
                </c:pt>
                <c:pt idx="715">
                  <c:v>26.758175999999999</c:v>
                </c:pt>
                <c:pt idx="716">
                  <c:v>26.776855999999999</c:v>
                </c:pt>
                <c:pt idx="717">
                  <c:v>26.795521999999998</c:v>
                </c:pt>
                <c:pt idx="718">
                  <c:v>26.814174999999999</c:v>
                </c:pt>
                <c:pt idx="719">
                  <c:v>26.832816000000001</c:v>
                </c:pt>
                <c:pt idx="720">
                  <c:v>26.851443</c:v>
                </c:pt>
                <c:pt idx="721">
                  <c:v>26.870058</c:v>
                </c:pt>
                <c:pt idx="722">
                  <c:v>26.888659000000001</c:v>
                </c:pt>
                <c:pt idx="723">
                  <c:v>26.907247999999999</c:v>
                </c:pt>
                <c:pt idx="724">
                  <c:v>26.925823999999999</c:v>
                </c:pt>
                <c:pt idx="725">
                  <c:v>26.944386999999999</c:v>
                </c:pt>
                <c:pt idx="726">
                  <c:v>26.962938000000001</c:v>
                </c:pt>
                <c:pt idx="727">
                  <c:v>26.981475</c:v>
                </c:pt>
                <c:pt idx="728">
                  <c:v>27</c:v>
                </c:pt>
                <c:pt idx="729">
                  <c:v>27.018512000000001</c:v>
                </c:pt>
                <c:pt idx="730">
                  <c:v>27.037012000000001</c:v>
                </c:pt>
                <c:pt idx="731">
                  <c:v>27.055499000000001</c:v>
                </c:pt>
                <c:pt idx="732">
                  <c:v>27.073972999999999</c:v>
                </c:pt>
                <c:pt idx="733">
                  <c:v>27.092434000000001</c:v>
                </c:pt>
                <c:pt idx="734">
                  <c:v>27.110883000000001</c:v>
                </c:pt>
                <c:pt idx="735">
                  <c:v>27.12932</c:v>
                </c:pt>
                <c:pt idx="736">
                  <c:v>27.147743999999999</c:v>
                </c:pt>
                <c:pt idx="737">
                  <c:v>27.166155</c:v>
                </c:pt>
                <c:pt idx="738">
                  <c:v>27.184553999999999</c:v>
                </c:pt>
                <c:pt idx="739">
                  <c:v>27.202940999999999</c:v>
                </c:pt>
                <c:pt idx="740">
                  <c:v>27.221315000000001</c:v>
                </c:pt>
                <c:pt idx="741">
                  <c:v>27.239677</c:v>
                </c:pt>
                <c:pt idx="742">
                  <c:v>27.258026000000001</c:v>
                </c:pt>
                <c:pt idx="743">
                  <c:v>27.276363</c:v>
                </c:pt>
                <c:pt idx="744">
                  <c:v>27.294688000000001</c:v>
                </c:pt>
                <c:pt idx="745">
                  <c:v>27.313001</c:v>
                </c:pt>
                <c:pt idx="746">
                  <c:v>27.331301</c:v>
                </c:pt>
                <c:pt idx="747">
                  <c:v>27.349589000000002</c:v>
                </c:pt>
                <c:pt idx="748">
                  <c:v>27.367864000000001</c:v>
                </c:pt>
                <c:pt idx="749">
                  <c:v>27.386127999999999</c:v>
                </c:pt>
                <c:pt idx="750">
                  <c:v>27.404378999999999</c:v>
                </c:pt>
                <c:pt idx="751">
                  <c:v>27.422618</c:v>
                </c:pt>
                <c:pt idx="752">
                  <c:v>27.440844999999999</c:v>
                </c:pt>
                <c:pt idx="753">
                  <c:v>27.459060000000001</c:v>
                </c:pt>
                <c:pt idx="754">
                  <c:v>27.477263000000001</c:v>
                </c:pt>
                <c:pt idx="755">
                  <c:v>27.495453999999999</c:v>
                </c:pt>
                <c:pt idx="756">
                  <c:v>27.513632999999999</c:v>
                </c:pt>
                <c:pt idx="757">
                  <c:v>27.5318</c:v>
                </c:pt>
                <c:pt idx="758">
                  <c:v>27.549955000000001</c:v>
                </c:pt>
                <c:pt idx="759">
                  <c:v>27.568097999999999</c:v>
                </c:pt>
                <c:pt idx="760">
                  <c:v>27.586227999999998</c:v>
                </c:pt>
                <c:pt idx="761">
                  <c:v>27.604347000000001</c:v>
                </c:pt>
                <c:pt idx="762">
                  <c:v>27.622454999999999</c:v>
                </c:pt>
                <c:pt idx="763">
                  <c:v>27.640550000000001</c:v>
                </c:pt>
                <c:pt idx="764">
                  <c:v>27.658632999999998</c:v>
                </c:pt>
                <c:pt idx="765">
                  <c:v>27.676704999999998</c:v>
                </c:pt>
                <c:pt idx="766">
                  <c:v>27.694765</c:v>
                </c:pt>
                <c:pt idx="767">
                  <c:v>27.712813000000001</c:v>
                </c:pt>
                <c:pt idx="768">
                  <c:v>27.730848999999999</c:v>
                </c:pt>
                <c:pt idx="769">
                  <c:v>27.748874000000001</c:v>
                </c:pt>
                <c:pt idx="770">
                  <c:v>27.766887000000001</c:v>
                </c:pt>
                <c:pt idx="771">
                  <c:v>27.784887999999999</c:v>
                </c:pt>
                <c:pt idx="772">
                  <c:v>27.802878</c:v>
                </c:pt>
                <c:pt idx="773">
                  <c:v>27.820855000000002</c:v>
                </c:pt>
                <c:pt idx="774">
                  <c:v>27.838822</c:v>
                </c:pt>
                <c:pt idx="775">
                  <c:v>27.856777000000001</c:v>
                </c:pt>
                <c:pt idx="776">
                  <c:v>27.87472</c:v>
                </c:pt>
                <c:pt idx="777">
                  <c:v>27.892651000000001</c:v>
                </c:pt>
                <c:pt idx="778">
                  <c:v>27.910571000000001</c:v>
                </c:pt>
                <c:pt idx="779">
                  <c:v>27.92848</c:v>
                </c:pt>
                <c:pt idx="780">
                  <c:v>27.946376999999998</c:v>
                </c:pt>
                <c:pt idx="781">
                  <c:v>27.964262999999999</c:v>
                </c:pt>
                <c:pt idx="782">
                  <c:v>27.982137000000002</c:v>
                </c:pt>
                <c:pt idx="783">
                  <c:v>28</c:v>
                </c:pt>
                <c:pt idx="784">
                  <c:v>28.017851</c:v>
                </c:pt>
                <c:pt idx="785">
                  <c:v>28.035692000000001</c:v>
                </c:pt>
                <c:pt idx="786">
                  <c:v>28.053519999999999</c:v>
                </c:pt>
                <c:pt idx="787">
                  <c:v>28.071338000000001</c:v>
                </c:pt>
                <c:pt idx="788">
                  <c:v>28.089144000000001</c:v>
                </c:pt>
                <c:pt idx="789">
                  <c:v>28.106939000000001</c:v>
                </c:pt>
                <c:pt idx="790">
                  <c:v>28.124721999999998</c:v>
                </c:pt>
                <c:pt idx="791">
                  <c:v>28.142495</c:v>
                </c:pt>
                <c:pt idx="792">
                  <c:v>28.160256</c:v>
                </c:pt>
                <c:pt idx="793">
                  <c:v>28.178006</c:v>
                </c:pt>
                <c:pt idx="794">
                  <c:v>28.195744000000001</c:v>
                </c:pt>
                <c:pt idx="795">
                  <c:v>28.213471999999999</c:v>
                </c:pt>
                <c:pt idx="796">
                  <c:v>28.231188</c:v>
                </c:pt>
                <c:pt idx="797">
                  <c:v>28.248894</c:v>
                </c:pt>
                <c:pt idx="798">
                  <c:v>28.266587999999999</c:v>
                </c:pt>
                <c:pt idx="799">
                  <c:v>28.284271</c:v>
                </c:pt>
                <c:pt idx="800">
                  <c:v>28.301943000000001</c:v>
                </c:pt>
                <c:pt idx="801">
                  <c:v>28.319604999999999</c:v>
                </c:pt>
                <c:pt idx="802">
                  <c:v>28.337254999999999</c:v>
                </c:pt>
                <c:pt idx="803">
                  <c:v>28.354894000000002</c:v>
                </c:pt>
                <c:pt idx="804">
                  <c:v>28.372522</c:v>
                </c:pt>
                <c:pt idx="805">
                  <c:v>28.390139000000001</c:v>
                </c:pt>
                <c:pt idx="806">
                  <c:v>28.407744999999998</c:v>
                </c:pt>
                <c:pt idx="807">
                  <c:v>28.425341</c:v>
                </c:pt>
                <c:pt idx="808">
                  <c:v>28.442924999999999</c:v>
                </c:pt>
                <c:pt idx="809">
                  <c:v>28.460498999999999</c:v>
                </c:pt>
                <c:pt idx="810">
                  <c:v>28.478062000000001</c:v>
                </c:pt>
                <c:pt idx="811">
                  <c:v>28.495614</c:v>
                </c:pt>
                <c:pt idx="812">
                  <c:v>28.513155000000001</c:v>
                </c:pt>
                <c:pt idx="813">
                  <c:v>28.530684999999998</c:v>
                </c:pt>
                <c:pt idx="814">
                  <c:v>28.548204999999999</c:v>
                </c:pt>
                <c:pt idx="815">
                  <c:v>28.565714</c:v>
                </c:pt>
                <c:pt idx="816">
                  <c:v>28.583212</c:v>
                </c:pt>
                <c:pt idx="817">
                  <c:v>28.600698999999999</c:v>
                </c:pt>
                <c:pt idx="818">
                  <c:v>28.618175999999998</c:v>
                </c:pt>
                <c:pt idx="819">
                  <c:v>28.635642000000001</c:v>
                </c:pt>
                <c:pt idx="820">
                  <c:v>28.653098</c:v>
                </c:pt>
                <c:pt idx="821">
                  <c:v>28.670542000000001</c:v>
                </c:pt>
                <c:pt idx="822">
                  <c:v>28.687977</c:v>
                </c:pt>
                <c:pt idx="823">
                  <c:v>28.705400000000001</c:v>
                </c:pt>
                <c:pt idx="824">
                  <c:v>28.722812999999999</c:v>
                </c:pt>
                <c:pt idx="825">
                  <c:v>28.740216</c:v>
                </c:pt>
                <c:pt idx="826">
                  <c:v>28.757608000000001</c:v>
                </c:pt>
                <c:pt idx="827">
                  <c:v>28.774989000000001</c:v>
                </c:pt>
                <c:pt idx="828">
                  <c:v>28.792359999999999</c:v>
                </c:pt>
                <c:pt idx="829">
                  <c:v>28.809721</c:v>
                </c:pt>
                <c:pt idx="830">
                  <c:v>28.827071</c:v>
                </c:pt>
                <c:pt idx="831">
                  <c:v>28.84441</c:v>
                </c:pt>
                <c:pt idx="832">
                  <c:v>28.861739</c:v>
                </c:pt>
                <c:pt idx="833">
                  <c:v>28.879058000000001</c:v>
                </c:pt>
                <c:pt idx="834">
                  <c:v>28.896367000000001</c:v>
                </c:pt>
                <c:pt idx="835">
                  <c:v>28.913665000000002</c:v>
                </c:pt>
                <c:pt idx="836">
                  <c:v>28.930952000000001</c:v>
                </c:pt>
                <c:pt idx="837">
                  <c:v>28.948229999999999</c:v>
                </c:pt>
                <c:pt idx="838">
                  <c:v>28.965496999999999</c:v>
                </c:pt>
                <c:pt idx="839">
                  <c:v>28.982752999999999</c:v>
                </c:pt>
                <c:pt idx="840">
                  <c:v>29</c:v>
                </c:pt>
                <c:pt idx="841">
                  <c:v>29.017236</c:v>
                </c:pt>
                <c:pt idx="842">
                  <c:v>29.034462000000001</c:v>
                </c:pt>
                <c:pt idx="843">
                  <c:v>29.051677999999999</c:v>
                </c:pt>
                <c:pt idx="844">
                  <c:v>29.068884000000001</c:v>
                </c:pt>
                <c:pt idx="845">
                  <c:v>29.086079000000002</c:v>
                </c:pt>
                <c:pt idx="846">
                  <c:v>29.103263999999999</c:v>
                </c:pt>
                <c:pt idx="847">
                  <c:v>29.120439999999999</c:v>
                </c:pt>
                <c:pt idx="848">
                  <c:v>29.137605000000001</c:v>
                </c:pt>
                <c:pt idx="849">
                  <c:v>29.154758999999999</c:v>
                </c:pt>
                <c:pt idx="850">
                  <c:v>29.171904000000001</c:v>
                </c:pt>
                <c:pt idx="851">
                  <c:v>29.189039000000001</c:v>
                </c:pt>
                <c:pt idx="852">
                  <c:v>29.206164000000001</c:v>
                </c:pt>
                <c:pt idx="853">
                  <c:v>29.223278000000001</c:v>
                </c:pt>
                <c:pt idx="854">
                  <c:v>29.240383000000001</c:v>
                </c:pt>
                <c:pt idx="855">
                  <c:v>29.257477999999999</c:v>
                </c:pt>
                <c:pt idx="856">
                  <c:v>29.274562</c:v>
                </c:pt>
                <c:pt idx="857">
                  <c:v>29.291637000000001</c:v>
                </c:pt>
                <c:pt idx="858">
                  <c:v>29.308702</c:v>
                </c:pt>
                <c:pt idx="859">
                  <c:v>29.325756999999999</c:v>
                </c:pt>
                <c:pt idx="860">
                  <c:v>29.342801999999999</c:v>
                </c:pt>
                <c:pt idx="861">
                  <c:v>29.359836999999999</c:v>
                </c:pt>
                <c:pt idx="862">
                  <c:v>29.376861999999999</c:v>
                </c:pt>
                <c:pt idx="863">
                  <c:v>29.393877</c:v>
                </c:pt>
                <c:pt idx="864">
                  <c:v>29.410882000000001</c:v>
                </c:pt>
                <c:pt idx="865">
                  <c:v>29.427878</c:v>
                </c:pt>
                <c:pt idx="866">
                  <c:v>29.444863999999999</c:v>
                </c:pt>
                <c:pt idx="867">
                  <c:v>29.461839999999999</c:v>
                </c:pt>
                <c:pt idx="868">
                  <c:v>29.478805999999999</c:v>
                </c:pt>
                <c:pt idx="869">
                  <c:v>29.495761999999999</c:v>
                </c:pt>
                <c:pt idx="870">
                  <c:v>29.512709000000001</c:v>
                </c:pt>
                <c:pt idx="871">
                  <c:v>29.529646</c:v>
                </c:pt>
                <c:pt idx="872">
                  <c:v>29.546572999999999</c:v>
                </c:pt>
                <c:pt idx="873">
                  <c:v>29.563490999999999</c:v>
                </c:pt>
                <c:pt idx="874">
                  <c:v>29.580399</c:v>
                </c:pt>
                <c:pt idx="875">
                  <c:v>29.597297000000001</c:v>
                </c:pt>
                <c:pt idx="876">
                  <c:v>29.614186</c:v>
                </c:pt>
                <c:pt idx="877">
                  <c:v>29.631065</c:v>
                </c:pt>
                <c:pt idx="878">
                  <c:v>29.647933999999999</c:v>
                </c:pt>
                <c:pt idx="879">
                  <c:v>29.664794000000001</c:v>
                </c:pt>
                <c:pt idx="880">
                  <c:v>29.681643999999999</c:v>
                </c:pt>
                <c:pt idx="881">
                  <c:v>29.698485000000002</c:v>
                </c:pt>
                <c:pt idx="882">
                  <c:v>29.715316000000001</c:v>
                </c:pt>
                <c:pt idx="883">
                  <c:v>29.732137000000002</c:v>
                </c:pt>
                <c:pt idx="884">
                  <c:v>29.748950000000001</c:v>
                </c:pt>
                <c:pt idx="885">
                  <c:v>29.765751999999999</c:v>
                </c:pt>
                <c:pt idx="886">
                  <c:v>29.782544999999999</c:v>
                </c:pt>
                <c:pt idx="887">
                  <c:v>29.799329</c:v>
                </c:pt>
                <c:pt idx="888">
                  <c:v>29.816102999999998</c:v>
                </c:pt>
                <c:pt idx="889">
                  <c:v>29.832868000000001</c:v>
                </c:pt>
                <c:pt idx="890">
                  <c:v>29.849623000000001</c:v>
                </c:pt>
                <c:pt idx="891">
                  <c:v>29.866368999999999</c:v>
                </c:pt>
                <c:pt idx="892">
                  <c:v>29.883106000000002</c:v>
                </c:pt>
                <c:pt idx="893">
                  <c:v>29.899833000000001</c:v>
                </c:pt>
                <c:pt idx="894">
                  <c:v>29.916550999999998</c:v>
                </c:pt>
                <c:pt idx="895">
                  <c:v>29.933259</c:v>
                </c:pt>
                <c:pt idx="896">
                  <c:v>29.949957999999999</c:v>
                </c:pt>
                <c:pt idx="897">
                  <c:v>29.966647999999999</c:v>
                </c:pt>
                <c:pt idx="898">
                  <c:v>29.983329000000001</c:v>
                </c:pt>
                <c:pt idx="899">
                  <c:v>30</c:v>
                </c:pt>
                <c:pt idx="900">
                  <c:v>30.016662</c:v>
                </c:pt>
                <c:pt idx="901">
                  <c:v>30.033315000000002</c:v>
                </c:pt>
                <c:pt idx="902">
                  <c:v>30.049958</c:v>
                </c:pt>
                <c:pt idx="903">
                  <c:v>30.066593000000001</c:v>
                </c:pt>
                <c:pt idx="904">
                  <c:v>30.083217999999999</c:v>
                </c:pt>
                <c:pt idx="905">
                  <c:v>30.099834000000001</c:v>
                </c:pt>
                <c:pt idx="906">
                  <c:v>30.116440999999998</c:v>
                </c:pt>
                <c:pt idx="907">
                  <c:v>30.133037999999999</c:v>
                </c:pt>
                <c:pt idx="908">
                  <c:v>30.149626999999999</c:v>
                </c:pt>
                <c:pt idx="909">
                  <c:v>30.166205999999999</c:v>
                </c:pt>
                <c:pt idx="910">
                  <c:v>30.182777000000002</c:v>
                </c:pt>
                <c:pt idx="911">
                  <c:v>30.199338000000001</c:v>
                </c:pt>
                <c:pt idx="912">
                  <c:v>30.215890000000002</c:v>
                </c:pt>
                <c:pt idx="913">
                  <c:v>30.232433</c:v>
                </c:pt>
                <c:pt idx="914">
                  <c:v>30.248967</c:v>
                </c:pt>
                <c:pt idx="915">
                  <c:v>30.265491999999998</c:v>
                </c:pt>
                <c:pt idx="916">
                  <c:v>30.282008000000001</c:v>
                </c:pt>
                <c:pt idx="917">
                  <c:v>30.298514999999998</c:v>
                </c:pt>
                <c:pt idx="918">
                  <c:v>30.315013</c:v>
                </c:pt>
                <c:pt idx="919">
                  <c:v>30.331502</c:v>
                </c:pt>
                <c:pt idx="920">
                  <c:v>30.347981999999998</c:v>
                </c:pt>
                <c:pt idx="921">
                  <c:v>30.364453000000001</c:v>
                </c:pt>
                <c:pt idx="922">
                  <c:v>30.380915000000002</c:v>
                </c:pt>
                <c:pt idx="923">
                  <c:v>30.397368</c:v>
                </c:pt>
                <c:pt idx="924">
                  <c:v>30.413813000000001</c:v>
                </c:pt>
                <c:pt idx="925">
                  <c:v>30.430247999999999</c:v>
                </c:pt>
                <c:pt idx="926">
                  <c:v>30.446674999999999</c:v>
                </c:pt>
                <c:pt idx="927">
                  <c:v>30.463092</c:v>
                </c:pt>
                <c:pt idx="928">
                  <c:v>30.479500999999999</c:v>
                </c:pt>
                <c:pt idx="929">
                  <c:v>30.495901</c:v>
                </c:pt>
                <c:pt idx="930">
                  <c:v>30.512293</c:v>
                </c:pt>
                <c:pt idx="931">
                  <c:v>30.528675</c:v>
                </c:pt>
                <c:pt idx="932">
                  <c:v>30.545048999999999</c:v>
                </c:pt>
                <c:pt idx="933">
                  <c:v>30.561413999999999</c:v>
                </c:pt>
                <c:pt idx="934">
                  <c:v>30.577770000000001</c:v>
                </c:pt>
                <c:pt idx="935">
                  <c:v>30.594117000000001</c:v>
                </c:pt>
                <c:pt idx="936">
                  <c:v>30.610455999999999</c:v>
                </c:pt>
                <c:pt idx="937">
                  <c:v>30.626785999999999</c:v>
                </c:pt>
                <c:pt idx="938">
                  <c:v>30.643107000000001</c:v>
                </c:pt>
                <c:pt idx="939">
                  <c:v>30.659419</c:v>
                </c:pt>
                <c:pt idx="940">
                  <c:v>30.675723000000001</c:v>
                </c:pt>
                <c:pt idx="941">
                  <c:v>30.692018999999998</c:v>
                </c:pt>
                <c:pt idx="942">
                  <c:v>30.708304999999999</c:v>
                </c:pt>
                <c:pt idx="943">
                  <c:v>30.724582999999999</c:v>
                </c:pt>
                <c:pt idx="944">
                  <c:v>30.740852</c:v>
                </c:pt>
                <c:pt idx="945">
                  <c:v>30.757113</c:v>
                </c:pt>
                <c:pt idx="946">
                  <c:v>30.773364999999998</c:v>
                </c:pt>
                <c:pt idx="947">
                  <c:v>30.789608999999999</c:v>
                </c:pt>
                <c:pt idx="948">
                  <c:v>30.805844</c:v>
                </c:pt>
                <c:pt idx="949">
                  <c:v>30.82207</c:v>
                </c:pt>
                <c:pt idx="950">
                  <c:v>30.838287999999999</c:v>
                </c:pt>
                <c:pt idx="951">
                  <c:v>30.854496999999999</c:v>
                </c:pt>
                <c:pt idx="952">
                  <c:v>30.870698000000001</c:v>
                </c:pt>
                <c:pt idx="953">
                  <c:v>30.886890000000001</c:v>
                </c:pt>
                <c:pt idx="954">
                  <c:v>30.903074</c:v>
                </c:pt>
                <c:pt idx="955">
                  <c:v>30.919250000000002</c:v>
                </c:pt>
                <c:pt idx="956">
                  <c:v>30.935417000000001</c:v>
                </c:pt>
                <c:pt idx="957">
                  <c:v>30.951574999999998</c:v>
                </c:pt>
                <c:pt idx="958">
                  <c:v>30.967725000000002</c:v>
                </c:pt>
                <c:pt idx="959">
                  <c:v>30.983867</c:v>
                </c:pt>
                <c:pt idx="960">
                  <c:v>31</c:v>
                </c:pt>
                <c:pt idx="961">
                  <c:v>31.016124999999999</c:v>
                </c:pt>
                <c:pt idx="962">
                  <c:v>31.032240999999999</c:v>
                </c:pt>
                <c:pt idx="963">
                  <c:v>31.048349000000002</c:v>
                </c:pt>
                <c:pt idx="964">
                  <c:v>31.064449</c:v>
                </c:pt>
                <c:pt idx="965">
                  <c:v>31.080541</c:v>
                </c:pt>
                <c:pt idx="966">
                  <c:v>31.096623999999998</c:v>
                </c:pt>
                <c:pt idx="967">
                  <c:v>31.112698000000002</c:v>
                </c:pt>
                <c:pt idx="968">
                  <c:v>31.128765000000001</c:v>
                </c:pt>
                <c:pt idx="969">
                  <c:v>31.144822999999999</c:v>
                </c:pt>
                <c:pt idx="970">
                  <c:v>31.160872999999999</c:v>
                </c:pt>
                <c:pt idx="971">
                  <c:v>31.176915000000001</c:v>
                </c:pt>
                <c:pt idx="972">
                  <c:v>31.192948000000001</c:v>
                </c:pt>
                <c:pt idx="973">
                  <c:v>31.208973</c:v>
                </c:pt>
                <c:pt idx="974">
                  <c:v>31.224989999999998</c:v>
                </c:pt>
                <c:pt idx="975">
                  <c:v>31.240998999999999</c:v>
                </c:pt>
                <c:pt idx="976">
                  <c:v>31.256999</c:v>
                </c:pt>
                <c:pt idx="977">
                  <c:v>31.272991999999999</c:v>
                </c:pt>
                <c:pt idx="978">
                  <c:v>31.288976000000002</c:v>
                </c:pt>
                <c:pt idx="979">
                  <c:v>31.304952</c:v>
                </c:pt>
                <c:pt idx="980">
                  <c:v>31.320920000000001</c:v>
                </c:pt>
                <c:pt idx="981">
                  <c:v>31.336879</c:v>
                </c:pt>
                <c:pt idx="982">
                  <c:v>31.352830999999998</c:v>
                </c:pt>
                <c:pt idx="983">
                  <c:v>31.368773999999998</c:v>
                </c:pt>
                <c:pt idx="984">
                  <c:v>31.384709999999998</c:v>
                </c:pt>
                <c:pt idx="985">
                  <c:v>31.400637</c:v>
                </c:pt>
                <c:pt idx="986">
                  <c:v>31.416556</c:v>
                </c:pt>
                <c:pt idx="987">
                  <c:v>31.432466999999999</c:v>
                </c:pt>
                <c:pt idx="988">
                  <c:v>31.448370000000001</c:v>
                </c:pt>
                <c:pt idx="989">
                  <c:v>31.464265000000001</c:v>
                </c:pt>
                <c:pt idx="990">
                  <c:v>31.480152</c:v>
                </c:pt>
                <c:pt idx="991">
                  <c:v>31.496030999999999</c:v>
                </c:pt>
                <c:pt idx="992">
                  <c:v>31.511903</c:v>
                </c:pt>
                <c:pt idx="993">
                  <c:v>31.527766</c:v>
                </c:pt>
                <c:pt idx="994">
                  <c:v>31.543621000000002</c:v>
                </c:pt>
                <c:pt idx="995">
                  <c:v>31.559467999999999</c:v>
                </c:pt>
                <c:pt idx="996">
                  <c:v>31.575306999999999</c:v>
                </c:pt>
                <c:pt idx="997">
                  <c:v>31.591138000000001</c:v>
                </c:pt>
                <c:pt idx="998">
                  <c:v>31.606960999999998</c:v>
                </c:pt>
                <c:pt idx="999">
                  <c:v>31.622776999999999</c:v>
                </c:pt>
                <c:pt idx="1000">
                  <c:v>31.638584000000002</c:v>
                </c:pt>
                <c:pt idx="1001">
                  <c:v>31.654384</c:v>
                </c:pt>
                <c:pt idx="1002">
                  <c:v>31.670175</c:v>
                </c:pt>
                <c:pt idx="1003">
                  <c:v>31.685959</c:v>
                </c:pt>
                <c:pt idx="1004">
                  <c:v>31.701734999999999</c:v>
                </c:pt>
                <c:pt idx="1005">
                  <c:v>31.717503000000001</c:v>
                </c:pt>
                <c:pt idx="1006">
                  <c:v>31.733263000000001</c:v>
                </c:pt>
                <c:pt idx="1007">
                  <c:v>31.749016000000001</c:v>
                </c:pt>
                <c:pt idx="1008">
                  <c:v>31.764759999999999</c:v>
                </c:pt>
                <c:pt idx="1009">
                  <c:v>31.780497</c:v>
                </c:pt>
                <c:pt idx="1010">
                  <c:v>31.796226000000001</c:v>
                </c:pt>
                <c:pt idx="1011">
                  <c:v>31.811947</c:v>
                </c:pt>
                <c:pt idx="1012">
                  <c:v>31.827660999999999</c:v>
                </c:pt>
                <c:pt idx="1013">
                  <c:v>31.843367000000001</c:v>
                </c:pt>
                <c:pt idx="1014">
                  <c:v>31.859065000000001</c:v>
                </c:pt>
                <c:pt idx="1015">
                  <c:v>31.874755</c:v>
                </c:pt>
                <c:pt idx="1016">
                  <c:v>31.890436999999999</c:v>
                </c:pt>
                <c:pt idx="1017">
                  <c:v>31.906112</c:v>
                </c:pt>
                <c:pt idx="1018">
                  <c:v>31.921779000000001</c:v>
                </c:pt>
                <c:pt idx="1019">
                  <c:v>31.937439000000001</c:v>
                </c:pt>
                <c:pt idx="1020">
                  <c:v>31.953091000000001</c:v>
                </c:pt>
                <c:pt idx="1021">
                  <c:v>31.968734999999999</c:v>
                </c:pt>
                <c:pt idx="1022">
                  <c:v>31.984370999999999</c:v>
                </c:pt>
                <c:pt idx="1023">
                  <c:v>32</c:v>
                </c:pt>
                <c:pt idx="1024">
                  <c:v>32.015621000000003</c:v>
                </c:pt>
                <c:pt idx="1025">
                  <c:v>32.031235000000002</c:v>
                </c:pt>
                <c:pt idx="1026">
                  <c:v>32.046841000000001</c:v>
                </c:pt>
                <c:pt idx="1027">
                  <c:v>32.062438999999998</c:v>
                </c:pt>
                <c:pt idx="1028">
                  <c:v>32.078029999999998</c:v>
                </c:pt>
                <c:pt idx="1029">
                  <c:v>32.093612999999998</c:v>
                </c:pt>
                <c:pt idx="1030">
                  <c:v>32.109189000000001</c:v>
                </c:pt>
                <c:pt idx="1031">
                  <c:v>32.124757000000002</c:v>
                </c:pt>
                <c:pt idx="1032">
                  <c:v>32.140317000000003</c:v>
                </c:pt>
                <c:pt idx="1033">
                  <c:v>32.15587</c:v>
                </c:pt>
                <c:pt idx="1034">
                  <c:v>32.171416000000001</c:v>
                </c:pt>
                <c:pt idx="1035">
                  <c:v>32.186954</c:v>
                </c:pt>
                <c:pt idx="1036">
                  <c:v>32.202483999999998</c:v>
                </c:pt>
                <c:pt idx="1037">
                  <c:v>32.218007</c:v>
                </c:pt>
                <c:pt idx="1038">
                  <c:v>32.233522999999998</c:v>
                </c:pt>
                <c:pt idx="1039">
                  <c:v>32.249031000000002</c:v>
                </c:pt>
                <c:pt idx="1040">
                  <c:v>32.264532000000003</c:v>
                </c:pt>
                <c:pt idx="1041">
                  <c:v>32.280025000000002</c:v>
                </c:pt>
                <c:pt idx="1042">
                  <c:v>32.295510999999998</c:v>
                </c:pt>
                <c:pt idx="1043">
                  <c:v>32.310988999999999</c:v>
                </c:pt>
                <c:pt idx="1044">
                  <c:v>32.326459999999997</c:v>
                </c:pt>
                <c:pt idx="1045">
                  <c:v>32.341923000000001</c:v>
                </c:pt>
                <c:pt idx="1046">
                  <c:v>32.357379000000002</c:v>
                </c:pt>
                <c:pt idx="1047">
                  <c:v>32.372827999999998</c:v>
                </c:pt>
                <c:pt idx="1048">
                  <c:v>32.388269000000001</c:v>
                </c:pt>
                <c:pt idx="1049">
                  <c:v>32.403703</c:v>
                </c:pt>
                <c:pt idx="1050">
                  <c:v>32.419130000000003</c:v>
                </c:pt>
                <c:pt idx="1051">
                  <c:v>32.434548999999997</c:v>
                </c:pt>
                <c:pt idx="1052">
                  <c:v>32.449961000000002</c:v>
                </c:pt>
                <c:pt idx="1053">
                  <c:v>32.465366000000003</c:v>
                </c:pt>
                <c:pt idx="1054">
                  <c:v>32.480764000000001</c:v>
                </c:pt>
                <c:pt idx="1055">
                  <c:v>32.496153999999997</c:v>
                </c:pt>
                <c:pt idx="1056">
                  <c:v>32.511536</c:v>
                </c:pt>
                <c:pt idx="1057">
                  <c:v>32.526912000000003</c:v>
                </c:pt>
                <c:pt idx="1058">
                  <c:v>32.542279999999998</c:v>
                </c:pt>
                <c:pt idx="1059">
                  <c:v>32.557640999999997</c:v>
                </c:pt>
                <c:pt idx="1060">
                  <c:v>32.572994999999999</c:v>
                </c:pt>
                <c:pt idx="1061">
                  <c:v>32.588341</c:v>
                </c:pt>
                <c:pt idx="1062">
                  <c:v>32.603681000000002</c:v>
                </c:pt>
                <c:pt idx="1063">
                  <c:v>32.619013000000002</c:v>
                </c:pt>
                <c:pt idx="1064">
                  <c:v>32.634338</c:v>
                </c:pt>
                <c:pt idx="1065">
                  <c:v>32.649655000000003</c:v>
                </c:pt>
                <c:pt idx="1066">
                  <c:v>32.664966</c:v>
                </c:pt>
                <c:pt idx="1067">
                  <c:v>32.680269000000003</c:v>
                </c:pt>
                <c:pt idx="1068">
                  <c:v>32.695565000000002</c:v>
                </c:pt>
                <c:pt idx="1069">
                  <c:v>32.710853999999998</c:v>
                </c:pt>
                <c:pt idx="1070">
                  <c:v>32.726135999999997</c:v>
                </c:pt>
                <c:pt idx="1071">
                  <c:v>32.741410999999999</c:v>
                </c:pt>
                <c:pt idx="1072">
                  <c:v>32.756678999999998</c:v>
                </c:pt>
                <c:pt idx="1073">
                  <c:v>32.771939000000003</c:v>
                </c:pt>
                <c:pt idx="1074">
                  <c:v>32.787193000000002</c:v>
                </c:pt>
                <c:pt idx="1075">
                  <c:v>32.802439</c:v>
                </c:pt>
                <c:pt idx="1076">
                  <c:v>32.817678000000001</c:v>
                </c:pt>
                <c:pt idx="1077">
                  <c:v>32.832909999999998</c:v>
                </c:pt>
                <c:pt idx="1078">
                  <c:v>32.848134999999999</c:v>
                </c:pt>
                <c:pt idx="1079">
                  <c:v>32.863352999999996</c:v>
                </c:pt>
                <c:pt idx="1080">
                  <c:v>32.878563999999997</c:v>
                </c:pt>
                <c:pt idx="1081">
                  <c:v>32.893768000000001</c:v>
                </c:pt>
                <c:pt idx="1082">
                  <c:v>32.908965000000002</c:v>
                </c:pt>
                <c:pt idx="1083">
                  <c:v>32.924154999999999</c:v>
                </c:pt>
                <c:pt idx="1084">
                  <c:v>32.939337999999999</c:v>
                </c:pt>
                <c:pt idx="1085">
                  <c:v>32.954514000000003</c:v>
                </c:pt>
                <c:pt idx="1086">
                  <c:v>32.969683000000003</c:v>
                </c:pt>
                <c:pt idx="1087">
                  <c:v>32.984845</c:v>
                </c:pt>
                <c:pt idx="1088">
                  <c:v>33</c:v>
                </c:pt>
                <c:pt idx="1089">
                  <c:v>33.015148000000003</c:v>
                </c:pt>
                <c:pt idx="1090">
                  <c:v>33.030289000000003</c:v>
                </c:pt>
                <c:pt idx="1091">
                  <c:v>33.045423</c:v>
                </c:pt>
                <c:pt idx="1092">
                  <c:v>33.060550999999997</c:v>
                </c:pt>
                <c:pt idx="1093">
                  <c:v>33.075671</c:v>
                </c:pt>
                <c:pt idx="1094">
                  <c:v>33.090783999999999</c:v>
                </c:pt>
                <c:pt idx="1095">
                  <c:v>33.105891</c:v>
                </c:pt>
                <c:pt idx="1096">
                  <c:v>33.120989999999999</c:v>
                </c:pt>
                <c:pt idx="1097">
                  <c:v>33.136082999999999</c:v>
                </c:pt>
                <c:pt idx="1098">
                  <c:v>33.151169000000003</c:v>
                </c:pt>
                <c:pt idx="1099">
                  <c:v>33.166248000000003</c:v>
                </c:pt>
                <c:pt idx="1100">
                  <c:v>33.181319999999999</c:v>
                </c:pt>
                <c:pt idx="1101">
                  <c:v>33.196384999999999</c:v>
                </c:pt>
                <c:pt idx="1102">
                  <c:v>33.211444</c:v>
                </c:pt>
                <c:pt idx="1103">
                  <c:v>33.226495</c:v>
                </c:pt>
                <c:pt idx="1104">
                  <c:v>33.241540000000001</c:v>
                </c:pt>
                <c:pt idx="1105">
                  <c:v>33.256577999999998</c:v>
                </c:pt>
                <c:pt idx="1106">
                  <c:v>33.271610000000003</c:v>
                </c:pt>
                <c:pt idx="1107">
                  <c:v>33.286633999999999</c:v>
                </c:pt>
                <c:pt idx="1108">
                  <c:v>33.301651999999997</c:v>
                </c:pt>
                <c:pt idx="1109">
                  <c:v>33.316662000000001</c:v>
                </c:pt>
                <c:pt idx="1110">
                  <c:v>33.331667000000003</c:v>
                </c:pt>
                <c:pt idx="1111">
                  <c:v>33.346663999999997</c:v>
                </c:pt>
                <c:pt idx="1112">
                  <c:v>33.361654999999999</c:v>
                </c:pt>
                <c:pt idx="1113">
                  <c:v>33.376638999999997</c:v>
                </c:pt>
                <c:pt idx="1114">
                  <c:v>33.391615999999999</c:v>
                </c:pt>
                <c:pt idx="1115">
                  <c:v>33.406585999999997</c:v>
                </c:pt>
                <c:pt idx="1116">
                  <c:v>33.421550000000003</c:v>
                </c:pt>
                <c:pt idx="1117">
                  <c:v>33.436506999999999</c:v>
                </c:pt>
                <c:pt idx="1118">
                  <c:v>33.451456999999998</c:v>
                </c:pt>
                <c:pt idx="1119">
                  <c:v>33.466400999999998</c:v>
                </c:pt>
                <c:pt idx="1120">
                  <c:v>33.481338000000001</c:v>
                </c:pt>
                <c:pt idx="1121">
                  <c:v>33.496268000000001</c:v>
                </c:pt>
                <c:pt idx="1122">
                  <c:v>33.511192000000001</c:v>
                </c:pt>
                <c:pt idx="1123">
                  <c:v>33.526108999999998</c:v>
                </c:pt>
                <c:pt idx="1124">
                  <c:v>33.541020000000003</c:v>
                </c:pt>
                <c:pt idx="1125">
                  <c:v>33.555923</c:v>
                </c:pt>
                <c:pt idx="1126">
                  <c:v>33.570821000000002</c:v>
                </c:pt>
                <c:pt idx="1127">
                  <c:v>33.585711000000003</c:v>
                </c:pt>
                <c:pt idx="1128">
                  <c:v>33.600594999999998</c:v>
                </c:pt>
                <c:pt idx="1129">
                  <c:v>33.615473000000001</c:v>
                </c:pt>
                <c:pt idx="1130">
                  <c:v>33.630343000000003</c:v>
                </c:pt>
                <c:pt idx="1131">
                  <c:v>33.645207999999997</c:v>
                </c:pt>
                <c:pt idx="1132">
                  <c:v>33.660065000000003</c:v>
                </c:pt>
                <c:pt idx="1133">
                  <c:v>33.674916000000003</c:v>
                </c:pt>
                <c:pt idx="1134">
                  <c:v>33.689760999999997</c:v>
                </c:pt>
                <c:pt idx="1135">
                  <c:v>33.704599000000002</c:v>
                </c:pt>
                <c:pt idx="1136">
                  <c:v>33.719431</c:v>
                </c:pt>
                <c:pt idx="1137">
                  <c:v>33.734256000000002</c:v>
                </c:pt>
                <c:pt idx="1138">
                  <c:v>33.749074</c:v>
                </c:pt>
                <c:pt idx="1139">
                  <c:v>33.763885999999999</c:v>
                </c:pt>
                <c:pt idx="1140">
                  <c:v>33.778691999999999</c:v>
                </c:pt>
                <c:pt idx="1141">
                  <c:v>33.793489999999998</c:v>
                </c:pt>
                <c:pt idx="1142">
                  <c:v>33.808283000000003</c:v>
                </c:pt>
                <c:pt idx="1143">
                  <c:v>33.823068999999997</c:v>
                </c:pt>
                <c:pt idx="1144">
                  <c:v>33.837848999999999</c:v>
                </c:pt>
                <c:pt idx="1145">
                  <c:v>33.852621999999997</c:v>
                </c:pt>
                <c:pt idx="1146">
                  <c:v>33.867387999999998</c:v>
                </c:pt>
                <c:pt idx="1147">
                  <c:v>33.882148999999998</c:v>
                </c:pt>
                <c:pt idx="1148">
                  <c:v>33.896903000000002</c:v>
                </c:pt>
                <c:pt idx="1149">
                  <c:v>33.911650000000002</c:v>
                </c:pt>
                <c:pt idx="1150">
                  <c:v>33.926391000000002</c:v>
                </c:pt>
                <c:pt idx="1151">
                  <c:v>33.941125</c:v>
                </c:pt>
                <c:pt idx="1152">
                  <c:v>33.955854000000002</c:v>
                </c:pt>
                <c:pt idx="1153">
                  <c:v>33.970576000000001</c:v>
                </c:pt>
                <c:pt idx="1154">
                  <c:v>33.985290999999997</c:v>
                </c:pt>
                <c:pt idx="1155">
                  <c:v>34</c:v>
                </c:pt>
                <c:pt idx="1156">
                  <c:v>34.014702999999997</c:v>
                </c:pt>
                <c:pt idx="1157">
                  <c:v>34.029398999999998</c:v>
                </c:pt>
                <c:pt idx="1158">
                  <c:v>34.044089</c:v>
                </c:pt>
                <c:pt idx="1159">
                  <c:v>34.058773000000002</c:v>
                </c:pt>
                <c:pt idx="1160">
                  <c:v>34.073450000000001</c:v>
                </c:pt>
                <c:pt idx="1161">
                  <c:v>34.088121000000001</c:v>
                </c:pt>
                <c:pt idx="1162">
                  <c:v>34.102786000000002</c:v>
                </c:pt>
                <c:pt idx="1163">
                  <c:v>34.117443999999999</c:v>
                </c:pt>
                <c:pt idx="1164">
                  <c:v>34.132095999999997</c:v>
                </c:pt>
                <c:pt idx="1165">
                  <c:v>34.146742000000003</c:v>
                </c:pt>
                <c:pt idx="1166">
                  <c:v>34.161382000000003</c:v>
                </c:pt>
                <c:pt idx="1167">
                  <c:v>34.176015</c:v>
                </c:pt>
                <c:pt idx="1168">
                  <c:v>34.190641999999997</c:v>
                </c:pt>
                <c:pt idx="1169">
                  <c:v>34.205263000000002</c:v>
                </c:pt>
                <c:pt idx="1170">
                  <c:v>34.219876999999997</c:v>
                </c:pt>
                <c:pt idx="1171">
                  <c:v>34.234485999999997</c:v>
                </c:pt>
                <c:pt idx="1172">
                  <c:v>34.249088</c:v>
                </c:pt>
                <c:pt idx="1173">
                  <c:v>34.263683</c:v>
                </c:pt>
                <c:pt idx="1174">
                  <c:v>34.278272999999999</c:v>
                </c:pt>
                <c:pt idx="1175">
                  <c:v>34.292856</c:v>
                </c:pt>
                <c:pt idx="1176">
                  <c:v>34.307434000000001</c:v>
                </c:pt>
                <c:pt idx="1177">
                  <c:v>34.322004999999997</c:v>
                </c:pt>
                <c:pt idx="1178">
                  <c:v>34.336568999999997</c:v>
                </c:pt>
                <c:pt idx="1179">
                  <c:v>34.351128000000003</c:v>
                </c:pt>
                <c:pt idx="1180">
                  <c:v>34.365681000000002</c:v>
                </c:pt>
                <c:pt idx="1181">
                  <c:v>34.380226999999998</c:v>
                </c:pt>
                <c:pt idx="1182">
                  <c:v>34.394767000000002</c:v>
                </c:pt>
                <c:pt idx="1183">
                  <c:v>34.409300999999999</c:v>
                </c:pt>
                <c:pt idx="1184">
                  <c:v>34.423828999999998</c:v>
                </c:pt>
                <c:pt idx="1185">
                  <c:v>34.438350999999997</c:v>
                </c:pt>
                <c:pt idx="1186">
                  <c:v>34.452866</c:v>
                </c:pt>
                <c:pt idx="1187">
                  <c:v>34.467376000000002</c:v>
                </c:pt>
                <c:pt idx="1188">
                  <c:v>34.481878999999999</c:v>
                </c:pt>
                <c:pt idx="1189">
                  <c:v>34.496377000000003</c:v>
                </c:pt>
                <c:pt idx="1190">
                  <c:v>34.510868000000002</c:v>
                </c:pt>
                <c:pt idx="1191">
                  <c:v>34.525353000000003</c:v>
                </c:pt>
                <c:pt idx="1192">
                  <c:v>34.539831999999997</c:v>
                </c:pt>
                <c:pt idx="1193">
                  <c:v>34.554304999999999</c:v>
                </c:pt>
                <c:pt idx="1194">
                  <c:v>34.568772000000003</c:v>
                </c:pt>
                <c:pt idx="1195">
                  <c:v>34.583233</c:v>
                </c:pt>
                <c:pt idx="1196">
                  <c:v>34.597687999999998</c:v>
                </c:pt>
                <c:pt idx="1197">
                  <c:v>34.612136999999997</c:v>
                </c:pt>
                <c:pt idx="1198">
                  <c:v>34.626579</c:v>
                </c:pt>
                <c:pt idx="1199">
                  <c:v>34.641016</c:v>
                </c:pt>
                <c:pt idx="1200">
                  <c:v>34.655447000000002</c:v>
                </c:pt>
                <c:pt idx="1201">
                  <c:v>34.669871999999998</c:v>
                </c:pt>
                <c:pt idx="1202">
                  <c:v>34.684289999999997</c:v>
                </c:pt>
                <c:pt idx="1203">
                  <c:v>34.698703000000002</c:v>
                </c:pt>
                <c:pt idx="1204">
                  <c:v>34.71311</c:v>
                </c:pt>
                <c:pt idx="1205">
                  <c:v>34.727511</c:v>
                </c:pt>
                <c:pt idx="1206">
                  <c:v>34.741906</c:v>
                </c:pt>
                <c:pt idx="1207">
                  <c:v>34.756293999999997</c:v>
                </c:pt>
                <c:pt idx="1208">
                  <c:v>34.770676999999999</c:v>
                </c:pt>
                <c:pt idx="1209">
                  <c:v>34.785054000000002</c:v>
                </c:pt>
                <c:pt idx="1210">
                  <c:v>34.799424999999999</c:v>
                </c:pt>
                <c:pt idx="1211">
                  <c:v>34.813789999999997</c:v>
                </c:pt>
                <c:pt idx="1212">
                  <c:v>34.828150000000001</c:v>
                </c:pt>
                <c:pt idx="1213">
                  <c:v>34.842503000000001</c:v>
                </c:pt>
                <c:pt idx="1214">
                  <c:v>34.856850000000001</c:v>
                </c:pt>
                <c:pt idx="1215">
                  <c:v>34.871192000000001</c:v>
                </c:pt>
                <c:pt idx="1216">
                  <c:v>34.885527000000003</c:v>
                </c:pt>
                <c:pt idx="1217">
                  <c:v>34.899856999999997</c:v>
                </c:pt>
                <c:pt idx="1218">
                  <c:v>34.914180999999999</c:v>
                </c:pt>
                <c:pt idx="1219">
                  <c:v>34.928497999999998</c:v>
                </c:pt>
                <c:pt idx="1220">
                  <c:v>34.942810000000001</c:v>
                </c:pt>
                <c:pt idx="1221">
                  <c:v>34.957116999999997</c:v>
                </c:pt>
                <c:pt idx="1222">
                  <c:v>34.971417000000002</c:v>
                </c:pt>
                <c:pt idx="1223">
                  <c:v>34.985711000000002</c:v>
                </c:pt>
                <c:pt idx="1224">
                  <c:v>35</c:v>
                </c:pt>
                <c:pt idx="1225">
                  <c:v>35.014282999999999</c:v>
                </c:pt>
                <c:pt idx="1226">
                  <c:v>35.028559999999999</c:v>
                </c:pt>
                <c:pt idx="1227">
                  <c:v>35.042831</c:v>
                </c:pt>
                <c:pt idx="1228">
                  <c:v>35.057096000000001</c:v>
                </c:pt>
                <c:pt idx="1229">
                  <c:v>35.071356000000002</c:v>
                </c:pt>
                <c:pt idx="1230">
                  <c:v>35.085610000000003</c:v>
                </c:pt>
                <c:pt idx="1231">
                  <c:v>35.099857999999998</c:v>
                </c:pt>
                <c:pt idx="1232">
                  <c:v>35.114100000000001</c:v>
                </c:pt>
                <c:pt idx="1233">
                  <c:v>35.128335999999997</c:v>
                </c:pt>
                <c:pt idx="1234">
                  <c:v>35.142567</c:v>
                </c:pt>
                <c:pt idx="1235">
                  <c:v>35.156792000000003</c:v>
                </c:pt>
                <c:pt idx="1236">
                  <c:v>35.171011</c:v>
                </c:pt>
                <c:pt idx="1237">
                  <c:v>35.185223999999998</c:v>
                </c:pt>
                <c:pt idx="1238">
                  <c:v>35.199432000000002</c:v>
                </c:pt>
                <c:pt idx="1239">
                  <c:v>35.213633999999999</c:v>
                </c:pt>
                <c:pt idx="1240">
                  <c:v>35.227829999999997</c:v>
                </c:pt>
                <c:pt idx="1241">
                  <c:v>35.242019999999997</c:v>
                </c:pt>
                <c:pt idx="1242">
                  <c:v>35.256205000000001</c:v>
                </c:pt>
                <c:pt idx="1243">
                  <c:v>35.270384</c:v>
                </c:pt>
                <c:pt idx="1244">
                  <c:v>35.284557999999997</c:v>
                </c:pt>
                <c:pt idx="1245">
                  <c:v>35.298724999999997</c:v>
                </c:pt>
                <c:pt idx="1246">
                  <c:v>35.312887000000003</c:v>
                </c:pt>
                <c:pt idx="1247">
                  <c:v>35.327043000000003</c:v>
                </c:pt>
                <c:pt idx="1248">
                  <c:v>35.341194000000002</c:v>
                </c:pt>
                <c:pt idx="1249">
                  <c:v>35.355339000000001</c:v>
                </c:pt>
                <c:pt idx="1250">
                  <c:v>35.369478000000001</c:v>
                </c:pt>
                <c:pt idx="1251">
                  <c:v>35.383611999999999</c:v>
                </c:pt>
                <c:pt idx="1252">
                  <c:v>35.397739999999999</c:v>
                </c:pt>
                <c:pt idx="1253">
                  <c:v>35.411861999999999</c:v>
                </c:pt>
                <c:pt idx="1254">
                  <c:v>35.425978999999998</c:v>
                </c:pt>
                <c:pt idx="1255">
                  <c:v>35.440089999999998</c:v>
                </c:pt>
                <c:pt idx="1256">
                  <c:v>35.454196000000003</c:v>
                </c:pt>
                <c:pt idx="1257">
                  <c:v>35.468296000000002</c:v>
                </c:pt>
                <c:pt idx="1258">
                  <c:v>35.482390000000002</c:v>
                </c:pt>
                <c:pt idx="1259">
                  <c:v>35.496479000000001</c:v>
                </c:pt>
                <c:pt idx="1260">
                  <c:v>35.510562</c:v>
                </c:pt>
                <c:pt idx="1261">
                  <c:v>35.524639000000001</c:v>
                </c:pt>
                <c:pt idx="1262">
                  <c:v>35.538710999999999</c:v>
                </c:pt>
                <c:pt idx="1263">
                  <c:v>35.552778000000004</c:v>
                </c:pt>
                <c:pt idx="1264">
                  <c:v>35.566837999999997</c:v>
                </c:pt>
                <c:pt idx="1265">
                  <c:v>35.580894000000001</c:v>
                </c:pt>
                <c:pt idx="1266">
                  <c:v>35.594943000000001</c:v>
                </c:pt>
                <c:pt idx="1267">
                  <c:v>35.608987999999997</c:v>
                </c:pt>
                <c:pt idx="1268">
                  <c:v>35.623026000000003</c:v>
                </c:pt>
                <c:pt idx="1269">
                  <c:v>35.637059000000001</c:v>
                </c:pt>
                <c:pt idx="1270">
                  <c:v>35.651086999999997</c:v>
                </c:pt>
                <c:pt idx="1271">
                  <c:v>35.665109000000001</c:v>
                </c:pt>
                <c:pt idx="1272">
                  <c:v>35.679125999999997</c:v>
                </c:pt>
                <c:pt idx="1273">
                  <c:v>35.693137</c:v>
                </c:pt>
                <c:pt idx="1274">
                  <c:v>35.707141999999997</c:v>
                </c:pt>
                <c:pt idx="1275">
                  <c:v>35.721142</c:v>
                </c:pt>
                <c:pt idx="1276">
                  <c:v>35.735137000000002</c:v>
                </c:pt>
                <c:pt idx="1277">
                  <c:v>35.749125999999997</c:v>
                </c:pt>
                <c:pt idx="1278">
                  <c:v>35.763109</c:v>
                </c:pt>
                <c:pt idx="1279">
                  <c:v>35.777087999999999</c:v>
                </c:pt>
                <c:pt idx="1280">
                  <c:v>35.791060000000002</c:v>
                </c:pt>
                <c:pt idx="1281">
                  <c:v>35.805028</c:v>
                </c:pt>
                <c:pt idx="1282">
                  <c:v>35.818989000000002</c:v>
                </c:pt>
                <c:pt idx="1283">
                  <c:v>35.832946</c:v>
                </c:pt>
                <c:pt idx="1284">
                  <c:v>35.846896999999998</c:v>
                </c:pt>
                <c:pt idx="1285">
                  <c:v>35.860841999999998</c:v>
                </c:pt>
                <c:pt idx="1286">
                  <c:v>35.874782000000003</c:v>
                </c:pt>
                <c:pt idx="1287">
                  <c:v>35.888717</c:v>
                </c:pt>
                <c:pt idx="1288">
                  <c:v>35.902645999999997</c:v>
                </c:pt>
                <c:pt idx="1289">
                  <c:v>35.91657</c:v>
                </c:pt>
                <c:pt idx="1290">
                  <c:v>35.930487999999997</c:v>
                </c:pt>
                <c:pt idx="1291">
                  <c:v>35.944401999999997</c:v>
                </c:pt>
                <c:pt idx="1292">
                  <c:v>35.958309</c:v>
                </c:pt>
                <c:pt idx="1293">
                  <c:v>35.972211000000001</c:v>
                </c:pt>
                <c:pt idx="1294">
                  <c:v>35.986108000000002</c:v>
                </c:pt>
                <c:pt idx="1295">
                  <c:v>36</c:v>
                </c:pt>
                <c:pt idx="1296">
                  <c:v>36.013885999999999</c:v>
                </c:pt>
                <c:pt idx="1297">
                  <c:v>36.027766999999997</c:v>
                </c:pt>
                <c:pt idx="1298">
                  <c:v>36.041643000000001</c:v>
                </c:pt>
                <c:pt idx="1299">
                  <c:v>36.055512999999998</c:v>
                </c:pt>
                <c:pt idx="1300">
                  <c:v>36.069378</c:v>
                </c:pt>
                <c:pt idx="1301">
                  <c:v>36.083236999999997</c:v>
                </c:pt>
                <c:pt idx="1302">
                  <c:v>36.097090999999999</c:v>
                </c:pt>
                <c:pt idx="1303">
                  <c:v>36.110939999999999</c:v>
                </c:pt>
                <c:pt idx="1304">
                  <c:v>36.124783999999998</c:v>
                </c:pt>
                <c:pt idx="1305">
                  <c:v>36.138621999999998</c:v>
                </c:pt>
                <c:pt idx="1306">
                  <c:v>36.152455000000003</c:v>
                </c:pt>
                <c:pt idx="1307">
                  <c:v>36.166283</c:v>
                </c:pt>
                <c:pt idx="1308">
                  <c:v>36.180104999999998</c:v>
                </c:pt>
                <c:pt idx="1309">
                  <c:v>36.193922000000001</c:v>
                </c:pt>
                <c:pt idx="1310">
                  <c:v>36.207734000000002</c:v>
                </c:pt>
                <c:pt idx="1311">
                  <c:v>36.221541000000002</c:v>
                </c:pt>
                <c:pt idx="1312">
                  <c:v>36.235342000000003</c:v>
                </c:pt>
                <c:pt idx="1313">
                  <c:v>36.249138000000002</c:v>
                </c:pt>
                <c:pt idx="1314">
                  <c:v>36.262929</c:v>
                </c:pt>
                <c:pt idx="1315">
                  <c:v>36.276713999999998</c:v>
                </c:pt>
                <c:pt idx="1316">
                  <c:v>36.290495</c:v>
                </c:pt>
                <c:pt idx="1317">
                  <c:v>36.304270000000002</c:v>
                </c:pt>
                <c:pt idx="1318">
                  <c:v>36.318040000000003</c:v>
                </c:pt>
                <c:pt idx="1319">
                  <c:v>36.331803999999998</c:v>
                </c:pt>
                <c:pt idx="1320">
                  <c:v>36.345564000000003</c:v>
                </c:pt>
                <c:pt idx="1321">
                  <c:v>36.359318000000002</c:v>
                </c:pt>
                <c:pt idx="1322">
                  <c:v>36.373066999999999</c:v>
                </c:pt>
                <c:pt idx="1323">
                  <c:v>36.386811000000002</c:v>
                </c:pt>
                <c:pt idx="1324">
                  <c:v>36.400548999999998</c:v>
                </c:pt>
                <c:pt idx="1325">
                  <c:v>36.414282999999998</c:v>
                </c:pt>
                <c:pt idx="1326">
                  <c:v>36.428010999999998</c:v>
                </c:pt>
                <c:pt idx="1327">
                  <c:v>36.441733999999997</c:v>
                </c:pt>
                <c:pt idx="1328">
                  <c:v>36.455452000000001</c:v>
                </c:pt>
                <c:pt idx="1329">
                  <c:v>36.469164999999997</c:v>
                </c:pt>
                <c:pt idx="1330">
                  <c:v>36.482872999999998</c:v>
                </c:pt>
                <c:pt idx="1331">
                  <c:v>36.496575</c:v>
                </c:pt>
                <c:pt idx="1332">
                  <c:v>36.510272999999998</c:v>
                </c:pt>
                <c:pt idx="1333">
                  <c:v>36.523964999999997</c:v>
                </c:pt>
                <c:pt idx="1334">
                  <c:v>36.537652000000001</c:v>
                </c:pt>
                <c:pt idx="1335">
                  <c:v>36.551333999999997</c:v>
                </c:pt>
                <c:pt idx="1336">
                  <c:v>36.565010999999998</c:v>
                </c:pt>
                <c:pt idx="1337">
                  <c:v>36.578682000000001</c:v>
                </c:pt>
                <c:pt idx="1338">
                  <c:v>36.592348999999999</c:v>
                </c:pt>
                <c:pt idx="1339">
                  <c:v>36.606009999999998</c:v>
                </c:pt>
                <c:pt idx="1340">
                  <c:v>36.619667</c:v>
                </c:pt>
                <c:pt idx="1341">
                  <c:v>36.633318000000003</c:v>
                </c:pt>
                <c:pt idx="1342">
                  <c:v>36.646963999999997</c:v>
                </c:pt>
                <c:pt idx="1343">
                  <c:v>36.660606000000001</c:v>
                </c:pt>
                <c:pt idx="1344">
                  <c:v>36.674242</c:v>
                </c:pt>
                <c:pt idx="1345">
                  <c:v>36.687873000000003</c:v>
                </c:pt>
                <c:pt idx="1346">
                  <c:v>36.701498999999998</c:v>
                </c:pt>
                <c:pt idx="1347">
                  <c:v>36.715119999999999</c:v>
                </c:pt>
                <c:pt idx="1348">
                  <c:v>36.728735</c:v>
                </c:pt>
                <c:pt idx="1349">
                  <c:v>36.742345999999998</c:v>
                </c:pt>
                <c:pt idx="1350">
                  <c:v>36.755952000000001</c:v>
                </c:pt>
                <c:pt idx="1351">
                  <c:v>36.769553000000002</c:v>
                </c:pt>
                <c:pt idx="1352">
                  <c:v>36.783147999999997</c:v>
                </c:pt>
                <c:pt idx="1353">
                  <c:v>36.796739000000002</c:v>
                </c:pt>
                <c:pt idx="1354">
                  <c:v>36.810324999999999</c:v>
                </c:pt>
                <c:pt idx="1355">
                  <c:v>36.823905000000003</c:v>
                </c:pt>
                <c:pt idx="1356">
                  <c:v>36.837480999999997</c:v>
                </c:pt>
                <c:pt idx="1357">
                  <c:v>36.851052000000003</c:v>
                </c:pt>
                <c:pt idx="1358">
                  <c:v>36.864617000000003</c:v>
                </c:pt>
                <c:pt idx="1359">
                  <c:v>36.878177999999998</c:v>
                </c:pt>
                <c:pt idx="1360">
                  <c:v>36.891733000000002</c:v>
                </c:pt>
                <c:pt idx="1361">
                  <c:v>36.905284000000002</c:v>
                </c:pt>
                <c:pt idx="1362">
                  <c:v>36.91883</c:v>
                </c:pt>
                <c:pt idx="1363">
                  <c:v>36.932371000000003</c:v>
                </c:pt>
                <c:pt idx="1364">
                  <c:v>36.945906000000001</c:v>
                </c:pt>
                <c:pt idx="1365">
                  <c:v>36.959437000000001</c:v>
                </c:pt>
                <c:pt idx="1366">
                  <c:v>36.972963</c:v>
                </c:pt>
                <c:pt idx="1367">
                  <c:v>36.986483999999997</c:v>
                </c:pt>
                <c:pt idx="1368">
                  <c:v>37</c:v>
                </c:pt>
                <c:pt idx="1369">
                  <c:v>37.013511000000001</c:v>
                </c:pt>
                <c:pt idx="1370">
                  <c:v>37.027017000000001</c:v>
                </c:pt>
                <c:pt idx="1371">
                  <c:v>37.040517999999999</c:v>
                </c:pt>
                <c:pt idx="1372">
                  <c:v>37.054015</c:v>
                </c:pt>
                <c:pt idx="1373">
                  <c:v>37.067506000000002</c:v>
                </c:pt>
                <c:pt idx="1374">
                  <c:v>37.080992000000002</c:v>
                </c:pt>
                <c:pt idx="1375">
                  <c:v>37.094473999999998</c:v>
                </c:pt>
                <c:pt idx="1376">
                  <c:v>37.107951</c:v>
                </c:pt>
                <c:pt idx="1377">
                  <c:v>37.121422000000003</c:v>
                </c:pt>
                <c:pt idx="1378">
                  <c:v>37.134889000000001</c:v>
                </c:pt>
                <c:pt idx="1379">
                  <c:v>37.148350999999998</c:v>
                </c:pt>
                <c:pt idx="1380">
                  <c:v>37.161808000000001</c:v>
                </c:pt>
                <c:pt idx="1381">
                  <c:v>37.175260999999999</c:v>
                </c:pt>
                <c:pt idx="1382">
                  <c:v>37.188707999999998</c:v>
                </c:pt>
                <c:pt idx="1383">
                  <c:v>37.202150000000003</c:v>
                </c:pt>
                <c:pt idx="1384">
                  <c:v>37.215587999999997</c:v>
                </c:pt>
                <c:pt idx="1385">
                  <c:v>37.229021000000003</c:v>
                </c:pt>
                <c:pt idx="1386">
                  <c:v>37.242449000000001</c:v>
                </c:pt>
                <c:pt idx="1387">
                  <c:v>37.255871999999997</c:v>
                </c:pt>
                <c:pt idx="1388">
                  <c:v>37.269289999999998</c:v>
                </c:pt>
                <c:pt idx="1389">
                  <c:v>37.282704000000003</c:v>
                </c:pt>
                <c:pt idx="1390">
                  <c:v>37.296112000000001</c:v>
                </c:pt>
                <c:pt idx="1391">
                  <c:v>37.309516000000002</c:v>
                </c:pt>
                <c:pt idx="1392">
                  <c:v>37.322915000000002</c:v>
                </c:pt>
                <c:pt idx="1393">
                  <c:v>37.336309</c:v>
                </c:pt>
                <c:pt idx="1394">
                  <c:v>37.349699000000001</c:v>
                </c:pt>
                <c:pt idx="1395">
                  <c:v>37.363083000000003</c:v>
                </c:pt>
                <c:pt idx="1396">
                  <c:v>37.376463000000001</c:v>
                </c:pt>
                <c:pt idx="1397">
                  <c:v>37.389837999999997</c:v>
                </c:pt>
                <c:pt idx="1398">
                  <c:v>37.403207999999999</c:v>
                </c:pt>
                <c:pt idx="1399">
                  <c:v>37.416573999999997</c:v>
                </c:pt>
                <c:pt idx="1400">
                  <c:v>37.429935</c:v>
                </c:pt>
                <c:pt idx="1401">
                  <c:v>37.443289999999998</c:v>
                </c:pt>
                <c:pt idx="1402">
                  <c:v>37.456642000000002</c:v>
                </c:pt>
                <c:pt idx="1403">
                  <c:v>37.469988000000001</c:v>
                </c:pt>
                <c:pt idx="1404">
                  <c:v>37.483330000000002</c:v>
                </c:pt>
                <c:pt idx="1405">
                  <c:v>37.496667000000002</c:v>
                </c:pt>
                <c:pt idx="1406">
                  <c:v>37.509999000000001</c:v>
                </c:pt>
                <c:pt idx="1407">
                  <c:v>37.523325999999997</c:v>
                </c:pt>
                <c:pt idx="1408">
                  <c:v>37.536648999999997</c:v>
                </c:pt>
                <c:pt idx="1409">
                  <c:v>37.549967000000002</c:v>
                </c:pt>
                <c:pt idx="1410">
                  <c:v>37.563279999999999</c:v>
                </c:pt>
                <c:pt idx="1411">
                  <c:v>37.576588000000001</c:v>
                </c:pt>
                <c:pt idx="1412">
                  <c:v>37.589891999999999</c:v>
                </c:pt>
                <c:pt idx="1413">
                  <c:v>37.603191000000002</c:v>
                </c:pt>
                <c:pt idx="1414">
                  <c:v>37.616486000000002</c:v>
                </c:pt>
                <c:pt idx="1415">
                  <c:v>37.629775000000002</c:v>
                </c:pt>
                <c:pt idx="1416">
                  <c:v>37.643059999999998</c:v>
                </c:pt>
                <c:pt idx="1417">
                  <c:v>37.656340999999998</c:v>
                </c:pt>
                <c:pt idx="1418">
                  <c:v>37.669615999999998</c:v>
                </c:pt>
                <c:pt idx="1419">
                  <c:v>37.682887000000001</c:v>
                </c:pt>
                <c:pt idx="1420">
                  <c:v>37.696154</c:v>
                </c:pt>
                <c:pt idx="1421">
                  <c:v>37.709415</c:v>
                </c:pt>
                <c:pt idx="1422">
                  <c:v>37.722672000000003</c:v>
                </c:pt>
                <c:pt idx="1423">
                  <c:v>37.735925000000002</c:v>
                </c:pt>
                <c:pt idx="1424">
                  <c:v>37.749172000000002</c:v>
                </c:pt>
                <c:pt idx="1425">
                  <c:v>37.762414999999997</c:v>
                </c:pt>
                <c:pt idx="1426">
                  <c:v>37.775654000000003</c:v>
                </c:pt>
                <c:pt idx="1427">
                  <c:v>37.788887000000003</c:v>
                </c:pt>
                <c:pt idx="1428">
                  <c:v>37.802115999999998</c:v>
                </c:pt>
                <c:pt idx="1429">
                  <c:v>37.815340999999997</c:v>
                </c:pt>
                <c:pt idx="1430">
                  <c:v>37.828561000000001</c:v>
                </c:pt>
                <c:pt idx="1431">
                  <c:v>37.841776000000003</c:v>
                </c:pt>
                <c:pt idx="1432">
                  <c:v>37.854985999999997</c:v>
                </c:pt>
                <c:pt idx="1433">
                  <c:v>37.868192000000001</c:v>
                </c:pt>
                <c:pt idx="1434">
                  <c:v>37.881394</c:v>
                </c:pt>
                <c:pt idx="1435">
                  <c:v>37.894590999999998</c:v>
                </c:pt>
                <c:pt idx="1436">
                  <c:v>37.907783000000002</c:v>
                </c:pt>
                <c:pt idx="1437">
                  <c:v>37.920969999999997</c:v>
                </c:pt>
                <c:pt idx="1438">
                  <c:v>37.934153000000002</c:v>
                </c:pt>
                <c:pt idx="1439">
                  <c:v>37.947332000000003</c:v>
                </c:pt>
                <c:pt idx="1440">
                  <c:v>37.960506000000002</c:v>
                </c:pt>
                <c:pt idx="1441">
                  <c:v>37.973675</c:v>
                </c:pt>
                <c:pt idx="1442">
                  <c:v>37.986840000000001</c:v>
                </c:pt>
                <c:pt idx="1443">
                  <c:v>38</c:v>
                </c:pt>
                <c:pt idx="1444">
                  <c:v>38.013156000000002</c:v>
                </c:pt>
                <c:pt idx="1445">
                  <c:v>38.026307000000003</c:v>
                </c:pt>
                <c:pt idx="1446">
                  <c:v>38.039453000000002</c:v>
                </c:pt>
                <c:pt idx="1447">
                  <c:v>38.052594999999997</c:v>
                </c:pt>
                <c:pt idx="1448">
                  <c:v>38.065733000000002</c:v>
                </c:pt>
                <c:pt idx="1449">
                  <c:v>38.078865999999998</c:v>
                </c:pt>
                <c:pt idx="1450">
                  <c:v>38.091994</c:v>
                </c:pt>
                <c:pt idx="1451">
                  <c:v>38.105117999999997</c:v>
                </c:pt>
                <c:pt idx="1452">
                  <c:v>38.118237000000001</c:v>
                </c:pt>
                <c:pt idx="1453">
                  <c:v>38.131352</c:v>
                </c:pt>
                <c:pt idx="1454">
                  <c:v>38.144461999999997</c:v>
                </c:pt>
                <c:pt idx="1455">
                  <c:v>38.157567999999998</c:v>
                </c:pt>
                <c:pt idx="1456">
                  <c:v>38.170668999999997</c:v>
                </c:pt>
                <c:pt idx="1457">
                  <c:v>38.183765999999999</c:v>
                </c:pt>
                <c:pt idx="1458">
                  <c:v>38.196859000000003</c:v>
                </c:pt>
                <c:pt idx="1459">
                  <c:v>38.209946000000002</c:v>
                </c:pt>
                <c:pt idx="1460">
                  <c:v>38.223030000000001</c:v>
                </c:pt>
                <c:pt idx="1461">
                  <c:v>38.236108999999999</c:v>
                </c:pt>
                <c:pt idx="1462">
                  <c:v>38.249183000000002</c:v>
                </c:pt>
                <c:pt idx="1463">
                  <c:v>38.262253000000001</c:v>
                </c:pt>
                <c:pt idx="1464">
                  <c:v>38.275317999999999</c:v>
                </c:pt>
                <c:pt idx="1465">
                  <c:v>38.288378999999999</c:v>
                </c:pt>
                <c:pt idx="1466">
                  <c:v>38.301436000000002</c:v>
                </c:pt>
                <c:pt idx="1467">
                  <c:v>38.314487999999997</c:v>
                </c:pt>
                <c:pt idx="1468">
                  <c:v>38.327536000000002</c:v>
                </c:pt>
                <c:pt idx="1469">
                  <c:v>38.340578999999998</c:v>
                </c:pt>
                <c:pt idx="1470">
                  <c:v>38.353617999999997</c:v>
                </c:pt>
                <c:pt idx="1471">
                  <c:v>38.366652000000002</c:v>
                </c:pt>
                <c:pt idx="1472">
                  <c:v>38.379682000000003</c:v>
                </c:pt>
                <c:pt idx="1473">
                  <c:v>38.392707999999999</c:v>
                </c:pt>
                <c:pt idx="1474">
                  <c:v>38.405729000000001</c:v>
                </c:pt>
                <c:pt idx="1475">
                  <c:v>38.418745000000001</c:v>
                </c:pt>
                <c:pt idx="1476">
                  <c:v>38.431758000000002</c:v>
                </c:pt>
                <c:pt idx="1477">
                  <c:v>38.444766000000001</c:v>
                </c:pt>
                <c:pt idx="1478">
                  <c:v>38.457768999999999</c:v>
                </c:pt>
                <c:pt idx="1479">
                  <c:v>38.470768</c:v>
                </c:pt>
                <c:pt idx="1480">
                  <c:v>38.483763000000003</c:v>
                </c:pt>
                <c:pt idx="1481">
                  <c:v>38.496752999999998</c:v>
                </c:pt>
                <c:pt idx="1482">
                  <c:v>38.509739000000003</c:v>
                </c:pt>
                <c:pt idx="1483">
                  <c:v>38.522720999999997</c:v>
                </c:pt>
                <c:pt idx="1484">
                  <c:v>38.535697999999996</c:v>
                </c:pt>
                <c:pt idx="1485">
                  <c:v>38.548670999999999</c:v>
                </c:pt>
                <c:pt idx="1486">
                  <c:v>38.561639</c:v>
                </c:pt>
                <c:pt idx="1487">
                  <c:v>38.574603000000003</c:v>
                </c:pt>
                <c:pt idx="1488">
                  <c:v>38.587563000000003</c:v>
                </c:pt>
                <c:pt idx="1489">
                  <c:v>38.600518000000001</c:v>
                </c:pt>
                <c:pt idx="1490">
                  <c:v>38.613469000000002</c:v>
                </c:pt>
                <c:pt idx="1491">
                  <c:v>38.626415999999999</c:v>
                </c:pt>
                <c:pt idx="1492">
                  <c:v>38.639358000000001</c:v>
                </c:pt>
                <c:pt idx="1493">
                  <c:v>38.652296</c:v>
                </c:pt>
                <c:pt idx="1494">
                  <c:v>38.665230000000001</c:v>
                </c:pt>
                <c:pt idx="1495">
                  <c:v>38.678159000000001</c:v>
                </c:pt>
                <c:pt idx="1496">
                  <c:v>38.691083999999996</c:v>
                </c:pt>
                <c:pt idx="1497">
                  <c:v>38.704005000000002</c:v>
                </c:pt>
                <c:pt idx="1498">
                  <c:v>38.716920999999999</c:v>
                </c:pt>
                <c:pt idx="1499">
                  <c:v>38.729832999999999</c:v>
                </c:pt>
                <c:pt idx="1500">
                  <c:v>38.742741000000002</c:v>
                </c:pt>
                <c:pt idx="1501">
                  <c:v>38.755645000000001</c:v>
                </c:pt>
                <c:pt idx="1502">
                  <c:v>38.768543999999999</c:v>
                </c:pt>
                <c:pt idx="1503">
                  <c:v>38.781438999999999</c:v>
                </c:pt>
                <c:pt idx="1504">
                  <c:v>38.794328999999998</c:v>
                </c:pt>
                <c:pt idx="1505">
                  <c:v>38.807215999999997</c:v>
                </c:pt>
                <c:pt idx="1506">
                  <c:v>38.820098000000002</c:v>
                </c:pt>
                <c:pt idx="1507">
                  <c:v>38.832976000000002</c:v>
                </c:pt>
                <c:pt idx="1508">
                  <c:v>38.845849000000001</c:v>
                </c:pt>
                <c:pt idx="1509">
                  <c:v>38.858718000000003</c:v>
                </c:pt>
                <c:pt idx="1510">
                  <c:v>38.871583000000001</c:v>
                </c:pt>
                <c:pt idx="1511">
                  <c:v>38.884444000000002</c:v>
                </c:pt>
                <c:pt idx="1512">
                  <c:v>38.897300999999999</c:v>
                </c:pt>
                <c:pt idx="1513">
                  <c:v>38.910153000000001</c:v>
                </c:pt>
                <c:pt idx="1514">
                  <c:v>38.923000999999999</c:v>
                </c:pt>
                <c:pt idx="1515">
                  <c:v>38.935845</c:v>
                </c:pt>
                <c:pt idx="1516">
                  <c:v>38.948684</c:v>
                </c:pt>
                <c:pt idx="1517">
                  <c:v>38.961519000000003</c:v>
                </c:pt>
                <c:pt idx="1518">
                  <c:v>38.974350999999999</c:v>
                </c:pt>
                <c:pt idx="1519">
                  <c:v>38.987177000000003</c:v>
                </c:pt>
                <c:pt idx="1520">
                  <c:v>39</c:v>
                </c:pt>
                <c:pt idx="1521">
                  <c:v>39.012818000000003</c:v>
                </c:pt>
                <c:pt idx="1522">
                  <c:v>39.025632999999999</c:v>
                </c:pt>
                <c:pt idx="1523">
                  <c:v>39.038443000000001</c:v>
                </c:pt>
                <c:pt idx="1524">
                  <c:v>39.051248000000001</c:v>
                </c:pt>
                <c:pt idx="1525">
                  <c:v>39.064050000000002</c:v>
                </c:pt>
                <c:pt idx="1526">
                  <c:v>39.076847000000001</c:v>
                </c:pt>
                <c:pt idx="1527">
                  <c:v>39.089641</c:v>
                </c:pt>
                <c:pt idx="1528">
                  <c:v>39.102429999999998</c:v>
                </c:pt>
                <c:pt idx="1529">
                  <c:v>39.115214000000002</c:v>
                </c:pt>
                <c:pt idx="1530">
                  <c:v>39.127994999999999</c:v>
                </c:pt>
                <c:pt idx="1531">
                  <c:v>39.140771999999998</c:v>
                </c:pt>
                <c:pt idx="1532">
                  <c:v>39.153543999999997</c:v>
                </c:pt>
                <c:pt idx="1533">
                  <c:v>39.166311999999998</c:v>
                </c:pt>
                <c:pt idx="1534">
                  <c:v>39.179076000000002</c:v>
                </c:pt>
                <c:pt idx="1535">
                  <c:v>39.191836000000002</c:v>
                </c:pt>
                <c:pt idx="1536">
                  <c:v>39.204591999999998</c:v>
                </c:pt>
                <c:pt idx="1537">
                  <c:v>39.217343</c:v>
                </c:pt>
                <c:pt idx="1538">
                  <c:v>39.230089999999997</c:v>
                </c:pt>
                <c:pt idx="1539">
                  <c:v>39.242834000000002</c:v>
                </c:pt>
                <c:pt idx="1540">
                  <c:v>39.255572999999998</c:v>
                </c:pt>
                <c:pt idx="1541">
                  <c:v>39.268307999999998</c:v>
                </c:pt>
                <c:pt idx="1542">
                  <c:v>39.281039</c:v>
                </c:pt>
                <c:pt idx="1543">
                  <c:v>39.293765</c:v>
                </c:pt>
                <c:pt idx="1544">
                  <c:v>39.306488000000002</c:v>
                </c:pt>
                <c:pt idx="1545">
                  <c:v>39.319206999999999</c:v>
                </c:pt>
                <c:pt idx="1546">
                  <c:v>39.331921000000001</c:v>
                </c:pt>
                <c:pt idx="1547">
                  <c:v>39.344631</c:v>
                </c:pt>
                <c:pt idx="1548">
                  <c:v>39.357337000000001</c:v>
                </c:pt>
                <c:pt idx="1549">
                  <c:v>39.370038999999998</c:v>
                </c:pt>
                <c:pt idx="1550">
                  <c:v>39.382736999999999</c:v>
                </c:pt>
                <c:pt idx="1551">
                  <c:v>39.395431000000002</c:v>
                </c:pt>
                <c:pt idx="1552">
                  <c:v>39.408121000000001</c:v>
                </c:pt>
                <c:pt idx="1553">
                  <c:v>39.420807000000003</c:v>
                </c:pt>
                <c:pt idx="1554">
                  <c:v>39.433487999999997</c:v>
                </c:pt>
                <c:pt idx="1555">
                  <c:v>39.446165999999998</c:v>
                </c:pt>
                <c:pt idx="1556">
                  <c:v>39.458838999999998</c:v>
                </c:pt>
                <c:pt idx="1557">
                  <c:v>39.471508999999998</c:v>
                </c:pt>
                <c:pt idx="1558">
                  <c:v>39.484174000000003</c:v>
                </c:pt>
                <c:pt idx="1559">
                  <c:v>39.496834999999997</c:v>
                </c:pt>
                <c:pt idx="1560">
                  <c:v>39.509492999999999</c:v>
                </c:pt>
                <c:pt idx="1561">
                  <c:v>39.522145999999999</c:v>
                </c:pt>
                <c:pt idx="1562">
                  <c:v>39.534795000000003</c:v>
                </c:pt>
                <c:pt idx="1563">
                  <c:v>39.547440000000002</c:v>
                </c:pt>
                <c:pt idx="1564">
                  <c:v>39.560080999999997</c:v>
                </c:pt>
                <c:pt idx="1565">
                  <c:v>39.572718000000002</c:v>
                </c:pt>
                <c:pt idx="1566">
                  <c:v>39.585351000000003</c:v>
                </c:pt>
                <c:pt idx="1567">
                  <c:v>39.59798</c:v>
                </c:pt>
                <c:pt idx="1568">
                  <c:v>39.610605</c:v>
                </c:pt>
                <c:pt idx="1569">
                  <c:v>39.623226000000003</c:v>
                </c:pt>
                <c:pt idx="1570">
                  <c:v>39.635841999999997</c:v>
                </c:pt>
                <c:pt idx="1571">
                  <c:v>39.648454999999998</c:v>
                </c:pt>
                <c:pt idx="1572">
                  <c:v>39.661064000000003</c:v>
                </c:pt>
                <c:pt idx="1573">
                  <c:v>39.673668999999997</c:v>
                </c:pt>
                <c:pt idx="1574">
                  <c:v>39.68627</c:v>
                </c:pt>
                <c:pt idx="1575">
                  <c:v>39.698866000000002</c:v>
                </c:pt>
                <c:pt idx="1576">
                  <c:v>39.711458999999998</c:v>
                </c:pt>
                <c:pt idx="1577">
                  <c:v>39.724048000000003</c:v>
                </c:pt>
                <c:pt idx="1578">
                  <c:v>39.736632999999998</c:v>
                </c:pt>
                <c:pt idx="1579">
                  <c:v>39.749214000000002</c:v>
                </c:pt>
                <c:pt idx="1580">
                  <c:v>39.761791000000002</c:v>
                </c:pt>
                <c:pt idx="1581">
                  <c:v>39.774363999999998</c:v>
                </c:pt>
                <c:pt idx="1582">
                  <c:v>39.786932999999998</c:v>
                </c:pt>
                <c:pt idx="1583">
                  <c:v>39.799497000000002</c:v>
                </c:pt>
                <c:pt idx="1584">
                  <c:v>39.812058</c:v>
                </c:pt>
                <c:pt idx="1585">
                  <c:v>39.824615999999999</c:v>
                </c:pt>
                <c:pt idx="1586">
                  <c:v>39.837169000000003</c:v>
                </c:pt>
                <c:pt idx="1587">
                  <c:v>39.849718000000003</c:v>
                </c:pt>
                <c:pt idx="1588">
                  <c:v>39.862262999999999</c:v>
                </c:pt>
                <c:pt idx="1589">
                  <c:v>39.874803999999997</c:v>
                </c:pt>
                <c:pt idx="1590">
                  <c:v>39.887340999999999</c:v>
                </c:pt>
                <c:pt idx="1591">
                  <c:v>39.899875000000002</c:v>
                </c:pt>
                <c:pt idx="1592">
                  <c:v>39.912404000000002</c:v>
                </c:pt>
                <c:pt idx="1593">
                  <c:v>39.924930000000003</c:v>
                </c:pt>
                <c:pt idx="1594">
                  <c:v>39.937451000000003</c:v>
                </c:pt>
                <c:pt idx="1595">
                  <c:v>39.949969000000003</c:v>
                </c:pt>
                <c:pt idx="1596">
                  <c:v>39.962482000000001</c:v>
                </c:pt>
                <c:pt idx="1597">
                  <c:v>39.974992</c:v>
                </c:pt>
                <c:pt idx="1598">
                  <c:v>39.987498000000002</c:v>
                </c:pt>
                <c:pt idx="1599">
                  <c:v>40</c:v>
                </c:pt>
                <c:pt idx="1600">
                  <c:v>40.012498000000001</c:v>
                </c:pt>
                <c:pt idx="1601">
                  <c:v>40.024991999999997</c:v>
                </c:pt>
                <c:pt idx="1602">
                  <c:v>40.037481999999997</c:v>
                </c:pt>
                <c:pt idx="1603">
                  <c:v>40.049968999999997</c:v>
                </c:pt>
                <c:pt idx="1604">
                  <c:v>40.062451000000003</c:v>
                </c:pt>
                <c:pt idx="1605">
                  <c:v>40.074930000000002</c:v>
                </c:pt>
                <c:pt idx="1606">
                  <c:v>40.087404999999997</c:v>
                </c:pt>
                <c:pt idx="1607">
                  <c:v>40.099874999999997</c:v>
                </c:pt>
                <c:pt idx="1608">
                  <c:v>40.112341999999998</c:v>
                </c:pt>
                <c:pt idx="1609">
                  <c:v>40.124805000000002</c:v>
                </c:pt>
                <c:pt idx="1610">
                  <c:v>40.137264000000002</c:v>
                </c:pt>
                <c:pt idx="1611">
                  <c:v>40.149720000000002</c:v>
                </c:pt>
                <c:pt idx="1612">
                  <c:v>40.162171000000001</c:v>
                </c:pt>
                <c:pt idx="1613">
                  <c:v>40.174619</c:v>
                </c:pt>
                <c:pt idx="1614">
                  <c:v>40.187063000000002</c:v>
                </c:pt>
                <c:pt idx="1615">
                  <c:v>40.199502000000003</c:v>
                </c:pt>
                <c:pt idx="1616">
                  <c:v>40.211939000000001</c:v>
                </c:pt>
                <c:pt idx="1617">
                  <c:v>40.224370999999998</c:v>
                </c:pt>
                <c:pt idx="1618">
                  <c:v>40.236798999999998</c:v>
                </c:pt>
                <c:pt idx="1619">
                  <c:v>40.249223999999998</c:v>
                </c:pt>
                <c:pt idx="1620">
                  <c:v>40.261643999999997</c:v>
                </c:pt>
                <c:pt idx="1621">
                  <c:v>40.274061000000003</c:v>
                </c:pt>
                <c:pt idx="1622">
                  <c:v>40.286473999999998</c:v>
                </c:pt>
                <c:pt idx="1623">
                  <c:v>40.298882999999996</c:v>
                </c:pt>
                <c:pt idx="1624">
                  <c:v>40.311289000000002</c:v>
                </c:pt>
                <c:pt idx="1625">
                  <c:v>40.323689999999999</c:v>
                </c:pt>
                <c:pt idx="1626">
                  <c:v>40.336087999999997</c:v>
                </c:pt>
                <c:pt idx="1627">
                  <c:v>40.348481999999997</c:v>
                </c:pt>
                <c:pt idx="1628">
                  <c:v>40.360872000000001</c:v>
                </c:pt>
                <c:pt idx="1629">
                  <c:v>40.373258</c:v>
                </c:pt>
                <c:pt idx="1630">
                  <c:v>40.385641</c:v>
                </c:pt>
                <c:pt idx="1631">
                  <c:v>40.398020000000002</c:v>
                </c:pt>
                <c:pt idx="1632">
                  <c:v>40.410395000000001</c:v>
                </c:pt>
                <c:pt idx="1633">
                  <c:v>40.422766000000003</c:v>
                </c:pt>
                <c:pt idx="1634">
                  <c:v>40.435133</c:v>
                </c:pt>
                <c:pt idx="1635">
                  <c:v>40.447496999999998</c:v>
                </c:pt>
                <c:pt idx="1636">
                  <c:v>40.459857</c:v>
                </c:pt>
              </c:numCache>
            </c:numRef>
          </c:val>
          <c:smooth val="0"/>
          <c:extLst>
            <c:ext xmlns:c16="http://schemas.microsoft.com/office/drawing/2014/chart" uri="{C3380CC4-5D6E-409C-BE32-E72D297353CC}">
              <c16:uniqueId val="{00000000-209A-A94B-BE38-2ADCA09586BF}"/>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title>
          <c:tx>
            <c:rich>
              <a:bodyPr rot="0"/>
              <a:lstStyle/>
              <a:p>
                <a:pPr>
                  <a:defRPr sz="2000" b="1" i="0" u="none" strike="noStrike">
                    <a:solidFill>
                      <a:srgbClr val="000000"/>
                    </a:solidFill>
                    <a:latin typeface="Calibri"/>
                  </a:defRPr>
                </a:pPr>
                <a:r>
                  <a:rPr lang="en-GB" sz="2000" b="1" i="0" u="none" strike="noStrike">
                    <a:solidFill>
                      <a:srgbClr val="000000"/>
                    </a:solidFill>
                    <a:latin typeface="Calibri"/>
                  </a:rPr>
                  <a:t>wealth</a:t>
                </a:r>
              </a:p>
            </c:rich>
          </c:tx>
          <c:overlay val="1"/>
        </c:title>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000000"/>
                </a:solidFill>
                <a:latin typeface="Helvetica Neue"/>
              </a:defRPr>
            </a:pPr>
            <a:endParaRPr lang="en-PT"/>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title>
          <c:tx>
            <c:rich>
              <a:bodyPr rot="-5400000"/>
              <a:lstStyle/>
              <a:p>
                <a:pPr>
                  <a:defRPr sz="2000" b="1" i="0" u="none" strike="noStrike">
                    <a:solidFill>
                      <a:srgbClr val="000000"/>
                    </a:solidFill>
                    <a:latin typeface="Calibri"/>
                  </a:defRPr>
                </a:pPr>
                <a:r>
                  <a:rPr lang="en-GB" sz="2000" b="1" i="0" u="none" strike="noStrike">
                    <a:solidFill>
                      <a:srgbClr val="000000"/>
                    </a:solidFill>
                    <a:latin typeface="Calibri"/>
                  </a:rPr>
                  <a:t>Utility</a:t>
                </a:r>
              </a:p>
            </c:rich>
          </c:tx>
          <c:overlay val="1"/>
        </c:title>
        <c:numFmt formatCode="0.####" sourceLinked="0"/>
        <c:majorTickMark val="none"/>
        <c:minorTickMark val="none"/>
        <c:tickLblPos val="nextTo"/>
        <c:spPr>
          <a:ln w="12700" cap="flat">
            <a:noFill/>
            <a:prstDash val="solid"/>
            <a:miter lim="400000"/>
          </a:ln>
        </c:spPr>
        <c:txPr>
          <a:bodyPr rot="0"/>
          <a:lstStyle/>
          <a:p>
            <a:pPr>
              <a:defRPr sz="2000" b="0" i="0" u="none" strike="noStrike">
                <a:solidFill>
                  <a:srgbClr val="000000"/>
                </a:solidFill>
                <a:latin typeface="Helvetica Neue"/>
              </a:defRPr>
            </a:pPr>
            <a:endParaRPr lang="en-PT"/>
          </a:p>
        </c:txPr>
        <c:crossAx val="2094734552"/>
        <c:crosses val="autoZero"/>
        <c:crossBetween val="between"/>
        <c:majorUnit val="12.5"/>
        <c:minorUnit val="6.25"/>
      </c:valAx>
      <c:spPr>
        <a:noFill/>
        <a:ln w="12700" cap="flat">
          <a:noFill/>
          <a:miter lim="400000"/>
        </a:ln>
        <a:effectLst/>
      </c:spPr>
    </c:plotArea>
    <c:legend>
      <c:legendPos val="r"/>
      <c:layout>
        <c:manualLayout>
          <c:xMode val="edge"/>
          <c:yMode val="edge"/>
          <c:x val="0.83425499999999997"/>
          <c:y val="0.47107300000000002"/>
          <c:w val="0.165745"/>
          <c:h val="5.7453299999999999E-2"/>
        </c:manualLayout>
      </c:layout>
      <c:overlay val="1"/>
      <c:spPr>
        <a:noFill/>
        <a:ln w="12700" cap="flat">
          <a:noFill/>
          <a:miter lim="400000"/>
        </a:ln>
        <a:effectLst/>
      </c:spPr>
      <c:txPr>
        <a:bodyPr rot="0"/>
        <a:lstStyle/>
        <a:p>
          <a:pPr>
            <a:defRPr sz="2000" b="0" i="0" u="none" strike="noStrike">
              <a:solidFill>
                <a:srgbClr val="000000"/>
              </a:solidFill>
              <a:latin typeface="Helvetica Neue"/>
            </a:defRPr>
          </a:pPr>
          <a:endParaRPr lang="en-PT"/>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0" name="Shape 2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dirty="0" err="1"/>
              <a:t>Emphasise</a:t>
            </a:r>
            <a:r>
              <a:rPr dirty="0"/>
              <a:t> that this is not the model, but the </a:t>
            </a:r>
            <a:r>
              <a:rPr lang="pt-PT" dirty="0" err="1"/>
              <a:t>average</a:t>
            </a:r>
            <a:r>
              <a:rPr dirty="0"/>
              <a:t>. So as if you played a million times. You win a </a:t>
            </a:r>
            <a:r>
              <a:rPr lang="pt-PT" dirty="0"/>
              <a:t>euro</a:t>
            </a:r>
            <a:r>
              <a:rPr dirty="0"/>
              <a:t> if head, zero if head. What</a:t>
            </a:r>
            <a:r>
              <a:rPr lang="pt-PT" dirty="0"/>
              <a:t>’s</a:t>
            </a:r>
            <a:r>
              <a:rPr dirty="0"/>
              <a:t> the expected value? 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8688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lvl1pPr defTabSz="914400">
              <a:lnSpc>
                <a:spcPct val="80000"/>
              </a:lnSpc>
              <a:defRPr sz="1200" b="1" spc="-24"/>
            </a:lvl1pPr>
          </a:lstStyle>
          <a:p>
            <a:r>
              <a:t>The EU of the bet is less than the U of 100.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xfrm>
            <a:off x="381000" y="685800"/>
            <a:ext cx="6096000" cy="3429000"/>
          </a:xfrm>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r>
              <a:rPr dirty="0"/>
              <a:t>EV of P5, 0.5*1000+0.5*500=750 </a:t>
            </a:r>
          </a:p>
          <a:p>
            <a:r>
              <a:rPr dirty="0"/>
              <a:t>The utility</a:t>
            </a:r>
            <a:r>
              <a:rPr lang="pt-PT" dirty="0"/>
              <a:t> P8</a:t>
            </a:r>
            <a:r>
              <a:rPr dirty="0"/>
              <a:t> of the EV is 750^0.5=27.39</a:t>
            </a:r>
          </a:p>
          <a:p>
            <a:r>
              <a:rPr dirty="0"/>
              <a:t>Which is higher than P5</a:t>
            </a:r>
          </a:p>
          <a:p>
            <a:r>
              <a:rPr dirty="0"/>
              <a:t>Each additional pound gives you less utility than the previous pound</a:t>
            </a:r>
          </a:p>
          <a:p>
            <a:endParaRPr dirty="0"/>
          </a:p>
          <a:p>
            <a:r>
              <a:rPr dirty="0"/>
              <a:t>P(1, 750)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381000" y="685800"/>
            <a:ext cx="6096000" cy="3429000"/>
          </a:xfrm>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r>
              <a:t>EU(P8) = .5 * 10000,5 + .5 * 5000,5 = 26.99 this is the utility you get from p8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A game with these options and people only play treatment 1 or treatment 2. And independence axiom states that if you prefer A you also need to prefer any transformation of A, e.g. 0.25*A+C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dirty="0"/>
              <a:t>So this breaks </a:t>
            </a:r>
            <a:r>
              <a:rPr lang="en-GB" dirty="0"/>
              <a:t>I</a:t>
            </a:r>
            <a:r>
              <a:rPr dirty="0" err="1"/>
              <a:t>ndependence</a:t>
            </a:r>
            <a:r>
              <a:rPr lang="pt-PT" dirty="0"/>
              <a:t> </a:t>
            </a:r>
            <a:r>
              <a:rPr lang="pt-PT" dirty="0" err="1"/>
              <a:t>which</a:t>
            </a:r>
            <a:r>
              <a:rPr lang="pt-PT" dirty="0"/>
              <a:t> </a:t>
            </a:r>
            <a:r>
              <a:rPr lang="pt-PT" dirty="0" err="1"/>
              <a:t>states</a:t>
            </a:r>
            <a:r>
              <a:rPr lang="pt-PT" dirty="0"/>
              <a:t> </a:t>
            </a:r>
            <a:r>
              <a:rPr lang="pt-PT" dirty="0" err="1"/>
              <a:t>that</a:t>
            </a:r>
            <a:r>
              <a:rPr lang="pt-PT" dirty="0"/>
              <a:t> </a:t>
            </a:r>
            <a:r>
              <a:rPr lang="en-GB" b="1" dirty="0"/>
              <a:t>Independence:</a:t>
            </a:r>
            <a:r>
              <a:rPr lang="en-GB" dirty="0"/>
              <a:t> If A is preferred to B, then A should still be preferred to B even when both options are mixed with a third option, C, in the same proportion</a:t>
            </a:r>
          </a:p>
          <a:p>
            <a:r>
              <a:rPr dirty="0"/>
              <a:t>because treatment is just a linear transformation of treatment 1. </a:t>
            </a:r>
          </a:p>
          <a:p>
            <a:r>
              <a:rPr dirty="0"/>
              <a:t>Is X is better than Y? Should 2X be better than 2Y?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Most successful at capturing the experimental results</a:t>
            </a:r>
          </a:p>
          <a:p>
            <a:r>
              <a:t>Not normative, but descriptive: it simply tries to capture people’s attitudes to risky gambles</a:t>
            </a:r>
          </a:p>
          <a:p>
            <a:r>
              <a:t>Best-known alternative theory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KAHNEMAN AND TVERSKY (1979) paper describes several classes of choice problems in which preferences systematically violate the axioms of expected utility theory.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rgbClr val="000000"/>
              </a:buClr>
              <a:buSzPts val="2500"/>
              <a:buFont typeface="Helvetica Neue"/>
              <a:buNone/>
            </a:pPr>
            <a:r>
              <a:rPr lang="en-US" dirty="0"/>
              <a:t>EUT predicts that purchasing insurance would only make sense if the expected utility of the insurance is greater than the cost of the insurance premium.</a:t>
            </a:r>
          </a:p>
          <a:p>
            <a:pPr marL="0" lvl="0" indent="0" algn="l" rtl="0">
              <a:lnSpc>
                <a:spcPct val="117999"/>
              </a:lnSpc>
              <a:spcBef>
                <a:spcPts val="0"/>
              </a:spcBef>
              <a:spcAft>
                <a:spcPts val="0"/>
              </a:spcAft>
              <a:buClr>
                <a:srgbClr val="000000"/>
              </a:buClr>
              <a:buSzPts val="4800"/>
              <a:buFont typeface="Helvetica Neue"/>
              <a:buNone/>
            </a:pPr>
            <a:endParaRPr lang="en-US" dirty="0"/>
          </a:p>
          <a:p>
            <a:pPr marL="0" lvl="0" indent="0" algn="l" rtl="0">
              <a:lnSpc>
                <a:spcPct val="117999"/>
              </a:lnSpc>
              <a:spcBef>
                <a:spcPts val="0"/>
              </a:spcBef>
              <a:spcAft>
                <a:spcPts val="0"/>
              </a:spcAft>
              <a:buClr>
                <a:srgbClr val="000000"/>
              </a:buClr>
              <a:buSzPts val="2500"/>
              <a:buFont typeface="Helvetica Neue"/>
              <a:buNone/>
            </a:pPr>
            <a:r>
              <a:rPr lang="en-US" dirty="0"/>
              <a:t>However people purchase insurance for risks that have very low probabilities, often at a premium that far exceeds the expected loss. This behavior is motivated by loss aversion, a tendency to strongly prefer avoiding losses to acquiring equivalent gains. The utility loss from a potential financial disaster (even if unlikely) weighs heavier on individuals' minds than the utility gain from saving the premium cost.</a:t>
            </a:r>
          </a:p>
          <a:p>
            <a:pPr marL="0" lvl="0" indent="0" algn="l" rtl="0">
              <a:lnSpc>
                <a:spcPct val="117999"/>
              </a:lnSpc>
              <a:spcBef>
                <a:spcPts val="0"/>
              </a:spcBef>
              <a:spcAft>
                <a:spcPts val="0"/>
              </a:spcAft>
              <a:buClr>
                <a:srgbClr val="000000"/>
              </a:buClr>
              <a:buSzPts val="4800"/>
              <a:buFont typeface="Helvetica Neue"/>
              <a:buNone/>
            </a:pPr>
            <a:endParaRPr lang="en-US" dirty="0"/>
          </a:p>
          <a:p>
            <a:pPr marL="0" lvl="0" indent="0" algn="l" rtl="0">
              <a:lnSpc>
                <a:spcPct val="117999"/>
              </a:lnSpc>
              <a:spcBef>
                <a:spcPts val="0"/>
              </a:spcBef>
              <a:spcAft>
                <a:spcPts val="0"/>
              </a:spcAft>
              <a:buClr>
                <a:srgbClr val="000000"/>
              </a:buClr>
              <a:buSzPts val="2500"/>
              <a:buFont typeface="Helvetica Neue"/>
              <a:buNone/>
            </a:pPr>
            <a:r>
              <a:rPr lang="en-US" dirty="0"/>
              <a:t>This inclination towards insuring against low-probability, high-loss events challenges the EUT assumption of rationality based on expected utility </a:t>
            </a:r>
            <a:r>
              <a:rPr lang="en-US" dirty="0" err="1"/>
              <a:t>maximisation</a:t>
            </a:r>
            <a:r>
              <a:rPr lang="en-US" dirty="0"/>
              <a:t>. Prospect Theory explains this by highlighting how individuals' value function is steeper for losses than gains, indicating a higher sensitivity to losses.</a:t>
            </a:r>
          </a:p>
          <a:p>
            <a:pPr marL="0" lvl="0" indent="0" algn="l" rtl="0">
              <a:lnSpc>
                <a:spcPct val="117999"/>
              </a:lnSpc>
              <a:spcBef>
                <a:spcPts val="0"/>
              </a:spcBef>
              <a:spcAft>
                <a:spcPts val="0"/>
              </a:spcAft>
              <a:buClr>
                <a:srgbClr val="000000"/>
              </a:buClr>
              <a:buSzPts val="4800"/>
              <a:buFont typeface="Helvetica Neue"/>
              <a:buNone/>
            </a:pPr>
            <a:endParaRPr lang="en-US" dirty="0"/>
          </a:p>
          <a:p>
            <a:endParaRPr lang="en-PT" dirty="0"/>
          </a:p>
        </p:txBody>
      </p:sp>
    </p:spTree>
    <p:extLst>
      <p:ext uri="{BB962C8B-B14F-4D97-AF65-F5344CB8AC3E}">
        <p14:creationId xmlns:p14="http://schemas.microsoft.com/office/powerpoint/2010/main" val="311620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solidFill>
                  <a:srgbClr val="000000"/>
                </a:solidFill>
                <a:effectLst/>
                <a:latin typeface="Helvetica Neue" panose="02000503000000020004" pitchFamily="2" charset="0"/>
              </a:rPr>
              <a:t>EUT predicts that purchasing insurance would only make sense if the expected utility of the insurance is greater than the cost of the insurance premium.</a:t>
            </a:r>
          </a:p>
          <a:p>
            <a:endParaRPr lang="en-GB" dirty="0">
              <a:solidFill>
                <a:srgbClr val="000000"/>
              </a:solidFill>
              <a:effectLst/>
              <a:latin typeface="Helvetica Neue" panose="02000503000000020004" pitchFamily="2" charset="0"/>
            </a:endParaRPr>
          </a:p>
          <a:p>
            <a:r>
              <a:rPr lang="en-GB" dirty="0">
                <a:solidFill>
                  <a:srgbClr val="000000"/>
                </a:solidFill>
                <a:effectLst/>
                <a:latin typeface="Helvetica Neue" panose="02000503000000020004" pitchFamily="2" charset="0"/>
              </a:rPr>
              <a:t>However people purchase insurance for risks that have very low probabilities, often at a premium that far exceeds the expected loss. This </a:t>
            </a:r>
            <a:r>
              <a:rPr lang="en-GB" dirty="0" err="1">
                <a:solidFill>
                  <a:srgbClr val="000000"/>
                </a:solidFill>
                <a:effectLst/>
                <a:latin typeface="Helvetica Neue" panose="02000503000000020004" pitchFamily="2" charset="0"/>
              </a:rPr>
              <a:t>behavior</a:t>
            </a:r>
            <a:r>
              <a:rPr lang="en-GB" dirty="0">
                <a:solidFill>
                  <a:srgbClr val="000000"/>
                </a:solidFill>
                <a:effectLst/>
                <a:latin typeface="Helvetica Neue" panose="02000503000000020004" pitchFamily="2" charset="0"/>
              </a:rPr>
              <a:t> is motivated by loss aversion, a tendency to strongly prefer avoiding losses to acquiring equivalent gains. The utility loss from a potential financial disaster (even if unlikely) weighs heavier on individuals' minds than the utility gain from saving the premium cost.</a:t>
            </a:r>
          </a:p>
          <a:p>
            <a:endParaRPr lang="en-GB" dirty="0">
              <a:solidFill>
                <a:srgbClr val="000000"/>
              </a:solidFill>
              <a:effectLst/>
              <a:latin typeface="Helvetica Neue" panose="02000503000000020004" pitchFamily="2" charset="0"/>
            </a:endParaRPr>
          </a:p>
          <a:p>
            <a:r>
              <a:rPr lang="en-GB" dirty="0">
                <a:solidFill>
                  <a:srgbClr val="000000"/>
                </a:solidFill>
                <a:effectLst/>
                <a:latin typeface="Helvetica Neue" panose="02000503000000020004" pitchFamily="2" charset="0"/>
              </a:rPr>
              <a:t>This inclination towards insuring against low-probability, high-loss events challenges the EUT assumption of rationality based on expected utility maximisation. Prospect Theory explains this by highlighting how individuals' value function is steeper for losses than gains, indicating a higher sensitivity to losses.</a:t>
            </a:r>
          </a:p>
          <a:p>
            <a:endParaRPr lang="en-GB" dirty="0">
              <a:solidFill>
                <a:srgbClr val="000000"/>
              </a:solidFill>
              <a:effectLst/>
              <a:latin typeface="Helvetica Neue" panose="02000503000000020004" pitchFamily="2" charset="0"/>
            </a:endParaRPr>
          </a:p>
        </p:txBody>
      </p:sp>
    </p:spTree>
    <p:extLst>
      <p:ext uri="{BB962C8B-B14F-4D97-AF65-F5344CB8AC3E}">
        <p14:creationId xmlns:p14="http://schemas.microsoft.com/office/powerpoint/2010/main" val="209565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Most of you are economists, so remind me of the axioms of rationality.</a:t>
            </a:r>
            <a:endParaRPr lang="pt-PT" dirty="0"/>
          </a:p>
          <a:p>
            <a:endParaRPr lang="pt-PT"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Transitivity If Steak &gt; Chips, and Chips &gt; Spinach, then Steak &gt; spinach. </a:t>
            </a:r>
          </a:p>
          <a:p>
            <a:pPr marL="0" marR="0" lvl="0" indent="0" defTabSz="457200" eaLnBrk="1" fontAlgn="auto" latinLnBrk="0" hangingPunct="1">
              <a:lnSpc>
                <a:spcPct val="117999"/>
              </a:lnSpc>
              <a:spcBef>
                <a:spcPts val="0"/>
              </a:spcBef>
              <a:spcAft>
                <a:spcPts val="0"/>
              </a:spcAft>
              <a:buClrTx/>
              <a:buSzTx/>
              <a:buFontTx/>
              <a:buNone/>
              <a:tabLst/>
              <a:defRPr/>
            </a:pPr>
            <a:r>
              <a:rPr lang="en-US" dirty="0"/>
              <a:t>Continuity: 100% chance of chips should be equal to for example 50% chance of steak (the preferred option) and 50% of Spinach.</a:t>
            </a:r>
          </a:p>
          <a:p>
            <a:endParaRPr lang="pt-PT" dirty="0"/>
          </a:p>
          <a:p>
            <a:r>
              <a:rPr dirty="0"/>
              <a:t>Common misconceptions:</a:t>
            </a:r>
          </a:p>
          <a:p>
            <a:r>
              <a:rPr dirty="0"/>
              <a:t>Not about doing what is best for “you”. Perfectly rational to sacrifice own food for your child, a kidney for your loved one.</a:t>
            </a:r>
          </a:p>
          <a:p>
            <a:r>
              <a:rPr dirty="0"/>
              <a:t>We assume these things give you utility and you act in a way that </a:t>
            </a:r>
            <a:r>
              <a:rPr dirty="0" err="1"/>
              <a:t>maximises</a:t>
            </a:r>
            <a:r>
              <a:rPr dirty="0"/>
              <a:t> your own utility.</a:t>
            </a:r>
          </a:p>
          <a:p>
            <a:r>
              <a:rPr dirty="0" err="1"/>
              <a:t>Behavioural</a:t>
            </a:r>
            <a:r>
              <a:rPr dirty="0"/>
              <a:t> economics is most concerned with violations of transitivity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r>
              <a:t>First decision just shows people prefer certainty</a:t>
            </a:r>
          </a:p>
          <a:p>
            <a:r>
              <a:t>P1 has the same EV as P2, but people choose the certain option. P3 has the same EV as P4. Yet people choose the risky option because its framed as a loss</a:t>
            </a:r>
          </a:p>
          <a:p>
            <a:r>
              <a:t>So sometimes the same person is risk averse or risk lovin, so that means that the utility function isn’t the same in all wealth points.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They are identical, yet people flip their choices because of the change to the reference point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They are identical, yet people flip their choices because of the change to the reference point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Divided both by 4, yet it flips. And it flips because of certainty. Discontinuity because you are (nearly) infinitely risk averse specifically at the probability of 1 i.e. certainty</a:t>
            </a:r>
          </a:p>
          <a:p>
            <a:r>
              <a:t>The substitution axiom of utility theory asserts that if B is preferred to A, then any (probability) mixture (B, p) must be preferred to the mixture (A, p). Our subjects did not obey this axiom. Apparently, reducing the</a:t>
            </a:r>
          </a:p>
          <a:p>
            <a:r>
              <a:t>probability of winning from 1.0 to .25 has a greater effect than the reduction from .8 to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Explains lottery: the expected payoff is less than the price of a ticket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Explains insurance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t>Explains insurance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t>As another example, people are willing to pay the same for 1% chance of a million, as 2% of a million, despite the second having double the EV.</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prstGeom prst="rect">
            <a:avLst/>
          </a:prstGeom>
        </p:spPr>
        <p:txBody>
          <a:bodyPr/>
          <a:lstStyle/>
          <a:p>
            <a:endParaRPr/>
          </a:p>
        </p:txBody>
      </p:sp>
      <p:sp>
        <p:nvSpPr>
          <p:cNvPr id="420" name="Shape 420"/>
          <p:cNvSpPr>
            <a:spLocks noGrp="1"/>
          </p:cNvSpPr>
          <p:nvPr>
            <p:ph type="body" sz="quarter" idx="1"/>
          </p:nvPr>
        </p:nvSpPr>
        <p:spPr>
          <a:prstGeom prst="rect">
            <a:avLst/>
          </a:prstGeom>
        </p:spPr>
        <p:txBody>
          <a:bodyPr/>
          <a:lstStyle/>
          <a:p>
            <a:r>
              <a:t>As another example, people are willing to pay the same for 1% chance of a million, as 2% of a million, despite the second having double the EV.</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p>
            <a:r>
              <a:t>prospect=prob of z1 (meaning a change in wealth), z2. </a:t>
            </a:r>
          </a:p>
          <a:p>
            <a:r>
              <a:t>The Pi is just a weighting depending on the person,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r>
              <a:t>For low probabilities the weighing will be greater than one, because we overweight low probs. For high probs, the weighing is less than 1, because we underweight high probs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xfrm>
            <a:off x="381000" y="685800"/>
            <a:ext cx="6096000" cy="3429000"/>
          </a:xfrm>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r>
              <a:t>We are risk averse but not with the lottery, because we love risk at low probs. On the other side, you would rather have certainty (100%) than 99% of a higher expected value.</a:t>
            </a:r>
          </a:p>
          <a:p>
            <a:endParaRPr/>
          </a:p>
          <a:p>
            <a:r>
              <a:t>People under invest in risky stocks. But they prefer savings of 3%. Index funds vs savings, savings is 100% safe and index funds is nearly 100%, yet most people choose savings.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lvl1pPr defTabSz="914400">
              <a:lnSpc>
                <a:spcPct val="80000"/>
              </a:lnSpc>
              <a:defRPr sz="1200" b="1" spc="-24"/>
            </a:lvl1pPr>
          </a:lstStyle>
          <a:p>
            <a:r>
              <a:rPr lang="pt-PT" b="0" dirty="0" err="1"/>
              <a:t>Tell</a:t>
            </a:r>
            <a:r>
              <a:rPr lang="pt-PT" b="0" dirty="0"/>
              <a:t> me </a:t>
            </a:r>
            <a:r>
              <a:rPr lang="pt-PT" b="0" dirty="0" err="1"/>
              <a:t>the</a:t>
            </a:r>
            <a:r>
              <a:rPr lang="pt-PT" b="0" dirty="0"/>
              <a:t> </a:t>
            </a:r>
            <a:r>
              <a:rPr lang="pt-PT" b="0" dirty="0" err="1"/>
              <a:t>difference</a:t>
            </a:r>
            <a:r>
              <a:rPr lang="pt-PT" b="0" dirty="0"/>
              <a:t> </a:t>
            </a:r>
            <a:r>
              <a:rPr lang="pt-PT" b="0" dirty="0" err="1"/>
              <a:t>between</a:t>
            </a:r>
            <a:r>
              <a:rPr lang="pt-PT" b="0" dirty="0"/>
              <a:t> </a:t>
            </a:r>
            <a:r>
              <a:rPr lang="pt-PT" b="0" dirty="0" err="1"/>
              <a:t>risk</a:t>
            </a:r>
            <a:r>
              <a:rPr lang="pt-PT" b="0" dirty="0"/>
              <a:t> </a:t>
            </a:r>
            <a:r>
              <a:rPr lang="pt-PT" b="0" dirty="0" err="1"/>
              <a:t>and</a:t>
            </a:r>
            <a:r>
              <a:rPr lang="pt-PT" b="0" dirty="0"/>
              <a:t> </a:t>
            </a:r>
            <a:r>
              <a:rPr lang="pt-PT" b="0" dirty="0" err="1"/>
              <a:t>uncertainty</a:t>
            </a:r>
            <a:r>
              <a:rPr lang="pt-PT" b="0" dirty="0"/>
              <a:t>?</a:t>
            </a:r>
          </a:p>
          <a:p>
            <a:endParaRPr lang="pt-PT" b="0" dirty="0"/>
          </a:p>
          <a:p>
            <a:r>
              <a:rPr b="0" dirty="0"/>
              <a:t>Risk is probabilities that are defined and correct. While uncertainty is a guess. In the real world often we deal with uncertainties, which is part of the reason why it’s not super useful in the real world. However, even when dealing with risk it sometimes doesn’t work.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xfrm>
            <a:off x="381000" y="685800"/>
            <a:ext cx="6096000" cy="3429000"/>
          </a:xfrm>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EUT is adding risk to neoclassic micro economic theory, ie. Rationality from previous slide, but applied to to prospects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pPr defTabSz="914400">
              <a:lnSpc>
                <a:spcPct val="80000"/>
              </a:lnSpc>
              <a:defRPr sz="1200" spc="-24"/>
            </a:pPr>
            <a:r>
              <a:t>prospect=prob of a, wealth of a, wealth of b. Where b is defined as not a.</a:t>
            </a:r>
          </a:p>
          <a:p>
            <a:pPr defTabSz="914400">
              <a:lnSpc>
                <a:spcPct val="80000"/>
              </a:lnSpc>
              <a:defRPr sz="1200" spc="-24"/>
            </a:pPr>
            <a:r>
              <a:t>Expect utility of the prospect=prob of a*utility of wealth of a+prob of b (the same as 1-prob of A)*utility of wealth of b.</a:t>
            </a:r>
          </a:p>
          <a:p>
            <a:pPr defTabSz="914400">
              <a:lnSpc>
                <a:spcPct val="80000"/>
              </a:lnSpc>
              <a:defRPr sz="1200" spc="-24"/>
            </a:pPr>
            <a:endParaRPr/>
          </a:p>
          <a:p>
            <a:pPr defTabSz="914400">
              <a:lnSpc>
                <a:spcPct val="80000"/>
              </a:lnSpc>
              <a:defRPr sz="1200" spc="-24"/>
            </a:pPr>
            <a:r>
              <a:t>Key point is that expected utility is utility of wealth, not the wealth.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757579a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757579ab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defTabSz="914400">
              <a:lnSpc>
                <a:spcPct val="80000"/>
              </a:lnSpc>
              <a:defRPr sz="1200" b="1" spc="-24"/>
            </a:pPr>
            <a:r>
              <a:rPr b="0" dirty="0"/>
              <a:t>Now suppose a person has a utility function related to wealth to the power of 0.5. This means diminishing returns for added wealth. So has wealth goes up, each unit is worth less than the previous ones in utility.</a:t>
            </a:r>
          </a:p>
          <a:p>
            <a:pPr defTabSz="914400">
              <a:lnSpc>
                <a:spcPct val="80000"/>
              </a:lnSpc>
              <a:defRPr sz="1200" b="1" spc="-24"/>
            </a:pPr>
            <a:r>
              <a:rPr b="0" dirty="0"/>
              <a:t>So if we calculate 2 different prospects for this person we could have a 50% chance of getting a 1000 or 50% chance getting 500, another prospect we have 60% chance of getting 1200 or 40% of getting 300.</a:t>
            </a:r>
          </a:p>
          <a:p>
            <a:pPr defTabSz="914400">
              <a:lnSpc>
                <a:spcPct val="80000"/>
              </a:lnSpc>
              <a:defRPr sz="1200" b="1" spc="-24"/>
            </a:pPr>
            <a:r>
              <a:rPr b="0" dirty="0"/>
              <a:t>If now calculate the expected utility of each prospect we can see which prospect is better for this person. So the prob (0.5 or 50%) X the utility winning 1000€ + the prob of the utility of winning 500-and that gives the utility of the prospect, or the expect utility value (EUT)</a:t>
            </a:r>
          </a:p>
          <a:p>
            <a:pPr defTabSz="914400">
              <a:lnSpc>
                <a:spcPct val="80000"/>
              </a:lnSpc>
              <a:defRPr sz="1200" b="1" spc="-24"/>
            </a:pPr>
            <a:r>
              <a:rPr b="0" dirty="0"/>
              <a:t>We then calculate P6 in the same way and can determine that P6 is </a:t>
            </a:r>
            <a:r>
              <a:rPr b="0" dirty="0" err="1"/>
              <a:t>favoured</a:t>
            </a:r>
            <a:r>
              <a:rPr b="0" dirty="0"/>
              <a:t>. </a:t>
            </a:r>
          </a:p>
          <a:p>
            <a:pPr defTabSz="914400">
              <a:lnSpc>
                <a:spcPct val="80000"/>
              </a:lnSpc>
              <a:defRPr sz="1200" b="1" spc="-24"/>
            </a:pPr>
            <a:endParaRPr b="0" dirty="0"/>
          </a:p>
          <a:p>
            <a:pPr defTabSz="914400">
              <a:lnSpc>
                <a:spcPct val="80000"/>
              </a:lnSpc>
              <a:defRPr sz="1200" b="1" spc="-24"/>
            </a:pPr>
            <a:r>
              <a:rPr b="0" dirty="0"/>
              <a:t>EU(P) = </a:t>
            </a:r>
            <a:r>
              <a:rPr b="0" dirty="0" err="1"/>
              <a:t>prA</a:t>
            </a:r>
            <a:r>
              <a:rPr b="0" dirty="0"/>
              <a:t> U(</a:t>
            </a:r>
            <a:r>
              <a:rPr b="0" dirty="0" err="1"/>
              <a:t>wA</a:t>
            </a:r>
            <a:r>
              <a:rPr b="0" dirty="0"/>
              <a:t>) + </a:t>
            </a:r>
            <a:r>
              <a:rPr b="0" dirty="0" err="1"/>
              <a:t>prBU</a:t>
            </a:r>
            <a:r>
              <a:rPr b="0" dirty="0"/>
              <a:t>(</a:t>
            </a:r>
            <a:r>
              <a:rPr b="0" dirty="0" err="1"/>
              <a:t>wB</a:t>
            </a:r>
            <a:r>
              <a:rPr b="0" dirty="0"/>
              <a:t>) + </a:t>
            </a:r>
            <a:r>
              <a:rPr b="0" dirty="0" err="1"/>
              <a:t>prCU</a:t>
            </a:r>
            <a:r>
              <a:rPr b="0" dirty="0"/>
              <a:t>(</a:t>
            </a:r>
            <a:r>
              <a:rPr b="0" dirty="0" err="1"/>
              <a:t>wC</a:t>
            </a:r>
            <a:r>
              <a:rPr b="0"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lvl1pPr defTabSz="914400">
              <a:lnSpc>
                <a:spcPct val="80000"/>
              </a:lnSpc>
              <a:defRPr sz="1200" b="1" spc="-24"/>
            </a:lvl1pPr>
          </a:lstStyle>
          <a:p>
            <a:r>
              <a:rPr b="0" dirty="0"/>
              <a:t>EUT allows risk aversion, because you don’t just get the utility of the expected value, but the EU is about getting the utility of each </a:t>
            </a:r>
            <a:r>
              <a:rPr b="0" dirty="0" err="1"/>
              <a:t>expec</a:t>
            </a:r>
            <a:r>
              <a:rPr lang="pt-PT" b="0" dirty="0"/>
              <a:t>ed</a:t>
            </a:r>
            <a:r>
              <a:rPr b="0" dirty="0"/>
              <a:t>t outcome, not just the average. So</a:t>
            </a:r>
            <a:r>
              <a:rPr lang="pt-PT" b="0" dirty="0"/>
              <a:t> a</a:t>
            </a:r>
            <a:r>
              <a:rPr b="0" dirty="0"/>
              <a:t> fair coin</a:t>
            </a:r>
            <a:r>
              <a:rPr lang="pt-PT" b="0" dirty="0"/>
              <a:t> </a:t>
            </a:r>
            <a:r>
              <a:rPr lang="pt-PT" b="0" dirty="0" err="1"/>
              <a:t>toss</a:t>
            </a:r>
            <a:r>
              <a:rPr b="0" dirty="0"/>
              <a:t> on £1 is different than a fair coin toss on a million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9" name="Slide Title"/>
          <p:cNvSpPr txBox="1">
            <a:spLocks noGrp="1"/>
          </p:cNvSpPr>
          <p:nvPr>
            <p:ph type="title" hasCustomPrompt="1"/>
          </p:nvPr>
        </p:nvSpPr>
        <p:spPr>
          <a:prstGeom prst="rect">
            <a:avLst/>
          </a:prstGeom>
        </p:spPr>
        <p:txBody>
          <a:bodyPr/>
          <a:lstStyle/>
          <a:p>
            <a:r>
              <a:t>Slide Title</a:t>
            </a:r>
          </a:p>
        </p:txBody>
      </p:sp>
      <p:sp>
        <p:nvSpPr>
          <p:cNvPr id="17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71"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79"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80"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81"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182"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0"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9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9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Bullets" type="tx">
  <p:cSld name="1_Title &amp; Bullets">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2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 name="Google Shape;17;p2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2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67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tonio Silva, April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Antonio Silva, April 2023</a:t>
            </a:r>
          </a:p>
        </p:txBody>
      </p:sp>
      <p:sp>
        <p:nvSpPr>
          <p:cNvPr id="203" name="Behavioural Finance"/>
          <p:cNvSpPr txBox="1">
            <a:spLocks noGrp="1"/>
          </p:cNvSpPr>
          <p:nvPr>
            <p:ph type="title"/>
          </p:nvPr>
        </p:nvSpPr>
        <p:spPr>
          <a:prstGeom prst="rect">
            <a:avLst/>
          </a:prstGeom>
        </p:spPr>
        <p:txBody>
          <a:bodyPr/>
          <a:lstStyle/>
          <a:p>
            <a:r>
              <a:t>Behavioural Finance</a:t>
            </a:r>
          </a:p>
        </p:txBody>
      </p:sp>
      <p:sp>
        <p:nvSpPr>
          <p:cNvPr id="204" name="2. Theoretical Foundations: Expected Utility Theory &amp; Prospect Theory"/>
          <p:cNvSpPr txBox="1">
            <a:spLocks noGrp="1"/>
          </p:cNvSpPr>
          <p:nvPr>
            <p:ph type="body" sz="quarter" idx="1"/>
          </p:nvPr>
        </p:nvSpPr>
        <p:spPr>
          <a:prstGeom prst="rect">
            <a:avLst/>
          </a:prstGeom>
        </p:spPr>
        <p:txBody>
          <a:bodyPr/>
          <a:lstStyle/>
          <a:p>
            <a:r>
              <a:t>2. Theoretical Foundations: Expected Utility Theory &amp; Prospect Theory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c757579ab1_0_6"/>
          <p:cNvSpPr txBox="1">
            <a:spLocks noGrp="1"/>
          </p:cNvSpPr>
          <p:nvPr>
            <p:ph type="title"/>
          </p:nvPr>
        </p:nvSpPr>
        <p:spPr>
          <a:xfrm>
            <a:off x="1206500" y="1079500"/>
            <a:ext cx="21971100" cy="1433100"/>
          </a:xfrm>
          <a:prstGeom prst="rect">
            <a:avLst/>
          </a:prstGeom>
        </p:spPr>
        <p:txBody>
          <a:bodyPr spcFirstLastPara="1" wrap="square" lIns="50800" tIns="50800" rIns="50800" bIns="50800" anchor="t" anchorCtr="0">
            <a:normAutofit/>
          </a:bodyPr>
          <a:lstStyle/>
          <a:p>
            <a:pPr marL="0" lvl="0" indent="0" algn="l" rtl="0">
              <a:spcBef>
                <a:spcPts val="0"/>
              </a:spcBef>
              <a:spcAft>
                <a:spcPts val="0"/>
              </a:spcAft>
              <a:buNone/>
            </a:pPr>
            <a:r>
              <a:rPr lang="en-US"/>
              <a:t>Expected Utility</a:t>
            </a:r>
            <a:endParaRPr/>
          </a:p>
        </p:txBody>
      </p:sp>
      <p:sp>
        <p:nvSpPr>
          <p:cNvPr id="122" name="Google Shape;122;g2c757579ab1_0_6"/>
          <p:cNvSpPr txBox="1">
            <a:spLocks noGrp="1"/>
          </p:cNvSpPr>
          <p:nvPr>
            <p:ph type="body" idx="1"/>
          </p:nvPr>
        </p:nvSpPr>
        <p:spPr>
          <a:xfrm>
            <a:off x="1206500" y="2372962"/>
            <a:ext cx="21971100" cy="934800"/>
          </a:xfrm>
          <a:prstGeom prst="rect">
            <a:avLst/>
          </a:prstGeom>
        </p:spPr>
        <p:txBody>
          <a:bodyPr spcFirstLastPara="1" wrap="square" lIns="45700" tIns="45700" rIns="45700" bIns="45700" anchor="t" anchorCtr="0">
            <a:normAutofit/>
          </a:bodyPr>
          <a:lstStyle/>
          <a:p>
            <a:pPr marL="0" indent="0"/>
            <a:r>
              <a:rPr lang="pt-PT" dirty="0" err="1"/>
              <a:t>How</a:t>
            </a:r>
            <a:r>
              <a:rPr lang="pt-PT" dirty="0"/>
              <a:t> to </a:t>
            </a:r>
            <a:r>
              <a:rPr lang="pt-PT" dirty="0" err="1"/>
              <a:t>calculate</a:t>
            </a:r>
            <a:r>
              <a:rPr lang="pt-PT" dirty="0"/>
              <a:t> </a:t>
            </a:r>
            <a:r>
              <a:rPr lang="pt-PT" dirty="0" err="1"/>
              <a:t>it</a:t>
            </a:r>
            <a:endParaRPr lang="pt-PT" dirty="0"/>
          </a:p>
          <a:p>
            <a:pPr marL="0" lvl="0" indent="0" algn="l" rtl="0">
              <a:spcBef>
                <a:spcPts val="0"/>
              </a:spcBef>
              <a:spcAft>
                <a:spcPts val="0"/>
              </a:spcAft>
              <a:buNone/>
            </a:pPr>
            <a:endParaRPr dirty="0"/>
          </a:p>
        </p:txBody>
      </p:sp>
      <p:sp>
        <p:nvSpPr>
          <p:cNvPr id="123" name="Google Shape;123;g2c757579ab1_0_6"/>
          <p:cNvSpPr txBox="1">
            <a:spLocks noGrp="1"/>
          </p:cNvSpPr>
          <p:nvPr>
            <p:ph type="body" idx="2"/>
          </p:nvPr>
        </p:nvSpPr>
        <p:spPr>
          <a:xfrm>
            <a:off x="1206500" y="4248504"/>
            <a:ext cx="21971100" cy="8256000"/>
          </a:xfrm>
          <a:prstGeom prst="rect">
            <a:avLst/>
          </a:prstGeom>
        </p:spPr>
        <p:txBody>
          <a:bodyPr spcFirstLastPara="1" wrap="square" lIns="50800" tIns="50800" rIns="50800" bIns="50800" anchor="t" anchorCtr="0">
            <a:normAutofit/>
          </a:bodyPr>
          <a:lstStyle/>
          <a:p>
            <a:pPr marL="0" lvl="0" indent="0" algn="l" rtl="0">
              <a:spcBef>
                <a:spcPts val="4500"/>
              </a:spcBef>
              <a:spcAft>
                <a:spcPts val="0"/>
              </a:spcAft>
              <a:buNone/>
            </a:pPr>
            <a:r>
              <a:rPr lang="en-US" dirty="0"/>
              <a:t>If a bet for €100 on the toss of a coin, then the Expected Win is = </a:t>
            </a:r>
            <a:endParaRPr dirty="0"/>
          </a:p>
          <a:p>
            <a:pPr marL="0" lvl="0" indent="0" algn="l" rtl="0">
              <a:spcBef>
                <a:spcPts val="4500"/>
              </a:spcBef>
              <a:spcAft>
                <a:spcPts val="0"/>
              </a:spcAft>
              <a:buNone/>
            </a:pPr>
            <a:r>
              <a:rPr lang="en-US" dirty="0"/>
              <a:t>(½ x €100) + (½ x -€100) = 0, so the expected value is 0</a:t>
            </a:r>
            <a:endParaRPr dirty="0"/>
          </a:p>
          <a:p>
            <a:pPr marL="0" lvl="0" indent="0" algn="l" rtl="0">
              <a:spcBef>
                <a:spcPts val="4500"/>
              </a:spcBef>
              <a:spcAft>
                <a:spcPts val="0"/>
              </a:spcAft>
              <a:buNone/>
            </a:pPr>
            <a:r>
              <a:rPr lang="en-US" dirty="0"/>
              <a:t>If €100 if you win and -€50 if you lose, then the Expected Win is = </a:t>
            </a:r>
            <a:endParaRPr dirty="0"/>
          </a:p>
          <a:p>
            <a:pPr marL="0" lvl="0" indent="0" algn="l" rtl="0">
              <a:spcBef>
                <a:spcPts val="4500"/>
              </a:spcBef>
              <a:spcAft>
                <a:spcPts val="0"/>
              </a:spcAft>
              <a:buNone/>
            </a:pPr>
            <a:r>
              <a:rPr lang="en-US" dirty="0"/>
              <a:t>(½ x 3100) + (½ x -€50) = €25</a:t>
            </a:r>
            <a:endParaRPr dirty="0"/>
          </a:p>
          <a:p>
            <a:pPr marL="0" lvl="0" indent="0" algn="l" rtl="0">
              <a:spcBef>
                <a:spcPts val="4500"/>
              </a:spcBef>
              <a:spcAft>
                <a:spcPts val="0"/>
              </a:spcAft>
              <a:buNone/>
            </a:pPr>
            <a:r>
              <a:rPr lang="en-US" dirty="0"/>
              <a:t>So in theory, someone should be prepared to buy that bet for €25</a:t>
            </a:r>
            <a:endParaRPr dirty="0"/>
          </a:p>
          <a:p>
            <a:pPr marL="0" lvl="0" indent="0" algn="l" rtl="0">
              <a:spcBef>
                <a:spcPts val="4500"/>
              </a:spcBef>
              <a:spcAft>
                <a:spcPts val="0"/>
              </a:spcAft>
              <a:buNone/>
            </a:pPr>
            <a:r>
              <a:rPr lang="en-US" dirty="0"/>
              <a:t>This assumes risk neutrality (linear utility function)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txBox="1">
            <a:spLocks noGrp="1"/>
          </p:cNvSpPr>
          <p:nvPr>
            <p:ph type="title"/>
          </p:nvPr>
        </p:nvSpPr>
        <p:spPr>
          <a:prstGeom prst="rect">
            <a:avLst/>
          </a:prstGeom>
        </p:spPr>
        <p:txBody>
          <a:bodyPr/>
          <a:lstStyle/>
          <a:p>
            <a:r>
              <a:rPr dirty="0"/>
              <a:t>Expected Utility</a:t>
            </a:r>
          </a:p>
        </p:txBody>
      </p:sp>
      <p:sp>
        <p:nvSpPr>
          <p:cNvPr id="253" name="EU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How</a:t>
            </a:r>
            <a:r>
              <a:rPr lang="pt-PT" dirty="0"/>
              <a:t> to </a:t>
            </a:r>
            <a:r>
              <a:rPr lang="pt-PT" dirty="0" err="1"/>
              <a:t>calculate</a:t>
            </a:r>
            <a:r>
              <a:rPr lang="pt-PT" dirty="0"/>
              <a:t> </a:t>
            </a:r>
            <a:r>
              <a:rPr lang="pt-PT" dirty="0" err="1"/>
              <a:t>it</a:t>
            </a:r>
            <a:endParaRPr dirty="0"/>
          </a:p>
        </p:txBody>
      </p:sp>
      <p:sp>
        <p:nvSpPr>
          <p:cNvPr id="254" name="(w) = w0,5…"/>
          <p:cNvSpPr txBox="1">
            <a:spLocks noGrp="1"/>
          </p:cNvSpPr>
          <p:nvPr>
            <p:ph type="body" idx="1"/>
          </p:nvPr>
        </p:nvSpPr>
        <p:spPr>
          <a:prstGeom prst="rect">
            <a:avLst/>
          </a:prstGeom>
        </p:spPr>
        <p:txBody>
          <a:bodyPr/>
          <a:lstStyle/>
          <a:p>
            <a:pPr marL="0" indent="0" defTabSz="2243271">
              <a:spcBef>
                <a:spcPts val="4100"/>
              </a:spcBef>
              <a:buSzTx/>
              <a:buNone/>
              <a:defRPr sz="5152"/>
            </a:pPr>
            <a:r>
              <a:rPr dirty="0"/>
              <a:t>(w) = w</a:t>
            </a:r>
            <a:r>
              <a:rPr baseline="30913" dirty="0"/>
              <a:t>0,5</a:t>
            </a:r>
          </a:p>
          <a:p>
            <a:pPr marL="0" indent="0" defTabSz="2243271">
              <a:spcBef>
                <a:spcPts val="4100"/>
              </a:spcBef>
              <a:buSzTx/>
              <a:buNone/>
              <a:defRPr sz="5152"/>
            </a:pPr>
            <a:r>
              <a:rPr dirty="0"/>
              <a:t>Prospects:</a:t>
            </a:r>
          </a:p>
          <a:p>
            <a:pPr marL="0" lvl="1" indent="420623" defTabSz="2243271">
              <a:spcBef>
                <a:spcPts val="4100"/>
              </a:spcBef>
              <a:buSzTx/>
              <a:buNone/>
              <a:defRPr sz="5152"/>
            </a:pPr>
            <a:r>
              <a:rPr dirty="0"/>
              <a:t>P5(.5, 1000, 500)</a:t>
            </a:r>
          </a:p>
          <a:p>
            <a:pPr marL="0" lvl="1" indent="420623" defTabSz="2243271">
              <a:spcBef>
                <a:spcPts val="4100"/>
              </a:spcBef>
              <a:buSzTx/>
              <a:buNone/>
              <a:defRPr sz="5152"/>
            </a:pPr>
            <a:r>
              <a:rPr dirty="0"/>
              <a:t>P6(.6, 1200, 300)</a:t>
            </a:r>
          </a:p>
          <a:p>
            <a:pPr marL="0" indent="0" defTabSz="2243271">
              <a:spcBef>
                <a:spcPts val="4100"/>
              </a:spcBef>
              <a:buSzTx/>
              <a:buNone/>
              <a:defRPr sz="5152"/>
            </a:pPr>
            <a:r>
              <a:rPr dirty="0"/>
              <a:t>For P5: U(P5) = .5 * 1000</a:t>
            </a:r>
            <a:r>
              <a:rPr baseline="30913" dirty="0"/>
              <a:t>0,5 </a:t>
            </a:r>
            <a:r>
              <a:rPr dirty="0"/>
              <a:t>+ .5 * 500</a:t>
            </a:r>
            <a:r>
              <a:rPr baseline="30913" dirty="0"/>
              <a:t>0,5 </a:t>
            </a:r>
            <a:r>
              <a:rPr dirty="0"/>
              <a:t>= 26.99</a:t>
            </a:r>
            <a:endParaRPr baseline="30913" dirty="0"/>
          </a:p>
          <a:p>
            <a:pPr marL="0" indent="0" defTabSz="2243271">
              <a:spcBef>
                <a:spcPts val="4100"/>
              </a:spcBef>
              <a:buSzTx/>
              <a:buNone/>
              <a:defRPr sz="5152"/>
            </a:pPr>
            <a:r>
              <a:rPr dirty="0"/>
              <a:t>For P6: U(P6) = .6 * 1200</a:t>
            </a:r>
            <a:r>
              <a:rPr baseline="30913" dirty="0"/>
              <a:t>0,5 </a:t>
            </a:r>
            <a:r>
              <a:rPr dirty="0"/>
              <a:t>+ .4 * 300</a:t>
            </a:r>
            <a:r>
              <a:rPr baseline="30913" dirty="0"/>
              <a:t>0,5 </a:t>
            </a:r>
            <a:r>
              <a:rPr dirty="0"/>
              <a:t>= 27.71</a:t>
            </a:r>
          </a:p>
          <a:p>
            <a:pPr marL="0" indent="0" defTabSz="2243271">
              <a:spcBef>
                <a:spcPts val="4100"/>
              </a:spcBef>
              <a:buSzTx/>
              <a:buNone/>
              <a:defRPr sz="5152"/>
            </a:pPr>
            <a:r>
              <a:rPr dirty="0"/>
              <a:t>So P6  </a:t>
            </a:r>
            <a:r>
              <a:rPr dirty="0">
                <a:solidFill>
                  <a:srgbClr val="202124"/>
                </a:solidFill>
              </a:rPr>
              <a:t>≻ </a:t>
            </a:r>
            <a:r>
              <a:rPr dirty="0"/>
              <a:t>P5.</a:t>
            </a:r>
          </a:p>
        </p:txBody>
      </p:sp>
      <p:pic>
        <p:nvPicPr>
          <p:cNvPr id="256" name="Content Placeholder 16" descr="Content Placeholder 16"/>
          <p:cNvPicPr>
            <a:picLocks noChangeAspect="1"/>
          </p:cNvPicPr>
          <p:nvPr/>
        </p:nvPicPr>
        <p:blipFill>
          <a:blip r:embed="rId3"/>
          <a:stretch>
            <a:fillRect/>
          </a:stretch>
        </p:blipFill>
        <p:spPr>
          <a:xfrm>
            <a:off x="316509" y="12678789"/>
            <a:ext cx="1792711" cy="8569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1" uiExpan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isk aversion assumption"/>
          <p:cNvSpPr txBox="1">
            <a:spLocks noGrp="1"/>
          </p:cNvSpPr>
          <p:nvPr>
            <p:ph type="ctrTitle"/>
          </p:nvPr>
        </p:nvSpPr>
        <p:spPr>
          <a:prstGeom prst="rect">
            <a:avLst/>
          </a:prstGeom>
        </p:spPr>
        <p:txBody>
          <a:bodyPr/>
          <a:lstStyle/>
          <a:p>
            <a:r>
              <a:t>Risk aversion assumption</a:t>
            </a:r>
          </a:p>
        </p:txBody>
      </p:sp>
      <p:sp>
        <p:nvSpPr>
          <p:cNvPr id="261" name="This comes from frequent observation that most people most of the time are not willing to accept a fair gamble. Would you be willing to bet 100€ that you can predict a coin flip?…"/>
          <p:cNvSpPr txBox="1">
            <a:spLocks noGrp="1"/>
          </p:cNvSpPr>
          <p:nvPr>
            <p:ph type="subTitle" sz="half" idx="1"/>
          </p:nvPr>
        </p:nvSpPr>
        <p:spPr>
          <a:xfrm>
            <a:off x="1201342" y="7223190"/>
            <a:ext cx="21971001" cy="4001367"/>
          </a:xfrm>
          <a:prstGeom prst="rect">
            <a:avLst/>
          </a:prstGeom>
        </p:spPr>
        <p:txBody>
          <a:bodyPr/>
          <a:lstStyle/>
          <a:p>
            <a:pPr defTabSz="2048204">
              <a:lnSpc>
                <a:spcPct val="90000"/>
              </a:lnSpc>
              <a:spcBef>
                <a:spcPts val="3700"/>
              </a:spcBef>
              <a:defRPr sz="6048" b="0"/>
            </a:pPr>
            <a:r>
              <a:t>This comes from frequent observation that most people most of the time are not willing to accept a fair gamble. Would you be willing to bet 100€ that you can predict a coin flip?</a:t>
            </a:r>
          </a:p>
          <a:p>
            <a:pPr defTabSz="2048204">
              <a:lnSpc>
                <a:spcPct val="90000"/>
              </a:lnSpc>
              <a:spcBef>
                <a:spcPts val="3700"/>
              </a:spcBef>
              <a:defRPr sz="6048" b="0"/>
            </a:pPr>
            <a:r>
              <a:t>Risk aversion implies concavity.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u(w) = w0,5…"/>
          <p:cNvSpPr txBox="1">
            <a:spLocks noGrp="1"/>
          </p:cNvSpPr>
          <p:nvPr>
            <p:ph type="body" sz="half" idx="1"/>
          </p:nvPr>
        </p:nvSpPr>
        <p:spPr>
          <a:prstGeom prst="rect">
            <a:avLst/>
          </a:prstGeom>
        </p:spPr>
        <p:txBody>
          <a:bodyPr/>
          <a:lstStyle/>
          <a:p>
            <a:pPr marL="0" indent="0" defTabSz="2096971">
              <a:spcBef>
                <a:spcPts val="3800"/>
              </a:spcBef>
              <a:buSzTx/>
              <a:buNone/>
              <a:defRPr sz="4128"/>
            </a:pPr>
            <a:r>
              <a:rPr dirty="0"/>
              <a:t>u(w) = w</a:t>
            </a:r>
            <a:r>
              <a:rPr baseline="30837" dirty="0"/>
              <a:t>0,5</a:t>
            </a:r>
          </a:p>
          <a:p>
            <a:pPr marL="0" indent="0" defTabSz="2096971">
              <a:spcBef>
                <a:spcPts val="3800"/>
              </a:spcBef>
              <a:buSzTx/>
              <a:buNone/>
              <a:defRPr sz="4128"/>
            </a:pPr>
            <a:r>
              <a:rPr dirty="0"/>
              <a:t>Prospects:</a:t>
            </a:r>
          </a:p>
          <a:p>
            <a:pPr marL="0" lvl="1" indent="393192" defTabSz="2096971">
              <a:spcBef>
                <a:spcPts val="3800"/>
              </a:spcBef>
              <a:buSzTx/>
              <a:buNone/>
              <a:defRPr sz="4128"/>
            </a:pPr>
            <a:r>
              <a:rPr dirty="0"/>
              <a:t>P5(.5, 1000, 500)</a:t>
            </a:r>
          </a:p>
          <a:p>
            <a:pPr marL="0" lvl="1" indent="393192" defTabSz="2096971">
              <a:spcBef>
                <a:spcPts val="3800"/>
              </a:spcBef>
              <a:buSzTx/>
              <a:buNone/>
              <a:defRPr sz="4128"/>
            </a:pPr>
            <a:r>
              <a:rPr dirty="0"/>
              <a:t>P6(.6, 1200, 300)</a:t>
            </a:r>
          </a:p>
          <a:p>
            <a:pPr marL="0" indent="0" defTabSz="2096971">
              <a:spcBef>
                <a:spcPts val="3800"/>
              </a:spcBef>
              <a:buSzTx/>
              <a:buNone/>
              <a:defRPr sz="4128"/>
            </a:pPr>
            <a:r>
              <a:rPr dirty="0"/>
              <a:t>For P5: EU(P5) = .5 * 1000</a:t>
            </a:r>
            <a:r>
              <a:rPr baseline="30837" dirty="0"/>
              <a:t>0,5 </a:t>
            </a:r>
            <a:r>
              <a:rPr dirty="0"/>
              <a:t>+ .5 * 500</a:t>
            </a:r>
            <a:r>
              <a:rPr baseline="30837" dirty="0"/>
              <a:t>0,5 </a:t>
            </a:r>
            <a:r>
              <a:rPr dirty="0"/>
              <a:t>= 26.99</a:t>
            </a:r>
            <a:endParaRPr baseline="30837" dirty="0"/>
          </a:p>
          <a:p>
            <a:pPr marL="0" indent="0" defTabSz="2096971">
              <a:spcBef>
                <a:spcPts val="3800"/>
              </a:spcBef>
              <a:buSzTx/>
              <a:buNone/>
              <a:defRPr sz="4128"/>
            </a:pPr>
            <a:r>
              <a:rPr dirty="0"/>
              <a:t>For P6: EU(P6) = .6 * 1200</a:t>
            </a:r>
            <a:r>
              <a:rPr baseline="30837" dirty="0"/>
              <a:t>0,5 </a:t>
            </a:r>
            <a:r>
              <a:rPr dirty="0"/>
              <a:t>+ .4 * 300</a:t>
            </a:r>
            <a:r>
              <a:rPr baseline="30837" dirty="0"/>
              <a:t>0,5 </a:t>
            </a:r>
            <a:r>
              <a:rPr dirty="0"/>
              <a:t>= 27.71</a:t>
            </a:r>
          </a:p>
          <a:p>
            <a:pPr marL="0" indent="0" defTabSz="2096971">
              <a:spcBef>
                <a:spcPts val="3800"/>
              </a:spcBef>
              <a:buSzTx/>
              <a:buNone/>
              <a:defRPr sz="4128"/>
            </a:pPr>
            <a:r>
              <a:rPr dirty="0"/>
              <a:t>So P6  </a:t>
            </a:r>
            <a:r>
              <a:rPr dirty="0">
                <a:solidFill>
                  <a:srgbClr val="202124"/>
                </a:solidFill>
              </a:rPr>
              <a:t>≻ </a:t>
            </a:r>
            <a:r>
              <a:rPr dirty="0"/>
              <a:t>P5.</a:t>
            </a:r>
          </a:p>
        </p:txBody>
      </p:sp>
      <p:sp>
        <p:nvSpPr>
          <p:cNvPr id="266" name="Risk aversion implies concavity."/>
          <p:cNvSpPr txBox="1">
            <a:spLocks noGrp="1"/>
          </p:cNvSpPr>
          <p:nvPr>
            <p:ph type="title"/>
          </p:nvPr>
        </p:nvSpPr>
        <p:spPr>
          <a:xfrm>
            <a:off x="1206500" y="1079500"/>
            <a:ext cx="14866243" cy="1435100"/>
          </a:xfrm>
          <a:prstGeom prst="rect">
            <a:avLst/>
          </a:prstGeom>
        </p:spPr>
        <p:txBody>
          <a:bodyPr>
            <a:normAutofit fontScale="90000"/>
          </a:bodyPr>
          <a:lstStyle>
            <a:lvl1pPr defTabSz="2072588">
              <a:defRPr sz="7990" spc="-159"/>
            </a:lvl1pPr>
          </a:lstStyle>
          <a:p>
            <a:r>
              <a:t>Risk aversion implies concavity.</a:t>
            </a:r>
          </a:p>
        </p:txBody>
      </p:sp>
      <p:graphicFrame>
        <p:nvGraphicFramePr>
          <p:cNvPr id="267" name="Content Placeholder 11"/>
          <p:cNvGraphicFramePr/>
          <p:nvPr/>
        </p:nvGraphicFramePr>
        <p:xfrm>
          <a:off x="14569809" y="3178679"/>
          <a:ext cx="8116351" cy="91728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isk aversion assumption"/>
          <p:cNvSpPr txBox="1">
            <a:spLocks noGrp="1"/>
          </p:cNvSpPr>
          <p:nvPr>
            <p:ph type="ctrTitle"/>
          </p:nvPr>
        </p:nvSpPr>
        <p:spPr>
          <a:prstGeom prst="rect">
            <a:avLst/>
          </a:prstGeom>
        </p:spPr>
        <p:txBody>
          <a:bodyPr/>
          <a:lstStyle/>
          <a:p>
            <a:r>
              <a:t>Risk aversion assumption</a:t>
            </a:r>
          </a:p>
        </p:txBody>
      </p:sp>
      <p:sp>
        <p:nvSpPr>
          <p:cNvPr id="270" name="A risk neutral agent will be indifferent between 100 for sure or to play this bet:…"/>
          <p:cNvSpPr txBox="1">
            <a:spLocks noGrp="1"/>
          </p:cNvSpPr>
          <p:nvPr>
            <p:ph type="subTitle" sz="half" idx="1"/>
          </p:nvPr>
        </p:nvSpPr>
        <p:spPr>
          <a:xfrm>
            <a:off x="1201342" y="7223190"/>
            <a:ext cx="21971001" cy="4001367"/>
          </a:xfrm>
          <a:prstGeom prst="rect">
            <a:avLst/>
          </a:prstGeom>
        </p:spPr>
        <p:txBody>
          <a:bodyPr/>
          <a:lstStyle/>
          <a:p>
            <a:pPr defTabSz="1950671">
              <a:lnSpc>
                <a:spcPct val="90000"/>
              </a:lnSpc>
              <a:spcBef>
                <a:spcPts val="3600"/>
              </a:spcBef>
              <a:defRPr sz="4480" b="0"/>
            </a:pPr>
            <a:r>
              <a:t>A risk neutral agent will be indifferent between 100 for sure or to play this bet: </a:t>
            </a:r>
          </a:p>
          <a:p>
            <a:pPr defTabSz="1950671">
              <a:lnSpc>
                <a:spcPct val="90000"/>
              </a:lnSpc>
              <a:spcBef>
                <a:spcPts val="3600"/>
              </a:spcBef>
              <a:defRPr sz="4480" b="0"/>
            </a:pPr>
            <a:r>
              <a:t>EU=0.5*200+0.5*0 = 100</a:t>
            </a:r>
          </a:p>
          <a:p>
            <a:pPr defTabSz="1950671">
              <a:lnSpc>
                <a:spcPct val="90000"/>
              </a:lnSpc>
              <a:spcBef>
                <a:spcPts val="3600"/>
              </a:spcBef>
              <a:defRPr sz="4480" b="0"/>
            </a:pPr>
            <a:r>
              <a:t>A risk averse would not accept it. So, that means that for a risk averse this holds:</a:t>
            </a:r>
            <a:endParaRPr>
              <a:solidFill>
                <a:srgbClr val="0000FF"/>
              </a:solidFill>
            </a:endParaRPr>
          </a:p>
          <a:p>
            <a:pPr defTabSz="1950671">
              <a:lnSpc>
                <a:spcPct val="90000"/>
              </a:lnSpc>
              <a:spcBef>
                <a:spcPts val="3600"/>
              </a:spcBef>
              <a:defRPr sz="4480" b="0"/>
            </a:pPr>
            <a:r>
              <a:t>EU=0.5*U(200)+0.5*U(0) &lt; U(100)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prstGeom prst="rect">
            <a:avLst/>
          </a:prstGeom>
        </p:spPr>
        <p:txBody>
          <a:bodyPr/>
          <a:lstStyle/>
          <a:p>
            <a:r>
              <a:t>Risk aversion</a:t>
            </a:r>
          </a:p>
        </p:txBody>
      </p:sp>
      <p:sp>
        <p:nvSpPr>
          <p:cNvPr id="275" name="EU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
        <p:nvSpPr>
          <p:cNvPr id="276" name="u(w) = w0,5…"/>
          <p:cNvSpPr txBox="1">
            <a:spLocks noGrp="1"/>
          </p:cNvSpPr>
          <p:nvPr>
            <p:ph type="body" idx="1"/>
          </p:nvPr>
        </p:nvSpPr>
        <p:spPr>
          <a:prstGeom prst="rect">
            <a:avLst/>
          </a:prstGeom>
        </p:spPr>
        <p:txBody>
          <a:bodyPr/>
          <a:lstStyle/>
          <a:p>
            <a:pPr marL="0" indent="0" defTabSz="1511770">
              <a:spcBef>
                <a:spcPts val="2700"/>
              </a:spcBef>
              <a:buSzTx/>
              <a:buNone/>
              <a:defRPr sz="3472"/>
            </a:pPr>
            <a:r>
              <a:rPr dirty="0"/>
              <a:t>u(w) = w0,5</a:t>
            </a:r>
          </a:p>
          <a:p>
            <a:pPr marL="0" indent="0" defTabSz="1511770">
              <a:spcBef>
                <a:spcPts val="2700"/>
              </a:spcBef>
              <a:buSzTx/>
              <a:buNone/>
              <a:defRPr sz="3472"/>
            </a:pPr>
            <a:r>
              <a:rPr dirty="0"/>
              <a:t>Prospect:</a:t>
            </a:r>
          </a:p>
          <a:p>
            <a:pPr marL="0" lvl="1" indent="283463" defTabSz="1511770">
              <a:spcBef>
                <a:spcPts val="2700"/>
              </a:spcBef>
              <a:buSzTx/>
              <a:buNone/>
              <a:defRPr sz="3472"/>
            </a:pPr>
            <a:r>
              <a:rPr dirty="0"/>
              <a:t>P</a:t>
            </a:r>
            <a:r>
              <a:rPr lang="pt-PT" dirty="0"/>
              <a:t>5</a:t>
            </a:r>
            <a:r>
              <a:rPr dirty="0"/>
              <a:t>(.5, 1000, 500) -&gt; EV(P7)=0.5*1000+0.5*500=750</a:t>
            </a:r>
          </a:p>
          <a:p>
            <a:pPr marL="0" lvl="1" indent="283463" defTabSz="1511770">
              <a:spcBef>
                <a:spcPts val="2700"/>
              </a:spcBef>
              <a:buSzTx/>
              <a:buNone/>
              <a:defRPr sz="3472"/>
            </a:pPr>
            <a:r>
              <a:rPr dirty="0"/>
              <a:t>P8(1, 750) -&gt; EV(P8)= 750*1=750</a:t>
            </a:r>
          </a:p>
          <a:p>
            <a:pPr marL="0" indent="0" defTabSz="1511770">
              <a:spcBef>
                <a:spcPts val="2700"/>
              </a:spcBef>
              <a:buSzTx/>
              <a:buNone/>
              <a:defRPr sz="3472"/>
            </a:pPr>
            <a:r>
              <a:rPr b="1" dirty="0"/>
              <a:t>But EUT tells us that even though they have the same value, they may have different utilities.</a:t>
            </a:r>
          </a:p>
          <a:p>
            <a:pPr marL="0" lvl="1" indent="283463" defTabSz="1511770">
              <a:spcBef>
                <a:spcPts val="2700"/>
              </a:spcBef>
              <a:buSzTx/>
              <a:buNone/>
              <a:defRPr sz="3472"/>
            </a:pPr>
            <a:r>
              <a:rPr dirty="0"/>
              <a:t>EU(P</a:t>
            </a:r>
            <a:r>
              <a:rPr lang="pt-PT" dirty="0"/>
              <a:t>5</a:t>
            </a:r>
            <a:r>
              <a:rPr dirty="0"/>
              <a:t>) = .5 * 1000</a:t>
            </a:r>
            <a:r>
              <a:rPr baseline="30000" dirty="0"/>
              <a:t>0,5</a:t>
            </a:r>
            <a:r>
              <a:rPr dirty="0"/>
              <a:t> + .5 * 500</a:t>
            </a:r>
            <a:r>
              <a:rPr baseline="30000" dirty="0"/>
              <a:t>0,5</a:t>
            </a:r>
            <a:r>
              <a:rPr dirty="0"/>
              <a:t> = 26.99</a:t>
            </a:r>
          </a:p>
          <a:p>
            <a:pPr marL="0" lvl="1" indent="283463" defTabSz="1511770">
              <a:spcBef>
                <a:spcPts val="2700"/>
              </a:spcBef>
              <a:buSzTx/>
              <a:buNone/>
              <a:defRPr sz="3472"/>
            </a:pPr>
            <a:r>
              <a:rPr dirty="0"/>
              <a:t>EU(P8)= 750</a:t>
            </a:r>
            <a:r>
              <a:rPr baseline="30000" dirty="0"/>
              <a:t>0.5</a:t>
            </a:r>
            <a:r>
              <a:rPr dirty="0"/>
              <a:t>=27.39</a:t>
            </a:r>
          </a:p>
          <a:p>
            <a:pPr marL="0" indent="0" defTabSz="1511770">
              <a:spcBef>
                <a:spcPts val="2700"/>
              </a:spcBef>
              <a:buSzTx/>
              <a:buNone/>
              <a:defRPr sz="3472"/>
            </a:pPr>
            <a:r>
              <a:rPr dirty="0"/>
              <a:t>Therefore</a:t>
            </a:r>
          </a:p>
          <a:p>
            <a:pPr marL="0" lvl="1" indent="283463" defTabSz="1511770">
              <a:spcBef>
                <a:spcPts val="2700"/>
              </a:spcBef>
              <a:buSzTx/>
              <a:buNone/>
              <a:defRPr sz="3472"/>
            </a:pPr>
            <a:r>
              <a:rPr dirty="0"/>
              <a:t>EU(p8) &gt; EU (p</a:t>
            </a:r>
            <a:r>
              <a:rPr lang="pt-PT" dirty="0"/>
              <a:t>5</a:t>
            </a:r>
            <a:r>
              <a:rPr dirty="0"/>
              <a:t>)</a:t>
            </a:r>
          </a:p>
          <a:p>
            <a:pPr marL="0" indent="0" defTabSz="1511770">
              <a:spcBef>
                <a:spcPts val="2700"/>
              </a:spcBef>
              <a:buSzTx/>
              <a:buNone/>
              <a:defRPr sz="3472"/>
            </a:pPr>
            <a:r>
              <a:rPr b="1" dirty="0"/>
              <a:t>This is risk aversion</a:t>
            </a:r>
          </a:p>
        </p:txBody>
      </p:sp>
      <p:pic>
        <p:nvPicPr>
          <p:cNvPr id="278" name="Content Placeholder 16" descr="Content Placeholder 16"/>
          <p:cNvPicPr>
            <a:picLocks noChangeAspect="1"/>
          </p:cNvPicPr>
          <p:nvPr/>
        </p:nvPicPr>
        <p:blipFill>
          <a:blip r:embed="rId3"/>
          <a:stretch>
            <a:fillRect/>
          </a:stretch>
        </p:blipFill>
        <p:spPr>
          <a:xfrm>
            <a:off x="316509" y="12678789"/>
            <a:ext cx="1792711" cy="8569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7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7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7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27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2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prstGeom prst="rect">
            <a:avLst/>
          </a:prstGeom>
        </p:spPr>
        <p:txBody>
          <a:bodyPr/>
          <a:lstStyle/>
          <a:p>
            <a:r>
              <a:t>Certainty equivalent</a:t>
            </a:r>
          </a:p>
        </p:txBody>
      </p:sp>
      <p:sp>
        <p:nvSpPr>
          <p:cNvPr id="283" name="EU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lang="en-PT" dirty="0"/>
          </a:p>
        </p:txBody>
      </p:sp>
      <p:sp>
        <p:nvSpPr>
          <p:cNvPr id="284" name="Certainty equivalent is defined as the wealth level which leads decision-maker to be indifferent between a particular prospect and a certain wealth level. To establish this we need to solve for w below:…"/>
          <p:cNvSpPr txBox="1">
            <a:spLocks noGrp="1"/>
          </p:cNvSpPr>
          <p:nvPr>
            <p:ph type="body" idx="1"/>
          </p:nvPr>
        </p:nvSpPr>
        <p:spPr>
          <a:prstGeom prst="rect">
            <a:avLst/>
          </a:prstGeom>
        </p:spPr>
        <p:txBody>
          <a:bodyPr>
            <a:normAutofit lnSpcReduction="10000"/>
          </a:bodyPr>
          <a:lstStyle/>
          <a:p>
            <a:pPr marL="0" indent="0">
              <a:buSzTx/>
              <a:buNone/>
            </a:pPr>
            <a:r>
              <a:rPr dirty="0"/>
              <a:t>Certainty equivalent is defined as the wealth level which leads decision-maker to be indifferent between a particular prospect and a certain wealth level. To establish this we need to solve for w below:</a:t>
            </a:r>
          </a:p>
          <a:p>
            <a:pPr marL="0" indent="0">
              <a:buSzTx/>
              <a:buNone/>
            </a:pPr>
            <a:r>
              <a:rPr dirty="0"/>
              <a:t>EU(P7) = .5 * 1000</a:t>
            </a:r>
            <a:r>
              <a:rPr baseline="31000" dirty="0"/>
              <a:t>0,5 </a:t>
            </a:r>
            <a:r>
              <a:rPr dirty="0"/>
              <a:t>+ .5 * 500</a:t>
            </a:r>
            <a:r>
              <a:rPr baseline="31000" dirty="0"/>
              <a:t>0,5 </a:t>
            </a:r>
            <a:r>
              <a:rPr dirty="0"/>
              <a:t>= 26.99</a:t>
            </a:r>
          </a:p>
          <a:p>
            <a:pPr marL="0" indent="0">
              <a:buSzTx/>
              <a:buNone/>
            </a:pPr>
            <a:r>
              <a:rPr dirty="0"/>
              <a:t>U = 26.99</a:t>
            </a:r>
          </a:p>
          <a:p>
            <a:pPr marL="0" indent="0">
              <a:buSzTx/>
              <a:buNone/>
            </a:pPr>
            <a:r>
              <a:rPr dirty="0"/>
              <a:t>U = w</a:t>
            </a:r>
            <a:r>
              <a:rPr baseline="30000" dirty="0"/>
              <a:t>0.5</a:t>
            </a:r>
            <a:r>
              <a:rPr dirty="0"/>
              <a:t> -&gt; w = U</a:t>
            </a:r>
            <a:r>
              <a:rPr baseline="30000" dirty="0"/>
              <a:t>2</a:t>
            </a:r>
            <a:r>
              <a:rPr dirty="0"/>
              <a:t>=728.4601</a:t>
            </a:r>
          </a:p>
          <a:p>
            <a:pPr marL="0" indent="0">
              <a:buSzTx/>
              <a:buNone/>
            </a:pPr>
            <a:r>
              <a:rPr dirty="0"/>
              <a:t>The EV is 750, but for a risk averse agent the</a:t>
            </a:r>
            <a:r>
              <a:rPr lang="pt-PT" dirty="0"/>
              <a:t> EV </a:t>
            </a:r>
            <a:r>
              <a:rPr lang="pt-PT" dirty="0" err="1"/>
              <a:t>is</a:t>
            </a:r>
            <a:r>
              <a:rPr lang="pt-PT" dirty="0"/>
              <a:t> </a:t>
            </a:r>
            <a:r>
              <a:rPr lang="pt-PT" dirty="0" err="1"/>
              <a:t>lower</a:t>
            </a:r>
            <a:r>
              <a:rPr dirty="0"/>
              <a:t> 728</a:t>
            </a:r>
            <a:r>
              <a:rPr lang="pt-PT" dirty="0"/>
              <a:t> -&gt; </a:t>
            </a:r>
            <a:r>
              <a:rPr lang="pt-PT" dirty="0" err="1"/>
              <a:t>they</a:t>
            </a:r>
            <a:r>
              <a:rPr lang="pt-PT" dirty="0"/>
              <a:t> </a:t>
            </a:r>
            <a:r>
              <a:rPr lang="en-GB" dirty="0"/>
              <a:t>would sell bet for 728. </a:t>
            </a:r>
            <a:endParaRPr dirty="0"/>
          </a:p>
          <a:p>
            <a:pPr marL="0" indent="0">
              <a:buSzTx/>
              <a:buNone/>
            </a:pPr>
            <a:r>
              <a:rPr dirty="0"/>
              <a:t> </a:t>
            </a:r>
          </a:p>
        </p:txBody>
      </p:sp>
      <p:pic>
        <p:nvPicPr>
          <p:cNvPr id="286" name="Content Placeholder 16" descr="Content Placeholder 16"/>
          <p:cNvPicPr>
            <a:picLocks noChangeAspect="1"/>
          </p:cNvPicPr>
          <p:nvPr/>
        </p:nvPicPr>
        <p:blipFill>
          <a:blip r:embed="rId3"/>
          <a:stretch>
            <a:fillRect/>
          </a:stretch>
        </p:blipFill>
        <p:spPr>
          <a:xfrm>
            <a:off x="316509" y="12678789"/>
            <a:ext cx="1792711" cy="8569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8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roblems with EUT"/>
          <p:cNvSpPr txBox="1">
            <a:spLocks noGrp="1"/>
          </p:cNvSpPr>
          <p:nvPr>
            <p:ph type="ctrTitle"/>
          </p:nvPr>
        </p:nvSpPr>
        <p:spPr>
          <a:prstGeom prst="rect">
            <a:avLst/>
          </a:prstGeom>
        </p:spPr>
        <p:txBody>
          <a:bodyPr/>
          <a:lstStyle/>
          <a:p>
            <a:r>
              <a:t>Problems with EUT</a:t>
            </a:r>
          </a:p>
        </p:txBody>
      </p:sp>
      <p:sp>
        <p:nvSpPr>
          <p:cNvPr id="291" name="Experimental work has shown that people systematically violate EUT. The Allais Paradox is an example"/>
          <p:cNvSpPr txBox="1">
            <a:spLocks noGrp="1"/>
          </p:cNvSpPr>
          <p:nvPr>
            <p:ph type="subTitle" sz="half" idx="1"/>
          </p:nvPr>
        </p:nvSpPr>
        <p:spPr>
          <a:xfrm>
            <a:off x="1201342" y="7223190"/>
            <a:ext cx="21971001" cy="4001367"/>
          </a:xfrm>
          <a:prstGeom prst="rect">
            <a:avLst/>
          </a:prstGeom>
        </p:spPr>
        <p:txBody>
          <a:bodyPr/>
          <a:lstStyle>
            <a:lvl1pPr defTabSz="2438338">
              <a:lnSpc>
                <a:spcPct val="90000"/>
              </a:lnSpc>
              <a:spcBef>
                <a:spcPts val="4500"/>
              </a:spcBef>
              <a:defRPr sz="5600" b="0"/>
            </a:lvl1pPr>
          </a:lstStyle>
          <a:p>
            <a:r>
              <a:rPr dirty="0"/>
              <a:t>Experimental work has shown that people systematically violate EUT. The Allais Paradox is </a:t>
            </a:r>
            <a:r>
              <a:rPr lang="pt-PT" dirty="0" err="1"/>
              <a:t>one</a:t>
            </a:r>
            <a:r>
              <a:rPr dirty="0"/>
              <a:t> ex</a:t>
            </a:r>
            <a:r>
              <a:rPr lang="en-GB" dirty="0"/>
              <a:t>a</a:t>
            </a:r>
            <a:r>
              <a:rPr dirty="0" err="1"/>
              <a:t>mpl</a:t>
            </a:r>
            <a:r>
              <a:rPr lang="pt-PT" dirty="0"/>
              <a:t>e.</a:t>
            </a:r>
            <a:r>
              <a:rPr dirty="0"/>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Allais Paradox"/>
          <p:cNvSpPr txBox="1">
            <a:spLocks noGrp="1"/>
          </p:cNvSpPr>
          <p:nvPr>
            <p:ph type="title"/>
          </p:nvPr>
        </p:nvSpPr>
        <p:spPr>
          <a:prstGeom prst="rect">
            <a:avLst/>
          </a:prstGeom>
        </p:spPr>
        <p:txBody>
          <a:bodyPr/>
          <a:lstStyle/>
          <a:p>
            <a:r>
              <a:t>Allais Paradox</a:t>
            </a:r>
          </a:p>
        </p:txBody>
      </p:sp>
      <p:sp>
        <p:nvSpPr>
          <p:cNvPr id="303" name="Slide Subtitle"/>
          <p:cNvSpPr txBox="1">
            <a:spLocks noGrp="1"/>
          </p:cNvSpPr>
          <p:nvPr>
            <p:ph type="body" idx="21"/>
          </p:nvPr>
        </p:nvSpPr>
        <p:spPr>
          <a:prstGeom prst="rect">
            <a:avLst/>
          </a:prstGeom>
        </p:spPr>
        <p:txBody>
          <a:bodyPr/>
          <a:lstStyle/>
          <a:p>
            <a:endParaRPr/>
          </a:p>
        </p:txBody>
      </p:sp>
      <p:graphicFrame>
        <p:nvGraphicFramePr>
          <p:cNvPr id="304" name="Table 2"/>
          <p:cNvGraphicFramePr/>
          <p:nvPr/>
        </p:nvGraphicFramePr>
        <p:xfrm>
          <a:off x="5033592" y="5536829"/>
          <a:ext cx="14316813" cy="4034946"/>
        </p:xfrm>
        <a:graphic>
          <a:graphicData uri="http://schemas.openxmlformats.org/drawingml/2006/table">
            <a:tbl>
              <a:tblPr firstRow="1" firstCol="1">
                <a:tableStyleId>{4C3C2611-4C71-4FC5-86AE-919BDF0F9419}</a:tableStyleId>
              </a:tblPr>
              <a:tblGrid>
                <a:gridCol w="4772271">
                  <a:extLst>
                    <a:ext uri="{9D8B030D-6E8A-4147-A177-3AD203B41FA5}">
                      <a16:colId xmlns:a16="http://schemas.microsoft.com/office/drawing/2014/main" val="20000"/>
                    </a:ext>
                  </a:extLst>
                </a:gridCol>
                <a:gridCol w="4772271">
                  <a:extLst>
                    <a:ext uri="{9D8B030D-6E8A-4147-A177-3AD203B41FA5}">
                      <a16:colId xmlns:a16="http://schemas.microsoft.com/office/drawing/2014/main" val="20001"/>
                    </a:ext>
                  </a:extLst>
                </a:gridCol>
                <a:gridCol w="4772271">
                  <a:extLst>
                    <a:ext uri="{9D8B030D-6E8A-4147-A177-3AD203B41FA5}">
                      <a16:colId xmlns:a16="http://schemas.microsoft.com/office/drawing/2014/main" val="20002"/>
                    </a:ext>
                  </a:extLst>
                </a:gridCol>
              </a:tblGrid>
              <a:tr h="1344982">
                <a:tc>
                  <a:txBody>
                    <a:bodyPr/>
                    <a:lstStyle/>
                    <a:p>
                      <a:pPr defTabSz="914400">
                        <a:tabLst>
                          <a:tab pos="1663700" algn="l"/>
                        </a:tabLst>
                        <a:defRPr sz="3200"/>
                      </a:pPr>
                      <a:endParaRPr/>
                    </a:p>
                  </a:txBody>
                  <a:tcPr marL="50800" marR="50800" marT="50800" marB="50800" anchor="ctr" horzOverflow="overflow"/>
                </a:tc>
                <a:tc>
                  <a:txBody>
                    <a:bodyPr/>
                    <a:lstStyle/>
                    <a:p>
                      <a:pPr defTabSz="914400">
                        <a:tabLst>
                          <a:tab pos="1663700" algn="l"/>
                        </a:tabLst>
                        <a:defRPr b="0"/>
                      </a:pPr>
                      <a:r>
                        <a:rPr sz="3200" b="1"/>
                        <a:t>Game S</a:t>
                      </a:r>
                    </a:p>
                  </a:txBody>
                  <a:tcPr marL="50800" marR="50800" marT="50800" marB="50800" anchor="ctr" horzOverflow="overflow"/>
                </a:tc>
                <a:tc>
                  <a:txBody>
                    <a:bodyPr/>
                    <a:lstStyle/>
                    <a:p>
                      <a:pPr defTabSz="914400">
                        <a:tabLst>
                          <a:tab pos="1663700" algn="l"/>
                        </a:tabLst>
                        <a:defRPr b="0"/>
                      </a:pPr>
                      <a:r>
                        <a:rPr sz="3200" b="1"/>
                        <a:t>Game B</a:t>
                      </a:r>
                    </a:p>
                  </a:txBody>
                  <a:tcPr marL="50800" marR="50800" marT="50800" marB="50800" anchor="ctr" horzOverflow="overflow"/>
                </a:tc>
                <a:extLst>
                  <a:ext uri="{0D108BD9-81ED-4DB2-BD59-A6C34878D82A}">
                    <a16:rowId xmlns:a16="http://schemas.microsoft.com/office/drawing/2014/main" val="10000"/>
                  </a:ext>
                </a:extLst>
              </a:tr>
              <a:tr h="1344982">
                <a:tc>
                  <a:txBody>
                    <a:bodyPr/>
                    <a:lstStyle/>
                    <a:p>
                      <a:pPr defTabSz="914400">
                        <a:tabLst>
                          <a:tab pos="1663700" algn="l"/>
                        </a:tabLst>
                        <a:defRPr b="0"/>
                      </a:pPr>
                      <a:r>
                        <a:rPr sz="3200" b="1"/>
                        <a:t>Treatment 1</a:t>
                      </a:r>
                    </a:p>
                  </a:txBody>
                  <a:tcPr marL="50800" marR="50800" marT="50800" marB="50800" anchor="ctr" horzOverflow="overflow"/>
                </a:tc>
                <a:tc>
                  <a:txBody>
                    <a:bodyPr/>
                    <a:lstStyle/>
                    <a:p>
                      <a:pPr defTabSz="914400"/>
                      <a:r>
                        <a:rPr sz="3200"/>
                        <a:t>A</a:t>
                      </a:r>
                    </a:p>
                  </a:txBody>
                  <a:tcPr marL="50800" marR="50800" marT="50800" marB="50800" anchor="ctr" horzOverflow="overflow"/>
                </a:tc>
                <a:tc>
                  <a:txBody>
                    <a:bodyPr/>
                    <a:lstStyle/>
                    <a:p>
                      <a:pPr defTabSz="914400"/>
                      <a:r>
                        <a:rPr sz="3200"/>
                        <a:t>B</a:t>
                      </a:r>
                    </a:p>
                  </a:txBody>
                  <a:tcPr marL="50800" marR="50800" marT="50800" marB="50800" anchor="ctr" horzOverflow="overflow"/>
                </a:tc>
                <a:extLst>
                  <a:ext uri="{0D108BD9-81ED-4DB2-BD59-A6C34878D82A}">
                    <a16:rowId xmlns:a16="http://schemas.microsoft.com/office/drawing/2014/main" val="10001"/>
                  </a:ext>
                </a:extLst>
              </a:tr>
              <a:tr h="1344982">
                <a:tc>
                  <a:txBody>
                    <a:bodyPr/>
                    <a:lstStyle/>
                    <a:p>
                      <a:pPr defTabSz="914400">
                        <a:tabLst>
                          <a:tab pos="1663700" algn="l"/>
                        </a:tabLst>
                        <a:defRPr b="0"/>
                      </a:pPr>
                      <a:r>
                        <a:rPr sz="3200" b="1"/>
                        <a:t>Treatment 2 </a:t>
                      </a:r>
                    </a:p>
                  </a:txBody>
                  <a:tcPr marL="50800" marR="50800" marT="50800" marB="50800" anchor="ctr" horzOverflow="overflow"/>
                </a:tc>
                <a:tc>
                  <a:txBody>
                    <a:bodyPr/>
                    <a:lstStyle/>
                    <a:p>
                      <a:pPr defTabSz="914400"/>
                      <a:r>
                        <a:rPr sz="3200"/>
                        <a:t>0.25*A+C</a:t>
                      </a:r>
                    </a:p>
                  </a:txBody>
                  <a:tcPr marL="50800" marR="50800" marT="50800" marB="50800" anchor="ctr" horzOverflow="overflow"/>
                </a:tc>
                <a:tc>
                  <a:txBody>
                    <a:bodyPr/>
                    <a:lstStyle/>
                    <a:p>
                      <a:pPr defTabSz="914400"/>
                      <a:r>
                        <a:rPr sz="3200"/>
                        <a:t>0.25*B+C</a:t>
                      </a:r>
                    </a:p>
                  </a:txBody>
                  <a:tcPr marL="50800" marR="50800" marT="50800" marB="50800" anchor="ctr" horzOverflow="overflow"/>
                </a:tc>
                <a:extLst>
                  <a:ext uri="{0D108BD9-81ED-4DB2-BD59-A6C34878D82A}">
                    <a16:rowId xmlns:a16="http://schemas.microsoft.com/office/drawing/2014/main" val="10002"/>
                  </a:ext>
                </a:extLst>
              </a:tr>
            </a:tbl>
          </a:graphicData>
        </a:graphic>
      </p:graphicFrame>
      <p:sp>
        <p:nvSpPr>
          <p:cNvPr id="305" name="Independence: If A is preferred to B, then A should still be preferred to B even when both options are mixed with a third option, C, in the same proportion"/>
          <p:cNvSpPr txBox="1"/>
          <p:nvPr/>
        </p:nvSpPr>
        <p:spPr>
          <a:xfrm>
            <a:off x="5446235" y="10197060"/>
            <a:ext cx="13926089" cy="2131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20000"/>
              </a:lnSpc>
              <a:spcBef>
                <a:spcPts val="1000"/>
              </a:spcBef>
              <a:defRPr sz="3900">
                <a:solidFill>
                  <a:srgbClr val="0D0D0D"/>
                </a:solidFill>
                <a:latin typeface="Helvetica"/>
                <a:ea typeface="Helvetica"/>
                <a:cs typeface="Helvetica"/>
                <a:sym typeface="Helvetica"/>
              </a:defRPr>
            </a:pPr>
            <a:r>
              <a:rPr b="1"/>
              <a:t>Independence: </a:t>
            </a:r>
            <a:r>
              <a:rPr i="1"/>
              <a:t>If A is preferred to B, then A should still be preferred to B even when both options are mixed with a third option, C, in the same proportion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animBg="1" advAuto="0"/>
      <p:bldP spid="305"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Allais Paradox"/>
          <p:cNvSpPr txBox="1">
            <a:spLocks noGrp="1"/>
          </p:cNvSpPr>
          <p:nvPr>
            <p:ph type="title"/>
          </p:nvPr>
        </p:nvSpPr>
        <p:spPr>
          <a:prstGeom prst="rect">
            <a:avLst/>
          </a:prstGeom>
        </p:spPr>
        <p:txBody>
          <a:bodyPr/>
          <a:lstStyle/>
          <a:p>
            <a:r>
              <a:t>Allais Paradox</a:t>
            </a:r>
          </a:p>
        </p:txBody>
      </p:sp>
      <p:sp>
        <p:nvSpPr>
          <p:cNvPr id="310" name="Slide Subtitle"/>
          <p:cNvSpPr txBox="1">
            <a:spLocks noGrp="1"/>
          </p:cNvSpPr>
          <p:nvPr>
            <p:ph type="body" idx="21"/>
          </p:nvPr>
        </p:nvSpPr>
        <p:spPr>
          <a:prstGeom prst="rect">
            <a:avLst/>
          </a:prstGeom>
        </p:spPr>
        <p:txBody>
          <a:bodyPr/>
          <a:lstStyle/>
          <a:p>
            <a:endParaRPr/>
          </a:p>
        </p:txBody>
      </p:sp>
      <p:graphicFrame>
        <p:nvGraphicFramePr>
          <p:cNvPr id="311" name="Table 2"/>
          <p:cNvGraphicFramePr/>
          <p:nvPr/>
        </p:nvGraphicFramePr>
        <p:xfrm>
          <a:off x="5033592" y="5536829"/>
          <a:ext cx="14316813" cy="4034946"/>
        </p:xfrm>
        <a:graphic>
          <a:graphicData uri="http://schemas.openxmlformats.org/drawingml/2006/table">
            <a:tbl>
              <a:tblPr firstRow="1" firstCol="1">
                <a:tableStyleId>{4C3C2611-4C71-4FC5-86AE-919BDF0F9419}</a:tableStyleId>
              </a:tblPr>
              <a:tblGrid>
                <a:gridCol w="4772271">
                  <a:extLst>
                    <a:ext uri="{9D8B030D-6E8A-4147-A177-3AD203B41FA5}">
                      <a16:colId xmlns:a16="http://schemas.microsoft.com/office/drawing/2014/main" val="20000"/>
                    </a:ext>
                  </a:extLst>
                </a:gridCol>
                <a:gridCol w="4772271">
                  <a:extLst>
                    <a:ext uri="{9D8B030D-6E8A-4147-A177-3AD203B41FA5}">
                      <a16:colId xmlns:a16="http://schemas.microsoft.com/office/drawing/2014/main" val="20001"/>
                    </a:ext>
                  </a:extLst>
                </a:gridCol>
                <a:gridCol w="4772271">
                  <a:extLst>
                    <a:ext uri="{9D8B030D-6E8A-4147-A177-3AD203B41FA5}">
                      <a16:colId xmlns:a16="http://schemas.microsoft.com/office/drawing/2014/main" val="20002"/>
                    </a:ext>
                  </a:extLst>
                </a:gridCol>
              </a:tblGrid>
              <a:tr h="1344982">
                <a:tc>
                  <a:txBody>
                    <a:bodyPr/>
                    <a:lstStyle/>
                    <a:p>
                      <a:pPr defTabSz="914400">
                        <a:tabLst>
                          <a:tab pos="1663700" algn="l"/>
                        </a:tabLst>
                        <a:defRPr sz="3200"/>
                      </a:pPr>
                      <a:endParaRPr/>
                    </a:p>
                  </a:txBody>
                  <a:tcPr marL="50800" marR="50800" marT="50800" marB="50800" anchor="ctr" horzOverflow="overflow"/>
                </a:tc>
                <a:tc>
                  <a:txBody>
                    <a:bodyPr/>
                    <a:lstStyle/>
                    <a:p>
                      <a:pPr defTabSz="914400">
                        <a:tabLst>
                          <a:tab pos="1663700" algn="l"/>
                        </a:tabLst>
                        <a:defRPr b="0"/>
                      </a:pPr>
                      <a:r>
                        <a:rPr sz="3200" b="1"/>
                        <a:t>Game S</a:t>
                      </a:r>
                    </a:p>
                  </a:txBody>
                  <a:tcPr marL="50800" marR="50800" marT="50800" marB="50800" anchor="ctr" horzOverflow="overflow"/>
                </a:tc>
                <a:tc>
                  <a:txBody>
                    <a:bodyPr/>
                    <a:lstStyle/>
                    <a:p>
                      <a:pPr defTabSz="914400">
                        <a:tabLst>
                          <a:tab pos="1663700" algn="l"/>
                        </a:tabLst>
                        <a:defRPr b="0"/>
                      </a:pPr>
                      <a:r>
                        <a:rPr sz="3200" b="1"/>
                        <a:t>Game B</a:t>
                      </a:r>
                    </a:p>
                  </a:txBody>
                  <a:tcPr marL="50800" marR="50800" marT="50800" marB="50800" anchor="ctr" horzOverflow="overflow"/>
                </a:tc>
                <a:extLst>
                  <a:ext uri="{0D108BD9-81ED-4DB2-BD59-A6C34878D82A}">
                    <a16:rowId xmlns:a16="http://schemas.microsoft.com/office/drawing/2014/main" val="10000"/>
                  </a:ext>
                </a:extLst>
              </a:tr>
              <a:tr h="1344982">
                <a:tc>
                  <a:txBody>
                    <a:bodyPr/>
                    <a:lstStyle/>
                    <a:p>
                      <a:pPr defTabSz="914400">
                        <a:tabLst>
                          <a:tab pos="1663700" algn="l"/>
                        </a:tabLst>
                        <a:defRPr b="0"/>
                      </a:pPr>
                      <a:r>
                        <a:rPr sz="3200" b="1"/>
                        <a:t>Treatment 1</a:t>
                      </a:r>
                    </a:p>
                  </a:txBody>
                  <a:tcPr marL="50800" marR="50800" marT="50800" marB="50800" anchor="ctr" horzOverflow="overflow"/>
                </a:tc>
                <a:tc>
                  <a:txBody>
                    <a:bodyPr/>
                    <a:lstStyle/>
                    <a:p>
                      <a:pPr defTabSz="914400"/>
                      <a:r>
                        <a:rPr sz="3200"/>
                        <a:t>3000 with prob. 1</a:t>
                      </a:r>
                    </a:p>
                  </a:txBody>
                  <a:tcPr marL="50800" marR="50800" marT="50800" marB="50800" anchor="ctr" horzOverflow="overflow"/>
                </a:tc>
                <a:tc>
                  <a:txBody>
                    <a:bodyPr/>
                    <a:lstStyle/>
                    <a:p>
                      <a:pPr defTabSz="914400"/>
                      <a:r>
                        <a:rPr sz="3200"/>
                        <a:t>4000 with prob. 0.8
0 with prob. 0.2</a:t>
                      </a:r>
                    </a:p>
                  </a:txBody>
                  <a:tcPr marL="50800" marR="50800" marT="50800" marB="50800" anchor="ctr" horzOverflow="overflow"/>
                </a:tc>
                <a:extLst>
                  <a:ext uri="{0D108BD9-81ED-4DB2-BD59-A6C34878D82A}">
                    <a16:rowId xmlns:a16="http://schemas.microsoft.com/office/drawing/2014/main" val="10001"/>
                  </a:ext>
                </a:extLst>
              </a:tr>
              <a:tr h="1344982">
                <a:tc>
                  <a:txBody>
                    <a:bodyPr/>
                    <a:lstStyle/>
                    <a:p>
                      <a:pPr defTabSz="914400">
                        <a:tabLst>
                          <a:tab pos="1663700" algn="l"/>
                        </a:tabLst>
                        <a:defRPr b="0"/>
                      </a:pPr>
                      <a:r>
                        <a:rPr sz="3200" b="1"/>
                        <a:t>Treatment 2 </a:t>
                      </a:r>
                    </a:p>
                  </a:txBody>
                  <a:tcPr marL="50800" marR="50800" marT="50800" marB="50800" anchor="ctr" horzOverflow="overflow"/>
                </a:tc>
                <a:tc>
                  <a:txBody>
                    <a:bodyPr/>
                    <a:lstStyle/>
                    <a:p>
                      <a:pPr defTabSz="914400"/>
                      <a:r>
                        <a:rPr sz="3200"/>
                        <a:t>3000 with prob. 0.25
0 with prob. 0.75</a:t>
                      </a:r>
                    </a:p>
                  </a:txBody>
                  <a:tcPr marL="50800" marR="50800" marT="50800" marB="50800" anchor="ctr" horzOverflow="overflow"/>
                </a:tc>
                <a:tc>
                  <a:txBody>
                    <a:bodyPr/>
                    <a:lstStyle/>
                    <a:p>
                      <a:pPr defTabSz="914400"/>
                      <a:r>
                        <a:rPr sz="3200"/>
                        <a:t>4000 with prob. 0.2
0 with prob. 0.8</a:t>
                      </a:r>
                    </a:p>
                  </a:txBody>
                  <a:tcPr marL="50800" marR="50800" marT="50800" marB="5080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prstGeom prst="rect">
            <a:avLst/>
          </a:prstGeom>
        </p:spPr>
        <p:txBody>
          <a:bodyPr/>
          <a:lstStyle/>
          <a:p>
            <a:r>
              <a:t>Outline</a:t>
            </a:r>
          </a:p>
        </p:txBody>
      </p:sp>
      <p:sp>
        <p:nvSpPr>
          <p:cNvPr id="207" name="Lesson 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Lesson 1 </a:t>
            </a:r>
          </a:p>
        </p:txBody>
      </p:sp>
      <p:sp>
        <p:nvSpPr>
          <p:cNvPr id="208" name="Expected Utility Theory…"/>
          <p:cNvSpPr txBox="1">
            <a:spLocks noGrp="1"/>
          </p:cNvSpPr>
          <p:nvPr>
            <p:ph type="body" idx="1"/>
          </p:nvPr>
        </p:nvSpPr>
        <p:spPr>
          <a:prstGeom prst="rect">
            <a:avLst/>
          </a:prstGeom>
        </p:spPr>
        <p:txBody>
          <a:bodyPr/>
          <a:lstStyle/>
          <a:p>
            <a:pPr marL="777875" indent="-777875">
              <a:lnSpc>
                <a:spcPct val="100000"/>
              </a:lnSpc>
              <a:buSzPct val="100000"/>
              <a:buAutoNum type="arabicPeriod"/>
              <a:defRPr sz="4200" b="1"/>
            </a:pPr>
            <a:r>
              <a:rPr dirty="0"/>
              <a:t>Expected Utility Theory</a:t>
            </a:r>
          </a:p>
          <a:p>
            <a:pPr lvl="1">
              <a:defRPr sz="4200"/>
            </a:pPr>
            <a:r>
              <a:rPr lang="pt-PT" dirty="0"/>
              <a:t>Background</a:t>
            </a:r>
            <a:endParaRPr dirty="0"/>
          </a:p>
          <a:p>
            <a:pPr lvl="1">
              <a:defRPr sz="4200"/>
            </a:pPr>
            <a:r>
              <a:rPr dirty="0"/>
              <a:t>Core principles</a:t>
            </a:r>
          </a:p>
          <a:p>
            <a:pPr marL="777875" indent="-777875">
              <a:buSzPct val="100000"/>
              <a:buAutoNum type="arabicPeriod"/>
              <a:defRPr sz="4200" b="1"/>
            </a:pPr>
            <a:r>
              <a:rPr dirty="0"/>
              <a:t>Prospect Theory</a:t>
            </a:r>
          </a:p>
          <a:p>
            <a:pPr lvl="1">
              <a:defRPr sz="4200"/>
            </a:pPr>
            <a:r>
              <a:rPr dirty="0"/>
              <a:t>Background</a:t>
            </a:r>
          </a:p>
          <a:p>
            <a:pPr lvl="1">
              <a:defRPr sz="4200"/>
            </a:pPr>
            <a:r>
              <a:rPr dirty="0"/>
              <a:t>Core principles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Allais Paradox"/>
          <p:cNvSpPr txBox="1">
            <a:spLocks noGrp="1"/>
          </p:cNvSpPr>
          <p:nvPr>
            <p:ph type="title"/>
          </p:nvPr>
        </p:nvSpPr>
        <p:spPr>
          <a:prstGeom prst="rect">
            <a:avLst/>
          </a:prstGeom>
        </p:spPr>
        <p:txBody>
          <a:bodyPr/>
          <a:lstStyle/>
          <a:p>
            <a:r>
              <a:t>Allais Paradox</a:t>
            </a:r>
          </a:p>
        </p:txBody>
      </p:sp>
      <p:sp>
        <p:nvSpPr>
          <p:cNvPr id="314" name="Slide Subtitle"/>
          <p:cNvSpPr txBox="1">
            <a:spLocks noGrp="1"/>
          </p:cNvSpPr>
          <p:nvPr>
            <p:ph type="body" idx="21"/>
          </p:nvPr>
        </p:nvSpPr>
        <p:spPr>
          <a:prstGeom prst="rect">
            <a:avLst/>
          </a:prstGeom>
        </p:spPr>
        <p:txBody>
          <a:bodyPr/>
          <a:lstStyle/>
          <a:p>
            <a:endParaRPr/>
          </a:p>
        </p:txBody>
      </p:sp>
      <p:graphicFrame>
        <p:nvGraphicFramePr>
          <p:cNvPr id="315" name="Table 2"/>
          <p:cNvGraphicFramePr/>
          <p:nvPr/>
        </p:nvGraphicFramePr>
        <p:xfrm>
          <a:off x="5033592" y="5557611"/>
          <a:ext cx="14316813" cy="4034946"/>
        </p:xfrm>
        <a:graphic>
          <a:graphicData uri="http://schemas.openxmlformats.org/drawingml/2006/table">
            <a:tbl>
              <a:tblPr firstRow="1" firstCol="1">
                <a:tableStyleId>{4C3C2611-4C71-4FC5-86AE-919BDF0F9419}</a:tableStyleId>
              </a:tblPr>
              <a:tblGrid>
                <a:gridCol w="4772271">
                  <a:extLst>
                    <a:ext uri="{9D8B030D-6E8A-4147-A177-3AD203B41FA5}">
                      <a16:colId xmlns:a16="http://schemas.microsoft.com/office/drawing/2014/main" val="20000"/>
                    </a:ext>
                  </a:extLst>
                </a:gridCol>
                <a:gridCol w="4772271">
                  <a:extLst>
                    <a:ext uri="{9D8B030D-6E8A-4147-A177-3AD203B41FA5}">
                      <a16:colId xmlns:a16="http://schemas.microsoft.com/office/drawing/2014/main" val="20001"/>
                    </a:ext>
                  </a:extLst>
                </a:gridCol>
                <a:gridCol w="4772271">
                  <a:extLst>
                    <a:ext uri="{9D8B030D-6E8A-4147-A177-3AD203B41FA5}">
                      <a16:colId xmlns:a16="http://schemas.microsoft.com/office/drawing/2014/main" val="20002"/>
                    </a:ext>
                  </a:extLst>
                </a:gridCol>
              </a:tblGrid>
              <a:tr h="1344982">
                <a:tc>
                  <a:txBody>
                    <a:bodyPr/>
                    <a:lstStyle/>
                    <a:p>
                      <a:pPr defTabSz="914400">
                        <a:tabLst>
                          <a:tab pos="1663700" algn="l"/>
                        </a:tabLst>
                        <a:defRPr sz="3200"/>
                      </a:pPr>
                      <a:endParaRPr/>
                    </a:p>
                  </a:txBody>
                  <a:tcPr marL="50800" marR="50800" marT="50800" marB="50800" anchor="ctr" horzOverflow="overflow"/>
                </a:tc>
                <a:tc>
                  <a:txBody>
                    <a:bodyPr/>
                    <a:lstStyle/>
                    <a:p>
                      <a:pPr defTabSz="914400">
                        <a:tabLst>
                          <a:tab pos="1663700" algn="l"/>
                        </a:tabLst>
                        <a:defRPr b="0"/>
                      </a:pPr>
                      <a:r>
                        <a:rPr sz="3200" b="1"/>
                        <a:t>Game S</a:t>
                      </a:r>
                    </a:p>
                  </a:txBody>
                  <a:tcPr marL="50800" marR="50800" marT="50800" marB="50800" anchor="ctr" horzOverflow="overflow"/>
                </a:tc>
                <a:tc>
                  <a:txBody>
                    <a:bodyPr/>
                    <a:lstStyle/>
                    <a:p>
                      <a:pPr defTabSz="914400">
                        <a:tabLst>
                          <a:tab pos="1663700" algn="l"/>
                        </a:tabLst>
                        <a:defRPr b="0"/>
                      </a:pPr>
                      <a:r>
                        <a:rPr sz="3200" b="1"/>
                        <a:t>Game B</a:t>
                      </a:r>
                    </a:p>
                  </a:txBody>
                  <a:tcPr marL="50800" marR="50800" marT="50800" marB="50800" anchor="ctr" horzOverflow="overflow"/>
                </a:tc>
                <a:extLst>
                  <a:ext uri="{0D108BD9-81ED-4DB2-BD59-A6C34878D82A}">
                    <a16:rowId xmlns:a16="http://schemas.microsoft.com/office/drawing/2014/main" val="10000"/>
                  </a:ext>
                </a:extLst>
              </a:tr>
              <a:tr h="1344982">
                <a:tc>
                  <a:txBody>
                    <a:bodyPr/>
                    <a:lstStyle/>
                    <a:p>
                      <a:pPr defTabSz="914400">
                        <a:tabLst>
                          <a:tab pos="1663700" algn="l"/>
                        </a:tabLst>
                        <a:defRPr b="0"/>
                      </a:pPr>
                      <a:r>
                        <a:rPr sz="3200" b="1"/>
                        <a:t>Treatment 1</a:t>
                      </a:r>
                    </a:p>
                  </a:txBody>
                  <a:tcPr marL="50800" marR="50800" marT="50800" marB="50800" anchor="ctr" horzOverflow="overflow"/>
                </a:tc>
                <a:tc>
                  <a:txBody>
                    <a:bodyPr/>
                    <a:lstStyle/>
                    <a:p>
                      <a:pPr defTabSz="914400"/>
                      <a:r>
                        <a:rPr sz="3200"/>
                        <a:t>3000 with prob. 1</a:t>
                      </a:r>
                    </a:p>
                  </a:txBody>
                  <a:tcPr marL="50800" marR="50800" marT="50800" marB="50800" anchor="ctr" horzOverflow="overflow">
                    <a:solidFill>
                      <a:srgbClr val="73FA79"/>
                    </a:solidFill>
                  </a:tcPr>
                </a:tc>
                <a:tc>
                  <a:txBody>
                    <a:bodyPr/>
                    <a:lstStyle/>
                    <a:p>
                      <a:pPr defTabSz="914400"/>
                      <a:r>
                        <a:rPr sz="3200"/>
                        <a:t>4000 with prob. 0.8
0 with prob. 0.2</a:t>
                      </a:r>
                    </a:p>
                  </a:txBody>
                  <a:tcPr marL="50800" marR="50800" marT="50800" marB="50800" anchor="ctr" horzOverflow="overflow"/>
                </a:tc>
                <a:extLst>
                  <a:ext uri="{0D108BD9-81ED-4DB2-BD59-A6C34878D82A}">
                    <a16:rowId xmlns:a16="http://schemas.microsoft.com/office/drawing/2014/main" val="10001"/>
                  </a:ext>
                </a:extLst>
              </a:tr>
              <a:tr h="1344982">
                <a:tc>
                  <a:txBody>
                    <a:bodyPr/>
                    <a:lstStyle/>
                    <a:p>
                      <a:pPr defTabSz="914400">
                        <a:tabLst>
                          <a:tab pos="1663700" algn="l"/>
                        </a:tabLst>
                        <a:defRPr b="0"/>
                      </a:pPr>
                      <a:r>
                        <a:rPr sz="3200" b="1"/>
                        <a:t>Treatment 2 </a:t>
                      </a:r>
                    </a:p>
                  </a:txBody>
                  <a:tcPr marL="50800" marR="50800" marT="50800" marB="50800" anchor="ctr" horzOverflow="overflow"/>
                </a:tc>
                <a:tc>
                  <a:txBody>
                    <a:bodyPr/>
                    <a:lstStyle/>
                    <a:p>
                      <a:pPr defTabSz="914400"/>
                      <a:r>
                        <a:rPr sz="3200"/>
                        <a:t>3000 with prob. 0.25
0 with prob. 0.75</a:t>
                      </a:r>
                    </a:p>
                  </a:txBody>
                  <a:tcPr marL="50800" marR="50800" marT="50800" marB="50800" anchor="ctr" horzOverflow="overflow"/>
                </a:tc>
                <a:tc>
                  <a:txBody>
                    <a:bodyPr/>
                    <a:lstStyle/>
                    <a:p>
                      <a:pPr defTabSz="914400"/>
                      <a:r>
                        <a:rPr sz="3200"/>
                        <a:t>4000 with prob. 0.2
0 with prob. 0.8</a:t>
                      </a:r>
                    </a:p>
                  </a:txBody>
                  <a:tcPr marL="50800" marR="50800" marT="50800" marB="50800" anchor="ctr" horzOverflow="overflow">
                    <a:solidFill>
                      <a:srgbClr val="73FA79"/>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Allais Paradox"/>
          <p:cNvSpPr txBox="1">
            <a:spLocks noGrp="1"/>
          </p:cNvSpPr>
          <p:nvPr>
            <p:ph type="title"/>
          </p:nvPr>
        </p:nvSpPr>
        <p:spPr>
          <a:prstGeom prst="rect">
            <a:avLst/>
          </a:prstGeom>
        </p:spPr>
        <p:txBody>
          <a:bodyPr/>
          <a:lstStyle/>
          <a:p>
            <a:r>
              <a:t>Allais Paradox</a:t>
            </a:r>
          </a:p>
        </p:txBody>
      </p:sp>
      <p:sp>
        <p:nvSpPr>
          <p:cNvPr id="318" name="Slide Subtitle"/>
          <p:cNvSpPr txBox="1">
            <a:spLocks noGrp="1"/>
          </p:cNvSpPr>
          <p:nvPr>
            <p:ph type="body" idx="21"/>
          </p:nvPr>
        </p:nvSpPr>
        <p:spPr>
          <a:prstGeom prst="rect">
            <a:avLst/>
          </a:prstGeom>
        </p:spPr>
        <p:txBody>
          <a:bodyPr/>
          <a:lstStyle/>
          <a:p>
            <a:endParaRPr/>
          </a:p>
        </p:txBody>
      </p:sp>
      <p:graphicFrame>
        <p:nvGraphicFramePr>
          <p:cNvPr id="319" name="Table 2"/>
          <p:cNvGraphicFramePr/>
          <p:nvPr/>
        </p:nvGraphicFramePr>
        <p:xfrm>
          <a:off x="5033592" y="4524077"/>
          <a:ext cx="14316813" cy="4034946"/>
        </p:xfrm>
        <a:graphic>
          <a:graphicData uri="http://schemas.openxmlformats.org/drawingml/2006/table">
            <a:tbl>
              <a:tblPr firstRow="1" firstCol="1">
                <a:tableStyleId>{4C3C2611-4C71-4FC5-86AE-919BDF0F9419}</a:tableStyleId>
              </a:tblPr>
              <a:tblGrid>
                <a:gridCol w="4772271">
                  <a:extLst>
                    <a:ext uri="{9D8B030D-6E8A-4147-A177-3AD203B41FA5}">
                      <a16:colId xmlns:a16="http://schemas.microsoft.com/office/drawing/2014/main" val="20000"/>
                    </a:ext>
                  </a:extLst>
                </a:gridCol>
                <a:gridCol w="4772271">
                  <a:extLst>
                    <a:ext uri="{9D8B030D-6E8A-4147-A177-3AD203B41FA5}">
                      <a16:colId xmlns:a16="http://schemas.microsoft.com/office/drawing/2014/main" val="20001"/>
                    </a:ext>
                  </a:extLst>
                </a:gridCol>
                <a:gridCol w="4772271">
                  <a:extLst>
                    <a:ext uri="{9D8B030D-6E8A-4147-A177-3AD203B41FA5}">
                      <a16:colId xmlns:a16="http://schemas.microsoft.com/office/drawing/2014/main" val="20002"/>
                    </a:ext>
                  </a:extLst>
                </a:gridCol>
              </a:tblGrid>
              <a:tr h="1344982">
                <a:tc>
                  <a:txBody>
                    <a:bodyPr/>
                    <a:lstStyle/>
                    <a:p>
                      <a:pPr defTabSz="914400">
                        <a:tabLst>
                          <a:tab pos="1663700" algn="l"/>
                        </a:tabLst>
                        <a:defRPr sz="3200"/>
                      </a:pPr>
                      <a:endParaRPr/>
                    </a:p>
                  </a:txBody>
                  <a:tcPr marL="50800" marR="50800" marT="50800" marB="50800" anchor="ctr" horzOverflow="overflow"/>
                </a:tc>
                <a:tc>
                  <a:txBody>
                    <a:bodyPr/>
                    <a:lstStyle/>
                    <a:p>
                      <a:pPr defTabSz="914400">
                        <a:tabLst>
                          <a:tab pos="1663700" algn="l"/>
                        </a:tabLst>
                        <a:defRPr b="0"/>
                      </a:pPr>
                      <a:r>
                        <a:rPr sz="3200" b="1"/>
                        <a:t>Game S</a:t>
                      </a:r>
                    </a:p>
                  </a:txBody>
                  <a:tcPr marL="50800" marR="50800" marT="50800" marB="50800" anchor="ctr" horzOverflow="overflow"/>
                </a:tc>
                <a:tc>
                  <a:txBody>
                    <a:bodyPr/>
                    <a:lstStyle/>
                    <a:p>
                      <a:pPr defTabSz="914400">
                        <a:tabLst>
                          <a:tab pos="1663700" algn="l"/>
                        </a:tabLst>
                        <a:defRPr b="0"/>
                      </a:pPr>
                      <a:r>
                        <a:rPr sz="3200" b="1"/>
                        <a:t>Game B</a:t>
                      </a:r>
                    </a:p>
                  </a:txBody>
                  <a:tcPr marL="50800" marR="50800" marT="50800" marB="50800" anchor="ctr" horzOverflow="overflow"/>
                </a:tc>
                <a:extLst>
                  <a:ext uri="{0D108BD9-81ED-4DB2-BD59-A6C34878D82A}">
                    <a16:rowId xmlns:a16="http://schemas.microsoft.com/office/drawing/2014/main" val="10000"/>
                  </a:ext>
                </a:extLst>
              </a:tr>
              <a:tr h="1344982">
                <a:tc>
                  <a:txBody>
                    <a:bodyPr/>
                    <a:lstStyle/>
                    <a:p>
                      <a:pPr defTabSz="914400">
                        <a:tabLst>
                          <a:tab pos="1663700" algn="l"/>
                        </a:tabLst>
                        <a:defRPr b="0"/>
                      </a:pPr>
                      <a:r>
                        <a:rPr sz="3200" b="1"/>
                        <a:t>Treatment 1</a:t>
                      </a:r>
                    </a:p>
                  </a:txBody>
                  <a:tcPr marL="50800" marR="50800" marT="50800" marB="50800" anchor="ctr" horzOverflow="overflow"/>
                </a:tc>
                <a:tc>
                  <a:txBody>
                    <a:bodyPr/>
                    <a:lstStyle/>
                    <a:p>
                      <a:pPr defTabSz="914400"/>
                      <a:r>
                        <a:rPr sz="3200"/>
                        <a:t>3000 with prob. 1</a:t>
                      </a:r>
                    </a:p>
                  </a:txBody>
                  <a:tcPr marL="50800" marR="50800" marT="50800" marB="50800" anchor="ctr" horzOverflow="overflow">
                    <a:solidFill>
                      <a:srgbClr val="73FA79"/>
                    </a:solidFill>
                  </a:tcPr>
                </a:tc>
                <a:tc>
                  <a:txBody>
                    <a:bodyPr/>
                    <a:lstStyle/>
                    <a:p>
                      <a:pPr defTabSz="914400"/>
                      <a:r>
                        <a:rPr sz="3200"/>
                        <a:t>4000 with prob. 0.8
0 with prob. 0.2</a:t>
                      </a:r>
                    </a:p>
                  </a:txBody>
                  <a:tcPr marL="50800" marR="50800" marT="50800" marB="50800" anchor="ctr" horzOverflow="overflow"/>
                </a:tc>
                <a:extLst>
                  <a:ext uri="{0D108BD9-81ED-4DB2-BD59-A6C34878D82A}">
                    <a16:rowId xmlns:a16="http://schemas.microsoft.com/office/drawing/2014/main" val="10001"/>
                  </a:ext>
                </a:extLst>
              </a:tr>
              <a:tr h="1344982">
                <a:tc>
                  <a:txBody>
                    <a:bodyPr/>
                    <a:lstStyle/>
                    <a:p>
                      <a:pPr defTabSz="914400">
                        <a:tabLst>
                          <a:tab pos="1663700" algn="l"/>
                        </a:tabLst>
                        <a:defRPr b="0"/>
                      </a:pPr>
                      <a:r>
                        <a:rPr sz="3200" b="1"/>
                        <a:t>Treatment 2 </a:t>
                      </a:r>
                    </a:p>
                  </a:txBody>
                  <a:tcPr marL="50800" marR="50800" marT="50800" marB="50800" anchor="ctr" horzOverflow="overflow"/>
                </a:tc>
                <a:tc>
                  <a:txBody>
                    <a:bodyPr/>
                    <a:lstStyle/>
                    <a:p>
                      <a:pPr defTabSz="914400"/>
                      <a:r>
                        <a:rPr sz="3200"/>
                        <a:t>3000 with prob. 0.25
0 with prob. 0.75</a:t>
                      </a:r>
                    </a:p>
                  </a:txBody>
                  <a:tcPr marL="50800" marR="50800" marT="50800" marB="50800" anchor="ctr" horzOverflow="overflow"/>
                </a:tc>
                <a:tc>
                  <a:txBody>
                    <a:bodyPr/>
                    <a:lstStyle/>
                    <a:p>
                      <a:pPr defTabSz="914400"/>
                      <a:r>
                        <a:rPr sz="3200"/>
                        <a:t>4000 with prob. 0.2
0 with prob. 0.8</a:t>
                      </a:r>
                    </a:p>
                  </a:txBody>
                  <a:tcPr marL="50800" marR="50800" marT="50800" marB="50800" anchor="ctr" horzOverflow="overflow">
                    <a:solidFill>
                      <a:srgbClr val="73FA79"/>
                    </a:solidFill>
                  </a:tcPr>
                </a:tc>
                <a:extLst>
                  <a:ext uri="{0D108BD9-81ED-4DB2-BD59-A6C34878D82A}">
                    <a16:rowId xmlns:a16="http://schemas.microsoft.com/office/drawing/2014/main" val="10002"/>
                  </a:ext>
                </a:extLst>
              </a:tr>
            </a:tbl>
          </a:graphicData>
        </a:graphic>
      </p:graphicFrame>
      <p:sp>
        <p:nvSpPr>
          <p:cNvPr id="320" name="U(3000)&gt;0.8U(4000)+0.2U(0)…"/>
          <p:cNvSpPr txBox="1"/>
          <p:nvPr/>
        </p:nvSpPr>
        <p:spPr>
          <a:xfrm>
            <a:off x="9999210" y="9003062"/>
            <a:ext cx="8402829" cy="4230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1" defTabSz="457200">
              <a:lnSpc>
                <a:spcPct val="100000"/>
              </a:lnSpc>
              <a:spcBef>
                <a:spcPts val="1000"/>
              </a:spcBef>
              <a:defRPr sz="3200"/>
            </a:pPr>
            <a:r>
              <a:t>U(3000)&gt;0.8U(4000)+0.2U(0)</a:t>
            </a:r>
          </a:p>
          <a:p>
            <a:pPr defTabSz="457200">
              <a:lnSpc>
                <a:spcPct val="100000"/>
              </a:lnSpc>
              <a:spcBef>
                <a:spcPts val="1000"/>
              </a:spcBef>
              <a:defRPr sz="3200"/>
            </a:pPr>
            <a:r>
              <a:t>Multiplying both sides by 0.25</a:t>
            </a:r>
          </a:p>
          <a:p>
            <a:pPr lvl="1" defTabSz="457200">
              <a:lnSpc>
                <a:spcPct val="100000"/>
              </a:lnSpc>
              <a:spcBef>
                <a:spcPts val="1000"/>
              </a:spcBef>
              <a:defRPr sz="3200"/>
            </a:pPr>
            <a:r>
              <a:t>0.25U(3000)&gt;0.25*[(0.8U(4000)+0.2U(0)]</a:t>
            </a:r>
          </a:p>
          <a:p>
            <a:pPr lvl="1" defTabSz="457200">
              <a:lnSpc>
                <a:spcPct val="100000"/>
              </a:lnSpc>
              <a:spcBef>
                <a:spcPts val="1000"/>
              </a:spcBef>
              <a:defRPr sz="3200"/>
            </a:pPr>
            <a:r>
              <a:t>0.25U(3000)&gt; 0.2U(4000)+0.05U(0)</a:t>
            </a:r>
          </a:p>
          <a:p>
            <a:pPr defTabSz="457200">
              <a:lnSpc>
                <a:spcPct val="100000"/>
              </a:lnSpc>
              <a:spcBef>
                <a:spcPts val="1000"/>
              </a:spcBef>
              <a:defRPr sz="3200"/>
            </a:pPr>
            <a:r>
              <a:t>Adding 0.75U(0) to both sides</a:t>
            </a:r>
          </a:p>
          <a:p>
            <a:pPr lvl="1" defTabSz="457200">
              <a:lnSpc>
                <a:spcPct val="100000"/>
              </a:lnSpc>
              <a:spcBef>
                <a:spcPts val="1000"/>
              </a:spcBef>
              <a:defRPr sz="3200"/>
            </a:pPr>
            <a:r>
              <a:t>0.25U(3000)+0.75U(0)&gt; 0.2U(4000)+0.8U(0)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Backgroun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Background</a:t>
            </a:r>
          </a:p>
        </p:txBody>
      </p:sp>
      <p:sp>
        <p:nvSpPr>
          <p:cNvPr id="332" name="EUT dominated the views of decision-making models, based on the pillars or rational choice and maximising expected utility. However, empirical observations and psychological experiments started to challenge these principles.…"/>
          <p:cNvSpPr txBox="1">
            <a:spLocks noGrp="1"/>
          </p:cNvSpPr>
          <p:nvPr>
            <p:ph type="body" sz="half" idx="1"/>
          </p:nvPr>
        </p:nvSpPr>
        <p:spPr>
          <a:xfrm>
            <a:off x="1206500" y="4248504"/>
            <a:ext cx="13146231" cy="8256630"/>
          </a:xfrm>
          <a:prstGeom prst="rect">
            <a:avLst/>
          </a:prstGeom>
        </p:spPr>
        <p:txBody>
          <a:bodyPr/>
          <a:lstStyle/>
          <a:p>
            <a:pPr marL="481583" indent="-481583" defTabSz="1926287">
              <a:lnSpc>
                <a:spcPct val="120000"/>
              </a:lnSpc>
              <a:spcBef>
                <a:spcPts val="3500"/>
              </a:spcBef>
              <a:defRPr sz="3081"/>
            </a:pPr>
            <a:r>
              <a:t>EUT dominated the views of decision-making models, based on the pillars or rational choice and maximising expected utility. However, empirical observations and psychological experiments started to challenge these principles.</a:t>
            </a:r>
          </a:p>
          <a:p>
            <a:pPr marL="481583" indent="-481583" defTabSz="1926287">
              <a:lnSpc>
                <a:spcPct val="120000"/>
              </a:lnSpc>
              <a:spcBef>
                <a:spcPts val="3500"/>
              </a:spcBef>
              <a:defRPr sz="3081"/>
            </a:pPr>
            <a:r>
              <a:t>Prospect theory was developed by psychologists Daniel Kahnemann and Amos Tversky in 1979 in response to the limitations of EUT.</a:t>
            </a:r>
          </a:p>
          <a:p>
            <a:pPr marL="481583" indent="-481583" defTabSz="1926287">
              <a:lnSpc>
                <a:spcPct val="120000"/>
              </a:lnSpc>
              <a:spcBef>
                <a:spcPts val="3500"/>
              </a:spcBef>
              <a:defRPr sz="3081"/>
            </a:pPr>
            <a:r>
              <a:t>This model incorporated a broader set of psychological mechanisms underpinning human decision-making, based on how people actually behaved in the real-world.</a:t>
            </a:r>
          </a:p>
          <a:p>
            <a:pPr marL="481583" indent="-481583" defTabSz="1926287">
              <a:lnSpc>
                <a:spcPct val="120000"/>
              </a:lnSpc>
              <a:spcBef>
                <a:spcPts val="3500"/>
              </a:spcBef>
              <a:defRPr sz="3081"/>
            </a:pPr>
            <a:r>
              <a:t>Broad influence across a range of fields, from finance and economics to political science and public policy. Led Daniel Kahneman to win the Nobel in economics in 2022 - first non-economist to win it.</a:t>
            </a:r>
          </a:p>
        </p:txBody>
      </p:sp>
      <p:sp>
        <p:nvSpPr>
          <p:cNvPr id="333" name="Prospect Theory"/>
          <p:cNvSpPr txBox="1">
            <a:spLocks noGrp="1"/>
          </p:cNvSpPr>
          <p:nvPr>
            <p:ph type="title"/>
          </p:nvPr>
        </p:nvSpPr>
        <p:spPr>
          <a:prstGeom prst="rect">
            <a:avLst/>
          </a:prstGeom>
        </p:spPr>
        <p:txBody>
          <a:bodyPr/>
          <a:lstStyle/>
          <a:p>
            <a:r>
              <a:t>Prospect Theory</a:t>
            </a:r>
          </a:p>
        </p:txBody>
      </p:sp>
      <p:pic>
        <p:nvPicPr>
          <p:cNvPr id="334" name="pasted-movie.png" descr="pasted-movie.png"/>
          <p:cNvPicPr>
            <a:picLocks noChangeAspect="1"/>
          </p:cNvPicPr>
          <p:nvPr/>
        </p:nvPicPr>
        <p:blipFill>
          <a:blip r:embed="rId3"/>
          <a:stretch>
            <a:fillRect/>
          </a:stretch>
        </p:blipFill>
        <p:spPr>
          <a:xfrm>
            <a:off x="14978946" y="2238096"/>
            <a:ext cx="8207482" cy="1011279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rospect Theory"/>
          <p:cNvSpPr txBox="1">
            <a:spLocks noGrp="1"/>
          </p:cNvSpPr>
          <p:nvPr>
            <p:ph type="title"/>
          </p:nvPr>
        </p:nvSpPr>
        <p:spPr>
          <a:prstGeom prst="rect">
            <a:avLst/>
          </a:prstGeom>
        </p:spPr>
        <p:txBody>
          <a:bodyPr/>
          <a:lstStyle/>
          <a:p>
            <a:r>
              <a:t>Prospect Theory</a:t>
            </a:r>
          </a:p>
        </p:txBody>
      </p:sp>
      <p:sp>
        <p:nvSpPr>
          <p:cNvPr id="339" name="Slide Subtitle"/>
          <p:cNvSpPr txBox="1">
            <a:spLocks noGrp="1"/>
          </p:cNvSpPr>
          <p:nvPr>
            <p:ph type="body" idx="21"/>
          </p:nvPr>
        </p:nvSpPr>
        <p:spPr>
          <a:prstGeom prst="rect">
            <a:avLst/>
          </a:prstGeom>
        </p:spPr>
        <p:txBody>
          <a:bodyPr/>
          <a:lstStyle/>
          <a:p>
            <a:endParaRPr/>
          </a:p>
        </p:txBody>
      </p:sp>
      <p:sp>
        <p:nvSpPr>
          <p:cNvPr id="340" name="Choices among risky prospects exhibit several effects…"/>
          <p:cNvSpPr txBox="1">
            <a:spLocks noGrp="1"/>
          </p:cNvSpPr>
          <p:nvPr>
            <p:ph type="body" idx="1"/>
          </p:nvPr>
        </p:nvSpPr>
        <p:spPr>
          <a:prstGeom prst="rect">
            <a:avLst/>
          </a:prstGeom>
        </p:spPr>
        <p:txBody>
          <a:bodyPr/>
          <a:lstStyle/>
          <a:p>
            <a:r>
              <a:t>Choices among risky prospects exhibit several effects</a:t>
            </a:r>
          </a:p>
          <a:p>
            <a:pPr lvl="1"/>
            <a:r>
              <a:t>Certainty effect: people underweight outcomes that are merely probable in comparison with outcomes that are obtained with certainty.</a:t>
            </a:r>
          </a:p>
          <a:p>
            <a:pPr lvl="1"/>
            <a:r>
              <a:t>Isolation effect: people reject components that are shared by all prospects under consideration.</a:t>
            </a:r>
          </a:p>
          <a:p>
            <a:r>
              <a:t>Prospect Theory:</a:t>
            </a:r>
          </a:p>
          <a:p>
            <a:pPr lvl="1"/>
            <a:r>
              <a:t>Value is assigned to gains and losses rather than to final assets</a:t>
            </a:r>
          </a:p>
          <a:p>
            <a:pPr lvl="1"/>
            <a:r>
              <a:t>Probabilities are replaced by decision weights.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rospect Theory - Key Principles"/>
          <p:cNvSpPr txBox="1">
            <a:spLocks noGrp="1"/>
          </p:cNvSpPr>
          <p:nvPr>
            <p:ph type="title"/>
          </p:nvPr>
        </p:nvSpPr>
        <p:spPr>
          <a:prstGeom prst="rect">
            <a:avLst/>
          </a:prstGeom>
        </p:spPr>
        <p:txBody>
          <a:bodyPr>
            <a:noAutofit/>
          </a:bodyPr>
          <a:lstStyle/>
          <a:p>
            <a:r>
              <a:t>Prospect Theory - Key Principles</a:t>
            </a:r>
          </a:p>
        </p:txBody>
      </p:sp>
      <p:sp>
        <p:nvSpPr>
          <p:cNvPr id="234" name="Reference Dependenc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t>Reference Dependence</a:t>
            </a:r>
          </a:p>
        </p:txBody>
      </p:sp>
      <p:sp>
        <p:nvSpPr>
          <p:cNvPr id="235" name="Concept: People evaluate outcomes relative to a reference point, rather than in absolute terms. This reference point is often the status quo, but it can be influenced by expectations, historical highs or lows, or social comparisons.…"/>
          <p:cNvSpPr txBox="1">
            <a:spLocks noGrp="1"/>
          </p:cNvSpPr>
          <p:nvPr>
            <p:ph type="body" idx="1"/>
          </p:nvPr>
        </p:nvSpPr>
        <p:spPr>
          <a:prstGeom prst="rect">
            <a:avLst/>
          </a:prstGeom>
        </p:spPr>
        <p:txBody>
          <a:bodyPr>
            <a:normAutofit/>
          </a:bodyPr>
          <a:lstStyle/>
          <a:p>
            <a:pPr marL="530351" indent="-530351" defTabSz="2121354">
              <a:lnSpc>
                <a:spcPct val="120000"/>
              </a:lnSpc>
              <a:spcBef>
                <a:spcPts val="3900"/>
              </a:spcBef>
              <a:defRPr sz="3393"/>
            </a:pPr>
            <a:r>
              <a:rPr b="1" dirty="0"/>
              <a:t>Concept: </a:t>
            </a:r>
            <a:r>
              <a:rPr dirty="0"/>
              <a:t>People evaluate outcomes relative to a reference point, rather than in absolute terms. This reference point is often the status quo, but it can be influenced by expectations, historical highs or lows, or social comparisons. </a:t>
            </a:r>
          </a:p>
          <a:p>
            <a:pPr marL="470084" indent="-470084" defTabSz="2121354">
              <a:lnSpc>
                <a:spcPct val="120000"/>
              </a:lnSpc>
              <a:spcBef>
                <a:spcPts val="3900"/>
              </a:spcBef>
              <a:defRPr sz="3828"/>
            </a:pPr>
            <a:r>
              <a:rPr sz="3393" b="1" dirty="0"/>
              <a:t>Implication: </a:t>
            </a:r>
            <a:r>
              <a:rPr sz="3393" dirty="0"/>
              <a:t>This principle explains why individuals might feel joy or sorrow from the same outcome, depending on their reference point. It's crucial for understanding consumer satisfaction, investment decisions, and response to market changes.</a:t>
            </a:r>
          </a:p>
          <a:p>
            <a:pPr marL="470084" indent="-470084" defTabSz="2121354">
              <a:lnSpc>
                <a:spcPct val="120000"/>
              </a:lnSpc>
              <a:spcBef>
                <a:spcPts val="3900"/>
              </a:spcBef>
              <a:defRPr sz="3828"/>
            </a:pPr>
            <a:r>
              <a:rPr sz="3393" b="1" dirty="0"/>
              <a:t>Challenges to EUT:</a:t>
            </a:r>
            <a:r>
              <a:rPr sz="3393" dirty="0"/>
              <a:t> Preferences are relative to a reference point, and not just based on absolute preferences and rationality.</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rospect Theory - Key Principles"/>
          <p:cNvSpPr txBox="1">
            <a:spLocks noGrp="1"/>
          </p:cNvSpPr>
          <p:nvPr>
            <p:ph type="title"/>
          </p:nvPr>
        </p:nvSpPr>
        <p:spPr>
          <a:prstGeom prst="rect">
            <a:avLst/>
          </a:prstGeom>
        </p:spPr>
        <p:txBody>
          <a:bodyPr>
            <a:noAutofit/>
          </a:bodyPr>
          <a:lstStyle/>
          <a:p>
            <a:r>
              <a:t>Prospect Theory - Key Principles</a:t>
            </a:r>
          </a:p>
        </p:txBody>
      </p:sp>
      <p:sp>
        <p:nvSpPr>
          <p:cNvPr id="238" name="Loss Avers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t>Loss Aversion</a:t>
            </a:r>
          </a:p>
        </p:txBody>
      </p:sp>
      <p:sp>
        <p:nvSpPr>
          <p:cNvPr id="239" name="Concept: People exhibit loss aversion when the disutility of losing a certain amount is greater than the utility of gaining the same amount. This principle is a powerful driver of human behavior, reflecting a psychological bias towards avoiding losses ov"/>
          <p:cNvSpPr txBox="1">
            <a:spLocks noGrp="1"/>
          </p:cNvSpPr>
          <p:nvPr>
            <p:ph type="body" idx="1"/>
          </p:nvPr>
        </p:nvSpPr>
        <p:spPr>
          <a:prstGeom prst="rect">
            <a:avLst/>
          </a:prstGeom>
        </p:spPr>
        <p:txBody>
          <a:bodyPr>
            <a:normAutofit/>
          </a:bodyPr>
          <a:lstStyle/>
          <a:p>
            <a:pPr marL="530351" indent="-530351" defTabSz="2121354">
              <a:lnSpc>
                <a:spcPct val="120000"/>
              </a:lnSpc>
              <a:spcBef>
                <a:spcPts val="3900"/>
              </a:spcBef>
              <a:defRPr sz="3393"/>
            </a:pPr>
            <a:r>
              <a:rPr sz="3400" b="1" dirty="0"/>
              <a:t>Concept: </a:t>
            </a:r>
            <a:r>
              <a:rPr sz="3400" dirty="0"/>
              <a:t>People exhibit loss aversion when the disutility of losing a certain amount is greater than the utility of gaining the same amount. This principle is a powerful driver of human behavior, reflecting a psychological bias towards avoiding losses over acquiring equivalent gains.</a:t>
            </a:r>
          </a:p>
          <a:p>
            <a:pPr marL="530351" indent="-530351" defTabSz="2121354">
              <a:lnSpc>
                <a:spcPct val="120000"/>
              </a:lnSpc>
              <a:spcBef>
                <a:spcPts val="3900"/>
              </a:spcBef>
              <a:defRPr sz="3393"/>
            </a:pPr>
            <a:r>
              <a:rPr sz="3400" b="1" dirty="0"/>
              <a:t>Implication: </a:t>
            </a:r>
            <a:r>
              <a:rPr sz="3400" dirty="0"/>
              <a:t>Loss aversion can explain phenomena such as the endowment effect (valuing owned items more than identical items not owned) and risk behavior in financial markets, where investors might hold onto losing stocks to avoid </a:t>
            </a:r>
            <a:r>
              <a:rPr sz="3400" dirty="0" err="1"/>
              <a:t>realising</a:t>
            </a:r>
            <a:r>
              <a:rPr sz="3400" dirty="0"/>
              <a:t> losses</a:t>
            </a:r>
          </a:p>
          <a:p>
            <a:pPr marL="530351" indent="-530351" defTabSz="2121354">
              <a:lnSpc>
                <a:spcPct val="120000"/>
              </a:lnSpc>
              <a:spcBef>
                <a:spcPts val="3900"/>
              </a:spcBef>
              <a:defRPr sz="3393"/>
            </a:pPr>
            <a:r>
              <a:rPr sz="3400" b="1" dirty="0"/>
              <a:t>Challenges to EUT: </a:t>
            </a:r>
            <a:r>
              <a:rPr sz="3400" dirty="0"/>
              <a:t>If losses are felt more intensely than gains, it contradicts the EUT’s assumption of consistent preference ordering and transitivity by showing that context and framing can alter preferences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rospect Theory - Key Principles"/>
          <p:cNvSpPr txBox="1">
            <a:spLocks noGrp="1"/>
          </p:cNvSpPr>
          <p:nvPr>
            <p:ph type="title"/>
          </p:nvPr>
        </p:nvSpPr>
        <p:spPr>
          <a:prstGeom prst="rect">
            <a:avLst/>
          </a:prstGeom>
        </p:spPr>
        <p:txBody>
          <a:bodyPr/>
          <a:lstStyle/>
          <a:p>
            <a:r>
              <a:t>Prospect Theory - Key Principles</a:t>
            </a:r>
          </a:p>
        </p:txBody>
      </p:sp>
      <p:sp>
        <p:nvSpPr>
          <p:cNvPr id="242" name="Diminishing Sensitivity &amp; over-weighing small probabiliti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Diminishing Sensitivity &amp; over-weighing small probabilities</a:t>
            </a:r>
          </a:p>
        </p:txBody>
      </p:sp>
      <p:sp>
        <p:nvSpPr>
          <p:cNvPr id="243" name="Concept: The principle of diminishing sensitivity states that the impact of a change diminishes as one moves farther away from the reference point. This applies to both gains and losses, meaning that the subjective value of a financial gain (or loss) dec"/>
          <p:cNvSpPr txBox="1">
            <a:spLocks noGrp="1"/>
          </p:cNvSpPr>
          <p:nvPr>
            <p:ph type="body" idx="1"/>
          </p:nvPr>
        </p:nvSpPr>
        <p:spPr>
          <a:prstGeom prst="rect">
            <a:avLst/>
          </a:prstGeom>
        </p:spPr>
        <p:txBody>
          <a:bodyPr>
            <a:normAutofit/>
          </a:bodyPr>
          <a:lstStyle/>
          <a:p>
            <a:pPr marL="481584" indent="-481584" defTabSz="1926287">
              <a:lnSpc>
                <a:spcPct val="120000"/>
              </a:lnSpc>
              <a:spcBef>
                <a:spcPts val="3500"/>
              </a:spcBef>
              <a:defRPr sz="3081"/>
            </a:pPr>
            <a:r>
              <a:rPr sz="3400" b="1" dirty="0"/>
              <a:t>Concept: </a:t>
            </a:r>
            <a:r>
              <a:rPr sz="3400" dirty="0"/>
              <a:t>The principle of diminishing sensitivity states that the impact of a change diminishes as one moves farther away from the reference point. This applies to both gains and losses, meaning that the subjective value of a financial gain (or loss) decreases (or increases) as the magnitude of the outcome grows.</a:t>
            </a:r>
          </a:p>
          <a:p>
            <a:pPr marL="481584" indent="-481584" defTabSz="1926287">
              <a:lnSpc>
                <a:spcPct val="120000"/>
              </a:lnSpc>
              <a:spcBef>
                <a:spcPts val="3500"/>
              </a:spcBef>
              <a:defRPr sz="3081"/>
            </a:pPr>
            <a:r>
              <a:rPr sz="3400" b="1" dirty="0"/>
              <a:t>Implication: </a:t>
            </a:r>
            <a:r>
              <a:rPr sz="3400" dirty="0"/>
              <a:t>This concept helps explain why people may not behave in economically rational ways when facing large-scale financial decisions. It underpins risk attitudes and has implications for understanding insurance purchasing, gambling, and investment behaviors.</a:t>
            </a:r>
          </a:p>
          <a:p>
            <a:pPr marL="481584" indent="-481584" defTabSz="1926287">
              <a:lnSpc>
                <a:spcPct val="120000"/>
              </a:lnSpc>
              <a:spcBef>
                <a:spcPts val="3500"/>
              </a:spcBef>
              <a:defRPr sz="3081"/>
            </a:pPr>
            <a:r>
              <a:rPr sz="3400" b="1" dirty="0"/>
              <a:t>Challenges to EUT:</a:t>
            </a:r>
            <a:r>
              <a:rPr sz="3400" dirty="0"/>
              <a:t> PT’s value function is concave for gains and convex for losses, in contrast to EUT's linear utility scale, affecting the continuity principle by showing that the valuation curve is not linear. Also, people overweigh small probabilities and </a:t>
            </a:r>
            <a:r>
              <a:rPr sz="3400" dirty="0" err="1"/>
              <a:t>underweigh</a:t>
            </a:r>
            <a:r>
              <a:rPr sz="3400" dirty="0"/>
              <a:t> large probabilities, challenging the independence axiom by showing that the presence of unlikely but impactful outcomes can disproportionately affect decision-making.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rospect Theory - Key Principles"/>
          <p:cNvSpPr txBox="1">
            <a:spLocks noGrp="1"/>
          </p:cNvSpPr>
          <p:nvPr>
            <p:ph type="title"/>
          </p:nvPr>
        </p:nvSpPr>
        <p:spPr>
          <a:prstGeom prst="rect">
            <a:avLst/>
          </a:prstGeom>
        </p:spPr>
        <p:txBody>
          <a:bodyPr/>
          <a:lstStyle/>
          <a:p>
            <a:r>
              <a:t>Prospect Theory - Key Principles</a:t>
            </a:r>
          </a:p>
        </p:txBody>
      </p:sp>
      <p:sp>
        <p:nvSpPr>
          <p:cNvPr id="246" name="Certainty Effec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Certainty Effect</a:t>
            </a:r>
          </a:p>
        </p:txBody>
      </p:sp>
      <p:sp>
        <p:nvSpPr>
          <p:cNvPr id="247" name="Concept: People disproportionately prefer certain outcomes over uncertain ones, even when the expected values are lower. It highlights how the allure of a guaranteed result can overshadow the rational, mathematical expectation of outcomes, leading indivi"/>
          <p:cNvSpPr txBox="1">
            <a:spLocks noGrp="1"/>
          </p:cNvSpPr>
          <p:nvPr>
            <p:ph type="body" idx="1"/>
          </p:nvPr>
        </p:nvSpPr>
        <p:spPr>
          <a:prstGeom prst="rect">
            <a:avLst/>
          </a:prstGeom>
        </p:spPr>
        <p:txBody>
          <a:bodyPr>
            <a:noAutofit/>
          </a:bodyPr>
          <a:lstStyle/>
          <a:p>
            <a:pPr marL="451104" indent="-451104" defTabSz="1804370">
              <a:lnSpc>
                <a:spcPct val="120000"/>
              </a:lnSpc>
              <a:spcBef>
                <a:spcPts val="3300"/>
              </a:spcBef>
              <a:defRPr sz="2886"/>
            </a:pPr>
            <a:r>
              <a:rPr sz="3400" b="1" dirty="0"/>
              <a:t>Concept: </a:t>
            </a:r>
            <a:r>
              <a:rPr sz="3400" dirty="0"/>
              <a:t>People disproportionately prefer certain outcomes over uncertain ones, even when the expected values are lower. It highlights how the allure of a guaranteed result can overshadow the rational, mathematical expectation of outcomes, leading individuals to avoid risk when they have a sure option.</a:t>
            </a:r>
          </a:p>
          <a:p>
            <a:pPr marL="451104" indent="-451104" defTabSz="1804370">
              <a:lnSpc>
                <a:spcPct val="120000"/>
              </a:lnSpc>
              <a:spcBef>
                <a:spcPts val="3300"/>
              </a:spcBef>
              <a:defRPr sz="2886"/>
            </a:pPr>
            <a:r>
              <a:rPr sz="3400" b="1" dirty="0"/>
              <a:t>Implication: </a:t>
            </a:r>
            <a:r>
              <a:rPr sz="3400" dirty="0"/>
              <a:t>This concept has significant implications for understanding human behavior in economic decisions, particularly in the context of risk aversion and insurance. It explains why people are willing to make choices that secure a certain outcome, often at the expense of a potentially higher, but uncertain, benefit. affecting consumer behavior, investment strategies, and policy designs.</a:t>
            </a:r>
          </a:p>
          <a:p>
            <a:pPr marL="451104" indent="-451104" defTabSz="1804370">
              <a:lnSpc>
                <a:spcPct val="120000"/>
              </a:lnSpc>
              <a:spcBef>
                <a:spcPts val="3300"/>
              </a:spcBef>
              <a:defRPr sz="2886"/>
            </a:pPr>
            <a:r>
              <a:rPr sz="3400" b="1" dirty="0"/>
              <a:t>Challenges to EUT:</a:t>
            </a:r>
            <a:r>
              <a:rPr sz="3400" dirty="0"/>
              <a:t> EUT assumes linear probability weighting while the certainty effect reveals that individuals do not treat probabilities linearly; instead, they exhibit a strong preference for outcomes that are 100% certain. This behavior suggests that the utility function for outcomes under certainty is discontinuous or experiences a sharp increase as probability approaches certainty, which is not accounted for in the traditional EUT framework.</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rospect Theory - Key Principles"/>
          <p:cNvSpPr txBox="1">
            <a:spLocks noGrp="1"/>
          </p:cNvSpPr>
          <p:nvPr>
            <p:ph type="title"/>
          </p:nvPr>
        </p:nvSpPr>
        <p:spPr>
          <a:prstGeom prst="rect">
            <a:avLst/>
          </a:prstGeom>
        </p:spPr>
        <p:txBody>
          <a:bodyPr/>
          <a:lstStyle/>
          <a:p>
            <a:r>
              <a:t>Prospect Theory - Key Principles</a:t>
            </a:r>
          </a:p>
        </p:txBody>
      </p:sp>
      <p:sp>
        <p:nvSpPr>
          <p:cNvPr id="250" name="Framing/Isol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Framing/Isolation</a:t>
            </a:r>
          </a:p>
        </p:txBody>
      </p:sp>
      <p:sp>
        <p:nvSpPr>
          <p:cNvPr id="251" name="Concept: Tendency of individuals to disregard components that the options share in common and to focus instead on the differences between options when making decisions. This effect highlights how the way choices are presented or &quot;framed&quot; can significantl"/>
          <p:cNvSpPr txBox="1">
            <a:spLocks noGrp="1"/>
          </p:cNvSpPr>
          <p:nvPr>
            <p:ph type="body" idx="1"/>
          </p:nvPr>
        </p:nvSpPr>
        <p:spPr>
          <a:prstGeom prst="rect">
            <a:avLst/>
          </a:prstGeom>
        </p:spPr>
        <p:txBody>
          <a:bodyPr>
            <a:normAutofit/>
          </a:bodyPr>
          <a:lstStyle/>
          <a:p>
            <a:pPr marL="451104" indent="-451104" defTabSz="1804370">
              <a:lnSpc>
                <a:spcPct val="120000"/>
              </a:lnSpc>
              <a:spcBef>
                <a:spcPts val="3300"/>
              </a:spcBef>
              <a:defRPr sz="2886"/>
            </a:pPr>
            <a:r>
              <a:rPr sz="3400" b="1" dirty="0"/>
              <a:t>Concept: </a:t>
            </a:r>
            <a:r>
              <a:rPr sz="3400" dirty="0"/>
              <a:t>Tendency of individuals to disregard components that the options share in common and to focus instead on the differences between options when making decisions. This effect highlights how the way choices are presented or "framed" can significantly influence the decision-making process, leading to different preferences or outcomes based on how information is isolated or highlighted.</a:t>
            </a:r>
          </a:p>
          <a:p>
            <a:pPr marL="451104" indent="-451104" defTabSz="1804370">
              <a:lnSpc>
                <a:spcPct val="120000"/>
              </a:lnSpc>
              <a:spcBef>
                <a:spcPts val="3300"/>
              </a:spcBef>
              <a:defRPr sz="2886"/>
            </a:pPr>
            <a:r>
              <a:rPr sz="3400" b="1" dirty="0"/>
              <a:t>Implication: </a:t>
            </a:r>
            <a:r>
              <a:rPr sz="3400" dirty="0"/>
              <a:t>Affects our understanding of consumer behavior, negotiation strategies, and policy-making. It suggests that by changing the context or framing of choices, without altering the underlying value, decision-makers can be influenced toward a particular option.</a:t>
            </a:r>
          </a:p>
          <a:p>
            <a:pPr marL="451104" indent="-451104" defTabSz="1804370">
              <a:lnSpc>
                <a:spcPct val="120000"/>
              </a:lnSpc>
              <a:spcBef>
                <a:spcPts val="3300"/>
              </a:spcBef>
              <a:defRPr sz="2886"/>
            </a:pPr>
            <a:r>
              <a:rPr sz="3400" b="1" dirty="0"/>
              <a:t>Challenges to EUT:  </a:t>
            </a:r>
            <a:r>
              <a:rPr sz="3400" dirty="0"/>
              <a:t>EUT assumes that decision-makers have stable preferences that are not influenced by the presentation of information. However, the isolation effect reveals that people's choices can be swayed by how options are framed, indicating that preferences can be inconsistent and influenced by factors unrelated to the final outcomes' utility.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rospect Theory"/>
          <p:cNvSpPr txBox="1">
            <a:spLocks noGrp="1"/>
          </p:cNvSpPr>
          <p:nvPr>
            <p:ph type="title"/>
          </p:nvPr>
        </p:nvSpPr>
        <p:spPr>
          <a:prstGeom prst="rect">
            <a:avLst/>
          </a:prstGeom>
        </p:spPr>
        <p:txBody>
          <a:bodyPr/>
          <a:lstStyle/>
          <a:p>
            <a:r>
              <a:t>Prospect Theory</a:t>
            </a:r>
          </a:p>
        </p:txBody>
      </p:sp>
      <p:sp>
        <p:nvSpPr>
          <p:cNvPr id="427"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Value Function</a:t>
            </a:r>
          </a:p>
        </p:txBody>
      </p:sp>
      <p:sp>
        <p:nvSpPr>
          <p:cNvPr id="428" name="Changes in wealth from a reference point (horizontal-axis) determine value (vertical-axis)…"/>
          <p:cNvSpPr txBox="1">
            <a:spLocks noGrp="1"/>
          </p:cNvSpPr>
          <p:nvPr>
            <p:ph type="body" sz="half" idx="1"/>
          </p:nvPr>
        </p:nvSpPr>
        <p:spPr>
          <a:xfrm>
            <a:off x="1206500" y="4248504"/>
            <a:ext cx="9445588" cy="8256012"/>
          </a:xfrm>
          <a:prstGeom prst="rect">
            <a:avLst/>
          </a:prstGeom>
        </p:spPr>
        <p:txBody>
          <a:bodyPr>
            <a:noAutofit/>
          </a:bodyPr>
          <a:lstStyle/>
          <a:p>
            <a:pPr marL="660400" indent="-660400">
              <a:lnSpc>
                <a:spcPct val="100000"/>
              </a:lnSpc>
              <a:spcBef>
                <a:spcPts val="2500"/>
              </a:spcBef>
              <a:defRPr sz="5200"/>
            </a:pPr>
            <a:r>
              <a:t>Changes in wealth from a reference point (horizontal-axis) determine value (vertical-axis)</a:t>
            </a:r>
          </a:p>
          <a:p>
            <a:pPr marL="660400" indent="-660400">
              <a:lnSpc>
                <a:spcPct val="100000"/>
              </a:lnSpc>
              <a:spcBef>
                <a:spcPts val="2500"/>
              </a:spcBef>
              <a:defRPr sz="5200"/>
            </a:pPr>
            <a:r>
              <a:t>Concave in positive domain</a:t>
            </a:r>
          </a:p>
          <a:p>
            <a:pPr marL="660400" indent="-660400">
              <a:lnSpc>
                <a:spcPct val="100000"/>
              </a:lnSpc>
              <a:spcBef>
                <a:spcPts val="2500"/>
              </a:spcBef>
              <a:defRPr sz="5200"/>
            </a:pPr>
            <a:r>
              <a:t>Convex in negative domain</a:t>
            </a:r>
          </a:p>
        </p:txBody>
      </p:sp>
      <p:pic>
        <p:nvPicPr>
          <p:cNvPr id="2" name="Picture 1">
            <a:extLst>
              <a:ext uri="{FF2B5EF4-FFF2-40B4-BE49-F238E27FC236}">
                <a16:creationId xmlns:a16="http://schemas.microsoft.com/office/drawing/2014/main" id="{A8D4FA1B-88ED-9EF7-ACF0-33160020EDE8}"/>
              </a:ext>
            </a:extLst>
          </p:cNvPr>
          <p:cNvPicPr>
            <a:picLocks noChangeAspect="1"/>
          </p:cNvPicPr>
          <p:nvPr/>
        </p:nvPicPr>
        <p:blipFill>
          <a:blip r:embed="rId2"/>
          <a:stretch>
            <a:fillRect/>
          </a:stretch>
        </p:blipFill>
        <p:spPr>
          <a:xfrm>
            <a:off x="12192000" y="2512663"/>
            <a:ext cx="10542349" cy="9152283"/>
          </a:xfrm>
          <a:prstGeom prst="rect">
            <a:avLst/>
          </a:prstGeom>
        </p:spPr>
      </p:pic>
    </p:spTree>
    <p:extLst>
      <p:ext uri="{BB962C8B-B14F-4D97-AF65-F5344CB8AC3E}">
        <p14:creationId xmlns:p14="http://schemas.microsoft.com/office/powerpoint/2010/main" val="32989268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xpected value"/>
          <p:cNvSpPr txBox="1">
            <a:spLocks noGrp="1"/>
          </p:cNvSpPr>
          <p:nvPr>
            <p:ph type="ctrTitle"/>
          </p:nvPr>
        </p:nvSpPr>
        <p:spPr>
          <a:prstGeom prst="rect">
            <a:avLst/>
          </a:prstGeom>
        </p:spPr>
        <p:txBody>
          <a:bodyPr/>
          <a:lstStyle/>
          <a:p>
            <a:r>
              <a:t>Expected value</a:t>
            </a:r>
          </a:p>
        </p:txBody>
      </p:sp>
      <p:sp>
        <p:nvSpPr>
          <p:cNvPr id="211" name="The expected value of a gamble is what you expected to win, on average, in the long run, when you play the gamble"/>
          <p:cNvSpPr txBox="1">
            <a:spLocks noGrp="1"/>
          </p:cNvSpPr>
          <p:nvPr>
            <p:ph type="subTitle" sz="quarter" idx="1"/>
          </p:nvPr>
        </p:nvSpPr>
        <p:spPr>
          <a:prstGeom prst="rect">
            <a:avLst/>
          </a:prstGeom>
        </p:spPr>
        <p:txBody>
          <a:bodyPr/>
          <a:lstStyle>
            <a:lvl1pPr defTabSz="2438338">
              <a:lnSpc>
                <a:spcPct val="90000"/>
              </a:lnSpc>
              <a:spcBef>
                <a:spcPts val="4500"/>
              </a:spcBef>
              <a:defRPr sz="5600"/>
            </a:lvl1pPr>
          </a:lstStyle>
          <a:p>
            <a:r>
              <a:t>The expected value of a gamble is what you expected to win, on average, in the long run, when you play the gamble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rospect Theory"/>
          <p:cNvSpPr txBox="1">
            <a:spLocks noGrp="1"/>
          </p:cNvSpPr>
          <p:nvPr>
            <p:ph type="title"/>
          </p:nvPr>
        </p:nvSpPr>
        <p:spPr>
          <a:prstGeom prst="rect">
            <a:avLst/>
          </a:prstGeom>
        </p:spPr>
        <p:txBody>
          <a:bodyPr/>
          <a:lstStyle/>
          <a:p>
            <a:r>
              <a:t>Prospect Theory</a:t>
            </a:r>
          </a:p>
        </p:txBody>
      </p:sp>
      <p:sp>
        <p:nvSpPr>
          <p:cNvPr id="345" name="Slide Subtitle"/>
          <p:cNvSpPr txBox="1">
            <a:spLocks noGrp="1"/>
          </p:cNvSpPr>
          <p:nvPr>
            <p:ph type="body" idx="21"/>
          </p:nvPr>
        </p:nvSpPr>
        <p:spPr>
          <a:prstGeom prst="rect">
            <a:avLst/>
          </a:prstGeom>
        </p:spPr>
        <p:txBody>
          <a:bodyPr/>
          <a:lstStyle/>
          <a:p>
            <a:endParaRPr/>
          </a:p>
        </p:txBody>
      </p:sp>
      <p:sp>
        <p:nvSpPr>
          <p:cNvPr id="346" name="Decision making under risk can be viewed as a choice between prospects or gambles.…"/>
          <p:cNvSpPr txBox="1">
            <a:spLocks noGrp="1"/>
          </p:cNvSpPr>
          <p:nvPr>
            <p:ph type="body" idx="1"/>
          </p:nvPr>
        </p:nvSpPr>
        <p:spPr>
          <a:prstGeom prst="rect">
            <a:avLst/>
          </a:prstGeom>
        </p:spPr>
        <p:txBody>
          <a:bodyPr/>
          <a:lstStyle/>
          <a:p>
            <a:pPr marL="0" indent="0">
              <a:buSzTx/>
              <a:buNone/>
              <a:defRPr sz="5200"/>
            </a:pPr>
            <a:r>
              <a:t>Decision making under risk can be viewed as a choice between prospects or gambles. </a:t>
            </a:r>
          </a:p>
          <a:p>
            <a:pPr marL="0" indent="0">
              <a:buSzTx/>
              <a:buNone/>
              <a:defRPr sz="5200"/>
            </a:pPr>
            <a:r>
              <a:t>Prospect: series of payouts, each of which is associated with a probability </a:t>
            </a:r>
          </a:p>
          <a:p>
            <a:pPr marL="0" indent="0">
              <a:buSzTx/>
              <a:buNone/>
              <a:defRPr sz="5200"/>
            </a:pPr>
            <a:r>
              <a:t>(p</a:t>
            </a:r>
            <a:r>
              <a:rPr baseline="-16230"/>
              <a:t>1</a:t>
            </a:r>
            <a:r>
              <a:t>, x</a:t>
            </a:r>
            <a:r>
              <a:rPr baseline="-16230"/>
              <a:t>1</a:t>
            </a:r>
            <a:r>
              <a:t>; p</a:t>
            </a:r>
            <a:r>
              <a:rPr baseline="-16230"/>
              <a:t>z</a:t>
            </a:r>
            <a:r>
              <a:t>, x</a:t>
            </a:r>
            <a:r>
              <a:rPr baseline="-16230"/>
              <a:t>z</a:t>
            </a:r>
            <a:r>
              <a:t>; p</a:t>
            </a:r>
            <a:r>
              <a:rPr baseline="-16230"/>
              <a:t>n</a:t>
            </a:r>
            <a:r>
              <a:t>, x</a:t>
            </a:r>
            <a:r>
              <a:rPr baseline="-16230"/>
              <a:t>n</a:t>
            </a:r>
            <a:r>
              <a:t>) -&gt; yields outcome x</a:t>
            </a:r>
            <a:r>
              <a:rPr baseline="-16230"/>
              <a:t>i</a:t>
            </a:r>
            <a:r>
              <a:t> with probability p</a:t>
            </a:r>
            <a:r>
              <a:rPr baseline="-16230"/>
              <a:t>i</a:t>
            </a:r>
            <a:r>
              <a:t>, where p</a:t>
            </a:r>
            <a:r>
              <a:rPr baseline="-16230"/>
              <a:t>1</a:t>
            </a:r>
            <a:r>
              <a:t>+ p</a:t>
            </a:r>
            <a:r>
              <a:rPr baseline="-16230"/>
              <a:t>z</a:t>
            </a:r>
            <a:r>
              <a:t>+ p</a:t>
            </a:r>
            <a:r>
              <a:rPr baseline="-16230"/>
              <a:t>n</a:t>
            </a:r>
            <a:r>
              <a:t>=1. </a:t>
            </a:r>
          </a:p>
          <a:p>
            <a:pPr marL="0" indent="0">
              <a:buSzTx/>
              <a:buNone/>
              <a:defRPr sz="5200"/>
            </a:pPr>
            <a:r>
              <a:t>(p, x) -&gt; yields x with probability p and </a:t>
            </a:r>
            <a:r>
              <a:rPr i="1"/>
              <a:t>0 with probability 1-p. </a:t>
            </a:r>
          </a:p>
          <a:p>
            <a:pPr marL="0" indent="0">
              <a:buSzTx/>
              <a:buNone/>
              <a:defRPr sz="5200"/>
            </a:pPr>
            <a:r>
              <a:t>(x) -&gt; yields x with certainty, the riskless prospect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rospect Theory"/>
          <p:cNvSpPr txBox="1">
            <a:spLocks noGrp="1"/>
          </p:cNvSpPr>
          <p:nvPr>
            <p:ph type="title"/>
          </p:nvPr>
        </p:nvSpPr>
        <p:spPr>
          <a:prstGeom prst="rect">
            <a:avLst/>
          </a:prstGeom>
        </p:spPr>
        <p:txBody>
          <a:bodyPr/>
          <a:lstStyle/>
          <a:p>
            <a:r>
              <a:t>Prospect Theory</a:t>
            </a:r>
          </a:p>
        </p:txBody>
      </p:sp>
      <p:sp>
        <p:nvSpPr>
          <p:cNvPr id="349" name="Problem 1 - Risk seeking vs avers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1 - Risk seeking vs aversion</a:t>
            </a:r>
          </a:p>
        </p:txBody>
      </p:sp>
      <p:sp>
        <p:nvSpPr>
          <p:cNvPr id="350" name="Decision i)…"/>
          <p:cNvSpPr txBox="1">
            <a:spLocks noGrp="1"/>
          </p:cNvSpPr>
          <p:nvPr>
            <p:ph type="body" idx="1"/>
          </p:nvPr>
        </p:nvSpPr>
        <p:spPr>
          <a:prstGeom prst="rect">
            <a:avLst/>
          </a:prstGeom>
        </p:spPr>
        <p:txBody>
          <a:bodyPr/>
          <a:lstStyle/>
          <a:p>
            <a:pPr marL="0" indent="0">
              <a:spcBef>
                <a:spcPts val="0"/>
              </a:spcBef>
              <a:buSzTx/>
              <a:buNone/>
              <a:defRPr sz="5200"/>
            </a:pPr>
            <a:r>
              <a:t>Decision i)</a:t>
            </a:r>
          </a:p>
          <a:p>
            <a:pPr marL="0" indent="0">
              <a:spcBef>
                <a:spcPts val="0"/>
              </a:spcBef>
              <a:buSzTx/>
              <a:buNone/>
              <a:defRPr sz="5200"/>
            </a:pPr>
            <a:r>
              <a:t>P1(250€) or P2(0.25, 1000€)</a:t>
            </a:r>
          </a:p>
          <a:p>
            <a:pPr marL="0" indent="0">
              <a:spcBef>
                <a:spcPts val="0"/>
              </a:spcBef>
              <a:buSzTx/>
              <a:buNone/>
              <a:defRPr sz="5200"/>
            </a:pPr>
            <a:r>
              <a:t>	</a:t>
            </a:r>
          </a:p>
          <a:p>
            <a:pPr marL="0" indent="0">
              <a:spcBef>
                <a:spcPts val="0"/>
              </a:spcBef>
              <a:buSzTx/>
              <a:buNone/>
              <a:defRPr sz="5200"/>
            </a:pPr>
            <a:r>
              <a:t>Decision ii)</a:t>
            </a:r>
          </a:p>
          <a:p>
            <a:pPr marL="0" indent="0">
              <a:spcBef>
                <a:spcPts val="0"/>
              </a:spcBef>
              <a:buSzTx/>
              <a:buNone/>
              <a:defRPr sz="5200"/>
            </a:pPr>
            <a:r>
              <a:t>P3(-750€) or P4(0.75, -1000€)</a:t>
            </a:r>
          </a:p>
          <a:p>
            <a:pPr marL="0" indent="0">
              <a:spcBef>
                <a:spcPts val="0"/>
              </a:spcBef>
              <a:buSzTx/>
              <a:buNone/>
              <a:defRPr sz="5200"/>
            </a:pPr>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rospect Theory"/>
          <p:cNvSpPr txBox="1">
            <a:spLocks noGrp="1"/>
          </p:cNvSpPr>
          <p:nvPr>
            <p:ph type="title"/>
          </p:nvPr>
        </p:nvSpPr>
        <p:spPr>
          <a:prstGeom prst="rect">
            <a:avLst/>
          </a:prstGeom>
        </p:spPr>
        <p:txBody>
          <a:bodyPr/>
          <a:lstStyle/>
          <a:p>
            <a:r>
              <a:t>Prospect Theory</a:t>
            </a:r>
          </a:p>
        </p:txBody>
      </p:sp>
      <p:sp>
        <p:nvSpPr>
          <p:cNvPr id="353" name="Problem 1 - Risk seeking vs avers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1 - Risk seeking vs aversion</a:t>
            </a:r>
          </a:p>
        </p:txBody>
      </p:sp>
      <p:sp>
        <p:nvSpPr>
          <p:cNvPr id="354" name="Decision i) [84% P1]…"/>
          <p:cNvSpPr txBox="1">
            <a:spLocks noGrp="1"/>
          </p:cNvSpPr>
          <p:nvPr>
            <p:ph type="body" idx="1"/>
          </p:nvPr>
        </p:nvSpPr>
        <p:spPr>
          <a:prstGeom prst="rect">
            <a:avLst/>
          </a:prstGeom>
        </p:spPr>
        <p:txBody>
          <a:bodyPr/>
          <a:lstStyle/>
          <a:p>
            <a:pPr marL="0" indent="0">
              <a:spcBef>
                <a:spcPts val="0"/>
              </a:spcBef>
              <a:buSzTx/>
              <a:buNone/>
              <a:defRPr sz="5200"/>
            </a:pPr>
            <a:r>
              <a:t>Decision i) [84% P1] </a:t>
            </a:r>
          </a:p>
          <a:p>
            <a:pPr marL="0" indent="0">
              <a:spcBef>
                <a:spcPts val="0"/>
              </a:spcBef>
              <a:buSzTx/>
              <a:buNone/>
              <a:defRPr sz="5200"/>
            </a:pPr>
            <a:r>
              <a:rPr>
                <a:solidFill>
                  <a:schemeClr val="accent3">
                    <a:hueOff val="-274225"/>
                    <a:satOff val="26768"/>
                    <a:lumOff val="11368"/>
                  </a:schemeClr>
                </a:solidFill>
              </a:rPr>
              <a:t>P1(250€) </a:t>
            </a:r>
            <a:r>
              <a:t>or P2(0.25, 1000€)</a:t>
            </a:r>
          </a:p>
          <a:p>
            <a:pPr marL="0" indent="0">
              <a:spcBef>
                <a:spcPts val="0"/>
              </a:spcBef>
              <a:buSzTx/>
              <a:buNone/>
              <a:defRPr sz="5200"/>
            </a:pPr>
            <a:r>
              <a:t>	</a:t>
            </a:r>
          </a:p>
          <a:p>
            <a:pPr marL="0" indent="0">
              <a:spcBef>
                <a:spcPts val="0"/>
              </a:spcBef>
              <a:buSzTx/>
              <a:buNone/>
              <a:defRPr sz="5200"/>
            </a:pPr>
            <a:r>
              <a:t>Decision ii) [87% P4]</a:t>
            </a:r>
          </a:p>
          <a:p>
            <a:pPr marL="0" indent="0">
              <a:spcBef>
                <a:spcPts val="0"/>
              </a:spcBef>
              <a:buSzTx/>
              <a:buNone/>
              <a:defRPr sz="5200"/>
            </a:pPr>
            <a:r>
              <a:t>P3(-750€) or </a:t>
            </a:r>
            <a:r>
              <a:rPr>
                <a:solidFill>
                  <a:schemeClr val="accent3">
                    <a:hueOff val="-274225"/>
                    <a:satOff val="26768"/>
                    <a:lumOff val="11368"/>
                  </a:schemeClr>
                </a:solidFill>
              </a:rPr>
              <a:t>P4(0.75, -1000€</a:t>
            </a:r>
            <a:r>
              <a:t>)</a:t>
            </a:r>
          </a:p>
          <a:p>
            <a:pPr marL="0" indent="0">
              <a:spcBef>
                <a:spcPts val="0"/>
              </a:spcBef>
              <a:buSzTx/>
              <a:buNone/>
              <a:defRPr sz="5200"/>
            </a:pPr>
            <a:endParaRPr/>
          </a:p>
          <a:p>
            <a:pPr marL="0" indent="0">
              <a:spcBef>
                <a:spcPts val="0"/>
              </a:spcBef>
              <a:buSzTx/>
              <a:buNone/>
              <a:defRPr sz="5200"/>
            </a:pPr>
            <a:r>
              <a:t>People sometimes exhibit risk aversion and sometimes risk seeking, depending on the nature of the prospect.	Sometimes the same person is risk averse or risk seeking, which means the utility function isn’t the same in all wealth points.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rospect Theory"/>
          <p:cNvSpPr txBox="1">
            <a:spLocks noGrp="1"/>
          </p:cNvSpPr>
          <p:nvPr>
            <p:ph type="title"/>
          </p:nvPr>
        </p:nvSpPr>
        <p:spPr>
          <a:prstGeom prst="rect">
            <a:avLst/>
          </a:prstGeom>
        </p:spPr>
        <p:txBody>
          <a:bodyPr/>
          <a:lstStyle/>
          <a:p>
            <a:r>
              <a:t>Prospect Theory</a:t>
            </a:r>
          </a:p>
        </p:txBody>
      </p:sp>
      <p:sp>
        <p:nvSpPr>
          <p:cNvPr id="359" name="Problem 2 - Reference poin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2 - Reference point</a:t>
            </a:r>
          </a:p>
        </p:txBody>
      </p:sp>
      <p:sp>
        <p:nvSpPr>
          <p:cNvPr id="360" name="Decision i)…"/>
          <p:cNvSpPr txBox="1">
            <a:spLocks noGrp="1"/>
          </p:cNvSpPr>
          <p:nvPr>
            <p:ph type="body" idx="1"/>
          </p:nvPr>
        </p:nvSpPr>
        <p:spPr>
          <a:prstGeom prst="rect">
            <a:avLst/>
          </a:prstGeom>
        </p:spPr>
        <p:txBody>
          <a:bodyPr/>
          <a:lstStyle/>
          <a:p>
            <a:pPr marL="0" indent="0">
              <a:spcBef>
                <a:spcPts val="0"/>
              </a:spcBef>
              <a:buSzTx/>
              <a:buNone/>
              <a:defRPr sz="5200"/>
            </a:pPr>
            <a:r>
              <a:t>Decision i) </a:t>
            </a:r>
          </a:p>
          <a:p>
            <a:pPr marL="0" indent="0">
              <a:spcBef>
                <a:spcPts val="0"/>
              </a:spcBef>
              <a:buSzTx/>
              <a:buNone/>
              <a:defRPr sz="5200"/>
            </a:pPr>
            <a:r>
              <a:t>Assume yourself richer by 300€. Then choose between:</a:t>
            </a:r>
          </a:p>
          <a:p>
            <a:pPr marL="0" indent="0">
              <a:spcBef>
                <a:spcPts val="0"/>
              </a:spcBef>
              <a:buSzTx/>
              <a:buNone/>
              <a:defRPr sz="5200"/>
            </a:pPr>
            <a:r>
              <a:t>P5(100€) or P6(0,50, 200€)</a:t>
            </a:r>
          </a:p>
          <a:p>
            <a:pPr marL="0" indent="0">
              <a:spcBef>
                <a:spcPts val="0"/>
              </a:spcBef>
              <a:buSzTx/>
              <a:buNone/>
              <a:defRPr sz="5200"/>
            </a:pPr>
            <a:r>
              <a:t> </a:t>
            </a:r>
          </a:p>
          <a:p>
            <a:pPr marL="0" indent="0">
              <a:spcBef>
                <a:spcPts val="0"/>
              </a:spcBef>
              <a:buSzTx/>
              <a:buNone/>
              <a:defRPr sz="5200"/>
            </a:pPr>
            <a:r>
              <a:t>Decision ii)</a:t>
            </a:r>
          </a:p>
          <a:p>
            <a:pPr marL="0" indent="0">
              <a:spcBef>
                <a:spcPts val="0"/>
              </a:spcBef>
              <a:buSzTx/>
              <a:buNone/>
              <a:defRPr sz="5200"/>
            </a:pPr>
            <a:r>
              <a:t>Assume yourself richer by 500€. Then choose between:</a:t>
            </a:r>
          </a:p>
          <a:p>
            <a:pPr marL="0" indent="0">
              <a:spcBef>
                <a:spcPts val="0"/>
              </a:spcBef>
              <a:buSzTx/>
              <a:buNone/>
              <a:defRPr sz="5200"/>
            </a:pPr>
            <a:r>
              <a:t>P7(-100€) or P8(0,50, -200€)</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rospect Theory"/>
          <p:cNvSpPr txBox="1">
            <a:spLocks noGrp="1"/>
          </p:cNvSpPr>
          <p:nvPr>
            <p:ph type="title"/>
          </p:nvPr>
        </p:nvSpPr>
        <p:spPr>
          <a:prstGeom prst="rect">
            <a:avLst/>
          </a:prstGeom>
        </p:spPr>
        <p:txBody>
          <a:bodyPr/>
          <a:lstStyle/>
          <a:p>
            <a:r>
              <a:t>Prospect Theory</a:t>
            </a:r>
          </a:p>
        </p:txBody>
      </p:sp>
      <p:sp>
        <p:nvSpPr>
          <p:cNvPr id="365" name="Problem 2 - Reference poin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2 - Reference point</a:t>
            </a:r>
          </a:p>
        </p:txBody>
      </p:sp>
      <p:sp>
        <p:nvSpPr>
          <p:cNvPr id="366" name="Decision i) [72%P5]…"/>
          <p:cNvSpPr txBox="1">
            <a:spLocks noGrp="1"/>
          </p:cNvSpPr>
          <p:nvPr>
            <p:ph type="body" idx="1"/>
          </p:nvPr>
        </p:nvSpPr>
        <p:spPr>
          <a:prstGeom prst="rect">
            <a:avLst/>
          </a:prstGeom>
        </p:spPr>
        <p:txBody>
          <a:bodyPr>
            <a:noAutofit/>
          </a:bodyPr>
          <a:lstStyle/>
          <a:p>
            <a:pPr marL="0" indent="0">
              <a:spcBef>
                <a:spcPts val="0"/>
              </a:spcBef>
              <a:buSzTx/>
              <a:buNone/>
              <a:defRPr sz="5200"/>
            </a:pPr>
            <a:r>
              <a:t>Decision i) [72%P5]</a:t>
            </a:r>
          </a:p>
          <a:p>
            <a:pPr marL="0" indent="0">
              <a:spcBef>
                <a:spcPts val="0"/>
              </a:spcBef>
              <a:buSzTx/>
              <a:buNone/>
              <a:defRPr sz="5200"/>
            </a:pPr>
            <a:r>
              <a:t>Assume yourself richer by 300€. Then choose between:</a:t>
            </a:r>
          </a:p>
          <a:p>
            <a:pPr marL="0" indent="0">
              <a:spcBef>
                <a:spcPts val="0"/>
              </a:spcBef>
              <a:buSzTx/>
              <a:buNone/>
              <a:defRPr sz="5200"/>
            </a:pPr>
            <a:r>
              <a:rPr>
                <a:solidFill>
                  <a:schemeClr val="accent3">
                    <a:hueOff val="-274225"/>
                    <a:satOff val="26768"/>
                    <a:lumOff val="11368"/>
                  </a:schemeClr>
                </a:solidFill>
              </a:rPr>
              <a:t>P5(100€)</a:t>
            </a:r>
            <a:r>
              <a:t> or P6(0,50, 200€)</a:t>
            </a:r>
          </a:p>
          <a:p>
            <a:pPr marL="0" indent="0">
              <a:spcBef>
                <a:spcPts val="0"/>
              </a:spcBef>
              <a:buSzTx/>
              <a:buNone/>
              <a:defRPr sz="5200"/>
            </a:pPr>
            <a:r>
              <a:t> </a:t>
            </a:r>
          </a:p>
          <a:p>
            <a:pPr marL="0" indent="0">
              <a:spcBef>
                <a:spcPts val="0"/>
              </a:spcBef>
              <a:buSzTx/>
              <a:buNone/>
              <a:defRPr sz="5200"/>
            </a:pPr>
            <a:r>
              <a:t>Decision ii) [64%P8]</a:t>
            </a:r>
          </a:p>
          <a:p>
            <a:pPr marL="0" indent="0">
              <a:spcBef>
                <a:spcPts val="0"/>
              </a:spcBef>
              <a:buSzTx/>
              <a:buNone/>
              <a:defRPr sz="5200"/>
            </a:pPr>
            <a:r>
              <a:t>Assume yourself richer by 500€. Then choose between:</a:t>
            </a:r>
          </a:p>
          <a:p>
            <a:pPr marL="0" indent="0">
              <a:spcBef>
                <a:spcPts val="0"/>
              </a:spcBef>
              <a:buSzTx/>
              <a:buNone/>
              <a:defRPr sz="5200"/>
            </a:pPr>
            <a:r>
              <a:t>P7(-100€) or </a:t>
            </a:r>
            <a:r>
              <a:rPr>
                <a:solidFill>
                  <a:schemeClr val="accent3">
                    <a:hueOff val="-274225"/>
                    <a:satOff val="26768"/>
                    <a:lumOff val="11368"/>
                  </a:schemeClr>
                </a:solidFill>
              </a:rPr>
              <a:t>P8(0,50, -200€)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Peoples’ valuation of prospects depend on gains and losses relative to a reference point, not in final wealth. The reference point is usually the status quo.</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rospect Theory"/>
          <p:cNvSpPr txBox="1">
            <a:spLocks noGrp="1"/>
          </p:cNvSpPr>
          <p:nvPr>
            <p:ph type="title"/>
          </p:nvPr>
        </p:nvSpPr>
        <p:spPr>
          <a:prstGeom prst="rect">
            <a:avLst/>
          </a:prstGeom>
        </p:spPr>
        <p:txBody>
          <a:bodyPr/>
          <a:lstStyle/>
          <a:p>
            <a:r>
              <a:t>Prospect Theory</a:t>
            </a:r>
          </a:p>
        </p:txBody>
      </p:sp>
      <p:sp>
        <p:nvSpPr>
          <p:cNvPr id="371" name="Problem 3 - Loss loom larger than gai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3 - Loss loom larger than gains</a:t>
            </a:r>
          </a:p>
        </p:txBody>
      </p:sp>
      <p:sp>
        <p:nvSpPr>
          <p:cNvPr id="372" name="What value of x would make you indifferent between?…"/>
          <p:cNvSpPr txBox="1">
            <a:spLocks noGrp="1"/>
          </p:cNvSpPr>
          <p:nvPr>
            <p:ph type="body" idx="1"/>
          </p:nvPr>
        </p:nvSpPr>
        <p:spPr>
          <a:prstGeom prst="rect">
            <a:avLst/>
          </a:prstGeom>
        </p:spPr>
        <p:txBody>
          <a:bodyPr>
            <a:noAutofit/>
          </a:bodyPr>
          <a:lstStyle/>
          <a:p>
            <a:pPr marL="0" indent="0">
              <a:spcBef>
                <a:spcPts val="0"/>
              </a:spcBef>
              <a:buSzTx/>
              <a:buNone/>
              <a:defRPr sz="5200"/>
            </a:pPr>
            <a:r>
              <a:t>What value of x would make you indifferent between?</a:t>
            </a:r>
          </a:p>
          <a:p>
            <a:pPr marL="0" indent="0">
              <a:spcBef>
                <a:spcPts val="0"/>
              </a:spcBef>
              <a:buSzTx/>
              <a:buNone/>
              <a:defRPr sz="5200"/>
            </a:pPr>
            <a:r>
              <a:t>P9(0€) or P10(0.5, x;-25€)</a:t>
            </a:r>
          </a:p>
          <a:p>
            <a:pPr marL="0" indent="0">
              <a:spcBef>
                <a:spcPts val="0"/>
              </a:spcBef>
              <a:buSzTx/>
              <a:buNone/>
              <a:defRPr sz="5200"/>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rospect Theory"/>
          <p:cNvSpPr txBox="1">
            <a:spLocks noGrp="1"/>
          </p:cNvSpPr>
          <p:nvPr>
            <p:ph type="title"/>
          </p:nvPr>
        </p:nvSpPr>
        <p:spPr>
          <a:prstGeom prst="rect">
            <a:avLst/>
          </a:prstGeom>
        </p:spPr>
        <p:txBody>
          <a:bodyPr/>
          <a:lstStyle/>
          <a:p>
            <a:r>
              <a:t>Prospect Theory</a:t>
            </a:r>
          </a:p>
        </p:txBody>
      </p:sp>
      <p:sp>
        <p:nvSpPr>
          <p:cNvPr id="375" name="Problem 3 - Loss loom larger than gai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3 - Loss loom larger than gains</a:t>
            </a:r>
          </a:p>
        </p:txBody>
      </p:sp>
      <p:sp>
        <p:nvSpPr>
          <p:cNvPr id="376" name="What value of x would make you indifferent between?…"/>
          <p:cNvSpPr txBox="1">
            <a:spLocks noGrp="1"/>
          </p:cNvSpPr>
          <p:nvPr>
            <p:ph type="body" idx="1"/>
          </p:nvPr>
        </p:nvSpPr>
        <p:spPr>
          <a:prstGeom prst="rect">
            <a:avLst/>
          </a:prstGeom>
        </p:spPr>
        <p:txBody>
          <a:bodyPr>
            <a:noAutofit/>
          </a:bodyPr>
          <a:lstStyle/>
          <a:p>
            <a:pPr marL="0" indent="0">
              <a:spcBef>
                <a:spcPts val="0"/>
              </a:spcBef>
              <a:buSzTx/>
              <a:buNone/>
              <a:defRPr sz="5200"/>
            </a:pPr>
            <a:r>
              <a:t>What value of x would make you indifferent between?</a:t>
            </a:r>
          </a:p>
          <a:p>
            <a:pPr marL="0" indent="0">
              <a:spcBef>
                <a:spcPts val="0"/>
              </a:spcBef>
              <a:buSzTx/>
              <a:buNone/>
              <a:defRPr sz="5200"/>
            </a:pPr>
            <a:r>
              <a:t>P9(0€) or P10(0.5, x;-25€)</a:t>
            </a:r>
          </a:p>
          <a:p>
            <a:pPr marL="0" indent="0">
              <a:spcBef>
                <a:spcPts val="0"/>
              </a:spcBef>
              <a:buSzTx/>
              <a:buNone/>
              <a:defRPr sz="5200"/>
            </a:pPr>
            <a:endParaRPr/>
          </a:p>
          <a:p>
            <a:pPr marL="0" indent="0">
              <a:spcBef>
                <a:spcPts val="0"/>
              </a:spcBef>
              <a:buSzTx/>
              <a:buNone/>
              <a:defRPr sz="5200"/>
            </a:pPr>
            <a:r>
              <a:t>Average response is €61, which has a much higher EV than P9</a:t>
            </a:r>
          </a:p>
          <a:p>
            <a:pPr marL="0" indent="0">
              <a:spcBef>
                <a:spcPts val="0"/>
              </a:spcBef>
              <a:buSzTx/>
              <a:buNone/>
              <a:defRPr sz="5200"/>
            </a:pPr>
            <a:endParaRPr/>
          </a:p>
          <a:p>
            <a:pPr marL="0" indent="0">
              <a:spcBef>
                <a:spcPts val="0"/>
              </a:spcBef>
              <a:buSzTx/>
              <a:buNone/>
              <a:defRPr sz="5200"/>
            </a:pPr>
            <a:r>
              <a:t>Peoples are averse to losses because losses loom larger than equivalent gains. Hence the concave utility function.</a:t>
            </a:r>
          </a:p>
          <a:p>
            <a:pPr marL="0" indent="0">
              <a:spcBef>
                <a:spcPts val="0"/>
              </a:spcBef>
              <a:buSzTx/>
              <a:buNone/>
              <a:defRPr sz="5200"/>
            </a:pPr>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rospect Theory"/>
          <p:cNvSpPr txBox="1">
            <a:spLocks noGrp="1"/>
          </p:cNvSpPr>
          <p:nvPr>
            <p:ph type="title"/>
          </p:nvPr>
        </p:nvSpPr>
        <p:spPr>
          <a:prstGeom prst="rect">
            <a:avLst/>
          </a:prstGeom>
        </p:spPr>
        <p:txBody>
          <a:bodyPr/>
          <a:lstStyle/>
          <a:p>
            <a:r>
              <a:t>Prospect Theory</a:t>
            </a:r>
          </a:p>
        </p:txBody>
      </p:sp>
      <p:sp>
        <p:nvSpPr>
          <p:cNvPr id="379" name="Problem 4 - Certainty effec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4 - Certainty effect</a:t>
            </a:r>
          </a:p>
        </p:txBody>
      </p:sp>
      <p:sp>
        <p:nvSpPr>
          <p:cNvPr id="380" name="Decision i)…"/>
          <p:cNvSpPr txBox="1">
            <a:spLocks noGrp="1"/>
          </p:cNvSpPr>
          <p:nvPr>
            <p:ph type="body" idx="1"/>
          </p:nvPr>
        </p:nvSpPr>
        <p:spPr>
          <a:prstGeom prst="rect">
            <a:avLst/>
          </a:prstGeom>
        </p:spPr>
        <p:txBody>
          <a:bodyPr>
            <a:noAutofit/>
          </a:bodyPr>
          <a:lstStyle/>
          <a:p>
            <a:pPr marL="0" indent="0">
              <a:spcBef>
                <a:spcPts val="0"/>
              </a:spcBef>
              <a:buSzTx/>
              <a:buNone/>
              <a:defRPr sz="5200"/>
            </a:pPr>
            <a:r>
              <a:t>Decision i) </a:t>
            </a:r>
          </a:p>
          <a:p>
            <a:pPr marL="0" indent="0">
              <a:spcBef>
                <a:spcPts val="0"/>
              </a:spcBef>
              <a:buSzTx/>
              <a:buNone/>
              <a:defRPr sz="5200"/>
            </a:pPr>
            <a:r>
              <a:t>P15(0.8, 4000€) or P16(3000€)</a:t>
            </a:r>
          </a:p>
          <a:p>
            <a:pPr marL="0" indent="0">
              <a:spcBef>
                <a:spcPts val="0"/>
              </a:spcBef>
              <a:buSzTx/>
              <a:buNone/>
              <a:defRPr sz="5200"/>
            </a:pPr>
            <a:endParaRPr/>
          </a:p>
          <a:p>
            <a:pPr marL="0" indent="0">
              <a:spcBef>
                <a:spcPts val="0"/>
              </a:spcBef>
              <a:buSzTx/>
              <a:buNone/>
              <a:defRPr sz="5200"/>
            </a:pPr>
            <a:r>
              <a:t>Decision ii) </a:t>
            </a:r>
          </a:p>
          <a:p>
            <a:pPr marL="0" indent="0">
              <a:spcBef>
                <a:spcPts val="0"/>
              </a:spcBef>
              <a:buSzTx/>
              <a:buNone/>
              <a:defRPr sz="5200"/>
            </a:pPr>
            <a:r>
              <a:t>P17(0.2, 4000€)  or P18(0.25, 3000€)  </a:t>
            </a:r>
          </a:p>
          <a:p>
            <a:pPr marL="0" indent="0">
              <a:spcBef>
                <a:spcPts val="0"/>
              </a:spcBef>
              <a:buSzTx/>
              <a:buNone/>
              <a:defRPr sz="5200"/>
            </a:pPr>
            <a:endParaRP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rospect Theory"/>
          <p:cNvSpPr txBox="1">
            <a:spLocks noGrp="1"/>
          </p:cNvSpPr>
          <p:nvPr>
            <p:ph type="title"/>
          </p:nvPr>
        </p:nvSpPr>
        <p:spPr>
          <a:prstGeom prst="rect">
            <a:avLst/>
          </a:prstGeom>
        </p:spPr>
        <p:txBody>
          <a:bodyPr/>
          <a:lstStyle/>
          <a:p>
            <a:r>
              <a:t>Prospect Theory</a:t>
            </a:r>
          </a:p>
        </p:txBody>
      </p:sp>
      <p:sp>
        <p:nvSpPr>
          <p:cNvPr id="383" name="Problem 4 - Certainty effec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4 - Certainty effect</a:t>
            </a:r>
          </a:p>
        </p:txBody>
      </p:sp>
      <p:sp>
        <p:nvSpPr>
          <p:cNvPr id="384" name="Decision i) [80% P16]…"/>
          <p:cNvSpPr txBox="1">
            <a:spLocks noGrp="1"/>
          </p:cNvSpPr>
          <p:nvPr>
            <p:ph type="body" idx="1"/>
          </p:nvPr>
        </p:nvSpPr>
        <p:spPr>
          <a:prstGeom prst="rect">
            <a:avLst/>
          </a:prstGeom>
        </p:spPr>
        <p:txBody>
          <a:bodyPr>
            <a:noAutofit/>
          </a:bodyPr>
          <a:lstStyle/>
          <a:p>
            <a:pPr marL="0" indent="0">
              <a:spcBef>
                <a:spcPts val="0"/>
              </a:spcBef>
              <a:buSzTx/>
              <a:buNone/>
              <a:defRPr sz="5200"/>
            </a:pPr>
            <a:r>
              <a:t>Decision i) [80% P16]</a:t>
            </a:r>
          </a:p>
          <a:p>
            <a:pPr marL="0" indent="0">
              <a:spcBef>
                <a:spcPts val="0"/>
              </a:spcBef>
              <a:buSzTx/>
              <a:buNone/>
              <a:defRPr sz="5200"/>
            </a:pPr>
            <a:r>
              <a:t>P15(0.8, 4000€) or </a:t>
            </a:r>
            <a:r>
              <a:rPr>
                <a:solidFill>
                  <a:schemeClr val="accent3">
                    <a:hueOff val="-274225"/>
                    <a:satOff val="26768"/>
                    <a:lumOff val="11368"/>
                  </a:schemeClr>
                </a:solidFill>
              </a:rPr>
              <a:t>P16(3000€)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Decision ii) [65% P17]</a:t>
            </a:r>
          </a:p>
          <a:p>
            <a:pPr marL="0" indent="0">
              <a:spcBef>
                <a:spcPts val="0"/>
              </a:spcBef>
              <a:buSzTx/>
              <a:buNone/>
              <a:defRPr sz="5200"/>
            </a:pPr>
            <a:r>
              <a:rPr>
                <a:solidFill>
                  <a:schemeClr val="accent3">
                    <a:hueOff val="-274225"/>
                    <a:satOff val="26768"/>
                    <a:lumOff val="11368"/>
                  </a:schemeClr>
                </a:solidFill>
              </a:rPr>
              <a:t>P17(0.2, 4000€)</a:t>
            </a:r>
            <a:r>
              <a:t>  or P18(0.25, 3000€)  </a:t>
            </a:r>
          </a:p>
          <a:p>
            <a:pPr marL="0" indent="0">
              <a:spcBef>
                <a:spcPts val="0"/>
              </a:spcBef>
              <a:buSzTx/>
              <a:buNone/>
              <a:defRPr sz="5200"/>
            </a:pPr>
            <a:endParaRPr/>
          </a:p>
          <a:p>
            <a:pPr marL="0" indent="0">
              <a:spcBef>
                <a:spcPts val="0"/>
              </a:spcBef>
              <a:buSzTx/>
              <a:buNone/>
              <a:defRPr sz="5200"/>
            </a:pPr>
            <a:r>
              <a:t>Decision ii) is similar to i)</a:t>
            </a:r>
          </a:p>
          <a:p>
            <a:pPr marL="0" indent="0">
              <a:spcBef>
                <a:spcPts val="0"/>
              </a:spcBef>
              <a:buSzTx/>
              <a:buNone/>
              <a:defRPr sz="5200"/>
            </a:pPr>
            <a:endParaRPr/>
          </a:p>
          <a:p>
            <a:pPr marL="0" indent="0">
              <a:spcBef>
                <a:spcPts val="0"/>
              </a:spcBef>
              <a:buSzTx/>
              <a:buNone/>
              <a:defRPr sz="5200"/>
            </a:pPr>
            <a:r>
              <a:t>Discontinuity when probability is 1.</a:t>
            </a: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rospect Theory"/>
          <p:cNvSpPr txBox="1">
            <a:spLocks noGrp="1"/>
          </p:cNvSpPr>
          <p:nvPr>
            <p:ph type="title"/>
          </p:nvPr>
        </p:nvSpPr>
        <p:spPr>
          <a:prstGeom prst="rect">
            <a:avLst/>
          </a:prstGeom>
        </p:spPr>
        <p:txBody>
          <a:bodyPr/>
          <a:lstStyle/>
          <a:p>
            <a:r>
              <a:t>Prospect Theory</a:t>
            </a:r>
          </a:p>
        </p:txBody>
      </p:sp>
      <p:sp>
        <p:nvSpPr>
          <p:cNvPr id="389" name="Problem 5 - Overweighing low probability ev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5 - Overweighing low probability events</a:t>
            </a:r>
          </a:p>
        </p:txBody>
      </p:sp>
      <p:sp>
        <p:nvSpPr>
          <p:cNvPr id="390" name="P11(0.001, 5000€) or P12(5€)"/>
          <p:cNvSpPr txBox="1">
            <a:spLocks noGrp="1"/>
          </p:cNvSpPr>
          <p:nvPr>
            <p:ph type="body" idx="1"/>
          </p:nvPr>
        </p:nvSpPr>
        <p:spPr>
          <a:prstGeom prst="rect">
            <a:avLst/>
          </a:prstGeom>
        </p:spPr>
        <p:txBody>
          <a:bodyPr>
            <a:noAutofit/>
          </a:bodyPr>
          <a:lstStyle/>
          <a:p>
            <a:pPr marL="0" indent="0">
              <a:spcBef>
                <a:spcPts val="0"/>
              </a:spcBef>
              <a:buSzTx/>
              <a:buNone/>
              <a:defRPr sz="5200"/>
            </a:pPr>
            <a:r>
              <a:t>P11(0.001, 5000€) or P12(5€) </a:t>
            </a:r>
          </a:p>
          <a:p>
            <a:pPr marL="0" indent="0">
              <a:spcBef>
                <a:spcPts val="0"/>
              </a:spcBef>
              <a:buSzTx/>
              <a:buNone/>
              <a:defRPr sz="5200"/>
            </a:pPr>
            <a:endParaRP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ationality"/>
          <p:cNvSpPr txBox="1">
            <a:spLocks noGrp="1"/>
          </p:cNvSpPr>
          <p:nvPr>
            <p:ph type="title"/>
          </p:nvPr>
        </p:nvSpPr>
        <p:spPr>
          <a:prstGeom prst="rect">
            <a:avLst/>
          </a:prstGeom>
        </p:spPr>
        <p:txBody>
          <a:bodyPr>
            <a:noAutofit/>
          </a:bodyPr>
          <a:lstStyle/>
          <a:p>
            <a:r>
              <a:t>Rationality</a:t>
            </a:r>
          </a:p>
        </p:txBody>
      </p:sp>
      <p:sp>
        <p:nvSpPr>
          <p:cNvPr id="219" name="Key Principl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dirty="0"/>
              <a:t>Key Principles</a:t>
            </a:r>
          </a:p>
        </p:txBody>
      </p:sp>
      <p:sp>
        <p:nvSpPr>
          <p:cNvPr id="220" name="Utility maximisation: Individuals are assumed to be rational, always making consistent decisions that maximize their utility.…"/>
          <p:cNvSpPr txBox="1">
            <a:spLocks noGrp="1"/>
          </p:cNvSpPr>
          <p:nvPr>
            <p:ph type="body" idx="1"/>
          </p:nvPr>
        </p:nvSpPr>
        <p:spPr>
          <a:prstGeom prst="rect">
            <a:avLst/>
          </a:prstGeom>
        </p:spPr>
        <p:txBody>
          <a:bodyPr>
            <a:noAutofit/>
          </a:bodyPr>
          <a:lstStyle/>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Utility </a:t>
            </a:r>
            <a:r>
              <a:rPr b="1" dirty="0" err="1"/>
              <a:t>maximisation</a:t>
            </a:r>
            <a:r>
              <a:rPr b="1" dirty="0"/>
              <a:t>:</a:t>
            </a:r>
            <a:r>
              <a:rPr dirty="0"/>
              <a:t> Individuals are assumed to be rational, always making consistent decisions that maximize their utility.</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Completeness: </a:t>
            </a:r>
            <a:r>
              <a:rPr dirty="0"/>
              <a:t>For any two options, A and B, an individual can rank them (A is preferred to B, B is preferred to A, or indifferent).</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Transitivity:</a:t>
            </a:r>
            <a:r>
              <a:rPr dirty="0"/>
              <a:t> If option A is preferred to B and B is preferred to C, then A is preferred to C.</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Independence:</a:t>
            </a:r>
            <a:r>
              <a:rPr dirty="0"/>
              <a:t> If A is preferred to B, then A should still be preferred to B even when both options are mixed with a third option, C, in the same proportion</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Continuity:</a:t>
            </a:r>
            <a:r>
              <a:rPr dirty="0"/>
              <a:t> If A is preferred to B and B is preferred to C, there exists a probability mix between A and C that is equivalent in value to 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rospect Theory"/>
          <p:cNvSpPr txBox="1">
            <a:spLocks noGrp="1"/>
          </p:cNvSpPr>
          <p:nvPr>
            <p:ph type="title"/>
          </p:nvPr>
        </p:nvSpPr>
        <p:spPr>
          <a:prstGeom prst="rect">
            <a:avLst/>
          </a:prstGeom>
        </p:spPr>
        <p:txBody>
          <a:bodyPr/>
          <a:lstStyle/>
          <a:p>
            <a:r>
              <a:t>Prospect Theory</a:t>
            </a:r>
          </a:p>
        </p:txBody>
      </p:sp>
      <p:sp>
        <p:nvSpPr>
          <p:cNvPr id="393" name="Problem 5 - Overweighing low probability ev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5 - Overweighing low probability events</a:t>
            </a:r>
          </a:p>
        </p:txBody>
      </p:sp>
      <p:sp>
        <p:nvSpPr>
          <p:cNvPr id="394" name="P11(0.001, 5000€) ≻ P12(5€)…"/>
          <p:cNvSpPr txBox="1">
            <a:spLocks noGrp="1"/>
          </p:cNvSpPr>
          <p:nvPr>
            <p:ph type="body" idx="1"/>
          </p:nvPr>
        </p:nvSpPr>
        <p:spPr>
          <a:prstGeom prst="rect">
            <a:avLst/>
          </a:prstGeom>
        </p:spPr>
        <p:txBody>
          <a:bodyPr>
            <a:noAutofit/>
          </a:bodyPr>
          <a:lstStyle/>
          <a:p>
            <a:pPr marL="0" indent="0">
              <a:spcBef>
                <a:spcPts val="0"/>
              </a:spcBef>
              <a:buSzTx/>
              <a:buNone/>
              <a:defRPr sz="5200"/>
            </a:pPr>
            <a:r>
              <a:t>P11</a:t>
            </a:r>
            <a:r>
              <a:rPr>
                <a:solidFill>
                  <a:schemeClr val="accent3">
                    <a:hueOff val="-274225"/>
                    <a:satOff val="26768"/>
                    <a:lumOff val="11368"/>
                  </a:schemeClr>
                </a:solidFill>
              </a:rPr>
              <a:t>(0.001, 5000€)</a:t>
            </a:r>
            <a:r>
              <a:t> ≻ P12(5€) </a:t>
            </a:r>
          </a:p>
          <a:p>
            <a:pPr marL="0" indent="0">
              <a:spcBef>
                <a:spcPts val="0"/>
              </a:spcBef>
              <a:buSzTx/>
              <a:buNone/>
              <a:defRPr sz="5200"/>
            </a:pPr>
            <a:endParaRPr/>
          </a:p>
          <a:p>
            <a:pPr marL="660400" indent="-660400">
              <a:spcBef>
                <a:spcPts val="0"/>
              </a:spcBef>
              <a:defRPr sz="5200"/>
            </a:pPr>
            <a:r>
              <a:t>Equal expected values of prospects</a:t>
            </a:r>
          </a:p>
          <a:p>
            <a:pPr marL="660400" indent="-660400">
              <a:spcBef>
                <a:spcPts val="0"/>
              </a:spcBef>
              <a:defRPr sz="5200"/>
            </a:pPr>
            <a:r>
              <a:t>Choice means risk seeking in the domain of gains</a:t>
            </a:r>
          </a:p>
          <a:p>
            <a:pPr marL="660400" indent="-660400">
              <a:spcBef>
                <a:spcPts val="0"/>
              </a:spcBef>
              <a:defRPr sz="5200"/>
            </a:pPr>
            <a:r>
              <a:t>Risk aversion in the positive domain shifts to risk seeking with very low probabilities</a:t>
            </a:r>
          </a:p>
          <a:p>
            <a:pPr marL="0" indent="0">
              <a:spcBef>
                <a:spcPts val="0"/>
              </a:spcBef>
              <a:buSzTx/>
              <a:buNone/>
              <a:defRPr sz="5200"/>
            </a:pPr>
            <a:endParaRPr/>
          </a:p>
          <a:p>
            <a:pPr marL="0" indent="0">
              <a:spcBef>
                <a:spcPts val="0"/>
              </a:spcBef>
              <a:buSzTx/>
              <a:buNone/>
              <a:defRPr sz="5200"/>
            </a:pPr>
            <a:r>
              <a:t>People overweight low-probability events</a:t>
            </a: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rospect Theory"/>
          <p:cNvSpPr txBox="1">
            <a:spLocks noGrp="1"/>
          </p:cNvSpPr>
          <p:nvPr>
            <p:ph type="title"/>
          </p:nvPr>
        </p:nvSpPr>
        <p:spPr>
          <a:prstGeom prst="rect">
            <a:avLst/>
          </a:prstGeom>
        </p:spPr>
        <p:txBody>
          <a:bodyPr/>
          <a:lstStyle/>
          <a:p>
            <a:r>
              <a:t>Prospect Theory</a:t>
            </a:r>
          </a:p>
        </p:txBody>
      </p:sp>
      <p:sp>
        <p:nvSpPr>
          <p:cNvPr id="399" name="Problem 5 - Overweighing low probability ev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5 - Overweighing low probability events</a:t>
            </a:r>
          </a:p>
        </p:txBody>
      </p:sp>
      <p:sp>
        <p:nvSpPr>
          <p:cNvPr id="400" name="P13(0.001, -5000€) or P14(-5€)"/>
          <p:cNvSpPr txBox="1">
            <a:spLocks noGrp="1"/>
          </p:cNvSpPr>
          <p:nvPr>
            <p:ph type="body" idx="1"/>
          </p:nvPr>
        </p:nvSpPr>
        <p:spPr>
          <a:prstGeom prst="rect">
            <a:avLst/>
          </a:prstGeom>
        </p:spPr>
        <p:txBody>
          <a:bodyPr>
            <a:noAutofit/>
          </a:bodyPr>
          <a:lstStyle/>
          <a:p>
            <a:pPr marL="0" indent="0">
              <a:spcBef>
                <a:spcPts val="0"/>
              </a:spcBef>
              <a:buSzTx/>
              <a:buNone/>
              <a:defRPr sz="5200"/>
            </a:pPr>
            <a:r>
              <a:t>P13(0.001, -5000€) or P14(-5€)</a:t>
            </a:r>
            <a:endParaRPr>
              <a:solidFill>
                <a:schemeClr val="accent3">
                  <a:hueOff val="-274225"/>
                  <a:satOff val="26768"/>
                  <a:lumOff val="11368"/>
                </a:schemeClr>
              </a:solidFill>
            </a:endParaRPr>
          </a:p>
          <a:p>
            <a:pPr marL="0" indent="0">
              <a:spcBef>
                <a:spcPts val="0"/>
              </a:spcBef>
              <a:buSzTx/>
              <a:buNone/>
              <a:defRPr sz="5200"/>
            </a:pPr>
            <a:r>
              <a:rPr>
                <a:solidFill>
                  <a:schemeClr val="accent3">
                    <a:hueOff val="-274225"/>
                    <a:satOff val="26768"/>
                    <a:lumOff val="11368"/>
                  </a:schemeClr>
                </a:solidFill>
              </a:rPr>
              <a: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rospect Theory"/>
          <p:cNvSpPr txBox="1">
            <a:spLocks noGrp="1"/>
          </p:cNvSpPr>
          <p:nvPr>
            <p:ph type="title"/>
          </p:nvPr>
        </p:nvSpPr>
        <p:spPr>
          <a:prstGeom prst="rect">
            <a:avLst/>
          </a:prstGeom>
        </p:spPr>
        <p:txBody>
          <a:bodyPr/>
          <a:lstStyle/>
          <a:p>
            <a:r>
              <a:t>Prospect Theory</a:t>
            </a:r>
          </a:p>
        </p:txBody>
      </p:sp>
      <p:sp>
        <p:nvSpPr>
          <p:cNvPr id="405" name="Problem 5 - Overweighing low probability ev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Problem 5 - Overweighing low probability events</a:t>
            </a:r>
          </a:p>
        </p:txBody>
      </p:sp>
      <p:sp>
        <p:nvSpPr>
          <p:cNvPr id="406" name="P13(0.001, -5000€) ≺ P14(-5€)…"/>
          <p:cNvSpPr txBox="1">
            <a:spLocks noGrp="1"/>
          </p:cNvSpPr>
          <p:nvPr>
            <p:ph type="body" idx="1"/>
          </p:nvPr>
        </p:nvSpPr>
        <p:spPr>
          <a:prstGeom prst="rect">
            <a:avLst/>
          </a:prstGeom>
        </p:spPr>
        <p:txBody>
          <a:bodyPr>
            <a:noAutofit/>
          </a:bodyPr>
          <a:lstStyle/>
          <a:p>
            <a:pPr marL="0" indent="0">
              <a:spcBef>
                <a:spcPts val="0"/>
              </a:spcBef>
              <a:buSzTx/>
              <a:buNone/>
              <a:defRPr sz="5200"/>
            </a:pPr>
            <a:r>
              <a:t>P13(0.001, -5000€) ≺ </a:t>
            </a:r>
            <a:r>
              <a:rPr>
                <a:solidFill>
                  <a:schemeClr val="accent3">
                    <a:hueOff val="-274225"/>
                    <a:satOff val="26768"/>
                    <a:lumOff val="11368"/>
                  </a:schemeClr>
                </a:solidFill>
              </a:rPr>
              <a:t>P14(-5€)</a:t>
            </a:r>
          </a:p>
          <a:p>
            <a:pPr marL="0" indent="0">
              <a:spcBef>
                <a:spcPts val="0"/>
              </a:spcBef>
              <a:buSzTx/>
              <a:buNone/>
              <a:defRPr sz="5200"/>
            </a:pPr>
            <a:r>
              <a:rPr>
                <a:solidFill>
                  <a:schemeClr val="accent3">
                    <a:hueOff val="-274225"/>
                    <a:satOff val="26768"/>
                    <a:lumOff val="11368"/>
                  </a:schemeClr>
                </a:solidFill>
              </a:rPr>
              <a:t> </a:t>
            </a:r>
          </a:p>
          <a:p>
            <a:pPr marL="660400" indent="-660400">
              <a:spcBef>
                <a:spcPts val="0"/>
              </a:spcBef>
              <a:defRPr sz="5200"/>
            </a:pPr>
            <a:r>
              <a:t>Equal expected values of prospects</a:t>
            </a:r>
          </a:p>
          <a:p>
            <a:pPr marL="660400" indent="-660400">
              <a:spcBef>
                <a:spcPts val="0"/>
              </a:spcBef>
              <a:defRPr sz="5200"/>
            </a:pPr>
            <a:r>
              <a:t>Choice means risk aversion in the domain of losses</a:t>
            </a:r>
          </a:p>
          <a:p>
            <a:pPr marL="0" indent="0">
              <a:spcBef>
                <a:spcPts val="0"/>
              </a:spcBef>
              <a:buSzTx/>
              <a:buNone/>
              <a:defRPr sz="5200"/>
            </a:pPr>
            <a:endParaRPr/>
          </a:p>
          <a:p>
            <a:pPr marL="0" indent="0">
              <a:spcBef>
                <a:spcPts val="0"/>
              </a:spcBef>
              <a:buSzTx/>
              <a:buNone/>
              <a:defRPr sz="5200"/>
            </a:pPr>
            <a:endParaRPr/>
          </a:p>
          <a:p>
            <a:pPr marL="0" indent="0">
              <a:spcBef>
                <a:spcPts val="0"/>
              </a:spcBef>
              <a:buSzTx/>
              <a:buNone/>
              <a:defRPr sz="5200"/>
            </a:pPr>
            <a:r>
              <a:t>People overweight low-probability events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rospect Theory"/>
          <p:cNvSpPr txBox="1">
            <a:spLocks noGrp="1"/>
          </p:cNvSpPr>
          <p:nvPr>
            <p:ph type="title"/>
          </p:nvPr>
        </p:nvSpPr>
        <p:spPr>
          <a:prstGeom prst="rect">
            <a:avLst/>
          </a:prstGeom>
        </p:spPr>
        <p:txBody>
          <a:bodyPr/>
          <a:lstStyle/>
          <a:p>
            <a:r>
              <a:t>Prospect Theory</a:t>
            </a:r>
          </a:p>
        </p:txBody>
      </p:sp>
      <p:sp>
        <p:nvSpPr>
          <p:cNvPr id="411" name="Problem 6 - Overweighting of low probabilities is greatest at the lowest probabiliti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43889">
              <a:defRPr sz="4290"/>
            </a:lvl1pPr>
          </a:lstStyle>
          <a:p>
            <a:r>
              <a:t>Problem 6 - Overweighting of low probabilities is greatest at the lowest probabilities</a:t>
            </a:r>
          </a:p>
        </p:txBody>
      </p:sp>
      <p:sp>
        <p:nvSpPr>
          <p:cNvPr id="412" name="Decision i)…"/>
          <p:cNvSpPr txBox="1">
            <a:spLocks noGrp="1"/>
          </p:cNvSpPr>
          <p:nvPr>
            <p:ph type="body" idx="1"/>
          </p:nvPr>
        </p:nvSpPr>
        <p:spPr>
          <a:prstGeom prst="rect">
            <a:avLst/>
          </a:prstGeom>
        </p:spPr>
        <p:txBody>
          <a:bodyPr>
            <a:noAutofit/>
          </a:bodyPr>
          <a:lstStyle/>
          <a:p>
            <a:pPr marL="0" indent="0">
              <a:spcBef>
                <a:spcPts val="0"/>
              </a:spcBef>
              <a:buSzTx/>
              <a:buNone/>
              <a:defRPr sz="5200"/>
            </a:pPr>
            <a:r>
              <a:t>Decision i) </a:t>
            </a:r>
          </a:p>
          <a:p>
            <a:pPr marL="0" indent="0">
              <a:spcBef>
                <a:spcPts val="0"/>
              </a:spcBef>
              <a:buSzTx/>
              <a:buNone/>
              <a:defRPr sz="5200"/>
            </a:pPr>
            <a:r>
              <a:t>P19(0.45, 6000€) or P20(0.90, 3000€)</a:t>
            </a:r>
          </a:p>
          <a:p>
            <a:pPr marL="0" indent="0">
              <a:spcBef>
                <a:spcPts val="0"/>
              </a:spcBef>
              <a:buSzTx/>
              <a:buNone/>
              <a:defRPr sz="5200"/>
            </a:pPr>
            <a:endParaRPr/>
          </a:p>
          <a:p>
            <a:pPr marL="0" indent="0">
              <a:spcBef>
                <a:spcPts val="0"/>
              </a:spcBef>
              <a:buSzTx/>
              <a:buNone/>
              <a:defRPr sz="5200"/>
            </a:pPr>
            <a:r>
              <a:t>Decision ii) </a:t>
            </a:r>
          </a:p>
          <a:p>
            <a:pPr marL="0" indent="0">
              <a:spcBef>
                <a:spcPts val="0"/>
              </a:spcBef>
              <a:buSzTx/>
              <a:buNone/>
              <a:defRPr sz="5200"/>
            </a:pPr>
            <a:r>
              <a:t>P21(0.001, 6000€) or P22(0.002, 3000€)  </a:t>
            </a: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rospect Theory"/>
          <p:cNvSpPr txBox="1">
            <a:spLocks noGrp="1"/>
          </p:cNvSpPr>
          <p:nvPr>
            <p:ph type="title"/>
          </p:nvPr>
        </p:nvSpPr>
        <p:spPr>
          <a:prstGeom prst="rect">
            <a:avLst/>
          </a:prstGeom>
        </p:spPr>
        <p:txBody>
          <a:bodyPr/>
          <a:lstStyle/>
          <a:p>
            <a:r>
              <a:t>Prospect Theory</a:t>
            </a:r>
          </a:p>
        </p:txBody>
      </p:sp>
      <p:sp>
        <p:nvSpPr>
          <p:cNvPr id="417" name="Problem 6 - Overweighting of low probabilities is greatest at the lowest probabiliti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43889">
              <a:defRPr sz="4290"/>
            </a:lvl1pPr>
          </a:lstStyle>
          <a:p>
            <a:r>
              <a:t>Problem 6 - Overweighting of low probabilities is greatest at the lowest probabilities</a:t>
            </a:r>
          </a:p>
        </p:txBody>
      </p:sp>
      <p:sp>
        <p:nvSpPr>
          <p:cNvPr id="418" name="Decision i)…"/>
          <p:cNvSpPr txBox="1">
            <a:spLocks noGrp="1"/>
          </p:cNvSpPr>
          <p:nvPr>
            <p:ph type="body" idx="1"/>
          </p:nvPr>
        </p:nvSpPr>
        <p:spPr>
          <a:prstGeom prst="rect">
            <a:avLst/>
          </a:prstGeom>
        </p:spPr>
        <p:txBody>
          <a:bodyPr>
            <a:noAutofit/>
          </a:bodyPr>
          <a:lstStyle/>
          <a:p>
            <a:pPr marL="0" indent="0">
              <a:spcBef>
                <a:spcPts val="0"/>
              </a:spcBef>
              <a:buSzTx/>
              <a:buNone/>
              <a:defRPr sz="5200"/>
            </a:pPr>
            <a:r>
              <a:t>Decision i) </a:t>
            </a:r>
          </a:p>
          <a:p>
            <a:pPr marL="0" indent="0">
              <a:spcBef>
                <a:spcPts val="0"/>
              </a:spcBef>
              <a:buSzTx/>
              <a:buNone/>
              <a:defRPr sz="5200"/>
            </a:pPr>
            <a:r>
              <a:t>P19(0.45, 6000€) ≺ </a:t>
            </a:r>
            <a:r>
              <a:rPr>
                <a:solidFill>
                  <a:schemeClr val="accent3">
                    <a:hueOff val="-274225"/>
                    <a:satOff val="26768"/>
                    <a:lumOff val="11368"/>
                  </a:schemeClr>
                </a:solidFill>
              </a:rPr>
              <a:t>P20(0.90, 3000€)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Decision ii) </a:t>
            </a:r>
          </a:p>
          <a:p>
            <a:pPr marL="0" indent="0">
              <a:spcBef>
                <a:spcPts val="0"/>
              </a:spcBef>
              <a:buSzTx/>
              <a:buNone/>
              <a:defRPr sz="5200"/>
            </a:pPr>
            <a:r>
              <a:rPr>
                <a:solidFill>
                  <a:schemeClr val="accent3">
                    <a:hueOff val="-274225"/>
                    <a:satOff val="26768"/>
                    <a:lumOff val="11368"/>
                  </a:schemeClr>
                </a:solidFill>
              </a:rPr>
              <a:t>P21(0.001, 6000€)</a:t>
            </a:r>
            <a:r>
              <a:t> ≻ P22(0.002, 3000€)  </a:t>
            </a:r>
          </a:p>
          <a:p>
            <a:pPr marL="0" indent="0">
              <a:spcBef>
                <a:spcPts val="0"/>
              </a:spcBef>
              <a:buSzTx/>
              <a:buNone/>
              <a:defRPr sz="5200"/>
            </a:pPr>
            <a:endParaRPr/>
          </a:p>
          <a:p>
            <a:pPr marL="0" indent="0">
              <a:spcBef>
                <a:spcPts val="0"/>
              </a:spcBef>
              <a:buSzTx/>
              <a:buNone/>
              <a:defRPr sz="5200"/>
            </a:pPr>
            <a:r>
              <a:t>Decision ii) is similar to decision i)</a:t>
            </a:r>
          </a:p>
          <a:p>
            <a:pPr marL="0" indent="0">
              <a:spcBef>
                <a:spcPts val="0"/>
              </a:spcBef>
              <a:buSzTx/>
              <a:buNone/>
              <a:defRPr sz="5200"/>
            </a:pPr>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t>Prospect Theory</a:t>
            </a:r>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Value Function</a:t>
            </a:r>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marL="0" indent="0">
              <a:lnSpc>
                <a:spcPct val="100000"/>
              </a:lnSpc>
              <a:spcBef>
                <a:spcPts val="3000"/>
              </a:spcBef>
              <a:buSzTx/>
              <a:buNone/>
              <a:defRPr sz="4900"/>
            </a:pPr>
            <a:r>
              <a:t>The value function replaces the utility function in EUT. The 3 key aspects of decision-making suggest:</a:t>
            </a:r>
          </a:p>
          <a:p>
            <a:pPr marL="660400" indent="-660400">
              <a:lnSpc>
                <a:spcPct val="100000"/>
              </a:lnSpc>
              <a:spcBef>
                <a:spcPts val="3000"/>
              </a:spcBef>
              <a:defRPr sz="4900"/>
            </a:pPr>
            <a:r>
              <a:t>People exhibit risk aversion in the positive domain and risk seeking in the negative domain; value function is concave in the positive domain and convex in the negative domain</a:t>
            </a:r>
          </a:p>
          <a:p>
            <a:pPr marL="660400" indent="-660400">
              <a:lnSpc>
                <a:spcPct val="100000"/>
              </a:lnSpc>
              <a:spcBef>
                <a:spcPts val="3000"/>
              </a:spcBef>
              <a:defRPr sz="4900"/>
            </a:pPr>
            <a:r>
              <a:t>Decisions are made by focusing on gains and losses; the argument for the value function changes in gains and losses</a:t>
            </a:r>
          </a:p>
          <a:p>
            <a:pPr marL="660400" indent="-660400">
              <a:lnSpc>
                <a:spcPct val="100000"/>
              </a:lnSpc>
              <a:spcBef>
                <a:spcPts val="3000"/>
              </a:spcBef>
              <a:defRPr sz="4900"/>
            </a:pPr>
            <a:r>
              <a:t>People dislike losses; the value function is steeper for losses than for gains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rospect Theory"/>
          <p:cNvSpPr txBox="1">
            <a:spLocks noGrp="1"/>
          </p:cNvSpPr>
          <p:nvPr>
            <p:ph type="title"/>
          </p:nvPr>
        </p:nvSpPr>
        <p:spPr>
          <a:prstGeom prst="rect">
            <a:avLst/>
          </a:prstGeom>
        </p:spPr>
        <p:txBody>
          <a:bodyPr/>
          <a:lstStyle/>
          <a:p>
            <a:r>
              <a:t>Prospect Theory</a:t>
            </a:r>
          </a:p>
        </p:txBody>
      </p:sp>
      <p:sp>
        <p:nvSpPr>
          <p:cNvPr id="427"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Value Function</a:t>
            </a:r>
          </a:p>
        </p:txBody>
      </p:sp>
      <p:sp>
        <p:nvSpPr>
          <p:cNvPr id="428" name="Changes in wealth from a reference point (horizontal-axis) determine value (vertical-axis)…"/>
          <p:cNvSpPr txBox="1">
            <a:spLocks noGrp="1"/>
          </p:cNvSpPr>
          <p:nvPr>
            <p:ph type="body" sz="half" idx="1"/>
          </p:nvPr>
        </p:nvSpPr>
        <p:spPr>
          <a:xfrm>
            <a:off x="1206500" y="4248504"/>
            <a:ext cx="9445588" cy="8256012"/>
          </a:xfrm>
          <a:prstGeom prst="rect">
            <a:avLst/>
          </a:prstGeom>
        </p:spPr>
        <p:txBody>
          <a:bodyPr>
            <a:noAutofit/>
          </a:bodyPr>
          <a:lstStyle/>
          <a:p>
            <a:pPr marL="660400" indent="-660400">
              <a:lnSpc>
                <a:spcPct val="100000"/>
              </a:lnSpc>
              <a:spcBef>
                <a:spcPts val="2500"/>
              </a:spcBef>
              <a:defRPr sz="5200"/>
            </a:pPr>
            <a:r>
              <a:t>Changes in wealth from a reference point (horizontal-axis) determine value (vertical-axis)</a:t>
            </a:r>
          </a:p>
          <a:p>
            <a:pPr marL="660400" indent="-660400">
              <a:lnSpc>
                <a:spcPct val="100000"/>
              </a:lnSpc>
              <a:spcBef>
                <a:spcPts val="2500"/>
              </a:spcBef>
              <a:defRPr sz="5200"/>
            </a:pPr>
            <a:r>
              <a:t>Concave in positive domain</a:t>
            </a:r>
          </a:p>
          <a:p>
            <a:pPr marL="660400" indent="-660400">
              <a:lnSpc>
                <a:spcPct val="100000"/>
              </a:lnSpc>
              <a:spcBef>
                <a:spcPts val="2500"/>
              </a:spcBef>
              <a:defRPr sz="5200"/>
            </a:pPr>
            <a:r>
              <a:t>Convex in negative domain</a:t>
            </a:r>
          </a:p>
        </p:txBody>
      </p:sp>
      <p:pic>
        <p:nvPicPr>
          <p:cNvPr id="2" name="Picture 1">
            <a:extLst>
              <a:ext uri="{FF2B5EF4-FFF2-40B4-BE49-F238E27FC236}">
                <a16:creationId xmlns:a16="http://schemas.microsoft.com/office/drawing/2014/main" id="{A8D4FA1B-88ED-9EF7-ACF0-33160020EDE8}"/>
              </a:ext>
            </a:extLst>
          </p:cNvPr>
          <p:cNvPicPr>
            <a:picLocks noChangeAspect="1"/>
          </p:cNvPicPr>
          <p:nvPr/>
        </p:nvPicPr>
        <p:blipFill>
          <a:blip r:embed="rId2"/>
          <a:stretch>
            <a:fillRect/>
          </a:stretch>
        </p:blipFill>
        <p:spPr>
          <a:xfrm>
            <a:off x="12192000" y="2512663"/>
            <a:ext cx="10542349" cy="9152283"/>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rospect Theory"/>
          <p:cNvSpPr txBox="1">
            <a:spLocks noGrp="1"/>
          </p:cNvSpPr>
          <p:nvPr>
            <p:ph type="title"/>
          </p:nvPr>
        </p:nvSpPr>
        <p:spPr>
          <a:prstGeom prst="rect">
            <a:avLst/>
          </a:prstGeom>
        </p:spPr>
        <p:txBody>
          <a:bodyPr/>
          <a:lstStyle/>
          <a:p>
            <a:r>
              <a:t>Prospect Theory</a:t>
            </a:r>
          </a:p>
        </p:txBody>
      </p:sp>
      <p:sp>
        <p:nvSpPr>
          <p:cNvPr id="432" name="Decision weigh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Decision weights</a:t>
            </a:r>
          </a:p>
        </p:txBody>
      </p:sp>
      <p:sp>
        <p:nvSpPr>
          <p:cNvPr id="433" name="The decision weights replaces probabilities in EUT. Decision weights are a function of probabilities.…"/>
          <p:cNvSpPr txBox="1">
            <a:spLocks noGrp="1"/>
          </p:cNvSpPr>
          <p:nvPr>
            <p:ph type="body" idx="1"/>
          </p:nvPr>
        </p:nvSpPr>
        <p:spPr>
          <a:prstGeom prst="rect">
            <a:avLst/>
          </a:prstGeom>
        </p:spPr>
        <p:txBody>
          <a:bodyPr>
            <a:noAutofit/>
          </a:bodyPr>
          <a:lstStyle/>
          <a:p>
            <a:pPr marL="0" indent="0">
              <a:lnSpc>
                <a:spcPct val="100000"/>
              </a:lnSpc>
              <a:spcBef>
                <a:spcPts val="1000"/>
              </a:spcBef>
              <a:buSzTx/>
              <a:buNone/>
              <a:defRPr sz="5200"/>
            </a:pPr>
            <a:r>
              <a:t>The decision weights replaces probabilities in EUT. Decision weights are a function of probabilities.</a:t>
            </a:r>
          </a:p>
          <a:p>
            <a:pPr marL="0" lvl="1" indent="457200">
              <a:lnSpc>
                <a:spcPct val="100000"/>
              </a:lnSpc>
              <a:spcBef>
                <a:spcPts val="1000"/>
              </a:spcBef>
              <a:buSzTx/>
              <a:buNone/>
              <a:defRPr sz="5200"/>
            </a:pPr>
            <a:r>
              <a:t>π(pr); decision weight associated with pr</a:t>
            </a:r>
          </a:p>
          <a:p>
            <a:pPr marL="0" indent="0">
              <a:lnSpc>
                <a:spcPct val="100000"/>
              </a:lnSpc>
              <a:spcBef>
                <a:spcPts val="1000"/>
              </a:spcBef>
              <a:buSzTx/>
              <a:buNone/>
              <a:defRPr sz="5200"/>
            </a:pPr>
            <a:endParaRPr/>
          </a:p>
          <a:p>
            <a:pPr marL="0" indent="0">
              <a:lnSpc>
                <a:spcPct val="100000"/>
              </a:lnSpc>
              <a:spcBef>
                <a:spcPts val="1000"/>
              </a:spcBef>
              <a:buSzTx/>
              <a:buNone/>
              <a:defRPr sz="5200"/>
            </a:pPr>
            <a:r>
              <a:t>The value of P(pr, z1, z2)</a:t>
            </a:r>
          </a:p>
          <a:p>
            <a:pPr marL="0" lvl="1" indent="457200">
              <a:lnSpc>
                <a:spcPct val="100000"/>
              </a:lnSpc>
              <a:spcBef>
                <a:spcPts val="1000"/>
              </a:spcBef>
              <a:buSzTx/>
              <a:buNone/>
              <a:defRPr sz="5200"/>
            </a:pPr>
            <a:r>
              <a:t>V(P); value of prospect</a:t>
            </a:r>
          </a:p>
          <a:p>
            <a:pPr marL="0" lvl="1" indent="457200">
              <a:lnSpc>
                <a:spcPct val="100000"/>
              </a:lnSpc>
              <a:spcBef>
                <a:spcPts val="1000"/>
              </a:spcBef>
              <a:buSzTx/>
              <a:buNone/>
              <a:defRPr sz="5200"/>
            </a:pPr>
            <a:r>
              <a:t>v(z); value of a wealth change</a:t>
            </a:r>
          </a:p>
          <a:p>
            <a:pPr marL="0" indent="0">
              <a:lnSpc>
                <a:spcPct val="100000"/>
              </a:lnSpc>
              <a:spcBef>
                <a:spcPts val="1000"/>
              </a:spcBef>
              <a:buSzTx/>
              <a:buNone/>
              <a:defRPr sz="5200"/>
            </a:pPr>
            <a:endParaRPr/>
          </a:p>
          <a:p>
            <a:pPr marL="0" lvl="1" indent="457200">
              <a:lnSpc>
                <a:spcPct val="100000"/>
              </a:lnSpc>
              <a:spcBef>
                <a:spcPts val="1000"/>
              </a:spcBef>
              <a:buSzTx/>
              <a:buNone/>
              <a:defRPr sz="5200"/>
            </a:pPr>
            <a:r>
              <a:t>V(pr, z1, z2)=V(P)=π(pr)v(z1)+ π(1-pr)v(z2)</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rospect Theory"/>
          <p:cNvSpPr txBox="1">
            <a:spLocks noGrp="1"/>
          </p:cNvSpPr>
          <p:nvPr>
            <p:ph type="title"/>
          </p:nvPr>
        </p:nvSpPr>
        <p:spPr>
          <a:prstGeom prst="rect">
            <a:avLst/>
          </a:prstGeom>
        </p:spPr>
        <p:txBody>
          <a:bodyPr/>
          <a:lstStyle/>
          <a:p>
            <a:r>
              <a:t>Prospect Theory</a:t>
            </a:r>
          </a:p>
        </p:txBody>
      </p:sp>
      <p:sp>
        <p:nvSpPr>
          <p:cNvPr id="438" name="Slide Subtitle"/>
          <p:cNvSpPr txBox="1">
            <a:spLocks noGrp="1"/>
          </p:cNvSpPr>
          <p:nvPr>
            <p:ph type="body" idx="21"/>
          </p:nvPr>
        </p:nvSpPr>
        <p:spPr>
          <a:prstGeom prst="rect">
            <a:avLst/>
          </a:prstGeom>
        </p:spPr>
        <p:txBody>
          <a:bodyPr/>
          <a:lstStyle/>
          <a:p>
            <a:endParaRPr/>
          </a:p>
        </p:txBody>
      </p:sp>
      <p:sp>
        <p:nvSpPr>
          <p:cNvPr id="439" name="EU(Ai )=Pr(S1 )∗U(Ci1 )+Pr(S2 )∗U(Ci2 )+…+ Pr(Sn )∗U(Cin )"/>
          <p:cNvSpPr txBox="1">
            <a:spLocks noGrp="1"/>
          </p:cNvSpPr>
          <p:nvPr>
            <p:ph type="body" idx="1"/>
          </p:nvPr>
        </p:nvSpPr>
        <p:spPr>
          <a:prstGeom prst="rect">
            <a:avLst/>
          </a:prstGeom>
        </p:spPr>
        <p:txBody>
          <a:bodyPr>
            <a:noAutofit/>
          </a:bodyPr>
          <a:lstStyle/>
          <a:p>
            <a:pPr marL="0" indent="0">
              <a:lnSpc>
                <a:spcPct val="100000"/>
              </a:lnSpc>
              <a:spcBef>
                <a:spcPts val="1000"/>
              </a:spcBef>
              <a:buSzTx/>
              <a:buNone/>
              <a:defRPr sz="5200" i="1"/>
            </a:pPr>
            <a:endParaRPr/>
          </a:p>
          <a:p>
            <a:pPr marL="0" indent="0">
              <a:lnSpc>
                <a:spcPct val="100000"/>
              </a:lnSpc>
              <a:spcBef>
                <a:spcPts val="1000"/>
              </a:spcBef>
              <a:buSzTx/>
              <a:buNone/>
              <a:defRPr sz="5200" i="1"/>
            </a:pPr>
            <a:endParaRPr/>
          </a:p>
          <a:p>
            <a:pPr marL="0" indent="0">
              <a:lnSpc>
                <a:spcPct val="100000"/>
              </a:lnSpc>
              <a:spcBef>
                <a:spcPts val="1000"/>
              </a:spcBef>
              <a:buSzTx/>
              <a:buNone/>
              <a:defRPr sz="5200" i="1"/>
            </a:pPr>
            <a:endParaRPr/>
          </a:p>
          <a:p>
            <a:pPr marL="0" indent="0" algn="ctr">
              <a:lnSpc>
                <a:spcPct val="100000"/>
              </a:lnSpc>
              <a:spcBef>
                <a:spcPts val="1000"/>
              </a:spcBef>
              <a:buSzTx/>
              <a:buNone/>
              <a:defRPr sz="5600" i="1"/>
            </a:pPr>
            <a:r>
              <a:t>EU(A</a:t>
            </a:r>
            <a:r>
              <a:rPr baseline="-5999"/>
              <a:t>i</a:t>
            </a:r>
            <a:r>
              <a:t> )=Pr(S</a:t>
            </a:r>
            <a:r>
              <a:rPr baseline="-5999"/>
              <a:t>1</a:t>
            </a:r>
            <a:r>
              <a:t> )∗U(C</a:t>
            </a:r>
            <a:r>
              <a:rPr baseline="-5999"/>
              <a:t>i</a:t>
            </a:r>
            <a:r>
              <a:rPr i="0" baseline="-5999"/>
              <a:t>1</a:t>
            </a:r>
            <a:r>
              <a:t> )+Pr(S</a:t>
            </a:r>
            <a:r>
              <a:rPr i="0" baseline="-5999"/>
              <a:t>2</a:t>
            </a:r>
            <a:r>
              <a:t> )∗U(C</a:t>
            </a:r>
            <a:r>
              <a:rPr baseline="-5999"/>
              <a:t>i</a:t>
            </a:r>
            <a:r>
              <a:rPr i="0" baseline="-5999"/>
              <a:t>2</a:t>
            </a:r>
            <a:r>
              <a:t> )+…+ Pr(S</a:t>
            </a:r>
            <a:r>
              <a:rPr baseline="-5999"/>
              <a:t>n</a:t>
            </a:r>
            <a:r>
              <a:t> )∗U(C</a:t>
            </a:r>
            <a:r>
              <a:rPr baseline="-5999"/>
              <a:t>in</a:t>
            </a:r>
            <a:r>
              <a: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Expected Utility"/>
          <p:cNvSpPr txBox="1">
            <a:spLocks noGrp="1"/>
          </p:cNvSpPr>
          <p:nvPr>
            <p:ph type="title"/>
          </p:nvPr>
        </p:nvSpPr>
        <p:spPr>
          <a:prstGeom prst="rect">
            <a:avLst/>
          </a:prstGeom>
        </p:spPr>
        <p:txBody>
          <a:bodyPr/>
          <a:lstStyle/>
          <a:p>
            <a:r>
              <a:t>Expected Utility</a:t>
            </a:r>
          </a:p>
        </p:txBody>
      </p:sp>
      <p:sp>
        <p:nvSpPr>
          <p:cNvPr id="442" name="Slide Subtitle"/>
          <p:cNvSpPr txBox="1">
            <a:spLocks noGrp="1"/>
          </p:cNvSpPr>
          <p:nvPr>
            <p:ph type="body" idx="21"/>
          </p:nvPr>
        </p:nvSpPr>
        <p:spPr>
          <a:prstGeom prst="rect">
            <a:avLst/>
          </a:prstGeom>
        </p:spPr>
        <p:txBody>
          <a:bodyPr/>
          <a:lstStyle/>
          <a:p>
            <a:endParaRPr/>
          </a:p>
        </p:txBody>
      </p:sp>
      <p:sp>
        <p:nvSpPr>
          <p:cNvPr id="443" name="EU(Ai )=π[Pr(S1 )]∗v(Ci1 )+π[Pr(S2 )∗v(Ci2 )+…+ Pr(Sn )]∗v(Cin )"/>
          <p:cNvSpPr txBox="1">
            <a:spLocks noGrp="1"/>
          </p:cNvSpPr>
          <p:nvPr>
            <p:ph type="body" idx="1"/>
          </p:nvPr>
        </p:nvSpPr>
        <p:spPr>
          <a:prstGeom prst="rect">
            <a:avLst/>
          </a:prstGeom>
        </p:spPr>
        <p:txBody>
          <a:bodyPr>
            <a:noAutofit/>
          </a:bodyPr>
          <a:lstStyle/>
          <a:p>
            <a:pPr marL="0" indent="0">
              <a:lnSpc>
                <a:spcPct val="100000"/>
              </a:lnSpc>
              <a:spcBef>
                <a:spcPts val="1000"/>
              </a:spcBef>
              <a:buSzTx/>
              <a:buNone/>
              <a:defRPr sz="5200" i="1"/>
            </a:pPr>
            <a:endParaRPr/>
          </a:p>
          <a:p>
            <a:pPr marL="0" indent="0">
              <a:lnSpc>
                <a:spcPct val="100000"/>
              </a:lnSpc>
              <a:spcBef>
                <a:spcPts val="1000"/>
              </a:spcBef>
              <a:buSzTx/>
              <a:buNone/>
              <a:defRPr sz="5200" i="1"/>
            </a:pPr>
            <a:endParaRPr/>
          </a:p>
          <a:p>
            <a:pPr marL="0" indent="0">
              <a:lnSpc>
                <a:spcPct val="100000"/>
              </a:lnSpc>
              <a:spcBef>
                <a:spcPts val="1000"/>
              </a:spcBef>
              <a:buSzTx/>
              <a:buNone/>
              <a:defRPr sz="5200" i="1"/>
            </a:pPr>
            <a:endParaRPr/>
          </a:p>
          <a:p>
            <a:pPr marL="0" indent="0" algn="ctr">
              <a:lnSpc>
                <a:spcPct val="100000"/>
              </a:lnSpc>
              <a:spcBef>
                <a:spcPts val="1000"/>
              </a:spcBef>
              <a:buSzTx/>
              <a:buNone/>
              <a:defRPr sz="5600" i="1"/>
            </a:pPr>
            <a:r>
              <a:t>EU(A</a:t>
            </a:r>
            <a:r>
              <a:rPr baseline="-5999"/>
              <a:t>i</a:t>
            </a:r>
            <a:r>
              <a:t> )=π[Pr(S</a:t>
            </a:r>
            <a:r>
              <a:rPr baseline="-5999"/>
              <a:t>1</a:t>
            </a:r>
            <a:r>
              <a:t> )]∗v(C</a:t>
            </a:r>
            <a:r>
              <a:rPr baseline="-5999"/>
              <a:t>i</a:t>
            </a:r>
            <a:r>
              <a:rPr i="0" baseline="-5999"/>
              <a:t>1</a:t>
            </a:r>
            <a:r>
              <a:t> )+π[Pr(S</a:t>
            </a:r>
            <a:r>
              <a:rPr i="0" baseline="-5999"/>
              <a:t>2</a:t>
            </a:r>
            <a:r>
              <a:t> )∗v(C</a:t>
            </a:r>
            <a:r>
              <a:rPr baseline="-5999"/>
              <a:t>i</a:t>
            </a:r>
            <a:r>
              <a:rPr i="0" baseline="-5999"/>
              <a:t>2</a:t>
            </a:r>
            <a:r>
              <a:t> )+…+ Pr(S</a:t>
            </a:r>
            <a:r>
              <a:rPr baseline="-5999"/>
              <a:t>n</a:t>
            </a:r>
            <a:r>
              <a:t> )]∗v(C</a:t>
            </a:r>
            <a:r>
              <a:rPr baseline="-5999"/>
              <a:t>in</a:t>
            </a:r>
            <a: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Expected Utility Theory"/>
          <p:cNvSpPr txBox="1">
            <a:spLocks noGrp="1"/>
          </p:cNvSpPr>
          <p:nvPr>
            <p:ph type="title"/>
          </p:nvPr>
        </p:nvSpPr>
        <p:spPr>
          <a:prstGeom prst="rect">
            <a:avLst/>
          </a:prstGeom>
        </p:spPr>
        <p:txBody>
          <a:bodyPr/>
          <a:lstStyle/>
          <a:p>
            <a:r>
              <a:t>Expected Utility Theory</a:t>
            </a:r>
          </a:p>
        </p:txBody>
      </p:sp>
      <p:sp>
        <p:nvSpPr>
          <p:cNvPr id="225" name="Slide Subtitle"/>
          <p:cNvSpPr txBox="1">
            <a:spLocks noGrp="1"/>
          </p:cNvSpPr>
          <p:nvPr>
            <p:ph type="body" idx="21"/>
          </p:nvPr>
        </p:nvSpPr>
        <p:spPr>
          <a:prstGeom prst="rect">
            <a:avLst/>
          </a:prstGeom>
        </p:spPr>
        <p:txBody>
          <a:bodyPr/>
          <a:lstStyle/>
          <a:p>
            <a:endParaRPr/>
          </a:p>
        </p:txBody>
      </p:sp>
      <p:sp>
        <p:nvSpPr>
          <p:cNvPr id="226" name="People have rational preferences across possible outcomes or states of nature.…"/>
          <p:cNvSpPr txBox="1">
            <a:spLocks noGrp="1"/>
          </p:cNvSpPr>
          <p:nvPr>
            <p:ph type="body" idx="1"/>
          </p:nvPr>
        </p:nvSpPr>
        <p:spPr>
          <a:prstGeom prst="rect">
            <a:avLst/>
          </a:prstGeom>
        </p:spPr>
        <p:txBody>
          <a:bodyPr/>
          <a:lstStyle/>
          <a:p>
            <a:pPr marL="995680" indent="-995680" defTabSz="2340805">
              <a:spcBef>
                <a:spcPts val="4300"/>
              </a:spcBef>
              <a:buSzPct val="100000"/>
              <a:buAutoNum type="arabicPeriod"/>
              <a:defRPr sz="5376"/>
            </a:pPr>
            <a:r>
              <a:rPr dirty="0"/>
              <a:t>People have rational preferences across possible outcomes or states of nature.</a:t>
            </a:r>
          </a:p>
          <a:p>
            <a:pPr marL="995680" indent="-995680" defTabSz="2340805">
              <a:spcBef>
                <a:spcPts val="4300"/>
              </a:spcBef>
              <a:buSzPct val="100000"/>
              <a:buAutoNum type="arabicPeriod" startAt="2"/>
              <a:defRPr sz="5376"/>
            </a:pPr>
            <a:r>
              <a:rPr dirty="0"/>
              <a:t>Preferences can be represented by the expectation of a utility function</a:t>
            </a:r>
          </a:p>
          <a:p>
            <a:pPr marL="995680" indent="-995680" defTabSz="2340805">
              <a:spcBef>
                <a:spcPts val="4300"/>
              </a:spcBef>
              <a:buSzPct val="100000"/>
              <a:buAutoNum type="arabicPeriod" startAt="2"/>
              <a:defRPr sz="5376"/>
            </a:pPr>
            <a:r>
              <a:rPr dirty="0"/>
              <a:t>Expected Utility (EU): Von Neumann and Morgenstern (1944)</a:t>
            </a:r>
          </a:p>
          <a:p>
            <a:pPr marL="995680" indent="-995680" defTabSz="2340805">
              <a:spcBef>
                <a:spcPts val="4300"/>
              </a:spcBef>
              <a:buSzPct val="100000"/>
              <a:buAutoNum type="arabicPeriod" startAt="3"/>
              <a:defRPr sz="5376"/>
            </a:pPr>
            <a:r>
              <a:rPr dirty="0"/>
              <a:t>People maximize utility and firms maximize profits.</a:t>
            </a:r>
          </a:p>
          <a:p>
            <a:pPr marL="995680" indent="-995680" defTabSz="2340805">
              <a:spcBef>
                <a:spcPts val="4300"/>
              </a:spcBef>
              <a:buSzPct val="100000"/>
              <a:buAutoNum type="arabicPeriod" startAt="4"/>
              <a:defRPr sz="5376"/>
            </a:pPr>
            <a:r>
              <a:rPr dirty="0"/>
              <a:t>People make independent decisions based on all relevant information.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rospect Theory"/>
          <p:cNvSpPr txBox="1">
            <a:spLocks noGrp="1"/>
          </p:cNvSpPr>
          <p:nvPr>
            <p:ph type="title"/>
          </p:nvPr>
        </p:nvSpPr>
        <p:spPr>
          <a:prstGeom prst="rect">
            <a:avLst/>
          </a:prstGeom>
        </p:spPr>
        <p:txBody>
          <a:bodyPr/>
          <a:lstStyle/>
          <a:p>
            <a:r>
              <a:t>Prospect Theory</a:t>
            </a:r>
          </a:p>
        </p:txBody>
      </p:sp>
      <p:sp>
        <p:nvSpPr>
          <p:cNvPr id="446" name="Decision weigh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Decision weights</a:t>
            </a:r>
          </a:p>
        </p:txBody>
      </p:sp>
      <p:sp>
        <p:nvSpPr>
          <p:cNvPr id="447" name="The decision weights function gives weights, from 0 to 1, to probabilities…"/>
          <p:cNvSpPr txBox="1">
            <a:spLocks noGrp="1"/>
          </p:cNvSpPr>
          <p:nvPr>
            <p:ph type="body" idx="1"/>
          </p:nvPr>
        </p:nvSpPr>
        <p:spPr>
          <a:prstGeom prst="rect">
            <a:avLst/>
          </a:prstGeom>
        </p:spPr>
        <p:txBody>
          <a:bodyPr>
            <a:noAutofit/>
          </a:bodyPr>
          <a:lstStyle/>
          <a:p>
            <a:pPr marL="0" indent="0">
              <a:lnSpc>
                <a:spcPct val="100000"/>
              </a:lnSpc>
              <a:spcBef>
                <a:spcPts val="1000"/>
              </a:spcBef>
              <a:buSzTx/>
              <a:buNone/>
              <a:defRPr sz="5200"/>
            </a:pPr>
            <a:r>
              <a:t>The decision weights function gives weights, from 0 to 1, to probabilities</a:t>
            </a:r>
          </a:p>
          <a:p>
            <a:pPr marL="0" indent="0">
              <a:lnSpc>
                <a:spcPct val="100000"/>
              </a:lnSpc>
              <a:spcBef>
                <a:spcPts val="1000"/>
              </a:spcBef>
              <a:buSzTx/>
              <a:buNone/>
              <a:defRPr sz="5200"/>
            </a:pPr>
            <a:endParaRPr/>
          </a:p>
          <a:p>
            <a:pPr marL="0" indent="0">
              <a:lnSpc>
                <a:spcPct val="100000"/>
              </a:lnSpc>
              <a:spcBef>
                <a:spcPts val="1000"/>
              </a:spcBef>
              <a:buSzTx/>
              <a:buNone/>
              <a:defRPr sz="5200"/>
            </a:pPr>
            <a:r>
              <a:rPr i="1"/>
              <a:t>π </a:t>
            </a:r>
            <a:r>
              <a:t>[0] = 0 and </a:t>
            </a:r>
            <a:r>
              <a:rPr i="1"/>
              <a:t>π </a:t>
            </a:r>
            <a:r>
              <a:t>[1] =1</a:t>
            </a:r>
          </a:p>
          <a:p>
            <a:pPr marL="0" indent="0">
              <a:lnSpc>
                <a:spcPct val="100000"/>
              </a:lnSpc>
              <a:spcBef>
                <a:spcPts val="1000"/>
              </a:spcBef>
              <a:buSzTx/>
              <a:buNone/>
              <a:defRPr sz="5200"/>
            </a:pPr>
            <a:endParaRPr/>
          </a:p>
          <a:p>
            <a:pPr marL="0" indent="0">
              <a:lnSpc>
                <a:spcPct val="100000"/>
              </a:lnSpc>
              <a:spcBef>
                <a:spcPts val="1000"/>
              </a:spcBef>
              <a:buSzTx/>
              <a:buNone/>
              <a:defRPr sz="5200"/>
            </a:pPr>
            <a:r>
              <a:t>For low probabilities it is assumed that:  </a:t>
            </a:r>
            <a:r>
              <a:rPr i="1"/>
              <a:t>π</a:t>
            </a:r>
            <a:r>
              <a:t>[</a:t>
            </a:r>
            <a:r>
              <a:rPr i="1"/>
              <a:t>x</a:t>
            </a:r>
            <a:r>
              <a:t>] &gt; </a:t>
            </a:r>
            <a:r>
              <a:rPr i="1"/>
              <a:t>x</a:t>
            </a:r>
          </a:p>
          <a:p>
            <a:pPr marL="0" indent="0">
              <a:lnSpc>
                <a:spcPct val="100000"/>
              </a:lnSpc>
              <a:spcBef>
                <a:spcPts val="1000"/>
              </a:spcBef>
              <a:buSzTx/>
              <a:buNone/>
              <a:defRPr sz="5200"/>
            </a:pPr>
            <a:endParaRPr i="1"/>
          </a:p>
          <a:p>
            <a:pPr marL="0" indent="0">
              <a:lnSpc>
                <a:spcPct val="100000"/>
              </a:lnSpc>
              <a:spcBef>
                <a:spcPts val="1000"/>
              </a:spcBef>
              <a:buSzTx/>
              <a:buNone/>
              <a:defRPr sz="5200"/>
            </a:pPr>
            <a:r>
              <a:t>For medium and high probabilities it is assumed that :   </a:t>
            </a:r>
            <a:r>
              <a:rPr i="1"/>
              <a:t>π</a:t>
            </a:r>
            <a:r>
              <a:t>[</a:t>
            </a:r>
            <a:r>
              <a:rPr i="1"/>
              <a:t>x</a:t>
            </a:r>
            <a:r>
              <a:t>] &lt; </a:t>
            </a:r>
            <a:r>
              <a:rPr i="1"/>
              <a:t>x</a:t>
            </a:r>
          </a:p>
          <a:p>
            <a:pPr marL="0" indent="0">
              <a:lnSpc>
                <a:spcPct val="100000"/>
              </a:lnSpc>
              <a:spcBef>
                <a:spcPts val="1000"/>
              </a:spcBef>
              <a:buSzTx/>
              <a:buNone/>
              <a:defRPr sz="5200"/>
            </a:pPr>
            <a:endParaRPr i="1"/>
          </a:p>
          <a:p>
            <a:pPr marL="0" indent="0">
              <a:lnSpc>
                <a:spcPct val="100000"/>
              </a:lnSpc>
              <a:spcBef>
                <a:spcPts val="1000"/>
              </a:spcBef>
              <a:buSzTx/>
              <a:buNone/>
              <a:defRPr sz="5200"/>
            </a:pPr>
            <a:endParaRPr i="1"/>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EUT vs P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EUT vs PT</a:t>
            </a:r>
          </a:p>
        </p:txBody>
      </p:sp>
      <p:sp>
        <p:nvSpPr>
          <p:cNvPr id="264" name="EUT value function shows a linear relationship between actual and perceived probabilities.…"/>
          <p:cNvSpPr txBox="1">
            <a:spLocks noGrp="1"/>
          </p:cNvSpPr>
          <p:nvPr>
            <p:ph type="body" sz="half" idx="1"/>
          </p:nvPr>
        </p:nvSpPr>
        <p:spPr>
          <a:prstGeom prst="rect">
            <a:avLst/>
          </a:prstGeom>
        </p:spPr>
        <p:txBody>
          <a:bodyPr>
            <a:noAutofit/>
          </a:bodyPr>
          <a:lstStyle/>
          <a:p>
            <a:pPr marL="457200" indent="-317500" defTabSz="457200">
              <a:lnSpc>
                <a:spcPct val="120000"/>
              </a:lnSpc>
              <a:spcBef>
                <a:spcPts val="1700"/>
              </a:spcBef>
              <a:buClr>
                <a:srgbClr val="0D0D0D"/>
              </a:buClr>
              <a:buFont typeface="TimesNewRomanPSMT"/>
              <a:defRPr sz="3500">
                <a:solidFill>
                  <a:srgbClr val="0D0D0D"/>
                </a:solidFill>
                <a:latin typeface="Helvetica"/>
                <a:ea typeface="Helvetica"/>
                <a:cs typeface="Helvetica"/>
                <a:sym typeface="Helvetica"/>
              </a:defRPr>
            </a:pPr>
            <a:r>
              <a:rPr b="1" dirty="0">
                <a:solidFill>
                  <a:schemeClr val="accent1"/>
                </a:solidFill>
              </a:rPr>
              <a:t>EUT</a:t>
            </a:r>
            <a:r>
              <a:rPr b="1" dirty="0"/>
              <a:t> </a:t>
            </a:r>
            <a:r>
              <a:rPr dirty="0"/>
              <a:t>value function shows a linear relationship between actual and perceived probabilities.</a:t>
            </a:r>
          </a:p>
          <a:p>
            <a:pPr marL="457200" indent="-317500" defTabSz="457200">
              <a:lnSpc>
                <a:spcPct val="120000"/>
              </a:lnSpc>
              <a:spcBef>
                <a:spcPts val="1700"/>
              </a:spcBef>
              <a:buClr>
                <a:srgbClr val="0D0D0D"/>
              </a:buClr>
              <a:buFont typeface="TimesNewRomanPSMT"/>
              <a:defRPr sz="3500">
                <a:solidFill>
                  <a:srgbClr val="0D0D0D"/>
                </a:solidFill>
                <a:latin typeface="Helvetica"/>
                <a:ea typeface="Helvetica"/>
                <a:cs typeface="Helvetica"/>
                <a:sym typeface="Helvetica"/>
              </a:defRPr>
            </a:pPr>
            <a:r>
              <a:rPr b="1" dirty="0">
                <a:solidFill>
                  <a:schemeClr val="accent3">
                    <a:hueOff val="362282"/>
                    <a:satOff val="31803"/>
                    <a:lumOff val="-18242"/>
                  </a:schemeClr>
                </a:solidFill>
              </a:rPr>
              <a:t>Prospect Theory </a:t>
            </a:r>
            <a:r>
              <a:rPr dirty="0"/>
              <a:t>value function shows how people assign a too high probability for low probability events (left side of the line), and inversely assign too low probabilities for high probability events (right side of the curve).</a:t>
            </a:r>
          </a:p>
        </p:txBody>
      </p:sp>
      <p:sp>
        <p:nvSpPr>
          <p:cNvPr id="265" name="Probability weighing"/>
          <p:cNvSpPr txBox="1">
            <a:spLocks noGrp="1"/>
          </p:cNvSpPr>
          <p:nvPr>
            <p:ph type="title"/>
          </p:nvPr>
        </p:nvSpPr>
        <p:spPr>
          <a:prstGeom prst="rect">
            <a:avLst/>
          </a:prstGeom>
        </p:spPr>
        <p:txBody>
          <a:bodyPr>
            <a:normAutofit/>
          </a:bodyPr>
          <a:lstStyle>
            <a:lvl1pPr defTabSz="2340805">
              <a:defRPr sz="8160" spc="-163"/>
            </a:lvl1pPr>
          </a:lstStyle>
          <a:p>
            <a:r>
              <a:t>Probability weighing</a:t>
            </a:r>
          </a:p>
        </p:txBody>
      </p:sp>
      <p:pic>
        <p:nvPicPr>
          <p:cNvPr id="266" name="pasted-movie.png" descr="pasted-movie.png"/>
          <p:cNvPicPr>
            <a:picLocks noChangeAspect="1"/>
          </p:cNvPicPr>
          <p:nvPr/>
        </p:nvPicPr>
        <p:blipFill>
          <a:blip r:embed="rId2"/>
          <a:stretch>
            <a:fillRect/>
          </a:stretch>
        </p:blipFill>
        <p:spPr>
          <a:xfrm>
            <a:off x="13656369" y="2527472"/>
            <a:ext cx="9155622" cy="9000734"/>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rospect Theory"/>
          <p:cNvSpPr txBox="1">
            <a:spLocks noGrp="1"/>
          </p:cNvSpPr>
          <p:nvPr>
            <p:ph type="title"/>
          </p:nvPr>
        </p:nvSpPr>
        <p:spPr>
          <a:prstGeom prst="rect">
            <a:avLst/>
          </a:prstGeom>
        </p:spPr>
        <p:txBody>
          <a:bodyPr/>
          <a:lstStyle/>
          <a:p>
            <a:r>
              <a:t>Prospect Theory</a:t>
            </a:r>
          </a:p>
        </p:txBody>
      </p:sp>
      <p:sp>
        <p:nvSpPr>
          <p:cNvPr id="459" name="Weighing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Weighing function</a:t>
            </a:r>
          </a:p>
        </p:txBody>
      </p:sp>
      <p:sp>
        <p:nvSpPr>
          <p:cNvPr id="461" name="Certainty effect: the slope of the π(pr) in the neighborhood of certainty is steep…"/>
          <p:cNvSpPr txBox="1"/>
          <p:nvPr/>
        </p:nvSpPr>
        <p:spPr>
          <a:xfrm>
            <a:off x="1457251" y="4564509"/>
            <a:ext cx="8396350" cy="6978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79400" indent="-279400" defTabSz="457200">
              <a:lnSpc>
                <a:spcPct val="117999"/>
              </a:lnSpc>
              <a:spcBef>
                <a:spcPts val="4000"/>
              </a:spcBef>
              <a:buSzPct val="123000"/>
              <a:buChar char="•"/>
              <a:defRPr sz="4000"/>
            </a:pPr>
            <a:r>
              <a:t>Certainty effect: the slope of the </a:t>
            </a:r>
            <a:r>
              <a:rPr i="1"/>
              <a:t>π</a:t>
            </a:r>
            <a:r>
              <a:t>(pr) in the neighborhood of certainty is steep</a:t>
            </a:r>
          </a:p>
          <a:p>
            <a:pPr marL="279400" indent="-279400" defTabSz="457200">
              <a:lnSpc>
                <a:spcPct val="117999"/>
              </a:lnSpc>
              <a:spcBef>
                <a:spcPts val="4000"/>
              </a:spcBef>
              <a:buSzPct val="123000"/>
              <a:buChar char="•"/>
              <a:defRPr sz="4000"/>
            </a:pPr>
            <a:r>
              <a:t>The overweighting of low probabilities is greatest at the lowest probabilities</a:t>
            </a:r>
          </a:p>
          <a:p>
            <a:pPr marL="279400" indent="-279400" defTabSz="457200">
              <a:lnSpc>
                <a:spcPct val="117999"/>
              </a:lnSpc>
              <a:spcBef>
                <a:spcPts val="4000"/>
              </a:spcBef>
              <a:buSzPct val="123000"/>
              <a:buChar char="•"/>
              <a:defRPr sz="4000"/>
            </a:pPr>
            <a:endParaRPr/>
          </a:p>
        </p:txBody>
      </p:sp>
      <p:pic>
        <p:nvPicPr>
          <p:cNvPr id="3" name="pasted-movie.png" descr="pasted-movie.png">
            <a:extLst>
              <a:ext uri="{FF2B5EF4-FFF2-40B4-BE49-F238E27FC236}">
                <a16:creationId xmlns:a16="http://schemas.microsoft.com/office/drawing/2014/main" id="{F3F6CFB9-66CD-94CB-9A4A-C8AA6EFE9DD5}"/>
              </a:ext>
            </a:extLst>
          </p:cNvPr>
          <p:cNvPicPr>
            <a:picLocks noChangeAspect="1"/>
          </p:cNvPicPr>
          <p:nvPr/>
        </p:nvPicPr>
        <p:blipFill>
          <a:blip r:embed="rId3"/>
          <a:stretch>
            <a:fillRect/>
          </a:stretch>
        </p:blipFill>
        <p:spPr>
          <a:xfrm>
            <a:off x="13656369" y="2527472"/>
            <a:ext cx="9155622" cy="90007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UT deals with risk"/>
          <p:cNvSpPr txBox="1">
            <a:spLocks noGrp="1"/>
          </p:cNvSpPr>
          <p:nvPr>
            <p:ph type="ctrTitle"/>
          </p:nvPr>
        </p:nvSpPr>
        <p:spPr>
          <a:prstGeom prst="rect">
            <a:avLst/>
          </a:prstGeom>
        </p:spPr>
        <p:txBody>
          <a:bodyPr/>
          <a:lstStyle/>
          <a:p>
            <a:r>
              <a:t>EUT deals with risk</a:t>
            </a:r>
          </a:p>
        </p:txBody>
      </p:sp>
      <p:sp>
        <p:nvSpPr>
          <p:cNvPr id="231" name="Says that individuals should act in a certain way, when confronted with decision-making under uncertainty. Theory is really set up to deal with risk, not uncertainty."/>
          <p:cNvSpPr txBox="1">
            <a:spLocks noGrp="1"/>
          </p:cNvSpPr>
          <p:nvPr>
            <p:ph type="subTitle" sz="quarter" idx="1"/>
          </p:nvPr>
        </p:nvSpPr>
        <p:spPr>
          <a:prstGeom prst="rect">
            <a:avLst/>
          </a:prstGeom>
        </p:spPr>
        <p:txBody>
          <a:bodyPr/>
          <a:lstStyle>
            <a:lvl1pPr defTabSz="1292319">
              <a:lnSpc>
                <a:spcPct val="80000"/>
              </a:lnSpc>
              <a:spcBef>
                <a:spcPts val="2300"/>
              </a:spcBef>
              <a:defRPr sz="4451"/>
            </a:lvl1pPr>
          </a:lstStyle>
          <a:p>
            <a:r>
              <a:t>Says that individuals should act in a certain way, when confronted with decision-making under uncertainty. Theory is really set up to deal with risk, not uncertainty.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Uncertainty and Ambiguity"/>
          <p:cNvSpPr txBox="1">
            <a:spLocks noGrp="1"/>
          </p:cNvSpPr>
          <p:nvPr>
            <p:ph type="ctrTitle"/>
          </p:nvPr>
        </p:nvSpPr>
        <p:spPr>
          <a:prstGeom prst="rect">
            <a:avLst/>
          </a:prstGeom>
        </p:spPr>
        <p:txBody>
          <a:bodyPr/>
          <a:lstStyle/>
          <a:p>
            <a:r>
              <a:rPr lang="pt-PT" dirty="0" err="1"/>
              <a:t>Risk</a:t>
            </a:r>
            <a:r>
              <a:rPr dirty="0"/>
              <a:t> and </a:t>
            </a:r>
            <a:r>
              <a:rPr lang="pt-PT" dirty="0" err="1"/>
              <a:t>uncertainty</a:t>
            </a:r>
            <a:endParaRPr dirty="0"/>
          </a:p>
        </p:txBody>
      </p:sp>
      <p:sp>
        <p:nvSpPr>
          <p:cNvPr id="236" name="Risk: when you know what the outcomes could be, and can assign probabilities…"/>
          <p:cNvSpPr txBox="1">
            <a:spLocks noGrp="1"/>
          </p:cNvSpPr>
          <p:nvPr>
            <p:ph type="subTitle" sz="quarter" idx="1"/>
          </p:nvPr>
        </p:nvSpPr>
        <p:spPr>
          <a:prstGeom prst="rect">
            <a:avLst/>
          </a:prstGeom>
        </p:spPr>
        <p:txBody>
          <a:bodyPr/>
          <a:lstStyle/>
          <a:p>
            <a:pPr defTabSz="1097252">
              <a:lnSpc>
                <a:spcPct val="80000"/>
              </a:lnSpc>
              <a:spcBef>
                <a:spcPts val="2000"/>
              </a:spcBef>
              <a:defRPr sz="3780"/>
            </a:pPr>
            <a:r>
              <a:t>Risk: when you know what the outcomes could be, and can assign probabilities</a:t>
            </a:r>
          </a:p>
          <a:p>
            <a:pPr defTabSz="1097252">
              <a:lnSpc>
                <a:spcPct val="80000"/>
              </a:lnSpc>
              <a:spcBef>
                <a:spcPts val="2000"/>
              </a:spcBef>
              <a:defRPr sz="3780"/>
            </a:pPr>
            <a:r>
              <a:t>Uncertainty: when relevant information is unavailable and unknown. When you can’t assign probabilities; or you can’t come up with a list of possible outcomes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What’s a prospect?"/>
          <p:cNvSpPr txBox="1">
            <a:spLocks noGrp="1"/>
          </p:cNvSpPr>
          <p:nvPr>
            <p:ph type="title"/>
          </p:nvPr>
        </p:nvSpPr>
        <p:spPr>
          <a:prstGeom prst="rect">
            <a:avLst/>
          </a:prstGeom>
        </p:spPr>
        <p:txBody>
          <a:bodyPr/>
          <a:lstStyle/>
          <a:p>
            <a:r>
              <a:t>What’s a prospect?</a:t>
            </a:r>
          </a:p>
        </p:txBody>
      </p:sp>
      <p:sp>
        <p:nvSpPr>
          <p:cNvPr id="239" name="Slide Subtitle"/>
          <p:cNvSpPr txBox="1">
            <a:spLocks noGrp="1"/>
          </p:cNvSpPr>
          <p:nvPr>
            <p:ph type="body" idx="21"/>
          </p:nvPr>
        </p:nvSpPr>
        <p:spPr>
          <a:prstGeom prst="rect">
            <a:avLst/>
          </a:prstGeom>
        </p:spPr>
        <p:txBody>
          <a:bodyPr/>
          <a:lstStyle/>
          <a:p>
            <a:endParaRPr/>
          </a:p>
        </p:txBody>
      </p:sp>
      <p:sp>
        <p:nvSpPr>
          <p:cNvPr id="240" name="A prospect is defined as a series of wealth or income levels and associated probabilities. For example:…"/>
          <p:cNvSpPr txBox="1">
            <a:spLocks noGrp="1"/>
          </p:cNvSpPr>
          <p:nvPr>
            <p:ph type="body" idx="1"/>
          </p:nvPr>
        </p:nvSpPr>
        <p:spPr>
          <a:prstGeom prst="rect">
            <a:avLst/>
          </a:prstGeom>
        </p:spPr>
        <p:txBody>
          <a:bodyPr/>
          <a:lstStyle/>
          <a:p>
            <a:pPr marL="0" indent="0">
              <a:buSzTx/>
              <a:buNone/>
              <a:defRPr b="1"/>
            </a:pPr>
            <a:r>
              <a:rPr dirty="0"/>
              <a:t>A prospect is defined as a series of wealth or income levels and associated probabilities. For example: </a:t>
            </a:r>
          </a:p>
          <a:p>
            <a:pPr marL="0" lvl="2" indent="914400">
              <a:spcBef>
                <a:spcPts val="0"/>
              </a:spcBef>
              <a:buSzTx/>
              <a:buNone/>
            </a:pPr>
            <a:endParaRPr dirty="0"/>
          </a:p>
          <a:p>
            <a:pPr marL="0" lvl="2" indent="914400">
              <a:spcBef>
                <a:spcPts val="0"/>
              </a:spcBef>
              <a:buSzTx/>
              <a:buNone/>
            </a:pPr>
            <a:r>
              <a:rPr dirty="0"/>
              <a:t>500€ with probability .8</a:t>
            </a:r>
          </a:p>
          <a:p>
            <a:pPr marL="0" lvl="2" indent="914400">
              <a:spcBef>
                <a:spcPts val="0"/>
              </a:spcBef>
              <a:buSzTx/>
              <a:buNone/>
            </a:pPr>
            <a:r>
              <a:rPr dirty="0"/>
              <a:t>2000€ with probability .2</a:t>
            </a:r>
          </a:p>
          <a:p>
            <a:pPr marL="0" lvl="2" indent="914400">
              <a:spcBef>
                <a:spcPts val="0"/>
              </a:spcBef>
              <a:buSzTx/>
              <a:buNone/>
            </a:pPr>
            <a:r>
              <a:rPr dirty="0"/>
              <a:t>P1 (.8, 500, 2000)</a:t>
            </a:r>
          </a:p>
          <a:p>
            <a:pPr marL="0" lvl="2" indent="914400">
              <a:spcBef>
                <a:spcPts val="0"/>
              </a:spcBef>
              <a:buSzTx/>
              <a:buNone/>
            </a:pPr>
            <a:endParaRPr dirty="0"/>
          </a:p>
          <a:p>
            <a:pPr marL="0" lvl="2" indent="914400">
              <a:spcBef>
                <a:spcPts val="0"/>
              </a:spcBef>
              <a:buSzTx/>
              <a:buNone/>
            </a:pPr>
            <a:r>
              <a:rPr dirty="0"/>
              <a:t>When 2nd option is zero, let’s write</a:t>
            </a:r>
          </a:p>
          <a:p>
            <a:pPr marL="0" lvl="2" indent="914400">
              <a:spcBef>
                <a:spcPts val="0"/>
              </a:spcBef>
              <a:buSzTx/>
              <a:buNone/>
            </a:pPr>
            <a:r>
              <a:rPr dirty="0"/>
              <a:t>P2 (.8, 500)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le 1"/>
          <p:cNvSpPr txBox="1">
            <a:spLocks noGrp="1"/>
          </p:cNvSpPr>
          <p:nvPr>
            <p:ph type="title"/>
          </p:nvPr>
        </p:nvSpPr>
        <p:spPr>
          <a:prstGeom prst="rect">
            <a:avLst/>
          </a:prstGeom>
        </p:spPr>
        <p:txBody>
          <a:bodyPr/>
          <a:lstStyle/>
          <a:p>
            <a:r>
              <a:rPr dirty="0"/>
              <a:t>Expected Utility</a:t>
            </a:r>
          </a:p>
        </p:txBody>
      </p:sp>
      <p:sp>
        <p:nvSpPr>
          <p:cNvPr id="245" name="EU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How</a:t>
            </a:r>
            <a:r>
              <a:rPr lang="pt-PT" dirty="0"/>
              <a:t> to </a:t>
            </a:r>
            <a:r>
              <a:rPr lang="pt-PT" dirty="0" err="1"/>
              <a:t>calculate</a:t>
            </a:r>
            <a:r>
              <a:rPr lang="pt-PT" dirty="0"/>
              <a:t> </a:t>
            </a:r>
            <a:r>
              <a:rPr lang="pt-PT" dirty="0" err="1"/>
              <a:t>it</a:t>
            </a:r>
            <a:endParaRPr dirty="0"/>
          </a:p>
        </p:txBody>
      </p:sp>
      <p:sp>
        <p:nvSpPr>
          <p:cNvPr id="246" name="Assume one has to choose between two prospects. Based on assumptions such as ordering and transitivity, it can be shown that when such choices over risky prospects are to be made, people should act as if they are maximizing expected utility.…"/>
          <p:cNvSpPr txBox="1">
            <a:spLocks noGrp="1"/>
          </p:cNvSpPr>
          <p:nvPr>
            <p:ph type="body" idx="1"/>
          </p:nvPr>
        </p:nvSpPr>
        <p:spPr>
          <a:prstGeom prst="rect">
            <a:avLst/>
          </a:prstGeom>
        </p:spPr>
        <p:txBody>
          <a:bodyPr/>
          <a:lstStyle/>
          <a:p>
            <a:pPr marL="0" indent="0" defTabSz="1511770">
              <a:spcBef>
                <a:spcPts val="2700"/>
              </a:spcBef>
              <a:buSzTx/>
              <a:buNone/>
              <a:defRPr sz="3472"/>
            </a:pPr>
            <a:r>
              <a:rPr dirty="0"/>
              <a:t>Assume one has to choose between two prospects. Based on assumptions such as ordering and transitivity, it can be shown that when such choices over risky prospects are to be made, people should act as if they are maximizing expected utility.</a:t>
            </a:r>
          </a:p>
          <a:p>
            <a:pPr marL="0" indent="0" defTabSz="1511770">
              <a:spcBef>
                <a:spcPts val="2700"/>
              </a:spcBef>
              <a:buSzTx/>
              <a:buNone/>
              <a:defRPr sz="3472"/>
            </a:pPr>
            <a:r>
              <a:rPr dirty="0"/>
              <a:t>P - Prospect; pr - Probability; w </a:t>
            </a:r>
            <a:r>
              <a:rPr lang="pt-PT" dirty="0"/>
              <a:t>–</a:t>
            </a:r>
            <a:r>
              <a:rPr dirty="0"/>
              <a:t> Wealth</a:t>
            </a:r>
            <a:r>
              <a:rPr lang="pt-PT" dirty="0"/>
              <a:t>; U - </a:t>
            </a:r>
            <a:r>
              <a:rPr lang="pt-PT" dirty="0" err="1"/>
              <a:t>Utility</a:t>
            </a:r>
            <a:endParaRPr lang="pt-PT" dirty="0"/>
          </a:p>
          <a:p>
            <a:pPr marL="0" indent="0" algn="ctr" defTabSz="1511770">
              <a:spcBef>
                <a:spcPts val="2700"/>
              </a:spcBef>
              <a:buSzTx/>
              <a:buNone/>
              <a:defRPr sz="3472"/>
            </a:pPr>
            <a:r>
              <a:rPr dirty="0"/>
              <a:t>P = (</a:t>
            </a:r>
            <a:r>
              <a:rPr dirty="0" err="1"/>
              <a:t>prA</a:t>
            </a:r>
            <a:r>
              <a:rPr dirty="0"/>
              <a:t> , </a:t>
            </a:r>
            <a:r>
              <a:rPr dirty="0" err="1"/>
              <a:t>wA</a:t>
            </a:r>
            <a:r>
              <a:rPr dirty="0"/>
              <a:t> , </a:t>
            </a:r>
            <a:r>
              <a:rPr dirty="0" err="1"/>
              <a:t>wB</a:t>
            </a:r>
            <a:r>
              <a:rPr dirty="0"/>
              <a:t>)</a:t>
            </a:r>
          </a:p>
          <a:p>
            <a:pPr marL="0" indent="0" algn="ctr" defTabSz="1511770">
              <a:spcBef>
                <a:spcPts val="2700"/>
              </a:spcBef>
              <a:buSzTx/>
              <a:buNone/>
              <a:defRPr sz="3472"/>
            </a:pPr>
            <a:r>
              <a:rPr dirty="0"/>
              <a:t>EU(P) = </a:t>
            </a:r>
            <a:r>
              <a:rPr dirty="0" err="1"/>
              <a:t>prA</a:t>
            </a:r>
            <a:r>
              <a:rPr dirty="0"/>
              <a:t> U(</a:t>
            </a:r>
            <a:r>
              <a:rPr dirty="0" err="1"/>
              <a:t>wA</a:t>
            </a:r>
            <a:r>
              <a:rPr dirty="0"/>
              <a:t>) + (1-prA) U(</a:t>
            </a:r>
            <a:r>
              <a:rPr dirty="0" err="1"/>
              <a:t>wB</a:t>
            </a:r>
            <a:r>
              <a:rPr dirty="0"/>
              <a:t>)</a:t>
            </a:r>
          </a:p>
          <a:p>
            <a:pPr marL="0" indent="0" defTabSz="1511770">
              <a:spcBef>
                <a:spcPts val="2700"/>
              </a:spcBef>
              <a:buSzTx/>
              <a:buNone/>
              <a:defRPr sz="3472"/>
            </a:pPr>
            <a:endParaRPr dirty="0"/>
          </a:p>
          <a:p>
            <a:pPr marL="0" indent="0" defTabSz="1511770">
              <a:spcBef>
                <a:spcPts val="2700"/>
              </a:spcBef>
              <a:buSzTx/>
              <a:buNone/>
              <a:defRPr sz="3472"/>
            </a:pPr>
            <a:r>
              <a:rPr dirty="0"/>
              <a:t>Can then generalize to more than two outcomes:</a:t>
            </a:r>
          </a:p>
          <a:p>
            <a:pPr marL="0" indent="0" algn="ctr" defTabSz="1511770">
              <a:spcBef>
                <a:spcPts val="2700"/>
              </a:spcBef>
              <a:buSzTx/>
              <a:buNone/>
              <a:defRPr sz="3472"/>
            </a:pPr>
            <a:r>
              <a:rPr dirty="0"/>
              <a:t>P = (</a:t>
            </a:r>
            <a:r>
              <a:rPr dirty="0" err="1"/>
              <a:t>prA</a:t>
            </a:r>
            <a:r>
              <a:rPr dirty="0"/>
              <a:t> , </a:t>
            </a:r>
            <a:r>
              <a:rPr dirty="0" err="1"/>
              <a:t>wA</a:t>
            </a:r>
            <a:r>
              <a:rPr dirty="0"/>
              <a:t>  , </a:t>
            </a:r>
            <a:r>
              <a:rPr dirty="0" err="1"/>
              <a:t>prB</a:t>
            </a:r>
            <a:r>
              <a:rPr dirty="0"/>
              <a:t> , </a:t>
            </a:r>
            <a:r>
              <a:rPr dirty="0" err="1"/>
              <a:t>wB</a:t>
            </a:r>
            <a:r>
              <a:rPr dirty="0"/>
              <a:t> , </a:t>
            </a:r>
            <a:r>
              <a:rPr dirty="0" err="1"/>
              <a:t>prC</a:t>
            </a:r>
            <a:r>
              <a:rPr dirty="0"/>
              <a:t>  , </a:t>
            </a:r>
            <a:r>
              <a:rPr dirty="0" err="1"/>
              <a:t>wC</a:t>
            </a:r>
            <a:r>
              <a:rPr dirty="0"/>
              <a:t>)</a:t>
            </a:r>
          </a:p>
          <a:p>
            <a:pPr marL="0" indent="0" algn="ctr" defTabSz="1511770">
              <a:spcBef>
                <a:spcPts val="2700"/>
              </a:spcBef>
              <a:buSzTx/>
              <a:buNone/>
              <a:defRPr sz="3472"/>
            </a:pPr>
            <a:r>
              <a:rPr dirty="0"/>
              <a:t>EU(P) = </a:t>
            </a:r>
            <a:r>
              <a:rPr dirty="0" err="1"/>
              <a:t>prA</a:t>
            </a:r>
            <a:r>
              <a:rPr dirty="0"/>
              <a:t> U(</a:t>
            </a:r>
            <a:r>
              <a:rPr dirty="0" err="1"/>
              <a:t>wA</a:t>
            </a:r>
            <a:r>
              <a:rPr dirty="0"/>
              <a:t>) + </a:t>
            </a:r>
            <a:r>
              <a:rPr dirty="0" err="1"/>
              <a:t>prBU</a:t>
            </a:r>
            <a:r>
              <a:rPr dirty="0"/>
              <a:t>(</a:t>
            </a:r>
            <a:r>
              <a:rPr dirty="0" err="1"/>
              <a:t>wB</a:t>
            </a:r>
            <a:r>
              <a:rPr dirty="0"/>
              <a:t>) + </a:t>
            </a:r>
            <a:r>
              <a:rPr dirty="0" err="1"/>
              <a:t>prCU</a:t>
            </a:r>
            <a:r>
              <a:rPr dirty="0"/>
              <a:t>(</a:t>
            </a:r>
            <a:r>
              <a:rPr dirty="0" err="1"/>
              <a:t>wC</a:t>
            </a:r>
            <a:r>
              <a:rPr dirty="0"/>
              <a:t>)</a:t>
            </a:r>
          </a:p>
        </p:txBody>
      </p:sp>
      <p:pic>
        <p:nvPicPr>
          <p:cNvPr id="248" name="Content Placeholder 16" descr="Content Placeholder 16"/>
          <p:cNvPicPr>
            <a:picLocks noChangeAspect="1"/>
          </p:cNvPicPr>
          <p:nvPr/>
        </p:nvPicPr>
        <p:blipFill>
          <a:blip r:embed="rId3"/>
          <a:stretch>
            <a:fillRect/>
          </a:stretch>
        </p:blipFill>
        <p:spPr>
          <a:xfrm>
            <a:off x="316509" y="12678789"/>
            <a:ext cx="1792711" cy="85691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7248</TotalTime>
  <Words>5054</Words>
  <Application>Microsoft Macintosh PowerPoint</Application>
  <PresentationFormat>Custom</PresentationFormat>
  <Paragraphs>425</Paragraphs>
  <Slides>52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Helvetica Neue</vt:lpstr>
      <vt:lpstr>Helvetica Neue Medium</vt:lpstr>
      <vt:lpstr>TimesNewRomanPSMT</vt:lpstr>
      <vt:lpstr>21_BasicWhite</vt:lpstr>
      <vt:lpstr>Behavioural Finance</vt:lpstr>
      <vt:lpstr>Outline</vt:lpstr>
      <vt:lpstr>Expected value</vt:lpstr>
      <vt:lpstr>Rationality</vt:lpstr>
      <vt:lpstr>Expected Utility Theory</vt:lpstr>
      <vt:lpstr>EUT deals with risk</vt:lpstr>
      <vt:lpstr>Risk and uncertainty</vt:lpstr>
      <vt:lpstr>What’s a prospect?</vt:lpstr>
      <vt:lpstr>Expected Utility</vt:lpstr>
      <vt:lpstr>Expected Utility</vt:lpstr>
      <vt:lpstr>Expected Utility</vt:lpstr>
      <vt:lpstr>Risk aversion assumption</vt:lpstr>
      <vt:lpstr>Risk aversion implies concavity.</vt:lpstr>
      <vt:lpstr>Risk aversion assumption</vt:lpstr>
      <vt:lpstr>Risk aversion</vt:lpstr>
      <vt:lpstr>Certainty equivalent</vt:lpstr>
      <vt:lpstr>Problems with EUT</vt:lpstr>
      <vt:lpstr>Allais Paradox</vt:lpstr>
      <vt:lpstr>Allais Paradox</vt:lpstr>
      <vt:lpstr>Allais Paradox</vt:lpstr>
      <vt:lpstr>Allais Paradox</vt:lpstr>
      <vt:lpstr>Prospect Theory</vt:lpstr>
      <vt:lpstr>Prospect Theory</vt:lpstr>
      <vt:lpstr>Prospect Theory - Key Principles</vt:lpstr>
      <vt:lpstr>Prospect Theory - Key Principles</vt:lpstr>
      <vt:lpstr>Prospect Theory - Key Principles</vt:lpstr>
      <vt:lpstr>Prospect Theory - Key Principles</vt:lpstr>
      <vt:lpstr>Prospect Theory - Key Principles</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Expected Utility</vt:lpstr>
      <vt:lpstr>Prospect Theory</vt:lpstr>
      <vt:lpstr>Probability weighing</vt:lpstr>
      <vt:lpstr>Prospect Theory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Finance</dc:title>
  <cp:lastModifiedBy>Antonio Silva</cp:lastModifiedBy>
  <cp:revision>5</cp:revision>
  <dcterms:modified xsi:type="dcterms:W3CDTF">2024-06-25T07:43:17Z</dcterms:modified>
</cp:coreProperties>
</file>