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67" r:id="rId5"/>
    <p:sldId id="281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84" r:id="rId23"/>
    <p:sldId id="294" r:id="rId24"/>
    <p:sldId id="276" r:id="rId25"/>
    <p:sldId id="277" r:id="rId26"/>
    <p:sldId id="282" r:id="rId27"/>
    <p:sldId id="283" r:id="rId28"/>
    <p:sldId id="285" r:id="rId29"/>
    <p:sldId id="278" r:id="rId30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36151CDD-6FA3-48C8-9499-6EC972DB643E}">
          <p14:sldIdLst>
            <p14:sldId id="267"/>
            <p14:sldId id="281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84"/>
            <p14:sldId id="294"/>
            <p14:sldId id="276"/>
            <p14:sldId id="277"/>
            <p14:sldId id="282"/>
            <p14:sldId id="283"/>
            <p14:sldId id="285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ualdo C Fernandes" initials="JCF" lastIdx="1" clrIdx="0">
    <p:extLst>
      <p:ext uri="{19B8F6BF-5375-455C-9EA6-DF929625EA0E}">
        <p15:presenceInfo xmlns:p15="http://schemas.microsoft.com/office/powerpoint/2012/main" userId="Jesualdo C Fernand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232"/>
    <a:srgbClr val="CC0000"/>
    <a:srgbClr val="C7313A"/>
    <a:srgbClr val="BF2F38"/>
    <a:srgbClr val="990000"/>
    <a:srgbClr val="990033"/>
    <a:srgbClr val="008000"/>
    <a:srgbClr val="A50021"/>
    <a:srgbClr val="6666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1" autoAdjust="0"/>
    <p:restoredTop sz="93467" autoAdjust="0"/>
  </p:normalViewPr>
  <p:slideViewPr>
    <p:cSldViewPr>
      <p:cViewPr varScale="1">
        <p:scale>
          <a:sx n="100" d="100"/>
          <a:sy n="100" d="100"/>
        </p:scale>
        <p:origin x="8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41" tIns="47219" rIns="94441" bIns="47219" numCol="1" anchor="t" anchorCtr="0" compatLnSpc="1">
            <a:prstTxWarp prst="textNoShape">
              <a:avLst/>
            </a:prstTxWarp>
          </a:bodyPr>
          <a:lstStyle>
            <a:lvl1pPr algn="l" defTabSz="943527" eaLnBrk="0" hangingPunct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1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41" tIns="47219" rIns="94441" bIns="47219" numCol="1" anchor="t" anchorCtr="0" compatLnSpc="1">
            <a:prstTxWarp prst="textNoShape">
              <a:avLst/>
            </a:prstTxWarp>
          </a:bodyPr>
          <a:lstStyle>
            <a:lvl1pPr algn="r" defTabSz="943527" eaLnBrk="0" hangingPunct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3439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41" tIns="47219" rIns="94441" bIns="47219" numCol="1" anchor="b" anchorCtr="0" compatLnSpc="1">
            <a:prstTxWarp prst="textNoShape">
              <a:avLst/>
            </a:prstTxWarp>
          </a:bodyPr>
          <a:lstStyle>
            <a:lvl1pPr algn="l" defTabSz="943527" eaLnBrk="0" hangingPunct="0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9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41" tIns="47219" rIns="94441" bIns="47219" numCol="1" anchor="b" anchorCtr="0" compatLnSpc="1">
            <a:prstTxWarp prst="textNoShape">
              <a:avLst/>
            </a:prstTxWarp>
          </a:bodyPr>
          <a:lstStyle>
            <a:lvl1pPr algn="r" defTabSz="943527" eaLnBrk="0" hangingPunct="0">
              <a:defRPr sz="1100"/>
            </a:lvl1pPr>
          </a:lstStyle>
          <a:p>
            <a:pPr>
              <a:defRPr/>
            </a:pPr>
            <a:fld id="{7395AF0E-AF6A-4DC9-8C46-4938ADCB89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71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575" cy="511175"/>
          </a:xfrm>
          <a:prstGeom prst="rect">
            <a:avLst/>
          </a:prstGeom>
        </p:spPr>
        <p:txBody>
          <a:bodyPr vert="horz" lIns="90730" tIns="45365" rIns="90730" bIns="45365" rtlCol="0"/>
          <a:lstStyle>
            <a:lvl1pPr algn="l" eaLnBrk="0" hangingPunct="0">
              <a:defRPr sz="11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1138" y="1"/>
            <a:ext cx="3076575" cy="511175"/>
          </a:xfrm>
          <a:prstGeom prst="rect">
            <a:avLst/>
          </a:prstGeom>
        </p:spPr>
        <p:txBody>
          <a:bodyPr vert="horz" lIns="90730" tIns="45365" rIns="90730" bIns="45365" rtlCol="0"/>
          <a:lstStyle>
            <a:lvl1pPr algn="r" eaLnBrk="0" hangingPunct="0">
              <a:defRPr sz="1100"/>
            </a:lvl1pPr>
          </a:lstStyle>
          <a:p>
            <a:pPr>
              <a:defRPr/>
            </a:pPr>
            <a:fld id="{51C5B57D-396A-4976-820C-3A2E6CB1AA3A}" type="datetimeFigureOut">
              <a:rPr lang="pt-PT"/>
              <a:pPr>
                <a:defRPr/>
              </a:pPr>
              <a:t>13/09/2026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30" tIns="45365" rIns="90730" bIns="45365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09613" y="4859338"/>
            <a:ext cx="5680075" cy="4606925"/>
          </a:xfrm>
          <a:prstGeom prst="rect">
            <a:avLst/>
          </a:prstGeom>
        </p:spPr>
        <p:txBody>
          <a:bodyPr vert="horz" lIns="90730" tIns="45365" rIns="90730" bIns="45365" rtlCol="0">
            <a:normAutofit/>
          </a:bodyPr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6575" cy="511175"/>
          </a:xfrm>
          <a:prstGeom prst="rect">
            <a:avLst/>
          </a:prstGeom>
        </p:spPr>
        <p:txBody>
          <a:bodyPr vert="horz" lIns="90730" tIns="45365" rIns="90730" bIns="45365" rtlCol="0" anchor="b"/>
          <a:lstStyle>
            <a:lvl1pPr algn="l" eaLnBrk="0" hangingPunct="0">
              <a:defRPr sz="11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1138" y="9721851"/>
            <a:ext cx="3076575" cy="511175"/>
          </a:xfrm>
          <a:prstGeom prst="rect">
            <a:avLst/>
          </a:prstGeom>
        </p:spPr>
        <p:txBody>
          <a:bodyPr vert="horz" lIns="90730" tIns="45365" rIns="90730" bIns="45365" rtlCol="0" anchor="b"/>
          <a:lstStyle>
            <a:lvl1pPr algn="r" eaLnBrk="0" hangingPunct="0">
              <a:defRPr sz="1100"/>
            </a:lvl1pPr>
          </a:lstStyle>
          <a:p>
            <a:pPr>
              <a:defRPr/>
            </a:pPr>
            <a:fld id="{68EA9E8A-4714-4831-B4BF-E8B089B7BA8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84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EA9E8A-4714-4831-B4BF-E8B089B7BA8C}" type="slidenum">
              <a:rPr lang="pt-PT" smtClean="0"/>
              <a:pPr>
                <a:defRPr/>
              </a:pPr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1996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Eventually </a:t>
            </a:r>
          </a:p>
          <a:p>
            <a:r>
              <a:rPr lang="en-GB" dirty="0"/>
              <a:t>pip install </a:t>
            </a:r>
            <a:r>
              <a:rPr lang="en-GB" dirty="0" err="1"/>
              <a:t>nltk</a:t>
            </a:r>
            <a:r>
              <a:rPr lang="en-GB" dirty="0"/>
              <a:t> scikit-learn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EA9E8A-4714-4831-B4BF-E8B089B7BA8C}" type="slidenum">
              <a:rPr lang="pt-PT" smtClean="0"/>
              <a:pPr>
                <a:defRPr/>
              </a:pPr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299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 dirty="0"/>
              <a:t>Clique para editar os estilos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dirty="0"/>
              <a:t>Clique para editar os estilos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BBF2A57-6895-4478-AE52-ADE95C0C3B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01638"/>
            <a:ext cx="3267075" cy="1143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5CC0-5D07-409F-AEC7-1A3409BA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5563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-12192" y="6248400"/>
            <a:ext cx="9144000" cy="609600"/>
          </a:xfrm>
          <a:prstGeom prst="rect">
            <a:avLst/>
          </a:prstGeom>
          <a:solidFill>
            <a:srgbClr val="E63232"/>
          </a:solidFill>
          <a:ln w="9525" cap="flat" cmpd="sng" algn="ctr">
            <a:solidFill>
              <a:srgbClr val="C7313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4572000" y="6444049"/>
            <a:ext cx="442536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 2025/26</a:t>
            </a:r>
            <a:r>
              <a:rPr lang="en-US" sz="12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Learning( </a:t>
            </a:r>
            <a:fld id="{F500ED7B-2099-4AC5-97F1-92E4F934491C}" type="slidenum">
              <a:rPr lang="en-US" sz="1200" b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eaLnBrk="0" hangingPunct="0">
                <a:defRPr/>
              </a:pPr>
              <a:t>‹#›</a:t>
            </a:fld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 userDrawn="1"/>
        </p:nvSpPr>
        <p:spPr bwMode="auto">
          <a:xfrm>
            <a:off x="990600" y="6444049"/>
            <a:ext cx="1981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>
              <a:defRPr/>
            </a:pPr>
            <a:r>
              <a:rPr lang="en-US" sz="12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Carlos J. Costa (ISEG)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FC12C081-6171-4D0E-8473-693E48FB4EC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8400"/>
            <a:ext cx="609600" cy="60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3" r:id="rId3"/>
    <p:sldLayoutId id="2147483659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9"/>
          <p:cNvSpPr txBox="1">
            <a:spLocks noChangeArrowheads="1"/>
          </p:cNvSpPr>
          <p:nvPr/>
        </p:nvSpPr>
        <p:spPr bwMode="auto">
          <a:xfrm>
            <a:off x="1279525" y="110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noProof="0" dirty="0" err="1"/>
              <a:t>Machine</a:t>
            </a:r>
            <a:r>
              <a:rPr lang="pt-PT" noProof="0" dirty="0"/>
              <a:t> </a:t>
            </a:r>
            <a:r>
              <a:rPr lang="pt-PT" noProof="0" dirty="0" err="1"/>
              <a:t>learning</a:t>
            </a:r>
            <a:endParaRPr lang="pt-PT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noProof="0" dirty="0"/>
              <a:t>Ano Letivo 202</a:t>
            </a:r>
            <a:r>
              <a:rPr lang="pt-PT" dirty="0"/>
              <a:t>6</a:t>
            </a:r>
            <a:r>
              <a:rPr lang="pt-PT" noProof="0" dirty="0"/>
              <a:t>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bot thinking in front of a blackboard with math formulas&#10;&#10;AI-generated content may be incorrect.">
            <a:extLst>
              <a:ext uri="{FF2B5EF4-FFF2-40B4-BE49-F238E27FC236}">
                <a16:creationId xmlns:a16="http://schemas.microsoft.com/office/drawing/2014/main" id="{78E0C558-8A16-7B50-B888-A8568021C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4" r="800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208329-9D2C-9BBE-1AAC-49B12560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318"/>
            <a:ext cx="8515350" cy="1325563"/>
          </a:xfrm>
        </p:spPr>
        <p:txBody>
          <a:bodyPr/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1. What is Machine Learning?</a:t>
            </a:r>
          </a:p>
        </p:txBody>
      </p:sp>
    </p:spTree>
    <p:extLst>
      <p:ext uri="{BB962C8B-B14F-4D97-AF65-F5344CB8AC3E}">
        <p14:creationId xmlns:p14="http://schemas.microsoft.com/office/powerpoint/2010/main" val="60787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B0CB-FAC6-415B-FB96-37805FBE0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1. What is Machine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E8F37-0752-081D-178A-E037DD44E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1955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Branch of Artificial Intelligence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focuses on creating systems that can </a:t>
            </a:r>
            <a:r>
              <a:rPr lang="en-US" sz="2200" b="1" dirty="0"/>
              <a:t>learn from data</a:t>
            </a:r>
            <a:r>
              <a:rPr lang="en-US" sz="2200" dirty="0"/>
              <a:t> rather than relying on explicit programming.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Instead of writing step-by-step instructions we provide data and algorithms that </a:t>
            </a:r>
            <a:r>
              <a:rPr lang="en-US" sz="2200" b="1" dirty="0"/>
              <a:t>detect patterns</a:t>
            </a:r>
            <a:r>
              <a:rPr lang="en-US" sz="2200" dirty="0"/>
              <a:t>, make predictions, or group observations.</a:t>
            </a:r>
          </a:p>
          <a:p>
            <a:pPr>
              <a:lnSpc>
                <a:spcPct val="90000"/>
              </a:lnSpc>
            </a:pPr>
            <a:endParaRPr lang="en-US" sz="2200" dirty="0"/>
          </a:p>
        </p:txBody>
      </p:sp>
      <p:pic>
        <p:nvPicPr>
          <p:cNvPr id="6" name="Picture 5" descr="A robot thinking in front of a blackboard with math formulas&#10;&#10;AI-generated content may be incorrect.">
            <a:extLst>
              <a:ext uri="{FF2B5EF4-FFF2-40B4-BE49-F238E27FC236}">
                <a16:creationId xmlns:a16="http://schemas.microsoft.com/office/drawing/2014/main" id="{D9D0D7B8-696E-F515-C4BE-9E3399970F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2" r="22482" b="3"/>
          <a:stretch>
            <a:fillRect/>
          </a:stretch>
        </p:blipFill>
        <p:spPr>
          <a:xfrm>
            <a:off x="4667250" y="1600200"/>
            <a:ext cx="401955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7204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573C-3E29-D017-2CA8-E70AA44E1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1. What is Machine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D48DC-35CA-33BB-67FB-2F4EC3114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1955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b="1"/>
              <a:t>Key idea:</a:t>
            </a:r>
            <a:r>
              <a:rPr lang="en-US" sz="2500"/>
              <a:t> Algorithms approximate relationships in data.</a:t>
            </a:r>
          </a:p>
          <a:p>
            <a:pPr>
              <a:lnSpc>
                <a:spcPct val="90000"/>
              </a:lnSpc>
            </a:pPr>
            <a:r>
              <a:rPr lang="en-US" sz="2500" b="1"/>
              <a:t>Common applications:</a:t>
            </a:r>
            <a:r>
              <a:rPr lang="en-US" sz="2500"/>
              <a:t> </a:t>
            </a:r>
          </a:p>
          <a:p>
            <a:pPr lvl="1">
              <a:lnSpc>
                <a:spcPct val="90000"/>
              </a:lnSpc>
            </a:pPr>
            <a:r>
              <a:rPr lang="en-US" sz="2500"/>
              <a:t>forecasting demand, </a:t>
            </a:r>
          </a:p>
          <a:p>
            <a:pPr lvl="1">
              <a:lnSpc>
                <a:spcPct val="90000"/>
              </a:lnSpc>
            </a:pPr>
            <a:r>
              <a:rPr lang="en-US" sz="2500"/>
              <a:t>fraud detection, </a:t>
            </a:r>
          </a:p>
          <a:p>
            <a:pPr lvl="1">
              <a:lnSpc>
                <a:spcPct val="90000"/>
              </a:lnSpc>
            </a:pPr>
            <a:r>
              <a:rPr lang="en-US" sz="2500"/>
              <a:t>customer segmentation, </a:t>
            </a:r>
          </a:p>
          <a:p>
            <a:pPr lvl="1">
              <a:lnSpc>
                <a:spcPct val="90000"/>
              </a:lnSpc>
            </a:pPr>
            <a:r>
              <a:rPr lang="en-US" sz="2500"/>
              <a:t>recommendation systems, </a:t>
            </a:r>
          </a:p>
          <a:p>
            <a:pPr lvl="1">
              <a:lnSpc>
                <a:spcPct val="90000"/>
              </a:lnSpc>
            </a:pPr>
            <a:r>
              <a:rPr lang="en-US" sz="2500"/>
              <a:t>sentiment analysis.</a:t>
            </a:r>
          </a:p>
          <a:p>
            <a:pPr>
              <a:lnSpc>
                <a:spcPct val="90000"/>
              </a:lnSpc>
            </a:pPr>
            <a:endParaRPr lang="en-US" sz="2500"/>
          </a:p>
        </p:txBody>
      </p:sp>
      <p:pic>
        <p:nvPicPr>
          <p:cNvPr id="4" name="Picture 3" descr="A robot thinking in front of a blackboard with math formulas&#10;&#10;AI-generated content may be incorrect.">
            <a:extLst>
              <a:ext uri="{FF2B5EF4-FFF2-40B4-BE49-F238E27FC236}">
                <a16:creationId xmlns:a16="http://schemas.microsoft.com/office/drawing/2014/main" id="{6D382714-A9F8-F57C-AC6F-55D9042BC6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3" r="22481" b="3"/>
          <a:stretch>
            <a:fillRect/>
          </a:stretch>
        </p:blipFill>
        <p:spPr>
          <a:xfrm>
            <a:off x="4667250" y="1600200"/>
            <a:ext cx="401955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242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D652-E918-1BF3-6F00-532E0B4D3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Categories of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55F9F-98C9-5FD3-C6EF-F087B1B37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  <a:p>
            <a:r>
              <a:rPr lang="en-US" dirty="0"/>
              <a:t>Unsupervised Learning</a:t>
            </a:r>
          </a:p>
          <a:p>
            <a:r>
              <a:rPr lang="en-US" dirty="0"/>
              <a:t>Reinforcement Learning</a:t>
            </a:r>
          </a:p>
        </p:txBody>
      </p:sp>
    </p:spTree>
    <p:extLst>
      <p:ext uri="{BB962C8B-B14F-4D97-AF65-F5344CB8AC3E}">
        <p14:creationId xmlns:p14="http://schemas.microsoft.com/office/powerpoint/2010/main" val="3403858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33F1-57CB-AFC3-D95D-8BB8B1328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2.1 Supervised Learning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018B47-1201-EDC6-BE83-A71DFE0317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Definition:</a:t>
                </a:r>
                <a:r>
                  <a:rPr lang="en-US" dirty="0"/>
                  <a:t> Learning from labeled data, i.e., input-output pairs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ar-AE" dirty="0"/>
                  <a:t>.</a:t>
                </a:r>
              </a:p>
              <a:p>
                <a:r>
                  <a:rPr lang="en-US" b="1" dirty="0"/>
                  <a:t>Goal:</a:t>
                </a:r>
                <a:r>
                  <a:rPr lang="en-US" dirty="0"/>
                  <a:t> Train a model that maps inputs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to outputs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018B47-1201-EDC6-BE83-A71DFE0317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1752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1895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41DC1-F637-BDA5-12B1-EC33CD45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2.1 Supervised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4306-6BDF-F8D7-D85E-AC8D7183A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Examples:</a:t>
            </a:r>
            <a:endParaRPr lang="en-US" dirty="0"/>
          </a:p>
          <a:p>
            <a:pPr lvl="1"/>
            <a:r>
              <a:rPr lang="en-US" dirty="0"/>
              <a:t>Predicting house prices (regression)</a:t>
            </a:r>
          </a:p>
          <a:p>
            <a:pPr lvl="1"/>
            <a:r>
              <a:rPr lang="en-US" dirty="0"/>
              <a:t>Classifying emails as spam/not spam (classification)</a:t>
            </a:r>
          </a:p>
          <a:p>
            <a:r>
              <a:rPr lang="en-US" b="1" dirty="0"/>
              <a:t>Main algorithms:</a:t>
            </a:r>
            <a:r>
              <a:rPr lang="en-US" dirty="0"/>
              <a:t> Linear Regression, Logistic Regression, Decision Trees, Random Forests, Support Vector Machines, Neural Networks.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79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88BD-66D1-A23B-A581-24DD89C6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2.2 Unsupervised Learning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6079E3-BF6C-C480-59AE-88A8E39E68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Definition:</a:t>
                </a:r>
                <a:r>
                  <a:rPr lang="en-US" dirty="0"/>
                  <a:t> Learning from unlabeled data, i.e., only inputs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b="1" dirty="0"/>
                  <a:t>Goal:</a:t>
                </a:r>
                <a:r>
                  <a:rPr lang="en-US" dirty="0"/>
                  <a:t> Discover hidden structures or patterns.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6079E3-BF6C-C480-59AE-88A8E39E68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1752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2437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0C3D-7222-4709-7E30-F9A624F4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2.2 Unsupervised Learning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62FBA-2A83-364E-D265-838F7158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Examples:</a:t>
            </a:r>
            <a:endParaRPr lang="en-US" dirty="0"/>
          </a:p>
          <a:p>
            <a:pPr lvl="1"/>
            <a:r>
              <a:rPr lang="en-US" dirty="0"/>
              <a:t>Customer segmentation (clustering)</a:t>
            </a:r>
          </a:p>
          <a:p>
            <a:pPr lvl="1"/>
            <a:r>
              <a:rPr lang="en-US" dirty="0"/>
              <a:t>Topic modeling in documents</a:t>
            </a:r>
          </a:p>
          <a:p>
            <a:pPr lvl="1"/>
            <a:r>
              <a:rPr lang="en-US" dirty="0"/>
              <a:t>Dimensionality reduction (e.g., PCA)</a:t>
            </a:r>
          </a:p>
          <a:p>
            <a:r>
              <a:rPr lang="en-US" b="1" dirty="0"/>
              <a:t>Main algorithms:</a:t>
            </a:r>
            <a:r>
              <a:rPr lang="en-US" dirty="0"/>
              <a:t> K-Means, Hierarchical Clustering, PCA, t-SNE, Autoencoders.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62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9815E-AFFF-E6B6-4A3D-E82189578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781BF-A99A-BD4A-3D83-AD208E91D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import </a:t>
            </a:r>
            <a:r>
              <a:rPr lang="en-US" sz="1200" dirty="0" err="1"/>
              <a:t>numpy</a:t>
            </a:r>
            <a:r>
              <a:rPr lang="en-US" sz="1200" dirty="0"/>
              <a:t> as np</a:t>
            </a:r>
          </a:p>
          <a:p>
            <a:pPr marL="0" indent="0">
              <a:buNone/>
            </a:pPr>
            <a:r>
              <a:rPr lang="en-US" sz="1200" dirty="0"/>
              <a:t>import pandas as pd</a:t>
            </a:r>
          </a:p>
          <a:p>
            <a:pPr marL="0" indent="0"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sklearn.model_selection</a:t>
            </a:r>
            <a:r>
              <a:rPr lang="en-US" sz="1200" dirty="0"/>
              <a:t> import </a:t>
            </a:r>
            <a:r>
              <a:rPr lang="en-US" sz="1200" dirty="0" err="1"/>
              <a:t>train_test_split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sklearn.linear_model</a:t>
            </a:r>
            <a:r>
              <a:rPr lang="en-US" sz="1200" dirty="0"/>
              <a:t> import </a:t>
            </a:r>
            <a:r>
              <a:rPr lang="en-US" sz="1200" dirty="0" err="1"/>
              <a:t>LinearRegression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sklearn.metrics</a:t>
            </a:r>
            <a:r>
              <a:rPr lang="en-US" sz="1200" dirty="0"/>
              <a:t> import </a:t>
            </a:r>
            <a:r>
              <a:rPr lang="en-US" sz="1200" dirty="0" err="1"/>
              <a:t>mean_squared_error</a:t>
            </a:r>
            <a:r>
              <a:rPr lang="en-US" sz="1200" dirty="0"/>
              <a:t>, </a:t>
            </a:r>
            <a:r>
              <a:rPr lang="en-US" sz="1200" dirty="0" err="1"/>
              <a:t>accuracy_score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err="1"/>
              <a:t>np.random.seed</a:t>
            </a:r>
            <a:r>
              <a:rPr lang="en-US" sz="1200" dirty="0"/>
              <a:t>(0)</a:t>
            </a:r>
          </a:p>
          <a:p>
            <a:pPr marL="0" indent="0">
              <a:buNone/>
            </a:pPr>
            <a:r>
              <a:rPr lang="en-US" sz="1200" dirty="0"/>
              <a:t>X = </a:t>
            </a:r>
            <a:r>
              <a:rPr lang="en-US" sz="1200" dirty="0" err="1"/>
              <a:t>np.random.rand</a:t>
            </a:r>
            <a:r>
              <a:rPr lang="en-US" sz="1200" dirty="0"/>
              <a:t>(100, 1) * 10   # size in 0-10</a:t>
            </a:r>
          </a:p>
          <a:p>
            <a:pPr marL="0" indent="0">
              <a:buNone/>
            </a:pPr>
            <a:r>
              <a:rPr lang="en-US" sz="1200" dirty="0"/>
              <a:t>y = 2.5 * </a:t>
            </a:r>
            <a:r>
              <a:rPr lang="en-US" sz="1200" dirty="0" err="1"/>
              <a:t>X.squeeze</a:t>
            </a:r>
            <a:r>
              <a:rPr lang="en-US" sz="1200" dirty="0"/>
              <a:t>() + </a:t>
            </a:r>
            <a:r>
              <a:rPr lang="en-US" sz="1200" dirty="0" err="1"/>
              <a:t>np.random.randn</a:t>
            </a:r>
            <a:r>
              <a:rPr lang="en-US" sz="1200" dirty="0"/>
              <a:t>(100) * 2  # price with noise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err="1"/>
              <a:t>X_train</a:t>
            </a:r>
            <a:r>
              <a:rPr lang="en-US" sz="1200" dirty="0"/>
              <a:t>, </a:t>
            </a:r>
            <a:r>
              <a:rPr lang="en-US" sz="1200" dirty="0" err="1"/>
              <a:t>X_test</a:t>
            </a:r>
            <a:r>
              <a:rPr lang="en-US" sz="1200" dirty="0"/>
              <a:t>, </a:t>
            </a:r>
            <a:r>
              <a:rPr lang="en-US" sz="1200" dirty="0" err="1"/>
              <a:t>y_train</a:t>
            </a:r>
            <a:r>
              <a:rPr lang="en-US" sz="1200" dirty="0"/>
              <a:t>, </a:t>
            </a:r>
            <a:r>
              <a:rPr lang="en-US" sz="1200" dirty="0" err="1"/>
              <a:t>y_test</a:t>
            </a:r>
            <a:r>
              <a:rPr lang="en-US" sz="1200" dirty="0"/>
              <a:t> = </a:t>
            </a:r>
            <a:r>
              <a:rPr lang="en-US" sz="1200" dirty="0" err="1"/>
              <a:t>train_test_split</a:t>
            </a:r>
            <a:r>
              <a:rPr lang="en-US" sz="1200" dirty="0"/>
              <a:t>(X, y, </a:t>
            </a:r>
            <a:r>
              <a:rPr lang="en-US" sz="1200" dirty="0" err="1"/>
              <a:t>test_size</a:t>
            </a:r>
            <a:r>
              <a:rPr lang="en-US" sz="1200" dirty="0"/>
              <a:t>=0.2)</a:t>
            </a:r>
          </a:p>
          <a:p>
            <a:pPr marL="0" indent="0">
              <a:buNone/>
            </a:pPr>
            <a:r>
              <a:rPr lang="en-US" sz="1200" dirty="0"/>
              <a:t>model = </a:t>
            </a:r>
            <a:r>
              <a:rPr lang="en-US" sz="1200" dirty="0" err="1"/>
              <a:t>LinearRegression</a:t>
            </a:r>
            <a:r>
              <a:rPr lang="en-US" sz="1200" dirty="0"/>
              <a:t>().fit(</a:t>
            </a:r>
            <a:r>
              <a:rPr lang="en-US" sz="1200" dirty="0" err="1"/>
              <a:t>X_train</a:t>
            </a:r>
            <a:r>
              <a:rPr lang="en-US" sz="1200" dirty="0"/>
              <a:t>, </a:t>
            </a:r>
            <a:r>
              <a:rPr lang="en-US" sz="1200" dirty="0" err="1"/>
              <a:t>y_train</a:t>
            </a:r>
            <a:r>
              <a:rPr lang="en-US" sz="1200" dirty="0"/>
              <a:t>)</a:t>
            </a:r>
          </a:p>
          <a:p>
            <a:pPr marL="0" indent="0">
              <a:buNone/>
            </a:pPr>
            <a:r>
              <a:rPr lang="en-US" sz="1200" dirty="0" err="1"/>
              <a:t>y_pred</a:t>
            </a:r>
            <a:r>
              <a:rPr lang="en-US" sz="1200" dirty="0"/>
              <a:t> = </a:t>
            </a:r>
            <a:r>
              <a:rPr lang="en-US" sz="1200" dirty="0" err="1"/>
              <a:t>model.predict</a:t>
            </a:r>
            <a:r>
              <a:rPr lang="en-US" sz="1200" dirty="0"/>
              <a:t>(</a:t>
            </a:r>
            <a:r>
              <a:rPr lang="en-US" sz="1200" dirty="0" err="1"/>
              <a:t>X_test</a:t>
            </a:r>
            <a:r>
              <a:rPr lang="en-US" sz="1200" dirty="0"/>
              <a:t>)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print("Regression coefficients:", </a:t>
            </a:r>
            <a:r>
              <a:rPr lang="en-US" sz="1200" dirty="0" err="1"/>
              <a:t>model.coef</a:t>
            </a:r>
            <a:r>
              <a:rPr lang="en-US" sz="1200" dirty="0"/>
              <a:t>_, </a:t>
            </a:r>
            <a:r>
              <a:rPr lang="en-US" sz="1200" dirty="0" err="1"/>
              <a:t>model.intercept</a:t>
            </a:r>
            <a:r>
              <a:rPr lang="en-US" sz="1200" dirty="0"/>
              <a:t>_)</a:t>
            </a:r>
          </a:p>
          <a:p>
            <a:pPr marL="0" indent="0">
              <a:buNone/>
            </a:pPr>
            <a:r>
              <a:rPr lang="en-US" sz="1200" dirty="0"/>
              <a:t>print("MSE:", </a:t>
            </a:r>
            <a:r>
              <a:rPr lang="en-US" sz="1200" dirty="0" err="1"/>
              <a:t>mean_squared_error</a:t>
            </a:r>
            <a:r>
              <a:rPr lang="en-US" sz="1200" dirty="0"/>
              <a:t>(</a:t>
            </a:r>
            <a:r>
              <a:rPr lang="en-US" sz="1200" dirty="0" err="1"/>
              <a:t>y_test</a:t>
            </a:r>
            <a:r>
              <a:rPr lang="en-US" sz="1200" dirty="0"/>
              <a:t>, </a:t>
            </a:r>
            <a:r>
              <a:rPr lang="en-US" sz="1200" dirty="0" err="1"/>
              <a:t>y_pred</a:t>
            </a:r>
            <a:r>
              <a:rPr lang="en-US" sz="1200" dirty="0"/>
              <a:t>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4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ABFD3-8B99-F269-6BAB-32969358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(0/8)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EE722-F6AC-7E7C-4C19-307B43564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example illustrates Linear Regression to predict apartment prices based on size.</a:t>
            </a:r>
          </a:p>
          <a:p>
            <a:r>
              <a:rPr lang="en-US" dirty="0"/>
              <a:t>This is a key tool for managers to forecast and make data-driven decisions.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0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01D59-F4C2-F7EE-C1C5-E860A4FA3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(1/8)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83A27-3EE7-8168-FACA-125369F20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1. Import Libraries</a:t>
            </a:r>
          </a:p>
          <a:p>
            <a:pPr marL="0" indent="0">
              <a:buNone/>
            </a:pPr>
            <a:r>
              <a:rPr lang="en-US" sz="1800" b="1" dirty="0"/>
              <a:t>    pandas for data handling, </a:t>
            </a:r>
            <a:r>
              <a:rPr lang="en-US" sz="1800" b="1" dirty="0" err="1"/>
              <a:t>sklearn</a:t>
            </a:r>
            <a:r>
              <a:rPr lang="en-US" sz="1800" b="1" dirty="0"/>
              <a:t> for machine learning.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pandas as pd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sklearn.model_selection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train_test_split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sklearn.linear_model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LinearRegression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sklearn.metrics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mean_squared_error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r2_score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as np</a:t>
            </a:r>
            <a:b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287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B8425-D651-AE20-657C-842AAD4F8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(2/8)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9572A-852C-2E6C-03BF-15D39F9C4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2. Create Sample Data</a:t>
            </a:r>
          </a:p>
          <a:p>
            <a:r>
              <a:rPr lang="en-US" sz="1800" b="1" dirty="0"/>
              <a:t> Let's simulate data: 'Size' (X) and 'Price' (y).</a:t>
            </a:r>
          </a:p>
          <a:p>
            <a:r>
              <a:rPr lang="en-US" sz="1800" b="1" dirty="0"/>
              <a:t>Imagine apartment sizes (e.g., 50-150 sq. meters) and their corresponding prices.</a:t>
            </a:r>
          </a:p>
          <a:p>
            <a:r>
              <a:rPr lang="en-US" sz="1800" b="1" dirty="0"/>
              <a:t>For consistent results</a:t>
            </a:r>
          </a:p>
          <a:p>
            <a:r>
              <a:rPr lang="en-US" sz="1800" b="1" dirty="0"/>
              <a:t>size = </a:t>
            </a:r>
            <a:r>
              <a:rPr lang="en-US" sz="1800" b="1" dirty="0" err="1"/>
              <a:t>np.random.rand</a:t>
            </a:r>
            <a:r>
              <a:rPr lang="en-US" sz="1800" b="1" dirty="0"/>
              <a:t>(100) * 100 + 50 </a:t>
            </a:r>
          </a:p>
          <a:p>
            <a:r>
              <a:rPr lang="en-US" sz="1800" b="1" dirty="0"/>
              <a:t>Apartment sizes from 50 to 150</a:t>
            </a:r>
          </a:p>
          <a:p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price = 200 * size +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np.random.randn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(100) * 10000 + 50000</a:t>
            </a:r>
          </a:p>
          <a:p>
            <a:pPr marL="0" indent="0">
              <a:buNone/>
            </a:pP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pd.DataFrame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({'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Size_sqm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': size,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Price_EUR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': price})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print("--- Sample Data (First 5 Rows) ---")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display(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df.head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b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94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5549-A90E-9529-06A9-3DBEC193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(3/8)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7578D-7A5C-F0B9-0FB4-20B91BA38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3. Split Data for Training and Testing</a:t>
            </a:r>
          </a:p>
          <a:p>
            <a:r>
              <a:rPr lang="en-US" sz="1800" dirty="0"/>
              <a:t>We separate our data so the model learns from one part (training) and is tested on another (test).</a:t>
            </a:r>
          </a:p>
          <a:p>
            <a:r>
              <a:rPr lang="en-US" sz="1800" dirty="0"/>
              <a:t>This ensures the model can predict well on new, unseen data.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[['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Size_sqm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']]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y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['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Price_EUR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']</a:t>
            </a:r>
          </a:p>
          <a:p>
            <a:pPr marL="0" indent="0">
              <a:buNone/>
            </a:pP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train_test_split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(X, y,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test_size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=0.2,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random_state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=42)</a:t>
            </a:r>
          </a:p>
          <a:p>
            <a:pPr marL="0" indent="0">
              <a:buNone/>
            </a:pPr>
            <a:b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print(f"\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nTraining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data points: {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)}, Testing data points: {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)}")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3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79850-505D-304A-5BA7-4026DC6C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(4/8)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2AF5F-FD61-6AAA-135E-69397DD10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4. Train the Linear Regression Model</a:t>
            </a:r>
          </a:p>
          <a:p>
            <a:r>
              <a:rPr lang="en-US" sz="1800" dirty="0"/>
              <a:t>The model finds the best-fit line to describe the relationship between Size and Price.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model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LinearRegression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model.fit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print("\n Model Training Complete ")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print("\n Learned relationship:”,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model.coef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_[0],”* Size +”,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model.intercept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_)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print("\n Coefficient (Slope):,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model.coef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_[0])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print("\n Intercept (Base Price):,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model.intercept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_,” (Estimated price when size is zero)")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472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E75DF-2AC7-A49A-A190-2CE474E0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(5/8)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C20C4-BEB5-0FC7-67CC-A4748A1CD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5. Make Predictions</a:t>
            </a:r>
          </a:p>
          <a:p>
            <a:r>
              <a:rPr lang="en-US" sz="1800" dirty="0"/>
              <a:t>Using the trained model to predict prices for our test apartments.</a:t>
            </a:r>
          </a:p>
          <a:p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y_pred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model.predict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642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4B6AF-F041-36FC-67DA-6B07904E2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(6/8)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2596B-10A3-36D1-1160-843E509C4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6. Evaluate Model Performance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Mean Squared Error (MSE) measures how close our predictions are to actual prices.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Lower MSE indicates a more accurate model.</a:t>
            </a:r>
          </a:p>
          <a:p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mean_squared_error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y_pred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print("Mean Squared Error (MSE): {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} (Lower is better, indicates prediction accuracy)")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3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D1968-0511-C839-29B6-FBA54BCB2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(7/8)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B7272-9EB4-085B-8CBC-319F1E60E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7. Visualize the Regression Line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 plot helps us see how well the line fits the data.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plt.figure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figsize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=(10, 6))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plt.scatter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color='blue', label='Actual Prices')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y_pred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color='red', linewidth=2, label='Predicted Prices (Regression Line)')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plt.title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('Apartment Price Prediction: Actual vs. Predicted')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plt.xlabel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('Apartment Size (sq. meters)')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plt.ylabel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('Apartment Price (EUR)')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plt.legend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plt.grid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(True)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183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A94DF9-54A0-213B-CE60-ECEB82AF9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Regression (8/8)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4A8E5-FC3E-85C6-E2CB-A4F12DE39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90F4AC-E433-8D3B-B3E5-211C90A05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24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81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 amt="30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2372D-7D5A-E337-2F50-8CAB0B35A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Classification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44D2-1012-09E4-9067-265E41ED9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Predicting pass/fail based on study hours</a:t>
            </a:r>
          </a:p>
        </p:txBody>
      </p:sp>
    </p:spTree>
    <p:extLst>
      <p:ext uri="{BB962C8B-B14F-4D97-AF65-F5344CB8AC3E}">
        <p14:creationId xmlns:p14="http://schemas.microsoft.com/office/powerpoint/2010/main" val="672228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44F77-2653-3F2F-411E-A74555F76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 dirty="0"/>
              <a:t>Example of Classification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A202E-2140-5CB6-0898-C16028424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import </a:t>
            </a:r>
            <a:r>
              <a:rPr lang="en-US" sz="1200" dirty="0" err="1"/>
              <a:t>numpy</a:t>
            </a:r>
            <a:r>
              <a:rPr lang="en-US" sz="1200" dirty="0"/>
              <a:t> as np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import pandas as pd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sklearn.model_selection</a:t>
            </a:r>
            <a:r>
              <a:rPr lang="en-US" sz="1200" dirty="0"/>
              <a:t> import </a:t>
            </a:r>
            <a:r>
              <a:rPr lang="en-US" sz="1200" dirty="0" err="1"/>
              <a:t>train_test_split</a:t>
            </a: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sklearn.linear_model</a:t>
            </a:r>
            <a:r>
              <a:rPr lang="en-US" sz="1200" dirty="0"/>
              <a:t> import LogisticRegression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sklearn.metrics</a:t>
            </a:r>
            <a:r>
              <a:rPr lang="en-US" sz="1200" dirty="0"/>
              <a:t> import </a:t>
            </a:r>
            <a:r>
              <a:rPr lang="en-US" sz="1200" dirty="0" err="1"/>
              <a:t>accuracy_score</a:t>
            </a:r>
            <a:endParaRPr lang="en-US" sz="1200" dirty="0"/>
          </a:p>
          <a:p>
            <a:pPr>
              <a:lnSpc>
                <a:spcPct val="90000"/>
              </a:lnSpc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hours = </a:t>
            </a:r>
            <a:r>
              <a:rPr lang="en-US" sz="1200" dirty="0" err="1"/>
              <a:t>np.random.rand</a:t>
            </a:r>
            <a:r>
              <a:rPr lang="en-US" sz="1200" dirty="0"/>
              <a:t>(100, 1) * 20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labels = (</a:t>
            </a:r>
            <a:r>
              <a:rPr lang="en-US" sz="1200" dirty="0" err="1"/>
              <a:t>hours.squeeze</a:t>
            </a:r>
            <a:r>
              <a:rPr lang="en-US" sz="1200" dirty="0"/>
              <a:t>() + </a:t>
            </a:r>
            <a:r>
              <a:rPr lang="en-US" sz="1200" dirty="0" err="1"/>
              <a:t>np.random.randn</a:t>
            </a:r>
            <a:r>
              <a:rPr lang="en-US" sz="1200" dirty="0"/>
              <a:t>(100)) &gt; 10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err="1"/>
              <a:t>X_train</a:t>
            </a:r>
            <a:r>
              <a:rPr lang="en-US" sz="1200" dirty="0"/>
              <a:t>, </a:t>
            </a:r>
            <a:r>
              <a:rPr lang="en-US" sz="1200" dirty="0" err="1"/>
              <a:t>X_test</a:t>
            </a:r>
            <a:r>
              <a:rPr lang="en-US" sz="1200" dirty="0"/>
              <a:t>, </a:t>
            </a:r>
            <a:r>
              <a:rPr lang="en-US" sz="1200" dirty="0" err="1"/>
              <a:t>y_train</a:t>
            </a:r>
            <a:r>
              <a:rPr lang="en-US" sz="1200" dirty="0"/>
              <a:t>, </a:t>
            </a:r>
            <a:r>
              <a:rPr lang="en-US" sz="1200" dirty="0" err="1"/>
              <a:t>y_test</a:t>
            </a:r>
            <a:r>
              <a:rPr lang="en-US" sz="1200" dirty="0"/>
              <a:t> = </a:t>
            </a:r>
            <a:r>
              <a:rPr lang="en-US" sz="1200" dirty="0" err="1"/>
              <a:t>train_test_split</a:t>
            </a:r>
            <a:r>
              <a:rPr lang="en-US" sz="1200" dirty="0"/>
              <a:t>(hours, labels, </a:t>
            </a:r>
            <a:r>
              <a:rPr lang="en-US" sz="1200" dirty="0" err="1"/>
              <a:t>test_size</a:t>
            </a:r>
            <a:r>
              <a:rPr lang="en-US" sz="1200" dirty="0"/>
              <a:t>=0.2)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err="1"/>
              <a:t>clf</a:t>
            </a:r>
            <a:r>
              <a:rPr lang="en-US" sz="1200" dirty="0"/>
              <a:t> = LogisticRegression().fit(</a:t>
            </a:r>
            <a:r>
              <a:rPr lang="en-US" sz="1200" dirty="0" err="1"/>
              <a:t>X_train</a:t>
            </a:r>
            <a:r>
              <a:rPr lang="en-US" sz="1200" dirty="0"/>
              <a:t>, </a:t>
            </a:r>
            <a:r>
              <a:rPr lang="en-US" sz="1200" dirty="0" err="1"/>
              <a:t>y_train</a:t>
            </a:r>
            <a:r>
              <a:rPr lang="en-US" sz="1200" dirty="0"/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 err="1"/>
              <a:t>y_pred</a:t>
            </a:r>
            <a:r>
              <a:rPr lang="en-US" sz="1200" dirty="0"/>
              <a:t> = </a:t>
            </a:r>
            <a:r>
              <a:rPr lang="en-US" sz="1200" dirty="0" err="1"/>
              <a:t>clf.predict</a:t>
            </a:r>
            <a:r>
              <a:rPr lang="en-US" sz="1200" dirty="0"/>
              <a:t>(</a:t>
            </a:r>
            <a:r>
              <a:rPr lang="en-US" sz="1200" dirty="0" err="1"/>
              <a:t>X_test</a:t>
            </a:r>
            <a:r>
              <a:rPr lang="en-US" sz="1200" dirty="0"/>
              <a:t>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print("Accuracy:", </a:t>
            </a:r>
            <a:r>
              <a:rPr lang="en-US" sz="1200" dirty="0" err="1"/>
              <a:t>accuracy_score</a:t>
            </a:r>
            <a:r>
              <a:rPr lang="en-US" sz="1200" dirty="0"/>
              <a:t>(</a:t>
            </a:r>
            <a:r>
              <a:rPr lang="en-US" sz="1200" dirty="0" err="1"/>
              <a:t>y_test</a:t>
            </a:r>
            <a:r>
              <a:rPr lang="en-US" sz="1200" dirty="0"/>
              <a:t>, </a:t>
            </a:r>
            <a:r>
              <a:rPr lang="en-US" sz="1200" dirty="0" err="1"/>
              <a:t>y_pred</a:t>
            </a:r>
            <a:r>
              <a:rPr lang="en-US" sz="1200" dirty="0"/>
              <a:t>))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Accuracy: 0.95</a:t>
            </a:r>
          </a:p>
          <a:p>
            <a:pPr marL="0" indent="0">
              <a:lnSpc>
                <a:spcPct val="90000"/>
              </a:lnSpc>
              <a:buNone/>
            </a:pP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C75A18-EC85-50BF-159C-E576A9BE13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36" r="20107"/>
          <a:stretch>
            <a:fillRect/>
          </a:stretch>
        </p:blipFill>
        <p:spPr>
          <a:xfrm>
            <a:off x="6096000" y="3448050"/>
            <a:ext cx="2438400" cy="2745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8200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98AB-4DED-CA17-3A0F-A018C001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Clustering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D07B3-3540-6D7E-B8EE-84AF57AD1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from </a:t>
            </a:r>
            <a:r>
              <a:rPr lang="en-US" sz="1200" dirty="0" err="1"/>
              <a:t>sklearn.cluster</a:t>
            </a:r>
            <a:r>
              <a:rPr lang="en-US" sz="1200" dirty="0"/>
              <a:t> import </a:t>
            </a:r>
            <a:r>
              <a:rPr lang="en-US" sz="1200" dirty="0" err="1"/>
              <a:t>KMeans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import </a:t>
            </a:r>
            <a:r>
              <a:rPr lang="en-US" sz="1200" dirty="0" err="1"/>
              <a:t>matplotlib.pyplot</a:t>
            </a:r>
            <a:r>
              <a:rPr lang="en-US" sz="1200" dirty="0"/>
              <a:t> as </a:t>
            </a:r>
            <a:r>
              <a:rPr lang="en-US" sz="1200" dirty="0" err="1"/>
              <a:t>plt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# Generate synthetic data: 3 clusters</a:t>
            </a:r>
          </a:p>
          <a:p>
            <a:pPr marL="0" indent="0">
              <a:buNone/>
            </a:pPr>
            <a:r>
              <a:rPr lang="en-US" sz="1200" dirty="0" err="1"/>
              <a:t>np.random.seed</a:t>
            </a:r>
            <a:r>
              <a:rPr lang="en-US" sz="1200" dirty="0"/>
              <a:t>(42)</a:t>
            </a:r>
          </a:p>
          <a:p>
            <a:pPr marL="0" indent="0">
              <a:buNone/>
            </a:pPr>
            <a:r>
              <a:rPr lang="en-US" sz="1200" dirty="0"/>
              <a:t>X = </a:t>
            </a:r>
            <a:r>
              <a:rPr lang="en-US" sz="1200" dirty="0" err="1"/>
              <a:t>np.vstack</a:t>
            </a:r>
            <a:r>
              <a:rPr lang="en-US" sz="1200" dirty="0"/>
              <a:t>([</a:t>
            </a:r>
          </a:p>
          <a:p>
            <a:pPr marL="0" indent="0">
              <a:buNone/>
            </a:pPr>
            <a:r>
              <a:rPr lang="en-US" sz="1200" dirty="0"/>
              <a:t>    </a:t>
            </a:r>
            <a:r>
              <a:rPr lang="en-US" sz="1200" dirty="0" err="1"/>
              <a:t>np.random.normal</a:t>
            </a:r>
            <a:r>
              <a:rPr lang="en-US" sz="1200" dirty="0"/>
              <a:t>([0,0], 0.5, (50,2)),</a:t>
            </a:r>
          </a:p>
          <a:p>
            <a:pPr marL="0" indent="0">
              <a:buNone/>
            </a:pPr>
            <a:r>
              <a:rPr lang="en-US" sz="1200" dirty="0"/>
              <a:t>    </a:t>
            </a:r>
            <a:r>
              <a:rPr lang="en-US" sz="1200" dirty="0" err="1"/>
              <a:t>np.random.normal</a:t>
            </a:r>
            <a:r>
              <a:rPr lang="en-US" sz="1200" dirty="0"/>
              <a:t>([5,5], 0.5, (50,2)),</a:t>
            </a:r>
          </a:p>
          <a:p>
            <a:pPr marL="0" indent="0">
              <a:buNone/>
            </a:pPr>
            <a:r>
              <a:rPr lang="en-US" sz="1200" dirty="0"/>
              <a:t>    </a:t>
            </a:r>
            <a:r>
              <a:rPr lang="en-US" sz="1200" dirty="0" err="1"/>
              <a:t>np.random.normal</a:t>
            </a:r>
            <a:r>
              <a:rPr lang="en-US" sz="1200" dirty="0"/>
              <a:t>([0,5], 0.5, (50,2))</a:t>
            </a:r>
          </a:p>
          <a:p>
            <a:pPr marL="0" indent="0">
              <a:buNone/>
            </a:pPr>
            <a:r>
              <a:rPr lang="en-US" sz="1200" dirty="0"/>
              <a:t>])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# Apply </a:t>
            </a:r>
            <a:r>
              <a:rPr lang="en-US" sz="1200" dirty="0" err="1"/>
              <a:t>KMeans</a:t>
            </a:r>
            <a:endParaRPr lang="en-US" sz="1200" dirty="0"/>
          </a:p>
          <a:p>
            <a:pPr marL="0" indent="0">
              <a:buNone/>
            </a:pPr>
            <a:r>
              <a:rPr lang="en-US" sz="1200" dirty="0" err="1"/>
              <a:t>kmeans</a:t>
            </a:r>
            <a:r>
              <a:rPr lang="en-US" sz="1200" dirty="0"/>
              <a:t> = </a:t>
            </a:r>
            <a:r>
              <a:rPr lang="en-US" sz="1200" dirty="0" err="1"/>
              <a:t>KMeans</a:t>
            </a:r>
            <a:r>
              <a:rPr lang="en-US" sz="1200" dirty="0"/>
              <a:t>(</a:t>
            </a:r>
            <a:r>
              <a:rPr lang="en-US" sz="1200" dirty="0" err="1"/>
              <a:t>n_clusters</a:t>
            </a:r>
            <a:r>
              <a:rPr lang="en-US" sz="1200" dirty="0"/>
              <a:t>=3, </a:t>
            </a:r>
            <a:r>
              <a:rPr lang="en-US" sz="1200" dirty="0" err="1"/>
              <a:t>random_state</a:t>
            </a:r>
            <a:r>
              <a:rPr lang="en-US" sz="1200" dirty="0"/>
              <a:t>=0).fit(X)</a:t>
            </a:r>
          </a:p>
          <a:p>
            <a:pPr marL="0" indent="0">
              <a:buNone/>
            </a:pPr>
            <a:r>
              <a:rPr lang="en-US" sz="1200" dirty="0"/>
              <a:t>labels = </a:t>
            </a:r>
            <a:r>
              <a:rPr lang="en-US" sz="1200" dirty="0" err="1"/>
              <a:t>kmeans.labels</a:t>
            </a:r>
            <a:r>
              <a:rPr lang="en-US" sz="1200" dirty="0"/>
              <a:t>_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# Visualization</a:t>
            </a:r>
          </a:p>
          <a:p>
            <a:pPr marL="0" indent="0">
              <a:buNone/>
            </a:pPr>
            <a:r>
              <a:rPr lang="en-US" sz="1200" dirty="0" err="1"/>
              <a:t>plt.scatter</a:t>
            </a:r>
            <a:r>
              <a:rPr lang="en-US" sz="1200" dirty="0"/>
              <a:t>(X[:,0], X[:,1], c=labels, </a:t>
            </a:r>
            <a:r>
              <a:rPr lang="en-US" sz="1200" dirty="0" err="1"/>
              <a:t>cmap</a:t>
            </a:r>
            <a:r>
              <a:rPr lang="en-US" sz="1200" dirty="0"/>
              <a:t>="</a:t>
            </a:r>
            <a:r>
              <a:rPr lang="en-US" sz="1200" dirty="0" err="1"/>
              <a:t>viridis</a:t>
            </a:r>
            <a:r>
              <a:rPr lang="en-US" sz="1200" dirty="0"/>
              <a:t>")</a:t>
            </a:r>
          </a:p>
          <a:p>
            <a:pPr marL="0" indent="0">
              <a:buNone/>
            </a:pPr>
            <a:r>
              <a:rPr lang="en-US" sz="1200" dirty="0" err="1"/>
              <a:t>plt.scatter</a:t>
            </a:r>
            <a:r>
              <a:rPr lang="en-US" sz="1200" dirty="0"/>
              <a:t>(</a:t>
            </a:r>
            <a:r>
              <a:rPr lang="en-US" sz="1200" dirty="0" err="1"/>
              <a:t>kmeans.cluster_centers</a:t>
            </a:r>
            <a:r>
              <a:rPr lang="en-US" sz="1200" dirty="0"/>
              <a:t>_[:,0], </a:t>
            </a:r>
            <a:r>
              <a:rPr lang="en-US" sz="1200" dirty="0" err="1"/>
              <a:t>kmeans.cluster_centers</a:t>
            </a:r>
            <a:r>
              <a:rPr lang="en-US" sz="1200" dirty="0"/>
              <a:t>_[:,1], </a:t>
            </a:r>
          </a:p>
          <a:p>
            <a:pPr marL="0" indent="0">
              <a:buNone/>
            </a:pPr>
            <a:r>
              <a:rPr lang="en-US" sz="1200" dirty="0"/>
              <a:t>            c="red", marker="X", s=200, label="Centers")</a:t>
            </a:r>
          </a:p>
          <a:p>
            <a:pPr marL="0" indent="0">
              <a:buNone/>
            </a:pPr>
            <a:r>
              <a:rPr lang="en-US" sz="1200" dirty="0" err="1"/>
              <a:t>plt.title</a:t>
            </a:r>
            <a:r>
              <a:rPr lang="en-US" sz="1200" dirty="0"/>
              <a:t>("</a:t>
            </a:r>
            <a:r>
              <a:rPr lang="en-US" sz="1200" dirty="0" err="1"/>
              <a:t>KMeans</a:t>
            </a:r>
            <a:r>
              <a:rPr lang="en-US" sz="1200" dirty="0"/>
              <a:t> Clustering")</a:t>
            </a:r>
          </a:p>
          <a:p>
            <a:pPr marL="0" indent="0">
              <a:buNone/>
            </a:pPr>
            <a:r>
              <a:rPr lang="en-US" sz="1200" dirty="0" err="1"/>
              <a:t>plt.legend</a:t>
            </a:r>
            <a:r>
              <a:rPr lang="en-US" sz="1200" dirty="0"/>
              <a:t>()</a:t>
            </a:r>
          </a:p>
          <a:p>
            <a:pPr marL="0" indent="0">
              <a:buNone/>
            </a:pPr>
            <a:r>
              <a:rPr lang="en-US" sz="1200" dirty="0" err="1"/>
              <a:t>plt.show</a:t>
            </a:r>
            <a:r>
              <a:rPr lang="en-US" sz="1200" dirty="0"/>
              <a:t>()</a:t>
            </a:r>
          </a:p>
        </p:txBody>
      </p:sp>
      <p:pic>
        <p:nvPicPr>
          <p:cNvPr id="5" name="Picture 4" descr="A diagram of a clustering graph&#10;&#10;AI-generated content may be incorrect.">
            <a:extLst>
              <a:ext uri="{FF2B5EF4-FFF2-40B4-BE49-F238E27FC236}">
                <a16:creationId xmlns:a16="http://schemas.microsoft.com/office/drawing/2014/main" id="{1E347F7E-AB00-0D9D-CD7C-8374B507E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429000"/>
            <a:ext cx="3351541" cy="267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66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12F8A-0D72-DE0D-FF49-8BF1F4FC0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GB" dirty="0"/>
              <a:t>Sentiment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11AFB-EC2E-80A6-7F99-8A4842FEC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1955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import </a:t>
            </a:r>
            <a:r>
              <a:rPr lang="en-US" sz="1000" dirty="0" err="1"/>
              <a:t>nltk</a:t>
            </a:r>
            <a:endParaRPr lang="en-US" sz="1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from </a:t>
            </a:r>
            <a:r>
              <a:rPr lang="en-US" sz="1000" dirty="0" err="1"/>
              <a:t>nltk.sentiment</a:t>
            </a:r>
            <a:r>
              <a:rPr lang="en-US" sz="1000" dirty="0"/>
              <a:t> import </a:t>
            </a:r>
            <a:r>
              <a:rPr lang="en-US" sz="1000" dirty="0" err="1"/>
              <a:t>SentimentIntensityAnalyzer</a:t>
            </a:r>
            <a:endParaRPr lang="en-US" sz="1000" dirty="0"/>
          </a:p>
          <a:p>
            <a:pPr marL="0" indent="0">
              <a:lnSpc>
                <a:spcPct val="90000"/>
              </a:lnSpc>
              <a:buNone/>
            </a:pPr>
            <a:endParaRPr lang="en-US" sz="1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# Download VADER model (only needed once)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/>
              <a:t>nltk.download</a:t>
            </a:r>
            <a:r>
              <a:rPr lang="en-US" sz="1000" dirty="0"/>
              <a:t>('</a:t>
            </a:r>
            <a:r>
              <a:rPr lang="en-US" sz="1000" dirty="0" err="1"/>
              <a:t>vader_lexicon</a:t>
            </a:r>
            <a:r>
              <a:rPr lang="en-US" sz="1000" dirty="0"/>
              <a:t>')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# Initialize sentiment analyzer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 err="1"/>
              <a:t>sia</a:t>
            </a:r>
            <a:r>
              <a:rPr lang="en-US" sz="1000" dirty="0"/>
              <a:t> = </a:t>
            </a:r>
            <a:r>
              <a:rPr lang="en-US" sz="1000" dirty="0" err="1"/>
              <a:t>SentimentIntensityAnalyzer</a:t>
            </a:r>
            <a:r>
              <a:rPr lang="en-US" sz="1000" dirty="0"/>
              <a:t>()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# Example texts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texts = [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"I love this product, it’s fantastic!",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"This is the worst experience I’ve ever had.",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"The movie was okay, not great but not terrible either.",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"Amazing customer support, very satisfied.",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"Totally disappointed, waste of money."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]</a:t>
            </a:r>
          </a:p>
          <a:p>
            <a:pPr marL="0" indent="0">
              <a:lnSpc>
                <a:spcPct val="90000"/>
              </a:lnSpc>
              <a:buNone/>
            </a:pPr>
            <a:endParaRPr lang="en-US" sz="1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# Analyze each text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for t in texts: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score = </a:t>
            </a:r>
            <a:r>
              <a:rPr lang="en-US" sz="1000" dirty="0" err="1"/>
              <a:t>sia.polarity_scores</a:t>
            </a:r>
            <a:r>
              <a:rPr lang="en-US" sz="1000" dirty="0"/>
              <a:t>(t)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sentiment = "Positive" if score['compound'] &gt; 0.05 else ("Negative" if score['compound'] &lt; -0.05 else "Neutral")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000" dirty="0"/>
              <a:t>    print(</a:t>
            </a:r>
            <a:r>
              <a:rPr lang="en-US" sz="1000" dirty="0" err="1"/>
              <a:t>f"Text</a:t>
            </a:r>
            <a:r>
              <a:rPr lang="en-US" sz="1000" dirty="0"/>
              <a:t>: {t}\n Score: {score} → Sentiment: {sentiment}\n")</a:t>
            </a:r>
          </a:p>
        </p:txBody>
      </p:sp>
      <p:pic>
        <p:nvPicPr>
          <p:cNvPr id="5" name="Picture 4" descr="A group of smiley faces&#10;&#10;AI-generated content may be incorrect.">
            <a:extLst>
              <a:ext uri="{FF2B5EF4-FFF2-40B4-BE49-F238E27FC236}">
                <a16:creationId xmlns:a16="http://schemas.microsoft.com/office/drawing/2014/main" id="{5EF0300D-7FEA-F610-AD04-723C0B405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r="22291" b="1"/>
          <a:stretch>
            <a:fillRect/>
          </a:stretch>
        </p:blipFill>
        <p:spPr>
          <a:xfrm>
            <a:off x="4667250" y="1600200"/>
            <a:ext cx="401955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2370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1C7B-47F3-1346-93CA-32A1F8F2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534400" cy="1143000"/>
          </a:xfrm>
        </p:spPr>
        <p:txBody>
          <a:bodyPr/>
          <a:lstStyle/>
          <a:p>
            <a:pPr algn="r"/>
            <a:r>
              <a:rPr lang="en-GB" dirty="0"/>
              <a:t>Sentiment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3720B-DA81-A6FD-98C0-C48B5AA38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5135563"/>
          </a:xfrm>
        </p:spPr>
        <p:txBody>
          <a:bodyPr/>
          <a:lstStyle/>
          <a:p>
            <a:pPr marL="0" indent="0">
              <a:buNone/>
            </a:pPr>
            <a:r>
              <a:rPr lang="en-US" sz="1050" dirty="0"/>
              <a:t>from </a:t>
            </a:r>
            <a:r>
              <a:rPr lang="en-US" sz="1050" dirty="0" err="1"/>
              <a:t>sklearn.feature_extraction.text</a:t>
            </a:r>
            <a:r>
              <a:rPr lang="en-US" sz="1050" dirty="0"/>
              <a:t> import </a:t>
            </a:r>
            <a:r>
              <a:rPr lang="en-US" sz="1050" dirty="0" err="1"/>
              <a:t>CountVectorizer</a:t>
            </a:r>
            <a:endParaRPr lang="en-US" sz="1050" dirty="0"/>
          </a:p>
          <a:p>
            <a:pPr marL="0" indent="0">
              <a:buNone/>
            </a:pPr>
            <a:r>
              <a:rPr lang="en-US" sz="1050" dirty="0"/>
              <a:t>from </a:t>
            </a:r>
            <a:r>
              <a:rPr lang="en-US" sz="1050" dirty="0" err="1"/>
              <a:t>sklearn.model_selection</a:t>
            </a:r>
            <a:r>
              <a:rPr lang="en-US" sz="1050" dirty="0"/>
              <a:t> import </a:t>
            </a:r>
            <a:r>
              <a:rPr lang="en-US" sz="1050" dirty="0" err="1"/>
              <a:t>train_test_split</a:t>
            </a:r>
            <a:endParaRPr lang="en-US" sz="1050" dirty="0"/>
          </a:p>
          <a:p>
            <a:pPr marL="0" indent="0">
              <a:buNone/>
            </a:pPr>
            <a:r>
              <a:rPr lang="en-US" sz="1050" dirty="0"/>
              <a:t>from </a:t>
            </a:r>
            <a:r>
              <a:rPr lang="en-US" sz="1050" dirty="0" err="1"/>
              <a:t>sklearn.naive_bayes</a:t>
            </a:r>
            <a:r>
              <a:rPr lang="en-US" sz="1050" dirty="0"/>
              <a:t> import </a:t>
            </a:r>
            <a:r>
              <a:rPr lang="en-US" sz="1050" dirty="0" err="1"/>
              <a:t>MultinomialNB</a:t>
            </a:r>
            <a:endParaRPr lang="en-US" sz="1050" dirty="0"/>
          </a:p>
          <a:p>
            <a:pPr marL="0" indent="0">
              <a:buNone/>
            </a:pPr>
            <a:r>
              <a:rPr lang="en-US" sz="1050" dirty="0"/>
              <a:t>from </a:t>
            </a:r>
            <a:r>
              <a:rPr lang="en-US" sz="1050" dirty="0" err="1"/>
              <a:t>sklearn.metrics</a:t>
            </a:r>
            <a:r>
              <a:rPr lang="en-US" sz="1050" dirty="0"/>
              <a:t> import </a:t>
            </a:r>
            <a:r>
              <a:rPr lang="en-US" sz="1050" dirty="0" err="1"/>
              <a:t>accuracy_score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/>
              <a:t># Example labeled dataset</a:t>
            </a:r>
          </a:p>
          <a:p>
            <a:pPr marL="0" indent="0">
              <a:buNone/>
            </a:pPr>
            <a:r>
              <a:rPr lang="en-US" sz="1050" dirty="0"/>
              <a:t>reviews = [</a:t>
            </a:r>
          </a:p>
          <a:p>
            <a:pPr marL="0" indent="0">
              <a:buNone/>
            </a:pPr>
            <a:r>
              <a:rPr lang="en-US" sz="1050" dirty="0"/>
              <a:t>    "I love this phone", "This product is terrible", </a:t>
            </a:r>
          </a:p>
          <a:p>
            <a:pPr marL="0" indent="0">
              <a:buNone/>
            </a:pPr>
            <a:r>
              <a:rPr lang="en-US" sz="1050" dirty="0"/>
              <a:t>    "Fantastic quality, very happy", "Worst service ever", </a:t>
            </a:r>
          </a:p>
          <a:p>
            <a:pPr marL="0" indent="0">
              <a:buNone/>
            </a:pPr>
            <a:r>
              <a:rPr lang="en-US" sz="1050" dirty="0"/>
              <a:t>    "Not bad, but could be better", "Absolutely wonderful"</a:t>
            </a:r>
          </a:p>
          <a:p>
            <a:pPr marL="0" indent="0">
              <a:buNone/>
            </a:pPr>
            <a:r>
              <a:rPr lang="en-US" sz="1050" dirty="0"/>
              <a:t>]</a:t>
            </a:r>
          </a:p>
          <a:p>
            <a:pPr marL="0" indent="0">
              <a:buNone/>
            </a:pPr>
            <a:r>
              <a:rPr lang="en-US" sz="1050" dirty="0"/>
              <a:t>labels = [1, 0, 1, 0, 0, 1]  # 1 = Positive, 0 = Negative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/>
              <a:t># Convert text into numerical features (Bag of Words)</a:t>
            </a:r>
          </a:p>
          <a:p>
            <a:pPr marL="0" indent="0">
              <a:buNone/>
            </a:pPr>
            <a:r>
              <a:rPr lang="en-US" sz="1050" dirty="0"/>
              <a:t>vectorizer = </a:t>
            </a:r>
            <a:r>
              <a:rPr lang="en-US" sz="1050" dirty="0" err="1"/>
              <a:t>CountVectorizer</a:t>
            </a:r>
            <a:r>
              <a:rPr lang="en-US" sz="1050" dirty="0"/>
              <a:t>()</a:t>
            </a:r>
          </a:p>
          <a:p>
            <a:pPr marL="0" indent="0">
              <a:buNone/>
            </a:pPr>
            <a:r>
              <a:rPr lang="en-US" sz="1050" dirty="0"/>
              <a:t>X = </a:t>
            </a:r>
            <a:r>
              <a:rPr lang="en-US" sz="1050" dirty="0" err="1"/>
              <a:t>vectorizer.fit_transform</a:t>
            </a:r>
            <a:r>
              <a:rPr lang="en-US" sz="1050" dirty="0"/>
              <a:t>(reviews)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/>
              <a:t># Split train/test</a:t>
            </a:r>
          </a:p>
          <a:p>
            <a:pPr marL="0" indent="0">
              <a:buNone/>
            </a:pPr>
            <a:r>
              <a:rPr lang="en-US" sz="1050" dirty="0" err="1"/>
              <a:t>X_train</a:t>
            </a:r>
            <a:r>
              <a:rPr lang="en-US" sz="1050" dirty="0"/>
              <a:t>, </a:t>
            </a:r>
            <a:r>
              <a:rPr lang="en-US" sz="1050" dirty="0" err="1"/>
              <a:t>X_test</a:t>
            </a:r>
            <a:r>
              <a:rPr lang="en-US" sz="1050" dirty="0"/>
              <a:t>, </a:t>
            </a:r>
            <a:r>
              <a:rPr lang="en-US" sz="1050" dirty="0" err="1"/>
              <a:t>y_train</a:t>
            </a:r>
            <a:r>
              <a:rPr lang="en-US" sz="1050" dirty="0"/>
              <a:t>, </a:t>
            </a:r>
            <a:r>
              <a:rPr lang="en-US" sz="1050" dirty="0" err="1"/>
              <a:t>y_test</a:t>
            </a:r>
            <a:r>
              <a:rPr lang="en-US" sz="1050" dirty="0"/>
              <a:t> = </a:t>
            </a:r>
            <a:r>
              <a:rPr lang="en-US" sz="1050" dirty="0" err="1"/>
              <a:t>train_test_split</a:t>
            </a:r>
            <a:r>
              <a:rPr lang="en-US" sz="1050" dirty="0"/>
              <a:t>(X, labels, </a:t>
            </a:r>
            <a:r>
              <a:rPr lang="en-US" sz="1050" dirty="0" err="1"/>
              <a:t>test_size</a:t>
            </a:r>
            <a:r>
              <a:rPr lang="en-US" sz="1050" dirty="0"/>
              <a:t>=0.3, </a:t>
            </a:r>
            <a:r>
              <a:rPr lang="en-US" sz="1050" dirty="0" err="1"/>
              <a:t>random_state</a:t>
            </a:r>
            <a:r>
              <a:rPr lang="en-US" sz="1050" dirty="0"/>
              <a:t>=42)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/>
              <a:t># Train Naive Bayes classifier</a:t>
            </a:r>
          </a:p>
          <a:p>
            <a:pPr marL="0" indent="0">
              <a:buNone/>
            </a:pPr>
            <a:r>
              <a:rPr lang="en-US" sz="1050" dirty="0" err="1"/>
              <a:t>clf</a:t>
            </a:r>
            <a:r>
              <a:rPr lang="en-US" sz="1050" dirty="0"/>
              <a:t> = </a:t>
            </a:r>
            <a:r>
              <a:rPr lang="en-US" sz="1050" dirty="0" err="1"/>
              <a:t>MultinomialNB</a:t>
            </a:r>
            <a:r>
              <a:rPr lang="en-US" sz="1050" dirty="0"/>
              <a:t>().fit(</a:t>
            </a:r>
            <a:r>
              <a:rPr lang="en-US" sz="1050" dirty="0" err="1"/>
              <a:t>X_train</a:t>
            </a:r>
            <a:r>
              <a:rPr lang="en-US" sz="1050" dirty="0"/>
              <a:t>, </a:t>
            </a:r>
            <a:r>
              <a:rPr lang="en-US" sz="1050" dirty="0" err="1"/>
              <a:t>y_train</a:t>
            </a:r>
            <a:r>
              <a:rPr lang="en-US" sz="1050" dirty="0"/>
              <a:t>)</a:t>
            </a:r>
          </a:p>
          <a:p>
            <a:pPr marL="0" indent="0">
              <a:buNone/>
            </a:pPr>
            <a:r>
              <a:rPr lang="en-US" sz="1050" dirty="0" err="1"/>
              <a:t>y_pred</a:t>
            </a:r>
            <a:r>
              <a:rPr lang="en-US" sz="1050" dirty="0"/>
              <a:t> = </a:t>
            </a:r>
            <a:r>
              <a:rPr lang="en-US" sz="1050" dirty="0" err="1"/>
              <a:t>clf.predict</a:t>
            </a:r>
            <a:r>
              <a:rPr lang="en-US" sz="1050" dirty="0"/>
              <a:t>(</a:t>
            </a:r>
            <a:r>
              <a:rPr lang="en-US" sz="1050" dirty="0" err="1"/>
              <a:t>X_test</a:t>
            </a:r>
            <a:r>
              <a:rPr lang="en-US" sz="1050" dirty="0"/>
              <a:t>)</a:t>
            </a:r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/>
              <a:t>print("Accuracy:", </a:t>
            </a:r>
            <a:r>
              <a:rPr lang="en-US" sz="1050" dirty="0" err="1"/>
              <a:t>accuracy_score</a:t>
            </a:r>
            <a:r>
              <a:rPr lang="en-US" sz="1050" dirty="0"/>
              <a:t>(</a:t>
            </a:r>
            <a:r>
              <a:rPr lang="en-US" sz="1050" dirty="0" err="1"/>
              <a:t>y_test</a:t>
            </a:r>
            <a:r>
              <a:rPr lang="en-US" sz="1050" dirty="0"/>
              <a:t>, </a:t>
            </a:r>
            <a:r>
              <a:rPr lang="en-US" sz="1050" dirty="0" err="1"/>
              <a:t>y_pred</a:t>
            </a:r>
            <a:r>
              <a:rPr lang="en-US" sz="1050" dirty="0"/>
              <a:t>))</a:t>
            </a:r>
          </a:p>
          <a:p>
            <a:pPr marL="0" indent="0">
              <a:buNone/>
            </a:pPr>
            <a:r>
              <a:rPr lang="en-US" sz="1050" dirty="0"/>
              <a:t>print("Predictions:", </a:t>
            </a:r>
            <a:r>
              <a:rPr lang="en-US" sz="1050" dirty="0" err="1"/>
              <a:t>y_pred</a:t>
            </a:r>
            <a:r>
              <a:rPr lang="en-US" sz="105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1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E7F53-907F-E74A-416D-6BD64B18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Sentiment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39FEC-0BB1-ECAB-04C3-54672B748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use?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dirty="0" err="1"/>
              <a:t>new_text</a:t>
            </a:r>
            <a:r>
              <a:rPr lang="en-US" sz="1800" dirty="0"/>
              <a:t> = ["It is so good"]</a:t>
            </a:r>
          </a:p>
          <a:p>
            <a:pPr marL="0" indent="0">
              <a:buNone/>
            </a:pPr>
            <a:r>
              <a:rPr lang="en-US" sz="1800" dirty="0" err="1"/>
              <a:t>X_new</a:t>
            </a:r>
            <a:r>
              <a:rPr lang="en-US" sz="1800" dirty="0"/>
              <a:t> = </a:t>
            </a:r>
            <a:r>
              <a:rPr lang="en-US" sz="1800" dirty="0" err="1"/>
              <a:t>vectorizer.transform</a:t>
            </a:r>
            <a:r>
              <a:rPr lang="en-US" sz="1800" dirty="0"/>
              <a:t>(</a:t>
            </a:r>
            <a:r>
              <a:rPr lang="en-US" sz="1800" dirty="0" err="1"/>
              <a:t>new_text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/>
              <a:t>prediction = </a:t>
            </a:r>
            <a:r>
              <a:rPr lang="en-US" sz="1800" dirty="0" err="1"/>
              <a:t>clf.predict</a:t>
            </a:r>
            <a:r>
              <a:rPr lang="en-US" sz="1800" dirty="0"/>
              <a:t>(</a:t>
            </a:r>
            <a:r>
              <a:rPr lang="en-US" sz="1800" dirty="0" err="1"/>
              <a:t>X_new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print("Prediction:", prediction)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94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25C4-FB91-15D8-81ED-6A0C8968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 Summary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3F1FD-138B-5FA7-6F22-CEC0B8334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Supervised Learning</a:t>
            </a:r>
            <a:r>
              <a:rPr lang="en-US" dirty="0"/>
              <a:t>: learns from labeled data (prediction, classification).</a:t>
            </a:r>
          </a:p>
          <a:p>
            <a:r>
              <a:rPr lang="en-US" b="1" dirty="0"/>
              <a:t>Unsupervised Learning</a:t>
            </a:r>
            <a:r>
              <a:rPr lang="en-US" dirty="0"/>
              <a:t>: finds hidden structures in unlabeled data (clustering, dimensionality reduction).</a:t>
            </a:r>
          </a:p>
          <a:p>
            <a:r>
              <a:rPr lang="en-US" dirty="0"/>
              <a:t>Python provides powerful libraries like scikit-learn for easy implementation.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2114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F1B1B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F1B1B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72403E20098469076B90ABEFF3368" ma:contentTypeVersion="2" ma:contentTypeDescription="Create a new document." ma:contentTypeScope="" ma:versionID="b779c5b5c12227e4f305082add1a2351">
  <xsd:schema xmlns:xsd="http://www.w3.org/2001/XMLSchema" xmlns:xs="http://www.w3.org/2001/XMLSchema" xmlns:p="http://schemas.microsoft.com/office/2006/metadata/properties" xmlns:ns2="31b6837a-e566-478c-954d-40132f912ea8" targetNamespace="http://schemas.microsoft.com/office/2006/metadata/properties" ma:root="true" ma:fieldsID="3adf233d9e88a4a3a1bcbcebac17ebd0" ns2:_="">
    <xsd:import namespace="31b6837a-e566-478c-954d-40132f912e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b6837a-e566-478c-954d-40132f912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503D0E-922B-4CBC-BA43-91C0BE7B6B4D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31b6837a-e566-478c-954d-40132f912ea8"/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070F622-D46C-46C3-9192-EC88A644B5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b6837a-e566-478c-954d-40132f912e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6F2E43-49A4-40EF-B972-B5617B7778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7115</TotalTime>
  <Words>1962</Words>
  <Application>Microsoft Office PowerPoint</Application>
  <PresentationFormat>On-screen Show (4:3)</PresentationFormat>
  <Paragraphs>237</Paragraphs>
  <Slides>26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Cambria Math</vt:lpstr>
      <vt:lpstr>Courier New</vt:lpstr>
      <vt:lpstr>Times New Roman</vt:lpstr>
      <vt:lpstr>Blank Presentation</vt:lpstr>
      <vt:lpstr>Machine learning</vt:lpstr>
      <vt:lpstr>1. What is Machine Learning?</vt:lpstr>
      <vt:lpstr>1. What is Machine Learning?</vt:lpstr>
      <vt:lpstr>1. What is Machine Learning?</vt:lpstr>
      <vt:lpstr>2. Categories of Machine Learning</vt:lpstr>
      <vt:lpstr>2.1 Supervised Learning</vt:lpstr>
      <vt:lpstr>2.1 Supervised Learning</vt:lpstr>
      <vt:lpstr>2.2 Unsupervised Learning</vt:lpstr>
      <vt:lpstr>2.2 Unsupervised Learning</vt:lpstr>
      <vt:lpstr>Example of Regression</vt:lpstr>
      <vt:lpstr>Example of Regression (0/8)</vt:lpstr>
      <vt:lpstr>Example of Regression (1/8)</vt:lpstr>
      <vt:lpstr>Example of Regression (2/8)</vt:lpstr>
      <vt:lpstr>Example of Regression (3/8)</vt:lpstr>
      <vt:lpstr>Example of Regression (4/8)</vt:lpstr>
      <vt:lpstr>Example of Regression (5/8)</vt:lpstr>
      <vt:lpstr>Example of Regression (6/8)</vt:lpstr>
      <vt:lpstr>Example of Regression (7/8)</vt:lpstr>
      <vt:lpstr>Example of Regression (8/8)</vt:lpstr>
      <vt:lpstr>Example of Classification</vt:lpstr>
      <vt:lpstr>Example of Classification</vt:lpstr>
      <vt:lpstr>Example of Clustering</vt:lpstr>
      <vt:lpstr>Sentiment Analysis</vt:lpstr>
      <vt:lpstr>Sentiment Analysis</vt:lpstr>
      <vt:lpstr>Sentiment Analysis</vt:lpstr>
      <vt:lpstr>4. 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MC</dc:creator>
  <cp:lastModifiedBy>Carlos J. Costa</cp:lastModifiedBy>
  <cp:revision>680</cp:revision>
  <cp:lastPrinted>2001-10-10T09:47:48Z</cp:lastPrinted>
  <dcterms:created xsi:type="dcterms:W3CDTF">2000-09-24T17:06:12Z</dcterms:created>
  <dcterms:modified xsi:type="dcterms:W3CDTF">2026-09-13T23:20:40Z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0x010100F6672403E20098469076B90ABEFF3368</vt:lpwstr>
  </property>
</Properties>
</file>