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1" r:id="rId5"/>
    <p:sldId id="2526" r:id="rId6"/>
    <p:sldId id="2574" r:id="rId7"/>
    <p:sldId id="427" r:id="rId8"/>
    <p:sldId id="2575" r:id="rId9"/>
    <p:sldId id="409" r:id="rId10"/>
    <p:sldId id="410" r:id="rId11"/>
    <p:sldId id="411" r:id="rId12"/>
    <p:sldId id="412" r:id="rId13"/>
    <p:sldId id="2573" r:id="rId14"/>
    <p:sldId id="413" r:id="rId15"/>
    <p:sldId id="415" r:id="rId16"/>
    <p:sldId id="416" r:id="rId17"/>
    <p:sldId id="417" r:id="rId18"/>
    <p:sldId id="418" r:id="rId19"/>
    <p:sldId id="419" r:id="rId20"/>
    <p:sldId id="420" r:id="rId21"/>
    <p:sldId id="2572" r:id="rId22"/>
    <p:sldId id="2576" r:id="rId23"/>
    <p:sldId id="2577" r:id="rId2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23" autoAdjust="0"/>
    <p:restoredTop sz="94660"/>
  </p:normalViewPr>
  <p:slideViewPr>
    <p:cSldViewPr snapToGrid="0">
      <p:cViewPr varScale="1">
        <p:scale>
          <a:sx n="104" d="100"/>
          <a:sy n="104" d="100"/>
        </p:scale>
        <p:origin x="1192" y="20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7B963-FB67-2847-A8AF-F7E166AC70EF}" type="datetimeFigureOut">
              <a:rPr lang="pt-PT" smtClean="0"/>
              <a:t>14/12/21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40C9D-E462-984A-892D-70481DE829E2}" type="slidenum">
              <a:rPr lang="pt-PT" smtClean="0"/>
              <a:t>‹nº›</a:t>
            </a:fld>
            <a:endParaRPr lang="pt-PT"/>
          </a:p>
        </p:txBody>
      </p:sp>
    </p:spTree>
    <p:extLst>
      <p:ext uri="{BB962C8B-B14F-4D97-AF65-F5344CB8AC3E}">
        <p14:creationId xmlns:p14="http://schemas.microsoft.com/office/powerpoint/2010/main" val="408369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A52FECD-8949-4188-95BF-3ABC303AF0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928"/>
          <a:stretch/>
        </p:blipFill>
        <p:spPr>
          <a:xfrm>
            <a:off x="5642264" y="0"/>
            <a:ext cx="6549736" cy="6858000"/>
          </a:xfrm>
          <a:prstGeom prst="rect">
            <a:avLst/>
          </a:prstGeom>
          <a:noFill/>
        </p:spPr>
      </p:pic>
      <p:sp>
        <p:nvSpPr>
          <p:cNvPr id="7" name="Título 6">
            <a:extLst>
              <a:ext uri="{FF2B5EF4-FFF2-40B4-BE49-F238E27FC236}">
                <a16:creationId xmlns:a16="http://schemas.microsoft.com/office/drawing/2014/main" id="{A8CA79F7-6461-46DF-B9EF-2A0E4F22238B}"/>
              </a:ext>
            </a:extLst>
          </p:cNvPr>
          <p:cNvSpPr>
            <a:spLocks noGrp="1"/>
          </p:cNvSpPr>
          <p:nvPr>
            <p:ph type="title" hasCustomPrompt="1"/>
          </p:nvPr>
        </p:nvSpPr>
        <p:spPr>
          <a:xfrm>
            <a:off x="6266597" y="2766218"/>
            <a:ext cx="5437496" cy="1325563"/>
          </a:xfrm>
        </p:spPr>
        <p:txBody>
          <a:bodyPr/>
          <a:lstStyle>
            <a:lvl1pPr algn="r">
              <a:defRPr/>
            </a:lvl1pPr>
          </a:lstStyle>
          <a:p>
            <a:r>
              <a:rPr lang="pt-PT" dirty="0"/>
              <a:t>Nome do Projeto</a:t>
            </a:r>
          </a:p>
        </p:txBody>
      </p:sp>
      <p:sp>
        <p:nvSpPr>
          <p:cNvPr id="19" name="Marcador de Posição do Texto 18">
            <a:extLst>
              <a:ext uri="{FF2B5EF4-FFF2-40B4-BE49-F238E27FC236}">
                <a16:creationId xmlns:a16="http://schemas.microsoft.com/office/drawing/2014/main" id="{C82C2892-C197-4B66-A9A9-7928A1FDA2AC}"/>
              </a:ext>
            </a:extLst>
          </p:cNvPr>
          <p:cNvSpPr>
            <a:spLocks noGrp="1"/>
          </p:cNvSpPr>
          <p:nvPr>
            <p:ph type="body" sz="quarter" idx="11" hasCustomPrompt="1"/>
          </p:nvPr>
        </p:nvSpPr>
        <p:spPr>
          <a:xfrm>
            <a:off x="6265863" y="4319588"/>
            <a:ext cx="5438775" cy="477837"/>
          </a:xfrm>
        </p:spPr>
        <p:txBody>
          <a:bodyPr/>
          <a:lstStyle>
            <a:lvl1pPr marL="0" indent="0" algn="r">
              <a:buNone/>
              <a:defRPr/>
            </a:lvl1pPr>
            <a:lvl3pPr marL="914400" indent="0">
              <a:buNone/>
              <a:defRPr/>
            </a:lvl3pPr>
          </a:lstStyle>
          <a:p>
            <a:pPr lvl="0"/>
            <a:r>
              <a:rPr lang="pt-PT" dirty="0"/>
              <a:t>2021</a:t>
            </a:r>
          </a:p>
        </p:txBody>
      </p:sp>
      <p:sp>
        <p:nvSpPr>
          <p:cNvPr id="22" name="Marcador de Posição do Texto 21">
            <a:extLst>
              <a:ext uri="{FF2B5EF4-FFF2-40B4-BE49-F238E27FC236}">
                <a16:creationId xmlns:a16="http://schemas.microsoft.com/office/drawing/2014/main" id="{EBF40DE6-D913-4334-91FB-AFC5D9786BCC}"/>
              </a:ext>
            </a:extLst>
          </p:cNvPr>
          <p:cNvSpPr>
            <a:spLocks noGrp="1"/>
          </p:cNvSpPr>
          <p:nvPr>
            <p:ph type="body" sz="quarter" idx="12" hasCustomPrompt="1"/>
          </p:nvPr>
        </p:nvSpPr>
        <p:spPr>
          <a:xfrm>
            <a:off x="6265863" y="5666734"/>
            <a:ext cx="5438775" cy="296724"/>
          </a:xfrm>
        </p:spPr>
        <p:txBody>
          <a:bodyPr/>
          <a:lstStyle>
            <a:lvl3pPr marL="914400" indent="0" algn="r">
              <a:buNone/>
              <a:defRPr/>
            </a:lvl3pPr>
            <a:lvl4pPr algn="r">
              <a:defRPr/>
            </a:lvl4pPr>
            <a:lvl5pPr algn="r">
              <a:defRPr/>
            </a:lvl5pPr>
          </a:lstStyle>
          <a:p>
            <a:pPr lvl="2"/>
            <a:r>
              <a:rPr lang="pt-PT" dirty="0"/>
              <a:t>Elemento 2</a:t>
            </a:r>
          </a:p>
        </p:txBody>
      </p:sp>
      <p:sp>
        <p:nvSpPr>
          <p:cNvPr id="23" name="Marcador de Posição do Texto 21">
            <a:extLst>
              <a:ext uri="{FF2B5EF4-FFF2-40B4-BE49-F238E27FC236}">
                <a16:creationId xmlns:a16="http://schemas.microsoft.com/office/drawing/2014/main" id="{A259F762-FF1F-4F7D-B0AE-3F5A982104A3}"/>
              </a:ext>
            </a:extLst>
          </p:cNvPr>
          <p:cNvSpPr>
            <a:spLocks noGrp="1"/>
          </p:cNvSpPr>
          <p:nvPr>
            <p:ph type="body" sz="quarter" idx="13" hasCustomPrompt="1"/>
          </p:nvPr>
        </p:nvSpPr>
        <p:spPr>
          <a:xfrm>
            <a:off x="6265863" y="6032280"/>
            <a:ext cx="5438775" cy="296724"/>
          </a:xfrm>
        </p:spPr>
        <p:txBody>
          <a:bodyPr/>
          <a:lstStyle>
            <a:lvl3pPr marL="914400" indent="0" algn="r">
              <a:buNone/>
              <a:defRPr/>
            </a:lvl3pPr>
            <a:lvl4pPr algn="r">
              <a:defRPr/>
            </a:lvl4pPr>
            <a:lvl5pPr algn="r">
              <a:defRPr/>
            </a:lvl5pPr>
          </a:lstStyle>
          <a:p>
            <a:pPr lvl="2"/>
            <a:r>
              <a:rPr lang="pt-PT" dirty="0"/>
              <a:t>Elemento 3</a:t>
            </a:r>
          </a:p>
        </p:txBody>
      </p:sp>
      <p:sp>
        <p:nvSpPr>
          <p:cNvPr id="24" name="Marcador de Posição do Texto 18">
            <a:extLst>
              <a:ext uri="{FF2B5EF4-FFF2-40B4-BE49-F238E27FC236}">
                <a16:creationId xmlns:a16="http://schemas.microsoft.com/office/drawing/2014/main" id="{C63BE440-1DA5-4A30-A7A3-435730AE804D}"/>
              </a:ext>
            </a:extLst>
          </p:cNvPr>
          <p:cNvSpPr>
            <a:spLocks noGrp="1"/>
          </p:cNvSpPr>
          <p:nvPr>
            <p:ph type="body" sz="quarter" idx="14" hasCustomPrompt="1"/>
          </p:nvPr>
        </p:nvSpPr>
        <p:spPr>
          <a:xfrm>
            <a:off x="6265863" y="2158279"/>
            <a:ext cx="5438775" cy="477837"/>
          </a:xfrm>
        </p:spPr>
        <p:txBody>
          <a:bodyPr/>
          <a:lstStyle>
            <a:lvl1pPr marL="0" indent="0" algn="r">
              <a:buNone/>
              <a:defRPr/>
            </a:lvl1pPr>
            <a:lvl3pPr marL="914400" indent="0">
              <a:buNone/>
              <a:defRPr/>
            </a:lvl3pPr>
          </a:lstStyle>
          <a:p>
            <a:pPr lvl="0"/>
            <a:r>
              <a:rPr lang="pt-PT" dirty="0"/>
              <a:t>Segundo Nível</a:t>
            </a:r>
          </a:p>
        </p:txBody>
      </p:sp>
      <p:sp>
        <p:nvSpPr>
          <p:cNvPr id="10" name="Marcador de Posição do Texto 21">
            <a:extLst>
              <a:ext uri="{FF2B5EF4-FFF2-40B4-BE49-F238E27FC236}">
                <a16:creationId xmlns:a16="http://schemas.microsoft.com/office/drawing/2014/main" id="{6F650851-EEC8-425E-8E3E-17E19EB6259E}"/>
              </a:ext>
            </a:extLst>
          </p:cNvPr>
          <p:cNvSpPr>
            <a:spLocks noGrp="1"/>
          </p:cNvSpPr>
          <p:nvPr>
            <p:ph type="body" sz="quarter" idx="15" hasCustomPrompt="1"/>
          </p:nvPr>
        </p:nvSpPr>
        <p:spPr>
          <a:xfrm>
            <a:off x="6265863" y="6393381"/>
            <a:ext cx="5438775" cy="296724"/>
          </a:xfrm>
        </p:spPr>
        <p:txBody>
          <a:bodyPr/>
          <a:lstStyle>
            <a:lvl3pPr marL="914400" indent="0" algn="r">
              <a:buNone/>
              <a:defRPr/>
            </a:lvl3pPr>
            <a:lvl4pPr algn="r">
              <a:defRPr/>
            </a:lvl4pPr>
            <a:lvl5pPr algn="r">
              <a:defRPr/>
            </a:lvl5pPr>
          </a:lstStyle>
          <a:p>
            <a:pPr lvl="2"/>
            <a:r>
              <a:rPr lang="pt-PT" dirty="0"/>
              <a:t>Elemento 4</a:t>
            </a:r>
          </a:p>
        </p:txBody>
      </p:sp>
      <p:sp>
        <p:nvSpPr>
          <p:cNvPr id="11" name="Marcador de Posição do Texto 21">
            <a:extLst>
              <a:ext uri="{FF2B5EF4-FFF2-40B4-BE49-F238E27FC236}">
                <a16:creationId xmlns:a16="http://schemas.microsoft.com/office/drawing/2014/main" id="{F85A0D57-B8A4-4EC3-B7F5-04641708E11A}"/>
              </a:ext>
            </a:extLst>
          </p:cNvPr>
          <p:cNvSpPr>
            <a:spLocks noGrp="1"/>
          </p:cNvSpPr>
          <p:nvPr>
            <p:ph type="body" sz="quarter" idx="16" hasCustomPrompt="1"/>
          </p:nvPr>
        </p:nvSpPr>
        <p:spPr>
          <a:xfrm>
            <a:off x="6265863" y="5301188"/>
            <a:ext cx="5438775" cy="296724"/>
          </a:xfrm>
        </p:spPr>
        <p:txBody>
          <a:bodyPr/>
          <a:lstStyle>
            <a:lvl3pPr marL="914400" indent="0" algn="r">
              <a:buNone/>
              <a:defRPr/>
            </a:lvl3pPr>
            <a:lvl4pPr algn="r">
              <a:defRPr/>
            </a:lvl4pPr>
            <a:lvl5pPr algn="r">
              <a:defRPr/>
            </a:lvl5pPr>
          </a:lstStyle>
          <a:p>
            <a:pPr lvl="2"/>
            <a:r>
              <a:rPr lang="pt-PT" dirty="0"/>
              <a:t>Elemento 1</a:t>
            </a:r>
          </a:p>
        </p:txBody>
      </p:sp>
      <p:pic>
        <p:nvPicPr>
          <p:cNvPr id="12" name="Imagem 11">
            <a:extLst>
              <a:ext uri="{FF2B5EF4-FFF2-40B4-BE49-F238E27FC236}">
                <a16:creationId xmlns:a16="http://schemas.microsoft.com/office/drawing/2014/main" id="{05EED043-6F23-8842-BEAE-A58A6098BFF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00" t="22690" r="52400" b="22712"/>
          <a:stretch/>
        </p:blipFill>
        <p:spPr>
          <a:xfrm>
            <a:off x="6608064" y="435032"/>
            <a:ext cx="1148677" cy="1072896"/>
          </a:xfrm>
          <a:prstGeom prst="rect">
            <a:avLst/>
          </a:prstGeom>
        </p:spPr>
      </p:pic>
    </p:spTree>
    <p:extLst>
      <p:ext uri="{BB962C8B-B14F-4D97-AF65-F5344CB8AC3E}">
        <p14:creationId xmlns:p14="http://schemas.microsoft.com/office/powerpoint/2010/main" val="355172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squema Personalizado">
    <p:spTree>
      <p:nvGrpSpPr>
        <p:cNvPr id="1" name=""/>
        <p:cNvGrpSpPr/>
        <p:nvPr/>
      </p:nvGrpSpPr>
      <p:grpSpPr>
        <a:xfrm>
          <a:off x="0" y="0"/>
          <a:ext cx="0" cy="0"/>
          <a:chOff x="0" y="0"/>
          <a:chExt cx="0" cy="0"/>
        </a:xfrm>
      </p:grpSpPr>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8343900" y="0"/>
            <a:ext cx="3848100" cy="6858000"/>
          </a:xfrm>
        </p:spPr>
        <p:txBody>
          <a:bodyPr/>
          <a:lstStyle/>
          <a:p>
            <a:endParaRPr lang="pt-PT" dirty="0"/>
          </a:p>
        </p:txBody>
      </p:sp>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a:xfrm>
            <a:off x="838200" y="365125"/>
            <a:ext cx="6975764" cy="1325563"/>
          </a:xfrm>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6975764" cy="397957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60612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squema Personalizado">
    <p:spTree>
      <p:nvGrpSpPr>
        <p:cNvPr id="1" name=""/>
        <p:cNvGrpSpPr/>
        <p:nvPr/>
      </p:nvGrpSpPr>
      <p:grpSpPr>
        <a:xfrm>
          <a:off x="0" y="0"/>
          <a:ext cx="0" cy="0"/>
          <a:chOff x="0" y="0"/>
          <a:chExt cx="0" cy="0"/>
        </a:xfrm>
      </p:grpSpPr>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6250132" y="0"/>
            <a:ext cx="5941868" cy="6858000"/>
          </a:xfrm>
        </p:spPr>
        <p:txBody>
          <a:bodyPr/>
          <a:lstStyle/>
          <a:p>
            <a:endParaRPr lang="pt-PT" dirty="0"/>
          </a:p>
        </p:txBody>
      </p:sp>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a:xfrm>
            <a:off x="838200" y="365125"/>
            <a:ext cx="4591050" cy="1325563"/>
          </a:xfrm>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4591050" cy="397957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285476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squema Personalizado">
    <p:spTree>
      <p:nvGrpSpPr>
        <p:cNvPr id="1" name=""/>
        <p:cNvGrpSpPr/>
        <p:nvPr/>
      </p:nvGrpSpPr>
      <p:grpSpPr>
        <a:xfrm>
          <a:off x="0" y="0"/>
          <a:ext cx="0" cy="0"/>
          <a:chOff x="0" y="0"/>
          <a:chExt cx="0" cy="0"/>
        </a:xfrm>
      </p:grpSpPr>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838201" y="3429000"/>
            <a:ext cx="3236770" cy="1787236"/>
          </a:xfrm>
        </p:spPr>
        <p:txBody>
          <a:bodyPr/>
          <a:lstStyle/>
          <a:p>
            <a:endParaRPr lang="pt-PT" dirty="0"/>
          </a:p>
        </p:txBody>
      </p:sp>
      <p:sp>
        <p:nvSpPr>
          <p:cNvPr id="9" name="Marcador de Posição da Imagem 5">
            <a:extLst>
              <a:ext uri="{FF2B5EF4-FFF2-40B4-BE49-F238E27FC236}">
                <a16:creationId xmlns:a16="http://schemas.microsoft.com/office/drawing/2014/main" id="{5322E5F1-C278-4107-ABD6-8666F1E673E9}"/>
              </a:ext>
            </a:extLst>
          </p:cNvPr>
          <p:cNvSpPr>
            <a:spLocks noGrp="1"/>
          </p:cNvSpPr>
          <p:nvPr>
            <p:ph type="pic" sz="quarter" idx="13"/>
          </p:nvPr>
        </p:nvSpPr>
        <p:spPr>
          <a:xfrm>
            <a:off x="4477615" y="3429000"/>
            <a:ext cx="3236770" cy="1787236"/>
          </a:xfrm>
        </p:spPr>
        <p:txBody>
          <a:bodyPr/>
          <a:lstStyle/>
          <a:p>
            <a:endParaRPr lang="pt-PT" dirty="0"/>
          </a:p>
        </p:txBody>
      </p:sp>
      <p:sp>
        <p:nvSpPr>
          <p:cNvPr id="11" name="Marcador de Posição da Imagem 5">
            <a:extLst>
              <a:ext uri="{FF2B5EF4-FFF2-40B4-BE49-F238E27FC236}">
                <a16:creationId xmlns:a16="http://schemas.microsoft.com/office/drawing/2014/main" id="{AA1E0D40-952D-43A1-924A-13AF92966A96}"/>
              </a:ext>
            </a:extLst>
          </p:cNvPr>
          <p:cNvSpPr>
            <a:spLocks noGrp="1"/>
          </p:cNvSpPr>
          <p:nvPr>
            <p:ph type="pic" sz="quarter" idx="14"/>
          </p:nvPr>
        </p:nvSpPr>
        <p:spPr>
          <a:xfrm>
            <a:off x="8117029" y="3430010"/>
            <a:ext cx="3236770" cy="1787236"/>
          </a:xfrm>
        </p:spPr>
        <p:txBody>
          <a:bodyPr/>
          <a:lstStyle/>
          <a:p>
            <a:endParaRPr lang="pt-PT" dirty="0"/>
          </a:p>
        </p:txBody>
      </p:sp>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hasCustomPrompt="1"/>
          </p:nvPr>
        </p:nvSpPr>
        <p:spPr>
          <a:xfrm>
            <a:off x="838200" y="5347976"/>
            <a:ext cx="3236770" cy="349312"/>
          </a:xfrm>
        </p:spPr>
        <p:txBody>
          <a:bodyPr/>
          <a:lstStyle>
            <a:lvl2pPr marL="0" indent="0" algn="ctr">
              <a:buNone/>
              <a:defRPr/>
            </a:lvl2pPr>
          </a:lstStyle>
          <a:p>
            <a:pPr lvl="1"/>
            <a:r>
              <a:rPr lang="pt-PT" dirty="0"/>
              <a:t>Segundo nível</a:t>
            </a:r>
          </a:p>
        </p:txBody>
      </p:sp>
      <p:sp>
        <p:nvSpPr>
          <p:cNvPr id="12" name="Marcador de Posição do Texto 6">
            <a:extLst>
              <a:ext uri="{FF2B5EF4-FFF2-40B4-BE49-F238E27FC236}">
                <a16:creationId xmlns:a16="http://schemas.microsoft.com/office/drawing/2014/main" id="{FF8E1EC2-97D5-4EF7-B68A-B85009EC1B28}"/>
              </a:ext>
            </a:extLst>
          </p:cNvPr>
          <p:cNvSpPr>
            <a:spLocks noGrp="1"/>
          </p:cNvSpPr>
          <p:nvPr>
            <p:ph type="body" sz="quarter" idx="15" hasCustomPrompt="1"/>
          </p:nvPr>
        </p:nvSpPr>
        <p:spPr>
          <a:xfrm>
            <a:off x="4477615" y="5347976"/>
            <a:ext cx="3236770" cy="349312"/>
          </a:xfrm>
        </p:spPr>
        <p:txBody>
          <a:bodyPr/>
          <a:lstStyle>
            <a:lvl2pPr marL="0" indent="0" algn="ctr">
              <a:buNone/>
              <a:defRPr/>
            </a:lvl2pPr>
          </a:lstStyle>
          <a:p>
            <a:pPr lvl="1"/>
            <a:r>
              <a:rPr lang="pt-PT" dirty="0"/>
              <a:t>Segundo nível</a:t>
            </a:r>
          </a:p>
        </p:txBody>
      </p:sp>
      <p:sp>
        <p:nvSpPr>
          <p:cNvPr id="13" name="Marcador de Posição do Texto 6">
            <a:extLst>
              <a:ext uri="{FF2B5EF4-FFF2-40B4-BE49-F238E27FC236}">
                <a16:creationId xmlns:a16="http://schemas.microsoft.com/office/drawing/2014/main" id="{FF71CB3B-3B8F-42F5-976A-D6C575C7CEA2}"/>
              </a:ext>
            </a:extLst>
          </p:cNvPr>
          <p:cNvSpPr>
            <a:spLocks noGrp="1"/>
          </p:cNvSpPr>
          <p:nvPr>
            <p:ph type="body" sz="quarter" idx="16" hasCustomPrompt="1"/>
          </p:nvPr>
        </p:nvSpPr>
        <p:spPr>
          <a:xfrm>
            <a:off x="8117029" y="5347976"/>
            <a:ext cx="3236770" cy="349312"/>
          </a:xfrm>
        </p:spPr>
        <p:txBody>
          <a:bodyPr/>
          <a:lstStyle>
            <a:lvl2pPr marL="0" indent="0" algn="ctr">
              <a:buNone/>
              <a:defRPr/>
            </a:lvl2pPr>
          </a:lstStyle>
          <a:p>
            <a:pPr lvl="1"/>
            <a:r>
              <a:rPr lang="pt-PT" dirty="0"/>
              <a:t>Segundo nível</a:t>
            </a:r>
          </a:p>
        </p:txBody>
      </p:sp>
      <p:sp>
        <p:nvSpPr>
          <p:cNvPr id="14" name="Marcador de Posição do Texto 13">
            <a:extLst>
              <a:ext uri="{FF2B5EF4-FFF2-40B4-BE49-F238E27FC236}">
                <a16:creationId xmlns:a16="http://schemas.microsoft.com/office/drawing/2014/main" id="{E0109627-3106-44B4-9EEF-12C32E98F5CB}"/>
              </a:ext>
            </a:extLst>
          </p:cNvPr>
          <p:cNvSpPr>
            <a:spLocks noGrp="1"/>
          </p:cNvSpPr>
          <p:nvPr>
            <p:ph type="body" sz="quarter" idx="17"/>
          </p:nvPr>
        </p:nvSpPr>
        <p:spPr>
          <a:xfrm>
            <a:off x="838200" y="2124941"/>
            <a:ext cx="10515600" cy="965922"/>
          </a:xfrm>
        </p:spPr>
        <p:txBody>
          <a:bodyPr/>
          <a:lstStyle>
            <a:lvl2pPr marL="457200" indent="0">
              <a:buNone/>
              <a:defRPr/>
            </a:lvl2pPr>
            <a:lvl3pPr marL="914400" indent="0">
              <a:buNone/>
              <a:defRPr/>
            </a:lvl3pPr>
          </a:lstStyle>
          <a:p>
            <a:pPr lvl="0"/>
            <a:r>
              <a:rPr lang="pt-PT" dirty="0"/>
              <a:t>Clique para editar os estilos do texto de Modelo Global</a:t>
            </a:r>
          </a:p>
          <a:p>
            <a:pPr lvl="1"/>
            <a:r>
              <a:rPr lang="pt-PT" dirty="0"/>
              <a:t>Segundo nível</a:t>
            </a:r>
          </a:p>
        </p:txBody>
      </p:sp>
    </p:spTree>
    <p:extLst>
      <p:ext uri="{BB962C8B-B14F-4D97-AF65-F5344CB8AC3E}">
        <p14:creationId xmlns:p14="http://schemas.microsoft.com/office/powerpoint/2010/main" val="344877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Esquema Personalizado">
    <p:spTree>
      <p:nvGrpSpPr>
        <p:cNvPr id="1" name=""/>
        <p:cNvGrpSpPr/>
        <p:nvPr/>
      </p:nvGrpSpPr>
      <p:grpSpPr>
        <a:xfrm>
          <a:off x="0" y="0"/>
          <a:ext cx="0" cy="0"/>
          <a:chOff x="0" y="0"/>
          <a:chExt cx="0" cy="0"/>
        </a:xfrm>
      </p:grpSpPr>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838201" y="2706834"/>
            <a:ext cx="3236770" cy="1787236"/>
          </a:xfrm>
        </p:spPr>
        <p:txBody>
          <a:bodyPr/>
          <a:lstStyle/>
          <a:p>
            <a:endParaRPr lang="pt-PT" dirty="0"/>
          </a:p>
        </p:txBody>
      </p:sp>
      <p:sp>
        <p:nvSpPr>
          <p:cNvPr id="9" name="Marcador de Posição da Imagem 5">
            <a:extLst>
              <a:ext uri="{FF2B5EF4-FFF2-40B4-BE49-F238E27FC236}">
                <a16:creationId xmlns:a16="http://schemas.microsoft.com/office/drawing/2014/main" id="{5322E5F1-C278-4107-ABD6-8666F1E673E9}"/>
              </a:ext>
            </a:extLst>
          </p:cNvPr>
          <p:cNvSpPr>
            <a:spLocks noGrp="1"/>
          </p:cNvSpPr>
          <p:nvPr>
            <p:ph type="pic" sz="quarter" idx="13"/>
          </p:nvPr>
        </p:nvSpPr>
        <p:spPr>
          <a:xfrm>
            <a:off x="4477615" y="2706834"/>
            <a:ext cx="3236770" cy="1787236"/>
          </a:xfrm>
        </p:spPr>
        <p:txBody>
          <a:bodyPr/>
          <a:lstStyle/>
          <a:p>
            <a:endParaRPr lang="pt-PT" dirty="0"/>
          </a:p>
        </p:txBody>
      </p:sp>
      <p:sp>
        <p:nvSpPr>
          <p:cNvPr id="11" name="Marcador de Posição da Imagem 5">
            <a:extLst>
              <a:ext uri="{FF2B5EF4-FFF2-40B4-BE49-F238E27FC236}">
                <a16:creationId xmlns:a16="http://schemas.microsoft.com/office/drawing/2014/main" id="{AA1E0D40-952D-43A1-924A-13AF92966A96}"/>
              </a:ext>
            </a:extLst>
          </p:cNvPr>
          <p:cNvSpPr>
            <a:spLocks noGrp="1"/>
          </p:cNvSpPr>
          <p:nvPr>
            <p:ph type="pic" sz="quarter" idx="14"/>
          </p:nvPr>
        </p:nvSpPr>
        <p:spPr>
          <a:xfrm>
            <a:off x="8117029" y="2707844"/>
            <a:ext cx="3236770" cy="1787236"/>
          </a:xfrm>
        </p:spPr>
        <p:txBody>
          <a:bodyPr/>
          <a:lstStyle/>
          <a:p>
            <a:endParaRPr lang="pt-PT" dirty="0"/>
          </a:p>
        </p:txBody>
      </p:sp>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hasCustomPrompt="1"/>
          </p:nvPr>
        </p:nvSpPr>
        <p:spPr>
          <a:xfrm>
            <a:off x="838200" y="4587296"/>
            <a:ext cx="3236770" cy="621599"/>
          </a:xfrm>
        </p:spPr>
        <p:txBody>
          <a:bodyPr/>
          <a:lstStyle>
            <a:lvl2pPr marL="0" indent="0" algn="ctr">
              <a:buNone/>
              <a:defRPr/>
            </a:lvl2pPr>
          </a:lstStyle>
          <a:p>
            <a:pPr lvl="1"/>
            <a:r>
              <a:rPr lang="pt-PT" dirty="0"/>
              <a:t>Segundo nível</a:t>
            </a:r>
          </a:p>
        </p:txBody>
      </p:sp>
      <p:sp>
        <p:nvSpPr>
          <p:cNvPr id="12" name="Marcador de Posição do Texto 6">
            <a:extLst>
              <a:ext uri="{FF2B5EF4-FFF2-40B4-BE49-F238E27FC236}">
                <a16:creationId xmlns:a16="http://schemas.microsoft.com/office/drawing/2014/main" id="{FF8E1EC2-97D5-4EF7-B68A-B85009EC1B28}"/>
              </a:ext>
            </a:extLst>
          </p:cNvPr>
          <p:cNvSpPr>
            <a:spLocks noGrp="1"/>
          </p:cNvSpPr>
          <p:nvPr>
            <p:ph type="body" sz="quarter" idx="15" hasCustomPrompt="1"/>
          </p:nvPr>
        </p:nvSpPr>
        <p:spPr>
          <a:xfrm>
            <a:off x="4477615" y="4587297"/>
            <a:ext cx="3236770" cy="621598"/>
          </a:xfrm>
        </p:spPr>
        <p:txBody>
          <a:bodyPr/>
          <a:lstStyle>
            <a:lvl2pPr marL="0" indent="0" algn="ctr">
              <a:buNone/>
              <a:defRPr/>
            </a:lvl2pPr>
          </a:lstStyle>
          <a:p>
            <a:pPr lvl="1"/>
            <a:r>
              <a:rPr lang="pt-PT" dirty="0"/>
              <a:t>Segundo nível</a:t>
            </a:r>
          </a:p>
        </p:txBody>
      </p:sp>
      <p:sp>
        <p:nvSpPr>
          <p:cNvPr id="13" name="Marcador de Posição do Texto 6">
            <a:extLst>
              <a:ext uri="{FF2B5EF4-FFF2-40B4-BE49-F238E27FC236}">
                <a16:creationId xmlns:a16="http://schemas.microsoft.com/office/drawing/2014/main" id="{FF71CB3B-3B8F-42F5-976A-D6C575C7CEA2}"/>
              </a:ext>
            </a:extLst>
          </p:cNvPr>
          <p:cNvSpPr>
            <a:spLocks noGrp="1"/>
          </p:cNvSpPr>
          <p:nvPr>
            <p:ph type="body" sz="quarter" idx="16" hasCustomPrompt="1"/>
          </p:nvPr>
        </p:nvSpPr>
        <p:spPr>
          <a:xfrm>
            <a:off x="8117029" y="4587296"/>
            <a:ext cx="3236770" cy="621597"/>
          </a:xfrm>
        </p:spPr>
        <p:txBody>
          <a:bodyPr/>
          <a:lstStyle>
            <a:lvl2pPr marL="0" indent="0" algn="ctr">
              <a:buNone/>
              <a:defRPr/>
            </a:lvl2pPr>
          </a:lstStyle>
          <a:p>
            <a:pPr lvl="1"/>
            <a:r>
              <a:rPr lang="pt-PT" dirty="0"/>
              <a:t>Segundo nível</a:t>
            </a:r>
          </a:p>
        </p:txBody>
      </p:sp>
    </p:spTree>
    <p:extLst>
      <p:ext uri="{BB962C8B-B14F-4D97-AF65-F5344CB8AC3E}">
        <p14:creationId xmlns:p14="http://schemas.microsoft.com/office/powerpoint/2010/main" val="2175098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5114059" cy="3979574"/>
          </a:xfrm>
        </p:spPr>
        <p:txBody>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8" name="Marcador de Posição do Gráfico 7">
            <a:extLst>
              <a:ext uri="{FF2B5EF4-FFF2-40B4-BE49-F238E27FC236}">
                <a16:creationId xmlns:a16="http://schemas.microsoft.com/office/drawing/2014/main" id="{4E208F25-1E03-4FA6-993A-C6EC43CC7502}"/>
              </a:ext>
            </a:extLst>
          </p:cNvPr>
          <p:cNvSpPr>
            <a:spLocks noGrp="1"/>
          </p:cNvSpPr>
          <p:nvPr>
            <p:ph type="chart" sz="quarter" idx="11"/>
          </p:nvPr>
        </p:nvSpPr>
        <p:spPr>
          <a:xfrm>
            <a:off x="6213475" y="2052638"/>
            <a:ext cx="5140325" cy="3979862"/>
          </a:xfrm>
        </p:spPr>
        <p:txBody>
          <a:bodyPr/>
          <a:lstStyle/>
          <a:p>
            <a:endParaRPr lang="pt-PT"/>
          </a:p>
        </p:txBody>
      </p:sp>
    </p:spTree>
    <p:extLst>
      <p:ext uri="{BB962C8B-B14F-4D97-AF65-F5344CB8AC3E}">
        <p14:creationId xmlns:p14="http://schemas.microsoft.com/office/powerpoint/2010/main" val="313897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8" name="Marcador de Posição do Gráfico 7">
            <a:extLst>
              <a:ext uri="{FF2B5EF4-FFF2-40B4-BE49-F238E27FC236}">
                <a16:creationId xmlns:a16="http://schemas.microsoft.com/office/drawing/2014/main" id="{4E208F25-1E03-4FA6-993A-C6EC43CC7502}"/>
              </a:ext>
            </a:extLst>
          </p:cNvPr>
          <p:cNvSpPr>
            <a:spLocks noGrp="1"/>
          </p:cNvSpPr>
          <p:nvPr>
            <p:ph type="chart" sz="quarter" idx="11"/>
          </p:nvPr>
        </p:nvSpPr>
        <p:spPr>
          <a:xfrm>
            <a:off x="838201" y="2052638"/>
            <a:ext cx="10515600" cy="3979862"/>
          </a:xfrm>
        </p:spPr>
        <p:txBody>
          <a:bodyPr/>
          <a:lstStyle/>
          <a:p>
            <a:endParaRPr lang="pt-PT" dirty="0"/>
          </a:p>
        </p:txBody>
      </p:sp>
    </p:spTree>
    <p:extLst>
      <p:ext uri="{BB962C8B-B14F-4D97-AF65-F5344CB8AC3E}">
        <p14:creationId xmlns:p14="http://schemas.microsoft.com/office/powerpoint/2010/main" val="264836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10515600" cy="349312"/>
          </a:xfrm>
        </p:spPr>
        <p:txBody>
          <a:bodyPr/>
          <a:lstStyle/>
          <a:p>
            <a:pPr lvl="0"/>
            <a:r>
              <a:rPr lang="pt-PT" dirty="0"/>
              <a:t>Clique para editar os estilos do texto de Modelo Global</a:t>
            </a:r>
          </a:p>
        </p:txBody>
      </p:sp>
      <p:sp>
        <p:nvSpPr>
          <p:cNvPr id="6" name="Marcador de Posição de Multimédia 5">
            <a:extLst>
              <a:ext uri="{FF2B5EF4-FFF2-40B4-BE49-F238E27FC236}">
                <a16:creationId xmlns:a16="http://schemas.microsoft.com/office/drawing/2014/main" id="{8AE040E4-2936-4748-9D11-58B5172B7D75}"/>
              </a:ext>
            </a:extLst>
          </p:cNvPr>
          <p:cNvSpPr>
            <a:spLocks noGrp="1"/>
          </p:cNvSpPr>
          <p:nvPr>
            <p:ph type="media" sz="quarter" idx="12"/>
          </p:nvPr>
        </p:nvSpPr>
        <p:spPr>
          <a:xfrm>
            <a:off x="3077570" y="2763034"/>
            <a:ext cx="6036860" cy="3395733"/>
          </a:xfrm>
        </p:spPr>
        <p:txBody>
          <a:bodyPr/>
          <a:lstStyle/>
          <a:p>
            <a:endParaRPr lang="pt-PT"/>
          </a:p>
        </p:txBody>
      </p:sp>
    </p:spTree>
    <p:extLst>
      <p:ext uri="{BB962C8B-B14F-4D97-AF65-F5344CB8AC3E}">
        <p14:creationId xmlns:p14="http://schemas.microsoft.com/office/powerpoint/2010/main" val="398287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6" name="Marcador de Posição de Multimédia 5">
            <a:extLst>
              <a:ext uri="{FF2B5EF4-FFF2-40B4-BE49-F238E27FC236}">
                <a16:creationId xmlns:a16="http://schemas.microsoft.com/office/drawing/2014/main" id="{8AE040E4-2936-4748-9D11-58B5172B7D75}"/>
              </a:ext>
            </a:extLst>
          </p:cNvPr>
          <p:cNvSpPr>
            <a:spLocks noGrp="1"/>
          </p:cNvSpPr>
          <p:nvPr>
            <p:ph type="media" sz="quarter" idx="12"/>
          </p:nvPr>
        </p:nvSpPr>
        <p:spPr>
          <a:xfrm>
            <a:off x="2356513" y="1951846"/>
            <a:ext cx="7478973" cy="4206921"/>
          </a:xfrm>
        </p:spPr>
        <p:txBody>
          <a:bodyPr/>
          <a:lstStyle/>
          <a:p>
            <a:endParaRPr lang="pt-PT"/>
          </a:p>
        </p:txBody>
      </p:sp>
    </p:spTree>
    <p:extLst>
      <p:ext uri="{BB962C8B-B14F-4D97-AF65-F5344CB8AC3E}">
        <p14:creationId xmlns:p14="http://schemas.microsoft.com/office/powerpoint/2010/main" val="389181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squema Personalizado">
    <p:spTree>
      <p:nvGrpSpPr>
        <p:cNvPr id="1" name=""/>
        <p:cNvGrpSpPr/>
        <p:nvPr/>
      </p:nvGrpSpPr>
      <p:grpSpPr>
        <a:xfrm>
          <a:off x="0" y="0"/>
          <a:ext cx="0" cy="0"/>
          <a:chOff x="0" y="0"/>
          <a:chExt cx="0" cy="0"/>
        </a:xfrm>
      </p:grpSpPr>
      <p:sp>
        <p:nvSpPr>
          <p:cNvPr id="6" name="Marcador de Posição de Multimédia 5">
            <a:extLst>
              <a:ext uri="{FF2B5EF4-FFF2-40B4-BE49-F238E27FC236}">
                <a16:creationId xmlns:a16="http://schemas.microsoft.com/office/drawing/2014/main" id="{8AE040E4-2936-4748-9D11-58B5172B7D75}"/>
              </a:ext>
            </a:extLst>
          </p:cNvPr>
          <p:cNvSpPr>
            <a:spLocks noGrp="1"/>
          </p:cNvSpPr>
          <p:nvPr>
            <p:ph type="media" sz="quarter" idx="12"/>
          </p:nvPr>
        </p:nvSpPr>
        <p:spPr>
          <a:xfrm>
            <a:off x="0" y="0"/>
            <a:ext cx="12192000" cy="6858000"/>
          </a:xfrm>
        </p:spPr>
        <p:txBody>
          <a:bodyPr/>
          <a:lstStyle/>
          <a:p>
            <a:endParaRPr lang="pt-PT"/>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spTree>
    <p:extLst>
      <p:ext uri="{BB962C8B-B14F-4D97-AF65-F5344CB8AC3E}">
        <p14:creationId xmlns:p14="http://schemas.microsoft.com/office/powerpoint/2010/main" val="116383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Esquema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A6B25A1-9574-4720-96E7-B484357ED9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753" y="5265928"/>
            <a:ext cx="2089245" cy="900440"/>
          </a:xfrm>
          <a:prstGeom prst="rect">
            <a:avLst/>
          </a:prstGeom>
        </p:spPr>
      </p:pic>
      <p:sp>
        <p:nvSpPr>
          <p:cNvPr id="7" name="Marcador de Posição do Texto 6">
            <a:extLst>
              <a:ext uri="{FF2B5EF4-FFF2-40B4-BE49-F238E27FC236}">
                <a16:creationId xmlns:a16="http://schemas.microsoft.com/office/drawing/2014/main" id="{4B2A9A3E-8AE2-4CA1-B7FE-D009D4770E1F}"/>
              </a:ext>
            </a:extLst>
          </p:cNvPr>
          <p:cNvSpPr>
            <a:spLocks noGrp="1"/>
          </p:cNvSpPr>
          <p:nvPr>
            <p:ph type="body" sz="quarter" idx="10"/>
          </p:nvPr>
        </p:nvSpPr>
        <p:spPr>
          <a:xfrm>
            <a:off x="675753" y="2664786"/>
            <a:ext cx="5211763" cy="1351862"/>
          </a:xfrm>
        </p:spPr>
        <p:txBody>
          <a:bodyPr/>
          <a:lstStyle>
            <a:lvl1pPr algn="l">
              <a:defRPr/>
            </a:lvl1pPr>
            <a:lvl2pPr algn="l">
              <a:defRPr/>
            </a:lvl2pPr>
            <a:lvl3pPr marL="488950" indent="0" algn="r">
              <a:buNone/>
              <a:defRPr/>
            </a:lvl3pPr>
            <a:lvl4pPr algn="r">
              <a:defRPr/>
            </a:lvl4pPr>
            <a:lvl5pPr algn="r">
              <a:defRPr/>
            </a:lvl5pPr>
          </a:lstStyle>
          <a:p>
            <a:pPr lvl="0"/>
            <a:r>
              <a:rPr lang="pt-PT" dirty="0"/>
              <a:t>Clique para editar os estilos do texto de Modelo Global</a:t>
            </a:r>
          </a:p>
          <a:p>
            <a:pPr lvl="1"/>
            <a:r>
              <a:rPr lang="pt-PT" dirty="0"/>
              <a:t>Segundo nível</a:t>
            </a:r>
          </a:p>
          <a:p>
            <a:pPr lvl="1"/>
            <a:endParaRPr lang="pt-PT" dirty="0"/>
          </a:p>
        </p:txBody>
      </p:sp>
      <p:sp>
        <p:nvSpPr>
          <p:cNvPr id="5" name="Título 3">
            <a:extLst>
              <a:ext uri="{FF2B5EF4-FFF2-40B4-BE49-F238E27FC236}">
                <a16:creationId xmlns:a16="http://schemas.microsoft.com/office/drawing/2014/main" id="{F166D7D1-D405-4FD8-B724-0EA2FC2CA2F4}"/>
              </a:ext>
            </a:extLst>
          </p:cNvPr>
          <p:cNvSpPr txBox="1">
            <a:spLocks/>
          </p:cNvSpPr>
          <p:nvPr userDrawn="1"/>
        </p:nvSpPr>
        <p:spPr>
          <a:xfrm>
            <a:off x="675753" y="4207162"/>
            <a:ext cx="4297908" cy="67532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r>
              <a:rPr lang="pt-PT" sz="1600" dirty="0">
                <a:latin typeface="Sharp Sans Semibold" pitchFamily="2" charset="0"/>
                <a:ea typeface="Sharp Sans Semibold" pitchFamily="2" charset="0"/>
                <a:cs typeface="Sharp Sans Semibold" pitchFamily="2" charset="0"/>
              </a:rPr>
              <a:t>www.isegexecutive.education</a:t>
            </a:r>
          </a:p>
        </p:txBody>
      </p:sp>
    </p:spTree>
    <p:extLst>
      <p:ext uri="{BB962C8B-B14F-4D97-AF65-F5344CB8AC3E}">
        <p14:creationId xmlns:p14="http://schemas.microsoft.com/office/powerpoint/2010/main" val="40341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10515600" cy="3979574"/>
          </a:xfrm>
        </p:spPr>
        <p:txBody>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pic>
        <p:nvPicPr>
          <p:cNvPr id="6" name="Imagem 5">
            <a:extLst>
              <a:ext uri="{FF2B5EF4-FFF2-40B4-BE49-F238E27FC236}">
                <a16:creationId xmlns:a16="http://schemas.microsoft.com/office/drawing/2014/main" id="{A42280E5-F7B6-3C43-8B81-B97007DA90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800" t="22690" r="52400" b="22712"/>
          <a:stretch/>
        </p:blipFill>
        <p:spPr>
          <a:xfrm>
            <a:off x="109729" y="6356943"/>
            <a:ext cx="536448" cy="501057"/>
          </a:xfrm>
          <a:prstGeom prst="rect">
            <a:avLst/>
          </a:prstGeom>
        </p:spPr>
      </p:pic>
    </p:spTree>
    <p:extLst>
      <p:ext uri="{BB962C8B-B14F-4D97-AF65-F5344CB8AC3E}">
        <p14:creationId xmlns:p14="http://schemas.microsoft.com/office/powerpoint/2010/main" val="15147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9138CF9-B8B3-418C-BA2A-9B54CF075238}" type="datetimeFigureOut">
              <a:rPr lang="pt-PT" smtClean="0"/>
              <a:t>14/12/21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FBE9C12E-94B0-4F2F-A073-C879BD6CD08B}" type="slidenum">
              <a:rPr lang="pt-PT" smtClean="0"/>
              <a:t>‹nº›</a:t>
            </a:fld>
            <a:endParaRPr lang="pt-PT"/>
          </a:p>
        </p:txBody>
      </p:sp>
    </p:spTree>
    <p:extLst>
      <p:ext uri="{BB962C8B-B14F-4D97-AF65-F5344CB8AC3E}">
        <p14:creationId xmlns:p14="http://schemas.microsoft.com/office/powerpoint/2010/main" val="173194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5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5114059" cy="397957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6239741" y="2052205"/>
            <a:ext cx="5114058" cy="3980295"/>
          </a:xfrm>
        </p:spPr>
        <p:txBody>
          <a:bodyPr/>
          <a:lstStyle/>
          <a:p>
            <a:endParaRPr lang="pt-PT"/>
          </a:p>
        </p:txBody>
      </p:sp>
    </p:spTree>
    <p:extLst>
      <p:ext uri="{BB962C8B-B14F-4D97-AF65-F5344CB8AC3E}">
        <p14:creationId xmlns:p14="http://schemas.microsoft.com/office/powerpoint/2010/main" val="287273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a:xfrm>
            <a:off x="838200" y="365125"/>
            <a:ext cx="5089813" cy="1325563"/>
          </a:xfrm>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hasCustomPrompt="1"/>
          </p:nvPr>
        </p:nvSpPr>
        <p:spPr>
          <a:xfrm>
            <a:off x="2355272" y="2234045"/>
            <a:ext cx="3572741" cy="3875809"/>
          </a:xfrm>
        </p:spPr>
        <p:txBody>
          <a:bodyPr/>
          <a:lstStyle>
            <a:lvl3pPr marL="0" indent="0">
              <a:buNone/>
              <a:defRPr/>
            </a:lvl3pPr>
          </a:lstStyle>
          <a:p>
            <a:pPr lvl="1"/>
            <a:r>
              <a:rPr lang="pt-PT" dirty="0"/>
              <a:t>Segundo nível</a:t>
            </a:r>
          </a:p>
          <a:p>
            <a:pPr lvl="2"/>
            <a:r>
              <a:rPr lang="pt-PT" dirty="0"/>
              <a:t>Terceiro nível</a:t>
            </a:r>
          </a:p>
        </p:txBody>
      </p:sp>
      <p:sp>
        <p:nvSpPr>
          <p:cNvPr id="8" name="Marcador de Posição da Imagem 7">
            <a:extLst>
              <a:ext uri="{FF2B5EF4-FFF2-40B4-BE49-F238E27FC236}">
                <a16:creationId xmlns:a16="http://schemas.microsoft.com/office/drawing/2014/main" id="{7532A8E3-D621-4329-87CD-14F7B870C888}"/>
              </a:ext>
            </a:extLst>
          </p:cNvPr>
          <p:cNvSpPr>
            <a:spLocks noGrp="1"/>
          </p:cNvSpPr>
          <p:nvPr>
            <p:ph type="pic" sz="quarter" idx="11"/>
          </p:nvPr>
        </p:nvSpPr>
        <p:spPr>
          <a:xfrm>
            <a:off x="838200" y="2234479"/>
            <a:ext cx="1349086" cy="1349086"/>
          </a:xfrm>
        </p:spPr>
        <p:txBody>
          <a:bodyPr/>
          <a:lstStyle/>
          <a:p>
            <a:endParaRPr lang="pt-PT" dirty="0"/>
          </a:p>
        </p:txBody>
      </p:sp>
      <p:sp>
        <p:nvSpPr>
          <p:cNvPr id="6" name="Marcador de Posição da Imagem 5">
            <a:extLst>
              <a:ext uri="{FF2B5EF4-FFF2-40B4-BE49-F238E27FC236}">
                <a16:creationId xmlns:a16="http://schemas.microsoft.com/office/drawing/2014/main" id="{43DD12B5-49DC-472C-AE95-D5436558BD90}"/>
              </a:ext>
            </a:extLst>
          </p:cNvPr>
          <p:cNvSpPr>
            <a:spLocks noGrp="1"/>
          </p:cNvSpPr>
          <p:nvPr>
            <p:ph type="pic" sz="quarter" idx="12"/>
          </p:nvPr>
        </p:nvSpPr>
        <p:spPr>
          <a:xfrm>
            <a:off x="6712527" y="0"/>
            <a:ext cx="5479473" cy="6858000"/>
          </a:xfrm>
        </p:spPr>
        <p:txBody>
          <a:bodyPr/>
          <a:lstStyle/>
          <a:p>
            <a:endParaRPr lang="pt-PT"/>
          </a:p>
        </p:txBody>
      </p:sp>
    </p:spTree>
    <p:extLst>
      <p:ext uri="{BB962C8B-B14F-4D97-AF65-F5344CB8AC3E}">
        <p14:creationId xmlns:p14="http://schemas.microsoft.com/office/powerpoint/2010/main" val="411695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hasCustomPrompt="1"/>
          </p:nvPr>
        </p:nvSpPr>
        <p:spPr>
          <a:xfrm>
            <a:off x="2355272" y="2234045"/>
            <a:ext cx="3572741" cy="3875809"/>
          </a:xfrm>
        </p:spPr>
        <p:txBody>
          <a:bodyPr/>
          <a:lstStyle>
            <a:lvl3pPr marL="0" indent="0">
              <a:buNone/>
              <a:defRPr/>
            </a:lvl3pPr>
          </a:lstStyle>
          <a:p>
            <a:pPr lvl="1"/>
            <a:r>
              <a:rPr lang="pt-PT" dirty="0"/>
              <a:t>Segundo nível</a:t>
            </a:r>
          </a:p>
          <a:p>
            <a:pPr lvl="2"/>
            <a:r>
              <a:rPr lang="pt-PT" dirty="0"/>
              <a:t>Terceiro nível</a:t>
            </a:r>
          </a:p>
        </p:txBody>
      </p:sp>
      <p:sp>
        <p:nvSpPr>
          <p:cNvPr id="8" name="Marcador de Posição da Imagem 7">
            <a:extLst>
              <a:ext uri="{FF2B5EF4-FFF2-40B4-BE49-F238E27FC236}">
                <a16:creationId xmlns:a16="http://schemas.microsoft.com/office/drawing/2014/main" id="{7532A8E3-D621-4329-87CD-14F7B870C888}"/>
              </a:ext>
            </a:extLst>
          </p:cNvPr>
          <p:cNvSpPr>
            <a:spLocks noGrp="1"/>
          </p:cNvSpPr>
          <p:nvPr>
            <p:ph type="pic" sz="quarter" idx="11"/>
          </p:nvPr>
        </p:nvSpPr>
        <p:spPr>
          <a:xfrm>
            <a:off x="838200" y="2234479"/>
            <a:ext cx="1349086" cy="1349086"/>
          </a:xfrm>
        </p:spPr>
        <p:txBody>
          <a:bodyPr/>
          <a:lstStyle/>
          <a:p>
            <a:endParaRPr lang="pt-PT" dirty="0"/>
          </a:p>
        </p:txBody>
      </p:sp>
      <p:sp>
        <p:nvSpPr>
          <p:cNvPr id="14" name="Marcador de Posição da Imagem 7">
            <a:extLst>
              <a:ext uri="{FF2B5EF4-FFF2-40B4-BE49-F238E27FC236}">
                <a16:creationId xmlns:a16="http://schemas.microsoft.com/office/drawing/2014/main" id="{B76C3042-3A94-46F4-B894-717D49AB3E30}"/>
              </a:ext>
            </a:extLst>
          </p:cNvPr>
          <p:cNvSpPr>
            <a:spLocks noGrp="1"/>
          </p:cNvSpPr>
          <p:nvPr>
            <p:ph type="pic" sz="quarter" idx="13"/>
          </p:nvPr>
        </p:nvSpPr>
        <p:spPr>
          <a:xfrm>
            <a:off x="6263989" y="2234479"/>
            <a:ext cx="1349086" cy="1349086"/>
          </a:xfrm>
        </p:spPr>
        <p:txBody>
          <a:bodyPr/>
          <a:lstStyle/>
          <a:p>
            <a:endParaRPr lang="pt-PT" dirty="0"/>
          </a:p>
        </p:txBody>
      </p:sp>
      <p:sp>
        <p:nvSpPr>
          <p:cNvPr id="16" name="Marcador de Posição do Texto 6">
            <a:extLst>
              <a:ext uri="{FF2B5EF4-FFF2-40B4-BE49-F238E27FC236}">
                <a16:creationId xmlns:a16="http://schemas.microsoft.com/office/drawing/2014/main" id="{6C40BE02-7491-479A-B13A-D7B4F90F7DDB}"/>
              </a:ext>
            </a:extLst>
          </p:cNvPr>
          <p:cNvSpPr>
            <a:spLocks noGrp="1"/>
          </p:cNvSpPr>
          <p:nvPr>
            <p:ph type="body" sz="quarter" idx="14" hasCustomPrompt="1"/>
          </p:nvPr>
        </p:nvSpPr>
        <p:spPr>
          <a:xfrm>
            <a:off x="7781061" y="2234045"/>
            <a:ext cx="3572741" cy="3875809"/>
          </a:xfrm>
        </p:spPr>
        <p:txBody>
          <a:bodyPr/>
          <a:lstStyle>
            <a:lvl3pPr marL="0" indent="0">
              <a:buNone/>
              <a:defRPr/>
            </a:lvl3pPr>
          </a:lstStyle>
          <a:p>
            <a:pPr lvl="1"/>
            <a:r>
              <a:rPr lang="pt-PT" dirty="0"/>
              <a:t>Segundo nível</a:t>
            </a:r>
          </a:p>
          <a:p>
            <a:pPr lvl="2"/>
            <a:r>
              <a:rPr lang="pt-PT" dirty="0"/>
              <a:t>Terceiro nível</a:t>
            </a:r>
          </a:p>
        </p:txBody>
      </p:sp>
    </p:spTree>
    <p:extLst>
      <p:ext uri="{BB962C8B-B14F-4D97-AF65-F5344CB8AC3E}">
        <p14:creationId xmlns:p14="http://schemas.microsoft.com/office/powerpoint/2010/main" val="6681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hasCustomPrompt="1"/>
          </p:nvPr>
        </p:nvSpPr>
        <p:spPr>
          <a:xfrm>
            <a:off x="1917987" y="1969084"/>
            <a:ext cx="9435813" cy="1194955"/>
          </a:xfrm>
        </p:spPr>
        <p:txBody>
          <a:bodyPr/>
          <a:lstStyle>
            <a:lvl3pPr marL="0" indent="0">
              <a:buNone/>
              <a:defRPr/>
            </a:lvl3pPr>
          </a:lstStyle>
          <a:p>
            <a:pPr lvl="1"/>
            <a:r>
              <a:rPr lang="pt-PT" dirty="0"/>
              <a:t>Segundo nível</a:t>
            </a:r>
          </a:p>
          <a:p>
            <a:pPr lvl="2"/>
            <a:r>
              <a:rPr lang="pt-PT" dirty="0"/>
              <a:t>Terceiro nível</a:t>
            </a:r>
          </a:p>
        </p:txBody>
      </p:sp>
      <p:sp>
        <p:nvSpPr>
          <p:cNvPr id="8" name="Marcador de Posição da Imagem 7">
            <a:extLst>
              <a:ext uri="{FF2B5EF4-FFF2-40B4-BE49-F238E27FC236}">
                <a16:creationId xmlns:a16="http://schemas.microsoft.com/office/drawing/2014/main" id="{7532A8E3-D621-4329-87CD-14F7B870C888}"/>
              </a:ext>
            </a:extLst>
          </p:cNvPr>
          <p:cNvSpPr>
            <a:spLocks noGrp="1"/>
          </p:cNvSpPr>
          <p:nvPr>
            <p:ph type="pic" sz="quarter" idx="11"/>
          </p:nvPr>
        </p:nvSpPr>
        <p:spPr>
          <a:xfrm>
            <a:off x="838200" y="2057833"/>
            <a:ext cx="933450" cy="933450"/>
          </a:xfrm>
        </p:spPr>
        <p:txBody>
          <a:bodyPr/>
          <a:lstStyle/>
          <a:p>
            <a:endParaRPr lang="pt-PT" dirty="0"/>
          </a:p>
        </p:txBody>
      </p:sp>
      <p:sp>
        <p:nvSpPr>
          <p:cNvPr id="9" name="Marcador de Posição do Texto 6">
            <a:extLst>
              <a:ext uri="{FF2B5EF4-FFF2-40B4-BE49-F238E27FC236}">
                <a16:creationId xmlns:a16="http://schemas.microsoft.com/office/drawing/2014/main" id="{0ADFB9F7-F1D8-427A-AA79-F165403D1E06}"/>
              </a:ext>
            </a:extLst>
          </p:cNvPr>
          <p:cNvSpPr>
            <a:spLocks noGrp="1"/>
          </p:cNvSpPr>
          <p:nvPr>
            <p:ph type="body" sz="quarter" idx="12" hasCustomPrompt="1"/>
          </p:nvPr>
        </p:nvSpPr>
        <p:spPr>
          <a:xfrm>
            <a:off x="1917987" y="3429007"/>
            <a:ext cx="9435813" cy="1194955"/>
          </a:xfrm>
        </p:spPr>
        <p:txBody>
          <a:bodyPr/>
          <a:lstStyle>
            <a:lvl3pPr marL="0" indent="0">
              <a:buNone/>
              <a:defRPr/>
            </a:lvl3pPr>
          </a:lstStyle>
          <a:p>
            <a:pPr lvl="1"/>
            <a:r>
              <a:rPr lang="pt-PT" dirty="0"/>
              <a:t>Segundo nível</a:t>
            </a:r>
          </a:p>
          <a:p>
            <a:pPr lvl="2"/>
            <a:r>
              <a:rPr lang="pt-PT" dirty="0"/>
              <a:t>Terceiro nível</a:t>
            </a:r>
          </a:p>
        </p:txBody>
      </p:sp>
      <p:sp>
        <p:nvSpPr>
          <p:cNvPr id="10" name="Marcador de Posição da Imagem 7">
            <a:extLst>
              <a:ext uri="{FF2B5EF4-FFF2-40B4-BE49-F238E27FC236}">
                <a16:creationId xmlns:a16="http://schemas.microsoft.com/office/drawing/2014/main" id="{9B6CC341-921B-4886-BF87-2A5C7F9E9D1B}"/>
              </a:ext>
            </a:extLst>
          </p:cNvPr>
          <p:cNvSpPr>
            <a:spLocks noGrp="1"/>
          </p:cNvSpPr>
          <p:nvPr>
            <p:ph type="pic" sz="quarter" idx="13"/>
          </p:nvPr>
        </p:nvSpPr>
        <p:spPr>
          <a:xfrm>
            <a:off x="838200" y="3517756"/>
            <a:ext cx="933450" cy="933450"/>
          </a:xfrm>
        </p:spPr>
        <p:txBody>
          <a:bodyPr/>
          <a:lstStyle/>
          <a:p>
            <a:endParaRPr lang="pt-PT" dirty="0"/>
          </a:p>
        </p:txBody>
      </p:sp>
      <p:sp>
        <p:nvSpPr>
          <p:cNvPr id="11" name="Marcador de Posição do Texto 6">
            <a:extLst>
              <a:ext uri="{FF2B5EF4-FFF2-40B4-BE49-F238E27FC236}">
                <a16:creationId xmlns:a16="http://schemas.microsoft.com/office/drawing/2014/main" id="{455FBAF7-5DA5-4FFF-AE41-8762AC496BA4}"/>
              </a:ext>
            </a:extLst>
          </p:cNvPr>
          <p:cNvSpPr>
            <a:spLocks noGrp="1"/>
          </p:cNvSpPr>
          <p:nvPr>
            <p:ph type="body" sz="quarter" idx="14" hasCustomPrompt="1"/>
          </p:nvPr>
        </p:nvSpPr>
        <p:spPr>
          <a:xfrm>
            <a:off x="1917987" y="4888930"/>
            <a:ext cx="9435813" cy="1194955"/>
          </a:xfrm>
        </p:spPr>
        <p:txBody>
          <a:bodyPr/>
          <a:lstStyle>
            <a:lvl3pPr marL="0" indent="0">
              <a:buNone/>
              <a:defRPr/>
            </a:lvl3pPr>
          </a:lstStyle>
          <a:p>
            <a:pPr lvl="1"/>
            <a:r>
              <a:rPr lang="pt-PT" dirty="0"/>
              <a:t>Segundo nível</a:t>
            </a:r>
          </a:p>
          <a:p>
            <a:pPr lvl="2"/>
            <a:r>
              <a:rPr lang="pt-PT" dirty="0"/>
              <a:t>Terceiro nível</a:t>
            </a:r>
          </a:p>
        </p:txBody>
      </p:sp>
      <p:sp>
        <p:nvSpPr>
          <p:cNvPr id="12" name="Marcador de Posição da Imagem 7">
            <a:extLst>
              <a:ext uri="{FF2B5EF4-FFF2-40B4-BE49-F238E27FC236}">
                <a16:creationId xmlns:a16="http://schemas.microsoft.com/office/drawing/2014/main" id="{CEA2AFE2-C71D-4CA0-B986-F169550A8E2E}"/>
              </a:ext>
            </a:extLst>
          </p:cNvPr>
          <p:cNvSpPr>
            <a:spLocks noGrp="1"/>
          </p:cNvSpPr>
          <p:nvPr>
            <p:ph type="pic" sz="quarter" idx="15"/>
          </p:nvPr>
        </p:nvSpPr>
        <p:spPr>
          <a:xfrm>
            <a:off x="838200" y="4977679"/>
            <a:ext cx="933450" cy="933450"/>
          </a:xfrm>
        </p:spPr>
        <p:txBody>
          <a:bodyPr/>
          <a:lstStyle/>
          <a:p>
            <a:endParaRPr lang="pt-PT" dirty="0"/>
          </a:p>
        </p:txBody>
      </p:sp>
    </p:spTree>
    <p:extLst>
      <p:ext uri="{BB962C8B-B14F-4D97-AF65-F5344CB8AC3E}">
        <p14:creationId xmlns:p14="http://schemas.microsoft.com/office/powerpoint/2010/main" val="293942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838199" y="1922319"/>
            <a:ext cx="10515600" cy="4110182"/>
          </a:xfrm>
        </p:spPr>
        <p:txBody>
          <a:bodyPr/>
          <a:lstStyle/>
          <a:p>
            <a:endParaRPr lang="pt-PT" dirty="0"/>
          </a:p>
        </p:txBody>
      </p:sp>
    </p:spTree>
    <p:extLst>
      <p:ext uri="{BB962C8B-B14F-4D97-AF65-F5344CB8AC3E}">
        <p14:creationId xmlns:p14="http://schemas.microsoft.com/office/powerpoint/2010/main" val="394378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Esquema Personalizado">
    <p:spTree>
      <p:nvGrpSpPr>
        <p:cNvPr id="1" name=""/>
        <p:cNvGrpSpPr/>
        <p:nvPr/>
      </p:nvGrpSpPr>
      <p:grpSpPr>
        <a:xfrm>
          <a:off x="0" y="0"/>
          <a:ext cx="0" cy="0"/>
          <a:chOff x="0" y="0"/>
          <a:chExt cx="0" cy="0"/>
        </a:xfrm>
      </p:grpSpPr>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0" y="0"/>
            <a:ext cx="12192000" cy="6858000"/>
          </a:xfrm>
        </p:spPr>
        <p:txBody>
          <a:bodyPr/>
          <a:lstStyle/>
          <a:p>
            <a:endParaRPr lang="pt-PT" dirty="0"/>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spTree>
    <p:extLst>
      <p:ext uri="{BB962C8B-B14F-4D97-AF65-F5344CB8AC3E}">
        <p14:creationId xmlns:p14="http://schemas.microsoft.com/office/powerpoint/2010/main" val="65347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squema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3DD6D-EB0B-4A12-A50C-C9088D85C947}"/>
              </a:ext>
            </a:extLst>
          </p:cNvPr>
          <p:cNvSpPr>
            <a:spLocks noGrp="1"/>
          </p:cNvSpPr>
          <p:nvPr>
            <p:ph type="title"/>
          </p:nvPr>
        </p:nvSpPr>
        <p:spPr/>
        <p:txBody>
          <a:bodyPr/>
          <a:lstStyle/>
          <a:p>
            <a:r>
              <a:rPr lang="pt-PT" dirty="0"/>
              <a:t>Clique para editar o estilo de título do Modelo Global</a:t>
            </a:r>
          </a:p>
        </p:txBody>
      </p:sp>
      <p:pic>
        <p:nvPicPr>
          <p:cNvPr id="3" name="Imagem 2">
            <a:extLst>
              <a:ext uri="{FF2B5EF4-FFF2-40B4-BE49-F238E27FC236}">
                <a16:creationId xmlns:a16="http://schemas.microsoft.com/office/drawing/2014/main" id="{973D1BB3-F19F-4EB4-B6F2-3F606897D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27" y="6359644"/>
            <a:ext cx="810491" cy="349312"/>
          </a:xfrm>
          <a:prstGeom prst="rect">
            <a:avLst/>
          </a:prstGeom>
        </p:spPr>
      </p:pic>
      <p:pic>
        <p:nvPicPr>
          <p:cNvPr id="5" name="Imagem 4">
            <a:extLst>
              <a:ext uri="{FF2B5EF4-FFF2-40B4-BE49-F238E27FC236}">
                <a16:creationId xmlns:a16="http://schemas.microsoft.com/office/drawing/2014/main" id="{355CDFB3-7432-4FE3-8A19-699AF5252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26875" y="0"/>
            <a:ext cx="365125" cy="365125"/>
          </a:xfrm>
          <a:prstGeom prst="rect">
            <a:avLst/>
          </a:prstGeom>
        </p:spPr>
      </p:pic>
      <p:sp>
        <p:nvSpPr>
          <p:cNvPr id="7" name="Marcador de Posição do Texto 6">
            <a:extLst>
              <a:ext uri="{FF2B5EF4-FFF2-40B4-BE49-F238E27FC236}">
                <a16:creationId xmlns:a16="http://schemas.microsoft.com/office/drawing/2014/main" id="{A31FC6EA-EF58-4E39-8E21-FDE9F4E9C989}"/>
              </a:ext>
            </a:extLst>
          </p:cNvPr>
          <p:cNvSpPr>
            <a:spLocks noGrp="1"/>
          </p:cNvSpPr>
          <p:nvPr>
            <p:ph type="body" sz="quarter" idx="10"/>
          </p:nvPr>
        </p:nvSpPr>
        <p:spPr>
          <a:xfrm>
            <a:off x="838200" y="2052205"/>
            <a:ext cx="6975764" cy="397957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a Imagem 5">
            <a:extLst>
              <a:ext uri="{FF2B5EF4-FFF2-40B4-BE49-F238E27FC236}">
                <a16:creationId xmlns:a16="http://schemas.microsoft.com/office/drawing/2014/main" id="{673FF9FF-CF05-415C-9B79-CB291CFFEDA1}"/>
              </a:ext>
            </a:extLst>
          </p:cNvPr>
          <p:cNvSpPr>
            <a:spLocks noGrp="1"/>
          </p:cNvSpPr>
          <p:nvPr>
            <p:ph type="pic" sz="quarter" idx="11"/>
          </p:nvPr>
        </p:nvSpPr>
        <p:spPr>
          <a:xfrm>
            <a:off x="8214014" y="2052206"/>
            <a:ext cx="3139785" cy="1787236"/>
          </a:xfrm>
        </p:spPr>
        <p:txBody>
          <a:bodyPr/>
          <a:lstStyle/>
          <a:p>
            <a:endParaRPr lang="pt-PT"/>
          </a:p>
        </p:txBody>
      </p:sp>
      <p:sp>
        <p:nvSpPr>
          <p:cNvPr id="8" name="Marcador de Posição da Imagem 5">
            <a:extLst>
              <a:ext uri="{FF2B5EF4-FFF2-40B4-BE49-F238E27FC236}">
                <a16:creationId xmlns:a16="http://schemas.microsoft.com/office/drawing/2014/main" id="{E2BFAFFD-0FC4-42AA-91A3-50FECD2ABE7F}"/>
              </a:ext>
            </a:extLst>
          </p:cNvPr>
          <p:cNvSpPr>
            <a:spLocks noGrp="1"/>
          </p:cNvSpPr>
          <p:nvPr>
            <p:ph type="pic" sz="quarter" idx="12"/>
          </p:nvPr>
        </p:nvSpPr>
        <p:spPr>
          <a:xfrm>
            <a:off x="8214014" y="4244543"/>
            <a:ext cx="3139785" cy="1787236"/>
          </a:xfrm>
        </p:spPr>
        <p:txBody>
          <a:bodyPr/>
          <a:lstStyle/>
          <a:p>
            <a:endParaRPr lang="pt-PT"/>
          </a:p>
        </p:txBody>
      </p:sp>
    </p:spTree>
    <p:extLst>
      <p:ext uri="{BB962C8B-B14F-4D97-AF65-F5344CB8AC3E}">
        <p14:creationId xmlns:p14="http://schemas.microsoft.com/office/powerpoint/2010/main" val="32463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EFFFDE6-5089-450D-93B3-AEB07A293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2A03DE0C-6EBF-4748-9193-5098213E7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Tree>
    <p:extLst>
      <p:ext uri="{BB962C8B-B14F-4D97-AF65-F5344CB8AC3E}">
        <p14:creationId xmlns:p14="http://schemas.microsoft.com/office/powerpoint/2010/main" val="248447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4" r:id="rId5"/>
    <p:sldLayoutId id="2147483666" r:id="rId6"/>
    <p:sldLayoutId id="2147483656" r:id="rId7"/>
    <p:sldLayoutId id="2147483663" r:id="rId8"/>
    <p:sldLayoutId id="2147483652" r:id="rId9"/>
    <p:sldLayoutId id="2147483654" r:id="rId10"/>
    <p:sldLayoutId id="2147483653" r:id="rId11"/>
    <p:sldLayoutId id="2147483655" r:id="rId12"/>
    <p:sldLayoutId id="2147483657" r:id="rId13"/>
    <p:sldLayoutId id="2147483658" r:id="rId14"/>
    <p:sldLayoutId id="2147483659" r:id="rId15"/>
    <p:sldLayoutId id="2147483660" r:id="rId16"/>
    <p:sldLayoutId id="2147483661" r:id="rId17"/>
    <p:sldLayoutId id="2147483662" r:id="rId18"/>
    <p:sldLayoutId id="2147483668" r:id="rId19"/>
    <p:sldLayoutId id="2147483670" r:id="rId20"/>
    <p:sldLayoutId id="2147483671" r:id="rId2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7175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163638"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61607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1.xml"/><Relationship Id="rId1" Type="http://schemas.openxmlformats.org/officeDocument/2006/relationships/video" Target="https://www.youtube.com/embed/zJh20Wi2dMg?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1.xml"/><Relationship Id="rId1" Type="http://schemas.openxmlformats.org/officeDocument/2006/relationships/video" Target="https://www.youtube.com/embed/iwdYkF8fRL4?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1.xml"/><Relationship Id="rId1" Type="http://schemas.openxmlformats.org/officeDocument/2006/relationships/video" Target="https://www.youtube.com/embed/WoHJhwh4mVQ?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1.xml"/><Relationship Id="rId1" Type="http://schemas.openxmlformats.org/officeDocument/2006/relationships/video" Target="https://www.youtube.com/embed/bRPE0IImxz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1.xml"/><Relationship Id="rId1" Type="http://schemas.openxmlformats.org/officeDocument/2006/relationships/video" Target="https://www.youtube.com/embed/wvrNdr5L_5Y?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1.xml"/><Relationship Id="rId1" Type="http://schemas.openxmlformats.org/officeDocument/2006/relationships/video" Target="https://www.youtube.com/embed/qs9QiczZvdU?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1.xml"/><Relationship Id="rId1" Type="http://schemas.openxmlformats.org/officeDocument/2006/relationships/video" Target="https://www.youtube.com/embed/n0uwTBrgqxI?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oridatechonline.com/blog/business/the-5-biggest-ethical-issues-facing-businesses/" TargetMode="External"/><Relationship Id="rId2" Type="http://schemas.openxmlformats.org/officeDocument/2006/relationships/hyperlink" Target="https://www.wgu.edu/blog/ethical-dilemmas-how-scandals-damage-companies1909.html#close"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s://jigsaw.vitalsource.com/books/9781317906797/epub/OPS/xhtml/23_Part03.xhtml"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bes.com/sites/theyec/2021/04/30/eight-common-ethical-dilemmas-business-owners-face-and-how-to-overcome-them/?sh=1c1e72c53fb3" TargetMode="External"/><Relationship Id="rId2" Type="http://schemas.openxmlformats.org/officeDocument/2006/relationships/hyperlink" Target="https://www.floridatechonline.com/blog/business/the-5-biggest-ethical-issues-facing-businesse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1.xml"/><Relationship Id="rId1" Type="http://schemas.openxmlformats.org/officeDocument/2006/relationships/video" Target="https://www.youtube.com/embed/u399XmkjeXo?start=2&amp;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video" Target="https://www.youtube.com/embed/pHrDUu4Rjtg?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1.xml"/><Relationship Id="rId1" Type="http://schemas.openxmlformats.org/officeDocument/2006/relationships/video" Target="https://www.youtube.com/embed/ir4MU8cTEj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F723BBE-00C0-A649-9D4D-CD7F780F3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5517"/>
            <a:ext cx="12192000" cy="6006965"/>
          </a:xfrm>
          <a:prstGeom prst="rect">
            <a:avLst/>
          </a:prstGeom>
        </p:spPr>
      </p:pic>
      <p:sp>
        <p:nvSpPr>
          <p:cNvPr id="2" name="Retângulo 1">
            <a:extLst>
              <a:ext uri="{FF2B5EF4-FFF2-40B4-BE49-F238E27FC236}">
                <a16:creationId xmlns:a16="http://schemas.microsoft.com/office/drawing/2014/main" id="{931CB216-4D77-0F47-BCE6-5C08054B7255}"/>
              </a:ext>
            </a:extLst>
          </p:cNvPr>
          <p:cNvSpPr/>
          <p:nvPr/>
        </p:nvSpPr>
        <p:spPr>
          <a:xfrm>
            <a:off x="2557980" y="5364413"/>
            <a:ext cx="7076040" cy="954107"/>
          </a:xfrm>
          <a:prstGeom prst="rect">
            <a:avLst/>
          </a:prstGeom>
        </p:spPr>
        <p:txBody>
          <a:bodyPr wrap="none">
            <a:spAutoFit/>
          </a:bodyPr>
          <a:lstStyle/>
          <a:p>
            <a:pPr algn="ctr"/>
            <a:r>
              <a:rPr lang="pt-PT" sz="2800" b="1" dirty="0"/>
              <a:t>14th </a:t>
            </a:r>
            <a:r>
              <a:rPr lang="pt-PT" sz="2800" b="1" dirty="0" err="1"/>
              <a:t>December</a:t>
            </a:r>
            <a:r>
              <a:rPr lang="pt-PT" sz="2800" b="1" dirty="0"/>
              <a:t> 2021</a:t>
            </a:r>
          </a:p>
          <a:p>
            <a:pPr algn="ctr"/>
            <a:r>
              <a:rPr lang="pt-PT" sz="2800" b="1" dirty="0" err="1"/>
              <a:t>Sustainability</a:t>
            </a:r>
            <a:r>
              <a:rPr lang="pt-PT" sz="2800" b="1" dirty="0"/>
              <a:t>, </a:t>
            </a:r>
            <a:r>
              <a:rPr lang="pt-PT" sz="2800" b="1" dirty="0" err="1"/>
              <a:t>Accountability</a:t>
            </a:r>
            <a:r>
              <a:rPr lang="pt-PT" sz="2800" b="1" dirty="0"/>
              <a:t> </a:t>
            </a:r>
            <a:r>
              <a:rPr lang="pt-PT" sz="2800" b="1" dirty="0" err="1"/>
              <a:t>and</a:t>
            </a:r>
            <a:r>
              <a:rPr lang="pt-PT" sz="2800" b="1" dirty="0"/>
              <a:t> </a:t>
            </a:r>
            <a:r>
              <a:rPr lang="pt-PT" sz="2800" b="1" dirty="0" err="1"/>
              <a:t>Ethics</a:t>
            </a:r>
            <a:endParaRPr lang="pt-PT" sz="2800" b="1" dirty="0"/>
          </a:p>
        </p:txBody>
      </p:sp>
    </p:spTree>
    <p:extLst>
      <p:ext uri="{BB962C8B-B14F-4D97-AF65-F5344CB8AC3E}">
        <p14:creationId xmlns:p14="http://schemas.microsoft.com/office/powerpoint/2010/main" val="155336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ultimédia Online 1" descr="What is Unconscious Bias?">
            <a:hlinkClick r:id="" action="ppaction://media"/>
            <a:extLst>
              <a:ext uri="{FF2B5EF4-FFF2-40B4-BE49-F238E27FC236}">
                <a16:creationId xmlns:a16="http://schemas.microsoft.com/office/drawing/2014/main" id="{62EAAEB6-5046-9144-AF78-80573B4C05C3}"/>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28808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66669" y="1185009"/>
            <a:ext cx="1092296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2000" dirty="0">
              <a:solidFill>
                <a:srgbClr val="3B86D5"/>
              </a:solidFill>
            </a:endParaRPr>
          </a:p>
          <a:p>
            <a:pPr eaLnBrk="1" hangingPunct="1"/>
            <a:r>
              <a:rPr lang="en-US" altLang="pt-PT" sz="2000" dirty="0">
                <a:solidFill>
                  <a:srgbClr val="3B86D5"/>
                </a:solidFill>
              </a:rPr>
              <a:t>Business ethics reflect the beliefs that have been agreed upon among members of a company, and which embody the collective sense of goals, norms, beliefs and values that should guide their decisions and actions in the workplace. All groups and organizations have ethics and all impose sanctions, implicit or explicit, to maintain adherence to these ethics. (Meyer et al., 2006).</a:t>
            </a:r>
          </a:p>
        </p:txBody>
      </p:sp>
      <p:sp>
        <p:nvSpPr>
          <p:cNvPr id="3" name="TextBox 2"/>
          <p:cNvSpPr txBox="1"/>
          <p:nvPr/>
        </p:nvSpPr>
        <p:spPr>
          <a:xfrm>
            <a:off x="632930" y="3918665"/>
            <a:ext cx="10790444" cy="1477328"/>
          </a:xfrm>
          <a:prstGeom prst="rect">
            <a:avLst/>
          </a:prstGeom>
          <a:solidFill>
            <a:schemeClr val="tx2">
              <a:lumMod val="75000"/>
            </a:schemeClr>
          </a:solidFill>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dirty="0">
                <a:solidFill>
                  <a:schemeClr val="bg1"/>
                </a:solidFill>
              </a:rPr>
              <a:t>Given the definition above, in the next 10 minutes, write some of your thoughts in your notebook regarding the following questions:</a:t>
            </a:r>
          </a:p>
          <a:p>
            <a:pPr eaLnBrk="1" hangingPunct="1"/>
            <a:endParaRPr lang="en-US" altLang="pt-PT" sz="1800" dirty="0">
              <a:solidFill>
                <a:schemeClr val="bg1"/>
              </a:solidFill>
            </a:endParaRPr>
          </a:p>
          <a:p>
            <a:pPr marL="285750" indent="-285750" eaLnBrk="1" hangingPunct="1">
              <a:buFont typeface="Arial" panose="020B0604020202020204" pitchFamily="34" charset="0"/>
              <a:buChar char="•"/>
            </a:pPr>
            <a:r>
              <a:rPr lang="en-US" altLang="pt-PT" sz="1800" dirty="0">
                <a:solidFill>
                  <a:schemeClr val="bg1"/>
                </a:solidFill>
              </a:rPr>
              <a:t>What are the agreed beliefs that you are able to see now? Can you identify?</a:t>
            </a:r>
          </a:p>
          <a:p>
            <a:pPr marL="285750" indent="-285750" eaLnBrk="1" hangingPunct="1">
              <a:buFont typeface="Arial" panose="020B0604020202020204" pitchFamily="34" charset="0"/>
              <a:buChar char="•"/>
            </a:pPr>
            <a:r>
              <a:rPr lang="en-US" altLang="pt-PT" sz="1800" dirty="0">
                <a:solidFill>
                  <a:schemeClr val="bg1"/>
                </a:solidFill>
              </a:rPr>
              <a:t>What beliefs do you think should exist?</a:t>
            </a:r>
          </a:p>
        </p:txBody>
      </p:sp>
      <p:sp>
        <p:nvSpPr>
          <p:cNvPr id="4" name="TextBox 37">
            <a:extLst>
              <a:ext uri="{FF2B5EF4-FFF2-40B4-BE49-F238E27FC236}">
                <a16:creationId xmlns:a16="http://schemas.microsoft.com/office/drawing/2014/main" id="{2F3E5DDC-D2F6-5840-8B65-B95051BC33FA}"/>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222600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3" name="Line Callout 1 2"/>
          <p:cNvSpPr/>
          <p:nvPr/>
        </p:nvSpPr>
        <p:spPr>
          <a:xfrm>
            <a:off x="3066704" y="1970088"/>
            <a:ext cx="8528947" cy="2880208"/>
          </a:xfrm>
          <a:prstGeom prst="borderCallout1">
            <a:avLst>
              <a:gd name="adj1" fmla="val 15"/>
              <a:gd name="adj2" fmla="val -342"/>
              <a:gd name="adj3" fmla="val 680"/>
              <a:gd name="adj4" fmla="val -18551"/>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1600" dirty="0">
              <a:solidFill>
                <a:srgbClr val="FFFFFF"/>
              </a:solidFill>
            </a:endParaRPr>
          </a:p>
          <a:p>
            <a:pPr eaLnBrk="1" hangingPunct="1"/>
            <a:r>
              <a:rPr lang="en-US" altLang="pt-PT" sz="1600" dirty="0">
                <a:solidFill>
                  <a:srgbClr val="FFFFFF"/>
                </a:solidFill>
              </a:rPr>
              <a:t>The application of the theory of "Selfish" ethics implies the following premises of thought:</a:t>
            </a:r>
          </a:p>
          <a:p>
            <a:pPr eaLnBrk="1" hangingPunct="1"/>
            <a:endParaRPr lang="en-US" altLang="pt-PT" sz="1600" dirty="0">
              <a:solidFill>
                <a:srgbClr val="FFFFFF"/>
              </a:solidFill>
            </a:endParaRPr>
          </a:p>
          <a:p>
            <a:pPr eaLnBrk="1" hangingPunct="1"/>
            <a:r>
              <a:rPr lang="en-US" altLang="pt-PT" sz="1600" dirty="0">
                <a:solidFill>
                  <a:srgbClr val="FFFFFF"/>
                </a:solidFill>
              </a:rPr>
              <a:t>What makes something good or bad, right or wrong, is what satisfies your desires, or fulfills someone's needs</a:t>
            </a:r>
          </a:p>
          <a:p>
            <a:pPr eaLnBrk="1" hangingPunct="1"/>
            <a:endParaRPr lang="en-US" altLang="pt-PT" sz="1600" dirty="0">
              <a:solidFill>
                <a:srgbClr val="FFFFFF"/>
              </a:solidFill>
            </a:endParaRPr>
          </a:p>
          <a:p>
            <a:pPr eaLnBrk="1" hangingPunct="1"/>
            <a:r>
              <a:rPr lang="en-US" altLang="pt-PT" sz="1600" dirty="0">
                <a:solidFill>
                  <a:srgbClr val="FFFFFF"/>
                </a:solidFill>
              </a:rPr>
              <a:t>Basic principle: self-interest of the person who makes the decision or is affected by it</a:t>
            </a:r>
          </a:p>
          <a:p>
            <a:pPr eaLnBrk="1" hangingPunct="1"/>
            <a:endParaRPr lang="en-US" altLang="pt-PT" sz="1600" dirty="0">
              <a:solidFill>
                <a:srgbClr val="FFFFFF"/>
              </a:solidFill>
            </a:endParaRPr>
          </a:p>
          <a:p>
            <a:pPr eaLnBrk="1" hangingPunct="1"/>
            <a:r>
              <a:rPr lang="en-US" altLang="pt-PT" sz="1600" dirty="0">
                <a:solidFill>
                  <a:srgbClr val="FFFFFF"/>
                </a:solidFill>
              </a:rPr>
              <a:t>Choose the action that best meets your own interest.</a:t>
            </a:r>
          </a:p>
          <a:p>
            <a:pPr algn="ctr" eaLnBrk="1" hangingPunct="1"/>
            <a:endParaRPr lang="en-US" altLang="pt-PT" sz="1600" dirty="0">
              <a:solidFill>
                <a:srgbClr val="FFFFFF"/>
              </a:solidFill>
            </a:endParaRPr>
          </a:p>
        </p:txBody>
      </p:sp>
      <p:sp>
        <p:nvSpPr>
          <p:cNvPr id="22531" name="Rectangle 5"/>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22533" name="TextBox 5"/>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sp>
        <p:nvSpPr>
          <p:cNvPr id="6" name="TextBox 37">
            <a:extLst>
              <a:ext uri="{FF2B5EF4-FFF2-40B4-BE49-F238E27FC236}">
                <a16:creationId xmlns:a16="http://schemas.microsoft.com/office/drawing/2014/main" id="{E2246EEF-4C15-A444-8521-6A265890BA72}"/>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pic>
        <p:nvPicPr>
          <p:cNvPr id="2" name="Multimédia Online 1" descr="Peter Singer: Exploring Morality and Selfishness in Modern Times">
            <a:hlinkClick r:id="" action="ppaction://media"/>
            <a:extLst>
              <a:ext uri="{FF2B5EF4-FFF2-40B4-BE49-F238E27FC236}">
                <a16:creationId xmlns:a16="http://schemas.microsoft.com/office/drawing/2014/main" id="{74A93737-265D-3E49-BC0F-43E9519D9FC7}"/>
              </a:ext>
            </a:extLst>
          </p:cNvPr>
          <p:cNvPicPr>
            <a:picLocks noRot="1" noChangeAspect="1"/>
          </p:cNvPicPr>
          <p:nvPr>
            <a:videoFile r:link="rId1"/>
          </p:nvPr>
        </p:nvPicPr>
        <p:blipFill>
          <a:blip r:embed="rId3"/>
          <a:stretch>
            <a:fillRect/>
          </a:stretch>
        </p:blipFill>
        <p:spPr>
          <a:xfrm>
            <a:off x="9055651" y="42744"/>
            <a:ext cx="2540000" cy="1905000"/>
          </a:xfrm>
          <a:prstGeom prst="rect">
            <a:avLst/>
          </a:prstGeom>
          <a:ln>
            <a:solidFill>
              <a:schemeClr val="tx1"/>
            </a:solidFill>
          </a:ln>
        </p:spPr>
      </p:pic>
    </p:spTree>
    <p:extLst>
      <p:ext uri="{BB962C8B-B14F-4D97-AF65-F5344CB8AC3E}">
        <p14:creationId xmlns:p14="http://schemas.microsoft.com/office/powerpoint/2010/main" val="25123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659314" y="2341563"/>
            <a:ext cx="7254390" cy="3363912"/>
          </a:xfrm>
          <a:prstGeom prst="borderCallout1">
            <a:avLst>
              <a:gd name="adj1" fmla="val 15"/>
              <a:gd name="adj2" fmla="val -342"/>
              <a:gd name="adj3" fmla="val 14913"/>
              <a:gd name="adj4" fmla="val -39069"/>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1600" dirty="0">
              <a:solidFill>
                <a:srgbClr val="FFFFFF"/>
              </a:solidFill>
            </a:endParaRPr>
          </a:p>
          <a:p>
            <a:pPr eaLnBrk="1" hangingPunct="1"/>
            <a:r>
              <a:rPr lang="en-US" altLang="pt-PT" sz="1600" dirty="0">
                <a:solidFill>
                  <a:schemeClr val="bg1"/>
                </a:solidFill>
              </a:rPr>
              <a:t>The application of the theory of "Deontological" ethics implies the following thought premises:</a:t>
            </a:r>
          </a:p>
          <a:p>
            <a:pPr eaLnBrk="1" hangingPunct="1"/>
            <a:endParaRPr lang="en-US" altLang="pt-PT" sz="1600" dirty="0">
              <a:solidFill>
                <a:schemeClr val="bg1"/>
              </a:solidFill>
            </a:endParaRPr>
          </a:p>
          <a:p>
            <a:pPr eaLnBrk="1" hangingPunct="1"/>
            <a:r>
              <a:rPr lang="en-US" altLang="pt-PT" sz="1600" dirty="0">
                <a:solidFill>
                  <a:schemeClr val="bg1"/>
                </a:solidFill>
              </a:rPr>
              <a:t>What makes something good or bad, right or wrong, is whether or not it is in compliance with a duty.</a:t>
            </a:r>
          </a:p>
          <a:p>
            <a:pPr eaLnBrk="1" hangingPunct="1"/>
            <a:endParaRPr lang="en-US" altLang="pt-PT" sz="1600" dirty="0">
              <a:solidFill>
                <a:schemeClr val="bg1"/>
              </a:solidFill>
            </a:endParaRPr>
          </a:p>
          <a:p>
            <a:pPr eaLnBrk="1" hangingPunct="1"/>
            <a:r>
              <a:rPr lang="en-US" altLang="pt-PT" sz="1600" dirty="0">
                <a:solidFill>
                  <a:schemeClr val="bg1"/>
                </a:solidFill>
              </a:rPr>
              <a:t>Basic principle: Fulfillment of duties to yourself and to others</a:t>
            </a:r>
          </a:p>
          <a:p>
            <a:pPr eaLnBrk="1" hangingPunct="1"/>
            <a:endParaRPr lang="en-US" altLang="pt-PT" sz="1600" dirty="0">
              <a:solidFill>
                <a:schemeClr val="bg1"/>
              </a:solidFill>
            </a:endParaRPr>
          </a:p>
          <a:p>
            <a:pPr eaLnBrk="1" hangingPunct="1"/>
            <a:r>
              <a:rPr lang="en-US" altLang="pt-PT" sz="1600" dirty="0">
                <a:solidFill>
                  <a:schemeClr val="bg1"/>
                </a:solidFill>
              </a:rPr>
              <a:t>One should choose the action that is most in line with recognized duties</a:t>
            </a:r>
            <a:endParaRPr lang="en-US" altLang="pt-PT" sz="1600" dirty="0">
              <a:solidFill>
                <a:srgbClr val="FFFFFF"/>
              </a:solidFill>
            </a:endParaRPr>
          </a:p>
        </p:txBody>
      </p:sp>
      <p:sp>
        <p:nvSpPr>
          <p:cNvPr id="23555" name="TextBox 5"/>
          <p:cNvSpPr txBox="1">
            <a:spLocks noChangeArrowheads="1"/>
          </p:cNvSpPr>
          <p:nvPr/>
        </p:nvSpPr>
        <p:spPr bwMode="auto">
          <a:xfrm>
            <a:off x="1854200" y="14446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a:solidFill>
                  <a:schemeClr val="bg1"/>
                </a:solidFill>
                <a:latin typeface="Arial Bold" charset="0"/>
              </a:rPr>
              <a:t>Módulo 10: Ética Empresarial</a:t>
            </a:r>
            <a:endParaRPr lang="en-US" altLang="pt-PT" sz="1800">
              <a:solidFill>
                <a:schemeClr val="bg1"/>
              </a:solidFill>
              <a:latin typeface="Arial Bold" charset="0"/>
            </a:endParaRPr>
          </a:p>
        </p:txBody>
      </p:sp>
      <p:sp>
        <p:nvSpPr>
          <p:cNvPr id="8" name="TextBox 2">
            <a:extLst>
              <a:ext uri="{FF2B5EF4-FFF2-40B4-BE49-F238E27FC236}">
                <a16:creationId xmlns:a16="http://schemas.microsoft.com/office/drawing/2014/main" id="{C30A5473-88CB-B04C-AA6C-D6744FD48678}"/>
              </a:ext>
            </a:extLst>
          </p:cNvPr>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9" name="Rectangle 5">
            <a:extLst>
              <a:ext uri="{FF2B5EF4-FFF2-40B4-BE49-F238E27FC236}">
                <a16:creationId xmlns:a16="http://schemas.microsoft.com/office/drawing/2014/main" id="{0A9F7F94-F485-034D-82B0-B590DD115551}"/>
              </a:ext>
            </a:extLst>
          </p:cNvPr>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10" name="TextBox 5">
            <a:extLst>
              <a:ext uri="{FF2B5EF4-FFF2-40B4-BE49-F238E27FC236}">
                <a16:creationId xmlns:a16="http://schemas.microsoft.com/office/drawing/2014/main" id="{E1160245-3470-C941-8ACF-1C8484DDEEBC}"/>
              </a:ext>
            </a:extLst>
          </p:cNvPr>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pic>
        <p:nvPicPr>
          <p:cNvPr id="2" name="Multimédia Online 1" descr="Deontology">
            <a:hlinkClick r:id="" action="ppaction://media"/>
            <a:extLst>
              <a:ext uri="{FF2B5EF4-FFF2-40B4-BE49-F238E27FC236}">
                <a16:creationId xmlns:a16="http://schemas.microsoft.com/office/drawing/2014/main" id="{B3F1EE9B-918B-9841-81AC-09399F9A9343}"/>
              </a:ext>
            </a:extLst>
          </p:cNvPr>
          <p:cNvPicPr>
            <a:picLocks noRot="1" noChangeAspect="1"/>
          </p:cNvPicPr>
          <p:nvPr>
            <a:videoFile r:link="rId1"/>
          </p:nvPr>
        </p:nvPicPr>
        <p:blipFill>
          <a:blip r:embed="rId3"/>
          <a:stretch>
            <a:fillRect/>
          </a:stretch>
        </p:blipFill>
        <p:spPr>
          <a:xfrm>
            <a:off x="8431348" y="474663"/>
            <a:ext cx="3224421" cy="1821798"/>
          </a:xfrm>
          <a:prstGeom prst="rect">
            <a:avLst/>
          </a:prstGeom>
        </p:spPr>
      </p:pic>
      <p:sp>
        <p:nvSpPr>
          <p:cNvPr id="11" name="TextBox 37">
            <a:extLst>
              <a:ext uri="{FF2B5EF4-FFF2-40B4-BE49-F238E27FC236}">
                <a16:creationId xmlns:a16="http://schemas.microsoft.com/office/drawing/2014/main" id="{8D17DE1C-F5AA-FA48-ADF7-D28CCF560072}"/>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6953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3220279" y="1206501"/>
            <a:ext cx="8772938" cy="4792663"/>
          </a:xfrm>
          <a:prstGeom prst="borderCallout1">
            <a:avLst>
              <a:gd name="adj1" fmla="val 15"/>
              <a:gd name="adj2" fmla="val -342"/>
              <a:gd name="adj3" fmla="val 51655"/>
              <a:gd name="adj4" fmla="val -14729"/>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1600" dirty="0">
              <a:solidFill>
                <a:srgbClr val="FFFFFF"/>
              </a:solidFill>
            </a:endParaRPr>
          </a:p>
          <a:p>
            <a:pPr eaLnBrk="1" hangingPunct="1"/>
            <a:r>
              <a:rPr lang="en-US" altLang="pt-PT" sz="1600" dirty="0">
                <a:solidFill>
                  <a:schemeClr val="bg1"/>
                </a:solidFill>
              </a:rPr>
              <a:t>The application of the "Utilitarian" theory of ethics implies the following thought premises:</a:t>
            </a:r>
          </a:p>
          <a:p>
            <a:pPr eaLnBrk="1" hangingPunct="1"/>
            <a:endParaRPr lang="en-US" altLang="pt-PT" sz="1600" dirty="0">
              <a:solidFill>
                <a:schemeClr val="bg1"/>
              </a:solidFill>
            </a:endParaRPr>
          </a:p>
          <a:p>
            <a:pPr eaLnBrk="1" hangingPunct="1"/>
            <a:r>
              <a:rPr lang="en-US" altLang="pt-PT" sz="1600" dirty="0">
                <a:solidFill>
                  <a:schemeClr val="bg1"/>
                </a:solidFill>
              </a:rPr>
              <a:t>What makes something good or bad, right or wrong, is that decision that produces the greatest amount of pleasure (or the absence of pain) for the greatest number of people.</a:t>
            </a:r>
          </a:p>
          <a:p>
            <a:pPr eaLnBrk="1" hangingPunct="1"/>
            <a:endParaRPr lang="en-US" altLang="pt-PT" sz="1600" dirty="0">
              <a:solidFill>
                <a:schemeClr val="bg1"/>
              </a:solidFill>
            </a:endParaRPr>
          </a:p>
          <a:p>
            <a:pPr eaLnBrk="1" hangingPunct="1"/>
            <a:r>
              <a:rPr lang="en-US" altLang="pt-PT" sz="1600" dirty="0">
                <a:solidFill>
                  <a:schemeClr val="bg1"/>
                </a:solidFill>
              </a:rPr>
              <a:t>Basic Principle: "The Global Happiness Principle"</a:t>
            </a:r>
          </a:p>
          <a:p>
            <a:pPr eaLnBrk="1" hangingPunct="1"/>
            <a:endParaRPr lang="en-US" altLang="pt-PT" sz="1600" dirty="0">
              <a:solidFill>
                <a:schemeClr val="bg1"/>
              </a:solidFill>
            </a:endParaRPr>
          </a:p>
          <a:p>
            <a:pPr eaLnBrk="1" hangingPunct="1"/>
            <a:r>
              <a:rPr lang="en-US" altLang="pt-PT" sz="1600" dirty="0">
                <a:solidFill>
                  <a:schemeClr val="bg1"/>
                </a:solidFill>
              </a:rPr>
              <a:t>Maximizing positive results for the greatest number of people, and getting negative results for the least number of people</a:t>
            </a:r>
          </a:p>
          <a:p>
            <a:pPr eaLnBrk="1" hangingPunct="1"/>
            <a:endParaRPr lang="en-US" altLang="pt-PT" sz="1600" dirty="0">
              <a:solidFill>
                <a:schemeClr val="bg1"/>
              </a:solidFill>
            </a:endParaRPr>
          </a:p>
          <a:p>
            <a:pPr eaLnBrk="1" hangingPunct="1"/>
            <a:r>
              <a:rPr lang="en-US" altLang="pt-PT" sz="1600" dirty="0">
                <a:solidFill>
                  <a:schemeClr val="bg1"/>
                </a:solidFill>
              </a:rPr>
              <a:t>One must choose the action that will lead to the greatest happiness (</a:t>
            </a:r>
            <a:r>
              <a:rPr lang="en-US" altLang="pt-PT" sz="1600" dirty="0" err="1">
                <a:solidFill>
                  <a:schemeClr val="bg1"/>
                </a:solidFill>
              </a:rPr>
              <a:t>ie</a:t>
            </a:r>
            <a:r>
              <a:rPr lang="en-US" altLang="pt-PT" sz="1600" dirty="0">
                <a:solidFill>
                  <a:schemeClr val="bg1"/>
                </a:solidFill>
              </a:rPr>
              <a:t>, the pleasure, the absence of pain) overall</a:t>
            </a:r>
          </a:p>
          <a:p>
            <a:pPr eaLnBrk="1" hangingPunct="1"/>
            <a:endParaRPr lang="en-US" altLang="pt-PT" sz="1600" dirty="0">
              <a:solidFill>
                <a:schemeClr val="bg1"/>
              </a:solidFill>
            </a:endParaRPr>
          </a:p>
          <a:p>
            <a:pPr eaLnBrk="1" hangingPunct="1"/>
            <a:r>
              <a:rPr lang="en-US" altLang="pt-PT" sz="1600" dirty="0">
                <a:solidFill>
                  <a:schemeClr val="bg1"/>
                </a:solidFill>
              </a:rPr>
              <a:t>Our pleasure and pain counts as much as that of others</a:t>
            </a:r>
          </a:p>
        </p:txBody>
      </p:sp>
      <p:sp>
        <p:nvSpPr>
          <p:cNvPr id="24579" name="TextBox 5"/>
          <p:cNvSpPr txBox="1">
            <a:spLocks noChangeArrowheads="1"/>
          </p:cNvSpPr>
          <p:nvPr/>
        </p:nvSpPr>
        <p:spPr bwMode="auto">
          <a:xfrm>
            <a:off x="1854200" y="14446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a:solidFill>
                  <a:schemeClr val="bg1"/>
                </a:solidFill>
                <a:latin typeface="Arial Bold" charset="0"/>
              </a:rPr>
              <a:t>Módulo 10: Ética Empresarial</a:t>
            </a:r>
            <a:endParaRPr lang="en-US" altLang="pt-PT" sz="1800">
              <a:solidFill>
                <a:schemeClr val="bg1"/>
              </a:solidFill>
              <a:latin typeface="Arial Bold" charset="0"/>
            </a:endParaRPr>
          </a:p>
        </p:txBody>
      </p:sp>
      <p:sp>
        <p:nvSpPr>
          <p:cNvPr id="8" name="TextBox 2">
            <a:extLst>
              <a:ext uri="{FF2B5EF4-FFF2-40B4-BE49-F238E27FC236}">
                <a16:creationId xmlns:a16="http://schemas.microsoft.com/office/drawing/2014/main" id="{FF955990-9A21-5A43-AD1A-79C8006CA7CD}"/>
              </a:ext>
            </a:extLst>
          </p:cNvPr>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9" name="Rectangle 5">
            <a:extLst>
              <a:ext uri="{FF2B5EF4-FFF2-40B4-BE49-F238E27FC236}">
                <a16:creationId xmlns:a16="http://schemas.microsoft.com/office/drawing/2014/main" id="{F093146F-4F36-C34D-A584-92774E360DA1}"/>
              </a:ext>
            </a:extLst>
          </p:cNvPr>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10" name="TextBox 5">
            <a:extLst>
              <a:ext uri="{FF2B5EF4-FFF2-40B4-BE49-F238E27FC236}">
                <a16:creationId xmlns:a16="http://schemas.microsoft.com/office/drawing/2014/main" id="{4764F267-265F-364A-9A71-404190022BC8}"/>
              </a:ext>
            </a:extLst>
          </p:cNvPr>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pic>
        <p:nvPicPr>
          <p:cNvPr id="2" name="Multimédia Online 1" descr="PHILOSOPHY - Utilitarianism - Peter Singer">
            <a:hlinkClick r:id="" action="ppaction://media"/>
            <a:extLst>
              <a:ext uri="{FF2B5EF4-FFF2-40B4-BE49-F238E27FC236}">
                <a16:creationId xmlns:a16="http://schemas.microsoft.com/office/drawing/2014/main" id="{5D15D16C-7F50-1B4C-BCCC-A4DB327BA354}"/>
              </a:ext>
            </a:extLst>
          </p:cNvPr>
          <p:cNvPicPr>
            <a:picLocks noRot="1" noChangeAspect="1"/>
          </p:cNvPicPr>
          <p:nvPr>
            <a:videoFile r:link="rId1"/>
          </p:nvPr>
        </p:nvPicPr>
        <p:blipFill>
          <a:blip r:embed="rId3"/>
          <a:stretch>
            <a:fillRect/>
          </a:stretch>
        </p:blipFill>
        <p:spPr>
          <a:xfrm>
            <a:off x="8863842" y="0"/>
            <a:ext cx="3328158" cy="1880409"/>
          </a:xfrm>
          <a:prstGeom prst="rect">
            <a:avLst/>
          </a:prstGeom>
        </p:spPr>
      </p:pic>
      <p:sp>
        <p:nvSpPr>
          <p:cNvPr id="11" name="TextBox 37">
            <a:extLst>
              <a:ext uri="{FF2B5EF4-FFF2-40B4-BE49-F238E27FC236}">
                <a16:creationId xmlns:a16="http://schemas.microsoft.com/office/drawing/2014/main" id="{230830EC-44C8-7243-B7AA-513270B850B2}"/>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32078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3684104" y="2109789"/>
            <a:ext cx="8216347" cy="3889375"/>
          </a:xfrm>
          <a:prstGeom prst="borderCallout1">
            <a:avLst>
              <a:gd name="adj1" fmla="val 15"/>
              <a:gd name="adj2" fmla="val -342"/>
              <a:gd name="adj3" fmla="val 61927"/>
              <a:gd name="adj4" fmla="val -15628"/>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1600" dirty="0">
              <a:solidFill>
                <a:srgbClr val="FFFFFF"/>
              </a:solidFill>
            </a:endParaRPr>
          </a:p>
          <a:p>
            <a:pPr eaLnBrk="1" hangingPunct="1"/>
            <a:r>
              <a:rPr lang="en-US" altLang="pt-PT" sz="1600" dirty="0">
                <a:solidFill>
                  <a:schemeClr val="bg1"/>
                </a:solidFill>
              </a:rPr>
              <a:t>The application of the theory of ethics “of Caring”, implies the following thought premises:</a:t>
            </a:r>
          </a:p>
          <a:p>
            <a:pPr eaLnBrk="1" hangingPunct="1"/>
            <a:endParaRPr lang="en-US" altLang="pt-PT" sz="1600" dirty="0">
              <a:solidFill>
                <a:schemeClr val="bg1"/>
              </a:solidFill>
            </a:endParaRPr>
          </a:p>
          <a:p>
            <a:pPr eaLnBrk="1" hangingPunct="1"/>
            <a:r>
              <a:rPr lang="en-US" altLang="pt-PT" sz="1600" dirty="0">
                <a:solidFill>
                  <a:schemeClr val="bg1"/>
                </a:solidFill>
              </a:rPr>
              <a:t>What makes something good or bad, right or wrong, is that action that involves taking care of another, and supporting the relationship with other people</a:t>
            </a:r>
          </a:p>
          <a:p>
            <a:pPr eaLnBrk="1" hangingPunct="1"/>
            <a:endParaRPr lang="en-US" altLang="pt-PT" sz="1600" dirty="0">
              <a:solidFill>
                <a:schemeClr val="bg1"/>
              </a:solidFill>
            </a:endParaRPr>
          </a:p>
          <a:p>
            <a:pPr eaLnBrk="1" hangingPunct="1"/>
            <a:r>
              <a:rPr lang="en-US" altLang="pt-PT" sz="1600" dirty="0">
                <a:solidFill>
                  <a:schemeClr val="bg1"/>
                </a:solidFill>
              </a:rPr>
              <a:t>Basic principle: actions that care for those who are vulnerable or in need of support</a:t>
            </a:r>
          </a:p>
          <a:p>
            <a:pPr eaLnBrk="1" hangingPunct="1"/>
            <a:endParaRPr lang="en-US" altLang="pt-PT" sz="1600" dirty="0">
              <a:solidFill>
                <a:schemeClr val="bg1"/>
              </a:solidFill>
            </a:endParaRPr>
          </a:p>
          <a:p>
            <a:pPr eaLnBrk="1" hangingPunct="1"/>
            <a:r>
              <a:rPr lang="en-US" altLang="pt-PT" sz="1600" dirty="0">
                <a:solidFill>
                  <a:schemeClr val="bg1"/>
                </a:solidFill>
              </a:rPr>
              <a:t>One should choose the action that supports or encourages other people, especially those who are most vulnerable (</a:t>
            </a:r>
            <a:r>
              <a:rPr lang="en-US" altLang="pt-PT" sz="1600" dirty="0" err="1">
                <a:solidFill>
                  <a:schemeClr val="bg1"/>
                </a:solidFill>
              </a:rPr>
              <a:t>eg</a:t>
            </a:r>
            <a:r>
              <a:rPr lang="en-US" altLang="pt-PT" sz="1600" dirty="0">
                <a:solidFill>
                  <a:schemeClr val="bg1"/>
                </a:solidFill>
              </a:rPr>
              <a:t> children and workers)</a:t>
            </a:r>
          </a:p>
        </p:txBody>
      </p:sp>
      <p:sp>
        <p:nvSpPr>
          <p:cNvPr id="25603" name="TextBox 5"/>
          <p:cNvSpPr txBox="1">
            <a:spLocks noChangeArrowheads="1"/>
          </p:cNvSpPr>
          <p:nvPr/>
        </p:nvSpPr>
        <p:spPr bwMode="auto">
          <a:xfrm>
            <a:off x="1854200" y="14446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a:solidFill>
                  <a:schemeClr val="bg1"/>
                </a:solidFill>
                <a:latin typeface="Arial Bold" charset="0"/>
              </a:rPr>
              <a:t>Módulo 10: Ética Empresarial</a:t>
            </a:r>
            <a:endParaRPr lang="en-US" altLang="pt-PT" sz="1800">
              <a:solidFill>
                <a:schemeClr val="bg1"/>
              </a:solidFill>
              <a:latin typeface="Arial Bold" charset="0"/>
            </a:endParaRPr>
          </a:p>
        </p:txBody>
      </p:sp>
      <p:sp>
        <p:nvSpPr>
          <p:cNvPr id="8" name="TextBox 2">
            <a:extLst>
              <a:ext uri="{FF2B5EF4-FFF2-40B4-BE49-F238E27FC236}">
                <a16:creationId xmlns:a16="http://schemas.microsoft.com/office/drawing/2014/main" id="{1D061E3D-2D41-054D-BEAE-FDE2B175FFF7}"/>
              </a:ext>
            </a:extLst>
          </p:cNvPr>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9" name="Rectangle 5">
            <a:extLst>
              <a:ext uri="{FF2B5EF4-FFF2-40B4-BE49-F238E27FC236}">
                <a16:creationId xmlns:a16="http://schemas.microsoft.com/office/drawing/2014/main" id="{80FFFA02-011F-E641-A1C0-EE005B827AF4}"/>
              </a:ext>
            </a:extLst>
          </p:cNvPr>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10" name="TextBox 5">
            <a:extLst>
              <a:ext uri="{FF2B5EF4-FFF2-40B4-BE49-F238E27FC236}">
                <a16:creationId xmlns:a16="http://schemas.microsoft.com/office/drawing/2014/main" id="{B96F4953-055F-484A-9762-152EB0F2B944}"/>
              </a:ext>
            </a:extLst>
          </p:cNvPr>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pic>
        <p:nvPicPr>
          <p:cNvPr id="2" name="Multimédia Online 1" descr="What is ETHICS OF CARE? What does ETHICS OF CARE mean? ETHICS OF CARE meaning &amp; explanation">
            <a:hlinkClick r:id="" action="ppaction://media"/>
            <a:extLst>
              <a:ext uri="{FF2B5EF4-FFF2-40B4-BE49-F238E27FC236}">
                <a16:creationId xmlns:a16="http://schemas.microsoft.com/office/drawing/2014/main" id="{9A57B7D6-261C-974D-84B4-1AE8FBC5D352}"/>
              </a:ext>
            </a:extLst>
          </p:cNvPr>
          <p:cNvPicPr>
            <a:picLocks noRot="1" noChangeAspect="1"/>
          </p:cNvPicPr>
          <p:nvPr>
            <a:videoFile r:link="rId1"/>
          </p:nvPr>
        </p:nvPicPr>
        <p:blipFill>
          <a:blip r:embed="rId3"/>
          <a:stretch>
            <a:fillRect/>
          </a:stretch>
        </p:blipFill>
        <p:spPr>
          <a:xfrm>
            <a:off x="7855800" y="144463"/>
            <a:ext cx="4044651" cy="2285228"/>
          </a:xfrm>
          <a:prstGeom prst="rect">
            <a:avLst/>
          </a:prstGeom>
        </p:spPr>
      </p:pic>
      <p:sp>
        <p:nvSpPr>
          <p:cNvPr id="11" name="TextBox 37">
            <a:extLst>
              <a:ext uri="{FF2B5EF4-FFF2-40B4-BE49-F238E27FC236}">
                <a16:creationId xmlns:a16="http://schemas.microsoft.com/office/drawing/2014/main" id="{F8E1269F-D1FD-374F-B916-4C2BD263D456}"/>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26278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1 5"/>
          <p:cNvSpPr/>
          <p:nvPr/>
        </p:nvSpPr>
        <p:spPr>
          <a:xfrm>
            <a:off x="3723861" y="2292626"/>
            <a:ext cx="7924800" cy="3706538"/>
          </a:xfrm>
          <a:prstGeom prst="borderCallout1">
            <a:avLst>
              <a:gd name="adj1" fmla="val 15"/>
              <a:gd name="adj2" fmla="val -342"/>
              <a:gd name="adj3" fmla="val 84507"/>
              <a:gd name="adj4" fmla="val -18226"/>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pt-PT" sz="1600" dirty="0">
              <a:solidFill>
                <a:srgbClr val="FFFFFF"/>
              </a:solidFill>
            </a:endParaRPr>
          </a:p>
          <a:p>
            <a:pPr eaLnBrk="1" hangingPunct="1"/>
            <a:r>
              <a:rPr lang="en-US" altLang="pt-PT" sz="1600" dirty="0">
                <a:solidFill>
                  <a:schemeClr val="bg1"/>
                </a:solidFill>
              </a:rPr>
              <a:t>The application of the theory of ethics "of Virtue", implies the following thought premises:</a:t>
            </a:r>
          </a:p>
          <a:p>
            <a:pPr eaLnBrk="1" hangingPunct="1"/>
            <a:endParaRPr lang="en-US" altLang="pt-PT" sz="1600" dirty="0">
              <a:solidFill>
                <a:schemeClr val="bg1"/>
              </a:solidFill>
            </a:endParaRPr>
          </a:p>
          <a:p>
            <a:pPr eaLnBrk="1" hangingPunct="1"/>
            <a:r>
              <a:rPr lang="en-US" altLang="pt-PT" sz="1600" dirty="0">
                <a:solidFill>
                  <a:schemeClr val="bg1"/>
                </a:solidFill>
              </a:rPr>
              <a:t>What makes something good or bad, right or wrong, is that action that actually embodies or promotes traits culturally recognized as good or bad</a:t>
            </a:r>
          </a:p>
          <a:p>
            <a:pPr eaLnBrk="1" hangingPunct="1"/>
            <a:endParaRPr lang="en-US" altLang="pt-PT" sz="1600" dirty="0">
              <a:solidFill>
                <a:schemeClr val="bg1"/>
              </a:solidFill>
            </a:endParaRPr>
          </a:p>
          <a:p>
            <a:pPr eaLnBrk="1" hangingPunct="1"/>
            <a:r>
              <a:rPr lang="en-US" altLang="pt-PT" sz="1600" dirty="0">
                <a:solidFill>
                  <a:schemeClr val="bg1"/>
                </a:solidFill>
              </a:rPr>
              <a:t>These, in turn, lead to a greater or lesser realization of the potential for fully human life ("flourishing")</a:t>
            </a:r>
          </a:p>
          <a:p>
            <a:pPr eaLnBrk="1" hangingPunct="1"/>
            <a:endParaRPr lang="en-US" altLang="pt-PT" sz="1600" dirty="0">
              <a:solidFill>
                <a:schemeClr val="bg1"/>
              </a:solidFill>
            </a:endParaRPr>
          </a:p>
          <a:p>
            <a:pPr eaLnBrk="1" hangingPunct="1"/>
            <a:r>
              <a:rPr lang="en-US" altLang="pt-PT" sz="1600" dirty="0">
                <a:solidFill>
                  <a:schemeClr val="bg1"/>
                </a:solidFill>
              </a:rPr>
              <a:t>Basic principle: reflexive or productive actions of good or bad character, embodied in developed and lasting traits or habits</a:t>
            </a:r>
          </a:p>
        </p:txBody>
      </p:sp>
      <p:sp>
        <p:nvSpPr>
          <p:cNvPr id="26627" name="TextBox 5"/>
          <p:cNvSpPr txBox="1">
            <a:spLocks noChangeArrowheads="1"/>
          </p:cNvSpPr>
          <p:nvPr/>
        </p:nvSpPr>
        <p:spPr bwMode="auto">
          <a:xfrm>
            <a:off x="1854200" y="14446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a:solidFill>
                  <a:schemeClr val="bg1"/>
                </a:solidFill>
                <a:latin typeface="Arial Bold" charset="0"/>
              </a:rPr>
              <a:t>Módulo 10: Ética Empresarial</a:t>
            </a:r>
            <a:endParaRPr lang="en-US" altLang="pt-PT" sz="1800">
              <a:solidFill>
                <a:schemeClr val="bg1"/>
              </a:solidFill>
              <a:latin typeface="Arial Bold" charset="0"/>
            </a:endParaRPr>
          </a:p>
        </p:txBody>
      </p:sp>
      <p:sp>
        <p:nvSpPr>
          <p:cNvPr id="9" name="TextBox 2">
            <a:extLst>
              <a:ext uri="{FF2B5EF4-FFF2-40B4-BE49-F238E27FC236}">
                <a16:creationId xmlns:a16="http://schemas.microsoft.com/office/drawing/2014/main" id="{5859C2F9-268D-D048-B6F7-4F600DC999B4}"/>
              </a:ext>
            </a:extLst>
          </p:cNvPr>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10" name="Rectangle 5">
            <a:extLst>
              <a:ext uri="{FF2B5EF4-FFF2-40B4-BE49-F238E27FC236}">
                <a16:creationId xmlns:a16="http://schemas.microsoft.com/office/drawing/2014/main" id="{8321CE04-3BC3-5444-B806-49F6E92308BA}"/>
              </a:ext>
            </a:extLst>
          </p:cNvPr>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11" name="TextBox 5">
            <a:extLst>
              <a:ext uri="{FF2B5EF4-FFF2-40B4-BE49-F238E27FC236}">
                <a16:creationId xmlns:a16="http://schemas.microsoft.com/office/drawing/2014/main" id="{9EE3E724-4CE7-034D-B967-69148CFEFDD0}"/>
              </a:ext>
            </a:extLst>
          </p:cNvPr>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sp>
        <p:nvSpPr>
          <p:cNvPr id="12" name="TextBox 37">
            <a:extLst>
              <a:ext uri="{FF2B5EF4-FFF2-40B4-BE49-F238E27FC236}">
                <a16:creationId xmlns:a16="http://schemas.microsoft.com/office/drawing/2014/main" id="{C245480F-A216-B84F-A61D-F27B28C4D1F1}"/>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89849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1 5"/>
          <p:cNvSpPr/>
          <p:nvPr/>
        </p:nvSpPr>
        <p:spPr>
          <a:xfrm>
            <a:off x="4732339" y="1752601"/>
            <a:ext cx="7221122" cy="4780721"/>
          </a:xfrm>
          <a:prstGeom prst="borderCallout1">
            <a:avLst>
              <a:gd name="adj1" fmla="val 15"/>
              <a:gd name="adj2" fmla="val -342"/>
              <a:gd name="adj3" fmla="val 75786"/>
              <a:gd name="adj4" fmla="val -35596"/>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theory</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ethics</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virtue</a:t>
            </a:r>
            <a:r>
              <a:rPr lang="pt-PT" altLang="pt-PT" sz="1800" dirty="0">
                <a:solidFill>
                  <a:srgbClr val="FFFFFF"/>
                </a:solidFill>
              </a:rPr>
              <a:t>" </a:t>
            </a:r>
            <a:r>
              <a:rPr lang="pt-PT" altLang="pt-PT" sz="1800" dirty="0" err="1">
                <a:solidFill>
                  <a:srgbClr val="FFFFFF"/>
                </a:solidFill>
              </a:rPr>
              <a:t>emphasizes</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moral </a:t>
            </a:r>
            <a:r>
              <a:rPr lang="pt-PT" altLang="pt-PT" sz="1800" dirty="0" err="1">
                <a:solidFill>
                  <a:srgbClr val="FFFFFF"/>
                </a:solidFill>
              </a:rPr>
              <a:t>character</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Man's</a:t>
            </a:r>
            <a:r>
              <a:rPr lang="pt-PT" altLang="pt-PT" sz="1800" dirty="0">
                <a:solidFill>
                  <a:srgbClr val="FFFFFF"/>
                </a:solidFill>
              </a:rPr>
              <a:t> </a:t>
            </a:r>
            <a:r>
              <a:rPr lang="pt-PT" altLang="pt-PT" sz="1800" dirty="0" err="1">
                <a:solidFill>
                  <a:srgbClr val="FFFFFF"/>
                </a:solidFill>
              </a:rPr>
              <a:t>actions</a:t>
            </a:r>
            <a:r>
              <a:rPr lang="pt-PT" altLang="pt-PT" sz="1800" dirty="0">
                <a:solidFill>
                  <a:srgbClr val="FFFFFF"/>
                </a:solidFill>
              </a:rPr>
              <a:t>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ability</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people</a:t>
            </a:r>
            <a:r>
              <a:rPr lang="pt-PT" altLang="pt-PT" sz="1800" dirty="0">
                <a:solidFill>
                  <a:srgbClr val="FFFFFF"/>
                </a:solidFill>
              </a:rPr>
              <a:t> to </a:t>
            </a:r>
            <a:r>
              <a:rPr lang="pt-PT" altLang="pt-PT" sz="1800" dirty="0" err="1">
                <a:solidFill>
                  <a:srgbClr val="FFFFFF"/>
                </a:solidFill>
              </a:rPr>
              <a:t>develop</a:t>
            </a:r>
            <a:r>
              <a:rPr lang="pt-PT" altLang="pt-PT" sz="1800" dirty="0">
                <a:solidFill>
                  <a:srgbClr val="FFFFFF"/>
                </a:solidFill>
              </a:rPr>
              <a:t> a </a:t>
            </a:r>
            <a:r>
              <a:rPr lang="pt-PT" altLang="pt-PT" sz="1800" dirty="0" err="1">
                <a:solidFill>
                  <a:srgbClr val="FFFFFF"/>
                </a:solidFill>
              </a:rPr>
              <a:t>good</a:t>
            </a:r>
            <a:r>
              <a:rPr lang="pt-PT" altLang="pt-PT" sz="1800" dirty="0">
                <a:solidFill>
                  <a:srgbClr val="FFFFFF"/>
                </a:solidFill>
              </a:rPr>
              <a:t> </a:t>
            </a:r>
            <a:r>
              <a:rPr lang="pt-PT" altLang="pt-PT" sz="1800" dirty="0" err="1">
                <a:solidFill>
                  <a:srgbClr val="FFFFFF"/>
                </a:solidFill>
              </a:rPr>
              <a:t>character</a:t>
            </a:r>
            <a:r>
              <a:rPr lang="pt-PT" altLang="pt-PT" sz="1800" dirty="0">
                <a:solidFill>
                  <a:srgbClr val="FFFFFF"/>
                </a:solidFill>
              </a:rPr>
              <a:t> </a:t>
            </a:r>
            <a:r>
              <a:rPr lang="pt-PT" altLang="pt-PT" sz="1800" dirty="0" err="1">
                <a:solidFill>
                  <a:srgbClr val="FFFFFF"/>
                </a:solidFill>
              </a:rPr>
              <a:t>that</a:t>
            </a:r>
            <a:r>
              <a:rPr lang="pt-PT" altLang="pt-PT" sz="1800" dirty="0">
                <a:solidFill>
                  <a:srgbClr val="FFFFFF"/>
                </a:solidFill>
              </a:rPr>
              <a:t> </a:t>
            </a:r>
            <a:r>
              <a:rPr lang="pt-PT" altLang="pt-PT" sz="1800" dirty="0" err="1">
                <a:solidFill>
                  <a:srgbClr val="FFFFFF"/>
                </a:solidFill>
              </a:rPr>
              <a:t>allows</a:t>
            </a:r>
            <a:r>
              <a:rPr lang="pt-PT" altLang="pt-PT" sz="1800" dirty="0">
                <a:solidFill>
                  <a:srgbClr val="FFFFFF"/>
                </a:solidFill>
              </a:rPr>
              <a:t> </a:t>
            </a:r>
            <a:r>
              <a:rPr lang="pt-PT" altLang="pt-PT" sz="1800" dirty="0" err="1">
                <a:solidFill>
                  <a:srgbClr val="FFFFFF"/>
                </a:solidFill>
              </a:rPr>
              <a:t>them</a:t>
            </a:r>
            <a:r>
              <a:rPr lang="pt-PT" altLang="pt-PT" sz="1800" dirty="0">
                <a:solidFill>
                  <a:srgbClr val="FFFFFF"/>
                </a:solidFill>
              </a:rPr>
              <a:t> to </a:t>
            </a:r>
            <a:r>
              <a:rPr lang="pt-PT" altLang="pt-PT" sz="1800" dirty="0" err="1">
                <a:solidFill>
                  <a:srgbClr val="FFFFFF"/>
                </a:solidFill>
              </a:rPr>
              <a:t>be</a:t>
            </a:r>
            <a:r>
              <a:rPr lang="pt-PT" altLang="pt-PT" sz="1800" dirty="0">
                <a:solidFill>
                  <a:srgbClr val="FFFFFF"/>
                </a:solidFill>
              </a:rPr>
              <a:t> </a:t>
            </a:r>
            <a:r>
              <a:rPr lang="pt-PT" altLang="pt-PT" sz="1800" dirty="0" err="1">
                <a:solidFill>
                  <a:srgbClr val="FFFFFF"/>
                </a:solidFill>
              </a:rPr>
              <a:t>kind</a:t>
            </a:r>
            <a:r>
              <a:rPr lang="pt-PT" altLang="pt-PT" sz="1800" dirty="0">
                <a:solidFill>
                  <a:srgbClr val="FFFFFF"/>
                </a:solidFill>
              </a:rPr>
              <a:t>, </a:t>
            </a:r>
            <a:r>
              <a:rPr lang="pt-PT" altLang="pt-PT" sz="1800" dirty="0" err="1">
                <a:solidFill>
                  <a:srgbClr val="FFFFFF"/>
                </a:solidFill>
              </a:rPr>
              <a:t>generous</a:t>
            </a:r>
            <a:r>
              <a:rPr lang="pt-PT" altLang="pt-PT" sz="1800" dirty="0">
                <a:solidFill>
                  <a:srgbClr val="FFFFFF"/>
                </a:solidFill>
              </a:rPr>
              <a:t>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willing</a:t>
            </a:r>
            <a:r>
              <a:rPr lang="pt-PT" altLang="pt-PT" sz="1800" dirty="0">
                <a:solidFill>
                  <a:srgbClr val="FFFFFF"/>
                </a:solidFill>
              </a:rPr>
              <a:t> to </a:t>
            </a:r>
            <a:r>
              <a:rPr lang="pt-PT" altLang="pt-PT" sz="1800" dirty="0" err="1">
                <a:solidFill>
                  <a:srgbClr val="FFFFFF"/>
                </a:solidFill>
              </a:rPr>
              <a:t>help</a:t>
            </a:r>
            <a:r>
              <a:rPr lang="pt-PT" altLang="pt-PT" sz="1800" dirty="0">
                <a:solidFill>
                  <a:srgbClr val="FFFFFF"/>
                </a:solidFill>
              </a:rPr>
              <a:t> </a:t>
            </a:r>
            <a:r>
              <a:rPr lang="pt-PT" altLang="pt-PT" sz="1800" dirty="0" err="1">
                <a:solidFill>
                  <a:srgbClr val="FFFFFF"/>
                </a:solidFill>
              </a:rPr>
              <a:t>others</a:t>
            </a:r>
            <a:r>
              <a:rPr lang="pt-PT" altLang="pt-PT" sz="1800" dirty="0">
                <a:solidFill>
                  <a:srgbClr val="FFFFFF"/>
                </a:solidFill>
              </a:rPr>
              <a:t>.</a:t>
            </a:r>
          </a:p>
          <a:p>
            <a:pPr eaLnBrk="1" hangingPunct="1"/>
            <a:endParaRPr lang="pt-PT" altLang="pt-PT" sz="1800" dirty="0">
              <a:solidFill>
                <a:srgbClr val="FFFFFF"/>
              </a:solidFill>
            </a:endParaRPr>
          </a:p>
          <a:p>
            <a:pPr eaLnBrk="1" hangingPunct="1"/>
            <a:r>
              <a:rPr lang="pt-PT" altLang="pt-PT" sz="1800" dirty="0" err="1">
                <a:solidFill>
                  <a:srgbClr val="FFFFFF"/>
                </a:solidFill>
              </a:rPr>
              <a:t>This</a:t>
            </a:r>
            <a:r>
              <a:rPr lang="pt-PT" altLang="pt-PT" sz="1800" dirty="0">
                <a:solidFill>
                  <a:srgbClr val="FFFFFF"/>
                </a:solidFill>
              </a:rPr>
              <a:t> </a:t>
            </a:r>
            <a:r>
              <a:rPr lang="pt-PT" altLang="pt-PT" sz="1800" dirty="0" err="1">
                <a:solidFill>
                  <a:srgbClr val="FFFFFF"/>
                </a:solidFill>
              </a:rPr>
              <a:t>theory</a:t>
            </a:r>
            <a:r>
              <a:rPr lang="pt-PT" altLang="pt-PT" sz="1800" dirty="0">
                <a:solidFill>
                  <a:srgbClr val="FFFFFF"/>
                </a:solidFill>
              </a:rPr>
              <a:t> </a:t>
            </a:r>
            <a:r>
              <a:rPr lang="pt-PT" altLang="pt-PT" sz="1800" dirty="0" err="1">
                <a:solidFill>
                  <a:srgbClr val="FFFFFF"/>
                </a:solidFill>
              </a:rPr>
              <a:t>also</a:t>
            </a:r>
            <a:r>
              <a:rPr lang="pt-PT" altLang="pt-PT" sz="1800" dirty="0">
                <a:solidFill>
                  <a:srgbClr val="FFFFFF"/>
                </a:solidFill>
              </a:rPr>
              <a:t> </a:t>
            </a:r>
            <a:r>
              <a:rPr lang="pt-PT" altLang="pt-PT" sz="1800" dirty="0" err="1">
                <a:solidFill>
                  <a:srgbClr val="FFFFFF"/>
                </a:solidFill>
              </a:rPr>
              <a:t>emphasizes</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need</a:t>
            </a:r>
            <a:r>
              <a:rPr lang="pt-PT" altLang="pt-PT" sz="1800" dirty="0">
                <a:solidFill>
                  <a:srgbClr val="FFFFFF"/>
                </a:solidFill>
              </a:rPr>
              <a:t> to </a:t>
            </a:r>
            <a:r>
              <a:rPr lang="pt-PT" altLang="pt-PT" sz="1800" dirty="0" err="1">
                <a:solidFill>
                  <a:srgbClr val="FFFFFF"/>
                </a:solidFill>
              </a:rPr>
              <a:t>know</a:t>
            </a:r>
            <a:r>
              <a:rPr lang="pt-PT" altLang="pt-PT" sz="1800" dirty="0">
                <a:solidFill>
                  <a:srgbClr val="FFFFFF"/>
                </a:solidFill>
              </a:rPr>
              <a:t> </a:t>
            </a:r>
            <a:r>
              <a:rPr lang="pt-PT" altLang="pt-PT" sz="1800" dirty="0" err="1">
                <a:solidFill>
                  <a:srgbClr val="FFFFFF"/>
                </a:solidFill>
              </a:rPr>
              <a:t>how</a:t>
            </a:r>
            <a:r>
              <a:rPr lang="pt-PT" altLang="pt-PT" sz="1800" dirty="0">
                <a:solidFill>
                  <a:srgbClr val="FFFFFF"/>
                </a:solidFill>
              </a:rPr>
              <a:t> to break </a:t>
            </a:r>
            <a:r>
              <a:rPr lang="pt-PT" altLang="pt-PT" sz="1800" dirty="0" err="1">
                <a:solidFill>
                  <a:srgbClr val="FFFFFF"/>
                </a:solidFill>
              </a:rPr>
              <a:t>with</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bad</a:t>
            </a:r>
            <a:r>
              <a:rPr lang="pt-PT" altLang="pt-PT" sz="1800" dirty="0">
                <a:solidFill>
                  <a:srgbClr val="FFFFFF"/>
                </a:solidFill>
              </a:rPr>
              <a:t> </a:t>
            </a:r>
            <a:r>
              <a:rPr lang="pt-PT" altLang="pt-PT" sz="1800" dirty="0" err="1">
                <a:solidFill>
                  <a:srgbClr val="FFFFFF"/>
                </a:solidFill>
              </a:rPr>
              <a:t>character</a:t>
            </a:r>
            <a:r>
              <a:rPr lang="pt-PT" altLang="pt-PT" sz="1800" dirty="0">
                <a:solidFill>
                  <a:srgbClr val="FFFFFF"/>
                </a:solidFill>
              </a:rPr>
              <a:t> </a:t>
            </a:r>
            <a:r>
              <a:rPr lang="pt-PT" altLang="pt-PT" sz="1800" dirty="0" err="1">
                <a:solidFill>
                  <a:srgbClr val="FFFFFF"/>
                </a:solidFill>
              </a:rPr>
              <a:t>habits</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past</a:t>
            </a:r>
            <a:r>
              <a:rPr lang="pt-PT" altLang="pt-PT" sz="1800" dirty="0">
                <a:solidFill>
                  <a:srgbClr val="FFFFFF"/>
                </a:solidFill>
              </a:rPr>
              <a:t>, </a:t>
            </a:r>
            <a:r>
              <a:rPr lang="pt-PT" altLang="pt-PT" sz="1800" dirty="0" err="1">
                <a:solidFill>
                  <a:srgbClr val="FFFFFF"/>
                </a:solidFill>
              </a:rPr>
              <a:t>such</a:t>
            </a:r>
            <a:r>
              <a:rPr lang="pt-PT" altLang="pt-PT" sz="1800" dirty="0">
                <a:solidFill>
                  <a:srgbClr val="FFFFFF"/>
                </a:solidFill>
              </a:rPr>
              <a:t> as </a:t>
            </a:r>
            <a:r>
              <a:rPr lang="pt-PT" altLang="pt-PT" sz="1800" dirty="0" err="1">
                <a:solidFill>
                  <a:srgbClr val="FFFFFF"/>
                </a:solidFill>
              </a:rPr>
              <a:t>greed</a:t>
            </a:r>
            <a:r>
              <a:rPr lang="pt-PT" altLang="pt-PT" sz="1800" dirty="0">
                <a:solidFill>
                  <a:srgbClr val="FFFFFF"/>
                </a:solidFill>
              </a:rPr>
              <a:t>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envy</a:t>
            </a:r>
            <a:r>
              <a:rPr lang="pt-PT" altLang="pt-PT" sz="1800" dirty="0">
                <a:solidFill>
                  <a:srgbClr val="FFFFFF"/>
                </a:solidFill>
              </a:rPr>
              <a:t>.</a:t>
            </a:r>
          </a:p>
          <a:p>
            <a:pPr eaLnBrk="1" hangingPunct="1"/>
            <a:endParaRPr lang="pt-PT" altLang="pt-PT" sz="1800" dirty="0">
              <a:solidFill>
                <a:srgbClr val="FFFFFF"/>
              </a:solidFill>
            </a:endParaRPr>
          </a:p>
          <a:p>
            <a:pPr eaLnBrk="1" hangingPunct="1"/>
            <a:r>
              <a:rPr lang="pt-PT" altLang="pt-PT" sz="1800" dirty="0">
                <a:solidFill>
                  <a:srgbClr val="FFFFFF"/>
                </a:solidFill>
              </a:rPr>
              <a:t>In </a:t>
            </a:r>
            <a:r>
              <a:rPr lang="pt-PT" altLang="pt-PT" sz="1800" dirty="0" err="1">
                <a:solidFill>
                  <a:srgbClr val="FFFFFF"/>
                </a:solidFill>
              </a:rPr>
              <a:t>this</a:t>
            </a:r>
            <a:r>
              <a:rPr lang="pt-PT" altLang="pt-PT" sz="1800" dirty="0">
                <a:solidFill>
                  <a:srgbClr val="FFFFFF"/>
                </a:solidFill>
              </a:rPr>
              <a:t> </a:t>
            </a:r>
            <a:r>
              <a:rPr lang="pt-PT" altLang="pt-PT" sz="1800" dirty="0" err="1">
                <a:solidFill>
                  <a:srgbClr val="FFFFFF"/>
                </a:solidFill>
              </a:rPr>
              <a:t>theory</a:t>
            </a:r>
            <a:r>
              <a:rPr lang="pt-PT" altLang="pt-PT" sz="1800" dirty="0">
                <a:solidFill>
                  <a:srgbClr val="FFFFFF"/>
                </a:solidFill>
              </a:rPr>
              <a:t>, rules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laws</a:t>
            </a:r>
            <a:r>
              <a:rPr lang="pt-PT" altLang="pt-PT" sz="1800" dirty="0">
                <a:solidFill>
                  <a:srgbClr val="FFFFFF"/>
                </a:solidFill>
              </a:rPr>
              <a:t> are </a:t>
            </a:r>
            <a:r>
              <a:rPr lang="pt-PT" altLang="pt-PT" sz="1800" dirty="0" err="1">
                <a:solidFill>
                  <a:srgbClr val="FFFFFF"/>
                </a:solidFill>
              </a:rPr>
              <a:t>not</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main</a:t>
            </a:r>
            <a:r>
              <a:rPr lang="pt-PT" altLang="pt-PT" sz="1800" dirty="0">
                <a:solidFill>
                  <a:srgbClr val="FFFFFF"/>
                </a:solidFill>
              </a:rPr>
              <a:t> </a:t>
            </a:r>
            <a:r>
              <a:rPr lang="pt-PT" altLang="pt-PT" sz="1800" dirty="0" err="1">
                <a:solidFill>
                  <a:srgbClr val="FFFFFF"/>
                </a:solidFill>
              </a:rPr>
              <a:t>guarantee</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ethical</a:t>
            </a:r>
            <a:r>
              <a:rPr lang="pt-PT" altLang="pt-PT" sz="1800" dirty="0">
                <a:solidFill>
                  <a:srgbClr val="FFFFFF"/>
                </a:solidFill>
              </a:rPr>
              <a:t> </a:t>
            </a:r>
            <a:r>
              <a:rPr lang="pt-PT" altLang="pt-PT" sz="1800" dirty="0" err="1">
                <a:solidFill>
                  <a:srgbClr val="FFFFFF"/>
                </a:solidFill>
              </a:rPr>
              <a:t>behavior</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concept</a:t>
            </a:r>
            <a:r>
              <a:rPr lang="pt-PT" altLang="pt-PT" sz="1800" dirty="0">
                <a:solidFill>
                  <a:srgbClr val="FFFFFF"/>
                </a:solidFill>
              </a:rPr>
              <a:t> </a:t>
            </a:r>
            <a:r>
              <a:rPr lang="pt-PT" altLang="pt-PT" sz="1800" dirty="0" err="1">
                <a:solidFill>
                  <a:srgbClr val="FFFFFF"/>
                </a:solidFill>
              </a:rPr>
              <a:t>of</a:t>
            </a:r>
            <a:r>
              <a:rPr lang="pt-PT" altLang="pt-PT" sz="1800" dirty="0">
                <a:solidFill>
                  <a:srgbClr val="FFFFFF"/>
                </a:solidFill>
              </a:rPr>
              <a:t> </a:t>
            </a:r>
            <a:r>
              <a:rPr lang="pt-PT" altLang="pt-PT" sz="1800" dirty="0" err="1">
                <a:solidFill>
                  <a:srgbClr val="FFFFFF"/>
                </a:solidFill>
              </a:rPr>
              <a:t>virtue</a:t>
            </a:r>
            <a:r>
              <a:rPr lang="pt-PT" altLang="pt-PT" sz="1800" dirty="0">
                <a:solidFill>
                  <a:srgbClr val="FFFFFF"/>
                </a:solidFill>
              </a:rPr>
              <a:t> </a:t>
            </a:r>
            <a:r>
              <a:rPr lang="pt-PT" altLang="pt-PT" sz="1800" dirty="0" err="1">
                <a:solidFill>
                  <a:srgbClr val="FFFFFF"/>
                </a:solidFill>
              </a:rPr>
              <a:t>ethics</a:t>
            </a:r>
            <a:r>
              <a:rPr lang="pt-PT" altLang="pt-PT" sz="1800" dirty="0">
                <a:solidFill>
                  <a:srgbClr val="FFFFFF"/>
                </a:solidFill>
              </a:rPr>
              <a:t> </a:t>
            </a:r>
            <a:r>
              <a:rPr lang="pt-PT" altLang="pt-PT" sz="1800" dirty="0" err="1">
                <a:solidFill>
                  <a:srgbClr val="FFFFFF"/>
                </a:solidFill>
              </a:rPr>
              <a:t>is</a:t>
            </a:r>
            <a:r>
              <a:rPr lang="pt-PT" altLang="pt-PT" sz="1800" dirty="0">
                <a:solidFill>
                  <a:srgbClr val="FFFFFF"/>
                </a:solidFill>
              </a:rPr>
              <a:t> </a:t>
            </a:r>
            <a:r>
              <a:rPr lang="pt-PT" altLang="pt-PT" sz="1800" dirty="0" err="1">
                <a:solidFill>
                  <a:srgbClr val="FFFFFF"/>
                </a:solidFill>
              </a:rPr>
              <a:t>based</a:t>
            </a:r>
            <a:r>
              <a:rPr lang="pt-PT" altLang="pt-PT" sz="1800" dirty="0">
                <a:solidFill>
                  <a:srgbClr val="FFFFFF"/>
                </a:solidFill>
              </a:rPr>
              <a:t> </a:t>
            </a:r>
            <a:r>
              <a:rPr lang="pt-PT" altLang="pt-PT" sz="1800" dirty="0" err="1">
                <a:solidFill>
                  <a:srgbClr val="FFFFFF"/>
                </a:solidFill>
              </a:rPr>
              <a:t>on</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a:t>
            </a:r>
            <a:r>
              <a:rPr lang="pt-PT" altLang="pt-PT" sz="1800" dirty="0" err="1">
                <a:solidFill>
                  <a:srgbClr val="FFFFFF"/>
                </a:solidFill>
              </a:rPr>
              <a:t>idea</a:t>
            </a:r>
            <a:r>
              <a:rPr lang="pt-PT" altLang="pt-PT" sz="1800" dirty="0">
                <a:solidFill>
                  <a:srgbClr val="FFFFFF"/>
                </a:solidFill>
              </a:rPr>
              <a:t> </a:t>
            </a:r>
            <a:r>
              <a:rPr lang="pt-PT" altLang="pt-PT" sz="1800" dirty="0" err="1">
                <a:solidFill>
                  <a:srgbClr val="FFFFFF"/>
                </a:solidFill>
              </a:rPr>
              <a:t>that</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individual </a:t>
            </a:r>
            <a:r>
              <a:rPr lang="pt-PT" altLang="pt-PT" sz="1800" dirty="0" err="1">
                <a:solidFill>
                  <a:srgbClr val="FFFFFF"/>
                </a:solidFill>
              </a:rPr>
              <a:t>should</a:t>
            </a:r>
            <a:r>
              <a:rPr lang="pt-PT" altLang="pt-PT" sz="1800" dirty="0">
                <a:solidFill>
                  <a:srgbClr val="FFFFFF"/>
                </a:solidFill>
              </a:rPr>
              <a:t> </a:t>
            </a:r>
            <a:r>
              <a:rPr lang="pt-PT" altLang="pt-PT" sz="1800" dirty="0" err="1">
                <a:solidFill>
                  <a:srgbClr val="FFFFFF"/>
                </a:solidFill>
              </a:rPr>
              <a:t>choose</a:t>
            </a:r>
            <a:r>
              <a:rPr lang="pt-PT" altLang="pt-PT" sz="1800" dirty="0">
                <a:solidFill>
                  <a:srgbClr val="FFFFFF"/>
                </a:solidFill>
              </a:rPr>
              <a:t> </a:t>
            </a:r>
            <a:r>
              <a:rPr lang="pt-PT" altLang="pt-PT" sz="1800" dirty="0" err="1">
                <a:solidFill>
                  <a:srgbClr val="FFFFFF"/>
                </a:solidFill>
              </a:rPr>
              <a:t>his</a:t>
            </a:r>
            <a:r>
              <a:rPr lang="pt-PT" altLang="pt-PT" sz="1800" dirty="0">
                <a:solidFill>
                  <a:srgbClr val="FFFFFF"/>
                </a:solidFill>
              </a:rPr>
              <a:t> </a:t>
            </a:r>
            <a:r>
              <a:rPr lang="pt-PT" altLang="pt-PT" sz="1800" dirty="0" err="1">
                <a:solidFill>
                  <a:srgbClr val="FFFFFF"/>
                </a:solidFill>
              </a:rPr>
              <a:t>inner</a:t>
            </a:r>
            <a:r>
              <a:rPr lang="pt-PT" altLang="pt-PT" sz="1800" dirty="0">
                <a:solidFill>
                  <a:srgbClr val="FFFFFF"/>
                </a:solidFill>
              </a:rPr>
              <a:t> </a:t>
            </a:r>
            <a:r>
              <a:rPr lang="pt-PT" altLang="pt-PT" sz="1800" dirty="0" err="1">
                <a:solidFill>
                  <a:srgbClr val="FFFFFF"/>
                </a:solidFill>
              </a:rPr>
              <a:t>character</a:t>
            </a:r>
            <a:r>
              <a:rPr lang="pt-PT" altLang="pt-PT" sz="1800" dirty="0">
                <a:solidFill>
                  <a:srgbClr val="FFFFFF"/>
                </a:solidFill>
              </a:rPr>
              <a:t>, </a:t>
            </a:r>
            <a:r>
              <a:rPr lang="pt-PT" altLang="pt-PT" sz="1800" dirty="0" err="1">
                <a:solidFill>
                  <a:srgbClr val="FFFFFF"/>
                </a:solidFill>
              </a:rPr>
              <a:t>his</a:t>
            </a:r>
            <a:r>
              <a:rPr lang="pt-PT" altLang="pt-PT" sz="1800" dirty="0">
                <a:solidFill>
                  <a:srgbClr val="FFFFFF"/>
                </a:solidFill>
              </a:rPr>
              <a:t> self, </a:t>
            </a:r>
            <a:r>
              <a:rPr lang="pt-PT" altLang="pt-PT" sz="1800" dirty="0" err="1">
                <a:solidFill>
                  <a:srgbClr val="FFFFFF"/>
                </a:solidFill>
              </a:rPr>
              <a:t>rather</a:t>
            </a:r>
            <a:r>
              <a:rPr lang="pt-PT" altLang="pt-PT" sz="1800" dirty="0">
                <a:solidFill>
                  <a:srgbClr val="FFFFFF"/>
                </a:solidFill>
              </a:rPr>
              <a:t> </a:t>
            </a:r>
            <a:r>
              <a:rPr lang="pt-PT" altLang="pt-PT" sz="1800" dirty="0" err="1">
                <a:solidFill>
                  <a:srgbClr val="FFFFFF"/>
                </a:solidFill>
              </a:rPr>
              <a:t>than</a:t>
            </a:r>
            <a:r>
              <a:rPr lang="pt-PT" altLang="pt-PT" sz="1800" dirty="0">
                <a:solidFill>
                  <a:srgbClr val="FFFFFF"/>
                </a:solidFill>
              </a:rPr>
              <a:t> </a:t>
            </a:r>
            <a:r>
              <a:rPr lang="pt-PT" altLang="pt-PT" sz="1800" dirty="0" err="1">
                <a:solidFill>
                  <a:srgbClr val="FFFFFF"/>
                </a:solidFill>
              </a:rPr>
              <a:t>based</a:t>
            </a:r>
            <a:r>
              <a:rPr lang="pt-PT" altLang="pt-PT" sz="1800" dirty="0">
                <a:solidFill>
                  <a:srgbClr val="FFFFFF"/>
                </a:solidFill>
              </a:rPr>
              <a:t> </a:t>
            </a:r>
            <a:r>
              <a:rPr lang="pt-PT" altLang="pt-PT" sz="1800" dirty="0" err="1">
                <a:solidFill>
                  <a:srgbClr val="FFFFFF"/>
                </a:solidFill>
              </a:rPr>
              <a:t>exclusively</a:t>
            </a:r>
            <a:r>
              <a:rPr lang="pt-PT" altLang="pt-PT" sz="1800" dirty="0">
                <a:solidFill>
                  <a:srgbClr val="FFFFFF"/>
                </a:solidFill>
              </a:rPr>
              <a:t> </a:t>
            </a:r>
            <a:r>
              <a:rPr lang="pt-PT" altLang="pt-PT" sz="1800" dirty="0" err="1">
                <a:solidFill>
                  <a:srgbClr val="FFFFFF"/>
                </a:solidFill>
              </a:rPr>
              <a:t>on</a:t>
            </a:r>
            <a:r>
              <a:rPr lang="pt-PT" altLang="pt-PT" sz="1800" dirty="0">
                <a:solidFill>
                  <a:srgbClr val="FFFFFF"/>
                </a:solidFill>
              </a:rPr>
              <a:t> </a:t>
            </a:r>
            <a:r>
              <a:rPr lang="pt-PT" altLang="pt-PT" sz="1800" dirty="0" err="1">
                <a:solidFill>
                  <a:srgbClr val="FFFFFF"/>
                </a:solidFill>
              </a:rPr>
              <a:t>existing</a:t>
            </a:r>
            <a:r>
              <a:rPr lang="pt-PT" altLang="pt-PT" sz="1800" dirty="0">
                <a:solidFill>
                  <a:srgbClr val="FFFFFF"/>
                </a:solidFill>
              </a:rPr>
              <a:t> rules, </a:t>
            </a:r>
            <a:r>
              <a:rPr lang="pt-PT" altLang="pt-PT" sz="1800" dirty="0" err="1">
                <a:solidFill>
                  <a:srgbClr val="FFFFFF"/>
                </a:solidFill>
              </a:rPr>
              <a:t>culture</a:t>
            </a:r>
            <a:r>
              <a:rPr lang="pt-PT" altLang="pt-PT" sz="1800" dirty="0">
                <a:solidFill>
                  <a:srgbClr val="FFFFFF"/>
                </a:solidFill>
              </a:rPr>
              <a:t>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customs</a:t>
            </a:r>
            <a:r>
              <a:rPr lang="pt-PT" altLang="pt-PT" sz="1800" dirty="0">
                <a:solidFill>
                  <a:srgbClr val="FFFFFF"/>
                </a:solidFill>
              </a:rPr>
              <a:t>. </a:t>
            </a:r>
            <a:r>
              <a:rPr lang="pt-PT" altLang="pt-PT" sz="1800" dirty="0" err="1">
                <a:solidFill>
                  <a:srgbClr val="FFFFFF"/>
                </a:solidFill>
              </a:rPr>
              <a:t>If</a:t>
            </a:r>
            <a:r>
              <a:rPr lang="pt-PT" altLang="pt-PT" sz="1800" dirty="0">
                <a:solidFill>
                  <a:srgbClr val="FFFFFF"/>
                </a:solidFill>
              </a:rPr>
              <a:t> a </a:t>
            </a:r>
            <a:r>
              <a:rPr lang="pt-PT" altLang="pt-PT" sz="1800" dirty="0" err="1">
                <a:solidFill>
                  <a:srgbClr val="FFFFFF"/>
                </a:solidFill>
              </a:rPr>
              <a:t>person's</a:t>
            </a:r>
            <a:r>
              <a:rPr lang="pt-PT" altLang="pt-PT" sz="1800" dirty="0">
                <a:solidFill>
                  <a:srgbClr val="FFFFFF"/>
                </a:solidFill>
              </a:rPr>
              <a:t> </a:t>
            </a:r>
            <a:r>
              <a:rPr lang="pt-PT" altLang="pt-PT" sz="1800" dirty="0" err="1">
                <a:solidFill>
                  <a:srgbClr val="FFFFFF"/>
                </a:solidFill>
              </a:rPr>
              <a:t>character</a:t>
            </a:r>
            <a:r>
              <a:rPr lang="pt-PT" altLang="pt-PT" sz="1800" dirty="0">
                <a:solidFill>
                  <a:srgbClr val="FFFFFF"/>
                </a:solidFill>
              </a:rPr>
              <a:t> </a:t>
            </a:r>
            <a:r>
              <a:rPr lang="pt-PT" altLang="pt-PT" sz="1800" dirty="0" err="1">
                <a:solidFill>
                  <a:srgbClr val="FFFFFF"/>
                </a:solidFill>
              </a:rPr>
              <a:t>is</a:t>
            </a:r>
            <a:r>
              <a:rPr lang="pt-PT" altLang="pt-PT" sz="1800" dirty="0">
                <a:solidFill>
                  <a:srgbClr val="FFFFFF"/>
                </a:solidFill>
              </a:rPr>
              <a:t> </a:t>
            </a:r>
            <a:r>
              <a:rPr lang="pt-PT" altLang="pt-PT" sz="1800" dirty="0" err="1">
                <a:solidFill>
                  <a:srgbClr val="FFFFFF"/>
                </a:solidFill>
              </a:rPr>
              <a:t>good</a:t>
            </a:r>
            <a:r>
              <a:rPr lang="pt-PT" altLang="pt-PT" sz="1800" dirty="0">
                <a:solidFill>
                  <a:srgbClr val="FFFFFF"/>
                </a:solidFill>
              </a:rPr>
              <a:t>, </a:t>
            </a:r>
            <a:r>
              <a:rPr lang="pt-PT" altLang="pt-PT" sz="1800" dirty="0" err="1">
                <a:solidFill>
                  <a:srgbClr val="FFFFFF"/>
                </a:solidFill>
              </a:rPr>
              <a:t>then</a:t>
            </a:r>
            <a:r>
              <a:rPr lang="pt-PT" altLang="pt-PT" sz="1800" dirty="0">
                <a:solidFill>
                  <a:srgbClr val="FFFFFF"/>
                </a:solidFill>
              </a:rPr>
              <a:t> </a:t>
            </a:r>
            <a:r>
              <a:rPr lang="pt-PT" altLang="pt-PT" sz="1800" dirty="0" err="1">
                <a:solidFill>
                  <a:srgbClr val="FFFFFF"/>
                </a:solidFill>
              </a:rPr>
              <a:t>that</a:t>
            </a:r>
            <a:r>
              <a:rPr lang="pt-PT" altLang="pt-PT" sz="1800" dirty="0">
                <a:solidFill>
                  <a:srgbClr val="FFFFFF"/>
                </a:solidFill>
              </a:rPr>
              <a:t> </a:t>
            </a:r>
            <a:r>
              <a:rPr lang="pt-PT" altLang="pt-PT" sz="1800" dirty="0" err="1">
                <a:solidFill>
                  <a:srgbClr val="FFFFFF"/>
                </a:solidFill>
              </a:rPr>
              <a:t>person's</a:t>
            </a:r>
            <a:r>
              <a:rPr lang="pt-PT" altLang="pt-PT" sz="1800" dirty="0">
                <a:solidFill>
                  <a:srgbClr val="FFFFFF"/>
                </a:solidFill>
              </a:rPr>
              <a:t> </a:t>
            </a:r>
            <a:r>
              <a:rPr lang="pt-PT" altLang="pt-PT" sz="1800" dirty="0" err="1">
                <a:solidFill>
                  <a:srgbClr val="FFFFFF"/>
                </a:solidFill>
              </a:rPr>
              <a:t>choices</a:t>
            </a:r>
            <a:r>
              <a:rPr lang="pt-PT" altLang="pt-PT" sz="1800" dirty="0">
                <a:solidFill>
                  <a:srgbClr val="FFFFFF"/>
                </a:solidFill>
              </a:rPr>
              <a:t> are </a:t>
            </a:r>
            <a:r>
              <a:rPr lang="pt-PT" altLang="pt-PT" sz="1800" dirty="0" err="1">
                <a:solidFill>
                  <a:srgbClr val="FFFFFF"/>
                </a:solidFill>
              </a:rPr>
              <a:t>also</a:t>
            </a:r>
            <a:r>
              <a:rPr lang="pt-PT" altLang="pt-PT" sz="1800" dirty="0">
                <a:solidFill>
                  <a:srgbClr val="FFFFFF"/>
                </a:solidFill>
              </a:rPr>
              <a:t> </a:t>
            </a:r>
            <a:r>
              <a:rPr lang="pt-PT" altLang="pt-PT" sz="1800" dirty="0" err="1">
                <a:solidFill>
                  <a:srgbClr val="FFFFFF"/>
                </a:solidFill>
              </a:rPr>
              <a:t>good</a:t>
            </a:r>
            <a:r>
              <a:rPr lang="pt-PT" altLang="pt-PT" sz="1800" dirty="0">
                <a:solidFill>
                  <a:srgbClr val="FFFFFF"/>
                </a:solidFill>
              </a:rPr>
              <a:t>. </a:t>
            </a:r>
            <a:r>
              <a:rPr lang="pt-PT" altLang="pt-PT" sz="1800" dirty="0" err="1">
                <a:solidFill>
                  <a:srgbClr val="FFFFFF"/>
                </a:solidFill>
              </a:rPr>
              <a:t>This</a:t>
            </a:r>
            <a:r>
              <a:rPr lang="pt-PT" altLang="pt-PT" sz="1800" dirty="0">
                <a:solidFill>
                  <a:srgbClr val="FFFFFF"/>
                </a:solidFill>
              </a:rPr>
              <a:t> </a:t>
            </a:r>
            <a:r>
              <a:rPr lang="pt-PT" altLang="pt-PT" sz="1800" dirty="0" err="1">
                <a:solidFill>
                  <a:srgbClr val="FFFFFF"/>
                </a:solidFill>
              </a:rPr>
              <a:t>theory</a:t>
            </a:r>
            <a:r>
              <a:rPr lang="pt-PT" altLang="pt-PT" sz="1800" dirty="0">
                <a:solidFill>
                  <a:srgbClr val="FFFFFF"/>
                </a:solidFill>
              </a:rPr>
              <a:t> </a:t>
            </a:r>
            <a:r>
              <a:rPr lang="pt-PT" altLang="pt-PT" sz="1800" dirty="0" err="1">
                <a:solidFill>
                  <a:srgbClr val="FFFFFF"/>
                </a:solidFill>
              </a:rPr>
              <a:t>focuses</a:t>
            </a:r>
            <a:r>
              <a:rPr lang="pt-PT" altLang="pt-PT" sz="1800" dirty="0">
                <a:solidFill>
                  <a:srgbClr val="FFFFFF"/>
                </a:solidFill>
              </a:rPr>
              <a:t> </a:t>
            </a:r>
            <a:r>
              <a:rPr lang="pt-PT" altLang="pt-PT" sz="1800" dirty="0" err="1">
                <a:solidFill>
                  <a:srgbClr val="FFFFFF"/>
                </a:solidFill>
              </a:rPr>
              <a:t>attention</a:t>
            </a:r>
            <a:r>
              <a:rPr lang="pt-PT" altLang="pt-PT" sz="1800" dirty="0">
                <a:solidFill>
                  <a:srgbClr val="FFFFFF"/>
                </a:solidFill>
              </a:rPr>
              <a:t> </a:t>
            </a:r>
            <a:r>
              <a:rPr lang="pt-PT" altLang="pt-PT" sz="1800" dirty="0" err="1">
                <a:solidFill>
                  <a:srgbClr val="FFFFFF"/>
                </a:solidFill>
              </a:rPr>
              <a:t>on</a:t>
            </a:r>
            <a:r>
              <a:rPr lang="pt-PT" altLang="pt-PT" sz="1800" dirty="0">
                <a:solidFill>
                  <a:srgbClr val="FFFFFF"/>
                </a:solidFill>
              </a:rPr>
              <a:t> </a:t>
            </a:r>
            <a:r>
              <a:rPr lang="pt-PT" altLang="pt-PT" sz="1800" dirty="0" err="1">
                <a:solidFill>
                  <a:srgbClr val="FFFFFF"/>
                </a:solidFill>
              </a:rPr>
              <a:t>the</a:t>
            </a:r>
            <a:r>
              <a:rPr lang="pt-PT" altLang="pt-PT" sz="1800" dirty="0">
                <a:solidFill>
                  <a:srgbClr val="FFFFFF"/>
                </a:solidFill>
              </a:rPr>
              <a:t> individual </a:t>
            </a:r>
            <a:r>
              <a:rPr lang="pt-PT" altLang="pt-PT" sz="1800" dirty="0" err="1">
                <a:solidFill>
                  <a:srgbClr val="FFFFFF"/>
                </a:solidFill>
              </a:rPr>
              <a:t>and</a:t>
            </a:r>
            <a:r>
              <a:rPr lang="pt-PT" altLang="pt-PT" sz="1800" dirty="0">
                <a:solidFill>
                  <a:srgbClr val="FFFFFF"/>
                </a:solidFill>
              </a:rPr>
              <a:t> </a:t>
            </a:r>
            <a:r>
              <a:rPr lang="pt-PT" altLang="pt-PT" sz="1800" dirty="0" err="1">
                <a:solidFill>
                  <a:srgbClr val="FFFFFF"/>
                </a:solidFill>
              </a:rPr>
              <a:t>not</a:t>
            </a:r>
            <a:r>
              <a:rPr lang="pt-PT" altLang="pt-PT" sz="1800" dirty="0">
                <a:solidFill>
                  <a:srgbClr val="FFFFFF"/>
                </a:solidFill>
              </a:rPr>
              <a:t> </a:t>
            </a:r>
            <a:r>
              <a:rPr lang="pt-PT" altLang="pt-PT" sz="1800" dirty="0" err="1">
                <a:solidFill>
                  <a:srgbClr val="FFFFFF"/>
                </a:solidFill>
              </a:rPr>
              <a:t>on</a:t>
            </a:r>
            <a:r>
              <a:rPr lang="pt-PT" altLang="pt-PT" sz="1800" dirty="0">
                <a:solidFill>
                  <a:srgbClr val="FFFFFF"/>
                </a:solidFill>
              </a:rPr>
              <a:t> popular </a:t>
            </a:r>
            <a:r>
              <a:rPr lang="pt-PT" altLang="pt-PT" sz="1800" dirty="0" err="1">
                <a:solidFill>
                  <a:srgbClr val="FFFFFF"/>
                </a:solidFill>
              </a:rPr>
              <a:t>opinions</a:t>
            </a:r>
            <a:r>
              <a:rPr lang="pt-PT" altLang="pt-PT" sz="1800" dirty="0">
                <a:solidFill>
                  <a:srgbClr val="FFFFFF"/>
                </a:solidFill>
              </a:rPr>
              <a:t> </a:t>
            </a:r>
            <a:r>
              <a:rPr lang="pt-PT" altLang="pt-PT" sz="1800" dirty="0" err="1">
                <a:solidFill>
                  <a:srgbClr val="FFFFFF"/>
                </a:solidFill>
              </a:rPr>
              <a:t>prevailing</a:t>
            </a:r>
            <a:r>
              <a:rPr lang="pt-PT" altLang="pt-PT" sz="1800" dirty="0">
                <a:solidFill>
                  <a:srgbClr val="FFFFFF"/>
                </a:solidFill>
              </a:rPr>
              <a:t> in </a:t>
            </a:r>
            <a:r>
              <a:rPr lang="pt-PT" altLang="pt-PT" sz="1800" dirty="0" err="1">
                <a:solidFill>
                  <a:srgbClr val="FFFFFF"/>
                </a:solidFill>
              </a:rPr>
              <a:t>society</a:t>
            </a:r>
            <a:r>
              <a:rPr lang="pt-PT" altLang="pt-PT" sz="1800" dirty="0">
                <a:solidFill>
                  <a:srgbClr val="FFFFFF"/>
                </a:solidFill>
              </a:rPr>
              <a:t>.  </a:t>
            </a:r>
            <a:endParaRPr lang="en-US" altLang="pt-PT" sz="1800" dirty="0">
              <a:solidFill>
                <a:schemeClr val="bg1"/>
              </a:solidFill>
            </a:endParaRPr>
          </a:p>
        </p:txBody>
      </p:sp>
      <p:sp>
        <p:nvSpPr>
          <p:cNvPr id="5" name="TextBox 2">
            <a:extLst>
              <a:ext uri="{FF2B5EF4-FFF2-40B4-BE49-F238E27FC236}">
                <a16:creationId xmlns:a16="http://schemas.microsoft.com/office/drawing/2014/main" id="{DA05326C-E89C-7A41-A48F-A862341B6912}"/>
              </a:ext>
            </a:extLst>
          </p:cNvPr>
          <p:cNvSpPr txBox="1">
            <a:spLocks noChangeArrowheads="1"/>
          </p:cNvSpPr>
          <p:nvPr/>
        </p:nvSpPr>
        <p:spPr bwMode="auto">
          <a:xfrm>
            <a:off x="536231" y="1752600"/>
            <a:ext cx="190182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1200"/>
              </a:spcAft>
            </a:pPr>
            <a:r>
              <a:rPr lang="en-US" altLang="pt-PT" sz="1800" b="1" dirty="0">
                <a:solidFill>
                  <a:schemeClr val="accent6">
                    <a:lumMod val="75000"/>
                  </a:schemeClr>
                </a:solidFill>
              </a:rPr>
              <a:t>Selfishness</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Deontology</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Utilitarianism</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Ethics of care</a:t>
            </a:r>
          </a:p>
          <a:p>
            <a:pPr eaLnBrk="1" hangingPunct="1">
              <a:spcAft>
                <a:spcPts val="1200"/>
              </a:spcAft>
            </a:pPr>
            <a:endParaRPr lang="en-US" altLang="pt-PT" sz="1800" b="1" dirty="0">
              <a:solidFill>
                <a:srgbClr val="3B86D5"/>
              </a:solidFill>
            </a:endParaRPr>
          </a:p>
          <a:p>
            <a:pPr eaLnBrk="1" hangingPunct="1">
              <a:spcAft>
                <a:spcPts val="1200"/>
              </a:spcAft>
            </a:pPr>
            <a:r>
              <a:rPr lang="en-US" altLang="pt-PT" sz="1800" b="1" dirty="0">
                <a:solidFill>
                  <a:srgbClr val="3B86D5"/>
                </a:solidFill>
              </a:rPr>
              <a:t>Virtue Ethics</a:t>
            </a:r>
          </a:p>
        </p:txBody>
      </p:sp>
      <p:sp>
        <p:nvSpPr>
          <p:cNvPr id="9" name="Rectangle 5">
            <a:extLst>
              <a:ext uri="{FF2B5EF4-FFF2-40B4-BE49-F238E27FC236}">
                <a16:creationId xmlns:a16="http://schemas.microsoft.com/office/drawing/2014/main" id="{08A1028B-A2B0-C84A-AD02-55D6178C5782}"/>
              </a:ext>
            </a:extLst>
          </p:cNvPr>
          <p:cNvSpPr>
            <a:spLocks noChangeArrowheads="1"/>
          </p:cNvSpPr>
          <p:nvPr/>
        </p:nvSpPr>
        <p:spPr bwMode="auto">
          <a:xfrm>
            <a:off x="536230" y="5846764"/>
            <a:ext cx="1926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400"/>
              <a:t>Gregory B. Sadler, 2011 </a:t>
            </a:r>
          </a:p>
        </p:txBody>
      </p:sp>
      <p:sp>
        <p:nvSpPr>
          <p:cNvPr id="10" name="TextBox 5">
            <a:extLst>
              <a:ext uri="{FF2B5EF4-FFF2-40B4-BE49-F238E27FC236}">
                <a16:creationId xmlns:a16="http://schemas.microsoft.com/office/drawing/2014/main" id="{D3C899AD-3384-AF42-88FD-C0EE5CAF9D9A}"/>
              </a:ext>
            </a:extLst>
          </p:cNvPr>
          <p:cNvSpPr txBox="1">
            <a:spLocks noChangeArrowheads="1"/>
          </p:cNvSpPr>
          <p:nvPr/>
        </p:nvSpPr>
        <p:spPr bwMode="auto">
          <a:xfrm>
            <a:off x="436218" y="1192213"/>
            <a:ext cx="505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1800" b="1" dirty="0">
                <a:solidFill>
                  <a:srgbClr val="3B86D5"/>
                </a:solidFill>
              </a:rPr>
              <a:t>Ethics Theories</a:t>
            </a:r>
          </a:p>
        </p:txBody>
      </p:sp>
      <p:pic>
        <p:nvPicPr>
          <p:cNvPr id="2" name="Multimédia Online 1" descr="Virtue Ethics">
            <a:hlinkClick r:id="" action="ppaction://media"/>
            <a:extLst>
              <a:ext uri="{FF2B5EF4-FFF2-40B4-BE49-F238E27FC236}">
                <a16:creationId xmlns:a16="http://schemas.microsoft.com/office/drawing/2014/main" id="{33C391C5-B87E-3949-9638-0DB1C119B05A}"/>
              </a:ext>
            </a:extLst>
          </p:cNvPr>
          <p:cNvPicPr>
            <a:picLocks noRot="1" noChangeAspect="1"/>
          </p:cNvPicPr>
          <p:nvPr>
            <a:videoFile r:link="rId1"/>
          </p:nvPr>
        </p:nvPicPr>
        <p:blipFill>
          <a:blip r:embed="rId3"/>
          <a:stretch>
            <a:fillRect/>
          </a:stretch>
        </p:blipFill>
        <p:spPr>
          <a:xfrm>
            <a:off x="9300754" y="221457"/>
            <a:ext cx="2652707" cy="1498779"/>
          </a:xfrm>
          <a:prstGeom prst="rect">
            <a:avLst/>
          </a:prstGeom>
        </p:spPr>
      </p:pic>
      <p:sp>
        <p:nvSpPr>
          <p:cNvPr id="11" name="TextBox 37">
            <a:extLst>
              <a:ext uri="{FF2B5EF4-FFF2-40B4-BE49-F238E27FC236}">
                <a16:creationId xmlns:a16="http://schemas.microsoft.com/office/drawing/2014/main" id="{FD39C9A6-C983-1E49-9E9E-3C4E74CD6B3A}"/>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r>
              <a:rPr lang="pt-PT" sz="3600" dirty="0">
                <a:solidFill>
                  <a:srgbClr val="C00000"/>
                </a:solidFill>
                <a:latin typeface="+mj-lt"/>
                <a:ea typeface="+mj-ea"/>
                <a:cs typeface="+mj-cs"/>
              </a:rPr>
              <a:t> </a:t>
            </a:r>
            <a:r>
              <a:rPr lang="pt-PT" sz="3600" dirty="0" err="1">
                <a:solidFill>
                  <a:srgbClr val="C00000"/>
                </a:solidFill>
                <a:latin typeface="+mj-lt"/>
                <a:ea typeface="+mj-ea"/>
                <a:cs typeface="+mj-cs"/>
              </a:rPr>
              <a:t>Theories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5436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ultimédia Online 1" descr="Ethical Decision Making">
            <a:hlinkClick r:id="" action="ppaction://media"/>
            <a:extLst>
              <a:ext uri="{FF2B5EF4-FFF2-40B4-BE49-F238E27FC236}">
                <a16:creationId xmlns:a16="http://schemas.microsoft.com/office/drawing/2014/main" id="{21E9A8D4-760D-0D46-802E-1B97D68772B2}"/>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6700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95BD81-550E-894C-BF7A-A8FF6E0631BF}"/>
              </a:ext>
            </a:extLst>
          </p:cNvPr>
          <p:cNvSpPr txBox="1"/>
          <p:nvPr/>
        </p:nvSpPr>
        <p:spPr>
          <a:xfrm>
            <a:off x="873887" y="1627168"/>
            <a:ext cx="11406851" cy="3139321"/>
          </a:xfrm>
          <a:prstGeom prst="rect">
            <a:avLst/>
          </a:prstGeom>
          <a:noFill/>
        </p:spPr>
        <p:txBody>
          <a:bodyPr wrap="square">
            <a:spAutoFit/>
          </a:bodyPr>
          <a:lstStyle/>
          <a:p>
            <a:endParaRPr lang="pt-PT" dirty="0"/>
          </a:p>
          <a:p>
            <a:r>
              <a:rPr lang="pt-PT" dirty="0"/>
              <a:t>Read this article:</a:t>
            </a:r>
          </a:p>
          <a:p>
            <a:pPr lvl="1"/>
            <a:r>
              <a:rPr lang="pt-PT" dirty="0">
                <a:hlinkClick r:id="rId2"/>
              </a:rPr>
              <a:t>https://www.wgu.edu/blog/ethical-dilemmas-how-scandals-damage-companies1909.html#close</a:t>
            </a:r>
            <a:r>
              <a:rPr lang="pt-PT" dirty="0"/>
              <a:t> </a:t>
            </a:r>
          </a:p>
          <a:p>
            <a:endParaRPr lang="pt-PT" dirty="0"/>
          </a:p>
          <a:p>
            <a:pPr marL="285750" indent="-285750">
              <a:buFont typeface="Arial" panose="020B0604020202020204" pitchFamily="34" charset="0"/>
              <a:buChar char="•"/>
            </a:pPr>
            <a:r>
              <a:rPr lang="pt-PT" dirty="0"/>
              <a:t>Chose one of the companies refered in the article</a:t>
            </a:r>
          </a:p>
          <a:p>
            <a:pPr marL="285750" indent="-285750">
              <a:buFont typeface="Arial" panose="020B0604020202020204" pitchFamily="34" charset="0"/>
              <a:buChar char="•"/>
            </a:pPr>
            <a:r>
              <a:rPr lang="pt-PT" dirty="0"/>
              <a:t>Look for information about the case</a:t>
            </a:r>
          </a:p>
          <a:p>
            <a:pPr marL="285750" indent="-285750">
              <a:buFont typeface="Arial" panose="020B0604020202020204" pitchFamily="34" charset="0"/>
              <a:buChar char="•"/>
            </a:pPr>
            <a:r>
              <a:rPr lang="pt-PT" dirty="0"/>
              <a:t>Try to identify which theory of ethics was underlying the decision making process and justify </a:t>
            </a:r>
            <a:r>
              <a:rPr lang="pt-PT" dirty="0" err="1"/>
              <a:t>your</a:t>
            </a:r>
            <a:r>
              <a:rPr lang="pt-PT" dirty="0"/>
              <a:t> </a:t>
            </a:r>
            <a:r>
              <a:rPr lang="pt-PT" dirty="0" err="1"/>
              <a:t>choice</a:t>
            </a:r>
            <a:endParaRPr lang="pt-PT" dirty="0"/>
          </a:p>
          <a:p>
            <a:pPr marL="285750" indent="-285750">
              <a:buFont typeface="Arial" panose="020B0604020202020204" pitchFamily="34" charset="0"/>
              <a:buChar char="•"/>
            </a:pPr>
            <a:endParaRPr lang="pt-PT" dirty="0">
              <a:hlinkClick r:id="rId3"/>
            </a:endParaRPr>
          </a:p>
          <a:p>
            <a:r>
              <a:rPr lang="pt-PT" dirty="0">
                <a:hlinkClick r:id="rId3"/>
              </a:rPr>
              <a:t>You can write up to 400 words </a:t>
            </a:r>
          </a:p>
          <a:p>
            <a:r>
              <a:rPr lang="pt-PT" dirty="0">
                <a:hlinkClick r:id="rId3"/>
              </a:rPr>
              <a:t>Send it to: sofia.santos2050@gmail.com</a:t>
            </a:r>
          </a:p>
          <a:p>
            <a:endParaRPr lang="pt-PT" dirty="0"/>
          </a:p>
        </p:txBody>
      </p:sp>
      <p:sp>
        <p:nvSpPr>
          <p:cNvPr id="4" name="TextBox 37">
            <a:extLst>
              <a:ext uri="{FF2B5EF4-FFF2-40B4-BE49-F238E27FC236}">
                <a16:creationId xmlns:a16="http://schemas.microsoft.com/office/drawing/2014/main" id="{1CB523C4-01EF-4F40-9535-3EF8883276A7}"/>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Individual </a:t>
            </a:r>
            <a:r>
              <a:rPr lang="pt-PT" sz="3600" dirty="0" err="1">
                <a:solidFill>
                  <a:srgbClr val="C00000"/>
                </a:solidFill>
                <a:latin typeface="+mj-lt"/>
                <a:ea typeface="+mj-ea"/>
                <a:cs typeface="+mj-cs"/>
              </a:rPr>
              <a:t>Work</a:t>
            </a:r>
            <a:r>
              <a:rPr lang="pt-PT" sz="3600">
                <a:solidFill>
                  <a:srgbClr val="C00000"/>
                </a:solidFill>
                <a:latin typeface="+mj-lt"/>
                <a:ea typeface="+mj-ea"/>
                <a:cs typeface="+mj-cs"/>
              </a:rPr>
              <a:t> -1hour</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352000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1BDEA8A-A3E1-F24C-99A8-D51DE4CA433C}"/>
              </a:ext>
            </a:extLst>
          </p:cNvPr>
          <p:cNvSpPr/>
          <p:nvPr/>
        </p:nvSpPr>
        <p:spPr>
          <a:xfrm>
            <a:off x="786714" y="2027184"/>
            <a:ext cx="11088130" cy="2308324"/>
          </a:xfrm>
          <a:prstGeom prst="rect">
            <a:avLst/>
          </a:prstGeom>
        </p:spPr>
        <p:txBody>
          <a:bodyPr wrap="square">
            <a:spAutoFit/>
          </a:bodyPr>
          <a:lstStyle/>
          <a:p>
            <a:pPr>
              <a:spcAft>
                <a:spcPts val="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Syllabus:</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1 – Setting the context for sustainability accounting and accountability</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dirty="0">
                <a:solidFill>
                  <a:srgbClr val="000000"/>
                </a:solidFill>
                <a:latin typeface="Calibri" panose="020F0502020204030204" pitchFamily="34" charset="0"/>
                <a:cs typeface="Calibri" panose="020F0502020204030204" pitchFamily="34" charset="0"/>
              </a:rPr>
              <a:t>2 – </a:t>
            </a:r>
            <a:r>
              <a:rPr lang="en-US" dirty="0">
                <a:solidFill>
                  <a:srgbClr val="0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Accounting for sustainable development goals in different organizational settings</a:t>
            </a:r>
            <a:endParaRPr lang="pt-PT" dirty="0">
              <a:solidFill>
                <a:srgbClr val="000000"/>
              </a:solidFill>
              <a:latin typeface="Calibri" panose="020F0502020204030204" pitchFamily="34" charset="0"/>
              <a:cs typeface="Calibri" panose="020F0502020204030204" pitchFamily="34" charset="0"/>
            </a:endParaRPr>
          </a:p>
          <a:p>
            <a:pPr algn="just">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3 – Integrated reporting: strategic context, financial and non-financial data, value drivers and stakeholder’s mapping </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4 –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Analysing</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sustainability (ESG) reports: diversity of standards and measures</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5 – Sustainability, organizational performance and reputation</a:t>
            </a:r>
            <a:endParaRPr lang="pt-PT" sz="2000" dirty="0">
              <a:solidFill>
                <a:srgbClr val="000000"/>
              </a:solidFill>
              <a:latin typeface="Calibri" panose="020F0502020204030204" pitchFamily="34" charset="0"/>
              <a:ea typeface="Calibri" panose="020F0502020204030204" pitchFamily="34" charset="0"/>
            </a:endParaRPr>
          </a:p>
          <a:p>
            <a:pPr algn="just">
              <a:spcAft>
                <a:spcPts val="0"/>
              </a:spcAft>
            </a:pPr>
            <a:r>
              <a:rPr lang="en-US"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6 – Reflecting on ethics in accounting and general business decision making</a:t>
            </a:r>
            <a:endParaRPr lang="pt-PT" sz="2000" b="1" dirty="0">
              <a:solidFill>
                <a:srgbClr val="000000"/>
              </a:solidFill>
              <a:effectLst/>
              <a:highlight>
                <a:srgbClr val="FFFF00"/>
              </a:highlight>
              <a:latin typeface="Calibri" panose="020F0502020204030204" pitchFamily="34" charset="0"/>
              <a:ea typeface="Calibri" panose="020F0502020204030204" pitchFamily="34" charset="0"/>
            </a:endParaRPr>
          </a:p>
        </p:txBody>
      </p:sp>
      <p:sp>
        <p:nvSpPr>
          <p:cNvPr id="4" name="TextBox 37">
            <a:extLst>
              <a:ext uri="{FF2B5EF4-FFF2-40B4-BE49-F238E27FC236}">
                <a16:creationId xmlns:a16="http://schemas.microsoft.com/office/drawing/2014/main" id="{07694CF2-7155-9D4A-881D-4DAD966DD8D7}"/>
              </a:ext>
            </a:extLst>
          </p:cNvPr>
          <p:cNvSpPr txBox="1"/>
          <p:nvPr/>
        </p:nvSpPr>
        <p:spPr>
          <a:xfrm>
            <a:off x="383439" y="161646"/>
            <a:ext cx="8799851" cy="646331"/>
          </a:xfrm>
          <a:prstGeom prst="rect">
            <a:avLst/>
          </a:prstGeom>
          <a:noFill/>
        </p:spPr>
        <p:txBody>
          <a:bodyPr wrap="square" rtlCol="0">
            <a:spAutoFit/>
          </a:bodyPr>
          <a:lstStyle/>
          <a:p>
            <a:r>
              <a:rPr lang="pt-PT" sz="3600" dirty="0" err="1">
                <a:solidFill>
                  <a:srgbClr val="C00000"/>
                </a:solidFill>
                <a:latin typeface="+mj-lt"/>
                <a:ea typeface="+mj-ea"/>
                <a:cs typeface="+mj-cs"/>
              </a:rPr>
              <a:t>Syllabus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951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95BD81-550E-894C-BF7A-A8FF6E0631BF}"/>
              </a:ext>
            </a:extLst>
          </p:cNvPr>
          <p:cNvSpPr txBox="1"/>
          <p:nvPr/>
        </p:nvSpPr>
        <p:spPr>
          <a:xfrm>
            <a:off x="873887" y="1627168"/>
            <a:ext cx="11406851" cy="2031325"/>
          </a:xfrm>
          <a:prstGeom prst="rect">
            <a:avLst/>
          </a:prstGeom>
          <a:noFill/>
        </p:spPr>
        <p:txBody>
          <a:bodyPr wrap="square">
            <a:spAutoFit/>
          </a:bodyPr>
          <a:lstStyle/>
          <a:p>
            <a:endParaRPr lang="pt-PT" dirty="0">
              <a:hlinkClick r:id="rId2"/>
            </a:endParaRPr>
          </a:p>
          <a:p>
            <a:r>
              <a:rPr lang="pt-PT" dirty="0">
                <a:hlinkClick r:id="rId2"/>
              </a:rPr>
              <a:t>https://www.floridatechonline.com/blog/business/the-5-biggest-ethical-issues-facing-businesses/</a:t>
            </a:r>
            <a:endParaRPr lang="pt-PT" dirty="0"/>
          </a:p>
          <a:p>
            <a:endParaRPr lang="pt-PT" dirty="0"/>
          </a:p>
          <a:p>
            <a:r>
              <a:rPr lang="pt-PT" dirty="0">
                <a:hlinkClick r:id="rId3"/>
              </a:rPr>
              <a:t>https://www.forbes.com/sites/theyec/2021/04/30/eight-common-ethical-dilemmas-business-owners-face-and-how-to-overcome-them/?sh=1c1e72c53fb3</a:t>
            </a:r>
            <a:endParaRPr lang="pt-PT" dirty="0"/>
          </a:p>
          <a:p>
            <a:endParaRPr lang="pt-PT" dirty="0"/>
          </a:p>
          <a:p>
            <a:endParaRPr lang="pt-PT" dirty="0"/>
          </a:p>
        </p:txBody>
      </p:sp>
      <p:sp>
        <p:nvSpPr>
          <p:cNvPr id="4" name="TextBox 37">
            <a:extLst>
              <a:ext uri="{FF2B5EF4-FFF2-40B4-BE49-F238E27FC236}">
                <a16:creationId xmlns:a16="http://schemas.microsoft.com/office/drawing/2014/main" id="{1CB523C4-01EF-4F40-9535-3EF8883276A7}"/>
              </a:ext>
            </a:extLst>
          </p:cNvPr>
          <p:cNvSpPr txBox="1"/>
          <p:nvPr/>
        </p:nvSpPr>
        <p:spPr>
          <a:xfrm>
            <a:off x="383439" y="161646"/>
            <a:ext cx="8799851" cy="646331"/>
          </a:xfrm>
          <a:prstGeom prst="rect">
            <a:avLst/>
          </a:prstGeom>
          <a:noFill/>
        </p:spPr>
        <p:txBody>
          <a:bodyPr wrap="square" rtlCol="0">
            <a:spAutoFit/>
          </a:bodyPr>
          <a:lstStyle/>
          <a:p>
            <a:r>
              <a:rPr lang="pt-PT" sz="3600" dirty="0" err="1">
                <a:solidFill>
                  <a:srgbClr val="C00000"/>
                </a:solidFill>
                <a:latin typeface="+mj-lt"/>
                <a:ea typeface="+mj-ea"/>
                <a:cs typeface="+mj-cs"/>
              </a:rPr>
              <a:t>Readings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229571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ultimédia Online 1" descr="What is Ethics?">
            <a:hlinkClick r:id="" action="ppaction://media"/>
            <a:extLst>
              <a:ext uri="{FF2B5EF4-FFF2-40B4-BE49-F238E27FC236}">
                <a16:creationId xmlns:a16="http://schemas.microsoft.com/office/drawing/2014/main" id="{032AEC5C-DA3C-8D45-9971-1EE707BED45B}"/>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43638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730198" y="936420"/>
            <a:ext cx="8460724" cy="5815561"/>
          </a:xfrm>
          <a:prstGeom prst="rect">
            <a:avLst/>
          </a:prstGeom>
        </p:spPr>
      </p:pic>
      <p:sp>
        <p:nvSpPr>
          <p:cNvPr id="5" name="TextBox 37">
            <a:extLst>
              <a:ext uri="{FF2B5EF4-FFF2-40B4-BE49-F238E27FC236}">
                <a16:creationId xmlns:a16="http://schemas.microsoft.com/office/drawing/2014/main" id="{9EE91027-8F87-3A49-AC5D-9B9ED04C5485}"/>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356741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ultimédia Online 1" descr="The Importance of Business Ethics">
            <a:hlinkClick r:id="" action="ppaction://media"/>
            <a:extLst>
              <a:ext uri="{FF2B5EF4-FFF2-40B4-BE49-F238E27FC236}">
                <a16:creationId xmlns:a16="http://schemas.microsoft.com/office/drawing/2014/main" id="{DC6A5BB3-F2BE-5145-8E13-3B497B86068B}"/>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281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5254419" y="1633916"/>
            <a:ext cx="62749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dirty="0"/>
              <a:t>Business Ethics is simply the application of ethical and moral principles to the decisions we make in our workplace.</a:t>
            </a:r>
          </a:p>
        </p:txBody>
      </p:sp>
      <p:pic>
        <p:nvPicPr>
          <p:cNvPr id="163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92" y="1289051"/>
            <a:ext cx="3149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ChangeArrowheads="1"/>
          </p:cNvSpPr>
          <p:nvPr/>
        </p:nvSpPr>
        <p:spPr bwMode="auto">
          <a:xfrm>
            <a:off x="1074323" y="4241938"/>
            <a:ext cx="10733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dirty="0"/>
              <a:t>It is therefore important to have an idea about some of the theories of ethics that exist, since, by knowing their existence, we can make decisions more consciously.</a:t>
            </a:r>
          </a:p>
        </p:txBody>
      </p:sp>
      <p:sp>
        <p:nvSpPr>
          <p:cNvPr id="5" name="TextBox 37">
            <a:extLst>
              <a:ext uri="{FF2B5EF4-FFF2-40B4-BE49-F238E27FC236}">
                <a16:creationId xmlns:a16="http://schemas.microsoft.com/office/drawing/2014/main" id="{41CCEB85-DFE4-CA4D-82BD-51BE226B773D}"/>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427130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77077" y="1385889"/>
            <a:ext cx="11158331"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2000" dirty="0"/>
              <a:t>There are several definitions of ethics.</a:t>
            </a:r>
          </a:p>
          <a:p>
            <a:pPr eaLnBrk="1" hangingPunct="1"/>
            <a:r>
              <a:rPr lang="en-US" altLang="pt-PT" sz="2000" dirty="0"/>
              <a:t>One of them is as follows:</a:t>
            </a:r>
          </a:p>
          <a:p>
            <a:pPr eaLnBrk="1" hangingPunct="1"/>
            <a:endParaRPr lang="en-US" altLang="pt-PT" sz="2000" dirty="0">
              <a:solidFill>
                <a:schemeClr val="accent3">
                  <a:lumMod val="50000"/>
                </a:schemeClr>
              </a:solidFill>
            </a:endParaRPr>
          </a:p>
          <a:p>
            <a:pPr eaLnBrk="1" hangingPunct="1"/>
            <a:r>
              <a:rPr lang="en-US" altLang="pt-PT" sz="2000" b="1" dirty="0">
                <a:solidFill>
                  <a:srgbClr val="0070C0"/>
                </a:solidFill>
              </a:rPr>
              <a:t>Ethics is the activity that examines our moral standard or the moral standard of society, and that questions how these standards apply in our lives and whether they are reasonable or unreasonable.</a:t>
            </a:r>
          </a:p>
          <a:p>
            <a:pPr eaLnBrk="1" hangingPunct="1"/>
            <a:endParaRPr lang="en-US" altLang="pt-PT" sz="2000" dirty="0"/>
          </a:p>
          <a:p>
            <a:pPr eaLnBrk="1" hangingPunct="1"/>
            <a:r>
              <a:rPr lang="en-US" altLang="pt-PT" sz="2000" dirty="0"/>
              <a:t>Velasquez</a:t>
            </a:r>
            <a:endParaRPr lang="en-US" altLang="pt-PT" sz="2000" dirty="0">
              <a:solidFill>
                <a:srgbClr val="3B86D5"/>
              </a:solidFill>
            </a:endParaRPr>
          </a:p>
        </p:txBody>
      </p:sp>
      <p:sp>
        <p:nvSpPr>
          <p:cNvPr id="5" name="TextBox 4"/>
          <p:cNvSpPr txBox="1"/>
          <p:nvPr/>
        </p:nvSpPr>
        <p:spPr>
          <a:xfrm>
            <a:off x="477078" y="4407247"/>
            <a:ext cx="11014706" cy="1631216"/>
          </a:xfrm>
          <a:prstGeom prst="rect">
            <a:avLst/>
          </a:prstGeom>
          <a:noFill/>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2000" dirty="0"/>
              <a:t>It is thus evident that:</a:t>
            </a:r>
          </a:p>
          <a:p>
            <a:pPr eaLnBrk="1" hangingPunct="1"/>
            <a:endParaRPr lang="en-US" altLang="pt-PT" sz="2000" dirty="0"/>
          </a:p>
          <a:p>
            <a:pPr marL="342900" indent="-342900" eaLnBrk="1" hangingPunct="1">
              <a:buFont typeface="Arial" panose="020B0604020202020204" pitchFamily="34" charset="0"/>
              <a:buChar char="•"/>
            </a:pPr>
            <a:r>
              <a:rPr lang="en-US" altLang="pt-PT" sz="2000" dirty="0"/>
              <a:t>Ethical practices change over time and space</a:t>
            </a:r>
          </a:p>
          <a:p>
            <a:pPr marL="342900" indent="-342900" eaLnBrk="1" hangingPunct="1">
              <a:buFont typeface="Arial" panose="020B0604020202020204" pitchFamily="34" charset="0"/>
              <a:buChar char="•"/>
            </a:pPr>
            <a:r>
              <a:rPr lang="en-US" altLang="pt-PT" sz="2000" dirty="0"/>
              <a:t>Ethics implies the ability to analyze and question the reasonableness of the prevailing morality in society, and then act...</a:t>
            </a:r>
          </a:p>
        </p:txBody>
      </p:sp>
      <p:sp>
        <p:nvSpPr>
          <p:cNvPr id="4" name="TextBox 37">
            <a:extLst>
              <a:ext uri="{FF2B5EF4-FFF2-40B4-BE49-F238E27FC236}">
                <a16:creationId xmlns:a16="http://schemas.microsoft.com/office/drawing/2014/main" id="{3FC290A2-5523-FD41-A9B0-AA814FDF7E6A}"/>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2384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748" y="1973264"/>
            <a:ext cx="11093173" cy="3785652"/>
          </a:xfrm>
          <a:prstGeom prst="rect">
            <a:avLst/>
          </a:prstGeom>
        </p:spPr>
        <p:txBody>
          <a:bodyPr wrap="square">
            <a:sp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000" dirty="0"/>
              <a:t>“</a:t>
            </a:r>
            <a:r>
              <a:rPr lang="en-US" altLang="pt-PT" sz="2000" dirty="0"/>
              <a:t>Moral" refers to the individual's set of goals, norms, beliefs, and values that are primarily derived from their religious and cultural traditions and their economic and social status.</a:t>
            </a:r>
          </a:p>
          <a:p>
            <a:pPr eaLnBrk="1" hangingPunct="1">
              <a:buFont typeface="Arial" panose="020B0604020202020204" pitchFamily="34" charset="0"/>
              <a:buChar char="•"/>
            </a:pPr>
            <a:endParaRPr lang="en-US" altLang="pt-PT" sz="2000" dirty="0"/>
          </a:p>
          <a:p>
            <a:pPr eaLnBrk="1" hangingPunct="1">
              <a:buFont typeface="Arial" panose="020B0604020202020204" pitchFamily="34" charset="0"/>
              <a:buChar char="•"/>
            </a:pPr>
            <a:endParaRPr lang="en-US" altLang="pt-PT" sz="2000" dirty="0"/>
          </a:p>
          <a:p>
            <a:pPr eaLnBrk="1" hangingPunct="1">
              <a:buFont typeface="Arial" panose="020B0604020202020204" pitchFamily="34" charset="0"/>
              <a:buChar char="•"/>
            </a:pPr>
            <a:r>
              <a:rPr lang="en-US" altLang="pt-PT" sz="2000" dirty="0"/>
              <a:t>''Ethics'' are moral values that an individual or group believes is good and correct in a specific situation.</a:t>
            </a:r>
          </a:p>
          <a:p>
            <a:pPr eaLnBrk="1" hangingPunct="1">
              <a:buFont typeface="Arial" panose="020B0604020202020204" pitchFamily="34" charset="0"/>
              <a:buChar char="•"/>
            </a:pPr>
            <a:endParaRPr lang="en-US" altLang="pt-PT" sz="2000" dirty="0"/>
          </a:p>
          <a:p>
            <a:pPr eaLnBrk="1" hangingPunct="1">
              <a:buFont typeface="Arial" panose="020B0604020202020204" pitchFamily="34" charset="0"/>
              <a:buChar char="•"/>
            </a:pPr>
            <a:endParaRPr lang="en-US" altLang="pt-PT" sz="2000" dirty="0"/>
          </a:p>
          <a:p>
            <a:pPr eaLnBrk="1" hangingPunct="1">
              <a:buFont typeface="Arial" panose="020B0604020202020204" pitchFamily="34" charset="0"/>
              <a:buChar char="•"/>
            </a:pPr>
            <a:r>
              <a:rPr lang="en-US" altLang="pt-PT" sz="2000" dirty="0"/>
              <a:t>"Personal ethics" reflect a person's individual beliefs</a:t>
            </a:r>
          </a:p>
          <a:p>
            <a:pPr eaLnBrk="1" hangingPunct="1">
              <a:buFont typeface="Arial" panose="020B0604020202020204" pitchFamily="34" charset="0"/>
              <a:buChar char="•"/>
            </a:pPr>
            <a:endParaRPr lang="en-US" altLang="pt-PT" sz="2000" dirty="0"/>
          </a:p>
          <a:p>
            <a:pPr eaLnBrk="1" hangingPunct="1">
              <a:buFont typeface="Arial" panose="020B0604020202020204" pitchFamily="34" charset="0"/>
              <a:buChar char="•"/>
            </a:pPr>
            <a:r>
              <a:rPr lang="en-US" altLang="pt-PT" sz="2000" dirty="0"/>
              <a:t>'Legal'' refers to behaviors and actions that are governed by a system of rules that are created and enforced by recognized authorities (</a:t>
            </a:r>
            <a:r>
              <a:rPr lang="en-US" altLang="pt-PT" sz="2000" dirty="0" err="1"/>
              <a:t>Mallor</a:t>
            </a:r>
            <a:r>
              <a:rPr lang="en-US" altLang="pt-PT" sz="2000" dirty="0"/>
              <a:t> et al. 2010). Laws are a formal statement of a society's values in the version codified by its government.</a:t>
            </a:r>
          </a:p>
        </p:txBody>
      </p:sp>
      <p:sp>
        <p:nvSpPr>
          <p:cNvPr id="18435" name="TextBox 3"/>
          <p:cNvSpPr txBox="1">
            <a:spLocks noChangeArrowheads="1"/>
          </p:cNvSpPr>
          <p:nvPr/>
        </p:nvSpPr>
        <p:spPr bwMode="auto">
          <a:xfrm>
            <a:off x="621749" y="1254539"/>
            <a:ext cx="644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2000" b="1" dirty="0">
                <a:solidFill>
                  <a:srgbClr val="3B86D5"/>
                </a:solidFill>
              </a:rPr>
              <a:t>Some interesting concepts to reflect on:</a:t>
            </a:r>
          </a:p>
        </p:txBody>
      </p:sp>
      <p:sp>
        <p:nvSpPr>
          <p:cNvPr id="4" name="TextBox 37">
            <a:extLst>
              <a:ext uri="{FF2B5EF4-FFF2-40B4-BE49-F238E27FC236}">
                <a16:creationId xmlns:a16="http://schemas.microsoft.com/office/drawing/2014/main" id="{904CB707-F534-854D-8CDB-60C98A5EFF0D}"/>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spTree>
    <p:extLst>
      <p:ext uri="{BB962C8B-B14F-4D97-AF65-F5344CB8AC3E}">
        <p14:creationId xmlns:p14="http://schemas.microsoft.com/office/powerpoint/2010/main" val="108787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277262" y="1067214"/>
            <a:ext cx="117159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pt-PT" sz="2000" dirty="0"/>
              <a:t>One of the best-known authors academically and in consulting large companies on Business Ethics is Edward Freeman.</a:t>
            </a:r>
          </a:p>
        </p:txBody>
      </p:sp>
      <p:sp>
        <p:nvSpPr>
          <p:cNvPr id="5" name="TextBox 37">
            <a:extLst>
              <a:ext uri="{FF2B5EF4-FFF2-40B4-BE49-F238E27FC236}">
                <a16:creationId xmlns:a16="http://schemas.microsoft.com/office/drawing/2014/main" id="{7838F869-53B8-4648-A2B8-F648D73DA546}"/>
              </a:ext>
            </a:extLst>
          </p:cNvPr>
          <p:cNvSpPr txBox="1"/>
          <p:nvPr/>
        </p:nvSpPr>
        <p:spPr>
          <a:xfrm>
            <a:off x="383439" y="161646"/>
            <a:ext cx="8799851" cy="646331"/>
          </a:xfrm>
          <a:prstGeom prst="rect">
            <a:avLst/>
          </a:prstGeom>
          <a:noFill/>
        </p:spPr>
        <p:txBody>
          <a:bodyPr wrap="square" rtlCol="0">
            <a:spAutoFit/>
          </a:bodyPr>
          <a:lstStyle/>
          <a:p>
            <a:r>
              <a:rPr lang="pt-PT" sz="3600" dirty="0">
                <a:solidFill>
                  <a:srgbClr val="C00000"/>
                </a:solidFill>
                <a:latin typeface="+mj-lt"/>
                <a:ea typeface="+mj-ea"/>
                <a:cs typeface="+mj-cs"/>
              </a:rPr>
              <a:t>Business </a:t>
            </a:r>
            <a:r>
              <a:rPr lang="pt-PT" sz="3600" dirty="0" err="1">
                <a:solidFill>
                  <a:srgbClr val="C00000"/>
                </a:solidFill>
                <a:latin typeface="+mj-lt"/>
                <a:ea typeface="+mj-ea"/>
                <a:cs typeface="+mj-cs"/>
              </a:rPr>
              <a:t>Ethics</a:t>
            </a:r>
            <a:endParaRPr lang="ru-RU" sz="3600" dirty="0">
              <a:solidFill>
                <a:srgbClr val="C00000"/>
              </a:solidFill>
              <a:latin typeface="+mj-lt"/>
              <a:ea typeface="+mj-ea"/>
              <a:cs typeface="+mj-cs"/>
            </a:endParaRPr>
          </a:p>
        </p:txBody>
      </p:sp>
      <p:pic>
        <p:nvPicPr>
          <p:cNvPr id="2" name="Multimédia Online 1" descr="Saints &amp; Sinners Debate and Business Ethics - R. Edward Freeman">
            <a:hlinkClick r:id="" action="ppaction://media"/>
            <a:extLst>
              <a:ext uri="{FF2B5EF4-FFF2-40B4-BE49-F238E27FC236}">
                <a16:creationId xmlns:a16="http://schemas.microsoft.com/office/drawing/2014/main" id="{73E11160-3F5D-AD4C-8059-3DEEEA334FBD}"/>
              </a:ext>
            </a:extLst>
          </p:cNvPr>
          <p:cNvPicPr>
            <a:picLocks noRot="1" noChangeAspect="1"/>
          </p:cNvPicPr>
          <p:nvPr>
            <a:videoFile r:link="rId1"/>
          </p:nvPr>
        </p:nvPicPr>
        <p:blipFill>
          <a:blip r:embed="rId3"/>
          <a:stretch>
            <a:fillRect/>
          </a:stretch>
        </p:blipFill>
        <p:spPr>
          <a:xfrm>
            <a:off x="383439" y="2217023"/>
            <a:ext cx="5855315" cy="4391486"/>
          </a:xfrm>
          <a:prstGeom prst="rect">
            <a:avLst/>
          </a:prstGeom>
        </p:spPr>
      </p:pic>
    </p:spTree>
    <p:extLst>
      <p:ext uri="{BB962C8B-B14F-4D97-AF65-F5344CB8AC3E}">
        <p14:creationId xmlns:p14="http://schemas.microsoft.com/office/powerpoint/2010/main" val="17255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a do Office">
  <a:themeElements>
    <a:clrScheme name="ISEG Executive Education">
      <a:dk1>
        <a:sysClr val="windowText" lastClr="000000"/>
      </a:dk1>
      <a:lt1>
        <a:sysClr val="window" lastClr="FFFFFF"/>
      </a:lt1>
      <a:dk2>
        <a:srgbClr val="000000"/>
      </a:dk2>
      <a:lt2>
        <a:srgbClr val="FFFFFF"/>
      </a:lt2>
      <a:accent1>
        <a:srgbClr val="E63232"/>
      </a:accent1>
      <a:accent2>
        <a:srgbClr val="F0BED5"/>
      </a:accent2>
      <a:accent3>
        <a:srgbClr val="3787FA"/>
      </a:accent3>
      <a:accent4>
        <a:srgbClr val="FADC64"/>
      </a:accent4>
      <a:accent5>
        <a:srgbClr val="D1D3D4"/>
      </a:accent5>
      <a:accent6>
        <a:srgbClr val="413F4B"/>
      </a:accent6>
      <a:hlink>
        <a:srgbClr val="3787FA"/>
      </a:hlink>
      <a:folHlink>
        <a:srgbClr val="3787FA"/>
      </a:folHlink>
    </a:clrScheme>
    <a:fontScheme name="Personalizado 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842206202D8B848B4F0FFC8B3EC6D27" ma:contentTypeVersion="13" ma:contentTypeDescription="Criar um novo documento." ma:contentTypeScope="" ma:versionID="edd2a840a0cb04b4472a5f7e073fe549">
  <xsd:schema xmlns:xsd="http://www.w3.org/2001/XMLSchema" xmlns:xs="http://www.w3.org/2001/XMLSchema" xmlns:p="http://schemas.microsoft.com/office/2006/metadata/properties" xmlns:ns2="41bc0451-b3c7-444d-bcbf-bcc20485083c" xmlns:ns3="1441a309-525a-4645-af9a-9e733ce050da" targetNamespace="http://schemas.microsoft.com/office/2006/metadata/properties" ma:root="true" ma:fieldsID="8e72de66c07afbd6bd5b5385df97edb5" ns2:_="" ns3:_="">
    <xsd:import namespace="41bc0451-b3c7-444d-bcbf-bcc20485083c"/>
    <xsd:import namespace="1441a309-525a-4645-af9a-9e733ce050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c0451-b3c7-444d-bcbf-bcc204850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41a309-525a-4645-af9a-9e733ce050da" elementFormDefault="qualified">
    <xsd:import namespace="http://schemas.microsoft.com/office/2006/documentManagement/types"/>
    <xsd:import namespace="http://schemas.microsoft.com/office/infopath/2007/PartnerControls"/>
    <xsd:element name="SharedWithUsers" ma:index="18"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94DB2-56FB-4542-BA53-5923420910F1}">
  <ds:schemaRefs>
    <ds:schemaRef ds:uri="http://schemas.microsoft.com/sharepoint/v3/contenttype/forms"/>
  </ds:schemaRefs>
</ds:datastoreItem>
</file>

<file path=customXml/itemProps2.xml><?xml version="1.0" encoding="utf-8"?>
<ds:datastoreItem xmlns:ds="http://schemas.openxmlformats.org/officeDocument/2006/customXml" ds:itemID="{F02F7708-CD4B-4E07-AC48-3EA2A6067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bc0451-b3c7-444d-bcbf-bcc20485083c"/>
    <ds:schemaRef ds:uri="1441a309-525a-4645-af9a-9e733ce05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63268-BF64-4F1F-86E4-350640D66C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705</TotalTime>
  <Words>1287</Words>
  <Application>Microsoft Macintosh PowerPoint</Application>
  <PresentationFormat>Ecrã Panorâmico</PresentationFormat>
  <Paragraphs>187</Paragraphs>
  <Slides>20</Slides>
  <Notes>0</Notes>
  <HiddenSlides>0</HiddenSlides>
  <MMClips>10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20</vt:i4>
      </vt:variant>
    </vt:vector>
  </HeadingPairs>
  <TitlesOfParts>
    <vt:vector size="26" baseType="lpstr">
      <vt:lpstr>Arial</vt:lpstr>
      <vt:lpstr>Arial Black</vt:lpstr>
      <vt:lpstr>Arial Bold</vt:lpstr>
      <vt:lpstr>Calibri</vt:lpstr>
      <vt:lpstr>Sharp Sans Semibold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Inês Trindade</dc:creator>
  <cp:lastModifiedBy>Sofia Santos</cp:lastModifiedBy>
  <cp:revision>41</cp:revision>
  <dcterms:created xsi:type="dcterms:W3CDTF">2021-02-03T14:43:50Z</dcterms:created>
  <dcterms:modified xsi:type="dcterms:W3CDTF">2021-12-14T00:56:44Z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0x010100C842206202D8B848B4F0FFC8B3EC6D27</vt:lpwstr>
  </property>
</Properties>
</file>