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9" r:id="rId3"/>
    <p:sldId id="280" r:id="rId4"/>
    <p:sldId id="258" r:id="rId5"/>
    <p:sldId id="269" r:id="rId6"/>
    <p:sldId id="270" r:id="rId7"/>
    <p:sldId id="261" r:id="rId8"/>
    <p:sldId id="271" r:id="rId9"/>
    <p:sldId id="272" r:id="rId10"/>
    <p:sldId id="282" r:id="rId11"/>
    <p:sldId id="275" r:id="rId12"/>
    <p:sldId id="274" r:id="rId13"/>
    <p:sldId id="273" r:id="rId14"/>
    <p:sldId id="266" r:id="rId15"/>
    <p:sldId id="267" r:id="rId16"/>
    <p:sldId id="279" r:id="rId17"/>
    <p:sldId id="277" r:id="rId18"/>
    <p:sldId id="278" r:id="rId19"/>
    <p:sldId id="257" r:id="rId20"/>
  </p:sldIdLst>
  <p:sldSz cx="12192000" cy="6858000"/>
  <p:notesSz cx="9945688" cy="6858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8B4"/>
    <a:srgbClr val="BBFDFB"/>
    <a:srgbClr val="07DBD6"/>
    <a:srgbClr val="39F9F4"/>
    <a:srgbClr val="41F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3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054AEA-3BD4-42E3-ABAE-3A881314DBA7}" type="doc">
      <dgm:prSet loTypeId="urn:microsoft.com/office/officeart/2005/8/layout/arrow1" loCatId="relationship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E2A6BE54-CF67-45A0-A4FA-BEA490EC7917}">
      <dgm:prSet phldrT="[Text]" custT="1"/>
      <dgm:spPr>
        <a:solidFill>
          <a:srgbClr val="06B8B4">
            <a:alpha val="90000"/>
          </a:srgbClr>
        </a:solidFill>
        <a:ln w="19050">
          <a:solidFill>
            <a:srgbClr val="BBFDFB"/>
          </a:solidFill>
        </a:ln>
      </dgm:spPr>
      <dgm:t>
        <a:bodyPr/>
        <a:lstStyle/>
        <a:p>
          <a:r>
            <a:rPr lang="pt-PT" sz="2000" b="1" i="1" dirty="0" err="1">
              <a:solidFill>
                <a:schemeClr val="bg1"/>
              </a:solidFill>
            </a:rPr>
            <a:t>Developmental</a:t>
          </a:r>
          <a:r>
            <a:rPr lang="pt-PT" sz="2000" b="1" i="1" dirty="0">
              <a:solidFill>
                <a:schemeClr val="bg1"/>
              </a:solidFill>
            </a:rPr>
            <a:t> </a:t>
          </a:r>
          <a:r>
            <a:rPr lang="pt-PT" sz="2000" b="1" i="1" dirty="0" err="1">
              <a:solidFill>
                <a:schemeClr val="bg1"/>
              </a:solidFill>
            </a:rPr>
            <a:t>review</a:t>
          </a:r>
          <a:r>
            <a:rPr lang="pt-PT" sz="2000" b="1" i="1" dirty="0">
              <a:solidFill>
                <a:schemeClr val="bg1"/>
              </a:solidFill>
            </a:rPr>
            <a:t>:</a:t>
          </a:r>
          <a:endParaRPr lang="en-US" sz="2000" b="1" i="1" dirty="0">
            <a:solidFill>
              <a:schemeClr val="bg1"/>
            </a:solidFill>
          </a:endParaRPr>
        </a:p>
      </dgm:t>
    </dgm:pt>
    <dgm:pt modelId="{3294004D-1160-4DC5-814F-77863BBBB021}" type="parTrans" cxnId="{F1EF8270-C449-4470-8E39-638C4402EC3F}">
      <dgm:prSet/>
      <dgm:spPr/>
      <dgm:t>
        <a:bodyPr/>
        <a:lstStyle/>
        <a:p>
          <a:endParaRPr lang="en-US"/>
        </a:p>
      </dgm:t>
    </dgm:pt>
    <dgm:pt modelId="{A04BED39-7B8D-4115-B7FC-DACB134D728A}" type="sibTrans" cxnId="{F1EF8270-C449-4470-8E39-638C4402EC3F}">
      <dgm:prSet/>
      <dgm:spPr/>
      <dgm:t>
        <a:bodyPr/>
        <a:lstStyle/>
        <a:p>
          <a:endParaRPr lang="en-US"/>
        </a:p>
      </dgm:t>
    </dgm:pt>
    <dgm:pt modelId="{D5ACE076-1C7D-443F-85E6-08FC2F39D164}">
      <dgm:prSet phldrT="[Text]" custT="1"/>
      <dgm:spPr>
        <a:solidFill>
          <a:schemeClr val="bg1">
            <a:alpha val="50000"/>
          </a:schemeClr>
        </a:solidFill>
        <a:ln w="19050">
          <a:solidFill>
            <a:srgbClr val="06B8B4"/>
          </a:solidFill>
        </a:ln>
      </dgm:spPr>
      <dgm:t>
        <a:bodyPr/>
        <a:lstStyle/>
        <a:p>
          <a:r>
            <a:rPr lang="pt-PT" sz="2000" b="1" i="1" dirty="0" err="1">
              <a:solidFill>
                <a:srgbClr val="06B8B4"/>
              </a:solidFill>
            </a:rPr>
            <a:t>As-is</a:t>
          </a:r>
          <a:r>
            <a:rPr lang="pt-PT" sz="2000" b="1" i="1" dirty="0">
              <a:solidFill>
                <a:srgbClr val="06B8B4"/>
              </a:solidFill>
            </a:rPr>
            <a:t> </a:t>
          </a:r>
          <a:r>
            <a:rPr lang="pt-PT" sz="2000" b="1" i="1" dirty="0" err="1">
              <a:solidFill>
                <a:srgbClr val="06B8B4"/>
              </a:solidFill>
            </a:rPr>
            <a:t>review</a:t>
          </a:r>
          <a:r>
            <a:rPr lang="pt-PT" sz="2000" b="1" i="1" dirty="0">
              <a:solidFill>
                <a:srgbClr val="06B8B4"/>
              </a:solidFill>
            </a:rPr>
            <a:t>:</a:t>
          </a:r>
          <a:endParaRPr lang="en-US" sz="2000" b="1" dirty="0">
            <a:solidFill>
              <a:srgbClr val="06B8B4"/>
            </a:solidFill>
          </a:endParaRPr>
        </a:p>
      </dgm:t>
    </dgm:pt>
    <dgm:pt modelId="{EDAEF798-A3E6-4B98-A2CB-D060F71290B6}" type="parTrans" cxnId="{0C7C955B-1013-4EBF-8362-36686755107A}">
      <dgm:prSet/>
      <dgm:spPr/>
      <dgm:t>
        <a:bodyPr/>
        <a:lstStyle/>
        <a:p>
          <a:endParaRPr lang="en-US"/>
        </a:p>
      </dgm:t>
    </dgm:pt>
    <dgm:pt modelId="{D0348466-EA5D-4A8B-9C49-C3C706599BD7}" type="sibTrans" cxnId="{0C7C955B-1013-4EBF-8362-36686755107A}">
      <dgm:prSet/>
      <dgm:spPr/>
      <dgm:t>
        <a:bodyPr/>
        <a:lstStyle/>
        <a:p>
          <a:endParaRPr lang="en-US"/>
        </a:p>
      </dgm:t>
    </dgm:pt>
    <dgm:pt modelId="{8CC97C2D-6DD0-4711-AEB3-CB59508D0533}" type="pres">
      <dgm:prSet presAssocID="{8C054AEA-3BD4-42E3-ABAE-3A881314DBA7}" presName="cycle" presStyleCnt="0">
        <dgm:presLayoutVars>
          <dgm:dir/>
          <dgm:resizeHandles val="exact"/>
        </dgm:presLayoutVars>
      </dgm:prSet>
      <dgm:spPr/>
    </dgm:pt>
    <dgm:pt modelId="{8ABD330C-F74C-4F0D-9AEE-4BEEFCA5F3B5}" type="pres">
      <dgm:prSet presAssocID="{E2A6BE54-CF67-45A0-A4FA-BEA490EC7917}" presName="arrow" presStyleLbl="node1" presStyleIdx="0" presStyleCnt="2" custScaleX="21082" custScaleY="92348" custRadScaleRad="98089" custRadScaleInc="4487">
        <dgm:presLayoutVars>
          <dgm:bulletEnabled val="1"/>
        </dgm:presLayoutVars>
      </dgm:prSet>
      <dgm:spPr/>
    </dgm:pt>
    <dgm:pt modelId="{B29C764E-E31C-4C40-AC6A-EA7FE17640AC}" type="pres">
      <dgm:prSet presAssocID="{D5ACE076-1C7D-443F-85E6-08FC2F39D164}" presName="arrow" presStyleLbl="node1" presStyleIdx="1" presStyleCnt="2" custScaleX="21082" custScaleY="92348" custRadScaleRad="84958" custRadScaleInc="-4965">
        <dgm:presLayoutVars>
          <dgm:bulletEnabled val="1"/>
        </dgm:presLayoutVars>
      </dgm:prSet>
      <dgm:spPr/>
    </dgm:pt>
  </dgm:ptLst>
  <dgm:cxnLst>
    <dgm:cxn modelId="{0C7C955B-1013-4EBF-8362-36686755107A}" srcId="{8C054AEA-3BD4-42E3-ABAE-3A881314DBA7}" destId="{D5ACE076-1C7D-443F-85E6-08FC2F39D164}" srcOrd="1" destOrd="0" parTransId="{EDAEF798-A3E6-4B98-A2CB-D060F71290B6}" sibTransId="{D0348466-EA5D-4A8B-9C49-C3C706599BD7}"/>
    <dgm:cxn modelId="{F1DF4170-6EF8-471E-94F9-A65B13839E9A}" type="presOf" srcId="{8C054AEA-3BD4-42E3-ABAE-3A881314DBA7}" destId="{8CC97C2D-6DD0-4711-AEB3-CB59508D0533}" srcOrd="0" destOrd="0" presId="urn:microsoft.com/office/officeart/2005/8/layout/arrow1"/>
    <dgm:cxn modelId="{F1EF8270-C449-4470-8E39-638C4402EC3F}" srcId="{8C054AEA-3BD4-42E3-ABAE-3A881314DBA7}" destId="{E2A6BE54-CF67-45A0-A4FA-BEA490EC7917}" srcOrd="0" destOrd="0" parTransId="{3294004D-1160-4DC5-814F-77863BBBB021}" sibTransId="{A04BED39-7B8D-4115-B7FC-DACB134D728A}"/>
    <dgm:cxn modelId="{8ADE02CA-A891-409B-9E32-CE5563973D2F}" type="presOf" srcId="{E2A6BE54-CF67-45A0-A4FA-BEA490EC7917}" destId="{8ABD330C-F74C-4F0D-9AEE-4BEEFCA5F3B5}" srcOrd="0" destOrd="0" presId="urn:microsoft.com/office/officeart/2005/8/layout/arrow1"/>
    <dgm:cxn modelId="{B92F6BCF-8218-49C5-9A4E-01F75B2FD101}" type="presOf" srcId="{D5ACE076-1C7D-443F-85E6-08FC2F39D164}" destId="{B29C764E-E31C-4C40-AC6A-EA7FE17640AC}" srcOrd="0" destOrd="0" presId="urn:microsoft.com/office/officeart/2005/8/layout/arrow1"/>
    <dgm:cxn modelId="{3C0FC7E1-B82D-43B3-A382-E4116BC79A56}" type="presParOf" srcId="{8CC97C2D-6DD0-4711-AEB3-CB59508D0533}" destId="{8ABD330C-F74C-4F0D-9AEE-4BEEFCA5F3B5}" srcOrd="0" destOrd="0" presId="urn:microsoft.com/office/officeart/2005/8/layout/arrow1"/>
    <dgm:cxn modelId="{91B8995E-7C18-4974-8456-026664A5EED4}" type="presParOf" srcId="{8CC97C2D-6DD0-4711-AEB3-CB59508D0533}" destId="{B29C764E-E31C-4C40-AC6A-EA7FE17640AC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FB645E-F635-4518-866A-8323A1A73ABE}" type="doc">
      <dgm:prSet loTypeId="urn:microsoft.com/office/officeart/2005/8/layout/lProcess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A389A4C-FDB5-4B86-8276-BFCE9D534235}">
      <dgm:prSet phldrT="[Texto]"/>
      <dgm:spPr>
        <a:solidFill>
          <a:srgbClr val="06B8B4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/>
            <a:t>Método Dedutivo</a:t>
          </a:r>
        </a:p>
      </dgm:t>
    </dgm:pt>
    <dgm:pt modelId="{FF43B190-CE05-4468-B67C-52756A22B8C8}" type="parTrans" cxnId="{AD83EEFD-B0C2-4158-B066-56DF51909455}">
      <dgm:prSet/>
      <dgm:spPr/>
      <dgm:t>
        <a:bodyPr/>
        <a:lstStyle/>
        <a:p>
          <a:endParaRPr lang="pt-PT"/>
        </a:p>
      </dgm:t>
    </dgm:pt>
    <dgm:pt modelId="{1AF3CA5B-D22A-4BB1-B03C-6F46D3CC4535}" type="sibTrans" cxnId="{AD83EEFD-B0C2-4158-B066-56DF51909455}">
      <dgm:prSet/>
      <dgm:spPr/>
      <dgm:t>
        <a:bodyPr/>
        <a:lstStyle/>
        <a:p>
          <a:endParaRPr lang="pt-PT"/>
        </a:p>
      </dgm:t>
    </dgm:pt>
    <dgm:pt modelId="{DF27494C-540F-4666-932B-AAF54E746C5C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Geral</a:t>
          </a:r>
        </a:p>
      </dgm:t>
    </dgm:pt>
    <dgm:pt modelId="{7FC64A4B-CD3E-4DA7-9BF9-E98BDD8F4AA0}" type="parTrans" cxnId="{A976FC06-762B-4AC7-B276-CBAF4A9BA574}">
      <dgm:prSet/>
      <dgm:spPr/>
      <dgm:t>
        <a:bodyPr/>
        <a:lstStyle/>
        <a:p>
          <a:endParaRPr lang="pt-PT"/>
        </a:p>
      </dgm:t>
    </dgm:pt>
    <dgm:pt modelId="{C887B29C-1D12-4BCD-B28F-95DA0B348B2C}" type="sibTrans" cxnId="{A976FC06-762B-4AC7-B276-CBAF4A9BA574}">
      <dgm:prSet/>
      <dgm:spPr/>
      <dgm:t>
        <a:bodyPr/>
        <a:lstStyle/>
        <a:p>
          <a:endParaRPr lang="pt-PT"/>
        </a:p>
      </dgm:t>
    </dgm:pt>
    <dgm:pt modelId="{9AC85DAA-A56C-47C1-94E3-FFC9E0067130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Particular</a:t>
          </a:r>
        </a:p>
      </dgm:t>
    </dgm:pt>
    <dgm:pt modelId="{57E4EF19-66C6-488F-AD45-0E47C634320F}" type="parTrans" cxnId="{F39385CE-8C0C-4144-9150-5A4DF4762DBD}">
      <dgm:prSet/>
      <dgm:spPr/>
      <dgm:t>
        <a:bodyPr/>
        <a:lstStyle/>
        <a:p>
          <a:endParaRPr lang="pt-PT"/>
        </a:p>
      </dgm:t>
    </dgm:pt>
    <dgm:pt modelId="{0282DEF2-5CCA-4EE1-9751-FF3663B159D8}" type="sibTrans" cxnId="{F39385CE-8C0C-4144-9150-5A4DF4762DBD}">
      <dgm:prSet/>
      <dgm:spPr/>
      <dgm:t>
        <a:bodyPr/>
        <a:lstStyle/>
        <a:p>
          <a:endParaRPr lang="pt-PT"/>
        </a:p>
      </dgm:t>
    </dgm:pt>
    <dgm:pt modelId="{194CCD51-2D2F-4ECD-BBFC-38C64EE289FF}">
      <dgm:prSet phldrT="[Texto]"/>
      <dgm:spPr>
        <a:solidFill>
          <a:srgbClr val="06B8B4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/>
            <a:t>Método Indutivo</a:t>
          </a:r>
        </a:p>
      </dgm:t>
    </dgm:pt>
    <dgm:pt modelId="{5EF92BE7-0E3C-41A4-8D5F-7BE9A0B611C6}" type="parTrans" cxnId="{70E6945F-9244-4093-AFCC-8AFADEDA97F0}">
      <dgm:prSet/>
      <dgm:spPr/>
      <dgm:t>
        <a:bodyPr/>
        <a:lstStyle/>
        <a:p>
          <a:endParaRPr lang="pt-PT"/>
        </a:p>
      </dgm:t>
    </dgm:pt>
    <dgm:pt modelId="{42114C5C-CC3F-4102-82DC-56F907CA1B8E}" type="sibTrans" cxnId="{70E6945F-9244-4093-AFCC-8AFADEDA97F0}">
      <dgm:prSet/>
      <dgm:spPr/>
      <dgm:t>
        <a:bodyPr/>
        <a:lstStyle/>
        <a:p>
          <a:endParaRPr lang="pt-PT"/>
        </a:p>
      </dgm:t>
    </dgm:pt>
    <dgm:pt modelId="{4270CD9E-3476-4E89-9078-FA56E00BEB2E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Particular</a:t>
          </a:r>
        </a:p>
      </dgm:t>
    </dgm:pt>
    <dgm:pt modelId="{349393CD-3DCC-44C8-9B95-159CB57B2CE7}" type="parTrans" cxnId="{47A2D028-149A-4E6E-A32A-369692369326}">
      <dgm:prSet/>
      <dgm:spPr/>
      <dgm:t>
        <a:bodyPr/>
        <a:lstStyle/>
        <a:p>
          <a:endParaRPr lang="pt-PT"/>
        </a:p>
      </dgm:t>
    </dgm:pt>
    <dgm:pt modelId="{115ADDCF-3DF5-4601-A9AD-F171660BD12C}" type="sibTrans" cxnId="{47A2D028-149A-4E6E-A32A-369692369326}">
      <dgm:prSet/>
      <dgm:spPr/>
      <dgm:t>
        <a:bodyPr/>
        <a:lstStyle/>
        <a:p>
          <a:endParaRPr lang="pt-PT"/>
        </a:p>
      </dgm:t>
    </dgm:pt>
    <dgm:pt modelId="{6868FB89-17C2-4F81-97C2-7E8F423A3411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Geral</a:t>
          </a:r>
        </a:p>
      </dgm:t>
    </dgm:pt>
    <dgm:pt modelId="{5F28FA7A-0DC3-4AA6-B418-D8E19AE54F0F}" type="parTrans" cxnId="{28C087E8-AB4A-4663-9182-F97514CFFD5C}">
      <dgm:prSet/>
      <dgm:spPr/>
      <dgm:t>
        <a:bodyPr/>
        <a:lstStyle/>
        <a:p>
          <a:endParaRPr lang="pt-PT"/>
        </a:p>
      </dgm:t>
    </dgm:pt>
    <dgm:pt modelId="{C6073E25-95C6-4B9F-84F3-0FA256E89C09}" type="sibTrans" cxnId="{28C087E8-AB4A-4663-9182-F97514CFFD5C}">
      <dgm:prSet/>
      <dgm:spPr/>
      <dgm:t>
        <a:bodyPr/>
        <a:lstStyle/>
        <a:p>
          <a:endParaRPr lang="pt-PT"/>
        </a:p>
      </dgm:t>
    </dgm:pt>
    <dgm:pt modelId="{5AE62787-3268-4AE4-87A9-3BB1FA699E7A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Teoria</a:t>
          </a:r>
        </a:p>
      </dgm:t>
    </dgm:pt>
    <dgm:pt modelId="{DA3E8656-0C5E-4793-BC4E-C0A61D7D7A6E}" type="parTrans" cxnId="{9659BA26-BDB6-465B-82E2-DE209E8A1CF6}">
      <dgm:prSet/>
      <dgm:spPr/>
      <dgm:t>
        <a:bodyPr/>
        <a:lstStyle/>
        <a:p>
          <a:endParaRPr lang="pt-PT"/>
        </a:p>
      </dgm:t>
    </dgm:pt>
    <dgm:pt modelId="{F5577B5A-6E06-46A1-ADB0-849544F7A280}" type="sibTrans" cxnId="{9659BA26-BDB6-465B-82E2-DE209E8A1CF6}">
      <dgm:prSet/>
      <dgm:spPr/>
      <dgm:t>
        <a:bodyPr/>
        <a:lstStyle/>
        <a:p>
          <a:endParaRPr lang="pt-PT"/>
        </a:p>
      </dgm:t>
    </dgm:pt>
    <dgm:pt modelId="{6C6359F1-2F53-400C-9C71-4B2D66A5920B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Hipóteses</a:t>
          </a:r>
        </a:p>
      </dgm:t>
    </dgm:pt>
    <dgm:pt modelId="{7B4DDB50-5E1E-484F-904C-5087EBCAEF7A}" type="parTrans" cxnId="{68091983-5B2C-4B94-AF73-42FCF94C7E95}">
      <dgm:prSet/>
      <dgm:spPr/>
      <dgm:t>
        <a:bodyPr/>
        <a:lstStyle/>
        <a:p>
          <a:endParaRPr lang="pt-PT"/>
        </a:p>
      </dgm:t>
    </dgm:pt>
    <dgm:pt modelId="{AA62DB75-EF01-4BE4-AACB-B745071FCFFE}" type="sibTrans" cxnId="{68091983-5B2C-4B94-AF73-42FCF94C7E95}">
      <dgm:prSet/>
      <dgm:spPr/>
      <dgm:t>
        <a:bodyPr/>
        <a:lstStyle/>
        <a:p>
          <a:endParaRPr lang="pt-PT"/>
        </a:p>
      </dgm:t>
    </dgm:pt>
    <dgm:pt modelId="{CF3CCE2F-DC77-490A-A953-83064B6A1D89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Testar hipóteses</a:t>
          </a:r>
        </a:p>
      </dgm:t>
    </dgm:pt>
    <dgm:pt modelId="{DFFD74D8-15E7-469A-859B-FDB83A9BA3C7}" type="parTrans" cxnId="{1114577C-039F-4CDA-B9E2-D08F8775C5F0}">
      <dgm:prSet/>
      <dgm:spPr/>
      <dgm:t>
        <a:bodyPr/>
        <a:lstStyle/>
        <a:p>
          <a:endParaRPr lang="pt-PT"/>
        </a:p>
      </dgm:t>
    </dgm:pt>
    <dgm:pt modelId="{C81AF95B-C71F-49D9-AD92-830B3A45DB55}" type="sibTrans" cxnId="{1114577C-039F-4CDA-B9E2-D08F8775C5F0}">
      <dgm:prSet/>
      <dgm:spPr/>
      <dgm:t>
        <a:bodyPr/>
        <a:lstStyle/>
        <a:p>
          <a:endParaRPr lang="pt-PT"/>
        </a:p>
      </dgm:t>
    </dgm:pt>
    <dgm:pt modelId="{7327285A-5DAD-409C-B39A-A9CA95B3BE02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Rever a teoria</a:t>
          </a:r>
        </a:p>
      </dgm:t>
    </dgm:pt>
    <dgm:pt modelId="{0E4778AB-9AB3-4E0C-A420-0D4F99A9C84B}" type="parTrans" cxnId="{D04B3F82-BD2E-4C00-9537-6DA42902FA8C}">
      <dgm:prSet/>
      <dgm:spPr/>
      <dgm:t>
        <a:bodyPr/>
        <a:lstStyle/>
        <a:p>
          <a:endParaRPr lang="pt-PT"/>
        </a:p>
      </dgm:t>
    </dgm:pt>
    <dgm:pt modelId="{964E12EC-2976-4968-B53C-7344375B085E}" type="sibTrans" cxnId="{D04B3F82-BD2E-4C00-9537-6DA42902FA8C}">
      <dgm:prSet/>
      <dgm:spPr/>
      <dgm:t>
        <a:bodyPr/>
        <a:lstStyle/>
        <a:p>
          <a:endParaRPr lang="pt-PT"/>
        </a:p>
      </dgm:t>
    </dgm:pt>
    <dgm:pt modelId="{082DA148-98C3-434B-8914-855C3CA24074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Observações empíricas</a:t>
          </a:r>
        </a:p>
      </dgm:t>
    </dgm:pt>
    <dgm:pt modelId="{07477B10-7558-42E7-9497-AEE0C0A7B0FC}" type="parTrans" cxnId="{DC53B1AC-2BF4-47BA-8ADD-C014AE09B35C}">
      <dgm:prSet/>
      <dgm:spPr/>
      <dgm:t>
        <a:bodyPr/>
        <a:lstStyle/>
        <a:p>
          <a:endParaRPr lang="pt-PT"/>
        </a:p>
      </dgm:t>
    </dgm:pt>
    <dgm:pt modelId="{B390C4B3-2B4A-4352-AFAF-73A42D67EF27}" type="sibTrans" cxnId="{DC53B1AC-2BF4-47BA-8ADD-C014AE09B35C}">
      <dgm:prSet/>
      <dgm:spPr/>
      <dgm:t>
        <a:bodyPr/>
        <a:lstStyle/>
        <a:p>
          <a:endParaRPr lang="pt-PT"/>
        </a:p>
      </dgm:t>
    </dgm:pt>
    <dgm:pt modelId="{5164BA83-ABC4-4B64-A030-3D9F63C8EE40}">
      <dgm:prSet phldrT="[Texto]"/>
      <dgm:spPr>
        <a:solidFill>
          <a:srgbClr val="BBFDFB">
            <a:alpha val="90000"/>
          </a:srgbClr>
        </a:solidFill>
      </dgm:spPr>
      <dgm:t>
        <a:bodyPr/>
        <a:lstStyle/>
        <a:p>
          <a:r>
            <a:rPr lang="pt-PT" dirty="0"/>
            <a:t>Conceitos e teorias</a:t>
          </a:r>
        </a:p>
      </dgm:t>
    </dgm:pt>
    <dgm:pt modelId="{54AD7F85-A080-4C39-B8F6-1180BB9E9ED2}" type="parTrans" cxnId="{FA56242E-94FF-4D81-8EB5-35A5527B4B0D}">
      <dgm:prSet/>
      <dgm:spPr/>
      <dgm:t>
        <a:bodyPr/>
        <a:lstStyle/>
        <a:p>
          <a:endParaRPr lang="pt-PT"/>
        </a:p>
      </dgm:t>
    </dgm:pt>
    <dgm:pt modelId="{DD5BD500-9CF7-4984-A738-E0FCAFCEA2D8}" type="sibTrans" cxnId="{FA56242E-94FF-4D81-8EB5-35A5527B4B0D}">
      <dgm:prSet/>
      <dgm:spPr/>
      <dgm:t>
        <a:bodyPr/>
        <a:lstStyle/>
        <a:p>
          <a:endParaRPr lang="pt-PT"/>
        </a:p>
      </dgm:t>
    </dgm:pt>
    <dgm:pt modelId="{C853475D-C0D1-4AF4-AEB1-3F1465681D39}" type="pres">
      <dgm:prSet presAssocID="{9CFB645E-F635-4518-866A-8323A1A73ABE}" presName="Name0" presStyleCnt="0">
        <dgm:presLayoutVars>
          <dgm:dir/>
          <dgm:animLvl val="lvl"/>
          <dgm:resizeHandles val="exact"/>
        </dgm:presLayoutVars>
      </dgm:prSet>
      <dgm:spPr/>
    </dgm:pt>
    <dgm:pt modelId="{6CD511EF-63DB-436B-9A52-754100AA8A0D}" type="pres">
      <dgm:prSet presAssocID="{8A389A4C-FDB5-4B86-8276-BFCE9D534235}" presName="vertFlow" presStyleCnt="0"/>
      <dgm:spPr/>
    </dgm:pt>
    <dgm:pt modelId="{2451D393-2120-4BD4-8FE6-A3D91765B65D}" type="pres">
      <dgm:prSet presAssocID="{8A389A4C-FDB5-4B86-8276-BFCE9D534235}" presName="header" presStyleLbl="node1" presStyleIdx="0" presStyleCnt="2"/>
      <dgm:spPr/>
    </dgm:pt>
    <dgm:pt modelId="{26486894-3AF6-4184-8D21-B3C675A07EA2}" type="pres">
      <dgm:prSet presAssocID="{7FC64A4B-CD3E-4DA7-9BF9-E98BDD8F4AA0}" presName="parTrans" presStyleLbl="sibTrans2D1" presStyleIdx="0" presStyleCnt="10"/>
      <dgm:spPr/>
    </dgm:pt>
    <dgm:pt modelId="{7A093CB4-306A-42A9-95E9-C4172680CE0F}" type="pres">
      <dgm:prSet presAssocID="{DF27494C-540F-4666-932B-AAF54E746C5C}" presName="child" presStyleLbl="alignAccFollowNode1" presStyleIdx="0" presStyleCnt="10">
        <dgm:presLayoutVars>
          <dgm:chMax val="0"/>
          <dgm:bulletEnabled val="1"/>
        </dgm:presLayoutVars>
      </dgm:prSet>
      <dgm:spPr/>
    </dgm:pt>
    <dgm:pt modelId="{DB605C93-A7BB-4BA8-96A3-2851D0D876D2}" type="pres">
      <dgm:prSet presAssocID="{C887B29C-1D12-4BCD-B28F-95DA0B348B2C}" presName="sibTrans" presStyleLbl="sibTrans2D1" presStyleIdx="1" presStyleCnt="10"/>
      <dgm:spPr/>
    </dgm:pt>
    <dgm:pt modelId="{E771298E-AF01-47D6-8FD7-3AA5F7D7A82A}" type="pres">
      <dgm:prSet presAssocID="{9AC85DAA-A56C-47C1-94E3-FFC9E0067130}" presName="child" presStyleLbl="alignAccFollowNode1" presStyleIdx="1" presStyleCnt="10">
        <dgm:presLayoutVars>
          <dgm:chMax val="0"/>
          <dgm:bulletEnabled val="1"/>
        </dgm:presLayoutVars>
      </dgm:prSet>
      <dgm:spPr/>
    </dgm:pt>
    <dgm:pt modelId="{4C29F985-1235-4481-9F3E-23F9640ED8C7}" type="pres">
      <dgm:prSet presAssocID="{0282DEF2-5CCA-4EE1-9751-FF3663B159D8}" presName="sibTrans" presStyleLbl="sibTrans2D1" presStyleIdx="2" presStyleCnt="10"/>
      <dgm:spPr/>
    </dgm:pt>
    <dgm:pt modelId="{EE354532-64D0-4F9E-AC62-6C13665ED00F}" type="pres">
      <dgm:prSet presAssocID="{5AE62787-3268-4AE4-87A9-3BB1FA699E7A}" presName="child" presStyleLbl="alignAccFollowNode1" presStyleIdx="2" presStyleCnt="10">
        <dgm:presLayoutVars>
          <dgm:chMax val="0"/>
          <dgm:bulletEnabled val="1"/>
        </dgm:presLayoutVars>
      </dgm:prSet>
      <dgm:spPr/>
    </dgm:pt>
    <dgm:pt modelId="{0DF8E9B8-91F2-49E8-ABA6-4226FB5E6A99}" type="pres">
      <dgm:prSet presAssocID="{F5577B5A-6E06-46A1-ADB0-849544F7A280}" presName="sibTrans" presStyleLbl="sibTrans2D1" presStyleIdx="3" presStyleCnt="10"/>
      <dgm:spPr/>
    </dgm:pt>
    <dgm:pt modelId="{2F6E66C6-9F7B-47A1-BC7B-708A0DFB9A3E}" type="pres">
      <dgm:prSet presAssocID="{6C6359F1-2F53-400C-9C71-4B2D66A5920B}" presName="child" presStyleLbl="alignAccFollowNode1" presStyleIdx="3" presStyleCnt="10">
        <dgm:presLayoutVars>
          <dgm:chMax val="0"/>
          <dgm:bulletEnabled val="1"/>
        </dgm:presLayoutVars>
      </dgm:prSet>
      <dgm:spPr/>
    </dgm:pt>
    <dgm:pt modelId="{D2BF6B1C-F629-4987-927A-EF89771BBD9A}" type="pres">
      <dgm:prSet presAssocID="{AA62DB75-EF01-4BE4-AACB-B745071FCFFE}" presName="sibTrans" presStyleLbl="sibTrans2D1" presStyleIdx="4" presStyleCnt="10"/>
      <dgm:spPr/>
    </dgm:pt>
    <dgm:pt modelId="{72CEA2D2-2141-4D55-872E-C12B1B7C7196}" type="pres">
      <dgm:prSet presAssocID="{CF3CCE2F-DC77-490A-A953-83064B6A1D89}" presName="child" presStyleLbl="alignAccFollowNode1" presStyleIdx="4" presStyleCnt="10">
        <dgm:presLayoutVars>
          <dgm:chMax val="0"/>
          <dgm:bulletEnabled val="1"/>
        </dgm:presLayoutVars>
      </dgm:prSet>
      <dgm:spPr/>
    </dgm:pt>
    <dgm:pt modelId="{5E3FA2C5-9DF9-4BD7-88F1-4B19C02A244A}" type="pres">
      <dgm:prSet presAssocID="{C81AF95B-C71F-49D9-AD92-830B3A45DB55}" presName="sibTrans" presStyleLbl="sibTrans2D1" presStyleIdx="5" presStyleCnt="10"/>
      <dgm:spPr/>
    </dgm:pt>
    <dgm:pt modelId="{5691A03F-69A5-43D3-BE08-2866946024D7}" type="pres">
      <dgm:prSet presAssocID="{7327285A-5DAD-409C-B39A-A9CA95B3BE02}" presName="child" presStyleLbl="alignAccFollowNode1" presStyleIdx="5" presStyleCnt="10">
        <dgm:presLayoutVars>
          <dgm:chMax val="0"/>
          <dgm:bulletEnabled val="1"/>
        </dgm:presLayoutVars>
      </dgm:prSet>
      <dgm:spPr/>
    </dgm:pt>
    <dgm:pt modelId="{0E1EE1FE-A8F4-4029-B75A-8CCAF5A12C8D}" type="pres">
      <dgm:prSet presAssocID="{8A389A4C-FDB5-4B86-8276-BFCE9D534235}" presName="hSp" presStyleCnt="0"/>
      <dgm:spPr/>
    </dgm:pt>
    <dgm:pt modelId="{7BECC201-E80D-4F9A-937B-221713E400C2}" type="pres">
      <dgm:prSet presAssocID="{194CCD51-2D2F-4ECD-BBFC-38C64EE289FF}" presName="vertFlow" presStyleCnt="0"/>
      <dgm:spPr/>
    </dgm:pt>
    <dgm:pt modelId="{C570F187-6F72-4A67-9C1D-D1ECE0471285}" type="pres">
      <dgm:prSet presAssocID="{194CCD51-2D2F-4ECD-BBFC-38C64EE289FF}" presName="header" presStyleLbl="node1" presStyleIdx="1" presStyleCnt="2"/>
      <dgm:spPr/>
    </dgm:pt>
    <dgm:pt modelId="{A8CE9CC8-C22C-4CBA-BA4E-6C0209E01738}" type="pres">
      <dgm:prSet presAssocID="{349393CD-3DCC-44C8-9B95-159CB57B2CE7}" presName="parTrans" presStyleLbl="sibTrans2D1" presStyleIdx="6" presStyleCnt="10"/>
      <dgm:spPr/>
    </dgm:pt>
    <dgm:pt modelId="{CEAFDA5D-BE95-405F-9796-5B2254E506A5}" type="pres">
      <dgm:prSet presAssocID="{4270CD9E-3476-4E89-9078-FA56E00BEB2E}" presName="child" presStyleLbl="alignAccFollowNode1" presStyleIdx="6" presStyleCnt="10">
        <dgm:presLayoutVars>
          <dgm:chMax val="0"/>
          <dgm:bulletEnabled val="1"/>
        </dgm:presLayoutVars>
      </dgm:prSet>
      <dgm:spPr/>
    </dgm:pt>
    <dgm:pt modelId="{31F834FE-1A38-47AC-BD13-524765F6A593}" type="pres">
      <dgm:prSet presAssocID="{115ADDCF-3DF5-4601-A9AD-F171660BD12C}" presName="sibTrans" presStyleLbl="sibTrans2D1" presStyleIdx="7" presStyleCnt="10"/>
      <dgm:spPr/>
    </dgm:pt>
    <dgm:pt modelId="{5B0CE712-F43C-434A-A8CD-2DB25C5F90BD}" type="pres">
      <dgm:prSet presAssocID="{6868FB89-17C2-4F81-97C2-7E8F423A3411}" presName="child" presStyleLbl="alignAccFollowNode1" presStyleIdx="7" presStyleCnt="10">
        <dgm:presLayoutVars>
          <dgm:chMax val="0"/>
          <dgm:bulletEnabled val="1"/>
        </dgm:presLayoutVars>
      </dgm:prSet>
      <dgm:spPr/>
    </dgm:pt>
    <dgm:pt modelId="{5E6613C7-DEE6-45CD-992F-B0150733642E}" type="pres">
      <dgm:prSet presAssocID="{C6073E25-95C6-4B9F-84F3-0FA256E89C09}" presName="sibTrans" presStyleLbl="sibTrans2D1" presStyleIdx="8" presStyleCnt="10"/>
      <dgm:spPr/>
    </dgm:pt>
    <dgm:pt modelId="{351643C4-A172-4A41-B4CF-7AE11AD88159}" type="pres">
      <dgm:prSet presAssocID="{082DA148-98C3-434B-8914-855C3CA24074}" presName="child" presStyleLbl="alignAccFollowNode1" presStyleIdx="8" presStyleCnt="10">
        <dgm:presLayoutVars>
          <dgm:chMax val="0"/>
          <dgm:bulletEnabled val="1"/>
        </dgm:presLayoutVars>
      </dgm:prSet>
      <dgm:spPr/>
    </dgm:pt>
    <dgm:pt modelId="{27ED7804-DECD-4D4D-8A25-95772B3D4040}" type="pres">
      <dgm:prSet presAssocID="{B390C4B3-2B4A-4352-AFAF-73A42D67EF27}" presName="sibTrans" presStyleLbl="sibTrans2D1" presStyleIdx="9" presStyleCnt="10"/>
      <dgm:spPr/>
    </dgm:pt>
    <dgm:pt modelId="{47968224-36DE-4BA1-8F56-D6C2BE9847A3}" type="pres">
      <dgm:prSet presAssocID="{5164BA83-ABC4-4B64-A030-3D9F63C8EE40}" presName="child" presStyleLbl="alignAccFollowNode1" presStyleIdx="9" presStyleCnt="10">
        <dgm:presLayoutVars>
          <dgm:chMax val="0"/>
          <dgm:bulletEnabled val="1"/>
        </dgm:presLayoutVars>
      </dgm:prSet>
      <dgm:spPr/>
    </dgm:pt>
  </dgm:ptLst>
  <dgm:cxnLst>
    <dgm:cxn modelId="{6246C303-FD4C-402F-B204-49285F2F8084}" type="presOf" srcId="{8A389A4C-FDB5-4B86-8276-BFCE9D534235}" destId="{2451D393-2120-4BD4-8FE6-A3D91765B65D}" srcOrd="0" destOrd="0" presId="urn:microsoft.com/office/officeart/2005/8/layout/lProcess1"/>
    <dgm:cxn modelId="{A976FC06-762B-4AC7-B276-CBAF4A9BA574}" srcId="{8A389A4C-FDB5-4B86-8276-BFCE9D534235}" destId="{DF27494C-540F-4666-932B-AAF54E746C5C}" srcOrd="0" destOrd="0" parTransId="{7FC64A4B-CD3E-4DA7-9BF9-E98BDD8F4AA0}" sibTransId="{C887B29C-1D12-4BCD-B28F-95DA0B348B2C}"/>
    <dgm:cxn modelId="{5229D40F-2639-4269-8F31-F0CAEB5689A5}" type="presOf" srcId="{C81AF95B-C71F-49D9-AD92-830B3A45DB55}" destId="{5E3FA2C5-9DF9-4BD7-88F1-4B19C02A244A}" srcOrd="0" destOrd="0" presId="urn:microsoft.com/office/officeart/2005/8/layout/lProcess1"/>
    <dgm:cxn modelId="{08423922-6F5D-441B-BA28-891987110CB6}" type="presOf" srcId="{5164BA83-ABC4-4B64-A030-3D9F63C8EE40}" destId="{47968224-36DE-4BA1-8F56-D6C2BE9847A3}" srcOrd="0" destOrd="0" presId="urn:microsoft.com/office/officeart/2005/8/layout/lProcess1"/>
    <dgm:cxn modelId="{9659BA26-BDB6-465B-82E2-DE209E8A1CF6}" srcId="{8A389A4C-FDB5-4B86-8276-BFCE9D534235}" destId="{5AE62787-3268-4AE4-87A9-3BB1FA699E7A}" srcOrd="2" destOrd="0" parTransId="{DA3E8656-0C5E-4793-BC4E-C0A61D7D7A6E}" sibTransId="{F5577B5A-6E06-46A1-ADB0-849544F7A280}"/>
    <dgm:cxn modelId="{47A2D028-149A-4E6E-A32A-369692369326}" srcId="{194CCD51-2D2F-4ECD-BBFC-38C64EE289FF}" destId="{4270CD9E-3476-4E89-9078-FA56E00BEB2E}" srcOrd="0" destOrd="0" parTransId="{349393CD-3DCC-44C8-9B95-159CB57B2CE7}" sibTransId="{115ADDCF-3DF5-4601-A9AD-F171660BD12C}"/>
    <dgm:cxn modelId="{932CAC29-21E5-4C86-9B25-4A833A50DED8}" type="presOf" srcId="{B390C4B3-2B4A-4352-AFAF-73A42D67EF27}" destId="{27ED7804-DECD-4D4D-8A25-95772B3D4040}" srcOrd="0" destOrd="0" presId="urn:microsoft.com/office/officeart/2005/8/layout/lProcess1"/>
    <dgm:cxn modelId="{FA56242E-94FF-4D81-8EB5-35A5527B4B0D}" srcId="{194CCD51-2D2F-4ECD-BBFC-38C64EE289FF}" destId="{5164BA83-ABC4-4B64-A030-3D9F63C8EE40}" srcOrd="3" destOrd="0" parTransId="{54AD7F85-A080-4C39-B8F6-1180BB9E9ED2}" sibTransId="{DD5BD500-9CF7-4984-A738-E0FCAFCEA2D8}"/>
    <dgm:cxn modelId="{3B83F532-BBDD-4C78-BF2A-27815F8186B0}" type="presOf" srcId="{7FC64A4B-CD3E-4DA7-9BF9-E98BDD8F4AA0}" destId="{26486894-3AF6-4184-8D21-B3C675A07EA2}" srcOrd="0" destOrd="0" presId="urn:microsoft.com/office/officeart/2005/8/layout/lProcess1"/>
    <dgm:cxn modelId="{38E5323E-B0B0-4591-9FC5-970883086CD4}" type="presOf" srcId="{6868FB89-17C2-4F81-97C2-7E8F423A3411}" destId="{5B0CE712-F43C-434A-A8CD-2DB25C5F90BD}" srcOrd="0" destOrd="0" presId="urn:microsoft.com/office/officeart/2005/8/layout/lProcess1"/>
    <dgm:cxn modelId="{70E6945F-9244-4093-AFCC-8AFADEDA97F0}" srcId="{9CFB645E-F635-4518-866A-8323A1A73ABE}" destId="{194CCD51-2D2F-4ECD-BBFC-38C64EE289FF}" srcOrd="1" destOrd="0" parTransId="{5EF92BE7-0E3C-41A4-8D5F-7BE9A0B611C6}" sibTransId="{42114C5C-CC3F-4102-82DC-56F907CA1B8E}"/>
    <dgm:cxn modelId="{DD292064-35B3-4DB8-81D7-1C1532F26B8D}" type="presOf" srcId="{194CCD51-2D2F-4ECD-BBFC-38C64EE289FF}" destId="{C570F187-6F72-4A67-9C1D-D1ECE0471285}" srcOrd="0" destOrd="0" presId="urn:microsoft.com/office/officeart/2005/8/layout/lProcess1"/>
    <dgm:cxn modelId="{7A880568-BA36-4926-81CD-27DC1C66CCE2}" type="presOf" srcId="{CF3CCE2F-DC77-490A-A953-83064B6A1D89}" destId="{72CEA2D2-2141-4D55-872E-C12B1B7C7196}" srcOrd="0" destOrd="0" presId="urn:microsoft.com/office/officeart/2005/8/layout/lProcess1"/>
    <dgm:cxn modelId="{2F74FF50-BCEE-4A09-A5CD-210D5B71F345}" type="presOf" srcId="{9AC85DAA-A56C-47C1-94E3-FFC9E0067130}" destId="{E771298E-AF01-47D6-8FD7-3AA5F7D7A82A}" srcOrd="0" destOrd="0" presId="urn:microsoft.com/office/officeart/2005/8/layout/lProcess1"/>
    <dgm:cxn modelId="{450E5651-879D-4B44-8C72-BA095AD1FB8B}" type="presOf" srcId="{DF27494C-540F-4666-932B-AAF54E746C5C}" destId="{7A093CB4-306A-42A9-95E9-C4172680CE0F}" srcOrd="0" destOrd="0" presId="urn:microsoft.com/office/officeart/2005/8/layout/lProcess1"/>
    <dgm:cxn modelId="{27C52952-6817-4991-BC41-89DCFEA55F90}" type="presOf" srcId="{9CFB645E-F635-4518-866A-8323A1A73ABE}" destId="{C853475D-C0D1-4AF4-AEB1-3F1465681D39}" srcOrd="0" destOrd="0" presId="urn:microsoft.com/office/officeart/2005/8/layout/lProcess1"/>
    <dgm:cxn modelId="{8F654475-0BC4-4F71-A7AE-B795FBCB1EDB}" type="presOf" srcId="{4270CD9E-3476-4E89-9078-FA56E00BEB2E}" destId="{CEAFDA5D-BE95-405F-9796-5B2254E506A5}" srcOrd="0" destOrd="0" presId="urn:microsoft.com/office/officeart/2005/8/layout/lProcess1"/>
    <dgm:cxn modelId="{C2A44178-6AE2-4C92-987B-5A67D6D7A80B}" type="presOf" srcId="{115ADDCF-3DF5-4601-A9AD-F171660BD12C}" destId="{31F834FE-1A38-47AC-BD13-524765F6A593}" srcOrd="0" destOrd="0" presId="urn:microsoft.com/office/officeart/2005/8/layout/lProcess1"/>
    <dgm:cxn modelId="{1114577C-039F-4CDA-B9E2-D08F8775C5F0}" srcId="{8A389A4C-FDB5-4B86-8276-BFCE9D534235}" destId="{CF3CCE2F-DC77-490A-A953-83064B6A1D89}" srcOrd="4" destOrd="0" parTransId="{DFFD74D8-15E7-469A-859B-FDB83A9BA3C7}" sibTransId="{C81AF95B-C71F-49D9-AD92-830B3A45DB55}"/>
    <dgm:cxn modelId="{D04B3F82-BD2E-4C00-9537-6DA42902FA8C}" srcId="{8A389A4C-FDB5-4B86-8276-BFCE9D534235}" destId="{7327285A-5DAD-409C-B39A-A9CA95B3BE02}" srcOrd="5" destOrd="0" parTransId="{0E4778AB-9AB3-4E0C-A420-0D4F99A9C84B}" sibTransId="{964E12EC-2976-4968-B53C-7344375B085E}"/>
    <dgm:cxn modelId="{68091983-5B2C-4B94-AF73-42FCF94C7E95}" srcId="{8A389A4C-FDB5-4B86-8276-BFCE9D534235}" destId="{6C6359F1-2F53-400C-9C71-4B2D66A5920B}" srcOrd="3" destOrd="0" parTransId="{7B4DDB50-5E1E-484F-904C-5087EBCAEF7A}" sibTransId="{AA62DB75-EF01-4BE4-AACB-B745071FCFFE}"/>
    <dgm:cxn modelId="{43FE26A0-71F7-4085-8258-DD78B82BEC1B}" type="presOf" srcId="{082DA148-98C3-434B-8914-855C3CA24074}" destId="{351643C4-A172-4A41-B4CF-7AE11AD88159}" srcOrd="0" destOrd="0" presId="urn:microsoft.com/office/officeart/2005/8/layout/lProcess1"/>
    <dgm:cxn modelId="{081E09A7-05D0-466F-932D-A9A74B1ED806}" type="presOf" srcId="{AA62DB75-EF01-4BE4-AACB-B745071FCFFE}" destId="{D2BF6B1C-F629-4987-927A-EF89771BBD9A}" srcOrd="0" destOrd="0" presId="urn:microsoft.com/office/officeart/2005/8/layout/lProcess1"/>
    <dgm:cxn modelId="{DC53B1AC-2BF4-47BA-8ADD-C014AE09B35C}" srcId="{194CCD51-2D2F-4ECD-BBFC-38C64EE289FF}" destId="{082DA148-98C3-434B-8914-855C3CA24074}" srcOrd="2" destOrd="0" parTransId="{07477B10-7558-42E7-9497-AEE0C0A7B0FC}" sibTransId="{B390C4B3-2B4A-4352-AFAF-73A42D67EF27}"/>
    <dgm:cxn modelId="{671310B5-B66A-4DA5-8883-50259CF69A9D}" type="presOf" srcId="{349393CD-3DCC-44C8-9B95-159CB57B2CE7}" destId="{A8CE9CC8-C22C-4CBA-BA4E-6C0209E01738}" srcOrd="0" destOrd="0" presId="urn:microsoft.com/office/officeart/2005/8/layout/lProcess1"/>
    <dgm:cxn modelId="{2B115BBA-302F-40B1-A1FC-A2851234B23E}" type="presOf" srcId="{0282DEF2-5CCA-4EE1-9751-FF3663B159D8}" destId="{4C29F985-1235-4481-9F3E-23F9640ED8C7}" srcOrd="0" destOrd="0" presId="urn:microsoft.com/office/officeart/2005/8/layout/lProcess1"/>
    <dgm:cxn modelId="{38EDA5CD-A27E-4211-8D23-15E9D692ED38}" type="presOf" srcId="{6C6359F1-2F53-400C-9C71-4B2D66A5920B}" destId="{2F6E66C6-9F7B-47A1-BC7B-708A0DFB9A3E}" srcOrd="0" destOrd="0" presId="urn:microsoft.com/office/officeart/2005/8/layout/lProcess1"/>
    <dgm:cxn modelId="{F39385CE-8C0C-4144-9150-5A4DF4762DBD}" srcId="{8A389A4C-FDB5-4B86-8276-BFCE9D534235}" destId="{9AC85DAA-A56C-47C1-94E3-FFC9E0067130}" srcOrd="1" destOrd="0" parTransId="{57E4EF19-66C6-488F-AD45-0E47C634320F}" sibTransId="{0282DEF2-5CCA-4EE1-9751-FF3663B159D8}"/>
    <dgm:cxn modelId="{829123DC-B379-409E-AF9F-EFA255772427}" type="presOf" srcId="{C887B29C-1D12-4BCD-B28F-95DA0B348B2C}" destId="{DB605C93-A7BB-4BA8-96A3-2851D0D876D2}" srcOrd="0" destOrd="0" presId="urn:microsoft.com/office/officeart/2005/8/layout/lProcess1"/>
    <dgm:cxn modelId="{DE45A7E3-1C9A-4EE2-A513-54C6E6DB5007}" type="presOf" srcId="{C6073E25-95C6-4B9F-84F3-0FA256E89C09}" destId="{5E6613C7-DEE6-45CD-992F-B0150733642E}" srcOrd="0" destOrd="0" presId="urn:microsoft.com/office/officeart/2005/8/layout/lProcess1"/>
    <dgm:cxn modelId="{6B1352E6-0406-402A-8C94-C0B5C84B008D}" type="presOf" srcId="{7327285A-5DAD-409C-B39A-A9CA95B3BE02}" destId="{5691A03F-69A5-43D3-BE08-2866946024D7}" srcOrd="0" destOrd="0" presId="urn:microsoft.com/office/officeart/2005/8/layout/lProcess1"/>
    <dgm:cxn modelId="{28C087E8-AB4A-4663-9182-F97514CFFD5C}" srcId="{194CCD51-2D2F-4ECD-BBFC-38C64EE289FF}" destId="{6868FB89-17C2-4F81-97C2-7E8F423A3411}" srcOrd="1" destOrd="0" parTransId="{5F28FA7A-0DC3-4AA6-B418-D8E19AE54F0F}" sibTransId="{C6073E25-95C6-4B9F-84F3-0FA256E89C09}"/>
    <dgm:cxn modelId="{ECBFD3EE-C123-481E-9E90-E0CD34D59011}" type="presOf" srcId="{5AE62787-3268-4AE4-87A9-3BB1FA699E7A}" destId="{EE354532-64D0-4F9E-AC62-6C13665ED00F}" srcOrd="0" destOrd="0" presId="urn:microsoft.com/office/officeart/2005/8/layout/lProcess1"/>
    <dgm:cxn modelId="{D3761AF4-F18B-4B4C-9508-CBE113F4A588}" type="presOf" srcId="{F5577B5A-6E06-46A1-ADB0-849544F7A280}" destId="{0DF8E9B8-91F2-49E8-ABA6-4226FB5E6A99}" srcOrd="0" destOrd="0" presId="urn:microsoft.com/office/officeart/2005/8/layout/lProcess1"/>
    <dgm:cxn modelId="{AD83EEFD-B0C2-4158-B066-56DF51909455}" srcId="{9CFB645E-F635-4518-866A-8323A1A73ABE}" destId="{8A389A4C-FDB5-4B86-8276-BFCE9D534235}" srcOrd="0" destOrd="0" parTransId="{FF43B190-CE05-4468-B67C-52756A22B8C8}" sibTransId="{1AF3CA5B-D22A-4BB1-B03C-6F46D3CC4535}"/>
    <dgm:cxn modelId="{C5C298EE-DDB5-4096-B7B0-49A6913FCA52}" type="presParOf" srcId="{C853475D-C0D1-4AF4-AEB1-3F1465681D39}" destId="{6CD511EF-63DB-436B-9A52-754100AA8A0D}" srcOrd="0" destOrd="0" presId="urn:microsoft.com/office/officeart/2005/8/layout/lProcess1"/>
    <dgm:cxn modelId="{BF3DB4D4-D96C-4950-86F9-8F51E25EC3C6}" type="presParOf" srcId="{6CD511EF-63DB-436B-9A52-754100AA8A0D}" destId="{2451D393-2120-4BD4-8FE6-A3D91765B65D}" srcOrd="0" destOrd="0" presId="urn:microsoft.com/office/officeart/2005/8/layout/lProcess1"/>
    <dgm:cxn modelId="{31E296AD-4E47-43E8-8142-007F9F09C415}" type="presParOf" srcId="{6CD511EF-63DB-436B-9A52-754100AA8A0D}" destId="{26486894-3AF6-4184-8D21-B3C675A07EA2}" srcOrd="1" destOrd="0" presId="urn:microsoft.com/office/officeart/2005/8/layout/lProcess1"/>
    <dgm:cxn modelId="{F7C4ECE5-C0DA-4153-803D-F138D40D0CC8}" type="presParOf" srcId="{6CD511EF-63DB-436B-9A52-754100AA8A0D}" destId="{7A093CB4-306A-42A9-95E9-C4172680CE0F}" srcOrd="2" destOrd="0" presId="urn:microsoft.com/office/officeart/2005/8/layout/lProcess1"/>
    <dgm:cxn modelId="{B4F3E600-5E0D-4BD3-8604-24CC2C83197C}" type="presParOf" srcId="{6CD511EF-63DB-436B-9A52-754100AA8A0D}" destId="{DB605C93-A7BB-4BA8-96A3-2851D0D876D2}" srcOrd="3" destOrd="0" presId="urn:microsoft.com/office/officeart/2005/8/layout/lProcess1"/>
    <dgm:cxn modelId="{09E8C35D-48D5-4887-A6F1-4FB2820CD018}" type="presParOf" srcId="{6CD511EF-63DB-436B-9A52-754100AA8A0D}" destId="{E771298E-AF01-47D6-8FD7-3AA5F7D7A82A}" srcOrd="4" destOrd="0" presId="urn:microsoft.com/office/officeart/2005/8/layout/lProcess1"/>
    <dgm:cxn modelId="{2DE34FD1-DC91-48A1-A522-B7C3DF0F04AD}" type="presParOf" srcId="{6CD511EF-63DB-436B-9A52-754100AA8A0D}" destId="{4C29F985-1235-4481-9F3E-23F9640ED8C7}" srcOrd="5" destOrd="0" presId="urn:microsoft.com/office/officeart/2005/8/layout/lProcess1"/>
    <dgm:cxn modelId="{1DD6C549-61DD-45B3-9FCD-1D13E4CE14C8}" type="presParOf" srcId="{6CD511EF-63DB-436B-9A52-754100AA8A0D}" destId="{EE354532-64D0-4F9E-AC62-6C13665ED00F}" srcOrd="6" destOrd="0" presId="urn:microsoft.com/office/officeart/2005/8/layout/lProcess1"/>
    <dgm:cxn modelId="{2F26E524-B73C-4613-9C9E-D5E0520A1118}" type="presParOf" srcId="{6CD511EF-63DB-436B-9A52-754100AA8A0D}" destId="{0DF8E9B8-91F2-49E8-ABA6-4226FB5E6A99}" srcOrd="7" destOrd="0" presId="urn:microsoft.com/office/officeart/2005/8/layout/lProcess1"/>
    <dgm:cxn modelId="{436ED422-38F6-4556-BFB9-561AA85542A8}" type="presParOf" srcId="{6CD511EF-63DB-436B-9A52-754100AA8A0D}" destId="{2F6E66C6-9F7B-47A1-BC7B-708A0DFB9A3E}" srcOrd="8" destOrd="0" presId="urn:microsoft.com/office/officeart/2005/8/layout/lProcess1"/>
    <dgm:cxn modelId="{145210B4-6E95-4D06-83EA-9E0AF11C4815}" type="presParOf" srcId="{6CD511EF-63DB-436B-9A52-754100AA8A0D}" destId="{D2BF6B1C-F629-4987-927A-EF89771BBD9A}" srcOrd="9" destOrd="0" presId="urn:microsoft.com/office/officeart/2005/8/layout/lProcess1"/>
    <dgm:cxn modelId="{F0784457-4D02-4DBF-A7F9-41A9936A4CB5}" type="presParOf" srcId="{6CD511EF-63DB-436B-9A52-754100AA8A0D}" destId="{72CEA2D2-2141-4D55-872E-C12B1B7C7196}" srcOrd="10" destOrd="0" presId="urn:microsoft.com/office/officeart/2005/8/layout/lProcess1"/>
    <dgm:cxn modelId="{D6933163-E059-44CB-BCE6-AECBA70C1717}" type="presParOf" srcId="{6CD511EF-63DB-436B-9A52-754100AA8A0D}" destId="{5E3FA2C5-9DF9-4BD7-88F1-4B19C02A244A}" srcOrd="11" destOrd="0" presId="urn:microsoft.com/office/officeart/2005/8/layout/lProcess1"/>
    <dgm:cxn modelId="{38C3BFC2-7408-439A-83F7-C8226C41CB28}" type="presParOf" srcId="{6CD511EF-63DB-436B-9A52-754100AA8A0D}" destId="{5691A03F-69A5-43D3-BE08-2866946024D7}" srcOrd="12" destOrd="0" presId="urn:microsoft.com/office/officeart/2005/8/layout/lProcess1"/>
    <dgm:cxn modelId="{C546A191-1F0F-44A2-8856-D0E224BB24BC}" type="presParOf" srcId="{C853475D-C0D1-4AF4-AEB1-3F1465681D39}" destId="{0E1EE1FE-A8F4-4029-B75A-8CCAF5A12C8D}" srcOrd="1" destOrd="0" presId="urn:microsoft.com/office/officeart/2005/8/layout/lProcess1"/>
    <dgm:cxn modelId="{78ABAA43-9D77-45FE-A8F4-5C7496C8775D}" type="presParOf" srcId="{C853475D-C0D1-4AF4-AEB1-3F1465681D39}" destId="{7BECC201-E80D-4F9A-937B-221713E400C2}" srcOrd="2" destOrd="0" presId="urn:microsoft.com/office/officeart/2005/8/layout/lProcess1"/>
    <dgm:cxn modelId="{4A204F6F-70DB-493F-B96F-3369DA6AA64B}" type="presParOf" srcId="{7BECC201-E80D-4F9A-937B-221713E400C2}" destId="{C570F187-6F72-4A67-9C1D-D1ECE0471285}" srcOrd="0" destOrd="0" presId="urn:microsoft.com/office/officeart/2005/8/layout/lProcess1"/>
    <dgm:cxn modelId="{F04951A2-A25F-4308-B543-F0FAA3A88B88}" type="presParOf" srcId="{7BECC201-E80D-4F9A-937B-221713E400C2}" destId="{A8CE9CC8-C22C-4CBA-BA4E-6C0209E01738}" srcOrd="1" destOrd="0" presId="urn:microsoft.com/office/officeart/2005/8/layout/lProcess1"/>
    <dgm:cxn modelId="{8FD66EB9-B357-4FB3-B40E-4496164B763E}" type="presParOf" srcId="{7BECC201-E80D-4F9A-937B-221713E400C2}" destId="{CEAFDA5D-BE95-405F-9796-5B2254E506A5}" srcOrd="2" destOrd="0" presId="urn:microsoft.com/office/officeart/2005/8/layout/lProcess1"/>
    <dgm:cxn modelId="{53D5714F-F371-44F3-A359-777739340C2C}" type="presParOf" srcId="{7BECC201-E80D-4F9A-937B-221713E400C2}" destId="{31F834FE-1A38-47AC-BD13-524765F6A593}" srcOrd="3" destOrd="0" presId="urn:microsoft.com/office/officeart/2005/8/layout/lProcess1"/>
    <dgm:cxn modelId="{584CD704-E540-4750-B25A-C472C44EED33}" type="presParOf" srcId="{7BECC201-E80D-4F9A-937B-221713E400C2}" destId="{5B0CE712-F43C-434A-A8CD-2DB25C5F90BD}" srcOrd="4" destOrd="0" presId="urn:microsoft.com/office/officeart/2005/8/layout/lProcess1"/>
    <dgm:cxn modelId="{E0F5FD91-CD2C-422F-84C5-5A06EDF255D8}" type="presParOf" srcId="{7BECC201-E80D-4F9A-937B-221713E400C2}" destId="{5E6613C7-DEE6-45CD-992F-B0150733642E}" srcOrd="5" destOrd="0" presId="urn:microsoft.com/office/officeart/2005/8/layout/lProcess1"/>
    <dgm:cxn modelId="{B34A5290-CE1F-4BBA-97FC-B245E9EFB5B0}" type="presParOf" srcId="{7BECC201-E80D-4F9A-937B-221713E400C2}" destId="{351643C4-A172-4A41-B4CF-7AE11AD88159}" srcOrd="6" destOrd="0" presId="urn:microsoft.com/office/officeart/2005/8/layout/lProcess1"/>
    <dgm:cxn modelId="{98E79E78-4578-4DE5-9C90-D2664A10D26E}" type="presParOf" srcId="{7BECC201-E80D-4F9A-937B-221713E400C2}" destId="{27ED7804-DECD-4D4D-8A25-95772B3D4040}" srcOrd="7" destOrd="0" presId="urn:microsoft.com/office/officeart/2005/8/layout/lProcess1"/>
    <dgm:cxn modelId="{90A7273C-A712-4575-A7FB-837CBBED672E}" type="presParOf" srcId="{7BECC201-E80D-4F9A-937B-221713E400C2}" destId="{47968224-36DE-4BA1-8F56-D6C2BE9847A3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FD0E3C-60B7-4EC0-8032-E93640814C3C}" type="doc">
      <dgm:prSet loTypeId="urn:microsoft.com/office/officeart/2005/8/layout/cycle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822828-D5D1-4FA0-825B-BD9E13B859A2}">
      <dgm:prSet phldrT="[Text]" custT="1"/>
      <dgm:spPr/>
      <dgm:t>
        <a:bodyPr/>
        <a:lstStyle/>
        <a:p>
          <a:r>
            <a:rPr lang="pt-PT" sz="2000" b="1" dirty="0"/>
            <a:t>Autor</a:t>
          </a:r>
          <a:endParaRPr lang="en-US" sz="2000" b="1" dirty="0"/>
        </a:p>
      </dgm:t>
    </dgm:pt>
    <dgm:pt modelId="{6F5AD6D4-5113-4A47-A04E-949D7AA3588B}" type="parTrans" cxnId="{EFC1EF0E-3572-437D-967A-99F87438B018}">
      <dgm:prSet/>
      <dgm:spPr/>
      <dgm:t>
        <a:bodyPr/>
        <a:lstStyle/>
        <a:p>
          <a:endParaRPr lang="en-US"/>
        </a:p>
      </dgm:t>
    </dgm:pt>
    <dgm:pt modelId="{10DADC80-1F9E-4AF6-9928-3CB8630F6B8E}" type="sibTrans" cxnId="{EFC1EF0E-3572-437D-967A-99F87438B018}">
      <dgm:prSet/>
      <dgm:spPr>
        <a:solidFill>
          <a:srgbClr val="06B8B4"/>
        </a:solidFill>
      </dgm:spPr>
      <dgm:t>
        <a:bodyPr/>
        <a:lstStyle/>
        <a:p>
          <a:endParaRPr lang="en-US"/>
        </a:p>
      </dgm:t>
    </dgm:pt>
    <dgm:pt modelId="{3654DA63-4AC3-4943-BCDD-EB2A43AB873C}">
      <dgm:prSet phldrT="[Text]" custT="1"/>
      <dgm:spPr/>
      <dgm:t>
        <a:bodyPr/>
        <a:lstStyle/>
        <a:p>
          <a:r>
            <a:rPr lang="pt-PT" sz="2000" b="1" dirty="0"/>
            <a:t>Editor</a:t>
          </a:r>
          <a:endParaRPr lang="en-US" sz="2000" b="1" dirty="0"/>
        </a:p>
      </dgm:t>
    </dgm:pt>
    <dgm:pt modelId="{E9840CC3-1BD1-4A8F-8D6D-CBFFA5B8782B}" type="parTrans" cxnId="{5A9688A1-B424-4C40-97A6-FEAB89170B6B}">
      <dgm:prSet/>
      <dgm:spPr/>
      <dgm:t>
        <a:bodyPr/>
        <a:lstStyle/>
        <a:p>
          <a:endParaRPr lang="en-US"/>
        </a:p>
      </dgm:t>
    </dgm:pt>
    <dgm:pt modelId="{A2170925-0339-45E7-B204-05657BD54F48}" type="sibTrans" cxnId="{5A9688A1-B424-4C40-97A6-FEAB89170B6B}">
      <dgm:prSet/>
      <dgm:spPr>
        <a:solidFill>
          <a:srgbClr val="06B8B4"/>
        </a:solidFill>
      </dgm:spPr>
      <dgm:t>
        <a:bodyPr/>
        <a:lstStyle/>
        <a:p>
          <a:endParaRPr lang="en-US"/>
        </a:p>
      </dgm:t>
    </dgm:pt>
    <dgm:pt modelId="{94F47983-8322-40FC-A5A5-523F29EE20FF}">
      <dgm:prSet phldrT="[Text]" custT="1"/>
      <dgm:spPr/>
      <dgm:t>
        <a:bodyPr/>
        <a:lstStyle/>
        <a:p>
          <a:r>
            <a:rPr lang="pt-PT" sz="2000" b="1" dirty="0"/>
            <a:t>Revisor</a:t>
          </a:r>
          <a:endParaRPr lang="en-US" sz="2000" b="1" dirty="0"/>
        </a:p>
      </dgm:t>
    </dgm:pt>
    <dgm:pt modelId="{59348BDA-733F-4898-A0AB-4CCC693215E4}" type="parTrans" cxnId="{E44CB3C9-0C0E-4A07-9981-52338B5FD742}">
      <dgm:prSet/>
      <dgm:spPr/>
      <dgm:t>
        <a:bodyPr/>
        <a:lstStyle/>
        <a:p>
          <a:endParaRPr lang="en-US"/>
        </a:p>
      </dgm:t>
    </dgm:pt>
    <dgm:pt modelId="{2E8E54CE-51FB-43D7-89AD-E094A74BBC1E}" type="sibTrans" cxnId="{E44CB3C9-0C0E-4A07-9981-52338B5FD742}">
      <dgm:prSet/>
      <dgm:spPr>
        <a:solidFill>
          <a:srgbClr val="06B8B4"/>
        </a:solidFill>
      </dgm:spPr>
      <dgm:t>
        <a:bodyPr/>
        <a:lstStyle/>
        <a:p>
          <a:endParaRPr lang="en-US"/>
        </a:p>
      </dgm:t>
    </dgm:pt>
    <dgm:pt modelId="{C228254C-057F-4EB9-9A74-99DB3BEFF9C6}">
      <dgm:prSet phldrT="[Text]" custT="1"/>
      <dgm:spPr/>
      <dgm:t>
        <a:bodyPr/>
        <a:lstStyle/>
        <a:p>
          <a:r>
            <a:rPr lang="pt-PT" sz="2000" b="1" dirty="0"/>
            <a:t>Editor</a:t>
          </a:r>
          <a:endParaRPr lang="en-US" sz="2000" b="1" dirty="0"/>
        </a:p>
      </dgm:t>
    </dgm:pt>
    <dgm:pt modelId="{6F8F7D3E-86EF-4F50-B0A0-8768875AA8A8}" type="parTrans" cxnId="{7F8B3F96-9E3A-4437-969F-3BC000AEE5B1}">
      <dgm:prSet/>
      <dgm:spPr/>
      <dgm:t>
        <a:bodyPr/>
        <a:lstStyle/>
        <a:p>
          <a:endParaRPr lang="en-US"/>
        </a:p>
      </dgm:t>
    </dgm:pt>
    <dgm:pt modelId="{7CAD531D-89CF-490E-B899-B7A7349397CB}" type="sibTrans" cxnId="{7F8B3F96-9E3A-4437-969F-3BC000AEE5B1}">
      <dgm:prSet/>
      <dgm:spPr>
        <a:solidFill>
          <a:srgbClr val="06B8B4"/>
        </a:solidFill>
      </dgm:spPr>
      <dgm:t>
        <a:bodyPr/>
        <a:lstStyle/>
        <a:p>
          <a:endParaRPr lang="en-US"/>
        </a:p>
      </dgm:t>
    </dgm:pt>
    <dgm:pt modelId="{830AB125-2C3C-4B7E-B357-38C2942A6812}" type="pres">
      <dgm:prSet presAssocID="{3EFD0E3C-60B7-4EC0-8032-E93640814C3C}" presName="cycle" presStyleCnt="0">
        <dgm:presLayoutVars>
          <dgm:dir/>
          <dgm:resizeHandles val="exact"/>
        </dgm:presLayoutVars>
      </dgm:prSet>
      <dgm:spPr/>
    </dgm:pt>
    <dgm:pt modelId="{B683DCA2-9633-46F9-BDD3-4CC15C43D281}" type="pres">
      <dgm:prSet presAssocID="{D2822828-D5D1-4FA0-825B-BD9E13B859A2}" presName="dummy" presStyleCnt="0"/>
      <dgm:spPr/>
    </dgm:pt>
    <dgm:pt modelId="{A6DD659C-C23F-4B09-AEC7-FFACBC136990}" type="pres">
      <dgm:prSet presAssocID="{D2822828-D5D1-4FA0-825B-BD9E13B859A2}" presName="node" presStyleLbl="revTx" presStyleIdx="0" presStyleCnt="4">
        <dgm:presLayoutVars>
          <dgm:bulletEnabled val="1"/>
        </dgm:presLayoutVars>
      </dgm:prSet>
      <dgm:spPr/>
    </dgm:pt>
    <dgm:pt modelId="{3D67491E-308F-4485-B44C-D6ED86B493E0}" type="pres">
      <dgm:prSet presAssocID="{10DADC80-1F9E-4AF6-9928-3CB8630F6B8E}" presName="sibTrans" presStyleLbl="node1" presStyleIdx="0" presStyleCnt="4" custLinFactNeighborX="0" custLinFactNeighborY="516"/>
      <dgm:spPr/>
    </dgm:pt>
    <dgm:pt modelId="{157B6AF7-3E79-4049-A4DA-1EB32B4424CC}" type="pres">
      <dgm:prSet presAssocID="{3654DA63-4AC3-4943-BCDD-EB2A43AB873C}" presName="dummy" presStyleCnt="0"/>
      <dgm:spPr/>
    </dgm:pt>
    <dgm:pt modelId="{1F69D6E6-4BCA-4810-8DBD-8C70BEB1114E}" type="pres">
      <dgm:prSet presAssocID="{3654DA63-4AC3-4943-BCDD-EB2A43AB873C}" presName="node" presStyleLbl="revTx" presStyleIdx="1" presStyleCnt="4">
        <dgm:presLayoutVars>
          <dgm:bulletEnabled val="1"/>
        </dgm:presLayoutVars>
      </dgm:prSet>
      <dgm:spPr/>
    </dgm:pt>
    <dgm:pt modelId="{A24601A5-572D-4992-9FC9-378A45187A8A}" type="pres">
      <dgm:prSet presAssocID="{A2170925-0339-45E7-B204-05657BD54F48}" presName="sibTrans" presStyleLbl="node1" presStyleIdx="1" presStyleCnt="4"/>
      <dgm:spPr/>
    </dgm:pt>
    <dgm:pt modelId="{2BBAEA07-D17D-438B-9837-610C6FA81A4E}" type="pres">
      <dgm:prSet presAssocID="{94F47983-8322-40FC-A5A5-523F29EE20FF}" presName="dummy" presStyleCnt="0"/>
      <dgm:spPr/>
    </dgm:pt>
    <dgm:pt modelId="{AA7FECBF-5F37-4A4E-9A2A-83D2AF4780B7}" type="pres">
      <dgm:prSet presAssocID="{94F47983-8322-40FC-A5A5-523F29EE20FF}" presName="node" presStyleLbl="revTx" presStyleIdx="2" presStyleCnt="4" custScaleX="125991">
        <dgm:presLayoutVars>
          <dgm:bulletEnabled val="1"/>
        </dgm:presLayoutVars>
      </dgm:prSet>
      <dgm:spPr/>
    </dgm:pt>
    <dgm:pt modelId="{543A2BFF-44AD-45E4-9579-DAE2B476B732}" type="pres">
      <dgm:prSet presAssocID="{2E8E54CE-51FB-43D7-89AD-E094A74BBC1E}" presName="sibTrans" presStyleLbl="node1" presStyleIdx="2" presStyleCnt="4"/>
      <dgm:spPr/>
    </dgm:pt>
    <dgm:pt modelId="{E70F64EE-AA2B-4657-A8A1-7EFBDBF7F7F3}" type="pres">
      <dgm:prSet presAssocID="{C228254C-057F-4EB9-9A74-99DB3BEFF9C6}" presName="dummy" presStyleCnt="0"/>
      <dgm:spPr/>
    </dgm:pt>
    <dgm:pt modelId="{E937CC77-DC30-443A-A262-C1BBAEAB4C5F}" type="pres">
      <dgm:prSet presAssocID="{C228254C-057F-4EB9-9A74-99DB3BEFF9C6}" presName="node" presStyleLbl="revTx" presStyleIdx="3" presStyleCnt="4">
        <dgm:presLayoutVars>
          <dgm:bulletEnabled val="1"/>
        </dgm:presLayoutVars>
      </dgm:prSet>
      <dgm:spPr/>
    </dgm:pt>
    <dgm:pt modelId="{1272B2FB-629B-45D3-80B8-8B17DE0A27FA}" type="pres">
      <dgm:prSet presAssocID="{7CAD531D-89CF-490E-B899-B7A7349397CB}" presName="sibTrans" presStyleLbl="node1" presStyleIdx="3" presStyleCnt="4"/>
      <dgm:spPr/>
    </dgm:pt>
  </dgm:ptLst>
  <dgm:cxnLst>
    <dgm:cxn modelId="{EFC1EF0E-3572-437D-967A-99F87438B018}" srcId="{3EFD0E3C-60B7-4EC0-8032-E93640814C3C}" destId="{D2822828-D5D1-4FA0-825B-BD9E13B859A2}" srcOrd="0" destOrd="0" parTransId="{6F5AD6D4-5113-4A47-A04E-949D7AA3588B}" sibTransId="{10DADC80-1F9E-4AF6-9928-3CB8630F6B8E}"/>
    <dgm:cxn modelId="{2598F537-7819-4474-9425-6EF8D9EC5159}" type="presOf" srcId="{2E8E54CE-51FB-43D7-89AD-E094A74BBC1E}" destId="{543A2BFF-44AD-45E4-9579-DAE2B476B732}" srcOrd="0" destOrd="0" presId="urn:microsoft.com/office/officeart/2005/8/layout/cycle1"/>
    <dgm:cxn modelId="{509DB76C-58AC-46E5-A4DE-0D3F2EE6B2BE}" type="presOf" srcId="{3EFD0E3C-60B7-4EC0-8032-E93640814C3C}" destId="{830AB125-2C3C-4B7E-B357-38C2942A6812}" srcOrd="0" destOrd="0" presId="urn:microsoft.com/office/officeart/2005/8/layout/cycle1"/>
    <dgm:cxn modelId="{FA0BD98F-ACF5-4C7F-8D9A-8E420CE9254A}" type="presOf" srcId="{94F47983-8322-40FC-A5A5-523F29EE20FF}" destId="{AA7FECBF-5F37-4A4E-9A2A-83D2AF4780B7}" srcOrd="0" destOrd="0" presId="urn:microsoft.com/office/officeart/2005/8/layout/cycle1"/>
    <dgm:cxn modelId="{7F8B3F96-9E3A-4437-969F-3BC000AEE5B1}" srcId="{3EFD0E3C-60B7-4EC0-8032-E93640814C3C}" destId="{C228254C-057F-4EB9-9A74-99DB3BEFF9C6}" srcOrd="3" destOrd="0" parTransId="{6F8F7D3E-86EF-4F50-B0A0-8768875AA8A8}" sibTransId="{7CAD531D-89CF-490E-B899-B7A7349397CB}"/>
    <dgm:cxn modelId="{5A9688A1-B424-4C40-97A6-FEAB89170B6B}" srcId="{3EFD0E3C-60B7-4EC0-8032-E93640814C3C}" destId="{3654DA63-4AC3-4943-BCDD-EB2A43AB873C}" srcOrd="1" destOrd="0" parTransId="{E9840CC3-1BD1-4A8F-8D6D-CBFFA5B8782B}" sibTransId="{A2170925-0339-45E7-B204-05657BD54F48}"/>
    <dgm:cxn modelId="{3380C7B5-E4E7-4607-87BB-3D2138133F90}" type="presOf" srcId="{D2822828-D5D1-4FA0-825B-BD9E13B859A2}" destId="{A6DD659C-C23F-4B09-AEC7-FFACBC136990}" srcOrd="0" destOrd="0" presId="urn:microsoft.com/office/officeart/2005/8/layout/cycle1"/>
    <dgm:cxn modelId="{E44CB3C9-0C0E-4A07-9981-52338B5FD742}" srcId="{3EFD0E3C-60B7-4EC0-8032-E93640814C3C}" destId="{94F47983-8322-40FC-A5A5-523F29EE20FF}" srcOrd="2" destOrd="0" parTransId="{59348BDA-733F-4898-A0AB-4CCC693215E4}" sibTransId="{2E8E54CE-51FB-43D7-89AD-E094A74BBC1E}"/>
    <dgm:cxn modelId="{E5B31AD3-F06B-4DB2-B2A9-993E3D4429C6}" type="presOf" srcId="{A2170925-0339-45E7-B204-05657BD54F48}" destId="{A24601A5-572D-4992-9FC9-378A45187A8A}" srcOrd="0" destOrd="0" presId="urn:microsoft.com/office/officeart/2005/8/layout/cycle1"/>
    <dgm:cxn modelId="{59DDE7D6-EAC6-4413-BBE8-D83D963C282F}" type="presOf" srcId="{3654DA63-4AC3-4943-BCDD-EB2A43AB873C}" destId="{1F69D6E6-4BCA-4810-8DBD-8C70BEB1114E}" srcOrd="0" destOrd="0" presId="urn:microsoft.com/office/officeart/2005/8/layout/cycle1"/>
    <dgm:cxn modelId="{C65B04D8-D074-4CFE-B094-70A0C115393B}" type="presOf" srcId="{7CAD531D-89CF-490E-B899-B7A7349397CB}" destId="{1272B2FB-629B-45D3-80B8-8B17DE0A27FA}" srcOrd="0" destOrd="0" presId="urn:microsoft.com/office/officeart/2005/8/layout/cycle1"/>
    <dgm:cxn modelId="{98E331DA-4D53-4E02-91B4-A910F2EDE70E}" type="presOf" srcId="{10DADC80-1F9E-4AF6-9928-3CB8630F6B8E}" destId="{3D67491E-308F-4485-B44C-D6ED86B493E0}" srcOrd="0" destOrd="0" presId="urn:microsoft.com/office/officeart/2005/8/layout/cycle1"/>
    <dgm:cxn modelId="{ABC2A2DB-1A23-4493-ABD3-7BFDC098C8E3}" type="presOf" srcId="{C228254C-057F-4EB9-9A74-99DB3BEFF9C6}" destId="{E937CC77-DC30-443A-A262-C1BBAEAB4C5F}" srcOrd="0" destOrd="0" presId="urn:microsoft.com/office/officeart/2005/8/layout/cycle1"/>
    <dgm:cxn modelId="{891E8BBB-4BB6-42C1-A18D-5D15EDC0B215}" type="presParOf" srcId="{830AB125-2C3C-4B7E-B357-38C2942A6812}" destId="{B683DCA2-9633-46F9-BDD3-4CC15C43D281}" srcOrd="0" destOrd="0" presId="urn:microsoft.com/office/officeart/2005/8/layout/cycle1"/>
    <dgm:cxn modelId="{8CA690F2-1AAF-4F77-8A02-30ACA87B7587}" type="presParOf" srcId="{830AB125-2C3C-4B7E-B357-38C2942A6812}" destId="{A6DD659C-C23F-4B09-AEC7-FFACBC136990}" srcOrd="1" destOrd="0" presId="urn:microsoft.com/office/officeart/2005/8/layout/cycle1"/>
    <dgm:cxn modelId="{E8F57992-E606-4215-A8C9-FB2AA14206D0}" type="presParOf" srcId="{830AB125-2C3C-4B7E-B357-38C2942A6812}" destId="{3D67491E-308F-4485-B44C-D6ED86B493E0}" srcOrd="2" destOrd="0" presId="urn:microsoft.com/office/officeart/2005/8/layout/cycle1"/>
    <dgm:cxn modelId="{4C17B85C-64BD-4B80-B9BE-56225178ED3E}" type="presParOf" srcId="{830AB125-2C3C-4B7E-B357-38C2942A6812}" destId="{157B6AF7-3E79-4049-A4DA-1EB32B4424CC}" srcOrd="3" destOrd="0" presId="urn:microsoft.com/office/officeart/2005/8/layout/cycle1"/>
    <dgm:cxn modelId="{09AC97F3-EC1D-4B70-AA4B-593710CFAA18}" type="presParOf" srcId="{830AB125-2C3C-4B7E-B357-38C2942A6812}" destId="{1F69D6E6-4BCA-4810-8DBD-8C70BEB1114E}" srcOrd="4" destOrd="0" presId="urn:microsoft.com/office/officeart/2005/8/layout/cycle1"/>
    <dgm:cxn modelId="{770FB27D-6D0D-471E-9511-181DDA3DBE1E}" type="presParOf" srcId="{830AB125-2C3C-4B7E-B357-38C2942A6812}" destId="{A24601A5-572D-4992-9FC9-378A45187A8A}" srcOrd="5" destOrd="0" presId="urn:microsoft.com/office/officeart/2005/8/layout/cycle1"/>
    <dgm:cxn modelId="{6FFAC0B6-5EBD-4FEC-BD03-05F85A465B82}" type="presParOf" srcId="{830AB125-2C3C-4B7E-B357-38C2942A6812}" destId="{2BBAEA07-D17D-438B-9837-610C6FA81A4E}" srcOrd="6" destOrd="0" presId="urn:microsoft.com/office/officeart/2005/8/layout/cycle1"/>
    <dgm:cxn modelId="{90F60C17-EE28-4F7C-A5D5-DBB657A626A3}" type="presParOf" srcId="{830AB125-2C3C-4B7E-B357-38C2942A6812}" destId="{AA7FECBF-5F37-4A4E-9A2A-83D2AF4780B7}" srcOrd="7" destOrd="0" presId="urn:microsoft.com/office/officeart/2005/8/layout/cycle1"/>
    <dgm:cxn modelId="{E8335668-1432-4112-B62B-CB632E153BA4}" type="presParOf" srcId="{830AB125-2C3C-4B7E-B357-38C2942A6812}" destId="{543A2BFF-44AD-45E4-9579-DAE2B476B732}" srcOrd="8" destOrd="0" presId="urn:microsoft.com/office/officeart/2005/8/layout/cycle1"/>
    <dgm:cxn modelId="{240D629F-1760-413A-8282-41C577C4FA7A}" type="presParOf" srcId="{830AB125-2C3C-4B7E-B357-38C2942A6812}" destId="{E70F64EE-AA2B-4657-A8A1-7EFBDBF7F7F3}" srcOrd="9" destOrd="0" presId="urn:microsoft.com/office/officeart/2005/8/layout/cycle1"/>
    <dgm:cxn modelId="{BC1077A0-28AB-45BE-A2EF-5A85625DB7ED}" type="presParOf" srcId="{830AB125-2C3C-4B7E-B357-38C2942A6812}" destId="{E937CC77-DC30-443A-A262-C1BBAEAB4C5F}" srcOrd="10" destOrd="0" presId="urn:microsoft.com/office/officeart/2005/8/layout/cycle1"/>
    <dgm:cxn modelId="{41680274-7E72-4997-B42D-D7E84E5F74CB}" type="presParOf" srcId="{830AB125-2C3C-4B7E-B357-38C2942A6812}" destId="{1272B2FB-629B-45D3-80B8-8B17DE0A27FA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D0CDBC-9741-41F7-BF03-31F020DA30AD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FDFD41C9-5412-41FA-AD1E-2144CA6FFA5D}">
      <dgm:prSet phldrT="[Texto]"/>
      <dgm:spPr>
        <a:solidFill>
          <a:srgbClr val="06B8B4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/>
            <a:t>Autor</a:t>
          </a:r>
        </a:p>
      </dgm:t>
    </dgm:pt>
    <dgm:pt modelId="{A8BE7165-42E4-4F01-9CDF-9575C13C70A4}" type="parTrans" cxnId="{B393907E-0EA9-4D9F-9800-C89F9D4957AE}">
      <dgm:prSet/>
      <dgm:spPr/>
      <dgm:t>
        <a:bodyPr/>
        <a:lstStyle/>
        <a:p>
          <a:endParaRPr lang="pt-PT"/>
        </a:p>
      </dgm:t>
    </dgm:pt>
    <dgm:pt modelId="{1F8E5D7A-8740-4337-B6D3-2F5952C25D5F}" type="sibTrans" cxnId="{B393907E-0EA9-4D9F-9800-C89F9D4957AE}">
      <dgm:prSet/>
      <dgm:spPr/>
      <dgm:t>
        <a:bodyPr/>
        <a:lstStyle/>
        <a:p>
          <a:endParaRPr lang="pt-PT"/>
        </a:p>
      </dgm:t>
    </dgm:pt>
    <dgm:pt modelId="{94C1DB57-C340-43BD-8FE0-4FF83D810DC4}">
      <dgm:prSet phldrT="[Texto]"/>
      <dgm:spPr>
        <a:solidFill>
          <a:srgbClr val="BBFDFB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>
              <a:solidFill>
                <a:srgbClr val="06B8B4"/>
              </a:solidFill>
            </a:rPr>
            <a:t>Editor</a:t>
          </a:r>
        </a:p>
      </dgm:t>
    </dgm:pt>
    <dgm:pt modelId="{48231AEC-809A-48E4-89BA-976243C60B68}" type="parTrans" cxnId="{21B87503-2884-42AD-AD77-5695D98E89A4}">
      <dgm:prSet/>
      <dgm:spPr/>
      <dgm:t>
        <a:bodyPr/>
        <a:lstStyle/>
        <a:p>
          <a:endParaRPr lang="pt-PT"/>
        </a:p>
      </dgm:t>
    </dgm:pt>
    <dgm:pt modelId="{A483C316-FC31-4EE2-84EF-8CA0FB42969E}" type="sibTrans" cxnId="{21B87503-2884-42AD-AD77-5695D98E89A4}">
      <dgm:prSet/>
      <dgm:spPr/>
      <dgm:t>
        <a:bodyPr/>
        <a:lstStyle/>
        <a:p>
          <a:endParaRPr lang="pt-PT"/>
        </a:p>
      </dgm:t>
    </dgm:pt>
    <dgm:pt modelId="{73CB02A6-BC18-4F03-972C-BE9EA39499EA}">
      <dgm:prSet phldrT="[Texto]" custT="1"/>
      <dgm:spPr>
        <a:ln>
          <a:solidFill>
            <a:srgbClr val="06B8B4"/>
          </a:solidFill>
        </a:ln>
      </dgm:spPr>
      <dgm:t>
        <a:bodyPr/>
        <a:lstStyle/>
        <a:p>
          <a:pPr algn="just">
            <a:buFontTx/>
            <a:buNone/>
          </a:pPr>
          <a:r>
            <a:rPr lang="pt-PT" sz="1600" dirty="0"/>
            <a:t>Avalia o </a:t>
          </a:r>
          <a:r>
            <a:rPr lang="pt-PT" sz="1600" i="0" dirty="0"/>
            <a:t>artigo</a:t>
          </a:r>
          <a:r>
            <a:rPr lang="pt-PT" sz="1600" dirty="0"/>
            <a:t>; </a:t>
          </a:r>
          <a:r>
            <a:rPr lang="pt-PT" sz="1600" dirty="0">
              <a:sym typeface="Wingdings" panose="05000000000000000000" pitchFamily="2" charset="2"/>
            </a:rPr>
            <a:t> d</a:t>
          </a:r>
          <a:r>
            <a:rPr lang="pt-PT" sz="1600" dirty="0"/>
            <a:t>ecide se o envia para revisão; </a:t>
          </a:r>
          <a:r>
            <a:rPr lang="pt-PT" sz="1600" dirty="0">
              <a:sym typeface="Wingdings" panose="05000000000000000000" pitchFamily="2" charset="2"/>
            </a:rPr>
            <a:t> a</a:t>
          </a:r>
          <a:r>
            <a:rPr lang="pt-PT" sz="1600" dirty="0"/>
            <a:t>valia quem será o revisor mais adequado.</a:t>
          </a:r>
        </a:p>
      </dgm:t>
    </dgm:pt>
    <dgm:pt modelId="{A3495A5F-81F2-4E2D-BF62-3B91AFAC53C6}" type="parTrans" cxnId="{BD22AE87-1A8B-426F-A4D5-DF8242E5FA2D}">
      <dgm:prSet/>
      <dgm:spPr/>
      <dgm:t>
        <a:bodyPr/>
        <a:lstStyle/>
        <a:p>
          <a:endParaRPr lang="pt-PT"/>
        </a:p>
      </dgm:t>
    </dgm:pt>
    <dgm:pt modelId="{17429EEE-E709-4D3C-98A0-0B6B4113826F}" type="sibTrans" cxnId="{BD22AE87-1A8B-426F-A4D5-DF8242E5FA2D}">
      <dgm:prSet/>
      <dgm:spPr/>
      <dgm:t>
        <a:bodyPr/>
        <a:lstStyle/>
        <a:p>
          <a:endParaRPr lang="pt-PT"/>
        </a:p>
      </dgm:t>
    </dgm:pt>
    <dgm:pt modelId="{B0ED1BAC-9E87-4C4C-97FC-A18632A6F695}">
      <dgm:prSet phldrT="[Texto]"/>
      <dgm:spPr>
        <a:solidFill>
          <a:srgbClr val="07DBD6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/>
            <a:t>Revisor</a:t>
          </a:r>
        </a:p>
      </dgm:t>
    </dgm:pt>
    <dgm:pt modelId="{5FF65808-B31B-4746-80CF-BA33DD5D52F1}" type="parTrans" cxnId="{0D458254-3E17-46C7-8835-1AF169FF46C1}">
      <dgm:prSet/>
      <dgm:spPr/>
      <dgm:t>
        <a:bodyPr/>
        <a:lstStyle/>
        <a:p>
          <a:endParaRPr lang="pt-PT"/>
        </a:p>
      </dgm:t>
    </dgm:pt>
    <dgm:pt modelId="{1D7E41D6-C569-4EEE-B14B-ED1D59D155B2}" type="sibTrans" cxnId="{0D458254-3E17-46C7-8835-1AF169FF46C1}">
      <dgm:prSet/>
      <dgm:spPr/>
      <dgm:t>
        <a:bodyPr/>
        <a:lstStyle/>
        <a:p>
          <a:endParaRPr lang="pt-PT"/>
        </a:p>
      </dgm:t>
    </dgm:pt>
    <dgm:pt modelId="{72AD3394-F3A6-41ED-B0D3-43210C5CDCDC}">
      <dgm:prSet phldrT="[Texto]" custT="1"/>
      <dgm:spPr>
        <a:ln>
          <a:solidFill>
            <a:srgbClr val="06B8B4"/>
          </a:solidFill>
        </a:ln>
      </dgm:spPr>
      <dgm:t>
        <a:bodyPr/>
        <a:lstStyle/>
        <a:p>
          <a:pPr algn="just">
            <a:buFontTx/>
            <a:buNone/>
          </a:pPr>
          <a:r>
            <a:rPr lang="pt-PT" sz="1600" dirty="0"/>
            <a:t>Concorda ou discorda após ler o resumo (1.ª análise) ou o </a:t>
          </a:r>
          <a:r>
            <a:rPr lang="pt-PT" sz="1600" i="0" dirty="0"/>
            <a:t>artigo</a:t>
          </a:r>
          <a:r>
            <a:rPr lang="pt-PT" sz="1600" dirty="0"/>
            <a:t>; </a:t>
          </a:r>
          <a:r>
            <a:rPr lang="pt-PT" sz="1600" dirty="0">
              <a:sym typeface="Wingdings" panose="05000000000000000000" pitchFamily="2" charset="2"/>
            </a:rPr>
            <a:t> v</a:t>
          </a:r>
          <a:r>
            <a:rPr lang="pt-PT" sz="1600" dirty="0"/>
            <a:t>árias revisões; </a:t>
          </a:r>
          <a:r>
            <a:rPr lang="pt-PT" sz="1600" dirty="0">
              <a:sym typeface="Wingdings" panose="05000000000000000000" pitchFamily="2" charset="2"/>
            </a:rPr>
            <a:t> e</a:t>
          </a:r>
          <a:r>
            <a:rPr lang="pt-PT" sz="1600" dirty="0"/>
            <a:t>nvia novamente ao editor.</a:t>
          </a:r>
        </a:p>
      </dgm:t>
    </dgm:pt>
    <dgm:pt modelId="{F0E7E02E-C364-45A3-8D77-F24665A5FA82}" type="parTrans" cxnId="{9050A4EA-1777-463C-93AF-09491F9BCAEC}">
      <dgm:prSet/>
      <dgm:spPr/>
      <dgm:t>
        <a:bodyPr/>
        <a:lstStyle/>
        <a:p>
          <a:endParaRPr lang="pt-PT"/>
        </a:p>
      </dgm:t>
    </dgm:pt>
    <dgm:pt modelId="{3233B92B-ECC4-4522-BE7B-5D0CAFE3B014}" type="sibTrans" cxnId="{9050A4EA-1777-463C-93AF-09491F9BCAEC}">
      <dgm:prSet/>
      <dgm:spPr/>
      <dgm:t>
        <a:bodyPr/>
        <a:lstStyle/>
        <a:p>
          <a:endParaRPr lang="pt-PT"/>
        </a:p>
      </dgm:t>
    </dgm:pt>
    <dgm:pt modelId="{D61FB73E-9E53-475F-8703-8DB8002F399D}">
      <dgm:prSet phldrT="[Texto]"/>
      <dgm:spPr>
        <a:solidFill>
          <a:srgbClr val="BBFDFB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>
              <a:solidFill>
                <a:srgbClr val="06B8B4"/>
              </a:solidFill>
            </a:rPr>
            <a:t>Editor</a:t>
          </a:r>
        </a:p>
      </dgm:t>
    </dgm:pt>
    <dgm:pt modelId="{23283846-494B-44A0-86A6-B35ADFDD3F89}" type="parTrans" cxnId="{D586369C-CA4A-437E-B3EF-9B87D7F4D488}">
      <dgm:prSet/>
      <dgm:spPr/>
      <dgm:t>
        <a:bodyPr/>
        <a:lstStyle/>
        <a:p>
          <a:endParaRPr lang="pt-PT"/>
        </a:p>
      </dgm:t>
    </dgm:pt>
    <dgm:pt modelId="{E1D769C4-DD90-4B6E-8442-5BF6714C3C39}" type="sibTrans" cxnId="{D586369C-CA4A-437E-B3EF-9B87D7F4D488}">
      <dgm:prSet/>
      <dgm:spPr/>
      <dgm:t>
        <a:bodyPr/>
        <a:lstStyle/>
        <a:p>
          <a:endParaRPr lang="pt-PT"/>
        </a:p>
      </dgm:t>
    </dgm:pt>
    <dgm:pt modelId="{81AAAC59-7638-403F-8560-3C825C0DD224}">
      <dgm:prSet phldrT="[Texto]" custT="1"/>
      <dgm:spPr>
        <a:ln>
          <a:solidFill>
            <a:srgbClr val="06B8B4"/>
          </a:solidFill>
        </a:ln>
      </dgm:spPr>
      <dgm:t>
        <a:bodyPr/>
        <a:lstStyle/>
        <a:p>
          <a:pPr algn="just">
            <a:buFontTx/>
            <a:buNone/>
          </a:pPr>
          <a:r>
            <a:rPr lang="pt-PT" sz="1600" dirty="0"/>
            <a:t>Avalia a revisão do revisor e toma a decisão: </a:t>
          </a:r>
          <a:r>
            <a:rPr lang="pt-PT" sz="1600" dirty="0">
              <a:sym typeface="Wingdings" panose="05000000000000000000" pitchFamily="2" charset="2"/>
            </a:rPr>
            <a:t></a:t>
          </a:r>
          <a:r>
            <a:rPr lang="pt-PT" sz="1600" dirty="0"/>
            <a:t> 1) rejeita e envia ao revisor para </a:t>
          </a:r>
          <a:r>
            <a:rPr lang="pt-PT" sz="1600" dirty="0" err="1"/>
            <a:t>ressubmeter</a:t>
          </a:r>
          <a:r>
            <a:rPr lang="pt-PT" sz="1600" dirty="0"/>
            <a:t> com a condição de aceitar ou rejeitar; </a:t>
          </a:r>
          <a:r>
            <a:rPr lang="pt-PT" sz="1600" dirty="0">
              <a:sym typeface="Wingdings" panose="05000000000000000000" pitchFamily="2" charset="2"/>
            </a:rPr>
            <a:t></a:t>
          </a:r>
          <a:r>
            <a:rPr lang="pt-PT" sz="1600" dirty="0"/>
            <a:t> 2) informa o autor da possibilidade de </a:t>
          </a:r>
          <a:r>
            <a:rPr lang="pt-PT" sz="1600" i="1" dirty="0" err="1"/>
            <a:t>guidelines</a:t>
          </a:r>
          <a:r>
            <a:rPr lang="pt-PT" sz="1600" dirty="0"/>
            <a:t> ou no caso de uma nova revisão de uma aceitação condicional.</a:t>
          </a:r>
        </a:p>
      </dgm:t>
    </dgm:pt>
    <dgm:pt modelId="{7821C6DA-11A7-4444-B063-4DBF00AFE0BC}" type="parTrans" cxnId="{2749885C-571F-441F-A9C0-711FB74D7137}">
      <dgm:prSet/>
      <dgm:spPr/>
      <dgm:t>
        <a:bodyPr/>
        <a:lstStyle/>
        <a:p>
          <a:endParaRPr lang="pt-PT"/>
        </a:p>
      </dgm:t>
    </dgm:pt>
    <dgm:pt modelId="{6686A3CD-94C7-4261-A73A-7577FD73C13C}" type="sibTrans" cxnId="{2749885C-571F-441F-A9C0-711FB74D7137}">
      <dgm:prSet/>
      <dgm:spPr/>
      <dgm:t>
        <a:bodyPr/>
        <a:lstStyle/>
        <a:p>
          <a:endParaRPr lang="pt-PT"/>
        </a:p>
      </dgm:t>
    </dgm:pt>
    <dgm:pt modelId="{D21E5DEE-545D-4E6F-B40D-1AAF8E595F04}">
      <dgm:prSet phldrT="[Texto]"/>
      <dgm:spPr>
        <a:solidFill>
          <a:srgbClr val="06B8B4"/>
        </a:solidFill>
        <a:ln>
          <a:solidFill>
            <a:srgbClr val="06B8B4"/>
          </a:solidFill>
        </a:ln>
      </dgm:spPr>
      <dgm:t>
        <a:bodyPr/>
        <a:lstStyle/>
        <a:p>
          <a:r>
            <a:rPr lang="pt-PT" b="1" dirty="0"/>
            <a:t>Autor</a:t>
          </a:r>
        </a:p>
      </dgm:t>
    </dgm:pt>
    <dgm:pt modelId="{BDCB100C-1F3B-4291-8658-147B1CFF07C0}" type="parTrans" cxnId="{A53B5D37-F45E-46D5-A9D9-110D71E74319}">
      <dgm:prSet/>
      <dgm:spPr/>
      <dgm:t>
        <a:bodyPr/>
        <a:lstStyle/>
        <a:p>
          <a:endParaRPr lang="pt-PT"/>
        </a:p>
      </dgm:t>
    </dgm:pt>
    <dgm:pt modelId="{0EA35004-460B-499E-9508-D80C49E3C681}" type="sibTrans" cxnId="{A53B5D37-F45E-46D5-A9D9-110D71E74319}">
      <dgm:prSet/>
      <dgm:spPr/>
      <dgm:t>
        <a:bodyPr/>
        <a:lstStyle/>
        <a:p>
          <a:endParaRPr lang="pt-PT"/>
        </a:p>
      </dgm:t>
    </dgm:pt>
    <dgm:pt modelId="{6DDD6D45-5158-4788-B552-34195B2E4353}">
      <dgm:prSet phldrT="[Texto]" custT="1"/>
      <dgm:spPr>
        <a:ln>
          <a:solidFill>
            <a:srgbClr val="06B8B4"/>
          </a:solidFill>
        </a:ln>
      </dgm:spPr>
      <dgm:t>
        <a:bodyPr/>
        <a:lstStyle/>
        <a:p>
          <a:pPr algn="just">
            <a:buFontTx/>
            <a:buNone/>
          </a:pPr>
          <a:r>
            <a:rPr lang="pt-PT" sz="1600" dirty="0"/>
            <a:t>Decide como  responder ao editor: </a:t>
          </a:r>
          <a:r>
            <a:rPr lang="pt-PT" sz="1600" dirty="0">
              <a:sym typeface="Wingdings" panose="05000000000000000000" pitchFamily="2" charset="2"/>
            </a:rPr>
            <a:t></a:t>
          </a:r>
          <a:r>
            <a:rPr lang="pt-PT" sz="1600" dirty="0"/>
            <a:t> 1) retorna ao passo 2, no caso de </a:t>
          </a:r>
          <a:r>
            <a:rPr lang="pt-PT" sz="1600" dirty="0" err="1"/>
            <a:t>ressubmissão</a:t>
          </a:r>
          <a:r>
            <a:rPr lang="pt-PT" sz="1600" dirty="0"/>
            <a:t>; </a:t>
          </a:r>
          <a:r>
            <a:rPr lang="pt-PT" sz="1600" dirty="0">
              <a:sym typeface="Wingdings" panose="05000000000000000000" pitchFamily="2" charset="2"/>
            </a:rPr>
            <a:t> </a:t>
          </a:r>
          <a:r>
            <a:rPr lang="pt-PT" sz="1600" dirty="0"/>
            <a:t>2) avança para o passo 6) – Aceitação do </a:t>
          </a:r>
          <a:r>
            <a:rPr lang="pt-PT" sz="1600" i="1" dirty="0"/>
            <a:t>artigo</a:t>
          </a:r>
          <a:r>
            <a:rPr lang="pt-PT" sz="1600" dirty="0"/>
            <a:t> pelo editor e publica-o.</a:t>
          </a:r>
        </a:p>
      </dgm:t>
    </dgm:pt>
    <dgm:pt modelId="{92DB75E6-4CF0-4172-9129-1CEDF35AFABD}" type="parTrans" cxnId="{CDB2CB28-0B3A-4292-8D8B-6E55D3EF2900}">
      <dgm:prSet/>
      <dgm:spPr/>
      <dgm:t>
        <a:bodyPr/>
        <a:lstStyle/>
        <a:p>
          <a:endParaRPr lang="pt-PT"/>
        </a:p>
      </dgm:t>
    </dgm:pt>
    <dgm:pt modelId="{22F7414D-1A0C-451D-A991-674A6455ACD1}" type="sibTrans" cxnId="{CDB2CB28-0B3A-4292-8D8B-6E55D3EF2900}">
      <dgm:prSet/>
      <dgm:spPr/>
      <dgm:t>
        <a:bodyPr/>
        <a:lstStyle/>
        <a:p>
          <a:endParaRPr lang="pt-PT"/>
        </a:p>
      </dgm:t>
    </dgm:pt>
    <dgm:pt modelId="{72F55935-A499-4771-9012-D6EA8337CC2F}">
      <dgm:prSet phldrT="[Texto]" custT="1"/>
      <dgm:spPr>
        <a:ln>
          <a:solidFill>
            <a:srgbClr val="06B8B4"/>
          </a:solidFill>
        </a:ln>
      </dgm:spPr>
      <dgm:t>
        <a:bodyPr/>
        <a:lstStyle/>
        <a:p>
          <a:pPr algn="just">
            <a:buFontTx/>
            <a:buNone/>
          </a:pPr>
          <a:r>
            <a:rPr lang="pt-PT" sz="1600" dirty="0"/>
            <a:t>Escolhe a questão de estudo; </a:t>
          </a:r>
          <a:r>
            <a:rPr lang="pt-PT" sz="1600" dirty="0">
              <a:sym typeface="Wingdings" panose="05000000000000000000" pitchFamily="2" charset="2"/>
            </a:rPr>
            <a:t> e</a:t>
          </a:r>
          <a:r>
            <a:rPr lang="pt-PT" sz="1600" dirty="0"/>
            <a:t>scolhe o </a:t>
          </a:r>
          <a:r>
            <a:rPr lang="pt-PT" sz="1600" i="1" dirty="0" err="1"/>
            <a:t>Journal</a:t>
          </a:r>
          <a:r>
            <a:rPr lang="pt-PT" sz="1600" dirty="0"/>
            <a:t> de acordo com o </a:t>
          </a:r>
          <a:r>
            <a:rPr lang="pt-PT" sz="1600" i="1" dirty="0"/>
            <a:t>target; </a:t>
          </a:r>
          <a:r>
            <a:rPr lang="pt-PT" sz="1600" i="1" dirty="0">
              <a:sym typeface="Wingdings" panose="05000000000000000000" pitchFamily="2" charset="2"/>
            </a:rPr>
            <a:t> e</a:t>
          </a:r>
          <a:r>
            <a:rPr lang="pt-PT" sz="1600" i="0" dirty="0"/>
            <a:t>screve a pesquisa; </a:t>
          </a:r>
          <a:r>
            <a:rPr lang="pt-PT" sz="1600" i="0" dirty="0">
              <a:sym typeface="Wingdings" panose="05000000000000000000" pitchFamily="2" charset="2"/>
            </a:rPr>
            <a:t> s</a:t>
          </a:r>
          <a:r>
            <a:rPr lang="pt-PT" sz="1600" i="0" dirty="0"/>
            <a:t>ubmete o artigo.</a:t>
          </a:r>
          <a:endParaRPr lang="pt-PT" sz="1600" dirty="0"/>
        </a:p>
      </dgm:t>
    </dgm:pt>
    <dgm:pt modelId="{8680BB1C-5035-4545-A188-5E53C5789BB7}" type="sibTrans" cxnId="{6F871053-6A39-422C-8332-A6D3D5D33C72}">
      <dgm:prSet/>
      <dgm:spPr/>
      <dgm:t>
        <a:bodyPr/>
        <a:lstStyle/>
        <a:p>
          <a:endParaRPr lang="pt-PT"/>
        </a:p>
      </dgm:t>
    </dgm:pt>
    <dgm:pt modelId="{BC263D2E-7CE8-4A60-8A15-A1D60E414839}" type="parTrans" cxnId="{6F871053-6A39-422C-8332-A6D3D5D33C72}">
      <dgm:prSet/>
      <dgm:spPr/>
      <dgm:t>
        <a:bodyPr/>
        <a:lstStyle/>
        <a:p>
          <a:endParaRPr lang="pt-PT"/>
        </a:p>
      </dgm:t>
    </dgm:pt>
    <dgm:pt modelId="{1B0C7C08-97DB-4EAD-B755-4D97227A3261}" type="pres">
      <dgm:prSet presAssocID="{B9D0CDBC-9741-41F7-BF03-31F020DA30AD}" presName="linearFlow" presStyleCnt="0">
        <dgm:presLayoutVars>
          <dgm:dir/>
          <dgm:animLvl val="lvl"/>
          <dgm:resizeHandles val="exact"/>
        </dgm:presLayoutVars>
      </dgm:prSet>
      <dgm:spPr/>
    </dgm:pt>
    <dgm:pt modelId="{93C0A847-8249-42E8-9F31-46499EA20564}" type="pres">
      <dgm:prSet presAssocID="{FDFD41C9-5412-41FA-AD1E-2144CA6FFA5D}" presName="composite" presStyleCnt="0"/>
      <dgm:spPr/>
    </dgm:pt>
    <dgm:pt modelId="{594DED2B-0A69-451F-889F-133A502F5E62}" type="pres">
      <dgm:prSet presAssocID="{FDFD41C9-5412-41FA-AD1E-2144CA6FFA5D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F10FABD5-7A61-4406-9C6C-5B2AE4BD0622}" type="pres">
      <dgm:prSet presAssocID="{FDFD41C9-5412-41FA-AD1E-2144CA6FFA5D}" presName="descendantText" presStyleLbl="alignAcc1" presStyleIdx="0" presStyleCnt="5" custScaleY="104589">
        <dgm:presLayoutVars>
          <dgm:bulletEnabled val="1"/>
        </dgm:presLayoutVars>
      </dgm:prSet>
      <dgm:spPr/>
    </dgm:pt>
    <dgm:pt modelId="{5AF26E42-10B8-4046-9F39-1B8768306E4A}" type="pres">
      <dgm:prSet presAssocID="{1F8E5D7A-8740-4337-B6D3-2F5952C25D5F}" presName="sp" presStyleCnt="0"/>
      <dgm:spPr/>
    </dgm:pt>
    <dgm:pt modelId="{CCFC3F36-6C1D-417F-945D-9E1E86C6D9BE}" type="pres">
      <dgm:prSet presAssocID="{94C1DB57-C340-43BD-8FE0-4FF83D810DC4}" presName="composite" presStyleCnt="0"/>
      <dgm:spPr/>
    </dgm:pt>
    <dgm:pt modelId="{007F60D8-0DF0-4C33-B6EB-72AE8B81896F}" type="pres">
      <dgm:prSet presAssocID="{94C1DB57-C340-43BD-8FE0-4FF83D810DC4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A3F41B42-47F4-4693-B8F5-7D6F201F1E93}" type="pres">
      <dgm:prSet presAssocID="{94C1DB57-C340-43BD-8FE0-4FF83D810DC4}" presName="descendantText" presStyleLbl="alignAcc1" presStyleIdx="1" presStyleCnt="5">
        <dgm:presLayoutVars>
          <dgm:bulletEnabled val="1"/>
        </dgm:presLayoutVars>
      </dgm:prSet>
      <dgm:spPr/>
    </dgm:pt>
    <dgm:pt modelId="{DBAE26F1-F051-418F-96E7-F7E717E1A00C}" type="pres">
      <dgm:prSet presAssocID="{A483C316-FC31-4EE2-84EF-8CA0FB42969E}" presName="sp" presStyleCnt="0"/>
      <dgm:spPr/>
    </dgm:pt>
    <dgm:pt modelId="{6A29F02F-1D98-40FA-A924-9BEA2392DC25}" type="pres">
      <dgm:prSet presAssocID="{B0ED1BAC-9E87-4C4C-97FC-A18632A6F695}" presName="composite" presStyleCnt="0"/>
      <dgm:spPr/>
    </dgm:pt>
    <dgm:pt modelId="{13564142-E35B-4B34-8EBC-A6DDA5232D4B}" type="pres">
      <dgm:prSet presAssocID="{B0ED1BAC-9E87-4C4C-97FC-A18632A6F695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F8E2D3FC-6D1A-4D1F-A06A-A1902CA4DC75}" type="pres">
      <dgm:prSet presAssocID="{B0ED1BAC-9E87-4C4C-97FC-A18632A6F695}" presName="descendantText" presStyleLbl="alignAcc1" presStyleIdx="2" presStyleCnt="5">
        <dgm:presLayoutVars>
          <dgm:bulletEnabled val="1"/>
        </dgm:presLayoutVars>
      </dgm:prSet>
      <dgm:spPr/>
    </dgm:pt>
    <dgm:pt modelId="{4E2295FA-7602-4431-AB0F-684EAA06877B}" type="pres">
      <dgm:prSet presAssocID="{1D7E41D6-C569-4EEE-B14B-ED1D59D155B2}" presName="sp" presStyleCnt="0"/>
      <dgm:spPr/>
    </dgm:pt>
    <dgm:pt modelId="{F810CD5B-35F8-46B0-A2C7-C21DA4B327D8}" type="pres">
      <dgm:prSet presAssocID="{D61FB73E-9E53-475F-8703-8DB8002F399D}" presName="composite" presStyleCnt="0"/>
      <dgm:spPr/>
    </dgm:pt>
    <dgm:pt modelId="{78F88A79-A683-4E4B-A93B-E3BFFA943728}" type="pres">
      <dgm:prSet presAssocID="{D61FB73E-9E53-475F-8703-8DB8002F399D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45B173F9-344E-482A-AB26-9470FC192F8A}" type="pres">
      <dgm:prSet presAssocID="{D61FB73E-9E53-475F-8703-8DB8002F399D}" presName="descendantText" presStyleLbl="alignAcc1" presStyleIdx="3" presStyleCnt="5" custScaleY="158484">
        <dgm:presLayoutVars>
          <dgm:bulletEnabled val="1"/>
        </dgm:presLayoutVars>
      </dgm:prSet>
      <dgm:spPr/>
    </dgm:pt>
    <dgm:pt modelId="{F23AB5C1-03A5-4AAF-A4E2-784140A1FAB0}" type="pres">
      <dgm:prSet presAssocID="{E1D769C4-DD90-4B6E-8442-5BF6714C3C39}" presName="sp" presStyleCnt="0"/>
      <dgm:spPr/>
    </dgm:pt>
    <dgm:pt modelId="{5608D29B-F758-4C38-8CE1-AEB780056960}" type="pres">
      <dgm:prSet presAssocID="{D21E5DEE-545D-4E6F-B40D-1AAF8E595F04}" presName="composite" presStyleCnt="0"/>
      <dgm:spPr/>
    </dgm:pt>
    <dgm:pt modelId="{839BF77F-0960-43C0-831B-E48D344ACB97}" type="pres">
      <dgm:prSet presAssocID="{D21E5DEE-545D-4E6F-B40D-1AAF8E595F04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548DB84-AA62-4030-9811-273D1C1AC729}" type="pres">
      <dgm:prSet presAssocID="{D21E5DEE-545D-4E6F-B40D-1AAF8E595F04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21B87503-2884-42AD-AD77-5695D98E89A4}" srcId="{B9D0CDBC-9741-41F7-BF03-31F020DA30AD}" destId="{94C1DB57-C340-43BD-8FE0-4FF83D810DC4}" srcOrd="1" destOrd="0" parTransId="{48231AEC-809A-48E4-89BA-976243C60B68}" sibTransId="{A483C316-FC31-4EE2-84EF-8CA0FB42969E}"/>
    <dgm:cxn modelId="{13986209-62B8-4BF6-BEF8-63DA1EBE4889}" type="presOf" srcId="{6DDD6D45-5158-4788-B552-34195B2E4353}" destId="{8548DB84-AA62-4030-9811-273D1C1AC729}" srcOrd="0" destOrd="0" presId="urn:microsoft.com/office/officeart/2005/8/layout/chevron2"/>
    <dgm:cxn modelId="{CDB2CB28-0B3A-4292-8D8B-6E55D3EF2900}" srcId="{D21E5DEE-545D-4E6F-B40D-1AAF8E595F04}" destId="{6DDD6D45-5158-4788-B552-34195B2E4353}" srcOrd="0" destOrd="0" parTransId="{92DB75E6-4CF0-4172-9129-1CEDF35AFABD}" sibTransId="{22F7414D-1A0C-451D-A991-674A6455ACD1}"/>
    <dgm:cxn modelId="{8DC93D34-1795-4BC5-80B5-C6A91BFB7763}" type="presOf" srcId="{73CB02A6-BC18-4F03-972C-BE9EA39499EA}" destId="{A3F41B42-47F4-4693-B8F5-7D6F201F1E93}" srcOrd="0" destOrd="0" presId="urn:microsoft.com/office/officeart/2005/8/layout/chevron2"/>
    <dgm:cxn modelId="{A53B5D37-F45E-46D5-A9D9-110D71E74319}" srcId="{B9D0CDBC-9741-41F7-BF03-31F020DA30AD}" destId="{D21E5DEE-545D-4E6F-B40D-1AAF8E595F04}" srcOrd="4" destOrd="0" parTransId="{BDCB100C-1F3B-4291-8658-147B1CFF07C0}" sibTransId="{0EA35004-460B-499E-9508-D80C49E3C681}"/>
    <dgm:cxn modelId="{53276137-AB19-4437-9C57-E4A728C22CE8}" type="presOf" srcId="{B0ED1BAC-9E87-4C4C-97FC-A18632A6F695}" destId="{13564142-E35B-4B34-8EBC-A6DDA5232D4B}" srcOrd="0" destOrd="0" presId="urn:microsoft.com/office/officeart/2005/8/layout/chevron2"/>
    <dgm:cxn modelId="{D22F6437-8394-49E9-9B67-08614F402BFE}" type="presOf" srcId="{FDFD41C9-5412-41FA-AD1E-2144CA6FFA5D}" destId="{594DED2B-0A69-451F-889F-133A502F5E62}" srcOrd="0" destOrd="0" presId="urn:microsoft.com/office/officeart/2005/8/layout/chevron2"/>
    <dgm:cxn modelId="{2749885C-571F-441F-A9C0-711FB74D7137}" srcId="{D61FB73E-9E53-475F-8703-8DB8002F399D}" destId="{81AAAC59-7638-403F-8560-3C825C0DD224}" srcOrd="0" destOrd="0" parTransId="{7821C6DA-11A7-4444-B063-4DBF00AFE0BC}" sibTransId="{6686A3CD-94C7-4261-A73A-7577FD73C13C}"/>
    <dgm:cxn modelId="{2EF67C63-30B4-46E1-B4E8-DBAB81FD61A4}" type="presOf" srcId="{B9D0CDBC-9741-41F7-BF03-31F020DA30AD}" destId="{1B0C7C08-97DB-4EAD-B755-4D97227A3261}" srcOrd="0" destOrd="0" presId="urn:microsoft.com/office/officeart/2005/8/layout/chevron2"/>
    <dgm:cxn modelId="{0E699170-A67B-43D7-8715-25CFC0BB6B0B}" type="presOf" srcId="{D21E5DEE-545D-4E6F-B40D-1AAF8E595F04}" destId="{839BF77F-0960-43C0-831B-E48D344ACB97}" srcOrd="0" destOrd="0" presId="urn:microsoft.com/office/officeart/2005/8/layout/chevron2"/>
    <dgm:cxn modelId="{6F871053-6A39-422C-8332-A6D3D5D33C72}" srcId="{FDFD41C9-5412-41FA-AD1E-2144CA6FFA5D}" destId="{72F55935-A499-4771-9012-D6EA8337CC2F}" srcOrd="0" destOrd="0" parTransId="{BC263D2E-7CE8-4A60-8A15-A1D60E414839}" sibTransId="{8680BB1C-5035-4545-A188-5E53C5789BB7}"/>
    <dgm:cxn modelId="{0D458254-3E17-46C7-8835-1AF169FF46C1}" srcId="{B9D0CDBC-9741-41F7-BF03-31F020DA30AD}" destId="{B0ED1BAC-9E87-4C4C-97FC-A18632A6F695}" srcOrd="2" destOrd="0" parTransId="{5FF65808-B31B-4746-80CF-BA33DD5D52F1}" sibTransId="{1D7E41D6-C569-4EEE-B14B-ED1D59D155B2}"/>
    <dgm:cxn modelId="{B393907E-0EA9-4D9F-9800-C89F9D4957AE}" srcId="{B9D0CDBC-9741-41F7-BF03-31F020DA30AD}" destId="{FDFD41C9-5412-41FA-AD1E-2144CA6FFA5D}" srcOrd="0" destOrd="0" parTransId="{A8BE7165-42E4-4F01-9CDF-9575C13C70A4}" sibTransId="{1F8E5D7A-8740-4337-B6D3-2F5952C25D5F}"/>
    <dgm:cxn modelId="{2216A585-3F6D-41B9-A02F-44B61FD31A95}" type="presOf" srcId="{94C1DB57-C340-43BD-8FE0-4FF83D810DC4}" destId="{007F60D8-0DF0-4C33-B6EB-72AE8B81896F}" srcOrd="0" destOrd="0" presId="urn:microsoft.com/office/officeart/2005/8/layout/chevron2"/>
    <dgm:cxn modelId="{BD22AE87-1A8B-426F-A4D5-DF8242E5FA2D}" srcId="{94C1DB57-C340-43BD-8FE0-4FF83D810DC4}" destId="{73CB02A6-BC18-4F03-972C-BE9EA39499EA}" srcOrd="0" destOrd="0" parTransId="{A3495A5F-81F2-4E2D-BF62-3B91AFAC53C6}" sibTransId="{17429EEE-E709-4D3C-98A0-0B6B4113826F}"/>
    <dgm:cxn modelId="{D1C8D18D-4E1E-435E-B646-0FB9B4501FE6}" type="presOf" srcId="{81AAAC59-7638-403F-8560-3C825C0DD224}" destId="{45B173F9-344E-482A-AB26-9470FC192F8A}" srcOrd="0" destOrd="0" presId="urn:microsoft.com/office/officeart/2005/8/layout/chevron2"/>
    <dgm:cxn modelId="{D586369C-CA4A-437E-B3EF-9B87D7F4D488}" srcId="{B9D0CDBC-9741-41F7-BF03-31F020DA30AD}" destId="{D61FB73E-9E53-475F-8703-8DB8002F399D}" srcOrd="3" destOrd="0" parTransId="{23283846-494B-44A0-86A6-B35ADFDD3F89}" sibTransId="{E1D769C4-DD90-4B6E-8442-5BF6714C3C39}"/>
    <dgm:cxn modelId="{070454C7-DE87-4DC1-A202-91A0415E8666}" type="presOf" srcId="{D61FB73E-9E53-475F-8703-8DB8002F399D}" destId="{78F88A79-A683-4E4B-A93B-E3BFFA943728}" srcOrd="0" destOrd="0" presId="urn:microsoft.com/office/officeart/2005/8/layout/chevron2"/>
    <dgm:cxn modelId="{5FCB54CB-50CF-4F01-BB91-47E6F5BA0BBE}" type="presOf" srcId="{72F55935-A499-4771-9012-D6EA8337CC2F}" destId="{F10FABD5-7A61-4406-9C6C-5B2AE4BD0622}" srcOrd="0" destOrd="0" presId="urn:microsoft.com/office/officeart/2005/8/layout/chevron2"/>
    <dgm:cxn modelId="{259845E4-103A-4D32-8E73-D0A214B252AA}" type="presOf" srcId="{72AD3394-F3A6-41ED-B0D3-43210C5CDCDC}" destId="{F8E2D3FC-6D1A-4D1F-A06A-A1902CA4DC75}" srcOrd="0" destOrd="0" presId="urn:microsoft.com/office/officeart/2005/8/layout/chevron2"/>
    <dgm:cxn modelId="{9050A4EA-1777-463C-93AF-09491F9BCAEC}" srcId="{B0ED1BAC-9E87-4C4C-97FC-A18632A6F695}" destId="{72AD3394-F3A6-41ED-B0D3-43210C5CDCDC}" srcOrd="0" destOrd="0" parTransId="{F0E7E02E-C364-45A3-8D77-F24665A5FA82}" sibTransId="{3233B92B-ECC4-4522-BE7B-5D0CAFE3B014}"/>
    <dgm:cxn modelId="{0472904B-C305-44D0-ACE1-03AFEB05149A}" type="presParOf" srcId="{1B0C7C08-97DB-4EAD-B755-4D97227A3261}" destId="{93C0A847-8249-42E8-9F31-46499EA20564}" srcOrd="0" destOrd="0" presId="urn:microsoft.com/office/officeart/2005/8/layout/chevron2"/>
    <dgm:cxn modelId="{7D0D0DC3-A152-4851-9584-96E8A62667BE}" type="presParOf" srcId="{93C0A847-8249-42E8-9F31-46499EA20564}" destId="{594DED2B-0A69-451F-889F-133A502F5E62}" srcOrd="0" destOrd="0" presId="urn:microsoft.com/office/officeart/2005/8/layout/chevron2"/>
    <dgm:cxn modelId="{81434882-ECBB-46A4-9A26-7E24CD7ADFE1}" type="presParOf" srcId="{93C0A847-8249-42E8-9F31-46499EA20564}" destId="{F10FABD5-7A61-4406-9C6C-5B2AE4BD0622}" srcOrd="1" destOrd="0" presId="urn:microsoft.com/office/officeart/2005/8/layout/chevron2"/>
    <dgm:cxn modelId="{A939A109-701F-432D-B785-510FE0C69B3F}" type="presParOf" srcId="{1B0C7C08-97DB-4EAD-B755-4D97227A3261}" destId="{5AF26E42-10B8-4046-9F39-1B8768306E4A}" srcOrd="1" destOrd="0" presId="urn:microsoft.com/office/officeart/2005/8/layout/chevron2"/>
    <dgm:cxn modelId="{8079F9F1-7B84-4CFF-99A4-218286DFEC28}" type="presParOf" srcId="{1B0C7C08-97DB-4EAD-B755-4D97227A3261}" destId="{CCFC3F36-6C1D-417F-945D-9E1E86C6D9BE}" srcOrd="2" destOrd="0" presId="urn:microsoft.com/office/officeart/2005/8/layout/chevron2"/>
    <dgm:cxn modelId="{0F31F436-FAB6-41AE-BF80-54B30A55729D}" type="presParOf" srcId="{CCFC3F36-6C1D-417F-945D-9E1E86C6D9BE}" destId="{007F60D8-0DF0-4C33-B6EB-72AE8B81896F}" srcOrd="0" destOrd="0" presId="urn:microsoft.com/office/officeart/2005/8/layout/chevron2"/>
    <dgm:cxn modelId="{3F956660-41C3-4556-92C6-152868C86423}" type="presParOf" srcId="{CCFC3F36-6C1D-417F-945D-9E1E86C6D9BE}" destId="{A3F41B42-47F4-4693-B8F5-7D6F201F1E93}" srcOrd="1" destOrd="0" presId="urn:microsoft.com/office/officeart/2005/8/layout/chevron2"/>
    <dgm:cxn modelId="{37227DF3-F77D-4D75-9F02-1FB9A79930B9}" type="presParOf" srcId="{1B0C7C08-97DB-4EAD-B755-4D97227A3261}" destId="{DBAE26F1-F051-418F-96E7-F7E717E1A00C}" srcOrd="3" destOrd="0" presId="urn:microsoft.com/office/officeart/2005/8/layout/chevron2"/>
    <dgm:cxn modelId="{77505251-BDDD-4F87-B78C-7099E3FF970F}" type="presParOf" srcId="{1B0C7C08-97DB-4EAD-B755-4D97227A3261}" destId="{6A29F02F-1D98-40FA-A924-9BEA2392DC25}" srcOrd="4" destOrd="0" presId="urn:microsoft.com/office/officeart/2005/8/layout/chevron2"/>
    <dgm:cxn modelId="{9753B8EF-8A3C-48D5-9EB7-68440F2333A7}" type="presParOf" srcId="{6A29F02F-1D98-40FA-A924-9BEA2392DC25}" destId="{13564142-E35B-4B34-8EBC-A6DDA5232D4B}" srcOrd="0" destOrd="0" presId="urn:microsoft.com/office/officeart/2005/8/layout/chevron2"/>
    <dgm:cxn modelId="{6134AEAA-E0E6-4E68-ADBE-F14E7D264DDC}" type="presParOf" srcId="{6A29F02F-1D98-40FA-A924-9BEA2392DC25}" destId="{F8E2D3FC-6D1A-4D1F-A06A-A1902CA4DC75}" srcOrd="1" destOrd="0" presId="urn:microsoft.com/office/officeart/2005/8/layout/chevron2"/>
    <dgm:cxn modelId="{65EF7D91-1F57-462A-8C4E-5E376601D11C}" type="presParOf" srcId="{1B0C7C08-97DB-4EAD-B755-4D97227A3261}" destId="{4E2295FA-7602-4431-AB0F-684EAA06877B}" srcOrd="5" destOrd="0" presId="urn:microsoft.com/office/officeart/2005/8/layout/chevron2"/>
    <dgm:cxn modelId="{7C96F426-42F0-4F1A-89F1-3DCAB5406F76}" type="presParOf" srcId="{1B0C7C08-97DB-4EAD-B755-4D97227A3261}" destId="{F810CD5B-35F8-46B0-A2C7-C21DA4B327D8}" srcOrd="6" destOrd="0" presId="urn:microsoft.com/office/officeart/2005/8/layout/chevron2"/>
    <dgm:cxn modelId="{8EACAF61-9171-4CA6-920B-37C2BEC2934B}" type="presParOf" srcId="{F810CD5B-35F8-46B0-A2C7-C21DA4B327D8}" destId="{78F88A79-A683-4E4B-A93B-E3BFFA943728}" srcOrd="0" destOrd="0" presId="urn:microsoft.com/office/officeart/2005/8/layout/chevron2"/>
    <dgm:cxn modelId="{E1FA1FF3-4F2B-407C-9560-591992EF650D}" type="presParOf" srcId="{F810CD5B-35F8-46B0-A2C7-C21DA4B327D8}" destId="{45B173F9-344E-482A-AB26-9470FC192F8A}" srcOrd="1" destOrd="0" presId="urn:microsoft.com/office/officeart/2005/8/layout/chevron2"/>
    <dgm:cxn modelId="{7A185453-4332-4D1F-81DA-6EC8DEA06811}" type="presParOf" srcId="{1B0C7C08-97DB-4EAD-B755-4D97227A3261}" destId="{F23AB5C1-03A5-4AAF-A4E2-784140A1FAB0}" srcOrd="7" destOrd="0" presId="urn:microsoft.com/office/officeart/2005/8/layout/chevron2"/>
    <dgm:cxn modelId="{ECE5BB75-BBA0-4902-AB72-FEF355C8575D}" type="presParOf" srcId="{1B0C7C08-97DB-4EAD-B755-4D97227A3261}" destId="{5608D29B-F758-4C38-8CE1-AEB780056960}" srcOrd="8" destOrd="0" presId="urn:microsoft.com/office/officeart/2005/8/layout/chevron2"/>
    <dgm:cxn modelId="{F2941C5D-719A-4E5E-939E-600B3A56DB4E}" type="presParOf" srcId="{5608D29B-F758-4C38-8CE1-AEB780056960}" destId="{839BF77F-0960-43C0-831B-E48D344ACB97}" srcOrd="0" destOrd="0" presId="urn:microsoft.com/office/officeart/2005/8/layout/chevron2"/>
    <dgm:cxn modelId="{5301968C-E1E5-49A2-9909-B8FE00313BDE}" type="presParOf" srcId="{5608D29B-F758-4C38-8CE1-AEB780056960}" destId="{8548DB84-AA62-4030-9811-273D1C1AC729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1A6BAC-5E1F-4971-B977-C05A5FA9A62B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EABDD1-C155-48EA-9E56-99F0056FB41C}">
      <dgm:prSet phldrT="[Text]" custT="1"/>
      <dgm:spPr>
        <a:solidFill>
          <a:srgbClr val="06B8B4"/>
        </a:solidFill>
        <a:ln>
          <a:solidFill>
            <a:srgbClr val="002060"/>
          </a:solidFill>
        </a:ln>
      </dgm:spPr>
      <dgm:t>
        <a:bodyPr/>
        <a:lstStyle/>
        <a:p>
          <a:r>
            <a:rPr lang="pt-PT" sz="2200" dirty="0"/>
            <a:t>Implicações</a:t>
          </a:r>
          <a:endParaRPr lang="en-US" sz="2200" dirty="0"/>
        </a:p>
      </dgm:t>
    </dgm:pt>
    <dgm:pt modelId="{8E0DF1C6-8950-403D-ADEA-2A5164DD1F06}" type="parTrans" cxnId="{5458EFBF-4F6B-4503-A980-247EC44C82B6}">
      <dgm:prSet/>
      <dgm:spPr/>
      <dgm:t>
        <a:bodyPr/>
        <a:lstStyle/>
        <a:p>
          <a:endParaRPr lang="en-US"/>
        </a:p>
      </dgm:t>
    </dgm:pt>
    <dgm:pt modelId="{56256EFA-AD6B-4458-8C29-D1C84E14FDAC}" type="sibTrans" cxnId="{5458EFBF-4F6B-4503-A980-247EC44C82B6}">
      <dgm:prSet/>
      <dgm:spPr/>
      <dgm:t>
        <a:bodyPr/>
        <a:lstStyle/>
        <a:p>
          <a:endParaRPr lang="en-US"/>
        </a:p>
      </dgm:t>
    </dgm:pt>
    <dgm:pt modelId="{721D86AF-388A-4D01-944A-D827716C8C03}">
      <dgm:prSet phldrT="[Text]" custT="1"/>
      <dgm:spPr>
        <a:ln w="12700">
          <a:solidFill>
            <a:srgbClr val="06B8B4"/>
          </a:solidFill>
        </a:ln>
      </dgm:spPr>
      <dgm:t>
        <a:bodyPr/>
        <a:lstStyle/>
        <a:p>
          <a:pPr algn="just"/>
          <a:r>
            <a:rPr lang="pt-PT" sz="1800" b="1" dirty="0">
              <a:solidFill>
                <a:srgbClr val="06B8B4"/>
              </a:solidFill>
              <a:sym typeface="Wingdings" panose="05000000000000000000" pitchFamily="2" charset="2"/>
            </a:rPr>
            <a:t>Autores: </a:t>
          </a:r>
          <a:r>
            <a:rPr lang="pt-PT" sz="1800" b="0" dirty="0">
              <a:solidFill>
                <a:schemeClr val="tx1"/>
              </a:solidFill>
              <a:sym typeface="Wingdings" panose="05000000000000000000" pitchFamily="2" charset="2"/>
            </a:rPr>
            <a:t>têm de demonstrar a temática estudada ainda é pouco investigada. Devem demonstrar como é que os métodos usados encaixam nas suas questões de investigação. Devem evidenciar que as suas descobertas demonstram respostas às suas questões de investigação.</a:t>
          </a:r>
          <a:endParaRPr lang="en-US" sz="1800" dirty="0"/>
        </a:p>
      </dgm:t>
    </dgm:pt>
    <dgm:pt modelId="{F2889AFC-7FE3-4702-9985-F1CAD5969F39}" type="parTrans" cxnId="{23D8BCD4-81CA-4B6E-A893-5349A13FA2E0}">
      <dgm:prSet/>
      <dgm:spPr>
        <a:ln w="12700">
          <a:solidFill>
            <a:srgbClr val="06B8B4"/>
          </a:solidFill>
        </a:ln>
      </dgm:spPr>
      <dgm:t>
        <a:bodyPr/>
        <a:lstStyle/>
        <a:p>
          <a:endParaRPr lang="en-US"/>
        </a:p>
      </dgm:t>
    </dgm:pt>
    <dgm:pt modelId="{1C486579-D881-43AE-BF8B-393CDB3B0140}" type="sibTrans" cxnId="{23D8BCD4-81CA-4B6E-A893-5349A13FA2E0}">
      <dgm:prSet/>
      <dgm:spPr/>
      <dgm:t>
        <a:bodyPr/>
        <a:lstStyle/>
        <a:p>
          <a:endParaRPr lang="en-US"/>
        </a:p>
      </dgm:t>
    </dgm:pt>
    <dgm:pt modelId="{CE507E39-5612-4859-81C6-0F2DDC4DE7A8}">
      <dgm:prSet phldrT="[Text]" custT="1"/>
      <dgm:spPr>
        <a:ln w="12700">
          <a:solidFill>
            <a:srgbClr val="06B8B4"/>
          </a:solidFill>
        </a:ln>
      </dgm:spPr>
      <dgm:t>
        <a:bodyPr/>
        <a:lstStyle/>
        <a:p>
          <a:pPr algn="just"/>
          <a:r>
            <a:rPr lang="pt-PT" sz="1800" b="1" dirty="0">
              <a:solidFill>
                <a:srgbClr val="06B8B4"/>
              </a:solidFill>
              <a:sym typeface="Wingdings" panose="05000000000000000000" pitchFamily="2" charset="2"/>
            </a:rPr>
            <a:t>Editores: </a:t>
          </a:r>
          <a:r>
            <a:rPr lang="pt-PT" sz="1800" b="0" dirty="0">
              <a:solidFill>
                <a:schemeClr val="tx1"/>
              </a:solidFill>
              <a:sym typeface="Wingdings" panose="05000000000000000000" pitchFamily="2" charset="2"/>
            </a:rPr>
            <a:t>devem aplicar diferentes critérios de avaliação conforme tenham sido usados métodos indutivos ou dedutivos. Têm a responsabilidade de atribuir a revisão de </a:t>
          </a:r>
          <a:r>
            <a:rPr lang="pt-PT" sz="1800" b="0" i="1" dirty="0">
              <a:solidFill>
                <a:schemeClr val="tx1"/>
              </a:solidFill>
              <a:sym typeface="Wingdings" panose="05000000000000000000" pitchFamily="2" charset="2"/>
            </a:rPr>
            <a:t>artigos </a:t>
          </a:r>
          <a:r>
            <a:rPr lang="pt-PT" sz="1800" b="0" i="0" dirty="0">
              <a:solidFill>
                <a:schemeClr val="tx1"/>
              </a:solidFill>
              <a:sym typeface="Wingdings" panose="05000000000000000000" pitchFamily="2" charset="2"/>
            </a:rPr>
            <a:t>com métodos indutivos a revisores que não sejam contra este tipo de investigação. Devem aceitar ou rejeitar um artigo após os revisores expressarem a sua opinião.</a:t>
          </a:r>
          <a:endParaRPr lang="en-US" sz="1800" i="0" dirty="0"/>
        </a:p>
      </dgm:t>
    </dgm:pt>
    <dgm:pt modelId="{D39DA2FC-8D9A-4CDA-9C10-D99AAFA066DA}" type="parTrans" cxnId="{2444AAAA-4E52-4922-94D1-C03657C8F752}">
      <dgm:prSet/>
      <dgm:spPr>
        <a:ln>
          <a:solidFill>
            <a:srgbClr val="06B8B4"/>
          </a:solidFill>
        </a:ln>
      </dgm:spPr>
      <dgm:t>
        <a:bodyPr/>
        <a:lstStyle/>
        <a:p>
          <a:endParaRPr lang="en-US"/>
        </a:p>
      </dgm:t>
    </dgm:pt>
    <dgm:pt modelId="{18465EC4-CF0F-4044-BE17-997FFD186BEE}" type="sibTrans" cxnId="{2444AAAA-4E52-4922-94D1-C03657C8F752}">
      <dgm:prSet/>
      <dgm:spPr/>
      <dgm:t>
        <a:bodyPr/>
        <a:lstStyle/>
        <a:p>
          <a:endParaRPr lang="en-US"/>
        </a:p>
      </dgm:t>
    </dgm:pt>
    <dgm:pt modelId="{E8196FFA-E351-4562-A948-A3000A227390}">
      <dgm:prSet phldrT="[Text]" custT="1"/>
      <dgm:spPr>
        <a:ln w="12700">
          <a:solidFill>
            <a:srgbClr val="06B8B4"/>
          </a:solidFill>
        </a:ln>
      </dgm:spPr>
      <dgm:t>
        <a:bodyPr/>
        <a:lstStyle/>
        <a:p>
          <a:pPr algn="just"/>
          <a:r>
            <a:rPr lang="pt-PT" sz="1800" b="1" dirty="0">
              <a:solidFill>
                <a:srgbClr val="06B8B4"/>
              </a:solidFill>
              <a:sym typeface="Wingdings" panose="05000000000000000000" pitchFamily="2" charset="2"/>
            </a:rPr>
            <a:t>Revisores: </a:t>
          </a:r>
          <a:r>
            <a:rPr lang="pt-PT" sz="1800" b="0" i="0" dirty="0">
              <a:solidFill>
                <a:schemeClr val="tx1"/>
              </a:solidFill>
              <a:sym typeface="Wingdings" panose="05000000000000000000" pitchFamily="2" charset="2"/>
            </a:rPr>
            <a:t>devem tentar perceber se um artigo providencia conhecimento suficiente. O seu </a:t>
          </a:r>
          <a:r>
            <a:rPr lang="pt-PT" sz="1800" b="0" i="1" dirty="0">
              <a:solidFill>
                <a:schemeClr val="tx1"/>
              </a:solidFill>
              <a:sym typeface="Wingdings" panose="05000000000000000000" pitchFamily="2" charset="2"/>
            </a:rPr>
            <a:t>feedback</a:t>
          </a:r>
          <a:r>
            <a:rPr lang="pt-PT" sz="1800" b="0" i="0" dirty="0">
              <a:solidFill>
                <a:schemeClr val="tx1"/>
              </a:solidFill>
              <a:sym typeface="Wingdings" panose="05000000000000000000" pitchFamily="2" charset="2"/>
            </a:rPr>
            <a:t> deve ser sempre construtivo, tendo a responsabilidade de fazer uma avaliação honesta para si mesmo, como:</a:t>
          </a:r>
        </a:p>
        <a:p>
          <a:pPr algn="just"/>
          <a:r>
            <a:rPr lang="pt-PT" sz="1800" b="0" i="0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Será que tenho </a:t>
          </a:r>
          <a:r>
            <a:rPr lang="pt-PT" sz="1800" b="0" i="1" dirty="0" err="1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knowhow</a:t>
          </a:r>
          <a:r>
            <a:rPr lang="pt-PT" sz="1800" b="0" i="0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suficiente nesta área? Será que estou familiarizado com estes métodos? E esta temática interessa-me? </a:t>
          </a:r>
          <a:r>
            <a:rPr lang="pt-PT" sz="1800" b="0" i="0" dirty="0" err="1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Barley</a:t>
          </a:r>
          <a:r>
            <a:rPr lang="pt-PT" sz="1800" b="0" i="0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(2008) </a:t>
          </a:r>
          <a:endParaRPr lang="en-US" sz="1800" b="0" i="0" dirty="0">
            <a:solidFill>
              <a:srgbClr val="06B8B4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BD560F-4172-4FFE-ACA9-4534AB549067}" type="parTrans" cxnId="{92D79148-F861-4FB9-A941-8004F903303B}">
      <dgm:prSet/>
      <dgm:spPr>
        <a:ln>
          <a:solidFill>
            <a:srgbClr val="06B8B4"/>
          </a:solidFill>
        </a:ln>
      </dgm:spPr>
      <dgm:t>
        <a:bodyPr/>
        <a:lstStyle/>
        <a:p>
          <a:endParaRPr lang="en-US"/>
        </a:p>
      </dgm:t>
    </dgm:pt>
    <dgm:pt modelId="{172E54F9-CBC1-4F52-8C62-0F75451183CC}" type="sibTrans" cxnId="{92D79148-F861-4FB9-A941-8004F903303B}">
      <dgm:prSet/>
      <dgm:spPr/>
      <dgm:t>
        <a:bodyPr/>
        <a:lstStyle/>
        <a:p>
          <a:endParaRPr lang="en-US"/>
        </a:p>
      </dgm:t>
    </dgm:pt>
    <dgm:pt modelId="{3653700E-DC39-4DE7-AA2F-2273316D2224}" type="pres">
      <dgm:prSet presAssocID="{641A6BAC-5E1F-4971-B977-C05A5FA9A6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E9B6D3-2337-48FF-B0A6-4B1556E1E601}" type="pres">
      <dgm:prSet presAssocID="{70EABDD1-C155-48EA-9E56-99F0056FB41C}" presName="root" presStyleCnt="0"/>
      <dgm:spPr/>
    </dgm:pt>
    <dgm:pt modelId="{2A6591F3-CEF4-4B29-BC7F-90DF6F13FD86}" type="pres">
      <dgm:prSet presAssocID="{70EABDD1-C155-48EA-9E56-99F0056FB41C}" presName="rootComposite" presStyleCnt="0"/>
      <dgm:spPr/>
    </dgm:pt>
    <dgm:pt modelId="{60D41B8A-648F-48B7-B705-DA35FC43D44F}" type="pres">
      <dgm:prSet presAssocID="{70EABDD1-C155-48EA-9E56-99F0056FB41C}" presName="rootText" presStyleLbl="node1" presStyleIdx="0" presStyleCnt="1" custScaleX="328428" custScaleY="31088" custLinFactNeighborX="-58431" custLinFactNeighborY="9274"/>
      <dgm:spPr/>
    </dgm:pt>
    <dgm:pt modelId="{1AA03FDF-0A22-41B7-B750-3CB47C2C8654}" type="pres">
      <dgm:prSet presAssocID="{70EABDD1-C155-48EA-9E56-99F0056FB41C}" presName="rootConnector" presStyleLbl="node1" presStyleIdx="0" presStyleCnt="1"/>
      <dgm:spPr/>
    </dgm:pt>
    <dgm:pt modelId="{EB36A4D3-7749-414C-8716-13153836B5C9}" type="pres">
      <dgm:prSet presAssocID="{70EABDD1-C155-48EA-9E56-99F0056FB41C}" presName="childShape" presStyleCnt="0"/>
      <dgm:spPr/>
    </dgm:pt>
    <dgm:pt modelId="{E7048F46-BD0B-498C-B274-6050FC08D10B}" type="pres">
      <dgm:prSet presAssocID="{F2889AFC-7FE3-4702-9985-F1CAD5969F39}" presName="Name13" presStyleLbl="parChTrans1D2" presStyleIdx="0" presStyleCnt="3"/>
      <dgm:spPr/>
    </dgm:pt>
    <dgm:pt modelId="{DCC00FEF-06F6-4824-8CC1-991AEE3FB318}" type="pres">
      <dgm:prSet presAssocID="{721D86AF-388A-4D01-944A-D827716C8C03}" presName="childText" presStyleLbl="bgAcc1" presStyleIdx="0" presStyleCnt="3" custScaleX="634960" custScaleY="121321" custLinFactNeighborX="-44734" custLinFactNeighborY="2837">
        <dgm:presLayoutVars>
          <dgm:bulletEnabled val="1"/>
        </dgm:presLayoutVars>
      </dgm:prSet>
      <dgm:spPr/>
    </dgm:pt>
    <dgm:pt modelId="{7D7B2F98-C699-4ED6-A2FA-62AF43045013}" type="pres">
      <dgm:prSet presAssocID="{D39DA2FC-8D9A-4CDA-9C10-D99AAFA066DA}" presName="Name13" presStyleLbl="parChTrans1D2" presStyleIdx="1" presStyleCnt="3"/>
      <dgm:spPr/>
    </dgm:pt>
    <dgm:pt modelId="{F0527601-BF7B-44F8-8BE4-C2D60A66A28D}" type="pres">
      <dgm:prSet presAssocID="{CE507E39-5612-4859-81C6-0F2DDC4DE7A8}" presName="childText" presStyleLbl="bgAcc1" presStyleIdx="1" presStyleCnt="3" custScaleX="634960" custScaleY="121321" custLinFactNeighborX="-45950" custLinFactNeighborY="-3513">
        <dgm:presLayoutVars>
          <dgm:bulletEnabled val="1"/>
        </dgm:presLayoutVars>
      </dgm:prSet>
      <dgm:spPr/>
    </dgm:pt>
    <dgm:pt modelId="{2CB2E7FC-31B9-4FF0-82B9-E413A708B7B2}" type="pres">
      <dgm:prSet presAssocID="{F4BD560F-4172-4FFE-ACA9-4534AB549067}" presName="Name13" presStyleLbl="parChTrans1D2" presStyleIdx="2" presStyleCnt="3"/>
      <dgm:spPr/>
    </dgm:pt>
    <dgm:pt modelId="{194B9E53-C448-466E-88BD-CBFA0CA2BF83}" type="pres">
      <dgm:prSet presAssocID="{E8196FFA-E351-4562-A948-A3000A227390}" presName="childText" presStyleLbl="bgAcc1" presStyleIdx="2" presStyleCnt="3" custScaleX="634960" custScaleY="139003" custLinFactNeighborX="-45913" custLinFactNeighborY="54">
        <dgm:presLayoutVars>
          <dgm:bulletEnabled val="1"/>
        </dgm:presLayoutVars>
      </dgm:prSet>
      <dgm:spPr/>
    </dgm:pt>
  </dgm:ptLst>
  <dgm:cxnLst>
    <dgm:cxn modelId="{3A16771B-0214-4047-95CD-200C31F286A0}" type="presOf" srcId="{E8196FFA-E351-4562-A948-A3000A227390}" destId="{194B9E53-C448-466E-88BD-CBFA0CA2BF83}" srcOrd="0" destOrd="0" presId="urn:microsoft.com/office/officeart/2005/8/layout/hierarchy3"/>
    <dgm:cxn modelId="{BDC21B3B-0911-42C7-9A17-5A3AFF5DF3C7}" type="presOf" srcId="{D39DA2FC-8D9A-4CDA-9C10-D99AAFA066DA}" destId="{7D7B2F98-C699-4ED6-A2FA-62AF43045013}" srcOrd="0" destOrd="0" presId="urn:microsoft.com/office/officeart/2005/8/layout/hierarchy3"/>
    <dgm:cxn modelId="{5844215E-F8FD-4C04-84E6-7F151089C9B4}" type="presOf" srcId="{F4BD560F-4172-4FFE-ACA9-4534AB549067}" destId="{2CB2E7FC-31B9-4FF0-82B9-E413A708B7B2}" srcOrd="0" destOrd="0" presId="urn:microsoft.com/office/officeart/2005/8/layout/hierarchy3"/>
    <dgm:cxn modelId="{92D79148-F861-4FB9-A941-8004F903303B}" srcId="{70EABDD1-C155-48EA-9E56-99F0056FB41C}" destId="{E8196FFA-E351-4562-A948-A3000A227390}" srcOrd="2" destOrd="0" parTransId="{F4BD560F-4172-4FFE-ACA9-4534AB549067}" sibTransId="{172E54F9-CBC1-4F52-8C62-0F75451183CC}"/>
    <dgm:cxn modelId="{F908A249-20E0-4DA6-A1C4-73E3CCD353A3}" type="presOf" srcId="{641A6BAC-5E1F-4971-B977-C05A5FA9A62B}" destId="{3653700E-DC39-4DE7-AA2F-2273316D2224}" srcOrd="0" destOrd="0" presId="urn:microsoft.com/office/officeart/2005/8/layout/hierarchy3"/>
    <dgm:cxn modelId="{4864D56C-A374-4E13-A632-AD9020E50D0E}" type="presOf" srcId="{70EABDD1-C155-48EA-9E56-99F0056FB41C}" destId="{1AA03FDF-0A22-41B7-B750-3CB47C2C8654}" srcOrd="1" destOrd="0" presId="urn:microsoft.com/office/officeart/2005/8/layout/hierarchy3"/>
    <dgm:cxn modelId="{2CC46691-16B8-4B16-89D9-B68DDE272918}" type="presOf" srcId="{721D86AF-388A-4D01-944A-D827716C8C03}" destId="{DCC00FEF-06F6-4824-8CC1-991AEE3FB318}" srcOrd="0" destOrd="0" presId="urn:microsoft.com/office/officeart/2005/8/layout/hierarchy3"/>
    <dgm:cxn modelId="{4A05B394-EC6B-4F90-AB5C-BD624DC008C6}" type="presOf" srcId="{F2889AFC-7FE3-4702-9985-F1CAD5969F39}" destId="{E7048F46-BD0B-498C-B274-6050FC08D10B}" srcOrd="0" destOrd="0" presId="urn:microsoft.com/office/officeart/2005/8/layout/hierarchy3"/>
    <dgm:cxn modelId="{2444AAAA-4E52-4922-94D1-C03657C8F752}" srcId="{70EABDD1-C155-48EA-9E56-99F0056FB41C}" destId="{CE507E39-5612-4859-81C6-0F2DDC4DE7A8}" srcOrd="1" destOrd="0" parTransId="{D39DA2FC-8D9A-4CDA-9C10-D99AAFA066DA}" sibTransId="{18465EC4-CF0F-4044-BE17-997FFD186BEE}"/>
    <dgm:cxn modelId="{5458EFBF-4F6B-4503-A980-247EC44C82B6}" srcId="{641A6BAC-5E1F-4971-B977-C05A5FA9A62B}" destId="{70EABDD1-C155-48EA-9E56-99F0056FB41C}" srcOrd="0" destOrd="0" parTransId="{8E0DF1C6-8950-403D-ADEA-2A5164DD1F06}" sibTransId="{56256EFA-AD6B-4458-8C29-D1C84E14FDAC}"/>
    <dgm:cxn modelId="{926AF4CF-E355-42B9-A7EC-70D3049109F5}" type="presOf" srcId="{CE507E39-5612-4859-81C6-0F2DDC4DE7A8}" destId="{F0527601-BF7B-44F8-8BE4-C2D60A66A28D}" srcOrd="0" destOrd="0" presId="urn:microsoft.com/office/officeart/2005/8/layout/hierarchy3"/>
    <dgm:cxn modelId="{23D8BCD4-81CA-4B6E-A893-5349A13FA2E0}" srcId="{70EABDD1-C155-48EA-9E56-99F0056FB41C}" destId="{721D86AF-388A-4D01-944A-D827716C8C03}" srcOrd="0" destOrd="0" parTransId="{F2889AFC-7FE3-4702-9985-F1CAD5969F39}" sibTransId="{1C486579-D881-43AE-BF8B-393CDB3B0140}"/>
    <dgm:cxn modelId="{3240E8F6-BA65-4F92-988C-F978A019AD22}" type="presOf" srcId="{70EABDD1-C155-48EA-9E56-99F0056FB41C}" destId="{60D41B8A-648F-48B7-B705-DA35FC43D44F}" srcOrd="0" destOrd="0" presId="urn:microsoft.com/office/officeart/2005/8/layout/hierarchy3"/>
    <dgm:cxn modelId="{74457533-3D80-4118-8BF6-8397C695B784}" type="presParOf" srcId="{3653700E-DC39-4DE7-AA2F-2273316D2224}" destId="{29E9B6D3-2337-48FF-B0A6-4B1556E1E601}" srcOrd="0" destOrd="0" presId="urn:microsoft.com/office/officeart/2005/8/layout/hierarchy3"/>
    <dgm:cxn modelId="{E86F78B4-D32D-48A9-9860-A850495A3068}" type="presParOf" srcId="{29E9B6D3-2337-48FF-B0A6-4B1556E1E601}" destId="{2A6591F3-CEF4-4B29-BC7F-90DF6F13FD86}" srcOrd="0" destOrd="0" presId="urn:microsoft.com/office/officeart/2005/8/layout/hierarchy3"/>
    <dgm:cxn modelId="{03D90A4E-F3D3-483F-B81F-65FC5BF3B425}" type="presParOf" srcId="{2A6591F3-CEF4-4B29-BC7F-90DF6F13FD86}" destId="{60D41B8A-648F-48B7-B705-DA35FC43D44F}" srcOrd="0" destOrd="0" presId="urn:microsoft.com/office/officeart/2005/8/layout/hierarchy3"/>
    <dgm:cxn modelId="{DDDCDA95-005D-47C7-88E0-A2F1636F9DAE}" type="presParOf" srcId="{2A6591F3-CEF4-4B29-BC7F-90DF6F13FD86}" destId="{1AA03FDF-0A22-41B7-B750-3CB47C2C8654}" srcOrd="1" destOrd="0" presId="urn:microsoft.com/office/officeart/2005/8/layout/hierarchy3"/>
    <dgm:cxn modelId="{F00D2BC0-16D2-470F-A439-FCF8B69BE7DD}" type="presParOf" srcId="{29E9B6D3-2337-48FF-B0A6-4B1556E1E601}" destId="{EB36A4D3-7749-414C-8716-13153836B5C9}" srcOrd="1" destOrd="0" presId="urn:microsoft.com/office/officeart/2005/8/layout/hierarchy3"/>
    <dgm:cxn modelId="{17896203-3932-495C-9E98-644AE13352D1}" type="presParOf" srcId="{EB36A4D3-7749-414C-8716-13153836B5C9}" destId="{E7048F46-BD0B-498C-B274-6050FC08D10B}" srcOrd="0" destOrd="0" presId="urn:microsoft.com/office/officeart/2005/8/layout/hierarchy3"/>
    <dgm:cxn modelId="{23BE1B6D-B08D-4CD1-A405-B47A89A70F4B}" type="presParOf" srcId="{EB36A4D3-7749-414C-8716-13153836B5C9}" destId="{DCC00FEF-06F6-4824-8CC1-991AEE3FB318}" srcOrd="1" destOrd="0" presId="urn:microsoft.com/office/officeart/2005/8/layout/hierarchy3"/>
    <dgm:cxn modelId="{6B05CC8D-428F-4DE8-B191-DD8198DCD5EB}" type="presParOf" srcId="{EB36A4D3-7749-414C-8716-13153836B5C9}" destId="{7D7B2F98-C699-4ED6-A2FA-62AF43045013}" srcOrd="2" destOrd="0" presId="urn:microsoft.com/office/officeart/2005/8/layout/hierarchy3"/>
    <dgm:cxn modelId="{79C959E0-E5BB-40D4-9AF7-DB3C6D4049E5}" type="presParOf" srcId="{EB36A4D3-7749-414C-8716-13153836B5C9}" destId="{F0527601-BF7B-44F8-8BE4-C2D60A66A28D}" srcOrd="3" destOrd="0" presId="urn:microsoft.com/office/officeart/2005/8/layout/hierarchy3"/>
    <dgm:cxn modelId="{33048275-95E5-4618-A3EE-A8FF25AE4AD5}" type="presParOf" srcId="{EB36A4D3-7749-414C-8716-13153836B5C9}" destId="{2CB2E7FC-31B9-4FF0-82B9-E413A708B7B2}" srcOrd="4" destOrd="0" presId="urn:microsoft.com/office/officeart/2005/8/layout/hierarchy3"/>
    <dgm:cxn modelId="{77B22092-6624-466D-A9B6-EE128B64AA24}" type="presParOf" srcId="{EB36A4D3-7749-414C-8716-13153836B5C9}" destId="{194B9E53-C448-466E-88BD-CBFA0CA2BF8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D330C-F74C-4F0D-9AEE-4BEEFCA5F3B5}">
      <dsp:nvSpPr>
        <dsp:cNvPr id="0" name=""/>
        <dsp:cNvSpPr/>
      </dsp:nvSpPr>
      <dsp:spPr>
        <a:xfrm rot="16200000">
          <a:off x="1588612" y="480103"/>
          <a:ext cx="815774" cy="3573434"/>
        </a:xfrm>
        <a:prstGeom prst="upArrow">
          <a:avLst>
            <a:gd name="adj1" fmla="val 50000"/>
            <a:gd name="adj2" fmla="val 35000"/>
          </a:avLst>
        </a:prstGeom>
        <a:solidFill>
          <a:srgbClr val="06B8B4">
            <a:alpha val="90000"/>
          </a:srgbClr>
        </a:solidFill>
        <a:ln w="19050">
          <a:solidFill>
            <a:srgbClr val="BBFDFB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i="1" kern="1200" dirty="0" err="1">
              <a:solidFill>
                <a:schemeClr val="bg1"/>
              </a:solidFill>
            </a:rPr>
            <a:t>Developmental</a:t>
          </a:r>
          <a:r>
            <a:rPr lang="pt-PT" sz="2000" b="1" i="1" kern="1200" dirty="0">
              <a:solidFill>
                <a:schemeClr val="bg1"/>
              </a:solidFill>
            </a:rPr>
            <a:t> </a:t>
          </a:r>
          <a:r>
            <a:rPr lang="pt-PT" sz="2000" b="1" i="1" kern="1200" dirty="0" err="1">
              <a:solidFill>
                <a:schemeClr val="bg1"/>
              </a:solidFill>
            </a:rPr>
            <a:t>review</a:t>
          </a:r>
          <a:r>
            <a:rPr lang="pt-PT" sz="2000" b="1" i="1" kern="1200" dirty="0">
              <a:solidFill>
                <a:schemeClr val="bg1"/>
              </a:solidFill>
            </a:rPr>
            <a:t>:</a:t>
          </a:r>
          <a:endParaRPr lang="en-US" sz="2000" b="1" i="1" kern="1200" dirty="0">
            <a:solidFill>
              <a:schemeClr val="bg1"/>
            </a:solidFill>
          </a:endParaRPr>
        </a:p>
      </dsp:txBody>
      <dsp:txXfrm rot="5400000">
        <a:off x="352543" y="2062876"/>
        <a:ext cx="3430674" cy="407887"/>
      </dsp:txXfrm>
    </dsp:sp>
    <dsp:sp modelId="{B29C764E-E31C-4C40-AC6A-EA7FE17640AC}">
      <dsp:nvSpPr>
        <dsp:cNvPr id="0" name=""/>
        <dsp:cNvSpPr/>
      </dsp:nvSpPr>
      <dsp:spPr>
        <a:xfrm rot="5400000">
          <a:off x="5442822" y="492517"/>
          <a:ext cx="815774" cy="3573434"/>
        </a:xfrm>
        <a:prstGeom prst="upArrow">
          <a:avLst>
            <a:gd name="adj1" fmla="val 50000"/>
            <a:gd name="adj2" fmla="val 35000"/>
          </a:avLst>
        </a:prstGeom>
        <a:solidFill>
          <a:schemeClr val="bg1">
            <a:alpha val="50000"/>
          </a:schemeClr>
        </a:solidFill>
        <a:ln w="19050">
          <a:solidFill>
            <a:srgbClr val="06B8B4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i="1" kern="1200" dirty="0" err="1">
              <a:solidFill>
                <a:srgbClr val="06B8B4"/>
              </a:solidFill>
            </a:rPr>
            <a:t>As-is</a:t>
          </a:r>
          <a:r>
            <a:rPr lang="pt-PT" sz="2000" b="1" i="1" kern="1200" dirty="0">
              <a:solidFill>
                <a:srgbClr val="06B8B4"/>
              </a:solidFill>
            </a:rPr>
            <a:t> </a:t>
          </a:r>
          <a:r>
            <a:rPr lang="pt-PT" sz="2000" b="1" i="1" kern="1200" dirty="0" err="1">
              <a:solidFill>
                <a:srgbClr val="06B8B4"/>
              </a:solidFill>
            </a:rPr>
            <a:t>review</a:t>
          </a:r>
          <a:r>
            <a:rPr lang="pt-PT" sz="2000" b="1" i="1" kern="1200" dirty="0">
              <a:solidFill>
                <a:srgbClr val="06B8B4"/>
              </a:solidFill>
            </a:rPr>
            <a:t>:</a:t>
          </a:r>
          <a:endParaRPr lang="en-US" sz="2000" b="1" kern="1200" dirty="0">
            <a:solidFill>
              <a:srgbClr val="06B8B4"/>
            </a:solidFill>
          </a:endParaRPr>
        </a:p>
      </dsp:txBody>
      <dsp:txXfrm rot="-5400000">
        <a:off x="4063993" y="2075291"/>
        <a:ext cx="3430674" cy="407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1D393-2120-4BD4-8FE6-A3D91765B65D}">
      <dsp:nvSpPr>
        <dsp:cNvPr id="0" name=""/>
        <dsp:cNvSpPr/>
      </dsp:nvSpPr>
      <dsp:spPr>
        <a:xfrm>
          <a:off x="1390861" y="534"/>
          <a:ext cx="1924412" cy="481103"/>
        </a:xfrm>
        <a:prstGeom prst="roundRect">
          <a:avLst>
            <a:gd name="adj" fmla="val 10000"/>
          </a:avLst>
        </a:prstGeom>
        <a:solidFill>
          <a:srgbClr val="06B8B4"/>
        </a:solidFill>
        <a:ln>
          <a:solidFill>
            <a:srgbClr val="06B8B4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b="1" kern="1200" dirty="0"/>
            <a:t>Método Dedutivo</a:t>
          </a:r>
        </a:p>
      </dsp:txBody>
      <dsp:txXfrm>
        <a:off x="1404952" y="14625"/>
        <a:ext cx="1896230" cy="452921"/>
      </dsp:txXfrm>
    </dsp:sp>
    <dsp:sp modelId="{26486894-3AF6-4184-8D21-B3C675A07EA2}">
      <dsp:nvSpPr>
        <dsp:cNvPr id="0" name=""/>
        <dsp:cNvSpPr/>
      </dsp:nvSpPr>
      <dsp:spPr>
        <a:xfrm rot="5400000">
          <a:off x="2310970" y="523734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093CB4-306A-42A9-95E9-C4172680CE0F}">
      <dsp:nvSpPr>
        <dsp:cNvPr id="0" name=""/>
        <dsp:cNvSpPr/>
      </dsp:nvSpPr>
      <dsp:spPr>
        <a:xfrm>
          <a:off x="1390861" y="650023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Geral</a:t>
          </a:r>
        </a:p>
      </dsp:txBody>
      <dsp:txXfrm>
        <a:off x="1404952" y="664114"/>
        <a:ext cx="1896230" cy="452921"/>
      </dsp:txXfrm>
    </dsp:sp>
    <dsp:sp modelId="{DB605C93-A7BB-4BA8-96A3-2851D0D876D2}">
      <dsp:nvSpPr>
        <dsp:cNvPr id="0" name=""/>
        <dsp:cNvSpPr/>
      </dsp:nvSpPr>
      <dsp:spPr>
        <a:xfrm rot="5400000">
          <a:off x="2310970" y="1173223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71298E-AF01-47D6-8FD7-3AA5F7D7A82A}">
      <dsp:nvSpPr>
        <dsp:cNvPr id="0" name=""/>
        <dsp:cNvSpPr/>
      </dsp:nvSpPr>
      <dsp:spPr>
        <a:xfrm>
          <a:off x="1390861" y="1299512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Particular</a:t>
          </a:r>
        </a:p>
      </dsp:txBody>
      <dsp:txXfrm>
        <a:off x="1404952" y="1313603"/>
        <a:ext cx="1896230" cy="452921"/>
      </dsp:txXfrm>
    </dsp:sp>
    <dsp:sp modelId="{4C29F985-1235-4481-9F3E-23F9640ED8C7}">
      <dsp:nvSpPr>
        <dsp:cNvPr id="0" name=""/>
        <dsp:cNvSpPr/>
      </dsp:nvSpPr>
      <dsp:spPr>
        <a:xfrm rot="5400000">
          <a:off x="2310970" y="1822712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354532-64D0-4F9E-AC62-6C13665ED00F}">
      <dsp:nvSpPr>
        <dsp:cNvPr id="0" name=""/>
        <dsp:cNvSpPr/>
      </dsp:nvSpPr>
      <dsp:spPr>
        <a:xfrm>
          <a:off x="1390861" y="1949001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Teoria</a:t>
          </a:r>
        </a:p>
      </dsp:txBody>
      <dsp:txXfrm>
        <a:off x="1404952" y="1963092"/>
        <a:ext cx="1896230" cy="452921"/>
      </dsp:txXfrm>
    </dsp:sp>
    <dsp:sp modelId="{0DF8E9B8-91F2-49E8-ABA6-4226FB5E6A99}">
      <dsp:nvSpPr>
        <dsp:cNvPr id="0" name=""/>
        <dsp:cNvSpPr/>
      </dsp:nvSpPr>
      <dsp:spPr>
        <a:xfrm rot="5400000">
          <a:off x="2310970" y="2472201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6E66C6-9F7B-47A1-BC7B-708A0DFB9A3E}">
      <dsp:nvSpPr>
        <dsp:cNvPr id="0" name=""/>
        <dsp:cNvSpPr/>
      </dsp:nvSpPr>
      <dsp:spPr>
        <a:xfrm>
          <a:off x="1390861" y="2598491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Hipóteses</a:t>
          </a:r>
        </a:p>
      </dsp:txBody>
      <dsp:txXfrm>
        <a:off x="1404952" y="2612582"/>
        <a:ext cx="1896230" cy="452921"/>
      </dsp:txXfrm>
    </dsp:sp>
    <dsp:sp modelId="{D2BF6B1C-F629-4987-927A-EF89771BBD9A}">
      <dsp:nvSpPr>
        <dsp:cNvPr id="0" name=""/>
        <dsp:cNvSpPr/>
      </dsp:nvSpPr>
      <dsp:spPr>
        <a:xfrm rot="5400000">
          <a:off x="2310970" y="3121690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CEA2D2-2141-4D55-872E-C12B1B7C7196}">
      <dsp:nvSpPr>
        <dsp:cNvPr id="0" name=""/>
        <dsp:cNvSpPr/>
      </dsp:nvSpPr>
      <dsp:spPr>
        <a:xfrm>
          <a:off x="1390861" y="3247980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Testar hipóteses</a:t>
          </a:r>
        </a:p>
      </dsp:txBody>
      <dsp:txXfrm>
        <a:off x="1404952" y="3262071"/>
        <a:ext cx="1896230" cy="452921"/>
      </dsp:txXfrm>
    </dsp:sp>
    <dsp:sp modelId="{5E3FA2C5-9DF9-4BD7-88F1-4B19C02A244A}">
      <dsp:nvSpPr>
        <dsp:cNvPr id="0" name=""/>
        <dsp:cNvSpPr/>
      </dsp:nvSpPr>
      <dsp:spPr>
        <a:xfrm rot="5400000">
          <a:off x="2310970" y="3771179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91A03F-69A5-43D3-BE08-2866946024D7}">
      <dsp:nvSpPr>
        <dsp:cNvPr id="0" name=""/>
        <dsp:cNvSpPr/>
      </dsp:nvSpPr>
      <dsp:spPr>
        <a:xfrm>
          <a:off x="1390861" y="3897469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Rever a teoria</a:t>
          </a:r>
        </a:p>
      </dsp:txBody>
      <dsp:txXfrm>
        <a:off x="1404952" y="3911560"/>
        <a:ext cx="1896230" cy="452921"/>
      </dsp:txXfrm>
    </dsp:sp>
    <dsp:sp modelId="{C570F187-6F72-4A67-9C1D-D1ECE0471285}">
      <dsp:nvSpPr>
        <dsp:cNvPr id="0" name=""/>
        <dsp:cNvSpPr/>
      </dsp:nvSpPr>
      <dsp:spPr>
        <a:xfrm>
          <a:off x="3584691" y="534"/>
          <a:ext cx="1924412" cy="481103"/>
        </a:xfrm>
        <a:prstGeom prst="roundRect">
          <a:avLst>
            <a:gd name="adj" fmla="val 10000"/>
          </a:avLst>
        </a:prstGeom>
        <a:solidFill>
          <a:srgbClr val="06B8B4"/>
        </a:solidFill>
        <a:ln>
          <a:solidFill>
            <a:srgbClr val="06B8B4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b="1" kern="1200" dirty="0"/>
            <a:t>Método Indutivo</a:t>
          </a:r>
        </a:p>
      </dsp:txBody>
      <dsp:txXfrm>
        <a:off x="3598782" y="14625"/>
        <a:ext cx="1896230" cy="452921"/>
      </dsp:txXfrm>
    </dsp:sp>
    <dsp:sp modelId="{A8CE9CC8-C22C-4CBA-BA4E-6C0209E01738}">
      <dsp:nvSpPr>
        <dsp:cNvPr id="0" name=""/>
        <dsp:cNvSpPr/>
      </dsp:nvSpPr>
      <dsp:spPr>
        <a:xfrm rot="5400000">
          <a:off x="4504800" y="523734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AFDA5D-BE95-405F-9796-5B2254E506A5}">
      <dsp:nvSpPr>
        <dsp:cNvPr id="0" name=""/>
        <dsp:cNvSpPr/>
      </dsp:nvSpPr>
      <dsp:spPr>
        <a:xfrm>
          <a:off x="3584691" y="650023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Particular</a:t>
          </a:r>
        </a:p>
      </dsp:txBody>
      <dsp:txXfrm>
        <a:off x="3598782" y="664114"/>
        <a:ext cx="1896230" cy="452921"/>
      </dsp:txXfrm>
    </dsp:sp>
    <dsp:sp modelId="{31F834FE-1A38-47AC-BD13-524765F6A593}">
      <dsp:nvSpPr>
        <dsp:cNvPr id="0" name=""/>
        <dsp:cNvSpPr/>
      </dsp:nvSpPr>
      <dsp:spPr>
        <a:xfrm rot="5400000">
          <a:off x="4504800" y="1173223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0CE712-F43C-434A-A8CD-2DB25C5F90BD}">
      <dsp:nvSpPr>
        <dsp:cNvPr id="0" name=""/>
        <dsp:cNvSpPr/>
      </dsp:nvSpPr>
      <dsp:spPr>
        <a:xfrm>
          <a:off x="3584691" y="1299512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Geral</a:t>
          </a:r>
        </a:p>
      </dsp:txBody>
      <dsp:txXfrm>
        <a:off x="3598782" y="1313603"/>
        <a:ext cx="1896230" cy="452921"/>
      </dsp:txXfrm>
    </dsp:sp>
    <dsp:sp modelId="{5E6613C7-DEE6-45CD-992F-B0150733642E}">
      <dsp:nvSpPr>
        <dsp:cNvPr id="0" name=""/>
        <dsp:cNvSpPr/>
      </dsp:nvSpPr>
      <dsp:spPr>
        <a:xfrm rot="5400000">
          <a:off x="4504800" y="1822712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1643C4-A172-4A41-B4CF-7AE11AD88159}">
      <dsp:nvSpPr>
        <dsp:cNvPr id="0" name=""/>
        <dsp:cNvSpPr/>
      </dsp:nvSpPr>
      <dsp:spPr>
        <a:xfrm>
          <a:off x="3584691" y="1949001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Observações empíricas</a:t>
          </a:r>
        </a:p>
      </dsp:txBody>
      <dsp:txXfrm>
        <a:off x="3598782" y="1963092"/>
        <a:ext cx="1896230" cy="452921"/>
      </dsp:txXfrm>
    </dsp:sp>
    <dsp:sp modelId="{27ED7804-DECD-4D4D-8A25-95772B3D4040}">
      <dsp:nvSpPr>
        <dsp:cNvPr id="0" name=""/>
        <dsp:cNvSpPr/>
      </dsp:nvSpPr>
      <dsp:spPr>
        <a:xfrm rot="5400000">
          <a:off x="4504800" y="2472201"/>
          <a:ext cx="84193" cy="841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968224-36DE-4BA1-8F56-D6C2BE9847A3}">
      <dsp:nvSpPr>
        <dsp:cNvPr id="0" name=""/>
        <dsp:cNvSpPr/>
      </dsp:nvSpPr>
      <dsp:spPr>
        <a:xfrm>
          <a:off x="3584691" y="2598491"/>
          <a:ext cx="1924412" cy="481103"/>
        </a:xfrm>
        <a:prstGeom prst="roundRect">
          <a:avLst>
            <a:gd name="adj" fmla="val 10000"/>
          </a:avLst>
        </a:prstGeom>
        <a:solidFill>
          <a:srgbClr val="BBFDFB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Conceitos e teorias</a:t>
          </a:r>
        </a:p>
      </dsp:txBody>
      <dsp:txXfrm>
        <a:off x="3598782" y="2612582"/>
        <a:ext cx="1896230" cy="4529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D659C-C23F-4B09-AEC7-FFACBC136990}">
      <dsp:nvSpPr>
        <dsp:cNvPr id="0" name=""/>
        <dsp:cNvSpPr/>
      </dsp:nvSpPr>
      <dsp:spPr>
        <a:xfrm>
          <a:off x="3024733" y="48335"/>
          <a:ext cx="769219" cy="769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Autor</a:t>
          </a:r>
          <a:endParaRPr lang="en-US" sz="2000" b="1" kern="1200" dirty="0"/>
        </a:p>
      </dsp:txBody>
      <dsp:txXfrm>
        <a:off x="3024733" y="48335"/>
        <a:ext cx="769219" cy="769219"/>
      </dsp:txXfrm>
    </dsp:sp>
    <dsp:sp modelId="{3D67491E-308F-4485-B44C-D6ED86B493E0}">
      <dsp:nvSpPr>
        <dsp:cNvPr id="0" name=""/>
        <dsp:cNvSpPr/>
      </dsp:nvSpPr>
      <dsp:spPr>
        <a:xfrm>
          <a:off x="1670960" y="11272"/>
          <a:ext cx="2171259" cy="2171259"/>
        </a:xfrm>
        <a:prstGeom prst="circularArrow">
          <a:avLst>
            <a:gd name="adj1" fmla="val 6908"/>
            <a:gd name="adj2" fmla="val 465850"/>
            <a:gd name="adj3" fmla="val 547321"/>
            <a:gd name="adj4" fmla="val 20586829"/>
            <a:gd name="adj5" fmla="val 8060"/>
          </a:avLst>
        </a:prstGeom>
        <a:solidFill>
          <a:srgbClr val="06B8B4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69D6E6-4BCA-4810-8DBD-8C70BEB1114E}">
      <dsp:nvSpPr>
        <dsp:cNvPr id="0" name=""/>
        <dsp:cNvSpPr/>
      </dsp:nvSpPr>
      <dsp:spPr>
        <a:xfrm>
          <a:off x="3024733" y="1353841"/>
          <a:ext cx="769219" cy="769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Editor</a:t>
          </a:r>
          <a:endParaRPr lang="en-US" sz="2000" b="1" kern="1200" dirty="0"/>
        </a:p>
      </dsp:txBody>
      <dsp:txXfrm>
        <a:off x="3024733" y="1353841"/>
        <a:ext cx="769219" cy="769219"/>
      </dsp:txXfrm>
    </dsp:sp>
    <dsp:sp modelId="{A24601A5-572D-4992-9FC9-378A45187A8A}">
      <dsp:nvSpPr>
        <dsp:cNvPr id="0" name=""/>
        <dsp:cNvSpPr/>
      </dsp:nvSpPr>
      <dsp:spPr>
        <a:xfrm>
          <a:off x="1670960" y="68"/>
          <a:ext cx="2171259" cy="2171259"/>
        </a:xfrm>
        <a:prstGeom prst="circularArrow">
          <a:avLst>
            <a:gd name="adj1" fmla="val 6908"/>
            <a:gd name="adj2" fmla="val 465850"/>
            <a:gd name="adj3" fmla="val 5563969"/>
            <a:gd name="adj4" fmla="val 4386829"/>
            <a:gd name="adj5" fmla="val 8060"/>
          </a:avLst>
        </a:prstGeom>
        <a:solidFill>
          <a:srgbClr val="06B8B4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7FECBF-5F37-4A4E-9A2A-83D2AF4780B7}">
      <dsp:nvSpPr>
        <dsp:cNvPr id="0" name=""/>
        <dsp:cNvSpPr/>
      </dsp:nvSpPr>
      <dsp:spPr>
        <a:xfrm>
          <a:off x="1619263" y="1353841"/>
          <a:ext cx="969146" cy="769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Revisor</a:t>
          </a:r>
          <a:endParaRPr lang="en-US" sz="2000" b="1" kern="1200" dirty="0"/>
        </a:p>
      </dsp:txBody>
      <dsp:txXfrm>
        <a:off x="1619263" y="1353841"/>
        <a:ext cx="969146" cy="769219"/>
      </dsp:txXfrm>
    </dsp:sp>
    <dsp:sp modelId="{543A2BFF-44AD-45E4-9579-DAE2B476B732}">
      <dsp:nvSpPr>
        <dsp:cNvPr id="0" name=""/>
        <dsp:cNvSpPr/>
      </dsp:nvSpPr>
      <dsp:spPr>
        <a:xfrm>
          <a:off x="1670960" y="68"/>
          <a:ext cx="2171259" cy="2171259"/>
        </a:xfrm>
        <a:prstGeom prst="circularArrow">
          <a:avLst>
            <a:gd name="adj1" fmla="val 6908"/>
            <a:gd name="adj2" fmla="val 465850"/>
            <a:gd name="adj3" fmla="val 11347321"/>
            <a:gd name="adj4" fmla="val 9786829"/>
            <a:gd name="adj5" fmla="val 8060"/>
          </a:avLst>
        </a:prstGeom>
        <a:solidFill>
          <a:srgbClr val="06B8B4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37CC77-DC30-443A-A262-C1BBAEAB4C5F}">
      <dsp:nvSpPr>
        <dsp:cNvPr id="0" name=""/>
        <dsp:cNvSpPr/>
      </dsp:nvSpPr>
      <dsp:spPr>
        <a:xfrm>
          <a:off x="1719227" y="48335"/>
          <a:ext cx="769219" cy="769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Editor</a:t>
          </a:r>
          <a:endParaRPr lang="en-US" sz="2000" b="1" kern="1200" dirty="0"/>
        </a:p>
      </dsp:txBody>
      <dsp:txXfrm>
        <a:off x="1719227" y="48335"/>
        <a:ext cx="769219" cy="769219"/>
      </dsp:txXfrm>
    </dsp:sp>
    <dsp:sp modelId="{1272B2FB-629B-45D3-80B8-8B17DE0A27FA}">
      <dsp:nvSpPr>
        <dsp:cNvPr id="0" name=""/>
        <dsp:cNvSpPr/>
      </dsp:nvSpPr>
      <dsp:spPr>
        <a:xfrm>
          <a:off x="1670960" y="68"/>
          <a:ext cx="2171259" cy="2171259"/>
        </a:xfrm>
        <a:prstGeom prst="circularArrow">
          <a:avLst>
            <a:gd name="adj1" fmla="val 6908"/>
            <a:gd name="adj2" fmla="val 465850"/>
            <a:gd name="adj3" fmla="val 16747321"/>
            <a:gd name="adj4" fmla="val 15186829"/>
            <a:gd name="adj5" fmla="val 8060"/>
          </a:avLst>
        </a:prstGeom>
        <a:solidFill>
          <a:srgbClr val="06B8B4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DED2B-0A69-451F-889F-133A502F5E62}">
      <dsp:nvSpPr>
        <dsp:cNvPr id="0" name=""/>
        <dsp:cNvSpPr/>
      </dsp:nvSpPr>
      <dsp:spPr>
        <a:xfrm rot="5400000">
          <a:off x="-177549" y="229301"/>
          <a:ext cx="1183663" cy="828564"/>
        </a:xfrm>
        <a:prstGeom prst="chevron">
          <a:avLst/>
        </a:prstGeom>
        <a:solidFill>
          <a:srgbClr val="06B8B4"/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Autor</a:t>
          </a:r>
        </a:p>
      </dsp:txBody>
      <dsp:txXfrm rot="-5400000">
        <a:off x="1" y="466033"/>
        <a:ext cx="828564" cy="355099"/>
      </dsp:txXfrm>
    </dsp:sp>
    <dsp:sp modelId="{F10FABD5-7A61-4406-9C6C-5B2AE4BD0622}">
      <dsp:nvSpPr>
        <dsp:cNvPr id="0" name=""/>
        <dsp:cNvSpPr/>
      </dsp:nvSpPr>
      <dsp:spPr>
        <a:xfrm rot="5400000">
          <a:off x="3208200" y="-2345537"/>
          <a:ext cx="804688" cy="55639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PT" sz="1600" kern="1200" dirty="0"/>
            <a:t>Escolhe a questão de estudo; </a:t>
          </a:r>
          <a:r>
            <a:rPr lang="pt-PT" sz="1600" kern="1200" dirty="0">
              <a:sym typeface="Wingdings" panose="05000000000000000000" pitchFamily="2" charset="2"/>
            </a:rPr>
            <a:t> e</a:t>
          </a:r>
          <a:r>
            <a:rPr lang="pt-PT" sz="1600" kern="1200" dirty="0"/>
            <a:t>scolhe o </a:t>
          </a:r>
          <a:r>
            <a:rPr lang="pt-PT" sz="1600" i="1" kern="1200" dirty="0" err="1"/>
            <a:t>Journal</a:t>
          </a:r>
          <a:r>
            <a:rPr lang="pt-PT" sz="1600" kern="1200" dirty="0"/>
            <a:t> de acordo com o </a:t>
          </a:r>
          <a:r>
            <a:rPr lang="pt-PT" sz="1600" i="1" kern="1200" dirty="0"/>
            <a:t>target; </a:t>
          </a:r>
          <a:r>
            <a:rPr lang="pt-PT" sz="1600" i="1" kern="1200" dirty="0">
              <a:sym typeface="Wingdings" panose="05000000000000000000" pitchFamily="2" charset="2"/>
            </a:rPr>
            <a:t> e</a:t>
          </a:r>
          <a:r>
            <a:rPr lang="pt-PT" sz="1600" i="0" kern="1200" dirty="0"/>
            <a:t>screve a pesquisa; </a:t>
          </a:r>
          <a:r>
            <a:rPr lang="pt-PT" sz="1600" i="0" kern="1200" dirty="0">
              <a:sym typeface="Wingdings" panose="05000000000000000000" pitchFamily="2" charset="2"/>
            </a:rPr>
            <a:t> s</a:t>
          </a:r>
          <a:r>
            <a:rPr lang="pt-PT" sz="1600" i="0" kern="1200" dirty="0"/>
            <a:t>ubmete o artigo.</a:t>
          </a:r>
          <a:endParaRPr lang="pt-PT" sz="1600" kern="1200" dirty="0"/>
        </a:p>
      </dsp:txBody>
      <dsp:txXfrm rot="-5400000">
        <a:off x="828564" y="73381"/>
        <a:ext cx="5524678" cy="726124"/>
      </dsp:txXfrm>
    </dsp:sp>
    <dsp:sp modelId="{007F60D8-0DF0-4C33-B6EB-72AE8B81896F}">
      <dsp:nvSpPr>
        <dsp:cNvPr id="0" name=""/>
        <dsp:cNvSpPr/>
      </dsp:nvSpPr>
      <dsp:spPr>
        <a:xfrm rot="5400000">
          <a:off x="-177549" y="1303477"/>
          <a:ext cx="1183663" cy="828564"/>
        </a:xfrm>
        <a:prstGeom prst="chevron">
          <a:avLst/>
        </a:prstGeom>
        <a:solidFill>
          <a:srgbClr val="BBFDFB"/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>
              <a:solidFill>
                <a:srgbClr val="06B8B4"/>
              </a:solidFill>
            </a:rPr>
            <a:t>Editor</a:t>
          </a:r>
        </a:p>
      </dsp:txBody>
      <dsp:txXfrm rot="-5400000">
        <a:off x="1" y="1540209"/>
        <a:ext cx="828564" cy="355099"/>
      </dsp:txXfrm>
    </dsp:sp>
    <dsp:sp modelId="{A3F41B42-47F4-4693-B8F5-7D6F201F1E93}">
      <dsp:nvSpPr>
        <dsp:cNvPr id="0" name=""/>
        <dsp:cNvSpPr/>
      </dsp:nvSpPr>
      <dsp:spPr>
        <a:xfrm rot="5400000">
          <a:off x="3225854" y="-1271361"/>
          <a:ext cx="769381" cy="55639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PT" sz="1600" kern="1200" dirty="0"/>
            <a:t>Avalia o </a:t>
          </a:r>
          <a:r>
            <a:rPr lang="pt-PT" sz="1600" i="0" kern="1200" dirty="0"/>
            <a:t>artigo</a:t>
          </a:r>
          <a:r>
            <a:rPr lang="pt-PT" sz="1600" kern="1200" dirty="0"/>
            <a:t>; </a:t>
          </a:r>
          <a:r>
            <a:rPr lang="pt-PT" sz="1600" kern="1200" dirty="0">
              <a:sym typeface="Wingdings" panose="05000000000000000000" pitchFamily="2" charset="2"/>
            </a:rPr>
            <a:t> d</a:t>
          </a:r>
          <a:r>
            <a:rPr lang="pt-PT" sz="1600" kern="1200" dirty="0"/>
            <a:t>ecide se o envia para revisão; </a:t>
          </a:r>
          <a:r>
            <a:rPr lang="pt-PT" sz="1600" kern="1200" dirty="0">
              <a:sym typeface="Wingdings" panose="05000000000000000000" pitchFamily="2" charset="2"/>
            </a:rPr>
            <a:t> a</a:t>
          </a:r>
          <a:r>
            <a:rPr lang="pt-PT" sz="1600" kern="1200" dirty="0"/>
            <a:t>valia quem será o revisor mais adequado.</a:t>
          </a:r>
        </a:p>
      </dsp:txBody>
      <dsp:txXfrm rot="-5400000">
        <a:off x="828565" y="1163486"/>
        <a:ext cx="5526402" cy="694265"/>
      </dsp:txXfrm>
    </dsp:sp>
    <dsp:sp modelId="{13564142-E35B-4B34-8EBC-A6DDA5232D4B}">
      <dsp:nvSpPr>
        <dsp:cNvPr id="0" name=""/>
        <dsp:cNvSpPr/>
      </dsp:nvSpPr>
      <dsp:spPr>
        <a:xfrm rot="5400000">
          <a:off x="-177549" y="2377653"/>
          <a:ext cx="1183663" cy="828564"/>
        </a:xfrm>
        <a:prstGeom prst="chevron">
          <a:avLst/>
        </a:prstGeom>
        <a:solidFill>
          <a:srgbClr val="07DBD6"/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Revisor</a:t>
          </a:r>
        </a:p>
      </dsp:txBody>
      <dsp:txXfrm rot="-5400000">
        <a:off x="1" y="2614385"/>
        <a:ext cx="828564" cy="355099"/>
      </dsp:txXfrm>
    </dsp:sp>
    <dsp:sp modelId="{F8E2D3FC-6D1A-4D1F-A06A-A1902CA4DC75}">
      <dsp:nvSpPr>
        <dsp:cNvPr id="0" name=""/>
        <dsp:cNvSpPr/>
      </dsp:nvSpPr>
      <dsp:spPr>
        <a:xfrm rot="5400000">
          <a:off x="3225854" y="-197185"/>
          <a:ext cx="769381" cy="55639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PT" sz="1600" kern="1200" dirty="0"/>
            <a:t>Concorda ou discorda após ler o resumo (1.ª análise) ou o </a:t>
          </a:r>
          <a:r>
            <a:rPr lang="pt-PT" sz="1600" i="0" kern="1200" dirty="0"/>
            <a:t>artigo</a:t>
          </a:r>
          <a:r>
            <a:rPr lang="pt-PT" sz="1600" kern="1200" dirty="0"/>
            <a:t>; </a:t>
          </a:r>
          <a:r>
            <a:rPr lang="pt-PT" sz="1600" kern="1200" dirty="0">
              <a:sym typeface="Wingdings" panose="05000000000000000000" pitchFamily="2" charset="2"/>
            </a:rPr>
            <a:t> v</a:t>
          </a:r>
          <a:r>
            <a:rPr lang="pt-PT" sz="1600" kern="1200" dirty="0"/>
            <a:t>árias revisões; </a:t>
          </a:r>
          <a:r>
            <a:rPr lang="pt-PT" sz="1600" kern="1200" dirty="0">
              <a:sym typeface="Wingdings" panose="05000000000000000000" pitchFamily="2" charset="2"/>
            </a:rPr>
            <a:t> e</a:t>
          </a:r>
          <a:r>
            <a:rPr lang="pt-PT" sz="1600" kern="1200" dirty="0"/>
            <a:t>nvia novamente ao editor.</a:t>
          </a:r>
        </a:p>
      </dsp:txBody>
      <dsp:txXfrm rot="-5400000">
        <a:off x="828565" y="2237662"/>
        <a:ext cx="5526402" cy="694265"/>
      </dsp:txXfrm>
    </dsp:sp>
    <dsp:sp modelId="{78F88A79-A683-4E4B-A93B-E3BFFA943728}">
      <dsp:nvSpPr>
        <dsp:cNvPr id="0" name=""/>
        <dsp:cNvSpPr/>
      </dsp:nvSpPr>
      <dsp:spPr>
        <a:xfrm rot="5400000">
          <a:off x="-177549" y="3676811"/>
          <a:ext cx="1183663" cy="828564"/>
        </a:xfrm>
        <a:prstGeom prst="chevron">
          <a:avLst/>
        </a:prstGeom>
        <a:solidFill>
          <a:srgbClr val="BBFDFB"/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>
              <a:solidFill>
                <a:srgbClr val="06B8B4"/>
              </a:solidFill>
            </a:rPr>
            <a:t>Editor</a:t>
          </a:r>
        </a:p>
      </dsp:txBody>
      <dsp:txXfrm rot="-5400000">
        <a:off x="1" y="3913543"/>
        <a:ext cx="828564" cy="355099"/>
      </dsp:txXfrm>
    </dsp:sp>
    <dsp:sp modelId="{45B173F9-344E-482A-AB26-9470FC192F8A}">
      <dsp:nvSpPr>
        <dsp:cNvPr id="0" name=""/>
        <dsp:cNvSpPr/>
      </dsp:nvSpPr>
      <dsp:spPr>
        <a:xfrm rot="5400000">
          <a:off x="3000871" y="1101972"/>
          <a:ext cx="1219346" cy="55639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PT" sz="1600" kern="1200" dirty="0"/>
            <a:t>Avalia a revisão do revisor e toma a decisão: </a:t>
          </a:r>
          <a:r>
            <a:rPr lang="pt-PT" sz="1600" kern="1200" dirty="0">
              <a:sym typeface="Wingdings" panose="05000000000000000000" pitchFamily="2" charset="2"/>
            </a:rPr>
            <a:t></a:t>
          </a:r>
          <a:r>
            <a:rPr lang="pt-PT" sz="1600" kern="1200" dirty="0"/>
            <a:t> 1) rejeita e envia ao revisor para </a:t>
          </a:r>
          <a:r>
            <a:rPr lang="pt-PT" sz="1600" kern="1200" dirty="0" err="1"/>
            <a:t>ressubmeter</a:t>
          </a:r>
          <a:r>
            <a:rPr lang="pt-PT" sz="1600" kern="1200" dirty="0"/>
            <a:t> com a condição de aceitar ou rejeitar; </a:t>
          </a:r>
          <a:r>
            <a:rPr lang="pt-PT" sz="1600" kern="1200" dirty="0">
              <a:sym typeface="Wingdings" panose="05000000000000000000" pitchFamily="2" charset="2"/>
            </a:rPr>
            <a:t></a:t>
          </a:r>
          <a:r>
            <a:rPr lang="pt-PT" sz="1600" kern="1200" dirty="0"/>
            <a:t> 2) informa o autor da possibilidade de </a:t>
          </a:r>
          <a:r>
            <a:rPr lang="pt-PT" sz="1600" i="1" kern="1200" dirty="0" err="1"/>
            <a:t>guidelines</a:t>
          </a:r>
          <a:r>
            <a:rPr lang="pt-PT" sz="1600" kern="1200" dirty="0"/>
            <a:t> ou no caso de uma nova revisão de uma aceitação condicional.</a:t>
          </a:r>
        </a:p>
      </dsp:txBody>
      <dsp:txXfrm rot="-5400000">
        <a:off x="828564" y="3333803"/>
        <a:ext cx="5504436" cy="1100298"/>
      </dsp:txXfrm>
    </dsp:sp>
    <dsp:sp modelId="{839BF77F-0960-43C0-831B-E48D344ACB97}">
      <dsp:nvSpPr>
        <dsp:cNvPr id="0" name=""/>
        <dsp:cNvSpPr/>
      </dsp:nvSpPr>
      <dsp:spPr>
        <a:xfrm rot="5400000">
          <a:off x="-177549" y="4750987"/>
          <a:ext cx="1183663" cy="828564"/>
        </a:xfrm>
        <a:prstGeom prst="chevron">
          <a:avLst/>
        </a:prstGeom>
        <a:solidFill>
          <a:srgbClr val="06B8B4"/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Autor</a:t>
          </a:r>
        </a:p>
      </dsp:txBody>
      <dsp:txXfrm rot="-5400000">
        <a:off x="1" y="4987719"/>
        <a:ext cx="828564" cy="355099"/>
      </dsp:txXfrm>
    </dsp:sp>
    <dsp:sp modelId="{8548DB84-AA62-4030-9811-273D1C1AC729}">
      <dsp:nvSpPr>
        <dsp:cNvPr id="0" name=""/>
        <dsp:cNvSpPr/>
      </dsp:nvSpPr>
      <dsp:spPr>
        <a:xfrm rot="5400000">
          <a:off x="3225854" y="2176148"/>
          <a:ext cx="769381" cy="55639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PT" sz="1600" kern="1200" dirty="0"/>
            <a:t>Decide como  responder ao editor: </a:t>
          </a:r>
          <a:r>
            <a:rPr lang="pt-PT" sz="1600" kern="1200" dirty="0">
              <a:sym typeface="Wingdings" panose="05000000000000000000" pitchFamily="2" charset="2"/>
            </a:rPr>
            <a:t></a:t>
          </a:r>
          <a:r>
            <a:rPr lang="pt-PT" sz="1600" kern="1200" dirty="0"/>
            <a:t> 1) retorna ao passo 2, no caso de </a:t>
          </a:r>
          <a:r>
            <a:rPr lang="pt-PT" sz="1600" kern="1200" dirty="0" err="1"/>
            <a:t>ressubmissão</a:t>
          </a:r>
          <a:r>
            <a:rPr lang="pt-PT" sz="1600" kern="1200" dirty="0"/>
            <a:t>; </a:t>
          </a:r>
          <a:r>
            <a:rPr lang="pt-PT" sz="1600" kern="1200" dirty="0">
              <a:sym typeface="Wingdings" panose="05000000000000000000" pitchFamily="2" charset="2"/>
            </a:rPr>
            <a:t> </a:t>
          </a:r>
          <a:r>
            <a:rPr lang="pt-PT" sz="1600" kern="1200" dirty="0"/>
            <a:t>2) avança para o passo 6) – Aceitação do </a:t>
          </a:r>
          <a:r>
            <a:rPr lang="pt-PT" sz="1600" i="1" kern="1200" dirty="0"/>
            <a:t>artigo</a:t>
          </a:r>
          <a:r>
            <a:rPr lang="pt-PT" sz="1600" kern="1200" dirty="0"/>
            <a:t> pelo editor e publica-o.</a:t>
          </a:r>
        </a:p>
      </dsp:txBody>
      <dsp:txXfrm rot="-5400000">
        <a:off x="828565" y="4610995"/>
        <a:ext cx="5526402" cy="6942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41B8A-648F-48B7-B705-DA35FC43D44F}">
      <dsp:nvSpPr>
        <dsp:cNvPr id="0" name=""/>
        <dsp:cNvSpPr/>
      </dsp:nvSpPr>
      <dsp:spPr>
        <a:xfrm>
          <a:off x="0" y="92913"/>
          <a:ext cx="6386913" cy="302282"/>
        </a:xfrm>
        <a:prstGeom prst="roundRect">
          <a:avLst>
            <a:gd name="adj" fmla="val 10000"/>
          </a:avLst>
        </a:prstGeom>
        <a:solidFill>
          <a:srgbClr val="06B8B4"/>
        </a:solidFill>
        <a:ln>
          <a:solidFill>
            <a:srgbClr val="00206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Implicações</a:t>
          </a:r>
          <a:endParaRPr lang="en-US" sz="2200" kern="1200" dirty="0"/>
        </a:p>
      </dsp:txBody>
      <dsp:txXfrm>
        <a:off x="8854" y="101767"/>
        <a:ext cx="6369205" cy="284574"/>
      </dsp:txXfrm>
    </dsp:sp>
    <dsp:sp modelId="{E7048F46-BD0B-498C-B274-6050FC08D10B}">
      <dsp:nvSpPr>
        <dsp:cNvPr id="0" name=""/>
        <dsp:cNvSpPr/>
      </dsp:nvSpPr>
      <dsp:spPr>
        <a:xfrm>
          <a:off x="638691" y="395196"/>
          <a:ext cx="273936" cy="770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326"/>
              </a:lnTo>
              <a:lnTo>
                <a:pt x="273936" y="770326"/>
              </a:lnTo>
            </a:path>
          </a:pathLst>
        </a:custGeom>
        <a:noFill/>
        <a:ln w="1270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00FEF-06F6-4824-8CC1-991AEE3FB318}">
      <dsp:nvSpPr>
        <dsp:cNvPr id="0" name=""/>
        <dsp:cNvSpPr/>
      </dsp:nvSpPr>
      <dsp:spPr>
        <a:xfrm>
          <a:off x="912627" y="575693"/>
          <a:ext cx="9878414" cy="1179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>
              <a:solidFill>
                <a:srgbClr val="06B8B4"/>
              </a:solidFill>
              <a:sym typeface="Wingdings" panose="05000000000000000000" pitchFamily="2" charset="2"/>
            </a:rPr>
            <a:t>Autores: </a:t>
          </a:r>
          <a:r>
            <a:rPr lang="pt-PT" sz="1800" b="0" kern="1200" dirty="0">
              <a:solidFill>
                <a:schemeClr val="tx1"/>
              </a:solidFill>
              <a:sym typeface="Wingdings" panose="05000000000000000000" pitchFamily="2" charset="2"/>
            </a:rPr>
            <a:t>têm de demonstrar a temática estudada ainda é pouco investigada. Devem demonstrar como é que os métodos usados encaixam nas suas questões de investigação. Devem evidenciar que as suas descobertas demonstram respostas às suas questões de investigação.</a:t>
          </a:r>
          <a:endParaRPr lang="en-US" sz="1800" kern="1200" dirty="0"/>
        </a:p>
      </dsp:txBody>
      <dsp:txXfrm>
        <a:off x="947178" y="610244"/>
        <a:ext cx="9809312" cy="1110558"/>
      </dsp:txXfrm>
    </dsp:sp>
    <dsp:sp modelId="{7D7B2F98-C699-4ED6-A2FA-62AF43045013}">
      <dsp:nvSpPr>
        <dsp:cNvPr id="0" name=""/>
        <dsp:cNvSpPr/>
      </dsp:nvSpPr>
      <dsp:spPr>
        <a:xfrm>
          <a:off x="638691" y="395196"/>
          <a:ext cx="255018" cy="2131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329"/>
              </a:lnTo>
              <a:lnTo>
                <a:pt x="255018" y="2131329"/>
              </a:lnTo>
            </a:path>
          </a:pathLst>
        </a:custGeom>
        <a:noFill/>
        <a:ln w="1270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27601-BF7B-44F8-8BE4-C2D60A66A28D}">
      <dsp:nvSpPr>
        <dsp:cNvPr id="0" name=""/>
        <dsp:cNvSpPr/>
      </dsp:nvSpPr>
      <dsp:spPr>
        <a:xfrm>
          <a:off x="893709" y="1936695"/>
          <a:ext cx="9878414" cy="1179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>
              <a:solidFill>
                <a:srgbClr val="06B8B4"/>
              </a:solidFill>
              <a:sym typeface="Wingdings" panose="05000000000000000000" pitchFamily="2" charset="2"/>
            </a:rPr>
            <a:t>Editores: </a:t>
          </a:r>
          <a:r>
            <a:rPr lang="pt-PT" sz="1800" b="0" kern="1200" dirty="0">
              <a:solidFill>
                <a:schemeClr val="tx1"/>
              </a:solidFill>
              <a:sym typeface="Wingdings" panose="05000000000000000000" pitchFamily="2" charset="2"/>
            </a:rPr>
            <a:t>devem aplicar diferentes critérios de avaliação conforme tenham sido usados métodos indutivos ou dedutivos. Têm a responsabilidade de atribuir a revisão de </a:t>
          </a:r>
          <a:r>
            <a:rPr lang="pt-PT" sz="1800" b="0" i="1" kern="1200" dirty="0">
              <a:solidFill>
                <a:schemeClr val="tx1"/>
              </a:solidFill>
              <a:sym typeface="Wingdings" panose="05000000000000000000" pitchFamily="2" charset="2"/>
            </a:rPr>
            <a:t>artigos </a:t>
          </a:r>
          <a:r>
            <a:rPr lang="pt-PT" sz="1800" b="0" i="0" kern="1200" dirty="0">
              <a:solidFill>
                <a:schemeClr val="tx1"/>
              </a:solidFill>
              <a:sym typeface="Wingdings" panose="05000000000000000000" pitchFamily="2" charset="2"/>
            </a:rPr>
            <a:t>com métodos indutivos a revisores que não sejam contra este tipo de investigação. Devem aceitar ou rejeitar um artigo após os revisores expressarem a sua opinião.</a:t>
          </a:r>
          <a:endParaRPr lang="en-US" sz="1800" i="0" kern="1200" dirty="0"/>
        </a:p>
      </dsp:txBody>
      <dsp:txXfrm>
        <a:off x="928260" y="1971246"/>
        <a:ext cx="9809312" cy="1110558"/>
      </dsp:txXfrm>
    </dsp:sp>
    <dsp:sp modelId="{2CB2E7FC-31B9-4FF0-82B9-E413A708B7B2}">
      <dsp:nvSpPr>
        <dsp:cNvPr id="0" name=""/>
        <dsp:cNvSpPr/>
      </dsp:nvSpPr>
      <dsp:spPr>
        <a:xfrm>
          <a:off x="638691" y="395196"/>
          <a:ext cx="255594" cy="3674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4724"/>
              </a:lnTo>
              <a:lnTo>
                <a:pt x="255594" y="3674724"/>
              </a:lnTo>
            </a:path>
          </a:pathLst>
        </a:custGeom>
        <a:noFill/>
        <a:ln w="1270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B9E53-C448-466E-88BD-CBFA0CA2BF83}">
      <dsp:nvSpPr>
        <dsp:cNvPr id="0" name=""/>
        <dsp:cNvSpPr/>
      </dsp:nvSpPr>
      <dsp:spPr>
        <a:xfrm>
          <a:off x="894285" y="3394125"/>
          <a:ext cx="9878414" cy="1351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6B8B4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>
              <a:solidFill>
                <a:srgbClr val="06B8B4"/>
              </a:solidFill>
              <a:sym typeface="Wingdings" panose="05000000000000000000" pitchFamily="2" charset="2"/>
            </a:rPr>
            <a:t>Revisores: </a:t>
          </a:r>
          <a:r>
            <a:rPr lang="pt-PT" sz="1800" b="0" i="0" kern="1200" dirty="0">
              <a:solidFill>
                <a:schemeClr val="tx1"/>
              </a:solidFill>
              <a:sym typeface="Wingdings" panose="05000000000000000000" pitchFamily="2" charset="2"/>
            </a:rPr>
            <a:t>devem tentar perceber se um artigo providencia conhecimento suficiente. O seu </a:t>
          </a:r>
          <a:r>
            <a:rPr lang="pt-PT" sz="1800" b="0" i="1" kern="1200" dirty="0">
              <a:solidFill>
                <a:schemeClr val="tx1"/>
              </a:solidFill>
              <a:sym typeface="Wingdings" panose="05000000000000000000" pitchFamily="2" charset="2"/>
            </a:rPr>
            <a:t>feedback</a:t>
          </a:r>
          <a:r>
            <a:rPr lang="pt-PT" sz="1800" b="0" i="0" kern="1200" dirty="0">
              <a:solidFill>
                <a:schemeClr val="tx1"/>
              </a:solidFill>
              <a:sym typeface="Wingdings" panose="05000000000000000000" pitchFamily="2" charset="2"/>
            </a:rPr>
            <a:t> deve ser sempre construtivo, tendo a responsabilidade de fazer uma avaliação honesta para si mesmo, como: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0" i="0" kern="1200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Será que tenho </a:t>
          </a:r>
          <a:r>
            <a:rPr lang="pt-PT" sz="1800" b="0" i="1" kern="1200" dirty="0" err="1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knowhow</a:t>
          </a:r>
          <a:r>
            <a:rPr lang="pt-PT" sz="1800" b="0" i="0" kern="1200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suficiente nesta área? Será que estou familiarizado com estes métodos? E esta temática interessa-me? </a:t>
          </a:r>
          <a:r>
            <a:rPr lang="pt-PT" sz="1800" b="0" i="0" kern="1200" dirty="0" err="1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Barley</a:t>
          </a:r>
          <a:r>
            <a:rPr lang="pt-PT" sz="1800" b="0" i="0" kern="1200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(2008) </a:t>
          </a:r>
          <a:endParaRPr lang="en-US" sz="1800" b="0" i="0" kern="1200" dirty="0">
            <a:solidFill>
              <a:srgbClr val="06B8B4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3872" y="3433712"/>
        <a:ext cx="9799240" cy="1272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09CB2-BBA2-0852-FCA4-6059B3D7C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7A8BB8-8997-1850-37E6-E1D07115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39BF099-9667-499C-D693-644CA5F7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E27EC64-5448-F0B8-17ED-217DCB0C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723BCA-820B-17F5-887C-1B1E060B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3164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64B5E-BBFD-3E66-A030-C1A91EB0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A5AE013-CF7A-78FB-7471-C8D3EE576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374E8DB-9BD3-FAB9-3751-AC0F619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62ADC4C-EAA6-F409-FDB5-5F35DB1A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917B2F4-E0D6-A9C1-F1A0-72B8E089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587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EA429A-5DAC-CBF7-CA26-3BF85E86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A0FBD35-9BA9-6477-4944-4DCE2DB74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A725519-98A2-4947-3B9D-D0D7F617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27C0FE4-5026-E2EC-4399-6A0683FE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142974-B1AA-0201-4078-D447D70AF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8694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07FBE-9472-0498-A92F-F1148B2FF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389471C-F226-7EFF-AC99-BBEA74E01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AACC12-D624-9EC1-DE5E-E70169CC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A86B607-65B4-826A-9D05-669C7E1C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BF75B0C-A1A0-0498-0760-1106D593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7760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483C4-6C72-CB6A-3A0A-C60C15150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52F403-D098-B50E-76D1-5FFC67F2C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0CA5D70-8598-D9F0-3C74-563AE1A8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4F5C412-FE61-8A05-D370-8953E22F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C52505E-F753-2DCB-7CA4-02E1395C5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1564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3CA23-4DCE-EAE3-8F0F-CF96C671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774B536-3C78-5A6A-E93C-A7B13145F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944562C-0770-084B-3448-4F3EBE028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3B49E63-75A2-234F-0480-C851C082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9E1ED99-E7B8-201D-0C34-5A9F61F7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D47943B-7E0D-18E4-5113-8F5F4AAC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5306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38632-1E77-82AA-0961-BE91F906E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D5CB89E-722C-955B-B23C-A0C533222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6234AE2-52F4-F8C8-B392-642347F0A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F83A552E-C878-4AD1-DEE3-3E6672FE2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68A4D34-05A6-ABBC-D3C4-8459E368A3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D350CDFC-E834-A188-4601-58217273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431BA27-9901-C812-8A6E-F554FF70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5349817-2005-DFFF-ED63-9F82C298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1077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166F4-FA91-D47B-304D-E4332E26C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CF6771F-B65A-5883-B804-435899A2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B76ACDB-BCDF-262D-5248-E7DB9E4EA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BA270BF-E48C-2093-4219-0F2F945B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534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88CDC1FA-0915-627A-6282-94E2ADE1D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C617D8F-B748-EF70-2728-2C785231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BB770ED-426F-4E03-F236-50EDF97DC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3058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1584B-1891-0D16-FAA9-F40E9404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5737430-CB91-4B32-D869-4434E31C7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685BC66-4319-266B-0342-31BFBFA94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F90A070-659A-C44F-AA43-4C5569E2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176710C-27B5-2D1B-41A3-1D790D42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73CB3F2-D5EF-A8E9-8466-7156139F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58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3C874B-F263-C93B-08BA-B748E6CC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9209F7D-A85E-7220-E4D4-743719377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2D4A3A3-07B4-ECAE-C6DC-915649B28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08D88D5-C4BD-E578-FEAB-B6A49D3A1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99DD949-2F62-5762-4F6E-7DC6B071B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E29E0A1-DEA2-CA71-C537-3CE038B1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0838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75135597-25E2-07B0-98C8-65EE82EBA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2A5F372-3BD7-C121-6BCF-4B2A532D0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53C3052-8900-9D9F-4953-7018E2296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F7D54-C7B1-4BFD-BAEF-4F93975EC998}" type="datetimeFigureOut">
              <a:rPr lang="pt-PT" smtClean="0"/>
              <a:t>15/10/2023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B38F26A-0957-1E66-D7E6-45BAD6DF3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1E1D7EF-47B0-2629-A05A-5A96AE208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4752-AEA0-441F-9E67-D50ABF3FABCD}" type="slidenum">
              <a:rPr lang="pt-PT" smtClean="0"/>
              <a:t>‹#›</a:t>
            </a:fld>
            <a:endParaRPr lang="pt-PT" dirty="0"/>
          </a:p>
        </p:txBody>
      </p:sp>
      <p:sp>
        <p:nvSpPr>
          <p:cNvPr id="7" name="MSIPCMContentMarking" descr="{&quot;HashCode&quot;:1319653229,&quot;Placement&quot;:&quot;Footer&quot;,&quot;Top&quot;:519.343,&quot;Left&quot;:844.5204,&quot;SlideWidth&quot;:960,&quot;SlideHeight&quot;:540}"/>
          <p:cNvSpPr txBox="1"/>
          <p:nvPr userDrawn="1"/>
        </p:nvSpPr>
        <p:spPr>
          <a:xfrm>
            <a:off x="10725409" y="6595656"/>
            <a:ext cx="146659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78D7"/>
                </a:solidFill>
                <a:latin typeface="Calibri" panose="020F0502020204030204" pitchFamily="34" charset="0"/>
              </a:rPr>
              <a:t>Classification : Internal</a:t>
            </a:r>
          </a:p>
        </p:txBody>
      </p:sp>
    </p:spTree>
    <p:extLst>
      <p:ext uri="{BB962C8B-B14F-4D97-AF65-F5344CB8AC3E}">
        <p14:creationId xmlns:p14="http://schemas.microsoft.com/office/powerpoint/2010/main" val="232301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EG - Instituto Superior de Economia e Gestão - ISEG">
            <a:extLst>
              <a:ext uri="{FF2B5EF4-FFF2-40B4-BE49-F238E27FC236}">
                <a16:creationId xmlns:a16="http://schemas.microsoft.com/office/drawing/2014/main" id="{E8261DCC-620B-F0EE-A68B-0FAD015F9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182916"/>
            <a:ext cx="361950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299127" y="1473082"/>
            <a:ext cx="113728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i="1" dirty="0" err="1"/>
              <a:t>Evaluating</a:t>
            </a:r>
            <a:r>
              <a:rPr lang="pt-PT" sz="2200" b="1" i="1" dirty="0"/>
              <a:t> </a:t>
            </a:r>
            <a:r>
              <a:rPr lang="pt-PT" sz="2200" b="1" i="1" dirty="0" err="1"/>
              <a:t>Inductive</a:t>
            </a:r>
            <a:r>
              <a:rPr lang="pt-PT" sz="2200" b="1" i="1" dirty="0"/>
              <a:t> versus </a:t>
            </a:r>
            <a:r>
              <a:rPr lang="pt-PT" sz="2200" b="1" i="1" dirty="0" err="1"/>
              <a:t>Deductive</a:t>
            </a:r>
            <a:r>
              <a:rPr lang="pt-PT" sz="2200" b="1" i="1" dirty="0"/>
              <a:t> Research in Management </a:t>
            </a:r>
            <a:r>
              <a:rPr lang="pt-PT" sz="2200" b="1" i="1" dirty="0" err="1"/>
              <a:t>Studies</a:t>
            </a:r>
            <a:r>
              <a:rPr lang="pt-PT" sz="2200" b="1" i="1" dirty="0"/>
              <a:t>:</a:t>
            </a:r>
          </a:p>
          <a:p>
            <a:pPr algn="ctr"/>
            <a:r>
              <a:rPr lang="pt-PT" sz="2200" b="1" i="1" dirty="0" err="1"/>
              <a:t>Implications</a:t>
            </a:r>
            <a:r>
              <a:rPr lang="pt-PT" sz="2200" b="1" i="1" dirty="0"/>
              <a:t> for </a:t>
            </a:r>
            <a:r>
              <a:rPr lang="pt-PT" sz="2200" b="1" i="1" dirty="0" err="1"/>
              <a:t>Authors</a:t>
            </a:r>
            <a:r>
              <a:rPr lang="pt-PT" sz="2200" b="1" i="1" dirty="0"/>
              <a:t>, </a:t>
            </a:r>
            <a:r>
              <a:rPr lang="pt-PT" sz="2200" b="1" i="1" dirty="0" err="1"/>
              <a:t>Editors</a:t>
            </a:r>
            <a:r>
              <a:rPr lang="pt-PT" sz="2200" b="1" i="1" dirty="0"/>
              <a:t>, </a:t>
            </a:r>
            <a:r>
              <a:rPr lang="pt-PT" sz="2200" b="1" i="1" dirty="0" err="1"/>
              <a:t>and</a:t>
            </a:r>
            <a:r>
              <a:rPr lang="pt-PT" sz="2200" b="1" i="1" dirty="0"/>
              <a:t> </a:t>
            </a:r>
            <a:r>
              <a:rPr lang="pt-PT" sz="2200" b="1" i="1" dirty="0" err="1"/>
              <a:t>Reviewers</a:t>
            </a:r>
            <a:endParaRPr lang="pt-PT" sz="2200" b="1" i="1" dirty="0"/>
          </a:p>
          <a:p>
            <a:pPr algn="ctr"/>
            <a:endParaRPr lang="pt-PT" sz="2200" b="1" i="1" dirty="0"/>
          </a:p>
          <a:p>
            <a:pPr algn="ctr"/>
            <a:r>
              <a:rPr lang="pt-PT" sz="1400" b="1" i="1" dirty="0" err="1">
                <a:latin typeface="Calibri (Body)"/>
              </a:rPr>
              <a:t>Qualitative</a:t>
            </a:r>
            <a:r>
              <a:rPr lang="pt-PT" sz="1400" b="1" i="1" dirty="0">
                <a:latin typeface="Calibri (Body)"/>
              </a:rPr>
              <a:t> Research in </a:t>
            </a:r>
            <a:r>
              <a:rPr lang="pt-PT" sz="1400" b="1" i="1" dirty="0" err="1">
                <a:latin typeface="Calibri (Body)"/>
              </a:rPr>
              <a:t>Organizations</a:t>
            </a:r>
            <a:r>
              <a:rPr lang="pt-PT" sz="1400" b="1" i="1" dirty="0">
                <a:latin typeface="Calibri (Body)"/>
              </a:rPr>
              <a:t> </a:t>
            </a:r>
            <a:r>
              <a:rPr lang="pt-PT" sz="1400" b="1" i="1" dirty="0" err="1">
                <a:latin typeface="Calibri (Body)"/>
              </a:rPr>
              <a:t>and</a:t>
            </a:r>
            <a:r>
              <a:rPr lang="pt-PT" sz="1400" b="1" i="1" dirty="0">
                <a:latin typeface="Calibri (Body)"/>
              </a:rPr>
              <a:t> Management </a:t>
            </a:r>
            <a:r>
              <a:rPr lang="pt-PT" sz="1400" b="1" i="1" dirty="0" err="1">
                <a:latin typeface="Calibri (Body)"/>
              </a:rPr>
              <a:t>an</a:t>
            </a:r>
            <a:r>
              <a:rPr lang="pt-PT" sz="1400" b="1" i="1" dirty="0">
                <a:latin typeface="Calibri (Body)"/>
              </a:rPr>
              <a:t> </a:t>
            </a:r>
            <a:r>
              <a:rPr lang="pt-PT" sz="1400" b="1" i="1" dirty="0" err="1">
                <a:latin typeface="Calibri (Body)"/>
              </a:rPr>
              <a:t>International</a:t>
            </a:r>
            <a:r>
              <a:rPr lang="pt-PT" sz="1400" b="1" i="1" dirty="0">
                <a:latin typeface="Calibri (Body)"/>
              </a:rPr>
              <a:t> </a:t>
            </a:r>
            <a:r>
              <a:rPr lang="pt-PT" sz="1400" b="1" i="1" dirty="0" err="1">
                <a:latin typeface="Calibri (Body)"/>
              </a:rPr>
              <a:t>Journal</a:t>
            </a:r>
            <a:endParaRPr lang="pt-PT" sz="1400" b="1" i="1" dirty="0">
              <a:latin typeface="Calibri (Body)"/>
            </a:endParaRPr>
          </a:p>
          <a:p>
            <a:pPr algn="ctr"/>
            <a:r>
              <a:rPr lang="pt-PT" sz="1400" b="1" dirty="0" err="1">
                <a:latin typeface="Calibri (Body)"/>
              </a:rPr>
              <a:t>Daellenbach</a:t>
            </a:r>
            <a:r>
              <a:rPr lang="pt-PT" sz="1400" b="1" dirty="0">
                <a:latin typeface="Calibri (Body)"/>
              </a:rPr>
              <a:t> U. S. &amp; </a:t>
            </a:r>
            <a:r>
              <a:rPr lang="pt-PT" sz="1400" b="1" dirty="0" err="1">
                <a:latin typeface="Calibri (Body)"/>
              </a:rPr>
              <a:t>Woiceshyn</a:t>
            </a:r>
            <a:r>
              <a:rPr lang="pt-PT" sz="1400" b="1" dirty="0">
                <a:latin typeface="Calibri (Body)"/>
              </a:rPr>
              <a:t>, J.</a:t>
            </a:r>
          </a:p>
          <a:p>
            <a:pPr algn="ctr"/>
            <a:r>
              <a:rPr lang="pt-PT" sz="1400" b="1" dirty="0">
                <a:latin typeface="Calibri (Body)"/>
              </a:rPr>
              <a:t>(2018)</a:t>
            </a:r>
          </a:p>
          <a:p>
            <a:pPr algn="just"/>
            <a:endParaRPr lang="pt-PT" sz="2200" b="1" dirty="0">
              <a:solidFill>
                <a:schemeClr val="bg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452DD6D-28B2-11A7-824F-B0F1C8A29B8D}"/>
              </a:ext>
            </a:extLst>
          </p:cNvPr>
          <p:cNvSpPr txBox="1"/>
          <p:nvPr/>
        </p:nvSpPr>
        <p:spPr>
          <a:xfrm>
            <a:off x="3228698" y="3568051"/>
            <a:ext cx="55137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Programa de Doutoramento em Gestão</a:t>
            </a:r>
          </a:p>
          <a:p>
            <a:pPr algn="ctr"/>
            <a:endParaRPr lang="pt-PT" b="1" dirty="0"/>
          </a:p>
          <a:p>
            <a:pPr algn="ctr"/>
            <a:r>
              <a:rPr lang="pt-PT" b="1" dirty="0"/>
              <a:t>Metodologias de Investigação</a:t>
            </a:r>
          </a:p>
          <a:p>
            <a:pPr algn="ctr"/>
            <a:endParaRPr lang="pt-PT" b="1" dirty="0"/>
          </a:p>
          <a:p>
            <a:pPr algn="ctr"/>
            <a:r>
              <a:rPr lang="pt-PT" b="1" dirty="0"/>
              <a:t>Professora Doutora Carla Curado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1E4A77C-8013-4527-9C86-AE33C3C3EA8E}"/>
              </a:ext>
            </a:extLst>
          </p:cNvPr>
          <p:cNvSpPr txBox="1"/>
          <p:nvPr/>
        </p:nvSpPr>
        <p:spPr>
          <a:xfrm>
            <a:off x="76200" y="4856129"/>
            <a:ext cx="118187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1600" b="1" dirty="0"/>
          </a:p>
          <a:p>
            <a:endParaRPr lang="pt-PT" sz="1600" b="1" dirty="0"/>
          </a:p>
          <a:p>
            <a:pPr algn="ctr"/>
            <a:r>
              <a:rPr lang="pt-PT" sz="1600" b="1" dirty="0"/>
              <a:t>Trabalho elaborado por:</a:t>
            </a:r>
          </a:p>
          <a:p>
            <a:pPr algn="ctr"/>
            <a:r>
              <a:rPr lang="pt-PT" sz="1600" b="1" dirty="0"/>
              <a:t>Ana Rita Marques</a:t>
            </a:r>
          </a:p>
          <a:p>
            <a:pPr algn="ctr"/>
            <a:r>
              <a:rPr lang="pt-PT" sz="1600" b="1" dirty="0"/>
              <a:t>Renata Bernardo da Silva</a:t>
            </a:r>
          </a:p>
          <a:p>
            <a:endParaRPr lang="pt-PT" sz="1600" b="1" dirty="0"/>
          </a:p>
          <a:p>
            <a:pPr algn="ctr"/>
            <a:r>
              <a:rPr lang="pt-PT" sz="1600" b="1" dirty="0"/>
              <a:t>11 de outubro de 2023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B12C260-33AD-4CC8-DB84-A8E00835083E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PT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01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195611"/>
            <a:ext cx="11894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2.5. Investigação métodos indutivos </a:t>
            </a:r>
            <a:r>
              <a:rPr lang="pt-PT" sz="2600" b="1" i="1" dirty="0">
                <a:solidFill>
                  <a:srgbClr val="06B8B4"/>
                </a:solidFill>
                <a:sym typeface="Wingdings" panose="05000000000000000000" pitchFamily="2" charset="2"/>
              </a:rPr>
              <a:t>versus</a:t>
            </a:r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 </a:t>
            </a:r>
            <a:r>
              <a:rPr lang="pt-PT" sz="2600" b="1" i="1" dirty="0" err="1">
                <a:solidFill>
                  <a:srgbClr val="06B8B4"/>
                </a:solidFill>
                <a:sym typeface="Wingdings" panose="05000000000000000000" pitchFamily="2" charset="2"/>
              </a:rPr>
              <a:t>developmental</a:t>
            </a:r>
            <a:r>
              <a:rPr lang="pt-PT" sz="2600" b="1" i="1" dirty="0">
                <a:solidFill>
                  <a:srgbClr val="06B8B4"/>
                </a:solidFill>
                <a:sym typeface="Wingdings" panose="05000000000000000000" pitchFamily="2" charset="2"/>
              </a:rPr>
              <a:t> – </a:t>
            </a:r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Porquê indutivo? (2/3)</a:t>
            </a: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7A54756-EC7A-AF2B-2C14-DEC480E42FAE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9/</a:t>
            </a:r>
            <a:r>
              <a:rPr lang="pt-PT" sz="1100" dirty="0">
                <a:solidFill>
                  <a:schemeClr val="bg1"/>
                </a:solidFill>
              </a:rPr>
              <a:t>18  </a:t>
            </a:r>
            <a:r>
              <a:rPr lang="pt-PT" sz="1300" dirty="0">
                <a:solidFill>
                  <a:schemeClr val="bg1"/>
                </a:solidFill>
              </a:rPr>
              <a:t>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E4512F9-0FC9-ED42-75C7-E45E66F5E070}"/>
              </a:ext>
            </a:extLst>
          </p:cNvPr>
          <p:cNvSpPr/>
          <p:nvPr/>
        </p:nvSpPr>
        <p:spPr>
          <a:xfrm>
            <a:off x="1175562" y="2286685"/>
            <a:ext cx="93186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artigo acrescenta conhecimento substancial ao que já se sabe?</a:t>
            </a:r>
            <a:endParaRPr lang="pt-PT" sz="2200" dirty="0"/>
          </a:p>
          <a:p>
            <a:pPr algn="just"/>
            <a:r>
              <a:rPr lang="pt-PT" sz="2200" dirty="0"/>
              <a:t> 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0953B918-196B-EE29-1369-7E7BECC120E4}"/>
              </a:ext>
            </a:extLst>
          </p:cNvPr>
          <p:cNvSpPr/>
          <p:nvPr/>
        </p:nvSpPr>
        <p:spPr>
          <a:xfrm>
            <a:off x="310497" y="3455137"/>
            <a:ext cx="115710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 que um fenómeno observado não pode ser adequadamente explicado com </a:t>
            </a:r>
          </a:p>
          <a:p>
            <a:pPr algn="ctr"/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teorização?</a:t>
            </a:r>
            <a:r>
              <a:rPr lang="pt-PT" sz="2200" dirty="0"/>
              <a:t> 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C27F27FF-43F1-FF2E-E2EC-F91EAED038AC}"/>
              </a:ext>
            </a:extLst>
          </p:cNvPr>
          <p:cNvSpPr/>
          <p:nvPr/>
        </p:nvSpPr>
        <p:spPr>
          <a:xfrm>
            <a:off x="310497" y="5222220"/>
            <a:ext cx="1157100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métodos utilizados adequam-se à(s) pergunta(s) de investigação?</a:t>
            </a:r>
            <a:endParaRPr lang="pt-PT" sz="2200" dirty="0"/>
          </a:p>
        </p:txBody>
      </p:sp>
    </p:spTree>
    <p:extLst>
      <p:ext uri="{BB962C8B-B14F-4D97-AF65-F5344CB8AC3E}">
        <p14:creationId xmlns:p14="http://schemas.microsoft.com/office/powerpoint/2010/main" val="324447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922776"/>
            <a:ext cx="116788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Embora </a:t>
            </a:r>
            <a:r>
              <a:rPr lang="pt-PT" sz="2000" u="sng" dirty="0"/>
              <a:t>revisores</a:t>
            </a:r>
            <a:r>
              <a:rPr lang="pt-PT" sz="2000" dirty="0"/>
              <a:t> e </a:t>
            </a:r>
            <a:r>
              <a:rPr lang="pt-PT" sz="2000" u="sng" dirty="0"/>
              <a:t>editores</a:t>
            </a:r>
            <a:r>
              <a:rPr lang="pt-PT" sz="2000" dirty="0"/>
              <a:t> possam </a:t>
            </a:r>
            <a:r>
              <a:rPr lang="pt-PT" sz="2000" u="sng" dirty="0"/>
              <a:t>discordar</a:t>
            </a:r>
            <a:r>
              <a:rPr lang="pt-PT" sz="2000" dirty="0"/>
              <a:t> acerca dos </a:t>
            </a:r>
            <a:r>
              <a:rPr lang="pt-PT" sz="2000" u="sng" dirty="0"/>
              <a:t>critérios</a:t>
            </a:r>
            <a:r>
              <a:rPr lang="pt-PT" sz="2000" dirty="0"/>
              <a:t> e </a:t>
            </a:r>
            <a:r>
              <a:rPr lang="pt-PT" sz="2000" u="sng" dirty="0"/>
              <a:t>métodos</a:t>
            </a:r>
            <a:r>
              <a:rPr lang="pt-PT" sz="2000" dirty="0"/>
              <a:t> usados numa </a:t>
            </a:r>
            <a:r>
              <a:rPr lang="pt-PT" sz="2000" u="sng" dirty="0"/>
              <a:t>investigação</a:t>
            </a:r>
            <a:r>
              <a:rPr lang="pt-PT" sz="2000" dirty="0"/>
              <a:t> </a:t>
            </a:r>
            <a:r>
              <a:rPr lang="pt-PT" sz="2000" u="sng" dirty="0"/>
              <a:t>indutiva</a:t>
            </a:r>
            <a:r>
              <a:rPr lang="pt-PT" sz="2000" dirty="0"/>
              <a:t>, os autores do artigo consideram que as </a:t>
            </a:r>
            <a:r>
              <a:rPr lang="pt-PT" sz="2000" u="sng" dirty="0"/>
              <a:t>discordâncias</a:t>
            </a:r>
            <a:r>
              <a:rPr lang="pt-PT" sz="2000" dirty="0"/>
              <a:t> são mais </a:t>
            </a:r>
            <a:r>
              <a:rPr lang="pt-PT" sz="2000" u="sng" dirty="0"/>
              <a:t>fáceis</a:t>
            </a:r>
            <a:r>
              <a:rPr lang="pt-PT" sz="2000" dirty="0"/>
              <a:t> de </a:t>
            </a:r>
            <a:r>
              <a:rPr lang="pt-PT" sz="2000" u="sng" dirty="0"/>
              <a:t>resolver</a:t>
            </a:r>
            <a:r>
              <a:rPr lang="pt-PT" sz="2000" dirty="0"/>
              <a:t> quando os </a:t>
            </a:r>
            <a:r>
              <a:rPr lang="pt-PT" sz="2000" i="1" u="sng" dirty="0" err="1"/>
              <a:t>starting</a:t>
            </a:r>
            <a:r>
              <a:rPr lang="pt-PT" sz="2000" i="1" dirty="0"/>
              <a:t> </a:t>
            </a:r>
            <a:r>
              <a:rPr lang="pt-PT" sz="2000" i="1" u="sng" dirty="0" err="1"/>
              <a:t>points</a:t>
            </a:r>
            <a:r>
              <a:rPr lang="pt-PT" sz="2000" i="1" dirty="0"/>
              <a:t> </a:t>
            </a:r>
            <a:r>
              <a:rPr lang="pt-PT" sz="2000" dirty="0"/>
              <a:t>são </a:t>
            </a:r>
            <a:r>
              <a:rPr lang="pt-PT" sz="2000" u="sng" dirty="0"/>
              <a:t>teorias</a:t>
            </a:r>
            <a:r>
              <a:rPr lang="pt-PT" sz="2000" dirty="0"/>
              <a:t> levantadas através de uma </a:t>
            </a:r>
            <a:r>
              <a:rPr lang="pt-PT" sz="2000" u="sng"/>
              <a:t>investigação</a:t>
            </a:r>
            <a:r>
              <a:rPr lang="pt-PT" sz="2000"/>
              <a:t> </a:t>
            </a:r>
            <a:r>
              <a:rPr lang="pt-PT" sz="2000" u="sng"/>
              <a:t>indutiva</a:t>
            </a:r>
            <a:r>
              <a:rPr lang="pt-PT" sz="2000"/>
              <a:t>, </a:t>
            </a:r>
            <a:r>
              <a:rPr lang="pt-PT" sz="2000" dirty="0"/>
              <a:t>especialmente quando o processo de revisão não envolve várias rondas.</a:t>
            </a:r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000" dirty="0"/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1814088" y="3460171"/>
            <a:ext cx="2710146" cy="533400"/>
          </a:xfrm>
          <a:prstGeom prst="roundRect">
            <a:avLst/>
          </a:prstGeom>
          <a:solidFill>
            <a:srgbClr val="06B8B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/>
              <a:t>Investigação indutiva</a:t>
            </a:r>
            <a:endParaRPr lang="en-U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477000" y="3499882"/>
            <a:ext cx="2819400" cy="505735"/>
          </a:xfrm>
          <a:prstGeom prst="roundRect">
            <a:avLst/>
          </a:prstGeom>
          <a:solidFill>
            <a:srgbClr val="BBFDFB"/>
          </a:solidFill>
          <a:ln>
            <a:solidFill>
              <a:srgbClr val="06B8B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>
                <a:solidFill>
                  <a:srgbClr val="06B8B4"/>
                </a:solidFill>
              </a:rPr>
              <a:t>Investigação dedutiva</a:t>
            </a:r>
            <a:endParaRPr lang="en-US" sz="2000" b="1" dirty="0">
              <a:solidFill>
                <a:srgbClr val="06B8B4"/>
              </a:solidFill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7264374-2E8A-1D17-9F82-04AD38D6FFC2}"/>
              </a:ext>
            </a:extLst>
          </p:cNvPr>
          <p:cNvSpPr/>
          <p:nvPr/>
        </p:nvSpPr>
        <p:spPr>
          <a:xfrm>
            <a:off x="3287841" y="4144892"/>
            <a:ext cx="4971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B8B4"/>
              </a:buClr>
            </a:pPr>
            <a:r>
              <a:rPr lang="pt-PT" sz="1400" dirty="0"/>
              <a:t>Funções, lógicas e abordagens diferentes </a:t>
            </a:r>
            <a:r>
              <a:rPr lang="pt-PT" sz="1400" dirty="0">
                <a:sym typeface="Wingdings" panose="05000000000000000000" pitchFamily="2" charset="2"/>
              </a:rPr>
              <a:t> </a:t>
            </a:r>
            <a:r>
              <a:rPr lang="pt-PT" sz="1400" dirty="0"/>
              <a:t>implicações diferentes nos vários estágios de um processo de publicação</a:t>
            </a:r>
          </a:p>
        </p:txBody>
      </p:sp>
      <p:sp>
        <p:nvSpPr>
          <p:cNvPr id="2" name="Not Equal 1"/>
          <p:cNvSpPr/>
          <p:nvPr/>
        </p:nvSpPr>
        <p:spPr>
          <a:xfrm>
            <a:off x="5176767" y="3526748"/>
            <a:ext cx="647700" cy="466823"/>
          </a:xfrm>
          <a:prstGeom prst="mathNotEqual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7264374-2E8A-1D17-9F82-04AD38D6FFC2}"/>
              </a:ext>
            </a:extLst>
          </p:cNvPr>
          <p:cNvSpPr/>
          <p:nvPr/>
        </p:nvSpPr>
        <p:spPr>
          <a:xfrm>
            <a:off x="3545353" y="4819433"/>
            <a:ext cx="4456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6:</a:t>
            </a:r>
            <a:r>
              <a:rPr lang="pt-PT" sz="1200" dirty="0"/>
              <a:t> investigação indutiva </a:t>
            </a:r>
            <a:r>
              <a:rPr lang="pt-PT" sz="1200" i="1" dirty="0"/>
              <a:t>versus</a:t>
            </a:r>
            <a:r>
              <a:rPr lang="pt-PT" sz="1200" dirty="0"/>
              <a:t> dedutiva</a:t>
            </a:r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</a:t>
            </a:r>
            <a:r>
              <a:rPr lang="pt-PT" sz="1200" dirty="0" err="1"/>
              <a:t>Daellenbach</a:t>
            </a:r>
            <a:r>
              <a:rPr lang="pt-PT" sz="1200" dirty="0"/>
              <a:t> e </a:t>
            </a:r>
            <a:r>
              <a:rPr lang="pt-PT" sz="1200" dirty="0" err="1"/>
              <a:t>Woiceshyn</a:t>
            </a:r>
            <a:r>
              <a:rPr lang="pt-PT" sz="1200" dirty="0"/>
              <a:t> (2018)</a:t>
            </a:r>
          </a:p>
          <a:p>
            <a:pPr algn="just"/>
            <a:r>
              <a:rPr lang="pt-PT" sz="1200" dirty="0"/>
              <a:t>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C91FAA-4C2E-4809-F102-F36E5A2B5CE6}"/>
              </a:ext>
            </a:extLst>
          </p:cNvPr>
          <p:cNvSpPr txBox="1"/>
          <p:nvPr/>
        </p:nvSpPr>
        <p:spPr>
          <a:xfrm>
            <a:off x="372258" y="1195611"/>
            <a:ext cx="11894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2.5. Investigação métodos indutivos </a:t>
            </a:r>
            <a:r>
              <a:rPr lang="pt-PT" sz="2600" b="1" i="1" dirty="0">
                <a:solidFill>
                  <a:srgbClr val="06B8B4"/>
                </a:solidFill>
                <a:sym typeface="Wingdings" panose="05000000000000000000" pitchFamily="2" charset="2"/>
              </a:rPr>
              <a:t>versus</a:t>
            </a:r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 </a:t>
            </a:r>
            <a:r>
              <a:rPr lang="pt-PT" sz="2600" b="1" i="1" dirty="0" err="1">
                <a:solidFill>
                  <a:srgbClr val="06B8B4"/>
                </a:solidFill>
                <a:sym typeface="Wingdings" panose="05000000000000000000" pitchFamily="2" charset="2"/>
              </a:rPr>
              <a:t>developmental</a:t>
            </a:r>
            <a:r>
              <a:rPr lang="pt-PT" sz="2600" b="1" i="1" dirty="0">
                <a:solidFill>
                  <a:srgbClr val="06B8B4"/>
                </a:solidFill>
                <a:sym typeface="Wingdings" panose="05000000000000000000" pitchFamily="2" charset="2"/>
              </a:rPr>
              <a:t> – </a:t>
            </a:r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Porquê indutivo? (3/3)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D236566-BD4F-D1F0-E43C-5AA55E0B3576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10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  <p:sp>
        <p:nvSpPr>
          <p:cNvPr id="4" name="CaixaDeTexto 4">
            <a:extLst>
              <a:ext uri="{FF2B5EF4-FFF2-40B4-BE49-F238E27FC236}">
                <a16:creationId xmlns:a16="http://schemas.microsoft.com/office/drawing/2014/main" id="{852F3CC3-9BB1-1149-0BAE-2C92170F757A}"/>
              </a:ext>
            </a:extLst>
          </p:cNvPr>
          <p:cNvSpPr txBox="1"/>
          <p:nvPr/>
        </p:nvSpPr>
        <p:spPr>
          <a:xfrm>
            <a:off x="141523" y="5366782"/>
            <a:ext cx="116788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BR" sz="2000" dirty="0"/>
              <a:t>Os avaliadores de uma </a:t>
            </a:r>
            <a:r>
              <a:rPr lang="pt-BR" sz="2000" u="sng" dirty="0"/>
              <a:t>investigação</a:t>
            </a:r>
            <a:r>
              <a:rPr lang="pt-BR" sz="2000" dirty="0"/>
              <a:t> </a:t>
            </a:r>
            <a:r>
              <a:rPr lang="pt-BR" sz="2000" u="sng" dirty="0"/>
              <a:t>indutiva</a:t>
            </a:r>
            <a:r>
              <a:rPr lang="pt-BR" sz="2000" dirty="0"/>
              <a:t> podem sempre remeter para a </a:t>
            </a:r>
            <a:r>
              <a:rPr lang="pt-BR" sz="2000" u="sng" dirty="0"/>
              <a:t>evidência</a:t>
            </a:r>
            <a:r>
              <a:rPr lang="pt-BR" sz="2000" dirty="0"/>
              <a:t> </a:t>
            </a:r>
            <a:r>
              <a:rPr lang="pt-BR" sz="2000" u="sng" dirty="0"/>
              <a:t>empírica</a:t>
            </a:r>
            <a:r>
              <a:rPr lang="pt-BR" sz="2000" dirty="0"/>
              <a:t>, enquanto que aqueles que avaliam a pesquisa dedutiva não têm essa base ao decidir quais teorias ou hipóteses ainda não testadas.</a:t>
            </a:r>
            <a:endParaRPr lang="pt-PT" sz="2000" dirty="0"/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33274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83101" y="2518"/>
            <a:ext cx="6501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>
                <a:solidFill>
                  <a:srgbClr val="06B8B4"/>
                </a:solidFill>
              </a:rPr>
              <a:t>2.6. Processo Publicação: Quais as fases? Quais as diferenças entre o método Dedutivo </a:t>
            </a:r>
            <a:r>
              <a:rPr lang="pt-PT" sz="2000" b="1" i="1" dirty="0">
                <a:solidFill>
                  <a:srgbClr val="06B8B4"/>
                </a:solidFill>
              </a:rPr>
              <a:t>versus</a:t>
            </a:r>
            <a:r>
              <a:rPr lang="pt-PT" sz="2000" b="1" dirty="0">
                <a:solidFill>
                  <a:srgbClr val="06B8B4"/>
                </a:solidFill>
              </a:rPr>
              <a:t> Indutivo?</a:t>
            </a:r>
            <a:endParaRPr lang="pt-PT" sz="2000" b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345650F-EADC-B8EF-9E7A-E514B8C970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7743"/>
              </p:ext>
            </p:extLst>
          </p:nvPr>
        </p:nvGraphicFramePr>
        <p:xfrm>
          <a:off x="178351" y="723900"/>
          <a:ext cx="6392525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A7264374-2E8A-1D17-9F82-04AD38D6FFC2}"/>
              </a:ext>
            </a:extLst>
          </p:cNvPr>
          <p:cNvSpPr/>
          <p:nvPr/>
        </p:nvSpPr>
        <p:spPr>
          <a:xfrm>
            <a:off x="1606570" y="6116023"/>
            <a:ext cx="3536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7:</a:t>
            </a:r>
            <a:r>
              <a:rPr lang="pt-PT" sz="1200" dirty="0"/>
              <a:t> Fases do processo de publicação</a:t>
            </a:r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</a:t>
            </a:r>
            <a:r>
              <a:rPr lang="pt-PT" sz="1200" dirty="0" err="1"/>
              <a:t>Clark</a:t>
            </a:r>
            <a:r>
              <a:rPr lang="pt-PT" sz="1200" dirty="0"/>
              <a:t>, </a:t>
            </a:r>
            <a:r>
              <a:rPr lang="pt-PT" sz="1200" dirty="0" err="1"/>
              <a:t>Floyd</a:t>
            </a:r>
            <a:r>
              <a:rPr lang="pt-PT" sz="1200" dirty="0"/>
              <a:t> e </a:t>
            </a:r>
            <a:r>
              <a:rPr lang="pt-PT" sz="1200" dirty="0" err="1"/>
              <a:t>Wright</a:t>
            </a:r>
            <a:r>
              <a:rPr lang="pt-PT" sz="1200" dirty="0"/>
              <a:t> (2006: 656)</a:t>
            </a:r>
          </a:p>
          <a:p>
            <a:pPr algn="just"/>
            <a:r>
              <a:rPr lang="pt-PT" sz="1200" dirty="0"/>
              <a:t> 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A33C85B6-BA42-E1BE-38B8-29BD981C4E6D}"/>
              </a:ext>
            </a:extLst>
          </p:cNvPr>
          <p:cNvSpPr/>
          <p:nvPr/>
        </p:nvSpPr>
        <p:spPr>
          <a:xfrm>
            <a:off x="6570876" y="107018"/>
            <a:ext cx="3317995" cy="565683"/>
          </a:xfrm>
          <a:prstGeom prst="round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/>
              <a:t>Método Indutivo</a:t>
            </a:r>
          </a:p>
        </p:txBody>
      </p:sp>
      <p:sp>
        <p:nvSpPr>
          <p:cNvPr id="32" name="Retângulo: Cantos Arredondados 31">
            <a:extLst>
              <a:ext uri="{FF2B5EF4-FFF2-40B4-BE49-F238E27FC236}">
                <a16:creationId xmlns:a16="http://schemas.microsoft.com/office/drawing/2014/main" id="{D83AF2EB-4D22-ADC3-4C3B-9000090F28B2}"/>
              </a:ext>
            </a:extLst>
          </p:cNvPr>
          <p:cNvSpPr/>
          <p:nvPr/>
        </p:nvSpPr>
        <p:spPr>
          <a:xfrm>
            <a:off x="6584130" y="703680"/>
            <a:ext cx="3264720" cy="977346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Inicia com uma observação de fenómenos de questões não respondidas, em todo ou em parte (Locke, 2007: 884).</a:t>
            </a: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6216FF8D-2605-A64E-4AA4-68A0A0A920D3}"/>
              </a:ext>
            </a:extLst>
          </p:cNvPr>
          <p:cNvSpPr/>
          <p:nvPr/>
        </p:nvSpPr>
        <p:spPr>
          <a:xfrm>
            <a:off x="6570876" y="1712005"/>
            <a:ext cx="3264720" cy="1004835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Editor que avalia o método indutivo é mais </a:t>
            </a:r>
            <a:r>
              <a:rPr lang="pt-PT" sz="1600" i="1" dirty="0">
                <a:solidFill>
                  <a:schemeClr val="tx1"/>
                </a:solidFill>
              </a:rPr>
              <a:t>clear-cut</a:t>
            </a:r>
            <a:r>
              <a:rPr lang="pt-PT" sz="1600" dirty="0">
                <a:solidFill>
                  <a:schemeClr val="tx1"/>
                </a:solidFill>
              </a:rPr>
              <a:t>. Procuram revisores familiarizados com o método, (</a:t>
            </a:r>
            <a:r>
              <a:rPr lang="pt-PT" sz="1600" dirty="0" err="1">
                <a:solidFill>
                  <a:schemeClr val="tx1"/>
                </a:solidFill>
              </a:rPr>
              <a:t>Pratt</a:t>
            </a:r>
            <a:r>
              <a:rPr lang="pt-PT" sz="1600" dirty="0">
                <a:solidFill>
                  <a:schemeClr val="tx1"/>
                </a:solidFill>
              </a:rPr>
              <a:t>, 2009).</a:t>
            </a: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E9A034CC-DD55-FB80-0242-A84062A99A9B}"/>
              </a:ext>
            </a:extLst>
          </p:cNvPr>
          <p:cNvSpPr/>
          <p:nvPr/>
        </p:nvSpPr>
        <p:spPr>
          <a:xfrm>
            <a:off x="6561541" y="2824157"/>
            <a:ext cx="3275728" cy="1016227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Os revisores tendencialmente aceitam-nas porque existem várias escolhas para as teorias e hipóteses – recomendações.</a:t>
            </a:r>
          </a:p>
        </p:txBody>
      </p:sp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id="{B370B19F-F688-D87C-61A7-104BF183F183}"/>
              </a:ext>
            </a:extLst>
          </p:cNvPr>
          <p:cNvSpPr/>
          <p:nvPr/>
        </p:nvSpPr>
        <p:spPr>
          <a:xfrm>
            <a:off x="6584131" y="3958985"/>
            <a:ext cx="3249090" cy="1195625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A avaliação deste método pelo editor aparenta ser mais fácil, devido aos seus dados empíricos.</a:t>
            </a:r>
          </a:p>
        </p:txBody>
      </p:sp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A9682588-0615-F111-77D3-ACEA09D82162}"/>
              </a:ext>
            </a:extLst>
          </p:cNvPr>
          <p:cNvSpPr/>
          <p:nvPr/>
        </p:nvSpPr>
        <p:spPr>
          <a:xfrm>
            <a:off x="6584131" y="5273211"/>
            <a:ext cx="3249090" cy="995231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O método indutivo tem menos revisões e menos possibilidades de contestarem. </a:t>
            </a:r>
          </a:p>
        </p:txBody>
      </p:sp>
      <p:sp>
        <p:nvSpPr>
          <p:cNvPr id="37" name="Retângulo: Cantos Arredondados 36">
            <a:extLst>
              <a:ext uri="{FF2B5EF4-FFF2-40B4-BE49-F238E27FC236}">
                <a16:creationId xmlns:a16="http://schemas.microsoft.com/office/drawing/2014/main" id="{19F96E3D-E332-821F-0458-6E51D58928F4}"/>
              </a:ext>
            </a:extLst>
          </p:cNvPr>
          <p:cNvSpPr/>
          <p:nvPr/>
        </p:nvSpPr>
        <p:spPr>
          <a:xfrm>
            <a:off x="9925050" y="107018"/>
            <a:ext cx="2266950" cy="565683"/>
          </a:xfrm>
          <a:prstGeom prst="round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Método Dedutivo</a:t>
            </a:r>
          </a:p>
        </p:txBody>
      </p:sp>
      <p:sp>
        <p:nvSpPr>
          <p:cNvPr id="38" name="Retângulo: Cantos Arredondados 37">
            <a:extLst>
              <a:ext uri="{FF2B5EF4-FFF2-40B4-BE49-F238E27FC236}">
                <a16:creationId xmlns:a16="http://schemas.microsoft.com/office/drawing/2014/main" id="{D4239E0C-4AF1-B80B-1462-A24563B27D77}"/>
              </a:ext>
            </a:extLst>
          </p:cNvPr>
          <p:cNvSpPr/>
          <p:nvPr/>
        </p:nvSpPr>
        <p:spPr>
          <a:xfrm>
            <a:off x="9925050" y="707608"/>
            <a:ext cx="2266950" cy="977346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Inicia com uma teoria ou método para testar hipóteses.</a:t>
            </a:r>
          </a:p>
        </p:txBody>
      </p:sp>
      <p:sp>
        <p:nvSpPr>
          <p:cNvPr id="39" name="Retângulo: Cantos Arredondados 38">
            <a:extLst>
              <a:ext uri="{FF2B5EF4-FFF2-40B4-BE49-F238E27FC236}">
                <a16:creationId xmlns:a16="http://schemas.microsoft.com/office/drawing/2014/main" id="{6F44D1A0-DA2F-585A-C6C8-541F024012CB}"/>
              </a:ext>
            </a:extLst>
          </p:cNvPr>
          <p:cNvSpPr/>
          <p:nvPr/>
        </p:nvSpPr>
        <p:spPr>
          <a:xfrm>
            <a:off x="9938304" y="1719862"/>
            <a:ext cx="2266950" cy="1009036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Procuram revisores que concordam com teorias e hipóteses, caso contrário, rejeitam-nas.</a:t>
            </a:r>
          </a:p>
        </p:txBody>
      </p:sp>
      <p:sp>
        <p:nvSpPr>
          <p:cNvPr id="40" name="Retângulo: Cantos Arredondados 39">
            <a:extLst>
              <a:ext uri="{FF2B5EF4-FFF2-40B4-BE49-F238E27FC236}">
                <a16:creationId xmlns:a16="http://schemas.microsoft.com/office/drawing/2014/main" id="{81E5270D-FA57-66F3-E3BD-2A753D8A7128}"/>
              </a:ext>
            </a:extLst>
          </p:cNvPr>
          <p:cNvSpPr/>
          <p:nvPr/>
        </p:nvSpPr>
        <p:spPr>
          <a:xfrm>
            <a:off x="9929064" y="2824156"/>
            <a:ext cx="2266950" cy="1016227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Alguns revisores rejeitam logo as hipóteses, mais vulnerável a críticas.</a:t>
            </a:r>
          </a:p>
        </p:txBody>
      </p:sp>
      <p:sp>
        <p:nvSpPr>
          <p:cNvPr id="41" name="Retângulo: Cantos Arredondados 40">
            <a:extLst>
              <a:ext uri="{FF2B5EF4-FFF2-40B4-BE49-F238E27FC236}">
                <a16:creationId xmlns:a16="http://schemas.microsoft.com/office/drawing/2014/main" id="{CEAAF564-64FB-DB51-9E5D-A26724646532}"/>
              </a:ext>
            </a:extLst>
          </p:cNvPr>
          <p:cNvSpPr/>
          <p:nvPr/>
        </p:nvSpPr>
        <p:spPr>
          <a:xfrm>
            <a:off x="9923268" y="4001896"/>
            <a:ext cx="2266950" cy="1133664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Maior discordância entre autores e revisores.</a:t>
            </a:r>
          </a:p>
        </p:txBody>
      </p:sp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id="{5EEE0C33-ABAC-DD13-FF95-A6337C367A9A}"/>
              </a:ext>
            </a:extLst>
          </p:cNvPr>
          <p:cNvSpPr/>
          <p:nvPr/>
        </p:nvSpPr>
        <p:spPr>
          <a:xfrm>
            <a:off x="9938304" y="5281013"/>
            <a:ext cx="2266950" cy="977904"/>
          </a:xfrm>
          <a:prstGeom prst="roundRect">
            <a:avLst/>
          </a:prstGeom>
          <a:noFill/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600" dirty="0">
                <a:solidFill>
                  <a:schemeClr val="tx1"/>
                </a:solidFill>
              </a:rPr>
              <a:t>Quando rejeitado é muito difícil satisfazer os requisitos do revisor.</a:t>
            </a:r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9C4C526E-A4CD-F398-C9F0-E836DDDFAA3A}"/>
              </a:ext>
            </a:extLst>
          </p:cNvPr>
          <p:cNvSpPr/>
          <p:nvPr/>
        </p:nvSpPr>
        <p:spPr>
          <a:xfrm>
            <a:off x="6709329" y="6217881"/>
            <a:ext cx="5495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8:</a:t>
            </a:r>
            <a:r>
              <a:rPr lang="pt-PT" sz="1200" dirty="0"/>
              <a:t> Fases do processo de publicação método indutivo </a:t>
            </a:r>
            <a:r>
              <a:rPr lang="pt-PT" sz="1200" i="1" dirty="0"/>
              <a:t>versus</a:t>
            </a:r>
            <a:r>
              <a:rPr lang="pt-PT" sz="1200" dirty="0"/>
              <a:t> dedutivo</a:t>
            </a:r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</a:t>
            </a:r>
            <a:r>
              <a:rPr lang="pt-PT" sz="1200" dirty="0" err="1"/>
              <a:t>Daellenbach</a:t>
            </a:r>
            <a:r>
              <a:rPr lang="pt-PT" sz="1200" dirty="0"/>
              <a:t> e </a:t>
            </a:r>
            <a:r>
              <a:rPr lang="pt-PT" sz="1200" dirty="0" err="1"/>
              <a:t>Woiceshyn</a:t>
            </a:r>
            <a:r>
              <a:rPr lang="pt-PT" sz="1200" dirty="0"/>
              <a:t> (2018)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04C975C-5327-B729-E746-B801861106F1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11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8082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186905" y="1043265"/>
            <a:ext cx="87889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2.7. Investigação métodos indutivos</a:t>
            </a:r>
            <a:endParaRPr lang="pt-PT" sz="2600" b="1" i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63165054"/>
              </p:ext>
            </p:extLst>
          </p:nvPr>
        </p:nvGraphicFramePr>
        <p:xfrm>
          <a:off x="186905" y="1446892"/>
          <a:ext cx="11818189" cy="4747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9C4C526E-A4CD-F398-C9F0-E836DDDFAA3A}"/>
              </a:ext>
            </a:extLst>
          </p:cNvPr>
          <p:cNvSpPr/>
          <p:nvPr/>
        </p:nvSpPr>
        <p:spPr>
          <a:xfrm>
            <a:off x="3479974" y="6157795"/>
            <a:ext cx="5495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9:</a:t>
            </a:r>
            <a:r>
              <a:rPr lang="pt-PT" sz="1200" dirty="0"/>
              <a:t> implicações para autores, editores e revisores – método indutivo</a:t>
            </a:r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</a:t>
            </a:r>
            <a:r>
              <a:rPr lang="pt-PT" sz="1200" dirty="0" err="1"/>
              <a:t>Daellenbach</a:t>
            </a:r>
            <a:r>
              <a:rPr lang="pt-PT" sz="1200" dirty="0"/>
              <a:t> e </a:t>
            </a:r>
            <a:r>
              <a:rPr lang="pt-PT" sz="1200" dirty="0" err="1"/>
              <a:t>Woiceshyn</a:t>
            </a:r>
            <a:r>
              <a:rPr lang="pt-PT" sz="1200" dirty="0"/>
              <a:t> (2018)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A54E3A9-C39A-EF75-5365-9365670D941F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12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458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296058" y="1492416"/>
            <a:ext cx="87889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3.1. Quais são as sugestões dos autores?</a:t>
            </a:r>
            <a:endParaRPr lang="pt-PT" sz="2600" b="1" i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4">
            <a:extLst>
              <a:ext uri="{FF2B5EF4-FFF2-40B4-BE49-F238E27FC236}">
                <a16:creationId xmlns:a16="http://schemas.microsoft.com/office/drawing/2014/main" id="{FAC6068F-DDAF-E7CE-216B-944BB3749886}"/>
              </a:ext>
            </a:extLst>
          </p:cNvPr>
          <p:cNvSpPr txBox="1"/>
          <p:nvPr/>
        </p:nvSpPr>
        <p:spPr>
          <a:xfrm>
            <a:off x="296058" y="2192432"/>
            <a:ext cx="114474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Sendo o </a:t>
            </a:r>
            <a:r>
              <a:rPr lang="pt-PT" sz="2000" i="1" dirty="0" err="1"/>
              <a:t>developmental</a:t>
            </a:r>
            <a:r>
              <a:rPr lang="pt-PT" sz="2000" i="1" dirty="0"/>
              <a:t> </a:t>
            </a:r>
            <a:r>
              <a:rPr lang="pt-PT" sz="2000" i="1" dirty="0" err="1"/>
              <a:t>review</a:t>
            </a:r>
            <a:r>
              <a:rPr lang="pt-PT" sz="2000" i="1" dirty="0"/>
              <a:t> </a:t>
            </a:r>
            <a:r>
              <a:rPr lang="pt-PT" sz="2000" dirty="0"/>
              <a:t>predominante em métodos hipotético-dedutivos presente em Revistas de Gestão, sugerem que exista um </a:t>
            </a:r>
            <a:r>
              <a:rPr lang="pt-PT" sz="2000" u="sng" dirty="0"/>
              <a:t>maior</a:t>
            </a:r>
            <a:r>
              <a:rPr lang="pt-PT" sz="2000" dirty="0"/>
              <a:t> </a:t>
            </a:r>
            <a:r>
              <a:rPr lang="pt-PT" sz="2000" u="sng" dirty="0"/>
              <a:t>equilíbrio</a:t>
            </a:r>
            <a:r>
              <a:rPr lang="pt-PT" sz="2000" dirty="0"/>
              <a:t> entre a </a:t>
            </a:r>
            <a:r>
              <a:rPr lang="pt-PT" sz="2000" u="sng" dirty="0"/>
              <a:t>utilização</a:t>
            </a:r>
            <a:r>
              <a:rPr lang="pt-PT" sz="2000" dirty="0"/>
              <a:t> dos </a:t>
            </a:r>
            <a:r>
              <a:rPr lang="pt-PT" sz="2000" u="sng" dirty="0"/>
              <a:t>métodos</a:t>
            </a:r>
            <a:r>
              <a:rPr lang="pt-PT" sz="2000" dirty="0"/>
              <a:t> </a:t>
            </a:r>
            <a:r>
              <a:rPr lang="pt-PT" sz="2000" u="sng" dirty="0"/>
              <a:t>dedutivos</a:t>
            </a:r>
            <a:r>
              <a:rPr lang="pt-PT" sz="2000" dirty="0"/>
              <a:t> e </a:t>
            </a:r>
            <a:r>
              <a:rPr lang="pt-PT" sz="2000" u="sng" dirty="0"/>
              <a:t>indutivos</a:t>
            </a:r>
            <a:r>
              <a:rPr lang="pt-PT" sz="2000" dirty="0"/>
              <a:t>;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Necessária uma </a:t>
            </a:r>
            <a:r>
              <a:rPr lang="pt-PT" sz="2000" u="sng" dirty="0"/>
              <a:t>mudança</a:t>
            </a:r>
            <a:r>
              <a:rPr lang="pt-PT" sz="2000" dirty="0"/>
              <a:t> nos </a:t>
            </a:r>
            <a:r>
              <a:rPr lang="pt-PT" sz="2000" u="sng" dirty="0"/>
              <a:t>processos</a:t>
            </a:r>
            <a:r>
              <a:rPr lang="pt-PT" sz="2000" dirty="0"/>
              <a:t> de </a:t>
            </a:r>
            <a:r>
              <a:rPr lang="pt-PT" sz="2000" u="sng" dirty="0"/>
              <a:t>publicação</a:t>
            </a:r>
            <a:r>
              <a:rPr lang="pt-PT" sz="2000" dirty="0"/>
              <a:t>  aplicados aos </a:t>
            </a:r>
            <a:r>
              <a:rPr lang="pt-PT" sz="2000" u="sng" dirty="0"/>
              <a:t>métodos</a:t>
            </a:r>
            <a:r>
              <a:rPr lang="pt-PT" sz="2000" dirty="0"/>
              <a:t> </a:t>
            </a:r>
            <a:r>
              <a:rPr lang="pt-PT" sz="2000" u="sng" dirty="0"/>
              <a:t>indutivos</a:t>
            </a:r>
            <a:r>
              <a:rPr lang="pt-PT" sz="2000" dirty="0"/>
              <a:t> para que ocorra um </a:t>
            </a:r>
            <a:r>
              <a:rPr lang="pt-PT" sz="2000" u="sng" dirty="0"/>
              <a:t>avanço</a:t>
            </a:r>
            <a:r>
              <a:rPr lang="pt-PT" sz="2000" dirty="0"/>
              <a:t> no </a:t>
            </a:r>
            <a:r>
              <a:rPr lang="pt-PT" sz="2000" u="sng" dirty="0"/>
              <a:t>conhecimento</a:t>
            </a:r>
            <a:r>
              <a:rPr lang="pt-PT" sz="2000" dirty="0"/>
              <a:t> em estudos em </a:t>
            </a:r>
            <a:r>
              <a:rPr lang="pt-PT" sz="2000" u="sng" dirty="0"/>
              <a:t>Gestão</a:t>
            </a:r>
            <a:r>
              <a:rPr lang="pt-PT" sz="2000" dirty="0"/>
              <a:t>;</a:t>
            </a:r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u="sng" dirty="0"/>
              <a:t>Diminuir</a:t>
            </a:r>
            <a:r>
              <a:rPr lang="pt-PT" sz="2000" dirty="0"/>
              <a:t> a </a:t>
            </a:r>
            <a:r>
              <a:rPr lang="pt-PT" sz="2000" u="sng" dirty="0"/>
              <a:t>resistência</a:t>
            </a:r>
            <a:r>
              <a:rPr lang="pt-PT" sz="2000" dirty="0"/>
              <a:t> à </a:t>
            </a:r>
            <a:r>
              <a:rPr lang="pt-PT" sz="2000" u="sng" dirty="0"/>
              <a:t>mudança</a:t>
            </a:r>
            <a:r>
              <a:rPr lang="pt-PT" sz="2000" dirty="0"/>
              <a:t> na utilização de revisão </a:t>
            </a:r>
            <a:r>
              <a:rPr lang="pt-PT" sz="2000" i="1" u="sng" dirty="0"/>
              <a:t>light-</a:t>
            </a:r>
            <a:r>
              <a:rPr lang="pt-PT" sz="2000" i="1" u="sng" dirty="0" err="1"/>
              <a:t>touch</a:t>
            </a:r>
            <a:r>
              <a:rPr lang="pt-PT" sz="2000" dirty="0"/>
              <a:t> para artigos com investigação </a:t>
            </a:r>
            <a:r>
              <a:rPr lang="pt-PT" sz="2000" u="sng" dirty="0"/>
              <a:t>indutiva</a:t>
            </a:r>
            <a:r>
              <a:rPr lang="pt-PT" sz="2000" dirty="0"/>
              <a:t>, pois </a:t>
            </a:r>
            <a:r>
              <a:rPr lang="pt-PT" sz="2000" u="sng" dirty="0"/>
              <a:t>não</a:t>
            </a:r>
            <a:r>
              <a:rPr lang="pt-PT" sz="2000" dirty="0"/>
              <a:t> vai </a:t>
            </a:r>
            <a:r>
              <a:rPr lang="pt-PT" sz="2000" u="sng" dirty="0"/>
              <a:t>diminuir</a:t>
            </a:r>
            <a:r>
              <a:rPr lang="pt-PT" sz="2000" dirty="0"/>
              <a:t> o </a:t>
            </a:r>
            <a:r>
              <a:rPr lang="pt-PT" sz="2000" u="sng" dirty="0"/>
              <a:t>poder</a:t>
            </a:r>
            <a:r>
              <a:rPr lang="pt-PT" sz="2000" dirty="0"/>
              <a:t> de </a:t>
            </a:r>
            <a:r>
              <a:rPr lang="pt-PT" sz="2000" u="sng" dirty="0"/>
              <a:t>decisão</a:t>
            </a:r>
            <a:r>
              <a:rPr lang="pt-PT" sz="2000" dirty="0"/>
              <a:t> dos </a:t>
            </a:r>
            <a:r>
              <a:rPr lang="pt-PT" sz="2000" u="sng" dirty="0"/>
              <a:t>editores</a:t>
            </a:r>
            <a:r>
              <a:rPr lang="pt-PT" sz="2000" dirty="0"/>
              <a:t> ou </a:t>
            </a:r>
            <a:r>
              <a:rPr lang="pt-PT" sz="2000" u="sng" dirty="0"/>
              <a:t>revisores</a:t>
            </a:r>
            <a:r>
              <a:rPr lang="pt-PT" sz="2000" dirty="0"/>
              <a:t>, </a:t>
            </a:r>
            <a:r>
              <a:rPr lang="pt-PT" sz="2000" dirty="0" err="1"/>
              <a:t>Hardrave</a:t>
            </a:r>
            <a:r>
              <a:rPr lang="pt-PT" sz="2000" dirty="0"/>
              <a:t> e Van de </a:t>
            </a:r>
            <a:r>
              <a:rPr lang="pt-PT" sz="2000" dirty="0" err="1"/>
              <a:t>Ven</a:t>
            </a:r>
            <a:r>
              <a:rPr lang="pt-PT" sz="2000" dirty="0"/>
              <a:t> (2006); Miller e Van de </a:t>
            </a:r>
            <a:r>
              <a:rPr lang="pt-PT" sz="2000" dirty="0" err="1"/>
              <a:t>Ven</a:t>
            </a:r>
            <a:r>
              <a:rPr lang="pt-PT" sz="2000" dirty="0"/>
              <a:t> (2015), em que os editores continuam a decidir se pretendem publicar ou não os artigos e os revisores a emitirem a sua opinião na utilização dos métodos indutivos.</a:t>
            </a:r>
          </a:p>
          <a:p>
            <a:pPr marL="285750" indent="-285750" algn="just">
              <a:buClr>
                <a:srgbClr val="06B8B4"/>
              </a:buClr>
              <a:buFont typeface="Wingdings" panose="05000000000000000000" pitchFamily="2" charset="2"/>
              <a:buChar char="ü"/>
            </a:pPr>
            <a:endParaRPr lang="pt-PT" sz="2000" dirty="0"/>
          </a:p>
        </p:txBody>
      </p: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3C87DDA9-1321-1D8C-2DF8-73E55ECC5B49}"/>
              </a:ext>
            </a:extLst>
          </p:cNvPr>
          <p:cNvSpPr/>
          <p:nvPr/>
        </p:nvSpPr>
        <p:spPr>
          <a:xfrm>
            <a:off x="5744220" y="5417326"/>
            <a:ext cx="551160" cy="524391"/>
          </a:xfrm>
          <a:prstGeom prst="downArrow">
            <a:avLst/>
          </a:prstGeom>
          <a:solidFill>
            <a:srgbClr val="06B8B4"/>
          </a:solidFill>
          <a:ln>
            <a:solidFill>
              <a:srgbClr val="06B8B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6F91E025-C352-7165-5724-2C35CDAD0574}"/>
              </a:ext>
            </a:extLst>
          </p:cNvPr>
          <p:cNvGrpSpPr/>
          <p:nvPr/>
        </p:nvGrpSpPr>
        <p:grpSpPr>
          <a:xfrm>
            <a:off x="677842" y="6134100"/>
            <a:ext cx="11028384" cy="409657"/>
            <a:chOff x="828565" y="4573437"/>
            <a:chExt cx="5563960" cy="769381"/>
          </a:xfrm>
          <a:scene3d>
            <a:camera prst="orthographicFront"/>
            <a:lightRig rig="flat" dir="t"/>
          </a:scene3d>
        </p:grpSpPr>
        <p:sp>
          <p:nvSpPr>
            <p:cNvPr id="7" name="Retângulo: Cantos Superiores Arredondados 6">
              <a:extLst>
                <a:ext uri="{FF2B5EF4-FFF2-40B4-BE49-F238E27FC236}">
                  <a16:creationId xmlns:a16="http://schemas.microsoft.com/office/drawing/2014/main" id="{CE0D555E-B2D4-C115-C94A-084E716A6BD4}"/>
                </a:ext>
              </a:extLst>
            </p:cNvPr>
            <p:cNvSpPr/>
            <p:nvPr/>
          </p:nvSpPr>
          <p:spPr>
            <a:xfrm rot="5400000">
              <a:off x="3225854" y="2176148"/>
              <a:ext cx="769381" cy="5563960"/>
            </a:xfrm>
            <a:prstGeom prst="round2SameRect">
              <a:avLst/>
            </a:prstGeom>
            <a:ln w="28575">
              <a:solidFill>
                <a:srgbClr val="06B8B4"/>
              </a:solidFill>
            </a:ln>
            <a:sp3d extrusionH="12700" prstMaterial="plastic">
              <a:bevelT w="50800" h="50800"/>
            </a:sp3d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Retângulo: Cantos Superiores Arredondados 4">
              <a:extLst>
                <a:ext uri="{FF2B5EF4-FFF2-40B4-BE49-F238E27FC236}">
                  <a16:creationId xmlns:a16="http://schemas.microsoft.com/office/drawing/2014/main" id="{6410349E-F9EB-5ED3-45FE-C1780EE50BD0}"/>
                </a:ext>
              </a:extLst>
            </p:cNvPr>
            <p:cNvSpPr txBox="1"/>
            <p:nvPr/>
          </p:nvSpPr>
          <p:spPr>
            <a:xfrm>
              <a:off x="828565" y="4610995"/>
              <a:ext cx="5526402" cy="694265"/>
            </a:xfrm>
            <a:prstGeom prst="rect">
              <a:avLst/>
            </a:prstGeom>
            <a:ln w="28575"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0160" rIns="10160" bIns="10160" numCol="1" spcCol="1270" anchor="ctr" anchorCtr="0">
              <a:noAutofit/>
            </a:bodyPr>
            <a:lstStyle/>
            <a:p>
              <a:pPr marL="171450" lvl="1" indent="-17145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pt-PT" sz="2000" kern="1200" dirty="0"/>
                <a:t>Deveria de haver uma diminuição de trabalho e tempo entre a conclusão do artigo e a sua publicação.</a:t>
              </a:r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790B8D3-E0C3-0F32-7E28-F3D387EA0E68}"/>
              </a:ext>
            </a:extLst>
          </p:cNvPr>
          <p:cNvSpPr txBox="1"/>
          <p:nvPr/>
        </p:nvSpPr>
        <p:spPr>
          <a:xfrm>
            <a:off x="455958" y="1068693"/>
            <a:ext cx="11678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6B8B4"/>
                </a:solidFill>
              </a:rPr>
              <a:t>III. Disposições Finais: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64A492DE-37C5-6683-DB23-4F89A1039A74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13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1228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195611"/>
            <a:ext cx="1144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>
                <a:solidFill>
                  <a:srgbClr val="06B8B4"/>
                </a:solidFill>
                <a:sym typeface="Wingdings" panose="05000000000000000000" pitchFamily="2" charset="2"/>
              </a:rPr>
              <a:t>3.2. Que propostas apresentam os autores do artigo aos editores para promoverem a investigação indutiva?</a:t>
            </a:r>
            <a:endParaRPr lang="pt-PT" sz="2400" b="1" i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FAC6068F-DDAF-E7CE-216B-944BB3749886}"/>
              </a:ext>
            </a:extLst>
          </p:cNvPr>
          <p:cNvSpPr txBox="1"/>
          <p:nvPr/>
        </p:nvSpPr>
        <p:spPr>
          <a:xfrm>
            <a:off x="390756" y="2026608"/>
            <a:ext cx="114474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Estabelecer um processo de </a:t>
            </a:r>
            <a:r>
              <a:rPr lang="pt-PT" sz="2000" u="sng" dirty="0"/>
              <a:t>revisão</a:t>
            </a:r>
            <a:r>
              <a:rPr lang="pt-PT" sz="2000" dirty="0"/>
              <a:t> </a:t>
            </a:r>
            <a:r>
              <a:rPr lang="pt-PT" sz="2000" i="1" u="sng" dirty="0"/>
              <a:t>light-</a:t>
            </a:r>
            <a:r>
              <a:rPr lang="pt-PT" sz="2000" i="1" u="sng" dirty="0" err="1"/>
              <a:t>touc</a:t>
            </a:r>
            <a:r>
              <a:rPr lang="pt-PT" sz="2000" i="1" dirty="0" err="1"/>
              <a:t>h</a:t>
            </a:r>
            <a:r>
              <a:rPr lang="pt-PT" sz="2000" dirty="0"/>
              <a:t> para investigações </a:t>
            </a:r>
            <a:r>
              <a:rPr lang="pt-PT" sz="2000" u="sng" dirty="0"/>
              <a:t>indutivas</a:t>
            </a:r>
            <a:r>
              <a:rPr lang="pt-PT" sz="2000" dirty="0"/>
              <a:t>, estabelecendo que é necessário o desenvolvimento de </a:t>
            </a:r>
            <a:r>
              <a:rPr lang="pt-PT" sz="2000" i="1" u="sng" dirty="0"/>
              <a:t>diretrizes</a:t>
            </a:r>
            <a:r>
              <a:rPr lang="pt-PT" sz="2000" dirty="0"/>
              <a:t> para os </a:t>
            </a:r>
            <a:r>
              <a:rPr lang="pt-PT" sz="2000" u="sng" dirty="0"/>
              <a:t>revisores</a:t>
            </a:r>
            <a:r>
              <a:rPr lang="pt-PT" sz="2000" dirty="0"/>
              <a:t> conseguirem avaliar este tipo de investigação, e assim, ajudaria também os autores a desenvolver as suas pesquisas com base nos mesmos critérios;</a:t>
            </a:r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u="sng" dirty="0"/>
              <a:t>Promover</a:t>
            </a:r>
            <a:r>
              <a:rPr lang="pt-PT" sz="2000" dirty="0"/>
              <a:t> </a:t>
            </a:r>
            <a:r>
              <a:rPr lang="pt-PT" sz="2000" u="sng" dirty="0"/>
              <a:t>fóruns</a:t>
            </a:r>
            <a:r>
              <a:rPr lang="pt-PT" sz="2000" dirty="0"/>
              <a:t> para apresentação de críticas e debates;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Tornar as </a:t>
            </a:r>
            <a:r>
              <a:rPr lang="pt-PT" sz="2000" u="sng" dirty="0"/>
              <a:t>revisões</a:t>
            </a:r>
            <a:r>
              <a:rPr lang="pt-PT" sz="2000" dirty="0"/>
              <a:t> de </a:t>
            </a:r>
            <a:r>
              <a:rPr lang="pt-PT" sz="2000" u="sng" dirty="0"/>
              <a:t>artigos</a:t>
            </a:r>
            <a:r>
              <a:rPr lang="pt-PT" sz="2000" dirty="0"/>
              <a:t> </a:t>
            </a:r>
            <a:r>
              <a:rPr lang="pt-PT" sz="2000" u="sng" dirty="0"/>
              <a:t>abertas</a:t>
            </a:r>
            <a:r>
              <a:rPr lang="pt-PT" sz="2000" dirty="0"/>
              <a:t>: para que outros investigadores consigam tirar proveito das críticas e/ou melhorias apresentadas pelos revisores, que por norma são anónimas;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000" dirty="0"/>
          </a:p>
          <a:p>
            <a:pPr algn="just">
              <a:buClr>
                <a:srgbClr val="06B8B4"/>
              </a:buClr>
            </a:pPr>
            <a:r>
              <a:rPr lang="pt-PT" sz="1600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 </a:t>
            </a:r>
            <a:r>
              <a:rPr lang="pt-PT" sz="1600" i="1" dirty="0" err="1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</a:t>
            </a:r>
            <a:r>
              <a:rPr lang="pt-PT" sz="1600" i="1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1600" i="1" dirty="0" err="1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r>
              <a:rPr lang="pt-PT" sz="1600" i="1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1600" i="1" dirty="0" err="1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</a:t>
            </a:r>
            <a:endParaRPr lang="pt-PT" sz="1600" i="1" dirty="0">
              <a:solidFill>
                <a:srgbClr val="06B8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200" dirty="0"/>
          </a:p>
          <a:p>
            <a:pPr marL="285750" indent="-285750" algn="just">
              <a:buClr>
                <a:srgbClr val="06B8B4"/>
              </a:buClr>
              <a:buFont typeface="Wingdings" panose="05000000000000000000" pitchFamily="2" charset="2"/>
              <a:buChar char="ü"/>
            </a:pPr>
            <a:endParaRPr lang="pt-PT" sz="22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D186F47-4119-F090-BC99-04F7323D9D59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14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55DD64D6-3A34-AF75-A5B1-C9993C384812}"/>
              </a:ext>
            </a:extLst>
          </p:cNvPr>
          <p:cNvSpPr/>
          <p:nvPr/>
        </p:nvSpPr>
        <p:spPr>
          <a:xfrm>
            <a:off x="4094840" y="5175720"/>
            <a:ext cx="598206" cy="145279"/>
          </a:xfrm>
          <a:prstGeom prst="rightArrow">
            <a:avLst/>
          </a:prstGeom>
          <a:solidFill>
            <a:srgbClr val="06B8B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FE53248-D78A-A0B6-7E5C-744E0E2434EE}"/>
              </a:ext>
            </a:extLst>
          </p:cNvPr>
          <p:cNvSpPr/>
          <p:nvPr/>
        </p:nvSpPr>
        <p:spPr>
          <a:xfrm>
            <a:off x="4711544" y="5059389"/>
            <a:ext cx="71081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400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Prática de revisão de pares: </a:t>
            </a:r>
            <a:r>
              <a:rPr lang="pt-PT" sz="1400" dirty="0"/>
              <a:t>os nomes dos revisores são incluídos nos relatórios de revisão, e sendo o artigo publicado esses relatórios acompanham o artigo.</a:t>
            </a:r>
          </a:p>
        </p:txBody>
      </p:sp>
      <p:sp>
        <p:nvSpPr>
          <p:cNvPr id="9" name="CaixaDeTexto 4">
            <a:extLst>
              <a:ext uri="{FF2B5EF4-FFF2-40B4-BE49-F238E27FC236}">
                <a16:creationId xmlns:a16="http://schemas.microsoft.com/office/drawing/2014/main" id="{5A261F3E-F9B5-AEF8-97BB-51D506FBEEC5}"/>
              </a:ext>
            </a:extLst>
          </p:cNvPr>
          <p:cNvSpPr txBox="1"/>
          <p:nvPr/>
        </p:nvSpPr>
        <p:spPr>
          <a:xfrm>
            <a:off x="390756" y="5557753"/>
            <a:ext cx="1132552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O </a:t>
            </a:r>
            <a:r>
              <a:rPr lang="pt-PT" sz="2000" i="1" dirty="0"/>
              <a:t>feedback</a:t>
            </a:r>
            <a:r>
              <a:rPr lang="pt-PT" sz="2000" dirty="0"/>
              <a:t> dos editores nunca é anónimo, evidenciar quem fez a revisão de um artigo iria clarificar a transparência dos editores, principalmente quando um artigo é rejeitado, beneficiando assim os investigadores.</a:t>
            </a:r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marL="285750" indent="-285750" algn="just">
              <a:buClr>
                <a:srgbClr val="06B8B4"/>
              </a:buClr>
              <a:buFont typeface="Wingdings" panose="05000000000000000000" pitchFamily="2" charset="2"/>
              <a:buChar char="ü"/>
            </a:pPr>
            <a:endParaRPr lang="pt-PT" sz="2200" dirty="0"/>
          </a:p>
        </p:txBody>
      </p:sp>
    </p:spTree>
    <p:extLst>
      <p:ext uri="{BB962C8B-B14F-4D97-AF65-F5344CB8AC3E}">
        <p14:creationId xmlns:p14="http://schemas.microsoft.com/office/powerpoint/2010/main" val="154935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04857" y="988856"/>
            <a:ext cx="11251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6B8B4"/>
                </a:solidFill>
                <a:sym typeface="Wingdings" panose="05000000000000000000" pitchFamily="2" charset="2"/>
              </a:rPr>
              <a:t>3.3. Análise crítica</a:t>
            </a:r>
            <a:endParaRPr lang="pt-PT" sz="2800" b="1" i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C35B7485-7E11-7444-A7E7-698135155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73730"/>
              </p:ext>
            </p:extLst>
          </p:nvPr>
        </p:nvGraphicFramePr>
        <p:xfrm>
          <a:off x="404543" y="1683822"/>
          <a:ext cx="11486874" cy="466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22304">
                  <a:extLst>
                    <a:ext uri="{9D8B030D-6E8A-4147-A177-3AD203B41FA5}">
                      <a16:colId xmlns:a16="http://schemas.microsoft.com/office/drawing/2014/main" val="3344133454"/>
                    </a:ext>
                  </a:extLst>
                </a:gridCol>
                <a:gridCol w="5764570">
                  <a:extLst>
                    <a:ext uri="{9D8B030D-6E8A-4147-A177-3AD203B41FA5}">
                      <a16:colId xmlns:a16="http://schemas.microsoft.com/office/drawing/2014/main" val="1384995610"/>
                    </a:ext>
                  </a:extLst>
                </a:gridCol>
              </a:tblGrid>
              <a:tr h="365976">
                <a:tc>
                  <a:txBody>
                    <a:bodyPr/>
                    <a:lstStyle/>
                    <a:p>
                      <a:r>
                        <a:rPr lang="pt-PT" sz="2200" b="1" kern="1200" dirty="0" err="1">
                          <a:solidFill>
                            <a:schemeClr val="lt1"/>
                          </a:solidFill>
                          <a:effectLst/>
                        </a:rPr>
                        <a:t>Daellenbach</a:t>
                      </a:r>
                      <a:r>
                        <a:rPr lang="pt-PT" sz="2200" b="1" kern="1200" dirty="0">
                          <a:solidFill>
                            <a:schemeClr val="lt1"/>
                          </a:solidFill>
                          <a:effectLst/>
                        </a:rPr>
                        <a:t> e </a:t>
                      </a:r>
                      <a:r>
                        <a:rPr lang="pt-PT" sz="2200" b="1" kern="1200" dirty="0" err="1">
                          <a:solidFill>
                            <a:schemeClr val="lt1"/>
                          </a:solidFill>
                          <a:effectLst/>
                        </a:rPr>
                        <a:t>Woiceshyn</a:t>
                      </a:r>
                      <a:r>
                        <a:rPr lang="pt-PT" sz="2200" b="1" kern="1200" dirty="0">
                          <a:solidFill>
                            <a:schemeClr val="lt1"/>
                          </a:solidFill>
                          <a:effectLst/>
                        </a:rPr>
                        <a:t>, (2018) sugerem:</a:t>
                      </a:r>
                      <a:endParaRPr lang="pt-PT" sz="2200" dirty="0"/>
                    </a:p>
                  </a:txBody>
                  <a:tcPr>
                    <a:solidFill>
                      <a:srgbClr val="06B8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200" dirty="0"/>
                        <a:t>Possíveis consequências:</a:t>
                      </a:r>
                    </a:p>
                  </a:txBody>
                  <a:tcPr>
                    <a:solidFill>
                      <a:srgbClr val="06B8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06200"/>
                  </a:ext>
                </a:extLst>
              </a:tr>
              <a:tr h="1385481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6B8B4"/>
                        </a:buClr>
                        <a:buFont typeface="Arial" panose="020B0604020202020204" pitchFamily="34" charset="0"/>
                        <a:buChar char="•"/>
                      </a:pPr>
                      <a:endParaRPr lang="pt-PT" sz="2000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342900" indent="-342900" algn="just">
                        <a:buClr>
                          <a:srgbClr val="06B8B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pt-PT" sz="2000" kern="1200" dirty="0">
                          <a:solidFill>
                            <a:schemeClr val="dk1"/>
                          </a:solidFill>
                          <a:effectLst/>
                        </a:rPr>
                        <a:t>Encorajar os editores a possibilitar revisões abertas ao público.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PT" sz="2000" dirty="0"/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2000" dirty="0"/>
                        <a:t>Artigos publicados de menor qualidade, possibilidade de existência de risco de não ser validado por uma pessoa especializada.</a:t>
                      </a:r>
                    </a:p>
                    <a:p>
                      <a:pPr marL="0" indent="0" algn="just">
                        <a:buClr>
                          <a:srgbClr val="06B8B4"/>
                        </a:buClr>
                        <a:buFont typeface="Arial" panose="020B0604020202020204" pitchFamily="34" charset="0"/>
                        <a:buNone/>
                      </a:pP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579435"/>
                  </a:ext>
                </a:extLst>
              </a:tr>
              <a:tr h="138548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PT" sz="2000" dirty="0"/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2000" dirty="0"/>
                        <a:t>Disponibilizar artigos com um relatório escrito pelo revisor com esclarecimento da sua revisão feita ao editor. </a:t>
                      </a:r>
                    </a:p>
                    <a:p>
                      <a:pPr marL="342900" indent="-342900" algn="just">
                        <a:buClr>
                          <a:srgbClr val="06B8B4"/>
                        </a:buClr>
                        <a:buFont typeface="Arial" panose="020B0604020202020204" pitchFamily="34" charset="0"/>
                        <a:buChar char="•"/>
                      </a:pP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2000" dirty="0"/>
                        <a:t>O autor beneficiaria com o esclarecimento da exclusão do artigo e poderia haver maior clareza nos padrões – maior esforço por parte dos autores para atingir esses padrões.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689543"/>
                  </a:ext>
                </a:extLst>
              </a:tr>
              <a:tr h="916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2000" dirty="0"/>
                        <a:t>Promover mais pesquisas de investigação indutiva.</a:t>
                      </a:r>
                    </a:p>
                    <a:p>
                      <a:pPr marL="342900" indent="-342900" algn="just">
                        <a:buClr>
                          <a:srgbClr val="06B8B4"/>
                        </a:buClr>
                        <a:buFont typeface="Arial" panose="020B0604020202020204" pitchFamily="34" charset="0"/>
                        <a:buChar char="•"/>
                      </a:pP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B8B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2000" dirty="0"/>
                        <a:t>Deverá haver um esforço para mais pesquisas indutivas, contudo não se podem perder as dedutivas, uma vez que ambas se complementam.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949670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6018EA2-38DB-7DA2-8A04-FD9418787B49}"/>
              </a:ext>
            </a:extLst>
          </p:cNvPr>
          <p:cNvSpPr txBox="1"/>
          <p:nvPr/>
        </p:nvSpPr>
        <p:spPr>
          <a:xfrm>
            <a:off x="4861151" y="1468937"/>
            <a:ext cx="24696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200" b="1" dirty="0"/>
              <a:t>Tabela I:</a:t>
            </a:r>
            <a:r>
              <a:rPr lang="pt-PT" sz="1200" dirty="0"/>
              <a:t> Análise crítica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20E7A3-9EDA-4A4C-C91A-90B8A49A4A18}"/>
              </a:ext>
            </a:extLst>
          </p:cNvPr>
          <p:cNvSpPr txBox="1"/>
          <p:nvPr/>
        </p:nvSpPr>
        <p:spPr>
          <a:xfrm>
            <a:off x="304857" y="6380508"/>
            <a:ext cx="64136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PT" sz="1200" b="1" dirty="0"/>
              <a:t>Fonte: </a:t>
            </a:r>
            <a:r>
              <a:rPr lang="pt-PT" sz="1200" dirty="0"/>
              <a:t>elaboração própria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CEDB88D-2642-CE1D-EC65-F23195A8E1B6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15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5973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195611"/>
            <a:ext cx="878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b="1" dirty="0">
                <a:solidFill>
                  <a:srgbClr val="06B8B4"/>
                </a:solidFill>
                <a:sym typeface="Wingdings" panose="05000000000000000000" pitchFamily="2" charset="2"/>
              </a:rPr>
              <a:t>Referências bibliográficas (1/2)</a:t>
            </a:r>
            <a:endParaRPr lang="pt-PT" sz="2800" b="1" i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FAC6068F-DDAF-E7CE-216B-944BB3749886}"/>
              </a:ext>
            </a:extLst>
          </p:cNvPr>
          <p:cNvSpPr txBox="1"/>
          <p:nvPr/>
        </p:nvSpPr>
        <p:spPr>
          <a:xfrm>
            <a:off x="372258" y="1657276"/>
            <a:ext cx="1144748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/>
              <a:t>Bergh, D. (2008). The developmental editor: Assessing and directing manuscript contribution. In A. Konrad, H. </a:t>
            </a:r>
            <a:r>
              <a:rPr lang="en-US" sz="1400" dirty="0" err="1"/>
              <a:t>Aguinis</a:t>
            </a:r>
            <a:r>
              <a:rPr lang="en-US" sz="1400" dirty="0"/>
              <a:t>, W. H. Starbuck &amp; Y. Baruch,</a:t>
            </a:r>
            <a:r>
              <a:rPr lang="en-US" sz="1400" i="1" dirty="0"/>
              <a:t> Opening the black box of editorship</a:t>
            </a:r>
            <a:r>
              <a:rPr lang="en-US" sz="1400" dirty="0"/>
              <a:t> (pp. 114-123). Basingstoke: Palgrave Macmillan.</a:t>
            </a:r>
          </a:p>
          <a:p>
            <a:pPr algn="just">
              <a:lnSpc>
                <a:spcPct val="150000"/>
              </a:lnSpc>
            </a:pPr>
            <a:r>
              <a:rPr lang="en-US" sz="1400" dirty="0" err="1"/>
              <a:t>Bedeian</a:t>
            </a:r>
            <a:r>
              <a:rPr lang="en-US" sz="1400" dirty="0"/>
              <a:t>, A. (2008). Balancing authorial voice and editorial omniscience: The “It´s my paper and I´ll say what I want to“ versus ”ghostwriters in the sky” minuet. In A. Konrad, H. </a:t>
            </a:r>
            <a:r>
              <a:rPr lang="en-US" sz="1400" dirty="0" err="1"/>
              <a:t>Aguinis</a:t>
            </a:r>
            <a:r>
              <a:rPr lang="en-US" sz="1400" dirty="0"/>
              <a:t>, W. H. Starbuck &amp; Y. Baruch,</a:t>
            </a:r>
            <a:r>
              <a:rPr lang="en-US" sz="1400" i="1" dirty="0"/>
              <a:t> Opening the black box of editorship</a:t>
            </a:r>
            <a:r>
              <a:rPr lang="en-US" sz="1400" dirty="0"/>
              <a:t> (pp. 134-142). Basingstoke: Palgrave Macmillan.</a:t>
            </a:r>
          </a:p>
          <a:p>
            <a:pPr algn="just">
              <a:lnSpc>
                <a:spcPct val="150000"/>
              </a:lnSpc>
            </a:pPr>
            <a:r>
              <a:rPr lang="en-US" sz="1400" dirty="0"/>
              <a:t>Clark, T., Floyd, S. W. e Wright, M. (2006). On the review process and journal development. </a:t>
            </a:r>
            <a:r>
              <a:rPr lang="en-US" sz="1400" i="1" dirty="0"/>
              <a:t>Journal of Management Studies</a:t>
            </a:r>
            <a:r>
              <a:rPr lang="en-US" sz="1400" dirty="0"/>
              <a:t>, 43 (3), 655-664.</a:t>
            </a:r>
          </a:p>
          <a:p>
            <a:pPr algn="just">
              <a:lnSpc>
                <a:spcPct val="150000"/>
              </a:lnSpc>
            </a:pPr>
            <a:r>
              <a:rPr lang="en-US" sz="1400" dirty="0" err="1"/>
              <a:t>Daellenbach</a:t>
            </a:r>
            <a:r>
              <a:rPr lang="en-US" sz="1400" dirty="0"/>
              <a:t> U., </a:t>
            </a:r>
            <a:r>
              <a:rPr lang="en-US" sz="1400" dirty="0" err="1"/>
              <a:t>Woiceshyn</a:t>
            </a:r>
            <a:r>
              <a:rPr lang="en-US" sz="1400" dirty="0"/>
              <a:t>, J. (2018). Evaluating Inductive versus Deductive Research in Management Studies: Implications for Authors, Editors, and Reviewers. </a:t>
            </a:r>
            <a:r>
              <a:rPr lang="en-US" sz="1400" i="1" dirty="0"/>
              <a:t>Qualitative Research in Organizations and Management An International Journal, </a:t>
            </a:r>
            <a:r>
              <a:rPr lang="en-US" sz="1400" dirty="0"/>
              <a:t>13 (2), 183-195.</a:t>
            </a:r>
          </a:p>
          <a:p>
            <a:pPr algn="just">
              <a:lnSpc>
                <a:spcPct val="150000"/>
              </a:lnSpc>
            </a:pPr>
            <a:r>
              <a:rPr lang="en-US" sz="1400" dirty="0"/>
              <a:t>Frey, B. (2003). Publishing as prostitution. </a:t>
            </a:r>
            <a:r>
              <a:rPr lang="en-US" sz="1400" i="1" dirty="0"/>
              <a:t>Public Choice</a:t>
            </a:r>
            <a:r>
              <a:rPr lang="en-US" sz="1400" dirty="0"/>
              <a:t>, 116 (1-2), 205-223.</a:t>
            </a:r>
          </a:p>
          <a:p>
            <a:pPr algn="just">
              <a:lnSpc>
                <a:spcPct val="150000"/>
              </a:lnSpc>
            </a:pPr>
            <a:r>
              <a:rPr lang="pt-PT" sz="1400" dirty="0" err="1"/>
              <a:t>Frey</a:t>
            </a:r>
            <a:r>
              <a:rPr lang="pt-PT" sz="1400" dirty="0"/>
              <a:t>, B. e </a:t>
            </a:r>
            <a:r>
              <a:rPr lang="pt-PT" sz="1400" dirty="0" err="1"/>
              <a:t>Tsang</a:t>
            </a:r>
            <a:r>
              <a:rPr lang="pt-PT" sz="1400" dirty="0"/>
              <a:t>, E. (2007). </a:t>
            </a:r>
            <a:r>
              <a:rPr lang="en-US" sz="1400" dirty="0"/>
              <a:t>The as-is Journal review process: Let authors own their own ideas. </a:t>
            </a:r>
            <a:r>
              <a:rPr lang="en-US" sz="1400" i="1" dirty="0"/>
              <a:t>Academy of Management Learning and Education</a:t>
            </a:r>
            <a:r>
              <a:rPr lang="en-US" sz="1400" dirty="0"/>
              <a:t>, 6 (1), 128-136.</a:t>
            </a:r>
          </a:p>
          <a:p>
            <a:pPr algn="just">
              <a:lnSpc>
                <a:spcPct val="150000"/>
              </a:lnSpc>
            </a:pPr>
            <a:r>
              <a:rPr lang="en-US" sz="1400" dirty="0"/>
              <a:t>Harriman, D. (2010). </a:t>
            </a:r>
            <a:r>
              <a:rPr lang="en-US" sz="1400" i="1" dirty="0"/>
              <a:t>The logical leap; Induction in physics</a:t>
            </a:r>
            <a:r>
              <a:rPr lang="en-US" sz="1400" dirty="0"/>
              <a:t>. New York: New American Library. (Penguin).</a:t>
            </a:r>
          </a:p>
          <a:p>
            <a:pPr algn="just">
              <a:lnSpc>
                <a:spcPct val="150000"/>
              </a:lnSpc>
            </a:pPr>
            <a:r>
              <a:rPr lang="pt-PT" sz="1400" dirty="0" err="1"/>
              <a:t>Hargrave</a:t>
            </a:r>
            <a:r>
              <a:rPr lang="pt-PT" sz="1400" dirty="0"/>
              <a:t>, T. J. e Van de </a:t>
            </a:r>
            <a:r>
              <a:rPr lang="pt-PT" sz="1400" dirty="0" err="1"/>
              <a:t>Ven</a:t>
            </a:r>
            <a:r>
              <a:rPr lang="pt-PT" sz="1400" dirty="0"/>
              <a:t>, A. H. (2006). </a:t>
            </a:r>
            <a:r>
              <a:rPr lang="en-US" sz="1400" dirty="0"/>
              <a:t>A collective action model of institutional innovation. </a:t>
            </a:r>
            <a:r>
              <a:rPr lang="en-US" sz="1400" i="1" dirty="0"/>
              <a:t>Academy of Management Review</a:t>
            </a:r>
            <a:r>
              <a:rPr lang="en-US" sz="1400" dirty="0"/>
              <a:t>, 31 (4), 864-888.</a:t>
            </a:r>
          </a:p>
          <a:p>
            <a:pPr algn="just">
              <a:lnSpc>
                <a:spcPct val="150000"/>
              </a:lnSpc>
            </a:pPr>
            <a:r>
              <a:rPr lang="en-US" sz="1400" dirty="0" err="1"/>
              <a:t>Harzing</a:t>
            </a:r>
            <a:r>
              <a:rPr lang="en-US" sz="1400" dirty="0"/>
              <a:t>, A. W. (2023). </a:t>
            </a:r>
            <a:r>
              <a:rPr lang="en-US" sz="1400" i="1" dirty="0"/>
              <a:t>Journal Quality List</a:t>
            </a:r>
            <a:r>
              <a:rPr lang="en-US" sz="1400" dirty="0"/>
              <a:t>. </a:t>
            </a:r>
            <a:r>
              <a:rPr lang="en-US" sz="1400" dirty="0" err="1"/>
              <a:t>Consultado</a:t>
            </a:r>
            <a:r>
              <a:rPr lang="en-US" sz="1400" dirty="0"/>
              <a:t> a 8 de </a:t>
            </a:r>
            <a:r>
              <a:rPr lang="en-US" sz="1400" dirty="0" err="1"/>
              <a:t>outubro</a:t>
            </a:r>
            <a:r>
              <a:rPr lang="en-US" sz="1400" dirty="0"/>
              <a:t> de 2023. </a:t>
            </a:r>
            <a:r>
              <a:rPr lang="en-US" sz="1400" dirty="0" err="1"/>
              <a:t>Disponível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: </a:t>
            </a:r>
            <a:r>
              <a:rPr lang="en-US" sz="1400" dirty="0">
                <a:hlinkClick r:id="rId3"/>
              </a:rPr>
              <a:t>Microsoft Word - 2023-07-10 Notes.doc (harzing.com)</a:t>
            </a:r>
            <a:endParaRPr lang="en-US" sz="1400" dirty="0"/>
          </a:p>
          <a:p>
            <a:pPr algn="just">
              <a:lnSpc>
                <a:spcPct val="150000"/>
              </a:lnSpc>
            </a:pPr>
            <a:r>
              <a:rPr lang="en-US" sz="1400" dirty="0"/>
              <a:t>Locke, E. A. (2007). The case for inductive theory building. </a:t>
            </a:r>
            <a:r>
              <a:rPr lang="en-US" sz="1400" i="1" dirty="0"/>
              <a:t>Journal of Management</a:t>
            </a:r>
            <a:r>
              <a:rPr lang="en-US" sz="1400" dirty="0"/>
              <a:t>, 33 (6), 867-890.</a:t>
            </a:r>
          </a:p>
          <a:p>
            <a:pPr algn="just">
              <a:lnSpc>
                <a:spcPct val="150000"/>
              </a:lnSpc>
            </a:pPr>
            <a:r>
              <a:rPr lang="fr-FR" sz="1400" dirty="0"/>
              <a:t>Miller, C. C. e Van de </a:t>
            </a:r>
            <a:r>
              <a:rPr lang="fr-FR" sz="1400" dirty="0" err="1"/>
              <a:t>Ven</a:t>
            </a:r>
            <a:r>
              <a:rPr lang="fr-FR" sz="1400" dirty="0"/>
              <a:t>, A. H. (2015). </a:t>
            </a:r>
            <a:r>
              <a:rPr lang="en-US" sz="1400" dirty="0"/>
              <a:t>Peer review, root canals, and other amazing life events. </a:t>
            </a:r>
            <a:r>
              <a:rPr lang="en-US" sz="1400" i="1" dirty="0"/>
              <a:t>Academy of Management Discoveries, </a:t>
            </a:r>
            <a:r>
              <a:rPr lang="en-US" sz="1400" dirty="0"/>
              <a:t>1 (2), 117-123.</a:t>
            </a:r>
          </a:p>
          <a:p>
            <a:pPr algn="just">
              <a:lnSpc>
                <a:spcPct val="150000"/>
              </a:lnSpc>
            </a:pPr>
            <a:endParaRPr lang="en-US" sz="1400" dirty="0"/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200" dirty="0"/>
          </a:p>
          <a:p>
            <a:pPr algn="just">
              <a:buClr>
                <a:srgbClr val="06B8B4"/>
              </a:buClr>
            </a:pPr>
            <a:endParaRPr lang="pt-PT" sz="22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15FD635-2F2F-E12C-3EC0-D6E0C488109B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16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4290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FAC6068F-DDAF-E7CE-216B-944BB3749886}"/>
              </a:ext>
            </a:extLst>
          </p:cNvPr>
          <p:cNvSpPr txBox="1"/>
          <p:nvPr/>
        </p:nvSpPr>
        <p:spPr>
          <a:xfrm>
            <a:off x="372258" y="1657276"/>
            <a:ext cx="11447484" cy="3936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algn="just">
              <a:lnSpc>
                <a:spcPct val="150000"/>
              </a:lnSpc>
              <a:defRPr sz="1400"/>
            </a:lvl1pPr>
          </a:lstStyle>
          <a:p>
            <a:r>
              <a:rPr lang="pt-PT" dirty="0"/>
              <a:t>Nola, R. e </a:t>
            </a:r>
            <a:r>
              <a:rPr lang="pt-PT" dirty="0" err="1"/>
              <a:t>Sankey</a:t>
            </a:r>
            <a:r>
              <a:rPr lang="pt-PT" dirty="0"/>
              <a:t>, H. (2007). </a:t>
            </a:r>
            <a:r>
              <a:rPr lang="en-US" i="1" dirty="0"/>
              <a:t>Theories of scientific method</a:t>
            </a:r>
            <a:r>
              <a:rPr lang="en-US" dirty="0"/>
              <a:t>. </a:t>
            </a:r>
            <a:r>
              <a:rPr lang="en-US" dirty="0" err="1"/>
              <a:t>Stocksfield</a:t>
            </a:r>
            <a:r>
              <a:rPr lang="en-US" dirty="0"/>
              <a:t>: Acumen.</a:t>
            </a:r>
          </a:p>
          <a:p>
            <a:r>
              <a:rPr lang="en-US" dirty="0" err="1"/>
              <a:t>Ormerod</a:t>
            </a:r>
            <a:r>
              <a:rPr lang="en-US" dirty="0"/>
              <a:t>, R., (2009). The history and ideas of critical rationalism: The philosophy of Karl Popper and its implications for OR. </a:t>
            </a:r>
            <a:r>
              <a:rPr lang="en-US" i="1" dirty="0"/>
              <a:t>The Journal of the Operational Research Society</a:t>
            </a:r>
            <a:r>
              <a:rPr lang="en-US" dirty="0"/>
              <a:t>, 60 (4), 441-460.</a:t>
            </a:r>
          </a:p>
          <a:p>
            <a:r>
              <a:rPr lang="fr-FR" dirty="0"/>
              <a:t>Pratt, M. G. (2009). </a:t>
            </a:r>
            <a:r>
              <a:rPr lang="en-US" dirty="0"/>
              <a:t>From the editors: for the lack of a boilerplate: tips on writing up (and reviewing) qualitative research. </a:t>
            </a:r>
            <a:r>
              <a:rPr lang="en-US" i="1" dirty="0"/>
              <a:t>Academy of Management Journal</a:t>
            </a:r>
            <a:r>
              <a:rPr lang="en-US" dirty="0"/>
              <a:t>, 52 (5), 856-860.</a:t>
            </a:r>
          </a:p>
          <a:p>
            <a:r>
              <a:rPr lang="fr-FR" dirty="0" err="1"/>
              <a:t>Romanelli</a:t>
            </a:r>
            <a:r>
              <a:rPr lang="fr-FR" dirty="0"/>
              <a:t>, E. (1995). </a:t>
            </a:r>
            <a:r>
              <a:rPr lang="en-US" dirty="0"/>
              <a:t>Becoming a reviewer: Lessons somewhat painfully learned. In L. L. Cummings e P.J. Frost (Eds.), </a:t>
            </a:r>
            <a:r>
              <a:rPr lang="en-US" i="1" dirty="0"/>
              <a:t>Publishing in the organizational sciences </a:t>
            </a:r>
            <a:r>
              <a:rPr lang="en-US" dirty="0"/>
              <a:t>(2ª ed.) (pp: 195-202). Thousand Oaks: Sage.</a:t>
            </a:r>
          </a:p>
          <a:p>
            <a:r>
              <a:rPr lang="en-US" dirty="0" err="1"/>
              <a:t>Rynes</a:t>
            </a:r>
            <a:r>
              <a:rPr lang="en-US" dirty="0"/>
              <a:t>, S.L. 2006. Streamlining the revise and resubmit process at AMJ. </a:t>
            </a:r>
            <a:r>
              <a:rPr lang="en-US" i="1" dirty="0"/>
              <a:t>Academy of Management Journal</a:t>
            </a:r>
            <a:r>
              <a:rPr lang="en-US" dirty="0"/>
              <a:t>, 49(5): 873-874. </a:t>
            </a:r>
          </a:p>
          <a:p>
            <a:r>
              <a:rPr lang="en-US" dirty="0"/>
              <a:t>Starbuck, W.H. (2003). Turning lemons into lemonade: Where is the value in peer reviews</a:t>
            </a:r>
            <a:r>
              <a:rPr lang="en-US" i="1" dirty="0"/>
              <a:t>? Journal of Management Inquiry</a:t>
            </a:r>
            <a:r>
              <a:rPr lang="en-US" dirty="0"/>
              <a:t>, 12 (4), 344-351. </a:t>
            </a:r>
          </a:p>
          <a:p>
            <a:endParaRPr lang="en-US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6486000-BF2B-5EB6-A8F2-C19BCC5BEE51}"/>
              </a:ext>
            </a:extLst>
          </p:cNvPr>
          <p:cNvSpPr txBox="1"/>
          <p:nvPr/>
        </p:nvSpPr>
        <p:spPr>
          <a:xfrm>
            <a:off x="372258" y="1195611"/>
            <a:ext cx="878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b="1" dirty="0">
                <a:solidFill>
                  <a:srgbClr val="06B8B4"/>
                </a:solidFill>
                <a:sym typeface="Wingdings" panose="05000000000000000000" pitchFamily="2" charset="2"/>
              </a:rPr>
              <a:t>Referências bibliográficas (2/2)</a:t>
            </a:r>
            <a:endParaRPr lang="pt-PT" sz="2800" b="1" i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9B709A6-59E3-C657-9F61-573CD45BFE07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17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0274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EG - Instituto Superior de Economia e Gestão - ISEG">
            <a:extLst>
              <a:ext uri="{FF2B5EF4-FFF2-40B4-BE49-F238E27FC236}">
                <a16:creationId xmlns:a16="http://schemas.microsoft.com/office/drawing/2014/main" id="{E8261DCC-620B-F0EE-A68B-0FAD015F96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41" r="63110"/>
          <a:stretch/>
        </p:blipFill>
        <p:spPr bwMode="auto">
          <a:xfrm>
            <a:off x="172720" y="160422"/>
            <a:ext cx="1335238" cy="131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ACF6AD5-45D0-00ED-C8EE-F3A62B355B3E}"/>
              </a:ext>
            </a:extLst>
          </p:cNvPr>
          <p:cNvSpPr/>
          <p:nvPr/>
        </p:nvSpPr>
        <p:spPr>
          <a:xfrm>
            <a:off x="5902418" y="0"/>
            <a:ext cx="6289582" cy="6858000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215088" y="1778014"/>
            <a:ext cx="551370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8800" b="1" dirty="0">
                <a:solidFill>
                  <a:srgbClr val="06B8B4"/>
                </a:solidFill>
              </a:rPr>
              <a:t>OBRIGADA pela vossa atenção!</a:t>
            </a:r>
          </a:p>
          <a:p>
            <a:pPr algn="just"/>
            <a:endParaRPr lang="pt-PT" sz="1200" b="1" dirty="0">
              <a:solidFill>
                <a:schemeClr val="bg1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5E896F2-632E-4EC0-99B5-0D073E538947}"/>
              </a:ext>
            </a:extLst>
          </p:cNvPr>
          <p:cNvSpPr/>
          <p:nvPr/>
        </p:nvSpPr>
        <p:spPr>
          <a:xfrm>
            <a:off x="6372225" y="1695450"/>
            <a:ext cx="5219700" cy="8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452DD6D-28B2-11A7-824F-B0F1C8A29B8D}"/>
              </a:ext>
            </a:extLst>
          </p:cNvPr>
          <p:cNvSpPr txBox="1"/>
          <p:nvPr/>
        </p:nvSpPr>
        <p:spPr>
          <a:xfrm>
            <a:off x="6249668" y="2073920"/>
            <a:ext cx="5513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0" b="1" dirty="0">
                <a:solidFill>
                  <a:schemeClr val="bg1"/>
                </a:solidFill>
              </a:rPr>
              <a:t>QUESTÕES ?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3B52157-A003-5534-E63E-C625297C8DE4}"/>
              </a:ext>
            </a:extLst>
          </p:cNvPr>
          <p:cNvSpPr/>
          <p:nvPr/>
        </p:nvSpPr>
        <p:spPr>
          <a:xfrm>
            <a:off x="6372225" y="3689309"/>
            <a:ext cx="5219700" cy="8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1E4A77C-8013-4527-9C86-AE33C3C3EA8E}"/>
              </a:ext>
            </a:extLst>
          </p:cNvPr>
          <p:cNvSpPr txBox="1"/>
          <p:nvPr/>
        </p:nvSpPr>
        <p:spPr>
          <a:xfrm>
            <a:off x="5992493" y="4071789"/>
            <a:ext cx="4862550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chemeClr val="bg1"/>
                </a:solidFill>
              </a:rPr>
              <a:t>Ana Rita Marques |</a:t>
            </a:r>
          </a:p>
          <a:p>
            <a:r>
              <a:rPr lang="pt-PT" sz="2000" b="1" dirty="0">
                <a:solidFill>
                  <a:schemeClr val="bg1"/>
                </a:solidFill>
              </a:rPr>
              <a:t>arita.fmarques@phd.iseg.ulisboa.pt</a:t>
            </a:r>
          </a:p>
          <a:p>
            <a:endParaRPr lang="pt-PT" sz="2000" b="1" dirty="0">
              <a:solidFill>
                <a:schemeClr val="bg1"/>
              </a:solidFill>
            </a:endParaRPr>
          </a:p>
          <a:p>
            <a:r>
              <a:rPr lang="pt-PT" sz="2000" b="1" dirty="0">
                <a:solidFill>
                  <a:schemeClr val="bg1"/>
                </a:solidFill>
              </a:rPr>
              <a:t>Renata Bernardo da Silva | </a:t>
            </a:r>
          </a:p>
          <a:p>
            <a:r>
              <a:rPr lang="pt-PT" sz="2000" b="1" dirty="0">
                <a:solidFill>
                  <a:schemeClr val="bg1"/>
                </a:solidFill>
              </a:rPr>
              <a:t>renatabernardodasilva@phd.iseg.ulisboa.pt</a:t>
            </a:r>
          </a:p>
          <a:p>
            <a:endParaRPr lang="pt-PT" sz="2000" b="1" dirty="0">
              <a:solidFill>
                <a:schemeClr val="bg1"/>
              </a:solidFill>
            </a:endParaRPr>
          </a:p>
          <a:p>
            <a:endParaRPr lang="pt-PT" sz="2000" b="1" dirty="0">
              <a:solidFill>
                <a:schemeClr val="bg1"/>
              </a:solidFill>
            </a:endParaRPr>
          </a:p>
          <a:p>
            <a:endParaRPr lang="pt-PT" sz="2000" b="1" dirty="0">
              <a:solidFill>
                <a:schemeClr val="bg1"/>
              </a:solidFill>
            </a:endParaRPr>
          </a:p>
          <a:p>
            <a:pPr algn="ctr"/>
            <a:r>
              <a:rPr lang="pt-PT" b="1" dirty="0">
                <a:solidFill>
                  <a:schemeClr val="bg1"/>
                </a:solidFill>
              </a:rPr>
              <a:t>11 de outubro de 2023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ABDDC2C-57FA-9F0D-0E19-D6BC7665E202}"/>
              </a:ext>
            </a:extLst>
          </p:cNvPr>
          <p:cNvSpPr/>
          <p:nvPr/>
        </p:nvSpPr>
        <p:spPr>
          <a:xfrm>
            <a:off x="6372225" y="5850271"/>
            <a:ext cx="5219700" cy="8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2DAEBFD-E32E-038E-CF87-5B793159FA67}"/>
              </a:ext>
            </a:extLst>
          </p:cNvPr>
          <p:cNvSpPr/>
          <p:nvPr/>
        </p:nvSpPr>
        <p:spPr>
          <a:xfrm>
            <a:off x="215088" y="5850272"/>
            <a:ext cx="5219700" cy="8399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8974905-F2AD-DFF0-5247-A006A77036BA}"/>
              </a:ext>
            </a:extLst>
          </p:cNvPr>
          <p:cNvSpPr/>
          <p:nvPr/>
        </p:nvSpPr>
        <p:spPr>
          <a:xfrm>
            <a:off x="215088" y="1653450"/>
            <a:ext cx="5219700" cy="8399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97008A5-BFCC-B129-DA77-8C79576FFF22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18</a:t>
            </a:r>
            <a:r>
              <a:rPr lang="pt-PT" sz="1100" dirty="0">
                <a:solidFill>
                  <a:schemeClr val="bg1"/>
                </a:solidFill>
              </a:rPr>
              <a:t>/18 </a:t>
            </a:r>
            <a:r>
              <a:rPr lang="pt-PT" sz="1300" dirty="0">
                <a:solidFill>
                  <a:schemeClr val="bg1"/>
                </a:solidFill>
              </a:rPr>
              <a:t>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66055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ACF6AD5-45D0-00ED-C8EE-F3A62B355B3E}"/>
              </a:ext>
            </a:extLst>
          </p:cNvPr>
          <p:cNvSpPr/>
          <p:nvPr/>
        </p:nvSpPr>
        <p:spPr>
          <a:xfrm>
            <a:off x="5902418" y="0"/>
            <a:ext cx="6289582" cy="6858000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1441934" y="885062"/>
            <a:ext cx="551370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 err="1">
                <a:solidFill>
                  <a:srgbClr val="06B8B4"/>
                </a:solidFill>
              </a:rPr>
              <a:t>Jaana</a:t>
            </a:r>
            <a:r>
              <a:rPr lang="pt-PT" sz="2400" b="1" dirty="0">
                <a:solidFill>
                  <a:srgbClr val="06B8B4"/>
                </a:solidFill>
              </a:rPr>
              <a:t> </a:t>
            </a:r>
            <a:r>
              <a:rPr lang="pt-PT" sz="2400" b="1" dirty="0" err="1">
                <a:solidFill>
                  <a:srgbClr val="06B8B4"/>
                </a:solidFill>
              </a:rPr>
              <a:t>Woiceshyn</a:t>
            </a:r>
            <a:endParaRPr lang="pt-PT" sz="2400" b="1" dirty="0">
              <a:solidFill>
                <a:srgbClr val="06B8B4"/>
              </a:solidFill>
            </a:endParaRPr>
          </a:p>
          <a:p>
            <a:pPr algn="just"/>
            <a:r>
              <a:rPr lang="pt-PT" dirty="0">
                <a:solidFill>
                  <a:srgbClr val="06B8B4"/>
                </a:solidFill>
              </a:rPr>
              <a:t>49 Publicações | 1091 Citações</a:t>
            </a:r>
          </a:p>
          <a:p>
            <a:pPr algn="just"/>
            <a:r>
              <a:rPr lang="pt-PT" dirty="0">
                <a:solidFill>
                  <a:srgbClr val="06B8B4"/>
                </a:solidFill>
              </a:rPr>
              <a:t>PhD </a:t>
            </a:r>
            <a:r>
              <a:rPr lang="pt-PT" i="1" dirty="0">
                <a:solidFill>
                  <a:srgbClr val="06B8B4"/>
                </a:solidFill>
              </a:rPr>
              <a:t>Management</a:t>
            </a:r>
            <a:r>
              <a:rPr lang="pt-PT" dirty="0">
                <a:solidFill>
                  <a:srgbClr val="06B8B4"/>
                </a:solidFill>
              </a:rPr>
              <a:t> | The Wharton </a:t>
            </a:r>
            <a:r>
              <a:rPr lang="pt-PT" dirty="0" err="1">
                <a:solidFill>
                  <a:srgbClr val="06B8B4"/>
                </a:solidFill>
              </a:rPr>
              <a:t>School</a:t>
            </a:r>
            <a:r>
              <a:rPr lang="pt-PT" dirty="0">
                <a:solidFill>
                  <a:srgbClr val="06B8B4"/>
                </a:solidFill>
              </a:rPr>
              <a:t> | </a:t>
            </a:r>
          </a:p>
          <a:p>
            <a:pPr algn="just"/>
            <a:r>
              <a:rPr lang="pt-PT" dirty="0">
                <a:solidFill>
                  <a:srgbClr val="06B8B4"/>
                </a:solidFill>
              </a:rPr>
              <a:t>1984 - 1987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5E896F2-632E-4EC0-99B5-0D073E538947}"/>
              </a:ext>
            </a:extLst>
          </p:cNvPr>
          <p:cNvSpPr/>
          <p:nvPr/>
        </p:nvSpPr>
        <p:spPr>
          <a:xfrm>
            <a:off x="6372225" y="787179"/>
            <a:ext cx="5219700" cy="8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3B52157-A003-5534-E63E-C625297C8DE4}"/>
              </a:ext>
            </a:extLst>
          </p:cNvPr>
          <p:cNvSpPr/>
          <p:nvPr/>
        </p:nvSpPr>
        <p:spPr>
          <a:xfrm>
            <a:off x="6372225" y="2519238"/>
            <a:ext cx="5219700" cy="8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1E4A77C-8013-4527-9C86-AE33C3C3EA8E}"/>
              </a:ext>
            </a:extLst>
          </p:cNvPr>
          <p:cNvSpPr txBox="1"/>
          <p:nvPr/>
        </p:nvSpPr>
        <p:spPr>
          <a:xfrm>
            <a:off x="6372225" y="2662879"/>
            <a:ext cx="52805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PT" b="1" i="1" cap="all" dirty="0">
                <a:solidFill>
                  <a:schemeClr val="bg1"/>
                </a:solidFill>
                <a:effectLst/>
                <a:latin typeface="Calibri (Body)"/>
              </a:rPr>
              <a:t>ACADEMIC POSITIONS</a:t>
            </a:r>
          </a:p>
          <a:p>
            <a:pPr algn="l"/>
            <a:r>
              <a:rPr lang="pt-PT" b="1" i="0" dirty="0">
                <a:solidFill>
                  <a:schemeClr val="bg1"/>
                </a:solidFill>
                <a:effectLst/>
                <a:latin typeface="Calibri (Body)"/>
              </a:rPr>
              <a:t>Professor</a:t>
            </a:r>
          </a:p>
          <a:p>
            <a:pPr algn="l"/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Victoria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University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of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Wellington</a:t>
            </a:r>
            <a:r>
              <a:rPr lang="pt-PT" dirty="0">
                <a:solidFill>
                  <a:schemeClr val="bg1"/>
                </a:solidFill>
                <a:latin typeface="Calibri (Body)"/>
              </a:rPr>
              <a:t>, 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New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Zealand</a:t>
            </a:r>
            <a:endParaRPr lang="pt-PT" dirty="0">
              <a:solidFill>
                <a:schemeClr val="bg1"/>
              </a:solidFill>
              <a:latin typeface="Calibri (Body)"/>
            </a:endParaRPr>
          </a:p>
          <a:p>
            <a:pPr algn="l"/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| 1998 - present</a:t>
            </a:r>
            <a:r>
              <a:rPr lang="pt-PT" dirty="0">
                <a:solidFill>
                  <a:schemeClr val="bg1"/>
                </a:solidFill>
                <a:latin typeface="Calibri (Body)"/>
              </a:rPr>
              <a:t>e</a:t>
            </a:r>
            <a:endParaRPr lang="pt-PT" b="0" i="0" dirty="0">
              <a:solidFill>
                <a:schemeClr val="bg1"/>
              </a:solidFill>
              <a:effectLst/>
              <a:latin typeface="Calibri (Body)"/>
            </a:endParaRPr>
          </a:p>
          <a:p>
            <a:pPr algn="l"/>
            <a:r>
              <a:rPr lang="pt-PT" b="1" i="0" dirty="0">
                <a:solidFill>
                  <a:schemeClr val="bg1"/>
                </a:solidFill>
                <a:effectLst/>
                <a:latin typeface="Calibri (Body)"/>
              </a:rPr>
              <a:t>Professor Associado</a:t>
            </a:r>
          </a:p>
          <a:p>
            <a:pPr algn="l"/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University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of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Calgary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,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Haskayne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School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of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Business, </a:t>
            </a:r>
          </a:p>
          <a:p>
            <a:pPr algn="l"/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Calgary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, Canada | 1992 - 1997</a:t>
            </a:r>
          </a:p>
          <a:p>
            <a:pPr algn="l"/>
            <a:r>
              <a:rPr lang="pt-PT" b="1" i="0" dirty="0">
                <a:solidFill>
                  <a:schemeClr val="bg1"/>
                </a:solidFill>
                <a:effectLst/>
                <a:latin typeface="Calibri (Body)"/>
              </a:rPr>
              <a:t>Investigador</a:t>
            </a:r>
          </a:p>
          <a:p>
            <a:pPr algn="l"/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Purdue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University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West Lafayette,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Krannert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Graduate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</a:p>
          <a:p>
            <a:pPr algn="l"/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School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of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Management, West Lafayette, United </a:t>
            </a:r>
            <a:r>
              <a:rPr lang="pt-PT" b="0" i="0" dirty="0" err="1">
                <a:solidFill>
                  <a:schemeClr val="bg1"/>
                </a:solidFill>
                <a:effectLst/>
                <a:latin typeface="Calibri (Body)"/>
              </a:rPr>
              <a:t>States</a:t>
            </a:r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 </a:t>
            </a:r>
          </a:p>
          <a:p>
            <a:pPr algn="l"/>
            <a:r>
              <a:rPr lang="pt-PT" b="0" i="0" dirty="0">
                <a:solidFill>
                  <a:schemeClr val="bg1"/>
                </a:solidFill>
                <a:effectLst/>
                <a:latin typeface="Calibri (Body)"/>
              </a:rPr>
              <a:t>1986 - 1992</a:t>
            </a:r>
            <a:endParaRPr lang="pt-PT" b="1" dirty="0">
              <a:solidFill>
                <a:schemeClr val="bg1"/>
              </a:solidFill>
              <a:latin typeface="Calibri (Body)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ABDDC2C-57FA-9F0D-0E19-D6BC7665E202}"/>
              </a:ext>
            </a:extLst>
          </p:cNvPr>
          <p:cNvSpPr/>
          <p:nvPr/>
        </p:nvSpPr>
        <p:spPr>
          <a:xfrm>
            <a:off x="6372225" y="6203195"/>
            <a:ext cx="5219700" cy="8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2DAEBFD-E32E-038E-CF87-5B793159FA67}"/>
              </a:ext>
            </a:extLst>
          </p:cNvPr>
          <p:cNvSpPr/>
          <p:nvPr/>
        </p:nvSpPr>
        <p:spPr>
          <a:xfrm>
            <a:off x="215088" y="6203196"/>
            <a:ext cx="5219700" cy="8399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8974905-F2AD-DFF0-5247-A006A77036BA}"/>
              </a:ext>
            </a:extLst>
          </p:cNvPr>
          <p:cNvSpPr/>
          <p:nvPr/>
        </p:nvSpPr>
        <p:spPr>
          <a:xfrm>
            <a:off x="215088" y="787179"/>
            <a:ext cx="5219700" cy="8399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098" name="Picture 2" descr="Jaana Woiceshyn">
            <a:extLst>
              <a:ext uri="{FF2B5EF4-FFF2-40B4-BE49-F238E27FC236}">
                <a16:creationId xmlns:a16="http://schemas.microsoft.com/office/drawing/2014/main" id="{B471390F-4FA5-5128-1A2C-8211B6453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8" y="935358"/>
            <a:ext cx="1184633" cy="118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ED54A48-795C-92BF-CF4B-909E894865A8}"/>
              </a:ext>
            </a:extLst>
          </p:cNvPr>
          <p:cNvSpPr txBox="1"/>
          <p:nvPr/>
        </p:nvSpPr>
        <p:spPr>
          <a:xfrm>
            <a:off x="4049151" y="31756"/>
            <a:ext cx="11720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600" b="1" dirty="0">
                <a:solidFill>
                  <a:srgbClr val="06B8B4"/>
                </a:solidFill>
              </a:rPr>
              <a:t>Biografia </a:t>
            </a:r>
            <a:r>
              <a:rPr lang="pt-PT" sz="3600" b="1" dirty="0">
                <a:solidFill>
                  <a:schemeClr val="bg1"/>
                </a:solidFill>
              </a:rPr>
              <a:t>dos Autores</a:t>
            </a:r>
            <a:endParaRPr lang="pt-PT" sz="400" b="1" dirty="0">
              <a:solidFill>
                <a:schemeClr val="bg1"/>
              </a:solidFill>
            </a:endParaRPr>
          </a:p>
        </p:txBody>
      </p:sp>
      <p:pic>
        <p:nvPicPr>
          <p:cNvPr id="4100" name="Picture 4" descr="Photo of Professor Urs Daellenbach">
            <a:extLst>
              <a:ext uri="{FF2B5EF4-FFF2-40B4-BE49-F238E27FC236}">
                <a16:creationId xmlns:a16="http://schemas.microsoft.com/office/drawing/2014/main" id="{9F4770E3-A6BD-4DFC-CC82-E8E4983C4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952665"/>
            <a:ext cx="1154007" cy="115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6FE99FA-E9A2-508F-A4D0-106B8F6F8C73}"/>
              </a:ext>
            </a:extLst>
          </p:cNvPr>
          <p:cNvSpPr txBox="1"/>
          <p:nvPr/>
        </p:nvSpPr>
        <p:spPr>
          <a:xfrm>
            <a:off x="7526232" y="920305"/>
            <a:ext cx="5513705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 err="1">
                <a:solidFill>
                  <a:schemeClr val="bg1"/>
                </a:solidFill>
                <a:latin typeface="Calibri (Body)"/>
              </a:rPr>
              <a:t>Urs</a:t>
            </a:r>
            <a:r>
              <a:rPr lang="pt-PT" sz="2400" b="1" dirty="0">
                <a:solidFill>
                  <a:schemeClr val="bg1"/>
                </a:solidFill>
                <a:latin typeface="Calibri (Body)"/>
              </a:rPr>
              <a:t> S. </a:t>
            </a:r>
            <a:r>
              <a:rPr lang="pt-PT" sz="2400" b="1" dirty="0" err="1">
                <a:solidFill>
                  <a:schemeClr val="bg1"/>
                </a:solidFill>
                <a:latin typeface="Calibri (Body)"/>
              </a:rPr>
              <a:t>Daellenbach</a:t>
            </a:r>
            <a:endParaRPr lang="pt-PT" sz="2400" b="1" dirty="0">
              <a:solidFill>
                <a:schemeClr val="bg1"/>
              </a:solidFill>
              <a:latin typeface="Calibri (Body)"/>
            </a:endParaRPr>
          </a:p>
          <a:p>
            <a:pPr algn="just"/>
            <a:r>
              <a:rPr lang="pt-PT" dirty="0">
                <a:solidFill>
                  <a:schemeClr val="bg1"/>
                </a:solidFill>
                <a:latin typeface="Calibri (Body)"/>
              </a:rPr>
              <a:t>62 Publicações | 2253 Citações</a:t>
            </a:r>
          </a:p>
          <a:p>
            <a:pPr algn="l"/>
            <a:r>
              <a:rPr lang="en-US" b="0" i="0" dirty="0">
                <a:solidFill>
                  <a:schemeClr val="bg1"/>
                </a:solidFill>
                <a:effectLst/>
                <a:latin typeface="Calibri (Body)"/>
              </a:rPr>
              <a:t>PhD in </a:t>
            </a:r>
            <a:r>
              <a:rPr lang="en-US" b="0" i="1" dirty="0">
                <a:solidFill>
                  <a:schemeClr val="bg1"/>
                </a:solidFill>
                <a:effectLst/>
                <a:latin typeface="Calibri (Body)"/>
              </a:rPr>
              <a:t>Strategic Management/Management </a:t>
            </a:r>
          </a:p>
          <a:p>
            <a:pPr algn="l"/>
            <a:r>
              <a:rPr lang="en-US" b="0" i="1" dirty="0">
                <a:solidFill>
                  <a:schemeClr val="bg1"/>
                </a:solidFill>
                <a:effectLst/>
                <a:latin typeface="Calibri (Body)"/>
              </a:rPr>
              <a:t>Science</a:t>
            </a:r>
            <a:r>
              <a:rPr lang="en-US" dirty="0">
                <a:solidFill>
                  <a:schemeClr val="bg1"/>
                </a:solidFill>
                <a:latin typeface="Calibri (Body)"/>
              </a:rPr>
              <a:t> | </a:t>
            </a:r>
            <a:r>
              <a:rPr lang="en-US" b="0" i="0" dirty="0">
                <a:solidFill>
                  <a:schemeClr val="bg1"/>
                </a:solidFill>
                <a:effectLst/>
                <a:latin typeface="Calibri (Body)"/>
              </a:rPr>
              <a:t>Purdue University, West Lafayette, </a:t>
            </a:r>
          </a:p>
          <a:p>
            <a:pPr algn="l"/>
            <a:r>
              <a:rPr lang="en-US" b="0" i="0" dirty="0">
                <a:solidFill>
                  <a:schemeClr val="bg1"/>
                </a:solidFill>
                <a:effectLst/>
                <a:latin typeface="Calibri (Body)"/>
              </a:rPr>
              <a:t>United States | 1987 - 1993</a:t>
            </a:r>
            <a:endParaRPr lang="pt-PT" dirty="0">
              <a:solidFill>
                <a:schemeClr val="bg1"/>
              </a:solidFill>
              <a:latin typeface="Calibri (Body)"/>
            </a:endParaRPr>
          </a:p>
          <a:p>
            <a:pPr algn="just"/>
            <a:r>
              <a:rPr lang="pt-PT" sz="100" b="1" dirty="0">
                <a:solidFill>
                  <a:schemeClr val="bg1"/>
                </a:solidFill>
                <a:latin typeface="Calibri (Body)"/>
              </a:rPr>
              <a:t>53</a:t>
            </a:r>
            <a:endParaRPr lang="pt-PT" sz="2400" b="1" dirty="0">
              <a:solidFill>
                <a:schemeClr val="bg1"/>
              </a:solidFill>
              <a:latin typeface="Calibri (Body)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69CCF9B-B069-4718-BDBF-A18DECD0E4E3}"/>
              </a:ext>
            </a:extLst>
          </p:cNvPr>
          <p:cNvSpPr/>
          <p:nvPr/>
        </p:nvSpPr>
        <p:spPr>
          <a:xfrm>
            <a:off x="213233" y="2507056"/>
            <a:ext cx="5219700" cy="8399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53F11B3-BB2E-8375-AB28-83F9BCF2C08A}"/>
              </a:ext>
            </a:extLst>
          </p:cNvPr>
          <p:cNvSpPr txBox="1"/>
          <p:nvPr/>
        </p:nvSpPr>
        <p:spPr>
          <a:xfrm>
            <a:off x="142875" y="2662879"/>
            <a:ext cx="4986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PT" b="1" i="1" cap="all" dirty="0">
                <a:solidFill>
                  <a:srgbClr val="06B8B4"/>
                </a:solidFill>
                <a:effectLst/>
                <a:latin typeface="Calibri (Body)"/>
              </a:rPr>
              <a:t>ACADEMIC POSITIONS</a:t>
            </a:r>
          </a:p>
          <a:p>
            <a:pPr algn="l"/>
            <a:r>
              <a:rPr lang="pt-PT" dirty="0">
                <a:solidFill>
                  <a:srgbClr val="06B8B4"/>
                </a:solidFill>
                <a:latin typeface="Calibri (Body)"/>
              </a:rPr>
              <a:t>Professor </a:t>
            </a:r>
          </a:p>
          <a:p>
            <a:pPr algn="l"/>
            <a:r>
              <a:rPr lang="pt-PT" dirty="0" err="1">
                <a:solidFill>
                  <a:srgbClr val="06B8B4"/>
                </a:solidFill>
                <a:latin typeface="Calibri (Body)"/>
              </a:rPr>
              <a:t>University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 </a:t>
            </a:r>
            <a:r>
              <a:rPr lang="pt-PT" dirty="0" err="1">
                <a:solidFill>
                  <a:srgbClr val="06B8B4"/>
                </a:solidFill>
                <a:latin typeface="Calibri (Body)"/>
              </a:rPr>
              <a:t>of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 </a:t>
            </a:r>
            <a:r>
              <a:rPr lang="pt-PT" dirty="0" err="1">
                <a:solidFill>
                  <a:srgbClr val="06B8B4"/>
                </a:solidFill>
                <a:latin typeface="Calibri (Body)"/>
              </a:rPr>
              <a:t>Calgary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, </a:t>
            </a:r>
            <a:r>
              <a:rPr lang="pt-PT" dirty="0" err="1">
                <a:solidFill>
                  <a:srgbClr val="06B8B4"/>
                </a:solidFill>
                <a:latin typeface="Calibri (Body)"/>
              </a:rPr>
              <a:t>Haskayne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 </a:t>
            </a:r>
            <a:r>
              <a:rPr lang="pt-PT" dirty="0" err="1">
                <a:solidFill>
                  <a:srgbClr val="06B8B4"/>
                </a:solidFill>
                <a:latin typeface="Calibri (Body)"/>
              </a:rPr>
              <a:t>School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 </a:t>
            </a:r>
            <a:r>
              <a:rPr lang="pt-PT" dirty="0" err="1">
                <a:solidFill>
                  <a:srgbClr val="06B8B4"/>
                </a:solidFill>
                <a:latin typeface="Calibri (Body)"/>
              </a:rPr>
              <a:t>of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 Business, </a:t>
            </a:r>
          </a:p>
          <a:p>
            <a:pPr algn="l"/>
            <a:r>
              <a:rPr lang="pt-PT" dirty="0" err="1">
                <a:solidFill>
                  <a:srgbClr val="06B8B4"/>
                </a:solidFill>
                <a:latin typeface="Calibri (Body)"/>
              </a:rPr>
              <a:t>Calgary</a:t>
            </a:r>
            <a:r>
              <a:rPr lang="pt-PT" dirty="0">
                <a:solidFill>
                  <a:srgbClr val="06B8B4"/>
                </a:solidFill>
                <a:latin typeface="Calibri (Body)"/>
              </a:rPr>
              <a:t>, Canada | 1987 – 2021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58997F1-BBF2-77BE-A156-5714F1EE010E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1/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218570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406223" y="1017917"/>
            <a:ext cx="11678844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PT" sz="2800" b="1" dirty="0">
                <a:solidFill>
                  <a:srgbClr val="06B8B4"/>
                </a:solidFill>
              </a:rPr>
              <a:t>Índice:</a:t>
            </a:r>
          </a:p>
          <a:p>
            <a:pPr algn="just">
              <a:spcBef>
                <a:spcPts val="600"/>
              </a:spcBef>
            </a:pPr>
            <a:r>
              <a:rPr lang="pt-PT" sz="2000" dirty="0"/>
              <a:t>I. Introdução…………………………………………………………………….…………………………………………………………………..……….3</a:t>
            </a:r>
          </a:p>
          <a:p>
            <a:pPr algn="just">
              <a:spcBef>
                <a:spcPts val="600"/>
              </a:spcBef>
            </a:pPr>
            <a:r>
              <a:rPr lang="pt-PT" sz="2000" dirty="0"/>
              <a:t>II. Temáticas abordadas…………………………………………………………………………………………………………………………………4</a:t>
            </a:r>
          </a:p>
          <a:p>
            <a:pPr algn="just">
              <a:spcBef>
                <a:spcPts val="600"/>
              </a:spcBef>
            </a:pPr>
            <a:r>
              <a:rPr lang="pt-PT" sz="2000" i="1" dirty="0"/>
              <a:t>	</a:t>
            </a:r>
            <a:r>
              <a:rPr lang="pt-PT" i="1" dirty="0"/>
              <a:t>2.1. </a:t>
            </a:r>
            <a:r>
              <a:rPr lang="pt-PT" i="1" dirty="0" err="1"/>
              <a:t>Developmental</a:t>
            </a:r>
            <a:r>
              <a:rPr lang="pt-PT" dirty="0"/>
              <a:t> </a:t>
            </a:r>
            <a:r>
              <a:rPr lang="pt-PT" i="1" dirty="0"/>
              <a:t>versus </a:t>
            </a:r>
            <a:r>
              <a:rPr lang="pt-PT" i="1" dirty="0" err="1"/>
              <a:t>as-is</a:t>
            </a:r>
            <a:r>
              <a:rPr lang="pt-PT" i="1" dirty="0"/>
              <a:t>/light-</a:t>
            </a:r>
            <a:r>
              <a:rPr lang="pt-PT" i="1" dirty="0" err="1"/>
              <a:t>touch</a:t>
            </a:r>
            <a:r>
              <a:rPr lang="pt-PT" i="1" dirty="0"/>
              <a:t> </a:t>
            </a:r>
            <a:r>
              <a:rPr lang="pt-PT" i="1" dirty="0" err="1"/>
              <a:t>review</a:t>
            </a:r>
            <a:r>
              <a:rPr lang="pt-PT" i="1" dirty="0"/>
              <a:t>………</a:t>
            </a:r>
            <a:r>
              <a:rPr lang="pt-PT" dirty="0"/>
              <a:t>………………………………………..………………………………………..4</a:t>
            </a:r>
          </a:p>
          <a:p>
            <a:pPr algn="just">
              <a:spcBef>
                <a:spcPts val="600"/>
              </a:spcBef>
            </a:pPr>
            <a:r>
              <a:rPr lang="pt-PT" i="1" dirty="0"/>
              <a:t>	2.2. </a:t>
            </a:r>
            <a:r>
              <a:rPr lang="pt-PT" i="1" dirty="0" err="1"/>
              <a:t>As-is</a:t>
            </a:r>
            <a:r>
              <a:rPr lang="pt-PT" i="1" dirty="0"/>
              <a:t> versus light-</a:t>
            </a:r>
            <a:r>
              <a:rPr lang="pt-PT" i="1" dirty="0" err="1"/>
              <a:t>touch</a:t>
            </a:r>
            <a:r>
              <a:rPr lang="pt-PT" i="1" dirty="0"/>
              <a:t> </a:t>
            </a:r>
            <a:r>
              <a:rPr lang="pt-PT" i="1" dirty="0" err="1"/>
              <a:t>review</a:t>
            </a:r>
            <a:r>
              <a:rPr lang="pt-PT" dirty="0"/>
              <a:t>…………………………………………………………………………………………..………………………5</a:t>
            </a:r>
          </a:p>
          <a:p>
            <a:pPr algn="just">
              <a:spcBef>
                <a:spcPts val="600"/>
              </a:spcBef>
            </a:pPr>
            <a:r>
              <a:rPr lang="pt-PT" dirty="0"/>
              <a:t>	2.3. O que é o Método Dedutivo </a:t>
            </a:r>
            <a:r>
              <a:rPr lang="pt-PT" i="1" dirty="0"/>
              <a:t>versus</a:t>
            </a:r>
            <a:r>
              <a:rPr lang="pt-PT" dirty="0"/>
              <a:t> Método Indutivo………………………………………………………………………………  6</a:t>
            </a:r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	2.4. Porque motivo o método dedutivo origina uma </a:t>
            </a:r>
            <a:r>
              <a:rPr lang="pt-PT" i="1" dirty="0" err="1">
                <a:sym typeface="Wingdings" panose="05000000000000000000" pitchFamily="2" charset="2"/>
              </a:rPr>
              <a:t>developmental</a:t>
            </a:r>
            <a:r>
              <a:rPr lang="pt-PT" i="1" dirty="0">
                <a:sym typeface="Wingdings" panose="05000000000000000000" pitchFamily="2" charset="2"/>
              </a:rPr>
              <a:t> </a:t>
            </a:r>
            <a:r>
              <a:rPr lang="pt-PT" i="1" dirty="0" err="1">
                <a:sym typeface="Wingdings" panose="05000000000000000000" pitchFamily="2" charset="2"/>
              </a:rPr>
              <a:t>review</a:t>
            </a:r>
            <a:r>
              <a:rPr lang="pt-PT" dirty="0">
                <a:sym typeface="Wingdings" panose="05000000000000000000" pitchFamily="2" charset="2"/>
              </a:rPr>
              <a:t>……………………………….......................7</a:t>
            </a:r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	2.5. Investigação métodos indutivos </a:t>
            </a:r>
            <a:r>
              <a:rPr lang="pt-PT" i="1" dirty="0">
                <a:sym typeface="Wingdings" panose="05000000000000000000" pitchFamily="2" charset="2"/>
              </a:rPr>
              <a:t>versus </a:t>
            </a:r>
            <a:r>
              <a:rPr lang="pt-PT" i="1" dirty="0" err="1">
                <a:sym typeface="Wingdings" panose="05000000000000000000" pitchFamily="2" charset="2"/>
              </a:rPr>
              <a:t>developmental</a:t>
            </a:r>
            <a:r>
              <a:rPr lang="pt-PT" i="1" dirty="0">
                <a:sym typeface="Wingdings" panose="05000000000000000000" pitchFamily="2" charset="2"/>
              </a:rPr>
              <a:t> </a:t>
            </a:r>
            <a:r>
              <a:rPr lang="pt-PT" dirty="0">
                <a:sym typeface="Wingdings" panose="05000000000000000000" pitchFamily="2" charset="2"/>
              </a:rPr>
              <a:t>– Porquê indutivo?.…………………..............................8</a:t>
            </a:r>
          </a:p>
          <a:p>
            <a:pPr algn="just">
              <a:spcBef>
                <a:spcPts val="600"/>
              </a:spcBef>
            </a:pPr>
            <a:r>
              <a:rPr lang="pt-PT" dirty="0"/>
              <a:t>	2.6. Processo Publicação: Quais as fases? Quais as diferenças entre o método Dedutivo </a:t>
            </a:r>
            <a:r>
              <a:rPr lang="pt-PT" i="1" dirty="0"/>
              <a:t>versus</a:t>
            </a:r>
            <a:r>
              <a:rPr lang="pt-PT" dirty="0"/>
              <a:t> Indutivo?</a:t>
            </a:r>
            <a:r>
              <a:rPr lang="pt-PT" dirty="0">
                <a:sym typeface="Wingdings" panose="05000000000000000000" pitchFamily="2" charset="2"/>
              </a:rPr>
              <a:t> .......11</a:t>
            </a:r>
            <a:endParaRPr lang="pt-PT" dirty="0"/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	2.7. Investigação métodos indutivos</a:t>
            </a:r>
            <a:r>
              <a:rPr lang="pt-PT" dirty="0"/>
              <a:t>……………………………………………………………………………..…………………………………12</a:t>
            </a:r>
          </a:p>
          <a:p>
            <a:pPr algn="just">
              <a:spcBef>
                <a:spcPts val="600"/>
              </a:spcBef>
            </a:pPr>
            <a:r>
              <a:rPr lang="pt-PT" sz="2000" dirty="0">
                <a:sym typeface="Wingdings" panose="05000000000000000000" pitchFamily="2" charset="2"/>
              </a:rPr>
              <a:t>III. Disposições Finais…………………………………………………………………………………………………………………………………….13</a:t>
            </a:r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	3.1. Quais são as sugestões dos autores?</a:t>
            </a:r>
            <a:r>
              <a:rPr lang="pt-PT" dirty="0"/>
              <a:t> ………………………………………………………………………..………………………………13</a:t>
            </a:r>
            <a:endParaRPr lang="pt-PT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	3.2. Que propostas apresentam os autores do artigo aos editores para promoverem a investigação indutiva?.14</a:t>
            </a:r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	3.3. Análise crítica</a:t>
            </a:r>
            <a:r>
              <a:rPr lang="pt-PT" dirty="0"/>
              <a:t>……………………………………………………………………………..……………………………………………….…………….15</a:t>
            </a:r>
            <a:endParaRPr lang="pt-PT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r>
              <a:rPr lang="pt-PT" dirty="0">
                <a:sym typeface="Wingdings" panose="05000000000000000000" pitchFamily="2" charset="2"/>
              </a:rPr>
              <a:t>Referências bibliográficas</a:t>
            </a:r>
            <a:r>
              <a:rPr lang="pt-PT" dirty="0"/>
              <a:t>……………………………………………………………………………..………………………………………………………………....16</a:t>
            </a:r>
            <a:endParaRPr lang="pt-PT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endParaRPr lang="pt-PT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endParaRPr lang="pt-PT" sz="2000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endParaRPr lang="pt-PT" sz="2000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endParaRPr lang="pt-PT" sz="2000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endParaRPr lang="pt-PT" sz="2000" dirty="0">
              <a:sym typeface="Wingdings" panose="05000000000000000000" pitchFamily="2" charset="2"/>
            </a:endParaRPr>
          </a:p>
          <a:p>
            <a:pPr algn="just">
              <a:spcBef>
                <a:spcPts val="600"/>
              </a:spcBef>
            </a:pPr>
            <a:endParaRPr lang="pt-PT" sz="2000" dirty="0"/>
          </a:p>
          <a:p>
            <a:pPr algn="just">
              <a:spcBef>
                <a:spcPts val="600"/>
              </a:spcBef>
            </a:pPr>
            <a:endParaRPr lang="pt-PT" sz="2000" dirty="0"/>
          </a:p>
          <a:p>
            <a:pPr algn="just">
              <a:spcBef>
                <a:spcPts val="600"/>
              </a:spcBef>
            </a:pPr>
            <a:endParaRPr lang="pt-PT" sz="20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D63F836-8652-8D15-C3DD-CC2528D3C825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2/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0022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929930"/>
            <a:ext cx="11678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>
                <a:solidFill>
                  <a:srgbClr val="06B8B4"/>
                </a:solidFill>
              </a:rPr>
              <a:t>1.1. Objetivo estudo:</a:t>
            </a:r>
          </a:p>
          <a:p>
            <a:pPr algn="just"/>
            <a:r>
              <a:rPr lang="pt-PT" sz="2000" dirty="0"/>
              <a:t>Abordar o </a:t>
            </a:r>
            <a:r>
              <a:rPr lang="pt-PT" sz="2000" u="sng" dirty="0"/>
              <a:t>desequilíbrio</a:t>
            </a:r>
            <a:r>
              <a:rPr lang="pt-PT" sz="2000" dirty="0"/>
              <a:t> entre </a:t>
            </a:r>
            <a:r>
              <a:rPr lang="pt-PT" sz="2000" u="sng" dirty="0"/>
              <a:t>investigações</a:t>
            </a:r>
            <a:r>
              <a:rPr lang="pt-PT" sz="2000" dirty="0"/>
              <a:t> </a:t>
            </a:r>
            <a:r>
              <a:rPr lang="pt-PT" sz="2000" u="sng" dirty="0"/>
              <a:t>indutiva</a:t>
            </a:r>
            <a:r>
              <a:rPr lang="pt-PT" sz="2000" dirty="0"/>
              <a:t> e </a:t>
            </a:r>
            <a:r>
              <a:rPr lang="pt-PT" sz="2000" u="sng" dirty="0"/>
              <a:t>dedutiva</a:t>
            </a:r>
            <a:r>
              <a:rPr lang="pt-PT" sz="2000" dirty="0"/>
              <a:t> aplicadas à Gestão.</a:t>
            </a:r>
          </a:p>
          <a:p>
            <a:pPr algn="just"/>
            <a:r>
              <a:rPr lang="pt-PT" sz="2000" dirty="0"/>
              <a:t>Sugerir </a:t>
            </a:r>
            <a:r>
              <a:rPr lang="pt-PT" sz="2000" u="sng" dirty="0"/>
              <a:t>alterações</a:t>
            </a:r>
            <a:r>
              <a:rPr lang="pt-PT" sz="2000" dirty="0"/>
              <a:t> no processo de </a:t>
            </a:r>
            <a:r>
              <a:rPr lang="pt-PT" sz="2000" u="sng" dirty="0"/>
              <a:t>revisão</a:t>
            </a:r>
            <a:r>
              <a:rPr lang="pt-PT" sz="2000" dirty="0"/>
              <a:t> de artigos de modo a </a:t>
            </a:r>
            <a:r>
              <a:rPr lang="pt-PT" sz="2000" u="sng" dirty="0"/>
              <a:t>estimular</a:t>
            </a:r>
            <a:r>
              <a:rPr lang="pt-PT" sz="2000" dirty="0"/>
              <a:t> a </a:t>
            </a:r>
            <a:r>
              <a:rPr lang="pt-PT" sz="2000" u="sng" dirty="0"/>
              <a:t>investigação</a:t>
            </a:r>
            <a:r>
              <a:rPr lang="pt-PT" sz="2000" dirty="0"/>
              <a:t> </a:t>
            </a:r>
            <a:r>
              <a:rPr lang="pt-PT" sz="2000" u="sng" dirty="0"/>
              <a:t>indutiva</a:t>
            </a:r>
            <a:r>
              <a:rPr lang="pt-PT" sz="2000" dirty="0"/>
              <a:t>.</a:t>
            </a:r>
          </a:p>
        </p:txBody>
      </p:sp>
      <p:sp>
        <p:nvSpPr>
          <p:cNvPr id="7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4760334"/>
            <a:ext cx="11566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>
                <a:solidFill>
                  <a:srgbClr val="06B8B4"/>
                </a:solidFill>
              </a:rPr>
              <a:t>1.3. Perspetiva:</a:t>
            </a:r>
          </a:p>
          <a:p>
            <a:pPr algn="just"/>
            <a:r>
              <a:rPr lang="pt-PT" sz="2000" dirty="0"/>
              <a:t>Os autores defendem que uma </a:t>
            </a:r>
            <a:r>
              <a:rPr lang="pt-PT" sz="2000" i="1" u="sng" dirty="0"/>
              <a:t>light-</a:t>
            </a:r>
            <a:r>
              <a:rPr lang="pt-PT" sz="2000" i="1" u="sng" dirty="0" err="1"/>
              <a:t>touch</a:t>
            </a:r>
            <a:r>
              <a:rPr lang="pt-PT" sz="2000" i="1" u="sng" dirty="0"/>
              <a:t> </a:t>
            </a:r>
            <a:r>
              <a:rPr lang="pt-PT" sz="2000" i="1" u="sng" dirty="0" err="1"/>
              <a:t>review</a:t>
            </a:r>
            <a:r>
              <a:rPr lang="pt-PT" sz="2000" i="1" dirty="0"/>
              <a:t> </a:t>
            </a:r>
            <a:r>
              <a:rPr lang="pt-PT" sz="2000" dirty="0"/>
              <a:t>é mais </a:t>
            </a:r>
            <a:r>
              <a:rPr lang="pt-PT" sz="2000" u="sng" dirty="0"/>
              <a:t>apropriada</a:t>
            </a:r>
            <a:r>
              <a:rPr lang="pt-PT" sz="2000" dirty="0"/>
              <a:t> para que a </a:t>
            </a:r>
            <a:r>
              <a:rPr lang="pt-PT" sz="2000" u="sng" dirty="0"/>
              <a:t>investigação</a:t>
            </a:r>
            <a:r>
              <a:rPr lang="pt-PT" sz="2000" dirty="0"/>
              <a:t> </a:t>
            </a:r>
            <a:r>
              <a:rPr lang="pt-PT" sz="2000" u="sng" dirty="0"/>
              <a:t>indutiva</a:t>
            </a:r>
            <a:r>
              <a:rPr lang="pt-PT" sz="2000" dirty="0"/>
              <a:t> </a:t>
            </a:r>
            <a:r>
              <a:rPr lang="pt-PT" sz="2000" u="sng" dirty="0"/>
              <a:t>evolua</a:t>
            </a:r>
            <a:r>
              <a:rPr lang="pt-PT" sz="2000" dirty="0"/>
              <a:t>, contrariamente ao que acontece com a </a:t>
            </a:r>
            <a:r>
              <a:rPr lang="pt-PT" sz="2000" i="1" dirty="0" err="1"/>
              <a:t>developmental</a:t>
            </a:r>
            <a:r>
              <a:rPr lang="pt-PT" sz="2000" i="1" dirty="0"/>
              <a:t> </a:t>
            </a:r>
            <a:r>
              <a:rPr lang="pt-PT" sz="2000" i="1" dirty="0" err="1"/>
              <a:t>review</a:t>
            </a:r>
            <a:r>
              <a:rPr lang="pt-PT" sz="2000" dirty="0"/>
              <a:t>. </a:t>
            </a:r>
            <a:endParaRPr lang="pt-PT" sz="2000" b="1" dirty="0">
              <a:solidFill>
                <a:srgbClr val="06B8B4"/>
              </a:solidFill>
            </a:endParaRPr>
          </a:p>
        </p:txBody>
      </p:sp>
      <p:sp>
        <p:nvSpPr>
          <p:cNvPr id="8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3345132"/>
            <a:ext cx="11678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>
                <a:solidFill>
                  <a:srgbClr val="06B8B4"/>
                </a:solidFill>
              </a:rPr>
              <a:t>1.2. Problemática:</a:t>
            </a:r>
          </a:p>
          <a:p>
            <a:pPr algn="just"/>
            <a:r>
              <a:rPr lang="pt-PT" sz="2000" dirty="0"/>
              <a:t>A problemática de investigação relaciona-se quando a </a:t>
            </a:r>
            <a:r>
              <a:rPr lang="pt-PT" sz="2000" i="1" u="sng" dirty="0" err="1"/>
              <a:t>developmental</a:t>
            </a:r>
            <a:r>
              <a:rPr lang="pt-PT" sz="2000" i="1" u="sng" dirty="0"/>
              <a:t> </a:t>
            </a:r>
            <a:r>
              <a:rPr lang="pt-PT" sz="2000" i="1" u="sng" dirty="0" err="1"/>
              <a:t>review</a:t>
            </a:r>
            <a:r>
              <a:rPr lang="pt-PT" sz="2000" u="sng" dirty="0"/>
              <a:t> </a:t>
            </a:r>
            <a:r>
              <a:rPr lang="pt-PT" sz="2000" dirty="0"/>
              <a:t>é aplicada à </a:t>
            </a:r>
            <a:r>
              <a:rPr lang="pt-PT" sz="2000" u="sng" dirty="0"/>
              <a:t>investigação indutiva </a:t>
            </a:r>
            <a:r>
              <a:rPr lang="pt-PT" sz="2000" dirty="0"/>
              <a:t>que dificulta a publicação deste tipo de investigações.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916F7E0-B946-85B8-2B8F-01CB71479AAB}"/>
              </a:ext>
            </a:extLst>
          </p:cNvPr>
          <p:cNvSpPr txBox="1"/>
          <p:nvPr/>
        </p:nvSpPr>
        <p:spPr>
          <a:xfrm>
            <a:off x="372258" y="1213945"/>
            <a:ext cx="11678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6B8B4"/>
                </a:solidFill>
              </a:rPr>
              <a:t>I. Introdução: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1F01E6D-0E5E-E3DC-1F46-5393D240C2B0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3/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9943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423355"/>
            <a:ext cx="878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>
                <a:solidFill>
                  <a:srgbClr val="06B8B4"/>
                </a:solidFill>
              </a:rPr>
              <a:t>2.1.</a:t>
            </a:r>
            <a:r>
              <a:rPr lang="pt-PT" sz="2400" b="1" i="1" dirty="0">
                <a:solidFill>
                  <a:srgbClr val="06B8B4"/>
                </a:solidFill>
              </a:rPr>
              <a:t> </a:t>
            </a:r>
            <a:r>
              <a:rPr lang="pt-PT" sz="2400" b="1" i="1" dirty="0" err="1">
                <a:solidFill>
                  <a:srgbClr val="06B8B4"/>
                </a:solidFill>
              </a:rPr>
              <a:t>Developmental</a:t>
            </a:r>
            <a:r>
              <a:rPr lang="pt-PT" sz="2400" b="1" i="1" dirty="0">
                <a:solidFill>
                  <a:srgbClr val="06B8B4"/>
                </a:solidFill>
              </a:rPr>
              <a:t> versus </a:t>
            </a:r>
            <a:r>
              <a:rPr lang="pt-PT" sz="2400" b="1" i="1" dirty="0" err="1">
                <a:solidFill>
                  <a:srgbClr val="06B8B4"/>
                </a:solidFill>
              </a:rPr>
              <a:t>as-is</a:t>
            </a:r>
            <a:r>
              <a:rPr lang="pt-PT" sz="2400" b="1" i="1" dirty="0">
                <a:solidFill>
                  <a:srgbClr val="06B8B4"/>
                </a:solidFill>
              </a:rPr>
              <a:t>/light-</a:t>
            </a:r>
            <a:r>
              <a:rPr lang="pt-PT" sz="2400" b="1" i="1" dirty="0" err="1">
                <a:solidFill>
                  <a:srgbClr val="06B8B4"/>
                </a:solidFill>
              </a:rPr>
              <a:t>touch</a:t>
            </a:r>
            <a:r>
              <a:rPr lang="pt-PT" sz="2400" b="1" i="1" dirty="0">
                <a:solidFill>
                  <a:srgbClr val="06B8B4"/>
                </a:solidFill>
              </a:rPr>
              <a:t> </a:t>
            </a:r>
            <a:r>
              <a:rPr lang="pt-PT" sz="2400" b="1" i="1" dirty="0" err="1">
                <a:solidFill>
                  <a:srgbClr val="06B8B4"/>
                </a:solidFill>
              </a:rPr>
              <a:t>review</a:t>
            </a:r>
            <a:r>
              <a:rPr lang="pt-PT" sz="2400" b="1" i="1" dirty="0">
                <a:solidFill>
                  <a:srgbClr val="06B8B4"/>
                </a:solidFill>
              </a:rPr>
              <a:t>:</a:t>
            </a: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878242"/>
            <a:ext cx="11678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A opinião dos autores diverge sobre o uso de  processo de </a:t>
            </a:r>
            <a:r>
              <a:rPr lang="pt-PT" sz="2000" i="1" dirty="0" err="1"/>
              <a:t>developmental</a:t>
            </a:r>
            <a:r>
              <a:rPr lang="pt-PT" sz="2000" dirty="0"/>
              <a:t> ou </a:t>
            </a:r>
            <a:r>
              <a:rPr lang="pt-PT" sz="2000" i="1" dirty="0"/>
              <a:t>as is/light-</a:t>
            </a:r>
            <a:r>
              <a:rPr lang="pt-PT" sz="2000" i="1" dirty="0" err="1"/>
              <a:t>touch</a:t>
            </a:r>
            <a:r>
              <a:rPr lang="pt-PT" sz="2000" i="1" dirty="0"/>
              <a:t> </a:t>
            </a:r>
            <a:r>
              <a:rPr lang="pt-PT" sz="2000" dirty="0" err="1"/>
              <a:t>review</a:t>
            </a:r>
            <a:r>
              <a:rPr lang="pt-PT" sz="2000" dirty="0"/>
              <a:t> na publicação de artigos, (</a:t>
            </a:r>
            <a:r>
              <a:rPr lang="pt-PT" sz="2000" dirty="0" err="1"/>
              <a:t>Frey</a:t>
            </a:r>
            <a:r>
              <a:rPr lang="pt-PT" sz="2000" dirty="0"/>
              <a:t> &amp; </a:t>
            </a:r>
            <a:r>
              <a:rPr lang="pt-PT" sz="2000" dirty="0" err="1"/>
              <a:t>Tsang</a:t>
            </a:r>
            <a:r>
              <a:rPr lang="pt-PT" sz="2000" dirty="0"/>
              <a:t>, 2007).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72415755"/>
              </p:ext>
            </p:extLst>
          </p:nvPr>
        </p:nvGraphicFramePr>
        <p:xfrm>
          <a:off x="2032000" y="767751"/>
          <a:ext cx="8128000" cy="5120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228600" y="3713534"/>
            <a:ext cx="5689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BR" sz="1600" dirty="0"/>
              <a:t>O autor é desafiado pelas várias objeções dos revisores, através de várias revisões, de modo a produzir um artigo que seja academicamente aceite com uma amplicada contribuição para o conhecimento (Rynes, 2006).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1600" dirty="0"/>
              <a:t>“…can take a </a:t>
            </a:r>
            <a:r>
              <a:rPr lang="pt-PT" sz="1600" dirty="0" err="1"/>
              <a:t>long</a:t>
            </a:r>
            <a:r>
              <a:rPr lang="pt-PT" sz="1600" dirty="0"/>
              <a:t> time to complete and the eventual </a:t>
            </a:r>
            <a:r>
              <a:rPr lang="pt-PT" sz="1600" dirty="0" err="1"/>
              <a:t>manuscript</a:t>
            </a:r>
            <a:r>
              <a:rPr lang="pt-PT" sz="1600" dirty="0"/>
              <a:t> </a:t>
            </a:r>
            <a:r>
              <a:rPr lang="pt-PT" sz="1600" dirty="0" err="1"/>
              <a:t>may</a:t>
            </a:r>
            <a:r>
              <a:rPr lang="pt-PT" sz="1600" dirty="0"/>
              <a:t> </a:t>
            </a:r>
            <a:r>
              <a:rPr lang="pt-PT" sz="1600" dirty="0" err="1"/>
              <a:t>reflect</a:t>
            </a:r>
            <a:r>
              <a:rPr lang="pt-PT" sz="1600" dirty="0"/>
              <a:t> </a:t>
            </a:r>
            <a:r>
              <a:rPr lang="pt-PT" sz="1600" dirty="0" err="1"/>
              <a:t>the</a:t>
            </a:r>
            <a:r>
              <a:rPr lang="pt-PT" sz="1600" dirty="0"/>
              <a:t> </a:t>
            </a:r>
            <a:r>
              <a:rPr lang="pt-PT" sz="1600" dirty="0" err="1"/>
              <a:t>reviewrs</a:t>
            </a:r>
            <a:r>
              <a:rPr lang="pt-PT" sz="1600" dirty="0"/>
              <a:t>’ </a:t>
            </a:r>
            <a:r>
              <a:rPr lang="pt-PT" sz="1600" dirty="0" err="1"/>
              <a:t>thoughts</a:t>
            </a:r>
            <a:r>
              <a:rPr lang="pt-PT" sz="1600" dirty="0"/>
              <a:t> </a:t>
            </a:r>
            <a:r>
              <a:rPr lang="pt-PT" sz="1600" dirty="0" err="1"/>
              <a:t>just</a:t>
            </a:r>
            <a:r>
              <a:rPr lang="pt-PT" sz="1600" dirty="0"/>
              <a:t> as </a:t>
            </a:r>
            <a:r>
              <a:rPr lang="pt-PT" sz="1600" dirty="0" err="1"/>
              <a:t>much</a:t>
            </a:r>
            <a:r>
              <a:rPr lang="pt-PT" sz="1600" dirty="0"/>
              <a:t> as the </a:t>
            </a:r>
            <a:r>
              <a:rPr lang="pt-PT" sz="1600" dirty="0" err="1"/>
              <a:t>authors</a:t>
            </a:r>
            <a:r>
              <a:rPr lang="pt-PT" sz="1600" dirty="0"/>
              <a:t>’”, (</a:t>
            </a:r>
            <a:r>
              <a:rPr lang="pt-PT" sz="1600" dirty="0" err="1"/>
              <a:t>Bergh</a:t>
            </a:r>
            <a:r>
              <a:rPr lang="pt-PT" sz="1600" dirty="0"/>
              <a:t> 2008: 122).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1600" dirty="0"/>
              <a:t>Pode distorcer as ideias dos autores através de </a:t>
            </a:r>
            <a:r>
              <a:rPr lang="pt-PT" sz="1600" i="1" dirty="0" err="1"/>
              <a:t>ghostwriting</a:t>
            </a:r>
            <a:r>
              <a:rPr lang="pt-PT" sz="1600" dirty="0"/>
              <a:t> pelo editor e revisores, (</a:t>
            </a:r>
            <a:r>
              <a:rPr lang="pt-PT" sz="1600" dirty="0" err="1"/>
              <a:t>Bedeian</a:t>
            </a:r>
            <a:r>
              <a:rPr lang="pt-PT" sz="1600" dirty="0"/>
              <a:t>, 2008).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1600" dirty="0" err="1"/>
              <a:t>Frey</a:t>
            </a:r>
            <a:r>
              <a:rPr lang="pt-PT" sz="1600" dirty="0"/>
              <a:t>, (2003) defende que os autores vendem a sua integridade com o objetivo de verem os seus artigos publicados.</a:t>
            </a:r>
          </a:p>
          <a:p>
            <a:pPr algn="just"/>
            <a:endParaRPr lang="pt-PT" sz="1600" dirty="0"/>
          </a:p>
        </p:txBody>
      </p:sp>
      <p:sp>
        <p:nvSpPr>
          <p:cNvPr id="3" name="Rectangle 2"/>
          <p:cNvSpPr/>
          <p:nvPr/>
        </p:nvSpPr>
        <p:spPr>
          <a:xfrm>
            <a:off x="3469380" y="3256678"/>
            <a:ext cx="5253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1:</a:t>
            </a:r>
            <a:r>
              <a:rPr lang="pt-PT" sz="1200" dirty="0"/>
              <a:t> </a:t>
            </a:r>
            <a:r>
              <a:rPr lang="pt-PT" sz="1200" i="1" dirty="0" err="1"/>
              <a:t>Developmental</a:t>
            </a:r>
            <a:r>
              <a:rPr lang="pt-PT" sz="1200" i="1" dirty="0"/>
              <a:t> versus light-</a:t>
            </a:r>
            <a:r>
              <a:rPr lang="pt-PT" sz="1200" i="1" dirty="0" err="1"/>
              <a:t>touch</a:t>
            </a:r>
            <a:r>
              <a:rPr lang="pt-PT" sz="1200" i="1" dirty="0"/>
              <a:t> </a:t>
            </a:r>
            <a:r>
              <a:rPr lang="pt-PT" sz="1200" i="1" dirty="0" err="1"/>
              <a:t>review</a:t>
            </a:r>
            <a:endParaRPr lang="pt-PT" sz="1200" i="1" dirty="0"/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elaboração própria</a:t>
            </a:r>
          </a:p>
          <a:p>
            <a:pPr algn="just"/>
            <a:r>
              <a:rPr lang="pt-PT" sz="1200" dirty="0"/>
              <a:t> </a:t>
            </a:r>
          </a:p>
        </p:txBody>
      </p:sp>
      <p:sp>
        <p:nvSpPr>
          <p:cNvPr id="12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6282130" y="3758587"/>
            <a:ext cx="55458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dirty="0"/>
              <a:t>Os autores são vistos como pares dos revisores, (</a:t>
            </a:r>
            <a:r>
              <a:rPr lang="pt-PT" dirty="0" err="1"/>
              <a:t>Romanelli</a:t>
            </a:r>
            <a:r>
              <a:rPr lang="pt-PT" dirty="0"/>
              <a:t>, 1995; </a:t>
            </a:r>
            <a:r>
              <a:rPr lang="pt-PT" dirty="0" err="1"/>
              <a:t>Starbuck</a:t>
            </a:r>
            <a:r>
              <a:rPr lang="pt-PT" dirty="0"/>
              <a:t>, 2003).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dirty="0"/>
              <a:t>Sendo que os autores são os proprietários das suas ideias, os editores deveriam aceitar ou rejeitar um artigo após a primeira ronda de revisão, (</a:t>
            </a:r>
            <a:r>
              <a:rPr lang="pt-PT" dirty="0" err="1"/>
              <a:t>Frey</a:t>
            </a:r>
            <a:r>
              <a:rPr lang="pt-PT" dirty="0"/>
              <a:t> &amp; </a:t>
            </a:r>
            <a:r>
              <a:rPr lang="pt-PT" dirty="0" err="1"/>
              <a:t>Tsang</a:t>
            </a:r>
            <a:r>
              <a:rPr lang="pt-PT" dirty="0"/>
              <a:t>, 2007).</a:t>
            </a:r>
          </a:p>
          <a:p>
            <a:pPr marL="285750" indent="-28575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dirty="0"/>
              <a:t>Os revisores podem sugerir melhorias, mas a decisão de as incorporar é dos autores, (</a:t>
            </a:r>
            <a:r>
              <a:rPr lang="pt-PT" dirty="0" err="1"/>
              <a:t>Daellenbach</a:t>
            </a:r>
            <a:r>
              <a:rPr lang="pt-PT" dirty="0"/>
              <a:t> &amp; </a:t>
            </a:r>
            <a:r>
              <a:rPr lang="pt-PT" dirty="0" err="1"/>
              <a:t>Woiceshyn</a:t>
            </a:r>
            <a:r>
              <a:rPr lang="pt-PT" dirty="0"/>
              <a:t>, 2018).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8FFBCDC-9CA6-0592-0675-36DB5E0C4A8D}"/>
              </a:ext>
            </a:extLst>
          </p:cNvPr>
          <p:cNvSpPr txBox="1"/>
          <p:nvPr/>
        </p:nvSpPr>
        <p:spPr>
          <a:xfrm>
            <a:off x="372258" y="902761"/>
            <a:ext cx="11678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6B8B4"/>
                </a:solidFill>
              </a:rPr>
              <a:t>II. Temáticas Abordadas: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B311BF1-1FAE-DFD5-4DF4-404036FEBD15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4/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40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600803"/>
            <a:ext cx="116788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i="1" dirty="0">
                <a:solidFill>
                  <a:srgbClr val="06B8B4"/>
                </a:solidFill>
              </a:rPr>
              <a:t>Light-</a:t>
            </a:r>
            <a:r>
              <a:rPr lang="pt-PT" sz="2000" b="1" i="1" dirty="0" err="1">
                <a:solidFill>
                  <a:srgbClr val="06B8B4"/>
                </a:solidFill>
              </a:rPr>
              <a:t>touch</a:t>
            </a:r>
            <a:r>
              <a:rPr lang="pt-PT" sz="2000" b="1" i="1" dirty="0">
                <a:solidFill>
                  <a:srgbClr val="06B8B4"/>
                </a:solidFill>
              </a:rPr>
              <a:t> </a:t>
            </a:r>
            <a:r>
              <a:rPr lang="pt-PT" sz="2000" b="1" i="1" dirty="0" err="1">
                <a:solidFill>
                  <a:srgbClr val="06B8B4"/>
                </a:solidFill>
              </a:rPr>
              <a:t>review</a:t>
            </a:r>
            <a:r>
              <a:rPr lang="pt-PT" sz="2000" b="1" i="1" dirty="0">
                <a:solidFill>
                  <a:srgbClr val="06B8B4"/>
                </a:solidFill>
              </a:rPr>
              <a:t>: </a:t>
            </a:r>
            <a:r>
              <a:rPr lang="pt-PT" sz="2000" dirty="0"/>
              <a:t>os autores fazem modificações conforme indicações dos editores após a primeira ronda de revisão, este tipo de revisão é compatível com </a:t>
            </a:r>
            <a:r>
              <a:rPr lang="pt-PT" sz="2000" i="1" dirty="0" err="1"/>
              <a:t>as-is</a:t>
            </a:r>
            <a:r>
              <a:rPr lang="pt-PT" sz="2000" i="1" dirty="0"/>
              <a:t> </a:t>
            </a:r>
            <a:r>
              <a:rPr lang="pt-PT" sz="2000" i="1" dirty="0" err="1"/>
              <a:t>review</a:t>
            </a:r>
            <a:r>
              <a:rPr lang="pt-PT" sz="2000" i="1" dirty="0"/>
              <a:t>, </a:t>
            </a:r>
            <a:r>
              <a:rPr lang="pt-PT" sz="2000" dirty="0"/>
              <a:t>(</a:t>
            </a:r>
            <a:r>
              <a:rPr lang="pt-PT" sz="2000" dirty="0" err="1"/>
              <a:t>Frey</a:t>
            </a:r>
            <a:r>
              <a:rPr lang="pt-PT" sz="2000" dirty="0"/>
              <a:t> &amp; </a:t>
            </a:r>
            <a:r>
              <a:rPr lang="pt-PT" sz="2000" dirty="0" err="1"/>
              <a:t>Tsang</a:t>
            </a:r>
            <a:r>
              <a:rPr lang="pt-PT" sz="2000" dirty="0"/>
              <a:t>, 2007).</a:t>
            </a:r>
          </a:p>
          <a:p>
            <a:pPr algn="just"/>
            <a:endParaRPr lang="pt-PT" sz="2000" dirty="0"/>
          </a:p>
          <a:p>
            <a:pPr algn="just"/>
            <a:r>
              <a:rPr lang="pt-PT" sz="2000" dirty="0"/>
              <a:t>Os autores deste artigo defendem que:</a:t>
            </a:r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a </a:t>
            </a:r>
            <a:r>
              <a:rPr lang="pt-PT" sz="2000" i="1" dirty="0" err="1"/>
              <a:t>developmental</a:t>
            </a:r>
            <a:r>
              <a:rPr lang="pt-PT" sz="2000" i="1" dirty="0"/>
              <a:t> </a:t>
            </a:r>
            <a:r>
              <a:rPr lang="pt-PT" sz="2000" i="1" dirty="0" err="1"/>
              <a:t>review</a:t>
            </a:r>
            <a:r>
              <a:rPr lang="pt-PT" sz="2000" dirty="0"/>
              <a:t> pode ser associada a uma abordagem de investigação dedutiva;</a:t>
            </a:r>
          </a:p>
          <a:p>
            <a:pPr marL="342900" indent="-342900" algn="just">
              <a:buClr>
                <a:srgbClr val="06B8B4"/>
              </a:buClr>
              <a:buFont typeface="Wingdings" panose="05000000000000000000" pitchFamily="2" charset="2"/>
              <a:buChar char="ü"/>
            </a:pPr>
            <a:endParaRPr lang="pt-PT" sz="2000" dirty="0"/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a </a:t>
            </a:r>
            <a:r>
              <a:rPr lang="pt-PT" sz="2000" i="1" dirty="0"/>
              <a:t>light </a:t>
            </a:r>
            <a:r>
              <a:rPr lang="pt-PT" sz="2000" i="1" dirty="0" err="1"/>
              <a:t>touch</a:t>
            </a:r>
            <a:r>
              <a:rPr lang="pt-PT" sz="2000" i="1" dirty="0"/>
              <a:t> </a:t>
            </a:r>
            <a:r>
              <a:rPr lang="pt-PT" sz="2000" i="1" dirty="0" err="1"/>
              <a:t>review</a:t>
            </a:r>
            <a:r>
              <a:rPr lang="pt-PT" sz="2000" i="1" dirty="0"/>
              <a:t> </a:t>
            </a:r>
            <a:r>
              <a:rPr lang="pt-PT" sz="2000" dirty="0"/>
              <a:t>está mais direcionada para a investigação indutiva;</a:t>
            </a:r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a abordagem </a:t>
            </a:r>
            <a:r>
              <a:rPr lang="pt-PT" sz="2000" i="1" dirty="0"/>
              <a:t>light </a:t>
            </a:r>
            <a:r>
              <a:rPr lang="pt-PT" sz="2000" i="1" dirty="0" err="1"/>
              <a:t>touch</a:t>
            </a:r>
            <a:r>
              <a:rPr lang="pt-PT" sz="2000" i="1" dirty="0"/>
              <a:t> é</a:t>
            </a:r>
            <a:r>
              <a:rPr lang="pt-PT" sz="2000" dirty="0"/>
              <a:t> o processo de revisão que deveria ser implementado para investigações indutivas.</a:t>
            </a:r>
          </a:p>
          <a:p>
            <a:pPr marL="342900" indent="-342900" algn="just">
              <a:buClr>
                <a:srgbClr val="06B8B4"/>
              </a:buClr>
              <a:buFont typeface="Wingdings" panose="05000000000000000000" pitchFamily="2" charset="2"/>
              <a:buChar char="ü"/>
            </a:pPr>
            <a:endParaRPr lang="pt-PT" sz="2000" dirty="0"/>
          </a:p>
          <a:p>
            <a:pPr algn="just"/>
            <a:endParaRPr lang="pt-PT" sz="2000" i="1" dirty="0"/>
          </a:p>
          <a:p>
            <a:pPr algn="just"/>
            <a:endParaRPr lang="pt-PT" sz="2000" i="1" dirty="0"/>
          </a:p>
        </p:txBody>
      </p:sp>
      <p:sp>
        <p:nvSpPr>
          <p:cNvPr id="7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5853" y="5142190"/>
            <a:ext cx="4278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 de uma revista que tem somente uma única revisão :</a:t>
            </a:r>
          </a:p>
          <a:p>
            <a:pPr algn="just"/>
            <a:r>
              <a:rPr lang="pt-PT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</a:t>
            </a:r>
            <a:r>
              <a:rPr lang="pt-PT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</a:t>
            </a:r>
            <a:r>
              <a:rPr lang="pt-PT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0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139138"/>
            <a:ext cx="878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i="1" dirty="0">
                <a:solidFill>
                  <a:srgbClr val="06B8B4"/>
                </a:solidFill>
              </a:rPr>
              <a:t>2.2. </a:t>
            </a:r>
            <a:r>
              <a:rPr lang="pt-PT" sz="2400" b="1" i="1" dirty="0" err="1">
                <a:solidFill>
                  <a:srgbClr val="06B8B4"/>
                </a:solidFill>
              </a:rPr>
              <a:t>As-is</a:t>
            </a:r>
            <a:r>
              <a:rPr lang="pt-PT" sz="2400" b="1" i="1" dirty="0">
                <a:solidFill>
                  <a:srgbClr val="06B8B4"/>
                </a:solidFill>
              </a:rPr>
              <a:t> versus light-</a:t>
            </a:r>
            <a:r>
              <a:rPr lang="pt-PT" sz="2400" b="1" i="1" dirty="0" err="1">
                <a:solidFill>
                  <a:srgbClr val="06B8B4"/>
                </a:solidFill>
              </a:rPr>
              <a:t>touch</a:t>
            </a:r>
            <a:r>
              <a:rPr lang="pt-PT" sz="2400" b="1" i="1" dirty="0">
                <a:solidFill>
                  <a:srgbClr val="06B8B4"/>
                </a:solidFill>
              </a:rPr>
              <a:t> </a:t>
            </a:r>
            <a:r>
              <a:rPr lang="pt-PT" sz="2400" b="1" i="1" dirty="0" err="1">
                <a:solidFill>
                  <a:srgbClr val="06B8B4"/>
                </a:solidFill>
              </a:rPr>
              <a:t>review</a:t>
            </a:r>
            <a:r>
              <a:rPr lang="pt-PT" sz="2400" b="1" i="1" dirty="0">
                <a:solidFill>
                  <a:srgbClr val="06B8B4"/>
                </a:solidFill>
              </a:rPr>
              <a:t>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352" y="5022303"/>
            <a:ext cx="7143750" cy="9715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7352" y="5998369"/>
            <a:ext cx="7105650" cy="2190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211680" y="6201689"/>
            <a:ext cx="5253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2:</a:t>
            </a:r>
            <a:r>
              <a:rPr lang="pt-PT" sz="1200" dirty="0"/>
              <a:t> Lista de </a:t>
            </a:r>
            <a:r>
              <a:rPr lang="en-US" sz="1200" dirty="0"/>
              <a:t>Anne-Wil </a:t>
            </a:r>
            <a:r>
              <a:rPr lang="en-US" sz="1200" dirty="0" err="1"/>
              <a:t>Harzing</a:t>
            </a:r>
            <a:endParaRPr lang="en-US" sz="1200" dirty="0"/>
          </a:p>
          <a:p>
            <a:r>
              <a:rPr lang="pt-PT" sz="1200" b="1" dirty="0"/>
              <a:t>Fonte: </a:t>
            </a:r>
            <a:r>
              <a:rPr lang="pt-PT" sz="1200" dirty="0"/>
              <a:t>adaptado de </a:t>
            </a:r>
            <a:r>
              <a:rPr lang="en-US" sz="1200" dirty="0" err="1"/>
              <a:t>Harzing</a:t>
            </a:r>
            <a:r>
              <a:rPr lang="en-US" sz="1200" dirty="0"/>
              <a:t> (2023)</a:t>
            </a:r>
          </a:p>
          <a:p>
            <a:endParaRPr lang="pt-PT" sz="1200" dirty="0"/>
          </a:p>
          <a:p>
            <a:pPr algn="just"/>
            <a:r>
              <a:rPr lang="pt-PT" sz="1200" dirty="0"/>
              <a:t>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3A9913D-65B8-32F6-FAAC-587CDC2FC0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986" y="5923717"/>
            <a:ext cx="492190" cy="587453"/>
          </a:xfrm>
          <a:prstGeom prst="rect">
            <a:avLst/>
          </a:prstGeom>
        </p:spPr>
      </p:pic>
      <p:sp>
        <p:nvSpPr>
          <p:cNvPr id="12" name="CaixaDeTexto 4">
            <a:extLst>
              <a:ext uri="{FF2B5EF4-FFF2-40B4-BE49-F238E27FC236}">
                <a16:creationId xmlns:a16="http://schemas.microsoft.com/office/drawing/2014/main" id="{603B435C-D889-EFB0-A070-922808743A6F}"/>
              </a:ext>
            </a:extLst>
          </p:cNvPr>
          <p:cNvSpPr txBox="1"/>
          <p:nvPr/>
        </p:nvSpPr>
        <p:spPr>
          <a:xfrm>
            <a:off x="973176" y="6040379"/>
            <a:ext cx="49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</a:t>
            </a:r>
            <a:endParaRPr lang="pt-PT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DF3ACD5-6EA3-CE45-1112-C37DD077BDCD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5/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527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7" y="1033686"/>
            <a:ext cx="1146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b="1" dirty="0">
                <a:solidFill>
                  <a:srgbClr val="06B8B4"/>
                </a:solidFill>
              </a:rPr>
              <a:t>2.3. O que é o Método Dedutivo </a:t>
            </a:r>
            <a:r>
              <a:rPr lang="pt-PT" sz="2800" b="1" i="1" dirty="0">
                <a:solidFill>
                  <a:srgbClr val="06B8B4"/>
                </a:solidFill>
              </a:rPr>
              <a:t>versus</a:t>
            </a:r>
            <a:r>
              <a:rPr lang="pt-PT" sz="2800" b="1" dirty="0">
                <a:solidFill>
                  <a:srgbClr val="06B8B4"/>
                </a:solidFill>
              </a:rPr>
              <a:t> Método Indutivo?</a:t>
            </a:r>
            <a:endParaRPr lang="pt-PT" sz="2800" b="1" dirty="0">
              <a:solidFill>
                <a:srgbClr val="06B8B4"/>
              </a:solidFill>
              <a:sym typeface="Wingdings" panose="05000000000000000000" pitchFamily="2" charset="2"/>
            </a:endParaRP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65FD7E1-5107-E3CD-06C4-2FD9C4E9C3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7988057"/>
              </p:ext>
            </p:extLst>
          </p:nvPr>
        </p:nvGraphicFramePr>
        <p:xfrm>
          <a:off x="2276645" y="1784911"/>
          <a:ext cx="6899965" cy="4379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987682D-2A0D-4440-1EC7-174521F48E70}"/>
              </a:ext>
            </a:extLst>
          </p:cNvPr>
          <p:cNvSpPr/>
          <p:nvPr/>
        </p:nvSpPr>
        <p:spPr>
          <a:xfrm>
            <a:off x="2810306" y="6184411"/>
            <a:ext cx="5832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3:</a:t>
            </a:r>
            <a:r>
              <a:rPr lang="pt-PT" sz="1200" dirty="0"/>
              <a:t> Método Dedutivo</a:t>
            </a:r>
            <a:r>
              <a:rPr lang="pt-PT" sz="1200" i="1" dirty="0"/>
              <a:t> versus </a:t>
            </a:r>
            <a:r>
              <a:rPr lang="pt-PT" sz="1200" dirty="0"/>
              <a:t>Método Indutivo</a:t>
            </a:r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Locke (2007); Nola e </a:t>
            </a:r>
            <a:r>
              <a:rPr lang="pt-PT" sz="1200" dirty="0" err="1"/>
              <a:t>Sankey</a:t>
            </a:r>
            <a:r>
              <a:rPr lang="pt-PT" sz="1200" dirty="0"/>
              <a:t> (2007)</a:t>
            </a:r>
          </a:p>
          <a:p>
            <a:pPr algn="just"/>
            <a:r>
              <a:rPr lang="pt-PT" sz="1200" dirty="0"/>
              <a:t>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2BEA3EF-9AB0-E7C8-7B2A-3B44BCE12088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6/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495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7" y="1195611"/>
            <a:ext cx="11592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b="1" dirty="0">
                <a:solidFill>
                  <a:srgbClr val="06B8B4"/>
                </a:solidFill>
                <a:sym typeface="Wingdings" panose="05000000000000000000" pitchFamily="2" charset="2"/>
              </a:rPr>
              <a:t>2.4. Porque motivo o método dedutivo origina uma </a:t>
            </a:r>
            <a:r>
              <a:rPr lang="pt-PT" sz="2800" b="1" i="1" dirty="0" err="1">
                <a:solidFill>
                  <a:srgbClr val="06B8B4"/>
                </a:solidFill>
                <a:sym typeface="Wingdings" panose="05000000000000000000" pitchFamily="2" charset="2"/>
              </a:rPr>
              <a:t>developmental</a:t>
            </a:r>
            <a:r>
              <a:rPr lang="pt-PT" sz="2800" b="1" i="1" dirty="0">
                <a:solidFill>
                  <a:srgbClr val="06B8B4"/>
                </a:solidFill>
                <a:sym typeface="Wingdings" panose="05000000000000000000" pitchFamily="2" charset="2"/>
              </a:rPr>
              <a:t> </a:t>
            </a:r>
            <a:r>
              <a:rPr lang="pt-PT" sz="2800" b="1" i="1" dirty="0" err="1">
                <a:solidFill>
                  <a:srgbClr val="06B8B4"/>
                </a:solidFill>
                <a:sym typeface="Wingdings" panose="05000000000000000000" pitchFamily="2" charset="2"/>
              </a:rPr>
              <a:t>review</a:t>
            </a:r>
            <a:r>
              <a:rPr lang="pt-PT" sz="2800" b="1" i="1" dirty="0">
                <a:solidFill>
                  <a:srgbClr val="06B8B4"/>
                </a:solidFill>
                <a:sym typeface="Wingdings" panose="05000000000000000000" pitchFamily="2" charset="2"/>
              </a:rPr>
              <a:t>?</a:t>
            </a: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7" y="1715525"/>
            <a:ext cx="116788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Numa investigação </a:t>
            </a:r>
            <a:r>
              <a:rPr lang="pt-PT" sz="2000" u="sng" dirty="0"/>
              <a:t>dedutiva</a:t>
            </a:r>
            <a:r>
              <a:rPr lang="pt-PT" sz="2000" dirty="0"/>
              <a:t> os autores normalmente justificam as suas hipóteses com um </a:t>
            </a:r>
            <a:r>
              <a:rPr lang="pt-PT" sz="2000" u="sng" dirty="0"/>
              <a:t>suporte</a:t>
            </a:r>
            <a:r>
              <a:rPr lang="pt-PT" sz="2000" dirty="0"/>
              <a:t> </a:t>
            </a:r>
            <a:r>
              <a:rPr lang="pt-PT" sz="2000" u="sng" dirty="0"/>
              <a:t>teórico</a:t>
            </a:r>
            <a:r>
              <a:rPr lang="pt-PT" sz="2000" dirty="0"/>
              <a:t>. Como não é baseado em observações empíricas, mas a partir de uma teoria ainda não confirmada, Locke (2007), ficam </a:t>
            </a:r>
            <a:r>
              <a:rPr lang="pt-PT" sz="2000" u="sng" dirty="0"/>
              <a:t>suscetíveis</a:t>
            </a:r>
            <a:r>
              <a:rPr lang="pt-PT" sz="2000" dirty="0"/>
              <a:t> às </a:t>
            </a:r>
            <a:r>
              <a:rPr lang="pt-PT" sz="2000" u="sng" dirty="0"/>
              <a:t>críticas</a:t>
            </a:r>
            <a:r>
              <a:rPr lang="pt-PT" sz="2000" dirty="0"/>
              <a:t> dos </a:t>
            </a:r>
            <a:r>
              <a:rPr lang="pt-PT" sz="2000" u="sng" dirty="0"/>
              <a:t>editores</a:t>
            </a:r>
            <a:r>
              <a:rPr lang="pt-PT" sz="2000" dirty="0"/>
              <a:t> e </a:t>
            </a:r>
            <a:r>
              <a:rPr lang="pt-PT" sz="2000" u="sng" dirty="0"/>
              <a:t>revisores</a:t>
            </a:r>
            <a:r>
              <a:rPr lang="pt-PT" sz="2000" dirty="0"/>
              <a:t> que podem </a:t>
            </a:r>
            <a:r>
              <a:rPr lang="pt-PT" sz="2000" u="sng" dirty="0"/>
              <a:t>discordar</a:t>
            </a:r>
            <a:r>
              <a:rPr lang="pt-PT" sz="2000" dirty="0"/>
              <a:t> da sua </a:t>
            </a:r>
            <a:r>
              <a:rPr lang="pt-PT" sz="2000" u="sng" dirty="0"/>
              <a:t>teoria</a:t>
            </a:r>
            <a:r>
              <a:rPr lang="pt-PT" sz="2000" dirty="0"/>
              <a:t> e das </a:t>
            </a:r>
            <a:r>
              <a:rPr lang="pt-PT" sz="2000" u="sng" dirty="0"/>
              <a:t>hipóteses</a:t>
            </a:r>
            <a:r>
              <a:rPr lang="pt-PT" sz="2000" dirty="0"/>
              <a:t> propostas, (</a:t>
            </a:r>
            <a:r>
              <a:rPr lang="pt-PT" sz="2000" dirty="0" err="1"/>
              <a:t>Daellenbach</a:t>
            </a:r>
            <a:r>
              <a:rPr lang="pt-PT" sz="2000" dirty="0"/>
              <a:t> &amp; </a:t>
            </a:r>
            <a:r>
              <a:rPr lang="pt-PT" sz="2000" dirty="0" err="1"/>
              <a:t>Woiceshyn</a:t>
            </a:r>
            <a:r>
              <a:rPr lang="pt-PT" sz="2000" dirty="0"/>
              <a:t>, 2018).</a:t>
            </a:r>
            <a:endParaRPr lang="pt-PT" sz="2000" i="1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3365739" y="3304114"/>
          <a:ext cx="5460522" cy="2171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3414712" y="5509827"/>
            <a:ext cx="5362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4:</a:t>
            </a:r>
            <a:r>
              <a:rPr lang="pt-PT" sz="1200" dirty="0"/>
              <a:t> </a:t>
            </a:r>
            <a:r>
              <a:rPr lang="pt-PT" sz="1200" i="1" dirty="0" err="1"/>
              <a:t>Developmental</a:t>
            </a:r>
            <a:r>
              <a:rPr lang="pt-PT" sz="1200" i="1" dirty="0"/>
              <a:t> versus light-</a:t>
            </a:r>
            <a:r>
              <a:rPr lang="pt-PT" sz="1200" i="1" dirty="0" err="1"/>
              <a:t>touch</a:t>
            </a:r>
            <a:r>
              <a:rPr lang="pt-PT" sz="1200" i="1" dirty="0"/>
              <a:t> </a:t>
            </a:r>
            <a:r>
              <a:rPr lang="pt-PT" sz="1200" i="1" dirty="0" err="1"/>
              <a:t>review</a:t>
            </a:r>
            <a:endParaRPr lang="pt-PT" sz="1200" i="1" dirty="0"/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</a:t>
            </a:r>
            <a:r>
              <a:rPr lang="pt-PT" sz="1200" dirty="0" err="1"/>
              <a:t>Daellenbach</a:t>
            </a:r>
            <a:r>
              <a:rPr lang="pt-PT" sz="1200" dirty="0"/>
              <a:t> e </a:t>
            </a:r>
            <a:r>
              <a:rPr lang="pt-PT" sz="1200" dirty="0" err="1"/>
              <a:t>Woiceshyn</a:t>
            </a:r>
            <a:r>
              <a:rPr lang="pt-PT" sz="1200" dirty="0"/>
              <a:t> (2018)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B4A3EC8-C2C0-0720-E3EB-1F218CB6CFE2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7/</a:t>
            </a:r>
            <a:r>
              <a:rPr lang="pt-PT" sz="1100" dirty="0">
                <a:solidFill>
                  <a:schemeClr val="bg1"/>
                </a:solidFill>
              </a:rPr>
              <a:t>18</a:t>
            </a:r>
            <a:r>
              <a:rPr lang="pt-PT" sz="1300" dirty="0">
                <a:solidFill>
                  <a:schemeClr val="bg1"/>
                </a:solidFill>
              </a:rPr>
              <a:t>  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477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195611"/>
            <a:ext cx="11894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2.5. Investigação métodos indutivos </a:t>
            </a:r>
            <a:r>
              <a:rPr lang="pt-PT" sz="2600" b="1" i="1" dirty="0">
                <a:solidFill>
                  <a:srgbClr val="06B8B4"/>
                </a:solidFill>
                <a:sym typeface="Wingdings" panose="05000000000000000000" pitchFamily="2" charset="2"/>
              </a:rPr>
              <a:t>versus</a:t>
            </a:r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 </a:t>
            </a:r>
            <a:r>
              <a:rPr lang="pt-PT" sz="2600" b="1" i="1" dirty="0" err="1">
                <a:solidFill>
                  <a:srgbClr val="06B8B4"/>
                </a:solidFill>
                <a:sym typeface="Wingdings" panose="05000000000000000000" pitchFamily="2" charset="2"/>
              </a:rPr>
              <a:t>developmental</a:t>
            </a:r>
            <a:r>
              <a:rPr lang="pt-PT" sz="2600" b="1" i="1" dirty="0">
                <a:solidFill>
                  <a:srgbClr val="06B8B4"/>
                </a:solidFill>
                <a:sym typeface="Wingdings" panose="05000000000000000000" pitchFamily="2" charset="2"/>
              </a:rPr>
              <a:t> – </a:t>
            </a:r>
            <a:r>
              <a:rPr lang="pt-PT" sz="2600" b="1" dirty="0">
                <a:solidFill>
                  <a:srgbClr val="06B8B4"/>
                </a:solidFill>
                <a:sym typeface="Wingdings" panose="05000000000000000000" pitchFamily="2" charset="2"/>
              </a:rPr>
              <a:t>Porquê indutivo? (1/3)</a:t>
            </a:r>
          </a:p>
        </p:txBody>
      </p:sp>
      <p:pic>
        <p:nvPicPr>
          <p:cNvPr id="8" name="Picture 8" descr="How to Publish a paper in Journal | Research Paper Publications">
            <a:extLst>
              <a:ext uri="{FF2B5EF4-FFF2-40B4-BE49-F238E27FC236}">
                <a16:creationId xmlns:a16="http://schemas.microsoft.com/office/drawing/2014/main" id="{C3F0CB72-7D0C-49DA-21C2-F85836C93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99"/>
          <a:stretch/>
        </p:blipFill>
        <p:spPr bwMode="auto">
          <a:xfrm>
            <a:off x="0" y="1"/>
            <a:ext cx="12192000" cy="101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709C69B1-5446-D623-C3B8-730E9F2D1686}"/>
              </a:ext>
            </a:extLst>
          </p:cNvPr>
          <p:cNvSpPr txBox="1"/>
          <p:nvPr/>
        </p:nvSpPr>
        <p:spPr>
          <a:xfrm>
            <a:off x="372258" y="1910479"/>
            <a:ext cx="116788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Psicólogos e cientistas defendem que uma </a:t>
            </a:r>
            <a:r>
              <a:rPr lang="pt-PT" sz="2000" u="sng" dirty="0"/>
              <a:t>questão dedutiva</a:t>
            </a:r>
            <a:r>
              <a:rPr lang="pt-PT" sz="2000" dirty="0"/>
              <a:t> </a:t>
            </a:r>
            <a:r>
              <a:rPr lang="pt-PT" sz="2000" u="sng" dirty="0"/>
              <a:t>não</a:t>
            </a:r>
            <a:r>
              <a:rPr lang="pt-PT" sz="2000" dirty="0"/>
              <a:t> </a:t>
            </a:r>
            <a:r>
              <a:rPr lang="pt-PT" sz="2000" u="sng" dirty="0"/>
              <a:t>evidencia</a:t>
            </a:r>
            <a:r>
              <a:rPr lang="pt-PT" sz="2000" dirty="0"/>
              <a:t> a forma de </a:t>
            </a:r>
            <a:r>
              <a:rPr lang="pt-PT" sz="2000" u="sng" dirty="0"/>
              <a:t>pensamento</a:t>
            </a:r>
            <a:r>
              <a:rPr lang="pt-PT" sz="2000" dirty="0"/>
              <a:t>, (</a:t>
            </a:r>
            <a:r>
              <a:rPr lang="pt-PT" sz="2000" dirty="0" err="1"/>
              <a:t>Ormerod</a:t>
            </a:r>
            <a:r>
              <a:rPr lang="pt-PT" sz="2000" dirty="0"/>
              <a:t>, 2009).</a:t>
            </a:r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/>
              <a:t>Filósofos da ciência concluíram que uma </a:t>
            </a:r>
            <a:r>
              <a:rPr lang="pt-PT" sz="2000" u="sng" dirty="0"/>
              <a:t>abordagem dedutiva</a:t>
            </a:r>
            <a:r>
              <a:rPr lang="pt-PT" sz="2000" dirty="0"/>
              <a:t> </a:t>
            </a:r>
            <a:r>
              <a:rPr lang="pt-PT" sz="2000" u="sng" dirty="0"/>
              <a:t>não</a:t>
            </a:r>
            <a:r>
              <a:rPr lang="pt-PT" sz="2000" dirty="0"/>
              <a:t> explica adequadamente o </a:t>
            </a:r>
            <a:r>
              <a:rPr lang="pt-PT" sz="2000" u="sng" dirty="0"/>
              <a:t>método</a:t>
            </a:r>
            <a:r>
              <a:rPr lang="pt-PT" sz="2000" dirty="0"/>
              <a:t> </a:t>
            </a:r>
            <a:r>
              <a:rPr lang="pt-PT" sz="2000" u="sng" dirty="0"/>
              <a:t>científico</a:t>
            </a:r>
            <a:r>
              <a:rPr lang="pt-PT" sz="2000" dirty="0"/>
              <a:t>, (</a:t>
            </a:r>
            <a:r>
              <a:rPr lang="pt-PT" sz="2000" dirty="0" err="1"/>
              <a:t>Harriman</a:t>
            </a:r>
            <a:r>
              <a:rPr lang="pt-PT" sz="2000" dirty="0"/>
              <a:t>, 2010).</a:t>
            </a:r>
          </a:p>
          <a:p>
            <a:pPr algn="just">
              <a:buClr>
                <a:srgbClr val="06B8B4"/>
              </a:buClr>
            </a:pPr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r>
              <a:rPr lang="pt-PT" sz="2000" dirty="0" err="1"/>
              <a:t>Daellenbach</a:t>
            </a:r>
            <a:r>
              <a:rPr lang="pt-PT" sz="2000" dirty="0"/>
              <a:t> e </a:t>
            </a:r>
            <a:r>
              <a:rPr lang="pt-PT" sz="2000" dirty="0" err="1"/>
              <a:t>Woiceshyn</a:t>
            </a:r>
            <a:r>
              <a:rPr lang="pt-PT" sz="2000" dirty="0"/>
              <a:t> (2018) defendem que uma investigação indutiva </a:t>
            </a:r>
            <a:r>
              <a:rPr lang="pt-PT" sz="2000" u="sng" dirty="0"/>
              <a:t>não</a:t>
            </a:r>
            <a:r>
              <a:rPr lang="pt-PT" sz="2000" dirty="0"/>
              <a:t> </a:t>
            </a:r>
            <a:r>
              <a:rPr lang="pt-PT" sz="2000" u="sng" dirty="0"/>
              <a:t>começa</a:t>
            </a:r>
            <a:r>
              <a:rPr lang="pt-PT" sz="2000" dirty="0"/>
              <a:t> com uma </a:t>
            </a:r>
            <a:r>
              <a:rPr lang="pt-PT" sz="2000" u="sng" dirty="0"/>
              <a:t>teoria</a:t>
            </a:r>
            <a:r>
              <a:rPr lang="pt-PT" sz="2000" dirty="0"/>
              <a:t> que seja </a:t>
            </a:r>
            <a:r>
              <a:rPr lang="pt-PT" sz="2000" u="sng" dirty="0"/>
              <a:t>validada</a:t>
            </a:r>
            <a:r>
              <a:rPr lang="pt-PT" sz="2000" dirty="0"/>
              <a:t>, mas sim com uma </a:t>
            </a:r>
            <a:r>
              <a:rPr lang="pt-PT" sz="2000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questão sem resposta </a:t>
            </a:r>
            <a:r>
              <a:rPr lang="pt-PT" sz="2000" dirty="0"/>
              <a:t>acerca de um interesse do autor.</a:t>
            </a:r>
          </a:p>
          <a:p>
            <a:pPr marL="342900" indent="-342900" algn="just">
              <a:buClr>
                <a:srgbClr val="06B8B4"/>
              </a:buClr>
              <a:buFont typeface="Arial" panose="020B0604020202020204" pitchFamily="34" charset="0"/>
              <a:buChar char="•"/>
            </a:pPr>
            <a:endParaRPr lang="pt-PT" sz="2000" dirty="0"/>
          </a:p>
          <a:p>
            <a:pPr algn="just">
              <a:buClr>
                <a:srgbClr val="06B8B4"/>
              </a:buClr>
            </a:pPr>
            <a:r>
              <a:rPr lang="pt-PT" sz="2000" dirty="0"/>
              <a:t>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766604" y="3660008"/>
            <a:ext cx="2495550" cy="533400"/>
          </a:xfrm>
          <a:prstGeom prst="roundRect">
            <a:avLst/>
          </a:prstGeom>
          <a:solidFill>
            <a:srgbClr val="06B8B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/>
              <a:t>Investigação indutiva</a:t>
            </a:r>
            <a:endParaRPr lang="en-US" sz="2000" b="1" dirty="0"/>
          </a:p>
        </p:txBody>
      </p:sp>
      <p:sp>
        <p:nvSpPr>
          <p:cNvPr id="4" name="Right Arrow 3"/>
          <p:cNvSpPr/>
          <p:nvPr/>
        </p:nvSpPr>
        <p:spPr>
          <a:xfrm>
            <a:off x="4814495" y="3781559"/>
            <a:ext cx="775330" cy="247200"/>
          </a:xfrm>
          <a:prstGeom prst="rightArrow">
            <a:avLst/>
          </a:prstGeom>
          <a:solidFill>
            <a:srgbClr val="06B8B4"/>
          </a:solidFill>
          <a:ln>
            <a:solidFill>
              <a:srgbClr val="07DBD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96000" y="3620735"/>
            <a:ext cx="4743451" cy="571499"/>
          </a:xfrm>
          <a:prstGeom prst="roundRect">
            <a:avLst/>
          </a:prstGeom>
          <a:solidFill>
            <a:srgbClr val="BBFDFB"/>
          </a:solidFill>
          <a:ln>
            <a:solidFill>
              <a:srgbClr val="06B8B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>
                <a:solidFill>
                  <a:srgbClr val="06B8B4"/>
                </a:solidFill>
              </a:rPr>
              <a:t>Chave para avanço no conhecimento</a:t>
            </a:r>
            <a:endParaRPr lang="en-US" sz="2000" b="1" dirty="0">
              <a:solidFill>
                <a:srgbClr val="06B8B4"/>
              </a:solidFill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7264374-2E8A-1D17-9F82-04AD38D6FFC2}"/>
              </a:ext>
            </a:extLst>
          </p:cNvPr>
          <p:cNvSpPr/>
          <p:nvPr/>
        </p:nvSpPr>
        <p:spPr>
          <a:xfrm>
            <a:off x="3867825" y="4267298"/>
            <a:ext cx="4456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="1" dirty="0"/>
              <a:t>Figura 5:</a:t>
            </a:r>
            <a:r>
              <a:rPr lang="pt-PT" sz="1200" dirty="0"/>
              <a:t> Investigação indutiva</a:t>
            </a:r>
          </a:p>
          <a:p>
            <a:pPr algn="just"/>
            <a:r>
              <a:rPr lang="pt-PT" sz="1200" b="1" dirty="0"/>
              <a:t>Fonte: </a:t>
            </a:r>
            <a:r>
              <a:rPr lang="pt-PT" sz="1200" dirty="0"/>
              <a:t>adaptado de Locke (2007)</a:t>
            </a:r>
          </a:p>
          <a:p>
            <a:pPr algn="just"/>
            <a:r>
              <a:rPr lang="pt-PT" sz="1200" dirty="0"/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7A54756-EC7A-AF2B-2C14-DEC480E42FAE}"/>
              </a:ext>
            </a:extLst>
          </p:cNvPr>
          <p:cNvSpPr/>
          <p:nvPr/>
        </p:nvSpPr>
        <p:spPr>
          <a:xfrm>
            <a:off x="0" y="6619460"/>
            <a:ext cx="12192000" cy="238539"/>
          </a:xfrm>
          <a:prstGeom prst="rect">
            <a:avLst/>
          </a:prstGeom>
          <a:solidFill>
            <a:srgbClr val="06B8B4"/>
          </a:solidFill>
          <a:ln>
            <a:solidFill>
              <a:srgbClr val="06B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100" i="1" dirty="0" err="1">
                <a:solidFill>
                  <a:schemeClr val="bg1"/>
                </a:solidFill>
              </a:rPr>
              <a:t>Evaluating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Inductive</a:t>
            </a:r>
            <a:r>
              <a:rPr lang="pt-PT" sz="1100" i="1" dirty="0">
                <a:solidFill>
                  <a:schemeClr val="bg1"/>
                </a:solidFill>
              </a:rPr>
              <a:t> versus </a:t>
            </a:r>
            <a:r>
              <a:rPr lang="pt-PT" sz="1100" i="1" dirty="0" err="1">
                <a:solidFill>
                  <a:schemeClr val="bg1"/>
                </a:solidFill>
              </a:rPr>
              <a:t>Deductive</a:t>
            </a:r>
            <a:r>
              <a:rPr lang="pt-PT" sz="1100" i="1" dirty="0">
                <a:solidFill>
                  <a:schemeClr val="bg1"/>
                </a:solidFill>
              </a:rPr>
              <a:t> Research in Management </a:t>
            </a:r>
            <a:r>
              <a:rPr lang="pt-PT" sz="1100" i="1" dirty="0" err="1">
                <a:solidFill>
                  <a:schemeClr val="bg1"/>
                </a:solidFill>
              </a:rPr>
              <a:t>Studies</a:t>
            </a:r>
            <a:r>
              <a:rPr lang="pt-PT" sz="1100" i="1" dirty="0">
                <a:solidFill>
                  <a:schemeClr val="bg1"/>
                </a:solidFill>
              </a:rPr>
              <a:t>: </a:t>
            </a:r>
            <a:r>
              <a:rPr lang="pt-PT" sz="1100" i="1" dirty="0" err="1">
                <a:solidFill>
                  <a:schemeClr val="bg1"/>
                </a:solidFill>
              </a:rPr>
              <a:t>Implications</a:t>
            </a:r>
            <a:r>
              <a:rPr lang="pt-PT" sz="1100" i="1" dirty="0">
                <a:solidFill>
                  <a:schemeClr val="bg1"/>
                </a:solidFill>
              </a:rPr>
              <a:t> for </a:t>
            </a:r>
            <a:r>
              <a:rPr lang="pt-PT" sz="1100" i="1" dirty="0" err="1">
                <a:solidFill>
                  <a:schemeClr val="bg1"/>
                </a:solidFill>
              </a:rPr>
              <a:t>Authors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Editors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i="1" dirty="0" err="1">
                <a:solidFill>
                  <a:schemeClr val="bg1"/>
                </a:solidFill>
              </a:rPr>
              <a:t>and</a:t>
            </a:r>
            <a:r>
              <a:rPr lang="pt-PT" sz="1100" i="1" dirty="0">
                <a:solidFill>
                  <a:schemeClr val="bg1"/>
                </a:solidFill>
              </a:rPr>
              <a:t> </a:t>
            </a:r>
            <a:r>
              <a:rPr lang="pt-PT" sz="1100" i="1" dirty="0" err="1">
                <a:solidFill>
                  <a:schemeClr val="bg1"/>
                </a:solidFill>
              </a:rPr>
              <a:t>Reviewers</a:t>
            </a:r>
            <a:r>
              <a:rPr lang="pt-PT" sz="1100" i="1" dirty="0">
                <a:solidFill>
                  <a:schemeClr val="bg1"/>
                </a:solidFill>
              </a:rPr>
              <a:t>, </a:t>
            </a:r>
            <a:r>
              <a:rPr lang="pt-PT" sz="1100" dirty="0" err="1">
                <a:solidFill>
                  <a:schemeClr val="bg1"/>
                </a:solidFill>
              </a:rPr>
              <a:t>Daellenbach</a:t>
            </a:r>
            <a:r>
              <a:rPr lang="pt-PT" sz="1100" dirty="0">
                <a:solidFill>
                  <a:schemeClr val="bg1"/>
                </a:solidFill>
              </a:rPr>
              <a:t> U. S. &amp; </a:t>
            </a:r>
            <a:r>
              <a:rPr lang="pt-PT" sz="1100" dirty="0" err="1">
                <a:solidFill>
                  <a:schemeClr val="bg1"/>
                </a:solidFill>
              </a:rPr>
              <a:t>Woiceshyn</a:t>
            </a:r>
            <a:r>
              <a:rPr lang="pt-PT" sz="1100" dirty="0">
                <a:solidFill>
                  <a:schemeClr val="bg1"/>
                </a:solidFill>
              </a:rPr>
              <a:t>, J. (2018)    | </a:t>
            </a:r>
            <a:r>
              <a:rPr lang="pt-PT" sz="1300" dirty="0">
                <a:solidFill>
                  <a:schemeClr val="bg1"/>
                </a:solidFill>
              </a:rPr>
              <a:t>8/</a:t>
            </a:r>
            <a:r>
              <a:rPr lang="pt-PT" sz="1100" dirty="0">
                <a:solidFill>
                  <a:schemeClr val="bg1"/>
                </a:solidFill>
              </a:rPr>
              <a:t>18  </a:t>
            </a:r>
            <a:r>
              <a:rPr lang="pt-PT" sz="1300" dirty="0">
                <a:solidFill>
                  <a:schemeClr val="bg1"/>
                </a:solidFill>
              </a:rPr>
              <a:t>    </a:t>
            </a:r>
            <a:r>
              <a:rPr lang="pt-PT" sz="1100" dirty="0">
                <a:solidFill>
                  <a:schemeClr val="bg1"/>
                </a:solidFill>
              </a:rPr>
              <a:t>             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CE93B529-94D9-DA9E-25DC-5CA9A9499FDF}"/>
              </a:ext>
            </a:extLst>
          </p:cNvPr>
          <p:cNvSpPr/>
          <p:nvPr/>
        </p:nvSpPr>
        <p:spPr>
          <a:xfrm>
            <a:off x="5088582" y="5662389"/>
            <a:ext cx="334161" cy="459875"/>
          </a:xfrm>
          <a:prstGeom prst="downArrow">
            <a:avLst/>
          </a:prstGeom>
          <a:solidFill>
            <a:srgbClr val="BBFDFB"/>
          </a:solidFill>
          <a:ln>
            <a:solidFill>
              <a:srgbClr val="06B8B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E4512F9-0FC9-ED42-75C7-E45E66F5E070}"/>
              </a:ext>
            </a:extLst>
          </p:cNvPr>
          <p:cNvSpPr/>
          <p:nvPr/>
        </p:nvSpPr>
        <p:spPr>
          <a:xfrm>
            <a:off x="3027488" y="6149382"/>
            <a:ext cx="4456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i="1" dirty="0" err="1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Starting</a:t>
            </a:r>
            <a:r>
              <a:rPr lang="pt-PT" sz="2000" i="1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2000" i="1" dirty="0" err="1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pt-PT" sz="2000" i="1" dirty="0">
                <a:solidFill>
                  <a:srgbClr val="06B8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2000" dirty="0"/>
              <a:t>na revisão de artigos</a:t>
            </a:r>
          </a:p>
          <a:p>
            <a:pPr algn="just"/>
            <a:r>
              <a:rPr lang="pt-P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454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4402</TotalTime>
  <Words>3575</Words>
  <Application>Microsoft Office PowerPoint</Application>
  <PresentationFormat>Widescreen</PresentationFormat>
  <Paragraphs>289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(Body)</vt:lpstr>
      <vt:lpstr>Calibri Light</vt:lpstr>
      <vt:lpstr>Wingdings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Renata Bernardo</dc:creator>
  <cp:lastModifiedBy>CARLA CURADO</cp:lastModifiedBy>
  <cp:revision>187</cp:revision>
  <cp:lastPrinted>2023-10-11T11:29:20Z</cp:lastPrinted>
  <dcterms:created xsi:type="dcterms:W3CDTF">2023-10-05T08:51:21Z</dcterms:created>
  <dcterms:modified xsi:type="dcterms:W3CDTF">2023-10-15T18:06:26Z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ffbc0b8-e97b-47d1-beac-cb0955d66f3b_Enabled">
    <vt:lpwstr>true</vt:lpwstr>
  </property>
  <property fmtid="{D5CDD505-2E9C-101B-9397-08002B2CF9AE}" pid="3" name="MSIP_Label_8ffbc0b8-e97b-47d1-beac-cb0955d66f3b_SetDate">
    <vt:lpwstr>2023-10-08T22:44:48Z</vt:lpwstr>
  </property>
  <property fmtid="{D5CDD505-2E9C-101B-9397-08002B2CF9AE}" pid="4" name="MSIP_Label_8ffbc0b8-e97b-47d1-beac-cb0955d66f3b_Method">
    <vt:lpwstr>Standard</vt:lpwstr>
  </property>
  <property fmtid="{D5CDD505-2E9C-101B-9397-08002B2CF9AE}" pid="5" name="MSIP_Label_8ffbc0b8-e97b-47d1-beac-cb0955d66f3b_Name">
    <vt:lpwstr>8ffbc0b8-e97b-47d1-beac-cb0955d66f3b</vt:lpwstr>
  </property>
  <property fmtid="{D5CDD505-2E9C-101B-9397-08002B2CF9AE}" pid="6" name="MSIP_Label_8ffbc0b8-e97b-47d1-beac-cb0955d66f3b_SiteId">
    <vt:lpwstr>614f9c25-bffa-42c7-86d8-964101f55fa2</vt:lpwstr>
  </property>
  <property fmtid="{D5CDD505-2E9C-101B-9397-08002B2CF9AE}" pid="7" name="MSIP_Label_8ffbc0b8-e97b-47d1-beac-cb0955d66f3b_ActionId">
    <vt:lpwstr>bad9c70c-5564-44b8-b3ad-36f3d279bb8b</vt:lpwstr>
  </property>
  <property fmtid="{D5CDD505-2E9C-101B-9397-08002B2CF9AE}" pid="8" name="MSIP_Label_8ffbc0b8-e97b-47d1-beac-cb0955d66f3b_ContentBits">
    <vt:lpwstr>2</vt:lpwstr>
  </property>
</Properties>
</file>