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91" r:id="rId4"/>
    <p:sldId id="288" r:id="rId5"/>
    <p:sldId id="298" r:id="rId6"/>
    <p:sldId id="290" r:id="rId7"/>
    <p:sldId id="305" r:id="rId8"/>
    <p:sldId id="293" r:id="rId9"/>
    <p:sldId id="307" r:id="rId10"/>
    <p:sldId id="294" r:id="rId11"/>
    <p:sldId id="295" r:id="rId12"/>
    <p:sldId id="296" r:id="rId13"/>
    <p:sldId id="299" r:id="rId14"/>
    <p:sldId id="297" r:id="rId15"/>
    <p:sldId id="306" r:id="rId16"/>
    <p:sldId id="300" r:id="rId17"/>
    <p:sldId id="302" r:id="rId18"/>
    <p:sldId id="303" r:id="rId19"/>
    <p:sldId id="304" r:id="rId20"/>
    <p:sldId id="292" r:id="rId21"/>
    <p:sldId id="258" r:id="rId2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0" d="100"/>
          <a:sy n="110" d="100"/>
        </p:scale>
        <p:origin x="83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687C8-4BFD-4134-BF5D-8A341CD3F032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08D6C-C8EA-4EEA-A890-FED86F3B25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694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B7610-5EE1-14D5-FD9A-9EA973052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A5C923-5A45-563C-09C3-3941CEB8F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696F56E-EFBE-50DF-D9E2-AE087550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FC4D-B97D-4688-A8AB-B95870281EBB}" type="datetime1">
              <a:rPr lang="pt-PT" smtClean="0"/>
              <a:t>17/10/2023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6562C9-50A9-5737-7444-CE81571B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35297BD-6206-CA45-8FC2-CDE11813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993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84259-B6FE-B493-1A55-72F26D66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9D025FD-5EA2-AF78-FD46-20FEC0816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18283F6-E280-9296-A7EF-F6580EA0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B465-2BB4-4BF6-8C00-C63F87ADD0FF}" type="datetime1">
              <a:rPr lang="pt-PT" smtClean="0"/>
              <a:t>17/10/2023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95D73C8-9A9C-9208-0868-ADD79307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8E35CF-8A54-8986-8347-59097962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77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B24091-AE9B-81A6-385E-433F7BAD5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BC43ED2-8C82-B6D4-DEC1-21EA1B19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76EBAC8-C7E3-D57E-C992-9CDDB85F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2AE6-1421-483C-8788-B2701B148165}" type="datetime1">
              <a:rPr lang="pt-PT" smtClean="0"/>
              <a:t>17/10/2023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8574667-350C-178B-D641-DD36667D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C14E3C8-00F4-9EEB-25B1-6E919EE6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42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1FDC3-9DAE-7B3F-0363-6CF64881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6FEFC72-850B-EEAE-597E-E690D75D3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45DB733-8F79-0D89-42F2-4F6D2150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BC04-CFEC-49CD-ABDD-37D662655AC6}" type="datetime1">
              <a:rPr lang="pt-PT" smtClean="0"/>
              <a:t>17/10/2023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F00A446-948C-0739-5D1B-D50D893D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C28ADCF-B96B-FF33-673B-C8D54DF1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808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9C78E-11DF-EDD0-F621-45E374A9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6E4C5E-605A-921C-D397-4262B2985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E54F38C-A06F-9518-EDC5-A3B1208E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96B8-79B2-4BC1-A52E-A10A7568B0FD}" type="datetime1">
              <a:rPr lang="pt-PT" smtClean="0"/>
              <a:t>17/10/2023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96E2B55-E4F6-137C-C8F7-3EB7A070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7E6C9C3-FA2F-6288-D814-EDACB5A6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862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9406D-5C29-E8AF-AA71-CD545BF4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58483F3-7BA7-EC13-3C2E-0F090B407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C8C3B94-0CA4-CC43-E61B-1EEE96AA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C51E993-ED90-FA71-270E-D5CE1B1F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C0F9-CDEC-4847-9748-C0DFA6C70159}" type="datetime1">
              <a:rPr lang="pt-PT" smtClean="0"/>
              <a:t>17/10/2023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EA9296-133F-1536-9A8F-45BCCAC8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45F89CC-1F83-D5FF-2C91-4A6AA6F7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39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A58A3-6BFE-DA82-2716-9C4A57B3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64042C-ABD5-2F47-CE9E-638811B71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82905E1-5C00-4959-AF17-F6B40C60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4539AF5-2095-0CED-47A0-D7B599903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6E31626-DFAF-B66C-4D26-F1430A3B1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F25D37C-2015-0203-5790-21778F60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9C2F-D211-47E3-9626-494820B9D0AC}" type="datetime1">
              <a:rPr lang="pt-PT" smtClean="0"/>
              <a:t>17/10/2023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EF115AA-3EA5-8C8E-8AFA-897A1342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A1FED08-A586-37DD-3F22-09B35A05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540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F8EEA-1B4C-0782-1F45-FDE8F960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37DE4D9-F45E-06E2-72B0-F763387F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6A13-2CB0-45CC-9C51-A23F9C9BE9A9}" type="datetime1">
              <a:rPr lang="pt-PT" smtClean="0"/>
              <a:t>17/10/2023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5F8678F-B6BE-EE67-A45A-DD2CDF9F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21E299D-6D75-35D8-FD22-E2C51C3E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979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E7E5382-4AF5-D859-2BE1-517AD58F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0D7-A60A-4C38-8275-6D98501C0510}" type="datetime1">
              <a:rPr lang="pt-PT" smtClean="0"/>
              <a:t>17/10/2023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CCD9FB4-DE5D-9E04-3393-F8E59E9A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052A815-9549-0671-217F-A0102D8A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273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4E77-83F3-D0F7-B97A-C92A0874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CF13275-E4F4-8FB7-674F-8C9960DC6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7885BDA-0547-705D-B6BA-127DC27B8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294B57F-794A-1FEF-A3E2-3CF9E7AB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568A-13FD-4141-9C3A-795A7D55B2F9}" type="datetime1">
              <a:rPr lang="pt-PT" smtClean="0"/>
              <a:t>17/10/2023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56AF23B-D50A-AA36-84E1-4FFC4225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9AE8A1D-8CA2-84D9-FCBB-A5E14245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988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215A3-2B5B-8AD4-8386-C2AA9EFC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96EC270-16BB-89D4-4D44-FBB8E48B3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2BED3A3-654C-80DC-E6C7-BEADB6EF4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2D4B448-64D1-B8C7-A1F9-A273E580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B1DF-BBC4-4CFE-B695-4E9CBC8DEE67}" type="datetime1">
              <a:rPr lang="pt-PT" smtClean="0"/>
              <a:t>17/10/2023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6E80B47-683C-EC69-B5AB-19BFD6A3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13B09DB-DD96-A6A0-A0E8-3007E528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06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7A6A15F-A4D6-8E94-4510-5E508C01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3D6E5B6-D2E9-E3A4-E064-F0808C538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41D9FF9-B4AA-2245-1240-31305805B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93C8E-5422-41BC-8479-E748FA8829EE}" type="datetime1">
              <a:rPr lang="pt-PT" smtClean="0"/>
              <a:t>17/10/2023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5DA3766-51C9-9AB5-0478-CFF6EA25A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55C662C-57B6-81DD-9983-2A426FE1A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61E4-8538-42FC-B9DB-57B9CF6BEE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676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77DBA36F-4CD7-A9FE-D5BC-1429D8FB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29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1097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i="1" dirty="0" err="1">
                <a:solidFill>
                  <a:srgbClr val="FF0000"/>
                </a:solidFill>
                <a:latin typeface="Calibri" panose="020F0502020204030204"/>
              </a:rPr>
              <a:t>Guidelines</a:t>
            </a:r>
            <a:endParaRPr kumimoji="0" lang="pt-PT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Linhas de orientação para condução da pesquisa com </a:t>
            </a:r>
            <a:r>
              <a:rPr lang="pt-PT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pt-PT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pt-PT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86F36B-DC53-C33A-77D0-180AC8037C27}"/>
              </a:ext>
            </a:extLst>
          </p:cNvPr>
          <p:cNvSpPr txBox="1"/>
          <p:nvPr/>
        </p:nvSpPr>
        <p:spPr>
          <a:xfrm>
            <a:off x="390525" y="1608863"/>
            <a:ext cx="1130617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Interdisciplinaridade metodológica | 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abordagem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pt-PT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22C4BF-BB51-79C5-6D89-9F29CCC78E22}"/>
              </a:ext>
            </a:extLst>
          </p:cNvPr>
          <p:cNvSpPr txBox="1"/>
          <p:nvPr/>
        </p:nvSpPr>
        <p:spPr>
          <a:xfrm>
            <a:off x="390525" y="4226293"/>
            <a:ext cx="367493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600" dirty="0">
                <a:cs typeface="Times New Roman" panose="02020603050405020304" pitchFamily="18" charset="0"/>
              </a:rPr>
              <a:t>Abordagem e desenho de pesquisa assente nas premissas de avaliação rigorosa da </a:t>
            </a:r>
            <a:r>
              <a:rPr lang="pt-PT" sz="1600" dirty="0"/>
              <a:t>importância da </a:t>
            </a:r>
            <a:r>
              <a:rPr lang="pt-PT" sz="1600" b="1" dirty="0"/>
              <a:t>questão de pesquisa</a:t>
            </a:r>
            <a:r>
              <a:rPr lang="pt-PT" sz="1600" dirty="0"/>
              <a:t>, do </a:t>
            </a:r>
            <a:r>
              <a:rPr lang="pt-PT" sz="1600" b="1" dirty="0"/>
              <a:t>propósito</a:t>
            </a:r>
            <a:r>
              <a:rPr lang="pt-PT" sz="1600" dirty="0"/>
              <a:t> e do </a:t>
            </a:r>
            <a:r>
              <a:rPr lang="pt-PT" sz="1600" b="1" dirty="0"/>
              <a:t>contexto</a:t>
            </a:r>
            <a:r>
              <a:rPr lang="pt-PT" sz="1600" dirty="0"/>
              <a:t> de investigação.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FD57D7-1DE9-7B5E-06DA-D006FFB6E864}"/>
              </a:ext>
            </a:extLst>
          </p:cNvPr>
          <p:cNvSpPr txBox="1"/>
          <p:nvPr/>
        </p:nvSpPr>
        <p:spPr>
          <a:xfrm>
            <a:off x="390525" y="2213616"/>
            <a:ext cx="933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cs typeface="Times New Roman" panose="02020603050405020304" pitchFamily="18" charset="0"/>
              </a:rPr>
              <a:t>a)</a:t>
            </a:r>
            <a:endParaRPr lang="pt-PT" sz="4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242228-2282-48A3-8190-3C16806C1AB8}"/>
              </a:ext>
            </a:extLst>
          </p:cNvPr>
          <p:cNvSpPr txBox="1"/>
          <p:nvPr/>
        </p:nvSpPr>
        <p:spPr>
          <a:xfrm>
            <a:off x="390525" y="3075057"/>
            <a:ext cx="367493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“appropriateness of a mixed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 approach”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A97245-032E-7768-3CFB-8DF79E908AD8}"/>
              </a:ext>
            </a:extLst>
          </p:cNvPr>
          <p:cNvSpPr txBox="1"/>
          <p:nvPr/>
        </p:nvSpPr>
        <p:spPr>
          <a:xfrm>
            <a:off x="4202238" y="4226293"/>
            <a:ext cx="367493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600" dirty="0">
                <a:cs typeface="Times New Roman" panose="02020603050405020304" pitchFamily="18" charset="0"/>
              </a:rPr>
              <a:t>Representam uma visão integrada das conclusões/resultados através da triangulação de métodos aplicados (qualitativos e quantitativos) – </a:t>
            </a:r>
            <a:r>
              <a:rPr lang="pt-PT" sz="1600" b="1" i="1" dirty="0">
                <a:cs typeface="Times New Roman" panose="02020603050405020304" pitchFamily="18" charset="0"/>
              </a:rPr>
              <a:t>substantive </a:t>
            </a:r>
            <a:r>
              <a:rPr lang="pt-PT" sz="1600" b="1" i="1" dirty="0" err="1">
                <a:cs typeface="Times New Roman" panose="02020603050405020304" pitchFamily="18" charset="0"/>
              </a:rPr>
              <a:t>theory</a:t>
            </a:r>
            <a:r>
              <a:rPr lang="pt-PT" sz="1600" dirty="0">
                <a:cs typeface="Times New Roman" panose="02020603050405020304" pitchFamily="18" charset="0"/>
              </a:rPr>
              <a:t> (</a:t>
            </a:r>
            <a:r>
              <a:rPr lang="pt-PT" sz="1600" dirty="0" err="1">
                <a:cs typeface="Times New Roman" panose="02020603050405020304" pitchFamily="18" charset="0"/>
              </a:rPr>
              <a:t>Glaser</a:t>
            </a:r>
            <a:r>
              <a:rPr lang="pt-PT" sz="1600" dirty="0">
                <a:cs typeface="Times New Roman" panose="02020603050405020304" pitchFamily="18" charset="0"/>
              </a:rPr>
              <a:t> &amp; Strauss, 1965).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653B20-14B9-335B-FE24-1C8F01002C2E}"/>
              </a:ext>
            </a:extLst>
          </p:cNvPr>
          <p:cNvSpPr txBox="1"/>
          <p:nvPr/>
        </p:nvSpPr>
        <p:spPr>
          <a:xfrm>
            <a:off x="4202238" y="2213616"/>
            <a:ext cx="933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cs typeface="Times New Roman" panose="02020603050405020304" pitchFamily="18" charset="0"/>
              </a:rPr>
              <a:t>b)</a:t>
            </a:r>
            <a:endParaRPr lang="pt-PT" sz="4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D3D8E8-9BDD-2B6F-F36E-8EE6D958B128}"/>
              </a:ext>
            </a:extLst>
          </p:cNvPr>
          <p:cNvSpPr txBox="1"/>
          <p:nvPr/>
        </p:nvSpPr>
        <p:spPr>
          <a:xfrm>
            <a:off x="4202238" y="3075057"/>
            <a:ext cx="367493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“development of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meta-inferences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201C4F4-D6A4-0F0A-C6FE-F898DD1F38A8}"/>
              </a:ext>
            </a:extLst>
          </p:cNvPr>
          <p:cNvSpPr txBox="1"/>
          <p:nvPr/>
        </p:nvSpPr>
        <p:spPr>
          <a:xfrm>
            <a:off x="8021765" y="4226293"/>
            <a:ext cx="367493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600" dirty="0">
                <a:cs typeface="Times New Roman" panose="02020603050405020304" pitchFamily="18" charset="0"/>
              </a:rPr>
              <a:t>Pressupostos de </a:t>
            </a:r>
            <a:r>
              <a:rPr lang="pt-PT" sz="1600" b="1" dirty="0">
                <a:cs typeface="Times New Roman" panose="02020603050405020304" pitchFamily="18" charset="0"/>
              </a:rPr>
              <a:t>validação</a:t>
            </a:r>
            <a:r>
              <a:rPr lang="pt-PT" sz="1600" dirty="0">
                <a:cs typeface="Times New Roman" panose="02020603050405020304" pitchFamily="18" charset="0"/>
              </a:rPr>
              <a:t> da qualidade e rigor das conclusões obtidas através da triangulação de métodos aplicados (qualitativos e quantitativos).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81E91BC-5763-7D53-B859-D7678C2C190D}"/>
              </a:ext>
            </a:extLst>
          </p:cNvPr>
          <p:cNvSpPr txBox="1"/>
          <p:nvPr/>
        </p:nvSpPr>
        <p:spPr>
          <a:xfrm>
            <a:off x="8021765" y="2213616"/>
            <a:ext cx="933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cs typeface="Times New Roman" panose="02020603050405020304" pitchFamily="18" charset="0"/>
              </a:rPr>
              <a:t>c)</a:t>
            </a:r>
            <a:endParaRPr lang="pt-PT" sz="44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4A75750-AAB9-8D22-0C3C-A91E0165001E}"/>
              </a:ext>
            </a:extLst>
          </p:cNvPr>
          <p:cNvSpPr txBox="1"/>
          <p:nvPr/>
        </p:nvSpPr>
        <p:spPr>
          <a:xfrm>
            <a:off x="8021765" y="3075057"/>
            <a:ext cx="367493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“assessment of the quality of meta-inferences”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29EDE58-36D8-F984-B50B-C9BBBBB35E3D}"/>
              </a:ext>
            </a:extLst>
          </p:cNvPr>
          <p:cNvSpPr txBox="1"/>
          <p:nvPr/>
        </p:nvSpPr>
        <p:spPr>
          <a:xfrm rot="5400000">
            <a:off x="2041921" y="3830181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05E760C-A25D-93DB-8F49-8B89BC227970}"/>
              </a:ext>
            </a:extLst>
          </p:cNvPr>
          <p:cNvSpPr txBox="1"/>
          <p:nvPr/>
        </p:nvSpPr>
        <p:spPr>
          <a:xfrm rot="5400000">
            <a:off x="5909930" y="3809390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C248C6E-D667-1747-16B8-206BFA39F96D}"/>
              </a:ext>
            </a:extLst>
          </p:cNvPr>
          <p:cNvSpPr txBox="1"/>
          <p:nvPr/>
        </p:nvSpPr>
        <p:spPr>
          <a:xfrm rot="5400000">
            <a:off x="9673161" y="3803228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E7E3FABD-68B6-2116-4CAA-BAA2D32B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185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785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de investigação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Research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E017E6-A6E6-A663-4BC3-63745A964712}"/>
              </a:ext>
            </a:extLst>
          </p:cNvPr>
          <p:cNvSpPr txBox="1"/>
          <p:nvPr/>
        </p:nvSpPr>
        <p:spPr>
          <a:xfrm>
            <a:off x="1181100" y="1843037"/>
            <a:ext cx="386049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kumimoji="0" lang="pt-P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Research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9D00F3-A114-2EF2-0A2A-A9B4E5CDA5AF}"/>
              </a:ext>
            </a:extLst>
          </p:cNvPr>
          <p:cNvSpPr txBox="1"/>
          <p:nvPr/>
        </p:nvSpPr>
        <p:spPr>
          <a:xfrm>
            <a:off x="5792916" y="1843037"/>
            <a:ext cx="419880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  <a:r>
              <a:rPr kumimoji="0" lang="pt-P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P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Research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6A5CB64-0413-2027-96F4-23FFEB19119E}"/>
              </a:ext>
            </a:extLst>
          </p:cNvPr>
          <p:cNvSpPr txBox="1"/>
          <p:nvPr/>
        </p:nvSpPr>
        <p:spPr>
          <a:xfrm>
            <a:off x="5102353" y="1843037"/>
            <a:ext cx="629807" cy="531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pt-P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22C4BF-BB51-79C5-6D89-9F29CCC78E22}"/>
              </a:ext>
            </a:extLst>
          </p:cNvPr>
          <p:cNvSpPr txBox="1"/>
          <p:nvPr/>
        </p:nvSpPr>
        <p:spPr>
          <a:xfrm>
            <a:off x="1181100" y="2613392"/>
            <a:ext cx="3860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600" dirty="0">
                <a:cs typeface="Times New Roman" panose="02020603050405020304" pitchFamily="18" charset="0"/>
              </a:rPr>
              <a:t>Relativa à opção por recorrer a um ou mais métodos de investigação, restringindo a mesma a uma única perspetiva. Não é restrito à abordagem qualitativa. Procuram aumentar o nível de confiança e validade dos dados recolhidos.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altLang="pt-PT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altLang="pt-PT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Exemplo.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altLang="pt-PT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O mesmo estudo com recurso </a:t>
            </a:r>
            <a:r>
              <a:rPr lang="pt-PT" altLang="pt-PT"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à observação participante e etnografia ou entrevista (qualitativos).</a:t>
            </a:r>
            <a:endParaRPr kumimoji="0" lang="pt-PT" altLang="pt-PT" sz="11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8DF941-930F-7D20-AD94-77DDD027EEF0}"/>
              </a:ext>
            </a:extLst>
          </p:cNvPr>
          <p:cNvSpPr txBox="1"/>
          <p:nvPr/>
        </p:nvSpPr>
        <p:spPr>
          <a:xfrm>
            <a:off x="5792916" y="2613392"/>
            <a:ext cx="386049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600" dirty="0">
                <a:cs typeface="Times New Roman" panose="02020603050405020304" pitchFamily="18" charset="0"/>
              </a:rPr>
              <a:t>Relativa à combinação de métodos qualitativos e quantitativos simultâneos e independentes ou sequenciais em que uma abordagem informa a outra. </a:t>
            </a:r>
            <a:r>
              <a:rPr lang="pt-PT" sz="1600" i="1" dirty="0" err="1">
                <a:cs typeface="Times New Roman" panose="02020603050405020304" pitchFamily="18" charset="0"/>
              </a:rPr>
              <a:t>Mixed</a:t>
            </a:r>
            <a:r>
              <a:rPr lang="pt-PT" sz="1600" i="1" dirty="0"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cs typeface="Times New Roman" panose="02020603050405020304" pitchFamily="18" charset="0"/>
              </a:rPr>
              <a:t>methods</a:t>
            </a:r>
            <a:r>
              <a:rPr lang="pt-PT" sz="1600" i="1" dirty="0">
                <a:cs typeface="Times New Roman" panose="02020603050405020304" pitchFamily="18" charset="0"/>
              </a:rPr>
              <a:t> </a:t>
            </a:r>
            <a:r>
              <a:rPr lang="pt-PT" sz="1600" dirty="0">
                <a:cs typeface="Times New Roman" panose="02020603050405020304" pitchFamily="18" charset="0"/>
              </a:rPr>
              <a:t>são </a:t>
            </a:r>
            <a:r>
              <a:rPr lang="pt-PT" sz="1600" i="1" dirty="0" err="1">
                <a:cs typeface="Times New Roman" panose="02020603050405020304" pitchFamily="18" charset="0"/>
              </a:rPr>
              <a:t>multimethods</a:t>
            </a:r>
            <a:r>
              <a:rPr lang="pt-PT" sz="1600" dirty="0">
                <a:cs typeface="Times New Roman" panose="02020603050405020304" pitchFamily="18" charset="0"/>
              </a:rPr>
              <a:t>, mas o inverso não.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altLang="pt-PT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altLang="pt-PT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Exemplo.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altLang="pt-PT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O mesmo estudo com recurso </a:t>
            </a:r>
            <a:r>
              <a:rPr lang="pt-PT" altLang="pt-PT"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à entrevista (qualitativos) e ao inquérito por questionário (quantitativo).</a:t>
            </a:r>
            <a:endParaRPr kumimoji="0" lang="pt-PT" altLang="pt-PT" sz="11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4DBDF14-78EC-4003-65C2-9056C821910D}"/>
              </a:ext>
            </a:extLst>
          </p:cNvPr>
          <p:cNvSpPr txBox="1"/>
          <p:nvPr/>
        </p:nvSpPr>
        <p:spPr>
          <a:xfrm>
            <a:off x="9991725" y="2374288"/>
            <a:ext cx="199072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PT" sz="1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Triangulation</a:t>
            </a:r>
            <a:r>
              <a:rPr kumimoji="0" lang="pt-PT" sz="1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pt-PT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Embedded</a:t>
            </a:r>
            <a:r>
              <a:rPr kumimoji="0" lang="pt-PT" sz="1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pt-PT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Explanatory</a:t>
            </a:r>
            <a:r>
              <a:rPr lang="pt-PT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PT" sz="1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Exploratory</a:t>
            </a:r>
            <a:r>
              <a:rPr kumimoji="0" lang="pt-PT" sz="1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pt-PT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22474D5-DB5C-51DD-3F8D-42E39E240FA3}"/>
              </a:ext>
            </a:extLst>
          </p:cNvPr>
          <p:cNvSpPr txBox="1"/>
          <p:nvPr/>
        </p:nvSpPr>
        <p:spPr>
          <a:xfrm>
            <a:off x="9991725" y="3528450"/>
            <a:ext cx="1714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6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Creswell</a:t>
            </a:r>
            <a:r>
              <a:rPr kumimoji="0" lang="pt-PT" sz="1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&amp; </a:t>
            </a:r>
            <a:r>
              <a:rPr kumimoji="0" lang="pt-PT" sz="16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Clark</a:t>
            </a:r>
            <a:r>
              <a:rPr kumimoji="0" lang="pt-PT" sz="1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2007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8C59CBD-684D-1E83-EC26-7C7BA5045308}"/>
              </a:ext>
            </a:extLst>
          </p:cNvPr>
          <p:cNvSpPr txBox="1"/>
          <p:nvPr/>
        </p:nvSpPr>
        <p:spPr>
          <a:xfrm>
            <a:off x="9991725" y="4282502"/>
            <a:ext cx="199072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Sequência temporal para recolha e análise de dados.</a:t>
            </a:r>
            <a:endParaRPr kumimoji="0" lang="pt-PT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pt-PT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91CA571-D595-F042-41CC-876C7104DF1E}"/>
              </a:ext>
            </a:extLst>
          </p:cNvPr>
          <p:cNvSpPr txBox="1"/>
          <p:nvPr/>
        </p:nvSpPr>
        <p:spPr>
          <a:xfrm>
            <a:off x="9991725" y="5143830"/>
            <a:ext cx="1714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Morse 2003; Teddlie &amp;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Tashakkori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, 2009</a:t>
            </a:r>
            <a:endParaRPr kumimoji="0" lang="pt-PT" sz="1600" i="0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6D486B38-945D-1535-BC0C-F4D287B4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764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785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Objetivos da Investigação com </a:t>
            </a:r>
            <a:r>
              <a:rPr kumimoji="0" lang="pt-P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P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9D00F3-A114-2EF2-0A2A-A9B4E5CDA5AF}"/>
              </a:ext>
            </a:extLst>
          </p:cNvPr>
          <p:cNvSpPr txBox="1"/>
          <p:nvPr/>
        </p:nvSpPr>
        <p:spPr>
          <a:xfrm>
            <a:off x="722741" y="1557287"/>
            <a:ext cx="1094538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  <a:r>
              <a:rPr kumimoji="0" lang="pt-P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P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Research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69CDAC-D88B-968A-6D72-1F6AC3C39300}"/>
              </a:ext>
            </a:extLst>
          </p:cNvPr>
          <p:cNvSpPr txBox="1"/>
          <p:nvPr/>
        </p:nvSpPr>
        <p:spPr>
          <a:xfrm>
            <a:off x="722741" y="6141356"/>
            <a:ext cx="2704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rgbClr val="FF0000"/>
                </a:solidFill>
              </a:rPr>
              <a:t>Adaptado: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Venkatesh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pt-PT" altLang="pt-PT" sz="1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(2013)</a:t>
            </a:r>
            <a:endParaRPr kumimoji="0" lang="pt-PT" alt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2BE091-E126-C063-1199-78FE6047CB27}"/>
              </a:ext>
            </a:extLst>
          </p:cNvPr>
          <p:cNvSpPr txBox="1"/>
          <p:nvPr/>
        </p:nvSpPr>
        <p:spPr>
          <a:xfrm>
            <a:off x="722741" y="2870689"/>
            <a:ext cx="24586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400" dirty="0">
                <a:cs typeface="Times New Roman" panose="02020603050405020304" pitchFamily="18" charset="0"/>
              </a:rPr>
              <a:t>Acerca do mesmo fenómeno ou relações interdependentes.</a:t>
            </a:r>
            <a:endParaRPr kumimoji="0" lang="pt-PT" altLang="pt-PT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1689DB-738C-A01F-2FED-B9D97BA9351A}"/>
              </a:ext>
            </a:extLst>
          </p:cNvPr>
          <p:cNvSpPr txBox="1"/>
          <p:nvPr/>
        </p:nvSpPr>
        <p:spPr>
          <a:xfrm>
            <a:off x="722741" y="2367151"/>
            <a:ext cx="2458609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Complementarity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E2FF0B-0CE5-51A2-492F-88C34F271FC0}"/>
              </a:ext>
            </a:extLst>
          </p:cNvPr>
          <p:cNvSpPr txBox="1"/>
          <p:nvPr/>
        </p:nvSpPr>
        <p:spPr>
          <a:xfrm>
            <a:off x="3265916" y="2870689"/>
            <a:ext cx="245860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400" dirty="0">
                <a:cs typeface="Times New Roman" panose="02020603050405020304" pitchFamily="18" charset="0"/>
              </a:rPr>
              <a:t>Garantir que se obtém uma imagem completa do fenómeno.</a:t>
            </a:r>
            <a:endParaRPr kumimoji="0" lang="pt-PT" altLang="pt-PT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6D3192-28BE-51AA-EFFB-C66542622708}"/>
              </a:ext>
            </a:extLst>
          </p:cNvPr>
          <p:cNvSpPr txBox="1"/>
          <p:nvPr/>
        </p:nvSpPr>
        <p:spPr>
          <a:xfrm>
            <a:off x="3265916" y="2367151"/>
            <a:ext cx="2458609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Completeness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3D5E685-E37B-CFD0-C8AA-BAA0FA01FD2D}"/>
              </a:ext>
            </a:extLst>
          </p:cNvPr>
          <p:cNvSpPr txBox="1"/>
          <p:nvPr/>
        </p:nvSpPr>
        <p:spPr>
          <a:xfrm>
            <a:off x="5809091" y="2870689"/>
            <a:ext cx="245860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400" dirty="0">
                <a:cs typeface="Times New Roman" panose="02020603050405020304" pitchFamily="18" charset="0"/>
              </a:rPr>
              <a:t>Sequencial </a:t>
            </a:r>
            <a:r>
              <a:rPr lang="pt-PT" sz="1400" i="1" dirty="0" err="1">
                <a:cs typeface="Times New Roman" panose="02020603050405020304" pitchFamily="18" charset="0"/>
              </a:rPr>
              <a:t>mixed</a:t>
            </a:r>
            <a:r>
              <a:rPr lang="pt-PT" sz="1400" i="1" dirty="0">
                <a:cs typeface="Times New Roman" panose="02020603050405020304" pitchFamily="18" charset="0"/>
              </a:rPr>
              <a:t> </a:t>
            </a:r>
            <a:r>
              <a:rPr lang="pt-PT" sz="1400" i="1" dirty="0" err="1">
                <a:cs typeface="Times New Roman" panose="02020603050405020304" pitchFamily="18" charset="0"/>
              </a:rPr>
              <a:t>methods</a:t>
            </a:r>
            <a:r>
              <a:rPr lang="pt-PT" sz="1400" dirty="0">
                <a:cs typeface="Times New Roman" panose="02020603050405020304" pitchFamily="18" charset="0"/>
              </a:rPr>
              <a:t>. Uma questão anterior dá resposta a outra ou dá origem a outra hipótese.</a:t>
            </a:r>
            <a:endParaRPr kumimoji="0" lang="pt-PT" altLang="pt-PT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13F92B5-20F2-CA55-62E3-F59B5BF73088}"/>
              </a:ext>
            </a:extLst>
          </p:cNvPr>
          <p:cNvSpPr txBox="1"/>
          <p:nvPr/>
        </p:nvSpPr>
        <p:spPr>
          <a:xfrm>
            <a:off x="5809091" y="2367151"/>
            <a:ext cx="2458609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CDA52E4-D309-7775-0CAA-A09A0666534F}"/>
              </a:ext>
            </a:extLst>
          </p:cNvPr>
          <p:cNvSpPr txBox="1"/>
          <p:nvPr/>
        </p:nvSpPr>
        <p:spPr>
          <a:xfrm>
            <a:off x="8352266" y="2870689"/>
            <a:ext cx="245860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400" dirty="0">
                <a:cs typeface="Times New Roman" panose="02020603050405020304" pitchFamily="18" charset="0"/>
              </a:rPr>
              <a:t>Ampliar a explicação acerca de um fenómeno estudado anteriormente.</a:t>
            </a:r>
            <a:endParaRPr kumimoji="0" lang="pt-PT" altLang="pt-PT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8D423F9-0903-6D86-484E-6A662F22DE14}"/>
              </a:ext>
            </a:extLst>
          </p:cNvPr>
          <p:cNvSpPr txBox="1"/>
          <p:nvPr/>
        </p:nvSpPr>
        <p:spPr>
          <a:xfrm>
            <a:off x="8352266" y="2367151"/>
            <a:ext cx="2458609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5C23427-214C-CB92-7BC2-5EE6EF7BD593}"/>
              </a:ext>
            </a:extLst>
          </p:cNvPr>
          <p:cNvSpPr txBox="1"/>
          <p:nvPr/>
        </p:nvSpPr>
        <p:spPr>
          <a:xfrm>
            <a:off x="722741" y="4515884"/>
            <a:ext cx="24586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400" dirty="0">
                <a:cs typeface="Times New Roman" panose="02020603050405020304" pitchFamily="18" charset="0"/>
              </a:rPr>
              <a:t>Procura validação das inferências obtidas.</a:t>
            </a:r>
            <a:endParaRPr kumimoji="0" lang="pt-PT" altLang="pt-PT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3E7D1E5-466C-2722-7714-1EFF08AADC3C}"/>
              </a:ext>
            </a:extLst>
          </p:cNvPr>
          <p:cNvSpPr txBox="1"/>
          <p:nvPr/>
        </p:nvSpPr>
        <p:spPr>
          <a:xfrm>
            <a:off x="722741" y="4012346"/>
            <a:ext cx="2458609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Corroboration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E0465A7-1BE6-07EA-48C1-B02A38374E9B}"/>
              </a:ext>
            </a:extLst>
          </p:cNvPr>
          <p:cNvSpPr txBox="1"/>
          <p:nvPr/>
        </p:nvSpPr>
        <p:spPr>
          <a:xfrm>
            <a:off x="3265916" y="4515884"/>
            <a:ext cx="245860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400" dirty="0">
                <a:cs typeface="Times New Roman" panose="02020603050405020304" pitchFamily="18" charset="0"/>
              </a:rPr>
              <a:t>Pretende compensar a fragilidade de algum dos métodos.</a:t>
            </a:r>
            <a:endParaRPr kumimoji="0" lang="pt-PT" altLang="pt-PT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56DB431-6D9F-8B65-DFD0-64178635DB12}"/>
              </a:ext>
            </a:extLst>
          </p:cNvPr>
          <p:cNvSpPr txBox="1"/>
          <p:nvPr/>
        </p:nvSpPr>
        <p:spPr>
          <a:xfrm>
            <a:off x="3265916" y="4012346"/>
            <a:ext cx="2458609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Compensation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7CD3BFC-6215-C4E0-4EEF-E9906B434221}"/>
              </a:ext>
            </a:extLst>
          </p:cNvPr>
          <p:cNvSpPr txBox="1"/>
          <p:nvPr/>
        </p:nvSpPr>
        <p:spPr>
          <a:xfrm>
            <a:off x="5809091" y="4515884"/>
            <a:ext cx="245860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400" dirty="0">
                <a:cs typeface="Times New Roman" panose="02020603050405020304" pitchFamily="18" charset="0"/>
              </a:rPr>
              <a:t>Procura obter visões divergentes em torno do mesmo fenómeno. </a:t>
            </a:r>
            <a:endParaRPr kumimoji="0" lang="pt-PT" altLang="pt-PT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8630A16-AE4E-CFB9-ABEF-860D2CC9F805}"/>
              </a:ext>
            </a:extLst>
          </p:cNvPr>
          <p:cNvSpPr txBox="1"/>
          <p:nvPr/>
        </p:nvSpPr>
        <p:spPr>
          <a:xfrm>
            <a:off x="5809091" y="4012346"/>
            <a:ext cx="2458609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B8BA27E-4EE0-8556-D98F-98469156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900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FA06815-75F7-54A1-01E0-1ECB66AD8091}"/>
              </a:ext>
            </a:extLst>
          </p:cNvPr>
          <p:cNvSpPr txBox="1"/>
          <p:nvPr/>
        </p:nvSpPr>
        <p:spPr>
          <a:xfrm>
            <a:off x="5369442" y="1315101"/>
            <a:ext cx="6822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8000" dirty="0">
                <a:solidFill>
                  <a:schemeClr val="bg1"/>
                </a:solidFill>
                <a:latin typeface="Calibri" panose="020F0502020204030204"/>
              </a:rPr>
              <a:t>Validação</a:t>
            </a:r>
            <a:endParaRPr kumimoji="0" lang="pt-PT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962C7A73-74ED-CEBD-B12C-C647D7F5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69781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785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Methods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Validação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E017E6-A6E6-A663-4BC3-63745A964712}"/>
              </a:ext>
            </a:extLst>
          </p:cNvPr>
          <p:cNvSpPr txBox="1"/>
          <p:nvPr/>
        </p:nvSpPr>
        <p:spPr>
          <a:xfrm>
            <a:off x="1181100" y="1843037"/>
            <a:ext cx="386049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Quanti</a:t>
            </a:r>
            <a:r>
              <a:rPr kumimoji="0" lang="pt-PT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tativos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9D00F3-A114-2EF2-0A2A-A9B4E5CDA5AF}"/>
              </a:ext>
            </a:extLst>
          </p:cNvPr>
          <p:cNvSpPr txBox="1"/>
          <p:nvPr/>
        </p:nvSpPr>
        <p:spPr>
          <a:xfrm>
            <a:off x="5792916" y="1843037"/>
            <a:ext cx="419880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Quali</a:t>
            </a:r>
            <a:r>
              <a:rPr kumimoji="0" lang="pt-PT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tativos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6A5CB64-0413-2027-96F4-23FFEB19119E}"/>
              </a:ext>
            </a:extLst>
          </p:cNvPr>
          <p:cNvSpPr txBox="1"/>
          <p:nvPr/>
        </p:nvSpPr>
        <p:spPr>
          <a:xfrm>
            <a:off x="5102353" y="1843037"/>
            <a:ext cx="629807" cy="531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0" lang="pt-PT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22C4BF-BB51-79C5-6D89-9F29CCC78E22}"/>
              </a:ext>
            </a:extLst>
          </p:cNvPr>
          <p:cNvSpPr txBox="1"/>
          <p:nvPr/>
        </p:nvSpPr>
        <p:spPr>
          <a:xfrm>
            <a:off x="1181100" y="2613392"/>
            <a:ext cx="3860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2000" dirty="0">
                <a:cs typeface="Times New Roman" panose="02020603050405020304" pitchFamily="18" charset="0"/>
              </a:rPr>
              <a:t>a) Tendem a revelar mais </a:t>
            </a:r>
            <a:r>
              <a:rPr lang="pt-PT" sz="2000" b="1" dirty="0">
                <a:cs typeface="Times New Roman" panose="02020603050405020304" pitchFamily="18" charset="0"/>
              </a:rPr>
              <a:t>confiança</a:t>
            </a:r>
            <a:r>
              <a:rPr lang="pt-PT" sz="2000" dirty="0">
                <a:cs typeface="Times New Roman" panose="02020603050405020304" pitchFamily="18" charset="0"/>
              </a:rPr>
              <a:t> e </a:t>
            </a:r>
            <a:r>
              <a:rPr lang="pt-PT" sz="2000" b="1" dirty="0">
                <a:cs typeface="Times New Roman" panose="02020603050405020304" pitchFamily="18" charset="0"/>
              </a:rPr>
              <a:t>validade</a:t>
            </a:r>
            <a:r>
              <a:rPr lang="pt-PT" sz="2000" dirty="0">
                <a:cs typeface="Times New Roman" panose="02020603050405020304" pitchFamily="18" charset="0"/>
              </a:rPr>
              <a:t>: “os resultados representam a verdade num mundo objetivo”.</a:t>
            </a:r>
            <a:endParaRPr kumimoji="0" lang="pt-PT" altLang="pt-PT" sz="14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8DF941-930F-7D20-AD94-77DDD027EEF0}"/>
              </a:ext>
            </a:extLst>
          </p:cNvPr>
          <p:cNvSpPr txBox="1"/>
          <p:nvPr/>
        </p:nvSpPr>
        <p:spPr>
          <a:xfrm>
            <a:off x="5792916" y="2613392"/>
            <a:ext cx="4198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lphaLcParenR"/>
            </a:pPr>
            <a:r>
              <a:rPr kumimoji="0" lang="pt-PT" altLang="pt-PT" sz="2000" b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Mais </a:t>
            </a:r>
            <a:r>
              <a:rPr kumimoji="0" lang="pt-PT" altLang="pt-PT" sz="2000" b="1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ambígua</a:t>
            </a:r>
            <a:r>
              <a:rPr kumimoji="0" lang="pt-PT" altLang="pt-PT" sz="2000" b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 e </a:t>
            </a:r>
            <a:r>
              <a:rPr kumimoji="0" lang="pt-PT" altLang="pt-PT" sz="2000" b="1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controversa</a:t>
            </a:r>
            <a:r>
              <a:rPr kumimoji="0" lang="pt-PT" altLang="pt-PT" sz="2000" b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 </a:t>
            </a:r>
            <a:r>
              <a:rPr lang="pt-PT" sz="2000" b="0" u="none" strike="noStrike" baseline="0" dirty="0"/>
              <a:t>(Maxwell, 1992; </a:t>
            </a:r>
            <a:r>
              <a:rPr lang="pt-PT" sz="2000" b="0" u="none" strike="noStrike" baseline="0" dirty="0" err="1"/>
              <a:t>Ridenour</a:t>
            </a:r>
            <a:r>
              <a:rPr lang="pt-PT" sz="2000" b="0" u="none" strike="noStrike" baseline="0" dirty="0"/>
              <a:t> &amp; Newman, 2008);</a:t>
            </a:r>
          </a:p>
          <a:p>
            <a:pPr marL="342900" indent="-342900">
              <a:buFontTx/>
              <a:buAutoNum type="alphaLcParenR"/>
            </a:pPr>
            <a:r>
              <a:rPr lang="pt-PT" altLang="pt-PT" sz="2000" dirty="0">
                <a:solidFill>
                  <a:srgbClr val="202124"/>
                </a:solidFill>
                <a:latin typeface="inherit"/>
              </a:rPr>
              <a:t>C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onsistência e confiabilidade: a validade existe quando os dados são plausíveis; credíveis e confi</a:t>
            </a:r>
            <a:r>
              <a:rPr lang="pt-PT" altLang="pt-PT" sz="2000" dirty="0">
                <a:solidFill>
                  <a:srgbClr val="202124"/>
                </a:solidFill>
                <a:latin typeface="inherit"/>
              </a:rPr>
              <a:t>áveis; 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AutoNum type="alphaLcParenR"/>
            </a:pPr>
            <a:r>
              <a:rPr lang="pt-PT" sz="2000" b="0" u="none" strike="noStrike" baseline="0" dirty="0"/>
              <a:t>Rigor na aplicação dos métodos (</a:t>
            </a:r>
            <a:r>
              <a:rPr lang="pt-PT" sz="2000" b="0" i="1" u="none" strike="noStrike" baseline="0" dirty="0"/>
              <a:t>design</a:t>
            </a:r>
            <a:r>
              <a:rPr lang="pt-PT" sz="2000" b="0" u="none" strike="noStrike" baseline="0" dirty="0"/>
              <a:t> </a:t>
            </a:r>
            <a:r>
              <a:rPr lang="pt-PT" sz="2000" b="0" i="1" u="none" strike="noStrike" baseline="0" dirty="0" err="1"/>
              <a:t>validity</a:t>
            </a:r>
            <a:r>
              <a:rPr lang="pt-PT" sz="2000" b="0" u="none" strike="noStrike" baseline="0" dirty="0"/>
              <a:t>); e rigor na interpretação dos mesmos (</a:t>
            </a:r>
            <a:r>
              <a:rPr lang="pt-PT" sz="2000" b="0" i="1" u="none" strike="noStrike" baseline="0" dirty="0" err="1"/>
              <a:t>analytical</a:t>
            </a:r>
            <a:r>
              <a:rPr lang="pt-PT" sz="2000" b="0" u="none" strike="noStrike" baseline="0" dirty="0"/>
              <a:t> + </a:t>
            </a:r>
            <a:r>
              <a:rPr lang="pt-PT" sz="2000" b="0" i="1" u="none" strike="noStrike" baseline="0" dirty="0" err="1"/>
              <a:t>inferential</a:t>
            </a:r>
            <a:r>
              <a:rPr lang="pt-PT" sz="2000" b="0" u="none" strike="noStrike" baseline="0" dirty="0"/>
              <a:t> </a:t>
            </a:r>
            <a:r>
              <a:rPr lang="pt-PT" sz="2000" b="0" i="1" u="none" strike="noStrike" baseline="0" dirty="0" err="1"/>
              <a:t>validities</a:t>
            </a:r>
            <a:r>
              <a:rPr lang="pt-PT" sz="2000" b="0" u="none" strike="noStrike" baseline="0" dirty="0"/>
              <a:t>);</a:t>
            </a:r>
            <a:br>
              <a:rPr lang="pt-PT" sz="2000" b="0" u="none" strike="noStrike" baseline="0" dirty="0"/>
            </a:br>
            <a:endParaRPr kumimoji="0" lang="pt-PT" altLang="pt-PT" sz="2000" b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335F40D4-1A8F-DC96-7178-1D615FA9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0424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892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FF0000"/>
                </a:solidFill>
                <a:latin typeface="Calibri" panose="020F0502020204030204"/>
              </a:rPr>
              <a:t>Outros caminhos de leitura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Rigor e Qualidade na investigação com </a:t>
            </a:r>
            <a:r>
              <a:rPr lang="pt-PT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86F36B-DC53-C33A-77D0-180AC8037C27}"/>
              </a:ext>
            </a:extLst>
          </p:cNvPr>
          <p:cNvSpPr txBox="1"/>
          <p:nvPr/>
        </p:nvSpPr>
        <p:spPr>
          <a:xfrm>
            <a:off x="2619375" y="2305615"/>
            <a:ext cx="6146497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Rigorous Mixed Methods Framework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3901D8-9950-88EF-E636-EBFBBA16C58D}"/>
              </a:ext>
            </a:extLst>
          </p:cNvPr>
          <p:cNvSpPr txBox="1"/>
          <p:nvPr/>
        </p:nvSpPr>
        <p:spPr>
          <a:xfrm>
            <a:off x="1771650" y="3863808"/>
            <a:ext cx="386049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Rigor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24659F-EE43-88FC-8EDB-7CDDB2424B81}"/>
              </a:ext>
            </a:extLst>
          </p:cNvPr>
          <p:cNvSpPr txBox="1"/>
          <p:nvPr/>
        </p:nvSpPr>
        <p:spPr>
          <a:xfrm>
            <a:off x="6383466" y="3863808"/>
            <a:ext cx="419880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Qualidade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C6A01C-2E1E-CDDF-2935-9CAF15BECC98}"/>
              </a:ext>
            </a:extLst>
          </p:cNvPr>
          <p:cNvSpPr txBox="1"/>
          <p:nvPr/>
        </p:nvSpPr>
        <p:spPr>
          <a:xfrm>
            <a:off x="5692903" y="3863808"/>
            <a:ext cx="629807" cy="531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pt-P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92257E-7AF4-A37F-C2B3-5EF7CC9B9229}"/>
              </a:ext>
            </a:extLst>
          </p:cNvPr>
          <p:cNvSpPr txBox="1"/>
          <p:nvPr/>
        </p:nvSpPr>
        <p:spPr>
          <a:xfrm>
            <a:off x="3048000" y="3059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Harrison, R. L., </a:t>
            </a:r>
            <a:r>
              <a:rPr lang="pt-P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Reilly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M., &amp; </a:t>
            </a:r>
            <a:r>
              <a:rPr lang="pt-P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Creswell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W. (2020). </a:t>
            </a: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9C3855F-B3D0-4C78-7F2F-4BAC3EB911E9}"/>
              </a:ext>
            </a:extLst>
          </p:cNvPr>
          <p:cNvSpPr txBox="1"/>
          <p:nvPr/>
        </p:nvSpPr>
        <p:spPr>
          <a:xfrm>
            <a:off x="5546589" y="5286375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3CED8A2-42DC-4EB6-823F-6A661933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827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FA06815-75F7-54A1-01E0-1ECB66AD8091}"/>
              </a:ext>
            </a:extLst>
          </p:cNvPr>
          <p:cNvSpPr txBox="1"/>
          <p:nvPr/>
        </p:nvSpPr>
        <p:spPr>
          <a:xfrm>
            <a:off x="5369442" y="1315101"/>
            <a:ext cx="6822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8000" dirty="0">
                <a:solidFill>
                  <a:schemeClr val="bg1"/>
                </a:solidFill>
                <a:latin typeface="Calibri" panose="020F0502020204030204"/>
              </a:rPr>
              <a:t>Contributos</a:t>
            </a:r>
            <a:endParaRPr kumimoji="0" lang="pt-PT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2FA5453-E42F-4958-2F94-06B8B8EE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12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105739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i="1" dirty="0">
                <a:solidFill>
                  <a:srgbClr val="FF0000"/>
                </a:solidFill>
                <a:latin typeface="Calibri" panose="020F0502020204030204"/>
              </a:rPr>
              <a:t>Outputs </a:t>
            </a:r>
            <a:endParaRPr kumimoji="0" lang="pt-PT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Aplicações concretas do recurso aos </a:t>
            </a:r>
            <a:r>
              <a:rPr lang="pt-PT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o nosso projeto – </a:t>
            </a:r>
            <a:r>
              <a:rPr lang="pt-P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caminhos e reflexões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E06878-5BD4-088F-2972-A9D7A97B43AF}"/>
              </a:ext>
            </a:extLst>
          </p:cNvPr>
          <p:cNvSpPr txBox="1"/>
          <p:nvPr/>
        </p:nvSpPr>
        <p:spPr>
          <a:xfrm>
            <a:off x="722742" y="2109737"/>
            <a:ext cx="4763658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Abordagem de investigação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7C2C59D-1661-02C0-C3BD-68798576DDED}"/>
              </a:ext>
            </a:extLst>
          </p:cNvPr>
          <p:cNvSpPr txBox="1"/>
          <p:nvPr/>
        </p:nvSpPr>
        <p:spPr>
          <a:xfrm>
            <a:off x="2314574" y="3041165"/>
            <a:ext cx="79343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  <a:defRPr/>
            </a:pPr>
            <a:r>
              <a:rPr lang="pt-PT" sz="2000" dirty="0"/>
              <a:t>Fornecem uma </a:t>
            </a:r>
            <a:r>
              <a:rPr lang="pt-PT" sz="2000" b="1" dirty="0"/>
              <a:t>teoria substantiva do fenómeno</a:t>
            </a:r>
            <a:r>
              <a:rPr lang="pt-PT" sz="2000" dirty="0"/>
              <a:t> de investigação, admitindo uma convergência epistemológica entre o positivismo e o </a:t>
            </a:r>
            <a:r>
              <a:rPr lang="pt-PT" sz="2000" dirty="0" err="1"/>
              <a:t>interpretativismo</a:t>
            </a:r>
            <a:r>
              <a:rPr lang="pt-PT" sz="2000" dirty="0"/>
              <a:t>;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pt-PT" sz="2000" dirty="0"/>
              <a:t>Promove a explicação e compreensão de </a:t>
            </a:r>
            <a:r>
              <a:rPr lang="pt-PT" sz="2000" b="1" dirty="0"/>
              <a:t>fenómenos</a:t>
            </a:r>
            <a:r>
              <a:rPr lang="pt-PT" sz="2000" dirty="0"/>
              <a:t> sociais e organizacionais </a:t>
            </a:r>
            <a:r>
              <a:rPr lang="pt-PT" sz="2000" b="1" dirty="0"/>
              <a:t>complexos</a:t>
            </a:r>
            <a:r>
              <a:rPr lang="pt-PT" sz="2000" dirty="0"/>
              <a:t>;</a:t>
            </a:r>
          </a:p>
          <a:p>
            <a:pPr marL="457200" indent="-457200">
              <a:buFontTx/>
              <a:buAutoNum type="alphaLcParenR"/>
              <a:defRPr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Tem por referência o processo final de </a:t>
            </a:r>
            <a:r>
              <a:rPr kumimoji="0" lang="pt-PT" altLang="pt-PT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validação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: para reduzir mal-entendidos, particularmente, sobre a pesquisa qualitativa e contribui para desenvolver um corpo científico comum de conhecimento (Maxwell 1992) mais sólido e multifacetado.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pt-PT" sz="20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altLang="pt-PT" sz="14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352DAAE2-8BE9-9CAC-4E06-28DC97A6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285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105739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i="1" dirty="0">
                <a:solidFill>
                  <a:srgbClr val="FF0000"/>
                </a:solidFill>
                <a:latin typeface="Calibri" panose="020F0502020204030204"/>
              </a:rPr>
              <a:t>Outputs </a:t>
            </a:r>
            <a:endParaRPr kumimoji="0" lang="pt-PT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Aplicações concretas do recurso aos </a:t>
            </a:r>
            <a:r>
              <a:rPr lang="pt-PT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o nosso projeto – </a:t>
            </a:r>
            <a:r>
              <a:rPr lang="pt-P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caminhos e reflexões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E06878-5BD4-088F-2972-A9D7A97B43AF}"/>
              </a:ext>
            </a:extLst>
          </p:cNvPr>
          <p:cNvSpPr txBox="1"/>
          <p:nvPr/>
        </p:nvSpPr>
        <p:spPr>
          <a:xfrm>
            <a:off x="722742" y="2109737"/>
            <a:ext cx="4763658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Desenho de pesquisa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7C2C59D-1661-02C0-C3BD-68798576DDED}"/>
              </a:ext>
            </a:extLst>
          </p:cNvPr>
          <p:cNvSpPr txBox="1"/>
          <p:nvPr/>
        </p:nvSpPr>
        <p:spPr>
          <a:xfrm>
            <a:off x="2743200" y="2845800"/>
            <a:ext cx="74295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lang="pt-PT" sz="2000" dirty="0"/>
              <a:t>Permite abordar confirmações e questões de pesquisa exploratória simultaneamente (</a:t>
            </a:r>
            <a:r>
              <a:rPr lang="pt-PT" sz="2000" dirty="0" err="1"/>
              <a:t>Teddlie</a:t>
            </a:r>
            <a:r>
              <a:rPr lang="pt-PT" sz="2000" dirty="0"/>
              <a:t> &amp; </a:t>
            </a:r>
            <a:r>
              <a:rPr lang="pt-PT" sz="2000" dirty="0" err="1"/>
              <a:t>Tashakkori</a:t>
            </a:r>
            <a:r>
              <a:rPr lang="pt-PT" sz="2000" dirty="0"/>
              <a:t> 2003, 2009); </a:t>
            </a:r>
          </a:p>
          <a:p>
            <a:pPr marL="457200" indent="-457200" algn="just">
              <a:buFontTx/>
              <a:buAutoNum type="alphaLcParenR"/>
              <a:defRPr/>
            </a:pPr>
            <a:r>
              <a:rPr lang="pt-PT" altLang="pt-PT" sz="2000" dirty="0">
                <a:solidFill>
                  <a:srgbClr val="202124"/>
                </a:solidFill>
                <a:latin typeface="inherit"/>
              </a:rPr>
              <a:t>Auxilia a compreender um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conjunto abrangente de fatores ou componentes, analisar as suas inter-relações, que podem ser acomodados num único inquérito de pesquisa, por exemplo.</a:t>
            </a:r>
          </a:p>
          <a:p>
            <a:pPr marL="457200" indent="-457200" algn="just">
              <a:buFontTx/>
              <a:buAutoNum type="alphaLcParenR"/>
              <a:defRPr/>
            </a:pPr>
            <a:r>
              <a:rPr lang="pt-PT" sz="2000" dirty="0">
                <a:solidFill>
                  <a:srgbClr val="202124"/>
                </a:solidFill>
                <a:latin typeface="inherit"/>
              </a:rPr>
              <a:t>Orienta a definição de propósitos e objetivos de investigação.</a:t>
            </a:r>
            <a:endParaRPr lang="pt-PT" sz="20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altLang="pt-PT" sz="14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9CB4D35E-75DB-255B-7CB4-1E92B40D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46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105739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i="1" dirty="0">
                <a:solidFill>
                  <a:srgbClr val="FF0000"/>
                </a:solidFill>
                <a:latin typeface="Calibri" panose="020F0502020204030204"/>
              </a:rPr>
              <a:t>Outputs </a:t>
            </a:r>
            <a:endParaRPr kumimoji="0" lang="pt-PT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Aplicações concretas do recurso aos </a:t>
            </a:r>
            <a:r>
              <a:rPr lang="pt-PT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o nosso projeto – </a:t>
            </a:r>
            <a:r>
              <a:rPr lang="pt-P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caminhos e reflexões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E06878-5BD4-088F-2972-A9D7A97B43AF}"/>
              </a:ext>
            </a:extLst>
          </p:cNvPr>
          <p:cNvSpPr txBox="1"/>
          <p:nvPr/>
        </p:nvSpPr>
        <p:spPr>
          <a:xfrm>
            <a:off x="722742" y="2109737"/>
            <a:ext cx="4763658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Resultados esperados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7C2C59D-1661-02C0-C3BD-68798576DDED}"/>
              </a:ext>
            </a:extLst>
          </p:cNvPr>
          <p:cNvSpPr txBox="1"/>
          <p:nvPr/>
        </p:nvSpPr>
        <p:spPr>
          <a:xfrm>
            <a:off x="2119934" y="2941774"/>
            <a:ext cx="87534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lphaLcParenR"/>
              <a:defRPr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Fornece uma visão mais holística do fenómeno de investigação do que abordagens e componentes qualitativos e quantitativos, </a:t>
            </a:r>
            <a:r>
              <a:rPr kumimoji="0" lang="pt-PT" altLang="pt-PT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 si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isoladamente;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pt-PT" altLang="pt-PT" sz="2000" dirty="0">
                <a:solidFill>
                  <a:srgbClr val="202124"/>
                </a:solidFill>
                <a:latin typeface="inherit"/>
              </a:rPr>
              <a:t>Oferece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inferências mais fortes do que um único método ou visão de mundo (</a:t>
            </a:r>
            <a:r>
              <a:rPr kumimoji="0" lang="pt-PT" altLang="pt-PT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Teddlie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e </a:t>
            </a:r>
            <a:r>
              <a:rPr kumimoji="0" lang="pt-PT" altLang="pt-PT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Tashakkori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2003, 2009);</a:t>
            </a:r>
          </a:p>
          <a:p>
            <a:pPr marL="457200" indent="-457200">
              <a:buAutoNum type="alphaLcParenR"/>
              <a:defRPr/>
            </a:pPr>
            <a:r>
              <a:rPr lang="pt-PT" sz="2000" dirty="0">
                <a:solidFill>
                  <a:srgbClr val="202124"/>
                </a:solidFill>
                <a:latin typeface="inherit"/>
              </a:rPr>
              <a:t>A</a:t>
            </a:r>
            <a:r>
              <a:rPr lang="pt-PT" sz="2000" dirty="0"/>
              <a:t>profunda meta inferências através das abordagens “</a:t>
            </a:r>
            <a:r>
              <a:rPr lang="pt-PT" sz="2000" b="1" i="1" dirty="0" err="1"/>
              <a:t>bracketing</a:t>
            </a:r>
            <a:r>
              <a:rPr lang="pt-PT" sz="2000" dirty="0"/>
              <a:t>” e “</a:t>
            </a:r>
            <a:r>
              <a:rPr lang="pt-PT" sz="2000" b="1" i="1" dirty="0" err="1"/>
              <a:t>bridging</a:t>
            </a:r>
            <a:r>
              <a:rPr lang="pt-PT" sz="2000" dirty="0"/>
              <a:t>” (Lewis &amp; Grimes, 1999): incorporando diversidade e oposição e contradições entre os resultados quantitativos e qualitativos; ou gerando processos de consenso entre ambos os resultados obtidos;</a:t>
            </a:r>
          </a:p>
          <a:p>
            <a:pPr marL="457200" indent="-457200">
              <a:buFontTx/>
              <a:buAutoNum type="alphaLcParenR"/>
              <a:defRPr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Garante maior variedade de pontos de vista divergentes e/ou complementares (</a:t>
            </a:r>
            <a:r>
              <a:rPr kumimoji="0" lang="pt-PT" altLang="pt-PT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Teddlie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e </a:t>
            </a:r>
            <a:r>
              <a:rPr kumimoji="0" lang="pt-PT" altLang="pt-PT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Tashakkori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2003, 2009).</a:t>
            </a:r>
            <a:endParaRPr lang="pt-PT" sz="20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altLang="pt-PT" sz="14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DC087B07-4D0A-05EE-89A1-1D9C3B70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994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FA06815-75F7-54A1-01E0-1ECB66AD8091}"/>
              </a:ext>
            </a:extLst>
          </p:cNvPr>
          <p:cNvSpPr txBox="1"/>
          <p:nvPr/>
        </p:nvSpPr>
        <p:spPr>
          <a:xfrm>
            <a:off x="5369442" y="1315101"/>
            <a:ext cx="6822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8000" dirty="0">
                <a:solidFill>
                  <a:schemeClr val="bg1"/>
                </a:solidFill>
                <a:latin typeface="Calibri" panose="020F0502020204030204"/>
              </a:rPr>
              <a:t>Considerações </a:t>
            </a:r>
            <a:r>
              <a:rPr lang="pt-PT" sz="8000" b="1" dirty="0">
                <a:solidFill>
                  <a:schemeClr val="bg1"/>
                </a:solidFill>
                <a:latin typeface="Calibri" panose="020F0502020204030204"/>
              </a:rPr>
              <a:t>Gerais</a:t>
            </a:r>
            <a:endParaRPr kumimoji="0" lang="pt-PT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9DF2FF10-6F80-29D1-B352-27EEBC79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1570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13217" y="439645"/>
            <a:ext cx="785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FF0000"/>
                </a:solidFill>
                <a:latin typeface="Calibri" panose="020F0502020204030204"/>
              </a:rPr>
              <a:t>Referências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EB042E-DACF-6876-BD86-DD5094F57D6D}"/>
              </a:ext>
            </a:extLst>
          </p:cNvPr>
          <p:cNvSpPr txBox="1"/>
          <p:nvPr/>
        </p:nvSpPr>
        <p:spPr>
          <a:xfrm>
            <a:off x="1423987" y="1480192"/>
            <a:ext cx="934402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indent="-457200">
              <a:spcAft>
                <a:spcPts val="800"/>
              </a:spcAft>
            </a:pPr>
            <a:r>
              <a:rPr lang="pt-PT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Creswell</a:t>
            </a: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W. (2009). </a:t>
            </a:r>
            <a:r>
              <a:rPr lang="pt-PT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design: </a:t>
            </a:r>
            <a:r>
              <a:rPr lang="pt-PT" sz="1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lang="pt-PT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</a:t>
            </a:r>
            <a:r>
              <a:rPr lang="pt-PT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lang="pt-PT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pt-PT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(3.ª ed.). Sage.</a:t>
            </a:r>
          </a:p>
          <a:p>
            <a:pPr marL="540000" indent="-457200">
              <a:spcAft>
                <a:spcPts val="800"/>
              </a:spcAft>
            </a:pP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Creswell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W., &amp;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 L. (2007).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Conducting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Research.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Sage.</a:t>
            </a:r>
            <a:endParaRPr kumimoji="0" lang="pt-PT" alt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00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Glaser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B. G., &amp; Strauss, A. L. (1965).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Discovery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Substantive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Basic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Underlying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Research.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Scientist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8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(6), 5-12.</a:t>
            </a:r>
          </a:p>
          <a:p>
            <a:pPr marL="540000" indent="-457200">
              <a:spcAft>
                <a:spcPts val="800"/>
              </a:spcAft>
            </a:pP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Harrison, R. L., </a:t>
            </a:r>
            <a:r>
              <a:rPr lang="pt-PT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Reilly</a:t>
            </a: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M., &amp; </a:t>
            </a:r>
            <a:r>
              <a:rPr lang="pt-PT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Creswell</a:t>
            </a: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W. (2020). </a:t>
            </a:r>
            <a:r>
              <a:rPr lang="pt-PT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Methodological</a:t>
            </a: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Rigor in </a:t>
            </a:r>
            <a:r>
              <a:rPr lang="pt-PT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Management </a:t>
            </a:r>
            <a:r>
              <a:rPr lang="pt-PT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PT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t-PT" sz="1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lang="pt-PT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pt-PT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Research, 14</a:t>
            </a:r>
            <a:r>
              <a:rPr lang="pt-PT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473–495.</a:t>
            </a:r>
          </a:p>
          <a:p>
            <a:pPr marL="5400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Landry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a. (1992). A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Disciplined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Methodological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Pluralism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MIS Research.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Management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Technologies, 2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77 - 97.</a:t>
            </a:r>
            <a:endParaRPr lang="pt-PT" altLang="pt-PT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5400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Lewis, M. W., &amp; Grimes, A. J. (1999).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Metatriangulation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Paradigms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Management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24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672-90.</a:t>
            </a:r>
            <a:endParaRPr kumimoji="0" lang="pt-PT" alt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00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Maxwell, J. A. (1992).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Validity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Research. 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Harvard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62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279-300.</a:t>
            </a:r>
            <a:endParaRPr kumimoji="0" lang="pt-PT" alt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00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Morse, J. M. (2003).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Multimethod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Design. 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Tashakkori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C.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Teddlie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(Eds.),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Handbook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Social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(pp. 189-208). Sage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pt-PT" alt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00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Ridenour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S., &amp; Newman, I. (2008).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Research: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Continuum.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Southern Illinois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Press.</a:t>
            </a:r>
            <a:endParaRPr kumimoji="0" lang="pt-PT" alt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00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Teddlie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C., &amp;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Tashakkori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(2003). Major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Controversies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of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Tashakkori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C.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Teddlie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(Eds.),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Handbook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Social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(pp. 3 - 50). Sage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pt-PT" alt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00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Teddlie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C., &amp;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Tashakkori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(2009).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Foundations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Research.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Sage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pt-PT" alt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00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Venkatesh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V., Brown, S. A., &amp; Bala, H. (2013).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Bridging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divide: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conducting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in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Quarterly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37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21-54.</a:t>
            </a:r>
            <a:endParaRPr kumimoji="0" lang="pt-PT" alt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00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Weber, R. (2004).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Rhetoric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Positivism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Interpretivism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</a:t>
            </a:r>
            <a:r>
              <a:rPr kumimoji="0" lang="pt-PT" alt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Quarterly</a:t>
            </a:r>
            <a:r>
              <a:rPr kumimoji="0" lang="pt-PT" alt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28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</a:t>
            </a:r>
            <a:r>
              <a:rPr kumimoji="0" lang="pt-PT" alt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iii-xii</a:t>
            </a: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FFB47455-BA7B-9249-81FC-6A1FDD6E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597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6C49108D-BCEE-09A5-D36E-14016242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98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785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FF0000"/>
                </a:solidFill>
                <a:latin typeface="Calibri" panose="020F0502020204030204"/>
              </a:rPr>
              <a:t>Estrutura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Sistematização da organização do artigo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851C18-EA1F-05B5-36DA-2EF2E6670D24}"/>
              </a:ext>
            </a:extLst>
          </p:cNvPr>
          <p:cNvSpPr txBox="1"/>
          <p:nvPr/>
        </p:nvSpPr>
        <p:spPr>
          <a:xfrm>
            <a:off x="722743" y="1865485"/>
            <a:ext cx="25414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>
                <a:solidFill>
                  <a:schemeClr val="bg1"/>
                </a:solidFill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3A4F8C-F40A-569A-7899-C28ECEA01853}"/>
              </a:ext>
            </a:extLst>
          </p:cNvPr>
          <p:cNvSpPr txBox="1"/>
          <p:nvPr/>
        </p:nvSpPr>
        <p:spPr>
          <a:xfrm>
            <a:off x="722742" y="2355450"/>
            <a:ext cx="254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>
                <a:solidFill>
                  <a:prstClr val="black"/>
                </a:solidFill>
                <a:cs typeface="Times New Roman" panose="02020603050405020304" pitchFamily="18" charset="0"/>
              </a:rPr>
              <a:t>Dialética conceptual e estado da arte.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D49EDF-1DC0-A954-4BDB-C9B15923C807}"/>
              </a:ext>
            </a:extLst>
          </p:cNvPr>
          <p:cNvSpPr txBox="1"/>
          <p:nvPr/>
        </p:nvSpPr>
        <p:spPr>
          <a:xfrm>
            <a:off x="3554548" y="1865485"/>
            <a:ext cx="25414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Guidelines</a:t>
            </a:r>
            <a:endParaRPr lang="pt-PT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751720-A23B-FD0B-1F21-9A6EB570146E}"/>
              </a:ext>
            </a:extLst>
          </p:cNvPr>
          <p:cNvSpPr txBox="1"/>
          <p:nvPr/>
        </p:nvSpPr>
        <p:spPr>
          <a:xfrm>
            <a:off x="3554547" y="2355451"/>
            <a:ext cx="254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>
                <a:solidFill>
                  <a:prstClr val="black"/>
                </a:solidFill>
                <a:cs typeface="Times New Roman" panose="02020603050405020304" pitchFamily="18" charset="0"/>
              </a:rPr>
              <a:t>Linhas de orientação para condução da pesquisa com </a:t>
            </a:r>
            <a:r>
              <a:rPr lang="pt-PT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mixed</a:t>
            </a:r>
            <a:r>
              <a:rPr lang="pt-PT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pt-PT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methods</a:t>
            </a:r>
            <a:r>
              <a:rPr lang="pt-PT" i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D1AE07-87EE-826B-CF44-48B6C9C8E5B1}"/>
              </a:ext>
            </a:extLst>
          </p:cNvPr>
          <p:cNvSpPr txBox="1"/>
          <p:nvPr/>
        </p:nvSpPr>
        <p:spPr>
          <a:xfrm>
            <a:off x="6382809" y="1865485"/>
            <a:ext cx="25414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i="1" dirty="0">
                <a:solidFill>
                  <a:schemeClr val="bg1"/>
                </a:solidFill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157AB4D-DCCE-010C-FB18-0DC9124F2E6C}"/>
              </a:ext>
            </a:extLst>
          </p:cNvPr>
          <p:cNvSpPr txBox="1"/>
          <p:nvPr/>
        </p:nvSpPr>
        <p:spPr>
          <a:xfrm>
            <a:off x="6382808" y="2355451"/>
            <a:ext cx="254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>
                <a:solidFill>
                  <a:prstClr val="black"/>
                </a:solidFill>
                <a:cs typeface="Times New Roman" panose="02020603050405020304" pitchFamily="18" charset="0"/>
              </a:rPr>
              <a:t>Propósitos e motivações para recurso aos </a:t>
            </a:r>
            <a:r>
              <a:rPr lang="pt-PT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mixed</a:t>
            </a:r>
            <a:r>
              <a:rPr lang="pt-PT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pt-PT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methods</a:t>
            </a:r>
            <a:r>
              <a:rPr lang="pt-PT" dirty="0">
                <a:solidFill>
                  <a:prstClr val="black"/>
                </a:solidFill>
                <a:cs typeface="Times New Roman" panose="02020603050405020304" pitchFamily="18" charset="0"/>
              </a:rPr>
              <a:t> e </a:t>
            </a:r>
            <a:r>
              <a:rPr lang="pt-PT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mixed</a:t>
            </a:r>
            <a:r>
              <a:rPr lang="pt-PT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pt-PT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methods</a:t>
            </a:r>
            <a:r>
              <a:rPr lang="pt-PT" i="1" dirty="0">
                <a:solidFill>
                  <a:prstClr val="black"/>
                </a:solidFill>
                <a:cs typeface="Times New Roman" panose="02020603050405020304" pitchFamily="18" charset="0"/>
              </a:rPr>
              <a:t> design.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8A55E25-8F1D-5354-025C-881F5D26EFCF}"/>
              </a:ext>
            </a:extLst>
          </p:cNvPr>
          <p:cNvSpPr txBox="1"/>
          <p:nvPr/>
        </p:nvSpPr>
        <p:spPr>
          <a:xfrm>
            <a:off x="9211070" y="1856832"/>
            <a:ext cx="25414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Review</a:t>
            </a:r>
            <a:r>
              <a:rPr lang="pt-PT" i="1" dirty="0">
                <a:solidFill>
                  <a:schemeClr val="bg1"/>
                </a:solidFill>
                <a:cs typeface="Times New Roman" panose="02020603050405020304" pitchFamily="18" charset="0"/>
              </a:rPr>
              <a:t> of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CC379BE-873B-E8A5-25E8-2441CAF07851}"/>
              </a:ext>
            </a:extLst>
          </p:cNvPr>
          <p:cNvSpPr txBox="1"/>
          <p:nvPr/>
        </p:nvSpPr>
        <p:spPr>
          <a:xfrm>
            <a:off x="9211069" y="2346798"/>
            <a:ext cx="254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>
                <a:solidFill>
                  <a:prstClr val="black"/>
                </a:solidFill>
                <a:cs typeface="Times New Roman" panose="02020603050405020304" pitchFamily="18" charset="0"/>
              </a:rPr>
              <a:t>Explicação da pesquisa realizada, apresentando dois exemplos selecionados.</a:t>
            </a:r>
            <a:endParaRPr lang="pt-PT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C19D7C2-FC37-9FEC-AC14-337334E1138D}"/>
              </a:ext>
            </a:extLst>
          </p:cNvPr>
          <p:cNvSpPr txBox="1"/>
          <p:nvPr/>
        </p:nvSpPr>
        <p:spPr>
          <a:xfrm>
            <a:off x="722742" y="4438518"/>
            <a:ext cx="25414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>
                <a:solidFill>
                  <a:schemeClr val="bg1"/>
                </a:solidFill>
                <a:cs typeface="Times New Roman" panose="02020603050405020304" pitchFamily="18" charset="0"/>
              </a:rPr>
              <a:t>Validação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6DDDC04-72BE-9B65-C7B3-B1DE59EC612C}"/>
              </a:ext>
            </a:extLst>
          </p:cNvPr>
          <p:cNvSpPr txBox="1"/>
          <p:nvPr/>
        </p:nvSpPr>
        <p:spPr>
          <a:xfrm>
            <a:off x="3554547" y="4438518"/>
            <a:ext cx="81979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>
                <a:cs typeface="Times New Roman" panose="02020603050405020304" pitchFamily="18" charset="0"/>
              </a:rPr>
              <a:t>Conclusões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A09FE30-2522-8053-85E1-AF3B35229EB8}"/>
              </a:ext>
            </a:extLst>
          </p:cNvPr>
          <p:cNvSpPr txBox="1"/>
          <p:nvPr/>
        </p:nvSpPr>
        <p:spPr>
          <a:xfrm>
            <a:off x="722742" y="4941027"/>
            <a:ext cx="254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>
                <a:solidFill>
                  <a:prstClr val="black"/>
                </a:solidFill>
                <a:cs typeface="Times New Roman" panose="02020603050405020304" pitchFamily="18" charset="0"/>
              </a:rPr>
              <a:t>Ações críticas de avaliação da qualidade e rigor do desenho de pesquisa.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2F1CAE7-4757-39BE-28D0-E2C00AF4B6A5}"/>
              </a:ext>
            </a:extLst>
          </p:cNvPr>
          <p:cNvSpPr txBox="1"/>
          <p:nvPr/>
        </p:nvSpPr>
        <p:spPr>
          <a:xfrm>
            <a:off x="3221530" y="1827196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1160681-6533-91D8-B155-274722243189}"/>
              </a:ext>
            </a:extLst>
          </p:cNvPr>
          <p:cNvSpPr txBox="1"/>
          <p:nvPr/>
        </p:nvSpPr>
        <p:spPr>
          <a:xfrm>
            <a:off x="6051496" y="1817423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B3C3FED-14B6-F449-7F81-394700A586BA}"/>
              </a:ext>
            </a:extLst>
          </p:cNvPr>
          <p:cNvSpPr txBox="1"/>
          <p:nvPr/>
        </p:nvSpPr>
        <p:spPr>
          <a:xfrm>
            <a:off x="8888484" y="1808770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8EDB85A-5518-0FFE-10B7-17F1FF246D91}"/>
              </a:ext>
            </a:extLst>
          </p:cNvPr>
          <p:cNvSpPr txBox="1"/>
          <p:nvPr/>
        </p:nvSpPr>
        <p:spPr>
          <a:xfrm>
            <a:off x="387681" y="4349046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B014E53-CC08-FC50-7357-96AD75D68831}"/>
              </a:ext>
            </a:extLst>
          </p:cNvPr>
          <p:cNvSpPr txBox="1"/>
          <p:nvPr/>
        </p:nvSpPr>
        <p:spPr>
          <a:xfrm>
            <a:off x="3221530" y="4350980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9149D6E-98E6-6F81-50A7-CBDDABB8250C}"/>
              </a:ext>
            </a:extLst>
          </p:cNvPr>
          <p:cNvSpPr txBox="1"/>
          <p:nvPr/>
        </p:nvSpPr>
        <p:spPr>
          <a:xfrm rot="5400000">
            <a:off x="3902014" y="4895388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1B33899-AE40-0FCA-D88F-541D4871B62B}"/>
              </a:ext>
            </a:extLst>
          </p:cNvPr>
          <p:cNvSpPr txBox="1"/>
          <p:nvPr/>
        </p:nvSpPr>
        <p:spPr>
          <a:xfrm>
            <a:off x="4008474" y="5444591"/>
            <a:ext cx="774404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b="1" dirty="0">
                <a:solidFill>
                  <a:schemeClr val="bg1"/>
                </a:solidFill>
                <a:cs typeface="Times New Roman" panose="02020603050405020304" pitchFamily="18" charset="0"/>
              </a:rPr>
              <a:t>Contributos para a nossa pesquisa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2C04649-482C-B198-298B-0E8B36DD7CD2}"/>
              </a:ext>
            </a:extLst>
          </p:cNvPr>
          <p:cNvSpPr txBox="1"/>
          <p:nvPr/>
        </p:nvSpPr>
        <p:spPr>
          <a:xfrm rot="5400000">
            <a:off x="804583" y="3976880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381F0B5A-A5AF-2BDD-1C0F-59A50A2D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515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785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FF0000"/>
                </a:solidFill>
                <a:latin typeface="Calibri" panose="020F0502020204030204"/>
              </a:rPr>
              <a:t>Considerações gerais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Notas sobre o posicionamento dos autores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632EF8-5AB7-FE6D-9B72-CD796D9CA4B4}"/>
              </a:ext>
            </a:extLst>
          </p:cNvPr>
          <p:cNvSpPr txBox="1"/>
          <p:nvPr/>
        </p:nvSpPr>
        <p:spPr>
          <a:xfrm>
            <a:off x="722743" y="1526149"/>
            <a:ext cx="1024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Verifica-se: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F6451F-4C4D-0C21-9A35-B17B13A3EDA5}"/>
              </a:ext>
            </a:extLst>
          </p:cNvPr>
          <p:cNvSpPr txBox="1"/>
          <p:nvPr/>
        </p:nvSpPr>
        <p:spPr>
          <a:xfrm>
            <a:off x="2524125" y="2049369"/>
            <a:ext cx="84432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pt-PT" dirty="0"/>
              <a:t>Declaração de interesses relativamente à preferência pela condução de uma investigação com recurso a metodologia mista;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pt-PT" dirty="0"/>
              <a:t>Revelam preocupação em definir critérios robustos para ter como amostra de investigação um conjunto de artigos selecionados que representem os parâmetros que, no seu entendimento, melhor ilustram o desenho de pesquisa através de </a:t>
            </a:r>
            <a:r>
              <a:rPr lang="pt-PT" i="1" dirty="0" err="1"/>
              <a:t>mixed</a:t>
            </a:r>
            <a:r>
              <a:rPr lang="pt-PT" i="1" dirty="0"/>
              <a:t> </a:t>
            </a:r>
            <a:r>
              <a:rPr lang="pt-PT" i="1" dirty="0" err="1"/>
              <a:t>methods</a:t>
            </a:r>
            <a:r>
              <a:rPr lang="pt-PT" dirty="0"/>
              <a:t>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pt-PT" dirty="0"/>
              <a:t>Reforço permanente em recordar que o recurso aos </a:t>
            </a:r>
            <a:r>
              <a:rPr lang="pt-PT" i="1" dirty="0" err="1"/>
              <a:t>mixed</a:t>
            </a:r>
            <a:r>
              <a:rPr lang="pt-PT" i="1" dirty="0"/>
              <a:t> </a:t>
            </a:r>
            <a:r>
              <a:rPr lang="pt-PT" i="1" dirty="0" err="1"/>
              <a:t>methods</a:t>
            </a:r>
            <a:r>
              <a:rPr lang="pt-PT" i="1" dirty="0"/>
              <a:t> </a:t>
            </a:r>
            <a:r>
              <a:rPr lang="pt-PT" dirty="0"/>
              <a:t>deve aferir permanentemente a importância da questão de pesquisa, do propósito e do contexto de investigação;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PT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Exaustão/redundância de algumas ideias-chave relativamente às suas orientações de pesquisa/dos seus propósitos com o artigo, retirando algum pragmatismo à leitura;</a:t>
            </a:r>
          </a:p>
          <a:p>
            <a:pPr marL="457200" lvl="0" indent="-457200" algn="just">
              <a:buFont typeface="+mj-lt"/>
              <a:buAutoNum type="alphaLcParenR"/>
              <a:defRPr/>
            </a:pPr>
            <a:r>
              <a:rPr lang="pt-PT" dirty="0">
                <a:solidFill>
                  <a:srgbClr val="FF0000"/>
                </a:solidFill>
                <a:cs typeface="Times New Roman" panose="02020603050405020304" pitchFamily="18" charset="0"/>
              </a:rPr>
              <a:t>Não explicitam, no artigo concreto,  a motivação desta área (IS) de estudo/análise.</a:t>
            </a:r>
            <a:endParaRPr kumimoji="0" lang="pt-PT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6F2447D-7E06-4F60-BE30-ACF3638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740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FA06815-75F7-54A1-01E0-1ECB66AD8091}"/>
              </a:ext>
            </a:extLst>
          </p:cNvPr>
          <p:cNvSpPr txBox="1"/>
          <p:nvPr/>
        </p:nvSpPr>
        <p:spPr>
          <a:xfrm>
            <a:off x="5369442" y="1315101"/>
            <a:ext cx="6822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8000" dirty="0">
                <a:solidFill>
                  <a:schemeClr val="bg1"/>
                </a:solidFill>
                <a:latin typeface="Calibri" panose="020F0502020204030204"/>
              </a:rPr>
              <a:t>Análise e Perspetivas</a:t>
            </a:r>
            <a:endParaRPr kumimoji="0" lang="pt-PT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DB9B7A2E-B87E-8709-07BD-EF3A3E0D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234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785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FF0000"/>
                </a:solidFill>
                <a:latin typeface="Calibri" panose="020F0502020204030204"/>
              </a:rPr>
              <a:t>Introdução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Dialética Conceptual e Estado da Arte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86F36B-DC53-C33A-77D0-180AC8037C27}"/>
              </a:ext>
            </a:extLst>
          </p:cNvPr>
          <p:cNvSpPr txBox="1"/>
          <p:nvPr/>
        </p:nvSpPr>
        <p:spPr>
          <a:xfrm>
            <a:off x="2897315" y="2305615"/>
            <a:ext cx="5868557" cy="22467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mixing different methods originated in 1959 when Campbell and Fisk used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multimethods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study validity of psychological traits.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F5EFCC-3442-C7B3-0171-5EC8A9834062}"/>
              </a:ext>
            </a:extLst>
          </p:cNvPr>
          <p:cNvSpPr txBox="1"/>
          <p:nvPr/>
        </p:nvSpPr>
        <p:spPr>
          <a:xfrm>
            <a:off x="4508046" y="4815959"/>
            <a:ext cx="2647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Creswell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W. (2009)</a:t>
            </a:r>
            <a:endParaRPr kumimoji="0" lang="pt-PT" sz="1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12A307B1-B299-1E39-42E6-7D63FC66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114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785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FF0000"/>
                </a:solidFill>
                <a:latin typeface="Calibri" panose="020F0502020204030204"/>
              </a:rPr>
              <a:t>Introdução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Dialética Conceptual e Estado da Arte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E017E6-A6E6-A663-4BC3-63745A964712}"/>
              </a:ext>
            </a:extLst>
          </p:cNvPr>
          <p:cNvSpPr txBox="1"/>
          <p:nvPr/>
        </p:nvSpPr>
        <p:spPr>
          <a:xfrm>
            <a:off x="2821116" y="2925249"/>
            <a:ext cx="2220482" cy="531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Positivismo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9D00F3-A114-2EF2-0A2A-A9B4E5CDA5AF}"/>
              </a:ext>
            </a:extLst>
          </p:cNvPr>
          <p:cNvSpPr txBox="1"/>
          <p:nvPr/>
        </p:nvSpPr>
        <p:spPr>
          <a:xfrm>
            <a:off x="5792916" y="2925249"/>
            <a:ext cx="289675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Interpretativismo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6A5CB64-0413-2027-96F4-23FFEB19119E}"/>
              </a:ext>
            </a:extLst>
          </p:cNvPr>
          <p:cNvSpPr txBox="1"/>
          <p:nvPr/>
        </p:nvSpPr>
        <p:spPr>
          <a:xfrm>
            <a:off x="5102353" y="2925249"/>
            <a:ext cx="629807" cy="531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pt-P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86F36B-DC53-C33A-77D0-180AC8037C27}"/>
              </a:ext>
            </a:extLst>
          </p:cNvPr>
          <p:cNvSpPr txBox="1"/>
          <p:nvPr/>
        </p:nvSpPr>
        <p:spPr>
          <a:xfrm>
            <a:off x="2821115" y="1849343"/>
            <a:ext cx="586855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Epistemologia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0912E2-6D0A-563D-2CCF-458B0676174D}"/>
              </a:ext>
            </a:extLst>
          </p:cNvPr>
          <p:cNvSpPr txBox="1"/>
          <p:nvPr/>
        </p:nvSpPr>
        <p:spPr>
          <a:xfrm rot="5400000">
            <a:off x="4094838" y="2413516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F52B88-C3BE-DE93-01D9-2823890C0129}"/>
              </a:ext>
            </a:extLst>
          </p:cNvPr>
          <p:cNvSpPr txBox="1"/>
          <p:nvPr/>
        </p:nvSpPr>
        <p:spPr>
          <a:xfrm rot="5400000">
            <a:off x="7066639" y="2413516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»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22C4BF-BB51-79C5-6D89-9F29CCC78E22}"/>
              </a:ext>
            </a:extLst>
          </p:cNvPr>
          <p:cNvSpPr txBox="1"/>
          <p:nvPr/>
        </p:nvSpPr>
        <p:spPr>
          <a:xfrm>
            <a:off x="2821115" y="4009186"/>
            <a:ext cx="62181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lang="pt-PT" sz="2000" dirty="0">
                <a:cs typeface="Times New Roman" panose="02020603050405020304" pitchFamily="18" charset="0"/>
              </a:rPr>
              <a:t>Abordagens inconciliáveis, irremediavelmente incompatíveis? </a:t>
            </a:r>
            <a:r>
              <a:rPr lang="pt-PT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Tese da Incompatibilidade </a:t>
            </a:r>
            <a:r>
              <a:rPr lang="pt-PT" sz="2000" dirty="0">
                <a:cs typeface="Times New Roman" panose="02020603050405020304" pitchFamily="18" charset="0"/>
              </a:rPr>
              <a:t>(</a:t>
            </a:r>
            <a:r>
              <a:rPr lang="en-US" sz="2000" dirty="0">
                <a:cs typeface="Times New Roman" panose="02020603050405020304" pitchFamily="18" charset="0"/>
              </a:rPr>
              <a:t>Teddlie &amp; </a:t>
            </a:r>
            <a:r>
              <a:rPr lang="en-US" sz="2000" dirty="0" err="1">
                <a:cs typeface="Times New Roman" panose="02020603050405020304" pitchFamily="18" charset="0"/>
              </a:rPr>
              <a:t>Tashakkori</a:t>
            </a:r>
            <a:r>
              <a:rPr lang="en-US" sz="2000" dirty="0">
                <a:cs typeface="Times New Roman" panose="02020603050405020304" pitchFamily="18" charset="0"/>
              </a:rPr>
              <a:t>, 2003</a:t>
            </a:r>
            <a:r>
              <a:rPr lang="pt-PT" sz="2000" dirty="0"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Tx/>
              <a:buAutoNum type="alphaLcParenR"/>
              <a:defRPr/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Ou o caminho para </a:t>
            </a:r>
            <a:r>
              <a:rPr kumimoji="0" lang="pt-PT" altLang="pt-P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pluralismo metodológico disciplinado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(</a:t>
            </a:r>
            <a:r>
              <a:rPr kumimoji="0" lang="pt-PT" altLang="pt-PT" sz="20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Landry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&amp; </a:t>
            </a:r>
            <a:r>
              <a:rPr kumimoji="0" lang="pt-PT" altLang="pt-PT" sz="20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Banville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, 1992; Weber, 2004)? </a:t>
            </a:r>
            <a:endParaRPr kumimoji="0" lang="pt-PT" altLang="pt-PT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B0AD0F9-0D44-120E-6D4D-7328D6497275}"/>
              </a:ext>
            </a:extLst>
          </p:cNvPr>
          <p:cNvSpPr txBox="1"/>
          <p:nvPr/>
        </p:nvSpPr>
        <p:spPr>
          <a:xfrm>
            <a:off x="8750429" y="2933280"/>
            <a:ext cx="320344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F3FF032-B86A-EABB-B2FB-920BBF9C819C}"/>
              </a:ext>
            </a:extLst>
          </p:cNvPr>
          <p:cNvSpPr txBox="1"/>
          <p:nvPr/>
        </p:nvSpPr>
        <p:spPr>
          <a:xfrm>
            <a:off x="0" y="2933280"/>
            <a:ext cx="269960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408F375F-9F4E-9A83-89F2-CFA0EEAA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986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1030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FF0000"/>
                </a:solidFill>
                <a:latin typeface="Calibri" panose="020F0502020204030204"/>
              </a:rPr>
              <a:t>Reflexão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propósito do artigo aplicado à natureza da investigação social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SE - Agua Serra Da Estrela | ASE - Agua Serra Da Estrela">
            <a:extLst>
              <a:ext uri="{FF2B5EF4-FFF2-40B4-BE49-F238E27FC236}">
                <a16:creationId xmlns:a16="http://schemas.microsoft.com/office/drawing/2014/main" id="{A2E9F1B4-A0EF-3D66-02D7-5B8177D9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15" y="1579245"/>
            <a:ext cx="2806262" cy="4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Água VOSS 375ml, Portugal | Vinhobr Vinhos">
            <a:extLst>
              <a:ext uri="{FF2B5EF4-FFF2-40B4-BE49-F238E27FC236}">
                <a16:creationId xmlns:a16="http://schemas.microsoft.com/office/drawing/2014/main" id="{D82BFE4D-3A86-B63A-D96A-4874D1E1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02" y="1858791"/>
            <a:ext cx="2095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ING H20/English Mountain Water aquamaestro.com">
            <a:extLst>
              <a:ext uri="{FF2B5EF4-FFF2-40B4-BE49-F238E27FC236}">
                <a16:creationId xmlns:a16="http://schemas.microsoft.com/office/drawing/2014/main" id="{4E42FBE8-95E5-848F-C198-68D040F2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53" y="1579245"/>
            <a:ext cx="3366577" cy="45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606C1E59-D82E-F42C-BE57-AB29A264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739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AB802-61C7-B2D2-B771-E83F2F41C45B}"/>
              </a:ext>
            </a:extLst>
          </p:cNvPr>
          <p:cNvSpPr txBox="1"/>
          <p:nvPr/>
        </p:nvSpPr>
        <p:spPr>
          <a:xfrm>
            <a:off x="722742" y="439645"/>
            <a:ext cx="785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FF0000"/>
                </a:solidFill>
                <a:latin typeface="Calibri" panose="020F0502020204030204"/>
              </a:rPr>
              <a:t>Introdução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 de partida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86F36B-DC53-C33A-77D0-180AC8037C27}"/>
              </a:ext>
            </a:extLst>
          </p:cNvPr>
          <p:cNvSpPr txBox="1"/>
          <p:nvPr/>
        </p:nvSpPr>
        <p:spPr>
          <a:xfrm>
            <a:off x="4649057" y="1882558"/>
            <a:ext cx="6733318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percent of the empirical studies published 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between 2001 and 2007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the six major IS journals identified in the Senior Scholars’ Basket of Journals (AIS* 2007) have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employed mixed methods.</a:t>
            </a:r>
            <a:endParaRPr kumimoji="0" lang="pt-PT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E10C5A-91B6-3E92-3F95-61C53F0230C0}"/>
              </a:ext>
            </a:extLst>
          </p:cNvPr>
          <p:cNvSpPr txBox="1"/>
          <p:nvPr/>
        </p:nvSpPr>
        <p:spPr>
          <a:xfrm>
            <a:off x="722743" y="1882556"/>
            <a:ext cx="3715908" cy="264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kumimoji="0" lang="pt-PT" sz="1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24A1C9-5762-4586-80DC-4491D2EBC062}"/>
              </a:ext>
            </a:extLst>
          </p:cNvPr>
          <p:cNvSpPr txBox="1"/>
          <p:nvPr/>
        </p:nvSpPr>
        <p:spPr>
          <a:xfrm>
            <a:off x="8267700" y="5369203"/>
            <a:ext cx="327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/>
              <a:t>*</a:t>
            </a:r>
            <a:r>
              <a:rPr lang="pt-PT" sz="1400" dirty="0" err="1"/>
              <a:t>Association</a:t>
            </a:r>
            <a:r>
              <a:rPr lang="pt-PT" sz="1400" dirty="0"/>
              <a:t> for </a:t>
            </a:r>
            <a:r>
              <a:rPr lang="pt-PT" sz="1400" dirty="0" err="1"/>
              <a:t>Information</a:t>
            </a:r>
            <a:r>
              <a:rPr lang="pt-PT" sz="1400" dirty="0"/>
              <a:t> </a:t>
            </a:r>
            <a:r>
              <a:rPr lang="pt-PT" sz="1400" dirty="0" err="1"/>
              <a:t>Systems</a:t>
            </a:r>
            <a:r>
              <a:rPr lang="pt-PT" sz="1400" dirty="0"/>
              <a:t> (AIS)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BFEF677-274D-D525-D6B8-4D8572B95866}"/>
              </a:ext>
            </a:extLst>
          </p:cNvPr>
          <p:cNvSpPr txBox="1"/>
          <p:nvPr/>
        </p:nvSpPr>
        <p:spPr>
          <a:xfrm>
            <a:off x="722742" y="4911885"/>
            <a:ext cx="3715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 dirty="0">
                <a:latin typeface="TimesNewRoman"/>
              </a:rPr>
              <a:t>“The criteria we used </a:t>
            </a:r>
            <a:r>
              <a:rPr lang="en-US" sz="1200" b="0" i="0" u="none" strike="noStrike" baseline="0" dirty="0">
                <a:latin typeface="TimesNewRoman"/>
              </a:rPr>
              <a:t>were (1) the study must be </a:t>
            </a:r>
            <a:r>
              <a:rPr lang="en-US" sz="1200" b="0" i="0" u="none" strike="noStrike" baseline="0" dirty="0">
                <a:highlight>
                  <a:srgbClr val="FFFF00"/>
                </a:highlight>
                <a:latin typeface="TimesNewRoman"/>
              </a:rPr>
              <a:t>empirical</a:t>
            </a:r>
            <a:r>
              <a:rPr lang="en-US" sz="1200" b="0" i="0" u="none" strike="noStrike" baseline="0" dirty="0">
                <a:latin typeface="TimesNewRoman"/>
              </a:rPr>
              <a:t>; (2) both </a:t>
            </a:r>
            <a:r>
              <a:rPr lang="en-US" sz="1200" b="0" i="0" u="none" strike="noStrike" baseline="0" dirty="0">
                <a:highlight>
                  <a:srgbClr val="FFFF00"/>
                </a:highlight>
                <a:latin typeface="TimesNewRoman"/>
              </a:rPr>
              <a:t>quantitative</a:t>
            </a:r>
            <a:r>
              <a:rPr lang="en-US" sz="1200" b="0" i="0" u="none" strike="noStrike" baseline="0" dirty="0">
                <a:latin typeface="TimesNewRoman"/>
              </a:rPr>
              <a:t> (e.g., surveys) and </a:t>
            </a:r>
            <a:r>
              <a:rPr lang="en-US" sz="1200" b="0" i="0" u="none" strike="noStrike" baseline="0" dirty="0">
                <a:highlight>
                  <a:srgbClr val="FFFF00"/>
                </a:highlight>
                <a:latin typeface="TimesNewRoman"/>
              </a:rPr>
              <a:t>qualitative</a:t>
            </a:r>
            <a:r>
              <a:rPr lang="en-US" sz="1200" b="0" i="0" u="none" strike="noStrike" baseline="0" dirty="0">
                <a:latin typeface="TimesNewRoman"/>
              </a:rPr>
              <a:t> (e.g., interviews) methods of data collection must be employed; and (3) both quantitative and qualitative data must be </a:t>
            </a:r>
            <a:r>
              <a:rPr lang="en-US" sz="1200" b="0" i="0" u="none" strike="noStrike" baseline="0" dirty="0">
                <a:highlight>
                  <a:srgbClr val="FFFF00"/>
                </a:highlight>
                <a:latin typeface="TimesNewRoman"/>
              </a:rPr>
              <a:t>analyzed and </a:t>
            </a:r>
            <a:r>
              <a:rPr lang="pt-PT" sz="1200" b="0" i="0" u="none" strike="noStrike" baseline="0" dirty="0" err="1">
                <a:highlight>
                  <a:srgbClr val="FFFF00"/>
                </a:highlight>
                <a:latin typeface="TimesNewRoman"/>
              </a:rPr>
              <a:t>presented</a:t>
            </a:r>
            <a:r>
              <a:rPr lang="pt-PT" sz="1200" b="0" i="0" u="none" strike="noStrike" baseline="0" dirty="0">
                <a:latin typeface="TimesNewRoman"/>
              </a:rPr>
              <a:t>.”</a:t>
            </a:r>
          </a:p>
          <a:p>
            <a:pPr algn="l"/>
            <a:r>
              <a:rPr lang="en-US" sz="1200" dirty="0"/>
              <a:t>Venkatesh, V., </a:t>
            </a:r>
            <a:r>
              <a:rPr lang="en-US" sz="1200" i="1" dirty="0"/>
              <a:t>et al</a:t>
            </a:r>
            <a:r>
              <a:rPr lang="en-US" sz="1200" dirty="0"/>
              <a:t>. (2013</a:t>
            </a:r>
            <a:endParaRPr lang="pt-PT" sz="12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2C92292-6E08-0C1A-2CBA-77C449CE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61E4-8538-42FC-B9DB-57B9CF6BEED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6535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1691</Words>
  <Application>Microsoft Office PowerPoint</Application>
  <PresentationFormat>Widescreen</PresentationFormat>
  <Paragraphs>184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inherit</vt:lpstr>
      <vt:lpstr>Times New Roman</vt:lpstr>
      <vt:lpstr>TimesNewRoman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 Monteiro (DMCom)</dc:creator>
  <cp:lastModifiedBy>CARLA CURADO</cp:lastModifiedBy>
  <cp:revision>15</cp:revision>
  <dcterms:created xsi:type="dcterms:W3CDTF">2023-09-29T09:04:50Z</dcterms:created>
  <dcterms:modified xsi:type="dcterms:W3CDTF">2023-10-16T23:45:15Z</dcterms:modified>
</cp:coreProperties>
</file>