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33" r:id="rId2"/>
    <p:sldId id="282" r:id="rId3"/>
    <p:sldId id="283" r:id="rId4"/>
    <p:sldId id="306" r:id="rId5"/>
    <p:sldId id="307" r:id="rId6"/>
    <p:sldId id="308" r:id="rId7"/>
    <p:sldId id="309" r:id="rId8"/>
    <p:sldId id="325" r:id="rId9"/>
    <p:sldId id="311" r:id="rId10"/>
    <p:sldId id="312" r:id="rId11"/>
    <p:sldId id="321" r:id="rId12"/>
    <p:sldId id="266" r:id="rId13"/>
    <p:sldId id="315" r:id="rId14"/>
    <p:sldId id="276" r:id="rId15"/>
    <p:sldId id="322" r:id="rId16"/>
    <p:sldId id="330" r:id="rId17"/>
    <p:sldId id="262" r:id="rId18"/>
    <p:sldId id="267" r:id="rId19"/>
    <p:sldId id="265" r:id="rId20"/>
    <p:sldId id="268" r:id="rId21"/>
    <p:sldId id="269" r:id="rId22"/>
    <p:sldId id="270" r:id="rId23"/>
    <p:sldId id="271" r:id="rId24"/>
    <p:sldId id="274" r:id="rId25"/>
    <p:sldId id="275" r:id="rId26"/>
    <p:sldId id="323" r:id="rId27"/>
    <p:sldId id="331" r:id="rId28"/>
    <p:sldId id="316" r:id="rId29"/>
    <p:sldId id="332" r:id="rId30"/>
    <p:sldId id="327" r:id="rId31"/>
    <p:sldId id="328" r:id="rId3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F9E6B7-859B-1484-9C1C-35C3CA6278C6}" name="Eduardo Lourenço" initials="EL" userId="S::bpu054755@bdp.pt::90f6d554-e6dd-497c-80a6-30992164f1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829B7-52E5-2D02-5E8E-97B4D46B1CC5}" v="10" dt="2023-10-11T10:43:34.497"/>
    <p1510:client id="{3EDB8567-A2A8-4A3F-EFF6-5209D32FE174}" v="10" dt="2023-10-11T17:34:46.963"/>
    <p1510:client id="{5F99741F-34A4-484A-BDB2-3D0C423F3E5B}" v="3" dt="2023-10-10T19:10:10.694"/>
    <p1510:client id="{69DAC49D-501D-D885-ED10-B2982F859164}" v="10" dt="2023-10-11T17:41:57.410"/>
    <p1510:client id="{BCF3EC67-49B0-AC88-86FE-772770F84DB8}" v="4" dt="2023-10-11T11:10:41.743"/>
    <p1510:client id="{EDB07ED1-6D45-962C-EDBD-242EC3721FC1}" v="62" dt="2023-10-11T17:48:49.078"/>
    <p1510:client id="{F507A866-705A-C820-BFAE-DB8DB65EE98F}" v="33" dt="2023-10-10T20:35:30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6383" autoAdjust="0"/>
  </p:normalViewPr>
  <p:slideViewPr>
    <p:cSldViewPr snapToGrid="0">
      <p:cViewPr varScale="1">
        <p:scale>
          <a:sx n="85" d="100"/>
          <a:sy n="85" d="100"/>
        </p:scale>
        <p:origin x="104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Figura</a:t>
            </a:r>
            <a:r>
              <a:rPr lang="pt-PT" baseline="0"/>
              <a:t> 1 - </a:t>
            </a:r>
            <a:r>
              <a:rPr lang="pt-PT"/>
              <a:t>ARTIGOS PUBLICADOS -  </a:t>
            </a:r>
            <a:r>
              <a:rPr lang="pt-PT" i="1"/>
              <a:t>SMJ </a:t>
            </a:r>
            <a:r>
              <a:rPr lang="pt-PT"/>
              <a:t>(1980-2006)</a:t>
            </a:r>
          </a:p>
        </c:rich>
      </c:tx>
      <c:layout>
        <c:manualLayout>
          <c:xMode val="edge"/>
          <c:yMode val="edge"/>
          <c:x val="0.10228582668700303"/>
          <c:y val="1.593427550487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ARTIGOS PUBLICADOS -  Strategic Management Journal (1980-2006)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Folha1!$A$2:$A$4</c:f>
              <c:strCache>
                <c:ptCount val="3"/>
                <c:pt idx="0">
                  <c:v>Art. N/Empiricos</c:v>
                </c:pt>
                <c:pt idx="1">
                  <c:v>Art. Empiricos</c:v>
                </c:pt>
                <c:pt idx="2">
                  <c:v>Total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345</c:v>
                </c:pt>
                <c:pt idx="1">
                  <c:v>1086</c:v>
                </c:pt>
                <c:pt idx="2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2-4B70-9C51-1983E992E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916808"/>
        <c:axId val="390919328"/>
      </c:barChart>
      <c:catAx>
        <c:axId val="390916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90919328"/>
        <c:crosses val="autoZero"/>
        <c:auto val="1"/>
        <c:lblAlgn val="ctr"/>
        <c:lblOffset val="100"/>
        <c:noMultiLvlLbl val="0"/>
      </c:catAx>
      <c:valAx>
        <c:axId val="3909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9091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10 -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Média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acumulada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citações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para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artigos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Métodos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Mistos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e mono-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método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Métodos Mistos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Folha1!$A$2:$A$11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Folha1!$B$2:$B$11</c:f>
              <c:numCache>
                <c:formatCode>General</c:formatCode>
                <c:ptCount val="10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22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79-4A91-BB31-7DE018AB718D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Mono-método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Folha1!$A$2:$A$11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Folha1!$C$2:$C$11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  <c:pt idx="4">
                  <c:v>10</c:v>
                </c:pt>
                <c:pt idx="5">
                  <c:v>14</c:v>
                </c:pt>
                <c:pt idx="6">
                  <c:v>17</c:v>
                </c:pt>
                <c:pt idx="7">
                  <c:v>20</c:v>
                </c:pt>
                <c:pt idx="8">
                  <c:v>24</c:v>
                </c:pt>
                <c:pt idx="9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79-4A91-BB31-7DE018AB7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876184"/>
        <c:axId val="546875104"/>
      </c:line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94388776041E-2"/>
          <c:y val="0.93123880843426021"/>
          <c:w val="0.89999981122244777"/>
          <c:h val="6.8761191565739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11 -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Média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anual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citações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para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artigos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Métodos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Mistos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e mono-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método</a:t>
            </a:r>
            <a:endParaRPr lang="en-US" sz="1400"/>
          </a:p>
        </c:rich>
      </c:tx>
      <c:layout>
        <c:manualLayout>
          <c:xMode val="edge"/>
          <c:yMode val="edge"/>
          <c:x val="0.15331002559823606"/>
          <c:y val="2.016069289285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Métodos Mistos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Folha1!$A$2:$A$11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Folha1!$B$2:$B$11</c:f>
              <c:numCache>
                <c:formatCode>General</c:formatCode>
                <c:ptCount val="10"/>
                <c:pt idx="0">
                  <c:v>1.5</c:v>
                </c:pt>
                <c:pt idx="1">
                  <c:v>2.8</c:v>
                </c:pt>
                <c:pt idx="2">
                  <c:v>3.5</c:v>
                </c:pt>
                <c:pt idx="3">
                  <c:v>4.2</c:v>
                </c:pt>
                <c:pt idx="4">
                  <c:v>4.4000000000000004</c:v>
                </c:pt>
                <c:pt idx="5">
                  <c:v>5.2</c:v>
                </c:pt>
                <c:pt idx="6">
                  <c:v>5</c:v>
                </c:pt>
                <c:pt idx="7">
                  <c:v>6</c:v>
                </c:pt>
                <c:pt idx="8">
                  <c:v>6.5</c:v>
                </c:pt>
                <c:pt idx="9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FF-4045-981E-115907DAEC84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Mono-método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Folha1!$A$2:$A$11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Folha1!$C$2:$C$11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1.9</c:v>
                </c:pt>
                <c:pt idx="2">
                  <c:v>2.2999999999999998</c:v>
                </c:pt>
                <c:pt idx="3">
                  <c:v>2.5</c:v>
                </c:pt>
                <c:pt idx="4">
                  <c:v>2.8</c:v>
                </c:pt>
                <c:pt idx="5">
                  <c:v>3</c:v>
                </c:pt>
                <c:pt idx="6">
                  <c:v>3.2</c:v>
                </c:pt>
                <c:pt idx="7">
                  <c:v>3.5</c:v>
                </c:pt>
                <c:pt idx="8">
                  <c:v>3.4</c:v>
                </c:pt>
                <c:pt idx="9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FF-4045-981E-115907DAE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6876184"/>
        <c:axId val="546875104"/>
      </c:line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  <c:max val="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94388776041E-2"/>
          <c:y val="0.93123880843426021"/>
          <c:w val="0.89999981122244777"/>
          <c:h val="6.8761191565739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Figura</a:t>
            </a:r>
            <a:r>
              <a:rPr lang="en-US"/>
              <a:t> 2</a:t>
            </a:r>
            <a:r>
              <a:rPr lang="en-US" baseline="0"/>
              <a:t> -</a:t>
            </a:r>
            <a:r>
              <a:rPr lang="en-US"/>
              <a:t> ARTIGOS EMPÍRICOS</a:t>
            </a:r>
            <a:r>
              <a:rPr lang="en-US" baseline="0"/>
              <a:t> </a:t>
            </a:r>
            <a:r>
              <a:rPr lang="en-US"/>
              <a:t>PUBLICADOS </a:t>
            </a:r>
            <a:r>
              <a:rPr lang="en-US" i="1"/>
              <a:t>-  SMJ </a:t>
            </a:r>
            <a:r>
              <a:rPr lang="en-US"/>
              <a:t>(1980-2006)</a:t>
            </a:r>
          </a:p>
        </c:rich>
      </c:tx>
      <c:layout>
        <c:manualLayout>
          <c:xMode val="edge"/>
          <c:yMode val="edge"/>
          <c:x val="0.10228582668700303"/>
          <c:y val="1.593427550487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Peso artigos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6C-480A-901A-C347AC596F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6C-480A-901A-C347AC596F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6C-480A-901A-C347AC596FA4}"/>
              </c:ext>
            </c:extLst>
          </c:dPt>
          <c:dLbls>
            <c:dLbl>
              <c:idx val="0"/>
              <c:layout>
                <c:manualLayout>
                  <c:x val="-5.4302303535581728E-2"/>
                  <c:y val="-0.15195067317086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C-480A-901A-C347AC596FA4}"/>
                </c:ext>
              </c:extLst>
            </c:dLbl>
            <c:dLbl>
              <c:idx val="1"/>
              <c:layout>
                <c:manualLayout>
                  <c:x val="7.0902066406610051E-2"/>
                  <c:y val="4.216999739029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C-480A-901A-C347AC596FA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Folha1!$A$2:$A$4</c:f>
              <c:strCache>
                <c:ptCount val="3"/>
                <c:pt idx="0">
                  <c:v>Estudos Quantitativos</c:v>
                </c:pt>
                <c:pt idx="1">
                  <c:v>Estudos Qualitativos</c:v>
                </c:pt>
                <c:pt idx="2">
                  <c:v>Estudos Métodos Mistos</c:v>
                </c:pt>
              </c:strCache>
            </c:strRef>
          </c:cat>
          <c:val>
            <c:numRef>
              <c:f>Folha1!$B$2:$B$4</c:f>
              <c:numCache>
                <c:formatCode>0.0%</c:formatCode>
                <c:ptCount val="3"/>
                <c:pt idx="0">
                  <c:v>0.76900000000000002</c:v>
                </c:pt>
                <c:pt idx="1">
                  <c:v>7.9000000000000001E-2</c:v>
                </c:pt>
                <c:pt idx="2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6C-480A-901A-C347AC596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Figura</a:t>
            </a:r>
            <a:r>
              <a:rPr lang="en-US"/>
              <a:t> 3</a:t>
            </a:r>
            <a:r>
              <a:rPr lang="en-US" baseline="0"/>
              <a:t> -</a:t>
            </a:r>
            <a:r>
              <a:rPr lang="en-US"/>
              <a:t> </a:t>
            </a:r>
            <a:r>
              <a:rPr lang="en-US" err="1"/>
              <a:t>Média</a:t>
            </a:r>
            <a:r>
              <a:rPr lang="en-US"/>
              <a:t> de</a:t>
            </a:r>
            <a:r>
              <a:rPr lang="en-US" baseline="0"/>
              <a:t> </a:t>
            </a:r>
            <a:r>
              <a:rPr lang="en-US" baseline="0" err="1"/>
              <a:t>Citações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Média de Citações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Folha1!$A$2:$A$3</c:f>
              <c:strCache>
                <c:ptCount val="2"/>
                <c:pt idx="0">
                  <c:v>Métodos mistos</c:v>
                </c:pt>
                <c:pt idx="1">
                  <c:v>Mono-método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59.13</c:v>
                </c:pt>
                <c:pt idx="1">
                  <c:v>37.08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7-4732-AB7F-4C9D40608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731768"/>
        <c:axId val="376381512"/>
      </c:barChart>
      <c:catAx>
        <c:axId val="53473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76381512"/>
        <c:crosses val="autoZero"/>
        <c:auto val="1"/>
        <c:lblAlgn val="ctr"/>
        <c:lblOffset val="100"/>
        <c:noMultiLvlLbl val="0"/>
      </c:catAx>
      <c:valAx>
        <c:axId val="37638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34731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PT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noProof="0"/>
              <a:t>Figura 4</a:t>
            </a:r>
            <a:r>
              <a:rPr lang="pt-PT" baseline="0" noProof="0"/>
              <a:t> -</a:t>
            </a:r>
            <a:r>
              <a:rPr lang="pt-PT" noProof="0"/>
              <a:t> Beta da variáveis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PT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Beta = força da correlação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00-447A-B231-A0611F4EC3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00-447A-B231-A0611F4EC3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00-447A-B231-A0611F4EC3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00-447A-B231-A0611F4EC3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B00-447A-B231-A0611F4EC3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00-447A-B231-A0611F4EC3C0}"/>
              </c:ext>
            </c:extLst>
          </c:dPt>
          <c:cat>
            <c:strRef>
              <c:f>Folha1!$A$2:$A$7</c:f>
              <c:strCache>
                <c:ptCount val="6"/>
                <c:pt idx="0">
                  <c:v>Idade</c:v>
                </c:pt>
                <c:pt idx="1">
                  <c:v>Dimensão</c:v>
                </c:pt>
                <c:pt idx="2">
                  <c:v>Edição Especial</c:v>
                </c:pt>
                <c:pt idx="3">
                  <c:v>Nº Autores</c:v>
                </c:pt>
                <c:pt idx="4">
                  <c:v>Nº Outros Artigos</c:v>
                </c:pt>
                <c:pt idx="5">
                  <c:v>Nº Citações</c:v>
                </c:pt>
              </c:strCache>
            </c:strRef>
          </c:cat>
          <c:val>
            <c:numRef>
              <c:f>Folha1!$B$2:$B$7</c:f>
              <c:numCache>
                <c:formatCode>#\ ##0.000</c:formatCode>
                <c:ptCount val="6"/>
                <c:pt idx="0">
                  <c:v>0.33700000000000002</c:v>
                </c:pt>
                <c:pt idx="1">
                  <c:v>0.28599999999999998</c:v>
                </c:pt>
                <c:pt idx="2">
                  <c:v>0.22</c:v>
                </c:pt>
                <c:pt idx="3">
                  <c:v>-6.6000000000000003E-2</c:v>
                </c:pt>
                <c:pt idx="4">
                  <c:v>-0.8</c:v>
                </c:pt>
                <c:pt idx="5">
                  <c:v>0.31900000000000001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7-4732-AB7F-4C9D40608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731768"/>
        <c:axId val="376381512"/>
      </c:barChart>
      <c:catAx>
        <c:axId val="534731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376381512"/>
        <c:crosses val="autoZero"/>
        <c:auto val="1"/>
        <c:lblAlgn val="ctr"/>
        <c:lblOffset val="100"/>
        <c:noMultiLvlLbl val="0"/>
      </c:catAx>
      <c:valAx>
        <c:axId val="37638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34731768"/>
        <c:crosses val="autoZero"/>
        <c:crossBetween val="between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6 -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Prioridade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Número de artigos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Folha1!$A$2:$A$3</c:f>
              <c:strCache>
                <c:ptCount val="2"/>
                <c:pt idx="0">
                  <c:v>Status diferente</c:v>
                </c:pt>
                <c:pt idx="1">
                  <c:v>Status igual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134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4-4AD3-BEF0-F2022E1E9365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Média de citações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Folha1!$A$2:$A$3</c:f>
              <c:strCache>
                <c:ptCount val="2"/>
                <c:pt idx="0">
                  <c:v>Status diferente</c:v>
                </c:pt>
                <c:pt idx="1">
                  <c:v>Status igual</c:v>
                </c:pt>
              </c:strCache>
            </c:strRef>
          </c:cat>
          <c:val>
            <c:numRef>
              <c:f>Folha1!$C$2:$C$3</c:f>
              <c:numCache>
                <c:formatCode>General</c:formatCode>
                <c:ptCount val="2"/>
                <c:pt idx="0">
                  <c:v>60.16</c:v>
                </c:pt>
                <c:pt idx="1">
                  <c:v>54.68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04-4AD3-BEF0-F2022E1E9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876184"/>
        <c:axId val="546875104"/>
      </c:bar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5 -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Objetivos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Número de artigos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Desenvolvimento</c:v>
                </c:pt>
                <c:pt idx="1">
                  <c:v>Complementariedade</c:v>
                </c:pt>
                <c:pt idx="2">
                  <c:v>Expansão</c:v>
                </c:pt>
                <c:pt idx="3">
                  <c:v>Triangulação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121</c:v>
                </c:pt>
                <c:pt idx="1">
                  <c:v>21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B-41AE-8024-4603DA7CD9C8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Média de Citações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Desenvolvimento</c:v>
                </c:pt>
                <c:pt idx="1">
                  <c:v>Complementariedade</c:v>
                </c:pt>
                <c:pt idx="2">
                  <c:v>Expansão</c:v>
                </c:pt>
                <c:pt idx="3">
                  <c:v>Triangulação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61.93</c:v>
                </c:pt>
                <c:pt idx="1">
                  <c:v>50.95</c:v>
                </c:pt>
                <c:pt idx="2">
                  <c:v>41.67</c:v>
                </c:pt>
                <c:pt idx="3">
                  <c:v>70.88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B-41AE-8024-4603DA7CD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876184"/>
        <c:axId val="546875104"/>
      </c:bar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7 -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Implementação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Número de artigos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Folha1!$A$2:$A$3</c:f>
              <c:strCache>
                <c:ptCount val="2"/>
                <c:pt idx="0">
                  <c:v>Sequencial</c:v>
                </c:pt>
                <c:pt idx="1">
                  <c:v>Simultânea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150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5B-41AE-8024-4603DA7CD9C8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Média de citações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Folha1!$A$2:$A$3</c:f>
              <c:strCache>
                <c:ptCount val="2"/>
                <c:pt idx="0">
                  <c:v>Sequencial</c:v>
                </c:pt>
                <c:pt idx="1">
                  <c:v>Simultânea</c:v>
                </c:pt>
              </c:strCache>
            </c:strRef>
          </c:cat>
          <c:val>
            <c:numRef>
              <c:f>Folha1!$C$2:$C$3</c:f>
              <c:numCache>
                <c:formatCode>General</c:formatCode>
                <c:ptCount val="2"/>
                <c:pt idx="0">
                  <c:v>59.71</c:v>
                </c:pt>
                <c:pt idx="1">
                  <c:v>53.27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5B-41AE-8024-4603DA7CD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876184"/>
        <c:axId val="546875104"/>
      </c:bar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8 -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Design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implementação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prioridade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Número de artigos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Diferente/Sequencial</c:v>
                </c:pt>
                <c:pt idx="1">
                  <c:v>Igual/Sequencial</c:v>
                </c:pt>
                <c:pt idx="2">
                  <c:v>Diferente/Simultâneo</c:v>
                </c:pt>
                <c:pt idx="3">
                  <c:v>Igual/Simultâneo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125</c:v>
                </c:pt>
                <c:pt idx="1">
                  <c:v>25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2-46E5-8010-98A730F0DE11}"/>
            </c:ext>
          </c:extLst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Média de citações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Diferente/Sequencial</c:v>
                </c:pt>
                <c:pt idx="1">
                  <c:v>Igual/Sequencial</c:v>
                </c:pt>
                <c:pt idx="2">
                  <c:v>Diferente/Simultâneo</c:v>
                </c:pt>
                <c:pt idx="3">
                  <c:v>Igual/Simultâneo</c:v>
                </c:pt>
              </c:strCache>
            </c:strRef>
          </c:cat>
          <c:val>
            <c:numRef>
              <c:f>Folha1!$C$2:$C$5</c:f>
              <c:numCache>
                <c:formatCode>#,##0.00</c:formatCode>
                <c:ptCount val="4"/>
                <c:pt idx="0" formatCode="General">
                  <c:v>60.78</c:v>
                </c:pt>
                <c:pt idx="1">
                  <c:v>54.4</c:v>
                </c:pt>
                <c:pt idx="2" formatCode="General">
                  <c:v>51.56</c:v>
                </c:pt>
                <c:pt idx="3" formatCode="General">
                  <c:v>55.83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2-46E5-8010-98A730F0D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876184"/>
        <c:axId val="546875104"/>
      </c:bar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Figura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9 -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Análise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regressão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por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características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estudos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de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Métodos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</a:rPr>
              <a:t>Mistos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10073590317137915"/>
          <c:y val="0.13480863840004645"/>
          <c:w val="0.88131600497144869"/>
          <c:h val="0.72906979476680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Folha1!$B$1</c:f>
              <c:strCache>
                <c:ptCount val="1"/>
                <c:pt idx="0">
                  <c:v>Tipos artigos com maiores citações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Folha1!$A$2:$A$5</c:f>
              <c:strCache>
                <c:ptCount val="4"/>
                <c:pt idx="0">
                  <c:v>Objetivos- Desenvolvimento</c:v>
                </c:pt>
                <c:pt idx="1">
                  <c:v>Prioridade-Diferente Status</c:v>
                </c:pt>
                <c:pt idx="2">
                  <c:v>Implementação-Sequencial</c:v>
                </c:pt>
                <c:pt idx="3">
                  <c:v>Design-Diferente Status/Sequencial</c:v>
                </c:pt>
              </c:strCache>
            </c:strRef>
          </c:cat>
          <c:val>
            <c:numRef>
              <c:f>Folha1!$B$2:$B$5</c:f>
              <c:numCache>
                <c:formatCode>#,##0.000</c:formatCode>
                <c:ptCount val="4"/>
                <c:pt idx="0">
                  <c:v>0.189</c:v>
                </c:pt>
                <c:pt idx="1">
                  <c:v>0.14099999999999999</c:v>
                </c:pt>
                <c:pt idx="2">
                  <c:v>0.151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2-46E5-8010-98A730F0D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6876184"/>
        <c:axId val="546875104"/>
      </c:barChart>
      <c:catAx>
        <c:axId val="54687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5104"/>
        <c:crosses val="autoZero"/>
        <c:auto val="1"/>
        <c:lblAlgn val="ctr"/>
        <c:lblOffset val="100"/>
        <c:noMultiLvlLbl val="0"/>
      </c:catAx>
      <c:valAx>
        <c:axId val="546875104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46876184"/>
        <c:crosses val="autoZero"/>
        <c:crossBetween val="between"/>
        <c:majorUnit val="5.000000000000001E-2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E422F3-0B11-4518-A0E6-8787D355831F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6DEC6DF0-526E-4C0E-A761-9676423C3099}">
      <dgm:prSet phldrT="[Texto]"/>
      <dgm:spPr/>
      <dgm:t>
        <a:bodyPr/>
        <a:lstStyle/>
        <a:p>
          <a:r>
            <a:rPr lang="pt-PT"/>
            <a:t>QUANTITATIVOS</a:t>
          </a:r>
        </a:p>
        <a:p>
          <a:r>
            <a:rPr lang="pt-PT"/>
            <a:t>(</a:t>
          </a:r>
          <a:r>
            <a:rPr lang="pt-PT" err="1"/>
            <a:t>mono-método</a:t>
          </a:r>
          <a:r>
            <a:rPr lang="pt-PT"/>
            <a:t>)</a:t>
          </a:r>
        </a:p>
      </dgm:t>
    </dgm:pt>
    <dgm:pt modelId="{4AEEC671-59D8-45FC-8CAB-8FD9179D5520}" type="parTrans" cxnId="{DDCFB6C6-A2B3-4B3A-891F-D1E52216BE76}">
      <dgm:prSet/>
      <dgm:spPr/>
      <dgm:t>
        <a:bodyPr/>
        <a:lstStyle/>
        <a:p>
          <a:endParaRPr lang="pt-PT"/>
        </a:p>
      </dgm:t>
    </dgm:pt>
    <dgm:pt modelId="{12E43E03-500A-46C8-BECF-32A798EFE9B8}" type="sibTrans" cxnId="{DDCFB6C6-A2B3-4B3A-891F-D1E52216BE76}">
      <dgm:prSet/>
      <dgm:spPr/>
      <dgm:t>
        <a:bodyPr/>
        <a:lstStyle/>
        <a:p>
          <a:endParaRPr lang="pt-PT"/>
        </a:p>
      </dgm:t>
    </dgm:pt>
    <dgm:pt modelId="{882D91D9-2F65-4E74-9474-5D2AFC7C1E61}">
      <dgm:prSet phldrT="[Texto]"/>
      <dgm:spPr/>
      <dgm:t>
        <a:bodyPr/>
        <a:lstStyle/>
        <a:p>
          <a:r>
            <a:rPr lang="pt-PT"/>
            <a:t>QUALITATIVOS</a:t>
          </a:r>
        </a:p>
        <a:p>
          <a:r>
            <a:rPr lang="pt-PT"/>
            <a:t>(</a:t>
          </a:r>
          <a:r>
            <a:rPr lang="pt-PT" err="1"/>
            <a:t>mono-método</a:t>
          </a:r>
          <a:r>
            <a:rPr lang="pt-PT"/>
            <a:t>)</a:t>
          </a:r>
        </a:p>
      </dgm:t>
    </dgm:pt>
    <dgm:pt modelId="{EE9CBF04-0805-4755-ACC8-E4626A658AD6}" type="parTrans" cxnId="{732652FC-3CD9-4EC6-AC8B-1DA6C9A00D6B}">
      <dgm:prSet/>
      <dgm:spPr/>
      <dgm:t>
        <a:bodyPr/>
        <a:lstStyle/>
        <a:p>
          <a:endParaRPr lang="pt-PT"/>
        </a:p>
      </dgm:t>
    </dgm:pt>
    <dgm:pt modelId="{7715E8CD-A098-4B52-9C90-4422DB04A96A}" type="sibTrans" cxnId="{732652FC-3CD9-4EC6-AC8B-1DA6C9A00D6B}">
      <dgm:prSet/>
      <dgm:spPr/>
      <dgm:t>
        <a:bodyPr/>
        <a:lstStyle/>
        <a:p>
          <a:endParaRPr lang="pt-PT"/>
        </a:p>
      </dgm:t>
    </dgm:pt>
    <dgm:pt modelId="{D078D176-94AA-4956-9EA8-23DC4BC0C7C2}">
      <dgm:prSet phldrT="[Texto]"/>
      <dgm:spPr/>
      <dgm:t>
        <a:bodyPr/>
        <a:lstStyle/>
        <a:p>
          <a:r>
            <a:rPr lang="pt-PT"/>
            <a:t>MISTOS</a:t>
          </a:r>
        </a:p>
        <a:p>
          <a:r>
            <a:rPr lang="pt-PT"/>
            <a:t>(métodos mistos)</a:t>
          </a:r>
        </a:p>
      </dgm:t>
    </dgm:pt>
    <dgm:pt modelId="{BC14BC82-F04B-4A13-B6CF-7885A4A6C507}" type="parTrans" cxnId="{F8E49D48-BE6B-495D-A3DB-18D0E5066DA7}">
      <dgm:prSet/>
      <dgm:spPr/>
      <dgm:t>
        <a:bodyPr/>
        <a:lstStyle/>
        <a:p>
          <a:endParaRPr lang="pt-PT"/>
        </a:p>
      </dgm:t>
    </dgm:pt>
    <dgm:pt modelId="{0873005E-54E2-4CCD-AE8E-ADE940463008}" type="sibTrans" cxnId="{F8E49D48-BE6B-495D-A3DB-18D0E5066DA7}">
      <dgm:prSet/>
      <dgm:spPr/>
      <dgm:t>
        <a:bodyPr/>
        <a:lstStyle/>
        <a:p>
          <a:endParaRPr lang="pt-PT"/>
        </a:p>
      </dgm:t>
    </dgm:pt>
    <dgm:pt modelId="{1E4B8339-DCA5-4776-A9B4-59616BFAFBC1}" type="pres">
      <dgm:prSet presAssocID="{D2E422F3-0B11-4518-A0E6-8787D355831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44754C-DFAE-4B63-AFDE-B0714173194A}" type="pres">
      <dgm:prSet presAssocID="{6DEC6DF0-526E-4C0E-A761-9676423C3099}" presName="gear1" presStyleLbl="node1" presStyleIdx="0" presStyleCnt="3">
        <dgm:presLayoutVars>
          <dgm:chMax val="1"/>
          <dgm:bulletEnabled val="1"/>
        </dgm:presLayoutVars>
      </dgm:prSet>
      <dgm:spPr/>
    </dgm:pt>
    <dgm:pt modelId="{347DA826-11A8-41D5-8538-5D566DCDC43D}" type="pres">
      <dgm:prSet presAssocID="{6DEC6DF0-526E-4C0E-A761-9676423C3099}" presName="gear1srcNode" presStyleLbl="node1" presStyleIdx="0" presStyleCnt="3"/>
      <dgm:spPr/>
    </dgm:pt>
    <dgm:pt modelId="{D06035CD-2FED-4C34-BBE1-CE21D602C025}" type="pres">
      <dgm:prSet presAssocID="{6DEC6DF0-526E-4C0E-A761-9676423C3099}" presName="gear1dstNode" presStyleLbl="node1" presStyleIdx="0" presStyleCnt="3"/>
      <dgm:spPr/>
    </dgm:pt>
    <dgm:pt modelId="{3927F63C-87BD-4A3B-9FCE-CD156422C223}" type="pres">
      <dgm:prSet presAssocID="{882D91D9-2F65-4E74-9474-5D2AFC7C1E61}" presName="gear2" presStyleLbl="node1" presStyleIdx="1" presStyleCnt="3">
        <dgm:presLayoutVars>
          <dgm:chMax val="1"/>
          <dgm:bulletEnabled val="1"/>
        </dgm:presLayoutVars>
      </dgm:prSet>
      <dgm:spPr/>
    </dgm:pt>
    <dgm:pt modelId="{C46FB47D-5DEE-43C3-B28A-A5A47CCFF6FC}" type="pres">
      <dgm:prSet presAssocID="{882D91D9-2F65-4E74-9474-5D2AFC7C1E61}" presName="gear2srcNode" presStyleLbl="node1" presStyleIdx="1" presStyleCnt="3"/>
      <dgm:spPr/>
    </dgm:pt>
    <dgm:pt modelId="{92A285E7-5107-4969-B5C3-22822F6BAD70}" type="pres">
      <dgm:prSet presAssocID="{882D91D9-2F65-4E74-9474-5D2AFC7C1E61}" presName="gear2dstNode" presStyleLbl="node1" presStyleIdx="1" presStyleCnt="3"/>
      <dgm:spPr/>
    </dgm:pt>
    <dgm:pt modelId="{8EA683BC-41B9-464F-926A-6FA26F8833C3}" type="pres">
      <dgm:prSet presAssocID="{D078D176-94AA-4956-9EA8-23DC4BC0C7C2}" presName="gear3" presStyleLbl="node1" presStyleIdx="2" presStyleCnt="3"/>
      <dgm:spPr/>
    </dgm:pt>
    <dgm:pt modelId="{05D45EE7-48B5-497A-893C-60878D601ABF}" type="pres">
      <dgm:prSet presAssocID="{D078D176-94AA-4956-9EA8-23DC4BC0C7C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103F697-BA7D-4F3B-9382-5AC150C88B42}" type="pres">
      <dgm:prSet presAssocID="{D078D176-94AA-4956-9EA8-23DC4BC0C7C2}" presName="gear3srcNode" presStyleLbl="node1" presStyleIdx="2" presStyleCnt="3"/>
      <dgm:spPr/>
    </dgm:pt>
    <dgm:pt modelId="{5191D096-C65F-4162-99B8-F55A3ACBDAC6}" type="pres">
      <dgm:prSet presAssocID="{D078D176-94AA-4956-9EA8-23DC4BC0C7C2}" presName="gear3dstNode" presStyleLbl="node1" presStyleIdx="2" presStyleCnt="3"/>
      <dgm:spPr/>
    </dgm:pt>
    <dgm:pt modelId="{68B55905-9669-4A08-B535-5373F76D06B7}" type="pres">
      <dgm:prSet presAssocID="{12E43E03-500A-46C8-BECF-32A798EFE9B8}" presName="connector1" presStyleLbl="sibTrans2D1" presStyleIdx="0" presStyleCnt="3"/>
      <dgm:spPr/>
    </dgm:pt>
    <dgm:pt modelId="{9A8F70AE-2AA1-4545-A8E8-E7C172BCCE3F}" type="pres">
      <dgm:prSet presAssocID="{7715E8CD-A098-4B52-9C90-4422DB04A96A}" presName="connector2" presStyleLbl="sibTrans2D1" presStyleIdx="1" presStyleCnt="3"/>
      <dgm:spPr/>
    </dgm:pt>
    <dgm:pt modelId="{5FE163E5-E3EB-4724-BC7A-0975DFBB5D46}" type="pres">
      <dgm:prSet presAssocID="{0873005E-54E2-4CCD-AE8E-ADE940463008}" presName="connector3" presStyleLbl="sibTrans2D1" presStyleIdx="2" presStyleCnt="3"/>
      <dgm:spPr/>
    </dgm:pt>
  </dgm:ptLst>
  <dgm:cxnLst>
    <dgm:cxn modelId="{6D49AD06-CA27-42CE-840C-E44D3E35725E}" type="presOf" srcId="{882D91D9-2F65-4E74-9474-5D2AFC7C1E61}" destId="{92A285E7-5107-4969-B5C3-22822F6BAD70}" srcOrd="2" destOrd="0" presId="urn:microsoft.com/office/officeart/2005/8/layout/gear1"/>
    <dgm:cxn modelId="{6DE04A17-7DEE-40C2-9B30-0801B56A2E85}" type="presOf" srcId="{6DEC6DF0-526E-4C0E-A761-9676423C3099}" destId="{347DA826-11A8-41D5-8538-5D566DCDC43D}" srcOrd="1" destOrd="0" presId="urn:microsoft.com/office/officeart/2005/8/layout/gear1"/>
    <dgm:cxn modelId="{C3604B19-5932-4CD3-84A8-306E64AE158A}" type="presOf" srcId="{7715E8CD-A098-4B52-9C90-4422DB04A96A}" destId="{9A8F70AE-2AA1-4545-A8E8-E7C172BCCE3F}" srcOrd="0" destOrd="0" presId="urn:microsoft.com/office/officeart/2005/8/layout/gear1"/>
    <dgm:cxn modelId="{4A41531E-0B0A-437A-A0F3-4722B45B18E8}" type="presOf" srcId="{D078D176-94AA-4956-9EA8-23DC4BC0C7C2}" destId="{E103F697-BA7D-4F3B-9382-5AC150C88B42}" srcOrd="2" destOrd="0" presId="urn:microsoft.com/office/officeart/2005/8/layout/gear1"/>
    <dgm:cxn modelId="{67F30E21-26E8-44A5-869A-0B93E54342C7}" type="presOf" srcId="{D078D176-94AA-4956-9EA8-23DC4BC0C7C2}" destId="{5191D096-C65F-4162-99B8-F55A3ACBDAC6}" srcOrd="3" destOrd="0" presId="urn:microsoft.com/office/officeart/2005/8/layout/gear1"/>
    <dgm:cxn modelId="{A4094124-718C-4813-854D-44126E530A6D}" type="presOf" srcId="{12E43E03-500A-46C8-BECF-32A798EFE9B8}" destId="{68B55905-9669-4A08-B535-5373F76D06B7}" srcOrd="0" destOrd="0" presId="urn:microsoft.com/office/officeart/2005/8/layout/gear1"/>
    <dgm:cxn modelId="{642E3D2B-63E7-4D70-92D5-C876CF7A051E}" type="presOf" srcId="{882D91D9-2F65-4E74-9474-5D2AFC7C1E61}" destId="{C46FB47D-5DEE-43C3-B28A-A5A47CCFF6FC}" srcOrd="1" destOrd="0" presId="urn:microsoft.com/office/officeart/2005/8/layout/gear1"/>
    <dgm:cxn modelId="{F8E49D48-BE6B-495D-A3DB-18D0E5066DA7}" srcId="{D2E422F3-0B11-4518-A0E6-8787D355831F}" destId="{D078D176-94AA-4956-9EA8-23DC4BC0C7C2}" srcOrd="2" destOrd="0" parTransId="{BC14BC82-F04B-4A13-B6CF-7885A4A6C507}" sibTransId="{0873005E-54E2-4CCD-AE8E-ADE940463008}"/>
    <dgm:cxn modelId="{7DBACE76-54AC-40AF-BBC6-28727431062E}" type="presOf" srcId="{D2E422F3-0B11-4518-A0E6-8787D355831F}" destId="{1E4B8339-DCA5-4776-A9B4-59616BFAFBC1}" srcOrd="0" destOrd="0" presId="urn:microsoft.com/office/officeart/2005/8/layout/gear1"/>
    <dgm:cxn modelId="{310D1E58-1B73-4431-B902-3B6B709089F7}" type="presOf" srcId="{882D91D9-2F65-4E74-9474-5D2AFC7C1E61}" destId="{3927F63C-87BD-4A3B-9FCE-CD156422C223}" srcOrd="0" destOrd="0" presId="urn:microsoft.com/office/officeart/2005/8/layout/gear1"/>
    <dgm:cxn modelId="{814B8296-71E1-4F45-B89A-6264C1A90F74}" type="presOf" srcId="{6DEC6DF0-526E-4C0E-A761-9676423C3099}" destId="{D06035CD-2FED-4C34-BBE1-CE21D602C025}" srcOrd="2" destOrd="0" presId="urn:microsoft.com/office/officeart/2005/8/layout/gear1"/>
    <dgm:cxn modelId="{7DA18597-286E-4644-9F27-94312077E7E6}" type="presOf" srcId="{D078D176-94AA-4956-9EA8-23DC4BC0C7C2}" destId="{05D45EE7-48B5-497A-893C-60878D601ABF}" srcOrd="1" destOrd="0" presId="urn:microsoft.com/office/officeart/2005/8/layout/gear1"/>
    <dgm:cxn modelId="{DE812DB0-382F-4360-83DF-AC216706DC8E}" type="presOf" srcId="{D078D176-94AA-4956-9EA8-23DC4BC0C7C2}" destId="{8EA683BC-41B9-464F-926A-6FA26F8833C3}" srcOrd="0" destOrd="0" presId="urn:microsoft.com/office/officeart/2005/8/layout/gear1"/>
    <dgm:cxn modelId="{9818BFB8-1F4B-4FE3-BA5F-989887B1AB58}" type="presOf" srcId="{6DEC6DF0-526E-4C0E-A761-9676423C3099}" destId="{8844754C-DFAE-4B63-AFDE-B0714173194A}" srcOrd="0" destOrd="0" presId="urn:microsoft.com/office/officeart/2005/8/layout/gear1"/>
    <dgm:cxn modelId="{DDCFB6C6-A2B3-4B3A-891F-D1E52216BE76}" srcId="{D2E422F3-0B11-4518-A0E6-8787D355831F}" destId="{6DEC6DF0-526E-4C0E-A761-9676423C3099}" srcOrd="0" destOrd="0" parTransId="{4AEEC671-59D8-45FC-8CAB-8FD9179D5520}" sibTransId="{12E43E03-500A-46C8-BECF-32A798EFE9B8}"/>
    <dgm:cxn modelId="{F31901E8-5674-4C7D-AAC5-2AD1D6429BEC}" type="presOf" srcId="{0873005E-54E2-4CCD-AE8E-ADE940463008}" destId="{5FE163E5-E3EB-4724-BC7A-0975DFBB5D46}" srcOrd="0" destOrd="0" presId="urn:microsoft.com/office/officeart/2005/8/layout/gear1"/>
    <dgm:cxn modelId="{732652FC-3CD9-4EC6-AC8B-1DA6C9A00D6B}" srcId="{D2E422F3-0B11-4518-A0E6-8787D355831F}" destId="{882D91D9-2F65-4E74-9474-5D2AFC7C1E61}" srcOrd="1" destOrd="0" parTransId="{EE9CBF04-0805-4755-ACC8-E4626A658AD6}" sibTransId="{7715E8CD-A098-4B52-9C90-4422DB04A96A}"/>
    <dgm:cxn modelId="{A78A29F0-72E4-4E7D-84E4-DB9D8CDB9AB4}" type="presParOf" srcId="{1E4B8339-DCA5-4776-A9B4-59616BFAFBC1}" destId="{8844754C-DFAE-4B63-AFDE-B0714173194A}" srcOrd="0" destOrd="0" presId="urn:microsoft.com/office/officeart/2005/8/layout/gear1"/>
    <dgm:cxn modelId="{34BFC361-9C8B-4E39-83C6-28463E1DA94F}" type="presParOf" srcId="{1E4B8339-DCA5-4776-A9B4-59616BFAFBC1}" destId="{347DA826-11A8-41D5-8538-5D566DCDC43D}" srcOrd="1" destOrd="0" presId="urn:microsoft.com/office/officeart/2005/8/layout/gear1"/>
    <dgm:cxn modelId="{F32CF932-2A6E-4DE3-A58F-34B130B483A0}" type="presParOf" srcId="{1E4B8339-DCA5-4776-A9B4-59616BFAFBC1}" destId="{D06035CD-2FED-4C34-BBE1-CE21D602C025}" srcOrd="2" destOrd="0" presId="urn:microsoft.com/office/officeart/2005/8/layout/gear1"/>
    <dgm:cxn modelId="{38885A29-9E29-419E-8282-D7479C4E1F4C}" type="presParOf" srcId="{1E4B8339-DCA5-4776-A9B4-59616BFAFBC1}" destId="{3927F63C-87BD-4A3B-9FCE-CD156422C223}" srcOrd="3" destOrd="0" presId="urn:microsoft.com/office/officeart/2005/8/layout/gear1"/>
    <dgm:cxn modelId="{F71FE6A5-69F6-44D1-AE06-3D9220D4C4A8}" type="presParOf" srcId="{1E4B8339-DCA5-4776-A9B4-59616BFAFBC1}" destId="{C46FB47D-5DEE-43C3-B28A-A5A47CCFF6FC}" srcOrd="4" destOrd="0" presId="urn:microsoft.com/office/officeart/2005/8/layout/gear1"/>
    <dgm:cxn modelId="{0D9F7C5C-591A-4C1E-84D9-ECB467042065}" type="presParOf" srcId="{1E4B8339-DCA5-4776-A9B4-59616BFAFBC1}" destId="{92A285E7-5107-4969-B5C3-22822F6BAD70}" srcOrd="5" destOrd="0" presId="urn:microsoft.com/office/officeart/2005/8/layout/gear1"/>
    <dgm:cxn modelId="{6F9BA91B-EA9B-41B0-B3D2-FCC50D1E2C5C}" type="presParOf" srcId="{1E4B8339-DCA5-4776-A9B4-59616BFAFBC1}" destId="{8EA683BC-41B9-464F-926A-6FA26F8833C3}" srcOrd="6" destOrd="0" presId="urn:microsoft.com/office/officeart/2005/8/layout/gear1"/>
    <dgm:cxn modelId="{EF87F34D-FA20-48A1-BD24-0039866E0FD8}" type="presParOf" srcId="{1E4B8339-DCA5-4776-A9B4-59616BFAFBC1}" destId="{05D45EE7-48B5-497A-893C-60878D601ABF}" srcOrd="7" destOrd="0" presId="urn:microsoft.com/office/officeart/2005/8/layout/gear1"/>
    <dgm:cxn modelId="{7225A6AD-80F5-489E-AE0C-CF1F27C40E69}" type="presParOf" srcId="{1E4B8339-DCA5-4776-A9B4-59616BFAFBC1}" destId="{E103F697-BA7D-4F3B-9382-5AC150C88B42}" srcOrd="8" destOrd="0" presId="urn:microsoft.com/office/officeart/2005/8/layout/gear1"/>
    <dgm:cxn modelId="{2A185C27-6C38-4386-BEB8-2C3DFFEEDA28}" type="presParOf" srcId="{1E4B8339-DCA5-4776-A9B4-59616BFAFBC1}" destId="{5191D096-C65F-4162-99B8-F55A3ACBDAC6}" srcOrd="9" destOrd="0" presId="urn:microsoft.com/office/officeart/2005/8/layout/gear1"/>
    <dgm:cxn modelId="{3BE8FEF0-8062-4353-8BB0-95B2D4E54AB4}" type="presParOf" srcId="{1E4B8339-DCA5-4776-A9B4-59616BFAFBC1}" destId="{68B55905-9669-4A08-B535-5373F76D06B7}" srcOrd="10" destOrd="0" presId="urn:microsoft.com/office/officeart/2005/8/layout/gear1"/>
    <dgm:cxn modelId="{1BC94128-2965-45AB-8BF0-3F1E6AB58EDA}" type="presParOf" srcId="{1E4B8339-DCA5-4776-A9B4-59616BFAFBC1}" destId="{9A8F70AE-2AA1-4545-A8E8-E7C172BCCE3F}" srcOrd="11" destOrd="0" presId="urn:microsoft.com/office/officeart/2005/8/layout/gear1"/>
    <dgm:cxn modelId="{C0EFC0BA-C358-4E7B-921B-30794AEB546B}" type="presParOf" srcId="{1E4B8339-DCA5-4776-A9B4-59616BFAFBC1}" destId="{5FE163E5-E3EB-4724-BC7A-0975DFBB5D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9B1BE-55FC-4655-84EE-BA5E3F5A425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62D43E1-4943-4F46-9760-2C6A1102C2DE}">
      <dgm:prSet phldrT="[Texto]" custT="1"/>
      <dgm:spPr>
        <a:xfrm>
          <a:off x="0" y="79881"/>
          <a:ext cx="2124726" cy="1093448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PT" sz="20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Métodos Mistos como preditor do impacto do artigo</a:t>
          </a:r>
        </a:p>
      </dgm:t>
    </dgm:pt>
    <dgm:pt modelId="{2E968F10-D84D-481F-8408-BECADC8A4465}" type="parTrans" cxnId="{3B9B3FA5-2D34-42D1-8232-988041EF4636}">
      <dgm:prSet/>
      <dgm:spPr/>
      <dgm:t>
        <a:bodyPr/>
        <a:lstStyle/>
        <a:p>
          <a:endParaRPr lang="pt-PT"/>
        </a:p>
      </dgm:t>
    </dgm:pt>
    <dgm:pt modelId="{1B560331-2242-435F-AA5F-84BB61358C8F}" type="sibTrans" cxnId="{3B9B3FA5-2D34-42D1-8232-988041EF4636}">
      <dgm:prSet/>
      <dgm:spPr/>
      <dgm:t>
        <a:bodyPr/>
        <a:lstStyle/>
        <a:p>
          <a:endParaRPr lang="pt-PT"/>
        </a:p>
      </dgm:t>
    </dgm:pt>
    <dgm:pt modelId="{E49EEFD9-4479-4824-BF27-1BBF9C9AAC6D}">
      <dgm:prSet phldrT="[Texto]" custT="1"/>
      <dgm:spPr>
        <a:xfrm>
          <a:off x="2384329" y="24728"/>
          <a:ext cx="5187450" cy="12020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spcAft>
              <a:spcPct val="15000"/>
            </a:spcAft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Necessidade de aprofundar conhecimento sobre a correlação entre as</a:t>
          </a:r>
        </a:p>
      </dgm:t>
    </dgm:pt>
    <dgm:pt modelId="{2186746E-C15B-4B0C-87E4-305691CDB8ED}" type="parTrans" cxnId="{E3EB3BFB-56F7-43D7-9EEE-DCB780E3E8D5}">
      <dgm:prSet/>
      <dgm:spPr/>
      <dgm:t>
        <a:bodyPr/>
        <a:lstStyle/>
        <a:p>
          <a:endParaRPr lang="pt-PT"/>
        </a:p>
      </dgm:t>
    </dgm:pt>
    <dgm:pt modelId="{768558C4-426E-41F7-B567-364A9E5A7ACF}" type="sibTrans" cxnId="{E3EB3BFB-56F7-43D7-9EEE-DCB780E3E8D5}">
      <dgm:prSet/>
      <dgm:spPr/>
      <dgm:t>
        <a:bodyPr/>
        <a:lstStyle/>
        <a:p>
          <a:endParaRPr lang="pt-PT"/>
        </a:p>
      </dgm:t>
    </dgm:pt>
    <dgm:pt modelId="{E2EA2213-8AF9-4C01-B816-7B5E310FF115}">
      <dgm:prSet phldrT="[Texto]" custT="1"/>
      <dgm:spPr>
        <a:xfrm>
          <a:off x="4938146" y="1567226"/>
          <a:ext cx="5628362" cy="12020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kumimoji="0" lang="pt-PT" sz="14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Os artigos que utilizam Métodos </a:t>
          </a: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rPr>
            <a:t>M</a:t>
          </a:r>
          <a:r>
            <a:rPr kumimoji="0" lang="pt-PT" sz="1400" b="0" i="0" u="none" strike="noStrike" cap="none" spc="0" normalizeH="0" baseline="0" noProof="0" err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istos</a:t>
          </a:r>
          <a:r>
            <a:rPr kumimoji="0" lang="pt-PT" sz="14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de investigação têm maior impacto</a:t>
          </a:r>
          <a:endParaRPr lang="pt-PT" sz="1400" b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72520A0-43B7-4F5D-8413-C82C95E53B1A}" type="parTrans" cxnId="{D1F0ADCF-72C2-41E2-83E2-B5FF8BD7B0C6}">
      <dgm:prSet/>
      <dgm:spPr/>
      <dgm:t>
        <a:bodyPr/>
        <a:lstStyle/>
        <a:p>
          <a:endParaRPr lang="pt-PT"/>
        </a:p>
      </dgm:t>
    </dgm:pt>
    <dgm:pt modelId="{6614ED44-BEB0-4ADF-A919-A230DF0ABBD8}" type="sibTrans" cxnId="{D1F0ADCF-72C2-41E2-83E2-B5FF8BD7B0C6}">
      <dgm:prSet/>
      <dgm:spPr/>
      <dgm:t>
        <a:bodyPr/>
        <a:lstStyle/>
        <a:p>
          <a:endParaRPr lang="pt-PT"/>
        </a:p>
      </dgm:t>
    </dgm:pt>
    <dgm:pt modelId="{C63EDE8C-9FE6-45EE-B328-C1106C8226BE}">
      <dgm:prSet phldrT="[Texto]" custT="1"/>
      <dgm:spPr>
        <a:xfrm>
          <a:off x="4622587" y="3158407"/>
          <a:ext cx="2124726" cy="1487239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PT" sz="20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Objetivos de Investigação do trabalho</a:t>
          </a:r>
        </a:p>
      </dgm:t>
    </dgm:pt>
    <dgm:pt modelId="{EC4E62AF-40CB-48B8-908E-2FA34099E8C4}" type="parTrans" cxnId="{14BEA2DF-442A-485E-BF38-DDAC953928E9}">
      <dgm:prSet/>
      <dgm:spPr/>
      <dgm:t>
        <a:bodyPr/>
        <a:lstStyle/>
        <a:p>
          <a:endParaRPr lang="pt-PT"/>
        </a:p>
      </dgm:t>
    </dgm:pt>
    <dgm:pt modelId="{65D6089B-17EB-44B6-922F-60962E81CF76}" type="sibTrans" cxnId="{14BEA2DF-442A-485E-BF38-DDAC953928E9}">
      <dgm:prSet/>
      <dgm:spPr/>
      <dgm:t>
        <a:bodyPr/>
        <a:lstStyle/>
        <a:p>
          <a:endParaRPr lang="pt-PT"/>
        </a:p>
      </dgm:t>
    </dgm:pt>
    <dgm:pt modelId="{A9B3C1EB-4877-415B-899F-F802AC9F2426}">
      <dgm:prSet phldrT="[Texto]" custT="1"/>
      <dgm:spPr>
        <a:xfrm>
          <a:off x="6981117" y="2991995"/>
          <a:ext cx="4557530" cy="19033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Determinar se a abordagem por Métodos Mistos é</a:t>
          </a:r>
          <a:endParaRPr lang="pt-PT" sz="1400" b="0">
            <a:solidFill>
              <a:schemeClr val="tx1">
                <a:lumMod val="50000"/>
                <a:lumOff val="50000"/>
              </a:schemeClr>
            </a:solidFill>
            <a:highlight>
              <a:srgbClr val="FFFF00"/>
            </a:highlight>
            <a:latin typeface="Franklin Gothic Medium"/>
            <a:ea typeface="+mn-ea"/>
            <a:cs typeface="+mn-cs"/>
          </a:endParaRPr>
        </a:p>
      </dgm:t>
    </dgm:pt>
    <dgm:pt modelId="{CF000325-F7B1-4E07-9D5C-75AC86275629}" type="parTrans" cxnId="{85E85A44-D4B6-4DF5-B64C-AC7FFC84FF79}">
      <dgm:prSet/>
      <dgm:spPr/>
      <dgm:t>
        <a:bodyPr/>
        <a:lstStyle/>
        <a:p>
          <a:endParaRPr lang="pt-PT"/>
        </a:p>
      </dgm:t>
    </dgm:pt>
    <dgm:pt modelId="{2BC3626A-0A66-4FF2-9267-B6ED5EA1450A}" type="sibTrans" cxnId="{85E85A44-D4B6-4DF5-B64C-AC7FFC84FF79}">
      <dgm:prSet/>
      <dgm:spPr/>
      <dgm:t>
        <a:bodyPr/>
        <a:lstStyle/>
        <a:p>
          <a:endParaRPr lang="pt-PT"/>
        </a:p>
      </dgm:t>
    </dgm:pt>
    <dgm:pt modelId="{11489EF1-66C7-4297-9A90-F4CCE9EF35EE}">
      <dgm:prSet phldrT="[Texto]" custT="1"/>
      <dgm:spPr>
        <a:xfrm>
          <a:off x="2481085" y="1645770"/>
          <a:ext cx="2124726" cy="1172643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t-PT" sz="20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Questões de pesquisa</a:t>
          </a:r>
        </a:p>
      </dgm:t>
    </dgm:pt>
    <dgm:pt modelId="{39F517DD-1D95-471D-9240-504FEE60D74B}" type="sibTrans" cxnId="{E44B3679-DFDC-4C6A-BF24-46BBF7287565}">
      <dgm:prSet/>
      <dgm:spPr/>
      <dgm:t>
        <a:bodyPr/>
        <a:lstStyle/>
        <a:p>
          <a:endParaRPr lang="pt-PT"/>
        </a:p>
      </dgm:t>
    </dgm:pt>
    <dgm:pt modelId="{E5E3EE76-A189-4ECD-9D03-CD15BB2137B6}" type="parTrans" cxnId="{E44B3679-DFDC-4C6A-BF24-46BBF7287565}">
      <dgm:prSet/>
      <dgm:spPr/>
      <dgm:t>
        <a:bodyPr/>
        <a:lstStyle/>
        <a:p>
          <a:endParaRPr lang="pt-PT"/>
        </a:p>
      </dgm:t>
    </dgm:pt>
    <dgm:pt modelId="{5A87E4DA-0F39-4BF7-B6DE-E3E78E1F504B}">
      <dgm:prSet phldrT="[Texto]" custT="1"/>
      <dgm:spPr>
        <a:xfrm>
          <a:off x="4938146" y="1567226"/>
          <a:ext cx="5628362" cy="12020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endParaRPr lang="pt-PT" sz="1100">
            <a:solidFill>
              <a:sysClr val="windowText" lastClr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5A56BFD-9425-4818-9C4D-032B8FF00EA1}" type="sibTrans" cxnId="{EAA10714-2EA4-4326-A660-998B35E71F59}">
      <dgm:prSet/>
      <dgm:spPr/>
      <dgm:t>
        <a:bodyPr/>
        <a:lstStyle/>
        <a:p>
          <a:endParaRPr lang="pt-PT"/>
        </a:p>
      </dgm:t>
    </dgm:pt>
    <dgm:pt modelId="{401909D6-7FA7-4277-A622-DD1FFC466E00}" type="parTrans" cxnId="{EAA10714-2EA4-4326-A660-998B35E71F59}">
      <dgm:prSet/>
      <dgm:spPr/>
      <dgm:t>
        <a:bodyPr/>
        <a:lstStyle/>
        <a:p>
          <a:endParaRPr lang="pt-PT"/>
        </a:p>
      </dgm:t>
    </dgm:pt>
    <dgm:pt modelId="{B5D6BBD0-B61F-4FBF-8E17-226B0ED7C298}">
      <dgm:prSet phldrT="[Texto]" custT="1"/>
      <dgm:spPr>
        <a:xfrm>
          <a:off x="4938146" y="1567226"/>
          <a:ext cx="5628362" cy="1202052"/>
        </a:xfr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endParaRPr lang="pt-PT" sz="1100" b="0">
            <a:solidFill>
              <a:sysClr val="windowText" lastClr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A65AB68-5C19-4525-B8D8-37E50549E17E}" type="parTrans" cxnId="{7EE58C4E-8A7D-4CC5-97AC-B0870856F25D}">
      <dgm:prSet/>
      <dgm:spPr/>
      <dgm:t>
        <a:bodyPr/>
        <a:lstStyle/>
        <a:p>
          <a:endParaRPr lang="pt-PT"/>
        </a:p>
      </dgm:t>
    </dgm:pt>
    <dgm:pt modelId="{2590A27A-B8B1-45FC-980D-B1DE78C0B662}" type="sibTrans" cxnId="{7EE58C4E-8A7D-4CC5-97AC-B0870856F25D}">
      <dgm:prSet/>
      <dgm:spPr/>
      <dgm:t>
        <a:bodyPr/>
        <a:lstStyle/>
        <a:p>
          <a:endParaRPr lang="pt-PT"/>
        </a:p>
      </dgm:t>
    </dgm:pt>
    <dgm:pt modelId="{982F3FC6-035A-4D0D-8C37-FF47DE88F3BD}">
      <dgm:prSet phldrT="[Texto]" custT="1"/>
      <dgm:spPr>
        <a:xfrm>
          <a:off x="4938146" y="1567226"/>
          <a:ext cx="5628362" cy="1202052"/>
        </a:xfr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kumimoji="0" lang="pt-PT" sz="14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Existem diferentes tipologias de métodos mistos de investigação que</a:t>
          </a:r>
          <a:endParaRPr lang="pt-PT" sz="1400" b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3F94840-B39C-4E44-8891-49AB9B064335}" type="parTrans" cxnId="{27D556F3-1297-4258-8B35-5E7BD51746E3}">
      <dgm:prSet/>
      <dgm:spPr/>
      <dgm:t>
        <a:bodyPr/>
        <a:lstStyle/>
        <a:p>
          <a:endParaRPr lang="pt-PT"/>
        </a:p>
      </dgm:t>
    </dgm:pt>
    <dgm:pt modelId="{89E82EF5-5E4F-432F-97B7-DD77640A713B}" type="sibTrans" cxnId="{27D556F3-1297-4258-8B35-5E7BD51746E3}">
      <dgm:prSet/>
      <dgm:spPr/>
      <dgm:t>
        <a:bodyPr/>
        <a:lstStyle/>
        <a:p>
          <a:endParaRPr lang="pt-PT"/>
        </a:p>
      </dgm:t>
    </dgm:pt>
    <dgm:pt modelId="{49C1FA98-5183-425B-A74E-23CD9CE666E3}">
      <dgm:prSet phldrT="[Texto]" custT="1"/>
      <dgm:spPr>
        <a:xfrm>
          <a:off x="4938146" y="1567226"/>
          <a:ext cx="5628362" cy="1202052"/>
        </a:xfr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endParaRPr lang="pt-PT" sz="1400" b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695E31D-7C94-4BF7-927D-411327932F0B}" type="parTrans" cxnId="{0D6DAB0B-D0FE-41D4-8EB9-043A6810FB37}">
      <dgm:prSet/>
      <dgm:spPr/>
      <dgm:t>
        <a:bodyPr/>
        <a:lstStyle/>
        <a:p>
          <a:endParaRPr lang="pt-PT"/>
        </a:p>
      </dgm:t>
    </dgm:pt>
    <dgm:pt modelId="{3E810D2E-5DCB-4475-B0ED-887E654A4F98}" type="sibTrans" cxnId="{0D6DAB0B-D0FE-41D4-8EB9-043A6810FB37}">
      <dgm:prSet/>
      <dgm:spPr/>
      <dgm:t>
        <a:bodyPr/>
        <a:lstStyle/>
        <a:p>
          <a:endParaRPr lang="pt-PT"/>
        </a:p>
      </dgm:t>
    </dgm:pt>
    <dgm:pt modelId="{D4515EC3-2C91-4BA5-9170-5DA5EAADFFBB}">
      <dgm:prSet phldrT="[Texto]" custT="1"/>
      <dgm:spPr>
        <a:xfrm>
          <a:off x="4938146" y="1567226"/>
          <a:ext cx="5628362" cy="1202052"/>
        </a:xfr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kumimoji="0" lang="pt-PT" sz="14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garantam maior impacto do artigo?</a:t>
          </a:r>
          <a:endParaRPr lang="pt-PT" sz="1400" b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5AFB5B7-0A96-4BC2-BA5C-58447BFF6BF8}" type="parTrans" cxnId="{95F0ACA9-6DD2-48DB-9E67-881209B006CB}">
      <dgm:prSet/>
      <dgm:spPr/>
      <dgm:t>
        <a:bodyPr/>
        <a:lstStyle/>
        <a:p>
          <a:endParaRPr lang="pt-PT"/>
        </a:p>
      </dgm:t>
    </dgm:pt>
    <dgm:pt modelId="{5A5FB467-1A60-4DFE-A827-94B976AB0AAA}" type="sibTrans" cxnId="{95F0ACA9-6DD2-48DB-9E67-881209B006CB}">
      <dgm:prSet/>
      <dgm:spPr/>
      <dgm:t>
        <a:bodyPr/>
        <a:lstStyle/>
        <a:p>
          <a:endParaRPr lang="pt-PT"/>
        </a:p>
      </dgm:t>
    </dgm:pt>
    <dgm:pt modelId="{592EC72D-D4DB-4567-9FED-AA4479AA8EA2}">
      <dgm:prSet phldrT="[Texto]" custT="1"/>
      <dgm:spPr>
        <a:xfrm>
          <a:off x="4938146" y="1567226"/>
          <a:ext cx="5628362" cy="1202052"/>
        </a:xfrm>
        <a:noFill/>
        <a:ln>
          <a:noFill/>
        </a:ln>
        <a:effectLst/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kumimoji="0" lang="pt-PT" sz="1400" b="0" i="0" u="none" strike="noStrike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que os artigos que consideram apenas um dos métodos?</a:t>
          </a:r>
          <a:endParaRPr lang="pt-PT" sz="1400" b="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CB6EFAB-1093-40A4-9428-CC756B9BC1F5}" type="parTrans" cxnId="{EEBC052F-2D78-416C-86A4-DB582C60E500}">
      <dgm:prSet/>
      <dgm:spPr/>
      <dgm:t>
        <a:bodyPr/>
        <a:lstStyle/>
        <a:p>
          <a:endParaRPr lang="pt-PT"/>
        </a:p>
      </dgm:t>
    </dgm:pt>
    <dgm:pt modelId="{F03C7D46-2A28-4BE2-BDD7-31CDA9CBEA14}" type="sibTrans" cxnId="{EEBC052F-2D78-416C-86A4-DB582C60E500}">
      <dgm:prSet/>
      <dgm:spPr/>
      <dgm:t>
        <a:bodyPr/>
        <a:lstStyle/>
        <a:p>
          <a:endParaRPr lang="pt-PT"/>
        </a:p>
      </dgm:t>
    </dgm:pt>
    <dgm:pt modelId="{FC66A05D-FA9B-413A-8F57-A583ABF25C14}">
      <dgm:prSet phldrT="[Texto]" custT="1"/>
      <dgm:spPr>
        <a:xfrm>
          <a:off x="2384329" y="24728"/>
          <a:ext cx="5187450" cy="1202052"/>
        </a:xfrm>
        <a:noFill/>
        <a:ln>
          <a:noFill/>
        </a:ln>
        <a:effectLst/>
      </dgm:spPr>
      <dgm:t>
        <a:bodyPr/>
        <a:lstStyle/>
        <a:p>
          <a:pPr algn="l">
            <a:spcAft>
              <a:spcPts val="0"/>
            </a:spcAft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variáveis inerentes às diversas metodologias de investigação e o seu impacto na relevância da mesma.</a:t>
          </a:r>
        </a:p>
      </dgm:t>
    </dgm:pt>
    <dgm:pt modelId="{DBD9F178-A7CC-4EE6-8F2C-47702F29065C}" type="parTrans" cxnId="{EDF6AE3A-487E-49DA-A6FB-1EDFB082BE75}">
      <dgm:prSet/>
      <dgm:spPr/>
      <dgm:t>
        <a:bodyPr/>
        <a:lstStyle/>
        <a:p>
          <a:endParaRPr lang="pt-PT"/>
        </a:p>
      </dgm:t>
    </dgm:pt>
    <dgm:pt modelId="{C746FA18-258E-4374-8C4C-DBD74C515C8E}" type="sibTrans" cxnId="{EDF6AE3A-487E-49DA-A6FB-1EDFB082BE75}">
      <dgm:prSet/>
      <dgm:spPr/>
      <dgm:t>
        <a:bodyPr/>
        <a:lstStyle/>
        <a:p>
          <a:endParaRPr lang="pt-PT"/>
        </a:p>
      </dgm:t>
    </dgm:pt>
    <dgm:pt modelId="{43187844-989B-42F2-AF86-AFAD0B8151D3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preditor do impacto do artigo em termos do número de</a:t>
          </a:r>
        </a:p>
      </dgm:t>
    </dgm:pt>
    <dgm:pt modelId="{436D2ABC-E4DA-4F93-82AB-4AFA7AFB943B}" type="parTrans" cxnId="{23193407-68E2-40E0-BC42-431F625D79B0}">
      <dgm:prSet/>
      <dgm:spPr/>
      <dgm:t>
        <a:bodyPr/>
        <a:lstStyle/>
        <a:p>
          <a:endParaRPr lang="pt-PT"/>
        </a:p>
      </dgm:t>
    </dgm:pt>
    <dgm:pt modelId="{5327E6A5-61C6-46F0-9DDE-98DB0C123980}" type="sibTrans" cxnId="{23193407-68E2-40E0-BC42-431F625D79B0}">
      <dgm:prSet/>
      <dgm:spPr/>
      <dgm:t>
        <a:bodyPr/>
        <a:lstStyle/>
        <a:p>
          <a:endParaRPr lang="pt-PT"/>
        </a:p>
      </dgm:t>
    </dgm:pt>
    <dgm:pt modelId="{14992B98-4C71-4B76-A0F4-BD94B2A4325F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Citações.</a:t>
          </a:r>
        </a:p>
      </dgm:t>
    </dgm:pt>
    <dgm:pt modelId="{0800A32B-BE1B-4DC4-B321-D495E8F6B2FD}" type="parTrans" cxnId="{ABE09FC6-6DE1-4A7D-B5B5-1A092B52BB83}">
      <dgm:prSet/>
      <dgm:spPr/>
      <dgm:t>
        <a:bodyPr/>
        <a:lstStyle/>
        <a:p>
          <a:endParaRPr lang="pt-PT"/>
        </a:p>
      </dgm:t>
    </dgm:pt>
    <dgm:pt modelId="{164F5C74-C17E-4158-84BC-F44207565E94}" type="sibTrans" cxnId="{ABE09FC6-6DE1-4A7D-B5B5-1A092B52BB83}">
      <dgm:prSet/>
      <dgm:spPr/>
      <dgm:t>
        <a:bodyPr/>
        <a:lstStyle/>
        <a:p>
          <a:endParaRPr lang="pt-PT"/>
        </a:p>
      </dgm:t>
    </dgm:pt>
    <dgm:pt modelId="{9CF5731B-56D0-4E84-BA6A-CE2BF25C56EA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endParaRPr lang="pt-PT" sz="1400" b="0">
            <a:solidFill>
              <a:schemeClr val="tx1">
                <a:lumMod val="50000"/>
                <a:lumOff val="50000"/>
              </a:schemeClr>
            </a:solidFill>
            <a:effectLst/>
            <a:latin typeface="Calibri" panose="020F0502020204030204" pitchFamily="34" charset="0"/>
            <a:ea typeface="+mn-ea"/>
            <a:cs typeface="+mn-cs"/>
          </a:endParaRPr>
        </a:p>
      </dgm:t>
    </dgm:pt>
    <dgm:pt modelId="{39840955-23B3-41FB-864D-81CC9DA7187A}" type="parTrans" cxnId="{2C794206-5392-4FB0-8148-81B13A8E2F1F}">
      <dgm:prSet/>
      <dgm:spPr/>
      <dgm:t>
        <a:bodyPr/>
        <a:lstStyle/>
        <a:p>
          <a:endParaRPr lang="pt-PT"/>
        </a:p>
      </dgm:t>
    </dgm:pt>
    <dgm:pt modelId="{61B58822-FDA7-4FE2-ABF5-C681D8F5665A}" type="sibTrans" cxnId="{2C794206-5392-4FB0-8148-81B13A8E2F1F}">
      <dgm:prSet/>
      <dgm:spPr/>
      <dgm:t>
        <a:bodyPr/>
        <a:lstStyle/>
        <a:p>
          <a:endParaRPr lang="pt-PT"/>
        </a:p>
      </dgm:t>
    </dgm:pt>
    <dgm:pt modelId="{530EC9BA-9C8C-4601-B7A7-DDE730D6143C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Reforçar conhecimento do impacto das variáveis de</a:t>
          </a:r>
        </a:p>
      </dgm:t>
    </dgm:pt>
    <dgm:pt modelId="{4CEE7B97-3BA7-413F-B215-0EF9EACB532A}" type="parTrans" cxnId="{C8F4F155-509C-491E-B524-2453D52FD1F8}">
      <dgm:prSet/>
      <dgm:spPr/>
      <dgm:t>
        <a:bodyPr/>
        <a:lstStyle/>
        <a:p>
          <a:endParaRPr lang="pt-PT"/>
        </a:p>
      </dgm:t>
    </dgm:pt>
    <dgm:pt modelId="{19B28BA0-DBF9-4616-8817-DA4A015D81B9}" type="sibTrans" cxnId="{C8F4F155-509C-491E-B524-2453D52FD1F8}">
      <dgm:prSet/>
      <dgm:spPr/>
      <dgm:t>
        <a:bodyPr/>
        <a:lstStyle/>
        <a:p>
          <a:endParaRPr lang="pt-PT"/>
        </a:p>
      </dgm:t>
    </dgm:pt>
    <dgm:pt modelId="{E6A31CE3-4B1E-4A0C-B843-432C7DC98893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pesquisa e contribuir  para o debate  da influência de</a:t>
          </a:r>
        </a:p>
      </dgm:t>
    </dgm:pt>
    <dgm:pt modelId="{A520BDE1-9EC3-4B4A-9ADB-3BB9E47A596F}" type="parTrans" cxnId="{794E4763-85D8-499A-A750-6730D80776EE}">
      <dgm:prSet/>
      <dgm:spPr/>
      <dgm:t>
        <a:bodyPr/>
        <a:lstStyle/>
        <a:p>
          <a:endParaRPr lang="pt-PT"/>
        </a:p>
      </dgm:t>
    </dgm:pt>
    <dgm:pt modelId="{02B16808-6F98-423C-9B5B-1EAC6EE615B8}" type="sibTrans" cxnId="{794E4763-85D8-499A-A750-6730D80776EE}">
      <dgm:prSet/>
      <dgm:spPr/>
      <dgm:t>
        <a:bodyPr/>
        <a:lstStyle/>
        <a:p>
          <a:endParaRPr lang="pt-PT"/>
        </a:p>
      </dgm:t>
    </dgm:pt>
    <dgm:pt modelId="{2286C956-BDDC-43B8-835E-2C713EDC06DA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r>
            <a:rPr lang="pt-PT" sz="1400" b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métodos de pesquisa.</a:t>
          </a:r>
        </a:p>
      </dgm:t>
    </dgm:pt>
    <dgm:pt modelId="{DEEC7C95-5CF0-4648-917E-8F79482D1B75}" type="parTrans" cxnId="{6CBFE053-5BF4-4683-8ADE-9CB8C43ACCE8}">
      <dgm:prSet/>
      <dgm:spPr/>
      <dgm:t>
        <a:bodyPr/>
        <a:lstStyle/>
        <a:p>
          <a:endParaRPr lang="pt-PT"/>
        </a:p>
      </dgm:t>
    </dgm:pt>
    <dgm:pt modelId="{322419E7-199F-4B7A-B2C9-340696A8AC57}" type="sibTrans" cxnId="{6CBFE053-5BF4-4683-8ADE-9CB8C43ACCE8}">
      <dgm:prSet/>
      <dgm:spPr/>
      <dgm:t>
        <a:bodyPr/>
        <a:lstStyle/>
        <a:p>
          <a:endParaRPr lang="pt-PT"/>
        </a:p>
      </dgm:t>
    </dgm:pt>
    <dgm:pt modelId="{43051068-6694-46FA-B72A-3C9B896EB1C2}">
      <dgm:prSet custT="1"/>
      <dgm:spPr/>
      <dgm:t>
        <a:bodyPr/>
        <a:lstStyle/>
        <a:p>
          <a:pPr algn="just">
            <a:buFont typeface="Symbol" panose="05050102010706020507" pitchFamily="18" charset="2"/>
            <a:buNone/>
          </a:pPr>
          <a:endParaRPr lang="pt-PT" sz="1400" b="0">
            <a:solidFill>
              <a:schemeClr val="tx1">
                <a:lumMod val="50000"/>
                <a:lumOff val="50000"/>
              </a:schemeClr>
            </a:solidFill>
            <a:effectLst/>
            <a:highlight>
              <a:srgbClr val="FFFF00"/>
            </a:highlight>
            <a:latin typeface="Calibri" panose="020F0502020204030204" pitchFamily="34" charset="0"/>
            <a:ea typeface="+mn-ea"/>
            <a:cs typeface="+mn-cs"/>
          </a:endParaRPr>
        </a:p>
      </dgm:t>
    </dgm:pt>
    <dgm:pt modelId="{5EC33221-C1F3-4E3D-AB1A-DA24D9D651D7}" type="parTrans" cxnId="{2959EA07-CB21-4E7F-B4DC-CD5803DAA811}">
      <dgm:prSet/>
      <dgm:spPr/>
      <dgm:t>
        <a:bodyPr/>
        <a:lstStyle/>
        <a:p>
          <a:endParaRPr lang="pt-PT"/>
        </a:p>
      </dgm:t>
    </dgm:pt>
    <dgm:pt modelId="{7A8AA50C-1E0F-4F78-9B4D-B285410EECB3}" type="sibTrans" cxnId="{2959EA07-CB21-4E7F-B4DC-CD5803DAA811}">
      <dgm:prSet/>
      <dgm:spPr/>
      <dgm:t>
        <a:bodyPr/>
        <a:lstStyle/>
        <a:p>
          <a:endParaRPr lang="pt-PT"/>
        </a:p>
      </dgm:t>
    </dgm:pt>
    <dgm:pt modelId="{96EC3BFC-84ED-4C13-8ADA-E070205D2929}" type="pres">
      <dgm:prSet presAssocID="{A959B1BE-55FC-4655-84EE-BA5E3F5A4255}" presName="rootnode" presStyleCnt="0">
        <dgm:presLayoutVars>
          <dgm:chMax/>
          <dgm:chPref/>
          <dgm:dir/>
          <dgm:animLvl val="lvl"/>
        </dgm:presLayoutVars>
      </dgm:prSet>
      <dgm:spPr/>
    </dgm:pt>
    <dgm:pt modelId="{87D2BCFA-553C-4981-BA8F-5887DEE8F532}" type="pres">
      <dgm:prSet presAssocID="{062D43E1-4943-4F46-9760-2C6A1102C2DE}" presName="composite" presStyleCnt="0"/>
      <dgm:spPr/>
    </dgm:pt>
    <dgm:pt modelId="{548D2DCB-6F88-43C5-8C40-BE3F03014549}" type="pres">
      <dgm:prSet presAssocID="{062D43E1-4943-4F46-9760-2C6A1102C2DE}" presName="bentUpArrow1" presStyleLbl="alignImgPlace1" presStyleIdx="0" presStyleCnt="2" custLinFactNeighborX="-2155" custLinFactNeighborY="-8454"/>
      <dgm:spPr>
        <a:xfrm rot="5400000">
          <a:off x="970092" y="1167867"/>
          <a:ext cx="1262155" cy="1436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7373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72B1096-6CD4-4047-BFE3-2A3FC870F296}" type="pres">
      <dgm:prSet presAssocID="{062D43E1-4943-4F46-9760-2C6A1102C2DE}" presName="ParentText" presStyleLbl="node1" presStyleIdx="0" presStyleCnt="3" custScaleY="73522" custLinFactNeighborX="-48607" custLinFactNeighborY="507">
        <dgm:presLayoutVars>
          <dgm:chMax val="1"/>
          <dgm:chPref val="1"/>
          <dgm:bulletEnabled val="1"/>
        </dgm:presLayoutVars>
      </dgm:prSet>
      <dgm:spPr/>
    </dgm:pt>
    <dgm:pt modelId="{C56FC231-78E5-4AA9-BABC-CC8C7BE2D2C3}" type="pres">
      <dgm:prSet presAssocID="{062D43E1-4943-4F46-9760-2C6A1102C2DE}" presName="ChildText" presStyleLbl="revTx" presStyleIdx="0" presStyleCnt="3" custScaleX="360212" custLinFactX="17953" custLinFactNeighborX="100000" custLinFactNeighborY="-1599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3F56B284-41EE-4593-8FEC-462E32C39D45}" type="pres">
      <dgm:prSet presAssocID="{1B560331-2242-435F-AA5F-84BB61358C8F}" presName="sibTrans" presStyleCnt="0"/>
      <dgm:spPr/>
    </dgm:pt>
    <dgm:pt modelId="{44F7F2CE-8308-4EB3-BA07-6BE8106B4D54}" type="pres">
      <dgm:prSet presAssocID="{11489EF1-66C7-4297-9A90-F4CCE9EF35EE}" presName="composite" presStyleCnt="0"/>
      <dgm:spPr/>
    </dgm:pt>
    <dgm:pt modelId="{C5667D36-95C2-4998-8647-7D8C46344F98}" type="pres">
      <dgm:prSet presAssocID="{11489EF1-66C7-4297-9A90-F4CCE9EF35EE}" presName="bentUpArrow1" presStyleLbl="alignImgPlace1" presStyleIdx="1" presStyleCnt="2" custLinFactNeighborX="-28833" custLinFactNeighborY="5581"/>
      <dgm:spPr>
        <a:xfrm rot="5400000">
          <a:off x="3222486" y="2873830"/>
          <a:ext cx="1262155" cy="14369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7373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3A37D1F-390C-4E12-9508-EFEAE8FFF393}" type="pres">
      <dgm:prSet presAssocID="{11489EF1-66C7-4297-9A90-F4CCE9EF35EE}" presName="ParentText" presStyleLbl="node1" presStyleIdx="1" presStyleCnt="3" custScaleY="78847" custLinFactNeighborX="-38655" custLinFactNeighborY="5662">
        <dgm:presLayoutVars>
          <dgm:chMax val="1"/>
          <dgm:chPref val="1"/>
          <dgm:bulletEnabled val="1"/>
        </dgm:presLayoutVars>
      </dgm:prSet>
      <dgm:spPr/>
    </dgm:pt>
    <dgm:pt modelId="{285965E0-699E-402C-B90E-B829AFB0DC43}" type="pres">
      <dgm:prSet presAssocID="{11489EF1-66C7-4297-9A90-F4CCE9EF35EE}" presName="ChildText" presStyleLbl="revTx" presStyleIdx="1" presStyleCnt="3" custScaleX="364219" custLinFactX="4393" custLinFactNeighborX="100000" custLinFactNeighborY="1943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  <dgm:pt modelId="{F7211570-2D31-4C94-BD5C-58E11194DD56}" type="pres">
      <dgm:prSet presAssocID="{39F517DD-1D95-471D-9240-504FEE60D74B}" presName="sibTrans" presStyleCnt="0"/>
      <dgm:spPr/>
    </dgm:pt>
    <dgm:pt modelId="{14CA6D35-BCC4-4B9E-8175-7593C4E54A52}" type="pres">
      <dgm:prSet presAssocID="{C63EDE8C-9FE6-45EE-B328-C1106C8226BE}" presName="composite" presStyleCnt="0"/>
      <dgm:spPr/>
    </dgm:pt>
    <dgm:pt modelId="{EE180298-E5AB-4940-9F7B-DE666315C245}" type="pres">
      <dgm:prSet presAssocID="{C63EDE8C-9FE6-45EE-B328-C1106C8226BE}" presName="ParentText" presStyleLbl="node1" presStyleIdx="2" presStyleCnt="3" custLinFactNeighborX="-55423" custLinFactNeighborY="-6189">
        <dgm:presLayoutVars>
          <dgm:chMax val="1"/>
          <dgm:chPref val="1"/>
          <dgm:bulletEnabled val="1"/>
        </dgm:presLayoutVars>
      </dgm:prSet>
      <dgm:spPr/>
    </dgm:pt>
    <dgm:pt modelId="{55250670-E96F-40FF-8769-A5F5A7E6A622}" type="pres">
      <dgm:prSet presAssocID="{C63EDE8C-9FE6-45EE-B328-C1106C8226BE}" presName="FinalChildText" presStyleLbl="revTx" presStyleIdx="2" presStyleCnt="3" custScaleX="282512" custScaleY="140651" custLinFactNeighborX="16286" custLinFactNeighborY="35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</dgm:pt>
  </dgm:ptLst>
  <dgm:cxnLst>
    <dgm:cxn modelId="{2C794206-5392-4FB0-8148-81B13A8E2F1F}" srcId="{C63EDE8C-9FE6-45EE-B328-C1106C8226BE}" destId="{9CF5731B-56D0-4E84-BA6A-CE2BF25C56EA}" srcOrd="3" destOrd="0" parTransId="{39840955-23B3-41FB-864D-81CC9DA7187A}" sibTransId="{61B58822-FDA7-4FE2-ABF5-C681D8F5665A}"/>
    <dgm:cxn modelId="{86340207-8013-47F4-8E69-C42AA130DD02}" type="presOf" srcId="{D4515EC3-2C91-4BA5-9170-5DA5EAADFFBB}" destId="{285965E0-699E-402C-B90E-B829AFB0DC43}" srcOrd="0" destOrd="4" presId="urn:microsoft.com/office/officeart/2005/8/layout/StepDownProcess"/>
    <dgm:cxn modelId="{23193407-68E2-40E0-BC42-431F625D79B0}" srcId="{C63EDE8C-9FE6-45EE-B328-C1106C8226BE}" destId="{43187844-989B-42F2-AF86-AFAD0B8151D3}" srcOrd="1" destOrd="0" parTransId="{436D2ABC-E4DA-4F93-82AB-4AFA7AFB943B}" sibTransId="{5327E6A5-61C6-46F0-9DDE-98DB0C123980}"/>
    <dgm:cxn modelId="{2959EA07-CB21-4E7F-B4DC-CD5803DAA811}" srcId="{C63EDE8C-9FE6-45EE-B328-C1106C8226BE}" destId="{43051068-6694-46FA-B72A-3C9B896EB1C2}" srcOrd="7" destOrd="0" parTransId="{5EC33221-C1F3-4E3D-AB1A-DA24D9D651D7}" sibTransId="{7A8AA50C-1E0F-4F78-9B4D-B285410EECB3}"/>
    <dgm:cxn modelId="{0D6DAB0B-D0FE-41D4-8EB9-043A6810FB37}" srcId="{11489EF1-66C7-4297-9A90-F4CCE9EF35EE}" destId="{49C1FA98-5183-425B-A74E-23CD9CE666E3}" srcOrd="2" destOrd="0" parTransId="{2695E31D-7C94-4BF7-927D-411327932F0B}" sibTransId="{3E810D2E-5DCB-4475-B0ED-887E654A4F98}"/>
    <dgm:cxn modelId="{EAA10714-2EA4-4326-A660-998B35E71F59}" srcId="{11489EF1-66C7-4297-9A90-F4CCE9EF35EE}" destId="{5A87E4DA-0F39-4BF7-B6DE-E3E78E1F504B}" srcOrd="6" destOrd="0" parTransId="{401909D6-7FA7-4277-A622-DD1FFC466E00}" sibTransId="{E5A56BFD-9425-4818-9C4D-032B8FF00EA1}"/>
    <dgm:cxn modelId="{B4683E14-64F0-4728-8E31-C04714F9FF36}" type="presOf" srcId="{14992B98-4C71-4B76-A0F4-BD94B2A4325F}" destId="{55250670-E96F-40FF-8769-A5F5A7E6A622}" srcOrd="0" destOrd="2" presId="urn:microsoft.com/office/officeart/2005/8/layout/StepDownProcess"/>
    <dgm:cxn modelId="{19A0CE1D-3B62-483D-896A-B7FD3F84A54F}" type="presOf" srcId="{A959B1BE-55FC-4655-84EE-BA5E3F5A4255}" destId="{96EC3BFC-84ED-4C13-8ADA-E070205D2929}" srcOrd="0" destOrd="0" presId="urn:microsoft.com/office/officeart/2005/8/layout/StepDownProcess"/>
    <dgm:cxn modelId="{5AF42026-B347-4F76-936F-BB9F04DAF2E4}" type="presOf" srcId="{530EC9BA-9C8C-4601-B7A7-DDE730D6143C}" destId="{55250670-E96F-40FF-8769-A5F5A7E6A622}" srcOrd="0" destOrd="4" presId="urn:microsoft.com/office/officeart/2005/8/layout/StepDownProcess"/>
    <dgm:cxn modelId="{EEBC052F-2D78-416C-86A4-DB582C60E500}" srcId="{11489EF1-66C7-4297-9A90-F4CCE9EF35EE}" destId="{592EC72D-D4DB-4567-9FED-AA4479AA8EA2}" srcOrd="1" destOrd="0" parTransId="{ECB6EFAB-1093-40A4-9428-CC756B9BC1F5}" sibTransId="{F03C7D46-2A28-4BE2-BDD7-31CDA9CBEA14}"/>
    <dgm:cxn modelId="{DBEF3533-D6C2-4762-98F3-72E1934D0D7F}" type="presOf" srcId="{11489EF1-66C7-4297-9A90-F4CCE9EF35EE}" destId="{03A37D1F-390C-4E12-9508-EFEAE8FFF393}" srcOrd="0" destOrd="0" presId="urn:microsoft.com/office/officeart/2005/8/layout/StepDownProcess"/>
    <dgm:cxn modelId="{EDF6AE3A-487E-49DA-A6FB-1EDFB082BE75}" srcId="{062D43E1-4943-4F46-9760-2C6A1102C2DE}" destId="{FC66A05D-FA9B-413A-8F57-A583ABF25C14}" srcOrd="1" destOrd="0" parTransId="{DBD9F178-A7CC-4EE6-8F2C-47702F29065C}" sibTransId="{C746FA18-258E-4374-8C4C-DBD74C515C8E}"/>
    <dgm:cxn modelId="{5863F240-740E-49F6-8190-55520B8BCF31}" type="presOf" srcId="{E6A31CE3-4B1E-4A0C-B843-432C7DC98893}" destId="{55250670-E96F-40FF-8769-A5F5A7E6A622}" srcOrd="0" destOrd="5" presId="urn:microsoft.com/office/officeart/2005/8/layout/StepDownProcess"/>
    <dgm:cxn modelId="{C9A5F45E-1CBB-4753-9E64-00114DADAA05}" type="presOf" srcId="{062D43E1-4943-4F46-9760-2C6A1102C2DE}" destId="{672B1096-6CD4-4047-BFE3-2A3FC870F296}" srcOrd="0" destOrd="0" presId="urn:microsoft.com/office/officeart/2005/8/layout/StepDownProcess"/>
    <dgm:cxn modelId="{CD800861-A0DC-4899-B3C6-9677F5BA1321}" type="presOf" srcId="{982F3FC6-035A-4D0D-8C37-FF47DE88F3BD}" destId="{285965E0-699E-402C-B90E-B829AFB0DC43}" srcOrd="0" destOrd="3" presId="urn:microsoft.com/office/officeart/2005/8/layout/StepDownProcess"/>
    <dgm:cxn modelId="{794E4763-85D8-499A-A750-6730D80776EE}" srcId="{C63EDE8C-9FE6-45EE-B328-C1106C8226BE}" destId="{E6A31CE3-4B1E-4A0C-B843-432C7DC98893}" srcOrd="5" destOrd="0" parTransId="{A520BDE1-9EC3-4B4A-9ADB-3BB9E47A596F}" sibTransId="{02B16808-6F98-423C-9B5B-1EAC6EE615B8}"/>
    <dgm:cxn modelId="{7A31B363-AFCA-4648-9584-D2AB9A2B9EC4}" type="presOf" srcId="{43187844-989B-42F2-AF86-AFAD0B8151D3}" destId="{55250670-E96F-40FF-8769-A5F5A7E6A622}" srcOrd="0" destOrd="1" presId="urn:microsoft.com/office/officeart/2005/8/layout/StepDownProcess"/>
    <dgm:cxn modelId="{49CF2364-2A76-4F99-9A4B-C07D7EA96F7D}" type="presOf" srcId="{C63EDE8C-9FE6-45EE-B328-C1106C8226BE}" destId="{EE180298-E5AB-4940-9F7B-DE666315C245}" srcOrd="0" destOrd="0" presId="urn:microsoft.com/office/officeart/2005/8/layout/StepDownProcess"/>
    <dgm:cxn modelId="{85E85A44-D4B6-4DF5-B64C-AC7FFC84FF79}" srcId="{C63EDE8C-9FE6-45EE-B328-C1106C8226BE}" destId="{A9B3C1EB-4877-415B-899F-F802AC9F2426}" srcOrd="0" destOrd="0" parTransId="{CF000325-F7B1-4E07-9D5C-75AC86275629}" sibTransId="{2BC3626A-0A66-4FF2-9267-B6ED5EA1450A}"/>
    <dgm:cxn modelId="{E8F90A65-4B61-40EC-80BE-6895A6145993}" type="presOf" srcId="{49C1FA98-5183-425B-A74E-23CD9CE666E3}" destId="{285965E0-699E-402C-B90E-B829AFB0DC43}" srcOrd="0" destOrd="2" presId="urn:microsoft.com/office/officeart/2005/8/layout/StepDownProcess"/>
    <dgm:cxn modelId="{A60F2669-CEF6-4F4D-BFBA-7C1ED373960E}" type="presOf" srcId="{43051068-6694-46FA-B72A-3C9B896EB1C2}" destId="{55250670-E96F-40FF-8769-A5F5A7E6A622}" srcOrd="0" destOrd="7" presId="urn:microsoft.com/office/officeart/2005/8/layout/StepDownProcess"/>
    <dgm:cxn modelId="{223B6F69-ED7E-4B2B-81C1-3A8AB777E6A9}" type="presOf" srcId="{B5D6BBD0-B61F-4FBF-8E17-226B0ED7C298}" destId="{285965E0-699E-402C-B90E-B829AFB0DC43}" srcOrd="0" destOrd="5" presId="urn:microsoft.com/office/officeart/2005/8/layout/StepDownProcess"/>
    <dgm:cxn modelId="{7EE58C4E-8A7D-4CC5-97AC-B0870856F25D}" srcId="{11489EF1-66C7-4297-9A90-F4CCE9EF35EE}" destId="{B5D6BBD0-B61F-4FBF-8E17-226B0ED7C298}" srcOrd="5" destOrd="0" parTransId="{AA65AB68-5C19-4525-B8D8-37E50549E17E}" sibTransId="{2590A27A-B8B1-45FC-980D-B1DE78C0B662}"/>
    <dgm:cxn modelId="{6CBFE053-5BF4-4683-8ADE-9CB8C43ACCE8}" srcId="{C63EDE8C-9FE6-45EE-B328-C1106C8226BE}" destId="{2286C956-BDDC-43B8-835E-2C713EDC06DA}" srcOrd="6" destOrd="0" parTransId="{DEEC7C95-5CF0-4648-917E-8F79482D1B75}" sibTransId="{322419E7-199F-4B7A-B2C9-340696A8AC57}"/>
    <dgm:cxn modelId="{C8F4F155-509C-491E-B524-2453D52FD1F8}" srcId="{C63EDE8C-9FE6-45EE-B328-C1106C8226BE}" destId="{530EC9BA-9C8C-4601-B7A7-DDE730D6143C}" srcOrd="4" destOrd="0" parTransId="{4CEE7B97-3BA7-413F-B215-0EF9EACB532A}" sibTransId="{19B28BA0-DBF9-4616-8817-DA4A015D81B9}"/>
    <dgm:cxn modelId="{F43BBB56-623A-4A0E-87E0-B71DD9052F8B}" type="presOf" srcId="{592EC72D-D4DB-4567-9FED-AA4479AA8EA2}" destId="{285965E0-699E-402C-B90E-B829AFB0DC43}" srcOrd="0" destOrd="1" presId="urn:microsoft.com/office/officeart/2005/8/layout/StepDownProcess"/>
    <dgm:cxn modelId="{E44B3679-DFDC-4C6A-BF24-46BBF7287565}" srcId="{A959B1BE-55FC-4655-84EE-BA5E3F5A4255}" destId="{11489EF1-66C7-4297-9A90-F4CCE9EF35EE}" srcOrd="1" destOrd="0" parTransId="{E5E3EE76-A189-4ECD-9D03-CD15BB2137B6}" sibTransId="{39F517DD-1D95-471D-9240-504FEE60D74B}"/>
    <dgm:cxn modelId="{FFC8D081-8484-4D42-A361-57D309AEC747}" type="presOf" srcId="{FC66A05D-FA9B-413A-8F57-A583ABF25C14}" destId="{C56FC231-78E5-4AA9-BABC-CC8C7BE2D2C3}" srcOrd="0" destOrd="1" presId="urn:microsoft.com/office/officeart/2005/8/layout/StepDownProcess"/>
    <dgm:cxn modelId="{55FC908C-E4F5-4EC1-B158-082F609C2924}" type="presOf" srcId="{A9B3C1EB-4877-415B-899F-F802AC9F2426}" destId="{55250670-E96F-40FF-8769-A5F5A7E6A622}" srcOrd="0" destOrd="0" presId="urn:microsoft.com/office/officeart/2005/8/layout/StepDownProcess"/>
    <dgm:cxn modelId="{3B9B3FA5-2D34-42D1-8232-988041EF4636}" srcId="{A959B1BE-55FC-4655-84EE-BA5E3F5A4255}" destId="{062D43E1-4943-4F46-9760-2C6A1102C2DE}" srcOrd="0" destOrd="0" parTransId="{2E968F10-D84D-481F-8408-BECADC8A4465}" sibTransId="{1B560331-2242-435F-AA5F-84BB61358C8F}"/>
    <dgm:cxn modelId="{95F0ACA9-6DD2-48DB-9E67-881209B006CB}" srcId="{11489EF1-66C7-4297-9A90-F4CCE9EF35EE}" destId="{D4515EC3-2C91-4BA5-9170-5DA5EAADFFBB}" srcOrd="4" destOrd="0" parTransId="{25AFB5B7-0A96-4BC2-BA5C-58447BFF6BF8}" sibTransId="{5A5FB467-1A60-4DFE-A827-94B976AB0AAA}"/>
    <dgm:cxn modelId="{407912BB-7F53-4441-ADA3-0454213F6443}" type="presOf" srcId="{9CF5731B-56D0-4E84-BA6A-CE2BF25C56EA}" destId="{55250670-E96F-40FF-8769-A5F5A7E6A622}" srcOrd="0" destOrd="3" presId="urn:microsoft.com/office/officeart/2005/8/layout/StepDownProcess"/>
    <dgm:cxn modelId="{D59696BC-AE51-4CD0-BEEE-8F9A5EE4A379}" type="presOf" srcId="{E49EEFD9-4479-4824-BF27-1BBF9C9AAC6D}" destId="{C56FC231-78E5-4AA9-BABC-CC8C7BE2D2C3}" srcOrd="0" destOrd="0" presId="urn:microsoft.com/office/officeart/2005/8/layout/StepDownProcess"/>
    <dgm:cxn modelId="{ABE09FC6-6DE1-4A7D-B5B5-1A092B52BB83}" srcId="{C63EDE8C-9FE6-45EE-B328-C1106C8226BE}" destId="{14992B98-4C71-4B76-A0F4-BD94B2A4325F}" srcOrd="2" destOrd="0" parTransId="{0800A32B-BE1B-4DC4-B321-D495E8F6B2FD}" sibTransId="{164F5C74-C17E-4158-84BC-F44207565E94}"/>
    <dgm:cxn modelId="{FEDB84C7-1EC4-48F8-A977-F4EE858B0065}" type="presOf" srcId="{2286C956-BDDC-43B8-835E-2C713EDC06DA}" destId="{55250670-E96F-40FF-8769-A5F5A7E6A622}" srcOrd="0" destOrd="6" presId="urn:microsoft.com/office/officeart/2005/8/layout/StepDownProcess"/>
    <dgm:cxn modelId="{D1F0ADCF-72C2-41E2-83E2-B5FF8BD7B0C6}" srcId="{11489EF1-66C7-4297-9A90-F4CCE9EF35EE}" destId="{E2EA2213-8AF9-4C01-B816-7B5E310FF115}" srcOrd="0" destOrd="0" parTransId="{D72520A0-43B7-4F5D-8413-C82C95E53B1A}" sibTransId="{6614ED44-BEB0-4ADF-A919-A230DF0ABBD8}"/>
    <dgm:cxn modelId="{6F15D7D7-CB6E-469D-BC8F-297F5D1E7299}" type="presOf" srcId="{E2EA2213-8AF9-4C01-B816-7B5E310FF115}" destId="{285965E0-699E-402C-B90E-B829AFB0DC43}" srcOrd="0" destOrd="0" presId="urn:microsoft.com/office/officeart/2005/8/layout/StepDownProcess"/>
    <dgm:cxn modelId="{14BEA2DF-442A-485E-BF38-DDAC953928E9}" srcId="{A959B1BE-55FC-4655-84EE-BA5E3F5A4255}" destId="{C63EDE8C-9FE6-45EE-B328-C1106C8226BE}" srcOrd="2" destOrd="0" parTransId="{EC4E62AF-40CB-48B8-908E-2FA34099E8C4}" sibTransId="{65D6089B-17EB-44B6-922F-60962E81CF76}"/>
    <dgm:cxn modelId="{27D556F3-1297-4258-8B35-5E7BD51746E3}" srcId="{11489EF1-66C7-4297-9A90-F4CCE9EF35EE}" destId="{982F3FC6-035A-4D0D-8C37-FF47DE88F3BD}" srcOrd="3" destOrd="0" parTransId="{E3F94840-B39C-4E44-8891-49AB9B064335}" sibTransId="{89E82EF5-5E4F-432F-97B7-DD77640A713B}"/>
    <dgm:cxn modelId="{9F24B2F8-C533-48C5-AD7C-D2F387AA5795}" type="presOf" srcId="{5A87E4DA-0F39-4BF7-B6DE-E3E78E1F504B}" destId="{285965E0-699E-402C-B90E-B829AFB0DC43}" srcOrd="0" destOrd="6" presId="urn:microsoft.com/office/officeart/2005/8/layout/StepDownProcess"/>
    <dgm:cxn modelId="{E3EB3BFB-56F7-43D7-9EEE-DCB780E3E8D5}" srcId="{062D43E1-4943-4F46-9760-2C6A1102C2DE}" destId="{E49EEFD9-4479-4824-BF27-1BBF9C9AAC6D}" srcOrd="0" destOrd="0" parTransId="{2186746E-C15B-4B0C-87E4-305691CDB8ED}" sibTransId="{768558C4-426E-41F7-B567-364A9E5A7ACF}"/>
    <dgm:cxn modelId="{A4F57113-4E27-49B8-8F90-AF3F50280694}" type="presParOf" srcId="{96EC3BFC-84ED-4C13-8ADA-E070205D2929}" destId="{87D2BCFA-553C-4981-BA8F-5887DEE8F532}" srcOrd="0" destOrd="0" presId="urn:microsoft.com/office/officeart/2005/8/layout/StepDownProcess"/>
    <dgm:cxn modelId="{F64D5FC5-7C89-4BEB-B8C5-62D1BCB4FD1A}" type="presParOf" srcId="{87D2BCFA-553C-4981-BA8F-5887DEE8F532}" destId="{548D2DCB-6F88-43C5-8C40-BE3F03014549}" srcOrd="0" destOrd="0" presId="urn:microsoft.com/office/officeart/2005/8/layout/StepDownProcess"/>
    <dgm:cxn modelId="{7CA157AD-F77D-4DF3-8E24-6E457632B7A8}" type="presParOf" srcId="{87D2BCFA-553C-4981-BA8F-5887DEE8F532}" destId="{672B1096-6CD4-4047-BFE3-2A3FC870F296}" srcOrd="1" destOrd="0" presId="urn:microsoft.com/office/officeart/2005/8/layout/StepDownProcess"/>
    <dgm:cxn modelId="{50BFA30C-904F-4626-8EE7-C0DD5FB1A0D1}" type="presParOf" srcId="{87D2BCFA-553C-4981-BA8F-5887DEE8F532}" destId="{C56FC231-78E5-4AA9-BABC-CC8C7BE2D2C3}" srcOrd="2" destOrd="0" presId="urn:microsoft.com/office/officeart/2005/8/layout/StepDownProcess"/>
    <dgm:cxn modelId="{3FDB5523-21F7-4A44-BCD2-D3EAA728A232}" type="presParOf" srcId="{96EC3BFC-84ED-4C13-8ADA-E070205D2929}" destId="{3F56B284-41EE-4593-8FEC-462E32C39D45}" srcOrd="1" destOrd="0" presId="urn:microsoft.com/office/officeart/2005/8/layout/StepDownProcess"/>
    <dgm:cxn modelId="{F6609F14-6BA4-4CD8-934D-C8251750D001}" type="presParOf" srcId="{96EC3BFC-84ED-4C13-8ADA-E070205D2929}" destId="{44F7F2CE-8308-4EB3-BA07-6BE8106B4D54}" srcOrd="2" destOrd="0" presId="urn:microsoft.com/office/officeart/2005/8/layout/StepDownProcess"/>
    <dgm:cxn modelId="{E3A396B6-882F-46B8-B09D-B3EF7EB22C42}" type="presParOf" srcId="{44F7F2CE-8308-4EB3-BA07-6BE8106B4D54}" destId="{C5667D36-95C2-4998-8647-7D8C46344F98}" srcOrd="0" destOrd="0" presId="urn:microsoft.com/office/officeart/2005/8/layout/StepDownProcess"/>
    <dgm:cxn modelId="{8FCEB784-14D5-4AC8-B591-73B69155082C}" type="presParOf" srcId="{44F7F2CE-8308-4EB3-BA07-6BE8106B4D54}" destId="{03A37D1F-390C-4E12-9508-EFEAE8FFF393}" srcOrd="1" destOrd="0" presId="urn:microsoft.com/office/officeart/2005/8/layout/StepDownProcess"/>
    <dgm:cxn modelId="{B7A6B954-457C-412F-8167-C0B0C0E65B6F}" type="presParOf" srcId="{44F7F2CE-8308-4EB3-BA07-6BE8106B4D54}" destId="{285965E0-699E-402C-B90E-B829AFB0DC43}" srcOrd="2" destOrd="0" presId="urn:microsoft.com/office/officeart/2005/8/layout/StepDownProcess"/>
    <dgm:cxn modelId="{DD97DF25-68F7-430A-89DB-CEEDAB74FE83}" type="presParOf" srcId="{96EC3BFC-84ED-4C13-8ADA-E070205D2929}" destId="{F7211570-2D31-4C94-BD5C-58E11194DD56}" srcOrd="3" destOrd="0" presId="urn:microsoft.com/office/officeart/2005/8/layout/StepDownProcess"/>
    <dgm:cxn modelId="{E7F9B56B-CD64-4F22-920D-3328B0CDD6C0}" type="presParOf" srcId="{96EC3BFC-84ED-4C13-8ADA-E070205D2929}" destId="{14CA6D35-BCC4-4B9E-8175-7593C4E54A52}" srcOrd="4" destOrd="0" presId="urn:microsoft.com/office/officeart/2005/8/layout/StepDownProcess"/>
    <dgm:cxn modelId="{17671239-6A5A-4A3F-90AA-ACAE573472FD}" type="presParOf" srcId="{14CA6D35-BCC4-4B9E-8175-7593C4E54A52}" destId="{EE180298-E5AB-4940-9F7B-DE666315C245}" srcOrd="0" destOrd="0" presId="urn:microsoft.com/office/officeart/2005/8/layout/StepDownProcess"/>
    <dgm:cxn modelId="{27363A23-2355-4E88-B285-5AD3B8DACF37}" type="presParOf" srcId="{14CA6D35-BCC4-4B9E-8175-7593C4E54A52}" destId="{55250670-E96F-40FF-8769-A5F5A7E6A62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A5D13-BC83-4A93-BA59-E0371DD6C32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37A9BB6-076B-47E9-9546-80AFE375B06B}">
      <dgm:prSet phldrT="[Texto]"/>
      <dgm:spPr/>
      <dgm:t>
        <a:bodyPr/>
        <a:lstStyle/>
        <a:p>
          <a:r>
            <a:rPr lang="pt-PT"/>
            <a:t>Artigos não Empíricos (345)</a:t>
          </a:r>
        </a:p>
      </dgm:t>
    </dgm:pt>
    <dgm:pt modelId="{49B96BF2-53AC-4298-B552-0493737EE27A}" type="parTrans" cxnId="{970415D4-B85D-482D-97E7-54A904EE3FC6}">
      <dgm:prSet/>
      <dgm:spPr/>
      <dgm:t>
        <a:bodyPr/>
        <a:lstStyle/>
        <a:p>
          <a:endParaRPr lang="pt-PT"/>
        </a:p>
      </dgm:t>
    </dgm:pt>
    <dgm:pt modelId="{FCA8451C-0E7D-4AB5-9F38-86DE4C71DD99}" type="sibTrans" cxnId="{970415D4-B85D-482D-97E7-54A904EE3FC6}">
      <dgm:prSet/>
      <dgm:spPr/>
      <dgm:t>
        <a:bodyPr/>
        <a:lstStyle/>
        <a:p>
          <a:endParaRPr lang="pt-PT"/>
        </a:p>
      </dgm:t>
    </dgm:pt>
    <dgm:pt modelId="{BC79DC27-49C8-4AC9-81C6-0BCF591F126F}">
      <dgm:prSet phldrT="[Texto]"/>
      <dgm:spPr/>
      <dgm:t>
        <a:bodyPr/>
        <a:lstStyle/>
        <a:p>
          <a:r>
            <a:rPr lang="pt-PT"/>
            <a:t>Artigos Empíricos (1.086)</a:t>
          </a:r>
        </a:p>
      </dgm:t>
    </dgm:pt>
    <dgm:pt modelId="{AAB92603-BD5C-4737-9AD3-B73717DAA268}" type="parTrans" cxnId="{9965E8D9-4F51-40F0-B306-8394A4A8A489}">
      <dgm:prSet/>
      <dgm:spPr/>
      <dgm:t>
        <a:bodyPr/>
        <a:lstStyle/>
        <a:p>
          <a:endParaRPr lang="pt-PT"/>
        </a:p>
      </dgm:t>
    </dgm:pt>
    <dgm:pt modelId="{CF97F92E-05BA-4455-9E8D-2ACF8128C681}" type="sibTrans" cxnId="{9965E8D9-4F51-40F0-B306-8394A4A8A489}">
      <dgm:prSet/>
      <dgm:spPr/>
      <dgm:t>
        <a:bodyPr/>
        <a:lstStyle/>
        <a:p>
          <a:endParaRPr lang="pt-PT"/>
        </a:p>
      </dgm:t>
    </dgm:pt>
    <dgm:pt modelId="{B360BD8D-ED6B-42C3-846C-33A6EF2CA85E}" type="pres">
      <dgm:prSet presAssocID="{6B1A5D13-BC83-4A93-BA59-E0371DD6C327}" presName="compositeShape" presStyleCnt="0">
        <dgm:presLayoutVars>
          <dgm:chMax val="2"/>
          <dgm:dir/>
          <dgm:resizeHandles val="exact"/>
        </dgm:presLayoutVars>
      </dgm:prSet>
      <dgm:spPr/>
    </dgm:pt>
    <dgm:pt modelId="{A9584A19-E648-48A0-ACCF-A1FD8752EB1D}" type="pres">
      <dgm:prSet presAssocID="{6B1A5D13-BC83-4A93-BA59-E0371DD6C327}" presName="divider" presStyleLbl="fgShp" presStyleIdx="0" presStyleCnt="1"/>
      <dgm:spPr/>
    </dgm:pt>
    <dgm:pt modelId="{65A27195-D216-4824-A8EC-9EB4439C4EEA}" type="pres">
      <dgm:prSet presAssocID="{137A9BB6-076B-47E9-9546-80AFE375B06B}" presName="downArrow" presStyleLbl="node1" presStyleIdx="0" presStyleCnt="2"/>
      <dgm:spPr/>
    </dgm:pt>
    <dgm:pt modelId="{21D05FF8-C880-4DAC-82D7-AF83A1794F7B}" type="pres">
      <dgm:prSet presAssocID="{137A9BB6-076B-47E9-9546-80AFE375B06B}" presName="downArrowText" presStyleLbl="revTx" presStyleIdx="0" presStyleCnt="2">
        <dgm:presLayoutVars>
          <dgm:bulletEnabled val="1"/>
        </dgm:presLayoutVars>
      </dgm:prSet>
      <dgm:spPr/>
    </dgm:pt>
    <dgm:pt modelId="{7B2A10B7-4F6F-4BBD-BBBA-8FA738A35556}" type="pres">
      <dgm:prSet presAssocID="{BC79DC27-49C8-4AC9-81C6-0BCF591F126F}" presName="upArrow" presStyleLbl="node1" presStyleIdx="1" presStyleCnt="2"/>
      <dgm:spPr/>
    </dgm:pt>
    <dgm:pt modelId="{E0ECBF55-A63E-4EFA-8B60-78508E87B3C9}" type="pres">
      <dgm:prSet presAssocID="{BC79DC27-49C8-4AC9-81C6-0BCF591F126F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34DC82C-F314-4A0B-85ED-56216C2AFB3D}" type="presOf" srcId="{137A9BB6-076B-47E9-9546-80AFE375B06B}" destId="{21D05FF8-C880-4DAC-82D7-AF83A1794F7B}" srcOrd="0" destOrd="0" presId="urn:microsoft.com/office/officeart/2005/8/layout/arrow3"/>
    <dgm:cxn modelId="{6A6725AB-4437-4F3B-A987-805925BC29DF}" type="presOf" srcId="{6B1A5D13-BC83-4A93-BA59-E0371DD6C327}" destId="{B360BD8D-ED6B-42C3-846C-33A6EF2CA85E}" srcOrd="0" destOrd="0" presId="urn:microsoft.com/office/officeart/2005/8/layout/arrow3"/>
    <dgm:cxn modelId="{970415D4-B85D-482D-97E7-54A904EE3FC6}" srcId="{6B1A5D13-BC83-4A93-BA59-E0371DD6C327}" destId="{137A9BB6-076B-47E9-9546-80AFE375B06B}" srcOrd="0" destOrd="0" parTransId="{49B96BF2-53AC-4298-B552-0493737EE27A}" sibTransId="{FCA8451C-0E7D-4AB5-9F38-86DE4C71DD99}"/>
    <dgm:cxn modelId="{9965E8D9-4F51-40F0-B306-8394A4A8A489}" srcId="{6B1A5D13-BC83-4A93-BA59-E0371DD6C327}" destId="{BC79DC27-49C8-4AC9-81C6-0BCF591F126F}" srcOrd="1" destOrd="0" parTransId="{AAB92603-BD5C-4737-9AD3-B73717DAA268}" sibTransId="{CF97F92E-05BA-4455-9E8D-2ACF8128C681}"/>
    <dgm:cxn modelId="{5DB57CDA-404D-4B7F-AD1A-4838E941EFC0}" type="presOf" srcId="{BC79DC27-49C8-4AC9-81C6-0BCF591F126F}" destId="{E0ECBF55-A63E-4EFA-8B60-78508E87B3C9}" srcOrd="0" destOrd="0" presId="urn:microsoft.com/office/officeart/2005/8/layout/arrow3"/>
    <dgm:cxn modelId="{E60E7FF4-7AD2-41C6-9432-59025DAF77A0}" type="presParOf" srcId="{B360BD8D-ED6B-42C3-846C-33A6EF2CA85E}" destId="{A9584A19-E648-48A0-ACCF-A1FD8752EB1D}" srcOrd="0" destOrd="0" presId="urn:microsoft.com/office/officeart/2005/8/layout/arrow3"/>
    <dgm:cxn modelId="{F4F89C31-DDD0-4537-B701-33227A8B4D85}" type="presParOf" srcId="{B360BD8D-ED6B-42C3-846C-33A6EF2CA85E}" destId="{65A27195-D216-4824-A8EC-9EB4439C4EEA}" srcOrd="1" destOrd="0" presId="urn:microsoft.com/office/officeart/2005/8/layout/arrow3"/>
    <dgm:cxn modelId="{FC529921-1F07-475B-A45E-566D3C530242}" type="presParOf" srcId="{B360BD8D-ED6B-42C3-846C-33A6EF2CA85E}" destId="{21D05FF8-C880-4DAC-82D7-AF83A1794F7B}" srcOrd="2" destOrd="0" presId="urn:microsoft.com/office/officeart/2005/8/layout/arrow3"/>
    <dgm:cxn modelId="{4057E4DB-D28D-4715-9903-FAC56CD3C64B}" type="presParOf" srcId="{B360BD8D-ED6B-42C3-846C-33A6EF2CA85E}" destId="{7B2A10B7-4F6F-4BBD-BBBA-8FA738A35556}" srcOrd="3" destOrd="0" presId="urn:microsoft.com/office/officeart/2005/8/layout/arrow3"/>
    <dgm:cxn modelId="{96DC49EC-588E-4293-9431-F5D25B838E0F}" type="presParOf" srcId="{B360BD8D-ED6B-42C3-846C-33A6EF2CA85E}" destId="{E0ECBF55-A63E-4EFA-8B60-78508E87B3C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6F9962-D029-4FFA-89A8-975C516CB55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4CA5DBA-736A-4068-AE6A-88C40098F359}">
      <dgm:prSet phldrT="[Texto]"/>
      <dgm:spPr/>
      <dgm:t>
        <a:bodyPr/>
        <a:lstStyle/>
        <a:p>
          <a:r>
            <a:rPr lang="pt-PT"/>
            <a:t>Artigos não empíricos (345)</a:t>
          </a:r>
        </a:p>
      </dgm:t>
    </dgm:pt>
    <dgm:pt modelId="{F8A1B0B0-CD05-40CD-A75C-D8BEF978BD09}" type="parTrans" cxnId="{9AFD350E-BF9F-456C-83E4-A82552A63CE8}">
      <dgm:prSet/>
      <dgm:spPr/>
      <dgm:t>
        <a:bodyPr/>
        <a:lstStyle/>
        <a:p>
          <a:endParaRPr lang="pt-PT"/>
        </a:p>
      </dgm:t>
    </dgm:pt>
    <dgm:pt modelId="{47BDB619-500D-475D-9860-62696ED3CE69}" type="sibTrans" cxnId="{9AFD350E-BF9F-456C-83E4-A82552A63CE8}">
      <dgm:prSet/>
      <dgm:spPr/>
      <dgm:t>
        <a:bodyPr/>
        <a:lstStyle/>
        <a:p>
          <a:endParaRPr lang="pt-PT"/>
        </a:p>
      </dgm:t>
    </dgm:pt>
    <dgm:pt modelId="{9FAFB096-6945-466C-AD93-7409B55FA7F6}">
      <dgm:prSet phldrT="[Texto]"/>
      <dgm:spPr/>
      <dgm:t>
        <a:bodyPr/>
        <a:lstStyle/>
        <a:p>
          <a:r>
            <a:rPr lang="pt-PT"/>
            <a:t>Artigos quantitativos empíricos (835)</a:t>
          </a:r>
        </a:p>
      </dgm:t>
    </dgm:pt>
    <dgm:pt modelId="{1C3A7AF3-7AB0-4AF2-9894-C2AD189E60E6}" type="parTrans" cxnId="{94835C4E-EBE4-4536-9340-3BFAE5F5A0EA}">
      <dgm:prSet/>
      <dgm:spPr/>
      <dgm:t>
        <a:bodyPr/>
        <a:lstStyle/>
        <a:p>
          <a:endParaRPr lang="pt-PT"/>
        </a:p>
      </dgm:t>
    </dgm:pt>
    <dgm:pt modelId="{D3319937-8E52-44FE-A33C-60621B3EF32E}" type="sibTrans" cxnId="{94835C4E-EBE4-4536-9340-3BFAE5F5A0EA}">
      <dgm:prSet/>
      <dgm:spPr/>
      <dgm:t>
        <a:bodyPr/>
        <a:lstStyle/>
        <a:p>
          <a:endParaRPr lang="pt-PT"/>
        </a:p>
      </dgm:t>
    </dgm:pt>
    <dgm:pt modelId="{4C10F51E-9E08-4133-9D58-E99A57DBB8CF}">
      <dgm:prSet phldrT="[Texto]"/>
      <dgm:spPr/>
      <dgm:t>
        <a:bodyPr/>
        <a:lstStyle/>
        <a:p>
          <a:r>
            <a:rPr lang="pt-PT"/>
            <a:t>Artigos qualitativos empíricos (86)</a:t>
          </a:r>
        </a:p>
      </dgm:t>
    </dgm:pt>
    <dgm:pt modelId="{7720DAA8-3040-4F04-831A-7B63B3CA2704}" type="parTrans" cxnId="{7EFA0A16-A639-4FC3-B912-FAC5FEA0748F}">
      <dgm:prSet/>
      <dgm:spPr/>
      <dgm:t>
        <a:bodyPr/>
        <a:lstStyle/>
        <a:p>
          <a:endParaRPr lang="pt-PT"/>
        </a:p>
      </dgm:t>
    </dgm:pt>
    <dgm:pt modelId="{5D957606-6606-4547-AA62-AA227E561F46}" type="sibTrans" cxnId="{7EFA0A16-A639-4FC3-B912-FAC5FEA0748F}">
      <dgm:prSet/>
      <dgm:spPr/>
      <dgm:t>
        <a:bodyPr/>
        <a:lstStyle/>
        <a:p>
          <a:endParaRPr lang="pt-PT"/>
        </a:p>
      </dgm:t>
    </dgm:pt>
    <dgm:pt modelId="{ACF10157-05A1-4B76-94C1-D6CC99924546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Artigos métodos mistos (165)</a:t>
          </a:r>
        </a:p>
      </dgm:t>
    </dgm:pt>
    <dgm:pt modelId="{F175F9CC-FC1C-4950-9CBE-209E9368B867}" type="parTrans" cxnId="{1B1F7705-33E5-49BB-868E-EBDD35DEF520}">
      <dgm:prSet/>
      <dgm:spPr/>
      <dgm:t>
        <a:bodyPr/>
        <a:lstStyle/>
        <a:p>
          <a:endParaRPr lang="pt-PT"/>
        </a:p>
      </dgm:t>
    </dgm:pt>
    <dgm:pt modelId="{CFA47983-3902-46AC-B523-D99D18763BC2}" type="sibTrans" cxnId="{1B1F7705-33E5-49BB-868E-EBDD35DEF520}">
      <dgm:prSet/>
      <dgm:spPr/>
      <dgm:t>
        <a:bodyPr/>
        <a:lstStyle/>
        <a:p>
          <a:endParaRPr lang="pt-PT"/>
        </a:p>
      </dgm:t>
    </dgm:pt>
    <dgm:pt modelId="{61C546A8-62C7-42B3-A26C-A1D5C2FC5E9D}" type="pres">
      <dgm:prSet presAssocID="{BA6F9962-D029-4FFA-89A8-975C516CB550}" presName="cycle" presStyleCnt="0">
        <dgm:presLayoutVars>
          <dgm:dir/>
          <dgm:resizeHandles val="exact"/>
        </dgm:presLayoutVars>
      </dgm:prSet>
      <dgm:spPr/>
    </dgm:pt>
    <dgm:pt modelId="{511563BB-EC79-4D97-BA47-074C32DE32F5}" type="pres">
      <dgm:prSet presAssocID="{F4CA5DBA-736A-4068-AE6A-88C40098F359}" presName="node" presStyleLbl="node1" presStyleIdx="0" presStyleCnt="4">
        <dgm:presLayoutVars>
          <dgm:bulletEnabled val="1"/>
        </dgm:presLayoutVars>
      </dgm:prSet>
      <dgm:spPr/>
    </dgm:pt>
    <dgm:pt modelId="{67FE6388-9A4D-4118-8678-D80C625D1695}" type="pres">
      <dgm:prSet presAssocID="{F4CA5DBA-736A-4068-AE6A-88C40098F359}" presName="spNode" presStyleCnt="0"/>
      <dgm:spPr/>
    </dgm:pt>
    <dgm:pt modelId="{EFC58CF9-32DB-4020-993C-E98B8C9CCE3A}" type="pres">
      <dgm:prSet presAssocID="{47BDB619-500D-475D-9860-62696ED3CE69}" presName="sibTrans" presStyleLbl="sibTrans1D1" presStyleIdx="0" presStyleCnt="4"/>
      <dgm:spPr/>
    </dgm:pt>
    <dgm:pt modelId="{14A6027F-3EA2-48A9-A2DE-B64298E439BC}" type="pres">
      <dgm:prSet presAssocID="{9FAFB096-6945-466C-AD93-7409B55FA7F6}" presName="node" presStyleLbl="node1" presStyleIdx="1" presStyleCnt="4">
        <dgm:presLayoutVars>
          <dgm:bulletEnabled val="1"/>
        </dgm:presLayoutVars>
      </dgm:prSet>
      <dgm:spPr/>
    </dgm:pt>
    <dgm:pt modelId="{58D292FD-175F-4795-93B0-5D72F5CCC14C}" type="pres">
      <dgm:prSet presAssocID="{9FAFB096-6945-466C-AD93-7409B55FA7F6}" presName="spNode" presStyleCnt="0"/>
      <dgm:spPr/>
    </dgm:pt>
    <dgm:pt modelId="{ED488E48-D66D-4ED9-9A3F-F3296D7FA39D}" type="pres">
      <dgm:prSet presAssocID="{D3319937-8E52-44FE-A33C-60621B3EF32E}" presName="sibTrans" presStyleLbl="sibTrans1D1" presStyleIdx="1" presStyleCnt="4"/>
      <dgm:spPr/>
    </dgm:pt>
    <dgm:pt modelId="{2B78AABE-5995-40FD-B590-764EEB7DF5A0}" type="pres">
      <dgm:prSet presAssocID="{4C10F51E-9E08-4133-9D58-E99A57DBB8CF}" presName="node" presStyleLbl="node1" presStyleIdx="2" presStyleCnt="4">
        <dgm:presLayoutVars>
          <dgm:bulletEnabled val="1"/>
        </dgm:presLayoutVars>
      </dgm:prSet>
      <dgm:spPr/>
    </dgm:pt>
    <dgm:pt modelId="{E4809133-0AE1-4CE4-B786-4E1030BD940F}" type="pres">
      <dgm:prSet presAssocID="{4C10F51E-9E08-4133-9D58-E99A57DBB8CF}" presName="spNode" presStyleCnt="0"/>
      <dgm:spPr/>
    </dgm:pt>
    <dgm:pt modelId="{69763645-69D4-4164-BB41-891F60232C50}" type="pres">
      <dgm:prSet presAssocID="{5D957606-6606-4547-AA62-AA227E561F46}" presName="sibTrans" presStyleLbl="sibTrans1D1" presStyleIdx="2" presStyleCnt="4"/>
      <dgm:spPr/>
    </dgm:pt>
    <dgm:pt modelId="{3A5A0D3F-2FF5-456F-A6F8-1778F5F8C187}" type="pres">
      <dgm:prSet presAssocID="{ACF10157-05A1-4B76-94C1-D6CC99924546}" presName="node" presStyleLbl="node1" presStyleIdx="3" presStyleCnt="4">
        <dgm:presLayoutVars>
          <dgm:bulletEnabled val="1"/>
        </dgm:presLayoutVars>
      </dgm:prSet>
      <dgm:spPr/>
    </dgm:pt>
    <dgm:pt modelId="{9119EA73-BBE8-4235-B19E-8221913E14BE}" type="pres">
      <dgm:prSet presAssocID="{ACF10157-05A1-4B76-94C1-D6CC99924546}" presName="spNode" presStyleCnt="0"/>
      <dgm:spPr/>
    </dgm:pt>
    <dgm:pt modelId="{6F3FCDC1-F48F-4C19-ADBC-F0EB476A6A46}" type="pres">
      <dgm:prSet presAssocID="{CFA47983-3902-46AC-B523-D99D18763BC2}" presName="sibTrans" presStyleLbl="sibTrans1D1" presStyleIdx="3" presStyleCnt="4"/>
      <dgm:spPr/>
    </dgm:pt>
  </dgm:ptLst>
  <dgm:cxnLst>
    <dgm:cxn modelId="{ED0D0D04-4337-4E52-8C84-A48B70D397F6}" type="presOf" srcId="{47BDB619-500D-475D-9860-62696ED3CE69}" destId="{EFC58CF9-32DB-4020-993C-E98B8C9CCE3A}" srcOrd="0" destOrd="0" presId="urn:microsoft.com/office/officeart/2005/8/layout/cycle5"/>
    <dgm:cxn modelId="{1B1F7705-33E5-49BB-868E-EBDD35DEF520}" srcId="{BA6F9962-D029-4FFA-89A8-975C516CB550}" destId="{ACF10157-05A1-4B76-94C1-D6CC99924546}" srcOrd="3" destOrd="0" parTransId="{F175F9CC-FC1C-4950-9CBE-209E9368B867}" sibTransId="{CFA47983-3902-46AC-B523-D99D18763BC2}"/>
    <dgm:cxn modelId="{9AFD350E-BF9F-456C-83E4-A82552A63CE8}" srcId="{BA6F9962-D029-4FFA-89A8-975C516CB550}" destId="{F4CA5DBA-736A-4068-AE6A-88C40098F359}" srcOrd="0" destOrd="0" parTransId="{F8A1B0B0-CD05-40CD-A75C-D8BEF978BD09}" sibTransId="{47BDB619-500D-475D-9860-62696ED3CE69}"/>
    <dgm:cxn modelId="{AEFF0A12-18FD-436F-837F-4535E68C0539}" type="presOf" srcId="{9FAFB096-6945-466C-AD93-7409B55FA7F6}" destId="{14A6027F-3EA2-48A9-A2DE-B64298E439BC}" srcOrd="0" destOrd="0" presId="urn:microsoft.com/office/officeart/2005/8/layout/cycle5"/>
    <dgm:cxn modelId="{7EFA0A16-A639-4FC3-B912-FAC5FEA0748F}" srcId="{BA6F9962-D029-4FFA-89A8-975C516CB550}" destId="{4C10F51E-9E08-4133-9D58-E99A57DBB8CF}" srcOrd="2" destOrd="0" parTransId="{7720DAA8-3040-4F04-831A-7B63B3CA2704}" sibTransId="{5D957606-6606-4547-AA62-AA227E561F46}"/>
    <dgm:cxn modelId="{7942C119-A29A-41FD-8D77-59FF21084217}" type="presOf" srcId="{D3319937-8E52-44FE-A33C-60621B3EF32E}" destId="{ED488E48-D66D-4ED9-9A3F-F3296D7FA39D}" srcOrd="0" destOrd="0" presId="urn:microsoft.com/office/officeart/2005/8/layout/cycle5"/>
    <dgm:cxn modelId="{2A0A952D-725F-4C32-9DBC-4AB1147D9A80}" type="presOf" srcId="{4C10F51E-9E08-4133-9D58-E99A57DBB8CF}" destId="{2B78AABE-5995-40FD-B590-764EEB7DF5A0}" srcOrd="0" destOrd="0" presId="urn:microsoft.com/office/officeart/2005/8/layout/cycle5"/>
    <dgm:cxn modelId="{1D6E5142-F43C-4CDE-9752-923619CD1C8D}" type="presOf" srcId="{BA6F9962-D029-4FFA-89A8-975C516CB550}" destId="{61C546A8-62C7-42B3-A26C-A1D5C2FC5E9D}" srcOrd="0" destOrd="0" presId="urn:microsoft.com/office/officeart/2005/8/layout/cycle5"/>
    <dgm:cxn modelId="{809C9D4B-8126-45FC-9646-E50C8199A23C}" type="presOf" srcId="{F4CA5DBA-736A-4068-AE6A-88C40098F359}" destId="{511563BB-EC79-4D97-BA47-074C32DE32F5}" srcOrd="0" destOrd="0" presId="urn:microsoft.com/office/officeart/2005/8/layout/cycle5"/>
    <dgm:cxn modelId="{94835C4E-EBE4-4536-9340-3BFAE5F5A0EA}" srcId="{BA6F9962-D029-4FFA-89A8-975C516CB550}" destId="{9FAFB096-6945-466C-AD93-7409B55FA7F6}" srcOrd="1" destOrd="0" parTransId="{1C3A7AF3-7AB0-4AF2-9894-C2AD189E60E6}" sibTransId="{D3319937-8E52-44FE-A33C-60621B3EF32E}"/>
    <dgm:cxn modelId="{C8346D4E-5B86-46C9-9C8E-DD1262977D80}" type="presOf" srcId="{5D957606-6606-4547-AA62-AA227E561F46}" destId="{69763645-69D4-4164-BB41-891F60232C50}" srcOrd="0" destOrd="0" presId="urn:microsoft.com/office/officeart/2005/8/layout/cycle5"/>
    <dgm:cxn modelId="{478EC87C-CB21-445E-8B96-A2864782A494}" type="presOf" srcId="{CFA47983-3902-46AC-B523-D99D18763BC2}" destId="{6F3FCDC1-F48F-4C19-ADBC-F0EB476A6A46}" srcOrd="0" destOrd="0" presId="urn:microsoft.com/office/officeart/2005/8/layout/cycle5"/>
    <dgm:cxn modelId="{4C9BFBAA-A079-4A0C-BAB5-675A5002FEF2}" type="presOf" srcId="{ACF10157-05A1-4B76-94C1-D6CC99924546}" destId="{3A5A0D3F-2FF5-456F-A6F8-1778F5F8C187}" srcOrd="0" destOrd="0" presId="urn:microsoft.com/office/officeart/2005/8/layout/cycle5"/>
    <dgm:cxn modelId="{FCEC1484-4894-4FC4-B3E9-40B21E6F06C2}" type="presParOf" srcId="{61C546A8-62C7-42B3-A26C-A1D5C2FC5E9D}" destId="{511563BB-EC79-4D97-BA47-074C32DE32F5}" srcOrd="0" destOrd="0" presId="urn:microsoft.com/office/officeart/2005/8/layout/cycle5"/>
    <dgm:cxn modelId="{DFF2C3E1-5132-4F7C-878A-E6D72707211D}" type="presParOf" srcId="{61C546A8-62C7-42B3-A26C-A1D5C2FC5E9D}" destId="{67FE6388-9A4D-4118-8678-D80C625D1695}" srcOrd="1" destOrd="0" presId="urn:microsoft.com/office/officeart/2005/8/layout/cycle5"/>
    <dgm:cxn modelId="{79DE039A-3BA4-4263-A304-22690D9D9445}" type="presParOf" srcId="{61C546A8-62C7-42B3-A26C-A1D5C2FC5E9D}" destId="{EFC58CF9-32DB-4020-993C-E98B8C9CCE3A}" srcOrd="2" destOrd="0" presId="urn:microsoft.com/office/officeart/2005/8/layout/cycle5"/>
    <dgm:cxn modelId="{45B823FB-7BCF-4D4C-9219-A94F86B26890}" type="presParOf" srcId="{61C546A8-62C7-42B3-A26C-A1D5C2FC5E9D}" destId="{14A6027F-3EA2-48A9-A2DE-B64298E439BC}" srcOrd="3" destOrd="0" presId="urn:microsoft.com/office/officeart/2005/8/layout/cycle5"/>
    <dgm:cxn modelId="{EC4AC68A-91EB-4FC8-8202-AD014B40E115}" type="presParOf" srcId="{61C546A8-62C7-42B3-A26C-A1D5C2FC5E9D}" destId="{58D292FD-175F-4795-93B0-5D72F5CCC14C}" srcOrd="4" destOrd="0" presId="urn:microsoft.com/office/officeart/2005/8/layout/cycle5"/>
    <dgm:cxn modelId="{EAC4EDBF-9F6C-403F-A3EF-8E4634E253A7}" type="presParOf" srcId="{61C546A8-62C7-42B3-A26C-A1D5C2FC5E9D}" destId="{ED488E48-D66D-4ED9-9A3F-F3296D7FA39D}" srcOrd="5" destOrd="0" presId="urn:microsoft.com/office/officeart/2005/8/layout/cycle5"/>
    <dgm:cxn modelId="{F8CAB1A5-6B38-4342-B60E-3E57A3C528A5}" type="presParOf" srcId="{61C546A8-62C7-42B3-A26C-A1D5C2FC5E9D}" destId="{2B78AABE-5995-40FD-B590-764EEB7DF5A0}" srcOrd="6" destOrd="0" presId="urn:microsoft.com/office/officeart/2005/8/layout/cycle5"/>
    <dgm:cxn modelId="{24A2D4B9-70D7-4049-85EE-ACB6FA43ADD8}" type="presParOf" srcId="{61C546A8-62C7-42B3-A26C-A1D5C2FC5E9D}" destId="{E4809133-0AE1-4CE4-B786-4E1030BD940F}" srcOrd="7" destOrd="0" presId="urn:microsoft.com/office/officeart/2005/8/layout/cycle5"/>
    <dgm:cxn modelId="{DCA29F5E-C037-4A0C-A0B2-F1D0D3A49743}" type="presParOf" srcId="{61C546A8-62C7-42B3-A26C-A1D5C2FC5E9D}" destId="{69763645-69D4-4164-BB41-891F60232C50}" srcOrd="8" destOrd="0" presId="urn:microsoft.com/office/officeart/2005/8/layout/cycle5"/>
    <dgm:cxn modelId="{291564BB-D91E-4192-885B-736653CA1F0E}" type="presParOf" srcId="{61C546A8-62C7-42B3-A26C-A1D5C2FC5E9D}" destId="{3A5A0D3F-2FF5-456F-A6F8-1778F5F8C187}" srcOrd="9" destOrd="0" presId="urn:microsoft.com/office/officeart/2005/8/layout/cycle5"/>
    <dgm:cxn modelId="{F944E194-CB98-4D53-B6E1-D33A84527F0D}" type="presParOf" srcId="{61C546A8-62C7-42B3-A26C-A1D5C2FC5E9D}" destId="{9119EA73-BBE8-4235-B19E-8221913E14BE}" srcOrd="10" destOrd="0" presId="urn:microsoft.com/office/officeart/2005/8/layout/cycle5"/>
    <dgm:cxn modelId="{D19F143F-E62B-4F9A-BC33-04EBC748CD65}" type="presParOf" srcId="{61C546A8-62C7-42B3-A26C-A1D5C2FC5E9D}" destId="{6F3FCDC1-F48F-4C19-ADBC-F0EB476A6A4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7BCA5F-FB90-4B81-B851-864D78B2910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A58D35A-6D39-4291-B153-364DE1C36439}">
      <dgm:prSet phldrT="[Texto]"/>
      <dgm:spPr/>
      <dgm:t>
        <a:bodyPr/>
        <a:lstStyle/>
        <a:p>
          <a:r>
            <a:rPr lang="pt-PT"/>
            <a:t>Impacto do artigo (n.º citações)</a:t>
          </a:r>
        </a:p>
      </dgm:t>
    </dgm:pt>
    <dgm:pt modelId="{ADA7F38C-035C-4D12-BDB1-61C8FA5FDD82}" type="parTrans" cxnId="{35CD86FD-5171-4366-ADD2-BFBB22ACCA4E}">
      <dgm:prSet/>
      <dgm:spPr/>
      <dgm:t>
        <a:bodyPr/>
        <a:lstStyle/>
        <a:p>
          <a:endParaRPr lang="pt-PT"/>
        </a:p>
      </dgm:t>
    </dgm:pt>
    <dgm:pt modelId="{9BDFA747-3C80-4667-832E-78A5C2834198}" type="sibTrans" cxnId="{35CD86FD-5171-4366-ADD2-BFBB22ACCA4E}">
      <dgm:prSet/>
      <dgm:spPr/>
      <dgm:t>
        <a:bodyPr/>
        <a:lstStyle/>
        <a:p>
          <a:endParaRPr lang="pt-PT"/>
        </a:p>
      </dgm:t>
    </dgm:pt>
    <dgm:pt modelId="{BD01ADC8-5FC9-4020-A14B-4EDE9AA81936}">
      <dgm:prSet phldrT="[Texto]"/>
      <dgm:spPr>
        <a:solidFill>
          <a:schemeClr val="accent3"/>
        </a:solidFill>
      </dgm:spPr>
      <dgm:t>
        <a:bodyPr/>
        <a:lstStyle/>
        <a:p>
          <a:r>
            <a:rPr lang="pt-PT"/>
            <a:t>Antiguidade</a:t>
          </a:r>
        </a:p>
      </dgm:t>
    </dgm:pt>
    <dgm:pt modelId="{9AB66C9F-194E-466C-872B-E24D83BA8681}" type="parTrans" cxnId="{CF2ECE09-86F1-410E-8A64-E711154784B0}">
      <dgm:prSet/>
      <dgm:spPr/>
      <dgm:t>
        <a:bodyPr/>
        <a:lstStyle/>
        <a:p>
          <a:endParaRPr lang="pt-PT"/>
        </a:p>
      </dgm:t>
    </dgm:pt>
    <dgm:pt modelId="{19FB4CD4-9BCB-41FB-9C8E-49FD6DB972EA}" type="sibTrans" cxnId="{CF2ECE09-86F1-410E-8A64-E711154784B0}">
      <dgm:prSet/>
      <dgm:spPr/>
      <dgm:t>
        <a:bodyPr/>
        <a:lstStyle/>
        <a:p>
          <a:endParaRPr lang="pt-PT"/>
        </a:p>
      </dgm:t>
    </dgm:pt>
    <dgm:pt modelId="{50F6B5CB-3F07-42CF-B53B-0473961BB697}">
      <dgm:prSet phldrT="[Texto]"/>
      <dgm:spPr>
        <a:solidFill>
          <a:schemeClr val="accent3"/>
        </a:solidFill>
      </dgm:spPr>
      <dgm:t>
        <a:bodyPr/>
        <a:lstStyle/>
        <a:p>
          <a:r>
            <a:rPr lang="pt-PT"/>
            <a:t>Dimensão</a:t>
          </a:r>
        </a:p>
      </dgm:t>
    </dgm:pt>
    <dgm:pt modelId="{5F48EA96-E9BF-48D2-95B1-CB147F60009E}" type="parTrans" cxnId="{83B99AB5-21C0-4958-92C0-EEBBDE5B8793}">
      <dgm:prSet/>
      <dgm:spPr/>
      <dgm:t>
        <a:bodyPr/>
        <a:lstStyle/>
        <a:p>
          <a:endParaRPr lang="pt-PT"/>
        </a:p>
      </dgm:t>
    </dgm:pt>
    <dgm:pt modelId="{D9B30DF9-6D72-4543-931F-B75F140E6BA7}" type="sibTrans" cxnId="{83B99AB5-21C0-4958-92C0-EEBBDE5B8793}">
      <dgm:prSet/>
      <dgm:spPr/>
      <dgm:t>
        <a:bodyPr/>
        <a:lstStyle/>
        <a:p>
          <a:endParaRPr lang="pt-PT"/>
        </a:p>
      </dgm:t>
    </dgm:pt>
    <dgm:pt modelId="{9BDDF994-54EC-4A7D-9D2D-6000139299A8}">
      <dgm:prSet phldrT="[Texto]"/>
      <dgm:spPr>
        <a:solidFill>
          <a:schemeClr val="accent3"/>
        </a:solidFill>
      </dgm:spPr>
      <dgm:t>
        <a:bodyPr/>
        <a:lstStyle/>
        <a:p>
          <a:r>
            <a:rPr lang="pt-PT"/>
            <a:t>Edição Especial</a:t>
          </a:r>
        </a:p>
      </dgm:t>
    </dgm:pt>
    <dgm:pt modelId="{C720F2B0-A17A-42D2-BF4D-65C126A3F55C}" type="parTrans" cxnId="{8472272D-A23F-4C36-A6C4-DC91AB073C02}">
      <dgm:prSet/>
      <dgm:spPr/>
      <dgm:t>
        <a:bodyPr/>
        <a:lstStyle/>
        <a:p>
          <a:endParaRPr lang="pt-PT"/>
        </a:p>
      </dgm:t>
    </dgm:pt>
    <dgm:pt modelId="{906F3083-D4F3-4F39-BAA6-047838DAD107}" type="sibTrans" cxnId="{8472272D-A23F-4C36-A6C4-DC91AB073C02}">
      <dgm:prSet/>
      <dgm:spPr/>
      <dgm:t>
        <a:bodyPr/>
        <a:lstStyle/>
        <a:p>
          <a:endParaRPr lang="pt-PT"/>
        </a:p>
      </dgm:t>
    </dgm:pt>
    <dgm:pt modelId="{19FE13C0-2E46-4281-8C6E-80DF5DF5486A}">
      <dgm:prSet phldrT="[Texto]"/>
      <dgm:spPr>
        <a:solidFill>
          <a:schemeClr val="accent2"/>
        </a:solidFill>
      </dgm:spPr>
      <dgm:t>
        <a:bodyPr/>
        <a:lstStyle/>
        <a:p>
          <a:r>
            <a:rPr lang="pt-PT"/>
            <a:t>n.º de Autores </a:t>
          </a:r>
        </a:p>
      </dgm:t>
    </dgm:pt>
    <dgm:pt modelId="{48BDD329-D360-498E-85AC-20885E881308}" type="parTrans" cxnId="{E8176092-4641-4037-9E8E-6456A39C7739}">
      <dgm:prSet/>
      <dgm:spPr/>
      <dgm:t>
        <a:bodyPr/>
        <a:lstStyle/>
        <a:p>
          <a:endParaRPr lang="pt-PT"/>
        </a:p>
      </dgm:t>
    </dgm:pt>
    <dgm:pt modelId="{12611FEE-7320-4B9E-BAA5-386870C6802B}" type="sibTrans" cxnId="{E8176092-4641-4037-9E8E-6456A39C7739}">
      <dgm:prSet/>
      <dgm:spPr/>
      <dgm:t>
        <a:bodyPr/>
        <a:lstStyle/>
        <a:p>
          <a:endParaRPr lang="pt-PT"/>
        </a:p>
      </dgm:t>
    </dgm:pt>
    <dgm:pt modelId="{3EFB68FD-4D0E-44DF-A462-EDD38FE3D0C5}">
      <dgm:prSet/>
      <dgm:spPr>
        <a:solidFill>
          <a:schemeClr val="accent3"/>
        </a:solidFill>
      </dgm:spPr>
      <dgm:t>
        <a:bodyPr/>
        <a:lstStyle/>
        <a:p>
          <a:r>
            <a:rPr lang="pt-PT"/>
            <a:t>n.º Outros Artigos</a:t>
          </a:r>
        </a:p>
      </dgm:t>
    </dgm:pt>
    <dgm:pt modelId="{86EB3E81-7D8D-4B52-864B-2C8013B91EAE}" type="parTrans" cxnId="{9F41202A-5E30-4FA6-97CC-C47125839821}">
      <dgm:prSet/>
      <dgm:spPr/>
      <dgm:t>
        <a:bodyPr/>
        <a:lstStyle/>
        <a:p>
          <a:endParaRPr lang="pt-PT"/>
        </a:p>
      </dgm:t>
    </dgm:pt>
    <dgm:pt modelId="{557C723C-F0F1-49A2-9E45-C950548E0EFA}" type="sibTrans" cxnId="{9F41202A-5E30-4FA6-97CC-C47125839821}">
      <dgm:prSet/>
      <dgm:spPr/>
      <dgm:t>
        <a:bodyPr/>
        <a:lstStyle/>
        <a:p>
          <a:endParaRPr lang="pt-PT"/>
        </a:p>
      </dgm:t>
    </dgm:pt>
    <dgm:pt modelId="{135EA841-8C94-46A1-BEEC-B412108B0B92}">
      <dgm:prSet/>
      <dgm:spPr>
        <a:solidFill>
          <a:schemeClr val="accent3"/>
        </a:solidFill>
      </dgm:spPr>
      <dgm:t>
        <a:bodyPr/>
        <a:lstStyle/>
        <a:p>
          <a:r>
            <a:rPr lang="pt-PT"/>
            <a:t>Citações de Outros Artigos</a:t>
          </a:r>
        </a:p>
      </dgm:t>
    </dgm:pt>
    <dgm:pt modelId="{20F67E83-A38A-4ABA-B3AA-4EE0268055DC}" type="parTrans" cxnId="{D08C530A-8112-4867-96D0-26457C838D79}">
      <dgm:prSet/>
      <dgm:spPr/>
      <dgm:t>
        <a:bodyPr/>
        <a:lstStyle/>
        <a:p>
          <a:endParaRPr lang="pt-PT"/>
        </a:p>
      </dgm:t>
    </dgm:pt>
    <dgm:pt modelId="{E254DA20-B27B-498B-BF15-C4DB2824197F}" type="sibTrans" cxnId="{D08C530A-8112-4867-96D0-26457C838D79}">
      <dgm:prSet/>
      <dgm:spPr/>
      <dgm:t>
        <a:bodyPr/>
        <a:lstStyle/>
        <a:p>
          <a:endParaRPr lang="pt-PT"/>
        </a:p>
      </dgm:t>
    </dgm:pt>
    <dgm:pt modelId="{A9D73804-640A-4990-9603-D678F314648A}">
      <dgm:prSet phldrT="[Texto]"/>
      <dgm:spPr>
        <a:solidFill>
          <a:schemeClr val="accent3"/>
        </a:solidFill>
      </dgm:spPr>
      <dgm:t>
        <a:bodyPr/>
        <a:lstStyle/>
        <a:p>
          <a:r>
            <a:rPr lang="pt-PT"/>
            <a:t>Métodos mistos</a:t>
          </a:r>
        </a:p>
      </dgm:t>
    </dgm:pt>
    <dgm:pt modelId="{40721520-A6B4-4F41-B476-025B45DA5938}" type="parTrans" cxnId="{863920D6-166B-4AAF-8EFE-3FD90F4BD3FD}">
      <dgm:prSet/>
      <dgm:spPr/>
      <dgm:t>
        <a:bodyPr/>
        <a:lstStyle/>
        <a:p>
          <a:endParaRPr lang="pt-PT"/>
        </a:p>
      </dgm:t>
    </dgm:pt>
    <dgm:pt modelId="{AE8E02C8-6836-4493-90FD-3DD91C572CD5}" type="sibTrans" cxnId="{863920D6-166B-4AAF-8EFE-3FD90F4BD3FD}">
      <dgm:prSet/>
      <dgm:spPr/>
      <dgm:t>
        <a:bodyPr/>
        <a:lstStyle/>
        <a:p>
          <a:endParaRPr lang="pt-PT"/>
        </a:p>
      </dgm:t>
    </dgm:pt>
    <dgm:pt modelId="{9420A35D-5E3B-44B2-800B-6BF5AE27F48E}" type="pres">
      <dgm:prSet presAssocID="{607BCA5F-FB90-4B81-B851-864D78B2910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182E16B-682C-47FC-9906-27949B9506F3}" type="pres">
      <dgm:prSet presAssocID="{DA58D35A-6D39-4291-B153-364DE1C36439}" presName="centerShape" presStyleLbl="node0" presStyleIdx="0" presStyleCnt="1"/>
      <dgm:spPr/>
    </dgm:pt>
    <dgm:pt modelId="{18C54A74-0FEA-42B9-A257-C0B466BA491D}" type="pres">
      <dgm:prSet presAssocID="{BD01ADC8-5FC9-4020-A14B-4EDE9AA81936}" presName="node" presStyleLbl="node1" presStyleIdx="0" presStyleCnt="7">
        <dgm:presLayoutVars>
          <dgm:bulletEnabled val="1"/>
        </dgm:presLayoutVars>
      </dgm:prSet>
      <dgm:spPr/>
    </dgm:pt>
    <dgm:pt modelId="{9CED04E4-5680-4396-B7CB-E098F4F3B79E}" type="pres">
      <dgm:prSet presAssocID="{BD01ADC8-5FC9-4020-A14B-4EDE9AA81936}" presName="dummy" presStyleCnt="0"/>
      <dgm:spPr/>
    </dgm:pt>
    <dgm:pt modelId="{C7236B82-9721-4E69-A24C-F1DB42DE529B}" type="pres">
      <dgm:prSet presAssocID="{19FB4CD4-9BCB-41FB-9C8E-49FD6DB972EA}" presName="sibTrans" presStyleLbl="sibTrans2D1" presStyleIdx="0" presStyleCnt="7"/>
      <dgm:spPr/>
    </dgm:pt>
    <dgm:pt modelId="{F423A581-6E37-4C42-A05D-D4BE1D34312C}" type="pres">
      <dgm:prSet presAssocID="{50F6B5CB-3F07-42CF-B53B-0473961BB697}" presName="node" presStyleLbl="node1" presStyleIdx="1" presStyleCnt="7">
        <dgm:presLayoutVars>
          <dgm:bulletEnabled val="1"/>
        </dgm:presLayoutVars>
      </dgm:prSet>
      <dgm:spPr/>
    </dgm:pt>
    <dgm:pt modelId="{DD4E52D2-9794-4554-818B-DEE03792132A}" type="pres">
      <dgm:prSet presAssocID="{50F6B5CB-3F07-42CF-B53B-0473961BB697}" presName="dummy" presStyleCnt="0"/>
      <dgm:spPr/>
    </dgm:pt>
    <dgm:pt modelId="{FF38717C-EEF3-45F8-A955-27FD49711925}" type="pres">
      <dgm:prSet presAssocID="{D9B30DF9-6D72-4543-931F-B75F140E6BA7}" presName="sibTrans" presStyleLbl="sibTrans2D1" presStyleIdx="1" presStyleCnt="7"/>
      <dgm:spPr/>
    </dgm:pt>
    <dgm:pt modelId="{96B62E89-890B-47A7-B9A0-B76971A64B07}" type="pres">
      <dgm:prSet presAssocID="{9BDDF994-54EC-4A7D-9D2D-6000139299A8}" presName="node" presStyleLbl="node1" presStyleIdx="2" presStyleCnt="7">
        <dgm:presLayoutVars>
          <dgm:bulletEnabled val="1"/>
        </dgm:presLayoutVars>
      </dgm:prSet>
      <dgm:spPr/>
    </dgm:pt>
    <dgm:pt modelId="{F8E66109-1E0A-4D69-B6E3-717904368C13}" type="pres">
      <dgm:prSet presAssocID="{9BDDF994-54EC-4A7D-9D2D-6000139299A8}" presName="dummy" presStyleCnt="0"/>
      <dgm:spPr/>
    </dgm:pt>
    <dgm:pt modelId="{F5CDB376-C91B-464F-ADE0-E3CB4CC3B60F}" type="pres">
      <dgm:prSet presAssocID="{906F3083-D4F3-4F39-BAA6-047838DAD107}" presName="sibTrans" presStyleLbl="sibTrans2D1" presStyleIdx="2" presStyleCnt="7"/>
      <dgm:spPr/>
    </dgm:pt>
    <dgm:pt modelId="{30671452-8C79-462D-8DA1-5045A7EE33FB}" type="pres">
      <dgm:prSet presAssocID="{A9D73804-640A-4990-9603-D678F314648A}" presName="node" presStyleLbl="node1" presStyleIdx="3" presStyleCnt="7">
        <dgm:presLayoutVars>
          <dgm:bulletEnabled val="1"/>
        </dgm:presLayoutVars>
      </dgm:prSet>
      <dgm:spPr/>
    </dgm:pt>
    <dgm:pt modelId="{01F7E3B3-8074-46CF-BEC6-9D8D18807B48}" type="pres">
      <dgm:prSet presAssocID="{A9D73804-640A-4990-9603-D678F314648A}" presName="dummy" presStyleCnt="0"/>
      <dgm:spPr/>
    </dgm:pt>
    <dgm:pt modelId="{8A6D265F-F4E9-4BBF-9EF9-9109E20A1F00}" type="pres">
      <dgm:prSet presAssocID="{AE8E02C8-6836-4493-90FD-3DD91C572CD5}" presName="sibTrans" presStyleLbl="sibTrans2D1" presStyleIdx="3" presStyleCnt="7"/>
      <dgm:spPr/>
    </dgm:pt>
    <dgm:pt modelId="{3E6AE413-63AA-4ABB-B4D5-7208F00CBEF6}" type="pres">
      <dgm:prSet presAssocID="{19FE13C0-2E46-4281-8C6E-80DF5DF5486A}" presName="node" presStyleLbl="node1" presStyleIdx="4" presStyleCnt="7">
        <dgm:presLayoutVars>
          <dgm:bulletEnabled val="1"/>
        </dgm:presLayoutVars>
      </dgm:prSet>
      <dgm:spPr/>
    </dgm:pt>
    <dgm:pt modelId="{BFB37173-A357-4A8F-B4DA-BCBDC09452C6}" type="pres">
      <dgm:prSet presAssocID="{19FE13C0-2E46-4281-8C6E-80DF5DF5486A}" presName="dummy" presStyleCnt="0"/>
      <dgm:spPr/>
    </dgm:pt>
    <dgm:pt modelId="{D9766336-15F5-4F22-899B-E615A66285C5}" type="pres">
      <dgm:prSet presAssocID="{12611FEE-7320-4B9E-BAA5-386870C6802B}" presName="sibTrans" presStyleLbl="sibTrans2D1" presStyleIdx="4" presStyleCnt="7"/>
      <dgm:spPr/>
    </dgm:pt>
    <dgm:pt modelId="{4ED89982-27D0-4A66-B1FB-25412F1CC162}" type="pres">
      <dgm:prSet presAssocID="{3EFB68FD-4D0E-44DF-A462-EDD38FE3D0C5}" presName="node" presStyleLbl="node1" presStyleIdx="5" presStyleCnt="7">
        <dgm:presLayoutVars>
          <dgm:bulletEnabled val="1"/>
        </dgm:presLayoutVars>
      </dgm:prSet>
      <dgm:spPr/>
    </dgm:pt>
    <dgm:pt modelId="{6549AE07-14A4-444D-BD32-13BA74212F6A}" type="pres">
      <dgm:prSet presAssocID="{3EFB68FD-4D0E-44DF-A462-EDD38FE3D0C5}" presName="dummy" presStyleCnt="0"/>
      <dgm:spPr/>
    </dgm:pt>
    <dgm:pt modelId="{53177EEB-20AF-4652-8046-42FEBADD8127}" type="pres">
      <dgm:prSet presAssocID="{557C723C-F0F1-49A2-9E45-C950548E0EFA}" presName="sibTrans" presStyleLbl="sibTrans2D1" presStyleIdx="5" presStyleCnt="7"/>
      <dgm:spPr/>
    </dgm:pt>
    <dgm:pt modelId="{89644A94-3825-49D6-A83A-2674CB7DFC03}" type="pres">
      <dgm:prSet presAssocID="{135EA841-8C94-46A1-BEEC-B412108B0B92}" presName="node" presStyleLbl="node1" presStyleIdx="6" presStyleCnt="7">
        <dgm:presLayoutVars>
          <dgm:bulletEnabled val="1"/>
        </dgm:presLayoutVars>
      </dgm:prSet>
      <dgm:spPr/>
    </dgm:pt>
    <dgm:pt modelId="{E02D72AE-C971-48A3-98A1-7F907BF1B0C2}" type="pres">
      <dgm:prSet presAssocID="{135EA841-8C94-46A1-BEEC-B412108B0B92}" presName="dummy" presStyleCnt="0"/>
      <dgm:spPr/>
    </dgm:pt>
    <dgm:pt modelId="{7168E0CD-5AF7-4D4C-BA60-FBF29814BA23}" type="pres">
      <dgm:prSet presAssocID="{E254DA20-B27B-498B-BF15-C4DB2824197F}" presName="sibTrans" presStyleLbl="sibTrans2D1" presStyleIdx="6" presStyleCnt="7"/>
      <dgm:spPr/>
    </dgm:pt>
  </dgm:ptLst>
  <dgm:cxnLst>
    <dgm:cxn modelId="{CF2ECE09-86F1-410E-8A64-E711154784B0}" srcId="{DA58D35A-6D39-4291-B153-364DE1C36439}" destId="{BD01ADC8-5FC9-4020-A14B-4EDE9AA81936}" srcOrd="0" destOrd="0" parTransId="{9AB66C9F-194E-466C-872B-E24D83BA8681}" sibTransId="{19FB4CD4-9BCB-41FB-9C8E-49FD6DB972EA}"/>
    <dgm:cxn modelId="{D08C530A-8112-4867-96D0-26457C838D79}" srcId="{DA58D35A-6D39-4291-B153-364DE1C36439}" destId="{135EA841-8C94-46A1-BEEC-B412108B0B92}" srcOrd="6" destOrd="0" parTransId="{20F67E83-A38A-4ABA-B3AA-4EE0268055DC}" sibTransId="{E254DA20-B27B-498B-BF15-C4DB2824197F}"/>
    <dgm:cxn modelId="{D679AB1A-F13C-43A3-BE5E-FC8023DEF5CB}" type="presOf" srcId="{50F6B5CB-3F07-42CF-B53B-0473961BB697}" destId="{F423A581-6E37-4C42-A05D-D4BE1D34312C}" srcOrd="0" destOrd="0" presId="urn:microsoft.com/office/officeart/2005/8/layout/radial6"/>
    <dgm:cxn modelId="{F3C1FA1D-A7CC-4C9C-96A0-091A1D3D6B2D}" type="presOf" srcId="{906F3083-D4F3-4F39-BAA6-047838DAD107}" destId="{F5CDB376-C91B-464F-ADE0-E3CB4CC3B60F}" srcOrd="0" destOrd="0" presId="urn:microsoft.com/office/officeart/2005/8/layout/radial6"/>
    <dgm:cxn modelId="{9F41202A-5E30-4FA6-97CC-C47125839821}" srcId="{DA58D35A-6D39-4291-B153-364DE1C36439}" destId="{3EFB68FD-4D0E-44DF-A462-EDD38FE3D0C5}" srcOrd="5" destOrd="0" parTransId="{86EB3E81-7D8D-4B52-864B-2C8013B91EAE}" sibTransId="{557C723C-F0F1-49A2-9E45-C950548E0EFA}"/>
    <dgm:cxn modelId="{8472272D-A23F-4C36-A6C4-DC91AB073C02}" srcId="{DA58D35A-6D39-4291-B153-364DE1C36439}" destId="{9BDDF994-54EC-4A7D-9D2D-6000139299A8}" srcOrd="2" destOrd="0" parTransId="{C720F2B0-A17A-42D2-BF4D-65C126A3F55C}" sibTransId="{906F3083-D4F3-4F39-BAA6-047838DAD107}"/>
    <dgm:cxn modelId="{5C04225C-7C60-4C43-A238-324C117B0515}" type="presOf" srcId="{DA58D35A-6D39-4291-B153-364DE1C36439}" destId="{E182E16B-682C-47FC-9906-27949B9506F3}" srcOrd="0" destOrd="0" presId="urn:microsoft.com/office/officeart/2005/8/layout/radial6"/>
    <dgm:cxn modelId="{7CB27F62-2C19-470A-AECE-F80F2FCA3158}" type="presOf" srcId="{9BDDF994-54EC-4A7D-9D2D-6000139299A8}" destId="{96B62E89-890B-47A7-B9A0-B76971A64B07}" srcOrd="0" destOrd="0" presId="urn:microsoft.com/office/officeart/2005/8/layout/radial6"/>
    <dgm:cxn modelId="{FB97AE67-06C7-4AB0-9A7B-FA37F9D1ADDA}" type="presOf" srcId="{AE8E02C8-6836-4493-90FD-3DD91C572CD5}" destId="{8A6D265F-F4E9-4BBF-9EF9-9109E20A1F00}" srcOrd="0" destOrd="0" presId="urn:microsoft.com/office/officeart/2005/8/layout/radial6"/>
    <dgm:cxn modelId="{862A3C56-0B1A-4342-BAA0-36AC8A3228DA}" type="presOf" srcId="{557C723C-F0F1-49A2-9E45-C950548E0EFA}" destId="{53177EEB-20AF-4652-8046-42FEBADD8127}" srcOrd="0" destOrd="0" presId="urn:microsoft.com/office/officeart/2005/8/layout/radial6"/>
    <dgm:cxn modelId="{90503E80-4A56-47E4-84CC-76728FA23CE0}" type="presOf" srcId="{A9D73804-640A-4990-9603-D678F314648A}" destId="{30671452-8C79-462D-8DA1-5045A7EE33FB}" srcOrd="0" destOrd="0" presId="urn:microsoft.com/office/officeart/2005/8/layout/radial6"/>
    <dgm:cxn modelId="{E8176092-4641-4037-9E8E-6456A39C7739}" srcId="{DA58D35A-6D39-4291-B153-364DE1C36439}" destId="{19FE13C0-2E46-4281-8C6E-80DF5DF5486A}" srcOrd="4" destOrd="0" parTransId="{48BDD329-D360-498E-85AC-20885E881308}" sibTransId="{12611FEE-7320-4B9E-BAA5-386870C6802B}"/>
    <dgm:cxn modelId="{E47DA296-60D6-4B68-A783-5C0859E554F9}" type="presOf" srcId="{12611FEE-7320-4B9E-BAA5-386870C6802B}" destId="{D9766336-15F5-4F22-899B-E615A66285C5}" srcOrd="0" destOrd="0" presId="urn:microsoft.com/office/officeart/2005/8/layout/radial6"/>
    <dgm:cxn modelId="{777759A0-C022-4B5E-AE68-C9B633B07C27}" type="presOf" srcId="{135EA841-8C94-46A1-BEEC-B412108B0B92}" destId="{89644A94-3825-49D6-A83A-2674CB7DFC03}" srcOrd="0" destOrd="0" presId="urn:microsoft.com/office/officeart/2005/8/layout/radial6"/>
    <dgm:cxn modelId="{83B99AB5-21C0-4958-92C0-EEBBDE5B8793}" srcId="{DA58D35A-6D39-4291-B153-364DE1C36439}" destId="{50F6B5CB-3F07-42CF-B53B-0473961BB697}" srcOrd="1" destOrd="0" parTransId="{5F48EA96-E9BF-48D2-95B1-CB147F60009E}" sibTransId="{D9B30DF9-6D72-4543-931F-B75F140E6BA7}"/>
    <dgm:cxn modelId="{1744C5BB-67E3-41BD-94C6-6DD6715BD33E}" type="presOf" srcId="{19FE13C0-2E46-4281-8C6E-80DF5DF5486A}" destId="{3E6AE413-63AA-4ABB-B4D5-7208F00CBEF6}" srcOrd="0" destOrd="0" presId="urn:microsoft.com/office/officeart/2005/8/layout/radial6"/>
    <dgm:cxn modelId="{C651BBBD-C9AF-4A12-84C8-E1C26D9A2C28}" type="presOf" srcId="{D9B30DF9-6D72-4543-931F-B75F140E6BA7}" destId="{FF38717C-EEF3-45F8-A955-27FD49711925}" srcOrd="0" destOrd="0" presId="urn:microsoft.com/office/officeart/2005/8/layout/radial6"/>
    <dgm:cxn modelId="{854A02C7-960E-4EAA-8F8A-B47872A1D370}" type="presOf" srcId="{3EFB68FD-4D0E-44DF-A462-EDD38FE3D0C5}" destId="{4ED89982-27D0-4A66-B1FB-25412F1CC162}" srcOrd="0" destOrd="0" presId="urn:microsoft.com/office/officeart/2005/8/layout/radial6"/>
    <dgm:cxn modelId="{4604D3C7-FE89-4F41-A908-BFDE84DB3347}" type="presOf" srcId="{19FB4CD4-9BCB-41FB-9C8E-49FD6DB972EA}" destId="{C7236B82-9721-4E69-A24C-F1DB42DE529B}" srcOrd="0" destOrd="0" presId="urn:microsoft.com/office/officeart/2005/8/layout/radial6"/>
    <dgm:cxn modelId="{8797F3CA-4225-4387-8A36-81A0293212DB}" type="presOf" srcId="{BD01ADC8-5FC9-4020-A14B-4EDE9AA81936}" destId="{18C54A74-0FEA-42B9-A257-C0B466BA491D}" srcOrd="0" destOrd="0" presId="urn:microsoft.com/office/officeart/2005/8/layout/radial6"/>
    <dgm:cxn modelId="{DACB7BD5-E93C-4471-AA2B-798B37B714E5}" type="presOf" srcId="{E254DA20-B27B-498B-BF15-C4DB2824197F}" destId="{7168E0CD-5AF7-4D4C-BA60-FBF29814BA23}" srcOrd="0" destOrd="0" presId="urn:microsoft.com/office/officeart/2005/8/layout/radial6"/>
    <dgm:cxn modelId="{863920D6-166B-4AAF-8EFE-3FD90F4BD3FD}" srcId="{DA58D35A-6D39-4291-B153-364DE1C36439}" destId="{A9D73804-640A-4990-9603-D678F314648A}" srcOrd="3" destOrd="0" parTransId="{40721520-A6B4-4F41-B476-025B45DA5938}" sibTransId="{AE8E02C8-6836-4493-90FD-3DD91C572CD5}"/>
    <dgm:cxn modelId="{B123E7E0-21B4-4CC4-8816-7AFED8FB8FC7}" type="presOf" srcId="{607BCA5F-FB90-4B81-B851-864D78B29108}" destId="{9420A35D-5E3B-44B2-800B-6BF5AE27F48E}" srcOrd="0" destOrd="0" presId="urn:microsoft.com/office/officeart/2005/8/layout/radial6"/>
    <dgm:cxn modelId="{35CD86FD-5171-4366-ADD2-BFBB22ACCA4E}" srcId="{607BCA5F-FB90-4B81-B851-864D78B29108}" destId="{DA58D35A-6D39-4291-B153-364DE1C36439}" srcOrd="0" destOrd="0" parTransId="{ADA7F38C-035C-4D12-BDB1-61C8FA5FDD82}" sibTransId="{9BDFA747-3C80-4667-832E-78A5C2834198}"/>
    <dgm:cxn modelId="{50A78974-65BC-4EA6-A9D1-B6FA50F9FEC3}" type="presParOf" srcId="{9420A35D-5E3B-44B2-800B-6BF5AE27F48E}" destId="{E182E16B-682C-47FC-9906-27949B9506F3}" srcOrd="0" destOrd="0" presId="urn:microsoft.com/office/officeart/2005/8/layout/radial6"/>
    <dgm:cxn modelId="{81E350E4-12D8-498F-94FA-F537E0059208}" type="presParOf" srcId="{9420A35D-5E3B-44B2-800B-6BF5AE27F48E}" destId="{18C54A74-0FEA-42B9-A257-C0B466BA491D}" srcOrd="1" destOrd="0" presId="urn:microsoft.com/office/officeart/2005/8/layout/radial6"/>
    <dgm:cxn modelId="{8BBC3156-B769-4651-B4AA-6CA632E048D4}" type="presParOf" srcId="{9420A35D-5E3B-44B2-800B-6BF5AE27F48E}" destId="{9CED04E4-5680-4396-B7CB-E098F4F3B79E}" srcOrd="2" destOrd="0" presId="urn:microsoft.com/office/officeart/2005/8/layout/radial6"/>
    <dgm:cxn modelId="{FAB68E6F-517B-41AD-A5F5-7F8CF21370BB}" type="presParOf" srcId="{9420A35D-5E3B-44B2-800B-6BF5AE27F48E}" destId="{C7236B82-9721-4E69-A24C-F1DB42DE529B}" srcOrd="3" destOrd="0" presId="urn:microsoft.com/office/officeart/2005/8/layout/radial6"/>
    <dgm:cxn modelId="{36C138EA-B4DA-44EE-8F47-C5E5AAEEAE67}" type="presParOf" srcId="{9420A35D-5E3B-44B2-800B-6BF5AE27F48E}" destId="{F423A581-6E37-4C42-A05D-D4BE1D34312C}" srcOrd="4" destOrd="0" presId="urn:microsoft.com/office/officeart/2005/8/layout/radial6"/>
    <dgm:cxn modelId="{ECA658E6-2B4B-4EE7-A269-0E6ACA2B49AF}" type="presParOf" srcId="{9420A35D-5E3B-44B2-800B-6BF5AE27F48E}" destId="{DD4E52D2-9794-4554-818B-DEE03792132A}" srcOrd="5" destOrd="0" presId="urn:microsoft.com/office/officeart/2005/8/layout/radial6"/>
    <dgm:cxn modelId="{6ECB716D-7F18-46E6-9BA9-C1D2BB32EC5A}" type="presParOf" srcId="{9420A35D-5E3B-44B2-800B-6BF5AE27F48E}" destId="{FF38717C-EEF3-45F8-A955-27FD49711925}" srcOrd="6" destOrd="0" presId="urn:microsoft.com/office/officeart/2005/8/layout/radial6"/>
    <dgm:cxn modelId="{9B712A2B-E863-4171-ACA5-35E856717579}" type="presParOf" srcId="{9420A35D-5E3B-44B2-800B-6BF5AE27F48E}" destId="{96B62E89-890B-47A7-B9A0-B76971A64B07}" srcOrd="7" destOrd="0" presId="urn:microsoft.com/office/officeart/2005/8/layout/radial6"/>
    <dgm:cxn modelId="{384D1A86-4906-4FF4-BD90-F640E7ED2D4F}" type="presParOf" srcId="{9420A35D-5E3B-44B2-800B-6BF5AE27F48E}" destId="{F8E66109-1E0A-4D69-B6E3-717904368C13}" srcOrd="8" destOrd="0" presId="urn:microsoft.com/office/officeart/2005/8/layout/radial6"/>
    <dgm:cxn modelId="{887E53CF-1CD0-416C-9B60-D530743B97AE}" type="presParOf" srcId="{9420A35D-5E3B-44B2-800B-6BF5AE27F48E}" destId="{F5CDB376-C91B-464F-ADE0-E3CB4CC3B60F}" srcOrd="9" destOrd="0" presId="urn:microsoft.com/office/officeart/2005/8/layout/radial6"/>
    <dgm:cxn modelId="{89EE4F39-4719-4999-A61B-D2476C1CAAA2}" type="presParOf" srcId="{9420A35D-5E3B-44B2-800B-6BF5AE27F48E}" destId="{30671452-8C79-462D-8DA1-5045A7EE33FB}" srcOrd="10" destOrd="0" presId="urn:microsoft.com/office/officeart/2005/8/layout/radial6"/>
    <dgm:cxn modelId="{80E5A0E9-1927-4D62-B7D8-59D15F2932F0}" type="presParOf" srcId="{9420A35D-5E3B-44B2-800B-6BF5AE27F48E}" destId="{01F7E3B3-8074-46CF-BEC6-9D8D18807B48}" srcOrd="11" destOrd="0" presId="urn:microsoft.com/office/officeart/2005/8/layout/radial6"/>
    <dgm:cxn modelId="{BD67099F-AC9A-42ED-8465-D15C5C29DDDC}" type="presParOf" srcId="{9420A35D-5E3B-44B2-800B-6BF5AE27F48E}" destId="{8A6D265F-F4E9-4BBF-9EF9-9109E20A1F00}" srcOrd="12" destOrd="0" presId="urn:microsoft.com/office/officeart/2005/8/layout/radial6"/>
    <dgm:cxn modelId="{314DB9C2-5820-48AA-AF39-9F66B0C68FA2}" type="presParOf" srcId="{9420A35D-5E3B-44B2-800B-6BF5AE27F48E}" destId="{3E6AE413-63AA-4ABB-B4D5-7208F00CBEF6}" srcOrd="13" destOrd="0" presId="urn:microsoft.com/office/officeart/2005/8/layout/radial6"/>
    <dgm:cxn modelId="{5191D317-5595-4C89-BAD9-2E98CC83A610}" type="presParOf" srcId="{9420A35D-5E3B-44B2-800B-6BF5AE27F48E}" destId="{BFB37173-A357-4A8F-B4DA-BCBDC09452C6}" srcOrd="14" destOrd="0" presId="urn:microsoft.com/office/officeart/2005/8/layout/radial6"/>
    <dgm:cxn modelId="{E8007652-3993-4781-AC41-99EA0DB78816}" type="presParOf" srcId="{9420A35D-5E3B-44B2-800B-6BF5AE27F48E}" destId="{D9766336-15F5-4F22-899B-E615A66285C5}" srcOrd="15" destOrd="0" presId="urn:microsoft.com/office/officeart/2005/8/layout/radial6"/>
    <dgm:cxn modelId="{99D130F2-9220-49A2-B585-CE29C74A07A7}" type="presParOf" srcId="{9420A35D-5E3B-44B2-800B-6BF5AE27F48E}" destId="{4ED89982-27D0-4A66-B1FB-25412F1CC162}" srcOrd="16" destOrd="0" presId="urn:microsoft.com/office/officeart/2005/8/layout/radial6"/>
    <dgm:cxn modelId="{D9AB55D9-D443-4C0B-A0F7-9D4A702B5265}" type="presParOf" srcId="{9420A35D-5E3B-44B2-800B-6BF5AE27F48E}" destId="{6549AE07-14A4-444D-BD32-13BA74212F6A}" srcOrd="17" destOrd="0" presId="urn:microsoft.com/office/officeart/2005/8/layout/radial6"/>
    <dgm:cxn modelId="{CA00BA8B-9375-4678-8210-A936202EA342}" type="presParOf" srcId="{9420A35D-5E3B-44B2-800B-6BF5AE27F48E}" destId="{53177EEB-20AF-4652-8046-42FEBADD8127}" srcOrd="18" destOrd="0" presId="urn:microsoft.com/office/officeart/2005/8/layout/radial6"/>
    <dgm:cxn modelId="{59AAA053-EEDD-476A-92B3-6AE21EFD3638}" type="presParOf" srcId="{9420A35D-5E3B-44B2-800B-6BF5AE27F48E}" destId="{89644A94-3825-49D6-A83A-2674CB7DFC03}" srcOrd="19" destOrd="0" presId="urn:microsoft.com/office/officeart/2005/8/layout/radial6"/>
    <dgm:cxn modelId="{96D9B9D9-94A0-44F3-9B5E-31F136E9B03E}" type="presParOf" srcId="{9420A35D-5E3B-44B2-800B-6BF5AE27F48E}" destId="{E02D72AE-C971-48A3-98A1-7F907BF1B0C2}" srcOrd="20" destOrd="0" presId="urn:microsoft.com/office/officeart/2005/8/layout/radial6"/>
    <dgm:cxn modelId="{EE83B743-338D-426D-ACDF-0E7874FB8CD4}" type="presParOf" srcId="{9420A35D-5E3B-44B2-800B-6BF5AE27F48E}" destId="{7168E0CD-5AF7-4D4C-BA60-FBF29814BA23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2DCE7B-F2AB-4EC5-8A89-714EEF02C5A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085F9F0-BFB7-4279-88DD-93BC67512216}">
      <dgm:prSet phldrT="[Texto]"/>
      <dgm:spPr/>
      <dgm:t>
        <a:bodyPr/>
        <a:lstStyle/>
        <a:p>
          <a:r>
            <a:rPr lang="pt-PT"/>
            <a:t>Artigos</a:t>
          </a:r>
        </a:p>
        <a:p>
          <a:r>
            <a:rPr lang="pt-PT" err="1"/>
            <a:t>mono-método</a:t>
          </a:r>
          <a:endParaRPr lang="pt-PT"/>
        </a:p>
      </dgm:t>
    </dgm:pt>
    <dgm:pt modelId="{57E9568E-5F52-43E4-8839-BCDA513554D2}" type="parTrans" cxnId="{5F8D0148-EE09-47BB-8354-520F1FAC9C46}">
      <dgm:prSet/>
      <dgm:spPr/>
      <dgm:t>
        <a:bodyPr/>
        <a:lstStyle/>
        <a:p>
          <a:endParaRPr lang="pt-PT"/>
        </a:p>
      </dgm:t>
    </dgm:pt>
    <dgm:pt modelId="{62BADC55-F7EA-4B96-A155-6A558B45159E}" type="sibTrans" cxnId="{5F8D0148-EE09-47BB-8354-520F1FAC9C46}">
      <dgm:prSet/>
      <dgm:spPr/>
      <dgm:t>
        <a:bodyPr/>
        <a:lstStyle/>
        <a:p>
          <a:endParaRPr lang="pt-PT"/>
        </a:p>
      </dgm:t>
    </dgm:pt>
    <dgm:pt modelId="{67DE8612-BD6C-4527-8A54-F4792C2B45A6}">
      <dgm:prSet phldrT="[Texto]"/>
      <dgm:spPr/>
      <dgm:t>
        <a:bodyPr/>
        <a:lstStyle/>
        <a:p>
          <a:r>
            <a:rPr lang="pt-PT"/>
            <a:t>Citações</a:t>
          </a:r>
        </a:p>
      </dgm:t>
    </dgm:pt>
    <dgm:pt modelId="{94997E90-05DB-461B-8FAE-6FEDB9068040}" type="parTrans" cxnId="{DF76DD6A-3DCB-4DF3-A7E3-F4910224A204}">
      <dgm:prSet/>
      <dgm:spPr/>
      <dgm:t>
        <a:bodyPr/>
        <a:lstStyle/>
        <a:p>
          <a:endParaRPr lang="pt-PT"/>
        </a:p>
      </dgm:t>
    </dgm:pt>
    <dgm:pt modelId="{6DB48973-95B1-4788-B4B4-1E4A99BBE2F9}" type="sibTrans" cxnId="{DF76DD6A-3DCB-4DF3-A7E3-F4910224A204}">
      <dgm:prSet/>
      <dgm:spPr/>
      <dgm:t>
        <a:bodyPr/>
        <a:lstStyle/>
        <a:p>
          <a:endParaRPr lang="pt-PT"/>
        </a:p>
      </dgm:t>
    </dgm:pt>
    <dgm:pt modelId="{3FBAA817-7779-4530-BB43-773C1C1CB3BD}">
      <dgm:prSet phldrT="[Texto]"/>
      <dgm:spPr/>
      <dgm:t>
        <a:bodyPr/>
        <a:lstStyle/>
        <a:p>
          <a:r>
            <a:rPr lang="pt-PT"/>
            <a:t>Citações</a:t>
          </a:r>
        </a:p>
      </dgm:t>
    </dgm:pt>
    <dgm:pt modelId="{128E751E-B16A-4C0C-9550-30494D888EB9}" type="parTrans" cxnId="{B313CEB1-C82F-4CF5-A0D7-C82B69D999EE}">
      <dgm:prSet/>
      <dgm:spPr/>
      <dgm:t>
        <a:bodyPr/>
        <a:lstStyle/>
        <a:p>
          <a:endParaRPr lang="pt-PT"/>
        </a:p>
      </dgm:t>
    </dgm:pt>
    <dgm:pt modelId="{DB0A9D08-4CEE-4A8B-916E-CFBBAAC1CABF}" type="sibTrans" cxnId="{B313CEB1-C82F-4CF5-A0D7-C82B69D999EE}">
      <dgm:prSet/>
      <dgm:spPr/>
      <dgm:t>
        <a:bodyPr/>
        <a:lstStyle/>
        <a:p>
          <a:endParaRPr lang="pt-PT"/>
        </a:p>
      </dgm:t>
    </dgm:pt>
    <dgm:pt modelId="{9B3AD283-17C0-4665-B679-0ACDA724653A}">
      <dgm:prSet phldrT="[Texto]"/>
      <dgm:spPr/>
      <dgm:t>
        <a:bodyPr/>
        <a:lstStyle/>
        <a:p>
          <a:r>
            <a:rPr lang="pt-PT"/>
            <a:t>Artigos  Métodos Mistos</a:t>
          </a:r>
        </a:p>
      </dgm:t>
    </dgm:pt>
    <dgm:pt modelId="{16156C01-9175-4499-B7F6-0234AE1926A2}" type="parTrans" cxnId="{98B849E5-4F39-439E-8143-55FC1D13399A}">
      <dgm:prSet/>
      <dgm:spPr/>
      <dgm:t>
        <a:bodyPr/>
        <a:lstStyle/>
        <a:p>
          <a:endParaRPr lang="pt-PT"/>
        </a:p>
      </dgm:t>
    </dgm:pt>
    <dgm:pt modelId="{68B1AAB5-0C1C-40DD-8064-EA64462F62E8}" type="sibTrans" cxnId="{98B849E5-4F39-439E-8143-55FC1D13399A}">
      <dgm:prSet/>
      <dgm:spPr/>
      <dgm:t>
        <a:bodyPr/>
        <a:lstStyle/>
        <a:p>
          <a:endParaRPr lang="pt-PT"/>
        </a:p>
      </dgm:t>
    </dgm:pt>
    <dgm:pt modelId="{92A0E32C-D5CB-4029-9653-47352787706C}">
      <dgm:prSet phldrT="[Texto]"/>
      <dgm:spPr/>
      <dgm:t>
        <a:bodyPr/>
        <a:lstStyle/>
        <a:p>
          <a:r>
            <a:rPr lang="pt-PT"/>
            <a:t>Citações</a:t>
          </a:r>
        </a:p>
      </dgm:t>
    </dgm:pt>
    <dgm:pt modelId="{A01C902D-78F5-4BFB-936C-048EA0D0830D}" type="parTrans" cxnId="{9B0128EF-0F64-44B6-91ED-5E8F9E56C78E}">
      <dgm:prSet/>
      <dgm:spPr/>
      <dgm:t>
        <a:bodyPr/>
        <a:lstStyle/>
        <a:p>
          <a:endParaRPr lang="pt-PT"/>
        </a:p>
      </dgm:t>
    </dgm:pt>
    <dgm:pt modelId="{95BB5E8F-08AF-4F22-B567-A13705845E9A}" type="sibTrans" cxnId="{9B0128EF-0F64-44B6-91ED-5E8F9E56C78E}">
      <dgm:prSet/>
      <dgm:spPr/>
      <dgm:t>
        <a:bodyPr/>
        <a:lstStyle/>
        <a:p>
          <a:endParaRPr lang="pt-PT"/>
        </a:p>
      </dgm:t>
    </dgm:pt>
    <dgm:pt modelId="{A88046AE-38F7-468D-9E90-1DEB8CFF4275}">
      <dgm:prSet phldrT="[Texto]"/>
      <dgm:spPr/>
      <dgm:t>
        <a:bodyPr/>
        <a:lstStyle/>
        <a:p>
          <a:r>
            <a:rPr lang="pt-PT"/>
            <a:t>Citações</a:t>
          </a:r>
        </a:p>
      </dgm:t>
    </dgm:pt>
    <dgm:pt modelId="{19D0043C-D670-4CC5-85A3-D4927E812923}" type="parTrans" cxnId="{782AF454-B2A8-40E0-A319-27F9C33FBB0C}">
      <dgm:prSet/>
      <dgm:spPr/>
      <dgm:t>
        <a:bodyPr/>
        <a:lstStyle/>
        <a:p>
          <a:endParaRPr lang="pt-PT"/>
        </a:p>
      </dgm:t>
    </dgm:pt>
    <dgm:pt modelId="{3E898CB1-5DFD-45D1-8990-DF7AE70ACD9F}" type="sibTrans" cxnId="{782AF454-B2A8-40E0-A319-27F9C33FBB0C}">
      <dgm:prSet/>
      <dgm:spPr/>
      <dgm:t>
        <a:bodyPr/>
        <a:lstStyle/>
        <a:p>
          <a:endParaRPr lang="pt-PT"/>
        </a:p>
      </dgm:t>
    </dgm:pt>
    <dgm:pt modelId="{11FA2F82-EBD1-4D66-B500-5B4A360977E0}">
      <dgm:prSet phldrT="[Texto]"/>
      <dgm:spPr/>
      <dgm:t>
        <a:bodyPr/>
        <a:lstStyle/>
        <a:p>
          <a:r>
            <a:rPr lang="pt-PT"/>
            <a:t>Citações</a:t>
          </a:r>
        </a:p>
      </dgm:t>
    </dgm:pt>
    <dgm:pt modelId="{A109A67C-D247-480B-8215-A995B80F66CB}" type="parTrans" cxnId="{C841B62F-C946-4CDA-9B07-F61B43FDFB1E}">
      <dgm:prSet/>
      <dgm:spPr/>
      <dgm:t>
        <a:bodyPr/>
        <a:lstStyle/>
        <a:p>
          <a:endParaRPr lang="pt-PT"/>
        </a:p>
      </dgm:t>
    </dgm:pt>
    <dgm:pt modelId="{89D4FBF8-F169-4F93-ADE5-7380B1BD495D}" type="sibTrans" cxnId="{C841B62F-C946-4CDA-9B07-F61B43FDFB1E}">
      <dgm:prSet/>
      <dgm:spPr/>
      <dgm:t>
        <a:bodyPr/>
        <a:lstStyle/>
        <a:p>
          <a:endParaRPr lang="pt-PT"/>
        </a:p>
      </dgm:t>
    </dgm:pt>
    <dgm:pt modelId="{794A07AD-7D78-447F-B509-ECCE4843721B}">
      <dgm:prSet/>
      <dgm:spPr/>
      <dgm:t>
        <a:bodyPr/>
        <a:lstStyle/>
        <a:p>
          <a:r>
            <a:rPr lang="pt-PT"/>
            <a:t>Citações</a:t>
          </a:r>
        </a:p>
      </dgm:t>
    </dgm:pt>
    <dgm:pt modelId="{7EFACA14-FEF4-47FD-B0DE-0E48ACD6367D}" type="parTrans" cxnId="{AD46AD63-0E55-4619-98F6-FE9637CD9657}">
      <dgm:prSet/>
      <dgm:spPr/>
      <dgm:t>
        <a:bodyPr/>
        <a:lstStyle/>
        <a:p>
          <a:endParaRPr lang="pt-PT"/>
        </a:p>
      </dgm:t>
    </dgm:pt>
    <dgm:pt modelId="{2CCC7A91-C2FF-40A9-A813-1F3B0C49EDC9}" type="sibTrans" cxnId="{AD46AD63-0E55-4619-98F6-FE9637CD9657}">
      <dgm:prSet/>
      <dgm:spPr/>
      <dgm:t>
        <a:bodyPr/>
        <a:lstStyle/>
        <a:p>
          <a:endParaRPr lang="pt-PT"/>
        </a:p>
      </dgm:t>
    </dgm:pt>
    <dgm:pt modelId="{AFBFC651-B74B-40F7-9CF2-42460B46BECA}" type="pres">
      <dgm:prSet presAssocID="{132DCE7B-F2AB-4EC5-8A89-714EEF02C5A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E463234A-7F81-423C-9D44-90D48313B75A}" type="pres">
      <dgm:prSet presAssocID="{132DCE7B-F2AB-4EC5-8A89-714EEF02C5A3}" presName="dummyMaxCanvas" presStyleCnt="0"/>
      <dgm:spPr/>
    </dgm:pt>
    <dgm:pt modelId="{C85F2CF2-C35A-4084-BEEA-C194E77FAC33}" type="pres">
      <dgm:prSet presAssocID="{132DCE7B-F2AB-4EC5-8A89-714EEF02C5A3}" presName="parentComposite" presStyleCnt="0"/>
      <dgm:spPr/>
    </dgm:pt>
    <dgm:pt modelId="{1F54FB70-0C77-48D5-A24D-8226BC46865B}" type="pres">
      <dgm:prSet presAssocID="{132DCE7B-F2AB-4EC5-8A89-714EEF02C5A3}" presName="parent1" presStyleLbl="alignAccFollowNode1" presStyleIdx="0" presStyleCnt="4">
        <dgm:presLayoutVars>
          <dgm:chMax val="4"/>
        </dgm:presLayoutVars>
      </dgm:prSet>
      <dgm:spPr/>
    </dgm:pt>
    <dgm:pt modelId="{831C0A27-7881-4DF9-A9F1-F34ECF8218FC}" type="pres">
      <dgm:prSet presAssocID="{132DCE7B-F2AB-4EC5-8A89-714EEF02C5A3}" presName="parent2" presStyleLbl="alignAccFollowNode1" presStyleIdx="1" presStyleCnt="4">
        <dgm:presLayoutVars>
          <dgm:chMax val="4"/>
        </dgm:presLayoutVars>
      </dgm:prSet>
      <dgm:spPr/>
    </dgm:pt>
    <dgm:pt modelId="{29A713A0-7143-4EFB-8143-FD82F244016D}" type="pres">
      <dgm:prSet presAssocID="{132DCE7B-F2AB-4EC5-8A89-714EEF02C5A3}" presName="childrenComposite" presStyleCnt="0"/>
      <dgm:spPr/>
    </dgm:pt>
    <dgm:pt modelId="{736F2903-F207-46CE-994B-694B38FE3DA2}" type="pres">
      <dgm:prSet presAssocID="{132DCE7B-F2AB-4EC5-8A89-714EEF02C5A3}" presName="dummyMaxCanvas_ChildArea" presStyleCnt="0"/>
      <dgm:spPr/>
    </dgm:pt>
    <dgm:pt modelId="{F093A1C2-C584-41C4-BBA3-B711B56E5CB7}" type="pres">
      <dgm:prSet presAssocID="{132DCE7B-F2AB-4EC5-8A89-714EEF02C5A3}" presName="fulcrum" presStyleLbl="alignAccFollowNode1" presStyleIdx="2" presStyleCnt="4"/>
      <dgm:spPr/>
    </dgm:pt>
    <dgm:pt modelId="{7A8E9979-446A-4A54-B88C-720852F424AC}" type="pres">
      <dgm:prSet presAssocID="{132DCE7B-F2AB-4EC5-8A89-714EEF02C5A3}" presName="balance_24" presStyleLbl="alignAccFollowNode1" presStyleIdx="3" presStyleCnt="4">
        <dgm:presLayoutVars>
          <dgm:bulletEnabled val="1"/>
        </dgm:presLayoutVars>
      </dgm:prSet>
      <dgm:spPr/>
    </dgm:pt>
    <dgm:pt modelId="{1FEDE642-5F4A-4909-8D3D-A09BAAD570C3}" type="pres">
      <dgm:prSet presAssocID="{132DCE7B-F2AB-4EC5-8A89-714EEF02C5A3}" presName="right_24_1" presStyleLbl="node1" presStyleIdx="0" presStyleCnt="6">
        <dgm:presLayoutVars>
          <dgm:bulletEnabled val="1"/>
        </dgm:presLayoutVars>
      </dgm:prSet>
      <dgm:spPr/>
    </dgm:pt>
    <dgm:pt modelId="{BFC3FAA1-174B-4D77-97DA-61FB54EBFEAD}" type="pres">
      <dgm:prSet presAssocID="{132DCE7B-F2AB-4EC5-8A89-714EEF02C5A3}" presName="right_24_2" presStyleLbl="node1" presStyleIdx="1" presStyleCnt="6">
        <dgm:presLayoutVars>
          <dgm:bulletEnabled val="1"/>
        </dgm:presLayoutVars>
      </dgm:prSet>
      <dgm:spPr/>
    </dgm:pt>
    <dgm:pt modelId="{B91F9F12-C40B-4444-A2FB-2733810EB10B}" type="pres">
      <dgm:prSet presAssocID="{132DCE7B-F2AB-4EC5-8A89-714EEF02C5A3}" presName="right_24_3" presStyleLbl="node1" presStyleIdx="2" presStyleCnt="6">
        <dgm:presLayoutVars>
          <dgm:bulletEnabled val="1"/>
        </dgm:presLayoutVars>
      </dgm:prSet>
      <dgm:spPr/>
    </dgm:pt>
    <dgm:pt modelId="{6598A109-A112-4678-A1E0-F6DE57CF862A}" type="pres">
      <dgm:prSet presAssocID="{132DCE7B-F2AB-4EC5-8A89-714EEF02C5A3}" presName="right_24_4" presStyleLbl="node1" presStyleIdx="3" presStyleCnt="6">
        <dgm:presLayoutVars>
          <dgm:bulletEnabled val="1"/>
        </dgm:presLayoutVars>
      </dgm:prSet>
      <dgm:spPr/>
    </dgm:pt>
    <dgm:pt modelId="{70E606CA-0B89-4A7A-ADE2-0EDDDFC195A2}" type="pres">
      <dgm:prSet presAssocID="{132DCE7B-F2AB-4EC5-8A89-714EEF02C5A3}" presName="left_24_1" presStyleLbl="node1" presStyleIdx="4" presStyleCnt="6">
        <dgm:presLayoutVars>
          <dgm:bulletEnabled val="1"/>
        </dgm:presLayoutVars>
      </dgm:prSet>
      <dgm:spPr/>
    </dgm:pt>
    <dgm:pt modelId="{4271B9AA-DD00-47BB-8B96-4D77CEA64AD7}" type="pres">
      <dgm:prSet presAssocID="{132DCE7B-F2AB-4EC5-8A89-714EEF02C5A3}" presName="left_24_2" presStyleLbl="node1" presStyleIdx="5" presStyleCnt="6">
        <dgm:presLayoutVars>
          <dgm:bulletEnabled val="1"/>
        </dgm:presLayoutVars>
      </dgm:prSet>
      <dgm:spPr/>
    </dgm:pt>
  </dgm:ptLst>
  <dgm:cxnLst>
    <dgm:cxn modelId="{CCE18121-699E-4761-B5C8-9855E669386B}" type="presOf" srcId="{794A07AD-7D78-447F-B509-ECCE4843721B}" destId="{B91F9F12-C40B-4444-A2FB-2733810EB10B}" srcOrd="0" destOrd="0" presId="urn:microsoft.com/office/officeart/2005/8/layout/balance1"/>
    <dgm:cxn modelId="{C841B62F-C946-4CDA-9B07-F61B43FDFB1E}" srcId="{9B3AD283-17C0-4665-B679-0ACDA724653A}" destId="{11FA2F82-EBD1-4D66-B500-5B4A360977E0}" srcOrd="3" destOrd="0" parTransId="{A109A67C-D247-480B-8215-A995B80F66CB}" sibTransId="{89D4FBF8-F169-4F93-ADE5-7380B1BD495D}"/>
    <dgm:cxn modelId="{0FE38A35-49CA-4EF6-BCD7-A009AEB30893}" type="presOf" srcId="{11FA2F82-EBD1-4D66-B500-5B4A360977E0}" destId="{6598A109-A112-4678-A1E0-F6DE57CF862A}" srcOrd="0" destOrd="0" presId="urn:microsoft.com/office/officeart/2005/8/layout/balance1"/>
    <dgm:cxn modelId="{0F9AAA5E-4471-4C90-9FBF-A42905A1C262}" type="presOf" srcId="{A88046AE-38F7-468D-9E90-1DEB8CFF4275}" destId="{BFC3FAA1-174B-4D77-97DA-61FB54EBFEAD}" srcOrd="0" destOrd="0" presId="urn:microsoft.com/office/officeart/2005/8/layout/balance1"/>
    <dgm:cxn modelId="{AD46AD63-0E55-4619-98F6-FE9637CD9657}" srcId="{9B3AD283-17C0-4665-B679-0ACDA724653A}" destId="{794A07AD-7D78-447F-B509-ECCE4843721B}" srcOrd="2" destOrd="0" parTransId="{7EFACA14-FEF4-47FD-B0DE-0E48ACD6367D}" sibTransId="{2CCC7A91-C2FF-40A9-A813-1F3B0C49EDC9}"/>
    <dgm:cxn modelId="{B7C77A47-234C-4FB9-B120-BBDF02AFE062}" type="presOf" srcId="{3FBAA817-7779-4530-BB43-773C1C1CB3BD}" destId="{4271B9AA-DD00-47BB-8B96-4D77CEA64AD7}" srcOrd="0" destOrd="0" presId="urn:microsoft.com/office/officeart/2005/8/layout/balance1"/>
    <dgm:cxn modelId="{5F8D0148-EE09-47BB-8354-520F1FAC9C46}" srcId="{132DCE7B-F2AB-4EC5-8A89-714EEF02C5A3}" destId="{F085F9F0-BFB7-4279-88DD-93BC67512216}" srcOrd="0" destOrd="0" parTransId="{57E9568E-5F52-43E4-8839-BCDA513554D2}" sibTransId="{62BADC55-F7EA-4B96-A155-6A558B45159E}"/>
    <dgm:cxn modelId="{E6A8CB68-A4A7-4743-B880-7CF9129CCBCB}" type="presOf" srcId="{132DCE7B-F2AB-4EC5-8A89-714EEF02C5A3}" destId="{AFBFC651-B74B-40F7-9CF2-42460B46BECA}" srcOrd="0" destOrd="0" presId="urn:microsoft.com/office/officeart/2005/8/layout/balance1"/>
    <dgm:cxn modelId="{DF76DD6A-3DCB-4DF3-A7E3-F4910224A204}" srcId="{F085F9F0-BFB7-4279-88DD-93BC67512216}" destId="{67DE8612-BD6C-4527-8A54-F4792C2B45A6}" srcOrd="0" destOrd="0" parTransId="{94997E90-05DB-461B-8FAE-6FEDB9068040}" sibTransId="{6DB48973-95B1-4788-B4B4-1E4A99BBE2F9}"/>
    <dgm:cxn modelId="{CAE95F4C-565C-41F0-ACB3-9D08438027B3}" type="presOf" srcId="{9B3AD283-17C0-4665-B679-0ACDA724653A}" destId="{831C0A27-7881-4DF9-A9F1-F34ECF8218FC}" srcOrd="0" destOrd="0" presId="urn:microsoft.com/office/officeart/2005/8/layout/balance1"/>
    <dgm:cxn modelId="{782AF454-B2A8-40E0-A319-27F9C33FBB0C}" srcId="{9B3AD283-17C0-4665-B679-0ACDA724653A}" destId="{A88046AE-38F7-468D-9E90-1DEB8CFF4275}" srcOrd="1" destOrd="0" parTransId="{19D0043C-D670-4CC5-85A3-D4927E812923}" sibTransId="{3E898CB1-5DFD-45D1-8990-DF7AE70ACD9F}"/>
    <dgm:cxn modelId="{0FCD199F-6729-4097-BF9F-58989501B0A1}" type="presOf" srcId="{67DE8612-BD6C-4527-8A54-F4792C2B45A6}" destId="{70E606CA-0B89-4A7A-ADE2-0EDDDFC195A2}" srcOrd="0" destOrd="0" presId="urn:microsoft.com/office/officeart/2005/8/layout/balance1"/>
    <dgm:cxn modelId="{B313CEB1-C82F-4CF5-A0D7-C82B69D999EE}" srcId="{F085F9F0-BFB7-4279-88DD-93BC67512216}" destId="{3FBAA817-7779-4530-BB43-773C1C1CB3BD}" srcOrd="1" destOrd="0" parTransId="{128E751E-B16A-4C0C-9550-30494D888EB9}" sibTransId="{DB0A9D08-4CEE-4A8B-916E-CFBBAAC1CABF}"/>
    <dgm:cxn modelId="{B1B966C1-1ECC-4B2F-9091-3419426E760B}" type="presOf" srcId="{92A0E32C-D5CB-4029-9653-47352787706C}" destId="{1FEDE642-5F4A-4909-8D3D-A09BAAD570C3}" srcOrd="0" destOrd="0" presId="urn:microsoft.com/office/officeart/2005/8/layout/balance1"/>
    <dgm:cxn modelId="{9ABE2BDB-2EFE-4436-B65A-B47CD53353E2}" type="presOf" srcId="{F085F9F0-BFB7-4279-88DD-93BC67512216}" destId="{1F54FB70-0C77-48D5-A24D-8226BC46865B}" srcOrd="0" destOrd="0" presId="urn:microsoft.com/office/officeart/2005/8/layout/balance1"/>
    <dgm:cxn modelId="{98B849E5-4F39-439E-8143-55FC1D13399A}" srcId="{132DCE7B-F2AB-4EC5-8A89-714EEF02C5A3}" destId="{9B3AD283-17C0-4665-B679-0ACDA724653A}" srcOrd="1" destOrd="0" parTransId="{16156C01-9175-4499-B7F6-0234AE1926A2}" sibTransId="{68B1AAB5-0C1C-40DD-8064-EA64462F62E8}"/>
    <dgm:cxn modelId="{9B0128EF-0F64-44B6-91ED-5E8F9E56C78E}" srcId="{9B3AD283-17C0-4665-B679-0ACDA724653A}" destId="{92A0E32C-D5CB-4029-9653-47352787706C}" srcOrd="0" destOrd="0" parTransId="{A01C902D-78F5-4BFB-936C-048EA0D0830D}" sibTransId="{95BB5E8F-08AF-4F22-B567-A13705845E9A}"/>
    <dgm:cxn modelId="{6F3D0D58-9B88-422E-88B2-714020131DEA}" type="presParOf" srcId="{AFBFC651-B74B-40F7-9CF2-42460B46BECA}" destId="{E463234A-7F81-423C-9D44-90D48313B75A}" srcOrd="0" destOrd="0" presId="urn:microsoft.com/office/officeart/2005/8/layout/balance1"/>
    <dgm:cxn modelId="{8DD336AA-998E-404C-96EB-FD7CDD45CEEE}" type="presParOf" srcId="{AFBFC651-B74B-40F7-9CF2-42460B46BECA}" destId="{C85F2CF2-C35A-4084-BEEA-C194E77FAC33}" srcOrd="1" destOrd="0" presId="urn:microsoft.com/office/officeart/2005/8/layout/balance1"/>
    <dgm:cxn modelId="{A04BDE41-4FA9-47A6-A8B8-87248D90F6B4}" type="presParOf" srcId="{C85F2CF2-C35A-4084-BEEA-C194E77FAC33}" destId="{1F54FB70-0C77-48D5-A24D-8226BC46865B}" srcOrd="0" destOrd="0" presId="urn:microsoft.com/office/officeart/2005/8/layout/balance1"/>
    <dgm:cxn modelId="{D03CED72-9A14-4CCE-B99B-D41E3B555FA4}" type="presParOf" srcId="{C85F2CF2-C35A-4084-BEEA-C194E77FAC33}" destId="{831C0A27-7881-4DF9-A9F1-F34ECF8218FC}" srcOrd="1" destOrd="0" presId="urn:microsoft.com/office/officeart/2005/8/layout/balance1"/>
    <dgm:cxn modelId="{6ED28555-32FE-48C4-B7F7-A556FC756598}" type="presParOf" srcId="{AFBFC651-B74B-40F7-9CF2-42460B46BECA}" destId="{29A713A0-7143-4EFB-8143-FD82F244016D}" srcOrd="2" destOrd="0" presId="urn:microsoft.com/office/officeart/2005/8/layout/balance1"/>
    <dgm:cxn modelId="{D7EDFCCC-0A35-4EE0-8D96-F77F99A1B00D}" type="presParOf" srcId="{29A713A0-7143-4EFB-8143-FD82F244016D}" destId="{736F2903-F207-46CE-994B-694B38FE3DA2}" srcOrd="0" destOrd="0" presId="urn:microsoft.com/office/officeart/2005/8/layout/balance1"/>
    <dgm:cxn modelId="{C882D718-7E2D-48B0-91C5-CCD34774C1A4}" type="presParOf" srcId="{29A713A0-7143-4EFB-8143-FD82F244016D}" destId="{F093A1C2-C584-41C4-BBA3-B711B56E5CB7}" srcOrd="1" destOrd="0" presId="urn:microsoft.com/office/officeart/2005/8/layout/balance1"/>
    <dgm:cxn modelId="{6A4F0C30-F345-4D2C-AB57-30596E6A3DAA}" type="presParOf" srcId="{29A713A0-7143-4EFB-8143-FD82F244016D}" destId="{7A8E9979-446A-4A54-B88C-720852F424AC}" srcOrd="2" destOrd="0" presId="urn:microsoft.com/office/officeart/2005/8/layout/balance1"/>
    <dgm:cxn modelId="{3C3004BE-DADA-4FB3-B75F-BD312FB47DAE}" type="presParOf" srcId="{29A713A0-7143-4EFB-8143-FD82F244016D}" destId="{1FEDE642-5F4A-4909-8D3D-A09BAAD570C3}" srcOrd="3" destOrd="0" presId="urn:microsoft.com/office/officeart/2005/8/layout/balance1"/>
    <dgm:cxn modelId="{E9459B04-26C2-4255-8E0B-F8072F6BC8C7}" type="presParOf" srcId="{29A713A0-7143-4EFB-8143-FD82F244016D}" destId="{BFC3FAA1-174B-4D77-97DA-61FB54EBFEAD}" srcOrd="4" destOrd="0" presId="urn:microsoft.com/office/officeart/2005/8/layout/balance1"/>
    <dgm:cxn modelId="{47516DAD-1CF0-461F-83DA-459E28C29DEC}" type="presParOf" srcId="{29A713A0-7143-4EFB-8143-FD82F244016D}" destId="{B91F9F12-C40B-4444-A2FB-2733810EB10B}" srcOrd="5" destOrd="0" presId="urn:microsoft.com/office/officeart/2005/8/layout/balance1"/>
    <dgm:cxn modelId="{DE9E9BFB-5062-4113-9B22-FC5B9BE5D7A5}" type="presParOf" srcId="{29A713A0-7143-4EFB-8143-FD82F244016D}" destId="{6598A109-A112-4678-A1E0-F6DE57CF862A}" srcOrd="6" destOrd="0" presId="urn:microsoft.com/office/officeart/2005/8/layout/balance1"/>
    <dgm:cxn modelId="{C883F381-69FF-4057-805F-AA687DF3A2C3}" type="presParOf" srcId="{29A713A0-7143-4EFB-8143-FD82F244016D}" destId="{70E606CA-0B89-4A7A-ADE2-0EDDDFC195A2}" srcOrd="7" destOrd="0" presId="urn:microsoft.com/office/officeart/2005/8/layout/balance1"/>
    <dgm:cxn modelId="{5066BB53-A0B5-4542-BDCE-90D5C952D278}" type="presParOf" srcId="{29A713A0-7143-4EFB-8143-FD82F244016D}" destId="{4271B9AA-DD00-47BB-8B96-4D77CEA64AD7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304AD5-763F-4AD5-9BD4-01F5FC87A41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6AC42ABE-D322-4B2B-AFAD-C40853781B30}">
      <dgm:prSet phldrT="[Texto]"/>
      <dgm:spPr/>
      <dgm:t>
        <a:bodyPr/>
        <a:lstStyle/>
        <a:p>
          <a:r>
            <a:rPr lang="pt-PT"/>
            <a:t>Relação positiva</a:t>
          </a:r>
        </a:p>
      </dgm:t>
    </dgm:pt>
    <dgm:pt modelId="{A0D81AE2-94E8-4625-B96C-4D225A878B1B}" type="parTrans" cxnId="{49FCD682-4455-4507-82E9-ED571502F8C7}">
      <dgm:prSet/>
      <dgm:spPr/>
      <dgm:t>
        <a:bodyPr/>
        <a:lstStyle/>
        <a:p>
          <a:endParaRPr lang="pt-PT"/>
        </a:p>
      </dgm:t>
    </dgm:pt>
    <dgm:pt modelId="{A55F7148-8D71-4D53-9FA7-70229D2338A9}" type="sibTrans" cxnId="{49FCD682-4455-4507-82E9-ED571502F8C7}">
      <dgm:prSet/>
      <dgm:spPr/>
      <dgm:t>
        <a:bodyPr/>
        <a:lstStyle/>
        <a:p>
          <a:endParaRPr lang="pt-PT"/>
        </a:p>
      </dgm:t>
    </dgm:pt>
    <dgm:pt modelId="{018F1251-CE8C-4C5D-8C8A-F8B31167E088}">
      <dgm:prSet phldrT="[Texto]"/>
      <dgm:spPr/>
      <dgm:t>
        <a:bodyPr/>
        <a:lstStyle/>
        <a:p>
          <a:r>
            <a:rPr lang="pt-PT"/>
            <a:t>Relação negativa</a:t>
          </a:r>
        </a:p>
      </dgm:t>
    </dgm:pt>
    <dgm:pt modelId="{F52CD4E9-17AD-4CA0-98B0-45AA2CE1888A}" type="parTrans" cxnId="{A365AE09-C13E-436B-84EB-3515629A7DE9}">
      <dgm:prSet/>
      <dgm:spPr/>
      <dgm:t>
        <a:bodyPr/>
        <a:lstStyle/>
        <a:p>
          <a:endParaRPr lang="pt-PT"/>
        </a:p>
      </dgm:t>
    </dgm:pt>
    <dgm:pt modelId="{C05080C6-B5E2-4F27-8517-788D95E1370A}" type="sibTrans" cxnId="{A365AE09-C13E-436B-84EB-3515629A7DE9}">
      <dgm:prSet/>
      <dgm:spPr/>
      <dgm:t>
        <a:bodyPr/>
        <a:lstStyle/>
        <a:p>
          <a:endParaRPr lang="pt-PT"/>
        </a:p>
      </dgm:t>
    </dgm:pt>
    <dgm:pt modelId="{47AE903D-584E-4DA3-B5EB-E40EB0CA31CE}" type="pres">
      <dgm:prSet presAssocID="{24304AD5-763F-4AD5-9BD4-01F5FC87A41C}" presName="compositeShape" presStyleCnt="0">
        <dgm:presLayoutVars>
          <dgm:chMax val="2"/>
          <dgm:dir/>
          <dgm:resizeHandles val="exact"/>
        </dgm:presLayoutVars>
      </dgm:prSet>
      <dgm:spPr/>
    </dgm:pt>
    <dgm:pt modelId="{D3920752-8AA6-4EC5-96E9-8997BA0CAB2D}" type="pres">
      <dgm:prSet presAssocID="{24304AD5-763F-4AD5-9BD4-01F5FC87A41C}" presName="divider" presStyleLbl="fgShp" presStyleIdx="0" presStyleCnt="1"/>
      <dgm:spPr/>
    </dgm:pt>
    <dgm:pt modelId="{3CE24EE3-01BA-4694-8E5F-3EA761668436}" type="pres">
      <dgm:prSet presAssocID="{6AC42ABE-D322-4B2B-AFAD-C40853781B30}" presName="downArrow" presStyleLbl="node1" presStyleIdx="0" presStyleCnt="2"/>
      <dgm:spPr>
        <a:solidFill>
          <a:schemeClr val="accent1">
            <a:lumMod val="60000"/>
            <a:lumOff val="40000"/>
          </a:schemeClr>
        </a:solidFill>
      </dgm:spPr>
    </dgm:pt>
    <dgm:pt modelId="{36BA4332-473C-4A64-8426-CD2D48BC8EF9}" type="pres">
      <dgm:prSet presAssocID="{6AC42ABE-D322-4B2B-AFAD-C40853781B30}" presName="downArrowText" presStyleLbl="revTx" presStyleIdx="0" presStyleCnt="2">
        <dgm:presLayoutVars>
          <dgm:bulletEnabled val="1"/>
        </dgm:presLayoutVars>
      </dgm:prSet>
      <dgm:spPr/>
    </dgm:pt>
    <dgm:pt modelId="{D6C0B467-1515-4A00-A8F8-5A947606549C}" type="pres">
      <dgm:prSet presAssocID="{018F1251-CE8C-4C5D-8C8A-F8B31167E088}" presName="upArrow" presStyleLbl="node1" presStyleIdx="1" presStyleCnt="2"/>
      <dgm:spPr>
        <a:solidFill>
          <a:schemeClr val="accent2"/>
        </a:solidFill>
      </dgm:spPr>
    </dgm:pt>
    <dgm:pt modelId="{6D108DE8-01F8-46AC-A56B-B7377FEAC0F6}" type="pres">
      <dgm:prSet presAssocID="{018F1251-CE8C-4C5D-8C8A-F8B31167E088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365AE09-C13E-436B-84EB-3515629A7DE9}" srcId="{24304AD5-763F-4AD5-9BD4-01F5FC87A41C}" destId="{018F1251-CE8C-4C5D-8C8A-F8B31167E088}" srcOrd="1" destOrd="0" parTransId="{F52CD4E9-17AD-4CA0-98B0-45AA2CE1888A}" sibTransId="{C05080C6-B5E2-4F27-8517-788D95E1370A}"/>
    <dgm:cxn modelId="{3F27CA5B-8470-4AD1-826F-70EF9A787EF1}" type="presOf" srcId="{6AC42ABE-D322-4B2B-AFAD-C40853781B30}" destId="{36BA4332-473C-4A64-8426-CD2D48BC8EF9}" srcOrd="0" destOrd="0" presId="urn:microsoft.com/office/officeart/2005/8/layout/arrow3"/>
    <dgm:cxn modelId="{49FCD682-4455-4507-82E9-ED571502F8C7}" srcId="{24304AD5-763F-4AD5-9BD4-01F5FC87A41C}" destId="{6AC42ABE-D322-4B2B-AFAD-C40853781B30}" srcOrd="0" destOrd="0" parTransId="{A0D81AE2-94E8-4625-B96C-4D225A878B1B}" sibTransId="{A55F7148-8D71-4D53-9FA7-70229D2338A9}"/>
    <dgm:cxn modelId="{F55E5F9E-AD77-48C1-86D5-83DACA140EE7}" type="presOf" srcId="{018F1251-CE8C-4C5D-8C8A-F8B31167E088}" destId="{6D108DE8-01F8-46AC-A56B-B7377FEAC0F6}" srcOrd="0" destOrd="0" presId="urn:microsoft.com/office/officeart/2005/8/layout/arrow3"/>
    <dgm:cxn modelId="{E76973F1-1FCA-41A8-A0BC-9DE0898DA96B}" type="presOf" srcId="{24304AD5-763F-4AD5-9BD4-01F5FC87A41C}" destId="{47AE903D-584E-4DA3-B5EB-E40EB0CA31CE}" srcOrd="0" destOrd="0" presId="urn:microsoft.com/office/officeart/2005/8/layout/arrow3"/>
    <dgm:cxn modelId="{74D24D83-DAAB-4665-9081-F8137C73783A}" type="presParOf" srcId="{47AE903D-584E-4DA3-B5EB-E40EB0CA31CE}" destId="{D3920752-8AA6-4EC5-96E9-8997BA0CAB2D}" srcOrd="0" destOrd="0" presId="urn:microsoft.com/office/officeart/2005/8/layout/arrow3"/>
    <dgm:cxn modelId="{24DA93F3-A92C-43F3-99F1-32C0FE937772}" type="presParOf" srcId="{47AE903D-584E-4DA3-B5EB-E40EB0CA31CE}" destId="{3CE24EE3-01BA-4694-8E5F-3EA761668436}" srcOrd="1" destOrd="0" presId="urn:microsoft.com/office/officeart/2005/8/layout/arrow3"/>
    <dgm:cxn modelId="{348DB7FA-09A2-4C37-B899-1D56A918A94C}" type="presParOf" srcId="{47AE903D-584E-4DA3-B5EB-E40EB0CA31CE}" destId="{36BA4332-473C-4A64-8426-CD2D48BC8EF9}" srcOrd="2" destOrd="0" presId="urn:microsoft.com/office/officeart/2005/8/layout/arrow3"/>
    <dgm:cxn modelId="{08217FF6-E71D-4BB1-82AF-60035B78233E}" type="presParOf" srcId="{47AE903D-584E-4DA3-B5EB-E40EB0CA31CE}" destId="{D6C0B467-1515-4A00-A8F8-5A947606549C}" srcOrd="3" destOrd="0" presId="urn:microsoft.com/office/officeart/2005/8/layout/arrow3"/>
    <dgm:cxn modelId="{A8B954E9-B137-4B8E-A0C6-31B1850D80C4}" type="presParOf" srcId="{47AE903D-584E-4DA3-B5EB-E40EB0CA31CE}" destId="{6D108DE8-01F8-46AC-A56B-B7377FEAC0F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4754C-DFAE-4B63-AFDE-B0714173194A}">
      <dsp:nvSpPr>
        <dsp:cNvPr id="0" name=""/>
        <dsp:cNvSpPr/>
      </dsp:nvSpPr>
      <dsp:spPr>
        <a:xfrm>
          <a:off x="3157239" y="1819534"/>
          <a:ext cx="2223874" cy="222387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QUANTITATIVOS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(</a:t>
          </a:r>
          <a:r>
            <a:rPr lang="pt-PT" sz="1000" kern="1200" err="1"/>
            <a:t>mono-método</a:t>
          </a:r>
          <a:r>
            <a:rPr lang="pt-PT" sz="1000" kern="1200"/>
            <a:t>)</a:t>
          </a:r>
        </a:p>
      </dsp:txBody>
      <dsp:txXfrm>
        <a:off x="3604337" y="2340466"/>
        <a:ext cx="1329678" cy="1143117"/>
      </dsp:txXfrm>
    </dsp:sp>
    <dsp:sp modelId="{3927F63C-87BD-4A3B-9FCE-CD156422C223}">
      <dsp:nvSpPr>
        <dsp:cNvPr id="0" name=""/>
        <dsp:cNvSpPr/>
      </dsp:nvSpPr>
      <dsp:spPr>
        <a:xfrm>
          <a:off x="1863348" y="1293890"/>
          <a:ext cx="1617363" cy="161736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QUALITATIVOS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(</a:t>
          </a:r>
          <a:r>
            <a:rPr lang="pt-PT" sz="1000" kern="1200" err="1"/>
            <a:t>mono-método</a:t>
          </a:r>
          <a:r>
            <a:rPr lang="pt-PT" sz="1000" kern="1200"/>
            <a:t>)</a:t>
          </a:r>
        </a:p>
      </dsp:txBody>
      <dsp:txXfrm>
        <a:off x="2270524" y="1703527"/>
        <a:ext cx="803011" cy="798089"/>
      </dsp:txXfrm>
    </dsp:sp>
    <dsp:sp modelId="{8EA683BC-41B9-464F-926A-6FA26F8833C3}">
      <dsp:nvSpPr>
        <dsp:cNvPr id="0" name=""/>
        <dsp:cNvSpPr/>
      </dsp:nvSpPr>
      <dsp:spPr>
        <a:xfrm rot="20700000">
          <a:off x="2769237" y="178075"/>
          <a:ext cx="1584686" cy="15846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MISTOS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(métodos mistos)</a:t>
          </a:r>
        </a:p>
      </dsp:txBody>
      <dsp:txXfrm rot="-20700000">
        <a:off x="3116805" y="525643"/>
        <a:ext cx="889549" cy="889549"/>
      </dsp:txXfrm>
    </dsp:sp>
    <dsp:sp modelId="{68B55905-9669-4A08-B535-5373F76D06B7}">
      <dsp:nvSpPr>
        <dsp:cNvPr id="0" name=""/>
        <dsp:cNvSpPr/>
      </dsp:nvSpPr>
      <dsp:spPr>
        <a:xfrm>
          <a:off x="2984592" y="1484890"/>
          <a:ext cx="2846559" cy="2846559"/>
        </a:xfrm>
        <a:prstGeom prst="circularArrow">
          <a:avLst>
            <a:gd name="adj1" fmla="val 4687"/>
            <a:gd name="adj2" fmla="val 299029"/>
            <a:gd name="adj3" fmla="val 2512567"/>
            <a:gd name="adj4" fmla="val 1586905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F70AE-2AA1-4545-A8E8-E7C172BCCE3F}">
      <dsp:nvSpPr>
        <dsp:cNvPr id="0" name=""/>
        <dsp:cNvSpPr/>
      </dsp:nvSpPr>
      <dsp:spPr>
        <a:xfrm>
          <a:off x="1576916" y="936677"/>
          <a:ext cx="2068203" cy="20682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163E5-E3EB-4724-BC7A-0975DFBB5D46}">
      <dsp:nvSpPr>
        <dsp:cNvPr id="0" name=""/>
        <dsp:cNvSpPr/>
      </dsp:nvSpPr>
      <dsp:spPr>
        <a:xfrm>
          <a:off x="2402683" y="-168383"/>
          <a:ext cx="2229940" cy="222994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D2DCB-6F88-43C5-8C40-BE3F03014549}">
      <dsp:nvSpPr>
        <dsp:cNvPr id="0" name=""/>
        <dsp:cNvSpPr/>
      </dsp:nvSpPr>
      <dsp:spPr>
        <a:xfrm rot="5400000">
          <a:off x="577725" y="1220551"/>
          <a:ext cx="1317477" cy="14999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7373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B1096-6CD4-4047-BFE3-2A3FC870F296}">
      <dsp:nvSpPr>
        <dsp:cNvPr id="0" name=""/>
        <dsp:cNvSpPr/>
      </dsp:nvSpPr>
      <dsp:spPr>
        <a:xfrm>
          <a:off x="0" y="84878"/>
          <a:ext cx="2217855" cy="1141375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Métodos Mistos como preditor do impacto do artigo</a:t>
          </a:r>
        </a:p>
      </dsp:txBody>
      <dsp:txXfrm>
        <a:off x="55727" y="140605"/>
        <a:ext cx="2106401" cy="1029921"/>
      </dsp:txXfrm>
    </dsp:sp>
    <dsp:sp modelId="{C56FC231-78E5-4AA9-BABC-CC8C7BE2D2C3}">
      <dsp:nvSpPr>
        <dsp:cNvPr id="0" name=""/>
        <dsp:cNvSpPr/>
      </dsp:nvSpPr>
      <dsp:spPr>
        <a:xfrm>
          <a:off x="2282817" y="0"/>
          <a:ext cx="5810425" cy="125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Necessidade de aprofundar conhecimento sobre a correlação entre 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variáveis inerentes às diversas metodologias de investigação e o seu impacto na relevância da mesma.</a:t>
          </a:r>
        </a:p>
      </dsp:txBody>
      <dsp:txXfrm>
        <a:off x="2282817" y="0"/>
        <a:ext cx="5810425" cy="1254740"/>
      </dsp:txXfrm>
    </dsp:sp>
    <dsp:sp modelId="{C5667D36-95C2-4998-8647-7D8C46344F98}">
      <dsp:nvSpPr>
        <dsp:cNvPr id="0" name=""/>
        <dsp:cNvSpPr/>
      </dsp:nvSpPr>
      <dsp:spPr>
        <a:xfrm rot="5400000">
          <a:off x="3023788" y="3001288"/>
          <a:ext cx="1317477" cy="14999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37373">
            <a:lumMod val="20000"/>
            <a:lumOff val="8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37D1F-390C-4E12-9508-EFEAE8FFF393}">
      <dsp:nvSpPr>
        <dsp:cNvPr id="0" name=""/>
        <dsp:cNvSpPr/>
      </dsp:nvSpPr>
      <dsp:spPr>
        <a:xfrm>
          <a:off x="2249891" y="1719401"/>
          <a:ext cx="2217855" cy="1224042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Questões de pesquisa</a:t>
          </a:r>
        </a:p>
      </dsp:txBody>
      <dsp:txXfrm>
        <a:off x="2309655" y="1779165"/>
        <a:ext cx="2098327" cy="1104514"/>
      </dsp:txXfrm>
    </dsp:sp>
    <dsp:sp modelId="{285965E0-699E-402C-B90E-B829AFB0DC43}">
      <dsp:nvSpPr>
        <dsp:cNvPr id="0" name=""/>
        <dsp:cNvSpPr/>
      </dsp:nvSpPr>
      <dsp:spPr>
        <a:xfrm>
          <a:off x="4877976" y="1859253"/>
          <a:ext cx="5875060" cy="1254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Os artigos que utilizam Métodos </a:t>
          </a: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rPr>
            <a:t>M</a:t>
          </a:r>
          <a:r>
            <a:rPr kumimoji="0" lang="pt-PT" sz="1400" b="0" i="0" u="none" strike="noStrike" kern="1200" cap="none" spc="0" normalizeH="0" baseline="0" noProof="0" err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istos</a:t>
          </a:r>
          <a:r>
            <a: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de investigação têm maior impacto</a:t>
          </a: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que os artigos que consideram apenas um dos métodos?</a:t>
          </a: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Existem diferentes tipologias de métodos mistos de investigação que</a:t>
          </a: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kumimoji="0" lang="pt-PT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garantam maior impacto do artigo?</a:t>
          </a: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pt-PT" sz="1100" b="0" kern="1200">
            <a:solidFill>
              <a:sysClr val="windowText" lastClr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pt-PT" sz="1100" kern="1200">
            <a:solidFill>
              <a:sysClr val="windowText" lastClr="000000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877976" y="1859253"/>
        <a:ext cx="5875060" cy="1254740"/>
      </dsp:txXfrm>
    </dsp:sp>
    <dsp:sp modelId="{EE180298-E5AB-4940-9F7B-DE666315C245}">
      <dsp:nvSpPr>
        <dsp:cNvPr id="0" name=""/>
        <dsp:cNvSpPr/>
      </dsp:nvSpPr>
      <dsp:spPr>
        <a:xfrm>
          <a:off x="4724207" y="3222091"/>
          <a:ext cx="2217855" cy="1552427"/>
        </a:xfrm>
        <a:prstGeom prst="roundRect">
          <a:avLst>
            <a:gd name="adj" fmla="val 16670"/>
          </a:avLst>
        </a:prstGeom>
        <a:solidFill>
          <a:srgbClr val="737373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Objetivos de Investigação do trabalho</a:t>
          </a:r>
        </a:p>
      </dsp:txBody>
      <dsp:txXfrm>
        <a:off x="4800004" y="3297888"/>
        <a:ext cx="2066261" cy="1400833"/>
      </dsp:txXfrm>
    </dsp:sp>
    <dsp:sp modelId="{55250670-E96F-40FF-8769-A5F5A7E6A622}">
      <dsp:nvSpPr>
        <dsp:cNvPr id="0" name=""/>
        <dsp:cNvSpPr/>
      </dsp:nvSpPr>
      <dsp:spPr>
        <a:xfrm>
          <a:off x="6960251" y="3215590"/>
          <a:ext cx="4557079" cy="1764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Determinar se a abordagem por Métodos Mistos é</a:t>
          </a: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highlight>
              <a:srgbClr val="FFFF00"/>
            </a:highlight>
            <a:latin typeface="Franklin Gothic Medium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preditor do impacto do artigo em termos do número de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Citações.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effectLst/>
            <a:latin typeface="Calibri" panose="020F0502020204030204" pitchFamily="34" charset="0"/>
            <a:ea typeface="+mn-ea"/>
            <a:cs typeface="+mn-cs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Reforçar conhecimento do impacto das variáveis de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pesquisa e contribuir  para o debate  da influência de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pt-PT" sz="1400" b="0" kern="120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métodos de pesquisa.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endParaRPr lang="pt-PT" sz="1400" b="0" kern="1200">
            <a:solidFill>
              <a:schemeClr val="tx1">
                <a:lumMod val="50000"/>
                <a:lumOff val="50000"/>
              </a:schemeClr>
            </a:solidFill>
            <a:effectLst/>
            <a:highlight>
              <a:srgbClr val="FFFF00"/>
            </a:highlight>
            <a:latin typeface="Calibri" panose="020F0502020204030204" pitchFamily="34" charset="0"/>
            <a:ea typeface="+mn-ea"/>
            <a:cs typeface="+mn-cs"/>
          </a:endParaRPr>
        </a:p>
      </dsp:txBody>
      <dsp:txXfrm>
        <a:off x="6960251" y="3215590"/>
        <a:ext cx="4557079" cy="1764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84A19-E648-48A0-ACCF-A1FD8752EB1D}">
      <dsp:nvSpPr>
        <dsp:cNvPr id="0" name=""/>
        <dsp:cNvSpPr/>
      </dsp:nvSpPr>
      <dsp:spPr>
        <a:xfrm rot="21300000">
          <a:off x="8490" y="1182743"/>
          <a:ext cx="2749765" cy="31488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27195-D216-4824-A8EC-9EB4439C4EEA}">
      <dsp:nvSpPr>
        <dsp:cNvPr id="0" name=""/>
        <dsp:cNvSpPr/>
      </dsp:nvSpPr>
      <dsp:spPr>
        <a:xfrm>
          <a:off x="332009" y="134018"/>
          <a:ext cx="830023" cy="10721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05FF8-C880-4DAC-82D7-AF83A1794F7B}">
      <dsp:nvSpPr>
        <dsp:cNvPr id="0" name=""/>
        <dsp:cNvSpPr/>
      </dsp:nvSpPr>
      <dsp:spPr>
        <a:xfrm>
          <a:off x="1466375" y="0"/>
          <a:ext cx="885358" cy="112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não Empíricos (345)</a:t>
          </a:r>
        </a:p>
      </dsp:txBody>
      <dsp:txXfrm>
        <a:off x="1466375" y="0"/>
        <a:ext cx="885358" cy="1125757"/>
      </dsp:txXfrm>
    </dsp:sp>
    <dsp:sp modelId="{7B2A10B7-4F6F-4BBD-BBBA-8FA738A35556}">
      <dsp:nvSpPr>
        <dsp:cNvPr id="0" name=""/>
        <dsp:cNvSpPr/>
      </dsp:nvSpPr>
      <dsp:spPr>
        <a:xfrm>
          <a:off x="1604712" y="1474206"/>
          <a:ext cx="830023" cy="10721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BF55-A63E-4EFA-8B60-78508E87B3C9}">
      <dsp:nvSpPr>
        <dsp:cNvPr id="0" name=""/>
        <dsp:cNvSpPr/>
      </dsp:nvSpPr>
      <dsp:spPr>
        <a:xfrm>
          <a:off x="415011" y="1554618"/>
          <a:ext cx="885358" cy="1125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Empíricos (1.086)</a:t>
          </a:r>
        </a:p>
      </dsp:txBody>
      <dsp:txXfrm>
        <a:off x="415011" y="1554618"/>
        <a:ext cx="885358" cy="1125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63BB-EC79-4D97-BA47-074C32DE32F5}">
      <dsp:nvSpPr>
        <dsp:cNvPr id="0" name=""/>
        <dsp:cNvSpPr/>
      </dsp:nvSpPr>
      <dsp:spPr>
        <a:xfrm>
          <a:off x="1703626" y="128"/>
          <a:ext cx="1269726" cy="82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não empíricos (345)</a:t>
          </a:r>
        </a:p>
      </dsp:txBody>
      <dsp:txXfrm>
        <a:off x="1743915" y="40417"/>
        <a:ext cx="1189148" cy="744744"/>
      </dsp:txXfrm>
    </dsp:sp>
    <dsp:sp modelId="{EFC58CF9-32DB-4020-993C-E98B8C9CCE3A}">
      <dsp:nvSpPr>
        <dsp:cNvPr id="0" name=""/>
        <dsp:cNvSpPr/>
      </dsp:nvSpPr>
      <dsp:spPr>
        <a:xfrm>
          <a:off x="973585" y="412789"/>
          <a:ext cx="2729808" cy="2729808"/>
        </a:xfrm>
        <a:custGeom>
          <a:avLst/>
          <a:gdLst/>
          <a:ahLst/>
          <a:cxnLst/>
          <a:rect l="0" t="0" r="0" b="0"/>
          <a:pathLst>
            <a:path>
              <a:moveTo>
                <a:pt x="2175453" y="266736"/>
              </a:moveTo>
              <a:arcTo wR="1364904" hR="1364904" stAng="18385846" swAng="1635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6027F-3EA2-48A9-A2DE-B64298E439BC}">
      <dsp:nvSpPr>
        <dsp:cNvPr id="0" name=""/>
        <dsp:cNvSpPr/>
      </dsp:nvSpPr>
      <dsp:spPr>
        <a:xfrm>
          <a:off x="3068530" y="1365032"/>
          <a:ext cx="1269726" cy="82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quantitativos empíricos (835)</a:t>
          </a:r>
        </a:p>
      </dsp:txBody>
      <dsp:txXfrm>
        <a:off x="3108819" y="1405321"/>
        <a:ext cx="1189148" cy="744744"/>
      </dsp:txXfrm>
    </dsp:sp>
    <dsp:sp modelId="{ED488E48-D66D-4ED9-9A3F-F3296D7FA39D}">
      <dsp:nvSpPr>
        <dsp:cNvPr id="0" name=""/>
        <dsp:cNvSpPr/>
      </dsp:nvSpPr>
      <dsp:spPr>
        <a:xfrm>
          <a:off x="973585" y="412789"/>
          <a:ext cx="2729808" cy="2729808"/>
        </a:xfrm>
        <a:custGeom>
          <a:avLst/>
          <a:gdLst/>
          <a:ahLst/>
          <a:cxnLst/>
          <a:rect l="0" t="0" r="0" b="0"/>
          <a:pathLst>
            <a:path>
              <a:moveTo>
                <a:pt x="2588417" y="1969864"/>
              </a:moveTo>
              <a:arcTo wR="1364904" hR="1364904" stAng="1578594" swAng="1635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8AABE-5995-40FD-B590-764EEB7DF5A0}">
      <dsp:nvSpPr>
        <dsp:cNvPr id="0" name=""/>
        <dsp:cNvSpPr/>
      </dsp:nvSpPr>
      <dsp:spPr>
        <a:xfrm>
          <a:off x="1703626" y="2729936"/>
          <a:ext cx="1269726" cy="8253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qualitativos empíricos (86)</a:t>
          </a:r>
        </a:p>
      </dsp:txBody>
      <dsp:txXfrm>
        <a:off x="1743915" y="2770225"/>
        <a:ext cx="1189148" cy="744744"/>
      </dsp:txXfrm>
    </dsp:sp>
    <dsp:sp modelId="{69763645-69D4-4164-BB41-891F60232C50}">
      <dsp:nvSpPr>
        <dsp:cNvPr id="0" name=""/>
        <dsp:cNvSpPr/>
      </dsp:nvSpPr>
      <dsp:spPr>
        <a:xfrm>
          <a:off x="973585" y="412789"/>
          <a:ext cx="2729808" cy="2729808"/>
        </a:xfrm>
        <a:custGeom>
          <a:avLst/>
          <a:gdLst/>
          <a:ahLst/>
          <a:cxnLst/>
          <a:rect l="0" t="0" r="0" b="0"/>
          <a:pathLst>
            <a:path>
              <a:moveTo>
                <a:pt x="554354" y="2463071"/>
              </a:moveTo>
              <a:arcTo wR="1364904" hR="1364904" stAng="7585846" swAng="1635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A0D3F-2FF5-456F-A6F8-1778F5F8C187}">
      <dsp:nvSpPr>
        <dsp:cNvPr id="0" name=""/>
        <dsp:cNvSpPr/>
      </dsp:nvSpPr>
      <dsp:spPr>
        <a:xfrm>
          <a:off x="338722" y="1365032"/>
          <a:ext cx="1269726" cy="82532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métodos mistos (165)</a:t>
          </a:r>
        </a:p>
      </dsp:txBody>
      <dsp:txXfrm>
        <a:off x="379011" y="1405321"/>
        <a:ext cx="1189148" cy="744744"/>
      </dsp:txXfrm>
    </dsp:sp>
    <dsp:sp modelId="{6F3FCDC1-F48F-4C19-ADBC-F0EB476A6A46}">
      <dsp:nvSpPr>
        <dsp:cNvPr id="0" name=""/>
        <dsp:cNvSpPr/>
      </dsp:nvSpPr>
      <dsp:spPr>
        <a:xfrm>
          <a:off x="973585" y="412789"/>
          <a:ext cx="2729808" cy="2729808"/>
        </a:xfrm>
        <a:custGeom>
          <a:avLst/>
          <a:gdLst/>
          <a:ahLst/>
          <a:cxnLst/>
          <a:rect l="0" t="0" r="0" b="0"/>
          <a:pathLst>
            <a:path>
              <a:moveTo>
                <a:pt x="141390" y="759943"/>
              </a:moveTo>
              <a:arcTo wR="1364904" hR="1364904" stAng="12378594" swAng="16355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8E0CD-5AF7-4D4C-BA60-FBF29814BA23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13114286"/>
            <a:gd name="adj2" fmla="val 16200000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77EEB-20AF-4652-8046-42FEBADD8127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10028571"/>
            <a:gd name="adj2" fmla="val 13114286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66336-15F5-4F22-899B-E615A66285C5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6942857"/>
            <a:gd name="adj2" fmla="val 10028571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D265F-F4E9-4BBF-9EF9-9109E20A1F00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3857143"/>
            <a:gd name="adj2" fmla="val 6942857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B376-C91B-464F-ADE0-E3CB4CC3B60F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771429"/>
            <a:gd name="adj2" fmla="val 3857143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8717C-EEF3-45F8-A955-27FD49711925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19285714"/>
            <a:gd name="adj2" fmla="val 771429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36B82-9721-4E69-A24C-F1DB42DE529B}">
      <dsp:nvSpPr>
        <dsp:cNvPr id="0" name=""/>
        <dsp:cNvSpPr/>
      </dsp:nvSpPr>
      <dsp:spPr>
        <a:xfrm>
          <a:off x="1043753" y="448661"/>
          <a:ext cx="3555943" cy="3555943"/>
        </a:xfrm>
        <a:prstGeom prst="blockArc">
          <a:avLst>
            <a:gd name="adj1" fmla="val 16200000"/>
            <a:gd name="adj2" fmla="val 19285714"/>
            <a:gd name="adj3" fmla="val 389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2E16B-682C-47FC-9906-27949B9506F3}">
      <dsp:nvSpPr>
        <dsp:cNvPr id="0" name=""/>
        <dsp:cNvSpPr/>
      </dsp:nvSpPr>
      <dsp:spPr>
        <a:xfrm>
          <a:off x="2134205" y="1539113"/>
          <a:ext cx="1375040" cy="1375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Impacto do artigo (n.º citações)</a:t>
          </a:r>
        </a:p>
      </dsp:txBody>
      <dsp:txXfrm>
        <a:off x="2335575" y="1740483"/>
        <a:ext cx="972300" cy="972300"/>
      </dsp:txXfrm>
    </dsp:sp>
    <dsp:sp modelId="{18C54A74-0FEA-42B9-A257-C0B466BA491D}">
      <dsp:nvSpPr>
        <dsp:cNvPr id="0" name=""/>
        <dsp:cNvSpPr/>
      </dsp:nvSpPr>
      <dsp:spPr>
        <a:xfrm>
          <a:off x="2340461" y="2048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Antiguidade</a:t>
          </a:r>
        </a:p>
      </dsp:txBody>
      <dsp:txXfrm>
        <a:off x="2481420" y="143007"/>
        <a:ext cx="680610" cy="680610"/>
      </dsp:txXfrm>
    </dsp:sp>
    <dsp:sp modelId="{F423A581-6E37-4C42-A05D-D4BE1D34312C}">
      <dsp:nvSpPr>
        <dsp:cNvPr id="0" name=""/>
        <dsp:cNvSpPr/>
      </dsp:nvSpPr>
      <dsp:spPr>
        <a:xfrm>
          <a:off x="3703444" y="658426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Dimensão</a:t>
          </a:r>
        </a:p>
      </dsp:txBody>
      <dsp:txXfrm>
        <a:off x="3844403" y="799385"/>
        <a:ext cx="680610" cy="680610"/>
      </dsp:txXfrm>
    </dsp:sp>
    <dsp:sp modelId="{96B62E89-890B-47A7-B9A0-B76971A64B07}">
      <dsp:nvSpPr>
        <dsp:cNvPr id="0" name=""/>
        <dsp:cNvSpPr/>
      </dsp:nvSpPr>
      <dsp:spPr>
        <a:xfrm>
          <a:off x="4040073" y="2133294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Edição Especial</a:t>
          </a:r>
        </a:p>
      </dsp:txBody>
      <dsp:txXfrm>
        <a:off x="4181032" y="2274253"/>
        <a:ext cx="680610" cy="680610"/>
      </dsp:txXfrm>
    </dsp:sp>
    <dsp:sp modelId="{30671452-8C79-462D-8DA1-5045A7EE33FB}">
      <dsp:nvSpPr>
        <dsp:cNvPr id="0" name=""/>
        <dsp:cNvSpPr/>
      </dsp:nvSpPr>
      <dsp:spPr>
        <a:xfrm>
          <a:off x="3096860" y="3316047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Métodos mistos</a:t>
          </a:r>
        </a:p>
      </dsp:txBody>
      <dsp:txXfrm>
        <a:off x="3237819" y="3457006"/>
        <a:ext cx="680610" cy="680610"/>
      </dsp:txXfrm>
    </dsp:sp>
    <dsp:sp modelId="{3E6AE413-63AA-4ABB-B4D5-7208F00CBEF6}">
      <dsp:nvSpPr>
        <dsp:cNvPr id="0" name=""/>
        <dsp:cNvSpPr/>
      </dsp:nvSpPr>
      <dsp:spPr>
        <a:xfrm>
          <a:off x="1584062" y="3316047"/>
          <a:ext cx="962528" cy="96252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n.º de Autores </a:t>
          </a:r>
        </a:p>
      </dsp:txBody>
      <dsp:txXfrm>
        <a:off x="1725021" y="3457006"/>
        <a:ext cx="680610" cy="680610"/>
      </dsp:txXfrm>
    </dsp:sp>
    <dsp:sp modelId="{4ED89982-27D0-4A66-B1FB-25412F1CC162}">
      <dsp:nvSpPr>
        <dsp:cNvPr id="0" name=""/>
        <dsp:cNvSpPr/>
      </dsp:nvSpPr>
      <dsp:spPr>
        <a:xfrm>
          <a:off x="640849" y="2133294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n.º Outros Artigos</a:t>
          </a:r>
        </a:p>
      </dsp:txBody>
      <dsp:txXfrm>
        <a:off x="781808" y="2274253"/>
        <a:ext cx="680610" cy="680610"/>
      </dsp:txXfrm>
    </dsp:sp>
    <dsp:sp modelId="{89644A94-3825-49D6-A83A-2674CB7DFC03}">
      <dsp:nvSpPr>
        <dsp:cNvPr id="0" name=""/>
        <dsp:cNvSpPr/>
      </dsp:nvSpPr>
      <dsp:spPr>
        <a:xfrm>
          <a:off x="977478" y="658426"/>
          <a:ext cx="962528" cy="962528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00" kern="1200"/>
            <a:t>Citações de Outros Artigos</a:t>
          </a:r>
        </a:p>
      </dsp:txBody>
      <dsp:txXfrm>
        <a:off x="1118437" y="799385"/>
        <a:ext cx="680610" cy="680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4FB70-0C77-48D5-A24D-8226BC46865B}">
      <dsp:nvSpPr>
        <dsp:cNvPr id="0" name=""/>
        <dsp:cNvSpPr/>
      </dsp:nvSpPr>
      <dsp:spPr>
        <a:xfrm>
          <a:off x="948479" y="0"/>
          <a:ext cx="1283969" cy="713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 err="1"/>
            <a:t>mono-método</a:t>
          </a:r>
          <a:endParaRPr lang="pt-PT" sz="1300" kern="1200"/>
        </a:p>
      </dsp:txBody>
      <dsp:txXfrm>
        <a:off x="969371" y="20892"/>
        <a:ext cx="1242185" cy="671532"/>
      </dsp:txXfrm>
    </dsp:sp>
    <dsp:sp modelId="{831C0A27-7881-4DF9-A9F1-F34ECF8218FC}">
      <dsp:nvSpPr>
        <dsp:cNvPr id="0" name=""/>
        <dsp:cNvSpPr/>
      </dsp:nvSpPr>
      <dsp:spPr>
        <a:xfrm>
          <a:off x="2803102" y="0"/>
          <a:ext cx="1283969" cy="713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kern="1200"/>
            <a:t>Artigos  Métodos Mistos</a:t>
          </a:r>
        </a:p>
      </dsp:txBody>
      <dsp:txXfrm>
        <a:off x="2823994" y="20892"/>
        <a:ext cx="1242185" cy="671532"/>
      </dsp:txXfrm>
    </dsp:sp>
    <dsp:sp modelId="{F093A1C2-C584-41C4-BBA3-B711B56E5CB7}">
      <dsp:nvSpPr>
        <dsp:cNvPr id="0" name=""/>
        <dsp:cNvSpPr/>
      </dsp:nvSpPr>
      <dsp:spPr>
        <a:xfrm>
          <a:off x="2250281" y="3031594"/>
          <a:ext cx="534987" cy="534987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E9979-446A-4A54-B88C-720852F424AC}">
      <dsp:nvSpPr>
        <dsp:cNvPr id="0" name=""/>
        <dsp:cNvSpPr/>
      </dsp:nvSpPr>
      <dsp:spPr>
        <a:xfrm rot="240000">
          <a:off x="912323" y="2802346"/>
          <a:ext cx="3210904" cy="224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DE642-5F4A-4909-8D3D-A09BAAD570C3}">
      <dsp:nvSpPr>
        <dsp:cNvPr id="0" name=""/>
        <dsp:cNvSpPr/>
      </dsp:nvSpPr>
      <dsp:spPr>
        <a:xfrm rot="240000">
          <a:off x="2843647" y="2397850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2865128" y="2419331"/>
        <a:ext cx="1231248" cy="397079"/>
      </dsp:txXfrm>
    </dsp:sp>
    <dsp:sp modelId="{BFC3FAA1-174B-4D77-97DA-61FB54EBFEAD}">
      <dsp:nvSpPr>
        <dsp:cNvPr id="0" name=""/>
        <dsp:cNvSpPr/>
      </dsp:nvSpPr>
      <dsp:spPr>
        <a:xfrm rot="240000">
          <a:off x="2879313" y="1927061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2900794" y="1948542"/>
        <a:ext cx="1231248" cy="397079"/>
      </dsp:txXfrm>
    </dsp:sp>
    <dsp:sp modelId="{B91F9F12-C40B-4444-A2FB-2733810EB10B}">
      <dsp:nvSpPr>
        <dsp:cNvPr id="0" name=""/>
        <dsp:cNvSpPr/>
      </dsp:nvSpPr>
      <dsp:spPr>
        <a:xfrm rot="240000">
          <a:off x="2914978" y="1456272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2936459" y="1477753"/>
        <a:ext cx="1231248" cy="397079"/>
      </dsp:txXfrm>
    </dsp:sp>
    <dsp:sp modelId="{6598A109-A112-4678-A1E0-F6DE57CF862A}">
      <dsp:nvSpPr>
        <dsp:cNvPr id="0" name=""/>
        <dsp:cNvSpPr/>
      </dsp:nvSpPr>
      <dsp:spPr>
        <a:xfrm rot="240000">
          <a:off x="2950644" y="985483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2972125" y="1006964"/>
        <a:ext cx="1231248" cy="397079"/>
      </dsp:txXfrm>
    </dsp:sp>
    <dsp:sp modelId="{70E606CA-0B89-4A7A-ADE2-0EDDDFC195A2}">
      <dsp:nvSpPr>
        <dsp:cNvPr id="0" name=""/>
        <dsp:cNvSpPr/>
      </dsp:nvSpPr>
      <dsp:spPr>
        <a:xfrm rot="240000">
          <a:off x="989024" y="2269453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1010505" y="2290934"/>
        <a:ext cx="1231248" cy="397079"/>
      </dsp:txXfrm>
    </dsp:sp>
    <dsp:sp modelId="{4271B9AA-DD00-47BB-8B96-4D77CEA64AD7}">
      <dsp:nvSpPr>
        <dsp:cNvPr id="0" name=""/>
        <dsp:cNvSpPr/>
      </dsp:nvSpPr>
      <dsp:spPr>
        <a:xfrm rot="240000">
          <a:off x="1024690" y="1798664"/>
          <a:ext cx="1274210" cy="44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/>
            <a:t>Citações</a:t>
          </a:r>
        </a:p>
      </dsp:txBody>
      <dsp:txXfrm>
        <a:off x="1046171" y="1820145"/>
        <a:ext cx="1231248" cy="397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20752-8AA6-4EC5-96E9-8997BA0CAB2D}">
      <dsp:nvSpPr>
        <dsp:cNvPr id="0" name=""/>
        <dsp:cNvSpPr/>
      </dsp:nvSpPr>
      <dsp:spPr>
        <a:xfrm rot="21300000">
          <a:off x="12851" y="1544975"/>
          <a:ext cx="4162122" cy="47662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24EE3-01BA-4694-8E5F-3EA761668436}">
      <dsp:nvSpPr>
        <dsp:cNvPr id="0" name=""/>
        <dsp:cNvSpPr/>
      </dsp:nvSpPr>
      <dsp:spPr>
        <a:xfrm>
          <a:off x="502539" y="178328"/>
          <a:ext cx="1256347" cy="1426630"/>
        </a:xfrm>
        <a:prstGeom prst="downArrow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A4332-473C-4A64-8426-CD2D48BC8EF9}">
      <dsp:nvSpPr>
        <dsp:cNvPr id="0" name=""/>
        <dsp:cNvSpPr/>
      </dsp:nvSpPr>
      <dsp:spPr>
        <a:xfrm>
          <a:off x="2219547" y="0"/>
          <a:ext cx="1340104" cy="149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kern="1200"/>
            <a:t>Relação positiva</a:t>
          </a:r>
        </a:p>
      </dsp:txBody>
      <dsp:txXfrm>
        <a:off x="2219547" y="0"/>
        <a:ext cx="1340104" cy="1497962"/>
      </dsp:txXfrm>
    </dsp:sp>
    <dsp:sp modelId="{D6C0B467-1515-4A00-A8F8-5A947606549C}">
      <dsp:nvSpPr>
        <dsp:cNvPr id="0" name=""/>
        <dsp:cNvSpPr/>
      </dsp:nvSpPr>
      <dsp:spPr>
        <a:xfrm>
          <a:off x="2428938" y="1961617"/>
          <a:ext cx="1256347" cy="1426630"/>
        </a:xfrm>
        <a:prstGeom prst="upArrow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08DE8-01F8-46AC-A56B-B7377FEAC0F6}">
      <dsp:nvSpPr>
        <dsp:cNvPr id="0" name=""/>
        <dsp:cNvSpPr/>
      </dsp:nvSpPr>
      <dsp:spPr>
        <a:xfrm>
          <a:off x="628173" y="2068614"/>
          <a:ext cx="1340104" cy="1497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kern="1200"/>
            <a:t>Relação negativa</a:t>
          </a:r>
        </a:p>
      </dsp:txBody>
      <dsp:txXfrm>
        <a:off x="628173" y="2068614"/>
        <a:ext cx="1340104" cy="149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A312-A457-4926-AEBC-E095E91232A4}" type="datetimeFigureOut">
              <a:rPr lang="pt-PT" smtClean="0"/>
              <a:t>18/10/2023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5D86-5A49-4522-AE49-3133D17B4DC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16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896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5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866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593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781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935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F5D86-5A49-4522-AE49-3133D17B4DCF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845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68B2-3034-D19E-CFA6-8A6C353B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EBC5B-4B67-29B9-8AF3-31740077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0EB6-D6E3-D1CC-B092-7F90A26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CFE29-67DF-585F-4CE0-3F9D2997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A0CA-C672-BD8F-1F84-6DDAE870F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8CE2-88A6-DBBA-6A70-D81D60B2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23E5-5F42-553D-4D84-9FCEF265B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9B3D-F9CA-9908-CDCB-554235C2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288C6-D0E6-1CD4-61A5-D221BDD2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1B649-1744-9470-9C0B-EC34B67A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722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7E05DA-8948-9381-C85F-B365B3102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8C494-D533-4B8E-6EEC-2C453E48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6143D-F054-1B59-D257-99AFE377D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8F7AE-4A42-3E27-DDF4-73D06D3F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28CA5-C072-8921-C0BF-4FDF72BE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076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3D5B5-4638-705B-5512-611A9F56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4BDA-1B64-0C48-1BD8-2C6BB2F6F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A422A-7870-2A94-0155-9630E43D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DDACD-ADD1-F4E2-EF00-648C108B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A02A-8711-7AA9-C726-F4A1C63E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139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1576-9692-0573-170C-28CCA6B7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F961-9F85-989E-1EEB-199CABC8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F751-71B9-55A6-171C-E491A253C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BD783-63D0-7210-94BC-7A80F545C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4ECA4-7084-760A-1EAB-3CEE007E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077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3902-60FB-C90F-5904-3F848F0C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2BA1A-D90C-82D8-1F01-12B75C817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74AA8-F586-44BC-7225-52EF07A71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C4748-F8AA-E6A3-36F4-990A2094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E3C3B-97DB-8B61-5EFC-28066158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B0020-C084-E7EF-48B3-9CD898CB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266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0D4-E22E-56CC-3E34-761674504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C769A-8B8B-1A84-7C45-1FB8DF15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BFE7D-76B3-D82A-2312-9D4D5EF0F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F319-7BBF-B436-02B9-0B5B24BBE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1C75C-14E2-47DC-673C-18984D2A2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E929C0-D509-1A99-E8C3-AF51D53F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768CB-C01E-AEA4-FEE3-4D68F7B6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77D75-B9CB-1040-95C0-202F8AAC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302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414D2-A1F5-DE2B-0DFE-5D9B55FD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F56A6B-FD30-E53E-06D0-9669BBF5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F327F-52C7-92AF-ADFC-0383BB46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6259A-A425-9AF5-9936-3B4FF051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03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A75F6-FF78-A05C-E1CC-F170976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1ACB72-BE3D-1BC4-C7A7-43DEFF1ED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C3A90-FBF1-A531-9D12-3D72AAECE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7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F37B-548D-312F-5E9F-38049781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F8BE1-84EA-CE14-ACA3-E69E59FA4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9534B-A209-93E0-2ED7-CA9D091DA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38135-293C-9BEC-2DF5-F60B80C9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C76A7-CF8A-E6C5-B520-A8F214AB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0FD30-9171-DC92-3DB1-86A87CCA9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512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BC58-F1D3-4AAA-056C-C6599F76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8E6F9-58FF-6D9C-4811-BDB30E8F0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2CD36-B97A-591E-1D1D-50FDFB74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DF1EF-D0CD-1563-0AE0-2097055B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/>
              <a:t>11-10-2023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4985-B310-BFF5-0B7E-BDE0C97E2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Metodologias de Investigação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BB9F5-EE8D-586E-E621-A6B5C018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770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12BC6-E084-E39E-3353-79E49F0B1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32B35-0AB1-3365-5BB1-BC3DC5F8A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F6B1E-9EAA-78F1-AF9D-1D05A1433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11-10-2023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986AE-DC76-8D37-78D8-F2A540A60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/>
              <a:t>Metodologias de Investigação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724F5-0F5B-3F09-34CB-71E25C477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8B0F-22B1-4632-B01C-1C335F7552A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873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2.svg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teixeira@combusloures.com" TargetMode="External"/><Relationship Id="rId2" Type="http://schemas.openxmlformats.org/officeDocument/2006/relationships/hyperlink" Target="mailto:eduardomlourenco@gmail.com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2CB19E-8639-0003-0C4D-95CB306963E5}"/>
              </a:ext>
            </a:extLst>
          </p:cNvPr>
          <p:cNvSpPr/>
          <p:nvPr/>
        </p:nvSpPr>
        <p:spPr>
          <a:xfrm>
            <a:off x="0" y="0"/>
            <a:ext cx="797839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04123E-1FE2-E332-F13F-A461FF1A78E1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70C0"/>
          </a:solidFill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Mixed Methods Research in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Strategic Management: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</a:rPr>
              <a:t>Impact and Applications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pt-PT" sz="2000" dirty="0">
                <a:solidFill>
                  <a:schemeClr val="tx1"/>
                </a:solidFill>
              </a:rPr>
              <a:t>Eduardo Lourenço e José Teixeira</a:t>
            </a:r>
            <a:endParaRPr lang="pt-PT" sz="2000" dirty="0">
              <a:solidFill>
                <a:schemeClr val="tx1"/>
              </a:solidFill>
              <a:cs typeface="Calibri"/>
            </a:endParaRPr>
          </a:p>
          <a:p>
            <a:pPr algn="ctr"/>
            <a:endParaRPr lang="pt-PT" sz="1200" dirty="0">
              <a:solidFill>
                <a:schemeClr val="tx1"/>
              </a:solidFill>
              <a:cs typeface="Calibri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pt-PT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A47EF-0FCA-6607-65FC-47D64A96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31" y="571170"/>
            <a:ext cx="3268980" cy="11460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04EF54-80FD-E160-03F8-492D08BC44D5}"/>
              </a:ext>
            </a:extLst>
          </p:cNvPr>
          <p:cNvSpPr txBox="1"/>
          <p:nvPr/>
        </p:nvSpPr>
        <p:spPr>
          <a:xfrm>
            <a:off x="8057029" y="756396"/>
            <a:ext cx="388283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dirty="0">
                <a:cs typeface="Calibri"/>
              </a:rPr>
              <a:t>DOUTORAMENTO EM GESTÃO</a:t>
            </a:r>
            <a:endParaRPr lang="en-US" sz="1600">
              <a:cs typeface="Calibri"/>
            </a:endParaRPr>
          </a:p>
          <a:p>
            <a:pPr algn="ctr"/>
            <a:r>
              <a:rPr lang="pt-PT" sz="1600" dirty="0">
                <a:cs typeface="Calibri"/>
              </a:rPr>
              <a:t>Metodologias de Investigação</a:t>
            </a:r>
            <a:endParaRPr lang="en-US" sz="1600">
              <a:cs typeface="Calibri"/>
            </a:endParaRPr>
          </a:p>
          <a:p>
            <a:pPr algn="ctr"/>
            <a:r>
              <a:rPr lang="pt-PT" sz="1200" dirty="0">
                <a:cs typeface="Calibri"/>
              </a:rPr>
              <a:t>Prof. Doutora Carla Curado</a:t>
            </a:r>
            <a:endParaRPr lang="en-US" sz="1200" dirty="0"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839CFA-1537-1B72-17F2-9CDBC569D02A}"/>
              </a:ext>
            </a:extLst>
          </p:cNvPr>
          <p:cNvSpPr txBox="1"/>
          <p:nvPr/>
        </p:nvSpPr>
        <p:spPr>
          <a:xfrm>
            <a:off x="9143999" y="5955925"/>
            <a:ext cx="1714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200" dirty="0">
                <a:cs typeface="Calibri"/>
              </a:rPr>
              <a:t>11 de Setembro de 2023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124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PROBLEMA E OBJETIVOS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F5CFF0-E9A0-CA15-5DF3-B7CB69D7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301258"/>
              </p:ext>
            </p:extLst>
          </p:nvPr>
        </p:nvGraphicFramePr>
        <p:xfrm>
          <a:off x="335622" y="932038"/>
          <a:ext cx="11517331" cy="4995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Bolha de Discurso: Oval 10">
            <a:extLst>
              <a:ext uri="{FF2B5EF4-FFF2-40B4-BE49-F238E27FC236}">
                <a16:creationId xmlns:a16="http://schemas.microsoft.com/office/drawing/2014/main" id="{443182A3-F57B-3986-4930-979CF8B1E218}"/>
              </a:ext>
            </a:extLst>
          </p:cNvPr>
          <p:cNvSpPr/>
          <p:nvPr/>
        </p:nvSpPr>
        <p:spPr>
          <a:xfrm>
            <a:off x="8556522" y="1030770"/>
            <a:ext cx="1745620" cy="9144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u="sng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</a:p>
          <a:p>
            <a:pPr algn="ctr"/>
            <a:r>
              <a:rPr lang="pt-PT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Métodos Mistos / Impacto Artigo</a:t>
            </a:r>
          </a:p>
        </p:txBody>
      </p:sp>
      <p:sp>
        <p:nvSpPr>
          <p:cNvPr id="13" name="Bolha de Discurso: Oval 12">
            <a:extLst>
              <a:ext uri="{FF2B5EF4-FFF2-40B4-BE49-F238E27FC236}">
                <a16:creationId xmlns:a16="http://schemas.microsoft.com/office/drawing/2014/main" id="{BD5AE7AF-93CB-0859-367A-B6560DD854CF}"/>
              </a:ext>
            </a:extLst>
          </p:cNvPr>
          <p:cNvSpPr/>
          <p:nvPr/>
        </p:nvSpPr>
        <p:spPr>
          <a:xfrm>
            <a:off x="560386" y="4039186"/>
            <a:ext cx="2182814" cy="1055328"/>
          </a:xfrm>
          <a:prstGeom prst="wedgeEllipseCallout">
            <a:avLst>
              <a:gd name="adj1" fmla="val -3996"/>
              <a:gd name="adj2" fmla="val -7175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u="sng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DESAFIO</a:t>
            </a:r>
          </a:p>
          <a:p>
            <a:pPr algn="ctr"/>
            <a:r>
              <a:rPr lang="pt-PT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Compreensão de abordagens de investigação em estratégia</a:t>
            </a:r>
          </a:p>
        </p:txBody>
      </p:sp>
    </p:spTree>
    <p:extLst>
      <p:ext uri="{BB962C8B-B14F-4D97-AF65-F5344CB8AC3E}">
        <p14:creationId xmlns:p14="http://schemas.microsoft.com/office/powerpoint/2010/main" val="16791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DD53CD3-3BF1-1D0F-1763-1CDB6E5ED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32"/>
            <a:ext cx="12192000" cy="6866931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BF693BA-DA72-2BB3-EE3F-C44837BB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11</a:t>
            </a:fld>
            <a:endParaRPr lang="pt-PT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D8E67D3B-CC4A-A12F-69EB-780A1C244F22}"/>
              </a:ext>
            </a:extLst>
          </p:cNvPr>
          <p:cNvSpPr/>
          <p:nvPr/>
        </p:nvSpPr>
        <p:spPr>
          <a:xfrm>
            <a:off x="0" y="1083948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METODOLOGIA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3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ergaminho: Vertical 10">
            <a:extLst>
              <a:ext uri="{FF2B5EF4-FFF2-40B4-BE49-F238E27FC236}">
                <a16:creationId xmlns:a16="http://schemas.microsoft.com/office/drawing/2014/main" id="{6CC00AF8-71E3-E68A-801B-BB562D5D1267}"/>
              </a:ext>
            </a:extLst>
          </p:cNvPr>
          <p:cNvSpPr/>
          <p:nvPr/>
        </p:nvSpPr>
        <p:spPr>
          <a:xfrm>
            <a:off x="169411" y="1185026"/>
            <a:ext cx="2195245" cy="2215020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Impacto dos estudos de Métodos Mistos na pesquisa estratégica</a:t>
            </a:r>
          </a:p>
        </p:txBody>
      </p:sp>
      <p:pic>
        <p:nvPicPr>
          <p:cNvPr id="15" name="Gráfico 14" descr="Livros com preenchimento sólido">
            <a:extLst>
              <a:ext uri="{FF2B5EF4-FFF2-40B4-BE49-F238E27FC236}">
                <a16:creationId xmlns:a16="http://schemas.microsoft.com/office/drawing/2014/main" id="{AB40CE22-A6B4-C82A-17BA-A8BDC221A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0422" y="3867348"/>
            <a:ext cx="914400" cy="914400"/>
          </a:xfrm>
          <a:prstGeom prst="rect">
            <a:avLst/>
          </a:prstGeom>
        </p:spPr>
      </p:pic>
      <p:sp>
        <p:nvSpPr>
          <p:cNvPr id="18" name="Fluxograma: Documento 17">
            <a:extLst>
              <a:ext uri="{FF2B5EF4-FFF2-40B4-BE49-F238E27FC236}">
                <a16:creationId xmlns:a16="http://schemas.microsoft.com/office/drawing/2014/main" id="{EC110F8A-893F-A2A4-55F0-C214335370AE}"/>
              </a:ext>
            </a:extLst>
          </p:cNvPr>
          <p:cNvSpPr/>
          <p:nvPr/>
        </p:nvSpPr>
        <p:spPr>
          <a:xfrm>
            <a:off x="2543707" y="1765271"/>
            <a:ext cx="2766745" cy="1634772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i="1"/>
          </a:p>
          <a:p>
            <a:pPr algn="ctr"/>
            <a:r>
              <a:rPr lang="pt-PT" i="1"/>
              <a:t>SMJ-</a:t>
            </a:r>
            <a:r>
              <a:rPr lang="pt-PT" i="1" err="1"/>
              <a:t>Strategic</a:t>
            </a:r>
            <a:r>
              <a:rPr lang="pt-PT" i="1"/>
              <a:t> Management </a:t>
            </a:r>
            <a:r>
              <a:rPr lang="pt-PT" i="1" err="1"/>
              <a:t>Journal</a:t>
            </a:r>
            <a:endParaRPr lang="pt-PT" i="1"/>
          </a:p>
          <a:p>
            <a:pPr algn="ctr"/>
            <a:endParaRPr lang="pt-PT" i="1"/>
          </a:p>
          <a:p>
            <a:pPr algn="ctr"/>
            <a:r>
              <a:rPr lang="pt-PT" i="1"/>
              <a:t>Artigos publicados de 1980 a 2006</a:t>
            </a:r>
          </a:p>
        </p:txBody>
      </p:sp>
      <p:sp>
        <p:nvSpPr>
          <p:cNvPr id="20" name="Fluxograma: Processo 19">
            <a:extLst>
              <a:ext uri="{FF2B5EF4-FFF2-40B4-BE49-F238E27FC236}">
                <a16:creationId xmlns:a16="http://schemas.microsoft.com/office/drawing/2014/main" id="{D41F09E2-52D5-37F6-8D68-8D8E013923DE}"/>
              </a:ext>
            </a:extLst>
          </p:cNvPr>
          <p:cNvSpPr/>
          <p:nvPr/>
        </p:nvSpPr>
        <p:spPr>
          <a:xfrm>
            <a:off x="2543707" y="1185026"/>
            <a:ext cx="2766744" cy="42271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Fonte Informação</a:t>
            </a:r>
          </a:p>
        </p:txBody>
      </p:sp>
      <p:cxnSp>
        <p:nvCxnSpPr>
          <p:cNvPr id="22" name="Conexão: Ângulo Reto 21">
            <a:extLst>
              <a:ext uri="{FF2B5EF4-FFF2-40B4-BE49-F238E27FC236}">
                <a16:creationId xmlns:a16="http://schemas.microsoft.com/office/drawing/2014/main" id="{5E3B11AD-DE6C-0935-5EFE-D32F42223514}"/>
              </a:ext>
            </a:extLst>
          </p:cNvPr>
          <p:cNvCxnSpPr>
            <a:cxnSpLocks/>
          </p:cNvCxnSpPr>
          <p:nvPr/>
        </p:nvCxnSpPr>
        <p:spPr>
          <a:xfrm>
            <a:off x="489413" y="3494438"/>
            <a:ext cx="3692062" cy="947003"/>
          </a:xfrm>
          <a:prstGeom prst="bentConnector3">
            <a:avLst>
              <a:gd name="adj1" fmla="val -3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8D88E12-E80F-E2ED-37DD-49CE86509D80}"/>
              </a:ext>
            </a:extLst>
          </p:cNvPr>
          <p:cNvSpPr txBox="1"/>
          <p:nvPr/>
        </p:nvSpPr>
        <p:spPr>
          <a:xfrm>
            <a:off x="473335" y="3860273"/>
            <a:ext cx="383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SMJ – líder em artigos de investigação em gestão estratégica</a:t>
            </a:r>
          </a:p>
        </p:txBody>
      </p:sp>
      <p:sp>
        <p:nvSpPr>
          <p:cNvPr id="30" name="Seta: Pentágono 29">
            <a:extLst>
              <a:ext uri="{FF2B5EF4-FFF2-40B4-BE49-F238E27FC236}">
                <a16:creationId xmlns:a16="http://schemas.microsoft.com/office/drawing/2014/main" id="{A2356799-1EC0-E471-DADE-0C18DBC4C0F9}"/>
              </a:ext>
            </a:extLst>
          </p:cNvPr>
          <p:cNvSpPr/>
          <p:nvPr/>
        </p:nvSpPr>
        <p:spPr>
          <a:xfrm>
            <a:off x="5489501" y="1763965"/>
            <a:ext cx="1473273" cy="1325896"/>
          </a:xfrm>
          <a:prstGeom prst="homePlate">
            <a:avLst>
              <a:gd name="adj" fmla="val 1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 Analisados 1431 artigos</a:t>
            </a:r>
          </a:p>
          <a:p>
            <a:pPr algn="ctr"/>
            <a:r>
              <a:rPr lang="pt-PT"/>
              <a:t>(1980-2006)</a:t>
            </a:r>
          </a:p>
        </p:txBody>
      </p:sp>
      <p:sp>
        <p:nvSpPr>
          <p:cNvPr id="3" name="Fluxograma: Processo 2">
            <a:extLst>
              <a:ext uri="{FF2B5EF4-FFF2-40B4-BE49-F238E27FC236}">
                <a16:creationId xmlns:a16="http://schemas.microsoft.com/office/drawing/2014/main" id="{BB5F1424-5946-603D-098A-54582061F1FA}"/>
              </a:ext>
            </a:extLst>
          </p:cNvPr>
          <p:cNvSpPr/>
          <p:nvPr/>
        </p:nvSpPr>
        <p:spPr>
          <a:xfrm>
            <a:off x="5498180" y="1189499"/>
            <a:ext cx="1177750" cy="42271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Amostra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BBA647-C107-CE6D-5BD2-04DAADB9E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2147"/>
              </p:ext>
            </p:extLst>
          </p:nvPr>
        </p:nvGraphicFramePr>
        <p:xfrm>
          <a:off x="8540971" y="1954263"/>
          <a:ext cx="2766746" cy="268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Conexão: Ângulo Reto 12">
            <a:extLst>
              <a:ext uri="{FF2B5EF4-FFF2-40B4-BE49-F238E27FC236}">
                <a16:creationId xmlns:a16="http://schemas.microsoft.com/office/drawing/2014/main" id="{E5096092-4BA6-8950-1863-F7D80338A7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88551" y="2868779"/>
            <a:ext cx="3463595" cy="362342"/>
          </a:xfrm>
          <a:prstGeom prst="bentConnector3">
            <a:avLst>
              <a:gd name="adj1" fmla="val 1001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1678B1A-9CAA-3093-E17D-C4DAEE0162D7}"/>
              </a:ext>
            </a:extLst>
          </p:cNvPr>
          <p:cNvSpPr txBox="1"/>
          <p:nvPr/>
        </p:nvSpPr>
        <p:spPr>
          <a:xfrm rot="16200000">
            <a:off x="6481126" y="2958597"/>
            <a:ext cx="330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Identificação estudos com métodos mistos</a:t>
            </a:r>
          </a:p>
        </p:txBody>
      </p:sp>
      <p:sp>
        <p:nvSpPr>
          <p:cNvPr id="27" name="Fluxograma: Conexão Exterior à Página 26">
            <a:extLst>
              <a:ext uri="{FF2B5EF4-FFF2-40B4-BE49-F238E27FC236}">
                <a16:creationId xmlns:a16="http://schemas.microsoft.com/office/drawing/2014/main" id="{EFA0B1CC-8392-9EE6-AD9A-A689A38BC2DB}"/>
              </a:ext>
            </a:extLst>
          </p:cNvPr>
          <p:cNvSpPr/>
          <p:nvPr/>
        </p:nvSpPr>
        <p:spPr>
          <a:xfrm>
            <a:off x="8439454" y="1181245"/>
            <a:ext cx="2740000" cy="420437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Estratégia da Pesquisa</a:t>
            </a:r>
          </a:p>
        </p:txBody>
      </p:sp>
      <p:cxnSp>
        <p:nvCxnSpPr>
          <p:cNvPr id="43" name="Conexão: Ângulo Reto 42">
            <a:extLst>
              <a:ext uri="{FF2B5EF4-FFF2-40B4-BE49-F238E27FC236}">
                <a16:creationId xmlns:a16="http://schemas.microsoft.com/office/drawing/2014/main" id="{4BD1E5F1-3C5A-57DF-EA6E-837AA8FCF8A9}"/>
              </a:ext>
            </a:extLst>
          </p:cNvPr>
          <p:cNvCxnSpPr>
            <a:cxnSpLocks/>
          </p:cNvCxnSpPr>
          <p:nvPr/>
        </p:nvCxnSpPr>
        <p:spPr>
          <a:xfrm rot="5400000">
            <a:off x="9750824" y="2908355"/>
            <a:ext cx="3623819" cy="264421"/>
          </a:xfrm>
          <a:prstGeom prst="bentConnector3">
            <a:avLst>
              <a:gd name="adj1" fmla="val 999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17614F2-5587-0B8B-1770-3A5D06CBC78E}"/>
              </a:ext>
            </a:extLst>
          </p:cNvPr>
          <p:cNvSpPr txBox="1"/>
          <p:nvPr/>
        </p:nvSpPr>
        <p:spPr>
          <a:xfrm rot="16200000">
            <a:off x="9879087" y="2975062"/>
            <a:ext cx="330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Classificar artigos em dois grupos</a:t>
            </a:r>
          </a:p>
        </p:txBody>
      </p:sp>
      <p:cxnSp>
        <p:nvCxnSpPr>
          <p:cNvPr id="50" name="Conexão: Ângulo Reto 49">
            <a:extLst>
              <a:ext uri="{FF2B5EF4-FFF2-40B4-BE49-F238E27FC236}">
                <a16:creationId xmlns:a16="http://schemas.microsoft.com/office/drawing/2014/main" id="{F7921E3A-4EC3-C9BB-AB14-32BB34D7907C}"/>
              </a:ext>
            </a:extLst>
          </p:cNvPr>
          <p:cNvCxnSpPr>
            <a:cxnSpLocks/>
          </p:cNvCxnSpPr>
          <p:nvPr/>
        </p:nvCxnSpPr>
        <p:spPr>
          <a:xfrm rot="10800000" flipV="1">
            <a:off x="6554709" y="5186733"/>
            <a:ext cx="5140236" cy="490022"/>
          </a:xfrm>
          <a:prstGeom prst="bentConnector3">
            <a:avLst>
              <a:gd name="adj1" fmla="val -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74A1FCE-A967-E5BB-CE38-30C27BCC5B74}"/>
              </a:ext>
            </a:extLst>
          </p:cNvPr>
          <p:cNvSpPr txBox="1"/>
          <p:nvPr/>
        </p:nvSpPr>
        <p:spPr>
          <a:xfrm>
            <a:off x="8923582" y="5284318"/>
            <a:ext cx="150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Estudos Empíricos</a:t>
            </a:r>
          </a:p>
        </p:txBody>
      </p:sp>
      <p:pic>
        <p:nvPicPr>
          <p:cNvPr id="57" name="Gráfico 56" descr="Matemática com preenchimento sólido">
            <a:extLst>
              <a:ext uri="{FF2B5EF4-FFF2-40B4-BE49-F238E27FC236}">
                <a16:creationId xmlns:a16="http://schemas.microsoft.com/office/drawing/2014/main" id="{B78E6970-2931-BCC9-8D77-48C120074B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9307" y="5113661"/>
            <a:ext cx="914400" cy="914400"/>
          </a:xfrm>
          <a:prstGeom prst="rect">
            <a:avLst/>
          </a:prstGeom>
        </p:spPr>
      </p:pic>
      <p:pic>
        <p:nvPicPr>
          <p:cNvPr id="63" name="Gráfico 62" descr="Livros na prateleira com preenchimento sólido">
            <a:extLst>
              <a:ext uri="{FF2B5EF4-FFF2-40B4-BE49-F238E27FC236}">
                <a16:creationId xmlns:a16="http://schemas.microsoft.com/office/drawing/2014/main" id="{0463185D-39D4-9DB4-A058-0C3E2ADCFB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10217" y="5113661"/>
            <a:ext cx="914400" cy="914400"/>
          </a:xfrm>
          <a:prstGeom prst="rect">
            <a:avLst/>
          </a:prstGeom>
        </p:spPr>
      </p:pic>
      <p:pic>
        <p:nvPicPr>
          <p:cNvPr id="65" name="Gráfico 64" descr="Livro aberto com preenchimento sólido">
            <a:extLst>
              <a:ext uri="{FF2B5EF4-FFF2-40B4-BE49-F238E27FC236}">
                <a16:creationId xmlns:a16="http://schemas.microsoft.com/office/drawing/2014/main" id="{B1ED6D50-DD95-BF08-83CD-51B8F280FF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80092" y="5113661"/>
            <a:ext cx="914400" cy="914400"/>
          </a:xfrm>
          <a:prstGeom prst="rect">
            <a:avLst/>
          </a:pr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D191D68F-A438-B246-A32B-90351A85E4F0}"/>
              </a:ext>
            </a:extLst>
          </p:cNvPr>
          <p:cNvSpPr txBox="1"/>
          <p:nvPr/>
        </p:nvSpPr>
        <p:spPr>
          <a:xfrm>
            <a:off x="1467212" y="5918362"/>
            <a:ext cx="1172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Quantitativos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13DF25CB-008A-99B3-DC0F-C90FFAAE5248}"/>
              </a:ext>
            </a:extLst>
          </p:cNvPr>
          <p:cNvSpPr txBox="1"/>
          <p:nvPr/>
        </p:nvSpPr>
        <p:spPr>
          <a:xfrm>
            <a:off x="3237015" y="5914190"/>
            <a:ext cx="1060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Qualitativos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BC6A9D81-070B-E617-797A-76241598B91D}"/>
              </a:ext>
            </a:extLst>
          </p:cNvPr>
          <p:cNvSpPr txBox="1"/>
          <p:nvPr/>
        </p:nvSpPr>
        <p:spPr>
          <a:xfrm>
            <a:off x="4997532" y="5922010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Métodos Mistos</a:t>
            </a:r>
          </a:p>
        </p:txBody>
      </p:sp>
    </p:spTree>
    <p:extLst>
      <p:ext uri="{BB962C8B-B14F-4D97-AF65-F5344CB8AC3E}">
        <p14:creationId xmlns:p14="http://schemas.microsoft.com/office/powerpoint/2010/main" val="1656699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B00F629-81AA-5260-86A1-DDA64AADBBCE}"/>
              </a:ext>
            </a:extLst>
          </p:cNvPr>
          <p:cNvSpPr/>
          <p:nvPr/>
        </p:nvSpPr>
        <p:spPr>
          <a:xfrm>
            <a:off x="359599" y="2383604"/>
            <a:ext cx="2270589" cy="965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Artigos empíricos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5D96130E-D7C7-0475-9221-FA353293C87C}"/>
              </a:ext>
            </a:extLst>
          </p:cNvPr>
          <p:cNvSpPr/>
          <p:nvPr/>
        </p:nvSpPr>
        <p:spPr>
          <a:xfrm>
            <a:off x="335622" y="4739427"/>
            <a:ext cx="2270589" cy="965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Artigos não empíricos</a:t>
            </a:r>
          </a:p>
        </p:txBody>
      </p:sp>
      <p:sp>
        <p:nvSpPr>
          <p:cNvPr id="17" name="Arrow: Right 12">
            <a:extLst>
              <a:ext uri="{FF2B5EF4-FFF2-40B4-BE49-F238E27FC236}">
                <a16:creationId xmlns:a16="http://schemas.microsoft.com/office/drawing/2014/main" id="{0055F06E-F1B2-11C8-1F2E-106BACB2BEBF}"/>
              </a:ext>
            </a:extLst>
          </p:cNvPr>
          <p:cNvSpPr/>
          <p:nvPr/>
        </p:nvSpPr>
        <p:spPr>
          <a:xfrm rot="20311595">
            <a:off x="3113077" y="1855348"/>
            <a:ext cx="1212350" cy="316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41D9326-7356-3FDD-DBCC-9374D8A75DDA}"/>
              </a:ext>
            </a:extLst>
          </p:cNvPr>
          <p:cNvSpPr/>
          <p:nvPr/>
        </p:nvSpPr>
        <p:spPr>
          <a:xfrm>
            <a:off x="4808314" y="1472632"/>
            <a:ext cx="2270589" cy="541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Quantitativos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A043721F-12D3-E7AA-D46B-16AE83453436}"/>
              </a:ext>
            </a:extLst>
          </p:cNvPr>
          <p:cNvSpPr/>
          <p:nvPr/>
        </p:nvSpPr>
        <p:spPr>
          <a:xfrm>
            <a:off x="4808312" y="3386280"/>
            <a:ext cx="2270589" cy="541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Qualitativos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8C7ADF6-887F-F409-14D2-0FFACB0A9FDB}"/>
              </a:ext>
            </a:extLst>
          </p:cNvPr>
          <p:cNvSpPr/>
          <p:nvPr/>
        </p:nvSpPr>
        <p:spPr>
          <a:xfrm>
            <a:off x="4808313" y="2429456"/>
            <a:ext cx="2270589" cy="541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Mistos</a:t>
            </a:r>
          </a:p>
        </p:txBody>
      </p:sp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FB569CBC-ADBE-00BE-8AD9-D9E54E3B24E6}"/>
              </a:ext>
            </a:extLst>
          </p:cNvPr>
          <p:cNvCxnSpPr>
            <a:cxnSpLocks/>
          </p:cNvCxnSpPr>
          <p:nvPr/>
        </p:nvCxnSpPr>
        <p:spPr>
          <a:xfrm>
            <a:off x="7190204" y="1743185"/>
            <a:ext cx="390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7">
            <a:extLst>
              <a:ext uri="{FF2B5EF4-FFF2-40B4-BE49-F238E27FC236}">
                <a16:creationId xmlns:a16="http://schemas.microsoft.com/office/drawing/2014/main" id="{CC59B9CA-08E6-DC0B-7469-7383F19F6927}"/>
              </a:ext>
            </a:extLst>
          </p:cNvPr>
          <p:cNvSpPr/>
          <p:nvPr/>
        </p:nvSpPr>
        <p:spPr>
          <a:xfrm>
            <a:off x="7839186" y="1152802"/>
            <a:ext cx="4015479" cy="1169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Examina relações entre variáveis, de forma numérica e com recurso a técnicas estatísticas. Geralmente associada à utilização de amostragem probabilística para garantir a possibilidade de generalização (Saunders, 2019).</a:t>
            </a:r>
          </a:p>
        </p:txBody>
      </p:sp>
      <p:sp>
        <p:nvSpPr>
          <p:cNvPr id="31" name="Rectangle 18">
            <a:extLst>
              <a:ext uri="{FF2B5EF4-FFF2-40B4-BE49-F238E27FC236}">
                <a16:creationId xmlns:a16="http://schemas.microsoft.com/office/drawing/2014/main" id="{37DA77EE-2D5B-6328-F619-902873B4277B}"/>
              </a:ext>
            </a:extLst>
          </p:cNvPr>
          <p:cNvSpPr/>
          <p:nvPr/>
        </p:nvSpPr>
        <p:spPr>
          <a:xfrm>
            <a:off x="7839186" y="3173948"/>
            <a:ext cx="4015479" cy="9657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Interpreta dados em forma de texto ou imagens (não números), de forma a desenvolver um enquadramento conceptual e teórico (Saunders, 2019)</a:t>
            </a:r>
          </a:p>
        </p:txBody>
      </p:sp>
      <p:cxnSp>
        <p:nvCxnSpPr>
          <p:cNvPr id="32" name="Straight Arrow Connector 19">
            <a:extLst>
              <a:ext uri="{FF2B5EF4-FFF2-40B4-BE49-F238E27FC236}">
                <a16:creationId xmlns:a16="http://schemas.microsoft.com/office/drawing/2014/main" id="{EB4F4397-2EE0-A90B-8358-4EC7FE1F6CD4}"/>
              </a:ext>
            </a:extLst>
          </p:cNvPr>
          <p:cNvCxnSpPr>
            <a:cxnSpLocks/>
          </p:cNvCxnSpPr>
          <p:nvPr/>
        </p:nvCxnSpPr>
        <p:spPr>
          <a:xfrm>
            <a:off x="7190204" y="3686123"/>
            <a:ext cx="390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Right 20">
            <a:extLst>
              <a:ext uri="{FF2B5EF4-FFF2-40B4-BE49-F238E27FC236}">
                <a16:creationId xmlns:a16="http://schemas.microsoft.com/office/drawing/2014/main" id="{9FC68AAF-97A0-C788-B1C3-791EBBBA9C18}"/>
              </a:ext>
            </a:extLst>
          </p:cNvPr>
          <p:cNvSpPr/>
          <p:nvPr/>
        </p:nvSpPr>
        <p:spPr>
          <a:xfrm>
            <a:off x="3128983" y="2579317"/>
            <a:ext cx="1212350" cy="316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Arrow: Right 21">
            <a:extLst>
              <a:ext uri="{FF2B5EF4-FFF2-40B4-BE49-F238E27FC236}">
                <a16:creationId xmlns:a16="http://schemas.microsoft.com/office/drawing/2014/main" id="{1E50CE6B-38C5-E772-E03D-4D439612582A}"/>
              </a:ext>
            </a:extLst>
          </p:cNvPr>
          <p:cNvSpPr/>
          <p:nvPr/>
        </p:nvSpPr>
        <p:spPr>
          <a:xfrm rot="1137436">
            <a:off x="3082295" y="3275108"/>
            <a:ext cx="1212350" cy="316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Arrow: Right 20">
            <a:extLst>
              <a:ext uri="{FF2B5EF4-FFF2-40B4-BE49-F238E27FC236}">
                <a16:creationId xmlns:a16="http://schemas.microsoft.com/office/drawing/2014/main" id="{69ED1465-071A-1134-30CF-398A9E1D9519}"/>
              </a:ext>
            </a:extLst>
          </p:cNvPr>
          <p:cNvSpPr/>
          <p:nvPr/>
        </p:nvSpPr>
        <p:spPr>
          <a:xfrm>
            <a:off x="3128983" y="5063921"/>
            <a:ext cx="1212350" cy="31678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highlight>
                <a:srgbClr val="C0C0C0"/>
              </a:highlight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EB184B73-218E-2B18-9EA5-41DCBC5728A1}"/>
              </a:ext>
            </a:extLst>
          </p:cNvPr>
          <p:cNvSpPr/>
          <p:nvPr/>
        </p:nvSpPr>
        <p:spPr>
          <a:xfrm>
            <a:off x="4808313" y="4739428"/>
            <a:ext cx="7046352" cy="9657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/>
              <a:t>“Não relatam dados e incluem artigos sobre desenvolvimentos teóricos, revisão de literatura e novas técnicas analíticas. (</a:t>
            </a:r>
            <a:r>
              <a:rPr lang="pt-PT" sz="1400" dirty="0" err="1"/>
              <a:t>Bergh</a:t>
            </a:r>
            <a:r>
              <a:rPr lang="pt-PT" sz="1400" dirty="0"/>
              <a:t> </a:t>
            </a:r>
            <a:r>
              <a:rPr lang="pt-PT" sz="1400" i="1" dirty="0" err="1"/>
              <a:t>et</a:t>
            </a:r>
            <a:r>
              <a:rPr lang="pt-PT" sz="1400" i="1" dirty="0"/>
              <a:t> al</a:t>
            </a:r>
            <a:r>
              <a:rPr lang="pt-PT" sz="1400" dirty="0"/>
              <a:t>., 2006).</a:t>
            </a:r>
          </a:p>
        </p:txBody>
      </p:sp>
    </p:spTree>
    <p:extLst>
      <p:ext uri="{BB962C8B-B14F-4D97-AF65-F5344CB8AC3E}">
        <p14:creationId xmlns:p14="http://schemas.microsoft.com/office/powerpoint/2010/main" val="75649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CD372ADE-A96D-1A9D-684F-0DCBC58469B2}"/>
              </a:ext>
            </a:extLst>
          </p:cNvPr>
          <p:cNvSpPr/>
          <p:nvPr/>
        </p:nvSpPr>
        <p:spPr>
          <a:xfrm rot="5400000">
            <a:off x="2456013" y="2021601"/>
            <a:ext cx="451084" cy="7214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D4025-D5D9-F0A7-E8D2-A41F9B8BA1C8}"/>
              </a:ext>
            </a:extLst>
          </p:cNvPr>
          <p:cNvSpPr/>
          <p:nvPr/>
        </p:nvSpPr>
        <p:spPr>
          <a:xfrm>
            <a:off x="6796354" y="1274903"/>
            <a:ext cx="5058311" cy="693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Investigação quantitativa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85637B-7FEF-4CF4-A332-D43119B9AA11}"/>
              </a:ext>
            </a:extLst>
          </p:cNvPr>
          <p:cNvSpPr/>
          <p:nvPr/>
        </p:nvSpPr>
        <p:spPr>
          <a:xfrm>
            <a:off x="335622" y="1274903"/>
            <a:ext cx="5058311" cy="6934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Investigação qualitativa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45A933B-9A5A-87A1-4CFE-B38A9F83FABB}"/>
              </a:ext>
            </a:extLst>
          </p:cNvPr>
          <p:cNvSpPr/>
          <p:nvPr/>
        </p:nvSpPr>
        <p:spPr>
          <a:xfrm rot="5400000">
            <a:off x="9099967" y="2064444"/>
            <a:ext cx="451084" cy="7214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09FAEF-1545-7740-5244-F73EF44B9393}"/>
              </a:ext>
            </a:extLst>
          </p:cNvPr>
          <p:cNvSpPr/>
          <p:nvPr/>
        </p:nvSpPr>
        <p:spPr>
          <a:xfrm>
            <a:off x="335621" y="2734270"/>
            <a:ext cx="5058311" cy="965596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Tipicamente direcionada para desenvolvimento de novas teoria</a:t>
            </a:r>
            <a:r>
              <a:rPr lang="pt-PT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F5F805-00B4-D2A7-CC6C-E12DCAC2C40B}"/>
              </a:ext>
            </a:extLst>
          </p:cNvPr>
          <p:cNvSpPr/>
          <p:nvPr/>
        </p:nvSpPr>
        <p:spPr>
          <a:xfrm>
            <a:off x="6796354" y="2734270"/>
            <a:ext cx="5058311" cy="96559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Tipicamente direcionada para testar/verificar teorias existentes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900533-0278-5042-CCFE-67198303894D}"/>
              </a:ext>
            </a:extLst>
          </p:cNvPr>
          <p:cNvSpPr/>
          <p:nvPr/>
        </p:nvSpPr>
        <p:spPr>
          <a:xfrm>
            <a:off x="336477" y="4465786"/>
            <a:ext cx="11519044" cy="541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Metodologias mistas, poderão permitir simultaneamente o desenvolvimento do teoria e a sua verificação.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ABBD54-2714-8759-3FEC-AE5C7346B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284616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107A483-53CC-0A76-42BE-094E9FE0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8"/>
            <a:ext cx="12192000" cy="6860357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C312AFB-2643-D4BC-CBCF-F83964D5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15</a:t>
            </a:fld>
            <a:endParaRPr lang="pt-PT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EB878E7E-0B50-7C57-CBFE-4F77DF03AE34}"/>
              </a:ext>
            </a:extLst>
          </p:cNvPr>
          <p:cNvSpPr/>
          <p:nvPr/>
        </p:nvSpPr>
        <p:spPr>
          <a:xfrm>
            <a:off x="0" y="1094581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DADOS E RESULTADOS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8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B20342E-E850-A871-BF88-B033BD52C3D3}"/>
              </a:ext>
            </a:extLst>
          </p:cNvPr>
          <p:cNvSpPr/>
          <p:nvPr/>
        </p:nvSpPr>
        <p:spPr>
          <a:xfrm rot="5400000">
            <a:off x="5579617" y="-3915414"/>
            <a:ext cx="1031051" cy="115190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Análise de todos os artigos publicados no SMJ entre 1980 e 2006 e classificação dos mesmos em 4 grupos.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7B3922A-86AB-10D3-0156-3715F8024AEA}"/>
              </a:ext>
            </a:extLst>
          </p:cNvPr>
          <p:cNvSpPr/>
          <p:nvPr/>
        </p:nvSpPr>
        <p:spPr>
          <a:xfrm>
            <a:off x="359597" y="2695641"/>
            <a:ext cx="8609741" cy="9657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Artigos empíricos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A1BA95-0970-DB2B-4ACB-DA5CABBBE7A0}"/>
              </a:ext>
            </a:extLst>
          </p:cNvPr>
          <p:cNvSpPr/>
          <p:nvPr/>
        </p:nvSpPr>
        <p:spPr>
          <a:xfrm>
            <a:off x="9237321" y="2695641"/>
            <a:ext cx="2617343" cy="965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Artigos não empíricos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5F200-6191-D688-C774-53E623F12415}"/>
              </a:ext>
            </a:extLst>
          </p:cNvPr>
          <p:cNvSpPr/>
          <p:nvPr/>
        </p:nvSpPr>
        <p:spPr>
          <a:xfrm>
            <a:off x="359597" y="3863849"/>
            <a:ext cx="2815120" cy="541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Quantitativos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C61AA-61A3-DB95-D862-FE8EFABE2D9A}"/>
              </a:ext>
            </a:extLst>
          </p:cNvPr>
          <p:cNvSpPr/>
          <p:nvPr/>
        </p:nvSpPr>
        <p:spPr>
          <a:xfrm>
            <a:off x="6154219" y="3863849"/>
            <a:ext cx="2815120" cy="5411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Qualitativos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ED7FB3-0AC8-7A71-C9DD-C99011E8DBDF}"/>
              </a:ext>
            </a:extLst>
          </p:cNvPr>
          <p:cNvSpPr/>
          <p:nvPr/>
        </p:nvSpPr>
        <p:spPr>
          <a:xfrm>
            <a:off x="3256907" y="3863849"/>
            <a:ext cx="2815120" cy="5411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Mistos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AA9FFB-C610-10DA-7C76-BFB15F140B2B}"/>
              </a:ext>
            </a:extLst>
          </p:cNvPr>
          <p:cNvSpPr/>
          <p:nvPr/>
        </p:nvSpPr>
        <p:spPr>
          <a:xfrm>
            <a:off x="6154219" y="4607394"/>
            <a:ext cx="2815120" cy="149032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>
                    <a:lumMod val="50000"/>
                  </a:schemeClr>
                </a:solidFill>
              </a:rPr>
              <a:t>Dados em forma de texto, analisados de forma qualitativa (</a:t>
            </a:r>
            <a:r>
              <a:rPr lang="pt-PT" i="1">
                <a:solidFill>
                  <a:schemeClr val="bg1">
                    <a:lumMod val="50000"/>
                  </a:schemeClr>
                </a:solidFill>
              </a:rPr>
              <a:t>case </a:t>
            </a:r>
            <a:r>
              <a:rPr lang="pt-PT" i="1" err="1">
                <a:solidFill>
                  <a:schemeClr val="bg1">
                    <a:lumMod val="50000"/>
                  </a:schemeClr>
                </a:solidFill>
              </a:rPr>
              <a:t>studies</a:t>
            </a:r>
            <a:r>
              <a:rPr lang="pt-PT">
                <a:solidFill>
                  <a:schemeClr val="bg1">
                    <a:lumMod val="50000"/>
                  </a:schemeClr>
                </a:solidFill>
              </a:rPr>
              <a:t>, entrevistas, </a:t>
            </a:r>
            <a:r>
              <a:rPr lang="pt-PT" i="1" err="1">
                <a:solidFill>
                  <a:schemeClr val="bg1">
                    <a:lumMod val="50000"/>
                  </a:schemeClr>
                </a:solidFill>
              </a:rPr>
              <a:t>focus</a:t>
            </a:r>
            <a:r>
              <a:rPr lang="pt-PT" i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i="1" err="1">
                <a:solidFill>
                  <a:schemeClr val="bg1">
                    <a:lumMod val="50000"/>
                  </a:schemeClr>
                </a:solidFill>
              </a:rPr>
              <a:t>groups</a:t>
            </a:r>
            <a:r>
              <a:rPr lang="pt-PT">
                <a:solidFill>
                  <a:schemeClr val="bg1">
                    <a:lumMod val="50000"/>
                  </a:schemeClr>
                </a:solidFill>
              </a:rPr>
              <a:t>, etc.)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1FFCE1-9E9E-1485-4B23-B421FBA5342D}"/>
              </a:ext>
            </a:extLst>
          </p:cNvPr>
          <p:cNvSpPr/>
          <p:nvPr/>
        </p:nvSpPr>
        <p:spPr>
          <a:xfrm>
            <a:off x="359597" y="4607393"/>
            <a:ext cx="2815120" cy="149032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>
                    <a:lumMod val="50000"/>
                  </a:schemeClr>
                </a:solidFill>
              </a:rPr>
              <a:t>Dados numéricos e analisados com base em técnicas estatísticas.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D06DBB-DC77-8353-09C4-C5006D37A38E}"/>
              </a:ext>
            </a:extLst>
          </p:cNvPr>
          <p:cNvSpPr/>
          <p:nvPr/>
        </p:nvSpPr>
        <p:spPr>
          <a:xfrm>
            <a:off x="3256907" y="4607392"/>
            <a:ext cx="2815120" cy="149032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>
                    <a:lumMod val="50000"/>
                  </a:schemeClr>
                </a:solidFill>
              </a:rPr>
              <a:t>Utilização de métodos quantitativos e qualitativos.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8E2BA4-4A19-EB75-959C-B4EB60F28C10}"/>
              </a:ext>
            </a:extLst>
          </p:cNvPr>
          <p:cNvSpPr/>
          <p:nvPr/>
        </p:nvSpPr>
        <p:spPr>
          <a:xfrm>
            <a:off x="9237321" y="4607393"/>
            <a:ext cx="2617343" cy="149032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solidFill>
                  <a:schemeClr val="bg1">
                    <a:lumMod val="50000"/>
                  </a:schemeClr>
                </a:solidFill>
              </a:rPr>
              <a:t>Não reportam dados, e referem-se a revisões de literatura e novas técnicas analíticas.</a:t>
            </a:r>
          </a:p>
        </p:txBody>
      </p:sp>
    </p:spTree>
    <p:extLst>
      <p:ext uri="{BB962C8B-B14F-4D97-AF65-F5344CB8AC3E}">
        <p14:creationId xmlns:p14="http://schemas.microsoft.com/office/powerpoint/2010/main" val="104233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9BAF8BA-7BB2-F5B4-4C44-4A755EBC3D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441038"/>
              </p:ext>
            </p:extLst>
          </p:nvPr>
        </p:nvGraphicFramePr>
        <p:xfrm>
          <a:off x="231434" y="2241627"/>
          <a:ext cx="5693332" cy="356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6EF5A199-A2D3-993B-B806-4C9101E66C8F}"/>
              </a:ext>
            </a:extLst>
          </p:cNvPr>
          <p:cNvSpPr txBox="1"/>
          <p:nvPr/>
        </p:nvSpPr>
        <p:spPr>
          <a:xfrm>
            <a:off x="3882169" y="5958776"/>
            <a:ext cx="4425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 </a:t>
            </a:r>
            <a:r>
              <a:rPr lang="en-US" sz="1000"/>
              <a:t>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graphicFrame>
        <p:nvGraphicFramePr>
          <p:cNvPr id="9" name="Gráfico 12">
            <a:extLst>
              <a:ext uri="{FF2B5EF4-FFF2-40B4-BE49-F238E27FC236}">
                <a16:creationId xmlns:a16="http://schemas.microsoft.com/office/drawing/2014/main" id="{B6222C92-FE6B-136A-513C-8557122206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3669912"/>
              </p:ext>
            </p:extLst>
          </p:nvPr>
        </p:nvGraphicFramePr>
        <p:xfrm>
          <a:off x="6267235" y="2241627"/>
          <a:ext cx="5585717" cy="3563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2B5922-A584-9EEB-CB7A-F10059168355}"/>
              </a:ext>
            </a:extLst>
          </p:cNvPr>
          <p:cNvSpPr/>
          <p:nvPr/>
        </p:nvSpPr>
        <p:spPr>
          <a:xfrm rot="5400000">
            <a:off x="5579617" y="-4285281"/>
            <a:ext cx="1031051" cy="115190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Foi analisado um total de 1431 artigos, tendo-se identificado 1086 artigos empíricos. Destes, 165 foram considerados estudos de métodos mistos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20B9226-6CD0-888E-0CD9-465CED36B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183694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id="{AA8A2B7A-476C-6681-A567-F8574090B1B0}"/>
              </a:ext>
            </a:extLst>
          </p:cNvPr>
          <p:cNvSpPr/>
          <p:nvPr/>
        </p:nvSpPr>
        <p:spPr>
          <a:xfrm>
            <a:off x="561974" y="956041"/>
            <a:ext cx="4381501" cy="422710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Análises e Variáveis</a:t>
            </a:r>
          </a:p>
        </p:txBody>
      </p:sp>
      <p:sp>
        <p:nvSpPr>
          <p:cNvPr id="3" name="Fluxograma: Conexão Exterior à Página 2">
            <a:extLst>
              <a:ext uri="{FF2B5EF4-FFF2-40B4-BE49-F238E27FC236}">
                <a16:creationId xmlns:a16="http://schemas.microsoft.com/office/drawing/2014/main" id="{2CC60629-A6B0-8ED6-8800-4EC608E49E6C}"/>
              </a:ext>
            </a:extLst>
          </p:cNvPr>
          <p:cNvSpPr/>
          <p:nvPr/>
        </p:nvSpPr>
        <p:spPr>
          <a:xfrm>
            <a:off x="561974" y="1536287"/>
            <a:ext cx="4381501" cy="96247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Pesquisa Métodos Mistos é preditor de “Impacto do artigo”?</a:t>
            </a:r>
          </a:p>
        </p:txBody>
      </p:sp>
      <p:cxnSp>
        <p:nvCxnSpPr>
          <p:cNvPr id="13" name="Conexão: Ângulo Reto 12">
            <a:extLst>
              <a:ext uri="{FF2B5EF4-FFF2-40B4-BE49-F238E27FC236}">
                <a16:creationId xmlns:a16="http://schemas.microsoft.com/office/drawing/2014/main" id="{3AD26F91-A6AC-7B1E-0146-5E7A1E49A8AC}"/>
              </a:ext>
            </a:extLst>
          </p:cNvPr>
          <p:cNvCxnSpPr>
            <a:cxnSpLocks/>
          </p:cNvCxnSpPr>
          <p:nvPr/>
        </p:nvCxnSpPr>
        <p:spPr>
          <a:xfrm>
            <a:off x="561974" y="3109683"/>
            <a:ext cx="4226271" cy="691617"/>
          </a:xfrm>
          <a:prstGeom prst="bentConnector3">
            <a:avLst>
              <a:gd name="adj1" fmla="val -1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ergaminho: Vertical 25">
            <a:extLst>
              <a:ext uri="{FF2B5EF4-FFF2-40B4-BE49-F238E27FC236}">
                <a16:creationId xmlns:a16="http://schemas.microsoft.com/office/drawing/2014/main" id="{B5FD0549-7E55-7BF9-AA38-5F3A456FE9B8}"/>
              </a:ext>
            </a:extLst>
          </p:cNvPr>
          <p:cNvSpPr/>
          <p:nvPr/>
        </p:nvSpPr>
        <p:spPr>
          <a:xfrm>
            <a:off x="379596" y="4204264"/>
            <a:ext cx="1995268" cy="12402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165 artigos de métodos mistos</a:t>
            </a:r>
          </a:p>
        </p:txBody>
      </p:sp>
      <p:sp>
        <p:nvSpPr>
          <p:cNvPr id="27" name="Pergaminho: Vertical 26">
            <a:extLst>
              <a:ext uri="{FF2B5EF4-FFF2-40B4-BE49-F238E27FC236}">
                <a16:creationId xmlns:a16="http://schemas.microsoft.com/office/drawing/2014/main" id="{5F84B847-B8F8-9DFB-B4E4-8A58CD967C9F}"/>
              </a:ext>
            </a:extLst>
          </p:cNvPr>
          <p:cNvSpPr/>
          <p:nvPr/>
        </p:nvSpPr>
        <p:spPr>
          <a:xfrm>
            <a:off x="2467052" y="4204264"/>
            <a:ext cx="1995268" cy="1240299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  <a:p>
            <a:pPr algn="ctr"/>
            <a:r>
              <a:rPr lang="pt-PT"/>
              <a:t>Grupo de comparação (165 artigos </a:t>
            </a:r>
            <a:r>
              <a:rPr lang="pt-PT" err="1"/>
              <a:t>mono-método</a:t>
            </a:r>
            <a:r>
              <a:rPr lang="pt-PT"/>
              <a:t>)</a:t>
            </a:r>
          </a:p>
          <a:p>
            <a:pPr algn="ctr"/>
            <a:r>
              <a:rPr lang="pt-PT"/>
              <a:t> </a:t>
            </a:r>
          </a:p>
        </p:txBody>
      </p:sp>
      <p:cxnSp>
        <p:nvCxnSpPr>
          <p:cNvPr id="28" name="Conexão: Ângulo Reto 27">
            <a:extLst>
              <a:ext uri="{FF2B5EF4-FFF2-40B4-BE49-F238E27FC236}">
                <a16:creationId xmlns:a16="http://schemas.microsoft.com/office/drawing/2014/main" id="{776F4B8C-F7A2-08D8-3F95-74470014330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61977" y="3109683"/>
            <a:ext cx="4381499" cy="2988036"/>
          </a:xfrm>
          <a:prstGeom prst="bentConnector3">
            <a:avLst>
              <a:gd name="adj1" fmla="val -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uxograma: Conexão Exterior à Página 31">
            <a:extLst>
              <a:ext uri="{FF2B5EF4-FFF2-40B4-BE49-F238E27FC236}">
                <a16:creationId xmlns:a16="http://schemas.microsoft.com/office/drawing/2014/main" id="{FF214E88-CBCC-2E5F-0E90-DEABFE493DD5}"/>
              </a:ext>
            </a:extLst>
          </p:cNvPr>
          <p:cNvSpPr/>
          <p:nvPr/>
        </p:nvSpPr>
        <p:spPr>
          <a:xfrm>
            <a:off x="561974" y="2612492"/>
            <a:ext cx="4381501" cy="41653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/>
              <a:t>Análise de regressão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E00D5EB-085D-FC15-29CC-B3C06618BE11}"/>
              </a:ext>
            </a:extLst>
          </p:cNvPr>
          <p:cNvSpPr txBox="1"/>
          <p:nvPr/>
        </p:nvSpPr>
        <p:spPr>
          <a:xfrm>
            <a:off x="609839" y="5748070"/>
            <a:ext cx="4329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Medição n.º citações acumuladas por artigo até jan.2009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0F75FF7-9E69-35ED-B367-6144A515DCDB}"/>
              </a:ext>
            </a:extLst>
          </p:cNvPr>
          <p:cNvSpPr txBox="1"/>
          <p:nvPr/>
        </p:nvSpPr>
        <p:spPr>
          <a:xfrm rot="16200000">
            <a:off x="4034541" y="4500747"/>
            <a:ext cx="1579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Objetivo da análise</a:t>
            </a:r>
          </a:p>
        </p:txBody>
      </p:sp>
      <p:graphicFrame>
        <p:nvGraphicFramePr>
          <p:cNvPr id="50" name="Diagrama 49">
            <a:extLst>
              <a:ext uri="{FF2B5EF4-FFF2-40B4-BE49-F238E27FC236}">
                <a16:creationId xmlns:a16="http://schemas.microsoft.com/office/drawing/2014/main" id="{87E1E344-EBDA-FED7-FAA1-F30C1A6D2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101892"/>
              </p:ext>
            </p:extLst>
          </p:nvPr>
        </p:nvGraphicFramePr>
        <p:xfrm>
          <a:off x="6664780" y="2346570"/>
          <a:ext cx="4676979" cy="355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" name="Fluxograma: Conexão Exterior à Página 50">
            <a:extLst>
              <a:ext uri="{FF2B5EF4-FFF2-40B4-BE49-F238E27FC236}">
                <a16:creationId xmlns:a16="http://schemas.microsoft.com/office/drawing/2014/main" id="{72336C7C-E607-0107-6724-473AD84AE9B1}"/>
              </a:ext>
            </a:extLst>
          </p:cNvPr>
          <p:cNvSpPr/>
          <p:nvPr/>
        </p:nvSpPr>
        <p:spPr>
          <a:xfrm>
            <a:off x="6812518" y="967472"/>
            <a:ext cx="4381501" cy="962470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/>
              <a:t>Tipos de artigos  do </a:t>
            </a:r>
            <a:r>
              <a:rPr lang="pt-PT" i="1" err="1"/>
              <a:t>Strategic</a:t>
            </a:r>
            <a:r>
              <a:rPr lang="pt-PT" i="1"/>
              <a:t> Management </a:t>
            </a:r>
            <a:r>
              <a:rPr lang="pt-PT" i="1" err="1"/>
              <a:t>Journal</a:t>
            </a:r>
            <a:r>
              <a:rPr lang="pt-PT" i="1"/>
              <a:t> </a:t>
            </a:r>
            <a:r>
              <a:rPr lang="pt-PT"/>
              <a:t>(1980 – 2006)</a:t>
            </a:r>
          </a:p>
        </p:txBody>
      </p: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89899595-6C45-F44F-1E5A-820D9AC5594F}"/>
              </a:ext>
            </a:extLst>
          </p:cNvPr>
          <p:cNvCxnSpPr>
            <a:cxnSpLocks/>
          </p:cNvCxnSpPr>
          <p:nvPr/>
        </p:nvCxnSpPr>
        <p:spPr>
          <a:xfrm>
            <a:off x="5269313" y="4124264"/>
            <a:ext cx="1395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8C7016-88DF-DC73-3E2B-3FC29D9BAD72}"/>
              </a:ext>
            </a:extLst>
          </p:cNvPr>
          <p:cNvSpPr txBox="1"/>
          <p:nvPr/>
        </p:nvSpPr>
        <p:spPr>
          <a:xfrm>
            <a:off x="756985" y="3452338"/>
            <a:ext cx="32357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PT" sz="1400"/>
              <a:t>Impacto do artigo = variável dependente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9C62685-FC68-761E-158F-2892267F3555}"/>
              </a:ext>
            </a:extLst>
          </p:cNvPr>
          <p:cNvSpPr txBox="1">
            <a:spLocks/>
          </p:cNvSpPr>
          <p:nvPr/>
        </p:nvSpPr>
        <p:spPr>
          <a:xfrm>
            <a:off x="335622" y="340663"/>
            <a:ext cx="9144000" cy="409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3080371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14A55855-ECF3-0F1C-4F4A-8CE496D2D6FA}"/>
              </a:ext>
            </a:extLst>
          </p:cNvPr>
          <p:cNvSpPr/>
          <p:nvPr/>
        </p:nvSpPr>
        <p:spPr>
          <a:xfrm>
            <a:off x="335622" y="1672291"/>
            <a:ext cx="4962526" cy="4134436"/>
          </a:xfrm>
          <a:prstGeom prst="homePlate">
            <a:avLst>
              <a:gd name="adj" fmla="val 1344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Antiguidade – Oportunidade de maior n.º citações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Dimensão – proporciona maior impacto, devido maior contribuição científica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Edição Especial – maior foco em tópicos de interesse, com maior impacto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n.º Autores – maior impacto por maior visibilidade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n.º Outros Artigos – n.º outros artigos publicados 1º autor em Top20 revistas gestão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n.º Citações – n.º outras citações publicados 1º autor em Top 20 revistas gestão</a:t>
            </a:r>
          </a:p>
        </p:txBody>
      </p:sp>
      <p:cxnSp>
        <p:nvCxnSpPr>
          <p:cNvPr id="13" name="Conexão: Ângulo Reto 12">
            <a:extLst>
              <a:ext uri="{FF2B5EF4-FFF2-40B4-BE49-F238E27FC236}">
                <a16:creationId xmlns:a16="http://schemas.microsoft.com/office/drawing/2014/main" id="{64D68639-A3A4-A718-587B-C4DA7288DD99}"/>
              </a:ext>
            </a:extLst>
          </p:cNvPr>
          <p:cNvCxnSpPr>
            <a:cxnSpLocks/>
          </p:cNvCxnSpPr>
          <p:nvPr/>
        </p:nvCxnSpPr>
        <p:spPr>
          <a:xfrm>
            <a:off x="4762500" y="3971925"/>
            <a:ext cx="3207608" cy="157412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620831C-7D18-3850-423C-6F73FA9E6175}"/>
              </a:ext>
            </a:extLst>
          </p:cNvPr>
          <p:cNvSpPr txBox="1"/>
          <p:nvPr/>
        </p:nvSpPr>
        <p:spPr>
          <a:xfrm>
            <a:off x="5228709" y="3971925"/>
            <a:ext cx="1630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/>
              <a:t>Correlação negativa</a:t>
            </a:r>
          </a:p>
        </p:txBody>
      </p:sp>
      <p:sp>
        <p:nvSpPr>
          <p:cNvPr id="11" name="Fluxograma: Conexão Exterior à Página 10">
            <a:extLst>
              <a:ext uri="{FF2B5EF4-FFF2-40B4-BE49-F238E27FC236}">
                <a16:creationId xmlns:a16="http://schemas.microsoft.com/office/drawing/2014/main" id="{7E6ED801-2B7A-1F5B-4E1C-8C95AF2356C0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Correlação entre as variáveis analisadas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68A0D1-CDE0-BC91-5E15-C8EC99DCEBEB}"/>
              </a:ext>
            </a:extLst>
          </p:cNvPr>
          <p:cNvGrpSpPr/>
          <p:nvPr/>
        </p:nvGrpSpPr>
        <p:grpSpPr>
          <a:xfrm>
            <a:off x="6426288" y="1625928"/>
            <a:ext cx="5643451" cy="4280624"/>
            <a:chOff x="8301629" y="1848354"/>
            <a:chExt cx="5155510" cy="3810974"/>
          </a:xfrm>
        </p:grpSpPr>
        <p:graphicFrame>
          <p:nvGraphicFramePr>
            <p:cNvPr id="4" name="Diagrama 3">
              <a:extLst>
                <a:ext uri="{FF2B5EF4-FFF2-40B4-BE49-F238E27FC236}">
                  <a16:creationId xmlns:a16="http://schemas.microsoft.com/office/drawing/2014/main" id="{CD608F62-234B-D992-6D48-885904DAA3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89409513"/>
                </p:ext>
              </p:extLst>
            </p:nvPr>
          </p:nvGraphicFramePr>
          <p:xfrm>
            <a:off x="8301629" y="1848354"/>
            <a:ext cx="5155510" cy="38109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D0B6F060-1251-48D3-F5B9-FCA31ABDC9F1}"/>
                </a:ext>
              </a:extLst>
            </p:cNvPr>
            <p:cNvSpPr txBox="1"/>
            <p:nvPr/>
          </p:nvSpPr>
          <p:spPr>
            <a:xfrm>
              <a:off x="10154442" y="2968427"/>
              <a:ext cx="1692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>
                  <a:solidFill>
                    <a:schemeClr val="accent1"/>
                  </a:solidFill>
                </a:rPr>
                <a:t>Variável dependente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34FE4A0-9AA2-3DF7-5811-7747BCAB70AB}"/>
                </a:ext>
              </a:extLst>
            </p:cNvPr>
            <p:cNvSpPr txBox="1"/>
            <p:nvPr/>
          </p:nvSpPr>
          <p:spPr>
            <a:xfrm>
              <a:off x="11487369" y="2071252"/>
              <a:ext cx="19697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400">
                  <a:solidFill>
                    <a:schemeClr val="bg1">
                      <a:lumMod val="50000"/>
                    </a:schemeClr>
                  </a:solidFill>
                </a:rPr>
                <a:t>Variáveis independentes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16D3957B-CADF-D7CF-6C32-927997F5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151104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112CB19E-8639-0003-0C4D-95CB306963E5}"/>
              </a:ext>
            </a:extLst>
          </p:cNvPr>
          <p:cNvSpPr/>
          <p:nvPr/>
        </p:nvSpPr>
        <p:spPr>
          <a:xfrm>
            <a:off x="0" y="-11360"/>
            <a:ext cx="797839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A04123E-1FE2-E332-F13F-A461FF1A78E1}"/>
              </a:ext>
            </a:extLst>
          </p:cNvPr>
          <p:cNvSpPr/>
          <p:nvPr/>
        </p:nvSpPr>
        <p:spPr>
          <a:xfrm>
            <a:off x="7978391" y="0"/>
            <a:ext cx="421361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4F22ED6-A019-7208-62BA-E52ECBD99C18}"/>
              </a:ext>
            </a:extLst>
          </p:cNvPr>
          <p:cNvSpPr txBox="1"/>
          <p:nvPr/>
        </p:nvSpPr>
        <p:spPr>
          <a:xfrm>
            <a:off x="753627" y="602901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/>
              <a:t>ÍNDICE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8A63A8-CF23-07F7-92B8-91D86CC2E396}"/>
              </a:ext>
            </a:extLst>
          </p:cNvPr>
          <p:cNvSpPr txBox="1"/>
          <p:nvPr/>
        </p:nvSpPr>
        <p:spPr>
          <a:xfrm>
            <a:off x="1748413" y="2120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11CBBDF-5C4C-C257-8B95-F7EA32AE3A7B}"/>
              </a:ext>
            </a:extLst>
          </p:cNvPr>
          <p:cNvSpPr txBox="1"/>
          <p:nvPr/>
        </p:nvSpPr>
        <p:spPr>
          <a:xfrm>
            <a:off x="1157761" y="1729022"/>
            <a:ext cx="3079048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RESUMO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ENQUADRAMENTO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PROBLEMA E OBJETIVOS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METODOLOGIA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DADOS E RESULTADOS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pt-PT"/>
              <a:t>DISCUSSÃO E CONCLUSÕES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94D43A7-4323-7945-FBB0-CBCB54260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391" y="3425309"/>
            <a:ext cx="4213609" cy="3436382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6D69DC9-FB89-7930-EC14-810AD3FE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z="1600" b="1" smtClean="0"/>
              <a:t>2</a:t>
            </a:fld>
            <a:endParaRPr lang="pt-PT" sz="1600" b="1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5994C48-B40B-7F40-BD4B-2F9B55AD6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391" y="0"/>
            <a:ext cx="421360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8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36B59BEF-C9CA-96F3-56DA-258D10BEF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036963"/>
              </p:ext>
            </p:extLst>
          </p:nvPr>
        </p:nvGraphicFramePr>
        <p:xfrm>
          <a:off x="6345147" y="2206607"/>
          <a:ext cx="5035551" cy="3566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48C41FB-E8ED-0291-B1AC-111A58924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284090"/>
              </p:ext>
            </p:extLst>
          </p:nvPr>
        </p:nvGraphicFramePr>
        <p:xfrm>
          <a:off x="561974" y="2045479"/>
          <a:ext cx="4399325" cy="356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1" name="Conexão: Ângulo Reto 20">
            <a:extLst>
              <a:ext uri="{FF2B5EF4-FFF2-40B4-BE49-F238E27FC236}">
                <a16:creationId xmlns:a16="http://schemas.microsoft.com/office/drawing/2014/main" id="{DF00CEC5-21CC-7459-CC89-27E12FA9735E}"/>
              </a:ext>
            </a:extLst>
          </p:cNvPr>
          <p:cNvCxnSpPr>
            <a:cxnSpLocks/>
          </p:cNvCxnSpPr>
          <p:nvPr/>
        </p:nvCxnSpPr>
        <p:spPr>
          <a:xfrm>
            <a:off x="4961299" y="3352519"/>
            <a:ext cx="1439500" cy="952496"/>
          </a:xfrm>
          <a:prstGeom prst="bentConnector3">
            <a:avLst>
              <a:gd name="adj1" fmla="val 136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FBE04C0-326B-89B7-7EA5-02838A9962B1}"/>
              </a:ext>
            </a:extLst>
          </p:cNvPr>
          <p:cNvSpPr txBox="1"/>
          <p:nvPr/>
        </p:nvSpPr>
        <p:spPr>
          <a:xfrm>
            <a:off x="5122202" y="3348237"/>
            <a:ext cx="1707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Métodos Mistos associados, em média, a um maior número </a:t>
            </a:r>
            <a:r>
              <a:rPr lang="pt-PT" sz="1400">
                <a:solidFill>
                  <a:prstClr val="black"/>
                </a:solidFill>
                <a:latin typeface="Calibri" panose="020F0502020204030204"/>
              </a:rPr>
              <a:t>de citações</a:t>
            </a:r>
            <a:endParaRPr kumimoji="0" lang="pt-P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Fluxograma: Conexão Exterior à Página 3">
            <a:extLst>
              <a:ext uri="{FF2B5EF4-FFF2-40B4-BE49-F238E27FC236}">
                <a16:creationId xmlns:a16="http://schemas.microsoft.com/office/drawing/2014/main" id="{AB2B07EC-D030-D157-BE3F-9F622B55E619}"/>
              </a:ext>
            </a:extLst>
          </p:cNvPr>
          <p:cNvSpPr/>
          <p:nvPr/>
        </p:nvSpPr>
        <p:spPr>
          <a:xfrm>
            <a:off x="335622" y="986976"/>
            <a:ext cx="11517330" cy="838423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Verificou-se que o Beta da variável de métodos mistos é positiva e significativa e que tanto o R</a:t>
            </a:r>
            <a:r>
              <a:rPr lang="pt-PT" baseline="30000"/>
              <a:t>2</a:t>
            </a:r>
            <a:r>
              <a:rPr lang="pt-PT"/>
              <a:t>, como a F-</a:t>
            </a:r>
            <a:r>
              <a:rPr lang="pt-PT" err="1"/>
              <a:t>Statistic</a:t>
            </a:r>
            <a:r>
              <a:rPr lang="pt-PT"/>
              <a:t> melhoram no grupo de estudos de artigos mistos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4F192A-682E-EBE7-FEE8-58023B239A5A}"/>
              </a:ext>
            </a:extLst>
          </p:cNvPr>
          <p:cNvSpPr txBox="1"/>
          <p:nvPr/>
        </p:nvSpPr>
        <p:spPr>
          <a:xfrm>
            <a:off x="648086" y="5684722"/>
            <a:ext cx="4313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 </a:t>
            </a:r>
            <a:r>
              <a:rPr lang="en-US" sz="1000"/>
              <a:t> 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43187AF-1D1F-2325-21F3-0666EA7E7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1402933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A48C41FB-E8ED-0291-B1AC-111A58924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312111"/>
              </p:ext>
            </p:extLst>
          </p:nvPr>
        </p:nvGraphicFramePr>
        <p:xfrm>
          <a:off x="508297" y="1800430"/>
          <a:ext cx="4399325" cy="3707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1" name="Conexão: Ângulo Reto 20">
            <a:extLst>
              <a:ext uri="{FF2B5EF4-FFF2-40B4-BE49-F238E27FC236}">
                <a16:creationId xmlns:a16="http://schemas.microsoft.com/office/drawing/2014/main" id="{DF00CEC5-21CC-7459-CC89-27E12FA9735E}"/>
              </a:ext>
            </a:extLst>
          </p:cNvPr>
          <p:cNvCxnSpPr>
            <a:cxnSpLocks/>
          </p:cNvCxnSpPr>
          <p:nvPr/>
        </p:nvCxnSpPr>
        <p:spPr>
          <a:xfrm>
            <a:off x="4907622" y="2885795"/>
            <a:ext cx="2645703" cy="300683"/>
          </a:xfrm>
          <a:prstGeom prst="bentConnector3">
            <a:avLst>
              <a:gd name="adj1" fmla="val 60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FF02841-AFB8-ED89-4B97-E17EE4B29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775873"/>
              </p:ext>
            </p:extLst>
          </p:nvPr>
        </p:nvGraphicFramePr>
        <p:xfrm>
          <a:off x="7109848" y="1904207"/>
          <a:ext cx="4187825" cy="3566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5E3888-686F-A8D8-C405-67EAC7467317}"/>
              </a:ext>
            </a:extLst>
          </p:cNvPr>
          <p:cNvSpPr txBox="1"/>
          <p:nvPr/>
        </p:nvSpPr>
        <p:spPr>
          <a:xfrm>
            <a:off x="5055633" y="2724813"/>
            <a:ext cx="257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Variáveis que afetam positivamente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n.º citações num artigo</a:t>
            </a:r>
          </a:p>
        </p:txBody>
      </p:sp>
      <p:cxnSp>
        <p:nvCxnSpPr>
          <p:cNvPr id="17" name="Conexão: Ângulo Reto 16">
            <a:extLst>
              <a:ext uri="{FF2B5EF4-FFF2-40B4-BE49-F238E27FC236}">
                <a16:creationId xmlns:a16="http://schemas.microsoft.com/office/drawing/2014/main" id="{67925B0D-D3A8-1ADA-C953-F28929007AAA}"/>
              </a:ext>
            </a:extLst>
          </p:cNvPr>
          <p:cNvCxnSpPr>
            <a:cxnSpLocks/>
          </p:cNvCxnSpPr>
          <p:nvPr/>
        </p:nvCxnSpPr>
        <p:spPr>
          <a:xfrm>
            <a:off x="4934458" y="4395595"/>
            <a:ext cx="2618867" cy="293096"/>
          </a:xfrm>
          <a:prstGeom prst="bentConnector3">
            <a:avLst>
              <a:gd name="adj1" fmla="val 59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BB74253-C419-B39B-886F-B8F56B684854}"/>
              </a:ext>
            </a:extLst>
          </p:cNvPr>
          <p:cNvSpPr txBox="1"/>
          <p:nvPr/>
        </p:nvSpPr>
        <p:spPr>
          <a:xfrm>
            <a:off x="5082153" y="4227026"/>
            <a:ext cx="257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Variáveis que afetam negativamente n.º citações num artigo</a:t>
            </a:r>
          </a:p>
        </p:txBody>
      </p:sp>
      <p:sp>
        <p:nvSpPr>
          <p:cNvPr id="13" name="Fluxograma: Conexão Exterior à Página 12">
            <a:extLst>
              <a:ext uri="{FF2B5EF4-FFF2-40B4-BE49-F238E27FC236}">
                <a16:creationId xmlns:a16="http://schemas.microsoft.com/office/drawing/2014/main" id="{2411B630-E898-4C46-253F-67BED326C810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Influência das variáveis analisadas sobre o n.º de citações (regressão)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377429-F0E0-A731-240D-9191A7DDEB80}"/>
              </a:ext>
            </a:extLst>
          </p:cNvPr>
          <p:cNvSpPr txBox="1"/>
          <p:nvPr/>
        </p:nvSpPr>
        <p:spPr>
          <a:xfrm>
            <a:off x="508297" y="5598482"/>
            <a:ext cx="460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</a:t>
            </a:r>
            <a:r>
              <a:rPr lang="en-US" sz="1000"/>
              <a:t> 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A49710-3446-4CE5-2EB0-BF741C363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244537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EA5FF2DC-E8D6-55AD-EF65-64800B8C6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942709"/>
              </p:ext>
            </p:extLst>
          </p:nvPr>
        </p:nvGraphicFramePr>
        <p:xfrm>
          <a:off x="6460280" y="1906800"/>
          <a:ext cx="4237792" cy="37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83E6F48-242E-C378-E2E0-F283275C5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397845"/>
              </p:ext>
            </p:extLst>
          </p:nvPr>
        </p:nvGraphicFramePr>
        <p:xfrm>
          <a:off x="562659" y="2029975"/>
          <a:ext cx="4237792" cy="37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Fluxograma: Conexão Exterior à Página 19">
            <a:extLst>
              <a:ext uri="{FF2B5EF4-FFF2-40B4-BE49-F238E27FC236}">
                <a16:creationId xmlns:a16="http://schemas.microsoft.com/office/drawing/2014/main" id="{72EF82EA-83C8-0455-38E8-EBBFA25AC5E2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Impacto de diferentes tipos de artigos de Métodos Mistos</a:t>
            </a:r>
          </a:p>
        </p:txBody>
      </p:sp>
      <p:sp>
        <p:nvSpPr>
          <p:cNvPr id="22" name="Bolha de Discurso: Oval 21">
            <a:extLst>
              <a:ext uri="{FF2B5EF4-FFF2-40B4-BE49-F238E27FC236}">
                <a16:creationId xmlns:a16="http://schemas.microsoft.com/office/drawing/2014/main" id="{4AC356D7-9EB8-5318-5F15-D17D26ABD25B}"/>
              </a:ext>
            </a:extLst>
          </p:cNvPr>
          <p:cNvSpPr/>
          <p:nvPr/>
        </p:nvSpPr>
        <p:spPr>
          <a:xfrm>
            <a:off x="4907622" y="1911775"/>
            <a:ext cx="1093128" cy="78379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800"/>
              <a:t>Triangulação com maior impacto</a:t>
            </a:r>
          </a:p>
        </p:txBody>
      </p:sp>
      <p:sp>
        <p:nvSpPr>
          <p:cNvPr id="23" name="Bolha de Discurso: Oval 22">
            <a:extLst>
              <a:ext uri="{FF2B5EF4-FFF2-40B4-BE49-F238E27FC236}">
                <a16:creationId xmlns:a16="http://schemas.microsoft.com/office/drawing/2014/main" id="{6E30D074-F5B3-8BC8-46E0-14DF90A8462B}"/>
              </a:ext>
            </a:extLst>
          </p:cNvPr>
          <p:cNvSpPr/>
          <p:nvPr/>
        </p:nvSpPr>
        <p:spPr>
          <a:xfrm>
            <a:off x="10448282" y="1954512"/>
            <a:ext cx="1093128" cy="78379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800"/>
              <a:t>Artigos com status diferentes com maior impacto</a:t>
            </a:r>
          </a:p>
        </p:txBody>
      </p:sp>
      <p:sp>
        <p:nvSpPr>
          <p:cNvPr id="26" name="Seta: Bidirecional 25">
            <a:extLst>
              <a:ext uri="{FF2B5EF4-FFF2-40B4-BE49-F238E27FC236}">
                <a16:creationId xmlns:a16="http://schemas.microsoft.com/office/drawing/2014/main" id="{5CADF0C2-1800-C62B-5A82-66C85B405B43}"/>
              </a:ext>
            </a:extLst>
          </p:cNvPr>
          <p:cNvSpPr/>
          <p:nvPr/>
        </p:nvSpPr>
        <p:spPr>
          <a:xfrm>
            <a:off x="4471226" y="4800890"/>
            <a:ext cx="2046204" cy="23151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A2827C-15D7-3104-5FB3-D5EE46A33A51}"/>
              </a:ext>
            </a:extLst>
          </p:cNvPr>
          <p:cNvSpPr txBox="1"/>
          <p:nvPr/>
        </p:nvSpPr>
        <p:spPr>
          <a:xfrm>
            <a:off x="4471226" y="4341891"/>
            <a:ext cx="204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/>
              <a:t>Não se encontram diferenças significativas nos resultados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C1DD1B5-A482-A4A1-355B-2C88EB428442}"/>
              </a:ext>
            </a:extLst>
          </p:cNvPr>
          <p:cNvSpPr txBox="1"/>
          <p:nvPr/>
        </p:nvSpPr>
        <p:spPr>
          <a:xfrm>
            <a:off x="3581031" y="5852023"/>
            <a:ext cx="4339652" cy="245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 </a:t>
            </a:r>
            <a:r>
              <a:rPr lang="en-US" sz="1000"/>
              <a:t>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C0D6FE-F77D-8375-0755-CC82942ED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818408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83E6F48-242E-C378-E2E0-F283275C5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1995582"/>
              </p:ext>
            </p:extLst>
          </p:nvPr>
        </p:nvGraphicFramePr>
        <p:xfrm>
          <a:off x="599908" y="1820475"/>
          <a:ext cx="4123012" cy="3515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luxograma: Conexão Exterior à Página 19">
            <a:extLst>
              <a:ext uri="{FF2B5EF4-FFF2-40B4-BE49-F238E27FC236}">
                <a16:creationId xmlns:a16="http://schemas.microsoft.com/office/drawing/2014/main" id="{72EF82EA-83C8-0455-38E8-EBBFA25AC5E2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de diferentes tipos de artigos de Métodos Mistos</a:t>
            </a:r>
          </a:p>
        </p:txBody>
      </p:sp>
      <p:sp>
        <p:nvSpPr>
          <p:cNvPr id="22" name="Bolha de Discurso: Oval 21">
            <a:extLst>
              <a:ext uri="{FF2B5EF4-FFF2-40B4-BE49-F238E27FC236}">
                <a16:creationId xmlns:a16="http://schemas.microsoft.com/office/drawing/2014/main" id="{4AC356D7-9EB8-5318-5F15-D17D26ABD25B}"/>
              </a:ext>
            </a:extLst>
          </p:cNvPr>
          <p:cNvSpPr/>
          <p:nvPr/>
        </p:nvSpPr>
        <p:spPr>
          <a:xfrm>
            <a:off x="4907622" y="1911775"/>
            <a:ext cx="1093128" cy="78379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Artigos Sequenciais com maior impacto</a:t>
            </a:r>
          </a:p>
        </p:txBody>
      </p:sp>
      <p:sp>
        <p:nvSpPr>
          <p:cNvPr id="23" name="Bolha de Discurso: Oval 22">
            <a:extLst>
              <a:ext uri="{FF2B5EF4-FFF2-40B4-BE49-F238E27FC236}">
                <a16:creationId xmlns:a16="http://schemas.microsoft.com/office/drawing/2014/main" id="{6E30D074-F5B3-8BC8-46E0-14DF90A8462B}"/>
              </a:ext>
            </a:extLst>
          </p:cNvPr>
          <p:cNvSpPr/>
          <p:nvPr/>
        </p:nvSpPr>
        <p:spPr>
          <a:xfrm>
            <a:off x="10890964" y="1820475"/>
            <a:ext cx="1093128" cy="783793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Artigos Sequenciais com maior impacto</a:t>
            </a:r>
          </a:p>
        </p:txBody>
      </p:sp>
      <p:sp>
        <p:nvSpPr>
          <p:cNvPr id="26" name="Seta: Bidirecional 25">
            <a:extLst>
              <a:ext uri="{FF2B5EF4-FFF2-40B4-BE49-F238E27FC236}">
                <a16:creationId xmlns:a16="http://schemas.microsoft.com/office/drawing/2014/main" id="{5CADF0C2-1800-C62B-5A82-66C85B405B43}"/>
              </a:ext>
            </a:extLst>
          </p:cNvPr>
          <p:cNvSpPr/>
          <p:nvPr/>
        </p:nvSpPr>
        <p:spPr>
          <a:xfrm>
            <a:off x="4907622" y="4003582"/>
            <a:ext cx="2046205" cy="23151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2A2827C-15D7-3104-5FB3-D5EE46A33A51}"/>
              </a:ext>
            </a:extLst>
          </p:cNvPr>
          <p:cNvSpPr txBox="1"/>
          <p:nvPr/>
        </p:nvSpPr>
        <p:spPr>
          <a:xfrm>
            <a:off x="4907623" y="3519958"/>
            <a:ext cx="2046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se encontram diferenças significativas nos resultados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A36D3C7-3E8C-C5F0-52B0-96DA713C2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993830"/>
              </p:ext>
            </p:extLst>
          </p:nvPr>
        </p:nvGraphicFramePr>
        <p:xfrm>
          <a:off x="6953827" y="1931796"/>
          <a:ext cx="4123012" cy="337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Balão: Seta Para Cima 3">
            <a:extLst>
              <a:ext uri="{FF2B5EF4-FFF2-40B4-BE49-F238E27FC236}">
                <a16:creationId xmlns:a16="http://schemas.microsoft.com/office/drawing/2014/main" id="{893E77FD-A8D3-F3AC-8690-8C020C350A43}"/>
              </a:ext>
            </a:extLst>
          </p:cNvPr>
          <p:cNvSpPr/>
          <p:nvPr/>
        </p:nvSpPr>
        <p:spPr>
          <a:xfrm>
            <a:off x="335621" y="5625451"/>
            <a:ext cx="11517331" cy="612649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As diferenças nas práticas de pesquisa de Métodos Mistos não têm impacto na aceitação do artigo - Citações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D20870-ADEE-8AA3-60F1-21C3164B7C99}"/>
              </a:ext>
            </a:extLst>
          </p:cNvPr>
          <p:cNvSpPr txBox="1"/>
          <p:nvPr/>
        </p:nvSpPr>
        <p:spPr>
          <a:xfrm>
            <a:off x="3554492" y="5384836"/>
            <a:ext cx="4892515" cy="24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</a:t>
            </a:r>
            <a:r>
              <a:rPr lang="pt-PT" sz="1000" strike="sngStrike">
                <a:solidFill>
                  <a:srgbClr val="FF0000"/>
                </a:solidFill>
              </a:rPr>
              <a:t> </a:t>
            </a:r>
            <a:r>
              <a:rPr lang="en-US" sz="1000"/>
              <a:t>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E091420-3A5D-5FAF-7BF8-795A3D0D8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3812893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uxograma: Conexão Exterior à Página 19">
            <a:extLst>
              <a:ext uri="{FF2B5EF4-FFF2-40B4-BE49-F238E27FC236}">
                <a16:creationId xmlns:a16="http://schemas.microsoft.com/office/drawing/2014/main" id="{72EF82EA-83C8-0455-38E8-EBBFA25AC5E2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de diferentes tipos de artigos de Métodos Mistos comparado com Estudos </a:t>
            </a:r>
            <a:r>
              <a:rPr kumimoji="0" lang="pt-PT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A36D3C7-3E8C-C5F0-52B0-96DA713C2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4442384"/>
              </p:ext>
            </p:extLst>
          </p:nvPr>
        </p:nvGraphicFramePr>
        <p:xfrm>
          <a:off x="337334" y="1767131"/>
          <a:ext cx="11517331" cy="291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Balão: Seta Para Cima 3">
            <a:extLst>
              <a:ext uri="{FF2B5EF4-FFF2-40B4-BE49-F238E27FC236}">
                <a16:creationId xmlns:a16="http://schemas.microsoft.com/office/drawing/2014/main" id="{893E77FD-A8D3-F3AC-8690-8C020C350A43}"/>
              </a:ext>
            </a:extLst>
          </p:cNvPr>
          <p:cNvSpPr/>
          <p:nvPr/>
        </p:nvSpPr>
        <p:spPr>
          <a:xfrm>
            <a:off x="335621" y="5096329"/>
            <a:ext cx="11517331" cy="1141772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</a:t>
            </a:r>
            <a:r>
              <a:rPr lang="pt-PT" sz="1600">
                <a:solidFill>
                  <a:prstClr val="white"/>
                </a:solidFill>
                <a:latin typeface="Calibri" panose="020F0502020204030204"/>
              </a:rPr>
              <a:t>de</a:t>
            </a: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Métodos Mistos, com o objetivo de desenvolvimento, implementação sequencial e que priorizam uma da metodologias tendem a receber mais citações que os artigos </a:t>
            </a:r>
            <a:r>
              <a:rPr kumimoji="0" lang="pt-PT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r>
              <a:rPr kumimoji="0" lang="pt-PT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embora não se observem diferenças estatisticamente significativas dentro das metodologias mistas.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963BFC-E149-80D9-4F33-B472E71DC1BB}"/>
              </a:ext>
            </a:extLst>
          </p:cNvPr>
          <p:cNvSpPr txBox="1"/>
          <p:nvPr/>
        </p:nvSpPr>
        <p:spPr>
          <a:xfrm>
            <a:off x="3805606" y="4850108"/>
            <a:ext cx="458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</a:t>
            </a:r>
            <a:r>
              <a:rPr lang="en-US" sz="1000"/>
              <a:t> 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F1C877-8B86-8C89-CF55-502541E3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133377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luxograma: Conexão Exterior à Página 19">
            <a:extLst>
              <a:ext uri="{FF2B5EF4-FFF2-40B4-BE49-F238E27FC236}">
                <a16:creationId xmlns:a16="http://schemas.microsoft.com/office/drawing/2014/main" id="{72EF82EA-83C8-0455-38E8-EBBFA25AC5E2}"/>
              </a:ext>
            </a:extLst>
          </p:cNvPr>
          <p:cNvSpPr/>
          <p:nvPr/>
        </p:nvSpPr>
        <p:spPr>
          <a:xfrm>
            <a:off x="335622" y="986977"/>
            <a:ext cx="11517330" cy="612648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 da trajetória de artigos de Métodos Mistos comparado com Estudos </a:t>
            </a:r>
            <a:r>
              <a:rPr kumimoji="0" lang="pt-PT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alão: Seta Para Cima 3">
            <a:extLst>
              <a:ext uri="{FF2B5EF4-FFF2-40B4-BE49-F238E27FC236}">
                <a16:creationId xmlns:a16="http://schemas.microsoft.com/office/drawing/2014/main" id="{893E77FD-A8D3-F3AC-8690-8C020C350A43}"/>
              </a:ext>
            </a:extLst>
          </p:cNvPr>
          <p:cNvSpPr/>
          <p:nvPr/>
        </p:nvSpPr>
        <p:spPr>
          <a:xfrm>
            <a:off x="335621" y="5507237"/>
            <a:ext cx="11517331" cy="730863"/>
          </a:xfrm>
          <a:prstGeom prst="up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Artigos Métodos Mistos registam entre 5-7 anos um n.º de citações que os estudos </a:t>
            </a:r>
            <a:r>
              <a:rPr kumimoji="0" lang="pt-PT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r>
              <a: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apenas atingem entre os 7-10 anos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73016E4-029C-5DBD-44C4-DA8B40211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7867712"/>
              </p:ext>
            </p:extLst>
          </p:nvPr>
        </p:nvGraphicFramePr>
        <p:xfrm>
          <a:off x="562659" y="1766314"/>
          <a:ext cx="4237792" cy="356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AE4816-8DF1-F772-FB72-F00B76F49316}"/>
              </a:ext>
            </a:extLst>
          </p:cNvPr>
          <p:cNvSpPr txBox="1"/>
          <p:nvPr/>
        </p:nvSpPr>
        <p:spPr>
          <a:xfrm rot="16200000">
            <a:off x="119666" y="3163174"/>
            <a:ext cx="70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Citações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290D07-D9F3-7256-318F-4FD2321F5E1D}"/>
              </a:ext>
            </a:extLst>
          </p:cNvPr>
          <p:cNvSpPr txBox="1"/>
          <p:nvPr/>
        </p:nvSpPr>
        <p:spPr>
          <a:xfrm>
            <a:off x="612622" y="488949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Anos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E0EC8587-0AA3-418D-90EF-803A81AD6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377065"/>
              </p:ext>
            </p:extLst>
          </p:nvPr>
        </p:nvGraphicFramePr>
        <p:xfrm>
          <a:off x="7391551" y="1766314"/>
          <a:ext cx="4237792" cy="356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4FEEAC0B-B675-2554-82EB-4EAB4E3EED5B}"/>
              </a:ext>
            </a:extLst>
          </p:cNvPr>
          <p:cNvSpPr txBox="1"/>
          <p:nvPr/>
        </p:nvSpPr>
        <p:spPr>
          <a:xfrm rot="16200000">
            <a:off x="6913040" y="3163174"/>
            <a:ext cx="70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Citações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5F6A36-5A01-56B4-27B8-BDE3609DA96C}"/>
              </a:ext>
            </a:extLst>
          </p:cNvPr>
          <p:cNvSpPr txBox="1"/>
          <p:nvPr/>
        </p:nvSpPr>
        <p:spPr>
          <a:xfrm>
            <a:off x="7391551" y="488949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>
                <a:solidFill>
                  <a:schemeClr val="tx1">
                    <a:lumMod val="65000"/>
                    <a:lumOff val="35000"/>
                  </a:schemeClr>
                </a:solidFill>
              </a:rPr>
              <a:t>Anos</a:t>
            </a:r>
          </a:p>
        </p:txBody>
      </p:sp>
      <p:sp>
        <p:nvSpPr>
          <p:cNvPr id="21" name="Fluxograma: Conexão Exterior à Página 20">
            <a:extLst>
              <a:ext uri="{FF2B5EF4-FFF2-40B4-BE49-F238E27FC236}">
                <a16:creationId xmlns:a16="http://schemas.microsoft.com/office/drawing/2014/main" id="{545E7283-2CB3-6779-73B9-EEABAEC0077A}"/>
              </a:ext>
            </a:extLst>
          </p:cNvPr>
          <p:cNvSpPr/>
          <p:nvPr/>
        </p:nvSpPr>
        <p:spPr>
          <a:xfrm>
            <a:off x="5148129" y="1713022"/>
            <a:ext cx="1763995" cy="176385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/>
              <a:t>Amostra de 90 artigos de Métodos Mistos,  publicados entre 1980-1999 (10 anos de histórico)</a:t>
            </a:r>
          </a:p>
        </p:txBody>
      </p:sp>
      <p:sp>
        <p:nvSpPr>
          <p:cNvPr id="22" name="Moldura 21">
            <a:extLst>
              <a:ext uri="{FF2B5EF4-FFF2-40B4-BE49-F238E27FC236}">
                <a16:creationId xmlns:a16="http://schemas.microsoft.com/office/drawing/2014/main" id="{CCB365F2-4226-5EA9-F3C7-AE2D49E51EB2}"/>
              </a:ext>
            </a:extLst>
          </p:cNvPr>
          <p:cNvSpPr/>
          <p:nvPr/>
        </p:nvSpPr>
        <p:spPr>
          <a:xfrm>
            <a:off x="5148128" y="3663356"/>
            <a:ext cx="1763995" cy="148100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300">
                <a:solidFill>
                  <a:schemeClr val="tx1"/>
                </a:solidFill>
              </a:rPr>
              <a:t>Pesquisa com Métodos Mistos tem atributos que criam mais valor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AA4374E-F6DE-974A-87AA-48B7F84F0EDE}"/>
              </a:ext>
            </a:extLst>
          </p:cNvPr>
          <p:cNvSpPr txBox="1"/>
          <p:nvPr/>
        </p:nvSpPr>
        <p:spPr>
          <a:xfrm>
            <a:off x="3760555" y="5327987"/>
            <a:ext cx="4670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/>
              <a:t>Fonte: elaborado pelo próprio com recolha de dados: </a:t>
            </a:r>
            <a:r>
              <a:rPr lang="en-US" sz="1000"/>
              <a:t>(</a:t>
            </a:r>
            <a:r>
              <a:rPr lang="en-US" sz="1000" err="1"/>
              <a:t>J.F.Molina-Azorin</a:t>
            </a:r>
            <a:r>
              <a:rPr lang="en-US" sz="1000"/>
              <a:t>, 2012).</a:t>
            </a:r>
            <a:r>
              <a:rPr lang="pt-PT" sz="1000"/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C8891E-6A62-4237-4A79-E2A17B294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DADOS E RESULTADOS</a:t>
            </a:r>
          </a:p>
        </p:txBody>
      </p:sp>
    </p:spTree>
    <p:extLst>
      <p:ext uri="{BB962C8B-B14F-4D97-AF65-F5344CB8AC3E}">
        <p14:creationId xmlns:p14="http://schemas.microsoft.com/office/powerpoint/2010/main" val="301454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E38312D-549C-900D-F910-57E79193E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31099D9-D899-4EFE-1979-FA8F6516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26</a:t>
            </a:fld>
            <a:endParaRPr lang="pt-PT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7752C6D8-A926-E093-A636-62AB9854A056}"/>
              </a:ext>
            </a:extLst>
          </p:cNvPr>
          <p:cNvSpPr/>
          <p:nvPr/>
        </p:nvSpPr>
        <p:spPr>
          <a:xfrm>
            <a:off x="0" y="1083948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DISCUSSÃO E CONCLUSÕES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0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DISCUSSÃO E CONCLUSÕES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3E383F-B488-D2E6-8E4E-7A948A7BAE9C}"/>
              </a:ext>
            </a:extLst>
          </p:cNvPr>
          <p:cNvSpPr txBox="1"/>
          <p:nvPr/>
        </p:nvSpPr>
        <p:spPr>
          <a:xfrm>
            <a:off x="335622" y="887139"/>
            <a:ext cx="1142483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resultados apontam que os </a:t>
            </a:r>
            <a:r>
              <a:rPr kumimoji="0" lang="pt-PT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estudos com métodos mistos publicados no </a:t>
            </a:r>
            <a:r>
              <a:rPr kumimoji="0" lang="pt-PT" sz="18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</a:t>
            </a:r>
            <a:r>
              <a:rPr lang="pt-PT" b="1" i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Mana</a:t>
            </a:r>
            <a:r>
              <a:rPr kumimoji="0" lang="pt-PT" sz="1800" b="1" i="1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gement</a:t>
            </a:r>
            <a:r>
              <a:rPr kumimoji="0" lang="pt-PT" sz="18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b="1" i="1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</a:t>
            </a:r>
            <a:r>
              <a:rPr kumimoji="0" lang="pt-PT" sz="18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b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têm maior impacto que os estudos </a:t>
            </a:r>
            <a:r>
              <a:rPr kumimoji="0" lang="pt-PT" sz="1800" b="1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r>
              <a:rPr lang="pt-PT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 Consequentemente, a pesquisa com métodos mistos tem atributos que podem 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acrescentar mais valor comparativamente a artigos </a:t>
            </a:r>
            <a:r>
              <a:rPr lang="pt-PT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mono-método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 b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</a:rPr>
              <a:t>utilização de diferentes técnicas de aplicação de métodos mistos </a:t>
            </a:r>
            <a:r>
              <a:rPr lang="pt-PT">
                <a:solidFill>
                  <a:schemeClr val="bg1">
                    <a:lumMod val="50000"/>
                  </a:schemeClr>
                </a:solidFill>
              </a:rPr>
              <a:t>(objetivo, prioridade, implementação e design) não tem influência significativa sobre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</a:rPr>
              <a:t>o nível de impacto do artigo.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As evidências de maiores citações nos artigos de métodos mistos podem ser explicadas pelo valor que esses artigos agregam para a pesquisa estratégica</a:t>
            </a:r>
            <a:r>
              <a:rPr lang="pt-PT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a que acresce o facto de tipicamente serem estudos mais complexos, que requerem maior dedicação e recursos na sua aplicação, dada a necessidade de implementar várias perspetivas de análise (</a:t>
            </a:r>
            <a:r>
              <a:rPr lang="pt-PT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Niglas</a:t>
            </a:r>
            <a:r>
              <a:rPr lang="pt-PT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2004).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Morse (2003) realçou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que o uso de mais do que um método de investigação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aponta para maior capacidade de obtenção de resultados abrangentes, que permitem uma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melhor compreensão do fenómeno analisado.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 pesquisa de métodos mistos pode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adicionar conhecimento e compreensão 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que se podem perder quando apenas um único método é usado, e pode produzir </a:t>
            </a:r>
            <a:r>
              <a:rPr lang="pt-PT" b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conhecimentos mais completos 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(Johnson &amp; </a:t>
            </a:r>
            <a:r>
              <a:rPr lang="pt-PT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Onwuegbuzie</a:t>
            </a:r>
            <a:r>
              <a:rPr lang="pt-PT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2004).</a:t>
            </a:r>
          </a:p>
        </p:txBody>
      </p:sp>
    </p:spTree>
    <p:extLst>
      <p:ext uri="{BB962C8B-B14F-4D97-AF65-F5344CB8AC3E}">
        <p14:creationId xmlns:p14="http://schemas.microsoft.com/office/powerpoint/2010/main" val="2594080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3E383F-B488-D2E6-8E4E-7A948A7BAE9C}"/>
              </a:ext>
            </a:extLst>
          </p:cNvPr>
          <p:cNvSpPr txBox="1"/>
          <p:nvPr/>
        </p:nvSpPr>
        <p:spPr>
          <a:xfrm>
            <a:off x="335622" y="1069966"/>
            <a:ext cx="11424830" cy="48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 relacionamento entre as diferentes metodologias de investigação pode ser influenciado por se tratar de uma disciplina 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relativamente recente (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Gestão Estratégica).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 confiança nas conclusões de estudos de investigação estratégica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incrementará em função da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condução adequada dos campos de estudo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no que concerne  ao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projeto, medição, análise e interpretação dos resultados 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</a:t>
            </a:r>
            <a:r>
              <a:rPr lang="nb-NO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Boyd, Finkelstein, </a:t>
            </a:r>
            <a:r>
              <a:rPr lang="nb-NO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et al</a:t>
            </a:r>
            <a:r>
              <a:rPr lang="nb-NO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., 2005).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Sendo um campo de investigação relativamente recente,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 utilização de metodologias qualitativas poderá ajudar a enquadrar e fornecer contexto aos questionários quantitativos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o que  facilita a  obtenção de melhores respostas (</a:t>
            </a:r>
            <a:r>
              <a:rPr lang="pt-PT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Ethiraj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</a:t>
            </a:r>
            <a:r>
              <a:rPr lang="pt-PT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Kale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</a:t>
            </a:r>
            <a:r>
              <a:rPr lang="pt-PT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Krishnan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&amp; </a:t>
            </a:r>
            <a:r>
              <a:rPr lang="pt-PT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Sing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2005).</a:t>
            </a:r>
          </a:p>
          <a:p>
            <a:pPr algn="just">
              <a:spcAft>
                <a:spcPts val="3000"/>
              </a:spcAft>
              <a:defRPr/>
            </a:pPr>
            <a:r>
              <a:rPr lang="pt-PT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Todos os tipos de pesquisa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têm características próprias que permitem em circunstâncias diferentes obter </a:t>
            </a:r>
            <a:r>
              <a:rPr lang="pt-PT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resultados superiores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, o que reforça a necessidade do investigador, no âmbito de uma das suas tarefas iniciais, </a:t>
            </a:r>
            <a:r>
              <a:rPr lang="pt-PT" b="1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determinar a melhor abordagem de pesquisa ou combinação de abordagens.</a:t>
            </a:r>
            <a:endParaRPr kumimoji="0" lang="pt-PT" sz="18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>
              <a:spcAft>
                <a:spcPts val="3000"/>
              </a:spcAft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Métodos mistos 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devem ser usados quando a questão a pesquisar indicia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combinação de abordagens qualitativa e quantitativas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Também o mesmo se aplica no que concerne a abordagens </a:t>
            </a:r>
            <a:r>
              <a:rPr kumimoji="0" lang="pt-PT" sz="18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mono-método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qualitativas ou quantitativas, tendo como base as questões de pesquisa. 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750A09-1123-2E41-1F44-B78BB7A3900D}"/>
              </a:ext>
            </a:extLst>
          </p:cNvPr>
          <p:cNvSpPr txBox="1">
            <a:spLocks/>
          </p:cNvSpPr>
          <p:nvPr/>
        </p:nvSpPr>
        <p:spPr>
          <a:xfrm>
            <a:off x="335622" y="340663"/>
            <a:ext cx="9144000" cy="409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DISCUSSÃO E CONCLUSÕES</a:t>
            </a:r>
          </a:p>
        </p:txBody>
      </p:sp>
    </p:spTree>
    <p:extLst>
      <p:ext uri="{BB962C8B-B14F-4D97-AF65-F5344CB8AC3E}">
        <p14:creationId xmlns:p14="http://schemas.microsoft.com/office/powerpoint/2010/main" val="152997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03E383F-B488-D2E6-8E4E-7A948A7BAE9C}"/>
              </a:ext>
            </a:extLst>
          </p:cNvPr>
          <p:cNvSpPr txBox="1"/>
          <p:nvPr/>
        </p:nvSpPr>
        <p:spPr>
          <a:xfrm>
            <a:off x="335622" y="1177144"/>
            <a:ext cx="11329636" cy="48936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Limitações do artigo e possíveis campos de investiga</a:t>
            </a:r>
            <a:r>
              <a:rPr lang="pt-PT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ção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futura: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Resultados derivam da análise de artigos publicados apenas no SMJ. Possibilidade de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alargar a análise a outras publicações e áreas de investigação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número de citações foi apurado num dado momento do tempo. Possibilidade de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efetuar uma análise dinâmica de evolução das citações 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ao longo do tempo.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Possibilidade de </a:t>
            </a:r>
            <a:r>
              <a:rPr kumimoji="0" lang="pt-PT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incluir mais varáveis independentes para explicar o número de citações</a:t>
            </a: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pt-PT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utilização de métodos mistos poderá limitar o rigor do estudo e a originalidade da ideia. Possibilidade de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analisar o impacto da utilização de métodos mistos nestas variáveis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 número de citações é utilizado de forma abrangente como medida do impacto de cada artigo, mesmo não sendo um indicador perfeito.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Não reflete necessariamente a transmissão de conhecimento e considera-se que todas as citações tiveram a mesma relevância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Baumgartner &amp; Pieters, 2003; Stremersch </a:t>
            </a:r>
            <a:r>
              <a:rPr lang="de-DE" i="1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., 2007)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 Possibilidade de estudar as </a:t>
            </a:r>
            <a:r>
              <a:rPr lang="pt-PT" b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causas para o maior número de citações verificado em artigos de métodos mistos, bem como a opinião dos investigadores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sobre o impacto destes estudos no seu trabalho.</a:t>
            </a:r>
            <a:endParaRPr lang="pt-PT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A598BA-906A-59FF-AC15-2B11094CDF45}"/>
              </a:ext>
            </a:extLst>
          </p:cNvPr>
          <p:cNvSpPr txBox="1">
            <a:spLocks/>
          </p:cNvSpPr>
          <p:nvPr/>
        </p:nvSpPr>
        <p:spPr>
          <a:xfrm>
            <a:off x="335622" y="340663"/>
            <a:ext cx="9144000" cy="4093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DISCUSSÃO E CONCLUSÕES</a:t>
            </a:r>
          </a:p>
        </p:txBody>
      </p:sp>
    </p:spTree>
    <p:extLst>
      <p:ext uri="{BB962C8B-B14F-4D97-AF65-F5344CB8AC3E}">
        <p14:creationId xmlns:p14="http://schemas.microsoft.com/office/powerpoint/2010/main" val="175552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99CEB22-C6A2-1167-D427-9D9FED1FF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1088461"/>
            <a:ext cx="658425" cy="658425"/>
          </a:xfrm>
          <a:prstGeom prst="rect">
            <a:avLst/>
          </a:prstGeom>
        </p:spPr>
      </p:pic>
      <p:pic>
        <p:nvPicPr>
          <p:cNvPr id="6" name="Imagem 5" descr="Uma imagem com texto, vestuário, homem, captura de ecrã">
            <a:extLst>
              <a:ext uri="{FF2B5EF4-FFF2-40B4-BE49-F238E27FC236}">
                <a16:creationId xmlns:a16="http://schemas.microsoft.com/office/drawing/2014/main" id="{BEB545AE-C6E4-261C-AFBE-11E044F27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05"/>
            <a:ext cx="12267068" cy="6847895"/>
          </a:xfrm>
          <a:prstGeom prst="rect">
            <a:avLst/>
          </a:prstGeom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C76A6921-7718-0EDF-43C7-B4844C71F1B8}"/>
              </a:ext>
            </a:extLst>
          </p:cNvPr>
          <p:cNvSpPr/>
          <p:nvPr/>
        </p:nvSpPr>
        <p:spPr>
          <a:xfrm>
            <a:off x="0" y="1083948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Calibri" panose="020F0502020204030204" pitchFamily="34" charset="0"/>
              </a:rPr>
              <a:t>    </a:t>
            </a: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RESUMO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7780B57-E980-1D65-D13B-0AD102A4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6122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CDF38-EE24-0B07-3D49-5BE26681F360}"/>
              </a:ext>
            </a:extLst>
          </p:cNvPr>
          <p:cNvSpPr txBox="1"/>
          <p:nvPr/>
        </p:nvSpPr>
        <p:spPr>
          <a:xfrm>
            <a:off x="337334" y="4213411"/>
            <a:ext cx="114006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ISEG-</a:t>
            </a:r>
            <a:r>
              <a:rPr lang="pt-PT" sz="120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Lisbon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pt-PT" sz="120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School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pt-PT" sz="120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of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pt-PT" sz="120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economics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UC – Metodologias de Investigação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Prof.Doutora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: Carla Curado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Apresentado por: Eduardo Lourenço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:</a:t>
            </a: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2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hlinkClick r:id="rId2"/>
              </a:rPr>
              <a:t>eduardomlourenco</a:t>
            </a: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hlinkClick r:id="rId2"/>
              </a:rPr>
              <a:t>@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2"/>
              </a:rPr>
              <a:t>gmail.com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; tel. 965 689 572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José António Teixeira: 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  <a:hlinkClick r:id="rId3"/>
              </a:rPr>
              <a:t>jose.teixeira@combusloures.com</a:t>
            </a:r>
            <a:r>
              <a:rPr lang="pt-PT" sz="120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; Tel. 918 626 941</a:t>
            </a:r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8F45DA-C2FD-03FA-33D1-08505004B6AF}"/>
              </a:ext>
            </a:extLst>
          </p:cNvPr>
          <p:cNvSpPr txBox="1"/>
          <p:nvPr/>
        </p:nvSpPr>
        <p:spPr>
          <a:xfrm>
            <a:off x="3965447" y="2321004"/>
            <a:ext cx="3985386" cy="110799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PT" sz="6600">
                <a:solidFill>
                  <a:schemeClr val="tx1">
                    <a:lumMod val="50000"/>
                    <a:lumOff val="50000"/>
                  </a:schemeClr>
                </a:solidFill>
              </a:rPr>
              <a:t>OBRIGADO</a:t>
            </a:r>
            <a:endParaRPr lang="pt-PT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91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ANEXO: REFERÊNCIAS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EAA04-7C05-3612-7BB4-3254AD5F906D}"/>
              </a:ext>
            </a:extLst>
          </p:cNvPr>
          <p:cNvSpPr txBox="1"/>
          <p:nvPr/>
        </p:nvSpPr>
        <p:spPr>
          <a:xfrm>
            <a:off x="335622" y="828781"/>
            <a:ext cx="1169541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Aguinis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Werner, S., Abbott, J.,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Angert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Park, J.,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Kohlhausen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(2010). Customer-centric science: Reporting significant research results with rigor, relevance, and practical impact in mind.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Research Methods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13, 515-539.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Baumgartner, H., &amp; Pieters, R. (2003). The structural influence of marketing journals: A citation analysis of the discipline and its subareas over time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Journal of Marketing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67, 123-139.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Bergh, D. D., Perry, J., &amp; Hanke, R. (2006). Some predictors of SMJ article impact.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Management Journal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27, 81-100.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Conlon, D. E.,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Morgeson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F. P., McNamara,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G.,Wiseman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M.,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Skilton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PF. (2006). Examining the impact and role of special issue and regular journal articles in the field of management.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 of Management Journal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49, 857-872.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Boyd, B. K., Finkelstein, S., &amp; Gove, S. (2005). How advanced is the strategy paradigm? The role of particularism and universalism in shaping research outcomes.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Management Journal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26, 841-854.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Cook, T. D., &amp; Reichardt, C. S. (1979).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and quantitative methods in evaluation research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Beverly </a:t>
            </a:r>
            <a:r>
              <a:rPr lang="pt-P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Hills</a:t>
            </a:r>
            <a:r>
              <a:rPr lang="pt-P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CA: Sage.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Creswell, J. W., &amp; Plano Clark, V. L. (2007).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Designing and conducting mixed methods research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Thousand Oaks, CA: Sage.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Currall, S.,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Towler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(2003). Research methods in management and organizational research: Toward integration of qualitative and quantitative techniques. In A.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C. Teddlie (Eds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 of mixed methods in social and behavioral research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513-526). Thousand Oaks, CA: Sage.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Daft, R. L., &amp; Lewin, A. Y. (1990). Can organization studies begin to break out of the normal science straightjacket? An editorial essay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Organization Science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1, 1-9.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Edmondson, A. C., &amp; McManus, S. E. (2007). Methodological fit in management field research.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 of Management Review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32, 1155-1179.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P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Greene</a:t>
            </a:r>
            <a:r>
              <a:rPr lang="pt-P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pt-P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Caracelli</a:t>
            </a:r>
            <a:r>
              <a:rPr lang="pt-P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V., &amp; </a:t>
            </a:r>
            <a:r>
              <a:rPr lang="pt-PT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Graham,W</a:t>
            </a:r>
            <a:r>
              <a:rPr lang="pt-P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(1989).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Toward a conceptual framework for mixed-method evaluation designs. Educational Evaluation and Policy Analysis, 11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255-274.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Jick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(1979). Mixing qualitative and quantitative methods: Triangulation in action.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Science Quarterly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24, 602-611.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Johnson, B., &amp; Onwuegbuzie, A. (2004). Mixed methods research: A research paradigm whose time has come.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Researcher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33, 14-26.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Judge, T. A., Cable, D. M., Colbert, A. E.,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Rynes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L. (2007). What causes a management article to be cited: Article, author, or journal?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Academy of Management Journal, 50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491-506.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A. (1991). Integrating positivist and interpretive approaches to organizational research.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 Science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2, 342-365.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Lee, T. (1999).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qualitative methods in organizational research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Thousand Oaks, CA: Sage.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O’Cathain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(2009). Mixed methods research in the health sciences: A quiet revolution.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Mixed Methods Research, 3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3-6.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Patton, M. (1990).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 evaluation and research methods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(2nd ed.). Newbury Park, CA: Sage.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Clark, V. L. (2005).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Cross-disciplinary analysis of the use of mixed methods in physics education research, counselling psychology, and primary care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Unpublished doctoral dissertation, University of Nebraska–Lincoln.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Rossman, G. B., &amp; Wilson, B. L. (1985). Numbers and words: Combining quantitative and qualitative methods in a single large-scale evaluation study.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Review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9, 627-643.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Saunders, M. N., Adrian , T. &amp; Lewis, P., 2019.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methods for Business Students.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ed. Harlow: Pearson.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Shadish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 R., Tolliver, D., Gray, M., &amp; Sengupta, S. K. (1995). Author judgments about works they cite.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Studies of Science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25, 477-498.</a:t>
            </a:r>
            <a:endParaRPr lang="pt-P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Sieber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D. (1973). The integration of fieldwork and survey methods.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Sociology, 78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1335-1359.</a:t>
            </a:r>
          </a:p>
          <a:p>
            <a:pPr marL="342900" lvl="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Stremersch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Verniers, I., &amp; Verhoef, P. C. (2007). The quest for citations: Drivers of article impact.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Marketing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71, 171-193.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Teddlie, C., &amp;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(2003). Major issues and controversies in the use of mixed methods in the social and behavioral sciences. In A.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Tashakkori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C. Teddlie (Eds.), </a:t>
            </a:r>
            <a:r>
              <a:rPr lang="en-US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Handbook of mixed methods in social and behavioral research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3-50). Thousand Oaks, CA: Sage.</a:t>
            </a: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340722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RESUMO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46C85-B7EF-900E-5589-6CA4DC151AB3}"/>
              </a:ext>
            </a:extLst>
          </p:cNvPr>
          <p:cNvSpPr/>
          <p:nvPr/>
        </p:nvSpPr>
        <p:spPr>
          <a:xfrm>
            <a:off x="331555" y="957443"/>
            <a:ext cx="2270589" cy="965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solidFill>
                  <a:prstClr val="white"/>
                </a:solidFill>
                <a:latin typeface="Calibri" panose="020F0502020204030204"/>
              </a:rPr>
              <a:t>Métodos Mistos com uso crescente em determinadas áreas</a:t>
            </a: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A46F11A-218B-EC46-BDF7-CEAB0B7327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351971"/>
              </p:ext>
            </p:extLst>
          </p:nvPr>
        </p:nvGraphicFramePr>
        <p:xfrm>
          <a:off x="2240123" y="1265884"/>
          <a:ext cx="6718820" cy="404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Fluxograma: Conexão Exterior à Página 22">
            <a:extLst>
              <a:ext uri="{FF2B5EF4-FFF2-40B4-BE49-F238E27FC236}">
                <a16:creationId xmlns:a16="http://schemas.microsoft.com/office/drawing/2014/main" id="{0AA3ABCC-CDC0-BA4C-6968-0E6D09EACE05}"/>
              </a:ext>
            </a:extLst>
          </p:cNvPr>
          <p:cNvSpPr/>
          <p:nvPr/>
        </p:nvSpPr>
        <p:spPr>
          <a:xfrm>
            <a:off x="335621" y="2312412"/>
            <a:ext cx="2270589" cy="2883204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u="sng"/>
              <a:t>OBJETIVO DO ARTIGO</a:t>
            </a:r>
            <a:endParaRPr lang="pt-PT"/>
          </a:p>
          <a:p>
            <a:pPr algn="ctr"/>
            <a:endParaRPr lang="pt-PT"/>
          </a:p>
          <a:p>
            <a:pPr algn="ctr"/>
            <a:r>
              <a:rPr lang="pt-PT"/>
              <a:t>Determinar se o uso de uma abordagem por Métodos Mistos é um preditor do impacto do artigo</a:t>
            </a:r>
          </a:p>
          <a:p>
            <a:pPr algn="ctr"/>
            <a:r>
              <a:rPr lang="pt-PT"/>
              <a:t>(n.º citações)</a:t>
            </a:r>
          </a:p>
        </p:txBody>
      </p:sp>
      <p:sp>
        <p:nvSpPr>
          <p:cNvPr id="24" name="Pergaminho: Vertical 23">
            <a:extLst>
              <a:ext uri="{FF2B5EF4-FFF2-40B4-BE49-F238E27FC236}">
                <a16:creationId xmlns:a16="http://schemas.microsoft.com/office/drawing/2014/main" id="{101DE672-53F9-0485-15B5-B7B5B702B66C}"/>
              </a:ext>
            </a:extLst>
          </p:cNvPr>
          <p:cNvSpPr/>
          <p:nvPr/>
        </p:nvSpPr>
        <p:spPr>
          <a:xfrm>
            <a:off x="9686925" y="3406689"/>
            <a:ext cx="2076450" cy="2624273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/>
              <a:t>Artigos do </a:t>
            </a:r>
            <a:r>
              <a:rPr lang="pt-PT" i="1" err="1"/>
              <a:t>Strategic</a:t>
            </a:r>
            <a:r>
              <a:rPr lang="pt-PT" i="1"/>
              <a:t> Management </a:t>
            </a:r>
            <a:r>
              <a:rPr lang="pt-PT" i="1" err="1"/>
              <a:t>Journal</a:t>
            </a:r>
            <a:r>
              <a:rPr lang="pt-PT" i="1"/>
              <a:t> </a:t>
            </a:r>
            <a:r>
              <a:rPr lang="pt-PT"/>
              <a:t>de 1980 a 2006</a:t>
            </a:r>
          </a:p>
        </p:txBody>
      </p:sp>
      <p:cxnSp>
        <p:nvCxnSpPr>
          <p:cNvPr id="26" name="Conexão: Ângulo Reto 25">
            <a:extLst>
              <a:ext uri="{FF2B5EF4-FFF2-40B4-BE49-F238E27FC236}">
                <a16:creationId xmlns:a16="http://schemas.microsoft.com/office/drawing/2014/main" id="{7B6D440F-96FF-3A4E-05F9-4907B59AEB26}"/>
              </a:ext>
            </a:extLst>
          </p:cNvPr>
          <p:cNvCxnSpPr>
            <a:cxnSpLocks/>
          </p:cNvCxnSpPr>
          <p:nvPr/>
        </p:nvCxnSpPr>
        <p:spPr>
          <a:xfrm>
            <a:off x="1466850" y="5286375"/>
            <a:ext cx="7753350" cy="670448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9C7C7E4-54FC-168D-C7CE-A4BAF0902336}"/>
              </a:ext>
            </a:extLst>
          </p:cNvPr>
          <p:cNvSpPr txBox="1"/>
          <p:nvPr/>
        </p:nvSpPr>
        <p:spPr>
          <a:xfrm>
            <a:off x="2272780" y="5649902"/>
            <a:ext cx="6082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/>
              <a:t>Estudo baseado em artigos de uma revista especializada em publicações de Gestão Estratégica</a:t>
            </a:r>
          </a:p>
        </p:txBody>
      </p:sp>
      <p:sp>
        <p:nvSpPr>
          <p:cNvPr id="39" name="Fluxograma: Multidocumentos 38">
            <a:extLst>
              <a:ext uri="{FF2B5EF4-FFF2-40B4-BE49-F238E27FC236}">
                <a16:creationId xmlns:a16="http://schemas.microsoft.com/office/drawing/2014/main" id="{CEB3D093-4B44-09F5-D80D-C4163F7B3DE8}"/>
              </a:ext>
            </a:extLst>
          </p:cNvPr>
          <p:cNvSpPr/>
          <p:nvPr/>
        </p:nvSpPr>
        <p:spPr>
          <a:xfrm>
            <a:off x="9686925" y="931521"/>
            <a:ext cx="2076450" cy="2217839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u="sng"/>
              <a:t>TIPOS ESTUDOS</a:t>
            </a:r>
          </a:p>
          <a:p>
            <a:pPr algn="ctr"/>
            <a:r>
              <a:rPr lang="pt-PT"/>
              <a:t>Objetivos</a:t>
            </a:r>
          </a:p>
          <a:p>
            <a:pPr algn="ctr"/>
            <a:r>
              <a:rPr lang="pt-PT"/>
              <a:t>Prioridade</a:t>
            </a:r>
          </a:p>
          <a:p>
            <a:pPr algn="ctr"/>
            <a:r>
              <a:rPr lang="pt-PT"/>
              <a:t>Implementação</a:t>
            </a:r>
          </a:p>
          <a:p>
            <a:pPr algn="ctr"/>
            <a:r>
              <a:rPr lang="pt-PT"/>
              <a:t>Design</a:t>
            </a:r>
          </a:p>
          <a:p>
            <a:pPr algn="ctr"/>
            <a:endParaRPr lang="pt-PT"/>
          </a:p>
        </p:txBody>
      </p:sp>
      <p:cxnSp>
        <p:nvCxnSpPr>
          <p:cNvPr id="41" name="Conexão reta unidirecional 40">
            <a:extLst>
              <a:ext uri="{FF2B5EF4-FFF2-40B4-BE49-F238E27FC236}">
                <a16:creationId xmlns:a16="http://schemas.microsoft.com/office/drawing/2014/main" id="{20E8D517-3D1C-A41A-68DD-92E85AAB33E5}"/>
              </a:ext>
            </a:extLst>
          </p:cNvPr>
          <p:cNvCxnSpPr>
            <a:cxnSpLocks/>
          </p:cNvCxnSpPr>
          <p:nvPr/>
        </p:nvCxnSpPr>
        <p:spPr>
          <a:xfrm flipV="1">
            <a:off x="11292369" y="2819400"/>
            <a:ext cx="0" cy="504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: Ângulo Reto 45">
            <a:extLst>
              <a:ext uri="{FF2B5EF4-FFF2-40B4-BE49-F238E27FC236}">
                <a16:creationId xmlns:a16="http://schemas.microsoft.com/office/drawing/2014/main" id="{652C4EC1-5E17-4115-E072-16C1F782E282}"/>
              </a:ext>
            </a:extLst>
          </p:cNvPr>
          <p:cNvCxnSpPr>
            <a:cxnSpLocks/>
          </p:cNvCxnSpPr>
          <p:nvPr/>
        </p:nvCxnSpPr>
        <p:spPr>
          <a:xfrm rot="10800000">
            <a:off x="6429379" y="2088621"/>
            <a:ext cx="3371846" cy="2849670"/>
          </a:xfrm>
          <a:prstGeom prst="bentConnector3">
            <a:avLst>
              <a:gd name="adj1" fmla="val 460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FF7AA39-D6B3-8583-3696-405FC72C117D}"/>
              </a:ext>
            </a:extLst>
          </p:cNvPr>
          <p:cNvSpPr txBox="1"/>
          <p:nvPr/>
        </p:nvSpPr>
        <p:spPr>
          <a:xfrm>
            <a:off x="6762750" y="1790621"/>
            <a:ext cx="1040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/>
              <a:t>&gt; n.º Citações</a:t>
            </a:r>
          </a:p>
        </p:txBody>
      </p:sp>
      <p:cxnSp>
        <p:nvCxnSpPr>
          <p:cNvPr id="60" name="Conexão reta unidirecional 59">
            <a:extLst>
              <a:ext uri="{FF2B5EF4-FFF2-40B4-BE49-F238E27FC236}">
                <a16:creationId xmlns:a16="http://schemas.microsoft.com/office/drawing/2014/main" id="{7D2BE4CC-9C8A-49C9-0331-507F0D2138BE}"/>
              </a:ext>
            </a:extLst>
          </p:cNvPr>
          <p:cNvCxnSpPr>
            <a:cxnSpLocks/>
          </p:cNvCxnSpPr>
          <p:nvPr/>
        </p:nvCxnSpPr>
        <p:spPr>
          <a:xfrm flipH="1">
            <a:off x="8418282" y="2102596"/>
            <a:ext cx="1146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3EB908A-DB77-66E5-833C-3557D658EB61}"/>
              </a:ext>
            </a:extLst>
          </p:cNvPr>
          <p:cNvSpPr txBox="1"/>
          <p:nvPr/>
        </p:nvSpPr>
        <p:spPr>
          <a:xfrm>
            <a:off x="8395581" y="5104960"/>
            <a:ext cx="1191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/>
              <a:t>Todos os artigos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ACBAEF0A-678F-90C4-FEC8-28B116F1FC3F}"/>
              </a:ext>
            </a:extLst>
          </p:cNvPr>
          <p:cNvSpPr txBox="1"/>
          <p:nvPr/>
        </p:nvSpPr>
        <p:spPr>
          <a:xfrm>
            <a:off x="8418282" y="1772812"/>
            <a:ext cx="1081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/>
              <a:t>Artigos Mistos</a:t>
            </a:r>
          </a:p>
        </p:txBody>
      </p:sp>
      <p:cxnSp>
        <p:nvCxnSpPr>
          <p:cNvPr id="69" name="Conexão: Ângulo Reto 68">
            <a:extLst>
              <a:ext uri="{FF2B5EF4-FFF2-40B4-BE49-F238E27FC236}">
                <a16:creationId xmlns:a16="http://schemas.microsoft.com/office/drawing/2014/main" id="{3099A3F8-AA10-69D9-7236-6D3CAB5B6A86}"/>
              </a:ext>
            </a:extLst>
          </p:cNvPr>
          <p:cNvCxnSpPr>
            <a:cxnSpLocks/>
          </p:cNvCxnSpPr>
          <p:nvPr/>
        </p:nvCxnSpPr>
        <p:spPr>
          <a:xfrm rot="10800000">
            <a:off x="3736123" y="4843659"/>
            <a:ext cx="6065107" cy="648708"/>
          </a:xfrm>
          <a:prstGeom prst="bentConnector3">
            <a:avLst>
              <a:gd name="adj1" fmla="val 9994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4CE9CC40-07C5-3526-0474-8DC08580D921}"/>
              </a:ext>
            </a:extLst>
          </p:cNvPr>
          <p:cNvSpPr txBox="1"/>
          <p:nvPr/>
        </p:nvSpPr>
        <p:spPr>
          <a:xfrm>
            <a:off x="3736122" y="5212097"/>
            <a:ext cx="2428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/>
              <a:t>artigos </a:t>
            </a:r>
            <a:r>
              <a:rPr lang="pt-PT" sz="1200" err="1"/>
              <a:t>mono-método</a:t>
            </a:r>
            <a:r>
              <a:rPr lang="pt-PT" sz="1200"/>
              <a:t> &lt; n.º citações</a:t>
            </a:r>
          </a:p>
        </p:txBody>
      </p:sp>
    </p:spTree>
    <p:extLst>
      <p:ext uri="{BB962C8B-B14F-4D97-AF65-F5344CB8AC3E}">
        <p14:creationId xmlns:p14="http://schemas.microsoft.com/office/powerpoint/2010/main" val="18571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AE407604-4C70-F4C9-8DED-F79DA7EAC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44"/>
            <a:ext cx="12193005" cy="686314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99CEB22-C6A2-1167-D427-9D9FED1F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" y="1088461"/>
            <a:ext cx="658425" cy="658425"/>
          </a:xfrm>
          <a:prstGeom prst="rect">
            <a:avLst/>
          </a:prstGeom>
        </p:spPr>
      </p:pic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C76A6921-7718-0EDF-43C7-B4844C71F1B8}"/>
              </a:ext>
            </a:extLst>
          </p:cNvPr>
          <p:cNvSpPr/>
          <p:nvPr/>
        </p:nvSpPr>
        <p:spPr>
          <a:xfrm>
            <a:off x="0" y="1083948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Calibri" panose="020F0502020204030204" pitchFamily="34" charset="0"/>
              </a:rPr>
              <a:t>    </a:t>
            </a: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ENQUADRAMENTO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07780B57-E980-1D65-D13B-0AD102A4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80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ENQUADRAMENTO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19081-7BEF-AB2A-7500-177E4C879128}"/>
              </a:ext>
            </a:extLst>
          </p:cNvPr>
          <p:cNvSpPr txBox="1"/>
          <p:nvPr/>
        </p:nvSpPr>
        <p:spPr>
          <a:xfrm>
            <a:off x="398995" y="1168711"/>
            <a:ext cx="114556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Verifica-se um apelo à aplicação de métodos mistos dado as vantagens verificados em diversos campos, nomeadamente: Sociologia, Educação, Saúde. (Cook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Reichardt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1979;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Greene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Caracelli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&amp; Graham, 1989;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O’Cathain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2009; Patton, 1990;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Rossman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Wilson, 1985;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Sieber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1973;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Tashakkori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Teddlie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2003).</a:t>
            </a:r>
          </a:p>
          <a:p>
            <a:pPr>
              <a:spcAft>
                <a:spcPts val="1800"/>
              </a:spcAft>
              <a:defRPr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 estudo de métodos mistos combina a recolha de dados quantitativos e qualitativos e respetiva análise para cada estudo. (Johnson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Onwuegbuzie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2004; Plano Clark, 2005;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Teddlie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Tashakkori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2003).</a:t>
            </a:r>
          </a:p>
          <a:p>
            <a:pPr>
              <a:spcAft>
                <a:spcPts val="1800"/>
              </a:spcAft>
              <a:defRPr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Na área da gestão foram realizados estudos com métodos mistos. (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Aguinis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</a:t>
            </a:r>
            <a:r>
              <a:rPr lang="pt-PT" sz="1600" i="1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et</a:t>
            </a:r>
            <a:r>
              <a:rPr lang="pt-PT" sz="1600" i="1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al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., 2010;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Currall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Towler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2003;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Daft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Lewin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1990;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Edmondson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McManus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2007;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Jick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, 1979; A. Lee, 1991; T. Lee, 1999).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 combinação no uso de métodos qualitativos e quantitativos permite a obtenção de resultados com melhor compreensão comparativamente ao uso de abordagens 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mono-método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 (</a:t>
            </a:r>
            <a:r>
              <a:rPr lang="pt-PT" sz="16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Creswell</a:t>
            </a: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&amp; Plano Clark, 2007).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pt-PT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A me</a:t>
            </a:r>
            <a:r>
              <a:rPr kumimoji="0" lang="pt-PT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todologia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influencia o número de citações (</a:t>
            </a:r>
            <a:r>
              <a:rPr kumimoji="0" lang="pt-PT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Shadish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6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al.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1995).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Autores com menos/poucos artigos mas com mais citações tendem a receber maior número de citações (</a:t>
            </a:r>
            <a:r>
              <a:rPr kumimoji="0" lang="pt-PT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Bergh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60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</a:t>
            </a:r>
            <a:r>
              <a:rPr kumimoji="0" lang="pt-PT" sz="16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2006).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Edições especiais influenciam positivamente o número de citações (</a:t>
            </a:r>
            <a:r>
              <a:rPr kumimoji="0" lang="pt-PT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Conlon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60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</a:t>
            </a:r>
            <a:r>
              <a:rPr kumimoji="0" lang="pt-PT" sz="16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</a:t>
            </a:r>
            <a:r>
              <a:rPr kumimoji="0" lang="pt-PT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., 2006).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3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>
                <a:solidFill>
                  <a:schemeClr val="accent1">
                    <a:lumMod val="75000"/>
                  </a:schemeClr>
                </a:solidFill>
              </a:rPr>
              <a:t>ENQUADRAMENTO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19081-7BEF-AB2A-7500-177E4C879128}"/>
              </a:ext>
            </a:extLst>
          </p:cNvPr>
          <p:cNvSpPr txBox="1"/>
          <p:nvPr/>
        </p:nvSpPr>
        <p:spPr>
          <a:xfrm>
            <a:off x="335622" y="1331615"/>
            <a:ext cx="112980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principal explicação para o número de citações de um artigo é o prestígio, ou a média de citações da revista em que o artigo é publicado (</a:t>
            </a:r>
            <a:r>
              <a:rPr kumimoji="0" lang="pt-PT" sz="18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PT" sz="180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</a:t>
            </a:r>
            <a:r>
              <a:rPr kumimoji="0" lang="pt-PT" sz="180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2007)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Apesar das diversas opiniões dos autores referenciados, vantagens e disponibilidade de informação em publicações, permanecem dúvidas sobre se o desenho de investigação assente em métodos mistos confere maior utilidade a esta forma de abordagem.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 um conjunto de </a:t>
            </a:r>
            <a:r>
              <a:rPr kumimoji="0" lang="pt-PT" sz="1800" i="1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stakeholders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 interesse nesta temática, nomeadamente: 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Revistas</a:t>
            </a: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Investigadores e Instituições Académicas, sendo que as Revistas beneficiam de um acervo alargado de artigos publicados com alto valor de citações.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Revistas 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têm maior relevância em função de medidas relacionadas com o impacto dos artigos, sendo o número de citações a mais relevante. Também as citações contribuem para reputação pessoal, progressões de carreira e reputação de instituições.</a:t>
            </a:r>
            <a:endParaRPr kumimoji="0" lang="pt-PT" sz="18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5858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2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A61A36C-A781-0B6E-24AA-E21FCFA9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388" cy="6858000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9C7F0E2-CA2C-D43C-BBA6-D2BF48D5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8B0F-22B1-4632-B01C-1C335F7552AE}" type="slidenum">
              <a:rPr lang="pt-PT" smtClean="0"/>
              <a:t>8</a:t>
            </a:fld>
            <a:endParaRPr lang="pt-PT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724EEB50-4615-1F0F-CD07-F536E5060FE4}"/>
              </a:ext>
            </a:extLst>
          </p:cNvPr>
          <p:cNvSpPr/>
          <p:nvPr/>
        </p:nvSpPr>
        <p:spPr>
          <a:xfrm>
            <a:off x="0" y="1083948"/>
            <a:ext cx="6171068" cy="1325877"/>
          </a:xfrm>
          <a:prstGeom prst="homePlate">
            <a:avLst/>
          </a:prstGeom>
          <a:solidFill>
            <a:srgbClr val="737373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kern="0">
                <a:solidFill>
                  <a:prstClr val="black"/>
                </a:solidFill>
                <a:latin typeface="Franklin Gothic Medium"/>
                <a:cs typeface="Calibri" panose="020F0502020204030204" pitchFamily="34" charset="0"/>
              </a:rPr>
              <a:t>PROBLEMA E OBJETIVOS</a:t>
            </a:r>
            <a:endParaRPr kumimoji="0" lang="pt-PT" sz="32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0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E79E-11D4-C7B6-D087-8ACC5D1B4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622" y="340663"/>
            <a:ext cx="9144000" cy="409347"/>
          </a:xfrm>
        </p:spPr>
        <p:txBody>
          <a:bodyPr>
            <a:noAutofit/>
          </a:bodyPr>
          <a:lstStyle/>
          <a:p>
            <a:pPr algn="l"/>
            <a:r>
              <a:rPr lang="pt-PT" sz="2500" b="1" dirty="0">
                <a:solidFill>
                  <a:schemeClr val="accent1">
                    <a:lumMod val="75000"/>
                  </a:schemeClr>
                </a:solidFill>
              </a:rPr>
              <a:t>PROBLEMA E OBJETIVOS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19081-7BEF-AB2A-7500-177E4C879128}"/>
              </a:ext>
            </a:extLst>
          </p:cNvPr>
          <p:cNvSpPr txBox="1"/>
          <p:nvPr/>
        </p:nvSpPr>
        <p:spPr>
          <a:xfrm>
            <a:off x="335622" y="1100896"/>
            <a:ext cx="1138861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utilização de métodos mistos tem vindo a aumentar em várias áreas de investigação, como forma de responder de forma mais completa aos objetivos da investigação.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falta de evidências do valor do artigo, em função das diversas metodologias usadas na pesquisa de informação, foi a principal motivação para a realização do estudo sobre a contribuição da pesquisa por Métodos Mistos em gestão estratégica, relativamente às aplicações e impacto do artigo.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 DO ESTUDO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Investigar se a utilização das metodologias de estudo têm influência sobre o impacto dos artigos publicados, quando medido através do número de citações</a:t>
            </a:r>
            <a:r>
              <a:rPr lang="pt-PT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.</a:t>
            </a:r>
            <a:endParaRPr kumimoji="0" lang="pt-PT" sz="18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pt-PT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Revisão da abordagem metodológica.</a:t>
            </a:r>
          </a:p>
          <a:p>
            <a:pPr marL="800100" lvl="1" indent="-342900">
              <a:spcAft>
                <a:spcPts val="3000"/>
              </a:spcAft>
              <a:buFont typeface="+mj-lt"/>
              <a:buAutoNum type="arabicPeriod"/>
              <a:defRPr/>
            </a:pPr>
            <a:r>
              <a:rPr kumimoji="0" lang="pt-PT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Estudo dos diversos caminhos de pesquisa por Métodos Mistos e respetivo impacto do artigo.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26F2E1-67E4-5EE7-FD4A-C8F55C07A4D0}"/>
              </a:ext>
            </a:extLst>
          </p:cNvPr>
          <p:cNvCxnSpPr/>
          <p:nvPr/>
        </p:nvCxnSpPr>
        <p:spPr>
          <a:xfrm>
            <a:off x="339047" y="760283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627731-81A6-471C-DAD0-2D825431C64C}"/>
              </a:ext>
            </a:extLst>
          </p:cNvPr>
          <p:cNvCxnSpPr/>
          <p:nvPr/>
        </p:nvCxnSpPr>
        <p:spPr>
          <a:xfrm>
            <a:off x="337334" y="840765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ACF82C-9A84-4776-BAE6-CDC9D17A39F4}"/>
              </a:ext>
            </a:extLst>
          </p:cNvPr>
          <p:cNvCxnSpPr/>
          <p:nvPr/>
        </p:nvCxnSpPr>
        <p:spPr>
          <a:xfrm>
            <a:off x="339047" y="6377574"/>
            <a:ext cx="11517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4205DA-C576-2D89-E154-506D613D77A1}"/>
              </a:ext>
            </a:extLst>
          </p:cNvPr>
          <p:cNvCxnSpPr/>
          <p:nvPr/>
        </p:nvCxnSpPr>
        <p:spPr>
          <a:xfrm>
            <a:off x="337334" y="6304907"/>
            <a:ext cx="11517331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5F8D2-57CD-DC3D-A7EA-7B187162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9106" y="6464265"/>
            <a:ext cx="645559" cy="37261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8B0F-22B1-4632-B01C-1C335F7552AE}" type="slidenum"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14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3476</Words>
  <Application>Microsoft Office PowerPoint</Application>
  <PresentationFormat>Widescreen</PresentationFormat>
  <Paragraphs>323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Franklin Gothic Medium</vt:lpstr>
      <vt:lpstr>Symbol</vt:lpstr>
      <vt:lpstr>Office Theme</vt:lpstr>
      <vt:lpstr>PowerPoint Presentation</vt:lpstr>
      <vt:lpstr>PowerPoint Presentation</vt:lpstr>
      <vt:lpstr>PowerPoint Presentation</vt:lpstr>
      <vt:lpstr>RESUMO</vt:lpstr>
      <vt:lpstr>PowerPoint Presentation</vt:lpstr>
      <vt:lpstr>ENQUADRAMENTO</vt:lpstr>
      <vt:lpstr>ENQUADRAMENTO</vt:lpstr>
      <vt:lpstr>PowerPoint Presentation</vt:lpstr>
      <vt:lpstr>PROBLEMA E OBJETIVOS</vt:lpstr>
      <vt:lpstr>PROBLEMA E OBJETIVOS</vt:lpstr>
      <vt:lpstr>PowerPoint Presentation</vt:lpstr>
      <vt:lpstr>METODOLOGIA</vt:lpstr>
      <vt:lpstr>METODOLOGIA</vt:lpstr>
      <vt:lpstr>METODOLOGIA</vt:lpstr>
      <vt:lpstr>PowerPoint Presentation</vt:lpstr>
      <vt:lpstr>DADOS E RESULTADOS</vt:lpstr>
      <vt:lpstr>DADOS E RESULTADOS</vt:lpstr>
      <vt:lpstr>PowerPoint Presentation</vt:lpstr>
      <vt:lpstr>DADOS E RESULTADOS</vt:lpstr>
      <vt:lpstr>DADOS E RESULTADOS</vt:lpstr>
      <vt:lpstr>DADOS E RESULTADOS</vt:lpstr>
      <vt:lpstr>DADOS E RESULTADOS</vt:lpstr>
      <vt:lpstr>DADOS E RESULTADOS</vt:lpstr>
      <vt:lpstr>DADOS E RESULTADOS</vt:lpstr>
      <vt:lpstr>DADOS E RESULTADOS</vt:lpstr>
      <vt:lpstr>PowerPoint Presentation</vt:lpstr>
      <vt:lpstr>DISCUSSÃO E CONCLUSÕES</vt:lpstr>
      <vt:lpstr>PowerPoint Presentation</vt:lpstr>
      <vt:lpstr>PowerPoint Presentation</vt:lpstr>
      <vt:lpstr>PowerPoint Presentation</vt:lpstr>
      <vt:lpstr>ANEXO: REFERÊNCIAS</vt:lpstr>
    </vt:vector>
  </TitlesOfParts>
  <Company>Banco de Portugal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Motivação e objectivos</dc:title>
  <dc:creator>Eduardo Lourenço</dc:creator>
  <cp:lastModifiedBy>CARLA CURADO</cp:lastModifiedBy>
  <cp:revision>44</cp:revision>
  <dcterms:created xsi:type="dcterms:W3CDTF">2023-09-26T13:50:31Z</dcterms:created>
  <dcterms:modified xsi:type="dcterms:W3CDTF">2023-10-18T01:11:20Z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d4c66a-7c8a-4c88-a41a-dc132491a08a_Enabled">
    <vt:lpwstr>true</vt:lpwstr>
  </property>
  <property fmtid="{D5CDD505-2E9C-101B-9397-08002B2CF9AE}" pid="3" name="MSIP_Label_f9d4c66a-7c8a-4c88-a41a-dc132491a08a_SetDate">
    <vt:lpwstr>2023-09-26T13:50:38Z</vt:lpwstr>
  </property>
  <property fmtid="{D5CDD505-2E9C-101B-9397-08002B2CF9AE}" pid="4" name="MSIP_Label_f9d4c66a-7c8a-4c88-a41a-dc132491a08a_Method">
    <vt:lpwstr>Privileged</vt:lpwstr>
  </property>
  <property fmtid="{D5CDD505-2E9C-101B-9397-08002B2CF9AE}" pid="5" name="MSIP_Label_f9d4c66a-7c8a-4c88-a41a-dc132491a08a_Name">
    <vt:lpwstr>Público - Sem marca de água</vt:lpwstr>
  </property>
  <property fmtid="{D5CDD505-2E9C-101B-9397-08002B2CF9AE}" pid="6" name="MSIP_Label_f9d4c66a-7c8a-4c88-a41a-dc132491a08a_SiteId">
    <vt:lpwstr>f92c299d-3d5a-4621-abd4-755e52e5161d</vt:lpwstr>
  </property>
  <property fmtid="{D5CDD505-2E9C-101B-9397-08002B2CF9AE}" pid="7" name="MSIP_Label_f9d4c66a-7c8a-4c88-a41a-dc132491a08a_ActionId">
    <vt:lpwstr>ba3fbdd5-7eb7-4aaf-b27c-b074b1ab7928</vt:lpwstr>
  </property>
  <property fmtid="{D5CDD505-2E9C-101B-9397-08002B2CF9AE}" pid="8" name="MSIP_Label_f9d4c66a-7c8a-4c88-a41a-dc132491a08a_ContentBits">
    <vt:lpwstr>0</vt:lpwstr>
  </property>
</Properties>
</file>